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82" r:id="rId3"/>
    <p:sldId id="268" r:id="rId4"/>
    <p:sldId id="270" r:id="rId5"/>
    <p:sldId id="263" r:id="rId6"/>
    <p:sldId id="264" r:id="rId7"/>
    <p:sldId id="262" r:id="rId8"/>
    <p:sldId id="272" r:id="rId9"/>
    <p:sldId id="265" r:id="rId10"/>
    <p:sldId id="274" r:id="rId11"/>
    <p:sldId id="276" r:id="rId12"/>
    <p:sldId id="280" r:id="rId13"/>
    <p:sldId id="271" r:id="rId14"/>
    <p:sldId id="278" r:id="rId15"/>
    <p:sldId id="273" r:id="rId16"/>
    <p:sldId id="257" r:id="rId17"/>
    <p:sldId id="279"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889" autoAdjust="0"/>
  </p:normalViewPr>
  <p:slideViewPr>
    <p:cSldViewPr snapToGrid="0" showGuides="1">
      <p:cViewPr varScale="1">
        <p:scale>
          <a:sx n="102" d="100"/>
          <a:sy n="102" d="100"/>
        </p:scale>
        <p:origin x="870"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A0F2D7-8D6D-486C-89D0-EDBC0D255687}"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9ED82378-6B99-4794-A152-EAD24BD3E71A}">
      <dgm:prSet phldrT="[テキスト]" custT="1"/>
      <dgm:spPr/>
      <dgm:t>
        <a:bodyPr/>
        <a:lstStyle/>
        <a:p>
          <a:r>
            <a:rPr kumimoji="1" lang="ja-JP" altLang="en-US" sz="3200" dirty="0"/>
            <a:t>広島県</a:t>
          </a:r>
        </a:p>
      </dgm:t>
    </dgm:pt>
    <dgm:pt modelId="{EFDDEE51-7409-43F4-8C64-A3AEC3C7CC8E}" type="parTrans" cxnId="{D70CCF9F-2493-48FC-8341-DA115E628553}">
      <dgm:prSet/>
      <dgm:spPr/>
      <dgm:t>
        <a:bodyPr/>
        <a:lstStyle/>
        <a:p>
          <a:endParaRPr kumimoji="1" lang="ja-JP" altLang="en-US"/>
        </a:p>
      </dgm:t>
    </dgm:pt>
    <dgm:pt modelId="{C408C3C1-A3F0-4B96-B65B-62617D299684}" type="sibTrans" cxnId="{D70CCF9F-2493-48FC-8341-DA115E628553}">
      <dgm:prSet/>
      <dgm:spPr/>
      <dgm:t>
        <a:bodyPr/>
        <a:lstStyle/>
        <a:p>
          <a:endParaRPr kumimoji="1" lang="ja-JP" altLang="en-US"/>
        </a:p>
      </dgm:t>
    </dgm:pt>
    <dgm:pt modelId="{8FFA6D13-DAF5-432C-905E-183C3909D6B9}">
      <dgm:prSet phldrT="[テキスト]"/>
      <dgm:spPr/>
      <dgm:t>
        <a:bodyPr/>
        <a:lstStyle/>
        <a:p>
          <a:r>
            <a:rPr kumimoji="1" lang="ja-JP" altLang="en-US" dirty="0"/>
            <a:t>各市区町村</a:t>
          </a:r>
        </a:p>
      </dgm:t>
    </dgm:pt>
    <dgm:pt modelId="{0B41DD13-09E0-433E-A203-13B8EA4992E1}" type="parTrans" cxnId="{94D9E4CB-0553-4A8D-B803-231733ECF7F0}">
      <dgm:prSet/>
      <dgm:spPr/>
      <dgm:t>
        <a:bodyPr/>
        <a:lstStyle/>
        <a:p>
          <a:endParaRPr kumimoji="1" lang="ja-JP" altLang="en-US"/>
        </a:p>
      </dgm:t>
    </dgm:pt>
    <dgm:pt modelId="{B2ACB243-0DCB-4A42-B158-CA3AB0C7F43B}" type="sibTrans" cxnId="{94D9E4CB-0553-4A8D-B803-231733ECF7F0}">
      <dgm:prSet/>
      <dgm:spPr/>
      <dgm:t>
        <a:bodyPr/>
        <a:lstStyle/>
        <a:p>
          <a:endParaRPr kumimoji="1" lang="ja-JP" altLang="en-US"/>
        </a:p>
      </dgm:t>
    </dgm:pt>
    <dgm:pt modelId="{0DAFF65B-B125-4B6B-90FE-15AAD66051CB}">
      <dgm:prSet phldrT="[テキスト]"/>
      <dgm:spPr/>
      <dgm:t>
        <a:bodyPr/>
        <a:lstStyle/>
        <a:p>
          <a:r>
            <a:rPr kumimoji="1" lang="ja-JP" altLang="en-US" dirty="0"/>
            <a:t>動画クリエイター</a:t>
          </a:r>
        </a:p>
      </dgm:t>
    </dgm:pt>
    <dgm:pt modelId="{7161C6F5-B8CE-4696-ACF7-D6B579938F9D}" type="parTrans" cxnId="{DDF1B681-EDBE-4155-AB81-EB46F5C0E4F1}">
      <dgm:prSet/>
      <dgm:spPr/>
      <dgm:t>
        <a:bodyPr/>
        <a:lstStyle/>
        <a:p>
          <a:endParaRPr kumimoji="1" lang="ja-JP" altLang="en-US"/>
        </a:p>
      </dgm:t>
    </dgm:pt>
    <dgm:pt modelId="{D0974C83-55A6-49D7-BAD1-C0035F957C05}" type="sibTrans" cxnId="{DDF1B681-EDBE-4155-AB81-EB46F5C0E4F1}">
      <dgm:prSet/>
      <dgm:spPr/>
      <dgm:t>
        <a:bodyPr/>
        <a:lstStyle/>
        <a:p>
          <a:endParaRPr kumimoji="1" lang="ja-JP" altLang="en-US"/>
        </a:p>
      </dgm:t>
    </dgm:pt>
    <dgm:pt modelId="{E807A9BA-B8A2-4E75-A11E-321F3515C852}">
      <dgm:prSet phldrT="[テキスト]"/>
      <dgm:spPr/>
      <dgm:t>
        <a:bodyPr/>
        <a:lstStyle/>
        <a:p>
          <a:r>
            <a:rPr kumimoji="1" lang="ja-JP" altLang="en-US" dirty="0"/>
            <a:t>編曲家</a:t>
          </a:r>
        </a:p>
      </dgm:t>
    </dgm:pt>
    <dgm:pt modelId="{4025BE36-BB88-48F3-8C4D-216F1E3068E5}" type="parTrans" cxnId="{CBB158AA-B590-41D2-8B2A-452FC28D3596}">
      <dgm:prSet/>
      <dgm:spPr/>
      <dgm:t>
        <a:bodyPr/>
        <a:lstStyle/>
        <a:p>
          <a:endParaRPr kumimoji="1" lang="ja-JP" altLang="en-US"/>
        </a:p>
      </dgm:t>
    </dgm:pt>
    <dgm:pt modelId="{47DC59F9-812B-4216-BF07-9292C6725149}" type="sibTrans" cxnId="{CBB158AA-B590-41D2-8B2A-452FC28D3596}">
      <dgm:prSet/>
      <dgm:spPr/>
      <dgm:t>
        <a:bodyPr/>
        <a:lstStyle/>
        <a:p>
          <a:endParaRPr kumimoji="1" lang="ja-JP" altLang="en-US"/>
        </a:p>
      </dgm:t>
    </dgm:pt>
    <dgm:pt modelId="{ADB2451E-040B-4522-9693-BBCE09E9AFB3}">
      <dgm:prSet/>
      <dgm:spPr/>
      <dgm:t>
        <a:bodyPr/>
        <a:lstStyle/>
        <a:p>
          <a:r>
            <a:rPr kumimoji="1" lang="ja-JP" altLang="en-US" dirty="0"/>
            <a:t>作曲家</a:t>
          </a:r>
        </a:p>
      </dgm:t>
    </dgm:pt>
    <dgm:pt modelId="{97311819-AAA3-4910-AA9E-BC991E4B0D19}" type="parTrans" cxnId="{0187E4E2-42F4-4912-B13A-A925B49131C5}">
      <dgm:prSet/>
      <dgm:spPr/>
      <dgm:t>
        <a:bodyPr/>
        <a:lstStyle/>
        <a:p>
          <a:endParaRPr kumimoji="1" lang="ja-JP" altLang="en-US"/>
        </a:p>
      </dgm:t>
    </dgm:pt>
    <dgm:pt modelId="{A7742724-8867-4DB6-9DFB-ED4E9667B377}" type="sibTrans" cxnId="{0187E4E2-42F4-4912-B13A-A925B49131C5}">
      <dgm:prSet/>
      <dgm:spPr/>
      <dgm:t>
        <a:bodyPr/>
        <a:lstStyle/>
        <a:p>
          <a:endParaRPr kumimoji="1" lang="ja-JP" altLang="en-US"/>
        </a:p>
      </dgm:t>
    </dgm:pt>
    <dgm:pt modelId="{5E69A314-E01F-4228-8FDA-BF65BC900EB8}">
      <dgm:prSet/>
      <dgm:spPr/>
      <dgm:t>
        <a:bodyPr/>
        <a:lstStyle/>
        <a:p>
          <a:r>
            <a:rPr kumimoji="1" lang="ja-JP" altLang="en-US" dirty="0"/>
            <a:t>教育</a:t>
          </a:r>
          <a:endParaRPr kumimoji="1" lang="en-US" altLang="ja-JP" dirty="0"/>
        </a:p>
        <a:p>
          <a:r>
            <a:rPr kumimoji="1" lang="ja-JP" altLang="en-US" dirty="0"/>
            <a:t>委員会</a:t>
          </a:r>
        </a:p>
      </dgm:t>
    </dgm:pt>
    <dgm:pt modelId="{B569E7FA-BB93-4BD4-9CAE-0D67FA39A62D}" type="parTrans" cxnId="{7318C45A-F16B-4406-AB42-AAEA26A27810}">
      <dgm:prSet/>
      <dgm:spPr/>
      <dgm:t>
        <a:bodyPr/>
        <a:lstStyle/>
        <a:p>
          <a:endParaRPr kumimoji="1" lang="ja-JP" altLang="en-US"/>
        </a:p>
      </dgm:t>
    </dgm:pt>
    <dgm:pt modelId="{CA1BD67E-938A-468D-B5C9-CBD5D7B96319}" type="sibTrans" cxnId="{7318C45A-F16B-4406-AB42-AAEA26A27810}">
      <dgm:prSet/>
      <dgm:spPr/>
      <dgm:t>
        <a:bodyPr/>
        <a:lstStyle/>
        <a:p>
          <a:endParaRPr kumimoji="1" lang="ja-JP" altLang="en-US"/>
        </a:p>
      </dgm:t>
    </dgm:pt>
    <dgm:pt modelId="{9F598C07-CC68-4BF7-B645-0959D22B85DC}">
      <dgm:prSet/>
      <dgm:spPr/>
      <dgm:t>
        <a:bodyPr/>
        <a:lstStyle/>
        <a:p>
          <a:r>
            <a:rPr kumimoji="1" lang="en-US" altLang="ja-JP" dirty="0"/>
            <a:t>Web</a:t>
          </a:r>
        </a:p>
        <a:p>
          <a:r>
            <a:rPr kumimoji="1" lang="ja-JP" altLang="en-US" dirty="0"/>
            <a:t>制作会社</a:t>
          </a:r>
        </a:p>
      </dgm:t>
    </dgm:pt>
    <dgm:pt modelId="{F39D7615-FB00-44E4-AA36-F75D75D617E4}" type="parTrans" cxnId="{869163CC-76AF-46AD-931C-AC5168F24D55}">
      <dgm:prSet/>
      <dgm:spPr/>
      <dgm:t>
        <a:bodyPr/>
        <a:lstStyle/>
        <a:p>
          <a:endParaRPr kumimoji="1" lang="ja-JP" altLang="en-US"/>
        </a:p>
      </dgm:t>
    </dgm:pt>
    <dgm:pt modelId="{C72C5C57-3985-4ABD-98D7-CF8D9CAD4AA5}" type="sibTrans" cxnId="{869163CC-76AF-46AD-931C-AC5168F24D55}">
      <dgm:prSet/>
      <dgm:spPr/>
      <dgm:t>
        <a:bodyPr/>
        <a:lstStyle/>
        <a:p>
          <a:endParaRPr kumimoji="1" lang="ja-JP" altLang="en-US"/>
        </a:p>
      </dgm:t>
    </dgm:pt>
    <dgm:pt modelId="{F9CD5714-B58A-43E2-80F6-93F38CA0B158}" type="pres">
      <dgm:prSet presAssocID="{B5A0F2D7-8D6D-486C-89D0-EDBC0D255687}" presName="Name0" presStyleCnt="0">
        <dgm:presLayoutVars>
          <dgm:chMax val="1"/>
          <dgm:dir/>
          <dgm:animLvl val="ctr"/>
          <dgm:resizeHandles val="exact"/>
        </dgm:presLayoutVars>
      </dgm:prSet>
      <dgm:spPr/>
    </dgm:pt>
    <dgm:pt modelId="{2287F3FC-375A-4190-8DFC-E35EC921F9CF}" type="pres">
      <dgm:prSet presAssocID="{9ED82378-6B99-4794-A152-EAD24BD3E71A}" presName="centerShape" presStyleLbl="node0" presStyleIdx="0" presStyleCnt="1" custScaleX="153276"/>
      <dgm:spPr/>
    </dgm:pt>
    <dgm:pt modelId="{B872CCC1-5177-474D-87EC-95850F350C27}" type="pres">
      <dgm:prSet presAssocID="{8FFA6D13-DAF5-432C-905E-183C3909D6B9}" presName="node" presStyleLbl="node1" presStyleIdx="0" presStyleCnt="6" custScaleX="153276">
        <dgm:presLayoutVars>
          <dgm:bulletEnabled val="1"/>
        </dgm:presLayoutVars>
      </dgm:prSet>
      <dgm:spPr/>
    </dgm:pt>
    <dgm:pt modelId="{8DB4946F-8694-47FA-8A31-43241055B9FD}" type="pres">
      <dgm:prSet presAssocID="{8FFA6D13-DAF5-432C-905E-183C3909D6B9}" presName="dummy" presStyleCnt="0"/>
      <dgm:spPr/>
    </dgm:pt>
    <dgm:pt modelId="{DAF8F454-3E5C-4873-B1B4-1BE0F2AD211A}" type="pres">
      <dgm:prSet presAssocID="{B2ACB243-0DCB-4A42-B158-CA3AB0C7F43B}" presName="sibTrans" presStyleLbl="sibTrans2D1" presStyleIdx="0" presStyleCnt="6" custLinFactNeighborY="3767"/>
      <dgm:spPr/>
    </dgm:pt>
    <dgm:pt modelId="{79664E0B-E2F9-40B3-A60B-3F4CE3E3FFA2}" type="pres">
      <dgm:prSet presAssocID="{9F598C07-CC68-4BF7-B645-0959D22B85DC}" presName="node" presStyleLbl="node1" presStyleIdx="1" presStyleCnt="6" custScaleX="153276">
        <dgm:presLayoutVars>
          <dgm:bulletEnabled val="1"/>
        </dgm:presLayoutVars>
      </dgm:prSet>
      <dgm:spPr/>
    </dgm:pt>
    <dgm:pt modelId="{810716D7-49DE-457C-8840-EB370D1E07AC}" type="pres">
      <dgm:prSet presAssocID="{9F598C07-CC68-4BF7-B645-0959D22B85DC}" presName="dummy" presStyleCnt="0"/>
      <dgm:spPr/>
    </dgm:pt>
    <dgm:pt modelId="{192B608B-55B7-4085-B578-06DD2BF8B06D}" type="pres">
      <dgm:prSet presAssocID="{C72C5C57-3985-4ABD-98D7-CF8D9CAD4AA5}" presName="sibTrans" presStyleLbl="sibTrans2D1" presStyleIdx="1" presStyleCnt="6"/>
      <dgm:spPr/>
    </dgm:pt>
    <dgm:pt modelId="{F024F985-2ECF-4120-8A3B-046220C28FD5}" type="pres">
      <dgm:prSet presAssocID="{0DAFF65B-B125-4B6B-90FE-15AAD66051CB}" presName="node" presStyleLbl="node1" presStyleIdx="2" presStyleCnt="6" custScaleX="153276">
        <dgm:presLayoutVars>
          <dgm:bulletEnabled val="1"/>
        </dgm:presLayoutVars>
      </dgm:prSet>
      <dgm:spPr/>
    </dgm:pt>
    <dgm:pt modelId="{988306F5-C50F-4552-823B-310FB074D6F5}" type="pres">
      <dgm:prSet presAssocID="{0DAFF65B-B125-4B6B-90FE-15AAD66051CB}" presName="dummy" presStyleCnt="0"/>
      <dgm:spPr/>
    </dgm:pt>
    <dgm:pt modelId="{7651F8FE-3743-4E7D-B3A1-BC6B49F932E8}" type="pres">
      <dgm:prSet presAssocID="{D0974C83-55A6-49D7-BAD1-C0035F957C05}" presName="sibTrans" presStyleLbl="sibTrans2D1" presStyleIdx="2" presStyleCnt="6"/>
      <dgm:spPr/>
    </dgm:pt>
    <dgm:pt modelId="{4CEAB4A3-7FCE-4F46-A49B-80017808F919}" type="pres">
      <dgm:prSet presAssocID="{E807A9BA-B8A2-4E75-A11E-321F3515C852}" presName="node" presStyleLbl="node1" presStyleIdx="3" presStyleCnt="6" custScaleX="153276">
        <dgm:presLayoutVars>
          <dgm:bulletEnabled val="1"/>
        </dgm:presLayoutVars>
      </dgm:prSet>
      <dgm:spPr/>
    </dgm:pt>
    <dgm:pt modelId="{371B7620-9205-431B-88E6-B28E51327F91}" type="pres">
      <dgm:prSet presAssocID="{E807A9BA-B8A2-4E75-A11E-321F3515C852}" presName="dummy" presStyleCnt="0"/>
      <dgm:spPr/>
    </dgm:pt>
    <dgm:pt modelId="{40D21C96-3E1E-46E5-A98D-21A3CDA58B7F}" type="pres">
      <dgm:prSet presAssocID="{47DC59F9-812B-4216-BF07-9292C6725149}" presName="sibTrans" presStyleLbl="sibTrans2D1" presStyleIdx="3" presStyleCnt="6"/>
      <dgm:spPr/>
    </dgm:pt>
    <dgm:pt modelId="{7D940948-E743-4529-BC88-C84B3ACA171C}" type="pres">
      <dgm:prSet presAssocID="{ADB2451E-040B-4522-9693-BBCE09E9AFB3}" presName="node" presStyleLbl="node1" presStyleIdx="4" presStyleCnt="6" custScaleX="153276">
        <dgm:presLayoutVars>
          <dgm:bulletEnabled val="1"/>
        </dgm:presLayoutVars>
      </dgm:prSet>
      <dgm:spPr/>
    </dgm:pt>
    <dgm:pt modelId="{50608FA6-031B-4F38-B360-CB75EC45E130}" type="pres">
      <dgm:prSet presAssocID="{ADB2451E-040B-4522-9693-BBCE09E9AFB3}" presName="dummy" presStyleCnt="0"/>
      <dgm:spPr/>
    </dgm:pt>
    <dgm:pt modelId="{FDE03C5E-E057-4218-B726-13FBE432C05F}" type="pres">
      <dgm:prSet presAssocID="{A7742724-8867-4DB6-9DFB-ED4E9667B377}" presName="sibTrans" presStyleLbl="sibTrans2D1" presStyleIdx="4" presStyleCnt="6"/>
      <dgm:spPr/>
    </dgm:pt>
    <dgm:pt modelId="{A943E27F-C045-49A9-94B3-131EC532AAAA}" type="pres">
      <dgm:prSet presAssocID="{5E69A314-E01F-4228-8FDA-BF65BC900EB8}" presName="node" presStyleLbl="node1" presStyleIdx="5" presStyleCnt="6" custScaleX="153276">
        <dgm:presLayoutVars>
          <dgm:bulletEnabled val="1"/>
        </dgm:presLayoutVars>
      </dgm:prSet>
      <dgm:spPr/>
    </dgm:pt>
    <dgm:pt modelId="{62B1203A-8DDC-4EAC-A42C-32C1A13316EF}" type="pres">
      <dgm:prSet presAssocID="{5E69A314-E01F-4228-8FDA-BF65BC900EB8}" presName="dummy" presStyleCnt="0"/>
      <dgm:spPr/>
    </dgm:pt>
    <dgm:pt modelId="{0A98D07D-BE68-4005-A7CB-2B3179BE289C}" type="pres">
      <dgm:prSet presAssocID="{CA1BD67E-938A-468D-B5C9-CBD5D7B96319}" presName="sibTrans" presStyleLbl="sibTrans2D1" presStyleIdx="5" presStyleCnt="6"/>
      <dgm:spPr/>
    </dgm:pt>
  </dgm:ptLst>
  <dgm:cxnLst>
    <dgm:cxn modelId="{23630E02-A82C-4116-8D43-15BE065DA855}" type="presOf" srcId="{9F598C07-CC68-4BF7-B645-0959D22B85DC}" destId="{79664E0B-E2F9-40B3-A60B-3F4CE3E3FFA2}" srcOrd="0" destOrd="0" presId="urn:microsoft.com/office/officeart/2005/8/layout/radial6"/>
    <dgm:cxn modelId="{343B700B-98B8-4934-A0D3-80F3E43ABECC}" type="presOf" srcId="{ADB2451E-040B-4522-9693-BBCE09E9AFB3}" destId="{7D940948-E743-4529-BC88-C84B3ACA171C}" srcOrd="0" destOrd="0" presId="urn:microsoft.com/office/officeart/2005/8/layout/radial6"/>
    <dgm:cxn modelId="{3FCAAF14-49CB-416E-9E03-1FA359D96A6D}" type="presOf" srcId="{E807A9BA-B8A2-4E75-A11E-321F3515C852}" destId="{4CEAB4A3-7FCE-4F46-A49B-80017808F919}" srcOrd="0" destOrd="0" presId="urn:microsoft.com/office/officeart/2005/8/layout/radial6"/>
    <dgm:cxn modelId="{81673920-5ABE-4F81-B685-2648C74333C7}" type="presOf" srcId="{B2ACB243-0DCB-4A42-B158-CA3AB0C7F43B}" destId="{DAF8F454-3E5C-4873-B1B4-1BE0F2AD211A}" srcOrd="0" destOrd="0" presId="urn:microsoft.com/office/officeart/2005/8/layout/radial6"/>
    <dgm:cxn modelId="{7318C45A-F16B-4406-AB42-AAEA26A27810}" srcId="{9ED82378-6B99-4794-A152-EAD24BD3E71A}" destId="{5E69A314-E01F-4228-8FDA-BF65BC900EB8}" srcOrd="5" destOrd="0" parTransId="{B569E7FA-BB93-4BD4-9CAE-0D67FA39A62D}" sibTransId="{CA1BD67E-938A-468D-B5C9-CBD5D7B96319}"/>
    <dgm:cxn modelId="{D6B9757B-658E-4351-B52A-7832E6FF5B4F}" type="presOf" srcId="{5E69A314-E01F-4228-8FDA-BF65BC900EB8}" destId="{A943E27F-C045-49A9-94B3-131EC532AAAA}" srcOrd="0" destOrd="0" presId="urn:microsoft.com/office/officeart/2005/8/layout/radial6"/>
    <dgm:cxn modelId="{DDF1B681-EDBE-4155-AB81-EB46F5C0E4F1}" srcId="{9ED82378-6B99-4794-A152-EAD24BD3E71A}" destId="{0DAFF65B-B125-4B6B-90FE-15AAD66051CB}" srcOrd="2" destOrd="0" parTransId="{7161C6F5-B8CE-4696-ACF7-D6B579938F9D}" sibTransId="{D0974C83-55A6-49D7-BAD1-C0035F957C05}"/>
    <dgm:cxn modelId="{4C3CD48E-76C1-4C03-8ABF-71D478818D17}" type="presOf" srcId="{0DAFF65B-B125-4B6B-90FE-15AAD66051CB}" destId="{F024F985-2ECF-4120-8A3B-046220C28FD5}" srcOrd="0" destOrd="0" presId="urn:microsoft.com/office/officeart/2005/8/layout/radial6"/>
    <dgm:cxn modelId="{D70CCF9F-2493-48FC-8341-DA115E628553}" srcId="{B5A0F2D7-8D6D-486C-89D0-EDBC0D255687}" destId="{9ED82378-6B99-4794-A152-EAD24BD3E71A}" srcOrd="0" destOrd="0" parTransId="{EFDDEE51-7409-43F4-8C64-A3AEC3C7CC8E}" sibTransId="{C408C3C1-A3F0-4B96-B65B-62617D299684}"/>
    <dgm:cxn modelId="{CBB158AA-B590-41D2-8B2A-452FC28D3596}" srcId="{9ED82378-6B99-4794-A152-EAD24BD3E71A}" destId="{E807A9BA-B8A2-4E75-A11E-321F3515C852}" srcOrd="3" destOrd="0" parTransId="{4025BE36-BB88-48F3-8C4D-216F1E3068E5}" sibTransId="{47DC59F9-812B-4216-BF07-9292C6725149}"/>
    <dgm:cxn modelId="{41563CAD-A0DE-4ACC-946F-773556244E14}" type="presOf" srcId="{47DC59F9-812B-4216-BF07-9292C6725149}" destId="{40D21C96-3E1E-46E5-A98D-21A3CDA58B7F}" srcOrd="0" destOrd="0" presId="urn:microsoft.com/office/officeart/2005/8/layout/radial6"/>
    <dgm:cxn modelId="{A0F3B6BB-EBB1-4E7B-9D86-B9661F9A66F6}" type="presOf" srcId="{B5A0F2D7-8D6D-486C-89D0-EDBC0D255687}" destId="{F9CD5714-B58A-43E2-80F6-93F38CA0B158}" srcOrd="0" destOrd="0" presId="urn:microsoft.com/office/officeart/2005/8/layout/radial6"/>
    <dgm:cxn modelId="{B54DC3C3-6AF4-4A85-BA0E-20A2A47C0625}" type="presOf" srcId="{CA1BD67E-938A-468D-B5C9-CBD5D7B96319}" destId="{0A98D07D-BE68-4005-A7CB-2B3179BE289C}" srcOrd="0" destOrd="0" presId="urn:microsoft.com/office/officeart/2005/8/layout/radial6"/>
    <dgm:cxn modelId="{94D9E4CB-0553-4A8D-B803-231733ECF7F0}" srcId="{9ED82378-6B99-4794-A152-EAD24BD3E71A}" destId="{8FFA6D13-DAF5-432C-905E-183C3909D6B9}" srcOrd="0" destOrd="0" parTransId="{0B41DD13-09E0-433E-A203-13B8EA4992E1}" sibTransId="{B2ACB243-0DCB-4A42-B158-CA3AB0C7F43B}"/>
    <dgm:cxn modelId="{869163CC-76AF-46AD-931C-AC5168F24D55}" srcId="{9ED82378-6B99-4794-A152-EAD24BD3E71A}" destId="{9F598C07-CC68-4BF7-B645-0959D22B85DC}" srcOrd="1" destOrd="0" parTransId="{F39D7615-FB00-44E4-AA36-F75D75D617E4}" sibTransId="{C72C5C57-3985-4ABD-98D7-CF8D9CAD4AA5}"/>
    <dgm:cxn modelId="{E4A481D6-D7EF-4FC2-9A89-6361888F457F}" type="presOf" srcId="{C72C5C57-3985-4ABD-98D7-CF8D9CAD4AA5}" destId="{192B608B-55B7-4085-B578-06DD2BF8B06D}" srcOrd="0" destOrd="0" presId="urn:microsoft.com/office/officeart/2005/8/layout/radial6"/>
    <dgm:cxn modelId="{806313DA-7F77-469D-94FF-EF8E017C5163}" type="presOf" srcId="{A7742724-8867-4DB6-9DFB-ED4E9667B377}" destId="{FDE03C5E-E057-4218-B726-13FBE432C05F}" srcOrd="0" destOrd="0" presId="urn:microsoft.com/office/officeart/2005/8/layout/radial6"/>
    <dgm:cxn modelId="{1CC636DE-C0EE-4DB5-99D6-1508475A5B05}" type="presOf" srcId="{8FFA6D13-DAF5-432C-905E-183C3909D6B9}" destId="{B872CCC1-5177-474D-87EC-95850F350C27}" srcOrd="0" destOrd="0" presId="urn:microsoft.com/office/officeart/2005/8/layout/radial6"/>
    <dgm:cxn modelId="{0187E4E2-42F4-4912-B13A-A925B49131C5}" srcId="{9ED82378-6B99-4794-A152-EAD24BD3E71A}" destId="{ADB2451E-040B-4522-9693-BBCE09E9AFB3}" srcOrd="4" destOrd="0" parTransId="{97311819-AAA3-4910-AA9E-BC991E4B0D19}" sibTransId="{A7742724-8867-4DB6-9DFB-ED4E9667B377}"/>
    <dgm:cxn modelId="{5F4C6CF5-25E6-4EF6-AADC-DE27552F1513}" type="presOf" srcId="{9ED82378-6B99-4794-A152-EAD24BD3E71A}" destId="{2287F3FC-375A-4190-8DFC-E35EC921F9CF}" srcOrd="0" destOrd="0" presId="urn:microsoft.com/office/officeart/2005/8/layout/radial6"/>
    <dgm:cxn modelId="{7E60FFF6-1868-451D-88D1-4B99DD8A5E7F}" type="presOf" srcId="{D0974C83-55A6-49D7-BAD1-C0035F957C05}" destId="{7651F8FE-3743-4E7D-B3A1-BC6B49F932E8}" srcOrd="0" destOrd="0" presId="urn:microsoft.com/office/officeart/2005/8/layout/radial6"/>
    <dgm:cxn modelId="{A8EEAB3F-43DD-4C94-A260-C5BD0F2DF56C}" type="presParOf" srcId="{F9CD5714-B58A-43E2-80F6-93F38CA0B158}" destId="{2287F3FC-375A-4190-8DFC-E35EC921F9CF}" srcOrd="0" destOrd="0" presId="urn:microsoft.com/office/officeart/2005/8/layout/radial6"/>
    <dgm:cxn modelId="{957D294E-829C-465C-8111-F19F6714A0F8}" type="presParOf" srcId="{F9CD5714-B58A-43E2-80F6-93F38CA0B158}" destId="{B872CCC1-5177-474D-87EC-95850F350C27}" srcOrd="1" destOrd="0" presId="urn:microsoft.com/office/officeart/2005/8/layout/radial6"/>
    <dgm:cxn modelId="{DFFF9D30-C159-4C2A-BAB1-76B90C87F570}" type="presParOf" srcId="{F9CD5714-B58A-43E2-80F6-93F38CA0B158}" destId="{8DB4946F-8694-47FA-8A31-43241055B9FD}" srcOrd="2" destOrd="0" presId="urn:microsoft.com/office/officeart/2005/8/layout/radial6"/>
    <dgm:cxn modelId="{4D6E6162-DAC5-4850-A01D-1EB290F10FE3}" type="presParOf" srcId="{F9CD5714-B58A-43E2-80F6-93F38CA0B158}" destId="{DAF8F454-3E5C-4873-B1B4-1BE0F2AD211A}" srcOrd="3" destOrd="0" presId="urn:microsoft.com/office/officeart/2005/8/layout/radial6"/>
    <dgm:cxn modelId="{7678FCFB-6793-492F-AF0B-AED732258F09}" type="presParOf" srcId="{F9CD5714-B58A-43E2-80F6-93F38CA0B158}" destId="{79664E0B-E2F9-40B3-A60B-3F4CE3E3FFA2}" srcOrd="4" destOrd="0" presId="urn:microsoft.com/office/officeart/2005/8/layout/radial6"/>
    <dgm:cxn modelId="{2F324AE8-3414-4EEB-84A2-4C98CA1614B7}" type="presParOf" srcId="{F9CD5714-B58A-43E2-80F6-93F38CA0B158}" destId="{810716D7-49DE-457C-8840-EB370D1E07AC}" srcOrd="5" destOrd="0" presId="urn:microsoft.com/office/officeart/2005/8/layout/radial6"/>
    <dgm:cxn modelId="{55DD6238-5963-4790-A8A4-D8DAF901983C}" type="presParOf" srcId="{F9CD5714-B58A-43E2-80F6-93F38CA0B158}" destId="{192B608B-55B7-4085-B578-06DD2BF8B06D}" srcOrd="6" destOrd="0" presId="urn:microsoft.com/office/officeart/2005/8/layout/radial6"/>
    <dgm:cxn modelId="{30A5AAD3-6BB4-468D-A941-23E027520A1B}" type="presParOf" srcId="{F9CD5714-B58A-43E2-80F6-93F38CA0B158}" destId="{F024F985-2ECF-4120-8A3B-046220C28FD5}" srcOrd="7" destOrd="0" presId="urn:microsoft.com/office/officeart/2005/8/layout/radial6"/>
    <dgm:cxn modelId="{F489CB8B-E597-4152-94E1-16F18253A90F}" type="presParOf" srcId="{F9CD5714-B58A-43E2-80F6-93F38CA0B158}" destId="{988306F5-C50F-4552-823B-310FB074D6F5}" srcOrd="8" destOrd="0" presId="urn:microsoft.com/office/officeart/2005/8/layout/radial6"/>
    <dgm:cxn modelId="{D66A3C47-C5A5-4423-9737-4FB4912E5184}" type="presParOf" srcId="{F9CD5714-B58A-43E2-80F6-93F38CA0B158}" destId="{7651F8FE-3743-4E7D-B3A1-BC6B49F932E8}" srcOrd="9" destOrd="0" presId="urn:microsoft.com/office/officeart/2005/8/layout/radial6"/>
    <dgm:cxn modelId="{613A28EA-E43B-458B-9244-DA693DA4B231}" type="presParOf" srcId="{F9CD5714-B58A-43E2-80F6-93F38CA0B158}" destId="{4CEAB4A3-7FCE-4F46-A49B-80017808F919}" srcOrd="10" destOrd="0" presId="urn:microsoft.com/office/officeart/2005/8/layout/radial6"/>
    <dgm:cxn modelId="{D31B977B-2557-4595-872A-50B51EFA6C49}" type="presParOf" srcId="{F9CD5714-B58A-43E2-80F6-93F38CA0B158}" destId="{371B7620-9205-431B-88E6-B28E51327F91}" srcOrd="11" destOrd="0" presId="urn:microsoft.com/office/officeart/2005/8/layout/radial6"/>
    <dgm:cxn modelId="{AA7A7943-3032-48BE-9E3E-55FB10461983}" type="presParOf" srcId="{F9CD5714-B58A-43E2-80F6-93F38CA0B158}" destId="{40D21C96-3E1E-46E5-A98D-21A3CDA58B7F}" srcOrd="12" destOrd="0" presId="urn:microsoft.com/office/officeart/2005/8/layout/radial6"/>
    <dgm:cxn modelId="{2BA17642-2056-468C-9452-694199910169}" type="presParOf" srcId="{F9CD5714-B58A-43E2-80F6-93F38CA0B158}" destId="{7D940948-E743-4529-BC88-C84B3ACA171C}" srcOrd="13" destOrd="0" presId="urn:microsoft.com/office/officeart/2005/8/layout/radial6"/>
    <dgm:cxn modelId="{282318CB-0C9C-4C1F-97E0-B3C798301623}" type="presParOf" srcId="{F9CD5714-B58A-43E2-80F6-93F38CA0B158}" destId="{50608FA6-031B-4F38-B360-CB75EC45E130}" srcOrd="14" destOrd="0" presId="urn:microsoft.com/office/officeart/2005/8/layout/radial6"/>
    <dgm:cxn modelId="{7DF4A9B3-028F-42FC-B21B-E918AA61AFE3}" type="presParOf" srcId="{F9CD5714-B58A-43E2-80F6-93F38CA0B158}" destId="{FDE03C5E-E057-4218-B726-13FBE432C05F}" srcOrd="15" destOrd="0" presId="urn:microsoft.com/office/officeart/2005/8/layout/radial6"/>
    <dgm:cxn modelId="{0AF5E5C7-8DFF-40FC-B0B7-54FE1739CBCB}" type="presParOf" srcId="{F9CD5714-B58A-43E2-80F6-93F38CA0B158}" destId="{A943E27F-C045-49A9-94B3-131EC532AAAA}" srcOrd="16" destOrd="0" presId="urn:microsoft.com/office/officeart/2005/8/layout/radial6"/>
    <dgm:cxn modelId="{5B8D2B9B-F104-4D9E-AEF6-39054774F4AC}" type="presParOf" srcId="{F9CD5714-B58A-43E2-80F6-93F38CA0B158}" destId="{62B1203A-8DDC-4EAC-A42C-32C1A13316EF}" srcOrd="17" destOrd="0" presId="urn:microsoft.com/office/officeart/2005/8/layout/radial6"/>
    <dgm:cxn modelId="{D66226B2-FBB2-4877-A113-6784E5928AE3}" type="presParOf" srcId="{F9CD5714-B58A-43E2-80F6-93F38CA0B158}" destId="{0A98D07D-BE68-4005-A7CB-2B3179BE289C}"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8D07D-BE68-4005-A7CB-2B3179BE289C}">
      <dsp:nvSpPr>
        <dsp:cNvPr id="0" name=""/>
        <dsp:cNvSpPr/>
      </dsp:nvSpPr>
      <dsp:spPr>
        <a:xfrm>
          <a:off x="1920748" y="415799"/>
          <a:ext cx="2851401" cy="2851401"/>
        </a:xfrm>
        <a:prstGeom prst="blockArc">
          <a:avLst>
            <a:gd name="adj1" fmla="val 12600000"/>
            <a:gd name="adj2" fmla="val 16200000"/>
            <a:gd name="adj3" fmla="val 45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E03C5E-E057-4218-B726-13FBE432C05F}">
      <dsp:nvSpPr>
        <dsp:cNvPr id="0" name=""/>
        <dsp:cNvSpPr/>
      </dsp:nvSpPr>
      <dsp:spPr>
        <a:xfrm>
          <a:off x="1920748" y="415799"/>
          <a:ext cx="2851401" cy="2851401"/>
        </a:xfrm>
        <a:prstGeom prst="blockArc">
          <a:avLst>
            <a:gd name="adj1" fmla="val 9000000"/>
            <a:gd name="adj2" fmla="val 12600000"/>
            <a:gd name="adj3" fmla="val 45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D21C96-3E1E-46E5-A98D-21A3CDA58B7F}">
      <dsp:nvSpPr>
        <dsp:cNvPr id="0" name=""/>
        <dsp:cNvSpPr/>
      </dsp:nvSpPr>
      <dsp:spPr>
        <a:xfrm>
          <a:off x="1920748" y="415799"/>
          <a:ext cx="2851401" cy="2851401"/>
        </a:xfrm>
        <a:prstGeom prst="blockArc">
          <a:avLst>
            <a:gd name="adj1" fmla="val 5400000"/>
            <a:gd name="adj2" fmla="val 9000000"/>
            <a:gd name="adj3" fmla="val 45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51F8FE-3743-4E7D-B3A1-BC6B49F932E8}">
      <dsp:nvSpPr>
        <dsp:cNvPr id="0" name=""/>
        <dsp:cNvSpPr/>
      </dsp:nvSpPr>
      <dsp:spPr>
        <a:xfrm>
          <a:off x="1920748" y="415799"/>
          <a:ext cx="2851401" cy="2851401"/>
        </a:xfrm>
        <a:prstGeom prst="blockArc">
          <a:avLst>
            <a:gd name="adj1" fmla="val 1800000"/>
            <a:gd name="adj2" fmla="val 5400000"/>
            <a:gd name="adj3" fmla="val 45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2B608B-55B7-4085-B578-06DD2BF8B06D}">
      <dsp:nvSpPr>
        <dsp:cNvPr id="0" name=""/>
        <dsp:cNvSpPr/>
      </dsp:nvSpPr>
      <dsp:spPr>
        <a:xfrm>
          <a:off x="1920748" y="415799"/>
          <a:ext cx="2851401" cy="2851401"/>
        </a:xfrm>
        <a:prstGeom prst="blockArc">
          <a:avLst>
            <a:gd name="adj1" fmla="val 19800000"/>
            <a:gd name="adj2" fmla="val 1800000"/>
            <a:gd name="adj3" fmla="val 45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F8F454-3E5C-4873-B1B4-1BE0F2AD211A}">
      <dsp:nvSpPr>
        <dsp:cNvPr id="0" name=""/>
        <dsp:cNvSpPr/>
      </dsp:nvSpPr>
      <dsp:spPr>
        <a:xfrm>
          <a:off x="1920748" y="523211"/>
          <a:ext cx="2851401" cy="2851401"/>
        </a:xfrm>
        <a:prstGeom prst="blockArc">
          <a:avLst>
            <a:gd name="adj1" fmla="val 16200000"/>
            <a:gd name="adj2" fmla="val 19800000"/>
            <a:gd name="adj3" fmla="val 45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87F3FC-375A-4190-8DFC-E35EC921F9CF}">
      <dsp:nvSpPr>
        <dsp:cNvPr id="0" name=""/>
        <dsp:cNvSpPr/>
      </dsp:nvSpPr>
      <dsp:spPr>
        <a:xfrm>
          <a:off x="2367172" y="1202602"/>
          <a:ext cx="1958552" cy="127779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t>広島県</a:t>
          </a:r>
        </a:p>
      </dsp:txBody>
      <dsp:txXfrm>
        <a:off x="2653995" y="1389731"/>
        <a:ext cx="1384906" cy="903536"/>
      </dsp:txXfrm>
    </dsp:sp>
    <dsp:sp modelId="{B872CCC1-5177-474D-87EC-95850F350C27}">
      <dsp:nvSpPr>
        <dsp:cNvPr id="0" name=""/>
        <dsp:cNvSpPr/>
      </dsp:nvSpPr>
      <dsp:spPr>
        <a:xfrm>
          <a:off x="2660955" y="771"/>
          <a:ext cx="1370986" cy="89445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各市区町村</a:t>
          </a:r>
        </a:p>
      </dsp:txBody>
      <dsp:txXfrm>
        <a:off x="2861731" y="131761"/>
        <a:ext cx="969434" cy="632476"/>
      </dsp:txXfrm>
    </dsp:sp>
    <dsp:sp modelId="{79664E0B-E2F9-40B3-A60B-3F4CE3E3FFA2}">
      <dsp:nvSpPr>
        <dsp:cNvPr id="0" name=""/>
        <dsp:cNvSpPr/>
      </dsp:nvSpPr>
      <dsp:spPr>
        <a:xfrm>
          <a:off x="3867762" y="697521"/>
          <a:ext cx="1370986" cy="89445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Web</a:t>
          </a:r>
        </a:p>
        <a:p>
          <a:pPr marL="0" lvl="0" indent="0" algn="ctr" defTabSz="711200">
            <a:lnSpc>
              <a:spcPct val="90000"/>
            </a:lnSpc>
            <a:spcBef>
              <a:spcPct val="0"/>
            </a:spcBef>
            <a:spcAft>
              <a:spcPct val="35000"/>
            </a:spcAft>
            <a:buNone/>
          </a:pPr>
          <a:r>
            <a:rPr kumimoji="1" lang="ja-JP" altLang="en-US" sz="1600" kern="1200" dirty="0"/>
            <a:t>制作会社</a:t>
          </a:r>
        </a:p>
      </dsp:txBody>
      <dsp:txXfrm>
        <a:off x="4068538" y="828511"/>
        <a:ext cx="969434" cy="632476"/>
      </dsp:txXfrm>
    </dsp:sp>
    <dsp:sp modelId="{F024F985-2ECF-4120-8A3B-046220C28FD5}">
      <dsp:nvSpPr>
        <dsp:cNvPr id="0" name=""/>
        <dsp:cNvSpPr/>
      </dsp:nvSpPr>
      <dsp:spPr>
        <a:xfrm>
          <a:off x="3867762" y="2091022"/>
          <a:ext cx="1370986" cy="89445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動画クリエイター</a:t>
          </a:r>
        </a:p>
      </dsp:txBody>
      <dsp:txXfrm>
        <a:off x="4068538" y="2222012"/>
        <a:ext cx="969434" cy="632476"/>
      </dsp:txXfrm>
    </dsp:sp>
    <dsp:sp modelId="{4CEAB4A3-7FCE-4F46-A49B-80017808F919}">
      <dsp:nvSpPr>
        <dsp:cNvPr id="0" name=""/>
        <dsp:cNvSpPr/>
      </dsp:nvSpPr>
      <dsp:spPr>
        <a:xfrm>
          <a:off x="2660955" y="2787772"/>
          <a:ext cx="1370986" cy="89445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編曲家</a:t>
          </a:r>
        </a:p>
      </dsp:txBody>
      <dsp:txXfrm>
        <a:off x="2861731" y="2918762"/>
        <a:ext cx="969434" cy="632476"/>
      </dsp:txXfrm>
    </dsp:sp>
    <dsp:sp modelId="{7D940948-E743-4529-BC88-C84B3ACA171C}">
      <dsp:nvSpPr>
        <dsp:cNvPr id="0" name=""/>
        <dsp:cNvSpPr/>
      </dsp:nvSpPr>
      <dsp:spPr>
        <a:xfrm>
          <a:off x="1454148" y="2091022"/>
          <a:ext cx="1370986" cy="89445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作曲家</a:t>
          </a:r>
        </a:p>
      </dsp:txBody>
      <dsp:txXfrm>
        <a:off x="1654924" y="2222012"/>
        <a:ext cx="969434" cy="632476"/>
      </dsp:txXfrm>
    </dsp:sp>
    <dsp:sp modelId="{A943E27F-C045-49A9-94B3-131EC532AAAA}">
      <dsp:nvSpPr>
        <dsp:cNvPr id="0" name=""/>
        <dsp:cNvSpPr/>
      </dsp:nvSpPr>
      <dsp:spPr>
        <a:xfrm>
          <a:off x="1454148" y="697521"/>
          <a:ext cx="1370986" cy="89445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教育</a:t>
          </a:r>
          <a:endParaRPr kumimoji="1" lang="en-US" altLang="ja-JP" sz="1600" kern="1200" dirty="0"/>
        </a:p>
        <a:p>
          <a:pPr marL="0" lvl="0" indent="0" algn="ctr" defTabSz="711200">
            <a:lnSpc>
              <a:spcPct val="90000"/>
            </a:lnSpc>
            <a:spcBef>
              <a:spcPct val="0"/>
            </a:spcBef>
            <a:spcAft>
              <a:spcPct val="35000"/>
            </a:spcAft>
            <a:buNone/>
          </a:pPr>
          <a:r>
            <a:rPr kumimoji="1" lang="ja-JP" altLang="en-US" sz="1600" kern="1200" dirty="0"/>
            <a:t>委員会</a:t>
          </a:r>
        </a:p>
      </dsp:txBody>
      <dsp:txXfrm>
        <a:off x="1654924" y="828511"/>
        <a:ext cx="969434" cy="63247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72790-09B2-41D8-9572-B3DF83F0AB9C}" type="datetimeFigureOut">
              <a:rPr kumimoji="1" lang="ja-JP" altLang="en-US" smtClean="0"/>
              <a:t>2025/3/8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34667-E71D-4273-895E-EB89E53916A7}" type="slidenum">
              <a:rPr kumimoji="1" lang="ja-JP" altLang="en-US" smtClean="0"/>
              <a:t>‹#›</a:t>
            </a:fld>
            <a:endParaRPr kumimoji="1" lang="ja-JP" altLang="en-US"/>
          </a:p>
        </p:txBody>
      </p:sp>
    </p:spTree>
    <p:extLst>
      <p:ext uri="{BB962C8B-B14F-4D97-AF65-F5344CB8AC3E}">
        <p14:creationId xmlns:p14="http://schemas.microsoft.com/office/powerpoint/2010/main" val="3269484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これから</a:t>
            </a:r>
            <a:r>
              <a:rPr kumimoji="1" lang="en-US" altLang="ja-JP" dirty="0"/>
              <a:t>Spark Room</a:t>
            </a:r>
            <a:r>
              <a:rPr kumimoji="1" lang="ja-JP" altLang="en-US" dirty="0"/>
              <a:t>の発表を始めます。よろしくお願いします。私たちは、防災アクション大作戦というアイデアを提案します。</a:t>
            </a:r>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1</a:t>
            </a:fld>
            <a:endParaRPr kumimoji="1" lang="ja-JP" altLang="en-US"/>
          </a:p>
        </p:txBody>
      </p:sp>
    </p:spTree>
    <p:extLst>
      <p:ext uri="{BB962C8B-B14F-4D97-AF65-F5344CB8AC3E}">
        <p14:creationId xmlns:p14="http://schemas.microsoft.com/office/powerpoint/2010/main" val="2569613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具体的な歌詞はスライドの通りです。作曲まではしていません。曲の雰囲気などは、（）広島県民から愛されるものにするため、県民を巻き込んで曲の雰囲気などを募集します。一番では、家庭で行える防災の取り組みについて取り上げています。防災グッズや非常食の備えや賞味期限の確認。ハザードマップ、避難所などの確認といった（）自助としてできることをあげていま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二番では</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広島県で起こりやすい大雨による洪水や氾濫、土砂崩れの</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予兆や（）</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災害</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の</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対策</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など</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をあげてい</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ます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10</a:t>
            </a:fld>
            <a:endParaRPr kumimoji="1" lang="ja-JP" altLang="en-US"/>
          </a:p>
        </p:txBody>
      </p:sp>
    </p:spTree>
    <p:extLst>
      <p:ext uri="{BB962C8B-B14F-4D97-AF65-F5344CB8AC3E}">
        <p14:creationId xmlns:p14="http://schemas.microsoft.com/office/powerpoint/2010/main" val="3772782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76FFE1-E9FF-84D6-9DF6-DC5B68D1427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F111CE7-2A70-D387-0C60-444BEB5D7C4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58BF960-D911-0857-D391-8D729C85C82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三番では警戒レベルの簡単な説明をし</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ています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。警戒レベル１〜５でそれぞれ何をすべきなのか理解してもらうために</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自分たちで自由なポーズを考えてもら</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う想定です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。アクションを入れながら同時に、警戒レベルを知る機会に</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します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。三番は一・二番とリズムを変えて</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います。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また、</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共助としてできることを考える構成になってい</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ます</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しかし</a:t>
            </a:r>
            <a:r>
              <a:rPr kumimoji="1" lang="ja-JP" altLang="en-US" sz="1800" dirty="0"/>
              <a:t>、小学生に繰り返し聞かせることで定着することができるか疑問に思うかもしれません。</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84D34A3B-5B17-5A1D-A0AD-3AF21FA92EDD}"/>
              </a:ext>
            </a:extLst>
          </p:cNvPr>
          <p:cNvSpPr>
            <a:spLocks noGrp="1"/>
          </p:cNvSpPr>
          <p:nvPr>
            <p:ph type="sldNum" sz="quarter" idx="5"/>
          </p:nvPr>
        </p:nvSpPr>
        <p:spPr/>
        <p:txBody>
          <a:bodyPr/>
          <a:lstStyle/>
          <a:p>
            <a:fld id="{4D234667-E71D-4273-895E-EB89E53916A7}" type="slidenum">
              <a:rPr kumimoji="1" lang="ja-JP" altLang="en-US" smtClean="0"/>
              <a:t>11</a:t>
            </a:fld>
            <a:endParaRPr kumimoji="1" lang="ja-JP" altLang="en-US"/>
          </a:p>
        </p:txBody>
      </p:sp>
    </p:spTree>
    <p:extLst>
      <p:ext uri="{BB962C8B-B14F-4D97-AF65-F5344CB8AC3E}">
        <p14:creationId xmlns:p14="http://schemas.microsoft.com/office/powerpoint/2010/main" val="564625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CA492-6E47-88C3-AE39-CDFE2861710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FD0C4D1-A8EE-C1CD-E5B4-6B52FCBA9C6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1AAA18-D074-17FF-EFDF-34243483BD60}"/>
              </a:ext>
            </a:extLst>
          </p:cNvPr>
          <p:cNvSpPr>
            <a:spLocks noGrp="1"/>
          </p:cNvSpPr>
          <p:nvPr>
            <p:ph type="body" idx="1"/>
          </p:nvPr>
        </p:nvSpPr>
        <p:spPr/>
        <p:txBody>
          <a:bodyPr/>
          <a:lstStyle/>
          <a:p>
            <a:r>
              <a:rPr kumimoji="1" lang="ja-JP" altLang="en-US" dirty="0"/>
              <a:t>繰り返し学習の効果として、スライドのようなグラフを見たことはありませんか。</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ドイツの心理学者であるヘルマン・エビングハウスが提唱した、</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エビングハウスの忘却曲線と言います。これは、</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中期記憶</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長期記憶に対する時間の経過と記憶の関係を表した曲線</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です</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。縦軸である「節約率」とは、</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知識を再び学習する際に「どのくらい時間を節約することができるか」を指</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しています</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このグラフを見ると、再び学習するまでの時間が短いほど、節約率は高いと考えられます。そのため、繰り返し聞いてもらうことことが効果的だと考えています。続いて、実際に記憶に残るなと感じた事例を</a:t>
            </a:r>
            <a:r>
              <a:rPr lang="en-US" altLang="ja-JP" sz="1800" dirty="0">
                <a:effectLst/>
                <a:latin typeface="Arial" panose="020B0604020202020204" pitchFamily="34" charset="0"/>
                <a:ea typeface="MS UI Gothic" panose="020B0600070205080204" pitchFamily="50" charset="-128"/>
                <a:cs typeface="Arial" panose="020B0604020202020204" pitchFamily="34" charset="0"/>
              </a:rPr>
              <a:t>2</a:t>
            </a:r>
            <a:r>
              <a:rPr lang="ja-JP" altLang="en-US" sz="1800" dirty="0">
                <a:effectLst/>
                <a:latin typeface="Arial" panose="020B0604020202020204" pitchFamily="34" charset="0"/>
                <a:ea typeface="MS UI Gothic" panose="020B0600070205080204" pitchFamily="50" charset="-128"/>
                <a:cs typeface="Arial" panose="020B0604020202020204" pitchFamily="34" charset="0"/>
              </a:rPr>
              <a:t>つ紹介します。</a:t>
            </a:r>
            <a:endParaRPr lang="en-US" altLang="ja-JP" sz="1800" dirty="0">
              <a:effectLst/>
              <a:latin typeface="Arial" panose="020B0604020202020204" pitchFamily="34" charset="0"/>
              <a:ea typeface="MS UI Gothic" panose="020B0600070205080204" pitchFamily="50" charset="-128"/>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0D85DB28-5243-6E54-79A9-FC75B73227AA}"/>
              </a:ext>
            </a:extLst>
          </p:cNvPr>
          <p:cNvSpPr>
            <a:spLocks noGrp="1"/>
          </p:cNvSpPr>
          <p:nvPr>
            <p:ph type="sldNum" sz="quarter" idx="5"/>
          </p:nvPr>
        </p:nvSpPr>
        <p:spPr/>
        <p:txBody>
          <a:bodyPr/>
          <a:lstStyle/>
          <a:p>
            <a:fld id="{4D234667-E71D-4273-895E-EB89E53916A7}" type="slidenum">
              <a:rPr kumimoji="1" lang="ja-JP" altLang="en-US" smtClean="0"/>
              <a:t>12</a:t>
            </a:fld>
            <a:endParaRPr kumimoji="1" lang="ja-JP" altLang="en-US"/>
          </a:p>
        </p:txBody>
      </p:sp>
    </p:spTree>
    <p:extLst>
      <p:ext uri="{BB962C8B-B14F-4D97-AF65-F5344CB8AC3E}">
        <p14:creationId xmlns:p14="http://schemas.microsoft.com/office/powerpoint/2010/main" val="94137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つ目は、ラジオ体操です。ラジオ体操とは、</a:t>
            </a:r>
            <a:r>
              <a:rPr kumimoji="1" lang="ja-JP" altLang="en-US" dirty="0">
                <a:solidFill>
                  <a:schemeClr val="tx1"/>
                </a:solidFill>
              </a:rPr>
              <a:t>国民の体力向上と健康の保持や増進を目的とした一般向けの体操です。ラジオ体操は第一から第三まであります。しかし、一般的に普及しているのはラジオ体操第一のみです。なぜなら、地域や学校等で行う機会が多いからです。（）ラジオ体操のように聞く機会が多いほど、記憶に残ると考えられます。</a:t>
            </a:r>
            <a:endParaRPr kumimoji="1" lang="ja-JP" altLang="en-US" dirty="0"/>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13</a:t>
            </a:fld>
            <a:endParaRPr kumimoji="1" lang="ja-JP" altLang="en-US"/>
          </a:p>
        </p:txBody>
      </p:sp>
    </p:spTree>
    <p:extLst>
      <p:ext uri="{BB962C8B-B14F-4D97-AF65-F5344CB8AC3E}">
        <p14:creationId xmlns:p14="http://schemas.microsoft.com/office/powerpoint/2010/main" val="3980842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C3C18E-10A3-DF3D-C383-62B9B25CB31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B169B2F-A3F4-CA0A-877F-E269350B8D3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57EC690-2DBC-D99E-2D42-5B0DD0079224}"/>
              </a:ext>
            </a:extLst>
          </p:cNvPr>
          <p:cNvSpPr>
            <a:spLocks noGrp="1"/>
          </p:cNvSpPr>
          <p:nvPr>
            <p:ph type="body" idx="1"/>
          </p:nvPr>
        </p:nvSpPr>
        <p:spPr/>
        <p:txBody>
          <a:bodyPr/>
          <a:lstStyle/>
          <a:p>
            <a:r>
              <a:rPr kumimoji="1" lang="en-US" altLang="ja-JP" dirty="0"/>
              <a:t>2</a:t>
            </a:r>
            <a:r>
              <a:rPr kumimoji="1" lang="ja-JP" altLang="en-US" dirty="0"/>
              <a:t>つ目は、</a:t>
            </a:r>
            <a:r>
              <a:rPr kumimoji="1" lang="ja-JP" altLang="en-US" sz="1200" dirty="0"/>
              <a:t>広島東洋カープの応援曲「それ行けカープ</a:t>
            </a:r>
            <a:r>
              <a:rPr kumimoji="1" lang="en-US" altLang="ja-JP" sz="1200" dirty="0"/>
              <a:t>〜</a:t>
            </a:r>
            <a:r>
              <a:rPr kumimoji="1" lang="ja-JP" altLang="en-US" sz="1200" dirty="0"/>
              <a:t>若き鯉たち</a:t>
            </a:r>
            <a:r>
              <a:rPr kumimoji="1" lang="en-US" altLang="ja-JP" sz="1200" dirty="0"/>
              <a:t>〜</a:t>
            </a:r>
            <a:r>
              <a:rPr kumimoji="1" lang="ja-JP" altLang="en-US" sz="1200" dirty="0"/>
              <a:t>」です</a:t>
            </a:r>
            <a:r>
              <a:rPr kumimoji="1" lang="ja-JP" altLang="en-US" dirty="0"/>
              <a:t>。「カープ、カープ、カープ広島。広島カープ」のあの歌です。球団について詳しくない人でも耳にしたことがありますよね？このような、（）広島出身の人がみんな知っている曲を工夫次第で作り出すことは可能だと考えられます。</a:t>
            </a:r>
          </a:p>
        </p:txBody>
      </p:sp>
      <p:sp>
        <p:nvSpPr>
          <p:cNvPr id="4" name="スライド番号プレースホルダー 3">
            <a:extLst>
              <a:ext uri="{FF2B5EF4-FFF2-40B4-BE49-F238E27FC236}">
                <a16:creationId xmlns:a16="http://schemas.microsoft.com/office/drawing/2014/main" id="{42879ED8-A0CB-6654-8F85-69210E8FFC85}"/>
              </a:ext>
            </a:extLst>
          </p:cNvPr>
          <p:cNvSpPr>
            <a:spLocks noGrp="1"/>
          </p:cNvSpPr>
          <p:nvPr>
            <p:ph type="sldNum" sz="quarter" idx="5"/>
          </p:nvPr>
        </p:nvSpPr>
        <p:spPr/>
        <p:txBody>
          <a:bodyPr/>
          <a:lstStyle/>
          <a:p>
            <a:fld id="{4D234667-E71D-4273-895E-EB89E53916A7}" type="slidenum">
              <a:rPr kumimoji="1" lang="ja-JP" altLang="en-US" smtClean="0"/>
              <a:t>14</a:t>
            </a:fld>
            <a:endParaRPr kumimoji="1" lang="ja-JP" altLang="en-US"/>
          </a:p>
        </p:txBody>
      </p:sp>
    </p:spTree>
    <p:extLst>
      <p:ext uri="{BB962C8B-B14F-4D97-AF65-F5344CB8AC3E}">
        <p14:creationId xmlns:p14="http://schemas.microsoft.com/office/powerpoint/2010/main" val="4293280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FE667-48A2-7F48-1393-C3AFC0DC18D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C03A4AB-B54B-F35A-34E0-5CDB6F4860C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E959A37-8E4D-1CE3-FAF1-EA1F98F335AB}"/>
              </a:ext>
            </a:extLst>
          </p:cNvPr>
          <p:cNvSpPr>
            <a:spLocks noGrp="1"/>
          </p:cNvSpPr>
          <p:nvPr>
            <p:ph type="body" idx="1"/>
          </p:nvPr>
        </p:nvSpPr>
        <p:spPr/>
        <p:txBody>
          <a:bodyPr/>
          <a:lstStyle/>
          <a:p>
            <a:r>
              <a:rPr kumimoji="1" lang="ja-JP" altLang="en-US" dirty="0"/>
              <a:t>これらの事例のように、（）繰り返し聞くことで、適切な避難行動を定着させます。</a:t>
            </a:r>
          </a:p>
        </p:txBody>
      </p:sp>
      <p:sp>
        <p:nvSpPr>
          <p:cNvPr id="4" name="スライド番号プレースホルダー 3">
            <a:extLst>
              <a:ext uri="{FF2B5EF4-FFF2-40B4-BE49-F238E27FC236}">
                <a16:creationId xmlns:a16="http://schemas.microsoft.com/office/drawing/2014/main" id="{CE20BFC7-13B6-AA7C-77DE-E46D67F5D5D4}"/>
              </a:ext>
            </a:extLst>
          </p:cNvPr>
          <p:cNvSpPr>
            <a:spLocks noGrp="1"/>
          </p:cNvSpPr>
          <p:nvPr>
            <p:ph type="sldNum" sz="quarter" idx="5"/>
          </p:nvPr>
        </p:nvSpPr>
        <p:spPr/>
        <p:txBody>
          <a:bodyPr/>
          <a:lstStyle/>
          <a:p>
            <a:fld id="{4D234667-E71D-4273-895E-EB89E53916A7}" type="slidenum">
              <a:rPr kumimoji="1" lang="ja-JP" altLang="en-US" smtClean="0"/>
              <a:t>15</a:t>
            </a:fld>
            <a:endParaRPr kumimoji="1" lang="ja-JP" altLang="en-US"/>
          </a:p>
        </p:txBody>
      </p:sp>
    </p:spTree>
    <p:extLst>
      <p:ext uri="{BB962C8B-B14F-4D97-AF65-F5344CB8AC3E}">
        <p14:creationId xmlns:p14="http://schemas.microsoft.com/office/powerpoint/2010/main" val="2556291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最後に実現までの流れを軽く説明します。広島県が中心となって、</a:t>
            </a:r>
            <a:r>
              <a:rPr lang="ja-JP" altLang="ja-JP" sz="1200" dirty="0">
                <a:effectLst/>
                <a:latin typeface="Arial" panose="020B0604020202020204" pitchFamily="34" charset="0"/>
                <a:ea typeface="MS UI Gothic" panose="020B0600070205080204" pitchFamily="50" charset="-128"/>
                <a:cs typeface="Arial" panose="020B0604020202020204" pitchFamily="34" charset="0"/>
              </a:rPr>
              <a:t>各</a:t>
            </a:r>
            <a:r>
              <a:rPr lang="ja-JP" altLang="en-US" sz="1200" dirty="0">
                <a:effectLst/>
                <a:latin typeface="Arial" panose="020B0604020202020204" pitchFamily="34" charset="0"/>
                <a:ea typeface="MS UI Gothic" panose="020B0600070205080204" pitchFamily="50" charset="-128"/>
                <a:cs typeface="Arial" panose="020B0604020202020204" pitchFamily="34" charset="0"/>
              </a:rPr>
              <a:t>市区町村</a:t>
            </a:r>
            <a:r>
              <a:rPr lang="ja-JP" altLang="ja-JP" sz="1200" dirty="0">
                <a:effectLst/>
                <a:latin typeface="Arial" panose="020B0604020202020204" pitchFamily="34" charset="0"/>
                <a:ea typeface="MS UI Gothic" panose="020B0600070205080204" pitchFamily="50" charset="-128"/>
                <a:cs typeface="Arial" panose="020B0604020202020204" pitchFamily="34" charset="0"/>
              </a:rPr>
              <a:t>や教育委員会、作曲家・編曲家・動画クリエイター・</a:t>
            </a:r>
            <a:r>
              <a:rPr lang="en-US" altLang="ja-JP" sz="1200" dirty="0">
                <a:effectLst/>
                <a:latin typeface="Arial" panose="020B0604020202020204" pitchFamily="34" charset="0"/>
                <a:ea typeface="MS UI Gothic" panose="020B0600070205080204" pitchFamily="50" charset="-128"/>
              </a:rPr>
              <a:t>web</a:t>
            </a:r>
            <a:r>
              <a:rPr lang="ja-JP" altLang="ja-JP" sz="1200" dirty="0">
                <a:effectLst/>
                <a:latin typeface="Arial" panose="020B0604020202020204" pitchFamily="34" charset="0"/>
                <a:ea typeface="MS UI Gothic" panose="020B0600070205080204" pitchFamily="50" charset="-128"/>
                <a:cs typeface="Arial" panose="020B0604020202020204" pitchFamily="34" charset="0"/>
              </a:rPr>
              <a:t>制作会社等</a:t>
            </a:r>
            <a:r>
              <a:rPr lang="ja-JP" altLang="en-US" sz="1200" dirty="0">
                <a:effectLst/>
                <a:latin typeface="Arial" panose="020B0604020202020204" pitchFamily="34" charset="0"/>
                <a:ea typeface="MS UI Gothic" panose="020B0600070205080204" pitchFamily="50" charset="-128"/>
                <a:cs typeface="Arial" panose="020B0604020202020204" pitchFamily="34" charset="0"/>
              </a:rPr>
              <a:t>の専門家</a:t>
            </a:r>
            <a:r>
              <a:rPr lang="ja-JP" altLang="ja-JP" sz="1200" dirty="0">
                <a:effectLst/>
                <a:latin typeface="Arial" panose="020B0604020202020204" pitchFamily="34" charset="0"/>
                <a:ea typeface="MS UI Gothic" panose="020B0600070205080204" pitchFamily="50" charset="-128"/>
                <a:cs typeface="Arial" panose="020B0604020202020204" pitchFamily="34" charset="0"/>
              </a:rPr>
              <a:t>と連携をとって「防災アクション大作戦制作委員会」を組む</a:t>
            </a:r>
            <a:r>
              <a:rPr lang="ja-JP" altLang="en-US" sz="1200" dirty="0">
                <a:effectLst/>
                <a:latin typeface="Arial" panose="020B0604020202020204" pitchFamily="34" charset="0"/>
                <a:ea typeface="MS UI Gothic" panose="020B0600070205080204" pitchFamily="50" charset="-128"/>
                <a:cs typeface="Arial" panose="020B0604020202020204" pitchFamily="34" charset="0"/>
              </a:rPr>
              <a:t>ことを想定しています</a:t>
            </a:r>
            <a:r>
              <a:rPr lang="ja-JP" altLang="ja-JP" sz="1200" dirty="0">
                <a:effectLst/>
                <a:latin typeface="Arial" panose="020B0604020202020204" pitchFamily="34" charset="0"/>
                <a:ea typeface="MS UI Gothic" panose="020B0600070205080204" pitchFamily="50" charset="-128"/>
                <a:cs typeface="Arial" panose="020B0604020202020204" pitchFamily="34" charset="0"/>
              </a:rPr>
              <a:t>。</a:t>
            </a:r>
            <a:endParaRPr kumimoji="1" lang="en-US" altLang="ja-JP" dirty="0"/>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16</a:t>
            </a:fld>
            <a:endParaRPr kumimoji="1" lang="ja-JP" altLang="en-US"/>
          </a:p>
        </p:txBody>
      </p:sp>
    </p:spTree>
    <p:extLst>
      <p:ext uri="{BB962C8B-B14F-4D97-AF65-F5344CB8AC3E}">
        <p14:creationId xmlns:p14="http://schemas.microsoft.com/office/powerpoint/2010/main" val="3383192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防災アクション大作戦制作委員会」を設置し、予算の決定をします。曲の雰囲気などを募集します。アイデアが決定した後、専門家を交えて制作します。そして、各市区町村や教育委員会より各小学校で防災アクション大作戦を放送してもらうといった流れです。このアイデアが実現すると、県民</a:t>
            </a:r>
            <a:r>
              <a:rPr kumimoji="1" lang="en-US" altLang="ja-JP" dirty="0"/>
              <a:t>1</a:t>
            </a:r>
            <a:r>
              <a:rPr kumimoji="1" lang="ja-JP" altLang="en-US" dirty="0"/>
              <a:t>人</a:t>
            </a:r>
            <a:r>
              <a:rPr kumimoji="1" lang="en-US" altLang="ja-JP" dirty="0"/>
              <a:t>1</a:t>
            </a:r>
            <a:r>
              <a:rPr kumimoji="1" lang="ja-JP" altLang="en-US" dirty="0"/>
              <a:t>人が適切な避難行動が当たり前の文化になります。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17</a:t>
            </a:fld>
            <a:endParaRPr kumimoji="1" lang="ja-JP" altLang="en-US"/>
          </a:p>
        </p:txBody>
      </p:sp>
    </p:spTree>
    <p:extLst>
      <p:ext uri="{BB962C8B-B14F-4D97-AF65-F5344CB8AC3E}">
        <p14:creationId xmlns:p14="http://schemas.microsoft.com/office/powerpoint/2010/main" val="21935834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これで、</a:t>
            </a:r>
            <a:r>
              <a:rPr kumimoji="1" lang="en-US" altLang="ja-JP" dirty="0"/>
              <a:t>Spark Room</a:t>
            </a:r>
            <a:r>
              <a:rPr kumimoji="1" lang="ja-JP" altLang="en-US" dirty="0"/>
              <a:t>の発表を終わります。ご清聴ありがとうございました。</a:t>
            </a:r>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18</a:t>
            </a:fld>
            <a:endParaRPr kumimoji="1" lang="ja-JP" altLang="en-US"/>
          </a:p>
        </p:txBody>
      </p:sp>
    </p:spTree>
    <p:extLst>
      <p:ext uri="{BB962C8B-B14F-4D97-AF65-F5344CB8AC3E}">
        <p14:creationId xmlns:p14="http://schemas.microsoft.com/office/powerpoint/2010/main" val="190472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始めに、従来の防災の取り組みを紹介します。個別避難計画とは、要援護者の状況や避難所を記載したものです。要援護者を担当する福祉専門職を対象に、個別避難計画の作成につき、報酬を与える仕組みがあります。作成数は増加傾向にあります。しかし、（）報酬があるからこそ増加傾向にあると考えられます。マイタイムラインとは、住民一人ひとりの防災行動計画であり、台風等の接近による大雨によって河川の水位が上昇する時に、自分自身がとる標準的な防災行動などを時系列的に整理したものです。マイタイムラインを作成しない要因として、社会的な背景が挙げられます。</a:t>
            </a:r>
          </a:p>
        </p:txBody>
      </p:sp>
      <p:sp>
        <p:nvSpPr>
          <p:cNvPr id="4" name="スライド番号プレースホルダー 3"/>
          <p:cNvSpPr>
            <a:spLocks noGrp="1"/>
          </p:cNvSpPr>
          <p:nvPr>
            <p:ph type="sldNum" sz="quarter" idx="5"/>
          </p:nvPr>
        </p:nvSpPr>
        <p:spPr/>
        <p:txBody>
          <a:bodyPr/>
          <a:lstStyle/>
          <a:p>
            <a:fld id="{4D234667-E71D-4273-895E-EB89E53916A7}" type="slidenum">
              <a:rPr kumimoji="1" lang="ja-JP" altLang="en-US" smtClean="0"/>
              <a:t>2</a:t>
            </a:fld>
            <a:endParaRPr kumimoji="1" lang="ja-JP" altLang="en-US"/>
          </a:p>
        </p:txBody>
      </p:sp>
    </p:spTree>
    <p:extLst>
      <p:ext uri="{BB962C8B-B14F-4D97-AF65-F5344CB8AC3E}">
        <p14:creationId xmlns:p14="http://schemas.microsoft.com/office/powerpoint/2010/main" val="332979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C5AAC-A3C1-B3AF-E8D0-5DA867FCC94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8DCD161-24C1-2553-F2D5-15E76A46D7C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CB47250-B817-54EC-1A91-D61B8240C7FE}"/>
              </a:ext>
            </a:extLst>
          </p:cNvPr>
          <p:cNvSpPr>
            <a:spLocks noGrp="1"/>
          </p:cNvSpPr>
          <p:nvPr>
            <p:ph type="body" idx="1"/>
          </p:nvPr>
        </p:nvSpPr>
        <p:spPr/>
        <p:txBody>
          <a:bodyPr/>
          <a:lstStyle/>
          <a:p>
            <a:r>
              <a:rPr kumimoji="1" lang="ja-JP" altLang="en-US" dirty="0"/>
              <a:t>近年、共働き世帯が増加しています。</a:t>
            </a:r>
            <a:endParaRPr kumimoji="1" lang="en-US" altLang="ja-JP" dirty="0"/>
          </a:p>
          <a:p>
            <a:endParaRPr kumimoji="1" lang="en-US" altLang="ja-JP" sz="1200" kern="100" dirty="0">
              <a:effectLst/>
              <a:latin typeface="Arial" panose="020B0604020202020204" pitchFamily="34" charset="0"/>
              <a:ea typeface="MS UI Gothic" panose="020B0600070205080204" pitchFamily="50" charset="-128"/>
              <a:cs typeface="Arial" panose="020B0604020202020204" pitchFamily="34" charset="0"/>
            </a:endParaRPr>
          </a:p>
          <a:p>
            <a:r>
              <a:rPr lang="ja-JP" altLang="en-US" sz="1200" kern="100" dirty="0">
                <a:effectLst/>
                <a:latin typeface="Arial" panose="020B0604020202020204" pitchFamily="34" charset="0"/>
                <a:ea typeface="MS UI Gothic" panose="020B0600070205080204" pitchFamily="50" charset="-128"/>
                <a:cs typeface="Arial" panose="020B0604020202020204" pitchFamily="34" charset="0"/>
              </a:rPr>
              <a:t>右の図は、</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令和</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3</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年版厚生労働白書－新型コロナウイルス感染症と社会保障－の図表</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1-1-3</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　共働き等世帯数の年次推移</a:t>
            </a:r>
            <a:r>
              <a:rPr lang="ja-JP" altLang="en-US" sz="1200" kern="100" dirty="0">
                <a:effectLst/>
                <a:latin typeface="Arial" panose="020B0604020202020204" pitchFamily="34" charset="0"/>
                <a:ea typeface="MS UI Gothic" panose="020B0600070205080204" pitchFamily="50" charset="-128"/>
                <a:cs typeface="Arial" panose="020B0604020202020204" pitchFamily="34" charset="0"/>
              </a:rPr>
              <a:t>より作成したものです。図から共働き世帯が増加していることが分かります。</a:t>
            </a:r>
            <a:endParaRPr kumimoji="1" lang="en-US" altLang="ja-JP" dirty="0"/>
          </a:p>
        </p:txBody>
      </p:sp>
      <p:sp>
        <p:nvSpPr>
          <p:cNvPr id="4" name="スライド番号プレースホルダー 3">
            <a:extLst>
              <a:ext uri="{FF2B5EF4-FFF2-40B4-BE49-F238E27FC236}">
                <a16:creationId xmlns:a16="http://schemas.microsoft.com/office/drawing/2014/main" id="{F461D506-F78C-516D-0556-2A10B0FCF1E8}"/>
              </a:ext>
            </a:extLst>
          </p:cNvPr>
          <p:cNvSpPr>
            <a:spLocks noGrp="1"/>
          </p:cNvSpPr>
          <p:nvPr>
            <p:ph type="sldNum" sz="quarter" idx="5"/>
          </p:nvPr>
        </p:nvSpPr>
        <p:spPr/>
        <p:txBody>
          <a:bodyPr/>
          <a:lstStyle/>
          <a:p>
            <a:fld id="{4D234667-E71D-4273-895E-EB89E53916A7}" type="slidenum">
              <a:rPr kumimoji="1" lang="ja-JP" altLang="en-US" smtClean="0"/>
              <a:t>3</a:t>
            </a:fld>
            <a:endParaRPr kumimoji="1" lang="ja-JP" altLang="en-US"/>
          </a:p>
        </p:txBody>
      </p:sp>
    </p:spTree>
    <p:extLst>
      <p:ext uri="{BB962C8B-B14F-4D97-AF65-F5344CB8AC3E}">
        <p14:creationId xmlns:p14="http://schemas.microsoft.com/office/powerpoint/2010/main" val="3808975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2F189-48DA-DE6E-FBD4-583C1F4B90E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773F02B-1518-82F9-A5AB-A98B3680326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DCEE433-16F8-284C-35DA-46A5DBB4D202}"/>
              </a:ext>
            </a:extLst>
          </p:cNvPr>
          <p:cNvSpPr>
            <a:spLocks noGrp="1"/>
          </p:cNvSpPr>
          <p:nvPr>
            <p:ph type="body" idx="1"/>
          </p:nvPr>
        </p:nvSpPr>
        <p:spPr/>
        <p:txBody>
          <a:bodyPr/>
          <a:lstStyle/>
          <a:p>
            <a:r>
              <a:rPr kumimoji="1" lang="ja-JP" altLang="en-US" dirty="0"/>
              <a:t>また、習い事をしている子どもは増加しています。このようにライフスタイルは多様化しています。</a:t>
            </a:r>
            <a:endParaRPr kumimoji="1" lang="en-US" altLang="ja-JP" dirty="0"/>
          </a:p>
          <a:p>
            <a:endParaRPr kumimoji="1" lang="en-US" altLang="ja-JP" dirty="0"/>
          </a:p>
          <a:p>
            <a:r>
              <a:rPr lang="ja-JP" altLang="en-US" sz="1200" kern="100" dirty="0">
                <a:effectLst/>
                <a:latin typeface="Arial" panose="020B0604020202020204" pitchFamily="34" charset="0"/>
                <a:ea typeface="MS UI Gothic" panose="020B0600070205080204" pitchFamily="50" charset="-128"/>
                <a:cs typeface="Times New Roman" panose="02020603050405020304" pitchFamily="18" charset="0"/>
              </a:rPr>
              <a:t>右の図は、</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22</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年出生児）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 /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第８回</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30</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a:t>
            </a:r>
            <a:r>
              <a:rPr lang="ja-JP" altLang="ja-JP" sz="12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en-US" sz="1200" kern="100" dirty="0">
                <a:effectLst/>
                <a:latin typeface="Century" panose="02040604050505020304" pitchFamily="18" charset="0"/>
                <a:ea typeface="Arial" panose="020B0604020202020204" pitchFamily="34" charset="0"/>
                <a:cs typeface="Times New Roman" panose="02020603050405020304" pitchFamily="18" charset="0"/>
              </a:rPr>
              <a:t>から</a:t>
            </a:r>
            <a:r>
              <a:rPr lang="en-US" altLang="zh-TW" sz="1200" kern="100" dirty="0">
                <a:effectLst/>
                <a:latin typeface="Century" panose="02040604050505020304" pitchFamily="18" charset="0"/>
                <a:ea typeface="Arial" panose="020B0604020202020204" pitchFamily="34" charset="0"/>
                <a:cs typeface="Times New Roman" panose="02020603050405020304" pitchFamily="18" charset="0"/>
              </a:rPr>
              <a:t>21</a:t>
            </a:r>
            <a:r>
              <a:rPr lang="zh-TW" altLang="en-US" sz="1200" kern="100" dirty="0">
                <a:effectLst/>
                <a:latin typeface="Century" panose="02040604050505020304" pitchFamily="18" charset="0"/>
                <a:ea typeface="Arial" panose="020B0604020202020204" pitchFamily="34" charset="0"/>
                <a:cs typeface="Times New Roman" panose="02020603050405020304" pitchFamily="18" charset="0"/>
              </a:rPr>
              <a:t>世紀出生児縦断調査（平成</a:t>
            </a:r>
            <a:r>
              <a:rPr lang="en-US" altLang="zh-TW" sz="1200" kern="100" dirty="0">
                <a:effectLst/>
                <a:latin typeface="Century" panose="02040604050505020304" pitchFamily="18" charset="0"/>
                <a:ea typeface="Arial" panose="020B0604020202020204" pitchFamily="34" charset="0"/>
                <a:cs typeface="Times New Roman" panose="02020603050405020304" pitchFamily="18" charset="0"/>
              </a:rPr>
              <a:t>22</a:t>
            </a:r>
            <a:r>
              <a:rPr lang="zh-TW" altLang="en-US" sz="1200" kern="100" dirty="0">
                <a:effectLst/>
                <a:latin typeface="Century" panose="02040604050505020304" pitchFamily="18" charset="0"/>
                <a:ea typeface="Arial" panose="020B0604020202020204" pitchFamily="34" charset="0"/>
                <a:cs typeface="Times New Roman" panose="02020603050405020304" pitchFamily="18" charset="0"/>
              </a:rPr>
              <a:t>年出生児） </a:t>
            </a:r>
            <a:r>
              <a:rPr lang="en-US" altLang="zh-TW" sz="1200" kern="100" dirty="0">
                <a:effectLst/>
                <a:latin typeface="Century" panose="02040604050505020304" pitchFamily="18" charset="0"/>
                <a:ea typeface="Arial" panose="020B0604020202020204" pitchFamily="34" charset="0"/>
                <a:cs typeface="Times New Roman" panose="02020603050405020304" pitchFamily="18" charset="0"/>
              </a:rPr>
              <a:t>/ </a:t>
            </a:r>
            <a:r>
              <a:rPr lang="zh-TW" altLang="en-US" sz="1200" kern="100" dirty="0">
                <a:effectLst/>
                <a:latin typeface="Century" panose="02040604050505020304" pitchFamily="18" charset="0"/>
                <a:ea typeface="Arial" panose="020B0604020202020204" pitchFamily="34" charset="0"/>
                <a:cs typeface="Times New Roman" panose="02020603050405020304" pitchFamily="18" charset="0"/>
              </a:rPr>
              <a:t>第</a:t>
            </a:r>
            <a:r>
              <a:rPr lang="en-US" altLang="zh-TW" sz="1200" kern="100" dirty="0">
                <a:effectLst/>
                <a:latin typeface="Century" panose="02040604050505020304" pitchFamily="18" charset="0"/>
                <a:ea typeface="Arial" panose="020B0604020202020204" pitchFamily="34" charset="0"/>
                <a:cs typeface="Times New Roman" panose="02020603050405020304" pitchFamily="18" charset="0"/>
              </a:rPr>
              <a:t>12</a:t>
            </a:r>
            <a:r>
              <a:rPr lang="zh-TW" altLang="en-US" sz="1200" kern="100" dirty="0">
                <a:effectLst/>
                <a:latin typeface="Century" panose="02040604050505020304" pitchFamily="18" charset="0"/>
                <a:ea typeface="Arial" panose="020B0604020202020204" pitchFamily="34" charset="0"/>
                <a:cs typeface="Times New Roman" panose="02020603050405020304" pitchFamily="18" charset="0"/>
              </a:rPr>
              <a:t>回</a:t>
            </a:r>
            <a:r>
              <a:rPr lang="en-US" altLang="zh-TW" sz="1200" kern="100" dirty="0">
                <a:effectLst/>
                <a:latin typeface="Century" panose="02040604050505020304" pitchFamily="18" charset="0"/>
                <a:ea typeface="Arial" panose="020B0604020202020204" pitchFamily="34" charset="0"/>
                <a:cs typeface="Times New Roman" panose="02020603050405020304" pitchFamily="18" charset="0"/>
              </a:rPr>
              <a:t>21</a:t>
            </a:r>
            <a:r>
              <a:rPr lang="zh-TW" altLang="en-US" sz="1200" kern="100" dirty="0">
                <a:effectLst/>
                <a:latin typeface="Century" panose="02040604050505020304" pitchFamily="18" charset="0"/>
                <a:ea typeface="Arial" panose="020B0604020202020204" pitchFamily="34" charset="0"/>
                <a:cs typeface="Times New Roman" panose="02020603050405020304" pitchFamily="18" charset="0"/>
              </a:rPr>
              <a:t>世紀出生児縦断調査（令和４年） </a:t>
            </a:r>
            <a:r>
              <a:rPr lang="ja-JP" altLang="en-US" sz="1200" kern="100" dirty="0">
                <a:effectLst/>
                <a:latin typeface="Century" panose="02040604050505020304" pitchFamily="18" charset="0"/>
                <a:ea typeface="Arial" panose="020B0604020202020204" pitchFamily="34" charset="0"/>
                <a:cs typeface="Times New Roman" panose="02020603050405020304" pitchFamily="18" charset="0"/>
              </a:rPr>
              <a:t>より作成したものです。習い事をしている子どもは増加傾向にあります。</a:t>
            </a:r>
            <a:endParaRPr kumimoji="1" lang="ja-JP" altLang="en-US" dirty="0"/>
          </a:p>
          <a:p>
            <a:endParaRPr kumimoji="1" lang="ja-JP" altLang="en-US" dirty="0"/>
          </a:p>
        </p:txBody>
      </p:sp>
      <p:sp>
        <p:nvSpPr>
          <p:cNvPr id="4" name="スライド番号プレースホルダー 3">
            <a:extLst>
              <a:ext uri="{FF2B5EF4-FFF2-40B4-BE49-F238E27FC236}">
                <a16:creationId xmlns:a16="http://schemas.microsoft.com/office/drawing/2014/main" id="{26B6A66F-85C9-D383-F848-192E7199B890}"/>
              </a:ext>
            </a:extLst>
          </p:cNvPr>
          <p:cNvSpPr>
            <a:spLocks noGrp="1"/>
          </p:cNvSpPr>
          <p:nvPr>
            <p:ph type="sldNum" sz="quarter" idx="5"/>
          </p:nvPr>
        </p:nvSpPr>
        <p:spPr/>
        <p:txBody>
          <a:bodyPr/>
          <a:lstStyle/>
          <a:p>
            <a:fld id="{4D234667-E71D-4273-895E-EB89E53916A7}" type="slidenum">
              <a:rPr kumimoji="1" lang="ja-JP" altLang="en-US" smtClean="0"/>
              <a:t>4</a:t>
            </a:fld>
            <a:endParaRPr kumimoji="1" lang="ja-JP" altLang="en-US"/>
          </a:p>
        </p:txBody>
      </p:sp>
    </p:spTree>
    <p:extLst>
      <p:ext uri="{BB962C8B-B14F-4D97-AF65-F5344CB8AC3E}">
        <p14:creationId xmlns:p14="http://schemas.microsoft.com/office/powerpoint/2010/main" val="3262762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00004-7F32-FBD8-6151-0B6595BDA0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DB17D76-1BD1-BB2A-2D87-BDB1AF515B9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A49A7E4-75A3-2F87-8460-8DE527CD8FAE}"/>
              </a:ext>
            </a:extLst>
          </p:cNvPr>
          <p:cNvSpPr>
            <a:spLocks noGrp="1"/>
          </p:cNvSpPr>
          <p:nvPr>
            <p:ph type="body" idx="1"/>
          </p:nvPr>
        </p:nvSpPr>
        <p:spPr/>
        <p:txBody>
          <a:bodyPr/>
          <a:lstStyle/>
          <a:p>
            <a:r>
              <a:rPr kumimoji="1" lang="ja-JP" altLang="en-US" dirty="0"/>
              <a:t>こうしたライフスタイルの多様化によってマイタイムラインを作成しないのではないかと考えられます。ライフスタイルが多様化することで、避難行動のパターンを全て想定することは難しくなります。（）そのため、（）マイタイムラインを作成しないのではないかと考えました。</a:t>
            </a:r>
          </a:p>
        </p:txBody>
      </p:sp>
      <p:sp>
        <p:nvSpPr>
          <p:cNvPr id="4" name="スライド番号プレースホルダー 3">
            <a:extLst>
              <a:ext uri="{FF2B5EF4-FFF2-40B4-BE49-F238E27FC236}">
                <a16:creationId xmlns:a16="http://schemas.microsoft.com/office/drawing/2014/main" id="{E92318E4-56D8-B50C-F0AE-CD10883F5C26}"/>
              </a:ext>
            </a:extLst>
          </p:cNvPr>
          <p:cNvSpPr>
            <a:spLocks noGrp="1"/>
          </p:cNvSpPr>
          <p:nvPr>
            <p:ph type="sldNum" sz="quarter" idx="5"/>
          </p:nvPr>
        </p:nvSpPr>
        <p:spPr/>
        <p:txBody>
          <a:bodyPr/>
          <a:lstStyle/>
          <a:p>
            <a:fld id="{4D234667-E71D-4273-895E-EB89E53916A7}" type="slidenum">
              <a:rPr kumimoji="1" lang="ja-JP" altLang="en-US" smtClean="0"/>
              <a:t>5</a:t>
            </a:fld>
            <a:endParaRPr kumimoji="1" lang="ja-JP" altLang="en-US"/>
          </a:p>
        </p:txBody>
      </p:sp>
    </p:spTree>
    <p:extLst>
      <p:ext uri="{BB962C8B-B14F-4D97-AF65-F5344CB8AC3E}">
        <p14:creationId xmlns:p14="http://schemas.microsoft.com/office/powerpoint/2010/main" val="2676945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F7F8B-5D02-EB02-9E14-5E8DE2506A8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9BE758B-E1FA-07CE-385B-D8AFA32FAB8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2982082-B81A-2972-6B7E-AD7002BA97D7}"/>
              </a:ext>
            </a:extLst>
          </p:cNvPr>
          <p:cNvSpPr>
            <a:spLocks noGrp="1"/>
          </p:cNvSpPr>
          <p:nvPr>
            <p:ph type="body" idx="1"/>
          </p:nvPr>
        </p:nvSpPr>
        <p:spPr/>
        <p:txBody>
          <a:bodyPr/>
          <a:lstStyle/>
          <a:p>
            <a:r>
              <a:rPr kumimoji="1" lang="ja-JP" altLang="en-US" dirty="0"/>
              <a:t>続いて、私たちが考える広島県が抱える地域課題を説明します。広島県は土砂災害警戒区域が多いです。右の図は、国土数値情報ダウンロードサイトの土砂災害警戒区域のデータを元に、作成したものである。都道府県別で土砂災害警戒区域を表示しものであり、土砂災害警戒区域の数が多いほど、濃く塗りつぶされている。図より広島県は全国で比べてみても、土砂災害警戒区域が多いです。</a:t>
            </a:r>
            <a:endParaRPr kumimoji="1" lang="en-US" altLang="ja-JP" dirty="0"/>
          </a:p>
        </p:txBody>
      </p:sp>
      <p:sp>
        <p:nvSpPr>
          <p:cNvPr id="4" name="スライド番号プレースホルダー 3">
            <a:extLst>
              <a:ext uri="{FF2B5EF4-FFF2-40B4-BE49-F238E27FC236}">
                <a16:creationId xmlns:a16="http://schemas.microsoft.com/office/drawing/2014/main" id="{D3B655DF-5947-BB60-2541-C5E847860605}"/>
              </a:ext>
            </a:extLst>
          </p:cNvPr>
          <p:cNvSpPr>
            <a:spLocks noGrp="1"/>
          </p:cNvSpPr>
          <p:nvPr>
            <p:ph type="sldNum" sz="quarter" idx="5"/>
          </p:nvPr>
        </p:nvSpPr>
        <p:spPr/>
        <p:txBody>
          <a:bodyPr/>
          <a:lstStyle/>
          <a:p>
            <a:fld id="{4D234667-E71D-4273-895E-EB89E53916A7}" type="slidenum">
              <a:rPr kumimoji="1" lang="ja-JP" altLang="en-US" smtClean="0"/>
              <a:t>6</a:t>
            </a:fld>
            <a:endParaRPr kumimoji="1" lang="ja-JP" altLang="en-US"/>
          </a:p>
        </p:txBody>
      </p:sp>
    </p:spTree>
    <p:extLst>
      <p:ext uri="{BB962C8B-B14F-4D97-AF65-F5344CB8AC3E}">
        <p14:creationId xmlns:p14="http://schemas.microsoft.com/office/powerpoint/2010/main" val="2740853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82D70-BFC2-6BFA-A92B-F500D0B1D4A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81CBC35-E61D-85BB-2041-73715B9B654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EF9FDBB-6583-4FB9-099F-F24FBFBD2E87}"/>
              </a:ext>
            </a:extLst>
          </p:cNvPr>
          <p:cNvSpPr>
            <a:spLocks noGrp="1"/>
          </p:cNvSpPr>
          <p:nvPr>
            <p:ph type="body" idx="1"/>
          </p:nvPr>
        </p:nvSpPr>
        <p:spPr/>
        <p:txBody>
          <a:bodyPr/>
          <a:lstStyle/>
          <a:p>
            <a:r>
              <a:rPr kumimoji="1" lang="ja-JP" altLang="en-US" dirty="0"/>
              <a:t>また防災意識に関しては、広島県もマイタイムラインの作成率が低いです。令和５年度 防災・減災に関する県民意識調査結果より、県民の</a:t>
            </a:r>
            <a:r>
              <a:rPr kumimoji="1" lang="en-US" altLang="ja-JP" dirty="0"/>
              <a:t>8</a:t>
            </a:r>
            <a:r>
              <a:rPr kumimoji="1" lang="ja-JP" altLang="en-US" dirty="0"/>
              <a:t>割程度がマイタイムラインを作成していないことが分かります。広島県に関しても、ライフスタイルの多様化が原因と考えられます。</a:t>
            </a:r>
          </a:p>
        </p:txBody>
      </p:sp>
      <p:sp>
        <p:nvSpPr>
          <p:cNvPr id="4" name="スライド番号プレースホルダー 3">
            <a:extLst>
              <a:ext uri="{FF2B5EF4-FFF2-40B4-BE49-F238E27FC236}">
                <a16:creationId xmlns:a16="http://schemas.microsoft.com/office/drawing/2014/main" id="{8C40B190-E82D-EE83-646D-47112E0DC278}"/>
              </a:ext>
            </a:extLst>
          </p:cNvPr>
          <p:cNvSpPr>
            <a:spLocks noGrp="1"/>
          </p:cNvSpPr>
          <p:nvPr>
            <p:ph type="sldNum" sz="quarter" idx="5"/>
          </p:nvPr>
        </p:nvSpPr>
        <p:spPr/>
        <p:txBody>
          <a:bodyPr/>
          <a:lstStyle/>
          <a:p>
            <a:fld id="{4D234667-E71D-4273-895E-EB89E53916A7}" type="slidenum">
              <a:rPr kumimoji="1" lang="ja-JP" altLang="en-US" smtClean="0"/>
              <a:t>7</a:t>
            </a:fld>
            <a:endParaRPr kumimoji="1" lang="ja-JP" altLang="en-US"/>
          </a:p>
        </p:txBody>
      </p:sp>
    </p:spTree>
    <p:extLst>
      <p:ext uri="{BB962C8B-B14F-4D97-AF65-F5344CB8AC3E}">
        <p14:creationId xmlns:p14="http://schemas.microsoft.com/office/powerpoint/2010/main" val="224969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485E0-51F9-4063-E050-A5BB9B3607E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7959F18-07C1-8D7F-6A61-D9AE39E1BFC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46E307C-1A2A-41F6-9ED4-63DF8252EE99}"/>
              </a:ext>
            </a:extLst>
          </p:cNvPr>
          <p:cNvSpPr>
            <a:spLocks noGrp="1"/>
          </p:cNvSpPr>
          <p:nvPr>
            <p:ph type="body" idx="1"/>
          </p:nvPr>
        </p:nvSpPr>
        <p:spPr/>
        <p:txBody>
          <a:bodyPr/>
          <a:lstStyle/>
          <a:p>
            <a:r>
              <a:rPr kumimoji="1" lang="ja-JP" altLang="en-US" dirty="0"/>
              <a:t>そこで、（）より単純な方法で避難行動の定着を図れないかと考えました。</a:t>
            </a:r>
          </a:p>
        </p:txBody>
      </p:sp>
      <p:sp>
        <p:nvSpPr>
          <p:cNvPr id="4" name="スライド番号プレースホルダー 3">
            <a:extLst>
              <a:ext uri="{FF2B5EF4-FFF2-40B4-BE49-F238E27FC236}">
                <a16:creationId xmlns:a16="http://schemas.microsoft.com/office/drawing/2014/main" id="{2EE3BF61-F114-2167-0673-7996A5181A53}"/>
              </a:ext>
            </a:extLst>
          </p:cNvPr>
          <p:cNvSpPr>
            <a:spLocks noGrp="1"/>
          </p:cNvSpPr>
          <p:nvPr>
            <p:ph type="sldNum" sz="quarter" idx="5"/>
          </p:nvPr>
        </p:nvSpPr>
        <p:spPr/>
        <p:txBody>
          <a:bodyPr/>
          <a:lstStyle/>
          <a:p>
            <a:fld id="{4D234667-E71D-4273-895E-EB89E53916A7}" type="slidenum">
              <a:rPr kumimoji="1" lang="ja-JP" altLang="en-US" smtClean="0"/>
              <a:t>8</a:t>
            </a:fld>
            <a:endParaRPr kumimoji="1" lang="ja-JP" altLang="en-US"/>
          </a:p>
        </p:txBody>
      </p:sp>
    </p:spTree>
    <p:extLst>
      <p:ext uri="{BB962C8B-B14F-4D97-AF65-F5344CB8AC3E}">
        <p14:creationId xmlns:p14="http://schemas.microsoft.com/office/powerpoint/2010/main" val="38402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9B6C4-A26C-5E78-7F4E-6FF259323BA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44353AC-B7F9-C190-89B9-2E6704A65CB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2B8D71E-0DE1-1F24-4BA3-DA74DCDF31D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アイデアの内容です。私たちが提案するアイデア「防災アクション大作戦」とは、広島県が防災の曲を作成し、県内の小学生に対して、各小学校の</a:t>
            </a:r>
            <a:r>
              <a:rPr kumimoji="1" lang="en-US" altLang="ja-JP" dirty="0"/>
              <a:t>2</a:t>
            </a:r>
            <a:r>
              <a:rPr kumimoji="1" lang="ja-JP" altLang="en-US" dirty="0"/>
              <a:t>時間目と</a:t>
            </a:r>
            <a:r>
              <a:rPr kumimoji="1" lang="en-US" altLang="ja-JP" dirty="0"/>
              <a:t>3</a:t>
            </a:r>
            <a:r>
              <a:rPr kumimoji="1" lang="ja-JP" altLang="en-US" dirty="0"/>
              <a:t>時間目の休憩時間と昼食時に校内放送で防災の曲を流すというアイデアです。（）給食時間に流すことで、正しい避難行動を定着させます。また災害時には、思い出すことでできるようにします。</a:t>
            </a:r>
            <a:endParaRPr kumimoji="1" lang="en-US" altLang="ja-JP" dirty="0"/>
          </a:p>
        </p:txBody>
      </p:sp>
      <p:sp>
        <p:nvSpPr>
          <p:cNvPr id="4" name="スライド番号プレースホルダー 3">
            <a:extLst>
              <a:ext uri="{FF2B5EF4-FFF2-40B4-BE49-F238E27FC236}">
                <a16:creationId xmlns:a16="http://schemas.microsoft.com/office/drawing/2014/main" id="{FC255BD5-CEB8-B02B-9069-5F520952A493}"/>
              </a:ext>
            </a:extLst>
          </p:cNvPr>
          <p:cNvSpPr>
            <a:spLocks noGrp="1"/>
          </p:cNvSpPr>
          <p:nvPr>
            <p:ph type="sldNum" sz="quarter" idx="5"/>
          </p:nvPr>
        </p:nvSpPr>
        <p:spPr/>
        <p:txBody>
          <a:bodyPr/>
          <a:lstStyle/>
          <a:p>
            <a:fld id="{4D234667-E71D-4273-895E-EB89E53916A7}" type="slidenum">
              <a:rPr kumimoji="1" lang="ja-JP" altLang="en-US" smtClean="0"/>
              <a:t>9</a:t>
            </a:fld>
            <a:endParaRPr kumimoji="1" lang="ja-JP" altLang="en-US"/>
          </a:p>
        </p:txBody>
      </p:sp>
    </p:spTree>
    <p:extLst>
      <p:ext uri="{BB962C8B-B14F-4D97-AF65-F5344CB8AC3E}">
        <p14:creationId xmlns:p14="http://schemas.microsoft.com/office/powerpoint/2010/main" val="1158730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A4EF6CE-8327-45CF-9C70-C090B22D9249}" type="datetimeFigureOut">
              <a:rPr kumimoji="1" lang="ja-JP" altLang="en-US" smtClean="0"/>
              <a:t>2025/3/8</a:t>
            </a:fld>
            <a:endParaRPr kumimoji="1" lang="ja-JP" alt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B17BEE3-DCAE-4AB4-B0EA-EBCD6C5B0F3D}" type="slidenum">
              <a:rPr kumimoji="1" lang="ja-JP" altLang="en-US" smtClean="0"/>
              <a:t>‹#›</a:t>
            </a:fld>
            <a:endParaRPr kumimoji="1" lang="ja-JP" alt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88684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376884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337773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2465907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834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133206429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379409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28891848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3114121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901409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4EF6CE-8327-45CF-9C70-C090B22D9249}" type="datetimeFigureOut">
              <a:rPr kumimoji="1" lang="ja-JP" altLang="en-US" smtClean="0"/>
              <a:t>2025/3/8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277870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A4EF6CE-8327-45CF-9C70-C090B22D9249}" type="datetimeFigureOut">
              <a:rPr kumimoji="1" lang="ja-JP" altLang="en-US" smtClean="0"/>
              <a:t>2025/3/8</a:t>
            </a:fld>
            <a:endParaRPr kumimoji="1" lang="ja-JP"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kumimoji="1" lang="ja-JP"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B17BEE3-DCAE-4AB4-B0EA-EBCD6C5B0F3D}" type="slidenum">
              <a:rPr kumimoji="1" lang="ja-JP" altLang="en-US" smtClean="0"/>
              <a:t>‹#›</a:t>
            </a:fld>
            <a:endParaRPr kumimoji="1" lang="ja-JP" altLang="en-US"/>
          </a:p>
        </p:txBody>
      </p:sp>
    </p:spTree>
    <p:extLst>
      <p:ext uri="{BB962C8B-B14F-4D97-AF65-F5344CB8AC3E}">
        <p14:creationId xmlns:p14="http://schemas.microsoft.com/office/powerpoint/2010/main" val="40860744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kumimoji="1"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kumimoji="1" sz="1600" kern="1200">
          <a:solidFill>
            <a:schemeClr val="accent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DB8823-4D82-E738-46E9-B6B401DCCA1F}"/>
              </a:ext>
            </a:extLst>
          </p:cNvPr>
          <p:cNvSpPr>
            <a:spLocks noGrp="1"/>
          </p:cNvSpPr>
          <p:nvPr>
            <p:ph type="ctrTitle"/>
          </p:nvPr>
        </p:nvSpPr>
        <p:spPr/>
        <p:txBody>
          <a:bodyPr/>
          <a:lstStyle/>
          <a:p>
            <a:r>
              <a:rPr kumimoji="1" lang="ja-JP" altLang="en-US" dirty="0">
                <a:latin typeface="Arial" panose="020B0604020202020204" pitchFamily="34" charset="0"/>
                <a:ea typeface="HGP創英角ｺﾞｼｯｸUB" panose="020B0900000000000000" pitchFamily="50" charset="-128"/>
                <a:cs typeface="Arial" panose="020B0604020202020204" pitchFamily="34" charset="0"/>
              </a:rPr>
              <a:t>防災アクション大作戦</a:t>
            </a:r>
          </a:p>
        </p:txBody>
      </p:sp>
      <p:sp>
        <p:nvSpPr>
          <p:cNvPr id="3" name="字幕 2">
            <a:extLst>
              <a:ext uri="{FF2B5EF4-FFF2-40B4-BE49-F238E27FC236}">
                <a16:creationId xmlns:a16="http://schemas.microsoft.com/office/drawing/2014/main" id="{DE718FE3-B19E-31DD-B5AD-15101EC6E065}"/>
              </a:ext>
            </a:extLst>
          </p:cNvPr>
          <p:cNvSpPr>
            <a:spLocks noGrp="1"/>
          </p:cNvSpPr>
          <p:nvPr>
            <p:ph type="subTitle" idx="1"/>
          </p:nvPr>
        </p:nvSpPr>
        <p:spPr/>
        <p:txBody>
          <a:bodyPr/>
          <a:lstStyle/>
          <a:p>
            <a:pPr algn="r"/>
            <a:r>
              <a:rPr kumimoji="1" lang="en-US" altLang="ja-JP" dirty="0">
                <a:latin typeface="Arial" panose="020B0604020202020204" pitchFamily="34" charset="0"/>
                <a:ea typeface="HGP創英角ｺﾞｼｯｸUB" panose="020B0900000000000000" pitchFamily="50" charset="-128"/>
                <a:cs typeface="Arial" panose="020B0604020202020204" pitchFamily="34" charset="0"/>
              </a:rPr>
              <a:t>Spark Room</a:t>
            </a:r>
            <a:r>
              <a:rPr kumimoji="1" lang="ja-JP" altLang="en-US" dirty="0">
                <a:latin typeface="Arial" panose="020B0604020202020204" pitchFamily="34" charset="0"/>
                <a:ea typeface="HGP創英角ｺﾞｼｯｸUB" panose="020B0900000000000000" pitchFamily="50" charset="-128"/>
                <a:cs typeface="Arial" panose="020B0604020202020204" pitchFamily="34" charset="0"/>
              </a:rPr>
              <a:t>　</a:t>
            </a:r>
            <a:endParaRPr kumimoji="1" lang="en-US" altLang="ja-JP" dirty="0">
              <a:latin typeface="Arial" panose="020B0604020202020204" pitchFamily="34" charset="0"/>
              <a:ea typeface="HGP創英角ｺﾞｼｯｸUB" panose="020B0900000000000000" pitchFamily="50" charset="-128"/>
              <a:cs typeface="Arial" panose="020B0604020202020204" pitchFamily="34" charset="0"/>
            </a:endParaRPr>
          </a:p>
        </p:txBody>
      </p:sp>
      <p:sp>
        <p:nvSpPr>
          <p:cNvPr id="4" name="Rectangle 1">
            <a:extLst>
              <a:ext uri="{FF2B5EF4-FFF2-40B4-BE49-F238E27FC236}">
                <a16:creationId xmlns:a16="http://schemas.microsoft.com/office/drawing/2014/main" id="{14E5605A-F592-5FED-A35D-67CAEE89E4D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3806217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C201618-99D1-9932-CA99-16F50C5F06B2}"/>
              </a:ext>
            </a:extLst>
          </p:cNvPr>
          <p:cNvSpPr txBox="1">
            <a:spLocks/>
          </p:cNvSpPr>
          <p:nvPr/>
        </p:nvSpPr>
        <p:spPr>
          <a:xfrm>
            <a:off x="584200" y="617988"/>
            <a:ext cx="6324600" cy="673100"/>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a:lstStyle>
          <a:p>
            <a:r>
              <a:rPr lang="ja-JP" altLang="en-US" sz="4000" dirty="0">
                <a:solidFill>
                  <a:schemeClr val="tx1"/>
                </a:solidFill>
              </a:rPr>
              <a:t>防災アクション大作戦</a:t>
            </a:r>
          </a:p>
        </p:txBody>
      </p:sp>
      <p:sp>
        <p:nvSpPr>
          <p:cNvPr id="3" name="テキスト ボックス 2">
            <a:extLst>
              <a:ext uri="{FF2B5EF4-FFF2-40B4-BE49-F238E27FC236}">
                <a16:creationId xmlns:a16="http://schemas.microsoft.com/office/drawing/2014/main" id="{871A0A79-FD6D-A044-5447-1736D946AD90}"/>
              </a:ext>
            </a:extLst>
          </p:cNvPr>
          <p:cNvSpPr txBox="1"/>
          <p:nvPr/>
        </p:nvSpPr>
        <p:spPr>
          <a:xfrm>
            <a:off x="6210300" y="811893"/>
            <a:ext cx="2705100" cy="370114"/>
          </a:xfrm>
          <a:prstGeom prst="rect">
            <a:avLst/>
          </a:prstGeom>
          <a:noFill/>
        </p:spPr>
        <p:txBody>
          <a:bodyPr wrap="square" rtlCol="0">
            <a:spAutoFit/>
          </a:bodyPr>
          <a:lstStyle/>
          <a:p>
            <a:r>
              <a:rPr kumimoji="1" lang="en-US" altLang="ja-JP" dirty="0">
                <a:highlight>
                  <a:srgbClr val="FFFF00"/>
                </a:highlight>
              </a:rPr>
              <a:t>※</a:t>
            </a:r>
            <a:r>
              <a:rPr kumimoji="1" lang="ja-JP" altLang="en-US" dirty="0">
                <a:highlight>
                  <a:srgbClr val="FFFF00"/>
                </a:highlight>
              </a:rPr>
              <a:t>作曲はしていません</a:t>
            </a:r>
          </a:p>
        </p:txBody>
      </p:sp>
      <p:sp>
        <p:nvSpPr>
          <p:cNvPr id="5" name="テキスト ボックス 4">
            <a:extLst>
              <a:ext uri="{FF2B5EF4-FFF2-40B4-BE49-F238E27FC236}">
                <a16:creationId xmlns:a16="http://schemas.microsoft.com/office/drawing/2014/main" id="{AAD4E4BD-55CE-AAF5-0ACF-98F53FA3CF4D}"/>
              </a:ext>
            </a:extLst>
          </p:cNvPr>
          <p:cNvSpPr txBox="1"/>
          <p:nvPr/>
        </p:nvSpPr>
        <p:spPr>
          <a:xfrm>
            <a:off x="1244600" y="1323538"/>
            <a:ext cx="6096000" cy="2585323"/>
          </a:xfrm>
          <a:prstGeom prst="rect">
            <a:avLst/>
          </a:prstGeom>
          <a:noFill/>
        </p:spPr>
        <p:txBody>
          <a:bodyPr wrap="square" numCol="1">
            <a:spAutoFit/>
          </a:bodyPr>
          <a:lstStyle/>
          <a:p>
            <a:pPr marL="133350" algn="l"/>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(1</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番</a:t>
            </a:r>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毎日防災</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チェックの日　　　　</a:t>
            </a:r>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ハザードマップ</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見てみよう　　　　</a:t>
            </a:r>
            <a:endParaRPr lang="en-US" altLang="ja-JP" sz="1800" kern="100" dirty="0">
              <a:effectLst/>
              <a:latin typeface="Arial" panose="020B0604020202020204" pitchFamily="34" charset="0"/>
              <a:ea typeface="MS UI Gothic" panose="020B0600070205080204" pitchFamily="50"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準備できてる？</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見直そう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避難場所も</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確認だ</a:t>
            </a:r>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非常食は</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賞味期限</a:t>
            </a:r>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OK</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災害来ても</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慌てない</a:t>
            </a:r>
            <a:endParaRPr lang="en-US" altLang="ja-JP" sz="1800" kern="100" dirty="0">
              <a:effectLst/>
              <a:latin typeface="Arial" panose="020B0604020202020204" pitchFamily="34" charset="0"/>
              <a:ea typeface="MS UI Gothic" panose="020B0600070205080204" pitchFamily="50"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水や電池も</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足りてる？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災害対策大事だよ</a:t>
            </a:r>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lgn="l"/>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lgn="l"/>
            <a:r>
              <a:rPr lang="ja-JP" altLang="en-US" kern="100" dirty="0">
                <a:latin typeface="Arial" panose="020B0604020202020204" pitchFamily="34" charset="0"/>
                <a:ea typeface="MS UI Gothic" panose="020B0600070205080204" pitchFamily="50" charset="-128"/>
                <a:cs typeface="Arial" panose="020B0604020202020204" pitchFamily="34" charset="0"/>
              </a:rPr>
              <a:t>（サビ）</a:t>
            </a:r>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防災防災</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自分で守る</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家族でできる</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心の防災</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いつも忘れず</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確認しよう</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備えあれば</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安心だ！</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p:txBody>
      </p:sp>
      <p:sp>
        <p:nvSpPr>
          <p:cNvPr id="6" name="吹き出し: 角を丸めた四角形 5">
            <a:extLst>
              <a:ext uri="{FF2B5EF4-FFF2-40B4-BE49-F238E27FC236}">
                <a16:creationId xmlns:a16="http://schemas.microsoft.com/office/drawing/2014/main" id="{4DEA9A6E-AE75-92C3-21F4-6EF1B215E940}"/>
              </a:ext>
            </a:extLst>
          </p:cNvPr>
          <p:cNvSpPr/>
          <p:nvPr/>
        </p:nvSpPr>
        <p:spPr>
          <a:xfrm rot="5400000">
            <a:off x="8975724" y="105940"/>
            <a:ext cx="939800" cy="4629150"/>
          </a:xfrm>
          <a:prstGeom prst="wedgeRoundRect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2400" dirty="0">
                <a:solidFill>
                  <a:schemeClr val="tx1"/>
                </a:solidFill>
              </a:rPr>
              <a:t>自助としてできることを挙げている</a:t>
            </a:r>
          </a:p>
        </p:txBody>
      </p:sp>
      <p:sp>
        <p:nvSpPr>
          <p:cNvPr id="9" name="テキスト ボックス 8">
            <a:extLst>
              <a:ext uri="{FF2B5EF4-FFF2-40B4-BE49-F238E27FC236}">
                <a16:creationId xmlns:a16="http://schemas.microsoft.com/office/drawing/2014/main" id="{E93FAD7E-85EE-BBC0-0D4E-7AD2F65BFC2E}"/>
              </a:ext>
            </a:extLst>
          </p:cNvPr>
          <p:cNvSpPr txBox="1"/>
          <p:nvPr/>
        </p:nvSpPr>
        <p:spPr>
          <a:xfrm>
            <a:off x="1244600" y="4050392"/>
            <a:ext cx="6096000" cy="2585323"/>
          </a:xfrm>
          <a:prstGeom prst="rect">
            <a:avLst/>
          </a:prstGeom>
          <a:noFill/>
        </p:spPr>
        <p:txBody>
          <a:bodyPr wrap="square">
            <a:spAutoFit/>
          </a:bodyPr>
          <a:lstStyle/>
          <a:p>
            <a:pPr marL="133350" algn="l"/>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(2</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番</a:t>
            </a:r>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大雨ザーザー</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川が増水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雨雲レーダー</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チェックして　　　</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近づかないで</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危ないぞ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危険な場所に</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近寄るな　　　　</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山から聞こえる</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ゴゴゴの音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命守る</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その行動が　　　</a:t>
            </a:r>
            <a:endParaRPr lang="ja-JP" altLang="ja-JP" sz="1800" kern="100" dirty="0">
              <a:effectLst/>
              <a:latin typeface="Arial" panose="020B0604020202020204" pitchFamily="34" charset="0"/>
              <a:ea typeface="ＭＳ 明朝" panose="02020609040205080304" pitchFamily="17" charset="-128"/>
              <a:cs typeface="Arial" panose="020B0604020202020204" pitchFamily="34" charset="0"/>
            </a:endParaRPr>
          </a:p>
          <a:p>
            <a:pPr marL="133350"/>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土砂崩れが</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迫ってる！　　　　</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en-US" altLang="ja-JP"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明日をつなぐ</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大事だよ</a:t>
            </a:r>
            <a:endParaRPr lang="en-US" altLang="ja-JP" sz="1800" kern="100" dirty="0">
              <a:effectLst/>
              <a:latin typeface="Arial" panose="020B0604020202020204" pitchFamily="34" charset="0"/>
              <a:ea typeface="MS UI Gothic" panose="020B0600070205080204" pitchFamily="50" charset="-128"/>
              <a:cs typeface="Arial" panose="020B0604020202020204" pitchFamily="34" charset="0"/>
            </a:endParaRPr>
          </a:p>
          <a:p>
            <a:pPr marL="133350"/>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r>
              <a:rPr lang="ja-JP" altLang="en-US" kern="100" dirty="0">
                <a:latin typeface="Arial" panose="020B0604020202020204" pitchFamily="34" charset="0"/>
                <a:ea typeface="MS UI Gothic" panose="020B0600070205080204" pitchFamily="50" charset="-128"/>
                <a:cs typeface="Arial" panose="020B0604020202020204" pitchFamily="34" charset="0"/>
              </a:rPr>
              <a:t>（サビ）</a:t>
            </a:r>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防災防災</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特徴確認</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自然を知れば</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対策できる</a:t>
            </a:r>
            <a:endParaRPr lang="en-US" altLang="ja-JP" sz="1800" kern="100" dirty="0">
              <a:effectLst/>
              <a:latin typeface="Arial" panose="020B0604020202020204" pitchFamily="34" charset="0"/>
              <a:ea typeface="MS UI Gothic" panose="020B0600070205080204" pitchFamily="50" charset="-128"/>
              <a:cs typeface="Arial" panose="020B0604020202020204" pitchFamily="34" charset="0"/>
            </a:endParaRPr>
          </a:p>
          <a:p>
            <a:pPr marL="133350"/>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一歩先行く</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慎重な行動</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備えあれば</a:t>
            </a:r>
            <a:r>
              <a:rPr lang="ja-JP" altLang="ja-JP" sz="1800" kern="100" dirty="0">
                <a:effectLst/>
                <a:latin typeface="Arial" panose="020B0604020202020204" pitchFamily="34" charset="0"/>
                <a:ea typeface="Arial" panose="020B0604020202020204" pitchFamily="34" charset="0"/>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安心だ！</a:t>
            </a:r>
            <a:endParaRPr lang="en-US" altLang="ja-JP" sz="1800" kern="100" dirty="0">
              <a:effectLst/>
              <a:latin typeface="Arial" panose="020B0604020202020204" pitchFamily="34" charset="0"/>
              <a:ea typeface="MS UI Gothic" panose="020B0600070205080204" pitchFamily="50" charset="-128"/>
              <a:cs typeface="Arial" panose="020B0604020202020204" pitchFamily="34" charset="0"/>
            </a:endParaRPr>
          </a:p>
        </p:txBody>
      </p:sp>
      <p:sp>
        <p:nvSpPr>
          <p:cNvPr id="10" name="吹き出し: 角を丸めた四角形 9">
            <a:extLst>
              <a:ext uri="{FF2B5EF4-FFF2-40B4-BE49-F238E27FC236}">
                <a16:creationId xmlns:a16="http://schemas.microsoft.com/office/drawing/2014/main" id="{8D507120-F9F9-2F86-FB83-B5D5B628E424}"/>
              </a:ext>
            </a:extLst>
          </p:cNvPr>
          <p:cNvSpPr/>
          <p:nvPr/>
        </p:nvSpPr>
        <p:spPr>
          <a:xfrm rot="5400000">
            <a:off x="8753475" y="2929010"/>
            <a:ext cx="939800" cy="4629150"/>
          </a:xfrm>
          <a:prstGeom prst="wedgeRoundRect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2400" dirty="0">
                <a:solidFill>
                  <a:schemeClr val="tx1"/>
                </a:solidFill>
              </a:rPr>
              <a:t>災害の対策などを挙げている</a:t>
            </a:r>
          </a:p>
        </p:txBody>
      </p:sp>
      <p:sp>
        <p:nvSpPr>
          <p:cNvPr id="4" name="テキスト ボックス 3">
            <a:extLst>
              <a:ext uri="{FF2B5EF4-FFF2-40B4-BE49-F238E27FC236}">
                <a16:creationId xmlns:a16="http://schemas.microsoft.com/office/drawing/2014/main" id="{95D1966D-8784-06FC-6284-3861204A66E3}"/>
              </a:ext>
            </a:extLst>
          </p:cNvPr>
          <p:cNvSpPr txBox="1"/>
          <p:nvPr/>
        </p:nvSpPr>
        <p:spPr>
          <a:xfrm>
            <a:off x="7461885" y="1291088"/>
            <a:ext cx="3313429" cy="369332"/>
          </a:xfrm>
          <a:prstGeom prst="rect">
            <a:avLst/>
          </a:prstGeom>
          <a:noFill/>
        </p:spPr>
        <p:txBody>
          <a:bodyPr wrap="square" rtlCol="0">
            <a:spAutoFit/>
          </a:bodyPr>
          <a:lstStyle/>
          <a:p>
            <a:r>
              <a:rPr kumimoji="1" lang="ja-JP" altLang="en-US" dirty="0"/>
              <a:t>↑　県民にフォーム等で募集</a:t>
            </a:r>
          </a:p>
        </p:txBody>
      </p:sp>
    </p:spTree>
    <p:extLst>
      <p:ext uri="{BB962C8B-B14F-4D97-AF65-F5344CB8AC3E}">
        <p14:creationId xmlns:p14="http://schemas.microsoft.com/office/powerpoint/2010/main" val="791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AADC4-4A08-C2E9-3CED-35811BEA9115}"/>
            </a:ext>
          </a:extLst>
        </p:cNvPr>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4008C19-8444-FEE7-8071-3526CCAA12D5}"/>
              </a:ext>
            </a:extLst>
          </p:cNvPr>
          <p:cNvSpPr txBox="1">
            <a:spLocks/>
          </p:cNvSpPr>
          <p:nvPr/>
        </p:nvSpPr>
        <p:spPr>
          <a:xfrm>
            <a:off x="584200" y="660400"/>
            <a:ext cx="6324600" cy="673100"/>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a:lstStyle>
          <a:p>
            <a:r>
              <a:rPr lang="ja-JP" altLang="en-US" sz="4000" dirty="0">
                <a:solidFill>
                  <a:schemeClr val="tx1"/>
                </a:solidFill>
              </a:rPr>
              <a:t>防災アクション大作戦</a:t>
            </a:r>
          </a:p>
        </p:txBody>
      </p:sp>
      <p:sp>
        <p:nvSpPr>
          <p:cNvPr id="3" name="テキスト ボックス 2">
            <a:extLst>
              <a:ext uri="{FF2B5EF4-FFF2-40B4-BE49-F238E27FC236}">
                <a16:creationId xmlns:a16="http://schemas.microsoft.com/office/drawing/2014/main" id="{0B88D052-C0DC-C878-C660-4C945C836CEC}"/>
              </a:ext>
            </a:extLst>
          </p:cNvPr>
          <p:cNvSpPr txBox="1"/>
          <p:nvPr/>
        </p:nvSpPr>
        <p:spPr>
          <a:xfrm>
            <a:off x="6210300" y="811893"/>
            <a:ext cx="2705100" cy="370114"/>
          </a:xfrm>
          <a:prstGeom prst="rect">
            <a:avLst/>
          </a:prstGeom>
          <a:noFill/>
        </p:spPr>
        <p:txBody>
          <a:bodyPr wrap="square" rtlCol="0">
            <a:spAutoFit/>
          </a:bodyPr>
          <a:lstStyle/>
          <a:p>
            <a:r>
              <a:rPr kumimoji="1" lang="en-US" altLang="ja-JP" dirty="0">
                <a:highlight>
                  <a:srgbClr val="FFFF00"/>
                </a:highlight>
              </a:rPr>
              <a:t>※</a:t>
            </a:r>
            <a:r>
              <a:rPr kumimoji="1" lang="ja-JP" altLang="en-US" dirty="0">
                <a:highlight>
                  <a:srgbClr val="FFFF00"/>
                </a:highlight>
              </a:rPr>
              <a:t>作曲はしていません</a:t>
            </a:r>
          </a:p>
        </p:txBody>
      </p:sp>
      <p:sp>
        <p:nvSpPr>
          <p:cNvPr id="5" name="テキスト ボックス 4">
            <a:extLst>
              <a:ext uri="{FF2B5EF4-FFF2-40B4-BE49-F238E27FC236}">
                <a16:creationId xmlns:a16="http://schemas.microsoft.com/office/drawing/2014/main" id="{04CF48C8-FD2C-9386-DF3F-CB7BD2685204}"/>
              </a:ext>
            </a:extLst>
          </p:cNvPr>
          <p:cNvSpPr txBox="1"/>
          <p:nvPr/>
        </p:nvSpPr>
        <p:spPr>
          <a:xfrm>
            <a:off x="1244600" y="1614415"/>
            <a:ext cx="6096000" cy="1754326"/>
          </a:xfrm>
          <a:prstGeom prst="rect">
            <a:avLst/>
          </a:prstGeom>
          <a:noFill/>
        </p:spPr>
        <p:txBody>
          <a:bodyPr wrap="square" numCol="1">
            <a:spAutoFit/>
          </a:bodyPr>
          <a:lstStyle/>
          <a:p>
            <a:pPr marL="133350" algn="l"/>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(3</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番</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警戒レベル</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1</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心構えを高めるポーズ　　　　　　　　　　　　</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警戒レベル</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2</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避難場所はどこだっけのポーズ　　　　　　　　</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警戒レベル</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3</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おばあちゃん・おじいちゃん避難だよ！のポーズ　　　　　　　　　　　　</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警戒レベル</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4</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僕たち・私たちも避難しようのポーズ</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警戒レベル</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5</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安全確保！みんないるかな？のポーズ</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吹き出し: 角を丸めた四角形 5">
            <a:extLst>
              <a:ext uri="{FF2B5EF4-FFF2-40B4-BE49-F238E27FC236}">
                <a16:creationId xmlns:a16="http://schemas.microsoft.com/office/drawing/2014/main" id="{63B42A7C-D939-A08C-BFB8-373EA5126778}"/>
              </a:ext>
            </a:extLst>
          </p:cNvPr>
          <p:cNvSpPr/>
          <p:nvPr/>
        </p:nvSpPr>
        <p:spPr>
          <a:xfrm rot="5400000">
            <a:off x="8950324" y="95315"/>
            <a:ext cx="939800" cy="4629150"/>
          </a:xfrm>
          <a:prstGeom prst="wedgeRoundRect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2400" dirty="0">
                <a:solidFill>
                  <a:schemeClr val="tx1"/>
                </a:solidFill>
              </a:rPr>
              <a:t>ポーズを考えてもらう</a:t>
            </a:r>
          </a:p>
        </p:txBody>
      </p:sp>
      <p:sp>
        <p:nvSpPr>
          <p:cNvPr id="9" name="テキスト ボックス 8">
            <a:extLst>
              <a:ext uri="{FF2B5EF4-FFF2-40B4-BE49-F238E27FC236}">
                <a16:creationId xmlns:a16="http://schemas.microsoft.com/office/drawing/2014/main" id="{14362D9B-D0EB-14EC-0AB1-2F776D669F4F}"/>
              </a:ext>
            </a:extLst>
          </p:cNvPr>
          <p:cNvSpPr txBox="1"/>
          <p:nvPr/>
        </p:nvSpPr>
        <p:spPr>
          <a:xfrm>
            <a:off x="1244600" y="4052162"/>
            <a:ext cx="6096000" cy="2308324"/>
          </a:xfrm>
          <a:prstGeom prst="rect">
            <a:avLst/>
          </a:prstGeom>
          <a:noFill/>
        </p:spPr>
        <p:txBody>
          <a:bodyPr wrap="square">
            <a:spAutoFit/>
          </a:bodyPr>
          <a:lstStyle/>
          <a:p>
            <a:pPr marL="133350" algn="l"/>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サビ</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防災防災</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みんなで守る　　</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   </a:t>
            </a:r>
            <a:r>
              <a:rPr lang="ja-JP" altLang="en-US" sz="1800" kern="100" dirty="0">
                <a:effectLst/>
                <a:latin typeface="Arial" panose="020B0604020202020204" pitchFamily="34" charset="0"/>
                <a:ea typeface="MS UI Gothic" panose="020B0600070205080204" pitchFamily="50" charset="-128"/>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警報聞いたら</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動き出そう　　　</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家族みんなで</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実践しよう　　　</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備えあれば</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安心だ！</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a:t>
            </a:r>
            <a:endParaRPr lang="en-US" altLang="ja-JP" sz="1800" kern="100" dirty="0">
              <a:effectLst/>
              <a:latin typeface="Arial" panose="020B0604020202020204" pitchFamily="34" charset="0"/>
              <a:ea typeface="MS UI Gothic" panose="020B0600070205080204" pitchFamily="50" charset="-128"/>
              <a:cs typeface="Arial" panose="020B0604020202020204" pitchFamily="34" charset="0"/>
            </a:endParaRPr>
          </a:p>
          <a:p>
            <a:pPr marL="133350" algn="l"/>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lgn="l"/>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アウトロ</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今日の準備が</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明日をつなぐ</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みんなで守ろう</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大切な街</a:t>
            </a:r>
            <a:endParaRPr lang="en-US" altLang="ja-JP" kern="100" dirty="0">
              <a:latin typeface="Century" panose="02040604050505020304" pitchFamily="18" charset="0"/>
              <a:ea typeface="ＭＳ 明朝" panose="02020609040205080304" pitchFamily="17" charset="-128"/>
              <a:cs typeface="Times New Roman" panose="02020603050405020304" pitchFamily="18" charset="0"/>
            </a:endParaRPr>
          </a:p>
          <a:p>
            <a:pPr marL="133350"/>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防災意識を</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高めて進む</a:t>
            </a:r>
            <a:r>
              <a:rPr lang="ja-JP" altLang="en-US" sz="1800" kern="100" dirty="0">
                <a:effectLst/>
                <a:latin typeface="Arial" panose="020B0604020202020204" pitchFamily="34" charset="0"/>
                <a:ea typeface="MS UI Gothic" panose="020B0600070205080204" pitchFamily="50" charset="-128"/>
                <a:cs typeface="Arial" panose="020B0604020202020204" pitchFamily="34"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笑顔あふれる</a:t>
            </a:r>
            <a:r>
              <a:rPr lang="ja-JP" altLang="ja-JP" sz="18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未来へ</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Go</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 </a:t>
            </a:r>
            <a:endParaRPr lang="en-US" altLang="ja-JP" kern="100" dirty="0">
              <a:latin typeface="Arial" panose="020B0604020202020204" pitchFamily="34" charset="0"/>
              <a:ea typeface="MS UI Gothic" panose="020B0600070205080204" pitchFamily="50" charset="-128"/>
              <a:cs typeface="Arial" panose="020B0604020202020204" pitchFamily="34" charset="0"/>
            </a:endParaRPr>
          </a:p>
          <a:p>
            <a:pPr marL="133350"/>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吹き出し: 角を丸めた四角形 9">
            <a:extLst>
              <a:ext uri="{FF2B5EF4-FFF2-40B4-BE49-F238E27FC236}">
                <a16:creationId xmlns:a16="http://schemas.microsoft.com/office/drawing/2014/main" id="{4C6F96BD-FCE8-28AD-D2DB-F4E73CB31D2E}"/>
              </a:ext>
            </a:extLst>
          </p:cNvPr>
          <p:cNvSpPr/>
          <p:nvPr/>
        </p:nvSpPr>
        <p:spPr>
          <a:xfrm rot="5400000">
            <a:off x="8753475" y="2929010"/>
            <a:ext cx="939800" cy="4629150"/>
          </a:xfrm>
          <a:prstGeom prst="wedgeRoundRectCallou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2400" dirty="0">
                <a:solidFill>
                  <a:schemeClr val="tx1"/>
                </a:solidFill>
              </a:rPr>
              <a:t>共助を考える内容</a:t>
            </a:r>
          </a:p>
        </p:txBody>
      </p:sp>
    </p:spTree>
    <p:extLst>
      <p:ext uri="{BB962C8B-B14F-4D97-AF65-F5344CB8AC3E}">
        <p14:creationId xmlns:p14="http://schemas.microsoft.com/office/powerpoint/2010/main" val="326964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1+#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D7516-F187-5B7A-1771-BB84BD7AE48A}"/>
            </a:ext>
          </a:extLst>
        </p:cNvPr>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8CD7D74-26F2-FA38-4978-CBD01CB92EAD}"/>
              </a:ext>
            </a:extLst>
          </p:cNvPr>
          <p:cNvSpPr txBox="1"/>
          <p:nvPr/>
        </p:nvSpPr>
        <p:spPr>
          <a:xfrm>
            <a:off x="1341120" y="885190"/>
            <a:ext cx="5124612" cy="461665"/>
          </a:xfrm>
          <a:prstGeom prst="rect">
            <a:avLst/>
          </a:prstGeom>
          <a:noFill/>
        </p:spPr>
        <p:txBody>
          <a:bodyPr wrap="square" rtlCol="0">
            <a:spAutoFit/>
          </a:bodyPr>
          <a:lstStyle/>
          <a:p>
            <a:r>
              <a:rPr kumimoji="1" lang="ja-JP" altLang="en-US" sz="2400" dirty="0"/>
              <a:t>エビングハウスの忘却曲線</a:t>
            </a:r>
          </a:p>
        </p:txBody>
      </p:sp>
      <p:pic>
        <p:nvPicPr>
          <p:cNvPr id="2" name="図 1">
            <a:extLst>
              <a:ext uri="{FF2B5EF4-FFF2-40B4-BE49-F238E27FC236}">
                <a16:creationId xmlns:a16="http://schemas.microsoft.com/office/drawing/2014/main" id="{A79CAF09-420E-6A84-F073-F348E4D35679}"/>
              </a:ext>
            </a:extLst>
          </p:cNvPr>
          <p:cNvPicPr>
            <a:picLocks noChangeAspect="1"/>
          </p:cNvPicPr>
          <p:nvPr/>
        </p:nvPicPr>
        <p:blipFill>
          <a:blip r:embed="rId3"/>
          <a:stretch>
            <a:fillRect/>
          </a:stretch>
        </p:blipFill>
        <p:spPr>
          <a:xfrm>
            <a:off x="2970290" y="2172443"/>
            <a:ext cx="6251419" cy="3759112"/>
          </a:xfrm>
          <a:prstGeom prst="rect">
            <a:avLst/>
          </a:prstGeom>
          <a:ln>
            <a:solidFill>
              <a:schemeClr val="tx1"/>
            </a:solidFill>
            <a:prstDash val="sysDot"/>
          </a:ln>
        </p:spPr>
      </p:pic>
      <p:sp>
        <p:nvSpPr>
          <p:cNvPr id="3" name="テキスト ボックス 2">
            <a:extLst>
              <a:ext uri="{FF2B5EF4-FFF2-40B4-BE49-F238E27FC236}">
                <a16:creationId xmlns:a16="http://schemas.microsoft.com/office/drawing/2014/main" id="{19615580-7019-5961-7F48-76B7BDFF366F}"/>
              </a:ext>
            </a:extLst>
          </p:cNvPr>
          <p:cNvSpPr txBox="1"/>
          <p:nvPr/>
        </p:nvSpPr>
        <p:spPr>
          <a:xfrm>
            <a:off x="4286250" y="1597818"/>
            <a:ext cx="6995160" cy="369332"/>
          </a:xfrm>
          <a:prstGeom prst="rect">
            <a:avLst/>
          </a:prstGeom>
          <a:noFill/>
        </p:spPr>
        <p:txBody>
          <a:bodyPr wrap="square" rtlCol="0">
            <a:spAutoFit/>
          </a:bodyPr>
          <a:lstStyle/>
          <a:p>
            <a:r>
              <a:rPr kumimoji="1" lang="ja-JP" altLang="en-US" dirty="0"/>
              <a:t>節約率：</a:t>
            </a:r>
            <a:r>
              <a:rPr lang="ja-JP" altLang="ja-JP" dirty="0">
                <a:latin typeface="Arial" panose="020B0604020202020204" pitchFamily="34" charset="0"/>
                <a:ea typeface="MS UI Gothic" panose="020B0600070205080204" pitchFamily="50" charset="-128"/>
                <a:cs typeface="Arial" panose="020B0604020202020204" pitchFamily="34" charset="0"/>
              </a:rPr>
              <a:t>知識を再び学習する際に「どのくらい時間を節約することができるか」</a:t>
            </a:r>
            <a:endParaRPr kumimoji="1" lang="ja-JP" altLang="en-US" dirty="0"/>
          </a:p>
        </p:txBody>
      </p:sp>
      <p:sp>
        <p:nvSpPr>
          <p:cNvPr id="10" name="テキスト ボックス 9">
            <a:extLst>
              <a:ext uri="{FF2B5EF4-FFF2-40B4-BE49-F238E27FC236}">
                <a16:creationId xmlns:a16="http://schemas.microsoft.com/office/drawing/2014/main" id="{7A201E9B-3EAD-F86B-6E82-F2BA9E227806}"/>
              </a:ext>
            </a:extLst>
          </p:cNvPr>
          <p:cNvSpPr txBox="1"/>
          <p:nvPr/>
        </p:nvSpPr>
        <p:spPr>
          <a:xfrm>
            <a:off x="1156497" y="5931555"/>
            <a:ext cx="10618470" cy="738664"/>
          </a:xfrm>
          <a:prstGeom prst="rect">
            <a:avLst/>
          </a:prstGeom>
          <a:noFill/>
        </p:spPr>
        <p:txBody>
          <a:bodyPr wrap="square">
            <a:spAutoFit/>
          </a:bodyPr>
          <a:lstStyle/>
          <a:p>
            <a:pPr indent="133350" algn="just"/>
            <a:r>
              <a:rPr lang="ja-JP" altLang="ja-JP" sz="1400" kern="100" dirty="0">
                <a:effectLst/>
                <a:latin typeface="Arial" panose="020B0604020202020204" pitchFamily="34" charset="0"/>
                <a:ea typeface="MS UI Gothic" panose="020B0600070205080204" pitchFamily="50" charset="-128"/>
                <a:cs typeface="Arial" panose="020B0604020202020204" pitchFamily="34" charset="0"/>
              </a:rPr>
              <a:t>出典：一般社団法人日本経営心理士協会</a:t>
            </a:r>
            <a:r>
              <a:rPr lang="en-US" altLang="ja-JP" sz="1400" kern="100" dirty="0">
                <a:effectLst/>
                <a:latin typeface="Arial" panose="020B0604020202020204" pitchFamily="34" charset="0"/>
                <a:ea typeface="MS UI Gothic" panose="020B0600070205080204" pitchFamily="50" charset="-128"/>
                <a:cs typeface="Times New Roman" panose="02020603050405020304" pitchFamily="18" charset="0"/>
              </a:rPr>
              <a:t>.”</a:t>
            </a:r>
            <a:r>
              <a:rPr lang="ja-JP" altLang="ja-JP" sz="1400" kern="100" dirty="0">
                <a:effectLst/>
                <a:latin typeface="Arial" panose="020B0604020202020204" pitchFamily="34" charset="0"/>
                <a:ea typeface="MS UI Gothic" panose="020B0600070205080204" pitchFamily="50" charset="-128"/>
                <a:cs typeface="Arial" panose="020B0604020202020204" pitchFamily="34" charset="0"/>
              </a:rPr>
              <a:t>エビングハウスの忘却曲線</a:t>
            </a:r>
            <a:r>
              <a:rPr lang="en-US" altLang="ja-JP" sz="1400" kern="100" dirty="0">
                <a:effectLst/>
                <a:latin typeface="Arial" panose="020B0604020202020204" pitchFamily="34" charset="0"/>
                <a:ea typeface="MS UI Gothic" panose="020B0600070205080204" pitchFamily="50" charset="-128"/>
                <a:cs typeface="Times New Roman" panose="02020603050405020304" pitchFamily="18" charset="0"/>
              </a:rPr>
              <a:t>”</a:t>
            </a:r>
            <a:r>
              <a:rPr lang="en-US" altLang="ja-JP" sz="1400" kern="100" dirty="0">
                <a:latin typeface="Arial" panose="020B0604020202020204" pitchFamily="34" charset="0"/>
                <a:ea typeface="MS UI Gothic" panose="020B0600070205080204" pitchFamily="50" charset="-128"/>
                <a:cs typeface="Times New Roman" panose="02020603050405020304" pitchFamily="18" charset="0"/>
              </a:rPr>
              <a:t> </a:t>
            </a:r>
            <a:r>
              <a:rPr lang="en-US" altLang="ja-JP" sz="1400" dirty="0">
                <a:effectLst/>
                <a:latin typeface="Arial" panose="020B0604020202020204" pitchFamily="34" charset="0"/>
                <a:ea typeface="MS UI Gothic" panose="020B0600070205080204" pitchFamily="50" charset="-128"/>
              </a:rPr>
              <a:t>https://keiei-shinri.or.jp/word/%E3%82%A8%E3%83%93%E3%83%B3%E3%82%B0%E3%83%8F%E3%82%A6%E3%82%B9%E3%81%AE%E5%BF%98%E5%8D%B4%E6%9B%B2%E7%B7%9A/</a:t>
            </a:r>
            <a:endParaRPr lang="ja-JP" altLang="en-US" sz="1400" dirty="0"/>
          </a:p>
        </p:txBody>
      </p:sp>
    </p:spTree>
    <p:extLst>
      <p:ext uri="{BB962C8B-B14F-4D97-AF65-F5344CB8AC3E}">
        <p14:creationId xmlns:p14="http://schemas.microsoft.com/office/powerpoint/2010/main" val="124368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7B26C74-48D2-2C50-ECEA-56615431AB5E}"/>
              </a:ext>
            </a:extLst>
          </p:cNvPr>
          <p:cNvSpPr>
            <a:spLocks noGrp="1"/>
          </p:cNvSpPr>
          <p:nvPr>
            <p:ph sz="half" idx="1"/>
          </p:nvPr>
        </p:nvSpPr>
        <p:spPr>
          <a:xfrm>
            <a:off x="925668" y="1983740"/>
            <a:ext cx="10767222" cy="4023360"/>
          </a:xfrm>
        </p:spPr>
        <p:txBody>
          <a:bodyPr>
            <a:normAutofit/>
          </a:bodyPr>
          <a:lstStyle/>
          <a:p>
            <a:pPr marL="274320" lvl="1" indent="0">
              <a:buNone/>
            </a:pPr>
            <a:r>
              <a:rPr kumimoji="1" lang="ja-JP" altLang="en-US" dirty="0">
                <a:solidFill>
                  <a:schemeClr val="tx1"/>
                </a:solidFill>
              </a:rPr>
              <a:t>国民の体力向上と健康の保持や増進を目的とした一般向けの体操。特にラジオ体操第一が有名。</a:t>
            </a:r>
            <a:endParaRPr kumimoji="1" lang="en-US" altLang="ja-JP" dirty="0">
              <a:solidFill>
                <a:schemeClr val="tx1"/>
              </a:solidFill>
            </a:endParaRPr>
          </a:p>
          <a:p>
            <a:pPr marL="274320" lvl="1" indent="0">
              <a:buNone/>
            </a:pPr>
            <a:endParaRPr kumimoji="1" lang="en-US" altLang="ja-JP" dirty="0">
              <a:solidFill>
                <a:schemeClr val="tx1"/>
              </a:solidFill>
            </a:endParaRPr>
          </a:p>
          <a:p>
            <a:pPr marL="274320" lvl="1" indent="0">
              <a:buNone/>
            </a:pPr>
            <a:r>
              <a:rPr kumimoji="1" lang="ja-JP" altLang="en-US" dirty="0">
                <a:solidFill>
                  <a:schemeClr val="tx1"/>
                </a:solidFill>
              </a:rPr>
              <a:t>→地域や学校等で行う機会が多く、体に定着している。</a:t>
            </a:r>
            <a:endParaRPr kumimoji="1" lang="en-US" altLang="ja-JP" dirty="0">
              <a:solidFill>
                <a:schemeClr val="tx1"/>
              </a:solidFill>
            </a:endParaRPr>
          </a:p>
          <a:p>
            <a:pPr marL="274320" lvl="1" indent="0">
              <a:buNone/>
            </a:pPr>
            <a:endParaRPr lang="en-US" altLang="ja-JP" dirty="0">
              <a:solidFill>
                <a:schemeClr val="tx1"/>
              </a:solidFill>
            </a:endParaRPr>
          </a:p>
          <a:p>
            <a:pPr marL="274320" lvl="1" indent="0">
              <a:buNone/>
            </a:pPr>
            <a:endParaRPr lang="en-US" altLang="ja-JP" dirty="0">
              <a:solidFill>
                <a:schemeClr val="tx1"/>
              </a:solidFill>
            </a:endParaRPr>
          </a:p>
        </p:txBody>
      </p:sp>
      <p:sp>
        <p:nvSpPr>
          <p:cNvPr id="7" name="テキスト ボックス 6">
            <a:extLst>
              <a:ext uri="{FF2B5EF4-FFF2-40B4-BE49-F238E27FC236}">
                <a16:creationId xmlns:a16="http://schemas.microsoft.com/office/drawing/2014/main" id="{702BD29D-43EE-E789-A396-29BDA3FC76DA}"/>
              </a:ext>
            </a:extLst>
          </p:cNvPr>
          <p:cNvSpPr txBox="1"/>
          <p:nvPr/>
        </p:nvSpPr>
        <p:spPr>
          <a:xfrm>
            <a:off x="1498600" y="850900"/>
            <a:ext cx="1701800" cy="461665"/>
          </a:xfrm>
          <a:prstGeom prst="rect">
            <a:avLst/>
          </a:prstGeom>
          <a:noFill/>
        </p:spPr>
        <p:txBody>
          <a:bodyPr wrap="square" rtlCol="0">
            <a:spAutoFit/>
          </a:bodyPr>
          <a:lstStyle/>
          <a:p>
            <a:r>
              <a:rPr kumimoji="1" lang="ja-JP" altLang="en-US" sz="2400" b="1" dirty="0"/>
              <a:t>ラジオ体操</a:t>
            </a:r>
          </a:p>
        </p:txBody>
      </p:sp>
      <p:pic>
        <p:nvPicPr>
          <p:cNvPr id="13" name="図 12">
            <a:extLst>
              <a:ext uri="{FF2B5EF4-FFF2-40B4-BE49-F238E27FC236}">
                <a16:creationId xmlns:a16="http://schemas.microsoft.com/office/drawing/2014/main" id="{C34997FA-840B-E367-412D-46058E9B30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8932" y="2971800"/>
            <a:ext cx="2935768" cy="3513027"/>
          </a:xfrm>
          <a:prstGeom prst="rect">
            <a:avLst/>
          </a:prstGeom>
        </p:spPr>
      </p:pic>
      <p:sp>
        <p:nvSpPr>
          <p:cNvPr id="11" name="楕円 10">
            <a:extLst>
              <a:ext uri="{FF2B5EF4-FFF2-40B4-BE49-F238E27FC236}">
                <a16:creationId xmlns:a16="http://schemas.microsoft.com/office/drawing/2014/main" id="{324DCCB4-5AC9-0DD6-3080-4C5D7585BB5E}"/>
              </a:ext>
            </a:extLst>
          </p:cNvPr>
          <p:cNvSpPr/>
          <p:nvPr/>
        </p:nvSpPr>
        <p:spPr>
          <a:xfrm>
            <a:off x="1844675" y="3726180"/>
            <a:ext cx="8502650" cy="2160270"/>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曲を聞く機会が多い程、曲を聞けば年をとっていっても記憶に残ったままである。</a:t>
            </a:r>
          </a:p>
          <a:p>
            <a:pPr algn="ctr"/>
            <a:endParaRPr kumimoji="1" lang="ja-JP" altLang="en-US" dirty="0"/>
          </a:p>
        </p:txBody>
      </p:sp>
    </p:spTree>
    <p:extLst>
      <p:ext uri="{BB962C8B-B14F-4D97-AF65-F5344CB8AC3E}">
        <p14:creationId xmlns:p14="http://schemas.microsoft.com/office/powerpoint/2010/main" val="129051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9EF29-1430-C3A0-7DE9-4E6E30686B0E}"/>
            </a:ext>
          </a:extLst>
        </p:cNvPr>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AA4B8679-CF7A-75F3-17DD-1088CD960BA0}"/>
              </a:ext>
            </a:extLst>
          </p:cNvPr>
          <p:cNvSpPr>
            <a:spLocks noGrp="1"/>
          </p:cNvSpPr>
          <p:nvPr>
            <p:ph sz="half" idx="2"/>
          </p:nvPr>
        </p:nvSpPr>
        <p:spPr>
          <a:xfrm>
            <a:off x="1341120" y="2626358"/>
            <a:ext cx="10180320" cy="4023360"/>
          </a:xfrm>
        </p:spPr>
        <p:txBody>
          <a:bodyPr>
            <a:normAutofit/>
          </a:bodyPr>
          <a:lstStyle/>
          <a:p>
            <a:pPr marL="45720" indent="0">
              <a:buNone/>
            </a:pPr>
            <a:r>
              <a:rPr kumimoji="1" lang="ja-JP" altLang="en-US" sz="2000" dirty="0">
                <a:solidFill>
                  <a:schemeClr val="tx1"/>
                </a:solidFill>
              </a:rPr>
              <a:t>広島東洋カープの応援曲の代表的な曲である。</a:t>
            </a:r>
            <a:r>
              <a:rPr kumimoji="1" lang="en-US" altLang="ja-JP" sz="2000" dirty="0">
                <a:solidFill>
                  <a:schemeClr val="tx1"/>
                </a:solidFill>
              </a:rPr>
              <a:t>1975</a:t>
            </a:r>
            <a:r>
              <a:rPr kumimoji="1" lang="ja-JP" altLang="en-US" sz="2000" dirty="0">
                <a:solidFill>
                  <a:schemeClr val="tx1"/>
                </a:solidFill>
              </a:rPr>
              <a:t>年に作曲され、熱血ファンはもちろんあまり球団を知らない人もこの曲は耳にしたことがあるだろう。</a:t>
            </a:r>
          </a:p>
        </p:txBody>
      </p:sp>
      <p:sp>
        <p:nvSpPr>
          <p:cNvPr id="8" name="テキスト ボックス 7">
            <a:extLst>
              <a:ext uri="{FF2B5EF4-FFF2-40B4-BE49-F238E27FC236}">
                <a16:creationId xmlns:a16="http://schemas.microsoft.com/office/drawing/2014/main" id="{C3A583E3-944E-1FA0-C1B8-C0B9225F3BAF}"/>
              </a:ext>
            </a:extLst>
          </p:cNvPr>
          <p:cNvSpPr txBox="1"/>
          <p:nvPr/>
        </p:nvSpPr>
        <p:spPr>
          <a:xfrm>
            <a:off x="1341120" y="885190"/>
            <a:ext cx="5124612" cy="830997"/>
          </a:xfrm>
          <a:prstGeom prst="rect">
            <a:avLst/>
          </a:prstGeom>
          <a:noFill/>
        </p:spPr>
        <p:txBody>
          <a:bodyPr wrap="square" rtlCol="0">
            <a:spAutoFit/>
          </a:bodyPr>
          <a:lstStyle/>
          <a:p>
            <a:r>
              <a:rPr kumimoji="1" lang="ja-JP" altLang="en-US" sz="2400" dirty="0"/>
              <a:t>広島東洋カープの応援曲</a:t>
            </a:r>
            <a:endParaRPr kumimoji="1" lang="en-US" altLang="ja-JP" sz="2400" dirty="0"/>
          </a:p>
          <a:p>
            <a:r>
              <a:rPr kumimoji="1" lang="ja-JP" altLang="en-US" sz="2400" dirty="0"/>
              <a:t>「それ行けカープ</a:t>
            </a:r>
            <a:r>
              <a:rPr kumimoji="1" lang="en-US" altLang="ja-JP" sz="2400" dirty="0"/>
              <a:t>〜</a:t>
            </a:r>
            <a:r>
              <a:rPr kumimoji="1" lang="ja-JP" altLang="en-US" sz="2400" dirty="0"/>
              <a:t>若き鯉たち</a:t>
            </a:r>
            <a:r>
              <a:rPr kumimoji="1" lang="en-US" altLang="ja-JP" sz="2400" dirty="0"/>
              <a:t>〜</a:t>
            </a:r>
            <a:r>
              <a:rPr kumimoji="1" lang="ja-JP" altLang="en-US" sz="2400" dirty="0"/>
              <a:t>」</a:t>
            </a:r>
          </a:p>
        </p:txBody>
      </p:sp>
      <p:sp>
        <p:nvSpPr>
          <p:cNvPr id="6" name="楕円 5">
            <a:extLst>
              <a:ext uri="{FF2B5EF4-FFF2-40B4-BE49-F238E27FC236}">
                <a16:creationId xmlns:a16="http://schemas.microsoft.com/office/drawing/2014/main" id="{E17FAAD0-F59A-A2E8-A5C1-8A2545F3D230}"/>
              </a:ext>
            </a:extLst>
          </p:cNvPr>
          <p:cNvSpPr/>
          <p:nvPr/>
        </p:nvSpPr>
        <p:spPr>
          <a:xfrm>
            <a:off x="1844675" y="3726180"/>
            <a:ext cx="8502650" cy="2160270"/>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広島県民がみんな知っている曲を</a:t>
            </a:r>
            <a:endParaRPr kumimoji="1" lang="en-US" altLang="ja-JP" sz="2400" dirty="0">
              <a:solidFill>
                <a:schemeClr val="tx1"/>
              </a:solidFill>
            </a:endParaRPr>
          </a:p>
          <a:p>
            <a:pPr algn="ctr"/>
            <a:r>
              <a:rPr kumimoji="1" lang="ja-JP" altLang="en-US" sz="2400" dirty="0">
                <a:solidFill>
                  <a:schemeClr val="tx1"/>
                </a:solidFill>
              </a:rPr>
              <a:t>つくることは可能である。</a:t>
            </a:r>
          </a:p>
        </p:txBody>
      </p:sp>
    </p:spTree>
    <p:extLst>
      <p:ext uri="{BB962C8B-B14F-4D97-AF65-F5344CB8AC3E}">
        <p14:creationId xmlns:p14="http://schemas.microsoft.com/office/powerpoint/2010/main" val="25480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2FF00-66BD-C2B8-37F3-CEDCE77E69D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8F063BA-053A-9908-32D4-20BE1E8C0888}"/>
              </a:ext>
            </a:extLst>
          </p:cNvPr>
          <p:cNvSpPr>
            <a:spLocks noGrp="1"/>
          </p:cNvSpPr>
          <p:nvPr>
            <p:ph type="title"/>
          </p:nvPr>
        </p:nvSpPr>
        <p:spPr>
          <a:xfrm>
            <a:off x="1158240" y="2750820"/>
            <a:ext cx="9875520" cy="1356360"/>
          </a:xfrm>
        </p:spPr>
        <p:txBody>
          <a:bodyPr>
            <a:noAutofit/>
          </a:bodyPr>
          <a:lstStyle/>
          <a:p>
            <a:pPr algn="ctr"/>
            <a:r>
              <a:rPr kumimoji="1" lang="ja-JP" altLang="en-US" sz="6000" dirty="0">
                <a:solidFill>
                  <a:schemeClr val="tx1"/>
                </a:solidFill>
              </a:rPr>
              <a:t>繰り返し聞くことで、</a:t>
            </a:r>
            <a:br>
              <a:rPr kumimoji="1" lang="en-US" altLang="ja-JP" sz="6000" dirty="0">
                <a:solidFill>
                  <a:schemeClr val="tx1"/>
                </a:solidFill>
              </a:rPr>
            </a:br>
            <a:r>
              <a:rPr kumimoji="1" lang="ja-JP" altLang="en-US" sz="6000" dirty="0">
                <a:solidFill>
                  <a:schemeClr val="tx1"/>
                </a:solidFill>
              </a:rPr>
              <a:t>適切な避難行動を定着させる</a:t>
            </a:r>
          </a:p>
        </p:txBody>
      </p:sp>
    </p:spTree>
    <p:extLst>
      <p:ext uri="{BB962C8B-B14F-4D97-AF65-F5344CB8AC3E}">
        <p14:creationId xmlns:p14="http://schemas.microsoft.com/office/powerpoint/2010/main" val="133141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B95F8D29-92F5-9957-C292-C6001C3AEDDD}"/>
              </a:ext>
            </a:extLst>
          </p:cNvPr>
          <p:cNvSpPr txBox="1">
            <a:spLocks/>
          </p:cNvSpPr>
          <p:nvPr/>
        </p:nvSpPr>
        <p:spPr>
          <a:xfrm>
            <a:off x="1158240" y="941070"/>
            <a:ext cx="9875520" cy="704850"/>
          </a:xfrm>
          <a:prstGeom prst="rect">
            <a:avLst/>
          </a:prstGeom>
        </p:spPr>
        <p:txBody>
          <a:bodyPr/>
          <a:lst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a:lstStyle>
          <a:p>
            <a:r>
              <a:rPr lang="ja-JP" altLang="en-US" dirty="0">
                <a:solidFill>
                  <a:schemeClr val="tx1"/>
                </a:solidFill>
              </a:rPr>
              <a:t>実現までの流れ</a:t>
            </a:r>
          </a:p>
        </p:txBody>
      </p:sp>
      <p:graphicFrame>
        <p:nvGraphicFramePr>
          <p:cNvPr id="8" name="図表 7">
            <a:extLst>
              <a:ext uri="{FF2B5EF4-FFF2-40B4-BE49-F238E27FC236}">
                <a16:creationId xmlns:a16="http://schemas.microsoft.com/office/drawing/2014/main" id="{29AB16C3-09B7-6298-F463-8C9022D0911F}"/>
              </a:ext>
            </a:extLst>
          </p:cNvPr>
          <p:cNvGraphicFramePr/>
          <p:nvPr>
            <p:extLst>
              <p:ext uri="{D42A27DB-BD31-4B8C-83A1-F6EECF244321}">
                <p14:modId xmlns:p14="http://schemas.microsoft.com/office/powerpoint/2010/main" val="1102022012"/>
              </p:ext>
            </p:extLst>
          </p:nvPr>
        </p:nvGraphicFramePr>
        <p:xfrm>
          <a:off x="2749551" y="2717800"/>
          <a:ext cx="6692898" cy="368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テキスト ボックス 8">
            <a:extLst>
              <a:ext uri="{FF2B5EF4-FFF2-40B4-BE49-F238E27FC236}">
                <a16:creationId xmlns:a16="http://schemas.microsoft.com/office/drawing/2014/main" id="{A0845ADE-D1FA-3910-516D-9A8C781611D9}"/>
              </a:ext>
            </a:extLst>
          </p:cNvPr>
          <p:cNvSpPr txBox="1"/>
          <p:nvPr/>
        </p:nvSpPr>
        <p:spPr>
          <a:xfrm>
            <a:off x="2444750" y="1920250"/>
            <a:ext cx="7302500" cy="523220"/>
          </a:xfrm>
          <a:prstGeom prst="rect">
            <a:avLst/>
          </a:prstGeom>
          <a:noFill/>
        </p:spPr>
        <p:txBody>
          <a:bodyPr wrap="square" rtlCol="0">
            <a:spAutoFit/>
          </a:bodyPr>
          <a:lstStyle/>
          <a:p>
            <a:pPr algn="ctr"/>
            <a:r>
              <a:rPr kumimoji="1" lang="ja-JP" altLang="en-US" sz="2800" dirty="0"/>
              <a:t>「防災アクション大作戦制作委員会」を設立</a:t>
            </a:r>
          </a:p>
        </p:txBody>
      </p:sp>
    </p:spTree>
    <p:extLst>
      <p:ext uri="{BB962C8B-B14F-4D97-AF65-F5344CB8AC3E}">
        <p14:creationId xmlns:p14="http://schemas.microsoft.com/office/powerpoint/2010/main" val="300855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7444A04C-CD34-A080-5CF7-2AD084E13384}"/>
              </a:ext>
            </a:extLst>
          </p:cNvPr>
          <p:cNvGrpSpPr/>
          <p:nvPr/>
        </p:nvGrpSpPr>
        <p:grpSpPr>
          <a:xfrm>
            <a:off x="1363980" y="514350"/>
            <a:ext cx="9974580" cy="6000750"/>
            <a:chOff x="4615714" y="1641393"/>
            <a:chExt cx="2960572" cy="3575215"/>
          </a:xfrm>
        </p:grpSpPr>
        <p:grpSp>
          <p:nvGrpSpPr>
            <p:cNvPr id="3" name="グループ化 2">
              <a:extLst>
                <a:ext uri="{FF2B5EF4-FFF2-40B4-BE49-F238E27FC236}">
                  <a16:creationId xmlns:a16="http://schemas.microsoft.com/office/drawing/2014/main" id="{17534DEF-A1AB-DCF0-114C-C86FD42E29C2}"/>
                </a:ext>
              </a:extLst>
            </p:cNvPr>
            <p:cNvGrpSpPr/>
            <p:nvPr/>
          </p:nvGrpSpPr>
          <p:grpSpPr>
            <a:xfrm>
              <a:off x="4615714" y="1641393"/>
              <a:ext cx="2960572" cy="319531"/>
              <a:chOff x="2878" y="1679577"/>
              <a:chExt cx="2960572" cy="319531"/>
            </a:xfrm>
          </p:grpSpPr>
          <p:sp>
            <p:nvSpPr>
              <p:cNvPr id="36" name="四角形: 角を丸くする 35">
                <a:extLst>
                  <a:ext uri="{FF2B5EF4-FFF2-40B4-BE49-F238E27FC236}">
                    <a16:creationId xmlns:a16="http://schemas.microsoft.com/office/drawing/2014/main" id="{DA3B3075-2EAE-6C3F-9D1D-7C2551763E6A}"/>
                  </a:ext>
                </a:extLst>
              </p:cNvPr>
              <p:cNvSpPr/>
              <p:nvPr/>
            </p:nvSpPr>
            <p:spPr>
              <a:xfrm>
                <a:off x="2878" y="1679577"/>
                <a:ext cx="2960572" cy="319531"/>
              </a:xfrm>
              <a:prstGeom prst="roundRect">
                <a:avLst>
                  <a:gd name="adj" fmla="val 10000"/>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37" name="四角形: 角を丸くする 4">
                <a:extLst>
                  <a:ext uri="{FF2B5EF4-FFF2-40B4-BE49-F238E27FC236}">
                    <a16:creationId xmlns:a16="http://schemas.microsoft.com/office/drawing/2014/main" id="{ADA374DA-3395-B274-CB40-DBDC66C7C619}"/>
                  </a:ext>
                </a:extLst>
              </p:cNvPr>
              <p:cNvSpPr txBox="1"/>
              <p:nvPr/>
            </p:nvSpPr>
            <p:spPr>
              <a:xfrm>
                <a:off x="12237" y="1688936"/>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dirty="0"/>
                  <a:t>「防災アクション大作戦制作委員会」を設置</a:t>
                </a:r>
              </a:p>
            </p:txBody>
          </p:sp>
        </p:grpSp>
        <p:sp>
          <p:nvSpPr>
            <p:cNvPr id="4" name="矢印: 右 3">
              <a:extLst>
                <a:ext uri="{FF2B5EF4-FFF2-40B4-BE49-F238E27FC236}">
                  <a16:creationId xmlns:a16="http://schemas.microsoft.com/office/drawing/2014/main" id="{C3A28612-DDCE-F889-2E09-38310C654D84}"/>
                </a:ext>
              </a:extLst>
            </p:cNvPr>
            <p:cNvSpPr/>
            <p:nvPr/>
          </p:nvSpPr>
          <p:spPr>
            <a:xfrm rot="5400000">
              <a:off x="6024001" y="1842639"/>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866308"/>
                <a:satOff val="-3997"/>
                <a:lumOff val="147"/>
                <a:alphaOff val="0"/>
              </a:schemeClr>
            </a:fillRef>
            <a:effectRef idx="0">
              <a:schemeClr val="accent4">
                <a:hueOff val="866308"/>
                <a:satOff val="-3997"/>
                <a:lumOff val="147"/>
                <a:alphaOff val="0"/>
              </a:schemeClr>
            </a:effectRef>
            <a:fontRef idx="minor">
              <a:schemeClr val="lt1"/>
            </a:fontRef>
          </p:style>
          <p:txBody>
            <a:bodyPr/>
            <a:lstStyle/>
            <a:p>
              <a:endParaRPr lang="ja-JP" altLang="en-US"/>
            </a:p>
          </p:txBody>
        </p:sp>
        <p:grpSp>
          <p:nvGrpSpPr>
            <p:cNvPr id="5" name="グループ化 4">
              <a:extLst>
                <a:ext uri="{FF2B5EF4-FFF2-40B4-BE49-F238E27FC236}">
                  <a16:creationId xmlns:a16="http://schemas.microsoft.com/office/drawing/2014/main" id="{2E264001-BF01-927E-6F79-A44EC8CD1789}"/>
                </a:ext>
              </a:extLst>
            </p:cNvPr>
            <p:cNvGrpSpPr/>
            <p:nvPr/>
          </p:nvGrpSpPr>
          <p:grpSpPr>
            <a:xfrm>
              <a:off x="4615714" y="2048354"/>
              <a:ext cx="2960572" cy="319531"/>
              <a:chOff x="2878" y="2086538"/>
              <a:chExt cx="2960572" cy="319531"/>
            </a:xfrm>
          </p:grpSpPr>
          <p:sp>
            <p:nvSpPr>
              <p:cNvPr id="34" name="四角形: 角を丸くする 33">
                <a:extLst>
                  <a:ext uri="{FF2B5EF4-FFF2-40B4-BE49-F238E27FC236}">
                    <a16:creationId xmlns:a16="http://schemas.microsoft.com/office/drawing/2014/main" id="{3FA60415-4AE3-D887-7772-E58B16D19679}"/>
                  </a:ext>
                </a:extLst>
              </p:cNvPr>
              <p:cNvSpPr/>
              <p:nvPr/>
            </p:nvSpPr>
            <p:spPr>
              <a:xfrm>
                <a:off x="2878" y="2086538"/>
                <a:ext cx="2960572" cy="319531"/>
              </a:xfrm>
              <a:prstGeom prst="roundRect">
                <a:avLst>
                  <a:gd name="adj" fmla="val 10000"/>
                </a:avLst>
              </a:prstGeom>
            </p:spPr>
            <p:style>
              <a:lnRef idx="2">
                <a:schemeClr val="accent4">
                  <a:tint val="40000"/>
                  <a:alpha val="90000"/>
                  <a:hueOff val="959493"/>
                  <a:satOff val="-5105"/>
                  <a:lumOff val="-291"/>
                  <a:alphaOff val="0"/>
                </a:schemeClr>
              </a:lnRef>
              <a:fillRef idx="1">
                <a:schemeClr val="accent4">
                  <a:tint val="40000"/>
                  <a:alpha val="90000"/>
                  <a:hueOff val="959493"/>
                  <a:satOff val="-5105"/>
                  <a:lumOff val="-291"/>
                  <a:alphaOff val="0"/>
                </a:schemeClr>
              </a:fillRef>
              <a:effectRef idx="0">
                <a:schemeClr val="accent4">
                  <a:tint val="40000"/>
                  <a:alpha val="90000"/>
                  <a:hueOff val="959493"/>
                  <a:satOff val="-5105"/>
                  <a:lumOff val="-291"/>
                  <a:alphaOff val="0"/>
                </a:schemeClr>
              </a:effectRef>
              <a:fontRef idx="minor">
                <a:schemeClr val="dk1">
                  <a:hueOff val="0"/>
                  <a:satOff val="0"/>
                  <a:lumOff val="0"/>
                  <a:alphaOff val="0"/>
                </a:schemeClr>
              </a:fontRef>
            </p:style>
            <p:txBody>
              <a:bodyPr/>
              <a:lstStyle/>
              <a:p>
                <a:endParaRPr lang="ja-JP" altLang="en-US"/>
              </a:p>
            </p:txBody>
          </p:sp>
          <p:sp>
            <p:nvSpPr>
              <p:cNvPr id="35" name="四角形: 角を丸くする 7">
                <a:extLst>
                  <a:ext uri="{FF2B5EF4-FFF2-40B4-BE49-F238E27FC236}">
                    <a16:creationId xmlns:a16="http://schemas.microsoft.com/office/drawing/2014/main" id="{3C3C6328-FA5E-29B6-6E2F-BE8B789DF873}"/>
                  </a:ext>
                </a:extLst>
              </p:cNvPr>
              <p:cNvSpPr txBox="1"/>
              <p:nvPr/>
            </p:nvSpPr>
            <p:spPr>
              <a:xfrm>
                <a:off x="12237" y="2095897"/>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a:t>予算の決定</a:t>
                </a:r>
              </a:p>
            </p:txBody>
          </p:sp>
        </p:grpSp>
        <p:sp>
          <p:nvSpPr>
            <p:cNvPr id="6" name="矢印: 右 5">
              <a:extLst>
                <a:ext uri="{FF2B5EF4-FFF2-40B4-BE49-F238E27FC236}">
                  <a16:creationId xmlns:a16="http://schemas.microsoft.com/office/drawing/2014/main" id="{C113C2BC-2BEE-6424-3325-1C3D6E577561}"/>
                </a:ext>
              </a:extLst>
            </p:cNvPr>
            <p:cNvSpPr/>
            <p:nvPr/>
          </p:nvSpPr>
          <p:spPr>
            <a:xfrm rot="5400000">
              <a:off x="6024001" y="2249600"/>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1732615"/>
                <a:satOff val="-7995"/>
                <a:lumOff val="294"/>
                <a:alphaOff val="0"/>
              </a:schemeClr>
            </a:fillRef>
            <a:effectRef idx="0">
              <a:schemeClr val="accent4">
                <a:hueOff val="1732615"/>
                <a:satOff val="-7995"/>
                <a:lumOff val="294"/>
                <a:alphaOff val="0"/>
              </a:schemeClr>
            </a:effectRef>
            <a:fontRef idx="minor">
              <a:schemeClr val="lt1"/>
            </a:fontRef>
          </p:style>
          <p:txBody>
            <a:bodyPr/>
            <a:lstStyle/>
            <a:p>
              <a:endParaRPr lang="ja-JP" altLang="en-US"/>
            </a:p>
          </p:txBody>
        </p:sp>
        <p:grpSp>
          <p:nvGrpSpPr>
            <p:cNvPr id="7" name="グループ化 6">
              <a:extLst>
                <a:ext uri="{FF2B5EF4-FFF2-40B4-BE49-F238E27FC236}">
                  <a16:creationId xmlns:a16="http://schemas.microsoft.com/office/drawing/2014/main" id="{BA60F17A-97D5-43F3-921A-C7937A82D0C3}"/>
                </a:ext>
              </a:extLst>
            </p:cNvPr>
            <p:cNvGrpSpPr/>
            <p:nvPr/>
          </p:nvGrpSpPr>
          <p:grpSpPr>
            <a:xfrm>
              <a:off x="4615714" y="2455314"/>
              <a:ext cx="2960572" cy="319531"/>
              <a:chOff x="2878" y="2493498"/>
              <a:chExt cx="2960572" cy="319531"/>
            </a:xfrm>
          </p:grpSpPr>
          <p:sp>
            <p:nvSpPr>
              <p:cNvPr id="32" name="四角形: 角を丸くする 31">
                <a:extLst>
                  <a:ext uri="{FF2B5EF4-FFF2-40B4-BE49-F238E27FC236}">
                    <a16:creationId xmlns:a16="http://schemas.microsoft.com/office/drawing/2014/main" id="{76BAF6E4-DA10-5BE4-2499-C45F4B19AA8D}"/>
                  </a:ext>
                </a:extLst>
              </p:cNvPr>
              <p:cNvSpPr/>
              <p:nvPr/>
            </p:nvSpPr>
            <p:spPr>
              <a:xfrm>
                <a:off x="2878" y="2493498"/>
                <a:ext cx="2960572" cy="319531"/>
              </a:xfrm>
              <a:prstGeom prst="roundRect">
                <a:avLst>
                  <a:gd name="adj" fmla="val 10000"/>
                </a:avLst>
              </a:prstGeom>
            </p:spPr>
            <p:style>
              <a:lnRef idx="2">
                <a:schemeClr val="accent4">
                  <a:tint val="40000"/>
                  <a:alpha val="90000"/>
                  <a:hueOff val="1918986"/>
                  <a:satOff val="-10210"/>
                  <a:lumOff val="-582"/>
                  <a:alphaOff val="0"/>
                </a:schemeClr>
              </a:lnRef>
              <a:fillRef idx="1">
                <a:schemeClr val="accent4">
                  <a:tint val="40000"/>
                  <a:alpha val="90000"/>
                  <a:hueOff val="1918986"/>
                  <a:satOff val="-10210"/>
                  <a:lumOff val="-582"/>
                  <a:alphaOff val="0"/>
                </a:schemeClr>
              </a:fillRef>
              <a:effectRef idx="0">
                <a:schemeClr val="accent4">
                  <a:tint val="40000"/>
                  <a:alpha val="90000"/>
                  <a:hueOff val="1918986"/>
                  <a:satOff val="-10210"/>
                  <a:lumOff val="-582"/>
                  <a:alphaOff val="0"/>
                </a:schemeClr>
              </a:effectRef>
              <a:fontRef idx="minor">
                <a:schemeClr val="dk1">
                  <a:hueOff val="0"/>
                  <a:satOff val="0"/>
                  <a:lumOff val="0"/>
                  <a:alphaOff val="0"/>
                </a:schemeClr>
              </a:fontRef>
            </p:style>
            <p:txBody>
              <a:bodyPr/>
              <a:lstStyle/>
              <a:p>
                <a:endParaRPr lang="ja-JP" altLang="en-US"/>
              </a:p>
            </p:txBody>
          </p:sp>
          <p:sp>
            <p:nvSpPr>
              <p:cNvPr id="33" name="四角形: 角を丸くする 10">
                <a:extLst>
                  <a:ext uri="{FF2B5EF4-FFF2-40B4-BE49-F238E27FC236}">
                    <a16:creationId xmlns:a16="http://schemas.microsoft.com/office/drawing/2014/main" id="{F715C548-27D3-66EA-B373-31F71B9904FE}"/>
                  </a:ext>
                </a:extLst>
              </p:cNvPr>
              <p:cNvSpPr txBox="1"/>
              <p:nvPr/>
            </p:nvSpPr>
            <p:spPr>
              <a:xfrm>
                <a:off x="12237" y="2502857"/>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dirty="0"/>
                  <a:t>曲の雰囲気などアイデアの募集開始</a:t>
                </a:r>
              </a:p>
            </p:txBody>
          </p:sp>
        </p:grpSp>
        <p:sp>
          <p:nvSpPr>
            <p:cNvPr id="8" name="矢印: 右 7">
              <a:extLst>
                <a:ext uri="{FF2B5EF4-FFF2-40B4-BE49-F238E27FC236}">
                  <a16:creationId xmlns:a16="http://schemas.microsoft.com/office/drawing/2014/main" id="{D9655F13-8092-49A4-C495-8CAE9A4EA12C}"/>
                </a:ext>
              </a:extLst>
            </p:cNvPr>
            <p:cNvSpPr/>
            <p:nvPr/>
          </p:nvSpPr>
          <p:spPr>
            <a:xfrm rot="5400000">
              <a:off x="6024001" y="2656560"/>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2598923"/>
                <a:satOff val="-11992"/>
                <a:lumOff val="441"/>
                <a:alphaOff val="0"/>
              </a:schemeClr>
            </a:fillRef>
            <a:effectRef idx="0">
              <a:schemeClr val="accent4">
                <a:hueOff val="2598923"/>
                <a:satOff val="-11992"/>
                <a:lumOff val="441"/>
                <a:alphaOff val="0"/>
              </a:schemeClr>
            </a:effectRef>
            <a:fontRef idx="minor">
              <a:schemeClr val="lt1"/>
            </a:fontRef>
          </p:style>
          <p:txBody>
            <a:bodyPr/>
            <a:lstStyle/>
            <a:p>
              <a:endParaRPr lang="ja-JP" altLang="en-US"/>
            </a:p>
          </p:txBody>
        </p:sp>
        <p:grpSp>
          <p:nvGrpSpPr>
            <p:cNvPr id="9" name="グループ化 8">
              <a:extLst>
                <a:ext uri="{FF2B5EF4-FFF2-40B4-BE49-F238E27FC236}">
                  <a16:creationId xmlns:a16="http://schemas.microsoft.com/office/drawing/2014/main" id="{69216ED7-F97B-FCDE-DA27-9613FFED44CE}"/>
                </a:ext>
              </a:extLst>
            </p:cNvPr>
            <p:cNvGrpSpPr/>
            <p:nvPr/>
          </p:nvGrpSpPr>
          <p:grpSpPr>
            <a:xfrm>
              <a:off x="4615714" y="2862275"/>
              <a:ext cx="2960572" cy="319531"/>
              <a:chOff x="2878" y="2900459"/>
              <a:chExt cx="2960572" cy="319531"/>
            </a:xfrm>
          </p:grpSpPr>
          <p:sp>
            <p:nvSpPr>
              <p:cNvPr id="30" name="四角形: 角を丸くする 29">
                <a:extLst>
                  <a:ext uri="{FF2B5EF4-FFF2-40B4-BE49-F238E27FC236}">
                    <a16:creationId xmlns:a16="http://schemas.microsoft.com/office/drawing/2014/main" id="{9F655FC1-FA05-CCF6-D195-AB7DD918F173}"/>
                  </a:ext>
                </a:extLst>
              </p:cNvPr>
              <p:cNvSpPr/>
              <p:nvPr/>
            </p:nvSpPr>
            <p:spPr>
              <a:xfrm>
                <a:off x="2878" y="2900459"/>
                <a:ext cx="2960572" cy="319531"/>
              </a:xfrm>
              <a:prstGeom prst="roundRect">
                <a:avLst>
                  <a:gd name="adj" fmla="val 10000"/>
                </a:avLst>
              </a:prstGeom>
            </p:spPr>
            <p:style>
              <a:lnRef idx="2">
                <a:schemeClr val="accent4">
                  <a:tint val="40000"/>
                  <a:alpha val="90000"/>
                  <a:hueOff val="2878480"/>
                  <a:satOff val="-15315"/>
                  <a:lumOff val="-873"/>
                  <a:alphaOff val="0"/>
                </a:schemeClr>
              </a:lnRef>
              <a:fillRef idx="1">
                <a:schemeClr val="accent4">
                  <a:tint val="40000"/>
                  <a:alpha val="90000"/>
                  <a:hueOff val="2878480"/>
                  <a:satOff val="-15315"/>
                  <a:lumOff val="-873"/>
                  <a:alphaOff val="0"/>
                </a:schemeClr>
              </a:fillRef>
              <a:effectRef idx="0">
                <a:schemeClr val="accent4">
                  <a:tint val="40000"/>
                  <a:alpha val="90000"/>
                  <a:hueOff val="2878480"/>
                  <a:satOff val="-15315"/>
                  <a:lumOff val="-873"/>
                  <a:alphaOff val="0"/>
                </a:schemeClr>
              </a:effectRef>
              <a:fontRef idx="minor">
                <a:schemeClr val="dk1">
                  <a:hueOff val="0"/>
                  <a:satOff val="0"/>
                  <a:lumOff val="0"/>
                  <a:alphaOff val="0"/>
                </a:schemeClr>
              </a:fontRef>
            </p:style>
            <p:txBody>
              <a:bodyPr/>
              <a:lstStyle/>
              <a:p>
                <a:endParaRPr lang="ja-JP" altLang="en-US"/>
              </a:p>
            </p:txBody>
          </p:sp>
          <p:sp>
            <p:nvSpPr>
              <p:cNvPr id="31" name="四角形: 角を丸くする 13">
                <a:extLst>
                  <a:ext uri="{FF2B5EF4-FFF2-40B4-BE49-F238E27FC236}">
                    <a16:creationId xmlns:a16="http://schemas.microsoft.com/office/drawing/2014/main" id="{FF832AF2-9F6F-1598-8160-2CED7F40EFFB}"/>
                  </a:ext>
                </a:extLst>
              </p:cNvPr>
              <p:cNvSpPr txBox="1"/>
              <p:nvPr/>
            </p:nvSpPr>
            <p:spPr>
              <a:xfrm>
                <a:off x="12237" y="2909818"/>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a:t>アイデアの募集締め切り・アイデアの決定</a:t>
                </a:r>
              </a:p>
            </p:txBody>
          </p:sp>
        </p:grpSp>
        <p:sp>
          <p:nvSpPr>
            <p:cNvPr id="10" name="矢印: 右 9">
              <a:extLst>
                <a:ext uri="{FF2B5EF4-FFF2-40B4-BE49-F238E27FC236}">
                  <a16:creationId xmlns:a16="http://schemas.microsoft.com/office/drawing/2014/main" id="{F3F649C0-3BBB-DFD7-CF7E-C1A81E0E20CF}"/>
                </a:ext>
              </a:extLst>
            </p:cNvPr>
            <p:cNvSpPr/>
            <p:nvPr/>
          </p:nvSpPr>
          <p:spPr>
            <a:xfrm rot="5400000">
              <a:off x="6024001" y="3063521"/>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3465231"/>
                <a:satOff val="-15989"/>
                <a:lumOff val="588"/>
                <a:alphaOff val="0"/>
              </a:schemeClr>
            </a:fillRef>
            <a:effectRef idx="0">
              <a:schemeClr val="accent4">
                <a:hueOff val="3465231"/>
                <a:satOff val="-15989"/>
                <a:lumOff val="588"/>
                <a:alphaOff val="0"/>
              </a:schemeClr>
            </a:effectRef>
            <a:fontRef idx="minor">
              <a:schemeClr val="lt1"/>
            </a:fontRef>
          </p:style>
          <p:txBody>
            <a:bodyPr/>
            <a:lstStyle/>
            <a:p>
              <a:endParaRPr lang="ja-JP" altLang="en-US"/>
            </a:p>
          </p:txBody>
        </p:sp>
        <p:grpSp>
          <p:nvGrpSpPr>
            <p:cNvPr id="11" name="グループ化 10">
              <a:extLst>
                <a:ext uri="{FF2B5EF4-FFF2-40B4-BE49-F238E27FC236}">
                  <a16:creationId xmlns:a16="http://schemas.microsoft.com/office/drawing/2014/main" id="{11665070-C2A0-C0F5-31BA-A6123A5D44AD}"/>
                </a:ext>
              </a:extLst>
            </p:cNvPr>
            <p:cNvGrpSpPr/>
            <p:nvPr/>
          </p:nvGrpSpPr>
          <p:grpSpPr>
            <a:xfrm>
              <a:off x="4615714" y="3269235"/>
              <a:ext cx="2960572" cy="319531"/>
              <a:chOff x="2878" y="3307419"/>
              <a:chExt cx="2960572" cy="319531"/>
            </a:xfrm>
          </p:grpSpPr>
          <p:sp>
            <p:nvSpPr>
              <p:cNvPr id="28" name="四角形: 角を丸くする 27">
                <a:extLst>
                  <a:ext uri="{FF2B5EF4-FFF2-40B4-BE49-F238E27FC236}">
                    <a16:creationId xmlns:a16="http://schemas.microsoft.com/office/drawing/2014/main" id="{51BE85C7-3BDE-B40F-9E5E-FE255C62A64B}"/>
                  </a:ext>
                </a:extLst>
              </p:cNvPr>
              <p:cNvSpPr/>
              <p:nvPr/>
            </p:nvSpPr>
            <p:spPr>
              <a:xfrm>
                <a:off x="2878" y="3307419"/>
                <a:ext cx="2960572" cy="319531"/>
              </a:xfrm>
              <a:prstGeom prst="roundRect">
                <a:avLst>
                  <a:gd name="adj" fmla="val 10000"/>
                </a:avLst>
              </a:prstGeom>
            </p:spPr>
            <p:style>
              <a:lnRef idx="2">
                <a:schemeClr val="accent4">
                  <a:tint val="40000"/>
                  <a:alpha val="90000"/>
                  <a:hueOff val="3837973"/>
                  <a:satOff val="-20420"/>
                  <a:lumOff val="-1163"/>
                  <a:alphaOff val="0"/>
                </a:schemeClr>
              </a:lnRef>
              <a:fillRef idx="1">
                <a:schemeClr val="accent4">
                  <a:tint val="40000"/>
                  <a:alpha val="90000"/>
                  <a:hueOff val="3837973"/>
                  <a:satOff val="-20420"/>
                  <a:lumOff val="-1163"/>
                  <a:alphaOff val="0"/>
                </a:schemeClr>
              </a:fillRef>
              <a:effectRef idx="0">
                <a:schemeClr val="accent4">
                  <a:tint val="40000"/>
                  <a:alpha val="90000"/>
                  <a:hueOff val="3837973"/>
                  <a:satOff val="-20420"/>
                  <a:lumOff val="-1163"/>
                  <a:alphaOff val="0"/>
                </a:schemeClr>
              </a:effectRef>
              <a:fontRef idx="minor">
                <a:schemeClr val="dk1">
                  <a:hueOff val="0"/>
                  <a:satOff val="0"/>
                  <a:lumOff val="0"/>
                  <a:alphaOff val="0"/>
                </a:schemeClr>
              </a:fontRef>
            </p:style>
            <p:txBody>
              <a:bodyPr/>
              <a:lstStyle/>
              <a:p>
                <a:endParaRPr lang="ja-JP" altLang="en-US"/>
              </a:p>
            </p:txBody>
          </p:sp>
          <p:sp>
            <p:nvSpPr>
              <p:cNvPr id="29" name="四角形: 角を丸くする 16">
                <a:extLst>
                  <a:ext uri="{FF2B5EF4-FFF2-40B4-BE49-F238E27FC236}">
                    <a16:creationId xmlns:a16="http://schemas.microsoft.com/office/drawing/2014/main" id="{DD0493DB-D540-50EE-8087-BD6B3832276F}"/>
                  </a:ext>
                </a:extLst>
              </p:cNvPr>
              <p:cNvSpPr txBox="1"/>
              <p:nvPr/>
            </p:nvSpPr>
            <p:spPr>
              <a:xfrm>
                <a:off x="12237" y="3316778"/>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dirty="0"/>
                  <a:t>作曲家・編曲家等の専門家を「防災アクション大作戦制作委員会」に追加する</a:t>
                </a:r>
              </a:p>
            </p:txBody>
          </p:sp>
        </p:grpSp>
        <p:sp>
          <p:nvSpPr>
            <p:cNvPr id="12" name="矢印: 右 11">
              <a:extLst>
                <a:ext uri="{FF2B5EF4-FFF2-40B4-BE49-F238E27FC236}">
                  <a16:creationId xmlns:a16="http://schemas.microsoft.com/office/drawing/2014/main" id="{5ACC24FB-3AF0-7007-592D-92430E7E0B8C}"/>
                </a:ext>
              </a:extLst>
            </p:cNvPr>
            <p:cNvSpPr/>
            <p:nvPr/>
          </p:nvSpPr>
          <p:spPr>
            <a:xfrm rot="5400000">
              <a:off x="6024001" y="3470481"/>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4331538"/>
                <a:satOff val="-19987"/>
                <a:lumOff val="735"/>
                <a:alphaOff val="0"/>
              </a:schemeClr>
            </a:fillRef>
            <a:effectRef idx="0">
              <a:schemeClr val="accent4">
                <a:hueOff val="4331538"/>
                <a:satOff val="-19987"/>
                <a:lumOff val="735"/>
                <a:alphaOff val="0"/>
              </a:schemeClr>
            </a:effectRef>
            <a:fontRef idx="minor">
              <a:schemeClr val="lt1"/>
            </a:fontRef>
          </p:style>
          <p:txBody>
            <a:bodyPr/>
            <a:lstStyle/>
            <a:p>
              <a:endParaRPr lang="ja-JP" altLang="en-US"/>
            </a:p>
          </p:txBody>
        </p:sp>
        <p:grpSp>
          <p:nvGrpSpPr>
            <p:cNvPr id="13" name="グループ化 12">
              <a:extLst>
                <a:ext uri="{FF2B5EF4-FFF2-40B4-BE49-F238E27FC236}">
                  <a16:creationId xmlns:a16="http://schemas.microsoft.com/office/drawing/2014/main" id="{20F10965-C48C-8568-31A2-95E0B910D2F3}"/>
                </a:ext>
              </a:extLst>
            </p:cNvPr>
            <p:cNvGrpSpPr/>
            <p:nvPr/>
          </p:nvGrpSpPr>
          <p:grpSpPr>
            <a:xfrm>
              <a:off x="4615714" y="3676196"/>
              <a:ext cx="2960572" cy="319531"/>
              <a:chOff x="2878" y="3714380"/>
              <a:chExt cx="2960572" cy="319531"/>
            </a:xfrm>
          </p:grpSpPr>
          <p:sp>
            <p:nvSpPr>
              <p:cNvPr id="26" name="四角形: 角を丸くする 25">
                <a:extLst>
                  <a:ext uri="{FF2B5EF4-FFF2-40B4-BE49-F238E27FC236}">
                    <a16:creationId xmlns:a16="http://schemas.microsoft.com/office/drawing/2014/main" id="{086966B6-9272-1991-C536-1DFD7A82A479}"/>
                  </a:ext>
                </a:extLst>
              </p:cNvPr>
              <p:cNvSpPr/>
              <p:nvPr/>
            </p:nvSpPr>
            <p:spPr>
              <a:xfrm>
                <a:off x="2878" y="3714380"/>
                <a:ext cx="2960572" cy="319531"/>
              </a:xfrm>
              <a:prstGeom prst="roundRect">
                <a:avLst>
                  <a:gd name="adj" fmla="val 10000"/>
                </a:avLst>
              </a:prstGeom>
            </p:spPr>
            <p:style>
              <a:lnRef idx="2">
                <a:schemeClr val="accent4">
                  <a:tint val="40000"/>
                  <a:alpha val="90000"/>
                  <a:hueOff val="4797466"/>
                  <a:satOff val="-25525"/>
                  <a:lumOff val="-1454"/>
                  <a:alphaOff val="0"/>
                </a:schemeClr>
              </a:lnRef>
              <a:fillRef idx="1">
                <a:schemeClr val="accent4">
                  <a:tint val="40000"/>
                  <a:alpha val="90000"/>
                  <a:hueOff val="4797466"/>
                  <a:satOff val="-25525"/>
                  <a:lumOff val="-1454"/>
                  <a:alphaOff val="0"/>
                </a:schemeClr>
              </a:fillRef>
              <a:effectRef idx="0">
                <a:schemeClr val="accent4">
                  <a:tint val="40000"/>
                  <a:alpha val="90000"/>
                  <a:hueOff val="4797466"/>
                  <a:satOff val="-25525"/>
                  <a:lumOff val="-1454"/>
                  <a:alphaOff val="0"/>
                </a:schemeClr>
              </a:effectRef>
              <a:fontRef idx="minor">
                <a:schemeClr val="dk1">
                  <a:hueOff val="0"/>
                  <a:satOff val="0"/>
                  <a:lumOff val="0"/>
                  <a:alphaOff val="0"/>
                </a:schemeClr>
              </a:fontRef>
            </p:style>
            <p:txBody>
              <a:bodyPr/>
              <a:lstStyle/>
              <a:p>
                <a:endParaRPr lang="ja-JP" altLang="en-US"/>
              </a:p>
            </p:txBody>
          </p:sp>
          <p:sp>
            <p:nvSpPr>
              <p:cNvPr id="27" name="四角形: 角を丸くする 19">
                <a:extLst>
                  <a:ext uri="{FF2B5EF4-FFF2-40B4-BE49-F238E27FC236}">
                    <a16:creationId xmlns:a16="http://schemas.microsoft.com/office/drawing/2014/main" id="{461182D7-B3CD-5010-535E-EEC5638A70AF}"/>
                  </a:ext>
                </a:extLst>
              </p:cNvPr>
              <p:cNvSpPr txBox="1"/>
              <p:nvPr/>
            </p:nvSpPr>
            <p:spPr>
              <a:xfrm>
                <a:off x="12237" y="3723739"/>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a:t>専門家に制作してもらう</a:t>
                </a:r>
              </a:p>
            </p:txBody>
          </p:sp>
        </p:grpSp>
        <p:sp>
          <p:nvSpPr>
            <p:cNvPr id="14" name="矢印: 右 13">
              <a:extLst>
                <a:ext uri="{FF2B5EF4-FFF2-40B4-BE49-F238E27FC236}">
                  <a16:creationId xmlns:a16="http://schemas.microsoft.com/office/drawing/2014/main" id="{C3B02571-67C0-42CB-EB08-C54DED0EFF8B}"/>
                </a:ext>
              </a:extLst>
            </p:cNvPr>
            <p:cNvSpPr/>
            <p:nvPr/>
          </p:nvSpPr>
          <p:spPr>
            <a:xfrm rot="5400000">
              <a:off x="6024001" y="3877441"/>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5197846"/>
                <a:satOff val="-23984"/>
                <a:lumOff val="883"/>
                <a:alphaOff val="0"/>
              </a:schemeClr>
            </a:fillRef>
            <a:effectRef idx="0">
              <a:schemeClr val="accent4">
                <a:hueOff val="5197846"/>
                <a:satOff val="-23984"/>
                <a:lumOff val="883"/>
                <a:alphaOff val="0"/>
              </a:schemeClr>
            </a:effectRef>
            <a:fontRef idx="minor">
              <a:schemeClr val="lt1"/>
            </a:fontRef>
          </p:style>
          <p:txBody>
            <a:bodyPr/>
            <a:lstStyle/>
            <a:p>
              <a:endParaRPr lang="ja-JP" altLang="en-US"/>
            </a:p>
          </p:txBody>
        </p:sp>
        <p:grpSp>
          <p:nvGrpSpPr>
            <p:cNvPr id="15" name="グループ化 14">
              <a:extLst>
                <a:ext uri="{FF2B5EF4-FFF2-40B4-BE49-F238E27FC236}">
                  <a16:creationId xmlns:a16="http://schemas.microsoft.com/office/drawing/2014/main" id="{599E6459-8183-5F87-CD80-9F2A42FF5380}"/>
                </a:ext>
              </a:extLst>
            </p:cNvPr>
            <p:cNvGrpSpPr/>
            <p:nvPr/>
          </p:nvGrpSpPr>
          <p:grpSpPr>
            <a:xfrm>
              <a:off x="4615714" y="4083156"/>
              <a:ext cx="2960572" cy="319531"/>
              <a:chOff x="2878" y="4121340"/>
              <a:chExt cx="2960572" cy="319531"/>
            </a:xfrm>
          </p:grpSpPr>
          <p:sp>
            <p:nvSpPr>
              <p:cNvPr id="24" name="四角形: 角を丸くする 23">
                <a:extLst>
                  <a:ext uri="{FF2B5EF4-FFF2-40B4-BE49-F238E27FC236}">
                    <a16:creationId xmlns:a16="http://schemas.microsoft.com/office/drawing/2014/main" id="{9FE7D018-6D19-2A28-8EF2-F6FB16C3DB24}"/>
                  </a:ext>
                </a:extLst>
              </p:cNvPr>
              <p:cNvSpPr/>
              <p:nvPr/>
            </p:nvSpPr>
            <p:spPr>
              <a:xfrm>
                <a:off x="2878" y="4121340"/>
                <a:ext cx="2960572" cy="319531"/>
              </a:xfrm>
              <a:prstGeom prst="roundRect">
                <a:avLst>
                  <a:gd name="adj" fmla="val 10000"/>
                </a:avLst>
              </a:prstGeom>
            </p:spPr>
            <p:style>
              <a:lnRef idx="2">
                <a:schemeClr val="accent4">
                  <a:tint val="40000"/>
                  <a:alpha val="90000"/>
                  <a:hueOff val="5756959"/>
                  <a:satOff val="-30630"/>
                  <a:lumOff val="-1745"/>
                  <a:alphaOff val="0"/>
                </a:schemeClr>
              </a:lnRef>
              <a:fillRef idx="1">
                <a:schemeClr val="accent4">
                  <a:tint val="40000"/>
                  <a:alpha val="90000"/>
                  <a:hueOff val="5756959"/>
                  <a:satOff val="-30630"/>
                  <a:lumOff val="-1745"/>
                  <a:alphaOff val="0"/>
                </a:schemeClr>
              </a:fillRef>
              <a:effectRef idx="0">
                <a:schemeClr val="accent4">
                  <a:tint val="40000"/>
                  <a:alpha val="90000"/>
                  <a:hueOff val="5756959"/>
                  <a:satOff val="-30630"/>
                  <a:lumOff val="-1745"/>
                  <a:alphaOff val="0"/>
                </a:schemeClr>
              </a:effectRef>
              <a:fontRef idx="minor">
                <a:schemeClr val="dk1">
                  <a:hueOff val="0"/>
                  <a:satOff val="0"/>
                  <a:lumOff val="0"/>
                  <a:alphaOff val="0"/>
                </a:schemeClr>
              </a:fontRef>
            </p:style>
            <p:txBody>
              <a:bodyPr/>
              <a:lstStyle/>
              <a:p>
                <a:endParaRPr lang="ja-JP" altLang="en-US"/>
              </a:p>
            </p:txBody>
          </p:sp>
          <p:sp>
            <p:nvSpPr>
              <p:cNvPr id="25" name="四角形: 角を丸くする 22">
                <a:extLst>
                  <a:ext uri="{FF2B5EF4-FFF2-40B4-BE49-F238E27FC236}">
                    <a16:creationId xmlns:a16="http://schemas.microsoft.com/office/drawing/2014/main" id="{984CF421-727B-3F49-1F6B-71CBAA1EAA59}"/>
                  </a:ext>
                </a:extLst>
              </p:cNvPr>
              <p:cNvSpPr txBox="1"/>
              <p:nvPr/>
            </p:nvSpPr>
            <p:spPr>
              <a:xfrm>
                <a:off x="12237" y="4130699"/>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a:t>完成・公開に向けた準備</a:t>
                </a:r>
              </a:p>
            </p:txBody>
          </p:sp>
        </p:grpSp>
        <p:sp>
          <p:nvSpPr>
            <p:cNvPr id="16" name="矢印: 右 15">
              <a:extLst>
                <a:ext uri="{FF2B5EF4-FFF2-40B4-BE49-F238E27FC236}">
                  <a16:creationId xmlns:a16="http://schemas.microsoft.com/office/drawing/2014/main" id="{6D062DE6-12F9-7658-4CBC-60C32D81FB05}"/>
                </a:ext>
              </a:extLst>
            </p:cNvPr>
            <p:cNvSpPr/>
            <p:nvPr/>
          </p:nvSpPr>
          <p:spPr>
            <a:xfrm rot="5400000">
              <a:off x="6024001" y="4284402"/>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6064154"/>
                <a:satOff val="-27981"/>
                <a:lumOff val="1030"/>
                <a:alphaOff val="0"/>
              </a:schemeClr>
            </a:fillRef>
            <a:effectRef idx="0">
              <a:schemeClr val="accent4">
                <a:hueOff val="6064154"/>
                <a:satOff val="-27981"/>
                <a:lumOff val="1030"/>
                <a:alphaOff val="0"/>
              </a:schemeClr>
            </a:effectRef>
            <a:fontRef idx="minor">
              <a:schemeClr val="lt1"/>
            </a:fontRef>
          </p:style>
          <p:txBody>
            <a:bodyPr/>
            <a:lstStyle/>
            <a:p>
              <a:endParaRPr lang="ja-JP" altLang="en-US"/>
            </a:p>
          </p:txBody>
        </p:sp>
        <p:grpSp>
          <p:nvGrpSpPr>
            <p:cNvPr id="17" name="グループ化 16">
              <a:extLst>
                <a:ext uri="{FF2B5EF4-FFF2-40B4-BE49-F238E27FC236}">
                  <a16:creationId xmlns:a16="http://schemas.microsoft.com/office/drawing/2014/main" id="{FF97E1C2-D270-11DF-5D14-E45EF8795B25}"/>
                </a:ext>
              </a:extLst>
            </p:cNvPr>
            <p:cNvGrpSpPr/>
            <p:nvPr/>
          </p:nvGrpSpPr>
          <p:grpSpPr>
            <a:xfrm>
              <a:off x="4615714" y="4490117"/>
              <a:ext cx="2960572" cy="319531"/>
              <a:chOff x="2878" y="4528301"/>
              <a:chExt cx="2960572" cy="319531"/>
            </a:xfrm>
          </p:grpSpPr>
          <p:sp>
            <p:nvSpPr>
              <p:cNvPr id="22" name="四角形: 角を丸くする 21">
                <a:extLst>
                  <a:ext uri="{FF2B5EF4-FFF2-40B4-BE49-F238E27FC236}">
                    <a16:creationId xmlns:a16="http://schemas.microsoft.com/office/drawing/2014/main" id="{A41A0F32-FD12-6A1A-149D-57168C3B7764}"/>
                  </a:ext>
                </a:extLst>
              </p:cNvPr>
              <p:cNvSpPr/>
              <p:nvPr/>
            </p:nvSpPr>
            <p:spPr>
              <a:xfrm>
                <a:off x="2878" y="4528301"/>
                <a:ext cx="2960572" cy="319531"/>
              </a:xfrm>
              <a:prstGeom prst="roundRect">
                <a:avLst>
                  <a:gd name="adj" fmla="val 10000"/>
                </a:avLst>
              </a:prstGeom>
            </p:spPr>
            <p:style>
              <a:lnRef idx="2">
                <a:schemeClr val="accent4">
                  <a:tint val="40000"/>
                  <a:alpha val="90000"/>
                  <a:hueOff val="6716452"/>
                  <a:satOff val="-35736"/>
                  <a:lumOff val="-2036"/>
                  <a:alphaOff val="0"/>
                </a:schemeClr>
              </a:lnRef>
              <a:fillRef idx="1">
                <a:schemeClr val="accent4">
                  <a:tint val="40000"/>
                  <a:alpha val="90000"/>
                  <a:hueOff val="6716452"/>
                  <a:satOff val="-35736"/>
                  <a:lumOff val="-2036"/>
                  <a:alphaOff val="0"/>
                </a:schemeClr>
              </a:fillRef>
              <a:effectRef idx="0">
                <a:schemeClr val="accent4">
                  <a:tint val="40000"/>
                  <a:alpha val="90000"/>
                  <a:hueOff val="6716452"/>
                  <a:satOff val="-35736"/>
                  <a:lumOff val="-2036"/>
                  <a:alphaOff val="0"/>
                </a:schemeClr>
              </a:effectRef>
              <a:fontRef idx="minor">
                <a:schemeClr val="dk1">
                  <a:hueOff val="0"/>
                  <a:satOff val="0"/>
                  <a:lumOff val="0"/>
                  <a:alphaOff val="0"/>
                </a:schemeClr>
              </a:fontRef>
            </p:style>
            <p:txBody>
              <a:bodyPr/>
              <a:lstStyle/>
              <a:p>
                <a:endParaRPr lang="ja-JP" altLang="en-US"/>
              </a:p>
            </p:txBody>
          </p:sp>
          <p:sp>
            <p:nvSpPr>
              <p:cNvPr id="23" name="四角形: 角を丸くする 25">
                <a:extLst>
                  <a:ext uri="{FF2B5EF4-FFF2-40B4-BE49-F238E27FC236}">
                    <a16:creationId xmlns:a16="http://schemas.microsoft.com/office/drawing/2014/main" id="{0EF061FB-91AA-5579-1B50-92E0A2E85931}"/>
                  </a:ext>
                </a:extLst>
              </p:cNvPr>
              <p:cNvSpPr txBox="1"/>
              <p:nvPr/>
            </p:nvSpPr>
            <p:spPr>
              <a:xfrm>
                <a:off x="12237" y="4537660"/>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a:t>教育委員会より各小学校に流してもらう</a:t>
                </a:r>
              </a:p>
            </p:txBody>
          </p:sp>
        </p:grpSp>
        <p:sp>
          <p:nvSpPr>
            <p:cNvPr id="18" name="矢印: 右 17">
              <a:extLst>
                <a:ext uri="{FF2B5EF4-FFF2-40B4-BE49-F238E27FC236}">
                  <a16:creationId xmlns:a16="http://schemas.microsoft.com/office/drawing/2014/main" id="{4677C150-E3A4-FAC7-4D3E-4C1A9182A501}"/>
                </a:ext>
              </a:extLst>
            </p:cNvPr>
            <p:cNvSpPr/>
            <p:nvPr/>
          </p:nvSpPr>
          <p:spPr>
            <a:xfrm rot="5400000">
              <a:off x="6024001" y="4691362"/>
              <a:ext cx="143999" cy="323999"/>
            </a:xfrm>
            <a:prstGeom prst="rightArrow">
              <a:avLst>
                <a:gd name="adj1" fmla="val 66700"/>
                <a:gd name="adj2" fmla="val 50000"/>
              </a:avLst>
            </a:prstGeom>
          </p:spPr>
          <p:style>
            <a:lnRef idx="0">
              <a:schemeClr val="lt1">
                <a:hueOff val="0"/>
                <a:satOff val="0"/>
                <a:lumOff val="0"/>
                <a:alphaOff val="0"/>
              </a:schemeClr>
            </a:lnRef>
            <a:fillRef idx="1">
              <a:schemeClr val="accent4">
                <a:hueOff val="6930461"/>
                <a:satOff val="-31979"/>
                <a:lumOff val="1177"/>
                <a:alphaOff val="0"/>
              </a:schemeClr>
            </a:fillRef>
            <a:effectRef idx="0">
              <a:schemeClr val="accent4">
                <a:hueOff val="6930461"/>
                <a:satOff val="-31979"/>
                <a:lumOff val="1177"/>
                <a:alphaOff val="0"/>
              </a:schemeClr>
            </a:effectRef>
            <a:fontRef idx="minor">
              <a:schemeClr val="lt1"/>
            </a:fontRef>
          </p:style>
          <p:txBody>
            <a:bodyPr/>
            <a:lstStyle/>
            <a:p>
              <a:endParaRPr lang="ja-JP" altLang="en-US"/>
            </a:p>
          </p:txBody>
        </p:sp>
        <p:grpSp>
          <p:nvGrpSpPr>
            <p:cNvPr id="19" name="グループ化 18">
              <a:extLst>
                <a:ext uri="{FF2B5EF4-FFF2-40B4-BE49-F238E27FC236}">
                  <a16:creationId xmlns:a16="http://schemas.microsoft.com/office/drawing/2014/main" id="{2D53CE46-9640-D76A-6581-BF5F0C7894E5}"/>
                </a:ext>
              </a:extLst>
            </p:cNvPr>
            <p:cNvGrpSpPr/>
            <p:nvPr/>
          </p:nvGrpSpPr>
          <p:grpSpPr>
            <a:xfrm>
              <a:off x="4615714" y="4897077"/>
              <a:ext cx="2960572" cy="319531"/>
              <a:chOff x="2878" y="4935261"/>
              <a:chExt cx="2960572" cy="319531"/>
            </a:xfrm>
          </p:grpSpPr>
          <p:sp>
            <p:nvSpPr>
              <p:cNvPr id="20" name="四角形: 角を丸くする 19">
                <a:extLst>
                  <a:ext uri="{FF2B5EF4-FFF2-40B4-BE49-F238E27FC236}">
                    <a16:creationId xmlns:a16="http://schemas.microsoft.com/office/drawing/2014/main" id="{B573D2DD-2561-D8E7-BFE4-AD9E6358DEEC}"/>
                  </a:ext>
                </a:extLst>
              </p:cNvPr>
              <p:cNvSpPr/>
              <p:nvPr/>
            </p:nvSpPr>
            <p:spPr>
              <a:xfrm>
                <a:off x="2878" y="4935261"/>
                <a:ext cx="2960572" cy="319531"/>
              </a:xfrm>
              <a:prstGeom prst="roundRect">
                <a:avLst>
                  <a:gd name="adj" fmla="val 10000"/>
                </a:avLst>
              </a:prstGeom>
            </p:spPr>
            <p:style>
              <a:lnRef idx="2">
                <a:schemeClr val="accent4">
                  <a:tint val="40000"/>
                  <a:alpha val="90000"/>
                  <a:hueOff val="7675946"/>
                  <a:satOff val="-40841"/>
                  <a:lumOff val="-2327"/>
                  <a:alphaOff val="0"/>
                </a:schemeClr>
              </a:lnRef>
              <a:fillRef idx="1">
                <a:schemeClr val="accent4">
                  <a:tint val="40000"/>
                  <a:alpha val="90000"/>
                  <a:hueOff val="7675946"/>
                  <a:satOff val="-40841"/>
                  <a:lumOff val="-2327"/>
                  <a:alphaOff val="0"/>
                </a:schemeClr>
              </a:fillRef>
              <a:effectRef idx="0">
                <a:schemeClr val="accent4">
                  <a:tint val="40000"/>
                  <a:alpha val="90000"/>
                  <a:hueOff val="7675946"/>
                  <a:satOff val="-40841"/>
                  <a:lumOff val="-2327"/>
                  <a:alphaOff val="0"/>
                </a:schemeClr>
              </a:effectRef>
              <a:fontRef idx="minor">
                <a:schemeClr val="dk1">
                  <a:hueOff val="0"/>
                  <a:satOff val="0"/>
                  <a:lumOff val="0"/>
                  <a:alphaOff val="0"/>
                </a:schemeClr>
              </a:fontRef>
            </p:style>
            <p:txBody>
              <a:bodyPr/>
              <a:lstStyle/>
              <a:p>
                <a:endParaRPr lang="ja-JP" altLang="en-US"/>
              </a:p>
            </p:txBody>
          </p:sp>
          <p:sp>
            <p:nvSpPr>
              <p:cNvPr id="21" name="四角形: 角を丸くする 28">
                <a:extLst>
                  <a:ext uri="{FF2B5EF4-FFF2-40B4-BE49-F238E27FC236}">
                    <a16:creationId xmlns:a16="http://schemas.microsoft.com/office/drawing/2014/main" id="{BB6CE0F7-6A2C-8028-6B76-E0EF2728B9D0}"/>
                  </a:ext>
                </a:extLst>
              </p:cNvPr>
              <p:cNvSpPr txBox="1"/>
              <p:nvPr/>
            </p:nvSpPr>
            <p:spPr>
              <a:xfrm>
                <a:off x="12237" y="4944620"/>
                <a:ext cx="2941854" cy="3008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kumimoji="1" lang="ja-JP" altLang="en-US" sz="2000" kern="1200"/>
                  <a:t>適切な避難行動が当たり前の文化になる</a:t>
                </a:r>
              </a:p>
            </p:txBody>
          </p:sp>
        </p:grpSp>
      </p:grpSp>
    </p:spTree>
    <p:extLst>
      <p:ext uri="{BB962C8B-B14F-4D97-AF65-F5344CB8AC3E}">
        <p14:creationId xmlns:p14="http://schemas.microsoft.com/office/powerpoint/2010/main" val="2914444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7FDC4-F899-DA4A-0AF3-85764D9D77E2}"/>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CAA2E71-0D70-053C-B826-BC8796CED309}"/>
              </a:ext>
            </a:extLst>
          </p:cNvPr>
          <p:cNvSpPr txBox="1"/>
          <p:nvPr/>
        </p:nvSpPr>
        <p:spPr>
          <a:xfrm>
            <a:off x="653143" y="2921168"/>
            <a:ext cx="10885714" cy="1015663"/>
          </a:xfrm>
          <a:prstGeom prst="rect">
            <a:avLst/>
          </a:prstGeom>
          <a:noFill/>
        </p:spPr>
        <p:txBody>
          <a:bodyPr wrap="square" rtlCol="0">
            <a:spAutoFit/>
          </a:bodyPr>
          <a:lstStyle/>
          <a:p>
            <a:pPr algn="ctr"/>
            <a:r>
              <a:rPr kumimoji="1" lang="ja-JP" altLang="en-US" sz="6000" dirty="0"/>
              <a:t>ご清聴ありがとうございました</a:t>
            </a:r>
          </a:p>
        </p:txBody>
      </p:sp>
    </p:spTree>
    <p:extLst>
      <p:ext uri="{BB962C8B-B14F-4D97-AF65-F5344CB8AC3E}">
        <p14:creationId xmlns:p14="http://schemas.microsoft.com/office/powerpoint/2010/main" val="2665267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C69C51-D57D-48D7-7405-363F77D80157}"/>
              </a:ext>
            </a:extLst>
          </p:cNvPr>
          <p:cNvSpPr>
            <a:spLocks noGrp="1"/>
          </p:cNvSpPr>
          <p:nvPr>
            <p:ph type="title"/>
          </p:nvPr>
        </p:nvSpPr>
        <p:spPr/>
        <p:txBody>
          <a:bodyPr/>
          <a:lstStyle/>
          <a:p>
            <a:r>
              <a:rPr kumimoji="1" lang="ja-JP" altLang="en-US" dirty="0">
                <a:solidFill>
                  <a:schemeClr val="tx1"/>
                </a:solidFill>
              </a:rPr>
              <a:t>従来の防災の取り組み</a:t>
            </a:r>
          </a:p>
        </p:txBody>
      </p:sp>
      <p:sp>
        <p:nvSpPr>
          <p:cNvPr id="3" name="テキスト ボックス 2">
            <a:extLst>
              <a:ext uri="{FF2B5EF4-FFF2-40B4-BE49-F238E27FC236}">
                <a16:creationId xmlns:a16="http://schemas.microsoft.com/office/drawing/2014/main" id="{4DB56094-0CEB-5D5F-EC08-B62E34A27E22}"/>
              </a:ext>
            </a:extLst>
          </p:cNvPr>
          <p:cNvSpPr txBox="1"/>
          <p:nvPr/>
        </p:nvSpPr>
        <p:spPr>
          <a:xfrm>
            <a:off x="4994910" y="2446020"/>
            <a:ext cx="6789420" cy="3539430"/>
          </a:xfrm>
          <a:prstGeom prst="rect">
            <a:avLst/>
          </a:prstGeom>
          <a:noFill/>
        </p:spPr>
        <p:txBody>
          <a:bodyPr wrap="square" rtlCol="0">
            <a:spAutoFit/>
          </a:bodyPr>
          <a:lstStyle/>
          <a:p>
            <a:r>
              <a:rPr kumimoji="1" lang="ja-JP" altLang="en-US" sz="2800" dirty="0"/>
              <a:t>要援護者の状況や避難先を記載したもの。</a:t>
            </a:r>
            <a:endParaRPr kumimoji="1" lang="en-US" altLang="ja-JP" sz="2800" dirty="0"/>
          </a:p>
          <a:p>
            <a:r>
              <a:rPr kumimoji="1" lang="ja-JP" altLang="en-US" sz="2800" dirty="0"/>
              <a:t>要援護者を担当する福祉専門職を対象に、個別避難計画の作成につき、報酬を与える仕組みがある。作成数は増加傾向にある。</a:t>
            </a:r>
            <a:endParaRPr kumimoji="1" lang="en-US" altLang="ja-JP" sz="2800" dirty="0"/>
          </a:p>
          <a:p>
            <a:endParaRPr kumimoji="1" lang="en-US" altLang="ja-JP" sz="2800" dirty="0"/>
          </a:p>
          <a:p>
            <a:endParaRPr kumimoji="1" lang="en-US" altLang="ja-JP" sz="2800" dirty="0"/>
          </a:p>
          <a:p>
            <a:r>
              <a:rPr kumimoji="1" lang="ja-JP" altLang="en-US" sz="2800" dirty="0"/>
              <a:t>住民一人ひとりの防災行動計画を時系列的に整理したもの。</a:t>
            </a:r>
            <a:endParaRPr kumimoji="1" lang="en-US" altLang="ja-JP" sz="2800" dirty="0"/>
          </a:p>
        </p:txBody>
      </p:sp>
      <p:sp>
        <p:nvSpPr>
          <p:cNvPr id="5" name="テキスト ボックス 4">
            <a:extLst>
              <a:ext uri="{FF2B5EF4-FFF2-40B4-BE49-F238E27FC236}">
                <a16:creationId xmlns:a16="http://schemas.microsoft.com/office/drawing/2014/main" id="{73934289-7A5F-0899-8169-338CB0BFA6EE}"/>
              </a:ext>
            </a:extLst>
          </p:cNvPr>
          <p:cNvSpPr txBox="1"/>
          <p:nvPr/>
        </p:nvSpPr>
        <p:spPr>
          <a:xfrm>
            <a:off x="1691640" y="2446020"/>
            <a:ext cx="3680460" cy="3108543"/>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800" dirty="0"/>
              <a:t>個別避難計画</a:t>
            </a:r>
            <a:endParaRPr kumimoji="1" lang="en-US" altLang="ja-JP" sz="2800" dirty="0"/>
          </a:p>
          <a:p>
            <a:endParaRPr kumimoji="1" lang="en-US" altLang="ja-JP" sz="2800" dirty="0"/>
          </a:p>
          <a:p>
            <a:endParaRPr kumimoji="1" lang="en-US" altLang="ja-JP" sz="2800" dirty="0"/>
          </a:p>
          <a:p>
            <a:endParaRPr kumimoji="1" lang="en-US" altLang="ja-JP" sz="2800" dirty="0"/>
          </a:p>
          <a:p>
            <a:endParaRPr kumimoji="1" lang="en-US" altLang="ja-JP" sz="2800" dirty="0"/>
          </a:p>
          <a:p>
            <a:endParaRPr kumimoji="1" lang="en-US" altLang="ja-JP" sz="2800" dirty="0"/>
          </a:p>
          <a:p>
            <a:pPr marL="285750" indent="-285750">
              <a:buFont typeface="Arial" panose="020B0604020202020204" pitchFamily="34" charset="0"/>
              <a:buChar char="•"/>
            </a:pPr>
            <a:r>
              <a:rPr kumimoji="1" lang="ja-JP" altLang="en-US" sz="2800" dirty="0"/>
              <a:t>マイタイムライン</a:t>
            </a:r>
          </a:p>
        </p:txBody>
      </p:sp>
      <p:sp>
        <p:nvSpPr>
          <p:cNvPr id="6" name="テキスト ボックス 5">
            <a:extLst>
              <a:ext uri="{FF2B5EF4-FFF2-40B4-BE49-F238E27FC236}">
                <a16:creationId xmlns:a16="http://schemas.microsoft.com/office/drawing/2014/main" id="{732007B5-BDC3-6820-6E69-1F0FA8BDA7FB}"/>
              </a:ext>
            </a:extLst>
          </p:cNvPr>
          <p:cNvSpPr txBox="1"/>
          <p:nvPr/>
        </p:nvSpPr>
        <p:spPr>
          <a:xfrm>
            <a:off x="4994910" y="4225230"/>
            <a:ext cx="5501827" cy="523220"/>
          </a:xfrm>
          <a:prstGeom prst="rect">
            <a:avLst/>
          </a:prstGeom>
          <a:noFill/>
        </p:spPr>
        <p:txBody>
          <a:bodyPr wrap="none" rtlCol="0">
            <a:spAutoFit/>
          </a:bodyPr>
          <a:lstStyle/>
          <a:p>
            <a:r>
              <a:rPr kumimoji="1" lang="ja-JP" altLang="en-US" sz="2800" dirty="0"/>
              <a:t>→</a:t>
            </a:r>
            <a:r>
              <a:rPr kumimoji="1" lang="ja-JP" altLang="en-US" sz="2800" dirty="0">
                <a:highlight>
                  <a:srgbClr val="FFFF00"/>
                </a:highlight>
              </a:rPr>
              <a:t>報酬があるからこそ増加している</a:t>
            </a:r>
          </a:p>
        </p:txBody>
      </p:sp>
    </p:spTree>
    <p:extLst>
      <p:ext uri="{BB962C8B-B14F-4D97-AF65-F5344CB8AC3E}">
        <p14:creationId xmlns:p14="http://schemas.microsoft.com/office/powerpoint/2010/main" val="199476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414BD-1F0F-12C0-C36A-1DA385F7325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09E55BA-9B51-86C6-4A2E-9888D6516EF8}"/>
              </a:ext>
            </a:extLst>
          </p:cNvPr>
          <p:cNvSpPr>
            <a:spLocks noGrp="1"/>
          </p:cNvSpPr>
          <p:nvPr>
            <p:ph type="title"/>
          </p:nvPr>
        </p:nvSpPr>
        <p:spPr/>
        <p:txBody>
          <a:bodyPr/>
          <a:lstStyle/>
          <a:p>
            <a:r>
              <a:rPr kumimoji="1" lang="ja-JP" altLang="en-US" dirty="0">
                <a:solidFill>
                  <a:schemeClr val="tx1"/>
                </a:solidFill>
              </a:rPr>
              <a:t>社会的な背景</a:t>
            </a:r>
          </a:p>
        </p:txBody>
      </p:sp>
      <p:pic>
        <p:nvPicPr>
          <p:cNvPr id="9" name="図 8">
            <a:extLst>
              <a:ext uri="{FF2B5EF4-FFF2-40B4-BE49-F238E27FC236}">
                <a16:creationId xmlns:a16="http://schemas.microsoft.com/office/drawing/2014/main" id="{BD0AA320-EEA9-EAD6-AAD9-7DD247231404}"/>
              </a:ext>
            </a:extLst>
          </p:cNvPr>
          <p:cNvPicPr>
            <a:picLocks noChangeAspect="1"/>
          </p:cNvPicPr>
          <p:nvPr/>
        </p:nvPicPr>
        <p:blipFill>
          <a:blip r:embed="rId3"/>
          <a:stretch>
            <a:fillRect/>
          </a:stretch>
        </p:blipFill>
        <p:spPr>
          <a:xfrm>
            <a:off x="6096000" y="1787540"/>
            <a:ext cx="5464629" cy="3282919"/>
          </a:xfrm>
          <a:prstGeom prst="rect">
            <a:avLst/>
          </a:prstGeom>
          <a:ln>
            <a:solidFill>
              <a:schemeClr val="tx1"/>
            </a:solidFill>
            <a:prstDash val="sysDot"/>
          </a:ln>
        </p:spPr>
      </p:pic>
      <p:sp>
        <p:nvSpPr>
          <p:cNvPr id="11" name="テキスト ボックス 10">
            <a:extLst>
              <a:ext uri="{FF2B5EF4-FFF2-40B4-BE49-F238E27FC236}">
                <a16:creationId xmlns:a16="http://schemas.microsoft.com/office/drawing/2014/main" id="{1433F244-4B74-00F8-BD94-14ECB00DCD76}"/>
              </a:ext>
            </a:extLst>
          </p:cNvPr>
          <p:cNvSpPr txBox="1"/>
          <p:nvPr/>
        </p:nvSpPr>
        <p:spPr>
          <a:xfrm>
            <a:off x="1475014" y="5925233"/>
            <a:ext cx="9241971" cy="646331"/>
          </a:xfrm>
          <a:prstGeom prst="rect">
            <a:avLst/>
          </a:prstGeom>
          <a:noFill/>
        </p:spPr>
        <p:txBody>
          <a:bodyPr wrap="square">
            <a:spAutoFit/>
          </a:bodyPr>
          <a:lstStyle/>
          <a:p>
            <a:pPr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出典：令和</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3</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年版厚生労働白書－新型コロナウイルス感染症と社会保障－の図表</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1-1-3</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　共働き等世帯数の年次推移</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https://www.mhlw.go.jp/stf/wp/hakusyo/kousei/20/backdata/1-1-3.html</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85272597-0F9C-C6CE-1502-B546E447894D}"/>
              </a:ext>
            </a:extLst>
          </p:cNvPr>
          <p:cNvSpPr txBox="1"/>
          <p:nvPr/>
        </p:nvSpPr>
        <p:spPr>
          <a:xfrm>
            <a:off x="1283948" y="3099937"/>
            <a:ext cx="6096000" cy="584775"/>
          </a:xfrm>
          <a:prstGeom prst="rect">
            <a:avLst/>
          </a:prstGeom>
          <a:noFill/>
        </p:spPr>
        <p:txBody>
          <a:bodyPr wrap="square">
            <a:spAutoFit/>
          </a:bodyPr>
          <a:lstStyle/>
          <a:p>
            <a:r>
              <a:rPr lang="ja-JP" altLang="en-US" sz="3200" dirty="0">
                <a:latin typeface="Arial" panose="020B0604020202020204" pitchFamily="34" charset="0"/>
                <a:cs typeface="Arial" panose="020B0604020202020204" pitchFamily="34" charset="0"/>
              </a:rPr>
              <a:t>共働き世帯が増加している</a:t>
            </a:r>
          </a:p>
        </p:txBody>
      </p:sp>
    </p:spTree>
    <p:extLst>
      <p:ext uri="{BB962C8B-B14F-4D97-AF65-F5344CB8AC3E}">
        <p14:creationId xmlns:p14="http://schemas.microsoft.com/office/powerpoint/2010/main" val="81453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7D09C-E44C-D3C5-B685-63C0568BD94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00CAFA1-FBDB-F767-F48E-D28D0757AF57}"/>
              </a:ext>
            </a:extLst>
          </p:cNvPr>
          <p:cNvSpPr>
            <a:spLocks noGrp="1"/>
          </p:cNvSpPr>
          <p:nvPr>
            <p:ph type="title"/>
          </p:nvPr>
        </p:nvSpPr>
        <p:spPr/>
        <p:txBody>
          <a:bodyPr/>
          <a:lstStyle/>
          <a:p>
            <a:r>
              <a:rPr kumimoji="1" lang="ja-JP" altLang="en-US" dirty="0">
                <a:solidFill>
                  <a:schemeClr val="tx1"/>
                </a:solidFill>
              </a:rPr>
              <a:t>社会的な背景</a:t>
            </a:r>
          </a:p>
        </p:txBody>
      </p:sp>
      <p:sp>
        <p:nvSpPr>
          <p:cNvPr id="11" name="テキスト ボックス 10">
            <a:extLst>
              <a:ext uri="{FF2B5EF4-FFF2-40B4-BE49-F238E27FC236}">
                <a16:creationId xmlns:a16="http://schemas.microsoft.com/office/drawing/2014/main" id="{904E9EEB-7D02-528E-D39D-CD0C5747CA0F}"/>
              </a:ext>
            </a:extLst>
          </p:cNvPr>
          <p:cNvSpPr txBox="1"/>
          <p:nvPr/>
        </p:nvSpPr>
        <p:spPr>
          <a:xfrm>
            <a:off x="1475014" y="4704594"/>
            <a:ext cx="9241971" cy="1938992"/>
          </a:xfrm>
          <a:prstGeom prst="rect">
            <a:avLst/>
          </a:prstGeom>
          <a:noFill/>
        </p:spPr>
        <p:txBody>
          <a:bodyPr wrap="square">
            <a:spAutoFit/>
          </a:bodyPr>
          <a:lstStyle/>
          <a:p>
            <a:pPr marL="133350" algn="l"/>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出典：</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22</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年出生児）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 /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第８回</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30</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a:t>
            </a:r>
            <a:r>
              <a:rPr lang="ja-JP" altLang="ja-JP" sz="12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閲覧公表分</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https://www.e-stat.go.jp/21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a:t>
            </a:r>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stat-search/</a:t>
            </a:r>
            <a:r>
              <a:rPr lang="en-US" altLang="ja-JP" sz="1200" kern="100" dirty="0" err="1">
                <a:latin typeface="Arial" panose="020B0604020202020204" pitchFamily="34" charset="0"/>
                <a:ea typeface="MS UI Gothic" panose="020B0600070205080204" pitchFamily="50" charset="-128"/>
                <a:cs typeface="Times New Roman" panose="02020603050405020304" pitchFamily="18" charset="0"/>
              </a:rPr>
              <a:t>files?stat_infid</a:t>
            </a:r>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=000031826416</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3350"/>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22</a:t>
            </a:r>
            <a:r>
              <a:rPr lang="ja-JP" altLang="ja-JP" sz="1200" kern="100" dirty="0">
                <a:latin typeface="Arial" panose="020B0604020202020204" pitchFamily="34" charset="0"/>
                <a:ea typeface="MS UI Gothic" panose="020B0600070205080204" pitchFamily="50" charset="-128"/>
                <a:cs typeface="Arial" panose="020B0604020202020204" pitchFamily="34" charset="0"/>
              </a:rPr>
              <a:t>年出生児）</a:t>
            </a:r>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 / </a:t>
            </a:r>
            <a:r>
              <a:rPr lang="ja-JP" altLang="ja-JP" sz="1200" kern="100" dirty="0">
                <a:latin typeface="Arial" panose="020B0604020202020204" pitchFamily="34" charset="0"/>
                <a:ea typeface="MS UI Gothic" panose="020B0600070205080204" pitchFamily="50" charset="-128"/>
                <a:cs typeface="Arial" panose="020B0604020202020204" pitchFamily="34" charset="0"/>
              </a:rPr>
              <a:t>第９回</a:t>
            </a:r>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latin typeface="Arial" panose="020B0604020202020204" pitchFamily="34" charset="0"/>
                <a:ea typeface="MS UI Gothic" panose="020B0600070205080204" pitchFamily="50" charset="-128"/>
                <a:cs typeface="Arial" panose="020B0604020202020204" pitchFamily="34" charset="0"/>
              </a:rPr>
              <a:t>世紀出生児縦断調査（令和元年）</a:t>
            </a:r>
            <a:r>
              <a:rPr lang="ja-JP" altLang="ja-JP" sz="1200" kern="100" dirty="0">
                <a:latin typeface="Century" panose="02040604050505020304" pitchFamily="18" charset="0"/>
                <a:ea typeface="Arial" panose="020B0604020202020204" pitchFamily="34" charset="0"/>
                <a:cs typeface="Times New Roman" panose="02020603050405020304" pitchFamily="18" charset="0"/>
              </a:rPr>
              <a:t> </a:t>
            </a:r>
            <a:r>
              <a:rPr lang="ja-JP" altLang="ja-JP" sz="1200" kern="100" dirty="0">
                <a:latin typeface="Arial" panose="020B0604020202020204" pitchFamily="34" charset="0"/>
                <a:ea typeface="MS UI Gothic" panose="020B0600070205080204" pitchFamily="50" charset="-128"/>
                <a:cs typeface="Arial" panose="020B0604020202020204" pitchFamily="34" charset="0"/>
              </a:rPr>
              <a:t>閲覧公表分</a:t>
            </a:r>
            <a:r>
              <a:rPr lang="en-US" altLang="ja-JP" sz="1200" kern="100" dirty="0">
                <a:latin typeface="Arial" panose="020B0604020202020204" pitchFamily="34" charset="0"/>
                <a:ea typeface="MS UI Gothic" panose="020B0600070205080204" pitchFamily="50" charset="-128"/>
                <a:cs typeface="Times New Roman" panose="02020603050405020304" pitchFamily="18" charset="0"/>
              </a:rPr>
              <a:t>https://www.e-stat.go.jp/stat-search/files?stat_infid=000031943052</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22</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年出生児）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 /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第</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10</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回</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世紀出生児縦断調査（令和２年）</a:t>
            </a:r>
            <a:r>
              <a:rPr lang="ja-JP" altLang="ja-JP" sz="12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閲覧公表分</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https://www.e-stat.go.jp/stat-search/files?stat_infid=000032087019</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22</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年出生児）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 /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第</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11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回</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世紀出生児縦断調査（令和３年）</a:t>
            </a:r>
            <a:r>
              <a:rPr lang="ja-JP" altLang="ja-JP" sz="12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閲覧公表分</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https://www.e-stat.go.jp/stat-search/files?stat_infid=000032195504</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世紀出生児縦断調査（平成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22</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年出生児）</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 /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第</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12</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回</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21</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世紀出生児縦断調査（令和４年）</a:t>
            </a:r>
            <a:r>
              <a:rPr lang="ja-JP" altLang="ja-JP" sz="1200" kern="100" dirty="0">
                <a:effectLst/>
                <a:latin typeface="Century" panose="02040604050505020304" pitchFamily="18" charset="0"/>
                <a:ea typeface="Arial" panose="020B0604020202020204" pitchFamily="34" charset="0"/>
                <a:cs typeface="Times New Roman" panose="02020603050405020304" pitchFamily="18" charset="0"/>
              </a:rPr>
              <a:t> </a:t>
            </a:r>
            <a:r>
              <a:rPr lang="ja-JP" altLang="ja-JP" sz="1200" kern="100" dirty="0">
                <a:effectLst/>
                <a:latin typeface="Arial" panose="020B0604020202020204" pitchFamily="34" charset="0"/>
                <a:ea typeface="MS UI Gothic" panose="020B0600070205080204" pitchFamily="50" charset="-128"/>
                <a:cs typeface="Arial" panose="020B0604020202020204" pitchFamily="34" charset="0"/>
              </a:rPr>
              <a:t>閲覧公表分</a:t>
            </a:r>
            <a:r>
              <a:rPr lang="en-US" altLang="ja-JP" sz="1200" kern="100" dirty="0">
                <a:effectLst/>
                <a:latin typeface="Arial" panose="020B0604020202020204" pitchFamily="34" charset="0"/>
                <a:ea typeface="MS UI Gothic" panose="020B0600070205080204" pitchFamily="50" charset="-128"/>
                <a:cs typeface="Times New Roman" panose="02020603050405020304" pitchFamily="18" charset="0"/>
              </a:rPr>
              <a:t>https://www.e-stat.go.jp/stat-search/files?stat_infid=000040055155</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1D76A5BA-553A-2980-7E2F-4D24509C9E34}"/>
              </a:ext>
            </a:extLst>
          </p:cNvPr>
          <p:cNvSpPr txBox="1"/>
          <p:nvPr/>
        </p:nvSpPr>
        <p:spPr>
          <a:xfrm>
            <a:off x="1305719" y="2704246"/>
            <a:ext cx="6096000" cy="1077218"/>
          </a:xfrm>
          <a:prstGeom prst="rect">
            <a:avLst/>
          </a:prstGeom>
          <a:noFill/>
        </p:spPr>
        <p:txBody>
          <a:bodyPr wrap="square">
            <a:spAutoFit/>
          </a:bodyPr>
          <a:lstStyle/>
          <a:p>
            <a:r>
              <a:rPr lang="ja-JP" altLang="en-US" sz="3200" dirty="0">
                <a:latin typeface="Arial" panose="020B0604020202020204" pitchFamily="34" charset="0"/>
                <a:cs typeface="Arial" panose="020B0604020202020204" pitchFamily="34" charset="0"/>
              </a:rPr>
              <a:t>習い事をしている子どもは</a:t>
            </a:r>
            <a:endParaRPr lang="en-US" altLang="ja-JP" sz="3200" dirty="0">
              <a:latin typeface="Arial" panose="020B0604020202020204" pitchFamily="34" charset="0"/>
              <a:cs typeface="Arial" panose="020B0604020202020204" pitchFamily="34" charset="0"/>
            </a:endParaRPr>
          </a:p>
          <a:p>
            <a:r>
              <a:rPr lang="ja-JP" altLang="en-US" sz="3200" dirty="0">
                <a:latin typeface="Arial" panose="020B0604020202020204" pitchFamily="34" charset="0"/>
                <a:cs typeface="Arial" panose="020B0604020202020204" pitchFamily="34" charset="0"/>
              </a:rPr>
              <a:t>増加している</a:t>
            </a:r>
          </a:p>
        </p:txBody>
      </p:sp>
      <p:pic>
        <p:nvPicPr>
          <p:cNvPr id="3" name="図 2">
            <a:extLst>
              <a:ext uri="{FF2B5EF4-FFF2-40B4-BE49-F238E27FC236}">
                <a16:creationId xmlns:a16="http://schemas.microsoft.com/office/drawing/2014/main" id="{A5C305D8-C76B-F42C-F6B1-6B266B0C1325}"/>
              </a:ext>
            </a:extLst>
          </p:cNvPr>
          <p:cNvPicPr>
            <a:picLocks noChangeAspect="1"/>
          </p:cNvPicPr>
          <p:nvPr/>
        </p:nvPicPr>
        <p:blipFill>
          <a:blip r:embed="rId3"/>
          <a:stretch>
            <a:fillRect/>
          </a:stretch>
        </p:blipFill>
        <p:spPr>
          <a:xfrm>
            <a:off x="6095999" y="1287780"/>
            <a:ext cx="5462669" cy="3282919"/>
          </a:xfrm>
          <a:prstGeom prst="rect">
            <a:avLst/>
          </a:prstGeom>
          <a:ln>
            <a:solidFill>
              <a:schemeClr val="tx1"/>
            </a:solidFill>
            <a:prstDash val="sysDot"/>
          </a:ln>
        </p:spPr>
      </p:pic>
    </p:spTree>
    <p:extLst>
      <p:ext uri="{BB962C8B-B14F-4D97-AF65-F5344CB8AC3E}">
        <p14:creationId xmlns:p14="http://schemas.microsoft.com/office/powerpoint/2010/main" val="236925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8060A-39D5-F0A9-36CA-32ED0D8D620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9215495-5B0D-9F94-75E3-3D190418A018}"/>
              </a:ext>
            </a:extLst>
          </p:cNvPr>
          <p:cNvSpPr>
            <a:spLocks noGrp="1"/>
          </p:cNvSpPr>
          <p:nvPr>
            <p:ph type="title"/>
          </p:nvPr>
        </p:nvSpPr>
        <p:spPr>
          <a:xfrm>
            <a:off x="1158240" y="1200150"/>
            <a:ext cx="9875520" cy="1356360"/>
          </a:xfrm>
        </p:spPr>
        <p:txBody>
          <a:bodyPr>
            <a:noAutofit/>
          </a:bodyPr>
          <a:lstStyle/>
          <a:p>
            <a:pPr algn="ctr"/>
            <a:r>
              <a:rPr kumimoji="1" lang="ja-JP" altLang="en-US" sz="6000" dirty="0">
                <a:solidFill>
                  <a:schemeClr val="tx1"/>
                </a:solidFill>
              </a:rPr>
              <a:t>ライフスタイルの多様化</a:t>
            </a:r>
          </a:p>
        </p:txBody>
      </p:sp>
      <p:sp>
        <p:nvSpPr>
          <p:cNvPr id="5" name="矢印: 下 4">
            <a:extLst>
              <a:ext uri="{FF2B5EF4-FFF2-40B4-BE49-F238E27FC236}">
                <a16:creationId xmlns:a16="http://schemas.microsoft.com/office/drawing/2014/main" id="{78A4813D-9F67-38B3-FDCB-B8D98EA7D058}"/>
              </a:ext>
            </a:extLst>
          </p:cNvPr>
          <p:cNvSpPr/>
          <p:nvPr/>
        </p:nvSpPr>
        <p:spPr>
          <a:xfrm>
            <a:off x="5495925" y="3238501"/>
            <a:ext cx="1200150" cy="106299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E38DA19F-64F8-946C-9EDA-DF664FC55770}"/>
              </a:ext>
            </a:extLst>
          </p:cNvPr>
          <p:cNvSpPr txBox="1">
            <a:spLocks/>
          </p:cNvSpPr>
          <p:nvPr/>
        </p:nvSpPr>
        <p:spPr>
          <a:xfrm>
            <a:off x="1158240" y="4621530"/>
            <a:ext cx="9875520" cy="13563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a:lstStyle>
          <a:p>
            <a:pPr algn="ctr"/>
            <a:r>
              <a:rPr lang="ja-JP" altLang="en-US" sz="6000" dirty="0">
                <a:solidFill>
                  <a:schemeClr val="tx1"/>
                </a:solidFill>
              </a:rPr>
              <a:t>マイタイムラインを作成しない</a:t>
            </a:r>
          </a:p>
        </p:txBody>
      </p:sp>
    </p:spTree>
    <p:extLst>
      <p:ext uri="{BB962C8B-B14F-4D97-AF65-F5344CB8AC3E}">
        <p14:creationId xmlns:p14="http://schemas.microsoft.com/office/powerpoint/2010/main" val="29186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724CD-105E-BA17-F6B1-62AFA6A37D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554301A-37DE-711E-0452-D465FCC474B7}"/>
              </a:ext>
            </a:extLst>
          </p:cNvPr>
          <p:cNvSpPr>
            <a:spLocks noGrp="1"/>
          </p:cNvSpPr>
          <p:nvPr>
            <p:ph type="title"/>
          </p:nvPr>
        </p:nvSpPr>
        <p:spPr/>
        <p:txBody>
          <a:bodyPr/>
          <a:lstStyle/>
          <a:p>
            <a:r>
              <a:rPr kumimoji="1" lang="ja-JP" altLang="en-US" dirty="0">
                <a:solidFill>
                  <a:schemeClr val="tx1"/>
                </a:solidFill>
              </a:rPr>
              <a:t>広島県の課題</a:t>
            </a:r>
          </a:p>
        </p:txBody>
      </p:sp>
      <p:sp>
        <p:nvSpPr>
          <p:cNvPr id="5" name="テキスト ボックス 4">
            <a:extLst>
              <a:ext uri="{FF2B5EF4-FFF2-40B4-BE49-F238E27FC236}">
                <a16:creationId xmlns:a16="http://schemas.microsoft.com/office/drawing/2014/main" id="{3158FC61-A046-AB8B-61CD-AD2001D38E61}"/>
              </a:ext>
            </a:extLst>
          </p:cNvPr>
          <p:cNvSpPr txBox="1"/>
          <p:nvPr/>
        </p:nvSpPr>
        <p:spPr>
          <a:xfrm>
            <a:off x="979715" y="5519161"/>
            <a:ext cx="10733314" cy="923330"/>
          </a:xfrm>
          <a:prstGeom prst="rect">
            <a:avLst/>
          </a:prstGeom>
          <a:noFill/>
        </p:spPr>
        <p:txBody>
          <a:bodyPr wrap="square">
            <a:spAutoFit/>
          </a:bodyPr>
          <a:lstStyle/>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出典：国土数値情報ダウンロードサイト　</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https://nlftp.mlit.go.jp/ksj/gml/datalist/KsjTmplt-A33-2023.htm</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ｌ</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l"/>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「国土数値情報（土砂災害警戒区域データ）」（国土交通省）（</a:t>
            </a:r>
            <a:r>
              <a:rPr lang="en-US" altLang="ja-JP" sz="1800" kern="100" dirty="0">
                <a:effectLst/>
                <a:latin typeface="Arial" panose="020B0604020202020204" pitchFamily="34" charset="0"/>
                <a:ea typeface="MS UI Gothic" panose="020B0600070205080204" pitchFamily="50" charset="-128"/>
                <a:cs typeface="Times New Roman" panose="02020603050405020304" pitchFamily="18" charset="0"/>
              </a:rPr>
              <a:t>https://nlftp.mlit.go.jp/ksj/gml/datalist/KsjTmplt-A33-2023.htm</a:t>
            </a:r>
            <a:r>
              <a:rPr lang="ja-JP" altLang="ja-JP" sz="1800" kern="100" dirty="0">
                <a:effectLst/>
                <a:latin typeface="Arial" panose="020B0604020202020204" pitchFamily="34" charset="0"/>
                <a:ea typeface="MS UI Gothic" panose="020B0600070205080204" pitchFamily="50" charset="-128"/>
                <a:cs typeface="Arial" panose="020B0604020202020204" pitchFamily="34" charset="0"/>
              </a:rPr>
              <a:t>ｌ）をもとに筆者作成</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8" name="図 7">
            <a:extLst>
              <a:ext uri="{FF2B5EF4-FFF2-40B4-BE49-F238E27FC236}">
                <a16:creationId xmlns:a16="http://schemas.microsoft.com/office/drawing/2014/main" id="{57D7E028-20FE-1DD5-CE1F-7E0B47F4C8EB}"/>
              </a:ext>
            </a:extLst>
          </p:cNvPr>
          <p:cNvPicPr>
            <a:picLocks noChangeAspect="1"/>
          </p:cNvPicPr>
          <p:nvPr/>
        </p:nvPicPr>
        <p:blipFill>
          <a:blip r:embed="rId3"/>
          <a:stretch>
            <a:fillRect/>
          </a:stretch>
        </p:blipFill>
        <p:spPr>
          <a:xfrm>
            <a:off x="6499136" y="877174"/>
            <a:ext cx="3874947" cy="4447896"/>
          </a:xfrm>
          <a:prstGeom prst="rect">
            <a:avLst/>
          </a:prstGeom>
        </p:spPr>
      </p:pic>
      <p:sp>
        <p:nvSpPr>
          <p:cNvPr id="9" name="テキスト ボックス 8">
            <a:extLst>
              <a:ext uri="{FF2B5EF4-FFF2-40B4-BE49-F238E27FC236}">
                <a16:creationId xmlns:a16="http://schemas.microsoft.com/office/drawing/2014/main" id="{644EA776-6393-523A-70BE-1D053BC4F2AE}"/>
              </a:ext>
            </a:extLst>
          </p:cNvPr>
          <p:cNvSpPr txBox="1"/>
          <p:nvPr/>
        </p:nvSpPr>
        <p:spPr>
          <a:xfrm>
            <a:off x="1347408" y="3060739"/>
            <a:ext cx="6096000" cy="584775"/>
          </a:xfrm>
          <a:prstGeom prst="rect">
            <a:avLst/>
          </a:prstGeom>
          <a:noFill/>
        </p:spPr>
        <p:txBody>
          <a:bodyPr wrap="square">
            <a:spAutoFit/>
          </a:bodyPr>
          <a:lstStyle/>
          <a:p>
            <a:r>
              <a:rPr lang="ja-JP" altLang="en-US" sz="3200" dirty="0">
                <a:latin typeface="Arial" panose="020B0604020202020204" pitchFamily="34" charset="0"/>
                <a:cs typeface="Arial" panose="020B0604020202020204" pitchFamily="34" charset="0"/>
              </a:rPr>
              <a:t>土砂災害警戒区域が多い</a:t>
            </a:r>
          </a:p>
        </p:txBody>
      </p:sp>
    </p:spTree>
    <p:extLst>
      <p:ext uri="{BB962C8B-B14F-4D97-AF65-F5344CB8AC3E}">
        <p14:creationId xmlns:p14="http://schemas.microsoft.com/office/powerpoint/2010/main" val="2043080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ADBA0-9B84-1A4D-7BF8-B6C5D8854F8F}"/>
            </a:ext>
          </a:extLst>
        </p:cNvPr>
        <p:cNvGrpSpPr/>
        <p:nvPr/>
      </p:nvGrpSpPr>
      <p:grpSpPr>
        <a:xfrm>
          <a:off x="0" y="0"/>
          <a:ext cx="0" cy="0"/>
          <a:chOff x="0" y="0"/>
          <a:chExt cx="0" cy="0"/>
        </a:xfrm>
      </p:grpSpPr>
      <p:sp>
        <p:nvSpPr>
          <p:cNvPr id="8" name="タイトル 1">
            <a:extLst>
              <a:ext uri="{FF2B5EF4-FFF2-40B4-BE49-F238E27FC236}">
                <a16:creationId xmlns:a16="http://schemas.microsoft.com/office/drawing/2014/main" id="{0D32B994-1B1A-3B7B-C4B3-6B9376815239}"/>
              </a:ext>
            </a:extLst>
          </p:cNvPr>
          <p:cNvSpPr>
            <a:spLocks noGrp="1"/>
          </p:cNvSpPr>
          <p:nvPr>
            <p:ph type="title"/>
          </p:nvPr>
        </p:nvSpPr>
        <p:spPr>
          <a:xfrm>
            <a:off x="1143000" y="609600"/>
            <a:ext cx="9875838" cy="1355725"/>
          </a:xfrm>
        </p:spPr>
        <p:txBody>
          <a:bodyPr/>
          <a:lstStyle/>
          <a:p>
            <a:r>
              <a:rPr kumimoji="1" lang="ja-JP" altLang="en-US" dirty="0">
                <a:solidFill>
                  <a:schemeClr val="tx1"/>
                </a:solidFill>
              </a:rPr>
              <a:t>広島県の課題</a:t>
            </a:r>
          </a:p>
        </p:txBody>
      </p:sp>
      <p:pic>
        <p:nvPicPr>
          <p:cNvPr id="9" name="図 8">
            <a:extLst>
              <a:ext uri="{FF2B5EF4-FFF2-40B4-BE49-F238E27FC236}">
                <a16:creationId xmlns:a16="http://schemas.microsoft.com/office/drawing/2014/main" id="{B6864718-FB41-6163-3FD0-A278241D2A78}"/>
              </a:ext>
            </a:extLst>
          </p:cNvPr>
          <p:cNvPicPr>
            <a:picLocks noChangeAspect="1"/>
          </p:cNvPicPr>
          <p:nvPr/>
        </p:nvPicPr>
        <p:blipFill>
          <a:blip r:embed="rId3"/>
          <a:stretch>
            <a:fillRect/>
          </a:stretch>
        </p:blipFill>
        <p:spPr>
          <a:xfrm>
            <a:off x="6096000" y="1765627"/>
            <a:ext cx="5540829" cy="3326745"/>
          </a:xfrm>
          <a:prstGeom prst="rect">
            <a:avLst/>
          </a:prstGeom>
          <a:ln>
            <a:solidFill>
              <a:schemeClr val="tx1"/>
            </a:solidFill>
            <a:prstDash val="sysDot"/>
          </a:ln>
        </p:spPr>
      </p:pic>
      <p:sp>
        <p:nvSpPr>
          <p:cNvPr id="10" name="テキスト ボックス 9">
            <a:extLst>
              <a:ext uri="{FF2B5EF4-FFF2-40B4-BE49-F238E27FC236}">
                <a16:creationId xmlns:a16="http://schemas.microsoft.com/office/drawing/2014/main" id="{BD935C65-EA43-677B-D790-DEB6F1D2A1FC}"/>
              </a:ext>
            </a:extLst>
          </p:cNvPr>
          <p:cNvSpPr txBox="1"/>
          <p:nvPr/>
        </p:nvSpPr>
        <p:spPr>
          <a:xfrm>
            <a:off x="1672568" y="3121352"/>
            <a:ext cx="6096000" cy="1077218"/>
          </a:xfrm>
          <a:prstGeom prst="rect">
            <a:avLst/>
          </a:prstGeom>
          <a:noFill/>
        </p:spPr>
        <p:txBody>
          <a:bodyPr wrap="square">
            <a:spAutoFit/>
          </a:bodyPr>
          <a:lstStyle/>
          <a:p>
            <a:r>
              <a:rPr lang="ja-JP" altLang="en-US" sz="3200" dirty="0">
                <a:latin typeface="Arial" panose="020B0604020202020204" pitchFamily="34" charset="0"/>
                <a:cs typeface="Arial" panose="020B0604020202020204" pitchFamily="34" charset="0"/>
              </a:rPr>
              <a:t>マイタイムラインの</a:t>
            </a:r>
            <a:endParaRPr lang="en-US" altLang="ja-JP" sz="3200" dirty="0">
              <a:latin typeface="Arial" panose="020B0604020202020204" pitchFamily="34" charset="0"/>
              <a:cs typeface="Arial" panose="020B0604020202020204" pitchFamily="34" charset="0"/>
            </a:endParaRPr>
          </a:p>
          <a:p>
            <a:r>
              <a:rPr lang="ja-JP" altLang="en-US" sz="3200" dirty="0">
                <a:latin typeface="Arial" panose="020B0604020202020204" pitchFamily="34" charset="0"/>
                <a:cs typeface="Arial" panose="020B0604020202020204" pitchFamily="34" charset="0"/>
              </a:rPr>
              <a:t>作成率が低い</a:t>
            </a:r>
          </a:p>
        </p:txBody>
      </p:sp>
      <p:sp>
        <p:nvSpPr>
          <p:cNvPr id="12" name="テキスト ボックス 11">
            <a:extLst>
              <a:ext uri="{FF2B5EF4-FFF2-40B4-BE49-F238E27FC236}">
                <a16:creationId xmlns:a16="http://schemas.microsoft.com/office/drawing/2014/main" id="{1A230824-2592-4C73-01E2-03826B87EA3E}"/>
              </a:ext>
            </a:extLst>
          </p:cNvPr>
          <p:cNvSpPr txBox="1"/>
          <p:nvPr/>
        </p:nvSpPr>
        <p:spPr>
          <a:xfrm>
            <a:off x="1283948" y="5659159"/>
            <a:ext cx="9220766" cy="646331"/>
          </a:xfrm>
          <a:prstGeom prst="rect">
            <a:avLst/>
          </a:prstGeom>
          <a:noFill/>
        </p:spPr>
        <p:txBody>
          <a:bodyPr wrap="square">
            <a:spAutoFit/>
          </a:bodyPr>
          <a:lstStyle/>
          <a:p>
            <a:r>
              <a:rPr lang="ja-JP" altLang="ja-JP" sz="1800" dirty="0">
                <a:effectLst/>
                <a:latin typeface="Arial" panose="020B0604020202020204" pitchFamily="34" charset="0"/>
                <a:ea typeface="MS UI Gothic" panose="020B0600070205080204" pitchFamily="50" charset="-128"/>
                <a:cs typeface="Arial" panose="020B0604020202020204" pitchFamily="34" charset="0"/>
              </a:rPr>
              <a:t>出典：令和５年度</a:t>
            </a:r>
            <a:r>
              <a:rPr lang="ja-JP" altLang="ja-JP" sz="1800" dirty="0">
                <a:effectLst/>
                <a:ea typeface="Arial" panose="020B0604020202020204" pitchFamily="34" charset="0"/>
              </a:rPr>
              <a:t> </a:t>
            </a:r>
            <a:r>
              <a:rPr lang="ja-JP" altLang="ja-JP" sz="1800" dirty="0">
                <a:effectLst/>
                <a:latin typeface="Arial" panose="020B0604020202020204" pitchFamily="34" charset="0"/>
                <a:ea typeface="MS UI Gothic" panose="020B0600070205080204" pitchFamily="50" charset="-128"/>
                <a:cs typeface="Arial" panose="020B0604020202020204" pitchFamily="34" charset="0"/>
              </a:rPr>
              <a:t>防災・減災に関する県民意識調査結果</a:t>
            </a:r>
            <a:r>
              <a:rPr lang="en-US" altLang="ja-JP" sz="1800" dirty="0">
                <a:effectLst/>
                <a:latin typeface="Arial" panose="020B0604020202020204" pitchFamily="34" charset="0"/>
                <a:ea typeface="MS UI Gothic" panose="020B0600070205080204" pitchFamily="50" charset="-128"/>
              </a:rPr>
              <a:t>https://www.pref.hiroshima.lg.jp/uploaded/attachment/584306.pdf</a:t>
            </a:r>
            <a:endParaRPr lang="ja-JP" altLang="en-US" dirty="0"/>
          </a:p>
        </p:txBody>
      </p:sp>
    </p:spTree>
    <p:extLst>
      <p:ext uri="{BB962C8B-B14F-4D97-AF65-F5344CB8AC3E}">
        <p14:creationId xmlns:p14="http://schemas.microsoft.com/office/powerpoint/2010/main" val="956753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7B212-0595-C507-1FC7-1658FEB8863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C9BDECD-5191-E2EC-3BB4-3063C1969CEB}"/>
              </a:ext>
            </a:extLst>
          </p:cNvPr>
          <p:cNvSpPr>
            <a:spLocks noGrp="1"/>
          </p:cNvSpPr>
          <p:nvPr>
            <p:ph type="title"/>
          </p:nvPr>
        </p:nvSpPr>
        <p:spPr>
          <a:xfrm>
            <a:off x="1158240" y="2750820"/>
            <a:ext cx="9875520" cy="1356360"/>
          </a:xfrm>
        </p:spPr>
        <p:txBody>
          <a:bodyPr>
            <a:noAutofit/>
          </a:bodyPr>
          <a:lstStyle/>
          <a:p>
            <a:pPr algn="ctr"/>
            <a:r>
              <a:rPr kumimoji="1" lang="ja-JP" altLang="en-US" sz="6000" dirty="0">
                <a:solidFill>
                  <a:schemeClr val="tx1"/>
                </a:solidFill>
              </a:rPr>
              <a:t>より単純な方法で</a:t>
            </a:r>
            <a:br>
              <a:rPr kumimoji="1" lang="en-US" altLang="ja-JP" sz="6000" dirty="0">
                <a:solidFill>
                  <a:schemeClr val="tx1"/>
                </a:solidFill>
              </a:rPr>
            </a:br>
            <a:r>
              <a:rPr kumimoji="1" lang="ja-JP" altLang="en-US" sz="6000" dirty="0">
                <a:solidFill>
                  <a:schemeClr val="tx1"/>
                </a:solidFill>
              </a:rPr>
              <a:t>避難行動の定着を図る</a:t>
            </a:r>
          </a:p>
        </p:txBody>
      </p:sp>
      <p:pic>
        <p:nvPicPr>
          <p:cNvPr id="4" name="図 3">
            <a:extLst>
              <a:ext uri="{FF2B5EF4-FFF2-40B4-BE49-F238E27FC236}">
                <a16:creationId xmlns:a16="http://schemas.microsoft.com/office/drawing/2014/main" id="{49C54ECC-360A-27FE-99A0-69C2DC3B3D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8631" y="4432300"/>
            <a:ext cx="1220977" cy="2203573"/>
          </a:xfrm>
          <a:prstGeom prst="rect">
            <a:avLst/>
          </a:prstGeom>
        </p:spPr>
      </p:pic>
    </p:spTree>
    <p:extLst>
      <p:ext uri="{BB962C8B-B14F-4D97-AF65-F5344CB8AC3E}">
        <p14:creationId xmlns:p14="http://schemas.microsoft.com/office/powerpoint/2010/main" val="220226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AB9FD-BD4D-D89C-0305-6C0E3E7D6A8D}"/>
            </a:ext>
          </a:extLst>
        </p:cNvPr>
        <p:cNvGrpSpPr/>
        <p:nvPr/>
      </p:nvGrpSpPr>
      <p:grpSpPr>
        <a:xfrm>
          <a:off x="0" y="0"/>
          <a:ext cx="0" cy="0"/>
          <a:chOff x="0" y="0"/>
          <a:chExt cx="0" cy="0"/>
        </a:xfrm>
      </p:grpSpPr>
      <p:sp>
        <p:nvSpPr>
          <p:cNvPr id="8" name="タイトル 1">
            <a:extLst>
              <a:ext uri="{FF2B5EF4-FFF2-40B4-BE49-F238E27FC236}">
                <a16:creationId xmlns:a16="http://schemas.microsoft.com/office/drawing/2014/main" id="{70CD4E45-96E0-D883-6C8F-EF2C1911BC64}"/>
              </a:ext>
            </a:extLst>
          </p:cNvPr>
          <p:cNvSpPr>
            <a:spLocks noGrp="1"/>
          </p:cNvSpPr>
          <p:nvPr>
            <p:ph type="title"/>
          </p:nvPr>
        </p:nvSpPr>
        <p:spPr>
          <a:xfrm>
            <a:off x="1143000" y="609600"/>
            <a:ext cx="9875838" cy="1355725"/>
          </a:xfrm>
        </p:spPr>
        <p:txBody>
          <a:bodyPr/>
          <a:lstStyle/>
          <a:p>
            <a:r>
              <a:rPr kumimoji="1" lang="ja-JP" altLang="en-US" dirty="0">
                <a:solidFill>
                  <a:schemeClr val="tx1"/>
                </a:solidFill>
              </a:rPr>
              <a:t>アイデアの内容</a:t>
            </a:r>
          </a:p>
        </p:txBody>
      </p:sp>
      <p:sp>
        <p:nvSpPr>
          <p:cNvPr id="9" name="テキスト ボックス 8">
            <a:extLst>
              <a:ext uri="{FF2B5EF4-FFF2-40B4-BE49-F238E27FC236}">
                <a16:creationId xmlns:a16="http://schemas.microsoft.com/office/drawing/2014/main" id="{2A4AB0CA-2297-BAB5-4A4C-F6FFFC923C9B}"/>
              </a:ext>
            </a:extLst>
          </p:cNvPr>
          <p:cNvSpPr txBox="1"/>
          <p:nvPr/>
        </p:nvSpPr>
        <p:spPr>
          <a:xfrm>
            <a:off x="1614556" y="4678740"/>
            <a:ext cx="8932408" cy="1569660"/>
          </a:xfrm>
          <a:prstGeom prst="rect">
            <a:avLst/>
          </a:prstGeom>
          <a:noFill/>
        </p:spPr>
        <p:txBody>
          <a:bodyPr wrap="square">
            <a:spAutoFit/>
          </a:bodyPr>
          <a:lstStyle/>
          <a:p>
            <a:pPr marL="133350" algn="ctr"/>
            <a:r>
              <a:rPr lang="ja-JP" altLang="en-US" sz="3200" kern="100" dirty="0">
                <a:effectLst/>
                <a:highlight>
                  <a:srgbClr val="FFFF00"/>
                </a:highlight>
                <a:latin typeface="Arial" panose="020B0604020202020204" pitchFamily="34" charset="0"/>
                <a:ea typeface="MS UI Gothic" panose="020B0600070205080204" pitchFamily="50" charset="-128"/>
                <a:cs typeface="Arial" panose="020B0604020202020204" pitchFamily="34" charset="0"/>
              </a:rPr>
              <a:t>・</a:t>
            </a:r>
            <a:r>
              <a:rPr lang="ja-JP" altLang="ja-JP" sz="3200" kern="100" dirty="0">
                <a:effectLst/>
                <a:highlight>
                  <a:srgbClr val="FFFF00"/>
                </a:highlight>
                <a:latin typeface="Arial" panose="020B0604020202020204" pitchFamily="34" charset="0"/>
                <a:ea typeface="MS UI Gothic" panose="020B0600070205080204" pitchFamily="50" charset="-128"/>
                <a:cs typeface="Arial" panose="020B0604020202020204" pitchFamily="34" charset="0"/>
              </a:rPr>
              <a:t>正しい避難行動を定着させる</a:t>
            </a:r>
            <a:endParaRPr lang="en-US" altLang="ja-JP" sz="3200" kern="100" dirty="0">
              <a:effectLst/>
              <a:highlight>
                <a:srgbClr val="FFFF00"/>
              </a:highlight>
              <a:latin typeface="Arial" panose="020B0604020202020204" pitchFamily="34" charset="0"/>
              <a:ea typeface="MS UI Gothic" panose="020B0600070205080204" pitchFamily="50" charset="-128"/>
              <a:cs typeface="Arial" panose="020B0604020202020204" pitchFamily="34" charset="0"/>
            </a:endParaRPr>
          </a:p>
          <a:p>
            <a:pPr marL="133350" algn="ctr"/>
            <a:endParaRPr lang="en-US" altLang="ja-JP" sz="3200" kern="100" dirty="0">
              <a:highlight>
                <a:srgbClr val="FFFF00"/>
              </a:highlight>
              <a:latin typeface="Arial" panose="020B0604020202020204" pitchFamily="34" charset="0"/>
              <a:ea typeface="MS UI Gothic" panose="020B0600070205080204" pitchFamily="50" charset="-128"/>
              <a:cs typeface="Arial" panose="020B0604020202020204" pitchFamily="34" charset="0"/>
            </a:endParaRPr>
          </a:p>
          <a:p>
            <a:pPr marL="133350" algn="ctr"/>
            <a:r>
              <a:rPr lang="ja-JP" altLang="en-US" sz="3200" kern="100" dirty="0">
                <a:effectLst/>
                <a:highlight>
                  <a:srgbClr val="FFFF00"/>
                </a:highlight>
                <a:latin typeface="Arial" panose="020B0604020202020204" pitchFamily="34" charset="0"/>
                <a:ea typeface="MS UI Gothic" panose="020B0600070205080204" pitchFamily="50" charset="-128"/>
                <a:cs typeface="Arial" panose="020B0604020202020204" pitchFamily="34" charset="0"/>
              </a:rPr>
              <a:t>・</a:t>
            </a:r>
            <a:r>
              <a:rPr lang="ja-JP" altLang="ja-JP" sz="3200" kern="100" dirty="0">
                <a:effectLst/>
                <a:highlight>
                  <a:srgbClr val="FFFF00"/>
                </a:highlight>
                <a:latin typeface="Arial" panose="020B0604020202020204" pitchFamily="34" charset="0"/>
                <a:ea typeface="MS UI Gothic" panose="020B0600070205080204" pitchFamily="50" charset="-128"/>
                <a:cs typeface="Arial" panose="020B0604020202020204" pitchFamily="34" charset="0"/>
              </a:rPr>
              <a:t>災害時には、思い出すことでできるように</a:t>
            </a:r>
            <a:r>
              <a:rPr lang="ja-JP" altLang="en-US" sz="3200" kern="100" dirty="0">
                <a:effectLst/>
                <a:highlight>
                  <a:srgbClr val="FFFF00"/>
                </a:highlight>
                <a:latin typeface="Arial" panose="020B0604020202020204" pitchFamily="34" charset="0"/>
                <a:ea typeface="MS UI Gothic" panose="020B0600070205080204" pitchFamily="50" charset="-128"/>
                <a:cs typeface="Arial" panose="020B0604020202020204" pitchFamily="34" charset="0"/>
              </a:rPr>
              <a:t>する</a:t>
            </a:r>
            <a:endParaRPr lang="ja-JP" altLang="ja-JP" sz="3200" kern="100" dirty="0">
              <a:effectLst/>
              <a:highlight>
                <a:srgbClr val="FFFF00"/>
              </a:highlight>
              <a:latin typeface="Arial" panose="020B0604020202020204" pitchFamily="34" charset="0"/>
              <a:ea typeface="ＭＳ 明朝" panose="02020609040205080304" pitchFamily="17" charset="-128"/>
              <a:cs typeface="Arial" panose="020B0604020202020204" pitchFamily="34" charset="0"/>
            </a:endParaRPr>
          </a:p>
        </p:txBody>
      </p:sp>
      <p:sp>
        <p:nvSpPr>
          <p:cNvPr id="11" name="タイトル 1">
            <a:extLst>
              <a:ext uri="{FF2B5EF4-FFF2-40B4-BE49-F238E27FC236}">
                <a16:creationId xmlns:a16="http://schemas.microsoft.com/office/drawing/2014/main" id="{F0FEACB8-FD42-0C09-1E24-C4D7895A4677}"/>
              </a:ext>
            </a:extLst>
          </p:cNvPr>
          <p:cNvSpPr txBox="1">
            <a:spLocks/>
          </p:cNvSpPr>
          <p:nvPr/>
        </p:nvSpPr>
        <p:spPr>
          <a:xfrm>
            <a:off x="1143000" y="3896991"/>
            <a:ext cx="9875520" cy="13563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accent1"/>
                </a:solidFill>
                <a:latin typeface="+mj-lt"/>
                <a:ea typeface="+mj-ea"/>
                <a:cs typeface="+mj-cs"/>
              </a:defRPr>
            </a:lvl1pPr>
          </a:lstStyle>
          <a:p>
            <a:pPr algn="ctr"/>
            <a:endParaRPr lang="ja-JP" altLang="en-US" sz="6000" dirty="0">
              <a:solidFill>
                <a:schemeClr val="tx1"/>
              </a:solidFill>
            </a:endParaRPr>
          </a:p>
        </p:txBody>
      </p:sp>
      <p:sp>
        <p:nvSpPr>
          <p:cNvPr id="13" name="テキスト ボックス 12">
            <a:extLst>
              <a:ext uri="{FF2B5EF4-FFF2-40B4-BE49-F238E27FC236}">
                <a16:creationId xmlns:a16="http://schemas.microsoft.com/office/drawing/2014/main" id="{DDD1D92C-35E0-CE30-640C-12CABFD43C04}"/>
              </a:ext>
            </a:extLst>
          </p:cNvPr>
          <p:cNvSpPr txBox="1"/>
          <p:nvPr/>
        </p:nvSpPr>
        <p:spPr>
          <a:xfrm>
            <a:off x="1956707" y="2511996"/>
            <a:ext cx="8278585" cy="1384995"/>
          </a:xfrm>
          <a:prstGeom prst="rect">
            <a:avLst/>
          </a:prstGeom>
          <a:noFill/>
        </p:spPr>
        <p:txBody>
          <a:bodyPr wrap="square">
            <a:spAutoFit/>
          </a:bodyPr>
          <a:lstStyle/>
          <a:p>
            <a:pPr marL="133350" algn="l"/>
            <a:r>
              <a:rPr lang="ja-JP" altLang="ja-JP" sz="2800" b="1" kern="100" dirty="0">
                <a:effectLst/>
                <a:latin typeface="Arial" panose="020B0604020202020204" pitchFamily="34" charset="0"/>
                <a:ea typeface="MS UI Gothic" panose="020B0600070205080204" pitchFamily="50" charset="-128"/>
                <a:cs typeface="Arial" panose="020B0604020202020204" pitchFamily="34" charset="0"/>
              </a:rPr>
              <a:t>広島県が防災の曲を作成し、県内の小学生に対して、各小学校の</a:t>
            </a:r>
            <a:r>
              <a:rPr lang="en-US" altLang="ja-JP" sz="2800" b="1" kern="100" dirty="0">
                <a:effectLst/>
                <a:latin typeface="Arial" panose="020B0604020202020204" pitchFamily="34" charset="0"/>
                <a:ea typeface="MS UI Gothic" panose="020B0600070205080204" pitchFamily="50" charset="-128"/>
                <a:cs typeface="Arial" panose="020B0604020202020204" pitchFamily="34" charset="0"/>
              </a:rPr>
              <a:t>2</a:t>
            </a:r>
            <a:r>
              <a:rPr lang="ja-JP" altLang="ja-JP" sz="2800" b="1" kern="100" dirty="0">
                <a:effectLst/>
                <a:latin typeface="Arial" panose="020B0604020202020204" pitchFamily="34" charset="0"/>
                <a:ea typeface="MS UI Gothic" panose="020B0600070205080204" pitchFamily="50" charset="-128"/>
                <a:cs typeface="Arial" panose="020B0604020202020204" pitchFamily="34" charset="0"/>
              </a:rPr>
              <a:t>時間目と</a:t>
            </a:r>
            <a:r>
              <a:rPr lang="en-US" altLang="ja-JP" sz="2800" b="1" kern="100" dirty="0">
                <a:effectLst/>
                <a:latin typeface="Arial" panose="020B0604020202020204" pitchFamily="34" charset="0"/>
                <a:ea typeface="MS UI Gothic" panose="020B0600070205080204" pitchFamily="50" charset="-128"/>
                <a:cs typeface="Arial" panose="020B0604020202020204" pitchFamily="34" charset="0"/>
              </a:rPr>
              <a:t>3</a:t>
            </a:r>
            <a:r>
              <a:rPr lang="ja-JP" altLang="ja-JP" sz="2800" b="1" kern="100" dirty="0">
                <a:effectLst/>
                <a:latin typeface="Arial" panose="020B0604020202020204" pitchFamily="34" charset="0"/>
                <a:ea typeface="MS UI Gothic" panose="020B0600070205080204" pitchFamily="50" charset="-128"/>
                <a:cs typeface="Arial" panose="020B0604020202020204" pitchFamily="34" charset="0"/>
              </a:rPr>
              <a:t>時間目の休憩時間と昼食時に校内放送で防災の曲を流す</a:t>
            </a:r>
            <a:r>
              <a:rPr lang="ja-JP" altLang="en-US" sz="2800" b="1" kern="100" dirty="0">
                <a:effectLst/>
                <a:latin typeface="Arial" panose="020B0604020202020204" pitchFamily="34" charset="0"/>
                <a:ea typeface="MS UI Gothic" panose="020B0600070205080204" pitchFamily="50" charset="-128"/>
                <a:cs typeface="Arial" panose="020B0604020202020204" pitchFamily="34" charset="0"/>
              </a:rPr>
              <a:t>。</a:t>
            </a:r>
            <a:endParaRPr lang="ja-JP" altLang="ja-JP" sz="2800" kern="100" dirty="0">
              <a:effectLst/>
              <a:latin typeface="Arial" panose="020B0604020202020204" pitchFamily="34" charset="0"/>
              <a:ea typeface="ＭＳ 明朝" panose="02020609040205080304" pitchFamily="17" charset="-128"/>
              <a:cs typeface="Arial" panose="020B0604020202020204" pitchFamily="34" charset="0"/>
            </a:endParaRPr>
          </a:p>
        </p:txBody>
      </p:sp>
    </p:spTree>
    <p:extLst>
      <p:ext uri="{BB962C8B-B14F-4D97-AF65-F5344CB8AC3E}">
        <p14:creationId xmlns:p14="http://schemas.microsoft.com/office/powerpoint/2010/main" val="264673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基礎">
  <a:themeElements>
    <a:clrScheme name="赤味がかったオレンジ">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基礎</Template>
  <TotalTime>720</TotalTime>
  <Words>2575</Words>
  <Application>Microsoft Office PowerPoint</Application>
  <PresentationFormat>ワイド画面</PresentationFormat>
  <Paragraphs>158</Paragraphs>
  <Slides>18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Arial</vt:lpstr>
      <vt:lpstr>Century</vt:lpstr>
      <vt:lpstr>Corbel</vt:lpstr>
      <vt:lpstr>游ゴシック</vt:lpstr>
      <vt:lpstr>基礎</vt:lpstr>
      <vt:lpstr>防災アクション大作戦</vt:lpstr>
      <vt:lpstr>従来の防災の取り組み</vt:lpstr>
      <vt:lpstr>社会的な背景</vt:lpstr>
      <vt:lpstr>社会的な背景</vt:lpstr>
      <vt:lpstr>ライフスタイルの多様化</vt:lpstr>
      <vt:lpstr>広島県の課題</vt:lpstr>
      <vt:lpstr>広島県の課題</vt:lpstr>
      <vt:lpstr>より単純な方法で 避難行動の定着を図る</vt:lpstr>
      <vt:lpstr>アイデアの内容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繰り返し聞くことで、 適切な避難行動を定着させる</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Uta0_ku6su@outlook.jp</dc:creator>
  <cp:lastModifiedBy>裕一 奥村</cp:lastModifiedBy>
  <cp:revision>14</cp:revision>
  <dcterms:created xsi:type="dcterms:W3CDTF">2025-03-06T04:41:39Z</dcterms:created>
  <dcterms:modified xsi:type="dcterms:W3CDTF">2025-03-08T09:50:36Z</dcterms:modified>
</cp:coreProperties>
</file>