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0"/>
  </p:notesMasterIdLst>
  <p:sldIdLst>
    <p:sldId id="256" r:id="rId2"/>
    <p:sldId id="282" r:id="rId3"/>
    <p:sldId id="268" r:id="rId4"/>
    <p:sldId id="270" r:id="rId5"/>
    <p:sldId id="263" r:id="rId6"/>
    <p:sldId id="264" r:id="rId7"/>
    <p:sldId id="262" r:id="rId8"/>
    <p:sldId id="272" r:id="rId9"/>
    <p:sldId id="265" r:id="rId10"/>
    <p:sldId id="274" r:id="rId11"/>
    <p:sldId id="276" r:id="rId12"/>
    <p:sldId id="280" r:id="rId13"/>
    <p:sldId id="271" r:id="rId14"/>
    <p:sldId id="278" r:id="rId15"/>
    <p:sldId id="273" r:id="rId16"/>
    <p:sldId id="257" r:id="rId17"/>
    <p:sldId id="279" r:id="rId18"/>
    <p:sldId id="26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8889" autoAdjust="0"/>
  </p:normalViewPr>
  <p:slideViewPr>
    <p:cSldViewPr snapToGrid="0" showGuides="1">
      <p:cViewPr varScale="1">
        <p:scale>
          <a:sx n="102" d="100"/>
          <a:sy n="102" d="100"/>
        </p:scale>
        <p:origin x="870" y="31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5A0F2D7-8D6D-486C-89D0-EDBC0D255687}" type="doc">
      <dgm:prSet loTypeId="urn:microsoft.com/office/officeart/2005/8/layout/radial6" loCatId="relationship" qsTypeId="urn:microsoft.com/office/officeart/2005/8/quickstyle/simple1" qsCatId="simple" csTypeId="urn:microsoft.com/office/officeart/2005/8/colors/accent1_2" csCatId="accent1" phldr="1"/>
      <dgm:spPr/>
      <dgm:t>
        <a:bodyPr/>
        <a:lstStyle/>
        <a:p>
          <a:endParaRPr kumimoji="1" lang="ja-JP" altLang="en-US"/>
        </a:p>
      </dgm:t>
    </dgm:pt>
    <dgm:pt modelId="{9ED82378-6B99-4794-A152-EAD24BD3E71A}">
      <dgm:prSet phldrT="[テキスト]" custT="1"/>
      <dgm:spPr/>
      <dgm:t>
        <a:bodyPr/>
        <a:lstStyle/>
        <a:p>
          <a:r>
            <a:rPr kumimoji="1" lang="ja-JP" altLang="en-US" sz="3200" dirty="0"/>
            <a:t>広島県</a:t>
          </a:r>
        </a:p>
      </dgm:t>
    </dgm:pt>
    <dgm:pt modelId="{EFDDEE51-7409-43F4-8C64-A3AEC3C7CC8E}" type="parTrans" cxnId="{D70CCF9F-2493-48FC-8341-DA115E628553}">
      <dgm:prSet/>
      <dgm:spPr/>
      <dgm:t>
        <a:bodyPr/>
        <a:lstStyle/>
        <a:p>
          <a:endParaRPr kumimoji="1" lang="ja-JP" altLang="en-US"/>
        </a:p>
      </dgm:t>
    </dgm:pt>
    <dgm:pt modelId="{C408C3C1-A3F0-4B96-B65B-62617D299684}" type="sibTrans" cxnId="{D70CCF9F-2493-48FC-8341-DA115E628553}">
      <dgm:prSet/>
      <dgm:spPr/>
      <dgm:t>
        <a:bodyPr/>
        <a:lstStyle/>
        <a:p>
          <a:endParaRPr kumimoji="1" lang="ja-JP" altLang="en-US"/>
        </a:p>
      </dgm:t>
    </dgm:pt>
    <dgm:pt modelId="{8FFA6D13-DAF5-432C-905E-183C3909D6B9}">
      <dgm:prSet phldrT="[テキスト]"/>
      <dgm:spPr/>
      <dgm:t>
        <a:bodyPr/>
        <a:lstStyle/>
        <a:p>
          <a:r>
            <a:rPr kumimoji="1" lang="ja-JP" altLang="en-US" dirty="0"/>
            <a:t>各市区町村</a:t>
          </a:r>
        </a:p>
      </dgm:t>
    </dgm:pt>
    <dgm:pt modelId="{0B41DD13-09E0-433E-A203-13B8EA4992E1}" type="parTrans" cxnId="{94D9E4CB-0553-4A8D-B803-231733ECF7F0}">
      <dgm:prSet/>
      <dgm:spPr/>
      <dgm:t>
        <a:bodyPr/>
        <a:lstStyle/>
        <a:p>
          <a:endParaRPr kumimoji="1" lang="ja-JP" altLang="en-US"/>
        </a:p>
      </dgm:t>
    </dgm:pt>
    <dgm:pt modelId="{B2ACB243-0DCB-4A42-B158-CA3AB0C7F43B}" type="sibTrans" cxnId="{94D9E4CB-0553-4A8D-B803-231733ECF7F0}">
      <dgm:prSet/>
      <dgm:spPr/>
      <dgm:t>
        <a:bodyPr/>
        <a:lstStyle/>
        <a:p>
          <a:endParaRPr kumimoji="1" lang="ja-JP" altLang="en-US"/>
        </a:p>
      </dgm:t>
    </dgm:pt>
    <dgm:pt modelId="{0DAFF65B-B125-4B6B-90FE-15AAD66051CB}">
      <dgm:prSet phldrT="[テキスト]"/>
      <dgm:spPr/>
      <dgm:t>
        <a:bodyPr/>
        <a:lstStyle/>
        <a:p>
          <a:r>
            <a:rPr kumimoji="1" lang="ja-JP" altLang="en-US" dirty="0"/>
            <a:t>動画クリエイター</a:t>
          </a:r>
        </a:p>
      </dgm:t>
    </dgm:pt>
    <dgm:pt modelId="{7161C6F5-B8CE-4696-ACF7-D6B579938F9D}" type="parTrans" cxnId="{DDF1B681-EDBE-4155-AB81-EB46F5C0E4F1}">
      <dgm:prSet/>
      <dgm:spPr/>
      <dgm:t>
        <a:bodyPr/>
        <a:lstStyle/>
        <a:p>
          <a:endParaRPr kumimoji="1" lang="ja-JP" altLang="en-US"/>
        </a:p>
      </dgm:t>
    </dgm:pt>
    <dgm:pt modelId="{D0974C83-55A6-49D7-BAD1-C0035F957C05}" type="sibTrans" cxnId="{DDF1B681-EDBE-4155-AB81-EB46F5C0E4F1}">
      <dgm:prSet/>
      <dgm:spPr/>
      <dgm:t>
        <a:bodyPr/>
        <a:lstStyle/>
        <a:p>
          <a:endParaRPr kumimoji="1" lang="ja-JP" altLang="en-US"/>
        </a:p>
      </dgm:t>
    </dgm:pt>
    <dgm:pt modelId="{E807A9BA-B8A2-4E75-A11E-321F3515C852}">
      <dgm:prSet phldrT="[テキスト]"/>
      <dgm:spPr/>
      <dgm:t>
        <a:bodyPr/>
        <a:lstStyle/>
        <a:p>
          <a:r>
            <a:rPr kumimoji="1" lang="ja-JP" altLang="en-US" dirty="0"/>
            <a:t>編曲家</a:t>
          </a:r>
        </a:p>
      </dgm:t>
    </dgm:pt>
    <dgm:pt modelId="{4025BE36-BB88-48F3-8C4D-216F1E3068E5}" type="parTrans" cxnId="{CBB158AA-B590-41D2-8B2A-452FC28D3596}">
      <dgm:prSet/>
      <dgm:spPr/>
      <dgm:t>
        <a:bodyPr/>
        <a:lstStyle/>
        <a:p>
          <a:endParaRPr kumimoji="1" lang="ja-JP" altLang="en-US"/>
        </a:p>
      </dgm:t>
    </dgm:pt>
    <dgm:pt modelId="{47DC59F9-812B-4216-BF07-9292C6725149}" type="sibTrans" cxnId="{CBB158AA-B590-41D2-8B2A-452FC28D3596}">
      <dgm:prSet/>
      <dgm:spPr/>
      <dgm:t>
        <a:bodyPr/>
        <a:lstStyle/>
        <a:p>
          <a:endParaRPr kumimoji="1" lang="ja-JP" altLang="en-US"/>
        </a:p>
      </dgm:t>
    </dgm:pt>
    <dgm:pt modelId="{ADB2451E-040B-4522-9693-BBCE09E9AFB3}">
      <dgm:prSet/>
      <dgm:spPr/>
      <dgm:t>
        <a:bodyPr/>
        <a:lstStyle/>
        <a:p>
          <a:r>
            <a:rPr kumimoji="1" lang="ja-JP" altLang="en-US" dirty="0"/>
            <a:t>作曲家</a:t>
          </a:r>
        </a:p>
      </dgm:t>
    </dgm:pt>
    <dgm:pt modelId="{97311819-AAA3-4910-AA9E-BC991E4B0D19}" type="parTrans" cxnId="{0187E4E2-42F4-4912-B13A-A925B49131C5}">
      <dgm:prSet/>
      <dgm:spPr/>
      <dgm:t>
        <a:bodyPr/>
        <a:lstStyle/>
        <a:p>
          <a:endParaRPr kumimoji="1" lang="ja-JP" altLang="en-US"/>
        </a:p>
      </dgm:t>
    </dgm:pt>
    <dgm:pt modelId="{A7742724-8867-4DB6-9DFB-ED4E9667B377}" type="sibTrans" cxnId="{0187E4E2-42F4-4912-B13A-A925B49131C5}">
      <dgm:prSet/>
      <dgm:spPr/>
      <dgm:t>
        <a:bodyPr/>
        <a:lstStyle/>
        <a:p>
          <a:endParaRPr kumimoji="1" lang="ja-JP" altLang="en-US"/>
        </a:p>
      </dgm:t>
    </dgm:pt>
    <dgm:pt modelId="{5E69A314-E01F-4228-8FDA-BF65BC900EB8}">
      <dgm:prSet/>
      <dgm:spPr/>
      <dgm:t>
        <a:bodyPr/>
        <a:lstStyle/>
        <a:p>
          <a:r>
            <a:rPr kumimoji="1" lang="ja-JP" altLang="en-US" dirty="0"/>
            <a:t>教育</a:t>
          </a:r>
          <a:endParaRPr kumimoji="1" lang="en-US" altLang="ja-JP" dirty="0"/>
        </a:p>
        <a:p>
          <a:r>
            <a:rPr kumimoji="1" lang="ja-JP" altLang="en-US" dirty="0"/>
            <a:t>委員会</a:t>
          </a:r>
        </a:p>
      </dgm:t>
    </dgm:pt>
    <dgm:pt modelId="{B569E7FA-BB93-4BD4-9CAE-0D67FA39A62D}" type="parTrans" cxnId="{7318C45A-F16B-4406-AB42-AAEA26A27810}">
      <dgm:prSet/>
      <dgm:spPr/>
      <dgm:t>
        <a:bodyPr/>
        <a:lstStyle/>
        <a:p>
          <a:endParaRPr kumimoji="1" lang="ja-JP" altLang="en-US"/>
        </a:p>
      </dgm:t>
    </dgm:pt>
    <dgm:pt modelId="{CA1BD67E-938A-468D-B5C9-CBD5D7B96319}" type="sibTrans" cxnId="{7318C45A-F16B-4406-AB42-AAEA26A27810}">
      <dgm:prSet/>
      <dgm:spPr/>
      <dgm:t>
        <a:bodyPr/>
        <a:lstStyle/>
        <a:p>
          <a:endParaRPr kumimoji="1" lang="ja-JP" altLang="en-US"/>
        </a:p>
      </dgm:t>
    </dgm:pt>
    <dgm:pt modelId="{9F598C07-CC68-4BF7-B645-0959D22B85DC}">
      <dgm:prSet/>
      <dgm:spPr/>
      <dgm:t>
        <a:bodyPr/>
        <a:lstStyle/>
        <a:p>
          <a:r>
            <a:rPr kumimoji="1" lang="en-US" altLang="ja-JP" dirty="0"/>
            <a:t>Web</a:t>
          </a:r>
        </a:p>
        <a:p>
          <a:r>
            <a:rPr kumimoji="1" lang="ja-JP" altLang="en-US" dirty="0"/>
            <a:t>制作会社</a:t>
          </a:r>
        </a:p>
      </dgm:t>
    </dgm:pt>
    <dgm:pt modelId="{F39D7615-FB00-44E4-AA36-F75D75D617E4}" type="parTrans" cxnId="{869163CC-76AF-46AD-931C-AC5168F24D55}">
      <dgm:prSet/>
      <dgm:spPr/>
      <dgm:t>
        <a:bodyPr/>
        <a:lstStyle/>
        <a:p>
          <a:endParaRPr kumimoji="1" lang="ja-JP" altLang="en-US"/>
        </a:p>
      </dgm:t>
    </dgm:pt>
    <dgm:pt modelId="{C72C5C57-3985-4ABD-98D7-CF8D9CAD4AA5}" type="sibTrans" cxnId="{869163CC-76AF-46AD-931C-AC5168F24D55}">
      <dgm:prSet/>
      <dgm:spPr/>
      <dgm:t>
        <a:bodyPr/>
        <a:lstStyle/>
        <a:p>
          <a:endParaRPr kumimoji="1" lang="ja-JP" altLang="en-US"/>
        </a:p>
      </dgm:t>
    </dgm:pt>
    <dgm:pt modelId="{F9CD5714-B58A-43E2-80F6-93F38CA0B158}" type="pres">
      <dgm:prSet presAssocID="{B5A0F2D7-8D6D-486C-89D0-EDBC0D255687}" presName="Name0" presStyleCnt="0">
        <dgm:presLayoutVars>
          <dgm:chMax val="1"/>
          <dgm:dir/>
          <dgm:animLvl val="ctr"/>
          <dgm:resizeHandles val="exact"/>
        </dgm:presLayoutVars>
      </dgm:prSet>
      <dgm:spPr/>
    </dgm:pt>
    <dgm:pt modelId="{2287F3FC-375A-4190-8DFC-E35EC921F9CF}" type="pres">
      <dgm:prSet presAssocID="{9ED82378-6B99-4794-A152-EAD24BD3E71A}" presName="centerShape" presStyleLbl="node0" presStyleIdx="0" presStyleCnt="1" custScaleX="153276"/>
      <dgm:spPr/>
    </dgm:pt>
    <dgm:pt modelId="{B872CCC1-5177-474D-87EC-95850F350C27}" type="pres">
      <dgm:prSet presAssocID="{8FFA6D13-DAF5-432C-905E-183C3909D6B9}" presName="node" presStyleLbl="node1" presStyleIdx="0" presStyleCnt="6" custScaleX="153276">
        <dgm:presLayoutVars>
          <dgm:bulletEnabled val="1"/>
        </dgm:presLayoutVars>
      </dgm:prSet>
      <dgm:spPr/>
    </dgm:pt>
    <dgm:pt modelId="{8DB4946F-8694-47FA-8A31-43241055B9FD}" type="pres">
      <dgm:prSet presAssocID="{8FFA6D13-DAF5-432C-905E-183C3909D6B9}" presName="dummy" presStyleCnt="0"/>
      <dgm:spPr/>
    </dgm:pt>
    <dgm:pt modelId="{DAF8F454-3E5C-4873-B1B4-1BE0F2AD211A}" type="pres">
      <dgm:prSet presAssocID="{B2ACB243-0DCB-4A42-B158-CA3AB0C7F43B}" presName="sibTrans" presStyleLbl="sibTrans2D1" presStyleIdx="0" presStyleCnt="6" custLinFactNeighborY="3767"/>
      <dgm:spPr/>
    </dgm:pt>
    <dgm:pt modelId="{79664E0B-E2F9-40B3-A60B-3F4CE3E3FFA2}" type="pres">
      <dgm:prSet presAssocID="{9F598C07-CC68-4BF7-B645-0959D22B85DC}" presName="node" presStyleLbl="node1" presStyleIdx="1" presStyleCnt="6" custScaleX="153276">
        <dgm:presLayoutVars>
          <dgm:bulletEnabled val="1"/>
        </dgm:presLayoutVars>
      </dgm:prSet>
      <dgm:spPr/>
    </dgm:pt>
    <dgm:pt modelId="{810716D7-49DE-457C-8840-EB370D1E07AC}" type="pres">
      <dgm:prSet presAssocID="{9F598C07-CC68-4BF7-B645-0959D22B85DC}" presName="dummy" presStyleCnt="0"/>
      <dgm:spPr/>
    </dgm:pt>
    <dgm:pt modelId="{192B608B-55B7-4085-B578-06DD2BF8B06D}" type="pres">
      <dgm:prSet presAssocID="{C72C5C57-3985-4ABD-98D7-CF8D9CAD4AA5}" presName="sibTrans" presStyleLbl="sibTrans2D1" presStyleIdx="1" presStyleCnt="6"/>
      <dgm:spPr/>
    </dgm:pt>
    <dgm:pt modelId="{F024F985-2ECF-4120-8A3B-046220C28FD5}" type="pres">
      <dgm:prSet presAssocID="{0DAFF65B-B125-4B6B-90FE-15AAD66051CB}" presName="node" presStyleLbl="node1" presStyleIdx="2" presStyleCnt="6" custScaleX="153276">
        <dgm:presLayoutVars>
          <dgm:bulletEnabled val="1"/>
        </dgm:presLayoutVars>
      </dgm:prSet>
      <dgm:spPr/>
    </dgm:pt>
    <dgm:pt modelId="{988306F5-C50F-4552-823B-310FB074D6F5}" type="pres">
      <dgm:prSet presAssocID="{0DAFF65B-B125-4B6B-90FE-15AAD66051CB}" presName="dummy" presStyleCnt="0"/>
      <dgm:spPr/>
    </dgm:pt>
    <dgm:pt modelId="{7651F8FE-3743-4E7D-B3A1-BC6B49F932E8}" type="pres">
      <dgm:prSet presAssocID="{D0974C83-55A6-49D7-BAD1-C0035F957C05}" presName="sibTrans" presStyleLbl="sibTrans2D1" presStyleIdx="2" presStyleCnt="6"/>
      <dgm:spPr/>
    </dgm:pt>
    <dgm:pt modelId="{4CEAB4A3-7FCE-4F46-A49B-80017808F919}" type="pres">
      <dgm:prSet presAssocID="{E807A9BA-B8A2-4E75-A11E-321F3515C852}" presName="node" presStyleLbl="node1" presStyleIdx="3" presStyleCnt="6" custScaleX="153276">
        <dgm:presLayoutVars>
          <dgm:bulletEnabled val="1"/>
        </dgm:presLayoutVars>
      </dgm:prSet>
      <dgm:spPr/>
    </dgm:pt>
    <dgm:pt modelId="{371B7620-9205-431B-88E6-B28E51327F91}" type="pres">
      <dgm:prSet presAssocID="{E807A9BA-B8A2-4E75-A11E-321F3515C852}" presName="dummy" presStyleCnt="0"/>
      <dgm:spPr/>
    </dgm:pt>
    <dgm:pt modelId="{40D21C96-3E1E-46E5-A98D-21A3CDA58B7F}" type="pres">
      <dgm:prSet presAssocID="{47DC59F9-812B-4216-BF07-9292C6725149}" presName="sibTrans" presStyleLbl="sibTrans2D1" presStyleIdx="3" presStyleCnt="6"/>
      <dgm:spPr/>
    </dgm:pt>
    <dgm:pt modelId="{7D940948-E743-4529-BC88-C84B3ACA171C}" type="pres">
      <dgm:prSet presAssocID="{ADB2451E-040B-4522-9693-BBCE09E9AFB3}" presName="node" presStyleLbl="node1" presStyleIdx="4" presStyleCnt="6" custScaleX="153276">
        <dgm:presLayoutVars>
          <dgm:bulletEnabled val="1"/>
        </dgm:presLayoutVars>
      </dgm:prSet>
      <dgm:spPr/>
    </dgm:pt>
    <dgm:pt modelId="{50608FA6-031B-4F38-B360-CB75EC45E130}" type="pres">
      <dgm:prSet presAssocID="{ADB2451E-040B-4522-9693-BBCE09E9AFB3}" presName="dummy" presStyleCnt="0"/>
      <dgm:spPr/>
    </dgm:pt>
    <dgm:pt modelId="{FDE03C5E-E057-4218-B726-13FBE432C05F}" type="pres">
      <dgm:prSet presAssocID="{A7742724-8867-4DB6-9DFB-ED4E9667B377}" presName="sibTrans" presStyleLbl="sibTrans2D1" presStyleIdx="4" presStyleCnt="6"/>
      <dgm:spPr/>
    </dgm:pt>
    <dgm:pt modelId="{A943E27F-C045-49A9-94B3-131EC532AAAA}" type="pres">
      <dgm:prSet presAssocID="{5E69A314-E01F-4228-8FDA-BF65BC900EB8}" presName="node" presStyleLbl="node1" presStyleIdx="5" presStyleCnt="6" custScaleX="153276">
        <dgm:presLayoutVars>
          <dgm:bulletEnabled val="1"/>
        </dgm:presLayoutVars>
      </dgm:prSet>
      <dgm:spPr/>
    </dgm:pt>
    <dgm:pt modelId="{62B1203A-8DDC-4EAC-A42C-32C1A13316EF}" type="pres">
      <dgm:prSet presAssocID="{5E69A314-E01F-4228-8FDA-BF65BC900EB8}" presName="dummy" presStyleCnt="0"/>
      <dgm:spPr/>
    </dgm:pt>
    <dgm:pt modelId="{0A98D07D-BE68-4005-A7CB-2B3179BE289C}" type="pres">
      <dgm:prSet presAssocID="{CA1BD67E-938A-468D-B5C9-CBD5D7B96319}" presName="sibTrans" presStyleLbl="sibTrans2D1" presStyleIdx="5" presStyleCnt="6"/>
      <dgm:spPr/>
    </dgm:pt>
  </dgm:ptLst>
  <dgm:cxnLst>
    <dgm:cxn modelId="{23630E02-A82C-4116-8D43-15BE065DA855}" type="presOf" srcId="{9F598C07-CC68-4BF7-B645-0959D22B85DC}" destId="{79664E0B-E2F9-40B3-A60B-3F4CE3E3FFA2}" srcOrd="0" destOrd="0" presId="urn:microsoft.com/office/officeart/2005/8/layout/radial6"/>
    <dgm:cxn modelId="{343B700B-98B8-4934-A0D3-80F3E43ABECC}" type="presOf" srcId="{ADB2451E-040B-4522-9693-BBCE09E9AFB3}" destId="{7D940948-E743-4529-BC88-C84B3ACA171C}" srcOrd="0" destOrd="0" presId="urn:microsoft.com/office/officeart/2005/8/layout/radial6"/>
    <dgm:cxn modelId="{3FCAAF14-49CB-416E-9E03-1FA359D96A6D}" type="presOf" srcId="{E807A9BA-B8A2-4E75-A11E-321F3515C852}" destId="{4CEAB4A3-7FCE-4F46-A49B-80017808F919}" srcOrd="0" destOrd="0" presId="urn:microsoft.com/office/officeart/2005/8/layout/radial6"/>
    <dgm:cxn modelId="{81673920-5ABE-4F81-B685-2648C74333C7}" type="presOf" srcId="{B2ACB243-0DCB-4A42-B158-CA3AB0C7F43B}" destId="{DAF8F454-3E5C-4873-B1B4-1BE0F2AD211A}" srcOrd="0" destOrd="0" presId="urn:microsoft.com/office/officeart/2005/8/layout/radial6"/>
    <dgm:cxn modelId="{7318C45A-F16B-4406-AB42-AAEA26A27810}" srcId="{9ED82378-6B99-4794-A152-EAD24BD3E71A}" destId="{5E69A314-E01F-4228-8FDA-BF65BC900EB8}" srcOrd="5" destOrd="0" parTransId="{B569E7FA-BB93-4BD4-9CAE-0D67FA39A62D}" sibTransId="{CA1BD67E-938A-468D-B5C9-CBD5D7B96319}"/>
    <dgm:cxn modelId="{D6B9757B-658E-4351-B52A-7832E6FF5B4F}" type="presOf" srcId="{5E69A314-E01F-4228-8FDA-BF65BC900EB8}" destId="{A943E27F-C045-49A9-94B3-131EC532AAAA}" srcOrd="0" destOrd="0" presId="urn:microsoft.com/office/officeart/2005/8/layout/radial6"/>
    <dgm:cxn modelId="{DDF1B681-EDBE-4155-AB81-EB46F5C0E4F1}" srcId="{9ED82378-6B99-4794-A152-EAD24BD3E71A}" destId="{0DAFF65B-B125-4B6B-90FE-15AAD66051CB}" srcOrd="2" destOrd="0" parTransId="{7161C6F5-B8CE-4696-ACF7-D6B579938F9D}" sibTransId="{D0974C83-55A6-49D7-BAD1-C0035F957C05}"/>
    <dgm:cxn modelId="{4C3CD48E-76C1-4C03-8ABF-71D478818D17}" type="presOf" srcId="{0DAFF65B-B125-4B6B-90FE-15AAD66051CB}" destId="{F024F985-2ECF-4120-8A3B-046220C28FD5}" srcOrd="0" destOrd="0" presId="urn:microsoft.com/office/officeart/2005/8/layout/radial6"/>
    <dgm:cxn modelId="{D70CCF9F-2493-48FC-8341-DA115E628553}" srcId="{B5A0F2D7-8D6D-486C-89D0-EDBC0D255687}" destId="{9ED82378-6B99-4794-A152-EAD24BD3E71A}" srcOrd="0" destOrd="0" parTransId="{EFDDEE51-7409-43F4-8C64-A3AEC3C7CC8E}" sibTransId="{C408C3C1-A3F0-4B96-B65B-62617D299684}"/>
    <dgm:cxn modelId="{CBB158AA-B590-41D2-8B2A-452FC28D3596}" srcId="{9ED82378-6B99-4794-A152-EAD24BD3E71A}" destId="{E807A9BA-B8A2-4E75-A11E-321F3515C852}" srcOrd="3" destOrd="0" parTransId="{4025BE36-BB88-48F3-8C4D-216F1E3068E5}" sibTransId="{47DC59F9-812B-4216-BF07-9292C6725149}"/>
    <dgm:cxn modelId="{41563CAD-A0DE-4ACC-946F-773556244E14}" type="presOf" srcId="{47DC59F9-812B-4216-BF07-9292C6725149}" destId="{40D21C96-3E1E-46E5-A98D-21A3CDA58B7F}" srcOrd="0" destOrd="0" presId="urn:microsoft.com/office/officeart/2005/8/layout/radial6"/>
    <dgm:cxn modelId="{A0F3B6BB-EBB1-4E7B-9D86-B9661F9A66F6}" type="presOf" srcId="{B5A0F2D7-8D6D-486C-89D0-EDBC0D255687}" destId="{F9CD5714-B58A-43E2-80F6-93F38CA0B158}" srcOrd="0" destOrd="0" presId="urn:microsoft.com/office/officeart/2005/8/layout/radial6"/>
    <dgm:cxn modelId="{B54DC3C3-6AF4-4A85-BA0E-20A2A47C0625}" type="presOf" srcId="{CA1BD67E-938A-468D-B5C9-CBD5D7B96319}" destId="{0A98D07D-BE68-4005-A7CB-2B3179BE289C}" srcOrd="0" destOrd="0" presId="urn:microsoft.com/office/officeart/2005/8/layout/radial6"/>
    <dgm:cxn modelId="{94D9E4CB-0553-4A8D-B803-231733ECF7F0}" srcId="{9ED82378-6B99-4794-A152-EAD24BD3E71A}" destId="{8FFA6D13-DAF5-432C-905E-183C3909D6B9}" srcOrd="0" destOrd="0" parTransId="{0B41DD13-09E0-433E-A203-13B8EA4992E1}" sibTransId="{B2ACB243-0DCB-4A42-B158-CA3AB0C7F43B}"/>
    <dgm:cxn modelId="{869163CC-76AF-46AD-931C-AC5168F24D55}" srcId="{9ED82378-6B99-4794-A152-EAD24BD3E71A}" destId="{9F598C07-CC68-4BF7-B645-0959D22B85DC}" srcOrd="1" destOrd="0" parTransId="{F39D7615-FB00-44E4-AA36-F75D75D617E4}" sibTransId="{C72C5C57-3985-4ABD-98D7-CF8D9CAD4AA5}"/>
    <dgm:cxn modelId="{E4A481D6-D7EF-4FC2-9A89-6361888F457F}" type="presOf" srcId="{C72C5C57-3985-4ABD-98D7-CF8D9CAD4AA5}" destId="{192B608B-55B7-4085-B578-06DD2BF8B06D}" srcOrd="0" destOrd="0" presId="urn:microsoft.com/office/officeart/2005/8/layout/radial6"/>
    <dgm:cxn modelId="{806313DA-7F77-469D-94FF-EF8E017C5163}" type="presOf" srcId="{A7742724-8867-4DB6-9DFB-ED4E9667B377}" destId="{FDE03C5E-E057-4218-B726-13FBE432C05F}" srcOrd="0" destOrd="0" presId="urn:microsoft.com/office/officeart/2005/8/layout/radial6"/>
    <dgm:cxn modelId="{1CC636DE-C0EE-4DB5-99D6-1508475A5B05}" type="presOf" srcId="{8FFA6D13-DAF5-432C-905E-183C3909D6B9}" destId="{B872CCC1-5177-474D-87EC-95850F350C27}" srcOrd="0" destOrd="0" presId="urn:microsoft.com/office/officeart/2005/8/layout/radial6"/>
    <dgm:cxn modelId="{0187E4E2-42F4-4912-B13A-A925B49131C5}" srcId="{9ED82378-6B99-4794-A152-EAD24BD3E71A}" destId="{ADB2451E-040B-4522-9693-BBCE09E9AFB3}" srcOrd="4" destOrd="0" parTransId="{97311819-AAA3-4910-AA9E-BC991E4B0D19}" sibTransId="{A7742724-8867-4DB6-9DFB-ED4E9667B377}"/>
    <dgm:cxn modelId="{5F4C6CF5-25E6-4EF6-AADC-DE27552F1513}" type="presOf" srcId="{9ED82378-6B99-4794-A152-EAD24BD3E71A}" destId="{2287F3FC-375A-4190-8DFC-E35EC921F9CF}" srcOrd="0" destOrd="0" presId="urn:microsoft.com/office/officeart/2005/8/layout/radial6"/>
    <dgm:cxn modelId="{7E60FFF6-1868-451D-88D1-4B99DD8A5E7F}" type="presOf" srcId="{D0974C83-55A6-49D7-BAD1-C0035F957C05}" destId="{7651F8FE-3743-4E7D-B3A1-BC6B49F932E8}" srcOrd="0" destOrd="0" presId="urn:microsoft.com/office/officeart/2005/8/layout/radial6"/>
    <dgm:cxn modelId="{A8EEAB3F-43DD-4C94-A260-C5BD0F2DF56C}" type="presParOf" srcId="{F9CD5714-B58A-43E2-80F6-93F38CA0B158}" destId="{2287F3FC-375A-4190-8DFC-E35EC921F9CF}" srcOrd="0" destOrd="0" presId="urn:microsoft.com/office/officeart/2005/8/layout/radial6"/>
    <dgm:cxn modelId="{957D294E-829C-465C-8111-F19F6714A0F8}" type="presParOf" srcId="{F9CD5714-B58A-43E2-80F6-93F38CA0B158}" destId="{B872CCC1-5177-474D-87EC-95850F350C27}" srcOrd="1" destOrd="0" presId="urn:microsoft.com/office/officeart/2005/8/layout/radial6"/>
    <dgm:cxn modelId="{DFFF9D30-C159-4C2A-BAB1-76B90C87F570}" type="presParOf" srcId="{F9CD5714-B58A-43E2-80F6-93F38CA0B158}" destId="{8DB4946F-8694-47FA-8A31-43241055B9FD}" srcOrd="2" destOrd="0" presId="urn:microsoft.com/office/officeart/2005/8/layout/radial6"/>
    <dgm:cxn modelId="{4D6E6162-DAC5-4850-A01D-1EB290F10FE3}" type="presParOf" srcId="{F9CD5714-B58A-43E2-80F6-93F38CA0B158}" destId="{DAF8F454-3E5C-4873-B1B4-1BE0F2AD211A}" srcOrd="3" destOrd="0" presId="urn:microsoft.com/office/officeart/2005/8/layout/radial6"/>
    <dgm:cxn modelId="{7678FCFB-6793-492F-AF0B-AED732258F09}" type="presParOf" srcId="{F9CD5714-B58A-43E2-80F6-93F38CA0B158}" destId="{79664E0B-E2F9-40B3-A60B-3F4CE3E3FFA2}" srcOrd="4" destOrd="0" presId="urn:microsoft.com/office/officeart/2005/8/layout/radial6"/>
    <dgm:cxn modelId="{2F324AE8-3414-4EEB-84A2-4C98CA1614B7}" type="presParOf" srcId="{F9CD5714-B58A-43E2-80F6-93F38CA0B158}" destId="{810716D7-49DE-457C-8840-EB370D1E07AC}" srcOrd="5" destOrd="0" presId="urn:microsoft.com/office/officeart/2005/8/layout/radial6"/>
    <dgm:cxn modelId="{55DD6238-5963-4790-A8A4-D8DAF901983C}" type="presParOf" srcId="{F9CD5714-B58A-43E2-80F6-93F38CA0B158}" destId="{192B608B-55B7-4085-B578-06DD2BF8B06D}" srcOrd="6" destOrd="0" presId="urn:microsoft.com/office/officeart/2005/8/layout/radial6"/>
    <dgm:cxn modelId="{30A5AAD3-6BB4-468D-A941-23E027520A1B}" type="presParOf" srcId="{F9CD5714-B58A-43E2-80F6-93F38CA0B158}" destId="{F024F985-2ECF-4120-8A3B-046220C28FD5}" srcOrd="7" destOrd="0" presId="urn:microsoft.com/office/officeart/2005/8/layout/radial6"/>
    <dgm:cxn modelId="{F489CB8B-E597-4152-94E1-16F18253A90F}" type="presParOf" srcId="{F9CD5714-B58A-43E2-80F6-93F38CA0B158}" destId="{988306F5-C50F-4552-823B-310FB074D6F5}" srcOrd="8" destOrd="0" presId="urn:microsoft.com/office/officeart/2005/8/layout/radial6"/>
    <dgm:cxn modelId="{D66A3C47-C5A5-4423-9737-4FB4912E5184}" type="presParOf" srcId="{F9CD5714-B58A-43E2-80F6-93F38CA0B158}" destId="{7651F8FE-3743-4E7D-B3A1-BC6B49F932E8}" srcOrd="9" destOrd="0" presId="urn:microsoft.com/office/officeart/2005/8/layout/radial6"/>
    <dgm:cxn modelId="{613A28EA-E43B-458B-9244-DA693DA4B231}" type="presParOf" srcId="{F9CD5714-B58A-43E2-80F6-93F38CA0B158}" destId="{4CEAB4A3-7FCE-4F46-A49B-80017808F919}" srcOrd="10" destOrd="0" presId="urn:microsoft.com/office/officeart/2005/8/layout/radial6"/>
    <dgm:cxn modelId="{D31B977B-2557-4595-872A-50B51EFA6C49}" type="presParOf" srcId="{F9CD5714-B58A-43E2-80F6-93F38CA0B158}" destId="{371B7620-9205-431B-88E6-B28E51327F91}" srcOrd="11" destOrd="0" presId="urn:microsoft.com/office/officeart/2005/8/layout/radial6"/>
    <dgm:cxn modelId="{AA7A7943-3032-48BE-9E3E-55FB10461983}" type="presParOf" srcId="{F9CD5714-B58A-43E2-80F6-93F38CA0B158}" destId="{40D21C96-3E1E-46E5-A98D-21A3CDA58B7F}" srcOrd="12" destOrd="0" presId="urn:microsoft.com/office/officeart/2005/8/layout/radial6"/>
    <dgm:cxn modelId="{2BA17642-2056-468C-9452-694199910169}" type="presParOf" srcId="{F9CD5714-B58A-43E2-80F6-93F38CA0B158}" destId="{7D940948-E743-4529-BC88-C84B3ACA171C}" srcOrd="13" destOrd="0" presId="urn:microsoft.com/office/officeart/2005/8/layout/radial6"/>
    <dgm:cxn modelId="{282318CB-0C9C-4C1F-97E0-B3C798301623}" type="presParOf" srcId="{F9CD5714-B58A-43E2-80F6-93F38CA0B158}" destId="{50608FA6-031B-4F38-B360-CB75EC45E130}" srcOrd="14" destOrd="0" presId="urn:microsoft.com/office/officeart/2005/8/layout/radial6"/>
    <dgm:cxn modelId="{7DF4A9B3-028F-42FC-B21B-E918AA61AFE3}" type="presParOf" srcId="{F9CD5714-B58A-43E2-80F6-93F38CA0B158}" destId="{FDE03C5E-E057-4218-B726-13FBE432C05F}" srcOrd="15" destOrd="0" presId="urn:microsoft.com/office/officeart/2005/8/layout/radial6"/>
    <dgm:cxn modelId="{0AF5E5C7-8DFF-40FC-B0B7-54FE1739CBCB}" type="presParOf" srcId="{F9CD5714-B58A-43E2-80F6-93F38CA0B158}" destId="{A943E27F-C045-49A9-94B3-131EC532AAAA}" srcOrd="16" destOrd="0" presId="urn:microsoft.com/office/officeart/2005/8/layout/radial6"/>
    <dgm:cxn modelId="{5B8D2B9B-F104-4D9E-AEF6-39054774F4AC}" type="presParOf" srcId="{F9CD5714-B58A-43E2-80F6-93F38CA0B158}" destId="{62B1203A-8DDC-4EAC-A42C-32C1A13316EF}" srcOrd="17" destOrd="0" presId="urn:microsoft.com/office/officeart/2005/8/layout/radial6"/>
    <dgm:cxn modelId="{D66226B2-FBB2-4877-A113-6784E5928AE3}" type="presParOf" srcId="{F9CD5714-B58A-43E2-80F6-93F38CA0B158}" destId="{0A98D07D-BE68-4005-A7CB-2B3179BE289C}" srcOrd="18"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98D07D-BE68-4005-A7CB-2B3179BE289C}">
      <dsp:nvSpPr>
        <dsp:cNvPr id="0" name=""/>
        <dsp:cNvSpPr/>
      </dsp:nvSpPr>
      <dsp:spPr>
        <a:xfrm>
          <a:off x="1920748" y="415799"/>
          <a:ext cx="2851401" cy="2851401"/>
        </a:xfrm>
        <a:prstGeom prst="blockArc">
          <a:avLst>
            <a:gd name="adj1" fmla="val 12600000"/>
            <a:gd name="adj2" fmla="val 16200000"/>
            <a:gd name="adj3" fmla="val 451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DE03C5E-E057-4218-B726-13FBE432C05F}">
      <dsp:nvSpPr>
        <dsp:cNvPr id="0" name=""/>
        <dsp:cNvSpPr/>
      </dsp:nvSpPr>
      <dsp:spPr>
        <a:xfrm>
          <a:off x="1920748" y="415799"/>
          <a:ext cx="2851401" cy="2851401"/>
        </a:xfrm>
        <a:prstGeom prst="blockArc">
          <a:avLst>
            <a:gd name="adj1" fmla="val 9000000"/>
            <a:gd name="adj2" fmla="val 12600000"/>
            <a:gd name="adj3" fmla="val 451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0D21C96-3E1E-46E5-A98D-21A3CDA58B7F}">
      <dsp:nvSpPr>
        <dsp:cNvPr id="0" name=""/>
        <dsp:cNvSpPr/>
      </dsp:nvSpPr>
      <dsp:spPr>
        <a:xfrm>
          <a:off x="1920748" y="415799"/>
          <a:ext cx="2851401" cy="2851401"/>
        </a:xfrm>
        <a:prstGeom prst="blockArc">
          <a:avLst>
            <a:gd name="adj1" fmla="val 5400000"/>
            <a:gd name="adj2" fmla="val 9000000"/>
            <a:gd name="adj3" fmla="val 451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651F8FE-3743-4E7D-B3A1-BC6B49F932E8}">
      <dsp:nvSpPr>
        <dsp:cNvPr id="0" name=""/>
        <dsp:cNvSpPr/>
      </dsp:nvSpPr>
      <dsp:spPr>
        <a:xfrm>
          <a:off x="1920748" y="415799"/>
          <a:ext cx="2851401" cy="2851401"/>
        </a:xfrm>
        <a:prstGeom prst="blockArc">
          <a:avLst>
            <a:gd name="adj1" fmla="val 1800000"/>
            <a:gd name="adj2" fmla="val 5400000"/>
            <a:gd name="adj3" fmla="val 451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92B608B-55B7-4085-B578-06DD2BF8B06D}">
      <dsp:nvSpPr>
        <dsp:cNvPr id="0" name=""/>
        <dsp:cNvSpPr/>
      </dsp:nvSpPr>
      <dsp:spPr>
        <a:xfrm>
          <a:off x="1920748" y="415799"/>
          <a:ext cx="2851401" cy="2851401"/>
        </a:xfrm>
        <a:prstGeom prst="blockArc">
          <a:avLst>
            <a:gd name="adj1" fmla="val 19800000"/>
            <a:gd name="adj2" fmla="val 1800000"/>
            <a:gd name="adj3" fmla="val 451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AF8F454-3E5C-4873-B1B4-1BE0F2AD211A}">
      <dsp:nvSpPr>
        <dsp:cNvPr id="0" name=""/>
        <dsp:cNvSpPr/>
      </dsp:nvSpPr>
      <dsp:spPr>
        <a:xfrm>
          <a:off x="1920748" y="523211"/>
          <a:ext cx="2851401" cy="2851401"/>
        </a:xfrm>
        <a:prstGeom prst="blockArc">
          <a:avLst>
            <a:gd name="adj1" fmla="val 16200000"/>
            <a:gd name="adj2" fmla="val 19800000"/>
            <a:gd name="adj3" fmla="val 4517"/>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287F3FC-375A-4190-8DFC-E35EC921F9CF}">
      <dsp:nvSpPr>
        <dsp:cNvPr id="0" name=""/>
        <dsp:cNvSpPr/>
      </dsp:nvSpPr>
      <dsp:spPr>
        <a:xfrm>
          <a:off x="2367172" y="1202602"/>
          <a:ext cx="1958552" cy="1277794"/>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kumimoji="1" lang="ja-JP" altLang="en-US" sz="3200" kern="1200" dirty="0"/>
            <a:t>広島県</a:t>
          </a:r>
        </a:p>
      </dsp:txBody>
      <dsp:txXfrm>
        <a:off x="2653995" y="1389731"/>
        <a:ext cx="1384906" cy="903536"/>
      </dsp:txXfrm>
    </dsp:sp>
    <dsp:sp modelId="{B872CCC1-5177-474D-87EC-95850F350C27}">
      <dsp:nvSpPr>
        <dsp:cNvPr id="0" name=""/>
        <dsp:cNvSpPr/>
      </dsp:nvSpPr>
      <dsp:spPr>
        <a:xfrm>
          <a:off x="2660955" y="771"/>
          <a:ext cx="1370986" cy="89445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kumimoji="1" lang="ja-JP" altLang="en-US" sz="1600" kern="1200" dirty="0"/>
            <a:t>各市区町村</a:t>
          </a:r>
        </a:p>
      </dsp:txBody>
      <dsp:txXfrm>
        <a:off x="2861731" y="131761"/>
        <a:ext cx="969434" cy="632476"/>
      </dsp:txXfrm>
    </dsp:sp>
    <dsp:sp modelId="{79664E0B-E2F9-40B3-A60B-3F4CE3E3FFA2}">
      <dsp:nvSpPr>
        <dsp:cNvPr id="0" name=""/>
        <dsp:cNvSpPr/>
      </dsp:nvSpPr>
      <dsp:spPr>
        <a:xfrm>
          <a:off x="3867762" y="697521"/>
          <a:ext cx="1370986" cy="89445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kumimoji="1" lang="en-US" altLang="ja-JP" sz="1600" kern="1200" dirty="0"/>
            <a:t>Web</a:t>
          </a:r>
        </a:p>
        <a:p>
          <a:pPr marL="0" lvl="0" indent="0" algn="ctr" defTabSz="711200">
            <a:lnSpc>
              <a:spcPct val="90000"/>
            </a:lnSpc>
            <a:spcBef>
              <a:spcPct val="0"/>
            </a:spcBef>
            <a:spcAft>
              <a:spcPct val="35000"/>
            </a:spcAft>
            <a:buNone/>
          </a:pPr>
          <a:r>
            <a:rPr kumimoji="1" lang="ja-JP" altLang="en-US" sz="1600" kern="1200" dirty="0"/>
            <a:t>制作会社</a:t>
          </a:r>
        </a:p>
      </dsp:txBody>
      <dsp:txXfrm>
        <a:off x="4068538" y="828511"/>
        <a:ext cx="969434" cy="632476"/>
      </dsp:txXfrm>
    </dsp:sp>
    <dsp:sp modelId="{F024F985-2ECF-4120-8A3B-046220C28FD5}">
      <dsp:nvSpPr>
        <dsp:cNvPr id="0" name=""/>
        <dsp:cNvSpPr/>
      </dsp:nvSpPr>
      <dsp:spPr>
        <a:xfrm>
          <a:off x="3867762" y="2091022"/>
          <a:ext cx="1370986" cy="89445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kumimoji="1" lang="ja-JP" altLang="en-US" sz="1600" kern="1200" dirty="0"/>
            <a:t>動画クリエイター</a:t>
          </a:r>
        </a:p>
      </dsp:txBody>
      <dsp:txXfrm>
        <a:off x="4068538" y="2222012"/>
        <a:ext cx="969434" cy="632476"/>
      </dsp:txXfrm>
    </dsp:sp>
    <dsp:sp modelId="{4CEAB4A3-7FCE-4F46-A49B-80017808F919}">
      <dsp:nvSpPr>
        <dsp:cNvPr id="0" name=""/>
        <dsp:cNvSpPr/>
      </dsp:nvSpPr>
      <dsp:spPr>
        <a:xfrm>
          <a:off x="2660955" y="2787772"/>
          <a:ext cx="1370986" cy="89445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kumimoji="1" lang="ja-JP" altLang="en-US" sz="1600" kern="1200" dirty="0"/>
            <a:t>編曲家</a:t>
          </a:r>
        </a:p>
      </dsp:txBody>
      <dsp:txXfrm>
        <a:off x="2861731" y="2918762"/>
        <a:ext cx="969434" cy="632476"/>
      </dsp:txXfrm>
    </dsp:sp>
    <dsp:sp modelId="{7D940948-E743-4529-BC88-C84B3ACA171C}">
      <dsp:nvSpPr>
        <dsp:cNvPr id="0" name=""/>
        <dsp:cNvSpPr/>
      </dsp:nvSpPr>
      <dsp:spPr>
        <a:xfrm>
          <a:off x="1454148" y="2091022"/>
          <a:ext cx="1370986" cy="89445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kumimoji="1" lang="ja-JP" altLang="en-US" sz="1600" kern="1200" dirty="0"/>
            <a:t>作曲家</a:t>
          </a:r>
        </a:p>
      </dsp:txBody>
      <dsp:txXfrm>
        <a:off x="1654924" y="2222012"/>
        <a:ext cx="969434" cy="632476"/>
      </dsp:txXfrm>
    </dsp:sp>
    <dsp:sp modelId="{A943E27F-C045-49A9-94B3-131EC532AAAA}">
      <dsp:nvSpPr>
        <dsp:cNvPr id="0" name=""/>
        <dsp:cNvSpPr/>
      </dsp:nvSpPr>
      <dsp:spPr>
        <a:xfrm>
          <a:off x="1454148" y="697521"/>
          <a:ext cx="1370986" cy="89445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kumimoji="1" lang="ja-JP" altLang="en-US" sz="1600" kern="1200" dirty="0"/>
            <a:t>教育</a:t>
          </a:r>
          <a:endParaRPr kumimoji="1" lang="en-US" altLang="ja-JP" sz="1600" kern="1200" dirty="0"/>
        </a:p>
        <a:p>
          <a:pPr marL="0" lvl="0" indent="0" algn="ctr" defTabSz="711200">
            <a:lnSpc>
              <a:spcPct val="90000"/>
            </a:lnSpc>
            <a:spcBef>
              <a:spcPct val="0"/>
            </a:spcBef>
            <a:spcAft>
              <a:spcPct val="35000"/>
            </a:spcAft>
            <a:buNone/>
          </a:pPr>
          <a:r>
            <a:rPr kumimoji="1" lang="ja-JP" altLang="en-US" sz="1600" kern="1200" dirty="0"/>
            <a:t>委員会</a:t>
          </a:r>
        </a:p>
      </dsp:txBody>
      <dsp:txXfrm>
        <a:off x="1654924" y="828511"/>
        <a:ext cx="969434" cy="63247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072790-09B2-41D8-9572-B3DF83F0AB9C}" type="datetimeFigureOut">
              <a:rPr kumimoji="1" lang="ja-JP" altLang="en-US" smtClean="0"/>
              <a:t>2025/3/8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234667-E71D-4273-895E-EB89E53916A7}" type="slidenum">
              <a:rPr kumimoji="1" lang="ja-JP" altLang="en-US" smtClean="0"/>
              <a:t>‹#›</a:t>
            </a:fld>
            <a:endParaRPr kumimoji="1" lang="ja-JP" altLang="en-US"/>
          </a:p>
        </p:txBody>
      </p:sp>
    </p:spTree>
    <p:extLst>
      <p:ext uri="{BB962C8B-B14F-4D97-AF65-F5344CB8AC3E}">
        <p14:creationId xmlns:p14="http://schemas.microsoft.com/office/powerpoint/2010/main" val="32694840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これから</a:t>
            </a:r>
            <a:r>
              <a:rPr kumimoji="1" lang="en-US" altLang="ja-JP" dirty="0"/>
              <a:t>Spark Room</a:t>
            </a:r>
            <a:r>
              <a:rPr kumimoji="1" lang="ja-JP" altLang="en-US" dirty="0"/>
              <a:t>の発表を始めます。よろしくお願いします。私たちは、防災アクション大作戦というアイデアを提案します。</a:t>
            </a:r>
          </a:p>
        </p:txBody>
      </p:sp>
      <p:sp>
        <p:nvSpPr>
          <p:cNvPr id="4" name="スライド番号プレースホルダー 3"/>
          <p:cNvSpPr>
            <a:spLocks noGrp="1"/>
          </p:cNvSpPr>
          <p:nvPr>
            <p:ph type="sldNum" sz="quarter" idx="5"/>
          </p:nvPr>
        </p:nvSpPr>
        <p:spPr/>
        <p:txBody>
          <a:bodyPr/>
          <a:lstStyle/>
          <a:p>
            <a:fld id="{4D234667-E71D-4273-895E-EB89E53916A7}" type="slidenum">
              <a:rPr kumimoji="1" lang="ja-JP" altLang="en-US" smtClean="0"/>
              <a:t>1</a:t>
            </a:fld>
            <a:endParaRPr kumimoji="1" lang="ja-JP" altLang="en-US"/>
          </a:p>
        </p:txBody>
      </p:sp>
    </p:spTree>
    <p:extLst>
      <p:ext uri="{BB962C8B-B14F-4D97-AF65-F5344CB8AC3E}">
        <p14:creationId xmlns:p14="http://schemas.microsoft.com/office/powerpoint/2010/main" val="2569613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具体的な歌詞はスライドの通りです。作曲まではしていません。曲の雰囲気などは、（）広島県民から愛されるものにするため、県民を巻き込んで曲の雰囲気などを募集します。一番では、家庭で行える防災の取り組みについて取り上げています。防災グッズや非常食の備えや賞味期限の確認。ハザードマップ、避難所などの確認といった（）自助としてできることをあげています。</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二番では</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広島県で起こりやすい大雨による洪水や氾濫、土砂崩れの</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予兆や（）</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災害</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の</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対策</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など</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をあげてい</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ます</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4D234667-E71D-4273-895E-EB89E53916A7}" type="slidenum">
              <a:rPr kumimoji="1" lang="ja-JP" altLang="en-US" smtClean="0"/>
              <a:t>10</a:t>
            </a:fld>
            <a:endParaRPr kumimoji="1" lang="ja-JP" altLang="en-US"/>
          </a:p>
        </p:txBody>
      </p:sp>
    </p:spTree>
    <p:extLst>
      <p:ext uri="{BB962C8B-B14F-4D97-AF65-F5344CB8AC3E}">
        <p14:creationId xmlns:p14="http://schemas.microsoft.com/office/powerpoint/2010/main" val="3772782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A76FFE1-E9FF-84D6-9DF6-DC5B68D1427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2F111CE7-2A70-D387-0C60-444BEB5D7C4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258BF960-D911-0857-D391-8D729C85C82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三番では警戒レベルの簡単な説明をし</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ています</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。警戒レベル１〜５でそれぞれ何をすべきなのか理解してもらうために</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自分たちで自由なポーズを考えてもら</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う想定です</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。アクションを入れながら同時に、警戒レベルを知る機会に</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します</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。三番は一・二番とリズムを変えて</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います。</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また、</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共助としてできることを考える構成になってい</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ます</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しかし</a:t>
            </a:r>
            <a:r>
              <a:rPr kumimoji="1" lang="ja-JP" altLang="en-US" sz="1800" dirty="0"/>
              <a:t>、小学生に繰り返し聞かせることで定着することができるか疑問に思うかもしれません。</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endParaRPr kumimoji="1" lang="ja-JP" altLang="en-US" dirty="0"/>
          </a:p>
        </p:txBody>
      </p:sp>
      <p:sp>
        <p:nvSpPr>
          <p:cNvPr id="4" name="スライド番号プレースホルダー 3">
            <a:extLst>
              <a:ext uri="{FF2B5EF4-FFF2-40B4-BE49-F238E27FC236}">
                <a16:creationId xmlns:a16="http://schemas.microsoft.com/office/drawing/2014/main" id="{84D34A3B-5B17-5A1D-A0AD-3AF21FA92EDD}"/>
              </a:ext>
            </a:extLst>
          </p:cNvPr>
          <p:cNvSpPr>
            <a:spLocks noGrp="1"/>
          </p:cNvSpPr>
          <p:nvPr>
            <p:ph type="sldNum" sz="quarter" idx="5"/>
          </p:nvPr>
        </p:nvSpPr>
        <p:spPr/>
        <p:txBody>
          <a:bodyPr/>
          <a:lstStyle/>
          <a:p>
            <a:fld id="{4D234667-E71D-4273-895E-EB89E53916A7}" type="slidenum">
              <a:rPr kumimoji="1" lang="ja-JP" altLang="en-US" smtClean="0"/>
              <a:t>11</a:t>
            </a:fld>
            <a:endParaRPr kumimoji="1" lang="ja-JP" altLang="en-US"/>
          </a:p>
        </p:txBody>
      </p:sp>
    </p:spTree>
    <p:extLst>
      <p:ext uri="{BB962C8B-B14F-4D97-AF65-F5344CB8AC3E}">
        <p14:creationId xmlns:p14="http://schemas.microsoft.com/office/powerpoint/2010/main" val="564625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4CA492-6E47-88C3-AE39-CDFE2861710A}"/>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FD0C4D1-A8EE-C1CD-E5B4-6B52FCBA9C6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8B1AAA18-D074-17FF-EFDF-34243483BD60}"/>
              </a:ext>
            </a:extLst>
          </p:cNvPr>
          <p:cNvSpPr>
            <a:spLocks noGrp="1"/>
          </p:cNvSpPr>
          <p:nvPr>
            <p:ph type="body" idx="1"/>
          </p:nvPr>
        </p:nvSpPr>
        <p:spPr/>
        <p:txBody>
          <a:bodyPr/>
          <a:lstStyle/>
          <a:p>
            <a:r>
              <a:rPr kumimoji="1" lang="ja-JP" altLang="en-US" dirty="0"/>
              <a:t>繰り返し学習の効果として、スライドのようなグラフを見たことはありませんか。</a:t>
            </a:r>
            <a:r>
              <a:rPr lang="ja-JP" altLang="ja-JP" sz="1800" dirty="0">
                <a:effectLst/>
                <a:latin typeface="Arial" panose="020B0604020202020204" pitchFamily="34" charset="0"/>
                <a:ea typeface="MS UI Gothic" panose="020B0600070205080204" pitchFamily="50" charset="-128"/>
                <a:cs typeface="Arial" panose="020B0604020202020204" pitchFamily="34" charset="0"/>
              </a:rPr>
              <a:t>ドイツの心理学者であるヘルマン・エビングハウスが提唱した、</a:t>
            </a:r>
            <a:r>
              <a:rPr lang="ja-JP" altLang="en-US" sz="1800" dirty="0">
                <a:effectLst/>
                <a:latin typeface="Arial" panose="020B0604020202020204" pitchFamily="34" charset="0"/>
                <a:ea typeface="MS UI Gothic" panose="020B0600070205080204" pitchFamily="50" charset="-128"/>
                <a:cs typeface="Arial" panose="020B0604020202020204" pitchFamily="34" charset="0"/>
              </a:rPr>
              <a:t>エビングハウスの忘却曲線と言います。これは、</a:t>
            </a:r>
            <a:r>
              <a:rPr lang="ja-JP" altLang="ja-JP" sz="1800" dirty="0">
                <a:effectLst/>
                <a:latin typeface="Arial" panose="020B0604020202020204" pitchFamily="34" charset="0"/>
                <a:ea typeface="MS UI Gothic" panose="020B0600070205080204" pitchFamily="50" charset="-128"/>
                <a:cs typeface="Arial" panose="020B0604020202020204" pitchFamily="34" charset="0"/>
              </a:rPr>
              <a:t>中期記憶</a:t>
            </a:r>
            <a:r>
              <a:rPr lang="ja-JP" altLang="en-US" sz="1800" dirty="0">
                <a:effectLst/>
                <a:latin typeface="Arial" panose="020B0604020202020204" pitchFamily="34" charset="0"/>
                <a:ea typeface="MS UI Gothic" panose="020B0600070205080204" pitchFamily="50" charset="-128"/>
                <a:cs typeface="Arial" panose="020B0604020202020204" pitchFamily="34" charset="0"/>
              </a:rPr>
              <a:t>・</a:t>
            </a:r>
            <a:r>
              <a:rPr lang="ja-JP" altLang="ja-JP" sz="1800" dirty="0">
                <a:effectLst/>
                <a:latin typeface="Arial" panose="020B0604020202020204" pitchFamily="34" charset="0"/>
                <a:ea typeface="MS UI Gothic" panose="020B0600070205080204" pitchFamily="50" charset="-128"/>
                <a:cs typeface="Arial" panose="020B0604020202020204" pitchFamily="34" charset="0"/>
              </a:rPr>
              <a:t>長期記憶に対する時間の経過と記憶の関係を表した曲線</a:t>
            </a:r>
            <a:r>
              <a:rPr lang="ja-JP" altLang="en-US" sz="1800" dirty="0">
                <a:effectLst/>
                <a:latin typeface="Arial" panose="020B0604020202020204" pitchFamily="34" charset="0"/>
                <a:ea typeface="MS UI Gothic" panose="020B0600070205080204" pitchFamily="50" charset="-128"/>
                <a:cs typeface="Arial" panose="020B0604020202020204" pitchFamily="34" charset="0"/>
              </a:rPr>
              <a:t>です</a:t>
            </a:r>
            <a:r>
              <a:rPr lang="ja-JP" altLang="ja-JP" sz="1800" dirty="0">
                <a:effectLst/>
                <a:latin typeface="Arial" panose="020B0604020202020204" pitchFamily="34" charset="0"/>
                <a:ea typeface="MS UI Gothic" panose="020B0600070205080204" pitchFamily="50" charset="-128"/>
                <a:cs typeface="Arial" panose="020B0604020202020204" pitchFamily="34" charset="0"/>
              </a:rPr>
              <a:t>。縦軸である「節約率」とは、</a:t>
            </a:r>
            <a:r>
              <a:rPr lang="ja-JP" altLang="en-US" sz="1800" dirty="0">
                <a:effectLst/>
                <a:latin typeface="Arial" panose="020B0604020202020204" pitchFamily="34" charset="0"/>
                <a:ea typeface="MS UI Gothic" panose="020B0600070205080204" pitchFamily="50" charset="-128"/>
                <a:cs typeface="Arial" panose="020B0604020202020204" pitchFamily="34" charset="0"/>
              </a:rPr>
              <a:t>（）</a:t>
            </a:r>
            <a:r>
              <a:rPr lang="ja-JP" altLang="ja-JP" sz="1800" dirty="0">
                <a:effectLst/>
                <a:latin typeface="Arial" panose="020B0604020202020204" pitchFamily="34" charset="0"/>
                <a:ea typeface="MS UI Gothic" panose="020B0600070205080204" pitchFamily="50" charset="-128"/>
                <a:cs typeface="Arial" panose="020B0604020202020204" pitchFamily="34" charset="0"/>
              </a:rPr>
              <a:t>知識を再び学習する際に「どのくらい時間を節約することができるか」を指</a:t>
            </a:r>
            <a:r>
              <a:rPr lang="ja-JP" altLang="en-US" sz="1800" dirty="0">
                <a:effectLst/>
                <a:latin typeface="Arial" panose="020B0604020202020204" pitchFamily="34" charset="0"/>
                <a:ea typeface="MS UI Gothic" panose="020B0600070205080204" pitchFamily="50" charset="-128"/>
                <a:cs typeface="Arial" panose="020B0604020202020204" pitchFamily="34" charset="0"/>
              </a:rPr>
              <a:t>しています</a:t>
            </a:r>
            <a:r>
              <a:rPr lang="ja-JP" altLang="ja-JP" sz="1800" dirty="0">
                <a:effectLst/>
                <a:latin typeface="Arial" panose="020B0604020202020204" pitchFamily="34" charset="0"/>
                <a:ea typeface="MS UI Gothic" panose="020B0600070205080204" pitchFamily="50" charset="-128"/>
                <a:cs typeface="Arial" panose="020B0604020202020204" pitchFamily="34" charset="0"/>
              </a:rPr>
              <a:t>。</a:t>
            </a:r>
            <a:r>
              <a:rPr lang="ja-JP" altLang="en-US" sz="1800" dirty="0">
                <a:effectLst/>
                <a:latin typeface="Arial" panose="020B0604020202020204" pitchFamily="34" charset="0"/>
                <a:ea typeface="MS UI Gothic" panose="020B0600070205080204" pitchFamily="50" charset="-128"/>
                <a:cs typeface="Arial" panose="020B0604020202020204" pitchFamily="34" charset="0"/>
              </a:rPr>
              <a:t>このグラフを見ると、再び学習するまでの時間が短いほど、節約率は高いと考えられます。そのため、繰り返し聞いてもらうことことが効果的だと考えています。続いて、実際に記憶に残るなと感じた事例を</a:t>
            </a:r>
            <a:r>
              <a:rPr lang="en-US" altLang="ja-JP" sz="1800" dirty="0">
                <a:effectLst/>
                <a:latin typeface="Arial" panose="020B0604020202020204" pitchFamily="34" charset="0"/>
                <a:ea typeface="MS UI Gothic" panose="020B0600070205080204" pitchFamily="50" charset="-128"/>
                <a:cs typeface="Arial" panose="020B0604020202020204" pitchFamily="34" charset="0"/>
              </a:rPr>
              <a:t>2</a:t>
            </a:r>
            <a:r>
              <a:rPr lang="ja-JP" altLang="en-US" sz="1800" dirty="0">
                <a:effectLst/>
                <a:latin typeface="Arial" panose="020B0604020202020204" pitchFamily="34" charset="0"/>
                <a:ea typeface="MS UI Gothic" panose="020B0600070205080204" pitchFamily="50" charset="-128"/>
                <a:cs typeface="Arial" panose="020B0604020202020204" pitchFamily="34" charset="0"/>
              </a:rPr>
              <a:t>つ紹介します。</a:t>
            </a:r>
            <a:endParaRPr lang="en-US" altLang="ja-JP" sz="1800" dirty="0">
              <a:effectLst/>
              <a:latin typeface="Arial" panose="020B0604020202020204" pitchFamily="34" charset="0"/>
              <a:ea typeface="MS UI Gothic" panose="020B0600070205080204" pitchFamily="50" charset="-128"/>
              <a:cs typeface="Arial" panose="020B0604020202020204" pitchFamily="34" charset="0"/>
            </a:endParaRPr>
          </a:p>
        </p:txBody>
      </p:sp>
      <p:sp>
        <p:nvSpPr>
          <p:cNvPr id="4" name="スライド番号プレースホルダー 3">
            <a:extLst>
              <a:ext uri="{FF2B5EF4-FFF2-40B4-BE49-F238E27FC236}">
                <a16:creationId xmlns:a16="http://schemas.microsoft.com/office/drawing/2014/main" id="{0D85DB28-5243-6E54-79A9-FC75B73227AA}"/>
              </a:ext>
            </a:extLst>
          </p:cNvPr>
          <p:cNvSpPr>
            <a:spLocks noGrp="1"/>
          </p:cNvSpPr>
          <p:nvPr>
            <p:ph type="sldNum" sz="quarter" idx="5"/>
          </p:nvPr>
        </p:nvSpPr>
        <p:spPr/>
        <p:txBody>
          <a:bodyPr/>
          <a:lstStyle/>
          <a:p>
            <a:fld id="{4D234667-E71D-4273-895E-EB89E53916A7}" type="slidenum">
              <a:rPr kumimoji="1" lang="ja-JP" altLang="en-US" smtClean="0"/>
              <a:t>12</a:t>
            </a:fld>
            <a:endParaRPr kumimoji="1" lang="ja-JP" altLang="en-US"/>
          </a:p>
        </p:txBody>
      </p:sp>
    </p:spTree>
    <p:extLst>
      <p:ext uri="{BB962C8B-B14F-4D97-AF65-F5344CB8AC3E}">
        <p14:creationId xmlns:p14="http://schemas.microsoft.com/office/powerpoint/2010/main" val="94137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1</a:t>
            </a:r>
            <a:r>
              <a:rPr kumimoji="1" lang="ja-JP" altLang="en-US" dirty="0"/>
              <a:t>つ目は、ラジオ体操です。ラジオ体操とは、</a:t>
            </a:r>
            <a:r>
              <a:rPr kumimoji="1" lang="ja-JP" altLang="en-US" dirty="0">
                <a:solidFill>
                  <a:schemeClr val="tx1"/>
                </a:solidFill>
              </a:rPr>
              <a:t>国民の体力向上と健康の保持や増進を目的とした一般向けの体操です。ラジオ体操は第一から第三まであります。しかし、一般的に普及しているのはラジオ体操第一のみです。なぜなら、地域や学校等で行う機会が多いからです。（）ラジオ体操のように聞く機会が多いほど、記憶に残ると考えられます。</a:t>
            </a:r>
            <a:endParaRPr kumimoji="1" lang="ja-JP" altLang="en-US" dirty="0"/>
          </a:p>
        </p:txBody>
      </p:sp>
      <p:sp>
        <p:nvSpPr>
          <p:cNvPr id="4" name="スライド番号プレースホルダー 3"/>
          <p:cNvSpPr>
            <a:spLocks noGrp="1"/>
          </p:cNvSpPr>
          <p:nvPr>
            <p:ph type="sldNum" sz="quarter" idx="5"/>
          </p:nvPr>
        </p:nvSpPr>
        <p:spPr/>
        <p:txBody>
          <a:bodyPr/>
          <a:lstStyle/>
          <a:p>
            <a:fld id="{4D234667-E71D-4273-895E-EB89E53916A7}" type="slidenum">
              <a:rPr kumimoji="1" lang="ja-JP" altLang="en-US" smtClean="0"/>
              <a:t>13</a:t>
            </a:fld>
            <a:endParaRPr kumimoji="1" lang="ja-JP" altLang="en-US"/>
          </a:p>
        </p:txBody>
      </p:sp>
    </p:spTree>
    <p:extLst>
      <p:ext uri="{BB962C8B-B14F-4D97-AF65-F5344CB8AC3E}">
        <p14:creationId xmlns:p14="http://schemas.microsoft.com/office/powerpoint/2010/main" val="39808429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C3C18E-10A3-DF3D-C383-62B9B25CB311}"/>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B169B2F-A3F4-CA0A-877F-E269350B8D37}"/>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57EC690-2DBC-D99E-2D42-5B0DD0079224}"/>
              </a:ext>
            </a:extLst>
          </p:cNvPr>
          <p:cNvSpPr>
            <a:spLocks noGrp="1"/>
          </p:cNvSpPr>
          <p:nvPr>
            <p:ph type="body" idx="1"/>
          </p:nvPr>
        </p:nvSpPr>
        <p:spPr/>
        <p:txBody>
          <a:bodyPr/>
          <a:lstStyle/>
          <a:p>
            <a:r>
              <a:rPr kumimoji="1" lang="en-US" altLang="ja-JP" dirty="0"/>
              <a:t>2</a:t>
            </a:r>
            <a:r>
              <a:rPr kumimoji="1" lang="ja-JP" altLang="en-US" dirty="0"/>
              <a:t>つ目は、</a:t>
            </a:r>
            <a:r>
              <a:rPr kumimoji="1" lang="ja-JP" altLang="en-US" sz="1200" dirty="0"/>
              <a:t>広島東洋カープの応援曲「それ行けカープ</a:t>
            </a:r>
            <a:r>
              <a:rPr kumimoji="1" lang="en-US" altLang="ja-JP" sz="1200" dirty="0"/>
              <a:t>〜</a:t>
            </a:r>
            <a:r>
              <a:rPr kumimoji="1" lang="ja-JP" altLang="en-US" sz="1200" dirty="0"/>
              <a:t>若き鯉たち</a:t>
            </a:r>
            <a:r>
              <a:rPr kumimoji="1" lang="en-US" altLang="ja-JP" sz="1200" dirty="0"/>
              <a:t>〜</a:t>
            </a:r>
            <a:r>
              <a:rPr kumimoji="1" lang="ja-JP" altLang="en-US" sz="1200" dirty="0"/>
              <a:t>」です</a:t>
            </a:r>
            <a:r>
              <a:rPr kumimoji="1" lang="ja-JP" altLang="en-US" dirty="0"/>
              <a:t>。「カープ、カープ、カープ広島。広島カープ」のあの歌です。球団について詳しくない人でも耳にしたことがありますよね？このような、（）広島出身の人がみんな知っている曲を工夫次第で作り出すことは可能だと考えられます。</a:t>
            </a:r>
          </a:p>
        </p:txBody>
      </p:sp>
      <p:sp>
        <p:nvSpPr>
          <p:cNvPr id="4" name="スライド番号プレースホルダー 3">
            <a:extLst>
              <a:ext uri="{FF2B5EF4-FFF2-40B4-BE49-F238E27FC236}">
                <a16:creationId xmlns:a16="http://schemas.microsoft.com/office/drawing/2014/main" id="{42879ED8-A0CB-6654-8F85-69210E8FFC85}"/>
              </a:ext>
            </a:extLst>
          </p:cNvPr>
          <p:cNvSpPr>
            <a:spLocks noGrp="1"/>
          </p:cNvSpPr>
          <p:nvPr>
            <p:ph type="sldNum" sz="quarter" idx="5"/>
          </p:nvPr>
        </p:nvSpPr>
        <p:spPr/>
        <p:txBody>
          <a:bodyPr/>
          <a:lstStyle/>
          <a:p>
            <a:fld id="{4D234667-E71D-4273-895E-EB89E53916A7}" type="slidenum">
              <a:rPr kumimoji="1" lang="ja-JP" altLang="en-US" smtClean="0"/>
              <a:t>14</a:t>
            </a:fld>
            <a:endParaRPr kumimoji="1" lang="ja-JP" altLang="en-US"/>
          </a:p>
        </p:txBody>
      </p:sp>
    </p:spTree>
    <p:extLst>
      <p:ext uri="{BB962C8B-B14F-4D97-AF65-F5344CB8AC3E}">
        <p14:creationId xmlns:p14="http://schemas.microsoft.com/office/powerpoint/2010/main" val="42932802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9FE667-48A2-7F48-1393-C3AFC0DC18DB}"/>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FC03A4AB-B54B-F35A-34E0-5CDB6F4860CF}"/>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DE959A37-8E4D-1CE3-FAF1-EA1F98F335AB}"/>
              </a:ext>
            </a:extLst>
          </p:cNvPr>
          <p:cNvSpPr>
            <a:spLocks noGrp="1"/>
          </p:cNvSpPr>
          <p:nvPr>
            <p:ph type="body" idx="1"/>
          </p:nvPr>
        </p:nvSpPr>
        <p:spPr/>
        <p:txBody>
          <a:bodyPr/>
          <a:lstStyle/>
          <a:p>
            <a:r>
              <a:rPr kumimoji="1" lang="ja-JP" altLang="en-US" dirty="0"/>
              <a:t>これらの事例のように、（）繰り返し聞くことで、適切な避難行動を定着させます。</a:t>
            </a:r>
          </a:p>
        </p:txBody>
      </p:sp>
      <p:sp>
        <p:nvSpPr>
          <p:cNvPr id="4" name="スライド番号プレースホルダー 3">
            <a:extLst>
              <a:ext uri="{FF2B5EF4-FFF2-40B4-BE49-F238E27FC236}">
                <a16:creationId xmlns:a16="http://schemas.microsoft.com/office/drawing/2014/main" id="{CE20BFC7-13B6-AA7C-77DE-E46D67F5D5D4}"/>
              </a:ext>
            </a:extLst>
          </p:cNvPr>
          <p:cNvSpPr>
            <a:spLocks noGrp="1"/>
          </p:cNvSpPr>
          <p:nvPr>
            <p:ph type="sldNum" sz="quarter" idx="5"/>
          </p:nvPr>
        </p:nvSpPr>
        <p:spPr/>
        <p:txBody>
          <a:bodyPr/>
          <a:lstStyle/>
          <a:p>
            <a:fld id="{4D234667-E71D-4273-895E-EB89E53916A7}" type="slidenum">
              <a:rPr kumimoji="1" lang="ja-JP" altLang="en-US" smtClean="0"/>
              <a:t>15</a:t>
            </a:fld>
            <a:endParaRPr kumimoji="1" lang="ja-JP" altLang="en-US"/>
          </a:p>
        </p:txBody>
      </p:sp>
    </p:spTree>
    <p:extLst>
      <p:ext uri="{BB962C8B-B14F-4D97-AF65-F5344CB8AC3E}">
        <p14:creationId xmlns:p14="http://schemas.microsoft.com/office/powerpoint/2010/main" val="255629176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最後に実現までの流れを軽く説明します。広島県が中心となって、</a:t>
            </a:r>
            <a:r>
              <a:rPr lang="ja-JP" altLang="ja-JP" sz="1200" dirty="0">
                <a:effectLst/>
                <a:latin typeface="Arial" panose="020B0604020202020204" pitchFamily="34" charset="0"/>
                <a:ea typeface="MS UI Gothic" panose="020B0600070205080204" pitchFamily="50" charset="-128"/>
                <a:cs typeface="Arial" panose="020B0604020202020204" pitchFamily="34" charset="0"/>
              </a:rPr>
              <a:t>各</a:t>
            </a:r>
            <a:r>
              <a:rPr lang="ja-JP" altLang="en-US" sz="1200" dirty="0">
                <a:effectLst/>
                <a:latin typeface="Arial" panose="020B0604020202020204" pitchFamily="34" charset="0"/>
                <a:ea typeface="MS UI Gothic" panose="020B0600070205080204" pitchFamily="50" charset="-128"/>
                <a:cs typeface="Arial" panose="020B0604020202020204" pitchFamily="34" charset="0"/>
              </a:rPr>
              <a:t>市区町村</a:t>
            </a:r>
            <a:r>
              <a:rPr lang="ja-JP" altLang="ja-JP" sz="1200" dirty="0">
                <a:effectLst/>
                <a:latin typeface="Arial" panose="020B0604020202020204" pitchFamily="34" charset="0"/>
                <a:ea typeface="MS UI Gothic" panose="020B0600070205080204" pitchFamily="50" charset="-128"/>
                <a:cs typeface="Arial" panose="020B0604020202020204" pitchFamily="34" charset="0"/>
              </a:rPr>
              <a:t>や教育委員会、作曲家・編曲家・動画クリエイター・</a:t>
            </a:r>
            <a:r>
              <a:rPr lang="en-US" altLang="ja-JP" sz="1200" dirty="0">
                <a:effectLst/>
                <a:latin typeface="Arial" panose="020B0604020202020204" pitchFamily="34" charset="0"/>
                <a:ea typeface="MS UI Gothic" panose="020B0600070205080204" pitchFamily="50" charset="-128"/>
              </a:rPr>
              <a:t>web</a:t>
            </a:r>
            <a:r>
              <a:rPr lang="ja-JP" altLang="ja-JP" sz="1200" dirty="0">
                <a:effectLst/>
                <a:latin typeface="Arial" panose="020B0604020202020204" pitchFamily="34" charset="0"/>
                <a:ea typeface="MS UI Gothic" panose="020B0600070205080204" pitchFamily="50" charset="-128"/>
                <a:cs typeface="Arial" panose="020B0604020202020204" pitchFamily="34" charset="0"/>
              </a:rPr>
              <a:t>制作会社等</a:t>
            </a:r>
            <a:r>
              <a:rPr lang="ja-JP" altLang="en-US" sz="1200" dirty="0">
                <a:effectLst/>
                <a:latin typeface="Arial" panose="020B0604020202020204" pitchFamily="34" charset="0"/>
                <a:ea typeface="MS UI Gothic" panose="020B0600070205080204" pitchFamily="50" charset="-128"/>
                <a:cs typeface="Arial" panose="020B0604020202020204" pitchFamily="34" charset="0"/>
              </a:rPr>
              <a:t>の専門家</a:t>
            </a:r>
            <a:r>
              <a:rPr lang="ja-JP" altLang="ja-JP" sz="1200" dirty="0">
                <a:effectLst/>
                <a:latin typeface="Arial" panose="020B0604020202020204" pitchFamily="34" charset="0"/>
                <a:ea typeface="MS UI Gothic" panose="020B0600070205080204" pitchFamily="50" charset="-128"/>
                <a:cs typeface="Arial" panose="020B0604020202020204" pitchFamily="34" charset="0"/>
              </a:rPr>
              <a:t>と連携をとって「防災アクション大作戦制作委員会」を組む</a:t>
            </a:r>
            <a:r>
              <a:rPr lang="ja-JP" altLang="en-US" sz="1200" dirty="0">
                <a:effectLst/>
                <a:latin typeface="Arial" panose="020B0604020202020204" pitchFamily="34" charset="0"/>
                <a:ea typeface="MS UI Gothic" panose="020B0600070205080204" pitchFamily="50" charset="-128"/>
                <a:cs typeface="Arial" panose="020B0604020202020204" pitchFamily="34" charset="0"/>
              </a:rPr>
              <a:t>ことを想定しています</a:t>
            </a:r>
            <a:r>
              <a:rPr lang="ja-JP" altLang="ja-JP" sz="1200" dirty="0">
                <a:effectLst/>
                <a:latin typeface="Arial" panose="020B0604020202020204" pitchFamily="34" charset="0"/>
                <a:ea typeface="MS UI Gothic" panose="020B0600070205080204" pitchFamily="50" charset="-128"/>
                <a:cs typeface="Arial" panose="020B0604020202020204" pitchFamily="34" charset="0"/>
              </a:rPr>
              <a:t>。</a:t>
            </a:r>
            <a:endParaRPr kumimoji="1" lang="en-US" altLang="ja-JP" dirty="0"/>
          </a:p>
        </p:txBody>
      </p:sp>
      <p:sp>
        <p:nvSpPr>
          <p:cNvPr id="4" name="スライド番号プレースホルダー 3"/>
          <p:cNvSpPr>
            <a:spLocks noGrp="1"/>
          </p:cNvSpPr>
          <p:nvPr>
            <p:ph type="sldNum" sz="quarter" idx="5"/>
          </p:nvPr>
        </p:nvSpPr>
        <p:spPr/>
        <p:txBody>
          <a:bodyPr/>
          <a:lstStyle/>
          <a:p>
            <a:fld id="{4D234667-E71D-4273-895E-EB89E53916A7}" type="slidenum">
              <a:rPr kumimoji="1" lang="ja-JP" altLang="en-US" smtClean="0"/>
              <a:t>16</a:t>
            </a:fld>
            <a:endParaRPr kumimoji="1" lang="ja-JP" altLang="en-US"/>
          </a:p>
        </p:txBody>
      </p:sp>
    </p:spTree>
    <p:extLst>
      <p:ext uri="{BB962C8B-B14F-4D97-AF65-F5344CB8AC3E}">
        <p14:creationId xmlns:p14="http://schemas.microsoft.com/office/powerpoint/2010/main" val="33831922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防災アクション大作戦制作委員会」を設置し、予算の決定をします。曲の雰囲気などを募集します。アイデアが決定した後、専門家を交えて制作します。そして、各市区町村や教育委員会より各小学校で防災アクション大作戦を放送してもらうといった流れです。このアイデアが実現すると、県民</a:t>
            </a:r>
            <a:r>
              <a:rPr kumimoji="1" lang="en-US" altLang="ja-JP" dirty="0"/>
              <a:t>1</a:t>
            </a:r>
            <a:r>
              <a:rPr kumimoji="1" lang="ja-JP" altLang="en-US" dirty="0"/>
              <a:t>人</a:t>
            </a:r>
            <a:r>
              <a:rPr kumimoji="1" lang="en-US" altLang="ja-JP" dirty="0"/>
              <a:t>1</a:t>
            </a:r>
            <a:r>
              <a:rPr kumimoji="1" lang="ja-JP" altLang="en-US" dirty="0"/>
              <a:t>人が適切な避難行動が当たり前の文化になります。</a:t>
            </a:r>
          </a:p>
          <a:p>
            <a:endParaRPr kumimoji="1" lang="ja-JP" altLang="en-US" dirty="0"/>
          </a:p>
        </p:txBody>
      </p:sp>
      <p:sp>
        <p:nvSpPr>
          <p:cNvPr id="4" name="スライド番号プレースホルダー 3"/>
          <p:cNvSpPr>
            <a:spLocks noGrp="1"/>
          </p:cNvSpPr>
          <p:nvPr>
            <p:ph type="sldNum" sz="quarter" idx="5"/>
          </p:nvPr>
        </p:nvSpPr>
        <p:spPr/>
        <p:txBody>
          <a:bodyPr/>
          <a:lstStyle/>
          <a:p>
            <a:fld id="{4D234667-E71D-4273-895E-EB89E53916A7}" type="slidenum">
              <a:rPr kumimoji="1" lang="ja-JP" altLang="en-US" smtClean="0"/>
              <a:t>17</a:t>
            </a:fld>
            <a:endParaRPr kumimoji="1" lang="ja-JP" altLang="en-US"/>
          </a:p>
        </p:txBody>
      </p:sp>
    </p:spTree>
    <p:extLst>
      <p:ext uri="{BB962C8B-B14F-4D97-AF65-F5344CB8AC3E}">
        <p14:creationId xmlns:p14="http://schemas.microsoft.com/office/powerpoint/2010/main" val="21935834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これで、</a:t>
            </a:r>
            <a:r>
              <a:rPr kumimoji="1" lang="en-US" altLang="ja-JP" dirty="0"/>
              <a:t>Spark Room</a:t>
            </a:r>
            <a:r>
              <a:rPr kumimoji="1" lang="ja-JP" altLang="en-US" dirty="0"/>
              <a:t>の発表を終わります。ご清聴ありがとうございました。</a:t>
            </a:r>
          </a:p>
        </p:txBody>
      </p:sp>
      <p:sp>
        <p:nvSpPr>
          <p:cNvPr id="4" name="スライド番号プレースホルダー 3"/>
          <p:cNvSpPr>
            <a:spLocks noGrp="1"/>
          </p:cNvSpPr>
          <p:nvPr>
            <p:ph type="sldNum" sz="quarter" idx="5"/>
          </p:nvPr>
        </p:nvSpPr>
        <p:spPr/>
        <p:txBody>
          <a:bodyPr/>
          <a:lstStyle/>
          <a:p>
            <a:fld id="{4D234667-E71D-4273-895E-EB89E53916A7}" type="slidenum">
              <a:rPr kumimoji="1" lang="ja-JP" altLang="en-US" smtClean="0"/>
              <a:t>18</a:t>
            </a:fld>
            <a:endParaRPr kumimoji="1" lang="ja-JP" altLang="en-US"/>
          </a:p>
        </p:txBody>
      </p:sp>
    </p:spTree>
    <p:extLst>
      <p:ext uri="{BB962C8B-B14F-4D97-AF65-F5344CB8AC3E}">
        <p14:creationId xmlns:p14="http://schemas.microsoft.com/office/powerpoint/2010/main" val="19047292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始めに、従来の防災の取り組みを紹介します。個別避難計画とは、要援護者の状況や避難所を記載したものです。要援護者を担当する福祉専門職を対象に、個別避難計画の作成につき、報酬を与える仕組みがあります。作成数は増加傾向にあります。しかし、（）報酬があるからこそ増加傾向にあると考えられます。マイタイムラインとは、住民一人ひとりの防災行動計画であり、台風等の接近による大雨によって河川の水位が上昇する時に、自分自身がとる標準的な防災行動などを時系列的に整理したものです。マイタイムラインを作成しない要因として、社会的な背景が挙げられます。</a:t>
            </a:r>
          </a:p>
        </p:txBody>
      </p:sp>
      <p:sp>
        <p:nvSpPr>
          <p:cNvPr id="4" name="スライド番号プレースホルダー 3"/>
          <p:cNvSpPr>
            <a:spLocks noGrp="1"/>
          </p:cNvSpPr>
          <p:nvPr>
            <p:ph type="sldNum" sz="quarter" idx="5"/>
          </p:nvPr>
        </p:nvSpPr>
        <p:spPr/>
        <p:txBody>
          <a:bodyPr/>
          <a:lstStyle/>
          <a:p>
            <a:fld id="{4D234667-E71D-4273-895E-EB89E53916A7}" type="slidenum">
              <a:rPr kumimoji="1" lang="ja-JP" altLang="en-US" smtClean="0"/>
              <a:t>2</a:t>
            </a:fld>
            <a:endParaRPr kumimoji="1" lang="ja-JP" altLang="en-US"/>
          </a:p>
        </p:txBody>
      </p:sp>
    </p:spTree>
    <p:extLst>
      <p:ext uri="{BB962C8B-B14F-4D97-AF65-F5344CB8AC3E}">
        <p14:creationId xmlns:p14="http://schemas.microsoft.com/office/powerpoint/2010/main" val="3329794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CC5AAC-A3C1-B3AF-E8D0-5DA867FCC94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58DCD161-24C1-2553-F2D5-15E76A46D7C8}"/>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CCB47250-B817-54EC-1A91-D61B8240C7FE}"/>
              </a:ext>
            </a:extLst>
          </p:cNvPr>
          <p:cNvSpPr>
            <a:spLocks noGrp="1"/>
          </p:cNvSpPr>
          <p:nvPr>
            <p:ph type="body" idx="1"/>
          </p:nvPr>
        </p:nvSpPr>
        <p:spPr/>
        <p:txBody>
          <a:bodyPr/>
          <a:lstStyle/>
          <a:p>
            <a:r>
              <a:rPr kumimoji="1" lang="ja-JP" altLang="en-US" dirty="0"/>
              <a:t>近年、共働き世帯が増加しています。</a:t>
            </a:r>
            <a:endParaRPr kumimoji="1" lang="en-US" altLang="ja-JP" dirty="0"/>
          </a:p>
          <a:p>
            <a:endParaRPr kumimoji="1" lang="en-US" altLang="ja-JP" sz="1200" kern="100" dirty="0">
              <a:effectLst/>
              <a:latin typeface="Arial" panose="020B0604020202020204" pitchFamily="34" charset="0"/>
              <a:ea typeface="MS UI Gothic" panose="020B0600070205080204" pitchFamily="50" charset="-128"/>
              <a:cs typeface="Arial" panose="020B0604020202020204" pitchFamily="34" charset="0"/>
            </a:endParaRPr>
          </a:p>
          <a:p>
            <a:r>
              <a:rPr lang="ja-JP" altLang="en-US" sz="1200" kern="100" dirty="0">
                <a:effectLst/>
                <a:latin typeface="Arial" panose="020B0604020202020204" pitchFamily="34" charset="0"/>
                <a:ea typeface="MS UI Gothic" panose="020B0600070205080204" pitchFamily="50" charset="-128"/>
                <a:cs typeface="Arial" panose="020B0604020202020204" pitchFamily="34" charset="0"/>
              </a:rPr>
              <a:t>右の図は、</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令和</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3</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年版厚生労働白書－新型コロナウイルス感染症と社会保障－の図表</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1-1-3</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　共働き等世帯数の年次推移</a:t>
            </a:r>
            <a:r>
              <a:rPr lang="ja-JP" altLang="en-US" sz="1200" kern="100" dirty="0">
                <a:effectLst/>
                <a:latin typeface="Arial" panose="020B0604020202020204" pitchFamily="34" charset="0"/>
                <a:ea typeface="MS UI Gothic" panose="020B0600070205080204" pitchFamily="50" charset="-128"/>
                <a:cs typeface="Arial" panose="020B0604020202020204" pitchFamily="34" charset="0"/>
              </a:rPr>
              <a:t>より作成したものです。図から共働き世帯が増加していることが分かります。</a:t>
            </a:r>
            <a:endParaRPr kumimoji="1" lang="en-US" altLang="ja-JP" dirty="0"/>
          </a:p>
        </p:txBody>
      </p:sp>
      <p:sp>
        <p:nvSpPr>
          <p:cNvPr id="4" name="スライド番号プレースホルダー 3">
            <a:extLst>
              <a:ext uri="{FF2B5EF4-FFF2-40B4-BE49-F238E27FC236}">
                <a16:creationId xmlns:a16="http://schemas.microsoft.com/office/drawing/2014/main" id="{F461D506-F78C-516D-0556-2A10B0FCF1E8}"/>
              </a:ext>
            </a:extLst>
          </p:cNvPr>
          <p:cNvSpPr>
            <a:spLocks noGrp="1"/>
          </p:cNvSpPr>
          <p:nvPr>
            <p:ph type="sldNum" sz="quarter" idx="5"/>
          </p:nvPr>
        </p:nvSpPr>
        <p:spPr/>
        <p:txBody>
          <a:bodyPr/>
          <a:lstStyle/>
          <a:p>
            <a:fld id="{4D234667-E71D-4273-895E-EB89E53916A7}" type="slidenum">
              <a:rPr kumimoji="1" lang="ja-JP" altLang="en-US" smtClean="0"/>
              <a:t>3</a:t>
            </a:fld>
            <a:endParaRPr kumimoji="1" lang="ja-JP" altLang="en-US"/>
          </a:p>
        </p:txBody>
      </p:sp>
    </p:spTree>
    <p:extLst>
      <p:ext uri="{BB962C8B-B14F-4D97-AF65-F5344CB8AC3E}">
        <p14:creationId xmlns:p14="http://schemas.microsoft.com/office/powerpoint/2010/main" val="3808975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52F189-48DA-DE6E-FBD4-583C1F4B90E4}"/>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C773F02B-1518-82F9-A5AB-A98B3680326E}"/>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0DCEE433-16F8-284C-35DA-46A5DBB4D202}"/>
              </a:ext>
            </a:extLst>
          </p:cNvPr>
          <p:cNvSpPr>
            <a:spLocks noGrp="1"/>
          </p:cNvSpPr>
          <p:nvPr>
            <p:ph type="body" idx="1"/>
          </p:nvPr>
        </p:nvSpPr>
        <p:spPr/>
        <p:txBody>
          <a:bodyPr/>
          <a:lstStyle/>
          <a:p>
            <a:r>
              <a:rPr kumimoji="1" lang="ja-JP" altLang="en-US" dirty="0"/>
              <a:t>また、習い事をしている子どもは増加しています。このようにライフスタイルは多様化しています。</a:t>
            </a:r>
            <a:endParaRPr kumimoji="1" lang="en-US" altLang="ja-JP" dirty="0"/>
          </a:p>
          <a:p>
            <a:endParaRPr kumimoji="1" lang="en-US" altLang="ja-JP" dirty="0"/>
          </a:p>
          <a:p>
            <a:r>
              <a:rPr lang="ja-JP" altLang="en-US" sz="1200" kern="100" dirty="0">
                <a:effectLst/>
                <a:latin typeface="Arial" panose="020B0604020202020204" pitchFamily="34" charset="0"/>
                <a:ea typeface="MS UI Gothic" panose="020B0600070205080204" pitchFamily="50" charset="-128"/>
                <a:cs typeface="Times New Roman" panose="02020603050405020304" pitchFamily="18" charset="0"/>
              </a:rPr>
              <a:t>右の図は、</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21</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世紀出生児縦断調査（平成</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22</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年出生児）</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 / </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第８回</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21</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世紀出生児縦断調査（平成</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30</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年）</a:t>
            </a:r>
            <a:r>
              <a:rPr lang="ja-JP" altLang="ja-JP" sz="1200" kern="100" dirty="0">
                <a:effectLst/>
                <a:latin typeface="Century" panose="02040604050505020304" pitchFamily="18" charset="0"/>
                <a:ea typeface="Arial" panose="020B0604020202020204" pitchFamily="34" charset="0"/>
                <a:cs typeface="Times New Roman" panose="02020603050405020304" pitchFamily="18" charset="0"/>
              </a:rPr>
              <a:t> </a:t>
            </a:r>
            <a:r>
              <a:rPr lang="ja-JP" altLang="en-US" sz="1200" kern="100" dirty="0">
                <a:effectLst/>
                <a:latin typeface="Century" panose="02040604050505020304" pitchFamily="18" charset="0"/>
                <a:ea typeface="Arial" panose="020B0604020202020204" pitchFamily="34" charset="0"/>
                <a:cs typeface="Times New Roman" panose="02020603050405020304" pitchFamily="18" charset="0"/>
              </a:rPr>
              <a:t>から</a:t>
            </a:r>
            <a:r>
              <a:rPr lang="en-US" altLang="zh-TW" sz="1200" kern="100" dirty="0">
                <a:effectLst/>
                <a:latin typeface="Century" panose="02040604050505020304" pitchFamily="18" charset="0"/>
                <a:ea typeface="Arial" panose="020B0604020202020204" pitchFamily="34" charset="0"/>
                <a:cs typeface="Times New Roman" panose="02020603050405020304" pitchFamily="18" charset="0"/>
              </a:rPr>
              <a:t>21</a:t>
            </a:r>
            <a:r>
              <a:rPr lang="zh-TW" altLang="en-US" sz="1200" kern="100" dirty="0">
                <a:effectLst/>
                <a:latin typeface="Century" panose="02040604050505020304" pitchFamily="18" charset="0"/>
                <a:ea typeface="Arial" panose="020B0604020202020204" pitchFamily="34" charset="0"/>
                <a:cs typeface="Times New Roman" panose="02020603050405020304" pitchFamily="18" charset="0"/>
              </a:rPr>
              <a:t>世紀出生児縦断調査（平成</a:t>
            </a:r>
            <a:r>
              <a:rPr lang="en-US" altLang="zh-TW" sz="1200" kern="100" dirty="0">
                <a:effectLst/>
                <a:latin typeface="Century" panose="02040604050505020304" pitchFamily="18" charset="0"/>
                <a:ea typeface="Arial" panose="020B0604020202020204" pitchFamily="34" charset="0"/>
                <a:cs typeface="Times New Roman" panose="02020603050405020304" pitchFamily="18" charset="0"/>
              </a:rPr>
              <a:t>22</a:t>
            </a:r>
            <a:r>
              <a:rPr lang="zh-TW" altLang="en-US" sz="1200" kern="100" dirty="0">
                <a:effectLst/>
                <a:latin typeface="Century" panose="02040604050505020304" pitchFamily="18" charset="0"/>
                <a:ea typeface="Arial" panose="020B0604020202020204" pitchFamily="34" charset="0"/>
                <a:cs typeface="Times New Roman" panose="02020603050405020304" pitchFamily="18" charset="0"/>
              </a:rPr>
              <a:t>年出生児） </a:t>
            </a:r>
            <a:r>
              <a:rPr lang="en-US" altLang="zh-TW" sz="1200" kern="100" dirty="0">
                <a:effectLst/>
                <a:latin typeface="Century" panose="02040604050505020304" pitchFamily="18" charset="0"/>
                <a:ea typeface="Arial" panose="020B0604020202020204" pitchFamily="34" charset="0"/>
                <a:cs typeface="Times New Roman" panose="02020603050405020304" pitchFamily="18" charset="0"/>
              </a:rPr>
              <a:t>/ </a:t>
            </a:r>
            <a:r>
              <a:rPr lang="zh-TW" altLang="en-US" sz="1200" kern="100" dirty="0">
                <a:effectLst/>
                <a:latin typeface="Century" panose="02040604050505020304" pitchFamily="18" charset="0"/>
                <a:ea typeface="Arial" panose="020B0604020202020204" pitchFamily="34" charset="0"/>
                <a:cs typeface="Times New Roman" panose="02020603050405020304" pitchFamily="18" charset="0"/>
              </a:rPr>
              <a:t>第</a:t>
            </a:r>
            <a:r>
              <a:rPr lang="en-US" altLang="zh-TW" sz="1200" kern="100" dirty="0">
                <a:effectLst/>
                <a:latin typeface="Century" panose="02040604050505020304" pitchFamily="18" charset="0"/>
                <a:ea typeface="Arial" panose="020B0604020202020204" pitchFamily="34" charset="0"/>
                <a:cs typeface="Times New Roman" panose="02020603050405020304" pitchFamily="18" charset="0"/>
              </a:rPr>
              <a:t>12</a:t>
            </a:r>
            <a:r>
              <a:rPr lang="zh-TW" altLang="en-US" sz="1200" kern="100" dirty="0">
                <a:effectLst/>
                <a:latin typeface="Century" panose="02040604050505020304" pitchFamily="18" charset="0"/>
                <a:ea typeface="Arial" panose="020B0604020202020204" pitchFamily="34" charset="0"/>
                <a:cs typeface="Times New Roman" panose="02020603050405020304" pitchFamily="18" charset="0"/>
              </a:rPr>
              <a:t>回</a:t>
            </a:r>
            <a:r>
              <a:rPr lang="en-US" altLang="zh-TW" sz="1200" kern="100" dirty="0">
                <a:effectLst/>
                <a:latin typeface="Century" panose="02040604050505020304" pitchFamily="18" charset="0"/>
                <a:ea typeface="Arial" panose="020B0604020202020204" pitchFamily="34" charset="0"/>
                <a:cs typeface="Times New Roman" panose="02020603050405020304" pitchFamily="18" charset="0"/>
              </a:rPr>
              <a:t>21</a:t>
            </a:r>
            <a:r>
              <a:rPr lang="zh-TW" altLang="en-US" sz="1200" kern="100" dirty="0">
                <a:effectLst/>
                <a:latin typeface="Century" panose="02040604050505020304" pitchFamily="18" charset="0"/>
                <a:ea typeface="Arial" panose="020B0604020202020204" pitchFamily="34" charset="0"/>
                <a:cs typeface="Times New Roman" panose="02020603050405020304" pitchFamily="18" charset="0"/>
              </a:rPr>
              <a:t>世紀出生児縦断調査（令和４年） </a:t>
            </a:r>
            <a:r>
              <a:rPr lang="ja-JP" altLang="en-US" sz="1200" kern="100" dirty="0">
                <a:effectLst/>
                <a:latin typeface="Century" panose="02040604050505020304" pitchFamily="18" charset="0"/>
                <a:ea typeface="Arial" panose="020B0604020202020204" pitchFamily="34" charset="0"/>
                <a:cs typeface="Times New Roman" panose="02020603050405020304" pitchFamily="18" charset="0"/>
              </a:rPr>
              <a:t>より作成したものです。習い事をしている子どもは増加傾向にあります。</a:t>
            </a:r>
            <a:endParaRPr kumimoji="1" lang="ja-JP" altLang="en-US" dirty="0"/>
          </a:p>
          <a:p>
            <a:endParaRPr kumimoji="1" lang="ja-JP" altLang="en-US" dirty="0"/>
          </a:p>
        </p:txBody>
      </p:sp>
      <p:sp>
        <p:nvSpPr>
          <p:cNvPr id="4" name="スライド番号プレースホルダー 3">
            <a:extLst>
              <a:ext uri="{FF2B5EF4-FFF2-40B4-BE49-F238E27FC236}">
                <a16:creationId xmlns:a16="http://schemas.microsoft.com/office/drawing/2014/main" id="{26B6A66F-85C9-D383-F848-192E7199B890}"/>
              </a:ext>
            </a:extLst>
          </p:cNvPr>
          <p:cNvSpPr>
            <a:spLocks noGrp="1"/>
          </p:cNvSpPr>
          <p:nvPr>
            <p:ph type="sldNum" sz="quarter" idx="5"/>
          </p:nvPr>
        </p:nvSpPr>
        <p:spPr/>
        <p:txBody>
          <a:bodyPr/>
          <a:lstStyle/>
          <a:p>
            <a:fld id="{4D234667-E71D-4273-895E-EB89E53916A7}" type="slidenum">
              <a:rPr kumimoji="1" lang="ja-JP" altLang="en-US" smtClean="0"/>
              <a:t>4</a:t>
            </a:fld>
            <a:endParaRPr kumimoji="1" lang="ja-JP" altLang="en-US"/>
          </a:p>
        </p:txBody>
      </p:sp>
    </p:spTree>
    <p:extLst>
      <p:ext uri="{BB962C8B-B14F-4D97-AF65-F5344CB8AC3E}">
        <p14:creationId xmlns:p14="http://schemas.microsoft.com/office/powerpoint/2010/main" val="3262762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D00004-7F32-FBD8-6151-0B6595BDA03E}"/>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EDB17D76-1BD1-BB2A-2D87-BDB1AF515B96}"/>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A49A7E4-75A3-2F87-8460-8DE527CD8FAE}"/>
              </a:ext>
            </a:extLst>
          </p:cNvPr>
          <p:cNvSpPr>
            <a:spLocks noGrp="1"/>
          </p:cNvSpPr>
          <p:nvPr>
            <p:ph type="body" idx="1"/>
          </p:nvPr>
        </p:nvSpPr>
        <p:spPr/>
        <p:txBody>
          <a:bodyPr/>
          <a:lstStyle/>
          <a:p>
            <a:r>
              <a:rPr kumimoji="1" lang="ja-JP" altLang="en-US" dirty="0"/>
              <a:t>こうしたライフスタイルの多様化によってマイタイムラインを作成しないのではないかと考えられます。ライフスタイルが多様化することで、避難行動のパターンを全て想定することは難しくなります。（）そのため、（）マイタイムラインを作成しないのではないかと考えました。</a:t>
            </a:r>
          </a:p>
        </p:txBody>
      </p:sp>
      <p:sp>
        <p:nvSpPr>
          <p:cNvPr id="4" name="スライド番号プレースホルダー 3">
            <a:extLst>
              <a:ext uri="{FF2B5EF4-FFF2-40B4-BE49-F238E27FC236}">
                <a16:creationId xmlns:a16="http://schemas.microsoft.com/office/drawing/2014/main" id="{E92318E4-56D8-B50C-F0AE-CD10883F5C26}"/>
              </a:ext>
            </a:extLst>
          </p:cNvPr>
          <p:cNvSpPr>
            <a:spLocks noGrp="1"/>
          </p:cNvSpPr>
          <p:nvPr>
            <p:ph type="sldNum" sz="quarter" idx="5"/>
          </p:nvPr>
        </p:nvSpPr>
        <p:spPr/>
        <p:txBody>
          <a:bodyPr/>
          <a:lstStyle/>
          <a:p>
            <a:fld id="{4D234667-E71D-4273-895E-EB89E53916A7}" type="slidenum">
              <a:rPr kumimoji="1" lang="ja-JP" altLang="en-US" smtClean="0"/>
              <a:t>5</a:t>
            </a:fld>
            <a:endParaRPr kumimoji="1" lang="ja-JP" altLang="en-US"/>
          </a:p>
        </p:txBody>
      </p:sp>
    </p:spTree>
    <p:extLst>
      <p:ext uri="{BB962C8B-B14F-4D97-AF65-F5344CB8AC3E}">
        <p14:creationId xmlns:p14="http://schemas.microsoft.com/office/powerpoint/2010/main" val="2676945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CF7F8B-5D02-EB02-9E14-5E8DE2506A8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89BE758B-E1FA-07CE-385B-D8AFA32FAB8C}"/>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2982082-B81A-2972-6B7E-AD7002BA97D7}"/>
              </a:ext>
            </a:extLst>
          </p:cNvPr>
          <p:cNvSpPr>
            <a:spLocks noGrp="1"/>
          </p:cNvSpPr>
          <p:nvPr>
            <p:ph type="body" idx="1"/>
          </p:nvPr>
        </p:nvSpPr>
        <p:spPr/>
        <p:txBody>
          <a:bodyPr/>
          <a:lstStyle/>
          <a:p>
            <a:r>
              <a:rPr kumimoji="1" lang="ja-JP" altLang="en-US" dirty="0"/>
              <a:t>続いて、私たちが考える広島県が抱える地域課題を説明します。広島県は土砂災害警戒区域が多いです。右の図は、国土数値情報ダウンロードサイトの土砂災害警戒区域のデータを元に、作成したものである。都道府県別で土砂災害警戒区域を表示しものであり、土砂災害警戒区域の数が多いほど、濃く塗りつぶされている。図より広島県は全国で比べてみても、土砂災害警戒区域が多いです。</a:t>
            </a:r>
            <a:endParaRPr kumimoji="1" lang="en-US" altLang="ja-JP" dirty="0"/>
          </a:p>
        </p:txBody>
      </p:sp>
      <p:sp>
        <p:nvSpPr>
          <p:cNvPr id="4" name="スライド番号プレースホルダー 3">
            <a:extLst>
              <a:ext uri="{FF2B5EF4-FFF2-40B4-BE49-F238E27FC236}">
                <a16:creationId xmlns:a16="http://schemas.microsoft.com/office/drawing/2014/main" id="{D3B655DF-5947-BB60-2541-C5E847860605}"/>
              </a:ext>
            </a:extLst>
          </p:cNvPr>
          <p:cNvSpPr>
            <a:spLocks noGrp="1"/>
          </p:cNvSpPr>
          <p:nvPr>
            <p:ph type="sldNum" sz="quarter" idx="5"/>
          </p:nvPr>
        </p:nvSpPr>
        <p:spPr/>
        <p:txBody>
          <a:bodyPr/>
          <a:lstStyle/>
          <a:p>
            <a:fld id="{4D234667-E71D-4273-895E-EB89E53916A7}" type="slidenum">
              <a:rPr kumimoji="1" lang="ja-JP" altLang="en-US" smtClean="0"/>
              <a:t>6</a:t>
            </a:fld>
            <a:endParaRPr kumimoji="1" lang="ja-JP" altLang="en-US"/>
          </a:p>
        </p:txBody>
      </p:sp>
    </p:spTree>
    <p:extLst>
      <p:ext uri="{BB962C8B-B14F-4D97-AF65-F5344CB8AC3E}">
        <p14:creationId xmlns:p14="http://schemas.microsoft.com/office/powerpoint/2010/main" val="2740853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982D70-BFC2-6BFA-A92B-F500D0B1D4A7}"/>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981CBC35-E61D-85BB-2041-73715B9B654E}"/>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EF9FDBB-6583-4FB9-099F-F24FBFBD2E87}"/>
              </a:ext>
            </a:extLst>
          </p:cNvPr>
          <p:cNvSpPr>
            <a:spLocks noGrp="1"/>
          </p:cNvSpPr>
          <p:nvPr>
            <p:ph type="body" idx="1"/>
          </p:nvPr>
        </p:nvSpPr>
        <p:spPr/>
        <p:txBody>
          <a:bodyPr/>
          <a:lstStyle/>
          <a:p>
            <a:r>
              <a:rPr kumimoji="1" lang="ja-JP" altLang="en-US" dirty="0"/>
              <a:t>また防災意識に関しては、広島県もマイタイムラインの作成率が低いです。令和５年度 防災・減災に関する県民意識調査結果より、県民の</a:t>
            </a:r>
            <a:r>
              <a:rPr kumimoji="1" lang="en-US" altLang="ja-JP" dirty="0"/>
              <a:t>8</a:t>
            </a:r>
            <a:r>
              <a:rPr kumimoji="1" lang="ja-JP" altLang="en-US" dirty="0"/>
              <a:t>割程度がマイタイムラインを作成していないことが分かります。広島県に関しても、ライフスタイルの多様化が原因と考えられます。</a:t>
            </a:r>
          </a:p>
        </p:txBody>
      </p:sp>
      <p:sp>
        <p:nvSpPr>
          <p:cNvPr id="4" name="スライド番号プレースホルダー 3">
            <a:extLst>
              <a:ext uri="{FF2B5EF4-FFF2-40B4-BE49-F238E27FC236}">
                <a16:creationId xmlns:a16="http://schemas.microsoft.com/office/drawing/2014/main" id="{8C40B190-E82D-EE83-646D-47112E0DC278}"/>
              </a:ext>
            </a:extLst>
          </p:cNvPr>
          <p:cNvSpPr>
            <a:spLocks noGrp="1"/>
          </p:cNvSpPr>
          <p:nvPr>
            <p:ph type="sldNum" sz="quarter" idx="5"/>
          </p:nvPr>
        </p:nvSpPr>
        <p:spPr/>
        <p:txBody>
          <a:bodyPr/>
          <a:lstStyle/>
          <a:p>
            <a:fld id="{4D234667-E71D-4273-895E-EB89E53916A7}" type="slidenum">
              <a:rPr kumimoji="1" lang="ja-JP" altLang="en-US" smtClean="0"/>
              <a:t>7</a:t>
            </a:fld>
            <a:endParaRPr kumimoji="1" lang="ja-JP" altLang="en-US"/>
          </a:p>
        </p:txBody>
      </p:sp>
    </p:spTree>
    <p:extLst>
      <p:ext uri="{BB962C8B-B14F-4D97-AF65-F5344CB8AC3E}">
        <p14:creationId xmlns:p14="http://schemas.microsoft.com/office/powerpoint/2010/main" val="224969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E485E0-51F9-4063-E050-A5BB9B3607E3}"/>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F7959F18-07C1-8D7F-6A61-D9AE39E1BFCA}"/>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346E307C-1A2A-41F6-9ED4-63DF8252EE99}"/>
              </a:ext>
            </a:extLst>
          </p:cNvPr>
          <p:cNvSpPr>
            <a:spLocks noGrp="1"/>
          </p:cNvSpPr>
          <p:nvPr>
            <p:ph type="body" idx="1"/>
          </p:nvPr>
        </p:nvSpPr>
        <p:spPr/>
        <p:txBody>
          <a:bodyPr/>
          <a:lstStyle/>
          <a:p>
            <a:r>
              <a:rPr kumimoji="1" lang="ja-JP" altLang="en-US" dirty="0"/>
              <a:t>そこで、（）より単純な方法で避難行動の定着を図れないかと考えました。</a:t>
            </a:r>
          </a:p>
        </p:txBody>
      </p:sp>
      <p:sp>
        <p:nvSpPr>
          <p:cNvPr id="4" name="スライド番号プレースホルダー 3">
            <a:extLst>
              <a:ext uri="{FF2B5EF4-FFF2-40B4-BE49-F238E27FC236}">
                <a16:creationId xmlns:a16="http://schemas.microsoft.com/office/drawing/2014/main" id="{2EE3BF61-F114-2167-0673-7996A5181A53}"/>
              </a:ext>
            </a:extLst>
          </p:cNvPr>
          <p:cNvSpPr>
            <a:spLocks noGrp="1"/>
          </p:cNvSpPr>
          <p:nvPr>
            <p:ph type="sldNum" sz="quarter" idx="5"/>
          </p:nvPr>
        </p:nvSpPr>
        <p:spPr/>
        <p:txBody>
          <a:bodyPr/>
          <a:lstStyle/>
          <a:p>
            <a:fld id="{4D234667-E71D-4273-895E-EB89E53916A7}" type="slidenum">
              <a:rPr kumimoji="1" lang="ja-JP" altLang="en-US" smtClean="0"/>
              <a:t>8</a:t>
            </a:fld>
            <a:endParaRPr kumimoji="1" lang="ja-JP" altLang="en-US"/>
          </a:p>
        </p:txBody>
      </p:sp>
    </p:spTree>
    <p:extLst>
      <p:ext uri="{BB962C8B-B14F-4D97-AF65-F5344CB8AC3E}">
        <p14:creationId xmlns:p14="http://schemas.microsoft.com/office/powerpoint/2010/main" val="38402178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89B6C4-A26C-5E78-7F4E-6FF259323BA8}"/>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744353AC-B7F9-C190-89B9-2E6704A65CB0}"/>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52B8D71E-0DE1-1F24-4BA3-DA74DCDF31D1}"/>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アイデアの内容です。私たちが提案するアイデア「防災アクション大作戦」とは、広島県が防災の曲を作成し、県内の小学生に対して、各小学校の</a:t>
            </a:r>
            <a:r>
              <a:rPr kumimoji="1" lang="en-US" altLang="ja-JP" dirty="0"/>
              <a:t>2</a:t>
            </a:r>
            <a:r>
              <a:rPr kumimoji="1" lang="ja-JP" altLang="en-US" dirty="0"/>
              <a:t>時間目と</a:t>
            </a:r>
            <a:r>
              <a:rPr kumimoji="1" lang="en-US" altLang="ja-JP" dirty="0"/>
              <a:t>3</a:t>
            </a:r>
            <a:r>
              <a:rPr kumimoji="1" lang="ja-JP" altLang="en-US" dirty="0"/>
              <a:t>時間目の休憩時間と昼食時に校内放送で防災の曲を流すというアイデアです。（）給食時間に流すことで、正しい避難行動を定着させます。また災害時には、思い出すことでできるようにします。</a:t>
            </a:r>
            <a:endParaRPr kumimoji="1" lang="en-US" altLang="ja-JP" dirty="0"/>
          </a:p>
        </p:txBody>
      </p:sp>
      <p:sp>
        <p:nvSpPr>
          <p:cNvPr id="4" name="スライド番号プレースホルダー 3">
            <a:extLst>
              <a:ext uri="{FF2B5EF4-FFF2-40B4-BE49-F238E27FC236}">
                <a16:creationId xmlns:a16="http://schemas.microsoft.com/office/drawing/2014/main" id="{FC255BD5-CEB8-B02B-9069-5F520952A493}"/>
              </a:ext>
            </a:extLst>
          </p:cNvPr>
          <p:cNvSpPr>
            <a:spLocks noGrp="1"/>
          </p:cNvSpPr>
          <p:nvPr>
            <p:ph type="sldNum" sz="quarter" idx="5"/>
          </p:nvPr>
        </p:nvSpPr>
        <p:spPr/>
        <p:txBody>
          <a:bodyPr/>
          <a:lstStyle/>
          <a:p>
            <a:fld id="{4D234667-E71D-4273-895E-EB89E53916A7}" type="slidenum">
              <a:rPr kumimoji="1" lang="ja-JP" altLang="en-US" smtClean="0"/>
              <a:t>9</a:t>
            </a:fld>
            <a:endParaRPr kumimoji="1" lang="ja-JP" altLang="en-US"/>
          </a:p>
        </p:txBody>
      </p:sp>
    </p:spTree>
    <p:extLst>
      <p:ext uri="{BB962C8B-B14F-4D97-AF65-F5344CB8AC3E}">
        <p14:creationId xmlns:p14="http://schemas.microsoft.com/office/powerpoint/2010/main" val="1158730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A4EF6CE-8327-45CF-9C70-C090B22D9249}" type="datetimeFigureOut">
              <a:rPr kumimoji="1" lang="ja-JP" altLang="en-US" smtClean="0"/>
              <a:t>2025/3/8</a:t>
            </a:fld>
            <a:endParaRPr kumimoji="1" lang="ja-JP" alt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kumimoji="1" lang="ja-JP" alt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B17BEE3-DCAE-4AB4-B0EA-EBCD6C5B0F3D}" type="slidenum">
              <a:rPr kumimoji="1" lang="ja-JP" altLang="en-US" smtClean="0"/>
              <a:t>‹#›</a:t>
            </a:fld>
            <a:endParaRPr kumimoji="1" lang="ja-JP" alt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886841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A4EF6CE-8327-45CF-9C70-C090B22D9249}" type="datetimeFigureOut">
              <a:rPr kumimoji="1" lang="ja-JP" altLang="en-US" smtClean="0"/>
              <a:t>2025/3/8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17BEE3-DCAE-4AB4-B0EA-EBCD6C5B0F3D}" type="slidenum">
              <a:rPr kumimoji="1" lang="ja-JP" altLang="en-US" smtClean="0"/>
              <a:t>‹#›</a:t>
            </a:fld>
            <a:endParaRPr kumimoji="1" lang="ja-JP" altLang="en-US"/>
          </a:p>
        </p:txBody>
      </p:sp>
    </p:spTree>
    <p:extLst>
      <p:ext uri="{BB962C8B-B14F-4D97-AF65-F5344CB8AC3E}">
        <p14:creationId xmlns:p14="http://schemas.microsoft.com/office/powerpoint/2010/main" val="3768841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A4EF6CE-8327-45CF-9C70-C090B22D9249}" type="datetimeFigureOut">
              <a:rPr kumimoji="1" lang="ja-JP" altLang="en-US" smtClean="0"/>
              <a:t>2025/3/8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17BEE3-DCAE-4AB4-B0EA-EBCD6C5B0F3D}" type="slidenum">
              <a:rPr kumimoji="1" lang="ja-JP" altLang="en-US" smtClean="0"/>
              <a:t>‹#›</a:t>
            </a:fld>
            <a:endParaRPr kumimoji="1" lang="ja-JP" altLang="en-US"/>
          </a:p>
        </p:txBody>
      </p:sp>
    </p:spTree>
    <p:extLst>
      <p:ext uri="{BB962C8B-B14F-4D97-AF65-F5344CB8AC3E}">
        <p14:creationId xmlns:p14="http://schemas.microsoft.com/office/powerpoint/2010/main" val="3377730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A4EF6CE-8327-45CF-9C70-C090B22D9249}" type="datetimeFigureOut">
              <a:rPr kumimoji="1" lang="ja-JP" altLang="en-US" smtClean="0"/>
              <a:t>2025/3/8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17BEE3-DCAE-4AB4-B0EA-EBCD6C5B0F3D}" type="slidenum">
              <a:rPr kumimoji="1" lang="ja-JP" altLang="en-US" smtClean="0"/>
              <a:t>‹#›</a:t>
            </a:fld>
            <a:endParaRPr kumimoji="1" lang="ja-JP" altLang="en-US"/>
          </a:p>
        </p:txBody>
      </p:sp>
    </p:spTree>
    <p:extLst>
      <p:ext uri="{BB962C8B-B14F-4D97-AF65-F5344CB8AC3E}">
        <p14:creationId xmlns:p14="http://schemas.microsoft.com/office/powerpoint/2010/main" val="2465907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A4EF6CE-8327-45CF-9C70-C090B22D9249}" type="datetimeFigureOut">
              <a:rPr kumimoji="1" lang="ja-JP" altLang="en-US" smtClean="0"/>
              <a:t>2025/3/8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B17BEE3-DCAE-4AB4-B0EA-EBCD6C5B0F3D}" type="slidenum">
              <a:rPr kumimoji="1" lang="ja-JP" altLang="en-US" smtClean="0"/>
              <a:t>‹#›</a:t>
            </a:fld>
            <a:endParaRPr kumimoji="1" lang="ja-JP" alt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6834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A4EF6CE-8327-45CF-9C70-C090B22D9249}" type="datetimeFigureOut">
              <a:rPr kumimoji="1" lang="ja-JP" altLang="en-US" smtClean="0"/>
              <a:t>2025/3/8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17BEE3-DCAE-4AB4-B0EA-EBCD6C5B0F3D}" type="slidenum">
              <a:rPr kumimoji="1" lang="ja-JP" altLang="en-US" smtClean="0"/>
              <a:t>‹#›</a:t>
            </a:fld>
            <a:endParaRPr kumimoji="1" lang="ja-JP" altLang="en-US"/>
          </a:p>
        </p:txBody>
      </p:sp>
    </p:spTree>
    <p:extLst>
      <p:ext uri="{BB962C8B-B14F-4D97-AF65-F5344CB8AC3E}">
        <p14:creationId xmlns:p14="http://schemas.microsoft.com/office/powerpoint/2010/main" val="13320642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A4EF6CE-8327-45CF-9C70-C090B22D9249}" type="datetimeFigureOut">
              <a:rPr kumimoji="1" lang="ja-JP" altLang="en-US" smtClean="0"/>
              <a:t>2025/3/8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B17BEE3-DCAE-4AB4-B0EA-EBCD6C5B0F3D}" type="slidenum">
              <a:rPr kumimoji="1" lang="ja-JP" altLang="en-US" smtClean="0"/>
              <a:t>‹#›</a:t>
            </a:fld>
            <a:endParaRPr kumimoji="1" lang="ja-JP" altLang="en-US"/>
          </a:p>
        </p:txBody>
      </p:sp>
    </p:spTree>
    <p:extLst>
      <p:ext uri="{BB962C8B-B14F-4D97-AF65-F5344CB8AC3E}">
        <p14:creationId xmlns:p14="http://schemas.microsoft.com/office/powerpoint/2010/main" val="3794095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9A4EF6CE-8327-45CF-9C70-C090B22D9249}" type="datetimeFigureOut">
              <a:rPr kumimoji="1" lang="ja-JP" altLang="en-US" smtClean="0"/>
              <a:t>2025/3/8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B17BEE3-DCAE-4AB4-B0EA-EBCD6C5B0F3D}" type="slidenum">
              <a:rPr kumimoji="1" lang="ja-JP" altLang="en-US" smtClean="0"/>
              <a:t>‹#›</a:t>
            </a:fld>
            <a:endParaRPr kumimoji="1" lang="ja-JP" altLang="en-US"/>
          </a:p>
        </p:txBody>
      </p:sp>
    </p:spTree>
    <p:extLst>
      <p:ext uri="{BB962C8B-B14F-4D97-AF65-F5344CB8AC3E}">
        <p14:creationId xmlns:p14="http://schemas.microsoft.com/office/powerpoint/2010/main" val="288918489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4EF6CE-8327-45CF-9C70-C090B22D9249}" type="datetimeFigureOut">
              <a:rPr kumimoji="1" lang="ja-JP" altLang="en-US" smtClean="0"/>
              <a:t>2025/3/8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B17BEE3-DCAE-4AB4-B0EA-EBCD6C5B0F3D}" type="slidenum">
              <a:rPr kumimoji="1" lang="ja-JP" altLang="en-US" smtClean="0"/>
              <a:t>‹#›</a:t>
            </a:fld>
            <a:endParaRPr kumimoji="1" lang="ja-JP" altLang="en-US"/>
          </a:p>
        </p:txBody>
      </p:sp>
    </p:spTree>
    <p:extLst>
      <p:ext uri="{BB962C8B-B14F-4D97-AF65-F5344CB8AC3E}">
        <p14:creationId xmlns:p14="http://schemas.microsoft.com/office/powerpoint/2010/main" val="3114121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ja-JP" altLang="en-US"/>
              <a:t>マスター タイトルの書式設定</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A4EF6CE-8327-45CF-9C70-C090B22D9249}" type="datetimeFigureOut">
              <a:rPr kumimoji="1" lang="ja-JP" altLang="en-US" smtClean="0"/>
              <a:t>2025/3/8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17BEE3-DCAE-4AB4-B0EA-EBCD6C5B0F3D}" type="slidenum">
              <a:rPr kumimoji="1" lang="ja-JP" altLang="en-US" smtClean="0"/>
              <a:t>‹#›</a:t>
            </a:fld>
            <a:endParaRPr kumimoji="1" lang="ja-JP" altLang="en-US"/>
          </a:p>
        </p:txBody>
      </p:sp>
    </p:spTree>
    <p:extLst>
      <p:ext uri="{BB962C8B-B14F-4D97-AF65-F5344CB8AC3E}">
        <p14:creationId xmlns:p14="http://schemas.microsoft.com/office/powerpoint/2010/main" val="9014090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9A4EF6CE-8327-45CF-9C70-C090B22D9249}" type="datetimeFigureOut">
              <a:rPr kumimoji="1" lang="ja-JP" altLang="en-US" smtClean="0"/>
              <a:t>2025/3/8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B17BEE3-DCAE-4AB4-B0EA-EBCD6C5B0F3D}" type="slidenum">
              <a:rPr kumimoji="1" lang="ja-JP" altLang="en-US" smtClean="0"/>
              <a:t>‹#›</a:t>
            </a:fld>
            <a:endParaRPr kumimoji="1" lang="ja-JP" altLang="en-US"/>
          </a:p>
        </p:txBody>
      </p:sp>
    </p:spTree>
    <p:extLst>
      <p:ext uri="{BB962C8B-B14F-4D97-AF65-F5344CB8AC3E}">
        <p14:creationId xmlns:p14="http://schemas.microsoft.com/office/powerpoint/2010/main" val="2778703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A4EF6CE-8327-45CF-9C70-C090B22D9249}" type="datetimeFigureOut">
              <a:rPr kumimoji="1" lang="ja-JP" altLang="en-US" smtClean="0"/>
              <a:t>2025/3/8</a:t>
            </a:fld>
            <a:endParaRPr kumimoji="1" lang="ja-JP" alt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kumimoji="1" lang="ja-JP" alt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EB17BEE3-DCAE-4AB4-B0EA-EBCD6C5B0F3D}" type="slidenum">
              <a:rPr kumimoji="1" lang="ja-JP" altLang="en-US" smtClean="0"/>
              <a:t>‹#›</a:t>
            </a:fld>
            <a:endParaRPr kumimoji="1" lang="ja-JP" altLang="en-US"/>
          </a:p>
        </p:txBody>
      </p:sp>
    </p:spTree>
    <p:extLst>
      <p:ext uri="{BB962C8B-B14F-4D97-AF65-F5344CB8AC3E}">
        <p14:creationId xmlns:p14="http://schemas.microsoft.com/office/powerpoint/2010/main" val="408607441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kumimoji="1"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kumimoji="1"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kumimoji="1" sz="1600" kern="1200">
          <a:solidFill>
            <a:schemeClr val="accent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FDB8823-4D82-E738-46E9-B6B401DCCA1F}"/>
              </a:ext>
            </a:extLst>
          </p:cNvPr>
          <p:cNvSpPr>
            <a:spLocks noGrp="1"/>
          </p:cNvSpPr>
          <p:nvPr>
            <p:ph type="ctrTitle"/>
          </p:nvPr>
        </p:nvSpPr>
        <p:spPr/>
        <p:txBody>
          <a:bodyPr/>
          <a:lstStyle/>
          <a:p>
            <a:r>
              <a:rPr kumimoji="1" lang="ja-JP" altLang="en-US" dirty="0">
                <a:latin typeface="Arial" panose="020B0604020202020204" pitchFamily="34" charset="0"/>
                <a:ea typeface="HGP創英角ｺﾞｼｯｸUB" panose="020B0900000000000000" pitchFamily="50" charset="-128"/>
                <a:cs typeface="Arial" panose="020B0604020202020204" pitchFamily="34" charset="0"/>
              </a:rPr>
              <a:t>防災アクション大作戦</a:t>
            </a:r>
          </a:p>
        </p:txBody>
      </p:sp>
      <p:sp>
        <p:nvSpPr>
          <p:cNvPr id="3" name="字幕 2">
            <a:extLst>
              <a:ext uri="{FF2B5EF4-FFF2-40B4-BE49-F238E27FC236}">
                <a16:creationId xmlns:a16="http://schemas.microsoft.com/office/drawing/2014/main" id="{DE718FE3-B19E-31DD-B5AD-15101EC6E065}"/>
              </a:ext>
            </a:extLst>
          </p:cNvPr>
          <p:cNvSpPr>
            <a:spLocks noGrp="1"/>
          </p:cNvSpPr>
          <p:nvPr>
            <p:ph type="subTitle" idx="1"/>
          </p:nvPr>
        </p:nvSpPr>
        <p:spPr/>
        <p:txBody>
          <a:bodyPr/>
          <a:lstStyle/>
          <a:p>
            <a:pPr algn="r"/>
            <a:r>
              <a:rPr kumimoji="1" lang="en-US" altLang="ja-JP" dirty="0">
                <a:latin typeface="Arial" panose="020B0604020202020204" pitchFamily="34" charset="0"/>
                <a:ea typeface="HGP創英角ｺﾞｼｯｸUB" panose="020B0900000000000000" pitchFamily="50" charset="-128"/>
                <a:cs typeface="Arial" panose="020B0604020202020204" pitchFamily="34" charset="0"/>
              </a:rPr>
              <a:t>Spark Room</a:t>
            </a:r>
            <a:r>
              <a:rPr kumimoji="1" lang="ja-JP" altLang="en-US" dirty="0">
                <a:latin typeface="Arial" panose="020B0604020202020204" pitchFamily="34" charset="0"/>
                <a:ea typeface="HGP創英角ｺﾞｼｯｸUB" panose="020B0900000000000000" pitchFamily="50" charset="-128"/>
                <a:cs typeface="Arial" panose="020B0604020202020204" pitchFamily="34" charset="0"/>
              </a:rPr>
              <a:t>　</a:t>
            </a:r>
            <a:endParaRPr kumimoji="1" lang="en-US" altLang="ja-JP" dirty="0">
              <a:latin typeface="Arial" panose="020B0604020202020204" pitchFamily="34" charset="0"/>
              <a:ea typeface="HGP創英角ｺﾞｼｯｸUB" panose="020B0900000000000000" pitchFamily="50" charset="-128"/>
              <a:cs typeface="Arial" panose="020B0604020202020204" pitchFamily="34" charset="0"/>
            </a:endParaRPr>
          </a:p>
        </p:txBody>
      </p:sp>
      <p:sp>
        <p:nvSpPr>
          <p:cNvPr id="4" name="Rectangle 1">
            <a:extLst>
              <a:ext uri="{FF2B5EF4-FFF2-40B4-BE49-F238E27FC236}">
                <a16:creationId xmlns:a16="http://schemas.microsoft.com/office/drawing/2014/main" id="{14E5605A-F592-5FED-A35D-67CAEE89E4DC}"/>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Tree>
    <p:extLst>
      <p:ext uri="{BB962C8B-B14F-4D97-AF65-F5344CB8AC3E}">
        <p14:creationId xmlns:p14="http://schemas.microsoft.com/office/powerpoint/2010/main" val="3806217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C201618-99D1-9932-CA99-16F50C5F06B2}"/>
              </a:ext>
            </a:extLst>
          </p:cNvPr>
          <p:cNvSpPr txBox="1">
            <a:spLocks/>
          </p:cNvSpPr>
          <p:nvPr/>
        </p:nvSpPr>
        <p:spPr>
          <a:xfrm>
            <a:off x="584200" y="617988"/>
            <a:ext cx="6324600" cy="673100"/>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accent1"/>
                </a:solidFill>
                <a:latin typeface="+mj-lt"/>
                <a:ea typeface="+mj-ea"/>
                <a:cs typeface="+mj-cs"/>
              </a:defRPr>
            </a:lvl1pPr>
          </a:lstStyle>
          <a:p>
            <a:r>
              <a:rPr lang="ja-JP" altLang="en-US" sz="4000" dirty="0">
                <a:solidFill>
                  <a:schemeClr val="tx1"/>
                </a:solidFill>
              </a:rPr>
              <a:t>防災アクション大作戦</a:t>
            </a:r>
          </a:p>
        </p:txBody>
      </p:sp>
      <p:sp>
        <p:nvSpPr>
          <p:cNvPr id="3" name="テキスト ボックス 2">
            <a:extLst>
              <a:ext uri="{FF2B5EF4-FFF2-40B4-BE49-F238E27FC236}">
                <a16:creationId xmlns:a16="http://schemas.microsoft.com/office/drawing/2014/main" id="{871A0A79-FD6D-A044-5447-1736D946AD90}"/>
              </a:ext>
            </a:extLst>
          </p:cNvPr>
          <p:cNvSpPr txBox="1"/>
          <p:nvPr/>
        </p:nvSpPr>
        <p:spPr>
          <a:xfrm>
            <a:off x="6210300" y="811893"/>
            <a:ext cx="2705100" cy="370114"/>
          </a:xfrm>
          <a:prstGeom prst="rect">
            <a:avLst/>
          </a:prstGeom>
          <a:noFill/>
        </p:spPr>
        <p:txBody>
          <a:bodyPr wrap="square" rtlCol="0">
            <a:spAutoFit/>
          </a:bodyPr>
          <a:lstStyle/>
          <a:p>
            <a:r>
              <a:rPr kumimoji="1" lang="en-US" altLang="ja-JP" dirty="0">
                <a:highlight>
                  <a:srgbClr val="FFFF00"/>
                </a:highlight>
              </a:rPr>
              <a:t>※</a:t>
            </a:r>
            <a:r>
              <a:rPr kumimoji="1" lang="ja-JP" altLang="en-US" dirty="0">
                <a:highlight>
                  <a:srgbClr val="FFFF00"/>
                </a:highlight>
              </a:rPr>
              <a:t>作曲はしていません</a:t>
            </a:r>
          </a:p>
        </p:txBody>
      </p:sp>
      <p:sp>
        <p:nvSpPr>
          <p:cNvPr id="5" name="テキスト ボックス 4">
            <a:extLst>
              <a:ext uri="{FF2B5EF4-FFF2-40B4-BE49-F238E27FC236}">
                <a16:creationId xmlns:a16="http://schemas.microsoft.com/office/drawing/2014/main" id="{AAD4E4BD-55CE-AAF5-0ACF-98F53FA3CF4D}"/>
              </a:ext>
            </a:extLst>
          </p:cNvPr>
          <p:cNvSpPr txBox="1"/>
          <p:nvPr/>
        </p:nvSpPr>
        <p:spPr>
          <a:xfrm>
            <a:off x="1244600" y="1323538"/>
            <a:ext cx="6096000" cy="2585323"/>
          </a:xfrm>
          <a:prstGeom prst="rect">
            <a:avLst/>
          </a:prstGeom>
          <a:noFill/>
        </p:spPr>
        <p:txBody>
          <a:bodyPr wrap="square" numCol="1">
            <a:spAutoFit/>
          </a:bodyPr>
          <a:lstStyle/>
          <a:p>
            <a:pPr marL="133350" algn="l"/>
            <a:r>
              <a:rPr lang="en-US" altLang="ja-JP" sz="1800" kern="100" dirty="0">
                <a:effectLst/>
                <a:latin typeface="Arial" panose="020B0604020202020204" pitchFamily="34" charset="0"/>
                <a:ea typeface="MS UI Gothic" panose="020B0600070205080204" pitchFamily="50" charset="-128"/>
                <a:cs typeface="Arial" panose="020B0604020202020204" pitchFamily="34" charset="0"/>
              </a:rPr>
              <a:t>(1</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番</a:t>
            </a:r>
            <a:r>
              <a:rPr lang="en-US" altLang="ja-JP" sz="1800" kern="100" dirty="0">
                <a:effectLst/>
                <a:latin typeface="Arial" panose="020B0604020202020204" pitchFamily="34" charset="0"/>
                <a:ea typeface="MS UI Gothic" panose="020B0600070205080204" pitchFamily="50" charset="-128"/>
                <a:cs typeface="Arial" panose="020B0604020202020204" pitchFamily="34" charset="0"/>
              </a:rPr>
              <a:t>)</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　　　　　　　　　　　　　　　　　　　　　　　　　　　　　　</a:t>
            </a:r>
            <a:endParaRPr lang="ja-JP" altLang="ja-JP" sz="1800" kern="100" dirty="0">
              <a:effectLst/>
              <a:latin typeface="Arial" panose="020B0604020202020204" pitchFamily="34" charset="0"/>
              <a:ea typeface="ＭＳ 明朝" panose="02020609040205080304" pitchFamily="17" charset="-128"/>
              <a:cs typeface="Arial" panose="020B0604020202020204" pitchFamily="34" charset="0"/>
            </a:endParaRPr>
          </a:p>
          <a:p>
            <a:pPr marL="133350" algn="l"/>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毎日防災</a:t>
            </a:r>
            <a:r>
              <a:rPr lang="ja-JP" altLang="ja-JP" sz="1800" kern="100" dirty="0">
                <a:effectLst/>
                <a:latin typeface="Arial" panose="020B0604020202020204" pitchFamily="34" charset="0"/>
                <a:ea typeface="Arial" panose="020B0604020202020204" pitchFamily="34" charset="0"/>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チェックの日　　　　</a:t>
            </a:r>
            <a:r>
              <a:rPr lang="en-US" altLang="ja-JP" sz="1800" kern="100" dirty="0">
                <a:effectLst/>
                <a:latin typeface="Arial" panose="020B0604020202020204" pitchFamily="34" charset="0"/>
                <a:ea typeface="MS UI Gothic" panose="020B0600070205080204" pitchFamily="50" charset="-128"/>
                <a:cs typeface="Arial" panose="020B0604020202020204" pitchFamily="34" charset="0"/>
              </a:rPr>
              <a:t> </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ハザードマップ</a:t>
            </a:r>
            <a:r>
              <a:rPr lang="ja-JP" altLang="ja-JP" sz="1800" kern="100" dirty="0">
                <a:effectLst/>
                <a:latin typeface="Arial" panose="020B0604020202020204" pitchFamily="34" charset="0"/>
                <a:ea typeface="Arial" panose="020B0604020202020204" pitchFamily="34" charset="0"/>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見てみよう　　　　</a:t>
            </a:r>
            <a:endParaRPr lang="en-US" altLang="ja-JP" sz="1800" kern="100" dirty="0">
              <a:effectLst/>
              <a:latin typeface="Arial" panose="020B0604020202020204" pitchFamily="34" charset="0"/>
              <a:ea typeface="MS UI Gothic" panose="020B0600070205080204" pitchFamily="50" charset="-128"/>
              <a:cs typeface="Arial" panose="020B0604020202020204" pitchFamily="34" charset="0"/>
            </a:endParaRPr>
          </a:p>
          <a:p>
            <a:pPr marL="133350" algn="l"/>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準備できてる？</a:t>
            </a:r>
            <a:r>
              <a:rPr lang="ja-JP" altLang="ja-JP" sz="1800" kern="100" dirty="0">
                <a:effectLst/>
                <a:latin typeface="Arial" panose="020B0604020202020204" pitchFamily="34" charset="0"/>
                <a:ea typeface="Arial" panose="020B0604020202020204" pitchFamily="34" charset="0"/>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見直そう　　　　</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避難場所も</a:t>
            </a:r>
            <a:r>
              <a:rPr lang="ja-JP" altLang="ja-JP" sz="1800" kern="100" dirty="0">
                <a:effectLst/>
                <a:latin typeface="Arial" panose="020B0604020202020204" pitchFamily="34" charset="0"/>
                <a:ea typeface="Arial" panose="020B0604020202020204" pitchFamily="34" charset="0"/>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確認だ</a:t>
            </a:r>
            <a:endParaRPr lang="en-US" altLang="ja-JP" kern="100" dirty="0">
              <a:latin typeface="Arial" panose="020B0604020202020204" pitchFamily="34" charset="0"/>
              <a:ea typeface="MS UI Gothic" panose="020B0600070205080204" pitchFamily="50" charset="-128"/>
              <a:cs typeface="Arial" panose="020B0604020202020204" pitchFamily="34" charset="0"/>
            </a:endParaRPr>
          </a:p>
          <a:p>
            <a:pPr marL="133350" algn="l"/>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非常食は</a:t>
            </a:r>
            <a:r>
              <a:rPr lang="ja-JP" altLang="ja-JP" sz="1800" kern="100" dirty="0">
                <a:effectLst/>
                <a:latin typeface="Arial" panose="020B0604020202020204" pitchFamily="34" charset="0"/>
                <a:ea typeface="Arial" panose="020B0604020202020204" pitchFamily="34" charset="0"/>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賞味期限</a:t>
            </a:r>
            <a:r>
              <a:rPr lang="en-US" altLang="ja-JP" sz="1800" kern="100" dirty="0">
                <a:effectLst/>
                <a:latin typeface="Arial" panose="020B0604020202020204" pitchFamily="34" charset="0"/>
                <a:ea typeface="MS UI Gothic" panose="020B0600070205080204" pitchFamily="50" charset="-128"/>
                <a:cs typeface="Arial" panose="020B0604020202020204" pitchFamily="34" charset="0"/>
              </a:rPr>
              <a:t>OK</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　</a:t>
            </a:r>
            <a:r>
              <a:rPr lang="en-US" altLang="ja-JP" sz="1800" kern="100" dirty="0">
                <a:effectLst/>
                <a:latin typeface="Arial" panose="020B0604020202020204" pitchFamily="34" charset="0"/>
                <a:ea typeface="MS UI Gothic" panose="020B0600070205080204" pitchFamily="50" charset="-128"/>
                <a:cs typeface="Arial" panose="020B0604020202020204" pitchFamily="34" charset="0"/>
              </a:rPr>
              <a:t>  </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災害来ても</a:t>
            </a:r>
            <a:r>
              <a:rPr lang="ja-JP" altLang="ja-JP" sz="1800" kern="100" dirty="0">
                <a:effectLst/>
                <a:latin typeface="Arial" panose="020B0604020202020204" pitchFamily="34" charset="0"/>
                <a:ea typeface="Arial" panose="020B0604020202020204" pitchFamily="34" charset="0"/>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慌てない</a:t>
            </a:r>
            <a:endParaRPr lang="en-US" altLang="ja-JP" sz="1800" kern="100" dirty="0">
              <a:effectLst/>
              <a:latin typeface="Arial" panose="020B0604020202020204" pitchFamily="34" charset="0"/>
              <a:ea typeface="MS UI Gothic" panose="020B0600070205080204" pitchFamily="50" charset="-128"/>
              <a:cs typeface="Arial" panose="020B0604020202020204" pitchFamily="34" charset="0"/>
            </a:endParaRPr>
          </a:p>
          <a:p>
            <a:pPr marL="133350" algn="l"/>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水や電池も</a:t>
            </a:r>
            <a:r>
              <a:rPr lang="ja-JP" altLang="ja-JP" sz="1800" kern="100" dirty="0">
                <a:effectLst/>
                <a:latin typeface="Arial" panose="020B0604020202020204" pitchFamily="34" charset="0"/>
                <a:ea typeface="Arial" panose="020B0604020202020204" pitchFamily="34" charset="0"/>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足りてる？　　　　　</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災害対策大事だよ</a:t>
            </a:r>
            <a:endParaRPr lang="en-US" altLang="ja-JP" kern="100" dirty="0">
              <a:latin typeface="Arial" panose="020B0604020202020204" pitchFamily="34" charset="0"/>
              <a:ea typeface="MS UI Gothic" panose="020B0600070205080204" pitchFamily="50" charset="-128"/>
              <a:cs typeface="Arial" panose="020B0604020202020204" pitchFamily="34" charset="0"/>
            </a:endParaRPr>
          </a:p>
          <a:p>
            <a:pPr marL="133350" algn="l"/>
            <a:endParaRPr lang="en-US" altLang="ja-JP" kern="100" dirty="0">
              <a:latin typeface="Arial" panose="020B0604020202020204" pitchFamily="34" charset="0"/>
              <a:ea typeface="MS UI Gothic" panose="020B0600070205080204" pitchFamily="50" charset="-128"/>
              <a:cs typeface="Arial" panose="020B0604020202020204" pitchFamily="34" charset="0"/>
            </a:endParaRPr>
          </a:p>
          <a:p>
            <a:pPr marL="133350" algn="l"/>
            <a:r>
              <a:rPr lang="ja-JP" altLang="en-US" kern="100" dirty="0">
                <a:latin typeface="Arial" panose="020B0604020202020204" pitchFamily="34" charset="0"/>
                <a:ea typeface="MS UI Gothic" panose="020B0600070205080204" pitchFamily="50" charset="-128"/>
                <a:cs typeface="Arial" panose="020B0604020202020204" pitchFamily="34" charset="0"/>
              </a:rPr>
              <a:t>（サビ）</a:t>
            </a:r>
            <a:endParaRPr lang="en-US" altLang="ja-JP" kern="100" dirty="0">
              <a:latin typeface="Arial" panose="020B0604020202020204" pitchFamily="34" charset="0"/>
              <a:ea typeface="MS UI Gothic" panose="020B0600070205080204" pitchFamily="50" charset="-128"/>
              <a:cs typeface="Arial" panose="020B0604020202020204" pitchFamily="34" charset="0"/>
            </a:endParaRPr>
          </a:p>
          <a:p>
            <a:pPr marL="133350" algn="l"/>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防災防災</a:t>
            </a:r>
            <a:r>
              <a:rPr lang="ja-JP" altLang="ja-JP" sz="1800" kern="100" dirty="0">
                <a:effectLst/>
                <a:latin typeface="Arial" panose="020B0604020202020204" pitchFamily="34" charset="0"/>
                <a:ea typeface="Arial" panose="020B0604020202020204" pitchFamily="34" charset="0"/>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自分で守る</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家族でできる</a:t>
            </a:r>
            <a:r>
              <a:rPr lang="ja-JP" altLang="ja-JP" sz="1800" kern="100" dirty="0">
                <a:effectLst/>
                <a:latin typeface="Arial" panose="020B0604020202020204" pitchFamily="34" charset="0"/>
                <a:ea typeface="Arial" panose="020B0604020202020204" pitchFamily="34" charset="0"/>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心の防災</a:t>
            </a:r>
            <a:endParaRPr lang="ja-JP" altLang="ja-JP" sz="1800" kern="100" dirty="0">
              <a:effectLst/>
              <a:latin typeface="Arial" panose="020B0604020202020204" pitchFamily="34" charset="0"/>
              <a:ea typeface="ＭＳ 明朝" panose="02020609040205080304" pitchFamily="17" charset="-128"/>
              <a:cs typeface="Arial" panose="020B0604020202020204" pitchFamily="34" charset="0"/>
            </a:endParaRPr>
          </a:p>
          <a:p>
            <a:pPr marL="133350" algn="l"/>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いつも忘れず</a:t>
            </a:r>
            <a:r>
              <a:rPr lang="ja-JP" altLang="ja-JP" sz="1800" kern="100" dirty="0">
                <a:effectLst/>
                <a:latin typeface="Arial" panose="020B0604020202020204" pitchFamily="34" charset="0"/>
                <a:ea typeface="Arial" panose="020B0604020202020204" pitchFamily="34" charset="0"/>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確認しよう</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備えあれば</a:t>
            </a:r>
            <a:r>
              <a:rPr lang="ja-JP" altLang="ja-JP" sz="1800" kern="100" dirty="0">
                <a:effectLst/>
                <a:latin typeface="Arial" panose="020B0604020202020204" pitchFamily="34" charset="0"/>
                <a:ea typeface="Arial" panose="020B0604020202020204" pitchFamily="34" charset="0"/>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安心だ！</a:t>
            </a:r>
            <a:endParaRPr lang="ja-JP" altLang="ja-JP" sz="1800" kern="100" dirty="0">
              <a:effectLst/>
              <a:latin typeface="Arial" panose="020B0604020202020204" pitchFamily="34" charset="0"/>
              <a:ea typeface="ＭＳ 明朝" panose="02020609040205080304" pitchFamily="17" charset="-128"/>
              <a:cs typeface="Arial" panose="020B0604020202020204" pitchFamily="34" charset="0"/>
            </a:endParaRPr>
          </a:p>
        </p:txBody>
      </p:sp>
      <p:sp>
        <p:nvSpPr>
          <p:cNvPr id="6" name="吹き出し: 角を丸めた四角形 5">
            <a:extLst>
              <a:ext uri="{FF2B5EF4-FFF2-40B4-BE49-F238E27FC236}">
                <a16:creationId xmlns:a16="http://schemas.microsoft.com/office/drawing/2014/main" id="{4DEA9A6E-AE75-92C3-21F4-6EF1B215E940}"/>
              </a:ext>
            </a:extLst>
          </p:cNvPr>
          <p:cNvSpPr/>
          <p:nvPr/>
        </p:nvSpPr>
        <p:spPr>
          <a:xfrm rot="5400000">
            <a:off x="8975724" y="105940"/>
            <a:ext cx="939800" cy="4629150"/>
          </a:xfrm>
          <a:prstGeom prst="wedgeRoundRectCallou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2400" dirty="0">
                <a:solidFill>
                  <a:schemeClr val="tx1"/>
                </a:solidFill>
              </a:rPr>
              <a:t>自助としてできることを挙げている</a:t>
            </a:r>
          </a:p>
        </p:txBody>
      </p:sp>
      <p:sp>
        <p:nvSpPr>
          <p:cNvPr id="9" name="テキスト ボックス 8">
            <a:extLst>
              <a:ext uri="{FF2B5EF4-FFF2-40B4-BE49-F238E27FC236}">
                <a16:creationId xmlns:a16="http://schemas.microsoft.com/office/drawing/2014/main" id="{E93FAD7E-85EE-BBC0-0D4E-7AD2F65BFC2E}"/>
              </a:ext>
            </a:extLst>
          </p:cNvPr>
          <p:cNvSpPr txBox="1"/>
          <p:nvPr/>
        </p:nvSpPr>
        <p:spPr>
          <a:xfrm>
            <a:off x="1244600" y="4050392"/>
            <a:ext cx="6096000" cy="2585323"/>
          </a:xfrm>
          <a:prstGeom prst="rect">
            <a:avLst/>
          </a:prstGeom>
          <a:noFill/>
        </p:spPr>
        <p:txBody>
          <a:bodyPr wrap="square">
            <a:spAutoFit/>
          </a:bodyPr>
          <a:lstStyle/>
          <a:p>
            <a:pPr marL="133350" algn="l"/>
            <a:r>
              <a:rPr lang="en-US" altLang="ja-JP" sz="1800" kern="100" dirty="0">
                <a:effectLst/>
                <a:latin typeface="Arial" panose="020B0604020202020204" pitchFamily="34" charset="0"/>
                <a:ea typeface="MS UI Gothic" panose="020B0600070205080204" pitchFamily="50" charset="-128"/>
                <a:cs typeface="Arial" panose="020B0604020202020204" pitchFamily="34" charset="0"/>
              </a:rPr>
              <a:t>(2</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番</a:t>
            </a:r>
            <a:r>
              <a:rPr lang="en-US" altLang="ja-JP" sz="1800" kern="100" dirty="0">
                <a:effectLst/>
                <a:latin typeface="Arial" panose="020B0604020202020204" pitchFamily="34" charset="0"/>
                <a:ea typeface="MS UI Gothic" panose="020B0600070205080204" pitchFamily="50" charset="-128"/>
                <a:cs typeface="Arial" panose="020B0604020202020204" pitchFamily="34" charset="0"/>
              </a:rPr>
              <a:t>)</a:t>
            </a:r>
            <a:endParaRPr lang="ja-JP" altLang="ja-JP" sz="1800" kern="100" dirty="0">
              <a:effectLst/>
              <a:latin typeface="Arial" panose="020B0604020202020204" pitchFamily="34" charset="0"/>
              <a:ea typeface="ＭＳ 明朝" panose="02020609040205080304" pitchFamily="17" charset="-128"/>
              <a:cs typeface="Arial" panose="020B0604020202020204" pitchFamily="34" charset="0"/>
            </a:endParaRPr>
          </a:p>
          <a:p>
            <a:pPr marL="133350" algn="l"/>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大雨ザーザー</a:t>
            </a:r>
            <a:r>
              <a:rPr lang="ja-JP" altLang="ja-JP" sz="1800" kern="100" dirty="0">
                <a:effectLst/>
                <a:latin typeface="Arial" panose="020B0604020202020204" pitchFamily="34" charset="0"/>
                <a:ea typeface="Arial" panose="020B0604020202020204" pitchFamily="34" charset="0"/>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川が増水　　　　</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雨雲レーダー</a:t>
            </a:r>
            <a:r>
              <a:rPr lang="ja-JP" altLang="ja-JP" sz="1800" kern="100" dirty="0">
                <a:effectLst/>
                <a:latin typeface="Arial" panose="020B0604020202020204" pitchFamily="34" charset="0"/>
                <a:ea typeface="Arial" panose="020B0604020202020204" pitchFamily="34" charset="0"/>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チェックして　　　</a:t>
            </a:r>
            <a:endParaRPr lang="ja-JP" altLang="ja-JP" sz="1800" kern="100" dirty="0">
              <a:effectLst/>
              <a:latin typeface="Arial" panose="020B0604020202020204" pitchFamily="34" charset="0"/>
              <a:ea typeface="ＭＳ 明朝" panose="02020609040205080304" pitchFamily="17" charset="-128"/>
              <a:cs typeface="Arial" panose="020B0604020202020204" pitchFamily="34" charset="0"/>
            </a:endParaRPr>
          </a:p>
          <a:p>
            <a:pPr marL="133350" algn="l"/>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近づかないで</a:t>
            </a:r>
            <a:r>
              <a:rPr lang="ja-JP" altLang="ja-JP" sz="1800" kern="100" dirty="0">
                <a:effectLst/>
                <a:latin typeface="Arial" panose="020B0604020202020204" pitchFamily="34" charset="0"/>
                <a:ea typeface="Arial" panose="020B0604020202020204" pitchFamily="34" charset="0"/>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危ないぞ　　　　　</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危険な場所に</a:t>
            </a:r>
            <a:r>
              <a:rPr lang="ja-JP" altLang="ja-JP" sz="1800" kern="100" dirty="0">
                <a:effectLst/>
                <a:latin typeface="Arial" panose="020B0604020202020204" pitchFamily="34" charset="0"/>
                <a:ea typeface="Arial" panose="020B0604020202020204" pitchFamily="34" charset="0"/>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近寄るな　　　　</a:t>
            </a:r>
            <a:endParaRPr lang="ja-JP" altLang="ja-JP" sz="1800" kern="100" dirty="0">
              <a:effectLst/>
              <a:latin typeface="Arial" panose="020B0604020202020204" pitchFamily="34" charset="0"/>
              <a:ea typeface="ＭＳ 明朝" panose="02020609040205080304" pitchFamily="17" charset="-128"/>
              <a:cs typeface="Arial" panose="020B0604020202020204" pitchFamily="34" charset="0"/>
            </a:endParaRPr>
          </a:p>
          <a:p>
            <a:pPr marL="133350" algn="l"/>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山から聞こえる</a:t>
            </a:r>
            <a:r>
              <a:rPr lang="ja-JP" altLang="ja-JP" sz="1800" kern="100" dirty="0">
                <a:effectLst/>
                <a:latin typeface="Arial" panose="020B0604020202020204" pitchFamily="34" charset="0"/>
                <a:ea typeface="Arial" panose="020B0604020202020204" pitchFamily="34" charset="0"/>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ゴゴゴの音　　　</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命守る</a:t>
            </a:r>
            <a:r>
              <a:rPr lang="ja-JP" altLang="ja-JP" sz="1800" kern="100" dirty="0">
                <a:effectLst/>
                <a:latin typeface="Arial" panose="020B0604020202020204" pitchFamily="34" charset="0"/>
                <a:ea typeface="Arial" panose="020B0604020202020204" pitchFamily="34" charset="0"/>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その行動が　　　</a:t>
            </a:r>
            <a:endParaRPr lang="ja-JP" altLang="ja-JP" sz="1800" kern="100" dirty="0">
              <a:effectLst/>
              <a:latin typeface="Arial" panose="020B0604020202020204" pitchFamily="34" charset="0"/>
              <a:ea typeface="ＭＳ 明朝" panose="02020609040205080304" pitchFamily="17" charset="-128"/>
              <a:cs typeface="Arial" panose="020B0604020202020204" pitchFamily="34" charset="0"/>
            </a:endParaRPr>
          </a:p>
          <a:p>
            <a:pPr marL="133350"/>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土砂崩れが</a:t>
            </a:r>
            <a:r>
              <a:rPr lang="ja-JP" altLang="ja-JP" sz="1800" kern="100" dirty="0">
                <a:effectLst/>
                <a:latin typeface="Arial" panose="020B0604020202020204" pitchFamily="34" charset="0"/>
                <a:ea typeface="Arial" panose="020B0604020202020204" pitchFamily="34" charset="0"/>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迫ってる！　　　　</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　</a:t>
            </a:r>
            <a:r>
              <a:rPr lang="en-US" altLang="ja-JP" sz="1800" kern="100" dirty="0">
                <a:effectLst/>
                <a:latin typeface="Arial" panose="020B0604020202020204" pitchFamily="34" charset="0"/>
                <a:ea typeface="MS UI Gothic" panose="020B0600070205080204" pitchFamily="50" charset="-128"/>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明日をつなぐ</a:t>
            </a:r>
            <a:r>
              <a:rPr lang="ja-JP" altLang="ja-JP" sz="1800" kern="100" dirty="0">
                <a:effectLst/>
                <a:latin typeface="Arial" panose="020B0604020202020204" pitchFamily="34" charset="0"/>
                <a:ea typeface="Arial" panose="020B0604020202020204" pitchFamily="34" charset="0"/>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大事だよ</a:t>
            </a:r>
            <a:endParaRPr lang="en-US" altLang="ja-JP" sz="1800" kern="100" dirty="0">
              <a:effectLst/>
              <a:latin typeface="Arial" panose="020B0604020202020204" pitchFamily="34" charset="0"/>
              <a:ea typeface="MS UI Gothic" panose="020B0600070205080204" pitchFamily="50" charset="-128"/>
              <a:cs typeface="Arial" panose="020B0604020202020204" pitchFamily="34" charset="0"/>
            </a:endParaRPr>
          </a:p>
          <a:p>
            <a:pPr marL="133350"/>
            <a:endParaRPr lang="en-US" altLang="ja-JP" kern="100" dirty="0">
              <a:latin typeface="Arial" panose="020B0604020202020204" pitchFamily="34" charset="0"/>
              <a:ea typeface="MS UI Gothic" panose="020B0600070205080204" pitchFamily="50" charset="-128"/>
              <a:cs typeface="Arial" panose="020B0604020202020204" pitchFamily="34" charset="0"/>
            </a:endParaRPr>
          </a:p>
          <a:p>
            <a:pPr marL="133350"/>
            <a:r>
              <a:rPr lang="ja-JP" altLang="en-US" kern="100" dirty="0">
                <a:latin typeface="Arial" panose="020B0604020202020204" pitchFamily="34" charset="0"/>
                <a:ea typeface="MS UI Gothic" panose="020B0600070205080204" pitchFamily="50" charset="-128"/>
                <a:cs typeface="Arial" panose="020B0604020202020204" pitchFamily="34" charset="0"/>
              </a:rPr>
              <a:t>（サビ）</a:t>
            </a:r>
            <a:endParaRPr lang="en-US" altLang="ja-JP" kern="100" dirty="0">
              <a:latin typeface="Arial" panose="020B0604020202020204" pitchFamily="34" charset="0"/>
              <a:ea typeface="MS UI Gothic" panose="020B0600070205080204" pitchFamily="50" charset="-128"/>
              <a:cs typeface="Arial" panose="020B0604020202020204" pitchFamily="34" charset="0"/>
            </a:endParaRPr>
          </a:p>
          <a:p>
            <a:pPr marL="133350"/>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防災防災</a:t>
            </a:r>
            <a:r>
              <a:rPr lang="ja-JP" altLang="ja-JP" sz="1800" kern="100" dirty="0">
                <a:effectLst/>
                <a:latin typeface="Arial" panose="020B0604020202020204" pitchFamily="34" charset="0"/>
                <a:ea typeface="Arial" panose="020B0604020202020204" pitchFamily="34" charset="0"/>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特徴確認</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自然を知れば</a:t>
            </a:r>
            <a:r>
              <a:rPr lang="ja-JP" altLang="ja-JP" sz="1800" kern="100" dirty="0">
                <a:effectLst/>
                <a:latin typeface="Arial" panose="020B0604020202020204" pitchFamily="34" charset="0"/>
                <a:ea typeface="Arial" panose="020B0604020202020204" pitchFamily="34" charset="0"/>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対策できる</a:t>
            </a:r>
            <a:endParaRPr lang="en-US" altLang="ja-JP" sz="1800" kern="100" dirty="0">
              <a:effectLst/>
              <a:latin typeface="Arial" panose="020B0604020202020204" pitchFamily="34" charset="0"/>
              <a:ea typeface="MS UI Gothic" panose="020B0600070205080204" pitchFamily="50" charset="-128"/>
              <a:cs typeface="Arial" panose="020B0604020202020204" pitchFamily="34" charset="0"/>
            </a:endParaRPr>
          </a:p>
          <a:p>
            <a:pPr marL="133350"/>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一歩先行く</a:t>
            </a:r>
            <a:r>
              <a:rPr lang="ja-JP" altLang="ja-JP" sz="1800" kern="100" dirty="0">
                <a:effectLst/>
                <a:latin typeface="Arial" panose="020B0604020202020204" pitchFamily="34" charset="0"/>
                <a:ea typeface="Arial" panose="020B0604020202020204" pitchFamily="34" charset="0"/>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慎重な行動</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備えあれば</a:t>
            </a:r>
            <a:r>
              <a:rPr lang="ja-JP" altLang="ja-JP" sz="1800" kern="100" dirty="0">
                <a:effectLst/>
                <a:latin typeface="Arial" panose="020B0604020202020204" pitchFamily="34" charset="0"/>
                <a:ea typeface="Arial" panose="020B0604020202020204" pitchFamily="34" charset="0"/>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安心だ！</a:t>
            </a:r>
            <a:endParaRPr lang="en-US" altLang="ja-JP" sz="1800" kern="100" dirty="0">
              <a:effectLst/>
              <a:latin typeface="Arial" panose="020B0604020202020204" pitchFamily="34" charset="0"/>
              <a:ea typeface="MS UI Gothic" panose="020B0600070205080204" pitchFamily="50" charset="-128"/>
              <a:cs typeface="Arial" panose="020B0604020202020204" pitchFamily="34" charset="0"/>
            </a:endParaRPr>
          </a:p>
        </p:txBody>
      </p:sp>
      <p:sp>
        <p:nvSpPr>
          <p:cNvPr id="10" name="吹き出し: 角を丸めた四角形 9">
            <a:extLst>
              <a:ext uri="{FF2B5EF4-FFF2-40B4-BE49-F238E27FC236}">
                <a16:creationId xmlns:a16="http://schemas.microsoft.com/office/drawing/2014/main" id="{8D507120-F9F9-2F86-FB83-B5D5B628E424}"/>
              </a:ext>
            </a:extLst>
          </p:cNvPr>
          <p:cNvSpPr/>
          <p:nvPr/>
        </p:nvSpPr>
        <p:spPr>
          <a:xfrm rot="5400000">
            <a:off x="8753475" y="2929010"/>
            <a:ext cx="939800" cy="4629150"/>
          </a:xfrm>
          <a:prstGeom prst="wedgeRoundRectCallou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2400" dirty="0">
                <a:solidFill>
                  <a:schemeClr val="tx1"/>
                </a:solidFill>
              </a:rPr>
              <a:t>災害の対策などを挙げている</a:t>
            </a:r>
          </a:p>
        </p:txBody>
      </p:sp>
      <p:sp>
        <p:nvSpPr>
          <p:cNvPr id="4" name="テキスト ボックス 3">
            <a:extLst>
              <a:ext uri="{FF2B5EF4-FFF2-40B4-BE49-F238E27FC236}">
                <a16:creationId xmlns:a16="http://schemas.microsoft.com/office/drawing/2014/main" id="{95D1966D-8784-06FC-6284-3861204A66E3}"/>
              </a:ext>
            </a:extLst>
          </p:cNvPr>
          <p:cNvSpPr txBox="1"/>
          <p:nvPr/>
        </p:nvSpPr>
        <p:spPr>
          <a:xfrm>
            <a:off x="7461885" y="1291088"/>
            <a:ext cx="3313429" cy="369332"/>
          </a:xfrm>
          <a:prstGeom prst="rect">
            <a:avLst/>
          </a:prstGeom>
          <a:noFill/>
        </p:spPr>
        <p:txBody>
          <a:bodyPr wrap="square" rtlCol="0">
            <a:spAutoFit/>
          </a:bodyPr>
          <a:lstStyle/>
          <a:p>
            <a:r>
              <a:rPr kumimoji="1" lang="ja-JP" altLang="en-US" dirty="0"/>
              <a:t>↑　県民にフォーム等で募集</a:t>
            </a:r>
          </a:p>
        </p:txBody>
      </p:sp>
    </p:spTree>
    <p:extLst>
      <p:ext uri="{BB962C8B-B14F-4D97-AF65-F5344CB8AC3E}">
        <p14:creationId xmlns:p14="http://schemas.microsoft.com/office/powerpoint/2010/main" val="7910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2"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1+#ppt_w/2"/>
                                          </p:val>
                                        </p:tav>
                                        <p:tav tm="100000">
                                          <p:val>
                                            <p:strVal val="#ppt_x"/>
                                          </p:val>
                                        </p:tav>
                                      </p:tavLst>
                                    </p:anim>
                                    <p:anim calcmode="lin" valueType="num">
                                      <p:cBhvr additive="base">
                                        <p:cTn id="12"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1+#ppt_w/2"/>
                                          </p:val>
                                        </p:tav>
                                        <p:tav tm="100000">
                                          <p:val>
                                            <p:strVal val="#ppt_x"/>
                                          </p:val>
                                        </p:tav>
                                      </p:tavLst>
                                    </p:anim>
                                    <p:anim calcmode="lin" valueType="num">
                                      <p:cBhvr additive="base">
                                        <p:cTn id="18"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CAADC4-4A08-C2E9-3CED-35811BEA9115}"/>
            </a:ext>
          </a:extLst>
        </p:cNvPr>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E4008C19-8444-FEE7-8071-3526CCAA12D5}"/>
              </a:ext>
            </a:extLst>
          </p:cNvPr>
          <p:cNvSpPr txBox="1">
            <a:spLocks/>
          </p:cNvSpPr>
          <p:nvPr/>
        </p:nvSpPr>
        <p:spPr>
          <a:xfrm>
            <a:off x="584200" y="660400"/>
            <a:ext cx="6324600" cy="673100"/>
          </a:xfrm>
          <a:prstGeom prst="rect">
            <a:avLst/>
          </a:prstGeom>
        </p:spPr>
        <p:txBody>
          <a:bodyPr>
            <a:normAutofit/>
          </a:bodyPr>
          <a:lstStyle>
            <a:lvl1pPr algn="l" defTabSz="914400" rtl="0" eaLnBrk="1" latinLnBrk="0" hangingPunct="1">
              <a:lnSpc>
                <a:spcPct val="90000"/>
              </a:lnSpc>
              <a:spcBef>
                <a:spcPct val="0"/>
              </a:spcBef>
              <a:buNone/>
              <a:defRPr kumimoji="1" sz="4400" kern="1200">
                <a:solidFill>
                  <a:schemeClr val="accent1"/>
                </a:solidFill>
                <a:latin typeface="+mj-lt"/>
                <a:ea typeface="+mj-ea"/>
                <a:cs typeface="+mj-cs"/>
              </a:defRPr>
            </a:lvl1pPr>
          </a:lstStyle>
          <a:p>
            <a:r>
              <a:rPr lang="ja-JP" altLang="en-US" sz="4000" dirty="0">
                <a:solidFill>
                  <a:schemeClr val="tx1"/>
                </a:solidFill>
              </a:rPr>
              <a:t>防災アクション大作戦</a:t>
            </a:r>
          </a:p>
        </p:txBody>
      </p:sp>
      <p:sp>
        <p:nvSpPr>
          <p:cNvPr id="3" name="テキスト ボックス 2">
            <a:extLst>
              <a:ext uri="{FF2B5EF4-FFF2-40B4-BE49-F238E27FC236}">
                <a16:creationId xmlns:a16="http://schemas.microsoft.com/office/drawing/2014/main" id="{0B88D052-C0DC-C878-C660-4C945C836CEC}"/>
              </a:ext>
            </a:extLst>
          </p:cNvPr>
          <p:cNvSpPr txBox="1"/>
          <p:nvPr/>
        </p:nvSpPr>
        <p:spPr>
          <a:xfrm>
            <a:off x="6210300" y="811893"/>
            <a:ext cx="2705100" cy="370114"/>
          </a:xfrm>
          <a:prstGeom prst="rect">
            <a:avLst/>
          </a:prstGeom>
          <a:noFill/>
        </p:spPr>
        <p:txBody>
          <a:bodyPr wrap="square" rtlCol="0">
            <a:spAutoFit/>
          </a:bodyPr>
          <a:lstStyle/>
          <a:p>
            <a:r>
              <a:rPr kumimoji="1" lang="en-US" altLang="ja-JP" dirty="0">
                <a:highlight>
                  <a:srgbClr val="FFFF00"/>
                </a:highlight>
              </a:rPr>
              <a:t>※</a:t>
            </a:r>
            <a:r>
              <a:rPr kumimoji="1" lang="ja-JP" altLang="en-US" dirty="0">
                <a:highlight>
                  <a:srgbClr val="FFFF00"/>
                </a:highlight>
              </a:rPr>
              <a:t>作曲はしていません</a:t>
            </a:r>
          </a:p>
        </p:txBody>
      </p:sp>
      <p:sp>
        <p:nvSpPr>
          <p:cNvPr id="5" name="テキスト ボックス 4">
            <a:extLst>
              <a:ext uri="{FF2B5EF4-FFF2-40B4-BE49-F238E27FC236}">
                <a16:creationId xmlns:a16="http://schemas.microsoft.com/office/drawing/2014/main" id="{04CF48C8-FD2C-9386-DF3F-CB7BD2685204}"/>
              </a:ext>
            </a:extLst>
          </p:cNvPr>
          <p:cNvSpPr txBox="1"/>
          <p:nvPr/>
        </p:nvSpPr>
        <p:spPr>
          <a:xfrm>
            <a:off x="1244600" y="1614415"/>
            <a:ext cx="6096000" cy="1754326"/>
          </a:xfrm>
          <a:prstGeom prst="rect">
            <a:avLst/>
          </a:prstGeom>
          <a:noFill/>
        </p:spPr>
        <p:txBody>
          <a:bodyPr wrap="square" numCol="1">
            <a:spAutoFit/>
          </a:bodyPr>
          <a:lstStyle/>
          <a:p>
            <a:pPr marL="133350" algn="l"/>
            <a:r>
              <a:rPr lang="en-US" altLang="ja-JP" sz="1800" kern="100" dirty="0">
                <a:effectLst/>
                <a:latin typeface="Arial" panose="020B0604020202020204" pitchFamily="34" charset="0"/>
                <a:ea typeface="MS UI Gothic" panose="020B0600070205080204" pitchFamily="50" charset="-128"/>
                <a:cs typeface="Times New Roman" panose="02020603050405020304" pitchFamily="18" charset="0"/>
              </a:rPr>
              <a:t>(3</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番</a:t>
            </a:r>
            <a:r>
              <a:rPr lang="en-US" altLang="ja-JP" sz="1800" kern="100" dirty="0">
                <a:effectLst/>
                <a:latin typeface="Arial" panose="020B0604020202020204" pitchFamily="34" charset="0"/>
                <a:ea typeface="MS UI Gothic" panose="020B0600070205080204" pitchFamily="50" charset="-128"/>
                <a:cs typeface="Times New Roman" panose="02020603050405020304" pitchFamily="18" charset="0"/>
              </a:rPr>
              <a:t>)</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　　　　　　　　　　　　　　　　　　　　　</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algn="l"/>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警戒レベル</a:t>
            </a:r>
            <a:r>
              <a:rPr lang="en-US" altLang="ja-JP" sz="1800" kern="100" dirty="0">
                <a:effectLst/>
                <a:latin typeface="Arial" panose="020B0604020202020204" pitchFamily="34" charset="0"/>
                <a:ea typeface="MS UI Gothic" panose="020B0600070205080204" pitchFamily="50" charset="-128"/>
                <a:cs typeface="Times New Roman" panose="02020603050405020304" pitchFamily="18" charset="0"/>
              </a:rPr>
              <a:t>1</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a:t>
            </a:r>
            <a:r>
              <a:rPr lang="ja-JP" altLang="ja-JP" sz="1800" kern="100" dirty="0">
                <a:effectLst/>
                <a:latin typeface="Century" panose="02040604050505020304" pitchFamily="18" charset="0"/>
                <a:ea typeface="Arial" panose="020B0604020202020204" pitchFamily="34" charset="0"/>
                <a:cs typeface="Times New Roman" panose="02020603050405020304" pitchFamily="18"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心構えを高めるポーズ　　　　　　　　　　　　</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algn="l"/>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警戒レベル</a:t>
            </a:r>
            <a:r>
              <a:rPr lang="en-US" altLang="ja-JP" sz="1800" kern="100" dirty="0">
                <a:effectLst/>
                <a:latin typeface="Arial" panose="020B0604020202020204" pitchFamily="34" charset="0"/>
                <a:ea typeface="MS UI Gothic" panose="020B0600070205080204" pitchFamily="50" charset="-128"/>
                <a:cs typeface="Times New Roman" panose="02020603050405020304" pitchFamily="18" charset="0"/>
              </a:rPr>
              <a:t>2</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a:t>
            </a:r>
            <a:r>
              <a:rPr lang="ja-JP" altLang="ja-JP" sz="1800" kern="100" dirty="0">
                <a:effectLst/>
                <a:latin typeface="Century" panose="02040604050505020304" pitchFamily="18" charset="0"/>
                <a:ea typeface="Arial" panose="020B0604020202020204" pitchFamily="34" charset="0"/>
                <a:cs typeface="Times New Roman" panose="02020603050405020304" pitchFamily="18"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避難場所はどこだっけのポーズ　　　　　　　　</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algn="l"/>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警戒レベル</a:t>
            </a:r>
            <a:r>
              <a:rPr lang="en-US" altLang="ja-JP" sz="1800" kern="100" dirty="0">
                <a:effectLst/>
                <a:latin typeface="Arial" panose="020B0604020202020204" pitchFamily="34" charset="0"/>
                <a:ea typeface="MS UI Gothic" panose="020B0600070205080204" pitchFamily="50" charset="-128"/>
                <a:cs typeface="Times New Roman" panose="02020603050405020304" pitchFamily="18" charset="0"/>
              </a:rPr>
              <a:t>3</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a:t>
            </a:r>
            <a:r>
              <a:rPr lang="ja-JP" altLang="ja-JP" sz="1800" kern="100" dirty="0">
                <a:effectLst/>
                <a:latin typeface="Century" panose="02040604050505020304" pitchFamily="18" charset="0"/>
                <a:ea typeface="Arial" panose="020B0604020202020204" pitchFamily="34" charset="0"/>
                <a:cs typeface="Times New Roman" panose="02020603050405020304" pitchFamily="18"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おばあちゃん・おじいちゃん避難だよ！のポーズ　　　　　　　　　　　　</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algn="l"/>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警戒レベル</a:t>
            </a:r>
            <a:r>
              <a:rPr lang="en-US" altLang="ja-JP" sz="1800" kern="100" dirty="0">
                <a:effectLst/>
                <a:latin typeface="Arial" panose="020B0604020202020204" pitchFamily="34" charset="0"/>
                <a:ea typeface="MS UI Gothic" panose="020B0600070205080204" pitchFamily="50" charset="-128"/>
                <a:cs typeface="Times New Roman" panose="02020603050405020304" pitchFamily="18" charset="0"/>
              </a:rPr>
              <a:t>4</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a:t>
            </a:r>
            <a:r>
              <a:rPr lang="ja-JP" altLang="ja-JP" sz="1800" kern="100" dirty="0">
                <a:effectLst/>
                <a:latin typeface="Century" panose="02040604050505020304" pitchFamily="18" charset="0"/>
                <a:ea typeface="Arial" panose="020B0604020202020204" pitchFamily="34" charset="0"/>
                <a:cs typeface="Times New Roman" panose="02020603050405020304" pitchFamily="18"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僕たち・私たちも避難しようのポーズ</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algn="l"/>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警戒レベル</a:t>
            </a:r>
            <a:r>
              <a:rPr lang="en-US" altLang="ja-JP" sz="1800" kern="100" dirty="0">
                <a:effectLst/>
                <a:latin typeface="Arial" panose="020B0604020202020204" pitchFamily="34" charset="0"/>
                <a:ea typeface="MS UI Gothic" panose="020B0600070205080204" pitchFamily="50" charset="-128"/>
                <a:cs typeface="Times New Roman" panose="02020603050405020304" pitchFamily="18" charset="0"/>
              </a:rPr>
              <a:t>5</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a:t>
            </a:r>
            <a:r>
              <a:rPr lang="ja-JP" altLang="ja-JP" sz="1800" kern="100" dirty="0">
                <a:effectLst/>
                <a:latin typeface="Century" panose="02040604050505020304" pitchFamily="18" charset="0"/>
                <a:ea typeface="Arial" panose="020B0604020202020204" pitchFamily="34" charset="0"/>
                <a:cs typeface="Times New Roman" panose="02020603050405020304" pitchFamily="18"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安全確保！みんないるかな？のポーズ</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6" name="吹き出し: 角を丸めた四角形 5">
            <a:extLst>
              <a:ext uri="{FF2B5EF4-FFF2-40B4-BE49-F238E27FC236}">
                <a16:creationId xmlns:a16="http://schemas.microsoft.com/office/drawing/2014/main" id="{63B42A7C-D939-A08C-BFB8-373EA5126778}"/>
              </a:ext>
            </a:extLst>
          </p:cNvPr>
          <p:cNvSpPr/>
          <p:nvPr/>
        </p:nvSpPr>
        <p:spPr>
          <a:xfrm rot="5400000">
            <a:off x="8950324" y="95315"/>
            <a:ext cx="939800" cy="4629150"/>
          </a:xfrm>
          <a:prstGeom prst="wedgeRoundRectCallou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2400" dirty="0">
                <a:solidFill>
                  <a:schemeClr val="tx1"/>
                </a:solidFill>
              </a:rPr>
              <a:t>ポーズを考えてもらう</a:t>
            </a:r>
          </a:p>
        </p:txBody>
      </p:sp>
      <p:sp>
        <p:nvSpPr>
          <p:cNvPr id="9" name="テキスト ボックス 8">
            <a:extLst>
              <a:ext uri="{FF2B5EF4-FFF2-40B4-BE49-F238E27FC236}">
                <a16:creationId xmlns:a16="http://schemas.microsoft.com/office/drawing/2014/main" id="{14362D9B-D0EB-14EC-0AB1-2F776D669F4F}"/>
              </a:ext>
            </a:extLst>
          </p:cNvPr>
          <p:cNvSpPr txBox="1"/>
          <p:nvPr/>
        </p:nvSpPr>
        <p:spPr>
          <a:xfrm>
            <a:off x="1244600" y="4052162"/>
            <a:ext cx="6096000" cy="2308324"/>
          </a:xfrm>
          <a:prstGeom prst="rect">
            <a:avLst/>
          </a:prstGeom>
          <a:noFill/>
        </p:spPr>
        <p:txBody>
          <a:bodyPr wrap="square">
            <a:spAutoFit/>
          </a:bodyPr>
          <a:lstStyle/>
          <a:p>
            <a:pPr marL="133350" algn="l"/>
            <a:r>
              <a:rPr lang="en-US" altLang="ja-JP" sz="1800" kern="100" dirty="0">
                <a:effectLst/>
                <a:latin typeface="Arial" panose="020B0604020202020204" pitchFamily="34" charset="0"/>
                <a:ea typeface="MS UI Gothic" panose="020B0600070205080204" pitchFamily="50" charset="-128"/>
                <a:cs typeface="Times New Roman" panose="02020603050405020304" pitchFamily="18" charset="0"/>
              </a:rPr>
              <a:t>(</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サビ</a:t>
            </a:r>
            <a:r>
              <a:rPr lang="en-US" altLang="ja-JP" sz="1800" kern="100" dirty="0">
                <a:effectLst/>
                <a:latin typeface="Arial" panose="020B0604020202020204" pitchFamily="34" charset="0"/>
                <a:ea typeface="MS UI Gothic" panose="020B0600070205080204" pitchFamily="50" charset="-128"/>
                <a:cs typeface="Times New Roman" panose="02020603050405020304" pitchFamily="18" charset="0"/>
              </a:rPr>
              <a:t>)</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　　　　　　　　　　</a:t>
            </a:r>
            <a:r>
              <a:rPr lang="en-US" altLang="ja-JP" sz="1800" kern="100" dirty="0">
                <a:effectLst/>
                <a:latin typeface="Arial" panose="020B0604020202020204" pitchFamily="34" charset="0"/>
                <a:ea typeface="MS UI Gothic" panose="020B0600070205080204" pitchFamily="50" charset="-128"/>
                <a:cs typeface="Times New Roman" panose="02020603050405020304" pitchFamily="18"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　</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algn="l"/>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防災防災</a:t>
            </a:r>
            <a:r>
              <a:rPr lang="ja-JP" altLang="ja-JP" sz="1800" kern="100" dirty="0">
                <a:effectLst/>
                <a:latin typeface="Century" panose="02040604050505020304" pitchFamily="18" charset="0"/>
                <a:ea typeface="Arial" panose="020B0604020202020204" pitchFamily="34" charset="0"/>
                <a:cs typeface="Times New Roman" panose="02020603050405020304" pitchFamily="18"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みんなで守る　　</a:t>
            </a:r>
            <a:r>
              <a:rPr lang="en-US" altLang="ja-JP" sz="1800" kern="100" dirty="0">
                <a:effectLst/>
                <a:latin typeface="Arial" panose="020B0604020202020204" pitchFamily="34" charset="0"/>
                <a:ea typeface="MS UI Gothic" panose="020B0600070205080204" pitchFamily="50" charset="-128"/>
                <a:cs typeface="Times New Roman" panose="02020603050405020304" pitchFamily="18" charset="0"/>
              </a:rPr>
              <a:t>   </a:t>
            </a:r>
            <a:r>
              <a:rPr lang="ja-JP" altLang="en-US" sz="1800" kern="100" dirty="0">
                <a:effectLst/>
                <a:latin typeface="Arial" panose="020B0604020202020204" pitchFamily="34" charset="0"/>
                <a:ea typeface="MS UI Gothic" panose="020B0600070205080204" pitchFamily="50" charset="-128"/>
                <a:cs typeface="Times New Roman" panose="02020603050405020304" pitchFamily="18"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警報聞いたら</a:t>
            </a:r>
            <a:r>
              <a:rPr lang="ja-JP" altLang="ja-JP" sz="1800" kern="100" dirty="0">
                <a:effectLst/>
                <a:latin typeface="Century" panose="02040604050505020304" pitchFamily="18" charset="0"/>
                <a:ea typeface="Arial" panose="020B0604020202020204" pitchFamily="34" charset="0"/>
                <a:cs typeface="Times New Roman" panose="02020603050405020304" pitchFamily="18"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動き出そう　　　</a:t>
            </a:r>
            <a:r>
              <a:rPr lang="ja-JP" altLang="ja-JP" sz="1800" kern="100" dirty="0">
                <a:effectLst/>
                <a:latin typeface="Century" panose="02040604050505020304" pitchFamily="18" charset="0"/>
                <a:ea typeface="Arial" panose="020B0604020202020204" pitchFamily="34" charset="0"/>
                <a:cs typeface="Times New Roman" panose="02020603050405020304" pitchFamily="18" charset="0"/>
              </a:rPr>
              <a:t>   </a:t>
            </a:r>
            <a:endParaRPr lang="en-US" altLang="ja-JP" kern="100" dirty="0">
              <a:latin typeface="Century" panose="02040604050505020304" pitchFamily="18" charset="0"/>
              <a:ea typeface="ＭＳ 明朝" panose="02020609040205080304" pitchFamily="17" charset="-128"/>
              <a:cs typeface="Times New Roman" panose="02020603050405020304" pitchFamily="18" charset="0"/>
            </a:endParaRPr>
          </a:p>
          <a:p>
            <a:pPr marL="133350" algn="l"/>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家族みんなで</a:t>
            </a:r>
            <a:r>
              <a:rPr lang="ja-JP" altLang="ja-JP" sz="1800" kern="100" dirty="0">
                <a:effectLst/>
                <a:latin typeface="Century" panose="02040604050505020304" pitchFamily="18" charset="0"/>
                <a:ea typeface="Arial" panose="020B0604020202020204" pitchFamily="34" charset="0"/>
                <a:cs typeface="Times New Roman" panose="02020603050405020304" pitchFamily="18"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実践しよう　　　</a:t>
            </a:r>
            <a:r>
              <a:rPr lang="ja-JP" altLang="ja-JP" sz="1800" kern="100" dirty="0">
                <a:effectLst/>
                <a:latin typeface="Century" panose="02040604050505020304" pitchFamily="18" charset="0"/>
                <a:ea typeface="Arial" panose="020B0604020202020204" pitchFamily="34" charset="0"/>
                <a:cs typeface="Times New Roman" panose="02020603050405020304" pitchFamily="18"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備えあれば</a:t>
            </a:r>
            <a:r>
              <a:rPr lang="ja-JP" altLang="ja-JP" sz="1800" kern="100" dirty="0">
                <a:effectLst/>
                <a:latin typeface="Century" panose="02040604050505020304" pitchFamily="18" charset="0"/>
                <a:ea typeface="Arial" panose="020B0604020202020204" pitchFamily="34" charset="0"/>
                <a:cs typeface="Times New Roman" panose="02020603050405020304" pitchFamily="18"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安心だ！</a:t>
            </a:r>
            <a:r>
              <a:rPr lang="en-US" altLang="ja-JP" sz="1800" kern="100" dirty="0">
                <a:effectLst/>
                <a:latin typeface="Arial" panose="020B0604020202020204" pitchFamily="34" charset="0"/>
                <a:ea typeface="MS UI Gothic" panose="020B0600070205080204" pitchFamily="50" charset="-128"/>
                <a:cs typeface="Times New Roman" panose="02020603050405020304" pitchFamily="18"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　</a:t>
            </a:r>
            <a:r>
              <a:rPr lang="ja-JP" altLang="ja-JP" sz="1800" kern="100" dirty="0">
                <a:effectLst/>
                <a:latin typeface="Century" panose="02040604050505020304" pitchFamily="18" charset="0"/>
                <a:ea typeface="Arial" panose="020B0604020202020204" pitchFamily="34" charset="0"/>
                <a:cs typeface="Times New Roman" panose="02020603050405020304" pitchFamily="18"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　</a:t>
            </a:r>
            <a:endParaRPr lang="en-US" altLang="ja-JP" sz="1800" kern="100" dirty="0">
              <a:effectLst/>
              <a:latin typeface="Arial" panose="020B0604020202020204" pitchFamily="34" charset="0"/>
              <a:ea typeface="MS UI Gothic" panose="020B0600070205080204" pitchFamily="50" charset="-128"/>
              <a:cs typeface="Arial" panose="020B0604020202020204" pitchFamily="34" charset="0"/>
            </a:endParaRPr>
          </a:p>
          <a:p>
            <a:pPr marL="133350" algn="l"/>
            <a:endParaRPr lang="en-US" altLang="ja-JP" kern="100" dirty="0">
              <a:latin typeface="Arial" panose="020B0604020202020204" pitchFamily="34" charset="0"/>
              <a:ea typeface="MS UI Gothic" panose="020B0600070205080204" pitchFamily="50" charset="-128"/>
              <a:cs typeface="Arial" panose="020B0604020202020204" pitchFamily="34" charset="0"/>
            </a:endParaRPr>
          </a:p>
          <a:p>
            <a:pPr marL="133350" algn="l"/>
            <a:r>
              <a:rPr lang="en-US" altLang="ja-JP" sz="1800" kern="100" dirty="0">
                <a:effectLst/>
                <a:latin typeface="Arial" panose="020B0604020202020204" pitchFamily="34" charset="0"/>
                <a:ea typeface="MS UI Gothic" panose="020B0600070205080204" pitchFamily="50" charset="-128"/>
                <a:cs typeface="Times New Roman" panose="02020603050405020304" pitchFamily="18" charset="0"/>
              </a:rPr>
              <a:t>(</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アウトロ</a:t>
            </a:r>
            <a:r>
              <a:rPr lang="en-US" altLang="ja-JP" sz="1800" kern="100" dirty="0">
                <a:effectLst/>
                <a:latin typeface="Arial" panose="020B0604020202020204" pitchFamily="34" charset="0"/>
                <a:ea typeface="MS UI Gothic" panose="020B0600070205080204" pitchFamily="50" charset="-128"/>
                <a:cs typeface="Times New Roman" panose="02020603050405020304" pitchFamily="18" charset="0"/>
              </a:rPr>
              <a:t>)</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今日の準備が</a:t>
            </a:r>
            <a:r>
              <a:rPr lang="ja-JP" altLang="ja-JP" sz="1800" kern="100" dirty="0">
                <a:effectLst/>
                <a:latin typeface="Century" panose="02040604050505020304" pitchFamily="18" charset="0"/>
                <a:ea typeface="Arial" panose="020B0604020202020204" pitchFamily="34" charset="0"/>
                <a:cs typeface="Times New Roman" panose="02020603050405020304" pitchFamily="18"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明日をつなぐ</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みんなで守ろう</a:t>
            </a:r>
            <a:r>
              <a:rPr lang="ja-JP" altLang="ja-JP" sz="1800" kern="100" dirty="0">
                <a:effectLst/>
                <a:latin typeface="Century" panose="02040604050505020304" pitchFamily="18" charset="0"/>
                <a:ea typeface="Arial" panose="020B0604020202020204" pitchFamily="34" charset="0"/>
                <a:cs typeface="Times New Roman" panose="02020603050405020304" pitchFamily="18"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大切な街</a:t>
            </a:r>
            <a:endParaRPr lang="en-US" altLang="ja-JP" kern="100" dirty="0">
              <a:latin typeface="Century" panose="02040604050505020304" pitchFamily="18" charset="0"/>
              <a:ea typeface="ＭＳ 明朝" panose="02020609040205080304" pitchFamily="17" charset="-128"/>
              <a:cs typeface="Times New Roman" panose="02020603050405020304" pitchFamily="18" charset="0"/>
            </a:endParaRPr>
          </a:p>
          <a:p>
            <a:pPr marL="133350"/>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防災意識を</a:t>
            </a:r>
            <a:r>
              <a:rPr lang="ja-JP" altLang="ja-JP" sz="1800" kern="100" dirty="0">
                <a:effectLst/>
                <a:latin typeface="Century" panose="02040604050505020304" pitchFamily="18" charset="0"/>
                <a:ea typeface="Arial" panose="020B0604020202020204" pitchFamily="34" charset="0"/>
                <a:cs typeface="Times New Roman" panose="02020603050405020304" pitchFamily="18"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高めて進む</a:t>
            </a:r>
            <a:r>
              <a:rPr lang="ja-JP" altLang="en-US" sz="1800" kern="100" dirty="0">
                <a:effectLst/>
                <a:latin typeface="Arial" panose="020B0604020202020204" pitchFamily="34" charset="0"/>
                <a:ea typeface="MS UI Gothic" panose="020B0600070205080204" pitchFamily="50" charset="-128"/>
                <a:cs typeface="Arial" panose="020B0604020202020204" pitchFamily="34"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笑顔あふれる</a:t>
            </a:r>
            <a:r>
              <a:rPr lang="ja-JP" altLang="ja-JP" sz="1800" kern="100" dirty="0">
                <a:effectLst/>
                <a:latin typeface="Century" panose="02040604050505020304" pitchFamily="18" charset="0"/>
                <a:ea typeface="Arial" panose="020B0604020202020204" pitchFamily="34" charset="0"/>
                <a:cs typeface="Times New Roman" panose="02020603050405020304" pitchFamily="18" charset="0"/>
              </a:rPr>
              <a:t> </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未来へ</a:t>
            </a:r>
            <a:r>
              <a:rPr lang="en-US" altLang="ja-JP" sz="1800" kern="100" dirty="0">
                <a:effectLst/>
                <a:latin typeface="Arial" panose="020B0604020202020204" pitchFamily="34" charset="0"/>
                <a:ea typeface="MS UI Gothic" panose="020B0600070205080204" pitchFamily="50" charset="-128"/>
                <a:cs typeface="Times New Roman" panose="02020603050405020304" pitchFamily="18" charset="0"/>
              </a:rPr>
              <a:t>Go</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a:t>
            </a:r>
            <a:r>
              <a:rPr lang="en-US" altLang="ja-JP" sz="1800" kern="100" dirty="0">
                <a:effectLst/>
                <a:latin typeface="Arial" panose="020B0604020202020204" pitchFamily="34" charset="0"/>
                <a:ea typeface="MS UI Gothic" panose="020B0600070205080204" pitchFamily="50" charset="-128"/>
                <a:cs typeface="Times New Roman" panose="02020603050405020304" pitchFamily="18" charset="0"/>
              </a:rPr>
              <a:t> </a:t>
            </a:r>
            <a:endParaRPr lang="en-US" altLang="ja-JP" kern="100" dirty="0">
              <a:latin typeface="Arial" panose="020B0604020202020204" pitchFamily="34" charset="0"/>
              <a:ea typeface="MS UI Gothic" panose="020B0600070205080204" pitchFamily="50" charset="-128"/>
              <a:cs typeface="Arial" panose="020B0604020202020204" pitchFamily="34" charset="0"/>
            </a:endParaRPr>
          </a:p>
          <a:p>
            <a:pPr marL="133350"/>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0" name="吹き出し: 角を丸めた四角形 9">
            <a:extLst>
              <a:ext uri="{FF2B5EF4-FFF2-40B4-BE49-F238E27FC236}">
                <a16:creationId xmlns:a16="http://schemas.microsoft.com/office/drawing/2014/main" id="{4C6F96BD-FCE8-28AD-D2DB-F4E73CB31D2E}"/>
              </a:ext>
            </a:extLst>
          </p:cNvPr>
          <p:cNvSpPr/>
          <p:nvPr/>
        </p:nvSpPr>
        <p:spPr>
          <a:xfrm rot="5400000">
            <a:off x="8753475" y="2929010"/>
            <a:ext cx="939800" cy="4629150"/>
          </a:xfrm>
          <a:prstGeom prst="wedgeRoundRectCallout">
            <a:avLst/>
          </a:prstGeom>
          <a:solidFill>
            <a:schemeClr val="accent2"/>
          </a:solidFill>
          <a:ln>
            <a:noFill/>
          </a:ln>
        </p:spPr>
        <p:style>
          <a:lnRef idx="2">
            <a:schemeClr val="accent1">
              <a:shade val="15000"/>
            </a:schemeClr>
          </a:lnRef>
          <a:fillRef idx="1">
            <a:schemeClr val="accent1"/>
          </a:fillRef>
          <a:effectRef idx="0">
            <a:schemeClr val="accent1"/>
          </a:effectRef>
          <a:fontRef idx="minor">
            <a:schemeClr val="lt1"/>
          </a:fontRef>
        </p:style>
        <p:txBody>
          <a:bodyPr vert="vert270" rtlCol="0" anchor="ctr"/>
          <a:lstStyle/>
          <a:p>
            <a:pPr algn="ctr"/>
            <a:r>
              <a:rPr kumimoji="1" lang="ja-JP" altLang="en-US" sz="2400" dirty="0">
                <a:solidFill>
                  <a:schemeClr val="tx1"/>
                </a:solidFill>
              </a:rPr>
              <a:t>共助を考える内容</a:t>
            </a:r>
          </a:p>
        </p:txBody>
      </p:sp>
    </p:spTree>
    <p:extLst>
      <p:ext uri="{BB962C8B-B14F-4D97-AF65-F5344CB8AC3E}">
        <p14:creationId xmlns:p14="http://schemas.microsoft.com/office/powerpoint/2010/main" val="3269646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1+#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1+#ppt_w/2"/>
                                          </p:val>
                                        </p:tav>
                                        <p:tav tm="100000">
                                          <p:val>
                                            <p:strVal val="#ppt_x"/>
                                          </p:val>
                                        </p:tav>
                                      </p:tavLst>
                                    </p:anim>
                                    <p:anim calcmode="lin" valueType="num">
                                      <p:cBhvr additive="base">
                                        <p:cTn id="14"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2D7516-F187-5B7A-1771-BB84BD7AE48A}"/>
            </a:ext>
          </a:extLst>
        </p:cNvPr>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D8CD7D74-26F2-FA38-4978-CBD01CB92EAD}"/>
              </a:ext>
            </a:extLst>
          </p:cNvPr>
          <p:cNvSpPr txBox="1"/>
          <p:nvPr/>
        </p:nvSpPr>
        <p:spPr>
          <a:xfrm>
            <a:off x="1341120" y="885190"/>
            <a:ext cx="5124612" cy="461665"/>
          </a:xfrm>
          <a:prstGeom prst="rect">
            <a:avLst/>
          </a:prstGeom>
          <a:noFill/>
        </p:spPr>
        <p:txBody>
          <a:bodyPr wrap="square" rtlCol="0">
            <a:spAutoFit/>
          </a:bodyPr>
          <a:lstStyle/>
          <a:p>
            <a:r>
              <a:rPr kumimoji="1" lang="ja-JP" altLang="en-US" sz="2400" dirty="0"/>
              <a:t>エビングハウスの忘却曲線</a:t>
            </a:r>
          </a:p>
        </p:txBody>
      </p:sp>
      <p:pic>
        <p:nvPicPr>
          <p:cNvPr id="2" name="図 1">
            <a:extLst>
              <a:ext uri="{FF2B5EF4-FFF2-40B4-BE49-F238E27FC236}">
                <a16:creationId xmlns:a16="http://schemas.microsoft.com/office/drawing/2014/main" id="{A79CAF09-420E-6A84-F073-F348E4D35679}"/>
              </a:ext>
            </a:extLst>
          </p:cNvPr>
          <p:cNvPicPr>
            <a:picLocks noChangeAspect="1"/>
          </p:cNvPicPr>
          <p:nvPr/>
        </p:nvPicPr>
        <p:blipFill>
          <a:blip r:embed="rId3"/>
          <a:stretch>
            <a:fillRect/>
          </a:stretch>
        </p:blipFill>
        <p:spPr>
          <a:xfrm>
            <a:off x="2970290" y="2172443"/>
            <a:ext cx="6251419" cy="3759112"/>
          </a:xfrm>
          <a:prstGeom prst="rect">
            <a:avLst/>
          </a:prstGeom>
          <a:ln>
            <a:solidFill>
              <a:schemeClr val="tx1"/>
            </a:solidFill>
            <a:prstDash val="sysDot"/>
          </a:ln>
        </p:spPr>
      </p:pic>
      <p:sp>
        <p:nvSpPr>
          <p:cNvPr id="3" name="テキスト ボックス 2">
            <a:extLst>
              <a:ext uri="{FF2B5EF4-FFF2-40B4-BE49-F238E27FC236}">
                <a16:creationId xmlns:a16="http://schemas.microsoft.com/office/drawing/2014/main" id="{19615580-7019-5961-7F48-76B7BDFF366F}"/>
              </a:ext>
            </a:extLst>
          </p:cNvPr>
          <p:cNvSpPr txBox="1"/>
          <p:nvPr/>
        </p:nvSpPr>
        <p:spPr>
          <a:xfrm>
            <a:off x="4286250" y="1597818"/>
            <a:ext cx="6995160" cy="369332"/>
          </a:xfrm>
          <a:prstGeom prst="rect">
            <a:avLst/>
          </a:prstGeom>
          <a:noFill/>
        </p:spPr>
        <p:txBody>
          <a:bodyPr wrap="square" rtlCol="0">
            <a:spAutoFit/>
          </a:bodyPr>
          <a:lstStyle/>
          <a:p>
            <a:r>
              <a:rPr kumimoji="1" lang="ja-JP" altLang="en-US" dirty="0"/>
              <a:t>節約率：</a:t>
            </a:r>
            <a:r>
              <a:rPr lang="ja-JP" altLang="ja-JP" dirty="0">
                <a:latin typeface="Arial" panose="020B0604020202020204" pitchFamily="34" charset="0"/>
                <a:ea typeface="MS UI Gothic" panose="020B0600070205080204" pitchFamily="50" charset="-128"/>
                <a:cs typeface="Arial" panose="020B0604020202020204" pitchFamily="34" charset="0"/>
              </a:rPr>
              <a:t>知識を再び学習する際に「どのくらい時間を節約することができるか」</a:t>
            </a:r>
            <a:endParaRPr kumimoji="1" lang="ja-JP" altLang="en-US" dirty="0"/>
          </a:p>
        </p:txBody>
      </p:sp>
      <p:sp>
        <p:nvSpPr>
          <p:cNvPr id="10" name="テキスト ボックス 9">
            <a:extLst>
              <a:ext uri="{FF2B5EF4-FFF2-40B4-BE49-F238E27FC236}">
                <a16:creationId xmlns:a16="http://schemas.microsoft.com/office/drawing/2014/main" id="{7A201E9B-3EAD-F86B-6E82-F2BA9E227806}"/>
              </a:ext>
            </a:extLst>
          </p:cNvPr>
          <p:cNvSpPr txBox="1"/>
          <p:nvPr/>
        </p:nvSpPr>
        <p:spPr>
          <a:xfrm>
            <a:off x="1156497" y="5931555"/>
            <a:ext cx="10618470" cy="738664"/>
          </a:xfrm>
          <a:prstGeom prst="rect">
            <a:avLst/>
          </a:prstGeom>
          <a:noFill/>
        </p:spPr>
        <p:txBody>
          <a:bodyPr wrap="square">
            <a:spAutoFit/>
          </a:bodyPr>
          <a:lstStyle/>
          <a:p>
            <a:pPr indent="133350" algn="just"/>
            <a:r>
              <a:rPr lang="ja-JP" altLang="ja-JP" sz="1400" kern="100" dirty="0">
                <a:effectLst/>
                <a:latin typeface="Arial" panose="020B0604020202020204" pitchFamily="34" charset="0"/>
                <a:ea typeface="MS UI Gothic" panose="020B0600070205080204" pitchFamily="50" charset="-128"/>
                <a:cs typeface="Arial" panose="020B0604020202020204" pitchFamily="34" charset="0"/>
              </a:rPr>
              <a:t>出典：一般社団法人日本経営心理士協会</a:t>
            </a:r>
            <a:r>
              <a:rPr lang="en-US" altLang="ja-JP" sz="1400" kern="100" dirty="0">
                <a:effectLst/>
                <a:latin typeface="Arial" panose="020B0604020202020204" pitchFamily="34" charset="0"/>
                <a:ea typeface="MS UI Gothic" panose="020B0600070205080204" pitchFamily="50" charset="-128"/>
                <a:cs typeface="Times New Roman" panose="02020603050405020304" pitchFamily="18" charset="0"/>
              </a:rPr>
              <a:t>.”</a:t>
            </a:r>
            <a:r>
              <a:rPr lang="ja-JP" altLang="ja-JP" sz="1400" kern="100" dirty="0">
                <a:effectLst/>
                <a:latin typeface="Arial" panose="020B0604020202020204" pitchFamily="34" charset="0"/>
                <a:ea typeface="MS UI Gothic" panose="020B0600070205080204" pitchFamily="50" charset="-128"/>
                <a:cs typeface="Arial" panose="020B0604020202020204" pitchFamily="34" charset="0"/>
              </a:rPr>
              <a:t>エビングハウスの忘却曲線</a:t>
            </a:r>
            <a:r>
              <a:rPr lang="en-US" altLang="ja-JP" sz="1400" kern="100" dirty="0">
                <a:effectLst/>
                <a:latin typeface="Arial" panose="020B0604020202020204" pitchFamily="34" charset="0"/>
                <a:ea typeface="MS UI Gothic" panose="020B0600070205080204" pitchFamily="50" charset="-128"/>
                <a:cs typeface="Times New Roman" panose="02020603050405020304" pitchFamily="18" charset="0"/>
              </a:rPr>
              <a:t>”</a:t>
            </a:r>
            <a:r>
              <a:rPr lang="en-US" altLang="ja-JP" sz="1400" kern="100" dirty="0">
                <a:latin typeface="Arial" panose="020B0604020202020204" pitchFamily="34" charset="0"/>
                <a:ea typeface="MS UI Gothic" panose="020B0600070205080204" pitchFamily="50" charset="-128"/>
                <a:cs typeface="Times New Roman" panose="02020603050405020304" pitchFamily="18" charset="0"/>
              </a:rPr>
              <a:t> </a:t>
            </a:r>
            <a:r>
              <a:rPr lang="en-US" altLang="ja-JP" sz="1400" dirty="0">
                <a:effectLst/>
                <a:latin typeface="Arial" panose="020B0604020202020204" pitchFamily="34" charset="0"/>
                <a:ea typeface="MS UI Gothic" panose="020B0600070205080204" pitchFamily="50" charset="-128"/>
              </a:rPr>
              <a:t>https://keiei-shinri.or.jp/word/%E3%82%A8%E3%83%93%E3%83%B3%E3%82%B0%E3%83%8F%E3%82%A6%E3%82%B9%E3%81%AE%E5%BF%98%E5%8D%B4%E6%9B%B2%E7%B7%9A/</a:t>
            </a:r>
            <a:endParaRPr lang="ja-JP" altLang="en-US" sz="1400" dirty="0"/>
          </a:p>
        </p:txBody>
      </p:sp>
    </p:spTree>
    <p:extLst>
      <p:ext uri="{BB962C8B-B14F-4D97-AF65-F5344CB8AC3E}">
        <p14:creationId xmlns:p14="http://schemas.microsoft.com/office/powerpoint/2010/main" val="1243683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a16="http://schemas.microsoft.com/office/drawing/2014/main" id="{F7B26C74-48D2-2C50-ECEA-56615431AB5E}"/>
              </a:ext>
            </a:extLst>
          </p:cNvPr>
          <p:cNvSpPr>
            <a:spLocks noGrp="1"/>
          </p:cNvSpPr>
          <p:nvPr>
            <p:ph sz="half" idx="1"/>
          </p:nvPr>
        </p:nvSpPr>
        <p:spPr>
          <a:xfrm>
            <a:off x="925668" y="1983740"/>
            <a:ext cx="10767222" cy="4023360"/>
          </a:xfrm>
        </p:spPr>
        <p:txBody>
          <a:bodyPr>
            <a:normAutofit/>
          </a:bodyPr>
          <a:lstStyle/>
          <a:p>
            <a:pPr marL="274320" lvl="1" indent="0">
              <a:buNone/>
            </a:pPr>
            <a:r>
              <a:rPr kumimoji="1" lang="ja-JP" altLang="en-US" dirty="0">
                <a:solidFill>
                  <a:schemeClr val="tx1"/>
                </a:solidFill>
              </a:rPr>
              <a:t>国民の体力向上と健康の保持や増進を目的とした一般向けの体操。特にラジオ体操第一が有名。</a:t>
            </a:r>
            <a:endParaRPr kumimoji="1" lang="en-US" altLang="ja-JP" dirty="0">
              <a:solidFill>
                <a:schemeClr val="tx1"/>
              </a:solidFill>
            </a:endParaRPr>
          </a:p>
          <a:p>
            <a:pPr marL="274320" lvl="1" indent="0">
              <a:buNone/>
            </a:pPr>
            <a:endParaRPr kumimoji="1" lang="en-US" altLang="ja-JP" dirty="0">
              <a:solidFill>
                <a:schemeClr val="tx1"/>
              </a:solidFill>
            </a:endParaRPr>
          </a:p>
          <a:p>
            <a:pPr marL="274320" lvl="1" indent="0">
              <a:buNone/>
            </a:pPr>
            <a:r>
              <a:rPr kumimoji="1" lang="ja-JP" altLang="en-US" dirty="0">
                <a:solidFill>
                  <a:schemeClr val="tx1"/>
                </a:solidFill>
              </a:rPr>
              <a:t>→地域や学校等で行う機会が多く、体に定着している。</a:t>
            </a:r>
            <a:endParaRPr kumimoji="1" lang="en-US" altLang="ja-JP" dirty="0">
              <a:solidFill>
                <a:schemeClr val="tx1"/>
              </a:solidFill>
            </a:endParaRPr>
          </a:p>
          <a:p>
            <a:pPr marL="274320" lvl="1" indent="0">
              <a:buNone/>
            </a:pPr>
            <a:endParaRPr lang="en-US" altLang="ja-JP" dirty="0">
              <a:solidFill>
                <a:schemeClr val="tx1"/>
              </a:solidFill>
            </a:endParaRPr>
          </a:p>
          <a:p>
            <a:pPr marL="274320" lvl="1" indent="0">
              <a:buNone/>
            </a:pPr>
            <a:endParaRPr lang="en-US" altLang="ja-JP" dirty="0">
              <a:solidFill>
                <a:schemeClr val="tx1"/>
              </a:solidFill>
            </a:endParaRPr>
          </a:p>
        </p:txBody>
      </p:sp>
      <p:sp>
        <p:nvSpPr>
          <p:cNvPr id="7" name="テキスト ボックス 6">
            <a:extLst>
              <a:ext uri="{FF2B5EF4-FFF2-40B4-BE49-F238E27FC236}">
                <a16:creationId xmlns:a16="http://schemas.microsoft.com/office/drawing/2014/main" id="{702BD29D-43EE-E789-A396-29BDA3FC76DA}"/>
              </a:ext>
            </a:extLst>
          </p:cNvPr>
          <p:cNvSpPr txBox="1"/>
          <p:nvPr/>
        </p:nvSpPr>
        <p:spPr>
          <a:xfrm>
            <a:off x="1498600" y="850900"/>
            <a:ext cx="1701800" cy="461665"/>
          </a:xfrm>
          <a:prstGeom prst="rect">
            <a:avLst/>
          </a:prstGeom>
          <a:noFill/>
        </p:spPr>
        <p:txBody>
          <a:bodyPr wrap="square" rtlCol="0">
            <a:spAutoFit/>
          </a:bodyPr>
          <a:lstStyle/>
          <a:p>
            <a:r>
              <a:rPr kumimoji="1" lang="ja-JP" altLang="en-US" sz="2400" b="1" dirty="0"/>
              <a:t>ラジオ体操</a:t>
            </a:r>
          </a:p>
        </p:txBody>
      </p:sp>
      <p:pic>
        <p:nvPicPr>
          <p:cNvPr id="13" name="図 12">
            <a:extLst>
              <a:ext uri="{FF2B5EF4-FFF2-40B4-BE49-F238E27FC236}">
                <a16:creationId xmlns:a16="http://schemas.microsoft.com/office/drawing/2014/main" id="{C34997FA-840B-E367-412D-46058E9B30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8932" y="2971800"/>
            <a:ext cx="2935768" cy="3513027"/>
          </a:xfrm>
          <a:prstGeom prst="rect">
            <a:avLst/>
          </a:prstGeom>
        </p:spPr>
      </p:pic>
      <p:sp>
        <p:nvSpPr>
          <p:cNvPr id="11" name="楕円 10">
            <a:extLst>
              <a:ext uri="{FF2B5EF4-FFF2-40B4-BE49-F238E27FC236}">
                <a16:creationId xmlns:a16="http://schemas.microsoft.com/office/drawing/2014/main" id="{324DCCB4-5AC9-0DD6-3080-4C5D7585BB5E}"/>
              </a:ext>
            </a:extLst>
          </p:cNvPr>
          <p:cNvSpPr/>
          <p:nvPr/>
        </p:nvSpPr>
        <p:spPr>
          <a:xfrm>
            <a:off x="1844675" y="3726180"/>
            <a:ext cx="8502650" cy="2160270"/>
          </a:xfrm>
          <a:prstGeom prst="ellipse">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曲を聞く機会が多い程、曲を聞けば年をとっていっても記憶に残ったままである。</a:t>
            </a:r>
          </a:p>
          <a:p>
            <a:pPr algn="ctr"/>
            <a:endParaRPr kumimoji="1" lang="ja-JP" altLang="en-US" dirty="0"/>
          </a:p>
        </p:txBody>
      </p:sp>
    </p:spTree>
    <p:extLst>
      <p:ext uri="{BB962C8B-B14F-4D97-AF65-F5344CB8AC3E}">
        <p14:creationId xmlns:p14="http://schemas.microsoft.com/office/powerpoint/2010/main" val="129051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49EF29-1430-C3A0-7DE9-4E6E30686B0E}"/>
            </a:ext>
          </a:extLst>
        </p:cNvPr>
        <p:cNvGrpSpPr/>
        <p:nvPr/>
      </p:nvGrpSpPr>
      <p:grpSpPr>
        <a:xfrm>
          <a:off x="0" y="0"/>
          <a:ext cx="0" cy="0"/>
          <a:chOff x="0" y="0"/>
          <a:chExt cx="0" cy="0"/>
        </a:xfrm>
      </p:grpSpPr>
      <p:sp>
        <p:nvSpPr>
          <p:cNvPr id="4" name="コンテンツ プレースホルダー 3">
            <a:extLst>
              <a:ext uri="{FF2B5EF4-FFF2-40B4-BE49-F238E27FC236}">
                <a16:creationId xmlns:a16="http://schemas.microsoft.com/office/drawing/2014/main" id="{AA4B8679-CF7A-75F3-17DD-1088CD960BA0}"/>
              </a:ext>
            </a:extLst>
          </p:cNvPr>
          <p:cNvSpPr>
            <a:spLocks noGrp="1"/>
          </p:cNvSpPr>
          <p:nvPr>
            <p:ph sz="half" idx="2"/>
          </p:nvPr>
        </p:nvSpPr>
        <p:spPr>
          <a:xfrm>
            <a:off x="1341120" y="2626358"/>
            <a:ext cx="10180320" cy="4023360"/>
          </a:xfrm>
        </p:spPr>
        <p:txBody>
          <a:bodyPr>
            <a:normAutofit/>
          </a:bodyPr>
          <a:lstStyle/>
          <a:p>
            <a:pPr marL="45720" indent="0">
              <a:buNone/>
            </a:pPr>
            <a:r>
              <a:rPr kumimoji="1" lang="ja-JP" altLang="en-US" sz="2000" dirty="0">
                <a:solidFill>
                  <a:schemeClr val="tx1"/>
                </a:solidFill>
              </a:rPr>
              <a:t>広島東洋カープの応援曲の代表的な曲である。</a:t>
            </a:r>
            <a:r>
              <a:rPr kumimoji="1" lang="en-US" altLang="ja-JP" sz="2000" dirty="0">
                <a:solidFill>
                  <a:schemeClr val="tx1"/>
                </a:solidFill>
              </a:rPr>
              <a:t>1975</a:t>
            </a:r>
            <a:r>
              <a:rPr kumimoji="1" lang="ja-JP" altLang="en-US" sz="2000" dirty="0">
                <a:solidFill>
                  <a:schemeClr val="tx1"/>
                </a:solidFill>
              </a:rPr>
              <a:t>年に作曲され、熱血ファンはもちろんあまり球団を知らない人もこの曲は耳にしたことがあるだろう。</a:t>
            </a:r>
          </a:p>
        </p:txBody>
      </p:sp>
      <p:sp>
        <p:nvSpPr>
          <p:cNvPr id="8" name="テキスト ボックス 7">
            <a:extLst>
              <a:ext uri="{FF2B5EF4-FFF2-40B4-BE49-F238E27FC236}">
                <a16:creationId xmlns:a16="http://schemas.microsoft.com/office/drawing/2014/main" id="{C3A583E3-944E-1FA0-C1B8-C0B9225F3BAF}"/>
              </a:ext>
            </a:extLst>
          </p:cNvPr>
          <p:cNvSpPr txBox="1"/>
          <p:nvPr/>
        </p:nvSpPr>
        <p:spPr>
          <a:xfrm>
            <a:off x="1341120" y="885190"/>
            <a:ext cx="5124612" cy="830997"/>
          </a:xfrm>
          <a:prstGeom prst="rect">
            <a:avLst/>
          </a:prstGeom>
          <a:noFill/>
        </p:spPr>
        <p:txBody>
          <a:bodyPr wrap="square" rtlCol="0">
            <a:spAutoFit/>
          </a:bodyPr>
          <a:lstStyle/>
          <a:p>
            <a:r>
              <a:rPr kumimoji="1" lang="ja-JP" altLang="en-US" sz="2400" dirty="0"/>
              <a:t>広島東洋カープの応援曲</a:t>
            </a:r>
            <a:endParaRPr kumimoji="1" lang="en-US" altLang="ja-JP" sz="2400" dirty="0"/>
          </a:p>
          <a:p>
            <a:r>
              <a:rPr kumimoji="1" lang="ja-JP" altLang="en-US" sz="2400" dirty="0"/>
              <a:t>「それ行けカープ</a:t>
            </a:r>
            <a:r>
              <a:rPr kumimoji="1" lang="en-US" altLang="ja-JP" sz="2400" dirty="0"/>
              <a:t>〜</a:t>
            </a:r>
            <a:r>
              <a:rPr kumimoji="1" lang="ja-JP" altLang="en-US" sz="2400" dirty="0"/>
              <a:t>若き鯉たち</a:t>
            </a:r>
            <a:r>
              <a:rPr kumimoji="1" lang="en-US" altLang="ja-JP" sz="2400" dirty="0"/>
              <a:t>〜</a:t>
            </a:r>
            <a:r>
              <a:rPr kumimoji="1" lang="ja-JP" altLang="en-US" sz="2400" dirty="0"/>
              <a:t>」</a:t>
            </a:r>
          </a:p>
        </p:txBody>
      </p:sp>
      <p:sp>
        <p:nvSpPr>
          <p:cNvPr id="6" name="楕円 5">
            <a:extLst>
              <a:ext uri="{FF2B5EF4-FFF2-40B4-BE49-F238E27FC236}">
                <a16:creationId xmlns:a16="http://schemas.microsoft.com/office/drawing/2014/main" id="{E17FAAD0-F59A-A2E8-A5C1-8A2545F3D230}"/>
              </a:ext>
            </a:extLst>
          </p:cNvPr>
          <p:cNvSpPr/>
          <p:nvPr/>
        </p:nvSpPr>
        <p:spPr>
          <a:xfrm>
            <a:off x="1844675" y="3726180"/>
            <a:ext cx="8502650" cy="2160270"/>
          </a:xfrm>
          <a:prstGeom prst="ellipse">
            <a:avLst/>
          </a:prstGeom>
          <a:solidFill>
            <a:schemeClr val="accent3">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広島県民がみんな知っている曲を</a:t>
            </a:r>
            <a:endParaRPr kumimoji="1" lang="en-US" altLang="ja-JP" sz="2400" dirty="0">
              <a:solidFill>
                <a:schemeClr val="tx1"/>
              </a:solidFill>
            </a:endParaRPr>
          </a:p>
          <a:p>
            <a:pPr algn="ctr"/>
            <a:r>
              <a:rPr kumimoji="1" lang="ja-JP" altLang="en-US" sz="2400" dirty="0">
                <a:solidFill>
                  <a:schemeClr val="tx1"/>
                </a:solidFill>
              </a:rPr>
              <a:t>つくることは可能である。</a:t>
            </a:r>
          </a:p>
        </p:txBody>
      </p:sp>
    </p:spTree>
    <p:extLst>
      <p:ext uri="{BB962C8B-B14F-4D97-AF65-F5344CB8AC3E}">
        <p14:creationId xmlns:p14="http://schemas.microsoft.com/office/powerpoint/2010/main" val="254801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02FF00-66BD-C2B8-37F3-CEDCE77E69D3}"/>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58F063BA-053A-9908-32D4-20BE1E8C0888}"/>
              </a:ext>
            </a:extLst>
          </p:cNvPr>
          <p:cNvSpPr>
            <a:spLocks noGrp="1"/>
          </p:cNvSpPr>
          <p:nvPr>
            <p:ph type="title"/>
          </p:nvPr>
        </p:nvSpPr>
        <p:spPr>
          <a:xfrm>
            <a:off x="1158240" y="2750820"/>
            <a:ext cx="9875520" cy="1356360"/>
          </a:xfrm>
        </p:spPr>
        <p:txBody>
          <a:bodyPr>
            <a:noAutofit/>
          </a:bodyPr>
          <a:lstStyle/>
          <a:p>
            <a:pPr algn="ctr"/>
            <a:r>
              <a:rPr kumimoji="1" lang="ja-JP" altLang="en-US" sz="6000" dirty="0">
                <a:solidFill>
                  <a:schemeClr val="tx1"/>
                </a:solidFill>
              </a:rPr>
              <a:t>繰り返し聞くことで、</a:t>
            </a:r>
            <a:br>
              <a:rPr kumimoji="1" lang="en-US" altLang="ja-JP" sz="6000" dirty="0">
                <a:solidFill>
                  <a:schemeClr val="tx1"/>
                </a:solidFill>
              </a:rPr>
            </a:br>
            <a:r>
              <a:rPr kumimoji="1" lang="ja-JP" altLang="en-US" sz="6000" dirty="0">
                <a:solidFill>
                  <a:schemeClr val="tx1"/>
                </a:solidFill>
              </a:rPr>
              <a:t>適切な避難行動を定着させる</a:t>
            </a:r>
          </a:p>
        </p:txBody>
      </p:sp>
    </p:spTree>
    <p:extLst>
      <p:ext uri="{BB962C8B-B14F-4D97-AF65-F5344CB8AC3E}">
        <p14:creationId xmlns:p14="http://schemas.microsoft.com/office/powerpoint/2010/main" val="1331410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grpId="0" nodeType="click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a:extLst>
              <a:ext uri="{FF2B5EF4-FFF2-40B4-BE49-F238E27FC236}">
                <a16:creationId xmlns:a16="http://schemas.microsoft.com/office/drawing/2014/main" id="{B95F8D29-92F5-9957-C292-C6001C3AEDDD}"/>
              </a:ext>
            </a:extLst>
          </p:cNvPr>
          <p:cNvSpPr txBox="1">
            <a:spLocks/>
          </p:cNvSpPr>
          <p:nvPr/>
        </p:nvSpPr>
        <p:spPr>
          <a:xfrm>
            <a:off x="1158240" y="941070"/>
            <a:ext cx="9875520" cy="704850"/>
          </a:xfrm>
          <a:prstGeom prst="rect">
            <a:avLst/>
          </a:prstGeom>
        </p:spPr>
        <p:txBody>
          <a:bodyPr/>
          <a:lstStyle>
            <a:lvl1pPr algn="l" defTabSz="914400" rtl="0" eaLnBrk="1" latinLnBrk="0" hangingPunct="1">
              <a:lnSpc>
                <a:spcPct val="90000"/>
              </a:lnSpc>
              <a:spcBef>
                <a:spcPct val="0"/>
              </a:spcBef>
              <a:buNone/>
              <a:defRPr kumimoji="1" sz="4400" kern="1200">
                <a:solidFill>
                  <a:schemeClr val="accent1"/>
                </a:solidFill>
                <a:latin typeface="+mj-lt"/>
                <a:ea typeface="+mj-ea"/>
                <a:cs typeface="+mj-cs"/>
              </a:defRPr>
            </a:lvl1pPr>
          </a:lstStyle>
          <a:p>
            <a:r>
              <a:rPr lang="ja-JP" altLang="en-US" dirty="0">
                <a:solidFill>
                  <a:schemeClr val="tx1"/>
                </a:solidFill>
              </a:rPr>
              <a:t>実現までの流れ</a:t>
            </a:r>
          </a:p>
        </p:txBody>
      </p:sp>
      <p:graphicFrame>
        <p:nvGraphicFramePr>
          <p:cNvPr id="8" name="図表 7">
            <a:extLst>
              <a:ext uri="{FF2B5EF4-FFF2-40B4-BE49-F238E27FC236}">
                <a16:creationId xmlns:a16="http://schemas.microsoft.com/office/drawing/2014/main" id="{29AB16C3-09B7-6298-F463-8C9022D0911F}"/>
              </a:ext>
            </a:extLst>
          </p:cNvPr>
          <p:cNvGraphicFramePr/>
          <p:nvPr>
            <p:extLst>
              <p:ext uri="{D42A27DB-BD31-4B8C-83A1-F6EECF244321}">
                <p14:modId xmlns:p14="http://schemas.microsoft.com/office/powerpoint/2010/main" val="1102022012"/>
              </p:ext>
            </p:extLst>
          </p:nvPr>
        </p:nvGraphicFramePr>
        <p:xfrm>
          <a:off x="2749551" y="2717800"/>
          <a:ext cx="6692898" cy="368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テキスト ボックス 8">
            <a:extLst>
              <a:ext uri="{FF2B5EF4-FFF2-40B4-BE49-F238E27FC236}">
                <a16:creationId xmlns:a16="http://schemas.microsoft.com/office/drawing/2014/main" id="{A0845ADE-D1FA-3910-516D-9A8C781611D9}"/>
              </a:ext>
            </a:extLst>
          </p:cNvPr>
          <p:cNvSpPr txBox="1"/>
          <p:nvPr/>
        </p:nvSpPr>
        <p:spPr>
          <a:xfrm>
            <a:off x="2444750" y="1920250"/>
            <a:ext cx="7302500" cy="523220"/>
          </a:xfrm>
          <a:prstGeom prst="rect">
            <a:avLst/>
          </a:prstGeom>
          <a:noFill/>
        </p:spPr>
        <p:txBody>
          <a:bodyPr wrap="square" rtlCol="0">
            <a:spAutoFit/>
          </a:bodyPr>
          <a:lstStyle/>
          <a:p>
            <a:pPr algn="ctr"/>
            <a:r>
              <a:rPr kumimoji="1" lang="ja-JP" altLang="en-US" sz="2800" dirty="0"/>
              <a:t>「防災アクション大作戦制作委員会」を設立</a:t>
            </a:r>
          </a:p>
        </p:txBody>
      </p:sp>
    </p:spTree>
    <p:extLst>
      <p:ext uri="{BB962C8B-B14F-4D97-AF65-F5344CB8AC3E}">
        <p14:creationId xmlns:p14="http://schemas.microsoft.com/office/powerpoint/2010/main" val="3008558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 name="グループ化 37">
            <a:extLst>
              <a:ext uri="{FF2B5EF4-FFF2-40B4-BE49-F238E27FC236}">
                <a16:creationId xmlns:a16="http://schemas.microsoft.com/office/drawing/2014/main" id="{7444A04C-CD34-A080-5CF7-2AD084E13384}"/>
              </a:ext>
            </a:extLst>
          </p:cNvPr>
          <p:cNvGrpSpPr/>
          <p:nvPr/>
        </p:nvGrpSpPr>
        <p:grpSpPr>
          <a:xfrm>
            <a:off x="1363980" y="514350"/>
            <a:ext cx="9974580" cy="6000750"/>
            <a:chOff x="4615714" y="1641393"/>
            <a:chExt cx="2960572" cy="3575215"/>
          </a:xfrm>
        </p:grpSpPr>
        <p:grpSp>
          <p:nvGrpSpPr>
            <p:cNvPr id="3" name="グループ化 2">
              <a:extLst>
                <a:ext uri="{FF2B5EF4-FFF2-40B4-BE49-F238E27FC236}">
                  <a16:creationId xmlns:a16="http://schemas.microsoft.com/office/drawing/2014/main" id="{17534DEF-A1AB-DCF0-114C-C86FD42E29C2}"/>
                </a:ext>
              </a:extLst>
            </p:cNvPr>
            <p:cNvGrpSpPr/>
            <p:nvPr/>
          </p:nvGrpSpPr>
          <p:grpSpPr>
            <a:xfrm>
              <a:off x="4615714" y="1641393"/>
              <a:ext cx="2960572" cy="319531"/>
              <a:chOff x="2878" y="1679577"/>
              <a:chExt cx="2960572" cy="319531"/>
            </a:xfrm>
          </p:grpSpPr>
          <p:sp>
            <p:nvSpPr>
              <p:cNvPr id="36" name="四角形: 角を丸くする 35">
                <a:extLst>
                  <a:ext uri="{FF2B5EF4-FFF2-40B4-BE49-F238E27FC236}">
                    <a16:creationId xmlns:a16="http://schemas.microsoft.com/office/drawing/2014/main" id="{DA3B3075-2EAE-6C3F-9D1D-7C2551763E6A}"/>
                  </a:ext>
                </a:extLst>
              </p:cNvPr>
              <p:cNvSpPr/>
              <p:nvPr/>
            </p:nvSpPr>
            <p:spPr>
              <a:xfrm>
                <a:off x="2878" y="1679577"/>
                <a:ext cx="2960572" cy="319531"/>
              </a:xfrm>
              <a:prstGeom prst="roundRect">
                <a:avLst>
                  <a:gd name="adj" fmla="val 10000"/>
                </a:avLst>
              </a:prstGeom>
            </p:spPr>
            <p:style>
              <a:lnRef idx="2">
                <a:schemeClr val="accent4">
                  <a:tint val="40000"/>
                  <a:alpha val="90000"/>
                  <a:hueOff val="0"/>
                  <a:satOff val="0"/>
                  <a:lumOff val="0"/>
                  <a:alphaOff val="0"/>
                </a:schemeClr>
              </a:lnRef>
              <a:fillRef idx="1">
                <a:schemeClr val="accent4">
                  <a:tint val="40000"/>
                  <a:alpha val="90000"/>
                  <a:hueOff val="0"/>
                  <a:satOff val="0"/>
                  <a:lumOff val="0"/>
                  <a:alphaOff val="0"/>
                </a:schemeClr>
              </a:fillRef>
              <a:effectRef idx="0">
                <a:schemeClr val="accent4">
                  <a:tint val="40000"/>
                  <a:alpha val="90000"/>
                  <a:hueOff val="0"/>
                  <a:satOff val="0"/>
                  <a:lumOff val="0"/>
                  <a:alphaOff val="0"/>
                </a:schemeClr>
              </a:effectRef>
              <a:fontRef idx="minor">
                <a:schemeClr val="dk1">
                  <a:hueOff val="0"/>
                  <a:satOff val="0"/>
                  <a:lumOff val="0"/>
                  <a:alphaOff val="0"/>
                </a:schemeClr>
              </a:fontRef>
            </p:style>
            <p:txBody>
              <a:bodyPr/>
              <a:lstStyle/>
              <a:p>
                <a:endParaRPr lang="ja-JP" altLang="en-US"/>
              </a:p>
            </p:txBody>
          </p:sp>
          <p:sp>
            <p:nvSpPr>
              <p:cNvPr id="37" name="四角形: 角を丸くする 4">
                <a:extLst>
                  <a:ext uri="{FF2B5EF4-FFF2-40B4-BE49-F238E27FC236}">
                    <a16:creationId xmlns:a16="http://schemas.microsoft.com/office/drawing/2014/main" id="{ADA374DA-3395-B274-CB40-DBDC66C7C619}"/>
                  </a:ext>
                </a:extLst>
              </p:cNvPr>
              <p:cNvSpPr txBox="1"/>
              <p:nvPr/>
            </p:nvSpPr>
            <p:spPr>
              <a:xfrm>
                <a:off x="12237" y="1688936"/>
                <a:ext cx="2941854" cy="30081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kumimoji="1" lang="ja-JP" altLang="en-US" sz="2000" kern="1200" dirty="0"/>
                  <a:t>「防災アクション大作戦制作委員会」を設置</a:t>
                </a:r>
              </a:p>
            </p:txBody>
          </p:sp>
        </p:grpSp>
        <p:sp>
          <p:nvSpPr>
            <p:cNvPr id="4" name="矢印: 右 3">
              <a:extLst>
                <a:ext uri="{FF2B5EF4-FFF2-40B4-BE49-F238E27FC236}">
                  <a16:creationId xmlns:a16="http://schemas.microsoft.com/office/drawing/2014/main" id="{C3A28612-DDCE-F889-2E09-38310C654D84}"/>
                </a:ext>
              </a:extLst>
            </p:cNvPr>
            <p:cNvSpPr/>
            <p:nvPr/>
          </p:nvSpPr>
          <p:spPr>
            <a:xfrm rot="5400000">
              <a:off x="6024001" y="1842639"/>
              <a:ext cx="143999" cy="323999"/>
            </a:xfrm>
            <a:prstGeom prst="rightArrow">
              <a:avLst>
                <a:gd name="adj1" fmla="val 66700"/>
                <a:gd name="adj2" fmla="val 50000"/>
              </a:avLst>
            </a:prstGeom>
          </p:spPr>
          <p:style>
            <a:lnRef idx="0">
              <a:schemeClr val="lt1">
                <a:hueOff val="0"/>
                <a:satOff val="0"/>
                <a:lumOff val="0"/>
                <a:alphaOff val="0"/>
              </a:schemeClr>
            </a:lnRef>
            <a:fillRef idx="1">
              <a:schemeClr val="accent4">
                <a:hueOff val="866308"/>
                <a:satOff val="-3997"/>
                <a:lumOff val="147"/>
                <a:alphaOff val="0"/>
              </a:schemeClr>
            </a:fillRef>
            <a:effectRef idx="0">
              <a:schemeClr val="accent4">
                <a:hueOff val="866308"/>
                <a:satOff val="-3997"/>
                <a:lumOff val="147"/>
                <a:alphaOff val="0"/>
              </a:schemeClr>
            </a:effectRef>
            <a:fontRef idx="minor">
              <a:schemeClr val="lt1"/>
            </a:fontRef>
          </p:style>
          <p:txBody>
            <a:bodyPr/>
            <a:lstStyle/>
            <a:p>
              <a:endParaRPr lang="ja-JP" altLang="en-US"/>
            </a:p>
          </p:txBody>
        </p:sp>
        <p:grpSp>
          <p:nvGrpSpPr>
            <p:cNvPr id="5" name="グループ化 4">
              <a:extLst>
                <a:ext uri="{FF2B5EF4-FFF2-40B4-BE49-F238E27FC236}">
                  <a16:creationId xmlns:a16="http://schemas.microsoft.com/office/drawing/2014/main" id="{2E264001-BF01-927E-6F79-A44EC8CD1789}"/>
                </a:ext>
              </a:extLst>
            </p:cNvPr>
            <p:cNvGrpSpPr/>
            <p:nvPr/>
          </p:nvGrpSpPr>
          <p:grpSpPr>
            <a:xfrm>
              <a:off x="4615714" y="2048354"/>
              <a:ext cx="2960572" cy="319531"/>
              <a:chOff x="2878" y="2086538"/>
              <a:chExt cx="2960572" cy="319531"/>
            </a:xfrm>
          </p:grpSpPr>
          <p:sp>
            <p:nvSpPr>
              <p:cNvPr id="34" name="四角形: 角を丸くする 33">
                <a:extLst>
                  <a:ext uri="{FF2B5EF4-FFF2-40B4-BE49-F238E27FC236}">
                    <a16:creationId xmlns:a16="http://schemas.microsoft.com/office/drawing/2014/main" id="{3FA60415-4AE3-D887-7772-E58B16D19679}"/>
                  </a:ext>
                </a:extLst>
              </p:cNvPr>
              <p:cNvSpPr/>
              <p:nvPr/>
            </p:nvSpPr>
            <p:spPr>
              <a:xfrm>
                <a:off x="2878" y="2086538"/>
                <a:ext cx="2960572" cy="319531"/>
              </a:xfrm>
              <a:prstGeom prst="roundRect">
                <a:avLst>
                  <a:gd name="adj" fmla="val 10000"/>
                </a:avLst>
              </a:prstGeom>
            </p:spPr>
            <p:style>
              <a:lnRef idx="2">
                <a:schemeClr val="accent4">
                  <a:tint val="40000"/>
                  <a:alpha val="90000"/>
                  <a:hueOff val="959493"/>
                  <a:satOff val="-5105"/>
                  <a:lumOff val="-291"/>
                  <a:alphaOff val="0"/>
                </a:schemeClr>
              </a:lnRef>
              <a:fillRef idx="1">
                <a:schemeClr val="accent4">
                  <a:tint val="40000"/>
                  <a:alpha val="90000"/>
                  <a:hueOff val="959493"/>
                  <a:satOff val="-5105"/>
                  <a:lumOff val="-291"/>
                  <a:alphaOff val="0"/>
                </a:schemeClr>
              </a:fillRef>
              <a:effectRef idx="0">
                <a:schemeClr val="accent4">
                  <a:tint val="40000"/>
                  <a:alpha val="90000"/>
                  <a:hueOff val="959493"/>
                  <a:satOff val="-5105"/>
                  <a:lumOff val="-291"/>
                  <a:alphaOff val="0"/>
                </a:schemeClr>
              </a:effectRef>
              <a:fontRef idx="minor">
                <a:schemeClr val="dk1">
                  <a:hueOff val="0"/>
                  <a:satOff val="0"/>
                  <a:lumOff val="0"/>
                  <a:alphaOff val="0"/>
                </a:schemeClr>
              </a:fontRef>
            </p:style>
            <p:txBody>
              <a:bodyPr/>
              <a:lstStyle/>
              <a:p>
                <a:endParaRPr lang="ja-JP" altLang="en-US"/>
              </a:p>
            </p:txBody>
          </p:sp>
          <p:sp>
            <p:nvSpPr>
              <p:cNvPr id="35" name="四角形: 角を丸くする 7">
                <a:extLst>
                  <a:ext uri="{FF2B5EF4-FFF2-40B4-BE49-F238E27FC236}">
                    <a16:creationId xmlns:a16="http://schemas.microsoft.com/office/drawing/2014/main" id="{3C3C6328-FA5E-29B6-6E2F-BE8B789DF873}"/>
                  </a:ext>
                </a:extLst>
              </p:cNvPr>
              <p:cNvSpPr txBox="1"/>
              <p:nvPr/>
            </p:nvSpPr>
            <p:spPr>
              <a:xfrm>
                <a:off x="12237" y="2095897"/>
                <a:ext cx="2941854" cy="30081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kumimoji="1" lang="ja-JP" altLang="en-US" sz="2000" kern="1200"/>
                  <a:t>予算の決定</a:t>
                </a:r>
              </a:p>
            </p:txBody>
          </p:sp>
        </p:grpSp>
        <p:sp>
          <p:nvSpPr>
            <p:cNvPr id="6" name="矢印: 右 5">
              <a:extLst>
                <a:ext uri="{FF2B5EF4-FFF2-40B4-BE49-F238E27FC236}">
                  <a16:creationId xmlns:a16="http://schemas.microsoft.com/office/drawing/2014/main" id="{C113C2BC-2BEE-6424-3325-1C3D6E577561}"/>
                </a:ext>
              </a:extLst>
            </p:cNvPr>
            <p:cNvSpPr/>
            <p:nvPr/>
          </p:nvSpPr>
          <p:spPr>
            <a:xfrm rot="5400000">
              <a:off x="6024001" y="2249600"/>
              <a:ext cx="143999" cy="323999"/>
            </a:xfrm>
            <a:prstGeom prst="rightArrow">
              <a:avLst>
                <a:gd name="adj1" fmla="val 66700"/>
                <a:gd name="adj2" fmla="val 50000"/>
              </a:avLst>
            </a:prstGeom>
          </p:spPr>
          <p:style>
            <a:lnRef idx="0">
              <a:schemeClr val="lt1">
                <a:hueOff val="0"/>
                <a:satOff val="0"/>
                <a:lumOff val="0"/>
                <a:alphaOff val="0"/>
              </a:schemeClr>
            </a:lnRef>
            <a:fillRef idx="1">
              <a:schemeClr val="accent4">
                <a:hueOff val="1732615"/>
                <a:satOff val="-7995"/>
                <a:lumOff val="294"/>
                <a:alphaOff val="0"/>
              </a:schemeClr>
            </a:fillRef>
            <a:effectRef idx="0">
              <a:schemeClr val="accent4">
                <a:hueOff val="1732615"/>
                <a:satOff val="-7995"/>
                <a:lumOff val="294"/>
                <a:alphaOff val="0"/>
              </a:schemeClr>
            </a:effectRef>
            <a:fontRef idx="minor">
              <a:schemeClr val="lt1"/>
            </a:fontRef>
          </p:style>
          <p:txBody>
            <a:bodyPr/>
            <a:lstStyle/>
            <a:p>
              <a:endParaRPr lang="ja-JP" altLang="en-US"/>
            </a:p>
          </p:txBody>
        </p:sp>
        <p:grpSp>
          <p:nvGrpSpPr>
            <p:cNvPr id="7" name="グループ化 6">
              <a:extLst>
                <a:ext uri="{FF2B5EF4-FFF2-40B4-BE49-F238E27FC236}">
                  <a16:creationId xmlns:a16="http://schemas.microsoft.com/office/drawing/2014/main" id="{BA60F17A-97D5-43F3-921A-C7937A82D0C3}"/>
                </a:ext>
              </a:extLst>
            </p:cNvPr>
            <p:cNvGrpSpPr/>
            <p:nvPr/>
          </p:nvGrpSpPr>
          <p:grpSpPr>
            <a:xfrm>
              <a:off x="4615714" y="2455314"/>
              <a:ext cx="2960572" cy="319531"/>
              <a:chOff x="2878" y="2493498"/>
              <a:chExt cx="2960572" cy="319531"/>
            </a:xfrm>
          </p:grpSpPr>
          <p:sp>
            <p:nvSpPr>
              <p:cNvPr id="32" name="四角形: 角を丸くする 31">
                <a:extLst>
                  <a:ext uri="{FF2B5EF4-FFF2-40B4-BE49-F238E27FC236}">
                    <a16:creationId xmlns:a16="http://schemas.microsoft.com/office/drawing/2014/main" id="{76BAF6E4-DA10-5BE4-2499-C45F4B19AA8D}"/>
                  </a:ext>
                </a:extLst>
              </p:cNvPr>
              <p:cNvSpPr/>
              <p:nvPr/>
            </p:nvSpPr>
            <p:spPr>
              <a:xfrm>
                <a:off x="2878" y="2493498"/>
                <a:ext cx="2960572" cy="319531"/>
              </a:xfrm>
              <a:prstGeom prst="roundRect">
                <a:avLst>
                  <a:gd name="adj" fmla="val 10000"/>
                </a:avLst>
              </a:prstGeom>
            </p:spPr>
            <p:style>
              <a:lnRef idx="2">
                <a:schemeClr val="accent4">
                  <a:tint val="40000"/>
                  <a:alpha val="90000"/>
                  <a:hueOff val="1918986"/>
                  <a:satOff val="-10210"/>
                  <a:lumOff val="-582"/>
                  <a:alphaOff val="0"/>
                </a:schemeClr>
              </a:lnRef>
              <a:fillRef idx="1">
                <a:schemeClr val="accent4">
                  <a:tint val="40000"/>
                  <a:alpha val="90000"/>
                  <a:hueOff val="1918986"/>
                  <a:satOff val="-10210"/>
                  <a:lumOff val="-582"/>
                  <a:alphaOff val="0"/>
                </a:schemeClr>
              </a:fillRef>
              <a:effectRef idx="0">
                <a:schemeClr val="accent4">
                  <a:tint val="40000"/>
                  <a:alpha val="90000"/>
                  <a:hueOff val="1918986"/>
                  <a:satOff val="-10210"/>
                  <a:lumOff val="-582"/>
                  <a:alphaOff val="0"/>
                </a:schemeClr>
              </a:effectRef>
              <a:fontRef idx="minor">
                <a:schemeClr val="dk1">
                  <a:hueOff val="0"/>
                  <a:satOff val="0"/>
                  <a:lumOff val="0"/>
                  <a:alphaOff val="0"/>
                </a:schemeClr>
              </a:fontRef>
            </p:style>
            <p:txBody>
              <a:bodyPr/>
              <a:lstStyle/>
              <a:p>
                <a:endParaRPr lang="ja-JP" altLang="en-US"/>
              </a:p>
            </p:txBody>
          </p:sp>
          <p:sp>
            <p:nvSpPr>
              <p:cNvPr id="33" name="四角形: 角を丸くする 10">
                <a:extLst>
                  <a:ext uri="{FF2B5EF4-FFF2-40B4-BE49-F238E27FC236}">
                    <a16:creationId xmlns:a16="http://schemas.microsoft.com/office/drawing/2014/main" id="{F715C548-27D3-66EA-B373-31F71B9904FE}"/>
                  </a:ext>
                </a:extLst>
              </p:cNvPr>
              <p:cNvSpPr txBox="1"/>
              <p:nvPr/>
            </p:nvSpPr>
            <p:spPr>
              <a:xfrm>
                <a:off x="12237" y="2502857"/>
                <a:ext cx="2941854" cy="30081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kumimoji="1" lang="ja-JP" altLang="en-US" sz="2000" kern="1200" dirty="0"/>
                  <a:t>曲の雰囲気などアイデアの募集開始</a:t>
                </a:r>
              </a:p>
            </p:txBody>
          </p:sp>
        </p:grpSp>
        <p:sp>
          <p:nvSpPr>
            <p:cNvPr id="8" name="矢印: 右 7">
              <a:extLst>
                <a:ext uri="{FF2B5EF4-FFF2-40B4-BE49-F238E27FC236}">
                  <a16:creationId xmlns:a16="http://schemas.microsoft.com/office/drawing/2014/main" id="{D9655F13-8092-49A4-C495-8CAE9A4EA12C}"/>
                </a:ext>
              </a:extLst>
            </p:cNvPr>
            <p:cNvSpPr/>
            <p:nvPr/>
          </p:nvSpPr>
          <p:spPr>
            <a:xfrm rot="5400000">
              <a:off x="6024001" y="2656560"/>
              <a:ext cx="143999" cy="323999"/>
            </a:xfrm>
            <a:prstGeom prst="rightArrow">
              <a:avLst>
                <a:gd name="adj1" fmla="val 66700"/>
                <a:gd name="adj2" fmla="val 50000"/>
              </a:avLst>
            </a:prstGeom>
          </p:spPr>
          <p:style>
            <a:lnRef idx="0">
              <a:schemeClr val="lt1">
                <a:hueOff val="0"/>
                <a:satOff val="0"/>
                <a:lumOff val="0"/>
                <a:alphaOff val="0"/>
              </a:schemeClr>
            </a:lnRef>
            <a:fillRef idx="1">
              <a:schemeClr val="accent4">
                <a:hueOff val="2598923"/>
                <a:satOff val="-11992"/>
                <a:lumOff val="441"/>
                <a:alphaOff val="0"/>
              </a:schemeClr>
            </a:fillRef>
            <a:effectRef idx="0">
              <a:schemeClr val="accent4">
                <a:hueOff val="2598923"/>
                <a:satOff val="-11992"/>
                <a:lumOff val="441"/>
                <a:alphaOff val="0"/>
              </a:schemeClr>
            </a:effectRef>
            <a:fontRef idx="minor">
              <a:schemeClr val="lt1"/>
            </a:fontRef>
          </p:style>
          <p:txBody>
            <a:bodyPr/>
            <a:lstStyle/>
            <a:p>
              <a:endParaRPr lang="ja-JP" altLang="en-US"/>
            </a:p>
          </p:txBody>
        </p:sp>
        <p:grpSp>
          <p:nvGrpSpPr>
            <p:cNvPr id="9" name="グループ化 8">
              <a:extLst>
                <a:ext uri="{FF2B5EF4-FFF2-40B4-BE49-F238E27FC236}">
                  <a16:creationId xmlns:a16="http://schemas.microsoft.com/office/drawing/2014/main" id="{69216ED7-F97B-FCDE-DA27-9613FFED44CE}"/>
                </a:ext>
              </a:extLst>
            </p:cNvPr>
            <p:cNvGrpSpPr/>
            <p:nvPr/>
          </p:nvGrpSpPr>
          <p:grpSpPr>
            <a:xfrm>
              <a:off x="4615714" y="2862275"/>
              <a:ext cx="2960572" cy="319531"/>
              <a:chOff x="2878" y="2900459"/>
              <a:chExt cx="2960572" cy="319531"/>
            </a:xfrm>
          </p:grpSpPr>
          <p:sp>
            <p:nvSpPr>
              <p:cNvPr id="30" name="四角形: 角を丸くする 29">
                <a:extLst>
                  <a:ext uri="{FF2B5EF4-FFF2-40B4-BE49-F238E27FC236}">
                    <a16:creationId xmlns:a16="http://schemas.microsoft.com/office/drawing/2014/main" id="{9F655FC1-FA05-CCF6-D195-AB7DD918F173}"/>
                  </a:ext>
                </a:extLst>
              </p:cNvPr>
              <p:cNvSpPr/>
              <p:nvPr/>
            </p:nvSpPr>
            <p:spPr>
              <a:xfrm>
                <a:off x="2878" y="2900459"/>
                <a:ext cx="2960572" cy="319531"/>
              </a:xfrm>
              <a:prstGeom prst="roundRect">
                <a:avLst>
                  <a:gd name="adj" fmla="val 10000"/>
                </a:avLst>
              </a:prstGeom>
            </p:spPr>
            <p:style>
              <a:lnRef idx="2">
                <a:schemeClr val="accent4">
                  <a:tint val="40000"/>
                  <a:alpha val="90000"/>
                  <a:hueOff val="2878480"/>
                  <a:satOff val="-15315"/>
                  <a:lumOff val="-873"/>
                  <a:alphaOff val="0"/>
                </a:schemeClr>
              </a:lnRef>
              <a:fillRef idx="1">
                <a:schemeClr val="accent4">
                  <a:tint val="40000"/>
                  <a:alpha val="90000"/>
                  <a:hueOff val="2878480"/>
                  <a:satOff val="-15315"/>
                  <a:lumOff val="-873"/>
                  <a:alphaOff val="0"/>
                </a:schemeClr>
              </a:fillRef>
              <a:effectRef idx="0">
                <a:schemeClr val="accent4">
                  <a:tint val="40000"/>
                  <a:alpha val="90000"/>
                  <a:hueOff val="2878480"/>
                  <a:satOff val="-15315"/>
                  <a:lumOff val="-873"/>
                  <a:alphaOff val="0"/>
                </a:schemeClr>
              </a:effectRef>
              <a:fontRef idx="minor">
                <a:schemeClr val="dk1">
                  <a:hueOff val="0"/>
                  <a:satOff val="0"/>
                  <a:lumOff val="0"/>
                  <a:alphaOff val="0"/>
                </a:schemeClr>
              </a:fontRef>
            </p:style>
            <p:txBody>
              <a:bodyPr/>
              <a:lstStyle/>
              <a:p>
                <a:endParaRPr lang="ja-JP" altLang="en-US"/>
              </a:p>
            </p:txBody>
          </p:sp>
          <p:sp>
            <p:nvSpPr>
              <p:cNvPr id="31" name="四角形: 角を丸くする 13">
                <a:extLst>
                  <a:ext uri="{FF2B5EF4-FFF2-40B4-BE49-F238E27FC236}">
                    <a16:creationId xmlns:a16="http://schemas.microsoft.com/office/drawing/2014/main" id="{FF832AF2-9F6F-1598-8160-2CED7F40EFFB}"/>
                  </a:ext>
                </a:extLst>
              </p:cNvPr>
              <p:cNvSpPr txBox="1"/>
              <p:nvPr/>
            </p:nvSpPr>
            <p:spPr>
              <a:xfrm>
                <a:off x="12237" y="2909818"/>
                <a:ext cx="2941854" cy="30081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kumimoji="1" lang="ja-JP" altLang="en-US" sz="2000" kern="1200"/>
                  <a:t>アイデアの募集締め切り・アイデアの決定</a:t>
                </a:r>
              </a:p>
            </p:txBody>
          </p:sp>
        </p:grpSp>
        <p:sp>
          <p:nvSpPr>
            <p:cNvPr id="10" name="矢印: 右 9">
              <a:extLst>
                <a:ext uri="{FF2B5EF4-FFF2-40B4-BE49-F238E27FC236}">
                  <a16:creationId xmlns:a16="http://schemas.microsoft.com/office/drawing/2014/main" id="{F3F649C0-3BBB-DFD7-CF7E-C1A81E0E20CF}"/>
                </a:ext>
              </a:extLst>
            </p:cNvPr>
            <p:cNvSpPr/>
            <p:nvPr/>
          </p:nvSpPr>
          <p:spPr>
            <a:xfrm rot="5400000">
              <a:off x="6024001" y="3063521"/>
              <a:ext cx="143999" cy="323999"/>
            </a:xfrm>
            <a:prstGeom prst="rightArrow">
              <a:avLst>
                <a:gd name="adj1" fmla="val 66700"/>
                <a:gd name="adj2" fmla="val 50000"/>
              </a:avLst>
            </a:prstGeom>
          </p:spPr>
          <p:style>
            <a:lnRef idx="0">
              <a:schemeClr val="lt1">
                <a:hueOff val="0"/>
                <a:satOff val="0"/>
                <a:lumOff val="0"/>
                <a:alphaOff val="0"/>
              </a:schemeClr>
            </a:lnRef>
            <a:fillRef idx="1">
              <a:schemeClr val="accent4">
                <a:hueOff val="3465231"/>
                <a:satOff val="-15989"/>
                <a:lumOff val="588"/>
                <a:alphaOff val="0"/>
              </a:schemeClr>
            </a:fillRef>
            <a:effectRef idx="0">
              <a:schemeClr val="accent4">
                <a:hueOff val="3465231"/>
                <a:satOff val="-15989"/>
                <a:lumOff val="588"/>
                <a:alphaOff val="0"/>
              </a:schemeClr>
            </a:effectRef>
            <a:fontRef idx="minor">
              <a:schemeClr val="lt1"/>
            </a:fontRef>
          </p:style>
          <p:txBody>
            <a:bodyPr/>
            <a:lstStyle/>
            <a:p>
              <a:endParaRPr lang="ja-JP" altLang="en-US"/>
            </a:p>
          </p:txBody>
        </p:sp>
        <p:grpSp>
          <p:nvGrpSpPr>
            <p:cNvPr id="11" name="グループ化 10">
              <a:extLst>
                <a:ext uri="{FF2B5EF4-FFF2-40B4-BE49-F238E27FC236}">
                  <a16:creationId xmlns:a16="http://schemas.microsoft.com/office/drawing/2014/main" id="{11665070-C2A0-C0F5-31BA-A6123A5D44AD}"/>
                </a:ext>
              </a:extLst>
            </p:cNvPr>
            <p:cNvGrpSpPr/>
            <p:nvPr/>
          </p:nvGrpSpPr>
          <p:grpSpPr>
            <a:xfrm>
              <a:off x="4615714" y="3269235"/>
              <a:ext cx="2960572" cy="319531"/>
              <a:chOff x="2878" y="3307419"/>
              <a:chExt cx="2960572" cy="319531"/>
            </a:xfrm>
          </p:grpSpPr>
          <p:sp>
            <p:nvSpPr>
              <p:cNvPr id="28" name="四角形: 角を丸くする 27">
                <a:extLst>
                  <a:ext uri="{FF2B5EF4-FFF2-40B4-BE49-F238E27FC236}">
                    <a16:creationId xmlns:a16="http://schemas.microsoft.com/office/drawing/2014/main" id="{51BE85C7-3BDE-B40F-9E5E-FE255C62A64B}"/>
                  </a:ext>
                </a:extLst>
              </p:cNvPr>
              <p:cNvSpPr/>
              <p:nvPr/>
            </p:nvSpPr>
            <p:spPr>
              <a:xfrm>
                <a:off x="2878" y="3307419"/>
                <a:ext cx="2960572" cy="319531"/>
              </a:xfrm>
              <a:prstGeom prst="roundRect">
                <a:avLst>
                  <a:gd name="adj" fmla="val 10000"/>
                </a:avLst>
              </a:prstGeom>
            </p:spPr>
            <p:style>
              <a:lnRef idx="2">
                <a:schemeClr val="accent4">
                  <a:tint val="40000"/>
                  <a:alpha val="90000"/>
                  <a:hueOff val="3837973"/>
                  <a:satOff val="-20420"/>
                  <a:lumOff val="-1163"/>
                  <a:alphaOff val="0"/>
                </a:schemeClr>
              </a:lnRef>
              <a:fillRef idx="1">
                <a:schemeClr val="accent4">
                  <a:tint val="40000"/>
                  <a:alpha val="90000"/>
                  <a:hueOff val="3837973"/>
                  <a:satOff val="-20420"/>
                  <a:lumOff val="-1163"/>
                  <a:alphaOff val="0"/>
                </a:schemeClr>
              </a:fillRef>
              <a:effectRef idx="0">
                <a:schemeClr val="accent4">
                  <a:tint val="40000"/>
                  <a:alpha val="90000"/>
                  <a:hueOff val="3837973"/>
                  <a:satOff val="-20420"/>
                  <a:lumOff val="-1163"/>
                  <a:alphaOff val="0"/>
                </a:schemeClr>
              </a:effectRef>
              <a:fontRef idx="minor">
                <a:schemeClr val="dk1">
                  <a:hueOff val="0"/>
                  <a:satOff val="0"/>
                  <a:lumOff val="0"/>
                  <a:alphaOff val="0"/>
                </a:schemeClr>
              </a:fontRef>
            </p:style>
            <p:txBody>
              <a:bodyPr/>
              <a:lstStyle/>
              <a:p>
                <a:endParaRPr lang="ja-JP" altLang="en-US"/>
              </a:p>
            </p:txBody>
          </p:sp>
          <p:sp>
            <p:nvSpPr>
              <p:cNvPr id="29" name="四角形: 角を丸くする 16">
                <a:extLst>
                  <a:ext uri="{FF2B5EF4-FFF2-40B4-BE49-F238E27FC236}">
                    <a16:creationId xmlns:a16="http://schemas.microsoft.com/office/drawing/2014/main" id="{DD0493DB-D540-50EE-8087-BD6B3832276F}"/>
                  </a:ext>
                </a:extLst>
              </p:cNvPr>
              <p:cNvSpPr txBox="1"/>
              <p:nvPr/>
            </p:nvSpPr>
            <p:spPr>
              <a:xfrm>
                <a:off x="12237" y="3316778"/>
                <a:ext cx="2941854" cy="30081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kumimoji="1" lang="ja-JP" altLang="en-US" sz="2000" kern="1200" dirty="0"/>
                  <a:t>作曲家・編曲家等の専門家を「防災アクション大作戦制作委員会」に追加する</a:t>
                </a:r>
              </a:p>
            </p:txBody>
          </p:sp>
        </p:grpSp>
        <p:sp>
          <p:nvSpPr>
            <p:cNvPr id="12" name="矢印: 右 11">
              <a:extLst>
                <a:ext uri="{FF2B5EF4-FFF2-40B4-BE49-F238E27FC236}">
                  <a16:creationId xmlns:a16="http://schemas.microsoft.com/office/drawing/2014/main" id="{5ACC24FB-3AF0-7007-592D-92430E7E0B8C}"/>
                </a:ext>
              </a:extLst>
            </p:cNvPr>
            <p:cNvSpPr/>
            <p:nvPr/>
          </p:nvSpPr>
          <p:spPr>
            <a:xfrm rot="5400000">
              <a:off x="6024001" y="3470481"/>
              <a:ext cx="143999" cy="323999"/>
            </a:xfrm>
            <a:prstGeom prst="rightArrow">
              <a:avLst>
                <a:gd name="adj1" fmla="val 66700"/>
                <a:gd name="adj2" fmla="val 50000"/>
              </a:avLst>
            </a:prstGeom>
          </p:spPr>
          <p:style>
            <a:lnRef idx="0">
              <a:schemeClr val="lt1">
                <a:hueOff val="0"/>
                <a:satOff val="0"/>
                <a:lumOff val="0"/>
                <a:alphaOff val="0"/>
              </a:schemeClr>
            </a:lnRef>
            <a:fillRef idx="1">
              <a:schemeClr val="accent4">
                <a:hueOff val="4331538"/>
                <a:satOff val="-19987"/>
                <a:lumOff val="735"/>
                <a:alphaOff val="0"/>
              </a:schemeClr>
            </a:fillRef>
            <a:effectRef idx="0">
              <a:schemeClr val="accent4">
                <a:hueOff val="4331538"/>
                <a:satOff val="-19987"/>
                <a:lumOff val="735"/>
                <a:alphaOff val="0"/>
              </a:schemeClr>
            </a:effectRef>
            <a:fontRef idx="minor">
              <a:schemeClr val="lt1"/>
            </a:fontRef>
          </p:style>
          <p:txBody>
            <a:bodyPr/>
            <a:lstStyle/>
            <a:p>
              <a:endParaRPr lang="ja-JP" altLang="en-US"/>
            </a:p>
          </p:txBody>
        </p:sp>
        <p:grpSp>
          <p:nvGrpSpPr>
            <p:cNvPr id="13" name="グループ化 12">
              <a:extLst>
                <a:ext uri="{FF2B5EF4-FFF2-40B4-BE49-F238E27FC236}">
                  <a16:creationId xmlns:a16="http://schemas.microsoft.com/office/drawing/2014/main" id="{20F10965-C48C-8568-31A2-95E0B910D2F3}"/>
                </a:ext>
              </a:extLst>
            </p:cNvPr>
            <p:cNvGrpSpPr/>
            <p:nvPr/>
          </p:nvGrpSpPr>
          <p:grpSpPr>
            <a:xfrm>
              <a:off x="4615714" y="3676196"/>
              <a:ext cx="2960572" cy="319531"/>
              <a:chOff x="2878" y="3714380"/>
              <a:chExt cx="2960572" cy="319531"/>
            </a:xfrm>
          </p:grpSpPr>
          <p:sp>
            <p:nvSpPr>
              <p:cNvPr id="26" name="四角形: 角を丸くする 25">
                <a:extLst>
                  <a:ext uri="{FF2B5EF4-FFF2-40B4-BE49-F238E27FC236}">
                    <a16:creationId xmlns:a16="http://schemas.microsoft.com/office/drawing/2014/main" id="{086966B6-9272-1991-C536-1DFD7A82A479}"/>
                  </a:ext>
                </a:extLst>
              </p:cNvPr>
              <p:cNvSpPr/>
              <p:nvPr/>
            </p:nvSpPr>
            <p:spPr>
              <a:xfrm>
                <a:off x="2878" y="3714380"/>
                <a:ext cx="2960572" cy="319531"/>
              </a:xfrm>
              <a:prstGeom prst="roundRect">
                <a:avLst>
                  <a:gd name="adj" fmla="val 10000"/>
                </a:avLst>
              </a:prstGeom>
            </p:spPr>
            <p:style>
              <a:lnRef idx="2">
                <a:schemeClr val="accent4">
                  <a:tint val="40000"/>
                  <a:alpha val="90000"/>
                  <a:hueOff val="4797466"/>
                  <a:satOff val="-25525"/>
                  <a:lumOff val="-1454"/>
                  <a:alphaOff val="0"/>
                </a:schemeClr>
              </a:lnRef>
              <a:fillRef idx="1">
                <a:schemeClr val="accent4">
                  <a:tint val="40000"/>
                  <a:alpha val="90000"/>
                  <a:hueOff val="4797466"/>
                  <a:satOff val="-25525"/>
                  <a:lumOff val="-1454"/>
                  <a:alphaOff val="0"/>
                </a:schemeClr>
              </a:fillRef>
              <a:effectRef idx="0">
                <a:schemeClr val="accent4">
                  <a:tint val="40000"/>
                  <a:alpha val="90000"/>
                  <a:hueOff val="4797466"/>
                  <a:satOff val="-25525"/>
                  <a:lumOff val="-1454"/>
                  <a:alphaOff val="0"/>
                </a:schemeClr>
              </a:effectRef>
              <a:fontRef idx="minor">
                <a:schemeClr val="dk1">
                  <a:hueOff val="0"/>
                  <a:satOff val="0"/>
                  <a:lumOff val="0"/>
                  <a:alphaOff val="0"/>
                </a:schemeClr>
              </a:fontRef>
            </p:style>
            <p:txBody>
              <a:bodyPr/>
              <a:lstStyle/>
              <a:p>
                <a:endParaRPr lang="ja-JP" altLang="en-US"/>
              </a:p>
            </p:txBody>
          </p:sp>
          <p:sp>
            <p:nvSpPr>
              <p:cNvPr id="27" name="四角形: 角を丸くする 19">
                <a:extLst>
                  <a:ext uri="{FF2B5EF4-FFF2-40B4-BE49-F238E27FC236}">
                    <a16:creationId xmlns:a16="http://schemas.microsoft.com/office/drawing/2014/main" id="{461182D7-B3CD-5010-535E-EEC5638A70AF}"/>
                  </a:ext>
                </a:extLst>
              </p:cNvPr>
              <p:cNvSpPr txBox="1"/>
              <p:nvPr/>
            </p:nvSpPr>
            <p:spPr>
              <a:xfrm>
                <a:off x="12237" y="3723739"/>
                <a:ext cx="2941854" cy="30081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kumimoji="1" lang="ja-JP" altLang="en-US" sz="2000" kern="1200"/>
                  <a:t>専門家に制作してもらう</a:t>
                </a:r>
              </a:p>
            </p:txBody>
          </p:sp>
        </p:grpSp>
        <p:sp>
          <p:nvSpPr>
            <p:cNvPr id="14" name="矢印: 右 13">
              <a:extLst>
                <a:ext uri="{FF2B5EF4-FFF2-40B4-BE49-F238E27FC236}">
                  <a16:creationId xmlns:a16="http://schemas.microsoft.com/office/drawing/2014/main" id="{C3B02571-67C0-42CB-EB08-C54DED0EFF8B}"/>
                </a:ext>
              </a:extLst>
            </p:cNvPr>
            <p:cNvSpPr/>
            <p:nvPr/>
          </p:nvSpPr>
          <p:spPr>
            <a:xfrm rot="5400000">
              <a:off x="6024001" y="3877441"/>
              <a:ext cx="143999" cy="323999"/>
            </a:xfrm>
            <a:prstGeom prst="rightArrow">
              <a:avLst>
                <a:gd name="adj1" fmla="val 66700"/>
                <a:gd name="adj2" fmla="val 50000"/>
              </a:avLst>
            </a:prstGeom>
          </p:spPr>
          <p:style>
            <a:lnRef idx="0">
              <a:schemeClr val="lt1">
                <a:hueOff val="0"/>
                <a:satOff val="0"/>
                <a:lumOff val="0"/>
                <a:alphaOff val="0"/>
              </a:schemeClr>
            </a:lnRef>
            <a:fillRef idx="1">
              <a:schemeClr val="accent4">
                <a:hueOff val="5197846"/>
                <a:satOff val="-23984"/>
                <a:lumOff val="883"/>
                <a:alphaOff val="0"/>
              </a:schemeClr>
            </a:fillRef>
            <a:effectRef idx="0">
              <a:schemeClr val="accent4">
                <a:hueOff val="5197846"/>
                <a:satOff val="-23984"/>
                <a:lumOff val="883"/>
                <a:alphaOff val="0"/>
              </a:schemeClr>
            </a:effectRef>
            <a:fontRef idx="minor">
              <a:schemeClr val="lt1"/>
            </a:fontRef>
          </p:style>
          <p:txBody>
            <a:bodyPr/>
            <a:lstStyle/>
            <a:p>
              <a:endParaRPr lang="ja-JP" altLang="en-US"/>
            </a:p>
          </p:txBody>
        </p:sp>
        <p:grpSp>
          <p:nvGrpSpPr>
            <p:cNvPr id="15" name="グループ化 14">
              <a:extLst>
                <a:ext uri="{FF2B5EF4-FFF2-40B4-BE49-F238E27FC236}">
                  <a16:creationId xmlns:a16="http://schemas.microsoft.com/office/drawing/2014/main" id="{599E6459-8183-5F87-CD80-9F2A42FF5380}"/>
                </a:ext>
              </a:extLst>
            </p:cNvPr>
            <p:cNvGrpSpPr/>
            <p:nvPr/>
          </p:nvGrpSpPr>
          <p:grpSpPr>
            <a:xfrm>
              <a:off x="4615714" y="4083156"/>
              <a:ext cx="2960572" cy="319531"/>
              <a:chOff x="2878" y="4121340"/>
              <a:chExt cx="2960572" cy="319531"/>
            </a:xfrm>
          </p:grpSpPr>
          <p:sp>
            <p:nvSpPr>
              <p:cNvPr id="24" name="四角形: 角を丸くする 23">
                <a:extLst>
                  <a:ext uri="{FF2B5EF4-FFF2-40B4-BE49-F238E27FC236}">
                    <a16:creationId xmlns:a16="http://schemas.microsoft.com/office/drawing/2014/main" id="{9FE7D018-6D19-2A28-8EF2-F6FB16C3DB24}"/>
                  </a:ext>
                </a:extLst>
              </p:cNvPr>
              <p:cNvSpPr/>
              <p:nvPr/>
            </p:nvSpPr>
            <p:spPr>
              <a:xfrm>
                <a:off x="2878" y="4121340"/>
                <a:ext cx="2960572" cy="319531"/>
              </a:xfrm>
              <a:prstGeom prst="roundRect">
                <a:avLst>
                  <a:gd name="adj" fmla="val 10000"/>
                </a:avLst>
              </a:prstGeom>
            </p:spPr>
            <p:style>
              <a:lnRef idx="2">
                <a:schemeClr val="accent4">
                  <a:tint val="40000"/>
                  <a:alpha val="90000"/>
                  <a:hueOff val="5756959"/>
                  <a:satOff val="-30630"/>
                  <a:lumOff val="-1745"/>
                  <a:alphaOff val="0"/>
                </a:schemeClr>
              </a:lnRef>
              <a:fillRef idx="1">
                <a:schemeClr val="accent4">
                  <a:tint val="40000"/>
                  <a:alpha val="90000"/>
                  <a:hueOff val="5756959"/>
                  <a:satOff val="-30630"/>
                  <a:lumOff val="-1745"/>
                  <a:alphaOff val="0"/>
                </a:schemeClr>
              </a:fillRef>
              <a:effectRef idx="0">
                <a:schemeClr val="accent4">
                  <a:tint val="40000"/>
                  <a:alpha val="90000"/>
                  <a:hueOff val="5756959"/>
                  <a:satOff val="-30630"/>
                  <a:lumOff val="-1745"/>
                  <a:alphaOff val="0"/>
                </a:schemeClr>
              </a:effectRef>
              <a:fontRef idx="minor">
                <a:schemeClr val="dk1">
                  <a:hueOff val="0"/>
                  <a:satOff val="0"/>
                  <a:lumOff val="0"/>
                  <a:alphaOff val="0"/>
                </a:schemeClr>
              </a:fontRef>
            </p:style>
            <p:txBody>
              <a:bodyPr/>
              <a:lstStyle/>
              <a:p>
                <a:endParaRPr lang="ja-JP" altLang="en-US"/>
              </a:p>
            </p:txBody>
          </p:sp>
          <p:sp>
            <p:nvSpPr>
              <p:cNvPr id="25" name="四角形: 角を丸くする 22">
                <a:extLst>
                  <a:ext uri="{FF2B5EF4-FFF2-40B4-BE49-F238E27FC236}">
                    <a16:creationId xmlns:a16="http://schemas.microsoft.com/office/drawing/2014/main" id="{984CF421-727B-3F49-1F6B-71CBAA1EAA59}"/>
                  </a:ext>
                </a:extLst>
              </p:cNvPr>
              <p:cNvSpPr txBox="1"/>
              <p:nvPr/>
            </p:nvSpPr>
            <p:spPr>
              <a:xfrm>
                <a:off x="12237" y="4130699"/>
                <a:ext cx="2941854" cy="30081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kumimoji="1" lang="ja-JP" altLang="en-US" sz="2000" kern="1200"/>
                  <a:t>完成・公開に向けた準備</a:t>
                </a:r>
              </a:p>
            </p:txBody>
          </p:sp>
        </p:grpSp>
        <p:sp>
          <p:nvSpPr>
            <p:cNvPr id="16" name="矢印: 右 15">
              <a:extLst>
                <a:ext uri="{FF2B5EF4-FFF2-40B4-BE49-F238E27FC236}">
                  <a16:creationId xmlns:a16="http://schemas.microsoft.com/office/drawing/2014/main" id="{6D062DE6-12F9-7658-4CBC-60C32D81FB05}"/>
                </a:ext>
              </a:extLst>
            </p:cNvPr>
            <p:cNvSpPr/>
            <p:nvPr/>
          </p:nvSpPr>
          <p:spPr>
            <a:xfrm rot="5400000">
              <a:off x="6024001" y="4284402"/>
              <a:ext cx="143999" cy="323999"/>
            </a:xfrm>
            <a:prstGeom prst="rightArrow">
              <a:avLst>
                <a:gd name="adj1" fmla="val 66700"/>
                <a:gd name="adj2" fmla="val 50000"/>
              </a:avLst>
            </a:prstGeom>
          </p:spPr>
          <p:style>
            <a:lnRef idx="0">
              <a:schemeClr val="lt1">
                <a:hueOff val="0"/>
                <a:satOff val="0"/>
                <a:lumOff val="0"/>
                <a:alphaOff val="0"/>
              </a:schemeClr>
            </a:lnRef>
            <a:fillRef idx="1">
              <a:schemeClr val="accent4">
                <a:hueOff val="6064154"/>
                <a:satOff val="-27981"/>
                <a:lumOff val="1030"/>
                <a:alphaOff val="0"/>
              </a:schemeClr>
            </a:fillRef>
            <a:effectRef idx="0">
              <a:schemeClr val="accent4">
                <a:hueOff val="6064154"/>
                <a:satOff val="-27981"/>
                <a:lumOff val="1030"/>
                <a:alphaOff val="0"/>
              </a:schemeClr>
            </a:effectRef>
            <a:fontRef idx="minor">
              <a:schemeClr val="lt1"/>
            </a:fontRef>
          </p:style>
          <p:txBody>
            <a:bodyPr/>
            <a:lstStyle/>
            <a:p>
              <a:endParaRPr lang="ja-JP" altLang="en-US"/>
            </a:p>
          </p:txBody>
        </p:sp>
        <p:grpSp>
          <p:nvGrpSpPr>
            <p:cNvPr id="17" name="グループ化 16">
              <a:extLst>
                <a:ext uri="{FF2B5EF4-FFF2-40B4-BE49-F238E27FC236}">
                  <a16:creationId xmlns:a16="http://schemas.microsoft.com/office/drawing/2014/main" id="{FF97E1C2-D270-11DF-5D14-E45EF8795B25}"/>
                </a:ext>
              </a:extLst>
            </p:cNvPr>
            <p:cNvGrpSpPr/>
            <p:nvPr/>
          </p:nvGrpSpPr>
          <p:grpSpPr>
            <a:xfrm>
              <a:off x="4615714" y="4490117"/>
              <a:ext cx="2960572" cy="319531"/>
              <a:chOff x="2878" y="4528301"/>
              <a:chExt cx="2960572" cy="319531"/>
            </a:xfrm>
          </p:grpSpPr>
          <p:sp>
            <p:nvSpPr>
              <p:cNvPr id="22" name="四角形: 角を丸くする 21">
                <a:extLst>
                  <a:ext uri="{FF2B5EF4-FFF2-40B4-BE49-F238E27FC236}">
                    <a16:creationId xmlns:a16="http://schemas.microsoft.com/office/drawing/2014/main" id="{A41A0F32-FD12-6A1A-149D-57168C3B7764}"/>
                  </a:ext>
                </a:extLst>
              </p:cNvPr>
              <p:cNvSpPr/>
              <p:nvPr/>
            </p:nvSpPr>
            <p:spPr>
              <a:xfrm>
                <a:off x="2878" y="4528301"/>
                <a:ext cx="2960572" cy="319531"/>
              </a:xfrm>
              <a:prstGeom prst="roundRect">
                <a:avLst>
                  <a:gd name="adj" fmla="val 10000"/>
                </a:avLst>
              </a:prstGeom>
            </p:spPr>
            <p:style>
              <a:lnRef idx="2">
                <a:schemeClr val="accent4">
                  <a:tint val="40000"/>
                  <a:alpha val="90000"/>
                  <a:hueOff val="6716452"/>
                  <a:satOff val="-35736"/>
                  <a:lumOff val="-2036"/>
                  <a:alphaOff val="0"/>
                </a:schemeClr>
              </a:lnRef>
              <a:fillRef idx="1">
                <a:schemeClr val="accent4">
                  <a:tint val="40000"/>
                  <a:alpha val="90000"/>
                  <a:hueOff val="6716452"/>
                  <a:satOff val="-35736"/>
                  <a:lumOff val="-2036"/>
                  <a:alphaOff val="0"/>
                </a:schemeClr>
              </a:fillRef>
              <a:effectRef idx="0">
                <a:schemeClr val="accent4">
                  <a:tint val="40000"/>
                  <a:alpha val="90000"/>
                  <a:hueOff val="6716452"/>
                  <a:satOff val="-35736"/>
                  <a:lumOff val="-2036"/>
                  <a:alphaOff val="0"/>
                </a:schemeClr>
              </a:effectRef>
              <a:fontRef idx="minor">
                <a:schemeClr val="dk1">
                  <a:hueOff val="0"/>
                  <a:satOff val="0"/>
                  <a:lumOff val="0"/>
                  <a:alphaOff val="0"/>
                </a:schemeClr>
              </a:fontRef>
            </p:style>
            <p:txBody>
              <a:bodyPr/>
              <a:lstStyle/>
              <a:p>
                <a:endParaRPr lang="ja-JP" altLang="en-US"/>
              </a:p>
            </p:txBody>
          </p:sp>
          <p:sp>
            <p:nvSpPr>
              <p:cNvPr id="23" name="四角形: 角を丸くする 25">
                <a:extLst>
                  <a:ext uri="{FF2B5EF4-FFF2-40B4-BE49-F238E27FC236}">
                    <a16:creationId xmlns:a16="http://schemas.microsoft.com/office/drawing/2014/main" id="{0EF061FB-91AA-5579-1B50-92E0A2E85931}"/>
                  </a:ext>
                </a:extLst>
              </p:cNvPr>
              <p:cNvSpPr txBox="1"/>
              <p:nvPr/>
            </p:nvSpPr>
            <p:spPr>
              <a:xfrm>
                <a:off x="12237" y="4537660"/>
                <a:ext cx="2941854" cy="30081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kumimoji="1" lang="ja-JP" altLang="en-US" sz="2000" kern="1200"/>
                  <a:t>教育委員会より各小学校に流してもらう</a:t>
                </a:r>
              </a:p>
            </p:txBody>
          </p:sp>
        </p:grpSp>
        <p:sp>
          <p:nvSpPr>
            <p:cNvPr id="18" name="矢印: 右 17">
              <a:extLst>
                <a:ext uri="{FF2B5EF4-FFF2-40B4-BE49-F238E27FC236}">
                  <a16:creationId xmlns:a16="http://schemas.microsoft.com/office/drawing/2014/main" id="{4677C150-E3A4-FAC7-4D3E-4C1A9182A501}"/>
                </a:ext>
              </a:extLst>
            </p:cNvPr>
            <p:cNvSpPr/>
            <p:nvPr/>
          </p:nvSpPr>
          <p:spPr>
            <a:xfrm rot="5400000">
              <a:off x="6024001" y="4691362"/>
              <a:ext cx="143999" cy="323999"/>
            </a:xfrm>
            <a:prstGeom prst="rightArrow">
              <a:avLst>
                <a:gd name="adj1" fmla="val 66700"/>
                <a:gd name="adj2" fmla="val 50000"/>
              </a:avLst>
            </a:prstGeom>
          </p:spPr>
          <p:style>
            <a:lnRef idx="0">
              <a:schemeClr val="lt1">
                <a:hueOff val="0"/>
                <a:satOff val="0"/>
                <a:lumOff val="0"/>
                <a:alphaOff val="0"/>
              </a:schemeClr>
            </a:lnRef>
            <a:fillRef idx="1">
              <a:schemeClr val="accent4">
                <a:hueOff val="6930461"/>
                <a:satOff val="-31979"/>
                <a:lumOff val="1177"/>
                <a:alphaOff val="0"/>
              </a:schemeClr>
            </a:fillRef>
            <a:effectRef idx="0">
              <a:schemeClr val="accent4">
                <a:hueOff val="6930461"/>
                <a:satOff val="-31979"/>
                <a:lumOff val="1177"/>
                <a:alphaOff val="0"/>
              </a:schemeClr>
            </a:effectRef>
            <a:fontRef idx="minor">
              <a:schemeClr val="lt1"/>
            </a:fontRef>
          </p:style>
          <p:txBody>
            <a:bodyPr/>
            <a:lstStyle/>
            <a:p>
              <a:endParaRPr lang="ja-JP" altLang="en-US"/>
            </a:p>
          </p:txBody>
        </p:sp>
        <p:grpSp>
          <p:nvGrpSpPr>
            <p:cNvPr id="19" name="グループ化 18">
              <a:extLst>
                <a:ext uri="{FF2B5EF4-FFF2-40B4-BE49-F238E27FC236}">
                  <a16:creationId xmlns:a16="http://schemas.microsoft.com/office/drawing/2014/main" id="{2D53CE46-9640-D76A-6581-BF5F0C7894E5}"/>
                </a:ext>
              </a:extLst>
            </p:cNvPr>
            <p:cNvGrpSpPr/>
            <p:nvPr/>
          </p:nvGrpSpPr>
          <p:grpSpPr>
            <a:xfrm>
              <a:off x="4615714" y="4897077"/>
              <a:ext cx="2960572" cy="319531"/>
              <a:chOff x="2878" y="4935261"/>
              <a:chExt cx="2960572" cy="319531"/>
            </a:xfrm>
          </p:grpSpPr>
          <p:sp>
            <p:nvSpPr>
              <p:cNvPr id="20" name="四角形: 角を丸くする 19">
                <a:extLst>
                  <a:ext uri="{FF2B5EF4-FFF2-40B4-BE49-F238E27FC236}">
                    <a16:creationId xmlns:a16="http://schemas.microsoft.com/office/drawing/2014/main" id="{B573D2DD-2561-D8E7-BFE4-AD9E6358DEEC}"/>
                  </a:ext>
                </a:extLst>
              </p:cNvPr>
              <p:cNvSpPr/>
              <p:nvPr/>
            </p:nvSpPr>
            <p:spPr>
              <a:xfrm>
                <a:off x="2878" y="4935261"/>
                <a:ext cx="2960572" cy="319531"/>
              </a:xfrm>
              <a:prstGeom prst="roundRect">
                <a:avLst>
                  <a:gd name="adj" fmla="val 10000"/>
                </a:avLst>
              </a:prstGeom>
            </p:spPr>
            <p:style>
              <a:lnRef idx="2">
                <a:schemeClr val="accent4">
                  <a:tint val="40000"/>
                  <a:alpha val="90000"/>
                  <a:hueOff val="7675946"/>
                  <a:satOff val="-40841"/>
                  <a:lumOff val="-2327"/>
                  <a:alphaOff val="0"/>
                </a:schemeClr>
              </a:lnRef>
              <a:fillRef idx="1">
                <a:schemeClr val="accent4">
                  <a:tint val="40000"/>
                  <a:alpha val="90000"/>
                  <a:hueOff val="7675946"/>
                  <a:satOff val="-40841"/>
                  <a:lumOff val="-2327"/>
                  <a:alphaOff val="0"/>
                </a:schemeClr>
              </a:fillRef>
              <a:effectRef idx="0">
                <a:schemeClr val="accent4">
                  <a:tint val="40000"/>
                  <a:alpha val="90000"/>
                  <a:hueOff val="7675946"/>
                  <a:satOff val="-40841"/>
                  <a:lumOff val="-2327"/>
                  <a:alphaOff val="0"/>
                </a:schemeClr>
              </a:effectRef>
              <a:fontRef idx="minor">
                <a:schemeClr val="dk1">
                  <a:hueOff val="0"/>
                  <a:satOff val="0"/>
                  <a:lumOff val="0"/>
                  <a:alphaOff val="0"/>
                </a:schemeClr>
              </a:fontRef>
            </p:style>
            <p:txBody>
              <a:bodyPr/>
              <a:lstStyle/>
              <a:p>
                <a:endParaRPr lang="ja-JP" altLang="en-US"/>
              </a:p>
            </p:txBody>
          </p:sp>
          <p:sp>
            <p:nvSpPr>
              <p:cNvPr id="21" name="四角形: 角を丸くする 28">
                <a:extLst>
                  <a:ext uri="{FF2B5EF4-FFF2-40B4-BE49-F238E27FC236}">
                    <a16:creationId xmlns:a16="http://schemas.microsoft.com/office/drawing/2014/main" id="{BB6CE0F7-6A2C-8028-6B76-E0EF2728B9D0}"/>
                  </a:ext>
                </a:extLst>
              </p:cNvPr>
              <p:cNvSpPr txBox="1"/>
              <p:nvPr/>
            </p:nvSpPr>
            <p:spPr>
              <a:xfrm>
                <a:off x="12237" y="4944620"/>
                <a:ext cx="2941854" cy="300813"/>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kumimoji="1" lang="ja-JP" altLang="en-US" sz="2000" kern="1200"/>
                  <a:t>適切な避難行動が当たり前の文化になる</a:t>
                </a:r>
              </a:p>
            </p:txBody>
          </p:sp>
        </p:grpSp>
      </p:grpSp>
    </p:spTree>
    <p:extLst>
      <p:ext uri="{BB962C8B-B14F-4D97-AF65-F5344CB8AC3E}">
        <p14:creationId xmlns:p14="http://schemas.microsoft.com/office/powerpoint/2010/main" val="29144443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87FDC4-F899-DA4A-0AF3-85764D9D77E2}"/>
            </a:ext>
          </a:extLst>
        </p:cNvPr>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CAA2E71-0D70-053C-B826-BC8796CED309}"/>
              </a:ext>
            </a:extLst>
          </p:cNvPr>
          <p:cNvSpPr txBox="1"/>
          <p:nvPr/>
        </p:nvSpPr>
        <p:spPr>
          <a:xfrm>
            <a:off x="653143" y="2921168"/>
            <a:ext cx="10885714" cy="1015663"/>
          </a:xfrm>
          <a:prstGeom prst="rect">
            <a:avLst/>
          </a:prstGeom>
          <a:noFill/>
        </p:spPr>
        <p:txBody>
          <a:bodyPr wrap="square" rtlCol="0">
            <a:spAutoFit/>
          </a:bodyPr>
          <a:lstStyle/>
          <a:p>
            <a:pPr algn="ctr"/>
            <a:r>
              <a:rPr kumimoji="1" lang="ja-JP" altLang="en-US" sz="6000" dirty="0"/>
              <a:t>ご清聴ありがとうございました</a:t>
            </a:r>
          </a:p>
        </p:txBody>
      </p:sp>
    </p:spTree>
    <p:extLst>
      <p:ext uri="{BB962C8B-B14F-4D97-AF65-F5344CB8AC3E}">
        <p14:creationId xmlns:p14="http://schemas.microsoft.com/office/powerpoint/2010/main" val="2665267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BC69C51-D57D-48D7-7405-363F77D80157}"/>
              </a:ext>
            </a:extLst>
          </p:cNvPr>
          <p:cNvSpPr>
            <a:spLocks noGrp="1"/>
          </p:cNvSpPr>
          <p:nvPr>
            <p:ph type="title"/>
          </p:nvPr>
        </p:nvSpPr>
        <p:spPr/>
        <p:txBody>
          <a:bodyPr/>
          <a:lstStyle/>
          <a:p>
            <a:r>
              <a:rPr kumimoji="1" lang="ja-JP" altLang="en-US" dirty="0">
                <a:solidFill>
                  <a:schemeClr val="tx1"/>
                </a:solidFill>
              </a:rPr>
              <a:t>従来の防災の取り組み</a:t>
            </a:r>
          </a:p>
        </p:txBody>
      </p:sp>
      <p:sp>
        <p:nvSpPr>
          <p:cNvPr id="3" name="テキスト ボックス 2">
            <a:extLst>
              <a:ext uri="{FF2B5EF4-FFF2-40B4-BE49-F238E27FC236}">
                <a16:creationId xmlns:a16="http://schemas.microsoft.com/office/drawing/2014/main" id="{4DB56094-0CEB-5D5F-EC08-B62E34A27E22}"/>
              </a:ext>
            </a:extLst>
          </p:cNvPr>
          <p:cNvSpPr txBox="1"/>
          <p:nvPr/>
        </p:nvSpPr>
        <p:spPr>
          <a:xfrm>
            <a:off x="4994910" y="2446020"/>
            <a:ext cx="6789420" cy="3539430"/>
          </a:xfrm>
          <a:prstGeom prst="rect">
            <a:avLst/>
          </a:prstGeom>
          <a:noFill/>
        </p:spPr>
        <p:txBody>
          <a:bodyPr wrap="square" rtlCol="0">
            <a:spAutoFit/>
          </a:bodyPr>
          <a:lstStyle/>
          <a:p>
            <a:r>
              <a:rPr kumimoji="1" lang="ja-JP" altLang="en-US" sz="2800" dirty="0"/>
              <a:t>要援護者の状況や避難先を記載したもの。</a:t>
            </a:r>
            <a:endParaRPr kumimoji="1" lang="en-US" altLang="ja-JP" sz="2800" dirty="0"/>
          </a:p>
          <a:p>
            <a:r>
              <a:rPr kumimoji="1" lang="ja-JP" altLang="en-US" sz="2800" dirty="0"/>
              <a:t>要援護者を担当する福祉専門職を対象に、個別避難計画の作成につき、報酬を与える仕組みがある。作成数は増加傾向にある。</a:t>
            </a:r>
            <a:endParaRPr kumimoji="1" lang="en-US" altLang="ja-JP" sz="2800" dirty="0"/>
          </a:p>
          <a:p>
            <a:endParaRPr kumimoji="1" lang="en-US" altLang="ja-JP" sz="2800" dirty="0"/>
          </a:p>
          <a:p>
            <a:endParaRPr kumimoji="1" lang="en-US" altLang="ja-JP" sz="2800" dirty="0"/>
          </a:p>
          <a:p>
            <a:r>
              <a:rPr kumimoji="1" lang="ja-JP" altLang="en-US" sz="2800" dirty="0"/>
              <a:t>住民一人ひとりの防災行動計画を時系列的に整理したもの。</a:t>
            </a:r>
            <a:endParaRPr kumimoji="1" lang="en-US" altLang="ja-JP" sz="2800" dirty="0"/>
          </a:p>
        </p:txBody>
      </p:sp>
      <p:sp>
        <p:nvSpPr>
          <p:cNvPr id="5" name="テキスト ボックス 4">
            <a:extLst>
              <a:ext uri="{FF2B5EF4-FFF2-40B4-BE49-F238E27FC236}">
                <a16:creationId xmlns:a16="http://schemas.microsoft.com/office/drawing/2014/main" id="{73934289-7A5F-0899-8169-338CB0BFA6EE}"/>
              </a:ext>
            </a:extLst>
          </p:cNvPr>
          <p:cNvSpPr txBox="1"/>
          <p:nvPr/>
        </p:nvSpPr>
        <p:spPr>
          <a:xfrm>
            <a:off x="1691640" y="2446020"/>
            <a:ext cx="3680460" cy="3108543"/>
          </a:xfrm>
          <a:prstGeom prst="rect">
            <a:avLst/>
          </a:prstGeom>
          <a:noFill/>
        </p:spPr>
        <p:txBody>
          <a:bodyPr wrap="square" rtlCol="0">
            <a:spAutoFit/>
          </a:bodyPr>
          <a:lstStyle/>
          <a:p>
            <a:pPr marL="285750" indent="-285750">
              <a:buFont typeface="Arial" panose="020B0604020202020204" pitchFamily="34" charset="0"/>
              <a:buChar char="•"/>
            </a:pPr>
            <a:r>
              <a:rPr kumimoji="1" lang="ja-JP" altLang="en-US" sz="2800" dirty="0"/>
              <a:t>個別避難計画</a:t>
            </a:r>
            <a:endParaRPr kumimoji="1" lang="en-US" altLang="ja-JP" sz="2800" dirty="0"/>
          </a:p>
          <a:p>
            <a:endParaRPr kumimoji="1" lang="en-US" altLang="ja-JP" sz="2800" dirty="0"/>
          </a:p>
          <a:p>
            <a:endParaRPr kumimoji="1" lang="en-US" altLang="ja-JP" sz="2800" dirty="0"/>
          </a:p>
          <a:p>
            <a:endParaRPr kumimoji="1" lang="en-US" altLang="ja-JP" sz="2800" dirty="0"/>
          </a:p>
          <a:p>
            <a:endParaRPr kumimoji="1" lang="en-US" altLang="ja-JP" sz="2800" dirty="0"/>
          </a:p>
          <a:p>
            <a:endParaRPr kumimoji="1" lang="en-US" altLang="ja-JP" sz="2800" dirty="0"/>
          </a:p>
          <a:p>
            <a:pPr marL="285750" indent="-285750">
              <a:buFont typeface="Arial" panose="020B0604020202020204" pitchFamily="34" charset="0"/>
              <a:buChar char="•"/>
            </a:pPr>
            <a:r>
              <a:rPr kumimoji="1" lang="ja-JP" altLang="en-US" sz="2800" dirty="0"/>
              <a:t>マイタイムライン</a:t>
            </a:r>
          </a:p>
        </p:txBody>
      </p:sp>
      <p:sp>
        <p:nvSpPr>
          <p:cNvPr id="6" name="テキスト ボックス 5">
            <a:extLst>
              <a:ext uri="{FF2B5EF4-FFF2-40B4-BE49-F238E27FC236}">
                <a16:creationId xmlns:a16="http://schemas.microsoft.com/office/drawing/2014/main" id="{732007B5-BDC3-6820-6E69-1F0FA8BDA7FB}"/>
              </a:ext>
            </a:extLst>
          </p:cNvPr>
          <p:cNvSpPr txBox="1"/>
          <p:nvPr/>
        </p:nvSpPr>
        <p:spPr>
          <a:xfrm>
            <a:off x="4994910" y="4225230"/>
            <a:ext cx="5501827" cy="523220"/>
          </a:xfrm>
          <a:prstGeom prst="rect">
            <a:avLst/>
          </a:prstGeom>
          <a:noFill/>
        </p:spPr>
        <p:txBody>
          <a:bodyPr wrap="none" rtlCol="0">
            <a:spAutoFit/>
          </a:bodyPr>
          <a:lstStyle/>
          <a:p>
            <a:r>
              <a:rPr kumimoji="1" lang="ja-JP" altLang="en-US" sz="2800" dirty="0"/>
              <a:t>→</a:t>
            </a:r>
            <a:r>
              <a:rPr kumimoji="1" lang="ja-JP" altLang="en-US" sz="2800" dirty="0">
                <a:highlight>
                  <a:srgbClr val="FFFF00"/>
                </a:highlight>
              </a:rPr>
              <a:t>報酬があるからこそ増加している</a:t>
            </a:r>
          </a:p>
        </p:txBody>
      </p:sp>
    </p:spTree>
    <p:extLst>
      <p:ext uri="{BB962C8B-B14F-4D97-AF65-F5344CB8AC3E}">
        <p14:creationId xmlns:p14="http://schemas.microsoft.com/office/powerpoint/2010/main" val="1994761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2E414BD-1F0F-12C0-C36A-1DA385F73258}"/>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B09E55BA-9B51-86C6-4A2E-9888D6516EF8}"/>
              </a:ext>
            </a:extLst>
          </p:cNvPr>
          <p:cNvSpPr>
            <a:spLocks noGrp="1"/>
          </p:cNvSpPr>
          <p:nvPr>
            <p:ph type="title"/>
          </p:nvPr>
        </p:nvSpPr>
        <p:spPr/>
        <p:txBody>
          <a:bodyPr/>
          <a:lstStyle/>
          <a:p>
            <a:r>
              <a:rPr kumimoji="1" lang="ja-JP" altLang="en-US" dirty="0">
                <a:solidFill>
                  <a:schemeClr val="tx1"/>
                </a:solidFill>
              </a:rPr>
              <a:t>社会的な背景</a:t>
            </a:r>
          </a:p>
        </p:txBody>
      </p:sp>
      <p:pic>
        <p:nvPicPr>
          <p:cNvPr id="9" name="図 8">
            <a:extLst>
              <a:ext uri="{FF2B5EF4-FFF2-40B4-BE49-F238E27FC236}">
                <a16:creationId xmlns:a16="http://schemas.microsoft.com/office/drawing/2014/main" id="{BD0AA320-EEA9-EAD6-AAD9-7DD247231404}"/>
              </a:ext>
            </a:extLst>
          </p:cNvPr>
          <p:cNvPicPr>
            <a:picLocks noChangeAspect="1"/>
          </p:cNvPicPr>
          <p:nvPr/>
        </p:nvPicPr>
        <p:blipFill>
          <a:blip r:embed="rId3"/>
          <a:stretch>
            <a:fillRect/>
          </a:stretch>
        </p:blipFill>
        <p:spPr>
          <a:xfrm>
            <a:off x="6096000" y="1787540"/>
            <a:ext cx="5464629" cy="3282919"/>
          </a:xfrm>
          <a:prstGeom prst="rect">
            <a:avLst/>
          </a:prstGeom>
          <a:ln>
            <a:solidFill>
              <a:schemeClr val="tx1"/>
            </a:solidFill>
            <a:prstDash val="sysDot"/>
          </a:ln>
        </p:spPr>
      </p:pic>
      <p:sp>
        <p:nvSpPr>
          <p:cNvPr id="11" name="テキスト ボックス 10">
            <a:extLst>
              <a:ext uri="{FF2B5EF4-FFF2-40B4-BE49-F238E27FC236}">
                <a16:creationId xmlns:a16="http://schemas.microsoft.com/office/drawing/2014/main" id="{1433F244-4B74-00F8-BD94-14ECB00DCD76}"/>
              </a:ext>
            </a:extLst>
          </p:cNvPr>
          <p:cNvSpPr txBox="1"/>
          <p:nvPr/>
        </p:nvSpPr>
        <p:spPr>
          <a:xfrm>
            <a:off x="1475014" y="5925233"/>
            <a:ext cx="9241971" cy="646331"/>
          </a:xfrm>
          <a:prstGeom prst="rect">
            <a:avLst/>
          </a:prstGeom>
          <a:noFill/>
        </p:spPr>
        <p:txBody>
          <a:bodyPr wrap="square">
            <a:spAutoFit/>
          </a:bodyPr>
          <a:lstStyle/>
          <a:p>
            <a:pPr algn="l"/>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出典：令和</a:t>
            </a:r>
            <a:r>
              <a:rPr lang="en-US" altLang="ja-JP" sz="1800" kern="100" dirty="0">
                <a:effectLst/>
                <a:latin typeface="Arial" panose="020B0604020202020204" pitchFamily="34" charset="0"/>
                <a:ea typeface="MS UI Gothic" panose="020B0600070205080204" pitchFamily="50" charset="-128"/>
                <a:cs typeface="Times New Roman" panose="02020603050405020304" pitchFamily="18" charset="0"/>
              </a:rPr>
              <a:t>3</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年版厚生労働白書－新型コロナウイルス感染症と社会保障－の図表</a:t>
            </a:r>
            <a:r>
              <a:rPr lang="en-US" altLang="ja-JP" sz="1800" kern="100" dirty="0">
                <a:effectLst/>
                <a:latin typeface="Arial" panose="020B0604020202020204" pitchFamily="34" charset="0"/>
                <a:ea typeface="MS UI Gothic" panose="020B0600070205080204" pitchFamily="50" charset="-128"/>
                <a:cs typeface="Times New Roman" panose="02020603050405020304" pitchFamily="18" charset="0"/>
              </a:rPr>
              <a:t>1-1-3</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　共働き等世帯数の年次推移</a:t>
            </a:r>
            <a:r>
              <a:rPr lang="en-US" altLang="ja-JP" sz="1800" kern="100" dirty="0">
                <a:effectLst/>
                <a:latin typeface="Arial" panose="020B0604020202020204" pitchFamily="34" charset="0"/>
                <a:ea typeface="MS UI Gothic" panose="020B0600070205080204" pitchFamily="50" charset="-128"/>
                <a:cs typeface="Times New Roman" panose="02020603050405020304" pitchFamily="18" charset="0"/>
              </a:rPr>
              <a:t>https://www.mhlw.go.jp/stf/wp/hakusyo/kousei/20/backdata/1-1-3.html</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85272597-0F9C-C6CE-1502-B546E447894D}"/>
              </a:ext>
            </a:extLst>
          </p:cNvPr>
          <p:cNvSpPr txBox="1"/>
          <p:nvPr/>
        </p:nvSpPr>
        <p:spPr>
          <a:xfrm>
            <a:off x="1283948" y="3099937"/>
            <a:ext cx="6096000" cy="584775"/>
          </a:xfrm>
          <a:prstGeom prst="rect">
            <a:avLst/>
          </a:prstGeom>
          <a:noFill/>
        </p:spPr>
        <p:txBody>
          <a:bodyPr wrap="square">
            <a:spAutoFit/>
          </a:bodyPr>
          <a:lstStyle/>
          <a:p>
            <a:r>
              <a:rPr lang="ja-JP" altLang="en-US" sz="3200" dirty="0">
                <a:latin typeface="Arial" panose="020B0604020202020204" pitchFamily="34" charset="0"/>
                <a:cs typeface="Arial" panose="020B0604020202020204" pitchFamily="34" charset="0"/>
              </a:rPr>
              <a:t>共働き世帯が増加している</a:t>
            </a:r>
          </a:p>
        </p:txBody>
      </p:sp>
    </p:spTree>
    <p:extLst>
      <p:ext uri="{BB962C8B-B14F-4D97-AF65-F5344CB8AC3E}">
        <p14:creationId xmlns:p14="http://schemas.microsoft.com/office/powerpoint/2010/main" val="814531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87D09C-E44C-D3C5-B685-63C0568BD942}"/>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B00CAFA1-FBDB-F767-F48E-D28D0757AF57}"/>
              </a:ext>
            </a:extLst>
          </p:cNvPr>
          <p:cNvSpPr>
            <a:spLocks noGrp="1"/>
          </p:cNvSpPr>
          <p:nvPr>
            <p:ph type="title"/>
          </p:nvPr>
        </p:nvSpPr>
        <p:spPr/>
        <p:txBody>
          <a:bodyPr/>
          <a:lstStyle/>
          <a:p>
            <a:r>
              <a:rPr kumimoji="1" lang="ja-JP" altLang="en-US" dirty="0">
                <a:solidFill>
                  <a:schemeClr val="tx1"/>
                </a:solidFill>
              </a:rPr>
              <a:t>社会的な背景</a:t>
            </a:r>
          </a:p>
        </p:txBody>
      </p:sp>
      <p:sp>
        <p:nvSpPr>
          <p:cNvPr id="11" name="テキスト ボックス 10">
            <a:extLst>
              <a:ext uri="{FF2B5EF4-FFF2-40B4-BE49-F238E27FC236}">
                <a16:creationId xmlns:a16="http://schemas.microsoft.com/office/drawing/2014/main" id="{904E9EEB-7D02-528E-D39D-CD0C5747CA0F}"/>
              </a:ext>
            </a:extLst>
          </p:cNvPr>
          <p:cNvSpPr txBox="1"/>
          <p:nvPr/>
        </p:nvSpPr>
        <p:spPr>
          <a:xfrm>
            <a:off x="1475014" y="4704594"/>
            <a:ext cx="9241971" cy="1938992"/>
          </a:xfrm>
          <a:prstGeom prst="rect">
            <a:avLst/>
          </a:prstGeom>
          <a:noFill/>
        </p:spPr>
        <p:txBody>
          <a:bodyPr wrap="square">
            <a:spAutoFit/>
          </a:bodyPr>
          <a:lstStyle/>
          <a:p>
            <a:pPr marL="133350" algn="l"/>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出典：</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21</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世紀出生児縦断調査（平成</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22</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年出生児）</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 / </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第８回</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21</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世紀出生児縦断調査（平成</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30</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年）</a:t>
            </a:r>
            <a:r>
              <a:rPr lang="ja-JP" altLang="ja-JP" sz="1200" kern="100" dirty="0">
                <a:effectLst/>
                <a:latin typeface="Century" panose="02040604050505020304" pitchFamily="18" charset="0"/>
                <a:ea typeface="Arial" panose="020B0604020202020204" pitchFamily="34" charset="0"/>
                <a:cs typeface="Times New Roman" panose="02020603050405020304" pitchFamily="18" charset="0"/>
              </a:rPr>
              <a:t> </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閲覧公表分</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https://www.e-stat.go.jp/21</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世紀出生児縦断調査（</a:t>
            </a:r>
            <a:r>
              <a:rPr lang="en-US" altLang="ja-JP" sz="1200" kern="100" dirty="0">
                <a:latin typeface="Arial" panose="020B0604020202020204" pitchFamily="34" charset="0"/>
                <a:ea typeface="MS UI Gothic" panose="020B0600070205080204" pitchFamily="50" charset="-128"/>
                <a:cs typeface="Times New Roman" panose="02020603050405020304" pitchFamily="18" charset="0"/>
              </a:rPr>
              <a:t>stat-search/</a:t>
            </a:r>
            <a:r>
              <a:rPr lang="en-US" altLang="ja-JP" sz="1200" kern="100" dirty="0" err="1">
                <a:latin typeface="Arial" panose="020B0604020202020204" pitchFamily="34" charset="0"/>
                <a:ea typeface="MS UI Gothic" panose="020B0600070205080204" pitchFamily="50" charset="-128"/>
                <a:cs typeface="Times New Roman" panose="02020603050405020304" pitchFamily="18" charset="0"/>
              </a:rPr>
              <a:t>files?stat_infid</a:t>
            </a:r>
            <a:r>
              <a:rPr lang="en-US" altLang="ja-JP" sz="1200" kern="100" dirty="0">
                <a:latin typeface="Arial" panose="020B0604020202020204" pitchFamily="34" charset="0"/>
                <a:ea typeface="MS UI Gothic" panose="020B0600070205080204" pitchFamily="50" charset="-128"/>
                <a:cs typeface="Times New Roman" panose="02020603050405020304" pitchFamily="18" charset="0"/>
              </a:rPr>
              <a:t>=000031826416</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133350"/>
            <a:r>
              <a:rPr lang="en-US" altLang="ja-JP" sz="1200" kern="100" dirty="0">
                <a:latin typeface="Arial" panose="020B0604020202020204" pitchFamily="34" charset="0"/>
                <a:ea typeface="MS UI Gothic" panose="020B0600070205080204" pitchFamily="50" charset="-128"/>
                <a:cs typeface="Times New Roman" panose="02020603050405020304" pitchFamily="18" charset="0"/>
              </a:rPr>
              <a:t>21</a:t>
            </a:r>
            <a:r>
              <a:rPr lang="ja-JP" altLang="ja-JP" sz="1200" kern="100" dirty="0">
                <a:latin typeface="Arial" panose="020B0604020202020204" pitchFamily="34" charset="0"/>
                <a:ea typeface="MS UI Gothic" panose="020B0600070205080204" pitchFamily="50" charset="-128"/>
                <a:cs typeface="Arial" panose="020B0604020202020204" pitchFamily="34" charset="0"/>
              </a:rPr>
              <a:t>世紀出生児縦断調査（平成</a:t>
            </a:r>
            <a:r>
              <a:rPr lang="en-US" altLang="ja-JP" sz="1200" kern="100" dirty="0">
                <a:latin typeface="Arial" panose="020B0604020202020204" pitchFamily="34" charset="0"/>
                <a:ea typeface="MS UI Gothic" panose="020B0600070205080204" pitchFamily="50" charset="-128"/>
                <a:cs typeface="Times New Roman" panose="02020603050405020304" pitchFamily="18" charset="0"/>
              </a:rPr>
              <a:t>22</a:t>
            </a:r>
            <a:r>
              <a:rPr lang="ja-JP" altLang="ja-JP" sz="1200" kern="100" dirty="0">
                <a:latin typeface="Arial" panose="020B0604020202020204" pitchFamily="34" charset="0"/>
                <a:ea typeface="MS UI Gothic" panose="020B0600070205080204" pitchFamily="50" charset="-128"/>
                <a:cs typeface="Arial" panose="020B0604020202020204" pitchFamily="34" charset="0"/>
              </a:rPr>
              <a:t>年出生児）</a:t>
            </a:r>
            <a:r>
              <a:rPr lang="en-US" altLang="ja-JP" sz="1200" kern="100" dirty="0">
                <a:latin typeface="Arial" panose="020B0604020202020204" pitchFamily="34" charset="0"/>
                <a:ea typeface="MS UI Gothic" panose="020B0600070205080204" pitchFamily="50" charset="-128"/>
                <a:cs typeface="Times New Roman" panose="02020603050405020304" pitchFamily="18" charset="0"/>
              </a:rPr>
              <a:t> / </a:t>
            </a:r>
            <a:r>
              <a:rPr lang="ja-JP" altLang="ja-JP" sz="1200" kern="100" dirty="0">
                <a:latin typeface="Arial" panose="020B0604020202020204" pitchFamily="34" charset="0"/>
                <a:ea typeface="MS UI Gothic" panose="020B0600070205080204" pitchFamily="50" charset="-128"/>
                <a:cs typeface="Arial" panose="020B0604020202020204" pitchFamily="34" charset="0"/>
              </a:rPr>
              <a:t>第９回</a:t>
            </a:r>
            <a:r>
              <a:rPr lang="en-US" altLang="ja-JP" sz="1200" kern="100" dirty="0">
                <a:latin typeface="Arial" panose="020B0604020202020204" pitchFamily="34" charset="0"/>
                <a:ea typeface="MS UI Gothic" panose="020B0600070205080204" pitchFamily="50" charset="-128"/>
                <a:cs typeface="Times New Roman" panose="02020603050405020304" pitchFamily="18" charset="0"/>
              </a:rPr>
              <a:t>21</a:t>
            </a:r>
            <a:r>
              <a:rPr lang="ja-JP" altLang="ja-JP" sz="1200" kern="100" dirty="0">
                <a:latin typeface="Arial" panose="020B0604020202020204" pitchFamily="34" charset="0"/>
                <a:ea typeface="MS UI Gothic" panose="020B0600070205080204" pitchFamily="50" charset="-128"/>
                <a:cs typeface="Arial" panose="020B0604020202020204" pitchFamily="34" charset="0"/>
              </a:rPr>
              <a:t>世紀出生児縦断調査（令和元年）</a:t>
            </a:r>
            <a:r>
              <a:rPr lang="ja-JP" altLang="ja-JP" sz="1200" kern="100" dirty="0">
                <a:latin typeface="Century" panose="02040604050505020304" pitchFamily="18" charset="0"/>
                <a:ea typeface="Arial" panose="020B0604020202020204" pitchFamily="34" charset="0"/>
                <a:cs typeface="Times New Roman" panose="02020603050405020304" pitchFamily="18" charset="0"/>
              </a:rPr>
              <a:t> </a:t>
            </a:r>
            <a:r>
              <a:rPr lang="ja-JP" altLang="ja-JP" sz="1200" kern="100" dirty="0">
                <a:latin typeface="Arial" panose="020B0604020202020204" pitchFamily="34" charset="0"/>
                <a:ea typeface="MS UI Gothic" panose="020B0600070205080204" pitchFamily="50" charset="-128"/>
                <a:cs typeface="Arial" panose="020B0604020202020204" pitchFamily="34" charset="0"/>
              </a:rPr>
              <a:t>閲覧公表分</a:t>
            </a:r>
            <a:r>
              <a:rPr lang="en-US" altLang="ja-JP" sz="1200" kern="100" dirty="0">
                <a:latin typeface="Arial" panose="020B0604020202020204" pitchFamily="34" charset="0"/>
                <a:ea typeface="MS UI Gothic" panose="020B0600070205080204" pitchFamily="50" charset="-128"/>
                <a:cs typeface="Times New Roman" panose="02020603050405020304" pitchFamily="18" charset="0"/>
              </a:rPr>
              <a:t>https://www.e-stat.go.jp/stat-search/files?stat_infid=000031943052</a:t>
            </a:r>
            <a:endParaRPr lang="ja-JP" altLang="ja-JP" sz="1200" kern="100" dirty="0">
              <a:latin typeface="Century" panose="02040604050505020304" pitchFamily="18" charset="0"/>
              <a:ea typeface="ＭＳ 明朝" panose="02020609040205080304" pitchFamily="17" charset="-128"/>
              <a:cs typeface="Times New Roman" panose="02020603050405020304" pitchFamily="18" charset="0"/>
            </a:endParaRPr>
          </a:p>
          <a:p>
            <a:pPr marL="133350" algn="l"/>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平成</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22</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年出生児）</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 / </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第</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10</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回</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21</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世紀出生児縦断調査（令和２年）</a:t>
            </a:r>
            <a:r>
              <a:rPr lang="ja-JP" altLang="ja-JP" sz="1200" kern="100" dirty="0">
                <a:effectLst/>
                <a:latin typeface="Century" panose="02040604050505020304" pitchFamily="18" charset="0"/>
                <a:ea typeface="Arial" panose="020B0604020202020204" pitchFamily="34" charset="0"/>
                <a:cs typeface="Times New Roman" panose="02020603050405020304" pitchFamily="18" charset="0"/>
              </a:rPr>
              <a:t> </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閲覧公表分</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https://www.e-stat.go.jp/stat-search/files?stat_infid=000032087019</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algn="l"/>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21</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世紀出生児縦断調査（平成</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22</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年出生児）</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 / </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第</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11</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回</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21</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世紀出生児縦断調査（令和３年）</a:t>
            </a:r>
            <a:r>
              <a:rPr lang="ja-JP" altLang="ja-JP" sz="1200" kern="100" dirty="0">
                <a:effectLst/>
                <a:latin typeface="Century" panose="02040604050505020304" pitchFamily="18" charset="0"/>
                <a:ea typeface="Arial" panose="020B0604020202020204" pitchFamily="34" charset="0"/>
                <a:cs typeface="Times New Roman" panose="02020603050405020304" pitchFamily="18" charset="0"/>
              </a:rPr>
              <a:t> </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閲覧公表分</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https://www.e-stat.go.jp/stat-search/files?stat_infid=000032195504</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algn="l"/>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21</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世紀出生児縦断調査（平成</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22</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年出生児）</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 / </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第</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12</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回</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21</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世紀出生児縦断調査（令和４年）</a:t>
            </a:r>
            <a:r>
              <a:rPr lang="ja-JP" altLang="ja-JP" sz="1200" kern="100" dirty="0">
                <a:effectLst/>
                <a:latin typeface="Century" panose="02040604050505020304" pitchFamily="18" charset="0"/>
                <a:ea typeface="Arial" panose="020B0604020202020204" pitchFamily="34" charset="0"/>
                <a:cs typeface="Times New Roman" panose="02020603050405020304" pitchFamily="18" charset="0"/>
              </a:rPr>
              <a:t> </a:t>
            </a:r>
            <a:r>
              <a:rPr lang="ja-JP" altLang="ja-JP" sz="1200" kern="100" dirty="0">
                <a:effectLst/>
                <a:latin typeface="Arial" panose="020B0604020202020204" pitchFamily="34" charset="0"/>
                <a:ea typeface="MS UI Gothic" panose="020B0600070205080204" pitchFamily="50" charset="-128"/>
                <a:cs typeface="Arial" panose="020B0604020202020204" pitchFamily="34" charset="0"/>
              </a:rPr>
              <a:t>閲覧公表分</a:t>
            </a:r>
            <a:r>
              <a:rPr lang="en-US" altLang="ja-JP" sz="1200" kern="100" dirty="0">
                <a:effectLst/>
                <a:latin typeface="Arial" panose="020B0604020202020204" pitchFamily="34" charset="0"/>
                <a:ea typeface="MS UI Gothic" panose="020B0600070205080204" pitchFamily="50" charset="-128"/>
                <a:cs typeface="Times New Roman" panose="02020603050405020304" pitchFamily="18" charset="0"/>
              </a:rPr>
              <a:t>https://www.e-stat.go.jp/stat-search/files?stat_infid=000040055155</a:t>
            </a:r>
            <a:endParaRPr lang="ja-JP" alt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1D76A5BA-553A-2980-7E2F-4D24509C9E34}"/>
              </a:ext>
            </a:extLst>
          </p:cNvPr>
          <p:cNvSpPr txBox="1"/>
          <p:nvPr/>
        </p:nvSpPr>
        <p:spPr>
          <a:xfrm>
            <a:off x="1305719" y="2704246"/>
            <a:ext cx="6096000" cy="1077218"/>
          </a:xfrm>
          <a:prstGeom prst="rect">
            <a:avLst/>
          </a:prstGeom>
          <a:noFill/>
        </p:spPr>
        <p:txBody>
          <a:bodyPr wrap="square">
            <a:spAutoFit/>
          </a:bodyPr>
          <a:lstStyle/>
          <a:p>
            <a:r>
              <a:rPr lang="ja-JP" altLang="en-US" sz="3200" dirty="0">
                <a:latin typeface="Arial" panose="020B0604020202020204" pitchFamily="34" charset="0"/>
                <a:cs typeface="Arial" panose="020B0604020202020204" pitchFamily="34" charset="0"/>
              </a:rPr>
              <a:t>習い事をしている子どもは</a:t>
            </a:r>
            <a:endParaRPr lang="en-US" altLang="ja-JP" sz="3200" dirty="0">
              <a:latin typeface="Arial" panose="020B0604020202020204" pitchFamily="34" charset="0"/>
              <a:cs typeface="Arial" panose="020B0604020202020204" pitchFamily="34" charset="0"/>
            </a:endParaRPr>
          </a:p>
          <a:p>
            <a:r>
              <a:rPr lang="ja-JP" altLang="en-US" sz="3200" dirty="0">
                <a:latin typeface="Arial" panose="020B0604020202020204" pitchFamily="34" charset="0"/>
                <a:cs typeface="Arial" panose="020B0604020202020204" pitchFamily="34" charset="0"/>
              </a:rPr>
              <a:t>増加している</a:t>
            </a:r>
          </a:p>
        </p:txBody>
      </p:sp>
      <p:pic>
        <p:nvPicPr>
          <p:cNvPr id="3" name="図 2">
            <a:extLst>
              <a:ext uri="{FF2B5EF4-FFF2-40B4-BE49-F238E27FC236}">
                <a16:creationId xmlns:a16="http://schemas.microsoft.com/office/drawing/2014/main" id="{A5C305D8-C76B-F42C-F6B1-6B266B0C1325}"/>
              </a:ext>
            </a:extLst>
          </p:cNvPr>
          <p:cNvPicPr>
            <a:picLocks noChangeAspect="1"/>
          </p:cNvPicPr>
          <p:nvPr/>
        </p:nvPicPr>
        <p:blipFill>
          <a:blip r:embed="rId3"/>
          <a:stretch>
            <a:fillRect/>
          </a:stretch>
        </p:blipFill>
        <p:spPr>
          <a:xfrm>
            <a:off x="6095999" y="1287780"/>
            <a:ext cx="5462669" cy="3282919"/>
          </a:xfrm>
          <a:prstGeom prst="rect">
            <a:avLst/>
          </a:prstGeom>
          <a:ln>
            <a:solidFill>
              <a:schemeClr val="tx1"/>
            </a:solidFill>
            <a:prstDash val="sysDot"/>
          </a:ln>
        </p:spPr>
      </p:pic>
    </p:spTree>
    <p:extLst>
      <p:ext uri="{BB962C8B-B14F-4D97-AF65-F5344CB8AC3E}">
        <p14:creationId xmlns:p14="http://schemas.microsoft.com/office/powerpoint/2010/main" val="2369252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C8060A-39D5-F0A9-36CA-32ED0D8D6200}"/>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79215495-5B0D-9F94-75E3-3D190418A018}"/>
              </a:ext>
            </a:extLst>
          </p:cNvPr>
          <p:cNvSpPr>
            <a:spLocks noGrp="1"/>
          </p:cNvSpPr>
          <p:nvPr>
            <p:ph type="title"/>
          </p:nvPr>
        </p:nvSpPr>
        <p:spPr>
          <a:xfrm>
            <a:off x="1158240" y="1200150"/>
            <a:ext cx="9875520" cy="1356360"/>
          </a:xfrm>
        </p:spPr>
        <p:txBody>
          <a:bodyPr>
            <a:noAutofit/>
          </a:bodyPr>
          <a:lstStyle/>
          <a:p>
            <a:pPr algn="ctr"/>
            <a:r>
              <a:rPr kumimoji="1" lang="ja-JP" altLang="en-US" sz="6000" dirty="0">
                <a:solidFill>
                  <a:schemeClr val="tx1"/>
                </a:solidFill>
              </a:rPr>
              <a:t>ライフスタイルの多様化</a:t>
            </a:r>
          </a:p>
        </p:txBody>
      </p:sp>
      <p:sp>
        <p:nvSpPr>
          <p:cNvPr id="5" name="矢印: 下 4">
            <a:extLst>
              <a:ext uri="{FF2B5EF4-FFF2-40B4-BE49-F238E27FC236}">
                <a16:creationId xmlns:a16="http://schemas.microsoft.com/office/drawing/2014/main" id="{78A4813D-9F67-38B3-FDCB-B8D98EA7D058}"/>
              </a:ext>
            </a:extLst>
          </p:cNvPr>
          <p:cNvSpPr/>
          <p:nvPr/>
        </p:nvSpPr>
        <p:spPr>
          <a:xfrm>
            <a:off x="5495925" y="3238501"/>
            <a:ext cx="1200150" cy="106299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タイトル 1">
            <a:extLst>
              <a:ext uri="{FF2B5EF4-FFF2-40B4-BE49-F238E27FC236}">
                <a16:creationId xmlns:a16="http://schemas.microsoft.com/office/drawing/2014/main" id="{E38DA19F-64F8-946C-9EDA-DF664FC55770}"/>
              </a:ext>
            </a:extLst>
          </p:cNvPr>
          <p:cNvSpPr txBox="1">
            <a:spLocks/>
          </p:cNvSpPr>
          <p:nvPr/>
        </p:nvSpPr>
        <p:spPr>
          <a:xfrm>
            <a:off x="1158240" y="4621530"/>
            <a:ext cx="9875520" cy="13563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accent1"/>
                </a:solidFill>
                <a:latin typeface="+mj-lt"/>
                <a:ea typeface="+mj-ea"/>
                <a:cs typeface="+mj-cs"/>
              </a:defRPr>
            </a:lvl1pPr>
          </a:lstStyle>
          <a:p>
            <a:pPr algn="ctr"/>
            <a:r>
              <a:rPr lang="ja-JP" altLang="en-US" sz="6000" dirty="0">
                <a:solidFill>
                  <a:schemeClr val="tx1"/>
                </a:solidFill>
              </a:rPr>
              <a:t>マイタイムラインを作成しない</a:t>
            </a:r>
          </a:p>
        </p:txBody>
      </p:sp>
    </p:spTree>
    <p:extLst>
      <p:ext uri="{BB962C8B-B14F-4D97-AF65-F5344CB8AC3E}">
        <p14:creationId xmlns:p14="http://schemas.microsoft.com/office/powerpoint/2010/main" val="29186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1724CD-105E-BA17-F6B1-62AFA6A37D65}"/>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8554301A-37DE-711E-0452-D465FCC474B7}"/>
              </a:ext>
            </a:extLst>
          </p:cNvPr>
          <p:cNvSpPr>
            <a:spLocks noGrp="1"/>
          </p:cNvSpPr>
          <p:nvPr>
            <p:ph type="title"/>
          </p:nvPr>
        </p:nvSpPr>
        <p:spPr/>
        <p:txBody>
          <a:bodyPr/>
          <a:lstStyle/>
          <a:p>
            <a:r>
              <a:rPr kumimoji="1" lang="ja-JP" altLang="en-US" dirty="0">
                <a:solidFill>
                  <a:schemeClr val="tx1"/>
                </a:solidFill>
              </a:rPr>
              <a:t>広島県の課題</a:t>
            </a:r>
          </a:p>
        </p:txBody>
      </p:sp>
      <p:sp>
        <p:nvSpPr>
          <p:cNvPr id="5" name="テキスト ボックス 4">
            <a:extLst>
              <a:ext uri="{FF2B5EF4-FFF2-40B4-BE49-F238E27FC236}">
                <a16:creationId xmlns:a16="http://schemas.microsoft.com/office/drawing/2014/main" id="{3158FC61-A046-AB8B-61CD-AD2001D38E61}"/>
              </a:ext>
            </a:extLst>
          </p:cNvPr>
          <p:cNvSpPr txBox="1"/>
          <p:nvPr/>
        </p:nvSpPr>
        <p:spPr>
          <a:xfrm>
            <a:off x="979715" y="5519161"/>
            <a:ext cx="10733314" cy="923330"/>
          </a:xfrm>
          <a:prstGeom prst="rect">
            <a:avLst/>
          </a:prstGeom>
          <a:noFill/>
        </p:spPr>
        <p:txBody>
          <a:bodyPr wrap="square">
            <a:spAutoFit/>
          </a:bodyPr>
          <a:lstStyle/>
          <a:p>
            <a:pPr marL="133350" algn="l"/>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出典：国土数値情報ダウンロードサイト　</a:t>
            </a:r>
            <a:r>
              <a:rPr lang="en-US" altLang="ja-JP" sz="1800" kern="100" dirty="0">
                <a:effectLst/>
                <a:latin typeface="Arial" panose="020B0604020202020204" pitchFamily="34" charset="0"/>
                <a:ea typeface="MS UI Gothic" panose="020B0600070205080204" pitchFamily="50" charset="-128"/>
                <a:cs typeface="Times New Roman" panose="02020603050405020304" pitchFamily="18" charset="0"/>
              </a:rPr>
              <a:t>https://nlftp.mlit.go.jp/ksj/gml/datalist/KsjTmplt-A33-2023.htm</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ｌ</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algn="l"/>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「国土数値情報（土砂災害警戒区域データ）」（国土交通省）（</a:t>
            </a:r>
            <a:r>
              <a:rPr lang="en-US" altLang="ja-JP" sz="1800" kern="100" dirty="0">
                <a:effectLst/>
                <a:latin typeface="Arial" panose="020B0604020202020204" pitchFamily="34" charset="0"/>
                <a:ea typeface="MS UI Gothic" panose="020B0600070205080204" pitchFamily="50" charset="-128"/>
                <a:cs typeface="Times New Roman" panose="02020603050405020304" pitchFamily="18" charset="0"/>
              </a:rPr>
              <a:t>https://nlftp.mlit.go.jp/ksj/gml/datalist/KsjTmplt-A33-2023.htm</a:t>
            </a:r>
            <a:r>
              <a:rPr lang="ja-JP" altLang="ja-JP" sz="1800" kern="100" dirty="0">
                <a:effectLst/>
                <a:latin typeface="Arial" panose="020B0604020202020204" pitchFamily="34" charset="0"/>
                <a:ea typeface="MS UI Gothic" panose="020B0600070205080204" pitchFamily="50" charset="-128"/>
                <a:cs typeface="Arial" panose="020B0604020202020204" pitchFamily="34" charset="0"/>
              </a:rPr>
              <a:t>ｌ）をもとに筆者作成</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pic>
        <p:nvPicPr>
          <p:cNvPr id="8" name="図 7">
            <a:extLst>
              <a:ext uri="{FF2B5EF4-FFF2-40B4-BE49-F238E27FC236}">
                <a16:creationId xmlns:a16="http://schemas.microsoft.com/office/drawing/2014/main" id="{57D7E028-20FE-1DD5-CE1F-7E0B47F4C8EB}"/>
              </a:ext>
            </a:extLst>
          </p:cNvPr>
          <p:cNvPicPr>
            <a:picLocks noChangeAspect="1"/>
          </p:cNvPicPr>
          <p:nvPr/>
        </p:nvPicPr>
        <p:blipFill>
          <a:blip r:embed="rId3"/>
          <a:stretch>
            <a:fillRect/>
          </a:stretch>
        </p:blipFill>
        <p:spPr>
          <a:xfrm>
            <a:off x="6499136" y="877174"/>
            <a:ext cx="3874947" cy="4447896"/>
          </a:xfrm>
          <a:prstGeom prst="rect">
            <a:avLst/>
          </a:prstGeom>
        </p:spPr>
      </p:pic>
      <p:sp>
        <p:nvSpPr>
          <p:cNvPr id="9" name="テキスト ボックス 8">
            <a:extLst>
              <a:ext uri="{FF2B5EF4-FFF2-40B4-BE49-F238E27FC236}">
                <a16:creationId xmlns:a16="http://schemas.microsoft.com/office/drawing/2014/main" id="{644EA776-6393-523A-70BE-1D053BC4F2AE}"/>
              </a:ext>
            </a:extLst>
          </p:cNvPr>
          <p:cNvSpPr txBox="1"/>
          <p:nvPr/>
        </p:nvSpPr>
        <p:spPr>
          <a:xfrm>
            <a:off x="1347408" y="3060739"/>
            <a:ext cx="6096000" cy="584775"/>
          </a:xfrm>
          <a:prstGeom prst="rect">
            <a:avLst/>
          </a:prstGeom>
          <a:noFill/>
        </p:spPr>
        <p:txBody>
          <a:bodyPr wrap="square">
            <a:spAutoFit/>
          </a:bodyPr>
          <a:lstStyle/>
          <a:p>
            <a:r>
              <a:rPr lang="ja-JP" altLang="en-US" sz="3200" dirty="0">
                <a:latin typeface="Arial" panose="020B0604020202020204" pitchFamily="34" charset="0"/>
                <a:cs typeface="Arial" panose="020B0604020202020204" pitchFamily="34" charset="0"/>
              </a:rPr>
              <a:t>土砂災害警戒区域が多い</a:t>
            </a:r>
          </a:p>
        </p:txBody>
      </p:sp>
    </p:spTree>
    <p:extLst>
      <p:ext uri="{BB962C8B-B14F-4D97-AF65-F5344CB8AC3E}">
        <p14:creationId xmlns:p14="http://schemas.microsoft.com/office/powerpoint/2010/main" val="2043080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6ADBA0-9B84-1A4D-7BF8-B6C5D8854F8F}"/>
            </a:ext>
          </a:extLst>
        </p:cNvPr>
        <p:cNvGrpSpPr/>
        <p:nvPr/>
      </p:nvGrpSpPr>
      <p:grpSpPr>
        <a:xfrm>
          <a:off x="0" y="0"/>
          <a:ext cx="0" cy="0"/>
          <a:chOff x="0" y="0"/>
          <a:chExt cx="0" cy="0"/>
        </a:xfrm>
      </p:grpSpPr>
      <p:sp>
        <p:nvSpPr>
          <p:cNvPr id="8" name="タイトル 1">
            <a:extLst>
              <a:ext uri="{FF2B5EF4-FFF2-40B4-BE49-F238E27FC236}">
                <a16:creationId xmlns:a16="http://schemas.microsoft.com/office/drawing/2014/main" id="{0D32B994-1B1A-3B7B-C4B3-6B9376815239}"/>
              </a:ext>
            </a:extLst>
          </p:cNvPr>
          <p:cNvSpPr>
            <a:spLocks noGrp="1"/>
          </p:cNvSpPr>
          <p:nvPr>
            <p:ph type="title"/>
          </p:nvPr>
        </p:nvSpPr>
        <p:spPr>
          <a:xfrm>
            <a:off x="1143000" y="609600"/>
            <a:ext cx="9875838" cy="1355725"/>
          </a:xfrm>
        </p:spPr>
        <p:txBody>
          <a:bodyPr/>
          <a:lstStyle/>
          <a:p>
            <a:r>
              <a:rPr kumimoji="1" lang="ja-JP" altLang="en-US" dirty="0">
                <a:solidFill>
                  <a:schemeClr val="tx1"/>
                </a:solidFill>
              </a:rPr>
              <a:t>広島県の課題</a:t>
            </a:r>
          </a:p>
        </p:txBody>
      </p:sp>
      <p:pic>
        <p:nvPicPr>
          <p:cNvPr id="9" name="図 8">
            <a:extLst>
              <a:ext uri="{FF2B5EF4-FFF2-40B4-BE49-F238E27FC236}">
                <a16:creationId xmlns:a16="http://schemas.microsoft.com/office/drawing/2014/main" id="{B6864718-FB41-6163-3FD0-A278241D2A78}"/>
              </a:ext>
            </a:extLst>
          </p:cNvPr>
          <p:cNvPicPr>
            <a:picLocks noChangeAspect="1"/>
          </p:cNvPicPr>
          <p:nvPr/>
        </p:nvPicPr>
        <p:blipFill>
          <a:blip r:embed="rId3"/>
          <a:stretch>
            <a:fillRect/>
          </a:stretch>
        </p:blipFill>
        <p:spPr>
          <a:xfrm>
            <a:off x="6096000" y="1765627"/>
            <a:ext cx="5540829" cy="3326745"/>
          </a:xfrm>
          <a:prstGeom prst="rect">
            <a:avLst/>
          </a:prstGeom>
          <a:ln>
            <a:solidFill>
              <a:schemeClr val="tx1"/>
            </a:solidFill>
            <a:prstDash val="sysDot"/>
          </a:ln>
        </p:spPr>
      </p:pic>
      <p:sp>
        <p:nvSpPr>
          <p:cNvPr id="10" name="テキスト ボックス 9">
            <a:extLst>
              <a:ext uri="{FF2B5EF4-FFF2-40B4-BE49-F238E27FC236}">
                <a16:creationId xmlns:a16="http://schemas.microsoft.com/office/drawing/2014/main" id="{BD935C65-EA43-677B-D790-DEB6F1D2A1FC}"/>
              </a:ext>
            </a:extLst>
          </p:cNvPr>
          <p:cNvSpPr txBox="1"/>
          <p:nvPr/>
        </p:nvSpPr>
        <p:spPr>
          <a:xfrm>
            <a:off x="1672568" y="3121352"/>
            <a:ext cx="6096000" cy="1077218"/>
          </a:xfrm>
          <a:prstGeom prst="rect">
            <a:avLst/>
          </a:prstGeom>
          <a:noFill/>
        </p:spPr>
        <p:txBody>
          <a:bodyPr wrap="square">
            <a:spAutoFit/>
          </a:bodyPr>
          <a:lstStyle/>
          <a:p>
            <a:r>
              <a:rPr lang="ja-JP" altLang="en-US" sz="3200" dirty="0">
                <a:latin typeface="Arial" panose="020B0604020202020204" pitchFamily="34" charset="0"/>
                <a:cs typeface="Arial" panose="020B0604020202020204" pitchFamily="34" charset="0"/>
              </a:rPr>
              <a:t>マイタイムラインの</a:t>
            </a:r>
            <a:endParaRPr lang="en-US" altLang="ja-JP" sz="3200" dirty="0">
              <a:latin typeface="Arial" panose="020B0604020202020204" pitchFamily="34" charset="0"/>
              <a:cs typeface="Arial" panose="020B0604020202020204" pitchFamily="34" charset="0"/>
            </a:endParaRPr>
          </a:p>
          <a:p>
            <a:r>
              <a:rPr lang="ja-JP" altLang="en-US" sz="3200" dirty="0">
                <a:latin typeface="Arial" panose="020B0604020202020204" pitchFamily="34" charset="0"/>
                <a:cs typeface="Arial" panose="020B0604020202020204" pitchFamily="34" charset="0"/>
              </a:rPr>
              <a:t>作成率が低い</a:t>
            </a:r>
          </a:p>
        </p:txBody>
      </p:sp>
      <p:sp>
        <p:nvSpPr>
          <p:cNvPr id="12" name="テキスト ボックス 11">
            <a:extLst>
              <a:ext uri="{FF2B5EF4-FFF2-40B4-BE49-F238E27FC236}">
                <a16:creationId xmlns:a16="http://schemas.microsoft.com/office/drawing/2014/main" id="{1A230824-2592-4C73-01E2-03826B87EA3E}"/>
              </a:ext>
            </a:extLst>
          </p:cNvPr>
          <p:cNvSpPr txBox="1"/>
          <p:nvPr/>
        </p:nvSpPr>
        <p:spPr>
          <a:xfrm>
            <a:off x="1283948" y="5659159"/>
            <a:ext cx="9220766" cy="646331"/>
          </a:xfrm>
          <a:prstGeom prst="rect">
            <a:avLst/>
          </a:prstGeom>
          <a:noFill/>
        </p:spPr>
        <p:txBody>
          <a:bodyPr wrap="square">
            <a:spAutoFit/>
          </a:bodyPr>
          <a:lstStyle/>
          <a:p>
            <a:r>
              <a:rPr lang="ja-JP" altLang="ja-JP" sz="1800" dirty="0">
                <a:effectLst/>
                <a:latin typeface="Arial" panose="020B0604020202020204" pitchFamily="34" charset="0"/>
                <a:ea typeface="MS UI Gothic" panose="020B0600070205080204" pitchFamily="50" charset="-128"/>
                <a:cs typeface="Arial" panose="020B0604020202020204" pitchFamily="34" charset="0"/>
              </a:rPr>
              <a:t>出典：令和５年度</a:t>
            </a:r>
            <a:r>
              <a:rPr lang="ja-JP" altLang="ja-JP" sz="1800" dirty="0">
                <a:effectLst/>
                <a:ea typeface="Arial" panose="020B0604020202020204" pitchFamily="34" charset="0"/>
              </a:rPr>
              <a:t> </a:t>
            </a:r>
            <a:r>
              <a:rPr lang="ja-JP" altLang="ja-JP" sz="1800" dirty="0">
                <a:effectLst/>
                <a:latin typeface="Arial" panose="020B0604020202020204" pitchFamily="34" charset="0"/>
                <a:ea typeface="MS UI Gothic" panose="020B0600070205080204" pitchFamily="50" charset="-128"/>
                <a:cs typeface="Arial" panose="020B0604020202020204" pitchFamily="34" charset="0"/>
              </a:rPr>
              <a:t>防災・減災に関する県民意識調査結果</a:t>
            </a:r>
            <a:r>
              <a:rPr lang="en-US" altLang="ja-JP" sz="1800" dirty="0">
                <a:effectLst/>
                <a:latin typeface="Arial" panose="020B0604020202020204" pitchFamily="34" charset="0"/>
                <a:ea typeface="MS UI Gothic" panose="020B0600070205080204" pitchFamily="50" charset="-128"/>
              </a:rPr>
              <a:t>https://www.pref.hiroshima.lg.jp/uploaded/attachment/584306.pdf</a:t>
            </a:r>
            <a:endParaRPr lang="ja-JP" altLang="en-US" dirty="0"/>
          </a:p>
        </p:txBody>
      </p:sp>
    </p:spTree>
    <p:extLst>
      <p:ext uri="{BB962C8B-B14F-4D97-AF65-F5344CB8AC3E}">
        <p14:creationId xmlns:p14="http://schemas.microsoft.com/office/powerpoint/2010/main" val="956753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97B212-0595-C507-1FC7-1658FEB8863D}"/>
            </a:ext>
          </a:extLst>
        </p:cNvPr>
        <p:cNvGrpSpPr/>
        <p:nvPr/>
      </p:nvGrpSpPr>
      <p:grpSpPr>
        <a:xfrm>
          <a:off x="0" y="0"/>
          <a:ext cx="0" cy="0"/>
          <a:chOff x="0" y="0"/>
          <a:chExt cx="0" cy="0"/>
        </a:xfrm>
      </p:grpSpPr>
      <p:sp>
        <p:nvSpPr>
          <p:cNvPr id="2" name="タイトル 1">
            <a:extLst>
              <a:ext uri="{FF2B5EF4-FFF2-40B4-BE49-F238E27FC236}">
                <a16:creationId xmlns:a16="http://schemas.microsoft.com/office/drawing/2014/main" id="{FC9BDECD-5191-E2EC-3BB4-3063C1969CEB}"/>
              </a:ext>
            </a:extLst>
          </p:cNvPr>
          <p:cNvSpPr>
            <a:spLocks noGrp="1"/>
          </p:cNvSpPr>
          <p:nvPr>
            <p:ph type="title"/>
          </p:nvPr>
        </p:nvSpPr>
        <p:spPr>
          <a:xfrm>
            <a:off x="1158240" y="2750820"/>
            <a:ext cx="9875520" cy="1356360"/>
          </a:xfrm>
        </p:spPr>
        <p:txBody>
          <a:bodyPr>
            <a:noAutofit/>
          </a:bodyPr>
          <a:lstStyle/>
          <a:p>
            <a:pPr algn="ctr"/>
            <a:r>
              <a:rPr kumimoji="1" lang="ja-JP" altLang="en-US" sz="6000" dirty="0">
                <a:solidFill>
                  <a:schemeClr val="tx1"/>
                </a:solidFill>
              </a:rPr>
              <a:t>より単純な方法で</a:t>
            </a:r>
            <a:br>
              <a:rPr kumimoji="1" lang="en-US" altLang="ja-JP" sz="6000" dirty="0">
                <a:solidFill>
                  <a:schemeClr val="tx1"/>
                </a:solidFill>
              </a:rPr>
            </a:br>
            <a:r>
              <a:rPr kumimoji="1" lang="ja-JP" altLang="en-US" sz="6000" dirty="0">
                <a:solidFill>
                  <a:schemeClr val="tx1"/>
                </a:solidFill>
              </a:rPr>
              <a:t>避難行動の定着を図る</a:t>
            </a:r>
          </a:p>
        </p:txBody>
      </p:sp>
      <p:pic>
        <p:nvPicPr>
          <p:cNvPr id="4" name="図 3">
            <a:extLst>
              <a:ext uri="{FF2B5EF4-FFF2-40B4-BE49-F238E27FC236}">
                <a16:creationId xmlns:a16="http://schemas.microsoft.com/office/drawing/2014/main" id="{49C54ECC-360A-27FE-99A0-69C2DC3B3D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18631" y="4432300"/>
            <a:ext cx="1220977" cy="2203573"/>
          </a:xfrm>
          <a:prstGeom prst="rect">
            <a:avLst/>
          </a:prstGeom>
        </p:spPr>
      </p:pic>
    </p:spTree>
    <p:extLst>
      <p:ext uri="{BB962C8B-B14F-4D97-AF65-F5344CB8AC3E}">
        <p14:creationId xmlns:p14="http://schemas.microsoft.com/office/powerpoint/2010/main" val="220226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mph" presetSubtype="2" fill="hold" grpId="0" nodeType="clickEffect">
                                  <p:stCondLst>
                                    <p:cond delay="0"/>
                                  </p:stCondLst>
                                  <p:childTnLst>
                                    <p:animClr clrSpc="rgb" dir="cw">
                                      <p:cBhvr>
                                        <p:cTn id="6" dur="2000" fill="hold"/>
                                        <p:tgtEl>
                                          <p:spTgt spid="2"/>
                                        </p:tgtEl>
                                        <p:attrNameLst>
                                          <p:attrName>fillcolor</p:attrName>
                                        </p:attrNameLst>
                                      </p:cBhvr>
                                      <p:to>
                                        <a:schemeClr val="accent2"/>
                                      </p:to>
                                    </p:animClr>
                                    <p:set>
                                      <p:cBhvr>
                                        <p:cTn id="7" dur="2000" fill="hold"/>
                                        <p:tgtEl>
                                          <p:spTgt spid="2"/>
                                        </p:tgtEl>
                                        <p:attrNameLst>
                                          <p:attrName>fill.type</p:attrName>
                                        </p:attrNameLst>
                                      </p:cBhvr>
                                      <p:to>
                                        <p:strVal val="solid"/>
                                      </p:to>
                                    </p:set>
                                    <p:set>
                                      <p:cBhvr>
                                        <p:cTn id="8" dur="2000" fill="hold"/>
                                        <p:tgtEl>
                                          <p:spTgt spid="2"/>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CAB9FD-BD4D-D89C-0305-6C0E3E7D6A8D}"/>
            </a:ext>
          </a:extLst>
        </p:cNvPr>
        <p:cNvGrpSpPr/>
        <p:nvPr/>
      </p:nvGrpSpPr>
      <p:grpSpPr>
        <a:xfrm>
          <a:off x="0" y="0"/>
          <a:ext cx="0" cy="0"/>
          <a:chOff x="0" y="0"/>
          <a:chExt cx="0" cy="0"/>
        </a:xfrm>
      </p:grpSpPr>
      <p:sp>
        <p:nvSpPr>
          <p:cNvPr id="8" name="タイトル 1">
            <a:extLst>
              <a:ext uri="{FF2B5EF4-FFF2-40B4-BE49-F238E27FC236}">
                <a16:creationId xmlns:a16="http://schemas.microsoft.com/office/drawing/2014/main" id="{70CD4E45-96E0-D883-6C8F-EF2C1911BC64}"/>
              </a:ext>
            </a:extLst>
          </p:cNvPr>
          <p:cNvSpPr>
            <a:spLocks noGrp="1"/>
          </p:cNvSpPr>
          <p:nvPr>
            <p:ph type="title"/>
          </p:nvPr>
        </p:nvSpPr>
        <p:spPr>
          <a:xfrm>
            <a:off x="1143000" y="609600"/>
            <a:ext cx="9875838" cy="1355725"/>
          </a:xfrm>
        </p:spPr>
        <p:txBody>
          <a:bodyPr/>
          <a:lstStyle/>
          <a:p>
            <a:r>
              <a:rPr kumimoji="1" lang="ja-JP" altLang="en-US" dirty="0">
                <a:solidFill>
                  <a:schemeClr val="tx1"/>
                </a:solidFill>
              </a:rPr>
              <a:t>アイデアの内容</a:t>
            </a:r>
          </a:p>
        </p:txBody>
      </p:sp>
      <p:sp>
        <p:nvSpPr>
          <p:cNvPr id="9" name="テキスト ボックス 8">
            <a:extLst>
              <a:ext uri="{FF2B5EF4-FFF2-40B4-BE49-F238E27FC236}">
                <a16:creationId xmlns:a16="http://schemas.microsoft.com/office/drawing/2014/main" id="{2A4AB0CA-2297-BAB5-4A4C-F6FFFC923C9B}"/>
              </a:ext>
            </a:extLst>
          </p:cNvPr>
          <p:cNvSpPr txBox="1"/>
          <p:nvPr/>
        </p:nvSpPr>
        <p:spPr>
          <a:xfrm>
            <a:off x="1614556" y="4678740"/>
            <a:ext cx="8932408" cy="1569660"/>
          </a:xfrm>
          <a:prstGeom prst="rect">
            <a:avLst/>
          </a:prstGeom>
          <a:noFill/>
        </p:spPr>
        <p:txBody>
          <a:bodyPr wrap="square">
            <a:spAutoFit/>
          </a:bodyPr>
          <a:lstStyle/>
          <a:p>
            <a:pPr marL="133350" algn="ctr"/>
            <a:r>
              <a:rPr lang="ja-JP" altLang="en-US" sz="3200" kern="100" dirty="0">
                <a:effectLst/>
                <a:highlight>
                  <a:srgbClr val="FFFF00"/>
                </a:highlight>
                <a:latin typeface="Arial" panose="020B0604020202020204" pitchFamily="34" charset="0"/>
                <a:ea typeface="MS UI Gothic" panose="020B0600070205080204" pitchFamily="50" charset="-128"/>
                <a:cs typeface="Arial" panose="020B0604020202020204" pitchFamily="34" charset="0"/>
              </a:rPr>
              <a:t>・</a:t>
            </a:r>
            <a:r>
              <a:rPr lang="ja-JP" altLang="ja-JP" sz="3200" kern="100" dirty="0">
                <a:effectLst/>
                <a:highlight>
                  <a:srgbClr val="FFFF00"/>
                </a:highlight>
                <a:latin typeface="Arial" panose="020B0604020202020204" pitchFamily="34" charset="0"/>
                <a:ea typeface="MS UI Gothic" panose="020B0600070205080204" pitchFamily="50" charset="-128"/>
                <a:cs typeface="Arial" panose="020B0604020202020204" pitchFamily="34" charset="0"/>
              </a:rPr>
              <a:t>正しい避難行動を定着させる</a:t>
            </a:r>
            <a:endParaRPr lang="en-US" altLang="ja-JP" sz="3200" kern="100" dirty="0">
              <a:effectLst/>
              <a:highlight>
                <a:srgbClr val="FFFF00"/>
              </a:highlight>
              <a:latin typeface="Arial" panose="020B0604020202020204" pitchFamily="34" charset="0"/>
              <a:ea typeface="MS UI Gothic" panose="020B0600070205080204" pitchFamily="50" charset="-128"/>
              <a:cs typeface="Arial" panose="020B0604020202020204" pitchFamily="34" charset="0"/>
            </a:endParaRPr>
          </a:p>
          <a:p>
            <a:pPr marL="133350" algn="ctr"/>
            <a:endParaRPr lang="en-US" altLang="ja-JP" sz="3200" kern="100" dirty="0">
              <a:highlight>
                <a:srgbClr val="FFFF00"/>
              </a:highlight>
              <a:latin typeface="Arial" panose="020B0604020202020204" pitchFamily="34" charset="0"/>
              <a:ea typeface="MS UI Gothic" panose="020B0600070205080204" pitchFamily="50" charset="-128"/>
              <a:cs typeface="Arial" panose="020B0604020202020204" pitchFamily="34" charset="0"/>
            </a:endParaRPr>
          </a:p>
          <a:p>
            <a:pPr marL="133350" algn="ctr"/>
            <a:r>
              <a:rPr lang="ja-JP" altLang="en-US" sz="3200" kern="100" dirty="0">
                <a:effectLst/>
                <a:highlight>
                  <a:srgbClr val="FFFF00"/>
                </a:highlight>
                <a:latin typeface="Arial" panose="020B0604020202020204" pitchFamily="34" charset="0"/>
                <a:ea typeface="MS UI Gothic" panose="020B0600070205080204" pitchFamily="50" charset="-128"/>
                <a:cs typeface="Arial" panose="020B0604020202020204" pitchFamily="34" charset="0"/>
              </a:rPr>
              <a:t>・</a:t>
            </a:r>
            <a:r>
              <a:rPr lang="ja-JP" altLang="ja-JP" sz="3200" kern="100" dirty="0">
                <a:effectLst/>
                <a:highlight>
                  <a:srgbClr val="FFFF00"/>
                </a:highlight>
                <a:latin typeface="Arial" panose="020B0604020202020204" pitchFamily="34" charset="0"/>
                <a:ea typeface="MS UI Gothic" panose="020B0600070205080204" pitchFamily="50" charset="-128"/>
                <a:cs typeface="Arial" panose="020B0604020202020204" pitchFamily="34" charset="0"/>
              </a:rPr>
              <a:t>災害時には、思い出すことでできるように</a:t>
            </a:r>
            <a:r>
              <a:rPr lang="ja-JP" altLang="en-US" sz="3200" kern="100" dirty="0">
                <a:effectLst/>
                <a:highlight>
                  <a:srgbClr val="FFFF00"/>
                </a:highlight>
                <a:latin typeface="Arial" panose="020B0604020202020204" pitchFamily="34" charset="0"/>
                <a:ea typeface="MS UI Gothic" panose="020B0600070205080204" pitchFamily="50" charset="-128"/>
                <a:cs typeface="Arial" panose="020B0604020202020204" pitchFamily="34" charset="0"/>
              </a:rPr>
              <a:t>する</a:t>
            </a:r>
            <a:endParaRPr lang="ja-JP" altLang="ja-JP" sz="3200" kern="100" dirty="0">
              <a:effectLst/>
              <a:highlight>
                <a:srgbClr val="FFFF00"/>
              </a:highlight>
              <a:latin typeface="Arial" panose="020B0604020202020204" pitchFamily="34" charset="0"/>
              <a:ea typeface="ＭＳ 明朝" panose="02020609040205080304" pitchFamily="17" charset="-128"/>
              <a:cs typeface="Arial" panose="020B0604020202020204" pitchFamily="34" charset="0"/>
            </a:endParaRPr>
          </a:p>
        </p:txBody>
      </p:sp>
      <p:sp>
        <p:nvSpPr>
          <p:cNvPr id="11" name="タイトル 1">
            <a:extLst>
              <a:ext uri="{FF2B5EF4-FFF2-40B4-BE49-F238E27FC236}">
                <a16:creationId xmlns:a16="http://schemas.microsoft.com/office/drawing/2014/main" id="{F0FEACB8-FD42-0C09-1E24-C4D7895A4677}"/>
              </a:ext>
            </a:extLst>
          </p:cNvPr>
          <p:cNvSpPr txBox="1">
            <a:spLocks/>
          </p:cNvSpPr>
          <p:nvPr/>
        </p:nvSpPr>
        <p:spPr>
          <a:xfrm>
            <a:off x="1143000" y="3896991"/>
            <a:ext cx="9875520" cy="1356360"/>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kumimoji="1" sz="4400" kern="1200">
                <a:solidFill>
                  <a:schemeClr val="accent1"/>
                </a:solidFill>
                <a:latin typeface="+mj-lt"/>
                <a:ea typeface="+mj-ea"/>
                <a:cs typeface="+mj-cs"/>
              </a:defRPr>
            </a:lvl1pPr>
          </a:lstStyle>
          <a:p>
            <a:pPr algn="ctr"/>
            <a:endParaRPr lang="ja-JP" altLang="en-US" sz="6000" dirty="0">
              <a:solidFill>
                <a:schemeClr val="tx1"/>
              </a:solidFill>
            </a:endParaRPr>
          </a:p>
        </p:txBody>
      </p:sp>
      <p:sp>
        <p:nvSpPr>
          <p:cNvPr id="13" name="テキスト ボックス 12">
            <a:extLst>
              <a:ext uri="{FF2B5EF4-FFF2-40B4-BE49-F238E27FC236}">
                <a16:creationId xmlns:a16="http://schemas.microsoft.com/office/drawing/2014/main" id="{DDD1D92C-35E0-CE30-640C-12CABFD43C04}"/>
              </a:ext>
            </a:extLst>
          </p:cNvPr>
          <p:cNvSpPr txBox="1"/>
          <p:nvPr/>
        </p:nvSpPr>
        <p:spPr>
          <a:xfrm>
            <a:off x="1956707" y="2511996"/>
            <a:ext cx="8278585" cy="1384995"/>
          </a:xfrm>
          <a:prstGeom prst="rect">
            <a:avLst/>
          </a:prstGeom>
          <a:noFill/>
        </p:spPr>
        <p:txBody>
          <a:bodyPr wrap="square">
            <a:spAutoFit/>
          </a:bodyPr>
          <a:lstStyle/>
          <a:p>
            <a:pPr marL="133350" algn="l"/>
            <a:r>
              <a:rPr lang="ja-JP" altLang="ja-JP" sz="2800" b="1" kern="100" dirty="0">
                <a:effectLst/>
                <a:latin typeface="Arial" panose="020B0604020202020204" pitchFamily="34" charset="0"/>
                <a:ea typeface="MS UI Gothic" panose="020B0600070205080204" pitchFamily="50" charset="-128"/>
                <a:cs typeface="Arial" panose="020B0604020202020204" pitchFamily="34" charset="0"/>
              </a:rPr>
              <a:t>広島県が防災の曲を作成し、県内の小学生に対して、各小学校の</a:t>
            </a:r>
            <a:r>
              <a:rPr lang="en-US" altLang="ja-JP" sz="2800" b="1" kern="100" dirty="0">
                <a:effectLst/>
                <a:latin typeface="Arial" panose="020B0604020202020204" pitchFamily="34" charset="0"/>
                <a:ea typeface="MS UI Gothic" panose="020B0600070205080204" pitchFamily="50" charset="-128"/>
                <a:cs typeface="Arial" panose="020B0604020202020204" pitchFamily="34" charset="0"/>
              </a:rPr>
              <a:t>2</a:t>
            </a:r>
            <a:r>
              <a:rPr lang="ja-JP" altLang="ja-JP" sz="2800" b="1" kern="100" dirty="0">
                <a:effectLst/>
                <a:latin typeface="Arial" panose="020B0604020202020204" pitchFamily="34" charset="0"/>
                <a:ea typeface="MS UI Gothic" panose="020B0600070205080204" pitchFamily="50" charset="-128"/>
                <a:cs typeface="Arial" panose="020B0604020202020204" pitchFamily="34" charset="0"/>
              </a:rPr>
              <a:t>時間目と</a:t>
            </a:r>
            <a:r>
              <a:rPr lang="en-US" altLang="ja-JP" sz="2800" b="1" kern="100" dirty="0">
                <a:effectLst/>
                <a:latin typeface="Arial" panose="020B0604020202020204" pitchFamily="34" charset="0"/>
                <a:ea typeface="MS UI Gothic" panose="020B0600070205080204" pitchFamily="50" charset="-128"/>
                <a:cs typeface="Arial" panose="020B0604020202020204" pitchFamily="34" charset="0"/>
              </a:rPr>
              <a:t>3</a:t>
            </a:r>
            <a:r>
              <a:rPr lang="ja-JP" altLang="ja-JP" sz="2800" b="1" kern="100" dirty="0">
                <a:effectLst/>
                <a:latin typeface="Arial" panose="020B0604020202020204" pitchFamily="34" charset="0"/>
                <a:ea typeface="MS UI Gothic" panose="020B0600070205080204" pitchFamily="50" charset="-128"/>
                <a:cs typeface="Arial" panose="020B0604020202020204" pitchFamily="34" charset="0"/>
              </a:rPr>
              <a:t>時間目の休憩時間と昼食時に校内放送で防災の曲を流す</a:t>
            </a:r>
            <a:r>
              <a:rPr lang="ja-JP" altLang="en-US" sz="2800" b="1" kern="100" dirty="0">
                <a:effectLst/>
                <a:latin typeface="Arial" panose="020B0604020202020204" pitchFamily="34" charset="0"/>
                <a:ea typeface="MS UI Gothic" panose="020B0600070205080204" pitchFamily="50" charset="-128"/>
                <a:cs typeface="Arial" panose="020B0604020202020204" pitchFamily="34" charset="0"/>
              </a:rPr>
              <a:t>。</a:t>
            </a:r>
            <a:endParaRPr lang="ja-JP" altLang="ja-JP" sz="2800" kern="100" dirty="0">
              <a:effectLst/>
              <a:latin typeface="Arial" panose="020B0604020202020204" pitchFamily="34" charset="0"/>
              <a:ea typeface="ＭＳ 明朝" panose="02020609040205080304" pitchFamily="17" charset="-128"/>
              <a:cs typeface="Arial" panose="020B0604020202020204" pitchFamily="34" charset="0"/>
            </a:endParaRPr>
          </a:p>
        </p:txBody>
      </p:sp>
    </p:spTree>
    <p:extLst>
      <p:ext uri="{BB962C8B-B14F-4D97-AF65-F5344CB8AC3E}">
        <p14:creationId xmlns:p14="http://schemas.microsoft.com/office/powerpoint/2010/main" val="2646731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theme1.xml><?xml version="1.0" encoding="utf-8"?>
<a:theme xmlns:a="http://schemas.openxmlformats.org/drawingml/2006/main" name="基礎">
  <a:themeElements>
    <a:clrScheme name="赤味がかったオレンジ">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基礎">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基礎</Template>
  <TotalTime>720</TotalTime>
  <Words>2575</Words>
  <Application>Microsoft Office PowerPoint</Application>
  <PresentationFormat>ワイド画面</PresentationFormat>
  <Paragraphs>158</Paragraphs>
  <Slides>18</Slides>
  <Notes>18</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18</vt:i4>
      </vt:variant>
    </vt:vector>
  </HeadingPairs>
  <TitlesOfParts>
    <vt:vector size="23" baseType="lpstr">
      <vt:lpstr>Arial</vt:lpstr>
      <vt:lpstr>Century</vt:lpstr>
      <vt:lpstr>Corbel</vt:lpstr>
      <vt:lpstr>游ゴシック</vt:lpstr>
      <vt:lpstr>基礎</vt:lpstr>
      <vt:lpstr>防災アクション大作戦</vt:lpstr>
      <vt:lpstr>従来の防災の取り組み</vt:lpstr>
      <vt:lpstr>社会的な背景</vt:lpstr>
      <vt:lpstr>社会的な背景</vt:lpstr>
      <vt:lpstr>ライフスタイルの多様化</vt:lpstr>
      <vt:lpstr>広島県の課題</vt:lpstr>
      <vt:lpstr>広島県の課題</vt:lpstr>
      <vt:lpstr>より単純な方法で 避難行動の定着を図る</vt:lpstr>
      <vt:lpstr>アイデアの内容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繰り返し聞くことで、 適切な避難行動を定着させる</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Uta0_ku6su@outlook.jp</dc:creator>
  <cp:lastModifiedBy>裕一 奥村</cp:lastModifiedBy>
  <cp:revision>14</cp:revision>
  <dcterms:created xsi:type="dcterms:W3CDTF">2025-03-06T04:41:39Z</dcterms:created>
  <dcterms:modified xsi:type="dcterms:W3CDTF">2025-03-08T09:50:36Z</dcterms:modified>
</cp:coreProperties>
</file>