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Meiryo" panose="020B0604030504040204" pitchFamily="50" charset="-128"/>
      <p:regular r:id="rId22"/>
      <p:bold r:id="rId23"/>
      <p:italic r:id="rId24"/>
      <p:boldItalic r:id="rId25"/>
    </p:embeddedFont>
    <p:embeddedFont>
      <p:font typeface="Century" panose="02040604050505020304" pitchFamily="18" charset="0"/>
      <p:regular r:id="rId26"/>
    </p:embeddedFont>
    <p:embeddedFont>
      <p:font typeface="Quattrocento Sans" panose="020B0502050000020003"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CDA22F-C9CA-412F-AB8A-280F1C840A90}">
  <a:tblStyle styleId="{BFCDA22F-C9CA-412F-AB8A-280F1C840A90}" styleName="Table_0">
    <a:wholeTbl>
      <a:tcTxStyle b="off" i="off">
        <a:font>
          <a:latin typeface="Segoe UI"/>
          <a:ea typeface="Segoe UI"/>
          <a:cs typeface="Segoe UI"/>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576" y="34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52937c0c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52937c0c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7e30ae947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7e30ae947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1bb8544c3_9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1bb8544c3_9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37ea2a7fd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37ea2a7fd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7e30ae94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37e30ae94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37e30ae947_0_23:notes"/>
          <p:cNvSpPr txBox="1">
            <a:spLocks noGrp="1"/>
          </p:cNvSpPr>
          <p:nvPr>
            <p:ph type="body" idx="1"/>
          </p:nvPr>
        </p:nvSpPr>
        <p:spPr>
          <a:xfrm>
            <a:off x="686610" y="4400712"/>
            <a:ext cx="54867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337e30ae947_0_23:notes"/>
          <p:cNvSpPr>
            <a:spLocks noGrp="1" noRot="1" noChangeAspect="1"/>
          </p:cNvSpPr>
          <p:nvPr>
            <p:ph type="sldImg" idx="2"/>
          </p:nvPr>
        </p:nvSpPr>
        <p:spPr>
          <a:xfrm>
            <a:off x="416278" y="1142451"/>
            <a:ext cx="60270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3cebe1e3c4_0_4:notes"/>
          <p:cNvSpPr txBox="1">
            <a:spLocks noGrp="1"/>
          </p:cNvSpPr>
          <p:nvPr>
            <p:ph type="body" idx="1"/>
          </p:nvPr>
        </p:nvSpPr>
        <p:spPr>
          <a:xfrm>
            <a:off x="686610" y="4400712"/>
            <a:ext cx="54867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33cebe1e3c4_0_4:notes"/>
          <p:cNvSpPr>
            <a:spLocks noGrp="1" noRot="1" noChangeAspect="1"/>
          </p:cNvSpPr>
          <p:nvPr>
            <p:ph type="sldImg" idx="2"/>
          </p:nvPr>
        </p:nvSpPr>
        <p:spPr>
          <a:xfrm>
            <a:off x="416278" y="1142451"/>
            <a:ext cx="60270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7e30ae947_0_79:notes"/>
          <p:cNvSpPr txBox="1">
            <a:spLocks noGrp="1"/>
          </p:cNvSpPr>
          <p:nvPr>
            <p:ph type="body" idx="1"/>
          </p:nvPr>
        </p:nvSpPr>
        <p:spPr>
          <a:xfrm>
            <a:off x="686610" y="4400712"/>
            <a:ext cx="54867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5" name="Google Shape;215;g337e30ae947_0_79:notes"/>
          <p:cNvSpPr>
            <a:spLocks noGrp="1" noRot="1" noChangeAspect="1"/>
          </p:cNvSpPr>
          <p:nvPr>
            <p:ph type="sldImg" idx="2"/>
          </p:nvPr>
        </p:nvSpPr>
        <p:spPr>
          <a:xfrm>
            <a:off x="685800"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37ea2a7fdb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37ea2a7fdb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3928c3e35e_5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3928c3e35e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3cebe1e3c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3cebe1e3c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7ea2a7fd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37ea2a7f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37e30ae947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37e30ae947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37ea2a7fd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37ea2a7fd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31bb8544c3_9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31bb8544c3_9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7e30ae947_0_74:notes"/>
          <p:cNvSpPr txBox="1">
            <a:spLocks noGrp="1"/>
          </p:cNvSpPr>
          <p:nvPr>
            <p:ph type="body" idx="1"/>
          </p:nvPr>
        </p:nvSpPr>
        <p:spPr>
          <a:xfrm>
            <a:off x="686610" y="4400712"/>
            <a:ext cx="54867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6" name="Google Shape;106;g337e30ae947_0_74:notes"/>
          <p:cNvSpPr>
            <a:spLocks noGrp="1" noRot="1" noChangeAspect="1"/>
          </p:cNvSpPr>
          <p:nvPr>
            <p:ph type="sldImg" idx="2"/>
          </p:nvPr>
        </p:nvSpPr>
        <p:spPr>
          <a:xfrm>
            <a:off x="685800"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37e30ae947_0_60:notes"/>
          <p:cNvSpPr txBox="1">
            <a:spLocks noGrp="1"/>
          </p:cNvSpPr>
          <p:nvPr>
            <p:ph type="body" idx="1"/>
          </p:nvPr>
        </p:nvSpPr>
        <p:spPr>
          <a:xfrm>
            <a:off x="686610" y="4400712"/>
            <a:ext cx="54867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6" name="Google Shape;116;g337e30ae947_0_60:notes"/>
          <p:cNvSpPr>
            <a:spLocks noGrp="1" noRot="1" noChangeAspect="1"/>
          </p:cNvSpPr>
          <p:nvPr>
            <p:ph type="sldImg" idx="2"/>
          </p:nvPr>
        </p:nvSpPr>
        <p:spPr>
          <a:xfrm>
            <a:off x="685800"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1bb8544c3_1_18:notes"/>
          <p:cNvSpPr txBox="1">
            <a:spLocks noGrp="1"/>
          </p:cNvSpPr>
          <p:nvPr>
            <p:ph type="body" idx="1"/>
          </p:nvPr>
        </p:nvSpPr>
        <p:spPr>
          <a:xfrm>
            <a:off x="686610" y="4400712"/>
            <a:ext cx="54867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9" name="Google Shape;129;g331bb8544c3_1_18:notes"/>
          <p:cNvSpPr>
            <a:spLocks noGrp="1" noRot="1" noChangeAspect="1"/>
          </p:cNvSpPr>
          <p:nvPr>
            <p:ph type="sldImg" idx="2"/>
          </p:nvPr>
        </p:nvSpPr>
        <p:spPr>
          <a:xfrm>
            <a:off x="685800"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0.jpg"/><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367650"/>
            <a:ext cx="8520600" cy="1367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ja" sz="8400" b="1" dirty="0">
                <a:solidFill>
                  <a:srgbClr val="00CCFF"/>
                </a:solidFill>
              </a:rPr>
              <a:t>　</a:t>
            </a:r>
            <a:endParaRPr sz="8400" b="1" dirty="0">
              <a:solidFill>
                <a:srgbClr val="00CCFF"/>
              </a:solidFill>
            </a:endParaRPr>
          </a:p>
          <a:p>
            <a:pPr marL="0" lvl="0" indent="0" algn="l" rtl="0">
              <a:spcBef>
                <a:spcPts val="0"/>
              </a:spcBef>
              <a:spcAft>
                <a:spcPts val="0"/>
              </a:spcAft>
              <a:buClr>
                <a:schemeClr val="dk1"/>
              </a:buClr>
              <a:buFont typeface="Arial"/>
              <a:buNone/>
            </a:pPr>
            <a:endParaRPr sz="911" b="1" dirty="0"/>
          </a:p>
          <a:p>
            <a:pPr marL="0" lvl="0" indent="0" algn="ctr" rtl="0">
              <a:spcBef>
                <a:spcPts val="0"/>
              </a:spcBef>
              <a:spcAft>
                <a:spcPts val="0"/>
              </a:spcAft>
              <a:buNone/>
            </a:pPr>
            <a:endParaRPr sz="2000" b="1" dirty="0"/>
          </a:p>
          <a:p>
            <a:pPr marL="0" lvl="0" indent="0" algn="ctr" rtl="0">
              <a:spcBef>
                <a:spcPts val="0"/>
              </a:spcBef>
              <a:spcAft>
                <a:spcPts val="0"/>
              </a:spcAft>
              <a:buNone/>
            </a:pPr>
            <a:r>
              <a:rPr lang="ja" sz="2000" b="1" dirty="0"/>
              <a:t>－子ども・若者たちと真鶴をつなぐ地域通貨－</a:t>
            </a:r>
            <a:endParaRPr sz="2000" b="1" dirty="0"/>
          </a:p>
          <a:p>
            <a:pPr marL="0" lvl="0" indent="0" algn="ctr" rtl="0">
              <a:spcBef>
                <a:spcPts val="0"/>
              </a:spcBef>
              <a:spcAft>
                <a:spcPts val="0"/>
              </a:spcAft>
              <a:buNone/>
            </a:pPr>
            <a:r>
              <a:rPr lang="ja" sz="2400" dirty="0"/>
              <a:t>Code for Manazuru</a:t>
            </a:r>
            <a:endParaRPr sz="2400" dirty="0">
              <a:latin typeface="Century"/>
              <a:ea typeface="Century"/>
              <a:cs typeface="Century"/>
              <a:sym typeface="Century"/>
            </a:endParaRPr>
          </a:p>
          <a:p>
            <a:pPr marL="0" lvl="0" indent="0" algn="ctr" rtl="0">
              <a:spcBef>
                <a:spcPts val="0"/>
              </a:spcBef>
              <a:spcAft>
                <a:spcPts val="0"/>
              </a:spcAft>
              <a:buClr>
                <a:schemeClr val="dk1"/>
              </a:buClr>
              <a:buFont typeface="Arial"/>
              <a:buNone/>
            </a:pPr>
            <a:endParaRPr sz="2000" b="1" dirty="0"/>
          </a:p>
          <a:p>
            <a:pPr marL="0" lvl="0" indent="0" algn="l" rtl="0">
              <a:spcBef>
                <a:spcPts val="0"/>
              </a:spcBef>
              <a:spcAft>
                <a:spcPts val="0"/>
              </a:spcAft>
              <a:buNone/>
            </a:pPr>
            <a:endParaRPr dirty="0"/>
          </a:p>
        </p:txBody>
      </p:sp>
      <p:sp>
        <p:nvSpPr>
          <p:cNvPr id="55" name="Google Shape;55;p13"/>
          <p:cNvSpPr txBox="1"/>
          <p:nvPr/>
        </p:nvSpPr>
        <p:spPr>
          <a:xfrm>
            <a:off x="7386525" y="1907875"/>
            <a:ext cx="1779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56" name="Google Shape;56;p13"/>
          <p:cNvSpPr/>
          <p:nvPr/>
        </p:nvSpPr>
        <p:spPr>
          <a:xfrm>
            <a:off x="1662825" y="483538"/>
            <a:ext cx="5822333" cy="1186209"/>
          </a:xfrm>
          <a:prstGeom prst="rect">
            <a:avLst/>
          </a:prstGeom>
        </p:spPr>
        <p:txBody>
          <a:bodyPr>
            <a:prstTxWarp prst="textPlain">
              <a:avLst/>
            </a:prstTxWarp>
          </a:bodyPr>
          <a:lstStyle/>
          <a:p>
            <a:pPr lvl="0" algn="ctr"/>
            <a:r>
              <a:rPr b="1" i="0">
                <a:ln w="9525" cap="flat" cmpd="sng">
                  <a:solidFill>
                    <a:srgbClr val="2E75B5"/>
                  </a:solidFill>
                  <a:prstDash val="solid"/>
                  <a:round/>
                  <a:headEnd type="none" w="sm" len="sm"/>
                  <a:tailEnd type="none" w="sm" len="sm"/>
                </a:ln>
                <a:solidFill>
                  <a:schemeClr val="lt1"/>
                </a:solidFill>
                <a:latin typeface="Arial"/>
              </a:rPr>
              <a:t>マナレージ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body" idx="1"/>
          </p:nvPr>
        </p:nvSpPr>
        <p:spPr>
          <a:xfrm>
            <a:off x="132150" y="4533850"/>
            <a:ext cx="8879700" cy="461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Font typeface="Arial"/>
              <a:buNone/>
            </a:pPr>
            <a:r>
              <a:rPr lang="ja" sz="2100" b="1">
                <a:solidFill>
                  <a:srgbClr val="FF5200"/>
                </a:solidFill>
                <a:latin typeface="Calibri"/>
                <a:ea typeface="Calibri"/>
                <a:cs typeface="Calibri"/>
                <a:sym typeface="Calibri"/>
              </a:rPr>
              <a:t>「地域で子ども・若者を育む」環境を、多世代で醸成していく。</a:t>
            </a:r>
            <a:endParaRPr sz="2100" b="1">
              <a:solidFill>
                <a:srgbClr val="FF5200"/>
              </a:solidFill>
            </a:endParaRPr>
          </a:p>
        </p:txBody>
      </p:sp>
      <p:sp>
        <p:nvSpPr>
          <p:cNvPr id="145" name="Google Shape;145;p22"/>
          <p:cNvSpPr/>
          <p:nvPr/>
        </p:nvSpPr>
        <p:spPr>
          <a:xfrm>
            <a:off x="158700" y="821200"/>
            <a:ext cx="2199600" cy="8922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100">
                <a:solidFill>
                  <a:schemeClr val="accent2"/>
                </a:solidFill>
              </a:rPr>
              <a:t>子ども達へ</a:t>
            </a:r>
            <a:endParaRPr sz="2100">
              <a:solidFill>
                <a:schemeClr val="accent2"/>
              </a:solidFill>
            </a:endParaRPr>
          </a:p>
        </p:txBody>
      </p:sp>
      <p:sp>
        <p:nvSpPr>
          <p:cNvPr id="146" name="Google Shape;146;p22"/>
          <p:cNvSpPr/>
          <p:nvPr/>
        </p:nvSpPr>
        <p:spPr>
          <a:xfrm>
            <a:off x="6826200" y="2166000"/>
            <a:ext cx="2199600" cy="8922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100">
                <a:solidFill>
                  <a:schemeClr val="dk1"/>
                </a:solidFill>
              </a:rPr>
              <a:t>若者達へ</a:t>
            </a:r>
            <a:endParaRPr>
              <a:solidFill>
                <a:schemeClr val="dk1"/>
              </a:solidFill>
            </a:endParaRPr>
          </a:p>
        </p:txBody>
      </p:sp>
      <p:sp>
        <p:nvSpPr>
          <p:cNvPr id="147" name="Google Shape;147;p22"/>
          <p:cNvSpPr/>
          <p:nvPr/>
        </p:nvSpPr>
        <p:spPr>
          <a:xfrm>
            <a:off x="311700" y="2139100"/>
            <a:ext cx="6327600" cy="1029300"/>
          </a:xfrm>
          <a:prstGeom prst="wedgeRectCallout">
            <a:avLst>
              <a:gd name="adj1" fmla="val 56121"/>
              <a:gd name="adj2" fmla="val 9033"/>
            </a:avLst>
          </a:prstGeom>
          <a:solidFill>
            <a:schemeClr val="lt1"/>
          </a:solid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2000">
                <a:solidFill>
                  <a:schemeClr val="dk1"/>
                </a:solidFill>
                <a:latin typeface="Calibri"/>
                <a:ea typeface="Calibri"/>
                <a:cs typeface="Calibri"/>
                <a:sym typeface="Calibri"/>
              </a:rPr>
              <a:t>やりたいことが見つからない、関心があるけど方法が分からない。そんな若者へ、</a:t>
            </a:r>
            <a:r>
              <a:rPr lang="ja" sz="2000" u="sng">
                <a:solidFill>
                  <a:schemeClr val="dk1"/>
                </a:solidFill>
                <a:latin typeface="Calibri"/>
                <a:ea typeface="Calibri"/>
                <a:cs typeface="Calibri"/>
                <a:sym typeface="Calibri"/>
              </a:rPr>
              <a:t>地域を知り、人たちと出会えるキッカケを提供</a:t>
            </a:r>
            <a:r>
              <a:rPr lang="ja" sz="2000">
                <a:solidFill>
                  <a:schemeClr val="dk1"/>
                </a:solidFill>
                <a:latin typeface="Calibri"/>
                <a:ea typeface="Calibri"/>
                <a:cs typeface="Calibri"/>
                <a:sym typeface="Calibri"/>
              </a:rPr>
              <a:t>する。</a:t>
            </a:r>
            <a:endParaRPr sz="2000">
              <a:solidFill>
                <a:schemeClr val="dk1"/>
              </a:solidFill>
              <a:latin typeface="Calibri"/>
              <a:ea typeface="Calibri"/>
              <a:cs typeface="Calibri"/>
              <a:sym typeface="Calibri"/>
            </a:endParaRPr>
          </a:p>
        </p:txBody>
      </p:sp>
      <p:sp>
        <p:nvSpPr>
          <p:cNvPr id="148" name="Google Shape;148;p22"/>
          <p:cNvSpPr/>
          <p:nvPr/>
        </p:nvSpPr>
        <p:spPr>
          <a:xfrm>
            <a:off x="2634450" y="789125"/>
            <a:ext cx="5911200" cy="1029300"/>
          </a:xfrm>
          <a:prstGeom prst="wedgeRectCallout">
            <a:avLst>
              <a:gd name="adj1" fmla="val -59207"/>
              <a:gd name="adj2" fmla="val -16135"/>
            </a:avLst>
          </a:prstGeom>
          <a:solidFill>
            <a:schemeClr val="lt1"/>
          </a:solid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2100">
                <a:solidFill>
                  <a:schemeClr val="dk1"/>
                </a:solidFill>
                <a:latin typeface="Calibri"/>
                <a:ea typeface="Calibri"/>
                <a:cs typeface="Calibri"/>
                <a:sym typeface="Calibri"/>
              </a:rPr>
              <a:t>学校以外で</a:t>
            </a:r>
            <a:r>
              <a:rPr lang="ja" sz="2100" u="sng">
                <a:solidFill>
                  <a:schemeClr val="dk1"/>
                </a:solidFill>
                <a:latin typeface="Calibri"/>
                <a:ea typeface="Calibri"/>
                <a:cs typeface="Calibri"/>
                <a:sym typeface="Calibri"/>
              </a:rPr>
              <a:t>地域と繋がる機会を楽しく提供</a:t>
            </a:r>
            <a:r>
              <a:rPr lang="ja" sz="2100">
                <a:solidFill>
                  <a:schemeClr val="dk1"/>
                </a:solidFill>
                <a:latin typeface="Calibri"/>
                <a:ea typeface="Calibri"/>
                <a:cs typeface="Calibri"/>
                <a:sym typeface="Calibri"/>
              </a:rPr>
              <a:t>する</a:t>
            </a:r>
            <a:endParaRPr sz="2100">
              <a:solidFill>
                <a:schemeClr val="dk1"/>
              </a:solidFill>
              <a:latin typeface="Calibri"/>
              <a:ea typeface="Calibri"/>
              <a:cs typeface="Calibri"/>
              <a:sym typeface="Calibri"/>
            </a:endParaRPr>
          </a:p>
        </p:txBody>
      </p:sp>
      <p:sp>
        <p:nvSpPr>
          <p:cNvPr id="149" name="Google Shape;149;p22"/>
          <p:cNvSpPr/>
          <p:nvPr/>
        </p:nvSpPr>
        <p:spPr>
          <a:xfrm>
            <a:off x="158700" y="3594100"/>
            <a:ext cx="2199600" cy="8922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100">
                <a:solidFill>
                  <a:schemeClr val="dk1"/>
                </a:solidFill>
              </a:rPr>
              <a:t>大人の</a:t>
            </a:r>
            <a:endParaRPr sz="2100">
              <a:solidFill>
                <a:schemeClr val="dk1"/>
              </a:solidFill>
            </a:endParaRPr>
          </a:p>
          <a:p>
            <a:pPr marL="0" lvl="0" indent="0" algn="ctr" rtl="0">
              <a:spcBef>
                <a:spcPts val="0"/>
              </a:spcBef>
              <a:spcAft>
                <a:spcPts val="0"/>
              </a:spcAft>
              <a:buNone/>
            </a:pPr>
            <a:r>
              <a:rPr lang="ja" sz="2100">
                <a:solidFill>
                  <a:schemeClr val="dk1"/>
                </a:solidFill>
              </a:rPr>
              <a:t>チカラ</a:t>
            </a:r>
            <a:endParaRPr sz="2100">
              <a:solidFill>
                <a:schemeClr val="dk1"/>
              </a:solidFill>
            </a:endParaRPr>
          </a:p>
        </p:txBody>
      </p:sp>
      <p:sp>
        <p:nvSpPr>
          <p:cNvPr id="150" name="Google Shape;150;p22"/>
          <p:cNvSpPr/>
          <p:nvPr/>
        </p:nvSpPr>
        <p:spPr>
          <a:xfrm>
            <a:off x="2816400" y="3405775"/>
            <a:ext cx="6327600" cy="1029300"/>
          </a:xfrm>
          <a:prstGeom prst="wedgeRectCallout">
            <a:avLst>
              <a:gd name="adj1" fmla="val -60122"/>
              <a:gd name="adj2" fmla="val 14498"/>
            </a:avLst>
          </a:prstGeom>
          <a:solidFill>
            <a:schemeClr val="lt1"/>
          </a:solid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2000">
                <a:solidFill>
                  <a:schemeClr val="dk1"/>
                </a:solidFill>
                <a:latin typeface="Calibri"/>
                <a:ea typeface="Calibri"/>
                <a:cs typeface="Calibri"/>
                <a:sym typeface="Calibri"/>
              </a:rPr>
              <a:t>自分の仕事や商売・生活の中で、真鶴の子ども・若者に</a:t>
            </a:r>
            <a:r>
              <a:rPr lang="ja" sz="2000" u="sng">
                <a:solidFill>
                  <a:schemeClr val="dk1"/>
                </a:solidFill>
                <a:latin typeface="Calibri"/>
                <a:ea typeface="Calibri"/>
                <a:cs typeface="Calibri"/>
                <a:sym typeface="Calibri"/>
              </a:rPr>
              <a:t>チャンスや興味関心を育む機会を提供</a:t>
            </a:r>
            <a:r>
              <a:rPr lang="ja" sz="2000">
                <a:solidFill>
                  <a:schemeClr val="dk1"/>
                </a:solidFill>
                <a:latin typeface="Calibri"/>
                <a:ea typeface="Calibri"/>
                <a:cs typeface="Calibri"/>
                <a:sym typeface="Calibri"/>
              </a:rPr>
              <a:t>する。</a:t>
            </a:r>
            <a:endParaRPr sz="2000">
              <a:solidFill>
                <a:schemeClr val="dk1"/>
              </a:solidFill>
              <a:latin typeface="Calibri"/>
              <a:ea typeface="Calibri"/>
              <a:cs typeface="Calibri"/>
              <a:sym typeface="Calibri"/>
            </a:endParaRPr>
          </a:p>
        </p:txBody>
      </p:sp>
      <p:sp>
        <p:nvSpPr>
          <p:cNvPr id="151" name="Google Shape;151;p22"/>
          <p:cNvSpPr/>
          <p:nvPr/>
        </p:nvSpPr>
        <p:spPr>
          <a:xfrm>
            <a:off x="0" y="50"/>
            <a:ext cx="9144000" cy="690300"/>
          </a:xfrm>
          <a:prstGeom prst="rect">
            <a:avLst/>
          </a:prstGeom>
          <a:solidFill>
            <a:srgbClr val="0779C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解決したい課題</a:t>
            </a:r>
            <a:endParaRPr sz="2400" b="1">
              <a:solidFill>
                <a:schemeClr val="lt1"/>
              </a:solidFill>
            </a:endParaRPr>
          </a:p>
        </p:txBody>
      </p:sp>
      <p:sp>
        <p:nvSpPr>
          <p:cNvPr id="152" name="Google Shape;152;p22"/>
          <p:cNvSpPr txBox="1"/>
          <p:nvPr/>
        </p:nvSpPr>
        <p:spPr>
          <a:xfrm>
            <a:off x="2532350" y="1708850"/>
            <a:ext cx="567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3"/>
          <p:cNvSpPr txBox="1"/>
          <p:nvPr/>
        </p:nvSpPr>
        <p:spPr>
          <a:xfrm>
            <a:off x="358200" y="1072825"/>
            <a:ext cx="8427600" cy="2031900"/>
          </a:xfrm>
          <a:prstGeom prst="rect">
            <a:avLst/>
          </a:prstGeom>
          <a:solidFill>
            <a:srgbClr val="FFFFFF">
              <a:alpha val="622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4000" b="1">
                <a:solidFill>
                  <a:schemeClr val="dk2"/>
                </a:solidFill>
                <a:latin typeface="Calibri"/>
                <a:ea typeface="Calibri"/>
                <a:cs typeface="Calibri"/>
                <a:sym typeface="Calibri"/>
              </a:rPr>
              <a:t>若者たちが一度町を離れても</a:t>
            </a:r>
            <a:endParaRPr sz="4000" b="1">
              <a:solidFill>
                <a:schemeClr val="dk2"/>
              </a:solidFill>
              <a:latin typeface="Calibri"/>
              <a:ea typeface="Calibri"/>
              <a:cs typeface="Calibri"/>
              <a:sym typeface="Calibri"/>
            </a:endParaRPr>
          </a:p>
          <a:p>
            <a:pPr marL="0" lvl="0" indent="0" algn="ctr" rtl="0">
              <a:spcBef>
                <a:spcPts val="0"/>
              </a:spcBef>
              <a:spcAft>
                <a:spcPts val="0"/>
              </a:spcAft>
              <a:buNone/>
            </a:pPr>
            <a:r>
              <a:rPr lang="ja" sz="4000" b="1">
                <a:solidFill>
                  <a:srgbClr val="FF4C00"/>
                </a:solidFill>
                <a:latin typeface="Calibri"/>
                <a:ea typeface="Calibri"/>
                <a:cs typeface="Calibri"/>
                <a:sym typeface="Calibri"/>
              </a:rPr>
              <a:t>「いずれ戻ってきたい」</a:t>
            </a:r>
            <a:endParaRPr sz="4000" b="1">
              <a:solidFill>
                <a:srgbClr val="FF4C00"/>
              </a:solidFill>
              <a:latin typeface="Calibri"/>
              <a:ea typeface="Calibri"/>
              <a:cs typeface="Calibri"/>
              <a:sym typeface="Calibri"/>
            </a:endParaRPr>
          </a:p>
          <a:p>
            <a:pPr marL="0" lvl="0" indent="0" algn="ctr" rtl="0">
              <a:spcBef>
                <a:spcPts val="0"/>
              </a:spcBef>
              <a:spcAft>
                <a:spcPts val="0"/>
              </a:spcAft>
              <a:buNone/>
            </a:pPr>
            <a:r>
              <a:rPr lang="ja" sz="4000" b="1">
                <a:solidFill>
                  <a:schemeClr val="dk2"/>
                </a:solidFill>
                <a:latin typeface="Calibri"/>
                <a:ea typeface="Calibri"/>
                <a:cs typeface="Calibri"/>
                <a:sym typeface="Calibri"/>
              </a:rPr>
              <a:t>と思えるような真鶴町をつくる。</a:t>
            </a:r>
            <a:endParaRPr sz="4000">
              <a:solidFill>
                <a:schemeClr val="dk2"/>
              </a:solidFill>
            </a:endParaRPr>
          </a:p>
        </p:txBody>
      </p:sp>
      <p:sp>
        <p:nvSpPr>
          <p:cNvPr id="158" name="Google Shape;158;p23"/>
          <p:cNvSpPr/>
          <p:nvPr/>
        </p:nvSpPr>
        <p:spPr>
          <a:xfrm>
            <a:off x="0" y="0"/>
            <a:ext cx="9144000" cy="7938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そして・・・</a:t>
            </a:r>
            <a:endParaRPr sz="240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1447475" y="730950"/>
            <a:ext cx="2106064" cy="3729751"/>
          </a:xfrm>
          <a:prstGeom prst="rect">
            <a:avLst/>
          </a:prstGeom>
          <a:noFill/>
          <a:ln>
            <a:noFill/>
          </a:ln>
        </p:spPr>
      </p:pic>
      <p:pic>
        <p:nvPicPr>
          <p:cNvPr id="164" name="Google Shape;164;p24"/>
          <p:cNvPicPr preferRelativeResize="0"/>
          <p:nvPr/>
        </p:nvPicPr>
        <p:blipFill>
          <a:blip r:embed="rId4">
            <a:alphaModFix/>
          </a:blip>
          <a:stretch>
            <a:fillRect/>
          </a:stretch>
        </p:blipFill>
        <p:spPr>
          <a:xfrm>
            <a:off x="5543025" y="730950"/>
            <a:ext cx="3071001" cy="4343925"/>
          </a:xfrm>
          <a:prstGeom prst="rect">
            <a:avLst/>
          </a:prstGeom>
          <a:noFill/>
          <a:ln>
            <a:noFill/>
          </a:ln>
        </p:spPr>
      </p:pic>
      <p:sp>
        <p:nvSpPr>
          <p:cNvPr id="165" name="Google Shape;165;p24"/>
          <p:cNvSpPr txBox="1"/>
          <p:nvPr/>
        </p:nvSpPr>
        <p:spPr>
          <a:xfrm>
            <a:off x="625392" y="4460700"/>
            <a:ext cx="417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100" b="1">
                <a:solidFill>
                  <a:schemeClr val="dk1"/>
                </a:solidFill>
              </a:rPr>
              <a:t>子ども・若者に向けたサービス</a:t>
            </a:r>
            <a:endParaRPr sz="2100" b="1">
              <a:solidFill>
                <a:schemeClr val="dk1"/>
              </a:solidFill>
            </a:endParaRPr>
          </a:p>
        </p:txBody>
      </p:sp>
      <p:sp>
        <p:nvSpPr>
          <p:cNvPr id="166" name="Google Shape;166;p24"/>
          <p:cNvSpPr txBox="1"/>
          <p:nvPr/>
        </p:nvSpPr>
        <p:spPr>
          <a:xfrm>
            <a:off x="0" y="0"/>
            <a:ext cx="9144000" cy="631200"/>
          </a:xfrm>
          <a:prstGeom prst="rect">
            <a:avLst/>
          </a:prstGeom>
          <a:solidFill>
            <a:srgbClr val="0779C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2900">
              <a:solidFill>
                <a:schemeClr val="dk2"/>
              </a:solidFill>
            </a:endParaRPr>
          </a:p>
        </p:txBody>
      </p:sp>
      <p:sp>
        <p:nvSpPr>
          <p:cNvPr id="167" name="Google Shape;167;p24"/>
          <p:cNvSpPr txBox="1">
            <a:spLocks noGrp="1"/>
          </p:cNvSpPr>
          <p:nvPr>
            <p:ph type="title"/>
          </p:nvPr>
        </p:nvSpPr>
        <p:spPr>
          <a:xfrm>
            <a:off x="93425" y="58500"/>
            <a:ext cx="8520600" cy="57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ja" sz="2420" b="1">
                <a:solidFill>
                  <a:schemeClr val="lt1"/>
                </a:solidFill>
              </a:rPr>
              <a:t>解決策「マナレージ」</a:t>
            </a:r>
            <a:endParaRPr sz="2420" b="1">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5"/>
          <p:cNvPicPr preferRelativeResize="0"/>
          <p:nvPr/>
        </p:nvPicPr>
        <p:blipFill>
          <a:blip r:embed="rId3">
            <a:alphaModFix/>
          </a:blip>
          <a:stretch>
            <a:fillRect/>
          </a:stretch>
        </p:blipFill>
        <p:spPr>
          <a:xfrm>
            <a:off x="2690175" y="810250"/>
            <a:ext cx="3763651" cy="3763651"/>
          </a:xfrm>
          <a:prstGeom prst="rect">
            <a:avLst/>
          </a:prstGeom>
          <a:noFill/>
          <a:ln>
            <a:noFill/>
          </a:ln>
        </p:spPr>
      </p:pic>
      <p:pic>
        <p:nvPicPr>
          <p:cNvPr id="173" name="Google Shape;173;p25"/>
          <p:cNvPicPr preferRelativeResize="0"/>
          <p:nvPr/>
        </p:nvPicPr>
        <p:blipFill rotWithShape="1">
          <a:blip r:embed="rId4">
            <a:alphaModFix/>
          </a:blip>
          <a:srcRect/>
          <a:stretch/>
        </p:blipFill>
        <p:spPr>
          <a:xfrm>
            <a:off x="134625" y="741549"/>
            <a:ext cx="2601000" cy="4329974"/>
          </a:xfrm>
          <a:prstGeom prst="rect">
            <a:avLst/>
          </a:prstGeom>
          <a:noFill/>
          <a:ln>
            <a:noFill/>
          </a:ln>
        </p:spPr>
      </p:pic>
      <p:pic>
        <p:nvPicPr>
          <p:cNvPr id="174" name="Google Shape;174;p25"/>
          <p:cNvPicPr preferRelativeResize="0"/>
          <p:nvPr/>
        </p:nvPicPr>
        <p:blipFill rotWithShape="1">
          <a:blip r:embed="rId5">
            <a:alphaModFix/>
          </a:blip>
          <a:srcRect/>
          <a:stretch/>
        </p:blipFill>
        <p:spPr>
          <a:xfrm>
            <a:off x="6252175" y="702625"/>
            <a:ext cx="2700299" cy="4368900"/>
          </a:xfrm>
          <a:prstGeom prst="rect">
            <a:avLst/>
          </a:prstGeom>
          <a:noFill/>
          <a:ln>
            <a:noFill/>
          </a:ln>
        </p:spPr>
      </p:pic>
      <p:sp>
        <p:nvSpPr>
          <p:cNvPr id="175" name="Google Shape;175;p25"/>
          <p:cNvSpPr txBox="1"/>
          <p:nvPr/>
        </p:nvSpPr>
        <p:spPr>
          <a:xfrm>
            <a:off x="0" y="0"/>
            <a:ext cx="9144000" cy="569400"/>
          </a:xfrm>
          <a:prstGeom prst="rect">
            <a:avLst/>
          </a:prstGeom>
          <a:solidFill>
            <a:srgbClr val="0779C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ja" sz="2500" b="1">
                <a:solidFill>
                  <a:schemeClr val="lt1"/>
                </a:solidFill>
              </a:rPr>
              <a:t>マナレージが提供するサービス</a:t>
            </a:r>
            <a:endParaRPr sz="15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body" idx="1"/>
          </p:nvPr>
        </p:nvSpPr>
        <p:spPr>
          <a:xfrm>
            <a:off x="122050" y="766375"/>
            <a:ext cx="8520600" cy="4905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Font typeface="Arial"/>
              <a:buNone/>
            </a:pPr>
            <a:r>
              <a:rPr lang="ja" sz="2300" b="1">
                <a:solidFill>
                  <a:srgbClr val="FF5200"/>
                </a:solidFill>
                <a:latin typeface="Calibri"/>
                <a:ea typeface="Calibri"/>
                <a:cs typeface="Calibri"/>
                <a:sym typeface="Calibri"/>
              </a:rPr>
              <a:t>体験企画の提供</a:t>
            </a:r>
            <a:endParaRPr>
              <a:solidFill>
                <a:schemeClr val="dk1"/>
              </a:solidFill>
              <a:highlight>
                <a:srgbClr val="F4D700"/>
              </a:highlight>
              <a:latin typeface="Calibri"/>
              <a:ea typeface="Calibri"/>
              <a:cs typeface="Calibri"/>
              <a:sym typeface="Calibri"/>
            </a:endParaRPr>
          </a:p>
        </p:txBody>
      </p:sp>
      <p:pic>
        <p:nvPicPr>
          <p:cNvPr id="181" name="Google Shape;181;p26"/>
          <p:cNvPicPr preferRelativeResize="0"/>
          <p:nvPr/>
        </p:nvPicPr>
        <p:blipFill>
          <a:blip r:embed="rId3">
            <a:alphaModFix/>
          </a:blip>
          <a:stretch>
            <a:fillRect/>
          </a:stretch>
        </p:blipFill>
        <p:spPr>
          <a:xfrm>
            <a:off x="191475" y="1332950"/>
            <a:ext cx="2695751" cy="1982339"/>
          </a:xfrm>
          <a:prstGeom prst="rect">
            <a:avLst/>
          </a:prstGeom>
          <a:noFill/>
          <a:ln>
            <a:noFill/>
          </a:ln>
        </p:spPr>
      </p:pic>
      <p:pic>
        <p:nvPicPr>
          <p:cNvPr id="182" name="Google Shape;182;p26"/>
          <p:cNvPicPr preferRelativeResize="0"/>
          <p:nvPr/>
        </p:nvPicPr>
        <p:blipFill>
          <a:blip r:embed="rId4">
            <a:alphaModFix/>
          </a:blip>
          <a:stretch>
            <a:fillRect/>
          </a:stretch>
        </p:blipFill>
        <p:spPr>
          <a:xfrm>
            <a:off x="198238" y="3165563"/>
            <a:ext cx="2682224" cy="1837333"/>
          </a:xfrm>
          <a:prstGeom prst="rect">
            <a:avLst/>
          </a:prstGeom>
          <a:noFill/>
          <a:ln>
            <a:noFill/>
          </a:ln>
        </p:spPr>
      </p:pic>
      <p:pic>
        <p:nvPicPr>
          <p:cNvPr id="183" name="Google Shape;183;p26"/>
          <p:cNvPicPr preferRelativeResize="0"/>
          <p:nvPr/>
        </p:nvPicPr>
        <p:blipFill rotWithShape="1">
          <a:blip r:embed="rId5">
            <a:alphaModFix/>
          </a:blip>
          <a:srcRect l="-1706" t="37096" r="-1716" b="9162"/>
          <a:stretch/>
        </p:blipFill>
        <p:spPr>
          <a:xfrm>
            <a:off x="4713100" y="1332950"/>
            <a:ext cx="2682235" cy="1859425"/>
          </a:xfrm>
          <a:prstGeom prst="rect">
            <a:avLst/>
          </a:prstGeom>
          <a:noFill/>
          <a:ln>
            <a:noFill/>
          </a:ln>
        </p:spPr>
      </p:pic>
      <p:pic>
        <p:nvPicPr>
          <p:cNvPr id="184" name="Google Shape;184;p26"/>
          <p:cNvPicPr preferRelativeResize="0"/>
          <p:nvPr/>
        </p:nvPicPr>
        <p:blipFill>
          <a:blip r:embed="rId6">
            <a:alphaModFix/>
          </a:blip>
          <a:stretch>
            <a:fillRect/>
          </a:stretch>
        </p:blipFill>
        <p:spPr>
          <a:xfrm>
            <a:off x="4751512" y="3134737"/>
            <a:ext cx="2605398" cy="1954487"/>
          </a:xfrm>
          <a:prstGeom prst="rect">
            <a:avLst/>
          </a:prstGeom>
          <a:noFill/>
          <a:ln>
            <a:noFill/>
          </a:ln>
        </p:spPr>
      </p:pic>
      <p:sp>
        <p:nvSpPr>
          <p:cNvPr id="185" name="Google Shape;185;p26"/>
          <p:cNvSpPr/>
          <p:nvPr/>
        </p:nvSpPr>
        <p:spPr>
          <a:xfrm>
            <a:off x="0" y="0"/>
            <a:ext cx="9144000" cy="690300"/>
          </a:xfrm>
          <a:prstGeom prst="rect">
            <a:avLst/>
          </a:prstGeom>
          <a:solidFill>
            <a:srgbClr val="0779C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メインコンテンツ</a:t>
            </a:r>
            <a:endParaRPr sz="2400" b="1">
              <a:solidFill>
                <a:schemeClr val="lt1"/>
              </a:solidFill>
            </a:endParaRPr>
          </a:p>
        </p:txBody>
      </p:sp>
      <p:sp>
        <p:nvSpPr>
          <p:cNvPr id="186" name="Google Shape;186;p26"/>
          <p:cNvSpPr txBox="1">
            <a:spLocks noGrp="1"/>
          </p:cNvSpPr>
          <p:nvPr>
            <p:ph type="title"/>
          </p:nvPr>
        </p:nvSpPr>
        <p:spPr>
          <a:xfrm>
            <a:off x="311700" y="-85828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b="1">
                <a:solidFill>
                  <a:schemeClr val="lt1"/>
                </a:solidFill>
              </a:rPr>
              <a:t>メインコンテンツ</a:t>
            </a:r>
            <a:endParaRPr b="1">
              <a:solidFill>
                <a:schemeClr val="lt1"/>
              </a:solidFill>
            </a:endParaRPr>
          </a:p>
        </p:txBody>
      </p:sp>
      <p:sp>
        <p:nvSpPr>
          <p:cNvPr id="187" name="Google Shape;187;p26"/>
          <p:cNvSpPr txBox="1"/>
          <p:nvPr/>
        </p:nvSpPr>
        <p:spPr>
          <a:xfrm>
            <a:off x="3010475" y="2037300"/>
            <a:ext cx="1607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900">
                <a:solidFill>
                  <a:schemeClr val="dk1"/>
                </a:solidFill>
              </a:rPr>
              <a:t>みかん狩り</a:t>
            </a:r>
            <a:endParaRPr sz="1900">
              <a:solidFill>
                <a:schemeClr val="dk1"/>
              </a:solidFill>
            </a:endParaRPr>
          </a:p>
        </p:txBody>
      </p:sp>
      <p:sp>
        <p:nvSpPr>
          <p:cNvPr id="188" name="Google Shape;188;p26"/>
          <p:cNvSpPr txBox="1"/>
          <p:nvPr/>
        </p:nvSpPr>
        <p:spPr>
          <a:xfrm>
            <a:off x="3067050" y="3751500"/>
            <a:ext cx="139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a:solidFill>
                  <a:schemeClr val="dk1"/>
                </a:solidFill>
              </a:rPr>
              <a:t>海岸清掃</a:t>
            </a:r>
            <a:endParaRPr sz="1800">
              <a:solidFill>
                <a:schemeClr val="dk1"/>
              </a:solidFill>
            </a:endParaRPr>
          </a:p>
        </p:txBody>
      </p:sp>
      <p:sp>
        <p:nvSpPr>
          <p:cNvPr id="189" name="Google Shape;189;p26"/>
          <p:cNvSpPr txBox="1"/>
          <p:nvPr/>
        </p:nvSpPr>
        <p:spPr>
          <a:xfrm>
            <a:off x="7443025" y="2093275"/>
            <a:ext cx="149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a:solidFill>
                  <a:schemeClr val="dk1"/>
                </a:solidFill>
              </a:rPr>
              <a:t>落ち葉拾い</a:t>
            </a:r>
            <a:endParaRPr sz="1800">
              <a:solidFill>
                <a:schemeClr val="dk1"/>
              </a:solidFill>
            </a:endParaRPr>
          </a:p>
        </p:txBody>
      </p:sp>
      <p:sp>
        <p:nvSpPr>
          <p:cNvPr id="190" name="Google Shape;190;p26"/>
          <p:cNvSpPr txBox="1"/>
          <p:nvPr/>
        </p:nvSpPr>
        <p:spPr>
          <a:xfrm>
            <a:off x="7563325" y="3751500"/>
            <a:ext cx="125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a:solidFill>
                  <a:schemeClr val="dk1"/>
                </a:solidFill>
              </a:rPr>
              <a:t>一日店長</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p:nvPr/>
        </p:nvSpPr>
        <p:spPr>
          <a:xfrm>
            <a:off x="193500" y="1077250"/>
            <a:ext cx="8950500" cy="1035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200" b="1">
                <a:solidFill>
                  <a:srgbClr val="FF5200"/>
                </a:solidFill>
                <a:latin typeface="Calibri"/>
                <a:ea typeface="Calibri"/>
                <a:cs typeface="Calibri"/>
                <a:sym typeface="Calibri"/>
              </a:rPr>
              <a:t>「自分探し」</a:t>
            </a:r>
            <a:r>
              <a:rPr lang="ja" sz="2200">
                <a:solidFill>
                  <a:srgbClr val="FF5200"/>
                </a:solidFill>
                <a:latin typeface="Calibri"/>
                <a:ea typeface="Calibri"/>
                <a:cs typeface="Calibri"/>
                <a:sym typeface="Calibri"/>
              </a:rPr>
              <a:t>・・・</a:t>
            </a:r>
            <a:r>
              <a:rPr lang="ja" sz="2200" b="1">
                <a:solidFill>
                  <a:srgbClr val="FF5200"/>
                </a:solidFill>
                <a:latin typeface="Calibri"/>
                <a:ea typeface="Calibri"/>
                <a:cs typeface="Calibri"/>
                <a:sym typeface="Calibri"/>
              </a:rPr>
              <a:t>何をどうしていいか分からない若者を対象</a:t>
            </a:r>
            <a:endParaRPr sz="2200" b="1">
              <a:solidFill>
                <a:srgbClr val="FF5200"/>
              </a:solidFill>
              <a:latin typeface="Calibri"/>
              <a:ea typeface="Calibri"/>
              <a:cs typeface="Calibri"/>
              <a:sym typeface="Calibri"/>
            </a:endParaRPr>
          </a:p>
          <a:p>
            <a:pPr marL="0" lvl="0" indent="0" algn="l" rtl="0">
              <a:spcBef>
                <a:spcPts val="0"/>
              </a:spcBef>
              <a:spcAft>
                <a:spcPts val="0"/>
              </a:spcAft>
              <a:buNone/>
            </a:pPr>
            <a:r>
              <a:rPr lang="ja" sz="1800">
                <a:solidFill>
                  <a:schemeClr val="dk1"/>
                </a:solidFill>
                <a:latin typeface="Calibri"/>
                <a:ea typeface="Calibri"/>
                <a:cs typeface="Calibri"/>
                <a:sym typeface="Calibri"/>
              </a:rPr>
              <a:t>　既に活動している高校生や大学生等のインタビュー記事等</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endParaRPr>
          </a:p>
        </p:txBody>
      </p:sp>
      <p:pic>
        <p:nvPicPr>
          <p:cNvPr id="196" name="Google Shape;196;p27"/>
          <p:cNvPicPr preferRelativeResize="0"/>
          <p:nvPr/>
        </p:nvPicPr>
        <p:blipFill>
          <a:blip r:embed="rId3">
            <a:alphaModFix/>
          </a:blip>
          <a:stretch>
            <a:fillRect/>
          </a:stretch>
        </p:blipFill>
        <p:spPr>
          <a:xfrm>
            <a:off x="2843936" y="2265851"/>
            <a:ext cx="3456123" cy="2000999"/>
          </a:xfrm>
          <a:prstGeom prst="rect">
            <a:avLst/>
          </a:prstGeom>
          <a:noFill/>
          <a:ln>
            <a:noFill/>
          </a:ln>
        </p:spPr>
      </p:pic>
      <p:pic>
        <p:nvPicPr>
          <p:cNvPr id="197" name="Google Shape;197;p27"/>
          <p:cNvPicPr preferRelativeResize="0"/>
          <p:nvPr/>
        </p:nvPicPr>
        <p:blipFill>
          <a:blip r:embed="rId4">
            <a:alphaModFix/>
          </a:blip>
          <a:stretch>
            <a:fillRect/>
          </a:stretch>
        </p:blipFill>
        <p:spPr>
          <a:xfrm>
            <a:off x="6264938" y="2265850"/>
            <a:ext cx="2861499" cy="1950590"/>
          </a:xfrm>
          <a:prstGeom prst="rect">
            <a:avLst/>
          </a:prstGeom>
          <a:noFill/>
          <a:ln>
            <a:noFill/>
          </a:ln>
        </p:spPr>
      </p:pic>
      <p:pic>
        <p:nvPicPr>
          <p:cNvPr id="198" name="Google Shape;198;p27"/>
          <p:cNvPicPr preferRelativeResize="0"/>
          <p:nvPr/>
        </p:nvPicPr>
        <p:blipFill>
          <a:blip r:embed="rId5">
            <a:alphaModFix/>
          </a:blip>
          <a:stretch>
            <a:fillRect/>
          </a:stretch>
        </p:blipFill>
        <p:spPr>
          <a:xfrm>
            <a:off x="-17563" y="2291050"/>
            <a:ext cx="2861499" cy="1950590"/>
          </a:xfrm>
          <a:prstGeom prst="rect">
            <a:avLst/>
          </a:prstGeom>
          <a:noFill/>
          <a:ln>
            <a:noFill/>
          </a:ln>
        </p:spPr>
      </p:pic>
      <p:sp>
        <p:nvSpPr>
          <p:cNvPr id="199" name="Google Shape;199;p27"/>
          <p:cNvSpPr/>
          <p:nvPr/>
        </p:nvSpPr>
        <p:spPr>
          <a:xfrm>
            <a:off x="0" y="0"/>
            <a:ext cx="9144000" cy="690300"/>
          </a:xfrm>
          <a:prstGeom prst="rect">
            <a:avLst/>
          </a:prstGeom>
          <a:solidFill>
            <a:srgbClr val="0779C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latin typeface="Calibri"/>
                <a:ea typeface="Calibri"/>
                <a:cs typeface="Calibri"/>
                <a:sym typeface="Calibri"/>
              </a:rPr>
              <a:t>サブコンテンツ①「自分探し」</a:t>
            </a:r>
            <a:endParaRPr sz="2100" b="1">
              <a:solidFill>
                <a:schemeClr val="lt1"/>
              </a:solidFill>
            </a:endParaRPr>
          </a:p>
        </p:txBody>
      </p:sp>
      <p:sp>
        <p:nvSpPr>
          <p:cNvPr id="200" name="Google Shape;200;p27"/>
          <p:cNvSpPr txBox="1"/>
          <p:nvPr/>
        </p:nvSpPr>
        <p:spPr>
          <a:xfrm>
            <a:off x="273738" y="4470250"/>
            <a:ext cx="8596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a:solidFill>
                  <a:schemeClr val="dk1"/>
                </a:solidFill>
                <a:latin typeface="Calibri"/>
                <a:ea typeface="Calibri"/>
                <a:cs typeface="Calibri"/>
                <a:sym typeface="Calibri"/>
              </a:rPr>
              <a:t>（例：高校生による真鶴町のお土産商品開発）</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p:nvPr/>
        </p:nvSpPr>
        <p:spPr>
          <a:xfrm>
            <a:off x="302725" y="714675"/>
            <a:ext cx="8550300" cy="85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200" b="1">
                <a:solidFill>
                  <a:srgbClr val="FF4C00"/>
                </a:solidFill>
                <a:latin typeface="Calibri"/>
                <a:ea typeface="Calibri"/>
                <a:cs typeface="Calibri"/>
                <a:sym typeface="Calibri"/>
              </a:rPr>
              <a:t>「真鶴フォト」</a:t>
            </a:r>
            <a:r>
              <a:rPr lang="ja" sz="2200">
                <a:solidFill>
                  <a:srgbClr val="FF4C00"/>
                </a:solidFill>
                <a:latin typeface="Calibri"/>
                <a:ea typeface="Calibri"/>
                <a:cs typeface="Calibri"/>
                <a:sym typeface="Calibri"/>
              </a:rPr>
              <a:t>・・・</a:t>
            </a:r>
            <a:r>
              <a:rPr lang="ja" sz="2200" b="1">
                <a:solidFill>
                  <a:srgbClr val="FF4C00"/>
                </a:solidFill>
                <a:latin typeface="Calibri"/>
                <a:ea typeface="Calibri"/>
                <a:cs typeface="Calibri"/>
                <a:sym typeface="Calibri"/>
              </a:rPr>
              <a:t>気軽に最初の一歩を踏み出す機会の提供！</a:t>
            </a:r>
            <a:endParaRPr sz="2200">
              <a:solidFill>
                <a:srgbClr val="FF4C00"/>
              </a:solidFill>
              <a:latin typeface="Calibri"/>
              <a:ea typeface="Calibri"/>
              <a:cs typeface="Calibri"/>
              <a:sym typeface="Calibri"/>
            </a:endParaRPr>
          </a:p>
          <a:p>
            <a:pPr marL="0" lvl="0" indent="0" algn="l" rtl="0">
              <a:spcBef>
                <a:spcPts val="0"/>
              </a:spcBef>
              <a:spcAft>
                <a:spcPts val="0"/>
              </a:spcAft>
              <a:buNone/>
            </a:pPr>
            <a:r>
              <a:rPr lang="ja" sz="1800">
                <a:solidFill>
                  <a:schemeClr val="dk1"/>
                </a:solidFill>
                <a:latin typeface="Calibri"/>
                <a:ea typeface="Calibri"/>
                <a:cs typeface="Calibri"/>
                <a:sym typeface="Calibri"/>
              </a:rPr>
              <a:t>「#真鶴でおてつだい」「#真鶴日記」</a:t>
            </a:r>
            <a:endParaRPr>
              <a:solidFill>
                <a:schemeClr val="dk1"/>
              </a:solidFill>
            </a:endParaRPr>
          </a:p>
        </p:txBody>
      </p:sp>
      <p:sp>
        <p:nvSpPr>
          <p:cNvPr id="206" name="Google Shape;206;p28"/>
          <p:cNvSpPr/>
          <p:nvPr/>
        </p:nvSpPr>
        <p:spPr>
          <a:xfrm>
            <a:off x="0" y="0"/>
            <a:ext cx="9144000" cy="690300"/>
          </a:xfrm>
          <a:prstGeom prst="rect">
            <a:avLst/>
          </a:prstGeom>
          <a:solidFill>
            <a:srgbClr val="0779C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latin typeface="Calibri"/>
                <a:ea typeface="Calibri"/>
                <a:cs typeface="Calibri"/>
                <a:sym typeface="Calibri"/>
              </a:rPr>
              <a:t>サブコンテンツ②「真鶴フォト」</a:t>
            </a:r>
            <a:endParaRPr sz="2100" b="1">
              <a:solidFill>
                <a:schemeClr val="lt1"/>
              </a:solidFill>
            </a:endParaRPr>
          </a:p>
        </p:txBody>
      </p:sp>
      <p:pic>
        <p:nvPicPr>
          <p:cNvPr id="207" name="Google Shape;207;p28"/>
          <p:cNvPicPr preferRelativeResize="0"/>
          <p:nvPr/>
        </p:nvPicPr>
        <p:blipFill rotWithShape="1">
          <a:blip r:embed="rId3">
            <a:alphaModFix/>
          </a:blip>
          <a:srcRect t="10642"/>
          <a:stretch/>
        </p:blipFill>
        <p:spPr>
          <a:xfrm>
            <a:off x="1167626" y="1585863"/>
            <a:ext cx="2239390" cy="1667358"/>
          </a:xfrm>
          <a:prstGeom prst="rect">
            <a:avLst/>
          </a:prstGeom>
          <a:noFill/>
          <a:ln>
            <a:noFill/>
          </a:ln>
        </p:spPr>
      </p:pic>
      <p:pic>
        <p:nvPicPr>
          <p:cNvPr id="208" name="Google Shape;208;p28"/>
          <p:cNvPicPr preferRelativeResize="0"/>
          <p:nvPr/>
        </p:nvPicPr>
        <p:blipFill>
          <a:blip r:embed="rId4">
            <a:alphaModFix/>
          </a:blip>
          <a:stretch>
            <a:fillRect/>
          </a:stretch>
        </p:blipFill>
        <p:spPr>
          <a:xfrm>
            <a:off x="3559415" y="1585863"/>
            <a:ext cx="2239387" cy="1667357"/>
          </a:xfrm>
          <a:prstGeom prst="rect">
            <a:avLst/>
          </a:prstGeom>
          <a:noFill/>
          <a:ln>
            <a:noFill/>
          </a:ln>
        </p:spPr>
      </p:pic>
      <p:pic>
        <p:nvPicPr>
          <p:cNvPr id="209" name="Google Shape;209;p28"/>
          <p:cNvPicPr preferRelativeResize="0"/>
          <p:nvPr/>
        </p:nvPicPr>
        <p:blipFill>
          <a:blip r:embed="rId5">
            <a:alphaModFix/>
          </a:blip>
          <a:stretch>
            <a:fillRect/>
          </a:stretch>
        </p:blipFill>
        <p:spPr>
          <a:xfrm>
            <a:off x="3559416" y="3373908"/>
            <a:ext cx="2239390" cy="1667368"/>
          </a:xfrm>
          <a:prstGeom prst="rect">
            <a:avLst/>
          </a:prstGeom>
          <a:noFill/>
          <a:ln>
            <a:noFill/>
          </a:ln>
        </p:spPr>
      </p:pic>
      <p:pic>
        <p:nvPicPr>
          <p:cNvPr id="210" name="Google Shape;210;p28"/>
          <p:cNvPicPr preferRelativeResize="0"/>
          <p:nvPr/>
        </p:nvPicPr>
        <p:blipFill>
          <a:blip r:embed="rId6">
            <a:alphaModFix/>
          </a:blip>
          <a:stretch>
            <a:fillRect/>
          </a:stretch>
        </p:blipFill>
        <p:spPr>
          <a:xfrm>
            <a:off x="1167625" y="3373911"/>
            <a:ext cx="2239390" cy="1667365"/>
          </a:xfrm>
          <a:prstGeom prst="rect">
            <a:avLst/>
          </a:prstGeom>
          <a:noFill/>
          <a:ln>
            <a:noFill/>
          </a:ln>
        </p:spPr>
      </p:pic>
      <p:pic>
        <p:nvPicPr>
          <p:cNvPr id="211" name="Google Shape;211;p28"/>
          <p:cNvPicPr preferRelativeResize="0"/>
          <p:nvPr/>
        </p:nvPicPr>
        <p:blipFill>
          <a:blip r:embed="rId7">
            <a:alphaModFix/>
          </a:blip>
          <a:stretch>
            <a:fillRect/>
          </a:stretch>
        </p:blipFill>
        <p:spPr>
          <a:xfrm>
            <a:off x="5951208" y="1585863"/>
            <a:ext cx="2239391" cy="1666979"/>
          </a:xfrm>
          <a:prstGeom prst="rect">
            <a:avLst/>
          </a:prstGeom>
          <a:noFill/>
          <a:ln>
            <a:noFill/>
          </a:ln>
        </p:spPr>
      </p:pic>
      <p:pic>
        <p:nvPicPr>
          <p:cNvPr id="212" name="Google Shape;212;p28"/>
          <p:cNvPicPr preferRelativeResize="0"/>
          <p:nvPr/>
        </p:nvPicPr>
        <p:blipFill>
          <a:blip r:embed="rId8">
            <a:alphaModFix/>
          </a:blip>
          <a:stretch>
            <a:fillRect/>
          </a:stretch>
        </p:blipFill>
        <p:spPr>
          <a:xfrm>
            <a:off x="5951208" y="3374282"/>
            <a:ext cx="2239391" cy="16669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p:nvPr/>
        </p:nvSpPr>
        <p:spPr>
          <a:xfrm>
            <a:off x="2111300" y="1444150"/>
            <a:ext cx="6704400" cy="64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 sz="2000">
                <a:solidFill>
                  <a:schemeClr val="dk1"/>
                </a:solidFill>
                <a:latin typeface="Calibri"/>
                <a:ea typeface="Calibri"/>
                <a:cs typeface="Calibri"/>
                <a:sym typeface="Calibri"/>
              </a:rPr>
              <a:t>行動力のある若者（高校生・大学生等）、役場職員</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ja" sz="2000">
                <a:solidFill>
                  <a:schemeClr val="dk1"/>
                </a:solidFill>
                <a:latin typeface="Calibri"/>
                <a:ea typeface="Calibri"/>
                <a:cs typeface="Calibri"/>
                <a:sym typeface="Calibri"/>
              </a:rPr>
              <a:t>真鶴町DXアドバイザー、企業社長・起業家等</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218" name="Google Shape;218;p29"/>
          <p:cNvPicPr preferRelativeResize="0"/>
          <p:nvPr/>
        </p:nvPicPr>
        <p:blipFill>
          <a:blip r:embed="rId3">
            <a:alphaModFix/>
          </a:blip>
          <a:stretch>
            <a:fillRect/>
          </a:stretch>
        </p:blipFill>
        <p:spPr>
          <a:xfrm>
            <a:off x="6857650" y="3446685"/>
            <a:ext cx="1958099" cy="247966"/>
          </a:xfrm>
          <a:prstGeom prst="rect">
            <a:avLst/>
          </a:prstGeom>
          <a:noFill/>
          <a:ln>
            <a:noFill/>
          </a:ln>
        </p:spPr>
      </p:pic>
      <p:pic>
        <p:nvPicPr>
          <p:cNvPr id="219" name="Google Shape;219;p29"/>
          <p:cNvPicPr preferRelativeResize="0"/>
          <p:nvPr/>
        </p:nvPicPr>
        <p:blipFill>
          <a:blip r:embed="rId4">
            <a:alphaModFix/>
          </a:blip>
          <a:stretch>
            <a:fillRect/>
          </a:stretch>
        </p:blipFill>
        <p:spPr>
          <a:xfrm>
            <a:off x="6946298" y="2689138"/>
            <a:ext cx="1780803" cy="560852"/>
          </a:xfrm>
          <a:prstGeom prst="rect">
            <a:avLst/>
          </a:prstGeom>
          <a:noFill/>
          <a:ln>
            <a:noFill/>
          </a:ln>
        </p:spPr>
      </p:pic>
      <p:pic>
        <p:nvPicPr>
          <p:cNvPr id="220" name="Google Shape;220;p29"/>
          <p:cNvPicPr preferRelativeResize="0"/>
          <p:nvPr/>
        </p:nvPicPr>
        <p:blipFill>
          <a:blip r:embed="rId5">
            <a:alphaModFix/>
          </a:blip>
          <a:stretch>
            <a:fillRect/>
          </a:stretch>
        </p:blipFill>
        <p:spPr>
          <a:xfrm>
            <a:off x="3353563" y="2482737"/>
            <a:ext cx="3141450" cy="2356650"/>
          </a:xfrm>
          <a:prstGeom prst="rect">
            <a:avLst/>
          </a:prstGeom>
          <a:noFill/>
          <a:ln>
            <a:noFill/>
          </a:ln>
          <a:effectLst>
            <a:outerShdw blurRad="57150" dist="19050" dir="5400000" algn="bl" rotWithShape="0">
              <a:srgbClr val="000000">
                <a:alpha val="50000"/>
              </a:srgbClr>
            </a:outerShdw>
          </a:effectLst>
        </p:spPr>
      </p:pic>
      <p:sp>
        <p:nvSpPr>
          <p:cNvPr id="221" name="Google Shape;221;p29"/>
          <p:cNvSpPr/>
          <p:nvPr/>
        </p:nvSpPr>
        <p:spPr>
          <a:xfrm>
            <a:off x="0" y="1"/>
            <a:ext cx="9144000" cy="6495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多世代、多様な立場のメンバーが集結！</a:t>
            </a:r>
            <a:endParaRPr sz="2400" b="1">
              <a:solidFill>
                <a:schemeClr val="lt1"/>
              </a:solidFill>
            </a:endParaRPr>
          </a:p>
        </p:txBody>
      </p:sp>
      <p:sp>
        <p:nvSpPr>
          <p:cNvPr id="222" name="Google Shape;222;p29"/>
          <p:cNvSpPr txBox="1"/>
          <p:nvPr/>
        </p:nvSpPr>
        <p:spPr>
          <a:xfrm>
            <a:off x="138600" y="775475"/>
            <a:ext cx="8866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200" b="1">
                <a:solidFill>
                  <a:srgbClr val="FF5200"/>
                </a:solidFill>
                <a:latin typeface="Calibri"/>
                <a:ea typeface="Calibri"/>
                <a:cs typeface="Calibri"/>
                <a:sym typeface="Calibri"/>
              </a:rPr>
              <a:t>真鶴町のシビックテック団体「Code for Manazuru」結成</a:t>
            </a:r>
            <a:endParaRPr sz="2200" b="1">
              <a:solidFill>
                <a:srgbClr val="FF5200"/>
              </a:solidFill>
            </a:endParaRPr>
          </a:p>
        </p:txBody>
      </p:sp>
      <p:pic>
        <p:nvPicPr>
          <p:cNvPr id="223" name="Google Shape;223;p29" descr="説明がありません"/>
          <p:cNvPicPr preferRelativeResize="0"/>
          <p:nvPr/>
        </p:nvPicPr>
        <p:blipFill rotWithShape="1">
          <a:blip r:embed="rId6">
            <a:alphaModFix/>
          </a:blip>
          <a:srcRect/>
          <a:stretch/>
        </p:blipFill>
        <p:spPr>
          <a:xfrm>
            <a:off x="154275" y="2483026"/>
            <a:ext cx="3141448" cy="2356063"/>
          </a:xfrm>
          <a:prstGeom prst="rect">
            <a:avLst/>
          </a:prstGeom>
          <a:noFill/>
          <a:ln>
            <a:noFill/>
          </a:ln>
        </p:spPr>
      </p:pic>
      <p:sp>
        <p:nvSpPr>
          <p:cNvPr id="224" name="Google Shape;224;p29"/>
          <p:cNvSpPr/>
          <p:nvPr/>
        </p:nvSpPr>
        <p:spPr>
          <a:xfrm>
            <a:off x="6857650" y="2203513"/>
            <a:ext cx="1958100" cy="29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 sz="1500" u="sng">
                <a:solidFill>
                  <a:schemeClr val="dk1"/>
                </a:solidFill>
                <a:latin typeface="Calibri"/>
                <a:ea typeface="Calibri"/>
                <a:cs typeface="Calibri"/>
                <a:sym typeface="Calibri"/>
              </a:rPr>
              <a:t>協力企業・団体</a:t>
            </a:r>
            <a:endParaRPr sz="1500" u="sng">
              <a:solidFill>
                <a:schemeClr val="dk1"/>
              </a:solidFill>
              <a:latin typeface="Calibri"/>
              <a:ea typeface="Calibri"/>
              <a:cs typeface="Calibri"/>
              <a:sym typeface="Calibri"/>
            </a:endParaRPr>
          </a:p>
        </p:txBody>
      </p:sp>
      <p:pic>
        <p:nvPicPr>
          <p:cNvPr id="225" name="Google Shape;225;p29"/>
          <p:cNvPicPr preferRelativeResize="0"/>
          <p:nvPr/>
        </p:nvPicPr>
        <p:blipFill>
          <a:blip r:embed="rId7">
            <a:alphaModFix/>
          </a:blip>
          <a:stretch>
            <a:fillRect/>
          </a:stretch>
        </p:blipFill>
        <p:spPr>
          <a:xfrm>
            <a:off x="6946300" y="3913900"/>
            <a:ext cx="1780800" cy="356160"/>
          </a:xfrm>
          <a:prstGeom prst="rect">
            <a:avLst/>
          </a:prstGeom>
          <a:noFill/>
          <a:ln w="9525" cap="flat" cmpd="sng">
            <a:solidFill>
              <a:schemeClr val="lt1"/>
            </a:solidFill>
            <a:prstDash val="solid"/>
            <a:round/>
            <a:headEnd type="none" w="sm" len="sm"/>
            <a:tailEnd type="none" w="sm" len="sm"/>
          </a:ln>
        </p:spPr>
      </p:pic>
      <p:pic>
        <p:nvPicPr>
          <p:cNvPr id="226" name="Google Shape;226;p29"/>
          <p:cNvPicPr preferRelativeResize="0"/>
          <p:nvPr/>
        </p:nvPicPr>
        <p:blipFill>
          <a:blip r:embed="rId8">
            <a:alphaModFix/>
          </a:blip>
          <a:stretch>
            <a:fillRect/>
          </a:stretch>
        </p:blipFill>
        <p:spPr>
          <a:xfrm>
            <a:off x="7172500" y="4413100"/>
            <a:ext cx="1328409" cy="561001"/>
          </a:xfrm>
          <a:prstGeom prst="rect">
            <a:avLst/>
          </a:prstGeom>
          <a:noFill/>
          <a:ln>
            <a:noFill/>
          </a:ln>
        </p:spPr>
      </p:pic>
      <p:sp>
        <p:nvSpPr>
          <p:cNvPr id="227" name="Google Shape;227;p29"/>
          <p:cNvSpPr/>
          <p:nvPr/>
        </p:nvSpPr>
        <p:spPr>
          <a:xfrm>
            <a:off x="303400" y="1488400"/>
            <a:ext cx="1631700" cy="561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構成メンバー</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2" name="Google Shape;232;p30"/>
          <p:cNvGraphicFramePr/>
          <p:nvPr/>
        </p:nvGraphicFramePr>
        <p:xfrm>
          <a:off x="387910" y="1177607"/>
          <a:ext cx="8358125" cy="2878680"/>
        </p:xfrm>
        <a:graphic>
          <a:graphicData uri="http://schemas.openxmlformats.org/drawingml/2006/table">
            <a:tbl>
              <a:tblPr firstRow="1" bandRow="1">
                <a:noFill/>
                <a:tableStyleId>{BFCDA22F-C9CA-412F-AB8A-280F1C840A90}</a:tableStyleId>
              </a:tblPr>
              <a:tblGrid>
                <a:gridCol w="2374950">
                  <a:extLst>
                    <a:ext uri="{9D8B030D-6E8A-4147-A177-3AD203B41FA5}">
                      <a16:colId xmlns:a16="http://schemas.microsoft.com/office/drawing/2014/main" val="20000"/>
                    </a:ext>
                  </a:extLst>
                </a:gridCol>
                <a:gridCol w="769075">
                  <a:extLst>
                    <a:ext uri="{9D8B030D-6E8A-4147-A177-3AD203B41FA5}">
                      <a16:colId xmlns:a16="http://schemas.microsoft.com/office/drawing/2014/main" val="20001"/>
                    </a:ext>
                  </a:extLst>
                </a:gridCol>
                <a:gridCol w="793075">
                  <a:extLst>
                    <a:ext uri="{9D8B030D-6E8A-4147-A177-3AD203B41FA5}">
                      <a16:colId xmlns:a16="http://schemas.microsoft.com/office/drawing/2014/main" val="20002"/>
                    </a:ext>
                  </a:extLst>
                </a:gridCol>
                <a:gridCol w="779100">
                  <a:extLst>
                    <a:ext uri="{9D8B030D-6E8A-4147-A177-3AD203B41FA5}">
                      <a16:colId xmlns:a16="http://schemas.microsoft.com/office/drawing/2014/main" val="20003"/>
                    </a:ext>
                  </a:extLst>
                </a:gridCol>
                <a:gridCol w="760075">
                  <a:extLst>
                    <a:ext uri="{9D8B030D-6E8A-4147-A177-3AD203B41FA5}">
                      <a16:colId xmlns:a16="http://schemas.microsoft.com/office/drawing/2014/main" val="20004"/>
                    </a:ext>
                  </a:extLst>
                </a:gridCol>
                <a:gridCol w="745850">
                  <a:extLst>
                    <a:ext uri="{9D8B030D-6E8A-4147-A177-3AD203B41FA5}">
                      <a16:colId xmlns:a16="http://schemas.microsoft.com/office/drawing/2014/main" val="20005"/>
                    </a:ext>
                  </a:extLst>
                </a:gridCol>
                <a:gridCol w="758150">
                  <a:extLst>
                    <a:ext uri="{9D8B030D-6E8A-4147-A177-3AD203B41FA5}">
                      <a16:colId xmlns:a16="http://schemas.microsoft.com/office/drawing/2014/main" val="20006"/>
                    </a:ext>
                  </a:extLst>
                </a:gridCol>
                <a:gridCol w="782525">
                  <a:extLst>
                    <a:ext uri="{9D8B030D-6E8A-4147-A177-3AD203B41FA5}">
                      <a16:colId xmlns:a16="http://schemas.microsoft.com/office/drawing/2014/main" val="20007"/>
                    </a:ext>
                  </a:extLst>
                </a:gridCol>
                <a:gridCol w="595325">
                  <a:extLst>
                    <a:ext uri="{9D8B030D-6E8A-4147-A177-3AD203B41FA5}">
                      <a16:colId xmlns:a16="http://schemas.microsoft.com/office/drawing/2014/main" val="20008"/>
                    </a:ext>
                  </a:extLst>
                </a:gridCol>
              </a:tblGrid>
              <a:tr h="233100">
                <a:tc>
                  <a:txBody>
                    <a:bodyPr/>
                    <a:lstStyle/>
                    <a:p>
                      <a:pPr marL="0" marR="0" lvl="0" indent="0" algn="l" rtl="0">
                        <a:lnSpc>
                          <a:spcPct val="100000"/>
                        </a:lnSpc>
                        <a:spcBef>
                          <a:spcPts val="0"/>
                        </a:spcBef>
                        <a:spcAft>
                          <a:spcPts val="0"/>
                        </a:spcAft>
                        <a:buClr>
                          <a:srgbClr val="000000"/>
                        </a:buClr>
                        <a:buSzPts val="1400"/>
                        <a:buFont typeface="Arial"/>
                        <a:buNone/>
                      </a:pPr>
                      <a:r>
                        <a:rPr lang="ja">
                          <a:latin typeface="Meiryo"/>
                          <a:ea typeface="Meiryo"/>
                          <a:cs typeface="Meiryo"/>
                          <a:sym typeface="Meiryo"/>
                        </a:rPr>
                        <a:t>やること(2025年)</a:t>
                      </a: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 b="1">
                          <a:latin typeface="Meiryo"/>
                          <a:ea typeface="Meiryo"/>
                          <a:cs typeface="Meiryo"/>
                          <a:sym typeface="Meiryo"/>
                        </a:rPr>
                        <a:t>1月</a:t>
                      </a:r>
                      <a:endParaRPr sz="1400" b="1" u="none" strike="noStrike" cap="none">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latin typeface="Meiryo"/>
                          <a:ea typeface="Meiryo"/>
                          <a:cs typeface="Meiryo"/>
                          <a:sym typeface="Meiryo"/>
                        </a:rPr>
                        <a:t>2</a:t>
                      </a:r>
                      <a:r>
                        <a:rPr lang="ja" b="1">
                          <a:latin typeface="Meiryo"/>
                          <a:ea typeface="Meiryo"/>
                          <a:cs typeface="Meiryo"/>
                          <a:sym typeface="Meiryo"/>
                        </a:rPr>
                        <a:t>月</a:t>
                      </a:r>
                      <a:endParaRPr sz="1400" b="1" u="none" strike="noStrike" cap="none">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latin typeface="Meiryo"/>
                          <a:ea typeface="Meiryo"/>
                          <a:cs typeface="Meiryo"/>
                          <a:sym typeface="Meiryo"/>
                        </a:rPr>
                        <a:t>3</a:t>
                      </a:r>
                      <a:r>
                        <a:rPr lang="ja" b="1">
                          <a:latin typeface="Meiryo"/>
                          <a:ea typeface="Meiryo"/>
                          <a:cs typeface="Meiryo"/>
                          <a:sym typeface="Meiryo"/>
                        </a:rPr>
                        <a:t>月</a:t>
                      </a:r>
                      <a:endParaRPr sz="1400" b="1" u="none" strike="noStrike" cap="none">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latin typeface="Meiryo"/>
                          <a:ea typeface="Meiryo"/>
                          <a:cs typeface="Meiryo"/>
                          <a:sym typeface="Meiryo"/>
                        </a:rPr>
                        <a:t>4</a:t>
                      </a:r>
                      <a:r>
                        <a:rPr lang="ja" b="1">
                          <a:latin typeface="Meiryo"/>
                          <a:ea typeface="Meiryo"/>
                          <a:cs typeface="Meiryo"/>
                          <a:sym typeface="Meiryo"/>
                        </a:rPr>
                        <a:t>月</a:t>
                      </a:r>
                      <a:endParaRPr sz="1400" b="1" u="none" strike="noStrike" cap="none">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None/>
                      </a:pPr>
                      <a:r>
                        <a:rPr lang="ja" b="1">
                          <a:latin typeface="Meiryo"/>
                          <a:ea typeface="Meiryo"/>
                          <a:cs typeface="Meiryo"/>
                          <a:sym typeface="Meiryo"/>
                        </a:rPr>
                        <a:t>5月</a:t>
                      </a:r>
                      <a:endParaRPr sz="1400" b="1" u="none" strike="noStrike" cap="none">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None/>
                      </a:pPr>
                      <a:r>
                        <a:rPr lang="ja" b="1">
                          <a:latin typeface="Meiryo"/>
                          <a:ea typeface="Meiryo"/>
                          <a:cs typeface="Meiryo"/>
                          <a:sym typeface="Meiryo"/>
                        </a:rPr>
                        <a:t>6月</a:t>
                      </a:r>
                      <a:endParaRPr b="1">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None/>
                      </a:pPr>
                      <a:r>
                        <a:rPr lang="ja" b="1">
                          <a:latin typeface="Meiryo"/>
                          <a:ea typeface="Meiryo"/>
                          <a:cs typeface="Meiryo"/>
                          <a:sym typeface="Meiryo"/>
                        </a:rPr>
                        <a:t>7月</a:t>
                      </a:r>
                      <a:endParaRPr b="1">
                        <a:latin typeface="Meiryo"/>
                        <a:ea typeface="Meiryo"/>
                        <a:cs typeface="Meiryo"/>
                        <a:sym typeface="Meiryo"/>
                      </a:endParaRPr>
                    </a:p>
                  </a:txBody>
                  <a:tcPr marL="68600" marR="68600" marT="34300" marB="34300" anchor="ctr"/>
                </a:tc>
                <a:tc>
                  <a:txBody>
                    <a:bodyPr/>
                    <a:lstStyle/>
                    <a:p>
                      <a:pPr marL="0" marR="0" lvl="0" indent="0" algn="ctr" rtl="0">
                        <a:lnSpc>
                          <a:spcPct val="100000"/>
                        </a:lnSpc>
                        <a:spcBef>
                          <a:spcPts val="0"/>
                        </a:spcBef>
                        <a:spcAft>
                          <a:spcPts val="0"/>
                        </a:spcAft>
                        <a:buNone/>
                      </a:pPr>
                      <a:r>
                        <a:rPr lang="ja" b="1">
                          <a:latin typeface="Meiryo"/>
                          <a:ea typeface="Meiryo"/>
                          <a:cs typeface="Meiryo"/>
                          <a:sym typeface="Meiryo"/>
                        </a:rPr>
                        <a:t>…</a:t>
                      </a:r>
                      <a:endParaRPr b="1">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0"/>
                  </a:ext>
                </a:extLst>
              </a:tr>
              <a:tr h="432000">
                <a:tc>
                  <a:txBody>
                    <a:bodyPr/>
                    <a:lstStyle/>
                    <a:p>
                      <a:pPr marL="0" lvl="0" indent="0" algn="l" rtl="0">
                        <a:spcBef>
                          <a:spcPts val="0"/>
                        </a:spcBef>
                        <a:spcAft>
                          <a:spcPts val="0"/>
                        </a:spcAft>
                        <a:buClr>
                          <a:schemeClr val="dk1"/>
                        </a:buClr>
                        <a:buSzPts val="1200"/>
                        <a:buFont typeface="Arial"/>
                        <a:buNone/>
                      </a:pPr>
                      <a:r>
                        <a:rPr lang="ja" sz="1200" b="1">
                          <a:solidFill>
                            <a:schemeClr val="dk1"/>
                          </a:solidFill>
                          <a:latin typeface="Meiryo"/>
                          <a:ea typeface="Meiryo"/>
                          <a:cs typeface="Meiryo"/>
                          <a:sym typeface="Meiryo"/>
                        </a:rPr>
                        <a:t>アプリ内容の試行、改善</a:t>
                      </a:r>
                      <a:endParaRPr sz="900" u="none" strike="noStrike" cap="none">
                        <a:solidFill>
                          <a:schemeClr val="dk1"/>
                        </a:solidFill>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1"/>
                  </a:ext>
                </a:extLst>
              </a:tr>
              <a:tr h="432000">
                <a:tc>
                  <a:txBody>
                    <a:bodyPr/>
                    <a:lstStyle/>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アプリ改善に向けた</a:t>
                      </a:r>
                      <a:endParaRPr sz="1200" b="1">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町民ワークショップ開催</a:t>
                      </a:r>
                      <a:endParaRPr sz="1200" b="1">
                        <a:solidFill>
                          <a:schemeClr val="dk1"/>
                        </a:solidFill>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2"/>
                  </a:ext>
                </a:extLst>
              </a:tr>
              <a:tr h="432000">
                <a:tc>
                  <a:txBody>
                    <a:bodyPr/>
                    <a:lstStyle/>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協力・連携パートナー探し</a:t>
                      </a:r>
                      <a:endParaRPr sz="900" u="none" strike="noStrike" cap="none">
                        <a:solidFill>
                          <a:schemeClr val="dk1"/>
                        </a:solidFill>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3"/>
                  </a:ext>
                </a:extLst>
              </a:tr>
              <a:tr h="432000">
                <a:tc>
                  <a:txBody>
                    <a:bodyPr/>
                    <a:lstStyle/>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実証のための検証</a:t>
                      </a:r>
                      <a:endParaRPr sz="900" u="none" strike="noStrike" cap="none">
                        <a:solidFill>
                          <a:schemeClr val="dk1"/>
                        </a:solidFill>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4"/>
                  </a:ext>
                </a:extLst>
              </a:tr>
              <a:tr h="432000">
                <a:tc>
                  <a:txBody>
                    <a:bodyPr/>
                    <a:lstStyle/>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アプリのリリース</a:t>
                      </a:r>
                      <a:endParaRPr sz="900" u="none" strike="noStrike" cap="none">
                        <a:solidFill>
                          <a:schemeClr val="dk1"/>
                        </a:solidFill>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5"/>
                  </a:ext>
                </a:extLst>
              </a:tr>
              <a:tr h="432000">
                <a:tc>
                  <a:txBody>
                    <a:bodyPr/>
                    <a:lstStyle/>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推進体制の構築</a:t>
                      </a:r>
                      <a:endParaRPr sz="1200" b="1">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 sz="1200" b="1">
                          <a:solidFill>
                            <a:schemeClr val="dk1"/>
                          </a:solidFill>
                          <a:latin typeface="Meiryo"/>
                          <a:ea typeface="Meiryo"/>
                          <a:cs typeface="Meiryo"/>
                          <a:sym typeface="Meiryo"/>
                        </a:rPr>
                        <a:t>（行政、企業）</a:t>
                      </a:r>
                      <a:endParaRPr sz="1200" b="1">
                        <a:solidFill>
                          <a:schemeClr val="dk1"/>
                        </a:solidFill>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tc>
                  <a:txBody>
                    <a:bodyPr/>
                    <a:lstStyle/>
                    <a:p>
                      <a:pPr marL="0" marR="0" lvl="0" indent="0" algn="l" rtl="0">
                        <a:lnSpc>
                          <a:spcPct val="100000"/>
                        </a:lnSpc>
                        <a:spcBef>
                          <a:spcPts val="0"/>
                        </a:spcBef>
                        <a:spcAft>
                          <a:spcPts val="0"/>
                        </a:spcAft>
                        <a:buNone/>
                      </a:pPr>
                      <a:endParaRPr sz="1100" u="none" strike="noStrike" cap="none">
                        <a:latin typeface="Meiryo"/>
                        <a:ea typeface="Meiryo"/>
                        <a:cs typeface="Meiryo"/>
                        <a:sym typeface="Meiryo"/>
                      </a:endParaRPr>
                    </a:p>
                  </a:txBody>
                  <a:tcPr marL="68600" marR="68600" marT="34300" marB="34300" anchor="ctr"/>
                </a:tc>
                <a:extLst>
                  <a:ext uri="{0D108BD9-81ED-4DB2-BD59-A6C34878D82A}">
                    <a16:rowId xmlns:a16="http://schemas.microsoft.com/office/drawing/2014/main" val="10006"/>
                  </a:ext>
                </a:extLst>
              </a:tr>
            </a:tbl>
          </a:graphicData>
        </a:graphic>
      </p:graphicFrame>
      <p:sp>
        <p:nvSpPr>
          <p:cNvPr id="233" name="Google Shape;233;p30"/>
          <p:cNvSpPr/>
          <p:nvPr/>
        </p:nvSpPr>
        <p:spPr>
          <a:xfrm>
            <a:off x="2762850" y="3764325"/>
            <a:ext cx="4556700" cy="135000"/>
          </a:xfrm>
          <a:prstGeom prst="homePlate">
            <a:avLst>
              <a:gd name="adj" fmla="val 50000"/>
            </a:avLst>
          </a:prstGeom>
          <a:solidFill>
            <a:srgbClr val="0070C0"/>
          </a:solidFill>
          <a:ln w="25400" cap="flat" cmpd="sng">
            <a:solidFill>
              <a:srgbClr val="0779C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100">
                <a:solidFill>
                  <a:schemeClr val="lt1"/>
                </a:solidFill>
              </a:rPr>
              <a:t>行政・地域との対話</a:t>
            </a:r>
            <a:endParaRPr sz="1100" b="0" i="0" u="none" strike="noStrike" cap="none">
              <a:solidFill>
                <a:schemeClr val="lt1"/>
              </a:solidFill>
              <a:latin typeface="Arial"/>
              <a:ea typeface="Arial"/>
              <a:cs typeface="Arial"/>
              <a:sym typeface="Arial"/>
            </a:endParaRPr>
          </a:p>
        </p:txBody>
      </p:sp>
      <p:sp>
        <p:nvSpPr>
          <p:cNvPr id="234" name="Google Shape;234;p30"/>
          <p:cNvSpPr/>
          <p:nvPr/>
        </p:nvSpPr>
        <p:spPr>
          <a:xfrm>
            <a:off x="2762850" y="1588075"/>
            <a:ext cx="3847200" cy="135000"/>
          </a:xfrm>
          <a:prstGeom prst="homePlate">
            <a:avLst>
              <a:gd name="adj" fmla="val 50000"/>
            </a:avLst>
          </a:prstGeom>
          <a:solidFill>
            <a:srgbClr val="0070C0"/>
          </a:solidFill>
          <a:ln w="25400" cap="flat" cmpd="sng">
            <a:solidFill>
              <a:srgbClr val="0779C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35" name="Google Shape;235;p30"/>
          <p:cNvSpPr/>
          <p:nvPr/>
        </p:nvSpPr>
        <p:spPr>
          <a:xfrm>
            <a:off x="7368175" y="3764325"/>
            <a:ext cx="1378200" cy="135000"/>
          </a:xfrm>
          <a:prstGeom prst="homePlate">
            <a:avLst>
              <a:gd name="adj" fmla="val 50000"/>
            </a:avLst>
          </a:prstGeom>
          <a:solidFill>
            <a:srgbClr val="A64D79"/>
          </a:solidFill>
          <a:ln w="25400" cap="flat" cmpd="sng">
            <a:solidFill>
              <a:srgbClr val="A64D7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36" name="Google Shape;236;p30"/>
          <p:cNvSpPr/>
          <p:nvPr/>
        </p:nvSpPr>
        <p:spPr>
          <a:xfrm>
            <a:off x="387900" y="4140725"/>
            <a:ext cx="8358000" cy="8598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chemeClr val="lt1"/>
                </a:solidFill>
              </a:rPr>
              <a:t>プロトタイプを元に子ども・若者・町民からの意見を反映しながら、</a:t>
            </a:r>
            <a:endParaRPr sz="1800" b="1">
              <a:solidFill>
                <a:schemeClr val="lt1"/>
              </a:solidFill>
            </a:endParaRPr>
          </a:p>
          <a:p>
            <a:pPr marL="0" lvl="0" indent="0" algn="ctr" rtl="0">
              <a:spcBef>
                <a:spcPts val="0"/>
              </a:spcBef>
              <a:spcAft>
                <a:spcPts val="0"/>
              </a:spcAft>
              <a:buNone/>
            </a:pPr>
            <a:r>
              <a:rPr lang="ja" sz="1800" b="1">
                <a:solidFill>
                  <a:schemeClr val="lt1"/>
                </a:solidFill>
              </a:rPr>
              <a:t>7月のアプリリリースを目指す。</a:t>
            </a:r>
            <a:endParaRPr sz="1800" b="1">
              <a:solidFill>
                <a:schemeClr val="lt1"/>
              </a:solidFill>
            </a:endParaRPr>
          </a:p>
        </p:txBody>
      </p:sp>
      <p:sp>
        <p:nvSpPr>
          <p:cNvPr id="237" name="Google Shape;237;p30"/>
          <p:cNvSpPr/>
          <p:nvPr/>
        </p:nvSpPr>
        <p:spPr>
          <a:xfrm>
            <a:off x="2762851" y="2504250"/>
            <a:ext cx="3847200" cy="135000"/>
          </a:xfrm>
          <a:prstGeom prst="homePlate">
            <a:avLst>
              <a:gd name="adj" fmla="val 50000"/>
            </a:avLst>
          </a:prstGeom>
          <a:solidFill>
            <a:srgbClr val="0070C0"/>
          </a:solidFill>
          <a:ln w="25400" cap="flat" cmpd="sng">
            <a:solidFill>
              <a:srgbClr val="0779C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38" name="Google Shape;238;p30"/>
          <p:cNvSpPr/>
          <p:nvPr/>
        </p:nvSpPr>
        <p:spPr>
          <a:xfrm>
            <a:off x="3702648" y="1891550"/>
            <a:ext cx="412500" cy="393600"/>
          </a:xfrm>
          <a:prstGeom prst="star5">
            <a:avLst>
              <a:gd name="adj" fmla="val 19098"/>
              <a:gd name="hf" fmla="val 105146"/>
              <a:gd name="vf" fmla="val 110557"/>
            </a:avLst>
          </a:prstGeom>
          <a:solidFill>
            <a:srgbClr val="F4D700"/>
          </a:solidFill>
          <a:ln w="28575" cap="flat" cmpd="sng">
            <a:solidFill>
              <a:srgbClr val="0434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Quattrocento Sans"/>
              <a:buNone/>
            </a:pPr>
            <a:endParaRPr sz="1800">
              <a:solidFill>
                <a:srgbClr val="000000"/>
              </a:solidFill>
              <a:latin typeface="Quattrocento Sans"/>
              <a:ea typeface="Quattrocento Sans"/>
              <a:cs typeface="Quattrocento Sans"/>
              <a:sym typeface="Quattrocento Sans"/>
            </a:endParaRPr>
          </a:p>
        </p:txBody>
      </p:sp>
      <p:sp>
        <p:nvSpPr>
          <p:cNvPr id="239" name="Google Shape;239;p30"/>
          <p:cNvSpPr/>
          <p:nvPr/>
        </p:nvSpPr>
        <p:spPr>
          <a:xfrm>
            <a:off x="5311273" y="1891550"/>
            <a:ext cx="412500" cy="393600"/>
          </a:xfrm>
          <a:prstGeom prst="star5">
            <a:avLst>
              <a:gd name="adj" fmla="val 19098"/>
              <a:gd name="hf" fmla="val 105146"/>
              <a:gd name="vf" fmla="val 110557"/>
            </a:avLst>
          </a:prstGeom>
          <a:solidFill>
            <a:srgbClr val="F4D700"/>
          </a:solidFill>
          <a:ln w="28575" cap="flat" cmpd="sng">
            <a:solidFill>
              <a:srgbClr val="0434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Quattrocento Sans"/>
              <a:buNone/>
            </a:pPr>
            <a:endParaRPr sz="1800">
              <a:solidFill>
                <a:srgbClr val="000000"/>
              </a:solidFill>
              <a:latin typeface="Quattrocento Sans"/>
              <a:ea typeface="Quattrocento Sans"/>
              <a:cs typeface="Quattrocento Sans"/>
              <a:sym typeface="Quattrocento Sans"/>
            </a:endParaRPr>
          </a:p>
        </p:txBody>
      </p:sp>
      <p:sp>
        <p:nvSpPr>
          <p:cNvPr id="240" name="Google Shape;240;p30"/>
          <p:cNvSpPr/>
          <p:nvPr/>
        </p:nvSpPr>
        <p:spPr>
          <a:xfrm>
            <a:off x="6773348" y="2757900"/>
            <a:ext cx="412500" cy="393600"/>
          </a:xfrm>
          <a:prstGeom prst="star5">
            <a:avLst>
              <a:gd name="adj" fmla="val 19098"/>
              <a:gd name="hf" fmla="val 105146"/>
              <a:gd name="vf" fmla="val 110557"/>
            </a:avLst>
          </a:prstGeom>
          <a:solidFill>
            <a:srgbClr val="F4D700"/>
          </a:solidFill>
          <a:ln w="28575" cap="flat" cmpd="sng">
            <a:solidFill>
              <a:srgbClr val="0434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Quattrocento Sans"/>
              <a:buNone/>
            </a:pPr>
            <a:endParaRPr sz="1800">
              <a:solidFill>
                <a:srgbClr val="000000"/>
              </a:solidFill>
              <a:latin typeface="Quattrocento Sans"/>
              <a:ea typeface="Quattrocento Sans"/>
              <a:cs typeface="Quattrocento Sans"/>
              <a:sym typeface="Quattrocento Sans"/>
            </a:endParaRPr>
          </a:p>
        </p:txBody>
      </p:sp>
      <p:sp>
        <p:nvSpPr>
          <p:cNvPr id="241" name="Google Shape;241;p30"/>
          <p:cNvSpPr/>
          <p:nvPr/>
        </p:nvSpPr>
        <p:spPr>
          <a:xfrm>
            <a:off x="7576023" y="3189900"/>
            <a:ext cx="412500" cy="393600"/>
          </a:xfrm>
          <a:prstGeom prst="star5">
            <a:avLst>
              <a:gd name="adj" fmla="val 19098"/>
              <a:gd name="hf" fmla="val 105146"/>
              <a:gd name="vf" fmla="val 110557"/>
            </a:avLst>
          </a:prstGeom>
          <a:solidFill>
            <a:srgbClr val="F4D700"/>
          </a:solidFill>
          <a:ln w="28575" cap="flat" cmpd="sng">
            <a:solidFill>
              <a:srgbClr val="0434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Quattrocento Sans"/>
              <a:buNone/>
            </a:pPr>
            <a:endParaRPr sz="1800">
              <a:solidFill>
                <a:srgbClr val="000000"/>
              </a:solidFill>
              <a:latin typeface="Quattrocento Sans"/>
              <a:ea typeface="Quattrocento Sans"/>
              <a:cs typeface="Quattrocento Sans"/>
              <a:sym typeface="Quattrocento Sans"/>
            </a:endParaRPr>
          </a:p>
        </p:txBody>
      </p:sp>
      <p:sp>
        <p:nvSpPr>
          <p:cNvPr id="242" name="Google Shape;242;p30"/>
          <p:cNvSpPr/>
          <p:nvPr/>
        </p:nvSpPr>
        <p:spPr>
          <a:xfrm>
            <a:off x="-5037" y="1"/>
            <a:ext cx="9144000" cy="6495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今後の展開</a:t>
            </a:r>
            <a:endParaRPr sz="2400" b="1">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xfrm>
            <a:off x="311700" y="392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ja" sz="3500" b="1">
                <a:solidFill>
                  <a:schemeClr val="lt1"/>
                </a:solidFill>
              </a:rPr>
              <a:t>私たちが「マナレージ」で作りたい世界</a:t>
            </a:r>
            <a:endParaRPr sz="3500" b="1">
              <a:solidFill>
                <a:schemeClr val="lt1"/>
              </a:solidFill>
            </a:endParaRPr>
          </a:p>
        </p:txBody>
      </p:sp>
      <p:sp>
        <p:nvSpPr>
          <p:cNvPr id="248" name="Google Shape;248;p31"/>
          <p:cNvSpPr/>
          <p:nvPr/>
        </p:nvSpPr>
        <p:spPr>
          <a:xfrm>
            <a:off x="-20100" y="1412185"/>
            <a:ext cx="9164100" cy="2239200"/>
          </a:xfrm>
          <a:prstGeom prst="rect">
            <a:avLst/>
          </a:prstGeom>
          <a:solidFill>
            <a:srgbClr val="0779C2">
              <a:alpha val="7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sz="2600">
                <a:solidFill>
                  <a:srgbClr val="F4D700"/>
                </a:solidFill>
                <a:latin typeface="Calibri"/>
                <a:ea typeface="Calibri"/>
                <a:cs typeface="Calibri"/>
                <a:sym typeface="Calibri"/>
              </a:rPr>
              <a:t>アプリを通して、いつでも・どこでも</a:t>
            </a:r>
            <a:endParaRPr sz="2600">
              <a:solidFill>
                <a:srgbClr val="F4D700"/>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a:solidFill>
                <a:srgbClr val="F4D700"/>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ja" sz="2600">
                <a:solidFill>
                  <a:schemeClr val="lt1"/>
                </a:solidFill>
                <a:latin typeface="Calibri"/>
                <a:ea typeface="Calibri"/>
                <a:cs typeface="Calibri"/>
                <a:sym typeface="Calibri"/>
              </a:rPr>
              <a:t>真鶴町の子どもと若者が地域と繋がる</a:t>
            </a:r>
            <a:endParaRPr sz="260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ja" sz="2600">
                <a:solidFill>
                  <a:schemeClr val="lt1"/>
                </a:solidFill>
                <a:latin typeface="Calibri"/>
                <a:ea typeface="Calibri"/>
                <a:cs typeface="Calibri"/>
                <a:sym typeface="Calibri"/>
              </a:rPr>
              <a:t>「架け橋」を構築し、</a:t>
            </a:r>
            <a:endParaRPr sz="260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ja" sz="2600">
                <a:solidFill>
                  <a:schemeClr val="lt1"/>
                </a:solidFill>
                <a:latin typeface="Calibri"/>
                <a:ea typeface="Calibri"/>
                <a:cs typeface="Calibri"/>
                <a:sym typeface="Calibri"/>
              </a:rPr>
              <a:t>港町の暮らしを多世代で楽しむ環境</a:t>
            </a:r>
            <a:endParaRPr sz="2600" b="1" i="0" u="none" strike="noStrike" cap="none">
              <a:solidFill>
                <a:schemeClr val="lt1"/>
              </a:solidFill>
              <a:latin typeface="Meiryo"/>
              <a:ea typeface="Meiryo"/>
              <a:cs typeface="Meiryo"/>
              <a:sym typeface="Meiry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4233725" y="629825"/>
            <a:ext cx="4619324" cy="4619324"/>
          </a:xfrm>
          <a:prstGeom prst="rect">
            <a:avLst/>
          </a:prstGeom>
          <a:noFill/>
          <a:ln>
            <a:noFill/>
          </a:ln>
        </p:spPr>
      </p:pic>
      <p:sp>
        <p:nvSpPr>
          <p:cNvPr id="62" name="Google Shape;62;p14"/>
          <p:cNvSpPr/>
          <p:nvPr/>
        </p:nvSpPr>
        <p:spPr>
          <a:xfrm>
            <a:off x="5899725" y="4286250"/>
            <a:ext cx="1183500" cy="389700"/>
          </a:xfrm>
          <a:prstGeom prst="wedgeRoundRectCallout">
            <a:avLst>
              <a:gd name="adj1" fmla="val -75608"/>
              <a:gd name="adj2" fmla="val 3847"/>
              <a:gd name="adj3" fmla="val 0"/>
            </a:avLst>
          </a:prstGeom>
          <a:solidFill>
            <a:srgbClr val="0779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63;p14"/>
          <p:cNvSpPr txBox="1">
            <a:spLocks noGrp="1"/>
          </p:cNvSpPr>
          <p:nvPr>
            <p:ph type="title"/>
          </p:nvPr>
        </p:nvSpPr>
        <p:spPr>
          <a:xfrm>
            <a:off x="286200" y="991975"/>
            <a:ext cx="3788700" cy="201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sz="2300">
                <a:latin typeface="Meiryo"/>
                <a:ea typeface="Meiryo"/>
                <a:cs typeface="Meiryo"/>
                <a:sym typeface="Meiryo"/>
              </a:rPr>
              <a:t>#神奈川県の西端</a:t>
            </a:r>
            <a:endParaRPr sz="2300">
              <a:latin typeface="Meiryo"/>
              <a:ea typeface="Meiryo"/>
              <a:cs typeface="Meiryo"/>
              <a:sym typeface="Meiryo"/>
            </a:endParaRPr>
          </a:p>
          <a:p>
            <a:pPr marL="0" lvl="0" indent="0" algn="l" rtl="0">
              <a:spcBef>
                <a:spcPts val="0"/>
              </a:spcBef>
              <a:spcAft>
                <a:spcPts val="0"/>
              </a:spcAft>
              <a:buNone/>
            </a:pPr>
            <a:r>
              <a:rPr lang="ja" sz="2300">
                <a:latin typeface="Meiryo"/>
                <a:ea typeface="Meiryo"/>
                <a:cs typeface="Meiryo"/>
                <a:sym typeface="Meiryo"/>
              </a:rPr>
              <a:t>#芦ノ湖と同サイズ</a:t>
            </a:r>
            <a:endParaRPr sz="2300">
              <a:latin typeface="Meiryo"/>
              <a:ea typeface="Meiryo"/>
              <a:cs typeface="Meiryo"/>
              <a:sym typeface="Meiryo"/>
            </a:endParaRPr>
          </a:p>
          <a:p>
            <a:pPr marL="0" lvl="0" indent="0" algn="l" rtl="0">
              <a:spcBef>
                <a:spcPts val="0"/>
              </a:spcBef>
              <a:spcAft>
                <a:spcPts val="0"/>
              </a:spcAft>
              <a:buNone/>
            </a:pPr>
            <a:r>
              <a:rPr lang="ja" sz="2300">
                <a:latin typeface="Meiryo"/>
                <a:ea typeface="Meiryo"/>
                <a:cs typeface="Meiryo"/>
                <a:sym typeface="Meiryo"/>
              </a:rPr>
              <a:t>#人口6500人</a:t>
            </a:r>
            <a:endParaRPr sz="2300">
              <a:latin typeface="Meiryo"/>
              <a:ea typeface="Meiryo"/>
              <a:cs typeface="Meiryo"/>
              <a:sym typeface="Meiryo"/>
            </a:endParaRPr>
          </a:p>
        </p:txBody>
      </p:sp>
      <p:sp>
        <p:nvSpPr>
          <p:cNvPr id="64" name="Google Shape;64;p14"/>
          <p:cNvSpPr/>
          <p:nvPr/>
        </p:nvSpPr>
        <p:spPr>
          <a:xfrm>
            <a:off x="0" y="0"/>
            <a:ext cx="9144000" cy="8160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神奈川西端の小さな半島・真鶴町</a:t>
            </a:r>
            <a:endParaRPr sz="2400" b="1">
              <a:solidFill>
                <a:schemeClr val="lt1"/>
              </a:solidFill>
            </a:endParaRPr>
          </a:p>
        </p:txBody>
      </p:sp>
      <p:pic>
        <p:nvPicPr>
          <p:cNvPr id="65" name="Google Shape;65;p14"/>
          <p:cNvPicPr preferRelativeResize="0"/>
          <p:nvPr/>
        </p:nvPicPr>
        <p:blipFill>
          <a:blip r:embed="rId4">
            <a:alphaModFix/>
          </a:blip>
          <a:stretch>
            <a:fillRect/>
          </a:stretch>
        </p:blipFill>
        <p:spPr>
          <a:xfrm>
            <a:off x="433000" y="2571750"/>
            <a:ext cx="3225626" cy="2419250"/>
          </a:xfrm>
          <a:prstGeom prst="rect">
            <a:avLst/>
          </a:prstGeom>
          <a:noFill/>
          <a:ln>
            <a:noFill/>
          </a:ln>
        </p:spPr>
      </p:pic>
      <p:sp>
        <p:nvSpPr>
          <p:cNvPr id="66" name="Google Shape;66;p14"/>
          <p:cNvSpPr txBox="1"/>
          <p:nvPr/>
        </p:nvSpPr>
        <p:spPr>
          <a:xfrm>
            <a:off x="5878075" y="4257386"/>
            <a:ext cx="1197900" cy="38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a:solidFill>
                  <a:schemeClr val="lt1"/>
                </a:solidFill>
              </a:rPr>
              <a:t>真鶴町</a:t>
            </a:r>
            <a:endParaRPr sz="1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733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latin typeface="Meiryo"/>
                <a:ea typeface="Meiryo"/>
                <a:cs typeface="Meiryo"/>
                <a:sym typeface="Meiryo"/>
              </a:rPr>
              <a:t>神奈川県唯一の過疎地域！　   首都圏における地方の危機</a:t>
            </a:r>
            <a:endParaRPr>
              <a:latin typeface="Meiryo"/>
              <a:ea typeface="Meiryo"/>
              <a:cs typeface="Meiryo"/>
              <a:sym typeface="Meiryo"/>
            </a:endParaRPr>
          </a:p>
        </p:txBody>
      </p:sp>
      <p:pic>
        <p:nvPicPr>
          <p:cNvPr id="72" name="Google Shape;72;p15"/>
          <p:cNvPicPr preferRelativeResize="0"/>
          <p:nvPr/>
        </p:nvPicPr>
        <p:blipFill>
          <a:blip r:embed="rId3">
            <a:alphaModFix/>
          </a:blip>
          <a:stretch>
            <a:fillRect/>
          </a:stretch>
        </p:blipFill>
        <p:spPr>
          <a:xfrm>
            <a:off x="167175" y="1339645"/>
            <a:ext cx="4269056" cy="3391000"/>
          </a:xfrm>
          <a:prstGeom prst="rect">
            <a:avLst/>
          </a:prstGeom>
          <a:noFill/>
          <a:ln>
            <a:noFill/>
          </a:ln>
        </p:spPr>
      </p:pic>
      <p:pic>
        <p:nvPicPr>
          <p:cNvPr id="73" name="Google Shape;73;p15"/>
          <p:cNvPicPr preferRelativeResize="0"/>
          <p:nvPr/>
        </p:nvPicPr>
        <p:blipFill>
          <a:blip r:embed="rId4">
            <a:alphaModFix/>
          </a:blip>
          <a:stretch>
            <a:fillRect/>
          </a:stretch>
        </p:blipFill>
        <p:spPr>
          <a:xfrm>
            <a:off x="4571989" y="1339644"/>
            <a:ext cx="4436936" cy="3390999"/>
          </a:xfrm>
          <a:prstGeom prst="rect">
            <a:avLst/>
          </a:prstGeom>
          <a:noFill/>
          <a:ln>
            <a:noFill/>
          </a:ln>
        </p:spPr>
      </p:pic>
      <p:sp>
        <p:nvSpPr>
          <p:cNvPr id="74" name="Google Shape;74;p15"/>
          <p:cNvSpPr/>
          <p:nvPr/>
        </p:nvSpPr>
        <p:spPr>
          <a:xfrm>
            <a:off x="0" y="0"/>
            <a:ext cx="9144000" cy="6288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真鶴町が抱える危機</a:t>
            </a:r>
            <a:endParaRPr sz="2400" b="1">
              <a:solidFill>
                <a:schemeClr val="lt1"/>
              </a:solidFill>
            </a:endParaRPr>
          </a:p>
        </p:txBody>
      </p:sp>
      <p:sp>
        <p:nvSpPr>
          <p:cNvPr id="75" name="Google Shape;75;p15"/>
          <p:cNvSpPr txBox="1">
            <a:spLocks noGrp="1"/>
          </p:cNvSpPr>
          <p:nvPr>
            <p:ph type="title"/>
          </p:nvPr>
        </p:nvSpPr>
        <p:spPr>
          <a:xfrm>
            <a:off x="167300" y="4730644"/>
            <a:ext cx="4269000" cy="34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ja" sz="1280">
                <a:latin typeface="Meiryo"/>
                <a:ea typeface="Meiryo"/>
                <a:cs typeface="Meiryo"/>
                <a:sym typeface="Meiryo"/>
              </a:rPr>
              <a:t>1970年代</a:t>
            </a:r>
            <a:endParaRPr sz="1280">
              <a:latin typeface="Meiryo"/>
              <a:ea typeface="Meiryo"/>
              <a:cs typeface="Meiryo"/>
              <a:sym typeface="Meiryo"/>
            </a:endParaRPr>
          </a:p>
        </p:txBody>
      </p:sp>
      <p:sp>
        <p:nvSpPr>
          <p:cNvPr id="76" name="Google Shape;76;p15"/>
          <p:cNvSpPr txBox="1">
            <a:spLocks noGrp="1"/>
          </p:cNvSpPr>
          <p:nvPr>
            <p:ph type="title"/>
          </p:nvPr>
        </p:nvSpPr>
        <p:spPr>
          <a:xfrm>
            <a:off x="4572000" y="4730644"/>
            <a:ext cx="4437000" cy="34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ja" sz="1280">
                <a:latin typeface="Meiryo"/>
                <a:ea typeface="Meiryo"/>
                <a:cs typeface="Meiryo"/>
                <a:sym typeface="Meiryo"/>
              </a:rPr>
              <a:t>2025年</a:t>
            </a:r>
            <a:endParaRPr sz="1280">
              <a:latin typeface="Meiryo"/>
              <a:ea typeface="Meiryo"/>
              <a:cs typeface="Meiryo"/>
              <a:sym typeface="Meiry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682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ja" sz="3620" b="1">
                <a:solidFill>
                  <a:schemeClr val="lt1"/>
                </a:solidFill>
                <a:latin typeface="HiraKakuPro-W3"/>
                <a:ea typeface="HiraKakuPro-W3"/>
                <a:cs typeface="HiraKakuPro-W3"/>
                <a:sym typeface="HiraKakuPro-W3"/>
              </a:rPr>
              <a:t>私たちが「マナレージ」で作りたい世界</a:t>
            </a:r>
            <a:endParaRPr sz="3920" b="1">
              <a:solidFill>
                <a:schemeClr val="lt1"/>
              </a:solidFill>
              <a:latin typeface="HiraKakuPro-W3"/>
              <a:ea typeface="HiraKakuPro-W3"/>
              <a:cs typeface="HiraKakuPro-W3"/>
              <a:sym typeface="HiraKakuPro-W3"/>
            </a:endParaRPr>
          </a:p>
        </p:txBody>
      </p:sp>
      <p:sp>
        <p:nvSpPr>
          <p:cNvPr id="82" name="Google Shape;82;p16"/>
          <p:cNvSpPr/>
          <p:nvPr/>
        </p:nvSpPr>
        <p:spPr>
          <a:xfrm>
            <a:off x="0" y="1310150"/>
            <a:ext cx="9144000" cy="2010300"/>
          </a:xfrm>
          <a:prstGeom prst="rect">
            <a:avLst/>
          </a:prstGeom>
          <a:solidFill>
            <a:srgbClr val="0779C2">
              <a:alpha val="7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ja" sz="2600">
                <a:solidFill>
                  <a:schemeClr val="lt1"/>
                </a:solidFill>
                <a:latin typeface="Calibri"/>
                <a:ea typeface="Calibri"/>
                <a:cs typeface="Calibri"/>
                <a:sym typeface="Calibri"/>
              </a:rPr>
              <a:t>真鶴町の子どもと若者が地域と繋がる</a:t>
            </a:r>
            <a:endParaRPr sz="260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ja" sz="2600">
                <a:solidFill>
                  <a:schemeClr val="lt1"/>
                </a:solidFill>
                <a:latin typeface="Calibri"/>
                <a:ea typeface="Calibri"/>
                <a:cs typeface="Calibri"/>
                <a:sym typeface="Calibri"/>
              </a:rPr>
              <a:t>「架け橋」を構築し、</a:t>
            </a:r>
            <a:endParaRPr sz="260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ja" sz="2600">
                <a:solidFill>
                  <a:schemeClr val="lt1"/>
                </a:solidFill>
                <a:latin typeface="Calibri"/>
                <a:ea typeface="Calibri"/>
                <a:cs typeface="Calibri"/>
                <a:sym typeface="Calibri"/>
              </a:rPr>
              <a:t>港町の暮らしを多世代で楽しむ環境</a:t>
            </a:r>
            <a:endParaRPr sz="5200" b="1" i="0" u="none" strike="noStrike" cap="none">
              <a:solidFill>
                <a:schemeClr val="lt1"/>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121300" y="1353900"/>
            <a:ext cx="4901025" cy="2450500"/>
          </a:xfrm>
          <a:prstGeom prst="rect">
            <a:avLst/>
          </a:prstGeom>
          <a:noFill/>
          <a:ln>
            <a:noFill/>
          </a:ln>
        </p:spPr>
      </p:pic>
      <p:sp>
        <p:nvSpPr>
          <p:cNvPr id="88" name="Google Shape;88;p17"/>
          <p:cNvSpPr/>
          <p:nvPr/>
        </p:nvSpPr>
        <p:spPr>
          <a:xfrm>
            <a:off x="0" y="0"/>
            <a:ext cx="9144000" cy="12777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ja" sz="2300" b="1">
                <a:solidFill>
                  <a:schemeClr val="lt1"/>
                </a:solidFill>
              </a:rPr>
              <a:t>　</a:t>
            </a:r>
            <a:r>
              <a:rPr lang="ja" sz="2600" b="1">
                <a:solidFill>
                  <a:schemeClr val="lt1"/>
                </a:solidFill>
              </a:rPr>
              <a:t>必要な背景①</a:t>
            </a:r>
            <a:endParaRPr sz="2600" b="1">
              <a:solidFill>
                <a:schemeClr val="lt1"/>
              </a:solidFill>
            </a:endParaRPr>
          </a:p>
          <a:p>
            <a:pPr marL="0" lvl="0" indent="0" algn="ctr" rtl="0">
              <a:spcBef>
                <a:spcPts val="0"/>
              </a:spcBef>
              <a:spcAft>
                <a:spcPts val="0"/>
              </a:spcAft>
              <a:buNone/>
            </a:pPr>
            <a:r>
              <a:rPr lang="ja" sz="1900" b="1">
                <a:solidFill>
                  <a:schemeClr val="lt1"/>
                </a:solidFill>
              </a:rPr>
              <a:t>「無関心」より「参加の仕方がわからない」「自分が何ができるかわからない」</a:t>
            </a:r>
            <a:endParaRPr sz="1900" b="1">
              <a:solidFill>
                <a:schemeClr val="lt1"/>
              </a:solidFill>
            </a:endParaRPr>
          </a:p>
        </p:txBody>
      </p:sp>
      <p:sp>
        <p:nvSpPr>
          <p:cNvPr id="89" name="Google Shape;89;p17"/>
          <p:cNvSpPr txBox="1"/>
          <p:nvPr/>
        </p:nvSpPr>
        <p:spPr>
          <a:xfrm>
            <a:off x="0" y="4723200"/>
            <a:ext cx="3693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900">
                <a:solidFill>
                  <a:schemeClr val="dk1"/>
                </a:solidFill>
              </a:rPr>
              <a:t>「仙台市若者のまちづくり活動に関する意識調査報告書」</a:t>
            </a:r>
            <a:endParaRPr sz="900">
              <a:solidFill>
                <a:schemeClr val="dk1"/>
              </a:solidFill>
            </a:endParaRPr>
          </a:p>
          <a:p>
            <a:pPr marL="0" lvl="0" indent="0" algn="l" rtl="0">
              <a:spcBef>
                <a:spcPts val="0"/>
              </a:spcBef>
              <a:spcAft>
                <a:spcPts val="0"/>
              </a:spcAft>
              <a:buNone/>
            </a:pPr>
            <a:r>
              <a:rPr lang="ja" sz="900">
                <a:solidFill>
                  <a:schemeClr val="dk1"/>
                </a:solidFill>
              </a:rPr>
              <a:t>（R5.3月仙台市）</a:t>
            </a:r>
            <a:endParaRPr sz="900"/>
          </a:p>
        </p:txBody>
      </p:sp>
      <p:sp>
        <p:nvSpPr>
          <p:cNvPr id="90" name="Google Shape;90;p17"/>
          <p:cNvSpPr/>
          <p:nvPr/>
        </p:nvSpPr>
        <p:spPr>
          <a:xfrm>
            <a:off x="5022325" y="1499250"/>
            <a:ext cx="3619500" cy="628800"/>
          </a:xfrm>
          <a:prstGeom prst="wedgeRectCallout">
            <a:avLst>
              <a:gd name="adj1" fmla="val -64313"/>
              <a:gd name="adj2" fmla="val 22157"/>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900">
                <a:solidFill>
                  <a:schemeClr val="dk1"/>
                </a:solidFill>
                <a:latin typeface="Meiryo"/>
                <a:ea typeface="Meiryo"/>
                <a:cs typeface="Meiryo"/>
                <a:sym typeface="Meiryo"/>
              </a:rPr>
              <a:t>「参加の仕方がわからない」が「無関心」を上回る</a:t>
            </a:r>
            <a:endParaRPr sz="1900" b="1">
              <a:solidFill>
                <a:schemeClr val="dk1"/>
              </a:solidFill>
              <a:latin typeface="Meiryo"/>
              <a:ea typeface="Meiryo"/>
              <a:cs typeface="Meiryo"/>
              <a:sym typeface="Meiryo"/>
            </a:endParaRPr>
          </a:p>
        </p:txBody>
      </p:sp>
      <p:pic>
        <p:nvPicPr>
          <p:cNvPr id="91" name="Google Shape;91;p17"/>
          <p:cNvPicPr preferRelativeResize="0"/>
          <p:nvPr/>
        </p:nvPicPr>
        <p:blipFill>
          <a:blip r:embed="rId4">
            <a:alphaModFix/>
          </a:blip>
          <a:stretch>
            <a:fillRect/>
          </a:stretch>
        </p:blipFill>
        <p:spPr>
          <a:xfrm>
            <a:off x="4339875" y="2700101"/>
            <a:ext cx="4663076" cy="2252725"/>
          </a:xfrm>
          <a:prstGeom prst="rect">
            <a:avLst/>
          </a:prstGeom>
          <a:noFill/>
          <a:ln>
            <a:noFill/>
          </a:ln>
        </p:spPr>
      </p:pic>
      <p:sp>
        <p:nvSpPr>
          <p:cNvPr id="92" name="Google Shape;92;p17"/>
          <p:cNvSpPr/>
          <p:nvPr/>
        </p:nvSpPr>
        <p:spPr>
          <a:xfrm>
            <a:off x="5756625" y="3054600"/>
            <a:ext cx="1730700" cy="12090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p17"/>
          <p:cNvSpPr/>
          <p:nvPr/>
        </p:nvSpPr>
        <p:spPr>
          <a:xfrm>
            <a:off x="121300" y="2055700"/>
            <a:ext cx="4541700" cy="3879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p17"/>
          <p:cNvSpPr/>
          <p:nvPr/>
        </p:nvSpPr>
        <p:spPr>
          <a:xfrm>
            <a:off x="345325" y="3949400"/>
            <a:ext cx="3619500" cy="628800"/>
          </a:xfrm>
          <a:prstGeom prst="wedgeRectCallout">
            <a:avLst>
              <a:gd name="adj1" fmla="val 67301"/>
              <a:gd name="adj2" fmla="val 7534"/>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800">
                <a:solidFill>
                  <a:schemeClr val="dk1"/>
                </a:solidFill>
                <a:latin typeface="Meiryo"/>
                <a:ea typeface="Meiryo"/>
                <a:cs typeface="Meiryo"/>
                <a:sym typeface="Meiryo"/>
              </a:rPr>
              <a:t>情報不足と「自分になにができるのかわからない」が一定数いる</a:t>
            </a:r>
            <a:endParaRPr sz="1800" b="1">
              <a:solidFill>
                <a:schemeClr val="dk1"/>
              </a:solidFill>
              <a:latin typeface="Meiryo"/>
              <a:ea typeface="Meiryo"/>
              <a:cs typeface="Meiryo"/>
              <a:sym typeface="Meiry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121300" y="4753125"/>
            <a:ext cx="36120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ja" sz="800">
                <a:solidFill>
                  <a:schemeClr val="dk1"/>
                </a:solidFill>
                <a:latin typeface="Calibri"/>
                <a:ea typeface="Calibri"/>
                <a:cs typeface="Calibri"/>
                <a:sym typeface="Calibri"/>
              </a:rPr>
              <a:t>「UIJターンの促進・支援と地方の活性化」（労働政策研究・研修機構）</a:t>
            </a:r>
            <a:endParaRPr sz="800"/>
          </a:p>
        </p:txBody>
      </p:sp>
      <p:sp>
        <p:nvSpPr>
          <p:cNvPr id="100" name="Google Shape;100;p18"/>
          <p:cNvSpPr/>
          <p:nvPr/>
        </p:nvSpPr>
        <p:spPr>
          <a:xfrm>
            <a:off x="0" y="0"/>
            <a:ext cx="9144000" cy="13491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ja" sz="2600" b="1">
                <a:solidFill>
                  <a:schemeClr val="lt1"/>
                </a:solidFill>
              </a:rPr>
              <a:t>   必要な背景①</a:t>
            </a:r>
            <a:endParaRPr sz="2000" b="1">
              <a:solidFill>
                <a:schemeClr val="lt1"/>
              </a:solidFill>
            </a:endParaRPr>
          </a:p>
          <a:p>
            <a:pPr marL="0" lvl="0" indent="0" algn="l" rtl="0">
              <a:spcBef>
                <a:spcPts val="0"/>
              </a:spcBef>
              <a:spcAft>
                <a:spcPts val="0"/>
              </a:spcAft>
              <a:buNone/>
            </a:pPr>
            <a:r>
              <a:rPr lang="ja" sz="2000" b="1">
                <a:solidFill>
                  <a:schemeClr val="lt1"/>
                </a:solidFill>
              </a:rPr>
              <a:t>　子ども・若者が早くから地域とつながる暮らしが地域の可能性を広げる</a:t>
            </a:r>
            <a:endParaRPr sz="2000" b="1">
              <a:solidFill>
                <a:schemeClr val="lt1"/>
              </a:solidFill>
            </a:endParaRPr>
          </a:p>
        </p:txBody>
      </p:sp>
      <p:pic>
        <p:nvPicPr>
          <p:cNvPr id="101" name="Google Shape;101;p18"/>
          <p:cNvPicPr preferRelativeResize="0"/>
          <p:nvPr/>
        </p:nvPicPr>
        <p:blipFill>
          <a:blip r:embed="rId3">
            <a:alphaModFix/>
          </a:blip>
          <a:stretch>
            <a:fillRect/>
          </a:stretch>
        </p:blipFill>
        <p:spPr>
          <a:xfrm>
            <a:off x="121300" y="1447050"/>
            <a:ext cx="6676025" cy="3208213"/>
          </a:xfrm>
          <a:prstGeom prst="rect">
            <a:avLst/>
          </a:prstGeom>
          <a:noFill/>
          <a:ln>
            <a:noFill/>
          </a:ln>
        </p:spPr>
      </p:pic>
      <p:sp>
        <p:nvSpPr>
          <p:cNvPr id="102" name="Google Shape;102;p18"/>
          <p:cNvSpPr/>
          <p:nvPr/>
        </p:nvSpPr>
        <p:spPr>
          <a:xfrm>
            <a:off x="288575" y="3663925"/>
            <a:ext cx="4427400" cy="4002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p18"/>
          <p:cNvSpPr/>
          <p:nvPr/>
        </p:nvSpPr>
        <p:spPr>
          <a:xfrm>
            <a:off x="6797325" y="2460625"/>
            <a:ext cx="2169600" cy="1468500"/>
          </a:xfrm>
          <a:prstGeom prst="wedgeRectCallout">
            <a:avLst>
              <a:gd name="adj1" fmla="val -67221"/>
              <a:gd name="adj2" fmla="val 46237"/>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dk1"/>
                </a:solidFill>
                <a:latin typeface="Meiryo"/>
                <a:ea typeface="Meiryo"/>
                <a:cs typeface="Meiryo"/>
                <a:sym typeface="Meiryo"/>
              </a:rPr>
              <a:t>子ども時代の地域への認知度向上が地域への愛着を</a:t>
            </a:r>
            <a:endParaRPr sz="1800">
              <a:solidFill>
                <a:schemeClr val="dk1"/>
              </a:solidFill>
              <a:latin typeface="Meiryo"/>
              <a:ea typeface="Meiryo"/>
              <a:cs typeface="Meiryo"/>
              <a:sym typeface="Meiryo"/>
            </a:endParaRPr>
          </a:p>
          <a:p>
            <a:pPr marL="0" lvl="0" indent="0" algn="ctr" rtl="0">
              <a:spcBef>
                <a:spcPts val="0"/>
              </a:spcBef>
              <a:spcAft>
                <a:spcPts val="0"/>
              </a:spcAft>
              <a:buNone/>
            </a:pPr>
            <a:r>
              <a:rPr lang="ja" sz="1800">
                <a:solidFill>
                  <a:schemeClr val="dk1"/>
                </a:solidFill>
                <a:latin typeface="Meiryo"/>
                <a:ea typeface="Meiryo"/>
                <a:cs typeface="Meiryo"/>
                <a:sym typeface="Meiryo"/>
              </a:rPr>
              <a:t>高める</a:t>
            </a:r>
            <a:endParaRPr sz="1800" b="1">
              <a:solidFill>
                <a:schemeClr val="dk1"/>
              </a:solidFill>
              <a:latin typeface="Meiryo"/>
              <a:ea typeface="Meiryo"/>
              <a:cs typeface="Meiryo"/>
              <a:sym typeface="Meiry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p:nvPr/>
        </p:nvSpPr>
        <p:spPr>
          <a:xfrm>
            <a:off x="629250" y="1864400"/>
            <a:ext cx="7885500" cy="212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p19"/>
          <p:cNvSpPr/>
          <p:nvPr/>
        </p:nvSpPr>
        <p:spPr>
          <a:xfrm>
            <a:off x="1058700" y="2077400"/>
            <a:ext cx="7026600" cy="169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 sz="2200" b="1">
                <a:solidFill>
                  <a:srgbClr val="FF00FF"/>
                </a:solidFill>
              </a:rPr>
              <a:t>　</a:t>
            </a:r>
            <a:r>
              <a:rPr lang="ja" sz="2200">
                <a:solidFill>
                  <a:schemeClr val="dk1"/>
                </a:solidFill>
              </a:rPr>
              <a:t>多様な授業の充実（2位39.7％）</a:t>
            </a:r>
            <a:endParaRPr sz="2200">
              <a:solidFill>
                <a:schemeClr val="dk1"/>
              </a:solidFill>
            </a:endParaRPr>
          </a:p>
          <a:p>
            <a:pPr marL="0" marR="0" lvl="0" indent="0" algn="l" rtl="0">
              <a:spcBef>
                <a:spcPts val="0"/>
              </a:spcBef>
              <a:spcAft>
                <a:spcPts val="0"/>
              </a:spcAft>
              <a:buNone/>
            </a:pPr>
            <a:endParaRPr sz="2200">
              <a:solidFill>
                <a:schemeClr val="dk1"/>
              </a:solidFill>
            </a:endParaRPr>
          </a:p>
          <a:p>
            <a:pPr marL="0" marR="0" lvl="0" indent="0" algn="l" rtl="0">
              <a:spcBef>
                <a:spcPts val="0"/>
              </a:spcBef>
              <a:spcAft>
                <a:spcPts val="0"/>
              </a:spcAft>
              <a:buNone/>
            </a:pPr>
            <a:r>
              <a:rPr lang="ja" sz="2200">
                <a:solidFill>
                  <a:schemeClr val="dk1"/>
                </a:solidFill>
              </a:rPr>
              <a:t>　青少年・若者が参加できるイベント（4位34.3%）</a:t>
            </a:r>
            <a:endParaRPr sz="2200">
              <a:solidFill>
                <a:schemeClr val="dk1"/>
              </a:solidFill>
            </a:endParaRPr>
          </a:p>
          <a:p>
            <a:pPr marL="0" marR="0" lvl="0" indent="0" algn="l" rtl="0">
              <a:spcBef>
                <a:spcPts val="0"/>
              </a:spcBef>
              <a:spcAft>
                <a:spcPts val="0"/>
              </a:spcAft>
              <a:buNone/>
            </a:pPr>
            <a:endParaRPr sz="2200">
              <a:solidFill>
                <a:schemeClr val="dk1"/>
              </a:solidFill>
            </a:endParaRPr>
          </a:p>
          <a:p>
            <a:pPr marL="0" marR="0" lvl="0" indent="0" algn="l" rtl="0">
              <a:spcBef>
                <a:spcPts val="0"/>
              </a:spcBef>
              <a:spcAft>
                <a:spcPts val="0"/>
              </a:spcAft>
              <a:buNone/>
            </a:pPr>
            <a:r>
              <a:rPr lang="ja" sz="2200">
                <a:solidFill>
                  <a:schemeClr val="dk1"/>
                </a:solidFill>
              </a:rPr>
              <a:t>　地域活動や体験活動等の社会参加（5位28.4%）</a:t>
            </a:r>
            <a:endParaRPr sz="2200" b="1">
              <a:solidFill>
                <a:schemeClr val="dk1"/>
              </a:solidFill>
              <a:latin typeface="Calibri"/>
              <a:ea typeface="Calibri"/>
              <a:cs typeface="Calibri"/>
              <a:sym typeface="Calibri"/>
            </a:endParaRPr>
          </a:p>
        </p:txBody>
      </p:sp>
      <p:sp>
        <p:nvSpPr>
          <p:cNvPr id="110" name="Google Shape;110;p19"/>
          <p:cNvSpPr/>
          <p:nvPr/>
        </p:nvSpPr>
        <p:spPr>
          <a:xfrm>
            <a:off x="0" y="0"/>
            <a:ext cx="9144000" cy="13437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ja" sz="2600" b="1">
                <a:solidFill>
                  <a:schemeClr val="lt1"/>
                </a:solidFill>
              </a:rPr>
              <a:t>   必要な背景②</a:t>
            </a:r>
            <a:endParaRPr sz="2000" b="1">
              <a:solidFill>
                <a:schemeClr val="lt1"/>
              </a:solidFill>
            </a:endParaRPr>
          </a:p>
          <a:p>
            <a:pPr marL="0" lvl="0" indent="0" algn="l" rtl="0">
              <a:spcBef>
                <a:spcPts val="0"/>
              </a:spcBef>
              <a:spcAft>
                <a:spcPts val="0"/>
              </a:spcAft>
              <a:buNone/>
            </a:pPr>
            <a:r>
              <a:rPr lang="ja" sz="2000" b="1">
                <a:solidFill>
                  <a:schemeClr val="lt1"/>
                </a:solidFill>
              </a:rPr>
              <a:t>　求められる多様な教育・社会参加の体験</a:t>
            </a:r>
            <a:endParaRPr sz="2000" b="1">
              <a:solidFill>
                <a:schemeClr val="lt1"/>
              </a:solidFill>
            </a:endParaRPr>
          </a:p>
        </p:txBody>
      </p:sp>
      <p:sp>
        <p:nvSpPr>
          <p:cNvPr id="111" name="Google Shape;111;p19"/>
          <p:cNvSpPr txBox="1"/>
          <p:nvPr/>
        </p:nvSpPr>
        <p:spPr>
          <a:xfrm>
            <a:off x="1283525" y="3988100"/>
            <a:ext cx="70266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sz="1200">
                <a:solidFill>
                  <a:schemeClr val="dk2"/>
                </a:solidFill>
              </a:rPr>
              <a:t>出典：「地域福祉（子どもの生活）に関するアンケート報告書」2024年3月真鶴町実施</a:t>
            </a:r>
            <a:endParaRPr sz="1200">
              <a:solidFill>
                <a:schemeClr val="dk2"/>
              </a:solidFill>
            </a:endParaRPr>
          </a:p>
        </p:txBody>
      </p:sp>
      <p:sp>
        <p:nvSpPr>
          <p:cNvPr id="112" name="Google Shape;112;p19"/>
          <p:cNvSpPr txBox="1"/>
          <p:nvPr/>
        </p:nvSpPr>
        <p:spPr>
          <a:xfrm>
            <a:off x="400050" y="4527275"/>
            <a:ext cx="81147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sz="1900" b="1">
                <a:solidFill>
                  <a:srgbClr val="FF5200"/>
                </a:solidFill>
              </a:rPr>
              <a:t>子どもや若者が地域とつながる機会は特定かつ限定的</a:t>
            </a:r>
            <a:endParaRPr sz="1900" b="1">
              <a:solidFill>
                <a:srgbClr val="FF5200"/>
              </a:solidFill>
            </a:endParaRPr>
          </a:p>
        </p:txBody>
      </p:sp>
      <p:sp>
        <p:nvSpPr>
          <p:cNvPr id="113" name="Google Shape;113;p19"/>
          <p:cNvSpPr txBox="1"/>
          <p:nvPr/>
        </p:nvSpPr>
        <p:spPr>
          <a:xfrm>
            <a:off x="134525" y="1343650"/>
            <a:ext cx="7785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900" b="1">
                <a:solidFill>
                  <a:schemeClr val="dk2"/>
                </a:solidFill>
              </a:rPr>
              <a:t>充実が必要だと思う子ども・若者支援</a:t>
            </a:r>
            <a:endParaRPr sz="1900" b="1">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p:nvPr/>
        </p:nvSpPr>
        <p:spPr>
          <a:xfrm>
            <a:off x="170839" y="154246"/>
            <a:ext cx="8802300" cy="854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E75B5"/>
              </a:buClr>
              <a:buSzPts val="2000"/>
              <a:buFont typeface="Calibri"/>
              <a:buNone/>
            </a:pPr>
            <a:endParaRPr sz="2000" b="1" i="0" u="none" strike="noStrike" cap="none">
              <a:solidFill>
                <a:srgbClr val="2E75B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19" name="Google Shape;119;p20"/>
          <p:cNvSpPr/>
          <p:nvPr/>
        </p:nvSpPr>
        <p:spPr>
          <a:xfrm>
            <a:off x="0" y="-12"/>
            <a:ext cx="9144000" cy="6288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latin typeface="Meiryo"/>
                <a:ea typeface="Meiryo"/>
                <a:cs typeface="Meiryo"/>
                <a:sym typeface="Meiryo"/>
              </a:rPr>
              <a:t>ヒアリング調査で印象に残った言葉</a:t>
            </a:r>
            <a:endParaRPr sz="2400" b="1">
              <a:solidFill>
                <a:schemeClr val="lt1"/>
              </a:solidFill>
              <a:latin typeface="Meiryo"/>
              <a:ea typeface="Meiryo"/>
              <a:cs typeface="Meiryo"/>
              <a:sym typeface="Meiryo"/>
            </a:endParaRPr>
          </a:p>
        </p:txBody>
      </p:sp>
      <p:pic>
        <p:nvPicPr>
          <p:cNvPr id="120" name="Google Shape;120;p20"/>
          <p:cNvPicPr preferRelativeResize="0"/>
          <p:nvPr/>
        </p:nvPicPr>
        <p:blipFill>
          <a:blip r:embed="rId3">
            <a:alphaModFix/>
          </a:blip>
          <a:stretch>
            <a:fillRect/>
          </a:stretch>
        </p:blipFill>
        <p:spPr>
          <a:xfrm>
            <a:off x="-2" y="628800"/>
            <a:ext cx="4572001" cy="2263345"/>
          </a:xfrm>
          <a:prstGeom prst="rect">
            <a:avLst/>
          </a:prstGeom>
          <a:noFill/>
          <a:ln>
            <a:noFill/>
          </a:ln>
        </p:spPr>
      </p:pic>
      <p:pic>
        <p:nvPicPr>
          <p:cNvPr id="121" name="Google Shape;121;p20"/>
          <p:cNvPicPr preferRelativeResize="0"/>
          <p:nvPr/>
        </p:nvPicPr>
        <p:blipFill>
          <a:blip r:embed="rId4">
            <a:alphaModFix/>
          </a:blip>
          <a:stretch>
            <a:fillRect/>
          </a:stretch>
        </p:blipFill>
        <p:spPr>
          <a:xfrm>
            <a:off x="4572000" y="628799"/>
            <a:ext cx="4572001" cy="2889769"/>
          </a:xfrm>
          <a:prstGeom prst="rect">
            <a:avLst/>
          </a:prstGeom>
          <a:noFill/>
          <a:ln>
            <a:noFill/>
          </a:ln>
        </p:spPr>
      </p:pic>
      <p:pic>
        <p:nvPicPr>
          <p:cNvPr id="122" name="Google Shape;122;p20"/>
          <p:cNvPicPr preferRelativeResize="0"/>
          <p:nvPr/>
        </p:nvPicPr>
        <p:blipFill>
          <a:blip r:embed="rId5">
            <a:alphaModFix/>
          </a:blip>
          <a:stretch>
            <a:fillRect/>
          </a:stretch>
        </p:blipFill>
        <p:spPr>
          <a:xfrm>
            <a:off x="0" y="2892150"/>
            <a:ext cx="4885451" cy="2465776"/>
          </a:xfrm>
          <a:prstGeom prst="rect">
            <a:avLst/>
          </a:prstGeom>
          <a:noFill/>
          <a:ln>
            <a:noFill/>
          </a:ln>
        </p:spPr>
      </p:pic>
      <p:pic>
        <p:nvPicPr>
          <p:cNvPr id="123" name="Google Shape;123;p20"/>
          <p:cNvPicPr preferRelativeResize="0"/>
          <p:nvPr/>
        </p:nvPicPr>
        <p:blipFill>
          <a:blip r:embed="rId6">
            <a:alphaModFix/>
          </a:blip>
          <a:stretch>
            <a:fillRect/>
          </a:stretch>
        </p:blipFill>
        <p:spPr>
          <a:xfrm>
            <a:off x="4396131" y="2892150"/>
            <a:ext cx="4747868" cy="2377726"/>
          </a:xfrm>
          <a:prstGeom prst="rect">
            <a:avLst/>
          </a:prstGeom>
          <a:noFill/>
          <a:ln>
            <a:noFill/>
          </a:ln>
        </p:spPr>
      </p:pic>
      <p:sp>
        <p:nvSpPr>
          <p:cNvPr id="124" name="Google Shape;124;p20"/>
          <p:cNvSpPr/>
          <p:nvPr/>
        </p:nvSpPr>
        <p:spPr>
          <a:xfrm>
            <a:off x="0" y="628800"/>
            <a:ext cx="9144000" cy="4729200"/>
          </a:xfrm>
          <a:prstGeom prst="rect">
            <a:avLst/>
          </a:prstGeom>
          <a:solidFill>
            <a:srgbClr val="FFFFFF">
              <a:alpha val="786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20"/>
          <p:cNvSpPr txBox="1"/>
          <p:nvPr/>
        </p:nvSpPr>
        <p:spPr>
          <a:xfrm>
            <a:off x="146100" y="1718563"/>
            <a:ext cx="8851800" cy="1659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ja" sz="2800" b="1">
                <a:solidFill>
                  <a:srgbClr val="FF4C00"/>
                </a:solidFill>
                <a:latin typeface="Calibri"/>
                <a:ea typeface="Calibri"/>
                <a:cs typeface="Calibri"/>
                <a:sym typeface="Calibri"/>
              </a:rPr>
              <a:t>「やりたいことが見つかれば、</a:t>
            </a:r>
            <a:endParaRPr sz="2800" b="1">
              <a:solidFill>
                <a:srgbClr val="FF4C00"/>
              </a:solidFill>
              <a:latin typeface="Calibri"/>
              <a:ea typeface="Calibri"/>
              <a:cs typeface="Calibri"/>
              <a:sym typeface="Calibri"/>
            </a:endParaRPr>
          </a:p>
          <a:p>
            <a:pPr marL="0" lvl="0" indent="0" algn="ctr" rtl="0">
              <a:lnSpc>
                <a:spcPct val="115000"/>
              </a:lnSpc>
              <a:spcBef>
                <a:spcPts val="0"/>
              </a:spcBef>
              <a:spcAft>
                <a:spcPts val="0"/>
              </a:spcAft>
              <a:buNone/>
            </a:pPr>
            <a:r>
              <a:rPr lang="ja" sz="3100" b="1">
                <a:solidFill>
                  <a:srgbClr val="FF4C00"/>
                </a:solidFill>
                <a:latin typeface="Calibri"/>
                <a:ea typeface="Calibri"/>
                <a:cs typeface="Calibri"/>
                <a:sym typeface="Calibri"/>
              </a:rPr>
              <a:t>RPG（ロール・プレイング・ゲーム）のように</a:t>
            </a:r>
            <a:endParaRPr sz="3100" b="1">
              <a:solidFill>
                <a:srgbClr val="FF4C00"/>
              </a:solidFill>
              <a:latin typeface="Calibri"/>
              <a:ea typeface="Calibri"/>
              <a:cs typeface="Calibri"/>
              <a:sym typeface="Calibri"/>
            </a:endParaRPr>
          </a:p>
          <a:p>
            <a:pPr marL="0" lvl="0" indent="0" algn="ctr" rtl="0">
              <a:lnSpc>
                <a:spcPct val="115000"/>
              </a:lnSpc>
              <a:spcBef>
                <a:spcPts val="0"/>
              </a:spcBef>
              <a:spcAft>
                <a:spcPts val="0"/>
              </a:spcAft>
              <a:buNone/>
            </a:pPr>
            <a:r>
              <a:rPr lang="ja" sz="2800" b="1">
                <a:solidFill>
                  <a:srgbClr val="FF4C00"/>
                </a:solidFill>
                <a:latin typeface="Calibri"/>
                <a:ea typeface="Calibri"/>
                <a:cs typeface="Calibri"/>
                <a:sym typeface="Calibri"/>
              </a:rPr>
              <a:t>人と地域に出会える」という事実</a:t>
            </a:r>
            <a:endParaRPr sz="2700" b="1">
              <a:solidFill>
                <a:srgbClr val="FF4C00"/>
              </a:solidFill>
            </a:endParaRPr>
          </a:p>
        </p:txBody>
      </p:sp>
      <p:sp>
        <p:nvSpPr>
          <p:cNvPr id="126" name="Google Shape;126;p20"/>
          <p:cNvSpPr txBox="1"/>
          <p:nvPr/>
        </p:nvSpPr>
        <p:spPr>
          <a:xfrm rot="-126">
            <a:off x="487650" y="3578025"/>
            <a:ext cx="816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b="1">
                <a:solidFill>
                  <a:schemeClr val="dk1"/>
                </a:solidFill>
                <a:latin typeface="Calibri"/>
                <a:ea typeface="Calibri"/>
                <a:cs typeface="Calibri"/>
                <a:sym typeface="Calibri"/>
              </a:rPr>
              <a:t>やりたいことが見つけられる「自分探し」のコンテンツも求められている。</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p:nvPr/>
        </p:nvSpPr>
        <p:spPr>
          <a:xfrm>
            <a:off x="822675" y="3107975"/>
            <a:ext cx="4789800" cy="143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Calibri"/>
              <a:buNone/>
            </a:pPr>
            <a:endParaRPr sz="1050" b="0" i="0" u="none" strike="noStrike" cap="none">
              <a:solidFill>
                <a:schemeClr val="dk1"/>
              </a:solidFill>
              <a:latin typeface="Calibri"/>
              <a:ea typeface="Calibri"/>
              <a:cs typeface="Calibri"/>
              <a:sym typeface="Calibri"/>
            </a:endParaRPr>
          </a:p>
        </p:txBody>
      </p:sp>
      <p:sp>
        <p:nvSpPr>
          <p:cNvPr id="132" name="Google Shape;132;p21"/>
          <p:cNvSpPr txBox="1"/>
          <p:nvPr/>
        </p:nvSpPr>
        <p:spPr>
          <a:xfrm>
            <a:off x="5192856" y="715901"/>
            <a:ext cx="3408300" cy="3387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FF"/>
              </a:buClr>
              <a:buSzPts val="1600"/>
              <a:buFont typeface="Calibri"/>
              <a:buNone/>
            </a:pPr>
            <a:endParaRPr sz="1600" b="1" i="0" u="none" strike="noStrike" cap="none">
              <a:solidFill>
                <a:srgbClr val="FF00FF"/>
              </a:solidFill>
              <a:latin typeface="Calibri"/>
              <a:ea typeface="Calibri"/>
              <a:cs typeface="Calibri"/>
              <a:sym typeface="Calibri"/>
            </a:endParaRPr>
          </a:p>
        </p:txBody>
      </p:sp>
      <p:sp>
        <p:nvSpPr>
          <p:cNvPr id="133" name="Google Shape;133;p21"/>
          <p:cNvSpPr/>
          <p:nvPr/>
        </p:nvSpPr>
        <p:spPr>
          <a:xfrm>
            <a:off x="170839" y="38896"/>
            <a:ext cx="8802300" cy="854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E75B5"/>
              </a:buClr>
              <a:buSzPts val="2000"/>
              <a:buFont typeface="Calibri"/>
              <a:buNone/>
            </a:pPr>
            <a:r>
              <a:rPr lang="ja" sz="2400" b="1" i="0" u="none" strike="noStrike" cap="none">
                <a:solidFill>
                  <a:srgbClr val="2E75B5"/>
                </a:solidFill>
                <a:latin typeface="Calibri"/>
                <a:ea typeface="Calibri"/>
                <a:cs typeface="Calibri"/>
                <a:sym typeface="Calibri"/>
              </a:rPr>
              <a:t>【thick data】</a:t>
            </a:r>
            <a:endParaRPr sz="2400" b="1" i="0" u="none" strike="noStrike" cap="none">
              <a:solidFill>
                <a:srgbClr val="2E75B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2400" b="0" i="0" u="none" strike="noStrike" cap="none">
              <a:solidFill>
                <a:schemeClr val="dk1"/>
              </a:solidFill>
              <a:latin typeface="Calibri"/>
              <a:ea typeface="Calibri"/>
              <a:cs typeface="Calibri"/>
              <a:sym typeface="Calibri"/>
            </a:endParaRPr>
          </a:p>
        </p:txBody>
      </p:sp>
      <p:sp>
        <p:nvSpPr>
          <p:cNvPr id="134" name="Google Shape;134;p21"/>
          <p:cNvSpPr/>
          <p:nvPr/>
        </p:nvSpPr>
        <p:spPr>
          <a:xfrm>
            <a:off x="1502000" y="7763"/>
            <a:ext cx="9144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Century"/>
              <a:buNone/>
            </a:pPr>
            <a:r>
              <a:rPr lang="ja" sz="1000" b="0" i="0" u="none" strike="noStrike" cap="none">
                <a:solidFill>
                  <a:schemeClr val="dk1"/>
                </a:solidFill>
                <a:latin typeface="Century"/>
                <a:ea typeface="Century"/>
                <a:cs typeface="Century"/>
                <a:sym typeface="Century"/>
              </a:rPr>
              <a:t> </a:t>
            </a:r>
            <a:endParaRPr sz="1800" b="0" i="0" u="none" strike="noStrike" cap="none">
              <a:solidFill>
                <a:schemeClr val="dk1"/>
              </a:solidFill>
              <a:latin typeface="Arial"/>
              <a:ea typeface="Arial"/>
              <a:cs typeface="Arial"/>
              <a:sym typeface="Arial"/>
            </a:endParaRPr>
          </a:p>
        </p:txBody>
      </p:sp>
      <p:sp>
        <p:nvSpPr>
          <p:cNvPr id="135" name="Google Shape;135;p21"/>
          <p:cNvSpPr/>
          <p:nvPr/>
        </p:nvSpPr>
        <p:spPr>
          <a:xfrm>
            <a:off x="330375" y="2928025"/>
            <a:ext cx="6098100" cy="1927500"/>
          </a:xfrm>
          <a:prstGeom prst="wedgeRectCallout">
            <a:avLst>
              <a:gd name="adj1" fmla="val 57831"/>
              <a:gd name="adj2" fmla="val 19384"/>
            </a:avLst>
          </a:prstGeom>
          <a:noFill/>
          <a:ln w="38100" cap="flat" cmpd="sng">
            <a:solidFill>
              <a:srgbClr val="46A2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chemeClr val="dk1"/>
                </a:solidFill>
                <a:latin typeface="Meiryo"/>
                <a:ea typeface="Meiryo"/>
                <a:cs typeface="Meiryo"/>
                <a:sym typeface="Meiryo"/>
              </a:rPr>
              <a:t>高校から町外へ通学するようになり、真鶴に暮らしていても町との関係が希薄になった実感がありました。私は現在町外で暮らしていますが、</a:t>
            </a:r>
            <a:r>
              <a:rPr lang="ja" b="1">
                <a:solidFill>
                  <a:schemeClr val="dk1"/>
                </a:solidFill>
                <a:latin typeface="Meiryo"/>
                <a:ea typeface="Meiryo"/>
                <a:cs typeface="Meiryo"/>
                <a:sym typeface="Meiryo"/>
              </a:rPr>
              <a:t>進学や就職によって真鶴を離れた人のなかにも、真鶴の今を知りたい、何らかの形で真鶴と関わりを持ちたいと考えている人がいると思います。</a:t>
            </a:r>
            <a:endParaRPr b="1">
              <a:solidFill>
                <a:schemeClr val="dk1"/>
              </a:solidFill>
              <a:latin typeface="Meiryo"/>
              <a:ea typeface="Meiryo"/>
              <a:cs typeface="Meiryo"/>
              <a:sym typeface="Meiryo"/>
            </a:endParaRPr>
          </a:p>
          <a:p>
            <a:pPr marL="0" lvl="0" indent="0" algn="l" rtl="0">
              <a:spcBef>
                <a:spcPts val="0"/>
              </a:spcBef>
              <a:spcAft>
                <a:spcPts val="0"/>
              </a:spcAft>
              <a:buNone/>
            </a:pPr>
            <a:r>
              <a:rPr lang="ja">
                <a:solidFill>
                  <a:schemeClr val="dk1"/>
                </a:solidFill>
                <a:latin typeface="Meiryo"/>
                <a:ea typeface="Meiryo"/>
                <a:cs typeface="Meiryo"/>
                <a:sym typeface="Meiryo"/>
              </a:rPr>
              <a:t>イベントや活動の情報を集約し、</a:t>
            </a:r>
            <a:r>
              <a:rPr lang="ja" b="1">
                <a:solidFill>
                  <a:schemeClr val="dk1"/>
                </a:solidFill>
                <a:latin typeface="Meiryo"/>
                <a:ea typeface="Meiryo"/>
                <a:cs typeface="Meiryo"/>
                <a:sym typeface="Meiryo"/>
              </a:rPr>
              <a:t>今真鶴で何が起こっているのか、何に自分が参加できるのかを知る場ができると、地域活動に参加するハードルが下がると考えています。</a:t>
            </a:r>
            <a:endParaRPr b="1">
              <a:solidFill>
                <a:schemeClr val="dk1"/>
              </a:solidFill>
              <a:latin typeface="Meiryo"/>
              <a:ea typeface="Meiryo"/>
              <a:cs typeface="Meiryo"/>
              <a:sym typeface="Meiryo"/>
            </a:endParaRPr>
          </a:p>
        </p:txBody>
      </p:sp>
      <p:sp>
        <p:nvSpPr>
          <p:cNvPr id="136" name="Google Shape;136;p21"/>
          <p:cNvSpPr/>
          <p:nvPr/>
        </p:nvSpPr>
        <p:spPr>
          <a:xfrm>
            <a:off x="3104775" y="841400"/>
            <a:ext cx="5678400" cy="1927500"/>
          </a:xfrm>
          <a:prstGeom prst="wedgeRectCallout">
            <a:avLst>
              <a:gd name="adj1" fmla="val -62830"/>
              <a:gd name="adj2" fmla="val 9931"/>
            </a:avLst>
          </a:prstGeom>
          <a:noFill/>
          <a:ln w="38100" cap="flat" cmpd="sng">
            <a:solidFill>
              <a:srgbClr val="46A2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chemeClr val="dk1"/>
                </a:solidFill>
                <a:latin typeface="Meiryo"/>
                <a:ea typeface="Meiryo"/>
                <a:cs typeface="Meiryo"/>
                <a:sym typeface="Meiryo"/>
              </a:rPr>
              <a:t>「活動したいけれど何をすれば良いかわからない」</a:t>
            </a:r>
            <a:endParaRPr>
              <a:solidFill>
                <a:schemeClr val="dk1"/>
              </a:solidFill>
              <a:latin typeface="Meiryo"/>
              <a:ea typeface="Meiryo"/>
              <a:cs typeface="Meiryo"/>
              <a:sym typeface="Meiryo"/>
            </a:endParaRPr>
          </a:p>
          <a:p>
            <a:pPr marL="0" lvl="0" indent="0" algn="l" rtl="0">
              <a:spcBef>
                <a:spcPts val="0"/>
              </a:spcBef>
              <a:spcAft>
                <a:spcPts val="0"/>
              </a:spcAft>
              <a:buNone/>
            </a:pPr>
            <a:r>
              <a:rPr lang="ja">
                <a:solidFill>
                  <a:schemeClr val="dk1"/>
                </a:solidFill>
                <a:latin typeface="Meiryo"/>
                <a:ea typeface="Meiryo"/>
                <a:cs typeface="Meiryo"/>
                <a:sym typeface="Meiryo"/>
              </a:rPr>
              <a:t>確かに地域活動に参加する前は同じ思いがありました。町の中に住んでいてもわからないことがたくさんある。知るすべもわからない。</a:t>
            </a:r>
            <a:r>
              <a:rPr lang="ja" b="1">
                <a:solidFill>
                  <a:schemeClr val="dk1"/>
                </a:solidFill>
                <a:latin typeface="Meiryo"/>
                <a:ea typeface="Meiryo"/>
                <a:cs typeface="Meiryo"/>
                <a:sym typeface="Meiryo"/>
              </a:rPr>
              <a:t>実際に、私は町の中で活動するためにどんな人たちが何をしているのか自ら収集して活動のきっかけを作っていました。</a:t>
            </a:r>
            <a:endParaRPr b="1">
              <a:solidFill>
                <a:schemeClr val="dk1"/>
              </a:solidFill>
              <a:latin typeface="Meiryo"/>
              <a:ea typeface="Meiryo"/>
              <a:cs typeface="Meiryo"/>
              <a:sym typeface="Meiryo"/>
            </a:endParaRPr>
          </a:p>
        </p:txBody>
      </p:sp>
      <p:pic>
        <p:nvPicPr>
          <p:cNvPr id="137" name="Google Shape;137;p21"/>
          <p:cNvPicPr preferRelativeResize="0"/>
          <p:nvPr/>
        </p:nvPicPr>
        <p:blipFill>
          <a:blip r:embed="rId3">
            <a:alphaModFix/>
          </a:blip>
          <a:stretch>
            <a:fillRect/>
          </a:stretch>
        </p:blipFill>
        <p:spPr>
          <a:xfrm>
            <a:off x="6785775" y="2893088"/>
            <a:ext cx="1997400" cy="1997400"/>
          </a:xfrm>
          <a:prstGeom prst="ellipse">
            <a:avLst/>
          </a:prstGeom>
          <a:noFill/>
          <a:ln>
            <a:noFill/>
          </a:ln>
        </p:spPr>
      </p:pic>
      <p:pic>
        <p:nvPicPr>
          <p:cNvPr id="138" name="Google Shape;138;p21"/>
          <p:cNvPicPr preferRelativeResize="0"/>
          <p:nvPr/>
        </p:nvPicPr>
        <p:blipFill>
          <a:blip r:embed="rId4">
            <a:alphaModFix/>
          </a:blip>
          <a:stretch>
            <a:fillRect/>
          </a:stretch>
        </p:blipFill>
        <p:spPr>
          <a:xfrm>
            <a:off x="369725" y="726763"/>
            <a:ext cx="1903800" cy="1997400"/>
          </a:xfrm>
          <a:prstGeom prst="ellipse">
            <a:avLst/>
          </a:prstGeom>
          <a:noFill/>
          <a:ln>
            <a:noFill/>
          </a:ln>
        </p:spPr>
      </p:pic>
      <p:sp>
        <p:nvSpPr>
          <p:cNvPr id="139" name="Google Shape;139;p21"/>
          <p:cNvSpPr/>
          <p:nvPr/>
        </p:nvSpPr>
        <p:spPr>
          <a:xfrm>
            <a:off x="0" y="-12"/>
            <a:ext cx="9144000" cy="628800"/>
          </a:xfrm>
          <a:prstGeom prst="rect">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400" b="1">
                <a:solidFill>
                  <a:schemeClr val="lt1"/>
                </a:solidFill>
              </a:rPr>
              <a:t>真鶴に住む・関わる若者の声</a:t>
            </a:r>
            <a:endParaRPr sz="2400" b="1">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974</Words>
  <Application>Microsoft Office PowerPoint</Application>
  <PresentationFormat>画面に合わせる (16:9)</PresentationFormat>
  <Paragraphs>119</Paragraphs>
  <Slides>19</Slides>
  <Notes>19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19</vt:i4>
      </vt:variant>
    </vt:vector>
  </HeadingPairs>
  <TitlesOfParts>
    <vt:vector size="26" baseType="lpstr">
      <vt:lpstr>Century</vt:lpstr>
      <vt:lpstr>Meiryo</vt:lpstr>
      <vt:lpstr>HiraKakuPro-W3</vt:lpstr>
      <vt:lpstr>Arial</vt:lpstr>
      <vt:lpstr>Calibri</vt:lpstr>
      <vt:lpstr>Quattrocento Sans</vt:lpstr>
      <vt:lpstr>Simple Light</vt:lpstr>
      <vt:lpstr>　   －子ども・若者たちと真鶴をつなぐ地域通貨－ Code for Manazuru  </vt:lpstr>
      <vt:lpstr>#神奈川県の西端 #芦ノ湖と同サイズ #人口6500人</vt:lpstr>
      <vt:lpstr>神奈川県唯一の過疎地域！　   首都圏における地方の危機</vt:lpstr>
      <vt:lpstr>私たちが「マナレージ」で作りたい世界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解決策「マナレージ」</vt:lpstr>
      <vt:lpstr>PowerPoint プレゼンテーション</vt:lpstr>
      <vt:lpstr>メインコンテンツ</vt:lpstr>
      <vt:lpstr>PowerPoint プレゼンテーション</vt:lpstr>
      <vt:lpstr>PowerPoint プレゼンテーション</vt:lpstr>
      <vt:lpstr>PowerPoint プレゼンテーション</vt:lpstr>
      <vt:lpstr>PowerPoint プレゼンテーション</vt:lpstr>
      <vt:lpstr>私たちが「マナレージ」で作りたい世界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裕一 奥村</cp:lastModifiedBy>
  <cp:revision>4</cp:revision>
  <dcterms:modified xsi:type="dcterms:W3CDTF">2025-03-08T10:13:16Z</dcterms:modified>
</cp:coreProperties>
</file>