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77" r:id="rId4"/>
    <p:sldId id="294" r:id="rId5"/>
    <p:sldId id="283" r:id="rId6"/>
    <p:sldId id="281" r:id="rId7"/>
    <p:sldId id="260" r:id="rId8"/>
    <p:sldId id="290" r:id="rId9"/>
    <p:sldId id="280" r:id="rId10"/>
    <p:sldId id="273" r:id="rId11"/>
    <p:sldId id="262" r:id="rId12"/>
    <p:sldId id="264" r:id="rId13"/>
    <p:sldId id="263" r:id="rId14"/>
    <p:sldId id="285" r:id="rId15"/>
    <p:sldId id="289" r:id="rId16"/>
    <p:sldId id="269" r:id="rId17"/>
    <p:sldId id="282" r:id="rId18"/>
    <p:sldId id="259" r:id="rId19"/>
    <p:sldId id="275" r:id="rId20"/>
    <p:sldId id="291" r:id="rId21"/>
    <p:sldId id="267" r:id="rId22"/>
    <p:sldId id="295" r:id="rId23"/>
    <p:sldId id="272" r:id="rId24"/>
    <p:sldId id="292" r:id="rId25"/>
    <p:sldId id="266" r:id="rId26"/>
    <p:sldId id="293" r:id="rId27"/>
    <p:sldId id="268" r:id="rId28"/>
    <p:sldId id="278"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17C"/>
    <a:srgbClr val="89E8AD"/>
    <a:srgbClr val="FF9E46"/>
    <a:srgbClr val="F9DFC5"/>
    <a:srgbClr val="E8E8E8"/>
    <a:srgbClr val="44D98A"/>
    <a:srgbClr val="FFCD99"/>
    <a:srgbClr val="F98124"/>
    <a:srgbClr val="15BB72"/>
    <a:srgbClr val="112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15E63-3946-40C0-A15D-4BAAF9D40355}" v="1" dt="2025-03-07T04:45:43.16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11"/>
    <p:restoredTop sz="94658"/>
  </p:normalViewPr>
  <p:slideViewPr>
    <p:cSldViewPr snapToGrid="0">
      <p:cViewPr varScale="1">
        <p:scale>
          <a:sx n="109" d="100"/>
          <a:sy n="109" d="100"/>
        </p:scale>
        <p:origin x="312" y="318"/>
      </p:cViewPr>
      <p:guideLst/>
    </p:cSldViewPr>
  </p:slideViewPr>
  <p:notesTextViewPr>
    <p:cViewPr>
      <p:scale>
        <a:sx n="1" d="1"/>
        <a:sy n="1" d="1"/>
      </p:scale>
      <p:origin x="0" y="0"/>
    </p:cViewPr>
  </p:notesTextViewPr>
  <p:notesViewPr>
    <p:cSldViewPr snapToGrid="0">
      <p:cViewPr varScale="1">
        <p:scale>
          <a:sx n="92" d="100"/>
          <a:sy n="92" d="100"/>
        </p:scale>
        <p:origin x="40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kira\Downloads\&#12471;&#12491;&#12450;&#27963;&#21205;&#20869;&#3537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kira\Downloads\&#12471;&#12491;&#12450;&#27963;&#21205;&#20869;&#35379;.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03257628574804E-2"/>
          <c:y val="2.9459593150938313E-2"/>
          <c:w val="0.90280350101295948"/>
          <c:h val="0.85214351000252464"/>
        </c:manualLayout>
      </c:layout>
      <c:barChart>
        <c:barDir val="col"/>
        <c:grouping val="clustered"/>
        <c:varyColors val="0"/>
        <c:ser>
          <c:idx val="0"/>
          <c:order val="0"/>
          <c:tx>
            <c:strRef>
              <c:f>Sheet1!$B$1</c:f>
              <c:strCache>
                <c:ptCount val="1"/>
                <c:pt idx="0">
                  <c:v>全国</c:v>
                </c:pt>
              </c:strCache>
            </c:strRef>
          </c:tx>
          <c:spPr>
            <a:solidFill>
              <a:srgbClr val="1A317C"/>
            </a:solidFill>
            <a:ln w="19050">
              <a:solidFill>
                <a:srgbClr val="1A317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カテゴリ 1</c:v>
                </c:pt>
              </c:strCache>
            </c:strRef>
          </c:cat>
          <c:val>
            <c:numRef>
              <c:f>Sheet1!$B$2</c:f>
              <c:numCache>
                <c:formatCode>General</c:formatCode>
                <c:ptCount val="1"/>
                <c:pt idx="0">
                  <c:v>18.600000000000001</c:v>
                </c:pt>
              </c:numCache>
            </c:numRef>
          </c:val>
          <c:extLst>
            <c:ext xmlns:c16="http://schemas.microsoft.com/office/drawing/2014/chart" uri="{C3380CC4-5D6E-409C-BE32-E72D297353CC}">
              <c16:uniqueId val="{00000000-6D76-274B-BA4D-025FA2186F57}"/>
            </c:ext>
          </c:extLst>
        </c:ser>
        <c:ser>
          <c:idx val="1"/>
          <c:order val="1"/>
          <c:tx>
            <c:strRef>
              <c:f>Sheet1!$C$1</c:f>
              <c:strCache>
                <c:ptCount val="1"/>
                <c:pt idx="0">
                  <c:v>中野区</c:v>
                </c:pt>
              </c:strCache>
            </c:strRef>
          </c:tx>
          <c:spPr>
            <a:solidFill>
              <a:srgbClr val="FF9E46"/>
            </a:solidFill>
            <a:ln w="19050">
              <a:solidFill>
                <a:srgbClr val="1A317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カテゴリ 1</c:v>
                </c:pt>
              </c:strCache>
            </c:strRef>
          </c:cat>
          <c:val>
            <c:numRef>
              <c:f>Sheet1!$C$2</c:f>
              <c:numCache>
                <c:formatCode>General</c:formatCode>
                <c:ptCount val="1"/>
                <c:pt idx="0">
                  <c:v>29.4</c:v>
                </c:pt>
              </c:numCache>
            </c:numRef>
          </c:val>
          <c:extLst>
            <c:ext xmlns:c16="http://schemas.microsoft.com/office/drawing/2014/chart" uri="{C3380CC4-5D6E-409C-BE32-E72D297353CC}">
              <c16:uniqueId val="{00000001-6D76-274B-BA4D-025FA2186F57}"/>
            </c:ext>
          </c:extLst>
        </c:ser>
        <c:dLbls>
          <c:dLblPos val="inEnd"/>
          <c:showLegendKey val="0"/>
          <c:showVal val="1"/>
          <c:showCatName val="0"/>
          <c:showSerName val="0"/>
          <c:showPercent val="0"/>
          <c:showBubbleSize val="0"/>
        </c:dLbls>
        <c:gapWidth val="219"/>
        <c:overlap val="-27"/>
        <c:axId val="458801760"/>
        <c:axId val="692690224"/>
      </c:barChart>
      <c:catAx>
        <c:axId val="458801760"/>
        <c:scaling>
          <c:orientation val="minMax"/>
        </c:scaling>
        <c:delete val="1"/>
        <c:axPos val="b"/>
        <c:numFmt formatCode="General" sourceLinked="1"/>
        <c:majorTickMark val="none"/>
        <c:minorTickMark val="none"/>
        <c:tickLblPos val="nextTo"/>
        <c:crossAx val="692690224"/>
        <c:crosses val="autoZero"/>
        <c:auto val="1"/>
        <c:lblAlgn val="ctr"/>
        <c:lblOffset val="100"/>
        <c:noMultiLvlLbl val="0"/>
      </c:catAx>
      <c:valAx>
        <c:axId val="69269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8801760"/>
        <c:crosses val="autoZero"/>
        <c:crossBetween val="between"/>
      </c:valAx>
      <c:spPr>
        <a:noFill/>
        <a:ln>
          <a:noFill/>
        </a:ln>
        <a:effectLst/>
      </c:spPr>
    </c:plotArea>
    <c:legend>
      <c:legendPos val="b"/>
      <c:layout>
        <c:manualLayout>
          <c:xMode val="edge"/>
          <c:yMode val="edge"/>
          <c:x val="0.15521453208197886"/>
          <c:y val="0.90341085392753406"/>
          <c:w val="0.7239253558703137"/>
          <c:h val="8.12854613187317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誰に相談してよいのかわからないから</c:v>
                </c:pt>
              </c:strCache>
            </c:strRef>
          </c:tx>
          <c:spPr>
            <a:solidFill>
              <a:srgbClr val="1A317C"/>
            </a:solidFill>
            <a:ln>
              <a:noFill/>
            </a:ln>
            <a:effectLst/>
          </c:spPr>
          <c:invertIfNegative val="0"/>
          <c:cat>
            <c:strRef>
              <c:f>Sheet1!$A$2</c:f>
              <c:strCache>
                <c:ptCount val="1"/>
                <c:pt idx="0">
                  <c:v>カテゴリ 1</c:v>
                </c:pt>
              </c:strCache>
            </c:strRef>
          </c:cat>
          <c:val>
            <c:numRef>
              <c:f>Sheet1!$B$2</c:f>
              <c:numCache>
                <c:formatCode>General</c:formatCode>
                <c:ptCount val="1"/>
                <c:pt idx="0">
                  <c:v>24.8</c:v>
                </c:pt>
              </c:numCache>
            </c:numRef>
          </c:val>
          <c:extLst>
            <c:ext xmlns:c16="http://schemas.microsoft.com/office/drawing/2014/chart" uri="{C3380CC4-5D6E-409C-BE32-E72D297353CC}">
              <c16:uniqueId val="{00000000-4E28-2E45-A6C2-36CE8D523775}"/>
            </c:ext>
          </c:extLst>
        </c:ser>
        <c:ser>
          <c:idx val="1"/>
          <c:order val="1"/>
          <c:tx>
            <c:strRef>
              <c:f>Sheet1!$C$1</c:f>
              <c:strCache>
                <c:ptCount val="1"/>
                <c:pt idx="0">
                  <c:v>特に理由はない</c:v>
                </c:pt>
              </c:strCache>
            </c:strRef>
          </c:tx>
          <c:spPr>
            <a:solidFill>
              <a:srgbClr val="FF9E46"/>
            </a:solidFill>
            <a:ln w="12700">
              <a:solidFill>
                <a:srgbClr val="1A317C"/>
              </a:solidFill>
            </a:ln>
            <a:effectLst/>
          </c:spPr>
          <c:invertIfNegative val="0"/>
          <c:cat>
            <c:strRef>
              <c:f>Sheet1!$A$2</c:f>
              <c:strCache>
                <c:ptCount val="1"/>
                <c:pt idx="0">
                  <c:v>カテゴリ 1</c:v>
                </c:pt>
              </c:strCache>
            </c:strRef>
          </c:cat>
          <c:val>
            <c:numRef>
              <c:f>Sheet1!$C$2</c:f>
              <c:numCache>
                <c:formatCode>General</c:formatCode>
                <c:ptCount val="1"/>
                <c:pt idx="0">
                  <c:v>31</c:v>
                </c:pt>
              </c:numCache>
            </c:numRef>
          </c:val>
          <c:extLst>
            <c:ext xmlns:c16="http://schemas.microsoft.com/office/drawing/2014/chart" uri="{C3380CC4-5D6E-409C-BE32-E72D297353CC}">
              <c16:uniqueId val="{00000001-4E28-2E45-A6C2-36CE8D523775}"/>
            </c:ext>
          </c:extLst>
        </c:ser>
        <c:ser>
          <c:idx val="2"/>
          <c:order val="2"/>
          <c:tx>
            <c:strRef>
              <c:f>Sheet1!$D$1</c:f>
              <c:strCache>
                <c:ptCount val="1"/>
                <c:pt idx="0">
                  <c:v>相談しても解決できないと思うから2</c:v>
                </c:pt>
              </c:strCache>
            </c:strRef>
          </c:tx>
          <c:spPr>
            <a:solidFill>
              <a:srgbClr val="F9DFC5"/>
            </a:solidFill>
            <a:ln w="12700">
              <a:solidFill>
                <a:srgbClr val="1A317C"/>
              </a:solidFill>
            </a:ln>
            <a:effectLst/>
          </c:spPr>
          <c:invertIfNegative val="0"/>
          <c:cat>
            <c:strRef>
              <c:f>Sheet1!$A$2</c:f>
              <c:strCache>
                <c:ptCount val="1"/>
                <c:pt idx="0">
                  <c:v>カテゴリ 1</c:v>
                </c:pt>
              </c:strCache>
            </c:strRef>
          </c:cat>
          <c:val>
            <c:numRef>
              <c:f>Sheet1!$D$2</c:f>
              <c:numCache>
                <c:formatCode>General</c:formatCode>
                <c:ptCount val="1"/>
                <c:pt idx="0">
                  <c:v>32.4</c:v>
                </c:pt>
              </c:numCache>
            </c:numRef>
          </c:val>
          <c:extLst>
            <c:ext xmlns:c16="http://schemas.microsoft.com/office/drawing/2014/chart" uri="{C3380CC4-5D6E-409C-BE32-E72D297353CC}">
              <c16:uniqueId val="{00000002-4E28-2E45-A6C2-36CE8D523775}"/>
            </c:ext>
          </c:extLst>
        </c:ser>
        <c:dLbls>
          <c:showLegendKey val="0"/>
          <c:showVal val="0"/>
          <c:showCatName val="0"/>
          <c:showSerName val="0"/>
          <c:showPercent val="0"/>
          <c:showBubbleSize val="0"/>
        </c:dLbls>
        <c:gapWidth val="182"/>
        <c:axId val="257626624"/>
        <c:axId val="257685280"/>
      </c:barChart>
      <c:catAx>
        <c:axId val="257626624"/>
        <c:scaling>
          <c:orientation val="minMax"/>
        </c:scaling>
        <c:delete val="1"/>
        <c:axPos val="l"/>
        <c:numFmt formatCode="General" sourceLinked="1"/>
        <c:majorTickMark val="none"/>
        <c:minorTickMark val="none"/>
        <c:tickLblPos val="nextTo"/>
        <c:crossAx val="257685280"/>
        <c:crosses val="autoZero"/>
        <c:auto val="1"/>
        <c:lblAlgn val="ctr"/>
        <c:lblOffset val="100"/>
        <c:noMultiLvlLbl val="0"/>
      </c:catAx>
      <c:valAx>
        <c:axId val="25768528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7626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65歳以上の男女の参加活動の内訳</a:t>
            </a:r>
          </a:p>
        </c:rich>
      </c:tx>
      <c:layout>
        <c:manualLayout>
          <c:xMode val="edge"/>
          <c:yMode val="edge"/>
          <c:x val="0.17156866392744982"/>
          <c:y val="4.47220891906358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JP"/>
        </a:p>
      </c:txPr>
    </c:title>
    <c:autoTitleDeleted val="0"/>
    <c:plotArea>
      <c:layout/>
      <c:barChart>
        <c:barDir val="col"/>
        <c:grouping val="stacked"/>
        <c:varyColors val="0"/>
        <c:ser>
          <c:idx val="0"/>
          <c:order val="0"/>
          <c:tx>
            <c:strRef>
              <c:f>[シニア活動内訳.xlsx]Sheet1!$A$14</c:f>
              <c:strCache>
                <c:ptCount val="1"/>
                <c:pt idx="0">
                  <c:v>年齢</c:v>
                </c:pt>
              </c:strCache>
            </c:strRef>
          </c:tx>
          <c:spPr>
            <a:solidFill>
              <a:schemeClr val="accent1"/>
            </a:solidFill>
            <a:ln>
              <a:noFill/>
            </a:ln>
            <a:effectLst/>
          </c:spPr>
          <c:invertIfNegative val="0"/>
          <c:cat>
            <c:strRef>
              <c:f>[シニア活動内訳.xlsx]Sheet1!$B$18:$C$18</c:f>
              <c:strCache>
                <c:ptCount val="2"/>
                <c:pt idx="0">
                  <c:v>活動参加の有無</c:v>
                </c:pt>
                <c:pt idx="1">
                  <c:v>活動内容の内訳</c:v>
                </c:pt>
              </c:strCache>
            </c:strRef>
          </c:cat>
          <c:val>
            <c:numRef>
              <c:f>[シニア活動内訳.xlsx]Sheet1!$A$15:$A$16</c:f>
              <c:numCache>
                <c:formatCode>General</c:formatCode>
                <c:ptCount val="2"/>
                <c:pt idx="0">
                  <c:v>0</c:v>
                </c:pt>
              </c:numCache>
            </c:numRef>
          </c:val>
          <c:extLst>
            <c:ext xmlns:c16="http://schemas.microsoft.com/office/drawing/2014/chart" uri="{C3380CC4-5D6E-409C-BE32-E72D297353CC}">
              <c16:uniqueId val="{00000000-5068-4444-A909-09C14A6A3354}"/>
            </c:ext>
          </c:extLst>
        </c:ser>
        <c:ser>
          <c:idx val="1"/>
          <c:order val="1"/>
          <c:tx>
            <c:strRef>
              <c:f>[シニア活動内訳.xlsx]Sheet1!$B$14</c:f>
              <c:strCache>
                <c:ptCount val="1"/>
                <c:pt idx="0">
                  <c:v>不明・無回答</c:v>
                </c:pt>
              </c:strCache>
            </c:strRef>
          </c:tx>
          <c:spPr>
            <a:solidFill>
              <a:schemeClr val="bg1">
                <a:lumMod val="50000"/>
              </a:schemeClr>
            </a:solidFill>
            <a:ln>
              <a:noFill/>
            </a:ln>
            <a:effectLst/>
          </c:spPr>
          <c:invertIfNegative val="0"/>
          <c:dLbls>
            <c:dLbl>
              <c:idx val="0"/>
              <c:showLegendKey val="0"/>
              <c:showVal val="0"/>
              <c:showCatName val="0"/>
              <c:showSerName val="1"/>
              <c:showPercent val="0"/>
              <c:showBubbleSize val="0"/>
              <c:extLst>
                <c:ext xmlns:c15="http://schemas.microsoft.com/office/drawing/2012/chart" uri="{CE6537A1-D6FC-4f65-9D91-7224C49458BB}">
                  <c15:layout>
                    <c:manualLayout>
                      <c:w val="0.23030495761447903"/>
                      <c:h val="0.11089695766093079"/>
                    </c:manualLayout>
                  </c15:layout>
                </c:ext>
                <c:ext xmlns:c16="http://schemas.microsoft.com/office/drawing/2014/chart" uri="{C3380CC4-5D6E-409C-BE32-E72D297353CC}">
                  <c16:uniqueId val="{00000012-5068-4444-A909-09C14A6A3354}"/>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JP"/>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[シニア活動内訳.xlsx]Sheet1!$B$15:$B$16</c:f>
              <c:numCache>
                <c:formatCode>General</c:formatCode>
                <c:ptCount val="2"/>
                <c:pt idx="0">
                  <c:v>8.5</c:v>
                </c:pt>
              </c:numCache>
            </c:numRef>
          </c:val>
          <c:extLst>
            <c:ext xmlns:c16="http://schemas.microsoft.com/office/drawing/2014/chart" uri="{C3380CC4-5D6E-409C-BE32-E72D297353CC}">
              <c16:uniqueId val="{00000001-5068-4444-A909-09C14A6A3354}"/>
            </c:ext>
          </c:extLst>
        </c:ser>
        <c:ser>
          <c:idx val="2"/>
          <c:order val="2"/>
          <c:tx>
            <c:strRef>
              <c:f>[シニア活動内訳.xlsx]Sheet1!$C$14</c:f>
              <c:strCache>
                <c:ptCount val="1"/>
                <c:pt idx="0">
                  <c:v>活動または参加したものはない</c:v>
                </c:pt>
              </c:strCache>
            </c:strRef>
          </c:tx>
          <c:spPr>
            <a:solidFill>
              <a:srgbClr val="1A317C"/>
            </a:solidFill>
            <a:ln>
              <a:noFill/>
            </a:ln>
            <a:effectLst/>
          </c:spPr>
          <c:invertIfNegative val="0"/>
          <c:dLbls>
            <c:dLbl>
              <c:idx val="0"/>
              <c:tx>
                <c:rich>
                  <a:bodyPr/>
                  <a:lstStyle/>
                  <a:p>
                    <a:fld id="{6CA95ACB-F65D-B64E-A8C7-64D1EB1C240E}" type="SERIESNAME">
                      <a:rPr lang="ja-JP" altLang="en-US">
                        <a:solidFill>
                          <a:schemeClr val="bg1"/>
                        </a:solidFill>
                      </a:rPr>
                      <a:pPr/>
                      <a:t>[系列名]</a:t>
                    </a:fld>
                    <a:r>
                      <a:rPr lang="en-US" altLang="ja-JP" dirty="0">
                        <a:solidFill>
                          <a:schemeClr val="bg1"/>
                        </a:solidFill>
                      </a:rPr>
                      <a:t>, </a:t>
                    </a:r>
                  </a:p>
                  <a:p>
                    <a:fld id="{352CFFA2-3A66-A049-BF54-A41F71E1437C}" type="VALUE">
                      <a:rPr lang="en-US" altLang="ja-JP" sz="1200">
                        <a:solidFill>
                          <a:schemeClr val="bg1"/>
                        </a:solidFill>
                      </a:rPr>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layout>
                    <c:manualLayout>
                      <c:w val="0.27986497933555854"/>
                      <c:h val="0.19516994226024942"/>
                    </c:manualLayout>
                  </c15:layout>
                  <c15:dlblFieldTable/>
                  <c15:showDataLabelsRange val="0"/>
                </c:ext>
                <c:ext xmlns:c16="http://schemas.microsoft.com/office/drawing/2014/chart" uri="{C3380CC4-5D6E-409C-BE32-E72D297353CC}">
                  <c16:uniqueId val="{00000002-5068-4444-A909-09C14A6A3354}"/>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[シニア活動内訳.xlsx]Sheet1!$C$15:$C$16</c:f>
              <c:numCache>
                <c:formatCode>General</c:formatCode>
                <c:ptCount val="2"/>
                <c:pt idx="0">
                  <c:v>39.9</c:v>
                </c:pt>
              </c:numCache>
            </c:numRef>
          </c:val>
          <c:extLst>
            <c:ext xmlns:c16="http://schemas.microsoft.com/office/drawing/2014/chart" uri="{C3380CC4-5D6E-409C-BE32-E72D297353CC}">
              <c16:uniqueId val="{00000003-5068-4444-A909-09C14A6A3354}"/>
            </c:ext>
          </c:extLst>
        </c:ser>
        <c:ser>
          <c:idx val="3"/>
          <c:order val="3"/>
          <c:tx>
            <c:strRef>
              <c:f>[シニア活動内訳.xlsx]Sheet1!$D$14</c:f>
              <c:strCache>
                <c:ptCount val="1"/>
                <c:pt idx="0">
                  <c:v>１年間に活動または参加した</c:v>
                </c:pt>
              </c:strCache>
            </c:strRef>
          </c:tx>
          <c:spPr>
            <a:solidFill>
              <a:srgbClr val="FF9E46"/>
            </a:solidFill>
            <a:ln>
              <a:solidFill>
                <a:srgbClr val="1A317C"/>
              </a:solidFill>
            </a:ln>
            <a:effectLst/>
          </c:spPr>
          <c:invertIfNegative val="0"/>
          <c:dLbls>
            <c:dLbl>
              <c:idx val="0"/>
              <c:tx>
                <c:rich>
                  <a:bodyPr/>
                  <a:lstStyle/>
                  <a:p>
                    <a:fld id="{B23015A7-2455-C948-B7DB-CD2FE7F13C6F}" type="SERIESNAME">
                      <a:rPr lang="ja-JP" altLang="en-US" sz="1200"/>
                      <a:pPr/>
                      <a:t>[系列名]</a:t>
                    </a:fld>
                    <a:r>
                      <a:rPr lang="en-US" altLang="ja-JP" dirty="0"/>
                      <a:t>,</a:t>
                    </a:r>
                  </a:p>
                  <a:p>
                    <a:r>
                      <a:rPr lang="ja-JP" altLang="en-US" sz="1800" dirty="0"/>
                      <a:t> </a:t>
                    </a:r>
                    <a:fld id="{CC7B4E41-FD4F-B94D-8571-EBD21C398074}" type="VALUE">
                      <a:rPr lang="en-US" altLang="ja-JP" sz="1800"/>
                      <a:pPr/>
                      <a:t>[値]</a:t>
                    </a:fld>
                    <a:endParaRPr lang="ja-JP" altLang="en-US" sz="1800" dirty="0"/>
                  </a:p>
                </c:rich>
              </c:tx>
              <c:showLegendKey val="0"/>
              <c:showVal val="1"/>
              <c:showCatName val="0"/>
              <c:showSerName val="1"/>
              <c:showPercent val="0"/>
              <c:showBubbleSize val="0"/>
              <c:extLst>
                <c:ext xmlns:c15="http://schemas.microsoft.com/office/drawing/2012/chart" uri="{CE6537A1-D6FC-4f65-9D91-7224C49458BB}">
                  <c15:layout>
                    <c:manualLayout>
                      <c:w val="0.30410720870076396"/>
                      <c:h val="0.32629316763187233"/>
                    </c:manualLayout>
                  </c15:layout>
                  <c15:dlblFieldTable/>
                  <c15:showDataLabelsRange val="0"/>
                </c:ext>
                <c:ext xmlns:c16="http://schemas.microsoft.com/office/drawing/2014/chart" uri="{C3380CC4-5D6E-409C-BE32-E72D297353CC}">
                  <c16:uniqueId val="{00000004-5068-4444-A909-09C14A6A3354}"/>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[シニア活動内訳.xlsx]Sheet1!$D$15:$D$16</c:f>
              <c:numCache>
                <c:formatCode>General</c:formatCode>
                <c:ptCount val="2"/>
                <c:pt idx="0">
                  <c:v>51.6</c:v>
                </c:pt>
              </c:numCache>
            </c:numRef>
          </c:val>
          <c:extLst>
            <c:ext xmlns:c16="http://schemas.microsoft.com/office/drawing/2014/chart" uri="{C3380CC4-5D6E-409C-BE32-E72D297353CC}">
              <c16:uniqueId val="{00000005-5068-4444-A909-09C14A6A3354}"/>
            </c:ext>
          </c:extLst>
        </c:ser>
        <c:ser>
          <c:idx val="4"/>
          <c:order val="4"/>
          <c:tx>
            <c:strRef>
              <c:f>[シニア活動内訳.xlsx]Sheet1!$E$14</c:f>
              <c:strCache>
                <c:ptCount val="1"/>
                <c:pt idx="0">
                  <c:v>健康・スポーツ</c:v>
                </c:pt>
              </c:strCache>
            </c:strRef>
          </c:tx>
          <c:spPr>
            <a:solidFill>
              <a:srgbClr val="F9DFC5"/>
            </a:solidFill>
            <a:ln>
              <a:solidFill>
                <a:srgbClr val="1A317C"/>
              </a:solidFill>
            </a:ln>
            <a:effectLst/>
          </c:spPr>
          <c:invertIfNegative val="0"/>
          <c:dLbls>
            <c:dLbl>
              <c:idx val="1"/>
              <c:layout>
                <c:manualLayout>
                  <c:x val="6.7683319872169122E-3"/>
                  <c:y val="9.6204006377156159E-3"/>
                </c:manualLayout>
              </c:layout>
              <c:showLegendKey val="0"/>
              <c:showVal val="1"/>
              <c:showCatName val="0"/>
              <c:showSerName val="1"/>
              <c:showPercent val="0"/>
              <c:showBubbleSize val="0"/>
              <c:extLst>
                <c:ext xmlns:c15="http://schemas.microsoft.com/office/drawing/2012/chart" uri="{CE6537A1-D6FC-4f65-9D91-7224C49458BB}">
                  <c15:layout>
                    <c:manualLayout>
                      <c:w val="0.33114064247458747"/>
                      <c:h val="8.4626347027789706E-2"/>
                    </c:manualLayout>
                  </c15:layout>
                </c:ext>
                <c:ext xmlns:c16="http://schemas.microsoft.com/office/drawing/2014/chart" uri="{C3380CC4-5D6E-409C-BE32-E72D297353CC}">
                  <c16:uniqueId val="{00000006-5068-4444-A909-09C14A6A335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[シニア活動内訳.xlsx]Sheet1!$E$15:$E$16</c:f>
              <c:numCache>
                <c:formatCode>General</c:formatCode>
                <c:ptCount val="2"/>
                <c:pt idx="1">
                  <c:v>27.7</c:v>
                </c:pt>
              </c:numCache>
            </c:numRef>
          </c:val>
          <c:extLst>
            <c:ext xmlns:c16="http://schemas.microsoft.com/office/drawing/2014/chart" uri="{C3380CC4-5D6E-409C-BE32-E72D297353CC}">
              <c16:uniqueId val="{00000007-5068-4444-A909-09C14A6A3354}"/>
            </c:ext>
          </c:extLst>
        </c:ser>
        <c:ser>
          <c:idx val="5"/>
          <c:order val="5"/>
          <c:tx>
            <c:strRef>
              <c:f>[シニア活動内訳.xlsx]Sheet1!$F$14</c:f>
              <c:strCache>
                <c:ptCount val="1"/>
                <c:pt idx="0">
                  <c:v>趣味</c:v>
                </c:pt>
              </c:strCache>
            </c:strRef>
          </c:tx>
          <c:spPr>
            <a:solidFill>
              <a:srgbClr val="F9DFC5"/>
            </a:solidFill>
            <a:ln>
              <a:solidFill>
                <a:srgbClr val="1A317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[シニア活動内訳.xlsx]Sheet1!$F$15:$F$16</c:f>
              <c:numCache>
                <c:formatCode>General</c:formatCode>
                <c:ptCount val="2"/>
                <c:pt idx="1">
                  <c:v>14.8</c:v>
                </c:pt>
              </c:numCache>
            </c:numRef>
          </c:val>
          <c:extLst>
            <c:ext xmlns:c16="http://schemas.microsoft.com/office/drawing/2014/chart" uri="{C3380CC4-5D6E-409C-BE32-E72D297353CC}">
              <c16:uniqueId val="{00000008-5068-4444-A909-09C14A6A3354}"/>
            </c:ext>
          </c:extLst>
        </c:ser>
        <c:ser>
          <c:idx val="6"/>
          <c:order val="6"/>
          <c:tx>
            <c:strRef>
              <c:f>[シニア活動内訳.xlsx]Sheet1!$G$14</c:f>
              <c:strCache>
                <c:ptCount val="1"/>
                <c:pt idx="0">
                  <c:v>地域行事等</c:v>
                </c:pt>
              </c:strCache>
            </c:strRef>
          </c:tx>
          <c:spPr>
            <a:solidFill>
              <a:srgbClr val="F9DFC5"/>
            </a:solidFill>
            <a:ln>
              <a:solidFill>
                <a:srgbClr val="1A317C"/>
              </a:solidFill>
            </a:ln>
            <a:effectLst/>
          </c:spPr>
          <c:invertIfNegative val="0"/>
          <c:dLbls>
            <c:dLbl>
              <c:idx val="1"/>
              <c:showLegendKey val="0"/>
              <c:showVal val="1"/>
              <c:showCatName val="0"/>
              <c:showSerName val="1"/>
              <c:showPercent val="0"/>
              <c:showBubbleSize val="0"/>
              <c:extLst>
                <c:ext xmlns:c15="http://schemas.microsoft.com/office/drawing/2012/chart" uri="{CE6537A1-D6FC-4f65-9D91-7224C49458BB}">
                  <c15:layout>
                    <c:manualLayout>
                      <c:w val="0.26140976894140355"/>
                      <c:h val="8.2333641215780462E-2"/>
                    </c:manualLayout>
                  </c15:layout>
                </c:ext>
                <c:ext xmlns:c16="http://schemas.microsoft.com/office/drawing/2014/chart" uri="{C3380CC4-5D6E-409C-BE32-E72D297353CC}">
                  <c16:uniqueId val="{00000009-5068-4444-A909-09C14A6A335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[シニア活動内訳.xlsx]Sheet1!$G$15:$G$16</c:f>
              <c:numCache>
                <c:formatCode>General</c:formatCode>
                <c:ptCount val="2"/>
                <c:pt idx="1">
                  <c:v>13.2</c:v>
                </c:pt>
              </c:numCache>
            </c:numRef>
          </c:val>
          <c:extLst>
            <c:ext xmlns:c16="http://schemas.microsoft.com/office/drawing/2014/chart" uri="{C3380CC4-5D6E-409C-BE32-E72D297353CC}">
              <c16:uniqueId val="{0000000A-5068-4444-A909-09C14A6A3354}"/>
            </c:ext>
          </c:extLst>
        </c:ser>
        <c:ser>
          <c:idx val="7"/>
          <c:order val="7"/>
          <c:tx>
            <c:strRef>
              <c:f>[シニア活動内訳.xlsx]Sheet1!$H$14</c:f>
              <c:strCache>
                <c:ptCount val="1"/>
                <c:pt idx="0">
                  <c:v>生活環境改善</c:v>
                </c:pt>
              </c:strCache>
            </c:strRef>
          </c:tx>
          <c:spPr>
            <a:solidFill>
              <a:schemeClr val="accent2">
                <a:lumMod val="60000"/>
              </a:schemeClr>
            </a:solidFill>
            <a:ln>
              <a:noFill/>
            </a:ln>
            <a:effectLst/>
          </c:spPr>
          <c:invertIfNegative val="0"/>
          <c:dPt>
            <c:idx val="1"/>
            <c:invertIfNegative val="0"/>
            <c:bubble3D val="0"/>
            <c:spPr>
              <a:solidFill>
                <a:srgbClr val="FFB487"/>
              </a:solidFill>
              <a:ln>
                <a:noFill/>
              </a:ln>
              <a:effectLst/>
            </c:spPr>
            <c:extLst>
              <c:ext xmlns:c16="http://schemas.microsoft.com/office/drawing/2014/chart" uri="{C3380CC4-5D6E-409C-BE32-E72D297353CC}">
                <c16:uniqueId val="{0000000C-5068-4444-A909-09C14A6A3354}"/>
              </c:ext>
            </c:extLst>
          </c:dPt>
          <c:dLbls>
            <c:dLbl>
              <c:idx val="1"/>
              <c:showLegendKey val="0"/>
              <c:showVal val="1"/>
              <c:showCatName val="0"/>
              <c:showSerName val="1"/>
              <c:showPercent val="0"/>
              <c:showBubbleSize val="0"/>
              <c:extLst>
                <c:ext xmlns:c15="http://schemas.microsoft.com/office/drawing/2012/chart" uri="{CE6537A1-D6FC-4f65-9D91-7224C49458BB}">
                  <c15:layout>
                    <c:manualLayout>
                      <c:w val="0.34467626126430451"/>
                      <c:h val="8.4626471290424166E-2"/>
                    </c:manualLayout>
                  </c15:layout>
                </c:ext>
                <c:ext xmlns:c16="http://schemas.microsoft.com/office/drawing/2014/chart" uri="{C3380CC4-5D6E-409C-BE32-E72D297353CC}">
                  <c16:uniqueId val="{0000000C-5068-4444-A909-09C14A6A3354}"/>
                </c:ext>
              </c:extLst>
            </c:dLbl>
            <c:spPr>
              <a:solidFill>
                <a:srgbClr val="F9DFC5"/>
              </a:solidFill>
              <a:ln>
                <a:solidFill>
                  <a:srgbClr val="1A317C"/>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[シニア活動内訳.xlsx]Sheet1!$H$15:$H$16</c:f>
              <c:numCache>
                <c:formatCode>General</c:formatCode>
                <c:ptCount val="2"/>
                <c:pt idx="1">
                  <c:v>10.1</c:v>
                </c:pt>
              </c:numCache>
            </c:numRef>
          </c:val>
          <c:extLst>
            <c:ext xmlns:c16="http://schemas.microsoft.com/office/drawing/2014/chart" uri="{C3380CC4-5D6E-409C-BE32-E72D297353CC}">
              <c16:uniqueId val="{0000000D-5068-4444-A909-09C14A6A3354}"/>
            </c:ext>
          </c:extLst>
        </c:ser>
        <c:ser>
          <c:idx val="8"/>
          <c:order val="8"/>
          <c:tx>
            <c:strRef>
              <c:f>[シニア活動内訳.xlsx]Sheet1!$I$14</c:f>
              <c:strCache>
                <c:ptCount val="1"/>
                <c:pt idx="0">
                  <c:v>生涯学習</c:v>
                </c:pt>
              </c:strCache>
            </c:strRef>
          </c:tx>
          <c:spPr>
            <a:solidFill>
              <a:srgbClr val="F9DFC5"/>
            </a:solidFill>
            <a:ln>
              <a:solidFill>
                <a:srgbClr val="1A317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[シニア活動内訳.xlsx]Sheet1!$I$15:$I$16</c:f>
              <c:numCache>
                <c:formatCode>General</c:formatCode>
                <c:ptCount val="2"/>
                <c:pt idx="1">
                  <c:v>7.4</c:v>
                </c:pt>
              </c:numCache>
            </c:numRef>
          </c:val>
          <c:extLst>
            <c:ext xmlns:c16="http://schemas.microsoft.com/office/drawing/2014/chart" uri="{C3380CC4-5D6E-409C-BE32-E72D297353CC}">
              <c16:uniqueId val="{0000000E-5068-4444-A909-09C14A6A3354}"/>
            </c:ext>
          </c:extLst>
        </c:ser>
        <c:ser>
          <c:idx val="9"/>
          <c:order val="9"/>
          <c:tx>
            <c:strRef>
              <c:f>[シニア活動内訳.xlsx]Sheet1!$J$14</c:f>
              <c:strCache>
                <c:ptCount val="1"/>
                <c:pt idx="0">
                  <c:v>安全管理</c:v>
                </c:pt>
              </c:strCache>
            </c:strRef>
          </c:tx>
          <c:spPr>
            <a:solidFill>
              <a:srgbClr val="F9DFC5"/>
            </a:solidFill>
            <a:ln>
              <a:solidFill>
                <a:srgbClr val="1A317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[シニア活動内訳.xlsx]Sheet1!$J$15:$J$16</c:f>
              <c:numCache>
                <c:formatCode>General</c:formatCode>
                <c:ptCount val="2"/>
                <c:pt idx="1">
                  <c:v>6.1</c:v>
                </c:pt>
              </c:numCache>
            </c:numRef>
          </c:val>
          <c:extLst>
            <c:ext xmlns:c16="http://schemas.microsoft.com/office/drawing/2014/chart" uri="{C3380CC4-5D6E-409C-BE32-E72D297353CC}">
              <c16:uniqueId val="{0000000F-5068-4444-A909-09C14A6A3354}"/>
            </c:ext>
          </c:extLst>
        </c:ser>
        <c:ser>
          <c:idx val="10"/>
          <c:order val="10"/>
          <c:tx>
            <c:strRef>
              <c:f>[シニア活動内訳.xlsx]Sheet1!$K$14</c:f>
              <c:strCache>
                <c:ptCount val="1"/>
                <c:pt idx="0">
                  <c:v>教育関連</c:v>
                </c:pt>
              </c:strCache>
            </c:strRef>
          </c:tx>
          <c:spPr>
            <a:solidFill>
              <a:srgbClr val="F9DFC5"/>
            </a:solidFill>
            <a:ln>
              <a:solidFill>
                <a:srgbClr val="1A317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[シニア活動内訳.xlsx]Sheet1!$K$15:$K$16</c:f>
              <c:numCache>
                <c:formatCode>General</c:formatCode>
                <c:ptCount val="2"/>
                <c:pt idx="1">
                  <c:v>4.5999999999999996</c:v>
                </c:pt>
              </c:numCache>
            </c:numRef>
          </c:val>
          <c:extLst>
            <c:ext xmlns:c16="http://schemas.microsoft.com/office/drawing/2014/chart" uri="{C3380CC4-5D6E-409C-BE32-E72D297353CC}">
              <c16:uniqueId val="{00000010-5068-4444-A909-09C14A6A3354}"/>
            </c:ext>
          </c:extLst>
        </c:ser>
        <c:ser>
          <c:idx val="11"/>
          <c:order val="11"/>
          <c:tx>
            <c:strRef>
              <c:f>[シニア活動内訳.xlsx]Sheet1!$L$14</c:f>
              <c:strCache>
                <c:ptCount val="1"/>
                <c:pt idx="0">
                  <c:v>その他</c:v>
                </c:pt>
              </c:strCache>
            </c:strRef>
          </c:tx>
          <c:spPr>
            <a:solidFill>
              <a:srgbClr val="F9DFC5"/>
            </a:solidFill>
            <a:ln>
              <a:solidFill>
                <a:srgbClr val="1A317C"/>
              </a:solidFill>
            </a:ln>
            <a:effectLst/>
          </c:spPr>
          <c:invertIfNegative val="0"/>
          <c:cat>
            <c:strRef>
              <c:f>[シニア活動内訳.xlsx]Sheet1!$B$18:$C$18</c:f>
              <c:strCache>
                <c:ptCount val="2"/>
                <c:pt idx="0">
                  <c:v>活動参加の有無</c:v>
                </c:pt>
                <c:pt idx="1">
                  <c:v>活動内容の内訳</c:v>
                </c:pt>
              </c:strCache>
            </c:strRef>
          </c:cat>
          <c:val>
            <c:numRef>
              <c:f>[シニア活動内訳.xlsx]Sheet1!$L$15:$L$16</c:f>
              <c:numCache>
                <c:formatCode>General</c:formatCode>
                <c:ptCount val="2"/>
                <c:pt idx="1">
                  <c:v>2.4</c:v>
                </c:pt>
              </c:numCache>
            </c:numRef>
          </c:val>
          <c:extLst>
            <c:ext xmlns:c16="http://schemas.microsoft.com/office/drawing/2014/chart" uri="{C3380CC4-5D6E-409C-BE32-E72D297353CC}">
              <c16:uniqueId val="{00000011-5068-4444-A909-09C14A6A3354}"/>
            </c:ext>
          </c:extLst>
        </c:ser>
        <c:dLbls>
          <c:showLegendKey val="0"/>
          <c:showVal val="0"/>
          <c:showCatName val="0"/>
          <c:showSerName val="0"/>
          <c:showPercent val="0"/>
          <c:showBubbleSize val="0"/>
        </c:dLbls>
        <c:gapWidth val="30"/>
        <c:overlap val="100"/>
        <c:axId val="46074960"/>
        <c:axId val="1071321663"/>
      </c:barChart>
      <c:catAx>
        <c:axId val="460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crossAx val="1071321663"/>
        <c:crosses val="autoZero"/>
        <c:auto val="1"/>
        <c:lblAlgn val="ctr"/>
        <c:lblOffset val="100"/>
        <c:noMultiLvlLbl val="0"/>
      </c:catAx>
      <c:valAx>
        <c:axId val="10713216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crossAx val="46074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中野区の高齢者独居率</c:v>
                </c:pt>
              </c:strCache>
            </c:strRef>
          </c:tx>
          <c:spPr>
            <a:solidFill>
              <a:srgbClr val="F9DFC5"/>
            </a:solidFill>
            <a:ln>
              <a:solidFill>
                <a:srgbClr val="1A317C"/>
              </a:solidFill>
            </a:ln>
          </c:spPr>
          <c:dPt>
            <c:idx val="0"/>
            <c:bubble3D val="0"/>
            <c:explosion val="4"/>
            <c:spPr>
              <a:solidFill>
                <a:srgbClr val="FF9E46"/>
              </a:solidFill>
              <a:ln w="19050">
                <a:solidFill>
                  <a:srgbClr val="1A317C"/>
                </a:solidFill>
              </a:ln>
              <a:effectLst/>
            </c:spPr>
            <c:extLst>
              <c:ext xmlns:c16="http://schemas.microsoft.com/office/drawing/2014/chart" uri="{C3380CC4-5D6E-409C-BE32-E72D297353CC}">
                <c16:uniqueId val="{00000001-FE60-4A49-88DD-9143A7B82CD9}"/>
              </c:ext>
            </c:extLst>
          </c:dPt>
          <c:dPt>
            <c:idx val="1"/>
            <c:bubble3D val="0"/>
            <c:spPr>
              <a:solidFill>
                <a:srgbClr val="F9DFC5"/>
              </a:solidFill>
              <a:ln w="19050">
                <a:solidFill>
                  <a:srgbClr val="1A317C"/>
                </a:solidFill>
              </a:ln>
              <a:effectLst/>
            </c:spPr>
            <c:extLst>
              <c:ext xmlns:c16="http://schemas.microsoft.com/office/drawing/2014/chart" uri="{C3380CC4-5D6E-409C-BE32-E72D297353CC}">
                <c16:uniqueId val="{00000002-FE60-4A49-88DD-9143A7B82CD9}"/>
              </c:ext>
            </c:extLst>
          </c:dPt>
          <c:cat>
            <c:strRef>
              <c:f>Sheet1!$A$2:$A$3</c:f>
              <c:strCache>
                <c:ptCount val="2"/>
                <c:pt idx="0">
                  <c:v>独居</c:v>
                </c:pt>
                <c:pt idx="1">
                  <c:v>同居</c:v>
                </c:pt>
              </c:strCache>
            </c:strRef>
          </c:cat>
          <c:val>
            <c:numRef>
              <c:f>Sheet1!$B$2:$B$3</c:f>
              <c:numCache>
                <c:formatCode>General</c:formatCode>
                <c:ptCount val="2"/>
                <c:pt idx="0">
                  <c:v>29.4</c:v>
                </c:pt>
                <c:pt idx="1">
                  <c:v>70.599999999999994</c:v>
                </c:pt>
              </c:numCache>
            </c:numRef>
          </c:val>
          <c:extLst>
            <c:ext xmlns:c16="http://schemas.microsoft.com/office/drawing/2014/chart" uri="{C3380CC4-5D6E-409C-BE32-E72D297353CC}">
              <c16:uniqueId val="{00000000-FE60-4A49-88DD-9143A7B82CD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sz="1400" b="0" i="0" u="none" strike="noStrike" kern="1200" spc="-300" baseline="0">
                <a:solidFill>
                  <a:schemeClr val="tx1"/>
                </a:solidFill>
              </a:rPr>
              <a:t>「リスクが高い人」</a:t>
            </a:r>
            <a:r>
              <a:rPr lang="ja-JP" altLang="en-US" sz="1400" b="0" i="0" u="none" strike="noStrike" kern="1200" spc="0" baseline="0">
                <a:solidFill>
                  <a:schemeClr val="tx1"/>
                </a:solidFill>
              </a:rPr>
              <a:t>が誰にも相談しない理由</a:t>
            </a:r>
            <a:r>
              <a:rPr lang="en-US" altLang="ja-JP" sz="1400" b="0" i="0" u="none" strike="noStrike" kern="1200" spc="0" baseline="30000" dirty="0">
                <a:solidFill>
                  <a:schemeClr val="tx1"/>
                </a:solidFill>
              </a:rPr>
              <a:t>[6]</a:t>
            </a:r>
            <a:endParaRPr lang="ja-JP" altLang="en-US" sz="1400">
              <a:solidFill>
                <a:schemeClr val="tx1"/>
              </a:solidFill>
            </a:endParaRPr>
          </a:p>
        </c:rich>
      </c:tx>
      <c:layout>
        <c:manualLayout>
          <c:xMode val="edge"/>
          <c:yMode val="edge"/>
          <c:x val="1.8785179976702971E-2"/>
          <c:y val="0.1504620313349898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ltLang="en-US"/>
        </a:p>
      </c:txPr>
    </c:title>
    <c:autoTitleDeleted val="0"/>
    <c:plotArea>
      <c:layout/>
      <c:barChart>
        <c:barDir val="bar"/>
        <c:grouping val="clustered"/>
        <c:varyColors val="0"/>
        <c:ser>
          <c:idx val="0"/>
          <c:order val="0"/>
          <c:tx>
            <c:strRef>
              <c:f>Sheet1!$B$1</c:f>
              <c:strCache>
                <c:ptCount val="1"/>
                <c:pt idx="0">
                  <c:v>誰に相談してよいのかわからないから</c:v>
                </c:pt>
              </c:strCache>
            </c:strRef>
          </c:tx>
          <c:spPr>
            <a:solidFill>
              <a:srgbClr val="1A317C"/>
            </a:solidFill>
            <a:ln>
              <a:noFill/>
            </a:ln>
            <a:effectLst/>
          </c:spPr>
          <c:invertIfNegative val="0"/>
          <c:cat>
            <c:strRef>
              <c:f>Sheet1!$A$2</c:f>
              <c:strCache>
                <c:ptCount val="1"/>
                <c:pt idx="0">
                  <c:v>カテゴリ 1</c:v>
                </c:pt>
              </c:strCache>
            </c:strRef>
          </c:cat>
          <c:val>
            <c:numRef>
              <c:f>Sheet1!$B$2</c:f>
              <c:numCache>
                <c:formatCode>General</c:formatCode>
                <c:ptCount val="1"/>
                <c:pt idx="0">
                  <c:v>24.8</c:v>
                </c:pt>
              </c:numCache>
            </c:numRef>
          </c:val>
          <c:extLst>
            <c:ext xmlns:c16="http://schemas.microsoft.com/office/drawing/2014/chart" uri="{C3380CC4-5D6E-409C-BE32-E72D297353CC}">
              <c16:uniqueId val="{00000000-4E28-2E45-A6C2-36CE8D523775}"/>
            </c:ext>
          </c:extLst>
        </c:ser>
        <c:ser>
          <c:idx val="1"/>
          <c:order val="1"/>
          <c:tx>
            <c:strRef>
              <c:f>Sheet1!$C$1</c:f>
              <c:strCache>
                <c:ptCount val="1"/>
                <c:pt idx="0">
                  <c:v>特に理由はない</c:v>
                </c:pt>
              </c:strCache>
            </c:strRef>
          </c:tx>
          <c:spPr>
            <a:solidFill>
              <a:srgbClr val="FF9E46"/>
            </a:solidFill>
            <a:ln w="12700">
              <a:solidFill>
                <a:srgbClr val="1A317C"/>
              </a:solidFill>
            </a:ln>
            <a:effectLst/>
          </c:spPr>
          <c:invertIfNegative val="0"/>
          <c:cat>
            <c:strRef>
              <c:f>Sheet1!$A$2</c:f>
              <c:strCache>
                <c:ptCount val="1"/>
                <c:pt idx="0">
                  <c:v>カテゴリ 1</c:v>
                </c:pt>
              </c:strCache>
            </c:strRef>
          </c:cat>
          <c:val>
            <c:numRef>
              <c:f>Sheet1!$C$2</c:f>
              <c:numCache>
                <c:formatCode>General</c:formatCode>
                <c:ptCount val="1"/>
                <c:pt idx="0">
                  <c:v>31</c:v>
                </c:pt>
              </c:numCache>
            </c:numRef>
          </c:val>
          <c:extLst>
            <c:ext xmlns:c16="http://schemas.microsoft.com/office/drawing/2014/chart" uri="{C3380CC4-5D6E-409C-BE32-E72D297353CC}">
              <c16:uniqueId val="{00000001-4E28-2E45-A6C2-36CE8D523775}"/>
            </c:ext>
          </c:extLst>
        </c:ser>
        <c:ser>
          <c:idx val="2"/>
          <c:order val="2"/>
          <c:tx>
            <c:strRef>
              <c:f>Sheet1!$D$1</c:f>
              <c:strCache>
                <c:ptCount val="1"/>
                <c:pt idx="0">
                  <c:v>相談しても解決できないと思うから2</c:v>
                </c:pt>
              </c:strCache>
            </c:strRef>
          </c:tx>
          <c:spPr>
            <a:solidFill>
              <a:srgbClr val="F9DFC5"/>
            </a:solidFill>
            <a:ln w="12700">
              <a:solidFill>
                <a:srgbClr val="1A317C"/>
              </a:solidFill>
            </a:ln>
            <a:effectLst/>
          </c:spPr>
          <c:invertIfNegative val="0"/>
          <c:cat>
            <c:strRef>
              <c:f>Sheet1!$A$2</c:f>
              <c:strCache>
                <c:ptCount val="1"/>
                <c:pt idx="0">
                  <c:v>カテゴリ 1</c:v>
                </c:pt>
              </c:strCache>
            </c:strRef>
          </c:cat>
          <c:val>
            <c:numRef>
              <c:f>Sheet1!$D$2</c:f>
              <c:numCache>
                <c:formatCode>General</c:formatCode>
                <c:ptCount val="1"/>
                <c:pt idx="0">
                  <c:v>32.4</c:v>
                </c:pt>
              </c:numCache>
            </c:numRef>
          </c:val>
          <c:extLst>
            <c:ext xmlns:c16="http://schemas.microsoft.com/office/drawing/2014/chart" uri="{C3380CC4-5D6E-409C-BE32-E72D297353CC}">
              <c16:uniqueId val="{00000002-4E28-2E45-A6C2-36CE8D523775}"/>
            </c:ext>
          </c:extLst>
        </c:ser>
        <c:dLbls>
          <c:showLegendKey val="0"/>
          <c:showVal val="0"/>
          <c:showCatName val="0"/>
          <c:showSerName val="0"/>
          <c:showPercent val="0"/>
          <c:showBubbleSize val="0"/>
        </c:dLbls>
        <c:gapWidth val="182"/>
        <c:axId val="257626624"/>
        <c:axId val="257685280"/>
      </c:barChart>
      <c:catAx>
        <c:axId val="257626624"/>
        <c:scaling>
          <c:orientation val="minMax"/>
        </c:scaling>
        <c:delete val="1"/>
        <c:axPos val="l"/>
        <c:numFmt formatCode="General" sourceLinked="1"/>
        <c:majorTickMark val="none"/>
        <c:minorTickMark val="none"/>
        <c:tickLblPos val="nextTo"/>
        <c:crossAx val="257685280"/>
        <c:crosses val="autoZero"/>
        <c:auto val="1"/>
        <c:lblAlgn val="ctr"/>
        <c:lblOffset val="100"/>
        <c:noMultiLvlLbl val="0"/>
      </c:catAx>
      <c:valAx>
        <c:axId val="25768528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7626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65歳以上の男女の参加活動の内訳</a:t>
            </a:r>
          </a:p>
        </c:rich>
      </c:tx>
      <c:layout>
        <c:manualLayout>
          <c:xMode val="edge"/>
          <c:yMode val="edge"/>
          <c:x val="0.17156866392744982"/>
          <c:y val="4.47220891906358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JP"/>
        </a:p>
      </c:txPr>
    </c:title>
    <c:autoTitleDeleted val="0"/>
    <c:plotArea>
      <c:layout/>
      <c:barChart>
        <c:barDir val="col"/>
        <c:grouping val="stacked"/>
        <c:varyColors val="0"/>
        <c:ser>
          <c:idx val="0"/>
          <c:order val="0"/>
          <c:tx>
            <c:strRef>
              <c:f>[シニア活動内訳.xlsx]Sheet1!$A$14</c:f>
              <c:strCache>
                <c:ptCount val="1"/>
                <c:pt idx="0">
                  <c:v>年齢</c:v>
                </c:pt>
              </c:strCache>
            </c:strRef>
          </c:tx>
          <c:spPr>
            <a:solidFill>
              <a:schemeClr val="accent1"/>
            </a:solidFill>
            <a:ln>
              <a:noFill/>
            </a:ln>
            <a:effectLst/>
          </c:spPr>
          <c:invertIfNegative val="0"/>
          <c:cat>
            <c:strRef>
              <c:f>[シニア活動内訳.xlsx]Sheet1!$B$18:$C$18</c:f>
              <c:strCache>
                <c:ptCount val="2"/>
                <c:pt idx="0">
                  <c:v>活動参加の有無</c:v>
                </c:pt>
                <c:pt idx="1">
                  <c:v>活動内容の内訳</c:v>
                </c:pt>
              </c:strCache>
            </c:strRef>
          </c:cat>
          <c:val>
            <c:numRef>
              <c:f>[シニア活動内訳.xlsx]Sheet1!$A$15:$A$16</c:f>
              <c:numCache>
                <c:formatCode>General</c:formatCode>
                <c:ptCount val="2"/>
                <c:pt idx="0">
                  <c:v>0</c:v>
                </c:pt>
              </c:numCache>
            </c:numRef>
          </c:val>
          <c:extLst>
            <c:ext xmlns:c16="http://schemas.microsoft.com/office/drawing/2014/chart" uri="{C3380CC4-5D6E-409C-BE32-E72D297353CC}">
              <c16:uniqueId val="{00000000-5068-4444-A909-09C14A6A3354}"/>
            </c:ext>
          </c:extLst>
        </c:ser>
        <c:ser>
          <c:idx val="1"/>
          <c:order val="1"/>
          <c:tx>
            <c:strRef>
              <c:f>[シニア活動内訳.xlsx]Sheet1!$B$14</c:f>
              <c:strCache>
                <c:ptCount val="1"/>
                <c:pt idx="0">
                  <c:v>不明・無回答</c:v>
                </c:pt>
              </c:strCache>
            </c:strRef>
          </c:tx>
          <c:spPr>
            <a:solidFill>
              <a:schemeClr val="bg1">
                <a:lumMod val="50000"/>
              </a:schemeClr>
            </a:solidFill>
            <a:ln>
              <a:noFill/>
            </a:ln>
            <a:effectLst/>
          </c:spPr>
          <c:invertIfNegative val="0"/>
          <c:dLbls>
            <c:dLbl>
              <c:idx val="0"/>
              <c:showLegendKey val="0"/>
              <c:showVal val="0"/>
              <c:showCatName val="0"/>
              <c:showSerName val="1"/>
              <c:showPercent val="0"/>
              <c:showBubbleSize val="0"/>
              <c:extLst>
                <c:ext xmlns:c15="http://schemas.microsoft.com/office/drawing/2012/chart" uri="{CE6537A1-D6FC-4f65-9D91-7224C49458BB}">
                  <c15:layout>
                    <c:manualLayout>
                      <c:w val="0.23030495761447903"/>
                      <c:h val="0.11089695766093079"/>
                    </c:manualLayout>
                  </c15:layout>
                </c:ext>
                <c:ext xmlns:c16="http://schemas.microsoft.com/office/drawing/2014/chart" uri="{C3380CC4-5D6E-409C-BE32-E72D297353CC}">
                  <c16:uniqueId val="{00000012-5068-4444-A909-09C14A6A3354}"/>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JP"/>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[シニア活動内訳.xlsx]Sheet1!$B$15:$B$16</c:f>
              <c:numCache>
                <c:formatCode>General</c:formatCode>
                <c:ptCount val="2"/>
                <c:pt idx="0">
                  <c:v>8.5</c:v>
                </c:pt>
              </c:numCache>
            </c:numRef>
          </c:val>
          <c:extLst>
            <c:ext xmlns:c16="http://schemas.microsoft.com/office/drawing/2014/chart" uri="{C3380CC4-5D6E-409C-BE32-E72D297353CC}">
              <c16:uniqueId val="{00000001-5068-4444-A909-09C14A6A3354}"/>
            </c:ext>
          </c:extLst>
        </c:ser>
        <c:ser>
          <c:idx val="2"/>
          <c:order val="2"/>
          <c:tx>
            <c:strRef>
              <c:f>[シニア活動内訳.xlsx]Sheet1!$C$14</c:f>
              <c:strCache>
                <c:ptCount val="1"/>
                <c:pt idx="0">
                  <c:v>活動または参加したものはない</c:v>
                </c:pt>
              </c:strCache>
            </c:strRef>
          </c:tx>
          <c:spPr>
            <a:solidFill>
              <a:srgbClr val="1A317C"/>
            </a:solidFill>
            <a:ln>
              <a:noFill/>
            </a:ln>
            <a:effectLst/>
          </c:spPr>
          <c:invertIfNegative val="0"/>
          <c:dLbls>
            <c:dLbl>
              <c:idx val="0"/>
              <c:tx>
                <c:rich>
                  <a:bodyPr/>
                  <a:lstStyle/>
                  <a:p>
                    <a:fld id="{6CA95ACB-F65D-B64E-A8C7-64D1EB1C240E}" type="SERIESNAME">
                      <a:rPr lang="ja-JP" altLang="en-US">
                        <a:solidFill>
                          <a:schemeClr val="bg1"/>
                        </a:solidFill>
                      </a:rPr>
                      <a:pPr/>
                      <a:t>[系列名]</a:t>
                    </a:fld>
                    <a:r>
                      <a:rPr lang="en-US" altLang="ja-JP" dirty="0">
                        <a:solidFill>
                          <a:schemeClr val="bg1"/>
                        </a:solidFill>
                      </a:rPr>
                      <a:t>, </a:t>
                    </a:r>
                  </a:p>
                  <a:p>
                    <a:fld id="{352CFFA2-3A66-A049-BF54-A41F71E1437C}" type="VALUE">
                      <a:rPr lang="en-US" altLang="ja-JP" sz="1200">
                        <a:solidFill>
                          <a:schemeClr val="bg1"/>
                        </a:solidFill>
                      </a:rPr>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layout>
                    <c:manualLayout>
                      <c:w val="0.27986497933555854"/>
                      <c:h val="0.19516994226024942"/>
                    </c:manualLayout>
                  </c15:layout>
                  <c15:dlblFieldTable/>
                  <c15:showDataLabelsRange val="0"/>
                </c:ext>
                <c:ext xmlns:c16="http://schemas.microsoft.com/office/drawing/2014/chart" uri="{C3380CC4-5D6E-409C-BE32-E72D297353CC}">
                  <c16:uniqueId val="{00000002-5068-4444-A909-09C14A6A3354}"/>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[シニア活動内訳.xlsx]Sheet1!$C$15:$C$16</c:f>
              <c:numCache>
                <c:formatCode>General</c:formatCode>
                <c:ptCount val="2"/>
                <c:pt idx="0">
                  <c:v>39.9</c:v>
                </c:pt>
              </c:numCache>
            </c:numRef>
          </c:val>
          <c:extLst>
            <c:ext xmlns:c16="http://schemas.microsoft.com/office/drawing/2014/chart" uri="{C3380CC4-5D6E-409C-BE32-E72D297353CC}">
              <c16:uniqueId val="{00000003-5068-4444-A909-09C14A6A3354}"/>
            </c:ext>
          </c:extLst>
        </c:ser>
        <c:ser>
          <c:idx val="3"/>
          <c:order val="3"/>
          <c:tx>
            <c:strRef>
              <c:f>[シニア活動内訳.xlsx]Sheet1!$D$14</c:f>
              <c:strCache>
                <c:ptCount val="1"/>
                <c:pt idx="0">
                  <c:v>１年間に活動または参加した</c:v>
                </c:pt>
              </c:strCache>
            </c:strRef>
          </c:tx>
          <c:spPr>
            <a:solidFill>
              <a:srgbClr val="FF9E46"/>
            </a:solidFill>
            <a:ln>
              <a:solidFill>
                <a:srgbClr val="1A317C"/>
              </a:solidFill>
            </a:ln>
            <a:effectLst/>
          </c:spPr>
          <c:invertIfNegative val="0"/>
          <c:dLbls>
            <c:dLbl>
              <c:idx val="0"/>
              <c:tx>
                <c:rich>
                  <a:bodyPr/>
                  <a:lstStyle/>
                  <a:p>
                    <a:fld id="{B23015A7-2455-C948-B7DB-CD2FE7F13C6F}" type="SERIESNAME">
                      <a:rPr lang="ja-JP" altLang="en-US" sz="1200"/>
                      <a:pPr/>
                      <a:t>[系列名]</a:t>
                    </a:fld>
                    <a:r>
                      <a:rPr lang="en-US" altLang="ja-JP" dirty="0"/>
                      <a:t>,</a:t>
                    </a:r>
                  </a:p>
                  <a:p>
                    <a:r>
                      <a:rPr lang="ja-JP" altLang="en-US" sz="1800" dirty="0"/>
                      <a:t> </a:t>
                    </a:r>
                    <a:fld id="{CC7B4E41-FD4F-B94D-8571-EBD21C398074}" type="VALUE">
                      <a:rPr lang="en-US" altLang="ja-JP" sz="1800"/>
                      <a:pPr/>
                      <a:t>[値]</a:t>
                    </a:fld>
                    <a:endParaRPr lang="ja-JP" altLang="en-US" sz="1800" dirty="0"/>
                  </a:p>
                </c:rich>
              </c:tx>
              <c:showLegendKey val="0"/>
              <c:showVal val="1"/>
              <c:showCatName val="0"/>
              <c:showSerName val="1"/>
              <c:showPercent val="0"/>
              <c:showBubbleSize val="0"/>
              <c:extLst>
                <c:ext xmlns:c15="http://schemas.microsoft.com/office/drawing/2012/chart" uri="{CE6537A1-D6FC-4f65-9D91-7224C49458BB}">
                  <c15:layout>
                    <c:manualLayout>
                      <c:w val="0.30410720870076396"/>
                      <c:h val="0.32629316763187233"/>
                    </c:manualLayout>
                  </c15:layout>
                  <c15:dlblFieldTable/>
                  <c15:showDataLabelsRange val="0"/>
                </c:ext>
                <c:ext xmlns:c16="http://schemas.microsoft.com/office/drawing/2014/chart" uri="{C3380CC4-5D6E-409C-BE32-E72D297353CC}">
                  <c16:uniqueId val="{00000004-5068-4444-A909-09C14A6A3354}"/>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[シニア活動内訳.xlsx]Sheet1!$D$15:$D$16</c:f>
              <c:numCache>
                <c:formatCode>General</c:formatCode>
                <c:ptCount val="2"/>
                <c:pt idx="0">
                  <c:v>51.6</c:v>
                </c:pt>
              </c:numCache>
            </c:numRef>
          </c:val>
          <c:extLst>
            <c:ext xmlns:c16="http://schemas.microsoft.com/office/drawing/2014/chart" uri="{C3380CC4-5D6E-409C-BE32-E72D297353CC}">
              <c16:uniqueId val="{00000005-5068-4444-A909-09C14A6A3354}"/>
            </c:ext>
          </c:extLst>
        </c:ser>
        <c:ser>
          <c:idx val="4"/>
          <c:order val="4"/>
          <c:tx>
            <c:strRef>
              <c:f>[シニア活動内訳.xlsx]Sheet1!$E$14</c:f>
              <c:strCache>
                <c:ptCount val="1"/>
                <c:pt idx="0">
                  <c:v>健康・スポーツ</c:v>
                </c:pt>
              </c:strCache>
            </c:strRef>
          </c:tx>
          <c:spPr>
            <a:solidFill>
              <a:srgbClr val="F9DFC5"/>
            </a:solidFill>
            <a:ln>
              <a:solidFill>
                <a:srgbClr val="1A317C"/>
              </a:solidFill>
            </a:ln>
            <a:effectLst/>
          </c:spPr>
          <c:invertIfNegative val="0"/>
          <c:dLbls>
            <c:dLbl>
              <c:idx val="1"/>
              <c:layout>
                <c:manualLayout>
                  <c:x val="6.7683319872169122E-3"/>
                  <c:y val="9.6204006377156159E-3"/>
                </c:manualLayout>
              </c:layout>
              <c:showLegendKey val="0"/>
              <c:showVal val="1"/>
              <c:showCatName val="0"/>
              <c:showSerName val="1"/>
              <c:showPercent val="0"/>
              <c:showBubbleSize val="0"/>
              <c:extLst>
                <c:ext xmlns:c15="http://schemas.microsoft.com/office/drawing/2012/chart" uri="{CE6537A1-D6FC-4f65-9D91-7224C49458BB}">
                  <c15:layout>
                    <c:manualLayout>
                      <c:w val="0.33114064247458747"/>
                      <c:h val="8.4626347027789706E-2"/>
                    </c:manualLayout>
                  </c15:layout>
                </c:ext>
                <c:ext xmlns:c16="http://schemas.microsoft.com/office/drawing/2014/chart" uri="{C3380CC4-5D6E-409C-BE32-E72D297353CC}">
                  <c16:uniqueId val="{00000006-5068-4444-A909-09C14A6A335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[シニア活動内訳.xlsx]Sheet1!$E$15:$E$16</c:f>
              <c:numCache>
                <c:formatCode>General</c:formatCode>
                <c:ptCount val="2"/>
                <c:pt idx="1">
                  <c:v>27.7</c:v>
                </c:pt>
              </c:numCache>
            </c:numRef>
          </c:val>
          <c:extLst>
            <c:ext xmlns:c16="http://schemas.microsoft.com/office/drawing/2014/chart" uri="{C3380CC4-5D6E-409C-BE32-E72D297353CC}">
              <c16:uniqueId val="{00000007-5068-4444-A909-09C14A6A3354}"/>
            </c:ext>
          </c:extLst>
        </c:ser>
        <c:ser>
          <c:idx val="5"/>
          <c:order val="5"/>
          <c:tx>
            <c:strRef>
              <c:f>[シニア活動内訳.xlsx]Sheet1!$F$14</c:f>
              <c:strCache>
                <c:ptCount val="1"/>
                <c:pt idx="0">
                  <c:v>趣味</c:v>
                </c:pt>
              </c:strCache>
            </c:strRef>
          </c:tx>
          <c:spPr>
            <a:solidFill>
              <a:srgbClr val="F9DFC5"/>
            </a:solidFill>
            <a:ln>
              <a:solidFill>
                <a:srgbClr val="1A317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[シニア活動内訳.xlsx]Sheet1!$F$15:$F$16</c:f>
              <c:numCache>
                <c:formatCode>General</c:formatCode>
                <c:ptCount val="2"/>
                <c:pt idx="1">
                  <c:v>14.8</c:v>
                </c:pt>
              </c:numCache>
            </c:numRef>
          </c:val>
          <c:extLst>
            <c:ext xmlns:c16="http://schemas.microsoft.com/office/drawing/2014/chart" uri="{C3380CC4-5D6E-409C-BE32-E72D297353CC}">
              <c16:uniqueId val="{00000008-5068-4444-A909-09C14A6A3354}"/>
            </c:ext>
          </c:extLst>
        </c:ser>
        <c:ser>
          <c:idx val="6"/>
          <c:order val="6"/>
          <c:tx>
            <c:strRef>
              <c:f>[シニア活動内訳.xlsx]Sheet1!$G$14</c:f>
              <c:strCache>
                <c:ptCount val="1"/>
                <c:pt idx="0">
                  <c:v>地域行事等</c:v>
                </c:pt>
              </c:strCache>
            </c:strRef>
          </c:tx>
          <c:spPr>
            <a:solidFill>
              <a:srgbClr val="F9DFC5"/>
            </a:solidFill>
            <a:ln>
              <a:solidFill>
                <a:srgbClr val="1A317C"/>
              </a:solidFill>
            </a:ln>
            <a:effectLst/>
          </c:spPr>
          <c:invertIfNegative val="0"/>
          <c:dLbls>
            <c:dLbl>
              <c:idx val="1"/>
              <c:showLegendKey val="0"/>
              <c:showVal val="1"/>
              <c:showCatName val="0"/>
              <c:showSerName val="1"/>
              <c:showPercent val="0"/>
              <c:showBubbleSize val="0"/>
              <c:extLst>
                <c:ext xmlns:c15="http://schemas.microsoft.com/office/drawing/2012/chart" uri="{CE6537A1-D6FC-4f65-9D91-7224C49458BB}">
                  <c15:layout>
                    <c:manualLayout>
                      <c:w val="0.26140976894140355"/>
                      <c:h val="8.2333641215780462E-2"/>
                    </c:manualLayout>
                  </c15:layout>
                </c:ext>
                <c:ext xmlns:c16="http://schemas.microsoft.com/office/drawing/2014/chart" uri="{C3380CC4-5D6E-409C-BE32-E72D297353CC}">
                  <c16:uniqueId val="{00000009-5068-4444-A909-09C14A6A335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[シニア活動内訳.xlsx]Sheet1!$G$15:$G$16</c:f>
              <c:numCache>
                <c:formatCode>General</c:formatCode>
                <c:ptCount val="2"/>
                <c:pt idx="1">
                  <c:v>13.2</c:v>
                </c:pt>
              </c:numCache>
            </c:numRef>
          </c:val>
          <c:extLst>
            <c:ext xmlns:c16="http://schemas.microsoft.com/office/drawing/2014/chart" uri="{C3380CC4-5D6E-409C-BE32-E72D297353CC}">
              <c16:uniqueId val="{0000000A-5068-4444-A909-09C14A6A3354}"/>
            </c:ext>
          </c:extLst>
        </c:ser>
        <c:ser>
          <c:idx val="7"/>
          <c:order val="7"/>
          <c:tx>
            <c:strRef>
              <c:f>[シニア活動内訳.xlsx]Sheet1!$H$14</c:f>
              <c:strCache>
                <c:ptCount val="1"/>
                <c:pt idx="0">
                  <c:v>生活環境改善</c:v>
                </c:pt>
              </c:strCache>
            </c:strRef>
          </c:tx>
          <c:spPr>
            <a:solidFill>
              <a:schemeClr val="accent2">
                <a:lumMod val="60000"/>
              </a:schemeClr>
            </a:solidFill>
            <a:ln>
              <a:noFill/>
            </a:ln>
            <a:effectLst/>
          </c:spPr>
          <c:invertIfNegative val="0"/>
          <c:dPt>
            <c:idx val="1"/>
            <c:invertIfNegative val="0"/>
            <c:bubble3D val="0"/>
            <c:spPr>
              <a:solidFill>
                <a:srgbClr val="FFB487"/>
              </a:solidFill>
              <a:ln>
                <a:noFill/>
              </a:ln>
              <a:effectLst/>
            </c:spPr>
            <c:extLst>
              <c:ext xmlns:c16="http://schemas.microsoft.com/office/drawing/2014/chart" uri="{C3380CC4-5D6E-409C-BE32-E72D297353CC}">
                <c16:uniqueId val="{0000000C-5068-4444-A909-09C14A6A3354}"/>
              </c:ext>
            </c:extLst>
          </c:dPt>
          <c:dLbls>
            <c:dLbl>
              <c:idx val="1"/>
              <c:showLegendKey val="0"/>
              <c:showVal val="1"/>
              <c:showCatName val="0"/>
              <c:showSerName val="1"/>
              <c:showPercent val="0"/>
              <c:showBubbleSize val="0"/>
              <c:extLst>
                <c:ext xmlns:c15="http://schemas.microsoft.com/office/drawing/2012/chart" uri="{CE6537A1-D6FC-4f65-9D91-7224C49458BB}">
                  <c15:layout>
                    <c:manualLayout>
                      <c:w val="0.3317411112614998"/>
                      <c:h val="8.462643208158209E-2"/>
                    </c:manualLayout>
                  </c15:layout>
                </c:ext>
                <c:ext xmlns:c16="http://schemas.microsoft.com/office/drawing/2014/chart" uri="{C3380CC4-5D6E-409C-BE32-E72D297353CC}">
                  <c16:uniqueId val="{0000000C-5068-4444-A909-09C14A6A3354}"/>
                </c:ext>
              </c:extLst>
            </c:dLbl>
            <c:spPr>
              <a:solidFill>
                <a:srgbClr val="F9DFC5"/>
              </a:solidFill>
              <a:ln>
                <a:solidFill>
                  <a:srgbClr val="1A317C"/>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[シニア活動内訳.xlsx]Sheet1!$H$15:$H$16</c:f>
              <c:numCache>
                <c:formatCode>General</c:formatCode>
                <c:ptCount val="2"/>
                <c:pt idx="1">
                  <c:v>10.1</c:v>
                </c:pt>
              </c:numCache>
            </c:numRef>
          </c:val>
          <c:extLst>
            <c:ext xmlns:c16="http://schemas.microsoft.com/office/drawing/2014/chart" uri="{C3380CC4-5D6E-409C-BE32-E72D297353CC}">
              <c16:uniqueId val="{0000000D-5068-4444-A909-09C14A6A3354}"/>
            </c:ext>
          </c:extLst>
        </c:ser>
        <c:ser>
          <c:idx val="8"/>
          <c:order val="8"/>
          <c:tx>
            <c:strRef>
              <c:f>[シニア活動内訳.xlsx]Sheet1!$I$14</c:f>
              <c:strCache>
                <c:ptCount val="1"/>
                <c:pt idx="0">
                  <c:v>生涯学習</c:v>
                </c:pt>
              </c:strCache>
            </c:strRef>
          </c:tx>
          <c:spPr>
            <a:solidFill>
              <a:srgbClr val="F9DFC5"/>
            </a:solidFill>
            <a:ln>
              <a:solidFill>
                <a:srgbClr val="1A317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[シニア活動内訳.xlsx]Sheet1!$I$15:$I$16</c:f>
              <c:numCache>
                <c:formatCode>General</c:formatCode>
                <c:ptCount val="2"/>
                <c:pt idx="1">
                  <c:v>7.4</c:v>
                </c:pt>
              </c:numCache>
            </c:numRef>
          </c:val>
          <c:extLst>
            <c:ext xmlns:c16="http://schemas.microsoft.com/office/drawing/2014/chart" uri="{C3380CC4-5D6E-409C-BE32-E72D297353CC}">
              <c16:uniqueId val="{0000000E-5068-4444-A909-09C14A6A3354}"/>
            </c:ext>
          </c:extLst>
        </c:ser>
        <c:ser>
          <c:idx val="9"/>
          <c:order val="9"/>
          <c:tx>
            <c:strRef>
              <c:f>[シニア活動内訳.xlsx]Sheet1!$J$14</c:f>
              <c:strCache>
                <c:ptCount val="1"/>
                <c:pt idx="0">
                  <c:v>安全管理</c:v>
                </c:pt>
              </c:strCache>
            </c:strRef>
          </c:tx>
          <c:spPr>
            <a:solidFill>
              <a:srgbClr val="F9DFC5"/>
            </a:solidFill>
            <a:ln>
              <a:solidFill>
                <a:srgbClr val="1A317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[シニア活動内訳.xlsx]Sheet1!$J$15:$J$16</c:f>
              <c:numCache>
                <c:formatCode>General</c:formatCode>
                <c:ptCount val="2"/>
                <c:pt idx="1">
                  <c:v>6.1</c:v>
                </c:pt>
              </c:numCache>
            </c:numRef>
          </c:val>
          <c:extLst>
            <c:ext xmlns:c16="http://schemas.microsoft.com/office/drawing/2014/chart" uri="{C3380CC4-5D6E-409C-BE32-E72D297353CC}">
              <c16:uniqueId val="{0000000F-5068-4444-A909-09C14A6A3354}"/>
            </c:ext>
          </c:extLst>
        </c:ser>
        <c:ser>
          <c:idx val="10"/>
          <c:order val="10"/>
          <c:tx>
            <c:strRef>
              <c:f>[シニア活動内訳.xlsx]Sheet1!$K$14</c:f>
              <c:strCache>
                <c:ptCount val="1"/>
                <c:pt idx="0">
                  <c:v>教育関連</c:v>
                </c:pt>
              </c:strCache>
            </c:strRef>
          </c:tx>
          <c:spPr>
            <a:solidFill>
              <a:srgbClr val="F9DFC5"/>
            </a:solidFill>
            <a:ln>
              <a:solidFill>
                <a:srgbClr val="1A317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[シニア活動内訳.xlsx]Sheet1!$B$18:$C$18</c:f>
              <c:strCache>
                <c:ptCount val="2"/>
                <c:pt idx="0">
                  <c:v>活動参加の有無</c:v>
                </c:pt>
                <c:pt idx="1">
                  <c:v>活動内容の内訳</c:v>
                </c:pt>
              </c:strCache>
            </c:strRef>
          </c:cat>
          <c:val>
            <c:numRef>
              <c:f>[シニア活動内訳.xlsx]Sheet1!$K$15:$K$16</c:f>
              <c:numCache>
                <c:formatCode>General</c:formatCode>
                <c:ptCount val="2"/>
                <c:pt idx="1">
                  <c:v>4.5999999999999996</c:v>
                </c:pt>
              </c:numCache>
            </c:numRef>
          </c:val>
          <c:extLst>
            <c:ext xmlns:c16="http://schemas.microsoft.com/office/drawing/2014/chart" uri="{C3380CC4-5D6E-409C-BE32-E72D297353CC}">
              <c16:uniqueId val="{00000010-5068-4444-A909-09C14A6A3354}"/>
            </c:ext>
          </c:extLst>
        </c:ser>
        <c:ser>
          <c:idx val="11"/>
          <c:order val="11"/>
          <c:tx>
            <c:strRef>
              <c:f>[シニア活動内訳.xlsx]Sheet1!$L$14</c:f>
              <c:strCache>
                <c:ptCount val="1"/>
                <c:pt idx="0">
                  <c:v>その他</c:v>
                </c:pt>
              </c:strCache>
            </c:strRef>
          </c:tx>
          <c:spPr>
            <a:solidFill>
              <a:srgbClr val="F9DFC5"/>
            </a:solidFill>
            <a:ln>
              <a:solidFill>
                <a:srgbClr val="1A317C"/>
              </a:solidFill>
            </a:ln>
            <a:effectLst/>
          </c:spPr>
          <c:invertIfNegative val="0"/>
          <c:cat>
            <c:strRef>
              <c:f>[シニア活動内訳.xlsx]Sheet1!$B$18:$C$18</c:f>
              <c:strCache>
                <c:ptCount val="2"/>
                <c:pt idx="0">
                  <c:v>活動参加の有無</c:v>
                </c:pt>
                <c:pt idx="1">
                  <c:v>活動内容の内訳</c:v>
                </c:pt>
              </c:strCache>
            </c:strRef>
          </c:cat>
          <c:val>
            <c:numRef>
              <c:f>[シニア活動内訳.xlsx]Sheet1!$L$15:$L$16</c:f>
              <c:numCache>
                <c:formatCode>General</c:formatCode>
                <c:ptCount val="2"/>
                <c:pt idx="1">
                  <c:v>2.4</c:v>
                </c:pt>
              </c:numCache>
            </c:numRef>
          </c:val>
          <c:extLst>
            <c:ext xmlns:c16="http://schemas.microsoft.com/office/drawing/2014/chart" uri="{C3380CC4-5D6E-409C-BE32-E72D297353CC}">
              <c16:uniqueId val="{00000011-5068-4444-A909-09C14A6A3354}"/>
            </c:ext>
          </c:extLst>
        </c:ser>
        <c:dLbls>
          <c:showLegendKey val="0"/>
          <c:showVal val="0"/>
          <c:showCatName val="0"/>
          <c:showSerName val="0"/>
          <c:showPercent val="0"/>
          <c:showBubbleSize val="0"/>
        </c:dLbls>
        <c:gapWidth val="30"/>
        <c:overlap val="100"/>
        <c:axId val="46074960"/>
        <c:axId val="1071321663"/>
      </c:barChart>
      <c:catAx>
        <c:axId val="460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crossAx val="1071321663"/>
        <c:crosses val="autoZero"/>
        <c:auto val="1"/>
        <c:lblAlgn val="ctr"/>
        <c:lblOffset val="100"/>
        <c:noMultiLvlLbl val="0"/>
      </c:catAx>
      <c:valAx>
        <c:axId val="10713216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JP"/>
          </a:p>
        </c:txPr>
        <c:crossAx val="46074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0.00365</cdr:x>
      <cdr:y>0.03829</cdr:y>
    </cdr:from>
    <cdr:to>
      <cdr:x>0.13062</cdr:x>
      <cdr:y>0.08552</cdr:y>
    </cdr:to>
    <cdr:sp macro="" textlink="">
      <cdr:nvSpPr>
        <cdr:cNvPr id="2" name="TextBox 1">
          <a:extLst xmlns:a="http://schemas.openxmlformats.org/drawingml/2006/main">
            <a:ext uri="{FF2B5EF4-FFF2-40B4-BE49-F238E27FC236}">
              <a16:creationId xmlns:a16="http://schemas.microsoft.com/office/drawing/2014/main" id="{687BD2D5-61F9-B089-A0AE-14C2FAE4CA75}"/>
            </a:ext>
          </a:extLst>
        </cdr:cNvPr>
        <cdr:cNvSpPr txBox="1"/>
      </cdr:nvSpPr>
      <cdr:spPr>
        <a:xfrm xmlns:a="http://schemas.openxmlformats.org/drawingml/2006/main">
          <a:off x="13707" y="151636"/>
          <a:ext cx="476477" cy="187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kern="1200"/>
            <a:t>[%]</a:t>
          </a:r>
        </a:p>
      </cdr:txBody>
    </cdr:sp>
  </cdr:relSizeAnchor>
  <cdr:relSizeAnchor xmlns:cdr="http://schemas.openxmlformats.org/drawingml/2006/chartDrawing">
    <cdr:from>
      <cdr:x>0.48244</cdr:x>
      <cdr:y>0.13933</cdr:y>
    </cdr:from>
    <cdr:to>
      <cdr:x>0.58229</cdr:x>
      <cdr:y>0.2421</cdr:y>
    </cdr:to>
    <cdr:cxnSp macro="">
      <cdr:nvCxnSpPr>
        <cdr:cNvPr id="4" name="Straight Connector 3">
          <a:extLst xmlns:a="http://schemas.openxmlformats.org/drawingml/2006/main">
            <a:ext uri="{FF2B5EF4-FFF2-40B4-BE49-F238E27FC236}">
              <a16:creationId xmlns:a16="http://schemas.microsoft.com/office/drawing/2014/main" id="{7C18437A-43A6-D428-32DB-A4BD7254E534}"/>
            </a:ext>
          </a:extLst>
        </cdr:cNvPr>
        <cdr:cNvCxnSpPr/>
      </cdr:nvCxnSpPr>
      <cdr:spPr>
        <a:xfrm xmlns:a="http://schemas.openxmlformats.org/drawingml/2006/main">
          <a:off x="1880193" y="553946"/>
          <a:ext cx="389106" cy="408561"/>
        </a:xfrm>
        <a:prstGeom xmlns:a="http://schemas.openxmlformats.org/drawingml/2006/main" prst="line">
          <a:avLst/>
        </a:prstGeom>
        <a:ln xmlns:a="http://schemas.openxmlformats.org/drawingml/2006/main">
          <a:solidFill>
            <a:schemeClr val="tx1">
              <a:lumMod val="75000"/>
              <a:lumOff val="2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0.48411</cdr:x>
      <cdr:y>0.53957</cdr:y>
    </cdr:from>
    <cdr:to>
      <cdr:x>0.57397</cdr:x>
      <cdr:y>0.90763</cdr:y>
    </cdr:to>
    <cdr:cxnSp macro="">
      <cdr:nvCxnSpPr>
        <cdr:cNvPr id="7" name="Straight Connector 6">
          <a:extLst xmlns:a="http://schemas.openxmlformats.org/drawingml/2006/main">
            <a:ext uri="{FF2B5EF4-FFF2-40B4-BE49-F238E27FC236}">
              <a16:creationId xmlns:a16="http://schemas.microsoft.com/office/drawing/2014/main" id="{DF83CE70-6158-A70B-587A-2811D941D3F1}"/>
            </a:ext>
          </a:extLst>
        </cdr:cNvPr>
        <cdr:cNvCxnSpPr/>
      </cdr:nvCxnSpPr>
      <cdr:spPr>
        <a:xfrm xmlns:a="http://schemas.openxmlformats.org/drawingml/2006/main">
          <a:off x="1886678" y="2145152"/>
          <a:ext cx="350195" cy="1463279"/>
        </a:xfrm>
        <a:prstGeom xmlns:a="http://schemas.openxmlformats.org/drawingml/2006/main" prst="line">
          <a:avLst/>
        </a:prstGeom>
        <a:ln xmlns:a="http://schemas.openxmlformats.org/drawingml/2006/main">
          <a:solidFill>
            <a:schemeClr val="tx1">
              <a:lumMod val="75000"/>
              <a:lumOff val="2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0.00365</cdr:x>
      <cdr:y>0.03829</cdr:y>
    </cdr:from>
    <cdr:to>
      <cdr:x>0.13062</cdr:x>
      <cdr:y>0.08552</cdr:y>
    </cdr:to>
    <cdr:sp macro="" textlink="">
      <cdr:nvSpPr>
        <cdr:cNvPr id="2" name="TextBox 1">
          <a:extLst xmlns:a="http://schemas.openxmlformats.org/drawingml/2006/main">
            <a:ext uri="{FF2B5EF4-FFF2-40B4-BE49-F238E27FC236}">
              <a16:creationId xmlns:a16="http://schemas.microsoft.com/office/drawing/2014/main" id="{687BD2D5-61F9-B089-A0AE-14C2FAE4CA75}"/>
            </a:ext>
          </a:extLst>
        </cdr:cNvPr>
        <cdr:cNvSpPr txBox="1"/>
      </cdr:nvSpPr>
      <cdr:spPr>
        <a:xfrm xmlns:a="http://schemas.openxmlformats.org/drawingml/2006/main">
          <a:off x="13707" y="151636"/>
          <a:ext cx="476477" cy="187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kern="1200"/>
            <a:t>[%]</a:t>
          </a:r>
        </a:p>
      </cdr:txBody>
    </cdr:sp>
  </cdr:relSizeAnchor>
  <cdr:relSizeAnchor xmlns:cdr="http://schemas.openxmlformats.org/drawingml/2006/chartDrawing">
    <cdr:from>
      <cdr:x>0.48244</cdr:x>
      <cdr:y>0.13933</cdr:y>
    </cdr:from>
    <cdr:to>
      <cdr:x>0.58229</cdr:x>
      <cdr:y>0.2421</cdr:y>
    </cdr:to>
    <cdr:cxnSp macro="">
      <cdr:nvCxnSpPr>
        <cdr:cNvPr id="4" name="Straight Connector 3">
          <a:extLst xmlns:a="http://schemas.openxmlformats.org/drawingml/2006/main">
            <a:ext uri="{FF2B5EF4-FFF2-40B4-BE49-F238E27FC236}">
              <a16:creationId xmlns:a16="http://schemas.microsoft.com/office/drawing/2014/main" id="{7C18437A-43A6-D428-32DB-A4BD7254E534}"/>
            </a:ext>
          </a:extLst>
        </cdr:cNvPr>
        <cdr:cNvCxnSpPr/>
      </cdr:nvCxnSpPr>
      <cdr:spPr>
        <a:xfrm xmlns:a="http://schemas.openxmlformats.org/drawingml/2006/main">
          <a:off x="1880193" y="553946"/>
          <a:ext cx="389106" cy="408561"/>
        </a:xfrm>
        <a:prstGeom xmlns:a="http://schemas.openxmlformats.org/drawingml/2006/main" prst="line">
          <a:avLst/>
        </a:prstGeom>
        <a:ln xmlns:a="http://schemas.openxmlformats.org/drawingml/2006/main">
          <a:solidFill>
            <a:schemeClr val="tx1">
              <a:lumMod val="75000"/>
              <a:lumOff val="2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0.48411</cdr:x>
      <cdr:y>0.53957</cdr:y>
    </cdr:from>
    <cdr:to>
      <cdr:x>0.57397</cdr:x>
      <cdr:y>0.90763</cdr:y>
    </cdr:to>
    <cdr:cxnSp macro="">
      <cdr:nvCxnSpPr>
        <cdr:cNvPr id="7" name="Straight Connector 6">
          <a:extLst xmlns:a="http://schemas.openxmlformats.org/drawingml/2006/main">
            <a:ext uri="{FF2B5EF4-FFF2-40B4-BE49-F238E27FC236}">
              <a16:creationId xmlns:a16="http://schemas.microsoft.com/office/drawing/2014/main" id="{DF83CE70-6158-A70B-587A-2811D941D3F1}"/>
            </a:ext>
          </a:extLst>
        </cdr:cNvPr>
        <cdr:cNvCxnSpPr/>
      </cdr:nvCxnSpPr>
      <cdr:spPr>
        <a:xfrm xmlns:a="http://schemas.openxmlformats.org/drawingml/2006/main">
          <a:off x="1886678" y="2145152"/>
          <a:ext cx="350195" cy="1463279"/>
        </a:xfrm>
        <a:prstGeom xmlns:a="http://schemas.openxmlformats.org/drawingml/2006/main" prst="line">
          <a:avLst/>
        </a:prstGeom>
        <a:ln xmlns:a="http://schemas.openxmlformats.org/drawingml/2006/main">
          <a:solidFill>
            <a:schemeClr val="tx1">
              <a:lumMod val="75000"/>
              <a:lumOff val="2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1E1A5E3-49C2-FA07-BBAB-0F9B65C657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2B65F62-16F4-EDC2-C1E5-7CAA0C0E59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073CD4-FB53-344B-9A25-66B1344F990D}" type="datetimeFigureOut">
              <a:rPr kumimoji="1" lang="ja-JP" altLang="en-US" smtClean="0"/>
              <a:t>2025/3/8</a:t>
            </a:fld>
            <a:endParaRPr kumimoji="1" lang="ja-JP" altLang="en-US"/>
          </a:p>
        </p:txBody>
      </p:sp>
      <p:sp>
        <p:nvSpPr>
          <p:cNvPr id="4" name="フッター プレースホルダー 3">
            <a:extLst>
              <a:ext uri="{FF2B5EF4-FFF2-40B4-BE49-F238E27FC236}">
                <a16:creationId xmlns:a16="http://schemas.microsoft.com/office/drawing/2014/main" id="{38E2DA86-69B7-7D5C-1374-1927BE58E6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D0F8867-BA50-A318-807E-B62EBDE14F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31ADF-A853-6242-A049-E6D83895E1DC}" type="slidenum">
              <a:rPr kumimoji="1" lang="ja-JP" altLang="en-US" smtClean="0"/>
              <a:t>‹#›</a:t>
            </a:fld>
            <a:endParaRPr kumimoji="1" lang="ja-JP" altLang="en-US"/>
          </a:p>
        </p:txBody>
      </p:sp>
    </p:spTree>
    <p:extLst>
      <p:ext uri="{BB962C8B-B14F-4D97-AF65-F5344CB8AC3E}">
        <p14:creationId xmlns:p14="http://schemas.microsoft.com/office/powerpoint/2010/main" val="1308786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2ABC6-F993-2342-9839-62810132EA0B}" type="datetimeFigureOut">
              <a:rPr kumimoji="1" lang="ja-JP" altLang="en-US" smtClean="0"/>
              <a:t>2025/3/8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10B37-1FE6-1B4A-B082-396A6A61F75B}" type="slidenum">
              <a:rPr kumimoji="1" lang="ja-JP" altLang="en-US" smtClean="0"/>
              <a:t>‹#›</a:t>
            </a:fld>
            <a:endParaRPr kumimoji="1" lang="ja-JP" altLang="en-US"/>
          </a:p>
        </p:txBody>
      </p:sp>
    </p:spTree>
    <p:extLst>
      <p:ext uri="{BB962C8B-B14F-4D97-AF65-F5344CB8AC3E}">
        <p14:creationId xmlns:p14="http://schemas.microsoft.com/office/powerpoint/2010/main" val="2949076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私たちは</a:t>
            </a:r>
            <a:r>
              <a:rPr lang="en-US" altLang="ja-JP" dirty="0"/>
              <a:t>2</a:t>
            </a:r>
            <a:r>
              <a:rPr lang="ja-JP" altLang="en-US"/>
              <a:t>年で</a:t>
            </a:r>
            <a:r>
              <a:rPr lang="en-US" altLang="ja-JP" dirty="0"/>
              <a:t>500</a:t>
            </a:r>
            <a:r>
              <a:rPr lang="ja-JP" altLang="en-US"/>
              <a:t>件！直接話を聞いています。</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8D810B37-1FE6-1B4A-B082-396A6A61F75B}" type="slidenum">
              <a:rPr kumimoji="1" lang="ja-JP" altLang="en-US" smtClean="0"/>
              <a:t>3</a:t>
            </a:fld>
            <a:endParaRPr kumimoji="1" lang="ja-JP" altLang="en-US"/>
          </a:p>
        </p:txBody>
      </p:sp>
    </p:spTree>
    <p:extLst>
      <p:ext uri="{BB962C8B-B14F-4D97-AF65-F5344CB8AC3E}">
        <p14:creationId xmlns:p14="http://schemas.microsoft.com/office/powerpoint/2010/main" val="184095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a:t>コミュニティ：高齢者が新しい活動を見つけて、気づいたら人とつながって、それがセーフティネットを形成している。</a:t>
            </a:r>
            <a:endParaRPr lang="en-US" altLang="ja-JP" dirty="0"/>
          </a:p>
          <a:p>
            <a:pPr marL="0" lvl="0" indent="0" algn="l" rtl="0">
              <a:spcBef>
                <a:spcPts val="0"/>
              </a:spcBef>
              <a:spcAft>
                <a:spcPts val="0"/>
              </a:spcAft>
              <a:buNone/>
            </a:pPr>
            <a:r>
              <a:rPr lang="ja-JP" altLang="en-US"/>
              <a:t>このような世界観を、私たちはシニアの小さな</a:t>
            </a:r>
            <a:r>
              <a:rPr lang="en-US" altLang="ja-JP" dirty="0"/>
              <a:t>DX</a:t>
            </a:r>
            <a:r>
              <a:rPr lang="ja-JP" altLang="en-US"/>
              <a:t>を通じて実現させます！今日はその第一歩目についてお話します！</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8D810B37-1FE6-1B4A-B082-396A6A61F75B}" type="slidenum">
              <a:rPr kumimoji="1" lang="ja-JP" altLang="en-US" smtClean="0"/>
              <a:t>4</a:t>
            </a:fld>
            <a:endParaRPr kumimoji="1" lang="ja-JP" altLang="en-US"/>
          </a:p>
        </p:txBody>
      </p:sp>
    </p:spTree>
    <p:extLst>
      <p:ext uri="{BB962C8B-B14F-4D97-AF65-F5344CB8AC3E}">
        <p14:creationId xmlns:p14="http://schemas.microsoft.com/office/powerpoint/2010/main" val="118262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D810B37-1FE6-1B4A-B082-396A6A61F75B}" type="slidenum">
              <a:rPr kumimoji="1" lang="ja-JP" altLang="en-US" smtClean="0"/>
              <a:t>9</a:t>
            </a:fld>
            <a:endParaRPr kumimoji="1" lang="ja-JP" altLang="en-US"/>
          </a:p>
        </p:txBody>
      </p:sp>
    </p:spTree>
    <p:extLst>
      <p:ext uri="{BB962C8B-B14F-4D97-AF65-F5344CB8AC3E}">
        <p14:creationId xmlns:p14="http://schemas.microsoft.com/office/powerpoint/2010/main" val="2524014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_blue">
    <p:bg>
      <p:bgPr>
        <a:solidFill>
          <a:srgbClr val="F9DFC5"/>
        </a:solidFill>
        <a:effectLst/>
      </p:bgPr>
    </p:bg>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92D8B2D8-DDB2-7802-4396-BC467E23640E}"/>
              </a:ext>
            </a:extLst>
          </p:cNvPr>
          <p:cNvPicPr>
            <a:picLocks noChangeAspect="1"/>
          </p:cNvPicPr>
          <p:nvPr userDrawn="1"/>
        </p:nvPicPr>
        <p:blipFill>
          <a:blip r:embed="rId2"/>
          <a:stretch>
            <a:fillRect/>
          </a:stretch>
        </p:blipFill>
        <p:spPr>
          <a:xfrm>
            <a:off x="-1" y="0"/>
            <a:ext cx="12191999" cy="6858000"/>
          </a:xfrm>
          <a:prstGeom prst="rect">
            <a:avLst/>
          </a:prstGeom>
        </p:spPr>
      </p:pic>
      <p:pic>
        <p:nvPicPr>
          <p:cNvPr id="10" name="図 9">
            <a:extLst>
              <a:ext uri="{FF2B5EF4-FFF2-40B4-BE49-F238E27FC236}">
                <a16:creationId xmlns:a16="http://schemas.microsoft.com/office/drawing/2014/main" id="{C5F10F39-5E62-BDBE-FC41-A71E96D3DC17}"/>
              </a:ext>
            </a:extLst>
          </p:cNvPr>
          <p:cNvPicPr>
            <a:picLocks noChangeAspect="1"/>
          </p:cNvPicPr>
          <p:nvPr userDrawn="1"/>
        </p:nvPicPr>
        <p:blipFill>
          <a:blip r:embed="rId3"/>
          <a:stretch>
            <a:fillRect/>
          </a:stretch>
        </p:blipFill>
        <p:spPr>
          <a:xfrm>
            <a:off x="5968671" y="498764"/>
            <a:ext cx="5991192" cy="6043820"/>
          </a:xfrm>
          <a:prstGeom prst="rect">
            <a:avLst/>
          </a:prstGeom>
        </p:spPr>
      </p:pic>
      <p:sp>
        <p:nvSpPr>
          <p:cNvPr id="13" name="テキスト ボックス 12">
            <a:extLst>
              <a:ext uri="{FF2B5EF4-FFF2-40B4-BE49-F238E27FC236}">
                <a16:creationId xmlns:a16="http://schemas.microsoft.com/office/drawing/2014/main" id="{39C68EFE-3247-1231-F08C-C2521D9B7C54}"/>
              </a:ext>
            </a:extLst>
          </p:cNvPr>
          <p:cNvSpPr txBox="1"/>
          <p:nvPr userDrawn="1"/>
        </p:nvSpPr>
        <p:spPr>
          <a:xfrm>
            <a:off x="591671" y="914400"/>
            <a:ext cx="1560042" cy="369332"/>
          </a:xfrm>
          <a:prstGeom prst="rect">
            <a:avLst/>
          </a:prstGeom>
          <a:noFill/>
        </p:spPr>
        <p:txBody>
          <a:bodyPr wrap="none" rtlCol="0">
            <a:spAutoFit/>
          </a:bodyPr>
          <a:lstStyle/>
          <a:p>
            <a:r>
              <a:rPr kumimoji="1" lang="en-US" altLang="ja-JP" dirty="0">
                <a:solidFill>
                  <a:schemeClr val="bg1"/>
                </a:solidFill>
              </a:rPr>
              <a:t>produced by </a:t>
            </a:r>
            <a:endParaRPr kumimoji="1" lang="ja-JP" altLang="en-US">
              <a:solidFill>
                <a:schemeClr val="bg1"/>
              </a:solidFill>
            </a:endParaRPr>
          </a:p>
        </p:txBody>
      </p:sp>
      <p:pic>
        <p:nvPicPr>
          <p:cNvPr id="15" name="図 14">
            <a:extLst>
              <a:ext uri="{FF2B5EF4-FFF2-40B4-BE49-F238E27FC236}">
                <a16:creationId xmlns:a16="http://schemas.microsoft.com/office/drawing/2014/main" id="{84579D1A-0157-3D87-9964-C8F4EE17AAF3}"/>
              </a:ext>
            </a:extLst>
          </p:cNvPr>
          <p:cNvPicPr>
            <a:picLocks noChangeAspect="1"/>
          </p:cNvPicPr>
          <p:nvPr userDrawn="1"/>
        </p:nvPicPr>
        <p:blipFill>
          <a:blip r:embed="rId4"/>
          <a:stretch>
            <a:fillRect/>
          </a:stretch>
        </p:blipFill>
        <p:spPr>
          <a:xfrm>
            <a:off x="2096982" y="861473"/>
            <a:ext cx="1705433" cy="369333"/>
          </a:xfrm>
          <a:prstGeom prst="rect">
            <a:avLst/>
          </a:prstGeom>
        </p:spPr>
      </p:pic>
      <p:grpSp>
        <p:nvGrpSpPr>
          <p:cNvPr id="26" name="グループ化 25">
            <a:extLst>
              <a:ext uri="{FF2B5EF4-FFF2-40B4-BE49-F238E27FC236}">
                <a16:creationId xmlns:a16="http://schemas.microsoft.com/office/drawing/2014/main" id="{12B486AD-8E6E-D877-918F-ED0313D5B83C}"/>
              </a:ext>
            </a:extLst>
          </p:cNvPr>
          <p:cNvGrpSpPr/>
          <p:nvPr userDrawn="1"/>
        </p:nvGrpSpPr>
        <p:grpSpPr>
          <a:xfrm>
            <a:off x="10141526" y="4987772"/>
            <a:ext cx="1749063" cy="1629390"/>
            <a:chOff x="10141526" y="4987772"/>
            <a:chExt cx="1749063" cy="1629390"/>
          </a:xfrm>
        </p:grpSpPr>
        <p:sp>
          <p:nvSpPr>
            <p:cNvPr id="24" name="円/楕円 23">
              <a:extLst>
                <a:ext uri="{FF2B5EF4-FFF2-40B4-BE49-F238E27FC236}">
                  <a16:creationId xmlns:a16="http://schemas.microsoft.com/office/drawing/2014/main" id="{BF47D623-7310-D6CF-9A8B-62CE0AF23E70}"/>
                </a:ext>
              </a:extLst>
            </p:cNvPr>
            <p:cNvSpPr/>
            <p:nvPr userDrawn="1"/>
          </p:nvSpPr>
          <p:spPr>
            <a:xfrm>
              <a:off x="10141526" y="4987772"/>
              <a:ext cx="1749063" cy="1629390"/>
            </a:xfrm>
            <a:prstGeom prst="ellipse">
              <a:avLst/>
            </a:prstGeom>
            <a:solidFill>
              <a:srgbClr val="1A317C"/>
            </a:solidFill>
            <a:ln>
              <a:solidFill>
                <a:srgbClr val="F9DF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テキスト ボックス 24">
              <a:extLst>
                <a:ext uri="{FF2B5EF4-FFF2-40B4-BE49-F238E27FC236}">
                  <a16:creationId xmlns:a16="http://schemas.microsoft.com/office/drawing/2014/main" id="{C84D5BD0-94A1-460A-1609-EC9DE0DFB4C7}"/>
                </a:ext>
              </a:extLst>
            </p:cNvPr>
            <p:cNvSpPr txBox="1"/>
            <p:nvPr userDrawn="1"/>
          </p:nvSpPr>
          <p:spPr>
            <a:xfrm>
              <a:off x="10219433" y="5296038"/>
              <a:ext cx="1620957" cy="1107996"/>
            </a:xfrm>
            <a:prstGeom prst="rect">
              <a:avLst/>
            </a:prstGeom>
            <a:noFill/>
          </p:spPr>
          <p:txBody>
            <a:bodyPr wrap="none" rtlCol="0">
              <a:spAutoFit/>
            </a:bodyPr>
            <a:lstStyle/>
            <a:p>
              <a:pPr algn="ctr"/>
              <a:r>
                <a:rPr kumimoji="1" lang="ja-JP" altLang="en-US" sz="1400">
                  <a:solidFill>
                    <a:schemeClr val="bg1"/>
                  </a:solidFill>
                </a:rPr>
                <a:t>中野区複数</a:t>
              </a:r>
              <a:endParaRPr kumimoji="1" lang="en-US" altLang="ja-JP" sz="1400" dirty="0">
                <a:solidFill>
                  <a:schemeClr val="bg1"/>
                </a:solidFill>
              </a:endParaRPr>
            </a:p>
            <a:p>
              <a:pPr algn="ctr"/>
              <a:r>
                <a:rPr kumimoji="1" lang="ja-JP" altLang="en-US" sz="1400">
                  <a:solidFill>
                    <a:schemeClr val="bg1"/>
                  </a:solidFill>
                </a:rPr>
                <a:t>コミュニティで</a:t>
              </a:r>
              <a:endParaRPr kumimoji="1" lang="en-US" altLang="ja-JP" sz="1400" dirty="0">
                <a:solidFill>
                  <a:schemeClr val="bg1"/>
                </a:solidFill>
              </a:endParaRPr>
            </a:p>
            <a:p>
              <a:pPr algn="ctr"/>
              <a:r>
                <a:rPr kumimoji="1" lang="ja-JP" altLang="en-US" sz="1400">
                  <a:solidFill>
                    <a:schemeClr val="bg1"/>
                  </a:solidFill>
                </a:rPr>
                <a:t>テスト開始予定！</a:t>
              </a:r>
            </a:p>
            <a:p>
              <a:pPr algn="ctr"/>
              <a:r>
                <a:rPr kumimoji="1" lang="en-US" altLang="ja-JP" sz="2400" dirty="0">
                  <a:solidFill>
                    <a:schemeClr val="bg1"/>
                  </a:solidFill>
                </a:rPr>
                <a:t>2025.2-</a:t>
              </a:r>
              <a:endParaRPr kumimoji="1" lang="ja-JP" altLang="en-US" sz="2400">
                <a:solidFill>
                  <a:schemeClr val="bg1"/>
                </a:solidFill>
              </a:endParaRPr>
            </a:p>
          </p:txBody>
        </p:sp>
      </p:grpSp>
      <p:sp>
        <p:nvSpPr>
          <p:cNvPr id="27" name="タイトル 1">
            <a:extLst>
              <a:ext uri="{FF2B5EF4-FFF2-40B4-BE49-F238E27FC236}">
                <a16:creationId xmlns:a16="http://schemas.microsoft.com/office/drawing/2014/main" id="{00E20951-64CA-1FAF-47AC-8B743062DDB0}"/>
              </a:ext>
            </a:extLst>
          </p:cNvPr>
          <p:cNvSpPr>
            <a:spLocks noGrp="1"/>
          </p:cNvSpPr>
          <p:nvPr>
            <p:ph type="title"/>
          </p:nvPr>
        </p:nvSpPr>
        <p:spPr>
          <a:xfrm>
            <a:off x="564652" y="2260212"/>
            <a:ext cx="5404019" cy="764428"/>
          </a:xfrm>
          <a:prstGeom prst="rect">
            <a:avLst/>
          </a:prstGeom>
        </p:spPr>
        <p:txBody>
          <a:bodyPr/>
          <a:lstStyle>
            <a:lvl1pPr>
              <a:defRPr sz="4400" b="1">
                <a:solidFill>
                  <a:schemeClr val="bg1"/>
                </a:solidFill>
                <a:latin typeface="+mn-ea"/>
                <a:ea typeface="+mn-ea"/>
              </a:defRPr>
            </a:lvl1pPr>
          </a:lstStyle>
          <a:p>
            <a:endParaRPr kumimoji="1" lang="ja-JP" altLang="en-US"/>
          </a:p>
        </p:txBody>
      </p:sp>
      <p:sp>
        <p:nvSpPr>
          <p:cNvPr id="28" name="コンテンツ プレースホルダー 2">
            <a:extLst>
              <a:ext uri="{FF2B5EF4-FFF2-40B4-BE49-F238E27FC236}">
                <a16:creationId xmlns:a16="http://schemas.microsoft.com/office/drawing/2014/main" id="{41FBFC04-7B5D-BBCB-963C-94291A744F09}"/>
              </a:ext>
            </a:extLst>
          </p:cNvPr>
          <p:cNvSpPr>
            <a:spLocks noGrp="1"/>
          </p:cNvSpPr>
          <p:nvPr>
            <p:ph idx="1"/>
          </p:nvPr>
        </p:nvSpPr>
        <p:spPr>
          <a:xfrm>
            <a:off x="564652" y="3236595"/>
            <a:ext cx="5404019" cy="3122641"/>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a:p>
        </p:txBody>
      </p:sp>
    </p:spTree>
    <p:extLst>
      <p:ext uri="{BB962C8B-B14F-4D97-AF65-F5344CB8AC3E}">
        <p14:creationId xmlns:p14="http://schemas.microsoft.com/office/powerpoint/2010/main" val="11967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テーマ3_1">
    <p:spTree>
      <p:nvGrpSpPr>
        <p:cNvPr id="1" name=""/>
        <p:cNvGrpSpPr/>
        <p:nvPr/>
      </p:nvGrpSpPr>
      <p:grpSpPr>
        <a:xfrm>
          <a:off x="0" y="0"/>
          <a:ext cx="0" cy="0"/>
          <a:chOff x="0" y="0"/>
          <a:chExt cx="0" cy="0"/>
        </a:xfrm>
      </p:grpSpPr>
      <p:sp>
        <p:nvSpPr>
          <p:cNvPr id="13" name="角丸四角形 12">
            <a:extLst>
              <a:ext uri="{FF2B5EF4-FFF2-40B4-BE49-F238E27FC236}">
                <a16:creationId xmlns:a16="http://schemas.microsoft.com/office/drawing/2014/main" id="{A4ED59C8-477E-DD11-62B7-BF5A4E603531}"/>
              </a:ext>
            </a:extLst>
          </p:cNvPr>
          <p:cNvSpPr/>
          <p:nvPr userDrawn="1"/>
        </p:nvSpPr>
        <p:spPr>
          <a:xfrm>
            <a:off x="551146" y="390178"/>
            <a:ext cx="200416" cy="586852"/>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0C37C6B1-69BB-5645-FBBF-CA7115B796EA}"/>
              </a:ext>
            </a:extLst>
          </p:cNvPr>
          <p:cNvSpPr>
            <a:spLocks noGrp="1"/>
          </p:cNvSpPr>
          <p:nvPr>
            <p:ph type="title"/>
          </p:nvPr>
        </p:nvSpPr>
        <p:spPr>
          <a:xfrm>
            <a:off x="981635" y="391630"/>
            <a:ext cx="10372165" cy="764428"/>
          </a:xfrm>
          <a:prstGeom prst="rect">
            <a:avLst/>
          </a:prstGeom>
        </p:spPr>
        <p:txBody>
          <a:bodyPr/>
          <a:lstStyle>
            <a:lvl1pPr>
              <a:defRPr sz="4000" b="1">
                <a:solidFill>
                  <a:schemeClr val="tx1"/>
                </a:solidFill>
                <a:latin typeface="+mn-ea"/>
                <a:ea typeface="+mn-ea"/>
              </a:defRPr>
            </a:lvl1pPr>
          </a:lstStyle>
          <a:p>
            <a:endParaRPr kumimoji="1" lang="ja-JP" altLang="en-US"/>
          </a:p>
        </p:txBody>
      </p:sp>
      <p:sp>
        <p:nvSpPr>
          <p:cNvPr id="16" name="コンテンツ プレースホルダー 2">
            <a:extLst>
              <a:ext uri="{FF2B5EF4-FFF2-40B4-BE49-F238E27FC236}">
                <a16:creationId xmlns:a16="http://schemas.microsoft.com/office/drawing/2014/main" id="{882ACD7E-48E9-EACE-939A-A72C0A8CAA38}"/>
              </a:ext>
            </a:extLst>
          </p:cNvPr>
          <p:cNvSpPr>
            <a:spLocks noGrp="1"/>
          </p:cNvSpPr>
          <p:nvPr>
            <p:ph idx="1"/>
          </p:nvPr>
        </p:nvSpPr>
        <p:spPr>
          <a:xfrm>
            <a:off x="551146" y="1531299"/>
            <a:ext cx="10802654" cy="4935071"/>
          </a:xfrm>
          <a:prstGeom prst="rect">
            <a:avLst/>
          </a:prstGeom>
        </p:spPr>
        <p:txBody>
          <a:bodyPr/>
          <a:lstStyle>
            <a:lvl1pPr marL="0" indent="0">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a:p>
        </p:txBody>
      </p:sp>
    </p:spTree>
    <p:extLst>
      <p:ext uri="{BB962C8B-B14F-4D97-AF65-F5344CB8AC3E}">
        <p14:creationId xmlns:p14="http://schemas.microsoft.com/office/powerpoint/2010/main" val="291572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テーマ3_2">
    <p:spTree>
      <p:nvGrpSpPr>
        <p:cNvPr id="1" name=""/>
        <p:cNvGrpSpPr/>
        <p:nvPr/>
      </p:nvGrpSpPr>
      <p:grpSpPr>
        <a:xfrm>
          <a:off x="0" y="0"/>
          <a:ext cx="0" cy="0"/>
          <a:chOff x="0" y="0"/>
          <a:chExt cx="0" cy="0"/>
        </a:xfrm>
      </p:grpSpPr>
      <p:sp>
        <p:nvSpPr>
          <p:cNvPr id="13" name="角丸四角形 12">
            <a:extLst>
              <a:ext uri="{FF2B5EF4-FFF2-40B4-BE49-F238E27FC236}">
                <a16:creationId xmlns:a16="http://schemas.microsoft.com/office/drawing/2014/main" id="{A4ED59C8-477E-DD11-62B7-BF5A4E603531}"/>
              </a:ext>
            </a:extLst>
          </p:cNvPr>
          <p:cNvSpPr/>
          <p:nvPr userDrawn="1"/>
        </p:nvSpPr>
        <p:spPr>
          <a:xfrm>
            <a:off x="551146" y="390178"/>
            <a:ext cx="200416" cy="586852"/>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4" name="Picture 2">
            <a:extLst>
              <a:ext uri="{FF2B5EF4-FFF2-40B4-BE49-F238E27FC236}">
                <a16:creationId xmlns:a16="http://schemas.microsoft.com/office/drawing/2014/main" id="{A1A47875-A82F-B0D4-F7DD-877CE4C087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4133" y="1578827"/>
            <a:ext cx="4729667" cy="4572806"/>
          </a:xfrm>
          <a:prstGeom prst="ellipse">
            <a:avLst/>
          </a:prstGeom>
          <a:noFill/>
          <a:ln w="12700">
            <a:solidFill>
              <a:srgbClr val="1A317C"/>
            </a:solidFill>
          </a:ln>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EE24FB74-E244-8177-A3CC-D42917CE6E41}"/>
              </a:ext>
            </a:extLst>
          </p:cNvPr>
          <p:cNvSpPr>
            <a:spLocks noGrp="1"/>
          </p:cNvSpPr>
          <p:nvPr>
            <p:ph type="title"/>
          </p:nvPr>
        </p:nvSpPr>
        <p:spPr>
          <a:xfrm>
            <a:off x="981635" y="391630"/>
            <a:ext cx="10372165" cy="764428"/>
          </a:xfrm>
          <a:prstGeom prst="rect">
            <a:avLst/>
          </a:prstGeom>
        </p:spPr>
        <p:txBody>
          <a:bodyPr/>
          <a:lstStyle>
            <a:lvl1pPr>
              <a:defRPr sz="4000" b="1">
                <a:solidFill>
                  <a:schemeClr val="tx1"/>
                </a:solidFill>
                <a:latin typeface="+mn-ea"/>
                <a:ea typeface="+mn-ea"/>
              </a:defRPr>
            </a:lvl1pPr>
          </a:lstStyle>
          <a:p>
            <a:endParaRPr kumimoji="1" lang="ja-JP" altLang="en-US"/>
          </a:p>
        </p:txBody>
      </p:sp>
      <p:sp>
        <p:nvSpPr>
          <p:cNvPr id="5" name="コンテンツ プレースホルダー 2">
            <a:extLst>
              <a:ext uri="{FF2B5EF4-FFF2-40B4-BE49-F238E27FC236}">
                <a16:creationId xmlns:a16="http://schemas.microsoft.com/office/drawing/2014/main" id="{221ADCF7-A27D-B092-6897-B8257F36072B}"/>
              </a:ext>
            </a:extLst>
          </p:cNvPr>
          <p:cNvSpPr>
            <a:spLocks noGrp="1"/>
          </p:cNvSpPr>
          <p:nvPr>
            <p:ph idx="1"/>
          </p:nvPr>
        </p:nvSpPr>
        <p:spPr>
          <a:xfrm>
            <a:off x="551146" y="1531299"/>
            <a:ext cx="5544854" cy="4935071"/>
          </a:xfrm>
          <a:prstGeom prst="rect">
            <a:avLst/>
          </a:prstGeom>
        </p:spPr>
        <p:txBody>
          <a:bodyPr/>
          <a:lstStyle>
            <a:lvl1pPr marL="0" indent="0">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a:p>
        </p:txBody>
      </p:sp>
    </p:spTree>
    <p:extLst>
      <p:ext uri="{BB962C8B-B14F-4D97-AF65-F5344CB8AC3E}">
        <p14:creationId xmlns:p14="http://schemas.microsoft.com/office/powerpoint/2010/main" val="3697389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テーマ3_3">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C605F582-E265-BB17-2ACF-50D154A767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5C762D1-98BB-6F4A-B09D-6E0F8044C4AA}"/>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5BD2CD4-25FC-2DDE-29F7-FEEA288EB4C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26B9046-42E8-E042-2F85-2E3634070FAA}"/>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タイトル 1">
            <a:extLst>
              <a:ext uri="{FF2B5EF4-FFF2-40B4-BE49-F238E27FC236}">
                <a16:creationId xmlns:a16="http://schemas.microsoft.com/office/drawing/2014/main" id="{D624E0D1-CD36-5CF8-CC7C-F3C57AF1FCA3}"/>
              </a:ext>
            </a:extLst>
          </p:cNvPr>
          <p:cNvSpPr>
            <a:spLocks noGrp="1"/>
          </p:cNvSpPr>
          <p:nvPr>
            <p:ph type="title"/>
          </p:nvPr>
        </p:nvSpPr>
        <p:spPr>
          <a:xfrm>
            <a:off x="981635" y="391630"/>
            <a:ext cx="10372165" cy="764428"/>
          </a:xfrm>
          <a:prstGeom prst="rect">
            <a:avLst/>
          </a:prstGeom>
        </p:spPr>
        <p:txBody>
          <a:bodyPr/>
          <a:lstStyle>
            <a:lvl1pPr>
              <a:defRPr sz="4000" b="1">
                <a:solidFill>
                  <a:schemeClr val="tx1"/>
                </a:solidFill>
                <a:latin typeface="+mn-ea"/>
                <a:ea typeface="+mn-ea"/>
              </a:defRPr>
            </a:lvl1pPr>
          </a:lstStyle>
          <a:p>
            <a:endParaRPr kumimoji="1" lang="ja-JP" altLang="en-US"/>
          </a:p>
        </p:txBody>
      </p:sp>
      <p:sp>
        <p:nvSpPr>
          <p:cNvPr id="11" name="角丸四角形 10">
            <a:extLst>
              <a:ext uri="{FF2B5EF4-FFF2-40B4-BE49-F238E27FC236}">
                <a16:creationId xmlns:a16="http://schemas.microsoft.com/office/drawing/2014/main" id="{7D255364-298A-3072-E6A9-8BDB657907BC}"/>
              </a:ext>
            </a:extLst>
          </p:cNvPr>
          <p:cNvSpPr/>
          <p:nvPr userDrawn="1"/>
        </p:nvSpPr>
        <p:spPr>
          <a:xfrm>
            <a:off x="551146" y="390178"/>
            <a:ext cx="200416" cy="586852"/>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310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ラスト">
    <p:bg>
      <p:bgPr>
        <a:solidFill>
          <a:srgbClr val="1A317C"/>
        </a:solidFill>
        <a:effectLst/>
      </p:bgPr>
    </p:bg>
    <p:spTree>
      <p:nvGrpSpPr>
        <p:cNvPr id="1" name=""/>
        <p:cNvGrpSpPr/>
        <p:nvPr/>
      </p:nvGrpSpPr>
      <p:grpSpPr>
        <a:xfrm>
          <a:off x="0" y="0"/>
          <a:ext cx="0" cy="0"/>
          <a:chOff x="0" y="0"/>
          <a:chExt cx="0" cy="0"/>
        </a:xfrm>
      </p:grpSpPr>
      <p:pic>
        <p:nvPicPr>
          <p:cNvPr id="10" name="図 9" descr="黒い背景に白い文字がある&#10;&#10;AI によって生成されたコンテンツは間違っている可能性があります。">
            <a:extLst>
              <a:ext uri="{FF2B5EF4-FFF2-40B4-BE49-F238E27FC236}">
                <a16:creationId xmlns:a16="http://schemas.microsoft.com/office/drawing/2014/main" id="{968D2579-B19C-C651-A278-13DFEAAEDDF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図 5">
            <a:extLst>
              <a:ext uri="{FF2B5EF4-FFF2-40B4-BE49-F238E27FC236}">
                <a16:creationId xmlns:a16="http://schemas.microsoft.com/office/drawing/2014/main" id="{43884123-4647-19EC-3A13-CB09B3B8E13C}"/>
              </a:ext>
            </a:extLst>
          </p:cNvPr>
          <p:cNvPicPr>
            <a:picLocks noChangeAspect="1"/>
          </p:cNvPicPr>
          <p:nvPr userDrawn="1"/>
        </p:nvPicPr>
        <p:blipFill>
          <a:blip r:embed="rId3"/>
          <a:stretch>
            <a:fillRect/>
          </a:stretch>
        </p:blipFill>
        <p:spPr>
          <a:xfrm>
            <a:off x="2983922" y="2434675"/>
            <a:ext cx="6224155" cy="1347920"/>
          </a:xfrm>
          <a:prstGeom prst="rect">
            <a:avLst/>
          </a:prstGeom>
        </p:spPr>
      </p:pic>
      <p:sp>
        <p:nvSpPr>
          <p:cNvPr id="7" name="テキスト ボックス 6">
            <a:extLst>
              <a:ext uri="{FF2B5EF4-FFF2-40B4-BE49-F238E27FC236}">
                <a16:creationId xmlns:a16="http://schemas.microsoft.com/office/drawing/2014/main" id="{AF92EA22-A6ED-6053-4C5C-7905B20DC325}"/>
              </a:ext>
            </a:extLst>
          </p:cNvPr>
          <p:cNvSpPr txBox="1"/>
          <p:nvPr userDrawn="1"/>
        </p:nvSpPr>
        <p:spPr>
          <a:xfrm>
            <a:off x="1659380" y="4120330"/>
            <a:ext cx="9164782" cy="400110"/>
          </a:xfrm>
          <a:prstGeom prst="rect">
            <a:avLst/>
          </a:prstGeom>
          <a:noFill/>
        </p:spPr>
        <p:txBody>
          <a:bodyPr wrap="square" rtlCol="0">
            <a:spAutoFit/>
          </a:bodyPr>
          <a:lstStyle/>
          <a:p>
            <a:pPr algn="ctr"/>
            <a:r>
              <a:rPr kumimoji="1" lang="ja-JP" altLang="en-US" sz="2000">
                <a:solidFill>
                  <a:schemeClr val="bg1"/>
                </a:solidFill>
              </a:rPr>
              <a:t>誰もが、死ぬその間際まで豊かに生きられる世界を。</a:t>
            </a:r>
          </a:p>
        </p:txBody>
      </p:sp>
    </p:spTree>
    <p:extLst>
      <p:ext uri="{BB962C8B-B14F-4D97-AF65-F5344CB8AC3E}">
        <p14:creationId xmlns:p14="http://schemas.microsoft.com/office/powerpoint/2010/main" val="356211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_orange">
    <p:bg>
      <p:bgPr>
        <a:solidFill>
          <a:srgbClr val="F9DFC5"/>
        </a:solidFill>
        <a:effectLst/>
      </p:bgPr>
    </p:bg>
    <p:spTree>
      <p:nvGrpSpPr>
        <p:cNvPr id="1" name=""/>
        <p:cNvGrpSpPr/>
        <p:nvPr/>
      </p:nvGrpSpPr>
      <p:grpSpPr>
        <a:xfrm>
          <a:off x="0" y="0"/>
          <a:ext cx="0" cy="0"/>
          <a:chOff x="0" y="0"/>
          <a:chExt cx="0" cy="0"/>
        </a:xfrm>
      </p:grpSpPr>
      <p:pic>
        <p:nvPicPr>
          <p:cNvPr id="3" name="図 2" descr="図形&#10;&#10;AI によって生成されたコンテンツは間違っている可能性があります。">
            <a:extLst>
              <a:ext uri="{FF2B5EF4-FFF2-40B4-BE49-F238E27FC236}">
                <a16:creationId xmlns:a16="http://schemas.microsoft.com/office/drawing/2014/main" id="{B558D4DC-D40E-B7E8-3CC5-3B8A8802447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テキスト ボックス 12">
            <a:extLst>
              <a:ext uri="{FF2B5EF4-FFF2-40B4-BE49-F238E27FC236}">
                <a16:creationId xmlns:a16="http://schemas.microsoft.com/office/drawing/2014/main" id="{39C68EFE-3247-1231-F08C-C2521D9B7C54}"/>
              </a:ext>
            </a:extLst>
          </p:cNvPr>
          <p:cNvSpPr txBox="1"/>
          <p:nvPr userDrawn="1"/>
        </p:nvSpPr>
        <p:spPr>
          <a:xfrm>
            <a:off x="591671" y="914400"/>
            <a:ext cx="1560042" cy="369332"/>
          </a:xfrm>
          <a:prstGeom prst="rect">
            <a:avLst/>
          </a:prstGeom>
          <a:noFill/>
        </p:spPr>
        <p:txBody>
          <a:bodyPr wrap="none" rtlCol="0">
            <a:spAutoFit/>
          </a:bodyPr>
          <a:lstStyle/>
          <a:p>
            <a:r>
              <a:rPr kumimoji="1" lang="en-US" altLang="ja-JP" dirty="0">
                <a:solidFill>
                  <a:srgbClr val="1A317C"/>
                </a:solidFill>
              </a:rPr>
              <a:t>produced by </a:t>
            </a:r>
            <a:endParaRPr kumimoji="1" lang="ja-JP" altLang="en-US">
              <a:solidFill>
                <a:srgbClr val="1A317C"/>
              </a:solidFill>
            </a:endParaRPr>
          </a:p>
        </p:txBody>
      </p:sp>
      <p:pic>
        <p:nvPicPr>
          <p:cNvPr id="6" name="図 5" descr="アイコン&#10;&#10;AI によって生成されたコンテンツは間違っている可能性があります。">
            <a:extLst>
              <a:ext uri="{FF2B5EF4-FFF2-40B4-BE49-F238E27FC236}">
                <a16:creationId xmlns:a16="http://schemas.microsoft.com/office/drawing/2014/main" id="{F1EF499E-BD41-A2B9-0C21-2B703381F9FC}"/>
              </a:ext>
            </a:extLst>
          </p:cNvPr>
          <p:cNvPicPr>
            <a:picLocks noChangeAspect="1"/>
          </p:cNvPicPr>
          <p:nvPr userDrawn="1"/>
        </p:nvPicPr>
        <p:blipFill>
          <a:blip r:embed="rId3"/>
          <a:stretch>
            <a:fillRect/>
          </a:stretch>
        </p:blipFill>
        <p:spPr>
          <a:xfrm>
            <a:off x="2028857" y="846720"/>
            <a:ext cx="1767288" cy="382729"/>
          </a:xfrm>
          <a:prstGeom prst="rect">
            <a:avLst/>
          </a:prstGeom>
        </p:spPr>
      </p:pic>
      <p:pic>
        <p:nvPicPr>
          <p:cNvPr id="7" name="図 6">
            <a:extLst>
              <a:ext uri="{FF2B5EF4-FFF2-40B4-BE49-F238E27FC236}">
                <a16:creationId xmlns:a16="http://schemas.microsoft.com/office/drawing/2014/main" id="{02042D39-3E1C-EACC-6D65-DCEC84BBBA2D}"/>
              </a:ext>
            </a:extLst>
          </p:cNvPr>
          <p:cNvPicPr>
            <a:picLocks noChangeAspect="1"/>
          </p:cNvPicPr>
          <p:nvPr userDrawn="1"/>
        </p:nvPicPr>
        <p:blipFill>
          <a:blip r:embed="rId4"/>
          <a:stretch>
            <a:fillRect/>
          </a:stretch>
        </p:blipFill>
        <p:spPr>
          <a:xfrm>
            <a:off x="5968671" y="498764"/>
            <a:ext cx="5991192" cy="6043820"/>
          </a:xfrm>
          <a:prstGeom prst="rect">
            <a:avLst/>
          </a:prstGeom>
        </p:spPr>
      </p:pic>
      <p:grpSp>
        <p:nvGrpSpPr>
          <p:cNvPr id="14" name="グループ化 13">
            <a:extLst>
              <a:ext uri="{FF2B5EF4-FFF2-40B4-BE49-F238E27FC236}">
                <a16:creationId xmlns:a16="http://schemas.microsoft.com/office/drawing/2014/main" id="{2AAFD7AD-A5AE-5732-E801-10F898405A8C}"/>
              </a:ext>
            </a:extLst>
          </p:cNvPr>
          <p:cNvGrpSpPr/>
          <p:nvPr userDrawn="1"/>
        </p:nvGrpSpPr>
        <p:grpSpPr>
          <a:xfrm>
            <a:off x="10141526" y="4987772"/>
            <a:ext cx="1749063" cy="1629390"/>
            <a:chOff x="10141526" y="4987772"/>
            <a:chExt cx="1749063" cy="1629390"/>
          </a:xfrm>
        </p:grpSpPr>
        <p:sp>
          <p:nvSpPr>
            <p:cNvPr id="11" name="円/楕円 10">
              <a:extLst>
                <a:ext uri="{FF2B5EF4-FFF2-40B4-BE49-F238E27FC236}">
                  <a16:creationId xmlns:a16="http://schemas.microsoft.com/office/drawing/2014/main" id="{F7017918-F6A0-3BA4-E4FB-F5E1A9668415}"/>
                </a:ext>
              </a:extLst>
            </p:cNvPr>
            <p:cNvSpPr/>
            <p:nvPr userDrawn="1"/>
          </p:nvSpPr>
          <p:spPr>
            <a:xfrm>
              <a:off x="10141526" y="4987772"/>
              <a:ext cx="1749063" cy="1629390"/>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2" name="テキスト ボックス 11">
              <a:extLst>
                <a:ext uri="{FF2B5EF4-FFF2-40B4-BE49-F238E27FC236}">
                  <a16:creationId xmlns:a16="http://schemas.microsoft.com/office/drawing/2014/main" id="{C163D339-B949-59FB-5C2B-625E39D9A7B6}"/>
                </a:ext>
              </a:extLst>
            </p:cNvPr>
            <p:cNvSpPr txBox="1"/>
            <p:nvPr userDrawn="1"/>
          </p:nvSpPr>
          <p:spPr>
            <a:xfrm>
              <a:off x="10219433" y="5296038"/>
              <a:ext cx="1620957" cy="1107996"/>
            </a:xfrm>
            <a:prstGeom prst="rect">
              <a:avLst/>
            </a:prstGeom>
            <a:noFill/>
          </p:spPr>
          <p:txBody>
            <a:bodyPr wrap="none" rtlCol="0">
              <a:spAutoFit/>
            </a:bodyPr>
            <a:lstStyle/>
            <a:p>
              <a:pPr algn="ctr"/>
              <a:r>
                <a:rPr kumimoji="1" lang="ja-JP" altLang="en-US" sz="1400">
                  <a:solidFill>
                    <a:srgbClr val="1A317C"/>
                  </a:solidFill>
                </a:rPr>
                <a:t>中野区複数</a:t>
              </a:r>
              <a:endParaRPr kumimoji="1" lang="en-US" altLang="ja-JP" sz="1400" dirty="0">
                <a:solidFill>
                  <a:srgbClr val="1A317C"/>
                </a:solidFill>
              </a:endParaRPr>
            </a:p>
            <a:p>
              <a:pPr algn="ctr"/>
              <a:r>
                <a:rPr kumimoji="1" lang="ja-JP" altLang="en-US" sz="1400">
                  <a:solidFill>
                    <a:srgbClr val="1A317C"/>
                  </a:solidFill>
                </a:rPr>
                <a:t>コミュニティで</a:t>
              </a:r>
              <a:endParaRPr kumimoji="1" lang="en-US" altLang="ja-JP" sz="1400" dirty="0">
                <a:solidFill>
                  <a:srgbClr val="1A317C"/>
                </a:solidFill>
              </a:endParaRPr>
            </a:p>
            <a:p>
              <a:pPr algn="ctr"/>
              <a:r>
                <a:rPr kumimoji="1" lang="ja-JP" altLang="en-US" sz="1400">
                  <a:solidFill>
                    <a:srgbClr val="1A317C"/>
                  </a:solidFill>
                </a:rPr>
                <a:t>テスト開始予定！</a:t>
              </a:r>
            </a:p>
            <a:p>
              <a:pPr algn="ctr"/>
              <a:r>
                <a:rPr kumimoji="1" lang="en-US" altLang="ja-JP" sz="2400" dirty="0">
                  <a:solidFill>
                    <a:srgbClr val="1A317C"/>
                  </a:solidFill>
                </a:rPr>
                <a:t>2025.2-</a:t>
              </a:r>
              <a:endParaRPr kumimoji="1" lang="ja-JP" altLang="en-US" sz="2400">
                <a:solidFill>
                  <a:srgbClr val="1A317C"/>
                </a:solidFill>
              </a:endParaRPr>
            </a:p>
          </p:txBody>
        </p:sp>
      </p:grpSp>
      <p:sp>
        <p:nvSpPr>
          <p:cNvPr id="18" name="タイトル 1">
            <a:extLst>
              <a:ext uri="{FF2B5EF4-FFF2-40B4-BE49-F238E27FC236}">
                <a16:creationId xmlns:a16="http://schemas.microsoft.com/office/drawing/2014/main" id="{828BD132-F8E5-F19C-C31A-9CBFDBB7A98C}"/>
              </a:ext>
            </a:extLst>
          </p:cNvPr>
          <p:cNvSpPr>
            <a:spLocks noGrp="1"/>
          </p:cNvSpPr>
          <p:nvPr>
            <p:ph type="title"/>
          </p:nvPr>
        </p:nvSpPr>
        <p:spPr>
          <a:xfrm>
            <a:off x="564652" y="2260212"/>
            <a:ext cx="5404019" cy="764428"/>
          </a:xfrm>
          <a:prstGeom prst="rect">
            <a:avLst/>
          </a:prstGeom>
        </p:spPr>
        <p:txBody>
          <a:bodyPr/>
          <a:lstStyle>
            <a:lvl1pPr>
              <a:defRPr sz="4400" b="1">
                <a:solidFill>
                  <a:srgbClr val="1A317C"/>
                </a:solidFill>
                <a:latin typeface="+mn-ea"/>
                <a:ea typeface="+mn-ea"/>
              </a:defRPr>
            </a:lvl1pPr>
          </a:lstStyle>
          <a:p>
            <a:endParaRPr kumimoji="1" lang="ja-JP" altLang="en-US"/>
          </a:p>
        </p:txBody>
      </p:sp>
      <p:sp>
        <p:nvSpPr>
          <p:cNvPr id="19" name="コンテンツ プレースホルダー 2">
            <a:extLst>
              <a:ext uri="{FF2B5EF4-FFF2-40B4-BE49-F238E27FC236}">
                <a16:creationId xmlns:a16="http://schemas.microsoft.com/office/drawing/2014/main" id="{B0883AA3-D32A-F060-877A-E46114CAB419}"/>
              </a:ext>
            </a:extLst>
          </p:cNvPr>
          <p:cNvSpPr>
            <a:spLocks noGrp="1"/>
          </p:cNvSpPr>
          <p:nvPr>
            <p:ph idx="1"/>
          </p:nvPr>
        </p:nvSpPr>
        <p:spPr>
          <a:xfrm>
            <a:off x="564652" y="3236595"/>
            <a:ext cx="5404019" cy="3122641"/>
          </a:xfrm>
          <a:prstGeom prst="rect">
            <a:avLst/>
          </a:prstGeom>
        </p:spPr>
        <p:txBody>
          <a:bodyPr/>
          <a:lstStyle>
            <a:lvl1pPr marL="0" indent="0">
              <a:buNone/>
              <a:defRPr>
                <a:solidFill>
                  <a:srgbClr val="1A317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a:p>
        </p:txBody>
      </p:sp>
    </p:spTree>
    <p:extLst>
      <p:ext uri="{BB962C8B-B14F-4D97-AF65-F5344CB8AC3E}">
        <p14:creationId xmlns:p14="http://schemas.microsoft.com/office/powerpoint/2010/main" val="87196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メンバー">
    <p:bg>
      <p:bgPr>
        <a:solidFill>
          <a:schemeClr val="bg2"/>
        </a:solidFill>
        <a:effectLst/>
      </p:bgPr>
    </p:bg>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31DDE9E4-EADB-DB3B-C2E7-B500D093FF5F}"/>
              </a:ext>
            </a:extLst>
          </p:cNvPr>
          <p:cNvSpPr txBox="1"/>
          <p:nvPr userDrawn="1"/>
        </p:nvSpPr>
        <p:spPr>
          <a:xfrm>
            <a:off x="658097" y="1097535"/>
            <a:ext cx="1313180" cy="1446550"/>
          </a:xfrm>
          <a:prstGeom prst="rect">
            <a:avLst/>
          </a:prstGeom>
          <a:noFill/>
        </p:spPr>
        <p:txBody>
          <a:bodyPr wrap="none" rtlCol="0">
            <a:spAutoFit/>
          </a:bodyPr>
          <a:lstStyle/>
          <a:p>
            <a:r>
              <a:rPr kumimoji="1" lang="ja-JP" altLang="en-US" sz="8800">
                <a:solidFill>
                  <a:srgbClr val="1A317C"/>
                </a:solidFill>
                <a:latin typeface="HGPMinchoE" panose="02020900000000000000" pitchFamily="18" charset="-128"/>
                <a:ea typeface="HGPMinchoE" panose="02020900000000000000" pitchFamily="18" charset="-128"/>
              </a:rPr>
              <a:t>医</a:t>
            </a:r>
          </a:p>
        </p:txBody>
      </p:sp>
      <p:sp>
        <p:nvSpPr>
          <p:cNvPr id="21" name="テキスト ボックス 20">
            <a:extLst>
              <a:ext uri="{FF2B5EF4-FFF2-40B4-BE49-F238E27FC236}">
                <a16:creationId xmlns:a16="http://schemas.microsoft.com/office/drawing/2014/main" id="{BF301FAC-2EB1-EF7B-7DCF-F33BEBF72735}"/>
              </a:ext>
            </a:extLst>
          </p:cNvPr>
          <p:cNvSpPr txBox="1"/>
          <p:nvPr userDrawn="1"/>
        </p:nvSpPr>
        <p:spPr>
          <a:xfrm>
            <a:off x="658097" y="3140798"/>
            <a:ext cx="1313180" cy="1446550"/>
          </a:xfrm>
          <a:prstGeom prst="rect">
            <a:avLst/>
          </a:prstGeom>
          <a:noFill/>
        </p:spPr>
        <p:txBody>
          <a:bodyPr wrap="none" rtlCol="0">
            <a:spAutoFit/>
          </a:bodyPr>
          <a:lstStyle/>
          <a:p>
            <a:r>
              <a:rPr kumimoji="1" lang="ja-JP" altLang="en-US" sz="8800" b="1" i="0">
                <a:solidFill>
                  <a:srgbClr val="1A317C"/>
                </a:solidFill>
                <a:latin typeface="Klee Demibold" panose="02020600000000000000" pitchFamily="18" charset="-128"/>
                <a:ea typeface="Klee Demibold" panose="02020600000000000000" pitchFamily="18" charset="-128"/>
              </a:rPr>
              <a:t>美</a:t>
            </a:r>
          </a:p>
        </p:txBody>
      </p:sp>
      <p:sp>
        <p:nvSpPr>
          <p:cNvPr id="22" name="テキスト ボックス 21">
            <a:extLst>
              <a:ext uri="{FF2B5EF4-FFF2-40B4-BE49-F238E27FC236}">
                <a16:creationId xmlns:a16="http://schemas.microsoft.com/office/drawing/2014/main" id="{A05125E3-CC59-2B72-859B-4F0064737E78}"/>
              </a:ext>
            </a:extLst>
          </p:cNvPr>
          <p:cNvSpPr txBox="1"/>
          <p:nvPr userDrawn="1"/>
        </p:nvSpPr>
        <p:spPr>
          <a:xfrm>
            <a:off x="658097" y="5093679"/>
            <a:ext cx="1313180" cy="1446550"/>
          </a:xfrm>
          <a:prstGeom prst="rect">
            <a:avLst/>
          </a:prstGeom>
          <a:noFill/>
        </p:spPr>
        <p:txBody>
          <a:bodyPr wrap="none" rtlCol="0">
            <a:spAutoFit/>
          </a:bodyPr>
          <a:lstStyle/>
          <a:p>
            <a:r>
              <a:rPr kumimoji="1" lang="ja-JP" altLang="en-US" sz="8800">
                <a:solidFill>
                  <a:srgbClr val="1A317C"/>
                </a:solidFill>
                <a:latin typeface="MS PGothic" panose="020B0600070205080204" pitchFamily="34" charset="-128"/>
                <a:ea typeface="MS PGothic" panose="020B0600070205080204" pitchFamily="34" charset="-128"/>
              </a:rPr>
              <a:t>工</a:t>
            </a:r>
          </a:p>
        </p:txBody>
      </p:sp>
      <p:sp>
        <p:nvSpPr>
          <p:cNvPr id="23" name="テキスト ボックス 22">
            <a:extLst>
              <a:ext uri="{FF2B5EF4-FFF2-40B4-BE49-F238E27FC236}">
                <a16:creationId xmlns:a16="http://schemas.microsoft.com/office/drawing/2014/main" id="{1A0F729B-F286-5FC7-359B-2B4A01A68512}"/>
              </a:ext>
            </a:extLst>
          </p:cNvPr>
          <p:cNvSpPr txBox="1"/>
          <p:nvPr userDrawn="1"/>
        </p:nvSpPr>
        <p:spPr>
          <a:xfrm>
            <a:off x="837634" y="2461267"/>
            <a:ext cx="954107" cy="1015663"/>
          </a:xfrm>
          <a:prstGeom prst="rect">
            <a:avLst/>
          </a:prstGeom>
          <a:noFill/>
        </p:spPr>
        <p:txBody>
          <a:bodyPr wrap="none" rtlCol="0">
            <a:spAutoFit/>
          </a:bodyPr>
          <a:lstStyle/>
          <a:p>
            <a:r>
              <a:rPr kumimoji="1" lang="en-US" altLang="ja-JP" sz="6000" dirty="0">
                <a:solidFill>
                  <a:srgbClr val="1A317C"/>
                </a:solidFill>
              </a:rPr>
              <a:t>×</a:t>
            </a:r>
            <a:endParaRPr kumimoji="1" lang="ja-JP" altLang="en-US" sz="6000">
              <a:solidFill>
                <a:srgbClr val="1A317C"/>
              </a:solidFill>
            </a:endParaRPr>
          </a:p>
        </p:txBody>
      </p:sp>
      <p:sp>
        <p:nvSpPr>
          <p:cNvPr id="24" name="テキスト ボックス 23">
            <a:extLst>
              <a:ext uri="{FF2B5EF4-FFF2-40B4-BE49-F238E27FC236}">
                <a16:creationId xmlns:a16="http://schemas.microsoft.com/office/drawing/2014/main" id="{1F4E83DC-7ECD-419E-2435-B86168A6D395}"/>
              </a:ext>
            </a:extLst>
          </p:cNvPr>
          <p:cNvSpPr txBox="1"/>
          <p:nvPr userDrawn="1"/>
        </p:nvSpPr>
        <p:spPr>
          <a:xfrm>
            <a:off x="837634" y="4522049"/>
            <a:ext cx="954107" cy="1015663"/>
          </a:xfrm>
          <a:prstGeom prst="rect">
            <a:avLst/>
          </a:prstGeom>
          <a:noFill/>
        </p:spPr>
        <p:txBody>
          <a:bodyPr wrap="none" rtlCol="0">
            <a:spAutoFit/>
          </a:bodyPr>
          <a:lstStyle/>
          <a:p>
            <a:r>
              <a:rPr kumimoji="1" lang="en-US" altLang="ja-JP" sz="6000" dirty="0">
                <a:solidFill>
                  <a:srgbClr val="1A317C"/>
                </a:solidFill>
              </a:rPr>
              <a:t>×</a:t>
            </a:r>
            <a:endParaRPr kumimoji="1" lang="ja-JP" altLang="en-US" sz="6000">
              <a:solidFill>
                <a:srgbClr val="1A317C"/>
              </a:solidFill>
            </a:endParaRPr>
          </a:p>
        </p:txBody>
      </p:sp>
      <p:grpSp>
        <p:nvGrpSpPr>
          <p:cNvPr id="30" name="グループ化 29">
            <a:extLst>
              <a:ext uri="{FF2B5EF4-FFF2-40B4-BE49-F238E27FC236}">
                <a16:creationId xmlns:a16="http://schemas.microsoft.com/office/drawing/2014/main" id="{331D6ECB-FED3-5564-1E86-A867549EF83E}"/>
              </a:ext>
            </a:extLst>
          </p:cNvPr>
          <p:cNvGrpSpPr/>
          <p:nvPr userDrawn="1"/>
        </p:nvGrpSpPr>
        <p:grpSpPr>
          <a:xfrm>
            <a:off x="2425147" y="4027538"/>
            <a:ext cx="3012969" cy="2643055"/>
            <a:chOff x="2531165" y="4093798"/>
            <a:chExt cx="3012969" cy="2643055"/>
          </a:xfrm>
        </p:grpSpPr>
        <p:grpSp>
          <p:nvGrpSpPr>
            <p:cNvPr id="28" name="グループ化 27">
              <a:extLst>
                <a:ext uri="{FF2B5EF4-FFF2-40B4-BE49-F238E27FC236}">
                  <a16:creationId xmlns:a16="http://schemas.microsoft.com/office/drawing/2014/main" id="{69F3D28B-FC4C-9004-FA1A-653D145A019F}"/>
                </a:ext>
              </a:extLst>
            </p:cNvPr>
            <p:cNvGrpSpPr/>
            <p:nvPr userDrawn="1"/>
          </p:nvGrpSpPr>
          <p:grpSpPr>
            <a:xfrm>
              <a:off x="3512809" y="4093798"/>
              <a:ext cx="2031325" cy="2643055"/>
              <a:chOff x="3512809" y="4093798"/>
              <a:chExt cx="2031325" cy="2643055"/>
            </a:xfrm>
          </p:grpSpPr>
          <p:sp>
            <p:nvSpPr>
              <p:cNvPr id="17" name="円/楕円 16">
                <a:extLst>
                  <a:ext uri="{FF2B5EF4-FFF2-40B4-BE49-F238E27FC236}">
                    <a16:creationId xmlns:a16="http://schemas.microsoft.com/office/drawing/2014/main" id="{64C9611A-FF0E-4E1D-BA80-1A43DB769323}"/>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6DE76824-6C38-7D96-86C7-5AD1D2A24414}"/>
                  </a:ext>
                </a:extLst>
              </p:cNvPr>
              <p:cNvGrpSpPr/>
              <p:nvPr userDrawn="1"/>
            </p:nvGrpSpPr>
            <p:grpSpPr>
              <a:xfrm>
                <a:off x="3512809" y="5759356"/>
                <a:ext cx="2031325" cy="977497"/>
                <a:chOff x="3669581" y="5759356"/>
                <a:chExt cx="2031325" cy="977497"/>
              </a:xfrm>
            </p:grpSpPr>
            <p:sp>
              <p:nvSpPr>
                <p:cNvPr id="25" name="テキスト ボックス 24">
                  <a:extLst>
                    <a:ext uri="{FF2B5EF4-FFF2-40B4-BE49-F238E27FC236}">
                      <a16:creationId xmlns:a16="http://schemas.microsoft.com/office/drawing/2014/main" id="{48035869-4AC1-90AF-55AD-9B59DB53F52F}"/>
                    </a:ext>
                  </a:extLst>
                </p:cNvPr>
                <p:cNvSpPr txBox="1"/>
                <p:nvPr userDrawn="1"/>
              </p:nvSpPr>
              <p:spPr>
                <a:xfrm>
                  <a:off x="3914776" y="5759356"/>
                  <a:ext cx="1503938" cy="461665"/>
                </a:xfrm>
                <a:prstGeom prst="rect">
                  <a:avLst/>
                </a:prstGeom>
                <a:noFill/>
              </p:spPr>
              <p:txBody>
                <a:bodyPr wrap="none" rtlCol="0">
                  <a:spAutoFit/>
                </a:bodyPr>
                <a:lstStyle/>
                <a:p>
                  <a:pPr algn="ctr"/>
                  <a:r>
                    <a:rPr kumimoji="1" lang="ja-JP" altLang="en-US" sz="2400">
                      <a:solidFill>
                        <a:schemeClr val="tx1"/>
                      </a:solidFill>
                    </a:rPr>
                    <a:t>柳澤</a:t>
                  </a:r>
                  <a:r>
                    <a:rPr kumimoji="1" lang="en-US" altLang="ja-JP" sz="2400" dirty="0">
                      <a:solidFill>
                        <a:schemeClr val="tx1"/>
                      </a:solidFill>
                    </a:rPr>
                    <a:t> </a:t>
                  </a:r>
                  <a:r>
                    <a:rPr kumimoji="1" lang="ja-JP" altLang="en-US" sz="2400">
                      <a:solidFill>
                        <a:schemeClr val="tx1"/>
                      </a:solidFill>
                    </a:rPr>
                    <a:t>祐太</a:t>
                  </a:r>
                </a:p>
              </p:txBody>
            </p:sp>
            <p:sp>
              <p:nvSpPr>
                <p:cNvPr id="26" name="テキスト ボックス 25">
                  <a:extLst>
                    <a:ext uri="{FF2B5EF4-FFF2-40B4-BE49-F238E27FC236}">
                      <a16:creationId xmlns:a16="http://schemas.microsoft.com/office/drawing/2014/main" id="{87780A58-3EAA-B5E9-2867-472760EABA93}"/>
                    </a:ext>
                  </a:extLst>
                </p:cNvPr>
                <p:cNvSpPr txBox="1"/>
                <p:nvPr userDrawn="1"/>
              </p:nvSpPr>
              <p:spPr>
                <a:xfrm>
                  <a:off x="3669581" y="6152078"/>
                  <a:ext cx="2031325" cy="584775"/>
                </a:xfrm>
                <a:prstGeom prst="rect">
                  <a:avLst/>
                </a:prstGeom>
                <a:noFill/>
              </p:spPr>
              <p:txBody>
                <a:bodyPr wrap="none" rtlCol="0">
                  <a:spAutoFit/>
                </a:bodyPr>
                <a:lstStyle/>
                <a:p>
                  <a:pPr algn="ctr"/>
                  <a:r>
                    <a:rPr kumimoji="1" lang="ja-JP" altLang="en-US" sz="1600">
                      <a:solidFill>
                        <a:schemeClr val="tx1"/>
                      </a:solidFill>
                    </a:rPr>
                    <a:t>石巻日赤病院研修医</a:t>
                  </a:r>
                  <a:endParaRPr kumimoji="1" lang="en-US" altLang="ja-JP" sz="1600" dirty="0">
                    <a:solidFill>
                      <a:schemeClr val="tx1"/>
                    </a:solidFill>
                  </a:endParaRPr>
                </a:p>
                <a:p>
                  <a:pPr algn="ctr"/>
                  <a:r>
                    <a:rPr kumimoji="1" lang="ja-JP" altLang="en-US" sz="1600">
                      <a:solidFill>
                        <a:schemeClr val="tx1"/>
                      </a:solidFill>
                    </a:rPr>
                    <a:t>（東北大卒）</a:t>
                  </a:r>
                </a:p>
              </p:txBody>
            </p:sp>
          </p:grpSp>
        </p:grpSp>
        <p:sp>
          <p:nvSpPr>
            <p:cNvPr id="29" name="角丸四角形 28">
              <a:extLst>
                <a:ext uri="{FF2B5EF4-FFF2-40B4-BE49-F238E27FC236}">
                  <a16:creationId xmlns:a16="http://schemas.microsoft.com/office/drawing/2014/main" id="{591A6097-4891-DAAB-AB7F-0B634E30AEB4}"/>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医療連携</a:t>
              </a:r>
            </a:p>
          </p:txBody>
        </p:sp>
      </p:grpSp>
      <p:grpSp>
        <p:nvGrpSpPr>
          <p:cNvPr id="31" name="グループ化 30">
            <a:extLst>
              <a:ext uri="{FF2B5EF4-FFF2-40B4-BE49-F238E27FC236}">
                <a16:creationId xmlns:a16="http://schemas.microsoft.com/office/drawing/2014/main" id="{FBB06CCF-8EF9-55DF-622A-B79829C3460B}"/>
              </a:ext>
            </a:extLst>
          </p:cNvPr>
          <p:cNvGrpSpPr/>
          <p:nvPr userDrawn="1"/>
        </p:nvGrpSpPr>
        <p:grpSpPr>
          <a:xfrm>
            <a:off x="2425147" y="1490838"/>
            <a:ext cx="3007037" cy="2396834"/>
            <a:chOff x="2531165" y="4093798"/>
            <a:chExt cx="3007037" cy="2396834"/>
          </a:xfrm>
        </p:grpSpPr>
        <p:grpSp>
          <p:nvGrpSpPr>
            <p:cNvPr id="32" name="グループ化 31">
              <a:extLst>
                <a:ext uri="{FF2B5EF4-FFF2-40B4-BE49-F238E27FC236}">
                  <a16:creationId xmlns:a16="http://schemas.microsoft.com/office/drawing/2014/main" id="{75E7341E-805F-91DA-996F-B190746C0591}"/>
                </a:ext>
              </a:extLst>
            </p:cNvPr>
            <p:cNvGrpSpPr/>
            <p:nvPr userDrawn="1"/>
          </p:nvGrpSpPr>
          <p:grpSpPr>
            <a:xfrm>
              <a:off x="3598248" y="4093798"/>
              <a:ext cx="1939954" cy="2396834"/>
              <a:chOff x="3598248" y="4093798"/>
              <a:chExt cx="1939954" cy="2396834"/>
            </a:xfrm>
          </p:grpSpPr>
          <p:sp>
            <p:nvSpPr>
              <p:cNvPr id="34" name="円/楕円 33">
                <a:extLst>
                  <a:ext uri="{FF2B5EF4-FFF2-40B4-BE49-F238E27FC236}">
                    <a16:creationId xmlns:a16="http://schemas.microsoft.com/office/drawing/2014/main" id="{AD4741D3-3210-7E18-ABAC-DEAC7D6CD005}"/>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A03B9858-1FE3-5994-8CFA-93844242DAE5}"/>
                  </a:ext>
                </a:extLst>
              </p:cNvPr>
              <p:cNvGrpSpPr/>
              <p:nvPr userDrawn="1"/>
            </p:nvGrpSpPr>
            <p:grpSpPr>
              <a:xfrm>
                <a:off x="3598248" y="5759356"/>
                <a:ext cx="1939954" cy="731276"/>
                <a:chOff x="3755020" y="5759356"/>
                <a:chExt cx="1939954" cy="731276"/>
              </a:xfrm>
            </p:grpSpPr>
            <p:sp>
              <p:nvSpPr>
                <p:cNvPr id="36" name="テキスト ボックス 35">
                  <a:extLst>
                    <a:ext uri="{FF2B5EF4-FFF2-40B4-BE49-F238E27FC236}">
                      <a16:creationId xmlns:a16="http://schemas.microsoft.com/office/drawing/2014/main" id="{A7F8F957-D49A-F53C-48C7-B168C57349E1}"/>
                    </a:ext>
                  </a:extLst>
                </p:cNvPr>
                <p:cNvSpPr txBox="1"/>
                <p:nvPr userDrawn="1"/>
              </p:nvSpPr>
              <p:spPr>
                <a:xfrm>
                  <a:off x="3848512" y="5759356"/>
                  <a:ext cx="1811714" cy="461665"/>
                </a:xfrm>
                <a:prstGeom prst="rect">
                  <a:avLst/>
                </a:prstGeom>
                <a:noFill/>
              </p:spPr>
              <p:txBody>
                <a:bodyPr wrap="none" rtlCol="0">
                  <a:spAutoFit/>
                </a:bodyPr>
                <a:lstStyle/>
                <a:p>
                  <a:pPr algn="ctr"/>
                  <a:r>
                    <a:rPr kumimoji="1" lang="ja-JP" altLang="en-US" sz="2400">
                      <a:solidFill>
                        <a:schemeClr val="tx1"/>
                      </a:solidFill>
                    </a:rPr>
                    <a:t>藤崎</a:t>
                  </a:r>
                  <a:r>
                    <a:rPr kumimoji="1" lang="en-US" altLang="ja-JP" sz="2400" dirty="0">
                      <a:solidFill>
                        <a:schemeClr val="tx1"/>
                      </a:solidFill>
                    </a:rPr>
                    <a:t> </a:t>
                  </a:r>
                  <a:r>
                    <a:rPr kumimoji="1" lang="ja-JP" altLang="en-US" sz="2400">
                      <a:solidFill>
                        <a:schemeClr val="tx1"/>
                      </a:solidFill>
                    </a:rPr>
                    <a:t>真生子</a:t>
                  </a:r>
                </a:p>
              </p:txBody>
            </p:sp>
            <p:sp>
              <p:nvSpPr>
                <p:cNvPr id="37" name="テキスト ボックス 36">
                  <a:extLst>
                    <a:ext uri="{FF2B5EF4-FFF2-40B4-BE49-F238E27FC236}">
                      <a16:creationId xmlns:a16="http://schemas.microsoft.com/office/drawing/2014/main" id="{27C1ABDE-DF94-4AC8-CA92-60FD93218019}"/>
                    </a:ext>
                  </a:extLst>
                </p:cNvPr>
                <p:cNvSpPr txBox="1"/>
                <p:nvPr userDrawn="1"/>
              </p:nvSpPr>
              <p:spPr>
                <a:xfrm>
                  <a:off x="3755020" y="6152078"/>
                  <a:ext cx="1939954" cy="338554"/>
                </a:xfrm>
                <a:prstGeom prst="rect">
                  <a:avLst/>
                </a:prstGeom>
                <a:noFill/>
              </p:spPr>
              <p:txBody>
                <a:bodyPr wrap="none" rtlCol="0">
                  <a:spAutoFit/>
                </a:bodyPr>
                <a:lstStyle/>
                <a:p>
                  <a:pPr algn="ctr"/>
                  <a:r>
                    <a:rPr kumimoji="1" lang="ja-JP" altLang="en-US" sz="1600">
                      <a:solidFill>
                        <a:schemeClr val="tx1"/>
                      </a:solidFill>
                    </a:rPr>
                    <a:t>東京科学大修士</a:t>
                  </a:r>
                  <a:r>
                    <a:rPr kumimoji="1" lang="en-US" altLang="ja-JP" sz="1600" dirty="0">
                      <a:solidFill>
                        <a:schemeClr val="tx1"/>
                      </a:solidFill>
                    </a:rPr>
                    <a:t>1</a:t>
                  </a:r>
                  <a:r>
                    <a:rPr kumimoji="1" lang="ja-JP" altLang="en-US" sz="1600">
                      <a:solidFill>
                        <a:schemeClr val="tx1"/>
                      </a:solidFill>
                    </a:rPr>
                    <a:t>年</a:t>
                  </a:r>
                  <a:endParaRPr kumimoji="1" lang="en-US" altLang="ja-JP" sz="1600" dirty="0">
                    <a:solidFill>
                      <a:schemeClr val="tx1"/>
                    </a:solidFill>
                  </a:endParaRPr>
                </a:p>
              </p:txBody>
            </p:sp>
          </p:grpSp>
        </p:grpSp>
        <p:sp>
          <p:nvSpPr>
            <p:cNvPr id="33" name="角丸四角形 32">
              <a:extLst>
                <a:ext uri="{FF2B5EF4-FFF2-40B4-BE49-F238E27FC236}">
                  <a16:creationId xmlns:a16="http://schemas.microsoft.com/office/drawing/2014/main" id="{464DEFD9-74A6-C472-523D-07827AB16FEE}"/>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事業戦略</a:t>
              </a:r>
            </a:p>
          </p:txBody>
        </p:sp>
      </p:grpSp>
      <p:grpSp>
        <p:nvGrpSpPr>
          <p:cNvPr id="38" name="グループ化 37">
            <a:extLst>
              <a:ext uri="{FF2B5EF4-FFF2-40B4-BE49-F238E27FC236}">
                <a16:creationId xmlns:a16="http://schemas.microsoft.com/office/drawing/2014/main" id="{4F08B5B8-1855-2179-FB67-3CB247FE8E5A}"/>
              </a:ext>
            </a:extLst>
          </p:cNvPr>
          <p:cNvGrpSpPr/>
          <p:nvPr userDrawn="1"/>
        </p:nvGrpSpPr>
        <p:grpSpPr>
          <a:xfrm>
            <a:off x="5392210" y="4027538"/>
            <a:ext cx="2967282" cy="2643055"/>
            <a:chOff x="2531165" y="4093798"/>
            <a:chExt cx="2967282" cy="2643055"/>
          </a:xfrm>
        </p:grpSpPr>
        <p:grpSp>
          <p:nvGrpSpPr>
            <p:cNvPr id="39" name="グループ化 38">
              <a:extLst>
                <a:ext uri="{FF2B5EF4-FFF2-40B4-BE49-F238E27FC236}">
                  <a16:creationId xmlns:a16="http://schemas.microsoft.com/office/drawing/2014/main" id="{C79FAEA0-7370-6A96-69BF-C354F970FA26}"/>
                </a:ext>
              </a:extLst>
            </p:cNvPr>
            <p:cNvGrpSpPr/>
            <p:nvPr userDrawn="1"/>
          </p:nvGrpSpPr>
          <p:grpSpPr>
            <a:xfrm>
              <a:off x="3558493" y="4093798"/>
              <a:ext cx="1939954" cy="2643055"/>
              <a:chOff x="3558493" y="4093798"/>
              <a:chExt cx="1939954" cy="2643055"/>
            </a:xfrm>
          </p:grpSpPr>
          <p:sp>
            <p:nvSpPr>
              <p:cNvPr id="41" name="円/楕円 40">
                <a:extLst>
                  <a:ext uri="{FF2B5EF4-FFF2-40B4-BE49-F238E27FC236}">
                    <a16:creationId xmlns:a16="http://schemas.microsoft.com/office/drawing/2014/main" id="{70796DC8-E3CB-A90C-6443-B6F4DC3205CE}"/>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09161F05-58EB-350D-DBFC-68520D182A46}"/>
                  </a:ext>
                </a:extLst>
              </p:cNvPr>
              <p:cNvGrpSpPr/>
              <p:nvPr userDrawn="1"/>
            </p:nvGrpSpPr>
            <p:grpSpPr>
              <a:xfrm>
                <a:off x="3558493" y="5759356"/>
                <a:ext cx="1939954" cy="977497"/>
                <a:chOff x="3715265" y="5759356"/>
                <a:chExt cx="1939954" cy="977497"/>
              </a:xfrm>
            </p:grpSpPr>
            <p:sp>
              <p:nvSpPr>
                <p:cNvPr id="43" name="テキスト ボックス 42">
                  <a:extLst>
                    <a:ext uri="{FF2B5EF4-FFF2-40B4-BE49-F238E27FC236}">
                      <a16:creationId xmlns:a16="http://schemas.microsoft.com/office/drawing/2014/main" id="{26CBC9DA-F2C1-59E2-5D02-E8FDE48966B2}"/>
                    </a:ext>
                  </a:extLst>
                </p:cNvPr>
                <p:cNvSpPr txBox="1"/>
                <p:nvPr userDrawn="1"/>
              </p:nvSpPr>
              <p:spPr>
                <a:xfrm>
                  <a:off x="4087052" y="5759356"/>
                  <a:ext cx="1196161" cy="461665"/>
                </a:xfrm>
                <a:prstGeom prst="rect">
                  <a:avLst/>
                </a:prstGeom>
                <a:noFill/>
              </p:spPr>
              <p:txBody>
                <a:bodyPr wrap="none" rtlCol="0">
                  <a:spAutoFit/>
                </a:bodyPr>
                <a:lstStyle/>
                <a:p>
                  <a:r>
                    <a:rPr kumimoji="1" lang="ja-JP" altLang="en-US" sz="2400">
                      <a:solidFill>
                        <a:schemeClr val="tx1"/>
                      </a:solidFill>
                    </a:rPr>
                    <a:t>古賀</a:t>
                  </a:r>
                  <a:r>
                    <a:rPr kumimoji="1" lang="en-US" altLang="ja-JP" sz="2400" dirty="0">
                      <a:solidFill>
                        <a:schemeClr val="tx1"/>
                      </a:solidFill>
                    </a:rPr>
                    <a:t> </a:t>
                  </a:r>
                  <a:r>
                    <a:rPr kumimoji="1" lang="ja-JP" altLang="en-US" sz="2400">
                      <a:solidFill>
                        <a:schemeClr val="tx1"/>
                      </a:solidFill>
                    </a:rPr>
                    <a:t>玲</a:t>
                  </a:r>
                </a:p>
              </p:txBody>
            </p:sp>
            <p:sp>
              <p:nvSpPr>
                <p:cNvPr id="44" name="テキスト ボックス 43">
                  <a:extLst>
                    <a:ext uri="{FF2B5EF4-FFF2-40B4-BE49-F238E27FC236}">
                      <a16:creationId xmlns:a16="http://schemas.microsoft.com/office/drawing/2014/main" id="{8779EA1E-141B-E6B5-93D7-061BCD29D86C}"/>
                    </a:ext>
                  </a:extLst>
                </p:cNvPr>
                <p:cNvSpPr txBox="1"/>
                <p:nvPr userDrawn="1"/>
              </p:nvSpPr>
              <p:spPr>
                <a:xfrm>
                  <a:off x="3715265" y="6152078"/>
                  <a:ext cx="1939954" cy="584775"/>
                </a:xfrm>
                <a:prstGeom prst="rect">
                  <a:avLst/>
                </a:prstGeom>
                <a:noFill/>
              </p:spPr>
              <p:txBody>
                <a:bodyPr wrap="none" rtlCol="0">
                  <a:spAutoFit/>
                </a:bodyPr>
                <a:lstStyle/>
                <a:p>
                  <a:pPr algn="ctr"/>
                  <a:r>
                    <a:rPr kumimoji="1" lang="ja-JP" altLang="en-US" sz="1600">
                      <a:solidFill>
                        <a:schemeClr val="tx1"/>
                      </a:solidFill>
                    </a:rPr>
                    <a:t>東京科学大修士</a:t>
                  </a:r>
                  <a:r>
                    <a:rPr kumimoji="1" lang="en-US" altLang="ja-JP" sz="1600" dirty="0">
                      <a:solidFill>
                        <a:schemeClr val="tx1"/>
                      </a:solidFill>
                    </a:rPr>
                    <a:t>2</a:t>
                  </a:r>
                  <a:r>
                    <a:rPr kumimoji="1" lang="ja-JP" altLang="en-US" sz="1600">
                      <a:solidFill>
                        <a:schemeClr val="tx1"/>
                      </a:solidFill>
                    </a:rPr>
                    <a:t>年</a:t>
                  </a:r>
                  <a:endParaRPr kumimoji="1" lang="en-US" altLang="ja-JP" sz="1600" dirty="0">
                    <a:solidFill>
                      <a:schemeClr val="tx1"/>
                    </a:solidFill>
                  </a:endParaRPr>
                </a:p>
                <a:p>
                  <a:pPr algn="ctr"/>
                  <a:r>
                    <a:rPr kumimoji="1" lang="ja-JP" altLang="en-US" sz="1600">
                      <a:solidFill>
                        <a:schemeClr val="tx1"/>
                      </a:solidFill>
                    </a:rPr>
                    <a:t>（武蔵美卒）</a:t>
                  </a:r>
                </a:p>
              </p:txBody>
            </p:sp>
          </p:grpSp>
        </p:grpSp>
        <p:sp>
          <p:nvSpPr>
            <p:cNvPr id="40" name="角丸四角形 39">
              <a:extLst>
                <a:ext uri="{FF2B5EF4-FFF2-40B4-BE49-F238E27FC236}">
                  <a16:creationId xmlns:a16="http://schemas.microsoft.com/office/drawing/2014/main" id="{E3F6C521-C5E1-0EB6-0EA2-BA4C29C300FA}"/>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デザイン</a:t>
              </a:r>
            </a:p>
          </p:txBody>
        </p:sp>
      </p:grpSp>
      <p:grpSp>
        <p:nvGrpSpPr>
          <p:cNvPr id="45" name="グループ化 44">
            <a:extLst>
              <a:ext uri="{FF2B5EF4-FFF2-40B4-BE49-F238E27FC236}">
                <a16:creationId xmlns:a16="http://schemas.microsoft.com/office/drawing/2014/main" id="{BDD416EC-83CC-32C5-99D6-EDAF405F8EDF}"/>
              </a:ext>
            </a:extLst>
          </p:cNvPr>
          <p:cNvGrpSpPr/>
          <p:nvPr userDrawn="1"/>
        </p:nvGrpSpPr>
        <p:grpSpPr>
          <a:xfrm>
            <a:off x="5392210" y="1490838"/>
            <a:ext cx="2967282" cy="2396834"/>
            <a:chOff x="2531165" y="4093798"/>
            <a:chExt cx="2967282" cy="2396834"/>
          </a:xfrm>
        </p:grpSpPr>
        <p:grpSp>
          <p:nvGrpSpPr>
            <p:cNvPr id="46" name="グループ化 45">
              <a:extLst>
                <a:ext uri="{FF2B5EF4-FFF2-40B4-BE49-F238E27FC236}">
                  <a16:creationId xmlns:a16="http://schemas.microsoft.com/office/drawing/2014/main" id="{C1925AEB-CF03-DC43-4362-D59A299C76A0}"/>
                </a:ext>
              </a:extLst>
            </p:cNvPr>
            <p:cNvGrpSpPr/>
            <p:nvPr userDrawn="1"/>
          </p:nvGrpSpPr>
          <p:grpSpPr>
            <a:xfrm>
              <a:off x="3558493" y="4093798"/>
              <a:ext cx="1939954" cy="2396834"/>
              <a:chOff x="3558493" y="4093798"/>
              <a:chExt cx="1939954" cy="2396834"/>
            </a:xfrm>
          </p:grpSpPr>
          <p:sp>
            <p:nvSpPr>
              <p:cNvPr id="48" name="円/楕円 47">
                <a:extLst>
                  <a:ext uri="{FF2B5EF4-FFF2-40B4-BE49-F238E27FC236}">
                    <a16:creationId xmlns:a16="http://schemas.microsoft.com/office/drawing/2014/main" id="{6C808CE0-ACDC-E7BD-8FE2-063240E8FF8C}"/>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35313CE5-19D1-24B7-15CA-910DD496100F}"/>
                  </a:ext>
                </a:extLst>
              </p:cNvPr>
              <p:cNvGrpSpPr/>
              <p:nvPr userDrawn="1"/>
            </p:nvGrpSpPr>
            <p:grpSpPr>
              <a:xfrm>
                <a:off x="3558493" y="5759356"/>
                <a:ext cx="1939954" cy="731276"/>
                <a:chOff x="3715265" y="5759356"/>
                <a:chExt cx="1939954" cy="731276"/>
              </a:xfrm>
            </p:grpSpPr>
            <p:sp>
              <p:nvSpPr>
                <p:cNvPr id="50" name="テキスト ボックス 49">
                  <a:extLst>
                    <a:ext uri="{FF2B5EF4-FFF2-40B4-BE49-F238E27FC236}">
                      <a16:creationId xmlns:a16="http://schemas.microsoft.com/office/drawing/2014/main" id="{C683D139-E80A-B0B4-0437-77AE3D1A5E45}"/>
                    </a:ext>
                  </a:extLst>
                </p:cNvPr>
                <p:cNvSpPr txBox="1"/>
                <p:nvPr userDrawn="1"/>
              </p:nvSpPr>
              <p:spPr>
                <a:xfrm>
                  <a:off x="4087052" y="5759356"/>
                  <a:ext cx="1196161" cy="461665"/>
                </a:xfrm>
                <a:prstGeom prst="rect">
                  <a:avLst/>
                </a:prstGeom>
                <a:noFill/>
              </p:spPr>
              <p:txBody>
                <a:bodyPr wrap="none" rtlCol="0">
                  <a:spAutoFit/>
                </a:bodyPr>
                <a:lstStyle/>
                <a:p>
                  <a:pPr algn="ctr"/>
                  <a:r>
                    <a:rPr kumimoji="1" lang="ja-JP" altLang="en-US" sz="2400">
                      <a:solidFill>
                        <a:schemeClr val="tx1"/>
                      </a:solidFill>
                    </a:rPr>
                    <a:t>滝沢</a:t>
                  </a:r>
                  <a:r>
                    <a:rPr kumimoji="1" lang="en-US" altLang="ja-JP" sz="2400" dirty="0">
                      <a:solidFill>
                        <a:schemeClr val="tx1"/>
                      </a:solidFill>
                    </a:rPr>
                    <a:t> </a:t>
                  </a:r>
                  <a:r>
                    <a:rPr kumimoji="1" lang="ja-JP" altLang="en-US" sz="2400">
                      <a:solidFill>
                        <a:schemeClr val="tx1"/>
                      </a:solidFill>
                    </a:rPr>
                    <a:t>直</a:t>
                  </a:r>
                </a:p>
              </p:txBody>
            </p:sp>
            <p:sp>
              <p:nvSpPr>
                <p:cNvPr id="51" name="テキスト ボックス 50">
                  <a:extLst>
                    <a:ext uri="{FF2B5EF4-FFF2-40B4-BE49-F238E27FC236}">
                      <a16:creationId xmlns:a16="http://schemas.microsoft.com/office/drawing/2014/main" id="{9AF7C7D0-95FA-E7B6-A5B7-E412D546B862}"/>
                    </a:ext>
                  </a:extLst>
                </p:cNvPr>
                <p:cNvSpPr txBox="1"/>
                <p:nvPr userDrawn="1"/>
              </p:nvSpPr>
              <p:spPr>
                <a:xfrm>
                  <a:off x="3715265" y="6152078"/>
                  <a:ext cx="1939954" cy="338554"/>
                </a:xfrm>
                <a:prstGeom prst="rect">
                  <a:avLst/>
                </a:prstGeom>
                <a:noFill/>
              </p:spPr>
              <p:txBody>
                <a:bodyPr wrap="none" rtlCol="0">
                  <a:spAutoFit/>
                </a:bodyPr>
                <a:lstStyle/>
                <a:p>
                  <a:pPr algn="ctr"/>
                  <a:r>
                    <a:rPr kumimoji="1" lang="ja-JP" altLang="en-US" sz="1600">
                      <a:solidFill>
                        <a:schemeClr val="tx1"/>
                      </a:solidFill>
                    </a:rPr>
                    <a:t>東京科学大博士</a:t>
                  </a:r>
                  <a:r>
                    <a:rPr kumimoji="1" lang="en-US" altLang="ja-JP" sz="1600" dirty="0">
                      <a:solidFill>
                        <a:schemeClr val="tx1"/>
                      </a:solidFill>
                    </a:rPr>
                    <a:t>2</a:t>
                  </a:r>
                  <a:r>
                    <a:rPr kumimoji="1" lang="ja-JP" altLang="en-US" sz="1600">
                      <a:solidFill>
                        <a:schemeClr val="tx1"/>
                      </a:solidFill>
                    </a:rPr>
                    <a:t>年</a:t>
                  </a:r>
                  <a:endParaRPr kumimoji="1" lang="en-US" altLang="ja-JP" sz="1600" dirty="0">
                    <a:solidFill>
                      <a:schemeClr val="tx1"/>
                    </a:solidFill>
                  </a:endParaRPr>
                </a:p>
              </p:txBody>
            </p:sp>
          </p:grpSp>
        </p:grpSp>
        <p:sp>
          <p:nvSpPr>
            <p:cNvPr id="47" name="角丸四角形 46">
              <a:extLst>
                <a:ext uri="{FF2B5EF4-FFF2-40B4-BE49-F238E27FC236}">
                  <a16:creationId xmlns:a16="http://schemas.microsoft.com/office/drawing/2014/main" id="{A5CE0D04-400D-F24B-B92B-0940C573F995}"/>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統括</a:t>
              </a:r>
            </a:p>
          </p:txBody>
        </p:sp>
      </p:grpSp>
      <p:grpSp>
        <p:nvGrpSpPr>
          <p:cNvPr id="52" name="グループ化 51">
            <a:extLst>
              <a:ext uri="{FF2B5EF4-FFF2-40B4-BE49-F238E27FC236}">
                <a16:creationId xmlns:a16="http://schemas.microsoft.com/office/drawing/2014/main" id="{8BF8C5C5-1E56-B170-8594-405757063936}"/>
              </a:ext>
            </a:extLst>
          </p:cNvPr>
          <p:cNvGrpSpPr/>
          <p:nvPr userDrawn="1"/>
        </p:nvGrpSpPr>
        <p:grpSpPr>
          <a:xfrm>
            <a:off x="8359273" y="4027538"/>
            <a:ext cx="2967282" cy="2396834"/>
            <a:chOff x="2531165" y="4093798"/>
            <a:chExt cx="2967282" cy="2396834"/>
          </a:xfrm>
        </p:grpSpPr>
        <p:grpSp>
          <p:nvGrpSpPr>
            <p:cNvPr id="53" name="グループ化 52">
              <a:extLst>
                <a:ext uri="{FF2B5EF4-FFF2-40B4-BE49-F238E27FC236}">
                  <a16:creationId xmlns:a16="http://schemas.microsoft.com/office/drawing/2014/main" id="{E4367846-E51B-2BA0-6C30-6C6EF12B9480}"/>
                </a:ext>
              </a:extLst>
            </p:cNvPr>
            <p:cNvGrpSpPr/>
            <p:nvPr userDrawn="1"/>
          </p:nvGrpSpPr>
          <p:grpSpPr>
            <a:xfrm>
              <a:off x="3558493" y="4093798"/>
              <a:ext cx="1939954" cy="2396834"/>
              <a:chOff x="3558493" y="4093798"/>
              <a:chExt cx="1939954" cy="2396834"/>
            </a:xfrm>
          </p:grpSpPr>
          <p:sp>
            <p:nvSpPr>
              <p:cNvPr id="55" name="円/楕円 54">
                <a:extLst>
                  <a:ext uri="{FF2B5EF4-FFF2-40B4-BE49-F238E27FC236}">
                    <a16:creationId xmlns:a16="http://schemas.microsoft.com/office/drawing/2014/main" id="{1E36B4AF-A2FC-20F1-8F4D-DE0978D042BA}"/>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FE723CCE-C3D7-49A6-A01D-C772BC1ABDAC}"/>
                  </a:ext>
                </a:extLst>
              </p:cNvPr>
              <p:cNvGrpSpPr/>
              <p:nvPr userDrawn="1"/>
            </p:nvGrpSpPr>
            <p:grpSpPr>
              <a:xfrm>
                <a:off x="3558493" y="5759356"/>
                <a:ext cx="1939954" cy="731276"/>
                <a:chOff x="3715265" y="5759356"/>
                <a:chExt cx="1939954" cy="731276"/>
              </a:xfrm>
            </p:grpSpPr>
            <p:sp>
              <p:nvSpPr>
                <p:cNvPr id="57" name="テキスト ボックス 56">
                  <a:extLst>
                    <a:ext uri="{FF2B5EF4-FFF2-40B4-BE49-F238E27FC236}">
                      <a16:creationId xmlns:a16="http://schemas.microsoft.com/office/drawing/2014/main" id="{37F371B8-D498-7526-7E70-472792DD96F5}"/>
                    </a:ext>
                  </a:extLst>
                </p:cNvPr>
                <p:cNvSpPr txBox="1"/>
                <p:nvPr userDrawn="1"/>
              </p:nvSpPr>
              <p:spPr>
                <a:xfrm>
                  <a:off x="3954532" y="5759356"/>
                  <a:ext cx="1503938" cy="461665"/>
                </a:xfrm>
                <a:prstGeom prst="rect">
                  <a:avLst/>
                </a:prstGeom>
                <a:noFill/>
              </p:spPr>
              <p:txBody>
                <a:bodyPr wrap="none" rtlCol="0">
                  <a:spAutoFit/>
                </a:bodyPr>
                <a:lstStyle/>
                <a:p>
                  <a:pPr algn="ctr"/>
                  <a:r>
                    <a:rPr kumimoji="1" lang="ja-JP" altLang="en-US" sz="2400">
                      <a:solidFill>
                        <a:schemeClr val="tx1"/>
                      </a:solidFill>
                    </a:rPr>
                    <a:t>髙木</a:t>
                  </a:r>
                  <a:r>
                    <a:rPr kumimoji="1" lang="en-US" altLang="ja-JP" sz="2400" dirty="0">
                      <a:solidFill>
                        <a:schemeClr val="tx1"/>
                      </a:solidFill>
                    </a:rPr>
                    <a:t> </a:t>
                  </a:r>
                  <a:r>
                    <a:rPr kumimoji="1" lang="ja-JP" altLang="en-US" sz="2400">
                      <a:solidFill>
                        <a:schemeClr val="tx1"/>
                      </a:solidFill>
                    </a:rPr>
                    <a:t>聡太</a:t>
                  </a:r>
                </a:p>
              </p:txBody>
            </p:sp>
            <p:sp>
              <p:nvSpPr>
                <p:cNvPr id="58" name="テキスト ボックス 57">
                  <a:extLst>
                    <a:ext uri="{FF2B5EF4-FFF2-40B4-BE49-F238E27FC236}">
                      <a16:creationId xmlns:a16="http://schemas.microsoft.com/office/drawing/2014/main" id="{8E80D723-7C24-C1E8-4513-4B1A22575623}"/>
                    </a:ext>
                  </a:extLst>
                </p:cNvPr>
                <p:cNvSpPr txBox="1"/>
                <p:nvPr userDrawn="1"/>
              </p:nvSpPr>
              <p:spPr>
                <a:xfrm>
                  <a:off x="3715265" y="6152078"/>
                  <a:ext cx="1939954" cy="338554"/>
                </a:xfrm>
                <a:prstGeom prst="rect">
                  <a:avLst/>
                </a:prstGeom>
                <a:noFill/>
              </p:spPr>
              <p:txBody>
                <a:bodyPr wrap="none" rtlCol="0">
                  <a:spAutoFit/>
                </a:bodyPr>
                <a:lstStyle/>
                <a:p>
                  <a:pPr algn="ctr"/>
                  <a:r>
                    <a:rPr kumimoji="1" lang="ja-JP" altLang="en-US" sz="1600">
                      <a:solidFill>
                        <a:schemeClr val="tx1"/>
                      </a:solidFill>
                    </a:rPr>
                    <a:t>東京科学大博士</a:t>
                  </a:r>
                  <a:r>
                    <a:rPr kumimoji="1" lang="en-US" altLang="ja-JP" sz="1600" dirty="0">
                      <a:solidFill>
                        <a:schemeClr val="tx1"/>
                      </a:solidFill>
                    </a:rPr>
                    <a:t>2</a:t>
                  </a:r>
                  <a:r>
                    <a:rPr kumimoji="1" lang="ja-JP" altLang="en-US" sz="1600">
                      <a:solidFill>
                        <a:schemeClr val="tx1"/>
                      </a:solidFill>
                    </a:rPr>
                    <a:t>年</a:t>
                  </a:r>
                  <a:endParaRPr kumimoji="1" lang="en-US" altLang="ja-JP" sz="1600" dirty="0">
                    <a:solidFill>
                      <a:schemeClr val="tx1"/>
                    </a:solidFill>
                  </a:endParaRPr>
                </a:p>
              </p:txBody>
            </p:sp>
          </p:grpSp>
        </p:grpSp>
        <p:sp>
          <p:nvSpPr>
            <p:cNvPr id="54" name="角丸四角形 53">
              <a:extLst>
                <a:ext uri="{FF2B5EF4-FFF2-40B4-BE49-F238E27FC236}">
                  <a16:creationId xmlns:a16="http://schemas.microsoft.com/office/drawing/2014/main" id="{A6196269-ACD7-525B-2D7C-007F32BB38D9}"/>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インフラ</a:t>
              </a:r>
            </a:p>
          </p:txBody>
        </p:sp>
      </p:grpSp>
      <p:grpSp>
        <p:nvGrpSpPr>
          <p:cNvPr id="59" name="グループ化 58">
            <a:extLst>
              <a:ext uri="{FF2B5EF4-FFF2-40B4-BE49-F238E27FC236}">
                <a16:creationId xmlns:a16="http://schemas.microsoft.com/office/drawing/2014/main" id="{936163E5-11EF-9822-B245-BBFD9EEE5B83}"/>
              </a:ext>
            </a:extLst>
          </p:cNvPr>
          <p:cNvGrpSpPr/>
          <p:nvPr userDrawn="1"/>
        </p:nvGrpSpPr>
        <p:grpSpPr>
          <a:xfrm>
            <a:off x="8359273" y="1490838"/>
            <a:ext cx="2967282" cy="2396834"/>
            <a:chOff x="2531165" y="4093798"/>
            <a:chExt cx="2967282" cy="2396834"/>
          </a:xfrm>
        </p:grpSpPr>
        <p:grpSp>
          <p:nvGrpSpPr>
            <p:cNvPr id="60" name="グループ化 59">
              <a:extLst>
                <a:ext uri="{FF2B5EF4-FFF2-40B4-BE49-F238E27FC236}">
                  <a16:creationId xmlns:a16="http://schemas.microsoft.com/office/drawing/2014/main" id="{3E7CD808-E075-B920-2635-379D7BC3401C}"/>
                </a:ext>
              </a:extLst>
            </p:cNvPr>
            <p:cNvGrpSpPr/>
            <p:nvPr userDrawn="1"/>
          </p:nvGrpSpPr>
          <p:grpSpPr>
            <a:xfrm>
              <a:off x="3558493" y="4093798"/>
              <a:ext cx="1939954" cy="2396834"/>
              <a:chOff x="3558493" y="4093798"/>
              <a:chExt cx="1939954" cy="2396834"/>
            </a:xfrm>
          </p:grpSpPr>
          <p:sp>
            <p:nvSpPr>
              <p:cNvPr id="62" name="円/楕円 61">
                <a:extLst>
                  <a:ext uri="{FF2B5EF4-FFF2-40B4-BE49-F238E27FC236}">
                    <a16:creationId xmlns:a16="http://schemas.microsoft.com/office/drawing/2014/main" id="{75833FA1-767B-35D2-2342-BED26E1A1911}"/>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87473296-1F72-E448-CB8D-04D6AC0524F9}"/>
                  </a:ext>
                </a:extLst>
              </p:cNvPr>
              <p:cNvGrpSpPr/>
              <p:nvPr userDrawn="1"/>
            </p:nvGrpSpPr>
            <p:grpSpPr>
              <a:xfrm>
                <a:off x="3558493" y="5759356"/>
                <a:ext cx="1939954" cy="731276"/>
                <a:chOff x="3715265" y="5759356"/>
                <a:chExt cx="1939954" cy="731276"/>
              </a:xfrm>
            </p:grpSpPr>
            <p:sp>
              <p:nvSpPr>
                <p:cNvPr id="64" name="テキスト ボックス 63">
                  <a:extLst>
                    <a:ext uri="{FF2B5EF4-FFF2-40B4-BE49-F238E27FC236}">
                      <a16:creationId xmlns:a16="http://schemas.microsoft.com/office/drawing/2014/main" id="{F1FBEC3F-60B1-74F4-A803-CB6FC1B6A93F}"/>
                    </a:ext>
                  </a:extLst>
                </p:cNvPr>
                <p:cNvSpPr txBox="1"/>
                <p:nvPr userDrawn="1"/>
              </p:nvSpPr>
              <p:spPr>
                <a:xfrm>
                  <a:off x="3928027" y="5759356"/>
                  <a:ext cx="1503938" cy="461665"/>
                </a:xfrm>
                <a:prstGeom prst="rect">
                  <a:avLst/>
                </a:prstGeom>
                <a:noFill/>
              </p:spPr>
              <p:txBody>
                <a:bodyPr wrap="none" rtlCol="0">
                  <a:spAutoFit/>
                </a:bodyPr>
                <a:lstStyle/>
                <a:p>
                  <a:pPr algn="ctr"/>
                  <a:r>
                    <a:rPr kumimoji="1" lang="ja-JP" altLang="en-US" sz="2400">
                      <a:solidFill>
                        <a:schemeClr val="tx1"/>
                      </a:solidFill>
                    </a:rPr>
                    <a:t>狩野</a:t>
                  </a:r>
                  <a:r>
                    <a:rPr kumimoji="1" lang="en-US" altLang="ja-JP" sz="2400" dirty="0">
                      <a:solidFill>
                        <a:schemeClr val="tx1"/>
                      </a:solidFill>
                    </a:rPr>
                    <a:t> </a:t>
                  </a:r>
                  <a:r>
                    <a:rPr kumimoji="1" lang="ja-JP" altLang="en-US" sz="2400">
                      <a:solidFill>
                        <a:schemeClr val="tx1"/>
                      </a:solidFill>
                    </a:rPr>
                    <a:t>琢磨</a:t>
                  </a:r>
                </a:p>
              </p:txBody>
            </p:sp>
            <p:sp>
              <p:nvSpPr>
                <p:cNvPr id="65" name="テキスト ボックス 64">
                  <a:extLst>
                    <a:ext uri="{FF2B5EF4-FFF2-40B4-BE49-F238E27FC236}">
                      <a16:creationId xmlns:a16="http://schemas.microsoft.com/office/drawing/2014/main" id="{AABC0908-89AF-C82F-2150-00CF209F80DE}"/>
                    </a:ext>
                  </a:extLst>
                </p:cNvPr>
                <p:cNvSpPr txBox="1"/>
                <p:nvPr userDrawn="1"/>
              </p:nvSpPr>
              <p:spPr>
                <a:xfrm>
                  <a:off x="3715265" y="6152078"/>
                  <a:ext cx="1939954" cy="338554"/>
                </a:xfrm>
                <a:prstGeom prst="rect">
                  <a:avLst/>
                </a:prstGeom>
                <a:noFill/>
              </p:spPr>
              <p:txBody>
                <a:bodyPr wrap="none" rtlCol="0">
                  <a:spAutoFit/>
                </a:bodyPr>
                <a:lstStyle/>
                <a:p>
                  <a:pPr algn="ctr"/>
                  <a:r>
                    <a:rPr kumimoji="1" lang="ja-JP" altLang="en-US" sz="1600">
                      <a:solidFill>
                        <a:schemeClr val="tx1"/>
                      </a:solidFill>
                    </a:rPr>
                    <a:t>東京科学大修士</a:t>
                  </a:r>
                  <a:r>
                    <a:rPr kumimoji="1" lang="en-US" altLang="ja-JP" sz="1600" dirty="0">
                      <a:solidFill>
                        <a:schemeClr val="tx1"/>
                      </a:solidFill>
                    </a:rPr>
                    <a:t>2</a:t>
                  </a:r>
                  <a:r>
                    <a:rPr kumimoji="1" lang="ja-JP" altLang="en-US" sz="1600">
                      <a:solidFill>
                        <a:schemeClr val="tx1"/>
                      </a:solidFill>
                    </a:rPr>
                    <a:t>年</a:t>
                  </a:r>
                  <a:endParaRPr kumimoji="1" lang="en-US" altLang="ja-JP" sz="1600" dirty="0">
                    <a:solidFill>
                      <a:schemeClr val="tx1"/>
                    </a:solidFill>
                  </a:endParaRPr>
                </a:p>
              </p:txBody>
            </p:sp>
          </p:grpSp>
        </p:grpSp>
        <p:sp>
          <p:nvSpPr>
            <p:cNvPr id="61" name="角丸四角形 60">
              <a:extLst>
                <a:ext uri="{FF2B5EF4-FFF2-40B4-BE49-F238E27FC236}">
                  <a16:creationId xmlns:a16="http://schemas.microsoft.com/office/drawing/2014/main" id="{A57148D3-03A2-18B8-377A-D1EB54B041E4}"/>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データ運用</a:t>
              </a:r>
            </a:p>
          </p:txBody>
        </p:sp>
      </p:grpSp>
      <p:sp>
        <p:nvSpPr>
          <p:cNvPr id="67" name="角丸四角形 66">
            <a:extLst>
              <a:ext uri="{FF2B5EF4-FFF2-40B4-BE49-F238E27FC236}">
                <a16:creationId xmlns:a16="http://schemas.microsoft.com/office/drawing/2014/main" id="{506CB393-CDEE-7BE4-6C50-B3EB677FBD46}"/>
              </a:ext>
            </a:extLst>
          </p:cNvPr>
          <p:cNvSpPr/>
          <p:nvPr userDrawn="1"/>
        </p:nvSpPr>
        <p:spPr>
          <a:xfrm>
            <a:off x="551146" y="390178"/>
            <a:ext cx="200416" cy="586852"/>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タイトル 1">
            <a:extLst>
              <a:ext uri="{FF2B5EF4-FFF2-40B4-BE49-F238E27FC236}">
                <a16:creationId xmlns:a16="http://schemas.microsoft.com/office/drawing/2014/main" id="{5FE92572-30BA-E3CE-5586-F88FBEEB8633}"/>
              </a:ext>
            </a:extLst>
          </p:cNvPr>
          <p:cNvSpPr>
            <a:spLocks noGrp="1"/>
          </p:cNvSpPr>
          <p:nvPr>
            <p:ph type="title"/>
          </p:nvPr>
        </p:nvSpPr>
        <p:spPr>
          <a:xfrm>
            <a:off x="981635" y="391630"/>
            <a:ext cx="10372165" cy="764428"/>
          </a:xfrm>
          <a:prstGeom prst="rect">
            <a:avLst/>
          </a:prstGeom>
        </p:spPr>
        <p:txBody>
          <a:bodyPr/>
          <a:lstStyle>
            <a:lvl1pPr>
              <a:defRPr sz="4000" b="1">
                <a:latin typeface="+mn-ea"/>
                <a:ea typeface="+mn-ea"/>
              </a:defRPr>
            </a:lvl1pPr>
          </a:lstStyle>
          <a:p>
            <a:endParaRPr kumimoji="1" lang="ja-JP" altLang="en-US"/>
          </a:p>
        </p:txBody>
      </p:sp>
    </p:spTree>
    <p:extLst>
      <p:ext uri="{BB962C8B-B14F-4D97-AF65-F5344CB8AC3E}">
        <p14:creationId xmlns:p14="http://schemas.microsoft.com/office/powerpoint/2010/main" val="358423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メンバー">
    <p:bg>
      <p:bgPr>
        <a:solidFill>
          <a:schemeClr val="bg2"/>
        </a:solidFill>
        <a:effectLst/>
      </p:bgPr>
    </p:bg>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31DDE9E4-EADB-DB3B-C2E7-B500D093FF5F}"/>
              </a:ext>
            </a:extLst>
          </p:cNvPr>
          <p:cNvSpPr txBox="1"/>
          <p:nvPr userDrawn="1"/>
        </p:nvSpPr>
        <p:spPr>
          <a:xfrm>
            <a:off x="658097" y="1097535"/>
            <a:ext cx="1313180" cy="1446550"/>
          </a:xfrm>
          <a:prstGeom prst="rect">
            <a:avLst/>
          </a:prstGeom>
          <a:noFill/>
        </p:spPr>
        <p:txBody>
          <a:bodyPr wrap="none" rtlCol="0">
            <a:spAutoFit/>
          </a:bodyPr>
          <a:lstStyle/>
          <a:p>
            <a:r>
              <a:rPr kumimoji="1" lang="ja-JP" altLang="en-US" sz="8800">
                <a:solidFill>
                  <a:srgbClr val="1A317C"/>
                </a:solidFill>
                <a:latin typeface="HGPMinchoE" panose="02020900000000000000" pitchFamily="18" charset="-128"/>
                <a:ea typeface="HGPMinchoE" panose="02020900000000000000" pitchFamily="18" charset="-128"/>
              </a:rPr>
              <a:t>医</a:t>
            </a:r>
          </a:p>
        </p:txBody>
      </p:sp>
      <p:sp>
        <p:nvSpPr>
          <p:cNvPr id="21" name="テキスト ボックス 20">
            <a:extLst>
              <a:ext uri="{FF2B5EF4-FFF2-40B4-BE49-F238E27FC236}">
                <a16:creationId xmlns:a16="http://schemas.microsoft.com/office/drawing/2014/main" id="{BF301FAC-2EB1-EF7B-7DCF-F33BEBF72735}"/>
              </a:ext>
            </a:extLst>
          </p:cNvPr>
          <p:cNvSpPr txBox="1"/>
          <p:nvPr userDrawn="1"/>
        </p:nvSpPr>
        <p:spPr>
          <a:xfrm>
            <a:off x="658097" y="3140798"/>
            <a:ext cx="1313180" cy="1446550"/>
          </a:xfrm>
          <a:prstGeom prst="rect">
            <a:avLst/>
          </a:prstGeom>
          <a:noFill/>
        </p:spPr>
        <p:txBody>
          <a:bodyPr wrap="none" rtlCol="0">
            <a:spAutoFit/>
          </a:bodyPr>
          <a:lstStyle/>
          <a:p>
            <a:r>
              <a:rPr kumimoji="1" lang="ja-JP" altLang="en-US" sz="8800" b="1" i="0">
                <a:solidFill>
                  <a:srgbClr val="1A317C"/>
                </a:solidFill>
                <a:latin typeface="Klee Demibold" panose="02020600000000000000" pitchFamily="18" charset="-128"/>
                <a:ea typeface="Klee Demibold" panose="02020600000000000000" pitchFamily="18" charset="-128"/>
              </a:rPr>
              <a:t>美</a:t>
            </a:r>
          </a:p>
        </p:txBody>
      </p:sp>
      <p:sp>
        <p:nvSpPr>
          <p:cNvPr id="22" name="テキスト ボックス 21">
            <a:extLst>
              <a:ext uri="{FF2B5EF4-FFF2-40B4-BE49-F238E27FC236}">
                <a16:creationId xmlns:a16="http://schemas.microsoft.com/office/drawing/2014/main" id="{A05125E3-CC59-2B72-859B-4F0064737E78}"/>
              </a:ext>
            </a:extLst>
          </p:cNvPr>
          <p:cNvSpPr txBox="1"/>
          <p:nvPr userDrawn="1"/>
        </p:nvSpPr>
        <p:spPr>
          <a:xfrm>
            <a:off x="658097" y="5093679"/>
            <a:ext cx="1313180" cy="1446550"/>
          </a:xfrm>
          <a:prstGeom prst="rect">
            <a:avLst/>
          </a:prstGeom>
          <a:noFill/>
        </p:spPr>
        <p:txBody>
          <a:bodyPr wrap="none" rtlCol="0">
            <a:spAutoFit/>
          </a:bodyPr>
          <a:lstStyle/>
          <a:p>
            <a:r>
              <a:rPr kumimoji="1" lang="ja-JP" altLang="en-US" sz="8800">
                <a:solidFill>
                  <a:srgbClr val="1A317C"/>
                </a:solidFill>
                <a:latin typeface="MS PGothic" panose="020B0600070205080204" pitchFamily="34" charset="-128"/>
                <a:ea typeface="MS PGothic" panose="020B0600070205080204" pitchFamily="34" charset="-128"/>
              </a:rPr>
              <a:t>工</a:t>
            </a:r>
          </a:p>
        </p:txBody>
      </p:sp>
      <p:sp>
        <p:nvSpPr>
          <p:cNvPr id="23" name="テキスト ボックス 22">
            <a:extLst>
              <a:ext uri="{FF2B5EF4-FFF2-40B4-BE49-F238E27FC236}">
                <a16:creationId xmlns:a16="http://schemas.microsoft.com/office/drawing/2014/main" id="{1A0F729B-F286-5FC7-359B-2B4A01A68512}"/>
              </a:ext>
            </a:extLst>
          </p:cNvPr>
          <p:cNvSpPr txBox="1"/>
          <p:nvPr userDrawn="1"/>
        </p:nvSpPr>
        <p:spPr>
          <a:xfrm>
            <a:off x="837634" y="2461267"/>
            <a:ext cx="954107" cy="1015663"/>
          </a:xfrm>
          <a:prstGeom prst="rect">
            <a:avLst/>
          </a:prstGeom>
          <a:noFill/>
        </p:spPr>
        <p:txBody>
          <a:bodyPr wrap="none" rtlCol="0">
            <a:spAutoFit/>
          </a:bodyPr>
          <a:lstStyle/>
          <a:p>
            <a:r>
              <a:rPr kumimoji="1" lang="en-US" altLang="ja-JP" sz="6000" dirty="0">
                <a:solidFill>
                  <a:srgbClr val="1A317C"/>
                </a:solidFill>
              </a:rPr>
              <a:t>×</a:t>
            </a:r>
            <a:endParaRPr kumimoji="1" lang="ja-JP" altLang="en-US" sz="6000">
              <a:solidFill>
                <a:srgbClr val="1A317C"/>
              </a:solidFill>
            </a:endParaRPr>
          </a:p>
        </p:txBody>
      </p:sp>
      <p:sp>
        <p:nvSpPr>
          <p:cNvPr id="24" name="テキスト ボックス 23">
            <a:extLst>
              <a:ext uri="{FF2B5EF4-FFF2-40B4-BE49-F238E27FC236}">
                <a16:creationId xmlns:a16="http://schemas.microsoft.com/office/drawing/2014/main" id="{1F4E83DC-7ECD-419E-2435-B86168A6D395}"/>
              </a:ext>
            </a:extLst>
          </p:cNvPr>
          <p:cNvSpPr txBox="1"/>
          <p:nvPr userDrawn="1"/>
        </p:nvSpPr>
        <p:spPr>
          <a:xfrm>
            <a:off x="837634" y="4522049"/>
            <a:ext cx="954107" cy="1015663"/>
          </a:xfrm>
          <a:prstGeom prst="rect">
            <a:avLst/>
          </a:prstGeom>
          <a:noFill/>
        </p:spPr>
        <p:txBody>
          <a:bodyPr wrap="none" rtlCol="0">
            <a:spAutoFit/>
          </a:bodyPr>
          <a:lstStyle/>
          <a:p>
            <a:r>
              <a:rPr kumimoji="1" lang="en-US" altLang="ja-JP" sz="6000" dirty="0">
                <a:solidFill>
                  <a:srgbClr val="1A317C"/>
                </a:solidFill>
              </a:rPr>
              <a:t>×</a:t>
            </a:r>
            <a:endParaRPr kumimoji="1" lang="ja-JP" altLang="en-US" sz="6000">
              <a:solidFill>
                <a:srgbClr val="1A317C"/>
              </a:solidFill>
            </a:endParaRPr>
          </a:p>
        </p:txBody>
      </p:sp>
      <p:grpSp>
        <p:nvGrpSpPr>
          <p:cNvPr id="30" name="グループ化 29">
            <a:extLst>
              <a:ext uri="{FF2B5EF4-FFF2-40B4-BE49-F238E27FC236}">
                <a16:creationId xmlns:a16="http://schemas.microsoft.com/office/drawing/2014/main" id="{331D6ECB-FED3-5564-1E86-A867549EF83E}"/>
              </a:ext>
            </a:extLst>
          </p:cNvPr>
          <p:cNvGrpSpPr/>
          <p:nvPr userDrawn="1"/>
        </p:nvGrpSpPr>
        <p:grpSpPr>
          <a:xfrm>
            <a:off x="2425147" y="4027538"/>
            <a:ext cx="3012969" cy="2643055"/>
            <a:chOff x="2531165" y="4093798"/>
            <a:chExt cx="3012969" cy="2643055"/>
          </a:xfrm>
        </p:grpSpPr>
        <p:grpSp>
          <p:nvGrpSpPr>
            <p:cNvPr id="28" name="グループ化 27">
              <a:extLst>
                <a:ext uri="{FF2B5EF4-FFF2-40B4-BE49-F238E27FC236}">
                  <a16:creationId xmlns:a16="http://schemas.microsoft.com/office/drawing/2014/main" id="{69F3D28B-FC4C-9004-FA1A-653D145A019F}"/>
                </a:ext>
              </a:extLst>
            </p:cNvPr>
            <p:cNvGrpSpPr/>
            <p:nvPr userDrawn="1"/>
          </p:nvGrpSpPr>
          <p:grpSpPr>
            <a:xfrm>
              <a:off x="3512809" y="4093798"/>
              <a:ext cx="2031325" cy="2643055"/>
              <a:chOff x="3512809" y="4093798"/>
              <a:chExt cx="2031325" cy="2643055"/>
            </a:xfrm>
          </p:grpSpPr>
          <p:sp>
            <p:nvSpPr>
              <p:cNvPr id="17" name="円/楕円 16">
                <a:extLst>
                  <a:ext uri="{FF2B5EF4-FFF2-40B4-BE49-F238E27FC236}">
                    <a16:creationId xmlns:a16="http://schemas.microsoft.com/office/drawing/2014/main" id="{64C9611A-FF0E-4E1D-BA80-1A43DB769323}"/>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6DE76824-6C38-7D96-86C7-5AD1D2A24414}"/>
                  </a:ext>
                </a:extLst>
              </p:cNvPr>
              <p:cNvGrpSpPr/>
              <p:nvPr userDrawn="1"/>
            </p:nvGrpSpPr>
            <p:grpSpPr>
              <a:xfrm>
                <a:off x="3512809" y="5759356"/>
                <a:ext cx="2031325" cy="977497"/>
                <a:chOff x="3669581" y="5759356"/>
                <a:chExt cx="2031325" cy="977497"/>
              </a:xfrm>
            </p:grpSpPr>
            <p:sp>
              <p:nvSpPr>
                <p:cNvPr id="25" name="テキスト ボックス 24">
                  <a:extLst>
                    <a:ext uri="{FF2B5EF4-FFF2-40B4-BE49-F238E27FC236}">
                      <a16:creationId xmlns:a16="http://schemas.microsoft.com/office/drawing/2014/main" id="{48035869-4AC1-90AF-55AD-9B59DB53F52F}"/>
                    </a:ext>
                  </a:extLst>
                </p:cNvPr>
                <p:cNvSpPr txBox="1"/>
                <p:nvPr userDrawn="1"/>
              </p:nvSpPr>
              <p:spPr>
                <a:xfrm>
                  <a:off x="3914776" y="5759356"/>
                  <a:ext cx="1503938" cy="461665"/>
                </a:xfrm>
                <a:prstGeom prst="rect">
                  <a:avLst/>
                </a:prstGeom>
                <a:noFill/>
              </p:spPr>
              <p:txBody>
                <a:bodyPr wrap="none" rtlCol="0">
                  <a:spAutoFit/>
                </a:bodyPr>
                <a:lstStyle/>
                <a:p>
                  <a:pPr algn="ctr"/>
                  <a:r>
                    <a:rPr kumimoji="1" lang="ja-JP" altLang="en-US" sz="2400">
                      <a:solidFill>
                        <a:schemeClr val="tx1"/>
                      </a:solidFill>
                    </a:rPr>
                    <a:t>柳澤</a:t>
                  </a:r>
                  <a:r>
                    <a:rPr kumimoji="1" lang="en-US" altLang="ja-JP" sz="2400" dirty="0">
                      <a:solidFill>
                        <a:schemeClr val="tx1"/>
                      </a:solidFill>
                    </a:rPr>
                    <a:t> </a:t>
                  </a:r>
                  <a:r>
                    <a:rPr kumimoji="1" lang="ja-JP" altLang="en-US" sz="2400">
                      <a:solidFill>
                        <a:schemeClr val="tx1"/>
                      </a:solidFill>
                    </a:rPr>
                    <a:t>祐太</a:t>
                  </a:r>
                </a:p>
              </p:txBody>
            </p:sp>
            <p:sp>
              <p:nvSpPr>
                <p:cNvPr id="26" name="テキスト ボックス 25">
                  <a:extLst>
                    <a:ext uri="{FF2B5EF4-FFF2-40B4-BE49-F238E27FC236}">
                      <a16:creationId xmlns:a16="http://schemas.microsoft.com/office/drawing/2014/main" id="{87780A58-3EAA-B5E9-2867-472760EABA93}"/>
                    </a:ext>
                  </a:extLst>
                </p:cNvPr>
                <p:cNvSpPr txBox="1"/>
                <p:nvPr userDrawn="1"/>
              </p:nvSpPr>
              <p:spPr>
                <a:xfrm>
                  <a:off x="3669581" y="6152078"/>
                  <a:ext cx="2031325" cy="584775"/>
                </a:xfrm>
                <a:prstGeom prst="rect">
                  <a:avLst/>
                </a:prstGeom>
                <a:noFill/>
              </p:spPr>
              <p:txBody>
                <a:bodyPr wrap="none" rtlCol="0">
                  <a:spAutoFit/>
                </a:bodyPr>
                <a:lstStyle/>
                <a:p>
                  <a:pPr algn="ctr"/>
                  <a:r>
                    <a:rPr kumimoji="1" lang="ja-JP" altLang="en-US" sz="1600">
                      <a:solidFill>
                        <a:schemeClr val="tx1"/>
                      </a:solidFill>
                    </a:rPr>
                    <a:t>石巻日赤病院研修医</a:t>
                  </a:r>
                  <a:endParaRPr kumimoji="1" lang="en-US" altLang="ja-JP" sz="1600" dirty="0">
                    <a:solidFill>
                      <a:schemeClr val="tx1"/>
                    </a:solidFill>
                  </a:endParaRPr>
                </a:p>
                <a:p>
                  <a:pPr algn="ctr"/>
                  <a:r>
                    <a:rPr kumimoji="1" lang="ja-JP" altLang="en-US" sz="1600">
                      <a:solidFill>
                        <a:schemeClr val="tx1"/>
                      </a:solidFill>
                    </a:rPr>
                    <a:t>（東北大卒）</a:t>
                  </a:r>
                </a:p>
              </p:txBody>
            </p:sp>
          </p:grpSp>
        </p:grpSp>
        <p:sp>
          <p:nvSpPr>
            <p:cNvPr id="29" name="角丸四角形 28">
              <a:extLst>
                <a:ext uri="{FF2B5EF4-FFF2-40B4-BE49-F238E27FC236}">
                  <a16:creationId xmlns:a16="http://schemas.microsoft.com/office/drawing/2014/main" id="{591A6097-4891-DAAB-AB7F-0B634E30AEB4}"/>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医療連携</a:t>
              </a:r>
            </a:p>
          </p:txBody>
        </p:sp>
      </p:grpSp>
      <p:grpSp>
        <p:nvGrpSpPr>
          <p:cNvPr id="31" name="グループ化 30">
            <a:extLst>
              <a:ext uri="{FF2B5EF4-FFF2-40B4-BE49-F238E27FC236}">
                <a16:creationId xmlns:a16="http://schemas.microsoft.com/office/drawing/2014/main" id="{FBB06CCF-8EF9-55DF-622A-B79829C3460B}"/>
              </a:ext>
            </a:extLst>
          </p:cNvPr>
          <p:cNvGrpSpPr/>
          <p:nvPr userDrawn="1"/>
        </p:nvGrpSpPr>
        <p:grpSpPr>
          <a:xfrm>
            <a:off x="2425147" y="1490838"/>
            <a:ext cx="3007037" cy="2396834"/>
            <a:chOff x="2531165" y="4093798"/>
            <a:chExt cx="3007037" cy="2396834"/>
          </a:xfrm>
        </p:grpSpPr>
        <p:grpSp>
          <p:nvGrpSpPr>
            <p:cNvPr id="32" name="グループ化 31">
              <a:extLst>
                <a:ext uri="{FF2B5EF4-FFF2-40B4-BE49-F238E27FC236}">
                  <a16:creationId xmlns:a16="http://schemas.microsoft.com/office/drawing/2014/main" id="{75E7341E-805F-91DA-996F-B190746C0591}"/>
                </a:ext>
              </a:extLst>
            </p:cNvPr>
            <p:cNvGrpSpPr/>
            <p:nvPr userDrawn="1"/>
          </p:nvGrpSpPr>
          <p:grpSpPr>
            <a:xfrm>
              <a:off x="3598248" y="4093798"/>
              <a:ext cx="1939954" cy="2396834"/>
              <a:chOff x="3598248" y="4093798"/>
              <a:chExt cx="1939954" cy="2396834"/>
            </a:xfrm>
          </p:grpSpPr>
          <p:sp>
            <p:nvSpPr>
              <p:cNvPr id="34" name="円/楕円 33">
                <a:extLst>
                  <a:ext uri="{FF2B5EF4-FFF2-40B4-BE49-F238E27FC236}">
                    <a16:creationId xmlns:a16="http://schemas.microsoft.com/office/drawing/2014/main" id="{AD4741D3-3210-7E18-ABAC-DEAC7D6CD005}"/>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A03B9858-1FE3-5994-8CFA-93844242DAE5}"/>
                  </a:ext>
                </a:extLst>
              </p:cNvPr>
              <p:cNvGrpSpPr/>
              <p:nvPr userDrawn="1"/>
            </p:nvGrpSpPr>
            <p:grpSpPr>
              <a:xfrm>
                <a:off x="3598248" y="5759356"/>
                <a:ext cx="1939954" cy="731276"/>
                <a:chOff x="3755020" y="5759356"/>
                <a:chExt cx="1939954" cy="731276"/>
              </a:xfrm>
            </p:grpSpPr>
            <p:sp>
              <p:nvSpPr>
                <p:cNvPr id="36" name="テキスト ボックス 35">
                  <a:extLst>
                    <a:ext uri="{FF2B5EF4-FFF2-40B4-BE49-F238E27FC236}">
                      <a16:creationId xmlns:a16="http://schemas.microsoft.com/office/drawing/2014/main" id="{A7F8F957-D49A-F53C-48C7-B168C57349E1}"/>
                    </a:ext>
                  </a:extLst>
                </p:cNvPr>
                <p:cNvSpPr txBox="1"/>
                <p:nvPr userDrawn="1"/>
              </p:nvSpPr>
              <p:spPr>
                <a:xfrm>
                  <a:off x="3848512" y="5759356"/>
                  <a:ext cx="1811714" cy="461665"/>
                </a:xfrm>
                <a:prstGeom prst="rect">
                  <a:avLst/>
                </a:prstGeom>
                <a:noFill/>
              </p:spPr>
              <p:txBody>
                <a:bodyPr wrap="none" rtlCol="0">
                  <a:spAutoFit/>
                </a:bodyPr>
                <a:lstStyle/>
                <a:p>
                  <a:pPr algn="ctr"/>
                  <a:r>
                    <a:rPr kumimoji="1" lang="ja-JP" altLang="en-US" sz="2400">
                      <a:solidFill>
                        <a:schemeClr val="tx1"/>
                      </a:solidFill>
                    </a:rPr>
                    <a:t>藤崎</a:t>
                  </a:r>
                  <a:r>
                    <a:rPr kumimoji="1" lang="en-US" altLang="ja-JP" sz="2400" dirty="0">
                      <a:solidFill>
                        <a:schemeClr val="tx1"/>
                      </a:solidFill>
                    </a:rPr>
                    <a:t> </a:t>
                  </a:r>
                  <a:r>
                    <a:rPr kumimoji="1" lang="ja-JP" altLang="en-US" sz="2400">
                      <a:solidFill>
                        <a:schemeClr val="tx1"/>
                      </a:solidFill>
                    </a:rPr>
                    <a:t>真生子</a:t>
                  </a:r>
                </a:p>
              </p:txBody>
            </p:sp>
            <p:sp>
              <p:nvSpPr>
                <p:cNvPr id="37" name="テキスト ボックス 36">
                  <a:extLst>
                    <a:ext uri="{FF2B5EF4-FFF2-40B4-BE49-F238E27FC236}">
                      <a16:creationId xmlns:a16="http://schemas.microsoft.com/office/drawing/2014/main" id="{27C1ABDE-DF94-4AC8-CA92-60FD93218019}"/>
                    </a:ext>
                  </a:extLst>
                </p:cNvPr>
                <p:cNvSpPr txBox="1"/>
                <p:nvPr userDrawn="1"/>
              </p:nvSpPr>
              <p:spPr>
                <a:xfrm>
                  <a:off x="3755020" y="6152078"/>
                  <a:ext cx="1939954" cy="338554"/>
                </a:xfrm>
                <a:prstGeom prst="rect">
                  <a:avLst/>
                </a:prstGeom>
                <a:noFill/>
              </p:spPr>
              <p:txBody>
                <a:bodyPr wrap="none" rtlCol="0">
                  <a:spAutoFit/>
                </a:bodyPr>
                <a:lstStyle/>
                <a:p>
                  <a:pPr algn="ctr"/>
                  <a:r>
                    <a:rPr kumimoji="1" lang="ja-JP" altLang="en-US" sz="1600">
                      <a:solidFill>
                        <a:schemeClr val="tx1"/>
                      </a:solidFill>
                    </a:rPr>
                    <a:t>東京科学大修士</a:t>
                  </a:r>
                  <a:r>
                    <a:rPr kumimoji="1" lang="en-US" altLang="ja-JP" sz="1600" dirty="0">
                      <a:solidFill>
                        <a:schemeClr val="tx1"/>
                      </a:solidFill>
                    </a:rPr>
                    <a:t>1</a:t>
                  </a:r>
                  <a:r>
                    <a:rPr kumimoji="1" lang="ja-JP" altLang="en-US" sz="1600">
                      <a:solidFill>
                        <a:schemeClr val="tx1"/>
                      </a:solidFill>
                    </a:rPr>
                    <a:t>年</a:t>
                  </a:r>
                  <a:endParaRPr kumimoji="1" lang="en-US" altLang="ja-JP" sz="1600" dirty="0">
                    <a:solidFill>
                      <a:schemeClr val="tx1"/>
                    </a:solidFill>
                  </a:endParaRPr>
                </a:p>
              </p:txBody>
            </p:sp>
          </p:grpSp>
        </p:grpSp>
        <p:sp>
          <p:nvSpPr>
            <p:cNvPr id="33" name="角丸四角形 32">
              <a:extLst>
                <a:ext uri="{FF2B5EF4-FFF2-40B4-BE49-F238E27FC236}">
                  <a16:creationId xmlns:a16="http://schemas.microsoft.com/office/drawing/2014/main" id="{464DEFD9-74A6-C472-523D-07827AB16FEE}"/>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事業戦略</a:t>
              </a:r>
            </a:p>
          </p:txBody>
        </p:sp>
      </p:grpSp>
      <p:grpSp>
        <p:nvGrpSpPr>
          <p:cNvPr id="38" name="グループ化 37">
            <a:extLst>
              <a:ext uri="{FF2B5EF4-FFF2-40B4-BE49-F238E27FC236}">
                <a16:creationId xmlns:a16="http://schemas.microsoft.com/office/drawing/2014/main" id="{4F08B5B8-1855-2179-FB67-3CB247FE8E5A}"/>
              </a:ext>
            </a:extLst>
          </p:cNvPr>
          <p:cNvGrpSpPr/>
          <p:nvPr userDrawn="1"/>
        </p:nvGrpSpPr>
        <p:grpSpPr>
          <a:xfrm>
            <a:off x="5392210" y="4027538"/>
            <a:ext cx="2967282" cy="2643055"/>
            <a:chOff x="2531165" y="4093798"/>
            <a:chExt cx="2967282" cy="2643055"/>
          </a:xfrm>
        </p:grpSpPr>
        <p:grpSp>
          <p:nvGrpSpPr>
            <p:cNvPr id="39" name="グループ化 38">
              <a:extLst>
                <a:ext uri="{FF2B5EF4-FFF2-40B4-BE49-F238E27FC236}">
                  <a16:creationId xmlns:a16="http://schemas.microsoft.com/office/drawing/2014/main" id="{C79FAEA0-7370-6A96-69BF-C354F970FA26}"/>
                </a:ext>
              </a:extLst>
            </p:cNvPr>
            <p:cNvGrpSpPr/>
            <p:nvPr userDrawn="1"/>
          </p:nvGrpSpPr>
          <p:grpSpPr>
            <a:xfrm>
              <a:off x="3558493" y="4093798"/>
              <a:ext cx="1939954" cy="2643055"/>
              <a:chOff x="3558493" y="4093798"/>
              <a:chExt cx="1939954" cy="2643055"/>
            </a:xfrm>
          </p:grpSpPr>
          <p:sp>
            <p:nvSpPr>
              <p:cNvPr id="41" name="円/楕円 40">
                <a:extLst>
                  <a:ext uri="{FF2B5EF4-FFF2-40B4-BE49-F238E27FC236}">
                    <a16:creationId xmlns:a16="http://schemas.microsoft.com/office/drawing/2014/main" id="{70796DC8-E3CB-A90C-6443-B6F4DC3205CE}"/>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09161F05-58EB-350D-DBFC-68520D182A46}"/>
                  </a:ext>
                </a:extLst>
              </p:cNvPr>
              <p:cNvGrpSpPr/>
              <p:nvPr userDrawn="1"/>
            </p:nvGrpSpPr>
            <p:grpSpPr>
              <a:xfrm>
                <a:off x="3558493" y="5759356"/>
                <a:ext cx="1939954" cy="977497"/>
                <a:chOff x="3715265" y="5759356"/>
                <a:chExt cx="1939954" cy="977497"/>
              </a:xfrm>
            </p:grpSpPr>
            <p:sp>
              <p:nvSpPr>
                <p:cNvPr id="43" name="テキスト ボックス 42">
                  <a:extLst>
                    <a:ext uri="{FF2B5EF4-FFF2-40B4-BE49-F238E27FC236}">
                      <a16:creationId xmlns:a16="http://schemas.microsoft.com/office/drawing/2014/main" id="{26CBC9DA-F2C1-59E2-5D02-E8FDE48966B2}"/>
                    </a:ext>
                  </a:extLst>
                </p:cNvPr>
                <p:cNvSpPr txBox="1"/>
                <p:nvPr userDrawn="1"/>
              </p:nvSpPr>
              <p:spPr>
                <a:xfrm>
                  <a:off x="4087052" y="5759356"/>
                  <a:ext cx="1196161" cy="461665"/>
                </a:xfrm>
                <a:prstGeom prst="rect">
                  <a:avLst/>
                </a:prstGeom>
                <a:noFill/>
              </p:spPr>
              <p:txBody>
                <a:bodyPr wrap="none" rtlCol="0">
                  <a:spAutoFit/>
                </a:bodyPr>
                <a:lstStyle/>
                <a:p>
                  <a:r>
                    <a:rPr kumimoji="1" lang="ja-JP" altLang="en-US" sz="2400">
                      <a:solidFill>
                        <a:schemeClr val="tx1"/>
                      </a:solidFill>
                    </a:rPr>
                    <a:t>古賀</a:t>
                  </a:r>
                  <a:r>
                    <a:rPr kumimoji="1" lang="en-US" altLang="ja-JP" sz="2400" dirty="0">
                      <a:solidFill>
                        <a:schemeClr val="tx1"/>
                      </a:solidFill>
                    </a:rPr>
                    <a:t> </a:t>
                  </a:r>
                  <a:r>
                    <a:rPr kumimoji="1" lang="ja-JP" altLang="en-US" sz="2400">
                      <a:solidFill>
                        <a:schemeClr val="tx1"/>
                      </a:solidFill>
                    </a:rPr>
                    <a:t>玲</a:t>
                  </a:r>
                </a:p>
              </p:txBody>
            </p:sp>
            <p:sp>
              <p:nvSpPr>
                <p:cNvPr id="44" name="テキスト ボックス 43">
                  <a:extLst>
                    <a:ext uri="{FF2B5EF4-FFF2-40B4-BE49-F238E27FC236}">
                      <a16:creationId xmlns:a16="http://schemas.microsoft.com/office/drawing/2014/main" id="{8779EA1E-141B-E6B5-93D7-061BCD29D86C}"/>
                    </a:ext>
                  </a:extLst>
                </p:cNvPr>
                <p:cNvSpPr txBox="1"/>
                <p:nvPr userDrawn="1"/>
              </p:nvSpPr>
              <p:spPr>
                <a:xfrm>
                  <a:off x="3715265" y="6152078"/>
                  <a:ext cx="1939954" cy="584775"/>
                </a:xfrm>
                <a:prstGeom prst="rect">
                  <a:avLst/>
                </a:prstGeom>
                <a:noFill/>
              </p:spPr>
              <p:txBody>
                <a:bodyPr wrap="none" rtlCol="0">
                  <a:spAutoFit/>
                </a:bodyPr>
                <a:lstStyle/>
                <a:p>
                  <a:pPr algn="ctr"/>
                  <a:r>
                    <a:rPr kumimoji="1" lang="ja-JP" altLang="en-US" sz="1600">
                      <a:solidFill>
                        <a:schemeClr val="tx1"/>
                      </a:solidFill>
                    </a:rPr>
                    <a:t>東京科学大修士</a:t>
                  </a:r>
                  <a:r>
                    <a:rPr kumimoji="1" lang="en-US" altLang="ja-JP" sz="1600" dirty="0">
                      <a:solidFill>
                        <a:schemeClr val="tx1"/>
                      </a:solidFill>
                    </a:rPr>
                    <a:t>2</a:t>
                  </a:r>
                  <a:r>
                    <a:rPr kumimoji="1" lang="ja-JP" altLang="en-US" sz="1600">
                      <a:solidFill>
                        <a:schemeClr val="tx1"/>
                      </a:solidFill>
                    </a:rPr>
                    <a:t>年</a:t>
                  </a:r>
                  <a:endParaRPr kumimoji="1" lang="en-US" altLang="ja-JP" sz="1600" dirty="0">
                    <a:solidFill>
                      <a:schemeClr val="tx1"/>
                    </a:solidFill>
                  </a:endParaRPr>
                </a:p>
                <a:p>
                  <a:pPr algn="ctr"/>
                  <a:r>
                    <a:rPr kumimoji="1" lang="ja-JP" altLang="en-US" sz="1600">
                      <a:solidFill>
                        <a:schemeClr val="tx1"/>
                      </a:solidFill>
                    </a:rPr>
                    <a:t>（武蔵美卒）</a:t>
                  </a:r>
                </a:p>
              </p:txBody>
            </p:sp>
          </p:grpSp>
        </p:grpSp>
        <p:sp>
          <p:nvSpPr>
            <p:cNvPr id="40" name="角丸四角形 39">
              <a:extLst>
                <a:ext uri="{FF2B5EF4-FFF2-40B4-BE49-F238E27FC236}">
                  <a16:creationId xmlns:a16="http://schemas.microsoft.com/office/drawing/2014/main" id="{E3F6C521-C5E1-0EB6-0EA2-BA4C29C300FA}"/>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デザイン</a:t>
              </a:r>
            </a:p>
          </p:txBody>
        </p:sp>
      </p:grpSp>
      <p:grpSp>
        <p:nvGrpSpPr>
          <p:cNvPr id="45" name="グループ化 44">
            <a:extLst>
              <a:ext uri="{FF2B5EF4-FFF2-40B4-BE49-F238E27FC236}">
                <a16:creationId xmlns:a16="http://schemas.microsoft.com/office/drawing/2014/main" id="{BDD416EC-83CC-32C5-99D6-EDAF405F8EDF}"/>
              </a:ext>
            </a:extLst>
          </p:cNvPr>
          <p:cNvGrpSpPr/>
          <p:nvPr userDrawn="1"/>
        </p:nvGrpSpPr>
        <p:grpSpPr>
          <a:xfrm>
            <a:off x="5392210" y="1490838"/>
            <a:ext cx="2967282" cy="2396834"/>
            <a:chOff x="2531165" y="4093798"/>
            <a:chExt cx="2967282" cy="2396834"/>
          </a:xfrm>
        </p:grpSpPr>
        <p:grpSp>
          <p:nvGrpSpPr>
            <p:cNvPr id="46" name="グループ化 45">
              <a:extLst>
                <a:ext uri="{FF2B5EF4-FFF2-40B4-BE49-F238E27FC236}">
                  <a16:creationId xmlns:a16="http://schemas.microsoft.com/office/drawing/2014/main" id="{C1925AEB-CF03-DC43-4362-D59A299C76A0}"/>
                </a:ext>
              </a:extLst>
            </p:cNvPr>
            <p:cNvGrpSpPr/>
            <p:nvPr userDrawn="1"/>
          </p:nvGrpSpPr>
          <p:grpSpPr>
            <a:xfrm>
              <a:off x="3558493" y="4093798"/>
              <a:ext cx="1939954" cy="2396834"/>
              <a:chOff x="3558493" y="4093798"/>
              <a:chExt cx="1939954" cy="2396834"/>
            </a:xfrm>
          </p:grpSpPr>
          <p:sp>
            <p:nvSpPr>
              <p:cNvPr id="48" name="円/楕円 47">
                <a:extLst>
                  <a:ext uri="{FF2B5EF4-FFF2-40B4-BE49-F238E27FC236}">
                    <a16:creationId xmlns:a16="http://schemas.microsoft.com/office/drawing/2014/main" id="{6C808CE0-ACDC-E7BD-8FE2-063240E8FF8C}"/>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35313CE5-19D1-24B7-15CA-910DD496100F}"/>
                  </a:ext>
                </a:extLst>
              </p:cNvPr>
              <p:cNvGrpSpPr/>
              <p:nvPr userDrawn="1"/>
            </p:nvGrpSpPr>
            <p:grpSpPr>
              <a:xfrm>
                <a:off x="3558493" y="5759356"/>
                <a:ext cx="1939954" cy="731276"/>
                <a:chOff x="3715265" y="5759356"/>
                <a:chExt cx="1939954" cy="731276"/>
              </a:xfrm>
            </p:grpSpPr>
            <p:sp>
              <p:nvSpPr>
                <p:cNvPr id="50" name="テキスト ボックス 49">
                  <a:extLst>
                    <a:ext uri="{FF2B5EF4-FFF2-40B4-BE49-F238E27FC236}">
                      <a16:creationId xmlns:a16="http://schemas.microsoft.com/office/drawing/2014/main" id="{C683D139-E80A-B0B4-0437-77AE3D1A5E45}"/>
                    </a:ext>
                  </a:extLst>
                </p:cNvPr>
                <p:cNvSpPr txBox="1"/>
                <p:nvPr userDrawn="1"/>
              </p:nvSpPr>
              <p:spPr>
                <a:xfrm>
                  <a:off x="4087052" y="5759356"/>
                  <a:ext cx="1196161" cy="461665"/>
                </a:xfrm>
                <a:prstGeom prst="rect">
                  <a:avLst/>
                </a:prstGeom>
                <a:noFill/>
              </p:spPr>
              <p:txBody>
                <a:bodyPr wrap="none" rtlCol="0">
                  <a:spAutoFit/>
                </a:bodyPr>
                <a:lstStyle/>
                <a:p>
                  <a:pPr algn="ctr"/>
                  <a:r>
                    <a:rPr kumimoji="1" lang="ja-JP" altLang="en-US" sz="2400">
                      <a:solidFill>
                        <a:schemeClr val="tx1"/>
                      </a:solidFill>
                    </a:rPr>
                    <a:t>滝沢</a:t>
                  </a:r>
                  <a:r>
                    <a:rPr kumimoji="1" lang="en-US" altLang="ja-JP" sz="2400" dirty="0">
                      <a:solidFill>
                        <a:schemeClr val="tx1"/>
                      </a:solidFill>
                    </a:rPr>
                    <a:t> </a:t>
                  </a:r>
                  <a:r>
                    <a:rPr kumimoji="1" lang="ja-JP" altLang="en-US" sz="2400">
                      <a:solidFill>
                        <a:schemeClr val="tx1"/>
                      </a:solidFill>
                    </a:rPr>
                    <a:t>直</a:t>
                  </a:r>
                </a:p>
              </p:txBody>
            </p:sp>
            <p:sp>
              <p:nvSpPr>
                <p:cNvPr id="51" name="テキスト ボックス 50">
                  <a:extLst>
                    <a:ext uri="{FF2B5EF4-FFF2-40B4-BE49-F238E27FC236}">
                      <a16:creationId xmlns:a16="http://schemas.microsoft.com/office/drawing/2014/main" id="{9AF7C7D0-95FA-E7B6-A5B7-E412D546B862}"/>
                    </a:ext>
                  </a:extLst>
                </p:cNvPr>
                <p:cNvSpPr txBox="1"/>
                <p:nvPr userDrawn="1"/>
              </p:nvSpPr>
              <p:spPr>
                <a:xfrm>
                  <a:off x="3715265" y="6152078"/>
                  <a:ext cx="1939954" cy="338554"/>
                </a:xfrm>
                <a:prstGeom prst="rect">
                  <a:avLst/>
                </a:prstGeom>
                <a:noFill/>
              </p:spPr>
              <p:txBody>
                <a:bodyPr wrap="none" rtlCol="0">
                  <a:spAutoFit/>
                </a:bodyPr>
                <a:lstStyle/>
                <a:p>
                  <a:pPr algn="ctr"/>
                  <a:r>
                    <a:rPr kumimoji="1" lang="ja-JP" altLang="en-US" sz="1600">
                      <a:solidFill>
                        <a:schemeClr val="tx1"/>
                      </a:solidFill>
                    </a:rPr>
                    <a:t>東京科学大博士</a:t>
                  </a:r>
                  <a:r>
                    <a:rPr kumimoji="1" lang="en-US" altLang="ja-JP" sz="1600" dirty="0">
                      <a:solidFill>
                        <a:schemeClr val="tx1"/>
                      </a:solidFill>
                    </a:rPr>
                    <a:t>2</a:t>
                  </a:r>
                  <a:r>
                    <a:rPr kumimoji="1" lang="ja-JP" altLang="en-US" sz="1600">
                      <a:solidFill>
                        <a:schemeClr val="tx1"/>
                      </a:solidFill>
                    </a:rPr>
                    <a:t>年</a:t>
                  </a:r>
                  <a:endParaRPr kumimoji="1" lang="en-US" altLang="ja-JP" sz="1600" dirty="0">
                    <a:solidFill>
                      <a:schemeClr val="tx1"/>
                    </a:solidFill>
                  </a:endParaRPr>
                </a:p>
              </p:txBody>
            </p:sp>
          </p:grpSp>
        </p:grpSp>
        <p:sp>
          <p:nvSpPr>
            <p:cNvPr id="47" name="角丸四角形 46">
              <a:extLst>
                <a:ext uri="{FF2B5EF4-FFF2-40B4-BE49-F238E27FC236}">
                  <a16:creationId xmlns:a16="http://schemas.microsoft.com/office/drawing/2014/main" id="{A5CE0D04-400D-F24B-B92B-0940C573F995}"/>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統括</a:t>
              </a:r>
            </a:p>
          </p:txBody>
        </p:sp>
      </p:grpSp>
      <p:grpSp>
        <p:nvGrpSpPr>
          <p:cNvPr id="52" name="グループ化 51">
            <a:extLst>
              <a:ext uri="{FF2B5EF4-FFF2-40B4-BE49-F238E27FC236}">
                <a16:creationId xmlns:a16="http://schemas.microsoft.com/office/drawing/2014/main" id="{8BF8C5C5-1E56-B170-8594-405757063936}"/>
              </a:ext>
            </a:extLst>
          </p:cNvPr>
          <p:cNvGrpSpPr/>
          <p:nvPr userDrawn="1"/>
        </p:nvGrpSpPr>
        <p:grpSpPr>
          <a:xfrm>
            <a:off x="8359273" y="4027538"/>
            <a:ext cx="2967282" cy="2396834"/>
            <a:chOff x="2531165" y="4093798"/>
            <a:chExt cx="2967282" cy="2396834"/>
          </a:xfrm>
        </p:grpSpPr>
        <p:grpSp>
          <p:nvGrpSpPr>
            <p:cNvPr id="53" name="グループ化 52">
              <a:extLst>
                <a:ext uri="{FF2B5EF4-FFF2-40B4-BE49-F238E27FC236}">
                  <a16:creationId xmlns:a16="http://schemas.microsoft.com/office/drawing/2014/main" id="{E4367846-E51B-2BA0-6C30-6C6EF12B9480}"/>
                </a:ext>
              </a:extLst>
            </p:cNvPr>
            <p:cNvGrpSpPr/>
            <p:nvPr userDrawn="1"/>
          </p:nvGrpSpPr>
          <p:grpSpPr>
            <a:xfrm>
              <a:off x="3558493" y="4093798"/>
              <a:ext cx="1939954" cy="2396834"/>
              <a:chOff x="3558493" y="4093798"/>
              <a:chExt cx="1939954" cy="2396834"/>
            </a:xfrm>
          </p:grpSpPr>
          <p:sp>
            <p:nvSpPr>
              <p:cNvPr id="55" name="円/楕円 54">
                <a:extLst>
                  <a:ext uri="{FF2B5EF4-FFF2-40B4-BE49-F238E27FC236}">
                    <a16:creationId xmlns:a16="http://schemas.microsoft.com/office/drawing/2014/main" id="{1E36B4AF-A2FC-20F1-8F4D-DE0978D042BA}"/>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FE723CCE-C3D7-49A6-A01D-C772BC1ABDAC}"/>
                  </a:ext>
                </a:extLst>
              </p:cNvPr>
              <p:cNvGrpSpPr/>
              <p:nvPr userDrawn="1"/>
            </p:nvGrpSpPr>
            <p:grpSpPr>
              <a:xfrm>
                <a:off x="3558493" y="5759356"/>
                <a:ext cx="1939954" cy="731276"/>
                <a:chOff x="3715265" y="5759356"/>
                <a:chExt cx="1939954" cy="731276"/>
              </a:xfrm>
            </p:grpSpPr>
            <p:sp>
              <p:nvSpPr>
                <p:cNvPr id="57" name="テキスト ボックス 56">
                  <a:extLst>
                    <a:ext uri="{FF2B5EF4-FFF2-40B4-BE49-F238E27FC236}">
                      <a16:creationId xmlns:a16="http://schemas.microsoft.com/office/drawing/2014/main" id="{37F371B8-D498-7526-7E70-472792DD96F5}"/>
                    </a:ext>
                  </a:extLst>
                </p:cNvPr>
                <p:cNvSpPr txBox="1"/>
                <p:nvPr userDrawn="1"/>
              </p:nvSpPr>
              <p:spPr>
                <a:xfrm>
                  <a:off x="3954532" y="5759356"/>
                  <a:ext cx="1503938" cy="461665"/>
                </a:xfrm>
                <a:prstGeom prst="rect">
                  <a:avLst/>
                </a:prstGeom>
                <a:noFill/>
              </p:spPr>
              <p:txBody>
                <a:bodyPr wrap="none" rtlCol="0">
                  <a:spAutoFit/>
                </a:bodyPr>
                <a:lstStyle/>
                <a:p>
                  <a:pPr algn="ctr"/>
                  <a:r>
                    <a:rPr kumimoji="1" lang="ja-JP" altLang="en-US" sz="2400">
                      <a:solidFill>
                        <a:schemeClr val="tx1"/>
                      </a:solidFill>
                    </a:rPr>
                    <a:t>髙木</a:t>
                  </a:r>
                  <a:r>
                    <a:rPr kumimoji="1" lang="en-US" altLang="ja-JP" sz="2400" dirty="0">
                      <a:solidFill>
                        <a:schemeClr val="tx1"/>
                      </a:solidFill>
                    </a:rPr>
                    <a:t> </a:t>
                  </a:r>
                  <a:r>
                    <a:rPr kumimoji="1" lang="ja-JP" altLang="en-US" sz="2400">
                      <a:solidFill>
                        <a:schemeClr val="tx1"/>
                      </a:solidFill>
                    </a:rPr>
                    <a:t>聡太</a:t>
                  </a:r>
                </a:p>
              </p:txBody>
            </p:sp>
            <p:sp>
              <p:nvSpPr>
                <p:cNvPr id="58" name="テキスト ボックス 57">
                  <a:extLst>
                    <a:ext uri="{FF2B5EF4-FFF2-40B4-BE49-F238E27FC236}">
                      <a16:creationId xmlns:a16="http://schemas.microsoft.com/office/drawing/2014/main" id="{8E80D723-7C24-C1E8-4513-4B1A22575623}"/>
                    </a:ext>
                  </a:extLst>
                </p:cNvPr>
                <p:cNvSpPr txBox="1"/>
                <p:nvPr userDrawn="1"/>
              </p:nvSpPr>
              <p:spPr>
                <a:xfrm>
                  <a:off x="3715265" y="6152078"/>
                  <a:ext cx="1939954" cy="338554"/>
                </a:xfrm>
                <a:prstGeom prst="rect">
                  <a:avLst/>
                </a:prstGeom>
                <a:noFill/>
              </p:spPr>
              <p:txBody>
                <a:bodyPr wrap="none" rtlCol="0">
                  <a:spAutoFit/>
                </a:bodyPr>
                <a:lstStyle/>
                <a:p>
                  <a:pPr algn="ctr"/>
                  <a:r>
                    <a:rPr kumimoji="1" lang="ja-JP" altLang="en-US" sz="1600">
                      <a:solidFill>
                        <a:schemeClr val="tx1"/>
                      </a:solidFill>
                    </a:rPr>
                    <a:t>東京科学大博士</a:t>
                  </a:r>
                  <a:r>
                    <a:rPr kumimoji="1" lang="en-US" altLang="ja-JP" sz="1600" dirty="0">
                      <a:solidFill>
                        <a:schemeClr val="tx1"/>
                      </a:solidFill>
                    </a:rPr>
                    <a:t>2</a:t>
                  </a:r>
                  <a:r>
                    <a:rPr kumimoji="1" lang="ja-JP" altLang="en-US" sz="1600">
                      <a:solidFill>
                        <a:schemeClr val="tx1"/>
                      </a:solidFill>
                    </a:rPr>
                    <a:t>年</a:t>
                  </a:r>
                  <a:endParaRPr kumimoji="1" lang="en-US" altLang="ja-JP" sz="1600" dirty="0">
                    <a:solidFill>
                      <a:schemeClr val="tx1"/>
                    </a:solidFill>
                  </a:endParaRPr>
                </a:p>
              </p:txBody>
            </p:sp>
          </p:grpSp>
        </p:grpSp>
        <p:sp>
          <p:nvSpPr>
            <p:cNvPr id="54" name="角丸四角形 53">
              <a:extLst>
                <a:ext uri="{FF2B5EF4-FFF2-40B4-BE49-F238E27FC236}">
                  <a16:creationId xmlns:a16="http://schemas.microsoft.com/office/drawing/2014/main" id="{A6196269-ACD7-525B-2D7C-007F32BB38D9}"/>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インフラ</a:t>
              </a:r>
            </a:p>
          </p:txBody>
        </p:sp>
      </p:grpSp>
      <p:grpSp>
        <p:nvGrpSpPr>
          <p:cNvPr id="59" name="グループ化 58">
            <a:extLst>
              <a:ext uri="{FF2B5EF4-FFF2-40B4-BE49-F238E27FC236}">
                <a16:creationId xmlns:a16="http://schemas.microsoft.com/office/drawing/2014/main" id="{936163E5-11EF-9822-B245-BBFD9EEE5B83}"/>
              </a:ext>
            </a:extLst>
          </p:cNvPr>
          <p:cNvGrpSpPr/>
          <p:nvPr userDrawn="1"/>
        </p:nvGrpSpPr>
        <p:grpSpPr>
          <a:xfrm>
            <a:off x="8359273" y="1490838"/>
            <a:ext cx="2967282" cy="2396834"/>
            <a:chOff x="2531165" y="4093798"/>
            <a:chExt cx="2967282" cy="2396834"/>
          </a:xfrm>
        </p:grpSpPr>
        <p:grpSp>
          <p:nvGrpSpPr>
            <p:cNvPr id="60" name="グループ化 59">
              <a:extLst>
                <a:ext uri="{FF2B5EF4-FFF2-40B4-BE49-F238E27FC236}">
                  <a16:creationId xmlns:a16="http://schemas.microsoft.com/office/drawing/2014/main" id="{3E7CD808-E075-B920-2635-379D7BC3401C}"/>
                </a:ext>
              </a:extLst>
            </p:cNvPr>
            <p:cNvGrpSpPr/>
            <p:nvPr userDrawn="1"/>
          </p:nvGrpSpPr>
          <p:grpSpPr>
            <a:xfrm>
              <a:off x="3558493" y="4093798"/>
              <a:ext cx="1939954" cy="2396834"/>
              <a:chOff x="3558493" y="4093798"/>
              <a:chExt cx="1939954" cy="2396834"/>
            </a:xfrm>
          </p:grpSpPr>
          <p:sp>
            <p:nvSpPr>
              <p:cNvPr id="62" name="円/楕円 61">
                <a:extLst>
                  <a:ext uri="{FF2B5EF4-FFF2-40B4-BE49-F238E27FC236}">
                    <a16:creationId xmlns:a16="http://schemas.microsoft.com/office/drawing/2014/main" id="{75833FA1-767B-35D2-2342-BED26E1A1911}"/>
                  </a:ext>
                </a:extLst>
              </p:cNvPr>
              <p:cNvSpPr/>
              <p:nvPr userDrawn="1"/>
            </p:nvSpPr>
            <p:spPr>
              <a:xfrm>
                <a:off x="3709545" y="4093798"/>
                <a:ext cx="1637848" cy="163784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87473296-1F72-E448-CB8D-04D6AC0524F9}"/>
                  </a:ext>
                </a:extLst>
              </p:cNvPr>
              <p:cNvGrpSpPr/>
              <p:nvPr userDrawn="1"/>
            </p:nvGrpSpPr>
            <p:grpSpPr>
              <a:xfrm>
                <a:off x="3558493" y="5759356"/>
                <a:ext cx="1939954" cy="731276"/>
                <a:chOff x="3715265" y="5759356"/>
                <a:chExt cx="1939954" cy="731276"/>
              </a:xfrm>
            </p:grpSpPr>
            <p:sp>
              <p:nvSpPr>
                <p:cNvPr id="64" name="テキスト ボックス 63">
                  <a:extLst>
                    <a:ext uri="{FF2B5EF4-FFF2-40B4-BE49-F238E27FC236}">
                      <a16:creationId xmlns:a16="http://schemas.microsoft.com/office/drawing/2014/main" id="{F1FBEC3F-60B1-74F4-A803-CB6FC1B6A93F}"/>
                    </a:ext>
                  </a:extLst>
                </p:cNvPr>
                <p:cNvSpPr txBox="1"/>
                <p:nvPr userDrawn="1"/>
              </p:nvSpPr>
              <p:spPr>
                <a:xfrm>
                  <a:off x="3928027" y="5759356"/>
                  <a:ext cx="1503938" cy="461665"/>
                </a:xfrm>
                <a:prstGeom prst="rect">
                  <a:avLst/>
                </a:prstGeom>
                <a:noFill/>
              </p:spPr>
              <p:txBody>
                <a:bodyPr wrap="none" rtlCol="0">
                  <a:spAutoFit/>
                </a:bodyPr>
                <a:lstStyle/>
                <a:p>
                  <a:pPr algn="ctr"/>
                  <a:r>
                    <a:rPr kumimoji="1" lang="ja-JP" altLang="en-US" sz="2400">
                      <a:solidFill>
                        <a:schemeClr val="tx1"/>
                      </a:solidFill>
                    </a:rPr>
                    <a:t>狩野</a:t>
                  </a:r>
                  <a:r>
                    <a:rPr kumimoji="1" lang="en-US" altLang="ja-JP" sz="2400" dirty="0">
                      <a:solidFill>
                        <a:schemeClr val="tx1"/>
                      </a:solidFill>
                    </a:rPr>
                    <a:t> </a:t>
                  </a:r>
                  <a:r>
                    <a:rPr kumimoji="1" lang="ja-JP" altLang="en-US" sz="2400">
                      <a:solidFill>
                        <a:schemeClr val="tx1"/>
                      </a:solidFill>
                    </a:rPr>
                    <a:t>琢磨</a:t>
                  </a:r>
                </a:p>
              </p:txBody>
            </p:sp>
            <p:sp>
              <p:nvSpPr>
                <p:cNvPr id="65" name="テキスト ボックス 64">
                  <a:extLst>
                    <a:ext uri="{FF2B5EF4-FFF2-40B4-BE49-F238E27FC236}">
                      <a16:creationId xmlns:a16="http://schemas.microsoft.com/office/drawing/2014/main" id="{AABC0908-89AF-C82F-2150-00CF209F80DE}"/>
                    </a:ext>
                  </a:extLst>
                </p:cNvPr>
                <p:cNvSpPr txBox="1"/>
                <p:nvPr userDrawn="1"/>
              </p:nvSpPr>
              <p:spPr>
                <a:xfrm>
                  <a:off x="3715265" y="6152078"/>
                  <a:ext cx="1939954" cy="338554"/>
                </a:xfrm>
                <a:prstGeom prst="rect">
                  <a:avLst/>
                </a:prstGeom>
                <a:noFill/>
              </p:spPr>
              <p:txBody>
                <a:bodyPr wrap="none" rtlCol="0">
                  <a:spAutoFit/>
                </a:bodyPr>
                <a:lstStyle/>
                <a:p>
                  <a:pPr algn="ctr"/>
                  <a:r>
                    <a:rPr kumimoji="1" lang="ja-JP" altLang="en-US" sz="1600">
                      <a:solidFill>
                        <a:schemeClr val="tx1"/>
                      </a:solidFill>
                    </a:rPr>
                    <a:t>東京科学大修士</a:t>
                  </a:r>
                  <a:r>
                    <a:rPr kumimoji="1" lang="en-US" altLang="ja-JP" sz="1600" dirty="0">
                      <a:solidFill>
                        <a:schemeClr val="tx1"/>
                      </a:solidFill>
                    </a:rPr>
                    <a:t>2</a:t>
                  </a:r>
                  <a:r>
                    <a:rPr kumimoji="1" lang="ja-JP" altLang="en-US" sz="1600">
                      <a:solidFill>
                        <a:schemeClr val="tx1"/>
                      </a:solidFill>
                    </a:rPr>
                    <a:t>年</a:t>
                  </a:r>
                  <a:endParaRPr kumimoji="1" lang="en-US" altLang="ja-JP" sz="1600" dirty="0">
                    <a:solidFill>
                      <a:schemeClr val="tx1"/>
                    </a:solidFill>
                  </a:endParaRPr>
                </a:p>
              </p:txBody>
            </p:sp>
          </p:grpSp>
        </p:grpSp>
        <p:sp>
          <p:nvSpPr>
            <p:cNvPr id="61" name="角丸四角形 60">
              <a:extLst>
                <a:ext uri="{FF2B5EF4-FFF2-40B4-BE49-F238E27FC236}">
                  <a16:creationId xmlns:a16="http://schemas.microsoft.com/office/drawing/2014/main" id="{A57148D3-03A2-18B8-377A-D1EB54B041E4}"/>
                </a:ext>
              </a:extLst>
            </p:cNvPr>
            <p:cNvSpPr/>
            <p:nvPr userDrawn="1"/>
          </p:nvSpPr>
          <p:spPr>
            <a:xfrm>
              <a:off x="2531165" y="4135569"/>
              <a:ext cx="1397890" cy="400160"/>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データ運用</a:t>
              </a:r>
            </a:p>
          </p:txBody>
        </p:sp>
      </p:grpSp>
      <p:sp>
        <p:nvSpPr>
          <p:cNvPr id="67" name="角丸四角形 66">
            <a:extLst>
              <a:ext uri="{FF2B5EF4-FFF2-40B4-BE49-F238E27FC236}">
                <a16:creationId xmlns:a16="http://schemas.microsoft.com/office/drawing/2014/main" id="{506CB393-CDEE-7BE4-6C50-B3EB677FBD46}"/>
              </a:ext>
            </a:extLst>
          </p:cNvPr>
          <p:cNvSpPr/>
          <p:nvPr userDrawn="1"/>
        </p:nvSpPr>
        <p:spPr>
          <a:xfrm>
            <a:off x="551146" y="390178"/>
            <a:ext cx="200416" cy="586852"/>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タイトル 1">
            <a:extLst>
              <a:ext uri="{FF2B5EF4-FFF2-40B4-BE49-F238E27FC236}">
                <a16:creationId xmlns:a16="http://schemas.microsoft.com/office/drawing/2014/main" id="{5FE92572-30BA-E3CE-5586-F88FBEEB8633}"/>
              </a:ext>
            </a:extLst>
          </p:cNvPr>
          <p:cNvSpPr>
            <a:spLocks noGrp="1"/>
          </p:cNvSpPr>
          <p:nvPr>
            <p:ph type="title"/>
          </p:nvPr>
        </p:nvSpPr>
        <p:spPr>
          <a:xfrm>
            <a:off x="981635" y="391630"/>
            <a:ext cx="10372165" cy="764428"/>
          </a:xfrm>
          <a:prstGeom prst="rect">
            <a:avLst/>
          </a:prstGeom>
        </p:spPr>
        <p:txBody>
          <a:bodyPr/>
          <a:lstStyle>
            <a:lvl1pPr>
              <a:defRPr sz="4000" b="1">
                <a:latin typeface="+mn-ea"/>
                <a:ea typeface="+mn-ea"/>
              </a:defRPr>
            </a:lvl1pPr>
          </a:lstStyle>
          <a:p>
            <a:endParaRPr kumimoji="1" lang="ja-JP" altLang="en-US"/>
          </a:p>
        </p:txBody>
      </p:sp>
    </p:spTree>
    <p:extLst>
      <p:ext uri="{BB962C8B-B14F-4D97-AF65-F5344CB8AC3E}">
        <p14:creationId xmlns:p14="http://schemas.microsoft.com/office/powerpoint/2010/main" val="207406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テーマ1_blue">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01805D8-CF66-A8C4-CF74-5188E6ACAB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角丸四角形 1">
            <a:extLst>
              <a:ext uri="{FF2B5EF4-FFF2-40B4-BE49-F238E27FC236}">
                <a16:creationId xmlns:a16="http://schemas.microsoft.com/office/drawing/2014/main" id="{E7F256FA-A351-95DB-3B51-264962CAB6F8}"/>
              </a:ext>
            </a:extLst>
          </p:cNvPr>
          <p:cNvSpPr/>
          <p:nvPr userDrawn="1"/>
        </p:nvSpPr>
        <p:spPr>
          <a:xfrm>
            <a:off x="551146" y="390178"/>
            <a:ext cx="200416" cy="586852"/>
          </a:xfrm>
          <a:prstGeom prst="roundRect">
            <a:avLst/>
          </a:prstGeom>
          <a:solidFill>
            <a:srgbClr val="FFDD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2B7F65AA-DA2E-20F9-28B8-D65B3EA2C361}"/>
              </a:ext>
            </a:extLst>
          </p:cNvPr>
          <p:cNvSpPr>
            <a:spLocks noGrp="1"/>
          </p:cNvSpPr>
          <p:nvPr>
            <p:ph type="title"/>
          </p:nvPr>
        </p:nvSpPr>
        <p:spPr>
          <a:xfrm>
            <a:off x="981635" y="391630"/>
            <a:ext cx="10372165" cy="764428"/>
          </a:xfrm>
          <a:prstGeom prst="rect">
            <a:avLst/>
          </a:prstGeom>
        </p:spPr>
        <p:txBody>
          <a:bodyPr/>
          <a:lstStyle>
            <a:lvl1pPr>
              <a:defRPr sz="4000" b="1">
                <a:solidFill>
                  <a:schemeClr val="bg1"/>
                </a:solidFill>
                <a:latin typeface="+mn-ea"/>
                <a:ea typeface="+mn-ea"/>
              </a:defRPr>
            </a:lvl1pPr>
          </a:lstStyle>
          <a:p>
            <a:endParaRPr kumimoji="1" lang="ja-JP" altLang="en-US"/>
          </a:p>
        </p:txBody>
      </p:sp>
      <p:sp>
        <p:nvSpPr>
          <p:cNvPr id="4" name="コンテンツ プレースホルダー 2">
            <a:extLst>
              <a:ext uri="{FF2B5EF4-FFF2-40B4-BE49-F238E27FC236}">
                <a16:creationId xmlns:a16="http://schemas.microsoft.com/office/drawing/2014/main" id="{25D9CBAC-AEC9-9C4E-A8D7-6324D1DA5912}"/>
              </a:ext>
            </a:extLst>
          </p:cNvPr>
          <p:cNvSpPr>
            <a:spLocks noGrp="1"/>
          </p:cNvSpPr>
          <p:nvPr>
            <p:ph idx="1"/>
          </p:nvPr>
        </p:nvSpPr>
        <p:spPr>
          <a:xfrm>
            <a:off x="551146" y="1531299"/>
            <a:ext cx="5133109" cy="4935071"/>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a:p>
        </p:txBody>
      </p:sp>
    </p:spTree>
    <p:extLst>
      <p:ext uri="{BB962C8B-B14F-4D97-AF65-F5344CB8AC3E}">
        <p14:creationId xmlns:p14="http://schemas.microsoft.com/office/powerpoint/2010/main" val="163943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テーマ1_photo_blue">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C7015F47-AC9E-AE08-B8A4-7F2A37BD2EC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2775" b="24290"/>
          <a:stretch/>
        </p:blipFill>
        <p:spPr bwMode="auto">
          <a:xfrm>
            <a:off x="4416488" y="3187024"/>
            <a:ext cx="7775512" cy="36709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90D111F-0A74-C3B9-3FD0-5A5234FB2025}"/>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5431" b="22744"/>
          <a:stretch/>
        </p:blipFill>
        <p:spPr bwMode="auto">
          <a:xfrm>
            <a:off x="6043091" y="0"/>
            <a:ext cx="6148909"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3F074F19-AEAC-3CC5-C7F7-922B7AB4D658}"/>
              </a:ext>
            </a:extLst>
          </p:cNvPr>
          <p:cNvSpPr/>
          <p:nvPr userDrawn="1"/>
        </p:nvSpPr>
        <p:spPr>
          <a:xfrm>
            <a:off x="0" y="0"/>
            <a:ext cx="12192000" cy="6858000"/>
          </a:xfrm>
          <a:prstGeom prst="rect">
            <a:avLst/>
          </a:prstGeom>
          <a:solidFill>
            <a:srgbClr val="FFFFFF">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F01805D8-CF66-A8C4-CF74-5188E6ACAB17}"/>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1" name="角丸四角形 10">
            <a:extLst>
              <a:ext uri="{FF2B5EF4-FFF2-40B4-BE49-F238E27FC236}">
                <a16:creationId xmlns:a16="http://schemas.microsoft.com/office/drawing/2014/main" id="{3232F8F9-C048-7C52-452B-DC4F0EA06971}"/>
              </a:ext>
            </a:extLst>
          </p:cNvPr>
          <p:cNvSpPr/>
          <p:nvPr userDrawn="1"/>
        </p:nvSpPr>
        <p:spPr>
          <a:xfrm>
            <a:off x="551146" y="390178"/>
            <a:ext cx="200416" cy="586852"/>
          </a:xfrm>
          <a:prstGeom prst="roundRect">
            <a:avLst/>
          </a:prstGeom>
          <a:solidFill>
            <a:srgbClr val="FFDD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43FDF89E-122A-399A-A821-21C813865456}"/>
              </a:ext>
            </a:extLst>
          </p:cNvPr>
          <p:cNvSpPr>
            <a:spLocks noGrp="1"/>
          </p:cNvSpPr>
          <p:nvPr>
            <p:ph type="title"/>
          </p:nvPr>
        </p:nvSpPr>
        <p:spPr>
          <a:xfrm>
            <a:off x="981635" y="391630"/>
            <a:ext cx="10372165" cy="764428"/>
          </a:xfrm>
          <a:prstGeom prst="rect">
            <a:avLst/>
          </a:prstGeom>
        </p:spPr>
        <p:txBody>
          <a:bodyPr/>
          <a:lstStyle>
            <a:lvl1pPr>
              <a:defRPr sz="4000" b="1">
                <a:solidFill>
                  <a:schemeClr val="bg1"/>
                </a:solidFill>
                <a:latin typeface="+mn-ea"/>
                <a:ea typeface="+mn-ea"/>
              </a:defRPr>
            </a:lvl1pPr>
          </a:lstStyle>
          <a:p>
            <a:endParaRPr kumimoji="1" lang="ja-JP" altLang="en-US"/>
          </a:p>
        </p:txBody>
      </p:sp>
      <p:sp>
        <p:nvSpPr>
          <p:cNvPr id="18" name="コンテンツ プレースホルダー 2">
            <a:extLst>
              <a:ext uri="{FF2B5EF4-FFF2-40B4-BE49-F238E27FC236}">
                <a16:creationId xmlns:a16="http://schemas.microsoft.com/office/drawing/2014/main" id="{2433F3F9-9726-2BE3-F811-73415146CEEF}"/>
              </a:ext>
            </a:extLst>
          </p:cNvPr>
          <p:cNvSpPr>
            <a:spLocks noGrp="1"/>
          </p:cNvSpPr>
          <p:nvPr>
            <p:ph idx="1"/>
          </p:nvPr>
        </p:nvSpPr>
        <p:spPr>
          <a:xfrm>
            <a:off x="551146" y="1531299"/>
            <a:ext cx="5133109" cy="4935071"/>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a:p>
        </p:txBody>
      </p:sp>
    </p:spTree>
    <p:extLst>
      <p:ext uri="{BB962C8B-B14F-4D97-AF65-F5344CB8AC3E}">
        <p14:creationId xmlns:p14="http://schemas.microsoft.com/office/powerpoint/2010/main" val="427384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テーマ1_photo_gray">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C7015F47-AC9E-AE08-B8A4-7F2A37BD2EC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2775" b="24290"/>
          <a:stretch/>
        </p:blipFill>
        <p:spPr bwMode="auto">
          <a:xfrm>
            <a:off x="4416488" y="3187024"/>
            <a:ext cx="7775512" cy="36709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90D111F-0A74-C3B9-3FD0-5A5234FB2025}"/>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5431" b="22744"/>
          <a:stretch/>
        </p:blipFill>
        <p:spPr bwMode="auto">
          <a:xfrm>
            <a:off x="6043091" y="0"/>
            <a:ext cx="6148909"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3F074F19-AEAC-3CC5-C7F7-922B7AB4D658}"/>
              </a:ext>
            </a:extLst>
          </p:cNvPr>
          <p:cNvSpPr/>
          <p:nvPr userDrawn="1"/>
        </p:nvSpPr>
        <p:spPr>
          <a:xfrm>
            <a:off x="0" y="0"/>
            <a:ext cx="12192000" cy="6858000"/>
          </a:xfrm>
          <a:prstGeom prst="rect">
            <a:avLst/>
          </a:prstGeom>
          <a:solidFill>
            <a:srgbClr val="FFFFFF">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アイコン&#10;&#10;AI によって生成されたコンテンツは間違っている可能性があります。">
            <a:extLst>
              <a:ext uri="{FF2B5EF4-FFF2-40B4-BE49-F238E27FC236}">
                <a16:creationId xmlns:a16="http://schemas.microsoft.com/office/drawing/2014/main" id="{36B52243-A99D-F011-026E-E14514C2F010}"/>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1" name="角丸四角形 10">
            <a:extLst>
              <a:ext uri="{FF2B5EF4-FFF2-40B4-BE49-F238E27FC236}">
                <a16:creationId xmlns:a16="http://schemas.microsoft.com/office/drawing/2014/main" id="{3232F8F9-C048-7C52-452B-DC4F0EA06971}"/>
              </a:ext>
            </a:extLst>
          </p:cNvPr>
          <p:cNvSpPr/>
          <p:nvPr userDrawn="1"/>
        </p:nvSpPr>
        <p:spPr>
          <a:xfrm>
            <a:off x="551146" y="390178"/>
            <a:ext cx="200416" cy="586852"/>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17F68F53-2F6A-6080-0C84-F9FDBD7CBA7F}"/>
              </a:ext>
            </a:extLst>
          </p:cNvPr>
          <p:cNvSpPr>
            <a:spLocks noGrp="1"/>
          </p:cNvSpPr>
          <p:nvPr>
            <p:ph type="title"/>
          </p:nvPr>
        </p:nvSpPr>
        <p:spPr>
          <a:xfrm>
            <a:off x="981635" y="391630"/>
            <a:ext cx="10372165" cy="764428"/>
          </a:xfrm>
          <a:prstGeom prst="rect">
            <a:avLst/>
          </a:prstGeom>
        </p:spPr>
        <p:txBody>
          <a:bodyPr/>
          <a:lstStyle>
            <a:lvl1pPr>
              <a:defRPr sz="4000" b="1">
                <a:solidFill>
                  <a:schemeClr val="tx1"/>
                </a:solidFill>
                <a:latin typeface="+mn-ea"/>
                <a:ea typeface="+mn-ea"/>
              </a:defRPr>
            </a:lvl1pPr>
          </a:lstStyle>
          <a:p>
            <a:endParaRPr kumimoji="1" lang="ja-JP" altLang="en-US"/>
          </a:p>
        </p:txBody>
      </p:sp>
      <p:sp>
        <p:nvSpPr>
          <p:cNvPr id="7" name="コンテンツ プレースホルダー 2">
            <a:extLst>
              <a:ext uri="{FF2B5EF4-FFF2-40B4-BE49-F238E27FC236}">
                <a16:creationId xmlns:a16="http://schemas.microsoft.com/office/drawing/2014/main" id="{49D3F584-72BE-45BD-131F-4947C0E0F580}"/>
              </a:ext>
            </a:extLst>
          </p:cNvPr>
          <p:cNvSpPr>
            <a:spLocks noGrp="1"/>
          </p:cNvSpPr>
          <p:nvPr>
            <p:ph idx="1"/>
          </p:nvPr>
        </p:nvSpPr>
        <p:spPr>
          <a:xfrm>
            <a:off x="551146" y="1531299"/>
            <a:ext cx="5133109" cy="4935071"/>
          </a:xfrm>
          <a:prstGeom prst="rect">
            <a:avLst/>
          </a:prstGeom>
        </p:spPr>
        <p:txBody>
          <a:bodyPr/>
          <a:lstStyle>
            <a:lvl1pPr marL="0" indent="0">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a:p>
        </p:txBody>
      </p:sp>
    </p:spTree>
    <p:extLst>
      <p:ext uri="{BB962C8B-B14F-4D97-AF65-F5344CB8AC3E}">
        <p14:creationId xmlns:p14="http://schemas.microsoft.com/office/powerpoint/2010/main" val="35411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テーマ2_blue">
    <p:spTree>
      <p:nvGrpSpPr>
        <p:cNvPr id="1" name=""/>
        <p:cNvGrpSpPr/>
        <p:nvPr/>
      </p:nvGrpSpPr>
      <p:grpSpPr>
        <a:xfrm>
          <a:off x="0" y="0"/>
          <a:ext cx="0" cy="0"/>
          <a:chOff x="0" y="0"/>
          <a:chExt cx="0" cy="0"/>
        </a:xfrm>
      </p:grpSpPr>
      <p:pic>
        <p:nvPicPr>
          <p:cNvPr id="4" name="図 3" descr="図形&#10;&#10;AI によって生成されたコンテンツは間違っている可能性があります。">
            <a:extLst>
              <a:ext uri="{FF2B5EF4-FFF2-40B4-BE49-F238E27FC236}">
                <a16:creationId xmlns:a16="http://schemas.microsoft.com/office/drawing/2014/main" id="{D135AF22-06C0-6D67-57C5-9BFA9C10E824}"/>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角丸四角形 1">
            <a:extLst>
              <a:ext uri="{FF2B5EF4-FFF2-40B4-BE49-F238E27FC236}">
                <a16:creationId xmlns:a16="http://schemas.microsoft.com/office/drawing/2014/main" id="{E7F256FA-A351-95DB-3B51-264962CAB6F8}"/>
              </a:ext>
            </a:extLst>
          </p:cNvPr>
          <p:cNvSpPr/>
          <p:nvPr userDrawn="1"/>
        </p:nvSpPr>
        <p:spPr>
          <a:xfrm>
            <a:off x="551146" y="390178"/>
            <a:ext cx="200416" cy="586852"/>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FCEB7BC0-CA0E-1CDC-A035-0AD78FFD5634}"/>
              </a:ext>
            </a:extLst>
          </p:cNvPr>
          <p:cNvSpPr>
            <a:spLocks noGrp="1"/>
          </p:cNvSpPr>
          <p:nvPr>
            <p:ph type="title"/>
          </p:nvPr>
        </p:nvSpPr>
        <p:spPr>
          <a:xfrm>
            <a:off x="981635" y="391630"/>
            <a:ext cx="10372165" cy="764428"/>
          </a:xfrm>
          <a:prstGeom prst="rect">
            <a:avLst/>
          </a:prstGeom>
        </p:spPr>
        <p:txBody>
          <a:bodyPr/>
          <a:lstStyle>
            <a:lvl1pPr>
              <a:defRPr sz="4000" b="1">
                <a:solidFill>
                  <a:schemeClr val="tx1"/>
                </a:solidFill>
                <a:latin typeface="+mn-ea"/>
                <a:ea typeface="+mn-ea"/>
              </a:defRPr>
            </a:lvl1pPr>
          </a:lstStyle>
          <a:p>
            <a:endParaRPr kumimoji="1" lang="ja-JP" altLang="en-US"/>
          </a:p>
        </p:txBody>
      </p:sp>
      <p:sp>
        <p:nvSpPr>
          <p:cNvPr id="6" name="コンテンツ プレースホルダー 2">
            <a:extLst>
              <a:ext uri="{FF2B5EF4-FFF2-40B4-BE49-F238E27FC236}">
                <a16:creationId xmlns:a16="http://schemas.microsoft.com/office/drawing/2014/main" id="{5A547A2C-B195-56AF-DC02-797C45A2076E}"/>
              </a:ext>
            </a:extLst>
          </p:cNvPr>
          <p:cNvSpPr>
            <a:spLocks noGrp="1"/>
          </p:cNvSpPr>
          <p:nvPr>
            <p:ph idx="1"/>
          </p:nvPr>
        </p:nvSpPr>
        <p:spPr>
          <a:xfrm>
            <a:off x="551146" y="1769501"/>
            <a:ext cx="10802654" cy="3318997"/>
          </a:xfrm>
          <a:prstGeom prst="rect">
            <a:avLst/>
          </a:prstGeom>
        </p:spPr>
        <p:txBody>
          <a:bodyPr anchor="ctr"/>
          <a:lstStyle>
            <a:lvl1pPr marL="0" indent="0">
              <a:buNone/>
              <a:defRPr sz="4000" b="0">
                <a:solidFill>
                  <a:srgbClr val="1A317C"/>
                </a:solidFill>
                <a:latin typeface="+mn-ea"/>
                <a:ea typeface="+mn-ea"/>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a:p>
        </p:txBody>
      </p:sp>
    </p:spTree>
    <p:extLst>
      <p:ext uri="{BB962C8B-B14F-4D97-AF65-F5344CB8AC3E}">
        <p14:creationId xmlns:p14="http://schemas.microsoft.com/office/powerpoint/2010/main" val="138734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テーマ2_orange">
    <p:bg>
      <p:bgPr>
        <a:solidFill>
          <a:srgbClr val="1A317C"/>
        </a:solidFill>
        <a:effectLst/>
      </p:bgPr>
    </p:bg>
    <p:spTree>
      <p:nvGrpSpPr>
        <p:cNvPr id="1" name=""/>
        <p:cNvGrpSpPr/>
        <p:nvPr/>
      </p:nvGrpSpPr>
      <p:grpSpPr>
        <a:xfrm>
          <a:off x="0" y="0"/>
          <a:ext cx="0" cy="0"/>
          <a:chOff x="0" y="0"/>
          <a:chExt cx="0" cy="0"/>
        </a:xfrm>
      </p:grpSpPr>
      <p:pic>
        <p:nvPicPr>
          <p:cNvPr id="5" name="図 4" descr="黒い背景に白い文字がある&#10;&#10;AI によって生成されたコンテンツは間違っている可能性があります。">
            <a:extLst>
              <a:ext uri="{FF2B5EF4-FFF2-40B4-BE49-F238E27FC236}">
                <a16:creationId xmlns:a16="http://schemas.microsoft.com/office/drawing/2014/main" id="{E60B88A6-C480-E68E-101A-67001AB6BA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角丸四角形 1">
            <a:extLst>
              <a:ext uri="{FF2B5EF4-FFF2-40B4-BE49-F238E27FC236}">
                <a16:creationId xmlns:a16="http://schemas.microsoft.com/office/drawing/2014/main" id="{E7F256FA-A351-95DB-3B51-264962CAB6F8}"/>
              </a:ext>
            </a:extLst>
          </p:cNvPr>
          <p:cNvSpPr/>
          <p:nvPr userDrawn="1"/>
        </p:nvSpPr>
        <p:spPr>
          <a:xfrm>
            <a:off x="551146" y="390178"/>
            <a:ext cx="200416" cy="586852"/>
          </a:xfrm>
          <a:prstGeom prst="roundRect">
            <a:avLst/>
          </a:prstGeom>
          <a:solidFill>
            <a:srgbClr val="F9D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9DFC5"/>
              </a:solidFill>
            </a:endParaRPr>
          </a:p>
        </p:txBody>
      </p:sp>
      <p:sp>
        <p:nvSpPr>
          <p:cNvPr id="6" name="タイトル 1">
            <a:extLst>
              <a:ext uri="{FF2B5EF4-FFF2-40B4-BE49-F238E27FC236}">
                <a16:creationId xmlns:a16="http://schemas.microsoft.com/office/drawing/2014/main" id="{4484C8C8-D910-F4C0-74E3-6DD459A79E78}"/>
              </a:ext>
            </a:extLst>
          </p:cNvPr>
          <p:cNvSpPr>
            <a:spLocks noGrp="1"/>
          </p:cNvSpPr>
          <p:nvPr>
            <p:ph type="title"/>
          </p:nvPr>
        </p:nvSpPr>
        <p:spPr>
          <a:xfrm>
            <a:off x="981635" y="391630"/>
            <a:ext cx="10372165" cy="764428"/>
          </a:xfrm>
          <a:prstGeom prst="rect">
            <a:avLst/>
          </a:prstGeom>
        </p:spPr>
        <p:txBody>
          <a:bodyPr/>
          <a:lstStyle>
            <a:lvl1pPr>
              <a:defRPr sz="4000" b="1">
                <a:solidFill>
                  <a:schemeClr val="bg1"/>
                </a:solidFill>
                <a:latin typeface="+mn-ea"/>
                <a:ea typeface="+mn-ea"/>
              </a:defRPr>
            </a:lvl1pPr>
          </a:lstStyle>
          <a:p>
            <a:endParaRPr kumimoji="1" lang="ja-JP" altLang="en-US"/>
          </a:p>
        </p:txBody>
      </p:sp>
      <p:sp>
        <p:nvSpPr>
          <p:cNvPr id="9" name="コンテンツ プレースホルダー 2">
            <a:extLst>
              <a:ext uri="{FF2B5EF4-FFF2-40B4-BE49-F238E27FC236}">
                <a16:creationId xmlns:a16="http://schemas.microsoft.com/office/drawing/2014/main" id="{101B8A43-63BA-77CF-035A-3CA1CBAFB7DE}"/>
              </a:ext>
            </a:extLst>
          </p:cNvPr>
          <p:cNvSpPr>
            <a:spLocks noGrp="1"/>
          </p:cNvSpPr>
          <p:nvPr>
            <p:ph idx="1"/>
          </p:nvPr>
        </p:nvSpPr>
        <p:spPr>
          <a:xfrm>
            <a:off x="551146" y="1769501"/>
            <a:ext cx="10802654" cy="3318997"/>
          </a:xfrm>
          <a:prstGeom prst="rect">
            <a:avLst/>
          </a:prstGeom>
        </p:spPr>
        <p:txBody>
          <a:bodyPr anchor="ctr"/>
          <a:lstStyle>
            <a:lvl1pPr marL="0" indent="0">
              <a:buNone/>
              <a:defRPr sz="4000" b="0">
                <a:solidFill>
                  <a:schemeClr val="bg1"/>
                </a:solidFill>
                <a:latin typeface="+mn-ea"/>
                <a:ea typeface="+mn-ea"/>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a:p>
        </p:txBody>
      </p:sp>
    </p:spTree>
    <p:extLst>
      <p:ext uri="{BB962C8B-B14F-4D97-AF65-F5344CB8AC3E}">
        <p14:creationId xmlns:p14="http://schemas.microsoft.com/office/powerpoint/2010/main" val="423872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88195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7" r:id="rId3"/>
    <p:sldLayoutId id="2147483664" r:id="rId4"/>
    <p:sldLayoutId id="2147483658" r:id="rId5"/>
    <p:sldLayoutId id="2147483651" r:id="rId6"/>
    <p:sldLayoutId id="2147483659" r:id="rId7"/>
    <p:sldLayoutId id="2147483661" r:id="rId8"/>
    <p:sldLayoutId id="2147483662" r:id="rId9"/>
    <p:sldLayoutId id="2147483650" r:id="rId10"/>
    <p:sldLayoutId id="2147483660" r:id="rId11"/>
    <p:sldLayoutId id="2147483653" r:id="rId12"/>
    <p:sldLayoutId id="214748365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8.cao.go.jp/kourei/whitepaper/w-2023/zenbun/05pdf_index.html"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8.cao.go.jp/kourei/whitepaper/w-2023/zenbun/05pdf_index.html"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city.tokyo-nakano.lg.jp/kusei/kousou/bunyabetsu/kenkou/0237285120240515141646300.html" TargetMode="Externa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8.cao.go.jp/kourei/whitepaper/w-2023/zenbun/05pdf_index.html" TargetMode="External"/><Relationship Id="rId2" Type="http://schemas.openxmlformats.org/officeDocument/2006/relationships/chart" Target="../charts/chart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city.tokyo-nakano.lg.jp/kusei/kousou/bunyabetsu/kenkou/0237285120240515141646300.html"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204BE28-E703-56C3-C16F-9076BFA2DE7F}"/>
              </a:ext>
            </a:extLst>
          </p:cNvPr>
          <p:cNvSpPr>
            <a:spLocks noGrp="1"/>
          </p:cNvSpPr>
          <p:nvPr>
            <p:ph type="title"/>
          </p:nvPr>
        </p:nvSpPr>
        <p:spPr>
          <a:xfrm>
            <a:off x="490223" y="3371491"/>
            <a:ext cx="5404019" cy="764428"/>
          </a:xfrm>
        </p:spPr>
        <p:txBody>
          <a:bodyPr/>
          <a:lstStyle/>
          <a:p>
            <a:r>
              <a:rPr lang="ja-JP" altLang="en-US" spc="-150"/>
              <a:t>イロイロ</a:t>
            </a:r>
            <a:r>
              <a:rPr lang="en-US" altLang="ja-JP" spc="-150" dirty="0"/>
              <a:t> </a:t>
            </a:r>
            <a:r>
              <a:rPr lang="ja-JP" altLang="en-US" spc="-150"/>
              <a:t>生活カルテ</a:t>
            </a:r>
          </a:p>
        </p:txBody>
      </p:sp>
      <p:sp>
        <p:nvSpPr>
          <p:cNvPr id="5" name="コンテンツ プレースホルダー 4">
            <a:extLst>
              <a:ext uri="{FF2B5EF4-FFF2-40B4-BE49-F238E27FC236}">
                <a16:creationId xmlns:a16="http://schemas.microsoft.com/office/drawing/2014/main" id="{DAD1AA52-2412-12BA-F818-1630F52AB00D}"/>
              </a:ext>
            </a:extLst>
          </p:cNvPr>
          <p:cNvSpPr>
            <a:spLocks noGrp="1"/>
          </p:cNvSpPr>
          <p:nvPr>
            <p:ph idx="1"/>
          </p:nvPr>
        </p:nvSpPr>
        <p:spPr>
          <a:xfrm>
            <a:off x="490223" y="2162910"/>
            <a:ext cx="6346511" cy="558210"/>
          </a:xfrm>
        </p:spPr>
        <p:txBody>
          <a:bodyPr/>
          <a:lstStyle/>
          <a:p>
            <a:r>
              <a:rPr lang="ja-JP" altLang="en-US" b="0" i="0" spc="-150">
                <a:effectLst/>
                <a:latin typeface="Google Sans"/>
              </a:rPr>
              <a:t>中野区発！地域コミュニティ</a:t>
            </a:r>
          </a:p>
          <a:p>
            <a:r>
              <a:rPr lang="ja-JP" altLang="en-US" b="0" i="0" spc="-150">
                <a:effectLst/>
                <a:latin typeface="Google Sans"/>
              </a:rPr>
              <a:t>高齢者つながるプラットフォーム</a:t>
            </a:r>
          </a:p>
        </p:txBody>
      </p:sp>
    </p:spTree>
    <p:extLst>
      <p:ext uri="{BB962C8B-B14F-4D97-AF65-F5344CB8AC3E}">
        <p14:creationId xmlns:p14="http://schemas.microsoft.com/office/powerpoint/2010/main" val="84381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B9CB3-DCF7-D791-19B2-67F2751D8369}"/>
            </a:ext>
          </a:extLst>
        </p:cNvPr>
        <p:cNvGrpSpPr/>
        <p:nvPr/>
      </p:nvGrpSpPr>
      <p:grpSpPr>
        <a:xfrm>
          <a:off x="0" y="0"/>
          <a:ext cx="0" cy="0"/>
          <a:chOff x="0" y="0"/>
          <a:chExt cx="0" cy="0"/>
        </a:xfrm>
      </p:grpSpPr>
      <p:grpSp>
        <p:nvGrpSpPr>
          <p:cNvPr id="256" name="グループ化 255">
            <a:extLst>
              <a:ext uri="{FF2B5EF4-FFF2-40B4-BE49-F238E27FC236}">
                <a16:creationId xmlns:a16="http://schemas.microsoft.com/office/drawing/2014/main" id="{317A8375-6499-AACA-F697-C1E0DFFF71E5}"/>
              </a:ext>
            </a:extLst>
          </p:cNvPr>
          <p:cNvGrpSpPr/>
          <p:nvPr/>
        </p:nvGrpSpPr>
        <p:grpSpPr>
          <a:xfrm flipH="1">
            <a:off x="4170385" y="3652033"/>
            <a:ext cx="627797" cy="1023582"/>
            <a:chOff x="1760579" y="2405418"/>
            <a:chExt cx="627797" cy="1023582"/>
          </a:xfrm>
        </p:grpSpPr>
        <p:sp>
          <p:nvSpPr>
            <p:cNvPr id="257" name="円/楕円 256">
              <a:extLst>
                <a:ext uri="{FF2B5EF4-FFF2-40B4-BE49-F238E27FC236}">
                  <a16:creationId xmlns:a16="http://schemas.microsoft.com/office/drawing/2014/main" id="{AD40D0A7-0617-B7E7-F614-A2031AC92CC9}"/>
                </a:ext>
              </a:extLst>
            </p:cNvPr>
            <p:cNvSpPr/>
            <p:nvPr/>
          </p:nvSpPr>
          <p:spPr>
            <a:xfrm>
              <a:off x="1794699"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角丸四角形 257">
              <a:extLst>
                <a:ext uri="{FF2B5EF4-FFF2-40B4-BE49-F238E27FC236}">
                  <a16:creationId xmlns:a16="http://schemas.microsoft.com/office/drawing/2014/main" id="{A7DC1020-07A9-9515-CCCB-96DADF1F661D}"/>
                </a:ext>
              </a:extLst>
            </p:cNvPr>
            <p:cNvSpPr/>
            <p:nvPr/>
          </p:nvSpPr>
          <p:spPr>
            <a:xfrm>
              <a:off x="1760579"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a:extLst>
                <a:ext uri="{FF2B5EF4-FFF2-40B4-BE49-F238E27FC236}">
                  <a16:creationId xmlns:a16="http://schemas.microsoft.com/office/drawing/2014/main" id="{592801C7-A09D-26EC-A826-3D5844F5A0D2}"/>
                </a:ext>
              </a:extLst>
            </p:cNvPr>
            <p:cNvSpPr/>
            <p:nvPr/>
          </p:nvSpPr>
          <p:spPr>
            <a:xfrm>
              <a:off x="1984441"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a:extLst>
                <a:ext uri="{FF2B5EF4-FFF2-40B4-BE49-F238E27FC236}">
                  <a16:creationId xmlns:a16="http://schemas.microsoft.com/office/drawing/2014/main" id="{B88C539E-A286-EA7A-97C0-FE5B12C0A8B9}"/>
                </a:ext>
              </a:extLst>
            </p:cNvPr>
            <p:cNvSpPr/>
            <p:nvPr/>
          </p:nvSpPr>
          <p:spPr>
            <a:xfrm>
              <a:off x="2174183"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弧 260">
              <a:extLst>
                <a:ext uri="{FF2B5EF4-FFF2-40B4-BE49-F238E27FC236}">
                  <a16:creationId xmlns:a16="http://schemas.microsoft.com/office/drawing/2014/main" id="{8E114A7B-9EC5-62FC-7E97-5BB019500201}"/>
                </a:ext>
              </a:extLst>
            </p:cNvPr>
            <p:cNvSpPr/>
            <p:nvPr/>
          </p:nvSpPr>
          <p:spPr>
            <a:xfrm flipH="1">
              <a:off x="1984441"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62" name="円弧 261">
              <a:extLst>
                <a:ext uri="{FF2B5EF4-FFF2-40B4-BE49-F238E27FC236}">
                  <a16:creationId xmlns:a16="http://schemas.microsoft.com/office/drawing/2014/main" id="{6336DD38-2B24-7C9F-F930-2E567B1A15F7}"/>
                </a:ext>
              </a:extLst>
            </p:cNvPr>
            <p:cNvSpPr/>
            <p:nvPr/>
          </p:nvSpPr>
          <p:spPr>
            <a:xfrm rot="2747946" flipV="1">
              <a:off x="1993085" y="2579066"/>
              <a:ext cx="266218" cy="26621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69" name="グループ化 268">
            <a:extLst>
              <a:ext uri="{FF2B5EF4-FFF2-40B4-BE49-F238E27FC236}">
                <a16:creationId xmlns:a16="http://schemas.microsoft.com/office/drawing/2014/main" id="{7964D31E-E968-C38A-4400-2AB252A38AED}"/>
              </a:ext>
            </a:extLst>
          </p:cNvPr>
          <p:cNvGrpSpPr/>
          <p:nvPr/>
        </p:nvGrpSpPr>
        <p:grpSpPr>
          <a:xfrm flipH="1">
            <a:off x="7417308" y="3630332"/>
            <a:ext cx="627797" cy="1023582"/>
            <a:chOff x="1794699" y="3580121"/>
            <a:chExt cx="627797" cy="1023582"/>
          </a:xfrm>
        </p:grpSpPr>
        <p:sp>
          <p:nvSpPr>
            <p:cNvPr id="270" name="円/楕円 269">
              <a:extLst>
                <a:ext uri="{FF2B5EF4-FFF2-40B4-BE49-F238E27FC236}">
                  <a16:creationId xmlns:a16="http://schemas.microsoft.com/office/drawing/2014/main" id="{96E496E1-C0F1-C314-15B7-21789DD6E853}"/>
                </a:ext>
              </a:extLst>
            </p:cNvPr>
            <p:cNvSpPr/>
            <p:nvPr/>
          </p:nvSpPr>
          <p:spPr>
            <a:xfrm>
              <a:off x="1828819" y="3580121"/>
              <a:ext cx="559558" cy="559558"/>
            </a:xfrm>
            <a:prstGeom prst="ellipse">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角丸四角形 270">
              <a:extLst>
                <a:ext uri="{FF2B5EF4-FFF2-40B4-BE49-F238E27FC236}">
                  <a16:creationId xmlns:a16="http://schemas.microsoft.com/office/drawing/2014/main" id="{06428DFE-A0F2-6D31-DAB8-234A552FDE31}"/>
                </a:ext>
              </a:extLst>
            </p:cNvPr>
            <p:cNvSpPr/>
            <p:nvPr/>
          </p:nvSpPr>
          <p:spPr>
            <a:xfrm>
              <a:off x="1794699" y="4181425"/>
              <a:ext cx="627797" cy="422278"/>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a:extLst>
                <a:ext uri="{FF2B5EF4-FFF2-40B4-BE49-F238E27FC236}">
                  <a16:creationId xmlns:a16="http://schemas.microsoft.com/office/drawing/2014/main" id="{6A44E5D3-65BA-8B9E-FFA0-0B6D2E22E66C}"/>
                </a:ext>
              </a:extLst>
            </p:cNvPr>
            <p:cNvSpPr/>
            <p:nvPr/>
          </p:nvSpPr>
          <p:spPr>
            <a:xfrm>
              <a:off x="2018561"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a:extLst>
                <a:ext uri="{FF2B5EF4-FFF2-40B4-BE49-F238E27FC236}">
                  <a16:creationId xmlns:a16="http://schemas.microsoft.com/office/drawing/2014/main" id="{6FC1FB78-5BE3-1411-74F3-AAB7DB486501}"/>
                </a:ext>
              </a:extLst>
            </p:cNvPr>
            <p:cNvSpPr/>
            <p:nvPr/>
          </p:nvSpPr>
          <p:spPr>
            <a:xfrm>
              <a:off x="2208303"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円弧 273">
              <a:extLst>
                <a:ext uri="{FF2B5EF4-FFF2-40B4-BE49-F238E27FC236}">
                  <a16:creationId xmlns:a16="http://schemas.microsoft.com/office/drawing/2014/main" id="{C1796EF9-0482-BB1F-DD1F-C4B0448FB5B9}"/>
                </a:ext>
              </a:extLst>
            </p:cNvPr>
            <p:cNvSpPr/>
            <p:nvPr/>
          </p:nvSpPr>
          <p:spPr>
            <a:xfrm rot="2747946" flipV="1">
              <a:off x="2027205" y="3753769"/>
              <a:ext cx="266218" cy="266218"/>
            </a:xfrm>
            <a:prstGeom prst="arc">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75" name="グループ化 274">
            <a:extLst>
              <a:ext uri="{FF2B5EF4-FFF2-40B4-BE49-F238E27FC236}">
                <a16:creationId xmlns:a16="http://schemas.microsoft.com/office/drawing/2014/main" id="{B61842D2-9E13-9EDB-7F5C-94C9CEE2DA46}"/>
              </a:ext>
            </a:extLst>
          </p:cNvPr>
          <p:cNvGrpSpPr/>
          <p:nvPr/>
        </p:nvGrpSpPr>
        <p:grpSpPr>
          <a:xfrm>
            <a:off x="1835451" y="3652756"/>
            <a:ext cx="627797" cy="1023582"/>
            <a:chOff x="5221878" y="3580121"/>
            <a:chExt cx="627797" cy="1023582"/>
          </a:xfrm>
        </p:grpSpPr>
        <p:sp>
          <p:nvSpPr>
            <p:cNvPr id="276" name="円/楕円 275">
              <a:extLst>
                <a:ext uri="{FF2B5EF4-FFF2-40B4-BE49-F238E27FC236}">
                  <a16:creationId xmlns:a16="http://schemas.microsoft.com/office/drawing/2014/main" id="{A5AC13C0-1130-B8D0-B242-11275B641366}"/>
                </a:ext>
              </a:extLst>
            </p:cNvPr>
            <p:cNvSpPr/>
            <p:nvPr/>
          </p:nvSpPr>
          <p:spPr>
            <a:xfrm>
              <a:off x="5255998"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角丸四角形 276">
              <a:extLst>
                <a:ext uri="{FF2B5EF4-FFF2-40B4-BE49-F238E27FC236}">
                  <a16:creationId xmlns:a16="http://schemas.microsoft.com/office/drawing/2014/main" id="{38095076-E9F3-AD94-15AD-95F7F037FF5C}"/>
                </a:ext>
              </a:extLst>
            </p:cNvPr>
            <p:cNvSpPr/>
            <p:nvPr/>
          </p:nvSpPr>
          <p:spPr>
            <a:xfrm>
              <a:off x="5221878"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円/楕円 277">
              <a:extLst>
                <a:ext uri="{FF2B5EF4-FFF2-40B4-BE49-F238E27FC236}">
                  <a16:creationId xmlns:a16="http://schemas.microsoft.com/office/drawing/2014/main" id="{2B4F8FFE-E249-9064-C176-7AB0CC4A51D6}"/>
                </a:ext>
              </a:extLst>
            </p:cNvPr>
            <p:cNvSpPr/>
            <p:nvPr/>
          </p:nvSpPr>
          <p:spPr>
            <a:xfrm>
              <a:off x="5445740"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円/楕円 278">
              <a:extLst>
                <a:ext uri="{FF2B5EF4-FFF2-40B4-BE49-F238E27FC236}">
                  <a16:creationId xmlns:a16="http://schemas.microsoft.com/office/drawing/2014/main" id="{1362F07D-35A8-AED2-5EB0-CE64ABBA2999}"/>
                </a:ext>
              </a:extLst>
            </p:cNvPr>
            <p:cNvSpPr/>
            <p:nvPr/>
          </p:nvSpPr>
          <p:spPr>
            <a:xfrm>
              <a:off x="5635482"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円弧 279">
              <a:extLst>
                <a:ext uri="{FF2B5EF4-FFF2-40B4-BE49-F238E27FC236}">
                  <a16:creationId xmlns:a16="http://schemas.microsoft.com/office/drawing/2014/main" id="{464C386A-9919-391C-D5AD-765989AC2D40}"/>
                </a:ext>
              </a:extLst>
            </p:cNvPr>
            <p:cNvSpPr/>
            <p:nvPr/>
          </p:nvSpPr>
          <p:spPr>
            <a:xfrm rot="2747946" flipV="1">
              <a:off x="5454384" y="3753769"/>
              <a:ext cx="266218" cy="266218"/>
            </a:xfrm>
            <a:prstGeom prst="arc">
              <a:avLst/>
            </a:prstGeom>
            <a:no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254" name="正方形/長方形 253">
            <a:extLst>
              <a:ext uri="{FF2B5EF4-FFF2-40B4-BE49-F238E27FC236}">
                <a16:creationId xmlns:a16="http://schemas.microsoft.com/office/drawing/2014/main" id="{D5A7548D-F672-95BC-FB3B-DFF07A1FE651}"/>
              </a:ext>
            </a:extLst>
          </p:cNvPr>
          <p:cNvSpPr/>
          <p:nvPr/>
        </p:nvSpPr>
        <p:spPr>
          <a:xfrm>
            <a:off x="3827121" y="5758835"/>
            <a:ext cx="1286090" cy="445880"/>
          </a:xfrm>
          <a:prstGeom prst="rect">
            <a:avLst/>
          </a:prstGeom>
          <a:solidFill>
            <a:srgbClr val="1A317C"/>
          </a:solid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bg1"/>
                </a:solidFill>
              </a:rPr>
              <a:t>連携機能</a:t>
            </a:r>
            <a:endParaRPr kumimoji="1" lang="ja-JP" altLang="en-US" sz="2000">
              <a:solidFill>
                <a:schemeClr val="bg1"/>
              </a:solidFill>
            </a:endParaRPr>
          </a:p>
        </p:txBody>
      </p:sp>
      <p:sp>
        <p:nvSpPr>
          <p:cNvPr id="255" name="ドーナツ 254">
            <a:extLst>
              <a:ext uri="{FF2B5EF4-FFF2-40B4-BE49-F238E27FC236}">
                <a16:creationId xmlns:a16="http://schemas.microsoft.com/office/drawing/2014/main" id="{82895239-95D8-54E5-7C6A-DE3DC3ADD166}"/>
              </a:ext>
            </a:extLst>
          </p:cNvPr>
          <p:cNvSpPr/>
          <p:nvPr/>
        </p:nvSpPr>
        <p:spPr>
          <a:xfrm>
            <a:off x="3283738" y="5749068"/>
            <a:ext cx="467263" cy="467263"/>
          </a:xfrm>
          <a:prstGeom prst="donu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コンテンツ プレースホルダー 2">
            <a:extLst>
              <a:ext uri="{FF2B5EF4-FFF2-40B4-BE49-F238E27FC236}">
                <a16:creationId xmlns:a16="http://schemas.microsoft.com/office/drawing/2014/main" id="{8BC25707-750D-0C35-D74A-92A11C7E80DB}"/>
              </a:ext>
            </a:extLst>
          </p:cNvPr>
          <p:cNvSpPr>
            <a:spLocks noGrp="1"/>
          </p:cNvSpPr>
          <p:nvPr>
            <p:ph idx="1"/>
          </p:nvPr>
        </p:nvSpPr>
        <p:spPr>
          <a:xfrm>
            <a:off x="101392" y="1383017"/>
            <a:ext cx="11640854" cy="571774"/>
          </a:xfrm>
          <a:prstGeom prst="rect">
            <a:avLst/>
          </a:prstGeom>
        </p:spPr>
        <p:txBody>
          <a:bodyPr/>
          <a:lstStyle/>
          <a:p>
            <a:pPr marL="0" indent="0" algn="ctr">
              <a:buNone/>
            </a:pPr>
            <a:r>
              <a:rPr lang="ja-JP" altLang="en-US" b="1" i="0" u="none" strike="noStrike" spc="-150">
                <a:effectLst/>
                <a:latin typeface="Arial" panose="020B0604020202020204" pitchFamily="34" charset="0"/>
              </a:rPr>
              <a:t>　地域コミュニティの関係値に連携機能を付与するサービスがあれば？</a:t>
            </a:r>
            <a:br>
              <a:rPr kumimoji="1" lang="ja-JP" altLang="en-US" b="1" spc="-150"/>
            </a:br>
            <a:endParaRPr kumimoji="1" lang="ja-JP" altLang="en-US" b="1" spc="-150"/>
          </a:p>
        </p:txBody>
      </p:sp>
      <p:sp>
        <p:nvSpPr>
          <p:cNvPr id="2" name="タイトル 1">
            <a:extLst>
              <a:ext uri="{FF2B5EF4-FFF2-40B4-BE49-F238E27FC236}">
                <a16:creationId xmlns:a16="http://schemas.microsoft.com/office/drawing/2014/main" id="{D3AD5D5C-A1AF-7A0D-D31B-A5E55A8D885A}"/>
              </a:ext>
            </a:extLst>
          </p:cNvPr>
          <p:cNvSpPr>
            <a:spLocks noGrp="1"/>
          </p:cNvSpPr>
          <p:nvPr>
            <p:ph type="title"/>
          </p:nvPr>
        </p:nvSpPr>
        <p:spPr>
          <a:prstGeom prst="rect">
            <a:avLst/>
          </a:prstGeom>
        </p:spPr>
        <p:txBody>
          <a:bodyPr/>
          <a:lstStyle/>
          <a:p>
            <a:r>
              <a:rPr lang="ja-JP" altLang="en-US"/>
              <a:t>インサイト</a:t>
            </a:r>
            <a:endParaRPr kumimoji="1" lang="ja-JP" altLang="en-US"/>
          </a:p>
        </p:txBody>
      </p:sp>
      <p:sp>
        <p:nvSpPr>
          <p:cNvPr id="198" name="正方形/長方形 197">
            <a:extLst>
              <a:ext uri="{FF2B5EF4-FFF2-40B4-BE49-F238E27FC236}">
                <a16:creationId xmlns:a16="http://schemas.microsoft.com/office/drawing/2014/main" id="{0D84810F-7DC9-9370-92E6-6946FFBDD7C7}"/>
              </a:ext>
            </a:extLst>
          </p:cNvPr>
          <p:cNvSpPr/>
          <p:nvPr/>
        </p:nvSpPr>
        <p:spPr>
          <a:xfrm>
            <a:off x="1142369" y="2600114"/>
            <a:ext cx="4185788" cy="477835"/>
          </a:xfrm>
          <a:prstGeom prst="rect">
            <a:avLst/>
          </a:prstGeom>
          <a:solidFill>
            <a:srgbClr val="1A317C"/>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地域コミュニティ</a:t>
            </a:r>
          </a:p>
        </p:txBody>
      </p:sp>
      <p:sp>
        <p:nvSpPr>
          <p:cNvPr id="199" name="正方形/長方形 198">
            <a:extLst>
              <a:ext uri="{FF2B5EF4-FFF2-40B4-BE49-F238E27FC236}">
                <a16:creationId xmlns:a16="http://schemas.microsoft.com/office/drawing/2014/main" id="{21FE4D20-7D54-77D1-392D-BF06D98361E3}"/>
              </a:ext>
            </a:extLst>
          </p:cNvPr>
          <p:cNvSpPr/>
          <p:nvPr/>
        </p:nvSpPr>
        <p:spPr>
          <a:xfrm>
            <a:off x="6795789" y="2613370"/>
            <a:ext cx="4185788" cy="477835"/>
          </a:xfrm>
          <a:prstGeom prst="rect">
            <a:avLst/>
          </a:prstGeom>
          <a:solidFill>
            <a:srgbClr val="1A317C"/>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支援機関</a:t>
            </a:r>
          </a:p>
        </p:txBody>
      </p:sp>
      <p:sp>
        <p:nvSpPr>
          <p:cNvPr id="200" name="円/楕円 199">
            <a:extLst>
              <a:ext uri="{FF2B5EF4-FFF2-40B4-BE49-F238E27FC236}">
                <a16:creationId xmlns:a16="http://schemas.microsoft.com/office/drawing/2014/main" id="{6993349F-811F-E9AA-99CF-6BB69EB7388E}"/>
              </a:ext>
            </a:extLst>
          </p:cNvPr>
          <p:cNvSpPr/>
          <p:nvPr/>
        </p:nvSpPr>
        <p:spPr>
          <a:xfrm>
            <a:off x="3992889" y="413331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角丸四角形 201">
            <a:extLst>
              <a:ext uri="{FF2B5EF4-FFF2-40B4-BE49-F238E27FC236}">
                <a16:creationId xmlns:a16="http://schemas.microsoft.com/office/drawing/2014/main" id="{31FAB7B7-FF4E-2FC7-738F-A725F71E8B33}"/>
              </a:ext>
            </a:extLst>
          </p:cNvPr>
          <p:cNvSpPr/>
          <p:nvPr/>
        </p:nvSpPr>
        <p:spPr>
          <a:xfrm>
            <a:off x="9073020" y="3416240"/>
            <a:ext cx="1680873" cy="500643"/>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社協</a:t>
            </a:r>
          </a:p>
        </p:txBody>
      </p:sp>
      <p:sp>
        <p:nvSpPr>
          <p:cNvPr id="203" name="角丸四角形 202">
            <a:extLst>
              <a:ext uri="{FF2B5EF4-FFF2-40B4-BE49-F238E27FC236}">
                <a16:creationId xmlns:a16="http://schemas.microsoft.com/office/drawing/2014/main" id="{6A37C116-45DE-6F55-5CDE-A47B995D0F91}"/>
              </a:ext>
            </a:extLst>
          </p:cNvPr>
          <p:cNvSpPr/>
          <p:nvPr/>
        </p:nvSpPr>
        <p:spPr>
          <a:xfrm>
            <a:off x="9073020" y="3986867"/>
            <a:ext cx="1680873" cy="500643"/>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病院</a:t>
            </a:r>
          </a:p>
        </p:txBody>
      </p:sp>
      <p:sp>
        <p:nvSpPr>
          <p:cNvPr id="204" name="角丸四角形 203">
            <a:extLst>
              <a:ext uri="{FF2B5EF4-FFF2-40B4-BE49-F238E27FC236}">
                <a16:creationId xmlns:a16="http://schemas.microsoft.com/office/drawing/2014/main" id="{28EBB4AB-80C3-50A5-46E6-E04DF1BE7563}"/>
              </a:ext>
            </a:extLst>
          </p:cNvPr>
          <p:cNvSpPr/>
          <p:nvPr/>
        </p:nvSpPr>
        <p:spPr>
          <a:xfrm>
            <a:off x="9086078" y="4551573"/>
            <a:ext cx="1680873" cy="500643"/>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介護サービス</a:t>
            </a:r>
          </a:p>
        </p:txBody>
      </p:sp>
      <p:cxnSp>
        <p:nvCxnSpPr>
          <p:cNvPr id="205" name="直線コネクタ 204">
            <a:extLst>
              <a:ext uri="{FF2B5EF4-FFF2-40B4-BE49-F238E27FC236}">
                <a16:creationId xmlns:a16="http://schemas.microsoft.com/office/drawing/2014/main" id="{213D3575-BC67-9834-FC9D-0EE4FB5EDCC8}"/>
              </a:ext>
            </a:extLst>
          </p:cNvPr>
          <p:cNvCxnSpPr>
            <a:cxnSpLocks/>
            <a:endCxn id="202" idx="1"/>
          </p:cNvCxnSpPr>
          <p:nvPr/>
        </p:nvCxnSpPr>
        <p:spPr>
          <a:xfrm flipV="1">
            <a:off x="8098507" y="3666562"/>
            <a:ext cx="974513" cy="565074"/>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206" name="直線コネクタ 205">
            <a:extLst>
              <a:ext uri="{FF2B5EF4-FFF2-40B4-BE49-F238E27FC236}">
                <a16:creationId xmlns:a16="http://schemas.microsoft.com/office/drawing/2014/main" id="{BDC1C885-8B5B-0BC9-0DEC-748C27D8C845}"/>
              </a:ext>
            </a:extLst>
          </p:cNvPr>
          <p:cNvCxnSpPr>
            <a:cxnSpLocks/>
            <a:endCxn id="203" idx="1"/>
          </p:cNvCxnSpPr>
          <p:nvPr/>
        </p:nvCxnSpPr>
        <p:spPr>
          <a:xfrm>
            <a:off x="8085448" y="4232588"/>
            <a:ext cx="987572" cy="4601"/>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207" name="直線コネクタ 206">
            <a:extLst>
              <a:ext uri="{FF2B5EF4-FFF2-40B4-BE49-F238E27FC236}">
                <a16:creationId xmlns:a16="http://schemas.microsoft.com/office/drawing/2014/main" id="{097306EE-60D6-2A7D-E895-353792D3DC08}"/>
              </a:ext>
            </a:extLst>
          </p:cNvPr>
          <p:cNvCxnSpPr>
            <a:cxnSpLocks/>
            <a:endCxn id="204" idx="1"/>
          </p:cNvCxnSpPr>
          <p:nvPr/>
        </p:nvCxnSpPr>
        <p:spPr>
          <a:xfrm>
            <a:off x="8091978" y="4228601"/>
            <a:ext cx="994100" cy="573294"/>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sp>
        <p:nvSpPr>
          <p:cNvPr id="208" name="テキスト ボックス 207">
            <a:extLst>
              <a:ext uri="{FF2B5EF4-FFF2-40B4-BE49-F238E27FC236}">
                <a16:creationId xmlns:a16="http://schemas.microsoft.com/office/drawing/2014/main" id="{9EF9CDDB-B48C-5020-685B-F8A317B6E4F9}"/>
              </a:ext>
            </a:extLst>
          </p:cNvPr>
          <p:cNvSpPr txBox="1"/>
          <p:nvPr/>
        </p:nvSpPr>
        <p:spPr>
          <a:xfrm>
            <a:off x="2524213" y="3335208"/>
            <a:ext cx="1569660" cy="646331"/>
          </a:xfrm>
          <a:prstGeom prst="rect">
            <a:avLst/>
          </a:prstGeom>
          <a:noFill/>
        </p:spPr>
        <p:txBody>
          <a:bodyPr wrap="none" rtlCol="0">
            <a:spAutoFit/>
          </a:bodyPr>
          <a:lstStyle/>
          <a:p>
            <a:pPr algn="ctr"/>
            <a:r>
              <a:rPr kumimoji="1" lang="ja-JP" altLang="en-US">
                <a:solidFill>
                  <a:srgbClr val="1A317C"/>
                </a:solidFill>
              </a:rPr>
              <a:t>ゆるい繋がり</a:t>
            </a:r>
            <a:endParaRPr kumimoji="1" lang="en-US" altLang="ja-JP" dirty="0">
              <a:solidFill>
                <a:srgbClr val="1A317C"/>
              </a:solidFill>
            </a:endParaRPr>
          </a:p>
          <a:p>
            <a:pPr algn="ctr"/>
            <a:r>
              <a:rPr lang="ja-JP" altLang="en-US">
                <a:solidFill>
                  <a:srgbClr val="1A317C"/>
                </a:solidFill>
              </a:rPr>
              <a:t>（情報あり）</a:t>
            </a:r>
            <a:endParaRPr kumimoji="1" lang="ja-JP" altLang="en-US">
              <a:solidFill>
                <a:srgbClr val="1A317C"/>
              </a:solidFill>
            </a:endParaRPr>
          </a:p>
        </p:txBody>
      </p:sp>
      <p:sp>
        <p:nvSpPr>
          <p:cNvPr id="212" name="ドーナツ 211">
            <a:extLst>
              <a:ext uri="{FF2B5EF4-FFF2-40B4-BE49-F238E27FC236}">
                <a16:creationId xmlns:a16="http://schemas.microsoft.com/office/drawing/2014/main" id="{7D4CC56E-AD3B-3830-8F6C-88B012AC946F}"/>
              </a:ext>
            </a:extLst>
          </p:cNvPr>
          <p:cNvSpPr/>
          <p:nvPr/>
        </p:nvSpPr>
        <p:spPr>
          <a:xfrm>
            <a:off x="1178586" y="5745468"/>
            <a:ext cx="467263" cy="467263"/>
          </a:xfrm>
          <a:prstGeom prst="donu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3" name="正方形/長方形 212">
            <a:extLst>
              <a:ext uri="{FF2B5EF4-FFF2-40B4-BE49-F238E27FC236}">
                <a16:creationId xmlns:a16="http://schemas.microsoft.com/office/drawing/2014/main" id="{7F6CCF08-4C1B-F0BE-DC1D-1449584599F8}"/>
              </a:ext>
            </a:extLst>
          </p:cNvPr>
          <p:cNvSpPr/>
          <p:nvPr/>
        </p:nvSpPr>
        <p:spPr>
          <a:xfrm>
            <a:off x="1736287" y="5760057"/>
            <a:ext cx="1286090" cy="445880"/>
          </a:xfrm>
          <a:prstGeom prst="rect">
            <a:avLst/>
          </a:prstGeom>
          <a:solidFill>
            <a:srgbClr val="1A317C"/>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関係値</a:t>
            </a:r>
          </a:p>
        </p:txBody>
      </p:sp>
      <p:sp>
        <p:nvSpPr>
          <p:cNvPr id="236" name="左右矢印 235">
            <a:extLst>
              <a:ext uri="{FF2B5EF4-FFF2-40B4-BE49-F238E27FC236}">
                <a16:creationId xmlns:a16="http://schemas.microsoft.com/office/drawing/2014/main" id="{7C608C33-2F7E-145D-29A0-96BE5CCDC31C}"/>
              </a:ext>
            </a:extLst>
          </p:cNvPr>
          <p:cNvSpPr/>
          <p:nvPr/>
        </p:nvSpPr>
        <p:spPr>
          <a:xfrm>
            <a:off x="2590383" y="3965423"/>
            <a:ext cx="1436626" cy="346229"/>
          </a:xfrm>
          <a:prstGeom prst="leftRightArrow">
            <a:avLst/>
          </a:prstGeom>
          <a:noFill/>
          <a:ln w="1905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角丸四角形 236">
            <a:extLst>
              <a:ext uri="{FF2B5EF4-FFF2-40B4-BE49-F238E27FC236}">
                <a16:creationId xmlns:a16="http://schemas.microsoft.com/office/drawing/2014/main" id="{8AFF3B12-6E83-301F-B69B-E6656D734EA6}"/>
              </a:ext>
            </a:extLst>
          </p:cNvPr>
          <p:cNvSpPr/>
          <p:nvPr/>
        </p:nvSpPr>
        <p:spPr>
          <a:xfrm>
            <a:off x="1279555" y="4523231"/>
            <a:ext cx="1739591" cy="456201"/>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spc="-300">
                <a:solidFill>
                  <a:srgbClr val="1A317C"/>
                </a:solidFill>
              </a:rPr>
              <a:t>コミュニティ管理者</a:t>
            </a:r>
            <a:endParaRPr kumimoji="1" lang="ja-JP" altLang="en-US" sz="1600" spc="-300">
              <a:solidFill>
                <a:srgbClr val="1A317C"/>
              </a:solidFill>
            </a:endParaRPr>
          </a:p>
        </p:txBody>
      </p:sp>
      <p:sp>
        <p:nvSpPr>
          <p:cNvPr id="238" name="角丸四角形 237">
            <a:extLst>
              <a:ext uri="{FF2B5EF4-FFF2-40B4-BE49-F238E27FC236}">
                <a16:creationId xmlns:a16="http://schemas.microsoft.com/office/drawing/2014/main" id="{1C075A18-6A58-B5B0-B9E2-894198F02183}"/>
              </a:ext>
            </a:extLst>
          </p:cNvPr>
          <p:cNvSpPr/>
          <p:nvPr/>
        </p:nvSpPr>
        <p:spPr>
          <a:xfrm>
            <a:off x="7140607" y="4521564"/>
            <a:ext cx="1188170"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地域包括</a:t>
            </a:r>
          </a:p>
        </p:txBody>
      </p:sp>
      <p:sp>
        <p:nvSpPr>
          <p:cNvPr id="239" name="正方形/長方形 238">
            <a:extLst>
              <a:ext uri="{FF2B5EF4-FFF2-40B4-BE49-F238E27FC236}">
                <a16:creationId xmlns:a16="http://schemas.microsoft.com/office/drawing/2014/main" id="{8197632F-4420-B8FA-EA1C-6A7F40638546}"/>
              </a:ext>
            </a:extLst>
          </p:cNvPr>
          <p:cNvSpPr/>
          <p:nvPr/>
        </p:nvSpPr>
        <p:spPr>
          <a:xfrm>
            <a:off x="8533851" y="5730327"/>
            <a:ext cx="1286090" cy="445880"/>
          </a:xfrm>
          <a:prstGeom prst="rect">
            <a:avLst/>
          </a:prstGeom>
          <a:solidFill>
            <a:srgbClr val="1A317C"/>
          </a:solid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bg1"/>
                </a:solidFill>
              </a:rPr>
              <a:t>連携機能</a:t>
            </a:r>
            <a:endParaRPr kumimoji="1" lang="ja-JP" altLang="en-US" sz="2000">
              <a:solidFill>
                <a:schemeClr val="bg1"/>
              </a:solidFill>
            </a:endParaRPr>
          </a:p>
        </p:txBody>
      </p:sp>
      <p:sp>
        <p:nvSpPr>
          <p:cNvPr id="240" name="ドーナツ 239">
            <a:extLst>
              <a:ext uri="{FF2B5EF4-FFF2-40B4-BE49-F238E27FC236}">
                <a16:creationId xmlns:a16="http://schemas.microsoft.com/office/drawing/2014/main" id="{1D35062B-DB0D-ABCB-A3F5-B2A12ED285C4}"/>
              </a:ext>
            </a:extLst>
          </p:cNvPr>
          <p:cNvSpPr/>
          <p:nvPr/>
        </p:nvSpPr>
        <p:spPr>
          <a:xfrm>
            <a:off x="7990468" y="5720560"/>
            <a:ext cx="467263" cy="467263"/>
          </a:xfrm>
          <a:prstGeom prst="donu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3" name="右中かっこ 242">
            <a:extLst>
              <a:ext uri="{FF2B5EF4-FFF2-40B4-BE49-F238E27FC236}">
                <a16:creationId xmlns:a16="http://schemas.microsoft.com/office/drawing/2014/main" id="{1FC14106-8360-5649-92CB-68FC95F1B44A}"/>
              </a:ext>
            </a:extLst>
          </p:cNvPr>
          <p:cNvSpPr/>
          <p:nvPr/>
        </p:nvSpPr>
        <p:spPr>
          <a:xfrm rot="5400000">
            <a:off x="3082702" y="3474635"/>
            <a:ext cx="191960" cy="4000192"/>
          </a:xfrm>
          <a:prstGeom prst="rightBrace">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44" name="右中かっこ 243">
            <a:extLst>
              <a:ext uri="{FF2B5EF4-FFF2-40B4-BE49-F238E27FC236}">
                <a16:creationId xmlns:a16="http://schemas.microsoft.com/office/drawing/2014/main" id="{2D3FD39D-EBFC-0544-A5EA-44BEA13B7AEC}"/>
              </a:ext>
            </a:extLst>
          </p:cNvPr>
          <p:cNvSpPr/>
          <p:nvPr/>
        </p:nvSpPr>
        <p:spPr>
          <a:xfrm rot="5400000">
            <a:off x="8814230" y="3500517"/>
            <a:ext cx="191960" cy="4000192"/>
          </a:xfrm>
          <a:prstGeom prst="rightBrace">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45" name="正方形/長方形 244">
            <a:extLst>
              <a:ext uri="{FF2B5EF4-FFF2-40B4-BE49-F238E27FC236}">
                <a16:creationId xmlns:a16="http://schemas.microsoft.com/office/drawing/2014/main" id="{F93B6ED0-9456-EF9F-C9A4-45D4534CBDB1}"/>
              </a:ext>
            </a:extLst>
          </p:cNvPr>
          <p:cNvSpPr/>
          <p:nvPr/>
        </p:nvSpPr>
        <p:spPr>
          <a:xfrm>
            <a:off x="1142369" y="3217305"/>
            <a:ext cx="4185788" cy="2006748"/>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a:extLst>
              <a:ext uri="{FF2B5EF4-FFF2-40B4-BE49-F238E27FC236}">
                <a16:creationId xmlns:a16="http://schemas.microsoft.com/office/drawing/2014/main" id="{F7E9D1BF-52ED-7333-1D08-DA090994F990}"/>
              </a:ext>
            </a:extLst>
          </p:cNvPr>
          <p:cNvSpPr/>
          <p:nvPr/>
        </p:nvSpPr>
        <p:spPr>
          <a:xfrm>
            <a:off x="6812489" y="3217305"/>
            <a:ext cx="4185788" cy="2006748"/>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右矢印 250">
            <a:extLst>
              <a:ext uri="{FF2B5EF4-FFF2-40B4-BE49-F238E27FC236}">
                <a16:creationId xmlns:a16="http://schemas.microsoft.com/office/drawing/2014/main" id="{513D6D28-9ED5-DDED-4797-B9598CFDA67D}"/>
              </a:ext>
            </a:extLst>
          </p:cNvPr>
          <p:cNvSpPr/>
          <p:nvPr/>
        </p:nvSpPr>
        <p:spPr>
          <a:xfrm>
            <a:off x="3019146" y="4545761"/>
            <a:ext cx="4121461" cy="361664"/>
          </a:xfrm>
          <a:prstGeom prst="rightArrow">
            <a:avLst/>
          </a:prstGeom>
          <a:solidFill>
            <a:srgbClr val="FF9E46"/>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3" name="グループ化 262">
            <a:extLst>
              <a:ext uri="{FF2B5EF4-FFF2-40B4-BE49-F238E27FC236}">
                <a16:creationId xmlns:a16="http://schemas.microsoft.com/office/drawing/2014/main" id="{1D5DAA33-C70A-8E77-2B42-793127B15E8A}"/>
              </a:ext>
            </a:extLst>
          </p:cNvPr>
          <p:cNvGrpSpPr/>
          <p:nvPr/>
        </p:nvGrpSpPr>
        <p:grpSpPr>
          <a:xfrm flipH="1">
            <a:off x="10692470" y="1987908"/>
            <a:ext cx="627797" cy="1023582"/>
            <a:chOff x="1790370" y="4827530"/>
            <a:chExt cx="627797" cy="1023582"/>
          </a:xfrm>
        </p:grpSpPr>
        <p:sp>
          <p:nvSpPr>
            <p:cNvPr id="264" name="円/楕円 263">
              <a:extLst>
                <a:ext uri="{FF2B5EF4-FFF2-40B4-BE49-F238E27FC236}">
                  <a16:creationId xmlns:a16="http://schemas.microsoft.com/office/drawing/2014/main" id="{13ACD366-3B3E-9EDB-9833-D971FFBB725B}"/>
                </a:ext>
              </a:extLst>
            </p:cNvPr>
            <p:cNvSpPr/>
            <p:nvPr/>
          </p:nvSpPr>
          <p:spPr>
            <a:xfrm>
              <a:off x="1824490" y="4827530"/>
              <a:ext cx="559558" cy="559558"/>
            </a:xfrm>
            <a:prstGeom prst="ellipse">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角丸四角形 264">
              <a:extLst>
                <a:ext uri="{FF2B5EF4-FFF2-40B4-BE49-F238E27FC236}">
                  <a16:creationId xmlns:a16="http://schemas.microsoft.com/office/drawing/2014/main" id="{E74318CB-F953-F2DA-A5F7-A536CDEEA467}"/>
                </a:ext>
              </a:extLst>
            </p:cNvPr>
            <p:cNvSpPr/>
            <p:nvPr/>
          </p:nvSpPr>
          <p:spPr>
            <a:xfrm>
              <a:off x="1790370" y="5428834"/>
              <a:ext cx="627797" cy="422278"/>
            </a:xfrm>
            <a:prstGeom prst="round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a:extLst>
                <a:ext uri="{FF2B5EF4-FFF2-40B4-BE49-F238E27FC236}">
                  <a16:creationId xmlns:a16="http://schemas.microsoft.com/office/drawing/2014/main" id="{F8B53A3E-D7C5-FB3C-84B6-9E3C61D05E08}"/>
                </a:ext>
              </a:extLst>
            </p:cNvPr>
            <p:cNvSpPr/>
            <p:nvPr/>
          </p:nvSpPr>
          <p:spPr>
            <a:xfrm>
              <a:off x="2014232" y="500675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円/楕円 266">
              <a:extLst>
                <a:ext uri="{FF2B5EF4-FFF2-40B4-BE49-F238E27FC236}">
                  <a16:creationId xmlns:a16="http://schemas.microsoft.com/office/drawing/2014/main" id="{74ACFF0B-BDC2-B4EB-706C-0D236F9F0BC8}"/>
                </a:ext>
              </a:extLst>
            </p:cNvPr>
            <p:cNvSpPr/>
            <p:nvPr/>
          </p:nvSpPr>
          <p:spPr>
            <a:xfrm>
              <a:off x="2203974" y="5008627"/>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円弧 267">
              <a:extLst>
                <a:ext uri="{FF2B5EF4-FFF2-40B4-BE49-F238E27FC236}">
                  <a16:creationId xmlns:a16="http://schemas.microsoft.com/office/drawing/2014/main" id="{D22A690C-3D98-D682-F1E2-0D942C45AE55}"/>
                </a:ext>
              </a:extLst>
            </p:cNvPr>
            <p:cNvSpPr/>
            <p:nvPr/>
          </p:nvSpPr>
          <p:spPr>
            <a:xfrm rot="2747946" flipV="1">
              <a:off x="2022876" y="5001178"/>
              <a:ext cx="266218" cy="266218"/>
            </a:xfrm>
            <a:prstGeom prst="arc">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249" name="角丸四角形 248">
            <a:extLst>
              <a:ext uri="{FF2B5EF4-FFF2-40B4-BE49-F238E27FC236}">
                <a16:creationId xmlns:a16="http://schemas.microsoft.com/office/drawing/2014/main" id="{344348BA-48CF-C3F9-37C1-0689EF3C2EF5}"/>
              </a:ext>
            </a:extLst>
          </p:cNvPr>
          <p:cNvSpPr/>
          <p:nvPr/>
        </p:nvSpPr>
        <p:spPr>
          <a:xfrm>
            <a:off x="10433054" y="2899165"/>
            <a:ext cx="1188170"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1A317C"/>
                </a:solidFill>
              </a:rPr>
              <a:t>地方行政</a:t>
            </a:r>
            <a:endParaRPr kumimoji="1" lang="ja-JP" altLang="en-US">
              <a:solidFill>
                <a:srgbClr val="1A317C"/>
              </a:solidFill>
            </a:endParaRPr>
          </a:p>
        </p:txBody>
      </p:sp>
      <p:sp>
        <p:nvSpPr>
          <p:cNvPr id="281" name="テキスト ボックス 280">
            <a:extLst>
              <a:ext uri="{FF2B5EF4-FFF2-40B4-BE49-F238E27FC236}">
                <a16:creationId xmlns:a16="http://schemas.microsoft.com/office/drawing/2014/main" id="{BD885A94-0642-02EA-38E9-0C0E896A0BCB}"/>
              </a:ext>
            </a:extLst>
          </p:cNvPr>
          <p:cNvSpPr txBox="1"/>
          <p:nvPr/>
        </p:nvSpPr>
        <p:spPr>
          <a:xfrm>
            <a:off x="9634697" y="2102518"/>
            <a:ext cx="1107996" cy="369332"/>
          </a:xfrm>
          <a:prstGeom prst="rect">
            <a:avLst/>
          </a:prstGeom>
          <a:noFill/>
        </p:spPr>
        <p:txBody>
          <a:bodyPr wrap="none" rtlCol="0">
            <a:spAutoFit/>
          </a:bodyPr>
          <a:lstStyle/>
          <a:p>
            <a:r>
              <a:rPr kumimoji="1" lang="ja-JP" altLang="en-US" b="1">
                <a:solidFill>
                  <a:srgbClr val="1A317C"/>
                </a:solidFill>
              </a:rPr>
              <a:t>欲しい！</a:t>
            </a:r>
          </a:p>
        </p:txBody>
      </p:sp>
      <p:sp>
        <p:nvSpPr>
          <p:cNvPr id="282" name="角丸四角形吹き出し 281">
            <a:extLst>
              <a:ext uri="{FF2B5EF4-FFF2-40B4-BE49-F238E27FC236}">
                <a16:creationId xmlns:a16="http://schemas.microsoft.com/office/drawing/2014/main" id="{BEE606AB-6AA8-1011-8632-29AFD002D8AA}"/>
              </a:ext>
            </a:extLst>
          </p:cNvPr>
          <p:cNvSpPr/>
          <p:nvPr/>
        </p:nvSpPr>
        <p:spPr>
          <a:xfrm>
            <a:off x="5165671" y="3701947"/>
            <a:ext cx="1805717" cy="679688"/>
          </a:xfrm>
          <a:prstGeom prst="wedgeRoundRectCallout">
            <a:avLst>
              <a:gd name="adj1" fmla="val -15359"/>
              <a:gd name="adj2" fmla="val 73408"/>
              <a:gd name="adj3" fmla="val 16667"/>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rgbClr val="1A317C"/>
                </a:solidFill>
              </a:rPr>
              <a:t>情報共有</a:t>
            </a:r>
            <a:r>
              <a:rPr kumimoji="1" lang="ja-JP" altLang="en-US" sz="2400" b="1" spc="-300">
                <a:solidFill>
                  <a:srgbClr val="1A317C"/>
                </a:solidFill>
              </a:rPr>
              <a:t>！</a:t>
            </a:r>
          </a:p>
        </p:txBody>
      </p:sp>
    </p:spTree>
    <p:extLst>
      <p:ext uri="{BB962C8B-B14F-4D97-AF65-F5344CB8AC3E}">
        <p14:creationId xmlns:p14="http://schemas.microsoft.com/office/powerpoint/2010/main" val="119999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14DE1-DF3B-AF6C-1A2E-78FFA44BA1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5D41EFA-25E4-34D1-D201-3C011E260124}"/>
              </a:ext>
            </a:extLst>
          </p:cNvPr>
          <p:cNvSpPr>
            <a:spLocks noGrp="1"/>
          </p:cNvSpPr>
          <p:nvPr>
            <p:ph type="title"/>
          </p:nvPr>
        </p:nvSpPr>
        <p:spPr>
          <a:prstGeom prst="rect">
            <a:avLst/>
          </a:prstGeom>
        </p:spPr>
        <p:txBody>
          <a:bodyPr/>
          <a:lstStyle/>
          <a:p>
            <a:r>
              <a:rPr lang="ja-JP" altLang="en-US"/>
              <a:t>ロール</a:t>
            </a:r>
            <a:r>
              <a:rPr kumimoji="1" lang="ja-JP" altLang="en-US"/>
              <a:t>モデルとなる取り組み</a:t>
            </a:r>
          </a:p>
        </p:txBody>
      </p:sp>
      <p:pic>
        <p:nvPicPr>
          <p:cNvPr id="5122" name="Picture 2">
            <a:extLst>
              <a:ext uri="{FF2B5EF4-FFF2-40B4-BE49-F238E27FC236}">
                <a16:creationId xmlns:a16="http://schemas.microsoft.com/office/drawing/2014/main" id="{B9E46E83-2C05-51AF-CAD2-189168CCA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070" y="1156058"/>
            <a:ext cx="4288353" cy="4120918"/>
          </a:xfrm>
          <a:prstGeom prst="ellipse">
            <a:avLst/>
          </a:prstGeom>
          <a:noFill/>
          <a:ln w="19050">
            <a:solidFill>
              <a:srgbClr val="1A317C"/>
            </a:solidFill>
          </a:ln>
          <a:extLst>
            <a:ext uri="{909E8E84-426E-40DD-AFC4-6F175D3DCCD1}">
              <a14:hiddenFill xmlns:a14="http://schemas.microsoft.com/office/drawing/2010/main">
                <a:solidFill>
                  <a:srgbClr val="FFFFFF"/>
                </a:solidFill>
              </a14:hiddenFill>
            </a:ext>
          </a:extLst>
        </p:spPr>
      </p:pic>
      <p:sp>
        <p:nvSpPr>
          <p:cNvPr id="11" name="コンテンツ プレースホルダー 2">
            <a:extLst>
              <a:ext uri="{FF2B5EF4-FFF2-40B4-BE49-F238E27FC236}">
                <a16:creationId xmlns:a16="http://schemas.microsoft.com/office/drawing/2014/main" id="{9D873F96-D065-C83D-7FF7-8CB48F7984A1}"/>
              </a:ext>
            </a:extLst>
          </p:cNvPr>
          <p:cNvSpPr>
            <a:spLocks noGrp="1"/>
          </p:cNvSpPr>
          <p:nvPr>
            <p:ph idx="1"/>
          </p:nvPr>
        </p:nvSpPr>
        <p:spPr>
          <a:xfrm>
            <a:off x="1228234" y="1592640"/>
            <a:ext cx="5371353" cy="2970363"/>
          </a:xfrm>
          <a:prstGeom prst="rect">
            <a:avLst/>
          </a:prstGeom>
        </p:spPr>
        <p:txBody>
          <a:bodyPr anchor="t"/>
          <a:lstStyle/>
          <a:p>
            <a:r>
              <a:rPr lang="ja-JP" altLang="en-US" sz="2400" dirty="0">
                <a:solidFill>
                  <a:schemeClr val="tx1"/>
                </a:solidFill>
              </a:rPr>
              <a:t>具体事例</a:t>
            </a:r>
            <a:endParaRPr lang="en-US" altLang="ja-JP" sz="2400" dirty="0">
              <a:solidFill>
                <a:schemeClr val="tx1"/>
              </a:solidFill>
            </a:endParaRPr>
          </a:p>
          <a:p>
            <a:r>
              <a:rPr kumimoji="1" lang="ja-JP" altLang="en-US" b="1" dirty="0"/>
              <a:t>中野ほっとサロン</a:t>
            </a:r>
            <a:endParaRPr lang="en-US" altLang="ja-JP" dirty="0">
              <a:solidFill>
                <a:schemeClr val="tx1"/>
              </a:solidFill>
            </a:endParaRPr>
          </a:p>
          <a:p>
            <a:endParaRPr kumimoji="1" lang="en-US" altLang="ja-JP" sz="2000" dirty="0">
              <a:solidFill>
                <a:schemeClr val="tx1"/>
              </a:solidFill>
            </a:endParaRPr>
          </a:p>
          <a:p>
            <a:r>
              <a:rPr kumimoji="1" lang="ja-JP" altLang="en-US" sz="2000" dirty="0">
                <a:solidFill>
                  <a:schemeClr val="tx1"/>
                </a:solidFill>
              </a:rPr>
              <a:t>・元看護師が主催運営、</a:t>
            </a:r>
            <a:endParaRPr kumimoji="1" lang="en-US" altLang="ja-JP" sz="2000" dirty="0">
              <a:solidFill>
                <a:schemeClr val="tx1"/>
              </a:solidFill>
            </a:endParaRPr>
          </a:p>
          <a:p>
            <a:r>
              <a:rPr lang="ja-JP" altLang="en-US" sz="2000" dirty="0">
                <a:solidFill>
                  <a:schemeClr val="tx1"/>
                </a:solidFill>
              </a:rPr>
              <a:t>　社会福祉協議会が支援（行政関連機関）</a:t>
            </a:r>
            <a:endParaRPr kumimoji="1" lang="en-US" altLang="ja-JP" sz="2000" dirty="0">
              <a:solidFill>
                <a:schemeClr val="tx1"/>
              </a:solidFill>
            </a:endParaRPr>
          </a:p>
          <a:p>
            <a:r>
              <a:rPr kumimoji="1" lang="ja-JP" altLang="en-US" sz="2000" dirty="0">
                <a:solidFill>
                  <a:schemeClr val="tx1"/>
                </a:solidFill>
              </a:rPr>
              <a:t>・主催者が“ちょっとした異変”を察知</a:t>
            </a:r>
            <a:endParaRPr kumimoji="1" lang="en-US" altLang="ja-JP" sz="2000" dirty="0">
              <a:solidFill>
                <a:schemeClr val="tx1"/>
              </a:solidFill>
            </a:endParaRPr>
          </a:p>
          <a:p>
            <a:r>
              <a:rPr kumimoji="1" lang="ja-JP" altLang="en-US" sz="2000" dirty="0">
                <a:solidFill>
                  <a:schemeClr val="tx1"/>
                </a:solidFill>
              </a:rPr>
              <a:t>　→必要機関に連携、対処</a:t>
            </a:r>
          </a:p>
          <a:p>
            <a:pPr marL="0" indent="0">
              <a:buNone/>
            </a:pPr>
            <a:br>
              <a:rPr kumimoji="1" lang="ja-JP" altLang="en-US" sz="2400" dirty="0">
                <a:solidFill>
                  <a:schemeClr val="tx1"/>
                </a:solidFill>
              </a:rPr>
            </a:br>
            <a:endParaRPr kumimoji="1" lang="ja-JP" altLang="en-US" sz="2400" dirty="0">
              <a:solidFill>
                <a:schemeClr val="tx1"/>
              </a:solidFill>
            </a:endParaRPr>
          </a:p>
        </p:txBody>
      </p:sp>
      <p:sp>
        <p:nvSpPr>
          <p:cNvPr id="3" name="角丸四角形吹き出し 2">
            <a:extLst>
              <a:ext uri="{FF2B5EF4-FFF2-40B4-BE49-F238E27FC236}">
                <a16:creationId xmlns:a16="http://schemas.microsoft.com/office/drawing/2014/main" id="{7E85AA37-D3A0-5D49-D21B-FE9FDC0F7229}"/>
              </a:ext>
            </a:extLst>
          </p:cNvPr>
          <p:cNvSpPr/>
          <p:nvPr/>
        </p:nvSpPr>
        <p:spPr>
          <a:xfrm>
            <a:off x="8920235" y="710091"/>
            <a:ext cx="2543694" cy="1147157"/>
          </a:xfrm>
          <a:prstGeom prst="wedgeRoundRectCallou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1A317C"/>
                </a:solidFill>
              </a:rPr>
              <a:t>実は</a:t>
            </a:r>
            <a:r>
              <a:rPr kumimoji="1" lang="en-US" altLang="ja-JP" sz="2400" b="1" dirty="0">
                <a:solidFill>
                  <a:srgbClr val="1A317C"/>
                </a:solidFill>
              </a:rPr>
              <a:t>50%</a:t>
            </a:r>
            <a:r>
              <a:rPr kumimoji="1" lang="ja-JP" altLang="en-US" sz="2400" b="1">
                <a:solidFill>
                  <a:srgbClr val="1A317C"/>
                </a:solidFill>
              </a:rPr>
              <a:t>以上</a:t>
            </a:r>
            <a:r>
              <a:rPr kumimoji="1" lang="ja-JP" altLang="en-US" b="1">
                <a:solidFill>
                  <a:srgbClr val="1A317C"/>
                </a:solidFill>
              </a:rPr>
              <a:t>の</a:t>
            </a:r>
            <a:endParaRPr kumimoji="1" lang="en-US" altLang="ja-JP" b="1" dirty="0">
              <a:solidFill>
                <a:srgbClr val="1A317C"/>
              </a:solidFill>
            </a:endParaRPr>
          </a:p>
          <a:p>
            <a:pPr algn="ctr"/>
            <a:r>
              <a:rPr kumimoji="1" lang="ja-JP" altLang="en-US" b="1">
                <a:solidFill>
                  <a:srgbClr val="1A317C"/>
                </a:solidFill>
              </a:rPr>
              <a:t>高齢者が社会活動に参加！</a:t>
            </a:r>
            <a:r>
              <a:rPr kumimoji="1" lang="en-US" altLang="ja-JP" b="1" baseline="30000" dirty="0">
                <a:solidFill>
                  <a:srgbClr val="1A317C"/>
                </a:solidFill>
              </a:rPr>
              <a:t>[9]</a:t>
            </a:r>
            <a:endParaRPr kumimoji="1" lang="ja-JP" altLang="en-US" b="1">
              <a:solidFill>
                <a:srgbClr val="1A317C"/>
              </a:solidFill>
            </a:endParaRPr>
          </a:p>
        </p:txBody>
      </p:sp>
      <p:sp>
        <p:nvSpPr>
          <p:cNvPr id="4" name="テキスト ボックス 3">
            <a:extLst>
              <a:ext uri="{FF2B5EF4-FFF2-40B4-BE49-F238E27FC236}">
                <a16:creationId xmlns:a16="http://schemas.microsoft.com/office/drawing/2014/main" id="{7EFF5D50-93F3-D8DB-CE8A-D83E590D8FAA}"/>
              </a:ext>
            </a:extLst>
          </p:cNvPr>
          <p:cNvSpPr txBox="1"/>
          <p:nvPr/>
        </p:nvSpPr>
        <p:spPr>
          <a:xfrm>
            <a:off x="179251" y="6489022"/>
            <a:ext cx="11976931" cy="246221"/>
          </a:xfrm>
          <a:prstGeom prst="rect">
            <a:avLst/>
          </a:prstGeom>
          <a:noFill/>
        </p:spPr>
        <p:txBody>
          <a:bodyPr wrap="square" rtlCol="0">
            <a:spAutoFit/>
          </a:bodyPr>
          <a:lstStyle/>
          <a:p>
            <a:r>
              <a:rPr lang="en-US" altLang="ja-JP" sz="1000" b="0" i="0" u="none" strike="noStrike" dirty="0">
                <a:solidFill>
                  <a:schemeClr val="tx1">
                    <a:lumMod val="50000"/>
                    <a:lumOff val="50000"/>
                  </a:schemeClr>
                </a:solidFill>
                <a:effectLst/>
                <a:latin typeface="Arial" panose="020B0604020202020204" pitchFamily="34" charset="0"/>
              </a:rPr>
              <a:t>[9]</a:t>
            </a:r>
            <a:r>
              <a:rPr lang="ja-JP" altLang="en-US" sz="1000" b="0" i="0" u="none" strike="noStrike">
                <a:solidFill>
                  <a:schemeClr val="tx1">
                    <a:lumMod val="50000"/>
                    <a:lumOff val="50000"/>
                  </a:schemeClr>
                </a:solidFill>
                <a:effectLst/>
                <a:latin typeface="Arial" panose="020B0604020202020204" pitchFamily="34" charset="0"/>
              </a:rPr>
              <a:t>内閣府</a:t>
            </a:r>
            <a:r>
              <a:rPr lang="en-US" altLang="ja-JP" sz="1000" b="0" i="0" u="none" strike="noStrike" dirty="0">
                <a:solidFill>
                  <a:schemeClr val="tx1">
                    <a:lumMod val="50000"/>
                    <a:lumOff val="50000"/>
                  </a:schemeClr>
                </a:solidFill>
                <a:effectLst/>
                <a:latin typeface="Arial" panose="020B0604020202020204" pitchFamily="34" charset="0"/>
              </a:rPr>
              <a:t>. (2023). </a:t>
            </a:r>
            <a:r>
              <a:rPr lang="ja-JP" altLang="en-US" sz="1000" b="0" i="0" u="none" strike="noStrike">
                <a:solidFill>
                  <a:schemeClr val="tx1">
                    <a:lumMod val="50000"/>
                    <a:lumOff val="50000"/>
                  </a:schemeClr>
                </a:solidFill>
                <a:effectLst/>
                <a:latin typeface="Arial" panose="020B0604020202020204" pitchFamily="34" charset="0"/>
              </a:rPr>
              <a:t>令和</a:t>
            </a:r>
            <a:r>
              <a:rPr lang="en-US" altLang="ja-JP" sz="1000" b="0" i="0" u="none" strike="noStrike" dirty="0">
                <a:solidFill>
                  <a:schemeClr val="tx1">
                    <a:lumMod val="50000"/>
                    <a:lumOff val="50000"/>
                  </a:schemeClr>
                </a:solidFill>
                <a:effectLst/>
                <a:latin typeface="Arial" panose="020B0604020202020204" pitchFamily="34" charset="0"/>
              </a:rPr>
              <a:t>5</a:t>
            </a:r>
            <a:r>
              <a:rPr lang="ja-JP" altLang="en-US" sz="1000" b="0" i="0" u="none" strike="noStrike">
                <a:solidFill>
                  <a:schemeClr val="tx1">
                    <a:lumMod val="50000"/>
                    <a:lumOff val="50000"/>
                  </a:schemeClr>
                </a:solidFill>
                <a:effectLst/>
                <a:latin typeface="Arial" panose="020B0604020202020204" pitchFamily="34" charset="0"/>
              </a:rPr>
              <a:t>年版高齢社会白書</a:t>
            </a:r>
            <a:r>
              <a:rPr lang="en-US" altLang="ja-JP" sz="1000" b="0" i="0" u="none" strike="noStrike" dirty="0">
                <a:solidFill>
                  <a:schemeClr val="tx1">
                    <a:lumMod val="50000"/>
                    <a:lumOff val="50000"/>
                  </a:schemeClr>
                </a:solidFill>
                <a:effectLst/>
                <a:latin typeface="Arial" panose="020B0604020202020204" pitchFamily="34" charset="0"/>
              </a:rPr>
              <a:t>: </a:t>
            </a:r>
            <a:r>
              <a:rPr lang="ja-JP" altLang="en-US" sz="1000" b="0" i="0" u="none" strike="noStrike">
                <a:solidFill>
                  <a:schemeClr val="tx1">
                    <a:lumMod val="50000"/>
                    <a:lumOff val="50000"/>
                  </a:schemeClr>
                </a:solidFill>
                <a:effectLst/>
                <a:latin typeface="Arial" panose="020B0604020202020204" pitchFamily="34" charset="0"/>
              </a:rPr>
              <a:t>令和</a:t>
            </a:r>
            <a:r>
              <a:rPr lang="en-US" altLang="ja-JP" sz="1000" b="0" i="0" u="none" strike="noStrike" dirty="0">
                <a:solidFill>
                  <a:schemeClr val="tx1">
                    <a:lumMod val="50000"/>
                    <a:lumOff val="50000"/>
                  </a:schemeClr>
                </a:solidFill>
                <a:effectLst/>
                <a:latin typeface="Arial" panose="020B0604020202020204" pitchFamily="34" charset="0"/>
              </a:rPr>
              <a:t>4</a:t>
            </a:r>
            <a:r>
              <a:rPr lang="ja-JP" altLang="en-US" sz="1000" b="0" i="0" u="none" strike="noStrike">
                <a:solidFill>
                  <a:schemeClr val="tx1">
                    <a:lumMod val="50000"/>
                    <a:lumOff val="50000"/>
                  </a:schemeClr>
                </a:solidFill>
                <a:effectLst/>
                <a:latin typeface="Arial" panose="020B0604020202020204" pitchFamily="34" charset="0"/>
              </a:rPr>
              <a:t>年度 高齢化の状況及び高齢社会対策の実施状況</a:t>
            </a:r>
            <a:r>
              <a:rPr lang="en-US" altLang="ja-JP" sz="1000" b="0" i="0" u="none" strike="noStrike" dirty="0">
                <a:solidFill>
                  <a:schemeClr val="tx1">
                    <a:lumMod val="50000"/>
                    <a:lumOff val="50000"/>
                  </a:schemeClr>
                </a:solidFill>
                <a:effectLst/>
                <a:latin typeface="Arial" panose="020B0604020202020204" pitchFamily="34" charset="0"/>
              </a:rPr>
              <a:t>. </a:t>
            </a:r>
            <a:r>
              <a:rPr lang="en-US" altLang="ja-JP" sz="1000" b="0" i="0" u="none" strike="noStrike" dirty="0">
                <a:solidFill>
                  <a:schemeClr val="tx1">
                    <a:lumMod val="50000"/>
                    <a:lumOff val="50000"/>
                  </a:schemeClr>
                </a:solidFill>
                <a:effectLst/>
                <a:latin typeface="Arial" panose="020B0604020202020204" pitchFamily="34" charset="0"/>
                <a:hlinkClick r:id="rId3"/>
              </a:rPr>
              <a:t>https://www8.cao.go.jp/kourei/whitepaper/w-2023/zenbun/05pdf_index.html</a:t>
            </a:r>
            <a:endParaRPr kumimoji="1" lang="ja-JP" altLang="en-US" sz="1000">
              <a:solidFill>
                <a:schemeClr val="tx1">
                  <a:lumMod val="50000"/>
                  <a:lumOff val="50000"/>
                </a:schemeClr>
              </a:solidFill>
            </a:endParaRPr>
          </a:p>
        </p:txBody>
      </p:sp>
      <p:sp>
        <p:nvSpPr>
          <p:cNvPr id="5" name="テキスト ボックス 4">
            <a:extLst>
              <a:ext uri="{FF2B5EF4-FFF2-40B4-BE49-F238E27FC236}">
                <a16:creationId xmlns:a16="http://schemas.microsoft.com/office/drawing/2014/main" id="{B7725AA7-74D8-8B3A-39EF-17DB3AD921C9}"/>
              </a:ext>
            </a:extLst>
          </p:cNvPr>
          <p:cNvSpPr txBox="1"/>
          <p:nvPr/>
        </p:nvSpPr>
        <p:spPr>
          <a:xfrm>
            <a:off x="1329824" y="5527785"/>
            <a:ext cx="3775393" cy="1015663"/>
          </a:xfrm>
          <a:prstGeom prst="rect">
            <a:avLst/>
          </a:prstGeom>
          <a:noFill/>
        </p:spPr>
        <p:txBody>
          <a:bodyPr wrap="none" rtlCol="0">
            <a:spAutoFit/>
          </a:bodyPr>
          <a:lstStyle/>
          <a:p>
            <a:r>
              <a:rPr lang="ja-JP" altLang="en-US" sz="2000" b="0" i="0" u="none" strike="noStrike" dirty="0">
                <a:solidFill>
                  <a:schemeClr val="bg1"/>
                </a:solidFill>
                <a:effectLst/>
                <a:latin typeface="Noto Sans JP"/>
              </a:rPr>
              <a:t>中野区高齢者活動コミュニティ</a:t>
            </a:r>
            <a:endParaRPr lang="en-US" altLang="ja-JP" sz="2000" b="0" i="0" u="none" strike="noStrike" dirty="0">
              <a:solidFill>
                <a:schemeClr val="bg1"/>
              </a:solidFill>
              <a:effectLst/>
              <a:latin typeface="Noto Sans JP"/>
            </a:endParaRPr>
          </a:p>
          <a:p>
            <a:pPr rtl="0"/>
            <a:r>
              <a:rPr lang="en-US" altLang="ja-JP" sz="4000" b="0" i="0" u="none" strike="noStrike" dirty="0">
                <a:solidFill>
                  <a:schemeClr val="bg1"/>
                </a:solidFill>
                <a:effectLst/>
                <a:latin typeface="Noto Sans JP"/>
              </a:rPr>
              <a:t>200</a:t>
            </a:r>
            <a:r>
              <a:rPr lang="ja-JP" altLang="en-US" sz="4000" b="0" i="0" u="none" strike="noStrike" dirty="0">
                <a:solidFill>
                  <a:schemeClr val="bg1"/>
                </a:solidFill>
                <a:effectLst/>
                <a:latin typeface="Noto Sans JP"/>
              </a:rPr>
              <a:t>か所以上</a:t>
            </a:r>
            <a:endParaRPr lang="ja-JP" altLang="en-US" sz="4000" b="0" dirty="0">
              <a:solidFill>
                <a:schemeClr val="bg1"/>
              </a:solidFill>
              <a:effectLst/>
            </a:endParaRPr>
          </a:p>
        </p:txBody>
      </p:sp>
      <p:sp>
        <p:nvSpPr>
          <p:cNvPr id="6" name="テキスト ボックス 5">
            <a:extLst>
              <a:ext uri="{FF2B5EF4-FFF2-40B4-BE49-F238E27FC236}">
                <a16:creationId xmlns:a16="http://schemas.microsoft.com/office/drawing/2014/main" id="{D1D6134F-6F58-C167-C22A-06004824287D}"/>
              </a:ext>
            </a:extLst>
          </p:cNvPr>
          <p:cNvSpPr txBox="1"/>
          <p:nvPr/>
        </p:nvSpPr>
        <p:spPr>
          <a:xfrm>
            <a:off x="7123254" y="5835562"/>
            <a:ext cx="3877985" cy="646331"/>
          </a:xfrm>
          <a:prstGeom prst="rect">
            <a:avLst/>
          </a:prstGeom>
          <a:noFill/>
        </p:spPr>
        <p:txBody>
          <a:bodyPr wrap="none" rtlCol="0">
            <a:spAutoFit/>
          </a:bodyPr>
          <a:lstStyle/>
          <a:p>
            <a:r>
              <a:rPr kumimoji="1" lang="ja-JP" altLang="en-US" sz="3600">
                <a:solidFill>
                  <a:schemeClr val="bg1"/>
                </a:solidFill>
              </a:rPr>
              <a:t>活用できないか？</a:t>
            </a:r>
          </a:p>
        </p:txBody>
      </p:sp>
      <p:sp>
        <p:nvSpPr>
          <p:cNvPr id="7" name="右矢印 11">
            <a:extLst>
              <a:ext uri="{FF2B5EF4-FFF2-40B4-BE49-F238E27FC236}">
                <a16:creationId xmlns:a16="http://schemas.microsoft.com/office/drawing/2014/main" id="{5113EA1B-C467-4486-01ED-A2CB0FA78DEF}"/>
              </a:ext>
            </a:extLst>
          </p:cNvPr>
          <p:cNvSpPr/>
          <p:nvPr/>
        </p:nvSpPr>
        <p:spPr>
          <a:xfrm>
            <a:off x="5345411" y="5976728"/>
            <a:ext cx="1216661" cy="341146"/>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579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4E498-80E2-62EB-44C3-CBC15E7924F8}"/>
            </a:ext>
          </a:extLst>
        </p:cNvPr>
        <p:cNvGrpSpPr/>
        <p:nvPr/>
      </p:nvGrpSpPr>
      <p:grpSpPr>
        <a:xfrm>
          <a:off x="0" y="0"/>
          <a:ext cx="0" cy="0"/>
          <a:chOff x="0" y="0"/>
          <a:chExt cx="0" cy="0"/>
        </a:xfrm>
      </p:grpSpPr>
      <p:sp>
        <p:nvSpPr>
          <p:cNvPr id="7" name="タイトル 6">
            <a:extLst>
              <a:ext uri="{FF2B5EF4-FFF2-40B4-BE49-F238E27FC236}">
                <a16:creationId xmlns:a16="http://schemas.microsoft.com/office/drawing/2014/main" id="{A328FC4C-89DC-227B-7B5F-0111BCFC58C7}"/>
              </a:ext>
            </a:extLst>
          </p:cNvPr>
          <p:cNvSpPr>
            <a:spLocks noGrp="1"/>
          </p:cNvSpPr>
          <p:nvPr>
            <p:ph type="title"/>
          </p:nvPr>
        </p:nvSpPr>
        <p:spPr/>
        <p:txBody>
          <a:bodyPr/>
          <a:lstStyle/>
          <a:p>
            <a:r>
              <a:rPr lang="ja-JP" altLang="en-US"/>
              <a:t>ソリューション</a:t>
            </a:r>
          </a:p>
        </p:txBody>
      </p:sp>
      <p:pic>
        <p:nvPicPr>
          <p:cNvPr id="4" name="図 3" descr="リモコン, モニター, ビデオ, ゲーム が含まれている画像&#10;&#10;AI によって生成されたコンテンツは間違っている可能性があります。">
            <a:extLst>
              <a:ext uri="{FF2B5EF4-FFF2-40B4-BE49-F238E27FC236}">
                <a16:creationId xmlns:a16="http://schemas.microsoft.com/office/drawing/2014/main" id="{23D98F46-F4BB-9ACA-3D8D-1DBD2616E15B}"/>
              </a:ext>
            </a:extLst>
          </p:cNvPr>
          <p:cNvPicPr>
            <a:picLocks noChangeAspect="1"/>
          </p:cNvPicPr>
          <p:nvPr/>
        </p:nvPicPr>
        <p:blipFill>
          <a:blip r:embed="rId2"/>
          <a:stretch>
            <a:fillRect/>
          </a:stretch>
        </p:blipFill>
        <p:spPr>
          <a:xfrm>
            <a:off x="582310" y="1389036"/>
            <a:ext cx="4966380" cy="5010006"/>
          </a:xfrm>
          <a:prstGeom prst="rect">
            <a:avLst/>
          </a:prstGeom>
        </p:spPr>
      </p:pic>
      <p:sp>
        <p:nvSpPr>
          <p:cNvPr id="5" name="テキスト ボックス 4">
            <a:extLst>
              <a:ext uri="{FF2B5EF4-FFF2-40B4-BE49-F238E27FC236}">
                <a16:creationId xmlns:a16="http://schemas.microsoft.com/office/drawing/2014/main" id="{ED565F46-7F56-9226-086E-0A82D5C746D8}"/>
              </a:ext>
            </a:extLst>
          </p:cNvPr>
          <p:cNvSpPr txBox="1"/>
          <p:nvPr/>
        </p:nvSpPr>
        <p:spPr>
          <a:xfrm>
            <a:off x="6920529" y="2520669"/>
            <a:ext cx="4865990" cy="1815882"/>
          </a:xfrm>
          <a:prstGeom prst="rect">
            <a:avLst/>
          </a:prstGeom>
          <a:noFill/>
        </p:spPr>
        <p:txBody>
          <a:bodyPr wrap="square" rtlCol="0">
            <a:spAutoFit/>
          </a:bodyPr>
          <a:lstStyle/>
          <a:p>
            <a:r>
              <a:rPr kumimoji="1" lang="ja-JP" altLang="en-US" sz="2800" b="1"/>
              <a:t>地域コミュニティに眠る</a:t>
            </a:r>
          </a:p>
          <a:p>
            <a:r>
              <a:rPr kumimoji="1" lang="ja-JP" altLang="en-US" sz="2800" b="1"/>
              <a:t>高齢者の生活</a:t>
            </a:r>
            <a:r>
              <a:rPr kumimoji="1" lang="en-US" altLang="ja-JP" sz="2800" b="1" dirty="0"/>
              <a:t>/</a:t>
            </a:r>
            <a:r>
              <a:rPr kumimoji="1" lang="ja-JP" altLang="en-US" sz="2800" b="1"/>
              <a:t>健康情報を</a:t>
            </a:r>
          </a:p>
          <a:p>
            <a:r>
              <a:rPr kumimoji="1" lang="ja-JP" altLang="en-US" sz="2800" b="1"/>
              <a:t>みんなで蓄積、</a:t>
            </a:r>
          </a:p>
          <a:p>
            <a:r>
              <a:rPr kumimoji="1" lang="ja-JP" altLang="en-US" sz="2800" b="1"/>
              <a:t>デジタル化し活用！</a:t>
            </a:r>
          </a:p>
        </p:txBody>
      </p:sp>
      <p:sp>
        <p:nvSpPr>
          <p:cNvPr id="6" name="テキスト ボックス 5">
            <a:extLst>
              <a:ext uri="{FF2B5EF4-FFF2-40B4-BE49-F238E27FC236}">
                <a16:creationId xmlns:a16="http://schemas.microsoft.com/office/drawing/2014/main" id="{1B894A04-ACF8-8B17-CFCE-B4712A2CEFD0}"/>
              </a:ext>
            </a:extLst>
          </p:cNvPr>
          <p:cNvSpPr txBox="1"/>
          <p:nvPr/>
        </p:nvSpPr>
        <p:spPr>
          <a:xfrm>
            <a:off x="6839331" y="1546447"/>
            <a:ext cx="4947188" cy="707886"/>
          </a:xfrm>
          <a:prstGeom prst="rect">
            <a:avLst/>
          </a:prstGeom>
          <a:noFill/>
        </p:spPr>
        <p:txBody>
          <a:bodyPr wrap="none" rtlCol="0">
            <a:spAutoFit/>
          </a:bodyPr>
          <a:lstStyle/>
          <a:p>
            <a:r>
              <a:rPr kumimoji="1" lang="ja-JP" altLang="en-US" sz="4000" b="1">
                <a:solidFill>
                  <a:srgbClr val="1A317C"/>
                </a:solidFill>
              </a:rPr>
              <a:t>イロイロ</a:t>
            </a:r>
            <a:r>
              <a:rPr kumimoji="1" lang="en-US" altLang="ja-JP" sz="4000" b="1" dirty="0">
                <a:solidFill>
                  <a:srgbClr val="1A317C"/>
                </a:solidFill>
              </a:rPr>
              <a:t> </a:t>
            </a:r>
            <a:r>
              <a:rPr kumimoji="1" lang="ja-JP" altLang="en-US" sz="4000" b="1">
                <a:solidFill>
                  <a:srgbClr val="1A317C"/>
                </a:solidFill>
              </a:rPr>
              <a:t>生活カルテ</a:t>
            </a:r>
          </a:p>
        </p:txBody>
      </p:sp>
      <p:sp>
        <p:nvSpPr>
          <p:cNvPr id="9" name="円形吹き出し 8">
            <a:extLst>
              <a:ext uri="{FF2B5EF4-FFF2-40B4-BE49-F238E27FC236}">
                <a16:creationId xmlns:a16="http://schemas.microsoft.com/office/drawing/2014/main" id="{600CAFFB-B34C-93B5-908D-7294A071360D}"/>
              </a:ext>
            </a:extLst>
          </p:cNvPr>
          <p:cNvSpPr/>
          <p:nvPr/>
        </p:nvSpPr>
        <p:spPr>
          <a:xfrm>
            <a:off x="6496522" y="4715606"/>
            <a:ext cx="1729201" cy="707886"/>
          </a:xfrm>
          <a:prstGeom prst="wedgeEllipseCallou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bg1"/>
                </a:solidFill>
              </a:rPr>
              <a:t>転んだ</a:t>
            </a:r>
            <a:endParaRPr lang="en-US" altLang="ja-JP" sz="1600" dirty="0">
              <a:solidFill>
                <a:schemeClr val="bg1"/>
              </a:solidFill>
            </a:endParaRPr>
          </a:p>
          <a:p>
            <a:pPr algn="ctr"/>
            <a:r>
              <a:rPr kumimoji="1" lang="ja-JP" altLang="en-US" sz="1600">
                <a:solidFill>
                  <a:schemeClr val="bg1"/>
                </a:solidFill>
              </a:rPr>
              <a:t>らしい</a:t>
            </a:r>
            <a:r>
              <a:rPr kumimoji="1" lang="en-US" altLang="ja-JP" sz="1600" dirty="0">
                <a:solidFill>
                  <a:schemeClr val="bg1"/>
                </a:solidFill>
              </a:rPr>
              <a:t>…</a:t>
            </a:r>
            <a:endParaRPr kumimoji="1" lang="ja-JP" altLang="en-US" sz="1600">
              <a:solidFill>
                <a:schemeClr val="bg1"/>
              </a:solidFill>
            </a:endParaRPr>
          </a:p>
        </p:txBody>
      </p:sp>
      <p:sp>
        <p:nvSpPr>
          <p:cNvPr id="10" name="円形吹き出し 9">
            <a:extLst>
              <a:ext uri="{FF2B5EF4-FFF2-40B4-BE49-F238E27FC236}">
                <a16:creationId xmlns:a16="http://schemas.microsoft.com/office/drawing/2014/main" id="{DE24D8A2-EA47-08C7-8BC1-8130B1CA0434}"/>
              </a:ext>
            </a:extLst>
          </p:cNvPr>
          <p:cNvSpPr/>
          <p:nvPr/>
        </p:nvSpPr>
        <p:spPr>
          <a:xfrm>
            <a:off x="7201505" y="5438714"/>
            <a:ext cx="1729201" cy="707886"/>
          </a:xfrm>
          <a:prstGeom prst="wedgeEllipseCallout">
            <a:avLst>
              <a:gd name="adj1" fmla="val 30246"/>
              <a:gd name="adj2" fmla="val 59517"/>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bg1"/>
                </a:solidFill>
              </a:rPr>
              <a:t>最近見かけないなあ</a:t>
            </a:r>
          </a:p>
        </p:txBody>
      </p:sp>
      <p:sp>
        <p:nvSpPr>
          <p:cNvPr id="11" name="右矢印 10">
            <a:extLst>
              <a:ext uri="{FF2B5EF4-FFF2-40B4-BE49-F238E27FC236}">
                <a16:creationId xmlns:a16="http://schemas.microsoft.com/office/drawing/2014/main" id="{42665C6B-DD03-EB2C-DD0A-0E05AC96287E}"/>
              </a:ext>
            </a:extLst>
          </p:cNvPr>
          <p:cNvSpPr/>
          <p:nvPr/>
        </p:nvSpPr>
        <p:spPr>
          <a:xfrm>
            <a:off x="8967664" y="5119653"/>
            <a:ext cx="1037967" cy="584637"/>
          </a:xfrm>
          <a:prstGeom prst="rightArrow">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rgbClr val="1A317C"/>
                </a:solidFill>
              </a:rPr>
              <a:t>連携</a:t>
            </a:r>
          </a:p>
        </p:txBody>
      </p:sp>
      <p:grpSp>
        <p:nvGrpSpPr>
          <p:cNvPr id="18" name="グループ化 17">
            <a:extLst>
              <a:ext uri="{FF2B5EF4-FFF2-40B4-BE49-F238E27FC236}">
                <a16:creationId xmlns:a16="http://schemas.microsoft.com/office/drawing/2014/main" id="{6B3876A0-CDD9-EA95-C345-F0D89812608B}"/>
              </a:ext>
            </a:extLst>
          </p:cNvPr>
          <p:cNvGrpSpPr/>
          <p:nvPr/>
        </p:nvGrpSpPr>
        <p:grpSpPr>
          <a:xfrm flipH="1">
            <a:off x="10340289" y="4757969"/>
            <a:ext cx="627797" cy="1023582"/>
            <a:chOff x="4068513" y="3580121"/>
            <a:chExt cx="627797" cy="1023582"/>
          </a:xfrm>
        </p:grpSpPr>
        <p:sp>
          <p:nvSpPr>
            <p:cNvPr id="19" name="円/楕円 18">
              <a:extLst>
                <a:ext uri="{FF2B5EF4-FFF2-40B4-BE49-F238E27FC236}">
                  <a16:creationId xmlns:a16="http://schemas.microsoft.com/office/drawing/2014/main" id="{DF1B0EB1-1AF8-089B-42A6-4EAD33C5259C}"/>
                </a:ext>
              </a:extLst>
            </p:cNvPr>
            <p:cNvSpPr/>
            <p:nvPr/>
          </p:nvSpPr>
          <p:spPr>
            <a:xfrm>
              <a:off x="4102633" y="3580121"/>
              <a:ext cx="559558" cy="559558"/>
            </a:xfrm>
            <a:prstGeom prst="ellipse">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A1E58E72-5084-76B9-26A5-1DD02453BAB4}"/>
                </a:ext>
              </a:extLst>
            </p:cNvPr>
            <p:cNvSpPr/>
            <p:nvPr/>
          </p:nvSpPr>
          <p:spPr>
            <a:xfrm>
              <a:off x="4068513" y="4181425"/>
              <a:ext cx="627797" cy="422278"/>
            </a:xfrm>
            <a:prstGeom prst="round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23412D4F-34B1-7A97-E33E-523C5CBC78E4}"/>
                </a:ext>
              </a:extLst>
            </p:cNvPr>
            <p:cNvSpPr/>
            <p:nvPr/>
          </p:nvSpPr>
          <p:spPr>
            <a:xfrm>
              <a:off x="429237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72A7514D-81B6-E7DF-FF70-34A435A3B091}"/>
                </a:ext>
              </a:extLst>
            </p:cNvPr>
            <p:cNvSpPr/>
            <p:nvPr/>
          </p:nvSpPr>
          <p:spPr>
            <a:xfrm>
              <a:off x="448211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a:extLst>
              <a:ext uri="{FF2B5EF4-FFF2-40B4-BE49-F238E27FC236}">
                <a16:creationId xmlns:a16="http://schemas.microsoft.com/office/drawing/2014/main" id="{C06EB1E3-1F2A-E99F-D020-F4BB711B24D6}"/>
              </a:ext>
            </a:extLst>
          </p:cNvPr>
          <p:cNvSpPr txBox="1"/>
          <p:nvPr/>
        </p:nvSpPr>
        <p:spPr>
          <a:xfrm rot="1508218">
            <a:off x="10730112" y="4615031"/>
            <a:ext cx="707245" cy="707886"/>
          </a:xfrm>
          <a:prstGeom prst="rect">
            <a:avLst/>
          </a:prstGeom>
          <a:noFill/>
        </p:spPr>
        <p:txBody>
          <a:bodyPr wrap="none" rtlCol="0">
            <a:spAutoFit/>
          </a:bodyPr>
          <a:lstStyle/>
          <a:p>
            <a:r>
              <a:rPr kumimoji="1" lang="ja-JP" altLang="en-US" sz="4000" b="1">
                <a:solidFill>
                  <a:srgbClr val="1A317C"/>
                </a:solidFill>
                <a:latin typeface="MS PGothic" panose="020B0600070205080204" pitchFamily="34" charset="-128"/>
                <a:ea typeface="MS PGothic" panose="020B0600070205080204" pitchFamily="34" charset="-128"/>
              </a:rPr>
              <a:t>！</a:t>
            </a:r>
          </a:p>
        </p:txBody>
      </p:sp>
      <p:sp>
        <p:nvSpPr>
          <p:cNvPr id="24" name="テキスト ボックス 23">
            <a:extLst>
              <a:ext uri="{FF2B5EF4-FFF2-40B4-BE49-F238E27FC236}">
                <a16:creationId xmlns:a16="http://schemas.microsoft.com/office/drawing/2014/main" id="{09B7C309-60C9-B1CD-F1F2-008E2CD1D63B}"/>
              </a:ext>
            </a:extLst>
          </p:cNvPr>
          <p:cNvSpPr txBox="1"/>
          <p:nvPr/>
        </p:nvSpPr>
        <p:spPr>
          <a:xfrm>
            <a:off x="10143839" y="5851289"/>
            <a:ext cx="1107996" cy="369332"/>
          </a:xfrm>
          <a:prstGeom prst="rect">
            <a:avLst/>
          </a:prstGeom>
          <a:noFill/>
        </p:spPr>
        <p:txBody>
          <a:bodyPr wrap="none" rtlCol="0">
            <a:spAutoFit/>
          </a:bodyPr>
          <a:lstStyle/>
          <a:p>
            <a:r>
              <a:rPr lang="ja-JP" altLang="en-US">
                <a:solidFill>
                  <a:srgbClr val="1A317C"/>
                </a:solidFill>
              </a:rPr>
              <a:t>早期発見</a:t>
            </a:r>
            <a:endParaRPr kumimoji="1" lang="ja-JP" altLang="en-US">
              <a:solidFill>
                <a:srgbClr val="1A317C"/>
              </a:solidFill>
            </a:endParaRPr>
          </a:p>
        </p:txBody>
      </p:sp>
    </p:spTree>
    <p:extLst>
      <p:ext uri="{BB962C8B-B14F-4D97-AF65-F5344CB8AC3E}">
        <p14:creationId xmlns:p14="http://schemas.microsoft.com/office/powerpoint/2010/main" val="367585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正方形/長方形 111">
            <a:extLst>
              <a:ext uri="{FF2B5EF4-FFF2-40B4-BE49-F238E27FC236}">
                <a16:creationId xmlns:a16="http://schemas.microsoft.com/office/drawing/2014/main" id="{4CFE3574-2D0D-E481-819C-AA21B5C4D402}"/>
              </a:ext>
            </a:extLst>
          </p:cNvPr>
          <p:cNvSpPr/>
          <p:nvPr/>
        </p:nvSpPr>
        <p:spPr>
          <a:xfrm>
            <a:off x="6168661" y="3992350"/>
            <a:ext cx="5102011" cy="603675"/>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06ED9664-2052-875E-94CF-4B2D3A30F75F}"/>
              </a:ext>
            </a:extLst>
          </p:cNvPr>
          <p:cNvSpPr/>
          <p:nvPr/>
        </p:nvSpPr>
        <p:spPr>
          <a:xfrm>
            <a:off x="6168661" y="3992350"/>
            <a:ext cx="5102011" cy="2583138"/>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827A0E8B-4A21-9882-BE97-0B8857876213}"/>
              </a:ext>
            </a:extLst>
          </p:cNvPr>
          <p:cNvSpPr/>
          <p:nvPr/>
        </p:nvSpPr>
        <p:spPr>
          <a:xfrm>
            <a:off x="898508" y="3992350"/>
            <a:ext cx="5102011" cy="603675"/>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A58F20F2-752A-6BD1-04F6-359B82160F7B}"/>
              </a:ext>
            </a:extLst>
          </p:cNvPr>
          <p:cNvSpPr/>
          <p:nvPr/>
        </p:nvSpPr>
        <p:spPr>
          <a:xfrm>
            <a:off x="898508" y="3992350"/>
            <a:ext cx="5102011" cy="2583138"/>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5D916AFC-6BF6-C638-9BF7-62554B5119C3}"/>
              </a:ext>
            </a:extLst>
          </p:cNvPr>
          <p:cNvSpPr/>
          <p:nvPr/>
        </p:nvSpPr>
        <p:spPr>
          <a:xfrm>
            <a:off x="6187109" y="1294748"/>
            <a:ext cx="5102011" cy="603675"/>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F62F44B5-FEA6-B772-51A7-14BB7481125F}"/>
              </a:ext>
            </a:extLst>
          </p:cNvPr>
          <p:cNvSpPr/>
          <p:nvPr/>
        </p:nvSpPr>
        <p:spPr>
          <a:xfrm>
            <a:off x="6187109" y="1294748"/>
            <a:ext cx="5102011" cy="2583138"/>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A927FD4A-9455-DEC6-0ED6-06061E3FA246}"/>
              </a:ext>
            </a:extLst>
          </p:cNvPr>
          <p:cNvSpPr/>
          <p:nvPr/>
        </p:nvSpPr>
        <p:spPr>
          <a:xfrm>
            <a:off x="898508" y="1311274"/>
            <a:ext cx="5102011" cy="603675"/>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3A2EF24-7E0C-B74C-1D22-BDA3311BE391}"/>
              </a:ext>
            </a:extLst>
          </p:cNvPr>
          <p:cNvSpPr/>
          <p:nvPr/>
        </p:nvSpPr>
        <p:spPr>
          <a:xfrm>
            <a:off x="898508" y="1311274"/>
            <a:ext cx="5102011" cy="2583138"/>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D6C16C2-9C22-F58A-9B73-315D444E159F}"/>
              </a:ext>
            </a:extLst>
          </p:cNvPr>
          <p:cNvSpPr>
            <a:spLocks noGrp="1"/>
          </p:cNvSpPr>
          <p:nvPr>
            <p:ph type="title"/>
          </p:nvPr>
        </p:nvSpPr>
        <p:spPr>
          <a:xfrm>
            <a:off x="981635" y="365126"/>
            <a:ext cx="10372165" cy="764428"/>
          </a:xfrm>
          <a:prstGeom prst="rect">
            <a:avLst/>
          </a:prstGeom>
        </p:spPr>
        <p:txBody>
          <a:bodyPr/>
          <a:lstStyle/>
          <a:p>
            <a:r>
              <a:rPr lang="ja-JP" altLang="en-US"/>
              <a:t>サービスにおける情報連携の流れ</a:t>
            </a:r>
            <a:endParaRPr kumimoji="1" lang="ja-JP" altLang="en-US"/>
          </a:p>
        </p:txBody>
      </p:sp>
      <p:sp>
        <p:nvSpPr>
          <p:cNvPr id="34" name="テキスト ボックス 33">
            <a:extLst>
              <a:ext uri="{FF2B5EF4-FFF2-40B4-BE49-F238E27FC236}">
                <a16:creationId xmlns:a16="http://schemas.microsoft.com/office/drawing/2014/main" id="{97D6E27E-BDA5-2856-8DF5-8EB5C1C2E2BF}"/>
              </a:ext>
            </a:extLst>
          </p:cNvPr>
          <p:cNvSpPr txBox="1"/>
          <p:nvPr/>
        </p:nvSpPr>
        <p:spPr>
          <a:xfrm>
            <a:off x="1244780" y="1405784"/>
            <a:ext cx="4493538" cy="461665"/>
          </a:xfrm>
          <a:prstGeom prst="rect">
            <a:avLst/>
          </a:prstGeom>
          <a:noFill/>
        </p:spPr>
        <p:txBody>
          <a:bodyPr wrap="none" rtlCol="0">
            <a:spAutoFit/>
          </a:bodyPr>
          <a:lstStyle/>
          <a:p>
            <a:r>
              <a:rPr kumimoji="1" lang="en-US" altLang="ja-JP" sz="2400" b="1" dirty="0">
                <a:solidFill>
                  <a:schemeClr val="bg1"/>
                </a:solidFill>
              </a:rPr>
              <a:t>❶</a:t>
            </a:r>
            <a:r>
              <a:rPr kumimoji="1" lang="ja-JP" altLang="en-US" sz="2400" b="1">
                <a:solidFill>
                  <a:schemeClr val="bg1"/>
                </a:solidFill>
              </a:rPr>
              <a:t>イベントの受付でデータ収集</a:t>
            </a:r>
          </a:p>
        </p:txBody>
      </p:sp>
      <p:sp>
        <p:nvSpPr>
          <p:cNvPr id="35" name="テキスト ボックス 34">
            <a:extLst>
              <a:ext uri="{FF2B5EF4-FFF2-40B4-BE49-F238E27FC236}">
                <a16:creationId xmlns:a16="http://schemas.microsoft.com/office/drawing/2014/main" id="{42312822-ACF0-BF15-1A1D-6E215151246D}"/>
              </a:ext>
            </a:extLst>
          </p:cNvPr>
          <p:cNvSpPr txBox="1"/>
          <p:nvPr/>
        </p:nvSpPr>
        <p:spPr>
          <a:xfrm>
            <a:off x="7176659" y="1392294"/>
            <a:ext cx="2954655" cy="461665"/>
          </a:xfrm>
          <a:prstGeom prst="rect">
            <a:avLst/>
          </a:prstGeom>
          <a:noFill/>
        </p:spPr>
        <p:txBody>
          <a:bodyPr wrap="none" rtlCol="0">
            <a:spAutoFit/>
          </a:bodyPr>
          <a:lstStyle/>
          <a:p>
            <a:r>
              <a:rPr lang="en-US" altLang="ja-JP" sz="2400" b="1" dirty="0">
                <a:solidFill>
                  <a:schemeClr val="bg1"/>
                </a:solidFill>
              </a:rPr>
              <a:t>❷</a:t>
            </a:r>
            <a:r>
              <a:rPr lang="ja-JP" altLang="en-US" sz="2400" b="1">
                <a:solidFill>
                  <a:schemeClr val="bg1"/>
                </a:solidFill>
              </a:rPr>
              <a:t>異変をハイライト</a:t>
            </a:r>
            <a:endParaRPr kumimoji="1" lang="ja-JP" altLang="en-US" sz="2400" b="1">
              <a:solidFill>
                <a:schemeClr val="bg1"/>
              </a:solidFill>
            </a:endParaRPr>
          </a:p>
        </p:txBody>
      </p:sp>
      <p:sp>
        <p:nvSpPr>
          <p:cNvPr id="36" name="テキスト ボックス 35">
            <a:extLst>
              <a:ext uri="{FF2B5EF4-FFF2-40B4-BE49-F238E27FC236}">
                <a16:creationId xmlns:a16="http://schemas.microsoft.com/office/drawing/2014/main" id="{E8EC3912-5DF7-0441-5372-4A792BD0D2E6}"/>
              </a:ext>
            </a:extLst>
          </p:cNvPr>
          <p:cNvSpPr txBox="1"/>
          <p:nvPr/>
        </p:nvSpPr>
        <p:spPr>
          <a:xfrm>
            <a:off x="1355617" y="4073934"/>
            <a:ext cx="4185761" cy="461665"/>
          </a:xfrm>
          <a:prstGeom prst="rect">
            <a:avLst/>
          </a:prstGeom>
          <a:noFill/>
        </p:spPr>
        <p:txBody>
          <a:bodyPr wrap="none" rtlCol="0">
            <a:spAutoFit/>
          </a:bodyPr>
          <a:lstStyle/>
          <a:p>
            <a:r>
              <a:rPr lang="en-US" altLang="ja-JP" sz="2400" b="1" dirty="0">
                <a:solidFill>
                  <a:schemeClr val="bg1"/>
                </a:solidFill>
              </a:rPr>
              <a:t>❸</a:t>
            </a:r>
            <a:r>
              <a:rPr lang="ja-JP" altLang="en-US" sz="2400" b="1" i="0">
                <a:solidFill>
                  <a:schemeClr val="bg1"/>
                </a:solidFill>
                <a:effectLst/>
                <a:latin typeface="Google Sans"/>
              </a:rPr>
              <a:t>ワンタップで包括等へ連携</a:t>
            </a:r>
            <a:endParaRPr kumimoji="1" lang="ja-JP" altLang="en-US" sz="2400" b="1">
              <a:solidFill>
                <a:schemeClr val="bg1"/>
              </a:solidFill>
            </a:endParaRPr>
          </a:p>
        </p:txBody>
      </p:sp>
      <p:sp>
        <p:nvSpPr>
          <p:cNvPr id="37" name="テキスト ボックス 36">
            <a:extLst>
              <a:ext uri="{FF2B5EF4-FFF2-40B4-BE49-F238E27FC236}">
                <a16:creationId xmlns:a16="http://schemas.microsoft.com/office/drawing/2014/main" id="{BBF9E3AD-CAAD-ED56-9C5F-BE44D7257B7F}"/>
              </a:ext>
            </a:extLst>
          </p:cNvPr>
          <p:cNvSpPr txBox="1"/>
          <p:nvPr/>
        </p:nvSpPr>
        <p:spPr>
          <a:xfrm>
            <a:off x="6474055" y="4064986"/>
            <a:ext cx="4455066" cy="461665"/>
          </a:xfrm>
          <a:prstGeom prst="rect">
            <a:avLst/>
          </a:prstGeom>
          <a:noFill/>
        </p:spPr>
        <p:txBody>
          <a:bodyPr wrap="none" rtlCol="0">
            <a:spAutoFit/>
          </a:bodyPr>
          <a:lstStyle/>
          <a:p>
            <a:r>
              <a:rPr lang="en-US" altLang="ja-JP" sz="2400" b="1" dirty="0">
                <a:solidFill>
                  <a:schemeClr val="bg1"/>
                </a:solidFill>
              </a:rPr>
              <a:t>❹</a:t>
            </a:r>
            <a:r>
              <a:rPr lang="ja-JP" altLang="en-US" sz="2400" b="1" i="0">
                <a:solidFill>
                  <a:schemeClr val="bg1"/>
                </a:solidFill>
                <a:effectLst/>
                <a:latin typeface="Google Sans"/>
              </a:rPr>
              <a:t>異変に早期対処、介護費削減</a:t>
            </a:r>
            <a:endParaRPr kumimoji="1" lang="ja-JP" altLang="en-US" sz="2400" b="1">
              <a:solidFill>
                <a:schemeClr val="bg1"/>
              </a:solidFill>
            </a:endParaRPr>
          </a:p>
        </p:txBody>
      </p:sp>
      <p:sp>
        <p:nvSpPr>
          <p:cNvPr id="47" name="テキスト ボックス 46">
            <a:extLst>
              <a:ext uri="{FF2B5EF4-FFF2-40B4-BE49-F238E27FC236}">
                <a16:creationId xmlns:a16="http://schemas.microsoft.com/office/drawing/2014/main" id="{7927C512-70DB-1380-C4EF-BDF046F053DE}"/>
              </a:ext>
            </a:extLst>
          </p:cNvPr>
          <p:cNvSpPr txBox="1"/>
          <p:nvPr/>
        </p:nvSpPr>
        <p:spPr>
          <a:xfrm>
            <a:off x="3634794" y="2491167"/>
            <a:ext cx="2202777" cy="923330"/>
          </a:xfrm>
          <a:prstGeom prst="rect">
            <a:avLst/>
          </a:prstGeom>
          <a:noFill/>
        </p:spPr>
        <p:txBody>
          <a:bodyPr wrap="square" rtlCol="0">
            <a:spAutoFit/>
          </a:bodyPr>
          <a:lstStyle/>
          <a:p>
            <a:r>
              <a:rPr lang="ja-JP" altLang="en-US" b="0" i="0">
                <a:effectLst/>
                <a:latin typeface="Google Sans"/>
              </a:rPr>
              <a:t>イベント受付時に、</a:t>
            </a:r>
            <a:br>
              <a:rPr lang="ja-JP" altLang="en-US"/>
            </a:br>
            <a:r>
              <a:rPr lang="ja-JP" altLang="en-US" b="1" i="0">
                <a:effectLst/>
                <a:latin typeface="Google Sans"/>
              </a:rPr>
              <a:t>高齢者と主催者が</a:t>
            </a:r>
            <a:endParaRPr lang="en-US" altLang="ja-JP" b="1" i="0" dirty="0">
              <a:effectLst/>
              <a:latin typeface="Google Sans"/>
            </a:endParaRPr>
          </a:p>
          <a:p>
            <a:r>
              <a:rPr lang="ja-JP" altLang="en-US" b="1" i="0">
                <a:effectLst/>
                <a:latin typeface="Google Sans"/>
              </a:rPr>
              <a:t>体調変化を記録</a:t>
            </a:r>
            <a:endParaRPr kumimoji="1" lang="ja-JP" altLang="en-US" b="1"/>
          </a:p>
        </p:txBody>
      </p:sp>
      <p:sp>
        <p:nvSpPr>
          <p:cNvPr id="48" name="テキスト ボックス 47">
            <a:extLst>
              <a:ext uri="{FF2B5EF4-FFF2-40B4-BE49-F238E27FC236}">
                <a16:creationId xmlns:a16="http://schemas.microsoft.com/office/drawing/2014/main" id="{00F5FFD9-F5F2-30E3-7B51-C45C1DAE9878}"/>
              </a:ext>
            </a:extLst>
          </p:cNvPr>
          <p:cNvSpPr txBox="1"/>
          <p:nvPr/>
        </p:nvSpPr>
        <p:spPr>
          <a:xfrm>
            <a:off x="8990927" y="2353381"/>
            <a:ext cx="2202777" cy="1200329"/>
          </a:xfrm>
          <a:prstGeom prst="rect">
            <a:avLst/>
          </a:prstGeom>
          <a:noFill/>
        </p:spPr>
        <p:txBody>
          <a:bodyPr wrap="square" rtlCol="0">
            <a:spAutoFit/>
          </a:bodyPr>
          <a:lstStyle/>
          <a:p>
            <a:r>
              <a:rPr lang="ja-JP" altLang="en-US" b="0" i="0">
                <a:effectLst/>
                <a:latin typeface="Google Sans"/>
              </a:rPr>
              <a:t>出欠状況、</a:t>
            </a:r>
            <a:endParaRPr lang="en-US" altLang="ja-JP" b="0" i="0" dirty="0">
              <a:effectLst/>
              <a:latin typeface="Google Sans"/>
            </a:endParaRPr>
          </a:p>
          <a:p>
            <a:r>
              <a:rPr lang="fr-FR" altLang="ja-JP" b="0" i="0" dirty="0">
                <a:effectLst/>
                <a:latin typeface="Google Sans"/>
              </a:rPr>
              <a:t>IADL</a:t>
            </a:r>
            <a:r>
              <a:rPr lang="ja-JP" altLang="en-US" b="0" i="0">
                <a:effectLst/>
                <a:latin typeface="Google Sans"/>
              </a:rPr>
              <a:t>変化から</a:t>
            </a:r>
            <a:r>
              <a:rPr lang="ja-JP" altLang="en-US" b="1" i="0">
                <a:effectLst/>
                <a:latin typeface="Google Sans"/>
              </a:rPr>
              <a:t>注意が必要な高齢者を発見</a:t>
            </a:r>
            <a:endParaRPr kumimoji="1" lang="ja-JP" altLang="en-US" b="1"/>
          </a:p>
        </p:txBody>
      </p:sp>
      <p:grpSp>
        <p:nvGrpSpPr>
          <p:cNvPr id="155" name="グループ化 154">
            <a:extLst>
              <a:ext uri="{FF2B5EF4-FFF2-40B4-BE49-F238E27FC236}">
                <a16:creationId xmlns:a16="http://schemas.microsoft.com/office/drawing/2014/main" id="{6E73A43F-F970-4E32-DF48-7420B75BEEBC}"/>
              </a:ext>
            </a:extLst>
          </p:cNvPr>
          <p:cNvGrpSpPr/>
          <p:nvPr/>
        </p:nvGrpSpPr>
        <p:grpSpPr>
          <a:xfrm>
            <a:off x="7190814" y="2219434"/>
            <a:ext cx="955235" cy="1303621"/>
            <a:chOff x="7190814" y="2293576"/>
            <a:chExt cx="955235" cy="1303621"/>
          </a:xfrm>
        </p:grpSpPr>
        <p:grpSp>
          <p:nvGrpSpPr>
            <p:cNvPr id="142" name="グループ化 141">
              <a:extLst>
                <a:ext uri="{FF2B5EF4-FFF2-40B4-BE49-F238E27FC236}">
                  <a16:creationId xmlns:a16="http://schemas.microsoft.com/office/drawing/2014/main" id="{C1F7CA9C-A226-C6ED-F56E-23BCFC74B1D2}"/>
                </a:ext>
              </a:extLst>
            </p:cNvPr>
            <p:cNvGrpSpPr/>
            <p:nvPr/>
          </p:nvGrpSpPr>
          <p:grpSpPr>
            <a:xfrm>
              <a:off x="7190814" y="2293576"/>
              <a:ext cx="955235" cy="1303621"/>
              <a:chOff x="6188334" y="2004164"/>
              <a:chExt cx="529321" cy="722371"/>
            </a:xfrm>
          </p:grpSpPr>
          <p:sp>
            <p:nvSpPr>
              <p:cNvPr id="143" name="正方形/長方形 142">
                <a:extLst>
                  <a:ext uri="{FF2B5EF4-FFF2-40B4-BE49-F238E27FC236}">
                    <a16:creationId xmlns:a16="http://schemas.microsoft.com/office/drawing/2014/main" id="{E87FF90C-DB6A-30C4-348B-715AF8504EC4}"/>
                  </a:ext>
                </a:extLst>
              </p:cNvPr>
              <p:cNvSpPr/>
              <p:nvPr/>
            </p:nvSpPr>
            <p:spPr>
              <a:xfrm>
                <a:off x="6188334" y="2004164"/>
                <a:ext cx="529321" cy="722371"/>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a:extLst>
                  <a:ext uri="{FF2B5EF4-FFF2-40B4-BE49-F238E27FC236}">
                    <a16:creationId xmlns:a16="http://schemas.microsoft.com/office/drawing/2014/main" id="{9A15C996-8FE2-655E-2335-1476B262A7C9}"/>
                  </a:ext>
                </a:extLst>
              </p:cNvPr>
              <p:cNvSpPr/>
              <p:nvPr/>
            </p:nvSpPr>
            <p:spPr>
              <a:xfrm>
                <a:off x="6224886" y="2046953"/>
                <a:ext cx="455562" cy="5595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a:extLst>
                  <a:ext uri="{FF2B5EF4-FFF2-40B4-BE49-F238E27FC236}">
                    <a16:creationId xmlns:a16="http://schemas.microsoft.com/office/drawing/2014/main" id="{3004B05A-F447-4B88-F360-8AD7A8F47DCA}"/>
                  </a:ext>
                </a:extLst>
              </p:cNvPr>
              <p:cNvSpPr/>
              <p:nvPr/>
            </p:nvSpPr>
            <p:spPr>
              <a:xfrm>
                <a:off x="6417582" y="2627789"/>
                <a:ext cx="72112" cy="721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a:extLst>
                <a:ext uri="{FF2B5EF4-FFF2-40B4-BE49-F238E27FC236}">
                  <a16:creationId xmlns:a16="http://schemas.microsoft.com/office/drawing/2014/main" id="{22EA2B14-9288-8656-57A6-C0CC86B9291B}"/>
                </a:ext>
              </a:extLst>
            </p:cNvPr>
            <p:cNvSpPr txBox="1"/>
            <p:nvPr/>
          </p:nvSpPr>
          <p:spPr>
            <a:xfrm>
              <a:off x="7254098" y="2480676"/>
              <a:ext cx="825867" cy="307777"/>
            </a:xfrm>
            <a:prstGeom prst="rect">
              <a:avLst/>
            </a:prstGeom>
            <a:noFill/>
          </p:spPr>
          <p:txBody>
            <a:bodyPr wrap="none" rtlCol="0">
              <a:spAutoFit/>
            </a:bodyPr>
            <a:lstStyle/>
            <a:p>
              <a:r>
                <a:rPr kumimoji="1" lang="ja-JP" altLang="en-US" sz="1400" b="1" spc="-150">
                  <a:solidFill>
                    <a:srgbClr val="1A317C"/>
                  </a:solidFill>
                </a:rPr>
                <a:t>〇〇さん</a:t>
              </a:r>
            </a:p>
          </p:txBody>
        </p:sp>
        <p:sp>
          <p:nvSpPr>
            <p:cNvPr id="54" name="テキスト ボックス 53">
              <a:extLst>
                <a:ext uri="{FF2B5EF4-FFF2-40B4-BE49-F238E27FC236}">
                  <a16:creationId xmlns:a16="http://schemas.microsoft.com/office/drawing/2014/main" id="{9EAC55A7-294A-58F5-2BDA-B1307E9F991A}"/>
                </a:ext>
              </a:extLst>
            </p:cNvPr>
            <p:cNvSpPr txBox="1"/>
            <p:nvPr/>
          </p:nvSpPr>
          <p:spPr>
            <a:xfrm>
              <a:off x="7398599" y="2737556"/>
              <a:ext cx="550151" cy="523220"/>
            </a:xfrm>
            <a:prstGeom prst="rect">
              <a:avLst/>
            </a:prstGeom>
            <a:noFill/>
          </p:spPr>
          <p:txBody>
            <a:bodyPr wrap="none" rtlCol="0">
              <a:spAutoFit/>
            </a:bodyPr>
            <a:lstStyle/>
            <a:p>
              <a:r>
                <a:rPr kumimoji="1" lang="ja-JP" altLang="en-US" sz="2800" b="1">
                  <a:solidFill>
                    <a:srgbClr val="1A317C"/>
                  </a:solidFill>
                  <a:latin typeface="Hiragino Kaku Gothic Std W8" panose="020B0800000000000000" pitchFamily="34" charset="-128"/>
                  <a:ea typeface="Hiragino Kaku Gothic Std W8" panose="020B0800000000000000" pitchFamily="34" charset="-128"/>
                </a:rPr>
                <a:t>！</a:t>
              </a:r>
            </a:p>
          </p:txBody>
        </p:sp>
      </p:grpSp>
      <p:sp>
        <p:nvSpPr>
          <p:cNvPr id="55" name="テキスト ボックス 54">
            <a:extLst>
              <a:ext uri="{FF2B5EF4-FFF2-40B4-BE49-F238E27FC236}">
                <a16:creationId xmlns:a16="http://schemas.microsoft.com/office/drawing/2014/main" id="{96047C38-8311-94D0-FEEB-5D91F9F3CAF7}"/>
              </a:ext>
            </a:extLst>
          </p:cNvPr>
          <p:cNvSpPr txBox="1"/>
          <p:nvPr/>
        </p:nvSpPr>
        <p:spPr>
          <a:xfrm>
            <a:off x="3641789" y="5187411"/>
            <a:ext cx="2202777" cy="877163"/>
          </a:xfrm>
          <a:prstGeom prst="rect">
            <a:avLst/>
          </a:prstGeom>
          <a:noFill/>
        </p:spPr>
        <p:txBody>
          <a:bodyPr wrap="square" rtlCol="0">
            <a:spAutoFit/>
          </a:bodyPr>
          <a:lstStyle/>
          <a:p>
            <a:r>
              <a:rPr kumimoji="1" lang="ja-JP" altLang="en-US" sz="1700"/>
              <a:t>蓄積した縦断データ</a:t>
            </a:r>
            <a:r>
              <a:rPr lang="ja-JP" altLang="en-US" sz="1700"/>
              <a:t>を</a:t>
            </a:r>
            <a:r>
              <a:rPr kumimoji="1" lang="ja-JP" altLang="en-US" sz="1700"/>
              <a:t>地域包括等の</a:t>
            </a:r>
            <a:endParaRPr kumimoji="1" lang="en-US" altLang="ja-JP" sz="1700" dirty="0"/>
          </a:p>
          <a:p>
            <a:r>
              <a:rPr kumimoji="1" lang="ja-JP" altLang="en-US" sz="1700" b="1"/>
              <a:t>関連機関に連携</a:t>
            </a:r>
          </a:p>
        </p:txBody>
      </p:sp>
      <p:sp>
        <p:nvSpPr>
          <p:cNvPr id="56" name="テキスト ボックス 55">
            <a:extLst>
              <a:ext uri="{FF2B5EF4-FFF2-40B4-BE49-F238E27FC236}">
                <a16:creationId xmlns:a16="http://schemas.microsoft.com/office/drawing/2014/main" id="{C1563EC1-A101-9D9B-E2BF-BA88FF1B790E}"/>
              </a:ext>
            </a:extLst>
          </p:cNvPr>
          <p:cNvSpPr txBox="1"/>
          <p:nvPr/>
        </p:nvSpPr>
        <p:spPr>
          <a:xfrm>
            <a:off x="8981396" y="5181945"/>
            <a:ext cx="2202777" cy="877163"/>
          </a:xfrm>
          <a:prstGeom prst="rect">
            <a:avLst/>
          </a:prstGeom>
          <a:noFill/>
        </p:spPr>
        <p:txBody>
          <a:bodyPr wrap="square" rtlCol="0">
            <a:spAutoFit/>
          </a:bodyPr>
          <a:lstStyle/>
          <a:p>
            <a:r>
              <a:rPr kumimoji="1" lang="ja-JP" altLang="en-US" sz="1700"/>
              <a:t>地域コミュニティと支援機関の</a:t>
            </a:r>
            <a:r>
              <a:rPr kumimoji="1" lang="ja-JP" altLang="en-US" sz="1700" b="1"/>
              <a:t>包括的な連携支援体制を構築</a:t>
            </a:r>
          </a:p>
        </p:txBody>
      </p:sp>
      <p:grpSp>
        <p:nvGrpSpPr>
          <p:cNvPr id="79" name="グループ化 78">
            <a:extLst>
              <a:ext uri="{FF2B5EF4-FFF2-40B4-BE49-F238E27FC236}">
                <a16:creationId xmlns:a16="http://schemas.microsoft.com/office/drawing/2014/main" id="{2711EC61-F060-595E-CBC9-2941CA8684BA}"/>
              </a:ext>
            </a:extLst>
          </p:cNvPr>
          <p:cNvGrpSpPr/>
          <p:nvPr/>
        </p:nvGrpSpPr>
        <p:grpSpPr>
          <a:xfrm flipH="1">
            <a:off x="7970793" y="4927795"/>
            <a:ext cx="712952" cy="1162422"/>
            <a:chOff x="1794699" y="3580121"/>
            <a:chExt cx="627797" cy="1023582"/>
          </a:xfrm>
        </p:grpSpPr>
        <p:sp>
          <p:nvSpPr>
            <p:cNvPr id="80" name="円/楕円 79">
              <a:extLst>
                <a:ext uri="{FF2B5EF4-FFF2-40B4-BE49-F238E27FC236}">
                  <a16:creationId xmlns:a16="http://schemas.microsoft.com/office/drawing/2014/main" id="{11F012D4-D70B-1188-221F-0D0EC0A4325E}"/>
                </a:ext>
              </a:extLst>
            </p:cNvPr>
            <p:cNvSpPr/>
            <p:nvPr/>
          </p:nvSpPr>
          <p:spPr>
            <a:xfrm>
              <a:off x="1828819" y="3580121"/>
              <a:ext cx="559558" cy="559558"/>
            </a:xfrm>
            <a:prstGeom prst="ellipse">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80">
              <a:extLst>
                <a:ext uri="{FF2B5EF4-FFF2-40B4-BE49-F238E27FC236}">
                  <a16:creationId xmlns:a16="http://schemas.microsoft.com/office/drawing/2014/main" id="{835FD4CF-FFB2-89A9-0A07-7D37655F2BE4}"/>
                </a:ext>
              </a:extLst>
            </p:cNvPr>
            <p:cNvSpPr/>
            <p:nvPr/>
          </p:nvSpPr>
          <p:spPr>
            <a:xfrm>
              <a:off x="1794699" y="4181425"/>
              <a:ext cx="627797" cy="422278"/>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a:extLst>
                <a:ext uri="{FF2B5EF4-FFF2-40B4-BE49-F238E27FC236}">
                  <a16:creationId xmlns:a16="http://schemas.microsoft.com/office/drawing/2014/main" id="{82B19866-0B7C-E403-43F0-A74C35A98133}"/>
                </a:ext>
              </a:extLst>
            </p:cNvPr>
            <p:cNvSpPr/>
            <p:nvPr/>
          </p:nvSpPr>
          <p:spPr>
            <a:xfrm>
              <a:off x="2018561"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a:extLst>
                <a:ext uri="{FF2B5EF4-FFF2-40B4-BE49-F238E27FC236}">
                  <a16:creationId xmlns:a16="http://schemas.microsoft.com/office/drawing/2014/main" id="{F08EAC1F-AF15-A6F9-07A5-7C3296567B00}"/>
                </a:ext>
              </a:extLst>
            </p:cNvPr>
            <p:cNvSpPr/>
            <p:nvPr/>
          </p:nvSpPr>
          <p:spPr>
            <a:xfrm>
              <a:off x="2208303"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弧 83">
              <a:extLst>
                <a:ext uri="{FF2B5EF4-FFF2-40B4-BE49-F238E27FC236}">
                  <a16:creationId xmlns:a16="http://schemas.microsoft.com/office/drawing/2014/main" id="{5793C00B-BDDC-E48F-9E4E-42799E3B7598}"/>
                </a:ext>
              </a:extLst>
            </p:cNvPr>
            <p:cNvSpPr/>
            <p:nvPr/>
          </p:nvSpPr>
          <p:spPr>
            <a:xfrm rot="2747946" flipV="1">
              <a:off x="2027205" y="3753769"/>
              <a:ext cx="266218" cy="266218"/>
            </a:xfrm>
            <a:prstGeom prst="arc">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cxnSp>
        <p:nvCxnSpPr>
          <p:cNvPr id="91" name="直線コネクタ 90">
            <a:extLst>
              <a:ext uri="{FF2B5EF4-FFF2-40B4-BE49-F238E27FC236}">
                <a16:creationId xmlns:a16="http://schemas.microsoft.com/office/drawing/2014/main" id="{C285696A-B063-FFB9-C66F-53C5DB08F4E0}"/>
              </a:ext>
            </a:extLst>
          </p:cNvPr>
          <p:cNvCxnSpPr>
            <a:cxnSpLocks/>
          </p:cNvCxnSpPr>
          <p:nvPr/>
        </p:nvCxnSpPr>
        <p:spPr>
          <a:xfrm>
            <a:off x="7382102" y="5499311"/>
            <a:ext cx="506933" cy="0"/>
          </a:xfrm>
          <a:prstGeom prst="line">
            <a:avLst/>
          </a:prstGeom>
          <a:ln w="38100">
            <a:solidFill>
              <a:srgbClr val="1A317C"/>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grpSp>
        <p:nvGrpSpPr>
          <p:cNvPr id="156" name="グループ化 155">
            <a:extLst>
              <a:ext uri="{FF2B5EF4-FFF2-40B4-BE49-F238E27FC236}">
                <a16:creationId xmlns:a16="http://schemas.microsoft.com/office/drawing/2014/main" id="{2EAC3D27-12D5-DAD3-C525-4C6AF05E49D9}"/>
              </a:ext>
            </a:extLst>
          </p:cNvPr>
          <p:cNvGrpSpPr/>
          <p:nvPr/>
        </p:nvGrpSpPr>
        <p:grpSpPr>
          <a:xfrm>
            <a:off x="2619131" y="4850272"/>
            <a:ext cx="759894" cy="562124"/>
            <a:chOff x="2941390" y="4801240"/>
            <a:chExt cx="759894" cy="562124"/>
          </a:xfrm>
        </p:grpSpPr>
        <p:sp>
          <p:nvSpPr>
            <p:cNvPr id="89" name="角丸四角形吹き出し 88">
              <a:extLst>
                <a:ext uri="{FF2B5EF4-FFF2-40B4-BE49-F238E27FC236}">
                  <a16:creationId xmlns:a16="http://schemas.microsoft.com/office/drawing/2014/main" id="{FF5AB44D-763D-3686-5DDB-88692E7C07F4}"/>
                </a:ext>
              </a:extLst>
            </p:cNvPr>
            <p:cNvSpPr/>
            <p:nvPr/>
          </p:nvSpPr>
          <p:spPr>
            <a:xfrm>
              <a:off x="2941390" y="4801240"/>
              <a:ext cx="759894" cy="562124"/>
            </a:xfrm>
            <a:prstGeom prst="wedgeRoundRectCallout">
              <a:avLst>
                <a:gd name="adj1" fmla="val -37537"/>
                <a:gd name="adj2" fmla="val 75176"/>
                <a:gd name="adj3" fmla="val 16667"/>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7" name="グループ化 96">
              <a:extLst>
                <a:ext uri="{FF2B5EF4-FFF2-40B4-BE49-F238E27FC236}">
                  <a16:creationId xmlns:a16="http://schemas.microsoft.com/office/drawing/2014/main" id="{C7E59BF9-7131-0CEE-FE53-A73BB7D16B7A}"/>
                </a:ext>
              </a:extLst>
            </p:cNvPr>
            <p:cNvGrpSpPr/>
            <p:nvPr/>
          </p:nvGrpSpPr>
          <p:grpSpPr>
            <a:xfrm>
              <a:off x="3121678" y="4881492"/>
              <a:ext cx="390721" cy="390721"/>
              <a:chOff x="3182446" y="5602066"/>
              <a:chExt cx="635457" cy="635457"/>
            </a:xfrm>
          </p:grpSpPr>
          <p:sp>
            <p:nvSpPr>
              <p:cNvPr id="94" name="円/楕円 93">
                <a:extLst>
                  <a:ext uri="{FF2B5EF4-FFF2-40B4-BE49-F238E27FC236}">
                    <a16:creationId xmlns:a16="http://schemas.microsoft.com/office/drawing/2014/main" id="{B8D60648-A79E-B99F-745C-A760616EE4BF}"/>
                  </a:ext>
                </a:extLst>
              </p:cNvPr>
              <p:cNvSpPr/>
              <p:nvPr/>
            </p:nvSpPr>
            <p:spPr>
              <a:xfrm flipH="1">
                <a:off x="3182446" y="5602066"/>
                <a:ext cx="635457" cy="635457"/>
              </a:xfrm>
              <a:prstGeom prst="ellipse">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a:extLst>
                  <a:ext uri="{FF2B5EF4-FFF2-40B4-BE49-F238E27FC236}">
                    <a16:creationId xmlns:a16="http://schemas.microsoft.com/office/drawing/2014/main" id="{50D0CE8C-9FB5-4315-B882-40AD9FEC69D5}"/>
                  </a:ext>
                </a:extLst>
              </p:cNvPr>
              <p:cNvSpPr/>
              <p:nvPr/>
            </p:nvSpPr>
            <p:spPr>
              <a:xfrm flipH="1">
                <a:off x="3497066" y="5805605"/>
                <a:ext cx="105358" cy="161135"/>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a:extLst>
                  <a:ext uri="{FF2B5EF4-FFF2-40B4-BE49-F238E27FC236}">
                    <a16:creationId xmlns:a16="http://schemas.microsoft.com/office/drawing/2014/main" id="{98CBE109-E347-460B-2783-3C562873C41A}"/>
                  </a:ext>
                </a:extLst>
              </p:cNvPr>
              <p:cNvSpPr/>
              <p:nvPr/>
            </p:nvSpPr>
            <p:spPr>
              <a:xfrm flipH="1">
                <a:off x="3281587" y="5807727"/>
                <a:ext cx="105358" cy="161135"/>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2" name="グループ化 131">
            <a:extLst>
              <a:ext uri="{FF2B5EF4-FFF2-40B4-BE49-F238E27FC236}">
                <a16:creationId xmlns:a16="http://schemas.microsoft.com/office/drawing/2014/main" id="{7ED48D7D-349D-9EE7-2212-58985FDFBEE8}"/>
              </a:ext>
            </a:extLst>
          </p:cNvPr>
          <p:cNvGrpSpPr/>
          <p:nvPr/>
        </p:nvGrpSpPr>
        <p:grpSpPr>
          <a:xfrm>
            <a:off x="1367816" y="5029450"/>
            <a:ext cx="712952" cy="1162422"/>
            <a:chOff x="5221878" y="3580121"/>
            <a:chExt cx="627797" cy="1023582"/>
          </a:xfrm>
        </p:grpSpPr>
        <p:sp>
          <p:nvSpPr>
            <p:cNvPr id="133" name="円/楕円 132">
              <a:extLst>
                <a:ext uri="{FF2B5EF4-FFF2-40B4-BE49-F238E27FC236}">
                  <a16:creationId xmlns:a16="http://schemas.microsoft.com/office/drawing/2014/main" id="{03C577B1-3F9F-5F69-9FBB-B03DC1271F69}"/>
                </a:ext>
              </a:extLst>
            </p:cNvPr>
            <p:cNvSpPr/>
            <p:nvPr/>
          </p:nvSpPr>
          <p:spPr>
            <a:xfrm>
              <a:off x="5255998"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角丸四角形 133">
              <a:extLst>
                <a:ext uri="{FF2B5EF4-FFF2-40B4-BE49-F238E27FC236}">
                  <a16:creationId xmlns:a16="http://schemas.microsoft.com/office/drawing/2014/main" id="{F8150F8B-E54C-F0DA-6770-DE0C47653670}"/>
                </a:ext>
              </a:extLst>
            </p:cNvPr>
            <p:cNvSpPr/>
            <p:nvPr/>
          </p:nvSpPr>
          <p:spPr>
            <a:xfrm>
              <a:off x="5221878"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a:extLst>
                <a:ext uri="{FF2B5EF4-FFF2-40B4-BE49-F238E27FC236}">
                  <a16:creationId xmlns:a16="http://schemas.microsoft.com/office/drawing/2014/main" id="{345975B6-3FDB-7797-15AC-26B57E1A5E8A}"/>
                </a:ext>
              </a:extLst>
            </p:cNvPr>
            <p:cNvSpPr/>
            <p:nvPr/>
          </p:nvSpPr>
          <p:spPr>
            <a:xfrm>
              <a:off x="5445740"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a:extLst>
                <a:ext uri="{FF2B5EF4-FFF2-40B4-BE49-F238E27FC236}">
                  <a16:creationId xmlns:a16="http://schemas.microsoft.com/office/drawing/2014/main" id="{75AF2AA1-5BD4-32B9-894E-4EF53912648D}"/>
                </a:ext>
              </a:extLst>
            </p:cNvPr>
            <p:cNvSpPr/>
            <p:nvPr/>
          </p:nvSpPr>
          <p:spPr>
            <a:xfrm>
              <a:off x="5635482"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弧 136">
              <a:extLst>
                <a:ext uri="{FF2B5EF4-FFF2-40B4-BE49-F238E27FC236}">
                  <a16:creationId xmlns:a16="http://schemas.microsoft.com/office/drawing/2014/main" id="{E4581B31-20B3-9ED1-DE65-1BA1E06EDE74}"/>
                </a:ext>
              </a:extLst>
            </p:cNvPr>
            <p:cNvSpPr/>
            <p:nvPr/>
          </p:nvSpPr>
          <p:spPr>
            <a:xfrm rot="2747946" flipV="1">
              <a:off x="5454384" y="3753769"/>
              <a:ext cx="266218" cy="266218"/>
            </a:xfrm>
            <a:prstGeom prst="arc">
              <a:avLst/>
            </a:prstGeom>
            <a:solidFill>
              <a:srgbClr val="F9DFC5"/>
            </a:solid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38" name="グループ化 137">
            <a:extLst>
              <a:ext uri="{FF2B5EF4-FFF2-40B4-BE49-F238E27FC236}">
                <a16:creationId xmlns:a16="http://schemas.microsoft.com/office/drawing/2014/main" id="{5F8785C4-6012-BEDF-291A-75444820A80B}"/>
              </a:ext>
            </a:extLst>
          </p:cNvPr>
          <p:cNvGrpSpPr/>
          <p:nvPr/>
        </p:nvGrpSpPr>
        <p:grpSpPr>
          <a:xfrm rot="1478098">
            <a:off x="2003252" y="5338073"/>
            <a:ext cx="529321" cy="722371"/>
            <a:chOff x="6188334" y="2004164"/>
            <a:chExt cx="529321" cy="722371"/>
          </a:xfrm>
        </p:grpSpPr>
        <p:sp>
          <p:nvSpPr>
            <p:cNvPr id="139" name="正方形/長方形 138">
              <a:extLst>
                <a:ext uri="{FF2B5EF4-FFF2-40B4-BE49-F238E27FC236}">
                  <a16:creationId xmlns:a16="http://schemas.microsoft.com/office/drawing/2014/main" id="{C840C91C-7C67-BDDB-9001-560F3D86929F}"/>
                </a:ext>
              </a:extLst>
            </p:cNvPr>
            <p:cNvSpPr/>
            <p:nvPr/>
          </p:nvSpPr>
          <p:spPr>
            <a:xfrm>
              <a:off x="6188334" y="2004164"/>
              <a:ext cx="529321" cy="722371"/>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a:extLst>
                <a:ext uri="{FF2B5EF4-FFF2-40B4-BE49-F238E27FC236}">
                  <a16:creationId xmlns:a16="http://schemas.microsoft.com/office/drawing/2014/main" id="{50EB2668-87F9-B0DC-6CEF-79F1BBBF5CD4}"/>
                </a:ext>
              </a:extLst>
            </p:cNvPr>
            <p:cNvSpPr/>
            <p:nvPr/>
          </p:nvSpPr>
          <p:spPr>
            <a:xfrm>
              <a:off x="6224886" y="2046953"/>
              <a:ext cx="455562" cy="5595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a:extLst>
                <a:ext uri="{FF2B5EF4-FFF2-40B4-BE49-F238E27FC236}">
                  <a16:creationId xmlns:a16="http://schemas.microsoft.com/office/drawing/2014/main" id="{A7F2E1E5-25F9-C0F0-84B1-B60A1D2258D8}"/>
                </a:ext>
              </a:extLst>
            </p:cNvPr>
            <p:cNvSpPr/>
            <p:nvPr/>
          </p:nvSpPr>
          <p:spPr>
            <a:xfrm>
              <a:off x="6417582" y="2627789"/>
              <a:ext cx="72112" cy="721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6" name="グループ化 145">
            <a:extLst>
              <a:ext uri="{FF2B5EF4-FFF2-40B4-BE49-F238E27FC236}">
                <a16:creationId xmlns:a16="http://schemas.microsoft.com/office/drawing/2014/main" id="{8DDEA22E-20F4-B4E4-8BEB-93C92671726B}"/>
              </a:ext>
            </a:extLst>
          </p:cNvPr>
          <p:cNvGrpSpPr/>
          <p:nvPr/>
        </p:nvGrpSpPr>
        <p:grpSpPr>
          <a:xfrm>
            <a:off x="6598394" y="4947789"/>
            <a:ext cx="712952" cy="1162422"/>
            <a:chOff x="5221878" y="3580121"/>
            <a:chExt cx="627797" cy="1023582"/>
          </a:xfrm>
        </p:grpSpPr>
        <p:sp>
          <p:nvSpPr>
            <p:cNvPr id="147" name="円/楕円 146">
              <a:extLst>
                <a:ext uri="{FF2B5EF4-FFF2-40B4-BE49-F238E27FC236}">
                  <a16:creationId xmlns:a16="http://schemas.microsoft.com/office/drawing/2014/main" id="{FA7F70FA-A694-550D-B808-127F1558D17B}"/>
                </a:ext>
              </a:extLst>
            </p:cNvPr>
            <p:cNvSpPr/>
            <p:nvPr/>
          </p:nvSpPr>
          <p:spPr>
            <a:xfrm>
              <a:off x="5255998"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角丸四角形 147">
              <a:extLst>
                <a:ext uri="{FF2B5EF4-FFF2-40B4-BE49-F238E27FC236}">
                  <a16:creationId xmlns:a16="http://schemas.microsoft.com/office/drawing/2014/main" id="{4DA7B0C9-0060-4465-D006-0CDD7F8A2C05}"/>
                </a:ext>
              </a:extLst>
            </p:cNvPr>
            <p:cNvSpPr/>
            <p:nvPr/>
          </p:nvSpPr>
          <p:spPr>
            <a:xfrm>
              <a:off x="5221878"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a:extLst>
                <a:ext uri="{FF2B5EF4-FFF2-40B4-BE49-F238E27FC236}">
                  <a16:creationId xmlns:a16="http://schemas.microsoft.com/office/drawing/2014/main" id="{75730944-4808-18E9-DCBF-1CEE66D11C0A}"/>
                </a:ext>
              </a:extLst>
            </p:cNvPr>
            <p:cNvSpPr/>
            <p:nvPr/>
          </p:nvSpPr>
          <p:spPr>
            <a:xfrm>
              <a:off x="5445740"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a:extLst>
                <a:ext uri="{FF2B5EF4-FFF2-40B4-BE49-F238E27FC236}">
                  <a16:creationId xmlns:a16="http://schemas.microsoft.com/office/drawing/2014/main" id="{53B3A2FA-11CC-AC18-162C-88B743EA5CFF}"/>
                </a:ext>
              </a:extLst>
            </p:cNvPr>
            <p:cNvSpPr/>
            <p:nvPr/>
          </p:nvSpPr>
          <p:spPr>
            <a:xfrm>
              <a:off x="5635482"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弧 150">
              <a:extLst>
                <a:ext uri="{FF2B5EF4-FFF2-40B4-BE49-F238E27FC236}">
                  <a16:creationId xmlns:a16="http://schemas.microsoft.com/office/drawing/2014/main" id="{1AE55AE4-9FDC-A4AA-5014-08C9A3E33286}"/>
                </a:ext>
              </a:extLst>
            </p:cNvPr>
            <p:cNvSpPr/>
            <p:nvPr/>
          </p:nvSpPr>
          <p:spPr>
            <a:xfrm rot="2747946" flipV="1">
              <a:off x="5454384" y="3753769"/>
              <a:ext cx="266218" cy="266218"/>
            </a:xfrm>
            <a:prstGeom prst="arc">
              <a:avLst/>
            </a:prstGeom>
            <a:solidFill>
              <a:srgbClr val="F9DFC5"/>
            </a:solid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77" name="グループ化 176">
            <a:extLst>
              <a:ext uri="{FF2B5EF4-FFF2-40B4-BE49-F238E27FC236}">
                <a16:creationId xmlns:a16="http://schemas.microsoft.com/office/drawing/2014/main" id="{CA85F55B-60B8-BA05-A3B0-DC0FE3D85FEE}"/>
              </a:ext>
            </a:extLst>
          </p:cNvPr>
          <p:cNvGrpSpPr/>
          <p:nvPr/>
        </p:nvGrpSpPr>
        <p:grpSpPr>
          <a:xfrm>
            <a:off x="1216387" y="2225401"/>
            <a:ext cx="2295929" cy="1262358"/>
            <a:chOff x="1216387" y="2225401"/>
            <a:chExt cx="2295929" cy="1262358"/>
          </a:xfrm>
        </p:grpSpPr>
        <p:grpSp>
          <p:nvGrpSpPr>
            <p:cNvPr id="98" name="グループ化 97">
              <a:extLst>
                <a:ext uri="{FF2B5EF4-FFF2-40B4-BE49-F238E27FC236}">
                  <a16:creationId xmlns:a16="http://schemas.microsoft.com/office/drawing/2014/main" id="{6B3BF238-906A-3FD6-89E4-0CA35B430058}"/>
                </a:ext>
              </a:extLst>
            </p:cNvPr>
            <p:cNvGrpSpPr/>
            <p:nvPr/>
          </p:nvGrpSpPr>
          <p:grpSpPr>
            <a:xfrm>
              <a:off x="1216387" y="2325337"/>
              <a:ext cx="712952" cy="1162422"/>
              <a:chOff x="5221878" y="3580121"/>
              <a:chExt cx="627797" cy="1023582"/>
            </a:xfrm>
          </p:grpSpPr>
          <p:sp>
            <p:nvSpPr>
              <p:cNvPr id="99" name="円/楕円 98">
                <a:extLst>
                  <a:ext uri="{FF2B5EF4-FFF2-40B4-BE49-F238E27FC236}">
                    <a16:creationId xmlns:a16="http://schemas.microsoft.com/office/drawing/2014/main" id="{135755D5-A4F5-3C53-5B82-94037B24DAEB}"/>
                  </a:ext>
                </a:extLst>
              </p:cNvPr>
              <p:cNvSpPr/>
              <p:nvPr/>
            </p:nvSpPr>
            <p:spPr>
              <a:xfrm>
                <a:off x="5255998"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99">
                <a:extLst>
                  <a:ext uri="{FF2B5EF4-FFF2-40B4-BE49-F238E27FC236}">
                    <a16:creationId xmlns:a16="http://schemas.microsoft.com/office/drawing/2014/main" id="{95F25E09-AD79-1413-DC9C-E24173A92765}"/>
                  </a:ext>
                </a:extLst>
              </p:cNvPr>
              <p:cNvSpPr/>
              <p:nvPr/>
            </p:nvSpPr>
            <p:spPr>
              <a:xfrm>
                <a:off x="5221878"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a:extLst>
                  <a:ext uri="{FF2B5EF4-FFF2-40B4-BE49-F238E27FC236}">
                    <a16:creationId xmlns:a16="http://schemas.microsoft.com/office/drawing/2014/main" id="{B49FE52E-8458-E600-2553-82F9DDABE51E}"/>
                  </a:ext>
                </a:extLst>
              </p:cNvPr>
              <p:cNvSpPr/>
              <p:nvPr/>
            </p:nvSpPr>
            <p:spPr>
              <a:xfrm>
                <a:off x="5445740"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a:extLst>
                  <a:ext uri="{FF2B5EF4-FFF2-40B4-BE49-F238E27FC236}">
                    <a16:creationId xmlns:a16="http://schemas.microsoft.com/office/drawing/2014/main" id="{1E27F3E7-3DA5-ABEA-79DB-8D0F2023DF0C}"/>
                  </a:ext>
                </a:extLst>
              </p:cNvPr>
              <p:cNvSpPr/>
              <p:nvPr/>
            </p:nvSpPr>
            <p:spPr>
              <a:xfrm>
                <a:off x="5635482"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弧 102">
                <a:extLst>
                  <a:ext uri="{FF2B5EF4-FFF2-40B4-BE49-F238E27FC236}">
                    <a16:creationId xmlns:a16="http://schemas.microsoft.com/office/drawing/2014/main" id="{2A1F241A-8DA1-39D1-EEB0-0DBCB2401DAE}"/>
                  </a:ext>
                </a:extLst>
              </p:cNvPr>
              <p:cNvSpPr/>
              <p:nvPr/>
            </p:nvSpPr>
            <p:spPr>
              <a:xfrm rot="2747946" flipV="1">
                <a:off x="5454384" y="3753769"/>
                <a:ext cx="266218" cy="266218"/>
              </a:xfrm>
              <a:prstGeom prst="arc">
                <a:avLst/>
              </a:prstGeom>
              <a:solidFill>
                <a:srgbClr val="F9DFC5"/>
              </a:solid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1C119940-C564-75D2-7DCE-FF3580B31893}"/>
                </a:ext>
              </a:extLst>
            </p:cNvPr>
            <p:cNvGrpSpPr/>
            <p:nvPr/>
          </p:nvGrpSpPr>
          <p:grpSpPr>
            <a:xfrm flipH="1">
              <a:off x="2799364" y="2325337"/>
              <a:ext cx="712952" cy="1162422"/>
              <a:chOff x="1760579" y="2405418"/>
              <a:chExt cx="627797" cy="1023582"/>
            </a:xfrm>
          </p:grpSpPr>
          <p:sp>
            <p:nvSpPr>
              <p:cNvPr id="22" name="円/楕円 21">
                <a:extLst>
                  <a:ext uri="{FF2B5EF4-FFF2-40B4-BE49-F238E27FC236}">
                    <a16:creationId xmlns:a16="http://schemas.microsoft.com/office/drawing/2014/main" id="{ABAF2B0C-9D85-2139-05E3-A1E8232BD190}"/>
                  </a:ext>
                </a:extLst>
              </p:cNvPr>
              <p:cNvSpPr/>
              <p:nvPr/>
            </p:nvSpPr>
            <p:spPr>
              <a:xfrm>
                <a:off x="1794699"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a:extLst>
                  <a:ext uri="{FF2B5EF4-FFF2-40B4-BE49-F238E27FC236}">
                    <a16:creationId xmlns:a16="http://schemas.microsoft.com/office/drawing/2014/main" id="{CA898177-34B8-E809-1D69-087336144D9F}"/>
                  </a:ext>
                </a:extLst>
              </p:cNvPr>
              <p:cNvSpPr/>
              <p:nvPr/>
            </p:nvSpPr>
            <p:spPr>
              <a:xfrm>
                <a:off x="1760579"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a:extLst>
                  <a:ext uri="{FF2B5EF4-FFF2-40B4-BE49-F238E27FC236}">
                    <a16:creationId xmlns:a16="http://schemas.microsoft.com/office/drawing/2014/main" id="{4DB0522D-B33C-3042-6187-DD5EC862DB3F}"/>
                  </a:ext>
                </a:extLst>
              </p:cNvPr>
              <p:cNvSpPr/>
              <p:nvPr/>
            </p:nvSpPr>
            <p:spPr>
              <a:xfrm>
                <a:off x="1984441"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a:extLst>
                  <a:ext uri="{FF2B5EF4-FFF2-40B4-BE49-F238E27FC236}">
                    <a16:creationId xmlns:a16="http://schemas.microsoft.com/office/drawing/2014/main" id="{EBCD4E32-BD19-D975-7076-C574A2833670}"/>
                  </a:ext>
                </a:extLst>
              </p:cNvPr>
              <p:cNvSpPr/>
              <p:nvPr/>
            </p:nvSpPr>
            <p:spPr>
              <a:xfrm>
                <a:off x="2174183"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92CB3469-08EF-626A-F51F-03557B0E3F28}"/>
                  </a:ext>
                </a:extLst>
              </p:cNvPr>
              <p:cNvSpPr/>
              <p:nvPr/>
            </p:nvSpPr>
            <p:spPr>
              <a:xfrm flipH="1">
                <a:off x="1984441"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7" name="円弧 26">
                <a:extLst>
                  <a:ext uri="{FF2B5EF4-FFF2-40B4-BE49-F238E27FC236}">
                    <a16:creationId xmlns:a16="http://schemas.microsoft.com/office/drawing/2014/main" id="{2CD56699-F0E6-F3E6-C59F-029EE9C76995}"/>
                  </a:ext>
                </a:extLst>
              </p:cNvPr>
              <p:cNvSpPr/>
              <p:nvPr/>
            </p:nvSpPr>
            <p:spPr>
              <a:xfrm rot="2747946" flipV="1">
                <a:off x="1993085" y="2579066"/>
                <a:ext cx="266218" cy="26621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04" name="グループ化 103">
              <a:extLst>
                <a:ext uri="{FF2B5EF4-FFF2-40B4-BE49-F238E27FC236}">
                  <a16:creationId xmlns:a16="http://schemas.microsoft.com/office/drawing/2014/main" id="{9D2B1346-92F0-D7AA-CF06-D706C67050C3}"/>
                </a:ext>
              </a:extLst>
            </p:cNvPr>
            <p:cNvGrpSpPr/>
            <p:nvPr/>
          </p:nvGrpSpPr>
          <p:grpSpPr>
            <a:xfrm rot="19825651">
              <a:off x="2528794" y="2953859"/>
              <a:ext cx="437628" cy="263841"/>
              <a:chOff x="6936135" y="2152835"/>
              <a:chExt cx="559558" cy="337351"/>
            </a:xfrm>
          </p:grpSpPr>
          <p:sp>
            <p:nvSpPr>
              <p:cNvPr id="105" name="正方形/長方形 104">
                <a:extLst>
                  <a:ext uri="{FF2B5EF4-FFF2-40B4-BE49-F238E27FC236}">
                    <a16:creationId xmlns:a16="http://schemas.microsoft.com/office/drawing/2014/main" id="{6014D8C7-498C-46A2-E487-3D1D4B2674B6}"/>
                  </a:ext>
                </a:extLst>
              </p:cNvPr>
              <p:cNvSpPr/>
              <p:nvPr/>
            </p:nvSpPr>
            <p:spPr>
              <a:xfrm>
                <a:off x="6936135" y="2152835"/>
                <a:ext cx="559558" cy="337351"/>
              </a:xfrm>
              <a:prstGeom prst="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a:extLst>
                  <a:ext uri="{FF2B5EF4-FFF2-40B4-BE49-F238E27FC236}">
                    <a16:creationId xmlns:a16="http://schemas.microsoft.com/office/drawing/2014/main" id="{D86B1BBD-C8F2-E647-961F-E93F7021B2A0}"/>
                  </a:ext>
                </a:extLst>
              </p:cNvPr>
              <p:cNvSpPr/>
              <p:nvPr/>
            </p:nvSpPr>
            <p:spPr>
              <a:xfrm>
                <a:off x="6936135" y="2192784"/>
                <a:ext cx="559557" cy="84338"/>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4" name="グループ化 123">
              <a:extLst>
                <a:ext uri="{FF2B5EF4-FFF2-40B4-BE49-F238E27FC236}">
                  <a16:creationId xmlns:a16="http://schemas.microsoft.com/office/drawing/2014/main" id="{6B77D804-CF29-BA26-ACA6-93241EDEECA8}"/>
                </a:ext>
              </a:extLst>
            </p:cNvPr>
            <p:cNvGrpSpPr/>
            <p:nvPr/>
          </p:nvGrpSpPr>
          <p:grpSpPr>
            <a:xfrm rot="1478098">
              <a:off x="1851823" y="2633960"/>
              <a:ext cx="529321" cy="722371"/>
              <a:chOff x="6188334" y="2004164"/>
              <a:chExt cx="529321" cy="722371"/>
            </a:xfrm>
          </p:grpSpPr>
          <p:sp>
            <p:nvSpPr>
              <p:cNvPr id="125" name="正方形/長方形 124">
                <a:extLst>
                  <a:ext uri="{FF2B5EF4-FFF2-40B4-BE49-F238E27FC236}">
                    <a16:creationId xmlns:a16="http://schemas.microsoft.com/office/drawing/2014/main" id="{1BB624FD-1C06-3F4D-444A-C7A788F32828}"/>
                  </a:ext>
                </a:extLst>
              </p:cNvPr>
              <p:cNvSpPr/>
              <p:nvPr/>
            </p:nvSpPr>
            <p:spPr>
              <a:xfrm>
                <a:off x="6188334" y="2004164"/>
                <a:ext cx="529321" cy="722371"/>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a:extLst>
                  <a:ext uri="{FF2B5EF4-FFF2-40B4-BE49-F238E27FC236}">
                    <a16:creationId xmlns:a16="http://schemas.microsoft.com/office/drawing/2014/main" id="{FDBF10A4-7D17-43B9-23E9-0BFD342A0AF0}"/>
                  </a:ext>
                </a:extLst>
              </p:cNvPr>
              <p:cNvSpPr/>
              <p:nvPr/>
            </p:nvSpPr>
            <p:spPr>
              <a:xfrm>
                <a:off x="6224886" y="2046953"/>
                <a:ext cx="455562" cy="5595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a:extLst>
                  <a:ext uri="{FF2B5EF4-FFF2-40B4-BE49-F238E27FC236}">
                    <a16:creationId xmlns:a16="http://schemas.microsoft.com/office/drawing/2014/main" id="{A4153FA6-205E-83A4-D1C7-DB85E7414774}"/>
                  </a:ext>
                </a:extLst>
              </p:cNvPr>
              <p:cNvSpPr/>
              <p:nvPr/>
            </p:nvSpPr>
            <p:spPr>
              <a:xfrm>
                <a:off x="6417582" y="2627789"/>
                <a:ext cx="72112" cy="721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2" name="テキスト ボックス 151">
              <a:extLst>
                <a:ext uri="{FF2B5EF4-FFF2-40B4-BE49-F238E27FC236}">
                  <a16:creationId xmlns:a16="http://schemas.microsoft.com/office/drawing/2014/main" id="{C0DCADA0-501E-CE6C-A431-0AEDA6B4AC67}"/>
                </a:ext>
              </a:extLst>
            </p:cNvPr>
            <p:cNvSpPr txBox="1"/>
            <p:nvPr/>
          </p:nvSpPr>
          <p:spPr>
            <a:xfrm rot="599881">
              <a:off x="2175217" y="2225401"/>
              <a:ext cx="569387" cy="400110"/>
            </a:xfrm>
            <a:prstGeom prst="rect">
              <a:avLst/>
            </a:prstGeom>
            <a:noFill/>
          </p:spPr>
          <p:txBody>
            <a:bodyPr wrap="none" rtlCol="0">
              <a:spAutoFit/>
            </a:bodyPr>
            <a:lstStyle/>
            <a:p>
              <a:r>
                <a:rPr kumimoji="1" lang="en-US" altLang="ja-JP" sz="2000" b="1" dirty="0">
                  <a:solidFill>
                    <a:srgbClr val="1A317C"/>
                  </a:solidFill>
                  <a:latin typeface="Hiragino Kaku Gothic Std W8" panose="020B0800000000000000" pitchFamily="34" charset="-128"/>
                  <a:ea typeface="Hiragino Kaku Gothic Std W8" panose="020B0800000000000000" pitchFamily="34" charset="-128"/>
                </a:rPr>
                <a:t>Pi!</a:t>
              </a:r>
              <a:endParaRPr kumimoji="1" lang="ja-JP" altLang="en-US" sz="2000" b="1">
                <a:solidFill>
                  <a:srgbClr val="1A317C"/>
                </a:solidFill>
                <a:latin typeface="Hiragino Kaku Gothic Std W8" panose="020B0800000000000000" pitchFamily="34" charset="-128"/>
                <a:ea typeface="Hiragino Kaku Gothic Std W8" panose="020B0800000000000000" pitchFamily="34" charset="-128"/>
              </a:endParaRPr>
            </a:p>
          </p:txBody>
        </p:sp>
      </p:grpSp>
      <p:sp>
        <p:nvSpPr>
          <p:cNvPr id="154" name="角丸四角形 153">
            <a:extLst>
              <a:ext uri="{FF2B5EF4-FFF2-40B4-BE49-F238E27FC236}">
                <a16:creationId xmlns:a16="http://schemas.microsoft.com/office/drawing/2014/main" id="{EDF826D8-A8EF-152A-3C75-598AB2C494D6}"/>
              </a:ext>
            </a:extLst>
          </p:cNvPr>
          <p:cNvSpPr/>
          <p:nvPr/>
        </p:nvSpPr>
        <p:spPr>
          <a:xfrm>
            <a:off x="7730075" y="5876651"/>
            <a:ext cx="1188170"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1A317C"/>
                </a:solidFill>
              </a:rPr>
              <a:t>支援機関</a:t>
            </a:r>
            <a:endParaRPr kumimoji="1" lang="ja-JP" altLang="en-US">
              <a:solidFill>
                <a:srgbClr val="1A317C"/>
              </a:solidFill>
            </a:endParaRPr>
          </a:p>
        </p:txBody>
      </p:sp>
      <p:grpSp>
        <p:nvGrpSpPr>
          <p:cNvPr id="174" name="グループ化 173">
            <a:extLst>
              <a:ext uri="{FF2B5EF4-FFF2-40B4-BE49-F238E27FC236}">
                <a16:creationId xmlns:a16="http://schemas.microsoft.com/office/drawing/2014/main" id="{D6133D5A-C9F1-EFB5-C8F5-B3E203A347FD}"/>
              </a:ext>
            </a:extLst>
          </p:cNvPr>
          <p:cNvGrpSpPr/>
          <p:nvPr/>
        </p:nvGrpSpPr>
        <p:grpSpPr>
          <a:xfrm rot="524519">
            <a:off x="8241344" y="2096577"/>
            <a:ext cx="306397" cy="296420"/>
            <a:chOff x="8324160" y="2028917"/>
            <a:chExt cx="480177" cy="464541"/>
          </a:xfrm>
        </p:grpSpPr>
        <p:cxnSp>
          <p:nvCxnSpPr>
            <p:cNvPr id="159" name="直線コネクタ 158">
              <a:extLst>
                <a:ext uri="{FF2B5EF4-FFF2-40B4-BE49-F238E27FC236}">
                  <a16:creationId xmlns:a16="http://schemas.microsoft.com/office/drawing/2014/main" id="{4594D8C2-7D15-8C14-35D7-B1CF6C1CBE81}"/>
                </a:ext>
              </a:extLst>
            </p:cNvPr>
            <p:cNvCxnSpPr>
              <a:cxnSpLocks/>
            </p:cNvCxnSpPr>
            <p:nvPr/>
          </p:nvCxnSpPr>
          <p:spPr>
            <a:xfrm flipV="1">
              <a:off x="8386880" y="2179012"/>
              <a:ext cx="296865" cy="241473"/>
            </a:xfrm>
            <a:prstGeom prst="line">
              <a:avLst/>
            </a:prstGeom>
            <a:ln w="38100">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162" name="直線コネクタ 161">
              <a:extLst>
                <a:ext uri="{FF2B5EF4-FFF2-40B4-BE49-F238E27FC236}">
                  <a16:creationId xmlns:a16="http://schemas.microsoft.com/office/drawing/2014/main" id="{82BA407D-1A00-0C46-6982-1A96D47854D7}"/>
                </a:ext>
              </a:extLst>
            </p:cNvPr>
            <p:cNvCxnSpPr>
              <a:cxnSpLocks/>
            </p:cNvCxnSpPr>
            <p:nvPr/>
          </p:nvCxnSpPr>
          <p:spPr>
            <a:xfrm flipV="1">
              <a:off x="8429518" y="2437458"/>
              <a:ext cx="374819" cy="56000"/>
            </a:xfrm>
            <a:prstGeom prst="line">
              <a:avLst/>
            </a:prstGeom>
            <a:ln w="38100">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166" name="直線コネクタ 165">
              <a:extLst>
                <a:ext uri="{FF2B5EF4-FFF2-40B4-BE49-F238E27FC236}">
                  <a16:creationId xmlns:a16="http://schemas.microsoft.com/office/drawing/2014/main" id="{51455749-0DA9-DE8F-C116-3632EE8681D6}"/>
                </a:ext>
              </a:extLst>
            </p:cNvPr>
            <p:cNvCxnSpPr>
              <a:cxnSpLocks/>
            </p:cNvCxnSpPr>
            <p:nvPr/>
          </p:nvCxnSpPr>
          <p:spPr>
            <a:xfrm flipV="1">
              <a:off x="8324160" y="2028917"/>
              <a:ext cx="129071" cy="349576"/>
            </a:xfrm>
            <a:prstGeom prst="line">
              <a:avLst/>
            </a:prstGeom>
            <a:ln w="38100">
              <a:solidFill>
                <a:srgbClr val="1A317C"/>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6598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D1B7D9-9ED5-AB84-A841-7F82F3A92727}"/>
              </a:ext>
            </a:extLst>
          </p:cNvPr>
          <p:cNvSpPr>
            <a:spLocks noGrp="1"/>
          </p:cNvSpPr>
          <p:nvPr>
            <p:ph type="title"/>
          </p:nvPr>
        </p:nvSpPr>
        <p:spPr/>
        <p:txBody>
          <a:bodyPr/>
          <a:lstStyle/>
          <a:p>
            <a:r>
              <a:rPr kumimoji="1" lang="ja-JP" altLang="en-US"/>
              <a:t>ビジネスモデル</a:t>
            </a:r>
          </a:p>
        </p:txBody>
      </p:sp>
      <p:sp>
        <p:nvSpPr>
          <p:cNvPr id="5" name="コンテンツ プレースホルダー 7">
            <a:extLst>
              <a:ext uri="{FF2B5EF4-FFF2-40B4-BE49-F238E27FC236}">
                <a16:creationId xmlns:a16="http://schemas.microsoft.com/office/drawing/2014/main" id="{AE1C5C9B-5ABC-7F16-7EEB-6DECCBC2056C}"/>
              </a:ext>
            </a:extLst>
          </p:cNvPr>
          <p:cNvSpPr>
            <a:spLocks noGrp="1"/>
          </p:cNvSpPr>
          <p:nvPr>
            <p:ph idx="1"/>
          </p:nvPr>
        </p:nvSpPr>
        <p:spPr>
          <a:xfrm>
            <a:off x="897513" y="1146497"/>
            <a:ext cx="10802654" cy="899635"/>
          </a:xfrm>
        </p:spPr>
        <p:txBody>
          <a:bodyPr/>
          <a:lstStyle/>
          <a:p>
            <a:pPr algn="ctr"/>
            <a:r>
              <a:rPr lang="ja-JP" altLang="en-US" sz="2800" b="1" i="0" u="none" strike="noStrike" dirty="0">
                <a:solidFill>
                  <a:srgbClr val="000000"/>
                </a:solidFill>
                <a:effectLst/>
                <a:latin typeface="Noto Sans JP"/>
              </a:rPr>
              <a:t>生活カルテ情報と連携システムを行政へ販売提供</a:t>
            </a:r>
            <a:endParaRPr lang="ja-JP" altLang="en-US" sz="2800" dirty="0"/>
          </a:p>
        </p:txBody>
      </p:sp>
      <p:sp>
        <p:nvSpPr>
          <p:cNvPr id="41" name="正方形/長方形 40">
            <a:extLst>
              <a:ext uri="{FF2B5EF4-FFF2-40B4-BE49-F238E27FC236}">
                <a16:creationId xmlns:a16="http://schemas.microsoft.com/office/drawing/2014/main" id="{F9DD44DD-9D04-0B5A-4C3F-76DF925D1693}"/>
              </a:ext>
            </a:extLst>
          </p:cNvPr>
          <p:cNvSpPr/>
          <p:nvPr/>
        </p:nvSpPr>
        <p:spPr>
          <a:xfrm>
            <a:off x="1944874" y="2222068"/>
            <a:ext cx="8823339" cy="1154668"/>
          </a:xfrm>
          <a:prstGeom prst="rect">
            <a:avLst/>
          </a:prstGeom>
          <a:solidFill>
            <a:srgbClr val="89E8AD"/>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rgbClr val="1A317C"/>
                </a:solidFill>
              </a:rPr>
              <a:t>地方自治体</a:t>
            </a:r>
            <a:endParaRPr kumimoji="1" lang="en-US" altLang="ja-JP" sz="2000" b="1" dirty="0">
              <a:solidFill>
                <a:srgbClr val="1A317C"/>
              </a:solidFill>
            </a:endParaRPr>
          </a:p>
          <a:p>
            <a:pPr algn="ctr"/>
            <a:r>
              <a:rPr lang="ja-JP" altLang="en-US" sz="2000" b="1">
                <a:solidFill>
                  <a:srgbClr val="1A317C"/>
                </a:solidFill>
              </a:rPr>
              <a:t>（重層的支援体制整備事業）</a:t>
            </a:r>
            <a:endParaRPr kumimoji="1" lang="ja-JP" altLang="en-US" sz="2000" b="1">
              <a:solidFill>
                <a:srgbClr val="1A317C"/>
              </a:solidFill>
            </a:endParaRPr>
          </a:p>
        </p:txBody>
      </p:sp>
      <p:sp>
        <p:nvSpPr>
          <p:cNvPr id="44" name="正方形/長方形 43">
            <a:extLst>
              <a:ext uri="{FF2B5EF4-FFF2-40B4-BE49-F238E27FC236}">
                <a16:creationId xmlns:a16="http://schemas.microsoft.com/office/drawing/2014/main" id="{DF520A38-C401-5A99-4CB1-F065F6A8A691}"/>
              </a:ext>
            </a:extLst>
          </p:cNvPr>
          <p:cNvSpPr/>
          <p:nvPr/>
        </p:nvSpPr>
        <p:spPr>
          <a:xfrm>
            <a:off x="1942484" y="3854655"/>
            <a:ext cx="2371282" cy="1154668"/>
          </a:xfrm>
          <a:prstGeom prst="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rgbClr val="1A317C"/>
                </a:solidFill>
              </a:rPr>
              <a:t>地域高齢者</a:t>
            </a:r>
            <a:endParaRPr kumimoji="1" lang="en-US" altLang="ja-JP" sz="2000" b="1" dirty="0">
              <a:solidFill>
                <a:srgbClr val="1A317C"/>
              </a:solidFill>
            </a:endParaRPr>
          </a:p>
          <a:p>
            <a:pPr algn="ctr"/>
            <a:r>
              <a:rPr kumimoji="1" lang="ja-JP" altLang="en-US" sz="2000" b="1">
                <a:solidFill>
                  <a:srgbClr val="1A317C"/>
                </a:solidFill>
              </a:rPr>
              <a:t>コミュニティ</a:t>
            </a:r>
          </a:p>
        </p:txBody>
      </p:sp>
      <p:sp>
        <p:nvSpPr>
          <p:cNvPr id="45" name="正方形/長方形 44">
            <a:extLst>
              <a:ext uri="{FF2B5EF4-FFF2-40B4-BE49-F238E27FC236}">
                <a16:creationId xmlns:a16="http://schemas.microsoft.com/office/drawing/2014/main" id="{ADF29CE8-FB04-6803-636A-FB3CB310B795}"/>
              </a:ext>
            </a:extLst>
          </p:cNvPr>
          <p:cNvSpPr/>
          <p:nvPr/>
        </p:nvSpPr>
        <p:spPr>
          <a:xfrm>
            <a:off x="8005924" y="3854655"/>
            <a:ext cx="2759439" cy="1154668"/>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spc="-300">
                <a:solidFill>
                  <a:srgbClr val="1A317C"/>
                </a:solidFill>
              </a:rPr>
              <a:t>地域包括支援センター</a:t>
            </a:r>
            <a:endParaRPr kumimoji="1" lang="en-US" altLang="ja-JP" sz="2000" b="1" spc="-300" dirty="0">
              <a:solidFill>
                <a:srgbClr val="1A317C"/>
              </a:solidFill>
            </a:endParaRPr>
          </a:p>
          <a:p>
            <a:pPr algn="ctr"/>
            <a:r>
              <a:rPr kumimoji="1" lang="ja-JP" altLang="en-US" sz="2000" b="1">
                <a:solidFill>
                  <a:srgbClr val="1A317C"/>
                </a:solidFill>
              </a:rPr>
              <a:t>医療機関など</a:t>
            </a:r>
          </a:p>
        </p:txBody>
      </p:sp>
      <p:sp>
        <p:nvSpPr>
          <p:cNvPr id="46" name="正方形/長方形 45">
            <a:extLst>
              <a:ext uri="{FF2B5EF4-FFF2-40B4-BE49-F238E27FC236}">
                <a16:creationId xmlns:a16="http://schemas.microsoft.com/office/drawing/2014/main" id="{D4442591-7A9B-FCE5-6289-40C3D008047E}"/>
              </a:ext>
            </a:extLst>
          </p:cNvPr>
          <p:cNvSpPr/>
          <p:nvPr/>
        </p:nvSpPr>
        <p:spPr>
          <a:xfrm>
            <a:off x="4999313" y="3854655"/>
            <a:ext cx="2371282" cy="1154668"/>
          </a:xfrm>
          <a:prstGeom prst="rect">
            <a:avLst/>
          </a:prstGeom>
          <a:solidFill>
            <a:srgbClr val="1A317C"/>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イロイロ</a:t>
            </a:r>
            <a:endParaRPr kumimoji="1" lang="en-US" altLang="ja-JP" sz="2000" b="1" dirty="0">
              <a:solidFill>
                <a:schemeClr val="bg1"/>
              </a:solidFill>
            </a:endParaRPr>
          </a:p>
          <a:p>
            <a:pPr algn="ctr"/>
            <a:r>
              <a:rPr kumimoji="1" lang="ja-JP" altLang="en-US" sz="2000" b="1">
                <a:solidFill>
                  <a:schemeClr val="bg1"/>
                </a:solidFill>
              </a:rPr>
              <a:t>生活カルテ</a:t>
            </a:r>
          </a:p>
        </p:txBody>
      </p:sp>
      <p:cxnSp>
        <p:nvCxnSpPr>
          <p:cNvPr id="47" name="直線矢印コネクタ 46">
            <a:extLst>
              <a:ext uri="{FF2B5EF4-FFF2-40B4-BE49-F238E27FC236}">
                <a16:creationId xmlns:a16="http://schemas.microsoft.com/office/drawing/2014/main" id="{D864E97E-7309-EB01-DA44-37ED245F46AC}"/>
              </a:ext>
            </a:extLst>
          </p:cNvPr>
          <p:cNvCxnSpPr>
            <a:cxnSpLocks/>
          </p:cNvCxnSpPr>
          <p:nvPr/>
        </p:nvCxnSpPr>
        <p:spPr>
          <a:xfrm>
            <a:off x="3111507" y="3404190"/>
            <a:ext cx="0" cy="452824"/>
          </a:xfrm>
          <a:prstGeom prst="straightConnector1">
            <a:avLst/>
          </a:prstGeom>
          <a:ln>
            <a:solidFill>
              <a:srgbClr val="1A317C"/>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テキスト ボックス 68">
            <a:extLst>
              <a:ext uri="{FF2B5EF4-FFF2-40B4-BE49-F238E27FC236}">
                <a16:creationId xmlns:a16="http://schemas.microsoft.com/office/drawing/2014/main" id="{9CF671E8-0BC1-1EF9-F0C9-552A82C53572}"/>
              </a:ext>
            </a:extLst>
          </p:cNvPr>
          <p:cNvSpPr txBox="1"/>
          <p:nvPr/>
        </p:nvSpPr>
        <p:spPr>
          <a:xfrm>
            <a:off x="5114242" y="3431748"/>
            <a:ext cx="1122615" cy="369332"/>
          </a:xfrm>
          <a:prstGeom prst="rect">
            <a:avLst/>
          </a:prstGeom>
          <a:noFill/>
        </p:spPr>
        <p:txBody>
          <a:bodyPr wrap="square" rtlCol="0">
            <a:spAutoFit/>
          </a:bodyPr>
          <a:lstStyle/>
          <a:p>
            <a:r>
              <a:rPr kumimoji="1" lang="ja-JP" altLang="en-US">
                <a:solidFill>
                  <a:srgbClr val="1A317C"/>
                </a:solidFill>
              </a:rPr>
              <a:t>委託料</a:t>
            </a:r>
          </a:p>
        </p:txBody>
      </p:sp>
      <p:sp>
        <p:nvSpPr>
          <p:cNvPr id="70" name="テキスト ボックス 69">
            <a:extLst>
              <a:ext uri="{FF2B5EF4-FFF2-40B4-BE49-F238E27FC236}">
                <a16:creationId xmlns:a16="http://schemas.microsoft.com/office/drawing/2014/main" id="{236388D9-2DD7-1668-F401-B812B6DD1CC4}"/>
              </a:ext>
            </a:extLst>
          </p:cNvPr>
          <p:cNvSpPr txBox="1"/>
          <p:nvPr/>
        </p:nvSpPr>
        <p:spPr>
          <a:xfrm>
            <a:off x="7278988" y="4518429"/>
            <a:ext cx="1122615" cy="369332"/>
          </a:xfrm>
          <a:prstGeom prst="rect">
            <a:avLst/>
          </a:prstGeom>
          <a:noFill/>
        </p:spPr>
        <p:txBody>
          <a:bodyPr wrap="square" rtlCol="0">
            <a:spAutoFit/>
          </a:bodyPr>
          <a:lstStyle/>
          <a:p>
            <a:r>
              <a:rPr kumimoji="1" lang="ja-JP" altLang="en-US" spc="-150">
                <a:solidFill>
                  <a:srgbClr val="1A317C"/>
                </a:solidFill>
              </a:rPr>
              <a:t>データ</a:t>
            </a:r>
          </a:p>
        </p:txBody>
      </p:sp>
      <p:sp>
        <p:nvSpPr>
          <p:cNvPr id="71" name="テキスト ボックス 70">
            <a:extLst>
              <a:ext uri="{FF2B5EF4-FFF2-40B4-BE49-F238E27FC236}">
                <a16:creationId xmlns:a16="http://schemas.microsoft.com/office/drawing/2014/main" id="{121A11CB-3033-0017-E7F3-C68A75FB06BE}"/>
              </a:ext>
            </a:extLst>
          </p:cNvPr>
          <p:cNvSpPr txBox="1"/>
          <p:nvPr/>
        </p:nvSpPr>
        <p:spPr>
          <a:xfrm>
            <a:off x="4252746" y="4497624"/>
            <a:ext cx="1122615" cy="369332"/>
          </a:xfrm>
          <a:prstGeom prst="rect">
            <a:avLst/>
          </a:prstGeom>
          <a:noFill/>
        </p:spPr>
        <p:txBody>
          <a:bodyPr wrap="square" rtlCol="0">
            <a:spAutoFit/>
          </a:bodyPr>
          <a:lstStyle/>
          <a:p>
            <a:r>
              <a:rPr kumimoji="1" lang="ja-JP" altLang="en-US" spc="-150">
                <a:solidFill>
                  <a:srgbClr val="1A317C"/>
                </a:solidFill>
              </a:rPr>
              <a:t>データ</a:t>
            </a:r>
          </a:p>
        </p:txBody>
      </p:sp>
      <p:sp>
        <p:nvSpPr>
          <p:cNvPr id="74" name="テキスト ボックス 73">
            <a:extLst>
              <a:ext uri="{FF2B5EF4-FFF2-40B4-BE49-F238E27FC236}">
                <a16:creationId xmlns:a16="http://schemas.microsoft.com/office/drawing/2014/main" id="{2599C9B2-B707-C6A6-A810-C4B56799375B}"/>
              </a:ext>
            </a:extLst>
          </p:cNvPr>
          <p:cNvSpPr txBox="1"/>
          <p:nvPr/>
        </p:nvSpPr>
        <p:spPr>
          <a:xfrm>
            <a:off x="3115216" y="3460499"/>
            <a:ext cx="1129030" cy="369332"/>
          </a:xfrm>
          <a:prstGeom prst="rect">
            <a:avLst/>
          </a:prstGeom>
          <a:noFill/>
        </p:spPr>
        <p:txBody>
          <a:bodyPr wrap="square" rtlCol="0">
            <a:spAutoFit/>
          </a:bodyPr>
          <a:lstStyle/>
          <a:p>
            <a:r>
              <a:rPr kumimoji="1" lang="ja-JP" altLang="en-US">
                <a:solidFill>
                  <a:srgbClr val="1A317C"/>
                </a:solidFill>
              </a:rPr>
              <a:t>協力依頼</a:t>
            </a:r>
          </a:p>
        </p:txBody>
      </p:sp>
      <p:grpSp>
        <p:nvGrpSpPr>
          <p:cNvPr id="76" name="グループ化 75">
            <a:extLst>
              <a:ext uri="{FF2B5EF4-FFF2-40B4-BE49-F238E27FC236}">
                <a16:creationId xmlns:a16="http://schemas.microsoft.com/office/drawing/2014/main" id="{F89C90B2-DEC8-52FA-92F4-4CB137233323}"/>
              </a:ext>
            </a:extLst>
          </p:cNvPr>
          <p:cNvGrpSpPr/>
          <p:nvPr/>
        </p:nvGrpSpPr>
        <p:grpSpPr>
          <a:xfrm>
            <a:off x="1483761" y="4281668"/>
            <a:ext cx="656665" cy="1070650"/>
            <a:chOff x="5221878" y="3580121"/>
            <a:chExt cx="627797" cy="1023582"/>
          </a:xfrm>
        </p:grpSpPr>
        <p:sp>
          <p:nvSpPr>
            <p:cNvPr id="78" name="円/楕円 77">
              <a:extLst>
                <a:ext uri="{FF2B5EF4-FFF2-40B4-BE49-F238E27FC236}">
                  <a16:creationId xmlns:a16="http://schemas.microsoft.com/office/drawing/2014/main" id="{0AF166E6-5C88-1CB3-F312-BCDC74EEFF52}"/>
                </a:ext>
              </a:extLst>
            </p:cNvPr>
            <p:cNvSpPr/>
            <p:nvPr/>
          </p:nvSpPr>
          <p:spPr>
            <a:xfrm>
              <a:off x="5255998"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a:extLst>
                <a:ext uri="{FF2B5EF4-FFF2-40B4-BE49-F238E27FC236}">
                  <a16:creationId xmlns:a16="http://schemas.microsoft.com/office/drawing/2014/main" id="{FAD723F2-E153-D642-7394-335CAD15A43E}"/>
                </a:ext>
              </a:extLst>
            </p:cNvPr>
            <p:cNvSpPr/>
            <p:nvPr/>
          </p:nvSpPr>
          <p:spPr>
            <a:xfrm>
              <a:off x="5221878"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a:extLst>
                <a:ext uri="{FF2B5EF4-FFF2-40B4-BE49-F238E27FC236}">
                  <a16:creationId xmlns:a16="http://schemas.microsoft.com/office/drawing/2014/main" id="{E0EA93F3-4EAE-AD2B-F011-A71BACBBCC8C}"/>
                </a:ext>
              </a:extLst>
            </p:cNvPr>
            <p:cNvSpPr/>
            <p:nvPr/>
          </p:nvSpPr>
          <p:spPr>
            <a:xfrm>
              <a:off x="5445740"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a:extLst>
                <a:ext uri="{FF2B5EF4-FFF2-40B4-BE49-F238E27FC236}">
                  <a16:creationId xmlns:a16="http://schemas.microsoft.com/office/drawing/2014/main" id="{52DBD985-DD1F-B894-C0A1-689B3C32E365}"/>
                </a:ext>
              </a:extLst>
            </p:cNvPr>
            <p:cNvSpPr/>
            <p:nvPr/>
          </p:nvSpPr>
          <p:spPr>
            <a:xfrm>
              <a:off x="5635482"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弧 81">
              <a:extLst>
                <a:ext uri="{FF2B5EF4-FFF2-40B4-BE49-F238E27FC236}">
                  <a16:creationId xmlns:a16="http://schemas.microsoft.com/office/drawing/2014/main" id="{4A630100-76B2-B9D1-A546-D7A52A58A5B9}"/>
                </a:ext>
              </a:extLst>
            </p:cNvPr>
            <p:cNvSpPr/>
            <p:nvPr/>
          </p:nvSpPr>
          <p:spPr>
            <a:xfrm rot="2747946" flipV="1">
              <a:off x="5454384" y="3753769"/>
              <a:ext cx="266218" cy="266218"/>
            </a:xfrm>
            <a:prstGeom prst="arc">
              <a:avLst/>
            </a:prstGeom>
            <a:solidFill>
              <a:srgbClr val="F9DFC5"/>
            </a:solid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84" name="グループ化 83">
            <a:extLst>
              <a:ext uri="{FF2B5EF4-FFF2-40B4-BE49-F238E27FC236}">
                <a16:creationId xmlns:a16="http://schemas.microsoft.com/office/drawing/2014/main" id="{75F151AD-BB68-452A-915F-288B898D8249}"/>
              </a:ext>
            </a:extLst>
          </p:cNvPr>
          <p:cNvGrpSpPr/>
          <p:nvPr/>
        </p:nvGrpSpPr>
        <p:grpSpPr>
          <a:xfrm flipH="1">
            <a:off x="10289962" y="2449707"/>
            <a:ext cx="656664" cy="1070648"/>
            <a:chOff x="1790370" y="4827530"/>
            <a:chExt cx="627797" cy="1023582"/>
          </a:xfrm>
        </p:grpSpPr>
        <p:sp>
          <p:nvSpPr>
            <p:cNvPr id="86" name="円/楕円 85">
              <a:extLst>
                <a:ext uri="{FF2B5EF4-FFF2-40B4-BE49-F238E27FC236}">
                  <a16:creationId xmlns:a16="http://schemas.microsoft.com/office/drawing/2014/main" id="{1AE7B7FA-F7A5-FEB8-E43C-CB5B8634A1F3}"/>
                </a:ext>
              </a:extLst>
            </p:cNvPr>
            <p:cNvSpPr/>
            <p:nvPr/>
          </p:nvSpPr>
          <p:spPr>
            <a:xfrm>
              <a:off x="1824490" y="4827530"/>
              <a:ext cx="559558" cy="559558"/>
            </a:xfrm>
            <a:prstGeom prst="ellipse">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a:extLst>
                <a:ext uri="{FF2B5EF4-FFF2-40B4-BE49-F238E27FC236}">
                  <a16:creationId xmlns:a16="http://schemas.microsoft.com/office/drawing/2014/main" id="{23268723-A956-1C9D-AD53-23002E050268}"/>
                </a:ext>
              </a:extLst>
            </p:cNvPr>
            <p:cNvSpPr/>
            <p:nvPr/>
          </p:nvSpPr>
          <p:spPr>
            <a:xfrm>
              <a:off x="1790370" y="5428834"/>
              <a:ext cx="627797" cy="422278"/>
            </a:xfrm>
            <a:prstGeom prst="round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a:extLst>
                <a:ext uri="{FF2B5EF4-FFF2-40B4-BE49-F238E27FC236}">
                  <a16:creationId xmlns:a16="http://schemas.microsoft.com/office/drawing/2014/main" id="{D403EC6F-C55F-DC78-6455-8F27B5F729FB}"/>
                </a:ext>
              </a:extLst>
            </p:cNvPr>
            <p:cNvSpPr/>
            <p:nvPr/>
          </p:nvSpPr>
          <p:spPr>
            <a:xfrm>
              <a:off x="2014232" y="500675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a:extLst>
                <a:ext uri="{FF2B5EF4-FFF2-40B4-BE49-F238E27FC236}">
                  <a16:creationId xmlns:a16="http://schemas.microsoft.com/office/drawing/2014/main" id="{CE7DADF9-B060-4005-0DE0-03949CF6CCF6}"/>
                </a:ext>
              </a:extLst>
            </p:cNvPr>
            <p:cNvSpPr/>
            <p:nvPr/>
          </p:nvSpPr>
          <p:spPr>
            <a:xfrm>
              <a:off x="2203974" y="5008627"/>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弧 89">
              <a:extLst>
                <a:ext uri="{FF2B5EF4-FFF2-40B4-BE49-F238E27FC236}">
                  <a16:creationId xmlns:a16="http://schemas.microsoft.com/office/drawing/2014/main" id="{2B62CED4-15CE-0EAE-CAF0-0DA88A52B071}"/>
                </a:ext>
              </a:extLst>
            </p:cNvPr>
            <p:cNvSpPr/>
            <p:nvPr/>
          </p:nvSpPr>
          <p:spPr>
            <a:xfrm rot="2747946" flipV="1">
              <a:off x="2022876" y="5001178"/>
              <a:ext cx="266218" cy="266218"/>
            </a:xfrm>
            <a:prstGeom prst="arc">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13" name="グループ化 112">
            <a:extLst>
              <a:ext uri="{FF2B5EF4-FFF2-40B4-BE49-F238E27FC236}">
                <a16:creationId xmlns:a16="http://schemas.microsoft.com/office/drawing/2014/main" id="{9586CD43-436F-5EAA-101A-DAF6C3977BAE}"/>
              </a:ext>
            </a:extLst>
          </p:cNvPr>
          <p:cNvGrpSpPr/>
          <p:nvPr/>
        </p:nvGrpSpPr>
        <p:grpSpPr>
          <a:xfrm>
            <a:off x="539072" y="2737831"/>
            <a:ext cx="1396280" cy="1387833"/>
            <a:chOff x="2168420" y="3916259"/>
            <a:chExt cx="1421643" cy="1413042"/>
          </a:xfrm>
        </p:grpSpPr>
        <p:sp>
          <p:nvSpPr>
            <p:cNvPr id="94" name="円形吹き出し 93">
              <a:extLst>
                <a:ext uri="{FF2B5EF4-FFF2-40B4-BE49-F238E27FC236}">
                  <a16:creationId xmlns:a16="http://schemas.microsoft.com/office/drawing/2014/main" id="{94333A1C-F108-F35E-26CF-FA31CEA9A616}"/>
                </a:ext>
              </a:extLst>
            </p:cNvPr>
            <p:cNvSpPr/>
            <p:nvPr/>
          </p:nvSpPr>
          <p:spPr>
            <a:xfrm flipH="1">
              <a:off x="2168420" y="4325153"/>
              <a:ext cx="1421643" cy="1004148"/>
            </a:xfrm>
            <a:prstGeom prst="wedgeEllipseCallout">
              <a:avLst>
                <a:gd name="adj1" fmla="val -38150"/>
                <a:gd name="adj2" fmla="val 53883"/>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A8E06CFB-BFCA-0CC1-E6DC-916202974AE6}"/>
                </a:ext>
              </a:extLst>
            </p:cNvPr>
            <p:cNvGrpSpPr/>
            <p:nvPr/>
          </p:nvGrpSpPr>
          <p:grpSpPr>
            <a:xfrm>
              <a:off x="2645303" y="4423684"/>
              <a:ext cx="483865" cy="788910"/>
              <a:chOff x="1760579" y="2405418"/>
              <a:chExt cx="627797" cy="1023582"/>
            </a:xfrm>
          </p:grpSpPr>
          <p:sp>
            <p:nvSpPr>
              <p:cNvPr id="96" name="円/楕円 95">
                <a:extLst>
                  <a:ext uri="{FF2B5EF4-FFF2-40B4-BE49-F238E27FC236}">
                    <a16:creationId xmlns:a16="http://schemas.microsoft.com/office/drawing/2014/main" id="{31C4B6CA-E29D-5C76-AA60-52E3B43DBB08}"/>
                  </a:ext>
                </a:extLst>
              </p:cNvPr>
              <p:cNvSpPr/>
              <p:nvPr/>
            </p:nvSpPr>
            <p:spPr>
              <a:xfrm>
                <a:off x="1794699"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角丸四角形 96">
                <a:extLst>
                  <a:ext uri="{FF2B5EF4-FFF2-40B4-BE49-F238E27FC236}">
                    <a16:creationId xmlns:a16="http://schemas.microsoft.com/office/drawing/2014/main" id="{6784EAA4-8C2C-3156-0A62-04CB2E9C949A}"/>
                  </a:ext>
                </a:extLst>
              </p:cNvPr>
              <p:cNvSpPr/>
              <p:nvPr/>
            </p:nvSpPr>
            <p:spPr>
              <a:xfrm>
                <a:off x="1760579"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a:extLst>
                  <a:ext uri="{FF2B5EF4-FFF2-40B4-BE49-F238E27FC236}">
                    <a16:creationId xmlns:a16="http://schemas.microsoft.com/office/drawing/2014/main" id="{0535405A-8E14-E64B-9FA9-E13F9600778D}"/>
                  </a:ext>
                </a:extLst>
              </p:cNvPr>
              <p:cNvSpPr/>
              <p:nvPr/>
            </p:nvSpPr>
            <p:spPr>
              <a:xfrm>
                <a:off x="1984441"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a:extLst>
                  <a:ext uri="{FF2B5EF4-FFF2-40B4-BE49-F238E27FC236}">
                    <a16:creationId xmlns:a16="http://schemas.microsoft.com/office/drawing/2014/main" id="{63C76B46-7986-0E83-1DB4-670C163F32F5}"/>
                  </a:ext>
                </a:extLst>
              </p:cNvPr>
              <p:cNvSpPr/>
              <p:nvPr/>
            </p:nvSpPr>
            <p:spPr>
              <a:xfrm>
                <a:off x="2174183"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弧 99">
                <a:extLst>
                  <a:ext uri="{FF2B5EF4-FFF2-40B4-BE49-F238E27FC236}">
                    <a16:creationId xmlns:a16="http://schemas.microsoft.com/office/drawing/2014/main" id="{5A20F63D-9A78-635D-19A7-1C2EBFB83A88}"/>
                  </a:ext>
                </a:extLst>
              </p:cNvPr>
              <p:cNvSpPr/>
              <p:nvPr/>
            </p:nvSpPr>
            <p:spPr>
              <a:xfrm flipH="1">
                <a:off x="1984441"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1" name="円弧 100">
                <a:extLst>
                  <a:ext uri="{FF2B5EF4-FFF2-40B4-BE49-F238E27FC236}">
                    <a16:creationId xmlns:a16="http://schemas.microsoft.com/office/drawing/2014/main" id="{942EF4AE-4158-B6D3-CF48-55E45E0F8528}"/>
                  </a:ext>
                </a:extLst>
              </p:cNvPr>
              <p:cNvSpPr/>
              <p:nvPr/>
            </p:nvSpPr>
            <p:spPr>
              <a:xfrm rot="2747946" flipV="1">
                <a:off x="1993085" y="2579066"/>
                <a:ext cx="266218" cy="26621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93" name="テキスト ボックス 92">
              <a:extLst>
                <a:ext uri="{FF2B5EF4-FFF2-40B4-BE49-F238E27FC236}">
                  <a16:creationId xmlns:a16="http://schemas.microsoft.com/office/drawing/2014/main" id="{7A27614C-388B-AE21-89AC-0316A77092FE}"/>
                </a:ext>
              </a:extLst>
            </p:cNvPr>
            <p:cNvSpPr txBox="1"/>
            <p:nvPr/>
          </p:nvSpPr>
          <p:spPr>
            <a:xfrm>
              <a:off x="2231442" y="3916259"/>
              <a:ext cx="1338828" cy="369332"/>
            </a:xfrm>
            <a:prstGeom prst="rect">
              <a:avLst/>
            </a:prstGeom>
            <a:noFill/>
            <a:ln w="19050">
              <a:noFill/>
            </a:ln>
          </p:spPr>
          <p:txBody>
            <a:bodyPr wrap="none" rtlCol="0">
              <a:spAutoFit/>
            </a:bodyPr>
            <a:lstStyle/>
            <a:p>
              <a:r>
                <a:rPr kumimoji="1" lang="ja-JP" altLang="en-US" b="1">
                  <a:solidFill>
                    <a:srgbClr val="1A317C"/>
                  </a:solidFill>
                </a:rPr>
                <a:t>最終受益者</a:t>
              </a:r>
            </a:p>
          </p:txBody>
        </p:sp>
      </p:grpSp>
      <p:cxnSp>
        <p:nvCxnSpPr>
          <p:cNvPr id="107" name="直線矢印コネクタ 106">
            <a:extLst>
              <a:ext uri="{FF2B5EF4-FFF2-40B4-BE49-F238E27FC236}">
                <a16:creationId xmlns:a16="http://schemas.microsoft.com/office/drawing/2014/main" id="{413BD299-2CEB-7FE7-A228-25C0831025C3}"/>
              </a:ext>
            </a:extLst>
          </p:cNvPr>
          <p:cNvCxnSpPr>
            <a:cxnSpLocks/>
            <a:stCxn id="46" idx="3"/>
            <a:endCxn id="45" idx="1"/>
          </p:cNvCxnSpPr>
          <p:nvPr/>
        </p:nvCxnSpPr>
        <p:spPr>
          <a:xfrm>
            <a:off x="7370595" y="4431989"/>
            <a:ext cx="635329" cy="0"/>
          </a:xfrm>
          <a:prstGeom prst="straightConnector1">
            <a:avLst/>
          </a:prstGeom>
          <a:ln>
            <a:solidFill>
              <a:srgbClr val="1A317C"/>
            </a:solidFill>
            <a:tailEnd type="triangle"/>
          </a:ln>
        </p:spPr>
        <p:style>
          <a:lnRef idx="2">
            <a:schemeClr val="accent1"/>
          </a:lnRef>
          <a:fillRef idx="0">
            <a:schemeClr val="accent1"/>
          </a:fillRef>
          <a:effectRef idx="1">
            <a:schemeClr val="accent1"/>
          </a:effectRef>
          <a:fontRef idx="minor">
            <a:schemeClr val="tx1"/>
          </a:fontRef>
        </p:style>
      </p:cxnSp>
      <p:sp>
        <p:nvSpPr>
          <p:cNvPr id="112" name="テキスト ボックス 111">
            <a:extLst>
              <a:ext uri="{FF2B5EF4-FFF2-40B4-BE49-F238E27FC236}">
                <a16:creationId xmlns:a16="http://schemas.microsoft.com/office/drawing/2014/main" id="{B97DDF94-C3DE-38E3-EBF0-E801E6C13853}"/>
              </a:ext>
            </a:extLst>
          </p:cNvPr>
          <p:cNvSpPr txBox="1"/>
          <p:nvPr/>
        </p:nvSpPr>
        <p:spPr>
          <a:xfrm>
            <a:off x="8147505" y="3446463"/>
            <a:ext cx="1581177" cy="369332"/>
          </a:xfrm>
          <a:prstGeom prst="rect">
            <a:avLst/>
          </a:prstGeom>
          <a:noFill/>
        </p:spPr>
        <p:txBody>
          <a:bodyPr wrap="square" rtlCol="0">
            <a:spAutoFit/>
          </a:bodyPr>
          <a:lstStyle/>
          <a:p>
            <a:r>
              <a:rPr kumimoji="1" lang="ja-JP" altLang="en-US">
                <a:solidFill>
                  <a:srgbClr val="1A317C"/>
                </a:solidFill>
              </a:rPr>
              <a:t>協力依頼</a:t>
            </a:r>
          </a:p>
        </p:txBody>
      </p:sp>
      <p:grpSp>
        <p:nvGrpSpPr>
          <p:cNvPr id="114" name="グループ化 113">
            <a:extLst>
              <a:ext uri="{FF2B5EF4-FFF2-40B4-BE49-F238E27FC236}">
                <a16:creationId xmlns:a16="http://schemas.microsoft.com/office/drawing/2014/main" id="{5938E178-35E2-65D3-F0A8-9970AC59258B}"/>
              </a:ext>
            </a:extLst>
          </p:cNvPr>
          <p:cNvGrpSpPr/>
          <p:nvPr/>
        </p:nvGrpSpPr>
        <p:grpSpPr>
          <a:xfrm flipH="1">
            <a:off x="10287098" y="4327028"/>
            <a:ext cx="656665" cy="1070649"/>
            <a:chOff x="1794699" y="3580121"/>
            <a:chExt cx="627797" cy="1023582"/>
          </a:xfrm>
        </p:grpSpPr>
        <p:sp>
          <p:nvSpPr>
            <p:cNvPr id="115" name="円/楕円 114">
              <a:extLst>
                <a:ext uri="{FF2B5EF4-FFF2-40B4-BE49-F238E27FC236}">
                  <a16:creationId xmlns:a16="http://schemas.microsoft.com/office/drawing/2014/main" id="{4549D177-EC7D-9E76-4E90-AE22C3AE8E91}"/>
                </a:ext>
              </a:extLst>
            </p:cNvPr>
            <p:cNvSpPr/>
            <p:nvPr/>
          </p:nvSpPr>
          <p:spPr>
            <a:xfrm>
              <a:off x="1828819" y="3580121"/>
              <a:ext cx="559558" cy="559558"/>
            </a:xfrm>
            <a:prstGeom prst="ellipse">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角丸四角形 115">
              <a:extLst>
                <a:ext uri="{FF2B5EF4-FFF2-40B4-BE49-F238E27FC236}">
                  <a16:creationId xmlns:a16="http://schemas.microsoft.com/office/drawing/2014/main" id="{F0E92586-61D2-48B6-8EB1-735C05A07F76}"/>
                </a:ext>
              </a:extLst>
            </p:cNvPr>
            <p:cNvSpPr/>
            <p:nvPr/>
          </p:nvSpPr>
          <p:spPr>
            <a:xfrm>
              <a:off x="1794699" y="4181425"/>
              <a:ext cx="627797" cy="422278"/>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a:extLst>
                <a:ext uri="{FF2B5EF4-FFF2-40B4-BE49-F238E27FC236}">
                  <a16:creationId xmlns:a16="http://schemas.microsoft.com/office/drawing/2014/main" id="{70E221F2-846E-7B7E-9C29-703441A73890}"/>
                </a:ext>
              </a:extLst>
            </p:cNvPr>
            <p:cNvSpPr/>
            <p:nvPr/>
          </p:nvSpPr>
          <p:spPr>
            <a:xfrm>
              <a:off x="2018561"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a:extLst>
                <a:ext uri="{FF2B5EF4-FFF2-40B4-BE49-F238E27FC236}">
                  <a16:creationId xmlns:a16="http://schemas.microsoft.com/office/drawing/2014/main" id="{96CC1E9D-62EC-96F1-21B6-A352F9A99B13}"/>
                </a:ext>
              </a:extLst>
            </p:cNvPr>
            <p:cNvSpPr/>
            <p:nvPr/>
          </p:nvSpPr>
          <p:spPr>
            <a:xfrm>
              <a:off x="2208303"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弧 118">
              <a:extLst>
                <a:ext uri="{FF2B5EF4-FFF2-40B4-BE49-F238E27FC236}">
                  <a16:creationId xmlns:a16="http://schemas.microsoft.com/office/drawing/2014/main" id="{0824D9BB-608F-F304-F372-8404913A89D3}"/>
                </a:ext>
              </a:extLst>
            </p:cNvPr>
            <p:cNvSpPr/>
            <p:nvPr/>
          </p:nvSpPr>
          <p:spPr>
            <a:xfrm rot="2747946" flipV="1">
              <a:off x="2027205" y="3753769"/>
              <a:ext cx="266218" cy="266218"/>
            </a:xfrm>
            <a:prstGeom prst="arc">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cxnSp>
        <p:nvCxnSpPr>
          <p:cNvPr id="131" name="直線矢印コネクタ 130">
            <a:extLst>
              <a:ext uri="{FF2B5EF4-FFF2-40B4-BE49-F238E27FC236}">
                <a16:creationId xmlns:a16="http://schemas.microsoft.com/office/drawing/2014/main" id="{298E4442-70BD-424C-4ECD-ECC63B6156D8}"/>
              </a:ext>
            </a:extLst>
          </p:cNvPr>
          <p:cNvCxnSpPr>
            <a:cxnSpLocks/>
          </p:cNvCxnSpPr>
          <p:nvPr/>
        </p:nvCxnSpPr>
        <p:spPr>
          <a:xfrm>
            <a:off x="9393730" y="3418753"/>
            <a:ext cx="0" cy="452824"/>
          </a:xfrm>
          <a:prstGeom prst="straightConnector1">
            <a:avLst/>
          </a:prstGeom>
          <a:ln>
            <a:solidFill>
              <a:srgbClr val="1A317C"/>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2" name="下矢印 131">
            <a:extLst>
              <a:ext uri="{FF2B5EF4-FFF2-40B4-BE49-F238E27FC236}">
                <a16:creationId xmlns:a16="http://schemas.microsoft.com/office/drawing/2014/main" id="{FD7747DC-EED4-9D35-EEF6-B10F5F99C713}"/>
              </a:ext>
            </a:extLst>
          </p:cNvPr>
          <p:cNvSpPr/>
          <p:nvPr/>
        </p:nvSpPr>
        <p:spPr>
          <a:xfrm>
            <a:off x="6148138" y="3395005"/>
            <a:ext cx="267934" cy="490098"/>
          </a:xfrm>
          <a:prstGeom prst="downArrow">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4" name="直線矢印コネクタ 133">
            <a:extLst>
              <a:ext uri="{FF2B5EF4-FFF2-40B4-BE49-F238E27FC236}">
                <a16:creationId xmlns:a16="http://schemas.microsoft.com/office/drawing/2014/main" id="{014303D2-32A7-FFC7-63CF-F74546E62153}"/>
              </a:ext>
            </a:extLst>
          </p:cNvPr>
          <p:cNvCxnSpPr>
            <a:cxnSpLocks/>
            <a:stCxn id="44" idx="3"/>
            <a:endCxn id="46" idx="1"/>
          </p:cNvCxnSpPr>
          <p:nvPr/>
        </p:nvCxnSpPr>
        <p:spPr>
          <a:xfrm>
            <a:off x="4313766" y="4431989"/>
            <a:ext cx="685547" cy="0"/>
          </a:xfrm>
          <a:prstGeom prst="straightConnector1">
            <a:avLst/>
          </a:prstGeom>
          <a:ln>
            <a:solidFill>
              <a:srgbClr val="1A317C"/>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47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B4F2F-6F85-DB4E-0021-59896F52433F}"/>
            </a:ext>
          </a:extLst>
        </p:cNvPr>
        <p:cNvGrpSpPr/>
        <p:nvPr/>
      </p:nvGrpSpPr>
      <p:grpSpPr>
        <a:xfrm>
          <a:off x="0" y="0"/>
          <a:ext cx="0" cy="0"/>
          <a:chOff x="0" y="0"/>
          <a:chExt cx="0" cy="0"/>
        </a:xfrm>
      </p:grpSpPr>
      <p:sp>
        <p:nvSpPr>
          <p:cNvPr id="63" name="円/楕円 62">
            <a:extLst>
              <a:ext uri="{FF2B5EF4-FFF2-40B4-BE49-F238E27FC236}">
                <a16:creationId xmlns:a16="http://schemas.microsoft.com/office/drawing/2014/main" id="{A2F15F6C-2CD2-E7F5-180D-2C4BDC39DB93}"/>
              </a:ext>
            </a:extLst>
          </p:cNvPr>
          <p:cNvSpPr/>
          <p:nvPr/>
        </p:nvSpPr>
        <p:spPr>
          <a:xfrm>
            <a:off x="1436586" y="4044361"/>
            <a:ext cx="3832654" cy="1404831"/>
          </a:xfrm>
          <a:prstGeom prst="ellipse">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a:extLst>
              <a:ext uri="{FF2B5EF4-FFF2-40B4-BE49-F238E27FC236}">
                <a16:creationId xmlns:a16="http://schemas.microsoft.com/office/drawing/2014/main" id="{AD4472C6-FD66-CB5A-9257-2A6FC290EFB4}"/>
              </a:ext>
            </a:extLst>
          </p:cNvPr>
          <p:cNvSpPr/>
          <p:nvPr/>
        </p:nvSpPr>
        <p:spPr>
          <a:xfrm>
            <a:off x="2019096" y="4204788"/>
            <a:ext cx="2623885" cy="821761"/>
          </a:xfrm>
          <a:prstGeom prst="ellipse">
            <a:avLst/>
          </a:prstGeom>
          <a:solidFill>
            <a:srgbClr val="1A317C"/>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リモコン, モニター, ビデオ, ゲーム が含まれている画像&#10;&#10;AI によって生成されたコンテンツは間違っている可能性があります。">
            <a:extLst>
              <a:ext uri="{FF2B5EF4-FFF2-40B4-BE49-F238E27FC236}">
                <a16:creationId xmlns:a16="http://schemas.microsoft.com/office/drawing/2014/main" id="{DBF4E392-DF10-1822-CB63-D386A53DAE6F}"/>
              </a:ext>
            </a:extLst>
          </p:cNvPr>
          <p:cNvPicPr>
            <a:picLocks noChangeAspect="1"/>
          </p:cNvPicPr>
          <p:nvPr/>
        </p:nvPicPr>
        <p:blipFill>
          <a:blip r:embed="rId2"/>
          <a:stretch>
            <a:fillRect/>
          </a:stretch>
        </p:blipFill>
        <p:spPr>
          <a:xfrm>
            <a:off x="9115301" y="3337146"/>
            <a:ext cx="1621771" cy="1636017"/>
          </a:xfrm>
          <a:prstGeom prst="rect">
            <a:avLst/>
          </a:prstGeom>
        </p:spPr>
      </p:pic>
      <p:sp>
        <p:nvSpPr>
          <p:cNvPr id="2" name="タイトル 1">
            <a:extLst>
              <a:ext uri="{FF2B5EF4-FFF2-40B4-BE49-F238E27FC236}">
                <a16:creationId xmlns:a16="http://schemas.microsoft.com/office/drawing/2014/main" id="{518D9C13-F8E6-39B2-A198-62DDCF91E7D4}"/>
              </a:ext>
            </a:extLst>
          </p:cNvPr>
          <p:cNvSpPr>
            <a:spLocks noGrp="1"/>
          </p:cNvSpPr>
          <p:nvPr>
            <p:ph type="title"/>
          </p:nvPr>
        </p:nvSpPr>
        <p:spPr>
          <a:prstGeom prst="rect">
            <a:avLst/>
          </a:prstGeom>
        </p:spPr>
        <p:txBody>
          <a:bodyPr/>
          <a:lstStyle/>
          <a:p>
            <a:r>
              <a:rPr lang="ja-JP" altLang="en-US"/>
              <a:t>サービスの強み</a:t>
            </a:r>
            <a:endParaRPr kumimoji="1" lang="ja-JP" altLang="en-US"/>
          </a:p>
        </p:txBody>
      </p:sp>
      <p:sp>
        <p:nvSpPr>
          <p:cNvPr id="4" name="コンテンツ プレースホルダー 3">
            <a:extLst>
              <a:ext uri="{FF2B5EF4-FFF2-40B4-BE49-F238E27FC236}">
                <a16:creationId xmlns:a16="http://schemas.microsoft.com/office/drawing/2014/main" id="{6C3B0698-8070-F667-8792-BADD1F6F2398}"/>
              </a:ext>
            </a:extLst>
          </p:cNvPr>
          <p:cNvSpPr>
            <a:spLocks noGrp="1"/>
          </p:cNvSpPr>
          <p:nvPr>
            <p:ph idx="1"/>
          </p:nvPr>
        </p:nvSpPr>
        <p:spPr>
          <a:xfrm>
            <a:off x="551146" y="1531299"/>
            <a:ext cx="11036796" cy="401673"/>
          </a:xfrm>
        </p:spPr>
        <p:txBody>
          <a:bodyPr/>
          <a:lstStyle/>
          <a:p>
            <a:r>
              <a:rPr lang="en-US" altLang="ja-JP" b="1" i="0" u="none" strike="noStrike" dirty="0">
                <a:solidFill>
                  <a:srgbClr val="000000"/>
                </a:solidFill>
                <a:effectLst/>
                <a:latin typeface="Noto Sans JP"/>
              </a:rPr>
              <a:t> </a:t>
            </a:r>
            <a:r>
              <a:rPr lang="ja-JP" altLang="en-US" b="1" i="0" u="none" strike="noStrike">
                <a:solidFill>
                  <a:srgbClr val="000000"/>
                </a:solidFill>
                <a:effectLst/>
                <a:latin typeface="Noto Sans JP"/>
              </a:rPr>
              <a:t>コミュニティ基点で生活カルテ情報を収集できるのはイロイロのみ</a:t>
            </a:r>
            <a:endParaRPr lang="ja-JP" altLang="en-US"/>
          </a:p>
        </p:txBody>
      </p:sp>
      <p:sp>
        <p:nvSpPr>
          <p:cNvPr id="28" name="テキスト ボックス 27">
            <a:extLst>
              <a:ext uri="{FF2B5EF4-FFF2-40B4-BE49-F238E27FC236}">
                <a16:creationId xmlns:a16="http://schemas.microsoft.com/office/drawing/2014/main" id="{CC1C737B-B4D8-4590-1D83-A42E4AB05656}"/>
              </a:ext>
            </a:extLst>
          </p:cNvPr>
          <p:cNvSpPr txBox="1"/>
          <p:nvPr/>
        </p:nvSpPr>
        <p:spPr>
          <a:xfrm>
            <a:off x="846577" y="2429993"/>
            <a:ext cx="4592486" cy="1200329"/>
          </a:xfrm>
          <a:prstGeom prst="rect">
            <a:avLst/>
          </a:prstGeom>
          <a:noFill/>
        </p:spPr>
        <p:txBody>
          <a:bodyPr wrap="square" rtlCol="0">
            <a:spAutoFit/>
          </a:bodyPr>
          <a:lstStyle/>
          <a:p>
            <a:pPr algn="ctr" rtl="0"/>
            <a:r>
              <a:rPr lang="ja-JP" altLang="en-US" sz="2400" b="1" i="0" u="none" strike="noStrike">
                <a:solidFill>
                  <a:srgbClr val="1A317C"/>
                </a:solidFill>
                <a:effectLst/>
                <a:latin typeface="Noto Sans JP"/>
              </a:rPr>
              <a:t>中野区と作る</a:t>
            </a:r>
            <a:endParaRPr lang="en-US" altLang="ja-JP" sz="2400" b="1" i="0" u="none" strike="noStrike" dirty="0">
              <a:solidFill>
                <a:srgbClr val="1A317C"/>
              </a:solidFill>
              <a:effectLst/>
              <a:latin typeface="Noto Sans JP"/>
            </a:endParaRPr>
          </a:p>
          <a:p>
            <a:pPr algn="ctr" rtl="0"/>
            <a:r>
              <a:rPr lang="ja-JP" altLang="en-US" sz="2400" b="1" i="0" u="none" strike="noStrike">
                <a:solidFill>
                  <a:srgbClr val="1A317C"/>
                </a:solidFill>
                <a:effectLst/>
                <a:latin typeface="Noto Sans JP"/>
              </a:rPr>
              <a:t>収集する情報と専門職への連携方法の知見</a:t>
            </a:r>
            <a:endParaRPr lang="ja-JP" altLang="en-US" sz="2400" b="0">
              <a:solidFill>
                <a:srgbClr val="1A317C"/>
              </a:solidFill>
              <a:effectLst/>
            </a:endParaRPr>
          </a:p>
        </p:txBody>
      </p:sp>
      <p:sp>
        <p:nvSpPr>
          <p:cNvPr id="29" name="テキスト ボックス 28">
            <a:extLst>
              <a:ext uri="{FF2B5EF4-FFF2-40B4-BE49-F238E27FC236}">
                <a16:creationId xmlns:a16="http://schemas.microsoft.com/office/drawing/2014/main" id="{652E611E-9987-A11D-4D63-F970AD492B93}"/>
              </a:ext>
            </a:extLst>
          </p:cNvPr>
          <p:cNvSpPr txBox="1"/>
          <p:nvPr/>
        </p:nvSpPr>
        <p:spPr>
          <a:xfrm>
            <a:off x="6717314" y="2343182"/>
            <a:ext cx="4870628" cy="830997"/>
          </a:xfrm>
          <a:prstGeom prst="rect">
            <a:avLst/>
          </a:prstGeom>
          <a:noFill/>
        </p:spPr>
        <p:txBody>
          <a:bodyPr wrap="square" rtlCol="0">
            <a:spAutoFit/>
          </a:bodyPr>
          <a:lstStyle/>
          <a:p>
            <a:pPr algn="ctr" rtl="0"/>
            <a:r>
              <a:rPr lang="ja-JP" altLang="en-US" sz="2400" b="1" i="0" u="none" strike="noStrike">
                <a:solidFill>
                  <a:srgbClr val="1A317C"/>
                </a:solidFill>
                <a:effectLst/>
                <a:latin typeface="Noto Sans JP"/>
              </a:rPr>
              <a:t>独自開発した</a:t>
            </a:r>
            <a:endParaRPr lang="en-US" altLang="ja-JP" sz="2400" b="1" i="0" u="none" strike="noStrike" dirty="0">
              <a:solidFill>
                <a:srgbClr val="1A317C"/>
              </a:solidFill>
              <a:effectLst/>
              <a:latin typeface="Noto Sans JP"/>
            </a:endParaRPr>
          </a:p>
          <a:p>
            <a:pPr algn="ctr" rtl="0"/>
            <a:r>
              <a:rPr lang="ja-JP" altLang="en-US" sz="2400" b="1" i="0" u="none" strike="noStrike">
                <a:solidFill>
                  <a:srgbClr val="1A317C"/>
                </a:solidFill>
                <a:effectLst/>
                <a:latin typeface="Noto Sans JP"/>
              </a:rPr>
              <a:t>高齢者みんなが使えるやさしい</a:t>
            </a:r>
            <a:r>
              <a:rPr lang="en-US" altLang="ja-JP" sz="2400" b="1" i="0" u="none" strike="noStrike" dirty="0">
                <a:solidFill>
                  <a:srgbClr val="1A317C"/>
                </a:solidFill>
                <a:effectLst/>
                <a:latin typeface="Noto Sans JP"/>
              </a:rPr>
              <a:t>UI</a:t>
            </a:r>
            <a:endParaRPr lang="ja-JP" altLang="en-US" sz="2400" b="0">
              <a:solidFill>
                <a:srgbClr val="1A317C"/>
              </a:solidFill>
              <a:effectLst/>
            </a:endParaRPr>
          </a:p>
        </p:txBody>
      </p:sp>
      <p:sp>
        <p:nvSpPr>
          <p:cNvPr id="30" name="角丸四角形吹き出し 29">
            <a:extLst>
              <a:ext uri="{FF2B5EF4-FFF2-40B4-BE49-F238E27FC236}">
                <a16:creationId xmlns:a16="http://schemas.microsoft.com/office/drawing/2014/main" id="{002A3565-B764-FC58-7971-64946F7C2F8C}"/>
              </a:ext>
            </a:extLst>
          </p:cNvPr>
          <p:cNvSpPr/>
          <p:nvPr/>
        </p:nvSpPr>
        <p:spPr>
          <a:xfrm>
            <a:off x="1508978" y="5607249"/>
            <a:ext cx="3599436" cy="718232"/>
          </a:xfrm>
          <a:prstGeom prst="wedgeRoundRectCallout">
            <a:avLst>
              <a:gd name="adj1" fmla="val 19507"/>
              <a:gd name="adj2" fmla="val -75848"/>
              <a:gd name="adj3" fmla="val 16667"/>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1A317C"/>
                </a:solidFill>
              </a:rPr>
              <a:t>中野モデルを他地域に展開</a:t>
            </a:r>
          </a:p>
        </p:txBody>
      </p:sp>
      <p:sp>
        <p:nvSpPr>
          <p:cNvPr id="34" name="角丸四角形吹き出し 33">
            <a:extLst>
              <a:ext uri="{FF2B5EF4-FFF2-40B4-BE49-F238E27FC236}">
                <a16:creationId xmlns:a16="http://schemas.microsoft.com/office/drawing/2014/main" id="{302A3973-C9CD-CBBA-E2F2-AC0B81C18EFE}"/>
              </a:ext>
            </a:extLst>
          </p:cNvPr>
          <p:cNvSpPr/>
          <p:nvPr/>
        </p:nvSpPr>
        <p:spPr>
          <a:xfrm>
            <a:off x="7342988" y="5607249"/>
            <a:ext cx="3599436" cy="718232"/>
          </a:xfrm>
          <a:prstGeom prst="wedgeRoundRectCallout">
            <a:avLst>
              <a:gd name="adj1" fmla="val 19507"/>
              <a:gd name="adj2" fmla="val -75848"/>
              <a:gd name="adj3" fmla="val 16667"/>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800" b="1" i="0" u="none" strike="noStrike" dirty="0">
                <a:solidFill>
                  <a:srgbClr val="1A317C"/>
                </a:solidFill>
                <a:effectLst/>
                <a:latin typeface="Noto Sans JP"/>
              </a:rPr>
              <a:t>D-attend</a:t>
            </a:r>
            <a:r>
              <a:rPr lang="ja-JP" altLang="en-US" b="1">
                <a:solidFill>
                  <a:srgbClr val="1A317C"/>
                </a:solidFill>
                <a:latin typeface="Noto Sans JP"/>
              </a:rPr>
              <a:t>独自の</a:t>
            </a:r>
            <a:endParaRPr lang="en-US" altLang="ja-JP" b="1" dirty="0">
              <a:solidFill>
                <a:srgbClr val="1A317C"/>
              </a:solidFill>
              <a:latin typeface="Noto Sans JP"/>
            </a:endParaRPr>
          </a:p>
          <a:p>
            <a:pPr algn="ctr"/>
            <a:r>
              <a:rPr lang="ja-JP" altLang="en-US" sz="1800" b="1" i="0" u="none" strike="noStrike">
                <a:solidFill>
                  <a:srgbClr val="1A317C"/>
                </a:solidFill>
                <a:effectLst/>
                <a:latin typeface="Noto Sans JP"/>
              </a:rPr>
              <a:t>知財として活用！</a:t>
            </a:r>
            <a:endParaRPr kumimoji="1" lang="ja-JP" altLang="en-US" sz="2000" b="1">
              <a:solidFill>
                <a:srgbClr val="1A317C"/>
              </a:solidFill>
            </a:endParaRPr>
          </a:p>
        </p:txBody>
      </p:sp>
      <p:grpSp>
        <p:nvGrpSpPr>
          <p:cNvPr id="35" name="グループ化 34">
            <a:extLst>
              <a:ext uri="{FF2B5EF4-FFF2-40B4-BE49-F238E27FC236}">
                <a16:creationId xmlns:a16="http://schemas.microsoft.com/office/drawing/2014/main" id="{3049D268-C493-4DE1-CBBF-861FCABEBA9D}"/>
              </a:ext>
            </a:extLst>
          </p:cNvPr>
          <p:cNvGrpSpPr/>
          <p:nvPr/>
        </p:nvGrpSpPr>
        <p:grpSpPr>
          <a:xfrm>
            <a:off x="7584080" y="3754241"/>
            <a:ext cx="2295929" cy="1262358"/>
            <a:chOff x="1216387" y="2225401"/>
            <a:chExt cx="2295929" cy="1262358"/>
          </a:xfrm>
        </p:grpSpPr>
        <p:grpSp>
          <p:nvGrpSpPr>
            <p:cNvPr id="36" name="グループ化 35">
              <a:extLst>
                <a:ext uri="{FF2B5EF4-FFF2-40B4-BE49-F238E27FC236}">
                  <a16:creationId xmlns:a16="http://schemas.microsoft.com/office/drawing/2014/main" id="{81774434-4DBE-2D95-A9C9-382AE16D04C3}"/>
                </a:ext>
              </a:extLst>
            </p:cNvPr>
            <p:cNvGrpSpPr/>
            <p:nvPr/>
          </p:nvGrpSpPr>
          <p:grpSpPr>
            <a:xfrm>
              <a:off x="1216387" y="2325337"/>
              <a:ext cx="712952" cy="1162422"/>
              <a:chOff x="5221878" y="3580121"/>
              <a:chExt cx="627797" cy="1023582"/>
            </a:xfrm>
          </p:grpSpPr>
          <p:sp>
            <p:nvSpPr>
              <p:cNvPr id="52" name="円/楕円 51">
                <a:extLst>
                  <a:ext uri="{FF2B5EF4-FFF2-40B4-BE49-F238E27FC236}">
                    <a16:creationId xmlns:a16="http://schemas.microsoft.com/office/drawing/2014/main" id="{C44666F4-3C2A-804B-2FE0-F4A05EC66B42}"/>
                  </a:ext>
                </a:extLst>
              </p:cNvPr>
              <p:cNvSpPr/>
              <p:nvPr/>
            </p:nvSpPr>
            <p:spPr>
              <a:xfrm>
                <a:off x="5255998"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a:extLst>
                  <a:ext uri="{FF2B5EF4-FFF2-40B4-BE49-F238E27FC236}">
                    <a16:creationId xmlns:a16="http://schemas.microsoft.com/office/drawing/2014/main" id="{68B9428F-44AE-32D2-D661-DE3636EC5608}"/>
                  </a:ext>
                </a:extLst>
              </p:cNvPr>
              <p:cNvSpPr/>
              <p:nvPr/>
            </p:nvSpPr>
            <p:spPr>
              <a:xfrm>
                <a:off x="5221878"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a:extLst>
                  <a:ext uri="{FF2B5EF4-FFF2-40B4-BE49-F238E27FC236}">
                    <a16:creationId xmlns:a16="http://schemas.microsoft.com/office/drawing/2014/main" id="{366DB3B4-52DA-09AA-18DC-B7EBFE53E95B}"/>
                  </a:ext>
                </a:extLst>
              </p:cNvPr>
              <p:cNvSpPr/>
              <p:nvPr/>
            </p:nvSpPr>
            <p:spPr>
              <a:xfrm>
                <a:off x="5445740"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a:extLst>
                  <a:ext uri="{FF2B5EF4-FFF2-40B4-BE49-F238E27FC236}">
                    <a16:creationId xmlns:a16="http://schemas.microsoft.com/office/drawing/2014/main" id="{FF7983CF-440D-E2F7-4B07-7B2678D95AD4}"/>
                  </a:ext>
                </a:extLst>
              </p:cNvPr>
              <p:cNvSpPr/>
              <p:nvPr/>
            </p:nvSpPr>
            <p:spPr>
              <a:xfrm>
                <a:off x="5635482"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弧 55">
                <a:extLst>
                  <a:ext uri="{FF2B5EF4-FFF2-40B4-BE49-F238E27FC236}">
                    <a16:creationId xmlns:a16="http://schemas.microsoft.com/office/drawing/2014/main" id="{046C8834-688A-9512-0668-33214D53E677}"/>
                  </a:ext>
                </a:extLst>
              </p:cNvPr>
              <p:cNvSpPr/>
              <p:nvPr/>
            </p:nvSpPr>
            <p:spPr>
              <a:xfrm rot="2747946" flipV="1">
                <a:off x="5454384" y="3753769"/>
                <a:ext cx="266218" cy="266218"/>
              </a:xfrm>
              <a:prstGeom prst="arc">
                <a:avLst/>
              </a:prstGeom>
              <a:solidFill>
                <a:srgbClr val="F9DFC5"/>
              </a:solid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F8FC2DA5-E73F-F494-B891-B5BCF30D723F}"/>
                </a:ext>
              </a:extLst>
            </p:cNvPr>
            <p:cNvGrpSpPr/>
            <p:nvPr/>
          </p:nvGrpSpPr>
          <p:grpSpPr>
            <a:xfrm flipH="1">
              <a:off x="2799364" y="2325337"/>
              <a:ext cx="712952" cy="1162422"/>
              <a:chOff x="1760579" y="2405418"/>
              <a:chExt cx="627797" cy="1023582"/>
            </a:xfrm>
          </p:grpSpPr>
          <p:sp>
            <p:nvSpPr>
              <p:cNvPr id="46" name="円/楕円 45">
                <a:extLst>
                  <a:ext uri="{FF2B5EF4-FFF2-40B4-BE49-F238E27FC236}">
                    <a16:creationId xmlns:a16="http://schemas.microsoft.com/office/drawing/2014/main" id="{5916E729-FBEE-894E-0565-24760C387B6F}"/>
                  </a:ext>
                </a:extLst>
              </p:cNvPr>
              <p:cNvSpPr/>
              <p:nvPr/>
            </p:nvSpPr>
            <p:spPr>
              <a:xfrm>
                <a:off x="1794699"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a:extLst>
                  <a:ext uri="{FF2B5EF4-FFF2-40B4-BE49-F238E27FC236}">
                    <a16:creationId xmlns:a16="http://schemas.microsoft.com/office/drawing/2014/main" id="{3D068AC8-11C7-25B4-25D1-F073FA0E5239}"/>
                  </a:ext>
                </a:extLst>
              </p:cNvPr>
              <p:cNvSpPr/>
              <p:nvPr/>
            </p:nvSpPr>
            <p:spPr>
              <a:xfrm>
                <a:off x="1760579"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a:extLst>
                  <a:ext uri="{FF2B5EF4-FFF2-40B4-BE49-F238E27FC236}">
                    <a16:creationId xmlns:a16="http://schemas.microsoft.com/office/drawing/2014/main" id="{B32D9977-9211-0E0F-0DBB-67EC8EB195C2}"/>
                  </a:ext>
                </a:extLst>
              </p:cNvPr>
              <p:cNvSpPr/>
              <p:nvPr/>
            </p:nvSpPr>
            <p:spPr>
              <a:xfrm>
                <a:off x="1984441"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a:extLst>
                  <a:ext uri="{FF2B5EF4-FFF2-40B4-BE49-F238E27FC236}">
                    <a16:creationId xmlns:a16="http://schemas.microsoft.com/office/drawing/2014/main" id="{84B42EAA-C4A9-0A56-6ACB-89322A98CF88}"/>
                  </a:ext>
                </a:extLst>
              </p:cNvPr>
              <p:cNvSpPr/>
              <p:nvPr/>
            </p:nvSpPr>
            <p:spPr>
              <a:xfrm>
                <a:off x="2174183"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弧 49">
                <a:extLst>
                  <a:ext uri="{FF2B5EF4-FFF2-40B4-BE49-F238E27FC236}">
                    <a16:creationId xmlns:a16="http://schemas.microsoft.com/office/drawing/2014/main" id="{F66CB4DF-1D01-2778-D460-A984EE8886AC}"/>
                  </a:ext>
                </a:extLst>
              </p:cNvPr>
              <p:cNvSpPr/>
              <p:nvPr/>
            </p:nvSpPr>
            <p:spPr>
              <a:xfrm flipH="1">
                <a:off x="1984441"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1" name="円弧 50">
                <a:extLst>
                  <a:ext uri="{FF2B5EF4-FFF2-40B4-BE49-F238E27FC236}">
                    <a16:creationId xmlns:a16="http://schemas.microsoft.com/office/drawing/2014/main" id="{B38C2110-9F4E-4A74-7CEE-9CD6B8650EAE}"/>
                  </a:ext>
                </a:extLst>
              </p:cNvPr>
              <p:cNvSpPr/>
              <p:nvPr/>
            </p:nvSpPr>
            <p:spPr>
              <a:xfrm rot="2747946" flipV="1">
                <a:off x="1993085" y="2579066"/>
                <a:ext cx="266218" cy="26621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FC5EDD7D-851B-7AE4-8585-8EB0DB128A1A}"/>
                </a:ext>
              </a:extLst>
            </p:cNvPr>
            <p:cNvGrpSpPr/>
            <p:nvPr/>
          </p:nvGrpSpPr>
          <p:grpSpPr>
            <a:xfrm rot="19825651">
              <a:off x="2528794" y="2953859"/>
              <a:ext cx="437628" cy="263841"/>
              <a:chOff x="6936135" y="2152835"/>
              <a:chExt cx="559558" cy="337351"/>
            </a:xfrm>
          </p:grpSpPr>
          <p:sp>
            <p:nvSpPr>
              <p:cNvPr id="44" name="正方形/長方形 43">
                <a:extLst>
                  <a:ext uri="{FF2B5EF4-FFF2-40B4-BE49-F238E27FC236}">
                    <a16:creationId xmlns:a16="http://schemas.microsoft.com/office/drawing/2014/main" id="{BFD1CF10-42B7-688D-806E-02C23783D505}"/>
                  </a:ext>
                </a:extLst>
              </p:cNvPr>
              <p:cNvSpPr/>
              <p:nvPr/>
            </p:nvSpPr>
            <p:spPr>
              <a:xfrm>
                <a:off x="6936135" y="2152835"/>
                <a:ext cx="559558" cy="337351"/>
              </a:xfrm>
              <a:prstGeom prst="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B659F773-3854-D0E8-2A96-F8F305F2535C}"/>
                  </a:ext>
                </a:extLst>
              </p:cNvPr>
              <p:cNvSpPr/>
              <p:nvPr/>
            </p:nvSpPr>
            <p:spPr>
              <a:xfrm>
                <a:off x="6936135" y="2192784"/>
                <a:ext cx="559557" cy="84338"/>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6B75D7DA-CD9C-1A15-59FC-0529A8928FCC}"/>
                </a:ext>
              </a:extLst>
            </p:cNvPr>
            <p:cNvGrpSpPr/>
            <p:nvPr/>
          </p:nvGrpSpPr>
          <p:grpSpPr>
            <a:xfrm rot="1478098">
              <a:off x="1851823" y="2633960"/>
              <a:ext cx="529321" cy="722371"/>
              <a:chOff x="6188334" y="2004164"/>
              <a:chExt cx="529321" cy="722371"/>
            </a:xfrm>
          </p:grpSpPr>
          <p:sp>
            <p:nvSpPr>
              <p:cNvPr id="41" name="正方形/長方形 40">
                <a:extLst>
                  <a:ext uri="{FF2B5EF4-FFF2-40B4-BE49-F238E27FC236}">
                    <a16:creationId xmlns:a16="http://schemas.microsoft.com/office/drawing/2014/main" id="{F9BE5AD9-560D-EA02-3FB8-24C8AD0D4F5F}"/>
                  </a:ext>
                </a:extLst>
              </p:cNvPr>
              <p:cNvSpPr/>
              <p:nvPr/>
            </p:nvSpPr>
            <p:spPr>
              <a:xfrm>
                <a:off x="6188334" y="2004164"/>
                <a:ext cx="529321" cy="722371"/>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98C849D9-B28E-CCD4-F3AA-B452A6A769E9}"/>
                  </a:ext>
                </a:extLst>
              </p:cNvPr>
              <p:cNvSpPr/>
              <p:nvPr/>
            </p:nvSpPr>
            <p:spPr>
              <a:xfrm>
                <a:off x="6224886" y="2046953"/>
                <a:ext cx="455562" cy="5595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a:extLst>
                  <a:ext uri="{FF2B5EF4-FFF2-40B4-BE49-F238E27FC236}">
                    <a16:creationId xmlns:a16="http://schemas.microsoft.com/office/drawing/2014/main" id="{7C0C1BE2-E2EF-5AB7-1CD6-19236DFC68AB}"/>
                  </a:ext>
                </a:extLst>
              </p:cNvPr>
              <p:cNvSpPr/>
              <p:nvPr/>
            </p:nvSpPr>
            <p:spPr>
              <a:xfrm>
                <a:off x="6417582" y="2627789"/>
                <a:ext cx="72112" cy="721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a:extLst>
                <a:ext uri="{FF2B5EF4-FFF2-40B4-BE49-F238E27FC236}">
                  <a16:creationId xmlns:a16="http://schemas.microsoft.com/office/drawing/2014/main" id="{F0A6B441-B212-FF9E-F533-6EC3F1E0D7E8}"/>
                </a:ext>
              </a:extLst>
            </p:cNvPr>
            <p:cNvSpPr txBox="1"/>
            <p:nvPr/>
          </p:nvSpPr>
          <p:spPr>
            <a:xfrm rot="599881">
              <a:off x="2175217" y="2225401"/>
              <a:ext cx="569387" cy="400110"/>
            </a:xfrm>
            <a:prstGeom prst="rect">
              <a:avLst/>
            </a:prstGeom>
            <a:noFill/>
          </p:spPr>
          <p:txBody>
            <a:bodyPr wrap="none" rtlCol="0">
              <a:spAutoFit/>
            </a:bodyPr>
            <a:lstStyle/>
            <a:p>
              <a:r>
                <a:rPr kumimoji="1" lang="en-US" altLang="ja-JP" sz="2000" b="1" dirty="0">
                  <a:solidFill>
                    <a:srgbClr val="1A317C"/>
                  </a:solidFill>
                  <a:latin typeface="Hiragino Kaku Gothic Std W8" panose="020B0800000000000000" pitchFamily="34" charset="-128"/>
                  <a:ea typeface="Hiragino Kaku Gothic Std W8" panose="020B0800000000000000" pitchFamily="34" charset="-128"/>
                </a:rPr>
                <a:t>Pi!</a:t>
              </a:r>
              <a:endParaRPr kumimoji="1" lang="ja-JP" altLang="en-US" sz="2000" b="1">
                <a:solidFill>
                  <a:srgbClr val="1A317C"/>
                </a:solidFill>
                <a:latin typeface="Hiragino Kaku Gothic Std W8" panose="020B0800000000000000" pitchFamily="34" charset="-128"/>
                <a:ea typeface="Hiragino Kaku Gothic Std W8" panose="020B0800000000000000" pitchFamily="34" charset="-128"/>
              </a:endParaRPr>
            </a:p>
          </p:txBody>
        </p:sp>
      </p:grpSp>
      <p:sp>
        <p:nvSpPr>
          <p:cNvPr id="22" name="テキスト ボックス 21">
            <a:extLst>
              <a:ext uri="{FF2B5EF4-FFF2-40B4-BE49-F238E27FC236}">
                <a16:creationId xmlns:a16="http://schemas.microsoft.com/office/drawing/2014/main" id="{8466B8DA-2099-3160-5C6B-837E1E9DDDEF}"/>
              </a:ext>
            </a:extLst>
          </p:cNvPr>
          <p:cNvSpPr txBox="1"/>
          <p:nvPr/>
        </p:nvSpPr>
        <p:spPr>
          <a:xfrm>
            <a:off x="5439063" y="3527226"/>
            <a:ext cx="1415772" cy="1569660"/>
          </a:xfrm>
          <a:prstGeom prst="rect">
            <a:avLst/>
          </a:prstGeom>
          <a:noFill/>
        </p:spPr>
        <p:txBody>
          <a:bodyPr wrap="none" rtlCol="0">
            <a:spAutoFit/>
          </a:bodyPr>
          <a:lstStyle/>
          <a:p>
            <a:r>
              <a:rPr kumimoji="1" lang="en-US" altLang="ja-JP" sz="9600" dirty="0">
                <a:solidFill>
                  <a:srgbClr val="1A317C"/>
                </a:solidFill>
              </a:rPr>
              <a:t>×</a:t>
            </a:r>
            <a:endParaRPr kumimoji="1" lang="ja-JP" altLang="en-US" sz="9600">
              <a:solidFill>
                <a:srgbClr val="1A317C"/>
              </a:solidFill>
            </a:endParaRPr>
          </a:p>
        </p:txBody>
      </p:sp>
      <p:grpSp>
        <p:nvGrpSpPr>
          <p:cNvPr id="7" name="グループ化 6">
            <a:extLst>
              <a:ext uri="{FF2B5EF4-FFF2-40B4-BE49-F238E27FC236}">
                <a16:creationId xmlns:a16="http://schemas.microsoft.com/office/drawing/2014/main" id="{7B636832-FC5B-BFBB-51CF-F1CCEB2E969B}"/>
              </a:ext>
            </a:extLst>
          </p:cNvPr>
          <p:cNvGrpSpPr/>
          <p:nvPr/>
        </p:nvGrpSpPr>
        <p:grpSpPr>
          <a:xfrm>
            <a:off x="2388233" y="3695516"/>
            <a:ext cx="627797" cy="1023582"/>
            <a:chOff x="1790370" y="4827530"/>
            <a:chExt cx="627797" cy="1023582"/>
          </a:xfrm>
        </p:grpSpPr>
        <p:sp>
          <p:nvSpPr>
            <p:cNvPr id="21" name="円/楕円 20">
              <a:extLst>
                <a:ext uri="{FF2B5EF4-FFF2-40B4-BE49-F238E27FC236}">
                  <a16:creationId xmlns:a16="http://schemas.microsoft.com/office/drawing/2014/main" id="{2CB1765A-D85E-A269-A4A1-189CD73774BE}"/>
                </a:ext>
              </a:extLst>
            </p:cNvPr>
            <p:cNvSpPr/>
            <p:nvPr/>
          </p:nvSpPr>
          <p:spPr>
            <a:xfrm>
              <a:off x="1824490" y="4827530"/>
              <a:ext cx="559558" cy="559558"/>
            </a:xfrm>
            <a:prstGeom prst="ellipse">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a:extLst>
                <a:ext uri="{FF2B5EF4-FFF2-40B4-BE49-F238E27FC236}">
                  <a16:creationId xmlns:a16="http://schemas.microsoft.com/office/drawing/2014/main" id="{74F16F81-C4BA-3B98-5E8E-29AEC6EEA15D}"/>
                </a:ext>
              </a:extLst>
            </p:cNvPr>
            <p:cNvSpPr/>
            <p:nvPr/>
          </p:nvSpPr>
          <p:spPr>
            <a:xfrm>
              <a:off x="1790370" y="5428834"/>
              <a:ext cx="627797" cy="422278"/>
            </a:xfrm>
            <a:prstGeom prst="round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a:extLst>
                <a:ext uri="{FF2B5EF4-FFF2-40B4-BE49-F238E27FC236}">
                  <a16:creationId xmlns:a16="http://schemas.microsoft.com/office/drawing/2014/main" id="{4E031C38-D43D-4C46-AA54-D26EB970A47D}"/>
                </a:ext>
              </a:extLst>
            </p:cNvPr>
            <p:cNvSpPr/>
            <p:nvPr/>
          </p:nvSpPr>
          <p:spPr>
            <a:xfrm>
              <a:off x="2014232" y="500675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513FF5D3-2D7D-7740-D296-A5063DEFA437}"/>
                </a:ext>
              </a:extLst>
            </p:cNvPr>
            <p:cNvSpPr/>
            <p:nvPr/>
          </p:nvSpPr>
          <p:spPr>
            <a:xfrm>
              <a:off x="2203974" y="5008627"/>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弧 26">
              <a:extLst>
                <a:ext uri="{FF2B5EF4-FFF2-40B4-BE49-F238E27FC236}">
                  <a16:creationId xmlns:a16="http://schemas.microsoft.com/office/drawing/2014/main" id="{D6B4DE24-6554-4595-5B97-C4F1D050E29D}"/>
                </a:ext>
              </a:extLst>
            </p:cNvPr>
            <p:cNvSpPr/>
            <p:nvPr/>
          </p:nvSpPr>
          <p:spPr>
            <a:xfrm rot="2747946" flipV="1">
              <a:off x="2022876" y="5001178"/>
              <a:ext cx="266218" cy="266218"/>
            </a:xfrm>
            <a:prstGeom prst="arc">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6CD0708B-3A44-BF06-92E2-05281609D519}"/>
              </a:ext>
            </a:extLst>
          </p:cNvPr>
          <p:cNvGrpSpPr/>
          <p:nvPr/>
        </p:nvGrpSpPr>
        <p:grpSpPr>
          <a:xfrm flipH="1">
            <a:off x="3685884" y="3708574"/>
            <a:ext cx="627797" cy="1023582"/>
            <a:chOff x="1794699" y="3580121"/>
            <a:chExt cx="627797" cy="1023582"/>
          </a:xfrm>
        </p:grpSpPr>
        <p:sp>
          <p:nvSpPr>
            <p:cNvPr id="32" name="円/楕円 31">
              <a:extLst>
                <a:ext uri="{FF2B5EF4-FFF2-40B4-BE49-F238E27FC236}">
                  <a16:creationId xmlns:a16="http://schemas.microsoft.com/office/drawing/2014/main" id="{E6FE6EF3-1A40-4F02-C842-E3BB50A5728C}"/>
                </a:ext>
              </a:extLst>
            </p:cNvPr>
            <p:cNvSpPr/>
            <p:nvPr/>
          </p:nvSpPr>
          <p:spPr>
            <a:xfrm>
              <a:off x="1828819" y="3580121"/>
              <a:ext cx="559558" cy="559558"/>
            </a:xfrm>
            <a:prstGeom prst="ellipse">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850396A7-CB99-93BA-1FAD-F1086306F9CB}"/>
                </a:ext>
              </a:extLst>
            </p:cNvPr>
            <p:cNvSpPr/>
            <p:nvPr/>
          </p:nvSpPr>
          <p:spPr>
            <a:xfrm>
              <a:off x="1794699" y="4181425"/>
              <a:ext cx="627797" cy="422278"/>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a:extLst>
                <a:ext uri="{FF2B5EF4-FFF2-40B4-BE49-F238E27FC236}">
                  <a16:creationId xmlns:a16="http://schemas.microsoft.com/office/drawing/2014/main" id="{260C4493-2FDF-9AC4-3BC8-433115FE6A14}"/>
                </a:ext>
              </a:extLst>
            </p:cNvPr>
            <p:cNvSpPr/>
            <p:nvPr/>
          </p:nvSpPr>
          <p:spPr>
            <a:xfrm>
              <a:off x="2018561"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a:extLst>
                <a:ext uri="{FF2B5EF4-FFF2-40B4-BE49-F238E27FC236}">
                  <a16:creationId xmlns:a16="http://schemas.microsoft.com/office/drawing/2014/main" id="{7467B413-DD8E-9C16-1972-A50BB7FE78E8}"/>
                </a:ext>
              </a:extLst>
            </p:cNvPr>
            <p:cNvSpPr/>
            <p:nvPr/>
          </p:nvSpPr>
          <p:spPr>
            <a:xfrm>
              <a:off x="2208303"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弧 58">
              <a:extLst>
                <a:ext uri="{FF2B5EF4-FFF2-40B4-BE49-F238E27FC236}">
                  <a16:creationId xmlns:a16="http://schemas.microsoft.com/office/drawing/2014/main" id="{7A06F6AA-B674-931B-4B3C-FF549E68CF7F}"/>
                </a:ext>
              </a:extLst>
            </p:cNvPr>
            <p:cNvSpPr/>
            <p:nvPr/>
          </p:nvSpPr>
          <p:spPr>
            <a:xfrm rot="2747946" flipV="1">
              <a:off x="2027205" y="3753769"/>
              <a:ext cx="266218" cy="266218"/>
            </a:xfrm>
            <a:prstGeom prst="arc">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64" name="グループ化 63">
            <a:extLst>
              <a:ext uri="{FF2B5EF4-FFF2-40B4-BE49-F238E27FC236}">
                <a16:creationId xmlns:a16="http://schemas.microsoft.com/office/drawing/2014/main" id="{51AE9021-09B7-F9B2-C40D-C2D1590FE9AC}"/>
              </a:ext>
            </a:extLst>
          </p:cNvPr>
          <p:cNvGrpSpPr/>
          <p:nvPr/>
        </p:nvGrpSpPr>
        <p:grpSpPr>
          <a:xfrm>
            <a:off x="1630390" y="3710092"/>
            <a:ext cx="457869" cy="746525"/>
            <a:chOff x="1790370" y="4827530"/>
            <a:chExt cx="627797" cy="1023582"/>
          </a:xfrm>
          <a:solidFill>
            <a:srgbClr val="89E8AD"/>
          </a:solidFill>
        </p:grpSpPr>
        <p:sp>
          <p:nvSpPr>
            <p:cNvPr id="65" name="円/楕円 64">
              <a:extLst>
                <a:ext uri="{FF2B5EF4-FFF2-40B4-BE49-F238E27FC236}">
                  <a16:creationId xmlns:a16="http://schemas.microsoft.com/office/drawing/2014/main" id="{822CAC12-CFA2-B6F9-E8C2-787DA14790E5}"/>
                </a:ext>
              </a:extLst>
            </p:cNvPr>
            <p:cNvSpPr/>
            <p:nvPr/>
          </p:nvSpPr>
          <p:spPr>
            <a:xfrm>
              <a:off x="1824490" y="4827530"/>
              <a:ext cx="559558" cy="559558"/>
            </a:xfrm>
            <a:prstGeom prst="ellipse">
              <a:avLst/>
            </a:prstGeom>
            <a:grp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a:extLst>
                <a:ext uri="{FF2B5EF4-FFF2-40B4-BE49-F238E27FC236}">
                  <a16:creationId xmlns:a16="http://schemas.microsoft.com/office/drawing/2014/main" id="{5FF750EB-3A89-BD15-82BC-70B80D4AB8AE}"/>
                </a:ext>
              </a:extLst>
            </p:cNvPr>
            <p:cNvSpPr/>
            <p:nvPr/>
          </p:nvSpPr>
          <p:spPr>
            <a:xfrm>
              <a:off x="1790370" y="5428834"/>
              <a:ext cx="627797" cy="422278"/>
            </a:xfrm>
            <a:prstGeom prst="roundRect">
              <a:avLst/>
            </a:prstGeom>
            <a:grp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a:extLst>
                <a:ext uri="{FF2B5EF4-FFF2-40B4-BE49-F238E27FC236}">
                  <a16:creationId xmlns:a16="http://schemas.microsoft.com/office/drawing/2014/main" id="{A9683645-D352-2A96-5D3A-E2C4A0604A59}"/>
                </a:ext>
              </a:extLst>
            </p:cNvPr>
            <p:cNvSpPr/>
            <p:nvPr/>
          </p:nvSpPr>
          <p:spPr>
            <a:xfrm>
              <a:off x="2014232" y="500675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a:extLst>
                <a:ext uri="{FF2B5EF4-FFF2-40B4-BE49-F238E27FC236}">
                  <a16:creationId xmlns:a16="http://schemas.microsoft.com/office/drawing/2014/main" id="{A92A0165-C747-4E4A-2921-9F2FD9A2D6B5}"/>
                </a:ext>
              </a:extLst>
            </p:cNvPr>
            <p:cNvSpPr/>
            <p:nvPr/>
          </p:nvSpPr>
          <p:spPr>
            <a:xfrm>
              <a:off x="2203974" y="5008627"/>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弧 68">
              <a:extLst>
                <a:ext uri="{FF2B5EF4-FFF2-40B4-BE49-F238E27FC236}">
                  <a16:creationId xmlns:a16="http://schemas.microsoft.com/office/drawing/2014/main" id="{130ABA30-3B45-A51B-510A-131BB9516443}"/>
                </a:ext>
              </a:extLst>
            </p:cNvPr>
            <p:cNvSpPr/>
            <p:nvPr/>
          </p:nvSpPr>
          <p:spPr>
            <a:xfrm rot="2747946" flipV="1">
              <a:off x="2022876" y="5001178"/>
              <a:ext cx="266218" cy="266218"/>
            </a:xfrm>
            <a:prstGeom prst="arc">
              <a:avLst/>
            </a:prstGeom>
            <a:grp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1AA5CA80-289D-E2BD-10FB-CABBEE810F82}"/>
              </a:ext>
            </a:extLst>
          </p:cNvPr>
          <p:cNvGrpSpPr/>
          <p:nvPr/>
        </p:nvGrpSpPr>
        <p:grpSpPr>
          <a:xfrm flipH="1">
            <a:off x="4697199" y="4031617"/>
            <a:ext cx="457869" cy="746525"/>
            <a:chOff x="1790370" y="4827530"/>
            <a:chExt cx="627797" cy="1023582"/>
          </a:xfrm>
          <a:solidFill>
            <a:srgbClr val="89E8AD"/>
          </a:solidFill>
        </p:grpSpPr>
        <p:sp>
          <p:nvSpPr>
            <p:cNvPr id="77" name="円/楕円 76">
              <a:extLst>
                <a:ext uri="{FF2B5EF4-FFF2-40B4-BE49-F238E27FC236}">
                  <a16:creationId xmlns:a16="http://schemas.microsoft.com/office/drawing/2014/main" id="{A6BB8D50-498B-C952-46EA-AB328ADBDAC4}"/>
                </a:ext>
              </a:extLst>
            </p:cNvPr>
            <p:cNvSpPr/>
            <p:nvPr/>
          </p:nvSpPr>
          <p:spPr>
            <a:xfrm>
              <a:off x="1824490" y="4827530"/>
              <a:ext cx="559558" cy="559558"/>
            </a:xfrm>
            <a:prstGeom prst="ellipse">
              <a:avLst/>
            </a:prstGeom>
            <a:grp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a:extLst>
                <a:ext uri="{FF2B5EF4-FFF2-40B4-BE49-F238E27FC236}">
                  <a16:creationId xmlns:a16="http://schemas.microsoft.com/office/drawing/2014/main" id="{CAD8BB88-727A-D147-0AF7-60B6A179B968}"/>
                </a:ext>
              </a:extLst>
            </p:cNvPr>
            <p:cNvSpPr/>
            <p:nvPr/>
          </p:nvSpPr>
          <p:spPr>
            <a:xfrm>
              <a:off x="1790370" y="5428834"/>
              <a:ext cx="627797" cy="422278"/>
            </a:xfrm>
            <a:prstGeom prst="roundRect">
              <a:avLst/>
            </a:prstGeom>
            <a:grp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a:extLst>
                <a:ext uri="{FF2B5EF4-FFF2-40B4-BE49-F238E27FC236}">
                  <a16:creationId xmlns:a16="http://schemas.microsoft.com/office/drawing/2014/main" id="{C62501E9-F8E7-3999-2C36-AEA5D462D36D}"/>
                </a:ext>
              </a:extLst>
            </p:cNvPr>
            <p:cNvSpPr/>
            <p:nvPr/>
          </p:nvSpPr>
          <p:spPr>
            <a:xfrm>
              <a:off x="2014232" y="500675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a:extLst>
                <a:ext uri="{FF2B5EF4-FFF2-40B4-BE49-F238E27FC236}">
                  <a16:creationId xmlns:a16="http://schemas.microsoft.com/office/drawing/2014/main" id="{A7238D46-5005-49AD-9087-431E44094EC7}"/>
                </a:ext>
              </a:extLst>
            </p:cNvPr>
            <p:cNvSpPr/>
            <p:nvPr/>
          </p:nvSpPr>
          <p:spPr>
            <a:xfrm>
              <a:off x="2203974" y="5008627"/>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弧 80">
              <a:extLst>
                <a:ext uri="{FF2B5EF4-FFF2-40B4-BE49-F238E27FC236}">
                  <a16:creationId xmlns:a16="http://schemas.microsoft.com/office/drawing/2014/main" id="{AD374CBD-B2F2-A0CA-7535-728A1F0C2E9E}"/>
                </a:ext>
              </a:extLst>
            </p:cNvPr>
            <p:cNvSpPr/>
            <p:nvPr/>
          </p:nvSpPr>
          <p:spPr>
            <a:xfrm rot="2747946" flipV="1">
              <a:off x="2022876" y="5001178"/>
              <a:ext cx="266218" cy="266218"/>
            </a:xfrm>
            <a:prstGeom prst="arc">
              <a:avLst/>
            </a:prstGeom>
            <a:grp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90" name="角丸四角形 89">
            <a:extLst>
              <a:ext uri="{FF2B5EF4-FFF2-40B4-BE49-F238E27FC236}">
                <a16:creationId xmlns:a16="http://schemas.microsoft.com/office/drawing/2014/main" id="{5E4FC348-EF69-8588-071B-22DBFAA04EAE}"/>
              </a:ext>
            </a:extLst>
          </p:cNvPr>
          <p:cNvSpPr/>
          <p:nvPr/>
        </p:nvSpPr>
        <p:spPr>
          <a:xfrm>
            <a:off x="2612095" y="5093545"/>
            <a:ext cx="1434538" cy="2242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rgbClr val="1A317C"/>
                </a:solidFill>
              </a:rPr>
              <a:t>その他自治体</a:t>
            </a:r>
          </a:p>
        </p:txBody>
      </p:sp>
      <p:grpSp>
        <p:nvGrpSpPr>
          <p:cNvPr id="82" name="グループ化 81">
            <a:extLst>
              <a:ext uri="{FF2B5EF4-FFF2-40B4-BE49-F238E27FC236}">
                <a16:creationId xmlns:a16="http://schemas.microsoft.com/office/drawing/2014/main" id="{3D24CB75-073D-B946-064D-ED9CAA6DADF2}"/>
              </a:ext>
            </a:extLst>
          </p:cNvPr>
          <p:cNvGrpSpPr/>
          <p:nvPr/>
        </p:nvGrpSpPr>
        <p:grpSpPr>
          <a:xfrm>
            <a:off x="1838546" y="4380677"/>
            <a:ext cx="457869" cy="746525"/>
            <a:chOff x="1790370" y="4827530"/>
            <a:chExt cx="627797" cy="1023582"/>
          </a:xfrm>
          <a:solidFill>
            <a:srgbClr val="89E8AD"/>
          </a:solidFill>
        </p:grpSpPr>
        <p:sp>
          <p:nvSpPr>
            <p:cNvPr id="83" name="円/楕円 82">
              <a:extLst>
                <a:ext uri="{FF2B5EF4-FFF2-40B4-BE49-F238E27FC236}">
                  <a16:creationId xmlns:a16="http://schemas.microsoft.com/office/drawing/2014/main" id="{3D8BA9B1-FACE-3D2D-8696-ED7AEC35DB50}"/>
                </a:ext>
              </a:extLst>
            </p:cNvPr>
            <p:cNvSpPr/>
            <p:nvPr/>
          </p:nvSpPr>
          <p:spPr>
            <a:xfrm>
              <a:off x="1824490" y="4827530"/>
              <a:ext cx="559558" cy="559558"/>
            </a:xfrm>
            <a:prstGeom prst="ellipse">
              <a:avLst/>
            </a:prstGeom>
            <a:grp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角丸四角形 83">
              <a:extLst>
                <a:ext uri="{FF2B5EF4-FFF2-40B4-BE49-F238E27FC236}">
                  <a16:creationId xmlns:a16="http://schemas.microsoft.com/office/drawing/2014/main" id="{E1DF444C-B47D-5B8A-623D-91AA2F4F4BA3}"/>
                </a:ext>
              </a:extLst>
            </p:cNvPr>
            <p:cNvSpPr/>
            <p:nvPr/>
          </p:nvSpPr>
          <p:spPr>
            <a:xfrm>
              <a:off x="1790370" y="5428834"/>
              <a:ext cx="627797" cy="422278"/>
            </a:xfrm>
            <a:prstGeom prst="roundRect">
              <a:avLst/>
            </a:prstGeom>
            <a:grp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a:extLst>
                <a:ext uri="{FF2B5EF4-FFF2-40B4-BE49-F238E27FC236}">
                  <a16:creationId xmlns:a16="http://schemas.microsoft.com/office/drawing/2014/main" id="{9F5D5534-9B39-902B-FA2A-976BAECCA6F0}"/>
                </a:ext>
              </a:extLst>
            </p:cNvPr>
            <p:cNvSpPr/>
            <p:nvPr/>
          </p:nvSpPr>
          <p:spPr>
            <a:xfrm>
              <a:off x="2014232" y="500675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a:extLst>
                <a:ext uri="{FF2B5EF4-FFF2-40B4-BE49-F238E27FC236}">
                  <a16:creationId xmlns:a16="http://schemas.microsoft.com/office/drawing/2014/main" id="{6266C5F3-99D4-68C5-D33C-1C0552EAC4F7}"/>
                </a:ext>
              </a:extLst>
            </p:cNvPr>
            <p:cNvSpPr/>
            <p:nvPr/>
          </p:nvSpPr>
          <p:spPr>
            <a:xfrm>
              <a:off x="2203974" y="5008627"/>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弧 86">
              <a:extLst>
                <a:ext uri="{FF2B5EF4-FFF2-40B4-BE49-F238E27FC236}">
                  <a16:creationId xmlns:a16="http://schemas.microsoft.com/office/drawing/2014/main" id="{4B3456B3-DA76-3545-E8B6-AD20530BE063}"/>
                </a:ext>
              </a:extLst>
            </p:cNvPr>
            <p:cNvSpPr/>
            <p:nvPr/>
          </p:nvSpPr>
          <p:spPr>
            <a:xfrm rot="2747946" flipV="1">
              <a:off x="2022876" y="5001178"/>
              <a:ext cx="266218" cy="266218"/>
            </a:xfrm>
            <a:prstGeom prst="arc">
              <a:avLst/>
            </a:prstGeom>
            <a:grp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88" name="角丸四角形 87">
            <a:extLst>
              <a:ext uri="{FF2B5EF4-FFF2-40B4-BE49-F238E27FC236}">
                <a16:creationId xmlns:a16="http://schemas.microsoft.com/office/drawing/2014/main" id="{53CC1513-D0B4-3E2A-9A30-0B72B2A76937}"/>
              </a:ext>
            </a:extLst>
          </p:cNvPr>
          <p:cNvSpPr/>
          <p:nvPr/>
        </p:nvSpPr>
        <p:spPr>
          <a:xfrm>
            <a:off x="2222452" y="4565424"/>
            <a:ext cx="947540" cy="27282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a:solidFill>
                  <a:srgbClr val="1A317C"/>
                </a:solidFill>
              </a:rPr>
              <a:t>中野区</a:t>
            </a:r>
            <a:endParaRPr kumimoji="1" lang="ja-JP" altLang="en-US" sz="1600">
              <a:solidFill>
                <a:srgbClr val="1A317C"/>
              </a:solidFill>
            </a:endParaRPr>
          </a:p>
        </p:txBody>
      </p:sp>
      <p:sp>
        <p:nvSpPr>
          <p:cNvPr id="89" name="角丸四角形 88">
            <a:extLst>
              <a:ext uri="{FF2B5EF4-FFF2-40B4-BE49-F238E27FC236}">
                <a16:creationId xmlns:a16="http://schemas.microsoft.com/office/drawing/2014/main" id="{1EC01BC6-75B5-A66C-C35D-0E62C9150AB1}"/>
              </a:ext>
            </a:extLst>
          </p:cNvPr>
          <p:cNvSpPr/>
          <p:nvPr/>
        </p:nvSpPr>
        <p:spPr>
          <a:xfrm>
            <a:off x="3448581" y="4573210"/>
            <a:ext cx="1105418" cy="27282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rgbClr val="1A317C"/>
                </a:solidFill>
              </a:rPr>
              <a:t>D-attend</a:t>
            </a:r>
            <a:endParaRPr kumimoji="1" lang="ja-JP" altLang="en-US" sz="1600">
              <a:solidFill>
                <a:srgbClr val="1A317C"/>
              </a:solidFill>
            </a:endParaRPr>
          </a:p>
        </p:txBody>
      </p:sp>
      <p:pic>
        <p:nvPicPr>
          <p:cNvPr id="94" name="図 93">
            <a:extLst>
              <a:ext uri="{FF2B5EF4-FFF2-40B4-BE49-F238E27FC236}">
                <a16:creationId xmlns:a16="http://schemas.microsoft.com/office/drawing/2014/main" id="{11AB6EDD-B4B8-EB57-E5A9-7AC07D39342A}"/>
              </a:ext>
            </a:extLst>
          </p:cNvPr>
          <p:cNvPicPr>
            <a:picLocks noChangeAspect="1"/>
          </p:cNvPicPr>
          <p:nvPr/>
        </p:nvPicPr>
        <p:blipFill>
          <a:blip r:embed="rId3"/>
          <a:stretch>
            <a:fillRect/>
          </a:stretch>
        </p:blipFill>
        <p:spPr>
          <a:xfrm>
            <a:off x="2923108" y="3992610"/>
            <a:ext cx="854031" cy="854031"/>
          </a:xfrm>
          <a:prstGeom prst="rect">
            <a:avLst/>
          </a:prstGeom>
        </p:spPr>
      </p:pic>
    </p:spTree>
    <p:extLst>
      <p:ext uri="{BB962C8B-B14F-4D97-AF65-F5344CB8AC3E}">
        <p14:creationId xmlns:p14="http://schemas.microsoft.com/office/powerpoint/2010/main" val="127279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D9F1B-AF87-415D-2B10-795A1FE9A4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D273F0D-6CB5-C405-C7EE-F376C0B3F6D7}"/>
              </a:ext>
            </a:extLst>
          </p:cNvPr>
          <p:cNvSpPr>
            <a:spLocks noGrp="1"/>
          </p:cNvSpPr>
          <p:nvPr>
            <p:ph type="title"/>
          </p:nvPr>
        </p:nvSpPr>
        <p:spPr>
          <a:prstGeom prst="rect">
            <a:avLst/>
          </a:prstGeom>
        </p:spPr>
        <p:txBody>
          <a:bodyPr/>
          <a:lstStyle/>
          <a:p>
            <a:r>
              <a:rPr lang="ja-JP" altLang="en-US"/>
              <a:t>現在の取り組み</a:t>
            </a:r>
            <a:endParaRPr kumimoji="1" lang="ja-JP" altLang="en-US"/>
          </a:p>
        </p:txBody>
      </p:sp>
      <p:sp>
        <p:nvSpPr>
          <p:cNvPr id="4" name="コンテンツ プレースホルダー 3">
            <a:extLst>
              <a:ext uri="{FF2B5EF4-FFF2-40B4-BE49-F238E27FC236}">
                <a16:creationId xmlns:a16="http://schemas.microsoft.com/office/drawing/2014/main" id="{082E4316-C8E4-6C41-05E5-5D7E993DD8B2}"/>
              </a:ext>
            </a:extLst>
          </p:cNvPr>
          <p:cNvSpPr>
            <a:spLocks noGrp="1"/>
          </p:cNvSpPr>
          <p:nvPr>
            <p:ph idx="1"/>
          </p:nvPr>
        </p:nvSpPr>
        <p:spPr>
          <a:xfrm>
            <a:off x="551146" y="1671977"/>
            <a:ext cx="10802654" cy="1262701"/>
          </a:xfrm>
        </p:spPr>
        <p:txBody>
          <a:bodyPr/>
          <a:lstStyle/>
          <a:p>
            <a:r>
              <a:rPr lang="ja-JP" altLang="en-US" b="1" i="0" u="none" strike="noStrike">
                <a:solidFill>
                  <a:srgbClr val="1A317C"/>
                </a:solidFill>
                <a:effectLst/>
                <a:latin typeface="Noto Sans JP"/>
              </a:rPr>
              <a:t>試作品アプリを開発、</a:t>
            </a:r>
            <a:endParaRPr lang="en-US" altLang="ja-JP" b="1" i="0" u="none" strike="noStrike" dirty="0">
              <a:solidFill>
                <a:srgbClr val="1A317C"/>
              </a:solidFill>
              <a:effectLst/>
              <a:latin typeface="Noto Sans JP"/>
            </a:endParaRPr>
          </a:p>
          <a:p>
            <a:r>
              <a:rPr lang="ja-JP" altLang="en-US" b="1" i="0" u="none" strike="noStrike">
                <a:solidFill>
                  <a:srgbClr val="1A317C"/>
                </a:solidFill>
                <a:effectLst/>
                <a:latin typeface="Noto Sans JP"/>
              </a:rPr>
              <a:t>中野区でアプリ運用の開始</a:t>
            </a:r>
            <a:endParaRPr lang="en-US" altLang="ja-JP" b="1" i="0" u="none" strike="noStrike" dirty="0">
              <a:solidFill>
                <a:srgbClr val="1A317C"/>
              </a:solidFill>
              <a:effectLst/>
              <a:latin typeface="Noto Sans JP"/>
            </a:endParaRPr>
          </a:p>
        </p:txBody>
      </p:sp>
      <p:pic>
        <p:nvPicPr>
          <p:cNvPr id="16386" name="Picture 2">
            <a:extLst>
              <a:ext uri="{FF2B5EF4-FFF2-40B4-BE49-F238E27FC236}">
                <a16:creationId xmlns:a16="http://schemas.microsoft.com/office/drawing/2014/main" id="{ED6B4D46-30F0-6F27-9D0D-22BD5368E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583" y="930194"/>
            <a:ext cx="3724537" cy="3307554"/>
          </a:xfrm>
          <a:prstGeom prst="ellipse">
            <a:avLst/>
          </a:prstGeom>
          <a:noFill/>
          <a:ln w="19050">
            <a:solidFill>
              <a:srgbClr val="1A317C"/>
            </a:solidFill>
          </a:ln>
          <a:extLst>
            <a:ext uri="{909E8E84-426E-40DD-AFC4-6F175D3DCCD1}">
              <a14:hiddenFill xmlns:a14="http://schemas.microsoft.com/office/drawing/2010/main">
                <a:solidFill>
                  <a:srgbClr val="FFFFFF"/>
                </a:solidFill>
              </a14:hiddenFill>
            </a:ext>
          </a:extLst>
        </p:spPr>
      </p:pic>
      <p:grpSp>
        <p:nvGrpSpPr>
          <p:cNvPr id="10" name="グループ化 9">
            <a:extLst>
              <a:ext uri="{FF2B5EF4-FFF2-40B4-BE49-F238E27FC236}">
                <a16:creationId xmlns:a16="http://schemas.microsoft.com/office/drawing/2014/main" id="{DE84C5EB-F2B8-E3F4-90CB-E6C3DB8A6AF1}"/>
              </a:ext>
            </a:extLst>
          </p:cNvPr>
          <p:cNvGrpSpPr/>
          <p:nvPr/>
        </p:nvGrpSpPr>
        <p:grpSpPr>
          <a:xfrm>
            <a:off x="8058324" y="2969234"/>
            <a:ext cx="3721449" cy="3307553"/>
            <a:chOff x="8168052" y="3158817"/>
            <a:chExt cx="3721449" cy="3307553"/>
          </a:xfrm>
        </p:grpSpPr>
        <p:pic>
          <p:nvPicPr>
            <p:cNvPr id="16387" name="Picture 3">
              <a:extLst>
                <a:ext uri="{FF2B5EF4-FFF2-40B4-BE49-F238E27FC236}">
                  <a16:creationId xmlns:a16="http://schemas.microsoft.com/office/drawing/2014/main" id="{29B55957-A2BA-0035-D9E7-96021BA4F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052" y="3158817"/>
              <a:ext cx="3721449" cy="3307553"/>
            </a:xfrm>
            <a:prstGeom prst="ellipse">
              <a:avLst/>
            </a:prstGeom>
            <a:noFill/>
            <a:ln w="19050">
              <a:solidFill>
                <a:srgbClr val="1A317C"/>
              </a:solidFill>
            </a:ln>
            <a:extLst>
              <a:ext uri="{909E8E84-426E-40DD-AFC4-6F175D3DCCD1}">
                <a14:hiddenFill xmlns:a14="http://schemas.microsoft.com/office/drawing/2010/main">
                  <a:solidFill>
                    <a:srgbClr val="FFFFFF"/>
                  </a:solidFill>
                </a14:hiddenFill>
              </a:ext>
            </a:extLst>
          </p:spPr>
        </p:pic>
        <p:sp>
          <p:nvSpPr>
            <p:cNvPr id="5" name="円/楕円 4">
              <a:extLst>
                <a:ext uri="{FF2B5EF4-FFF2-40B4-BE49-F238E27FC236}">
                  <a16:creationId xmlns:a16="http://schemas.microsoft.com/office/drawing/2014/main" id="{73A33C24-66AF-6F09-0411-E13BAAE7A74C}"/>
                </a:ext>
              </a:extLst>
            </p:cNvPr>
            <p:cNvSpPr/>
            <p:nvPr/>
          </p:nvSpPr>
          <p:spPr>
            <a:xfrm>
              <a:off x="9943432" y="3705856"/>
              <a:ext cx="375542" cy="375542"/>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a:extLst>
                <a:ext uri="{FF2B5EF4-FFF2-40B4-BE49-F238E27FC236}">
                  <a16:creationId xmlns:a16="http://schemas.microsoft.com/office/drawing/2014/main" id="{657901A3-1BFB-767D-8390-D5C1185192FA}"/>
                </a:ext>
              </a:extLst>
            </p:cNvPr>
            <p:cNvSpPr/>
            <p:nvPr/>
          </p:nvSpPr>
          <p:spPr>
            <a:xfrm>
              <a:off x="8867971" y="3998834"/>
              <a:ext cx="375542" cy="375542"/>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a:extLst>
                <a:ext uri="{FF2B5EF4-FFF2-40B4-BE49-F238E27FC236}">
                  <a16:creationId xmlns:a16="http://schemas.microsoft.com/office/drawing/2014/main" id="{EF46D1F5-172C-8D35-48B3-0E46A0240F70}"/>
                </a:ext>
              </a:extLst>
            </p:cNvPr>
            <p:cNvSpPr/>
            <p:nvPr/>
          </p:nvSpPr>
          <p:spPr>
            <a:xfrm>
              <a:off x="10645328" y="4081398"/>
              <a:ext cx="375542" cy="375542"/>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AEF71A52-267E-EF08-9290-2AEA8971E09E}"/>
                </a:ext>
              </a:extLst>
            </p:cNvPr>
            <p:cNvSpPr/>
            <p:nvPr/>
          </p:nvSpPr>
          <p:spPr>
            <a:xfrm>
              <a:off x="8682580" y="4393127"/>
              <a:ext cx="375542" cy="375542"/>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50332656-35EF-65E1-15E3-B757325C005F}"/>
                </a:ext>
              </a:extLst>
            </p:cNvPr>
            <p:cNvSpPr/>
            <p:nvPr/>
          </p:nvSpPr>
          <p:spPr>
            <a:xfrm>
              <a:off x="9138201" y="4463612"/>
              <a:ext cx="375542" cy="375542"/>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D1686176-C835-236B-7388-ECFE8C76B415}"/>
              </a:ext>
            </a:extLst>
          </p:cNvPr>
          <p:cNvSpPr txBox="1"/>
          <p:nvPr/>
        </p:nvSpPr>
        <p:spPr>
          <a:xfrm>
            <a:off x="1206500" y="3311018"/>
            <a:ext cx="5969583" cy="2923877"/>
          </a:xfrm>
          <a:prstGeom prst="rect">
            <a:avLst/>
          </a:prstGeom>
          <a:noFill/>
        </p:spPr>
        <p:txBody>
          <a:bodyPr wrap="none" rtlCol="0">
            <a:spAutoFit/>
          </a:bodyPr>
          <a:lstStyle/>
          <a:p>
            <a:pPr rtl="0"/>
            <a:r>
              <a:rPr lang="en-US" altLang="ja-JP" sz="2400" b="1" i="0" u="none" strike="noStrike" dirty="0">
                <a:solidFill>
                  <a:srgbClr val="1A317C"/>
                </a:solidFill>
                <a:effectLst/>
                <a:latin typeface="Noto Sans JP"/>
              </a:rPr>
              <a:t>2024</a:t>
            </a:r>
            <a:r>
              <a:rPr lang="ja-JP" altLang="en-US" sz="2400" b="1" i="0" u="none" strike="noStrike">
                <a:solidFill>
                  <a:srgbClr val="1A317C"/>
                </a:solidFill>
                <a:effectLst/>
                <a:latin typeface="Noto Sans JP"/>
              </a:rPr>
              <a:t>年度</a:t>
            </a:r>
            <a:endParaRPr lang="ja-JP" altLang="en-US" sz="2400" b="0">
              <a:solidFill>
                <a:srgbClr val="1A317C"/>
              </a:solidFill>
              <a:effectLst/>
            </a:endParaRPr>
          </a:p>
          <a:p>
            <a:pPr rtl="0"/>
            <a:r>
              <a:rPr lang="ja-JP" altLang="en-US" sz="1800" b="1" i="0" u="none" strike="noStrike">
                <a:solidFill>
                  <a:srgbClr val="000000"/>
                </a:solidFill>
                <a:effectLst/>
                <a:latin typeface="Noto Sans JP"/>
              </a:rPr>
              <a:t>・検証高齢者コミュニティを獲得</a:t>
            </a:r>
            <a:endParaRPr lang="ja-JP" altLang="en-US" b="0">
              <a:effectLst/>
            </a:endParaRPr>
          </a:p>
          <a:p>
            <a:pPr rtl="0"/>
            <a:r>
              <a:rPr lang="ja-JP" altLang="en-US" sz="1800" b="1" i="0" u="none" strike="noStrike">
                <a:solidFill>
                  <a:srgbClr val="000000"/>
                </a:solidFill>
                <a:effectLst/>
                <a:latin typeface="Noto Sans JP"/>
              </a:rPr>
              <a:t>・アプリ開発（</a:t>
            </a:r>
            <a:r>
              <a:rPr lang="en-US" altLang="ja-JP" sz="1800" b="1" i="0" u="none" strike="noStrike" dirty="0">
                <a:solidFill>
                  <a:srgbClr val="000000"/>
                </a:solidFill>
                <a:effectLst/>
                <a:latin typeface="Noto Sans JP"/>
              </a:rPr>
              <a:t>5</a:t>
            </a:r>
            <a:r>
              <a:rPr lang="ja-JP" altLang="en-US" sz="1800" b="1" i="0" u="none" strike="noStrike">
                <a:solidFill>
                  <a:srgbClr val="000000"/>
                </a:solidFill>
                <a:effectLst/>
                <a:latin typeface="Noto Sans JP"/>
              </a:rPr>
              <a:t>度の大幅アップデート）</a:t>
            </a:r>
            <a:endParaRPr lang="ja-JP" altLang="en-US" b="0">
              <a:effectLst/>
            </a:endParaRPr>
          </a:p>
          <a:p>
            <a:pPr rtl="0"/>
            <a:endParaRPr lang="en-US" altLang="ja-JP" sz="2400" i="0" u="none" strike="noStrike" dirty="0">
              <a:solidFill>
                <a:srgbClr val="000000"/>
              </a:solidFill>
              <a:latin typeface="Noto Sans JP"/>
            </a:endParaRPr>
          </a:p>
          <a:p>
            <a:pPr rtl="0"/>
            <a:r>
              <a:rPr lang="en-US" altLang="ja-JP" sz="2400" b="1" i="0" u="none" strike="noStrike" dirty="0">
                <a:solidFill>
                  <a:srgbClr val="1A317C"/>
                </a:solidFill>
                <a:effectLst/>
                <a:latin typeface="Noto Sans JP"/>
              </a:rPr>
              <a:t>2025</a:t>
            </a:r>
            <a:r>
              <a:rPr lang="ja-JP" altLang="en-US" sz="2400" b="1" i="0" u="none" strike="noStrike">
                <a:solidFill>
                  <a:srgbClr val="1A317C"/>
                </a:solidFill>
                <a:effectLst/>
                <a:latin typeface="Noto Sans JP"/>
              </a:rPr>
              <a:t>年度</a:t>
            </a:r>
            <a:endParaRPr lang="ja-JP" altLang="en-US" sz="2400" b="0">
              <a:solidFill>
                <a:srgbClr val="1A317C"/>
              </a:solidFill>
              <a:effectLst/>
            </a:endParaRPr>
          </a:p>
          <a:p>
            <a:pPr rtl="0"/>
            <a:r>
              <a:rPr lang="ja-JP" altLang="en-US" sz="1800" b="1" i="0" u="none" strike="noStrike">
                <a:solidFill>
                  <a:srgbClr val="000000"/>
                </a:solidFill>
                <a:effectLst/>
                <a:latin typeface="Noto Sans JP"/>
              </a:rPr>
              <a:t>・中野区社協</a:t>
            </a:r>
            <a:r>
              <a:rPr lang="en-US" altLang="ja-JP" sz="1800" b="1" i="0" u="none" strike="noStrike" dirty="0">
                <a:solidFill>
                  <a:srgbClr val="000000"/>
                </a:solidFill>
                <a:effectLst/>
                <a:latin typeface="Noto Sans JP"/>
              </a:rPr>
              <a:t>20</a:t>
            </a:r>
            <a:r>
              <a:rPr lang="ja-JP" altLang="en-US" sz="1800" b="1" i="0" u="none" strike="noStrike">
                <a:solidFill>
                  <a:srgbClr val="000000"/>
                </a:solidFill>
                <a:effectLst/>
                <a:latin typeface="Noto Sans JP"/>
              </a:rPr>
              <a:t>箇所のコミュニティで実証</a:t>
            </a:r>
            <a:endParaRPr lang="ja-JP" altLang="en-US" b="0">
              <a:effectLst/>
            </a:endParaRPr>
          </a:p>
          <a:p>
            <a:pPr rtl="0">
              <a:lnSpc>
                <a:spcPct val="100000"/>
              </a:lnSpc>
            </a:pPr>
            <a:r>
              <a:rPr lang="ja-JP" altLang="en-US" sz="1800" b="0" i="0" u="none" strike="noStrike">
                <a:solidFill>
                  <a:srgbClr val="000000"/>
                </a:solidFill>
                <a:effectLst/>
                <a:latin typeface="Noto Sans JP"/>
              </a:rPr>
              <a:t>　</a:t>
            </a:r>
            <a:r>
              <a:rPr lang="ja-JP" altLang="en-US" sz="2000" b="0" i="0" u="none" strike="noStrike">
                <a:solidFill>
                  <a:srgbClr val="000000"/>
                </a:solidFill>
                <a:effectLst/>
                <a:latin typeface="Noto Sans JP"/>
              </a:rPr>
              <a:t>　中野区</a:t>
            </a:r>
            <a:r>
              <a:rPr lang="en-US" altLang="ja-JP" sz="2000" b="0" i="0" u="none" strike="noStrike" dirty="0">
                <a:solidFill>
                  <a:srgbClr val="000000"/>
                </a:solidFill>
                <a:effectLst/>
                <a:latin typeface="Noto Sans JP"/>
              </a:rPr>
              <a:t>×</a:t>
            </a:r>
            <a:r>
              <a:rPr lang="ja-JP" altLang="en-US" sz="2000" b="0" i="0" u="none" strike="noStrike">
                <a:solidFill>
                  <a:srgbClr val="000000"/>
                </a:solidFill>
                <a:effectLst/>
                <a:latin typeface="Noto Sans JP"/>
              </a:rPr>
              <a:t>科学大</a:t>
            </a:r>
            <a:r>
              <a:rPr lang="en-US" altLang="ja-JP" sz="2000" b="0" i="0" u="none" strike="noStrike" dirty="0">
                <a:solidFill>
                  <a:srgbClr val="000000"/>
                </a:solidFill>
                <a:effectLst/>
                <a:latin typeface="Noto Sans JP"/>
              </a:rPr>
              <a:t>×</a:t>
            </a:r>
            <a:r>
              <a:rPr lang="fr-FR" altLang="ja-JP" sz="2000" b="0" i="0" u="none" strike="noStrike" dirty="0">
                <a:solidFill>
                  <a:srgbClr val="000000"/>
                </a:solidFill>
                <a:effectLst/>
                <a:latin typeface="Noto Sans JP"/>
              </a:rPr>
              <a:t>D-attend</a:t>
            </a:r>
            <a:r>
              <a:rPr lang="ja-JP" altLang="en-US" sz="2000" b="0" i="0" u="none" strike="noStrike">
                <a:solidFill>
                  <a:srgbClr val="000000"/>
                </a:solidFill>
                <a:effectLst/>
                <a:latin typeface="Noto Sans JP"/>
              </a:rPr>
              <a:t>の共同研究</a:t>
            </a:r>
            <a:br>
              <a:rPr lang="ja-JP" altLang="en-US" sz="2000" b="0" i="0" u="none" strike="noStrike">
                <a:solidFill>
                  <a:srgbClr val="000000"/>
                </a:solidFill>
                <a:effectLst/>
                <a:latin typeface="Noto Sans JP"/>
              </a:rPr>
            </a:br>
            <a:r>
              <a:rPr lang="ja-JP" altLang="en-US" sz="2000" b="0" i="0" u="none" strike="noStrike">
                <a:solidFill>
                  <a:srgbClr val="000000"/>
                </a:solidFill>
                <a:effectLst/>
                <a:latin typeface="Noto Sans JP"/>
              </a:rPr>
              <a:t>　　石巻赤十字病院</a:t>
            </a:r>
            <a:r>
              <a:rPr lang="en-US" altLang="ja-JP" sz="2000" b="0" i="0" u="none" strike="noStrike" dirty="0">
                <a:solidFill>
                  <a:srgbClr val="000000"/>
                </a:solidFill>
                <a:effectLst/>
                <a:latin typeface="Noto Sans JP"/>
              </a:rPr>
              <a:t>×</a:t>
            </a:r>
            <a:r>
              <a:rPr lang="ja-JP" altLang="en-US" sz="2000" b="0" i="0" u="none" strike="noStrike">
                <a:solidFill>
                  <a:srgbClr val="000000"/>
                </a:solidFill>
                <a:effectLst/>
                <a:latin typeface="Noto Sans JP"/>
              </a:rPr>
              <a:t>科学大</a:t>
            </a:r>
            <a:r>
              <a:rPr lang="en-US" altLang="ja-JP" sz="2000" b="0" i="0" u="none" strike="noStrike" dirty="0">
                <a:solidFill>
                  <a:srgbClr val="000000"/>
                </a:solidFill>
                <a:effectLst/>
                <a:latin typeface="Noto Sans JP"/>
              </a:rPr>
              <a:t>×</a:t>
            </a:r>
            <a:r>
              <a:rPr lang="fr-FR" altLang="ja-JP" sz="2000" b="0" i="0" u="none" strike="noStrike" dirty="0">
                <a:solidFill>
                  <a:srgbClr val="000000"/>
                </a:solidFill>
                <a:effectLst/>
                <a:latin typeface="Noto Sans JP"/>
              </a:rPr>
              <a:t>D-attend</a:t>
            </a:r>
            <a:r>
              <a:rPr lang="ja-JP" altLang="en-US" sz="2000" b="0" i="0" u="none" strike="noStrike">
                <a:solidFill>
                  <a:srgbClr val="000000"/>
                </a:solidFill>
                <a:effectLst/>
                <a:latin typeface="Noto Sans JP"/>
              </a:rPr>
              <a:t>の共同研究</a:t>
            </a:r>
            <a:endParaRPr lang="ja-JP" altLang="en-US" sz="2000" b="0">
              <a:effectLst/>
            </a:endParaRPr>
          </a:p>
          <a:p>
            <a:endParaRPr kumimoji="1" lang="ja-JP" altLang="en-US"/>
          </a:p>
        </p:txBody>
      </p:sp>
      <p:cxnSp>
        <p:nvCxnSpPr>
          <p:cNvPr id="12" name="直線矢印コネクタ 11">
            <a:extLst>
              <a:ext uri="{FF2B5EF4-FFF2-40B4-BE49-F238E27FC236}">
                <a16:creationId xmlns:a16="http://schemas.microsoft.com/office/drawing/2014/main" id="{D79EFE57-FDF3-5551-FC5E-90CE8DB06CCD}"/>
              </a:ext>
            </a:extLst>
          </p:cNvPr>
          <p:cNvCxnSpPr>
            <a:cxnSpLocks/>
          </p:cNvCxnSpPr>
          <p:nvPr/>
        </p:nvCxnSpPr>
        <p:spPr>
          <a:xfrm>
            <a:off x="800100" y="3442678"/>
            <a:ext cx="0" cy="2465754"/>
          </a:xfrm>
          <a:prstGeom prst="straightConnector1">
            <a:avLst/>
          </a:prstGeom>
          <a:ln>
            <a:solidFill>
              <a:srgbClr val="1A317C"/>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円/楕円 12">
            <a:extLst>
              <a:ext uri="{FF2B5EF4-FFF2-40B4-BE49-F238E27FC236}">
                <a16:creationId xmlns:a16="http://schemas.microsoft.com/office/drawing/2014/main" id="{2BFD5EA1-A55F-34D4-D3F0-0997F85A2632}"/>
              </a:ext>
            </a:extLst>
          </p:cNvPr>
          <p:cNvSpPr/>
          <p:nvPr/>
        </p:nvSpPr>
        <p:spPr>
          <a:xfrm>
            <a:off x="709332" y="3442678"/>
            <a:ext cx="181535" cy="181535"/>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346E5E4E-F498-8589-1B65-73888B46DDD5}"/>
              </a:ext>
            </a:extLst>
          </p:cNvPr>
          <p:cNvSpPr/>
          <p:nvPr/>
        </p:nvSpPr>
        <p:spPr>
          <a:xfrm>
            <a:off x="714012" y="4736661"/>
            <a:ext cx="181535" cy="181535"/>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0713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2BA7-9269-DD1C-76E0-BD2C98F03804}"/>
            </a:ext>
          </a:extLst>
        </p:cNvPr>
        <p:cNvGrpSpPr/>
        <p:nvPr/>
      </p:nvGrpSpPr>
      <p:grpSpPr>
        <a:xfrm>
          <a:off x="0" y="0"/>
          <a:ext cx="0" cy="0"/>
          <a:chOff x="0" y="0"/>
          <a:chExt cx="0" cy="0"/>
        </a:xfrm>
      </p:grpSpPr>
      <p:sp>
        <p:nvSpPr>
          <p:cNvPr id="10" name="タイトル 9">
            <a:extLst>
              <a:ext uri="{FF2B5EF4-FFF2-40B4-BE49-F238E27FC236}">
                <a16:creationId xmlns:a16="http://schemas.microsoft.com/office/drawing/2014/main" id="{C1379800-B73F-8A31-EDBA-66CBD390A3CA}"/>
              </a:ext>
            </a:extLst>
          </p:cNvPr>
          <p:cNvSpPr>
            <a:spLocks noGrp="1"/>
          </p:cNvSpPr>
          <p:nvPr>
            <p:ph type="title"/>
          </p:nvPr>
        </p:nvSpPr>
        <p:spPr/>
        <p:txBody>
          <a:bodyPr/>
          <a:lstStyle/>
          <a:p>
            <a:r>
              <a:rPr lang="ja-JP" altLang="en-US"/>
              <a:t>事業の将来像</a:t>
            </a:r>
          </a:p>
        </p:txBody>
      </p:sp>
      <p:pic>
        <p:nvPicPr>
          <p:cNvPr id="2050" name="Picture 2">
            <a:extLst>
              <a:ext uri="{FF2B5EF4-FFF2-40B4-BE49-F238E27FC236}">
                <a16:creationId xmlns:a16="http://schemas.microsoft.com/office/drawing/2014/main" id="{EE1FD18F-7C24-5E1C-209A-DB0D2155A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069" y="710599"/>
            <a:ext cx="7089931" cy="499567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3CB11192-61B6-7E78-E7F2-0E494FB9FF41}"/>
              </a:ext>
            </a:extLst>
          </p:cNvPr>
          <p:cNvSpPr txBox="1"/>
          <p:nvPr/>
        </p:nvSpPr>
        <p:spPr>
          <a:xfrm>
            <a:off x="495299" y="2363947"/>
            <a:ext cx="4903177" cy="2308324"/>
          </a:xfrm>
          <a:prstGeom prst="rect">
            <a:avLst/>
          </a:prstGeom>
          <a:noFill/>
        </p:spPr>
        <p:txBody>
          <a:bodyPr wrap="square" rtlCol="0">
            <a:spAutoFit/>
          </a:bodyPr>
          <a:lstStyle/>
          <a:p>
            <a:r>
              <a:rPr kumimoji="1" lang="ja-JP" altLang="en-US" sz="3600" b="1">
                <a:solidFill>
                  <a:schemeClr val="bg1"/>
                </a:solidFill>
              </a:rPr>
              <a:t>プラットフォームを</a:t>
            </a:r>
          </a:p>
          <a:p>
            <a:r>
              <a:rPr kumimoji="1" lang="ja-JP" altLang="en-US" sz="3600" b="1">
                <a:solidFill>
                  <a:schemeClr val="bg1"/>
                </a:solidFill>
              </a:rPr>
              <a:t>拡大、シニアが新たなコンテンツや仕事に</a:t>
            </a:r>
          </a:p>
          <a:p>
            <a:r>
              <a:rPr kumimoji="1" lang="ja-JP" altLang="en-US" sz="3600" b="1">
                <a:solidFill>
                  <a:schemeClr val="bg1"/>
                </a:solidFill>
              </a:rPr>
              <a:t>参加！</a:t>
            </a:r>
          </a:p>
        </p:txBody>
      </p:sp>
      <p:sp>
        <p:nvSpPr>
          <p:cNvPr id="8" name="角丸四角形吹き出し 7">
            <a:extLst>
              <a:ext uri="{FF2B5EF4-FFF2-40B4-BE49-F238E27FC236}">
                <a16:creationId xmlns:a16="http://schemas.microsoft.com/office/drawing/2014/main" id="{716109A3-9710-9DF3-BEF3-BA7771C5C61D}"/>
              </a:ext>
            </a:extLst>
          </p:cNvPr>
          <p:cNvSpPr/>
          <p:nvPr/>
        </p:nvSpPr>
        <p:spPr>
          <a:xfrm>
            <a:off x="5102069" y="710599"/>
            <a:ext cx="1698172" cy="754889"/>
          </a:xfrm>
          <a:prstGeom prst="wedgeRoundRectCallout">
            <a:avLst>
              <a:gd name="adj1" fmla="val 51776"/>
              <a:gd name="adj2" fmla="val 142240"/>
              <a:gd name="adj3" fmla="val 16667"/>
            </a:avLst>
          </a:prstGeom>
          <a:solidFill>
            <a:srgbClr val="1A317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生活カルテ</a:t>
            </a:r>
            <a:endParaRPr kumimoji="1" lang="en-US" altLang="ja-JP" b="1" dirty="0"/>
          </a:p>
          <a:p>
            <a:pPr algn="ctr"/>
            <a:r>
              <a:rPr lang="ja-JP" altLang="en-US" b="1"/>
              <a:t>（早期発見）</a:t>
            </a:r>
            <a:endParaRPr kumimoji="1" lang="ja-JP" altLang="en-US" b="1"/>
          </a:p>
        </p:txBody>
      </p:sp>
      <p:grpSp>
        <p:nvGrpSpPr>
          <p:cNvPr id="4" name="グループ化 3">
            <a:extLst>
              <a:ext uri="{FF2B5EF4-FFF2-40B4-BE49-F238E27FC236}">
                <a16:creationId xmlns:a16="http://schemas.microsoft.com/office/drawing/2014/main" id="{880C1AB1-6C68-80B8-D393-C11AB99F48E3}"/>
              </a:ext>
            </a:extLst>
          </p:cNvPr>
          <p:cNvGrpSpPr/>
          <p:nvPr/>
        </p:nvGrpSpPr>
        <p:grpSpPr>
          <a:xfrm>
            <a:off x="10644323" y="3854208"/>
            <a:ext cx="1418953" cy="2832431"/>
            <a:chOff x="2238879" y="2928174"/>
            <a:chExt cx="1639059" cy="3271795"/>
          </a:xfrm>
        </p:grpSpPr>
        <p:pic>
          <p:nvPicPr>
            <p:cNvPr id="2" name="図 1" descr="リモコン, モニター, ビデオ, ゲーム が含まれている画像&#10;&#10;AI によって生成されたコンテンツは間違っている可能性があります。">
              <a:extLst>
                <a:ext uri="{FF2B5EF4-FFF2-40B4-BE49-F238E27FC236}">
                  <a16:creationId xmlns:a16="http://schemas.microsoft.com/office/drawing/2014/main" id="{F32687C5-0C7F-3105-BEF3-A628697028CA}"/>
                </a:ext>
              </a:extLst>
            </p:cNvPr>
            <p:cNvPicPr>
              <a:picLocks noChangeAspect="1"/>
            </p:cNvPicPr>
            <p:nvPr/>
          </p:nvPicPr>
          <p:blipFill>
            <a:blip r:embed="rId3"/>
            <a:srcRect l="49463"/>
            <a:stretch/>
          </p:blipFill>
          <p:spPr>
            <a:xfrm>
              <a:off x="2238879" y="2928174"/>
              <a:ext cx="1639059" cy="3271795"/>
            </a:xfrm>
            <a:prstGeom prst="rect">
              <a:avLst/>
            </a:prstGeom>
          </p:spPr>
        </p:pic>
        <p:pic>
          <p:nvPicPr>
            <p:cNvPr id="1026" name="Picture 2">
              <a:extLst>
                <a:ext uri="{FF2B5EF4-FFF2-40B4-BE49-F238E27FC236}">
                  <a16:creationId xmlns:a16="http://schemas.microsoft.com/office/drawing/2014/main" id="{76CC3D75-AD27-7BA0-6A54-B127BFCF0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259" y="3264819"/>
              <a:ext cx="1334445" cy="274767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角丸四角形 4">
            <a:extLst>
              <a:ext uri="{FF2B5EF4-FFF2-40B4-BE49-F238E27FC236}">
                <a16:creationId xmlns:a16="http://schemas.microsoft.com/office/drawing/2014/main" id="{BE63191E-B644-8669-F241-F72021C686A2}"/>
              </a:ext>
            </a:extLst>
          </p:cNvPr>
          <p:cNvSpPr/>
          <p:nvPr/>
        </p:nvSpPr>
        <p:spPr>
          <a:xfrm>
            <a:off x="7716033" y="5270424"/>
            <a:ext cx="1929008" cy="278606"/>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a:extLst>
              <a:ext uri="{FF2B5EF4-FFF2-40B4-BE49-F238E27FC236}">
                <a16:creationId xmlns:a16="http://schemas.microsoft.com/office/drawing/2014/main" id="{00EB0074-9B65-DBCD-4E2C-3E3752C52BAC}"/>
              </a:ext>
            </a:extLst>
          </p:cNvPr>
          <p:cNvSpPr/>
          <p:nvPr/>
        </p:nvSpPr>
        <p:spPr>
          <a:xfrm>
            <a:off x="8112719" y="5725170"/>
            <a:ext cx="2351315" cy="754889"/>
          </a:xfrm>
          <a:prstGeom prst="wedgeRoundRectCallout">
            <a:avLst>
              <a:gd name="adj1" fmla="val -33351"/>
              <a:gd name="adj2" fmla="val -117284"/>
              <a:gd name="adj3" fmla="val 16667"/>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t>イロイロマッチング</a:t>
            </a:r>
            <a:endParaRPr lang="en-US" altLang="ja-JP" b="1" dirty="0"/>
          </a:p>
          <a:p>
            <a:pPr algn="ctr"/>
            <a:r>
              <a:rPr lang="ja-JP" altLang="en-US" b="1"/>
              <a:t>（活動促進）</a:t>
            </a:r>
            <a:endParaRPr kumimoji="1" lang="ja-JP" altLang="en-US" b="1"/>
          </a:p>
        </p:txBody>
      </p:sp>
    </p:spTree>
    <p:extLst>
      <p:ext uri="{BB962C8B-B14F-4D97-AF65-F5344CB8AC3E}">
        <p14:creationId xmlns:p14="http://schemas.microsoft.com/office/powerpoint/2010/main" val="4016559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497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401C2-8AC7-9BAB-D212-E586F1B739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2E86874-30CB-60E1-4A20-E94AACAA6229}"/>
              </a:ext>
            </a:extLst>
          </p:cNvPr>
          <p:cNvSpPr>
            <a:spLocks noGrp="1"/>
          </p:cNvSpPr>
          <p:nvPr>
            <p:ph type="title"/>
          </p:nvPr>
        </p:nvSpPr>
        <p:spPr>
          <a:prstGeom prst="rect">
            <a:avLst/>
          </a:prstGeom>
        </p:spPr>
        <p:txBody>
          <a:bodyPr/>
          <a:lstStyle/>
          <a:p>
            <a:r>
              <a:rPr kumimoji="1" lang="ja-JP" altLang="en-US"/>
              <a:t>地方行政の新制度への活用</a:t>
            </a:r>
          </a:p>
        </p:txBody>
      </p:sp>
      <p:sp>
        <p:nvSpPr>
          <p:cNvPr id="4" name="正方形/長方形 3">
            <a:extLst>
              <a:ext uri="{FF2B5EF4-FFF2-40B4-BE49-F238E27FC236}">
                <a16:creationId xmlns:a16="http://schemas.microsoft.com/office/drawing/2014/main" id="{2DF6163A-FABF-561D-93D4-6C68BDBE7A5C}"/>
              </a:ext>
            </a:extLst>
          </p:cNvPr>
          <p:cNvSpPr/>
          <p:nvPr/>
        </p:nvSpPr>
        <p:spPr>
          <a:xfrm>
            <a:off x="6177126" y="1936122"/>
            <a:ext cx="5306292" cy="4308764"/>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FD24EB9-E9AA-9425-B0F3-CE243CB6A617}"/>
              </a:ext>
            </a:extLst>
          </p:cNvPr>
          <p:cNvSpPr txBox="1"/>
          <p:nvPr/>
        </p:nvSpPr>
        <p:spPr>
          <a:xfrm>
            <a:off x="6177126" y="1400737"/>
            <a:ext cx="5306292" cy="400110"/>
          </a:xfrm>
          <a:prstGeom prst="rect">
            <a:avLst/>
          </a:prstGeom>
          <a:noFill/>
          <a:ln w="19050">
            <a:solidFill>
              <a:srgbClr val="1A317C"/>
            </a:solidFill>
          </a:ln>
        </p:spPr>
        <p:txBody>
          <a:bodyPr wrap="square" rtlCol="0" anchor="ctr">
            <a:spAutoFit/>
          </a:bodyPr>
          <a:lstStyle/>
          <a:p>
            <a:pPr algn="ctr"/>
            <a:r>
              <a:rPr kumimoji="1" lang="ja-JP" altLang="en-US" sz="2000" b="1">
                <a:solidFill>
                  <a:srgbClr val="1A317C"/>
                </a:solidFill>
              </a:rPr>
              <a:t>重層的支援体制整備事業の枠組み</a:t>
            </a:r>
          </a:p>
        </p:txBody>
      </p:sp>
      <p:sp>
        <p:nvSpPr>
          <p:cNvPr id="6" name="正方形/長方形 5">
            <a:extLst>
              <a:ext uri="{FF2B5EF4-FFF2-40B4-BE49-F238E27FC236}">
                <a16:creationId xmlns:a16="http://schemas.microsoft.com/office/drawing/2014/main" id="{625E6A71-FA9F-900B-C158-D12F3F80F490}"/>
              </a:ext>
            </a:extLst>
          </p:cNvPr>
          <p:cNvSpPr/>
          <p:nvPr/>
        </p:nvSpPr>
        <p:spPr>
          <a:xfrm>
            <a:off x="6472958" y="3570957"/>
            <a:ext cx="4668981" cy="2399022"/>
          </a:xfrm>
          <a:prstGeom prst="rect">
            <a:avLst/>
          </a:prstGeom>
          <a:solidFill>
            <a:srgbClr val="15BB72">
              <a:alpha val="5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DE945DA-1FC8-F1E7-EE36-6D127F125D3E}"/>
              </a:ext>
            </a:extLst>
          </p:cNvPr>
          <p:cNvSpPr/>
          <p:nvPr/>
        </p:nvSpPr>
        <p:spPr>
          <a:xfrm>
            <a:off x="6472957" y="2250033"/>
            <a:ext cx="4668981" cy="2498560"/>
          </a:xfrm>
          <a:prstGeom prst="rect">
            <a:avLst/>
          </a:prstGeom>
          <a:solidFill>
            <a:srgbClr val="1A317C">
              <a:alpha val="50196"/>
            </a:srgbClr>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322817BA-C7E4-3B28-E933-280BE5D20920}"/>
              </a:ext>
            </a:extLst>
          </p:cNvPr>
          <p:cNvSpPr/>
          <p:nvPr/>
        </p:nvSpPr>
        <p:spPr>
          <a:xfrm>
            <a:off x="8826788" y="3741217"/>
            <a:ext cx="2062287" cy="831682"/>
          </a:xfrm>
          <a:prstGeom prst="roundRect">
            <a:avLst/>
          </a:prstGeom>
          <a:solidFill>
            <a:srgbClr val="1A31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t>アウトリーチ等を</a:t>
            </a:r>
            <a:endParaRPr kumimoji="1" lang="en-US" altLang="ja-JP" sz="1400" dirty="0"/>
          </a:p>
          <a:p>
            <a:pPr algn="ctr"/>
            <a:r>
              <a:rPr kumimoji="1" lang="ja-JP" altLang="en-US" sz="1400"/>
              <a:t>通じた継続的支援事業</a:t>
            </a:r>
          </a:p>
        </p:txBody>
      </p:sp>
      <p:sp>
        <p:nvSpPr>
          <p:cNvPr id="10" name="角丸四角形 9">
            <a:extLst>
              <a:ext uri="{FF2B5EF4-FFF2-40B4-BE49-F238E27FC236}">
                <a16:creationId xmlns:a16="http://schemas.microsoft.com/office/drawing/2014/main" id="{74FCFD79-4D42-3317-6B2A-79F8D2214907}"/>
              </a:ext>
            </a:extLst>
          </p:cNvPr>
          <p:cNvSpPr/>
          <p:nvPr/>
        </p:nvSpPr>
        <p:spPr>
          <a:xfrm>
            <a:off x="7738690" y="2493783"/>
            <a:ext cx="2062287" cy="831682"/>
          </a:xfrm>
          <a:prstGeom prst="roundRect">
            <a:avLst/>
          </a:prstGeom>
          <a:solidFill>
            <a:srgbClr val="1A31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包括的相談</a:t>
            </a:r>
            <a:endParaRPr kumimoji="1" lang="en-US" altLang="ja-JP" dirty="0"/>
          </a:p>
          <a:p>
            <a:pPr algn="ctr"/>
            <a:r>
              <a:rPr kumimoji="1" lang="ja-JP" altLang="en-US"/>
              <a:t>支援事業</a:t>
            </a:r>
          </a:p>
        </p:txBody>
      </p:sp>
      <p:sp>
        <p:nvSpPr>
          <p:cNvPr id="12" name="角丸四角形 11">
            <a:extLst>
              <a:ext uri="{FF2B5EF4-FFF2-40B4-BE49-F238E27FC236}">
                <a16:creationId xmlns:a16="http://schemas.microsoft.com/office/drawing/2014/main" id="{B92E920A-CCB0-59B6-9184-D905840DF43D}"/>
              </a:ext>
            </a:extLst>
          </p:cNvPr>
          <p:cNvSpPr/>
          <p:nvPr/>
        </p:nvSpPr>
        <p:spPr>
          <a:xfrm>
            <a:off x="6711138" y="3744848"/>
            <a:ext cx="2062287" cy="831682"/>
          </a:xfrm>
          <a:prstGeom prst="roundRect">
            <a:avLst/>
          </a:prstGeom>
          <a:solidFill>
            <a:srgbClr val="1A31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多機関協働事業</a:t>
            </a:r>
          </a:p>
        </p:txBody>
      </p:sp>
      <p:sp>
        <p:nvSpPr>
          <p:cNvPr id="13" name="角丸四角形 12">
            <a:extLst>
              <a:ext uri="{FF2B5EF4-FFF2-40B4-BE49-F238E27FC236}">
                <a16:creationId xmlns:a16="http://schemas.microsoft.com/office/drawing/2014/main" id="{C0D7594F-A36E-810B-B000-D257ED778DD9}"/>
              </a:ext>
            </a:extLst>
          </p:cNvPr>
          <p:cNvSpPr/>
          <p:nvPr/>
        </p:nvSpPr>
        <p:spPr>
          <a:xfrm>
            <a:off x="7776303" y="4899371"/>
            <a:ext cx="2062287" cy="831682"/>
          </a:xfrm>
          <a:prstGeom prst="roundRect">
            <a:avLst/>
          </a:prstGeom>
          <a:solidFill>
            <a:srgbClr val="15BB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参加支援事業</a:t>
            </a:r>
          </a:p>
        </p:txBody>
      </p:sp>
      <p:sp>
        <p:nvSpPr>
          <p:cNvPr id="19" name="角丸四角形 18">
            <a:extLst>
              <a:ext uri="{FF2B5EF4-FFF2-40B4-BE49-F238E27FC236}">
                <a16:creationId xmlns:a16="http://schemas.microsoft.com/office/drawing/2014/main" id="{DA145515-7238-7633-A180-128CF863590B}"/>
              </a:ext>
            </a:extLst>
          </p:cNvPr>
          <p:cNvSpPr/>
          <p:nvPr/>
        </p:nvSpPr>
        <p:spPr>
          <a:xfrm>
            <a:off x="7987904" y="5805790"/>
            <a:ext cx="1584998" cy="368271"/>
          </a:xfrm>
          <a:prstGeom prst="roundRect">
            <a:avLst/>
          </a:prstGeom>
          <a:solidFill>
            <a:schemeClr val="bg2"/>
          </a:solidFill>
          <a:ln>
            <a:solidFill>
              <a:srgbClr val="15BB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5BB72"/>
                </a:solidFill>
              </a:rPr>
              <a:t>参加支援</a:t>
            </a:r>
          </a:p>
        </p:txBody>
      </p:sp>
      <p:sp>
        <p:nvSpPr>
          <p:cNvPr id="20" name="角丸四角形 19">
            <a:extLst>
              <a:ext uri="{FF2B5EF4-FFF2-40B4-BE49-F238E27FC236}">
                <a16:creationId xmlns:a16="http://schemas.microsoft.com/office/drawing/2014/main" id="{93A96AFE-EEE9-58AA-113C-B27203F27FCD}"/>
              </a:ext>
            </a:extLst>
          </p:cNvPr>
          <p:cNvSpPr/>
          <p:nvPr/>
        </p:nvSpPr>
        <p:spPr>
          <a:xfrm>
            <a:off x="7877067" y="2038187"/>
            <a:ext cx="1810838" cy="36827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1A317C"/>
                </a:solidFill>
              </a:rPr>
              <a:t>相談</a:t>
            </a:r>
            <a:r>
              <a:rPr kumimoji="1" lang="ja-JP" altLang="en-US">
                <a:solidFill>
                  <a:srgbClr val="1A317C"/>
                </a:solidFill>
              </a:rPr>
              <a:t>支援</a:t>
            </a:r>
          </a:p>
        </p:txBody>
      </p:sp>
      <p:sp>
        <p:nvSpPr>
          <p:cNvPr id="21" name="テキスト ボックス 20">
            <a:extLst>
              <a:ext uri="{FF2B5EF4-FFF2-40B4-BE49-F238E27FC236}">
                <a16:creationId xmlns:a16="http://schemas.microsoft.com/office/drawing/2014/main" id="{B586AD8E-81CC-D444-B85C-1E2AC68C2307}"/>
              </a:ext>
            </a:extLst>
          </p:cNvPr>
          <p:cNvSpPr txBox="1"/>
          <p:nvPr/>
        </p:nvSpPr>
        <p:spPr>
          <a:xfrm>
            <a:off x="595540" y="1592958"/>
            <a:ext cx="5079400" cy="755976"/>
          </a:xfrm>
          <a:prstGeom prst="rect">
            <a:avLst/>
          </a:prstGeom>
          <a:noFill/>
        </p:spPr>
        <p:txBody>
          <a:bodyPr wrap="square" rtlCol="0">
            <a:spAutoFit/>
          </a:bodyPr>
          <a:lstStyle/>
          <a:p>
            <a:pPr>
              <a:lnSpc>
                <a:spcPct val="150000"/>
              </a:lnSpc>
            </a:pPr>
            <a:r>
              <a:rPr lang="ja-JP" altLang="en-US" sz="3200" b="1" i="0">
                <a:solidFill>
                  <a:srgbClr val="1A317C"/>
                </a:solidFill>
                <a:effectLst/>
                <a:latin typeface="Arial" panose="020B0604020202020204" pitchFamily="34" charset="0"/>
              </a:rPr>
              <a:t>重層的支援体制整備事業</a:t>
            </a:r>
            <a:endParaRPr lang="en-US" altLang="ja-JP" sz="3200" b="1" i="0" dirty="0">
              <a:solidFill>
                <a:srgbClr val="1A317C"/>
              </a:solidFill>
              <a:effectLst/>
              <a:latin typeface="Arial" panose="020B0604020202020204" pitchFamily="34" charset="0"/>
            </a:endParaRPr>
          </a:p>
        </p:txBody>
      </p:sp>
      <p:sp>
        <p:nvSpPr>
          <p:cNvPr id="22" name="下矢印 21">
            <a:extLst>
              <a:ext uri="{FF2B5EF4-FFF2-40B4-BE49-F238E27FC236}">
                <a16:creationId xmlns:a16="http://schemas.microsoft.com/office/drawing/2014/main" id="{582B364F-7E12-7D88-33F7-0BDBF4FA8ED1}"/>
              </a:ext>
            </a:extLst>
          </p:cNvPr>
          <p:cNvSpPr/>
          <p:nvPr/>
        </p:nvSpPr>
        <p:spPr>
          <a:xfrm>
            <a:off x="8543529" y="4508922"/>
            <a:ext cx="496127" cy="437125"/>
          </a:xfrm>
          <a:prstGeom prst="downArrow">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a:extLst>
              <a:ext uri="{FF2B5EF4-FFF2-40B4-BE49-F238E27FC236}">
                <a16:creationId xmlns:a16="http://schemas.microsoft.com/office/drawing/2014/main" id="{13BA2126-FC48-E3B7-7E8B-6E06F876477A}"/>
              </a:ext>
            </a:extLst>
          </p:cNvPr>
          <p:cNvSpPr/>
          <p:nvPr/>
        </p:nvSpPr>
        <p:spPr>
          <a:xfrm rot="10800000">
            <a:off x="8537126" y="3307723"/>
            <a:ext cx="496127" cy="437125"/>
          </a:xfrm>
          <a:prstGeom prst="downArrow">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944F4BF-50FD-CD2B-66E5-BC9AFD15DB1B}"/>
              </a:ext>
            </a:extLst>
          </p:cNvPr>
          <p:cNvSpPr txBox="1"/>
          <p:nvPr/>
        </p:nvSpPr>
        <p:spPr>
          <a:xfrm>
            <a:off x="601313" y="2493783"/>
            <a:ext cx="5494687" cy="830997"/>
          </a:xfrm>
          <a:prstGeom prst="rect">
            <a:avLst/>
          </a:prstGeom>
          <a:noFill/>
        </p:spPr>
        <p:txBody>
          <a:bodyPr wrap="square" rtlCol="0">
            <a:spAutoFit/>
          </a:bodyPr>
          <a:lstStyle/>
          <a:p>
            <a:pPr rtl="0"/>
            <a:r>
              <a:rPr lang="ja-JP" altLang="en-US" sz="2400" b="1" i="0" u="none" strike="noStrike">
                <a:solidFill>
                  <a:srgbClr val="1A317C"/>
                </a:solidFill>
                <a:effectLst/>
                <a:latin typeface="Arial" panose="020B0604020202020204" pitchFamily="34" charset="0"/>
              </a:rPr>
              <a:t>相談支援と参加支援等の間を</a:t>
            </a:r>
            <a:endParaRPr lang="en-US" altLang="ja-JP" sz="2400" b="1" i="0" u="none" strike="noStrike" dirty="0">
              <a:solidFill>
                <a:srgbClr val="1A317C"/>
              </a:solidFill>
              <a:effectLst/>
              <a:latin typeface="Arial" panose="020B0604020202020204" pitchFamily="34" charset="0"/>
            </a:endParaRPr>
          </a:p>
          <a:p>
            <a:pPr rtl="0"/>
            <a:r>
              <a:rPr lang="ja-JP" altLang="en-US" sz="2400" b="1" i="0" u="none" strike="noStrike">
                <a:solidFill>
                  <a:srgbClr val="1A317C"/>
                </a:solidFill>
                <a:effectLst/>
                <a:latin typeface="Arial" panose="020B0604020202020204" pitchFamily="34" charset="0"/>
              </a:rPr>
              <a:t>埋める活動等を促進</a:t>
            </a:r>
            <a:endParaRPr lang="ja-JP" altLang="en-US" sz="2400" b="0">
              <a:effectLst/>
            </a:endParaRPr>
          </a:p>
        </p:txBody>
      </p:sp>
      <p:sp>
        <p:nvSpPr>
          <p:cNvPr id="9" name="テキスト ボックス 8">
            <a:extLst>
              <a:ext uri="{FF2B5EF4-FFF2-40B4-BE49-F238E27FC236}">
                <a16:creationId xmlns:a16="http://schemas.microsoft.com/office/drawing/2014/main" id="{80C481CF-818E-7FFC-00C3-4219C5AF67F6}"/>
              </a:ext>
            </a:extLst>
          </p:cNvPr>
          <p:cNvSpPr txBox="1"/>
          <p:nvPr/>
        </p:nvSpPr>
        <p:spPr>
          <a:xfrm>
            <a:off x="495918" y="3683143"/>
            <a:ext cx="5297114" cy="881652"/>
          </a:xfrm>
          <a:prstGeom prst="rect">
            <a:avLst/>
          </a:prstGeom>
          <a:noFill/>
        </p:spPr>
        <p:txBody>
          <a:bodyPr wrap="square" rtlCol="0">
            <a:spAutoFit/>
          </a:bodyPr>
          <a:lstStyle/>
          <a:p>
            <a:pPr rtl="0">
              <a:lnSpc>
                <a:spcPct val="150000"/>
              </a:lnSpc>
            </a:pPr>
            <a:r>
              <a:rPr lang="ja-JP" altLang="en-US" sz="1800" b="0" i="0" u="none" strike="noStrike">
                <a:solidFill>
                  <a:srgbClr val="000000"/>
                </a:solidFill>
                <a:effectLst/>
                <a:latin typeface="Arial" panose="020B0604020202020204" pitchFamily="34" charset="0"/>
              </a:rPr>
              <a:t>・厚生労働省が令和</a:t>
            </a:r>
            <a:r>
              <a:rPr lang="en-US" altLang="ja-JP" sz="1800" b="0" i="0" u="none" strike="noStrike" dirty="0">
                <a:solidFill>
                  <a:srgbClr val="000000"/>
                </a:solidFill>
                <a:effectLst/>
                <a:latin typeface="Arial" panose="020B0604020202020204" pitchFamily="34" charset="0"/>
              </a:rPr>
              <a:t>3</a:t>
            </a:r>
            <a:r>
              <a:rPr lang="ja-JP" altLang="en-US" sz="1800" b="0" i="0" u="none" strike="noStrike">
                <a:solidFill>
                  <a:srgbClr val="000000"/>
                </a:solidFill>
                <a:effectLst/>
                <a:latin typeface="Arial" panose="020B0604020202020204" pitchFamily="34" charset="0"/>
              </a:rPr>
              <a:t>年度から開始。</a:t>
            </a:r>
            <a:endParaRPr lang="ja-JP" altLang="en-US" sz="2000" b="0">
              <a:effectLst/>
            </a:endParaRPr>
          </a:p>
          <a:p>
            <a:pPr rtl="0">
              <a:lnSpc>
                <a:spcPct val="150000"/>
              </a:lnSpc>
            </a:pPr>
            <a:r>
              <a:rPr lang="ja-JP" altLang="en-US" sz="1800" b="0" i="0" u="none" strike="noStrike">
                <a:solidFill>
                  <a:srgbClr val="000000"/>
                </a:solidFill>
                <a:effectLst/>
                <a:latin typeface="Arial" panose="020B0604020202020204" pitchFamily="34" charset="0"/>
              </a:rPr>
              <a:t>・中野区など</a:t>
            </a:r>
            <a:r>
              <a:rPr lang="en-US" altLang="ja-JP" sz="1800" b="0" i="0" u="none" strike="noStrike" dirty="0">
                <a:solidFill>
                  <a:srgbClr val="000000"/>
                </a:solidFill>
                <a:effectLst/>
                <a:latin typeface="Arial" panose="020B0604020202020204" pitchFamily="34" charset="0"/>
              </a:rPr>
              <a:t>200</a:t>
            </a:r>
            <a:r>
              <a:rPr lang="ja-JP" altLang="en-US" sz="1800" b="0" i="0" u="none" strike="noStrike">
                <a:solidFill>
                  <a:srgbClr val="000000"/>
                </a:solidFill>
                <a:effectLst/>
                <a:latin typeface="Arial" panose="020B0604020202020204" pitchFamily="34" charset="0"/>
              </a:rPr>
              <a:t>以上の自治体で導入</a:t>
            </a:r>
            <a:endParaRPr lang="ja-JP" altLang="en-US" sz="2000" b="0">
              <a:effectLst/>
            </a:endParaRPr>
          </a:p>
        </p:txBody>
      </p:sp>
    </p:spTree>
    <p:extLst>
      <p:ext uri="{BB962C8B-B14F-4D97-AF65-F5344CB8AC3E}">
        <p14:creationId xmlns:p14="http://schemas.microsoft.com/office/powerpoint/2010/main" val="197671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DE301E-9FC2-C344-6B24-5B772C66C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299" y="1295255"/>
            <a:ext cx="1742187" cy="1853773"/>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2817C41-F8E4-29AB-E00E-DDA643529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282" y="1364163"/>
            <a:ext cx="1742188" cy="17544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8DFD0C9-DCFC-D97A-3D1F-8633B264E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6892" y="1171005"/>
            <a:ext cx="1522536" cy="1978023"/>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5548685-2276-CE2C-2262-FD26BB30E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299" y="3910551"/>
            <a:ext cx="1742187" cy="17668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E913B23-F8E3-AC68-9FAF-062939BC9A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535" y="3920095"/>
            <a:ext cx="1754935" cy="17669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9D38B7D-F02B-7720-119C-A38514D2E1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0420" y="3834392"/>
            <a:ext cx="1869331" cy="1852603"/>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2">
            <a:extLst>
              <a:ext uri="{FF2B5EF4-FFF2-40B4-BE49-F238E27FC236}">
                <a16:creationId xmlns:a16="http://schemas.microsoft.com/office/drawing/2014/main" id="{CD8FB4C3-CD93-B6B4-B3F2-9325E22CC994}"/>
              </a:ext>
            </a:extLst>
          </p:cNvPr>
          <p:cNvSpPr>
            <a:spLocks noGrp="1"/>
          </p:cNvSpPr>
          <p:nvPr>
            <p:ph type="title"/>
          </p:nvPr>
        </p:nvSpPr>
        <p:spPr/>
        <p:txBody>
          <a:bodyPr/>
          <a:lstStyle/>
          <a:p>
            <a:r>
              <a:rPr lang="ja-JP" altLang="en-US"/>
              <a:t>チーム</a:t>
            </a:r>
            <a:r>
              <a:rPr lang="en-US" altLang="ja-JP" dirty="0"/>
              <a:t> D-attend</a:t>
            </a:r>
            <a:endParaRPr lang="ja-JP" altLang="en-US"/>
          </a:p>
        </p:txBody>
      </p:sp>
    </p:spTree>
    <p:extLst>
      <p:ext uri="{BB962C8B-B14F-4D97-AF65-F5344CB8AC3E}">
        <p14:creationId xmlns:p14="http://schemas.microsoft.com/office/powerpoint/2010/main" val="573200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65351-AA67-D326-0696-9F6EE376F72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3D06C83-B662-40D6-DA78-A0CD6AC56962}"/>
              </a:ext>
            </a:extLst>
          </p:cNvPr>
          <p:cNvSpPr>
            <a:spLocks noGrp="1"/>
          </p:cNvSpPr>
          <p:nvPr>
            <p:ph type="title"/>
          </p:nvPr>
        </p:nvSpPr>
        <p:spPr/>
        <p:txBody>
          <a:bodyPr/>
          <a:lstStyle/>
          <a:p>
            <a:r>
              <a:rPr lang="ja-JP" altLang="en-US"/>
              <a:t>高齢者の社会参加）</a:t>
            </a:r>
          </a:p>
        </p:txBody>
      </p:sp>
      <p:sp>
        <p:nvSpPr>
          <p:cNvPr id="13" name="テキスト ボックス 12">
            <a:extLst>
              <a:ext uri="{FF2B5EF4-FFF2-40B4-BE49-F238E27FC236}">
                <a16:creationId xmlns:a16="http://schemas.microsoft.com/office/drawing/2014/main" id="{9F5DD38A-BF54-AF16-893B-CE536836D1BF}"/>
              </a:ext>
            </a:extLst>
          </p:cNvPr>
          <p:cNvSpPr txBox="1"/>
          <p:nvPr/>
        </p:nvSpPr>
        <p:spPr>
          <a:xfrm>
            <a:off x="827598" y="3125557"/>
            <a:ext cx="4309667" cy="1200329"/>
          </a:xfrm>
          <a:prstGeom prst="rect">
            <a:avLst/>
          </a:prstGeom>
          <a:noFill/>
        </p:spPr>
        <p:txBody>
          <a:bodyPr wrap="square" rtlCol="0">
            <a:spAutoFit/>
          </a:bodyPr>
          <a:lstStyle/>
          <a:p>
            <a:r>
              <a:rPr lang="ja-JP" altLang="en-US" sz="2400" b="1" i="0" u="none" strike="noStrike">
                <a:effectLst/>
                <a:latin typeface="Arial" panose="020B0604020202020204" pitchFamily="34" charset="0"/>
              </a:rPr>
              <a:t>高齢者の</a:t>
            </a:r>
            <a:r>
              <a:rPr lang="en-US" altLang="ja-JP" sz="2400" b="1" i="0" u="none" strike="noStrike" dirty="0">
                <a:effectLst/>
                <a:latin typeface="Arial" panose="020B0604020202020204" pitchFamily="34" charset="0"/>
              </a:rPr>
              <a:t>50%</a:t>
            </a:r>
            <a:r>
              <a:rPr lang="ja-JP" altLang="en-US" sz="2400" b="1" i="0" u="none" strike="noStrike">
                <a:effectLst/>
                <a:latin typeface="Arial" panose="020B0604020202020204" pitchFamily="34" charset="0"/>
              </a:rPr>
              <a:t>は年に一度以上</a:t>
            </a:r>
            <a:endParaRPr lang="en-US" altLang="ja-JP" sz="2400" b="1" i="0" u="none" strike="noStrike" dirty="0">
              <a:effectLst/>
              <a:latin typeface="Arial" panose="020B0604020202020204" pitchFamily="34" charset="0"/>
            </a:endParaRPr>
          </a:p>
          <a:p>
            <a:r>
              <a:rPr lang="ja-JP" altLang="en-US" sz="2400" b="1" i="0" u="none" strike="noStrike">
                <a:effectLst/>
                <a:latin typeface="Arial" panose="020B0604020202020204" pitchFamily="34" charset="0"/>
              </a:rPr>
              <a:t>何かしらの社会活動に参加している</a:t>
            </a:r>
            <a:r>
              <a:rPr lang="en-US" altLang="ja-JP" sz="2400" b="1" baseline="30000" dirty="0">
                <a:latin typeface="Arial" panose="020B0604020202020204" pitchFamily="34" charset="0"/>
              </a:rPr>
              <a:t>[5]</a:t>
            </a:r>
            <a:endParaRPr kumimoji="1" lang="ja-JP" altLang="en-US" sz="2400" b="1"/>
          </a:p>
        </p:txBody>
      </p:sp>
      <p:sp>
        <p:nvSpPr>
          <p:cNvPr id="23" name="テキスト ボックス 22">
            <a:extLst>
              <a:ext uri="{FF2B5EF4-FFF2-40B4-BE49-F238E27FC236}">
                <a16:creationId xmlns:a16="http://schemas.microsoft.com/office/drawing/2014/main" id="{AFB6BEA5-7CB5-80D9-8CBA-27DD36D36E65}"/>
              </a:ext>
            </a:extLst>
          </p:cNvPr>
          <p:cNvSpPr txBox="1"/>
          <p:nvPr/>
        </p:nvSpPr>
        <p:spPr>
          <a:xfrm>
            <a:off x="179251" y="6250255"/>
            <a:ext cx="12122284" cy="553998"/>
          </a:xfrm>
          <a:prstGeom prst="rect">
            <a:avLst/>
          </a:prstGeom>
          <a:noFill/>
        </p:spPr>
        <p:txBody>
          <a:bodyPr wrap="square" rtlCol="0">
            <a:spAutoFit/>
          </a:bodyPr>
          <a:lstStyle/>
          <a:p>
            <a:r>
              <a:rPr lang="en-US" altLang="ja-JP" sz="1000" b="0" i="0" u="none" strike="noStrike" dirty="0">
                <a:solidFill>
                  <a:schemeClr val="tx1">
                    <a:lumMod val="50000"/>
                    <a:lumOff val="50000"/>
                  </a:schemeClr>
                </a:solidFill>
                <a:effectLst/>
                <a:latin typeface="Arial" panose="020B0604020202020204" pitchFamily="34" charset="0"/>
              </a:rPr>
              <a:t>[5] </a:t>
            </a:r>
            <a:r>
              <a:rPr lang="ja-JP" altLang="en-US" sz="1000" b="0" i="0" u="none" strike="noStrike">
                <a:solidFill>
                  <a:schemeClr val="tx1">
                    <a:lumMod val="50000"/>
                    <a:lumOff val="50000"/>
                  </a:schemeClr>
                </a:solidFill>
                <a:effectLst/>
                <a:latin typeface="Arial" panose="020B0604020202020204" pitchFamily="34" charset="0"/>
              </a:rPr>
              <a:t>内閣府</a:t>
            </a:r>
            <a:r>
              <a:rPr lang="en-US" altLang="ja-JP" sz="1000" b="0" i="0" u="none" strike="noStrike" dirty="0">
                <a:solidFill>
                  <a:schemeClr val="tx1">
                    <a:lumMod val="50000"/>
                    <a:lumOff val="50000"/>
                  </a:schemeClr>
                </a:solidFill>
                <a:effectLst/>
                <a:latin typeface="Arial" panose="020B0604020202020204" pitchFamily="34" charset="0"/>
              </a:rPr>
              <a:t>. (2023). </a:t>
            </a:r>
            <a:r>
              <a:rPr lang="ja-JP" altLang="en-US" sz="1000" b="0" i="0" u="none" strike="noStrike">
                <a:solidFill>
                  <a:schemeClr val="tx1">
                    <a:lumMod val="50000"/>
                    <a:lumOff val="50000"/>
                  </a:schemeClr>
                </a:solidFill>
                <a:effectLst/>
                <a:latin typeface="Arial" panose="020B0604020202020204" pitchFamily="34" charset="0"/>
              </a:rPr>
              <a:t>令和</a:t>
            </a:r>
            <a:r>
              <a:rPr lang="en-US" altLang="ja-JP" sz="1000" b="0" i="0" u="none" strike="noStrike" dirty="0">
                <a:solidFill>
                  <a:schemeClr val="tx1">
                    <a:lumMod val="50000"/>
                    <a:lumOff val="50000"/>
                  </a:schemeClr>
                </a:solidFill>
                <a:effectLst/>
                <a:latin typeface="Arial" panose="020B0604020202020204" pitchFamily="34" charset="0"/>
              </a:rPr>
              <a:t>5</a:t>
            </a:r>
            <a:r>
              <a:rPr lang="ja-JP" altLang="en-US" sz="1000" b="0" i="0" u="none" strike="noStrike">
                <a:solidFill>
                  <a:schemeClr val="tx1">
                    <a:lumMod val="50000"/>
                    <a:lumOff val="50000"/>
                  </a:schemeClr>
                </a:solidFill>
                <a:effectLst/>
                <a:latin typeface="Arial" panose="020B0604020202020204" pitchFamily="34" charset="0"/>
              </a:rPr>
              <a:t>年版高齢社会白書</a:t>
            </a:r>
            <a:r>
              <a:rPr lang="en-US" altLang="ja-JP" sz="1000" b="0" i="0" u="none" strike="noStrike" dirty="0">
                <a:solidFill>
                  <a:schemeClr val="tx1">
                    <a:lumMod val="50000"/>
                    <a:lumOff val="50000"/>
                  </a:schemeClr>
                </a:solidFill>
                <a:effectLst/>
                <a:latin typeface="Arial" panose="020B0604020202020204" pitchFamily="34" charset="0"/>
              </a:rPr>
              <a:t>: </a:t>
            </a:r>
            <a:r>
              <a:rPr lang="ja-JP" altLang="en-US" sz="1000" b="0" i="0" u="none" strike="noStrike">
                <a:solidFill>
                  <a:schemeClr val="tx1">
                    <a:lumMod val="50000"/>
                    <a:lumOff val="50000"/>
                  </a:schemeClr>
                </a:solidFill>
                <a:effectLst/>
                <a:latin typeface="Arial" panose="020B0604020202020204" pitchFamily="34" charset="0"/>
              </a:rPr>
              <a:t>令和</a:t>
            </a:r>
            <a:r>
              <a:rPr lang="en-US" altLang="ja-JP" sz="1000" b="0" i="0" u="none" strike="noStrike" dirty="0">
                <a:solidFill>
                  <a:schemeClr val="tx1">
                    <a:lumMod val="50000"/>
                    <a:lumOff val="50000"/>
                  </a:schemeClr>
                </a:solidFill>
                <a:effectLst/>
                <a:latin typeface="Arial" panose="020B0604020202020204" pitchFamily="34" charset="0"/>
              </a:rPr>
              <a:t>4</a:t>
            </a:r>
            <a:r>
              <a:rPr lang="ja-JP" altLang="en-US" sz="1000" b="0" i="0" u="none" strike="noStrike">
                <a:solidFill>
                  <a:schemeClr val="tx1">
                    <a:lumMod val="50000"/>
                    <a:lumOff val="50000"/>
                  </a:schemeClr>
                </a:solidFill>
                <a:effectLst/>
                <a:latin typeface="Arial" panose="020B0604020202020204" pitchFamily="34" charset="0"/>
              </a:rPr>
              <a:t>年度 高齢化の状況及び高齢社会対策の実施状況</a:t>
            </a:r>
            <a:r>
              <a:rPr lang="en-US" altLang="ja-JP" sz="1000" b="0" i="0" u="none" strike="noStrike" dirty="0">
                <a:solidFill>
                  <a:schemeClr val="tx1">
                    <a:lumMod val="50000"/>
                    <a:lumOff val="50000"/>
                  </a:schemeClr>
                </a:solidFill>
                <a:effectLst/>
                <a:latin typeface="Arial" panose="020B0604020202020204" pitchFamily="34" charset="0"/>
              </a:rPr>
              <a:t>. </a:t>
            </a:r>
            <a:r>
              <a:rPr lang="en-US" altLang="ja-JP" sz="1000" b="0" i="0" u="none" strike="noStrike" dirty="0">
                <a:solidFill>
                  <a:schemeClr val="tx1">
                    <a:lumMod val="50000"/>
                    <a:lumOff val="50000"/>
                  </a:schemeClr>
                </a:solidFill>
                <a:effectLst/>
                <a:latin typeface="Arial" panose="020B0604020202020204" pitchFamily="34" charset="0"/>
                <a:hlinkClick r:id="rId2"/>
              </a:rPr>
              <a:t>https://www8.cao.go.jp/kourei/whitepaper/w-2023/zenbun/05pdf_index.html</a:t>
            </a:r>
            <a:endParaRPr lang="en-US" altLang="ja-JP" sz="1000" b="0" i="0" u="none" strike="noStrike" dirty="0">
              <a:solidFill>
                <a:schemeClr val="tx1">
                  <a:lumMod val="50000"/>
                  <a:lumOff val="50000"/>
                </a:schemeClr>
              </a:solidFill>
              <a:effectLst/>
              <a:latin typeface="Arial" panose="020B0604020202020204" pitchFamily="34" charset="0"/>
            </a:endParaRPr>
          </a:p>
          <a:p>
            <a:r>
              <a:rPr kumimoji="1" lang="en-US" altLang="ja-JP" sz="1000" dirty="0">
                <a:solidFill>
                  <a:schemeClr val="tx1">
                    <a:lumMod val="50000"/>
                    <a:lumOff val="50000"/>
                  </a:schemeClr>
                </a:solidFill>
                <a:latin typeface="Arial" panose="020B0604020202020204" pitchFamily="34" charset="0"/>
              </a:rPr>
              <a:t>[6] </a:t>
            </a:r>
            <a:r>
              <a:rPr kumimoji="1" lang="ja-JP" altLang="en-US" sz="1000">
                <a:solidFill>
                  <a:schemeClr val="tx1">
                    <a:lumMod val="50000"/>
                    <a:lumOff val="50000"/>
                  </a:schemeClr>
                </a:solidFill>
                <a:latin typeface="Arial" panose="020B0604020202020204" pitchFamily="34" charset="0"/>
              </a:rPr>
              <a:t>中野区</a:t>
            </a:r>
            <a:r>
              <a:rPr kumimoji="1" lang="en-US" altLang="ja-JP" sz="1000" dirty="0">
                <a:solidFill>
                  <a:schemeClr val="tx1">
                    <a:lumMod val="50000"/>
                    <a:lumOff val="50000"/>
                  </a:schemeClr>
                </a:solidFill>
                <a:latin typeface="Arial" panose="020B0604020202020204" pitchFamily="34" charset="0"/>
              </a:rPr>
              <a:t>. (2020). </a:t>
            </a:r>
            <a:r>
              <a:rPr kumimoji="1" lang="ja-JP" altLang="en-US" sz="1000">
                <a:solidFill>
                  <a:schemeClr val="tx1">
                    <a:lumMod val="50000"/>
                    <a:lumOff val="50000"/>
                  </a:schemeClr>
                </a:solidFill>
                <a:latin typeface="Arial" panose="020B0604020202020204" pitchFamily="34" charset="0"/>
              </a:rPr>
              <a:t>令和</a:t>
            </a:r>
            <a:r>
              <a:rPr kumimoji="1" lang="en-US" altLang="ja-JP" sz="1000" dirty="0">
                <a:solidFill>
                  <a:schemeClr val="tx1">
                    <a:lumMod val="50000"/>
                    <a:lumOff val="50000"/>
                  </a:schemeClr>
                </a:solidFill>
                <a:latin typeface="Arial" panose="020B0604020202020204" pitchFamily="34" charset="0"/>
              </a:rPr>
              <a:t>2</a:t>
            </a:r>
            <a:r>
              <a:rPr kumimoji="1" lang="ja-JP" altLang="en-US" sz="1000">
                <a:solidFill>
                  <a:schemeClr val="tx1">
                    <a:lumMod val="50000"/>
                    <a:lumOff val="50000"/>
                  </a:schemeClr>
                </a:solidFill>
                <a:latin typeface="Arial" panose="020B0604020202020204" pitchFamily="34" charset="0"/>
              </a:rPr>
              <a:t>年度</a:t>
            </a:r>
            <a:r>
              <a:rPr kumimoji="1" lang="en-US" altLang="ja-JP" sz="1000" dirty="0">
                <a:solidFill>
                  <a:schemeClr val="tx1">
                    <a:lumMod val="50000"/>
                    <a:lumOff val="50000"/>
                  </a:schemeClr>
                </a:solidFill>
                <a:latin typeface="Arial" panose="020B0604020202020204" pitchFamily="34" charset="0"/>
              </a:rPr>
              <a:t>(2020</a:t>
            </a:r>
            <a:r>
              <a:rPr kumimoji="1" lang="ja-JP" altLang="en-US" sz="1000">
                <a:solidFill>
                  <a:schemeClr val="tx1">
                    <a:lumMod val="50000"/>
                    <a:lumOff val="50000"/>
                  </a:schemeClr>
                </a:solidFill>
                <a:latin typeface="Arial" panose="020B0604020202020204" pitchFamily="34" charset="0"/>
              </a:rPr>
              <a:t>年度</a:t>
            </a:r>
            <a:r>
              <a:rPr kumimoji="1" lang="en-US" altLang="ja-JP" sz="1000" dirty="0">
                <a:solidFill>
                  <a:schemeClr val="tx1">
                    <a:lumMod val="50000"/>
                    <a:lumOff val="50000"/>
                  </a:schemeClr>
                </a:solidFill>
                <a:latin typeface="Arial" panose="020B0604020202020204" pitchFamily="34" charset="0"/>
              </a:rPr>
              <a:t>)</a:t>
            </a:r>
            <a:r>
              <a:rPr kumimoji="1" lang="ja-JP" altLang="en-US" sz="1000">
                <a:solidFill>
                  <a:schemeClr val="tx1">
                    <a:lumMod val="50000"/>
                    <a:lumOff val="50000"/>
                  </a:schemeClr>
                </a:solidFill>
                <a:latin typeface="Arial" panose="020B0604020202020204" pitchFamily="34" charset="0"/>
              </a:rPr>
              <a:t>暮らしの状況と意識に関する調査報告書 第</a:t>
            </a:r>
            <a:r>
              <a:rPr kumimoji="1" lang="en-US" altLang="ja-JP" sz="1000" dirty="0">
                <a:solidFill>
                  <a:schemeClr val="tx1">
                    <a:lumMod val="50000"/>
                    <a:lumOff val="50000"/>
                  </a:schemeClr>
                </a:solidFill>
                <a:latin typeface="Arial" panose="020B0604020202020204" pitchFamily="34" charset="0"/>
              </a:rPr>
              <a:t>4</a:t>
            </a:r>
            <a:r>
              <a:rPr kumimoji="1" lang="ja-JP" altLang="en-US" sz="1000">
                <a:solidFill>
                  <a:schemeClr val="tx1">
                    <a:lumMod val="50000"/>
                    <a:lumOff val="50000"/>
                  </a:schemeClr>
                </a:solidFill>
                <a:latin typeface="Arial" panose="020B0604020202020204" pitchFamily="34" charset="0"/>
              </a:rPr>
              <a:t>章</a:t>
            </a:r>
            <a:r>
              <a:rPr kumimoji="1" lang="en-US" altLang="ja-JP" sz="1000" dirty="0">
                <a:solidFill>
                  <a:schemeClr val="tx1">
                    <a:lumMod val="50000"/>
                    <a:lumOff val="50000"/>
                  </a:schemeClr>
                </a:solidFill>
                <a:latin typeface="Arial" panose="020B0604020202020204" pitchFamily="34" charset="0"/>
              </a:rPr>
              <a:t>: SOS</a:t>
            </a:r>
            <a:r>
              <a:rPr kumimoji="1" lang="ja-JP" altLang="en-US" sz="1000">
                <a:solidFill>
                  <a:schemeClr val="tx1">
                    <a:lumMod val="50000"/>
                    <a:lumOff val="50000"/>
                  </a:schemeClr>
                </a:solidFill>
                <a:latin typeface="Arial" panose="020B0604020202020204" pitchFamily="34" charset="0"/>
              </a:rPr>
              <a:t>を発信できないリスクが高い人の分析</a:t>
            </a:r>
            <a:r>
              <a:rPr kumimoji="1" lang="en-US" altLang="ja-JP" sz="1000" dirty="0">
                <a:solidFill>
                  <a:schemeClr val="tx1">
                    <a:lumMod val="50000"/>
                    <a:lumOff val="50000"/>
                  </a:schemeClr>
                </a:solidFill>
                <a:latin typeface="Arial" panose="020B0604020202020204" pitchFamily="34" charset="0"/>
              </a:rPr>
              <a:t>, </a:t>
            </a:r>
            <a:r>
              <a:rPr kumimoji="1" lang="en-US" altLang="ja-JP" sz="1000" spc="-150" dirty="0">
                <a:solidFill>
                  <a:schemeClr val="tx1">
                    <a:lumMod val="50000"/>
                    <a:lumOff val="50000"/>
                  </a:schemeClr>
                </a:solidFill>
                <a:latin typeface="Arial" panose="020B0604020202020204" pitchFamily="34" charset="0"/>
              </a:rPr>
              <a:t>https://</a:t>
            </a:r>
            <a:r>
              <a:rPr kumimoji="1" lang="en-US" altLang="ja-JP" sz="1000" spc="-150" dirty="0" err="1">
                <a:solidFill>
                  <a:schemeClr val="tx1">
                    <a:lumMod val="50000"/>
                    <a:lumOff val="50000"/>
                  </a:schemeClr>
                </a:solidFill>
                <a:latin typeface="Arial" panose="020B0604020202020204" pitchFamily="34" charset="0"/>
              </a:rPr>
              <a:t>www.city.tokyo-nakano.lg.jp</a:t>
            </a:r>
            <a:r>
              <a:rPr kumimoji="1" lang="en-US" altLang="ja-JP" sz="1000" spc="-150" dirty="0">
                <a:solidFill>
                  <a:schemeClr val="tx1">
                    <a:lumMod val="50000"/>
                    <a:lumOff val="50000"/>
                  </a:schemeClr>
                </a:solidFill>
                <a:latin typeface="Arial" panose="020B0604020202020204" pitchFamily="34" charset="0"/>
              </a:rPr>
              <a:t>/</a:t>
            </a:r>
            <a:r>
              <a:rPr kumimoji="1" lang="en-US" altLang="ja-JP" sz="1000" spc="-150" dirty="0" err="1">
                <a:solidFill>
                  <a:schemeClr val="tx1">
                    <a:lumMod val="50000"/>
                    <a:lumOff val="50000"/>
                  </a:schemeClr>
                </a:solidFill>
                <a:latin typeface="Arial" panose="020B0604020202020204" pitchFamily="34" charset="0"/>
              </a:rPr>
              <a:t>kusei</a:t>
            </a:r>
            <a:r>
              <a:rPr kumimoji="1" lang="en-US" altLang="ja-JP" sz="1000" spc="-150" dirty="0">
                <a:solidFill>
                  <a:schemeClr val="tx1">
                    <a:lumMod val="50000"/>
                    <a:lumOff val="50000"/>
                  </a:schemeClr>
                </a:solidFill>
                <a:latin typeface="Arial" panose="020B0604020202020204" pitchFamily="34" charset="0"/>
              </a:rPr>
              <a:t>/</a:t>
            </a:r>
            <a:r>
              <a:rPr kumimoji="1" lang="en-US" altLang="ja-JP" sz="1000" spc="-150" dirty="0" err="1">
                <a:solidFill>
                  <a:schemeClr val="tx1">
                    <a:lumMod val="50000"/>
                    <a:lumOff val="50000"/>
                  </a:schemeClr>
                </a:solidFill>
                <a:latin typeface="Arial" panose="020B0604020202020204" pitchFamily="34" charset="0"/>
              </a:rPr>
              <a:t>toukei-cyousa</a:t>
            </a:r>
            <a:r>
              <a:rPr kumimoji="1" lang="en-US" altLang="ja-JP" sz="1000" spc="-150" dirty="0">
                <a:solidFill>
                  <a:schemeClr val="tx1">
                    <a:lumMod val="50000"/>
                    <a:lumOff val="50000"/>
                  </a:schemeClr>
                </a:solidFill>
                <a:latin typeface="Arial" panose="020B0604020202020204" pitchFamily="34" charset="0"/>
              </a:rPr>
              <a:t>/survey/r2-kurashi.html</a:t>
            </a:r>
            <a:br>
              <a:rPr kumimoji="1" lang="en-US" altLang="ja-JP" sz="1000" dirty="0">
                <a:solidFill>
                  <a:schemeClr val="tx1">
                    <a:lumMod val="50000"/>
                    <a:lumOff val="50000"/>
                  </a:schemeClr>
                </a:solidFill>
                <a:latin typeface="Arial" panose="020B0604020202020204" pitchFamily="34" charset="0"/>
              </a:rPr>
            </a:br>
            <a:r>
              <a:rPr kumimoji="1" lang="en-US" altLang="ja-JP" sz="1000" dirty="0">
                <a:solidFill>
                  <a:schemeClr val="tx1">
                    <a:lumMod val="50000"/>
                    <a:lumOff val="50000"/>
                  </a:schemeClr>
                </a:solidFill>
                <a:latin typeface="Arial" panose="020B0604020202020204" pitchFamily="34" charset="0"/>
              </a:rPr>
              <a:t>[7]</a:t>
            </a:r>
            <a:r>
              <a:rPr kumimoji="1" lang="ja-JP" altLang="en-US" sz="1000">
                <a:solidFill>
                  <a:schemeClr val="tx1">
                    <a:lumMod val="50000"/>
                    <a:lumOff val="50000"/>
                  </a:schemeClr>
                </a:solidFill>
                <a:latin typeface="Arial" panose="020B0604020202020204" pitchFamily="34" charset="0"/>
              </a:rPr>
              <a:t>池内朋子</a:t>
            </a:r>
            <a:r>
              <a:rPr kumimoji="1" lang="en-US" altLang="ja-JP" sz="1000" dirty="0">
                <a:solidFill>
                  <a:schemeClr val="tx1">
                    <a:lumMod val="50000"/>
                    <a:lumOff val="50000"/>
                  </a:schemeClr>
                </a:solidFill>
                <a:latin typeface="Arial" panose="020B0604020202020204" pitchFamily="34" charset="0"/>
              </a:rPr>
              <a:t>, </a:t>
            </a:r>
            <a:r>
              <a:rPr kumimoji="1" lang="ja-JP" altLang="en-US" sz="1000">
                <a:solidFill>
                  <a:schemeClr val="tx1">
                    <a:lumMod val="50000"/>
                    <a:lumOff val="50000"/>
                  </a:schemeClr>
                </a:solidFill>
                <a:latin typeface="Arial" panose="020B0604020202020204" pitchFamily="34" charset="0"/>
              </a:rPr>
              <a:t>小野真由子</a:t>
            </a:r>
            <a:r>
              <a:rPr kumimoji="1" lang="en-US" altLang="ja-JP" sz="1000" dirty="0">
                <a:solidFill>
                  <a:schemeClr val="tx1">
                    <a:lumMod val="50000"/>
                    <a:lumOff val="50000"/>
                  </a:schemeClr>
                </a:solidFill>
                <a:latin typeface="Arial" panose="020B0604020202020204" pitchFamily="34" charset="0"/>
              </a:rPr>
              <a:t>, &amp; </a:t>
            </a:r>
            <a:r>
              <a:rPr kumimoji="1" lang="ja-JP" altLang="en-US" sz="1000">
                <a:solidFill>
                  <a:schemeClr val="tx1">
                    <a:lumMod val="50000"/>
                    <a:lumOff val="50000"/>
                  </a:schemeClr>
                </a:solidFill>
                <a:latin typeface="Arial" panose="020B0604020202020204" pitchFamily="34" charset="0"/>
              </a:rPr>
              <a:t>長田久雄</a:t>
            </a:r>
            <a:r>
              <a:rPr kumimoji="1" lang="en-US" altLang="ja-JP" sz="1000" dirty="0">
                <a:solidFill>
                  <a:schemeClr val="tx1">
                    <a:lumMod val="50000"/>
                    <a:lumOff val="50000"/>
                  </a:schemeClr>
                </a:solidFill>
                <a:latin typeface="Arial" panose="020B0604020202020204" pitchFamily="34" charset="0"/>
              </a:rPr>
              <a:t>. (2022). </a:t>
            </a:r>
            <a:r>
              <a:rPr kumimoji="1" lang="ja-JP" altLang="en-US" sz="1000">
                <a:solidFill>
                  <a:schemeClr val="tx1">
                    <a:lumMod val="50000"/>
                    <a:lumOff val="50000"/>
                  </a:schemeClr>
                </a:solidFill>
                <a:latin typeface="Arial" panose="020B0604020202020204" pitchFamily="34" charset="0"/>
              </a:rPr>
              <a:t>対人関係における高齢者の 「迷惑をかけたくない」 思い</a:t>
            </a:r>
            <a:r>
              <a:rPr kumimoji="1" lang="en-US" altLang="ja-JP" sz="1000" dirty="0">
                <a:solidFill>
                  <a:schemeClr val="tx1">
                    <a:lumMod val="50000"/>
                    <a:lumOff val="50000"/>
                  </a:schemeClr>
                </a:solidFill>
                <a:latin typeface="Arial" panose="020B0604020202020204" pitchFamily="34" charset="0"/>
              </a:rPr>
              <a:t>: </a:t>
            </a:r>
            <a:r>
              <a:rPr kumimoji="1" lang="ja-JP" altLang="en-US" sz="1000">
                <a:solidFill>
                  <a:schemeClr val="tx1">
                    <a:lumMod val="50000"/>
                    <a:lumOff val="50000"/>
                  </a:schemeClr>
                </a:solidFill>
                <a:latin typeface="Arial" panose="020B0604020202020204" pitchFamily="34" charset="0"/>
              </a:rPr>
              <a:t>文献研究による検討</a:t>
            </a:r>
            <a:r>
              <a:rPr kumimoji="1" lang="en-US" altLang="ja-JP" sz="1000" dirty="0">
                <a:solidFill>
                  <a:schemeClr val="tx1">
                    <a:lumMod val="50000"/>
                    <a:lumOff val="50000"/>
                  </a:schemeClr>
                </a:solidFill>
                <a:latin typeface="Arial" panose="020B0604020202020204" pitchFamily="34" charset="0"/>
              </a:rPr>
              <a:t>. </a:t>
            </a:r>
            <a:r>
              <a:rPr kumimoji="1" lang="ja-JP" altLang="en-US" sz="1000">
                <a:solidFill>
                  <a:schemeClr val="tx1">
                    <a:lumMod val="50000"/>
                    <a:lumOff val="50000"/>
                  </a:schemeClr>
                </a:solidFill>
                <a:latin typeface="Arial" panose="020B0604020202020204" pitchFamily="34" charset="0"/>
              </a:rPr>
              <a:t>応用老年学</a:t>
            </a:r>
            <a:r>
              <a:rPr kumimoji="1" lang="en-US" altLang="ja-JP" sz="1000" dirty="0">
                <a:solidFill>
                  <a:schemeClr val="tx1">
                    <a:lumMod val="50000"/>
                    <a:lumOff val="50000"/>
                  </a:schemeClr>
                </a:solidFill>
                <a:latin typeface="Arial" panose="020B0604020202020204" pitchFamily="34" charset="0"/>
              </a:rPr>
              <a:t>, 16(1), 89-98.</a:t>
            </a:r>
            <a:endParaRPr kumimoji="1" lang="ja-JP" altLang="en-US" sz="1000">
              <a:solidFill>
                <a:schemeClr val="tx1">
                  <a:lumMod val="50000"/>
                  <a:lumOff val="50000"/>
                </a:schemeClr>
              </a:solidFill>
            </a:endParaRPr>
          </a:p>
        </p:txBody>
      </p:sp>
      <p:graphicFrame>
        <p:nvGraphicFramePr>
          <p:cNvPr id="24" name="Chart 4">
            <a:extLst>
              <a:ext uri="{FF2B5EF4-FFF2-40B4-BE49-F238E27FC236}">
                <a16:creationId xmlns:a16="http://schemas.microsoft.com/office/drawing/2014/main" id="{634790C1-84DA-1D7D-930A-65BF1BEBE36A}"/>
              </a:ext>
            </a:extLst>
          </p:cNvPr>
          <p:cNvGraphicFramePr>
            <a:graphicFrameLocks/>
          </p:cNvGraphicFramePr>
          <p:nvPr>
            <p:extLst>
              <p:ext uri="{D42A27DB-BD31-4B8C-83A1-F6EECF244321}">
                <p14:modId xmlns:p14="http://schemas.microsoft.com/office/powerpoint/2010/main" val="2421480128"/>
              </p:ext>
            </p:extLst>
          </p:nvPr>
        </p:nvGraphicFramePr>
        <p:xfrm>
          <a:off x="5763490" y="626371"/>
          <a:ext cx="5890954" cy="55666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0896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98EEF-4E37-61F5-6BC2-BA89653459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C4B828-BA30-6977-9D7B-30760C32045B}"/>
              </a:ext>
            </a:extLst>
          </p:cNvPr>
          <p:cNvSpPr>
            <a:spLocks noGrp="1"/>
          </p:cNvSpPr>
          <p:nvPr>
            <p:ph type="title"/>
          </p:nvPr>
        </p:nvSpPr>
        <p:spPr>
          <a:prstGeom prst="rect">
            <a:avLst/>
          </a:prstGeom>
        </p:spPr>
        <p:txBody>
          <a:bodyPr/>
          <a:lstStyle/>
          <a:p>
            <a:r>
              <a:rPr lang="ja-JP" altLang="en-US"/>
              <a:t>競合比較</a:t>
            </a:r>
            <a:endParaRPr kumimoji="1" lang="ja-JP" altLang="en-US"/>
          </a:p>
        </p:txBody>
      </p:sp>
      <p:sp>
        <p:nvSpPr>
          <p:cNvPr id="4" name="コンテンツ プレースホルダー 3">
            <a:extLst>
              <a:ext uri="{FF2B5EF4-FFF2-40B4-BE49-F238E27FC236}">
                <a16:creationId xmlns:a16="http://schemas.microsoft.com/office/drawing/2014/main" id="{A4198F09-04E7-4822-6AFB-913B7E18A0CD}"/>
              </a:ext>
            </a:extLst>
          </p:cNvPr>
          <p:cNvSpPr>
            <a:spLocks noGrp="1"/>
          </p:cNvSpPr>
          <p:nvPr>
            <p:ph idx="1"/>
          </p:nvPr>
        </p:nvSpPr>
        <p:spPr/>
        <p:txBody>
          <a:bodyPr/>
          <a:lstStyle/>
          <a:p>
            <a:pPr algn="ctr" rtl="0"/>
            <a:r>
              <a:rPr lang="ja-JP" altLang="en-US" sz="2400" b="1" i="0" u="none" strike="noStrike">
                <a:solidFill>
                  <a:srgbClr val="000000"/>
                </a:solidFill>
                <a:effectLst/>
                <a:latin typeface="Noto Sans JP"/>
              </a:rPr>
              <a:t>強み：自分発信では相談にいかない高齢者の異変を低コストで収集可能</a:t>
            </a:r>
            <a:endParaRPr lang="ja-JP" altLang="en-US" sz="2400" b="0">
              <a:effectLst/>
            </a:endParaRPr>
          </a:p>
        </p:txBody>
      </p:sp>
      <p:grpSp>
        <p:nvGrpSpPr>
          <p:cNvPr id="43" name="グループ化 42">
            <a:extLst>
              <a:ext uri="{FF2B5EF4-FFF2-40B4-BE49-F238E27FC236}">
                <a16:creationId xmlns:a16="http://schemas.microsoft.com/office/drawing/2014/main" id="{F51EFB0A-88C4-8960-8AEB-BA5F1F9388AE}"/>
              </a:ext>
            </a:extLst>
          </p:cNvPr>
          <p:cNvGrpSpPr/>
          <p:nvPr/>
        </p:nvGrpSpPr>
        <p:grpSpPr>
          <a:xfrm>
            <a:off x="6694592" y="2880826"/>
            <a:ext cx="5454229" cy="3225824"/>
            <a:chOff x="6640235" y="2922684"/>
            <a:chExt cx="5454229" cy="3225824"/>
          </a:xfrm>
        </p:grpSpPr>
        <p:sp>
          <p:nvSpPr>
            <p:cNvPr id="5" name="正方形/長方形 4">
              <a:extLst>
                <a:ext uri="{FF2B5EF4-FFF2-40B4-BE49-F238E27FC236}">
                  <a16:creationId xmlns:a16="http://schemas.microsoft.com/office/drawing/2014/main" id="{063967AB-007D-5E97-BCAE-64DCBFE2F228}"/>
                </a:ext>
              </a:extLst>
            </p:cNvPr>
            <p:cNvSpPr/>
            <p:nvPr/>
          </p:nvSpPr>
          <p:spPr>
            <a:xfrm>
              <a:off x="6640236" y="2922684"/>
              <a:ext cx="5454228" cy="9983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ja-JP" altLang="en-US" sz="2800" b="0" i="0" u="none" strike="noStrike">
                  <a:solidFill>
                    <a:srgbClr val="1A317C"/>
                  </a:solidFill>
                  <a:effectLst/>
                  <a:latin typeface="Noto Sans JP"/>
                </a:rPr>
                <a:t>高齢者本人ではなく、</a:t>
              </a:r>
              <a:endParaRPr lang="en-US" altLang="ja-JP" sz="2800" dirty="0">
                <a:solidFill>
                  <a:srgbClr val="1A317C"/>
                </a:solidFill>
              </a:endParaRPr>
            </a:p>
            <a:p>
              <a:pPr rtl="0"/>
              <a:r>
                <a:rPr lang="ja-JP" altLang="en-US" sz="2800" b="1" i="0" u="none" strike="noStrike" spc="-150">
                  <a:solidFill>
                    <a:srgbClr val="1A317C"/>
                  </a:solidFill>
                  <a:effectLst/>
                  <a:latin typeface="Noto Sans JP"/>
                </a:rPr>
                <a:t>日々関わる支援者から小さな</a:t>
              </a:r>
              <a:r>
                <a:rPr lang="fr-FR" altLang="ja-JP" sz="2800" b="1" i="0" u="none" strike="noStrike" spc="-150" dirty="0">
                  <a:solidFill>
                    <a:srgbClr val="1A317C"/>
                  </a:solidFill>
                  <a:effectLst/>
                  <a:latin typeface="Noto Sans JP"/>
                </a:rPr>
                <a:t>DX</a:t>
              </a:r>
              <a:endParaRPr kumimoji="1" lang="ja-JP" altLang="en-US" sz="2800" b="1" spc="-150">
                <a:solidFill>
                  <a:srgbClr val="1A317C"/>
                </a:solidFill>
              </a:endParaRPr>
            </a:p>
          </p:txBody>
        </p:sp>
        <p:sp>
          <p:nvSpPr>
            <p:cNvPr id="7" name="テキスト ボックス 6">
              <a:extLst>
                <a:ext uri="{FF2B5EF4-FFF2-40B4-BE49-F238E27FC236}">
                  <a16:creationId xmlns:a16="http://schemas.microsoft.com/office/drawing/2014/main" id="{F05E8EEB-7AD3-AEB9-6E5F-4FC842680FEC}"/>
                </a:ext>
              </a:extLst>
            </p:cNvPr>
            <p:cNvSpPr txBox="1"/>
            <p:nvPr/>
          </p:nvSpPr>
          <p:spPr>
            <a:xfrm>
              <a:off x="7188169" y="4117183"/>
              <a:ext cx="4080077" cy="2031325"/>
            </a:xfrm>
            <a:prstGeom prst="rect">
              <a:avLst/>
            </a:prstGeom>
            <a:noFill/>
          </p:spPr>
          <p:txBody>
            <a:bodyPr wrap="square">
              <a:spAutoFit/>
            </a:bodyPr>
            <a:lstStyle/>
            <a:p>
              <a:pPr rtl="0"/>
              <a:r>
                <a:rPr lang="ja-JP" altLang="en-US" sz="1800" b="1" i="0" u="none" strike="noStrike">
                  <a:solidFill>
                    <a:srgbClr val="000000"/>
                  </a:solidFill>
                  <a:effectLst/>
                  <a:latin typeface="Noto Sans JP"/>
                </a:rPr>
                <a:t>高齢者自身の行動変容</a:t>
              </a:r>
              <a:endParaRPr lang="ja-JP" altLang="en-US" b="1">
                <a:effectLst/>
              </a:endParaRPr>
            </a:p>
            <a:p>
              <a:pPr rtl="0"/>
              <a:br>
                <a:rPr lang="ja-JP" altLang="en-US" b="1">
                  <a:effectLst/>
                </a:rPr>
              </a:br>
              <a:r>
                <a:rPr lang="ja-JP" altLang="en-US" sz="1800" b="1" i="0" u="none" strike="noStrike">
                  <a:solidFill>
                    <a:srgbClr val="000000"/>
                  </a:solidFill>
                  <a:effectLst/>
                  <a:latin typeface="Noto Sans JP"/>
                </a:rPr>
                <a:t>個別訪問のコスト</a:t>
              </a:r>
              <a:endParaRPr lang="ja-JP" altLang="en-US" b="1">
                <a:effectLst/>
              </a:endParaRPr>
            </a:p>
            <a:p>
              <a:pPr rtl="0"/>
              <a:br>
                <a:rPr lang="ja-JP" altLang="en-US" b="1">
                  <a:effectLst/>
                </a:rPr>
              </a:br>
              <a:r>
                <a:rPr lang="ja-JP" altLang="en-US" sz="1800" b="1" i="0" u="none" strike="noStrike">
                  <a:solidFill>
                    <a:srgbClr val="000000"/>
                  </a:solidFill>
                  <a:effectLst/>
                  <a:latin typeface="Noto Sans JP"/>
                </a:rPr>
                <a:t>高齢者自身の</a:t>
              </a:r>
              <a:r>
                <a:rPr lang="fr-FR" altLang="ja-JP" sz="1800" b="1" i="0" u="none" strike="noStrike" dirty="0">
                  <a:solidFill>
                    <a:srgbClr val="000000"/>
                  </a:solidFill>
                  <a:effectLst/>
                  <a:latin typeface="Noto Sans JP"/>
                </a:rPr>
                <a:t>IT</a:t>
              </a:r>
              <a:r>
                <a:rPr lang="ja-JP" altLang="en-US" sz="1800" b="1" i="0" u="none" strike="noStrike">
                  <a:solidFill>
                    <a:srgbClr val="000000"/>
                  </a:solidFill>
                  <a:effectLst/>
                  <a:latin typeface="Noto Sans JP"/>
                </a:rPr>
                <a:t>リテラシーのハードル</a:t>
              </a:r>
              <a:endParaRPr lang="ja-JP" altLang="en-US" b="1">
                <a:effectLst/>
              </a:endParaRPr>
            </a:p>
            <a:p>
              <a:br>
                <a:rPr lang="ja-JP" altLang="en-US" b="1"/>
              </a:br>
              <a:endParaRPr lang="ja-JP" altLang="en-US" b="1"/>
            </a:p>
          </p:txBody>
        </p:sp>
        <p:sp>
          <p:nvSpPr>
            <p:cNvPr id="8" name="乗算記号 7">
              <a:extLst>
                <a:ext uri="{FF2B5EF4-FFF2-40B4-BE49-F238E27FC236}">
                  <a16:creationId xmlns:a16="http://schemas.microsoft.com/office/drawing/2014/main" id="{7A7B572E-E50C-D42D-E6C7-121E61874688}"/>
                </a:ext>
              </a:extLst>
            </p:cNvPr>
            <p:cNvSpPr/>
            <p:nvPr/>
          </p:nvSpPr>
          <p:spPr>
            <a:xfrm>
              <a:off x="6640235" y="3989402"/>
              <a:ext cx="547934" cy="547934"/>
            </a:xfrm>
            <a:prstGeom prst="mathMultiply">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乗算記号 8">
              <a:extLst>
                <a:ext uri="{FF2B5EF4-FFF2-40B4-BE49-F238E27FC236}">
                  <a16:creationId xmlns:a16="http://schemas.microsoft.com/office/drawing/2014/main" id="{C36EE92B-4318-5E08-4B9A-EB337552F537}"/>
                </a:ext>
              </a:extLst>
            </p:cNvPr>
            <p:cNvSpPr/>
            <p:nvPr/>
          </p:nvSpPr>
          <p:spPr>
            <a:xfrm>
              <a:off x="6640235" y="4584912"/>
              <a:ext cx="547934" cy="547934"/>
            </a:xfrm>
            <a:prstGeom prst="mathMultiply">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乗算記号 9">
              <a:extLst>
                <a:ext uri="{FF2B5EF4-FFF2-40B4-BE49-F238E27FC236}">
                  <a16:creationId xmlns:a16="http://schemas.microsoft.com/office/drawing/2014/main" id="{D02F4610-978C-DEC1-F5BA-C8BCC3306EE5}"/>
                </a:ext>
              </a:extLst>
            </p:cNvPr>
            <p:cNvSpPr/>
            <p:nvPr/>
          </p:nvSpPr>
          <p:spPr>
            <a:xfrm>
              <a:off x="6640235" y="5143752"/>
              <a:ext cx="547934" cy="547934"/>
            </a:xfrm>
            <a:prstGeom prst="mathMultiply">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 name="直線コネクタ 11">
            <a:extLst>
              <a:ext uri="{FF2B5EF4-FFF2-40B4-BE49-F238E27FC236}">
                <a16:creationId xmlns:a16="http://schemas.microsoft.com/office/drawing/2014/main" id="{F3AEBFD5-71BE-3636-6CF9-DA99D730BBE1}"/>
              </a:ext>
            </a:extLst>
          </p:cNvPr>
          <p:cNvCxnSpPr>
            <a:cxnSpLocks/>
          </p:cNvCxnSpPr>
          <p:nvPr/>
        </p:nvCxnSpPr>
        <p:spPr>
          <a:xfrm>
            <a:off x="3474683" y="2351505"/>
            <a:ext cx="0" cy="3861345"/>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50558C22-4B32-2DAB-A17F-BFB8B2A6A871}"/>
              </a:ext>
            </a:extLst>
          </p:cNvPr>
          <p:cNvCxnSpPr/>
          <p:nvPr/>
        </p:nvCxnSpPr>
        <p:spPr>
          <a:xfrm>
            <a:off x="1237520" y="4128903"/>
            <a:ext cx="4363655" cy="0"/>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7D13F606-EC35-3F20-D451-D24E098B2BA1}"/>
              </a:ext>
            </a:extLst>
          </p:cNvPr>
          <p:cNvSpPr txBox="1"/>
          <p:nvPr/>
        </p:nvSpPr>
        <p:spPr>
          <a:xfrm>
            <a:off x="3019955" y="6254635"/>
            <a:ext cx="902811" cy="307777"/>
          </a:xfrm>
          <a:prstGeom prst="rect">
            <a:avLst/>
          </a:prstGeom>
          <a:noFill/>
        </p:spPr>
        <p:txBody>
          <a:bodyPr wrap="none" rtlCol="0">
            <a:spAutoFit/>
          </a:bodyPr>
          <a:lstStyle/>
          <a:p>
            <a:r>
              <a:rPr kumimoji="1" lang="ja-JP" altLang="en-US" sz="1400"/>
              <a:t>本人</a:t>
            </a:r>
            <a:r>
              <a:rPr lang="ja-JP" altLang="en-US" sz="1400"/>
              <a:t>依存</a:t>
            </a:r>
            <a:endParaRPr kumimoji="1" lang="ja-JP" altLang="en-US" sz="1400"/>
          </a:p>
        </p:txBody>
      </p:sp>
      <p:sp>
        <p:nvSpPr>
          <p:cNvPr id="16" name="テキスト ボックス 15">
            <a:extLst>
              <a:ext uri="{FF2B5EF4-FFF2-40B4-BE49-F238E27FC236}">
                <a16:creationId xmlns:a16="http://schemas.microsoft.com/office/drawing/2014/main" id="{BBD6EED9-E162-4328-7FCE-E8C9D0B27656}"/>
              </a:ext>
            </a:extLst>
          </p:cNvPr>
          <p:cNvSpPr txBox="1"/>
          <p:nvPr/>
        </p:nvSpPr>
        <p:spPr>
          <a:xfrm>
            <a:off x="3019955" y="2074170"/>
            <a:ext cx="902811" cy="307777"/>
          </a:xfrm>
          <a:prstGeom prst="rect">
            <a:avLst/>
          </a:prstGeom>
          <a:noFill/>
        </p:spPr>
        <p:txBody>
          <a:bodyPr wrap="none" rtlCol="0">
            <a:spAutoFit/>
          </a:bodyPr>
          <a:lstStyle/>
          <a:p>
            <a:r>
              <a:rPr lang="ja-JP" altLang="en-US" sz="1400"/>
              <a:t>周囲依存</a:t>
            </a:r>
            <a:endParaRPr kumimoji="1" lang="ja-JP" altLang="en-US" sz="1400"/>
          </a:p>
        </p:txBody>
      </p:sp>
      <p:sp>
        <p:nvSpPr>
          <p:cNvPr id="17" name="テキスト ボックス 16">
            <a:extLst>
              <a:ext uri="{FF2B5EF4-FFF2-40B4-BE49-F238E27FC236}">
                <a16:creationId xmlns:a16="http://schemas.microsoft.com/office/drawing/2014/main" id="{893B9CE5-E013-AD97-9A8F-26E754221DA4}"/>
              </a:ext>
            </a:extLst>
          </p:cNvPr>
          <p:cNvSpPr txBox="1"/>
          <p:nvPr/>
        </p:nvSpPr>
        <p:spPr>
          <a:xfrm>
            <a:off x="467312" y="3924658"/>
            <a:ext cx="902811" cy="523220"/>
          </a:xfrm>
          <a:prstGeom prst="rect">
            <a:avLst/>
          </a:prstGeom>
          <a:noFill/>
        </p:spPr>
        <p:txBody>
          <a:bodyPr wrap="none" rtlCol="0">
            <a:spAutoFit/>
          </a:bodyPr>
          <a:lstStyle/>
          <a:p>
            <a:pPr algn="ctr"/>
            <a:r>
              <a:rPr lang="ja-JP" altLang="en-US" sz="1400"/>
              <a:t>管理</a:t>
            </a:r>
            <a:endParaRPr lang="en-US" altLang="ja-JP" sz="1400" dirty="0"/>
          </a:p>
          <a:p>
            <a:pPr algn="ctr"/>
            <a:r>
              <a:rPr kumimoji="1" lang="ja-JP" altLang="en-US" sz="1400"/>
              <a:t>コスト高</a:t>
            </a:r>
          </a:p>
        </p:txBody>
      </p:sp>
      <p:sp>
        <p:nvSpPr>
          <p:cNvPr id="18" name="テキスト ボックス 17">
            <a:extLst>
              <a:ext uri="{FF2B5EF4-FFF2-40B4-BE49-F238E27FC236}">
                <a16:creationId xmlns:a16="http://schemas.microsoft.com/office/drawing/2014/main" id="{FFD83325-87B8-B1BE-9E89-56B60B2629B2}"/>
              </a:ext>
            </a:extLst>
          </p:cNvPr>
          <p:cNvSpPr txBox="1"/>
          <p:nvPr/>
        </p:nvSpPr>
        <p:spPr>
          <a:xfrm>
            <a:off x="5454871" y="3903869"/>
            <a:ext cx="902811" cy="523220"/>
          </a:xfrm>
          <a:prstGeom prst="rect">
            <a:avLst/>
          </a:prstGeom>
          <a:noFill/>
        </p:spPr>
        <p:txBody>
          <a:bodyPr wrap="none" rtlCol="0">
            <a:spAutoFit/>
          </a:bodyPr>
          <a:lstStyle/>
          <a:p>
            <a:pPr algn="ctr"/>
            <a:r>
              <a:rPr kumimoji="1" lang="ja-JP" altLang="en-US" sz="1400"/>
              <a:t>管理</a:t>
            </a:r>
            <a:endParaRPr kumimoji="1" lang="en-US" altLang="ja-JP" sz="1400" dirty="0"/>
          </a:p>
          <a:p>
            <a:pPr algn="ctr"/>
            <a:r>
              <a:rPr kumimoji="1" lang="ja-JP" altLang="en-US" sz="1400"/>
              <a:t>コスト低</a:t>
            </a:r>
          </a:p>
        </p:txBody>
      </p:sp>
      <p:grpSp>
        <p:nvGrpSpPr>
          <p:cNvPr id="37" name="グループ化 36">
            <a:extLst>
              <a:ext uri="{FF2B5EF4-FFF2-40B4-BE49-F238E27FC236}">
                <a16:creationId xmlns:a16="http://schemas.microsoft.com/office/drawing/2014/main" id="{927D6AB3-0809-5E3B-C575-E10413367D1D}"/>
              </a:ext>
            </a:extLst>
          </p:cNvPr>
          <p:cNvGrpSpPr/>
          <p:nvPr/>
        </p:nvGrpSpPr>
        <p:grpSpPr>
          <a:xfrm>
            <a:off x="1174918" y="4712693"/>
            <a:ext cx="1840992" cy="1060711"/>
            <a:chOff x="1261457" y="4677652"/>
            <a:chExt cx="1840992" cy="1060711"/>
          </a:xfrm>
        </p:grpSpPr>
        <p:sp>
          <p:nvSpPr>
            <p:cNvPr id="25" name="正方形/長方形 24">
              <a:extLst>
                <a:ext uri="{FF2B5EF4-FFF2-40B4-BE49-F238E27FC236}">
                  <a16:creationId xmlns:a16="http://schemas.microsoft.com/office/drawing/2014/main" id="{84D533FF-2C09-682D-2696-96EFE3B6D799}"/>
                </a:ext>
              </a:extLst>
            </p:cNvPr>
            <p:cNvSpPr/>
            <p:nvPr/>
          </p:nvSpPr>
          <p:spPr>
            <a:xfrm>
              <a:off x="1263972" y="5097805"/>
              <a:ext cx="1838477" cy="640558"/>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solidFill>
                    <a:srgbClr val="1A317C"/>
                  </a:solidFill>
                </a:rPr>
                <a:t>緊急通報システム</a:t>
              </a:r>
              <a:endParaRPr kumimoji="1" lang="ja-JP" altLang="en-US" sz="1200">
                <a:solidFill>
                  <a:srgbClr val="1A317C"/>
                </a:solidFill>
              </a:endParaRPr>
            </a:p>
          </p:txBody>
        </p:sp>
        <p:sp>
          <p:nvSpPr>
            <p:cNvPr id="24" name="正方形/長方形 23">
              <a:extLst>
                <a:ext uri="{FF2B5EF4-FFF2-40B4-BE49-F238E27FC236}">
                  <a16:creationId xmlns:a16="http://schemas.microsoft.com/office/drawing/2014/main" id="{AD8F60DE-7E46-2CEA-793A-A26F4A9290AA}"/>
                </a:ext>
              </a:extLst>
            </p:cNvPr>
            <p:cNvSpPr/>
            <p:nvPr/>
          </p:nvSpPr>
          <p:spPr>
            <a:xfrm>
              <a:off x="1261457" y="4677652"/>
              <a:ext cx="1838477" cy="425380"/>
            </a:xfrm>
            <a:prstGeom prst="rect">
              <a:avLst/>
            </a:prstGeom>
            <a:solidFill>
              <a:srgbClr val="1A31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rPr>
                <a:t>見守りシステム</a:t>
              </a:r>
              <a:endParaRPr kumimoji="1" lang="en-US" altLang="ja-JP" dirty="0">
                <a:solidFill>
                  <a:schemeClr val="bg1"/>
                </a:solidFill>
              </a:endParaRPr>
            </a:p>
          </p:txBody>
        </p:sp>
      </p:grpSp>
      <p:grpSp>
        <p:nvGrpSpPr>
          <p:cNvPr id="42" name="グループ化 41">
            <a:extLst>
              <a:ext uri="{FF2B5EF4-FFF2-40B4-BE49-F238E27FC236}">
                <a16:creationId xmlns:a16="http://schemas.microsoft.com/office/drawing/2014/main" id="{0E32228D-F370-0E29-3959-121954664BBD}"/>
              </a:ext>
            </a:extLst>
          </p:cNvPr>
          <p:cNvGrpSpPr/>
          <p:nvPr/>
        </p:nvGrpSpPr>
        <p:grpSpPr>
          <a:xfrm>
            <a:off x="1145947" y="2627534"/>
            <a:ext cx="1840992" cy="1060711"/>
            <a:chOff x="1237520" y="2641797"/>
            <a:chExt cx="1840992" cy="1060711"/>
          </a:xfrm>
        </p:grpSpPr>
        <p:sp>
          <p:nvSpPr>
            <p:cNvPr id="26" name="正方形/長方形 25">
              <a:extLst>
                <a:ext uri="{FF2B5EF4-FFF2-40B4-BE49-F238E27FC236}">
                  <a16:creationId xmlns:a16="http://schemas.microsoft.com/office/drawing/2014/main" id="{28BAA360-840A-BF61-4E7A-2FAB5632DDD8}"/>
                </a:ext>
              </a:extLst>
            </p:cNvPr>
            <p:cNvSpPr/>
            <p:nvPr/>
          </p:nvSpPr>
          <p:spPr>
            <a:xfrm>
              <a:off x="1240035" y="3061950"/>
              <a:ext cx="1838477" cy="640558"/>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1A317C"/>
                  </a:solidFill>
                  <a:effectLst/>
                  <a:uLnTx/>
                  <a:uFillTx/>
                  <a:latin typeface="游ゴシック" panose="02110004020202020204"/>
                  <a:ea typeface="游ゴシック" panose="020B0400000000000000" pitchFamily="34" charset="-128"/>
                  <a:cs typeface="+mn-cs"/>
                </a:rPr>
                <a:t>なかの元気アップ訪問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1A317C"/>
                  </a:solidFill>
                  <a:effectLst/>
                  <a:uLnTx/>
                  <a:uFillTx/>
                  <a:latin typeface="游ゴシック" panose="02110004020202020204"/>
                  <a:ea typeface="游ゴシック" panose="020B0400000000000000" pitchFamily="34" charset="-128"/>
                  <a:cs typeface="+mn-cs"/>
                </a:rPr>
                <a:t>民生委員・社協</a:t>
              </a:r>
            </a:p>
          </p:txBody>
        </p:sp>
        <p:sp>
          <p:nvSpPr>
            <p:cNvPr id="27" name="正方形/長方形 26">
              <a:extLst>
                <a:ext uri="{FF2B5EF4-FFF2-40B4-BE49-F238E27FC236}">
                  <a16:creationId xmlns:a16="http://schemas.microsoft.com/office/drawing/2014/main" id="{86FD5047-113E-09EB-2C02-8C6F0EA18BCB}"/>
                </a:ext>
              </a:extLst>
            </p:cNvPr>
            <p:cNvSpPr/>
            <p:nvPr/>
          </p:nvSpPr>
          <p:spPr>
            <a:xfrm>
              <a:off x="1237520" y="2641797"/>
              <a:ext cx="1838477" cy="425380"/>
            </a:xfrm>
            <a:prstGeom prst="rect">
              <a:avLst/>
            </a:prstGeom>
            <a:solidFill>
              <a:srgbClr val="1A31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rPr>
                <a:t>高齢者宅訪問</a:t>
              </a:r>
              <a:endParaRPr kumimoji="1" lang="en-US" altLang="ja-JP" dirty="0">
                <a:solidFill>
                  <a:schemeClr val="bg1"/>
                </a:solidFill>
              </a:endParaRPr>
            </a:p>
          </p:txBody>
        </p:sp>
      </p:grpSp>
      <p:grpSp>
        <p:nvGrpSpPr>
          <p:cNvPr id="40" name="グループ化 39">
            <a:extLst>
              <a:ext uri="{FF2B5EF4-FFF2-40B4-BE49-F238E27FC236}">
                <a16:creationId xmlns:a16="http://schemas.microsoft.com/office/drawing/2014/main" id="{C1DB5E82-B408-7386-CF21-41DD33B4CE15}"/>
              </a:ext>
            </a:extLst>
          </p:cNvPr>
          <p:cNvGrpSpPr/>
          <p:nvPr/>
        </p:nvGrpSpPr>
        <p:grpSpPr>
          <a:xfrm>
            <a:off x="3737876" y="4359373"/>
            <a:ext cx="1840992" cy="1060711"/>
            <a:chOff x="3894827" y="4383604"/>
            <a:chExt cx="1840992" cy="1060711"/>
          </a:xfrm>
        </p:grpSpPr>
        <p:sp>
          <p:nvSpPr>
            <p:cNvPr id="28" name="正方形/長方形 27">
              <a:extLst>
                <a:ext uri="{FF2B5EF4-FFF2-40B4-BE49-F238E27FC236}">
                  <a16:creationId xmlns:a16="http://schemas.microsoft.com/office/drawing/2014/main" id="{9B02B53F-720A-5FC7-A948-0596C390E5E6}"/>
                </a:ext>
              </a:extLst>
            </p:cNvPr>
            <p:cNvSpPr/>
            <p:nvPr/>
          </p:nvSpPr>
          <p:spPr>
            <a:xfrm>
              <a:off x="3897342" y="4803757"/>
              <a:ext cx="1838477" cy="640558"/>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solidFill>
                    <a:srgbClr val="1A317C"/>
                  </a:solidFill>
                </a:rPr>
                <a:t>地域包括支援センター</a:t>
              </a:r>
              <a:r>
                <a:rPr lang="ja-JP" altLang="en-US" sz="1200" spc="-150">
                  <a:solidFill>
                    <a:srgbClr val="1A317C"/>
                  </a:solidFill>
                </a:rPr>
                <a:t>高齢者総合相談センター </a:t>
              </a:r>
            </a:p>
          </p:txBody>
        </p:sp>
        <p:sp>
          <p:nvSpPr>
            <p:cNvPr id="29" name="正方形/長方形 28">
              <a:extLst>
                <a:ext uri="{FF2B5EF4-FFF2-40B4-BE49-F238E27FC236}">
                  <a16:creationId xmlns:a16="http://schemas.microsoft.com/office/drawing/2014/main" id="{5EB79CFF-B48E-AD3A-6C43-6BF0AC585CA0}"/>
                </a:ext>
              </a:extLst>
            </p:cNvPr>
            <p:cNvSpPr/>
            <p:nvPr/>
          </p:nvSpPr>
          <p:spPr>
            <a:xfrm>
              <a:off x="3894827" y="4383604"/>
              <a:ext cx="1838477" cy="425380"/>
            </a:xfrm>
            <a:prstGeom prst="rect">
              <a:avLst/>
            </a:prstGeom>
            <a:solidFill>
              <a:srgbClr val="1A31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rPr>
                <a:t>相談</a:t>
              </a:r>
              <a:r>
                <a:rPr kumimoji="1" lang="ja-JP" altLang="en-US">
                  <a:solidFill>
                    <a:schemeClr val="bg1"/>
                  </a:solidFill>
                </a:rPr>
                <a:t>窓口</a:t>
              </a:r>
              <a:endParaRPr kumimoji="1" lang="en-US" altLang="ja-JP" dirty="0">
                <a:solidFill>
                  <a:schemeClr val="bg1"/>
                </a:solidFill>
              </a:endParaRPr>
            </a:p>
          </p:txBody>
        </p:sp>
      </p:grpSp>
      <p:grpSp>
        <p:nvGrpSpPr>
          <p:cNvPr id="41" name="グループ化 40">
            <a:extLst>
              <a:ext uri="{FF2B5EF4-FFF2-40B4-BE49-F238E27FC236}">
                <a16:creationId xmlns:a16="http://schemas.microsoft.com/office/drawing/2014/main" id="{4CDBF5F5-EE61-623E-EFAB-1DC428F51B88}"/>
              </a:ext>
            </a:extLst>
          </p:cNvPr>
          <p:cNvGrpSpPr/>
          <p:nvPr/>
        </p:nvGrpSpPr>
        <p:grpSpPr>
          <a:xfrm>
            <a:off x="4196752" y="5298211"/>
            <a:ext cx="1840992" cy="1060711"/>
            <a:chOff x="4673285" y="5525673"/>
            <a:chExt cx="1840992" cy="1060711"/>
          </a:xfrm>
        </p:grpSpPr>
        <p:sp>
          <p:nvSpPr>
            <p:cNvPr id="30" name="正方形/長方形 29">
              <a:extLst>
                <a:ext uri="{FF2B5EF4-FFF2-40B4-BE49-F238E27FC236}">
                  <a16:creationId xmlns:a16="http://schemas.microsoft.com/office/drawing/2014/main" id="{48A24985-3F9E-3C8F-15A6-E608BF794175}"/>
                </a:ext>
              </a:extLst>
            </p:cNvPr>
            <p:cNvSpPr/>
            <p:nvPr/>
          </p:nvSpPr>
          <p:spPr>
            <a:xfrm>
              <a:off x="4675800" y="5945826"/>
              <a:ext cx="1838477" cy="640558"/>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solidFill>
                    <a:srgbClr val="1A317C"/>
                  </a:solidFill>
                </a:rPr>
                <a:t>介護相談</a:t>
              </a:r>
              <a:r>
                <a:rPr lang="en-US" altLang="ja-JP" sz="1200" dirty="0">
                  <a:solidFill>
                    <a:srgbClr val="1A317C"/>
                  </a:solidFill>
                </a:rPr>
                <a:t>AI</a:t>
              </a:r>
              <a:r>
                <a:rPr lang="ja-JP" altLang="en-US" sz="1200">
                  <a:solidFill>
                    <a:srgbClr val="1A317C"/>
                  </a:solidFill>
                </a:rPr>
                <a:t>チャットボット</a:t>
              </a:r>
            </a:p>
          </p:txBody>
        </p:sp>
        <p:sp>
          <p:nvSpPr>
            <p:cNvPr id="31" name="正方形/長方形 30">
              <a:extLst>
                <a:ext uri="{FF2B5EF4-FFF2-40B4-BE49-F238E27FC236}">
                  <a16:creationId xmlns:a16="http://schemas.microsoft.com/office/drawing/2014/main" id="{28F73413-9E2A-B30A-8F59-44C649E672FB}"/>
                </a:ext>
              </a:extLst>
            </p:cNvPr>
            <p:cNvSpPr/>
            <p:nvPr/>
          </p:nvSpPr>
          <p:spPr>
            <a:xfrm>
              <a:off x="4673285" y="5525673"/>
              <a:ext cx="1838477" cy="425380"/>
            </a:xfrm>
            <a:prstGeom prst="rect">
              <a:avLst/>
            </a:prstGeom>
            <a:solidFill>
              <a:srgbClr val="1A31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rPr>
                <a:t>相談</a:t>
              </a:r>
              <a:r>
                <a:rPr lang="en-US" altLang="ja-JP" dirty="0">
                  <a:solidFill>
                    <a:schemeClr val="bg1"/>
                  </a:solidFill>
                </a:rPr>
                <a:t>IT</a:t>
              </a:r>
              <a:r>
                <a:rPr lang="ja-JP" altLang="en-US">
                  <a:solidFill>
                    <a:schemeClr val="bg1"/>
                  </a:solidFill>
                </a:rPr>
                <a:t>サービス</a:t>
              </a:r>
              <a:endParaRPr lang="en-US" altLang="ja-JP" dirty="0">
                <a:solidFill>
                  <a:schemeClr val="bg1"/>
                </a:solidFill>
              </a:endParaRPr>
            </a:p>
          </p:txBody>
        </p:sp>
      </p:grpSp>
      <p:grpSp>
        <p:nvGrpSpPr>
          <p:cNvPr id="36" name="グループ化 35">
            <a:extLst>
              <a:ext uri="{FF2B5EF4-FFF2-40B4-BE49-F238E27FC236}">
                <a16:creationId xmlns:a16="http://schemas.microsoft.com/office/drawing/2014/main" id="{590FE1DB-3474-1FCE-EB5B-094B17A309FC}"/>
              </a:ext>
            </a:extLst>
          </p:cNvPr>
          <p:cNvGrpSpPr/>
          <p:nvPr/>
        </p:nvGrpSpPr>
        <p:grpSpPr>
          <a:xfrm>
            <a:off x="3961544" y="2643752"/>
            <a:ext cx="1840992" cy="1060711"/>
            <a:chOff x="4039224" y="2544145"/>
            <a:chExt cx="1840992" cy="1060711"/>
          </a:xfrm>
        </p:grpSpPr>
        <p:sp>
          <p:nvSpPr>
            <p:cNvPr id="34" name="正方形/長方形 33">
              <a:extLst>
                <a:ext uri="{FF2B5EF4-FFF2-40B4-BE49-F238E27FC236}">
                  <a16:creationId xmlns:a16="http://schemas.microsoft.com/office/drawing/2014/main" id="{C8B0B80C-A7E9-D419-7553-B7D58AB3882C}"/>
                </a:ext>
              </a:extLst>
            </p:cNvPr>
            <p:cNvSpPr/>
            <p:nvPr/>
          </p:nvSpPr>
          <p:spPr>
            <a:xfrm>
              <a:off x="4041739" y="2964298"/>
              <a:ext cx="1838477" cy="640558"/>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solidFill>
                    <a:srgbClr val="1A317C"/>
                  </a:solidFill>
                </a:rPr>
                <a:t>イロイロ生活カルテ</a:t>
              </a:r>
            </a:p>
          </p:txBody>
        </p:sp>
        <p:sp>
          <p:nvSpPr>
            <p:cNvPr id="35" name="正方形/長方形 34">
              <a:extLst>
                <a:ext uri="{FF2B5EF4-FFF2-40B4-BE49-F238E27FC236}">
                  <a16:creationId xmlns:a16="http://schemas.microsoft.com/office/drawing/2014/main" id="{025E585C-C22A-EE7D-CA66-FBB453BA64DE}"/>
                </a:ext>
              </a:extLst>
            </p:cNvPr>
            <p:cNvSpPr/>
            <p:nvPr/>
          </p:nvSpPr>
          <p:spPr>
            <a:xfrm>
              <a:off x="4039224" y="2544145"/>
              <a:ext cx="1838477" cy="425380"/>
            </a:xfrm>
            <a:prstGeom prst="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pc="-300">
                  <a:solidFill>
                    <a:srgbClr val="1A317C"/>
                  </a:solidFill>
                </a:rPr>
                <a:t>コミュニティ起点</a:t>
              </a:r>
              <a:endParaRPr kumimoji="1" lang="en-US" altLang="ja-JP" spc="-300" dirty="0">
                <a:solidFill>
                  <a:srgbClr val="1A317C"/>
                </a:solidFill>
              </a:endParaRPr>
            </a:p>
          </p:txBody>
        </p:sp>
      </p:grpSp>
      <p:cxnSp>
        <p:nvCxnSpPr>
          <p:cNvPr id="45" name="直線コネクタ 44">
            <a:extLst>
              <a:ext uri="{FF2B5EF4-FFF2-40B4-BE49-F238E27FC236}">
                <a16:creationId xmlns:a16="http://schemas.microsoft.com/office/drawing/2014/main" id="{BE7AAED0-B59B-DA75-B896-7F4E96EF9911}"/>
              </a:ext>
            </a:extLst>
          </p:cNvPr>
          <p:cNvCxnSpPr>
            <a:stCxn id="34" idx="3"/>
            <a:endCxn id="5" idx="1"/>
          </p:cNvCxnSpPr>
          <p:nvPr/>
        </p:nvCxnSpPr>
        <p:spPr>
          <a:xfrm flipV="1">
            <a:off x="5802536" y="3379984"/>
            <a:ext cx="892057" cy="4200"/>
          </a:xfrm>
          <a:prstGeom prst="line">
            <a:avLst/>
          </a:prstGeom>
          <a:ln>
            <a:solidFill>
              <a:srgbClr val="1A317C"/>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717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B3F3C58-2D35-79A2-9A4C-59983DD2F685}"/>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96FBA001-430C-EB5D-EA30-03B631398155}"/>
              </a:ext>
            </a:extLst>
          </p:cNvPr>
          <p:cNvSpPr/>
          <p:nvPr/>
        </p:nvSpPr>
        <p:spPr>
          <a:xfrm>
            <a:off x="8982978" y="3745015"/>
            <a:ext cx="2179294" cy="1722573"/>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5892E207-0462-DBC9-B4D7-F47BE03BFE23}"/>
              </a:ext>
            </a:extLst>
          </p:cNvPr>
          <p:cNvSpPr/>
          <p:nvPr/>
        </p:nvSpPr>
        <p:spPr>
          <a:xfrm>
            <a:off x="6661976" y="3746890"/>
            <a:ext cx="2179293" cy="1722573"/>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82CFC4F-EEBE-6E1A-0753-77EDC28CE3E2}"/>
              </a:ext>
            </a:extLst>
          </p:cNvPr>
          <p:cNvSpPr>
            <a:spLocks noGrp="1"/>
          </p:cNvSpPr>
          <p:nvPr>
            <p:ph type="title"/>
          </p:nvPr>
        </p:nvSpPr>
        <p:spPr/>
        <p:txBody>
          <a:bodyPr/>
          <a:lstStyle/>
          <a:p>
            <a:r>
              <a:rPr kumimoji="1" lang="ja-JP" altLang="en-US"/>
              <a:t>高齢者の「ケア的孤立」の</a:t>
            </a:r>
            <a:r>
              <a:rPr lang="ja-JP" altLang="en-US"/>
              <a:t>課題</a:t>
            </a:r>
            <a:endParaRPr kumimoji="1" lang="ja-JP" altLang="en-US"/>
          </a:p>
        </p:txBody>
      </p:sp>
      <p:graphicFrame>
        <p:nvGraphicFramePr>
          <p:cNvPr id="4" name="コンテンツ プレースホルダー 3">
            <a:extLst>
              <a:ext uri="{FF2B5EF4-FFF2-40B4-BE49-F238E27FC236}">
                <a16:creationId xmlns:a16="http://schemas.microsoft.com/office/drawing/2014/main" id="{5B03EA05-436A-63D9-8EDA-FB8B5414B904}"/>
              </a:ext>
            </a:extLst>
          </p:cNvPr>
          <p:cNvGraphicFramePr>
            <a:graphicFrameLocks noGrp="1"/>
          </p:cNvGraphicFramePr>
          <p:nvPr>
            <p:ph idx="1"/>
          </p:nvPr>
        </p:nvGraphicFramePr>
        <p:xfrm>
          <a:off x="0" y="1303969"/>
          <a:ext cx="6804049" cy="430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DEA63A8A-02E4-1657-C260-F0608DD79128}"/>
              </a:ext>
            </a:extLst>
          </p:cNvPr>
          <p:cNvSpPr txBox="1"/>
          <p:nvPr/>
        </p:nvSpPr>
        <p:spPr>
          <a:xfrm>
            <a:off x="2004644" y="3766271"/>
            <a:ext cx="800219" cy="461665"/>
          </a:xfrm>
          <a:prstGeom prst="rect">
            <a:avLst/>
          </a:prstGeom>
          <a:noFill/>
          <a:ln>
            <a:noFill/>
          </a:ln>
        </p:spPr>
        <p:txBody>
          <a:bodyPr wrap="none" rtlCol="0">
            <a:spAutoFit/>
          </a:bodyPr>
          <a:lstStyle/>
          <a:p>
            <a:r>
              <a:rPr kumimoji="1" lang="ja-JP" altLang="en-US" sz="2400" b="1">
                <a:solidFill>
                  <a:srgbClr val="1A317C"/>
                </a:solidFill>
              </a:rPr>
              <a:t>同居</a:t>
            </a:r>
          </a:p>
        </p:txBody>
      </p:sp>
      <p:sp>
        <p:nvSpPr>
          <p:cNvPr id="7" name="テキスト ボックス 6">
            <a:extLst>
              <a:ext uri="{FF2B5EF4-FFF2-40B4-BE49-F238E27FC236}">
                <a16:creationId xmlns:a16="http://schemas.microsoft.com/office/drawing/2014/main" id="{7F3EEBE2-9E2A-E2AA-1B66-271F1DA3C932}"/>
              </a:ext>
            </a:extLst>
          </p:cNvPr>
          <p:cNvSpPr txBox="1"/>
          <p:nvPr/>
        </p:nvSpPr>
        <p:spPr>
          <a:xfrm>
            <a:off x="3799596" y="2387248"/>
            <a:ext cx="1107996" cy="646331"/>
          </a:xfrm>
          <a:prstGeom prst="rect">
            <a:avLst/>
          </a:prstGeom>
          <a:noFill/>
          <a:ln>
            <a:noFill/>
          </a:ln>
        </p:spPr>
        <p:txBody>
          <a:bodyPr wrap="none" rtlCol="0">
            <a:spAutoFit/>
          </a:bodyPr>
          <a:lstStyle/>
          <a:p>
            <a:r>
              <a:rPr lang="ja-JP" altLang="en-US" sz="3600" b="1">
                <a:solidFill>
                  <a:schemeClr val="bg1"/>
                </a:solidFill>
              </a:rPr>
              <a:t>独居</a:t>
            </a:r>
            <a:endParaRPr kumimoji="1" lang="ja-JP" altLang="en-US" sz="3600" b="1">
              <a:solidFill>
                <a:schemeClr val="bg1"/>
              </a:solidFill>
            </a:endParaRPr>
          </a:p>
        </p:txBody>
      </p:sp>
      <p:cxnSp>
        <p:nvCxnSpPr>
          <p:cNvPr id="9" name="直線コネクタ 8">
            <a:extLst>
              <a:ext uri="{FF2B5EF4-FFF2-40B4-BE49-F238E27FC236}">
                <a16:creationId xmlns:a16="http://schemas.microsoft.com/office/drawing/2014/main" id="{F2666469-D38C-8E1F-23E3-98A9C7D5304E}"/>
              </a:ext>
            </a:extLst>
          </p:cNvPr>
          <p:cNvCxnSpPr>
            <a:cxnSpLocks/>
          </p:cNvCxnSpPr>
          <p:nvPr/>
        </p:nvCxnSpPr>
        <p:spPr>
          <a:xfrm flipV="1">
            <a:off x="5357057" y="2387248"/>
            <a:ext cx="1030296" cy="249074"/>
          </a:xfrm>
          <a:prstGeom prst="line">
            <a:avLst/>
          </a:prstGeom>
          <a:ln cap="rnd">
            <a:solidFill>
              <a:srgbClr val="1A317C"/>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4A711948-37CE-FBA8-A028-066E5FF35B36}"/>
              </a:ext>
            </a:extLst>
          </p:cNvPr>
          <p:cNvSpPr txBox="1"/>
          <p:nvPr/>
        </p:nvSpPr>
        <p:spPr>
          <a:xfrm>
            <a:off x="1466775" y="5680717"/>
            <a:ext cx="3890282" cy="461665"/>
          </a:xfrm>
          <a:prstGeom prst="rect">
            <a:avLst/>
          </a:prstGeom>
          <a:noFill/>
          <a:ln>
            <a:noFill/>
          </a:ln>
        </p:spPr>
        <p:txBody>
          <a:bodyPr wrap="square" rtlCol="0" anchor="ctr">
            <a:spAutoFit/>
          </a:bodyPr>
          <a:lstStyle/>
          <a:p>
            <a:pPr algn="ctr"/>
            <a:r>
              <a:rPr kumimoji="1" lang="ja-JP" altLang="en-US" sz="2400" b="1">
                <a:solidFill>
                  <a:schemeClr val="bg1"/>
                </a:solidFill>
              </a:rPr>
              <a:t>中野区高齢者の独居率</a:t>
            </a:r>
          </a:p>
        </p:txBody>
      </p:sp>
      <p:sp>
        <p:nvSpPr>
          <p:cNvPr id="12" name="テキスト ボックス 11">
            <a:extLst>
              <a:ext uri="{FF2B5EF4-FFF2-40B4-BE49-F238E27FC236}">
                <a16:creationId xmlns:a16="http://schemas.microsoft.com/office/drawing/2014/main" id="{32550A31-91D5-6DB9-55C0-9D35C5B030D7}"/>
              </a:ext>
            </a:extLst>
          </p:cNvPr>
          <p:cNvSpPr txBox="1"/>
          <p:nvPr/>
        </p:nvSpPr>
        <p:spPr>
          <a:xfrm>
            <a:off x="6629400" y="3774550"/>
            <a:ext cx="2237282" cy="465640"/>
          </a:xfrm>
          <a:prstGeom prst="rect">
            <a:avLst/>
          </a:prstGeom>
          <a:noFill/>
          <a:ln w="19050">
            <a:noFill/>
          </a:ln>
        </p:spPr>
        <p:txBody>
          <a:bodyPr wrap="square" rtlCol="0">
            <a:spAutoFit/>
          </a:bodyPr>
          <a:lstStyle/>
          <a:p>
            <a:pPr algn="ctr" rtl="0">
              <a:lnSpc>
                <a:spcPct val="150000"/>
              </a:lnSpc>
            </a:pPr>
            <a:r>
              <a:rPr lang="ja-JP" altLang="en-US" b="1">
                <a:solidFill>
                  <a:srgbClr val="1A317C"/>
                </a:solidFill>
                <a:latin typeface="Arial" panose="020B0604020202020204" pitchFamily="34" charset="0"/>
              </a:rPr>
              <a:t>寿命</a:t>
            </a:r>
            <a:endParaRPr lang="en-US" altLang="ja-JP" b="1" dirty="0">
              <a:solidFill>
                <a:srgbClr val="1A317C"/>
              </a:solidFill>
              <a:latin typeface="Arial" panose="020B0604020202020204" pitchFamily="34" charset="0"/>
            </a:endParaRPr>
          </a:p>
        </p:txBody>
      </p:sp>
      <p:grpSp>
        <p:nvGrpSpPr>
          <p:cNvPr id="20" name="グループ化 19">
            <a:extLst>
              <a:ext uri="{FF2B5EF4-FFF2-40B4-BE49-F238E27FC236}">
                <a16:creationId xmlns:a16="http://schemas.microsoft.com/office/drawing/2014/main" id="{0B22B11E-12A8-E9FC-8EF0-96462690169D}"/>
              </a:ext>
            </a:extLst>
          </p:cNvPr>
          <p:cNvGrpSpPr/>
          <p:nvPr/>
        </p:nvGrpSpPr>
        <p:grpSpPr>
          <a:xfrm>
            <a:off x="6646420" y="1852192"/>
            <a:ext cx="4681945" cy="1107996"/>
            <a:chOff x="6626763" y="1852192"/>
            <a:chExt cx="4681945" cy="1107996"/>
          </a:xfrm>
        </p:grpSpPr>
        <p:sp>
          <p:nvSpPr>
            <p:cNvPr id="11" name="テキスト ボックス 10">
              <a:extLst>
                <a:ext uri="{FF2B5EF4-FFF2-40B4-BE49-F238E27FC236}">
                  <a16:creationId xmlns:a16="http://schemas.microsoft.com/office/drawing/2014/main" id="{BD29ACB5-9C5E-846C-A656-5CFEAB743647}"/>
                </a:ext>
              </a:extLst>
            </p:cNvPr>
            <p:cNvSpPr txBox="1"/>
            <p:nvPr/>
          </p:nvSpPr>
          <p:spPr>
            <a:xfrm>
              <a:off x="6626763" y="1898503"/>
              <a:ext cx="2281704" cy="923330"/>
            </a:xfrm>
            <a:prstGeom prst="rect">
              <a:avLst/>
            </a:prstGeom>
            <a:noFill/>
          </p:spPr>
          <p:txBody>
            <a:bodyPr wrap="square" rtlCol="0">
              <a:spAutoFit/>
            </a:bodyPr>
            <a:lstStyle/>
            <a:p>
              <a:r>
                <a:rPr kumimoji="1" lang="ja-JP" altLang="en-US" b="1" spc="-150">
                  <a:solidFill>
                    <a:srgbClr val="1A317C"/>
                  </a:solidFill>
                </a:rPr>
                <a:t>中野区の</a:t>
              </a:r>
              <a:endParaRPr kumimoji="1" lang="en-US" altLang="ja-JP" b="1" spc="-150" dirty="0">
                <a:solidFill>
                  <a:srgbClr val="1A317C"/>
                </a:solidFill>
              </a:endParaRPr>
            </a:p>
            <a:p>
              <a:r>
                <a:rPr kumimoji="1" lang="ja-JP" altLang="en-US" b="1" spc="-150">
                  <a:solidFill>
                    <a:srgbClr val="1A317C"/>
                  </a:solidFill>
                </a:rPr>
                <a:t>高齢者人口に対する</a:t>
              </a:r>
              <a:endParaRPr kumimoji="1" lang="en-US" altLang="ja-JP" b="1" spc="-150" dirty="0">
                <a:solidFill>
                  <a:srgbClr val="1A317C"/>
                </a:solidFill>
              </a:endParaRPr>
            </a:p>
            <a:p>
              <a:r>
                <a:rPr kumimoji="1" lang="ja-JP" altLang="en-US" b="1" spc="-150">
                  <a:solidFill>
                    <a:srgbClr val="1A317C"/>
                  </a:solidFill>
                </a:rPr>
                <a:t>独居高齢者の割合</a:t>
              </a:r>
            </a:p>
          </p:txBody>
        </p:sp>
        <p:grpSp>
          <p:nvGrpSpPr>
            <p:cNvPr id="13" name="グループ化 12">
              <a:extLst>
                <a:ext uri="{FF2B5EF4-FFF2-40B4-BE49-F238E27FC236}">
                  <a16:creationId xmlns:a16="http://schemas.microsoft.com/office/drawing/2014/main" id="{3DCCCE0C-65DB-1497-7039-93E149200A63}"/>
                </a:ext>
              </a:extLst>
            </p:cNvPr>
            <p:cNvGrpSpPr/>
            <p:nvPr/>
          </p:nvGrpSpPr>
          <p:grpSpPr>
            <a:xfrm>
              <a:off x="8578767" y="1852192"/>
              <a:ext cx="2729941" cy="1107996"/>
              <a:chOff x="7605668" y="1990906"/>
              <a:chExt cx="2729941" cy="1107996"/>
            </a:xfrm>
          </p:grpSpPr>
          <p:sp>
            <p:nvSpPr>
              <p:cNvPr id="5" name="テキスト ボックス 4">
                <a:extLst>
                  <a:ext uri="{FF2B5EF4-FFF2-40B4-BE49-F238E27FC236}">
                    <a16:creationId xmlns:a16="http://schemas.microsoft.com/office/drawing/2014/main" id="{21DE9811-5820-340D-F0E0-2E42CC0971BF}"/>
                  </a:ext>
                </a:extLst>
              </p:cNvPr>
              <p:cNvSpPr txBox="1"/>
              <p:nvPr/>
            </p:nvSpPr>
            <p:spPr>
              <a:xfrm>
                <a:off x="7605668" y="1990906"/>
                <a:ext cx="2637260" cy="1107996"/>
              </a:xfrm>
              <a:prstGeom prst="rect">
                <a:avLst/>
              </a:prstGeom>
              <a:noFill/>
            </p:spPr>
            <p:txBody>
              <a:bodyPr wrap="none" rtlCol="0">
                <a:spAutoFit/>
              </a:bodyPr>
              <a:lstStyle/>
              <a:p>
                <a:r>
                  <a:rPr lang="en-US" altLang="ja-JP" sz="6600" b="1" dirty="0">
                    <a:solidFill>
                      <a:srgbClr val="1A317C"/>
                    </a:solidFill>
                  </a:rPr>
                  <a:t>29.4%</a:t>
                </a:r>
                <a:endParaRPr kumimoji="1" lang="ja-JP" altLang="en-US" sz="2000" b="1" baseline="30000">
                  <a:solidFill>
                    <a:srgbClr val="1A317C"/>
                  </a:solidFill>
                </a:endParaRPr>
              </a:p>
            </p:txBody>
          </p:sp>
          <p:sp>
            <p:nvSpPr>
              <p:cNvPr id="34" name="テキスト ボックス 33">
                <a:extLst>
                  <a:ext uri="{FF2B5EF4-FFF2-40B4-BE49-F238E27FC236}">
                    <a16:creationId xmlns:a16="http://schemas.microsoft.com/office/drawing/2014/main" id="{834B310B-CA36-D85C-71F8-BEE28475ECEB}"/>
                  </a:ext>
                </a:extLst>
              </p:cNvPr>
              <p:cNvSpPr txBox="1"/>
              <p:nvPr/>
            </p:nvSpPr>
            <p:spPr>
              <a:xfrm>
                <a:off x="9947361" y="2068223"/>
                <a:ext cx="388248" cy="276999"/>
              </a:xfrm>
              <a:prstGeom prst="rect">
                <a:avLst/>
              </a:prstGeom>
              <a:noFill/>
            </p:spPr>
            <p:txBody>
              <a:bodyPr wrap="none" rtlCol="0">
                <a:spAutoFit/>
              </a:bodyPr>
              <a:lstStyle/>
              <a:p>
                <a:r>
                  <a:rPr kumimoji="1" lang="en-US" altLang="ja-JP" sz="1200" dirty="0">
                    <a:solidFill>
                      <a:srgbClr val="1A317C"/>
                    </a:solidFill>
                  </a:rPr>
                  <a:t>[1]</a:t>
                </a:r>
                <a:endParaRPr kumimoji="1" lang="ja-JP" altLang="en-US" sz="1200">
                  <a:solidFill>
                    <a:srgbClr val="1A317C"/>
                  </a:solidFill>
                </a:endParaRPr>
              </a:p>
            </p:txBody>
          </p:sp>
        </p:grpSp>
      </p:grpSp>
      <p:sp>
        <p:nvSpPr>
          <p:cNvPr id="35" name="テキスト ボックス 34">
            <a:extLst>
              <a:ext uri="{FF2B5EF4-FFF2-40B4-BE49-F238E27FC236}">
                <a16:creationId xmlns:a16="http://schemas.microsoft.com/office/drawing/2014/main" id="{E6DE9053-C4CA-D7ED-8A2F-46EBF5262E97}"/>
              </a:ext>
            </a:extLst>
          </p:cNvPr>
          <p:cNvSpPr txBox="1"/>
          <p:nvPr/>
        </p:nvSpPr>
        <p:spPr>
          <a:xfrm>
            <a:off x="179251" y="6307407"/>
            <a:ext cx="11976931" cy="400110"/>
          </a:xfrm>
          <a:prstGeom prst="rect">
            <a:avLst/>
          </a:prstGeom>
          <a:noFill/>
        </p:spPr>
        <p:txBody>
          <a:bodyPr wrap="square" rtlCol="0">
            <a:spAutoFit/>
          </a:bodyPr>
          <a:lstStyle/>
          <a:p>
            <a:pPr rtl="0"/>
            <a:r>
              <a:rPr lang="en-US" altLang="ja-JP" sz="1000" b="0" i="0" u="none" strike="noStrike" dirty="0">
                <a:solidFill>
                  <a:schemeClr val="tx1">
                    <a:lumMod val="50000"/>
                    <a:lumOff val="50000"/>
                  </a:schemeClr>
                </a:solidFill>
                <a:effectLst/>
                <a:latin typeface="Arial" panose="020B0604020202020204" pitchFamily="34" charset="0"/>
              </a:rPr>
              <a:t>[1]</a:t>
            </a:r>
            <a:r>
              <a:rPr lang="ja-JP" altLang="en-US" sz="1000" b="0" i="0" u="none" strike="noStrike">
                <a:solidFill>
                  <a:schemeClr val="tx1">
                    <a:lumMod val="50000"/>
                    <a:lumOff val="50000"/>
                  </a:schemeClr>
                </a:solidFill>
                <a:effectLst/>
                <a:latin typeface="Arial" panose="020B0604020202020204" pitchFamily="34" charset="0"/>
              </a:rPr>
              <a:t>中野区</a:t>
            </a:r>
            <a:r>
              <a:rPr lang="en-US" altLang="ja-JP" sz="1000" b="0" i="0" u="none" strike="noStrike" dirty="0">
                <a:solidFill>
                  <a:schemeClr val="tx1">
                    <a:lumMod val="50000"/>
                    <a:lumOff val="50000"/>
                  </a:schemeClr>
                </a:solidFill>
                <a:effectLst/>
                <a:latin typeface="Arial" panose="020B0604020202020204" pitchFamily="34" charset="0"/>
              </a:rPr>
              <a:t>. (2024). </a:t>
            </a:r>
            <a:r>
              <a:rPr lang="ja-JP" altLang="en-US" sz="1000" b="0" i="0" u="none" strike="noStrike">
                <a:solidFill>
                  <a:schemeClr val="tx1">
                    <a:lumMod val="50000"/>
                    <a:lumOff val="50000"/>
                  </a:schemeClr>
                </a:solidFill>
                <a:effectLst/>
                <a:latin typeface="Arial" panose="020B0604020202020204" pitchFamily="34" charset="0"/>
              </a:rPr>
              <a:t>中野区健康福祉総合推進計画 第</a:t>
            </a:r>
            <a:r>
              <a:rPr lang="en-US" altLang="ja-JP" sz="1000" b="0" i="0" u="none" strike="noStrike" dirty="0">
                <a:solidFill>
                  <a:schemeClr val="tx1">
                    <a:lumMod val="50000"/>
                    <a:lumOff val="50000"/>
                  </a:schemeClr>
                </a:solidFill>
                <a:effectLst/>
                <a:latin typeface="Arial" panose="020B0604020202020204" pitchFamily="34" charset="0"/>
              </a:rPr>
              <a:t>2</a:t>
            </a:r>
            <a:r>
              <a:rPr lang="ja-JP" altLang="en-US" sz="1000" b="0" i="0" u="none" strike="noStrike">
                <a:solidFill>
                  <a:schemeClr val="tx1">
                    <a:lumMod val="50000"/>
                    <a:lumOff val="50000"/>
                  </a:schemeClr>
                </a:solidFill>
                <a:effectLst/>
                <a:latin typeface="Arial" panose="020B0604020202020204" pitchFamily="34" charset="0"/>
              </a:rPr>
              <a:t>章</a:t>
            </a:r>
            <a:r>
              <a:rPr lang="en-US" altLang="ja-JP" sz="1000" b="0" i="0" u="none" strike="noStrike" dirty="0">
                <a:solidFill>
                  <a:schemeClr val="tx1">
                    <a:lumMod val="50000"/>
                    <a:lumOff val="50000"/>
                  </a:schemeClr>
                </a:solidFill>
                <a:effectLst/>
                <a:latin typeface="Arial" panose="020B0604020202020204" pitchFamily="34" charset="0"/>
              </a:rPr>
              <a:t>: </a:t>
            </a:r>
            <a:r>
              <a:rPr lang="ja-JP" altLang="en-US" sz="1000" b="0" i="0" u="none" strike="noStrike">
                <a:solidFill>
                  <a:schemeClr val="tx1">
                    <a:lumMod val="50000"/>
                    <a:lumOff val="50000"/>
                  </a:schemeClr>
                </a:solidFill>
                <a:effectLst/>
                <a:latin typeface="Arial" panose="020B0604020202020204" pitchFamily="34" charset="0"/>
              </a:rPr>
              <a:t>中野区の現状、地域福祉を取り巻く状況</a:t>
            </a:r>
            <a:r>
              <a:rPr lang="en-US" altLang="ja-JP" sz="1000" b="0" i="0" u="none" strike="noStrike" dirty="0">
                <a:solidFill>
                  <a:schemeClr val="tx1">
                    <a:lumMod val="50000"/>
                    <a:lumOff val="50000"/>
                  </a:schemeClr>
                </a:solidFill>
                <a:effectLst/>
                <a:latin typeface="Arial" panose="020B0604020202020204" pitchFamily="34" charset="0"/>
              </a:rPr>
              <a:t>. </a:t>
            </a:r>
            <a:r>
              <a:rPr lang="fr-FR" altLang="ja-JP" sz="1000" b="0" i="0" u="sng" strike="noStrike" dirty="0">
                <a:solidFill>
                  <a:schemeClr val="tx1">
                    <a:lumMod val="50000"/>
                    <a:lumOff val="50000"/>
                  </a:schemeClr>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https://www.city.tokyo-nakano.lg.jp/kusei/kousou/bunyabetsu/kenkou/0237285120240515141646300.html</a:t>
            </a:r>
            <a:endParaRPr lang="fr-FR" altLang="ja-JP" sz="1000" b="0" dirty="0">
              <a:solidFill>
                <a:schemeClr val="tx1">
                  <a:lumMod val="50000"/>
                  <a:lumOff val="50000"/>
                </a:schemeClr>
              </a:solidFill>
              <a:effectLst/>
            </a:endParaRPr>
          </a:p>
          <a:p>
            <a:pPr rtl="0"/>
            <a:r>
              <a:rPr lang="fr-FR" altLang="ja-JP" sz="1000" b="0" i="0" u="none" strike="noStrike" dirty="0">
                <a:solidFill>
                  <a:schemeClr val="tx1">
                    <a:lumMod val="50000"/>
                    <a:lumOff val="50000"/>
                  </a:schemeClr>
                </a:solidFill>
                <a:effectLst/>
                <a:latin typeface="Arial" panose="020B0604020202020204" pitchFamily="34" charset="0"/>
              </a:rPr>
              <a:t>[2]</a:t>
            </a:r>
            <a:r>
              <a:rPr lang="fr-FR" altLang="ja-JP" sz="1000" b="0" i="0" u="none" strike="noStrike" dirty="0" err="1">
                <a:solidFill>
                  <a:schemeClr val="tx1">
                    <a:lumMod val="50000"/>
                    <a:lumOff val="50000"/>
                  </a:schemeClr>
                </a:solidFill>
                <a:effectLst/>
                <a:latin typeface="Arial" panose="020B0604020202020204" pitchFamily="34" charset="0"/>
              </a:rPr>
              <a:t>Esteban</a:t>
            </a:r>
            <a:r>
              <a:rPr lang="fr-FR" altLang="ja-JP" sz="1000" b="0" i="0" u="none" strike="noStrike" dirty="0">
                <a:solidFill>
                  <a:schemeClr val="tx1">
                    <a:lumMod val="50000"/>
                    <a:lumOff val="50000"/>
                  </a:schemeClr>
                </a:solidFill>
                <a:effectLst/>
                <a:latin typeface="Arial" panose="020B0604020202020204" pitchFamily="34" charset="0"/>
              </a:rPr>
              <a:t> Ortiz-</a:t>
            </a:r>
            <a:r>
              <a:rPr lang="fr-FR" altLang="ja-JP" sz="1000" b="0" i="0" u="none" strike="noStrike" dirty="0" err="1">
                <a:solidFill>
                  <a:schemeClr val="tx1">
                    <a:lumMod val="50000"/>
                    <a:lumOff val="50000"/>
                  </a:schemeClr>
                </a:solidFill>
                <a:effectLst/>
                <a:latin typeface="Arial" panose="020B0604020202020204" pitchFamily="34" charset="0"/>
              </a:rPr>
              <a:t>Ospina</a:t>
            </a:r>
            <a:r>
              <a:rPr lang="fr-FR" altLang="ja-JP" sz="1000" b="0" i="0" u="none" strike="noStrike" dirty="0">
                <a:solidFill>
                  <a:schemeClr val="tx1">
                    <a:lumMod val="50000"/>
                    <a:lumOff val="50000"/>
                  </a:schemeClr>
                </a:solidFill>
                <a:effectLst/>
                <a:latin typeface="Arial" panose="020B0604020202020204" pitchFamily="34" charset="0"/>
              </a:rPr>
              <a:t> (2020) - “</a:t>
            </a:r>
            <a:r>
              <a:rPr lang="fr-FR" altLang="ja-JP" sz="1000" b="0" i="0" u="none" strike="noStrike" dirty="0" err="1">
                <a:solidFill>
                  <a:schemeClr val="tx1">
                    <a:lumMod val="50000"/>
                    <a:lumOff val="50000"/>
                  </a:schemeClr>
                </a:solidFill>
                <a:effectLst/>
                <a:latin typeface="Arial" panose="020B0604020202020204" pitchFamily="34" charset="0"/>
              </a:rPr>
              <a:t>Loneliness</a:t>
            </a:r>
            <a:r>
              <a:rPr lang="fr-FR" altLang="ja-JP" sz="1000" b="0" i="0" u="none" strike="noStrike" dirty="0">
                <a:solidFill>
                  <a:schemeClr val="tx1">
                    <a:lumMod val="50000"/>
                    <a:lumOff val="50000"/>
                  </a:schemeClr>
                </a:solidFill>
                <a:effectLst/>
                <a:latin typeface="Arial" panose="020B0604020202020204" pitchFamily="34" charset="0"/>
              </a:rPr>
              <a:t> and Social Connections” </a:t>
            </a:r>
            <a:r>
              <a:rPr lang="fr-FR" altLang="ja-JP" sz="1000" b="0" i="0" u="none" strike="noStrike" dirty="0" err="1">
                <a:solidFill>
                  <a:schemeClr val="tx1">
                    <a:lumMod val="50000"/>
                    <a:lumOff val="50000"/>
                  </a:schemeClr>
                </a:solidFill>
                <a:effectLst/>
                <a:latin typeface="Arial" panose="020B0604020202020204" pitchFamily="34" charset="0"/>
              </a:rPr>
              <a:t>Published</a:t>
            </a:r>
            <a:r>
              <a:rPr lang="fr-FR" altLang="ja-JP" sz="1000" b="0" i="0" u="none" strike="noStrike" dirty="0">
                <a:solidFill>
                  <a:schemeClr val="tx1">
                    <a:lumMod val="50000"/>
                    <a:lumOff val="50000"/>
                  </a:schemeClr>
                </a:solidFill>
                <a:effectLst/>
                <a:latin typeface="Arial" panose="020B0604020202020204" pitchFamily="34" charset="0"/>
              </a:rPr>
              <a:t> online at </a:t>
            </a:r>
            <a:r>
              <a:rPr lang="fr-FR" altLang="ja-JP" sz="1000" b="0" i="0" u="none" strike="noStrike" dirty="0" err="1">
                <a:solidFill>
                  <a:schemeClr val="tx1">
                    <a:lumMod val="50000"/>
                    <a:lumOff val="50000"/>
                  </a:schemeClr>
                </a:solidFill>
                <a:effectLst/>
                <a:latin typeface="Arial" panose="020B0604020202020204" pitchFamily="34" charset="0"/>
              </a:rPr>
              <a:t>OurWorldinData.org</a:t>
            </a:r>
            <a:r>
              <a:rPr lang="fr-FR" altLang="ja-JP" sz="1000" b="0" i="0" u="none" strike="noStrike" dirty="0">
                <a:solidFill>
                  <a:schemeClr val="tx1">
                    <a:lumMod val="50000"/>
                    <a:lumOff val="50000"/>
                  </a:schemeClr>
                </a:solidFill>
                <a:effectLst/>
                <a:latin typeface="Arial" panose="020B0604020202020204" pitchFamily="34" charset="0"/>
              </a:rPr>
              <a:t>. </a:t>
            </a:r>
            <a:r>
              <a:rPr lang="fr-FR" altLang="ja-JP" sz="1000" b="0" i="0" u="none" strike="noStrike" dirty="0" err="1">
                <a:solidFill>
                  <a:schemeClr val="tx1">
                    <a:lumMod val="50000"/>
                    <a:lumOff val="50000"/>
                  </a:schemeClr>
                </a:solidFill>
                <a:effectLst/>
                <a:latin typeface="Arial" panose="020B0604020202020204" pitchFamily="34" charset="0"/>
              </a:rPr>
              <a:t>Retrieved</a:t>
            </a:r>
            <a:r>
              <a:rPr lang="fr-FR" altLang="ja-JP" sz="1000" b="0" i="0" u="none" strike="noStrike" dirty="0">
                <a:solidFill>
                  <a:schemeClr val="tx1">
                    <a:lumMod val="50000"/>
                    <a:lumOff val="50000"/>
                  </a:schemeClr>
                </a:solidFill>
                <a:effectLst/>
                <a:latin typeface="Arial" panose="020B0604020202020204" pitchFamily="34" charset="0"/>
              </a:rPr>
              <a:t> </a:t>
            </a:r>
            <a:r>
              <a:rPr lang="fr-FR" altLang="ja-JP" sz="1000" b="0" i="0" u="none" strike="noStrike" dirty="0" err="1">
                <a:solidFill>
                  <a:schemeClr val="tx1">
                    <a:lumMod val="50000"/>
                    <a:lumOff val="50000"/>
                  </a:schemeClr>
                </a:solidFill>
                <a:effectLst/>
                <a:latin typeface="Arial" panose="020B0604020202020204" pitchFamily="34" charset="0"/>
              </a:rPr>
              <a:t>from</a:t>
            </a:r>
            <a:r>
              <a:rPr lang="fr-FR" altLang="ja-JP" sz="1000" b="0" i="0" u="none" strike="noStrike" dirty="0">
                <a:solidFill>
                  <a:schemeClr val="tx1">
                    <a:lumMod val="50000"/>
                    <a:lumOff val="50000"/>
                  </a:schemeClr>
                </a:solidFill>
                <a:effectLst/>
                <a:latin typeface="Arial" panose="020B0604020202020204" pitchFamily="34" charset="0"/>
              </a:rPr>
              <a:t>: 'https://</a:t>
            </a:r>
            <a:r>
              <a:rPr lang="fr-FR" altLang="ja-JP" sz="1000" b="0" i="0" u="none" strike="noStrike" dirty="0" err="1">
                <a:solidFill>
                  <a:schemeClr val="tx1">
                    <a:lumMod val="50000"/>
                    <a:lumOff val="50000"/>
                  </a:schemeClr>
                </a:solidFill>
                <a:effectLst/>
                <a:latin typeface="Arial" panose="020B0604020202020204" pitchFamily="34" charset="0"/>
              </a:rPr>
              <a:t>ourworldindata.org</a:t>
            </a:r>
            <a:r>
              <a:rPr lang="fr-FR" altLang="ja-JP" sz="1000" b="0" i="0" u="none" strike="noStrike" dirty="0">
                <a:solidFill>
                  <a:schemeClr val="tx1">
                    <a:lumMod val="50000"/>
                    <a:lumOff val="50000"/>
                  </a:schemeClr>
                </a:solidFill>
                <a:effectLst/>
                <a:latin typeface="Arial" panose="020B0604020202020204" pitchFamily="34" charset="0"/>
              </a:rPr>
              <a:t>/social-connections-and-</a:t>
            </a:r>
            <a:r>
              <a:rPr lang="fr-FR" altLang="ja-JP" sz="1000" b="0" i="0" u="none" strike="noStrike" dirty="0" err="1">
                <a:solidFill>
                  <a:schemeClr val="tx1">
                    <a:lumMod val="50000"/>
                    <a:lumOff val="50000"/>
                  </a:schemeClr>
                </a:solidFill>
                <a:effectLst/>
                <a:latin typeface="Arial" panose="020B0604020202020204" pitchFamily="34" charset="0"/>
              </a:rPr>
              <a:t>loneliness</a:t>
            </a:r>
            <a:r>
              <a:rPr lang="fr-FR" altLang="ja-JP" sz="1000" b="0" i="0" u="none" strike="noStrike" dirty="0">
                <a:solidFill>
                  <a:schemeClr val="tx1">
                    <a:lumMod val="50000"/>
                    <a:lumOff val="50000"/>
                  </a:schemeClr>
                </a:solidFill>
                <a:effectLst/>
                <a:latin typeface="Arial" panose="020B0604020202020204" pitchFamily="34" charset="0"/>
              </a:rPr>
              <a:t>' [Online Resource]</a:t>
            </a:r>
            <a:endParaRPr kumimoji="1" lang="ja-JP" altLang="en-US" sz="1000">
              <a:solidFill>
                <a:schemeClr val="tx1">
                  <a:lumMod val="50000"/>
                  <a:lumOff val="50000"/>
                </a:schemeClr>
              </a:solidFill>
            </a:endParaRPr>
          </a:p>
        </p:txBody>
      </p:sp>
      <p:sp>
        <p:nvSpPr>
          <p:cNvPr id="22" name="正方形/長方形 21">
            <a:extLst>
              <a:ext uri="{FF2B5EF4-FFF2-40B4-BE49-F238E27FC236}">
                <a16:creationId xmlns:a16="http://schemas.microsoft.com/office/drawing/2014/main" id="{0C36E213-93F9-314E-254C-D7C867FC4404}"/>
              </a:ext>
            </a:extLst>
          </p:cNvPr>
          <p:cNvSpPr/>
          <p:nvPr/>
        </p:nvSpPr>
        <p:spPr>
          <a:xfrm>
            <a:off x="6661976" y="3078416"/>
            <a:ext cx="4500296" cy="518689"/>
          </a:xfrm>
          <a:prstGeom prst="rect">
            <a:avLst/>
          </a:prstGeom>
          <a:noFill/>
          <a:ln w="1905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altLang="en-US" sz="1800" b="1" i="0" u="none" strike="noStrike">
                <a:solidFill>
                  <a:srgbClr val="1A317C"/>
                </a:solidFill>
                <a:effectLst/>
                <a:latin typeface="Arial" panose="020B0604020202020204" pitchFamily="34" charset="0"/>
              </a:rPr>
              <a:t>孤立孤独の健康への影響</a:t>
            </a:r>
            <a:endParaRPr lang="en-US" altLang="ja-JP" sz="1800" b="1" i="0" u="none" strike="noStrike" dirty="0">
              <a:solidFill>
                <a:srgbClr val="1A317C"/>
              </a:solidFill>
              <a:effectLst/>
              <a:latin typeface="Arial" panose="020B0604020202020204" pitchFamily="34" charset="0"/>
            </a:endParaRPr>
          </a:p>
        </p:txBody>
      </p:sp>
      <p:sp>
        <p:nvSpPr>
          <p:cNvPr id="26" name="テキスト ボックス 25">
            <a:extLst>
              <a:ext uri="{FF2B5EF4-FFF2-40B4-BE49-F238E27FC236}">
                <a16:creationId xmlns:a16="http://schemas.microsoft.com/office/drawing/2014/main" id="{21A853D2-2455-EEF9-E8CC-4C4D564E5FFE}"/>
              </a:ext>
            </a:extLst>
          </p:cNvPr>
          <p:cNvSpPr txBox="1"/>
          <p:nvPr/>
        </p:nvSpPr>
        <p:spPr>
          <a:xfrm>
            <a:off x="9008391" y="3766334"/>
            <a:ext cx="2179293" cy="465640"/>
          </a:xfrm>
          <a:prstGeom prst="rect">
            <a:avLst/>
          </a:prstGeom>
          <a:noFill/>
          <a:ln w="19050">
            <a:noFill/>
          </a:ln>
        </p:spPr>
        <p:txBody>
          <a:bodyPr wrap="square" rtlCol="0">
            <a:spAutoFit/>
          </a:bodyPr>
          <a:lstStyle/>
          <a:p>
            <a:pPr algn="ctr" rtl="0">
              <a:lnSpc>
                <a:spcPct val="150000"/>
              </a:lnSpc>
            </a:pPr>
            <a:r>
              <a:rPr lang="ja-JP" altLang="en-US" b="1">
                <a:solidFill>
                  <a:srgbClr val="1A317C"/>
                </a:solidFill>
                <a:latin typeface="Arial" panose="020B0604020202020204" pitchFamily="34" charset="0"/>
              </a:rPr>
              <a:t>ケア的孤立</a:t>
            </a:r>
            <a:endParaRPr lang="en-US" altLang="ja-JP" b="1" dirty="0">
              <a:solidFill>
                <a:srgbClr val="1A317C"/>
              </a:solidFill>
              <a:latin typeface="Arial" panose="020B0604020202020204" pitchFamily="34" charset="0"/>
            </a:endParaRPr>
          </a:p>
        </p:txBody>
      </p:sp>
      <p:sp>
        <p:nvSpPr>
          <p:cNvPr id="27" name="テキスト ボックス 26">
            <a:extLst>
              <a:ext uri="{FF2B5EF4-FFF2-40B4-BE49-F238E27FC236}">
                <a16:creationId xmlns:a16="http://schemas.microsoft.com/office/drawing/2014/main" id="{FB7EB5F3-1148-F7B7-6E30-76154EFBD56F}"/>
              </a:ext>
            </a:extLst>
          </p:cNvPr>
          <p:cNvSpPr txBox="1"/>
          <p:nvPr/>
        </p:nvSpPr>
        <p:spPr>
          <a:xfrm>
            <a:off x="9127732" y="4222215"/>
            <a:ext cx="199932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周囲の繋がりの</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不足によって早期対処が難しい状態を招く可能性</a:t>
            </a:r>
            <a:endParaRPr kumimoji="1" lang="ja-JP" altLang="en-US" sz="1600" b="1"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34" charset="-128"/>
              <a:cs typeface="+mn-cs"/>
            </a:endParaRPr>
          </a:p>
        </p:txBody>
      </p:sp>
      <p:sp>
        <p:nvSpPr>
          <p:cNvPr id="28" name="テキスト ボックス 27">
            <a:extLst>
              <a:ext uri="{FF2B5EF4-FFF2-40B4-BE49-F238E27FC236}">
                <a16:creationId xmlns:a16="http://schemas.microsoft.com/office/drawing/2014/main" id="{8E6907A0-EB31-4A02-8188-1BC2831DEFBF}"/>
              </a:ext>
            </a:extLst>
          </p:cNvPr>
          <p:cNvSpPr txBox="1"/>
          <p:nvPr/>
        </p:nvSpPr>
        <p:spPr>
          <a:xfrm>
            <a:off x="6652595" y="4198143"/>
            <a:ext cx="21792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 </a:t>
            </a: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「孤独はたばこ</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　</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rPr>
              <a:t>1</a:t>
            </a: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日</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rPr>
              <a:t>15</a:t>
            </a: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本吸うのと</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　同程度寿命を</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　縮める」</a:t>
            </a:r>
            <a:r>
              <a:rPr kumimoji="1" lang="en-US" altLang="ja-JP" sz="1800" b="1" i="0" u="none" strike="noStrike" kern="1200" cap="none" spc="0" normalizeH="0" baseline="30000" noProof="0" dirty="0">
                <a:ln>
                  <a:noFill/>
                </a:ln>
                <a:solidFill>
                  <a:prstClr val="black"/>
                </a:solidFill>
                <a:effectLst/>
                <a:uLnTx/>
                <a:uFillTx/>
                <a:latin typeface="Arial" panose="020B0604020202020204" pitchFamily="34" charset="0"/>
                <a:ea typeface="游ゴシック" panose="020B0400000000000000" pitchFamily="34" charset="-128"/>
                <a:cs typeface="+mn-cs"/>
              </a:rPr>
              <a:t>[2]</a:t>
            </a:r>
          </a:p>
        </p:txBody>
      </p:sp>
    </p:spTree>
    <p:extLst>
      <p:ext uri="{BB962C8B-B14F-4D97-AF65-F5344CB8AC3E}">
        <p14:creationId xmlns:p14="http://schemas.microsoft.com/office/powerpoint/2010/main" val="3385643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D399E1F-F384-C8D7-8B76-48E0AA476B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AE33794-641A-D0EC-FEBE-25974673059F}"/>
              </a:ext>
            </a:extLst>
          </p:cNvPr>
          <p:cNvSpPr>
            <a:spLocks noGrp="1"/>
          </p:cNvSpPr>
          <p:nvPr>
            <p:ph type="title"/>
          </p:nvPr>
        </p:nvSpPr>
        <p:spPr>
          <a:xfrm>
            <a:off x="981635" y="365126"/>
            <a:ext cx="10372165" cy="764428"/>
          </a:xfrm>
          <a:prstGeom prst="rect">
            <a:avLst/>
          </a:prstGeom>
        </p:spPr>
        <p:txBody>
          <a:bodyPr/>
          <a:lstStyle/>
          <a:p>
            <a:r>
              <a:rPr kumimoji="1" lang="ja-JP" altLang="en-US"/>
              <a:t>課題の</a:t>
            </a:r>
            <a:r>
              <a:rPr lang="ja-JP" altLang="en-US"/>
              <a:t>構造</a:t>
            </a:r>
            <a:r>
              <a:rPr kumimoji="1" lang="ja-JP" altLang="en-US"/>
              <a:t>（行政視点）</a:t>
            </a:r>
          </a:p>
        </p:txBody>
      </p:sp>
      <p:sp>
        <p:nvSpPr>
          <p:cNvPr id="3" name="コンテンツ プレースホルダー 2">
            <a:extLst>
              <a:ext uri="{FF2B5EF4-FFF2-40B4-BE49-F238E27FC236}">
                <a16:creationId xmlns:a16="http://schemas.microsoft.com/office/drawing/2014/main" id="{82E3F463-A59B-E0B9-F88F-2611D36F350D}"/>
              </a:ext>
            </a:extLst>
          </p:cNvPr>
          <p:cNvSpPr>
            <a:spLocks noGrp="1"/>
          </p:cNvSpPr>
          <p:nvPr>
            <p:ph idx="4294967295"/>
          </p:nvPr>
        </p:nvSpPr>
        <p:spPr>
          <a:xfrm>
            <a:off x="838200" y="1287603"/>
            <a:ext cx="10447947" cy="1030394"/>
          </a:xfrm>
          <a:prstGeom prst="rect">
            <a:avLst/>
          </a:prstGeom>
        </p:spPr>
        <p:txBody>
          <a:bodyPr/>
          <a:lstStyle/>
          <a:p>
            <a:pPr marL="0" indent="0" algn="ctr">
              <a:buNone/>
            </a:pPr>
            <a:r>
              <a:rPr kumimoji="1" lang="ja-JP" altLang="en-US" sz="3200" b="1"/>
              <a:t>シニアが相談</a:t>
            </a:r>
            <a:r>
              <a:rPr lang="ja-JP" altLang="en-US" sz="3200" b="1"/>
              <a:t>できる</a:t>
            </a:r>
            <a:r>
              <a:rPr kumimoji="1" lang="ja-JP" altLang="en-US" sz="3200" b="1"/>
              <a:t>関係性と、</a:t>
            </a:r>
            <a:endParaRPr lang="en-US" altLang="ja-JP" sz="3200" b="1" dirty="0"/>
          </a:p>
          <a:p>
            <a:pPr marL="0" indent="0" algn="ctr">
              <a:buNone/>
            </a:pPr>
            <a:r>
              <a:rPr kumimoji="1" lang="ja-JP" altLang="en-US" sz="3200" b="1"/>
              <a:t>相談を受ける窓口が分離。</a:t>
            </a:r>
          </a:p>
        </p:txBody>
      </p:sp>
      <p:sp>
        <p:nvSpPr>
          <p:cNvPr id="5" name="正方形/長方形 4">
            <a:extLst>
              <a:ext uri="{FF2B5EF4-FFF2-40B4-BE49-F238E27FC236}">
                <a16:creationId xmlns:a16="http://schemas.microsoft.com/office/drawing/2014/main" id="{BC98722F-6379-9F95-F64D-60A76421698D}"/>
              </a:ext>
            </a:extLst>
          </p:cNvPr>
          <p:cNvSpPr/>
          <p:nvPr/>
        </p:nvSpPr>
        <p:spPr>
          <a:xfrm>
            <a:off x="1142369" y="2600114"/>
            <a:ext cx="4185788" cy="477835"/>
          </a:xfrm>
          <a:prstGeom prst="rect">
            <a:avLst/>
          </a:prstGeom>
          <a:solidFill>
            <a:srgbClr val="1A317C"/>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地域コミュニティ</a:t>
            </a:r>
          </a:p>
        </p:txBody>
      </p:sp>
      <p:sp>
        <p:nvSpPr>
          <p:cNvPr id="6" name="正方形/長方形 5">
            <a:extLst>
              <a:ext uri="{FF2B5EF4-FFF2-40B4-BE49-F238E27FC236}">
                <a16:creationId xmlns:a16="http://schemas.microsoft.com/office/drawing/2014/main" id="{4ACD0AA2-8C65-3D1E-1C68-91BD1873E09F}"/>
              </a:ext>
            </a:extLst>
          </p:cNvPr>
          <p:cNvSpPr/>
          <p:nvPr/>
        </p:nvSpPr>
        <p:spPr>
          <a:xfrm>
            <a:off x="6795789" y="2613370"/>
            <a:ext cx="4185788" cy="477835"/>
          </a:xfrm>
          <a:prstGeom prst="rect">
            <a:avLst/>
          </a:prstGeom>
          <a:solidFill>
            <a:srgbClr val="1A317C"/>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専門職の相談窓口</a:t>
            </a:r>
          </a:p>
        </p:txBody>
      </p:sp>
      <p:sp>
        <p:nvSpPr>
          <p:cNvPr id="9" name="円/楕円 8">
            <a:extLst>
              <a:ext uri="{FF2B5EF4-FFF2-40B4-BE49-F238E27FC236}">
                <a16:creationId xmlns:a16="http://schemas.microsoft.com/office/drawing/2014/main" id="{84CC493B-E823-7FA8-4833-2194335154DB}"/>
              </a:ext>
            </a:extLst>
          </p:cNvPr>
          <p:cNvSpPr/>
          <p:nvPr/>
        </p:nvSpPr>
        <p:spPr>
          <a:xfrm>
            <a:off x="3992889" y="413331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a:extLst>
              <a:ext uri="{FF2B5EF4-FFF2-40B4-BE49-F238E27FC236}">
                <a16:creationId xmlns:a16="http://schemas.microsoft.com/office/drawing/2014/main" id="{B74DD0CF-0400-C91A-C5D4-87834F020FCC}"/>
              </a:ext>
            </a:extLst>
          </p:cNvPr>
          <p:cNvSpPr/>
          <p:nvPr/>
        </p:nvSpPr>
        <p:spPr>
          <a:xfrm>
            <a:off x="4182631" y="413518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a:extLst>
              <a:ext uri="{FF2B5EF4-FFF2-40B4-BE49-F238E27FC236}">
                <a16:creationId xmlns:a16="http://schemas.microsoft.com/office/drawing/2014/main" id="{0C596DC4-2709-49C9-89C5-A9A6FBA8839C}"/>
              </a:ext>
            </a:extLst>
          </p:cNvPr>
          <p:cNvSpPr/>
          <p:nvPr/>
        </p:nvSpPr>
        <p:spPr>
          <a:xfrm>
            <a:off x="9073020" y="3416240"/>
            <a:ext cx="1680873" cy="500643"/>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社協</a:t>
            </a:r>
          </a:p>
        </p:txBody>
      </p:sp>
      <p:sp>
        <p:nvSpPr>
          <p:cNvPr id="32" name="角丸四角形 31">
            <a:extLst>
              <a:ext uri="{FF2B5EF4-FFF2-40B4-BE49-F238E27FC236}">
                <a16:creationId xmlns:a16="http://schemas.microsoft.com/office/drawing/2014/main" id="{92FCFEAF-D348-AA05-7C52-6C9AFA385FAD}"/>
              </a:ext>
            </a:extLst>
          </p:cNvPr>
          <p:cNvSpPr/>
          <p:nvPr/>
        </p:nvSpPr>
        <p:spPr>
          <a:xfrm>
            <a:off x="9073020" y="3986867"/>
            <a:ext cx="1680873" cy="500643"/>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病院</a:t>
            </a:r>
          </a:p>
        </p:txBody>
      </p:sp>
      <p:sp>
        <p:nvSpPr>
          <p:cNvPr id="33" name="角丸四角形 32">
            <a:extLst>
              <a:ext uri="{FF2B5EF4-FFF2-40B4-BE49-F238E27FC236}">
                <a16:creationId xmlns:a16="http://schemas.microsoft.com/office/drawing/2014/main" id="{1DD3E3C5-304E-A56D-A6D1-0682D3338E5D}"/>
              </a:ext>
            </a:extLst>
          </p:cNvPr>
          <p:cNvSpPr/>
          <p:nvPr/>
        </p:nvSpPr>
        <p:spPr>
          <a:xfrm>
            <a:off x="9086078" y="4551573"/>
            <a:ext cx="1680873" cy="500643"/>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介護サービス</a:t>
            </a:r>
          </a:p>
        </p:txBody>
      </p:sp>
      <p:cxnSp>
        <p:nvCxnSpPr>
          <p:cNvPr id="35" name="直線コネクタ 34">
            <a:extLst>
              <a:ext uri="{FF2B5EF4-FFF2-40B4-BE49-F238E27FC236}">
                <a16:creationId xmlns:a16="http://schemas.microsoft.com/office/drawing/2014/main" id="{D3D44367-A986-87E8-A34E-6286F1610A0F}"/>
              </a:ext>
            </a:extLst>
          </p:cNvPr>
          <p:cNvCxnSpPr>
            <a:cxnSpLocks/>
            <a:endCxn id="31" idx="1"/>
          </p:cNvCxnSpPr>
          <p:nvPr/>
        </p:nvCxnSpPr>
        <p:spPr>
          <a:xfrm flipV="1">
            <a:off x="8098507" y="3666562"/>
            <a:ext cx="974513" cy="565074"/>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37" name="直線コネクタ 36">
            <a:extLst>
              <a:ext uri="{FF2B5EF4-FFF2-40B4-BE49-F238E27FC236}">
                <a16:creationId xmlns:a16="http://schemas.microsoft.com/office/drawing/2014/main" id="{071F058C-569B-FE94-C44C-14A1E47715C8}"/>
              </a:ext>
            </a:extLst>
          </p:cNvPr>
          <p:cNvCxnSpPr>
            <a:cxnSpLocks/>
            <a:endCxn id="32" idx="1"/>
          </p:cNvCxnSpPr>
          <p:nvPr/>
        </p:nvCxnSpPr>
        <p:spPr>
          <a:xfrm>
            <a:off x="8085448" y="4232588"/>
            <a:ext cx="987572" cy="4601"/>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440BC3D2-A8AE-06AB-DF6F-04D0D10A0DEE}"/>
              </a:ext>
            </a:extLst>
          </p:cNvPr>
          <p:cNvCxnSpPr>
            <a:cxnSpLocks/>
            <a:endCxn id="33" idx="1"/>
          </p:cNvCxnSpPr>
          <p:nvPr/>
        </p:nvCxnSpPr>
        <p:spPr>
          <a:xfrm>
            <a:off x="8091978" y="4228601"/>
            <a:ext cx="994100" cy="573294"/>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sp>
        <p:nvSpPr>
          <p:cNvPr id="57" name="テキスト ボックス 56">
            <a:extLst>
              <a:ext uri="{FF2B5EF4-FFF2-40B4-BE49-F238E27FC236}">
                <a16:creationId xmlns:a16="http://schemas.microsoft.com/office/drawing/2014/main" id="{1738B902-873F-FCEC-F5FC-60EA0B258A81}"/>
              </a:ext>
            </a:extLst>
          </p:cNvPr>
          <p:cNvSpPr txBox="1"/>
          <p:nvPr/>
        </p:nvSpPr>
        <p:spPr>
          <a:xfrm>
            <a:off x="2524213" y="3335208"/>
            <a:ext cx="1569660" cy="646331"/>
          </a:xfrm>
          <a:prstGeom prst="rect">
            <a:avLst/>
          </a:prstGeom>
          <a:noFill/>
        </p:spPr>
        <p:txBody>
          <a:bodyPr wrap="none" rtlCol="0">
            <a:spAutoFit/>
          </a:bodyPr>
          <a:lstStyle/>
          <a:p>
            <a:pPr algn="ctr"/>
            <a:r>
              <a:rPr kumimoji="1" lang="ja-JP" altLang="en-US">
                <a:solidFill>
                  <a:srgbClr val="1A317C"/>
                </a:solidFill>
              </a:rPr>
              <a:t>ゆるい繋がり</a:t>
            </a:r>
            <a:endParaRPr kumimoji="1" lang="en-US" altLang="ja-JP" dirty="0">
              <a:solidFill>
                <a:srgbClr val="1A317C"/>
              </a:solidFill>
            </a:endParaRPr>
          </a:p>
          <a:p>
            <a:pPr algn="ctr"/>
            <a:r>
              <a:rPr lang="ja-JP" altLang="en-US">
                <a:solidFill>
                  <a:srgbClr val="1A317C"/>
                </a:solidFill>
              </a:rPr>
              <a:t>（情報あり）</a:t>
            </a:r>
            <a:endParaRPr kumimoji="1" lang="ja-JP" altLang="en-US">
              <a:solidFill>
                <a:srgbClr val="1A317C"/>
              </a:solidFill>
            </a:endParaRPr>
          </a:p>
        </p:txBody>
      </p:sp>
      <p:sp>
        <p:nvSpPr>
          <p:cNvPr id="22" name="テキスト ボックス 21">
            <a:extLst>
              <a:ext uri="{FF2B5EF4-FFF2-40B4-BE49-F238E27FC236}">
                <a16:creationId xmlns:a16="http://schemas.microsoft.com/office/drawing/2014/main" id="{39196A37-7A59-C198-1240-2D4930E6F7A1}"/>
              </a:ext>
            </a:extLst>
          </p:cNvPr>
          <p:cNvSpPr txBox="1"/>
          <p:nvPr/>
        </p:nvSpPr>
        <p:spPr>
          <a:xfrm>
            <a:off x="5235358" y="3319092"/>
            <a:ext cx="1569660" cy="646331"/>
          </a:xfrm>
          <a:prstGeom prst="rect">
            <a:avLst/>
          </a:prstGeom>
          <a:noFill/>
        </p:spPr>
        <p:txBody>
          <a:bodyPr wrap="none" rtlCol="0">
            <a:spAutoFit/>
          </a:bodyPr>
          <a:lstStyle/>
          <a:p>
            <a:pPr algn="ctr"/>
            <a:r>
              <a:rPr kumimoji="1" lang="ja-JP" altLang="en-US">
                <a:solidFill>
                  <a:srgbClr val="1A317C"/>
                </a:solidFill>
              </a:rPr>
              <a:t>相談しない</a:t>
            </a:r>
            <a:endParaRPr kumimoji="1" lang="en-US" altLang="ja-JP" dirty="0">
              <a:solidFill>
                <a:srgbClr val="1A317C"/>
              </a:solidFill>
            </a:endParaRPr>
          </a:p>
          <a:p>
            <a:pPr algn="ctr"/>
            <a:r>
              <a:rPr lang="ja-JP" altLang="en-US">
                <a:solidFill>
                  <a:srgbClr val="1A317C"/>
                </a:solidFill>
              </a:rPr>
              <a:t>（情報なし）</a:t>
            </a:r>
            <a:endParaRPr kumimoji="1" lang="ja-JP" altLang="en-US">
              <a:solidFill>
                <a:srgbClr val="1A317C"/>
              </a:solidFill>
            </a:endParaRPr>
          </a:p>
        </p:txBody>
      </p:sp>
      <p:sp>
        <p:nvSpPr>
          <p:cNvPr id="46" name="角丸四角形吹き出し 45">
            <a:extLst>
              <a:ext uri="{FF2B5EF4-FFF2-40B4-BE49-F238E27FC236}">
                <a16:creationId xmlns:a16="http://schemas.microsoft.com/office/drawing/2014/main" id="{BFB4181C-F3A1-A86A-1990-06E283867E09}"/>
              </a:ext>
            </a:extLst>
          </p:cNvPr>
          <p:cNvSpPr/>
          <p:nvPr/>
        </p:nvSpPr>
        <p:spPr>
          <a:xfrm>
            <a:off x="10144262" y="1055690"/>
            <a:ext cx="1708030" cy="699848"/>
          </a:xfrm>
          <a:prstGeom prst="wedgeRoundRectCallout">
            <a:avLst>
              <a:gd name="adj1" fmla="val 20645"/>
              <a:gd name="adj2" fmla="val 66712"/>
              <a:gd name="adj3" fmla="val 16667"/>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i="0" u="none" strike="noStrike">
                <a:solidFill>
                  <a:srgbClr val="1A317C"/>
                </a:solidFill>
                <a:effectLst/>
                <a:latin typeface="Arial" panose="020B0604020202020204" pitchFamily="34" charset="0"/>
              </a:rPr>
              <a:t>予算を</a:t>
            </a:r>
            <a:endParaRPr lang="en-US" altLang="ja-JP" sz="1400" b="1" i="0" u="none" strike="noStrike" dirty="0">
              <a:solidFill>
                <a:srgbClr val="1A317C"/>
              </a:solidFill>
              <a:effectLst/>
              <a:latin typeface="Arial" panose="020B0604020202020204" pitchFamily="34" charset="0"/>
            </a:endParaRPr>
          </a:p>
          <a:p>
            <a:pPr algn="ctr"/>
            <a:r>
              <a:rPr lang="ja-JP" altLang="en-US" sz="1400" b="1" i="0" u="none" strike="noStrike">
                <a:solidFill>
                  <a:srgbClr val="1A317C"/>
                </a:solidFill>
                <a:effectLst/>
                <a:latin typeface="Arial" panose="020B0604020202020204" pitchFamily="34" charset="0"/>
              </a:rPr>
              <a:t>どう使えば</a:t>
            </a:r>
            <a:r>
              <a:rPr lang="en-US" altLang="ja-JP" sz="1400" b="1" i="0" u="none" strike="noStrike" dirty="0">
                <a:solidFill>
                  <a:srgbClr val="1A317C"/>
                </a:solidFill>
                <a:effectLst/>
                <a:latin typeface="Arial" panose="020B0604020202020204" pitchFamily="34" charset="0"/>
              </a:rPr>
              <a:t>…</a:t>
            </a:r>
            <a:endParaRPr kumimoji="1" lang="ja-JP" altLang="en-US" sz="1400" b="1">
              <a:solidFill>
                <a:srgbClr val="1A317C"/>
              </a:solidFill>
            </a:endParaRPr>
          </a:p>
        </p:txBody>
      </p:sp>
      <p:sp>
        <p:nvSpPr>
          <p:cNvPr id="61" name="正方形/長方形 60">
            <a:extLst>
              <a:ext uri="{FF2B5EF4-FFF2-40B4-BE49-F238E27FC236}">
                <a16:creationId xmlns:a16="http://schemas.microsoft.com/office/drawing/2014/main" id="{84B537D6-6291-0C19-02DE-147617FE511A}"/>
              </a:ext>
            </a:extLst>
          </p:cNvPr>
          <p:cNvSpPr/>
          <p:nvPr/>
        </p:nvSpPr>
        <p:spPr>
          <a:xfrm>
            <a:off x="3835970" y="5752763"/>
            <a:ext cx="1286090" cy="445880"/>
          </a:xfrm>
          <a:prstGeom prst="rect">
            <a:avLst/>
          </a:prstGeom>
          <a:noFill/>
          <a:ln>
            <a:solidFill>
              <a:srgbClr val="305B9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a:solidFill>
                  <a:srgbClr val="1A317C"/>
                </a:solidFill>
              </a:rPr>
              <a:t>連携機能</a:t>
            </a:r>
            <a:endParaRPr kumimoji="1" lang="ja-JP" altLang="en-US" sz="2000">
              <a:solidFill>
                <a:srgbClr val="1A317C"/>
              </a:solidFill>
            </a:endParaRPr>
          </a:p>
        </p:txBody>
      </p:sp>
      <p:sp>
        <p:nvSpPr>
          <p:cNvPr id="62" name="ドーナツ 61">
            <a:extLst>
              <a:ext uri="{FF2B5EF4-FFF2-40B4-BE49-F238E27FC236}">
                <a16:creationId xmlns:a16="http://schemas.microsoft.com/office/drawing/2014/main" id="{88C2E4B0-760C-9207-2835-1CB615EA6434}"/>
              </a:ext>
            </a:extLst>
          </p:cNvPr>
          <p:cNvSpPr/>
          <p:nvPr/>
        </p:nvSpPr>
        <p:spPr>
          <a:xfrm>
            <a:off x="1178586" y="5745468"/>
            <a:ext cx="467263" cy="467263"/>
          </a:xfrm>
          <a:prstGeom prst="donu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a:extLst>
              <a:ext uri="{FF2B5EF4-FFF2-40B4-BE49-F238E27FC236}">
                <a16:creationId xmlns:a16="http://schemas.microsoft.com/office/drawing/2014/main" id="{0B639184-3DE1-76A7-8B3B-B24DE7FEAF89}"/>
              </a:ext>
            </a:extLst>
          </p:cNvPr>
          <p:cNvSpPr/>
          <p:nvPr/>
        </p:nvSpPr>
        <p:spPr>
          <a:xfrm>
            <a:off x="1736287" y="5760057"/>
            <a:ext cx="1286090" cy="445880"/>
          </a:xfrm>
          <a:prstGeom prst="rect">
            <a:avLst/>
          </a:prstGeom>
          <a:solidFill>
            <a:srgbClr val="1A317C"/>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関係値</a:t>
            </a:r>
          </a:p>
        </p:txBody>
      </p:sp>
      <p:sp>
        <p:nvSpPr>
          <p:cNvPr id="64" name="乗算記号 63">
            <a:extLst>
              <a:ext uri="{FF2B5EF4-FFF2-40B4-BE49-F238E27FC236}">
                <a16:creationId xmlns:a16="http://schemas.microsoft.com/office/drawing/2014/main" id="{4446C388-209C-3B6B-92D1-70901C54A2E2}"/>
              </a:ext>
            </a:extLst>
          </p:cNvPr>
          <p:cNvSpPr/>
          <p:nvPr/>
        </p:nvSpPr>
        <p:spPr>
          <a:xfrm>
            <a:off x="3194429" y="5675419"/>
            <a:ext cx="641541" cy="641541"/>
          </a:xfrm>
          <a:prstGeom prst="mathMultiply">
            <a:avLst/>
          </a:prstGeom>
          <a:noFill/>
          <a:ln>
            <a:solidFill>
              <a:srgbClr val="1A317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F142C322-C270-0DB5-72E1-5872A4EBC8DE}"/>
              </a:ext>
            </a:extLst>
          </p:cNvPr>
          <p:cNvGrpSpPr/>
          <p:nvPr/>
        </p:nvGrpSpPr>
        <p:grpSpPr>
          <a:xfrm>
            <a:off x="1835453" y="3656582"/>
            <a:ext cx="627797" cy="1023582"/>
            <a:chOff x="4068513" y="3580121"/>
            <a:chExt cx="627797" cy="1023582"/>
          </a:xfrm>
        </p:grpSpPr>
        <p:sp>
          <p:nvSpPr>
            <p:cNvPr id="73" name="円/楕円 72">
              <a:extLst>
                <a:ext uri="{FF2B5EF4-FFF2-40B4-BE49-F238E27FC236}">
                  <a16:creationId xmlns:a16="http://schemas.microsoft.com/office/drawing/2014/main" id="{32F3CF52-F77F-8EE8-440F-DC31E4A695AF}"/>
                </a:ext>
              </a:extLst>
            </p:cNvPr>
            <p:cNvSpPr/>
            <p:nvPr/>
          </p:nvSpPr>
          <p:spPr>
            <a:xfrm>
              <a:off x="4102633" y="3580121"/>
              <a:ext cx="559558" cy="559558"/>
            </a:xfrm>
            <a:prstGeom prst="ellipse">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a:extLst>
                <a:ext uri="{FF2B5EF4-FFF2-40B4-BE49-F238E27FC236}">
                  <a16:creationId xmlns:a16="http://schemas.microsoft.com/office/drawing/2014/main" id="{504DC1FD-53F3-FF2A-DC73-D36FFA227E3D}"/>
                </a:ext>
              </a:extLst>
            </p:cNvPr>
            <p:cNvSpPr/>
            <p:nvPr/>
          </p:nvSpPr>
          <p:spPr>
            <a:xfrm>
              <a:off x="4068513" y="4181425"/>
              <a:ext cx="627797" cy="422278"/>
            </a:xfrm>
            <a:prstGeom prst="round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a:extLst>
                <a:ext uri="{FF2B5EF4-FFF2-40B4-BE49-F238E27FC236}">
                  <a16:creationId xmlns:a16="http://schemas.microsoft.com/office/drawing/2014/main" id="{ACF80DB2-F5EB-F80A-DAA3-7D542C074473}"/>
                </a:ext>
              </a:extLst>
            </p:cNvPr>
            <p:cNvSpPr/>
            <p:nvPr/>
          </p:nvSpPr>
          <p:spPr>
            <a:xfrm>
              <a:off x="429237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a:extLst>
                <a:ext uri="{FF2B5EF4-FFF2-40B4-BE49-F238E27FC236}">
                  <a16:creationId xmlns:a16="http://schemas.microsoft.com/office/drawing/2014/main" id="{D5499EBF-3362-4E38-74F0-D14ABAF69E4A}"/>
                </a:ext>
              </a:extLst>
            </p:cNvPr>
            <p:cNvSpPr/>
            <p:nvPr/>
          </p:nvSpPr>
          <p:spPr>
            <a:xfrm>
              <a:off x="448211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F241949B-393E-0E92-C311-8B0F2BA77FA0}"/>
              </a:ext>
            </a:extLst>
          </p:cNvPr>
          <p:cNvGrpSpPr/>
          <p:nvPr/>
        </p:nvGrpSpPr>
        <p:grpSpPr>
          <a:xfrm flipH="1">
            <a:off x="4164356" y="3656582"/>
            <a:ext cx="627797" cy="1023582"/>
            <a:chOff x="4068513" y="2405418"/>
            <a:chExt cx="627797" cy="1023582"/>
          </a:xfrm>
        </p:grpSpPr>
        <p:sp>
          <p:nvSpPr>
            <p:cNvPr id="78" name="円/楕円 77">
              <a:extLst>
                <a:ext uri="{FF2B5EF4-FFF2-40B4-BE49-F238E27FC236}">
                  <a16:creationId xmlns:a16="http://schemas.microsoft.com/office/drawing/2014/main" id="{CCC4A754-EE77-75A2-6ED7-F22CC4F05BAF}"/>
                </a:ext>
              </a:extLst>
            </p:cNvPr>
            <p:cNvSpPr/>
            <p:nvPr/>
          </p:nvSpPr>
          <p:spPr>
            <a:xfrm>
              <a:off x="4102633"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a:extLst>
                <a:ext uri="{FF2B5EF4-FFF2-40B4-BE49-F238E27FC236}">
                  <a16:creationId xmlns:a16="http://schemas.microsoft.com/office/drawing/2014/main" id="{7C2FA41A-711E-81A5-FAEC-ADAB28E89EFC}"/>
                </a:ext>
              </a:extLst>
            </p:cNvPr>
            <p:cNvSpPr/>
            <p:nvPr/>
          </p:nvSpPr>
          <p:spPr>
            <a:xfrm>
              <a:off x="4068513"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a:extLst>
                <a:ext uri="{FF2B5EF4-FFF2-40B4-BE49-F238E27FC236}">
                  <a16:creationId xmlns:a16="http://schemas.microsoft.com/office/drawing/2014/main" id="{C7C31AAA-E8E3-23FB-3F28-DF5EC93F104E}"/>
                </a:ext>
              </a:extLst>
            </p:cNvPr>
            <p:cNvSpPr/>
            <p:nvPr/>
          </p:nvSpPr>
          <p:spPr>
            <a:xfrm>
              <a:off x="4292375"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a:extLst>
                <a:ext uri="{FF2B5EF4-FFF2-40B4-BE49-F238E27FC236}">
                  <a16:creationId xmlns:a16="http://schemas.microsoft.com/office/drawing/2014/main" id="{397767D8-A31D-3F4A-D86F-3CE049487169}"/>
                </a:ext>
              </a:extLst>
            </p:cNvPr>
            <p:cNvSpPr/>
            <p:nvPr/>
          </p:nvSpPr>
          <p:spPr>
            <a:xfrm>
              <a:off x="4482117"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弧 81">
              <a:extLst>
                <a:ext uri="{FF2B5EF4-FFF2-40B4-BE49-F238E27FC236}">
                  <a16:creationId xmlns:a16="http://schemas.microsoft.com/office/drawing/2014/main" id="{0FEFAAD5-57F0-A79C-13BE-D293EB699D0A}"/>
                </a:ext>
              </a:extLst>
            </p:cNvPr>
            <p:cNvSpPr/>
            <p:nvPr/>
          </p:nvSpPr>
          <p:spPr>
            <a:xfrm flipH="1">
              <a:off x="4292375"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83" name="グループ化 82">
            <a:extLst>
              <a:ext uri="{FF2B5EF4-FFF2-40B4-BE49-F238E27FC236}">
                <a16:creationId xmlns:a16="http://schemas.microsoft.com/office/drawing/2014/main" id="{56396997-5F92-13D4-29D0-AD0CD5B93FD4}"/>
              </a:ext>
            </a:extLst>
          </p:cNvPr>
          <p:cNvGrpSpPr/>
          <p:nvPr/>
        </p:nvGrpSpPr>
        <p:grpSpPr>
          <a:xfrm flipH="1">
            <a:off x="7423531" y="3630332"/>
            <a:ext cx="627797" cy="1023582"/>
            <a:chOff x="4068513" y="3580121"/>
            <a:chExt cx="627797" cy="1023582"/>
          </a:xfrm>
        </p:grpSpPr>
        <p:sp>
          <p:nvSpPr>
            <p:cNvPr id="84" name="円/楕円 83">
              <a:extLst>
                <a:ext uri="{FF2B5EF4-FFF2-40B4-BE49-F238E27FC236}">
                  <a16:creationId xmlns:a16="http://schemas.microsoft.com/office/drawing/2014/main" id="{6AC767D8-02EA-D71C-0819-972FF991AD21}"/>
                </a:ext>
              </a:extLst>
            </p:cNvPr>
            <p:cNvSpPr/>
            <p:nvPr/>
          </p:nvSpPr>
          <p:spPr>
            <a:xfrm>
              <a:off x="4102633" y="3580121"/>
              <a:ext cx="559558" cy="559558"/>
            </a:xfrm>
            <a:prstGeom prst="ellipse">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a:extLst>
                <a:ext uri="{FF2B5EF4-FFF2-40B4-BE49-F238E27FC236}">
                  <a16:creationId xmlns:a16="http://schemas.microsoft.com/office/drawing/2014/main" id="{5A0F5496-42C9-42C4-B042-3B6AB4E9D754}"/>
                </a:ext>
              </a:extLst>
            </p:cNvPr>
            <p:cNvSpPr/>
            <p:nvPr/>
          </p:nvSpPr>
          <p:spPr>
            <a:xfrm>
              <a:off x="4068513" y="4181425"/>
              <a:ext cx="627797" cy="422278"/>
            </a:xfrm>
            <a:prstGeom prst="round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a:extLst>
                <a:ext uri="{FF2B5EF4-FFF2-40B4-BE49-F238E27FC236}">
                  <a16:creationId xmlns:a16="http://schemas.microsoft.com/office/drawing/2014/main" id="{29A7D836-33C5-E37B-E8C5-8F6781EB51A1}"/>
                </a:ext>
              </a:extLst>
            </p:cNvPr>
            <p:cNvSpPr/>
            <p:nvPr/>
          </p:nvSpPr>
          <p:spPr>
            <a:xfrm>
              <a:off x="429237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a:extLst>
                <a:ext uri="{FF2B5EF4-FFF2-40B4-BE49-F238E27FC236}">
                  <a16:creationId xmlns:a16="http://schemas.microsoft.com/office/drawing/2014/main" id="{3EB3409A-5F96-135C-B628-192EA044C65C}"/>
                </a:ext>
              </a:extLst>
            </p:cNvPr>
            <p:cNvSpPr/>
            <p:nvPr/>
          </p:nvSpPr>
          <p:spPr>
            <a:xfrm>
              <a:off x="448211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 name="グループ化 87">
            <a:extLst>
              <a:ext uri="{FF2B5EF4-FFF2-40B4-BE49-F238E27FC236}">
                <a16:creationId xmlns:a16="http://schemas.microsoft.com/office/drawing/2014/main" id="{CAE6D779-45EC-4498-286F-AEA9803C7052}"/>
              </a:ext>
            </a:extLst>
          </p:cNvPr>
          <p:cNvGrpSpPr/>
          <p:nvPr/>
        </p:nvGrpSpPr>
        <p:grpSpPr>
          <a:xfrm flipH="1">
            <a:off x="10692470" y="1987908"/>
            <a:ext cx="627797" cy="1023582"/>
            <a:chOff x="4068513" y="3580121"/>
            <a:chExt cx="627797" cy="1023582"/>
          </a:xfrm>
        </p:grpSpPr>
        <p:sp>
          <p:nvSpPr>
            <p:cNvPr id="89" name="円/楕円 88">
              <a:extLst>
                <a:ext uri="{FF2B5EF4-FFF2-40B4-BE49-F238E27FC236}">
                  <a16:creationId xmlns:a16="http://schemas.microsoft.com/office/drawing/2014/main" id="{1AFA9CFB-D2F1-7F02-F75C-1303A6D6BC78}"/>
                </a:ext>
              </a:extLst>
            </p:cNvPr>
            <p:cNvSpPr/>
            <p:nvPr/>
          </p:nvSpPr>
          <p:spPr>
            <a:xfrm>
              <a:off x="4102633" y="3580121"/>
              <a:ext cx="559558" cy="559558"/>
            </a:xfrm>
            <a:prstGeom prst="ellipse">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 89">
              <a:extLst>
                <a:ext uri="{FF2B5EF4-FFF2-40B4-BE49-F238E27FC236}">
                  <a16:creationId xmlns:a16="http://schemas.microsoft.com/office/drawing/2014/main" id="{0E22BB72-2FAB-0788-F90D-AD62D0F988D0}"/>
                </a:ext>
              </a:extLst>
            </p:cNvPr>
            <p:cNvSpPr/>
            <p:nvPr/>
          </p:nvSpPr>
          <p:spPr>
            <a:xfrm>
              <a:off x="4068513" y="4181425"/>
              <a:ext cx="627797" cy="422278"/>
            </a:xfrm>
            <a:prstGeom prst="round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a:extLst>
                <a:ext uri="{FF2B5EF4-FFF2-40B4-BE49-F238E27FC236}">
                  <a16:creationId xmlns:a16="http://schemas.microsoft.com/office/drawing/2014/main" id="{4360C641-B9D5-8FCF-726C-D801F275BFF6}"/>
                </a:ext>
              </a:extLst>
            </p:cNvPr>
            <p:cNvSpPr/>
            <p:nvPr/>
          </p:nvSpPr>
          <p:spPr>
            <a:xfrm>
              <a:off x="429237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a:extLst>
                <a:ext uri="{FF2B5EF4-FFF2-40B4-BE49-F238E27FC236}">
                  <a16:creationId xmlns:a16="http://schemas.microsoft.com/office/drawing/2014/main" id="{46BD8536-F989-616C-407A-FBE4109B272E}"/>
                </a:ext>
              </a:extLst>
            </p:cNvPr>
            <p:cNvSpPr/>
            <p:nvPr/>
          </p:nvSpPr>
          <p:spPr>
            <a:xfrm>
              <a:off x="448211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3" name="左右矢印 92">
            <a:extLst>
              <a:ext uri="{FF2B5EF4-FFF2-40B4-BE49-F238E27FC236}">
                <a16:creationId xmlns:a16="http://schemas.microsoft.com/office/drawing/2014/main" id="{23AE643E-691A-8D27-DD75-E7CE788192D9}"/>
              </a:ext>
            </a:extLst>
          </p:cNvPr>
          <p:cNvSpPr/>
          <p:nvPr/>
        </p:nvSpPr>
        <p:spPr>
          <a:xfrm>
            <a:off x="2590383" y="3965423"/>
            <a:ext cx="1436626" cy="346229"/>
          </a:xfrm>
          <a:prstGeom prst="leftRightArrow">
            <a:avLst/>
          </a:prstGeom>
          <a:noFill/>
          <a:ln w="1905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a:extLst>
              <a:ext uri="{FF2B5EF4-FFF2-40B4-BE49-F238E27FC236}">
                <a16:creationId xmlns:a16="http://schemas.microsoft.com/office/drawing/2014/main" id="{4D0635C2-0BBC-3A2C-D770-F07BC658CB50}"/>
              </a:ext>
            </a:extLst>
          </p:cNvPr>
          <p:cNvSpPr/>
          <p:nvPr/>
        </p:nvSpPr>
        <p:spPr>
          <a:xfrm>
            <a:off x="1279555" y="4523231"/>
            <a:ext cx="1739591"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spc="-300">
                <a:solidFill>
                  <a:srgbClr val="1A317C"/>
                </a:solidFill>
              </a:rPr>
              <a:t>コミュニティ管理者</a:t>
            </a:r>
            <a:endParaRPr kumimoji="1" lang="ja-JP" altLang="en-US" sz="1600" spc="-300">
              <a:solidFill>
                <a:srgbClr val="1A317C"/>
              </a:solidFill>
            </a:endParaRPr>
          </a:p>
        </p:txBody>
      </p:sp>
      <p:sp>
        <p:nvSpPr>
          <p:cNvPr id="58" name="角丸四角形 57">
            <a:extLst>
              <a:ext uri="{FF2B5EF4-FFF2-40B4-BE49-F238E27FC236}">
                <a16:creationId xmlns:a16="http://schemas.microsoft.com/office/drawing/2014/main" id="{02C647BB-77EC-AFB1-F04F-E038A990CE84}"/>
              </a:ext>
            </a:extLst>
          </p:cNvPr>
          <p:cNvSpPr/>
          <p:nvPr/>
        </p:nvSpPr>
        <p:spPr>
          <a:xfrm>
            <a:off x="7140607" y="4521564"/>
            <a:ext cx="1188170"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地域包括</a:t>
            </a:r>
          </a:p>
        </p:txBody>
      </p:sp>
      <p:sp>
        <p:nvSpPr>
          <p:cNvPr id="116" name="正方形/長方形 115">
            <a:extLst>
              <a:ext uri="{FF2B5EF4-FFF2-40B4-BE49-F238E27FC236}">
                <a16:creationId xmlns:a16="http://schemas.microsoft.com/office/drawing/2014/main" id="{EC6E757F-AF8E-2F6E-05B1-F6744087604D}"/>
              </a:ext>
            </a:extLst>
          </p:cNvPr>
          <p:cNvSpPr/>
          <p:nvPr/>
        </p:nvSpPr>
        <p:spPr>
          <a:xfrm>
            <a:off x="9525742" y="5730327"/>
            <a:ext cx="1286090" cy="445880"/>
          </a:xfrm>
          <a:prstGeom prst="rect">
            <a:avLst/>
          </a:prstGeom>
          <a:solidFill>
            <a:srgbClr val="1A317C"/>
          </a:solid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bg1"/>
                </a:solidFill>
              </a:rPr>
              <a:t>連携機能</a:t>
            </a:r>
            <a:endParaRPr kumimoji="1" lang="ja-JP" altLang="en-US" sz="2000">
              <a:solidFill>
                <a:schemeClr val="bg1"/>
              </a:solidFill>
            </a:endParaRPr>
          </a:p>
        </p:txBody>
      </p:sp>
      <p:sp>
        <p:nvSpPr>
          <p:cNvPr id="117" name="ドーナツ 116">
            <a:extLst>
              <a:ext uri="{FF2B5EF4-FFF2-40B4-BE49-F238E27FC236}">
                <a16:creationId xmlns:a16="http://schemas.microsoft.com/office/drawing/2014/main" id="{E3ED75C3-420D-D84E-912F-6209D024C1C3}"/>
              </a:ext>
            </a:extLst>
          </p:cNvPr>
          <p:cNvSpPr/>
          <p:nvPr/>
        </p:nvSpPr>
        <p:spPr>
          <a:xfrm>
            <a:off x="8982359" y="5720560"/>
            <a:ext cx="467263" cy="467263"/>
          </a:xfrm>
          <a:prstGeom prst="donu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正方形/長方形 117">
            <a:extLst>
              <a:ext uri="{FF2B5EF4-FFF2-40B4-BE49-F238E27FC236}">
                <a16:creationId xmlns:a16="http://schemas.microsoft.com/office/drawing/2014/main" id="{526039C3-34BF-6A2E-4A45-026CE1BDF4D7}"/>
              </a:ext>
            </a:extLst>
          </p:cNvPr>
          <p:cNvSpPr/>
          <p:nvPr/>
        </p:nvSpPr>
        <p:spPr>
          <a:xfrm>
            <a:off x="7426059" y="5737621"/>
            <a:ext cx="1286090" cy="445880"/>
          </a:xfrm>
          <a:prstGeom prst="rect">
            <a:avLst/>
          </a:prstGeom>
          <a:solidFill>
            <a:schemeClr val="bg2"/>
          </a:solidFill>
          <a:ln>
            <a:solidFill>
              <a:srgbClr val="1A317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rgbClr val="1A317C"/>
                </a:solidFill>
              </a:rPr>
              <a:t>関係値</a:t>
            </a:r>
          </a:p>
        </p:txBody>
      </p:sp>
      <p:sp>
        <p:nvSpPr>
          <p:cNvPr id="119" name="乗算記号 118">
            <a:extLst>
              <a:ext uri="{FF2B5EF4-FFF2-40B4-BE49-F238E27FC236}">
                <a16:creationId xmlns:a16="http://schemas.microsoft.com/office/drawing/2014/main" id="{2DD8D073-5DD3-00B5-D671-02E02930CA29}"/>
              </a:ext>
            </a:extLst>
          </p:cNvPr>
          <p:cNvSpPr/>
          <p:nvPr/>
        </p:nvSpPr>
        <p:spPr>
          <a:xfrm>
            <a:off x="6813570" y="5662112"/>
            <a:ext cx="641541" cy="641541"/>
          </a:xfrm>
          <a:prstGeom prst="mathMultiply">
            <a:avLst/>
          </a:prstGeom>
          <a:noFill/>
          <a:ln>
            <a:solidFill>
              <a:srgbClr val="1A317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右中かっこ 119">
            <a:extLst>
              <a:ext uri="{FF2B5EF4-FFF2-40B4-BE49-F238E27FC236}">
                <a16:creationId xmlns:a16="http://schemas.microsoft.com/office/drawing/2014/main" id="{7063DBDD-978B-2AD1-C933-23CD69508168}"/>
              </a:ext>
            </a:extLst>
          </p:cNvPr>
          <p:cNvSpPr/>
          <p:nvPr/>
        </p:nvSpPr>
        <p:spPr>
          <a:xfrm rot="5400000">
            <a:off x="3082702" y="3474635"/>
            <a:ext cx="191960" cy="4000192"/>
          </a:xfrm>
          <a:prstGeom prst="rightBrace">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1" name="右中かっこ 120">
            <a:extLst>
              <a:ext uri="{FF2B5EF4-FFF2-40B4-BE49-F238E27FC236}">
                <a16:creationId xmlns:a16="http://schemas.microsoft.com/office/drawing/2014/main" id="{AB44B13A-3D8E-896B-94F9-A7F5A1132C48}"/>
              </a:ext>
            </a:extLst>
          </p:cNvPr>
          <p:cNvSpPr/>
          <p:nvPr/>
        </p:nvSpPr>
        <p:spPr>
          <a:xfrm rot="5400000">
            <a:off x="8814230" y="3500517"/>
            <a:ext cx="191960" cy="4000192"/>
          </a:xfrm>
          <a:prstGeom prst="rightBrace">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B037019F-32FB-4CB0-1E21-304CFAC53537}"/>
              </a:ext>
            </a:extLst>
          </p:cNvPr>
          <p:cNvSpPr/>
          <p:nvPr/>
        </p:nvSpPr>
        <p:spPr>
          <a:xfrm>
            <a:off x="1142369" y="3217305"/>
            <a:ext cx="4185788" cy="2006748"/>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337AD8D5-81CA-12F8-2CCA-389431012E56}"/>
              </a:ext>
            </a:extLst>
          </p:cNvPr>
          <p:cNvSpPr/>
          <p:nvPr/>
        </p:nvSpPr>
        <p:spPr>
          <a:xfrm>
            <a:off x="6812489" y="3217305"/>
            <a:ext cx="4185788" cy="2006748"/>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左右矢印 93">
            <a:extLst>
              <a:ext uri="{FF2B5EF4-FFF2-40B4-BE49-F238E27FC236}">
                <a16:creationId xmlns:a16="http://schemas.microsoft.com/office/drawing/2014/main" id="{8A64F5EE-E431-CD35-60C9-BE585B2FEA84}"/>
              </a:ext>
            </a:extLst>
          </p:cNvPr>
          <p:cNvSpPr/>
          <p:nvPr/>
        </p:nvSpPr>
        <p:spPr>
          <a:xfrm>
            <a:off x="5075403" y="3976376"/>
            <a:ext cx="1993908" cy="346229"/>
          </a:xfrm>
          <a:prstGeom prst="leftRightArrow">
            <a:avLst/>
          </a:prstGeom>
          <a:solidFill>
            <a:schemeClr val="bg2"/>
          </a:solidFill>
          <a:ln w="1905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乗算記号 29">
            <a:extLst>
              <a:ext uri="{FF2B5EF4-FFF2-40B4-BE49-F238E27FC236}">
                <a16:creationId xmlns:a16="http://schemas.microsoft.com/office/drawing/2014/main" id="{A78A7D31-A9E0-3292-A804-89B6FB091321}"/>
              </a:ext>
            </a:extLst>
          </p:cNvPr>
          <p:cNvSpPr/>
          <p:nvPr/>
        </p:nvSpPr>
        <p:spPr>
          <a:xfrm>
            <a:off x="5782163" y="3873047"/>
            <a:ext cx="547934" cy="547934"/>
          </a:xfrm>
          <a:prstGeom prst="mathMultiply">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角丸四角形 95">
            <a:extLst>
              <a:ext uri="{FF2B5EF4-FFF2-40B4-BE49-F238E27FC236}">
                <a16:creationId xmlns:a16="http://schemas.microsoft.com/office/drawing/2014/main" id="{25F11F7C-7F73-3B55-7B63-0059E1E77B62}"/>
              </a:ext>
            </a:extLst>
          </p:cNvPr>
          <p:cNvSpPr/>
          <p:nvPr/>
        </p:nvSpPr>
        <p:spPr>
          <a:xfrm>
            <a:off x="10433054" y="2899165"/>
            <a:ext cx="1188170"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1A317C"/>
                </a:solidFill>
              </a:rPr>
              <a:t>地方行政</a:t>
            </a:r>
            <a:endParaRPr kumimoji="1" lang="ja-JP" altLang="en-US">
              <a:solidFill>
                <a:srgbClr val="1A317C"/>
              </a:solidFill>
            </a:endParaRPr>
          </a:p>
        </p:txBody>
      </p:sp>
    </p:spTree>
    <p:extLst>
      <p:ext uri="{BB962C8B-B14F-4D97-AF65-F5344CB8AC3E}">
        <p14:creationId xmlns:p14="http://schemas.microsoft.com/office/powerpoint/2010/main" val="367821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3E01B43-2110-D5E1-5457-51E0C47358EA}"/>
            </a:ext>
          </a:extLst>
        </p:cNvPr>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644319AD-B6E6-84B0-4484-054B86DB5976}"/>
              </a:ext>
            </a:extLst>
          </p:cNvPr>
          <p:cNvGrpSpPr/>
          <p:nvPr/>
        </p:nvGrpSpPr>
        <p:grpSpPr>
          <a:xfrm>
            <a:off x="6639150" y="1421953"/>
            <a:ext cx="5247344" cy="2869827"/>
            <a:chOff x="6639150" y="1782174"/>
            <a:chExt cx="5247344" cy="2869827"/>
          </a:xfrm>
        </p:grpSpPr>
        <p:graphicFrame>
          <p:nvGraphicFramePr>
            <p:cNvPr id="2" name="グラフ 1">
              <a:extLst>
                <a:ext uri="{FF2B5EF4-FFF2-40B4-BE49-F238E27FC236}">
                  <a16:creationId xmlns:a16="http://schemas.microsoft.com/office/drawing/2014/main" id="{AFA705B2-9519-4030-04BC-0CC3E2F8F905}"/>
                </a:ext>
              </a:extLst>
            </p:cNvPr>
            <p:cNvGraphicFramePr/>
            <p:nvPr/>
          </p:nvGraphicFramePr>
          <p:xfrm>
            <a:off x="7210361" y="1782174"/>
            <a:ext cx="4676133" cy="2869827"/>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CB6DC5B8-7197-33C8-382A-496B786DAFF2}"/>
                </a:ext>
              </a:extLst>
            </p:cNvPr>
            <p:cNvSpPr txBox="1"/>
            <p:nvPr/>
          </p:nvSpPr>
          <p:spPr>
            <a:xfrm>
              <a:off x="6639150" y="2796262"/>
              <a:ext cx="708848" cy="338554"/>
            </a:xfrm>
            <a:prstGeom prst="rect">
              <a:avLst/>
            </a:prstGeom>
            <a:noFill/>
          </p:spPr>
          <p:txBody>
            <a:bodyPr wrap="none" rtlCol="0">
              <a:spAutoFit/>
            </a:bodyPr>
            <a:lstStyle/>
            <a:p>
              <a:r>
                <a:rPr kumimoji="1" lang="ja-JP" altLang="en-US" sz="1600"/>
                <a:t>第</a:t>
              </a:r>
              <a:r>
                <a:rPr kumimoji="1" lang="en-US" altLang="ja-JP" sz="1600" dirty="0"/>
                <a:t>1</a:t>
              </a:r>
              <a:r>
                <a:rPr kumimoji="1" lang="ja-JP" altLang="en-US" sz="1600"/>
                <a:t>位</a:t>
              </a:r>
            </a:p>
          </p:txBody>
        </p:sp>
        <p:sp>
          <p:nvSpPr>
            <p:cNvPr id="8" name="テキスト ボックス 7">
              <a:extLst>
                <a:ext uri="{FF2B5EF4-FFF2-40B4-BE49-F238E27FC236}">
                  <a16:creationId xmlns:a16="http://schemas.microsoft.com/office/drawing/2014/main" id="{6A92C46B-ADC8-01BF-BB13-7D48021E7714}"/>
                </a:ext>
              </a:extLst>
            </p:cNvPr>
            <p:cNvSpPr txBox="1"/>
            <p:nvPr/>
          </p:nvSpPr>
          <p:spPr>
            <a:xfrm>
              <a:off x="6641661" y="3283790"/>
              <a:ext cx="708848" cy="338554"/>
            </a:xfrm>
            <a:prstGeom prst="rect">
              <a:avLst/>
            </a:prstGeom>
            <a:noFill/>
          </p:spPr>
          <p:txBody>
            <a:bodyPr wrap="none" rtlCol="0">
              <a:spAutoFit/>
            </a:bodyPr>
            <a:lstStyle/>
            <a:p>
              <a:r>
                <a:rPr kumimoji="1" lang="ja-JP" altLang="en-US" sz="1600"/>
                <a:t>第</a:t>
              </a:r>
              <a:r>
                <a:rPr kumimoji="1" lang="en-US" altLang="ja-JP" sz="1600" dirty="0"/>
                <a:t>2</a:t>
              </a:r>
              <a:r>
                <a:rPr kumimoji="1" lang="ja-JP" altLang="en-US" sz="1600"/>
                <a:t>位</a:t>
              </a:r>
            </a:p>
          </p:txBody>
        </p:sp>
        <p:sp>
          <p:nvSpPr>
            <p:cNvPr id="9" name="テキスト ボックス 8">
              <a:extLst>
                <a:ext uri="{FF2B5EF4-FFF2-40B4-BE49-F238E27FC236}">
                  <a16:creationId xmlns:a16="http://schemas.microsoft.com/office/drawing/2014/main" id="{428C0B09-4337-7B5E-D6E6-DA33A1D6EE7E}"/>
                </a:ext>
              </a:extLst>
            </p:cNvPr>
            <p:cNvSpPr txBox="1"/>
            <p:nvPr/>
          </p:nvSpPr>
          <p:spPr>
            <a:xfrm>
              <a:off x="6639150" y="3771318"/>
              <a:ext cx="708848" cy="338554"/>
            </a:xfrm>
            <a:prstGeom prst="rect">
              <a:avLst/>
            </a:prstGeom>
            <a:noFill/>
          </p:spPr>
          <p:txBody>
            <a:bodyPr wrap="none" rtlCol="0">
              <a:spAutoFit/>
            </a:bodyPr>
            <a:lstStyle/>
            <a:p>
              <a:r>
                <a:rPr kumimoji="1" lang="ja-JP" altLang="en-US" sz="1600"/>
                <a:t>第</a:t>
              </a:r>
              <a:r>
                <a:rPr lang="en-US" altLang="ja-JP" sz="1600" dirty="0"/>
                <a:t>3</a:t>
              </a:r>
              <a:r>
                <a:rPr kumimoji="1" lang="ja-JP" altLang="en-US" sz="1600"/>
                <a:t>位</a:t>
              </a:r>
            </a:p>
          </p:txBody>
        </p:sp>
        <p:sp>
          <p:nvSpPr>
            <p:cNvPr id="10" name="テキスト ボックス 9">
              <a:extLst>
                <a:ext uri="{FF2B5EF4-FFF2-40B4-BE49-F238E27FC236}">
                  <a16:creationId xmlns:a16="http://schemas.microsoft.com/office/drawing/2014/main" id="{48435E78-8A82-C513-97B5-BEDEA333ACD5}"/>
                </a:ext>
              </a:extLst>
            </p:cNvPr>
            <p:cNvSpPr txBox="1"/>
            <p:nvPr/>
          </p:nvSpPr>
          <p:spPr>
            <a:xfrm>
              <a:off x="10147613" y="2792071"/>
              <a:ext cx="766557" cy="338554"/>
            </a:xfrm>
            <a:prstGeom prst="rect">
              <a:avLst/>
            </a:prstGeom>
            <a:noFill/>
          </p:spPr>
          <p:txBody>
            <a:bodyPr wrap="none" rtlCol="0">
              <a:spAutoFit/>
            </a:bodyPr>
            <a:lstStyle/>
            <a:p>
              <a:r>
                <a:rPr lang="en-US" altLang="ja-JP" sz="1600" b="1" dirty="0">
                  <a:solidFill>
                    <a:srgbClr val="1A317C"/>
                  </a:solidFill>
                </a:rPr>
                <a:t>32.4%</a:t>
              </a:r>
              <a:endParaRPr kumimoji="1" lang="ja-JP" altLang="en-US" sz="1600" b="1">
                <a:solidFill>
                  <a:srgbClr val="1A317C"/>
                </a:solidFill>
              </a:endParaRPr>
            </a:p>
          </p:txBody>
        </p:sp>
        <p:sp>
          <p:nvSpPr>
            <p:cNvPr id="11" name="テキスト ボックス 10">
              <a:extLst>
                <a:ext uri="{FF2B5EF4-FFF2-40B4-BE49-F238E27FC236}">
                  <a16:creationId xmlns:a16="http://schemas.microsoft.com/office/drawing/2014/main" id="{760AA181-CBD6-751D-D67A-6345032169EF}"/>
                </a:ext>
              </a:extLst>
            </p:cNvPr>
            <p:cNvSpPr txBox="1"/>
            <p:nvPr/>
          </p:nvSpPr>
          <p:spPr>
            <a:xfrm>
              <a:off x="9964391" y="3279599"/>
              <a:ext cx="766557" cy="338554"/>
            </a:xfrm>
            <a:prstGeom prst="rect">
              <a:avLst/>
            </a:prstGeom>
            <a:noFill/>
          </p:spPr>
          <p:txBody>
            <a:bodyPr wrap="none" rtlCol="0">
              <a:spAutoFit/>
            </a:bodyPr>
            <a:lstStyle/>
            <a:p>
              <a:r>
                <a:rPr lang="en-US" altLang="ja-JP" sz="1600" b="1" dirty="0">
                  <a:solidFill>
                    <a:schemeClr val="bg1"/>
                  </a:solidFill>
                </a:rPr>
                <a:t>31.0%</a:t>
              </a:r>
              <a:endParaRPr kumimoji="1" lang="ja-JP" altLang="en-US" sz="1600" b="1">
                <a:solidFill>
                  <a:schemeClr val="bg1"/>
                </a:solidFill>
              </a:endParaRPr>
            </a:p>
          </p:txBody>
        </p:sp>
        <p:sp>
          <p:nvSpPr>
            <p:cNvPr id="14" name="テキスト ボックス 13">
              <a:extLst>
                <a:ext uri="{FF2B5EF4-FFF2-40B4-BE49-F238E27FC236}">
                  <a16:creationId xmlns:a16="http://schemas.microsoft.com/office/drawing/2014/main" id="{F8AD9FB4-E03D-063F-14CC-5C1ACEE2917D}"/>
                </a:ext>
              </a:extLst>
            </p:cNvPr>
            <p:cNvSpPr txBox="1"/>
            <p:nvPr/>
          </p:nvSpPr>
          <p:spPr>
            <a:xfrm>
              <a:off x="9304655" y="3709975"/>
              <a:ext cx="766557" cy="338554"/>
            </a:xfrm>
            <a:prstGeom prst="rect">
              <a:avLst/>
            </a:prstGeom>
            <a:noFill/>
          </p:spPr>
          <p:txBody>
            <a:bodyPr wrap="none" rtlCol="0">
              <a:spAutoFit/>
            </a:bodyPr>
            <a:lstStyle/>
            <a:p>
              <a:r>
                <a:rPr lang="en-US" altLang="ja-JP" sz="1600" b="1" dirty="0">
                  <a:solidFill>
                    <a:schemeClr val="bg1"/>
                  </a:solidFill>
                </a:rPr>
                <a:t>24.8%</a:t>
              </a:r>
              <a:endParaRPr kumimoji="1" lang="ja-JP" altLang="en-US" sz="1600" b="1">
                <a:solidFill>
                  <a:schemeClr val="bg1"/>
                </a:solidFill>
              </a:endParaRPr>
            </a:p>
          </p:txBody>
        </p:sp>
      </p:grpSp>
      <p:sp>
        <p:nvSpPr>
          <p:cNvPr id="4" name="タイトル 3">
            <a:extLst>
              <a:ext uri="{FF2B5EF4-FFF2-40B4-BE49-F238E27FC236}">
                <a16:creationId xmlns:a16="http://schemas.microsoft.com/office/drawing/2014/main" id="{F32DEBC6-6F65-6F50-9B93-F8C23AA31F9A}"/>
              </a:ext>
            </a:extLst>
          </p:cNvPr>
          <p:cNvSpPr>
            <a:spLocks noGrp="1"/>
          </p:cNvSpPr>
          <p:nvPr>
            <p:ph type="title"/>
          </p:nvPr>
        </p:nvSpPr>
        <p:spPr/>
        <p:txBody>
          <a:bodyPr/>
          <a:lstStyle/>
          <a:p>
            <a:r>
              <a:rPr lang="ja-JP" altLang="en-US"/>
              <a:t>データからわかる課題状況（シニア目線）</a:t>
            </a:r>
          </a:p>
        </p:txBody>
      </p:sp>
      <p:sp>
        <p:nvSpPr>
          <p:cNvPr id="13" name="テキスト ボックス 12">
            <a:extLst>
              <a:ext uri="{FF2B5EF4-FFF2-40B4-BE49-F238E27FC236}">
                <a16:creationId xmlns:a16="http://schemas.microsoft.com/office/drawing/2014/main" id="{110893B0-3818-A349-85FA-A67A7A25FECD}"/>
              </a:ext>
            </a:extLst>
          </p:cNvPr>
          <p:cNvSpPr txBox="1"/>
          <p:nvPr/>
        </p:nvSpPr>
        <p:spPr>
          <a:xfrm>
            <a:off x="725910" y="5494387"/>
            <a:ext cx="4770007" cy="646331"/>
          </a:xfrm>
          <a:prstGeom prst="rect">
            <a:avLst/>
          </a:prstGeom>
          <a:noFill/>
        </p:spPr>
        <p:txBody>
          <a:bodyPr wrap="square" rtlCol="0">
            <a:spAutoFit/>
          </a:bodyPr>
          <a:lstStyle/>
          <a:p>
            <a:pPr algn="ctr"/>
            <a:r>
              <a:rPr lang="ja-JP" altLang="en-US" sz="1800" b="1" i="0" u="none" strike="noStrike">
                <a:effectLst/>
                <a:latin typeface="Arial" panose="020B0604020202020204" pitchFamily="34" charset="0"/>
              </a:rPr>
              <a:t>高齢者の</a:t>
            </a:r>
            <a:r>
              <a:rPr lang="en-US" altLang="ja-JP" sz="1800" b="1" i="0" u="none" strike="noStrike" dirty="0">
                <a:effectLst/>
                <a:latin typeface="Arial" panose="020B0604020202020204" pitchFamily="34" charset="0"/>
              </a:rPr>
              <a:t>50%</a:t>
            </a:r>
            <a:r>
              <a:rPr lang="ja-JP" altLang="en-US" sz="1800" b="1" i="0" u="none" strike="noStrike">
                <a:effectLst/>
                <a:latin typeface="Arial" panose="020B0604020202020204" pitchFamily="34" charset="0"/>
              </a:rPr>
              <a:t>は年に一度以上何かしらの</a:t>
            </a:r>
            <a:endParaRPr lang="en-US" altLang="ja-JP" sz="1800" b="1" i="0" u="none" strike="noStrike" dirty="0">
              <a:effectLst/>
              <a:latin typeface="Arial" panose="020B0604020202020204" pitchFamily="34" charset="0"/>
            </a:endParaRPr>
          </a:p>
          <a:p>
            <a:pPr algn="ctr"/>
            <a:r>
              <a:rPr lang="ja-JP" altLang="en-US" sz="1800" b="1" i="0" u="none" strike="noStrike">
                <a:effectLst/>
                <a:latin typeface="Arial" panose="020B0604020202020204" pitchFamily="34" charset="0"/>
              </a:rPr>
              <a:t>社会活動に参加している</a:t>
            </a:r>
            <a:r>
              <a:rPr lang="en-US" altLang="ja-JP" b="1" baseline="30000" dirty="0">
                <a:latin typeface="Arial" panose="020B0604020202020204" pitchFamily="34" charset="0"/>
              </a:rPr>
              <a:t>[5]</a:t>
            </a:r>
            <a:endParaRPr kumimoji="1" lang="ja-JP" altLang="en-US" b="1"/>
          </a:p>
        </p:txBody>
      </p:sp>
      <p:cxnSp>
        <p:nvCxnSpPr>
          <p:cNvPr id="15" name="直線コネクタ 14">
            <a:extLst>
              <a:ext uri="{FF2B5EF4-FFF2-40B4-BE49-F238E27FC236}">
                <a16:creationId xmlns:a16="http://schemas.microsoft.com/office/drawing/2014/main" id="{E6A8005C-3CF2-A6E5-E7CC-E70EF30CF5C2}"/>
              </a:ext>
            </a:extLst>
          </p:cNvPr>
          <p:cNvCxnSpPr>
            <a:cxnSpLocks/>
          </p:cNvCxnSpPr>
          <p:nvPr/>
        </p:nvCxnSpPr>
        <p:spPr>
          <a:xfrm>
            <a:off x="5905041" y="1360709"/>
            <a:ext cx="0" cy="4668618"/>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sp>
        <p:nvSpPr>
          <p:cNvPr id="18" name="テキスト ボックス 17">
            <a:extLst>
              <a:ext uri="{FF2B5EF4-FFF2-40B4-BE49-F238E27FC236}">
                <a16:creationId xmlns:a16="http://schemas.microsoft.com/office/drawing/2014/main" id="{A3B32373-AF4A-9C25-557E-D77DB751DD60}"/>
              </a:ext>
            </a:extLst>
          </p:cNvPr>
          <p:cNvSpPr txBox="1"/>
          <p:nvPr/>
        </p:nvSpPr>
        <p:spPr>
          <a:xfrm>
            <a:off x="5351043" y="3303166"/>
            <a:ext cx="1107996" cy="461665"/>
          </a:xfrm>
          <a:prstGeom prst="rect">
            <a:avLst/>
          </a:prstGeom>
          <a:solidFill>
            <a:schemeClr val="bg2"/>
          </a:solidFill>
        </p:spPr>
        <p:txBody>
          <a:bodyPr wrap="none" rtlCol="0">
            <a:spAutoFit/>
          </a:bodyPr>
          <a:lstStyle/>
          <a:p>
            <a:r>
              <a:rPr kumimoji="1" lang="ja-JP" altLang="en-US" sz="2400" b="1">
                <a:solidFill>
                  <a:srgbClr val="1A317C"/>
                </a:solidFill>
              </a:rPr>
              <a:t>しかし</a:t>
            </a:r>
          </a:p>
        </p:txBody>
      </p:sp>
      <p:sp>
        <p:nvSpPr>
          <p:cNvPr id="19" name="テキスト ボックス 18">
            <a:extLst>
              <a:ext uri="{FF2B5EF4-FFF2-40B4-BE49-F238E27FC236}">
                <a16:creationId xmlns:a16="http://schemas.microsoft.com/office/drawing/2014/main" id="{9EA75B81-5357-5884-03E4-9751BE6F4A6C}"/>
              </a:ext>
            </a:extLst>
          </p:cNvPr>
          <p:cNvSpPr txBox="1"/>
          <p:nvPr/>
        </p:nvSpPr>
        <p:spPr>
          <a:xfrm>
            <a:off x="877474" y="1267699"/>
            <a:ext cx="4493538" cy="523220"/>
          </a:xfrm>
          <a:prstGeom prst="rect">
            <a:avLst/>
          </a:prstGeom>
          <a:noFill/>
        </p:spPr>
        <p:txBody>
          <a:bodyPr wrap="none" rtlCol="0">
            <a:spAutoFit/>
          </a:bodyPr>
          <a:lstStyle/>
          <a:p>
            <a:r>
              <a:rPr kumimoji="1" lang="ja-JP" altLang="en-US" sz="2800" b="1"/>
              <a:t>社会参加はしている高齢者</a:t>
            </a:r>
          </a:p>
        </p:txBody>
      </p:sp>
      <p:sp>
        <p:nvSpPr>
          <p:cNvPr id="20" name="テキスト ボックス 19">
            <a:extLst>
              <a:ext uri="{FF2B5EF4-FFF2-40B4-BE49-F238E27FC236}">
                <a16:creationId xmlns:a16="http://schemas.microsoft.com/office/drawing/2014/main" id="{674FBA0A-893F-8FA2-DF5D-A34AF96DB145}"/>
              </a:ext>
            </a:extLst>
          </p:cNvPr>
          <p:cNvSpPr txBox="1"/>
          <p:nvPr/>
        </p:nvSpPr>
        <p:spPr>
          <a:xfrm>
            <a:off x="6591703" y="1267698"/>
            <a:ext cx="4852610" cy="523220"/>
          </a:xfrm>
          <a:prstGeom prst="rect">
            <a:avLst/>
          </a:prstGeom>
          <a:noFill/>
        </p:spPr>
        <p:txBody>
          <a:bodyPr wrap="none" rtlCol="0">
            <a:spAutoFit/>
          </a:bodyPr>
          <a:lstStyle/>
          <a:p>
            <a:r>
              <a:rPr kumimoji="1" lang="ja-JP" altLang="en-US" sz="2800" b="1"/>
              <a:t>自発的に相談はしない高齢者</a:t>
            </a:r>
          </a:p>
        </p:txBody>
      </p:sp>
      <p:sp>
        <p:nvSpPr>
          <p:cNvPr id="22" name="テキスト ボックス 21">
            <a:extLst>
              <a:ext uri="{FF2B5EF4-FFF2-40B4-BE49-F238E27FC236}">
                <a16:creationId xmlns:a16="http://schemas.microsoft.com/office/drawing/2014/main" id="{E2CFE41B-B22C-34BD-3B74-8DB30E9519E6}"/>
              </a:ext>
            </a:extLst>
          </p:cNvPr>
          <p:cNvSpPr txBox="1"/>
          <p:nvPr/>
        </p:nvSpPr>
        <p:spPr>
          <a:xfrm>
            <a:off x="6598511" y="5452752"/>
            <a:ext cx="4549966" cy="646331"/>
          </a:xfrm>
          <a:prstGeom prst="rect">
            <a:avLst/>
          </a:prstGeom>
          <a:noFill/>
        </p:spPr>
        <p:txBody>
          <a:bodyPr wrap="square" rtlCol="0">
            <a:spAutoFit/>
          </a:bodyPr>
          <a:lstStyle/>
          <a:p>
            <a:pPr algn="ctr"/>
            <a:r>
              <a:rPr lang="ja-JP" altLang="en-US" sz="1800" b="1" i="0" u="none" strike="noStrike">
                <a:effectLst/>
                <a:latin typeface="Arial" panose="020B0604020202020204" pitchFamily="34" charset="0"/>
              </a:rPr>
              <a:t>高齢者はリスクや心配事があっても</a:t>
            </a:r>
            <a:endParaRPr lang="en-US" altLang="ja-JP" sz="1800" b="1" i="0" u="none" strike="noStrike" dirty="0">
              <a:effectLst/>
              <a:latin typeface="Arial" panose="020B0604020202020204" pitchFamily="34" charset="0"/>
            </a:endParaRPr>
          </a:p>
          <a:p>
            <a:pPr algn="ctr"/>
            <a:r>
              <a:rPr lang="ja-JP" altLang="en-US" sz="1800" b="1" i="0" u="none" strike="noStrike">
                <a:effectLst/>
                <a:latin typeface="Arial" panose="020B0604020202020204" pitchFamily="34" charset="0"/>
              </a:rPr>
              <a:t>なかな</a:t>
            </a:r>
            <a:r>
              <a:rPr lang="ja-JP" altLang="en-US" b="1">
                <a:latin typeface="Arial" panose="020B0604020202020204" pitchFamily="34" charset="0"/>
              </a:rPr>
              <a:t>か周りに相談しない！</a:t>
            </a:r>
            <a:endParaRPr kumimoji="1" lang="ja-JP" altLang="en-US" b="1"/>
          </a:p>
        </p:txBody>
      </p:sp>
      <p:sp>
        <p:nvSpPr>
          <p:cNvPr id="23" name="テキスト ボックス 22">
            <a:extLst>
              <a:ext uri="{FF2B5EF4-FFF2-40B4-BE49-F238E27FC236}">
                <a16:creationId xmlns:a16="http://schemas.microsoft.com/office/drawing/2014/main" id="{91629F8D-409A-29B1-2A64-55D803E96C6A}"/>
              </a:ext>
            </a:extLst>
          </p:cNvPr>
          <p:cNvSpPr txBox="1"/>
          <p:nvPr/>
        </p:nvSpPr>
        <p:spPr>
          <a:xfrm>
            <a:off x="179251" y="6250255"/>
            <a:ext cx="12122284" cy="553998"/>
          </a:xfrm>
          <a:prstGeom prst="rect">
            <a:avLst/>
          </a:prstGeom>
          <a:noFill/>
        </p:spPr>
        <p:txBody>
          <a:bodyPr wrap="square" rtlCol="0">
            <a:spAutoFit/>
          </a:bodyPr>
          <a:lstStyle/>
          <a:p>
            <a:r>
              <a:rPr lang="en-US" altLang="ja-JP" sz="1000" b="0" i="0" u="none" strike="noStrike" dirty="0">
                <a:solidFill>
                  <a:schemeClr val="tx1">
                    <a:lumMod val="50000"/>
                    <a:lumOff val="50000"/>
                  </a:schemeClr>
                </a:solidFill>
                <a:effectLst/>
                <a:latin typeface="Arial" panose="020B0604020202020204" pitchFamily="34" charset="0"/>
              </a:rPr>
              <a:t>[5] </a:t>
            </a:r>
            <a:r>
              <a:rPr lang="ja-JP" altLang="en-US" sz="1000" b="0" i="0" u="none" strike="noStrike">
                <a:solidFill>
                  <a:schemeClr val="tx1">
                    <a:lumMod val="50000"/>
                    <a:lumOff val="50000"/>
                  </a:schemeClr>
                </a:solidFill>
                <a:effectLst/>
                <a:latin typeface="Arial" panose="020B0604020202020204" pitchFamily="34" charset="0"/>
              </a:rPr>
              <a:t>内閣府</a:t>
            </a:r>
            <a:r>
              <a:rPr lang="en-US" altLang="ja-JP" sz="1000" b="0" i="0" u="none" strike="noStrike" dirty="0">
                <a:solidFill>
                  <a:schemeClr val="tx1">
                    <a:lumMod val="50000"/>
                    <a:lumOff val="50000"/>
                  </a:schemeClr>
                </a:solidFill>
                <a:effectLst/>
                <a:latin typeface="Arial" panose="020B0604020202020204" pitchFamily="34" charset="0"/>
              </a:rPr>
              <a:t>. (2023). </a:t>
            </a:r>
            <a:r>
              <a:rPr lang="ja-JP" altLang="en-US" sz="1000" b="0" i="0" u="none" strike="noStrike">
                <a:solidFill>
                  <a:schemeClr val="tx1">
                    <a:lumMod val="50000"/>
                    <a:lumOff val="50000"/>
                  </a:schemeClr>
                </a:solidFill>
                <a:effectLst/>
                <a:latin typeface="Arial" panose="020B0604020202020204" pitchFamily="34" charset="0"/>
              </a:rPr>
              <a:t>令和</a:t>
            </a:r>
            <a:r>
              <a:rPr lang="en-US" altLang="ja-JP" sz="1000" b="0" i="0" u="none" strike="noStrike" dirty="0">
                <a:solidFill>
                  <a:schemeClr val="tx1">
                    <a:lumMod val="50000"/>
                    <a:lumOff val="50000"/>
                  </a:schemeClr>
                </a:solidFill>
                <a:effectLst/>
                <a:latin typeface="Arial" panose="020B0604020202020204" pitchFamily="34" charset="0"/>
              </a:rPr>
              <a:t>5</a:t>
            </a:r>
            <a:r>
              <a:rPr lang="ja-JP" altLang="en-US" sz="1000" b="0" i="0" u="none" strike="noStrike">
                <a:solidFill>
                  <a:schemeClr val="tx1">
                    <a:lumMod val="50000"/>
                    <a:lumOff val="50000"/>
                  </a:schemeClr>
                </a:solidFill>
                <a:effectLst/>
                <a:latin typeface="Arial" panose="020B0604020202020204" pitchFamily="34" charset="0"/>
              </a:rPr>
              <a:t>年版高齢社会白書</a:t>
            </a:r>
            <a:r>
              <a:rPr lang="en-US" altLang="ja-JP" sz="1000" b="0" i="0" u="none" strike="noStrike" dirty="0">
                <a:solidFill>
                  <a:schemeClr val="tx1">
                    <a:lumMod val="50000"/>
                    <a:lumOff val="50000"/>
                  </a:schemeClr>
                </a:solidFill>
                <a:effectLst/>
                <a:latin typeface="Arial" panose="020B0604020202020204" pitchFamily="34" charset="0"/>
              </a:rPr>
              <a:t>: </a:t>
            </a:r>
            <a:r>
              <a:rPr lang="ja-JP" altLang="en-US" sz="1000" b="0" i="0" u="none" strike="noStrike">
                <a:solidFill>
                  <a:schemeClr val="tx1">
                    <a:lumMod val="50000"/>
                    <a:lumOff val="50000"/>
                  </a:schemeClr>
                </a:solidFill>
                <a:effectLst/>
                <a:latin typeface="Arial" panose="020B0604020202020204" pitchFamily="34" charset="0"/>
              </a:rPr>
              <a:t>令和</a:t>
            </a:r>
            <a:r>
              <a:rPr lang="en-US" altLang="ja-JP" sz="1000" b="0" i="0" u="none" strike="noStrike" dirty="0">
                <a:solidFill>
                  <a:schemeClr val="tx1">
                    <a:lumMod val="50000"/>
                    <a:lumOff val="50000"/>
                  </a:schemeClr>
                </a:solidFill>
                <a:effectLst/>
                <a:latin typeface="Arial" panose="020B0604020202020204" pitchFamily="34" charset="0"/>
              </a:rPr>
              <a:t>4</a:t>
            </a:r>
            <a:r>
              <a:rPr lang="ja-JP" altLang="en-US" sz="1000" b="0" i="0" u="none" strike="noStrike">
                <a:solidFill>
                  <a:schemeClr val="tx1">
                    <a:lumMod val="50000"/>
                    <a:lumOff val="50000"/>
                  </a:schemeClr>
                </a:solidFill>
                <a:effectLst/>
                <a:latin typeface="Arial" panose="020B0604020202020204" pitchFamily="34" charset="0"/>
              </a:rPr>
              <a:t>年度 高齢化の状況及び高齢社会対策の実施状況</a:t>
            </a:r>
            <a:r>
              <a:rPr lang="en-US" altLang="ja-JP" sz="1000" b="0" i="0" u="none" strike="noStrike" dirty="0">
                <a:solidFill>
                  <a:schemeClr val="tx1">
                    <a:lumMod val="50000"/>
                    <a:lumOff val="50000"/>
                  </a:schemeClr>
                </a:solidFill>
                <a:effectLst/>
                <a:latin typeface="Arial" panose="020B0604020202020204" pitchFamily="34" charset="0"/>
              </a:rPr>
              <a:t>. </a:t>
            </a:r>
            <a:r>
              <a:rPr lang="en-US" altLang="ja-JP" sz="1000" b="0" i="0" u="none" strike="noStrike" dirty="0">
                <a:solidFill>
                  <a:schemeClr val="tx1">
                    <a:lumMod val="50000"/>
                    <a:lumOff val="50000"/>
                  </a:schemeClr>
                </a:solidFill>
                <a:effectLst/>
                <a:latin typeface="Arial" panose="020B0604020202020204" pitchFamily="34" charset="0"/>
                <a:hlinkClick r:id="rId3"/>
              </a:rPr>
              <a:t>https://www8.cao.go.jp/kourei/whitepaper/w-2023/zenbun/05pdf_index.html</a:t>
            </a:r>
            <a:endParaRPr lang="en-US" altLang="ja-JP" sz="1000" b="0" i="0" u="none" strike="noStrike" dirty="0">
              <a:solidFill>
                <a:schemeClr val="tx1">
                  <a:lumMod val="50000"/>
                  <a:lumOff val="50000"/>
                </a:schemeClr>
              </a:solidFill>
              <a:effectLst/>
              <a:latin typeface="Arial" panose="020B0604020202020204" pitchFamily="34" charset="0"/>
            </a:endParaRPr>
          </a:p>
          <a:p>
            <a:r>
              <a:rPr kumimoji="1" lang="en-US" altLang="ja-JP" sz="1000" dirty="0">
                <a:solidFill>
                  <a:schemeClr val="tx1">
                    <a:lumMod val="50000"/>
                    <a:lumOff val="50000"/>
                  </a:schemeClr>
                </a:solidFill>
                <a:latin typeface="Arial" panose="020B0604020202020204" pitchFamily="34" charset="0"/>
              </a:rPr>
              <a:t>[6] </a:t>
            </a:r>
            <a:r>
              <a:rPr kumimoji="1" lang="ja-JP" altLang="en-US" sz="1000">
                <a:solidFill>
                  <a:schemeClr val="tx1">
                    <a:lumMod val="50000"/>
                    <a:lumOff val="50000"/>
                  </a:schemeClr>
                </a:solidFill>
                <a:latin typeface="Arial" panose="020B0604020202020204" pitchFamily="34" charset="0"/>
              </a:rPr>
              <a:t>中野区</a:t>
            </a:r>
            <a:r>
              <a:rPr kumimoji="1" lang="en-US" altLang="ja-JP" sz="1000" dirty="0">
                <a:solidFill>
                  <a:schemeClr val="tx1">
                    <a:lumMod val="50000"/>
                    <a:lumOff val="50000"/>
                  </a:schemeClr>
                </a:solidFill>
                <a:latin typeface="Arial" panose="020B0604020202020204" pitchFamily="34" charset="0"/>
              </a:rPr>
              <a:t>. (2020). </a:t>
            </a:r>
            <a:r>
              <a:rPr kumimoji="1" lang="ja-JP" altLang="en-US" sz="1000">
                <a:solidFill>
                  <a:schemeClr val="tx1">
                    <a:lumMod val="50000"/>
                    <a:lumOff val="50000"/>
                  </a:schemeClr>
                </a:solidFill>
                <a:latin typeface="Arial" panose="020B0604020202020204" pitchFamily="34" charset="0"/>
              </a:rPr>
              <a:t>令和</a:t>
            </a:r>
            <a:r>
              <a:rPr kumimoji="1" lang="en-US" altLang="ja-JP" sz="1000" dirty="0">
                <a:solidFill>
                  <a:schemeClr val="tx1">
                    <a:lumMod val="50000"/>
                    <a:lumOff val="50000"/>
                  </a:schemeClr>
                </a:solidFill>
                <a:latin typeface="Arial" panose="020B0604020202020204" pitchFamily="34" charset="0"/>
              </a:rPr>
              <a:t>2</a:t>
            </a:r>
            <a:r>
              <a:rPr kumimoji="1" lang="ja-JP" altLang="en-US" sz="1000">
                <a:solidFill>
                  <a:schemeClr val="tx1">
                    <a:lumMod val="50000"/>
                    <a:lumOff val="50000"/>
                  </a:schemeClr>
                </a:solidFill>
                <a:latin typeface="Arial" panose="020B0604020202020204" pitchFamily="34" charset="0"/>
              </a:rPr>
              <a:t>年度</a:t>
            </a:r>
            <a:r>
              <a:rPr kumimoji="1" lang="en-US" altLang="ja-JP" sz="1000" dirty="0">
                <a:solidFill>
                  <a:schemeClr val="tx1">
                    <a:lumMod val="50000"/>
                    <a:lumOff val="50000"/>
                  </a:schemeClr>
                </a:solidFill>
                <a:latin typeface="Arial" panose="020B0604020202020204" pitchFamily="34" charset="0"/>
              </a:rPr>
              <a:t>(2020</a:t>
            </a:r>
            <a:r>
              <a:rPr kumimoji="1" lang="ja-JP" altLang="en-US" sz="1000">
                <a:solidFill>
                  <a:schemeClr val="tx1">
                    <a:lumMod val="50000"/>
                    <a:lumOff val="50000"/>
                  </a:schemeClr>
                </a:solidFill>
                <a:latin typeface="Arial" panose="020B0604020202020204" pitchFamily="34" charset="0"/>
              </a:rPr>
              <a:t>年度</a:t>
            </a:r>
            <a:r>
              <a:rPr kumimoji="1" lang="en-US" altLang="ja-JP" sz="1000" dirty="0">
                <a:solidFill>
                  <a:schemeClr val="tx1">
                    <a:lumMod val="50000"/>
                    <a:lumOff val="50000"/>
                  </a:schemeClr>
                </a:solidFill>
                <a:latin typeface="Arial" panose="020B0604020202020204" pitchFamily="34" charset="0"/>
              </a:rPr>
              <a:t>)</a:t>
            </a:r>
            <a:r>
              <a:rPr kumimoji="1" lang="ja-JP" altLang="en-US" sz="1000">
                <a:solidFill>
                  <a:schemeClr val="tx1">
                    <a:lumMod val="50000"/>
                    <a:lumOff val="50000"/>
                  </a:schemeClr>
                </a:solidFill>
                <a:latin typeface="Arial" panose="020B0604020202020204" pitchFamily="34" charset="0"/>
              </a:rPr>
              <a:t>暮らしの状況と意識に関する調査報告書 第</a:t>
            </a:r>
            <a:r>
              <a:rPr kumimoji="1" lang="en-US" altLang="ja-JP" sz="1000" dirty="0">
                <a:solidFill>
                  <a:schemeClr val="tx1">
                    <a:lumMod val="50000"/>
                    <a:lumOff val="50000"/>
                  </a:schemeClr>
                </a:solidFill>
                <a:latin typeface="Arial" panose="020B0604020202020204" pitchFamily="34" charset="0"/>
              </a:rPr>
              <a:t>4</a:t>
            </a:r>
            <a:r>
              <a:rPr kumimoji="1" lang="ja-JP" altLang="en-US" sz="1000">
                <a:solidFill>
                  <a:schemeClr val="tx1">
                    <a:lumMod val="50000"/>
                    <a:lumOff val="50000"/>
                  </a:schemeClr>
                </a:solidFill>
                <a:latin typeface="Arial" panose="020B0604020202020204" pitchFamily="34" charset="0"/>
              </a:rPr>
              <a:t>章</a:t>
            </a:r>
            <a:r>
              <a:rPr kumimoji="1" lang="en-US" altLang="ja-JP" sz="1000" dirty="0">
                <a:solidFill>
                  <a:schemeClr val="tx1">
                    <a:lumMod val="50000"/>
                    <a:lumOff val="50000"/>
                  </a:schemeClr>
                </a:solidFill>
                <a:latin typeface="Arial" panose="020B0604020202020204" pitchFamily="34" charset="0"/>
              </a:rPr>
              <a:t>: SOS</a:t>
            </a:r>
            <a:r>
              <a:rPr kumimoji="1" lang="ja-JP" altLang="en-US" sz="1000">
                <a:solidFill>
                  <a:schemeClr val="tx1">
                    <a:lumMod val="50000"/>
                    <a:lumOff val="50000"/>
                  </a:schemeClr>
                </a:solidFill>
                <a:latin typeface="Arial" panose="020B0604020202020204" pitchFamily="34" charset="0"/>
              </a:rPr>
              <a:t>を発信できないリスクが高い人の分析</a:t>
            </a:r>
            <a:r>
              <a:rPr kumimoji="1" lang="en-US" altLang="ja-JP" sz="1000" dirty="0">
                <a:solidFill>
                  <a:schemeClr val="tx1">
                    <a:lumMod val="50000"/>
                    <a:lumOff val="50000"/>
                  </a:schemeClr>
                </a:solidFill>
                <a:latin typeface="Arial" panose="020B0604020202020204" pitchFamily="34" charset="0"/>
              </a:rPr>
              <a:t>, </a:t>
            </a:r>
            <a:r>
              <a:rPr kumimoji="1" lang="en-US" altLang="ja-JP" sz="1000" spc="-150" dirty="0">
                <a:solidFill>
                  <a:schemeClr val="tx1">
                    <a:lumMod val="50000"/>
                    <a:lumOff val="50000"/>
                  </a:schemeClr>
                </a:solidFill>
                <a:latin typeface="Arial" panose="020B0604020202020204" pitchFamily="34" charset="0"/>
              </a:rPr>
              <a:t>https://</a:t>
            </a:r>
            <a:r>
              <a:rPr kumimoji="1" lang="en-US" altLang="ja-JP" sz="1000" spc="-150" dirty="0" err="1">
                <a:solidFill>
                  <a:schemeClr val="tx1">
                    <a:lumMod val="50000"/>
                    <a:lumOff val="50000"/>
                  </a:schemeClr>
                </a:solidFill>
                <a:latin typeface="Arial" panose="020B0604020202020204" pitchFamily="34" charset="0"/>
              </a:rPr>
              <a:t>www.city.tokyo-nakano.lg.jp</a:t>
            </a:r>
            <a:r>
              <a:rPr kumimoji="1" lang="en-US" altLang="ja-JP" sz="1000" spc="-150" dirty="0">
                <a:solidFill>
                  <a:schemeClr val="tx1">
                    <a:lumMod val="50000"/>
                    <a:lumOff val="50000"/>
                  </a:schemeClr>
                </a:solidFill>
                <a:latin typeface="Arial" panose="020B0604020202020204" pitchFamily="34" charset="0"/>
              </a:rPr>
              <a:t>/</a:t>
            </a:r>
            <a:r>
              <a:rPr kumimoji="1" lang="en-US" altLang="ja-JP" sz="1000" spc="-150" dirty="0" err="1">
                <a:solidFill>
                  <a:schemeClr val="tx1">
                    <a:lumMod val="50000"/>
                    <a:lumOff val="50000"/>
                  </a:schemeClr>
                </a:solidFill>
                <a:latin typeface="Arial" panose="020B0604020202020204" pitchFamily="34" charset="0"/>
              </a:rPr>
              <a:t>kusei</a:t>
            </a:r>
            <a:r>
              <a:rPr kumimoji="1" lang="en-US" altLang="ja-JP" sz="1000" spc="-150" dirty="0">
                <a:solidFill>
                  <a:schemeClr val="tx1">
                    <a:lumMod val="50000"/>
                    <a:lumOff val="50000"/>
                  </a:schemeClr>
                </a:solidFill>
                <a:latin typeface="Arial" panose="020B0604020202020204" pitchFamily="34" charset="0"/>
              </a:rPr>
              <a:t>/</a:t>
            </a:r>
            <a:r>
              <a:rPr kumimoji="1" lang="en-US" altLang="ja-JP" sz="1000" spc="-150" dirty="0" err="1">
                <a:solidFill>
                  <a:schemeClr val="tx1">
                    <a:lumMod val="50000"/>
                    <a:lumOff val="50000"/>
                  </a:schemeClr>
                </a:solidFill>
                <a:latin typeface="Arial" panose="020B0604020202020204" pitchFamily="34" charset="0"/>
              </a:rPr>
              <a:t>toukei-cyousa</a:t>
            </a:r>
            <a:r>
              <a:rPr kumimoji="1" lang="en-US" altLang="ja-JP" sz="1000" spc="-150" dirty="0">
                <a:solidFill>
                  <a:schemeClr val="tx1">
                    <a:lumMod val="50000"/>
                    <a:lumOff val="50000"/>
                  </a:schemeClr>
                </a:solidFill>
                <a:latin typeface="Arial" panose="020B0604020202020204" pitchFamily="34" charset="0"/>
              </a:rPr>
              <a:t>/survey/r2-kurashi.html</a:t>
            </a:r>
            <a:br>
              <a:rPr kumimoji="1" lang="en-US" altLang="ja-JP" sz="1000" dirty="0">
                <a:solidFill>
                  <a:schemeClr val="tx1">
                    <a:lumMod val="50000"/>
                    <a:lumOff val="50000"/>
                  </a:schemeClr>
                </a:solidFill>
                <a:latin typeface="Arial" panose="020B0604020202020204" pitchFamily="34" charset="0"/>
              </a:rPr>
            </a:br>
            <a:r>
              <a:rPr kumimoji="1" lang="en-US" altLang="ja-JP" sz="1000" dirty="0">
                <a:solidFill>
                  <a:schemeClr val="tx1">
                    <a:lumMod val="50000"/>
                    <a:lumOff val="50000"/>
                  </a:schemeClr>
                </a:solidFill>
                <a:latin typeface="Arial" panose="020B0604020202020204" pitchFamily="34" charset="0"/>
              </a:rPr>
              <a:t>[7]</a:t>
            </a:r>
            <a:r>
              <a:rPr kumimoji="1" lang="ja-JP" altLang="en-US" sz="1000">
                <a:solidFill>
                  <a:schemeClr val="tx1">
                    <a:lumMod val="50000"/>
                    <a:lumOff val="50000"/>
                  </a:schemeClr>
                </a:solidFill>
                <a:latin typeface="Arial" panose="020B0604020202020204" pitchFamily="34" charset="0"/>
              </a:rPr>
              <a:t>池内朋子</a:t>
            </a:r>
            <a:r>
              <a:rPr kumimoji="1" lang="en-US" altLang="ja-JP" sz="1000" dirty="0">
                <a:solidFill>
                  <a:schemeClr val="tx1">
                    <a:lumMod val="50000"/>
                    <a:lumOff val="50000"/>
                  </a:schemeClr>
                </a:solidFill>
                <a:latin typeface="Arial" panose="020B0604020202020204" pitchFamily="34" charset="0"/>
              </a:rPr>
              <a:t>, </a:t>
            </a:r>
            <a:r>
              <a:rPr kumimoji="1" lang="ja-JP" altLang="en-US" sz="1000">
                <a:solidFill>
                  <a:schemeClr val="tx1">
                    <a:lumMod val="50000"/>
                    <a:lumOff val="50000"/>
                  </a:schemeClr>
                </a:solidFill>
                <a:latin typeface="Arial" panose="020B0604020202020204" pitchFamily="34" charset="0"/>
              </a:rPr>
              <a:t>小野真由子</a:t>
            </a:r>
            <a:r>
              <a:rPr kumimoji="1" lang="en-US" altLang="ja-JP" sz="1000" dirty="0">
                <a:solidFill>
                  <a:schemeClr val="tx1">
                    <a:lumMod val="50000"/>
                    <a:lumOff val="50000"/>
                  </a:schemeClr>
                </a:solidFill>
                <a:latin typeface="Arial" panose="020B0604020202020204" pitchFamily="34" charset="0"/>
              </a:rPr>
              <a:t>, &amp; </a:t>
            </a:r>
            <a:r>
              <a:rPr kumimoji="1" lang="ja-JP" altLang="en-US" sz="1000">
                <a:solidFill>
                  <a:schemeClr val="tx1">
                    <a:lumMod val="50000"/>
                    <a:lumOff val="50000"/>
                  </a:schemeClr>
                </a:solidFill>
                <a:latin typeface="Arial" panose="020B0604020202020204" pitchFamily="34" charset="0"/>
              </a:rPr>
              <a:t>長田久雄</a:t>
            </a:r>
            <a:r>
              <a:rPr kumimoji="1" lang="en-US" altLang="ja-JP" sz="1000" dirty="0">
                <a:solidFill>
                  <a:schemeClr val="tx1">
                    <a:lumMod val="50000"/>
                    <a:lumOff val="50000"/>
                  </a:schemeClr>
                </a:solidFill>
                <a:latin typeface="Arial" panose="020B0604020202020204" pitchFamily="34" charset="0"/>
              </a:rPr>
              <a:t>. (2022). </a:t>
            </a:r>
            <a:r>
              <a:rPr kumimoji="1" lang="ja-JP" altLang="en-US" sz="1000">
                <a:solidFill>
                  <a:schemeClr val="tx1">
                    <a:lumMod val="50000"/>
                    <a:lumOff val="50000"/>
                  </a:schemeClr>
                </a:solidFill>
                <a:latin typeface="Arial" panose="020B0604020202020204" pitchFamily="34" charset="0"/>
              </a:rPr>
              <a:t>対人関係における高齢者の 「迷惑をかけたくない」 思い</a:t>
            </a:r>
            <a:r>
              <a:rPr kumimoji="1" lang="en-US" altLang="ja-JP" sz="1000" dirty="0">
                <a:solidFill>
                  <a:schemeClr val="tx1">
                    <a:lumMod val="50000"/>
                    <a:lumOff val="50000"/>
                  </a:schemeClr>
                </a:solidFill>
                <a:latin typeface="Arial" panose="020B0604020202020204" pitchFamily="34" charset="0"/>
              </a:rPr>
              <a:t>: </a:t>
            </a:r>
            <a:r>
              <a:rPr kumimoji="1" lang="ja-JP" altLang="en-US" sz="1000">
                <a:solidFill>
                  <a:schemeClr val="tx1">
                    <a:lumMod val="50000"/>
                    <a:lumOff val="50000"/>
                  </a:schemeClr>
                </a:solidFill>
                <a:latin typeface="Arial" panose="020B0604020202020204" pitchFamily="34" charset="0"/>
              </a:rPr>
              <a:t>文献研究による検討</a:t>
            </a:r>
            <a:r>
              <a:rPr kumimoji="1" lang="en-US" altLang="ja-JP" sz="1000" dirty="0">
                <a:solidFill>
                  <a:schemeClr val="tx1">
                    <a:lumMod val="50000"/>
                    <a:lumOff val="50000"/>
                  </a:schemeClr>
                </a:solidFill>
                <a:latin typeface="Arial" panose="020B0604020202020204" pitchFamily="34" charset="0"/>
              </a:rPr>
              <a:t>. </a:t>
            </a:r>
            <a:r>
              <a:rPr kumimoji="1" lang="ja-JP" altLang="en-US" sz="1000">
                <a:solidFill>
                  <a:schemeClr val="tx1">
                    <a:lumMod val="50000"/>
                    <a:lumOff val="50000"/>
                  </a:schemeClr>
                </a:solidFill>
                <a:latin typeface="Arial" panose="020B0604020202020204" pitchFamily="34" charset="0"/>
              </a:rPr>
              <a:t>応用老年学</a:t>
            </a:r>
            <a:r>
              <a:rPr kumimoji="1" lang="en-US" altLang="ja-JP" sz="1000" dirty="0">
                <a:solidFill>
                  <a:schemeClr val="tx1">
                    <a:lumMod val="50000"/>
                    <a:lumOff val="50000"/>
                  </a:schemeClr>
                </a:solidFill>
                <a:latin typeface="Arial" panose="020B0604020202020204" pitchFamily="34" charset="0"/>
              </a:rPr>
              <a:t>, 16(1), 89-98.</a:t>
            </a:r>
            <a:endParaRPr kumimoji="1" lang="ja-JP" altLang="en-US" sz="1000">
              <a:solidFill>
                <a:schemeClr val="tx1">
                  <a:lumMod val="50000"/>
                  <a:lumOff val="50000"/>
                </a:schemeClr>
              </a:solidFill>
            </a:endParaRPr>
          </a:p>
        </p:txBody>
      </p:sp>
      <p:graphicFrame>
        <p:nvGraphicFramePr>
          <p:cNvPr id="24" name="Chart 4">
            <a:extLst>
              <a:ext uri="{FF2B5EF4-FFF2-40B4-BE49-F238E27FC236}">
                <a16:creationId xmlns:a16="http://schemas.microsoft.com/office/drawing/2014/main" id="{AF639EE5-19F7-3EE1-E34F-8C061755DA60}"/>
              </a:ext>
            </a:extLst>
          </p:cNvPr>
          <p:cNvGraphicFramePr>
            <a:graphicFrameLocks/>
          </p:cNvGraphicFramePr>
          <p:nvPr/>
        </p:nvGraphicFramePr>
        <p:xfrm>
          <a:off x="1141867" y="1605057"/>
          <a:ext cx="3897221" cy="3904558"/>
        </p:xfrm>
        <a:graphic>
          <a:graphicData uri="http://schemas.openxmlformats.org/drawingml/2006/chart">
            <c:chart xmlns:c="http://schemas.openxmlformats.org/drawingml/2006/chart" xmlns:r="http://schemas.openxmlformats.org/officeDocument/2006/relationships" r:id="rId4"/>
          </a:graphicData>
        </a:graphic>
      </p:graphicFrame>
      <p:grpSp>
        <p:nvGrpSpPr>
          <p:cNvPr id="30" name="グループ化 29">
            <a:extLst>
              <a:ext uri="{FF2B5EF4-FFF2-40B4-BE49-F238E27FC236}">
                <a16:creationId xmlns:a16="http://schemas.microsoft.com/office/drawing/2014/main" id="{69338D92-9AAA-872C-6313-ACA08C51C694}"/>
              </a:ext>
            </a:extLst>
          </p:cNvPr>
          <p:cNvGrpSpPr/>
          <p:nvPr/>
        </p:nvGrpSpPr>
        <p:grpSpPr>
          <a:xfrm>
            <a:off x="7446612" y="3969777"/>
            <a:ext cx="4246281" cy="830997"/>
            <a:chOff x="7446612" y="4399268"/>
            <a:chExt cx="4246281" cy="830997"/>
          </a:xfrm>
        </p:grpSpPr>
        <p:sp>
          <p:nvSpPr>
            <p:cNvPr id="16" name="テキスト ボックス 15">
              <a:extLst>
                <a:ext uri="{FF2B5EF4-FFF2-40B4-BE49-F238E27FC236}">
                  <a16:creationId xmlns:a16="http://schemas.microsoft.com/office/drawing/2014/main" id="{D0166ED9-422D-C150-9DC1-A522FF1A03B5}"/>
                </a:ext>
              </a:extLst>
            </p:cNvPr>
            <p:cNvSpPr txBox="1"/>
            <p:nvPr/>
          </p:nvSpPr>
          <p:spPr>
            <a:xfrm>
              <a:off x="7682973" y="4399268"/>
              <a:ext cx="4009920" cy="830997"/>
            </a:xfrm>
            <a:prstGeom prst="rect">
              <a:avLst/>
            </a:prstGeom>
            <a:noFill/>
          </p:spPr>
          <p:txBody>
            <a:bodyPr wrap="square" rtlCol="0">
              <a:spAutoFit/>
            </a:bodyPr>
            <a:lstStyle/>
            <a:p>
              <a:r>
                <a:rPr kumimoji="1" lang="ja-JP" altLang="en-US" sz="1600" b="1">
                  <a:solidFill>
                    <a:srgbClr val="1A317C"/>
                  </a:solidFill>
                </a:rPr>
                <a:t>相談しても解決できないと思うから</a:t>
              </a:r>
              <a:endParaRPr kumimoji="1" lang="en-US" altLang="ja-JP" sz="1600" b="1" dirty="0">
                <a:solidFill>
                  <a:srgbClr val="1A317C"/>
                </a:solidFill>
              </a:endParaRPr>
            </a:p>
            <a:p>
              <a:r>
                <a:rPr lang="ja-JP" altLang="en-US" sz="1600" b="1">
                  <a:solidFill>
                    <a:srgbClr val="1A317C"/>
                  </a:solidFill>
                </a:rPr>
                <a:t>特に理由はない</a:t>
              </a:r>
              <a:endParaRPr lang="en-US" altLang="ja-JP" sz="1600" b="1" dirty="0">
                <a:solidFill>
                  <a:srgbClr val="1A317C"/>
                </a:solidFill>
              </a:endParaRPr>
            </a:p>
            <a:p>
              <a:r>
                <a:rPr kumimoji="1" lang="ja-JP" altLang="en-US" sz="1600" b="1">
                  <a:solidFill>
                    <a:srgbClr val="1A317C"/>
                  </a:solidFill>
                </a:rPr>
                <a:t>誰に相談してよいか分からないから</a:t>
              </a:r>
            </a:p>
          </p:txBody>
        </p:sp>
        <p:sp>
          <p:nvSpPr>
            <p:cNvPr id="26" name="正方形/長方形 25">
              <a:extLst>
                <a:ext uri="{FF2B5EF4-FFF2-40B4-BE49-F238E27FC236}">
                  <a16:creationId xmlns:a16="http://schemas.microsoft.com/office/drawing/2014/main" id="{50F8E084-8903-5E3E-7462-CCF3F7C93766}"/>
                </a:ext>
              </a:extLst>
            </p:cNvPr>
            <p:cNvSpPr/>
            <p:nvPr/>
          </p:nvSpPr>
          <p:spPr>
            <a:xfrm>
              <a:off x="7446612" y="4479729"/>
              <a:ext cx="143416" cy="143416"/>
            </a:xfrm>
            <a:prstGeom prst="rect">
              <a:avLst/>
            </a:prstGeom>
            <a:solidFill>
              <a:srgbClr val="F9DFC5"/>
            </a:solidFill>
            <a:ln w="1270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1630D8B-C68C-8A1C-D74F-37547797D783}"/>
                </a:ext>
              </a:extLst>
            </p:cNvPr>
            <p:cNvSpPr/>
            <p:nvPr/>
          </p:nvSpPr>
          <p:spPr>
            <a:xfrm>
              <a:off x="7446612" y="4732682"/>
              <a:ext cx="143416" cy="143416"/>
            </a:xfrm>
            <a:prstGeom prst="rect">
              <a:avLst/>
            </a:prstGeom>
            <a:solidFill>
              <a:srgbClr val="FF9E46"/>
            </a:solidFill>
            <a:ln w="1270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4D2D6710-208B-5833-2F8C-3A1AB3C8FDFD}"/>
                </a:ext>
              </a:extLst>
            </p:cNvPr>
            <p:cNvSpPr/>
            <p:nvPr/>
          </p:nvSpPr>
          <p:spPr>
            <a:xfrm>
              <a:off x="7446612" y="4966892"/>
              <a:ext cx="143416" cy="143416"/>
            </a:xfrm>
            <a:prstGeom prst="rect">
              <a:avLst/>
            </a:prstGeom>
            <a:solidFill>
              <a:srgbClr val="1A317C"/>
            </a:solidFill>
            <a:ln w="1270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99675BCF-15DC-C881-D4BA-9DF110990018}"/>
              </a:ext>
            </a:extLst>
          </p:cNvPr>
          <p:cNvSpPr txBox="1"/>
          <p:nvPr/>
        </p:nvSpPr>
        <p:spPr>
          <a:xfrm>
            <a:off x="7682973" y="4887681"/>
            <a:ext cx="3853940" cy="338554"/>
          </a:xfrm>
          <a:prstGeom prst="rect">
            <a:avLst/>
          </a:prstGeom>
          <a:noFill/>
        </p:spPr>
        <p:txBody>
          <a:bodyPr wrap="none" rtlCol="0">
            <a:spAutoFit/>
          </a:bodyPr>
          <a:lstStyle/>
          <a:p>
            <a:r>
              <a:rPr kumimoji="1" lang="en-US" altLang="ja-JP" sz="1600" dirty="0"/>
              <a:t>※</a:t>
            </a:r>
            <a:r>
              <a:rPr kumimoji="1" lang="ja-JP" altLang="en-US" sz="1600"/>
              <a:t>迷惑をかけたくないというデータも</a:t>
            </a:r>
            <a:r>
              <a:rPr kumimoji="1" lang="en-US" altLang="ja-JP" sz="1600" baseline="30000" dirty="0"/>
              <a:t>[7]</a:t>
            </a:r>
            <a:endParaRPr kumimoji="1" lang="ja-JP" altLang="en-US" sz="1600"/>
          </a:p>
        </p:txBody>
      </p:sp>
    </p:spTree>
    <p:extLst>
      <p:ext uri="{BB962C8B-B14F-4D97-AF65-F5344CB8AC3E}">
        <p14:creationId xmlns:p14="http://schemas.microsoft.com/office/powerpoint/2010/main" val="123316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B54117C-F21E-E619-D7BC-E4C86C4F7A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9A4E74-3534-DED4-2EC7-F496CFD0322B}"/>
              </a:ext>
            </a:extLst>
          </p:cNvPr>
          <p:cNvSpPr>
            <a:spLocks noGrp="1"/>
          </p:cNvSpPr>
          <p:nvPr>
            <p:ph type="title"/>
          </p:nvPr>
        </p:nvSpPr>
        <p:spPr>
          <a:prstGeom prst="rect">
            <a:avLst/>
          </a:prstGeom>
        </p:spPr>
        <p:txBody>
          <a:bodyPr/>
          <a:lstStyle/>
          <a:p>
            <a:r>
              <a:rPr kumimoji="1" lang="ja-JP" altLang="en-US"/>
              <a:t>ビジネスモデル</a:t>
            </a:r>
          </a:p>
        </p:txBody>
      </p:sp>
      <p:sp>
        <p:nvSpPr>
          <p:cNvPr id="8" name="コンテンツ プレースホルダー 7">
            <a:extLst>
              <a:ext uri="{FF2B5EF4-FFF2-40B4-BE49-F238E27FC236}">
                <a16:creationId xmlns:a16="http://schemas.microsoft.com/office/drawing/2014/main" id="{E325AEEA-B866-F2D4-7B9F-ED209CD22DD4}"/>
              </a:ext>
            </a:extLst>
          </p:cNvPr>
          <p:cNvSpPr>
            <a:spLocks noGrp="1"/>
          </p:cNvSpPr>
          <p:nvPr>
            <p:ph idx="1"/>
          </p:nvPr>
        </p:nvSpPr>
        <p:spPr>
          <a:xfrm>
            <a:off x="551146" y="1531300"/>
            <a:ext cx="10802654" cy="524148"/>
          </a:xfrm>
        </p:spPr>
        <p:txBody>
          <a:bodyPr/>
          <a:lstStyle/>
          <a:p>
            <a:pPr algn="ctr"/>
            <a:r>
              <a:rPr lang="ja-JP" altLang="en-US" sz="2400" b="1" i="0" u="none" strike="noStrike">
                <a:solidFill>
                  <a:srgbClr val="000000"/>
                </a:solidFill>
                <a:effectLst/>
                <a:latin typeface="Noto Sans JP"/>
              </a:rPr>
              <a:t>生活カルテ情報を地方行政へ販売。アプリ登録高齢者と資金を獲得！</a:t>
            </a:r>
            <a:br>
              <a:rPr lang="ja-JP" altLang="en-US"/>
            </a:br>
            <a:endParaRPr lang="ja-JP" altLang="en-US"/>
          </a:p>
        </p:txBody>
      </p:sp>
      <p:sp>
        <p:nvSpPr>
          <p:cNvPr id="11" name="正方形/長方形 10">
            <a:extLst>
              <a:ext uri="{FF2B5EF4-FFF2-40B4-BE49-F238E27FC236}">
                <a16:creationId xmlns:a16="http://schemas.microsoft.com/office/drawing/2014/main" id="{130B6B0A-08B2-E2ED-78EE-9C5E489BE2CD}"/>
              </a:ext>
            </a:extLst>
          </p:cNvPr>
          <p:cNvSpPr/>
          <p:nvPr/>
        </p:nvSpPr>
        <p:spPr>
          <a:xfrm>
            <a:off x="6931152" y="2748280"/>
            <a:ext cx="2926080" cy="902208"/>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rgbClr val="1A317C"/>
                </a:solidFill>
              </a:rPr>
              <a:t>地方自治体</a:t>
            </a:r>
            <a:endParaRPr kumimoji="1" lang="en-US" altLang="ja-JP" sz="1600" dirty="0">
              <a:solidFill>
                <a:srgbClr val="1A317C"/>
              </a:solidFill>
            </a:endParaRPr>
          </a:p>
          <a:p>
            <a:pPr algn="ctr"/>
            <a:r>
              <a:rPr lang="ja-JP" altLang="en-US" sz="1600">
                <a:solidFill>
                  <a:srgbClr val="1A317C"/>
                </a:solidFill>
              </a:rPr>
              <a:t>（重層的支援体制整備事業）</a:t>
            </a:r>
            <a:endParaRPr kumimoji="1" lang="ja-JP" altLang="en-US" sz="1600">
              <a:solidFill>
                <a:srgbClr val="1A317C"/>
              </a:solidFill>
            </a:endParaRPr>
          </a:p>
        </p:txBody>
      </p:sp>
      <p:sp>
        <p:nvSpPr>
          <p:cNvPr id="12" name="正方形/長方形 11">
            <a:extLst>
              <a:ext uri="{FF2B5EF4-FFF2-40B4-BE49-F238E27FC236}">
                <a16:creationId xmlns:a16="http://schemas.microsoft.com/office/drawing/2014/main" id="{A6B5833D-AAE5-4D20-0225-3A36F87657FB}"/>
              </a:ext>
            </a:extLst>
          </p:cNvPr>
          <p:cNvSpPr/>
          <p:nvPr/>
        </p:nvSpPr>
        <p:spPr>
          <a:xfrm>
            <a:off x="7476029" y="3838261"/>
            <a:ext cx="1901952" cy="902208"/>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rgbClr val="1A317C"/>
                </a:solidFill>
              </a:rPr>
              <a:t>地域高齢者</a:t>
            </a:r>
            <a:endParaRPr kumimoji="1" lang="en-US" altLang="ja-JP" sz="1600" dirty="0">
              <a:solidFill>
                <a:srgbClr val="1A317C"/>
              </a:solidFill>
            </a:endParaRPr>
          </a:p>
          <a:p>
            <a:pPr algn="ctr"/>
            <a:r>
              <a:rPr kumimoji="1" lang="ja-JP" altLang="en-US" sz="1600">
                <a:solidFill>
                  <a:srgbClr val="1A317C"/>
                </a:solidFill>
              </a:rPr>
              <a:t>コミュニティ</a:t>
            </a:r>
          </a:p>
        </p:txBody>
      </p:sp>
      <p:sp>
        <p:nvSpPr>
          <p:cNvPr id="13" name="正方形/長方形 12">
            <a:extLst>
              <a:ext uri="{FF2B5EF4-FFF2-40B4-BE49-F238E27FC236}">
                <a16:creationId xmlns:a16="http://schemas.microsoft.com/office/drawing/2014/main" id="{CC52537D-3487-4CD5-1489-82095F40DBE8}"/>
              </a:ext>
            </a:extLst>
          </p:cNvPr>
          <p:cNvSpPr/>
          <p:nvPr/>
        </p:nvSpPr>
        <p:spPr>
          <a:xfrm>
            <a:off x="6931152" y="4928242"/>
            <a:ext cx="2926080" cy="902208"/>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rgbClr val="1A317C"/>
                </a:solidFill>
              </a:rPr>
              <a:t>地域包括支援センター</a:t>
            </a:r>
            <a:endParaRPr kumimoji="1" lang="en-US" altLang="ja-JP" sz="1600" dirty="0">
              <a:solidFill>
                <a:srgbClr val="1A317C"/>
              </a:solidFill>
            </a:endParaRPr>
          </a:p>
          <a:p>
            <a:pPr algn="ctr"/>
            <a:r>
              <a:rPr kumimoji="1" lang="ja-JP" altLang="en-US" sz="1600">
                <a:solidFill>
                  <a:srgbClr val="1A317C"/>
                </a:solidFill>
              </a:rPr>
              <a:t>医療機関など</a:t>
            </a:r>
          </a:p>
        </p:txBody>
      </p:sp>
      <p:sp>
        <p:nvSpPr>
          <p:cNvPr id="14" name="正方形/長方形 13">
            <a:extLst>
              <a:ext uri="{FF2B5EF4-FFF2-40B4-BE49-F238E27FC236}">
                <a16:creationId xmlns:a16="http://schemas.microsoft.com/office/drawing/2014/main" id="{00D766E8-F7D1-9D28-5713-E01C9D516ADC}"/>
              </a:ext>
            </a:extLst>
          </p:cNvPr>
          <p:cNvSpPr/>
          <p:nvPr/>
        </p:nvSpPr>
        <p:spPr>
          <a:xfrm>
            <a:off x="10311926" y="3838261"/>
            <a:ext cx="1481328" cy="902208"/>
          </a:xfrm>
          <a:prstGeom prst="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rgbClr val="1A317C"/>
                </a:solidFill>
              </a:rPr>
              <a:t>イロイロ</a:t>
            </a:r>
            <a:endParaRPr kumimoji="1" lang="en-US" altLang="ja-JP" sz="1600" dirty="0">
              <a:solidFill>
                <a:srgbClr val="1A317C"/>
              </a:solidFill>
            </a:endParaRPr>
          </a:p>
          <a:p>
            <a:pPr algn="ctr"/>
            <a:r>
              <a:rPr kumimoji="1" lang="ja-JP" altLang="en-US" sz="1600">
                <a:solidFill>
                  <a:srgbClr val="1A317C"/>
                </a:solidFill>
              </a:rPr>
              <a:t>生活カルテ</a:t>
            </a:r>
          </a:p>
        </p:txBody>
      </p:sp>
      <p:cxnSp>
        <p:nvCxnSpPr>
          <p:cNvPr id="16" name="直線矢印コネクタ 15">
            <a:extLst>
              <a:ext uri="{FF2B5EF4-FFF2-40B4-BE49-F238E27FC236}">
                <a16:creationId xmlns:a16="http://schemas.microsoft.com/office/drawing/2014/main" id="{4F66A9B3-1D50-6F06-649E-B18DBAD8FCE1}"/>
              </a:ext>
            </a:extLst>
          </p:cNvPr>
          <p:cNvCxnSpPr/>
          <p:nvPr/>
        </p:nvCxnSpPr>
        <p:spPr>
          <a:xfrm>
            <a:off x="7215632" y="3650488"/>
            <a:ext cx="0" cy="1277754"/>
          </a:xfrm>
          <a:prstGeom prst="straightConnector1">
            <a:avLst/>
          </a:prstGeom>
          <a:ln>
            <a:solidFill>
              <a:srgbClr val="1A317C"/>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線矢印コネクタ 17">
            <a:extLst>
              <a:ext uri="{FF2B5EF4-FFF2-40B4-BE49-F238E27FC236}">
                <a16:creationId xmlns:a16="http://schemas.microsoft.com/office/drawing/2014/main" id="{9030CDB5-F565-B777-E00C-32A7AD6C026C}"/>
              </a:ext>
            </a:extLst>
          </p:cNvPr>
          <p:cNvCxnSpPr/>
          <p:nvPr/>
        </p:nvCxnSpPr>
        <p:spPr>
          <a:xfrm>
            <a:off x="8833104" y="3650488"/>
            <a:ext cx="0" cy="187773"/>
          </a:xfrm>
          <a:prstGeom prst="straightConnector1">
            <a:avLst/>
          </a:prstGeom>
          <a:ln>
            <a:solidFill>
              <a:srgbClr val="1A317C"/>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22A0754A-557A-9481-0FFB-E07795753DFE}"/>
              </a:ext>
            </a:extLst>
          </p:cNvPr>
          <p:cNvCxnSpPr/>
          <p:nvPr/>
        </p:nvCxnSpPr>
        <p:spPr>
          <a:xfrm>
            <a:off x="9377981" y="4289365"/>
            <a:ext cx="933945" cy="0"/>
          </a:xfrm>
          <a:prstGeom prst="straightConnector1">
            <a:avLst/>
          </a:prstGeom>
          <a:ln>
            <a:solidFill>
              <a:srgbClr val="1A317C"/>
            </a:solidFill>
            <a:tailEnd type="triangle"/>
          </a:ln>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12363303-FD85-61F9-D861-E74D98D3951C}"/>
              </a:ext>
            </a:extLst>
          </p:cNvPr>
          <p:cNvCxnSpPr/>
          <p:nvPr/>
        </p:nvCxnSpPr>
        <p:spPr>
          <a:xfrm flipV="1">
            <a:off x="9857232" y="3187192"/>
            <a:ext cx="1194816" cy="12192"/>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A98D2AE3-8B3E-4956-AF3A-DDD6DC7D010F}"/>
              </a:ext>
            </a:extLst>
          </p:cNvPr>
          <p:cNvCxnSpPr>
            <a:cxnSpLocks/>
          </p:cNvCxnSpPr>
          <p:nvPr/>
        </p:nvCxnSpPr>
        <p:spPr>
          <a:xfrm>
            <a:off x="11052590" y="3187192"/>
            <a:ext cx="0" cy="651069"/>
          </a:xfrm>
          <a:prstGeom prst="straightConnector1">
            <a:avLst/>
          </a:prstGeom>
          <a:ln>
            <a:solidFill>
              <a:srgbClr val="1A317C"/>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30F9C17A-3C29-FF87-FD04-270A5291B582}"/>
              </a:ext>
            </a:extLst>
          </p:cNvPr>
          <p:cNvCxnSpPr>
            <a:cxnSpLocks/>
          </p:cNvCxnSpPr>
          <p:nvPr/>
        </p:nvCxnSpPr>
        <p:spPr>
          <a:xfrm>
            <a:off x="9857232" y="5397634"/>
            <a:ext cx="1194816" cy="0"/>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27" name="直線矢印コネクタ 26">
            <a:extLst>
              <a:ext uri="{FF2B5EF4-FFF2-40B4-BE49-F238E27FC236}">
                <a16:creationId xmlns:a16="http://schemas.microsoft.com/office/drawing/2014/main" id="{7AAE6548-163A-D81E-2283-1E221550C33B}"/>
              </a:ext>
            </a:extLst>
          </p:cNvPr>
          <p:cNvCxnSpPr>
            <a:cxnSpLocks/>
          </p:cNvCxnSpPr>
          <p:nvPr/>
        </p:nvCxnSpPr>
        <p:spPr>
          <a:xfrm flipV="1">
            <a:off x="11052590" y="4740469"/>
            <a:ext cx="0" cy="651069"/>
          </a:xfrm>
          <a:prstGeom prst="straightConnector1">
            <a:avLst/>
          </a:prstGeom>
          <a:ln>
            <a:solidFill>
              <a:srgbClr val="1A317C"/>
            </a:solidFill>
            <a:tailEnd type="triangle"/>
          </a:ln>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99152951-CB54-E9FE-F2B1-57476629BE53}"/>
              </a:ext>
            </a:extLst>
          </p:cNvPr>
          <p:cNvSpPr txBox="1"/>
          <p:nvPr/>
        </p:nvSpPr>
        <p:spPr>
          <a:xfrm>
            <a:off x="10166934" y="2776974"/>
            <a:ext cx="877163" cy="369332"/>
          </a:xfrm>
          <a:prstGeom prst="rect">
            <a:avLst/>
          </a:prstGeom>
          <a:noFill/>
        </p:spPr>
        <p:txBody>
          <a:bodyPr wrap="none" rtlCol="0">
            <a:spAutoFit/>
          </a:bodyPr>
          <a:lstStyle/>
          <a:p>
            <a:r>
              <a:rPr kumimoji="1" lang="ja-JP" altLang="en-US" b="1"/>
              <a:t>委託料</a:t>
            </a:r>
          </a:p>
        </p:txBody>
      </p:sp>
      <p:sp>
        <p:nvSpPr>
          <p:cNvPr id="38" name="テキスト ボックス 37">
            <a:extLst>
              <a:ext uri="{FF2B5EF4-FFF2-40B4-BE49-F238E27FC236}">
                <a16:creationId xmlns:a16="http://schemas.microsoft.com/office/drawing/2014/main" id="{46E136F8-F88F-88B5-B80C-DF71E34B81B2}"/>
              </a:ext>
            </a:extLst>
          </p:cNvPr>
          <p:cNvSpPr txBox="1"/>
          <p:nvPr/>
        </p:nvSpPr>
        <p:spPr>
          <a:xfrm>
            <a:off x="10174885" y="5453268"/>
            <a:ext cx="877163" cy="369332"/>
          </a:xfrm>
          <a:prstGeom prst="rect">
            <a:avLst/>
          </a:prstGeom>
          <a:noFill/>
        </p:spPr>
        <p:txBody>
          <a:bodyPr wrap="none" rtlCol="0">
            <a:spAutoFit/>
          </a:bodyPr>
          <a:lstStyle/>
          <a:p>
            <a:r>
              <a:rPr kumimoji="1" lang="ja-JP" altLang="en-US"/>
              <a:t>データ</a:t>
            </a:r>
          </a:p>
        </p:txBody>
      </p:sp>
      <p:sp>
        <p:nvSpPr>
          <p:cNvPr id="39" name="テキスト ボックス 38">
            <a:extLst>
              <a:ext uri="{FF2B5EF4-FFF2-40B4-BE49-F238E27FC236}">
                <a16:creationId xmlns:a16="http://schemas.microsoft.com/office/drawing/2014/main" id="{CEE425F8-DA66-48FA-A619-6884DF2744EF}"/>
              </a:ext>
            </a:extLst>
          </p:cNvPr>
          <p:cNvSpPr txBox="1"/>
          <p:nvPr/>
        </p:nvSpPr>
        <p:spPr>
          <a:xfrm>
            <a:off x="9418650" y="3892217"/>
            <a:ext cx="877163" cy="369332"/>
          </a:xfrm>
          <a:prstGeom prst="rect">
            <a:avLst/>
          </a:prstGeom>
          <a:noFill/>
        </p:spPr>
        <p:txBody>
          <a:bodyPr wrap="none" rtlCol="0">
            <a:spAutoFit/>
          </a:bodyPr>
          <a:lstStyle/>
          <a:p>
            <a:r>
              <a:rPr kumimoji="1" lang="ja-JP" altLang="en-US"/>
              <a:t>データ</a:t>
            </a:r>
          </a:p>
        </p:txBody>
      </p:sp>
      <p:sp>
        <p:nvSpPr>
          <p:cNvPr id="42" name="テキスト ボックス 41">
            <a:extLst>
              <a:ext uri="{FF2B5EF4-FFF2-40B4-BE49-F238E27FC236}">
                <a16:creationId xmlns:a16="http://schemas.microsoft.com/office/drawing/2014/main" id="{8D19C066-9F4E-40D8-0AD6-3893ABDBEF41}"/>
              </a:ext>
            </a:extLst>
          </p:cNvPr>
          <p:cNvSpPr txBox="1"/>
          <p:nvPr/>
        </p:nvSpPr>
        <p:spPr>
          <a:xfrm>
            <a:off x="6687438" y="3723770"/>
            <a:ext cx="251595" cy="1200329"/>
          </a:xfrm>
          <a:prstGeom prst="rect">
            <a:avLst/>
          </a:prstGeom>
          <a:noFill/>
        </p:spPr>
        <p:txBody>
          <a:bodyPr wrap="square" rtlCol="0">
            <a:spAutoFit/>
          </a:bodyPr>
          <a:lstStyle/>
          <a:p>
            <a:r>
              <a:rPr kumimoji="1" lang="ja-JP" altLang="en-US"/>
              <a:t>協力依頼</a:t>
            </a:r>
          </a:p>
        </p:txBody>
      </p:sp>
      <p:sp>
        <p:nvSpPr>
          <p:cNvPr id="43" name="テキスト ボックス 42">
            <a:extLst>
              <a:ext uri="{FF2B5EF4-FFF2-40B4-BE49-F238E27FC236}">
                <a16:creationId xmlns:a16="http://schemas.microsoft.com/office/drawing/2014/main" id="{34C0EAB2-1762-E789-9622-F75770273621}"/>
              </a:ext>
            </a:extLst>
          </p:cNvPr>
          <p:cNvSpPr txBox="1"/>
          <p:nvPr/>
        </p:nvSpPr>
        <p:spPr>
          <a:xfrm>
            <a:off x="671059" y="2197874"/>
            <a:ext cx="6029473" cy="4462760"/>
          </a:xfrm>
          <a:prstGeom prst="rect">
            <a:avLst/>
          </a:prstGeom>
          <a:noFill/>
        </p:spPr>
        <p:txBody>
          <a:bodyPr wrap="square" rtlCol="0">
            <a:spAutoFit/>
          </a:bodyPr>
          <a:lstStyle/>
          <a:p>
            <a:r>
              <a:rPr lang="ja-JP" altLang="en-US" sz="2000" b="1" i="0" u="none" strike="noStrike">
                <a:solidFill>
                  <a:srgbClr val="1A317C"/>
                </a:solidFill>
                <a:effectLst/>
                <a:latin typeface="Noto Sans JP"/>
              </a:rPr>
              <a:t>・顧客：地方行政（地方</a:t>
            </a:r>
            <a:r>
              <a:rPr lang="en-US" altLang="ja-JP" sz="2000" b="1" i="0" u="none" strike="noStrike" dirty="0">
                <a:solidFill>
                  <a:srgbClr val="1A317C"/>
                </a:solidFill>
                <a:effectLst/>
                <a:latin typeface="Noto Sans JP"/>
              </a:rPr>
              <a:t>/</a:t>
            </a:r>
            <a:r>
              <a:rPr lang="ja-JP" altLang="en-US" sz="2000" b="1" i="0" u="none" strike="noStrike">
                <a:solidFill>
                  <a:srgbClr val="1A317C"/>
                </a:solidFill>
                <a:effectLst/>
                <a:latin typeface="Noto Sans JP"/>
              </a:rPr>
              <a:t>都心 全国</a:t>
            </a:r>
            <a:r>
              <a:rPr lang="en-US" altLang="ja-JP" sz="2000" b="1" i="0" u="none" strike="noStrike" dirty="0">
                <a:solidFill>
                  <a:srgbClr val="1A317C"/>
                </a:solidFill>
                <a:effectLst/>
                <a:latin typeface="Noto Sans JP"/>
              </a:rPr>
              <a:t>1700</a:t>
            </a:r>
            <a:r>
              <a:rPr lang="ja-JP" altLang="en-US" sz="2000" b="1" i="0" u="none" strike="noStrike">
                <a:solidFill>
                  <a:srgbClr val="1A317C"/>
                </a:solidFill>
                <a:effectLst/>
                <a:latin typeface="Noto Sans JP"/>
              </a:rPr>
              <a:t>か所）</a:t>
            </a:r>
            <a:endParaRPr lang="en-US" altLang="ja-JP" sz="2000" b="1" i="0" u="none" strike="noStrike" dirty="0">
              <a:solidFill>
                <a:srgbClr val="1A317C"/>
              </a:solidFill>
              <a:effectLst/>
              <a:latin typeface="Noto Sans JP"/>
            </a:endParaRPr>
          </a:p>
          <a:p>
            <a:r>
              <a:rPr lang="ja-JP" altLang="en-US">
                <a:solidFill>
                  <a:srgbClr val="000000"/>
                </a:solidFill>
                <a:latin typeface="Noto Sans JP"/>
              </a:rPr>
              <a:t>　</a:t>
            </a:r>
            <a:r>
              <a:rPr lang="ja-JP" altLang="en-US" sz="1800" b="0" i="0" u="none" strike="noStrike">
                <a:solidFill>
                  <a:srgbClr val="000000"/>
                </a:solidFill>
                <a:effectLst/>
                <a:latin typeface="Noto Sans JP"/>
              </a:rPr>
              <a:t>人口密集居住区から導入！</a:t>
            </a:r>
            <a:endParaRPr lang="en-US" altLang="ja-JP" sz="1800" b="0" i="0" u="none" strike="noStrike" dirty="0">
              <a:solidFill>
                <a:srgbClr val="000000"/>
              </a:solidFill>
              <a:effectLst/>
              <a:latin typeface="Noto Sans JP"/>
            </a:endParaRPr>
          </a:p>
          <a:p>
            <a:br>
              <a:rPr lang="ja-JP" altLang="en-US" b="0">
                <a:effectLst/>
              </a:rPr>
            </a:br>
            <a:r>
              <a:rPr lang="ja-JP" altLang="en-US" sz="2000" b="1" i="0" u="none" strike="noStrike">
                <a:solidFill>
                  <a:srgbClr val="1A317C"/>
                </a:solidFill>
                <a:effectLst/>
                <a:latin typeface="Noto Sans JP"/>
              </a:rPr>
              <a:t>・ユーザー：高齢者コミュニティ主催者・参加者　</a:t>
            </a:r>
            <a:endParaRPr lang="en-US" altLang="ja-JP" sz="2000" b="1" i="0" u="none" strike="noStrike" dirty="0">
              <a:solidFill>
                <a:srgbClr val="1A317C"/>
              </a:solidFill>
              <a:effectLst/>
              <a:latin typeface="Noto Sans JP"/>
            </a:endParaRPr>
          </a:p>
          <a:p>
            <a:r>
              <a:rPr lang="ja-JP" altLang="en-US" b="1">
                <a:solidFill>
                  <a:srgbClr val="E05702"/>
                </a:solidFill>
                <a:latin typeface="Noto Sans JP"/>
              </a:rPr>
              <a:t>　</a:t>
            </a:r>
            <a:r>
              <a:rPr lang="ja-JP" altLang="en-US" sz="1800" b="0" i="0" u="none" strike="noStrike">
                <a:solidFill>
                  <a:srgbClr val="000000"/>
                </a:solidFill>
                <a:effectLst/>
                <a:latin typeface="Noto Sans JP"/>
              </a:rPr>
              <a:t>社協、高齢者会館、町会等の行政管轄</a:t>
            </a:r>
            <a:endParaRPr lang="en-US" altLang="ja-JP" sz="1800" b="0" i="0" u="none" strike="noStrike" dirty="0">
              <a:solidFill>
                <a:srgbClr val="000000"/>
              </a:solidFill>
              <a:effectLst/>
              <a:latin typeface="Noto Sans JP"/>
            </a:endParaRPr>
          </a:p>
          <a:p>
            <a:r>
              <a:rPr lang="ja-JP" altLang="en-US" sz="1800" b="0" i="0" u="none" strike="noStrike">
                <a:solidFill>
                  <a:srgbClr val="000000"/>
                </a:solidFill>
                <a:effectLst/>
                <a:latin typeface="Noto Sans JP"/>
              </a:rPr>
              <a:t>（例 中野区：</a:t>
            </a:r>
            <a:r>
              <a:rPr lang="en-US" altLang="ja-JP" sz="1800" b="0" i="0" u="none" strike="noStrike" dirty="0">
                <a:solidFill>
                  <a:srgbClr val="000000"/>
                </a:solidFill>
                <a:effectLst/>
                <a:latin typeface="Noto Sans JP"/>
              </a:rPr>
              <a:t>100</a:t>
            </a:r>
            <a:r>
              <a:rPr lang="ja-JP" altLang="en-US" sz="1800" b="0" i="0" u="none" strike="noStrike">
                <a:solidFill>
                  <a:srgbClr val="000000"/>
                </a:solidFill>
                <a:effectLst/>
                <a:latin typeface="Noto Sans JP"/>
              </a:rPr>
              <a:t>コミュニティ</a:t>
            </a:r>
            <a:r>
              <a:rPr lang="en-US" altLang="ja-JP" sz="1800" b="0" i="0" u="none" strike="noStrike" dirty="0">
                <a:solidFill>
                  <a:srgbClr val="000000"/>
                </a:solidFill>
                <a:effectLst/>
                <a:latin typeface="Noto Sans JP"/>
              </a:rPr>
              <a:t>, 2000</a:t>
            </a:r>
            <a:r>
              <a:rPr lang="ja-JP" altLang="en-US" sz="1800" b="0" i="0" u="none" strike="noStrike">
                <a:solidFill>
                  <a:srgbClr val="000000"/>
                </a:solidFill>
                <a:effectLst/>
                <a:latin typeface="Noto Sans JP"/>
              </a:rPr>
              <a:t>人）</a:t>
            </a:r>
            <a:endParaRPr lang="en-US" altLang="ja-JP" sz="1800" b="0" i="0" u="none" strike="noStrike" dirty="0">
              <a:solidFill>
                <a:srgbClr val="000000"/>
              </a:solidFill>
              <a:effectLst/>
              <a:latin typeface="Noto Sans JP"/>
            </a:endParaRPr>
          </a:p>
          <a:p>
            <a:br>
              <a:rPr lang="ja-JP" altLang="en-US" b="0">
                <a:effectLst/>
              </a:rPr>
            </a:br>
            <a:r>
              <a:rPr lang="ja-JP" altLang="en-US" sz="2000" b="1" i="0" u="none" strike="noStrike">
                <a:solidFill>
                  <a:srgbClr val="1A317C"/>
                </a:solidFill>
                <a:effectLst/>
                <a:latin typeface="Noto Sans JP"/>
              </a:rPr>
              <a:t>・製品：生活カルテ出力＆連携機能</a:t>
            </a:r>
            <a:endParaRPr lang="en-US" altLang="ja-JP" sz="2000" b="1" i="0" u="none" strike="noStrike" dirty="0">
              <a:solidFill>
                <a:srgbClr val="1A317C"/>
              </a:solidFill>
              <a:effectLst/>
              <a:latin typeface="Noto Sans JP"/>
            </a:endParaRPr>
          </a:p>
          <a:p>
            <a:r>
              <a:rPr lang="ja-JP" altLang="en-US">
                <a:solidFill>
                  <a:srgbClr val="000000"/>
                </a:solidFill>
                <a:latin typeface="Noto Sans JP"/>
              </a:rPr>
              <a:t>　</a:t>
            </a:r>
            <a:r>
              <a:rPr lang="en-US" altLang="ja-JP" sz="1800" b="0" i="0" u="none" strike="noStrike" dirty="0">
                <a:solidFill>
                  <a:srgbClr val="000000"/>
                </a:solidFill>
                <a:effectLst/>
                <a:latin typeface="Noto Sans JP"/>
              </a:rPr>
              <a:t>※</a:t>
            </a:r>
            <a:r>
              <a:rPr lang="ja-JP" altLang="en-US" sz="1800" b="0" i="0" u="none" strike="noStrike">
                <a:solidFill>
                  <a:srgbClr val="000000"/>
                </a:solidFill>
                <a:effectLst/>
                <a:latin typeface="Noto Sans JP"/>
              </a:rPr>
              <a:t>彩色アプリ自体は無料提供</a:t>
            </a:r>
            <a:endParaRPr lang="en-US" altLang="ja-JP" sz="1800" b="0" i="0" u="none" strike="noStrike" dirty="0">
              <a:solidFill>
                <a:srgbClr val="000000"/>
              </a:solidFill>
              <a:effectLst/>
              <a:latin typeface="Noto Sans JP"/>
            </a:endParaRPr>
          </a:p>
          <a:p>
            <a:br>
              <a:rPr lang="ja-JP" altLang="en-US" b="0">
                <a:effectLst/>
              </a:rPr>
            </a:br>
            <a:r>
              <a:rPr lang="ja-JP" altLang="en-US" sz="2000" b="1" i="0" u="none" strike="noStrike">
                <a:solidFill>
                  <a:srgbClr val="1A317C"/>
                </a:solidFill>
                <a:effectLst/>
                <a:latin typeface="Noto Sans JP"/>
              </a:rPr>
              <a:t>・価格：高齢者一人</a:t>
            </a:r>
            <a:r>
              <a:rPr lang="en-US" altLang="ja-JP" sz="2000" b="1" i="0" u="none" strike="noStrike" dirty="0">
                <a:solidFill>
                  <a:srgbClr val="1A317C"/>
                </a:solidFill>
                <a:effectLst/>
                <a:latin typeface="Noto Sans JP"/>
              </a:rPr>
              <a:t>250</a:t>
            </a:r>
            <a:r>
              <a:rPr lang="ja-JP" altLang="en-US" sz="2000" b="1" i="0" u="none" strike="noStrike">
                <a:solidFill>
                  <a:srgbClr val="1A317C"/>
                </a:solidFill>
                <a:effectLst/>
                <a:latin typeface="Noto Sans JP"/>
              </a:rPr>
              <a:t>円</a:t>
            </a:r>
            <a:r>
              <a:rPr lang="en-US" altLang="ja-JP" sz="2000" b="1" i="0" u="none" strike="noStrike" dirty="0">
                <a:solidFill>
                  <a:srgbClr val="1A317C"/>
                </a:solidFill>
                <a:effectLst/>
                <a:latin typeface="Noto Sans JP"/>
              </a:rPr>
              <a:t>/</a:t>
            </a:r>
            <a:r>
              <a:rPr lang="ja-JP" altLang="en-US" sz="2000" b="1" i="0" u="none" strike="noStrike">
                <a:solidFill>
                  <a:srgbClr val="1A317C"/>
                </a:solidFill>
                <a:effectLst/>
                <a:latin typeface="Noto Sans JP"/>
              </a:rPr>
              <a:t>月（ライセンス</a:t>
            </a:r>
            <a:r>
              <a:rPr lang="fr-FR" altLang="ja-JP" sz="2000" b="1" i="0" u="none" strike="noStrike" dirty="0">
                <a:solidFill>
                  <a:srgbClr val="1A317C"/>
                </a:solidFill>
                <a:effectLst/>
                <a:latin typeface="Noto Sans JP"/>
              </a:rPr>
              <a:t>or</a:t>
            </a:r>
            <a:r>
              <a:rPr lang="ja-JP" altLang="en-US" sz="2000" b="1" i="0" u="none" strike="noStrike">
                <a:solidFill>
                  <a:srgbClr val="1A317C"/>
                </a:solidFill>
                <a:effectLst/>
                <a:latin typeface="Noto Sans JP"/>
              </a:rPr>
              <a:t>委託）</a:t>
            </a:r>
            <a:endParaRPr lang="en-US" altLang="ja-JP" sz="2000" b="1" i="0" u="none" strike="noStrike" dirty="0">
              <a:solidFill>
                <a:srgbClr val="1A317C"/>
              </a:solidFill>
              <a:effectLst/>
              <a:latin typeface="Noto Sans JP"/>
            </a:endParaRPr>
          </a:p>
          <a:p>
            <a:r>
              <a:rPr lang="ja-JP" altLang="en-US">
                <a:solidFill>
                  <a:srgbClr val="000000"/>
                </a:solidFill>
                <a:latin typeface="Noto Sans JP"/>
              </a:rPr>
              <a:t>　</a:t>
            </a:r>
            <a:r>
              <a:rPr lang="en-US" altLang="ja-JP" dirty="0">
                <a:solidFill>
                  <a:srgbClr val="000000"/>
                </a:solidFill>
                <a:latin typeface="Noto Sans JP"/>
              </a:rPr>
              <a:t>ex.</a:t>
            </a:r>
            <a:r>
              <a:rPr lang="ja-JP" altLang="en-US" sz="1800" b="0" i="0" u="none" strike="noStrike">
                <a:solidFill>
                  <a:srgbClr val="000000"/>
                </a:solidFill>
                <a:effectLst/>
                <a:latin typeface="Noto Sans JP"/>
              </a:rPr>
              <a:t>中野区年間</a:t>
            </a:r>
            <a:r>
              <a:rPr lang="en-US" altLang="ja-JP" sz="1800" b="0" i="0" u="none" strike="noStrike" dirty="0">
                <a:solidFill>
                  <a:srgbClr val="000000"/>
                </a:solidFill>
                <a:effectLst/>
                <a:latin typeface="Noto Sans JP"/>
              </a:rPr>
              <a:t>500</a:t>
            </a:r>
            <a:r>
              <a:rPr lang="ja-JP" altLang="en-US" sz="1800" b="0" i="0" u="none" strike="noStrike">
                <a:solidFill>
                  <a:srgbClr val="000000"/>
                </a:solidFill>
                <a:effectLst/>
                <a:latin typeface="Noto Sans JP"/>
              </a:rPr>
              <a:t>万円</a:t>
            </a:r>
            <a:r>
              <a:rPr lang="en-US" altLang="ja-JP" sz="1800" b="0" i="0" u="none" strike="noStrike" dirty="0">
                <a:solidFill>
                  <a:srgbClr val="000000"/>
                </a:solidFill>
                <a:effectLst/>
                <a:latin typeface="Noto Sans JP"/>
              </a:rPr>
              <a:t>=</a:t>
            </a:r>
            <a:r>
              <a:rPr lang="ja-JP" altLang="en-US" sz="1800" b="0" i="0" u="none" strike="noStrike">
                <a:solidFill>
                  <a:srgbClr val="000000"/>
                </a:solidFill>
                <a:effectLst/>
                <a:latin typeface="Noto Sans JP"/>
              </a:rPr>
              <a:t>介護支出</a:t>
            </a:r>
            <a:r>
              <a:rPr lang="en-US" altLang="ja-JP" sz="1800" b="0" i="0" u="none" strike="noStrike" dirty="0">
                <a:solidFill>
                  <a:srgbClr val="000000"/>
                </a:solidFill>
                <a:effectLst/>
                <a:latin typeface="Noto Sans JP"/>
              </a:rPr>
              <a:t>250</a:t>
            </a:r>
            <a:r>
              <a:rPr lang="ja-JP" altLang="en-US" sz="1800" b="0" i="0" u="none" strike="noStrike">
                <a:solidFill>
                  <a:srgbClr val="000000"/>
                </a:solidFill>
                <a:effectLst/>
                <a:latin typeface="Noto Sans JP"/>
              </a:rPr>
              <a:t>億円の</a:t>
            </a:r>
            <a:r>
              <a:rPr lang="en-US" altLang="ja-JP" sz="1800" b="0" i="0" u="none" strike="noStrike" dirty="0">
                <a:solidFill>
                  <a:srgbClr val="000000"/>
                </a:solidFill>
                <a:effectLst/>
                <a:latin typeface="Noto Sans JP"/>
              </a:rPr>
              <a:t>0.02%</a:t>
            </a:r>
            <a:r>
              <a:rPr lang="ja-JP" altLang="en-US" sz="1800" b="0" i="0" u="none" strike="noStrike">
                <a:solidFill>
                  <a:srgbClr val="000000"/>
                </a:solidFill>
                <a:effectLst/>
                <a:latin typeface="Noto Sans JP"/>
              </a:rPr>
              <a:t>に相当　</a:t>
            </a:r>
            <a:br>
              <a:rPr lang="ja-JP" altLang="en-US" b="0">
                <a:effectLst/>
              </a:rPr>
            </a:br>
            <a:r>
              <a:rPr lang="ja-JP" altLang="en-US" sz="1800" b="0" i="0" u="none" strike="noStrike">
                <a:solidFill>
                  <a:srgbClr val="000000"/>
                </a:solidFill>
                <a:effectLst/>
                <a:latin typeface="Noto Sans JP"/>
              </a:rPr>
              <a:t>　</a:t>
            </a:r>
            <a:endParaRPr lang="en-US" altLang="ja-JP" sz="1800" b="0" i="0" u="none" strike="noStrike" dirty="0">
              <a:solidFill>
                <a:srgbClr val="000000"/>
              </a:solidFill>
              <a:effectLst/>
              <a:latin typeface="Noto Sans JP"/>
            </a:endParaRPr>
          </a:p>
          <a:p>
            <a:r>
              <a:rPr lang="ja-JP" altLang="en-US" sz="2400" b="1" i="0" u="none" strike="noStrike">
                <a:effectLst/>
                <a:latin typeface="Noto Sans JP"/>
              </a:rPr>
              <a:t>→</a:t>
            </a:r>
            <a:r>
              <a:rPr lang="fr-FR" altLang="ja-JP" sz="2400" b="1" i="0" u="none" strike="noStrike" dirty="0">
                <a:effectLst/>
                <a:latin typeface="Noto Sans JP"/>
              </a:rPr>
              <a:t>SAM</a:t>
            </a:r>
            <a:r>
              <a:rPr lang="ja-JP" altLang="en-US" sz="2400" b="1" i="0" u="none" strike="noStrike">
                <a:effectLst/>
                <a:latin typeface="Noto Sans JP"/>
              </a:rPr>
              <a:t>は全国</a:t>
            </a:r>
            <a:r>
              <a:rPr lang="en-US" altLang="ja-JP" sz="2400" b="1" i="0" u="none" strike="noStrike" dirty="0">
                <a:effectLst/>
                <a:latin typeface="Noto Sans JP"/>
              </a:rPr>
              <a:t>100</a:t>
            </a:r>
            <a:r>
              <a:rPr lang="ja-JP" altLang="en-US" sz="2400" b="1" i="0" u="none" strike="noStrike">
                <a:effectLst/>
                <a:latin typeface="Noto Sans JP"/>
              </a:rPr>
              <a:t>億円</a:t>
            </a:r>
            <a:r>
              <a:rPr lang="en-US" altLang="ja-JP" sz="2400" b="1" i="0" u="none" strike="noStrike" dirty="0">
                <a:effectLst/>
                <a:latin typeface="Noto Sans JP"/>
              </a:rPr>
              <a:t>/</a:t>
            </a:r>
            <a:r>
              <a:rPr lang="ja-JP" altLang="en-US" sz="2400" b="1" i="0" u="none" strike="noStrike">
                <a:effectLst/>
                <a:latin typeface="Noto Sans JP"/>
              </a:rPr>
              <a:t>年</a:t>
            </a:r>
            <a:endParaRPr lang="ja-JP" altLang="en-US" sz="2400" b="1">
              <a:effectLst/>
            </a:endParaRPr>
          </a:p>
          <a:p>
            <a:endParaRPr kumimoji="1" lang="ja-JP" altLang="en-US"/>
          </a:p>
        </p:txBody>
      </p:sp>
    </p:spTree>
    <p:extLst>
      <p:ext uri="{BB962C8B-B14F-4D97-AF65-F5344CB8AC3E}">
        <p14:creationId xmlns:p14="http://schemas.microsoft.com/office/powerpoint/2010/main" val="1003379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7CEFA9D-AE9A-D9B9-B3AD-CB9135AD6D0E}"/>
            </a:ext>
          </a:extLst>
        </p:cNvPr>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5C2DC8EF-E7CC-FFFD-DAC5-08EB983BA5B4}"/>
              </a:ext>
            </a:extLst>
          </p:cNvPr>
          <p:cNvSpPr/>
          <p:nvPr/>
        </p:nvSpPr>
        <p:spPr>
          <a:xfrm>
            <a:off x="6787194" y="2106812"/>
            <a:ext cx="4322380" cy="536886"/>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F09FE0F7-29DF-A286-2ACB-A1B02F0F9F66}"/>
              </a:ext>
            </a:extLst>
          </p:cNvPr>
          <p:cNvSpPr/>
          <p:nvPr/>
        </p:nvSpPr>
        <p:spPr>
          <a:xfrm>
            <a:off x="6794511" y="2730260"/>
            <a:ext cx="4322380" cy="2989255"/>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CB750F83-7612-79C6-0197-DC1AE3FEB3ED}"/>
              </a:ext>
            </a:extLst>
          </p:cNvPr>
          <p:cNvSpPr/>
          <p:nvPr/>
        </p:nvSpPr>
        <p:spPr>
          <a:xfrm>
            <a:off x="1252282" y="2148764"/>
            <a:ext cx="4322380" cy="536886"/>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0B8370C3-6AC6-A24B-6AF1-A85FCE8E48A9}"/>
              </a:ext>
            </a:extLst>
          </p:cNvPr>
          <p:cNvSpPr/>
          <p:nvPr/>
        </p:nvSpPr>
        <p:spPr>
          <a:xfrm>
            <a:off x="1259599" y="2772212"/>
            <a:ext cx="4322380" cy="2989255"/>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AB04480-6938-5697-0556-B67DFEFB3684}"/>
              </a:ext>
            </a:extLst>
          </p:cNvPr>
          <p:cNvSpPr>
            <a:spLocks noGrp="1"/>
          </p:cNvSpPr>
          <p:nvPr>
            <p:ph type="title"/>
          </p:nvPr>
        </p:nvSpPr>
        <p:spPr/>
        <p:txBody>
          <a:bodyPr/>
          <a:lstStyle/>
          <a:p>
            <a:r>
              <a:rPr kumimoji="1" lang="ja-JP" altLang="en-US"/>
              <a:t>ビジネスモデル</a:t>
            </a:r>
          </a:p>
        </p:txBody>
      </p:sp>
      <p:sp>
        <p:nvSpPr>
          <p:cNvPr id="5" name="コンテンツ プレースホルダー 7">
            <a:extLst>
              <a:ext uri="{FF2B5EF4-FFF2-40B4-BE49-F238E27FC236}">
                <a16:creationId xmlns:a16="http://schemas.microsoft.com/office/drawing/2014/main" id="{9BFAD790-E614-A3E3-0913-1C52266C48C6}"/>
              </a:ext>
            </a:extLst>
          </p:cNvPr>
          <p:cNvSpPr>
            <a:spLocks noGrp="1"/>
          </p:cNvSpPr>
          <p:nvPr>
            <p:ph idx="1"/>
          </p:nvPr>
        </p:nvSpPr>
        <p:spPr>
          <a:xfrm>
            <a:off x="551146" y="1146497"/>
            <a:ext cx="10802654" cy="899635"/>
          </a:xfrm>
        </p:spPr>
        <p:txBody>
          <a:bodyPr/>
          <a:lstStyle/>
          <a:p>
            <a:pPr algn="ctr"/>
            <a:r>
              <a:rPr lang="ja-JP" altLang="en-US" sz="2800" b="1" i="0" u="none" strike="noStrike">
                <a:solidFill>
                  <a:srgbClr val="000000"/>
                </a:solidFill>
                <a:effectLst/>
                <a:latin typeface="Noto Sans JP"/>
              </a:rPr>
              <a:t>生活カルテ情報を地方行政へ販売。シニアも健康に！</a:t>
            </a:r>
            <a:endParaRPr lang="ja-JP" altLang="en-US" sz="2800"/>
          </a:p>
        </p:txBody>
      </p:sp>
      <p:sp>
        <p:nvSpPr>
          <p:cNvPr id="33" name="テキスト ボックス 32">
            <a:extLst>
              <a:ext uri="{FF2B5EF4-FFF2-40B4-BE49-F238E27FC236}">
                <a16:creationId xmlns:a16="http://schemas.microsoft.com/office/drawing/2014/main" id="{7C8EE725-ECE5-35C4-E974-BC7173A4AE43}"/>
              </a:ext>
            </a:extLst>
          </p:cNvPr>
          <p:cNvSpPr txBox="1"/>
          <p:nvPr/>
        </p:nvSpPr>
        <p:spPr>
          <a:xfrm>
            <a:off x="1176113" y="4902641"/>
            <a:ext cx="4504759" cy="646331"/>
          </a:xfrm>
          <a:prstGeom prst="rect">
            <a:avLst/>
          </a:prstGeom>
          <a:noFill/>
        </p:spPr>
        <p:txBody>
          <a:bodyPr wrap="square" rtlCol="0">
            <a:spAutoFit/>
          </a:bodyPr>
          <a:lstStyle/>
          <a:p>
            <a:pPr algn="ctr" rtl="0"/>
            <a:r>
              <a:rPr lang="ja-JP" altLang="en-US" sz="1800" b="1" i="0" u="none" strike="noStrike">
                <a:effectLst/>
                <a:latin typeface="+mn-ea"/>
              </a:rPr>
              <a:t>社協</a:t>
            </a:r>
            <a:r>
              <a:rPr lang="en-US" altLang="ja-JP" sz="1800" b="1" i="0" u="none" strike="noStrike" dirty="0">
                <a:effectLst/>
                <a:latin typeface="+mn-ea"/>
              </a:rPr>
              <a:t>, </a:t>
            </a:r>
            <a:r>
              <a:rPr lang="ja-JP" altLang="en-US" sz="1800" b="1" i="0" u="none" strike="noStrike">
                <a:effectLst/>
                <a:latin typeface="+mn-ea"/>
              </a:rPr>
              <a:t>高齢者会館</a:t>
            </a:r>
            <a:r>
              <a:rPr lang="en-US" altLang="ja-JP" sz="1800" b="1" i="0" u="none" strike="noStrike" dirty="0">
                <a:effectLst/>
                <a:latin typeface="+mn-ea"/>
              </a:rPr>
              <a:t>, </a:t>
            </a:r>
            <a:r>
              <a:rPr lang="ja-JP" altLang="en-US" sz="1800" b="1" i="0" u="none" strike="noStrike">
                <a:effectLst/>
                <a:latin typeface="+mn-ea"/>
              </a:rPr>
              <a:t>町会等の行政管轄</a:t>
            </a:r>
            <a:endParaRPr lang="ja-JP" altLang="en-US" b="1">
              <a:effectLst/>
              <a:latin typeface="+mn-ea"/>
            </a:endParaRPr>
          </a:p>
          <a:p>
            <a:pPr algn="ctr" rtl="0"/>
            <a:r>
              <a:rPr lang="ja-JP" altLang="en-US" sz="1800" b="1" i="0" u="none" strike="noStrike">
                <a:effectLst/>
                <a:latin typeface="+mn-ea"/>
              </a:rPr>
              <a:t>（例 中野区：</a:t>
            </a:r>
            <a:r>
              <a:rPr lang="en-US" altLang="ja-JP" sz="1800" b="1" i="0" u="none" strike="noStrike" dirty="0">
                <a:effectLst/>
                <a:latin typeface="+mn-ea"/>
              </a:rPr>
              <a:t>100</a:t>
            </a:r>
            <a:r>
              <a:rPr lang="ja-JP" altLang="en-US" sz="1800" b="1" i="0" u="none" strike="noStrike">
                <a:effectLst/>
                <a:latin typeface="+mn-ea"/>
              </a:rPr>
              <a:t>コミュニティ</a:t>
            </a:r>
            <a:r>
              <a:rPr lang="en-US" altLang="ja-JP" sz="1800" b="1" i="0" u="none" strike="noStrike" dirty="0">
                <a:effectLst/>
                <a:latin typeface="+mn-ea"/>
              </a:rPr>
              <a:t>, 2000</a:t>
            </a:r>
            <a:r>
              <a:rPr lang="ja-JP" altLang="en-US" sz="1800" b="1" i="0" u="none" strike="noStrike">
                <a:effectLst/>
                <a:latin typeface="+mn-ea"/>
              </a:rPr>
              <a:t>人）</a:t>
            </a:r>
            <a:endParaRPr lang="ja-JP" altLang="en-US" b="1">
              <a:effectLst/>
              <a:latin typeface="+mn-ea"/>
            </a:endParaRPr>
          </a:p>
        </p:txBody>
      </p:sp>
      <p:sp>
        <p:nvSpPr>
          <p:cNvPr id="34" name="テキスト ボックス 33">
            <a:extLst>
              <a:ext uri="{FF2B5EF4-FFF2-40B4-BE49-F238E27FC236}">
                <a16:creationId xmlns:a16="http://schemas.microsoft.com/office/drawing/2014/main" id="{81232DF0-1AE5-9127-D8E4-54C1AA6E6497}"/>
              </a:ext>
            </a:extLst>
          </p:cNvPr>
          <p:cNvSpPr txBox="1"/>
          <p:nvPr/>
        </p:nvSpPr>
        <p:spPr>
          <a:xfrm>
            <a:off x="7223393" y="4919691"/>
            <a:ext cx="3754006" cy="646331"/>
          </a:xfrm>
          <a:prstGeom prst="rect">
            <a:avLst/>
          </a:prstGeom>
          <a:noFill/>
        </p:spPr>
        <p:txBody>
          <a:bodyPr wrap="square" rtlCol="0">
            <a:spAutoFit/>
          </a:bodyPr>
          <a:lstStyle/>
          <a:p>
            <a:pPr algn="ctr" rtl="0"/>
            <a:r>
              <a:rPr lang="ja-JP" altLang="en-US" sz="1800" b="1" i="0" u="none" strike="noStrike">
                <a:effectLst/>
                <a:latin typeface="+mn-ea"/>
              </a:rPr>
              <a:t>人口密集居住区から導入</a:t>
            </a:r>
            <a:endParaRPr lang="en-US" altLang="ja-JP" sz="1800" b="1" i="0" u="none" strike="noStrike" dirty="0">
              <a:effectLst/>
              <a:latin typeface="+mn-ea"/>
            </a:endParaRPr>
          </a:p>
          <a:p>
            <a:pPr algn="ctr" rtl="0"/>
            <a:r>
              <a:rPr lang="ja-JP" altLang="en-US" sz="1800" b="1" i="0" u="none" strike="noStrike">
                <a:effectLst/>
                <a:latin typeface="+mn-ea"/>
              </a:rPr>
              <a:t>（地方</a:t>
            </a:r>
            <a:r>
              <a:rPr lang="en-US" altLang="ja-JP" sz="1800" b="1" i="0" u="none" strike="noStrike" dirty="0">
                <a:effectLst/>
                <a:latin typeface="+mn-ea"/>
              </a:rPr>
              <a:t>/</a:t>
            </a:r>
            <a:r>
              <a:rPr lang="ja-JP" altLang="en-US" sz="1800" b="1" i="0" u="none" strike="noStrike">
                <a:effectLst/>
                <a:latin typeface="+mn-ea"/>
              </a:rPr>
              <a:t>都心 全国</a:t>
            </a:r>
            <a:r>
              <a:rPr lang="en-US" altLang="ja-JP" sz="1800" b="1" i="0" u="none" strike="noStrike" dirty="0">
                <a:effectLst/>
                <a:latin typeface="+mn-ea"/>
              </a:rPr>
              <a:t>1700</a:t>
            </a:r>
            <a:r>
              <a:rPr lang="ja-JP" altLang="en-US" sz="1800" b="1" i="0" u="none" strike="noStrike">
                <a:effectLst/>
                <a:latin typeface="+mn-ea"/>
              </a:rPr>
              <a:t>か所）</a:t>
            </a:r>
            <a:endParaRPr lang="en-US" altLang="ja-JP" sz="1800" b="1" i="0" u="none" strike="noStrike" dirty="0">
              <a:effectLst/>
              <a:latin typeface="+mn-ea"/>
            </a:endParaRPr>
          </a:p>
        </p:txBody>
      </p:sp>
      <p:sp>
        <p:nvSpPr>
          <p:cNvPr id="35" name="角丸四角形 34">
            <a:extLst>
              <a:ext uri="{FF2B5EF4-FFF2-40B4-BE49-F238E27FC236}">
                <a16:creationId xmlns:a16="http://schemas.microsoft.com/office/drawing/2014/main" id="{6ED03983-4472-BF61-B5BC-F8E360047F84}"/>
              </a:ext>
            </a:extLst>
          </p:cNvPr>
          <p:cNvSpPr/>
          <p:nvPr/>
        </p:nvSpPr>
        <p:spPr>
          <a:xfrm>
            <a:off x="5145926" y="3056222"/>
            <a:ext cx="2079721" cy="1475820"/>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rgbClr val="1A317C"/>
                </a:solidFill>
              </a:rPr>
              <a:t>イロイロ</a:t>
            </a:r>
            <a:endParaRPr kumimoji="1" lang="en-US" altLang="ja-JP" sz="2400" b="1" dirty="0">
              <a:solidFill>
                <a:srgbClr val="1A317C"/>
              </a:solidFill>
            </a:endParaRPr>
          </a:p>
          <a:p>
            <a:pPr algn="ctr"/>
            <a:r>
              <a:rPr lang="en-US" altLang="ja-JP" dirty="0">
                <a:solidFill>
                  <a:srgbClr val="1A317C"/>
                </a:solidFill>
              </a:rPr>
              <a:t>(</a:t>
            </a:r>
            <a:r>
              <a:rPr lang="ja-JP" altLang="en-US">
                <a:solidFill>
                  <a:srgbClr val="1A317C"/>
                </a:solidFill>
              </a:rPr>
              <a:t>拾い上げ支援</a:t>
            </a:r>
            <a:r>
              <a:rPr lang="en-US" altLang="ja-JP" dirty="0">
                <a:solidFill>
                  <a:srgbClr val="1A317C"/>
                </a:solidFill>
              </a:rPr>
              <a:t>)</a:t>
            </a:r>
          </a:p>
        </p:txBody>
      </p:sp>
      <p:grpSp>
        <p:nvGrpSpPr>
          <p:cNvPr id="43" name="グループ化 42">
            <a:extLst>
              <a:ext uri="{FF2B5EF4-FFF2-40B4-BE49-F238E27FC236}">
                <a16:creationId xmlns:a16="http://schemas.microsoft.com/office/drawing/2014/main" id="{A03FCAC6-8684-A0A0-FA33-B93C42A4434F}"/>
              </a:ext>
            </a:extLst>
          </p:cNvPr>
          <p:cNvGrpSpPr/>
          <p:nvPr/>
        </p:nvGrpSpPr>
        <p:grpSpPr>
          <a:xfrm>
            <a:off x="2370872" y="2972455"/>
            <a:ext cx="2103122" cy="1715625"/>
            <a:chOff x="2890861" y="3362015"/>
            <a:chExt cx="1606417" cy="1310437"/>
          </a:xfrm>
        </p:grpSpPr>
        <p:grpSp>
          <p:nvGrpSpPr>
            <p:cNvPr id="26" name="グループ化 25">
              <a:extLst>
                <a:ext uri="{FF2B5EF4-FFF2-40B4-BE49-F238E27FC236}">
                  <a16:creationId xmlns:a16="http://schemas.microsoft.com/office/drawing/2014/main" id="{4C395EB1-EB60-91F6-C31C-BD849F1863AD}"/>
                </a:ext>
              </a:extLst>
            </p:cNvPr>
            <p:cNvGrpSpPr/>
            <p:nvPr/>
          </p:nvGrpSpPr>
          <p:grpSpPr>
            <a:xfrm>
              <a:off x="3382062" y="3362015"/>
              <a:ext cx="627797" cy="1023582"/>
              <a:chOff x="5221878" y="3580121"/>
              <a:chExt cx="627797" cy="1023582"/>
            </a:xfrm>
          </p:grpSpPr>
          <p:sp>
            <p:nvSpPr>
              <p:cNvPr id="27" name="円/楕円 26">
                <a:extLst>
                  <a:ext uri="{FF2B5EF4-FFF2-40B4-BE49-F238E27FC236}">
                    <a16:creationId xmlns:a16="http://schemas.microsoft.com/office/drawing/2014/main" id="{C59B7B0C-EF8B-68EE-2914-A7D5267E4331}"/>
                  </a:ext>
                </a:extLst>
              </p:cNvPr>
              <p:cNvSpPr/>
              <p:nvPr/>
            </p:nvSpPr>
            <p:spPr>
              <a:xfrm>
                <a:off x="5255998"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7BC906ED-C6D6-53D9-A6DC-75B56DE4514A}"/>
                  </a:ext>
                </a:extLst>
              </p:cNvPr>
              <p:cNvSpPr/>
              <p:nvPr/>
            </p:nvSpPr>
            <p:spPr>
              <a:xfrm>
                <a:off x="5221878"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a:extLst>
                  <a:ext uri="{FF2B5EF4-FFF2-40B4-BE49-F238E27FC236}">
                    <a16:creationId xmlns:a16="http://schemas.microsoft.com/office/drawing/2014/main" id="{05C9C6A9-21F5-13DF-F5B3-9A0334A1E8F9}"/>
                  </a:ext>
                </a:extLst>
              </p:cNvPr>
              <p:cNvSpPr/>
              <p:nvPr/>
            </p:nvSpPr>
            <p:spPr>
              <a:xfrm>
                <a:off x="5445740"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a:extLst>
                  <a:ext uri="{FF2B5EF4-FFF2-40B4-BE49-F238E27FC236}">
                    <a16:creationId xmlns:a16="http://schemas.microsoft.com/office/drawing/2014/main" id="{B20C2C5A-657C-4927-AE17-644914E90FE2}"/>
                  </a:ext>
                </a:extLst>
              </p:cNvPr>
              <p:cNvSpPr/>
              <p:nvPr/>
            </p:nvSpPr>
            <p:spPr>
              <a:xfrm>
                <a:off x="5635482"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弧 30">
                <a:extLst>
                  <a:ext uri="{FF2B5EF4-FFF2-40B4-BE49-F238E27FC236}">
                    <a16:creationId xmlns:a16="http://schemas.microsoft.com/office/drawing/2014/main" id="{B8CAAC89-3B8A-7FA4-419E-0E8D3DC842D6}"/>
                  </a:ext>
                </a:extLst>
              </p:cNvPr>
              <p:cNvSpPr/>
              <p:nvPr/>
            </p:nvSpPr>
            <p:spPr>
              <a:xfrm rot="2747946" flipV="1">
                <a:off x="5454384" y="3753769"/>
                <a:ext cx="266218" cy="266218"/>
              </a:xfrm>
              <a:prstGeom prst="arc">
                <a:avLst/>
              </a:prstGeom>
              <a:solidFill>
                <a:srgbClr val="F9DFC5"/>
              </a:solid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36" name="角丸四角形 35">
              <a:extLst>
                <a:ext uri="{FF2B5EF4-FFF2-40B4-BE49-F238E27FC236}">
                  <a16:creationId xmlns:a16="http://schemas.microsoft.com/office/drawing/2014/main" id="{82268892-49EA-B268-FA14-849C08C8ADC1}"/>
                </a:ext>
              </a:extLst>
            </p:cNvPr>
            <p:cNvSpPr/>
            <p:nvPr/>
          </p:nvSpPr>
          <p:spPr>
            <a:xfrm>
              <a:off x="2890861" y="4216251"/>
              <a:ext cx="1606417"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pc="-300">
                  <a:solidFill>
                    <a:srgbClr val="1A317C"/>
                  </a:solidFill>
                </a:rPr>
                <a:t>コミュニティ管理者</a:t>
              </a:r>
              <a:endParaRPr kumimoji="1" lang="ja-JP" altLang="en-US" spc="-300">
                <a:solidFill>
                  <a:srgbClr val="1A317C"/>
                </a:solidFill>
              </a:endParaRPr>
            </a:p>
          </p:txBody>
        </p:sp>
      </p:grpSp>
      <p:grpSp>
        <p:nvGrpSpPr>
          <p:cNvPr id="42" name="グループ化 41">
            <a:extLst>
              <a:ext uri="{FF2B5EF4-FFF2-40B4-BE49-F238E27FC236}">
                <a16:creationId xmlns:a16="http://schemas.microsoft.com/office/drawing/2014/main" id="{D634F114-1D47-010E-60A0-596572899B4D}"/>
              </a:ext>
            </a:extLst>
          </p:cNvPr>
          <p:cNvGrpSpPr/>
          <p:nvPr/>
        </p:nvGrpSpPr>
        <p:grpSpPr>
          <a:xfrm>
            <a:off x="8301113" y="2986597"/>
            <a:ext cx="1555553" cy="1779219"/>
            <a:chOff x="7715597" y="3306211"/>
            <a:chExt cx="1188170" cy="1359012"/>
          </a:xfrm>
        </p:grpSpPr>
        <p:grpSp>
          <p:nvGrpSpPr>
            <p:cNvPr id="14" name="グループ化 13">
              <a:extLst>
                <a:ext uri="{FF2B5EF4-FFF2-40B4-BE49-F238E27FC236}">
                  <a16:creationId xmlns:a16="http://schemas.microsoft.com/office/drawing/2014/main" id="{B811448D-7311-5575-5C3A-58338908D438}"/>
                </a:ext>
              </a:extLst>
            </p:cNvPr>
            <p:cNvGrpSpPr/>
            <p:nvPr/>
          </p:nvGrpSpPr>
          <p:grpSpPr>
            <a:xfrm flipH="1">
              <a:off x="7998521" y="3306211"/>
              <a:ext cx="627797" cy="1023582"/>
              <a:chOff x="1790370" y="4827530"/>
              <a:chExt cx="627797" cy="1023582"/>
            </a:xfrm>
          </p:grpSpPr>
          <p:sp>
            <p:nvSpPr>
              <p:cNvPr id="15" name="円/楕円 14">
                <a:extLst>
                  <a:ext uri="{FF2B5EF4-FFF2-40B4-BE49-F238E27FC236}">
                    <a16:creationId xmlns:a16="http://schemas.microsoft.com/office/drawing/2014/main" id="{D62C0466-14ED-0B59-1DB9-D779C09367E5}"/>
                  </a:ext>
                </a:extLst>
              </p:cNvPr>
              <p:cNvSpPr/>
              <p:nvPr/>
            </p:nvSpPr>
            <p:spPr>
              <a:xfrm>
                <a:off x="1824490" y="4827530"/>
                <a:ext cx="559558" cy="559558"/>
              </a:xfrm>
              <a:prstGeom prst="ellipse">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a:extLst>
                  <a:ext uri="{FF2B5EF4-FFF2-40B4-BE49-F238E27FC236}">
                    <a16:creationId xmlns:a16="http://schemas.microsoft.com/office/drawing/2014/main" id="{DF97129F-8F0D-6088-24D9-2C62F8D24789}"/>
                  </a:ext>
                </a:extLst>
              </p:cNvPr>
              <p:cNvSpPr/>
              <p:nvPr/>
            </p:nvSpPr>
            <p:spPr>
              <a:xfrm>
                <a:off x="1790370" y="5428834"/>
                <a:ext cx="627797" cy="422278"/>
              </a:xfrm>
              <a:prstGeom prst="round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a:extLst>
                  <a:ext uri="{FF2B5EF4-FFF2-40B4-BE49-F238E27FC236}">
                    <a16:creationId xmlns:a16="http://schemas.microsoft.com/office/drawing/2014/main" id="{05B2A191-D222-4914-6242-7507143C2578}"/>
                  </a:ext>
                </a:extLst>
              </p:cNvPr>
              <p:cNvSpPr/>
              <p:nvPr/>
            </p:nvSpPr>
            <p:spPr>
              <a:xfrm>
                <a:off x="2014232" y="500675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a:extLst>
                  <a:ext uri="{FF2B5EF4-FFF2-40B4-BE49-F238E27FC236}">
                    <a16:creationId xmlns:a16="http://schemas.microsoft.com/office/drawing/2014/main" id="{B50C8858-5EB1-DD63-71C0-EDA9FF7773AD}"/>
                  </a:ext>
                </a:extLst>
              </p:cNvPr>
              <p:cNvSpPr/>
              <p:nvPr/>
            </p:nvSpPr>
            <p:spPr>
              <a:xfrm>
                <a:off x="2203974" y="5008627"/>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弧 18">
                <a:extLst>
                  <a:ext uri="{FF2B5EF4-FFF2-40B4-BE49-F238E27FC236}">
                    <a16:creationId xmlns:a16="http://schemas.microsoft.com/office/drawing/2014/main" id="{2B90B617-EEA8-E63A-9A77-C953044D32EB}"/>
                  </a:ext>
                </a:extLst>
              </p:cNvPr>
              <p:cNvSpPr/>
              <p:nvPr/>
            </p:nvSpPr>
            <p:spPr>
              <a:xfrm rot="2747946" flipV="1">
                <a:off x="2022876" y="5001178"/>
                <a:ext cx="266218" cy="266218"/>
              </a:xfrm>
              <a:prstGeom prst="arc">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37" name="角丸四角形 36">
              <a:extLst>
                <a:ext uri="{FF2B5EF4-FFF2-40B4-BE49-F238E27FC236}">
                  <a16:creationId xmlns:a16="http://schemas.microsoft.com/office/drawing/2014/main" id="{A6EA5924-5941-0050-671F-51D59BE9821E}"/>
                </a:ext>
              </a:extLst>
            </p:cNvPr>
            <p:cNvSpPr/>
            <p:nvPr/>
          </p:nvSpPr>
          <p:spPr>
            <a:xfrm>
              <a:off x="7715597" y="4209022"/>
              <a:ext cx="1188170"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1A317C"/>
                  </a:solidFill>
                </a:rPr>
                <a:t>地方行政</a:t>
              </a:r>
              <a:endParaRPr kumimoji="1" lang="ja-JP" altLang="en-US">
                <a:solidFill>
                  <a:srgbClr val="1A317C"/>
                </a:solidFill>
              </a:endParaRPr>
            </a:p>
          </p:txBody>
        </p:sp>
      </p:grpSp>
      <p:sp>
        <p:nvSpPr>
          <p:cNvPr id="48" name="テキスト ボックス 47">
            <a:extLst>
              <a:ext uri="{FF2B5EF4-FFF2-40B4-BE49-F238E27FC236}">
                <a16:creationId xmlns:a16="http://schemas.microsoft.com/office/drawing/2014/main" id="{4E7083A7-C45A-0B36-1F1C-6D0ADADEFFD0}"/>
              </a:ext>
            </a:extLst>
          </p:cNvPr>
          <p:cNvSpPr txBox="1"/>
          <p:nvPr/>
        </p:nvSpPr>
        <p:spPr>
          <a:xfrm>
            <a:off x="2868861" y="2197098"/>
            <a:ext cx="1107996" cy="461665"/>
          </a:xfrm>
          <a:prstGeom prst="rect">
            <a:avLst/>
          </a:prstGeom>
          <a:noFill/>
        </p:spPr>
        <p:txBody>
          <a:bodyPr wrap="none" rtlCol="0">
            <a:spAutoFit/>
          </a:bodyPr>
          <a:lstStyle/>
          <a:p>
            <a:r>
              <a:rPr kumimoji="1" lang="ja-JP" altLang="en-US" sz="2400" b="1">
                <a:solidFill>
                  <a:srgbClr val="1A317C"/>
                </a:solidFill>
              </a:rPr>
              <a:t>利用者</a:t>
            </a:r>
          </a:p>
        </p:txBody>
      </p:sp>
      <p:sp>
        <p:nvSpPr>
          <p:cNvPr id="49" name="テキスト ボックス 48">
            <a:extLst>
              <a:ext uri="{FF2B5EF4-FFF2-40B4-BE49-F238E27FC236}">
                <a16:creationId xmlns:a16="http://schemas.microsoft.com/office/drawing/2014/main" id="{8DE3DAA6-BEDA-59FC-1208-AD20051706B2}"/>
              </a:ext>
            </a:extLst>
          </p:cNvPr>
          <p:cNvSpPr txBox="1"/>
          <p:nvPr/>
        </p:nvSpPr>
        <p:spPr>
          <a:xfrm>
            <a:off x="8409842" y="2172854"/>
            <a:ext cx="1107996" cy="461665"/>
          </a:xfrm>
          <a:prstGeom prst="rect">
            <a:avLst/>
          </a:prstGeom>
          <a:noFill/>
        </p:spPr>
        <p:txBody>
          <a:bodyPr wrap="none" rtlCol="0">
            <a:spAutoFit/>
          </a:bodyPr>
          <a:lstStyle/>
          <a:p>
            <a:r>
              <a:rPr lang="ja-JP" altLang="en-US" sz="2400" b="1">
                <a:solidFill>
                  <a:srgbClr val="1A317C"/>
                </a:solidFill>
              </a:rPr>
              <a:t>購入</a:t>
            </a:r>
            <a:r>
              <a:rPr kumimoji="1" lang="ja-JP" altLang="en-US" sz="2400" b="1">
                <a:solidFill>
                  <a:srgbClr val="1A317C"/>
                </a:solidFill>
              </a:rPr>
              <a:t>者</a:t>
            </a:r>
          </a:p>
        </p:txBody>
      </p:sp>
      <p:grpSp>
        <p:nvGrpSpPr>
          <p:cNvPr id="66" name="グループ化 65">
            <a:extLst>
              <a:ext uri="{FF2B5EF4-FFF2-40B4-BE49-F238E27FC236}">
                <a16:creationId xmlns:a16="http://schemas.microsoft.com/office/drawing/2014/main" id="{1C859312-1457-3347-6E6E-96D12F89A3A3}"/>
              </a:ext>
            </a:extLst>
          </p:cNvPr>
          <p:cNvGrpSpPr/>
          <p:nvPr/>
        </p:nvGrpSpPr>
        <p:grpSpPr>
          <a:xfrm>
            <a:off x="4023432" y="3467949"/>
            <a:ext cx="1113471" cy="727817"/>
            <a:chOff x="4023432" y="3629310"/>
            <a:chExt cx="1113471" cy="646331"/>
          </a:xfrm>
        </p:grpSpPr>
        <p:sp>
          <p:nvSpPr>
            <p:cNvPr id="50" name="右矢印 49">
              <a:extLst>
                <a:ext uri="{FF2B5EF4-FFF2-40B4-BE49-F238E27FC236}">
                  <a16:creationId xmlns:a16="http://schemas.microsoft.com/office/drawing/2014/main" id="{A8C1865B-998C-1318-3333-8EA7E937F804}"/>
                </a:ext>
              </a:extLst>
            </p:cNvPr>
            <p:cNvSpPr/>
            <p:nvPr/>
          </p:nvSpPr>
          <p:spPr>
            <a:xfrm>
              <a:off x="4023432" y="3629310"/>
              <a:ext cx="1113471" cy="646331"/>
            </a:xfrm>
            <a:prstGeom prst="rightArrow">
              <a:avLst/>
            </a:prstGeom>
            <a:solidFill>
              <a:srgbClr val="1A31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2" name="テキスト ボックス 51">
              <a:extLst>
                <a:ext uri="{FF2B5EF4-FFF2-40B4-BE49-F238E27FC236}">
                  <a16:creationId xmlns:a16="http://schemas.microsoft.com/office/drawing/2014/main" id="{BD668E43-4A1B-FF64-1F8E-C20B9975EED7}"/>
                </a:ext>
              </a:extLst>
            </p:cNvPr>
            <p:cNvSpPr txBox="1"/>
            <p:nvPr/>
          </p:nvSpPr>
          <p:spPr>
            <a:xfrm>
              <a:off x="4097810" y="3795048"/>
              <a:ext cx="877163" cy="327982"/>
            </a:xfrm>
            <a:prstGeom prst="rect">
              <a:avLst/>
            </a:prstGeom>
            <a:noFill/>
          </p:spPr>
          <p:txBody>
            <a:bodyPr wrap="none" rtlCol="0">
              <a:spAutoFit/>
            </a:bodyPr>
            <a:lstStyle/>
            <a:p>
              <a:r>
                <a:rPr kumimoji="1" lang="ja-JP" altLang="en-US" b="1">
                  <a:solidFill>
                    <a:schemeClr val="bg1"/>
                  </a:solidFill>
                </a:rPr>
                <a:t>データ</a:t>
              </a:r>
            </a:p>
          </p:txBody>
        </p:sp>
      </p:grpSp>
      <p:sp>
        <p:nvSpPr>
          <p:cNvPr id="55" name="テキスト ボックス 54">
            <a:extLst>
              <a:ext uri="{FF2B5EF4-FFF2-40B4-BE49-F238E27FC236}">
                <a16:creationId xmlns:a16="http://schemas.microsoft.com/office/drawing/2014/main" id="{3A2422EC-72FA-4AC4-0874-A8DB632E11E5}"/>
              </a:ext>
            </a:extLst>
          </p:cNvPr>
          <p:cNvSpPr txBox="1"/>
          <p:nvPr/>
        </p:nvSpPr>
        <p:spPr>
          <a:xfrm>
            <a:off x="3976857" y="6060351"/>
            <a:ext cx="4239622" cy="584775"/>
          </a:xfrm>
          <a:prstGeom prst="rect">
            <a:avLst/>
          </a:prstGeom>
          <a:noFill/>
        </p:spPr>
        <p:txBody>
          <a:bodyPr wrap="none" rtlCol="0">
            <a:spAutoFit/>
          </a:bodyPr>
          <a:lstStyle/>
          <a:p>
            <a:r>
              <a:rPr lang="fr-FR" altLang="ja-JP" sz="3200" b="1" i="0" u="none" strike="noStrike" dirty="0">
                <a:solidFill>
                  <a:schemeClr val="bg1"/>
                </a:solidFill>
                <a:effectLst/>
                <a:latin typeface="Noto Sans JP"/>
              </a:rPr>
              <a:t>SAM</a:t>
            </a:r>
            <a:r>
              <a:rPr lang="ja-JP" altLang="en-US" sz="3200" b="1">
                <a:solidFill>
                  <a:schemeClr val="bg1"/>
                </a:solidFill>
                <a:latin typeface="Noto Sans JP"/>
              </a:rPr>
              <a:t>＝</a:t>
            </a:r>
            <a:r>
              <a:rPr lang="ja-JP" altLang="en-US" sz="3200" b="1" i="0" u="none" strike="noStrike">
                <a:solidFill>
                  <a:schemeClr val="bg1"/>
                </a:solidFill>
                <a:effectLst/>
                <a:latin typeface="Noto Sans JP"/>
              </a:rPr>
              <a:t>全国</a:t>
            </a:r>
            <a:r>
              <a:rPr lang="en-US" altLang="ja-JP" sz="3200" b="1" i="0" u="none" strike="noStrike" dirty="0">
                <a:solidFill>
                  <a:schemeClr val="bg1"/>
                </a:solidFill>
                <a:effectLst/>
                <a:latin typeface="Noto Sans JP"/>
              </a:rPr>
              <a:t>100</a:t>
            </a:r>
            <a:r>
              <a:rPr lang="ja-JP" altLang="en-US" sz="3200" b="1" i="0" u="none" strike="noStrike">
                <a:solidFill>
                  <a:schemeClr val="bg1"/>
                </a:solidFill>
                <a:effectLst/>
                <a:latin typeface="Noto Sans JP"/>
              </a:rPr>
              <a:t>億円</a:t>
            </a:r>
            <a:r>
              <a:rPr lang="en-US" altLang="ja-JP" sz="3200" b="1" i="0" u="none" strike="noStrike" dirty="0">
                <a:solidFill>
                  <a:schemeClr val="bg1"/>
                </a:solidFill>
                <a:effectLst/>
                <a:latin typeface="Noto Sans JP"/>
              </a:rPr>
              <a:t>/</a:t>
            </a:r>
            <a:r>
              <a:rPr lang="ja-JP" altLang="en-US" sz="3200" b="1" i="0" u="none" strike="noStrike">
                <a:solidFill>
                  <a:schemeClr val="bg1"/>
                </a:solidFill>
                <a:effectLst/>
                <a:latin typeface="Noto Sans JP"/>
              </a:rPr>
              <a:t>年</a:t>
            </a:r>
            <a:endParaRPr lang="ja-JP" altLang="en-US" sz="3200" b="1">
              <a:solidFill>
                <a:schemeClr val="bg1"/>
              </a:solidFill>
              <a:effectLst/>
            </a:endParaRPr>
          </a:p>
        </p:txBody>
      </p:sp>
      <p:grpSp>
        <p:nvGrpSpPr>
          <p:cNvPr id="65" name="グループ化 64">
            <a:extLst>
              <a:ext uri="{FF2B5EF4-FFF2-40B4-BE49-F238E27FC236}">
                <a16:creationId xmlns:a16="http://schemas.microsoft.com/office/drawing/2014/main" id="{A6EEE211-F8E2-485C-7A80-7F30617E7234}"/>
              </a:ext>
            </a:extLst>
          </p:cNvPr>
          <p:cNvGrpSpPr/>
          <p:nvPr/>
        </p:nvGrpSpPr>
        <p:grpSpPr>
          <a:xfrm>
            <a:off x="7223393" y="3440740"/>
            <a:ext cx="1113471" cy="727817"/>
            <a:chOff x="7223393" y="3602101"/>
            <a:chExt cx="1113471" cy="646331"/>
          </a:xfrm>
        </p:grpSpPr>
        <p:sp>
          <p:nvSpPr>
            <p:cNvPr id="63" name="右矢印 62">
              <a:extLst>
                <a:ext uri="{FF2B5EF4-FFF2-40B4-BE49-F238E27FC236}">
                  <a16:creationId xmlns:a16="http://schemas.microsoft.com/office/drawing/2014/main" id="{A2269253-A99E-ED11-4814-3020E6055042}"/>
                </a:ext>
              </a:extLst>
            </p:cNvPr>
            <p:cNvSpPr/>
            <p:nvPr/>
          </p:nvSpPr>
          <p:spPr>
            <a:xfrm flipH="1">
              <a:off x="7223393" y="3602101"/>
              <a:ext cx="1113471" cy="646331"/>
            </a:xfrm>
            <a:prstGeom prst="rightArrow">
              <a:avLst/>
            </a:prstGeom>
            <a:solidFill>
              <a:srgbClr val="1A31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4" name="テキスト ボックス 63">
              <a:extLst>
                <a:ext uri="{FF2B5EF4-FFF2-40B4-BE49-F238E27FC236}">
                  <a16:creationId xmlns:a16="http://schemas.microsoft.com/office/drawing/2014/main" id="{C2503BDF-89A1-B3DA-14B7-D875D058AA01}"/>
                </a:ext>
              </a:extLst>
            </p:cNvPr>
            <p:cNvSpPr txBox="1"/>
            <p:nvPr/>
          </p:nvSpPr>
          <p:spPr>
            <a:xfrm>
              <a:off x="7441205" y="3767839"/>
              <a:ext cx="877163" cy="327982"/>
            </a:xfrm>
            <a:prstGeom prst="rect">
              <a:avLst/>
            </a:prstGeom>
            <a:noFill/>
          </p:spPr>
          <p:txBody>
            <a:bodyPr wrap="none" rtlCol="0">
              <a:spAutoFit/>
            </a:bodyPr>
            <a:lstStyle/>
            <a:p>
              <a:r>
                <a:rPr lang="ja-JP" altLang="en-US" b="1">
                  <a:solidFill>
                    <a:schemeClr val="bg1"/>
                  </a:solidFill>
                </a:rPr>
                <a:t>委託料</a:t>
              </a:r>
              <a:endParaRPr kumimoji="1" lang="ja-JP" altLang="en-US" b="1">
                <a:solidFill>
                  <a:schemeClr val="bg1"/>
                </a:solidFill>
              </a:endParaRPr>
            </a:p>
          </p:txBody>
        </p:sp>
      </p:grpSp>
      <p:grpSp>
        <p:nvGrpSpPr>
          <p:cNvPr id="73" name="グループ化 72">
            <a:extLst>
              <a:ext uri="{FF2B5EF4-FFF2-40B4-BE49-F238E27FC236}">
                <a16:creationId xmlns:a16="http://schemas.microsoft.com/office/drawing/2014/main" id="{33106B6E-95A6-F0F0-FCE3-DC724B494A4F}"/>
              </a:ext>
            </a:extLst>
          </p:cNvPr>
          <p:cNvGrpSpPr/>
          <p:nvPr/>
        </p:nvGrpSpPr>
        <p:grpSpPr>
          <a:xfrm>
            <a:off x="1013223" y="2476764"/>
            <a:ext cx="1421643" cy="1428757"/>
            <a:chOff x="525763" y="1992122"/>
            <a:chExt cx="1421643" cy="1428757"/>
          </a:xfrm>
        </p:grpSpPr>
        <p:grpSp>
          <p:nvGrpSpPr>
            <p:cNvPr id="58" name="グループ化 57">
              <a:extLst>
                <a:ext uri="{FF2B5EF4-FFF2-40B4-BE49-F238E27FC236}">
                  <a16:creationId xmlns:a16="http://schemas.microsoft.com/office/drawing/2014/main" id="{735A778A-C2E6-9D8B-F492-6BAE0FF45101}"/>
                </a:ext>
              </a:extLst>
            </p:cNvPr>
            <p:cNvGrpSpPr/>
            <p:nvPr/>
          </p:nvGrpSpPr>
          <p:grpSpPr>
            <a:xfrm>
              <a:off x="525763" y="2416731"/>
              <a:ext cx="1421643" cy="1004148"/>
              <a:chOff x="784447" y="2427365"/>
              <a:chExt cx="1844528" cy="1302845"/>
            </a:xfrm>
          </p:grpSpPr>
          <p:sp>
            <p:nvSpPr>
              <p:cNvPr id="39" name="円形吹き出し 38">
                <a:extLst>
                  <a:ext uri="{FF2B5EF4-FFF2-40B4-BE49-F238E27FC236}">
                    <a16:creationId xmlns:a16="http://schemas.microsoft.com/office/drawing/2014/main" id="{11493E61-B6A9-EFB2-BA70-610AB82F1E23}"/>
                  </a:ext>
                </a:extLst>
              </p:cNvPr>
              <p:cNvSpPr/>
              <p:nvPr/>
            </p:nvSpPr>
            <p:spPr>
              <a:xfrm flipH="1">
                <a:off x="784447" y="2427365"/>
                <a:ext cx="1844528" cy="1302845"/>
              </a:xfrm>
              <a:prstGeom prst="wedgeEllipseCallout">
                <a:avLst>
                  <a:gd name="adj1" fmla="val -35414"/>
                  <a:gd name="adj2" fmla="val 58372"/>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F172EC1E-4FF4-1257-A11B-87552A42CC99}"/>
                  </a:ext>
                </a:extLst>
              </p:cNvPr>
              <p:cNvGrpSpPr/>
              <p:nvPr/>
            </p:nvGrpSpPr>
            <p:grpSpPr>
              <a:xfrm>
                <a:off x="1403185" y="2555206"/>
                <a:ext cx="627797" cy="1023582"/>
                <a:chOff x="1760579" y="2405418"/>
                <a:chExt cx="627797" cy="1023582"/>
              </a:xfrm>
            </p:grpSpPr>
            <p:sp>
              <p:nvSpPr>
                <p:cNvPr id="8" name="円/楕円 7">
                  <a:extLst>
                    <a:ext uri="{FF2B5EF4-FFF2-40B4-BE49-F238E27FC236}">
                      <a16:creationId xmlns:a16="http://schemas.microsoft.com/office/drawing/2014/main" id="{1E5EA6C2-E1C4-308A-EA29-79D5AE49B5B5}"/>
                    </a:ext>
                  </a:extLst>
                </p:cNvPr>
                <p:cNvSpPr/>
                <p:nvPr/>
              </p:nvSpPr>
              <p:spPr>
                <a:xfrm>
                  <a:off x="1794699"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a:extLst>
                    <a:ext uri="{FF2B5EF4-FFF2-40B4-BE49-F238E27FC236}">
                      <a16:creationId xmlns:a16="http://schemas.microsoft.com/office/drawing/2014/main" id="{DBC5620C-55FD-4A39-4F47-1898B4B1C336}"/>
                    </a:ext>
                  </a:extLst>
                </p:cNvPr>
                <p:cNvSpPr/>
                <p:nvPr/>
              </p:nvSpPr>
              <p:spPr>
                <a:xfrm>
                  <a:off x="1760579"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a:extLst>
                    <a:ext uri="{FF2B5EF4-FFF2-40B4-BE49-F238E27FC236}">
                      <a16:creationId xmlns:a16="http://schemas.microsoft.com/office/drawing/2014/main" id="{5CA4362C-B121-9158-21CB-59C65FA6ACF0}"/>
                    </a:ext>
                  </a:extLst>
                </p:cNvPr>
                <p:cNvSpPr/>
                <p:nvPr/>
              </p:nvSpPr>
              <p:spPr>
                <a:xfrm>
                  <a:off x="1984441"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330AD5AE-E8FC-0CBF-2F41-BCB95F1BF36F}"/>
                    </a:ext>
                  </a:extLst>
                </p:cNvPr>
                <p:cNvSpPr/>
                <p:nvPr/>
              </p:nvSpPr>
              <p:spPr>
                <a:xfrm>
                  <a:off x="2174183"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弧 11">
                  <a:extLst>
                    <a:ext uri="{FF2B5EF4-FFF2-40B4-BE49-F238E27FC236}">
                      <a16:creationId xmlns:a16="http://schemas.microsoft.com/office/drawing/2014/main" id="{288CAC9D-5376-2DAE-5046-84F1DA3B01E7}"/>
                    </a:ext>
                  </a:extLst>
                </p:cNvPr>
                <p:cNvSpPr/>
                <p:nvPr/>
              </p:nvSpPr>
              <p:spPr>
                <a:xfrm flipH="1">
                  <a:off x="1984441"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15B14E40-842D-3F7F-BB83-565A6CFB28EA}"/>
                    </a:ext>
                  </a:extLst>
                </p:cNvPr>
                <p:cNvSpPr/>
                <p:nvPr/>
              </p:nvSpPr>
              <p:spPr>
                <a:xfrm rot="2747946" flipV="1">
                  <a:off x="1993085" y="2579066"/>
                  <a:ext cx="266218" cy="26621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sp>
          <p:nvSpPr>
            <p:cNvPr id="67" name="テキスト ボックス 66">
              <a:extLst>
                <a:ext uri="{FF2B5EF4-FFF2-40B4-BE49-F238E27FC236}">
                  <a16:creationId xmlns:a16="http://schemas.microsoft.com/office/drawing/2014/main" id="{93FBE862-3DAC-1285-51EC-9453BB13DEB6}"/>
                </a:ext>
              </a:extLst>
            </p:cNvPr>
            <p:cNvSpPr txBox="1"/>
            <p:nvPr/>
          </p:nvSpPr>
          <p:spPr>
            <a:xfrm>
              <a:off x="551146" y="1992122"/>
              <a:ext cx="1338828" cy="369332"/>
            </a:xfrm>
            <a:prstGeom prst="rect">
              <a:avLst/>
            </a:prstGeom>
            <a:solidFill>
              <a:schemeClr val="bg2"/>
            </a:solidFill>
            <a:ln w="19050">
              <a:solidFill>
                <a:srgbClr val="1A317C"/>
              </a:solidFill>
            </a:ln>
          </p:spPr>
          <p:txBody>
            <a:bodyPr wrap="none" rtlCol="0">
              <a:spAutoFit/>
            </a:bodyPr>
            <a:lstStyle/>
            <a:p>
              <a:r>
                <a:rPr kumimoji="1" lang="ja-JP" altLang="en-US" b="1">
                  <a:solidFill>
                    <a:srgbClr val="1A317C"/>
                  </a:solidFill>
                </a:rPr>
                <a:t>最終受益者</a:t>
              </a:r>
            </a:p>
          </p:txBody>
        </p:sp>
      </p:grpSp>
      <p:sp>
        <p:nvSpPr>
          <p:cNvPr id="72" name="テキスト ボックス 71">
            <a:extLst>
              <a:ext uri="{FF2B5EF4-FFF2-40B4-BE49-F238E27FC236}">
                <a16:creationId xmlns:a16="http://schemas.microsoft.com/office/drawing/2014/main" id="{65A8C6C0-5807-2D05-7B04-A3E0DD625DBF}"/>
              </a:ext>
            </a:extLst>
          </p:cNvPr>
          <p:cNvSpPr txBox="1"/>
          <p:nvPr/>
        </p:nvSpPr>
        <p:spPr>
          <a:xfrm>
            <a:off x="7232398" y="2872716"/>
            <a:ext cx="1210589" cy="584775"/>
          </a:xfrm>
          <a:prstGeom prst="rect">
            <a:avLst/>
          </a:prstGeom>
          <a:noFill/>
        </p:spPr>
        <p:txBody>
          <a:bodyPr wrap="none" rtlCol="0">
            <a:spAutoFit/>
          </a:bodyPr>
          <a:lstStyle/>
          <a:p>
            <a:pPr algn="ctr"/>
            <a:r>
              <a:rPr lang="ja-JP" altLang="en-US" sz="1600">
                <a:solidFill>
                  <a:srgbClr val="1A317C"/>
                </a:solidFill>
                <a:effectLst/>
                <a:latin typeface="+mn-ea"/>
              </a:rPr>
              <a:t>高齢者一人</a:t>
            </a:r>
            <a:endParaRPr lang="en-US" altLang="ja-JP" sz="1600" dirty="0">
              <a:solidFill>
                <a:srgbClr val="1A317C"/>
              </a:solidFill>
              <a:effectLst/>
              <a:latin typeface="+mn-ea"/>
            </a:endParaRPr>
          </a:p>
          <a:p>
            <a:pPr algn="ctr"/>
            <a:r>
              <a:rPr lang="en-US" altLang="ja-JP" sz="1600" dirty="0">
                <a:solidFill>
                  <a:srgbClr val="1A317C"/>
                </a:solidFill>
                <a:effectLst/>
                <a:latin typeface="+mn-ea"/>
              </a:rPr>
              <a:t>250</a:t>
            </a:r>
            <a:r>
              <a:rPr lang="ja-JP" altLang="en-US" sz="1600">
                <a:solidFill>
                  <a:srgbClr val="1A317C"/>
                </a:solidFill>
                <a:effectLst/>
                <a:latin typeface="+mn-ea"/>
              </a:rPr>
              <a:t>円</a:t>
            </a:r>
            <a:r>
              <a:rPr lang="en-US" altLang="ja-JP" sz="1600" dirty="0">
                <a:solidFill>
                  <a:srgbClr val="1A317C"/>
                </a:solidFill>
                <a:effectLst/>
                <a:latin typeface="+mn-ea"/>
              </a:rPr>
              <a:t>/</a:t>
            </a:r>
            <a:r>
              <a:rPr lang="ja-JP" altLang="en-US" sz="1600">
                <a:solidFill>
                  <a:srgbClr val="1A317C"/>
                </a:solidFill>
                <a:effectLst/>
                <a:latin typeface="+mn-ea"/>
              </a:rPr>
              <a:t>月</a:t>
            </a:r>
            <a:endParaRPr kumimoji="1" lang="ja-JP" altLang="en-US" sz="1600"/>
          </a:p>
        </p:txBody>
      </p:sp>
    </p:spTree>
    <p:extLst>
      <p:ext uri="{BB962C8B-B14F-4D97-AF65-F5344CB8AC3E}">
        <p14:creationId xmlns:p14="http://schemas.microsoft.com/office/powerpoint/2010/main" val="992640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B5A60DD-BE7A-85C3-1DC8-F3C5CD6751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4BBB295-24F1-C762-3C6C-FD5D93F537E8}"/>
              </a:ext>
            </a:extLst>
          </p:cNvPr>
          <p:cNvSpPr>
            <a:spLocks noGrp="1"/>
          </p:cNvSpPr>
          <p:nvPr>
            <p:ph type="title"/>
          </p:nvPr>
        </p:nvSpPr>
        <p:spPr>
          <a:prstGeom prst="rect">
            <a:avLst/>
          </a:prstGeom>
        </p:spPr>
        <p:txBody>
          <a:bodyPr/>
          <a:lstStyle/>
          <a:p>
            <a:r>
              <a:rPr lang="ja-JP" altLang="en-US"/>
              <a:t>サービスの強み</a:t>
            </a:r>
            <a:endParaRPr kumimoji="1" lang="ja-JP" altLang="en-US"/>
          </a:p>
        </p:txBody>
      </p:sp>
      <p:sp>
        <p:nvSpPr>
          <p:cNvPr id="4" name="コンテンツ プレースホルダー 3">
            <a:extLst>
              <a:ext uri="{FF2B5EF4-FFF2-40B4-BE49-F238E27FC236}">
                <a16:creationId xmlns:a16="http://schemas.microsoft.com/office/drawing/2014/main" id="{66DB7DD8-70AD-CA70-6B36-34BFEA583189}"/>
              </a:ext>
            </a:extLst>
          </p:cNvPr>
          <p:cNvSpPr>
            <a:spLocks noGrp="1"/>
          </p:cNvSpPr>
          <p:nvPr>
            <p:ph idx="1"/>
          </p:nvPr>
        </p:nvSpPr>
        <p:spPr>
          <a:xfrm>
            <a:off x="551146" y="1531299"/>
            <a:ext cx="10802654" cy="401673"/>
          </a:xfrm>
        </p:spPr>
        <p:txBody>
          <a:bodyPr/>
          <a:lstStyle/>
          <a:p>
            <a:pPr algn="ctr"/>
            <a:r>
              <a:rPr lang="en-US" altLang="ja-JP" sz="2400" b="1" i="0" u="none" strike="noStrike" dirty="0">
                <a:solidFill>
                  <a:srgbClr val="000000"/>
                </a:solidFill>
                <a:effectLst/>
                <a:latin typeface="Noto Sans JP"/>
              </a:rPr>
              <a:t> </a:t>
            </a:r>
            <a:r>
              <a:rPr lang="ja-JP" altLang="en-US" sz="2400" b="1" i="0" u="none" strike="noStrike">
                <a:solidFill>
                  <a:srgbClr val="000000"/>
                </a:solidFill>
                <a:effectLst/>
                <a:latin typeface="Noto Sans JP"/>
              </a:rPr>
              <a:t>コミュニティ基点で生活カルテ情報を収集できるのは実質</a:t>
            </a:r>
            <a:r>
              <a:rPr lang="en-US" altLang="ja-JP" sz="2400" b="1" i="0" u="none" strike="noStrike" dirty="0">
                <a:solidFill>
                  <a:srgbClr val="000000"/>
                </a:solidFill>
                <a:effectLst/>
                <a:latin typeface="Noto Sans JP"/>
              </a:rPr>
              <a:t>『</a:t>
            </a:r>
            <a:r>
              <a:rPr lang="ja-JP" altLang="en-US" sz="2400" b="1" i="0" u="none" strike="noStrike">
                <a:solidFill>
                  <a:srgbClr val="000000"/>
                </a:solidFill>
                <a:effectLst/>
                <a:latin typeface="Noto Sans JP"/>
              </a:rPr>
              <a:t>イロイロ</a:t>
            </a:r>
            <a:r>
              <a:rPr lang="en-US" altLang="ja-JP" sz="2400" b="1" i="0" u="none" strike="noStrike" dirty="0">
                <a:solidFill>
                  <a:srgbClr val="000000"/>
                </a:solidFill>
                <a:effectLst/>
                <a:latin typeface="Noto Sans JP"/>
              </a:rPr>
              <a:t>』</a:t>
            </a:r>
            <a:r>
              <a:rPr lang="ja-JP" altLang="en-US" sz="2400" b="1" i="0" u="none" strike="noStrike">
                <a:solidFill>
                  <a:srgbClr val="000000"/>
                </a:solidFill>
                <a:effectLst/>
                <a:latin typeface="Noto Sans JP"/>
              </a:rPr>
              <a:t>のみ</a:t>
            </a:r>
            <a:endParaRPr lang="ja-JP" altLang="en-US" sz="2400"/>
          </a:p>
        </p:txBody>
      </p:sp>
      <p:pic>
        <p:nvPicPr>
          <p:cNvPr id="7" name="図 6" descr="リモコン, モニター, ビデオ, ゲーム が含まれている画像&#10;&#10;AI によって生成されたコンテンツは間違っている可能性があります。">
            <a:extLst>
              <a:ext uri="{FF2B5EF4-FFF2-40B4-BE49-F238E27FC236}">
                <a16:creationId xmlns:a16="http://schemas.microsoft.com/office/drawing/2014/main" id="{99985235-DE34-03BC-73AB-E2FFDF844EC4}"/>
              </a:ext>
            </a:extLst>
          </p:cNvPr>
          <p:cNvPicPr>
            <a:picLocks noChangeAspect="1"/>
          </p:cNvPicPr>
          <p:nvPr/>
        </p:nvPicPr>
        <p:blipFill>
          <a:blip r:embed="rId2"/>
          <a:stretch>
            <a:fillRect/>
          </a:stretch>
        </p:blipFill>
        <p:spPr>
          <a:xfrm>
            <a:off x="2171267" y="3022500"/>
            <a:ext cx="2574415" cy="2597029"/>
          </a:xfrm>
          <a:prstGeom prst="rect">
            <a:avLst/>
          </a:prstGeom>
        </p:spPr>
      </p:pic>
      <p:sp>
        <p:nvSpPr>
          <p:cNvPr id="28" name="テキスト ボックス 27">
            <a:extLst>
              <a:ext uri="{FF2B5EF4-FFF2-40B4-BE49-F238E27FC236}">
                <a16:creationId xmlns:a16="http://schemas.microsoft.com/office/drawing/2014/main" id="{3F33810C-CC40-A6A4-47FC-C58D5783285E}"/>
              </a:ext>
            </a:extLst>
          </p:cNvPr>
          <p:cNvSpPr txBox="1"/>
          <p:nvPr/>
        </p:nvSpPr>
        <p:spPr>
          <a:xfrm>
            <a:off x="1708982" y="2260188"/>
            <a:ext cx="3416320" cy="646331"/>
          </a:xfrm>
          <a:prstGeom prst="rect">
            <a:avLst/>
          </a:prstGeom>
          <a:noFill/>
        </p:spPr>
        <p:txBody>
          <a:bodyPr wrap="none" rtlCol="0">
            <a:spAutoFit/>
          </a:bodyPr>
          <a:lstStyle/>
          <a:p>
            <a:pPr algn="ctr" rtl="0"/>
            <a:r>
              <a:rPr lang="ja-JP" altLang="en-US" sz="1800" b="1" i="0" u="none" strike="noStrike">
                <a:solidFill>
                  <a:srgbClr val="000000"/>
                </a:solidFill>
                <a:effectLst/>
                <a:latin typeface="Noto Sans JP"/>
              </a:rPr>
              <a:t>地域で収集すべき</a:t>
            </a:r>
            <a:endParaRPr lang="ja-JP" altLang="en-US" b="0">
              <a:effectLst/>
            </a:endParaRPr>
          </a:p>
          <a:p>
            <a:pPr algn="ctr" rtl="0"/>
            <a:r>
              <a:rPr lang="ja-JP" altLang="en-US" sz="1800" b="1" i="0" u="none" strike="noStrike">
                <a:solidFill>
                  <a:srgbClr val="000000"/>
                </a:solidFill>
                <a:effectLst/>
                <a:latin typeface="Noto Sans JP"/>
              </a:rPr>
              <a:t>情報フォーマットの知見は公開</a:t>
            </a:r>
            <a:endParaRPr lang="ja-JP" altLang="en-US" b="0">
              <a:effectLst/>
            </a:endParaRPr>
          </a:p>
        </p:txBody>
      </p:sp>
      <p:sp>
        <p:nvSpPr>
          <p:cNvPr id="29" name="テキスト ボックス 28">
            <a:extLst>
              <a:ext uri="{FF2B5EF4-FFF2-40B4-BE49-F238E27FC236}">
                <a16:creationId xmlns:a16="http://schemas.microsoft.com/office/drawing/2014/main" id="{3F4DD84B-98D5-FC0D-CBCB-FD2E10931DA2}"/>
              </a:ext>
            </a:extLst>
          </p:cNvPr>
          <p:cNvSpPr txBox="1"/>
          <p:nvPr/>
        </p:nvSpPr>
        <p:spPr>
          <a:xfrm>
            <a:off x="6604210" y="2260188"/>
            <a:ext cx="4263652" cy="646331"/>
          </a:xfrm>
          <a:prstGeom prst="rect">
            <a:avLst/>
          </a:prstGeom>
          <a:noFill/>
        </p:spPr>
        <p:txBody>
          <a:bodyPr wrap="square" rtlCol="0">
            <a:spAutoFit/>
          </a:bodyPr>
          <a:lstStyle/>
          <a:p>
            <a:pPr algn="ctr" rtl="0"/>
            <a:r>
              <a:rPr lang="ja-JP" altLang="en-US" sz="1800" b="1" i="0" u="none" strike="noStrike">
                <a:solidFill>
                  <a:srgbClr val="000000"/>
                </a:solidFill>
                <a:effectLst/>
                <a:latin typeface="Noto Sans JP"/>
              </a:rPr>
              <a:t>カード</a:t>
            </a:r>
            <a:r>
              <a:rPr lang="en-US" altLang="ja-JP" sz="1800" b="1" i="0" u="none" strike="noStrike" dirty="0">
                <a:solidFill>
                  <a:srgbClr val="000000"/>
                </a:solidFill>
                <a:effectLst/>
                <a:latin typeface="Noto Sans JP"/>
              </a:rPr>
              <a:t>1</a:t>
            </a:r>
            <a:r>
              <a:rPr lang="ja-JP" altLang="en-US" sz="1800" b="1" i="0" u="none" strike="noStrike">
                <a:solidFill>
                  <a:srgbClr val="000000"/>
                </a:solidFill>
                <a:effectLst/>
                <a:latin typeface="Noto Sans JP"/>
              </a:rPr>
              <a:t>枚で情報収集する仕組みは</a:t>
            </a:r>
            <a:endParaRPr lang="en-US" altLang="ja-JP" sz="1800" b="1" i="0" u="none" strike="noStrike" dirty="0">
              <a:solidFill>
                <a:srgbClr val="000000"/>
              </a:solidFill>
              <a:effectLst/>
              <a:latin typeface="Noto Sans JP"/>
            </a:endParaRPr>
          </a:p>
          <a:p>
            <a:pPr algn="ctr" rtl="0"/>
            <a:r>
              <a:rPr lang="ja-JP" altLang="en-US" sz="1800" b="1" i="0" u="none" strike="noStrike">
                <a:solidFill>
                  <a:srgbClr val="000000"/>
                </a:solidFill>
                <a:effectLst/>
                <a:latin typeface="Noto Sans JP"/>
              </a:rPr>
              <a:t>ビジネスモデル特許</a:t>
            </a:r>
            <a:r>
              <a:rPr lang="en-US" altLang="ja-JP" sz="1800" b="1" i="0" u="none" strike="noStrike" dirty="0">
                <a:solidFill>
                  <a:srgbClr val="000000"/>
                </a:solidFill>
                <a:effectLst/>
                <a:latin typeface="Noto Sans JP"/>
              </a:rPr>
              <a:t>(</a:t>
            </a:r>
            <a:r>
              <a:rPr lang="ja-JP" altLang="en-US" sz="1800" b="1" i="0" u="none" strike="noStrike">
                <a:solidFill>
                  <a:srgbClr val="000000"/>
                </a:solidFill>
                <a:effectLst/>
                <a:latin typeface="Noto Sans JP"/>
              </a:rPr>
              <a:t>予定</a:t>
            </a:r>
            <a:r>
              <a:rPr lang="en-US" altLang="ja-JP" sz="1800" b="1" i="0" u="none" strike="noStrike" dirty="0">
                <a:solidFill>
                  <a:srgbClr val="000000"/>
                </a:solidFill>
                <a:effectLst/>
                <a:latin typeface="Noto Sans JP"/>
              </a:rPr>
              <a:t>)</a:t>
            </a:r>
            <a:endParaRPr lang="ja-JP" altLang="en-US" b="0">
              <a:effectLst/>
            </a:endParaRPr>
          </a:p>
        </p:txBody>
      </p:sp>
      <p:sp>
        <p:nvSpPr>
          <p:cNvPr id="30" name="角丸四角形吹き出し 29">
            <a:extLst>
              <a:ext uri="{FF2B5EF4-FFF2-40B4-BE49-F238E27FC236}">
                <a16:creationId xmlns:a16="http://schemas.microsoft.com/office/drawing/2014/main" id="{6082BACE-F6EF-42C2-07DD-4C689DFB1D85}"/>
              </a:ext>
            </a:extLst>
          </p:cNvPr>
          <p:cNvSpPr/>
          <p:nvPr/>
        </p:nvSpPr>
        <p:spPr>
          <a:xfrm>
            <a:off x="1929004" y="5821290"/>
            <a:ext cx="3058939" cy="559668"/>
          </a:xfrm>
          <a:prstGeom prst="wedgeRoundRectCallout">
            <a:avLst>
              <a:gd name="adj1" fmla="val 19507"/>
              <a:gd name="adj2" fmla="val -75848"/>
              <a:gd name="adj3" fmla="val 16667"/>
            </a:avLst>
          </a:prstGeom>
          <a:solidFill>
            <a:srgbClr val="FFDDAD"/>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b="1" i="0" u="none" strike="noStrike">
                <a:solidFill>
                  <a:srgbClr val="1A317C"/>
                </a:solidFill>
                <a:effectLst/>
                <a:latin typeface="Noto Sans JP"/>
              </a:rPr>
              <a:t>早期対処・復帰に必要！</a:t>
            </a:r>
            <a:endParaRPr kumimoji="1" lang="ja-JP" altLang="en-US" sz="2000" b="1">
              <a:solidFill>
                <a:srgbClr val="1A317C"/>
              </a:solidFill>
            </a:endParaRPr>
          </a:p>
        </p:txBody>
      </p:sp>
      <p:cxnSp>
        <p:nvCxnSpPr>
          <p:cNvPr id="33" name="直線コネクタ 32">
            <a:extLst>
              <a:ext uri="{FF2B5EF4-FFF2-40B4-BE49-F238E27FC236}">
                <a16:creationId xmlns:a16="http://schemas.microsoft.com/office/drawing/2014/main" id="{D83723D0-C1EC-E3F2-F71F-7FADFF56C699}"/>
              </a:ext>
            </a:extLst>
          </p:cNvPr>
          <p:cNvCxnSpPr/>
          <p:nvPr/>
        </p:nvCxnSpPr>
        <p:spPr>
          <a:xfrm>
            <a:off x="5958034" y="2329437"/>
            <a:ext cx="0" cy="3864099"/>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sp>
        <p:nvSpPr>
          <p:cNvPr id="34" name="角丸四角形吹き出し 33">
            <a:extLst>
              <a:ext uri="{FF2B5EF4-FFF2-40B4-BE49-F238E27FC236}">
                <a16:creationId xmlns:a16="http://schemas.microsoft.com/office/drawing/2014/main" id="{F2B9453C-7F3E-AA37-AF42-1FD0BE9D9F4F}"/>
              </a:ext>
            </a:extLst>
          </p:cNvPr>
          <p:cNvSpPr/>
          <p:nvPr/>
        </p:nvSpPr>
        <p:spPr>
          <a:xfrm>
            <a:off x="7351330" y="5748138"/>
            <a:ext cx="3058939" cy="559668"/>
          </a:xfrm>
          <a:prstGeom prst="wedgeRoundRectCallout">
            <a:avLst>
              <a:gd name="adj1" fmla="val 19507"/>
              <a:gd name="adj2" fmla="val -75848"/>
              <a:gd name="adj3" fmla="val 16667"/>
            </a:avLst>
          </a:prstGeom>
          <a:solidFill>
            <a:srgbClr val="FFDDAD"/>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b="1" i="0" u="none" strike="noStrike">
                <a:solidFill>
                  <a:srgbClr val="1A317C"/>
                </a:solidFill>
                <a:effectLst/>
                <a:latin typeface="Noto Sans JP"/>
              </a:rPr>
              <a:t>高齢者全員が使える！</a:t>
            </a:r>
            <a:endParaRPr kumimoji="1" lang="ja-JP" altLang="en-US" sz="2000" b="1">
              <a:solidFill>
                <a:srgbClr val="1A317C"/>
              </a:solidFill>
            </a:endParaRPr>
          </a:p>
        </p:txBody>
      </p:sp>
      <p:grpSp>
        <p:nvGrpSpPr>
          <p:cNvPr id="35" name="グループ化 34">
            <a:extLst>
              <a:ext uri="{FF2B5EF4-FFF2-40B4-BE49-F238E27FC236}">
                <a16:creationId xmlns:a16="http://schemas.microsoft.com/office/drawing/2014/main" id="{FAF57471-A423-7DBE-9BD9-AA84297E6744}"/>
              </a:ext>
            </a:extLst>
          </p:cNvPr>
          <p:cNvGrpSpPr/>
          <p:nvPr/>
        </p:nvGrpSpPr>
        <p:grpSpPr>
          <a:xfrm>
            <a:off x="7658487" y="3630307"/>
            <a:ext cx="2295929" cy="1262358"/>
            <a:chOff x="1216387" y="2225401"/>
            <a:chExt cx="2295929" cy="1262358"/>
          </a:xfrm>
        </p:grpSpPr>
        <p:grpSp>
          <p:nvGrpSpPr>
            <p:cNvPr id="36" name="グループ化 35">
              <a:extLst>
                <a:ext uri="{FF2B5EF4-FFF2-40B4-BE49-F238E27FC236}">
                  <a16:creationId xmlns:a16="http://schemas.microsoft.com/office/drawing/2014/main" id="{B5E0C432-8338-107E-F6E9-01574C3C4E3E}"/>
                </a:ext>
              </a:extLst>
            </p:cNvPr>
            <p:cNvGrpSpPr/>
            <p:nvPr/>
          </p:nvGrpSpPr>
          <p:grpSpPr>
            <a:xfrm>
              <a:off x="1216387" y="2325337"/>
              <a:ext cx="712952" cy="1162422"/>
              <a:chOff x="5221878" y="3580121"/>
              <a:chExt cx="627797" cy="1023582"/>
            </a:xfrm>
          </p:grpSpPr>
          <p:sp>
            <p:nvSpPr>
              <p:cNvPr id="52" name="円/楕円 51">
                <a:extLst>
                  <a:ext uri="{FF2B5EF4-FFF2-40B4-BE49-F238E27FC236}">
                    <a16:creationId xmlns:a16="http://schemas.microsoft.com/office/drawing/2014/main" id="{6EEE1019-1F40-A41F-5CE9-989FB299461E}"/>
                  </a:ext>
                </a:extLst>
              </p:cNvPr>
              <p:cNvSpPr/>
              <p:nvPr/>
            </p:nvSpPr>
            <p:spPr>
              <a:xfrm>
                <a:off x="5255998"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a:extLst>
                  <a:ext uri="{FF2B5EF4-FFF2-40B4-BE49-F238E27FC236}">
                    <a16:creationId xmlns:a16="http://schemas.microsoft.com/office/drawing/2014/main" id="{42FD37DB-8F80-E1A8-CB77-C87674620443}"/>
                  </a:ext>
                </a:extLst>
              </p:cNvPr>
              <p:cNvSpPr/>
              <p:nvPr/>
            </p:nvSpPr>
            <p:spPr>
              <a:xfrm>
                <a:off x="5221878"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a:extLst>
                  <a:ext uri="{FF2B5EF4-FFF2-40B4-BE49-F238E27FC236}">
                    <a16:creationId xmlns:a16="http://schemas.microsoft.com/office/drawing/2014/main" id="{B8371C64-4D20-CBA1-772D-047951D84C6C}"/>
                  </a:ext>
                </a:extLst>
              </p:cNvPr>
              <p:cNvSpPr/>
              <p:nvPr/>
            </p:nvSpPr>
            <p:spPr>
              <a:xfrm>
                <a:off x="5445740"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a:extLst>
                  <a:ext uri="{FF2B5EF4-FFF2-40B4-BE49-F238E27FC236}">
                    <a16:creationId xmlns:a16="http://schemas.microsoft.com/office/drawing/2014/main" id="{90BBA6C0-CB31-7EE8-5A68-F985CC870966}"/>
                  </a:ext>
                </a:extLst>
              </p:cNvPr>
              <p:cNvSpPr/>
              <p:nvPr/>
            </p:nvSpPr>
            <p:spPr>
              <a:xfrm>
                <a:off x="5635482"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弧 55">
                <a:extLst>
                  <a:ext uri="{FF2B5EF4-FFF2-40B4-BE49-F238E27FC236}">
                    <a16:creationId xmlns:a16="http://schemas.microsoft.com/office/drawing/2014/main" id="{C824FB4B-4612-4A69-9201-A907BFF3E253}"/>
                  </a:ext>
                </a:extLst>
              </p:cNvPr>
              <p:cNvSpPr/>
              <p:nvPr/>
            </p:nvSpPr>
            <p:spPr>
              <a:xfrm rot="2747946" flipV="1">
                <a:off x="5454384" y="3753769"/>
                <a:ext cx="266218" cy="266218"/>
              </a:xfrm>
              <a:prstGeom prst="arc">
                <a:avLst/>
              </a:prstGeom>
              <a:solidFill>
                <a:srgbClr val="F9DFC5"/>
              </a:solid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011AC60E-5825-B651-FE75-CEF765B6B209}"/>
                </a:ext>
              </a:extLst>
            </p:cNvPr>
            <p:cNvGrpSpPr/>
            <p:nvPr/>
          </p:nvGrpSpPr>
          <p:grpSpPr>
            <a:xfrm flipH="1">
              <a:off x="2799364" y="2325337"/>
              <a:ext cx="712952" cy="1162422"/>
              <a:chOff x="1760579" y="2405418"/>
              <a:chExt cx="627797" cy="1023582"/>
            </a:xfrm>
          </p:grpSpPr>
          <p:sp>
            <p:nvSpPr>
              <p:cNvPr id="46" name="円/楕円 45">
                <a:extLst>
                  <a:ext uri="{FF2B5EF4-FFF2-40B4-BE49-F238E27FC236}">
                    <a16:creationId xmlns:a16="http://schemas.microsoft.com/office/drawing/2014/main" id="{87FA6095-E9BB-87C4-61E2-BD35296C0E75}"/>
                  </a:ext>
                </a:extLst>
              </p:cNvPr>
              <p:cNvSpPr/>
              <p:nvPr/>
            </p:nvSpPr>
            <p:spPr>
              <a:xfrm>
                <a:off x="1794699"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a:extLst>
                  <a:ext uri="{FF2B5EF4-FFF2-40B4-BE49-F238E27FC236}">
                    <a16:creationId xmlns:a16="http://schemas.microsoft.com/office/drawing/2014/main" id="{D0508C55-07B4-7FF7-FC1D-561891EA3300}"/>
                  </a:ext>
                </a:extLst>
              </p:cNvPr>
              <p:cNvSpPr/>
              <p:nvPr/>
            </p:nvSpPr>
            <p:spPr>
              <a:xfrm>
                <a:off x="1760579"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a:extLst>
                  <a:ext uri="{FF2B5EF4-FFF2-40B4-BE49-F238E27FC236}">
                    <a16:creationId xmlns:a16="http://schemas.microsoft.com/office/drawing/2014/main" id="{46D2B5F8-B63A-D605-C01A-659EB3666E5E}"/>
                  </a:ext>
                </a:extLst>
              </p:cNvPr>
              <p:cNvSpPr/>
              <p:nvPr/>
            </p:nvSpPr>
            <p:spPr>
              <a:xfrm>
                <a:off x="1984441"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a:extLst>
                  <a:ext uri="{FF2B5EF4-FFF2-40B4-BE49-F238E27FC236}">
                    <a16:creationId xmlns:a16="http://schemas.microsoft.com/office/drawing/2014/main" id="{72E62CD0-F00C-E5A8-5CE5-C82FC3CE9C74}"/>
                  </a:ext>
                </a:extLst>
              </p:cNvPr>
              <p:cNvSpPr/>
              <p:nvPr/>
            </p:nvSpPr>
            <p:spPr>
              <a:xfrm>
                <a:off x="2174183"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弧 49">
                <a:extLst>
                  <a:ext uri="{FF2B5EF4-FFF2-40B4-BE49-F238E27FC236}">
                    <a16:creationId xmlns:a16="http://schemas.microsoft.com/office/drawing/2014/main" id="{444653BD-378F-A9FE-07D5-F6EDE4199ADE}"/>
                  </a:ext>
                </a:extLst>
              </p:cNvPr>
              <p:cNvSpPr/>
              <p:nvPr/>
            </p:nvSpPr>
            <p:spPr>
              <a:xfrm flipH="1">
                <a:off x="1984441"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1" name="円弧 50">
                <a:extLst>
                  <a:ext uri="{FF2B5EF4-FFF2-40B4-BE49-F238E27FC236}">
                    <a16:creationId xmlns:a16="http://schemas.microsoft.com/office/drawing/2014/main" id="{A31FEADF-DE3D-CF18-5ED9-5564C56D3FB8}"/>
                  </a:ext>
                </a:extLst>
              </p:cNvPr>
              <p:cNvSpPr/>
              <p:nvPr/>
            </p:nvSpPr>
            <p:spPr>
              <a:xfrm rot="2747946" flipV="1">
                <a:off x="1993085" y="2579066"/>
                <a:ext cx="266218" cy="26621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A0BB793B-DC62-773E-6435-82FC4F7DD5EB}"/>
                </a:ext>
              </a:extLst>
            </p:cNvPr>
            <p:cNvGrpSpPr/>
            <p:nvPr/>
          </p:nvGrpSpPr>
          <p:grpSpPr>
            <a:xfrm rot="19825651">
              <a:off x="2528794" y="2953859"/>
              <a:ext cx="437628" cy="263841"/>
              <a:chOff x="6936135" y="2152835"/>
              <a:chExt cx="559558" cy="337351"/>
            </a:xfrm>
          </p:grpSpPr>
          <p:sp>
            <p:nvSpPr>
              <p:cNvPr id="44" name="正方形/長方形 43">
                <a:extLst>
                  <a:ext uri="{FF2B5EF4-FFF2-40B4-BE49-F238E27FC236}">
                    <a16:creationId xmlns:a16="http://schemas.microsoft.com/office/drawing/2014/main" id="{45DA5845-A980-9F24-03CF-D56B86D6A151}"/>
                  </a:ext>
                </a:extLst>
              </p:cNvPr>
              <p:cNvSpPr/>
              <p:nvPr/>
            </p:nvSpPr>
            <p:spPr>
              <a:xfrm>
                <a:off x="6936135" y="2152835"/>
                <a:ext cx="559558" cy="337351"/>
              </a:xfrm>
              <a:prstGeom prst="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0A1DFBD9-0566-56C4-3FA2-CB9D6BE51D6B}"/>
                  </a:ext>
                </a:extLst>
              </p:cNvPr>
              <p:cNvSpPr/>
              <p:nvPr/>
            </p:nvSpPr>
            <p:spPr>
              <a:xfrm>
                <a:off x="6936135" y="2192784"/>
                <a:ext cx="559557" cy="84338"/>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AF1950CB-8CBA-98B8-409A-6316DBE7DF88}"/>
                </a:ext>
              </a:extLst>
            </p:cNvPr>
            <p:cNvGrpSpPr/>
            <p:nvPr/>
          </p:nvGrpSpPr>
          <p:grpSpPr>
            <a:xfrm rot="1478098">
              <a:off x="1851823" y="2633960"/>
              <a:ext cx="529321" cy="722371"/>
              <a:chOff x="6188334" y="2004164"/>
              <a:chExt cx="529321" cy="722371"/>
            </a:xfrm>
          </p:grpSpPr>
          <p:sp>
            <p:nvSpPr>
              <p:cNvPr id="41" name="正方形/長方形 40">
                <a:extLst>
                  <a:ext uri="{FF2B5EF4-FFF2-40B4-BE49-F238E27FC236}">
                    <a16:creationId xmlns:a16="http://schemas.microsoft.com/office/drawing/2014/main" id="{26DC7477-F489-7E10-B8E7-5B95CF01162F}"/>
                  </a:ext>
                </a:extLst>
              </p:cNvPr>
              <p:cNvSpPr/>
              <p:nvPr/>
            </p:nvSpPr>
            <p:spPr>
              <a:xfrm>
                <a:off x="6188334" y="2004164"/>
                <a:ext cx="529321" cy="722371"/>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AA5DD85D-A2FD-CE0C-C9E9-F41A8370433B}"/>
                  </a:ext>
                </a:extLst>
              </p:cNvPr>
              <p:cNvSpPr/>
              <p:nvPr/>
            </p:nvSpPr>
            <p:spPr>
              <a:xfrm>
                <a:off x="6224886" y="2046953"/>
                <a:ext cx="455562" cy="5595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a:extLst>
                  <a:ext uri="{FF2B5EF4-FFF2-40B4-BE49-F238E27FC236}">
                    <a16:creationId xmlns:a16="http://schemas.microsoft.com/office/drawing/2014/main" id="{9BF71ECE-89A2-3F11-475E-CDFA819B6D2D}"/>
                  </a:ext>
                </a:extLst>
              </p:cNvPr>
              <p:cNvSpPr/>
              <p:nvPr/>
            </p:nvSpPr>
            <p:spPr>
              <a:xfrm>
                <a:off x="6417582" y="2627789"/>
                <a:ext cx="72112" cy="721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a:extLst>
                <a:ext uri="{FF2B5EF4-FFF2-40B4-BE49-F238E27FC236}">
                  <a16:creationId xmlns:a16="http://schemas.microsoft.com/office/drawing/2014/main" id="{4560D1F5-15B7-7908-E44D-680BB6380F5A}"/>
                </a:ext>
              </a:extLst>
            </p:cNvPr>
            <p:cNvSpPr txBox="1"/>
            <p:nvPr/>
          </p:nvSpPr>
          <p:spPr>
            <a:xfrm rot="599881">
              <a:off x="2175217" y="2225401"/>
              <a:ext cx="569387" cy="400110"/>
            </a:xfrm>
            <a:prstGeom prst="rect">
              <a:avLst/>
            </a:prstGeom>
            <a:noFill/>
          </p:spPr>
          <p:txBody>
            <a:bodyPr wrap="none" rtlCol="0">
              <a:spAutoFit/>
            </a:bodyPr>
            <a:lstStyle/>
            <a:p>
              <a:r>
                <a:rPr kumimoji="1" lang="en-US" altLang="ja-JP" sz="2000" b="1" dirty="0">
                  <a:solidFill>
                    <a:srgbClr val="1A317C"/>
                  </a:solidFill>
                  <a:latin typeface="Hiragino Kaku Gothic Std W8" panose="020B0800000000000000" pitchFamily="34" charset="-128"/>
                  <a:ea typeface="Hiragino Kaku Gothic Std W8" panose="020B0800000000000000" pitchFamily="34" charset="-128"/>
                </a:rPr>
                <a:t>Pi!</a:t>
              </a:r>
              <a:endParaRPr kumimoji="1" lang="ja-JP" altLang="en-US" sz="2000" b="1">
                <a:solidFill>
                  <a:srgbClr val="1A317C"/>
                </a:solidFill>
                <a:latin typeface="Hiragino Kaku Gothic Std W8" panose="020B0800000000000000" pitchFamily="34" charset="-128"/>
                <a:ea typeface="Hiragino Kaku Gothic Std W8" panose="020B0800000000000000" pitchFamily="34" charset="-128"/>
              </a:endParaRPr>
            </a:p>
          </p:txBody>
        </p:sp>
      </p:grpSp>
    </p:spTree>
    <p:extLst>
      <p:ext uri="{BB962C8B-B14F-4D97-AF65-F5344CB8AC3E}">
        <p14:creationId xmlns:p14="http://schemas.microsoft.com/office/powerpoint/2010/main" val="1765527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F9370A3-75F1-27AB-8720-06C1C4E69C8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FC645EF-4A5F-522B-DEF7-64A0D3FA1F35}"/>
              </a:ext>
            </a:extLst>
          </p:cNvPr>
          <p:cNvSpPr>
            <a:spLocks noGrp="1"/>
          </p:cNvSpPr>
          <p:nvPr>
            <p:ph type="title"/>
          </p:nvPr>
        </p:nvSpPr>
        <p:spPr>
          <a:xfrm>
            <a:off x="981635" y="365126"/>
            <a:ext cx="10372165" cy="764428"/>
          </a:xfrm>
          <a:prstGeom prst="rect">
            <a:avLst/>
          </a:prstGeom>
        </p:spPr>
        <p:txBody>
          <a:bodyPr/>
          <a:lstStyle/>
          <a:p>
            <a:r>
              <a:rPr lang="en-US" dirty="0" err="1"/>
              <a:t>図作成場</a:t>
            </a:r>
            <a:endParaRPr lang="en-US" dirty="0"/>
          </a:p>
        </p:txBody>
      </p:sp>
      <p:grpSp>
        <p:nvGrpSpPr>
          <p:cNvPr id="114" name="グループ化 113">
            <a:extLst>
              <a:ext uri="{FF2B5EF4-FFF2-40B4-BE49-F238E27FC236}">
                <a16:creationId xmlns:a16="http://schemas.microsoft.com/office/drawing/2014/main" id="{8C1E404B-6A02-74C1-0978-DE2DB540BDB4}"/>
              </a:ext>
            </a:extLst>
          </p:cNvPr>
          <p:cNvGrpSpPr/>
          <p:nvPr/>
        </p:nvGrpSpPr>
        <p:grpSpPr>
          <a:xfrm>
            <a:off x="2493446" y="2405418"/>
            <a:ext cx="627797" cy="1023582"/>
            <a:chOff x="2493446" y="2405418"/>
            <a:chExt cx="627797" cy="1023582"/>
          </a:xfrm>
        </p:grpSpPr>
        <p:sp>
          <p:nvSpPr>
            <p:cNvPr id="4" name="角丸四角形 3">
              <a:extLst>
                <a:ext uri="{FF2B5EF4-FFF2-40B4-BE49-F238E27FC236}">
                  <a16:creationId xmlns:a16="http://schemas.microsoft.com/office/drawing/2014/main" id="{F5A4E234-969E-D669-031E-749C4FE62FA6}"/>
                </a:ext>
              </a:extLst>
            </p:cNvPr>
            <p:cNvSpPr/>
            <p:nvPr/>
          </p:nvSpPr>
          <p:spPr>
            <a:xfrm>
              <a:off x="2493446"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3" name="グループ化 112">
              <a:extLst>
                <a:ext uri="{FF2B5EF4-FFF2-40B4-BE49-F238E27FC236}">
                  <a16:creationId xmlns:a16="http://schemas.microsoft.com/office/drawing/2014/main" id="{AE89BCBD-D0DC-D049-1BBF-89E7B2A44E99}"/>
                </a:ext>
              </a:extLst>
            </p:cNvPr>
            <p:cNvGrpSpPr/>
            <p:nvPr/>
          </p:nvGrpSpPr>
          <p:grpSpPr>
            <a:xfrm>
              <a:off x="2527566" y="2405418"/>
              <a:ext cx="559558" cy="659161"/>
              <a:chOff x="2527566" y="2405418"/>
              <a:chExt cx="559558" cy="659161"/>
            </a:xfrm>
          </p:grpSpPr>
          <p:sp>
            <p:nvSpPr>
              <p:cNvPr id="3" name="円/楕円 2">
                <a:extLst>
                  <a:ext uri="{FF2B5EF4-FFF2-40B4-BE49-F238E27FC236}">
                    <a16:creationId xmlns:a16="http://schemas.microsoft.com/office/drawing/2014/main" id="{E9E068D1-9A54-EC5B-C14C-3E52B3279657}"/>
                  </a:ext>
                </a:extLst>
              </p:cNvPr>
              <p:cNvSpPr/>
              <p:nvPr/>
            </p:nvSpPr>
            <p:spPr>
              <a:xfrm>
                <a:off x="2527566"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7D334F09-432A-79CA-5491-46A30DD34843}"/>
                  </a:ext>
                </a:extLst>
              </p:cNvPr>
              <p:cNvSpPr/>
              <p:nvPr/>
            </p:nvSpPr>
            <p:spPr>
              <a:xfrm>
                <a:off x="2717308"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a:extLst>
                  <a:ext uri="{FF2B5EF4-FFF2-40B4-BE49-F238E27FC236}">
                    <a16:creationId xmlns:a16="http://schemas.microsoft.com/office/drawing/2014/main" id="{3319F758-7452-9086-96BC-476D6F1ABD1D}"/>
                  </a:ext>
                </a:extLst>
              </p:cNvPr>
              <p:cNvSpPr/>
              <p:nvPr/>
            </p:nvSpPr>
            <p:spPr>
              <a:xfrm>
                <a:off x="2907050"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弧 7">
                <a:extLst>
                  <a:ext uri="{FF2B5EF4-FFF2-40B4-BE49-F238E27FC236}">
                    <a16:creationId xmlns:a16="http://schemas.microsoft.com/office/drawing/2014/main" id="{F8A23188-0F5C-C9BC-75E2-B6828BCC1672}"/>
                  </a:ext>
                </a:extLst>
              </p:cNvPr>
              <p:cNvSpPr/>
              <p:nvPr/>
            </p:nvSpPr>
            <p:spPr>
              <a:xfrm flipH="1">
                <a:off x="2717308"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 name="円弧 8">
                <a:extLst>
                  <a:ext uri="{FF2B5EF4-FFF2-40B4-BE49-F238E27FC236}">
                    <a16:creationId xmlns:a16="http://schemas.microsoft.com/office/drawing/2014/main" id="{713D16B6-865C-645B-1FFB-1B23DB6B7540}"/>
                  </a:ext>
                </a:extLst>
              </p:cNvPr>
              <p:cNvSpPr/>
              <p:nvPr/>
            </p:nvSpPr>
            <p:spPr>
              <a:xfrm rot="18852054">
                <a:off x="2725952" y="2798361"/>
                <a:ext cx="266218" cy="26621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sp>
        <p:nvSpPr>
          <p:cNvPr id="10" name="円/楕円 9">
            <a:extLst>
              <a:ext uri="{FF2B5EF4-FFF2-40B4-BE49-F238E27FC236}">
                <a16:creationId xmlns:a16="http://schemas.microsoft.com/office/drawing/2014/main" id="{1068C6BC-BB45-51A3-2C03-BCC3F375C78F}"/>
              </a:ext>
            </a:extLst>
          </p:cNvPr>
          <p:cNvSpPr/>
          <p:nvPr/>
        </p:nvSpPr>
        <p:spPr>
          <a:xfrm>
            <a:off x="3319213"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a:extLst>
              <a:ext uri="{FF2B5EF4-FFF2-40B4-BE49-F238E27FC236}">
                <a16:creationId xmlns:a16="http://schemas.microsoft.com/office/drawing/2014/main" id="{4408D271-580A-0165-635C-2D800D98E314}"/>
              </a:ext>
            </a:extLst>
          </p:cNvPr>
          <p:cNvSpPr/>
          <p:nvPr/>
        </p:nvSpPr>
        <p:spPr>
          <a:xfrm>
            <a:off x="3285093"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a:extLst>
              <a:ext uri="{FF2B5EF4-FFF2-40B4-BE49-F238E27FC236}">
                <a16:creationId xmlns:a16="http://schemas.microsoft.com/office/drawing/2014/main" id="{F092635F-3CFD-C47D-CA75-530B6E0721B7}"/>
              </a:ext>
            </a:extLst>
          </p:cNvPr>
          <p:cNvSpPr/>
          <p:nvPr/>
        </p:nvSpPr>
        <p:spPr>
          <a:xfrm>
            <a:off x="3508955"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3D2B24BA-EBC6-425B-15C9-D172B7D51F1D}"/>
              </a:ext>
            </a:extLst>
          </p:cNvPr>
          <p:cNvSpPr/>
          <p:nvPr/>
        </p:nvSpPr>
        <p:spPr>
          <a:xfrm>
            <a:off x="3698697"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弧 13">
            <a:extLst>
              <a:ext uri="{FF2B5EF4-FFF2-40B4-BE49-F238E27FC236}">
                <a16:creationId xmlns:a16="http://schemas.microsoft.com/office/drawing/2014/main" id="{A8D11A15-DF16-D333-3D30-DF5BF69029A9}"/>
              </a:ext>
            </a:extLst>
          </p:cNvPr>
          <p:cNvSpPr/>
          <p:nvPr/>
        </p:nvSpPr>
        <p:spPr>
          <a:xfrm flipH="1">
            <a:off x="3508955"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9E7968E1-23DB-907D-F4BE-154AE2C8D014}"/>
              </a:ext>
            </a:extLst>
          </p:cNvPr>
          <p:cNvCxnSpPr>
            <a:cxnSpLocks/>
          </p:cNvCxnSpPr>
          <p:nvPr/>
        </p:nvCxnSpPr>
        <p:spPr>
          <a:xfrm>
            <a:off x="3575050" y="2813350"/>
            <a:ext cx="155397"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nvGrpSpPr>
          <p:cNvPr id="115" name="グループ化 114">
            <a:extLst>
              <a:ext uri="{FF2B5EF4-FFF2-40B4-BE49-F238E27FC236}">
                <a16:creationId xmlns:a16="http://schemas.microsoft.com/office/drawing/2014/main" id="{84886A2E-9273-6933-1899-4607CD11400D}"/>
              </a:ext>
            </a:extLst>
          </p:cNvPr>
          <p:cNvGrpSpPr/>
          <p:nvPr/>
        </p:nvGrpSpPr>
        <p:grpSpPr>
          <a:xfrm>
            <a:off x="4068513" y="2405418"/>
            <a:ext cx="627797" cy="1023582"/>
            <a:chOff x="4068513" y="2405418"/>
            <a:chExt cx="627797" cy="1023582"/>
          </a:xfrm>
        </p:grpSpPr>
        <p:sp>
          <p:nvSpPr>
            <p:cNvPr id="19" name="円/楕円 18">
              <a:extLst>
                <a:ext uri="{FF2B5EF4-FFF2-40B4-BE49-F238E27FC236}">
                  <a16:creationId xmlns:a16="http://schemas.microsoft.com/office/drawing/2014/main" id="{9B3A2240-53FE-9C2C-382E-E7E5916C710C}"/>
                </a:ext>
              </a:extLst>
            </p:cNvPr>
            <p:cNvSpPr/>
            <p:nvPr/>
          </p:nvSpPr>
          <p:spPr>
            <a:xfrm>
              <a:off x="4102633"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DE7F29ED-B985-5A6E-9F85-8F0C5A918B43}"/>
                </a:ext>
              </a:extLst>
            </p:cNvPr>
            <p:cNvSpPr/>
            <p:nvPr/>
          </p:nvSpPr>
          <p:spPr>
            <a:xfrm>
              <a:off x="4068513"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571CEC7A-D3F8-2E41-98C7-C75039B3E061}"/>
                </a:ext>
              </a:extLst>
            </p:cNvPr>
            <p:cNvSpPr/>
            <p:nvPr/>
          </p:nvSpPr>
          <p:spPr>
            <a:xfrm>
              <a:off x="4292375"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880294A3-3E5E-961F-93DA-9357C09D7B20}"/>
                </a:ext>
              </a:extLst>
            </p:cNvPr>
            <p:cNvSpPr/>
            <p:nvPr/>
          </p:nvSpPr>
          <p:spPr>
            <a:xfrm>
              <a:off x="4482117"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弧 22">
              <a:extLst>
                <a:ext uri="{FF2B5EF4-FFF2-40B4-BE49-F238E27FC236}">
                  <a16:creationId xmlns:a16="http://schemas.microsoft.com/office/drawing/2014/main" id="{B6982764-5459-9DF2-F50E-5499ABA1C985}"/>
                </a:ext>
              </a:extLst>
            </p:cNvPr>
            <p:cNvSpPr/>
            <p:nvPr/>
          </p:nvSpPr>
          <p:spPr>
            <a:xfrm flipH="1">
              <a:off x="4292375"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17" name="グループ化 116">
            <a:extLst>
              <a:ext uri="{FF2B5EF4-FFF2-40B4-BE49-F238E27FC236}">
                <a16:creationId xmlns:a16="http://schemas.microsoft.com/office/drawing/2014/main" id="{840A6577-163D-4B61-6A5B-A471BE6D5157}"/>
              </a:ext>
            </a:extLst>
          </p:cNvPr>
          <p:cNvGrpSpPr/>
          <p:nvPr/>
        </p:nvGrpSpPr>
        <p:grpSpPr>
          <a:xfrm>
            <a:off x="4851933" y="2405418"/>
            <a:ext cx="627797" cy="1023582"/>
            <a:chOff x="4851933" y="2405418"/>
            <a:chExt cx="627797" cy="1023582"/>
          </a:xfrm>
        </p:grpSpPr>
        <p:sp>
          <p:nvSpPr>
            <p:cNvPr id="25" name="円/楕円 24">
              <a:extLst>
                <a:ext uri="{FF2B5EF4-FFF2-40B4-BE49-F238E27FC236}">
                  <a16:creationId xmlns:a16="http://schemas.microsoft.com/office/drawing/2014/main" id="{ACFA7237-979D-646E-BF8A-8A16EB2386E1}"/>
                </a:ext>
              </a:extLst>
            </p:cNvPr>
            <p:cNvSpPr/>
            <p:nvPr/>
          </p:nvSpPr>
          <p:spPr>
            <a:xfrm>
              <a:off x="4886053"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a:extLst>
                <a:ext uri="{FF2B5EF4-FFF2-40B4-BE49-F238E27FC236}">
                  <a16:creationId xmlns:a16="http://schemas.microsoft.com/office/drawing/2014/main" id="{CAD40F96-F476-5CCA-D6BF-E02FD5C63CDF}"/>
                </a:ext>
              </a:extLst>
            </p:cNvPr>
            <p:cNvSpPr/>
            <p:nvPr/>
          </p:nvSpPr>
          <p:spPr>
            <a:xfrm>
              <a:off x="4851933"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42C37F43-2BD5-6269-7EC2-8506697CF8EE}"/>
                </a:ext>
              </a:extLst>
            </p:cNvPr>
            <p:cNvSpPr/>
            <p:nvPr/>
          </p:nvSpPr>
          <p:spPr>
            <a:xfrm flipH="1">
              <a:off x="5075795"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672B41C1-AE5C-1EE5-0DFF-E904B9412298}"/>
                </a:ext>
              </a:extLst>
            </p:cNvPr>
            <p:cNvCxnSpPr>
              <a:cxnSpLocks/>
            </p:cNvCxnSpPr>
            <p:nvPr/>
          </p:nvCxnSpPr>
          <p:spPr>
            <a:xfrm rot="2700000">
              <a:off x="5121952" y="2587977"/>
              <a:ext cx="0" cy="126256"/>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95581D70-AA8C-62EE-C6B1-EB75760BA016}"/>
                </a:ext>
              </a:extLst>
            </p:cNvPr>
            <p:cNvCxnSpPr>
              <a:cxnSpLocks/>
            </p:cNvCxnSpPr>
            <p:nvPr/>
          </p:nvCxnSpPr>
          <p:spPr>
            <a:xfrm rot="8100000">
              <a:off x="5120433" y="2586497"/>
              <a:ext cx="0" cy="126256"/>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3" name="直線コネクタ 32">
              <a:extLst>
                <a:ext uri="{FF2B5EF4-FFF2-40B4-BE49-F238E27FC236}">
                  <a16:creationId xmlns:a16="http://schemas.microsoft.com/office/drawing/2014/main" id="{9A6AFCAE-BCC9-B773-66E2-8C2FB3BFAA74}"/>
                </a:ext>
              </a:extLst>
            </p:cNvPr>
            <p:cNvCxnSpPr>
              <a:cxnSpLocks/>
            </p:cNvCxnSpPr>
            <p:nvPr/>
          </p:nvCxnSpPr>
          <p:spPr>
            <a:xfrm rot="2700000">
              <a:off x="5305339" y="2587979"/>
              <a:ext cx="0" cy="126256"/>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4" name="直線コネクタ 33">
              <a:extLst>
                <a:ext uri="{FF2B5EF4-FFF2-40B4-BE49-F238E27FC236}">
                  <a16:creationId xmlns:a16="http://schemas.microsoft.com/office/drawing/2014/main" id="{218E6484-2FA5-7640-83ED-4E39BE199EFC}"/>
                </a:ext>
              </a:extLst>
            </p:cNvPr>
            <p:cNvCxnSpPr>
              <a:cxnSpLocks/>
            </p:cNvCxnSpPr>
            <p:nvPr/>
          </p:nvCxnSpPr>
          <p:spPr>
            <a:xfrm rot="8100000">
              <a:off x="5303820" y="2586499"/>
              <a:ext cx="0" cy="126256"/>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120" name="グループ化 119">
            <a:extLst>
              <a:ext uri="{FF2B5EF4-FFF2-40B4-BE49-F238E27FC236}">
                <a16:creationId xmlns:a16="http://schemas.microsoft.com/office/drawing/2014/main" id="{02FA3B66-E04D-8A0A-30DE-18AAACECE420}"/>
              </a:ext>
            </a:extLst>
          </p:cNvPr>
          <p:cNvGrpSpPr/>
          <p:nvPr/>
        </p:nvGrpSpPr>
        <p:grpSpPr>
          <a:xfrm>
            <a:off x="1760579" y="2405418"/>
            <a:ext cx="627797" cy="1023582"/>
            <a:chOff x="1760579" y="2405418"/>
            <a:chExt cx="627797" cy="1023582"/>
          </a:xfrm>
        </p:grpSpPr>
        <p:sp>
          <p:nvSpPr>
            <p:cNvPr id="39" name="円/楕円 38">
              <a:extLst>
                <a:ext uri="{FF2B5EF4-FFF2-40B4-BE49-F238E27FC236}">
                  <a16:creationId xmlns:a16="http://schemas.microsoft.com/office/drawing/2014/main" id="{217EA65A-E8F2-F985-E18A-5EC82E438D56}"/>
                </a:ext>
              </a:extLst>
            </p:cNvPr>
            <p:cNvSpPr/>
            <p:nvPr/>
          </p:nvSpPr>
          <p:spPr>
            <a:xfrm>
              <a:off x="1794699"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a:extLst>
                <a:ext uri="{FF2B5EF4-FFF2-40B4-BE49-F238E27FC236}">
                  <a16:creationId xmlns:a16="http://schemas.microsoft.com/office/drawing/2014/main" id="{155C65ED-5E4E-5AC9-EA89-093BB7C5F942}"/>
                </a:ext>
              </a:extLst>
            </p:cNvPr>
            <p:cNvSpPr/>
            <p:nvPr/>
          </p:nvSpPr>
          <p:spPr>
            <a:xfrm>
              <a:off x="1760579"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a:extLst>
                <a:ext uri="{FF2B5EF4-FFF2-40B4-BE49-F238E27FC236}">
                  <a16:creationId xmlns:a16="http://schemas.microsoft.com/office/drawing/2014/main" id="{787C658A-6663-6F6F-AF49-6F11D75A0D60}"/>
                </a:ext>
              </a:extLst>
            </p:cNvPr>
            <p:cNvSpPr/>
            <p:nvPr/>
          </p:nvSpPr>
          <p:spPr>
            <a:xfrm>
              <a:off x="1984441"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a:extLst>
                <a:ext uri="{FF2B5EF4-FFF2-40B4-BE49-F238E27FC236}">
                  <a16:creationId xmlns:a16="http://schemas.microsoft.com/office/drawing/2014/main" id="{47EBAA71-2822-F68E-D9A0-906C1000AA5F}"/>
                </a:ext>
              </a:extLst>
            </p:cNvPr>
            <p:cNvSpPr/>
            <p:nvPr/>
          </p:nvSpPr>
          <p:spPr>
            <a:xfrm>
              <a:off x="2174183"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弧 42">
              <a:extLst>
                <a:ext uri="{FF2B5EF4-FFF2-40B4-BE49-F238E27FC236}">
                  <a16:creationId xmlns:a16="http://schemas.microsoft.com/office/drawing/2014/main" id="{437BA8D2-0435-09DD-43A0-388AA70F2D44}"/>
                </a:ext>
              </a:extLst>
            </p:cNvPr>
            <p:cNvSpPr/>
            <p:nvPr/>
          </p:nvSpPr>
          <p:spPr>
            <a:xfrm flipH="1">
              <a:off x="1984441"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4" name="円弧 43">
              <a:extLst>
                <a:ext uri="{FF2B5EF4-FFF2-40B4-BE49-F238E27FC236}">
                  <a16:creationId xmlns:a16="http://schemas.microsoft.com/office/drawing/2014/main" id="{CEAC7784-C42D-9667-FE28-3AE7EB64203B}"/>
                </a:ext>
              </a:extLst>
            </p:cNvPr>
            <p:cNvSpPr/>
            <p:nvPr/>
          </p:nvSpPr>
          <p:spPr>
            <a:xfrm rot="2747946" flipV="1">
              <a:off x="1993085" y="2579066"/>
              <a:ext cx="266218" cy="26621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16" name="グループ化 115">
            <a:extLst>
              <a:ext uri="{FF2B5EF4-FFF2-40B4-BE49-F238E27FC236}">
                <a16:creationId xmlns:a16="http://schemas.microsoft.com/office/drawing/2014/main" id="{541F0AC3-1223-B2C9-E313-AF5BB8848877}"/>
              </a:ext>
            </a:extLst>
          </p:cNvPr>
          <p:cNvGrpSpPr/>
          <p:nvPr/>
        </p:nvGrpSpPr>
        <p:grpSpPr>
          <a:xfrm>
            <a:off x="4068513" y="3580121"/>
            <a:ext cx="627797" cy="1023582"/>
            <a:chOff x="4068513" y="3580121"/>
            <a:chExt cx="627797" cy="1023582"/>
          </a:xfrm>
        </p:grpSpPr>
        <p:sp>
          <p:nvSpPr>
            <p:cNvPr id="45" name="円/楕円 44">
              <a:extLst>
                <a:ext uri="{FF2B5EF4-FFF2-40B4-BE49-F238E27FC236}">
                  <a16:creationId xmlns:a16="http://schemas.microsoft.com/office/drawing/2014/main" id="{84D8238A-9C4A-2D1E-5716-42CBA87A78B4}"/>
                </a:ext>
              </a:extLst>
            </p:cNvPr>
            <p:cNvSpPr/>
            <p:nvPr/>
          </p:nvSpPr>
          <p:spPr>
            <a:xfrm>
              <a:off x="4102633" y="3580121"/>
              <a:ext cx="559558" cy="559558"/>
            </a:xfrm>
            <a:prstGeom prst="ellipse">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a:extLst>
                <a:ext uri="{FF2B5EF4-FFF2-40B4-BE49-F238E27FC236}">
                  <a16:creationId xmlns:a16="http://schemas.microsoft.com/office/drawing/2014/main" id="{C8AC9651-D5F8-1C89-A9F4-5B9B70FC38F1}"/>
                </a:ext>
              </a:extLst>
            </p:cNvPr>
            <p:cNvSpPr/>
            <p:nvPr/>
          </p:nvSpPr>
          <p:spPr>
            <a:xfrm>
              <a:off x="4068513" y="4181425"/>
              <a:ext cx="627797" cy="422278"/>
            </a:xfrm>
            <a:prstGeom prst="round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a:extLst>
                <a:ext uri="{FF2B5EF4-FFF2-40B4-BE49-F238E27FC236}">
                  <a16:creationId xmlns:a16="http://schemas.microsoft.com/office/drawing/2014/main" id="{DC2BF99E-37A5-EF1B-A13A-D94C9468527E}"/>
                </a:ext>
              </a:extLst>
            </p:cNvPr>
            <p:cNvSpPr/>
            <p:nvPr/>
          </p:nvSpPr>
          <p:spPr>
            <a:xfrm>
              <a:off x="429237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a:extLst>
                <a:ext uri="{FF2B5EF4-FFF2-40B4-BE49-F238E27FC236}">
                  <a16:creationId xmlns:a16="http://schemas.microsoft.com/office/drawing/2014/main" id="{7397F389-D7EE-EFA9-D362-CC25ADCA74D5}"/>
                </a:ext>
              </a:extLst>
            </p:cNvPr>
            <p:cNvSpPr/>
            <p:nvPr/>
          </p:nvSpPr>
          <p:spPr>
            <a:xfrm>
              <a:off x="448211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円/楕円 49">
            <a:extLst>
              <a:ext uri="{FF2B5EF4-FFF2-40B4-BE49-F238E27FC236}">
                <a16:creationId xmlns:a16="http://schemas.microsoft.com/office/drawing/2014/main" id="{5B5A97E4-C798-E8E3-5386-FA1A0F749F21}"/>
              </a:ext>
            </a:extLst>
          </p:cNvPr>
          <p:cNvSpPr/>
          <p:nvPr/>
        </p:nvSpPr>
        <p:spPr>
          <a:xfrm>
            <a:off x="3324596" y="3580121"/>
            <a:ext cx="559558" cy="559558"/>
          </a:xfrm>
          <a:prstGeom prst="ellipse">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a:extLst>
              <a:ext uri="{FF2B5EF4-FFF2-40B4-BE49-F238E27FC236}">
                <a16:creationId xmlns:a16="http://schemas.microsoft.com/office/drawing/2014/main" id="{51E90009-BF6F-164C-3493-78D9E1B81BAD}"/>
              </a:ext>
            </a:extLst>
          </p:cNvPr>
          <p:cNvSpPr/>
          <p:nvPr/>
        </p:nvSpPr>
        <p:spPr>
          <a:xfrm>
            <a:off x="3290476" y="4181425"/>
            <a:ext cx="627797" cy="422278"/>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a:extLst>
              <a:ext uri="{FF2B5EF4-FFF2-40B4-BE49-F238E27FC236}">
                <a16:creationId xmlns:a16="http://schemas.microsoft.com/office/drawing/2014/main" id="{11338C7F-A0E7-2A00-90C7-7F979583FBB1}"/>
              </a:ext>
            </a:extLst>
          </p:cNvPr>
          <p:cNvSpPr/>
          <p:nvPr/>
        </p:nvSpPr>
        <p:spPr>
          <a:xfrm>
            <a:off x="3514338"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a:extLst>
              <a:ext uri="{FF2B5EF4-FFF2-40B4-BE49-F238E27FC236}">
                <a16:creationId xmlns:a16="http://schemas.microsoft.com/office/drawing/2014/main" id="{66EBB499-5A47-BDA3-45EC-F7302D2746E6}"/>
              </a:ext>
            </a:extLst>
          </p:cNvPr>
          <p:cNvSpPr/>
          <p:nvPr/>
        </p:nvSpPr>
        <p:spPr>
          <a:xfrm>
            <a:off x="3704080"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E71B89BE-975F-9C66-7E6A-DDE37E4315BB}"/>
              </a:ext>
            </a:extLst>
          </p:cNvPr>
          <p:cNvCxnSpPr>
            <a:cxnSpLocks/>
          </p:cNvCxnSpPr>
          <p:nvPr/>
        </p:nvCxnSpPr>
        <p:spPr>
          <a:xfrm>
            <a:off x="3580433" y="3988053"/>
            <a:ext cx="155397" cy="0"/>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grpSp>
        <p:nvGrpSpPr>
          <p:cNvPr id="121" name="グループ化 120">
            <a:extLst>
              <a:ext uri="{FF2B5EF4-FFF2-40B4-BE49-F238E27FC236}">
                <a16:creationId xmlns:a16="http://schemas.microsoft.com/office/drawing/2014/main" id="{4D358191-6D62-0D54-3521-4D0C85F02C14}"/>
              </a:ext>
            </a:extLst>
          </p:cNvPr>
          <p:cNvGrpSpPr/>
          <p:nvPr/>
        </p:nvGrpSpPr>
        <p:grpSpPr>
          <a:xfrm>
            <a:off x="2537293" y="3580121"/>
            <a:ext cx="627797" cy="1023582"/>
            <a:chOff x="2537293" y="3580121"/>
            <a:chExt cx="627797" cy="1023582"/>
          </a:xfrm>
        </p:grpSpPr>
        <p:sp>
          <p:nvSpPr>
            <p:cNvPr id="60" name="円/楕円 59">
              <a:extLst>
                <a:ext uri="{FF2B5EF4-FFF2-40B4-BE49-F238E27FC236}">
                  <a16:creationId xmlns:a16="http://schemas.microsoft.com/office/drawing/2014/main" id="{209BC46A-7CC4-5534-4B59-A93299AC269F}"/>
                </a:ext>
              </a:extLst>
            </p:cNvPr>
            <p:cNvSpPr/>
            <p:nvPr/>
          </p:nvSpPr>
          <p:spPr>
            <a:xfrm>
              <a:off x="2571413" y="3580121"/>
              <a:ext cx="559558" cy="559558"/>
            </a:xfrm>
            <a:prstGeom prst="ellipse">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a:extLst>
                <a:ext uri="{FF2B5EF4-FFF2-40B4-BE49-F238E27FC236}">
                  <a16:creationId xmlns:a16="http://schemas.microsoft.com/office/drawing/2014/main" id="{DE256032-0174-D6DB-2131-AEC8A142C77E}"/>
                </a:ext>
              </a:extLst>
            </p:cNvPr>
            <p:cNvSpPr/>
            <p:nvPr/>
          </p:nvSpPr>
          <p:spPr>
            <a:xfrm>
              <a:off x="2537293" y="4181425"/>
              <a:ext cx="627797" cy="422278"/>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a:extLst>
                <a:ext uri="{FF2B5EF4-FFF2-40B4-BE49-F238E27FC236}">
                  <a16:creationId xmlns:a16="http://schemas.microsoft.com/office/drawing/2014/main" id="{E224B434-EE1D-38EC-0007-34CEA1AB5B7F}"/>
                </a:ext>
              </a:extLst>
            </p:cNvPr>
            <p:cNvSpPr/>
            <p:nvPr/>
          </p:nvSpPr>
          <p:spPr>
            <a:xfrm>
              <a:off x="276115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a:extLst>
                <a:ext uri="{FF2B5EF4-FFF2-40B4-BE49-F238E27FC236}">
                  <a16:creationId xmlns:a16="http://schemas.microsoft.com/office/drawing/2014/main" id="{2DA19D60-1A2F-DCEC-0C1B-06B5C075F170}"/>
                </a:ext>
              </a:extLst>
            </p:cNvPr>
            <p:cNvSpPr/>
            <p:nvPr/>
          </p:nvSpPr>
          <p:spPr>
            <a:xfrm>
              <a:off x="295089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弧 63">
              <a:extLst>
                <a:ext uri="{FF2B5EF4-FFF2-40B4-BE49-F238E27FC236}">
                  <a16:creationId xmlns:a16="http://schemas.microsoft.com/office/drawing/2014/main" id="{AFA374AF-5EE5-5EB6-0A9C-2EEFA6695896}"/>
                </a:ext>
              </a:extLst>
            </p:cNvPr>
            <p:cNvSpPr/>
            <p:nvPr/>
          </p:nvSpPr>
          <p:spPr>
            <a:xfrm rot="18852054">
              <a:off x="2769799" y="3973064"/>
              <a:ext cx="266218" cy="266218"/>
            </a:xfrm>
            <a:prstGeom prst="arc">
              <a:avLst/>
            </a:prstGeom>
            <a:solidFill>
              <a:schemeClr val="bg2"/>
            </a:solid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28" name="グループ化 127">
            <a:extLst>
              <a:ext uri="{FF2B5EF4-FFF2-40B4-BE49-F238E27FC236}">
                <a16:creationId xmlns:a16="http://schemas.microsoft.com/office/drawing/2014/main" id="{D792DE50-BA32-42AE-CFA0-85003B4CC4D3}"/>
              </a:ext>
            </a:extLst>
          </p:cNvPr>
          <p:cNvGrpSpPr/>
          <p:nvPr/>
        </p:nvGrpSpPr>
        <p:grpSpPr>
          <a:xfrm>
            <a:off x="1790370" y="4827530"/>
            <a:ext cx="627797" cy="1023582"/>
            <a:chOff x="1790370" y="4827530"/>
            <a:chExt cx="627797" cy="1023582"/>
          </a:xfrm>
        </p:grpSpPr>
        <p:sp>
          <p:nvSpPr>
            <p:cNvPr id="65" name="円/楕円 64">
              <a:extLst>
                <a:ext uri="{FF2B5EF4-FFF2-40B4-BE49-F238E27FC236}">
                  <a16:creationId xmlns:a16="http://schemas.microsoft.com/office/drawing/2014/main" id="{0ABF0CBD-05EB-903D-D13A-03397CD5C3AB}"/>
                </a:ext>
              </a:extLst>
            </p:cNvPr>
            <p:cNvSpPr/>
            <p:nvPr/>
          </p:nvSpPr>
          <p:spPr>
            <a:xfrm>
              <a:off x="1824490" y="4827530"/>
              <a:ext cx="559558" cy="559558"/>
            </a:xfrm>
            <a:prstGeom prst="ellipse">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a:extLst>
                <a:ext uri="{FF2B5EF4-FFF2-40B4-BE49-F238E27FC236}">
                  <a16:creationId xmlns:a16="http://schemas.microsoft.com/office/drawing/2014/main" id="{83798411-8D35-E14B-499B-86623D8A831D}"/>
                </a:ext>
              </a:extLst>
            </p:cNvPr>
            <p:cNvSpPr/>
            <p:nvPr/>
          </p:nvSpPr>
          <p:spPr>
            <a:xfrm>
              <a:off x="1790370" y="5428834"/>
              <a:ext cx="627797" cy="422278"/>
            </a:xfrm>
            <a:prstGeom prst="round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a:extLst>
                <a:ext uri="{FF2B5EF4-FFF2-40B4-BE49-F238E27FC236}">
                  <a16:creationId xmlns:a16="http://schemas.microsoft.com/office/drawing/2014/main" id="{54390D00-83EC-BC33-13B8-76AE4188D8D9}"/>
                </a:ext>
              </a:extLst>
            </p:cNvPr>
            <p:cNvSpPr/>
            <p:nvPr/>
          </p:nvSpPr>
          <p:spPr>
            <a:xfrm>
              <a:off x="2014232" y="500675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a:extLst>
                <a:ext uri="{FF2B5EF4-FFF2-40B4-BE49-F238E27FC236}">
                  <a16:creationId xmlns:a16="http://schemas.microsoft.com/office/drawing/2014/main" id="{82C7A4C5-C759-09D5-DD8E-0E5CC269C424}"/>
                </a:ext>
              </a:extLst>
            </p:cNvPr>
            <p:cNvSpPr/>
            <p:nvPr/>
          </p:nvSpPr>
          <p:spPr>
            <a:xfrm>
              <a:off x="2203974" y="5008627"/>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弧 68">
              <a:extLst>
                <a:ext uri="{FF2B5EF4-FFF2-40B4-BE49-F238E27FC236}">
                  <a16:creationId xmlns:a16="http://schemas.microsoft.com/office/drawing/2014/main" id="{B1A2770A-1FCF-8C46-1DF6-355D1CE0B1CA}"/>
                </a:ext>
              </a:extLst>
            </p:cNvPr>
            <p:cNvSpPr/>
            <p:nvPr/>
          </p:nvSpPr>
          <p:spPr>
            <a:xfrm rot="2747946" flipV="1">
              <a:off x="2022876" y="5001178"/>
              <a:ext cx="266218" cy="266218"/>
            </a:xfrm>
            <a:prstGeom prst="arc">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22" name="グループ化 121">
            <a:extLst>
              <a:ext uri="{FF2B5EF4-FFF2-40B4-BE49-F238E27FC236}">
                <a16:creationId xmlns:a16="http://schemas.microsoft.com/office/drawing/2014/main" id="{33CE7CE1-FB92-937D-BAC8-6C378D4C422C}"/>
              </a:ext>
            </a:extLst>
          </p:cNvPr>
          <p:cNvGrpSpPr/>
          <p:nvPr/>
        </p:nvGrpSpPr>
        <p:grpSpPr>
          <a:xfrm>
            <a:off x="2532964" y="4827530"/>
            <a:ext cx="627797" cy="1023582"/>
            <a:chOff x="2532964" y="4827530"/>
            <a:chExt cx="627797" cy="1023582"/>
          </a:xfrm>
        </p:grpSpPr>
        <p:sp>
          <p:nvSpPr>
            <p:cNvPr id="70" name="円/楕円 69">
              <a:extLst>
                <a:ext uri="{FF2B5EF4-FFF2-40B4-BE49-F238E27FC236}">
                  <a16:creationId xmlns:a16="http://schemas.microsoft.com/office/drawing/2014/main" id="{C3B83735-2529-B65C-1665-5EB5D6F73B78}"/>
                </a:ext>
              </a:extLst>
            </p:cNvPr>
            <p:cNvSpPr/>
            <p:nvPr/>
          </p:nvSpPr>
          <p:spPr>
            <a:xfrm>
              <a:off x="2567084" y="4827530"/>
              <a:ext cx="559558" cy="559558"/>
            </a:xfrm>
            <a:prstGeom prst="ellipse">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a:extLst>
                <a:ext uri="{FF2B5EF4-FFF2-40B4-BE49-F238E27FC236}">
                  <a16:creationId xmlns:a16="http://schemas.microsoft.com/office/drawing/2014/main" id="{F81EC4F8-5C13-497B-1F5A-44D358A2A4C5}"/>
                </a:ext>
              </a:extLst>
            </p:cNvPr>
            <p:cNvSpPr/>
            <p:nvPr/>
          </p:nvSpPr>
          <p:spPr>
            <a:xfrm>
              <a:off x="2532964" y="5428834"/>
              <a:ext cx="627797" cy="422278"/>
            </a:xfrm>
            <a:prstGeom prst="round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a:extLst>
                <a:ext uri="{FF2B5EF4-FFF2-40B4-BE49-F238E27FC236}">
                  <a16:creationId xmlns:a16="http://schemas.microsoft.com/office/drawing/2014/main" id="{0BCA6943-D3B3-9712-0720-CE7D0C602457}"/>
                </a:ext>
              </a:extLst>
            </p:cNvPr>
            <p:cNvSpPr/>
            <p:nvPr/>
          </p:nvSpPr>
          <p:spPr>
            <a:xfrm>
              <a:off x="2756826" y="500675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a:extLst>
                <a:ext uri="{FF2B5EF4-FFF2-40B4-BE49-F238E27FC236}">
                  <a16:creationId xmlns:a16="http://schemas.microsoft.com/office/drawing/2014/main" id="{7C2A1167-6317-6F61-F653-6866BC399116}"/>
                </a:ext>
              </a:extLst>
            </p:cNvPr>
            <p:cNvSpPr/>
            <p:nvPr/>
          </p:nvSpPr>
          <p:spPr>
            <a:xfrm>
              <a:off x="2946568" y="5008627"/>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弧 73">
              <a:extLst>
                <a:ext uri="{FF2B5EF4-FFF2-40B4-BE49-F238E27FC236}">
                  <a16:creationId xmlns:a16="http://schemas.microsoft.com/office/drawing/2014/main" id="{6E50160C-0C68-ABBA-743D-515D9A397E6A}"/>
                </a:ext>
              </a:extLst>
            </p:cNvPr>
            <p:cNvSpPr/>
            <p:nvPr/>
          </p:nvSpPr>
          <p:spPr>
            <a:xfrm rot="18852054">
              <a:off x="2765470" y="5220473"/>
              <a:ext cx="266218" cy="266218"/>
            </a:xfrm>
            <a:prstGeom prst="arc">
              <a:avLst/>
            </a:prstGeom>
            <a:no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94" name="円/楕円 93">
            <a:extLst>
              <a:ext uri="{FF2B5EF4-FFF2-40B4-BE49-F238E27FC236}">
                <a16:creationId xmlns:a16="http://schemas.microsoft.com/office/drawing/2014/main" id="{F5672DF1-39D9-20A3-4A60-A51D6FCAD90C}"/>
              </a:ext>
            </a:extLst>
          </p:cNvPr>
          <p:cNvSpPr/>
          <p:nvPr/>
        </p:nvSpPr>
        <p:spPr>
          <a:xfrm>
            <a:off x="7529812"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a:extLst>
              <a:ext uri="{FF2B5EF4-FFF2-40B4-BE49-F238E27FC236}">
                <a16:creationId xmlns:a16="http://schemas.microsoft.com/office/drawing/2014/main" id="{2F128E70-56FB-395A-D616-59DE1BC84B82}"/>
              </a:ext>
            </a:extLst>
          </p:cNvPr>
          <p:cNvSpPr/>
          <p:nvPr/>
        </p:nvSpPr>
        <p:spPr>
          <a:xfrm>
            <a:off x="7495692"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a:extLst>
              <a:ext uri="{FF2B5EF4-FFF2-40B4-BE49-F238E27FC236}">
                <a16:creationId xmlns:a16="http://schemas.microsoft.com/office/drawing/2014/main" id="{1FB6D6AC-0677-6315-1A6C-3624BA6F1FA2}"/>
              </a:ext>
            </a:extLst>
          </p:cNvPr>
          <p:cNvSpPr/>
          <p:nvPr/>
        </p:nvSpPr>
        <p:spPr>
          <a:xfrm>
            <a:off x="7719554"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a:extLst>
              <a:ext uri="{FF2B5EF4-FFF2-40B4-BE49-F238E27FC236}">
                <a16:creationId xmlns:a16="http://schemas.microsoft.com/office/drawing/2014/main" id="{C8EFEFD2-D6D1-354E-A2DF-26B5721ACB75}"/>
              </a:ext>
            </a:extLst>
          </p:cNvPr>
          <p:cNvSpPr/>
          <p:nvPr/>
        </p:nvSpPr>
        <p:spPr>
          <a:xfrm>
            <a:off x="7909296"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a:extLst>
              <a:ext uri="{FF2B5EF4-FFF2-40B4-BE49-F238E27FC236}">
                <a16:creationId xmlns:a16="http://schemas.microsoft.com/office/drawing/2014/main" id="{BAD2F553-E319-0309-19F1-DFA748B70500}"/>
              </a:ext>
            </a:extLst>
          </p:cNvPr>
          <p:cNvSpPr/>
          <p:nvPr/>
        </p:nvSpPr>
        <p:spPr>
          <a:xfrm>
            <a:off x="6751775"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a:extLst>
              <a:ext uri="{FF2B5EF4-FFF2-40B4-BE49-F238E27FC236}">
                <a16:creationId xmlns:a16="http://schemas.microsoft.com/office/drawing/2014/main" id="{7272A759-3CD5-36C3-FAE5-BEB25466C838}"/>
              </a:ext>
            </a:extLst>
          </p:cNvPr>
          <p:cNvSpPr/>
          <p:nvPr/>
        </p:nvSpPr>
        <p:spPr>
          <a:xfrm>
            <a:off x="6717655"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a:extLst>
              <a:ext uri="{FF2B5EF4-FFF2-40B4-BE49-F238E27FC236}">
                <a16:creationId xmlns:a16="http://schemas.microsoft.com/office/drawing/2014/main" id="{D2813773-E1C7-DD79-52FD-FA1EB944C27D}"/>
              </a:ext>
            </a:extLst>
          </p:cNvPr>
          <p:cNvSpPr/>
          <p:nvPr/>
        </p:nvSpPr>
        <p:spPr>
          <a:xfrm>
            <a:off x="6941517"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a:extLst>
              <a:ext uri="{FF2B5EF4-FFF2-40B4-BE49-F238E27FC236}">
                <a16:creationId xmlns:a16="http://schemas.microsoft.com/office/drawing/2014/main" id="{64D294F7-3621-3B84-568F-1AA6BAAEE380}"/>
              </a:ext>
            </a:extLst>
          </p:cNvPr>
          <p:cNvSpPr/>
          <p:nvPr/>
        </p:nvSpPr>
        <p:spPr>
          <a:xfrm>
            <a:off x="7131259"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コネクタ 101">
            <a:extLst>
              <a:ext uri="{FF2B5EF4-FFF2-40B4-BE49-F238E27FC236}">
                <a16:creationId xmlns:a16="http://schemas.microsoft.com/office/drawing/2014/main" id="{C412B8D6-5701-7ACB-6CA1-55882D1D4534}"/>
              </a:ext>
            </a:extLst>
          </p:cNvPr>
          <p:cNvCxnSpPr>
            <a:cxnSpLocks/>
          </p:cNvCxnSpPr>
          <p:nvPr/>
        </p:nvCxnSpPr>
        <p:spPr>
          <a:xfrm>
            <a:off x="7007612" y="3988053"/>
            <a:ext cx="155397" cy="0"/>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grpSp>
        <p:nvGrpSpPr>
          <p:cNvPr id="118" name="グループ化 117">
            <a:extLst>
              <a:ext uri="{FF2B5EF4-FFF2-40B4-BE49-F238E27FC236}">
                <a16:creationId xmlns:a16="http://schemas.microsoft.com/office/drawing/2014/main" id="{E7994C7C-1BB9-90DD-1485-E009829F8176}"/>
              </a:ext>
            </a:extLst>
          </p:cNvPr>
          <p:cNvGrpSpPr/>
          <p:nvPr/>
        </p:nvGrpSpPr>
        <p:grpSpPr>
          <a:xfrm>
            <a:off x="1794699" y="3580121"/>
            <a:ext cx="627797" cy="1023582"/>
            <a:chOff x="1794699" y="3580121"/>
            <a:chExt cx="627797" cy="1023582"/>
          </a:xfrm>
        </p:grpSpPr>
        <p:sp>
          <p:nvSpPr>
            <p:cNvPr id="55" name="円/楕円 54">
              <a:extLst>
                <a:ext uri="{FF2B5EF4-FFF2-40B4-BE49-F238E27FC236}">
                  <a16:creationId xmlns:a16="http://schemas.microsoft.com/office/drawing/2014/main" id="{B61C534D-C084-FB30-B262-16A9CD237CCC}"/>
                </a:ext>
              </a:extLst>
            </p:cNvPr>
            <p:cNvSpPr/>
            <p:nvPr/>
          </p:nvSpPr>
          <p:spPr>
            <a:xfrm>
              <a:off x="1828819" y="3580121"/>
              <a:ext cx="559558" cy="559558"/>
            </a:xfrm>
            <a:prstGeom prst="ellipse">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a:extLst>
                <a:ext uri="{FF2B5EF4-FFF2-40B4-BE49-F238E27FC236}">
                  <a16:creationId xmlns:a16="http://schemas.microsoft.com/office/drawing/2014/main" id="{E13973AF-074E-9481-EFEC-E6090AE699D0}"/>
                </a:ext>
              </a:extLst>
            </p:cNvPr>
            <p:cNvSpPr/>
            <p:nvPr/>
          </p:nvSpPr>
          <p:spPr>
            <a:xfrm>
              <a:off x="1794699" y="4181425"/>
              <a:ext cx="627797" cy="422278"/>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a:extLst>
                <a:ext uri="{FF2B5EF4-FFF2-40B4-BE49-F238E27FC236}">
                  <a16:creationId xmlns:a16="http://schemas.microsoft.com/office/drawing/2014/main" id="{9A6A55EE-05A5-F7BA-26A5-6A64FA884C09}"/>
                </a:ext>
              </a:extLst>
            </p:cNvPr>
            <p:cNvSpPr/>
            <p:nvPr/>
          </p:nvSpPr>
          <p:spPr>
            <a:xfrm>
              <a:off x="2018561"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a:extLst>
                <a:ext uri="{FF2B5EF4-FFF2-40B4-BE49-F238E27FC236}">
                  <a16:creationId xmlns:a16="http://schemas.microsoft.com/office/drawing/2014/main" id="{79F21613-803F-C915-CDF5-87D582C82146}"/>
                </a:ext>
              </a:extLst>
            </p:cNvPr>
            <p:cNvSpPr/>
            <p:nvPr/>
          </p:nvSpPr>
          <p:spPr>
            <a:xfrm>
              <a:off x="2208303"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弧 58">
              <a:extLst>
                <a:ext uri="{FF2B5EF4-FFF2-40B4-BE49-F238E27FC236}">
                  <a16:creationId xmlns:a16="http://schemas.microsoft.com/office/drawing/2014/main" id="{762C8777-262E-E635-D6DA-23147CC7D038}"/>
                </a:ext>
              </a:extLst>
            </p:cNvPr>
            <p:cNvSpPr/>
            <p:nvPr/>
          </p:nvSpPr>
          <p:spPr>
            <a:xfrm rot="2747946" flipV="1">
              <a:off x="2027205" y="3753769"/>
              <a:ext cx="266218" cy="266218"/>
            </a:xfrm>
            <a:prstGeom prst="arc">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37" name="グループ化 136">
            <a:extLst>
              <a:ext uri="{FF2B5EF4-FFF2-40B4-BE49-F238E27FC236}">
                <a16:creationId xmlns:a16="http://schemas.microsoft.com/office/drawing/2014/main" id="{935E7380-696B-5050-6984-20C3A62532CB}"/>
              </a:ext>
            </a:extLst>
          </p:cNvPr>
          <p:cNvGrpSpPr/>
          <p:nvPr/>
        </p:nvGrpSpPr>
        <p:grpSpPr>
          <a:xfrm>
            <a:off x="5221878" y="3580121"/>
            <a:ext cx="627797" cy="1023582"/>
            <a:chOff x="5221878" y="3580121"/>
            <a:chExt cx="627797" cy="1023582"/>
          </a:xfrm>
        </p:grpSpPr>
        <p:sp>
          <p:nvSpPr>
            <p:cNvPr id="103" name="円/楕円 102">
              <a:extLst>
                <a:ext uri="{FF2B5EF4-FFF2-40B4-BE49-F238E27FC236}">
                  <a16:creationId xmlns:a16="http://schemas.microsoft.com/office/drawing/2014/main" id="{C2E6CD5E-6B0B-62DA-673B-5D150DA6CF4C}"/>
                </a:ext>
              </a:extLst>
            </p:cNvPr>
            <p:cNvSpPr/>
            <p:nvPr/>
          </p:nvSpPr>
          <p:spPr>
            <a:xfrm>
              <a:off x="5255998"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角丸四角形 103">
              <a:extLst>
                <a:ext uri="{FF2B5EF4-FFF2-40B4-BE49-F238E27FC236}">
                  <a16:creationId xmlns:a16="http://schemas.microsoft.com/office/drawing/2014/main" id="{944DEB98-F26A-49FF-D2A7-84B7B626B795}"/>
                </a:ext>
              </a:extLst>
            </p:cNvPr>
            <p:cNvSpPr/>
            <p:nvPr/>
          </p:nvSpPr>
          <p:spPr>
            <a:xfrm>
              <a:off x="5221878"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a:extLst>
                <a:ext uri="{FF2B5EF4-FFF2-40B4-BE49-F238E27FC236}">
                  <a16:creationId xmlns:a16="http://schemas.microsoft.com/office/drawing/2014/main" id="{4416CF11-1843-65B7-1054-0470AC7B2435}"/>
                </a:ext>
              </a:extLst>
            </p:cNvPr>
            <p:cNvSpPr/>
            <p:nvPr/>
          </p:nvSpPr>
          <p:spPr>
            <a:xfrm>
              <a:off x="5445740"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a:extLst>
                <a:ext uri="{FF2B5EF4-FFF2-40B4-BE49-F238E27FC236}">
                  <a16:creationId xmlns:a16="http://schemas.microsoft.com/office/drawing/2014/main" id="{9E5E8A7E-0126-08F5-AB63-579F9779932F}"/>
                </a:ext>
              </a:extLst>
            </p:cNvPr>
            <p:cNvSpPr/>
            <p:nvPr/>
          </p:nvSpPr>
          <p:spPr>
            <a:xfrm>
              <a:off x="5635482"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弧 106">
              <a:extLst>
                <a:ext uri="{FF2B5EF4-FFF2-40B4-BE49-F238E27FC236}">
                  <a16:creationId xmlns:a16="http://schemas.microsoft.com/office/drawing/2014/main" id="{DFA6B5C0-3350-B95D-2AA5-AF4938D4EDE0}"/>
                </a:ext>
              </a:extLst>
            </p:cNvPr>
            <p:cNvSpPr/>
            <p:nvPr/>
          </p:nvSpPr>
          <p:spPr>
            <a:xfrm rot="2747946" flipV="1">
              <a:off x="5454384" y="3753769"/>
              <a:ext cx="266218" cy="266218"/>
            </a:xfrm>
            <a:prstGeom prst="arc">
              <a:avLst/>
            </a:prstGeom>
            <a:solidFill>
              <a:srgbClr val="F9DFC5"/>
            </a:solid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08" name="円/楕円 107">
            <a:extLst>
              <a:ext uri="{FF2B5EF4-FFF2-40B4-BE49-F238E27FC236}">
                <a16:creationId xmlns:a16="http://schemas.microsoft.com/office/drawing/2014/main" id="{F1E43CBD-C310-BB06-6DED-9BA7EB5EE890}"/>
              </a:ext>
            </a:extLst>
          </p:cNvPr>
          <p:cNvSpPr/>
          <p:nvPr/>
        </p:nvSpPr>
        <p:spPr>
          <a:xfrm>
            <a:off x="5998592" y="3580121"/>
            <a:ext cx="559558" cy="559558"/>
          </a:xfrm>
          <a:prstGeom prst="ellipse">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角丸四角形 108">
            <a:extLst>
              <a:ext uri="{FF2B5EF4-FFF2-40B4-BE49-F238E27FC236}">
                <a16:creationId xmlns:a16="http://schemas.microsoft.com/office/drawing/2014/main" id="{AA51BEB7-3B03-8116-F1B1-499365808668}"/>
              </a:ext>
            </a:extLst>
          </p:cNvPr>
          <p:cNvSpPr/>
          <p:nvPr/>
        </p:nvSpPr>
        <p:spPr>
          <a:xfrm>
            <a:off x="5964472" y="4181425"/>
            <a:ext cx="627797" cy="422278"/>
          </a:xfrm>
          <a:prstGeom prst="round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a:extLst>
              <a:ext uri="{FF2B5EF4-FFF2-40B4-BE49-F238E27FC236}">
                <a16:creationId xmlns:a16="http://schemas.microsoft.com/office/drawing/2014/main" id="{BE5088A7-9E97-30D3-0F7B-F290F13CE68E}"/>
              </a:ext>
            </a:extLst>
          </p:cNvPr>
          <p:cNvSpPr/>
          <p:nvPr/>
        </p:nvSpPr>
        <p:spPr>
          <a:xfrm>
            <a:off x="6188334"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a:extLst>
              <a:ext uri="{FF2B5EF4-FFF2-40B4-BE49-F238E27FC236}">
                <a16:creationId xmlns:a16="http://schemas.microsoft.com/office/drawing/2014/main" id="{E53600F4-5132-A163-8B17-44EE60393B4D}"/>
              </a:ext>
            </a:extLst>
          </p:cNvPr>
          <p:cNvSpPr/>
          <p:nvPr/>
        </p:nvSpPr>
        <p:spPr>
          <a:xfrm>
            <a:off x="6378076"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弧 111">
            <a:extLst>
              <a:ext uri="{FF2B5EF4-FFF2-40B4-BE49-F238E27FC236}">
                <a16:creationId xmlns:a16="http://schemas.microsoft.com/office/drawing/2014/main" id="{3AE1DF4F-3665-26DC-984A-8ABBC4A64B3E}"/>
              </a:ext>
            </a:extLst>
          </p:cNvPr>
          <p:cNvSpPr/>
          <p:nvPr/>
        </p:nvSpPr>
        <p:spPr>
          <a:xfrm rot="18852054">
            <a:off x="6196978" y="3973064"/>
            <a:ext cx="266218" cy="266218"/>
          </a:xfrm>
          <a:prstGeom prst="arc">
            <a:avLst/>
          </a:prstGeom>
          <a:solidFill>
            <a:srgbClr val="F9DFC5"/>
          </a:solidFill>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23" name="グループ化 122">
            <a:extLst>
              <a:ext uri="{FF2B5EF4-FFF2-40B4-BE49-F238E27FC236}">
                <a16:creationId xmlns:a16="http://schemas.microsoft.com/office/drawing/2014/main" id="{FD2BB4CA-C40E-E6E7-D286-9903B6284FFB}"/>
              </a:ext>
            </a:extLst>
          </p:cNvPr>
          <p:cNvGrpSpPr/>
          <p:nvPr/>
        </p:nvGrpSpPr>
        <p:grpSpPr>
          <a:xfrm>
            <a:off x="4068512" y="4789441"/>
            <a:ext cx="627797" cy="1023582"/>
            <a:chOff x="4068513" y="3580121"/>
            <a:chExt cx="627797" cy="1023582"/>
          </a:xfrm>
        </p:grpSpPr>
        <p:sp>
          <p:nvSpPr>
            <p:cNvPr id="124" name="円/楕円 123">
              <a:extLst>
                <a:ext uri="{FF2B5EF4-FFF2-40B4-BE49-F238E27FC236}">
                  <a16:creationId xmlns:a16="http://schemas.microsoft.com/office/drawing/2014/main" id="{A54C338E-9963-5DB5-834A-B15357126982}"/>
                </a:ext>
              </a:extLst>
            </p:cNvPr>
            <p:cNvSpPr/>
            <p:nvPr/>
          </p:nvSpPr>
          <p:spPr>
            <a:xfrm>
              <a:off x="4102633" y="3580121"/>
              <a:ext cx="559558" cy="559558"/>
            </a:xfrm>
            <a:prstGeom prst="ellipse">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角丸四角形 124">
              <a:extLst>
                <a:ext uri="{FF2B5EF4-FFF2-40B4-BE49-F238E27FC236}">
                  <a16:creationId xmlns:a16="http://schemas.microsoft.com/office/drawing/2014/main" id="{7645A2CE-8D60-30CF-9A03-E455678D665D}"/>
                </a:ext>
              </a:extLst>
            </p:cNvPr>
            <p:cNvSpPr/>
            <p:nvPr/>
          </p:nvSpPr>
          <p:spPr>
            <a:xfrm>
              <a:off x="4068513" y="4181425"/>
              <a:ext cx="627797" cy="422278"/>
            </a:xfrm>
            <a:prstGeom prst="round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a:extLst>
                <a:ext uri="{FF2B5EF4-FFF2-40B4-BE49-F238E27FC236}">
                  <a16:creationId xmlns:a16="http://schemas.microsoft.com/office/drawing/2014/main" id="{F688ABBE-F502-A19B-F92B-28181823DD2B}"/>
                </a:ext>
              </a:extLst>
            </p:cNvPr>
            <p:cNvSpPr/>
            <p:nvPr/>
          </p:nvSpPr>
          <p:spPr>
            <a:xfrm>
              <a:off x="429237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a:extLst>
                <a:ext uri="{FF2B5EF4-FFF2-40B4-BE49-F238E27FC236}">
                  <a16:creationId xmlns:a16="http://schemas.microsoft.com/office/drawing/2014/main" id="{D6A7FD1B-07B2-E716-8C02-556F2D09B7EF}"/>
                </a:ext>
              </a:extLst>
            </p:cNvPr>
            <p:cNvSpPr/>
            <p:nvPr/>
          </p:nvSpPr>
          <p:spPr>
            <a:xfrm>
              <a:off x="448211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140">
            <a:extLst>
              <a:ext uri="{FF2B5EF4-FFF2-40B4-BE49-F238E27FC236}">
                <a16:creationId xmlns:a16="http://schemas.microsoft.com/office/drawing/2014/main" id="{DD0B83F1-D751-BAA4-D9E1-687C27CBE8B9}"/>
              </a:ext>
            </a:extLst>
          </p:cNvPr>
          <p:cNvGrpSpPr/>
          <p:nvPr/>
        </p:nvGrpSpPr>
        <p:grpSpPr>
          <a:xfrm>
            <a:off x="6188334" y="2004164"/>
            <a:ext cx="529321" cy="722371"/>
            <a:chOff x="6188334" y="2004164"/>
            <a:chExt cx="529321" cy="722371"/>
          </a:xfrm>
        </p:grpSpPr>
        <p:sp>
          <p:nvSpPr>
            <p:cNvPr id="129" name="正方形/長方形 128">
              <a:extLst>
                <a:ext uri="{FF2B5EF4-FFF2-40B4-BE49-F238E27FC236}">
                  <a16:creationId xmlns:a16="http://schemas.microsoft.com/office/drawing/2014/main" id="{49481F86-3B09-3B7C-9961-274C930430B4}"/>
                </a:ext>
              </a:extLst>
            </p:cNvPr>
            <p:cNvSpPr/>
            <p:nvPr/>
          </p:nvSpPr>
          <p:spPr>
            <a:xfrm>
              <a:off x="6188334" y="2004164"/>
              <a:ext cx="529321" cy="722371"/>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a:extLst>
                <a:ext uri="{FF2B5EF4-FFF2-40B4-BE49-F238E27FC236}">
                  <a16:creationId xmlns:a16="http://schemas.microsoft.com/office/drawing/2014/main" id="{72D8EEB7-BA6B-935F-E3D7-767036586403}"/>
                </a:ext>
              </a:extLst>
            </p:cNvPr>
            <p:cNvSpPr/>
            <p:nvPr/>
          </p:nvSpPr>
          <p:spPr>
            <a:xfrm>
              <a:off x="6224886" y="2046953"/>
              <a:ext cx="455562" cy="5595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a:extLst>
                <a:ext uri="{FF2B5EF4-FFF2-40B4-BE49-F238E27FC236}">
                  <a16:creationId xmlns:a16="http://schemas.microsoft.com/office/drawing/2014/main" id="{1249D090-9826-9B1B-365C-DC77FBB22587}"/>
                </a:ext>
              </a:extLst>
            </p:cNvPr>
            <p:cNvSpPr/>
            <p:nvPr/>
          </p:nvSpPr>
          <p:spPr>
            <a:xfrm>
              <a:off x="6417582" y="2627789"/>
              <a:ext cx="72112" cy="721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8" name="グループ化 137">
            <a:extLst>
              <a:ext uri="{FF2B5EF4-FFF2-40B4-BE49-F238E27FC236}">
                <a16:creationId xmlns:a16="http://schemas.microsoft.com/office/drawing/2014/main" id="{29B1AB9D-4A24-8B82-0F47-87183E41D805}"/>
              </a:ext>
            </a:extLst>
          </p:cNvPr>
          <p:cNvGrpSpPr/>
          <p:nvPr/>
        </p:nvGrpSpPr>
        <p:grpSpPr>
          <a:xfrm>
            <a:off x="6936135" y="2152835"/>
            <a:ext cx="559558" cy="337351"/>
            <a:chOff x="6936135" y="2152835"/>
            <a:chExt cx="559558" cy="337351"/>
          </a:xfrm>
        </p:grpSpPr>
        <p:sp>
          <p:nvSpPr>
            <p:cNvPr id="133" name="正方形/長方形 132">
              <a:extLst>
                <a:ext uri="{FF2B5EF4-FFF2-40B4-BE49-F238E27FC236}">
                  <a16:creationId xmlns:a16="http://schemas.microsoft.com/office/drawing/2014/main" id="{62E4A1DA-9116-1EF1-16A7-AA5F46FF9F49}"/>
                </a:ext>
              </a:extLst>
            </p:cNvPr>
            <p:cNvSpPr/>
            <p:nvPr/>
          </p:nvSpPr>
          <p:spPr>
            <a:xfrm>
              <a:off x="6936135" y="2152835"/>
              <a:ext cx="559558" cy="337351"/>
            </a:xfrm>
            <a:prstGeom prst="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a:extLst>
                <a:ext uri="{FF2B5EF4-FFF2-40B4-BE49-F238E27FC236}">
                  <a16:creationId xmlns:a16="http://schemas.microsoft.com/office/drawing/2014/main" id="{F205A38A-BF61-F51A-EF1D-0FB71578F38C}"/>
                </a:ext>
              </a:extLst>
            </p:cNvPr>
            <p:cNvSpPr/>
            <p:nvPr/>
          </p:nvSpPr>
          <p:spPr>
            <a:xfrm>
              <a:off x="6936135" y="2192784"/>
              <a:ext cx="559557" cy="84338"/>
            </a:xfrm>
            <a:prstGeom prst="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a:extLst>
              <a:ext uri="{FF2B5EF4-FFF2-40B4-BE49-F238E27FC236}">
                <a16:creationId xmlns:a16="http://schemas.microsoft.com/office/drawing/2014/main" id="{D3CFBB4D-8BC9-0414-1514-39C45F023A96}"/>
              </a:ext>
            </a:extLst>
          </p:cNvPr>
          <p:cNvPicPr>
            <a:picLocks noChangeAspect="1"/>
          </p:cNvPicPr>
          <p:nvPr/>
        </p:nvPicPr>
        <p:blipFill>
          <a:blip r:embed="rId2"/>
          <a:stretch>
            <a:fillRect/>
          </a:stretch>
        </p:blipFill>
        <p:spPr>
          <a:xfrm>
            <a:off x="8423308" y="4294634"/>
            <a:ext cx="3196306" cy="1669737"/>
          </a:xfrm>
          <a:prstGeom prst="rect">
            <a:avLst/>
          </a:prstGeom>
        </p:spPr>
      </p:pic>
      <p:grpSp>
        <p:nvGrpSpPr>
          <p:cNvPr id="38" name="グループ化 37">
            <a:extLst>
              <a:ext uri="{FF2B5EF4-FFF2-40B4-BE49-F238E27FC236}">
                <a16:creationId xmlns:a16="http://schemas.microsoft.com/office/drawing/2014/main" id="{4B6523BB-538B-9F44-829C-7F71B457D622}"/>
              </a:ext>
            </a:extLst>
          </p:cNvPr>
          <p:cNvGrpSpPr/>
          <p:nvPr/>
        </p:nvGrpSpPr>
        <p:grpSpPr>
          <a:xfrm>
            <a:off x="8287170" y="1991988"/>
            <a:ext cx="862566" cy="542928"/>
            <a:chOff x="8287170" y="1991988"/>
            <a:chExt cx="862566" cy="542928"/>
          </a:xfrm>
        </p:grpSpPr>
        <p:sp>
          <p:nvSpPr>
            <p:cNvPr id="15" name="正方形/長方形 14">
              <a:extLst>
                <a:ext uri="{FF2B5EF4-FFF2-40B4-BE49-F238E27FC236}">
                  <a16:creationId xmlns:a16="http://schemas.microsoft.com/office/drawing/2014/main" id="{AD9E9894-57F3-600B-0191-B3C0F93BD115}"/>
                </a:ext>
              </a:extLst>
            </p:cNvPr>
            <p:cNvSpPr/>
            <p:nvPr/>
          </p:nvSpPr>
          <p:spPr>
            <a:xfrm rot="18382826">
              <a:off x="8651631" y="1863969"/>
              <a:ext cx="133643" cy="862566"/>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DF29B50-3AA7-E63E-2921-B5B5E784C9D7}"/>
                </a:ext>
              </a:extLst>
            </p:cNvPr>
            <p:cNvSpPr/>
            <p:nvPr/>
          </p:nvSpPr>
          <p:spPr>
            <a:xfrm rot="18382826">
              <a:off x="8886237" y="2328214"/>
              <a:ext cx="133643" cy="279761"/>
            </a:xfrm>
            <a:prstGeom prst="rect">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BE9322F-84DE-955E-69CC-77FF5AC9BC4F}"/>
                </a:ext>
              </a:extLst>
            </p:cNvPr>
            <p:cNvSpPr/>
            <p:nvPr/>
          </p:nvSpPr>
          <p:spPr>
            <a:xfrm rot="18382826">
              <a:off x="8330699" y="2026152"/>
              <a:ext cx="133643" cy="65316"/>
            </a:xfrm>
            <a:prstGeom prst="rect">
              <a:avLst/>
            </a:prstGeom>
            <a:solidFill>
              <a:srgbClr val="1A317C"/>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8" name="曲線コネクタ 27">
            <a:extLst>
              <a:ext uri="{FF2B5EF4-FFF2-40B4-BE49-F238E27FC236}">
                <a16:creationId xmlns:a16="http://schemas.microsoft.com/office/drawing/2014/main" id="{AA4F8B41-424D-AF49-E8E7-CF24B8A70A47}"/>
              </a:ext>
            </a:extLst>
          </p:cNvPr>
          <p:cNvCxnSpPr/>
          <p:nvPr/>
        </p:nvCxnSpPr>
        <p:spPr>
          <a:xfrm rot="16200000" flipH="1">
            <a:off x="7858258" y="1579531"/>
            <a:ext cx="462224" cy="432345"/>
          </a:xfrm>
          <a:prstGeom prst="curvedConnector3">
            <a:avLst/>
          </a:prstGeom>
          <a:ln>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30" name="曲線コネクタ 29">
            <a:extLst>
              <a:ext uri="{FF2B5EF4-FFF2-40B4-BE49-F238E27FC236}">
                <a16:creationId xmlns:a16="http://schemas.microsoft.com/office/drawing/2014/main" id="{2C7C8A55-D957-8ABA-B933-7740B663C781}"/>
              </a:ext>
            </a:extLst>
          </p:cNvPr>
          <p:cNvCxnSpPr>
            <a:cxnSpLocks/>
          </p:cNvCxnSpPr>
          <p:nvPr/>
        </p:nvCxnSpPr>
        <p:spPr>
          <a:xfrm rot="16200000" flipH="1">
            <a:off x="7942352" y="1554655"/>
            <a:ext cx="509829" cy="268650"/>
          </a:xfrm>
          <a:prstGeom prst="curvedConnector3">
            <a:avLst/>
          </a:prstGeom>
          <a:ln>
            <a:solidFill>
              <a:srgbClr val="1A317C"/>
            </a:solidFill>
          </a:ln>
        </p:spPr>
        <p:style>
          <a:lnRef idx="2">
            <a:schemeClr val="accent1"/>
          </a:lnRef>
          <a:fillRef idx="0">
            <a:schemeClr val="accent1"/>
          </a:fillRef>
          <a:effectRef idx="1">
            <a:schemeClr val="accent1"/>
          </a:effectRef>
          <a:fontRef idx="minor">
            <a:schemeClr val="tx1"/>
          </a:fontRef>
        </p:style>
      </p:cxnSp>
      <p:pic>
        <p:nvPicPr>
          <p:cNvPr id="24" name="図 23">
            <a:extLst>
              <a:ext uri="{FF2B5EF4-FFF2-40B4-BE49-F238E27FC236}">
                <a16:creationId xmlns:a16="http://schemas.microsoft.com/office/drawing/2014/main" id="{57FBD643-AAB5-8447-61E2-EB43CF2921EE}"/>
              </a:ext>
            </a:extLst>
          </p:cNvPr>
          <p:cNvPicPr>
            <a:picLocks noChangeAspect="1"/>
          </p:cNvPicPr>
          <p:nvPr/>
        </p:nvPicPr>
        <p:blipFill>
          <a:blip r:embed="rId3"/>
          <a:stretch>
            <a:fillRect/>
          </a:stretch>
        </p:blipFill>
        <p:spPr>
          <a:xfrm>
            <a:off x="10197214" y="2717279"/>
            <a:ext cx="1422400" cy="1422400"/>
          </a:xfrm>
          <a:prstGeom prst="rect">
            <a:avLst/>
          </a:prstGeom>
        </p:spPr>
      </p:pic>
    </p:spTree>
    <p:extLst>
      <p:ext uri="{BB962C8B-B14F-4D97-AF65-F5344CB8AC3E}">
        <p14:creationId xmlns:p14="http://schemas.microsoft.com/office/powerpoint/2010/main" val="239126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7D4F7F0-C3E2-7089-8E3D-A00EF6A5675F}"/>
              </a:ext>
            </a:extLst>
          </p:cNvPr>
          <p:cNvSpPr>
            <a:spLocks noGrp="1"/>
          </p:cNvSpPr>
          <p:nvPr>
            <p:ph type="title"/>
          </p:nvPr>
        </p:nvSpPr>
        <p:spPr/>
        <p:txBody>
          <a:bodyPr/>
          <a:lstStyle/>
          <a:p>
            <a:r>
              <a:rPr lang="ja-JP" altLang="en-US"/>
              <a:t>チームの強み</a:t>
            </a:r>
          </a:p>
        </p:txBody>
      </p:sp>
      <p:sp>
        <p:nvSpPr>
          <p:cNvPr id="8" name="テキスト ボックス 7">
            <a:extLst>
              <a:ext uri="{FF2B5EF4-FFF2-40B4-BE49-F238E27FC236}">
                <a16:creationId xmlns:a16="http://schemas.microsoft.com/office/drawing/2014/main" id="{272ECD76-5E4D-20F7-7F39-9F4B6A9A617C}"/>
              </a:ext>
            </a:extLst>
          </p:cNvPr>
          <p:cNvSpPr txBox="1"/>
          <p:nvPr/>
        </p:nvSpPr>
        <p:spPr>
          <a:xfrm>
            <a:off x="981635" y="2459504"/>
            <a:ext cx="2829621" cy="1938992"/>
          </a:xfrm>
          <a:prstGeom prst="rect">
            <a:avLst/>
          </a:prstGeom>
          <a:noFill/>
        </p:spPr>
        <p:txBody>
          <a:bodyPr wrap="none" rtlCol="0">
            <a:spAutoFit/>
          </a:bodyPr>
          <a:lstStyle/>
          <a:p>
            <a:r>
              <a:rPr kumimoji="1" lang="en-US" altLang="ja-JP" sz="12000" b="1" dirty="0">
                <a:solidFill>
                  <a:schemeClr val="bg1"/>
                </a:solidFill>
              </a:rPr>
              <a:t>500</a:t>
            </a:r>
            <a:endParaRPr kumimoji="1" lang="ja-JP" altLang="en-US" sz="12000" b="1">
              <a:solidFill>
                <a:schemeClr val="bg1"/>
              </a:solidFill>
            </a:endParaRPr>
          </a:p>
        </p:txBody>
      </p:sp>
      <p:sp>
        <p:nvSpPr>
          <p:cNvPr id="9" name="テキスト ボックス 8">
            <a:extLst>
              <a:ext uri="{FF2B5EF4-FFF2-40B4-BE49-F238E27FC236}">
                <a16:creationId xmlns:a16="http://schemas.microsoft.com/office/drawing/2014/main" id="{1F6D3B9F-D761-72B2-89EA-6F41046121FA}"/>
              </a:ext>
            </a:extLst>
          </p:cNvPr>
          <p:cNvSpPr txBox="1"/>
          <p:nvPr/>
        </p:nvSpPr>
        <p:spPr>
          <a:xfrm>
            <a:off x="682194" y="1874729"/>
            <a:ext cx="3877985" cy="584775"/>
          </a:xfrm>
          <a:prstGeom prst="rect">
            <a:avLst/>
          </a:prstGeom>
          <a:noFill/>
        </p:spPr>
        <p:txBody>
          <a:bodyPr wrap="none" rtlCol="0">
            <a:spAutoFit/>
          </a:bodyPr>
          <a:lstStyle/>
          <a:p>
            <a:r>
              <a:rPr kumimoji="1" lang="ja-JP" altLang="en-US" sz="3200">
                <a:solidFill>
                  <a:schemeClr val="bg1"/>
                </a:solidFill>
              </a:rPr>
              <a:t>シニアコミュニティ</a:t>
            </a:r>
          </a:p>
        </p:txBody>
      </p:sp>
      <p:sp>
        <p:nvSpPr>
          <p:cNvPr id="10" name="テキスト ボックス 9">
            <a:extLst>
              <a:ext uri="{FF2B5EF4-FFF2-40B4-BE49-F238E27FC236}">
                <a16:creationId xmlns:a16="http://schemas.microsoft.com/office/drawing/2014/main" id="{2F5FE942-9D4E-4C63-47F8-DEBBC864F37B}"/>
              </a:ext>
            </a:extLst>
          </p:cNvPr>
          <p:cNvSpPr txBox="1"/>
          <p:nvPr/>
        </p:nvSpPr>
        <p:spPr>
          <a:xfrm>
            <a:off x="2280513" y="4288800"/>
            <a:ext cx="2236510" cy="584775"/>
          </a:xfrm>
          <a:prstGeom prst="rect">
            <a:avLst/>
          </a:prstGeom>
          <a:noFill/>
        </p:spPr>
        <p:txBody>
          <a:bodyPr wrap="none" rtlCol="0">
            <a:spAutoFit/>
          </a:bodyPr>
          <a:lstStyle/>
          <a:p>
            <a:r>
              <a:rPr kumimoji="1" lang="ja-JP" altLang="en-US" sz="3200">
                <a:solidFill>
                  <a:schemeClr val="bg1"/>
                </a:solidFill>
              </a:rPr>
              <a:t>ヒアリング</a:t>
            </a:r>
          </a:p>
        </p:txBody>
      </p:sp>
      <p:sp>
        <p:nvSpPr>
          <p:cNvPr id="11" name="テキスト ボックス 10">
            <a:extLst>
              <a:ext uri="{FF2B5EF4-FFF2-40B4-BE49-F238E27FC236}">
                <a16:creationId xmlns:a16="http://schemas.microsoft.com/office/drawing/2014/main" id="{9F532299-FB8A-9399-C2B4-7CE2862FA47D}"/>
              </a:ext>
            </a:extLst>
          </p:cNvPr>
          <p:cNvSpPr txBox="1"/>
          <p:nvPr/>
        </p:nvSpPr>
        <p:spPr>
          <a:xfrm>
            <a:off x="3811256" y="3281819"/>
            <a:ext cx="748923" cy="769441"/>
          </a:xfrm>
          <a:prstGeom prst="rect">
            <a:avLst/>
          </a:prstGeom>
          <a:noFill/>
        </p:spPr>
        <p:txBody>
          <a:bodyPr wrap="none" rtlCol="0">
            <a:spAutoFit/>
          </a:bodyPr>
          <a:lstStyle/>
          <a:p>
            <a:r>
              <a:rPr kumimoji="1" lang="ja-JP" altLang="en-US" sz="4400">
                <a:solidFill>
                  <a:schemeClr val="bg1"/>
                </a:solidFill>
              </a:rPr>
              <a:t>件</a:t>
            </a:r>
          </a:p>
        </p:txBody>
      </p:sp>
      <p:sp>
        <p:nvSpPr>
          <p:cNvPr id="12" name="テキスト ボックス 11">
            <a:extLst>
              <a:ext uri="{FF2B5EF4-FFF2-40B4-BE49-F238E27FC236}">
                <a16:creationId xmlns:a16="http://schemas.microsoft.com/office/drawing/2014/main" id="{FEE65A07-E820-7139-3FB7-40D4A1F2456A}"/>
              </a:ext>
            </a:extLst>
          </p:cNvPr>
          <p:cNvSpPr txBox="1"/>
          <p:nvPr/>
        </p:nvSpPr>
        <p:spPr>
          <a:xfrm>
            <a:off x="291142" y="6027737"/>
            <a:ext cx="4225881" cy="553998"/>
          </a:xfrm>
          <a:prstGeom prst="rect">
            <a:avLst/>
          </a:prstGeom>
          <a:noFill/>
        </p:spPr>
        <p:txBody>
          <a:bodyPr wrap="square" rtlCol="0">
            <a:spAutoFit/>
          </a:bodyPr>
          <a:lstStyle/>
          <a:p>
            <a:r>
              <a:rPr lang="fr-FR" altLang="ja-JP" sz="1000" b="0" i="0" u="none" strike="noStrike" dirty="0">
                <a:solidFill>
                  <a:schemeClr val="bg2">
                    <a:lumMod val="90000"/>
                  </a:schemeClr>
                </a:solidFill>
                <a:effectLst/>
                <a:latin typeface="Arial" panose="020B0604020202020204" pitchFamily="34" charset="0"/>
              </a:rPr>
              <a:t>D-attend, 2022–2024, </a:t>
            </a:r>
            <a:r>
              <a:rPr lang="ja-JP" altLang="en-US" sz="1000" b="0" i="0" u="none" strike="noStrike">
                <a:solidFill>
                  <a:schemeClr val="bg2">
                    <a:lumMod val="90000"/>
                  </a:schemeClr>
                </a:solidFill>
                <a:effectLst/>
                <a:latin typeface="Arial" panose="020B0604020202020204" pitchFamily="34" charset="0"/>
              </a:rPr>
              <a:t>対面・オンラインヒアリングデータ（シニア、コミュニティ運営者、地域医療・介護従事者、地方行政職員、包括支援センター等を対象、述べ</a:t>
            </a:r>
            <a:r>
              <a:rPr lang="en-US" altLang="ja-JP" sz="1000" b="0" i="0" u="none" strike="noStrike" dirty="0">
                <a:solidFill>
                  <a:schemeClr val="bg2">
                    <a:lumMod val="90000"/>
                  </a:schemeClr>
                </a:solidFill>
                <a:effectLst/>
                <a:latin typeface="Arial" panose="020B0604020202020204" pitchFamily="34" charset="0"/>
              </a:rPr>
              <a:t>500</a:t>
            </a:r>
            <a:r>
              <a:rPr lang="ja-JP" altLang="en-US" sz="1000" b="0" i="0" u="none" strike="noStrike">
                <a:solidFill>
                  <a:schemeClr val="bg2">
                    <a:lumMod val="90000"/>
                  </a:schemeClr>
                </a:solidFill>
                <a:effectLst/>
                <a:latin typeface="Arial" panose="020B0604020202020204" pitchFamily="34" charset="0"/>
              </a:rPr>
              <a:t>件）</a:t>
            </a:r>
            <a:endParaRPr kumimoji="1" lang="ja-JP" altLang="en-US" sz="1000">
              <a:solidFill>
                <a:schemeClr val="bg2">
                  <a:lumMod val="90000"/>
                </a:schemeClr>
              </a:solidFill>
            </a:endParaRPr>
          </a:p>
        </p:txBody>
      </p:sp>
    </p:spTree>
    <p:extLst>
      <p:ext uri="{BB962C8B-B14F-4D97-AF65-F5344CB8AC3E}">
        <p14:creationId xmlns:p14="http://schemas.microsoft.com/office/powerpoint/2010/main" val="303389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E0A40-341E-A2DB-82AA-E1D9A6A3FC49}"/>
            </a:ext>
          </a:extLst>
        </p:cNvPr>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A652AEDB-A239-AF1F-732C-EF69B69ADBB8}"/>
              </a:ext>
            </a:extLst>
          </p:cNvPr>
          <p:cNvGrpSpPr/>
          <p:nvPr/>
        </p:nvGrpSpPr>
        <p:grpSpPr>
          <a:xfrm>
            <a:off x="4019910" y="404028"/>
            <a:ext cx="8586159" cy="6049944"/>
            <a:chOff x="4278703" y="710598"/>
            <a:chExt cx="7913298" cy="5575835"/>
          </a:xfrm>
        </p:grpSpPr>
        <p:pic>
          <p:nvPicPr>
            <p:cNvPr id="2050" name="Picture 2">
              <a:extLst>
                <a:ext uri="{FF2B5EF4-FFF2-40B4-BE49-F238E27FC236}">
                  <a16:creationId xmlns:a16="http://schemas.microsoft.com/office/drawing/2014/main" id="{D1877FED-1CA2-2AAA-5D64-382345CB8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703" y="710598"/>
              <a:ext cx="7913298" cy="557583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a:extLst>
                <a:ext uri="{FF2B5EF4-FFF2-40B4-BE49-F238E27FC236}">
                  <a16:creationId xmlns:a16="http://schemas.microsoft.com/office/drawing/2014/main" id="{8AD01A50-9C1F-B5B2-ED93-244144A96292}"/>
                </a:ext>
              </a:extLst>
            </p:cNvPr>
            <p:cNvSpPr/>
            <p:nvPr/>
          </p:nvSpPr>
          <p:spPr>
            <a:xfrm>
              <a:off x="7073660" y="5787170"/>
              <a:ext cx="2370372" cy="360231"/>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9">
            <a:extLst>
              <a:ext uri="{FF2B5EF4-FFF2-40B4-BE49-F238E27FC236}">
                <a16:creationId xmlns:a16="http://schemas.microsoft.com/office/drawing/2014/main" id="{07EF7FF3-F885-4DA6-0056-2D5047E9114D}"/>
              </a:ext>
            </a:extLst>
          </p:cNvPr>
          <p:cNvSpPr>
            <a:spLocks noGrp="1"/>
          </p:cNvSpPr>
          <p:nvPr>
            <p:ph type="title"/>
          </p:nvPr>
        </p:nvSpPr>
        <p:spPr/>
        <p:txBody>
          <a:bodyPr/>
          <a:lstStyle/>
          <a:p>
            <a:r>
              <a:rPr lang="ja-JP" altLang="en-US" dirty="0"/>
              <a:t>目指す社会</a:t>
            </a:r>
          </a:p>
        </p:txBody>
      </p:sp>
      <p:sp>
        <p:nvSpPr>
          <p:cNvPr id="3" name="テキスト ボックス 2">
            <a:extLst>
              <a:ext uri="{FF2B5EF4-FFF2-40B4-BE49-F238E27FC236}">
                <a16:creationId xmlns:a16="http://schemas.microsoft.com/office/drawing/2014/main" id="{EDC4643E-158B-118C-A242-F8FB6FE564DB}"/>
              </a:ext>
            </a:extLst>
          </p:cNvPr>
          <p:cNvSpPr txBox="1"/>
          <p:nvPr/>
        </p:nvSpPr>
        <p:spPr>
          <a:xfrm>
            <a:off x="495299" y="2460766"/>
            <a:ext cx="4903177" cy="1754326"/>
          </a:xfrm>
          <a:prstGeom prst="rect">
            <a:avLst/>
          </a:prstGeom>
          <a:noFill/>
        </p:spPr>
        <p:txBody>
          <a:bodyPr wrap="square" rtlCol="0">
            <a:spAutoFit/>
          </a:bodyPr>
          <a:lstStyle/>
          <a:p>
            <a:r>
              <a:rPr kumimoji="1" lang="ja-JP" altLang="en-US" sz="3600" b="1">
                <a:solidFill>
                  <a:schemeClr val="bg1"/>
                </a:solidFill>
              </a:rPr>
              <a:t>コミュニティ起点の</a:t>
            </a:r>
            <a:endParaRPr kumimoji="1" lang="en-US" altLang="ja-JP" sz="3600" b="1" dirty="0">
              <a:solidFill>
                <a:schemeClr val="bg1"/>
              </a:solidFill>
            </a:endParaRPr>
          </a:p>
          <a:p>
            <a:r>
              <a:rPr lang="ja-JP" altLang="en-US" sz="3600" b="1">
                <a:solidFill>
                  <a:schemeClr val="bg1"/>
                </a:solidFill>
              </a:rPr>
              <a:t>楽しく支えあう</a:t>
            </a:r>
            <a:endParaRPr lang="en-US" altLang="ja-JP" sz="3600" b="1" dirty="0">
              <a:solidFill>
                <a:schemeClr val="bg1"/>
              </a:solidFill>
            </a:endParaRPr>
          </a:p>
          <a:p>
            <a:r>
              <a:rPr kumimoji="1" lang="ja-JP" altLang="en-US" sz="3600" b="1">
                <a:solidFill>
                  <a:schemeClr val="bg1"/>
                </a:solidFill>
              </a:rPr>
              <a:t>高齢者支援へ</a:t>
            </a:r>
          </a:p>
        </p:txBody>
      </p:sp>
      <p:sp>
        <p:nvSpPr>
          <p:cNvPr id="8" name="角丸四角形吹き出し 7">
            <a:extLst>
              <a:ext uri="{FF2B5EF4-FFF2-40B4-BE49-F238E27FC236}">
                <a16:creationId xmlns:a16="http://schemas.microsoft.com/office/drawing/2014/main" id="{0A68704A-2866-16BA-4A9E-8B8B30F320A9}"/>
              </a:ext>
            </a:extLst>
          </p:cNvPr>
          <p:cNvSpPr/>
          <p:nvPr/>
        </p:nvSpPr>
        <p:spPr>
          <a:xfrm>
            <a:off x="4869215" y="1152419"/>
            <a:ext cx="1993524" cy="960168"/>
          </a:xfrm>
          <a:prstGeom prst="wedgeRoundRectCallout">
            <a:avLst>
              <a:gd name="adj1" fmla="val 28409"/>
              <a:gd name="adj2" fmla="val 88334"/>
              <a:gd name="adj3" fmla="val 16667"/>
            </a:avLst>
          </a:prstGeom>
          <a:solidFill>
            <a:srgbClr val="1A317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情報連携！</a:t>
            </a:r>
          </a:p>
        </p:txBody>
      </p:sp>
      <p:sp>
        <p:nvSpPr>
          <p:cNvPr id="9" name="角丸四角形吹き出し 8">
            <a:extLst>
              <a:ext uri="{FF2B5EF4-FFF2-40B4-BE49-F238E27FC236}">
                <a16:creationId xmlns:a16="http://schemas.microsoft.com/office/drawing/2014/main" id="{18823205-08B3-44D1-D9C7-54F3726DE37D}"/>
              </a:ext>
            </a:extLst>
          </p:cNvPr>
          <p:cNvSpPr/>
          <p:nvPr/>
        </p:nvSpPr>
        <p:spPr>
          <a:xfrm>
            <a:off x="9624443" y="5627603"/>
            <a:ext cx="2264508" cy="960168"/>
          </a:xfrm>
          <a:prstGeom prst="wedgeRoundRectCallout">
            <a:avLst>
              <a:gd name="adj1" fmla="val -28780"/>
              <a:gd name="adj2" fmla="val -86737"/>
              <a:gd name="adj3" fmla="val 16667"/>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活動発見！</a:t>
            </a:r>
            <a:endParaRPr kumimoji="1" lang="ja-JP" altLang="en-US" sz="2400" b="1"/>
          </a:p>
        </p:txBody>
      </p:sp>
    </p:spTree>
    <p:extLst>
      <p:ext uri="{BB962C8B-B14F-4D97-AF65-F5344CB8AC3E}">
        <p14:creationId xmlns:p14="http://schemas.microsoft.com/office/powerpoint/2010/main" val="171629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AD591AD0-647A-C1F0-BABA-B43D7B65DDED}"/>
              </a:ext>
            </a:extLst>
          </p:cNvPr>
          <p:cNvSpPr/>
          <p:nvPr/>
        </p:nvSpPr>
        <p:spPr>
          <a:xfrm>
            <a:off x="8982978" y="3745015"/>
            <a:ext cx="2179294" cy="1722573"/>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381DAEAF-7FC8-D295-2082-10A4AE33CEEA}"/>
              </a:ext>
            </a:extLst>
          </p:cNvPr>
          <p:cNvSpPr/>
          <p:nvPr/>
        </p:nvSpPr>
        <p:spPr>
          <a:xfrm>
            <a:off x="6661976" y="3746890"/>
            <a:ext cx="2179293" cy="1722573"/>
          </a:xfrm>
          <a:prstGeom prst="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B86FF9-32AC-F5F4-CC68-EC4CE832835D}"/>
              </a:ext>
            </a:extLst>
          </p:cNvPr>
          <p:cNvSpPr>
            <a:spLocks noGrp="1"/>
          </p:cNvSpPr>
          <p:nvPr>
            <p:ph type="title"/>
          </p:nvPr>
        </p:nvSpPr>
        <p:spPr/>
        <p:txBody>
          <a:bodyPr/>
          <a:lstStyle/>
          <a:p>
            <a:r>
              <a:rPr kumimoji="1" lang="ja-JP" altLang="en-US"/>
              <a:t>高齢者の「ケア的孤立」の</a:t>
            </a:r>
            <a:r>
              <a:rPr lang="ja-JP" altLang="en-US"/>
              <a:t>課題</a:t>
            </a:r>
            <a:endParaRPr kumimoji="1" lang="ja-JP" altLang="en-US"/>
          </a:p>
        </p:txBody>
      </p:sp>
      <p:sp>
        <p:nvSpPr>
          <p:cNvPr id="10" name="テキスト ボックス 9">
            <a:extLst>
              <a:ext uri="{FF2B5EF4-FFF2-40B4-BE49-F238E27FC236}">
                <a16:creationId xmlns:a16="http://schemas.microsoft.com/office/drawing/2014/main" id="{5975104A-21F1-AF3D-8B25-76127B0C4F84}"/>
              </a:ext>
            </a:extLst>
          </p:cNvPr>
          <p:cNvSpPr txBox="1"/>
          <p:nvPr/>
        </p:nvSpPr>
        <p:spPr>
          <a:xfrm>
            <a:off x="1544541" y="5356463"/>
            <a:ext cx="3890282" cy="707886"/>
          </a:xfrm>
          <a:prstGeom prst="rect">
            <a:avLst/>
          </a:prstGeom>
          <a:noFill/>
          <a:ln>
            <a:noFill/>
          </a:ln>
        </p:spPr>
        <p:txBody>
          <a:bodyPr wrap="square" rtlCol="0" anchor="ctr">
            <a:spAutoFit/>
          </a:bodyPr>
          <a:lstStyle/>
          <a:p>
            <a:pPr algn="ctr"/>
            <a:r>
              <a:rPr kumimoji="1" lang="ja-JP" altLang="en-US" sz="2000">
                <a:solidFill>
                  <a:schemeClr val="bg1"/>
                </a:solidFill>
              </a:rPr>
              <a:t>全国および中野区高齢者の</a:t>
            </a:r>
            <a:endParaRPr kumimoji="1" lang="en-US" altLang="ja-JP" sz="2000" dirty="0">
              <a:solidFill>
                <a:schemeClr val="bg1"/>
              </a:solidFill>
            </a:endParaRPr>
          </a:p>
          <a:p>
            <a:pPr algn="ctr"/>
            <a:r>
              <a:rPr kumimoji="1" lang="ja-JP" altLang="en-US" sz="2000">
                <a:solidFill>
                  <a:schemeClr val="bg1"/>
                </a:solidFill>
              </a:rPr>
              <a:t>独居率（令和</a:t>
            </a:r>
            <a:r>
              <a:rPr kumimoji="1" lang="en-US" altLang="ja-JP" sz="2000" dirty="0">
                <a:solidFill>
                  <a:schemeClr val="bg1"/>
                </a:solidFill>
              </a:rPr>
              <a:t>2</a:t>
            </a:r>
            <a:r>
              <a:rPr kumimoji="1" lang="ja-JP" altLang="en-US" sz="2000">
                <a:solidFill>
                  <a:schemeClr val="bg1"/>
                </a:solidFill>
              </a:rPr>
              <a:t>年）</a:t>
            </a:r>
          </a:p>
        </p:txBody>
      </p:sp>
      <p:sp>
        <p:nvSpPr>
          <p:cNvPr id="12" name="テキスト ボックス 11">
            <a:extLst>
              <a:ext uri="{FF2B5EF4-FFF2-40B4-BE49-F238E27FC236}">
                <a16:creationId xmlns:a16="http://schemas.microsoft.com/office/drawing/2014/main" id="{4D5C043E-FAD0-ACA5-5BBD-3ED5D11629EB}"/>
              </a:ext>
            </a:extLst>
          </p:cNvPr>
          <p:cNvSpPr txBox="1"/>
          <p:nvPr/>
        </p:nvSpPr>
        <p:spPr>
          <a:xfrm>
            <a:off x="6629400" y="3774550"/>
            <a:ext cx="2237282" cy="465640"/>
          </a:xfrm>
          <a:prstGeom prst="rect">
            <a:avLst/>
          </a:prstGeom>
          <a:noFill/>
          <a:ln w="19050">
            <a:noFill/>
          </a:ln>
        </p:spPr>
        <p:txBody>
          <a:bodyPr wrap="square" rtlCol="0">
            <a:spAutoFit/>
          </a:bodyPr>
          <a:lstStyle/>
          <a:p>
            <a:pPr algn="ctr" rtl="0">
              <a:lnSpc>
                <a:spcPct val="150000"/>
              </a:lnSpc>
            </a:pPr>
            <a:r>
              <a:rPr lang="ja-JP" altLang="en-US" b="1">
                <a:solidFill>
                  <a:srgbClr val="1A317C"/>
                </a:solidFill>
                <a:latin typeface="Arial" panose="020B0604020202020204" pitchFamily="34" charset="0"/>
              </a:rPr>
              <a:t>寿命</a:t>
            </a:r>
            <a:endParaRPr lang="en-US" altLang="ja-JP" b="1" dirty="0">
              <a:solidFill>
                <a:srgbClr val="1A317C"/>
              </a:solidFill>
              <a:latin typeface="Arial" panose="020B0604020202020204" pitchFamily="34" charset="0"/>
            </a:endParaRPr>
          </a:p>
        </p:txBody>
      </p:sp>
      <p:grpSp>
        <p:nvGrpSpPr>
          <p:cNvPr id="20" name="グループ化 19">
            <a:extLst>
              <a:ext uri="{FF2B5EF4-FFF2-40B4-BE49-F238E27FC236}">
                <a16:creationId xmlns:a16="http://schemas.microsoft.com/office/drawing/2014/main" id="{95E931F2-9178-134B-5B1D-74569F40863B}"/>
              </a:ext>
            </a:extLst>
          </p:cNvPr>
          <p:cNvGrpSpPr/>
          <p:nvPr/>
        </p:nvGrpSpPr>
        <p:grpSpPr>
          <a:xfrm>
            <a:off x="6571114" y="1852192"/>
            <a:ext cx="4681945" cy="1107996"/>
            <a:chOff x="6626763" y="1852192"/>
            <a:chExt cx="4681945" cy="1107996"/>
          </a:xfrm>
        </p:grpSpPr>
        <p:sp>
          <p:nvSpPr>
            <p:cNvPr id="11" name="テキスト ボックス 10">
              <a:extLst>
                <a:ext uri="{FF2B5EF4-FFF2-40B4-BE49-F238E27FC236}">
                  <a16:creationId xmlns:a16="http://schemas.microsoft.com/office/drawing/2014/main" id="{DD7190DB-34B5-9545-0893-0BAA4C9B2637}"/>
                </a:ext>
              </a:extLst>
            </p:cNvPr>
            <p:cNvSpPr txBox="1"/>
            <p:nvPr/>
          </p:nvSpPr>
          <p:spPr>
            <a:xfrm>
              <a:off x="6626763" y="1898503"/>
              <a:ext cx="2281704" cy="923330"/>
            </a:xfrm>
            <a:prstGeom prst="rect">
              <a:avLst/>
            </a:prstGeom>
            <a:noFill/>
          </p:spPr>
          <p:txBody>
            <a:bodyPr wrap="square" rtlCol="0">
              <a:spAutoFit/>
            </a:bodyPr>
            <a:lstStyle/>
            <a:p>
              <a:r>
                <a:rPr kumimoji="1" lang="ja-JP" altLang="en-US" b="1" spc="-150">
                  <a:solidFill>
                    <a:srgbClr val="1A317C"/>
                  </a:solidFill>
                </a:rPr>
                <a:t>中野区の</a:t>
              </a:r>
              <a:endParaRPr kumimoji="1" lang="en-US" altLang="ja-JP" b="1" spc="-150" dirty="0">
                <a:solidFill>
                  <a:srgbClr val="1A317C"/>
                </a:solidFill>
              </a:endParaRPr>
            </a:p>
            <a:p>
              <a:r>
                <a:rPr kumimoji="1" lang="ja-JP" altLang="en-US" b="1" spc="-150">
                  <a:solidFill>
                    <a:srgbClr val="1A317C"/>
                  </a:solidFill>
                </a:rPr>
                <a:t>高齢者人口に対する</a:t>
              </a:r>
              <a:endParaRPr kumimoji="1" lang="en-US" altLang="ja-JP" b="1" spc="-150" dirty="0">
                <a:solidFill>
                  <a:srgbClr val="1A317C"/>
                </a:solidFill>
              </a:endParaRPr>
            </a:p>
            <a:p>
              <a:r>
                <a:rPr kumimoji="1" lang="ja-JP" altLang="en-US" b="1" spc="-150">
                  <a:solidFill>
                    <a:srgbClr val="1A317C"/>
                  </a:solidFill>
                </a:rPr>
                <a:t>独居高齢者の割合</a:t>
              </a:r>
            </a:p>
          </p:txBody>
        </p:sp>
        <p:grpSp>
          <p:nvGrpSpPr>
            <p:cNvPr id="13" name="グループ化 12">
              <a:extLst>
                <a:ext uri="{FF2B5EF4-FFF2-40B4-BE49-F238E27FC236}">
                  <a16:creationId xmlns:a16="http://schemas.microsoft.com/office/drawing/2014/main" id="{BAED4BDE-B387-FF23-AA5F-81F4997EBBC3}"/>
                </a:ext>
              </a:extLst>
            </p:cNvPr>
            <p:cNvGrpSpPr/>
            <p:nvPr/>
          </p:nvGrpSpPr>
          <p:grpSpPr>
            <a:xfrm>
              <a:off x="8578767" y="1852192"/>
              <a:ext cx="2729941" cy="1107996"/>
              <a:chOff x="7605668" y="1990906"/>
              <a:chExt cx="2729941" cy="1107996"/>
            </a:xfrm>
          </p:grpSpPr>
          <p:sp>
            <p:nvSpPr>
              <p:cNvPr id="5" name="テキスト ボックス 4">
                <a:extLst>
                  <a:ext uri="{FF2B5EF4-FFF2-40B4-BE49-F238E27FC236}">
                    <a16:creationId xmlns:a16="http://schemas.microsoft.com/office/drawing/2014/main" id="{3D3C090E-5775-3680-33DF-D310DB309FE4}"/>
                  </a:ext>
                </a:extLst>
              </p:cNvPr>
              <p:cNvSpPr txBox="1"/>
              <p:nvPr/>
            </p:nvSpPr>
            <p:spPr>
              <a:xfrm>
                <a:off x="7605668" y="1990906"/>
                <a:ext cx="2637260" cy="1107996"/>
              </a:xfrm>
              <a:prstGeom prst="rect">
                <a:avLst/>
              </a:prstGeom>
              <a:noFill/>
            </p:spPr>
            <p:txBody>
              <a:bodyPr wrap="none" rtlCol="0">
                <a:spAutoFit/>
              </a:bodyPr>
              <a:lstStyle/>
              <a:p>
                <a:r>
                  <a:rPr lang="en-US" altLang="ja-JP" sz="6600" b="1" dirty="0">
                    <a:solidFill>
                      <a:srgbClr val="1A317C"/>
                    </a:solidFill>
                  </a:rPr>
                  <a:t>29.4%</a:t>
                </a:r>
                <a:endParaRPr kumimoji="1" lang="ja-JP" altLang="en-US" sz="2000" b="1" baseline="30000">
                  <a:solidFill>
                    <a:srgbClr val="1A317C"/>
                  </a:solidFill>
                </a:endParaRPr>
              </a:p>
            </p:txBody>
          </p:sp>
          <p:sp>
            <p:nvSpPr>
              <p:cNvPr id="34" name="テキスト ボックス 33">
                <a:extLst>
                  <a:ext uri="{FF2B5EF4-FFF2-40B4-BE49-F238E27FC236}">
                    <a16:creationId xmlns:a16="http://schemas.microsoft.com/office/drawing/2014/main" id="{9832F8B7-7AFB-45E1-2AE4-01132EC9E370}"/>
                  </a:ext>
                </a:extLst>
              </p:cNvPr>
              <p:cNvSpPr txBox="1"/>
              <p:nvPr/>
            </p:nvSpPr>
            <p:spPr>
              <a:xfrm>
                <a:off x="9947361" y="2068223"/>
                <a:ext cx="388248" cy="276999"/>
              </a:xfrm>
              <a:prstGeom prst="rect">
                <a:avLst/>
              </a:prstGeom>
              <a:noFill/>
            </p:spPr>
            <p:txBody>
              <a:bodyPr wrap="none" rtlCol="0">
                <a:spAutoFit/>
              </a:bodyPr>
              <a:lstStyle/>
              <a:p>
                <a:r>
                  <a:rPr kumimoji="1" lang="en-US" altLang="ja-JP" sz="1200" dirty="0">
                    <a:solidFill>
                      <a:srgbClr val="1A317C"/>
                    </a:solidFill>
                  </a:rPr>
                  <a:t>[1]</a:t>
                </a:r>
                <a:endParaRPr kumimoji="1" lang="ja-JP" altLang="en-US" sz="1200">
                  <a:solidFill>
                    <a:srgbClr val="1A317C"/>
                  </a:solidFill>
                </a:endParaRPr>
              </a:p>
            </p:txBody>
          </p:sp>
        </p:grpSp>
      </p:grpSp>
      <p:sp>
        <p:nvSpPr>
          <p:cNvPr id="35" name="テキスト ボックス 34">
            <a:extLst>
              <a:ext uri="{FF2B5EF4-FFF2-40B4-BE49-F238E27FC236}">
                <a16:creationId xmlns:a16="http://schemas.microsoft.com/office/drawing/2014/main" id="{11D034EB-81CC-F5AE-6DFF-A4B530E4E294}"/>
              </a:ext>
            </a:extLst>
          </p:cNvPr>
          <p:cNvSpPr txBox="1"/>
          <p:nvPr/>
        </p:nvSpPr>
        <p:spPr>
          <a:xfrm>
            <a:off x="179251" y="6307407"/>
            <a:ext cx="11976931" cy="400110"/>
          </a:xfrm>
          <a:prstGeom prst="rect">
            <a:avLst/>
          </a:prstGeom>
          <a:noFill/>
        </p:spPr>
        <p:txBody>
          <a:bodyPr wrap="square" rtlCol="0">
            <a:spAutoFit/>
          </a:bodyPr>
          <a:lstStyle/>
          <a:p>
            <a:pPr rtl="0"/>
            <a:r>
              <a:rPr lang="en-US" altLang="ja-JP" sz="1000" b="0" i="0" u="none" strike="noStrike" dirty="0">
                <a:solidFill>
                  <a:schemeClr val="tx1">
                    <a:lumMod val="50000"/>
                    <a:lumOff val="50000"/>
                  </a:schemeClr>
                </a:solidFill>
                <a:effectLst/>
                <a:latin typeface="Arial" panose="020B0604020202020204" pitchFamily="34" charset="0"/>
              </a:rPr>
              <a:t>[1]</a:t>
            </a:r>
            <a:r>
              <a:rPr lang="ja-JP" altLang="en-US" sz="1000" b="0" i="0" u="none" strike="noStrike">
                <a:solidFill>
                  <a:schemeClr val="tx1">
                    <a:lumMod val="50000"/>
                    <a:lumOff val="50000"/>
                  </a:schemeClr>
                </a:solidFill>
                <a:effectLst/>
                <a:latin typeface="Arial" panose="020B0604020202020204" pitchFamily="34" charset="0"/>
              </a:rPr>
              <a:t>中野区</a:t>
            </a:r>
            <a:r>
              <a:rPr lang="en-US" altLang="ja-JP" sz="1000" b="0" i="0" u="none" strike="noStrike" dirty="0">
                <a:solidFill>
                  <a:schemeClr val="tx1">
                    <a:lumMod val="50000"/>
                    <a:lumOff val="50000"/>
                  </a:schemeClr>
                </a:solidFill>
                <a:effectLst/>
                <a:latin typeface="Arial" panose="020B0604020202020204" pitchFamily="34" charset="0"/>
              </a:rPr>
              <a:t>. (2024). </a:t>
            </a:r>
            <a:r>
              <a:rPr lang="ja-JP" altLang="en-US" sz="1000" b="0" i="0" u="none" strike="noStrike">
                <a:solidFill>
                  <a:schemeClr val="tx1">
                    <a:lumMod val="50000"/>
                    <a:lumOff val="50000"/>
                  </a:schemeClr>
                </a:solidFill>
                <a:effectLst/>
                <a:latin typeface="Arial" panose="020B0604020202020204" pitchFamily="34" charset="0"/>
              </a:rPr>
              <a:t>中野区健康福祉総合推進計画 第</a:t>
            </a:r>
            <a:r>
              <a:rPr lang="en-US" altLang="ja-JP" sz="1000" b="0" i="0" u="none" strike="noStrike" dirty="0">
                <a:solidFill>
                  <a:schemeClr val="tx1">
                    <a:lumMod val="50000"/>
                    <a:lumOff val="50000"/>
                  </a:schemeClr>
                </a:solidFill>
                <a:effectLst/>
                <a:latin typeface="Arial" panose="020B0604020202020204" pitchFamily="34" charset="0"/>
              </a:rPr>
              <a:t>2</a:t>
            </a:r>
            <a:r>
              <a:rPr lang="ja-JP" altLang="en-US" sz="1000" b="0" i="0" u="none" strike="noStrike">
                <a:solidFill>
                  <a:schemeClr val="tx1">
                    <a:lumMod val="50000"/>
                    <a:lumOff val="50000"/>
                  </a:schemeClr>
                </a:solidFill>
                <a:effectLst/>
                <a:latin typeface="Arial" panose="020B0604020202020204" pitchFamily="34" charset="0"/>
              </a:rPr>
              <a:t>章</a:t>
            </a:r>
            <a:r>
              <a:rPr lang="en-US" altLang="ja-JP" sz="1000" b="0" i="0" u="none" strike="noStrike" dirty="0">
                <a:solidFill>
                  <a:schemeClr val="tx1">
                    <a:lumMod val="50000"/>
                    <a:lumOff val="50000"/>
                  </a:schemeClr>
                </a:solidFill>
                <a:effectLst/>
                <a:latin typeface="Arial" panose="020B0604020202020204" pitchFamily="34" charset="0"/>
              </a:rPr>
              <a:t>: </a:t>
            </a:r>
            <a:r>
              <a:rPr lang="ja-JP" altLang="en-US" sz="1000" b="0" i="0" u="none" strike="noStrike">
                <a:solidFill>
                  <a:schemeClr val="tx1">
                    <a:lumMod val="50000"/>
                    <a:lumOff val="50000"/>
                  </a:schemeClr>
                </a:solidFill>
                <a:effectLst/>
                <a:latin typeface="Arial" panose="020B0604020202020204" pitchFamily="34" charset="0"/>
              </a:rPr>
              <a:t>中野区の現状、地域福祉を取り巻く状況</a:t>
            </a:r>
            <a:r>
              <a:rPr lang="en-US" altLang="ja-JP" sz="1000" b="0" i="0" u="none" strike="noStrike" dirty="0">
                <a:solidFill>
                  <a:schemeClr val="tx1">
                    <a:lumMod val="50000"/>
                    <a:lumOff val="50000"/>
                  </a:schemeClr>
                </a:solidFill>
                <a:effectLst/>
                <a:latin typeface="Arial" panose="020B0604020202020204" pitchFamily="34" charset="0"/>
              </a:rPr>
              <a:t>. </a:t>
            </a:r>
            <a:r>
              <a:rPr lang="fr-FR" altLang="ja-JP" sz="1000" b="0" i="0" u="sng" strike="noStrike" dirty="0">
                <a:solidFill>
                  <a:schemeClr val="tx1">
                    <a:lumMod val="50000"/>
                    <a:lumOff val="50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https://www.city.tokyo-nakano.lg.jp/kusei/kousou/bunyabetsu/kenkou/0237285120240515141646300.html</a:t>
            </a:r>
            <a:endParaRPr lang="fr-FR" altLang="ja-JP" sz="1000" b="0" dirty="0">
              <a:solidFill>
                <a:schemeClr val="tx1">
                  <a:lumMod val="50000"/>
                  <a:lumOff val="50000"/>
                </a:schemeClr>
              </a:solidFill>
              <a:effectLst/>
            </a:endParaRPr>
          </a:p>
          <a:p>
            <a:pPr rtl="0"/>
            <a:r>
              <a:rPr lang="fr-FR" altLang="ja-JP" sz="1000" b="0" i="0" u="none" strike="noStrike" dirty="0">
                <a:solidFill>
                  <a:schemeClr val="tx1">
                    <a:lumMod val="50000"/>
                    <a:lumOff val="50000"/>
                  </a:schemeClr>
                </a:solidFill>
                <a:effectLst/>
                <a:latin typeface="Arial" panose="020B0604020202020204" pitchFamily="34" charset="0"/>
              </a:rPr>
              <a:t>[2]</a:t>
            </a:r>
            <a:r>
              <a:rPr lang="fr-FR" altLang="ja-JP" sz="1000" b="0" i="0" u="none" strike="noStrike" dirty="0" err="1">
                <a:solidFill>
                  <a:schemeClr val="tx1">
                    <a:lumMod val="50000"/>
                    <a:lumOff val="50000"/>
                  </a:schemeClr>
                </a:solidFill>
                <a:effectLst/>
                <a:latin typeface="Arial" panose="020B0604020202020204" pitchFamily="34" charset="0"/>
              </a:rPr>
              <a:t>Esteban</a:t>
            </a:r>
            <a:r>
              <a:rPr lang="fr-FR" altLang="ja-JP" sz="1000" b="0" i="0" u="none" strike="noStrike" dirty="0">
                <a:solidFill>
                  <a:schemeClr val="tx1">
                    <a:lumMod val="50000"/>
                    <a:lumOff val="50000"/>
                  </a:schemeClr>
                </a:solidFill>
                <a:effectLst/>
                <a:latin typeface="Arial" panose="020B0604020202020204" pitchFamily="34" charset="0"/>
              </a:rPr>
              <a:t> Ortiz-</a:t>
            </a:r>
            <a:r>
              <a:rPr lang="fr-FR" altLang="ja-JP" sz="1000" b="0" i="0" u="none" strike="noStrike" dirty="0" err="1">
                <a:solidFill>
                  <a:schemeClr val="tx1">
                    <a:lumMod val="50000"/>
                    <a:lumOff val="50000"/>
                  </a:schemeClr>
                </a:solidFill>
                <a:effectLst/>
                <a:latin typeface="Arial" panose="020B0604020202020204" pitchFamily="34" charset="0"/>
              </a:rPr>
              <a:t>Ospina</a:t>
            </a:r>
            <a:r>
              <a:rPr lang="fr-FR" altLang="ja-JP" sz="1000" b="0" i="0" u="none" strike="noStrike" dirty="0">
                <a:solidFill>
                  <a:schemeClr val="tx1">
                    <a:lumMod val="50000"/>
                    <a:lumOff val="50000"/>
                  </a:schemeClr>
                </a:solidFill>
                <a:effectLst/>
                <a:latin typeface="Arial" panose="020B0604020202020204" pitchFamily="34" charset="0"/>
              </a:rPr>
              <a:t> (2020) - “</a:t>
            </a:r>
            <a:r>
              <a:rPr lang="fr-FR" altLang="ja-JP" sz="1000" b="0" i="0" u="none" strike="noStrike" dirty="0" err="1">
                <a:solidFill>
                  <a:schemeClr val="tx1">
                    <a:lumMod val="50000"/>
                    <a:lumOff val="50000"/>
                  </a:schemeClr>
                </a:solidFill>
                <a:effectLst/>
                <a:latin typeface="Arial" panose="020B0604020202020204" pitchFamily="34" charset="0"/>
              </a:rPr>
              <a:t>Loneliness</a:t>
            </a:r>
            <a:r>
              <a:rPr lang="fr-FR" altLang="ja-JP" sz="1000" b="0" i="0" u="none" strike="noStrike" dirty="0">
                <a:solidFill>
                  <a:schemeClr val="tx1">
                    <a:lumMod val="50000"/>
                    <a:lumOff val="50000"/>
                  </a:schemeClr>
                </a:solidFill>
                <a:effectLst/>
                <a:latin typeface="Arial" panose="020B0604020202020204" pitchFamily="34" charset="0"/>
              </a:rPr>
              <a:t> and Social Connections” </a:t>
            </a:r>
            <a:r>
              <a:rPr lang="fr-FR" altLang="ja-JP" sz="1000" b="0" i="0" u="none" strike="noStrike" dirty="0" err="1">
                <a:solidFill>
                  <a:schemeClr val="tx1">
                    <a:lumMod val="50000"/>
                    <a:lumOff val="50000"/>
                  </a:schemeClr>
                </a:solidFill>
                <a:effectLst/>
                <a:latin typeface="Arial" panose="020B0604020202020204" pitchFamily="34" charset="0"/>
              </a:rPr>
              <a:t>Published</a:t>
            </a:r>
            <a:r>
              <a:rPr lang="fr-FR" altLang="ja-JP" sz="1000" b="0" i="0" u="none" strike="noStrike" dirty="0">
                <a:solidFill>
                  <a:schemeClr val="tx1">
                    <a:lumMod val="50000"/>
                    <a:lumOff val="50000"/>
                  </a:schemeClr>
                </a:solidFill>
                <a:effectLst/>
                <a:latin typeface="Arial" panose="020B0604020202020204" pitchFamily="34" charset="0"/>
              </a:rPr>
              <a:t> online at </a:t>
            </a:r>
            <a:r>
              <a:rPr lang="fr-FR" altLang="ja-JP" sz="1000" b="0" i="0" u="none" strike="noStrike" dirty="0" err="1">
                <a:solidFill>
                  <a:schemeClr val="tx1">
                    <a:lumMod val="50000"/>
                    <a:lumOff val="50000"/>
                  </a:schemeClr>
                </a:solidFill>
                <a:effectLst/>
                <a:latin typeface="Arial" panose="020B0604020202020204" pitchFamily="34" charset="0"/>
              </a:rPr>
              <a:t>OurWorldinData.org</a:t>
            </a:r>
            <a:r>
              <a:rPr lang="fr-FR" altLang="ja-JP" sz="1000" b="0" i="0" u="none" strike="noStrike" dirty="0">
                <a:solidFill>
                  <a:schemeClr val="tx1">
                    <a:lumMod val="50000"/>
                    <a:lumOff val="50000"/>
                  </a:schemeClr>
                </a:solidFill>
                <a:effectLst/>
                <a:latin typeface="Arial" panose="020B0604020202020204" pitchFamily="34" charset="0"/>
              </a:rPr>
              <a:t>. </a:t>
            </a:r>
            <a:r>
              <a:rPr lang="fr-FR" altLang="ja-JP" sz="1000" b="0" i="0" u="none" strike="noStrike" dirty="0" err="1">
                <a:solidFill>
                  <a:schemeClr val="tx1">
                    <a:lumMod val="50000"/>
                    <a:lumOff val="50000"/>
                  </a:schemeClr>
                </a:solidFill>
                <a:effectLst/>
                <a:latin typeface="Arial" panose="020B0604020202020204" pitchFamily="34" charset="0"/>
              </a:rPr>
              <a:t>Retrieved</a:t>
            </a:r>
            <a:r>
              <a:rPr lang="fr-FR" altLang="ja-JP" sz="1000" b="0" i="0" u="none" strike="noStrike" dirty="0">
                <a:solidFill>
                  <a:schemeClr val="tx1">
                    <a:lumMod val="50000"/>
                    <a:lumOff val="50000"/>
                  </a:schemeClr>
                </a:solidFill>
                <a:effectLst/>
                <a:latin typeface="Arial" panose="020B0604020202020204" pitchFamily="34" charset="0"/>
              </a:rPr>
              <a:t> </a:t>
            </a:r>
            <a:r>
              <a:rPr lang="fr-FR" altLang="ja-JP" sz="1000" b="0" i="0" u="none" strike="noStrike" dirty="0" err="1">
                <a:solidFill>
                  <a:schemeClr val="tx1">
                    <a:lumMod val="50000"/>
                    <a:lumOff val="50000"/>
                  </a:schemeClr>
                </a:solidFill>
                <a:effectLst/>
                <a:latin typeface="Arial" panose="020B0604020202020204" pitchFamily="34" charset="0"/>
              </a:rPr>
              <a:t>from</a:t>
            </a:r>
            <a:r>
              <a:rPr lang="fr-FR" altLang="ja-JP" sz="1000" b="0" i="0" u="none" strike="noStrike" dirty="0">
                <a:solidFill>
                  <a:schemeClr val="tx1">
                    <a:lumMod val="50000"/>
                    <a:lumOff val="50000"/>
                  </a:schemeClr>
                </a:solidFill>
                <a:effectLst/>
                <a:latin typeface="Arial" panose="020B0604020202020204" pitchFamily="34" charset="0"/>
              </a:rPr>
              <a:t>: 'https://</a:t>
            </a:r>
            <a:r>
              <a:rPr lang="fr-FR" altLang="ja-JP" sz="1000" b="0" i="0" u="none" strike="noStrike" dirty="0" err="1">
                <a:solidFill>
                  <a:schemeClr val="tx1">
                    <a:lumMod val="50000"/>
                    <a:lumOff val="50000"/>
                  </a:schemeClr>
                </a:solidFill>
                <a:effectLst/>
                <a:latin typeface="Arial" panose="020B0604020202020204" pitchFamily="34" charset="0"/>
              </a:rPr>
              <a:t>ourworldindata.org</a:t>
            </a:r>
            <a:r>
              <a:rPr lang="fr-FR" altLang="ja-JP" sz="1000" b="0" i="0" u="none" strike="noStrike" dirty="0">
                <a:solidFill>
                  <a:schemeClr val="tx1">
                    <a:lumMod val="50000"/>
                    <a:lumOff val="50000"/>
                  </a:schemeClr>
                </a:solidFill>
                <a:effectLst/>
                <a:latin typeface="Arial" panose="020B0604020202020204" pitchFamily="34" charset="0"/>
              </a:rPr>
              <a:t>/social-connections-and-</a:t>
            </a:r>
            <a:r>
              <a:rPr lang="fr-FR" altLang="ja-JP" sz="1000" b="0" i="0" u="none" strike="noStrike" dirty="0" err="1">
                <a:solidFill>
                  <a:schemeClr val="tx1">
                    <a:lumMod val="50000"/>
                    <a:lumOff val="50000"/>
                  </a:schemeClr>
                </a:solidFill>
                <a:effectLst/>
                <a:latin typeface="Arial" panose="020B0604020202020204" pitchFamily="34" charset="0"/>
              </a:rPr>
              <a:t>loneliness</a:t>
            </a:r>
            <a:r>
              <a:rPr lang="fr-FR" altLang="ja-JP" sz="1000" b="0" i="0" u="none" strike="noStrike" dirty="0">
                <a:solidFill>
                  <a:schemeClr val="tx1">
                    <a:lumMod val="50000"/>
                    <a:lumOff val="50000"/>
                  </a:schemeClr>
                </a:solidFill>
                <a:effectLst/>
                <a:latin typeface="Arial" panose="020B0604020202020204" pitchFamily="34" charset="0"/>
              </a:rPr>
              <a:t>' [Online Resource]</a:t>
            </a:r>
            <a:endParaRPr kumimoji="1" lang="ja-JP" altLang="en-US" sz="1000">
              <a:solidFill>
                <a:schemeClr val="tx1">
                  <a:lumMod val="50000"/>
                  <a:lumOff val="50000"/>
                </a:schemeClr>
              </a:solidFill>
            </a:endParaRPr>
          </a:p>
        </p:txBody>
      </p:sp>
      <p:sp>
        <p:nvSpPr>
          <p:cNvPr id="22" name="正方形/長方形 21">
            <a:extLst>
              <a:ext uri="{FF2B5EF4-FFF2-40B4-BE49-F238E27FC236}">
                <a16:creationId xmlns:a16="http://schemas.microsoft.com/office/drawing/2014/main" id="{D75900B2-450F-DF2C-61B4-5BC720EB673B}"/>
              </a:ext>
            </a:extLst>
          </p:cNvPr>
          <p:cNvSpPr/>
          <p:nvPr/>
        </p:nvSpPr>
        <p:spPr>
          <a:xfrm>
            <a:off x="6661976" y="3078416"/>
            <a:ext cx="4500296" cy="518689"/>
          </a:xfrm>
          <a:prstGeom prst="rect">
            <a:avLst/>
          </a:prstGeom>
          <a:noFill/>
          <a:ln w="1905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altLang="en-US" sz="1800" b="1" i="0" u="none" strike="noStrike">
                <a:solidFill>
                  <a:srgbClr val="1A317C"/>
                </a:solidFill>
                <a:effectLst/>
                <a:latin typeface="Arial" panose="020B0604020202020204" pitchFamily="34" charset="0"/>
              </a:rPr>
              <a:t>孤立孤独の健康への影響</a:t>
            </a:r>
            <a:endParaRPr lang="en-US" altLang="ja-JP" sz="1800" b="1" i="0" u="none" strike="noStrike" dirty="0">
              <a:solidFill>
                <a:srgbClr val="1A317C"/>
              </a:solidFill>
              <a:effectLst/>
              <a:latin typeface="Arial" panose="020B0604020202020204" pitchFamily="34" charset="0"/>
            </a:endParaRPr>
          </a:p>
        </p:txBody>
      </p:sp>
      <p:sp>
        <p:nvSpPr>
          <p:cNvPr id="26" name="テキスト ボックス 25">
            <a:extLst>
              <a:ext uri="{FF2B5EF4-FFF2-40B4-BE49-F238E27FC236}">
                <a16:creationId xmlns:a16="http://schemas.microsoft.com/office/drawing/2014/main" id="{01F2521D-F47C-AC1A-CFDF-0CA1E242A836}"/>
              </a:ext>
            </a:extLst>
          </p:cNvPr>
          <p:cNvSpPr txBox="1"/>
          <p:nvPr/>
        </p:nvSpPr>
        <p:spPr>
          <a:xfrm>
            <a:off x="9008391" y="3766334"/>
            <a:ext cx="2179293" cy="465640"/>
          </a:xfrm>
          <a:prstGeom prst="rect">
            <a:avLst/>
          </a:prstGeom>
          <a:noFill/>
          <a:ln w="19050">
            <a:noFill/>
          </a:ln>
        </p:spPr>
        <p:txBody>
          <a:bodyPr wrap="square" rtlCol="0">
            <a:spAutoFit/>
          </a:bodyPr>
          <a:lstStyle/>
          <a:p>
            <a:pPr algn="ctr" rtl="0">
              <a:lnSpc>
                <a:spcPct val="150000"/>
              </a:lnSpc>
            </a:pPr>
            <a:r>
              <a:rPr lang="ja-JP" altLang="en-US" b="1">
                <a:solidFill>
                  <a:srgbClr val="1A317C"/>
                </a:solidFill>
                <a:latin typeface="Arial" panose="020B0604020202020204" pitchFamily="34" charset="0"/>
              </a:rPr>
              <a:t>ケア的孤立</a:t>
            </a:r>
            <a:endParaRPr lang="en-US" altLang="ja-JP" b="1" dirty="0">
              <a:solidFill>
                <a:srgbClr val="1A317C"/>
              </a:solidFill>
              <a:latin typeface="Arial" panose="020B0604020202020204" pitchFamily="34" charset="0"/>
            </a:endParaRPr>
          </a:p>
        </p:txBody>
      </p:sp>
      <p:sp>
        <p:nvSpPr>
          <p:cNvPr id="27" name="テキスト ボックス 26">
            <a:extLst>
              <a:ext uri="{FF2B5EF4-FFF2-40B4-BE49-F238E27FC236}">
                <a16:creationId xmlns:a16="http://schemas.microsoft.com/office/drawing/2014/main" id="{C6ABAA03-4C9B-FCA8-3638-DFF380AEC764}"/>
              </a:ext>
            </a:extLst>
          </p:cNvPr>
          <p:cNvSpPr txBox="1"/>
          <p:nvPr/>
        </p:nvSpPr>
        <p:spPr>
          <a:xfrm>
            <a:off x="9127732" y="4222215"/>
            <a:ext cx="199932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周囲の繋がりの</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不足によって早期対処が難しい状態を招く可能性</a:t>
            </a:r>
            <a:endParaRPr kumimoji="1" lang="ja-JP" altLang="en-US" sz="1600" b="1"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34" charset="-128"/>
              <a:cs typeface="+mn-cs"/>
            </a:endParaRPr>
          </a:p>
        </p:txBody>
      </p:sp>
      <p:sp>
        <p:nvSpPr>
          <p:cNvPr id="28" name="テキスト ボックス 27">
            <a:extLst>
              <a:ext uri="{FF2B5EF4-FFF2-40B4-BE49-F238E27FC236}">
                <a16:creationId xmlns:a16="http://schemas.microsoft.com/office/drawing/2014/main" id="{C7A27CEA-75A3-DB0C-F2BE-373AD953DD7A}"/>
              </a:ext>
            </a:extLst>
          </p:cNvPr>
          <p:cNvSpPr txBox="1"/>
          <p:nvPr/>
        </p:nvSpPr>
        <p:spPr>
          <a:xfrm>
            <a:off x="6652595" y="4198143"/>
            <a:ext cx="21792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 </a:t>
            </a: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「孤独はたばこ</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　</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rPr>
              <a:t>1</a:t>
            </a: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日</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rPr>
              <a:t>15</a:t>
            </a: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本吸うのと</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　同程度寿命を</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t>　縮める」</a:t>
            </a:r>
            <a:r>
              <a:rPr kumimoji="1" lang="en-US" altLang="ja-JP" sz="1800" b="1" i="0" u="none" strike="noStrike" kern="1200" cap="none" spc="0" normalizeH="0" baseline="30000" noProof="0" dirty="0">
                <a:ln>
                  <a:noFill/>
                </a:ln>
                <a:solidFill>
                  <a:prstClr val="black"/>
                </a:solidFill>
                <a:effectLst/>
                <a:uLnTx/>
                <a:uFillTx/>
                <a:latin typeface="Arial" panose="020B0604020202020204" pitchFamily="34" charset="0"/>
                <a:ea typeface="游ゴシック" panose="020B0400000000000000" pitchFamily="34" charset="-128"/>
                <a:cs typeface="+mn-cs"/>
              </a:rPr>
              <a:t>[2]</a:t>
            </a:r>
          </a:p>
        </p:txBody>
      </p:sp>
      <p:graphicFrame>
        <p:nvGraphicFramePr>
          <p:cNvPr id="14" name="コンテンツ プレースホルダー 13">
            <a:extLst>
              <a:ext uri="{FF2B5EF4-FFF2-40B4-BE49-F238E27FC236}">
                <a16:creationId xmlns:a16="http://schemas.microsoft.com/office/drawing/2014/main" id="{83610815-6B83-03D8-A32C-B52085F0F945}"/>
              </a:ext>
            </a:extLst>
          </p:cNvPr>
          <p:cNvGraphicFramePr>
            <a:graphicFrameLocks noGrp="1"/>
          </p:cNvGraphicFramePr>
          <p:nvPr>
            <p:ph idx="1"/>
            <p:extLst>
              <p:ext uri="{D42A27DB-BD31-4B8C-83A1-F6EECF244321}">
                <p14:modId xmlns:p14="http://schemas.microsoft.com/office/powerpoint/2010/main" val="1609226523"/>
              </p:ext>
            </p:extLst>
          </p:nvPr>
        </p:nvGraphicFramePr>
        <p:xfrm>
          <a:off x="585036" y="1399116"/>
          <a:ext cx="5545138" cy="370657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コネクタ 8">
            <a:extLst>
              <a:ext uri="{FF2B5EF4-FFF2-40B4-BE49-F238E27FC236}">
                <a16:creationId xmlns:a16="http://schemas.microsoft.com/office/drawing/2014/main" id="{15DA7A87-E0C6-E8B0-C07E-129402E96670}"/>
              </a:ext>
            </a:extLst>
          </p:cNvPr>
          <p:cNvCxnSpPr>
            <a:cxnSpLocks/>
          </p:cNvCxnSpPr>
          <p:nvPr/>
        </p:nvCxnSpPr>
        <p:spPr>
          <a:xfrm>
            <a:off x="4776395" y="2371166"/>
            <a:ext cx="1742739" cy="0"/>
          </a:xfrm>
          <a:prstGeom prst="line">
            <a:avLst/>
          </a:prstGeom>
          <a:ln cap="rnd">
            <a:solidFill>
              <a:srgbClr val="1A317C"/>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1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A88D6-722D-DCCE-5FEC-98694F4EB5AC}"/>
              </a:ext>
            </a:extLst>
          </p:cNvPr>
          <p:cNvSpPr>
            <a:spLocks noGrp="1"/>
          </p:cNvSpPr>
          <p:nvPr>
            <p:ph type="title"/>
          </p:nvPr>
        </p:nvSpPr>
        <p:spPr/>
        <p:txBody>
          <a:bodyPr/>
          <a:lstStyle/>
          <a:p>
            <a:r>
              <a:rPr kumimoji="1" lang="ja-JP" altLang="en-US"/>
              <a:t>着目する課題（シニア目線）</a:t>
            </a:r>
          </a:p>
        </p:txBody>
      </p:sp>
      <p:sp>
        <p:nvSpPr>
          <p:cNvPr id="3" name="コンテンツ プレースホルダー 2">
            <a:extLst>
              <a:ext uri="{FF2B5EF4-FFF2-40B4-BE49-F238E27FC236}">
                <a16:creationId xmlns:a16="http://schemas.microsoft.com/office/drawing/2014/main" id="{332B3F79-8B54-9387-5AAB-E911EA03C332}"/>
              </a:ext>
            </a:extLst>
          </p:cNvPr>
          <p:cNvSpPr>
            <a:spLocks noGrp="1"/>
          </p:cNvSpPr>
          <p:nvPr>
            <p:ph idx="1"/>
          </p:nvPr>
        </p:nvSpPr>
        <p:spPr>
          <a:xfrm>
            <a:off x="6380408" y="1769501"/>
            <a:ext cx="5194370" cy="3318997"/>
          </a:xfrm>
        </p:spPr>
        <p:txBody>
          <a:bodyPr/>
          <a:lstStyle/>
          <a:p>
            <a:pPr rtl="0" fontAlgn="base"/>
            <a:r>
              <a:rPr lang="ja-JP" altLang="en-US" sz="2400" b="1" i="0" u="none" strike="noStrike">
                <a:solidFill>
                  <a:schemeClr val="tx1"/>
                </a:solidFill>
                <a:effectLst/>
                <a:latin typeface="Arial" panose="020B0604020202020204" pitchFamily="34" charset="0"/>
              </a:rPr>
              <a:t>・</a:t>
            </a:r>
            <a:r>
              <a:rPr lang="en-US" altLang="ja-JP" sz="2400" b="1" i="0" u="none" strike="noStrike" dirty="0">
                <a:solidFill>
                  <a:schemeClr val="tx1"/>
                </a:solidFill>
                <a:effectLst/>
                <a:latin typeface="Arial" panose="020B0604020202020204" pitchFamily="34" charset="0"/>
              </a:rPr>
              <a:t>85</a:t>
            </a:r>
            <a:r>
              <a:rPr lang="ja-JP" altLang="en-US" sz="2400" b="1" i="0" u="none" strike="noStrike">
                <a:solidFill>
                  <a:schemeClr val="tx1"/>
                </a:solidFill>
                <a:effectLst/>
                <a:latin typeface="Arial" panose="020B0604020202020204" pitchFamily="34" charset="0"/>
              </a:rPr>
              <a:t>歳女性</a:t>
            </a:r>
          </a:p>
          <a:p>
            <a:pPr rtl="0" fontAlgn="base"/>
            <a:r>
              <a:rPr lang="ja-JP" altLang="en-US" sz="2400" b="1" i="0" u="none" strike="noStrike">
                <a:solidFill>
                  <a:schemeClr val="tx1"/>
                </a:solidFill>
                <a:effectLst/>
                <a:latin typeface="Arial" panose="020B0604020202020204" pitchFamily="34" charset="0"/>
              </a:rPr>
              <a:t>・独居</a:t>
            </a:r>
          </a:p>
          <a:p>
            <a:pPr rtl="0" fontAlgn="base"/>
            <a:r>
              <a:rPr lang="ja-JP" altLang="en-US" sz="2400" b="1" i="0" u="none" strike="noStrike">
                <a:solidFill>
                  <a:schemeClr val="tx1"/>
                </a:solidFill>
                <a:effectLst/>
                <a:latin typeface="Arial" panose="020B0604020202020204" pitchFamily="34" charset="0"/>
              </a:rPr>
              <a:t>・家族は遠方</a:t>
            </a:r>
          </a:p>
          <a:p>
            <a:pPr rtl="0" fontAlgn="base"/>
            <a:r>
              <a:rPr lang="ja-JP" altLang="en-US" sz="2400" b="1" i="0" u="none" strike="noStrike">
                <a:solidFill>
                  <a:schemeClr val="tx1"/>
                </a:solidFill>
                <a:effectLst/>
                <a:latin typeface="Arial" panose="020B0604020202020204" pitchFamily="34" charset="0"/>
              </a:rPr>
              <a:t>・要介護</a:t>
            </a:r>
            <a:r>
              <a:rPr lang="en-US" altLang="ja-JP" sz="2400" b="1" i="0" u="none" strike="noStrike" dirty="0">
                <a:solidFill>
                  <a:schemeClr val="tx1"/>
                </a:solidFill>
                <a:effectLst/>
                <a:latin typeface="Arial" panose="020B0604020202020204" pitchFamily="34" charset="0"/>
              </a:rPr>
              <a:t>3</a:t>
            </a:r>
          </a:p>
          <a:p>
            <a:pPr rtl="0" fontAlgn="base"/>
            <a:r>
              <a:rPr lang="ja-JP" altLang="en-US" sz="2400" b="1" i="0" u="none" strike="noStrike">
                <a:solidFill>
                  <a:schemeClr val="tx1"/>
                </a:solidFill>
                <a:effectLst/>
                <a:latin typeface="Arial" panose="020B0604020202020204" pitchFamily="34" charset="0"/>
              </a:rPr>
              <a:t>・デイサービス、訪問介護を利用</a:t>
            </a:r>
          </a:p>
          <a:p>
            <a:pPr rtl="0" fontAlgn="base"/>
            <a:r>
              <a:rPr lang="ja-JP" altLang="en-US" sz="2400" b="1" i="0" u="none" strike="noStrike">
                <a:solidFill>
                  <a:schemeClr val="tx1"/>
                </a:solidFill>
                <a:effectLst/>
                <a:latin typeface="Arial" panose="020B0604020202020204" pitchFamily="34" charset="0"/>
              </a:rPr>
              <a:t>・健康教室に通っていた</a:t>
            </a:r>
          </a:p>
        </p:txBody>
      </p:sp>
      <p:grpSp>
        <p:nvGrpSpPr>
          <p:cNvPr id="4" name="グループ化 3">
            <a:extLst>
              <a:ext uri="{FF2B5EF4-FFF2-40B4-BE49-F238E27FC236}">
                <a16:creationId xmlns:a16="http://schemas.microsoft.com/office/drawing/2014/main" id="{00327886-AE58-24EF-92A9-D7977DA4A836}"/>
              </a:ext>
            </a:extLst>
          </p:cNvPr>
          <p:cNvGrpSpPr/>
          <p:nvPr/>
        </p:nvGrpSpPr>
        <p:grpSpPr>
          <a:xfrm>
            <a:off x="3108998" y="2674112"/>
            <a:ext cx="1155668" cy="1884241"/>
            <a:chOff x="4068513" y="2405418"/>
            <a:chExt cx="627797" cy="1023582"/>
          </a:xfrm>
        </p:grpSpPr>
        <p:sp>
          <p:nvSpPr>
            <p:cNvPr id="5" name="円/楕円 4">
              <a:extLst>
                <a:ext uri="{FF2B5EF4-FFF2-40B4-BE49-F238E27FC236}">
                  <a16:creationId xmlns:a16="http://schemas.microsoft.com/office/drawing/2014/main" id="{50BC7E81-B187-1256-5299-7E5723F4E964}"/>
                </a:ext>
              </a:extLst>
            </p:cNvPr>
            <p:cNvSpPr/>
            <p:nvPr/>
          </p:nvSpPr>
          <p:spPr>
            <a:xfrm>
              <a:off x="4102633"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2CA13E0B-6CC3-1582-F3EC-A2865CFA2114}"/>
                </a:ext>
              </a:extLst>
            </p:cNvPr>
            <p:cNvSpPr/>
            <p:nvPr/>
          </p:nvSpPr>
          <p:spPr>
            <a:xfrm>
              <a:off x="4068513"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a:extLst>
                <a:ext uri="{FF2B5EF4-FFF2-40B4-BE49-F238E27FC236}">
                  <a16:creationId xmlns:a16="http://schemas.microsoft.com/office/drawing/2014/main" id="{83F3BF4E-3FE0-E044-D8F1-D0D9544A0345}"/>
                </a:ext>
              </a:extLst>
            </p:cNvPr>
            <p:cNvSpPr/>
            <p:nvPr/>
          </p:nvSpPr>
          <p:spPr>
            <a:xfrm>
              <a:off x="4292375"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774D56DA-E847-E236-8288-B4675665236B}"/>
                </a:ext>
              </a:extLst>
            </p:cNvPr>
            <p:cNvSpPr/>
            <p:nvPr/>
          </p:nvSpPr>
          <p:spPr>
            <a:xfrm>
              <a:off x="4482117"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弧 8">
              <a:extLst>
                <a:ext uri="{FF2B5EF4-FFF2-40B4-BE49-F238E27FC236}">
                  <a16:creationId xmlns:a16="http://schemas.microsoft.com/office/drawing/2014/main" id="{99FC2089-4AFB-56CA-E151-8010270F5735}"/>
                </a:ext>
              </a:extLst>
            </p:cNvPr>
            <p:cNvSpPr/>
            <p:nvPr/>
          </p:nvSpPr>
          <p:spPr>
            <a:xfrm flipH="1">
              <a:off x="4292375"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1" name="角丸四角形 10">
            <a:extLst>
              <a:ext uri="{FF2B5EF4-FFF2-40B4-BE49-F238E27FC236}">
                <a16:creationId xmlns:a16="http://schemas.microsoft.com/office/drawing/2014/main" id="{7FDFD081-B912-9DCB-205A-BDD3E195AC92}"/>
              </a:ext>
            </a:extLst>
          </p:cNvPr>
          <p:cNvSpPr/>
          <p:nvPr/>
        </p:nvSpPr>
        <p:spPr>
          <a:xfrm>
            <a:off x="2028488" y="2004164"/>
            <a:ext cx="1386611" cy="546463"/>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rgbClr val="1A317C"/>
                </a:solidFill>
              </a:rPr>
              <a:t>K</a:t>
            </a:r>
            <a:r>
              <a:rPr lang="ja-JP" altLang="en-US" sz="2400" b="1">
                <a:solidFill>
                  <a:srgbClr val="1A317C"/>
                </a:solidFill>
              </a:rPr>
              <a:t>さん</a:t>
            </a:r>
            <a:endParaRPr kumimoji="1" lang="ja-JP" altLang="en-US" sz="2400" b="1">
              <a:solidFill>
                <a:srgbClr val="1A317C"/>
              </a:solidFill>
            </a:endParaRPr>
          </a:p>
        </p:txBody>
      </p:sp>
      <p:sp>
        <p:nvSpPr>
          <p:cNvPr id="12" name="左大かっこ 11">
            <a:extLst>
              <a:ext uri="{FF2B5EF4-FFF2-40B4-BE49-F238E27FC236}">
                <a16:creationId xmlns:a16="http://schemas.microsoft.com/office/drawing/2014/main" id="{E5B4C70C-C908-3F96-797B-FEBA452C19D7}"/>
              </a:ext>
            </a:extLst>
          </p:cNvPr>
          <p:cNvSpPr/>
          <p:nvPr/>
        </p:nvSpPr>
        <p:spPr>
          <a:xfrm>
            <a:off x="6101919" y="2206256"/>
            <a:ext cx="74428" cy="2445488"/>
          </a:xfrm>
          <a:prstGeom prst="leftBracket">
            <a:avLst/>
          </a:prstGeom>
          <a:ln>
            <a:solidFill>
              <a:srgbClr val="1A317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05F63A8E-3131-5B3A-AA28-8F7528D14777}"/>
              </a:ext>
            </a:extLst>
          </p:cNvPr>
          <p:cNvCxnSpPr>
            <a:stCxn id="12" idx="1"/>
          </p:cNvCxnSpPr>
          <p:nvPr/>
        </p:nvCxnSpPr>
        <p:spPr>
          <a:xfrm flipH="1" flipV="1">
            <a:off x="4549977" y="3413050"/>
            <a:ext cx="1551942" cy="15950"/>
          </a:xfrm>
          <a:prstGeom prst="line">
            <a:avLst/>
          </a:prstGeom>
          <a:ln>
            <a:solidFill>
              <a:srgbClr val="1A317C"/>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04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E0A5A1-0AE9-447C-EA23-39522B775005}"/>
              </a:ext>
            </a:extLst>
          </p:cNvPr>
          <p:cNvSpPr>
            <a:spLocks noGrp="1"/>
          </p:cNvSpPr>
          <p:nvPr>
            <p:ph type="title"/>
          </p:nvPr>
        </p:nvSpPr>
        <p:spPr>
          <a:prstGeom prst="rect">
            <a:avLst/>
          </a:prstGeom>
        </p:spPr>
        <p:txBody>
          <a:bodyPr/>
          <a:lstStyle/>
          <a:p>
            <a:r>
              <a:rPr kumimoji="1" lang="ja-JP" altLang="en-US"/>
              <a:t>着目する課題（シニア目線）</a:t>
            </a:r>
          </a:p>
        </p:txBody>
      </p:sp>
      <p:sp>
        <p:nvSpPr>
          <p:cNvPr id="3" name="コンテンツ プレースホルダー 2">
            <a:extLst>
              <a:ext uri="{FF2B5EF4-FFF2-40B4-BE49-F238E27FC236}">
                <a16:creationId xmlns:a16="http://schemas.microsoft.com/office/drawing/2014/main" id="{642BC5AE-1915-2FFB-86E8-73D7AE48E5D2}"/>
              </a:ext>
            </a:extLst>
          </p:cNvPr>
          <p:cNvSpPr>
            <a:spLocks noGrp="1"/>
          </p:cNvSpPr>
          <p:nvPr>
            <p:ph idx="1"/>
          </p:nvPr>
        </p:nvSpPr>
        <p:spPr>
          <a:xfrm>
            <a:off x="551146" y="1531300"/>
            <a:ext cx="11095422" cy="600358"/>
          </a:xfrm>
          <a:prstGeom prst="rect">
            <a:avLst/>
          </a:prstGeom>
        </p:spPr>
        <p:txBody>
          <a:bodyPr/>
          <a:lstStyle/>
          <a:p>
            <a:pPr marL="0" indent="0" algn="ctr">
              <a:buNone/>
            </a:pPr>
            <a:r>
              <a:rPr lang="ja-JP" altLang="en-US" sz="3200" b="1" i="0">
                <a:effectLst/>
                <a:latin typeface="Google Sans"/>
              </a:rPr>
              <a:t>生活異変を自ら発信できず、対処が後手後手に</a:t>
            </a:r>
            <a:br>
              <a:rPr kumimoji="1" lang="ja-JP" altLang="en-US" sz="3200" b="1"/>
            </a:br>
            <a:endParaRPr kumimoji="1" lang="ja-JP" altLang="en-US" sz="3200" b="1"/>
          </a:p>
        </p:txBody>
      </p:sp>
      <p:cxnSp>
        <p:nvCxnSpPr>
          <p:cNvPr id="12" name="直線矢印コネクタ 11">
            <a:extLst>
              <a:ext uri="{FF2B5EF4-FFF2-40B4-BE49-F238E27FC236}">
                <a16:creationId xmlns:a16="http://schemas.microsoft.com/office/drawing/2014/main" id="{246822DA-EC6B-160E-542D-5B475472A03D}"/>
              </a:ext>
            </a:extLst>
          </p:cNvPr>
          <p:cNvCxnSpPr>
            <a:cxnSpLocks/>
          </p:cNvCxnSpPr>
          <p:nvPr/>
        </p:nvCxnSpPr>
        <p:spPr>
          <a:xfrm>
            <a:off x="1115878" y="5037873"/>
            <a:ext cx="9856922" cy="0"/>
          </a:xfrm>
          <a:prstGeom prst="straightConnector1">
            <a:avLst/>
          </a:prstGeom>
          <a:ln>
            <a:solidFill>
              <a:srgbClr val="1A317C"/>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円/楕円 12">
            <a:extLst>
              <a:ext uri="{FF2B5EF4-FFF2-40B4-BE49-F238E27FC236}">
                <a16:creationId xmlns:a16="http://schemas.microsoft.com/office/drawing/2014/main" id="{13899570-2B66-05E2-C66C-BE797090F16E}"/>
              </a:ext>
            </a:extLst>
          </p:cNvPr>
          <p:cNvSpPr/>
          <p:nvPr/>
        </p:nvSpPr>
        <p:spPr>
          <a:xfrm>
            <a:off x="1105295" y="4913887"/>
            <a:ext cx="232475" cy="232475"/>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47F01401-9257-0C96-5EB0-439151664E6D}"/>
              </a:ext>
            </a:extLst>
          </p:cNvPr>
          <p:cNvSpPr/>
          <p:nvPr/>
        </p:nvSpPr>
        <p:spPr>
          <a:xfrm>
            <a:off x="4357783" y="4913886"/>
            <a:ext cx="232475" cy="232475"/>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a:extLst>
              <a:ext uri="{FF2B5EF4-FFF2-40B4-BE49-F238E27FC236}">
                <a16:creationId xmlns:a16="http://schemas.microsoft.com/office/drawing/2014/main" id="{6C79F701-9C4D-E748-7E2F-312662DC7663}"/>
              </a:ext>
            </a:extLst>
          </p:cNvPr>
          <p:cNvSpPr/>
          <p:nvPr/>
        </p:nvSpPr>
        <p:spPr>
          <a:xfrm>
            <a:off x="7419224" y="4921635"/>
            <a:ext cx="232475" cy="232475"/>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左右矢印 23">
            <a:extLst>
              <a:ext uri="{FF2B5EF4-FFF2-40B4-BE49-F238E27FC236}">
                <a16:creationId xmlns:a16="http://schemas.microsoft.com/office/drawing/2014/main" id="{0F4E3538-8440-19D9-347E-3C30A144EE6E}"/>
              </a:ext>
            </a:extLst>
          </p:cNvPr>
          <p:cNvSpPr/>
          <p:nvPr/>
        </p:nvSpPr>
        <p:spPr>
          <a:xfrm>
            <a:off x="4046028" y="3998666"/>
            <a:ext cx="814674" cy="346229"/>
          </a:xfrm>
          <a:prstGeom prst="leftRightArrow">
            <a:avLst/>
          </a:prstGeom>
          <a:noFill/>
          <a:ln w="1905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乗算記号 24">
            <a:extLst>
              <a:ext uri="{FF2B5EF4-FFF2-40B4-BE49-F238E27FC236}">
                <a16:creationId xmlns:a16="http://schemas.microsoft.com/office/drawing/2014/main" id="{02C41253-D813-46B0-E004-353000121948}"/>
              </a:ext>
            </a:extLst>
          </p:cNvPr>
          <p:cNvSpPr/>
          <p:nvPr/>
        </p:nvSpPr>
        <p:spPr>
          <a:xfrm>
            <a:off x="4186926" y="3892002"/>
            <a:ext cx="547934" cy="547934"/>
          </a:xfrm>
          <a:prstGeom prst="mathMultiply">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642E86E6-57B3-B520-9D0C-57BF3FD01273}"/>
              </a:ext>
            </a:extLst>
          </p:cNvPr>
          <p:cNvSpPr txBox="1"/>
          <p:nvPr/>
        </p:nvSpPr>
        <p:spPr>
          <a:xfrm>
            <a:off x="363520" y="5342976"/>
            <a:ext cx="2114994" cy="646331"/>
          </a:xfrm>
          <a:prstGeom prst="rect">
            <a:avLst/>
          </a:prstGeom>
          <a:noFill/>
        </p:spPr>
        <p:txBody>
          <a:bodyPr wrap="square" rtlCol="0">
            <a:spAutoFit/>
          </a:bodyPr>
          <a:lstStyle/>
          <a:p>
            <a:pPr algn="ctr"/>
            <a:r>
              <a:rPr lang="ja-JP" altLang="en-US"/>
              <a:t>物忘れが増え、</a:t>
            </a:r>
            <a:endParaRPr lang="en-US" altLang="ja-JP" dirty="0"/>
          </a:p>
          <a:p>
            <a:pPr algn="ctr"/>
            <a:r>
              <a:rPr lang="ja-JP" altLang="en-US"/>
              <a:t>健康教室を欠席</a:t>
            </a:r>
            <a:endParaRPr lang="en-US" altLang="ja-JP" dirty="0"/>
          </a:p>
        </p:txBody>
      </p:sp>
      <p:sp>
        <p:nvSpPr>
          <p:cNvPr id="29" name="テキスト ボックス 28">
            <a:extLst>
              <a:ext uri="{FF2B5EF4-FFF2-40B4-BE49-F238E27FC236}">
                <a16:creationId xmlns:a16="http://schemas.microsoft.com/office/drawing/2014/main" id="{6865F416-4307-D064-D144-7F17900E10A4}"/>
              </a:ext>
            </a:extLst>
          </p:cNvPr>
          <p:cNvSpPr txBox="1"/>
          <p:nvPr/>
        </p:nvSpPr>
        <p:spPr>
          <a:xfrm>
            <a:off x="2989125" y="5359515"/>
            <a:ext cx="3082895" cy="923330"/>
          </a:xfrm>
          <a:prstGeom prst="rect">
            <a:avLst/>
          </a:prstGeom>
          <a:noFill/>
        </p:spPr>
        <p:txBody>
          <a:bodyPr wrap="square" rtlCol="0">
            <a:spAutoFit/>
          </a:bodyPr>
          <a:lstStyle/>
          <a:p>
            <a:pPr algn="ctr"/>
            <a:r>
              <a:rPr lang="ja-JP" altLang="en-US" b="0" i="0">
                <a:effectLst/>
                <a:latin typeface="Google Sans"/>
              </a:rPr>
              <a:t>周りの人も心配していたが相談</a:t>
            </a:r>
            <a:r>
              <a:rPr lang="ja-JP" altLang="en-US">
                <a:latin typeface="Google Sans"/>
              </a:rPr>
              <a:t>につながらず</a:t>
            </a:r>
            <a:endParaRPr lang="en-US" altLang="ja-JP" b="0" i="0" dirty="0">
              <a:effectLst/>
              <a:latin typeface="Google Sans"/>
            </a:endParaRPr>
          </a:p>
          <a:p>
            <a:pPr algn="ctr"/>
            <a:r>
              <a:rPr kumimoji="1" lang="ja-JP" altLang="en-US">
                <a:latin typeface="Google Sans"/>
              </a:rPr>
              <a:t>（潜在課題）</a:t>
            </a:r>
            <a:endParaRPr kumimoji="1" lang="ja-JP" altLang="en-US"/>
          </a:p>
        </p:txBody>
      </p:sp>
      <p:sp>
        <p:nvSpPr>
          <p:cNvPr id="30" name="テキスト ボックス 29">
            <a:extLst>
              <a:ext uri="{FF2B5EF4-FFF2-40B4-BE49-F238E27FC236}">
                <a16:creationId xmlns:a16="http://schemas.microsoft.com/office/drawing/2014/main" id="{F9990FB6-1696-4F3C-1393-B5A88ED02860}"/>
              </a:ext>
            </a:extLst>
          </p:cNvPr>
          <p:cNvSpPr txBox="1"/>
          <p:nvPr/>
        </p:nvSpPr>
        <p:spPr>
          <a:xfrm>
            <a:off x="6583591" y="5359515"/>
            <a:ext cx="2031325" cy="646331"/>
          </a:xfrm>
          <a:prstGeom prst="rect">
            <a:avLst/>
          </a:prstGeom>
          <a:noFill/>
        </p:spPr>
        <p:txBody>
          <a:bodyPr wrap="none" rtlCol="0">
            <a:spAutoFit/>
          </a:bodyPr>
          <a:lstStyle/>
          <a:p>
            <a:pPr algn="ctr" rtl="0"/>
            <a:r>
              <a:rPr lang="ja-JP" altLang="en-US" b="0" i="0">
                <a:effectLst/>
                <a:latin typeface="Google Sans"/>
              </a:rPr>
              <a:t>夜間に徘徊し転倒</a:t>
            </a:r>
            <a:endParaRPr lang="en-US" altLang="ja-JP" b="0" i="0" dirty="0">
              <a:effectLst/>
              <a:latin typeface="Google Sans"/>
            </a:endParaRPr>
          </a:p>
          <a:p>
            <a:pPr algn="ctr" rtl="0"/>
            <a:r>
              <a:rPr lang="ja-JP" altLang="en-US" b="0" i="0">
                <a:effectLst/>
                <a:latin typeface="Google Sans"/>
              </a:rPr>
              <a:t>骨折で入院</a:t>
            </a:r>
            <a:endParaRPr lang="ja-JP" altLang="en-US" b="0">
              <a:effectLst/>
            </a:endParaRPr>
          </a:p>
        </p:txBody>
      </p:sp>
      <p:sp>
        <p:nvSpPr>
          <p:cNvPr id="31" name="角丸四角形吹き出し 30">
            <a:extLst>
              <a:ext uri="{FF2B5EF4-FFF2-40B4-BE49-F238E27FC236}">
                <a16:creationId xmlns:a16="http://schemas.microsoft.com/office/drawing/2014/main" id="{2D66DDD9-366B-BF32-6BCB-66A998588B0E}"/>
              </a:ext>
            </a:extLst>
          </p:cNvPr>
          <p:cNvSpPr/>
          <p:nvPr/>
        </p:nvSpPr>
        <p:spPr>
          <a:xfrm>
            <a:off x="8882743" y="2371025"/>
            <a:ext cx="2682264" cy="1000556"/>
          </a:xfrm>
          <a:prstGeom prst="wedgeRoundRectCallout">
            <a:avLst>
              <a:gd name="adj1" fmla="val -20221"/>
              <a:gd name="adj2" fmla="val 67840"/>
              <a:gd name="adj3" fmla="val 16667"/>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年間最大</a:t>
            </a:r>
            <a:endParaRPr kumimoji="1" lang="en-US" altLang="ja-JP" dirty="0">
              <a:solidFill>
                <a:srgbClr val="1A317C"/>
              </a:solidFill>
            </a:endParaRPr>
          </a:p>
          <a:p>
            <a:pPr algn="ctr"/>
            <a:r>
              <a:rPr kumimoji="1" lang="en-US" altLang="ja-JP" sz="2800" b="1" dirty="0">
                <a:solidFill>
                  <a:srgbClr val="1A317C"/>
                </a:solidFill>
              </a:rPr>
              <a:t>400</a:t>
            </a:r>
            <a:r>
              <a:rPr kumimoji="1" lang="ja-JP" altLang="en-US" sz="2800" b="1" spc="-300">
                <a:solidFill>
                  <a:srgbClr val="1A317C"/>
                </a:solidFill>
              </a:rPr>
              <a:t>万円</a:t>
            </a:r>
            <a:r>
              <a:rPr kumimoji="1" lang="ja-JP" altLang="en-US" spc="-150">
                <a:solidFill>
                  <a:srgbClr val="1A317C"/>
                </a:solidFill>
              </a:rPr>
              <a:t>の損失</a:t>
            </a:r>
            <a:r>
              <a:rPr kumimoji="1" lang="ja-JP" altLang="en-US" spc="-300">
                <a:solidFill>
                  <a:srgbClr val="1A317C"/>
                </a:solidFill>
              </a:rPr>
              <a:t>！</a:t>
            </a:r>
            <a:r>
              <a:rPr kumimoji="1" lang="en-US" altLang="ja-JP" spc="-300" baseline="30000" dirty="0">
                <a:solidFill>
                  <a:srgbClr val="1A317C"/>
                </a:solidFill>
              </a:rPr>
              <a:t>[3][4]</a:t>
            </a:r>
            <a:endParaRPr kumimoji="1" lang="ja-JP" altLang="en-US" spc="-300">
              <a:solidFill>
                <a:srgbClr val="1A317C"/>
              </a:solidFill>
            </a:endParaRPr>
          </a:p>
        </p:txBody>
      </p:sp>
      <p:sp>
        <p:nvSpPr>
          <p:cNvPr id="32" name="角丸四角形吹き出し 31">
            <a:extLst>
              <a:ext uri="{FF2B5EF4-FFF2-40B4-BE49-F238E27FC236}">
                <a16:creationId xmlns:a16="http://schemas.microsoft.com/office/drawing/2014/main" id="{699C9B66-5126-011E-8BB3-24F12FE2B7FF}"/>
              </a:ext>
            </a:extLst>
          </p:cNvPr>
          <p:cNvSpPr/>
          <p:nvPr/>
        </p:nvSpPr>
        <p:spPr>
          <a:xfrm>
            <a:off x="3315869" y="2383602"/>
            <a:ext cx="2464904" cy="1000556"/>
          </a:xfrm>
          <a:prstGeom prst="wedgeRoundRectCallout">
            <a:avLst>
              <a:gd name="adj1" fmla="val -21066"/>
              <a:gd name="adj2" fmla="val 66116"/>
              <a:gd name="adj3" fmla="val 16667"/>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rgbClr val="1A317C"/>
                </a:solidFill>
              </a:rPr>
              <a:t>対処</a:t>
            </a:r>
            <a:r>
              <a:rPr kumimoji="1" lang="en-US" altLang="ja-JP" sz="2000" dirty="0">
                <a:solidFill>
                  <a:srgbClr val="1A317C"/>
                </a:solidFill>
              </a:rPr>
              <a:t>/</a:t>
            </a:r>
            <a:r>
              <a:rPr kumimoji="1" lang="ja-JP" altLang="en-US" sz="2000">
                <a:solidFill>
                  <a:srgbClr val="1A317C"/>
                </a:solidFill>
              </a:rPr>
              <a:t>連携の遅れ</a:t>
            </a:r>
          </a:p>
        </p:txBody>
      </p:sp>
      <p:grpSp>
        <p:nvGrpSpPr>
          <p:cNvPr id="33" name="グループ化 32">
            <a:extLst>
              <a:ext uri="{FF2B5EF4-FFF2-40B4-BE49-F238E27FC236}">
                <a16:creationId xmlns:a16="http://schemas.microsoft.com/office/drawing/2014/main" id="{BD0686B2-0A80-9F91-0DE3-EF2700AA5CAC}"/>
              </a:ext>
            </a:extLst>
          </p:cNvPr>
          <p:cNvGrpSpPr/>
          <p:nvPr/>
        </p:nvGrpSpPr>
        <p:grpSpPr>
          <a:xfrm>
            <a:off x="923036" y="3621457"/>
            <a:ext cx="627797" cy="1023582"/>
            <a:chOff x="2493446" y="2405418"/>
            <a:chExt cx="627797" cy="1023582"/>
          </a:xfrm>
        </p:grpSpPr>
        <p:sp>
          <p:nvSpPr>
            <p:cNvPr id="34" name="角丸四角形 33">
              <a:extLst>
                <a:ext uri="{FF2B5EF4-FFF2-40B4-BE49-F238E27FC236}">
                  <a16:creationId xmlns:a16="http://schemas.microsoft.com/office/drawing/2014/main" id="{1403D155-7386-F8CE-949F-46E5231A6682}"/>
                </a:ext>
              </a:extLst>
            </p:cNvPr>
            <p:cNvSpPr/>
            <p:nvPr/>
          </p:nvSpPr>
          <p:spPr>
            <a:xfrm>
              <a:off x="2493446"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79D1F89F-7B06-46E6-2EFF-A2D61233A8B1}"/>
                </a:ext>
              </a:extLst>
            </p:cNvPr>
            <p:cNvGrpSpPr/>
            <p:nvPr/>
          </p:nvGrpSpPr>
          <p:grpSpPr>
            <a:xfrm>
              <a:off x="2527566" y="2405418"/>
              <a:ext cx="559558" cy="659161"/>
              <a:chOff x="2527566" y="2405418"/>
              <a:chExt cx="559558" cy="659161"/>
            </a:xfrm>
          </p:grpSpPr>
          <p:sp>
            <p:nvSpPr>
              <p:cNvPr id="36" name="円/楕円 35">
                <a:extLst>
                  <a:ext uri="{FF2B5EF4-FFF2-40B4-BE49-F238E27FC236}">
                    <a16:creationId xmlns:a16="http://schemas.microsoft.com/office/drawing/2014/main" id="{94335D0B-68C7-5199-1B9E-45AB23E0DCF9}"/>
                  </a:ext>
                </a:extLst>
              </p:cNvPr>
              <p:cNvSpPr/>
              <p:nvPr/>
            </p:nvSpPr>
            <p:spPr>
              <a:xfrm>
                <a:off x="2527566"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a:extLst>
                  <a:ext uri="{FF2B5EF4-FFF2-40B4-BE49-F238E27FC236}">
                    <a16:creationId xmlns:a16="http://schemas.microsoft.com/office/drawing/2014/main" id="{2537A336-0284-A678-2847-EECF643B2ADF}"/>
                  </a:ext>
                </a:extLst>
              </p:cNvPr>
              <p:cNvSpPr/>
              <p:nvPr/>
            </p:nvSpPr>
            <p:spPr>
              <a:xfrm>
                <a:off x="2717308"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a:extLst>
                  <a:ext uri="{FF2B5EF4-FFF2-40B4-BE49-F238E27FC236}">
                    <a16:creationId xmlns:a16="http://schemas.microsoft.com/office/drawing/2014/main" id="{7F4AB4C5-EACF-0322-9132-023774F73542}"/>
                  </a:ext>
                </a:extLst>
              </p:cNvPr>
              <p:cNvSpPr/>
              <p:nvPr/>
            </p:nvSpPr>
            <p:spPr>
              <a:xfrm>
                <a:off x="2907050"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弧 38">
                <a:extLst>
                  <a:ext uri="{FF2B5EF4-FFF2-40B4-BE49-F238E27FC236}">
                    <a16:creationId xmlns:a16="http://schemas.microsoft.com/office/drawing/2014/main" id="{5BFB0087-2DC8-D5E8-7508-81AC7C9443E5}"/>
                  </a:ext>
                </a:extLst>
              </p:cNvPr>
              <p:cNvSpPr/>
              <p:nvPr/>
            </p:nvSpPr>
            <p:spPr>
              <a:xfrm flipH="1">
                <a:off x="2717308"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0" name="円弧 39">
                <a:extLst>
                  <a:ext uri="{FF2B5EF4-FFF2-40B4-BE49-F238E27FC236}">
                    <a16:creationId xmlns:a16="http://schemas.microsoft.com/office/drawing/2014/main" id="{92F8551B-32C5-5D3E-FDD6-177CBAFA13D2}"/>
                  </a:ext>
                </a:extLst>
              </p:cNvPr>
              <p:cNvSpPr/>
              <p:nvPr/>
            </p:nvSpPr>
            <p:spPr>
              <a:xfrm rot="18852054">
                <a:off x="2725952" y="2798361"/>
                <a:ext cx="266218" cy="26621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nvGrpSpPr>
          <p:cNvPr id="41" name="グループ化 40">
            <a:extLst>
              <a:ext uri="{FF2B5EF4-FFF2-40B4-BE49-F238E27FC236}">
                <a16:creationId xmlns:a16="http://schemas.microsoft.com/office/drawing/2014/main" id="{4B182682-7A33-A420-524E-1465C28747D9}"/>
              </a:ext>
            </a:extLst>
          </p:cNvPr>
          <p:cNvGrpSpPr/>
          <p:nvPr/>
        </p:nvGrpSpPr>
        <p:grpSpPr>
          <a:xfrm>
            <a:off x="3373462" y="3621457"/>
            <a:ext cx="627797" cy="1023582"/>
            <a:chOff x="4068513" y="2405418"/>
            <a:chExt cx="627797" cy="1023582"/>
          </a:xfrm>
        </p:grpSpPr>
        <p:sp>
          <p:nvSpPr>
            <p:cNvPr id="42" name="円/楕円 41">
              <a:extLst>
                <a:ext uri="{FF2B5EF4-FFF2-40B4-BE49-F238E27FC236}">
                  <a16:creationId xmlns:a16="http://schemas.microsoft.com/office/drawing/2014/main" id="{87E94F67-927A-0C6F-E535-489FE667B8F3}"/>
                </a:ext>
              </a:extLst>
            </p:cNvPr>
            <p:cNvSpPr/>
            <p:nvPr/>
          </p:nvSpPr>
          <p:spPr>
            <a:xfrm>
              <a:off x="4102633"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a:extLst>
                <a:ext uri="{FF2B5EF4-FFF2-40B4-BE49-F238E27FC236}">
                  <a16:creationId xmlns:a16="http://schemas.microsoft.com/office/drawing/2014/main" id="{7C066F74-9D7C-0552-D384-F132B6D45866}"/>
                </a:ext>
              </a:extLst>
            </p:cNvPr>
            <p:cNvSpPr/>
            <p:nvPr/>
          </p:nvSpPr>
          <p:spPr>
            <a:xfrm>
              <a:off x="4068513"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a:extLst>
                <a:ext uri="{FF2B5EF4-FFF2-40B4-BE49-F238E27FC236}">
                  <a16:creationId xmlns:a16="http://schemas.microsoft.com/office/drawing/2014/main" id="{D7921355-837E-9027-4B85-4C136071D60D}"/>
                </a:ext>
              </a:extLst>
            </p:cNvPr>
            <p:cNvSpPr/>
            <p:nvPr/>
          </p:nvSpPr>
          <p:spPr>
            <a:xfrm>
              <a:off x="4292375"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a:extLst>
                <a:ext uri="{FF2B5EF4-FFF2-40B4-BE49-F238E27FC236}">
                  <a16:creationId xmlns:a16="http://schemas.microsoft.com/office/drawing/2014/main" id="{D540AD87-3155-D81E-E41A-B5E7792DDBDA}"/>
                </a:ext>
              </a:extLst>
            </p:cNvPr>
            <p:cNvSpPr/>
            <p:nvPr/>
          </p:nvSpPr>
          <p:spPr>
            <a:xfrm>
              <a:off x="4482117"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弧 45">
              <a:extLst>
                <a:ext uri="{FF2B5EF4-FFF2-40B4-BE49-F238E27FC236}">
                  <a16:creationId xmlns:a16="http://schemas.microsoft.com/office/drawing/2014/main" id="{3CC612FD-AAEE-E903-E353-96FAC3C6A756}"/>
                </a:ext>
              </a:extLst>
            </p:cNvPr>
            <p:cNvSpPr/>
            <p:nvPr/>
          </p:nvSpPr>
          <p:spPr>
            <a:xfrm flipH="1">
              <a:off x="4292375"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id="{C3899BC2-DFB1-9C61-D55A-AA03F3B5094E}"/>
              </a:ext>
            </a:extLst>
          </p:cNvPr>
          <p:cNvGrpSpPr/>
          <p:nvPr/>
        </p:nvGrpSpPr>
        <p:grpSpPr>
          <a:xfrm flipH="1">
            <a:off x="4882962" y="3639193"/>
            <a:ext cx="627797" cy="1023582"/>
            <a:chOff x="4068513" y="3580121"/>
            <a:chExt cx="627797" cy="1023582"/>
          </a:xfrm>
        </p:grpSpPr>
        <p:sp>
          <p:nvSpPr>
            <p:cNvPr id="48" name="円/楕円 47">
              <a:extLst>
                <a:ext uri="{FF2B5EF4-FFF2-40B4-BE49-F238E27FC236}">
                  <a16:creationId xmlns:a16="http://schemas.microsoft.com/office/drawing/2014/main" id="{13DAA5A9-EE9A-57AB-9FD1-3E3C42DB9EC2}"/>
                </a:ext>
              </a:extLst>
            </p:cNvPr>
            <p:cNvSpPr/>
            <p:nvPr/>
          </p:nvSpPr>
          <p:spPr>
            <a:xfrm>
              <a:off x="4102633" y="3580121"/>
              <a:ext cx="559558" cy="559558"/>
            </a:xfrm>
            <a:prstGeom prst="ellipse">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a:extLst>
                <a:ext uri="{FF2B5EF4-FFF2-40B4-BE49-F238E27FC236}">
                  <a16:creationId xmlns:a16="http://schemas.microsoft.com/office/drawing/2014/main" id="{540C9A1B-4CEE-581E-EC53-2ACCCCB34010}"/>
                </a:ext>
              </a:extLst>
            </p:cNvPr>
            <p:cNvSpPr/>
            <p:nvPr/>
          </p:nvSpPr>
          <p:spPr>
            <a:xfrm>
              <a:off x="4068513" y="4181425"/>
              <a:ext cx="627797" cy="422278"/>
            </a:xfrm>
            <a:prstGeom prst="round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a:extLst>
                <a:ext uri="{FF2B5EF4-FFF2-40B4-BE49-F238E27FC236}">
                  <a16:creationId xmlns:a16="http://schemas.microsoft.com/office/drawing/2014/main" id="{B26B8A7F-F2B9-BE78-79C2-A8FB59CFCCA1}"/>
                </a:ext>
              </a:extLst>
            </p:cNvPr>
            <p:cNvSpPr/>
            <p:nvPr/>
          </p:nvSpPr>
          <p:spPr>
            <a:xfrm>
              <a:off x="429237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a:extLst>
                <a:ext uri="{FF2B5EF4-FFF2-40B4-BE49-F238E27FC236}">
                  <a16:creationId xmlns:a16="http://schemas.microsoft.com/office/drawing/2014/main" id="{E1129941-733A-4B1F-EB2F-E8D98BCF95C4}"/>
                </a:ext>
              </a:extLst>
            </p:cNvPr>
            <p:cNvSpPr/>
            <p:nvPr/>
          </p:nvSpPr>
          <p:spPr>
            <a:xfrm>
              <a:off x="448211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CCDBCC66-B7F3-8F67-822B-210947082EAF}"/>
              </a:ext>
            </a:extLst>
          </p:cNvPr>
          <p:cNvGrpSpPr/>
          <p:nvPr/>
        </p:nvGrpSpPr>
        <p:grpSpPr>
          <a:xfrm rot="16200000">
            <a:off x="9879754" y="3848867"/>
            <a:ext cx="627797" cy="1023582"/>
            <a:chOff x="4851933" y="2405418"/>
            <a:chExt cx="627797" cy="1023582"/>
          </a:xfrm>
        </p:grpSpPr>
        <p:sp>
          <p:nvSpPr>
            <p:cNvPr id="53" name="円/楕円 52">
              <a:extLst>
                <a:ext uri="{FF2B5EF4-FFF2-40B4-BE49-F238E27FC236}">
                  <a16:creationId xmlns:a16="http://schemas.microsoft.com/office/drawing/2014/main" id="{F2FB3825-61CE-E4CB-BCFE-E21833F27635}"/>
                </a:ext>
              </a:extLst>
            </p:cNvPr>
            <p:cNvSpPr/>
            <p:nvPr/>
          </p:nvSpPr>
          <p:spPr>
            <a:xfrm>
              <a:off x="4886053"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a:extLst>
                <a:ext uri="{FF2B5EF4-FFF2-40B4-BE49-F238E27FC236}">
                  <a16:creationId xmlns:a16="http://schemas.microsoft.com/office/drawing/2014/main" id="{50DC5C64-699F-63B7-881D-869579E11C58}"/>
                </a:ext>
              </a:extLst>
            </p:cNvPr>
            <p:cNvSpPr/>
            <p:nvPr/>
          </p:nvSpPr>
          <p:spPr>
            <a:xfrm>
              <a:off x="4851933"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弧 54">
              <a:extLst>
                <a:ext uri="{FF2B5EF4-FFF2-40B4-BE49-F238E27FC236}">
                  <a16:creationId xmlns:a16="http://schemas.microsoft.com/office/drawing/2014/main" id="{887BC6C0-8626-49F4-3614-B0A6074BBAE3}"/>
                </a:ext>
              </a:extLst>
            </p:cNvPr>
            <p:cNvSpPr/>
            <p:nvPr/>
          </p:nvSpPr>
          <p:spPr>
            <a:xfrm flipH="1">
              <a:off x="5075795"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62404AA2-3F6F-72B5-2D66-9A88ABE9960A}"/>
                </a:ext>
              </a:extLst>
            </p:cNvPr>
            <p:cNvCxnSpPr>
              <a:cxnSpLocks/>
            </p:cNvCxnSpPr>
            <p:nvPr/>
          </p:nvCxnSpPr>
          <p:spPr>
            <a:xfrm rot="2700000">
              <a:off x="5121952" y="2587977"/>
              <a:ext cx="0" cy="126256"/>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7" name="直線コネクタ 56">
              <a:extLst>
                <a:ext uri="{FF2B5EF4-FFF2-40B4-BE49-F238E27FC236}">
                  <a16:creationId xmlns:a16="http://schemas.microsoft.com/office/drawing/2014/main" id="{34C81759-CC2B-E8D2-E504-F392BA224F54}"/>
                </a:ext>
              </a:extLst>
            </p:cNvPr>
            <p:cNvCxnSpPr>
              <a:cxnSpLocks/>
            </p:cNvCxnSpPr>
            <p:nvPr/>
          </p:nvCxnSpPr>
          <p:spPr>
            <a:xfrm rot="8100000">
              <a:off x="5120433" y="2586497"/>
              <a:ext cx="0" cy="126256"/>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8" name="直線コネクタ 57">
              <a:extLst>
                <a:ext uri="{FF2B5EF4-FFF2-40B4-BE49-F238E27FC236}">
                  <a16:creationId xmlns:a16="http://schemas.microsoft.com/office/drawing/2014/main" id="{172B5B72-9BF9-4AE5-54A4-7872407110ED}"/>
                </a:ext>
              </a:extLst>
            </p:cNvPr>
            <p:cNvCxnSpPr>
              <a:cxnSpLocks/>
            </p:cNvCxnSpPr>
            <p:nvPr/>
          </p:nvCxnSpPr>
          <p:spPr>
            <a:xfrm rot="2700000">
              <a:off x="5305339" y="2587979"/>
              <a:ext cx="0" cy="126256"/>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9" name="直線コネクタ 58">
              <a:extLst>
                <a:ext uri="{FF2B5EF4-FFF2-40B4-BE49-F238E27FC236}">
                  <a16:creationId xmlns:a16="http://schemas.microsoft.com/office/drawing/2014/main" id="{7723B39D-B4B3-C096-3553-14E4D4A6C491}"/>
                </a:ext>
              </a:extLst>
            </p:cNvPr>
            <p:cNvCxnSpPr>
              <a:cxnSpLocks/>
            </p:cNvCxnSpPr>
            <p:nvPr/>
          </p:nvCxnSpPr>
          <p:spPr>
            <a:xfrm rot="8100000">
              <a:off x="5303820" y="2586499"/>
              <a:ext cx="0" cy="126256"/>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4" name="テキスト ボックス 3">
            <a:extLst>
              <a:ext uri="{FF2B5EF4-FFF2-40B4-BE49-F238E27FC236}">
                <a16:creationId xmlns:a16="http://schemas.microsoft.com/office/drawing/2014/main" id="{78247E99-68BC-C024-CE85-AEE75BA90439}"/>
              </a:ext>
            </a:extLst>
          </p:cNvPr>
          <p:cNvSpPr txBox="1"/>
          <p:nvPr/>
        </p:nvSpPr>
        <p:spPr>
          <a:xfrm>
            <a:off x="908959" y="3013982"/>
            <a:ext cx="655949" cy="646331"/>
          </a:xfrm>
          <a:prstGeom prst="rect">
            <a:avLst/>
          </a:prstGeom>
          <a:noFill/>
        </p:spPr>
        <p:txBody>
          <a:bodyPr wrap="none" rtlCol="0">
            <a:spAutoFit/>
          </a:bodyPr>
          <a:lstStyle/>
          <a:p>
            <a:r>
              <a:rPr kumimoji="1" lang="ja-JP" altLang="en-US" sz="3600" b="1">
                <a:solidFill>
                  <a:srgbClr val="1A317C"/>
                </a:solidFill>
                <a:latin typeface="Hiragino Kaku Gothic Std W8" panose="020B0800000000000000" pitchFamily="34" charset="-128"/>
                <a:ea typeface="Hiragino Kaku Gothic Std W8" panose="020B0800000000000000" pitchFamily="34" charset="-128"/>
              </a:rPr>
              <a:t>？</a:t>
            </a:r>
          </a:p>
        </p:txBody>
      </p:sp>
      <p:sp>
        <p:nvSpPr>
          <p:cNvPr id="6" name="テキスト ボックス 5">
            <a:extLst>
              <a:ext uri="{FF2B5EF4-FFF2-40B4-BE49-F238E27FC236}">
                <a16:creationId xmlns:a16="http://schemas.microsoft.com/office/drawing/2014/main" id="{C7675EA4-206F-2266-B2AE-203348361BBD}"/>
              </a:ext>
            </a:extLst>
          </p:cNvPr>
          <p:cNvSpPr txBox="1"/>
          <p:nvPr/>
        </p:nvSpPr>
        <p:spPr>
          <a:xfrm>
            <a:off x="9452338" y="5359515"/>
            <a:ext cx="2262158" cy="923330"/>
          </a:xfrm>
          <a:prstGeom prst="rect">
            <a:avLst/>
          </a:prstGeom>
          <a:noFill/>
        </p:spPr>
        <p:txBody>
          <a:bodyPr wrap="none" rtlCol="0">
            <a:spAutoFit/>
          </a:bodyPr>
          <a:lstStyle/>
          <a:p>
            <a:pPr algn="ctr"/>
            <a:r>
              <a:rPr lang="ja-JP" altLang="en-US" b="0" i="0">
                <a:effectLst/>
                <a:latin typeface="Google Sans"/>
              </a:rPr>
              <a:t>要介護</a:t>
            </a:r>
            <a:r>
              <a:rPr lang="en-US" altLang="ja-JP" b="0" i="0" dirty="0">
                <a:effectLst/>
                <a:latin typeface="Google Sans"/>
              </a:rPr>
              <a:t>3</a:t>
            </a:r>
            <a:r>
              <a:rPr lang="ja-JP" altLang="en-US" b="0" i="0">
                <a:effectLst/>
                <a:latin typeface="Google Sans"/>
              </a:rPr>
              <a:t>の認定</a:t>
            </a:r>
            <a:endParaRPr lang="en-US" altLang="ja-JP" b="0" i="0" dirty="0">
              <a:effectLst/>
              <a:latin typeface="Google Sans"/>
            </a:endParaRPr>
          </a:p>
          <a:p>
            <a:pPr algn="ctr"/>
            <a:r>
              <a:rPr lang="ja-JP" altLang="en-US" b="0" i="0">
                <a:effectLst/>
                <a:latin typeface="Google Sans"/>
              </a:rPr>
              <a:t>ケアの調整長期入院</a:t>
            </a:r>
            <a:endParaRPr lang="en-US" altLang="ja-JP" b="0" i="0" dirty="0">
              <a:effectLst/>
              <a:latin typeface="Google Sans"/>
            </a:endParaRPr>
          </a:p>
          <a:p>
            <a:pPr algn="ctr"/>
            <a:r>
              <a:rPr kumimoji="1" lang="ja-JP" altLang="en-US">
                <a:latin typeface="Google Sans"/>
              </a:rPr>
              <a:t>（課題顕在化）</a:t>
            </a:r>
            <a:endParaRPr kumimoji="1" lang="ja-JP" altLang="en-US"/>
          </a:p>
        </p:txBody>
      </p:sp>
      <p:grpSp>
        <p:nvGrpSpPr>
          <p:cNvPr id="20" name="グループ化 19">
            <a:extLst>
              <a:ext uri="{FF2B5EF4-FFF2-40B4-BE49-F238E27FC236}">
                <a16:creationId xmlns:a16="http://schemas.microsoft.com/office/drawing/2014/main" id="{067CB08E-AE4D-28D3-16B1-760A095778ED}"/>
              </a:ext>
            </a:extLst>
          </p:cNvPr>
          <p:cNvGrpSpPr/>
          <p:nvPr/>
        </p:nvGrpSpPr>
        <p:grpSpPr>
          <a:xfrm rot="2000638">
            <a:off x="7262825" y="3625562"/>
            <a:ext cx="627797" cy="1023582"/>
            <a:chOff x="7200205" y="4010920"/>
            <a:chExt cx="627797" cy="1023582"/>
          </a:xfrm>
        </p:grpSpPr>
        <p:grpSp>
          <p:nvGrpSpPr>
            <p:cNvPr id="7" name="グループ化 6">
              <a:extLst>
                <a:ext uri="{FF2B5EF4-FFF2-40B4-BE49-F238E27FC236}">
                  <a16:creationId xmlns:a16="http://schemas.microsoft.com/office/drawing/2014/main" id="{A280FBE2-2B8C-EB41-F2FB-4C59CC0342CC}"/>
                </a:ext>
              </a:extLst>
            </p:cNvPr>
            <p:cNvGrpSpPr/>
            <p:nvPr/>
          </p:nvGrpSpPr>
          <p:grpSpPr>
            <a:xfrm>
              <a:off x="7200205" y="4010920"/>
              <a:ext cx="627797" cy="1023582"/>
              <a:chOff x="2493446" y="2405418"/>
              <a:chExt cx="627797" cy="1023582"/>
            </a:xfrm>
          </p:grpSpPr>
          <p:sp>
            <p:nvSpPr>
              <p:cNvPr id="8" name="角丸四角形 7">
                <a:extLst>
                  <a:ext uri="{FF2B5EF4-FFF2-40B4-BE49-F238E27FC236}">
                    <a16:creationId xmlns:a16="http://schemas.microsoft.com/office/drawing/2014/main" id="{5353301F-C6EB-C102-FDD2-B313AEB9B8CE}"/>
                  </a:ext>
                </a:extLst>
              </p:cNvPr>
              <p:cNvSpPr/>
              <p:nvPr/>
            </p:nvSpPr>
            <p:spPr>
              <a:xfrm>
                <a:off x="2493446"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EEFCA84B-6FE9-937E-C363-8902ADB45F35}"/>
                  </a:ext>
                </a:extLst>
              </p:cNvPr>
              <p:cNvGrpSpPr/>
              <p:nvPr/>
            </p:nvGrpSpPr>
            <p:grpSpPr>
              <a:xfrm>
                <a:off x="2527566" y="2405418"/>
                <a:ext cx="559558" cy="559558"/>
                <a:chOff x="2527566" y="2405418"/>
                <a:chExt cx="559558" cy="559558"/>
              </a:xfrm>
            </p:grpSpPr>
            <p:sp>
              <p:nvSpPr>
                <p:cNvPr id="10" name="円/楕円 9">
                  <a:extLst>
                    <a:ext uri="{FF2B5EF4-FFF2-40B4-BE49-F238E27FC236}">
                      <a16:creationId xmlns:a16="http://schemas.microsoft.com/office/drawing/2014/main" id="{EC37F652-2A2E-8350-821B-D50AB66D2F97}"/>
                    </a:ext>
                  </a:extLst>
                </p:cNvPr>
                <p:cNvSpPr/>
                <p:nvPr/>
              </p:nvSpPr>
              <p:spPr>
                <a:xfrm>
                  <a:off x="2527566"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9D0E6D8E-950E-93E2-9A7A-23B5F7D88F36}"/>
                    </a:ext>
                  </a:extLst>
                </p:cNvPr>
                <p:cNvSpPr/>
                <p:nvPr/>
              </p:nvSpPr>
              <p:spPr>
                <a:xfrm>
                  <a:off x="2717308"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a:extLst>
                    <a:ext uri="{FF2B5EF4-FFF2-40B4-BE49-F238E27FC236}">
                      <a16:creationId xmlns:a16="http://schemas.microsoft.com/office/drawing/2014/main" id="{E42CBD07-F8CE-DC6F-60A5-8FA4C4E8FA06}"/>
                    </a:ext>
                  </a:extLst>
                </p:cNvPr>
                <p:cNvSpPr/>
                <p:nvPr/>
              </p:nvSpPr>
              <p:spPr>
                <a:xfrm>
                  <a:off x="2907050"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弧 16">
                  <a:extLst>
                    <a:ext uri="{FF2B5EF4-FFF2-40B4-BE49-F238E27FC236}">
                      <a16:creationId xmlns:a16="http://schemas.microsoft.com/office/drawing/2014/main" id="{72A832F3-4084-DF41-3760-8B50EA212541}"/>
                    </a:ext>
                  </a:extLst>
                </p:cNvPr>
                <p:cNvSpPr/>
                <p:nvPr/>
              </p:nvSpPr>
              <p:spPr>
                <a:xfrm flipH="1">
                  <a:off x="2717308"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sp>
          <p:nvSpPr>
            <p:cNvPr id="19" name="円/楕円 18">
              <a:extLst>
                <a:ext uri="{FF2B5EF4-FFF2-40B4-BE49-F238E27FC236}">
                  <a16:creationId xmlns:a16="http://schemas.microsoft.com/office/drawing/2014/main" id="{74C5733E-AF95-5242-50C7-B4CA5CE046F8}"/>
                </a:ext>
              </a:extLst>
            </p:cNvPr>
            <p:cNvSpPr/>
            <p:nvPr/>
          </p:nvSpPr>
          <p:spPr>
            <a:xfrm>
              <a:off x="7483418" y="4379212"/>
              <a:ext cx="137596" cy="10820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F7D0691C-DAC3-3909-1E00-0BBCFCE2B103}"/>
              </a:ext>
            </a:extLst>
          </p:cNvPr>
          <p:cNvSpPr txBox="1"/>
          <p:nvPr/>
        </p:nvSpPr>
        <p:spPr>
          <a:xfrm>
            <a:off x="7230224" y="3040964"/>
            <a:ext cx="655949" cy="646331"/>
          </a:xfrm>
          <a:prstGeom prst="rect">
            <a:avLst/>
          </a:prstGeom>
          <a:noFill/>
        </p:spPr>
        <p:txBody>
          <a:bodyPr wrap="none" rtlCol="0">
            <a:spAutoFit/>
          </a:bodyPr>
          <a:lstStyle/>
          <a:p>
            <a:r>
              <a:rPr lang="ja-JP" altLang="en-US" sz="3600" b="1">
                <a:solidFill>
                  <a:srgbClr val="1A317C"/>
                </a:solidFill>
                <a:latin typeface="Hiragino Kaku Gothic Std W8" panose="020B0800000000000000" pitchFamily="34" charset="-128"/>
                <a:ea typeface="Hiragino Kaku Gothic Std W8" panose="020B0800000000000000" pitchFamily="34" charset="-128"/>
              </a:rPr>
              <a:t>！</a:t>
            </a:r>
            <a:endParaRPr kumimoji="1" lang="ja-JP" altLang="en-US" sz="3600" b="1">
              <a:solidFill>
                <a:srgbClr val="1A317C"/>
              </a:solidFill>
              <a:latin typeface="Hiragino Kaku Gothic Std W8" panose="020B0800000000000000" pitchFamily="34" charset="-128"/>
              <a:ea typeface="Hiragino Kaku Gothic Std W8" panose="020B0800000000000000" pitchFamily="34" charset="-128"/>
            </a:endParaRPr>
          </a:p>
        </p:txBody>
      </p:sp>
      <p:sp>
        <p:nvSpPr>
          <p:cNvPr id="5" name="テキスト ボックス 4">
            <a:extLst>
              <a:ext uri="{FF2B5EF4-FFF2-40B4-BE49-F238E27FC236}">
                <a16:creationId xmlns:a16="http://schemas.microsoft.com/office/drawing/2014/main" id="{D18E620D-0B6B-207F-2413-1E80D9015704}"/>
              </a:ext>
            </a:extLst>
          </p:cNvPr>
          <p:cNvSpPr txBox="1"/>
          <p:nvPr/>
        </p:nvSpPr>
        <p:spPr>
          <a:xfrm>
            <a:off x="179251" y="6307407"/>
            <a:ext cx="11976931" cy="553998"/>
          </a:xfrm>
          <a:prstGeom prst="rect">
            <a:avLst/>
          </a:prstGeom>
          <a:noFill/>
        </p:spPr>
        <p:txBody>
          <a:bodyPr wrap="square" rtlCol="0">
            <a:spAutoFit/>
          </a:bodyPr>
          <a:lstStyle/>
          <a:p>
            <a:pPr rtl="0"/>
            <a:r>
              <a:rPr lang="en-US" altLang="ja-JP" sz="1000" b="0" i="0" u="none" strike="noStrike" dirty="0">
                <a:solidFill>
                  <a:schemeClr val="tx1">
                    <a:lumMod val="50000"/>
                    <a:lumOff val="50000"/>
                  </a:schemeClr>
                </a:solidFill>
                <a:effectLst/>
                <a:latin typeface="Arial" panose="020B0604020202020204" pitchFamily="34" charset="0"/>
              </a:rPr>
              <a:t>[3]</a:t>
            </a:r>
            <a:r>
              <a:rPr lang="fr-FR" altLang="ja-JP" sz="1000" b="0" i="0" u="none" strike="noStrike" dirty="0">
                <a:solidFill>
                  <a:schemeClr val="tx1">
                    <a:lumMod val="50000"/>
                    <a:lumOff val="50000"/>
                  </a:schemeClr>
                </a:solidFill>
                <a:effectLst/>
                <a:latin typeface="Arial" panose="020B0604020202020204" pitchFamily="34" charset="0"/>
              </a:rPr>
              <a:t> </a:t>
            </a:r>
            <a:r>
              <a:rPr lang="fr-FR" altLang="ja-JP" sz="1000" b="0" i="0" u="none" strike="noStrike" dirty="0" err="1">
                <a:solidFill>
                  <a:schemeClr val="tx1">
                    <a:lumMod val="50000"/>
                    <a:lumOff val="50000"/>
                  </a:schemeClr>
                </a:solidFill>
                <a:effectLst/>
                <a:latin typeface="Arial" panose="020B0604020202020204" pitchFamily="34" charset="0"/>
              </a:rPr>
              <a:t>Fukai</a:t>
            </a:r>
            <a:r>
              <a:rPr lang="fr-FR" altLang="ja-JP" sz="1000" b="0" i="0" u="none" strike="noStrike" dirty="0">
                <a:solidFill>
                  <a:schemeClr val="tx1">
                    <a:lumMod val="50000"/>
                    <a:lumOff val="50000"/>
                  </a:schemeClr>
                </a:solidFill>
                <a:effectLst/>
                <a:latin typeface="Arial" panose="020B0604020202020204" pitchFamily="34" charset="0"/>
              </a:rPr>
              <a:t>, </a:t>
            </a:r>
            <a:r>
              <a:rPr lang="fr-FR" altLang="ja-JP" sz="1000" b="0" i="0" u="none" strike="noStrike" dirty="0" err="1">
                <a:solidFill>
                  <a:schemeClr val="tx1">
                    <a:lumMod val="50000"/>
                    <a:lumOff val="50000"/>
                  </a:schemeClr>
                </a:solidFill>
                <a:effectLst/>
                <a:latin typeface="Arial" panose="020B0604020202020204" pitchFamily="34" charset="0"/>
              </a:rPr>
              <a:t>T</a:t>
            </a:r>
            <a:r>
              <a:rPr lang="fr-FR" altLang="ja-JP" sz="1000" b="0" i="0" u="none" strike="noStrike" dirty="0">
                <a:solidFill>
                  <a:schemeClr val="tx1">
                    <a:lumMod val="50000"/>
                    <a:lumOff val="50000"/>
                  </a:schemeClr>
                </a:solidFill>
                <a:effectLst/>
                <a:latin typeface="Arial" panose="020B0604020202020204" pitchFamily="34" charset="0"/>
              </a:rPr>
              <a:t>., </a:t>
            </a:r>
            <a:r>
              <a:rPr lang="fr-FR" altLang="ja-JP" sz="1000" b="0" i="0" u="none" strike="noStrike" dirty="0" err="1">
                <a:solidFill>
                  <a:schemeClr val="tx1">
                    <a:lumMod val="50000"/>
                    <a:lumOff val="50000"/>
                  </a:schemeClr>
                </a:solidFill>
                <a:effectLst/>
                <a:latin typeface="Arial" panose="020B0604020202020204" pitchFamily="34" charset="0"/>
              </a:rPr>
              <a:t>Ichimura</a:t>
            </a:r>
            <a:r>
              <a:rPr lang="fr-FR" altLang="ja-JP" sz="1000" b="0" i="0" u="none" strike="noStrike" dirty="0">
                <a:solidFill>
                  <a:schemeClr val="tx1">
                    <a:lumMod val="50000"/>
                    <a:lumOff val="50000"/>
                  </a:schemeClr>
                </a:solidFill>
                <a:effectLst/>
                <a:latin typeface="Arial" panose="020B0604020202020204" pitchFamily="34" charset="0"/>
              </a:rPr>
              <a:t>, H., </a:t>
            </a:r>
            <a:r>
              <a:rPr lang="fr-FR" altLang="ja-JP" sz="1000" b="0" i="0" u="none" strike="noStrike" dirty="0" err="1">
                <a:solidFill>
                  <a:schemeClr val="tx1">
                    <a:lumMod val="50000"/>
                    <a:lumOff val="50000"/>
                  </a:schemeClr>
                </a:solidFill>
                <a:effectLst/>
                <a:latin typeface="Arial" panose="020B0604020202020204" pitchFamily="34" charset="0"/>
              </a:rPr>
              <a:t>Kitao</a:t>
            </a:r>
            <a:r>
              <a:rPr lang="fr-FR" altLang="ja-JP" sz="1000" b="0" i="0" u="none" strike="noStrike" dirty="0">
                <a:solidFill>
                  <a:schemeClr val="tx1">
                    <a:lumMod val="50000"/>
                    <a:lumOff val="50000"/>
                  </a:schemeClr>
                </a:solidFill>
                <a:effectLst/>
                <a:latin typeface="Arial" panose="020B0604020202020204" pitchFamily="34" charset="0"/>
              </a:rPr>
              <a:t>, S., &amp; </a:t>
            </a:r>
            <a:r>
              <a:rPr lang="fr-FR" altLang="ja-JP" sz="1000" b="0" i="0" u="none" strike="noStrike" dirty="0" err="1">
                <a:solidFill>
                  <a:schemeClr val="tx1">
                    <a:lumMod val="50000"/>
                    <a:lumOff val="50000"/>
                  </a:schemeClr>
                </a:solidFill>
                <a:effectLst/>
                <a:latin typeface="Arial" panose="020B0604020202020204" pitchFamily="34" charset="0"/>
              </a:rPr>
              <a:t>Mikoshiba</a:t>
            </a:r>
            <a:r>
              <a:rPr lang="fr-FR" altLang="ja-JP" sz="1000" b="0" i="0" u="none" strike="noStrike" dirty="0">
                <a:solidFill>
                  <a:schemeClr val="tx1">
                    <a:lumMod val="50000"/>
                    <a:lumOff val="50000"/>
                  </a:schemeClr>
                </a:solidFill>
                <a:effectLst/>
                <a:latin typeface="Arial" panose="020B0604020202020204" pitchFamily="34" charset="0"/>
              </a:rPr>
              <a:t>, M. (2021). </a:t>
            </a:r>
            <a:r>
              <a:rPr lang="fr-FR" altLang="ja-JP" sz="1000" b="0" i="0" u="none" strike="noStrike" dirty="0" err="1">
                <a:solidFill>
                  <a:schemeClr val="tx1">
                    <a:lumMod val="50000"/>
                    <a:lumOff val="50000"/>
                  </a:schemeClr>
                </a:solidFill>
                <a:effectLst/>
                <a:latin typeface="Arial" panose="020B0604020202020204" pitchFamily="34" charset="0"/>
              </a:rPr>
              <a:t>Medical</a:t>
            </a:r>
            <a:r>
              <a:rPr lang="fr-FR" altLang="ja-JP" sz="1000" b="0" i="0" u="none" strike="noStrike" dirty="0">
                <a:solidFill>
                  <a:schemeClr val="tx1">
                    <a:lumMod val="50000"/>
                    <a:lumOff val="50000"/>
                  </a:schemeClr>
                </a:solidFill>
                <a:effectLst/>
                <a:latin typeface="Arial" panose="020B0604020202020204" pitchFamily="34" charset="0"/>
              </a:rPr>
              <a:t> </a:t>
            </a:r>
            <a:r>
              <a:rPr lang="fr-FR" altLang="ja-JP" sz="1000" b="0" i="0" u="none" strike="noStrike" dirty="0" err="1">
                <a:solidFill>
                  <a:schemeClr val="tx1">
                    <a:lumMod val="50000"/>
                    <a:lumOff val="50000"/>
                  </a:schemeClr>
                </a:solidFill>
                <a:effectLst/>
                <a:latin typeface="Arial" panose="020B0604020202020204" pitchFamily="34" charset="0"/>
              </a:rPr>
              <a:t>expenditures</a:t>
            </a:r>
            <a:r>
              <a:rPr lang="fr-FR" altLang="ja-JP" sz="1000" b="0" i="0" u="none" strike="noStrike" dirty="0">
                <a:solidFill>
                  <a:schemeClr val="tx1">
                    <a:lumMod val="50000"/>
                    <a:lumOff val="50000"/>
                  </a:schemeClr>
                </a:solidFill>
                <a:effectLst/>
                <a:latin typeface="Arial" panose="020B0604020202020204" pitchFamily="34" charset="0"/>
              </a:rPr>
              <a:t> over the life cycle: Persistent </a:t>
            </a:r>
            <a:r>
              <a:rPr lang="fr-FR" altLang="ja-JP" sz="1000" b="0" i="0" u="none" strike="noStrike" dirty="0" err="1">
                <a:solidFill>
                  <a:schemeClr val="tx1">
                    <a:lumMod val="50000"/>
                    <a:lumOff val="50000"/>
                  </a:schemeClr>
                </a:solidFill>
                <a:effectLst/>
                <a:latin typeface="Arial" panose="020B0604020202020204" pitchFamily="34" charset="0"/>
              </a:rPr>
              <a:t>risks</a:t>
            </a:r>
            <a:r>
              <a:rPr lang="fr-FR" altLang="ja-JP" sz="1000" b="0" i="0" u="none" strike="noStrike" dirty="0">
                <a:solidFill>
                  <a:schemeClr val="tx1">
                    <a:lumMod val="50000"/>
                    <a:lumOff val="50000"/>
                  </a:schemeClr>
                </a:solidFill>
                <a:effectLst/>
                <a:latin typeface="Arial" panose="020B0604020202020204" pitchFamily="34" charset="0"/>
              </a:rPr>
              <a:t> and </a:t>
            </a:r>
            <a:r>
              <a:rPr lang="fr-FR" altLang="ja-JP" sz="1000" b="0" i="0" u="none" strike="noStrike" dirty="0" err="1">
                <a:solidFill>
                  <a:schemeClr val="tx1">
                    <a:lumMod val="50000"/>
                    <a:lumOff val="50000"/>
                  </a:schemeClr>
                </a:solidFill>
                <a:effectLst/>
                <a:latin typeface="Arial" panose="020B0604020202020204" pitchFamily="34" charset="0"/>
              </a:rPr>
              <a:t>insurance</a:t>
            </a:r>
            <a:r>
              <a:rPr lang="fr-FR" altLang="ja-JP" sz="1000" b="0" i="0" u="none" strike="noStrike" dirty="0">
                <a:solidFill>
                  <a:schemeClr val="tx1">
                    <a:lumMod val="50000"/>
                    <a:lumOff val="50000"/>
                  </a:schemeClr>
                </a:solidFill>
                <a:effectLst/>
                <a:latin typeface="Arial" panose="020B0604020202020204" pitchFamily="34" charset="0"/>
              </a:rPr>
              <a:t>. RIETI.</a:t>
            </a:r>
          </a:p>
          <a:p>
            <a:r>
              <a:rPr kumimoji="1" lang="fr-FR" altLang="ja-JP" sz="1000" dirty="0">
                <a:solidFill>
                  <a:schemeClr val="tx1">
                    <a:lumMod val="50000"/>
                    <a:lumOff val="50000"/>
                  </a:schemeClr>
                </a:solidFill>
                <a:latin typeface="Arial" panose="020B0604020202020204" pitchFamily="34" charset="0"/>
              </a:rPr>
              <a:t>[4] </a:t>
            </a:r>
            <a:r>
              <a:rPr kumimoji="1" lang="fr-FR" altLang="ja-JP" sz="1000" dirty="0" err="1">
                <a:solidFill>
                  <a:schemeClr val="tx1">
                    <a:lumMod val="50000"/>
                    <a:lumOff val="50000"/>
                  </a:schemeClr>
                </a:solidFill>
                <a:latin typeface="Arial" panose="020B0604020202020204" pitchFamily="34" charset="0"/>
              </a:rPr>
              <a:t>Kazawa</a:t>
            </a:r>
            <a:r>
              <a:rPr kumimoji="1" lang="fr-FR" altLang="ja-JP" sz="1000" dirty="0">
                <a:solidFill>
                  <a:schemeClr val="tx1">
                    <a:lumMod val="50000"/>
                    <a:lumOff val="50000"/>
                  </a:schemeClr>
                </a:solidFill>
                <a:latin typeface="Arial" panose="020B0604020202020204" pitchFamily="34" charset="0"/>
              </a:rPr>
              <a:t>, K., Rahman, M. M., &amp; </a:t>
            </a:r>
            <a:r>
              <a:rPr kumimoji="1" lang="fr-FR" altLang="ja-JP" sz="1000" dirty="0" err="1">
                <a:solidFill>
                  <a:schemeClr val="tx1">
                    <a:lumMod val="50000"/>
                    <a:lumOff val="50000"/>
                  </a:schemeClr>
                </a:solidFill>
                <a:latin typeface="Arial" panose="020B0604020202020204" pitchFamily="34" charset="0"/>
              </a:rPr>
              <a:t>Moriyama</a:t>
            </a:r>
            <a:r>
              <a:rPr kumimoji="1" lang="fr-FR" altLang="ja-JP" sz="1000" dirty="0">
                <a:solidFill>
                  <a:schemeClr val="tx1">
                    <a:lumMod val="50000"/>
                    <a:lumOff val="50000"/>
                  </a:schemeClr>
                </a:solidFill>
                <a:latin typeface="Arial" panose="020B0604020202020204" pitchFamily="34" charset="0"/>
              </a:rPr>
              <a:t>, M. (2018). An investigation of </a:t>
            </a:r>
            <a:r>
              <a:rPr kumimoji="1" lang="fr-FR" altLang="ja-JP" sz="1000" dirty="0" err="1">
                <a:solidFill>
                  <a:schemeClr val="tx1">
                    <a:lumMod val="50000"/>
                    <a:lumOff val="50000"/>
                  </a:schemeClr>
                </a:solidFill>
                <a:latin typeface="Arial" panose="020B0604020202020204" pitchFamily="34" charset="0"/>
              </a:rPr>
              <a:t>factors</a:t>
            </a:r>
            <a:r>
              <a:rPr kumimoji="1" lang="fr-FR" altLang="ja-JP" sz="1000" dirty="0">
                <a:solidFill>
                  <a:schemeClr val="tx1">
                    <a:lumMod val="50000"/>
                    <a:lumOff val="50000"/>
                  </a:schemeClr>
                </a:solidFill>
                <a:latin typeface="Arial" panose="020B0604020202020204" pitchFamily="34" charset="0"/>
              </a:rPr>
              <a:t> </a:t>
            </a:r>
            <a:r>
              <a:rPr kumimoji="1" lang="fr-FR" altLang="ja-JP" sz="1000" dirty="0" err="1">
                <a:solidFill>
                  <a:schemeClr val="tx1">
                    <a:lumMod val="50000"/>
                    <a:lumOff val="50000"/>
                  </a:schemeClr>
                </a:solidFill>
                <a:latin typeface="Arial" panose="020B0604020202020204" pitchFamily="34" charset="0"/>
              </a:rPr>
              <a:t>influencing</a:t>
            </a:r>
            <a:r>
              <a:rPr kumimoji="1" lang="fr-FR" altLang="ja-JP" sz="1000" dirty="0">
                <a:solidFill>
                  <a:schemeClr val="tx1">
                    <a:lumMod val="50000"/>
                    <a:lumOff val="50000"/>
                  </a:schemeClr>
                </a:solidFill>
                <a:latin typeface="Arial" panose="020B0604020202020204" pitchFamily="34" charset="0"/>
              </a:rPr>
              <a:t> high usage of </a:t>
            </a:r>
            <a:r>
              <a:rPr kumimoji="1" lang="fr-FR" altLang="ja-JP" sz="1000" dirty="0" err="1">
                <a:solidFill>
                  <a:schemeClr val="tx1">
                    <a:lumMod val="50000"/>
                    <a:lumOff val="50000"/>
                  </a:schemeClr>
                </a:solidFill>
                <a:latin typeface="Arial" panose="020B0604020202020204" pitchFamily="34" charset="0"/>
              </a:rPr>
              <a:t>medical</a:t>
            </a:r>
            <a:r>
              <a:rPr kumimoji="1" lang="fr-FR" altLang="ja-JP" sz="1000" dirty="0">
                <a:solidFill>
                  <a:schemeClr val="tx1">
                    <a:lumMod val="50000"/>
                    <a:lumOff val="50000"/>
                  </a:schemeClr>
                </a:solidFill>
                <a:latin typeface="Arial" panose="020B0604020202020204" pitchFamily="34" charset="0"/>
              </a:rPr>
              <a:t> and long-</a:t>
            </a:r>
            <a:r>
              <a:rPr kumimoji="1" lang="fr-FR" altLang="ja-JP" sz="1000" dirty="0" err="1">
                <a:solidFill>
                  <a:schemeClr val="tx1">
                    <a:lumMod val="50000"/>
                    <a:lumOff val="50000"/>
                  </a:schemeClr>
                </a:solidFill>
                <a:latin typeface="Arial" panose="020B0604020202020204" pitchFamily="34" charset="0"/>
              </a:rPr>
              <a:t>term</a:t>
            </a:r>
            <a:r>
              <a:rPr kumimoji="1" lang="fr-FR" altLang="ja-JP" sz="1000" dirty="0">
                <a:solidFill>
                  <a:schemeClr val="tx1">
                    <a:lumMod val="50000"/>
                    <a:lumOff val="50000"/>
                  </a:schemeClr>
                </a:solidFill>
                <a:latin typeface="Arial" panose="020B0604020202020204" pitchFamily="34" charset="0"/>
              </a:rPr>
              <a:t> care services in an </a:t>
            </a:r>
            <a:r>
              <a:rPr kumimoji="1" lang="fr-FR" altLang="ja-JP" sz="1000" dirty="0" err="1">
                <a:solidFill>
                  <a:schemeClr val="tx1">
                    <a:lumMod val="50000"/>
                    <a:lumOff val="50000"/>
                  </a:schemeClr>
                </a:solidFill>
                <a:latin typeface="Arial" panose="020B0604020202020204" pitchFamily="34" charset="0"/>
              </a:rPr>
              <a:t>aging</a:t>
            </a:r>
            <a:r>
              <a:rPr kumimoji="1" lang="fr-FR" altLang="ja-JP" sz="1000" dirty="0">
                <a:solidFill>
                  <a:schemeClr val="tx1">
                    <a:lumMod val="50000"/>
                    <a:lumOff val="50000"/>
                  </a:schemeClr>
                </a:solidFill>
                <a:latin typeface="Arial" panose="020B0604020202020204" pitchFamily="34" charset="0"/>
              </a:rPr>
              <a:t> society in Japan. Asia Pacific Journal of Public </a:t>
            </a:r>
            <a:r>
              <a:rPr kumimoji="1" lang="fr-FR" altLang="ja-JP" sz="1000" dirty="0" err="1">
                <a:solidFill>
                  <a:schemeClr val="tx1">
                    <a:lumMod val="50000"/>
                    <a:lumOff val="50000"/>
                  </a:schemeClr>
                </a:solidFill>
                <a:latin typeface="Arial" panose="020B0604020202020204" pitchFamily="34" charset="0"/>
              </a:rPr>
              <a:t>Health</a:t>
            </a:r>
            <a:r>
              <a:rPr kumimoji="1" lang="fr-FR" altLang="ja-JP" sz="1000" dirty="0">
                <a:solidFill>
                  <a:schemeClr val="tx1">
                    <a:lumMod val="50000"/>
                    <a:lumOff val="50000"/>
                  </a:schemeClr>
                </a:solidFill>
                <a:latin typeface="Arial" panose="020B0604020202020204" pitchFamily="34" charset="0"/>
              </a:rPr>
              <a:t>, 30(2), 95-106.</a:t>
            </a:r>
            <a:endParaRPr kumimoji="1" lang="ja-JP" altLang="en-US" sz="1000">
              <a:solidFill>
                <a:schemeClr val="tx1">
                  <a:lumMod val="50000"/>
                  <a:lumOff val="50000"/>
                </a:schemeClr>
              </a:solidFill>
            </a:endParaRPr>
          </a:p>
        </p:txBody>
      </p:sp>
    </p:spTree>
    <p:extLst>
      <p:ext uri="{BB962C8B-B14F-4D97-AF65-F5344CB8AC3E}">
        <p14:creationId xmlns:p14="http://schemas.microsoft.com/office/powerpoint/2010/main" val="768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A026-926A-5B64-F687-E0F8C63E0E1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BEC349D-F78C-170C-BA88-61C9508B9C62}"/>
              </a:ext>
            </a:extLst>
          </p:cNvPr>
          <p:cNvSpPr>
            <a:spLocks noGrp="1"/>
          </p:cNvSpPr>
          <p:nvPr>
            <p:ph type="title"/>
          </p:nvPr>
        </p:nvSpPr>
        <p:spPr/>
        <p:txBody>
          <a:bodyPr/>
          <a:lstStyle/>
          <a:p>
            <a:r>
              <a:rPr lang="ja-JP" altLang="en-US"/>
              <a:t>データからわかる課題状況（シニア目線）</a:t>
            </a:r>
          </a:p>
        </p:txBody>
      </p:sp>
      <p:sp>
        <p:nvSpPr>
          <p:cNvPr id="20" name="テキスト ボックス 19">
            <a:extLst>
              <a:ext uri="{FF2B5EF4-FFF2-40B4-BE49-F238E27FC236}">
                <a16:creationId xmlns:a16="http://schemas.microsoft.com/office/drawing/2014/main" id="{56D18B96-CE81-EF4D-6719-EA88F29B9FEE}"/>
              </a:ext>
            </a:extLst>
          </p:cNvPr>
          <p:cNvSpPr txBox="1"/>
          <p:nvPr/>
        </p:nvSpPr>
        <p:spPr>
          <a:xfrm>
            <a:off x="3424882" y="1312990"/>
            <a:ext cx="5109091" cy="584775"/>
          </a:xfrm>
          <a:prstGeom prst="rect">
            <a:avLst/>
          </a:prstGeom>
          <a:noFill/>
        </p:spPr>
        <p:txBody>
          <a:bodyPr wrap="none" rtlCol="0">
            <a:spAutoFit/>
          </a:bodyPr>
          <a:lstStyle/>
          <a:p>
            <a:r>
              <a:rPr kumimoji="1" lang="ja-JP" altLang="en-US" sz="3200" b="1"/>
              <a:t>自発的に相談しない高齢者</a:t>
            </a:r>
          </a:p>
        </p:txBody>
      </p:sp>
      <p:sp>
        <p:nvSpPr>
          <p:cNvPr id="22" name="テキスト ボックス 21">
            <a:extLst>
              <a:ext uri="{FF2B5EF4-FFF2-40B4-BE49-F238E27FC236}">
                <a16:creationId xmlns:a16="http://schemas.microsoft.com/office/drawing/2014/main" id="{1CAE60E2-9970-9112-A845-166D23BDC0E4}"/>
              </a:ext>
            </a:extLst>
          </p:cNvPr>
          <p:cNvSpPr txBox="1"/>
          <p:nvPr/>
        </p:nvSpPr>
        <p:spPr>
          <a:xfrm>
            <a:off x="1264396" y="5614295"/>
            <a:ext cx="9430062" cy="461665"/>
          </a:xfrm>
          <a:prstGeom prst="rect">
            <a:avLst/>
          </a:prstGeom>
          <a:noFill/>
        </p:spPr>
        <p:txBody>
          <a:bodyPr wrap="square" rtlCol="0">
            <a:spAutoFit/>
          </a:bodyPr>
          <a:lstStyle/>
          <a:p>
            <a:pPr algn="ctr"/>
            <a:r>
              <a:rPr lang="ja-JP" altLang="en-US" sz="2400" b="1" i="0" u="none" strike="noStrike">
                <a:effectLst/>
                <a:latin typeface="Arial" panose="020B0604020202020204" pitchFamily="34" charset="0"/>
              </a:rPr>
              <a:t>高齢者はリスクや心配事があってもなかな</a:t>
            </a:r>
            <a:r>
              <a:rPr lang="ja-JP" altLang="en-US" sz="2400" b="1">
                <a:latin typeface="Arial" panose="020B0604020202020204" pitchFamily="34" charset="0"/>
              </a:rPr>
              <a:t>か周りに相談しない！</a:t>
            </a:r>
            <a:endParaRPr kumimoji="1" lang="ja-JP" altLang="en-US" sz="2400" b="1"/>
          </a:p>
        </p:txBody>
      </p:sp>
      <p:sp>
        <p:nvSpPr>
          <p:cNvPr id="23" name="テキスト ボックス 22">
            <a:extLst>
              <a:ext uri="{FF2B5EF4-FFF2-40B4-BE49-F238E27FC236}">
                <a16:creationId xmlns:a16="http://schemas.microsoft.com/office/drawing/2014/main" id="{78E43EBC-E180-7F19-78E1-CFC3E5096141}"/>
              </a:ext>
            </a:extLst>
          </p:cNvPr>
          <p:cNvSpPr txBox="1"/>
          <p:nvPr/>
        </p:nvSpPr>
        <p:spPr>
          <a:xfrm>
            <a:off x="179251" y="6250255"/>
            <a:ext cx="12122284" cy="400110"/>
          </a:xfrm>
          <a:prstGeom prst="rect">
            <a:avLst/>
          </a:prstGeom>
          <a:noFill/>
        </p:spPr>
        <p:txBody>
          <a:bodyPr wrap="square" rtlCol="0">
            <a:spAutoFit/>
          </a:bodyPr>
          <a:lstStyle/>
          <a:p>
            <a:r>
              <a:rPr kumimoji="1" lang="en-US" altLang="ja-JP" sz="1000" dirty="0">
                <a:solidFill>
                  <a:schemeClr val="tx1">
                    <a:lumMod val="50000"/>
                    <a:lumOff val="50000"/>
                  </a:schemeClr>
                </a:solidFill>
                <a:latin typeface="Arial" panose="020B0604020202020204" pitchFamily="34" charset="0"/>
              </a:rPr>
              <a:t>[5] </a:t>
            </a:r>
            <a:r>
              <a:rPr kumimoji="1" lang="ja-JP" altLang="en-US" sz="1000">
                <a:solidFill>
                  <a:schemeClr val="tx1">
                    <a:lumMod val="50000"/>
                    <a:lumOff val="50000"/>
                  </a:schemeClr>
                </a:solidFill>
                <a:latin typeface="Arial" panose="020B0604020202020204" pitchFamily="34" charset="0"/>
              </a:rPr>
              <a:t>中野区</a:t>
            </a:r>
            <a:r>
              <a:rPr kumimoji="1" lang="en-US" altLang="ja-JP" sz="1000" dirty="0">
                <a:solidFill>
                  <a:schemeClr val="tx1">
                    <a:lumMod val="50000"/>
                    <a:lumOff val="50000"/>
                  </a:schemeClr>
                </a:solidFill>
                <a:latin typeface="Arial" panose="020B0604020202020204" pitchFamily="34" charset="0"/>
              </a:rPr>
              <a:t>. (2020). </a:t>
            </a:r>
            <a:r>
              <a:rPr kumimoji="1" lang="ja-JP" altLang="en-US" sz="1000">
                <a:solidFill>
                  <a:schemeClr val="tx1">
                    <a:lumMod val="50000"/>
                    <a:lumOff val="50000"/>
                  </a:schemeClr>
                </a:solidFill>
                <a:latin typeface="Arial" panose="020B0604020202020204" pitchFamily="34" charset="0"/>
              </a:rPr>
              <a:t>令和</a:t>
            </a:r>
            <a:r>
              <a:rPr kumimoji="1" lang="en-US" altLang="ja-JP" sz="1000" dirty="0">
                <a:solidFill>
                  <a:schemeClr val="tx1">
                    <a:lumMod val="50000"/>
                    <a:lumOff val="50000"/>
                  </a:schemeClr>
                </a:solidFill>
                <a:latin typeface="Arial" panose="020B0604020202020204" pitchFamily="34" charset="0"/>
              </a:rPr>
              <a:t>2</a:t>
            </a:r>
            <a:r>
              <a:rPr kumimoji="1" lang="ja-JP" altLang="en-US" sz="1000">
                <a:solidFill>
                  <a:schemeClr val="tx1">
                    <a:lumMod val="50000"/>
                    <a:lumOff val="50000"/>
                  </a:schemeClr>
                </a:solidFill>
                <a:latin typeface="Arial" panose="020B0604020202020204" pitchFamily="34" charset="0"/>
              </a:rPr>
              <a:t>年度</a:t>
            </a:r>
            <a:r>
              <a:rPr kumimoji="1" lang="en-US" altLang="ja-JP" sz="1000" dirty="0">
                <a:solidFill>
                  <a:schemeClr val="tx1">
                    <a:lumMod val="50000"/>
                    <a:lumOff val="50000"/>
                  </a:schemeClr>
                </a:solidFill>
                <a:latin typeface="Arial" panose="020B0604020202020204" pitchFamily="34" charset="0"/>
              </a:rPr>
              <a:t>(2020</a:t>
            </a:r>
            <a:r>
              <a:rPr kumimoji="1" lang="ja-JP" altLang="en-US" sz="1000">
                <a:solidFill>
                  <a:schemeClr val="tx1">
                    <a:lumMod val="50000"/>
                    <a:lumOff val="50000"/>
                  </a:schemeClr>
                </a:solidFill>
                <a:latin typeface="Arial" panose="020B0604020202020204" pitchFamily="34" charset="0"/>
              </a:rPr>
              <a:t>年度</a:t>
            </a:r>
            <a:r>
              <a:rPr kumimoji="1" lang="en-US" altLang="ja-JP" sz="1000" dirty="0">
                <a:solidFill>
                  <a:schemeClr val="tx1">
                    <a:lumMod val="50000"/>
                    <a:lumOff val="50000"/>
                  </a:schemeClr>
                </a:solidFill>
                <a:latin typeface="Arial" panose="020B0604020202020204" pitchFamily="34" charset="0"/>
              </a:rPr>
              <a:t>)</a:t>
            </a:r>
            <a:r>
              <a:rPr kumimoji="1" lang="ja-JP" altLang="en-US" sz="1000">
                <a:solidFill>
                  <a:schemeClr val="tx1">
                    <a:lumMod val="50000"/>
                    <a:lumOff val="50000"/>
                  </a:schemeClr>
                </a:solidFill>
                <a:latin typeface="Arial" panose="020B0604020202020204" pitchFamily="34" charset="0"/>
              </a:rPr>
              <a:t>暮らしの状況と意識に関する調査報告書 第</a:t>
            </a:r>
            <a:r>
              <a:rPr kumimoji="1" lang="en-US" altLang="ja-JP" sz="1000" dirty="0">
                <a:solidFill>
                  <a:schemeClr val="tx1">
                    <a:lumMod val="50000"/>
                    <a:lumOff val="50000"/>
                  </a:schemeClr>
                </a:solidFill>
                <a:latin typeface="Arial" panose="020B0604020202020204" pitchFamily="34" charset="0"/>
              </a:rPr>
              <a:t>4</a:t>
            </a:r>
            <a:r>
              <a:rPr kumimoji="1" lang="ja-JP" altLang="en-US" sz="1000">
                <a:solidFill>
                  <a:schemeClr val="tx1">
                    <a:lumMod val="50000"/>
                    <a:lumOff val="50000"/>
                  </a:schemeClr>
                </a:solidFill>
                <a:latin typeface="Arial" panose="020B0604020202020204" pitchFamily="34" charset="0"/>
              </a:rPr>
              <a:t>章</a:t>
            </a:r>
            <a:r>
              <a:rPr kumimoji="1" lang="en-US" altLang="ja-JP" sz="1000" dirty="0">
                <a:solidFill>
                  <a:schemeClr val="tx1">
                    <a:lumMod val="50000"/>
                    <a:lumOff val="50000"/>
                  </a:schemeClr>
                </a:solidFill>
                <a:latin typeface="Arial" panose="020B0604020202020204" pitchFamily="34" charset="0"/>
              </a:rPr>
              <a:t>: SOS</a:t>
            </a:r>
            <a:r>
              <a:rPr kumimoji="1" lang="ja-JP" altLang="en-US" sz="1000">
                <a:solidFill>
                  <a:schemeClr val="tx1">
                    <a:lumMod val="50000"/>
                    <a:lumOff val="50000"/>
                  </a:schemeClr>
                </a:solidFill>
                <a:latin typeface="Arial" panose="020B0604020202020204" pitchFamily="34" charset="0"/>
              </a:rPr>
              <a:t>を発信できないリスクが高い人の分析</a:t>
            </a:r>
            <a:r>
              <a:rPr kumimoji="1" lang="en-US" altLang="ja-JP" sz="1000" dirty="0">
                <a:solidFill>
                  <a:schemeClr val="tx1">
                    <a:lumMod val="50000"/>
                    <a:lumOff val="50000"/>
                  </a:schemeClr>
                </a:solidFill>
                <a:latin typeface="Arial" panose="020B0604020202020204" pitchFamily="34" charset="0"/>
              </a:rPr>
              <a:t>, </a:t>
            </a:r>
            <a:r>
              <a:rPr kumimoji="1" lang="en-US" altLang="ja-JP" sz="1000" spc="-150" dirty="0">
                <a:solidFill>
                  <a:schemeClr val="tx1">
                    <a:lumMod val="50000"/>
                    <a:lumOff val="50000"/>
                  </a:schemeClr>
                </a:solidFill>
                <a:latin typeface="Arial" panose="020B0604020202020204" pitchFamily="34" charset="0"/>
              </a:rPr>
              <a:t>https://</a:t>
            </a:r>
            <a:r>
              <a:rPr kumimoji="1" lang="en-US" altLang="ja-JP" sz="1000" spc="-150" dirty="0" err="1">
                <a:solidFill>
                  <a:schemeClr val="tx1">
                    <a:lumMod val="50000"/>
                    <a:lumOff val="50000"/>
                  </a:schemeClr>
                </a:solidFill>
                <a:latin typeface="Arial" panose="020B0604020202020204" pitchFamily="34" charset="0"/>
              </a:rPr>
              <a:t>www.city.tokyo-nakano.lg.jp</a:t>
            </a:r>
            <a:r>
              <a:rPr kumimoji="1" lang="en-US" altLang="ja-JP" sz="1000" spc="-150" dirty="0">
                <a:solidFill>
                  <a:schemeClr val="tx1">
                    <a:lumMod val="50000"/>
                    <a:lumOff val="50000"/>
                  </a:schemeClr>
                </a:solidFill>
                <a:latin typeface="Arial" panose="020B0604020202020204" pitchFamily="34" charset="0"/>
              </a:rPr>
              <a:t>/</a:t>
            </a:r>
            <a:r>
              <a:rPr kumimoji="1" lang="en-US" altLang="ja-JP" sz="1000" spc="-150" dirty="0" err="1">
                <a:solidFill>
                  <a:schemeClr val="tx1">
                    <a:lumMod val="50000"/>
                    <a:lumOff val="50000"/>
                  </a:schemeClr>
                </a:solidFill>
                <a:latin typeface="Arial" panose="020B0604020202020204" pitchFamily="34" charset="0"/>
              </a:rPr>
              <a:t>kusei</a:t>
            </a:r>
            <a:r>
              <a:rPr kumimoji="1" lang="en-US" altLang="ja-JP" sz="1000" spc="-150" dirty="0">
                <a:solidFill>
                  <a:schemeClr val="tx1">
                    <a:lumMod val="50000"/>
                    <a:lumOff val="50000"/>
                  </a:schemeClr>
                </a:solidFill>
                <a:latin typeface="Arial" panose="020B0604020202020204" pitchFamily="34" charset="0"/>
              </a:rPr>
              <a:t>/</a:t>
            </a:r>
            <a:r>
              <a:rPr kumimoji="1" lang="en-US" altLang="ja-JP" sz="1000" spc="-150" dirty="0" err="1">
                <a:solidFill>
                  <a:schemeClr val="tx1">
                    <a:lumMod val="50000"/>
                    <a:lumOff val="50000"/>
                  </a:schemeClr>
                </a:solidFill>
                <a:latin typeface="Arial" panose="020B0604020202020204" pitchFamily="34" charset="0"/>
              </a:rPr>
              <a:t>toukei-cyousa</a:t>
            </a:r>
            <a:r>
              <a:rPr kumimoji="1" lang="en-US" altLang="ja-JP" sz="1000" spc="-150" dirty="0">
                <a:solidFill>
                  <a:schemeClr val="tx1">
                    <a:lumMod val="50000"/>
                    <a:lumOff val="50000"/>
                  </a:schemeClr>
                </a:solidFill>
                <a:latin typeface="Arial" panose="020B0604020202020204" pitchFamily="34" charset="0"/>
              </a:rPr>
              <a:t>/survey/r2-kurashi.html</a:t>
            </a:r>
            <a:br>
              <a:rPr kumimoji="1" lang="en-US" altLang="ja-JP" sz="1000" dirty="0">
                <a:solidFill>
                  <a:schemeClr val="tx1">
                    <a:lumMod val="50000"/>
                    <a:lumOff val="50000"/>
                  </a:schemeClr>
                </a:solidFill>
                <a:latin typeface="Arial" panose="020B0604020202020204" pitchFamily="34" charset="0"/>
              </a:rPr>
            </a:br>
            <a:r>
              <a:rPr kumimoji="1" lang="en-US" altLang="ja-JP" sz="1000" dirty="0">
                <a:solidFill>
                  <a:schemeClr val="tx1">
                    <a:lumMod val="50000"/>
                    <a:lumOff val="50000"/>
                  </a:schemeClr>
                </a:solidFill>
                <a:latin typeface="Arial" panose="020B0604020202020204" pitchFamily="34" charset="0"/>
              </a:rPr>
              <a:t>[6]</a:t>
            </a:r>
            <a:r>
              <a:rPr kumimoji="1" lang="ja-JP" altLang="en-US" sz="1000">
                <a:solidFill>
                  <a:schemeClr val="tx1">
                    <a:lumMod val="50000"/>
                    <a:lumOff val="50000"/>
                  </a:schemeClr>
                </a:solidFill>
                <a:latin typeface="Arial" panose="020B0604020202020204" pitchFamily="34" charset="0"/>
              </a:rPr>
              <a:t>池内朋子</a:t>
            </a:r>
            <a:r>
              <a:rPr kumimoji="1" lang="en-US" altLang="ja-JP" sz="1000" dirty="0">
                <a:solidFill>
                  <a:schemeClr val="tx1">
                    <a:lumMod val="50000"/>
                    <a:lumOff val="50000"/>
                  </a:schemeClr>
                </a:solidFill>
                <a:latin typeface="Arial" panose="020B0604020202020204" pitchFamily="34" charset="0"/>
              </a:rPr>
              <a:t>, </a:t>
            </a:r>
            <a:r>
              <a:rPr kumimoji="1" lang="ja-JP" altLang="en-US" sz="1000">
                <a:solidFill>
                  <a:schemeClr val="tx1">
                    <a:lumMod val="50000"/>
                    <a:lumOff val="50000"/>
                  </a:schemeClr>
                </a:solidFill>
                <a:latin typeface="Arial" panose="020B0604020202020204" pitchFamily="34" charset="0"/>
              </a:rPr>
              <a:t>小野真由子</a:t>
            </a:r>
            <a:r>
              <a:rPr kumimoji="1" lang="en-US" altLang="ja-JP" sz="1000" dirty="0">
                <a:solidFill>
                  <a:schemeClr val="tx1">
                    <a:lumMod val="50000"/>
                    <a:lumOff val="50000"/>
                  </a:schemeClr>
                </a:solidFill>
                <a:latin typeface="Arial" panose="020B0604020202020204" pitchFamily="34" charset="0"/>
              </a:rPr>
              <a:t>, &amp; </a:t>
            </a:r>
            <a:r>
              <a:rPr kumimoji="1" lang="ja-JP" altLang="en-US" sz="1000">
                <a:solidFill>
                  <a:schemeClr val="tx1">
                    <a:lumMod val="50000"/>
                    <a:lumOff val="50000"/>
                  </a:schemeClr>
                </a:solidFill>
                <a:latin typeface="Arial" panose="020B0604020202020204" pitchFamily="34" charset="0"/>
              </a:rPr>
              <a:t>長田久雄</a:t>
            </a:r>
            <a:r>
              <a:rPr kumimoji="1" lang="en-US" altLang="ja-JP" sz="1000" dirty="0">
                <a:solidFill>
                  <a:schemeClr val="tx1">
                    <a:lumMod val="50000"/>
                    <a:lumOff val="50000"/>
                  </a:schemeClr>
                </a:solidFill>
                <a:latin typeface="Arial" panose="020B0604020202020204" pitchFamily="34" charset="0"/>
              </a:rPr>
              <a:t>. (2022). </a:t>
            </a:r>
            <a:r>
              <a:rPr kumimoji="1" lang="ja-JP" altLang="en-US" sz="1000">
                <a:solidFill>
                  <a:schemeClr val="tx1">
                    <a:lumMod val="50000"/>
                    <a:lumOff val="50000"/>
                  </a:schemeClr>
                </a:solidFill>
                <a:latin typeface="Arial" panose="020B0604020202020204" pitchFamily="34" charset="0"/>
              </a:rPr>
              <a:t>対人関係における高齢者の 「迷惑をかけたくない」 思い</a:t>
            </a:r>
            <a:r>
              <a:rPr kumimoji="1" lang="en-US" altLang="ja-JP" sz="1000" dirty="0">
                <a:solidFill>
                  <a:schemeClr val="tx1">
                    <a:lumMod val="50000"/>
                    <a:lumOff val="50000"/>
                  </a:schemeClr>
                </a:solidFill>
                <a:latin typeface="Arial" panose="020B0604020202020204" pitchFamily="34" charset="0"/>
              </a:rPr>
              <a:t>: </a:t>
            </a:r>
            <a:r>
              <a:rPr kumimoji="1" lang="ja-JP" altLang="en-US" sz="1000">
                <a:solidFill>
                  <a:schemeClr val="tx1">
                    <a:lumMod val="50000"/>
                    <a:lumOff val="50000"/>
                  </a:schemeClr>
                </a:solidFill>
                <a:latin typeface="Arial" panose="020B0604020202020204" pitchFamily="34" charset="0"/>
              </a:rPr>
              <a:t>文献研究による検討</a:t>
            </a:r>
            <a:r>
              <a:rPr kumimoji="1" lang="en-US" altLang="ja-JP" sz="1000" dirty="0">
                <a:solidFill>
                  <a:schemeClr val="tx1">
                    <a:lumMod val="50000"/>
                    <a:lumOff val="50000"/>
                  </a:schemeClr>
                </a:solidFill>
                <a:latin typeface="Arial" panose="020B0604020202020204" pitchFamily="34" charset="0"/>
              </a:rPr>
              <a:t>. </a:t>
            </a:r>
            <a:r>
              <a:rPr kumimoji="1" lang="ja-JP" altLang="en-US" sz="1000">
                <a:solidFill>
                  <a:schemeClr val="tx1">
                    <a:lumMod val="50000"/>
                    <a:lumOff val="50000"/>
                  </a:schemeClr>
                </a:solidFill>
                <a:latin typeface="Arial" panose="020B0604020202020204" pitchFamily="34" charset="0"/>
              </a:rPr>
              <a:t>応用老年学</a:t>
            </a:r>
            <a:r>
              <a:rPr kumimoji="1" lang="en-US" altLang="ja-JP" sz="1000" dirty="0">
                <a:solidFill>
                  <a:schemeClr val="tx1">
                    <a:lumMod val="50000"/>
                    <a:lumOff val="50000"/>
                  </a:schemeClr>
                </a:solidFill>
                <a:latin typeface="Arial" panose="020B0604020202020204" pitchFamily="34" charset="0"/>
              </a:rPr>
              <a:t>, 16(1), 89-98.</a:t>
            </a:r>
            <a:endParaRPr kumimoji="1" lang="ja-JP" altLang="en-US" sz="1000">
              <a:solidFill>
                <a:schemeClr val="tx1">
                  <a:lumMod val="50000"/>
                  <a:lumOff val="50000"/>
                </a:schemeClr>
              </a:solidFill>
            </a:endParaRPr>
          </a:p>
        </p:txBody>
      </p:sp>
      <p:grpSp>
        <p:nvGrpSpPr>
          <p:cNvPr id="6" name="グループ化 5">
            <a:extLst>
              <a:ext uri="{FF2B5EF4-FFF2-40B4-BE49-F238E27FC236}">
                <a16:creationId xmlns:a16="http://schemas.microsoft.com/office/drawing/2014/main" id="{9F1C7081-DB38-C278-E1DE-606BFDEF3902}"/>
              </a:ext>
            </a:extLst>
          </p:cNvPr>
          <p:cNvGrpSpPr/>
          <p:nvPr/>
        </p:nvGrpSpPr>
        <p:grpSpPr>
          <a:xfrm>
            <a:off x="1233390" y="2135464"/>
            <a:ext cx="10120410" cy="3155116"/>
            <a:chOff x="1233390" y="1969212"/>
            <a:chExt cx="10120410" cy="3155116"/>
          </a:xfrm>
        </p:grpSpPr>
        <p:graphicFrame>
          <p:nvGraphicFramePr>
            <p:cNvPr id="2" name="グラフ 1">
              <a:extLst>
                <a:ext uri="{FF2B5EF4-FFF2-40B4-BE49-F238E27FC236}">
                  <a16:creationId xmlns:a16="http://schemas.microsoft.com/office/drawing/2014/main" id="{026C9C90-5700-5D51-5A70-059315D4A009}"/>
                </a:ext>
              </a:extLst>
            </p:cNvPr>
            <p:cNvGraphicFramePr/>
            <p:nvPr>
              <p:extLst>
                <p:ext uri="{D42A27DB-BD31-4B8C-83A1-F6EECF244321}">
                  <p14:modId xmlns:p14="http://schemas.microsoft.com/office/powerpoint/2010/main" val="1993940077"/>
                </p:ext>
              </p:extLst>
            </p:nvPr>
          </p:nvGraphicFramePr>
          <p:xfrm>
            <a:off x="6096000" y="1969212"/>
            <a:ext cx="5257800" cy="3155116"/>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607F0883-7DF8-D84B-E1E1-6F4CFCD22683}"/>
                </a:ext>
              </a:extLst>
            </p:cNvPr>
            <p:cNvSpPr txBox="1"/>
            <p:nvPr/>
          </p:nvSpPr>
          <p:spPr>
            <a:xfrm>
              <a:off x="1233391" y="2756177"/>
              <a:ext cx="845103" cy="400110"/>
            </a:xfrm>
            <a:prstGeom prst="rect">
              <a:avLst/>
            </a:prstGeom>
            <a:noFill/>
          </p:spPr>
          <p:txBody>
            <a:bodyPr wrap="none" rtlCol="0">
              <a:spAutoFit/>
            </a:bodyPr>
            <a:lstStyle/>
            <a:p>
              <a:r>
                <a:rPr kumimoji="1" lang="ja-JP" altLang="en-US" sz="2000" b="1">
                  <a:solidFill>
                    <a:srgbClr val="1A317C"/>
                  </a:solidFill>
                </a:rPr>
                <a:t>第</a:t>
              </a:r>
              <a:r>
                <a:rPr kumimoji="1" lang="en-US" altLang="ja-JP" sz="2000" b="1" dirty="0">
                  <a:solidFill>
                    <a:srgbClr val="1A317C"/>
                  </a:solidFill>
                </a:rPr>
                <a:t>1</a:t>
              </a:r>
              <a:r>
                <a:rPr kumimoji="1" lang="ja-JP" altLang="en-US" sz="2000" b="1">
                  <a:solidFill>
                    <a:srgbClr val="1A317C"/>
                  </a:solidFill>
                </a:rPr>
                <a:t>位</a:t>
              </a:r>
            </a:p>
          </p:txBody>
        </p:sp>
        <p:sp>
          <p:nvSpPr>
            <p:cNvPr id="8" name="テキスト ボックス 7">
              <a:extLst>
                <a:ext uri="{FF2B5EF4-FFF2-40B4-BE49-F238E27FC236}">
                  <a16:creationId xmlns:a16="http://schemas.microsoft.com/office/drawing/2014/main" id="{E5CC729E-DCBE-DAF9-CC11-424EA0FC6BEE}"/>
                </a:ext>
              </a:extLst>
            </p:cNvPr>
            <p:cNvSpPr txBox="1"/>
            <p:nvPr/>
          </p:nvSpPr>
          <p:spPr>
            <a:xfrm>
              <a:off x="1233390" y="3374544"/>
              <a:ext cx="845103" cy="400110"/>
            </a:xfrm>
            <a:prstGeom prst="rect">
              <a:avLst/>
            </a:prstGeom>
            <a:noFill/>
          </p:spPr>
          <p:txBody>
            <a:bodyPr wrap="none" rtlCol="0">
              <a:spAutoFit/>
            </a:bodyPr>
            <a:lstStyle/>
            <a:p>
              <a:r>
                <a:rPr kumimoji="1" lang="ja-JP" altLang="en-US" sz="2000" b="1">
                  <a:solidFill>
                    <a:srgbClr val="1A317C"/>
                  </a:solidFill>
                </a:rPr>
                <a:t>第</a:t>
              </a:r>
              <a:r>
                <a:rPr kumimoji="1" lang="en-US" altLang="ja-JP" sz="2000" b="1" dirty="0">
                  <a:solidFill>
                    <a:srgbClr val="1A317C"/>
                  </a:solidFill>
                </a:rPr>
                <a:t>2</a:t>
              </a:r>
              <a:r>
                <a:rPr kumimoji="1" lang="ja-JP" altLang="en-US" sz="2000" b="1">
                  <a:solidFill>
                    <a:srgbClr val="1A317C"/>
                  </a:solidFill>
                </a:rPr>
                <a:t>位</a:t>
              </a:r>
            </a:p>
          </p:txBody>
        </p:sp>
        <p:sp>
          <p:nvSpPr>
            <p:cNvPr id="9" name="テキスト ボックス 8">
              <a:extLst>
                <a:ext uri="{FF2B5EF4-FFF2-40B4-BE49-F238E27FC236}">
                  <a16:creationId xmlns:a16="http://schemas.microsoft.com/office/drawing/2014/main" id="{A087E8BA-EAB7-F2AE-7A36-BB88AED0C911}"/>
                </a:ext>
              </a:extLst>
            </p:cNvPr>
            <p:cNvSpPr txBox="1"/>
            <p:nvPr/>
          </p:nvSpPr>
          <p:spPr>
            <a:xfrm>
              <a:off x="1233390" y="3976286"/>
              <a:ext cx="845103" cy="400110"/>
            </a:xfrm>
            <a:prstGeom prst="rect">
              <a:avLst/>
            </a:prstGeom>
            <a:noFill/>
          </p:spPr>
          <p:txBody>
            <a:bodyPr wrap="none" rtlCol="0">
              <a:spAutoFit/>
            </a:bodyPr>
            <a:lstStyle/>
            <a:p>
              <a:r>
                <a:rPr kumimoji="1" lang="ja-JP" altLang="en-US" sz="2000" b="1">
                  <a:solidFill>
                    <a:srgbClr val="1A317C"/>
                  </a:solidFill>
                </a:rPr>
                <a:t>第</a:t>
              </a:r>
              <a:r>
                <a:rPr lang="en-US" altLang="ja-JP" sz="2000" b="1" dirty="0">
                  <a:solidFill>
                    <a:srgbClr val="1A317C"/>
                  </a:solidFill>
                </a:rPr>
                <a:t>3</a:t>
              </a:r>
              <a:r>
                <a:rPr kumimoji="1" lang="ja-JP" altLang="en-US" sz="2000" b="1">
                  <a:solidFill>
                    <a:srgbClr val="1A317C"/>
                  </a:solidFill>
                </a:rPr>
                <a:t>位</a:t>
              </a:r>
            </a:p>
          </p:txBody>
        </p:sp>
        <p:sp>
          <p:nvSpPr>
            <p:cNvPr id="10" name="テキスト ボックス 9">
              <a:extLst>
                <a:ext uri="{FF2B5EF4-FFF2-40B4-BE49-F238E27FC236}">
                  <a16:creationId xmlns:a16="http://schemas.microsoft.com/office/drawing/2014/main" id="{9948BDC1-DB27-2BAD-E9F6-2C801FD72B29}"/>
                </a:ext>
              </a:extLst>
            </p:cNvPr>
            <p:cNvSpPr txBox="1"/>
            <p:nvPr/>
          </p:nvSpPr>
          <p:spPr>
            <a:xfrm>
              <a:off x="9629680" y="2713905"/>
              <a:ext cx="1059906" cy="461665"/>
            </a:xfrm>
            <a:prstGeom prst="rect">
              <a:avLst/>
            </a:prstGeom>
            <a:noFill/>
          </p:spPr>
          <p:txBody>
            <a:bodyPr wrap="none" rtlCol="0">
              <a:spAutoFit/>
            </a:bodyPr>
            <a:lstStyle/>
            <a:p>
              <a:r>
                <a:rPr lang="en-US" altLang="ja-JP" sz="2400" b="1" dirty="0">
                  <a:solidFill>
                    <a:srgbClr val="1A317C"/>
                  </a:solidFill>
                </a:rPr>
                <a:t>32.4%</a:t>
              </a:r>
              <a:endParaRPr kumimoji="1" lang="ja-JP" altLang="en-US" sz="2400" b="1">
                <a:solidFill>
                  <a:srgbClr val="1A317C"/>
                </a:solidFill>
              </a:endParaRPr>
            </a:p>
          </p:txBody>
        </p:sp>
        <p:sp>
          <p:nvSpPr>
            <p:cNvPr id="11" name="テキスト ボックス 10">
              <a:extLst>
                <a:ext uri="{FF2B5EF4-FFF2-40B4-BE49-F238E27FC236}">
                  <a16:creationId xmlns:a16="http://schemas.microsoft.com/office/drawing/2014/main" id="{143671FA-2ABC-F366-F9EB-8CC8519174ED}"/>
                </a:ext>
              </a:extLst>
            </p:cNvPr>
            <p:cNvSpPr txBox="1"/>
            <p:nvPr/>
          </p:nvSpPr>
          <p:spPr>
            <a:xfrm>
              <a:off x="9501542" y="3346625"/>
              <a:ext cx="1059906" cy="461665"/>
            </a:xfrm>
            <a:prstGeom prst="rect">
              <a:avLst/>
            </a:prstGeom>
            <a:noFill/>
          </p:spPr>
          <p:txBody>
            <a:bodyPr wrap="none" rtlCol="0">
              <a:spAutoFit/>
            </a:bodyPr>
            <a:lstStyle/>
            <a:p>
              <a:r>
                <a:rPr lang="en-US" altLang="ja-JP" sz="2400" b="1" dirty="0">
                  <a:solidFill>
                    <a:schemeClr val="bg1"/>
                  </a:solidFill>
                </a:rPr>
                <a:t>31.0%</a:t>
              </a:r>
              <a:endParaRPr kumimoji="1" lang="ja-JP" altLang="en-US" sz="2400" b="1">
                <a:solidFill>
                  <a:schemeClr val="bg1"/>
                </a:solidFill>
              </a:endParaRPr>
            </a:p>
          </p:txBody>
        </p:sp>
        <p:sp>
          <p:nvSpPr>
            <p:cNvPr id="14" name="テキスト ボックス 13">
              <a:extLst>
                <a:ext uri="{FF2B5EF4-FFF2-40B4-BE49-F238E27FC236}">
                  <a16:creationId xmlns:a16="http://schemas.microsoft.com/office/drawing/2014/main" id="{42D3CF98-3F19-5DA8-0683-CADEE1F76430}"/>
                </a:ext>
              </a:extLst>
            </p:cNvPr>
            <p:cNvSpPr txBox="1"/>
            <p:nvPr/>
          </p:nvSpPr>
          <p:spPr>
            <a:xfrm>
              <a:off x="8569774" y="3941254"/>
              <a:ext cx="1059906" cy="461665"/>
            </a:xfrm>
            <a:prstGeom prst="rect">
              <a:avLst/>
            </a:prstGeom>
            <a:noFill/>
          </p:spPr>
          <p:txBody>
            <a:bodyPr wrap="none" rtlCol="0">
              <a:spAutoFit/>
            </a:bodyPr>
            <a:lstStyle/>
            <a:p>
              <a:r>
                <a:rPr lang="en-US" altLang="ja-JP" sz="2400" b="1" dirty="0">
                  <a:solidFill>
                    <a:schemeClr val="bg1"/>
                  </a:solidFill>
                </a:rPr>
                <a:t>24.8%</a:t>
              </a:r>
              <a:endParaRPr kumimoji="1" lang="ja-JP" altLang="en-US" sz="2400" b="1">
                <a:solidFill>
                  <a:schemeClr val="bg1"/>
                </a:solidFill>
              </a:endParaRPr>
            </a:p>
          </p:txBody>
        </p:sp>
        <p:sp>
          <p:nvSpPr>
            <p:cNvPr id="16" name="テキスト ボックス 15">
              <a:extLst>
                <a:ext uri="{FF2B5EF4-FFF2-40B4-BE49-F238E27FC236}">
                  <a16:creationId xmlns:a16="http://schemas.microsoft.com/office/drawing/2014/main" id="{6EB40909-B044-4701-86C8-5A310DCD4B49}"/>
                </a:ext>
              </a:extLst>
            </p:cNvPr>
            <p:cNvSpPr txBox="1"/>
            <p:nvPr/>
          </p:nvSpPr>
          <p:spPr>
            <a:xfrm>
              <a:off x="2026125" y="2513478"/>
              <a:ext cx="4976314" cy="1856534"/>
            </a:xfrm>
            <a:prstGeom prst="rect">
              <a:avLst/>
            </a:prstGeom>
            <a:noFill/>
          </p:spPr>
          <p:txBody>
            <a:bodyPr wrap="square" rtlCol="0">
              <a:spAutoFit/>
            </a:bodyPr>
            <a:lstStyle/>
            <a:p>
              <a:pPr>
                <a:lnSpc>
                  <a:spcPct val="200000"/>
                </a:lnSpc>
              </a:pPr>
              <a:r>
                <a:rPr kumimoji="1" lang="ja-JP" altLang="en-US" sz="2000" b="1" spc="-150">
                  <a:solidFill>
                    <a:srgbClr val="1A317C"/>
                  </a:solidFill>
                </a:rPr>
                <a:t>相談しても解決できないと思うから</a:t>
              </a:r>
              <a:endParaRPr kumimoji="1" lang="en-US" altLang="ja-JP" sz="2000" b="1" spc="-150" dirty="0">
                <a:solidFill>
                  <a:srgbClr val="1A317C"/>
                </a:solidFill>
              </a:endParaRPr>
            </a:p>
            <a:p>
              <a:pPr>
                <a:lnSpc>
                  <a:spcPct val="200000"/>
                </a:lnSpc>
              </a:pPr>
              <a:r>
                <a:rPr lang="ja-JP" altLang="en-US" sz="2000" b="1">
                  <a:solidFill>
                    <a:srgbClr val="1A317C"/>
                  </a:solidFill>
                </a:rPr>
                <a:t>特に理由はない</a:t>
              </a:r>
              <a:endParaRPr lang="en-US" altLang="ja-JP" sz="2000" b="1" dirty="0">
                <a:solidFill>
                  <a:srgbClr val="1A317C"/>
                </a:solidFill>
              </a:endParaRPr>
            </a:p>
            <a:p>
              <a:pPr>
                <a:lnSpc>
                  <a:spcPct val="200000"/>
                </a:lnSpc>
              </a:pPr>
              <a:r>
                <a:rPr kumimoji="1" lang="ja-JP" altLang="en-US" sz="2000" b="1" spc="-150">
                  <a:solidFill>
                    <a:srgbClr val="1A317C"/>
                  </a:solidFill>
                </a:rPr>
                <a:t>誰に相談してよいか分からないから</a:t>
              </a:r>
            </a:p>
          </p:txBody>
        </p:sp>
      </p:grpSp>
      <p:sp>
        <p:nvSpPr>
          <p:cNvPr id="31" name="テキスト ボックス 30">
            <a:extLst>
              <a:ext uri="{FF2B5EF4-FFF2-40B4-BE49-F238E27FC236}">
                <a16:creationId xmlns:a16="http://schemas.microsoft.com/office/drawing/2014/main" id="{EFFC8943-AA3A-94A2-37A2-E0AFDBA5DCA9}"/>
              </a:ext>
            </a:extLst>
          </p:cNvPr>
          <p:cNvSpPr txBox="1"/>
          <p:nvPr/>
        </p:nvSpPr>
        <p:spPr>
          <a:xfrm>
            <a:off x="867634" y="4829323"/>
            <a:ext cx="4312399" cy="369332"/>
          </a:xfrm>
          <a:prstGeom prst="rect">
            <a:avLst/>
          </a:prstGeom>
          <a:noFill/>
        </p:spPr>
        <p:txBody>
          <a:bodyPr wrap="none" rtlCol="0">
            <a:spAutoFit/>
          </a:bodyPr>
          <a:lstStyle/>
          <a:p>
            <a:r>
              <a:rPr kumimoji="1" lang="en-US" altLang="ja-JP" dirty="0"/>
              <a:t>※</a:t>
            </a:r>
            <a:r>
              <a:rPr kumimoji="1" lang="ja-JP" altLang="en-US"/>
              <a:t>迷惑をかけたくないというデータも</a:t>
            </a:r>
            <a:r>
              <a:rPr kumimoji="1" lang="en-US" altLang="ja-JP" baseline="30000" dirty="0"/>
              <a:t>[6]</a:t>
            </a:r>
            <a:endParaRPr kumimoji="1" lang="ja-JP" altLang="en-US"/>
          </a:p>
        </p:txBody>
      </p:sp>
      <p:sp>
        <p:nvSpPr>
          <p:cNvPr id="5" name="テキスト ボックス 4">
            <a:extLst>
              <a:ext uri="{FF2B5EF4-FFF2-40B4-BE49-F238E27FC236}">
                <a16:creationId xmlns:a16="http://schemas.microsoft.com/office/drawing/2014/main" id="{DBC5CAA7-88DB-8B55-A3A1-943C212D1931}"/>
              </a:ext>
            </a:extLst>
          </p:cNvPr>
          <p:cNvSpPr txBox="1"/>
          <p:nvPr/>
        </p:nvSpPr>
        <p:spPr>
          <a:xfrm>
            <a:off x="694737" y="2170291"/>
            <a:ext cx="5540299" cy="400110"/>
          </a:xfrm>
          <a:prstGeom prst="rect">
            <a:avLst/>
          </a:prstGeom>
          <a:noFill/>
        </p:spPr>
        <p:txBody>
          <a:bodyPr wrap="none" rtlCol="0">
            <a:spAutoFit/>
          </a:bodyPr>
          <a:lstStyle/>
          <a:p>
            <a:r>
              <a:rPr kumimoji="1" lang="ja-JP" altLang="en-US" sz="2000"/>
              <a:t>「リスクが高い人」が誰にも相談しない理由</a:t>
            </a:r>
            <a:r>
              <a:rPr kumimoji="1" lang="en-US" altLang="ja-JP" sz="2000" baseline="30000" dirty="0"/>
              <a:t>[5]</a:t>
            </a:r>
            <a:endParaRPr kumimoji="1" lang="ja-JP" altLang="en-US" sz="2000"/>
          </a:p>
        </p:txBody>
      </p:sp>
      <p:sp>
        <p:nvSpPr>
          <p:cNvPr id="12" name="角丸四角形吹き出し 11">
            <a:extLst>
              <a:ext uri="{FF2B5EF4-FFF2-40B4-BE49-F238E27FC236}">
                <a16:creationId xmlns:a16="http://schemas.microsoft.com/office/drawing/2014/main" id="{6B5C51ED-9BB4-0CA1-3D4D-99C011C949FD}"/>
              </a:ext>
            </a:extLst>
          </p:cNvPr>
          <p:cNvSpPr/>
          <p:nvPr/>
        </p:nvSpPr>
        <p:spPr>
          <a:xfrm>
            <a:off x="10174873" y="1723700"/>
            <a:ext cx="1395058" cy="784066"/>
          </a:xfrm>
          <a:prstGeom prst="wedgeRoundRectCallou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３割前後が回答！</a:t>
            </a:r>
          </a:p>
        </p:txBody>
      </p:sp>
    </p:spTree>
    <p:extLst>
      <p:ext uri="{BB962C8B-B14F-4D97-AF65-F5344CB8AC3E}">
        <p14:creationId xmlns:p14="http://schemas.microsoft.com/office/powerpoint/2010/main" val="312731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9563-428F-A94E-FF78-F733AF9A430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130601-48EB-3EB0-3CD4-6D3E58E64650}"/>
              </a:ext>
            </a:extLst>
          </p:cNvPr>
          <p:cNvSpPr>
            <a:spLocks noGrp="1"/>
          </p:cNvSpPr>
          <p:nvPr>
            <p:ph type="title"/>
          </p:nvPr>
        </p:nvSpPr>
        <p:spPr>
          <a:xfrm>
            <a:off x="981635" y="365126"/>
            <a:ext cx="10372165" cy="764428"/>
          </a:xfrm>
          <a:prstGeom prst="rect">
            <a:avLst/>
          </a:prstGeom>
        </p:spPr>
        <p:txBody>
          <a:bodyPr/>
          <a:lstStyle/>
          <a:p>
            <a:r>
              <a:rPr kumimoji="1" lang="ja-JP" altLang="en-US"/>
              <a:t>課題の</a:t>
            </a:r>
            <a:r>
              <a:rPr lang="ja-JP" altLang="en-US"/>
              <a:t>構造</a:t>
            </a:r>
            <a:r>
              <a:rPr kumimoji="1" lang="ja-JP" altLang="en-US"/>
              <a:t>（行政視点）</a:t>
            </a:r>
          </a:p>
        </p:txBody>
      </p:sp>
      <p:sp>
        <p:nvSpPr>
          <p:cNvPr id="5" name="正方形/長方形 4">
            <a:extLst>
              <a:ext uri="{FF2B5EF4-FFF2-40B4-BE49-F238E27FC236}">
                <a16:creationId xmlns:a16="http://schemas.microsoft.com/office/drawing/2014/main" id="{EFC978FE-093A-7324-AAAF-6258728AFAF4}"/>
              </a:ext>
            </a:extLst>
          </p:cNvPr>
          <p:cNvSpPr/>
          <p:nvPr/>
        </p:nvSpPr>
        <p:spPr>
          <a:xfrm>
            <a:off x="1142369" y="2600114"/>
            <a:ext cx="4185788" cy="477835"/>
          </a:xfrm>
          <a:prstGeom prst="rect">
            <a:avLst/>
          </a:prstGeom>
          <a:solidFill>
            <a:srgbClr val="1A317C"/>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地域コミュニティ</a:t>
            </a:r>
          </a:p>
        </p:txBody>
      </p:sp>
      <p:sp>
        <p:nvSpPr>
          <p:cNvPr id="6" name="正方形/長方形 5">
            <a:extLst>
              <a:ext uri="{FF2B5EF4-FFF2-40B4-BE49-F238E27FC236}">
                <a16:creationId xmlns:a16="http://schemas.microsoft.com/office/drawing/2014/main" id="{72219181-55AE-3BC9-5DC9-A459A2F11DB0}"/>
              </a:ext>
            </a:extLst>
          </p:cNvPr>
          <p:cNvSpPr/>
          <p:nvPr/>
        </p:nvSpPr>
        <p:spPr>
          <a:xfrm>
            <a:off x="6795789" y="2613370"/>
            <a:ext cx="4185788" cy="477835"/>
          </a:xfrm>
          <a:prstGeom prst="rect">
            <a:avLst/>
          </a:prstGeom>
          <a:solidFill>
            <a:srgbClr val="1A317C"/>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専門職の相談窓口</a:t>
            </a:r>
          </a:p>
        </p:txBody>
      </p:sp>
      <p:sp>
        <p:nvSpPr>
          <p:cNvPr id="9" name="円/楕円 8">
            <a:extLst>
              <a:ext uri="{FF2B5EF4-FFF2-40B4-BE49-F238E27FC236}">
                <a16:creationId xmlns:a16="http://schemas.microsoft.com/office/drawing/2014/main" id="{EC2FCC37-420D-14C4-33EF-35536EC504B6}"/>
              </a:ext>
            </a:extLst>
          </p:cNvPr>
          <p:cNvSpPr/>
          <p:nvPr/>
        </p:nvSpPr>
        <p:spPr>
          <a:xfrm>
            <a:off x="3992889" y="413331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a:extLst>
              <a:ext uri="{FF2B5EF4-FFF2-40B4-BE49-F238E27FC236}">
                <a16:creationId xmlns:a16="http://schemas.microsoft.com/office/drawing/2014/main" id="{7D77518A-6386-0F47-45A2-9302F8421A98}"/>
              </a:ext>
            </a:extLst>
          </p:cNvPr>
          <p:cNvSpPr/>
          <p:nvPr/>
        </p:nvSpPr>
        <p:spPr>
          <a:xfrm>
            <a:off x="4182631" y="413518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a:extLst>
              <a:ext uri="{FF2B5EF4-FFF2-40B4-BE49-F238E27FC236}">
                <a16:creationId xmlns:a16="http://schemas.microsoft.com/office/drawing/2014/main" id="{700AB963-2082-C8DE-443D-F776CA360C47}"/>
              </a:ext>
            </a:extLst>
          </p:cNvPr>
          <p:cNvSpPr/>
          <p:nvPr/>
        </p:nvSpPr>
        <p:spPr>
          <a:xfrm>
            <a:off x="9073020" y="3416240"/>
            <a:ext cx="1680873" cy="500643"/>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社協</a:t>
            </a:r>
          </a:p>
        </p:txBody>
      </p:sp>
      <p:sp>
        <p:nvSpPr>
          <p:cNvPr id="32" name="角丸四角形 31">
            <a:extLst>
              <a:ext uri="{FF2B5EF4-FFF2-40B4-BE49-F238E27FC236}">
                <a16:creationId xmlns:a16="http://schemas.microsoft.com/office/drawing/2014/main" id="{6EC9D70A-30D6-768B-63B8-CAE60527DB59}"/>
              </a:ext>
            </a:extLst>
          </p:cNvPr>
          <p:cNvSpPr/>
          <p:nvPr/>
        </p:nvSpPr>
        <p:spPr>
          <a:xfrm>
            <a:off x="9073020" y="3986867"/>
            <a:ext cx="1680873" cy="500643"/>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病院</a:t>
            </a:r>
          </a:p>
        </p:txBody>
      </p:sp>
      <p:sp>
        <p:nvSpPr>
          <p:cNvPr id="33" name="角丸四角形 32">
            <a:extLst>
              <a:ext uri="{FF2B5EF4-FFF2-40B4-BE49-F238E27FC236}">
                <a16:creationId xmlns:a16="http://schemas.microsoft.com/office/drawing/2014/main" id="{A9C554C8-A0D6-629F-D107-4019718EA055}"/>
              </a:ext>
            </a:extLst>
          </p:cNvPr>
          <p:cNvSpPr/>
          <p:nvPr/>
        </p:nvSpPr>
        <p:spPr>
          <a:xfrm>
            <a:off x="9086078" y="4551573"/>
            <a:ext cx="1680873" cy="500643"/>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介護サービス</a:t>
            </a:r>
          </a:p>
        </p:txBody>
      </p:sp>
      <p:cxnSp>
        <p:nvCxnSpPr>
          <p:cNvPr id="35" name="直線コネクタ 34">
            <a:extLst>
              <a:ext uri="{FF2B5EF4-FFF2-40B4-BE49-F238E27FC236}">
                <a16:creationId xmlns:a16="http://schemas.microsoft.com/office/drawing/2014/main" id="{AAC65B1A-6CFD-A41B-0D17-E5981AE4004C}"/>
              </a:ext>
            </a:extLst>
          </p:cNvPr>
          <p:cNvCxnSpPr>
            <a:cxnSpLocks/>
            <a:endCxn id="31" idx="1"/>
          </p:cNvCxnSpPr>
          <p:nvPr/>
        </p:nvCxnSpPr>
        <p:spPr>
          <a:xfrm flipV="1">
            <a:off x="8098507" y="3666562"/>
            <a:ext cx="974513" cy="565074"/>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37" name="直線コネクタ 36">
            <a:extLst>
              <a:ext uri="{FF2B5EF4-FFF2-40B4-BE49-F238E27FC236}">
                <a16:creationId xmlns:a16="http://schemas.microsoft.com/office/drawing/2014/main" id="{F3A2594C-A283-700E-54E2-C556DDB1E114}"/>
              </a:ext>
            </a:extLst>
          </p:cNvPr>
          <p:cNvCxnSpPr>
            <a:cxnSpLocks/>
            <a:endCxn id="32" idx="1"/>
          </p:cNvCxnSpPr>
          <p:nvPr/>
        </p:nvCxnSpPr>
        <p:spPr>
          <a:xfrm>
            <a:off x="8085448" y="4232588"/>
            <a:ext cx="987572" cy="4601"/>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221D156D-DA4F-B062-1F5F-ED887078AF4F}"/>
              </a:ext>
            </a:extLst>
          </p:cNvPr>
          <p:cNvCxnSpPr>
            <a:cxnSpLocks/>
            <a:endCxn id="33" idx="1"/>
          </p:cNvCxnSpPr>
          <p:nvPr/>
        </p:nvCxnSpPr>
        <p:spPr>
          <a:xfrm>
            <a:off x="8091978" y="4228601"/>
            <a:ext cx="994100" cy="573294"/>
          </a:xfrm>
          <a:prstGeom prst="line">
            <a:avLst/>
          </a:prstGeom>
          <a:ln>
            <a:solidFill>
              <a:srgbClr val="1A317C"/>
            </a:solidFill>
          </a:ln>
        </p:spPr>
        <p:style>
          <a:lnRef idx="2">
            <a:schemeClr val="accent1"/>
          </a:lnRef>
          <a:fillRef idx="0">
            <a:schemeClr val="accent1"/>
          </a:fillRef>
          <a:effectRef idx="1">
            <a:schemeClr val="accent1"/>
          </a:effectRef>
          <a:fontRef idx="minor">
            <a:schemeClr val="tx1"/>
          </a:fontRef>
        </p:style>
      </p:cxnSp>
      <p:sp>
        <p:nvSpPr>
          <p:cNvPr id="57" name="テキスト ボックス 56">
            <a:extLst>
              <a:ext uri="{FF2B5EF4-FFF2-40B4-BE49-F238E27FC236}">
                <a16:creationId xmlns:a16="http://schemas.microsoft.com/office/drawing/2014/main" id="{CD89F6A7-D34B-1E8E-AABB-6F8BE93F48B7}"/>
              </a:ext>
            </a:extLst>
          </p:cNvPr>
          <p:cNvSpPr txBox="1"/>
          <p:nvPr/>
        </p:nvSpPr>
        <p:spPr>
          <a:xfrm>
            <a:off x="2524213" y="3335208"/>
            <a:ext cx="1569660" cy="646331"/>
          </a:xfrm>
          <a:prstGeom prst="rect">
            <a:avLst/>
          </a:prstGeom>
          <a:noFill/>
        </p:spPr>
        <p:txBody>
          <a:bodyPr wrap="none" rtlCol="0">
            <a:spAutoFit/>
          </a:bodyPr>
          <a:lstStyle/>
          <a:p>
            <a:pPr algn="ctr"/>
            <a:r>
              <a:rPr kumimoji="1" lang="ja-JP" altLang="en-US">
                <a:solidFill>
                  <a:srgbClr val="1A317C"/>
                </a:solidFill>
              </a:rPr>
              <a:t>ゆるい繋がり</a:t>
            </a:r>
            <a:endParaRPr kumimoji="1" lang="en-US" altLang="ja-JP" dirty="0">
              <a:solidFill>
                <a:srgbClr val="1A317C"/>
              </a:solidFill>
            </a:endParaRPr>
          </a:p>
          <a:p>
            <a:pPr algn="ctr"/>
            <a:r>
              <a:rPr lang="ja-JP" altLang="en-US">
                <a:solidFill>
                  <a:srgbClr val="1A317C"/>
                </a:solidFill>
              </a:rPr>
              <a:t>（情報あり）</a:t>
            </a:r>
            <a:endParaRPr kumimoji="1" lang="ja-JP" altLang="en-US">
              <a:solidFill>
                <a:srgbClr val="1A317C"/>
              </a:solidFill>
            </a:endParaRPr>
          </a:p>
        </p:txBody>
      </p:sp>
      <p:sp>
        <p:nvSpPr>
          <p:cNvPr id="22" name="テキスト ボックス 21">
            <a:extLst>
              <a:ext uri="{FF2B5EF4-FFF2-40B4-BE49-F238E27FC236}">
                <a16:creationId xmlns:a16="http://schemas.microsoft.com/office/drawing/2014/main" id="{5EB6855F-A39F-B518-B1CD-06C4BC5D4214}"/>
              </a:ext>
            </a:extLst>
          </p:cNvPr>
          <p:cNvSpPr txBox="1"/>
          <p:nvPr/>
        </p:nvSpPr>
        <p:spPr>
          <a:xfrm>
            <a:off x="5235358" y="3319092"/>
            <a:ext cx="1569660" cy="646331"/>
          </a:xfrm>
          <a:prstGeom prst="rect">
            <a:avLst/>
          </a:prstGeom>
          <a:noFill/>
        </p:spPr>
        <p:txBody>
          <a:bodyPr wrap="none" rtlCol="0">
            <a:spAutoFit/>
          </a:bodyPr>
          <a:lstStyle/>
          <a:p>
            <a:pPr algn="ctr"/>
            <a:r>
              <a:rPr kumimoji="1" lang="ja-JP" altLang="en-US">
                <a:solidFill>
                  <a:srgbClr val="1A317C"/>
                </a:solidFill>
              </a:rPr>
              <a:t>相談しない</a:t>
            </a:r>
            <a:endParaRPr kumimoji="1" lang="en-US" altLang="ja-JP" dirty="0">
              <a:solidFill>
                <a:srgbClr val="1A317C"/>
              </a:solidFill>
            </a:endParaRPr>
          </a:p>
          <a:p>
            <a:pPr algn="ctr"/>
            <a:r>
              <a:rPr lang="ja-JP" altLang="en-US">
                <a:solidFill>
                  <a:srgbClr val="1A317C"/>
                </a:solidFill>
              </a:rPr>
              <a:t>（情報なし）</a:t>
            </a:r>
            <a:endParaRPr kumimoji="1" lang="ja-JP" altLang="en-US">
              <a:solidFill>
                <a:srgbClr val="1A317C"/>
              </a:solidFill>
            </a:endParaRPr>
          </a:p>
        </p:txBody>
      </p:sp>
      <p:sp>
        <p:nvSpPr>
          <p:cNvPr id="61" name="正方形/長方形 60">
            <a:extLst>
              <a:ext uri="{FF2B5EF4-FFF2-40B4-BE49-F238E27FC236}">
                <a16:creationId xmlns:a16="http://schemas.microsoft.com/office/drawing/2014/main" id="{EF55903D-7E89-90B8-9127-4C4C5697333E}"/>
              </a:ext>
            </a:extLst>
          </p:cNvPr>
          <p:cNvSpPr/>
          <p:nvPr/>
        </p:nvSpPr>
        <p:spPr>
          <a:xfrm>
            <a:off x="3835970" y="5752763"/>
            <a:ext cx="1286090" cy="445880"/>
          </a:xfrm>
          <a:prstGeom prst="rect">
            <a:avLst/>
          </a:prstGeom>
          <a:noFill/>
          <a:ln>
            <a:solidFill>
              <a:srgbClr val="305B9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a:solidFill>
                  <a:srgbClr val="1A317C"/>
                </a:solidFill>
              </a:rPr>
              <a:t>連携機能</a:t>
            </a:r>
            <a:endParaRPr kumimoji="1" lang="ja-JP" altLang="en-US" sz="2000">
              <a:solidFill>
                <a:srgbClr val="1A317C"/>
              </a:solidFill>
            </a:endParaRPr>
          </a:p>
        </p:txBody>
      </p:sp>
      <p:sp>
        <p:nvSpPr>
          <p:cNvPr id="62" name="ドーナツ 61">
            <a:extLst>
              <a:ext uri="{FF2B5EF4-FFF2-40B4-BE49-F238E27FC236}">
                <a16:creationId xmlns:a16="http://schemas.microsoft.com/office/drawing/2014/main" id="{74FF744C-7AA1-5E3D-9767-69124B75A5E6}"/>
              </a:ext>
            </a:extLst>
          </p:cNvPr>
          <p:cNvSpPr/>
          <p:nvPr/>
        </p:nvSpPr>
        <p:spPr>
          <a:xfrm>
            <a:off x="1178586" y="5745468"/>
            <a:ext cx="467263" cy="467263"/>
          </a:xfrm>
          <a:prstGeom prst="donut">
            <a:avLst/>
          </a:prstGeom>
          <a:solidFill>
            <a:srgbClr val="FFDDAD"/>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a:extLst>
              <a:ext uri="{FF2B5EF4-FFF2-40B4-BE49-F238E27FC236}">
                <a16:creationId xmlns:a16="http://schemas.microsoft.com/office/drawing/2014/main" id="{F6201AA6-A77E-00C7-FE23-576628ECE586}"/>
              </a:ext>
            </a:extLst>
          </p:cNvPr>
          <p:cNvSpPr/>
          <p:nvPr/>
        </p:nvSpPr>
        <p:spPr>
          <a:xfrm>
            <a:off x="1736287" y="5760057"/>
            <a:ext cx="1286090" cy="445880"/>
          </a:xfrm>
          <a:prstGeom prst="rect">
            <a:avLst/>
          </a:prstGeom>
          <a:solidFill>
            <a:srgbClr val="1A317C"/>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関係値</a:t>
            </a:r>
          </a:p>
        </p:txBody>
      </p:sp>
      <p:sp>
        <p:nvSpPr>
          <p:cNvPr id="64" name="乗算記号 63">
            <a:extLst>
              <a:ext uri="{FF2B5EF4-FFF2-40B4-BE49-F238E27FC236}">
                <a16:creationId xmlns:a16="http://schemas.microsoft.com/office/drawing/2014/main" id="{A367979B-055E-F6FB-FAAB-30E70573DA2A}"/>
              </a:ext>
            </a:extLst>
          </p:cNvPr>
          <p:cNvSpPr/>
          <p:nvPr/>
        </p:nvSpPr>
        <p:spPr>
          <a:xfrm>
            <a:off x="3194429" y="5675419"/>
            <a:ext cx="641541" cy="641541"/>
          </a:xfrm>
          <a:prstGeom prst="mathMultiply">
            <a:avLst/>
          </a:prstGeom>
          <a:noFill/>
          <a:ln>
            <a:solidFill>
              <a:srgbClr val="1A317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5A1A49B0-A166-87AB-073D-3B8279663932}"/>
              </a:ext>
            </a:extLst>
          </p:cNvPr>
          <p:cNvGrpSpPr/>
          <p:nvPr/>
        </p:nvGrpSpPr>
        <p:grpSpPr>
          <a:xfrm>
            <a:off x="1835453" y="3656582"/>
            <a:ext cx="627797" cy="1023582"/>
            <a:chOff x="4068513" y="3580121"/>
            <a:chExt cx="627797" cy="1023582"/>
          </a:xfrm>
        </p:grpSpPr>
        <p:sp>
          <p:nvSpPr>
            <p:cNvPr id="73" name="円/楕円 72">
              <a:extLst>
                <a:ext uri="{FF2B5EF4-FFF2-40B4-BE49-F238E27FC236}">
                  <a16:creationId xmlns:a16="http://schemas.microsoft.com/office/drawing/2014/main" id="{080AA4AA-CCE0-1C1A-4758-F0839A7E3D3D}"/>
                </a:ext>
              </a:extLst>
            </p:cNvPr>
            <p:cNvSpPr/>
            <p:nvPr/>
          </p:nvSpPr>
          <p:spPr>
            <a:xfrm>
              <a:off x="4102633" y="3580121"/>
              <a:ext cx="559558" cy="559558"/>
            </a:xfrm>
            <a:prstGeom prst="ellipse">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a:extLst>
                <a:ext uri="{FF2B5EF4-FFF2-40B4-BE49-F238E27FC236}">
                  <a16:creationId xmlns:a16="http://schemas.microsoft.com/office/drawing/2014/main" id="{CD1EEB16-A2EE-3921-AAA9-CBEF4E88F59B}"/>
                </a:ext>
              </a:extLst>
            </p:cNvPr>
            <p:cNvSpPr/>
            <p:nvPr/>
          </p:nvSpPr>
          <p:spPr>
            <a:xfrm>
              <a:off x="4068513" y="4181425"/>
              <a:ext cx="627797" cy="422278"/>
            </a:xfrm>
            <a:prstGeom prst="round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a:extLst>
                <a:ext uri="{FF2B5EF4-FFF2-40B4-BE49-F238E27FC236}">
                  <a16:creationId xmlns:a16="http://schemas.microsoft.com/office/drawing/2014/main" id="{311B4A82-7BBC-A259-EFD8-64CAE5B6D061}"/>
                </a:ext>
              </a:extLst>
            </p:cNvPr>
            <p:cNvSpPr/>
            <p:nvPr/>
          </p:nvSpPr>
          <p:spPr>
            <a:xfrm>
              <a:off x="429237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a:extLst>
                <a:ext uri="{FF2B5EF4-FFF2-40B4-BE49-F238E27FC236}">
                  <a16:creationId xmlns:a16="http://schemas.microsoft.com/office/drawing/2014/main" id="{CC9F52AE-ABE7-B796-AD83-E19FBA6333C2}"/>
                </a:ext>
              </a:extLst>
            </p:cNvPr>
            <p:cNvSpPr/>
            <p:nvPr/>
          </p:nvSpPr>
          <p:spPr>
            <a:xfrm>
              <a:off x="448211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D9E54F1E-2586-1824-665F-80BBD8B1C2A2}"/>
              </a:ext>
            </a:extLst>
          </p:cNvPr>
          <p:cNvGrpSpPr/>
          <p:nvPr/>
        </p:nvGrpSpPr>
        <p:grpSpPr>
          <a:xfrm flipH="1">
            <a:off x="4164356" y="3656582"/>
            <a:ext cx="627797" cy="1023582"/>
            <a:chOff x="4068513" y="2405418"/>
            <a:chExt cx="627797" cy="1023582"/>
          </a:xfrm>
        </p:grpSpPr>
        <p:sp>
          <p:nvSpPr>
            <p:cNvPr id="78" name="円/楕円 77">
              <a:extLst>
                <a:ext uri="{FF2B5EF4-FFF2-40B4-BE49-F238E27FC236}">
                  <a16:creationId xmlns:a16="http://schemas.microsoft.com/office/drawing/2014/main" id="{BFC878D7-0768-0FF5-158D-982A2051728D}"/>
                </a:ext>
              </a:extLst>
            </p:cNvPr>
            <p:cNvSpPr/>
            <p:nvPr/>
          </p:nvSpPr>
          <p:spPr>
            <a:xfrm>
              <a:off x="4102633" y="2405418"/>
              <a:ext cx="559558" cy="559558"/>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a:extLst>
                <a:ext uri="{FF2B5EF4-FFF2-40B4-BE49-F238E27FC236}">
                  <a16:creationId xmlns:a16="http://schemas.microsoft.com/office/drawing/2014/main" id="{B5E43BBC-E2CA-AD45-07AF-166AD2181A91}"/>
                </a:ext>
              </a:extLst>
            </p:cNvPr>
            <p:cNvSpPr/>
            <p:nvPr/>
          </p:nvSpPr>
          <p:spPr>
            <a:xfrm>
              <a:off x="4068513" y="3006722"/>
              <a:ext cx="627797" cy="422278"/>
            </a:xfrm>
            <a:prstGeom prst="roundRect">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a:extLst>
                <a:ext uri="{FF2B5EF4-FFF2-40B4-BE49-F238E27FC236}">
                  <a16:creationId xmlns:a16="http://schemas.microsoft.com/office/drawing/2014/main" id="{52535579-DECA-AC61-E13E-E1CD315F300A}"/>
                </a:ext>
              </a:extLst>
            </p:cNvPr>
            <p:cNvSpPr/>
            <p:nvPr/>
          </p:nvSpPr>
          <p:spPr>
            <a:xfrm>
              <a:off x="4292375" y="2584646"/>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a:extLst>
                <a:ext uri="{FF2B5EF4-FFF2-40B4-BE49-F238E27FC236}">
                  <a16:creationId xmlns:a16="http://schemas.microsoft.com/office/drawing/2014/main" id="{FD1A67B6-7126-D0DD-31B4-903B79BCF35C}"/>
                </a:ext>
              </a:extLst>
            </p:cNvPr>
            <p:cNvSpPr/>
            <p:nvPr/>
          </p:nvSpPr>
          <p:spPr>
            <a:xfrm>
              <a:off x="4482117" y="2586515"/>
              <a:ext cx="92774" cy="141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弧 81">
              <a:extLst>
                <a:ext uri="{FF2B5EF4-FFF2-40B4-BE49-F238E27FC236}">
                  <a16:creationId xmlns:a16="http://schemas.microsoft.com/office/drawing/2014/main" id="{E2D020FF-179D-A7D1-7964-471BD126F106}"/>
                </a:ext>
              </a:extLst>
            </p:cNvPr>
            <p:cNvSpPr/>
            <p:nvPr/>
          </p:nvSpPr>
          <p:spPr>
            <a:xfrm flipH="1">
              <a:off x="4292375" y="2768281"/>
              <a:ext cx="92773" cy="185048"/>
            </a:xfrm>
            <a:prstGeom prst="arc">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83" name="グループ化 82">
            <a:extLst>
              <a:ext uri="{FF2B5EF4-FFF2-40B4-BE49-F238E27FC236}">
                <a16:creationId xmlns:a16="http://schemas.microsoft.com/office/drawing/2014/main" id="{A82DF0E2-E469-80C7-19E0-8D624E7A2B2B}"/>
              </a:ext>
            </a:extLst>
          </p:cNvPr>
          <p:cNvGrpSpPr/>
          <p:nvPr/>
        </p:nvGrpSpPr>
        <p:grpSpPr>
          <a:xfrm flipH="1">
            <a:off x="7423531" y="3630332"/>
            <a:ext cx="627797" cy="1023582"/>
            <a:chOff x="4068513" y="3580121"/>
            <a:chExt cx="627797" cy="1023582"/>
          </a:xfrm>
        </p:grpSpPr>
        <p:sp>
          <p:nvSpPr>
            <p:cNvPr id="84" name="円/楕円 83">
              <a:extLst>
                <a:ext uri="{FF2B5EF4-FFF2-40B4-BE49-F238E27FC236}">
                  <a16:creationId xmlns:a16="http://schemas.microsoft.com/office/drawing/2014/main" id="{8149A170-DEB2-91BC-CF10-15235FB3D2C5}"/>
                </a:ext>
              </a:extLst>
            </p:cNvPr>
            <p:cNvSpPr/>
            <p:nvPr/>
          </p:nvSpPr>
          <p:spPr>
            <a:xfrm>
              <a:off x="4102633" y="3580121"/>
              <a:ext cx="559558" cy="559558"/>
            </a:xfrm>
            <a:prstGeom prst="ellipse">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a:extLst>
                <a:ext uri="{FF2B5EF4-FFF2-40B4-BE49-F238E27FC236}">
                  <a16:creationId xmlns:a16="http://schemas.microsoft.com/office/drawing/2014/main" id="{E6E960D5-C802-F32D-BD58-4D3D6556D739}"/>
                </a:ext>
              </a:extLst>
            </p:cNvPr>
            <p:cNvSpPr/>
            <p:nvPr/>
          </p:nvSpPr>
          <p:spPr>
            <a:xfrm>
              <a:off x="4068513" y="4181425"/>
              <a:ext cx="627797" cy="422278"/>
            </a:xfrm>
            <a:prstGeom prst="round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a:extLst>
                <a:ext uri="{FF2B5EF4-FFF2-40B4-BE49-F238E27FC236}">
                  <a16:creationId xmlns:a16="http://schemas.microsoft.com/office/drawing/2014/main" id="{7A80CB19-A41F-4AB7-3BE2-AE3E1534494F}"/>
                </a:ext>
              </a:extLst>
            </p:cNvPr>
            <p:cNvSpPr/>
            <p:nvPr/>
          </p:nvSpPr>
          <p:spPr>
            <a:xfrm>
              <a:off x="429237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a:extLst>
                <a:ext uri="{FF2B5EF4-FFF2-40B4-BE49-F238E27FC236}">
                  <a16:creationId xmlns:a16="http://schemas.microsoft.com/office/drawing/2014/main" id="{5355C8A5-72B5-0259-A538-70E3CC95AA29}"/>
                </a:ext>
              </a:extLst>
            </p:cNvPr>
            <p:cNvSpPr/>
            <p:nvPr/>
          </p:nvSpPr>
          <p:spPr>
            <a:xfrm>
              <a:off x="448211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 name="グループ化 87">
            <a:extLst>
              <a:ext uri="{FF2B5EF4-FFF2-40B4-BE49-F238E27FC236}">
                <a16:creationId xmlns:a16="http://schemas.microsoft.com/office/drawing/2014/main" id="{420D193E-E7F3-694C-AAF3-F492A3805F34}"/>
              </a:ext>
            </a:extLst>
          </p:cNvPr>
          <p:cNvGrpSpPr/>
          <p:nvPr/>
        </p:nvGrpSpPr>
        <p:grpSpPr>
          <a:xfrm flipH="1">
            <a:off x="10692470" y="1987908"/>
            <a:ext cx="627797" cy="1023582"/>
            <a:chOff x="4068513" y="3580121"/>
            <a:chExt cx="627797" cy="1023582"/>
          </a:xfrm>
        </p:grpSpPr>
        <p:sp>
          <p:nvSpPr>
            <p:cNvPr id="89" name="円/楕円 88">
              <a:extLst>
                <a:ext uri="{FF2B5EF4-FFF2-40B4-BE49-F238E27FC236}">
                  <a16:creationId xmlns:a16="http://schemas.microsoft.com/office/drawing/2014/main" id="{4CD209FA-3741-B9CB-9695-11E832758198}"/>
                </a:ext>
              </a:extLst>
            </p:cNvPr>
            <p:cNvSpPr/>
            <p:nvPr/>
          </p:nvSpPr>
          <p:spPr>
            <a:xfrm>
              <a:off x="4102633" y="3580121"/>
              <a:ext cx="559558" cy="559558"/>
            </a:xfrm>
            <a:prstGeom prst="ellipse">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 89">
              <a:extLst>
                <a:ext uri="{FF2B5EF4-FFF2-40B4-BE49-F238E27FC236}">
                  <a16:creationId xmlns:a16="http://schemas.microsoft.com/office/drawing/2014/main" id="{D9D5A813-D88E-1EA2-25B8-AFF388240612}"/>
                </a:ext>
              </a:extLst>
            </p:cNvPr>
            <p:cNvSpPr/>
            <p:nvPr/>
          </p:nvSpPr>
          <p:spPr>
            <a:xfrm>
              <a:off x="4068513" y="4181425"/>
              <a:ext cx="627797" cy="422278"/>
            </a:xfrm>
            <a:prstGeom prst="roundRect">
              <a:avLst/>
            </a:prstGeom>
            <a:solidFill>
              <a:srgbClr val="15BB7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a:extLst>
                <a:ext uri="{FF2B5EF4-FFF2-40B4-BE49-F238E27FC236}">
                  <a16:creationId xmlns:a16="http://schemas.microsoft.com/office/drawing/2014/main" id="{3DCA0170-99E8-061B-5FAC-918C75BFBA46}"/>
                </a:ext>
              </a:extLst>
            </p:cNvPr>
            <p:cNvSpPr/>
            <p:nvPr/>
          </p:nvSpPr>
          <p:spPr>
            <a:xfrm>
              <a:off x="4292375" y="3759349"/>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a:extLst>
                <a:ext uri="{FF2B5EF4-FFF2-40B4-BE49-F238E27FC236}">
                  <a16:creationId xmlns:a16="http://schemas.microsoft.com/office/drawing/2014/main" id="{58C94E1C-0497-6053-DF48-F441FD30E181}"/>
                </a:ext>
              </a:extLst>
            </p:cNvPr>
            <p:cNvSpPr/>
            <p:nvPr/>
          </p:nvSpPr>
          <p:spPr>
            <a:xfrm>
              <a:off x="4482117" y="3761218"/>
              <a:ext cx="92774" cy="141889"/>
            </a:xfrm>
            <a:prstGeom prst="ellipse">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3" name="左右矢印 92">
            <a:extLst>
              <a:ext uri="{FF2B5EF4-FFF2-40B4-BE49-F238E27FC236}">
                <a16:creationId xmlns:a16="http://schemas.microsoft.com/office/drawing/2014/main" id="{6651B654-4E4F-B386-DADD-6327EB2FECA4}"/>
              </a:ext>
            </a:extLst>
          </p:cNvPr>
          <p:cNvSpPr/>
          <p:nvPr/>
        </p:nvSpPr>
        <p:spPr>
          <a:xfrm>
            <a:off x="2590383" y="3965423"/>
            <a:ext cx="1436626" cy="346229"/>
          </a:xfrm>
          <a:prstGeom prst="leftRightArrow">
            <a:avLst/>
          </a:prstGeom>
          <a:noFill/>
          <a:ln w="1905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a:extLst>
              <a:ext uri="{FF2B5EF4-FFF2-40B4-BE49-F238E27FC236}">
                <a16:creationId xmlns:a16="http://schemas.microsoft.com/office/drawing/2014/main" id="{ECC4A86D-CDDC-427B-B56A-C4016DF33C03}"/>
              </a:ext>
            </a:extLst>
          </p:cNvPr>
          <p:cNvSpPr/>
          <p:nvPr/>
        </p:nvSpPr>
        <p:spPr>
          <a:xfrm>
            <a:off x="1279555" y="4523231"/>
            <a:ext cx="1739591"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spc="-300">
                <a:solidFill>
                  <a:srgbClr val="1A317C"/>
                </a:solidFill>
              </a:rPr>
              <a:t>コミュニティ管理者</a:t>
            </a:r>
            <a:endParaRPr kumimoji="1" lang="ja-JP" altLang="en-US" sz="1600" spc="-300">
              <a:solidFill>
                <a:srgbClr val="1A317C"/>
              </a:solidFill>
            </a:endParaRPr>
          </a:p>
        </p:txBody>
      </p:sp>
      <p:sp>
        <p:nvSpPr>
          <p:cNvPr id="58" name="角丸四角形 57">
            <a:extLst>
              <a:ext uri="{FF2B5EF4-FFF2-40B4-BE49-F238E27FC236}">
                <a16:creationId xmlns:a16="http://schemas.microsoft.com/office/drawing/2014/main" id="{B6D14118-059D-8432-7C55-185457918D95}"/>
              </a:ext>
            </a:extLst>
          </p:cNvPr>
          <p:cNvSpPr/>
          <p:nvPr/>
        </p:nvSpPr>
        <p:spPr>
          <a:xfrm>
            <a:off x="7140607" y="4521564"/>
            <a:ext cx="1188170"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A317C"/>
                </a:solidFill>
              </a:rPr>
              <a:t>地域包括</a:t>
            </a:r>
          </a:p>
        </p:txBody>
      </p:sp>
      <p:sp>
        <p:nvSpPr>
          <p:cNvPr id="116" name="正方形/長方形 115">
            <a:extLst>
              <a:ext uri="{FF2B5EF4-FFF2-40B4-BE49-F238E27FC236}">
                <a16:creationId xmlns:a16="http://schemas.microsoft.com/office/drawing/2014/main" id="{5217F376-5147-F270-6FD5-7880661276CC}"/>
              </a:ext>
            </a:extLst>
          </p:cNvPr>
          <p:cNvSpPr/>
          <p:nvPr/>
        </p:nvSpPr>
        <p:spPr>
          <a:xfrm>
            <a:off x="9525742" y="5730327"/>
            <a:ext cx="1286090" cy="445880"/>
          </a:xfrm>
          <a:prstGeom prst="rect">
            <a:avLst/>
          </a:prstGeom>
          <a:solidFill>
            <a:srgbClr val="1A317C"/>
          </a:solid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bg1"/>
                </a:solidFill>
              </a:rPr>
              <a:t>連携機能</a:t>
            </a:r>
            <a:endParaRPr kumimoji="1" lang="ja-JP" altLang="en-US" sz="2000">
              <a:solidFill>
                <a:schemeClr val="bg1"/>
              </a:solidFill>
            </a:endParaRPr>
          </a:p>
        </p:txBody>
      </p:sp>
      <p:sp>
        <p:nvSpPr>
          <p:cNvPr id="117" name="ドーナツ 116">
            <a:extLst>
              <a:ext uri="{FF2B5EF4-FFF2-40B4-BE49-F238E27FC236}">
                <a16:creationId xmlns:a16="http://schemas.microsoft.com/office/drawing/2014/main" id="{2D410BFF-4C12-0846-9D04-DABFC1074C2F}"/>
              </a:ext>
            </a:extLst>
          </p:cNvPr>
          <p:cNvSpPr/>
          <p:nvPr/>
        </p:nvSpPr>
        <p:spPr>
          <a:xfrm>
            <a:off x="8982359" y="5720560"/>
            <a:ext cx="467263" cy="467263"/>
          </a:xfrm>
          <a:prstGeom prst="donut">
            <a:avLst/>
          </a:prstGeom>
          <a:solidFill>
            <a:srgbClr val="FFDDAD"/>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正方形/長方形 117">
            <a:extLst>
              <a:ext uri="{FF2B5EF4-FFF2-40B4-BE49-F238E27FC236}">
                <a16:creationId xmlns:a16="http://schemas.microsoft.com/office/drawing/2014/main" id="{67F324DD-27B8-F5E1-A6E5-1DAA6ED92054}"/>
              </a:ext>
            </a:extLst>
          </p:cNvPr>
          <p:cNvSpPr/>
          <p:nvPr/>
        </p:nvSpPr>
        <p:spPr>
          <a:xfrm>
            <a:off x="7426059" y="5737621"/>
            <a:ext cx="1286090" cy="445880"/>
          </a:xfrm>
          <a:prstGeom prst="rect">
            <a:avLst/>
          </a:prstGeom>
          <a:solidFill>
            <a:schemeClr val="bg2"/>
          </a:solidFill>
          <a:ln>
            <a:solidFill>
              <a:srgbClr val="1A317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rgbClr val="1A317C"/>
                </a:solidFill>
              </a:rPr>
              <a:t>関係値</a:t>
            </a:r>
          </a:p>
        </p:txBody>
      </p:sp>
      <p:sp>
        <p:nvSpPr>
          <p:cNvPr id="119" name="乗算記号 118">
            <a:extLst>
              <a:ext uri="{FF2B5EF4-FFF2-40B4-BE49-F238E27FC236}">
                <a16:creationId xmlns:a16="http://schemas.microsoft.com/office/drawing/2014/main" id="{57BCA48F-3773-60E1-4803-B10CA3633712}"/>
              </a:ext>
            </a:extLst>
          </p:cNvPr>
          <p:cNvSpPr/>
          <p:nvPr/>
        </p:nvSpPr>
        <p:spPr>
          <a:xfrm>
            <a:off x="6813570" y="5662112"/>
            <a:ext cx="641541" cy="641541"/>
          </a:xfrm>
          <a:prstGeom prst="mathMultiply">
            <a:avLst/>
          </a:prstGeom>
          <a:noFill/>
          <a:ln>
            <a:solidFill>
              <a:srgbClr val="1A317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94DF77E5-18EF-1D9C-8323-4EDFBFE1C66F}"/>
              </a:ext>
            </a:extLst>
          </p:cNvPr>
          <p:cNvSpPr/>
          <p:nvPr/>
        </p:nvSpPr>
        <p:spPr>
          <a:xfrm>
            <a:off x="1142369" y="3217305"/>
            <a:ext cx="4185788" cy="2006748"/>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144F7601-D4D0-3B6C-054B-06CE093E3290}"/>
              </a:ext>
            </a:extLst>
          </p:cNvPr>
          <p:cNvSpPr/>
          <p:nvPr/>
        </p:nvSpPr>
        <p:spPr>
          <a:xfrm>
            <a:off x="6812489" y="3217305"/>
            <a:ext cx="4185788" cy="2006748"/>
          </a:xfrm>
          <a:prstGeom prst="rect">
            <a:avLst/>
          </a:prstGeom>
          <a:no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左右矢印 93">
            <a:extLst>
              <a:ext uri="{FF2B5EF4-FFF2-40B4-BE49-F238E27FC236}">
                <a16:creationId xmlns:a16="http://schemas.microsoft.com/office/drawing/2014/main" id="{28647E9A-631B-F2BB-83F5-5CE067A34BC3}"/>
              </a:ext>
            </a:extLst>
          </p:cNvPr>
          <p:cNvSpPr/>
          <p:nvPr/>
        </p:nvSpPr>
        <p:spPr>
          <a:xfrm>
            <a:off x="5075403" y="3976376"/>
            <a:ext cx="1993908" cy="346229"/>
          </a:xfrm>
          <a:prstGeom prst="leftRightArrow">
            <a:avLst/>
          </a:prstGeom>
          <a:solidFill>
            <a:schemeClr val="bg2"/>
          </a:solidFill>
          <a:ln w="19050">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乗算記号 29">
            <a:extLst>
              <a:ext uri="{FF2B5EF4-FFF2-40B4-BE49-F238E27FC236}">
                <a16:creationId xmlns:a16="http://schemas.microsoft.com/office/drawing/2014/main" id="{5BCBEB32-076C-0C84-46D1-528A0847A799}"/>
              </a:ext>
            </a:extLst>
          </p:cNvPr>
          <p:cNvSpPr/>
          <p:nvPr/>
        </p:nvSpPr>
        <p:spPr>
          <a:xfrm>
            <a:off x="5782163" y="3873047"/>
            <a:ext cx="547934" cy="547934"/>
          </a:xfrm>
          <a:prstGeom prst="mathMultiply">
            <a:avLst/>
          </a:prstGeom>
          <a:solidFill>
            <a:srgbClr val="1A3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角丸四角形 95">
            <a:extLst>
              <a:ext uri="{FF2B5EF4-FFF2-40B4-BE49-F238E27FC236}">
                <a16:creationId xmlns:a16="http://schemas.microsoft.com/office/drawing/2014/main" id="{E640E9FB-CD4A-0E24-036D-95A357F5B53C}"/>
              </a:ext>
            </a:extLst>
          </p:cNvPr>
          <p:cNvSpPr/>
          <p:nvPr/>
        </p:nvSpPr>
        <p:spPr>
          <a:xfrm>
            <a:off x="10433054" y="2899165"/>
            <a:ext cx="1188170" cy="456201"/>
          </a:xfrm>
          <a:prstGeom prst="roundRect">
            <a:avLst/>
          </a:prstGeom>
          <a:solidFill>
            <a:schemeClr val="bg2"/>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1A317C"/>
                </a:solidFill>
              </a:rPr>
              <a:t>地方行政</a:t>
            </a:r>
            <a:endParaRPr kumimoji="1" lang="ja-JP" altLang="en-US">
              <a:solidFill>
                <a:srgbClr val="1A317C"/>
              </a:solidFill>
            </a:endParaRPr>
          </a:p>
        </p:txBody>
      </p:sp>
      <p:sp>
        <p:nvSpPr>
          <p:cNvPr id="4" name="角丸四角形吹き出し 3">
            <a:extLst>
              <a:ext uri="{FF2B5EF4-FFF2-40B4-BE49-F238E27FC236}">
                <a16:creationId xmlns:a16="http://schemas.microsoft.com/office/drawing/2014/main" id="{6324A63B-4A96-7BA3-902F-8C8F94271239}"/>
              </a:ext>
            </a:extLst>
          </p:cNvPr>
          <p:cNvSpPr/>
          <p:nvPr/>
        </p:nvSpPr>
        <p:spPr>
          <a:xfrm>
            <a:off x="1093414" y="5363934"/>
            <a:ext cx="4178104" cy="993709"/>
          </a:xfrm>
          <a:prstGeom prst="wedgeRoundRectCallout">
            <a:avLst>
              <a:gd name="adj1" fmla="val -21875"/>
              <a:gd name="adj2" fmla="val -84328"/>
              <a:gd name="adj3" fmla="val 16667"/>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altLang="en-US" sz="1800" b="1" i="0" u="none" strike="noStrike">
                <a:solidFill>
                  <a:srgbClr val="1A317C"/>
                </a:solidFill>
                <a:effectLst/>
                <a:latin typeface="Arial" panose="020B0604020202020204" pitchFamily="34" charset="0"/>
              </a:rPr>
              <a:t>シニアと関係値はあるけど</a:t>
            </a:r>
            <a:endParaRPr lang="ja-JP" altLang="en-US" b="1">
              <a:solidFill>
                <a:srgbClr val="1A317C"/>
              </a:solidFill>
              <a:effectLst/>
            </a:endParaRPr>
          </a:p>
          <a:p>
            <a:pPr algn="ctr" rtl="0"/>
            <a:r>
              <a:rPr lang="ja-JP" altLang="en-US" sz="1800" b="1" i="0" u="none" strike="noStrike">
                <a:solidFill>
                  <a:srgbClr val="1A317C"/>
                </a:solidFill>
                <a:effectLst/>
                <a:latin typeface="Arial" panose="020B0604020202020204" pitchFamily="34" charset="0"/>
              </a:rPr>
              <a:t>情報の連携方法がない！</a:t>
            </a:r>
            <a:endParaRPr lang="en-US" altLang="ja-JP" sz="1800" b="1" i="0" u="none" strike="noStrike" dirty="0">
              <a:solidFill>
                <a:srgbClr val="1A317C"/>
              </a:solidFill>
              <a:effectLst/>
              <a:latin typeface="Arial" panose="020B0604020202020204" pitchFamily="34" charset="0"/>
            </a:endParaRPr>
          </a:p>
          <a:p>
            <a:pPr algn="ctr" rtl="0"/>
            <a:r>
              <a:rPr lang="ja-JP" altLang="en-US" sz="1800" i="0" u="none" strike="noStrike">
                <a:solidFill>
                  <a:srgbClr val="1A317C"/>
                </a:solidFill>
                <a:effectLst/>
                <a:latin typeface="Arial" panose="020B0604020202020204" pitchFamily="34" charset="0"/>
              </a:rPr>
              <a:t>（市民主体の活動中野区</a:t>
            </a:r>
            <a:r>
              <a:rPr lang="en-US" altLang="ja-JP" sz="1800" i="0" u="none" strike="noStrike" dirty="0">
                <a:solidFill>
                  <a:srgbClr val="1A317C"/>
                </a:solidFill>
                <a:effectLst/>
                <a:latin typeface="Arial" panose="020B0604020202020204" pitchFamily="34" charset="0"/>
              </a:rPr>
              <a:t>200</a:t>
            </a:r>
            <a:r>
              <a:rPr lang="ja-JP" altLang="en-US" sz="1800" i="0" u="none" strike="noStrike">
                <a:solidFill>
                  <a:srgbClr val="1A317C"/>
                </a:solidFill>
                <a:effectLst/>
                <a:latin typeface="Arial" panose="020B0604020202020204" pitchFamily="34" charset="0"/>
              </a:rPr>
              <a:t>件</a:t>
            </a:r>
            <a:r>
              <a:rPr lang="ja-JP" altLang="en-US">
                <a:solidFill>
                  <a:srgbClr val="1A317C"/>
                </a:solidFill>
                <a:latin typeface="Arial" panose="020B0604020202020204" pitchFamily="34" charset="0"/>
              </a:rPr>
              <a:t>）</a:t>
            </a:r>
            <a:endParaRPr lang="ja-JP" altLang="en-US">
              <a:solidFill>
                <a:srgbClr val="1A317C"/>
              </a:solidFill>
              <a:effectLst/>
            </a:endParaRPr>
          </a:p>
        </p:txBody>
      </p:sp>
      <p:sp>
        <p:nvSpPr>
          <p:cNvPr id="7" name="角丸四角形吹き出し 6">
            <a:extLst>
              <a:ext uri="{FF2B5EF4-FFF2-40B4-BE49-F238E27FC236}">
                <a16:creationId xmlns:a16="http://schemas.microsoft.com/office/drawing/2014/main" id="{9E6E516D-F95B-2189-375A-06C2949BA6E0}"/>
              </a:ext>
            </a:extLst>
          </p:cNvPr>
          <p:cNvSpPr/>
          <p:nvPr/>
        </p:nvSpPr>
        <p:spPr>
          <a:xfrm>
            <a:off x="6835310" y="5363934"/>
            <a:ext cx="4178104" cy="1015819"/>
          </a:xfrm>
          <a:prstGeom prst="wedgeRoundRectCallout">
            <a:avLst>
              <a:gd name="adj1" fmla="val -21049"/>
              <a:gd name="adj2" fmla="val -84328"/>
              <a:gd name="adj3" fmla="val 16667"/>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altLang="en-US" sz="1800" b="1" i="0" u="none" strike="noStrike">
                <a:solidFill>
                  <a:srgbClr val="1A317C"/>
                </a:solidFill>
                <a:effectLst/>
                <a:latin typeface="Arial" panose="020B0604020202020204" pitchFamily="34" charset="0"/>
              </a:rPr>
              <a:t>資金も人員もなく</a:t>
            </a:r>
            <a:endParaRPr lang="ja-JP" altLang="en-US" b="1">
              <a:solidFill>
                <a:srgbClr val="1A317C"/>
              </a:solidFill>
              <a:effectLst/>
            </a:endParaRPr>
          </a:p>
          <a:p>
            <a:pPr algn="ctr" rtl="0"/>
            <a:r>
              <a:rPr lang="ja-JP" altLang="en-US" sz="1800" b="1" i="0" u="none" strike="noStrike">
                <a:solidFill>
                  <a:srgbClr val="1A317C"/>
                </a:solidFill>
                <a:effectLst/>
                <a:latin typeface="Arial" panose="020B0604020202020204" pitchFamily="34" charset="0"/>
              </a:rPr>
              <a:t>シニアと関係値を築けない！</a:t>
            </a:r>
            <a:endParaRPr lang="en-US" altLang="ja-JP" sz="1800" b="1" i="0" u="none" strike="noStrike" dirty="0">
              <a:solidFill>
                <a:srgbClr val="1A317C"/>
              </a:solidFill>
              <a:effectLst/>
              <a:latin typeface="Arial" panose="020B0604020202020204" pitchFamily="34" charset="0"/>
            </a:endParaRPr>
          </a:p>
          <a:p>
            <a:pPr algn="ctr" rtl="0"/>
            <a:r>
              <a:rPr lang="ja-JP" altLang="en-US" sz="1800" i="0" u="none" strike="noStrike">
                <a:solidFill>
                  <a:srgbClr val="1A317C"/>
                </a:solidFill>
                <a:effectLst/>
                <a:latin typeface="Arial" panose="020B0604020202020204" pitchFamily="34" charset="0"/>
              </a:rPr>
              <a:t>（高齢者</a:t>
            </a:r>
            <a:r>
              <a:rPr lang="en-US" altLang="ja-JP" sz="1800" i="0" u="none" strike="noStrike" dirty="0">
                <a:solidFill>
                  <a:srgbClr val="1A317C"/>
                </a:solidFill>
                <a:effectLst/>
                <a:latin typeface="Arial" panose="020B0604020202020204" pitchFamily="34" charset="0"/>
              </a:rPr>
              <a:t>6000</a:t>
            </a:r>
            <a:r>
              <a:rPr lang="ja-JP" altLang="en-US" sz="1800" i="0" u="none" strike="noStrike">
                <a:solidFill>
                  <a:srgbClr val="1A317C"/>
                </a:solidFill>
                <a:effectLst/>
                <a:latin typeface="Arial" panose="020B0604020202020204" pitchFamily="34" charset="0"/>
              </a:rPr>
              <a:t>人に包括職員</a:t>
            </a:r>
            <a:r>
              <a:rPr lang="en-US" altLang="ja-JP" sz="1800" i="0" u="none" strike="noStrike" dirty="0">
                <a:solidFill>
                  <a:srgbClr val="1A317C"/>
                </a:solidFill>
                <a:effectLst/>
                <a:latin typeface="Arial" panose="020B0604020202020204" pitchFamily="34" charset="0"/>
              </a:rPr>
              <a:t>3</a:t>
            </a:r>
            <a:r>
              <a:rPr lang="ja-JP" altLang="en-US" sz="1800" i="0" u="none" strike="noStrike">
                <a:solidFill>
                  <a:srgbClr val="1A317C"/>
                </a:solidFill>
                <a:effectLst/>
                <a:latin typeface="Arial" panose="020B0604020202020204" pitchFamily="34" charset="0"/>
              </a:rPr>
              <a:t>人）</a:t>
            </a:r>
            <a:r>
              <a:rPr lang="en-US" altLang="ja-JP" sz="1800" i="0" u="none" strike="noStrike" baseline="30000" dirty="0">
                <a:solidFill>
                  <a:srgbClr val="1A317C"/>
                </a:solidFill>
                <a:effectLst/>
                <a:latin typeface="Arial" panose="020B0604020202020204" pitchFamily="34" charset="0"/>
              </a:rPr>
              <a:t>[7] [8]</a:t>
            </a:r>
            <a:endParaRPr lang="ja-JP" altLang="en-US">
              <a:effectLst/>
            </a:endParaRPr>
          </a:p>
        </p:txBody>
      </p:sp>
      <p:sp>
        <p:nvSpPr>
          <p:cNvPr id="11" name="角丸四角形吹き出し 10">
            <a:extLst>
              <a:ext uri="{FF2B5EF4-FFF2-40B4-BE49-F238E27FC236}">
                <a16:creationId xmlns:a16="http://schemas.microsoft.com/office/drawing/2014/main" id="{1034F35E-5600-DE5F-74FE-381FCD288264}"/>
              </a:ext>
            </a:extLst>
          </p:cNvPr>
          <p:cNvSpPr/>
          <p:nvPr/>
        </p:nvSpPr>
        <p:spPr>
          <a:xfrm>
            <a:off x="10144262" y="1055690"/>
            <a:ext cx="1708030" cy="699848"/>
          </a:xfrm>
          <a:prstGeom prst="wedgeRoundRectCallout">
            <a:avLst>
              <a:gd name="adj1" fmla="val 20645"/>
              <a:gd name="adj2" fmla="val 66712"/>
              <a:gd name="adj3" fmla="val 16667"/>
            </a:avLst>
          </a:prstGeom>
          <a:solidFill>
            <a:srgbClr val="F9DFC5"/>
          </a:solidFill>
          <a:ln>
            <a:solidFill>
              <a:srgbClr val="1A3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i="0" u="none" strike="noStrike">
                <a:solidFill>
                  <a:srgbClr val="1A317C"/>
                </a:solidFill>
                <a:effectLst/>
                <a:latin typeface="Arial" panose="020B0604020202020204" pitchFamily="34" charset="0"/>
              </a:rPr>
              <a:t>予算を</a:t>
            </a:r>
            <a:endParaRPr lang="en-US" altLang="ja-JP" sz="1400" b="1" i="0" u="none" strike="noStrike" dirty="0">
              <a:solidFill>
                <a:srgbClr val="1A317C"/>
              </a:solidFill>
              <a:effectLst/>
              <a:latin typeface="Arial" panose="020B0604020202020204" pitchFamily="34" charset="0"/>
            </a:endParaRPr>
          </a:p>
          <a:p>
            <a:pPr algn="ctr"/>
            <a:r>
              <a:rPr lang="ja-JP" altLang="en-US" sz="1400" b="1" i="0" u="none" strike="noStrike">
                <a:solidFill>
                  <a:srgbClr val="1A317C"/>
                </a:solidFill>
                <a:effectLst/>
                <a:latin typeface="Arial" panose="020B0604020202020204" pitchFamily="34" charset="0"/>
              </a:rPr>
              <a:t>どう使えば</a:t>
            </a:r>
            <a:r>
              <a:rPr lang="en-US" altLang="ja-JP" sz="1400" b="1" i="0" u="none" strike="noStrike" dirty="0">
                <a:solidFill>
                  <a:srgbClr val="1A317C"/>
                </a:solidFill>
                <a:effectLst/>
                <a:latin typeface="Arial" panose="020B0604020202020204" pitchFamily="34" charset="0"/>
              </a:rPr>
              <a:t>…</a:t>
            </a:r>
            <a:endParaRPr kumimoji="1" lang="ja-JP" altLang="en-US" sz="1400" b="1">
              <a:solidFill>
                <a:srgbClr val="1A317C"/>
              </a:solidFill>
            </a:endParaRPr>
          </a:p>
        </p:txBody>
      </p:sp>
      <p:sp>
        <p:nvSpPr>
          <p:cNvPr id="12" name="コンテンツ プレースホルダー 2">
            <a:extLst>
              <a:ext uri="{FF2B5EF4-FFF2-40B4-BE49-F238E27FC236}">
                <a16:creationId xmlns:a16="http://schemas.microsoft.com/office/drawing/2014/main" id="{C52FCAE9-0AD6-AC07-A0D9-65F3FDF5A9BA}"/>
              </a:ext>
            </a:extLst>
          </p:cNvPr>
          <p:cNvSpPr txBox="1">
            <a:spLocks/>
          </p:cNvSpPr>
          <p:nvPr/>
        </p:nvSpPr>
        <p:spPr>
          <a:xfrm>
            <a:off x="838200" y="1287603"/>
            <a:ext cx="10447947" cy="10303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b="1"/>
              <a:t>シニアが相談できる関係性と、</a:t>
            </a:r>
            <a:endParaRPr lang="en-US" altLang="ja-JP" sz="3200" b="1" dirty="0"/>
          </a:p>
          <a:p>
            <a:pPr marL="0" indent="0" algn="ctr">
              <a:buFont typeface="Arial" panose="020B0604020202020204" pitchFamily="34" charset="0"/>
              <a:buNone/>
            </a:pPr>
            <a:r>
              <a:rPr kumimoji="1" lang="ja-JP" altLang="en-US" sz="3200" b="1"/>
              <a:t>相談を受ける窓口</a:t>
            </a:r>
            <a:r>
              <a:rPr lang="ja-JP" altLang="en-US" sz="3200" b="1"/>
              <a:t>が分離。</a:t>
            </a:r>
          </a:p>
        </p:txBody>
      </p:sp>
      <p:sp>
        <p:nvSpPr>
          <p:cNvPr id="3" name="テキスト ボックス 2">
            <a:extLst>
              <a:ext uri="{FF2B5EF4-FFF2-40B4-BE49-F238E27FC236}">
                <a16:creationId xmlns:a16="http://schemas.microsoft.com/office/drawing/2014/main" id="{093491E1-E9BE-EA55-3F81-620A376BCFFA}"/>
              </a:ext>
            </a:extLst>
          </p:cNvPr>
          <p:cNvSpPr txBox="1"/>
          <p:nvPr/>
        </p:nvSpPr>
        <p:spPr>
          <a:xfrm>
            <a:off x="179251" y="6374722"/>
            <a:ext cx="11976931" cy="400110"/>
          </a:xfrm>
          <a:prstGeom prst="rect">
            <a:avLst/>
          </a:prstGeom>
          <a:noFill/>
        </p:spPr>
        <p:txBody>
          <a:bodyPr wrap="square" rtlCol="0">
            <a:spAutoFit/>
          </a:bodyPr>
          <a:lstStyle/>
          <a:p>
            <a:r>
              <a:rPr lang="en-US" altLang="ja-JP" sz="1000" b="0" i="0" u="none" strike="noStrike" dirty="0">
                <a:solidFill>
                  <a:schemeClr val="tx1">
                    <a:lumMod val="50000"/>
                    <a:lumOff val="50000"/>
                  </a:schemeClr>
                </a:solidFill>
                <a:effectLst/>
                <a:latin typeface="Arial" panose="020B0604020202020204" pitchFamily="34" charset="0"/>
              </a:rPr>
              <a:t>[7] </a:t>
            </a:r>
            <a:r>
              <a:rPr lang="ja-JP" altLang="en-US" sz="1000" b="0" i="0" u="none" strike="noStrike">
                <a:solidFill>
                  <a:schemeClr val="tx1">
                    <a:lumMod val="50000"/>
                    <a:lumOff val="50000"/>
                  </a:schemeClr>
                </a:solidFill>
                <a:effectLst/>
                <a:latin typeface="Arial" panose="020B0604020202020204" pitchFamily="34" charset="0"/>
              </a:rPr>
              <a:t>中野区</a:t>
            </a:r>
            <a:r>
              <a:rPr lang="en-US" altLang="ja-JP" sz="1000" b="0" i="0" u="none" strike="noStrike" dirty="0">
                <a:solidFill>
                  <a:schemeClr val="tx1">
                    <a:lumMod val="50000"/>
                    <a:lumOff val="50000"/>
                  </a:schemeClr>
                </a:solidFill>
                <a:effectLst/>
                <a:latin typeface="Arial" panose="020B0604020202020204" pitchFamily="34" charset="0"/>
              </a:rPr>
              <a:t>. (2024). </a:t>
            </a:r>
            <a:r>
              <a:rPr lang="ja-JP" altLang="en-US" sz="1000" b="0" i="0" u="none" strike="noStrike">
                <a:solidFill>
                  <a:schemeClr val="tx1">
                    <a:lumMod val="50000"/>
                    <a:lumOff val="50000"/>
                  </a:schemeClr>
                </a:solidFill>
                <a:effectLst/>
                <a:latin typeface="Arial" panose="020B0604020202020204" pitchFamily="34" charset="0"/>
              </a:rPr>
              <a:t>中野区地域包括支援センター運営協議会（第十期第</a:t>
            </a:r>
            <a:r>
              <a:rPr lang="en-US" altLang="ja-JP" sz="1000" b="0" i="0" u="none" strike="noStrike" dirty="0">
                <a:solidFill>
                  <a:schemeClr val="tx1">
                    <a:lumMod val="50000"/>
                    <a:lumOff val="50000"/>
                  </a:schemeClr>
                </a:solidFill>
                <a:effectLst/>
                <a:latin typeface="Arial" panose="020B0604020202020204" pitchFamily="34" charset="0"/>
              </a:rPr>
              <a:t>2</a:t>
            </a:r>
            <a:r>
              <a:rPr lang="ja-JP" altLang="en-US" sz="1000" b="0" i="0" u="none" strike="noStrike">
                <a:solidFill>
                  <a:schemeClr val="tx1">
                    <a:lumMod val="50000"/>
                    <a:lumOff val="50000"/>
                  </a:schemeClr>
                </a:solidFill>
                <a:effectLst/>
                <a:latin typeface="Arial" panose="020B0604020202020204" pitchFamily="34" charset="0"/>
              </a:rPr>
              <a:t>回）資料</a:t>
            </a:r>
            <a:r>
              <a:rPr lang="en-US" altLang="ja-JP" sz="1000" b="0" i="0" u="none" strike="noStrike" dirty="0">
                <a:solidFill>
                  <a:schemeClr val="tx1">
                    <a:lumMod val="50000"/>
                    <a:lumOff val="50000"/>
                  </a:schemeClr>
                </a:solidFill>
                <a:effectLst/>
                <a:latin typeface="Arial" panose="020B0604020202020204" pitchFamily="34" charset="0"/>
              </a:rPr>
              <a:t>. </a:t>
            </a:r>
            <a:r>
              <a:rPr lang="fr-FR" altLang="ja-JP" sz="1000" b="0" i="0" u="none" strike="noStrike" dirty="0">
                <a:solidFill>
                  <a:schemeClr val="tx1">
                    <a:lumMod val="50000"/>
                    <a:lumOff val="50000"/>
                  </a:schemeClr>
                </a:solidFill>
                <a:effectLst/>
                <a:latin typeface="Arial" panose="020B0604020202020204" pitchFamily="34" charset="0"/>
              </a:rPr>
              <a:t>https://</a:t>
            </a:r>
            <a:r>
              <a:rPr lang="fr-FR" altLang="ja-JP" sz="1000" b="0" i="0" u="none" strike="noStrike" dirty="0" err="1">
                <a:solidFill>
                  <a:schemeClr val="tx1">
                    <a:lumMod val="50000"/>
                    <a:lumOff val="50000"/>
                  </a:schemeClr>
                </a:solidFill>
                <a:effectLst/>
                <a:latin typeface="Arial" panose="020B0604020202020204" pitchFamily="34" charset="0"/>
              </a:rPr>
              <a:t>www.city.tokyo-nakano.lg.jp</a:t>
            </a:r>
            <a:r>
              <a:rPr lang="fr-FR" altLang="ja-JP" sz="1000" b="0" i="0" u="none" strike="noStrike" dirty="0">
                <a:solidFill>
                  <a:schemeClr val="tx1">
                    <a:lumMod val="50000"/>
                    <a:lumOff val="50000"/>
                  </a:schemeClr>
                </a:solidFill>
                <a:effectLst/>
                <a:latin typeface="Arial" panose="020B0604020202020204" pitchFamily="34" charset="0"/>
              </a:rPr>
              <a:t>/</a:t>
            </a:r>
            <a:r>
              <a:rPr lang="fr-FR" altLang="ja-JP" sz="1000" b="0" i="0" u="none" strike="noStrike" dirty="0" err="1">
                <a:solidFill>
                  <a:schemeClr val="tx1">
                    <a:lumMod val="50000"/>
                    <a:lumOff val="50000"/>
                  </a:schemeClr>
                </a:solidFill>
                <a:effectLst/>
                <a:latin typeface="Arial" panose="020B0604020202020204" pitchFamily="34" charset="0"/>
              </a:rPr>
              <a:t>kusei</a:t>
            </a:r>
            <a:r>
              <a:rPr lang="fr-FR" altLang="ja-JP" sz="1000" b="0" i="0" u="none" strike="noStrike" dirty="0">
                <a:solidFill>
                  <a:schemeClr val="tx1">
                    <a:lumMod val="50000"/>
                    <a:lumOff val="50000"/>
                  </a:schemeClr>
                </a:solidFill>
                <a:effectLst/>
                <a:latin typeface="Arial" panose="020B0604020202020204" pitchFamily="34" charset="0"/>
              </a:rPr>
              <a:t>/</a:t>
            </a:r>
            <a:r>
              <a:rPr lang="fr-FR" altLang="ja-JP" sz="1000" b="0" i="0" u="none" strike="noStrike" dirty="0" err="1">
                <a:solidFill>
                  <a:schemeClr val="tx1">
                    <a:lumMod val="50000"/>
                    <a:lumOff val="50000"/>
                  </a:schemeClr>
                </a:solidFill>
                <a:effectLst/>
                <a:latin typeface="Arial" panose="020B0604020202020204" pitchFamily="34" charset="0"/>
              </a:rPr>
              <a:t>kaigi</a:t>
            </a:r>
            <a:r>
              <a:rPr lang="fr-FR" altLang="ja-JP" sz="1000" b="0" i="0" u="none" strike="noStrike" dirty="0">
                <a:solidFill>
                  <a:schemeClr val="tx1">
                    <a:lumMod val="50000"/>
                    <a:lumOff val="50000"/>
                  </a:schemeClr>
                </a:solidFill>
                <a:effectLst/>
                <a:latin typeface="Arial" panose="020B0604020202020204" pitchFamily="34" charset="0"/>
              </a:rPr>
              <a:t>/</a:t>
            </a:r>
            <a:r>
              <a:rPr lang="fr-FR" altLang="ja-JP" sz="1000" b="0" i="0" u="none" strike="noStrike" dirty="0" err="1">
                <a:solidFill>
                  <a:schemeClr val="tx1">
                    <a:lumMod val="50000"/>
                    <a:lumOff val="50000"/>
                  </a:schemeClr>
                </a:solidFill>
                <a:effectLst/>
                <a:latin typeface="Arial" panose="020B0604020202020204" pitchFamily="34" charset="0"/>
              </a:rPr>
              <a:t>fuzokukikan</a:t>
            </a:r>
            <a:r>
              <a:rPr lang="fr-FR" altLang="ja-JP" sz="1000" b="0" i="0" u="none" strike="noStrike" dirty="0">
                <a:solidFill>
                  <a:schemeClr val="tx1">
                    <a:lumMod val="50000"/>
                    <a:lumOff val="50000"/>
                  </a:schemeClr>
                </a:solidFill>
                <a:effectLst/>
                <a:latin typeface="Arial" panose="020B0604020202020204" pitchFamily="34" charset="0"/>
              </a:rPr>
              <a:t>/</a:t>
            </a:r>
            <a:r>
              <a:rPr lang="fr-FR" altLang="ja-JP" sz="1000" b="0" i="0" u="none" strike="noStrike" dirty="0" err="1">
                <a:solidFill>
                  <a:schemeClr val="tx1">
                    <a:lumMod val="50000"/>
                    <a:lumOff val="50000"/>
                  </a:schemeClr>
                </a:solidFill>
                <a:effectLst/>
                <a:latin typeface="Arial" panose="020B0604020202020204" pitchFamily="34" charset="0"/>
              </a:rPr>
              <a:t>houkatsusien</a:t>
            </a:r>
            <a:r>
              <a:rPr lang="fr-FR" altLang="ja-JP" sz="1000" b="0" i="0" u="none" strike="noStrike" dirty="0">
                <a:solidFill>
                  <a:schemeClr val="tx1">
                    <a:lumMod val="50000"/>
                    <a:lumOff val="50000"/>
                  </a:schemeClr>
                </a:solidFill>
                <a:effectLst/>
                <a:latin typeface="Arial" panose="020B0604020202020204" pitchFamily="34" charset="0"/>
              </a:rPr>
              <a:t>/0686063020240724162023361.files/7.pdf</a:t>
            </a:r>
            <a:br>
              <a:rPr lang="fr-FR" altLang="ja-JP" sz="1000" b="0" i="0" u="none" strike="noStrike" dirty="0">
                <a:solidFill>
                  <a:schemeClr val="tx1">
                    <a:lumMod val="50000"/>
                    <a:lumOff val="50000"/>
                  </a:schemeClr>
                </a:solidFill>
                <a:effectLst/>
                <a:latin typeface="Arial" panose="020B0604020202020204" pitchFamily="34" charset="0"/>
              </a:rPr>
            </a:br>
            <a:r>
              <a:rPr lang="en-US" altLang="ja-JP" sz="1000" dirty="0">
                <a:solidFill>
                  <a:schemeClr val="tx1">
                    <a:lumMod val="50000"/>
                    <a:lumOff val="50000"/>
                  </a:schemeClr>
                </a:solidFill>
                <a:latin typeface="Arial" panose="020B0604020202020204" pitchFamily="34" charset="0"/>
              </a:rPr>
              <a:t>[8] </a:t>
            </a:r>
            <a:r>
              <a:rPr lang="ja-JP" altLang="en-US" sz="1000" b="0" i="0" u="none" strike="noStrike">
                <a:solidFill>
                  <a:schemeClr val="tx1">
                    <a:lumMod val="50000"/>
                    <a:lumOff val="50000"/>
                  </a:schemeClr>
                </a:solidFill>
                <a:effectLst/>
                <a:latin typeface="Arial" panose="020B0604020202020204" pitchFamily="34" charset="0"/>
              </a:rPr>
              <a:t>厚生労働省</a:t>
            </a:r>
            <a:r>
              <a:rPr lang="en-US" altLang="ja-JP" sz="1000" b="0" i="0" u="none" strike="noStrike" dirty="0">
                <a:solidFill>
                  <a:schemeClr val="tx1">
                    <a:lumMod val="50000"/>
                    <a:lumOff val="50000"/>
                  </a:schemeClr>
                </a:solidFill>
                <a:effectLst/>
                <a:latin typeface="Arial" panose="020B0604020202020204" pitchFamily="34" charset="0"/>
              </a:rPr>
              <a:t>. (2010). </a:t>
            </a:r>
            <a:r>
              <a:rPr lang="ja-JP" altLang="en-US" sz="1000" b="0" i="0" u="none" strike="noStrike">
                <a:solidFill>
                  <a:schemeClr val="tx1">
                    <a:lumMod val="50000"/>
                    <a:lumOff val="50000"/>
                  </a:schemeClr>
                </a:solidFill>
                <a:effectLst/>
                <a:latin typeface="Arial" panose="020B0604020202020204" pitchFamily="34" charset="0"/>
              </a:rPr>
              <a:t>地域包括支援センターの人員基準</a:t>
            </a:r>
            <a:r>
              <a:rPr lang="en-US" altLang="ja-JP" sz="1000" b="0" i="0" u="none" strike="noStrike" dirty="0">
                <a:solidFill>
                  <a:schemeClr val="tx1">
                    <a:lumMod val="50000"/>
                    <a:lumOff val="50000"/>
                  </a:schemeClr>
                </a:solidFill>
                <a:effectLst/>
                <a:latin typeface="Arial" panose="020B0604020202020204" pitchFamily="34" charset="0"/>
              </a:rPr>
              <a:t>. </a:t>
            </a:r>
            <a:r>
              <a:rPr lang="fr-FR" altLang="ja-JP" sz="1000" b="0" i="0" u="none" strike="noStrike" dirty="0">
                <a:solidFill>
                  <a:schemeClr val="tx1">
                    <a:lumMod val="50000"/>
                    <a:lumOff val="50000"/>
                  </a:schemeClr>
                </a:solidFill>
                <a:effectLst/>
                <a:latin typeface="Arial" panose="020B0604020202020204" pitchFamily="34" charset="0"/>
              </a:rPr>
              <a:t>https://</a:t>
            </a:r>
            <a:r>
              <a:rPr lang="fr-FR" altLang="ja-JP" sz="1000" b="0" i="0" u="none" strike="noStrike" dirty="0" err="1">
                <a:solidFill>
                  <a:schemeClr val="tx1">
                    <a:lumMod val="50000"/>
                    <a:lumOff val="50000"/>
                  </a:schemeClr>
                </a:solidFill>
                <a:effectLst/>
                <a:latin typeface="Arial" panose="020B0604020202020204" pitchFamily="34" charset="0"/>
              </a:rPr>
              <a:t>www.mhlw.go.jp</a:t>
            </a:r>
            <a:r>
              <a:rPr lang="fr-FR" altLang="ja-JP" sz="1000" b="0" i="0" u="none" strike="noStrike" dirty="0">
                <a:solidFill>
                  <a:schemeClr val="tx1">
                    <a:lumMod val="50000"/>
                    <a:lumOff val="50000"/>
                  </a:schemeClr>
                </a:solidFill>
                <a:effectLst/>
                <a:latin typeface="Arial" panose="020B0604020202020204" pitchFamily="34" charset="0"/>
              </a:rPr>
              <a:t>/</a:t>
            </a:r>
            <a:r>
              <a:rPr lang="fr-FR" altLang="ja-JP" sz="1000" b="0" i="0" u="none" strike="noStrike" dirty="0" err="1">
                <a:solidFill>
                  <a:schemeClr val="tx1">
                    <a:lumMod val="50000"/>
                    <a:lumOff val="50000"/>
                  </a:schemeClr>
                </a:solidFill>
                <a:effectLst/>
                <a:latin typeface="Arial" panose="020B0604020202020204" pitchFamily="34" charset="0"/>
              </a:rPr>
              <a:t>shingi</a:t>
            </a:r>
            <a:r>
              <a:rPr lang="fr-FR" altLang="ja-JP" sz="1000" b="0" i="0" u="none" strike="noStrike" dirty="0">
                <a:solidFill>
                  <a:schemeClr val="tx1">
                    <a:lumMod val="50000"/>
                    <a:lumOff val="50000"/>
                  </a:schemeClr>
                </a:solidFill>
                <a:effectLst/>
                <a:latin typeface="Arial" panose="020B0604020202020204" pitchFamily="34" charset="0"/>
              </a:rPr>
              <a:t>/2010/06/dl/s0610-4a_0018.pdf</a:t>
            </a:r>
            <a:endParaRPr kumimoji="1" lang="ja-JP" altLang="en-US" sz="1000">
              <a:solidFill>
                <a:schemeClr val="tx1">
                  <a:lumMod val="50000"/>
                  <a:lumOff val="50000"/>
                </a:schemeClr>
              </a:solidFill>
            </a:endParaRPr>
          </a:p>
        </p:txBody>
      </p:sp>
    </p:spTree>
    <p:extLst>
      <p:ext uri="{BB962C8B-B14F-4D97-AF65-F5344CB8AC3E}">
        <p14:creationId xmlns:p14="http://schemas.microsoft.com/office/powerpoint/2010/main" val="42013407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6323</TotalTime>
  <Words>2576</Words>
  <Application>Microsoft Office PowerPoint</Application>
  <PresentationFormat>ワイド画面</PresentationFormat>
  <Paragraphs>390</Paragraphs>
  <Slides>28</Slides>
  <Notes>3</Notes>
  <HiddenSlides>7</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28</vt:i4>
      </vt:variant>
    </vt:vector>
  </HeadingPairs>
  <TitlesOfParts>
    <vt:vector size="37" baseType="lpstr">
      <vt:lpstr>Google Sans</vt:lpstr>
      <vt:lpstr>HGPMinchoE</vt:lpstr>
      <vt:lpstr>Hiragino Kaku Gothic Std W8</vt:lpstr>
      <vt:lpstr>Klee Demibold</vt:lpstr>
      <vt:lpstr>MS PGothic</vt:lpstr>
      <vt:lpstr>Noto Sans JP</vt:lpstr>
      <vt:lpstr>游ゴシック</vt:lpstr>
      <vt:lpstr>Arial</vt:lpstr>
      <vt:lpstr>Office テーマ</vt:lpstr>
      <vt:lpstr>イロイロ 生活カルテ</vt:lpstr>
      <vt:lpstr>チーム D-attend</vt:lpstr>
      <vt:lpstr>チームの強み</vt:lpstr>
      <vt:lpstr>目指す社会</vt:lpstr>
      <vt:lpstr>高齢者の「ケア的孤立」の課題</vt:lpstr>
      <vt:lpstr>着目する課題（シニア目線）</vt:lpstr>
      <vt:lpstr>着目する課題（シニア目線）</vt:lpstr>
      <vt:lpstr>データからわかる課題状況（シニア目線）</vt:lpstr>
      <vt:lpstr>課題の構造（行政視点）</vt:lpstr>
      <vt:lpstr>インサイト</vt:lpstr>
      <vt:lpstr>ロールモデルとなる取り組み</vt:lpstr>
      <vt:lpstr>ソリューション</vt:lpstr>
      <vt:lpstr>サービスにおける情報連携の流れ</vt:lpstr>
      <vt:lpstr>ビジネスモデル</vt:lpstr>
      <vt:lpstr>サービスの強み</vt:lpstr>
      <vt:lpstr>現在の取り組み</vt:lpstr>
      <vt:lpstr>事業の将来像</vt:lpstr>
      <vt:lpstr>PowerPoint プレゼンテーション</vt:lpstr>
      <vt:lpstr>地方行政の新制度への活用</vt:lpstr>
      <vt:lpstr>高齢者の社会参加）</vt:lpstr>
      <vt:lpstr>競合比較</vt:lpstr>
      <vt:lpstr>高齢者の「ケア的孤立」の課題</vt:lpstr>
      <vt:lpstr>課題の構造（行政視点）</vt:lpstr>
      <vt:lpstr>データからわかる課題状況（シニア目線）</vt:lpstr>
      <vt:lpstr>ビジネスモデル</vt:lpstr>
      <vt:lpstr>ビジネスモデル</vt:lpstr>
      <vt:lpstr>サービスの強み</vt:lpstr>
      <vt:lpstr>図作成場</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T20230074194</dc:creator>
  <cp:lastModifiedBy>裕一 奥村</cp:lastModifiedBy>
  <cp:revision>373</cp:revision>
  <cp:lastPrinted>2025-03-06T06:28:45Z</cp:lastPrinted>
  <dcterms:created xsi:type="dcterms:W3CDTF">2025-02-24T09:06:35Z</dcterms:created>
  <dcterms:modified xsi:type="dcterms:W3CDTF">2025-03-08T10:02:30Z</dcterms:modified>
</cp:coreProperties>
</file>