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278" r:id="rId3"/>
    <p:sldId id="257" r:id="rId4"/>
    <p:sldId id="263" r:id="rId5"/>
    <p:sldId id="275" r:id="rId6"/>
    <p:sldId id="276" r:id="rId7"/>
    <p:sldId id="277" r:id="rId8"/>
    <p:sldId id="289" r:id="rId9"/>
    <p:sldId id="290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4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02937-20B6-4F37-B956-F1926ECA334A}" v="56" dt="2025-03-11T20:38:12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-3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F6F72-07C5-4C39-A310-F654CA04E3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E2FE689D-B891-456F-89B7-F0717BE565C7}">
      <dgm:prSet phldrT="[テキスト]"/>
      <dgm:spPr/>
      <dgm:t>
        <a:bodyPr/>
        <a:lstStyle/>
        <a:p>
          <a:r>
            <a:rPr kumimoji="1" lang="ja-JP" altLang="en-US" dirty="0"/>
            <a:t>自治体から追加提案機能</a:t>
          </a:r>
        </a:p>
      </dgm:t>
    </dgm:pt>
    <dgm:pt modelId="{285C3B70-6CD1-4152-A8D0-45C0B8E8FD5A}" type="parTrans" cxnId="{9EE62D41-4AFC-48A0-97AC-FA155DFC37F2}">
      <dgm:prSet/>
      <dgm:spPr/>
      <dgm:t>
        <a:bodyPr/>
        <a:lstStyle/>
        <a:p>
          <a:endParaRPr kumimoji="1" lang="ja-JP" altLang="en-US"/>
        </a:p>
      </dgm:t>
    </dgm:pt>
    <dgm:pt modelId="{4DB5EEA1-240A-4D21-A55F-9B67340F7361}" type="sibTrans" cxnId="{9EE62D41-4AFC-48A0-97AC-FA155DFC37F2}">
      <dgm:prSet/>
      <dgm:spPr/>
      <dgm:t>
        <a:bodyPr/>
        <a:lstStyle/>
        <a:p>
          <a:endParaRPr kumimoji="1" lang="ja-JP" altLang="en-US"/>
        </a:p>
      </dgm:t>
    </dgm:pt>
    <dgm:pt modelId="{16298F1C-4E2B-4F54-92ED-C3F74659F489}" type="pres">
      <dgm:prSet presAssocID="{A85F6F72-07C5-4C39-A310-F654CA04E34D}" presName="linear" presStyleCnt="0">
        <dgm:presLayoutVars>
          <dgm:animLvl val="lvl"/>
          <dgm:resizeHandles val="exact"/>
        </dgm:presLayoutVars>
      </dgm:prSet>
      <dgm:spPr/>
    </dgm:pt>
    <dgm:pt modelId="{C0D0CCA2-E320-4A92-86CF-86762575768C}" type="pres">
      <dgm:prSet presAssocID="{E2FE689D-B891-456F-89B7-F0717BE565C7}" presName="parentText" presStyleLbl="node1" presStyleIdx="0" presStyleCnt="1" custScaleY="33653" custLinFactNeighborX="-5356" custLinFactNeighborY="-9811">
        <dgm:presLayoutVars>
          <dgm:chMax val="0"/>
          <dgm:bulletEnabled val="1"/>
        </dgm:presLayoutVars>
      </dgm:prSet>
      <dgm:spPr/>
    </dgm:pt>
  </dgm:ptLst>
  <dgm:cxnLst>
    <dgm:cxn modelId="{9EE62D41-4AFC-48A0-97AC-FA155DFC37F2}" srcId="{A85F6F72-07C5-4C39-A310-F654CA04E34D}" destId="{E2FE689D-B891-456F-89B7-F0717BE565C7}" srcOrd="0" destOrd="0" parTransId="{285C3B70-6CD1-4152-A8D0-45C0B8E8FD5A}" sibTransId="{4DB5EEA1-240A-4D21-A55F-9B67340F7361}"/>
    <dgm:cxn modelId="{E3E68A82-E62E-47FA-A7FE-CFED1A074BC1}" type="presOf" srcId="{A85F6F72-07C5-4C39-A310-F654CA04E34D}" destId="{16298F1C-4E2B-4F54-92ED-C3F74659F489}" srcOrd="0" destOrd="0" presId="urn:microsoft.com/office/officeart/2005/8/layout/vList2"/>
    <dgm:cxn modelId="{1C1B13B1-EF69-4B0D-8E9A-64807EE2B9C2}" type="presOf" srcId="{E2FE689D-B891-456F-89B7-F0717BE565C7}" destId="{C0D0CCA2-E320-4A92-86CF-86762575768C}" srcOrd="0" destOrd="0" presId="urn:microsoft.com/office/officeart/2005/8/layout/vList2"/>
    <dgm:cxn modelId="{41D29001-1F76-4796-842E-1C2DAFF23480}" type="presParOf" srcId="{16298F1C-4E2B-4F54-92ED-C3F74659F489}" destId="{C0D0CCA2-E320-4A92-86CF-8676257576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0CCA2-E320-4A92-86CF-86762575768C}">
      <dsp:nvSpPr>
        <dsp:cNvPr id="0" name=""/>
        <dsp:cNvSpPr/>
      </dsp:nvSpPr>
      <dsp:spPr>
        <a:xfrm>
          <a:off x="0" y="0"/>
          <a:ext cx="4678587" cy="765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自治体から追加提案機能</a:t>
          </a:r>
        </a:p>
      </dsp:txBody>
      <dsp:txXfrm>
        <a:off x="37365" y="37365"/>
        <a:ext cx="4603857" cy="69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2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9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0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4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70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4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1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4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6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9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86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1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9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B5E35D-C135-4841-8DA4-65675BC450B1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9EA56B-FA7D-4EE8-BFC9-9B931DA72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minato.tokyo.jp/toukeichousa/kuse/toke/jinko/nenre/202404.html" TargetMode="External"/><Relationship Id="rId2" Type="http://schemas.openxmlformats.org/officeDocument/2006/relationships/hyperlink" Target="https://www.city.minato.tokyo.jp/soumu/jigyougaiyou/6jigyougaiyo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ty.minato.tokyo.jp/sougouchousei/keikaku2023/documents/documents/05_kenkoudukurihokenbunya.pdf" TargetMode="External"/><Relationship Id="rId4" Type="http://schemas.openxmlformats.org/officeDocument/2006/relationships/hyperlink" Target="https://www.city.kanuma.tochigi.jp/0366/info-0000007879-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kenkou_iryou/iryouhoken/reseputo/index.html" TargetMode="External"/><Relationship Id="rId2" Type="http://schemas.openxmlformats.org/officeDocument/2006/relationships/hyperlink" Target="https://ndb6nc.ncgm.go.j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hlw-grants.niph.go.jp/system/files/2016/162111/201617005A_upload/201617005A0006.pdf" TargetMode="External"/><Relationship Id="rId5" Type="http://schemas.openxmlformats.org/officeDocument/2006/relationships/hyperlink" Target="https://www.mhlw.go.jp/file/05-Shingikai-12404000-Hokenkyoku-Iryouka/0000033418.pdf" TargetMode="External"/><Relationship Id="rId4" Type="http://schemas.openxmlformats.org/officeDocument/2006/relationships/hyperlink" Target="https://www.mhlw.go.jp/stf/shingi/0000033419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B1140-5198-2CB5-7985-78588182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2D0042-6FE8-4031-1C3E-BE8CE7508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B1F466-A0F1-00AE-F98B-96F09332F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82" y="455621"/>
            <a:ext cx="7493679" cy="29733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br>
              <a:rPr kumimoji="1" lang="en-US" altLang="ja-JP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デジタル健康手帳で働き盛り</a:t>
            </a:r>
            <a:br>
              <a:rPr kumimoji="1" lang="ja-JP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中高年世代の健康寿命を伸ばそう</a:t>
            </a:r>
            <a:br>
              <a:rPr kumimoji="1" lang="en-US" altLang="ja-JP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br>
              <a:rPr kumimoji="1" lang="en-US" altLang="ja-JP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en-US" altLang="ja-JP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    for </a:t>
            </a:r>
            <a:r>
              <a:rPr kumimoji="1" lang="ja-JP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港区　鹿沼市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464674-5BA1-7432-EA96-7E598CC8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910" y="4010362"/>
            <a:ext cx="6528018" cy="2255801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TODD2024 for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帯状疱疹</a:t>
            </a:r>
          </a:p>
          <a:p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私たちは、</a:t>
            </a:r>
            <a:r>
              <a: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Tokyo Open Data Day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で、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帯状疱疹と予防接種についての医療経済評価分析を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調べてみた中高年世代の市民グループです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249847-384A-3DD1-5AF0-45E3E7E7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3AA57-5FBC-541C-F641-39D19FAF2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疫病よけの神さまアマビエがノートパソコンを使用">
            <a:extLst>
              <a:ext uri="{FF2B5EF4-FFF2-40B4-BE49-F238E27FC236}">
                <a16:creationId xmlns:a16="http://schemas.microsoft.com/office/drawing/2014/main" id="{B6CD54DE-FD36-4C10-C606-0E544C3FC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8" y="3594186"/>
            <a:ext cx="1492327" cy="14923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9ABCB1-0E94-8A82-8120-9E1106067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153" y="789079"/>
            <a:ext cx="3614522" cy="51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160E0-1EDA-AE61-F399-529AA9B0D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BC167ACD-B3EB-2A85-7A55-C0EDB32259D9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20C0ED-329B-849F-4F6D-0DCA571ED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452022"/>
            <a:ext cx="1037417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12A98-4C34-F24E-BA0F-45583DE92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0674EAA-336A-9EEF-CECC-803D214B4145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A58B23-B691-9EED-1B2B-AEDC1F74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690180"/>
            <a:ext cx="10164594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35ED-607A-4572-9524-0FD6F49A6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0037E84-0D34-BAF3-26FF-7F62D6F0F627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2D285E3-297C-6131-E507-0A8A4308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580627"/>
            <a:ext cx="10240804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3C55-AC2A-F446-7087-F449E5FE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FE2E185-2CFE-668B-14FF-A2015C7F7EBC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7D1E42-C1E5-E464-94D2-683D30D3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599680"/>
            <a:ext cx="10259857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04BC7-C987-83F9-1F6B-13CE9718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7966DE7-C1DA-5492-0414-28004ACB17BC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7350BF-C50B-A4A8-0D33-92B4E0EE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628259"/>
            <a:ext cx="10240804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8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A4B41-313A-5BD6-1932-2EC5AA2C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BEA7AE6-2CE8-4C73-47EF-71FBB0A68FA8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E0CCF4-6C02-B78A-DE90-612CD450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58" y="460701"/>
            <a:ext cx="10411218" cy="5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3BB57-3D5C-3293-EB46-9C78961E8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BC006B2-A3D9-8134-0C11-3323A958A978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5AE778-552F-0D6E-8360-6DB5FDCA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575864"/>
            <a:ext cx="1023127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DEE57-D117-0A90-5DDE-5062464C8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52BC2CA9-2D04-8ACC-3F92-DEB287FC273E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ABD2B6-EB73-B293-0DAC-613A199D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790206"/>
            <a:ext cx="10183646" cy="5277587"/>
          </a:xfrm>
          <a:prstGeom prst="rect">
            <a:avLst/>
          </a:prstGeom>
        </p:spPr>
      </p:pic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9C502797-98C1-A529-183B-08D6A5B17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797382"/>
              </p:ext>
            </p:extLst>
          </p:nvPr>
        </p:nvGraphicFramePr>
        <p:xfrm>
          <a:off x="6670071" y="661958"/>
          <a:ext cx="4678587" cy="87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63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8EFF3-16AF-95A4-93BE-B7C6F4A3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81886-B9A7-C6E3-A2DD-7BD609F4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63" y="1011082"/>
            <a:ext cx="9243288" cy="1303867"/>
          </a:xfrm>
        </p:spPr>
        <p:txBody>
          <a:bodyPr>
            <a:normAutofit/>
          </a:bodyPr>
          <a:lstStyle/>
          <a:p>
            <a:pPr algn="l"/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関連資料リンク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	1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38BE108-0328-D2C1-D024-2B795542F8E9}"/>
              </a:ext>
            </a:extLst>
          </p:cNvPr>
          <p:cNvSpPr txBox="1">
            <a:spLocks/>
          </p:cNvSpPr>
          <p:nvPr/>
        </p:nvSpPr>
        <p:spPr>
          <a:xfrm>
            <a:off x="914400" y="2833556"/>
            <a:ext cx="10150608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〇（令和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6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年度（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2024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年度）版港区事業概要）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2"/>
              </a:rPr>
              <a:t>https://www.city.minato.tokyo.jp/soumu/jigyougaiyou/6jigyougaiyou.html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○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港区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2024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年（令和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6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年）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月現在の年齢別人口）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3"/>
              </a:rPr>
              <a:t>https://www.city.minato.tokyo.jp/toukeichousa/kuse/toke/jinko/nenre/202404.html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lang="ja-JP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○第</a:t>
            </a:r>
            <a:r>
              <a:rPr lang="en-US" altLang="ja-JP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r>
              <a:rPr lang="ja-JP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次鹿沼市総合計画（健康づくりの意識付けと、健康寿命を伸ばすことが目標）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lang="en-US" altLang="ja-JP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hlinkClick r:id="rId4"/>
              </a:rPr>
              <a:t>https://www.city.kanuma.tochigi.jp/0366/info-0000007879-1.html</a:t>
            </a:r>
            <a:endParaRPr lang="en-US" altLang="ja-JP" sz="1600" dirty="0">
              <a:solidFill>
                <a:prstClr val="black">
                  <a:lumMod val="85000"/>
                  <a:lumOff val="15000"/>
                </a:prst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lang="ja-JP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○港区の港区地域保健福祉計画（予防接種の充実として情報提供やデジタル化が目標）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lang="en-US" altLang="ja-JP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hlinkClick r:id="rId5"/>
              </a:rPr>
              <a:t>https://www.city.minato.tokyo.jp/sougouchousei/keikaku2023/documents/documents/05_kenkoudukurihokenbunya.pdf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005D1-028B-9B29-1430-22E5A405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871E2-4518-17EA-0923-CFE4A53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63" y="1011082"/>
            <a:ext cx="9243288" cy="1303867"/>
          </a:xfrm>
        </p:spPr>
        <p:txBody>
          <a:bodyPr>
            <a:normAutofit/>
          </a:bodyPr>
          <a:lstStyle/>
          <a:p>
            <a:pPr algn="l"/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関連資料リンク	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B7E868B-AA4D-39EF-BC6B-5BE24FDBAE77}"/>
              </a:ext>
            </a:extLst>
          </p:cNvPr>
          <p:cNvSpPr txBox="1">
            <a:spLocks/>
          </p:cNvSpPr>
          <p:nvPr/>
        </p:nvSpPr>
        <p:spPr>
          <a:xfrm>
            <a:off x="914400" y="2833556"/>
            <a:ext cx="10150608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NDB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（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National </a:t>
            </a:r>
            <a:r>
              <a:rPr kumimoji="1" lang="fr-FR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Database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）について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2"/>
              </a:rPr>
              <a:t>https://ndb6nc.ncgm.go.jp/index.html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【NDB】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匿名レセプト情報・匿名特定健診等情報の提供について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3"/>
              </a:rPr>
              <a:t>https://www.mhlw.go.jp/stf/seisakunitsuite/bunya/kenkou_iryou/iryouhoken/reseputo/index.html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2013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年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12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月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25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日開催の中央社会保険医療協議会　費用対効果評価専門部会（第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15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回）記録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4"/>
              </a:rPr>
              <a:t>https://www.mhlw.go.jp/stf/shingi/0000033419.html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医療経済評価研究における分析手法に関するガイドライン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5"/>
              </a:rPr>
              <a:t>https://www.mhlw.go.jp/file/05-Shingikai-12404000-Hokenkyoku-Iryouka/0000033418.pdf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〇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ワクチンの費用対効果評価の結果提示方法に関する検討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―</a:t>
            </a:r>
            <a:r>
              <a:rPr kumimoji="1" lang="ja-JP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帯状疱疹に対する予防接種の費用効果分析の事例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  <a:hlinkClick r:id="rId6"/>
              </a:rPr>
              <a:t>https://mhlw-grants.niph.go.jp/system/files/2016/162111/201617005A_upload/201617005A0006.pdf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6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C8A2-8EC2-8995-4CF8-330E988E0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3AFA2-DB41-56D9-4C01-037519FA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57" y="924510"/>
            <a:ext cx="9349645" cy="13038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港区と鹿沼市からの地域課題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B94C4E-6C6D-5FB3-FACC-E520E3E1B8AC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53B1AB5-734D-7AC8-5510-8175365FB9BD}"/>
              </a:ext>
            </a:extLst>
          </p:cNvPr>
          <p:cNvSpPr txBox="1">
            <a:spLocks/>
          </p:cNvSpPr>
          <p:nvPr/>
        </p:nvSpPr>
        <p:spPr>
          <a:xfrm>
            <a:off x="866794" y="2678131"/>
            <a:ext cx="10587890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日本人の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％以上は帯状疱疹の原因、水痘ウイルスが体内に潜伏している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歳の人の約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50%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が帯状疱疹の罹患歴を有しているという報告も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歳から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歳までに３分の１の人が発症、発症者の２割は強い痛みが長期間続く後遺症の帯状疱疹後神経痛（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医療費負担は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人平均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62,094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円、後遺症の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人平均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127,079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帯状疱疹になって辛い思いをする人が減るよう、予防接種の効果をアピールして、任意予防接種の接種率をあげるアイデアを考えてほしい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帯状疱疹予防接種事業の効果をもっと住民にアピールしたい</a:t>
            </a:r>
          </a:p>
        </p:txBody>
      </p:sp>
    </p:spTree>
    <p:extLst>
      <p:ext uri="{BB962C8B-B14F-4D97-AF65-F5344CB8AC3E}">
        <p14:creationId xmlns:p14="http://schemas.microsoft.com/office/powerpoint/2010/main" val="403090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AF6C0144-EC33-2B47-A7AC-1B8F0BF7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65"/>
          <a:stretch/>
        </p:blipFill>
        <p:spPr>
          <a:xfrm>
            <a:off x="-3155" y="34000"/>
            <a:ext cx="12191980" cy="685799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1BAA5A0-C519-4C54-AD75-128067EC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56FDD32-DAEE-4B0A-87F5-172AD51C3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4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7A8904-6339-40A0-ABB8-553DBA3D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37" name="Donut 19">
                <a:extLst>
                  <a:ext uri="{FF2B5EF4-FFF2-40B4-BE49-F238E27FC236}">
                    <a16:creationId xmlns:a16="http://schemas.microsoft.com/office/drawing/2014/main" id="{191961AF-B3A6-4723-8EA7-119D7C6CC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38" name="Donut 21">
                <a:extLst>
                  <a:ext uri="{FF2B5EF4-FFF2-40B4-BE49-F238E27FC236}">
                    <a16:creationId xmlns:a16="http://schemas.microsoft.com/office/drawing/2014/main" id="{48A9D3AD-4D6C-4B70-BC0B-152C0A2BB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39" name="Donut 22">
                <a:extLst>
                  <a:ext uri="{FF2B5EF4-FFF2-40B4-BE49-F238E27FC236}">
                    <a16:creationId xmlns:a16="http://schemas.microsoft.com/office/drawing/2014/main" id="{A6831287-01E0-4685-AAD8-076E5CB00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40" name="Donut 23">
                <a:extLst>
                  <a:ext uri="{FF2B5EF4-FFF2-40B4-BE49-F238E27FC236}">
                    <a16:creationId xmlns:a16="http://schemas.microsoft.com/office/drawing/2014/main" id="{BC85F9FF-DA55-4A21-A7C4-2ED1AD1515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0552B7-79F9-4939-E298-2EEC0B11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788" y="1650998"/>
            <a:ext cx="6815669" cy="1325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帯状疱疹予防接種の効果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388265-7588-2E22-2EC9-29D7907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883" y="2901421"/>
            <a:ext cx="6815669" cy="24047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まず、アピールしたい「効果」について考える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</a:t>
            </a:r>
            <a: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億円超の港区提供資料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膨大な医療費（国民健康保険）実態をもとに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、医療経済評価分析をやってみた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このアイデアを検討中、厚生労働省で帯状疱疹の予防接種定期化（</a:t>
            </a:r>
            <a: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65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歳以上）が決定</a:t>
            </a: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3947DB-79FD-4A47-A762-CC2A6DA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4232" y="4241796"/>
            <a:ext cx="4572000" cy="0"/>
          </a:xfrm>
          <a:prstGeom prst="line">
            <a:avLst/>
          </a:prstGeom>
          <a:ln>
            <a:solidFill>
              <a:srgbClr val="FAFE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5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BFA1C-452C-4419-D435-F376B61A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44" y="761013"/>
            <a:ext cx="9349645" cy="1303867"/>
          </a:xfrm>
        </p:spPr>
        <p:txBody>
          <a:bodyPr>
            <a:normAutofit/>
          </a:bodyPr>
          <a:lstStyle/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港区データから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年間医療費を推計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06A612D-3224-F98C-2532-D0BDFA1CE95D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014CC9B-FE8D-F01B-862A-180CACC1A8D5}"/>
              </a:ext>
            </a:extLst>
          </p:cNvPr>
          <p:cNvSpPr txBox="1">
            <a:spLocks/>
          </p:cNvSpPr>
          <p:nvPr/>
        </p:nvSpPr>
        <p:spPr>
          <a:xfrm>
            <a:off x="891961" y="2496006"/>
            <a:ext cx="4570817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都内自治体別に帯状疱疹の推定医療費を積み上げてみた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tabLst/>
              <a:defRPr/>
            </a:pPr>
            <a:r>
              <a:rPr lang="ja-JP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算出根拠 </a:t>
            </a:r>
            <a:r>
              <a:rPr lang="en-US" altLang="ja-JP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 </a:t>
            </a:r>
            <a:r>
              <a:rPr lang="ja-JP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将来人口推計</a:t>
            </a:r>
            <a:r>
              <a:rPr lang="en-US" altLang="ja-JP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年代別罹患率</a:t>
            </a:r>
            <a:r>
              <a:rPr lang="en-US" altLang="ja-JP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年代別医療費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人口が一番多い世田谷区は、	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年間で約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34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5900</a:t>
            </a:r>
            <a:r>
              <a:rPr lang="ja-JP" altLang="en-US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  <a:endParaRPr lang="en-US" altLang="ja-JP">
              <a:solidFill>
                <a:prstClr val="black">
                  <a:lumMod val="85000"/>
                  <a:lumOff val="1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予防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接種で仮に患者数をゼロに近づけられたら、削減可能な医療費は確かに大きい→健康保険料の値上げ防止にもなる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7B4560-B386-8EA7-5E50-36AAB5D7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78" y="2003920"/>
            <a:ext cx="6028182" cy="386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9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C8746-7A78-C971-FD8D-A0762EF5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DFA6E6F-A715-BD1B-817F-00F07BB4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492" y="1091019"/>
            <a:ext cx="356353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でも、予防接種費用って、高いよね</a:t>
            </a:r>
            <a:endParaRPr kumimoji="1" lang="en-US" altLang="ja-JP" sz="3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EE8B371-A888-767A-8F66-4F9E78C46579}"/>
              </a:ext>
            </a:extLst>
          </p:cNvPr>
          <p:cNvSpPr txBox="1">
            <a:spLocks/>
          </p:cNvSpPr>
          <p:nvPr/>
        </p:nvSpPr>
        <p:spPr>
          <a:xfrm>
            <a:off x="7253492" y="2556932"/>
            <a:ext cx="3845864" cy="3515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fontAlgn="auto">
              <a:tabLst/>
              <a:defRPr/>
            </a:pPr>
            <a:r>
              <a:rPr kumimoji="1" lang="ja-JP" altLang="en-US" b="0" i="0" u="none" strike="noStrike" spc="0" normalizeH="0" baseline="0" noProof="0" dirty="0">
                <a:ln>
                  <a:noFill/>
                </a:ln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世代別医療費から、帯状疱疹ワクチンを接種した方が得？しない方が得？</a:t>
            </a:r>
          </a:p>
          <a:p>
            <a:pPr marL="285750" marR="0" lvl="0" indent="-285750" fontAlgn="auto">
              <a:tabLst/>
              <a:defRPr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予防接種費（不活化ワクチンと仮定しての助成額）は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20000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marR="0" lvl="0" indent="-285750" fontAlgn="auto"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グラフが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の年代は、補助が出るのなら、予防接種を受けたほうがお得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marR="0" lvl="0" indent="-285750" fontAlgn="auto"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平均医療費を超えて、発症が増える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代以上もお得</a:t>
            </a:r>
            <a:endParaRPr kumimoji="1" lang="en-US" altLang="ja-JP" b="1" i="0" u="none" strike="noStrik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0BE562-4D90-073A-850D-C03EA027CCCA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354AAC0-1F11-46A4-4260-ACABA987A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166" y="1250697"/>
            <a:ext cx="5713640" cy="41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659D-F704-1114-CF7E-F31DF09B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A652B-1463-2752-A491-C92A570C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634" y="907523"/>
            <a:ext cx="9776851" cy="1303867"/>
          </a:xfrm>
        </p:spPr>
        <p:txBody>
          <a:bodyPr>
            <a:noAutofit/>
          </a:bodyPr>
          <a:lstStyle/>
          <a:p>
            <a:pPr algn="l"/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代以上にアピールが効果的！・・・だけど</a:t>
            </a:r>
            <a:endParaRPr kumimoji="1" lang="ja-JP" altLang="en-US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695D03-9A34-C62C-08A8-32063B41BCA0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BBFCA48-8548-BCEB-58EE-43C0E683C292}"/>
              </a:ext>
            </a:extLst>
          </p:cNvPr>
          <p:cNvSpPr txBox="1">
            <a:spLocks/>
          </p:cNvSpPr>
          <p:nvPr/>
        </p:nvSpPr>
        <p:spPr>
          <a:xfrm>
            <a:off x="914400" y="2496006"/>
            <a:ext cx="4548378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NDB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分析でも帯状疱疹は増加傾向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接種がお得で、増加傾向の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代以上に予防接種効果をアピールしよう（チームと同年代）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周知方法、アピール方法を検討するうちに気が付いた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健康についてアレコレ言われるのが嫌いな年代だ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endParaRPr lang="ja-JP" altLang="en-US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BA79E1-899E-2632-618C-A2325397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26" y="2619380"/>
            <a:ext cx="5886592" cy="34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48A3-B99A-6D80-A808-749D72DE7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BCC24-5636-195C-2EA5-68ED6042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44" y="761013"/>
            <a:ext cx="9349645" cy="130386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標的は、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健康への関心が低い</a:t>
            </a: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E0C9C1-8D3F-9D6A-DAAB-19DC45063E4A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720DBC6-1D2C-CFD9-B03C-BBA4C73A4041}"/>
              </a:ext>
            </a:extLst>
          </p:cNvPr>
          <p:cNvSpPr txBox="1">
            <a:spLocks/>
          </p:cNvSpPr>
          <p:nvPr/>
        </p:nvSpPr>
        <p:spPr>
          <a:xfrm>
            <a:off x="5918356" y="2511953"/>
            <a:ext cx="5630556" cy="3884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大事なことは自治体の総合計画や基本計画に書いてある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健康づくりの意識付けが、お仕着せ、押し付けと感じさせない仕組みを考えて、情報発信と共有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使いたいと思う、使うメリットがたくさんある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アプリ、「大人のデジタル健康手帳」の推進で、情報発信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自分のデータは自分で管理する、そんな意識をつくり上げたい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04038E-98E4-72F0-4B31-D55BDF61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3" y="1918740"/>
            <a:ext cx="4827054" cy="18671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DD7A419-12B3-74B6-3356-4E1E3063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7" y="3864914"/>
            <a:ext cx="4770120" cy="24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01424-2AC5-0CE5-7A47-BAB4FE65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B2709-CA88-F6D6-9BE6-B6A22BBC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19" y="917861"/>
            <a:ext cx="9349645" cy="13038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こんな大人の健康手帳なら使いたい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0E5100-FD64-F076-01E7-82E2FC54D3BC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52E933F-D785-D73F-BF9C-ECA133C4EC05}"/>
              </a:ext>
            </a:extLst>
          </p:cNvPr>
          <p:cNvSpPr txBox="1">
            <a:spLocks/>
          </p:cNvSpPr>
          <p:nvPr/>
        </p:nvSpPr>
        <p:spPr>
          <a:xfrm>
            <a:off x="794427" y="2916708"/>
            <a:ext cx="10587890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自分ならどんな機能があったら使いたいかの視点で要件定義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自治体の構築・運用経費を抑えるため、デジタル母子手帳を準用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介護もしている年代なので、親や配偶者の健康情報管理もしたい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アプリをスマホに入れるのは面倒だから、</a:t>
            </a:r>
            <a:r>
              <a:rPr lang="en-US" altLang="ja-JP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</a:t>
            </a: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システムがいい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海外出張用に予防接種証明、クーポン券とか自治体ポイントも、特定保健指導はチャットで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時間相談、健診や予防接種の申込などの電子申請、お薬手帳機能も入れて、と、ミーティングで出たわがままな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の要望を盛り込んだ</a:t>
            </a:r>
          </a:p>
        </p:txBody>
      </p:sp>
      <p:pic>
        <p:nvPicPr>
          <p:cNvPr id="6" name="図 5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000BCC-A5FF-D14A-A355-FAC13F7EF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4" y="1804017"/>
            <a:ext cx="1423573" cy="28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8085-65D3-2587-B443-25D3D17C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CF90CD-1902-DD12-F196-78FCA210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09" y="924510"/>
            <a:ext cx="9927381" cy="130386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効果の周知は大人の健康手帳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の普及から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52A2CD-A239-4542-3F50-5F7A377371E5}"/>
              </a:ext>
            </a:extLst>
          </p:cNvPr>
          <p:cNvSpPr txBox="1">
            <a:spLocks/>
          </p:cNvSpPr>
          <p:nvPr/>
        </p:nvSpPr>
        <p:spPr>
          <a:xfrm>
            <a:off x="5462778" y="6396510"/>
            <a:ext cx="6124805" cy="351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825CD3B-39A7-AF14-B924-744C69AE1C26}"/>
              </a:ext>
            </a:extLst>
          </p:cNvPr>
          <p:cNvSpPr txBox="1">
            <a:spLocks/>
          </p:cNvSpPr>
          <p:nvPr/>
        </p:nvSpPr>
        <p:spPr>
          <a:xfrm>
            <a:off x="948059" y="2511953"/>
            <a:ext cx="10587890" cy="3600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帯状疱疹ワクチンの効果を、一番伝えたいのは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代の健康無関心世代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情報を届けるためには、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先ずは健康に関心を持ってもらう仕組みづくり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医療情報の提供や利活用を自己管理するデータサイエンスを前面に出した、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自分のデータを自分で管理する手帳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メリットが多く、ちょっぴりステータスになるものにしたい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endParaRPr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港区は予防接種担当と健康づくりの担当が別部門のため、提案のみとなりますが、健康づくりでの支援を継続できます。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endParaRPr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859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4137</TotalTime>
  <Words>1146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オーガニック</vt:lpstr>
      <vt:lpstr> デジタル健康手帳で働き盛り 中高年世代の健康寿命を伸ばそう 　　　　              for 港区　鹿沼市</vt:lpstr>
      <vt:lpstr>港区と鹿沼市からの地域課題</vt:lpstr>
      <vt:lpstr>帯状疱疹予防接種の効果?</vt:lpstr>
      <vt:lpstr>港区データから5年間医療費を推計</vt:lpstr>
      <vt:lpstr>でも、予防接種費用って、高いよね</vt:lpstr>
      <vt:lpstr>50代以上にアピールが効果的！・・・だけど</vt:lpstr>
      <vt:lpstr>標的は、健康への関心が低い50代以上</vt:lpstr>
      <vt:lpstr>こんな大人の健康手帳なら使いたい</vt:lpstr>
      <vt:lpstr>効果の周知は大人の健康手帳の普及から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関連資料リンク 1</vt:lpstr>
      <vt:lpstr>関連資料リンク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HINOASAMI</cp:lastModifiedBy>
  <cp:revision>2</cp:revision>
  <dcterms:created xsi:type="dcterms:W3CDTF">2023-01-06T13:44:49Z</dcterms:created>
  <dcterms:modified xsi:type="dcterms:W3CDTF">2025-03-15T17:25:27Z</dcterms:modified>
</cp:coreProperties>
</file>