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7" r:id="rId3"/>
    <p:sldId id="365" r:id="rId4"/>
    <p:sldId id="359" r:id="rId5"/>
    <p:sldId id="360" r:id="rId6"/>
    <p:sldId id="361" r:id="rId7"/>
    <p:sldId id="363" r:id="rId8"/>
    <p:sldId id="364" r:id="rId9"/>
    <p:sldId id="366" r:id="rId10"/>
    <p:sldId id="367" r:id="rId11"/>
    <p:sldId id="368" r:id="rId12"/>
    <p:sldId id="371" r:id="rId13"/>
    <p:sldId id="370" r:id="rId14"/>
    <p:sldId id="369" r:id="rId15"/>
    <p:sldId id="358" r:id="rId16"/>
  </p:sldIdLst>
  <p:sldSz cx="12192000" cy="6858000"/>
  <p:notesSz cx="10234613" cy="71040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3399"/>
    <a:srgbClr val="FF0066"/>
    <a:srgbClr val="00FF99"/>
    <a:srgbClr val="3399FF"/>
    <a:srgbClr val="FF9966"/>
    <a:srgbClr val="00FF00"/>
    <a:srgbClr val="99FF33"/>
    <a:srgbClr val="99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9C5C1-AFCF-46F9-A977-DDDC3FD64AA3}" v="6" dt="2025-03-06T14:18:5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野菜の生産の現状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C7A-46D8-8605-C5113C12DEA7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C7A-46D8-8605-C5113C12DEA7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C7A-46D8-8605-C5113C12DEA7}"/>
              </c:ext>
            </c:extLst>
          </c:dPt>
          <c:dLbls>
            <c:dLbl>
              <c:idx val="0"/>
              <c:layout>
                <c:manualLayout>
                  <c:x val="6.3435434621698955E-2"/>
                  <c:y val="-3.86881033864493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C6A7BF-496B-4B26-81E1-0A4687604C93}" type="CATEGORYNAME">
                      <a:rPr lang="ja-JP" alt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[分類名]</a:t>
                    </a:fld>
                    <a:r>
                      <a:rPr lang="ja-JP" altLang="en-US">
                        <a:solidFill>
                          <a:srgbClr val="FF0000"/>
                        </a:solidFill>
                      </a:rPr>
                      <a:t>
</a:t>
                    </a:r>
                    <a:fld id="{B4598866-70F2-4B5C-AD5F-45CE9FB0365C}" type="PERCENTAGE">
                      <a:rPr lang="en-US" altLang="ja-JP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[パーセンテージ]</a:t>
                    </a:fld>
                    <a:endParaRPr lang="ja-JP" alt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rgbClr val="66FFCC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7A-46D8-8605-C5113C12DEA7}"/>
                </c:ext>
              </c:extLst>
            </c:dLbl>
            <c:dLbl>
              <c:idx val="1"/>
              <c:layout>
                <c:manualLayout>
                  <c:x val="-5.5506005293986714E-2"/>
                  <c:y val="-7.737620677289876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036453-43A4-4052-B957-C8A617675FF6}" type="CATEGORYNAME">
                      <a:rPr lang="ja-JP" alt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[分類名]</a:t>
                    </a:fld>
                    <a:r>
                      <a:rPr lang="ja-JP" altLang="en-US">
                        <a:solidFill>
                          <a:srgbClr val="FF0000"/>
                        </a:solidFill>
                      </a:rPr>
                      <a:t>
</a:t>
                    </a:r>
                    <a:fld id="{E3BBEDE9-B488-44E6-9669-19EBC46A1B59}" type="PERCENTAGE">
                      <a:rPr lang="en-US" altLang="ja-JP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[パーセンテージ]</a:t>
                    </a:fld>
                    <a:endParaRPr lang="ja-JP" alt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rgbClr val="66FFCC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778391493408115"/>
                      <c:h val="0.352095685384339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7A-46D8-8605-C5113C12DEA7}"/>
                </c:ext>
              </c:extLst>
            </c:dLbl>
            <c:dLbl>
              <c:idx val="2"/>
              <c:layout>
                <c:manualLayout>
                  <c:x val="-0.15660622922231965"/>
                  <c:y val="0.118570985924319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159AB8-4730-466A-9E3B-D39CD48916A9}" type="CATEGORYNAME">
                      <a:rPr lang="ja-JP" alt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[分類名]</a:t>
                    </a:fld>
                    <a:r>
                      <a:rPr lang="ja-JP" altLang="en-US">
                        <a:solidFill>
                          <a:srgbClr val="FF0000"/>
                        </a:solidFill>
                      </a:rPr>
                      <a:t>
</a:t>
                    </a:r>
                    <a:fld id="{CE3F77B3-B6DA-48CF-8B25-6DC028FF8786}" type="PERCENTAGE">
                      <a:rPr lang="en-US" altLang="ja-JP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[パーセンテージ]</a:t>
                    </a:fld>
                    <a:endParaRPr lang="ja-JP" alt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rgbClr val="66FFCC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518406421963645"/>
                      <c:h val="0.26919260669909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7A-46D8-8605-C5113C12DEA7}"/>
                </c:ext>
              </c:extLst>
            </c:dLbl>
            <c:spPr>
              <a:solidFill>
                <a:srgbClr val="66FFCC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売り物</c:v>
                </c:pt>
                <c:pt idx="1">
                  <c:v>規格外野菜</c:v>
                </c:pt>
                <c:pt idx="2">
                  <c:v>廃棄野菜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7A-46D8-8605-C5113C12D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188160050848232E-2"/>
          <c:y val="0"/>
          <c:w val="0.88134139720915305"/>
          <c:h val="0.1174782319580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FA58A-D54B-46C5-B80F-86174C5B9B66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F803555-0BCF-40AF-8B3A-AB65ECB25CE2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担当課は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業務多忙</a:t>
          </a:r>
        </a:p>
      </dgm:t>
    </dgm:pt>
    <dgm:pt modelId="{F20B0EF6-525A-4FD4-967F-C9CD9EAE8BB9}" type="parTrans" cxnId="{B4680184-72A0-4EDE-915B-389F62E1090C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34C15852-AE84-48A6-A7DE-FD993D95A543}" type="sibTrans" cxnId="{B4680184-72A0-4EDE-915B-389F62E1090C}">
      <dgm:prSet/>
      <dgm:spPr>
        <a:ln w="76200">
          <a:solidFill>
            <a:schemeClr val="accent4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DD2B2AAE-CE04-4D56-BB0B-D643A826ED61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オープンデータ優先順位低下</a:t>
          </a:r>
        </a:p>
      </dgm:t>
    </dgm:pt>
    <dgm:pt modelId="{206AC27C-08FC-46EA-B246-AD7E42F750FC}" type="parTrans" cxnId="{6F3DC55A-4187-43A5-AB29-B32AAC846E88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4ABD0C74-5B73-4662-BA0B-16B2F871943A}" type="sibTrans" cxnId="{6F3DC55A-4187-43A5-AB29-B32AAC846E88}">
      <dgm:prSet/>
      <dgm:spPr>
        <a:ln w="73025">
          <a:solidFill>
            <a:srgbClr val="99FF33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2653063F-EB99-4E63-8167-200C10F15524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データ更新がされない</a:t>
          </a:r>
        </a:p>
      </dgm:t>
    </dgm:pt>
    <dgm:pt modelId="{AB009E24-5AC2-43A1-B8D8-ECB37FDD05C7}" type="parTrans" cxnId="{7F575117-4803-4417-BDC1-9F0CA1B87876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CC3C367-32FA-4B38-884C-CE9E33B34688}" type="sibTrans" cxnId="{7F575117-4803-4417-BDC1-9F0CA1B87876}">
      <dgm:prSet/>
      <dgm:spPr>
        <a:ln w="76200">
          <a:solidFill>
            <a:srgbClr val="00FF00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AC2349D-1CFE-41BF-8EB6-886AB87EE91C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市民に活用されない</a:t>
          </a:r>
        </a:p>
      </dgm:t>
    </dgm:pt>
    <dgm:pt modelId="{A7F78808-E60B-4EF3-A193-65BD9B8AD346}" type="parTrans" cxnId="{9B3A2C82-BDF1-4926-9225-312215047BB4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1AD3E53F-6CF7-431F-9A77-E6ACCC5637E4}" type="sibTrans" cxnId="{9B3A2C82-BDF1-4926-9225-312215047BB4}">
      <dgm:prSet/>
      <dgm:spPr>
        <a:ln w="76200">
          <a:solidFill>
            <a:srgbClr val="66FFCC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316EDFB5-7F26-4605-9CFF-54B9841BE997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役所内での関心が低下</a:t>
          </a:r>
        </a:p>
      </dgm:t>
    </dgm:pt>
    <dgm:pt modelId="{A9C33ECC-8F32-4B4E-BE95-A9F5E37111B8}" type="parTrans" cxnId="{036902A5-A661-4F82-87FA-1BDC89E532C6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04BFA52C-55B7-478B-9BBC-A285D7CFB723}" type="sibTrans" cxnId="{036902A5-A661-4F82-87FA-1BDC89E532C6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61A652E-5AFE-4804-B08B-18992C53F7C6}" type="pres">
      <dgm:prSet presAssocID="{A24FA58A-D54B-46C5-B80F-86174C5B9B66}" presName="cycle" presStyleCnt="0">
        <dgm:presLayoutVars>
          <dgm:dir/>
          <dgm:resizeHandles val="exact"/>
        </dgm:presLayoutVars>
      </dgm:prSet>
      <dgm:spPr/>
    </dgm:pt>
    <dgm:pt modelId="{07E9921F-0055-4C4D-8E7A-621391453D2D}" type="pres">
      <dgm:prSet presAssocID="{BF803555-0BCF-40AF-8B3A-AB65ECB25CE2}" presName="node" presStyleLbl="node1" presStyleIdx="0" presStyleCnt="5">
        <dgm:presLayoutVars>
          <dgm:bulletEnabled val="1"/>
        </dgm:presLayoutVars>
      </dgm:prSet>
      <dgm:spPr/>
    </dgm:pt>
    <dgm:pt modelId="{F5134ED4-75B5-4ACD-9A33-99D5F9913133}" type="pres">
      <dgm:prSet presAssocID="{BF803555-0BCF-40AF-8B3A-AB65ECB25CE2}" presName="spNode" presStyleCnt="0"/>
      <dgm:spPr/>
    </dgm:pt>
    <dgm:pt modelId="{14A02DF0-64C6-47BC-B4B6-BF9634164CED}" type="pres">
      <dgm:prSet presAssocID="{34C15852-AE84-48A6-A7DE-FD993D95A543}" presName="sibTrans" presStyleLbl="sibTrans1D1" presStyleIdx="0" presStyleCnt="5"/>
      <dgm:spPr/>
    </dgm:pt>
    <dgm:pt modelId="{88F924EA-2CE0-4412-839C-E7EB91B78FA3}" type="pres">
      <dgm:prSet presAssocID="{DD2B2AAE-CE04-4D56-BB0B-D643A826ED61}" presName="node" presStyleLbl="node1" presStyleIdx="1" presStyleCnt="5">
        <dgm:presLayoutVars>
          <dgm:bulletEnabled val="1"/>
        </dgm:presLayoutVars>
      </dgm:prSet>
      <dgm:spPr/>
    </dgm:pt>
    <dgm:pt modelId="{D4EBA14E-F9DF-42B8-9E50-B13E20F04AE3}" type="pres">
      <dgm:prSet presAssocID="{DD2B2AAE-CE04-4D56-BB0B-D643A826ED61}" presName="spNode" presStyleCnt="0"/>
      <dgm:spPr/>
    </dgm:pt>
    <dgm:pt modelId="{D382437E-D014-4FB4-A305-D82FAAE8AAB0}" type="pres">
      <dgm:prSet presAssocID="{4ABD0C74-5B73-4662-BA0B-16B2F871943A}" presName="sibTrans" presStyleLbl="sibTrans1D1" presStyleIdx="1" presStyleCnt="5"/>
      <dgm:spPr/>
    </dgm:pt>
    <dgm:pt modelId="{B8BFCEA8-0BEC-428D-AC65-589FC8762802}" type="pres">
      <dgm:prSet presAssocID="{2653063F-EB99-4E63-8167-200C10F15524}" presName="node" presStyleLbl="node1" presStyleIdx="2" presStyleCnt="5">
        <dgm:presLayoutVars>
          <dgm:bulletEnabled val="1"/>
        </dgm:presLayoutVars>
      </dgm:prSet>
      <dgm:spPr/>
    </dgm:pt>
    <dgm:pt modelId="{F08E2270-3492-4F0C-AE33-DD134AAD6290}" type="pres">
      <dgm:prSet presAssocID="{2653063F-EB99-4E63-8167-200C10F15524}" presName="spNode" presStyleCnt="0"/>
      <dgm:spPr/>
    </dgm:pt>
    <dgm:pt modelId="{4EFDC558-7496-4079-9444-D3E0DE066B85}" type="pres">
      <dgm:prSet presAssocID="{8CC3C367-32FA-4B38-884C-CE9E33B34688}" presName="sibTrans" presStyleLbl="sibTrans1D1" presStyleIdx="2" presStyleCnt="5"/>
      <dgm:spPr/>
    </dgm:pt>
    <dgm:pt modelId="{D7F14FE6-84AA-4C23-905C-90DB7CEBD0E9}" type="pres">
      <dgm:prSet presAssocID="{8AC2349D-1CFE-41BF-8EB6-886AB87EE91C}" presName="node" presStyleLbl="node1" presStyleIdx="3" presStyleCnt="5">
        <dgm:presLayoutVars>
          <dgm:bulletEnabled val="1"/>
        </dgm:presLayoutVars>
      </dgm:prSet>
      <dgm:spPr/>
    </dgm:pt>
    <dgm:pt modelId="{BC48F31D-5AC0-468E-AC23-E8F4441B60CD}" type="pres">
      <dgm:prSet presAssocID="{8AC2349D-1CFE-41BF-8EB6-886AB87EE91C}" presName="spNode" presStyleCnt="0"/>
      <dgm:spPr/>
    </dgm:pt>
    <dgm:pt modelId="{170B37CE-3280-455E-875C-90E74092035C}" type="pres">
      <dgm:prSet presAssocID="{1AD3E53F-6CF7-431F-9A77-E6ACCC5637E4}" presName="sibTrans" presStyleLbl="sibTrans1D1" presStyleIdx="3" presStyleCnt="5"/>
      <dgm:spPr/>
    </dgm:pt>
    <dgm:pt modelId="{42410843-2E3C-4061-B261-F6670F695BFF}" type="pres">
      <dgm:prSet presAssocID="{316EDFB5-7F26-4605-9CFF-54B9841BE997}" presName="node" presStyleLbl="node1" presStyleIdx="4" presStyleCnt="5">
        <dgm:presLayoutVars>
          <dgm:bulletEnabled val="1"/>
        </dgm:presLayoutVars>
      </dgm:prSet>
      <dgm:spPr/>
    </dgm:pt>
    <dgm:pt modelId="{06595AA2-CDE3-4761-A59C-0DBC170F2AB2}" type="pres">
      <dgm:prSet presAssocID="{316EDFB5-7F26-4605-9CFF-54B9841BE997}" presName="spNode" presStyleCnt="0"/>
      <dgm:spPr/>
    </dgm:pt>
    <dgm:pt modelId="{5715069B-14A6-4774-A808-84D5B206DFF8}" type="pres">
      <dgm:prSet presAssocID="{04BFA52C-55B7-478B-9BBC-A285D7CFB723}" presName="sibTrans" presStyleLbl="sibTrans1D1" presStyleIdx="4" presStyleCnt="5"/>
      <dgm:spPr/>
    </dgm:pt>
  </dgm:ptLst>
  <dgm:cxnLst>
    <dgm:cxn modelId="{7F575117-4803-4417-BDC1-9F0CA1B87876}" srcId="{A24FA58A-D54B-46C5-B80F-86174C5B9B66}" destId="{2653063F-EB99-4E63-8167-200C10F15524}" srcOrd="2" destOrd="0" parTransId="{AB009E24-5AC2-43A1-B8D8-ECB37FDD05C7}" sibTransId="{8CC3C367-32FA-4B38-884C-CE9E33B34688}"/>
    <dgm:cxn modelId="{43923638-2815-4351-ADCC-0E650EEC29AD}" type="presOf" srcId="{4ABD0C74-5B73-4662-BA0B-16B2F871943A}" destId="{D382437E-D014-4FB4-A305-D82FAAE8AAB0}" srcOrd="0" destOrd="0" presId="urn:microsoft.com/office/officeart/2005/8/layout/cycle5"/>
    <dgm:cxn modelId="{E17B1442-DA10-48DB-A9BD-9A4234CD3955}" type="presOf" srcId="{8CC3C367-32FA-4B38-884C-CE9E33B34688}" destId="{4EFDC558-7496-4079-9444-D3E0DE066B85}" srcOrd="0" destOrd="0" presId="urn:microsoft.com/office/officeart/2005/8/layout/cycle5"/>
    <dgm:cxn modelId="{516BF864-D9B9-41CD-BD05-9D137AAF990B}" type="presOf" srcId="{2653063F-EB99-4E63-8167-200C10F15524}" destId="{B8BFCEA8-0BEC-428D-AC65-589FC8762802}" srcOrd="0" destOrd="0" presId="urn:microsoft.com/office/officeart/2005/8/layout/cycle5"/>
    <dgm:cxn modelId="{085FAC69-6E66-43C6-B446-68721AB1BF22}" type="presOf" srcId="{A24FA58A-D54B-46C5-B80F-86174C5B9B66}" destId="{861A652E-5AFE-4804-B08B-18992C53F7C6}" srcOrd="0" destOrd="0" presId="urn:microsoft.com/office/officeart/2005/8/layout/cycle5"/>
    <dgm:cxn modelId="{F152794D-8989-4231-8610-996045B31A46}" type="presOf" srcId="{04BFA52C-55B7-478B-9BBC-A285D7CFB723}" destId="{5715069B-14A6-4774-A808-84D5B206DFF8}" srcOrd="0" destOrd="0" presId="urn:microsoft.com/office/officeart/2005/8/layout/cycle5"/>
    <dgm:cxn modelId="{6F3DC55A-4187-43A5-AB29-B32AAC846E88}" srcId="{A24FA58A-D54B-46C5-B80F-86174C5B9B66}" destId="{DD2B2AAE-CE04-4D56-BB0B-D643A826ED61}" srcOrd="1" destOrd="0" parTransId="{206AC27C-08FC-46EA-B246-AD7E42F750FC}" sibTransId="{4ABD0C74-5B73-4662-BA0B-16B2F871943A}"/>
    <dgm:cxn modelId="{9B3A2C82-BDF1-4926-9225-312215047BB4}" srcId="{A24FA58A-D54B-46C5-B80F-86174C5B9B66}" destId="{8AC2349D-1CFE-41BF-8EB6-886AB87EE91C}" srcOrd="3" destOrd="0" parTransId="{A7F78808-E60B-4EF3-A193-65BD9B8AD346}" sibTransId="{1AD3E53F-6CF7-431F-9A77-E6ACCC5637E4}"/>
    <dgm:cxn modelId="{B4680184-72A0-4EDE-915B-389F62E1090C}" srcId="{A24FA58A-D54B-46C5-B80F-86174C5B9B66}" destId="{BF803555-0BCF-40AF-8B3A-AB65ECB25CE2}" srcOrd="0" destOrd="0" parTransId="{F20B0EF6-525A-4FD4-967F-C9CD9EAE8BB9}" sibTransId="{34C15852-AE84-48A6-A7DE-FD993D95A543}"/>
    <dgm:cxn modelId="{BA06FA9F-176B-4823-A057-660FA6D92E7A}" type="presOf" srcId="{8AC2349D-1CFE-41BF-8EB6-886AB87EE91C}" destId="{D7F14FE6-84AA-4C23-905C-90DB7CEBD0E9}" srcOrd="0" destOrd="0" presId="urn:microsoft.com/office/officeart/2005/8/layout/cycle5"/>
    <dgm:cxn modelId="{036902A5-A661-4F82-87FA-1BDC89E532C6}" srcId="{A24FA58A-D54B-46C5-B80F-86174C5B9B66}" destId="{316EDFB5-7F26-4605-9CFF-54B9841BE997}" srcOrd="4" destOrd="0" parTransId="{A9C33ECC-8F32-4B4E-BE95-A9F5E37111B8}" sibTransId="{04BFA52C-55B7-478B-9BBC-A285D7CFB723}"/>
    <dgm:cxn modelId="{EE5421B2-413A-4781-9D48-4F95D55192CE}" type="presOf" srcId="{316EDFB5-7F26-4605-9CFF-54B9841BE997}" destId="{42410843-2E3C-4061-B261-F6670F695BFF}" srcOrd="0" destOrd="0" presId="urn:microsoft.com/office/officeart/2005/8/layout/cycle5"/>
    <dgm:cxn modelId="{D828A0BB-9DEF-405F-B43C-E986193AB6DA}" type="presOf" srcId="{1AD3E53F-6CF7-431F-9A77-E6ACCC5637E4}" destId="{170B37CE-3280-455E-875C-90E74092035C}" srcOrd="0" destOrd="0" presId="urn:microsoft.com/office/officeart/2005/8/layout/cycle5"/>
    <dgm:cxn modelId="{023621CB-F2A0-4F20-9CA7-E343922C62E8}" type="presOf" srcId="{BF803555-0BCF-40AF-8B3A-AB65ECB25CE2}" destId="{07E9921F-0055-4C4D-8E7A-621391453D2D}" srcOrd="0" destOrd="0" presId="urn:microsoft.com/office/officeart/2005/8/layout/cycle5"/>
    <dgm:cxn modelId="{8241C9CB-AADD-4D56-AC75-445DFCF5C03A}" type="presOf" srcId="{34C15852-AE84-48A6-A7DE-FD993D95A543}" destId="{14A02DF0-64C6-47BC-B4B6-BF9634164CED}" srcOrd="0" destOrd="0" presId="urn:microsoft.com/office/officeart/2005/8/layout/cycle5"/>
    <dgm:cxn modelId="{668A8CF8-ECEC-4B0B-9908-7B4BCC55C088}" type="presOf" srcId="{DD2B2AAE-CE04-4D56-BB0B-D643A826ED61}" destId="{88F924EA-2CE0-4412-839C-E7EB91B78FA3}" srcOrd="0" destOrd="0" presId="urn:microsoft.com/office/officeart/2005/8/layout/cycle5"/>
    <dgm:cxn modelId="{57071681-AF70-4554-8603-F2226C09C2E1}" type="presParOf" srcId="{861A652E-5AFE-4804-B08B-18992C53F7C6}" destId="{07E9921F-0055-4C4D-8E7A-621391453D2D}" srcOrd="0" destOrd="0" presId="urn:microsoft.com/office/officeart/2005/8/layout/cycle5"/>
    <dgm:cxn modelId="{045E9CAE-6548-4D5F-926F-8D4F2B9CF08E}" type="presParOf" srcId="{861A652E-5AFE-4804-B08B-18992C53F7C6}" destId="{F5134ED4-75B5-4ACD-9A33-99D5F9913133}" srcOrd="1" destOrd="0" presId="urn:microsoft.com/office/officeart/2005/8/layout/cycle5"/>
    <dgm:cxn modelId="{40163FE4-FA3D-4EF9-A343-A5A93968699D}" type="presParOf" srcId="{861A652E-5AFE-4804-B08B-18992C53F7C6}" destId="{14A02DF0-64C6-47BC-B4B6-BF9634164CED}" srcOrd="2" destOrd="0" presId="urn:microsoft.com/office/officeart/2005/8/layout/cycle5"/>
    <dgm:cxn modelId="{BF7FF0A6-58A3-43B5-AD31-FD310DB23B61}" type="presParOf" srcId="{861A652E-5AFE-4804-B08B-18992C53F7C6}" destId="{88F924EA-2CE0-4412-839C-E7EB91B78FA3}" srcOrd="3" destOrd="0" presId="urn:microsoft.com/office/officeart/2005/8/layout/cycle5"/>
    <dgm:cxn modelId="{CC0FC6BC-E20D-431C-A960-9174563E3BD0}" type="presParOf" srcId="{861A652E-5AFE-4804-B08B-18992C53F7C6}" destId="{D4EBA14E-F9DF-42B8-9E50-B13E20F04AE3}" srcOrd="4" destOrd="0" presId="urn:microsoft.com/office/officeart/2005/8/layout/cycle5"/>
    <dgm:cxn modelId="{C4E49830-92F8-4540-B0F2-7169A5610B85}" type="presParOf" srcId="{861A652E-5AFE-4804-B08B-18992C53F7C6}" destId="{D382437E-D014-4FB4-A305-D82FAAE8AAB0}" srcOrd="5" destOrd="0" presId="urn:microsoft.com/office/officeart/2005/8/layout/cycle5"/>
    <dgm:cxn modelId="{28CAEA35-A9CF-4993-85F6-8BD8F88ACDAF}" type="presParOf" srcId="{861A652E-5AFE-4804-B08B-18992C53F7C6}" destId="{B8BFCEA8-0BEC-428D-AC65-589FC8762802}" srcOrd="6" destOrd="0" presId="urn:microsoft.com/office/officeart/2005/8/layout/cycle5"/>
    <dgm:cxn modelId="{A4BE6AAC-0B8D-4EC7-A2D2-44BDD4648BC2}" type="presParOf" srcId="{861A652E-5AFE-4804-B08B-18992C53F7C6}" destId="{F08E2270-3492-4F0C-AE33-DD134AAD6290}" srcOrd="7" destOrd="0" presId="urn:microsoft.com/office/officeart/2005/8/layout/cycle5"/>
    <dgm:cxn modelId="{0ECB36AE-C9F7-4FE0-AA2E-4B4BDA19C54C}" type="presParOf" srcId="{861A652E-5AFE-4804-B08B-18992C53F7C6}" destId="{4EFDC558-7496-4079-9444-D3E0DE066B85}" srcOrd="8" destOrd="0" presId="urn:microsoft.com/office/officeart/2005/8/layout/cycle5"/>
    <dgm:cxn modelId="{1CA1849E-D601-4DA4-BFB8-51EEF975840F}" type="presParOf" srcId="{861A652E-5AFE-4804-B08B-18992C53F7C6}" destId="{D7F14FE6-84AA-4C23-905C-90DB7CEBD0E9}" srcOrd="9" destOrd="0" presId="urn:microsoft.com/office/officeart/2005/8/layout/cycle5"/>
    <dgm:cxn modelId="{E144EDFB-F33A-40F1-A54E-4F78E4E2A168}" type="presParOf" srcId="{861A652E-5AFE-4804-B08B-18992C53F7C6}" destId="{BC48F31D-5AC0-468E-AC23-E8F4441B60CD}" srcOrd="10" destOrd="0" presId="urn:microsoft.com/office/officeart/2005/8/layout/cycle5"/>
    <dgm:cxn modelId="{C176F30A-E620-4822-97A1-A8E9F9D46401}" type="presParOf" srcId="{861A652E-5AFE-4804-B08B-18992C53F7C6}" destId="{170B37CE-3280-455E-875C-90E74092035C}" srcOrd="11" destOrd="0" presId="urn:microsoft.com/office/officeart/2005/8/layout/cycle5"/>
    <dgm:cxn modelId="{035FEB16-9EF3-4F81-98CE-17AF6F37E25B}" type="presParOf" srcId="{861A652E-5AFE-4804-B08B-18992C53F7C6}" destId="{42410843-2E3C-4061-B261-F6670F695BFF}" srcOrd="12" destOrd="0" presId="urn:microsoft.com/office/officeart/2005/8/layout/cycle5"/>
    <dgm:cxn modelId="{FC58CD85-0FD0-41FF-B18B-B130A37ED2FF}" type="presParOf" srcId="{861A652E-5AFE-4804-B08B-18992C53F7C6}" destId="{06595AA2-CDE3-4761-A59C-0DBC170F2AB2}" srcOrd="13" destOrd="0" presId="urn:microsoft.com/office/officeart/2005/8/layout/cycle5"/>
    <dgm:cxn modelId="{F508F46C-D04F-4C5A-937B-EB274D96B967}" type="presParOf" srcId="{861A652E-5AFE-4804-B08B-18992C53F7C6}" destId="{5715069B-14A6-4774-A808-84D5B206DFF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FA58A-D54B-46C5-B80F-86174C5B9B66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F803555-0BCF-40AF-8B3A-AB65ECB25CE2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担当課は</a:t>
          </a:r>
          <a:endParaRPr kumimoji="1" lang="en-US" altLang="ja-JP" sz="16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業務多忙</a:t>
          </a:r>
        </a:p>
      </dgm:t>
    </dgm:pt>
    <dgm:pt modelId="{F20B0EF6-525A-4FD4-967F-C9CD9EAE8BB9}" type="parTrans" cxnId="{B4680184-72A0-4EDE-915B-389F62E1090C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34C15852-AE84-48A6-A7DE-FD993D95A543}" type="sibTrans" cxnId="{B4680184-72A0-4EDE-915B-389F62E1090C}">
      <dgm:prSet/>
      <dgm:spPr>
        <a:ln w="76200">
          <a:solidFill>
            <a:schemeClr val="accent4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DD2B2AAE-CE04-4D56-BB0B-D643A826ED61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オープンデータ優先順位低下</a:t>
          </a:r>
        </a:p>
      </dgm:t>
    </dgm:pt>
    <dgm:pt modelId="{206AC27C-08FC-46EA-B246-AD7E42F750FC}" type="parTrans" cxnId="{6F3DC55A-4187-43A5-AB29-B32AAC846E88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4ABD0C74-5B73-4662-BA0B-16B2F871943A}" type="sibTrans" cxnId="{6F3DC55A-4187-43A5-AB29-B32AAC846E88}">
      <dgm:prSet/>
      <dgm:spPr>
        <a:ln w="73025">
          <a:solidFill>
            <a:srgbClr val="99FF33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2653063F-EB99-4E63-8167-200C10F15524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データ更新がされない</a:t>
          </a:r>
        </a:p>
      </dgm:t>
    </dgm:pt>
    <dgm:pt modelId="{AB009E24-5AC2-43A1-B8D8-ECB37FDD05C7}" type="parTrans" cxnId="{7F575117-4803-4417-BDC1-9F0CA1B87876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CC3C367-32FA-4B38-884C-CE9E33B34688}" type="sibTrans" cxnId="{7F575117-4803-4417-BDC1-9F0CA1B87876}">
      <dgm:prSet/>
      <dgm:spPr>
        <a:ln w="76200">
          <a:solidFill>
            <a:srgbClr val="00FF00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AC2349D-1CFE-41BF-8EB6-886AB87EE91C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市民に活用されない</a:t>
          </a:r>
        </a:p>
      </dgm:t>
    </dgm:pt>
    <dgm:pt modelId="{A7F78808-E60B-4EF3-A193-65BD9B8AD346}" type="parTrans" cxnId="{9B3A2C82-BDF1-4926-9225-312215047BB4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1AD3E53F-6CF7-431F-9A77-E6ACCC5637E4}" type="sibTrans" cxnId="{9B3A2C82-BDF1-4926-9225-312215047BB4}">
      <dgm:prSet/>
      <dgm:spPr>
        <a:ln w="76200">
          <a:solidFill>
            <a:srgbClr val="66FFCC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316EDFB5-7F26-4605-9CFF-54B9841BE997}">
      <dgm:prSet phldrT="[テキスト]" custT="1"/>
      <dgm:spPr/>
      <dgm:t>
        <a:bodyPr/>
        <a:lstStyle/>
        <a:p>
          <a:r>
            <a: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役所内での関心が低下</a:t>
          </a:r>
        </a:p>
      </dgm:t>
    </dgm:pt>
    <dgm:pt modelId="{A9C33ECC-8F32-4B4E-BE95-A9F5E37111B8}" type="parTrans" cxnId="{036902A5-A661-4F82-87FA-1BDC89E532C6}">
      <dgm:prSet/>
      <dgm:spPr/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04BFA52C-55B7-478B-9BBC-A285D7CFB723}" type="sibTrans" cxnId="{036902A5-A661-4F82-87FA-1BDC89E532C6}">
      <dgm:prSet/>
      <dgm:spPr>
        <a:ln w="76200">
          <a:solidFill>
            <a:srgbClr val="0070C0"/>
          </a:solidFill>
        </a:ln>
      </dgm:spPr>
      <dgm:t>
        <a:bodyPr/>
        <a:lstStyle/>
        <a:p>
          <a:endParaRPr kumimoji="1" lang="ja-JP" altLang="en-US" sz="200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</dgm:t>
    </dgm:pt>
    <dgm:pt modelId="{861A652E-5AFE-4804-B08B-18992C53F7C6}" type="pres">
      <dgm:prSet presAssocID="{A24FA58A-D54B-46C5-B80F-86174C5B9B66}" presName="cycle" presStyleCnt="0">
        <dgm:presLayoutVars>
          <dgm:dir/>
          <dgm:resizeHandles val="exact"/>
        </dgm:presLayoutVars>
      </dgm:prSet>
      <dgm:spPr/>
    </dgm:pt>
    <dgm:pt modelId="{07E9921F-0055-4C4D-8E7A-621391453D2D}" type="pres">
      <dgm:prSet presAssocID="{BF803555-0BCF-40AF-8B3A-AB65ECB25CE2}" presName="node" presStyleLbl="node1" presStyleIdx="0" presStyleCnt="5">
        <dgm:presLayoutVars>
          <dgm:bulletEnabled val="1"/>
        </dgm:presLayoutVars>
      </dgm:prSet>
      <dgm:spPr/>
    </dgm:pt>
    <dgm:pt modelId="{F5134ED4-75B5-4ACD-9A33-99D5F9913133}" type="pres">
      <dgm:prSet presAssocID="{BF803555-0BCF-40AF-8B3A-AB65ECB25CE2}" presName="spNode" presStyleCnt="0"/>
      <dgm:spPr/>
    </dgm:pt>
    <dgm:pt modelId="{14A02DF0-64C6-47BC-B4B6-BF9634164CED}" type="pres">
      <dgm:prSet presAssocID="{34C15852-AE84-48A6-A7DE-FD993D95A543}" presName="sibTrans" presStyleLbl="sibTrans1D1" presStyleIdx="0" presStyleCnt="5"/>
      <dgm:spPr/>
    </dgm:pt>
    <dgm:pt modelId="{88F924EA-2CE0-4412-839C-E7EB91B78FA3}" type="pres">
      <dgm:prSet presAssocID="{DD2B2AAE-CE04-4D56-BB0B-D643A826ED61}" presName="node" presStyleLbl="node1" presStyleIdx="1" presStyleCnt="5">
        <dgm:presLayoutVars>
          <dgm:bulletEnabled val="1"/>
        </dgm:presLayoutVars>
      </dgm:prSet>
      <dgm:spPr/>
    </dgm:pt>
    <dgm:pt modelId="{D4EBA14E-F9DF-42B8-9E50-B13E20F04AE3}" type="pres">
      <dgm:prSet presAssocID="{DD2B2AAE-CE04-4D56-BB0B-D643A826ED61}" presName="spNode" presStyleCnt="0"/>
      <dgm:spPr/>
    </dgm:pt>
    <dgm:pt modelId="{D382437E-D014-4FB4-A305-D82FAAE8AAB0}" type="pres">
      <dgm:prSet presAssocID="{4ABD0C74-5B73-4662-BA0B-16B2F871943A}" presName="sibTrans" presStyleLbl="sibTrans1D1" presStyleIdx="1" presStyleCnt="5"/>
      <dgm:spPr/>
    </dgm:pt>
    <dgm:pt modelId="{B8BFCEA8-0BEC-428D-AC65-589FC8762802}" type="pres">
      <dgm:prSet presAssocID="{2653063F-EB99-4E63-8167-200C10F15524}" presName="node" presStyleLbl="node1" presStyleIdx="2" presStyleCnt="5">
        <dgm:presLayoutVars>
          <dgm:bulletEnabled val="1"/>
        </dgm:presLayoutVars>
      </dgm:prSet>
      <dgm:spPr/>
    </dgm:pt>
    <dgm:pt modelId="{F08E2270-3492-4F0C-AE33-DD134AAD6290}" type="pres">
      <dgm:prSet presAssocID="{2653063F-EB99-4E63-8167-200C10F15524}" presName="spNode" presStyleCnt="0"/>
      <dgm:spPr/>
    </dgm:pt>
    <dgm:pt modelId="{4EFDC558-7496-4079-9444-D3E0DE066B85}" type="pres">
      <dgm:prSet presAssocID="{8CC3C367-32FA-4B38-884C-CE9E33B34688}" presName="sibTrans" presStyleLbl="sibTrans1D1" presStyleIdx="2" presStyleCnt="5"/>
      <dgm:spPr/>
    </dgm:pt>
    <dgm:pt modelId="{D7F14FE6-84AA-4C23-905C-90DB7CEBD0E9}" type="pres">
      <dgm:prSet presAssocID="{8AC2349D-1CFE-41BF-8EB6-886AB87EE91C}" presName="node" presStyleLbl="node1" presStyleIdx="3" presStyleCnt="5">
        <dgm:presLayoutVars>
          <dgm:bulletEnabled val="1"/>
        </dgm:presLayoutVars>
      </dgm:prSet>
      <dgm:spPr/>
    </dgm:pt>
    <dgm:pt modelId="{BC48F31D-5AC0-468E-AC23-E8F4441B60CD}" type="pres">
      <dgm:prSet presAssocID="{8AC2349D-1CFE-41BF-8EB6-886AB87EE91C}" presName="spNode" presStyleCnt="0"/>
      <dgm:spPr/>
    </dgm:pt>
    <dgm:pt modelId="{170B37CE-3280-455E-875C-90E74092035C}" type="pres">
      <dgm:prSet presAssocID="{1AD3E53F-6CF7-431F-9A77-E6ACCC5637E4}" presName="sibTrans" presStyleLbl="sibTrans1D1" presStyleIdx="3" presStyleCnt="5"/>
      <dgm:spPr/>
    </dgm:pt>
    <dgm:pt modelId="{42410843-2E3C-4061-B261-F6670F695BFF}" type="pres">
      <dgm:prSet presAssocID="{316EDFB5-7F26-4605-9CFF-54B9841BE997}" presName="node" presStyleLbl="node1" presStyleIdx="4" presStyleCnt="5">
        <dgm:presLayoutVars>
          <dgm:bulletEnabled val="1"/>
        </dgm:presLayoutVars>
      </dgm:prSet>
      <dgm:spPr/>
    </dgm:pt>
    <dgm:pt modelId="{06595AA2-CDE3-4761-A59C-0DBC170F2AB2}" type="pres">
      <dgm:prSet presAssocID="{316EDFB5-7F26-4605-9CFF-54B9841BE997}" presName="spNode" presStyleCnt="0"/>
      <dgm:spPr/>
    </dgm:pt>
    <dgm:pt modelId="{5715069B-14A6-4774-A808-84D5B206DFF8}" type="pres">
      <dgm:prSet presAssocID="{04BFA52C-55B7-478B-9BBC-A285D7CFB723}" presName="sibTrans" presStyleLbl="sibTrans1D1" presStyleIdx="4" presStyleCnt="5"/>
      <dgm:spPr/>
    </dgm:pt>
  </dgm:ptLst>
  <dgm:cxnLst>
    <dgm:cxn modelId="{7F575117-4803-4417-BDC1-9F0CA1B87876}" srcId="{A24FA58A-D54B-46C5-B80F-86174C5B9B66}" destId="{2653063F-EB99-4E63-8167-200C10F15524}" srcOrd="2" destOrd="0" parTransId="{AB009E24-5AC2-43A1-B8D8-ECB37FDD05C7}" sibTransId="{8CC3C367-32FA-4B38-884C-CE9E33B34688}"/>
    <dgm:cxn modelId="{43923638-2815-4351-ADCC-0E650EEC29AD}" type="presOf" srcId="{4ABD0C74-5B73-4662-BA0B-16B2F871943A}" destId="{D382437E-D014-4FB4-A305-D82FAAE8AAB0}" srcOrd="0" destOrd="0" presId="urn:microsoft.com/office/officeart/2005/8/layout/cycle5"/>
    <dgm:cxn modelId="{E17B1442-DA10-48DB-A9BD-9A4234CD3955}" type="presOf" srcId="{8CC3C367-32FA-4B38-884C-CE9E33B34688}" destId="{4EFDC558-7496-4079-9444-D3E0DE066B85}" srcOrd="0" destOrd="0" presId="urn:microsoft.com/office/officeart/2005/8/layout/cycle5"/>
    <dgm:cxn modelId="{516BF864-D9B9-41CD-BD05-9D137AAF990B}" type="presOf" srcId="{2653063F-EB99-4E63-8167-200C10F15524}" destId="{B8BFCEA8-0BEC-428D-AC65-589FC8762802}" srcOrd="0" destOrd="0" presId="urn:microsoft.com/office/officeart/2005/8/layout/cycle5"/>
    <dgm:cxn modelId="{085FAC69-6E66-43C6-B446-68721AB1BF22}" type="presOf" srcId="{A24FA58A-D54B-46C5-B80F-86174C5B9B66}" destId="{861A652E-5AFE-4804-B08B-18992C53F7C6}" srcOrd="0" destOrd="0" presId="urn:microsoft.com/office/officeart/2005/8/layout/cycle5"/>
    <dgm:cxn modelId="{F152794D-8989-4231-8610-996045B31A46}" type="presOf" srcId="{04BFA52C-55B7-478B-9BBC-A285D7CFB723}" destId="{5715069B-14A6-4774-A808-84D5B206DFF8}" srcOrd="0" destOrd="0" presId="urn:microsoft.com/office/officeart/2005/8/layout/cycle5"/>
    <dgm:cxn modelId="{6F3DC55A-4187-43A5-AB29-B32AAC846E88}" srcId="{A24FA58A-D54B-46C5-B80F-86174C5B9B66}" destId="{DD2B2AAE-CE04-4D56-BB0B-D643A826ED61}" srcOrd="1" destOrd="0" parTransId="{206AC27C-08FC-46EA-B246-AD7E42F750FC}" sibTransId="{4ABD0C74-5B73-4662-BA0B-16B2F871943A}"/>
    <dgm:cxn modelId="{9B3A2C82-BDF1-4926-9225-312215047BB4}" srcId="{A24FA58A-D54B-46C5-B80F-86174C5B9B66}" destId="{8AC2349D-1CFE-41BF-8EB6-886AB87EE91C}" srcOrd="3" destOrd="0" parTransId="{A7F78808-E60B-4EF3-A193-65BD9B8AD346}" sibTransId="{1AD3E53F-6CF7-431F-9A77-E6ACCC5637E4}"/>
    <dgm:cxn modelId="{B4680184-72A0-4EDE-915B-389F62E1090C}" srcId="{A24FA58A-D54B-46C5-B80F-86174C5B9B66}" destId="{BF803555-0BCF-40AF-8B3A-AB65ECB25CE2}" srcOrd="0" destOrd="0" parTransId="{F20B0EF6-525A-4FD4-967F-C9CD9EAE8BB9}" sibTransId="{34C15852-AE84-48A6-A7DE-FD993D95A543}"/>
    <dgm:cxn modelId="{BA06FA9F-176B-4823-A057-660FA6D92E7A}" type="presOf" srcId="{8AC2349D-1CFE-41BF-8EB6-886AB87EE91C}" destId="{D7F14FE6-84AA-4C23-905C-90DB7CEBD0E9}" srcOrd="0" destOrd="0" presId="urn:microsoft.com/office/officeart/2005/8/layout/cycle5"/>
    <dgm:cxn modelId="{036902A5-A661-4F82-87FA-1BDC89E532C6}" srcId="{A24FA58A-D54B-46C5-B80F-86174C5B9B66}" destId="{316EDFB5-7F26-4605-9CFF-54B9841BE997}" srcOrd="4" destOrd="0" parTransId="{A9C33ECC-8F32-4B4E-BE95-A9F5E37111B8}" sibTransId="{04BFA52C-55B7-478B-9BBC-A285D7CFB723}"/>
    <dgm:cxn modelId="{EE5421B2-413A-4781-9D48-4F95D55192CE}" type="presOf" srcId="{316EDFB5-7F26-4605-9CFF-54B9841BE997}" destId="{42410843-2E3C-4061-B261-F6670F695BFF}" srcOrd="0" destOrd="0" presId="urn:microsoft.com/office/officeart/2005/8/layout/cycle5"/>
    <dgm:cxn modelId="{D828A0BB-9DEF-405F-B43C-E986193AB6DA}" type="presOf" srcId="{1AD3E53F-6CF7-431F-9A77-E6ACCC5637E4}" destId="{170B37CE-3280-455E-875C-90E74092035C}" srcOrd="0" destOrd="0" presId="urn:microsoft.com/office/officeart/2005/8/layout/cycle5"/>
    <dgm:cxn modelId="{023621CB-F2A0-4F20-9CA7-E343922C62E8}" type="presOf" srcId="{BF803555-0BCF-40AF-8B3A-AB65ECB25CE2}" destId="{07E9921F-0055-4C4D-8E7A-621391453D2D}" srcOrd="0" destOrd="0" presId="urn:microsoft.com/office/officeart/2005/8/layout/cycle5"/>
    <dgm:cxn modelId="{8241C9CB-AADD-4D56-AC75-445DFCF5C03A}" type="presOf" srcId="{34C15852-AE84-48A6-A7DE-FD993D95A543}" destId="{14A02DF0-64C6-47BC-B4B6-BF9634164CED}" srcOrd="0" destOrd="0" presId="urn:microsoft.com/office/officeart/2005/8/layout/cycle5"/>
    <dgm:cxn modelId="{668A8CF8-ECEC-4B0B-9908-7B4BCC55C088}" type="presOf" srcId="{DD2B2AAE-CE04-4D56-BB0B-D643A826ED61}" destId="{88F924EA-2CE0-4412-839C-E7EB91B78FA3}" srcOrd="0" destOrd="0" presId="urn:microsoft.com/office/officeart/2005/8/layout/cycle5"/>
    <dgm:cxn modelId="{57071681-AF70-4554-8603-F2226C09C2E1}" type="presParOf" srcId="{861A652E-5AFE-4804-B08B-18992C53F7C6}" destId="{07E9921F-0055-4C4D-8E7A-621391453D2D}" srcOrd="0" destOrd="0" presId="urn:microsoft.com/office/officeart/2005/8/layout/cycle5"/>
    <dgm:cxn modelId="{045E9CAE-6548-4D5F-926F-8D4F2B9CF08E}" type="presParOf" srcId="{861A652E-5AFE-4804-B08B-18992C53F7C6}" destId="{F5134ED4-75B5-4ACD-9A33-99D5F9913133}" srcOrd="1" destOrd="0" presId="urn:microsoft.com/office/officeart/2005/8/layout/cycle5"/>
    <dgm:cxn modelId="{40163FE4-FA3D-4EF9-A343-A5A93968699D}" type="presParOf" srcId="{861A652E-5AFE-4804-B08B-18992C53F7C6}" destId="{14A02DF0-64C6-47BC-B4B6-BF9634164CED}" srcOrd="2" destOrd="0" presId="urn:microsoft.com/office/officeart/2005/8/layout/cycle5"/>
    <dgm:cxn modelId="{BF7FF0A6-58A3-43B5-AD31-FD310DB23B61}" type="presParOf" srcId="{861A652E-5AFE-4804-B08B-18992C53F7C6}" destId="{88F924EA-2CE0-4412-839C-E7EB91B78FA3}" srcOrd="3" destOrd="0" presId="urn:microsoft.com/office/officeart/2005/8/layout/cycle5"/>
    <dgm:cxn modelId="{CC0FC6BC-E20D-431C-A960-9174563E3BD0}" type="presParOf" srcId="{861A652E-5AFE-4804-B08B-18992C53F7C6}" destId="{D4EBA14E-F9DF-42B8-9E50-B13E20F04AE3}" srcOrd="4" destOrd="0" presId="urn:microsoft.com/office/officeart/2005/8/layout/cycle5"/>
    <dgm:cxn modelId="{C4E49830-92F8-4540-B0F2-7169A5610B85}" type="presParOf" srcId="{861A652E-5AFE-4804-B08B-18992C53F7C6}" destId="{D382437E-D014-4FB4-A305-D82FAAE8AAB0}" srcOrd="5" destOrd="0" presId="urn:microsoft.com/office/officeart/2005/8/layout/cycle5"/>
    <dgm:cxn modelId="{28CAEA35-A9CF-4993-85F6-8BD8F88ACDAF}" type="presParOf" srcId="{861A652E-5AFE-4804-B08B-18992C53F7C6}" destId="{B8BFCEA8-0BEC-428D-AC65-589FC8762802}" srcOrd="6" destOrd="0" presId="urn:microsoft.com/office/officeart/2005/8/layout/cycle5"/>
    <dgm:cxn modelId="{A4BE6AAC-0B8D-4EC7-A2D2-44BDD4648BC2}" type="presParOf" srcId="{861A652E-5AFE-4804-B08B-18992C53F7C6}" destId="{F08E2270-3492-4F0C-AE33-DD134AAD6290}" srcOrd="7" destOrd="0" presId="urn:microsoft.com/office/officeart/2005/8/layout/cycle5"/>
    <dgm:cxn modelId="{0ECB36AE-C9F7-4FE0-AA2E-4B4BDA19C54C}" type="presParOf" srcId="{861A652E-5AFE-4804-B08B-18992C53F7C6}" destId="{4EFDC558-7496-4079-9444-D3E0DE066B85}" srcOrd="8" destOrd="0" presId="urn:microsoft.com/office/officeart/2005/8/layout/cycle5"/>
    <dgm:cxn modelId="{1CA1849E-D601-4DA4-BFB8-51EEF975840F}" type="presParOf" srcId="{861A652E-5AFE-4804-B08B-18992C53F7C6}" destId="{D7F14FE6-84AA-4C23-905C-90DB7CEBD0E9}" srcOrd="9" destOrd="0" presId="urn:microsoft.com/office/officeart/2005/8/layout/cycle5"/>
    <dgm:cxn modelId="{E144EDFB-F33A-40F1-A54E-4F78E4E2A168}" type="presParOf" srcId="{861A652E-5AFE-4804-B08B-18992C53F7C6}" destId="{BC48F31D-5AC0-468E-AC23-E8F4441B60CD}" srcOrd="10" destOrd="0" presId="urn:microsoft.com/office/officeart/2005/8/layout/cycle5"/>
    <dgm:cxn modelId="{C176F30A-E620-4822-97A1-A8E9F9D46401}" type="presParOf" srcId="{861A652E-5AFE-4804-B08B-18992C53F7C6}" destId="{170B37CE-3280-455E-875C-90E74092035C}" srcOrd="11" destOrd="0" presId="urn:microsoft.com/office/officeart/2005/8/layout/cycle5"/>
    <dgm:cxn modelId="{035FEB16-9EF3-4F81-98CE-17AF6F37E25B}" type="presParOf" srcId="{861A652E-5AFE-4804-B08B-18992C53F7C6}" destId="{42410843-2E3C-4061-B261-F6670F695BFF}" srcOrd="12" destOrd="0" presId="urn:microsoft.com/office/officeart/2005/8/layout/cycle5"/>
    <dgm:cxn modelId="{FC58CD85-0FD0-41FF-B18B-B130A37ED2FF}" type="presParOf" srcId="{861A652E-5AFE-4804-B08B-18992C53F7C6}" destId="{06595AA2-CDE3-4761-A59C-0DBC170F2AB2}" srcOrd="13" destOrd="0" presId="urn:microsoft.com/office/officeart/2005/8/layout/cycle5"/>
    <dgm:cxn modelId="{F508F46C-D04F-4C5A-937B-EB274D96B967}" type="presParOf" srcId="{861A652E-5AFE-4804-B08B-18992C53F7C6}" destId="{5715069B-14A6-4774-A808-84D5B206DFF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9921F-0055-4C4D-8E7A-621391453D2D}">
      <dsp:nvSpPr>
        <dsp:cNvPr id="0" name=""/>
        <dsp:cNvSpPr/>
      </dsp:nvSpPr>
      <dsp:spPr>
        <a:xfrm>
          <a:off x="2117939" y="1454"/>
          <a:ext cx="1251204" cy="8132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担当課は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業務多忙</a:t>
          </a:r>
        </a:p>
      </dsp:txBody>
      <dsp:txXfrm>
        <a:off x="2157640" y="41155"/>
        <a:ext cx="1171802" cy="733881"/>
      </dsp:txXfrm>
    </dsp:sp>
    <dsp:sp modelId="{14A02DF0-64C6-47BC-B4B6-BF9634164CED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2416619" y="206785"/>
              </a:moveTo>
              <a:arcTo wR="1623683" hR="1623683" stAng="17953956" swAng="1210712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24EA-2CE0-4412-839C-E7EB91B78FA3}">
      <dsp:nvSpPr>
        <dsp:cNvPr id="0" name=""/>
        <dsp:cNvSpPr/>
      </dsp:nvSpPr>
      <dsp:spPr>
        <a:xfrm>
          <a:off x="3662154" y="1123392"/>
          <a:ext cx="1251204" cy="813283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オープンデータ優先順位低下</a:t>
          </a:r>
        </a:p>
      </dsp:txBody>
      <dsp:txXfrm>
        <a:off x="3701855" y="1163093"/>
        <a:ext cx="1171802" cy="733881"/>
      </dsp:txXfrm>
    </dsp:sp>
    <dsp:sp modelId="{D382437E-D014-4FB4-A305-D82FAAE8AAB0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3243463" y="1736208"/>
              </a:moveTo>
              <a:arcTo wR="1623683" hR="1623683" stAng="21838434" swAng="1359087"/>
            </a:path>
          </a:pathLst>
        </a:custGeom>
        <a:noFill/>
        <a:ln w="73025" cap="flat" cmpd="sng" algn="ctr">
          <a:solidFill>
            <a:srgbClr val="99FF33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FCEA8-0BEC-428D-AC65-589FC8762802}">
      <dsp:nvSpPr>
        <dsp:cNvPr id="0" name=""/>
        <dsp:cNvSpPr/>
      </dsp:nvSpPr>
      <dsp:spPr>
        <a:xfrm>
          <a:off x="3072316" y="2938726"/>
          <a:ext cx="1251204" cy="813283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データ更新がされない</a:t>
          </a:r>
        </a:p>
      </dsp:txBody>
      <dsp:txXfrm>
        <a:off x="3112017" y="2978427"/>
        <a:ext cx="1171802" cy="733881"/>
      </dsp:txXfrm>
    </dsp:sp>
    <dsp:sp modelId="{4EFDC558-7496-4079-9444-D3E0DE066B85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1822736" y="3235120"/>
              </a:moveTo>
              <a:arcTo wR="1623683" hR="1623683" stAng="4977494" swAng="845013"/>
            </a:path>
          </a:pathLst>
        </a:custGeom>
        <a:noFill/>
        <a:ln w="76200" cap="flat" cmpd="sng" algn="ctr">
          <a:solidFill>
            <a:srgbClr val="00FF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4FE6-84AA-4C23-905C-90DB7CEBD0E9}">
      <dsp:nvSpPr>
        <dsp:cNvPr id="0" name=""/>
        <dsp:cNvSpPr/>
      </dsp:nvSpPr>
      <dsp:spPr>
        <a:xfrm>
          <a:off x="1163561" y="2938726"/>
          <a:ext cx="1251204" cy="813283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市民に活用されない</a:t>
          </a:r>
        </a:p>
      </dsp:txBody>
      <dsp:txXfrm>
        <a:off x="1203262" y="2978427"/>
        <a:ext cx="1171802" cy="733881"/>
      </dsp:txXfrm>
    </dsp:sp>
    <dsp:sp modelId="{170B37CE-3280-455E-875C-90E74092035C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172181" y="2351345"/>
              </a:moveTo>
              <a:arcTo wR="1623683" hR="1623683" stAng="9202479" swAng="1359087"/>
            </a:path>
          </a:pathLst>
        </a:custGeom>
        <a:noFill/>
        <a:ln w="76200" cap="flat" cmpd="sng" algn="ctr">
          <a:solidFill>
            <a:srgbClr val="66FFC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0843-2E3C-4061-B261-F6670F695BFF}">
      <dsp:nvSpPr>
        <dsp:cNvPr id="0" name=""/>
        <dsp:cNvSpPr/>
      </dsp:nvSpPr>
      <dsp:spPr>
        <a:xfrm>
          <a:off x="573723" y="1123392"/>
          <a:ext cx="1251204" cy="81328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役所内での関心が低下</a:t>
          </a:r>
        </a:p>
      </dsp:txBody>
      <dsp:txXfrm>
        <a:off x="613424" y="1163093"/>
        <a:ext cx="1171802" cy="733881"/>
      </dsp:txXfrm>
    </dsp:sp>
    <dsp:sp modelId="{5715069B-14A6-4774-A808-84D5B206DFF8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390661" y="567271"/>
              </a:moveTo>
              <a:arcTo wR="1623683" hR="1623683" stAng="13235332" swAng="1210712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9921F-0055-4C4D-8E7A-621391453D2D}">
      <dsp:nvSpPr>
        <dsp:cNvPr id="0" name=""/>
        <dsp:cNvSpPr/>
      </dsp:nvSpPr>
      <dsp:spPr>
        <a:xfrm>
          <a:off x="2117939" y="1454"/>
          <a:ext cx="1251204" cy="8132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担当課は</a:t>
          </a:r>
          <a:endParaRPr kumimoji="1" lang="en-US" altLang="ja-JP" sz="1600" kern="1200" dirty="0">
            <a:latin typeface="HGP創英角ｺﾞｼｯｸUB" panose="020B0900000000000000" pitchFamily="50" charset="-128"/>
            <a:ea typeface="HGP創英角ｺﾞｼｯｸUB" panose="020B0900000000000000" pitchFamily="50" charset="-12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業務多忙</a:t>
          </a:r>
        </a:p>
      </dsp:txBody>
      <dsp:txXfrm>
        <a:off x="2157640" y="41155"/>
        <a:ext cx="1171802" cy="733881"/>
      </dsp:txXfrm>
    </dsp:sp>
    <dsp:sp modelId="{14A02DF0-64C6-47BC-B4B6-BF9634164CED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2416619" y="206785"/>
              </a:moveTo>
              <a:arcTo wR="1623683" hR="1623683" stAng="17953956" swAng="1210712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24EA-2CE0-4412-839C-E7EB91B78FA3}">
      <dsp:nvSpPr>
        <dsp:cNvPr id="0" name=""/>
        <dsp:cNvSpPr/>
      </dsp:nvSpPr>
      <dsp:spPr>
        <a:xfrm>
          <a:off x="3662154" y="1123392"/>
          <a:ext cx="1251204" cy="813283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オープンデータ優先順位低下</a:t>
          </a:r>
        </a:p>
      </dsp:txBody>
      <dsp:txXfrm>
        <a:off x="3701855" y="1163093"/>
        <a:ext cx="1171802" cy="733881"/>
      </dsp:txXfrm>
    </dsp:sp>
    <dsp:sp modelId="{D382437E-D014-4FB4-A305-D82FAAE8AAB0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3243463" y="1736208"/>
              </a:moveTo>
              <a:arcTo wR="1623683" hR="1623683" stAng="21838434" swAng="1359087"/>
            </a:path>
          </a:pathLst>
        </a:custGeom>
        <a:noFill/>
        <a:ln w="73025" cap="flat" cmpd="sng" algn="ctr">
          <a:solidFill>
            <a:srgbClr val="99FF33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FCEA8-0BEC-428D-AC65-589FC8762802}">
      <dsp:nvSpPr>
        <dsp:cNvPr id="0" name=""/>
        <dsp:cNvSpPr/>
      </dsp:nvSpPr>
      <dsp:spPr>
        <a:xfrm>
          <a:off x="3072316" y="2938726"/>
          <a:ext cx="1251204" cy="813283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データ更新がされない</a:t>
          </a:r>
        </a:p>
      </dsp:txBody>
      <dsp:txXfrm>
        <a:off x="3112017" y="2978427"/>
        <a:ext cx="1171802" cy="733881"/>
      </dsp:txXfrm>
    </dsp:sp>
    <dsp:sp modelId="{4EFDC558-7496-4079-9444-D3E0DE066B85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1822736" y="3235120"/>
              </a:moveTo>
              <a:arcTo wR="1623683" hR="1623683" stAng="4977494" swAng="845013"/>
            </a:path>
          </a:pathLst>
        </a:custGeom>
        <a:noFill/>
        <a:ln w="76200" cap="flat" cmpd="sng" algn="ctr">
          <a:solidFill>
            <a:srgbClr val="00FF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4FE6-84AA-4C23-905C-90DB7CEBD0E9}">
      <dsp:nvSpPr>
        <dsp:cNvPr id="0" name=""/>
        <dsp:cNvSpPr/>
      </dsp:nvSpPr>
      <dsp:spPr>
        <a:xfrm>
          <a:off x="1163561" y="2938726"/>
          <a:ext cx="1251204" cy="813283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市民に活用されない</a:t>
          </a:r>
        </a:p>
      </dsp:txBody>
      <dsp:txXfrm>
        <a:off x="1203262" y="2978427"/>
        <a:ext cx="1171802" cy="733881"/>
      </dsp:txXfrm>
    </dsp:sp>
    <dsp:sp modelId="{170B37CE-3280-455E-875C-90E74092035C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172181" y="2351345"/>
              </a:moveTo>
              <a:arcTo wR="1623683" hR="1623683" stAng="9202479" swAng="1359087"/>
            </a:path>
          </a:pathLst>
        </a:custGeom>
        <a:noFill/>
        <a:ln w="76200" cap="flat" cmpd="sng" algn="ctr">
          <a:solidFill>
            <a:srgbClr val="66FFC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0843-2E3C-4061-B261-F6670F695BFF}">
      <dsp:nvSpPr>
        <dsp:cNvPr id="0" name=""/>
        <dsp:cNvSpPr/>
      </dsp:nvSpPr>
      <dsp:spPr>
        <a:xfrm>
          <a:off x="573723" y="1123392"/>
          <a:ext cx="1251204" cy="81328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役所内での関心が低下</a:t>
          </a:r>
        </a:p>
      </dsp:txBody>
      <dsp:txXfrm>
        <a:off x="613424" y="1163093"/>
        <a:ext cx="1171802" cy="733881"/>
      </dsp:txXfrm>
    </dsp:sp>
    <dsp:sp modelId="{5715069B-14A6-4774-A808-84D5B206DFF8}">
      <dsp:nvSpPr>
        <dsp:cNvPr id="0" name=""/>
        <dsp:cNvSpPr/>
      </dsp:nvSpPr>
      <dsp:spPr>
        <a:xfrm>
          <a:off x="1119857" y="408096"/>
          <a:ext cx="3247367" cy="3247367"/>
        </a:xfrm>
        <a:custGeom>
          <a:avLst/>
          <a:gdLst/>
          <a:ahLst/>
          <a:cxnLst/>
          <a:rect l="0" t="0" r="0" b="0"/>
          <a:pathLst>
            <a:path>
              <a:moveTo>
                <a:pt x="390661" y="567271"/>
              </a:moveTo>
              <a:arcTo wR="1623683" hR="1623683" stAng="13235332" swAng="1210712"/>
            </a:path>
          </a:pathLst>
        </a:custGeom>
        <a:noFill/>
        <a:ln w="7620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56A739-B2F5-44FA-9E27-BA0810D8E98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747629"/>
            <a:ext cx="4434998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7" y="6747629"/>
            <a:ext cx="4434998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9B84B65-6248-475D-A88A-1AEB6FD79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3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3DD7C-2848-F415-7B2F-03CEC38C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7759D1-AB10-647E-F869-88CA7CAEC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BB2C09-E53D-3E02-C426-570D8CE9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EDD544-0FCA-473B-0A61-FDDAE206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39563-F0BB-CAF3-C4E1-7712413F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D98A9-A3B9-B58D-D3CD-010523A2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30736F-F1AB-895D-CC06-19B08F781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F15AC1-4140-DDFE-246D-DA3FBA69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4260C-0B7D-43CA-0969-7EF54650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243432-9AE8-6C21-E64E-226EC67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4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AA82F3-479A-C135-AB5E-5232593D3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A713CC-83C5-A4CB-BC8C-D06451C82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3CCBF-6C13-CE31-9CA8-F0AA7ED2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21ECAF-1C2D-0A60-29DA-CA27BA64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D0037-2131-D7C2-3565-85B79560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62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7B086-C6EA-C738-50FD-7042A585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ABA6CA-A2F7-F918-5188-44F62B80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0A9767-5EB0-8F87-5AB4-FB35325D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5D58D-2907-C691-23C0-63C36FFD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5550EC-C194-F23C-00AE-446E42B8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6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1A2C1-666E-0B9B-281E-9CC543F7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615668-AF3F-415C-1045-05876933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60F080-1959-4D86-2179-4E840FF4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AE486-994C-1236-A268-CC9D0C7D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BD1835-9A22-561E-8174-EEEB6206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F617E-05F4-461E-D8AB-8E53048B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9D924B-7885-D711-AB46-6FF55427A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FEDBEB-B32A-B2D5-A232-14B5D39A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C7BA31-F0D7-DF47-1D95-0EC53FB3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E2F46B-7483-E7C2-0772-77B03B61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EA6D60-4CAC-2E92-0983-F2E66308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4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3322B-E28E-5946-24DA-C2CD21D8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A6B36D-812F-C2F7-CA46-FBADB390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BAF72C-C7BD-22A5-8A6A-3F6612FDA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8913AC-93C0-060F-8906-71ED1AF03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9339D7-3EE1-9D6A-39FF-31A1C1D0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011E4B-71F5-8DDE-0B17-36537687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694D51-123F-BD11-5F27-F7ABE908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864376-08A7-76E1-F41E-CA108EDD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0212D-F67E-3B37-D93C-47671E24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F725CA-6D40-B07B-3F93-17A460E6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702D83-A3F4-7223-ADC7-2351C81F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8875C9-A6E6-5069-FD2A-847460CD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0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7B5EA6-FD16-A35C-1152-8802974E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78B607-0D20-6359-3E72-BEC2DC2C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06E739-5019-FAB9-2906-5D0F1C34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3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DA8F5-33CB-C473-E970-F4CD13AD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BD96D6-413D-69D5-4C89-40ABF120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DD4101-4CE1-3EA8-FBCD-43CA4FCD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4A5511-92CE-EA3C-0460-2115C139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A5A00B-6592-6DE6-0A76-F8EE990C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146037-6C32-60F8-E310-E7E743AA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7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C822E-5186-CD45-DF1B-2A98CAAC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A2B1A1-F25B-B919-FB6E-9FAE282BD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A784FC-53F7-A143-CAB8-DBEFF7BF4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EF5037-3157-50BC-8D2F-3026330E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8213C5-7BB3-A7F0-0A49-42D03FF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79FCC9-889C-4D11-66E2-6AC879F1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4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B6B8FEF-29A9-8001-7431-719FF073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45F9CD-8E6C-7795-587C-538A48D68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906C5-4C87-0E26-CDF6-44FB70D47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988E-33DC-4D2F-874F-6B9562C7849F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6763A-B8ED-D198-FB94-62FCAF7A2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F7A8D-D0D6-558D-1C55-04C4C7C0E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00EE-8797-44F9-A751-B8183911A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ity.mito.lg.jp/site/open-data/4036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199519-3BD3-B1E9-ED76-3F225CF876CB}"/>
              </a:ext>
            </a:extLst>
          </p:cNvPr>
          <p:cNvSpPr txBox="1"/>
          <p:nvPr/>
        </p:nvSpPr>
        <p:spPr>
          <a:xfrm>
            <a:off x="6580736" y="3773372"/>
            <a:ext cx="49290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大原学園Ｃ</a:t>
            </a:r>
            <a:r>
              <a:rPr lang="en-US" altLang="ja-JP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О</a:t>
            </a:r>
            <a:r>
              <a:rPr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Ｇチーム</a:t>
            </a:r>
            <a:endParaRPr lang="en-US" altLang="ja-JP" sz="2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5">
                    <a:lumMod val="50000"/>
                  </a:schemeClr>
                </a:solidFill>
              </a:rPr>
              <a:t>瀬畑　凜果　黒澤　辰之介　根本　大夢　　</a:t>
            </a:r>
          </a:p>
          <a:p>
            <a:r>
              <a:rPr kumimoji="1" lang="ja-JP" altLang="en-US" sz="2000" dirty="0">
                <a:solidFill>
                  <a:schemeClr val="accent5">
                    <a:lumMod val="50000"/>
                  </a:schemeClr>
                </a:solidFill>
              </a:rPr>
              <a:t>田所　佳依　工藤　萌香　　佐藤　瑛汰</a:t>
            </a:r>
            <a:endParaRPr kumimoji="1" lang="en-US" altLang="ja-JP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7F9A6B-67C8-F593-DD80-E05AAD754CD1}"/>
              </a:ext>
            </a:extLst>
          </p:cNvPr>
          <p:cNvSpPr/>
          <p:nvPr/>
        </p:nvSpPr>
        <p:spPr>
          <a:xfrm>
            <a:off x="4707018" y="1322894"/>
            <a:ext cx="7491077" cy="2055411"/>
          </a:xfrm>
          <a:prstGeom prst="rect">
            <a:avLst/>
          </a:prstGeom>
          <a:gradFill>
            <a:gsLst>
              <a:gs pos="73000">
                <a:srgbClr val="3399FF"/>
              </a:gs>
              <a:gs pos="43000">
                <a:srgbClr val="99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BF6B98-F0A4-DCD0-C343-B73DE40271DE}"/>
              </a:ext>
            </a:extLst>
          </p:cNvPr>
          <p:cNvSpPr txBox="1"/>
          <p:nvPr/>
        </p:nvSpPr>
        <p:spPr>
          <a:xfrm>
            <a:off x="8287965" y="263104"/>
            <a:ext cx="390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令和７年　</a:t>
            </a:r>
            <a:r>
              <a:rPr kumimoji="1" lang="en-US" altLang="ja-JP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en-US" altLang="ja-JP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en-US" altLang="ja-JP" sz="2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23462D-1C9A-CD38-6EDC-54451137AA70}"/>
              </a:ext>
            </a:extLst>
          </p:cNvPr>
          <p:cNvSpPr txBox="1"/>
          <p:nvPr/>
        </p:nvSpPr>
        <p:spPr>
          <a:xfrm>
            <a:off x="5019949" y="1490967"/>
            <a:ext cx="6679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オープンデータ</a:t>
            </a: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の未来は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「対話」</a:t>
            </a: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で変わる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B01CB3-47FD-C5EF-FA94-2DB9F094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81" y="5008021"/>
            <a:ext cx="1990437" cy="16038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831112-5523-42FF-ECA5-389C52AD1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62" y="6105487"/>
            <a:ext cx="1437110" cy="5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8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D16EA-3A8F-3F7C-2B24-86EC1F3B8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453A731-33D0-BB02-87D8-D8274AEBC868}"/>
              </a:ext>
            </a:extLst>
          </p:cNvPr>
          <p:cNvSpPr/>
          <p:nvPr/>
        </p:nvSpPr>
        <p:spPr>
          <a:xfrm>
            <a:off x="1415034" y="5621580"/>
            <a:ext cx="7043643" cy="92321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F04E5613-C08F-9F10-3304-28D0596C15FD}"/>
              </a:ext>
            </a:extLst>
          </p:cNvPr>
          <p:cNvSpPr/>
          <p:nvPr/>
        </p:nvSpPr>
        <p:spPr>
          <a:xfrm rot="5400000">
            <a:off x="614847" y="2894435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EEBBD37-2C65-35DB-0D33-F0DC2B62FA3E}"/>
              </a:ext>
            </a:extLst>
          </p:cNvPr>
          <p:cNvSpPr/>
          <p:nvPr/>
        </p:nvSpPr>
        <p:spPr>
          <a:xfrm>
            <a:off x="1015542" y="3861386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B15C82-9E27-88A1-EA79-0CD4BA999638}"/>
              </a:ext>
            </a:extLst>
          </p:cNvPr>
          <p:cNvSpPr txBox="1"/>
          <p:nvPr/>
        </p:nvSpPr>
        <p:spPr>
          <a:xfrm>
            <a:off x="1305570" y="730037"/>
            <a:ext cx="6617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行政以外のオープンデータ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8A0682DE-DC46-9FE3-E8BC-F34857D7495B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B4FD72-94A6-C493-82C2-651C9A21A516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ありそうでないデータ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4EAAD2-71A4-51A2-F50E-6419C800FCB1}"/>
              </a:ext>
            </a:extLst>
          </p:cNvPr>
          <p:cNvSpPr txBox="1"/>
          <p:nvPr/>
        </p:nvSpPr>
        <p:spPr>
          <a:xfrm>
            <a:off x="1109178" y="4715009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こうしたデータは、生産者だからこそ把握しているものであり、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行政機関等では調査しない限り分からない。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02962B-3679-DE46-B608-28635D6F5E4A}"/>
              </a:ext>
            </a:extLst>
          </p:cNvPr>
          <p:cNvSpPr txBox="1"/>
          <p:nvPr/>
        </p:nvSpPr>
        <p:spPr>
          <a:xfrm>
            <a:off x="8880832" y="5919874"/>
            <a:ext cx="272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↑グラフは西村氏からの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聞き取りより作成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5067D62-60AC-0DB6-B6D7-A5DA538C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141622"/>
            <a:ext cx="2019849" cy="147059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70C41-240D-973B-D905-D14A8952031F}"/>
              </a:ext>
            </a:extLst>
          </p:cNvPr>
          <p:cNvSpPr txBox="1"/>
          <p:nvPr/>
        </p:nvSpPr>
        <p:spPr>
          <a:xfrm>
            <a:off x="1012368" y="2760775"/>
            <a:ext cx="820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「晴れ晴れファーム」の西村智訓氏との対話によって、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食品ロスのデータを得る（現状を知る）ことができた。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62540B-F655-A620-4AAE-99048B8E580E}"/>
              </a:ext>
            </a:extLst>
          </p:cNvPr>
          <p:cNvSpPr txBox="1"/>
          <p:nvPr/>
        </p:nvSpPr>
        <p:spPr>
          <a:xfrm>
            <a:off x="1415034" y="3884012"/>
            <a:ext cx="626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西村氏によると、売り物が</a:t>
            </a:r>
            <a:r>
              <a:rPr lang="en-US" altLang="ja-JP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50%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、廃棄が</a:t>
            </a:r>
            <a:r>
              <a:rPr lang="en-US" altLang="ja-JP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10%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規格外（売れないけど食べられる）が</a:t>
            </a:r>
            <a:r>
              <a:rPr lang="en-US" altLang="ja-JP" sz="2800" u="sng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40%</a:t>
            </a:r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32AAE2-230B-462E-CBCC-9ADBC6D553A2}"/>
              </a:ext>
            </a:extLst>
          </p:cNvPr>
          <p:cNvSpPr txBox="1"/>
          <p:nvPr/>
        </p:nvSpPr>
        <p:spPr>
          <a:xfrm>
            <a:off x="1529900" y="5728842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生産者、行政、市民等の主体が対話し、</a:t>
            </a:r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それぞれのデータを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持ち寄る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ことで、様々な社会課題の分析・解決ができるのでは。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4593492-A50E-5603-BA27-C4764CD39D39}"/>
              </a:ext>
            </a:extLst>
          </p:cNvPr>
          <p:cNvSpPr/>
          <p:nvPr/>
        </p:nvSpPr>
        <p:spPr>
          <a:xfrm>
            <a:off x="1015542" y="5654837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Chart 4">
            <a:extLst>
              <a:ext uri="{FF2B5EF4-FFF2-40B4-BE49-F238E27FC236}">
                <a16:creationId xmlns:a16="http://schemas.microsoft.com/office/drawing/2014/main" id="{AF9F9C2D-78BE-4D3F-8A39-726D37B94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557543"/>
              </p:ext>
            </p:extLst>
          </p:nvPr>
        </p:nvGraphicFramePr>
        <p:xfrm>
          <a:off x="8639419" y="3784921"/>
          <a:ext cx="3203257" cy="229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93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1" grpId="0" animBg="1"/>
      <p:bldP spid="9" grpId="0"/>
      <p:bldP spid="17" grpId="0"/>
      <p:bldP spid="18" grpId="0"/>
      <p:bldP spid="22" grpId="0"/>
      <p:bldP spid="23" grpId="0"/>
      <p:bldP spid="24" grpId="0" animBg="1"/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33EA9-3E69-4419-A540-B877C267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99C49AF-F82C-D6C8-D674-B1F5A283D523}"/>
              </a:ext>
            </a:extLst>
          </p:cNvPr>
          <p:cNvSpPr/>
          <p:nvPr/>
        </p:nvSpPr>
        <p:spPr>
          <a:xfrm>
            <a:off x="1395087" y="4946894"/>
            <a:ext cx="7043643" cy="81554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9DCA21B6-0C47-621C-9A00-0BD5FDACEB6A}"/>
              </a:ext>
            </a:extLst>
          </p:cNvPr>
          <p:cNvSpPr/>
          <p:nvPr/>
        </p:nvSpPr>
        <p:spPr>
          <a:xfrm rot="5400000">
            <a:off x="614846" y="2850035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D8F863-547B-4748-5728-CEBB3B6C2652}"/>
              </a:ext>
            </a:extLst>
          </p:cNvPr>
          <p:cNvSpPr txBox="1"/>
          <p:nvPr/>
        </p:nvSpPr>
        <p:spPr>
          <a:xfrm>
            <a:off x="1305570" y="730037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企画アイディア提案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7B599914-2026-D7C5-3828-655CD76A7230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339D16-94D9-4B71-758B-7D30087CFCEF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「もったいないマルシェ」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BE6038-E0FF-0657-A65F-F78CDB80AB13}"/>
              </a:ext>
            </a:extLst>
          </p:cNvPr>
          <p:cNvSpPr txBox="1"/>
          <p:nvPr/>
        </p:nvSpPr>
        <p:spPr>
          <a:xfrm>
            <a:off x="9401957" y="4946894"/>
            <a:ext cx="257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↑会場案内は、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オープンデータを活用して</a:t>
            </a:r>
            <a:endParaRPr lang="en-US" altLang="ja-JP" sz="16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作成したマイマップ</a:t>
            </a:r>
            <a:endParaRPr lang="en-US" altLang="ja-JP" sz="16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COG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チーム作成）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C7B310-F4C2-DAE5-AD76-CB05F0BD29F4}"/>
              </a:ext>
            </a:extLst>
          </p:cNvPr>
          <p:cNvSpPr txBox="1"/>
          <p:nvPr/>
        </p:nvSpPr>
        <p:spPr>
          <a:xfrm>
            <a:off x="1068516" y="2716375"/>
            <a:ext cx="659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ここまでの研究を総合し、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イベント企画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大原生で考えてみました！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907EF6-B12C-FD25-29CA-5040D8D42122}"/>
              </a:ext>
            </a:extLst>
          </p:cNvPr>
          <p:cNvSpPr txBox="1"/>
          <p:nvPr/>
        </p:nvSpPr>
        <p:spPr>
          <a:xfrm>
            <a:off x="1509953" y="5003041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イベントでは、食品廃棄について生産者などが持つ</a:t>
            </a:r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データを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展示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し、食材活用への理解を促す。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4B3B6FB7-C288-EC69-9B6A-EB917BA56836}"/>
              </a:ext>
            </a:extLst>
          </p:cNvPr>
          <p:cNvSpPr/>
          <p:nvPr/>
        </p:nvSpPr>
        <p:spPr>
          <a:xfrm>
            <a:off x="909780" y="5003041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802E6F66-01D0-48D1-AF96-45E8B223ADB6}"/>
              </a:ext>
            </a:extLst>
          </p:cNvPr>
          <p:cNvSpPr/>
          <p:nvPr/>
        </p:nvSpPr>
        <p:spPr>
          <a:xfrm rot="5400000">
            <a:off x="614846" y="3943562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7F8483-08B4-972A-D710-971054F01B0E}"/>
              </a:ext>
            </a:extLst>
          </p:cNvPr>
          <p:cNvSpPr txBox="1"/>
          <p:nvPr/>
        </p:nvSpPr>
        <p:spPr>
          <a:xfrm>
            <a:off x="1074056" y="3841594"/>
            <a:ext cx="792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市営駐車場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を会場に、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規格外野菜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を販売する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ファーマーズマルシェ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を開催。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B33C07D-39F4-63A9-2C59-B252A99D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588" y="1837212"/>
            <a:ext cx="1675186" cy="300301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BFEBBE1-44E9-5A7E-F167-F8BB3C57E1DC}"/>
              </a:ext>
            </a:extLst>
          </p:cNvPr>
          <p:cNvSpPr/>
          <p:nvPr/>
        </p:nvSpPr>
        <p:spPr>
          <a:xfrm>
            <a:off x="1395087" y="5884130"/>
            <a:ext cx="7043643" cy="81554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88B0D1-EAFD-6FA9-10E6-473DD83CE2FD}"/>
              </a:ext>
            </a:extLst>
          </p:cNvPr>
          <p:cNvSpPr txBox="1"/>
          <p:nvPr/>
        </p:nvSpPr>
        <p:spPr>
          <a:xfrm>
            <a:off x="1509953" y="5940277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さらに、駐車場は緊急避難場所でもあることをＰＲし、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防災への意識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を普段から高めておくことにも寄与する。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21207EFE-EC76-F701-3446-7A0B4C540FBB}"/>
              </a:ext>
            </a:extLst>
          </p:cNvPr>
          <p:cNvSpPr/>
          <p:nvPr/>
        </p:nvSpPr>
        <p:spPr>
          <a:xfrm>
            <a:off x="900043" y="5818003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A46DA1C-0C1B-0E1D-2804-FE5AE9172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968" y="2359756"/>
            <a:ext cx="1741851" cy="11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7" grpId="0"/>
      <p:bldP spid="18" grpId="0"/>
      <p:bldP spid="23" grpId="0"/>
      <p:bldP spid="24" grpId="0" animBg="1"/>
      <p:bldP spid="5" grpId="0" animBg="1"/>
      <p:bldP spid="6" grpId="0"/>
      <p:bldP spid="10" grpId="0" animBg="1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D263F-89F9-B1C5-F334-6EFE056E6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C2E73D0-C47C-15F5-6DE6-B7E94FBE7079}"/>
              </a:ext>
            </a:extLst>
          </p:cNvPr>
          <p:cNvSpPr/>
          <p:nvPr/>
        </p:nvSpPr>
        <p:spPr>
          <a:xfrm>
            <a:off x="1228596" y="4660926"/>
            <a:ext cx="7043643" cy="81554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18334EDF-0236-930D-52AA-1D9E82EC0315}"/>
              </a:ext>
            </a:extLst>
          </p:cNvPr>
          <p:cNvSpPr/>
          <p:nvPr/>
        </p:nvSpPr>
        <p:spPr>
          <a:xfrm rot="5400000">
            <a:off x="614846" y="2850035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1DC8F5-AB09-1F06-645E-C614163EDBD3}"/>
              </a:ext>
            </a:extLst>
          </p:cNvPr>
          <p:cNvSpPr txBox="1"/>
          <p:nvPr/>
        </p:nvSpPr>
        <p:spPr>
          <a:xfrm>
            <a:off x="1305570" y="730037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企画アイディア提案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B0570D73-4717-7EAB-F5DE-13058A6546B2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EBFC22-2B8D-7238-EFE1-88C23CA643B3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「災害時食糧供給基地」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38C32D-BF6A-0983-5534-7B7E4F9F3E32}"/>
              </a:ext>
            </a:extLst>
          </p:cNvPr>
          <p:cNvSpPr txBox="1"/>
          <p:nvPr/>
        </p:nvSpPr>
        <p:spPr>
          <a:xfrm>
            <a:off x="1068515" y="2716375"/>
            <a:ext cx="7096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「市営駐車場一覧のオープンデータ」と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「生産者の食品ロスのデータ」を掛け合わせ、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駐車場を災害時に食料供給基地として</a:t>
            </a:r>
            <a:endParaRPr lang="en-US" altLang="ja-JP" sz="28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活用するアイディア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を考えました。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792638-642E-D052-3867-DED835E4F277}"/>
              </a:ext>
            </a:extLst>
          </p:cNvPr>
          <p:cNvSpPr txBox="1"/>
          <p:nvPr/>
        </p:nvSpPr>
        <p:spPr>
          <a:xfrm>
            <a:off x="1365508" y="4728958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水戸の地理特性上、農地と市街地が近く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ドローン等で食料品の輸送が可能。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00F4ADB-6C8B-5A3C-34DE-BACE756D5CE5}"/>
              </a:ext>
            </a:extLst>
          </p:cNvPr>
          <p:cNvSpPr/>
          <p:nvPr/>
        </p:nvSpPr>
        <p:spPr>
          <a:xfrm>
            <a:off x="647140" y="4879714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E632BB-8113-CA36-2D81-85BDA4C3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6" y="1908511"/>
            <a:ext cx="3258480" cy="285579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A35992-6181-8DAE-238A-768DE8089592}"/>
              </a:ext>
            </a:extLst>
          </p:cNvPr>
          <p:cNvSpPr/>
          <p:nvPr/>
        </p:nvSpPr>
        <p:spPr>
          <a:xfrm>
            <a:off x="1228596" y="5705988"/>
            <a:ext cx="7043643" cy="81554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C1D6E9-9876-39D2-0A17-2739E98E4CC4}"/>
              </a:ext>
            </a:extLst>
          </p:cNvPr>
          <p:cNvSpPr txBox="1"/>
          <p:nvPr/>
        </p:nvSpPr>
        <p:spPr>
          <a:xfrm>
            <a:off x="1365508" y="5774020"/>
            <a:ext cx="681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市営駐車場は、市街地に複数あること、また災害時には駐車需要は下がると見込まれることから、基地転用に適している。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8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3" grpId="0"/>
      <p:bldP spid="24" grpId="0" animBg="1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A7543-45CE-DD39-5A34-108C04E2E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71D308DB-7FEE-F44C-95B9-E707329742DC}"/>
              </a:ext>
            </a:extLst>
          </p:cNvPr>
          <p:cNvSpPr/>
          <p:nvPr/>
        </p:nvSpPr>
        <p:spPr>
          <a:xfrm rot="5400000">
            <a:off x="614847" y="27433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E22F2F-C296-83AE-941F-71F8CD4EC52E}"/>
              </a:ext>
            </a:extLst>
          </p:cNvPr>
          <p:cNvSpPr txBox="1"/>
          <p:nvPr/>
        </p:nvSpPr>
        <p:spPr>
          <a:xfrm>
            <a:off x="1305570" y="730037"/>
            <a:ext cx="79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まとめ・ＣＯＧを通して学んだこと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F876F824-EF26-D003-ACB5-6078E664A8C8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53F9F5-1F88-999F-D83E-AF9F49EDAACB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オープンデータの未来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2B3C82-EB9A-CD49-D8C8-D2E922F60226}"/>
              </a:ext>
            </a:extLst>
          </p:cNvPr>
          <p:cNvSpPr txBox="1"/>
          <p:nvPr/>
        </p:nvSpPr>
        <p:spPr>
          <a:xfrm>
            <a:off x="2992096" y="4230885"/>
            <a:ext cx="71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市民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A3122C-15E9-C544-C6C9-3966ECD55476}"/>
              </a:ext>
            </a:extLst>
          </p:cNvPr>
          <p:cNvSpPr txBox="1"/>
          <p:nvPr/>
        </p:nvSpPr>
        <p:spPr>
          <a:xfrm>
            <a:off x="958241" y="2620442"/>
            <a:ext cx="101233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[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私たちが印象に残った経験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]</a:t>
            </a: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古いデータが掲載されていたオープンデータを、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市役所の担当課に伝えると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すぐに最新のデータに更新してくれた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6A60D4-8B6A-902B-8225-D8AEBD93C49E}"/>
              </a:ext>
            </a:extLst>
          </p:cNvPr>
          <p:cNvSpPr/>
          <p:nvPr/>
        </p:nvSpPr>
        <p:spPr>
          <a:xfrm>
            <a:off x="1736112" y="5682029"/>
            <a:ext cx="8378849" cy="81554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BC2CFE-CA90-8A7E-1FB9-9DBCB6726895}"/>
              </a:ext>
            </a:extLst>
          </p:cNvPr>
          <p:cNvSpPr txBox="1"/>
          <p:nvPr/>
        </p:nvSpPr>
        <p:spPr>
          <a:xfrm>
            <a:off x="1850978" y="5700754"/>
            <a:ext cx="906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市民がニーズを積極的に伝え、どんどん利活用していくことで、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行政の意識も変わる。</a:t>
            </a:r>
            <a:r>
              <a:rPr lang="ja-JP" altLang="en-US" sz="24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対話によって、オープンデータは変わる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9622D60-3C25-6775-FE65-12FB3D564228}"/>
              </a:ext>
            </a:extLst>
          </p:cNvPr>
          <p:cNvSpPr/>
          <p:nvPr/>
        </p:nvSpPr>
        <p:spPr>
          <a:xfrm>
            <a:off x="1202419" y="5737676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 descr="オフィス ワーカー">
            <a:extLst>
              <a:ext uri="{FF2B5EF4-FFF2-40B4-BE49-F238E27FC236}">
                <a16:creationId xmlns:a16="http://schemas.microsoft.com/office/drawing/2014/main" id="{166B938A-35A4-6670-B774-D4F0D316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3925" y="4597950"/>
            <a:ext cx="1097184" cy="1097184"/>
          </a:xfrm>
          <a:prstGeom prst="rect">
            <a:avLst/>
          </a:prstGeom>
        </p:spPr>
      </p:pic>
      <p:pic>
        <p:nvPicPr>
          <p:cNvPr id="20" name="グラフィックス 19" descr="女性のプロフィール">
            <a:extLst>
              <a:ext uri="{FF2B5EF4-FFF2-40B4-BE49-F238E27FC236}">
                <a16:creationId xmlns:a16="http://schemas.microsoft.com/office/drawing/2014/main" id="{DD2BF018-5B56-4C86-0E74-99931FC33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393" y="4730756"/>
            <a:ext cx="914400" cy="914400"/>
          </a:xfrm>
          <a:prstGeom prst="rect">
            <a:avLst/>
          </a:prstGeom>
        </p:spPr>
      </p:pic>
      <p:pic>
        <p:nvPicPr>
          <p:cNvPr id="25" name="グラフィックス 24" descr="男性のプロフィール">
            <a:extLst>
              <a:ext uri="{FF2B5EF4-FFF2-40B4-BE49-F238E27FC236}">
                <a16:creationId xmlns:a16="http://schemas.microsoft.com/office/drawing/2014/main" id="{10B28D63-1E4E-6916-C856-E745CC4D8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9629" y="4730756"/>
            <a:ext cx="914400" cy="914400"/>
          </a:xfrm>
          <a:prstGeom prst="rect">
            <a:avLst/>
          </a:prstGeom>
        </p:spPr>
      </p:pic>
      <p:pic>
        <p:nvPicPr>
          <p:cNvPr id="27" name="グラフィックス 26" descr="ノート PC">
            <a:extLst>
              <a:ext uri="{FF2B5EF4-FFF2-40B4-BE49-F238E27FC236}">
                <a16:creationId xmlns:a16="http://schemas.microsoft.com/office/drawing/2014/main" id="{73ED7236-DB2C-9002-9299-7C38E5A96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9895" y="4823276"/>
            <a:ext cx="914400" cy="914400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2B93D3F1-F883-ADD8-5650-E24F7DFD29A9}"/>
              </a:ext>
            </a:extLst>
          </p:cNvPr>
          <p:cNvSpPr/>
          <p:nvPr/>
        </p:nvSpPr>
        <p:spPr>
          <a:xfrm flipH="1" flipV="1">
            <a:off x="1305569" y="4152033"/>
            <a:ext cx="1379319" cy="710744"/>
          </a:xfrm>
          <a:prstGeom prst="wedgeRoundRectCallout">
            <a:avLst>
              <a:gd name="adj1" fmla="val -37189"/>
              <a:gd name="adj2" fmla="val -73501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4F8E96F-D7BF-AB66-88F7-2D662E389860}"/>
              </a:ext>
            </a:extLst>
          </p:cNvPr>
          <p:cNvSpPr txBox="1"/>
          <p:nvPr/>
        </p:nvSpPr>
        <p:spPr>
          <a:xfrm flipH="1">
            <a:off x="1363130" y="4191008"/>
            <a:ext cx="177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新しいデータ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欲しいよ～！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D98F43D7-CF67-F343-705D-FB72BAE1DD64}"/>
              </a:ext>
            </a:extLst>
          </p:cNvPr>
          <p:cNvSpPr/>
          <p:nvPr/>
        </p:nvSpPr>
        <p:spPr>
          <a:xfrm flipH="1" flipV="1">
            <a:off x="6945871" y="4095971"/>
            <a:ext cx="1638740" cy="867846"/>
          </a:xfrm>
          <a:prstGeom prst="wedgeRoundRectCallout">
            <a:avLst>
              <a:gd name="adj1" fmla="val 40636"/>
              <a:gd name="adj2" fmla="val -67645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9619AE-D80B-8F67-DFF5-56D3F6BF1FDF}"/>
              </a:ext>
            </a:extLst>
          </p:cNvPr>
          <p:cNvSpPr txBox="1"/>
          <p:nvPr/>
        </p:nvSpPr>
        <p:spPr>
          <a:xfrm flipH="1">
            <a:off x="6985887" y="4110883"/>
            <a:ext cx="177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市民が求めてる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なら、しっかり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更新しないとな！</a:t>
            </a:r>
            <a:endParaRPr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02A4BB-F7B9-0FF8-03EE-3F630275B2DA}"/>
              </a:ext>
            </a:extLst>
          </p:cNvPr>
          <p:cNvSpPr txBox="1"/>
          <p:nvPr/>
        </p:nvSpPr>
        <p:spPr>
          <a:xfrm>
            <a:off x="5842691" y="4238411"/>
            <a:ext cx="71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行政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矢印: 左右 32">
            <a:extLst>
              <a:ext uri="{FF2B5EF4-FFF2-40B4-BE49-F238E27FC236}">
                <a16:creationId xmlns:a16="http://schemas.microsoft.com/office/drawing/2014/main" id="{F7FF0612-0AD6-B062-1E40-978F2E067160}"/>
              </a:ext>
            </a:extLst>
          </p:cNvPr>
          <p:cNvSpPr/>
          <p:nvPr/>
        </p:nvSpPr>
        <p:spPr>
          <a:xfrm>
            <a:off x="3963072" y="4384458"/>
            <a:ext cx="1568961" cy="815549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438640C-82C9-06C4-44B3-948DA94AFC9C}"/>
              </a:ext>
            </a:extLst>
          </p:cNvPr>
          <p:cNvSpPr txBox="1"/>
          <p:nvPr/>
        </p:nvSpPr>
        <p:spPr>
          <a:xfrm>
            <a:off x="4360616" y="4546075"/>
            <a:ext cx="8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対話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1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18" grpId="0"/>
      <p:bldP spid="10" grpId="0" animBg="1"/>
      <p:bldP spid="13" grpId="0"/>
      <p:bldP spid="15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4939-0293-EBF8-FF95-96F5A76A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10ACB01E-88C6-D580-059F-6F9211A996D2}"/>
              </a:ext>
            </a:extLst>
          </p:cNvPr>
          <p:cNvSpPr/>
          <p:nvPr/>
        </p:nvSpPr>
        <p:spPr>
          <a:xfrm rot="5400000">
            <a:off x="614847" y="27433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203528-A8E0-3052-B94D-2CF6E0327DC1}"/>
              </a:ext>
            </a:extLst>
          </p:cNvPr>
          <p:cNvSpPr txBox="1"/>
          <p:nvPr/>
        </p:nvSpPr>
        <p:spPr>
          <a:xfrm>
            <a:off x="1305570" y="730037"/>
            <a:ext cx="79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まとめ・ＣＯＧを通して学んだこと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1644F1DE-4DE0-3555-90D5-CE6F314B9BFF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BB9868-C699-6537-876B-31806D1D342F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オープンデータの未来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5D5EE0F-F12F-1FEB-0D9E-50CED8528542}"/>
              </a:ext>
            </a:extLst>
          </p:cNvPr>
          <p:cNvSpPr txBox="1"/>
          <p:nvPr/>
        </p:nvSpPr>
        <p:spPr>
          <a:xfrm>
            <a:off x="1067252" y="2621120"/>
            <a:ext cx="10686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今回、友人、先生、市役所、生産者、様々な人たちとの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「対話」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を通して、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地域課題について深く考えることができ、アイディアが拡がっていった。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グラフィックス 8" descr="オフィス ワーカー">
            <a:extLst>
              <a:ext uri="{FF2B5EF4-FFF2-40B4-BE49-F238E27FC236}">
                <a16:creationId xmlns:a16="http://schemas.microsoft.com/office/drawing/2014/main" id="{ABD4C4D1-84C7-79E7-BA2D-42AD5025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5309" y="3705393"/>
            <a:ext cx="1097184" cy="1097184"/>
          </a:xfrm>
          <a:prstGeom prst="rect">
            <a:avLst/>
          </a:prstGeom>
        </p:spPr>
      </p:pic>
      <p:pic>
        <p:nvPicPr>
          <p:cNvPr id="42" name="グラフィックス 41" descr="グループ">
            <a:extLst>
              <a:ext uri="{FF2B5EF4-FFF2-40B4-BE49-F238E27FC236}">
                <a16:creationId xmlns:a16="http://schemas.microsoft.com/office/drawing/2014/main" id="{511BC387-582A-698C-DAF9-5340508CD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8500" y="3715951"/>
            <a:ext cx="1109545" cy="110954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1433DF-800D-B5DA-DDAC-EB7F9E276CD5}"/>
              </a:ext>
            </a:extLst>
          </p:cNvPr>
          <p:cNvSpPr txBox="1"/>
          <p:nvPr/>
        </p:nvSpPr>
        <p:spPr>
          <a:xfrm>
            <a:off x="4208555" y="6220646"/>
            <a:ext cx="131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ＣＯＧチーム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D3CEEC6-DC79-9C26-1B45-A4B86AC5C822}"/>
              </a:ext>
            </a:extLst>
          </p:cNvPr>
          <p:cNvSpPr txBox="1"/>
          <p:nvPr/>
        </p:nvSpPr>
        <p:spPr>
          <a:xfrm>
            <a:off x="1362075" y="4633300"/>
            <a:ext cx="15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水戸市商工課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1D21F4-6D35-DA43-DCF2-5D2045A3F788}"/>
              </a:ext>
            </a:extLst>
          </p:cNvPr>
          <p:cNvSpPr txBox="1"/>
          <p:nvPr/>
        </p:nvSpPr>
        <p:spPr>
          <a:xfrm>
            <a:off x="1362075" y="5847491"/>
            <a:ext cx="157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水戸市デジタルイノベーション課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7" name="グラフィックス 46" descr="プログラマー">
            <a:extLst>
              <a:ext uri="{FF2B5EF4-FFF2-40B4-BE49-F238E27FC236}">
                <a16:creationId xmlns:a16="http://schemas.microsoft.com/office/drawing/2014/main" id="{87CECD07-517B-44FF-8FFC-8913A9FA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6846" y="4933421"/>
            <a:ext cx="914400" cy="914400"/>
          </a:xfrm>
          <a:prstGeom prst="rect">
            <a:avLst/>
          </a:prstGeom>
        </p:spPr>
      </p:pic>
      <p:pic>
        <p:nvPicPr>
          <p:cNvPr id="49" name="グラフィックス 48" descr="農家">
            <a:extLst>
              <a:ext uri="{FF2B5EF4-FFF2-40B4-BE49-F238E27FC236}">
                <a16:creationId xmlns:a16="http://schemas.microsoft.com/office/drawing/2014/main" id="{CA0DB640-EC41-6CDD-3D81-FD7342250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1041" y="5213563"/>
            <a:ext cx="914400" cy="914400"/>
          </a:xfrm>
          <a:prstGeom prst="rect">
            <a:avLst/>
          </a:prstGeom>
        </p:spPr>
      </p:pic>
      <p:pic>
        <p:nvPicPr>
          <p:cNvPr id="51" name="グラフィックス 50" descr="教授">
            <a:extLst>
              <a:ext uri="{FF2B5EF4-FFF2-40B4-BE49-F238E27FC236}">
                <a16:creationId xmlns:a16="http://schemas.microsoft.com/office/drawing/2014/main" id="{7CAE5FB9-547C-E5E9-01D3-328D1620E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6737" y="3574513"/>
            <a:ext cx="914400" cy="914400"/>
          </a:xfrm>
          <a:prstGeom prst="rect">
            <a:avLst/>
          </a:prstGeom>
        </p:spPr>
      </p:pic>
      <p:pic>
        <p:nvPicPr>
          <p:cNvPr id="53" name="グラフィックス 52" descr="ユーザー">
            <a:extLst>
              <a:ext uri="{FF2B5EF4-FFF2-40B4-BE49-F238E27FC236}">
                <a16:creationId xmlns:a16="http://schemas.microsoft.com/office/drawing/2014/main" id="{8955E118-D6DA-56EC-6C04-A9BC73BB44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28448" y="5258402"/>
            <a:ext cx="1246404" cy="124640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B949520-DEDB-3444-D8B4-4DD1A4BD6A2A}"/>
              </a:ext>
            </a:extLst>
          </p:cNvPr>
          <p:cNvSpPr txBox="1"/>
          <p:nvPr/>
        </p:nvSpPr>
        <p:spPr>
          <a:xfrm>
            <a:off x="4502164" y="4384984"/>
            <a:ext cx="15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先生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4F256EC-2352-2662-D532-68D9E8970A3C}"/>
              </a:ext>
            </a:extLst>
          </p:cNvPr>
          <p:cNvSpPr txBox="1"/>
          <p:nvPr/>
        </p:nvSpPr>
        <p:spPr>
          <a:xfrm>
            <a:off x="6561504" y="4716693"/>
            <a:ext cx="15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友人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F1C662B-34C9-CDD0-7B46-16C0B29EE3A1}"/>
              </a:ext>
            </a:extLst>
          </p:cNvPr>
          <p:cNvSpPr txBox="1"/>
          <p:nvPr/>
        </p:nvSpPr>
        <p:spPr>
          <a:xfrm>
            <a:off x="7041041" y="6074420"/>
            <a:ext cx="15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生産者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矢印: 左右 56">
            <a:extLst>
              <a:ext uri="{FF2B5EF4-FFF2-40B4-BE49-F238E27FC236}">
                <a16:creationId xmlns:a16="http://schemas.microsoft.com/office/drawing/2014/main" id="{11C664F3-B145-D446-0228-E795B5DCE007}"/>
              </a:ext>
            </a:extLst>
          </p:cNvPr>
          <p:cNvSpPr/>
          <p:nvPr/>
        </p:nvSpPr>
        <p:spPr>
          <a:xfrm rot="1970665">
            <a:off x="2850057" y="4558083"/>
            <a:ext cx="1296092" cy="507671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左右 57">
            <a:extLst>
              <a:ext uri="{FF2B5EF4-FFF2-40B4-BE49-F238E27FC236}">
                <a16:creationId xmlns:a16="http://schemas.microsoft.com/office/drawing/2014/main" id="{772345D3-122B-302A-F769-DFA38EC4B91C}"/>
              </a:ext>
            </a:extLst>
          </p:cNvPr>
          <p:cNvSpPr/>
          <p:nvPr/>
        </p:nvSpPr>
        <p:spPr>
          <a:xfrm rot="178220">
            <a:off x="2662354" y="5397262"/>
            <a:ext cx="1296092" cy="507671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矢印: 左右 58">
            <a:extLst>
              <a:ext uri="{FF2B5EF4-FFF2-40B4-BE49-F238E27FC236}">
                <a16:creationId xmlns:a16="http://schemas.microsoft.com/office/drawing/2014/main" id="{66EDE023-2EBA-D3EF-C994-7323E4A6CF5A}"/>
              </a:ext>
            </a:extLst>
          </p:cNvPr>
          <p:cNvSpPr/>
          <p:nvPr/>
        </p:nvSpPr>
        <p:spPr>
          <a:xfrm rot="5400000">
            <a:off x="4477564" y="4891481"/>
            <a:ext cx="666797" cy="507671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矢印: 左右 59">
            <a:extLst>
              <a:ext uri="{FF2B5EF4-FFF2-40B4-BE49-F238E27FC236}">
                <a16:creationId xmlns:a16="http://schemas.microsoft.com/office/drawing/2014/main" id="{24481563-98CC-5425-CB0B-883AE91183B1}"/>
              </a:ext>
            </a:extLst>
          </p:cNvPr>
          <p:cNvSpPr/>
          <p:nvPr/>
        </p:nvSpPr>
        <p:spPr>
          <a:xfrm rot="8227175">
            <a:off x="5198915" y="4926155"/>
            <a:ext cx="1246404" cy="507671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矢印: 左右 61">
            <a:extLst>
              <a:ext uri="{FF2B5EF4-FFF2-40B4-BE49-F238E27FC236}">
                <a16:creationId xmlns:a16="http://schemas.microsoft.com/office/drawing/2014/main" id="{79A0BBCC-0A50-C51C-FCF6-94A368258CD3}"/>
              </a:ext>
            </a:extLst>
          </p:cNvPr>
          <p:cNvSpPr/>
          <p:nvPr/>
        </p:nvSpPr>
        <p:spPr>
          <a:xfrm rot="10334551">
            <a:off x="5656978" y="5654229"/>
            <a:ext cx="1246404" cy="507671"/>
          </a:xfrm>
          <a:prstGeom prst="leftRightArrow">
            <a:avLst/>
          </a:prstGeom>
          <a:gradFill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D3167CB-9F2C-A49A-EAF2-16A14ABFF5F8}"/>
              </a:ext>
            </a:extLst>
          </p:cNvPr>
          <p:cNvSpPr/>
          <p:nvPr/>
        </p:nvSpPr>
        <p:spPr>
          <a:xfrm>
            <a:off x="7820219" y="3947749"/>
            <a:ext cx="3810735" cy="1416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C131DB9-6F81-C1AB-1B30-CEA9757CBC53}"/>
              </a:ext>
            </a:extLst>
          </p:cNvPr>
          <p:cNvSpPr txBox="1"/>
          <p:nvPr/>
        </p:nvSpPr>
        <p:spPr>
          <a:xfrm>
            <a:off x="7897041" y="4024440"/>
            <a:ext cx="3657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行政だけでなく、様々な主体が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持つデータをオープン化し、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掛け合わせることで、一層その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価値は増す。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2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43" grpId="0"/>
      <p:bldP spid="44" grpId="0"/>
      <p:bldP spid="45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A51F-F2E1-57DA-2570-A079C2E3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D63AF52-C24D-A839-6037-E38C1AC9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36" y="1163500"/>
            <a:ext cx="9786246" cy="5401035"/>
          </a:xfrm>
          <a:prstGeom prst="rect">
            <a:avLst/>
          </a:prstGeom>
          <a:ln>
            <a:noFill/>
          </a:ln>
          <a:effectLst>
            <a:softEdge rad="596900"/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F87FD2-61F7-A5B5-19B4-FFD66069D36F}"/>
              </a:ext>
            </a:extLst>
          </p:cNvPr>
          <p:cNvSpPr/>
          <p:nvPr/>
        </p:nvSpPr>
        <p:spPr>
          <a:xfrm>
            <a:off x="1201218" y="1603570"/>
            <a:ext cx="9649011" cy="472989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542832-B47B-8C71-9D5A-D0E19DFDFB3A}"/>
              </a:ext>
            </a:extLst>
          </p:cNvPr>
          <p:cNvSpPr/>
          <p:nvPr/>
        </p:nvSpPr>
        <p:spPr>
          <a:xfrm flipV="1">
            <a:off x="274320" y="1163500"/>
            <a:ext cx="11273246" cy="59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4D7141-70F0-F769-B523-34CE4209A10B}"/>
              </a:ext>
            </a:extLst>
          </p:cNvPr>
          <p:cNvSpPr txBox="1"/>
          <p:nvPr/>
        </p:nvSpPr>
        <p:spPr>
          <a:xfrm>
            <a:off x="1296448" y="3077856"/>
            <a:ext cx="9599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ご清聴、ありがとうございました。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76CE08D-4528-D57C-10F2-964271E180AF}"/>
              </a:ext>
            </a:extLst>
          </p:cNvPr>
          <p:cNvGrpSpPr/>
          <p:nvPr/>
        </p:nvGrpSpPr>
        <p:grpSpPr>
          <a:xfrm rot="2133185">
            <a:off x="9870365" y="2530111"/>
            <a:ext cx="1072160" cy="549491"/>
            <a:chOff x="574406" y="1561124"/>
            <a:chExt cx="1072160" cy="549491"/>
          </a:xfrm>
        </p:grpSpPr>
        <p:sp>
          <p:nvSpPr>
            <p:cNvPr id="12" name="台形 11">
              <a:extLst>
                <a:ext uri="{FF2B5EF4-FFF2-40B4-BE49-F238E27FC236}">
                  <a16:creationId xmlns:a16="http://schemas.microsoft.com/office/drawing/2014/main" id="{F9B3F2D0-165F-AB99-0F13-7AAF8396935C}"/>
                </a:ext>
              </a:extLst>
            </p:cNvPr>
            <p:cNvSpPr/>
            <p:nvPr/>
          </p:nvSpPr>
          <p:spPr>
            <a:xfrm rot="10093050">
              <a:off x="983655" y="1561124"/>
              <a:ext cx="258553" cy="393544"/>
            </a:xfrm>
            <a:prstGeom prst="trapezoid">
              <a:avLst/>
            </a:prstGeom>
            <a:gradFill>
              <a:gsLst>
                <a:gs pos="0">
                  <a:srgbClr val="FCAB68"/>
                </a:gs>
                <a:gs pos="100000">
                  <a:srgbClr val="FF9E01"/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4" name="台形 13">
              <a:extLst>
                <a:ext uri="{FF2B5EF4-FFF2-40B4-BE49-F238E27FC236}">
                  <a16:creationId xmlns:a16="http://schemas.microsoft.com/office/drawing/2014/main" id="{85A4D708-DB8B-1580-F34F-FD34D626A12C}"/>
                </a:ext>
              </a:extLst>
            </p:cNvPr>
            <p:cNvSpPr/>
            <p:nvPr/>
          </p:nvSpPr>
          <p:spPr>
            <a:xfrm rot="12529856">
              <a:off x="1388013" y="1600054"/>
              <a:ext cx="258553" cy="393544"/>
            </a:xfrm>
            <a:prstGeom prst="trapezoid">
              <a:avLst/>
            </a:prstGeom>
            <a:gradFill>
              <a:gsLst>
                <a:gs pos="0">
                  <a:srgbClr val="FCAB68"/>
                </a:gs>
                <a:gs pos="100000">
                  <a:srgbClr val="FF9E01"/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C3CA6139-F5A7-8430-FB66-92AAD5FC30E9}"/>
                </a:ext>
              </a:extLst>
            </p:cNvPr>
            <p:cNvSpPr/>
            <p:nvPr/>
          </p:nvSpPr>
          <p:spPr>
            <a:xfrm rot="7597149">
              <a:off x="641901" y="1784567"/>
              <a:ext cx="258553" cy="393544"/>
            </a:xfrm>
            <a:prstGeom prst="trapezoid">
              <a:avLst/>
            </a:prstGeom>
            <a:gradFill>
              <a:gsLst>
                <a:gs pos="0">
                  <a:srgbClr val="FCAB68"/>
                </a:gs>
                <a:gs pos="100000">
                  <a:srgbClr val="FF9E01"/>
                </a:gs>
              </a:gsLst>
              <a:lin ang="540000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BE738349-11A1-77BD-895A-D7E089B21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66" y="4631720"/>
            <a:ext cx="2196080" cy="18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827ED-0173-E55A-0BF6-27E8A4B9F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98D017-1FA2-D222-64CE-DA40CC9F0E8C}"/>
              </a:ext>
            </a:extLst>
          </p:cNvPr>
          <p:cNvSpPr txBox="1"/>
          <p:nvPr/>
        </p:nvSpPr>
        <p:spPr>
          <a:xfrm>
            <a:off x="1305570" y="730037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はじめに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726DCDBC-1BD5-C58D-1680-68D620146DDD}"/>
              </a:ext>
            </a:extLst>
          </p:cNvPr>
          <p:cNvSpPr/>
          <p:nvPr/>
        </p:nvSpPr>
        <p:spPr>
          <a:xfrm>
            <a:off x="775960" y="1828123"/>
            <a:ext cx="2395865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520FA9-4036-C628-6B5C-12E7C52D7521}"/>
              </a:ext>
            </a:extLst>
          </p:cNvPr>
          <p:cNvSpPr txBox="1"/>
          <p:nvPr/>
        </p:nvSpPr>
        <p:spPr>
          <a:xfrm>
            <a:off x="856174" y="1851091"/>
            <a:ext cx="23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目次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879794-2625-9F36-4928-F64E9B971165}"/>
              </a:ext>
            </a:extLst>
          </p:cNvPr>
          <p:cNvSpPr txBox="1"/>
          <p:nvPr/>
        </p:nvSpPr>
        <p:spPr>
          <a:xfrm>
            <a:off x="1064937" y="2571177"/>
            <a:ext cx="6341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オープンデータの現状と課題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55583C-D90B-EF5C-FDC2-355F5B9A19A4}"/>
              </a:ext>
            </a:extLst>
          </p:cNvPr>
          <p:cNvSpPr txBox="1"/>
          <p:nvPr/>
        </p:nvSpPr>
        <p:spPr>
          <a:xfrm>
            <a:off x="1079861" y="3421910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データ活用事例づくり　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5EE334F-ED49-04F9-8F24-57D3DA18CF54}"/>
              </a:ext>
            </a:extLst>
          </p:cNvPr>
          <p:cNvSpPr txBox="1"/>
          <p:nvPr/>
        </p:nvSpPr>
        <p:spPr>
          <a:xfrm>
            <a:off x="1064937" y="4272644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行政以外のオープンデータ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A38ECCC-98CA-9094-224A-7840F0CDDF2F}"/>
              </a:ext>
            </a:extLst>
          </p:cNvPr>
          <p:cNvSpPr txBox="1"/>
          <p:nvPr/>
        </p:nvSpPr>
        <p:spPr>
          <a:xfrm>
            <a:off x="1064937" y="5082002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企画アイディア提案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E65791-DAC7-7B5C-6123-23AAEC62B5EF}"/>
              </a:ext>
            </a:extLst>
          </p:cNvPr>
          <p:cNvSpPr txBox="1"/>
          <p:nvPr/>
        </p:nvSpPr>
        <p:spPr>
          <a:xfrm>
            <a:off x="1079861" y="589136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まとめ・</a:t>
            </a:r>
            <a:r>
              <a:rPr lang="en-US" altLang="ja-JP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COG</a:t>
            </a:r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を通じて学んだこと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02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9843A-B61B-7635-41D1-E3E468CB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E648F9-3800-605D-8EAB-5BBEDDCDD20C}"/>
              </a:ext>
            </a:extLst>
          </p:cNvPr>
          <p:cNvSpPr txBox="1"/>
          <p:nvPr/>
        </p:nvSpPr>
        <p:spPr>
          <a:xfrm>
            <a:off x="1305570" y="730037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オープンデータの現状・課題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BCB2A222-4E28-E46B-B8EA-24F443B67430}"/>
              </a:ext>
            </a:extLst>
          </p:cNvPr>
          <p:cNvSpPr/>
          <p:nvPr/>
        </p:nvSpPr>
        <p:spPr>
          <a:xfrm>
            <a:off x="775960" y="1828123"/>
            <a:ext cx="2395865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0080A8-8B51-848A-AA0F-0064B06C41A0}"/>
              </a:ext>
            </a:extLst>
          </p:cNvPr>
          <p:cNvSpPr txBox="1"/>
          <p:nvPr/>
        </p:nvSpPr>
        <p:spPr>
          <a:xfrm>
            <a:off x="856174" y="1851091"/>
            <a:ext cx="23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現状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0CFD88-99DB-09A5-5A40-B6E97D1331F1}"/>
              </a:ext>
            </a:extLst>
          </p:cNvPr>
          <p:cNvSpPr txBox="1"/>
          <p:nvPr/>
        </p:nvSpPr>
        <p:spPr>
          <a:xfrm>
            <a:off x="980372" y="2692138"/>
            <a:ext cx="8213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オープンデータ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行政機関が保有するデータのうち、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誰でも使える形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で公開されたもの。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72C750F5-FD06-5409-A196-F2BCD47BA7F0}"/>
              </a:ext>
            </a:extLst>
          </p:cNvPr>
          <p:cNvSpPr/>
          <p:nvPr/>
        </p:nvSpPr>
        <p:spPr>
          <a:xfrm rot="5400000">
            <a:off x="512778" y="2846655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914651C-FC2B-99A5-3840-63CE699933B5}"/>
              </a:ext>
            </a:extLst>
          </p:cNvPr>
          <p:cNvSpPr txBox="1"/>
          <p:nvPr/>
        </p:nvSpPr>
        <p:spPr>
          <a:xfrm>
            <a:off x="980372" y="3842624"/>
            <a:ext cx="7981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現在、国でも積極的に推進しており、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水戸市でも、</a:t>
            </a:r>
            <a:r>
              <a:rPr kumimoji="1" lang="en-US" altLang="ja-JP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600</a:t>
            </a:r>
            <a:r>
              <a:rPr kumimoji="1"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を超えるオープンデータ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公開されている。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8F3BB017-C2BB-5568-5A1F-6FC4F724D855}"/>
              </a:ext>
            </a:extLst>
          </p:cNvPr>
          <p:cNvSpPr/>
          <p:nvPr/>
        </p:nvSpPr>
        <p:spPr>
          <a:xfrm rot="5400000">
            <a:off x="512778" y="3961948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51C4321-9FEC-365D-7582-179473B8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94" y="4768952"/>
            <a:ext cx="2420798" cy="175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18FAE9-8495-E3B2-254D-4FBDF9FF6410}"/>
              </a:ext>
            </a:extLst>
          </p:cNvPr>
          <p:cNvSpPr txBox="1"/>
          <p:nvPr/>
        </p:nvSpPr>
        <p:spPr>
          <a:xfrm>
            <a:off x="6929575" y="6211414"/>
            <a:ext cx="309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◀ 水戸市オープンデータライブラリ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40817E4-A2E2-186C-51C3-60CF2701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04" y="3294981"/>
            <a:ext cx="2908859" cy="198532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7E3A32-B060-4E8F-ED7B-30F2687B88ED}"/>
              </a:ext>
            </a:extLst>
          </p:cNvPr>
          <p:cNvSpPr txBox="1"/>
          <p:nvPr/>
        </p:nvSpPr>
        <p:spPr>
          <a:xfrm>
            <a:off x="8401004" y="5332991"/>
            <a:ext cx="336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▲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日、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水戸市デジタル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イノベーション課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訪問し聴き取り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2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/>
      <p:bldP spid="26" grpId="0" animBg="1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A3352-3298-2859-605D-4D5F8AE7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21321D-7FDA-0007-7C43-24FACC47F8A0}"/>
              </a:ext>
            </a:extLst>
          </p:cNvPr>
          <p:cNvSpPr/>
          <p:nvPr/>
        </p:nvSpPr>
        <p:spPr>
          <a:xfrm>
            <a:off x="866138" y="2739608"/>
            <a:ext cx="4353403" cy="7020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4AA106-62DE-F18B-16E2-62BA7A3AA97B}"/>
              </a:ext>
            </a:extLst>
          </p:cNvPr>
          <p:cNvSpPr txBox="1"/>
          <p:nvPr/>
        </p:nvSpPr>
        <p:spPr>
          <a:xfrm>
            <a:off x="1305570" y="730037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オープンデータの現状・課題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2E769A9C-B626-794F-087D-91D12F291275}"/>
              </a:ext>
            </a:extLst>
          </p:cNvPr>
          <p:cNvSpPr/>
          <p:nvPr/>
        </p:nvSpPr>
        <p:spPr>
          <a:xfrm>
            <a:off x="775960" y="1828123"/>
            <a:ext cx="2395865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151FEC-740E-048C-BC61-A224B3FA0011}"/>
              </a:ext>
            </a:extLst>
          </p:cNvPr>
          <p:cNvSpPr txBox="1"/>
          <p:nvPr/>
        </p:nvSpPr>
        <p:spPr>
          <a:xfrm>
            <a:off x="856174" y="1851091"/>
            <a:ext cx="23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877EC5-5C19-FE46-E210-125D57C4DF54}"/>
              </a:ext>
            </a:extLst>
          </p:cNvPr>
          <p:cNvSpPr txBox="1"/>
          <p:nvPr/>
        </p:nvSpPr>
        <p:spPr>
          <a:xfrm>
            <a:off x="961245" y="2846717"/>
            <a:ext cx="82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市民の認知度の低さ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C2618DA9-2CA1-87FB-EA9A-3BB4FC4C3484}"/>
              </a:ext>
            </a:extLst>
          </p:cNvPr>
          <p:cNvSpPr/>
          <p:nvPr/>
        </p:nvSpPr>
        <p:spPr>
          <a:xfrm rot="5400000">
            <a:off x="362288" y="2982177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B1110C-0179-AE17-A6CE-BEECCBA582BD}"/>
              </a:ext>
            </a:extLst>
          </p:cNvPr>
          <p:cNvSpPr txBox="1"/>
          <p:nvPr/>
        </p:nvSpPr>
        <p:spPr>
          <a:xfrm>
            <a:off x="577977" y="3567757"/>
            <a:ext cx="7981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➡ 大原生にアンケートを取ったところ、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32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約８割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がオープンデータを</a:t>
            </a:r>
            <a:r>
              <a:rPr kumimoji="1" lang="ja-JP" altLang="en-US" sz="32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「知らない」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と回答。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7376D174-CD48-EE95-30BE-5606774E90A4}"/>
              </a:ext>
            </a:extLst>
          </p:cNvPr>
          <p:cNvSpPr/>
          <p:nvPr/>
        </p:nvSpPr>
        <p:spPr>
          <a:xfrm rot="5400000">
            <a:off x="362288" y="4881661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F9DEA3-CE11-A9E8-9977-0EDDC524D843}"/>
              </a:ext>
            </a:extLst>
          </p:cNvPr>
          <p:cNvSpPr txBox="1"/>
          <p:nvPr/>
        </p:nvSpPr>
        <p:spPr>
          <a:xfrm>
            <a:off x="705682" y="5492861"/>
            <a:ext cx="7981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➡ 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更新が滞っていて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、古いデータがある。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➡ 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分類が分かりづらく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、欲しい情報がみつけにくい。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Content Placeholder 10">
            <a:extLst>
              <a:ext uri="{FF2B5EF4-FFF2-40B4-BE49-F238E27FC236}">
                <a16:creationId xmlns:a16="http://schemas.microsoft.com/office/drawing/2014/main" id="{B7F9C459-420C-4E65-BF4C-F64C5B5278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9578" b="4682"/>
          <a:stretch/>
        </p:blipFill>
        <p:spPr bwMode="auto">
          <a:xfrm>
            <a:off x="6985224" y="1621304"/>
            <a:ext cx="4378929" cy="248499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D5F659D-F413-6C13-17DF-2EFE0356425D}"/>
              </a:ext>
            </a:extLst>
          </p:cNvPr>
          <p:cNvSpPr/>
          <p:nvPr/>
        </p:nvSpPr>
        <p:spPr>
          <a:xfrm>
            <a:off x="961245" y="4612406"/>
            <a:ext cx="4258296" cy="7020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06B584-F2B5-7819-C3D2-541E21A977E3}"/>
              </a:ext>
            </a:extLst>
          </p:cNvPr>
          <p:cNvSpPr txBox="1"/>
          <p:nvPr/>
        </p:nvSpPr>
        <p:spPr>
          <a:xfrm>
            <a:off x="1112819" y="4708642"/>
            <a:ext cx="82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データの使いにくさ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F00527CF-E44F-47C6-82BD-0616BDD35E68}"/>
              </a:ext>
            </a:extLst>
          </p:cNvPr>
          <p:cNvSpPr txBox="1"/>
          <p:nvPr/>
        </p:nvSpPr>
        <p:spPr>
          <a:xfrm>
            <a:off x="9738670" y="3573329"/>
            <a:ext cx="20588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400" b="1" dirty="0"/>
              <a:t>大原学園学生</a:t>
            </a:r>
          </a:p>
          <a:p>
            <a:pPr algn="l"/>
            <a:r>
              <a:rPr lang="ja-JP" altLang="en-US" sz="1400" b="1" dirty="0"/>
              <a:t>アンケート結果より</a:t>
            </a:r>
            <a:endParaRPr lang="en-US" sz="14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66225A-6B62-4EC8-9F58-FD31A62C0B1A}"/>
              </a:ext>
            </a:extLst>
          </p:cNvPr>
          <p:cNvSpPr/>
          <p:nvPr/>
        </p:nvSpPr>
        <p:spPr>
          <a:xfrm>
            <a:off x="8162973" y="2743945"/>
            <a:ext cx="347924" cy="256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3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 animBg="1"/>
      <p:bldP spid="25" grpId="0"/>
      <p:bldP spid="26" grpId="0" animBg="1"/>
      <p:bldP spid="6" grpId="0"/>
      <p:bldP spid="8" grpId="0" animBg="1"/>
      <p:bldP spid="9" grpId="0"/>
      <p:bldP spid="2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4BC06-F4B6-1298-94DB-FFB458C2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8311D7-1978-5F55-90EA-4C1D872A33B4}"/>
              </a:ext>
            </a:extLst>
          </p:cNvPr>
          <p:cNvSpPr/>
          <p:nvPr/>
        </p:nvSpPr>
        <p:spPr>
          <a:xfrm>
            <a:off x="1052011" y="4446393"/>
            <a:ext cx="5487083" cy="189343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B6521D-7EDC-A9EE-7617-64A41C2B5B5F}"/>
              </a:ext>
            </a:extLst>
          </p:cNvPr>
          <p:cNvSpPr txBox="1"/>
          <p:nvPr/>
        </p:nvSpPr>
        <p:spPr>
          <a:xfrm>
            <a:off x="1305570" y="730037"/>
            <a:ext cx="687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オープンデータの現状・課題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5DDFA6B5-3C8F-7131-319D-D555A96B154B}"/>
              </a:ext>
            </a:extLst>
          </p:cNvPr>
          <p:cNvSpPr/>
          <p:nvPr/>
        </p:nvSpPr>
        <p:spPr>
          <a:xfrm>
            <a:off x="775960" y="1828123"/>
            <a:ext cx="2395865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82E267-6F31-BC9B-9E12-061E256FCEAA}"/>
              </a:ext>
            </a:extLst>
          </p:cNvPr>
          <p:cNvSpPr txBox="1"/>
          <p:nvPr/>
        </p:nvSpPr>
        <p:spPr>
          <a:xfrm>
            <a:off x="856174" y="1851091"/>
            <a:ext cx="23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BC792E-D0B3-748C-5DE8-6ACEC876EF91}"/>
              </a:ext>
            </a:extLst>
          </p:cNvPr>
          <p:cNvSpPr txBox="1"/>
          <p:nvPr/>
        </p:nvSpPr>
        <p:spPr>
          <a:xfrm>
            <a:off x="1052011" y="2766775"/>
            <a:ext cx="821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行政が陥るオープンデータの悪循環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F2EB318E-9694-AE4F-1D0F-E7FC022B7A8F}"/>
              </a:ext>
            </a:extLst>
          </p:cNvPr>
          <p:cNvSpPr/>
          <p:nvPr/>
        </p:nvSpPr>
        <p:spPr>
          <a:xfrm rot="5400000">
            <a:off x="614846" y="29589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FAB2F2-CED2-217C-1392-5626A2079B4F}"/>
              </a:ext>
            </a:extLst>
          </p:cNvPr>
          <p:cNvSpPr txBox="1"/>
          <p:nvPr/>
        </p:nvSpPr>
        <p:spPr>
          <a:xfrm>
            <a:off x="1305570" y="4554995"/>
            <a:ext cx="6209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せっかくのオープンデータが、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「もったいない」</a:t>
            </a:r>
            <a:endParaRPr kumimoji="1" lang="en-US" altLang="ja-JP" sz="48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（使われていない）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現状にある！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A2D23E0D-5DBF-343B-3A8B-955407EC3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979041"/>
              </p:ext>
            </p:extLst>
          </p:nvPr>
        </p:nvGraphicFramePr>
        <p:xfrm>
          <a:off x="6565487" y="2532766"/>
          <a:ext cx="5487083" cy="380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矢印: 右 9">
            <a:extLst>
              <a:ext uri="{FF2B5EF4-FFF2-40B4-BE49-F238E27FC236}">
                <a16:creationId xmlns:a16="http://schemas.microsoft.com/office/drawing/2014/main" id="{E7ED4949-B00C-EAC4-DB94-FE4031270A16}"/>
              </a:ext>
            </a:extLst>
          </p:cNvPr>
          <p:cNvSpPr/>
          <p:nvPr/>
        </p:nvSpPr>
        <p:spPr>
          <a:xfrm rot="5400000">
            <a:off x="3329047" y="3077022"/>
            <a:ext cx="566151" cy="1916347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 animBg="1"/>
      <p:bldP spid="25" grpId="0"/>
      <p:bldGraphic spid="2" grpId="0">
        <p:bldAsOne/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7D83-99F1-FA02-44D6-2A3B45AA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8C86EB-0E04-1254-DA1C-DD2EE6D48722}"/>
              </a:ext>
            </a:extLst>
          </p:cNvPr>
          <p:cNvSpPr/>
          <p:nvPr/>
        </p:nvSpPr>
        <p:spPr>
          <a:xfrm>
            <a:off x="483667" y="4474947"/>
            <a:ext cx="6285664" cy="144239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37ED-4FC5-D08A-C613-10F55BB581FF}"/>
              </a:ext>
            </a:extLst>
          </p:cNvPr>
          <p:cNvSpPr txBox="1"/>
          <p:nvPr/>
        </p:nvSpPr>
        <p:spPr>
          <a:xfrm>
            <a:off x="1305570" y="730037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データ活用事例づくり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A0B3567C-6C01-12C3-52E9-D1E7EC570DAE}"/>
              </a:ext>
            </a:extLst>
          </p:cNvPr>
          <p:cNvSpPr/>
          <p:nvPr/>
        </p:nvSpPr>
        <p:spPr>
          <a:xfrm>
            <a:off x="775959" y="1828123"/>
            <a:ext cx="6739265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08858D-6D9A-B7AB-F2A5-81DA2DED2997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大原学園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COG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チームの思い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A00972-4F13-7CC9-7FA2-49179FBAEEF4}"/>
              </a:ext>
            </a:extLst>
          </p:cNvPr>
          <p:cNvSpPr txBox="1"/>
          <p:nvPr/>
        </p:nvSpPr>
        <p:spPr>
          <a:xfrm>
            <a:off x="1096844" y="2790919"/>
            <a:ext cx="6569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オープンデータ</a:t>
            </a:r>
            <a:r>
              <a:rPr lang="ja-JP" altLang="en-US" sz="32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活用事例をつくる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ことで、この悪循環を断ち切る。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CD151D26-CF76-7B65-7E9E-720E703AE9F7}"/>
              </a:ext>
            </a:extLst>
          </p:cNvPr>
          <p:cNvSpPr/>
          <p:nvPr/>
        </p:nvSpPr>
        <p:spPr>
          <a:xfrm rot="5400000">
            <a:off x="614846" y="29589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FEC5ACF7-7F74-70C8-DD58-8A6174E421CB}"/>
              </a:ext>
            </a:extLst>
          </p:cNvPr>
          <p:cNvGraphicFramePr/>
          <p:nvPr/>
        </p:nvGraphicFramePr>
        <p:xfrm>
          <a:off x="6565487" y="2532766"/>
          <a:ext cx="5487083" cy="380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47BFD0B-3AB8-7B76-16F8-C1A20D5D9096}"/>
              </a:ext>
            </a:extLst>
          </p:cNvPr>
          <p:cNvSpPr/>
          <p:nvPr/>
        </p:nvSpPr>
        <p:spPr>
          <a:xfrm>
            <a:off x="7492888" y="5291848"/>
            <a:ext cx="1624867" cy="1145724"/>
          </a:xfrm>
          <a:prstGeom prst="ellipse">
            <a:avLst/>
          </a:prstGeom>
          <a:noFill/>
          <a:ln w="8255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A0EF46F-8B43-E748-93C6-B11E7CC96484}"/>
              </a:ext>
            </a:extLst>
          </p:cNvPr>
          <p:cNvSpPr/>
          <p:nvPr/>
        </p:nvSpPr>
        <p:spPr>
          <a:xfrm>
            <a:off x="7299145" y="4633762"/>
            <a:ext cx="792197" cy="767617"/>
          </a:xfrm>
          <a:prstGeom prst="mathMultiply">
            <a:avLst>
              <a:gd name="adj1" fmla="val 11493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折線 5">
            <a:extLst>
              <a:ext uri="{FF2B5EF4-FFF2-40B4-BE49-F238E27FC236}">
                <a16:creationId xmlns:a16="http://schemas.microsoft.com/office/drawing/2014/main" id="{278BF169-C1F6-13B0-4F84-3B9676D10FF7}"/>
              </a:ext>
            </a:extLst>
          </p:cNvPr>
          <p:cNvSpPr/>
          <p:nvPr/>
        </p:nvSpPr>
        <p:spPr>
          <a:xfrm flipV="1">
            <a:off x="5824596" y="3925541"/>
            <a:ext cx="1471988" cy="1232315"/>
          </a:xfrm>
          <a:prstGeom prst="bentArrow">
            <a:avLst>
              <a:gd name="adj1" fmla="val 11415"/>
              <a:gd name="adj2" fmla="val 17866"/>
              <a:gd name="adj3" fmla="val 24151"/>
              <a:gd name="adj4" fmla="val 4375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7F185B-5270-44FD-3C47-63B2235CE003}"/>
              </a:ext>
            </a:extLst>
          </p:cNvPr>
          <p:cNvSpPr txBox="1"/>
          <p:nvPr/>
        </p:nvSpPr>
        <p:spPr>
          <a:xfrm>
            <a:off x="687511" y="4537449"/>
            <a:ext cx="6209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市民にとってオープンデータが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もっと身近な存在になれば、役所内の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関心も維持されるのでは？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8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 animBg="1"/>
      <p:bldP spid="4" grpId="0" animBg="1"/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E91C8-C9AD-74B4-8305-F550D639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86588F-1A1A-E839-6B6F-77C70260A603}"/>
              </a:ext>
            </a:extLst>
          </p:cNvPr>
          <p:cNvSpPr/>
          <p:nvPr/>
        </p:nvSpPr>
        <p:spPr>
          <a:xfrm>
            <a:off x="676131" y="5127084"/>
            <a:ext cx="5251428" cy="109861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対角を切り取る 12">
            <a:extLst>
              <a:ext uri="{FF2B5EF4-FFF2-40B4-BE49-F238E27FC236}">
                <a16:creationId xmlns:a16="http://schemas.microsoft.com/office/drawing/2014/main" id="{D56BEA74-AB3B-6822-3D04-F5DA0115558B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8CB35D-7D4B-5012-0DBD-F6FBBFDA4C0F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活用事例づくりの研究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BD24F11D-28E0-1376-0204-31C5920D6D08}"/>
              </a:ext>
            </a:extLst>
          </p:cNvPr>
          <p:cNvSpPr/>
          <p:nvPr/>
        </p:nvSpPr>
        <p:spPr>
          <a:xfrm rot="5400000">
            <a:off x="614846" y="29589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14F98BF-2DE5-8694-7CD3-1D79AD3A0379}"/>
              </a:ext>
            </a:extLst>
          </p:cNvPr>
          <p:cNvSpPr txBox="1"/>
          <p:nvPr/>
        </p:nvSpPr>
        <p:spPr>
          <a:xfrm>
            <a:off x="1040764" y="2819691"/>
            <a:ext cx="62096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注目したオープンデータ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「水戸市営駐車場一覧」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2"/>
              </a:rPr>
              <a:t>https://www.city.mito.lg.jp/site/open-data/4036.html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水戸市オープンデータライブラリより）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045E7F-A51E-46AB-B726-DB3B5D48ED84}"/>
              </a:ext>
            </a:extLst>
          </p:cNvPr>
          <p:cNvSpPr txBox="1"/>
          <p:nvPr/>
        </p:nvSpPr>
        <p:spPr>
          <a:xfrm>
            <a:off x="6732303" y="5892165"/>
            <a:ext cx="505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↑市営駐車場の位置、台数、面積などが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一覧形式で公開されていた。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BEDC89B-5FD1-AB1A-77ED-C5C51078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2358"/>
            <a:ext cx="5695487" cy="30848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EA340-54E4-049D-B3AD-CE1D496A486C}"/>
              </a:ext>
            </a:extLst>
          </p:cNvPr>
          <p:cNvSpPr txBox="1"/>
          <p:nvPr/>
        </p:nvSpPr>
        <p:spPr>
          <a:xfrm>
            <a:off x="754103" y="5243973"/>
            <a:ext cx="6209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このデータをどのように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活用できるか？を大原生で議論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E5CFB85-3B69-1F73-3988-4F7978CFE58A}"/>
              </a:ext>
            </a:extLst>
          </p:cNvPr>
          <p:cNvSpPr/>
          <p:nvPr/>
        </p:nvSpPr>
        <p:spPr>
          <a:xfrm rot="5400000">
            <a:off x="2812407" y="4087048"/>
            <a:ext cx="482485" cy="1360203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7E428B-D71F-7FA9-F298-6D2671B0CA7C}"/>
              </a:ext>
            </a:extLst>
          </p:cNvPr>
          <p:cNvSpPr txBox="1"/>
          <p:nvPr/>
        </p:nvSpPr>
        <p:spPr>
          <a:xfrm>
            <a:off x="1305570" y="730037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データ活用事例づくり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1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19935-641F-6DB5-0D09-ACDA2DCE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B83FD0-45AC-D8E8-69FC-BE05FC06C4D4}"/>
              </a:ext>
            </a:extLst>
          </p:cNvPr>
          <p:cNvSpPr/>
          <p:nvPr/>
        </p:nvSpPr>
        <p:spPr>
          <a:xfrm>
            <a:off x="1297548" y="5300656"/>
            <a:ext cx="6795694" cy="12423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053C7060-5167-878A-C416-7686FC009216}"/>
              </a:ext>
            </a:extLst>
          </p:cNvPr>
          <p:cNvSpPr/>
          <p:nvPr/>
        </p:nvSpPr>
        <p:spPr>
          <a:xfrm rot="5400000">
            <a:off x="614846" y="29589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4894C5-B14F-44FF-4F2A-7A910D32F86D}"/>
              </a:ext>
            </a:extLst>
          </p:cNvPr>
          <p:cNvSpPr txBox="1"/>
          <p:nvPr/>
        </p:nvSpPr>
        <p:spPr>
          <a:xfrm>
            <a:off x="1305569" y="4316204"/>
            <a:ext cx="669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実際は、条例の縛り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（行政財産の目的外使用等）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もあり、自由な利用は難しいことが分かった。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8C0CE8-A231-0075-5DF9-A5463107AB9C}"/>
              </a:ext>
            </a:extLst>
          </p:cNvPr>
          <p:cNvSpPr txBox="1"/>
          <p:nvPr/>
        </p:nvSpPr>
        <p:spPr>
          <a:xfrm>
            <a:off x="1121222" y="2761712"/>
            <a:ext cx="7926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データを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駐車場の多目的利用</a:t>
            </a:r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（イベント開催など）</a:t>
            </a:r>
            <a:endParaRPr lang="en-US" altLang="ja-JP" sz="20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に活用できないかと考え、駐車場を管理する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水戸市商工課と対話。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26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日）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B09A457-9A9E-47F9-2837-8A73DDC21DD3}"/>
              </a:ext>
            </a:extLst>
          </p:cNvPr>
          <p:cNvSpPr/>
          <p:nvPr/>
        </p:nvSpPr>
        <p:spPr>
          <a:xfrm>
            <a:off x="888561" y="4255584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CBAD5F-3678-B87E-C1E0-F932064D2D6B}"/>
              </a:ext>
            </a:extLst>
          </p:cNvPr>
          <p:cNvSpPr txBox="1"/>
          <p:nvPr/>
        </p:nvSpPr>
        <p:spPr>
          <a:xfrm>
            <a:off x="1305570" y="730037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データ活用事例づくり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四角形: 対角を切り取る 3">
            <a:extLst>
              <a:ext uri="{FF2B5EF4-FFF2-40B4-BE49-F238E27FC236}">
                <a16:creationId xmlns:a16="http://schemas.microsoft.com/office/drawing/2014/main" id="{C7E368DE-47C6-1C77-B99F-9A710C2109F0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983E63-C167-E8D5-0D7E-ADC0EDFFC101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活用事例づくりの研究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A5D395-7EE0-47FE-9D93-3C96D9E5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390" y="4558506"/>
            <a:ext cx="2391062" cy="17885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253FC0-F6FC-5323-3653-1FA07D7B59DA}"/>
              </a:ext>
            </a:extLst>
          </p:cNvPr>
          <p:cNvSpPr txBox="1"/>
          <p:nvPr/>
        </p:nvSpPr>
        <p:spPr>
          <a:xfrm>
            <a:off x="1360842" y="5342684"/>
            <a:ext cx="720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しかし、調べると駐車場は</a:t>
            </a:r>
            <a:r>
              <a:rPr lang="ja-JP" altLang="en-US" sz="24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緊急時一時避難施設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(※)</a:t>
            </a: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としても想定される等、</a:t>
            </a:r>
            <a:r>
              <a:rPr lang="ja-JP" altLang="en-US" sz="24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「防災」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のポテンシャルを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持っていることも分かった。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13E33EA7-D9EF-1C65-953A-2946A6A48C93}"/>
              </a:ext>
            </a:extLst>
          </p:cNvPr>
          <p:cNvSpPr/>
          <p:nvPr/>
        </p:nvSpPr>
        <p:spPr>
          <a:xfrm>
            <a:off x="888561" y="5290557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467D8D-B347-DF90-8E39-7B9CEFA40C6C}"/>
              </a:ext>
            </a:extLst>
          </p:cNvPr>
          <p:cNvSpPr txBox="1"/>
          <p:nvPr/>
        </p:nvSpPr>
        <p:spPr>
          <a:xfrm>
            <a:off x="4723835" y="6164632"/>
            <a:ext cx="34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内閣官房国民保護ポータルサイトより）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8596686-66CE-6448-DA23-284B3D818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73" y="2889338"/>
            <a:ext cx="3757777" cy="15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E6A0-7300-526D-E0CA-948496917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E4AA64-BA01-3B88-2B97-0C4F7C2FE0C5}"/>
              </a:ext>
            </a:extLst>
          </p:cNvPr>
          <p:cNvSpPr/>
          <p:nvPr/>
        </p:nvSpPr>
        <p:spPr>
          <a:xfrm>
            <a:off x="1822007" y="5387200"/>
            <a:ext cx="6285664" cy="95410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62B41478-ED14-938A-45C6-7AB6BECDB9AA}"/>
              </a:ext>
            </a:extLst>
          </p:cNvPr>
          <p:cNvSpPr/>
          <p:nvPr/>
        </p:nvSpPr>
        <p:spPr>
          <a:xfrm rot="5400000">
            <a:off x="614846" y="2958949"/>
            <a:ext cx="482651" cy="204136"/>
          </a:xfrm>
          <a:prstGeom prst="triangle">
            <a:avLst/>
          </a:prstGeom>
          <a:gradFill>
            <a:gsLst>
              <a:gs pos="100000">
                <a:srgbClr val="3399FF"/>
              </a:gs>
              <a:gs pos="7000">
                <a:srgbClr val="66FFC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539A3-9508-6632-501D-BEE0D8887CE8}"/>
              </a:ext>
            </a:extLst>
          </p:cNvPr>
          <p:cNvSpPr txBox="1"/>
          <p:nvPr/>
        </p:nvSpPr>
        <p:spPr>
          <a:xfrm>
            <a:off x="1121225" y="3850201"/>
            <a:ext cx="626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例：</a:t>
            </a:r>
            <a:r>
              <a:rPr lang="ja-JP" altLang="en-US" sz="28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「食品ロス」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に関するデータ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4D8553-6A31-9472-86CC-85DFCE25A45C}"/>
              </a:ext>
            </a:extLst>
          </p:cNvPr>
          <p:cNvSpPr txBox="1"/>
          <p:nvPr/>
        </p:nvSpPr>
        <p:spPr>
          <a:xfrm>
            <a:off x="1121225" y="2845417"/>
            <a:ext cx="792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一方で、研究を進める中で</a:t>
            </a:r>
            <a:r>
              <a:rPr lang="ja-JP" altLang="en-US" sz="24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「こんなオープンデータが</a:t>
            </a:r>
            <a:endParaRPr lang="en-US" altLang="ja-JP" sz="2400" dirty="0">
              <a:solidFill>
                <a:srgbClr val="FF3399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あったらいいのに」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という意見も上がった。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8526614-2EA9-E594-CE3A-3B5013ACE6A4}"/>
              </a:ext>
            </a:extLst>
          </p:cNvPr>
          <p:cNvSpPr/>
          <p:nvPr/>
        </p:nvSpPr>
        <p:spPr>
          <a:xfrm>
            <a:off x="977017" y="4557056"/>
            <a:ext cx="328553" cy="557130"/>
          </a:xfrm>
          <a:prstGeom prst="rightArrow">
            <a:avLst/>
          </a:prstGeom>
          <a:gradFill flip="none" rotWithShape="1">
            <a:gsLst>
              <a:gs pos="7182">
                <a:srgbClr val="C3BBFF"/>
              </a:gs>
              <a:gs pos="76000">
                <a:srgbClr val="66FFCC"/>
              </a:gs>
              <a:gs pos="0">
                <a:srgbClr val="CCCCFF"/>
              </a:gs>
              <a:gs pos="24000">
                <a:srgbClr val="9966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94B629-59B0-51F7-E527-C08B1B8D2FAB}"/>
              </a:ext>
            </a:extLst>
          </p:cNvPr>
          <p:cNvSpPr txBox="1"/>
          <p:nvPr/>
        </p:nvSpPr>
        <p:spPr>
          <a:xfrm>
            <a:off x="1305570" y="730037"/>
            <a:ext cx="6617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行政以外のオープンデータ</a:t>
            </a:r>
            <a:endParaRPr kumimoji="1" lang="ja-JP" altLang="en-US" sz="4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四角形: 対角を切り取る 2">
            <a:extLst>
              <a:ext uri="{FF2B5EF4-FFF2-40B4-BE49-F238E27FC236}">
                <a16:creationId xmlns:a16="http://schemas.microsoft.com/office/drawing/2014/main" id="{C1DE3D86-913E-A673-0718-F2530CEA8154}"/>
              </a:ext>
            </a:extLst>
          </p:cNvPr>
          <p:cNvSpPr/>
          <p:nvPr/>
        </p:nvSpPr>
        <p:spPr>
          <a:xfrm>
            <a:off x="775960" y="1828123"/>
            <a:ext cx="5857452" cy="604126"/>
          </a:xfrm>
          <a:prstGeom prst="snip2DiagRect">
            <a:avLst>
              <a:gd name="adj1" fmla="val 0"/>
              <a:gd name="adj2" fmla="val 187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E1D6C-3437-D1E7-B012-AA8C47112506}"/>
              </a:ext>
            </a:extLst>
          </p:cNvPr>
          <p:cNvSpPr txBox="1"/>
          <p:nvPr/>
        </p:nvSpPr>
        <p:spPr>
          <a:xfrm>
            <a:off x="856173" y="1851091"/>
            <a:ext cx="734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　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ありそうでないデータ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6BAFE5-45CA-69CA-0F50-F3D7A6409E94}"/>
              </a:ext>
            </a:extLst>
          </p:cNvPr>
          <p:cNvSpPr txBox="1"/>
          <p:nvPr/>
        </p:nvSpPr>
        <p:spPr>
          <a:xfrm>
            <a:off x="1482169" y="4557056"/>
            <a:ext cx="6269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今回の発表メンバーのアルバイト先でも食品ロスが発生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していることから、問題意識を持っていた。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F698B20-FA95-EB88-9304-3BD4EC39CEBB}"/>
              </a:ext>
            </a:extLst>
          </p:cNvPr>
          <p:cNvSpPr/>
          <p:nvPr/>
        </p:nvSpPr>
        <p:spPr>
          <a:xfrm>
            <a:off x="742324" y="5481456"/>
            <a:ext cx="962402" cy="55713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7423A5-1A91-FEA4-16B3-FDC23ADDBFB1}"/>
              </a:ext>
            </a:extLst>
          </p:cNvPr>
          <p:cNvSpPr txBox="1"/>
          <p:nvPr/>
        </p:nvSpPr>
        <p:spPr>
          <a:xfrm>
            <a:off x="856171" y="5517775"/>
            <a:ext cx="209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Ｂｕｔ，</a:t>
            </a:r>
            <a:endParaRPr kumimoji="1" lang="ja-JP" altLang="en-US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5AE81-A462-5597-257D-7550B67B3061}"/>
              </a:ext>
            </a:extLst>
          </p:cNvPr>
          <p:cNvSpPr txBox="1"/>
          <p:nvPr/>
        </p:nvSpPr>
        <p:spPr>
          <a:xfrm>
            <a:off x="1818573" y="5517775"/>
            <a:ext cx="6269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食品ロス（規格外野菜の廃棄量など）に関するデータは自治体・農林水産省等の</a:t>
            </a:r>
            <a:r>
              <a:rPr lang="ja-JP" altLang="en-US" sz="2000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オープンデータには見当たらず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CCF1DC3-B6B0-FD81-8E72-9DFFF437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2863367"/>
            <a:ext cx="3116680" cy="162609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2FD622-9E59-E419-219A-A5656CB9AAEA}"/>
              </a:ext>
            </a:extLst>
          </p:cNvPr>
          <p:cNvSpPr txBox="1"/>
          <p:nvPr/>
        </p:nvSpPr>
        <p:spPr>
          <a:xfrm>
            <a:off x="8087894" y="4620616"/>
            <a:ext cx="39510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↑食品ロスの代表例：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廃棄される</a:t>
            </a:r>
            <a:r>
              <a:rPr lang="ja-JP" altLang="en-US" dirty="0">
                <a:solidFill>
                  <a:srgbClr val="FF33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「規格外野菜」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（大きさ・形・色などが規格に沿わない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だけで、味は変わらない）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8" grpId="0"/>
      <p:bldP spid="10" grpId="0"/>
      <p:bldP spid="11" grpId="0" animBg="1"/>
      <p:bldP spid="5" grpId="0"/>
      <p:bldP spid="6" grpId="0" animBg="1"/>
      <p:bldP spid="7" grpId="0"/>
      <p:bldP spid="9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59371</TotalTime>
  <Words>1194</Words>
  <Application>Microsoft Office PowerPoint</Application>
  <PresentationFormat>ワイド画面</PresentationFormat>
  <Paragraphs>160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BIZ UDPゴシック</vt:lpstr>
      <vt:lpstr>HGP創英角ｺﾞｼｯｸUB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正英 平戸</dc:creator>
  <cp:lastModifiedBy>裕一 奥村</cp:lastModifiedBy>
  <cp:revision>223</cp:revision>
  <cp:lastPrinted>2025-03-06T09:16:53Z</cp:lastPrinted>
  <dcterms:created xsi:type="dcterms:W3CDTF">2024-09-12T01:38:26Z</dcterms:created>
  <dcterms:modified xsi:type="dcterms:W3CDTF">2025-03-06T14:34:30Z</dcterms:modified>
</cp:coreProperties>
</file>