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7" r:id="rId6"/>
    <p:sldId id="270" r:id="rId7"/>
    <p:sldId id="278" r:id="rId8"/>
    <p:sldId id="274" r:id="rId9"/>
    <p:sldId id="260" r:id="rId10"/>
    <p:sldId id="279" r:id="rId11"/>
    <p:sldId id="262" r:id="rId12"/>
    <p:sldId id="280" r:id="rId13"/>
    <p:sldId id="263" r:id="rId14"/>
    <p:sldId id="282" r:id="rId15"/>
    <p:sldId id="284" r:id="rId16"/>
    <p:sldId id="285" r:id="rId17"/>
    <p:sldId id="286" r:id="rId18"/>
    <p:sldId id="287" r:id="rId19"/>
    <p:sldId id="271" r:id="rId20"/>
    <p:sldId id="273" r:id="rId21"/>
    <p:sldId id="27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AF"/>
    <a:srgbClr val="C00000"/>
    <a:srgbClr val="0070C0"/>
    <a:srgbClr val="4472C4"/>
    <a:srgbClr val="280E70"/>
    <a:srgbClr val="74B1DD"/>
    <a:srgbClr val="89ACCC"/>
    <a:srgbClr val="FFFFFF"/>
    <a:srgbClr val="F8F0E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DBFA-AA2C-4936-97A7-7BE2454CD87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9F44-84FC-4C99-9CAA-00C3189DF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5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E89D7-132F-42DB-8FDD-EFE660944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763A3D-7920-4782-8EC9-1CE23B222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B3E3E4-84ED-4CD5-9D84-1DAADDC8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A18B9D-B1F1-4889-A161-F3D27409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ADB25C-FD67-4E73-B5F9-9ADF96CF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82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0DFC30-BCAC-4893-B390-DBCE4A7B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393620-7AB5-473F-807E-2FA69FDA6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DE6D75-1D91-4DCD-B321-41CD4CC33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5A6906-2A86-4057-821E-9B382466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127A43-DA27-4FE7-9F08-F63EC399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8EA6E5-B2EC-42A3-B596-EC427549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3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82126-94BC-41BD-A07F-93A1169A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37E60B-4A7B-4FC5-B443-BFC07DBE4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C3FC5D-F51D-4102-B4A5-C65BF5A3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8AB013-2813-4FA5-85D6-29885A0D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1B8E7A-98F9-49D4-B377-947D30C0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1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7E6EF42-C55F-4926-BF4D-CCA1D09C8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579A61-5A3B-41A2-AAC3-346370468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C1A1F4-99F8-4C0A-B6CC-77FFDE4F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05AA55-47F0-49CD-AAD7-91547CEA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E67811-FC50-472E-BE2F-0C4D804A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2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B7297-E9F8-4592-BF5D-3D7BD06A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C2035F-F4FF-4F76-8C6F-FED3FF4EC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2162DA-8D47-4B23-9B11-A56C0B84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F163B9-D517-4CE5-8C16-7D86E3CB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7F5947-E790-4AFB-882F-B6A031B7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46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5F9D2-9485-41FD-B919-1316AA37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1B3CD6-3FAE-4AEC-A89C-C64C98F8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B47376-0A38-4F4F-A9A2-2F8984E3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78764-AF8A-4985-8773-26BAA6AD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326372-8146-4C86-BA35-142F0D0A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06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EB85D-9A6A-4AE4-98C5-11F16A49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62B47C-1FC2-4D5D-A3E9-DDAC4BD70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3FDAC7-C6B1-4A04-9C24-92424B669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3DDA76-D072-44D1-AC5C-A436E6D2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2A9533-9E19-4421-9CBC-980912D5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B54EF2-86ED-4564-98E9-3B0712ED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6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4279-407E-49BA-8A56-64821D8A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F0B42C-A635-4BAB-A2EB-335D0374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221E1E-6E22-4D21-84E6-748C8FE9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5FE336-500F-4107-8ACC-74E05EC25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A5072D5-71CD-44A9-AE41-195E81CBA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8C62783-6AC0-41B9-8C8B-2C3C9D7B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9EB4692-AC4F-439B-8AE2-53930790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37EFA2-5374-4B4B-AE6C-61DCD3A9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09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FD6BA-53BB-485B-A478-84C0DDE4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54AC71-00AE-457E-BF64-756758DF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F0CF2C-9BD9-4A90-BA13-7CF2807F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F98FB9-CDF5-4D92-BB92-7C11497F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25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63A0994-5CFD-4A0B-9C4D-EF7CDFC3D9EB}"/>
              </a:ext>
            </a:extLst>
          </p:cNvPr>
          <p:cNvGrpSpPr/>
          <p:nvPr userDrawn="1"/>
        </p:nvGrpSpPr>
        <p:grpSpPr>
          <a:xfrm>
            <a:off x="145567" y="244764"/>
            <a:ext cx="11917125" cy="6477920"/>
            <a:chOff x="-6748033" y="3876810"/>
            <a:chExt cx="6624452" cy="275993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AFB0CFB-51AE-4D3B-882C-5ED83246D499}"/>
                </a:ext>
              </a:extLst>
            </p:cNvPr>
            <p:cNvSpPr/>
            <p:nvPr/>
          </p:nvSpPr>
          <p:spPr>
            <a:xfrm>
              <a:off x="-6706959" y="3876810"/>
              <a:ext cx="6521766" cy="267001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01C0DD7-A5E0-47F2-AE82-21C4346A1A63}"/>
                </a:ext>
              </a:extLst>
            </p:cNvPr>
            <p:cNvSpPr/>
            <p:nvPr/>
          </p:nvSpPr>
          <p:spPr>
            <a:xfrm>
              <a:off x="-6748033" y="6546827"/>
              <a:ext cx="6624452" cy="899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9" name="スライド番号プレースホルダー 11">
            <a:extLst>
              <a:ext uri="{FF2B5EF4-FFF2-40B4-BE49-F238E27FC236}">
                <a16:creationId xmlns:a16="http://schemas.microsoft.com/office/drawing/2014/main" id="{35DAE5B4-08DE-4850-8DED-6A97FA6C8167}"/>
              </a:ext>
            </a:extLst>
          </p:cNvPr>
          <p:cNvSpPr txBox="1">
            <a:spLocks/>
          </p:cNvSpPr>
          <p:nvPr userDrawn="1"/>
        </p:nvSpPr>
        <p:spPr>
          <a:xfrm>
            <a:off x="11091276" y="5892689"/>
            <a:ext cx="780018" cy="618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7006FD-990A-43DB-A8BF-B6FD102941ED}" type="slidenum">
              <a:rPr lang="ja-JP" altLang="en-US" sz="2400" b="1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‹#›</a:t>
            </a:fld>
            <a:endParaRPr lang="ja-JP" altLang="en-US" sz="2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128B11-A9E3-427C-9A6A-DDADB41959B1}"/>
              </a:ext>
            </a:extLst>
          </p:cNvPr>
          <p:cNvSpPr/>
          <p:nvPr userDrawn="1"/>
        </p:nvSpPr>
        <p:spPr>
          <a:xfrm>
            <a:off x="589784" y="6272249"/>
            <a:ext cx="933425" cy="20013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69EDC37-3A4F-41A4-A828-357A04AD60FF}"/>
              </a:ext>
            </a:extLst>
          </p:cNvPr>
          <p:cNvSpPr/>
          <p:nvPr userDrawn="1"/>
        </p:nvSpPr>
        <p:spPr>
          <a:xfrm>
            <a:off x="522407" y="6074569"/>
            <a:ext cx="1040778" cy="364331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579C716-9245-4F2B-B7C2-DECC33CC22B7}"/>
              </a:ext>
            </a:extLst>
          </p:cNvPr>
          <p:cNvSpPr/>
          <p:nvPr userDrawn="1"/>
        </p:nvSpPr>
        <p:spPr>
          <a:xfrm>
            <a:off x="1845179" y="6349040"/>
            <a:ext cx="912019" cy="123341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BA2AA6D-ED30-4BEC-A36E-27033DFA058E}"/>
              </a:ext>
            </a:extLst>
          </p:cNvPr>
          <p:cNvSpPr/>
          <p:nvPr userDrawn="1"/>
        </p:nvSpPr>
        <p:spPr>
          <a:xfrm>
            <a:off x="2044594" y="6349040"/>
            <a:ext cx="679556" cy="123341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E4C0461-0D70-4DB4-A118-CBCEEEDF17E6}"/>
              </a:ext>
            </a:extLst>
          </p:cNvPr>
          <p:cNvSpPr/>
          <p:nvPr userDrawn="1"/>
        </p:nvSpPr>
        <p:spPr>
          <a:xfrm>
            <a:off x="2959100" y="6353178"/>
            <a:ext cx="912019" cy="123341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1F29B6-1C16-4281-B370-3727534A8EFC}"/>
              </a:ext>
            </a:extLst>
          </p:cNvPr>
          <p:cNvSpPr/>
          <p:nvPr userDrawn="1"/>
        </p:nvSpPr>
        <p:spPr>
          <a:xfrm>
            <a:off x="3158515" y="6353178"/>
            <a:ext cx="679556" cy="123341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61B5DB-3011-4E93-9B4B-23A847864D6C}"/>
              </a:ext>
            </a:extLst>
          </p:cNvPr>
          <p:cNvSpPr/>
          <p:nvPr userDrawn="1"/>
        </p:nvSpPr>
        <p:spPr>
          <a:xfrm>
            <a:off x="10010403" y="6351636"/>
            <a:ext cx="912019" cy="123341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E0411CF-DFE2-4DA9-8903-51744CF14F93}"/>
              </a:ext>
            </a:extLst>
          </p:cNvPr>
          <p:cNvSpPr/>
          <p:nvPr userDrawn="1"/>
        </p:nvSpPr>
        <p:spPr>
          <a:xfrm>
            <a:off x="10209818" y="6351636"/>
            <a:ext cx="679556" cy="123341"/>
          </a:xfrm>
          <a:prstGeom prst="rect">
            <a:avLst/>
          </a:prstGeom>
          <a:solidFill>
            <a:srgbClr val="0070C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15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82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3550B-5820-4B1A-9135-F58FB01A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5F9FA-D2C7-455A-830E-42F45564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48ADFF-70C3-4C13-85C5-6F974B2C7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3A58A1-1D27-4309-AD25-562C9BBC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B74911-B82E-45DD-A601-D5997E51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AF2A16-A3C9-4514-8828-080CB0E7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9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75694A-CFF7-4869-9216-3BB5CEAE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F7DED6-AAAD-47D3-B4E1-778933D6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4BD54F-EFCF-4319-A959-216EFCBBC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DA87-F525-4DCE-96A4-2E5553D34A27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8D86B-9B34-468A-B1D4-62E2CB27B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C5088D-49AA-4C39-B0FB-CF8D5668E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06FD-990A-43DB-A8BF-B6FD10294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3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5.sv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5" Type="http://schemas.openxmlformats.org/officeDocument/2006/relationships/image" Target="../media/image43.png"/><Relationship Id="rId10" Type="http://schemas.microsoft.com/office/2007/relationships/hdphoto" Target="../media/hdphoto5.wdp"/><Relationship Id="rId4" Type="http://schemas.openxmlformats.org/officeDocument/2006/relationships/image" Target="../media/image29.svg"/><Relationship Id="rId9" Type="http://schemas.openxmlformats.org/officeDocument/2006/relationships/image" Target="../media/image38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45E921CF-AC6B-44A3-8080-BBCD0D036113}"/>
              </a:ext>
            </a:extLst>
          </p:cNvPr>
          <p:cNvGrpSpPr/>
          <p:nvPr/>
        </p:nvGrpSpPr>
        <p:grpSpPr>
          <a:xfrm>
            <a:off x="4413960" y="5478296"/>
            <a:ext cx="1026879" cy="1309124"/>
            <a:chOff x="4684608" y="5292193"/>
            <a:chExt cx="1026879" cy="1309124"/>
          </a:xfrm>
        </p:grpSpPr>
        <p:pic>
          <p:nvPicPr>
            <p:cNvPr id="1028" name="Picture 4" descr="コミュニケーションシンボル">
              <a:extLst>
                <a:ext uri="{FF2B5EF4-FFF2-40B4-BE49-F238E27FC236}">
                  <a16:creationId xmlns:a16="http://schemas.microsoft.com/office/drawing/2014/main" id="{51BE517D-5281-4F39-8065-6650D4977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7" b="90000" l="9630" r="89630">
                          <a14:foregroundMark x1="63207" y1="8889" x2="70579" y2="8415"/>
                          <a14:foregroundMark x1="28648" y1="11111" x2="63207" y2="8889"/>
                          <a14:foregroundMark x1="20000" y1="11667" x2="28648" y2="11111"/>
                          <a14:foregroundMark x1="71852" y1="6667" x2="72222" y2="6875"/>
                          <a14:foregroundMark x1="67407" y1="8889" x2="67407" y2="8889"/>
                          <a14:foregroundMark x1="67407" y1="8333" x2="67407" y2="8333"/>
                          <a14:foregroundMark x1="66667" y1="8333" x2="66667" y2="8333"/>
                          <a14:foregroundMark x1="67407" y1="8889" x2="67407" y2="8889"/>
                          <a14:foregroundMark x1="68148" y1="8889" x2="68148" y2="8889"/>
                          <a14:foregroundMark x1="67407" y1="8333" x2="68889" y2="8333"/>
                          <a14:backgroundMark x1="71852" y1="7222" x2="76296" y2="8333"/>
                          <a14:backgroundMark x1="70370" y1="7778" x2="70370" y2="7778"/>
                          <a14:backgroundMark x1="71111" y1="7778" x2="71111" y2="7778"/>
                          <a14:backgroundMark x1="71852" y1="8333" x2="71852" y2="8333"/>
                          <a14:backgroundMark x1="71852" y1="8889" x2="71852" y2="8889"/>
                          <a14:backgroundMark x1="68889" y1="7222" x2="68889" y2="7222"/>
                          <a14:backgroundMark x1="67407" y1="6667" x2="67407" y2="6667"/>
                          <a14:backgroundMark x1="68889" y1="7222" x2="68889" y2="7222"/>
                          <a14:backgroundMark x1="68889" y1="7778" x2="68889" y2="7778"/>
                          <a14:backgroundMark x1="19259" y1="11667" x2="19259" y2="11667"/>
                          <a14:backgroundMark x1="20000" y1="11111" x2="20000" y2="11111"/>
                          <a14:backgroundMark x1="49630" y1="28889" x2="50370" y2="43333"/>
                          <a14:backgroundMark x1="60741" y1="58889" x2="60741" y2="5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757" y="5292193"/>
              <a:ext cx="981843" cy="130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88D55D78-FD25-4C48-8A32-A42F09BD6F92}"/>
                </a:ext>
              </a:extLst>
            </p:cNvPr>
            <p:cNvSpPr txBox="1"/>
            <p:nvPr/>
          </p:nvSpPr>
          <p:spPr>
            <a:xfrm>
              <a:off x="4684608" y="6170308"/>
              <a:ext cx="102687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i="0" dirty="0">
                  <a:solidFill>
                    <a:srgbClr val="222222"/>
                  </a:solidFill>
                  <a:effectLst/>
                  <a:latin typeface="Centaur" panose="02030504050205020304" pitchFamily="18" charset="0"/>
                  <a:ea typeface="HGSｺﾞｼｯｸM" panose="020B0600000000000000" pitchFamily="50" charset="-128"/>
                </a:rPr>
                <a:t>OKAYAMA</a:t>
              </a:r>
              <a:endParaRPr lang="en-US" altLang="ja-JP" sz="1400" b="1" dirty="0">
                <a:solidFill>
                  <a:srgbClr val="222222"/>
                </a:solidFill>
                <a:latin typeface="Centaur" panose="02030504050205020304" pitchFamily="18" charset="0"/>
                <a:ea typeface="HGSｺﾞｼｯｸM" panose="020B0600000000000000" pitchFamily="50" charset="-128"/>
              </a:endParaRPr>
            </a:p>
            <a:p>
              <a:pPr algn="ctr"/>
              <a:r>
                <a:rPr lang="en-US" altLang="ja-JP" sz="800" b="1" i="0" dirty="0">
                  <a:solidFill>
                    <a:srgbClr val="222222"/>
                  </a:solidFill>
                  <a:effectLst/>
                  <a:latin typeface="Centaur" panose="02030504050205020304" pitchFamily="18" charset="0"/>
                  <a:ea typeface="HGSｺﾞｼｯｸM" panose="020B0600000000000000" pitchFamily="50" charset="-128"/>
                </a:rPr>
                <a:t>UNIVERSITY</a:t>
              </a:r>
              <a:endParaRPr lang="ja-JP" altLang="en-US" sz="800" b="1" dirty="0">
                <a:latin typeface="Centaur" panose="02030504050205020304" pitchFamily="18" charset="0"/>
                <a:ea typeface="HGSｺﾞｼｯｸM" panose="020B0600000000000000" pitchFamily="50" charset="-128"/>
              </a:endParaRPr>
            </a:p>
          </p:txBody>
        </p:sp>
      </p:grpSp>
      <p:grpSp>
        <p:nvGrpSpPr>
          <p:cNvPr id="1025" name="グループ化 1024">
            <a:extLst>
              <a:ext uri="{FF2B5EF4-FFF2-40B4-BE49-F238E27FC236}">
                <a16:creationId xmlns:a16="http://schemas.microsoft.com/office/drawing/2014/main" id="{2BD78A3A-6E94-44FA-B785-CF74B042DC65}"/>
              </a:ext>
            </a:extLst>
          </p:cNvPr>
          <p:cNvGrpSpPr/>
          <p:nvPr/>
        </p:nvGrpSpPr>
        <p:grpSpPr>
          <a:xfrm>
            <a:off x="6235647" y="5465769"/>
            <a:ext cx="1062311" cy="1272144"/>
            <a:chOff x="6506295" y="5279666"/>
            <a:chExt cx="1062311" cy="1272144"/>
          </a:xfrm>
        </p:grpSpPr>
        <p:pic>
          <p:nvPicPr>
            <p:cNvPr id="1026" name="Picture 2" descr="市章イメージ">
              <a:extLst>
                <a:ext uri="{FF2B5EF4-FFF2-40B4-BE49-F238E27FC236}">
                  <a16:creationId xmlns:a16="http://schemas.microsoft.com/office/drawing/2014/main" id="{C0FD8198-1B0E-4EF3-A589-7D062FF0C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92" b="93878" l="4800" r="93600">
                          <a14:foregroundMark x1="8400" y1="56633" x2="9600" y2="59184"/>
                          <a14:foregroundMark x1="6400" y1="58673" x2="4800" y2="60714"/>
                          <a14:foregroundMark x1="75711" y1="29297" x2="79600" y2="31122"/>
                          <a14:foregroundMark x1="37200" y1="11224" x2="43466" y2="14165"/>
                          <a14:foregroundMark x1="79600" y1="31122" x2="79600" y2="31633"/>
                          <a14:foregroundMark x1="42800" y1="4592" x2="55600" y2="4592"/>
                          <a14:foregroundMark x1="70400" y1="42347" x2="93600" y2="45918"/>
                          <a14:foregroundMark x1="63600" y1="58163" x2="86800" y2="57143"/>
                          <a14:foregroundMark x1="46800" y1="93367" x2="51200" y2="93878"/>
                          <a14:backgroundMark x1="49200" y1="16837" x2="66800" y2="25510"/>
                          <a14:backgroundMark x1="46800" y1="17347" x2="46800" y2="17347"/>
                          <a14:backgroundMark x1="49600" y1="16837" x2="44800" y2="16837"/>
                          <a14:backgroundMark x1="66800" y1="25510" x2="73200" y2="32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295" y="5279666"/>
              <a:ext cx="1062311" cy="83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DFEB058A-27CF-4BDF-AD47-16764C7C8860}"/>
                </a:ext>
              </a:extLst>
            </p:cNvPr>
            <p:cNvSpPr txBox="1"/>
            <p:nvPr/>
          </p:nvSpPr>
          <p:spPr>
            <a:xfrm>
              <a:off x="6522942" y="6136312"/>
              <a:ext cx="102687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100" b="1" i="0" dirty="0">
                  <a:effectLst/>
                  <a:latin typeface="ＭＳ 明朝" panose="02020609040205080304" pitchFamily="17" charset="-128"/>
                  <a:ea typeface="ＭＳ 明朝" panose="02020609040205080304" pitchFamily="17" charset="-128"/>
                </a:rPr>
                <a:t>倉敷市</a:t>
              </a:r>
              <a:endParaRPr lang="en-US" altLang="ja-JP" sz="2100" b="1" i="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5871B0C-740D-4353-9B7B-465F27C878C3}"/>
              </a:ext>
            </a:extLst>
          </p:cNvPr>
          <p:cNvGrpSpPr/>
          <p:nvPr/>
        </p:nvGrpSpPr>
        <p:grpSpPr>
          <a:xfrm>
            <a:off x="1912391" y="531669"/>
            <a:ext cx="8721074" cy="4720771"/>
            <a:chOff x="-118086" y="-604255"/>
            <a:chExt cx="11917125" cy="6450812"/>
          </a:xfrm>
        </p:grpSpPr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5246E2E4-F51F-4EFA-9039-43A249779C26}"/>
                </a:ext>
              </a:extLst>
            </p:cNvPr>
            <p:cNvGrpSpPr/>
            <p:nvPr/>
          </p:nvGrpSpPr>
          <p:grpSpPr>
            <a:xfrm>
              <a:off x="-118086" y="-604255"/>
              <a:ext cx="11917125" cy="6450812"/>
              <a:chOff x="-6748033" y="3876809"/>
              <a:chExt cx="6624452" cy="2748386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29C0E47C-D672-4202-9A6B-004A90987BC0}"/>
                  </a:ext>
                </a:extLst>
              </p:cNvPr>
              <p:cNvSpPr/>
              <p:nvPr/>
            </p:nvSpPr>
            <p:spPr>
              <a:xfrm>
                <a:off x="-6706959" y="3876809"/>
                <a:ext cx="6521766" cy="270067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3E2F88E-2030-4A6F-9295-D3E7222D552F}"/>
                  </a:ext>
                </a:extLst>
              </p:cNvPr>
              <p:cNvSpPr/>
              <p:nvPr/>
            </p:nvSpPr>
            <p:spPr>
              <a:xfrm>
                <a:off x="-6748033" y="6551300"/>
                <a:ext cx="6624452" cy="7389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9006A41F-E618-4D1E-8027-375EBCFB037C}"/>
                </a:ext>
              </a:extLst>
            </p:cNvPr>
            <p:cNvSpPr/>
            <p:nvPr/>
          </p:nvSpPr>
          <p:spPr>
            <a:xfrm>
              <a:off x="326131" y="5423233"/>
              <a:ext cx="933425" cy="2001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C70E43A5-293A-433F-938B-A8CE70916E6A}"/>
                </a:ext>
              </a:extLst>
            </p:cNvPr>
            <p:cNvSpPr/>
            <p:nvPr/>
          </p:nvSpPr>
          <p:spPr>
            <a:xfrm>
              <a:off x="258754" y="5225553"/>
              <a:ext cx="1040778" cy="364331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8DE0C32F-AAA4-43BB-A746-A0F65078C330}"/>
                </a:ext>
              </a:extLst>
            </p:cNvPr>
            <p:cNvSpPr/>
            <p:nvPr/>
          </p:nvSpPr>
          <p:spPr>
            <a:xfrm>
              <a:off x="1581526" y="5500024"/>
              <a:ext cx="912019" cy="1233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ED03FF63-E9AF-46F4-B0FE-A6F41641F05C}"/>
                </a:ext>
              </a:extLst>
            </p:cNvPr>
            <p:cNvSpPr/>
            <p:nvPr/>
          </p:nvSpPr>
          <p:spPr>
            <a:xfrm>
              <a:off x="1780941" y="5500024"/>
              <a:ext cx="679556" cy="123341"/>
            </a:xfrm>
            <a:prstGeom prst="rect">
              <a:avLst/>
            </a:prstGeom>
            <a:solidFill>
              <a:srgbClr val="C0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3581553B-2CA8-48B6-8A06-2026EC12B620}"/>
                </a:ext>
              </a:extLst>
            </p:cNvPr>
            <p:cNvSpPr/>
            <p:nvPr/>
          </p:nvSpPr>
          <p:spPr>
            <a:xfrm>
              <a:off x="2695447" y="5504162"/>
              <a:ext cx="912019" cy="1233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4741AD29-B610-44B2-B852-C391D2265306}"/>
                </a:ext>
              </a:extLst>
            </p:cNvPr>
            <p:cNvSpPr/>
            <p:nvPr/>
          </p:nvSpPr>
          <p:spPr>
            <a:xfrm>
              <a:off x="2894862" y="5504162"/>
              <a:ext cx="679556" cy="123341"/>
            </a:xfrm>
            <a:prstGeom prst="rect">
              <a:avLst/>
            </a:prstGeom>
            <a:solidFill>
              <a:schemeClr val="tx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59097E5A-A7AC-4E5E-B023-0CC4D85DDA01}"/>
                </a:ext>
              </a:extLst>
            </p:cNvPr>
            <p:cNvSpPr/>
            <p:nvPr/>
          </p:nvSpPr>
          <p:spPr>
            <a:xfrm>
              <a:off x="9746750" y="5502620"/>
              <a:ext cx="912019" cy="1233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F686B745-7D51-4646-B1F7-1B37AC21DB32}"/>
                </a:ext>
              </a:extLst>
            </p:cNvPr>
            <p:cNvSpPr/>
            <p:nvPr/>
          </p:nvSpPr>
          <p:spPr>
            <a:xfrm>
              <a:off x="9946165" y="5502620"/>
              <a:ext cx="679556" cy="123341"/>
            </a:xfrm>
            <a:prstGeom prst="rect">
              <a:avLst/>
            </a:prstGeom>
            <a:solidFill>
              <a:srgbClr val="0070C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24DCF9C1-D9EC-4CAE-8A60-F377D96FF662}"/>
              </a:ext>
            </a:extLst>
          </p:cNvPr>
          <p:cNvGrpSpPr/>
          <p:nvPr/>
        </p:nvGrpSpPr>
        <p:grpSpPr>
          <a:xfrm>
            <a:off x="4476255" y="1124977"/>
            <a:ext cx="2618292" cy="3155230"/>
            <a:chOff x="8323045" y="1869139"/>
            <a:chExt cx="4139888" cy="4988861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3EBC8698-FAF7-4B3F-AEA8-7F3BB4492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1818" y="3850649"/>
              <a:ext cx="671115" cy="42560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8F31377B-961E-450B-A84F-82F0ECDB8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4412" y="3354834"/>
              <a:ext cx="608529" cy="859805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0B20E7C3-CDAA-4CED-BE34-C271B59E2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0876" y="4214640"/>
              <a:ext cx="63537" cy="15843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636C2BAC-5CB2-42F1-9FE9-D99A1A4479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1750" y="4373071"/>
              <a:ext cx="419126" cy="46143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09BB1B4-535F-45C4-A8B6-6F2AFB93A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8282" y="4276252"/>
              <a:ext cx="63537" cy="9681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F06E131-A425-4FC3-91C7-494FC7153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9739" y="4373071"/>
              <a:ext cx="60098" cy="21124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7216B771-B62D-44C3-A619-F503E49E1159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39" y="4584312"/>
              <a:ext cx="123634" cy="484095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20C4BDF-6AB3-4EA8-AD6F-1EA6AD8191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5093" y="5068407"/>
              <a:ext cx="0" cy="369083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DA2A7D3B-BD57-4ADE-A305-7335A8F47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86562" y="5438669"/>
              <a:ext cx="208531" cy="479985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C93A04D-D108-4011-AAAC-1BAD44A86F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2491" y="5918654"/>
              <a:ext cx="114070" cy="240815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2CAD2ACC-344A-4D1D-AD98-E33F46797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2491" y="6158463"/>
              <a:ext cx="0" cy="22914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1A683521-9C90-4DA7-8803-68F3A5D176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3045" y="5918653"/>
              <a:ext cx="1343333" cy="92137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2BE4EA6-BFCB-4647-A83B-F8B022A17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62268" y="6533366"/>
              <a:ext cx="532249" cy="324634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98DE9BA4-E214-445F-B0C4-A5FFBAC5EF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4518" y="6474318"/>
              <a:ext cx="94461" cy="59048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EB07C102-E5E4-4C83-989A-C537D47610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8979" y="6387610"/>
              <a:ext cx="189923" cy="8670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3BA6B9A-5320-42C4-858A-28C1CD326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8902" y="6348398"/>
              <a:ext cx="273294" cy="3921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739B0857-B8CB-45AA-A1A4-FDEF692FA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6378" y="5765251"/>
              <a:ext cx="92681" cy="153403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3AE42EC-CE20-4328-91FC-AD9F0EAB00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060" y="5552282"/>
              <a:ext cx="15842" cy="21296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4FFCADF-9598-47E2-93C9-94BF797529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4903" y="5298793"/>
              <a:ext cx="75255" cy="25349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5BCC32A7-12E1-42AF-BF9A-9FEE2C8D8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0157" y="5041342"/>
              <a:ext cx="114863" cy="25745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963070E-129D-4A5F-9990-748DD1AA47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0553" y="4847264"/>
              <a:ext cx="123388" cy="20574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0EA6ECF0-9124-473A-A256-9BAD931E92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3941" y="4758147"/>
              <a:ext cx="71098" cy="8911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94718A2-948F-4CB9-A060-545E6B85F6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86723" y="5354133"/>
              <a:ext cx="983372" cy="4763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363E227-97F7-4802-9E9B-15A95E5E362A}"/>
                </a:ext>
              </a:extLst>
            </p:cNvPr>
            <p:cNvCxnSpPr>
              <a:cxnSpLocks/>
            </p:cNvCxnSpPr>
            <p:nvPr/>
          </p:nvCxnSpPr>
          <p:spPr>
            <a:xfrm>
              <a:off x="10208608" y="5298793"/>
              <a:ext cx="78116" cy="5534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AB1C80C-14F0-437B-BD2E-473F02C2A89C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302" y="5144322"/>
              <a:ext cx="26736" cy="15447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0149971-2386-4702-BE53-84E263946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2807" y="4993813"/>
              <a:ext cx="78941" cy="15050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D9C9D11-AC09-4B56-B6DC-9E78122659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1749" y="4837362"/>
              <a:ext cx="0" cy="15645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50F9286-935B-446B-A602-D5F0E05DC6F2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038" y="4772009"/>
              <a:ext cx="51710" cy="65353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AB0CDA0-8531-4A83-A6FD-F7562C79DE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55038" y="4758147"/>
              <a:ext cx="57078" cy="1307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4F2DB45D-3921-429E-82E7-58733FBCE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6585" y="5565375"/>
              <a:ext cx="393217" cy="7620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D5732B4-A784-46BB-8D90-F581FBEB21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14968" y="5697898"/>
              <a:ext cx="393217" cy="17520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EE14C614-FC60-4746-97F0-C49B6CBD9F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195" y="6291465"/>
              <a:ext cx="228680" cy="56933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256705DC-C501-4042-87AE-9DBA0F60F0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9803" y="5508750"/>
              <a:ext cx="60731" cy="56933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F336421D-64D9-4252-A9C6-EA6074A7FAC9}"/>
                </a:ext>
              </a:extLst>
            </p:cNvPr>
            <p:cNvCxnSpPr>
              <a:cxnSpLocks/>
            </p:cNvCxnSpPr>
            <p:nvPr/>
          </p:nvCxnSpPr>
          <p:spPr>
            <a:xfrm>
              <a:off x="11345350" y="5425537"/>
              <a:ext cx="15183" cy="83213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F378664A-0AF5-43E7-87C9-C91247D3473D}"/>
                </a:ext>
              </a:extLst>
            </p:cNvPr>
            <p:cNvCxnSpPr>
              <a:cxnSpLocks/>
            </p:cNvCxnSpPr>
            <p:nvPr/>
          </p:nvCxnSpPr>
          <p:spPr>
            <a:xfrm>
              <a:off x="11270755" y="5401860"/>
              <a:ext cx="74596" cy="2367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FBEB0DE-7942-4747-B8DA-078D591EA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9804" y="5658150"/>
              <a:ext cx="45548" cy="4896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25997CF-E961-4056-BEC5-F71C28D9FA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5350" y="5599975"/>
              <a:ext cx="0" cy="5879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7E86FEFF-DB9B-4E81-88A9-692199E31E9A}"/>
                </a:ext>
              </a:extLst>
            </p:cNvPr>
            <p:cNvCxnSpPr>
              <a:cxnSpLocks/>
            </p:cNvCxnSpPr>
            <p:nvPr/>
          </p:nvCxnSpPr>
          <p:spPr>
            <a:xfrm>
              <a:off x="11299803" y="5565067"/>
              <a:ext cx="45548" cy="3919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BD192576-1C41-46F3-9FA1-4349AD9549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03995" y="5794121"/>
              <a:ext cx="37166" cy="34908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C4A727B8-10CB-4B27-BF35-B462C06A4A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1393" y="5735855"/>
              <a:ext cx="0" cy="5879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94A6890E-F1FE-4B02-AB28-649B81CA4C67}"/>
                </a:ext>
              </a:extLst>
            </p:cNvPr>
            <p:cNvCxnSpPr>
              <a:cxnSpLocks/>
            </p:cNvCxnSpPr>
            <p:nvPr/>
          </p:nvCxnSpPr>
          <p:spPr>
            <a:xfrm>
              <a:off x="11299804" y="5702571"/>
              <a:ext cx="45548" cy="3919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5B35E0E3-698A-4118-9434-CFA5BC0B2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0876" y="6185236"/>
              <a:ext cx="31768" cy="10622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D5C4F7FB-B0CA-4E50-AE81-183884E33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2644" y="6053320"/>
              <a:ext cx="139590" cy="131916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3DAB5554-AA53-4626-9FC3-5DD9E3E75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2235" y="6039061"/>
              <a:ext cx="144567" cy="1425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093659C8-8D94-4908-B9E8-CFB4D488A8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6802" y="6039061"/>
              <a:ext cx="63372" cy="8021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55029301-BE37-41CB-B136-84AF62E16A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871" y="6117215"/>
              <a:ext cx="74304" cy="13604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17CD7C61-5D24-4329-ABEC-85308BB260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5792" y="6248033"/>
              <a:ext cx="12867" cy="8337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7213C9A8-7FE5-4F21-ACDF-B7DED002C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1144" y="6331410"/>
              <a:ext cx="139745" cy="8337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F5E5C587-E5E7-4EDA-9EF7-EE876278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0680876" y="6287880"/>
              <a:ext cx="160827" cy="125434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F66BFAD-EB07-4904-A5BB-F1D67C98DA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5285" y="6379666"/>
              <a:ext cx="23174" cy="7496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7A57A2F1-BD74-47BF-8E63-9123C1849B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0876" y="6452761"/>
              <a:ext cx="97688" cy="63198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5EF91126-C822-4DC1-84C0-ADB5645473EB}"/>
                </a:ext>
              </a:extLst>
            </p:cNvPr>
            <p:cNvCxnSpPr>
              <a:cxnSpLocks/>
            </p:cNvCxnSpPr>
            <p:nvPr/>
          </p:nvCxnSpPr>
          <p:spPr>
            <a:xfrm>
              <a:off x="10536291" y="6452761"/>
              <a:ext cx="144585" cy="63198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1E4FDF2B-AA6D-4EC5-AE60-85F9DCB7CA1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876" y="6350378"/>
              <a:ext cx="119623" cy="10298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5D9F4CAA-518B-4589-93A8-67B7023D71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56205" y="5912406"/>
              <a:ext cx="139590" cy="131916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0A3DABB3-9FB1-4703-B292-AB7E765EEA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5796" y="5898147"/>
              <a:ext cx="144567" cy="1425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C8B91517-B2C0-4159-98E7-ADC4DA3668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40363" y="5898147"/>
              <a:ext cx="63372" cy="8021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3FF54195-CD0F-48E2-99F3-BDA27EBB3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29432" y="5976301"/>
              <a:ext cx="74304" cy="136041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F9A5EBB-6862-41DE-9210-2C7236DEB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9353" y="6107119"/>
              <a:ext cx="12867" cy="83377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6DF7951B-3B7A-4859-ACE6-3AC56BD1A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6085" y="6190496"/>
              <a:ext cx="138364" cy="116559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F4092C3-367F-49AD-9D51-C464622FB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986986" y="6287880"/>
              <a:ext cx="99098" cy="21765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2AEA531D-30D8-4253-928E-4B48684C0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9890" y="5828823"/>
              <a:ext cx="158295" cy="80946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9D8BBA69-85C0-4BFB-8485-7151472627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6149" y="5936705"/>
              <a:ext cx="24327" cy="1959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4F94851C-1D95-46F8-BB19-CE53E62DA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10708" y="5878439"/>
              <a:ext cx="0" cy="5879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47876128-39B6-42E8-AD2C-75902244816E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119" y="5845155"/>
              <a:ext cx="45548" cy="3919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8D7977C-E9E9-4B53-AFD9-987F64A21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7847" y="6387012"/>
              <a:ext cx="97688" cy="63198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529320ED-38D5-4992-83DD-A31C8FBF6F2E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556" y="6347688"/>
              <a:ext cx="115291" cy="102522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AF2A8ADC-FA8A-4D60-B8C5-4B133FDE56F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5242" y="6237623"/>
              <a:ext cx="67313" cy="110065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77978A7E-2C3C-4928-ACE0-8209658BCE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36536" y="5265475"/>
              <a:ext cx="162638" cy="131104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BE73ED29-7DCA-4AAC-9F89-C79046A292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6802" y="5068407"/>
              <a:ext cx="44368" cy="19941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9A76B384-1723-479F-9A72-6A9710871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54394" y="1869139"/>
              <a:ext cx="976230" cy="1481485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E4B464C-11A8-4CE0-8A5A-18639CD68BEB}"/>
              </a:ext>
            </a:extLst>
          </p:cNvPr>
          <p:cNvSpPr txBox="1"/>
          <p:nvPr/>
        </p:nvSpPr>
        <p:spPr>
          <a:xfrm>
            <a:off x="2729742" y="1042072"/>
            <a:ext cx="705933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</a:t>
            </a:r>
            <a:r>
              <a:rPr lang="ja-JP" altLang="en-US" sz="44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で住まいを</a:t>
            </a:r>
            <a:endParaRPr lang="en-US" altLang="ja-JP" sz="4400" b="0" i="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4400" b="1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未来に</a:t>
            </a:r>
            <a:r>
              <a:rPr lang="ja-JP" altLang="en-US" sz="44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つなぐ</a:t>
            </a:r>
            <a:endParaRPr lang="en-US" altLang="ja-JP" sz="4400" b="0" i="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4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－</a:t>
            </a:r>
            <a:r>
              <a:rPr lang="ja-JP" altLang="en-US" sz="4800" b="1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「脱・空き家」教育</a:t>
            </a:r>
            <a:r>
              <a:rPr lang="ja-JP" altLang="en-US" sz="4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－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BE2CC0B-10E9-455B-A030-D806C44F5925}"/>
              </a:ext>
            </a:extLst>
          </p:cNvPr>
          <p:cNvSpPr txBox="1"/>
          <p:nvPr/>
        </p:nvSpPr>
        <p:spPr>
          <a:xfrm>
            <a:off x="2832904" y="3717827"/>
            <a:ext cx="6526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0" i="0" dirty="0">
                <a:solidFill>
                  <a:srgbClr val="222222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岡山大学「脱・空き家」教育プロジェクト</a:t>
            </a:r>
            <a:b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2400" b="0" i="0" dirty="0">
                <a:solidFill>
                  <a:srgbClr val="222222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岡山県倉敷市建設局都市計画部都市計画課</a:t>
            </a:r>
            <a:endParaRPr lang="ja-JP" altLang="en-US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A60BDB69-CD86-415C-9ECA-9231B6F7BF17}"/>
              </a:ext>
            </a:extLst>
          </p:cNvPr>
          <p:cNvGrpSpPr/>
          <p:nvPr/>
        </p:nvGrpSpPr>
        <p:grpSpPr>
          <a:xfrm rot="2895115">
            <a:off x="5455832" y="5614872"/>
            <a:ext cx="664700" cy="835967"/>
            <a:chOff x="9176699" y="3354834"/>
            <a:chExt cx="2806882" cy="3530106"/>
          </a:xfrm>
        </p:grpSpPr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9BBF4C81-ED13-4994-B8E6-FD24B50509F7}"/>
                </a:ext>
              </a:extLst>
            </p:cNvPr>
            <p:cNvCxnSpPr>
              <a:cxnSpLocks/>
            </p:cNvCxnSpPr>
            <p:nvPr/>
          </p:nvCxnSpPr>
          <p:spPr>
            <a:xfrm rot="18704885" flipH="1">
              <a:off x="11675292" y="4016024"/>
              <a:ext cx="550883" cy="65694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04A13E6C-83A1-48F5-BBCF-06D8679CF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4412" y="3354834"/>
              <a:ext cx="608529" cy="85980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2EE0AA61-07A5-4C15-8427-A0E4B5A4F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0876" y="4214640"/>
              <a:ext cx="63537" cy="158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862235EB-E9FA-4B99-A25E-5DD815789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1750" y="4373071"/>
              <a:ext cx="419126" cy="46143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121A1495-3131-4716-A471-13DC686D77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8282" y="4276252"/>
              <a:ext cx="63537" cy="9681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79371C60-D2E6-460B-9ED1-F3799BC08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9739" y="4373071"/>
              <a:ext cx="60098" cy="2112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A35382E3-E6BB-4F8D-BE04-6CE0CAC0C263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39" y="4584312"/>
              <a:ext cx="123634" cy="48409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D737D3C3-6296-48B4-914F-D4B45B5DBA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5093" y="5068407"/>
              <a:ext cx="0" cy="36908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EDEFF7ED-4371-4453-BBC2-B85B8D7069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86562" y="5438669"/>
              <a:ext cx="208531" cy="47998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BC1971CF-2BE5-4220-9570-7C3CBE8AF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2491" y="5918654"/>
              <a:ext cx="114070" cy="24081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6E3C363-6BEE-4AD5-88B9-500479C34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2491" y="6158463"/>
              <a:ext cx="0" cy="22914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22F36D42-ED8A-443B-A009-3358264D9107}"/>
                </a:ext>
              </a:extLst>
            </p:cNvPr>
            <p:cNvCxnSpPr>
              <a:cxnSpLocks/>
            </p:cNvCxnSpPr>
            <p:nvPr/>
          </p:nvCxnSpPr>
          <p:spPr>
            <a:xfrm rot="18704885" flipH="1" flipV="1">
              <a:off x="8858778" y="6049829"/>
              <a:ext cx="866358" cy="23051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FD08F5B1-E7AF-44CC-AC62-A49593BF7237}"/>
                </a:ext>
              </a:extLst>
            </p:cNvPr>
            <p:cNvCxnSpPr>
              <a:cxnSpLocks/>
            </p:cNvCxnSpPr>
            <p:nvPr/>
          </p:nvCxnSpPr>
          <p:spPr>
            <a:xfrm rot="18704885" flipH="1" flipV="1">
              <a:off x="9453382" y="6577873"/>
              <a:ext cx="461073" cy="15306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450D0C66-C15E-4DED-AB01-8AED8C606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4518" y="6474318"/>
              <a:ext cx="94461" cy="5904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786AC6C4-7D1B-498C-97CC-95C6EB44D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8979" y="6387610"/>
              <a:ext cx="189923" cy="8670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8C3211E7-D23D-4D93-8C52-113BAE2745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8902" y="6348398"/>
              <a:ext cx="273294" cy="3921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AB6FF449-A26B-478A-A9E7-119EF2A83F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6378" y="5765251"/>
              <a:ext cx="92681" cy="15340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B0161B1C-85A7-4D0C-AFC3-9411B357E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060" y="5552282"/>
              <a:ext cx="15842" cy="21296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ADBD305F-277D-42C3-B9DF-21424D5240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4903" y="5298793"/>
              <a:ext cx="75255" cy="253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0C8F7EFE-2120-401D-A710-C6C8C156F5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0157" y="5041342"/>
              <a:ext cx="114863" cy="25745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A1BD49A4-0BD4-4EEE-B2A5-C260FAC48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0553" y="4847264"/>
              <a:ext cx="123388" cy="20574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D1501C64-0639-4B95-BDAF-652301F840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3941" y="4758147"/>
              <a:ext cx="71098" cy="891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1D92A9A3-9639-4897-A154-1167D709C1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86723" y="5354133"/>
              <a:ext cx="983372" cy="4763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19D6B031-65B5-4445-8DCB-130D3F9C6E8A}"/>
                </a:ext>
              </a:extLst>
            </p:cNvPr>
            <p:cNvCxnSpPr>
              <a:cxnSpLocks/>
            </p:cNvCxnSpPr>
            <p:nvPr/>
          </p:nvCxnSpPr>
          <p:spPr>
            <a:xfrm>
              <a:off x="10208608" y="5298793"/>
              <a:ext cx="78116" cy="553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43D259C5-068A-43ED-871D-FA113FEE228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302" y="5144322"/>
              <a:ext cx="26736" cy="15447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627A838B-EDE5-4F5A-BEA2-E854D5F3E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2807" y="4993813"/>
              <a:ext cx="78941" cy="15050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EF4B2F45-DA3C-4EEC-B912-152299CED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1749" y="4837362"/>
              <a:ext cx="0" cy="15645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07FD1CEF-A1A0-49E1-9862-4CC4C51D7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038" y="4772009"/>
              <a:ext cx="51710" cy="6535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A5D90F18-AB79-4814-B590-F5D634A7AE1B}"/>
                </a:ext>
              </a:extLst>
            </p:cNvPr>
            <p:cNvCxnSpPr>
              <a:cxnSpLocks/>
            </p:cNvCxnSpPr>
            <p:nvPr/>
          </p:nvCxnSpPr>
          <p:spPr>
            <a:xfrm>
              <a:off x="10155038" y="4758147"/>
              <a:ext cx="57078" cy="1307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AC68E6B7-EBDA-4F1A-802C-F72C82687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6585" y="5565375"/>
              <a:ext cx="393217" cy="7620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7E68D977-D4A5-4039-B219-D40C323CE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14968" y="5697898"/>
              <a:ext cx="393217" cy="17520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8860654B-C90F-4BEC-8AD1-A6F07A0E9B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195" y="6291465"/>
              <a:ext cx="228680" cy="5693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A9C24F7A-AB37-4225-A0C2-B75E70CFF2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9803" y="5508750"/>
              <a:ext cx="60731" cy="5693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2AD6A185-7A68-4EB1-AE55-1026554CFE31}"/>
                </a:ext>
              </a:extLst>
            </p:cNvPr>
            <p:cNvCxnSpPr>
              <a:cxnSpLocks/>
            </p:cNvCxnSpPr>
            <p:nvPr/>
          </p:nvCxnSpPr>
          <p:spPr>
            <a:xfrm>
              <a:off x="11345350" y="5425537"/>
              <a:ext cx="15183" cy="8321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0DA2BEC5-5BB7-401E-AC95-915FD37E51E0}"/>
                </a:ext>
              </a:extLst>
            </p:cNvPr>
            <p:cNvCxnSpPr>
              <a:cxnSpLocks/>
            </p:cNvCxnSpPr>
            <p:nvPr/>
          </p:nvCxnSpPr>
          <p:spPr>
            <a:xfrm>
              <a:off x="11270755" y="5401860"/>
              <a:ext cx="74596" cy="236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BB8985B8-72F7-4375-88BC-F7CD654625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9804" y="5658150"/>
              <a:ext cx="45548" cy="4896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489040EE-BC24-4C8C-9AB5-418E8B40C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5350" y="5599975"/>
              <a:ext cx="0" cy="587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F22147AA-59EA-4046-9975-85FB462A177B}"/>
                </a:ext>
              </a:extLst>
            </p:cNvPr>
            <p:cNvCxnSpPr>
              <a:cxnSpLocks/>
            </p:cNvCxnSpPr>
            <p:nvPr/>
          </p:nvCxnSpPr>
          <p:spPr>
            <a:xfrm>
              <a:off x="11299803" y="5565067"/>
              <a:ext cx="45548" cy="391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E0920A80-0878-407A-9CE5-AB34C0683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03995" y="5794121"/>
              <a:ext cx="37166" cy="3490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3732D69D-67BE-455A-AC19-8E66CCC26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1393" y="5735855"/>
              <a:ext cx="0" cy="587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38C4AC56-40FA-46BE-89E6-D9C3F27E4D1A}"/>
                </a:ext>
              </a:extLst>
            </p:cNvPr>
            <p:cNvCxnSpPr>
              <a:cxnSpLocks/>
            </p:cNvCxnSpPr>
            <p:nvPr/>
          </p:nvCxnSpPr>
          <p:spPr>
            <a:xfrm>
              <a:off x="11299804" y="5702571"/>
              <a:ext cx="45548" cy="391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274AAEEF-3FF1-4A3D-BCFA-853F871137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0876" y="6185236"/>
              <a:ext cx="31768" cy="10622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547652FB-ED95-45FD-AA2D-B5109667A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2644" y="6053320"/>
              <a:ext cx="139590" cy="131916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25B88FA8-126F-4922-AE33-9A23E9034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2235" y="6039061"/>
              <a:ext cx="144567" cy="1425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6C09B551-E299-481D-93FC-E6F161CD7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6802" y="6039061"/>
              <a:ext cx="63372" cy="802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67B7E676-9B96-4650-B4A7-1E517D13C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871" y="6117215"/>
              <a:ext cx="74304" cy="1360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83BD4563-3896-4630-B3F9-E6FA64AB0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5792" y="6248033"/>
              <a:ext cx="12867" cy="833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727B5A0A-8097-42CB-AC95-E857EE97A2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1144" y="6331410"/>
              <a:ext cx="139745" cy="833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3D7CD812-E044-4E30-A253-E0B3432670B8}"/>
                </a:ext>
              </a:extLst>
            </p:cNvPr>
            <p:cNvCxnSpPr>
              <a:cxnSpLocks/>
            </p:cNvCxnSpPr>
            <p:nvPr/>
          </p:nvCxnSpPr>
          <p:spPr>
            <a:xfrm>
              <a:off x="10680876" y="6287880"/>
              <a:ext cx="160827" cy="125434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85ABFE1C-A4FD-42B9-B834-0AA6DC929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5285" y="6379666"/>
              <a:ext cx="23174" cy="7496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BC7CD182-0405-4922-A143-859836508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0876" y="6452761"/>
              <a:ext cx="97688" cy="6319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EC4539B1-A9D0-4322-BA79-80286D49342F}"/>
                </a:ext>
              </a:extLst>
            </p:cNvPr>
            <p:cNvCxnSpPr>
              <a:cxnSpLocks/>
            </p:cNvCxnSpPr>
            <p:nvPr/>
          </p:nvCxnSpPr>
          <p:spPr>
            <a:xfrm>
              <a:off x="10536291" y="6452761"/>
              <a:ext cx="144585" cy="6319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408B0103-3AD4-4768-878F-44807DF561D4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876" y="6350378"/>
              <a:ext cx="119623" cy="10298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F6C51578-54F6-4310-AD45-E4BE99454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56205" y="5912406"/>
              <a:ext cx="139590" cy="131916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0F55F472-3B0B-45B5-8678-AA1AC6C26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5796" y="5898147"/>
              <a:ext cx="144567" cy="1425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32B87DF4-C6A2-4DE9-A640-7BD9F9B502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40363" y="5898147"/>
              <a:ext cx="63372" cy="802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E59B4026-CA5E-42AD-9205-DC8374FEF8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29432" y="5976301"/>
              <a:ext cx="74304" cy="1360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C6B644FD-F332-42AA-AD9F-8B7358BEAB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9353" y="6107119"/>
              <a:ext cx="12867" cy="833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59295438-E314-4632-8B2B-29FCE9AC2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6085" y="6190496"/>
              <a:ext cx="138364" cy="11655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D3D141FA-4126-4E67-96D9-BAC8990CEFF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6986" y="6287880"/>
              <a:ext cx="99098" cy="2176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B39995A5-0D4F-4C78-8C6F-E05C2AD805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9890" y="5828823"/>
              <a:ext cx="158295" cy="80946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7CDAF238-77FA-428E-A0D8-98DC19E77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6149" y="5936705"/>
              <a:ext cx="24327" cy="195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F64DCA45-F3AF-4F92-9DA9-C226C5ECD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10708" y="5878439"/>
              <a:ext cx="0" cy="587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A3AE695F-4B64-4A41-8E3A-75D6C37CAF30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119" y="5845155"/>
              <a:ext cx="45548" cy="391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09CEA512-DA84-4886-A1E4-2462E7EAC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7847" y="6387012"/>
              <a:ext cx="97688" cy="6319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D5BC6F33-9896-4FE8-813D-A214384FD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556" y="6347688"/>
              <a:ext cx="115291" cy="10252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F4B23211-BAAC-4A6F-8393-C19BD0A02BE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5242" y="6237623"/>
              <a:ext cx="67313" cy="11006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A8EFF8ED-BCA9-4B8A-AC2E-4C337255D2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36536" y="5265475"/>
              <a:ext cx="162638" cy="131104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015EC64B-7A60-4AAA-817E-60A8CD9E01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6802" y="5068407"/>
              <a:ext cx="44368" cy="19941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01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0C156-80D1-441A-83AB-C60E4AFFEA15}"/>
              </a:ext>
            </a:extLst>
          </p:cNvPr>
          <p:cNvSpPr txBox="1"/>
          <p:nvPr/>
        </p:nvSpPr>
        <p:spPr>
          <a:xfrm>
            <a:off x="2324648" y="397032"/>
            <a:ext cx="74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実際にワークショップを行いました！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DEAC2DE-A31B-4878-AFE6-1BD12912B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201" y="1144454"/>
            <a:ext cx="6639905" cy="5013762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80EB0AE-B645-48F6-BE9D-87AD3C769F01}"/>
              </a:ext>
            </a:extLst>
          </p:cNvPr>
          <p:cNvSpPr/>
          <p:nvPr/>
        </p:nvSpPr>
        <p:spPr>
          <a:xfrm>
            <a:off x="838113" y="1751455"/>
            <a:ext cx="3206752" cy="3355087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2B7104-23BD-4818-85C5-20BB3BAD82A8}"/>
              </a:ext>
            </a:extLst>
          </p:cNvPr>
          <p:cNvSpPr txBox="1"/>
          <p:nvPr/>
        </p:nvSpPr>
        <p:spPr>
          <a:xfrm>
            <a:off x="1056207" y="1432602"/>
            <a:ext cx="2770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当日のプログラム</a:t>
            </a:r>
            <a:endParaRPr kumimoji="1" lang="ja-JP" altLang="en-US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F02900-7D0E-4B6C-9570-188894A1ABB4}"/>
              </a:ext>
            </a:extLst>
          </p:cNvPr>
          <p:cNvSpPr txBox="1"/>
          <p:nvPr/>
        </p:nvSpPr>
        <p:spPr>
          <a:xfrm>
            <a:off x="1030894" y="2037080"/>
            <a:ext cx="3013970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アイスブレイク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空き家クイズ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空き家に関する説明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親子シートの作成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親から子供への手紙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感想インタビュー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92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0C156-80D1-441A-83AB-C60E4AFFEA15}"/>
              </a:ext>
            </a:extLst>
          </p:cNvPr>
          <p:cNvSpPr txBox="1"/>
          <p:nvPr/>
        </p:nvSpPr>
        <p:spPr>
          <a:xfrm>
            <a:off x="2324648" y="397032"/>
            <a:ext cx="74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はじめに空き家について学びました！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80EB0AE-B645-48F6-BE9D-87AD3C769F01}"/>
              </a:ext>
            </a:extLst>
          </p:cNvPr>
          <p:cNvSpPr/>
          <p:nvPr/>
        </p:nvSpPr>
        <p:spPr>
          <a:xfrm>
            <a:off x="838113" y="1751455"/>
            <a:ext cx="3206752" cy="3355087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2B7104-23BD-4818-85C5-20BB3BAD82A8}"/>
              </a:ext>
            </a:extLst>
          </p:cNvPr>
          <p:cNvSpPr txBox="1"/>
          <p:nvPr/>
        </p:nvSpPr>
        <p:spPr>
          <a:xfrm>
            <a:off x="1056207" y="1432602"/>
            <a:ext cx="2770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当日のプログラム</a:t>
            </a:r>
            <a:endParaRPr kumimoji="1" lang="ja-JP" altLang="en-US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F02900-7D0E-4B6C-9570-188894A1ABB4}"/>
              </a:ext>
            </a:extLst>
          </p:cNvPr>
          <p:cNvSpPr txBox="1"/>
          <p:nvPr/>
        </p:nvSpPr>
        <p:spPr>
          <a:xfrm>
            <a:off x="1030894" y="2037080"/>
            <a:ext cx="3013970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アイスブレイク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空き家クイズ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空き家に関する説明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親子シートの作成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親から子供への手紙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感想インタビュー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ACD6D4D-F752-474E-B575-8025EF69A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144" y="1097513"/>
            <a:ext cx="4688743" cy="25359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28CE91-CFC6-4FF4-AF49-91263BD7D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160" y="3768225"/>
            <a:ext cx="3124200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E05CD13-9BAF-4D2F-A501-FA8E25E653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367" y="3776207"/>
            <a:ext cx="3124201" cy="2326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9E3833-6640-49AA-87FC-AF55DF3FB528}"/>
              </a:ext>
            </a:extLst>
          </p:cNvPr>
          <p:cNvSpPr txBox="1"/>
          <p:nvPr/>
        </p:nvSpPr>
        <p:spPr>
          <a:xfrm>
            <a:off x="4120988" y="1671409"/>
            <a:ext cx="2544155" cy="14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楽しく参加して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空き家に興味を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持ってもらうため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クイズをしました！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346285D-68CD-4201-AEB2-124CD79F7343}"/>
              </a:ext>
            </a:extLst>
          </p:cNvPr>
          <p:cNvCxnSpPr>
            <a:cxnSpLocks/>
          </p:cNvCxnSpPr>
          <p:nvPr/>
        </p:nvCxnSpPr>
        <p:spPr>
          <a:xfrm>
            <a:off x="4478656" y="2057924"/>
            <a:ext cx="1722119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E7E594A-AC56-4249-A8C5-0514D7C03C7D}"/>
              </a:ext>
            </a:extLst>
          </p:cNvPr>
          <p:cNvCxnSpPr>
            <a:cxnSpLocks/>
          </p:cNvCxnSpPr>
          <p:nvPr/>
        </p:nvCxnSpPr>
        <p:spPr>
          <a:xfrm>
            <a:off x="4440555" y="2411011"/>
            <a:ext cx="1798319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32B6CE1-99E4-499B-934B-2201074F5DC0}"/>
              </a:ext>
            </a:extLst>
          </p:cNvPr>
          <p:cNvCxnSpPr>
            <a:cxnSpLocks/>
          </p:cNvCxnSpPr>
          <p:nvPr/>
        </p:nvCxnSpPr>
        <p:spPr>
          <a:xfrm>
            <a:off x="4314718" y="2769075"/>
            <a:ext cx="2059832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591C3E3-E50D-49A7-B2E7-BCFE3058D0CD}"/>
              </a:ext>
            </a:extLst>
          </p:cNvPr>
          <p:cNvCxnSpPr>
            <a:cxnSpLocks/>
          </p:cNvCxnSpPr>
          <p:nvPr/>
        </p:nvCxnSpPr>
        <p:spPr>
          <a:xfrm>
            <a:off x="4290748" y="3129417"/>
            <a:ext cx="2148152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グラフィックス 21" descr="線矢印: 時計回りの曲線 単色塗りつぶし">
            <a:extLst>
              <a:ext uri="{FF2B5EF4-FFF2-40B4-BE49-F238E27FC236}">
                <a16:creationId xmlns:a16="http://schemas.microsoft.com/office/drawing/2014/main" id="{170631C7-AA7C-4A91-81A2-4C4B3539D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058486">
            <a:off x="3487683" y="2061719"/>
            <a:ext cx="877379" cy="8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1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0C156-80D1-441A-83AB-C60E4AFFEA15}"/>
              </a:ext>
            </a:extLst>
          </p:cNvPr>
          <p:cNvSpPr txBox="1"/>
          <p:nvPr/>
        </p:nvSpPr>
        <p:spPr>
          <a:xfrm>
            <a:off x="2324648" y="397032"/>
            <a:ext cx="74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はじめに空き家について学びました！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80EB0AE-B645-48F6-BE9D-87AD3C769F01}"/>
              </a:ext>
            </a:extLst>
          </p:cNvPr>
          <p:cNvSpPr/>
          <p:nvPr/>
        </p:nvSpPr>
        <p:spPr>
          <a:xfrm>
            <a:off x="838113" y="1751455"/>
            <a:ext cx="3206752" cy="3355087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2B7104-23BD-4818-85C5-20BB3BAD82A8}"/>
              </a:ext>
            </a:extLst>
          </p:cNvPr>
          <p:cNvSpPr txBox="1"/>
          <p:nvPr/>
        </p:nvSpPr>
        <p:spPr>
          <a:xfrm>
            <a:off x="1056207" y="1432602"/>
            <a:ext cx="2770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当日のプログラム</a:t>
            </a:r>
            <a:endParaRPr kumimoji="1" lang="ja-JP" altLang="en-US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F02900-7D0E-4B6C-9570-188894A1ABB4}"/>
              </a:ext>
            </a:extLst>
          </p:cNvPr>
          <p:cNvSpPr txBox="1"/>
          <p:nvPr/>
        </p:nvSpPr>
        <p:spPr>
          <a:xfrm>
            <a:off x="1030894" y="2037080"/>
            <a:ext cx="3013970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アイスブレイク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空き家クイズ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空き家に関する説明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親子シートの作成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親から子供への手紙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感想インタビュー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9E3833-6640-49AA-87FC-AF55DF3FB528}"/>
              </a:ext>
            </a:extLst>
          </p:cNvPr>
          <p:cNvSpPr txBox="1"/>
          <p:nvPr/>
        </p:nvSpPr>
        <p:spPr>
          <a:xfrm>
            <a:off x="4120988" y="4094205"/>
            <a:ext cx="2544155" cy="14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写真やイラストを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効果的に用いて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空き家について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説明しました！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346285D-68CD-4201-AEB2-124CD79F7343}"/>
              </a:ext>
            </a:extLst>
          </p:cNvPr>
          <p:cNvCxnSpPr>
            <a:cxnSpLocks/>
          </p:cNvCxnSpPr>
          <p:nvPr/>
        </p:nvCxnSpPr>
        <p:spPr>
          <a:xfrm>
            <a:off x="4314718" y="4480720"/>
            <a:ext cx="2124182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E7E594A-AC56-4249-A8C5-0514D7C03C7D}"/>
              </a:ext>
            </a:extLst>
          </p:cNvPr>
          <p:cNvCxnSpPr>
            <a:cxnSpLocks/>
          </p:cNvCxnSpPr>
          <p:nvPr/>
        </p:nvCxnSpPr>
        <p:spPr>
          <a:xfrm>
            <a:off x="4440555" y="4833807"/>
            <a:ext cx="1798319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32B6CE1-99E4-499B-934B-2201074F5DC0}"/>
              </a:ext>
            </a:extLst>
          </p:cNvPr>
          <p:cNvCxnSpPr>
            <a:cxnSpLocks/>
          </p:cNvCxnSpPr>
          <p:nvPr/>
        </p:nvCxnSpPr>
        <p:spPr>
          <a:xfrm>
            <a:off x="4440555" y="5191871"/>
            <a:ext cx="1798319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591C3E3-E50D-49A7-B2E7-BCFE3058D0CD}"/>
              </a:ext>
            </a:extLst>
          </p:cNvPr>
          <p:cNvCxnSpPr>
            <a:cxnSpLocks/>
          </p:cNvCxnSpPr>
          <p:nvPr/>
        </p:nvCxnSpPr>
        <p:spPr>
          <a:xfrm>
            <a:off x="4440555" y="5552213"/>
            <a:ext cx="1798319" cy="0"/>
          </a:xfrm>
          <a:prstGeom prst="line">
            <a:avLst/>
          </a:prstGeom>
          <a:ln w="38100" cap="rnd">
            <a:solidFill>
              <a:srgbClr val="C0000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64CAB7A0-696F-47C8-95B1-486A9EB08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861" y="1288006"/>
            <a:ext cx="3124200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3E619C6-7C26-4C4A-9048-F8B484A5A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6" y="1290288"/>
            <a:ext cx="3124200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D1D9C4D-80D6-47F7-B77A-3DDC0A1A98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143" y="3765188"/>
            <a:ext cx="4332320" cy="2343152"/>
          </a:xfrm>
          <a:prstGeom prst="rect">
            <a:avLst/>
          </a:prstGeom>
        </p:spPr>
      </p:pic>
      <p:pic>
        <p:nvPicPr>
          <p:cNvPr id="21" name="グラフィックス 20" descr="線矢印: 時計回りの曲線 単色塗りつぶし">
            <a:extLst>
              <a:ext uri="{FF2B5EF4-FFF2-40B4-BE49-F238E27FC236}">
                <a16:creationId xmlns:a16="http://schemas.microsoft.com/office/drawing/2014/main" id="{45671A83-0071-4714-A834-BB97DC1F3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66606">
            <a:off x="3832418" y="3085185"/>
            <a:ext cx="877379" cy="8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0C156-80D1-441A-83AB-C60E4AFFEA15}"/>
              </a:ext>
            </a:extLst>
          </p:cNvPr>
          <p:cNvSpPr txBox="1"/>
          <p:nvPr/>
        </p:nvSpPr>
        <p:spPr>
          <a:xfrm>
            <a:off x="2324648" y="397032"/>
            <a:ext cx="74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親子での取り組みもしました！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80EB0AE-B645-48F6-BE9D-87AD3C769F01}"/>
              </a:ext>
            </a:extLst>
          </p:cNvPr>
          <p:cNvSpPr/>
          <p:nvPr/>
        </p:nvSpPr>
        <p:spPr>
          <a:xfrm>
            <a:off x="838113" y="1751455"/>
            <a:ext cx="3206752" cy="3355087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2B7104-23BD-4818-85C5-20BB3BAD82A8}"/>
              </a:ext>
            </a:extLst>
          </p:cNvPr>
          <p:cNvSpPr txBox="1"/>
          <p:nvPr/>
        </p:nvSpPr>
        <p:spPr>
          <a:xfrm>
            <a:off x="1056207" y="1432602"/>
            <a:ext cx="2770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当日のプログラム</a:t>
            </a:r>
            <a:endParaRPr kumimoji="1" lang="ja-JP" altLang="en-US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F02900-7D0E-4B6C-9570-188894A1ABB4}"/>
              </a:ext>
            </a:extLst>
          </p:cNvPr>
          <p:cNvSpPr txBox="1"/>
          <p:nvPr/>
        </p:nvSpPr>
        <p:spPr>
          <a:xfrm>
            <a:off x="1030894" y="2037080"/>
            <a:ext cx="3013970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アイスブレイク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空き家クイズ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空き家に関する説明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親子シートの作成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親から子供への手紙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感想インタビュー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2" name="図 21" descr="テーブル, 屋内, 人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BC08FC57-F4A0-4861-8C01-067EBD4BD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644" y="1177425"/>
            <a:ext cx="6584462" cy="49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0C156-80D1-441A-83AB-C60E4AFFEA15}"/>
              </a:ext>
            </a:extLst>
          </p:cNvPr>
          <p:cNvSpPr txBox="1"/>
          <p:nvPr/>
        </p:nvSpPr>
        <p:spPr>
          <a:xfrm>
            <a:off x="2324648" y="397032"/>
            <a:ext cx="74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親子での取り組みもしました！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80EB0AE-B645-48F6-BE9D-87AD3C769F01}"/>
              </a:ext>
            </a:extLst>
          </p:cNvPr>
          <p:cNvSpPr/>
          <p:nvPr/>
        </p:nvSpPr>
        <p:spPr>
          <a:xfrm>
            <a:off x="838113" y="1751455"/>
            <a:ext cx="3206752" cy="3355087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2B7104-23BD-4818-85C5-20BB3BAD82A8}"/>
              </a:ext>
            </a:extLst>
          </p:cNvPr>
          <p:cNvSpPr txBox="1"/>
          <p:nvPr/>
        </p:nvSpPr>
        <p:spPr>
          <a:xfrm>
            <a:off x="1056207" y="1432602"/>
            <a:ext cx="2770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当日のプログラム</a:t>
            </a:r>
            <a:endParaRPr kumimoji="1" lang="ja-JP" altLang="en-US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F02900-7D0E-4B6C-9570-188894A1ABB4}"/>
              </a:ext>
            </a:extLst>
          </p:cNvPr>
          <p:cNvSpPr txBox="1"/>
          <p:nvPr/>
        </p:nvSpPr>
        <p:spPr>
          <a:xfrm>
            <a:off x="1030894" y="2037080"/>
            <a:ext cx="3013970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アイスブレイク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空き家クイズ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空き家に関する説明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親子シートの作成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親から子供への手紙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感想インタビュー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2" name="図 21" descr="図書館のテーブルに座っている子供たち&#10;&#10;低い精度で自動的に生成された説明">
            <a:extLst>
              <a:ext uri="{FF2B5EF4-FFF2-40B4-BE49-F238E27FC236}">
                <a16:creationId xmlns:a16="http://schemas.microsoft.com/office/drawing/2014/main" id="{10EDC3CC-DC01-4D10-9AD7-930CAC44A1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277" y="1162160"/>
            <a:ext cx="6492516" cy="49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0C156-80D1-441A-83AB-C60E4AFFEA15}"/>
              </a:ext>
            </a:extLst>
          </p:cNvPr>
          <p:cNvSpPr txBox="1"/>
          <p:nvPr/>
        </p:nvSpPr>
        <p:spPr>
          <a:xfrm>
            <a:off x="1471886" y="397032"/>
            <a:ext cx="924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ワークショップの感想をインタビューしました！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80EB0AE-B645-48F6-BE9D-87AD3C769F01}"/>
              </a:ext>
            </a:extLst>
          </p:cNvPr>
          <p:cNvSpPr/>
          <p:nvPr/>
        </p:nvSpPr>
        <p:spPr>
          <a:xfrm>
            <a:off x="838113" y="1751455"/>
            <a:ext cx="3206752" cy="3355087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2B7104-23BD-4818-85C5-20BB3BAD82A8}"/>
              </a:ext>
            </a:extLst>
          </p:cNvPr>
          <p:cNvSpPr txBox="1"/>
          <p:nvPr/>
        </p:nvSpPr>
        <p:spPr>
          <a:xfrm>
            <a:off x="1056207" y="1432602"/>
            <a:ext cx="2770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当日のプログラム</a:t>
            </a:r>
            <a:endParaRPr kumimoji="1" lang="ja-JP" altLang="en-US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F02900-7D0E-4B6C-9570-188894A1ABB4}"/>
              </a:ext>
            </a:extLst>
          </p:cNvPr>
          <p:cNvSpPr txBox="1"/>
          <p:nvPr/>
        </p:nvSpPr>
        <p:spPr>
          <a:xfrm>
            <a:off x="1030894" y="2037080"/>
            <a:ext cx="3013970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アイスブレイク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空き家クイズ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空き家に関する説明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親子シートの作成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親から子供への手紙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感想インタビュー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3E7407-E499-4070-A57C-4D9EDFF59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870" y="1137326"/>
            <a:ext cx="6582755" cy="499421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0ECB84-8256-42A1-A6E7-6C7DDCB3C58D}"/>
              </a:ext>
            </a:extLst>
          </p:cNvPr>
          <p:cNvGrpSpPr/>
          <p:nvPr/>
        </p:nvGrpSpPr>
        <p:grpSpPr>
          <a:xfrm>
            <a:off x="352729" y="1194914"/>
            <a:ext cx="4112416" cy="4691536"/>
            <a:chOff x="352729" y="1194914"/>
            <a:chExt cx="4112416" cy="4691536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589349B9-D37D-4025-83F0-6AA4F03E8A9D}"/>
                </a:ext>
              </a:extLst>
            </p:cNvPr>
            <p:cNvSpPr/>
            <p:nvPr/>
          </p:nvSpPr>
          <p:spPr>
            <a:xfrm>
              <a:off x="352729" y="1413551"/>
              <a:ext cx="4112416" cy="4472899"/>
            </a:xfrm>
            <a:prstGeom prst="wedgeRoundRectCallout">
              <a:avLst>
                <a:gd name="adj1" fmla="val -18903"/>
                <a:gd name="adj2" fmla="val 35207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親子ともに自分の家を大事にする</a:t>
              </a:r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気持ちが高まった！</a:t>
              </a:r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将来を考える気持ちになった！</a:t>
              </a:r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空き家のことを全員が知っている！</a:t>
              </a:r>
              <a:endParaRPr lang="ja-JP" altLang="en-US" dirty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今後、自宅を購入する際の考えるきっかけになった！</a:t>
              </a:r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子どもだけでなく自分の親の世代に関しても考える機会になった！</a:t>
              </a:r>
              <a:endPara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D61D886-88C3-4EF0-B40B-E694D416706D}"/>
                </a:ext>
              </a:extLst>
            </p:cNvPr>
            <p:cNvSpPr txBox="1"/>
            <p:nvPr/>
          </p:nvSpPr>
          <p:spPr>
            <a:xfrm>
              <a:off x="1329328" y="1194914"/>
              <a:ext cx="216324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感想を一部紹介</a:t>
              </a:r>
              <a:endPara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7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C405E65F-8E6D-D4E4-3442-890FDBF12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063" y="2072410"/>
            <a:ext cx="2654414" cy="17835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AB5928-03B6-8A60-7C82-17AC84BAA1D1}"/>
              </a:ext>
            </a:extLst>
          </p:cNvPr>
          <p:cNvSpPr txBox="1"/>
          <p:nvPr/>
        </p:nvSpPr>
        <p:spPr>
          <a:xfrm>
            <a:off x="4994646" y="3103630"/>
            <a:ext cx="6559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本市の属する高梁川流域連携中枢都市圏の歴史と価値を知り、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「過去」を「現在」へとつなぐことができました。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A75961-401A-881F-92A1-26128DC00CE3}"/>
              </a:ext>
            </a:extLst>
          </p:cNvPr>
          <p:cNvSpPr txBox="1"/>
          <p:nvPr/>
        </p:nvSpPr>
        <p:spPr>
          <a:xfrm>
            <a:off x="496665" y="1560146"/>
            <a:ext cx="2342299" cy="461665"/>
          </a:xfrm>
          <a:prstGeom prst="rect">
            <a:avLst/>
          </a:prstGeom>
          <a:solidFill>
            <a:srgbClr val="DAE3F3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COG2022</a:t>
            </a:r>
            <a:endParaRPr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B555013D-10CC-4459-DF74-B117F8F19694}"/>
              </a:ext>
            </a:extLst>
          </p:cNvPr>
          <p:cNvSpPr txBox="1">
            <a:spLocks/>
          </p:cNvSpPr>
          <p:nvPr/>
        </p:nvSpPr>
        <p:spPr>
          <a:xfrm>
            <a:off x="3859619" y="479573"/>
            <a:ext cx="7950017" cy="831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38" tIns="45719" rIns="91438" bIns="45719" rtlCol="0" anchor="ctr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kumimoji="1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岡山県倉敷市建設局</a:t>
            </a: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890BCF8F-07F3-4289-C6C8-E8459FEBE384}"/>
              </a:ext>
            </a:extLst>
          </p:cNvPr>
          <p:cNvSpPr/>
          <p:nvPr/>
        </p:nvSpPr>
        <p:spPr>
          <a:xfrm>
            <a:off x="382364" y="479573"/>
            <a:ext cx="3956127" cy="83189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倉敷市の課題</a:t>
            </a:r>
            <a:endParaRPr lang="zh-TW" altLang="en-US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7A8998-DC80-672A-A495-AFE16318C49E}"/>
              </a:ext>
            </a:extLst>
          </p:cNvPr>
          <p:cNvSpPr txBox="1"/>
          <p:nvPr/>
        </p:nvSpPr>
        <p:spPr>
          <a:xfrm>
            <a:off x="2838965" y="1560146"/>
            <a:ext cx="871556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高梁川流域圏の歴史的背景を知り地域に関心を持つ人を増やす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B25F61-D81E-99F8-3026-8B74DAEAE3A8}"/>
              </a:ext>
            </a:extLst>
          </p:cNvPr>
          <p:cNvSpPr txBox="1"/>
          <p:nvPr/>
        </p:nvSpPr>
        <p:spPr>
          <a:xfrm>
            <a:off x="5236947" y="2565978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高梁川歴史探求コンテンツ「ぶら宇喜多」</a:t>
            </a:r>
            <a:endParaRPr lang="ja-JP" altLang="en-US" sz="2400" dirty="0"/>
          </a:p>
        </p:txBody>
      </p:sp>
      <p:pic>
        <p:nvPicPr>
          <p:cNvPr id="12" name="Picture 2" descr="ソース画像を表示">
            <a:extLst>
              <a:ext uri="{FF2B5EF4-FFF2-40B4-BE49-F238E27FC236}">
                <a16:creationId xmlns:a16="http://schemas.microsoft.com/office/drawing/2014/main" id="{12D95752-2856-22A7-93BC-DA890765C59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980" y="2493539"/>
            <a:ext cx="1168582" cy="125713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6D9751-780E-D8E6-7C7F-19889B48D3A3}"/>
              </a:ext>
            </a:extLst>
          </p:cNvPr>
          <p:cNvSpPr txBox="1"/>
          <p:nvPr/>
        </p:nvSpPr>
        <p:spPr>
          <a:xfrm>
            <a:off x="496664" y="4000010"/>
            <a:ext cx="2342299" cy="830997"/>
          </a:xfrm>
          <a:prstGeom prst="rect">
            <a:avLst/>
          </a:prstGeom>
          <a:solidFill>
            <a:srgbClr val="DAE3F3"/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COG202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F8805E-060E-59B2-0C85-D6CE2D060C13}"/>
              </a:ext>
            </a:extLst>
          </p:cNvPr>
          <p:cNvSpPr txBox="1"/>
          <p:nvPr/>
        </p:nvSpPr>
        <p:spPr>
          <a:xfrm>
            <a:off x="2838964" y="4000010"/>
            <a:ext cx="871556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①「歴史」を、形あるものとして「未来」につなぐ。</a:t>
            </a:r>
          </a:p>
          <a:p>
            <a:pPr fontAlgn="base"/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②「未来」を、語るに値する「歴史」としてつなぐ。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09A7569-78B4-05B1-F068-EDB45AD949FF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1667814" y="2021811"/>
            <a:ext cx="1" cy="197819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D416D8C-127F-F355-90ED-53C3833A35EE}"/>
              </a:ext>
            </a:extLst>
          </p:cNvPr>
          <p:cNvSpPr txBox="1"/>
          <p:nvPr/>
        </p:nvSpPr>
        <p:spPr>
          <a:xfrm>
            <a:off x="5236947" y="2156726"/>
            <a:ext cx="5089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過去と現在を地図でつなぐ教材づくり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C927759-9299-90CA-49FB-4C5A1C42140F}"/>
              </a:ext>
            </a:extLst>
          </p:cNvPr>
          <p:cNvSpPr txBox="1"/>
          <p:nvPr/>
        </p:nvSpPr>
        <p:spPr>
          <a:xfrm>
            <a:off x="3081636" y="5099464"/>
            <a:ext cx="85049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目標１１　住み続けられるまちづくりを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誇りあるまちづくりを行い、都市の繁栄と成長が継続する持続可能な都市とする。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67A0AEF-3FE0-FE15-691C-807D34F14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22" y="4900231"/>
            <a:ext cx="2004941" cy="11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会議室に集まる人々&#10;&#10;自動的に生成された説明">
            <a:extLst>
              <a:ext uri="{FF2B5EF4-FFF2-40B4-BE49-F238E27FC236}">
                <a16:creationId xmlns:a16="http://schemas.microsoft.com/office/drawing/2014/main" id="{1715FCDF-5D1D-3B7F-1AD7-B77C3720D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8522" y="2857000"/>
            <a:ext cx="5574323" cy="3361717"/>
          </a:xfrm>
          <a:prstGeom prst="rect">
            <a:avLst/>
          </a:prstGeom>
        </p:spPr>
      </p:pic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B555013D-10CC-4459-DF74-B117F8F19694}"/>
              </a:ext>
            </a:extLst>
          </p:cNvPr>
          <p:cNvSpPr txBox="1">
            <a:spLocks/>
          </p:cNvSpPr>
          <p:nvPr/>
        </p:nvSpPr>
        <p:spPr>
          <a:xfrm>
            <a:off x="3859619" y="479573"/>
            <a:ext cx="7950017" cy="831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38" tIns="45719" rIns="91438" bIns="45719" rtlCol="0" anchor="ctr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kumimoji="1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岡山県倉敷市建設局</a:t>
            </a: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890BCF8F-07F3-4289-C6C8-E8459FEBE384}"/>
              </a:ext>
            </a:extLst>
          </p:cNvPr>
          <p:cNvSpPr/>
          <p:nvPr/>
        </p:nvSpPr>
        <p:spPr>
          <a:xfrm>
            <a:off x="382364" y="479573"/>
            <a:ext cx="3956127" cy="83189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連携・議論</a:t>
            </a:r>
            <a:endParaRPr lang="zh-TW" altLang="en-US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8210BE-8213-0338-A929-276EAA4D3903}"/>
              </a:ext>
            </a:extLst>
          </p:cNvPr>
          <p:cNvSpPr txBox="1"/>
          <p:nvPr/>
        </p:nvSpPr>
        <p:spPr>
          <a:xfrm>
            <a:off x="811091" y="5299433"/>
            <a:ext cx="4262021" cy="461665"/>
          </a:xfrm>
          <a:prstGeom prst="rect">
            <a:avLst/>
          </a:prstGeom>
          <a:solidFill>
            <a:srgbClr val="DAE3F3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倉敷市建設局都市計画課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FFC193-52C7-E89C-F032-E79793408EC4}"/>
              </a:ext>
            </a:extLst>
          </p:cNvPr>
          <p:cNvSpPr txBox="1"/>
          <p:nvPr/>
        </p:nvSpPr>
        <p:spPr>
          <a:xfrm>
            <a:off x="811091" y="4770112"/>
            <a:ext cx="4262021" cy="461665"/>
          </a:xfrm>
          <a:prstGeom prst="rect">
            <a:avLst/>
          </a:prstGeom>
          <a:solidFill>
            <a:srgbClr val="DAE3F3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倉敷市建設局住宅課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4DCA08-C7CD-14CC-5CB8-0839987489EC}"/>
              </a:ext>
            </a:extLst>
          </p:cNvPr>
          <p:cNvSpPr txBox="1"/>
          <p:nvPr/>
        </p:nvSpPr>
        <p:spPr>
          <a:xfrm>
            <a:off x="779218" y="1694620"/>
            <a:ext cx="4293897" cy="1006759"/>
          </a:xfrm>
          <a:prstGeom prst="rect">
            <a:avLst/>
          </a:prstGeom>
          <a:solidFill>
            <a:srgbClr val="DAE3F3"/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岡山大学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「脱・空き家」教育プロジェクトチーム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1C7B314-A304-0CAE-AE60-4ACDA90D15B4}"/>
              </a:ext>
            </a:extLst>
          </p:cNvPr>
          <p:cNvCxnSpPr>
            <a:cxnSpLocks/>
          </p:cNvCxnSpPr>
          <p:nvPr/>
        </p:nvCxnSpPr>
        <p:spPr>
          <a:xfrm flipV="1">
            <a:off x="3142710" y="2703814"/>
            <a:ext cx="0" cy="208040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9F829E6-185A-0476-C3CB-9E5DF49FA803}"/>
              </a:ext>
            </a:extLst>
          </p:cNvPr>
          <p:cNvCxnSpPr>
            <a:cxnSpLocks/>
          </p:cNvCxnSpPr>
          <p:nvPr/>
        </p:nvCxnSpPr>
        <p:spPr>
          <a:xfrm>
            <a:off x="1683732" y="2708019"/>
            <a:ext cx="0" cy="206873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83F412-FD17-A72C-FCC6-68C23F693F4F}"/>
              </a:ext>
            </a:extLst>
          </p:cNvPr>
          <p:cNvSpPr txBox="1"/>
          <p:nvPr/>
        </p:nvSpPr>
        <p:spPr>
          <a:xfrm>
            <a:off x="1939686" y="4054194"/>
            <a:ext cx="26372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空き家関連データ提供</a:t>
            </a: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関連施策に関する情報提供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1D9C02-1F54-63D0-2ADB-422A24FF7175}"/>
              </a:ext>
            </a:extLst>
          </p:cNvPr>
          <p:cNvSpPr txBox="1"/>
          <p:nvPr/>
        </p:nvSpPr>
        <p:spPr>
          <a:xfrm>
            <a:off x="1119034" y="2994837"/>
            <a:ext cx="151595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アイデア提案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ヒアリング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20B844-9C65-C43E-4A31-915FCDD0E1D1}"/>
              </a:ext>
            </a:extLst>
          </p:cNvPr>
          <p:cNvSpPr txBox="1"/>
          <p:nvPr/>
        </p:nvSpPr>
        <p:spPr>
          <a:xfrm>
            <a:off x="8687465" y="1625234"/>
            <a:ext cx="291072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社会科副読本の作成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96D1E7-980E-2BB6-51DA-E8DCD4EAA67C}"/>
              </a:ext>
            </a:extLst>
          </p:cNvPr>
          <p:cNvSpPr txBox="1"/>
          <p:nvPr/>
        </p:nvSpPr>
        <p:spPr>
          <a:xfrm>
            <a:off x="8687465" y="2155159"/>
            <a:ext cx="291072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ワークショップの実施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F72B575-D628-4FCC-95C7-5FAD77AFF34D}"/>
              </a:ext>
            </a:extLst>
          </p:cNvPr>
          <p:cNvGrpSpPr/>
          <p:nvPr/>
        </p:nvGrpSpPr>
        <p:grpSpPr>
          <a:xfrm>
            <a:off x="5498642" y="1497002"/>
            <a:ext cx="3018791" cy="1204377"/>
            <a:chOff x="3520387" y="1250470"/>
            <a:chExt cx="3401908" cy="135722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E358B56-5C1B-4188-88E0-C6A5E109731A}"/>
                </a:ext>
              </a:extLst>
            </p:cNvPr>
            <p:cNvGrpSpPr/>
            <p:nvPr/>
          </p:nvGrpSpPr>
          <p:grpSpPr>
            <a:xfrm>
              <a:off x="3520387" y="1250470"/>
              <a:ext cx="3401908" cy="1357225"/>
              <a:chOff x="-149274" y="1392129"/>
              <a:chExt cx="11142172" cy="4445277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DF5AD00D-362B-4EBE-A747-A62FF299C925}"/>
                  </a:ext>
                </a:extLst>
              </p:cNvPr>
              <p:cNvGrpSpPr/>
              <p:nvPr/>
            </p:nvGrpSpPr>
            <p:grpSpPr>
              <a:xfrm>
                <a:off x="-149274" y="1392129"/>
                <a:ext cx="11142172" cy="4445277"/>
                <a:chOff x="-6765371" y="4727373"/>
                <a:chExt cx="6193674" cy="1893922"/>
              </a:xfrm>
            </p:grpSpPr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F0E4F724-3F1B-4BB2-97F3-AAACFC19789C}"/>
                    </a:ext>
                  </a:extLst>
                </p:cNvPr>
                <p:cNvSpPr/>
                <p:nvPr/>
              </p:nvSpPr>
              <p:spPr>
                <a:xfrm>
                  <a:off x="-6706959" y="4727373"/>
                  <a:ext cx="6057830" cy="1850111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GB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9CFCD262-9961-42C8-AE12-DDAC7C2C2C1D}"/>
                    </a:ext>
                  </a:extLst>
                </p:cNvPr>
                <p:cNvSpPr/>
                <p:nvPr/>
              </p:nvSpPr>
              <p:spPr>
                <a:xfrm>
                  <a:off x="-6765371" y="6556855"/>
                  <a:ext cx="6193674" cy="6444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GB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0CEA4C50-9127-4901-8033-1833476268A6}"/>
                  </a:ext>
                </a:extLst>
              </p:cNvPr>
              <p:cNvSpPr/>
              <p:nvPr/>
            </p:nvSpPr>
            <p:spPr>
              <a:xfrm>
                <a:off x="326131" y="5423233"/>
                <a:ext cx="933425" cy="2001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88ADA2D4-0ACF-4D00-86A1-B239AA2581B1}"/>
                  </a:ext>
                </a:extLst>
              </p:cNvPr>
              <p:cNvSpPr/>
              <p:nvPr/>
            </p:nvSpPr>
            <p:spPr>
              <a:xfrm>
                <a:off x="258754" y="5225553"/>
                <a:ext cx="1040778" cy="364331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49DB5CA-220D-495A-BE75-18E1BF560F1B}"/>
                  </a:ext>
                </a:extLst>
              </p:cNvPr>
              <p:cNvSpPr/>
              <p:nvPr/>
            </p:nvSpPr>
            <p:spPr>
              <a:xfrm>
                <a:off x="1581526" y="5500024"/>
                <a:ext cx="912019" cy="1233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CF181FF2-1B62-42DE-8CE6-2B218297C08B}"/>
                  </a:ext>
                </a:extLst>
              </p:cNvPr>
              <p:cNvSpPr/>
              <p:nvPr/>
            </p:nvSpPr>
            <p:spPr>
              <a:xfrm>
                <a:off x="1780941" y="5500024"/>
                <a:ext cx="679556" cy="123341"/>
              </a:xfrm>
              <a:prstGeom prst="rect">
                <a:avLst/>
              </a:prstGeom>
              <a:solidFill>
                <a:srgbClr val="C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18807CA4-1491-4650-B462-38CA71D544BD}"/>
                  </a:ext>
                </a:extLst>
              </p:cNvPr>
              <p:cNvSpPr/>
              <p:nvPr/>
            </p:nvSpPr>
            <p:spPr>
              <a:xfrm>
                <a:off x="2695447" y="5504162"/>
                <a:ext cx="912019" cy="1233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0DF96C2A-937B-4E8C-8D07-8457E2C4A846}"/>
                  </a:ext>
                </a:extLst>
              </p:cNvPr>
              <p:cNvSpPr/>
              <p:nvPr/>
            </p:nvSpPr>
            <p:spPr>
              <a:xfrm>
                <a:off x="2894862" y="5504162"/>
                <a:ext cx="679556" cy="123341"/>
              </a:xfrm>
              <a:prstGeom prst="rect">
                <a:avLst/>
              </a:prstGeom>
              <a:solidFill>
                <a:schemeClr val="tx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D68FF2B-6640-47A2-945C-7B7A11ECB1C2}"/>
                  </a:ext>
                </a:extLst>
              </p:cNvPr>
              <p:cNvSpPr/>
              <p:nvPr/>
            </p:nvSpPr>
            <p:spPr>
              <a:xfrm>
                <a:off x="8955003" y="5502621"/>
                <a:ext cx="912019" cy="1233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FD75A5CF-AB5C-450F-817F-16CCCCBFED50}"/>
                  </a:ext>
                </a:extLst>
              </p:cNvPr>
              <p:cNvSpPr/>
              <p:nvPr/>
            </p:nvSpPr>
            <p:spPr>
              <a:xfrm>
                <a:off x="9154418" y="5502621"/>
                <a:ext cx="679557" cy="123340"/>
              </a:xfrm>
              <a:prstGeom prst="rect">
                <a:avLst/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07EB7661-D6A0-47BC-8460-71D084714DC5}"/>
                </a:ext>
              </a:extLst>
            </p:cNvPr>
            <p:cNvGrpSpPr/>
            <p:nvPr/>
          </p:nvGrpSpPr>
          <p:grpSpPr>
            <a:xfrm>
              <a:off x="4801469" y="1375917"/>
              <a:ext cx="791743" cy="954107"/>
              <a:chOff x="8323045" y="1869139"/>
              <a:chExt cx="4139888" cy="4988861"/>
            </a:xfrm>
          </p:grpSpPr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7742A360-23D1-4A41-885F-1C4B2457A8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91818" y="3850649"/>
                <a:ext cx="671115" cy="42560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F67CB820-58A3-4B09-A948-46DDE2BFDC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4412" y="3354834"/>
                <a:ext cx="608529" cy="85980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9A6A7A74-2465-47CD-ADEB-523EF85594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80876" y="4214640"/>
                <a:ext cx="63537" cy="15843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>
                <a:extLst>
                  <a:ext uri="{FF2B5EF4-FFF2-40B4-BE49-F238E27FC236}">
                    <a16:creationId xmlns:a16="http://schemas.microsoft.com/office/drawing/2014/main" id="{AEE36913-2AE6-454A-9732-8B9BA2DCD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61750" y="4373071"/>
                <a:ext cx="419126" cy="46143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639968D8-7C4A-4A4B-B904-32425EBA9C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28282" y="4276252"/>
                <a:ext cx="63537" cy="9681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128DDBF0-333D-4870-8D8F-2656D1AC83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69739" y="4373071"/>
                <a:ext cx="60098" cy="2112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0B1C9415-15F4-4B76-A184-0EBA29ECA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9739" y="4584312"/>
                <a:ext cx="123634" cy="48409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25501D47-9461-44B5-A51C-DD874C9C33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95093" y="5068407"/>
                <a:ext cx="0" cy="36908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B69D7E0B-80B7-4CBE-9253-10FF48822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86562" y="5438669"/>
                <a:ext cx="208531" cy="47998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BD24AB53-895E-49C1-9F85-A2596E56EE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72491" y="5918654"/>
                <a:ext cx="114070" cy="24081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C6180BD6-0660-4682-BBB6-2B7784074D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72491" y="6158463"/>
                <a:ext cx="0" cy="22914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7AF66FDC-242C-41CA-8841-57916D195F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3045" y="5918653"/>
                <a:ext cx="1343333" cy="92137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938B45BB-697B-4B01-980B-B88495AFC6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62268" y="6533366"/>
                <a:ext cx="532249" cy="324634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D7B2A519-DE37-4024-BFB4-3B020190A3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94518" y="6474318"/>
                <a:ext cx="94461" cy="5904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32858D84-443E-4239-A90C-813FCC9EDF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8979" y="6387610"/>
                <a:ext cx="189923" cy="8670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4968597A-1439-4654-BC79-5E1D154E5E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78902" y="6348398"/>
                <a:ext cx="273294" cy="3921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5DA1154E-8815-4C58-9BD2-E071071994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66378" y="5765251"/>
                <a:ext cx="92681" cy="15340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0F3D7E32-4C53-424A-9F32-BA559F221C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59060" y="5552282"/>
                <a:ext cx="15842" cy="21296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11C325BF-A120-4931-A5B8-454EFB66C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74903" y="5298793"/>
                <a:ext cx="75255" cy="25349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6496FEB7-3DF1-43CF-9DA2-41444BF641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50157" y="5041342"/>
                <a:ext cx="114863" cy="25745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D6157B34-D931-48B2-9317-9F2CF245E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60553" y="4847264"/>
                <a:ext cx="123388" cy="20574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1624F8F2-A2C4-44B7-B960-7FE21204B3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3941" y="4758147"/>
                <a:ext cx="71098" cy="8911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5C3C10C7-EA64-47E0-BEF8-F6935D3F25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86723" y="5354133"/>
                <a:ext cx="983372" cy="4763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3E68CB52-BB50-48AE-AA86-51BDB3E5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8608" y="5298793"/>
                <a:ext cx="78116" cy="553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DC5CD5A1-0496-4499-9E5E-426B84ED52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3302" y="5144322"/>
                <a:ext cx="26736" cy="15447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8BD3E664-2DDF-436A-875D-6B0262BB2E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82807" y="4993813"/>
                <a:ext cx="78941" cy="15050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31652B59-FB4F-4D1C-983A-DDE9C65D35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61749" y="4837362"/>
                <a:ext cx="0" cy="15645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8FADE161-244B-41CD-BA55-5F9FBBBF1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038" y="4772009"/>
                <a:ext cx="51710" cy="6535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D8226BBB-74C3-4EEE-B3AF-18D79D0320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5038" y="4758147"/>
                <a:ext cx="57078" cy="1307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6A229D0C-A808-4C2D-A28E-36B08A7803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06585" y="5565375"/>
                <a:ext cx="393217" cy="7620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56B94606-D5BC-4CD5-92B8-31AAB72D81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14968" y="5697898"/>
                <a:ext cx="393217" cy="17520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31CB3031-FFD7-4604-A650-DB06ED8C2B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52195" y="6291465"/>
                <a:ext cx="228680" cy="5693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50CEC6DA-6D66-4B8F-BF6C-230B53C55E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99803" y="5508750"/>
                <a:ext cx="60731" cy="5693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D318AD61-A108-4FB2-BB37-C4C16302C5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5350" y="5425537"/>
                <a:ext cx="15183" cy="8321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EF793353-BDD3-46E4-A5F6-78C291766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0755" y="5401860"/>
                <a:ext cx="74596" cy="236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031A34BF-3636-41C8-86D0-C7700ADA0F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99804" y="5658150"/>
                <a:ext cx="45548" cy="4896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454D2168-4BD0-403D-930E-EC557B7076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45350" y="5599975"/>
                <a:ext cx="0" cy="587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268A54CC-D637-4447-BC7D-BC4190313C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99803" y="5565067"/>
                <a:ext cx="45548" cy="391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036AD77E-586E-40D9-AEE3-0DFCCC3C63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03995" y="5794121"/>
                <a:ext cx="37166" cy="3490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AB17412E-369B-44C7-9FBA-8AD6C35FC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41393" y="5735855"/>
                <a:ext cx="0" cy="587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>
                <a:extLst>
                  <a:ext uri="{FF2B5EF4-FFF2-40B4-BE49-F238E27FC236}">
                    <a16:creationId xmlns:a16="http://schemas.microsoft.com/office/drawing/2014/main" id="{313D9F8C-958F-436F-9B4E-7B48AE2D9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99804" y="5702571"/>
                <a:ext cx="45548" cy="391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>
                <a:extLst>
                  <a:ext uri="{FF2B5EF4-FFF2-40B4-BE49-F238E27FC236}">
                    <a16:creationId xmlns:a16="http://schemas.microsoft.com/office/drawing/2014/main" id="{5BD7B5A8-B856-42E5-87E2-768628A75D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80876" y="6185236"/>
                <a:ext cx="31768" cy="10622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0AFF8D04-654E-4167-8CC8-FE0E2C052F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12644" y="6053320"/>
                <a:ext cx="139590" cy="131916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>
                <a:extLst>
                  <a:ext uri="{FF2B5EF4-FFF2-40B4-BE49-F238E27FC236}">
                    <a16:creationId xmlns:a16="http://schemas.microsoft.com/office/drawing/2014/main" id="{93F81AB4-05A2-4745-AE62-DDCDB05CDD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2235" y="6039061"/>
                <a:ext cx="144567" cy="1425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D8FF8958-D769-41D1-844E-B4E27B0274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96802" y="6039061"/>
                <a:ext cx="63372" cy="8021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D5E86728-AC6A-4EAC-B610-A169C6C85E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871" y="6117215"/>
                <a:ext cx="74304" cy="1360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B5B8E525-30EA-43C9-B9F4-E2BD5F0DB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5792" y="6248033"/>
                <a:ext cx="12867" cy="833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E5BB5C95-ECF0-4792-B0B2-B2B8D8652B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41144" y="6331410"/>
                <a:ext cx="139745" cy="833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3DBD6D28-B54F-48E3-B2F0-3B78F1BB5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0876" y="6287880"/>
                <a:ext cx="160827" cy="125434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E76D8002-9169-4038-BA8F-F92471741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5285" y="6379666"/>
                <a:ext cx="23174" cy="7496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CDFDC428-E7CF-4CBA-B53D-61E99785F3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0876" y="6452761"/>
                <a:ext cx="97688" cy="6319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F799196E-42D3-4D02-9280-AD7775AF1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6291" y="6452761"/>
                <a:ext cx="144585" cy="6319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805BA8F9-7E9F-43F3-B3A6-316D789BF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9876" y="6350378"/>
                <a:ext cx="119623" cy="10298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5CE55F14-FE17-4DE1-9354-A6D94E44DF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56205" y="5912406"/>
                <a:ext cx="139590" cy="131916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55D3C643-817E-49E7-A0E3-F3FD18080C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95796" y="5898147"/>
                <a:ext cx="144567" cy="1425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19CBA0E1-9598-4416-87CB-2825B8DBB8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240363" y="5898147"/>
                <a:ext cx="63372" cy="8021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4FAF497E-13CA-45C5-8C53-C27A7A64E2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9432" y="5976301"/>
                <a:ext cx="74304" cy="1360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C33698F-249B-440A-B581-C85BEB27AF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19353" y="6107119"/>
                <a:ext cx="12867" cy="833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8D213C9D-AA4A-443D-B72F-717A48F20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6085" y="6190496"/>
                <a:ext cx="138364" cy="11655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4D135E3B-975B-4093-876E-FFE4366C2B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6986" y="6287880"/>
                <a:ext cx="99098" cy="2176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>
                <a:extLst>
                  <a:ext uri="{FF2B5EF4-FFF2-40B4-BE49-F238E27FC236}">
                    <a16:creationId xmlns:a16="http://schemas.microsoft.com/office/drawing/2014/main" id="{4D7C22C9-1BB3-4D1F-A225-883284181E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49890" y="5828823"/>
                <a:ext cx="158295" cy="80946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ED9428B2-C5AE-4E61-A7A2-23453A5664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6149" y="5936705"/>
                <a:ext cx="24327" cy="1959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>
                <a:extLst>
                  <a:ext uri="{FF2B5EF4-FFF2-40B4-BE49-F238E27FC236}">
                    <a16:creationId xmlns:a16="http://schemas.microsoft.com/office/drawing/2014/main" id="{F1C74AE9-ED32-4336-8400-265180012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10708" y="5878439"/>
                <a:ext cx="0" cy="587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>
                <a:extLst>
                  <a:ext uri="{FF2B5EF4-FFF2-40B4-BE49-F238E27FC236}">
                    <a16:creationId xmlns:a16="http://schemas.microsoft.com/office/drawing/2014/main" id="{04109C62-6172-433F-B6C3-3F9A5B93C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69119" y="5845155"/>
                <a:ext cx="45548" cy="391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>
                <a:extLst>
                  <a:ext uri="{FF2B5EF4-FFF2-40B4-BE49-F238E27FC236}">
                    <a16:creationId xmlns:a16="http://schemas.microsoft.com/office/drawing/2014/main" id="{8B686CB6-FDF5-4460-8819-07327485CB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77847" y="6387012"/>
                <a:ext cx="97688" cy="6319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9CBF0AE7-181D-45CD-930D-5DB3AA5CB1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62556" y="6347688"/>
                <a:ext cx="115291" cy="10252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383C2ED7-EF3C-4025-9682-69E7A99EA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5242" y="6237623"/>
                <a:ext cx="67313" cy="11006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441C82C0-3B2C-4742-ADAC-C0587398EC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36536" y="5265475"/>
                <a:ext cx="162638" cy="131104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2EDD794F-DF2B-4044-BCD9-274438DEE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96802" y="5068407"/>
                <a:ext cx="44368" cy="19941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85C0F641-FD35-469C-B7F1-9C2D8E67EF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54394" y="1869139"/>
                <a:ext cx="976230" cy="148148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734F3604-662E-4C82-B048-3FAD95EC6AA8}"/>
                </a:ext>
              </a:extLst>
            </p:cNvPr>
            <p:cNvSpPr txBox="1"/>
            <p:nvPr/>
          </p:nvSpPr>
          <p:spPr>
            <a:xfrm>
              <a:off x="3669299" y="1384803"/>
              <a:ext cx="310408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親子</a:t>
              </a:r>
              <a:r>
                <a:rPr lang="ja-JP" altLang="en-US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で住まいを</a:t>
              </a:r>
              <a:endParaRPr lang="en-US" altLang="ja-JP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b="1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未来に</a:t>
              </a:r>
              <a:r>
                <a:rPr lang="ja-JP" altLang="en-US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つなぐ</a:t>
              </a:r>
              <a:endParaRPr lang="en-US" altLang="ja-JP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－</a:t>
              </a:r>
              <a:r>
                <a:rPr lang="ja-JP" altLang="en-US" sz="2000" b="1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「脱・空き家」教育</a:t>
              </a: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10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B555013D-10CC-4459-DF74-B117F8F19694}"/>
              </a:ext>
            </a:extLst>
          </p:cNvPr>
          <p:cNvSpPr txBox="1">
            <a:spLocks/>
          </p:cNvSpPr>
          <p:nvPr/>
        </p:nvSpPr>
        <p:spPr>
          <a:xfrm>
            <a:off x="3859619" y="479573"/>
            <a:ext cx="7950017" cy="831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38" tIns="45719" rIns="91438" bIns="45719" rtlCol="0" anchor="ctr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kumimoji="1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岡山県倉敷市建設局</a:t>
            </a: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890BCF8F-07F3-4289-C6C8-E8459FEBE384}"/>
              </a:ext>
            </a:extLst>
          </p:cNvPr>
          <p:cNvSpPr/>
          <p:nvPr/>
        </p:nvSpPr>
        <p:spPr>
          <a:xfrm>
            <a:off x="382364" y="479573"/>
            <a:ext cx="3956127" cy="83189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実現に向けて</a:t>
            </a:r>
            <a:endParaRPr lang="zh-TW" altLang="en-US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DA07985-6ADF-7A52-3B00-BC5B3E218876}"/>
              </a:ext>
            </a:extLst>
          </p:cNvPr>
          <p:cNvSpPr txBox="1"/>
          <p:nvPr/>
        </p:nvSpPr>
        <p:spPr>
          <a:xfrm>
            <a:off x="585592" y="1426559"/>
            <a:ext cx="6873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副読本を用いた「脱・空き家」授業の実施に向けて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4BAE781-FCB8-C086-B952-62D072A56B9A}"/>
              </a:ext>
            </a:extLst>
          </p:cNvPr>
          <p:cNvSpPr txBox="1"/>
          <p:nvPr/>
        </p:nvSpPr>
        <p:spPr>
          <a:xfrm>
            <a:off x="973408" y="191362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本内容の副読本への掲載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市内小学校での授業採用、空き家調査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D997CF-66DC-4DB9-947B-0EEA5087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38" y="2763277"/>
            <a:ext cx="10210064" cy="374215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7C35610-7FDC-4449-A3C3-18C0ADCCC94D}"/>
              </a:ext>
            </a:extLst>
          </p:cNvPr>
          <p:cNvGrpSpPr/>
          <p:nvPr/>
        </p:nvGrpSpPr>
        <p:grpSpPr>
          <a:xfrm>
            <a:off x="7834627" y="1529933"/>
            <a:ext cx="3401908" cy="1357225"/>
            <a:chOff x="3520387" y="1250470"/>
            <a:chExt cx="3401908" cy="135722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2A1B2BA-79AB-4F0E-8335-670D876EA332}"/>
                </a:ext>
              </a:extLst>
            </p:cNvPr>
            <p:cNvGrpSpPr/>
            <p:nvPr/>
          </p:nvGrpSpPr>
          <p:grpSpPr>
            <a:xfrm>
              <a:off x="3520387" y="1250470"/>
              <a:ext cx="3401908" cy="1357225"/>
              <a:chOff x="-149274" y="1392129"/>
              <a:chExt cx="11142172" cy="4445277"/>
            </a:xfrm>
          </p:grpSpPr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71F3DA20-6AD1-42CE-8769-6CE369FE0442}"/>
                  </a:ext>
                </a:extLst>
              </p:cNvPr>
              <p:cNvGrpSpPr/>
              <p:nvPr/>
            </p:nvGrpSpPr>
            <p:grpSpPr>
              <a:xfrm>
                <a:off x="-149274" y="1392129"/>
                <a:ext cx="11142172" cy="4445277"/>
                <a:chOff x="-6765371" y="4727373"/>
                <a:chExt cx="6193674" cy="1893922"/>
              </a:xfrm>
            </p:grpSpPr>
            <p:sp>
              <p:nvSpPr>
                <p:cNvPr id="95" name="正方形/長方形 94">
                  <a:extLst>
                    <a:ext uri="{FF2B5EF4-FFF2-40B4-BE49-F238E27FC236}">
                      <a16:creationId xmlns:a16="http://schemas.microsoft.com/office/drawing/2014/main" id="{6706B719-1359-47A2-817F-F010777DC6A0}"/>
                    </a:ext>
                  </a:extLst>
                </p:cNvPr>
                <p:cNvSpPr/>
                <p:nvPr/>
              </p:nvSpPr>
              <p:spPr>
                <a:xfrm>
                  <a:off x="-6706959" y="4727373"/>
                  <a:ext cx="6057830" cy="1850111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GB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532C99EC-EE4E-4096-A302-9B616FC329B4}"/>
                    </a:ext>
                  </a:extLst>
                </p:cNvPr>
                <p:cNvSpPr/>
                <p:nvPr/>
              </p:nvSpPr>
              <p:spPr>
                <a:xfrm>
                  <a:off x="-6765371" y="6556855"/>
                  <a:ext cx="6193674" cy="6444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GB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0451F5B4-B0CF-4E99-B18A-E5195564E88D}"/>
                  </a:ext>
                </a:extLst>
              </p:cNvPr>
              <p:cNvSpPr/>
              <p:nvPr/>
            </p:nvSpPr>
            <p:spPr>
              <a:xfrm>
                <a:off x="326131" y="5423233"/>
                <a:ext cx="933425" cy="2001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37D88012-6D5C-4580-A1B5-7060A2DFA93A}"/>
                  </a:ext>
                </a:extLst>
              </p:cNvPr>
              <p:cNvSpPr/>
              <p:nvPr/>
            </p:nvSpPr>
            <p:spPr>
              <a:xfrm>
                <a:off x="258754" y="5225553"/>
                <a:ext cx="1040778" cy="364331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8185319A-81A5-4FB8-99FE-8EFB4563D6CC}"/>
                  </a:ext>
                </a:extLst>
              </p:cNvPr>
              <p:cNvSpPr/>
              <p:nvPr/>
            </p:nvSpPr>
            <p:spPr>
              <a:xfrm>
                <a:off x="1581526" y="5500024"/>
                <a:ext cx="912019" cy="1233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D57771A5-643B-45F1-A8E6-B6A10C439A73}"/>
                  </a:ext>
                </a:extLst>
              </p:cNvPr>
              <p:cNvSpPr/>
              <p:nvPr/>
            </p:nvSpPr>
            <p:spPr>
              <a:xfrm>
                <a:off x="1780941" y="5500024"/>
                <a:ext cx="679556" cy="123341"/>
              </a:xfrm>
              <a:prstGeom prst="rect">
                <a:avLst/>
              </a:prstGeom>
              <a:solidFill>
                <a:srgbClr val="C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7A43E277-B353-417C-82FE-321A70C17047}"/>
                  </a:ext>
                </a:extLst>
              </p:cNvPr>
              <p:cNvSpPr/>
              <p:nvPr/>
            </p:nvSpPr>
            <p:spPr>
              <a:xfrm>
                <a:off x="2695447" y="5504162"/>
                <a:ext cx="912019" cy="1233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3491545A-D8EC-4E78-8D79-DEA6781B80E1}"/>
                  </a:ext>
                </a:extLst>
              </p:cNvPr>
              <p:cNvSpPr/>
              <p:nvPr/>
            </p:nvSpPr>
            <p:spPr>
              <a:xfrm>
                <a:off x="2894862" y="5504162"/>
                <a:ext cx="679556" cy="123341"/>
              </a:xfrm>
              <a:prstGeom prst="rect">
                <a:avLst/>
              </a:prstGeom>
              <a:solidFill>
                <a:schemeClr val="tx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540D055C-8DFE-4290-AC2B-F224DB4F332D}"/>
                  </a:ext>
                </a:extLst>
              </p:cNvPr>
              <p:cNvSpPr/>
              <p:nvPr/>
            </p:nvSpPr>
            <p:spPr>
              <a:xfrm>
                <a:off x="8955003" y="5502621"/>
                <a:ext cx="912019" cy="1233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BEE85256-5A96-4222-AF3A-F7D26AB74006}"/>
                  </a:ext>
                </a:extLst>
              </p:cNvPr>
              <p:cNvSpPr/>
              <p:nvPr/>
            </p:nvSpPr>
            <p:spPr>
              <a:xfrm>
                <a:off x="9154418" y="5502621"/>
                <a:ext cx="679557" cy="123340"/>
              </a:xfrm>
              <a:prstGeom prst="rect">
                <a:avLst/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EE92E16-E126-47A4-96D4-BC73B5027AFF}"/>
                </a:ext>
              </a:extLst>
            </p:cNvPr>
            <p:cNvGrpSpPr/>
            <p:nvPr/>
          </p:nvGrpSpPr>
          <p:grpSpPr>
            <a:xfrm>
              <a:off x="4801469" y="1375917"/>
              <a:ext cx="791743" cy="954107"/>
              <a:chOff x="8323045" y="1869139"/>
              <a:chExt cx="4139888" cy="4988861"/>
            </a:xfrm>
          </p:grpSpPr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7BEFBD80-5602-4C91-9977-D5A680057E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91818" y="3850649"/>
                <a:ext cx="671115" cy="42560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0859D8D4-1992-4CF6-B14D-BBD8FD17FB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4412" y="3354834"/>
                <a:ext cx="608529" cy="85980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35FE2E39-3896-41B4-8682-450BB3740C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80876" y="4214640"/>
                <a:ext cx="63537" cy="15843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2984B780-6D7C-4107-A880-E8DF8241C4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61750" y="4373071"/>
                <a:ext cx="419126" cy="46143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9DEB42FF-1635-4299-BA0F-7B70614BE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28282" y="4276252"/>
                <a:ext cx="63537" cy="9681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E273F204-2D39-4CBC-92FD-9CC59F261D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69739" y="4373071"/>
                <a:ext cx="60098" cy="2112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8BA79149-F8A5-4872-8628-DD62229EF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9739" y="4584312"/>
                <a:ext cx="123634" cy="48409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EAC77D2C-63E2-4E34-AEB6-DD2609D53D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95093" y="5068407"/>
                <a:ext cx="0" cy="36908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A009CF43-2F80-4EDF-B5CA-07B295237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86562" y="5438669"/>
                <a:ext cx="208531" cy="47998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FE06C2D3-87A5-430F-843B-E83162591D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72491" y="5918654"/>
                <a:ext cx="114070" cy="24081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7EBA0156-F9CD-4FCE-A0F4-8744BE20F7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72491" y="6158463"/>
                <a:ext cx="0" cy="22914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8C9C03B7-6326-44B4-8F7E-8F5C8C08E5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3045" y="5918653"/>
                <a:ext cx="1343333" cy="92137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B8564F34-EFCA-4999-A3EA-DA7B6BCD81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62268" y="6533366"/>
                <a:ext cx="532249" cy="324634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D847146B-B9CA-4E94-BFD7-9F51125172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94518" y="6474318"/>
                <a:ext cx="94461" cy="5904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D9314CFC-104A-40CE-BF10-E584231FC1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8979" y="6387610"/>
                <a:ext cx="189923" cy="8670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DCAB5CF2-CB69-4FBB-AE28-5C6D2622B5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78902" y="6348398"/>
                <a:ext cx="273294" cy="3921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D5CCBB61-0E98-43D0-B9A9-A946A17E1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66378" y="5765251"/>
                <a:ext cx="92681" cy="15340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5BA07C63-1A82-49FC-AFE5-7C9726239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59060" y="5552282"/>
                <a:ext cx="15842" cy="21296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2CA4F24E-718F-4404-B1CE-944E5BCAC5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74903" y="5298793"/>
                <a:ext cx="75255" cy="25349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D5E8C028-EDE6-4A69-A496-9A0E222837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50157" y="5041342"/>
                <a:ext cx="114863" cy="25745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76462564-B8F2-498C-9914-4062263C5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60553" y="4847264"/>
                <a:ext cx="123388" cy="20574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FFE4A967-7E81-4E4A-AC2C-74FCB8CF24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3941" y="4758147"/>
                <a:ext cx="71098" cy="8911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E638AD57-0ADC-4555-B040-699EFB770C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86723" y="5354133"/>
                <a:ext cx="983372" cy="4763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CBB632A0-EDE5-43F9-949A-16B102A6E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8608" y="5298793"/>
                <a:ext cx="78116" cy="553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7D233B5A-E8DB-4789-8CD3-121D541FB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3302" y="5144322"/>
                <a:ext cx="26736" cy="15447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A8BB0A36-016D-4781-8911-9408987E2F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82807" y="4993813"/>
                <a:ext cx="78941" cy="15050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53EEE14A-98F7-40FB-9563-4EDF385A35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61749" y="4837362"/>
                <a:ext cx="0" cy="15645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EBDF75EF-7E02-4482-83AE-376425AA1E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038" y="4772009"/>
                <a:ext cx="51710" cy="6535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AF89CD8D-1252-4836-A937-DBCC6B3001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5038" y="4758147"/>
                <a:ext cx="57078" cy="1307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32388D88-AA32-43C3-8166-38A48A691F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06585" y="5565375"/>
                <a:ext cx="393217" cy="7620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39B15938-C62D-4F45-A672-673F8AC04E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14968" y="5697898"/>
                <a:ext cx="393217" cy="17520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D5AD3334-D754-44C3-B4E0-263767159F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52195" y="6291465"/>
                <a:ext cx="228680" cy="5693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FCB60669-69C4-412F-8A8B-8246CD819C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99803" y="5508750"/>
                <a:ext cx="60731" cy="5693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29A5A999-1F48-411E-94B8-15EF63832E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5350" y="5425537"/>
                <a:ext cx="15183" cy="83213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90FD8B46-284B-4C13-943C-48DA7B7F8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0755" y="5401860"/>
                <a:ext cx="74596" cy="236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3040F2FB-A60B-4EF9-8A5E-3EE99CBE7C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99804" y="5658150"/>
                <a:ext cx="45548" cy="4896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D5DC9C97-08EE-430F-AAFB-CEB0F20397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45350" y="5599975"/>
                <a:ext cx="0" cy="587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0CCB3D8F-D660-42BA-B055-340682670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99803" y="5565067"/>
                <a:ext cx="45548" cy="391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92D023A3-5607-4810-A6EF-C3D47EFFF2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03995" y="5794121"/>
                <a:ext cx="37166" cy="3490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A5391995-45A1-4B32-922C-E19A314C65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41393" y="5735855"/>
                <a:ext cx="0" cy="587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10149C1D-3F89-406B-8817-7F5E5605F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99804" y="5702571"/>
                <a:ext cx="45548" cy="391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A627DF7A-1BEA-4D7F-B00E-27C749F068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80876" y="6185236"/>
                <a:ext cx="31768" cy="10622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2961735C-57A8-4AF4-8DED-4E9FC9051A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12644" y="6053320"/>
                <a:ext cx="139590" cy="131916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2D9B121A-161B-4C66-8552-0E732C09C9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2235" y="6039061"/>
                <a:ext cx="144567" cy="1425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D41FCA19-6785-4635-8FCA-DE0BC726B6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96802" y="6039061"/>
                <a:ext cx="63372" cy="8021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2E66A61C-39CD-4217-AA2D-ED409E9BCF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871" y="6117215"/>
                <a:ext cx="74304" cy="1360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6E84BCD2-C6AB-4BBE-9EEB-32C3BCCAC3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5792" y="6248033"/>
                <a:ext cx="12867" cy="833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7BCAB6F-BC81-447F-8F15-5A35C6BCB1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41144" y="6331410"/>
                <a:ext cx="139745" cy="833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EFDB09EF-0804-4D6A-A4B5-55DA7F334F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0876" y="6287880"/>
                <a:ext cx="160827" cy="125434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BDA44C7F-1140-47A8-B655-CCE34BA5EF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5285" y="6379666"/>
                <a:ext cx="23174" cy="7496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BAD39567-0038-4515-AD45-2AC7E534C6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0876" y="6452761"/>
                <a:ext cx="97688" cy="6319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CD0AE148-8532-422A-AAC3-4E5477405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6291" y="6452761"/>
                <a:ext cx="144585" cy="6319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BEA7EAB6-5C0A-4118-B098-CA26848E3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9876" y="6350378"/>
                <a:ext cx="119623" cy="10298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B23DF6EE-3892-4EE1-AB91-BD4AF7361D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56205" y="5912406"/>
                <a:ext cx="139590" cy="131916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CBE91910-D76A-47C1-B870-C20545E8CB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95796" y="5898147"/>
                <a:ext cx="144567" cy="1425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A430D9E9-5AE4-4CFF-A395-33550137EE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240363" y="5898147"/>
                <a:ext cx="63372" cy="8021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590E3782-899A-4427-B7CB-17C1FAC5D3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9432" y="5976301"/>
                <a:ext cx="74304" cy="136041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95B6EBD4-AC42-441E-8053-D12DD41E19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19353" y="6107119"/>
                <a:ext cx="12867" cy="83377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7E6AA306-211E-4368-8A9F-239BB8D4F9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6085" y="6190496"/>
                <a:ext cx="138364" cy="116559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A5191437-14A1-49A8-8B77-68BBC619C0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6986" y="6287880"/>
                <a:ext cx="99098" cy="2176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CD37ABF6-FDD3-40AC-B67D-2AA19BA04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49890" y="5828823"/>
                <a:ext cx="158295" cy="80946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9CA93CD8-B98C-4F93-8425-BEDF1C0F7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6149" y="5936705"/>
                <a:ext cx="24327" cy="1959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4DFDC5AA-E2A7-4418-A642-BEFED847DE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10708" y="5878439"/>
                <a:ext cx="0" cy="587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0A8EA285-F9B6-4DA5-A238-15EF30FA4E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69119" y="5845155"/>
                <a:ext cx="45548" cy="3919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7F9D40BA-5B56-4849-82FE-B4DD6F763A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77847" y="6387012"/>
                <a:ext cx="97688" cy="63198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77812B22-9262-4EDB-860D-66F7EB54E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62556" y="6347688"/>
                <a:ext cx="115291" cy="102522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1AE1452D-0BD3-486F-8EAD-6AB5D4F92F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5242" y="6237623"/>
                <a:ext cx="67313" cy="11006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E4F0149A-DDAD-47F3-9990-7DE02E3F4E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36536" y="5265475"/>
                <a:ext cx="162638" cy="131104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EF1704D7-717C-40D3-9477-293F45E9C8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96802" y="5068407"/>
                <a:ext cx="44368" cy="199410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3515DB98-6450-4E3E-92A5-D8671A9A4F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54394" y="1869139"/>
                <a:ext cx="976230" cy="1481485"/>
              </a:xfrm>
              <a:prstGeom prst="line">
                <a:avLst/>
              </a:prstGeom>
              <a:ln w="9525" cap="rnd">
                <a:solidFill>
                  <a:srgbClr val="FFC000"/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5676027-DA15-4463-82AB-E510A1F1DA93}"/>
                </a:ext>
              </a:extLst>
            </p:cNvPr>
            <p:cNvSpPr txBox="1"/>
            <p:nvPr/>
          </p:nvSpPr>
          <p:spPr>
            <a:xfrm>
              <a:off x="3672706" y="1414611"/>
              <a:ext cx="310408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親子</a:t>
              </a:r>
              <a:r>
                <a:rPr lang="ja-JP" altLang="en-US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で住まいを</a:t>
              </a:r>
              <a:endParaRPr lang="en-US" altLang="ja-JP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b="1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未来に</a:t>
              </a:r>
              <a:r>
                <a:rPr lang="ja-JP" altLang="en-US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つなぐ</a:t>
              </a:r>
              <a:endParaRPr lang="en-US" altLang="ja-JP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－</a:t>
              </a:r>
              <a:r>
                <a:rPr lang="ja-JP" altLang="en-US" sz="2000" b="1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「脱・空き家」教育</a:t>
              </a: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99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726700-13D9-49DF-9E5B-58AE9981B4C7}"/>
              </a:ext>
            </a:extLst>
          </p:cNvPr>
          <p:cNvSpPr txBox="1"/>
          <p:nvPr/>
        </p:nvSpPr>
        <p:spPr>
          <a:xfrm>
            <a:off x="808666" y="642822"/>
            <a:ext cx="444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倉敷市</a:t>
            </a:r>
            <a:r>
              <a:rPr lang="ja-JP" altLang="en-US" sz="32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からの</a:t>
            </a:r>
            <a:r>
              <a:rPr kumimoji="1" lang="ja-JP" altLang="en-US" sz="32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389585-4A88-49B6-A77F-42899FF85E3B}"/>
              </a:ext>
            </a:extLst>
          </p:cNvPr>
          <p:cNvSpPr txBox="1"/>
          <p:nvPr/>
        </p:nvSpPr>
        <p:spPr>
          <a:xfrm>
            <a:off x="1052033" y="1154609"/>
            <a:ext cx="10087934" cy="14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kumimoji="1"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歴史</a:t>
            </a:r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」を、形あるものとして「</a:t>
            </a:r>
            <a:r>
              <a:rPr kumimoji="1"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未来</a:t>
            </a:r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」につなぐ。</a:t>
            </a:r>
            <a:endParaRPr kumimoji="1" lang="en-US" altLang="ja-JP" sz="3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未来</a:t>
            </a:r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」を、語るに値する</a:t>
            </a:r>
            <a:r>
              <a:rPr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歴史</a:t>
            </a:r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としてつなぐ。</a:t>
            </a:r>
            <a:endParaRPr kumimoji="1" lang="ja-JP" altLang="en-US" sz="3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26" name="Picture 2" descr="川舟流し">
            <a:extLst>
              <a:ext uri="{FF2B5EF4-FFF2-40B4-BE49-F238E27FC236}">
                <a16:creationId xmlns:a16="http://schemas.microsoft.com/office/drawing/2014/main" id="{0141E69B-D084-4BD8-B0C7-034E5D4F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007" y="2823018"/>
            <a:ext cx="4366683" cy="29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3ECE44-AE5A-4406-8A4E-03A7A9BE2498}"/>
              </a:ext>
            </a:extLst>
          </p:cNvPr>
          <p:cNvSpPr txBox="1"/>
          <p:nvPr/>
        </p:nvSpPr>
        <p:spPr>
          <a:xfrm>
            <a:off x="5783846" y="2969614"/>
            <a:ext cx="446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倉敷美観地区</a:t>
            </a:r>
            <a:endParaRPr kumimoji="1"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下津井町並み保存地区</a:t>
            </a:r>
            <a:endParaRPr kumimoji="1"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玉島町並み保存地区</a:t>
            </a:r>
            <a:endParaRPr kumimoji="1" lang="ja-JP" altLang="en-US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4D19D1-0D7A-4FE9-BA48-69704FE158E7}"/>
              </a:ext>
            </a:extLst>
          </p:cNvPr>
          <p:cNvSpPr txBox="1"/>
          <p:nvPr/>
        </p:nvSpPr>
        <p:spPr>
          <a:xfrm>
            <a:off x="5783846" y="4849693"/>
            <a:ext cx="310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歴史</a:t>
            </a:r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ある町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931F4C-5C93-42E2-AF0C-4E1CB1A7AA4C}"/>
              </a:ext>
            </a:extLst>
          </p:cNvPr>
          <p:cNvSpPr txBox="1"/>
          <p:nvPr/>
        </p:nvSpPr>
        <p:spPr>
          <a:xfrm>
            <a:off x="1306560" y="5737738"/>
            <a:ext cx="353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倉敷美観地区</a:t>
            </a:r>
            <a:endParaRPr kumimoji="1"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1A6018-7421-4D99-BBE5-0589E929DFE7}"/>
              </a:ext>
            </a:extLst>
          </p:cNvPr>
          <p:cNvSpPr txBox="1"/>
          <p:nvPr/>
        </p:nvSpPr>
        <p:spPr>
          <a:xfrm>
            <a:off x="6935312" y="5387323"/>
            <a:ext cx="266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“空き家”</a:t>
            </a:r>
          </a:p>
        </p:txBody>
      </p:sp>
    </p:spTree>
    <p:extLst>
      <p:ext uri="{BB962C8B-B14F-4D97-AF65-F5344CB8AC3E}">
        <p14:creationId xmlns:p14="http://schemas.microsoft.com/office/powerpoint/2010/main" val="95464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38F67C-91E9-434E-BEC6-B3A87F8D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7037156" y="681503"/>
            <a:ext cx="4727510" cy="5025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94D482-C693-4888-A485-5F081AAE4FB8}"/>
              </a:ext>
            </a:extLst>
          </p:cNvPr>
          <p:cNvSpPr txBox="1"/>
          <p:nvPr/>
        </p:nvSpPr>
        <p:spPr>
          <a:xfrm>
            <a:off x="7148336" y="5706919"/>
            <a:ext cx="418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2014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年から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2021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年での空き家の増減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（倉敷市提供のデータで分析）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8D97E2-0B52-43BD-B5BC-3224C667FE92}"/>
              </a:ext>
            </a:extLst>
          </p:cNvPr>
          <p:cNvSpPr txBox="1"/>
          <p:nvPr/>
        </p:nvSpPr>
        <p:spPr>
          <a:xfrm>
            <a:off x="598914" y="1109284"/>
            <a:ext cx="6149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人口減少や高齢化といった社会問題を背景に、</a:t>
            </a: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空き家が増加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している。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「歴史的町並み保存地区」に選出されている　　</a:t>
            </a:r>
            <a:r>
              <a:rPr kumimoji="1" lang="ja-JP" altLang="en-US" sz="2000" b="1" dirty="0">
                <a:solidFill>
                  <a:srgbClr val="C00000"/>
                </a:solidFill>
                <a:uFill>
                  <a:solidFill>
                    <a:schemeClr val="accent4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玉島町並み保存地区</a:t>
            </a:r>
            <a:r>
              <a:rPr kumimoji="1" lang="ja-JP" altLang="en-US" sz="2000" dirty="0">
                <a:uFill>
                  <a:solidFill>
                    <a:schemeClr val="accent4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周辺で空き家の増加数が高い。</a:t>
            </a:r>
            <a:endParaRPr kumimoji="1" lang="en-US" altLang="ja-JP" sz="2000" dirty="0">
              <a:uFill>
                <a:solidFill>
                  <a:schemeClr val="accent4"/>
                </a:solidFill>
              </a:u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726700-13D9-49DF-9E5B-58AE9981B4C7}"/>
              </a:ext>
            </a:extLst>
          </p:cNvPr>
          <p:cNvSpPr txBox="1"/>
          <p:nvPr/>
        </p:nvSpPr>
        <p:spPr>
          <a:xfrm>
            <a:off x="427334" y="426124"/>
            <a:ext cx="444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倉敷市の現状と課題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4FCB0DF-0051-4396-8770-CC09801D9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548" y="2761998"/>
            <a:ext cx="4727510" cy="312958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08EB7F-F104-49CE-AE8D-33A6FA7E977A}"/>
              </a:ext>
            </a:extLst>
          </p:cNvPr>
          <p:cNvSpPr txBox="1"/>
          <p:nvPr/>
        </p:nvSpPr>
        <p:spPr>
          <a:xfrm>
            <a:off x="1975495" y="5891585"/>
            <a:ext cx="353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玉島町並み保存地区</a:t>
            </a:r>
          </a:p>
        </p:txBody>
      </p:sp>
    </p:spTree>
    <p:extLst>
      <p:ext uri="{BB962C8B-B14F-4D97-AF65-F5344CB8AC3E}">
        <p14:creationId xmlns:p14="http://schemas.microsoft.com/office/powerpoint/2010/main" val="34183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726700-13D9-49DF-9E5B-58AE9981B4C7}"/>
              </a:ext>
            </a:extLst>
          </p:cNvPr>
          <p:cNvSpPr txBox="1"/>
          <p:nvPr/>
        </p:nvSpPr>
        <p:spPr>
          <a:xfrm>
            <a:off x="542524" y="608098"/>
            <a:ext cx="444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空き家の発生と対策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4D6A0F-632A-49DA-A56D-8BEE5D7BFBA7}"/>
              </a:ext>
            </a:extLst>
          </p:cNvPr>
          <p:cNvSpPr txBox="1"/>
          <p:nvPr/>
        </p:nvSpPr>
        <p:spPr>
          <a:xfrm>
            <a:off x="846251" y="1528093"/>
            <a:ext cx="676875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空き家の取得には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相続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時に発生している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個人の財産という特性上、地域での取り組みが難しい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不動産に対する知識が不足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家族内の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コミュニケーションが不足</a:t>
            </a: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親子で家の未来をつなぐ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ことが重要</a:t>
            </a:r>
            <a:endParaRPr lang="en-GB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5D16AF-2919-48C2-A5E1-4FEE6FE58606}"/>
              </a:ext>
            </a:extLst>
          </p:cNvPr>
          <p:cNvSpPr txBox="1"/>
          <p:nvPr/>
        </p:nvSpPr>
        <p:spPr>
          <a:xfrm>
            <a:off x="804495" y="4439903"/>
            <a:ext cx="673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２つの「つなぐ」の実現で明るい町を目指す！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29C899-0F8A-42CF-877E-752B86ACA750}"/>
              </a:ext>
            </a:extLst>
          </p:cNvPr>
          <p:cNvSpPr txBox="1"/>
          <p:nvPr/>
        </p:nvSpPr>
        <p:spPr>
          <a:xfrm>
            <a:off x="956073" y="5088629"/>
            <a:ext cx="248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</a:t>
            </a:r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とつなぐ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146E11-0E8F-4AEC-82BB-B844AABBCDA6}"/>
              </a:ext>
            </a:extLst>
          </p:cNvPr>
          <p:cNvSpPr txBox="1"/>
          <p:nvPr/>
        </p:nvSpPr>
        <p:spPr>
          <a:xfrm>
            <a:off x="4623864" y="5083718"/>
            <a:ext cx="234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</a:t>
            </a:r>
            <a:r>
              <a:rPr kumimoji="1"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でつなぐ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1CDB49E-5AFB-466F-8A44-9220B15E28C2}"/>
              </a:ext>
            </a:extLst>
          </p:cNvPr>
          <p:cNvSpPr/>
          <p:nvPr/>
        </p:nvSpPr>
        <p:spPr>
          <a:xfrm>
            <a:off x="596168" y="4104080"/>
            <a:ext cx="7062486" cy="173653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5CC9CB-32EE-42D8-ABCF-F97E336FD1BB}"/>
              </a:ext>
            </a:extLst>
          </p:cNvPr>
          <p:cNvSpPr txBox="1"/>
          <p:nvPr/>
        </p:nvSpPr>
        <p:spPr>
          <a:xfrm>
            <a:off x="846787" y="3692482"/>
            <a:ext cx="1495819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0070C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IDEA</a:t>
            </a:r>
            <a:endParaRPr kumimoji="1" lang="ja-JP" altLang="en-US" sz="4400" b="1" dirty="0">
              <a:solidFill>
                <a:srgbClr val="0070C0"/>
              </a:solidFill>
              <a:latin typeface="ADLaM Display" panose="020F0502020204030204" pitchFamily="2" charset="0"/>
              <a:ea typeface="BIZ UDゴシック" panose="020B0400000000000000" pitchFamily="49" charset="-128"/>
              <a:cs typeface="ADLaM Display" panose="020F0502020204030204" pitchFamily="2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02001FA-4168-4E68-8DE3-4BE0CD673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611" y="3795314"/>
            <a:ext cx="3444857" cy="213172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36B5A72-2377-4227-AAC4-613EFBC13FB1}"/>
              </a:ext>
            </a:extLst>
          </p:cNvPr>
          <p:cNvSpPr txBox="1"/>
          <p:nvPr/>
        </p:nvSpPr>
        <p:spPr>
          <a:xfrm>
            <a:off x="7938476" y="5952800"/>
            <a:ext cx="353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倉敷市とのヒアリングの様子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A11340-166D-41A0-832B-096E6F50C4E2}"/>
              </a:ext>
            </a:extLst>
          </p:cNvPr>
          <p:cNvSpPr txBox="1"/>
          <p:nvPr/>
        </p:nvSpPr>
        <p:spPr>
          <a:xfrm>
            <a:off x="7886892" y="3278572"/>
            <a:ext cx="353357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空き家の取得理由の割合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r"/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出典：国土交通省「空き家所有者実態調査」</a:t>
            </a:r>
            <a:endParaRPr kumimoji="1" lang="ja-JP" altLang="en-US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6E7A735-216E-4C08-8B5F-1B409B06EFC6}"/>
              </a:ext>
            </a:extLst>
          </p:cNvPr>
          <p:cNvGrpSpPr/>
          <p:nvPr/>
        </p:nvGrpSpPr>
        <p:grpSpPr>
          <a:xfrm rot="1719624">
            <a:off x="3625681" y="4957111"/>
            <a:ext cx="664700" cy="835967"/>
            <a:chOff x="9176699" y="3354834"/>
            <a:chExt cx="2806882" cy="3530106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10AAD73-5053-4A57-A9F2-3A5B9ADB35D3}"/>
                </a:ext>
              </a:extLst>
            </p:cNvPr>
            <p:cNvCxnSpPr>
              <a:cxnSpLocks/>
            </p:cNvCxnSpPr>
            <p:nvPr/>
          </p:nvCxnSpPr>
          <p:spPr>
            <a:xfrm rot="18704885" flipH="1">
              <a:off x="11675292" y="4016024"/>
              <a:ext cx="550883" cy="65694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2901C37-0F85-4FF8-8A35-FA399D4B37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4412" y="3354834"/>
              <a:ext cx="608529" cy="85980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B927417-1AAF-4504-B782-9F150A526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0876" y="4214640"/>
              <a:ext cx="63537" cy="158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47C3E97-FAB5-44FC-A21B-4BB521124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1750" y="4373071"/>
              <a:ext cx="419126" cy="46143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4B91BB07-E5B5-4AA6-8BE4-13927FD2C9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8282" y="4276252"/>
              <a:ext cx="63537" cy="9681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64C86C7-32F5-4D1A-AAC5-A169A239A9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9739" y="4373071"/>
              <a:ext cx="60098" cy="2112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13DC670E-D337-479C-BCD1-14807ACCD85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39" y="4584312"/>
              <a:ext cx="123634" cy="48409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C986D72-CFAD-4F23-97D4-FFA3C3B38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5093" y="5068407"/>
              <a:ext cx="0" cy="36908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52D0DFC5-A305-43A6-BAC4-311D65124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86562" y="5438669"/>
              <a:ext cx="208531" cy="47998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A18AB0FF-63BD-4AEE-8CBE-9EEEDD4F60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2491" y="5918654"/>
              <a:ext cx="114070" cy="24081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564C9E6F-6987-4971-8BFF-73B6E8137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2491" y="6158463"/>
              <a:ext cx="0" cy="22914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45FA60E-4680-4929-B44A-F8E6D682A4A7}"/>
                </a:ext>
              </a:extLst>
            </p:cNvPr>
            <p:cNvCxnSpPr>
              <a:cxnSpLocks/>
            </p:cNvCxnSpPr>
            <p:nvPr/>
          </p:nvCxnSpPr>
          <p:spPr>
            <a:xfrm rot="18704885" flipH="1" flipV="1">
              <a:off x="8858778" y="6049829"/>
              <a:ext cx="866358" cy="23051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A269D15-08AF-45CB-BD45-2843741861C2}"/>
                </a:ext>
              </a:extLst>
            </p:cNvPr>
            <p:cNvCxnSpPr>
              <a:cxnSpLocks/>
            </p:cNvCxnSpPr>
            <p:nvPr/>
          </p:nvCxnSpPr>
          <p:spPr>
            <a:xfrm rot="18704885" flipH="1" flipV="1">
              <a:off x="9453382" y="6577873"/>
              <a:ext cx="461073" cy="15306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5C6DD2C-72B2-4A03-97D9-C77454A16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4518" y="6474318"/>
              <a:ext cx="94461" cy="5904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B85E14B5-6159-4499-93D1-5EFB319191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8979" y="6387610"/>
              <a:ext cx="189923" cy="8670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16663900-F38C-4DCE-864D-E12A672B68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8902" y="6348398"/>
              <a:ext cx="273294" cy="3921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810A8979-249E-4A4B-AA0B-9402FC9AD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6378" y="5765251"/>
              <a:ext cx="92681" cy="15340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C6696DD9-C07B-415D-B42D-34DFE5FEF2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060" y="5552282"/>
              <a:ext cx="15842" cy="21296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57E4F603-7F8A-4419-815C-7D8CFAD27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4903" y="5298793"/>
              <a:ext cx="75255" cy="253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D09C79F-2B20-4692-8985-8764899E1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0157" y="5041342"/>
              <a:ext cx="114863" cy="25745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F652379-256D-4866-B4B3-AB3CE6CF9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0553" y="4847264"/>
              <a:ext cx="123388" cy="20574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E837B0BF-B40B-4B29-B2D4-4689C0508F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3941" y="4758147"/>
              <a:ext cx="71098" cy="891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4302B99F-DEBC-4A3E-94F6-98DC749B45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86723" y="5354133"/>
              <a:ext cx="983372" cy="4763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1C15B4C0-0566-4AED-8F25-9A6EBF472429}"/>
                </a:ext>
              </a:extLst>
            </p:cNvPr>
            <p:cNvCxnSpPr>
              <a:cxnSpLocks/>
            </p:cNvCxnSpPr>
            <p:nvPr/>
          </p:nvCxnSpPr>
          <p:spPr>
            <a:xfrm>
              <a:off x="10208608" y="5298793"/>
              <a:ext cx="78116" cy="553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19678B32-5451-4F13-A130-132172E6980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302" y="5144322"/>
              <a:ext cx="26736" cy="15447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80B61E99-A799-41C5-BC69-7DED0EFE3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2807" y="4993813"/>
              <a:ext cx="78941" cy="15050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2897561-B900-47F3-9488-21F1AF7FE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1749" y="4837362"/>
              <a:ext cx="0" cy="15645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601B9B49-7D0C-4976-AC87-5FE5A851687B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038" y="4772009"/>
              <a:ext cx="51710" cy="6535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1B9A9052-C550-4162-A5CE-09DE7FE33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55038" y="4758147"/>
              <a:ext cx="57078" cy="1307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5D8FFF99-7BEB-437D-981F-5297BABAD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6585" y="5565375"/>
              <a:ext cx="393217" cy="7620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DB5883C9-A28E-489D-8749-8A230DAF0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14968" y="5697898"/>
              <a:ext cx="393217" cy="17520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F860CAE2-23FB-472C-B2F5-58F0EF07F0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195" y="6291465"/>
              <a:ext cx="228680" cy="5693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A1C95C3C-DEB4-4B1C-A6C8-526CD0736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9803" y="5508750"/>
              <a:ext cx="60731" cy="5693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B2C56D1-7372-49B8-8980-000DC197465C}"/>
                </a:ext>
              </a:extLst>
            </p:cNvPr>
            <p:cNvCxnSpPr>
              <a:cxnSpLocks/>
            </p:cNvCxnSpPr>
            <p:nvPr/>
          </p:nvCxnSpPr>
          <p:spPr>
            <a:xfrm>
              <a:off x="11345350" y="5425537"/>
              <a:ext cx="15183" cy="8321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2B1A6BBE-417E-47B8-86B0-E839B7D3EF16}"/>
                </a:ext>
              </a:extLst>
            </p:cNvPr>
            <p:cNvCxnSpPr>
              <a:cxnSpLocks/>
            </p:cNvCxnSpPr>
            <p:nvPr/>
          </p:nvCxnSpPr>
          <p:spPr>
            <a:xfrm>
              <a:off x="11270755" y="5401860"/>
              <a:ext cx="74596" cy="236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9254C2F2-5F3C-4CF5-B70B-B71165947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9804" y="5658150"/>
              <a:ext cx="45548" cy="4896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D1C9720-B31B-4D30-859B-156A3E48C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5350" y="5599975"/>
              <a:ext cx="0" cy="587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626ED5E6-6901-41F2-A48C-F7B8B2CD68FA}"/>
                </a:ext>
              </a:extLst>
            </p:cNvPr>
            <p:cNvCxnSpPr>
              <a:cxnSpLocks/>
            </p:cNvCxnSpPr>
            <p:nvPr/>
          </p:nvCxnSpPr>
          <p:spPr>
            <a:xfrm>
              <a:off x="11299803" y="5565067"/>
              <a:ext cx="45548" cy="391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BC273FF9-F59D-4FBC-9C0F-C12B95E23E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03995" y="5794121"/>
              <a:ext cx="37166" cy="3490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E8E6F157-5C44-42E9-9A48-BF2A0BBB1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1393" y="5735855"/>
              <a:ext cx="0" cy="587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0CEE756B-F40C-457C-A32F-FB49F6B5C7E5}"/>
                </a:ext>
              </a:extLst>
            </p:cNvPr>
            <p:cNvCxnSpPr>
              <a:cxnSpLocks/>
            </p:cNvCxnSpPr>
            <p:nvPr/>
          </p:nvCxnSpPr>
          <p:spPr>
            <a:xfrm>
              <a:off x="11299804" y="5702571"/>
              <a:ext cx="45548" cy="391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E982D307-A4AE-4C9A-9103-5269755F58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0876" y="6185236"/>
              <a:ext cx="31768" cy="10622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A3D7ABEA-0C12-48CA-AD34-43E147C62B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2644" y="6053320"/>
              <a:ext cx="139590" cy="131916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2F2418F8-8AF8-4DC2-8EBB-4A30DE86F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2235" y="6039061"/>
              <a:ext cx="144567" cy="1425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B62A7D1D-9B75-4A93-A356-FF01EE379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6802" y="6039061"/>
              <a:ext cx="63372" cy="802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A9A8B214-461D-4B94-A1B2-8F2295EB4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871" y="6117215"/>
              <a:ext cx="74304" cy="1360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B0DCF884-46F5-4D7F-AAA9-853C096A3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5792" y="6248033"/>
              <a:ext cx="12867" cy="833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74A0474F-84ED-4A19-B6F4-2D5B67BFA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1144" y="6331410"/>
              <a:ext cx="139745" cy="833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B9935949-687A-403C-9345-A1DBA05FEFBD}"/>
                </a:ext>
              </a:extLst>
            </p:cNvPr>
            <p:cNvCxnSpPr>
              <a:cxnSpLocks/>
            </p:cNvCxnSpPr>
            <p:nvPr/>
          </p:nvCxnSpPr>
          <p:spPr>
            <a:xfrm>
              <a:off x="10680876" y="6287880"/>
              <a:ext cx="160827" cy="125434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D40B3F84-57DA-4DF5-8D48-232896FC5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5285" y="6379666"/>
              <a:ext cx="23174" cy="7496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B00CB947-589C-4D13-ABFC-E890F9DD6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0876" y="6452761"/>
              <a:ext cx="97688" cy="6319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48068496-17BA-4F75-AFA6-4BE0D00BEA78}"/>
                </a:ext>
              </a:extLst>
            </p:cNvPr>
            <p:cNvCxnSpPr>
              <a:cxnSpLocks/>
            </p:cNvCxnSpPr>
            <p:nvPr/>
          </p:nvCxnSpPr>
          <p:spPr>
            <a:xfrm>
              <a:off x="10536291" y="6452761"/>
              <a:ext cx="144585" cy="6319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81A23BA8-5C2F-483E-97F3-B41F5321C719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876" y="6350378"/>
              <a:ext cx="119623" cy="10298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6CBB57A4-BCA5-4FFB-9D00-CEEE7EC2CA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56205" y="5912406"/>
              <a:ext cx="139590" cy="131916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B6A73D69-7003-48C1-AA5D-FCED27CB4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5796" y="5898147"/>
              <a:ext cx="144567" cy="1425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1602CDF9-1BE8-4BD7-B7FC-800831C222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40363" y="5898147"/>
              <a:ext cx="63372" cy="802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A87387FF-4799-4EFF-BFE7-D3AE3F7BA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29432" y="5976301"/>
              <a:ext cx="74304" cy="13604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0432C924-D266-403A-A0C3-CBE62D66C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9353" y="6107119"/>
              <a:ext cx="12867" cy="8337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9AA82F0E-39E4-48CE-9EB0-A8287AC1C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6085" y="6190496"/>
              <a:ext cx="138364" cy="11655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F9EF170F-A16F-41C9-8AC7-BD49245162C5}"/>
                </a:ext>
              </a:extLst>
            </p:cNvPr>
            <p:cNvCxnSpPr>
              <a:cxnSpLocks/>
            </p:cNvCxnSpPr>
            <p:nvPr/>
          </p:nvCxnSpPr>
          <p:spPr>
            <a:xfrm>
              <a:off x="10986986" y="6287880"/>
              <a:ext cx="99098" cy="2176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2A26E303-B537-4A82-9083-4799FA123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9890" y="5828823"/>
              <a:ext cx="158295" cy="80946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80A5906F-DE31-45D5-B8C1-97FE458EA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6149" y="5936705"/>
              <a:ext cx="24327" cy="195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F262B8D5-8DA0-4988-9685-5666E562EB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10708" y="5878439"/>
              <a:ext cx="0" cy="587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EBFD98C4-9798-4BBF-90BC-8613C18E986B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119" y="5845155"/>
              <a:ext cx="45548" cy="3919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A927E416-B144-413A-9FBF-7710DF5D0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7847" y="6387012"/>
              <a:ext cx="97688" cy="6319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8BB7D3D4-D935-4D3C-BCE3-F1A049AF9F82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556" y="6347688"/>
              <a:ext cx="115291" cy="10252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30213B10-609A-407E-9E26-0C5F5F1A66E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5242" y="6237623"/>
              <a:ext cx="67313" cy="110065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0C551B45-9467-4DDF-B402-71F4047AA7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36536" y="5265475"/>
              <a:ext cx="162638" cy="131104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8EBB086B-532F-4744-BEC8-3BAF948525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6802" y="5068407"/>
              <a:ext cx="44368" cy="19941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D8D58AEB-8E18-4DDF-9E34-F93558671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51"/>
          <a:stretch/>
        </p:blipFill>
        <p:spPr>
          <a:xfrm>
            <a:off x="7938476" y="176619"/>
            <a:ext cx="3621877" cy="3182745"/>
          </a:xfrm>
          <a:prstGeom prst="rect">
            <a:avLst/>
          </a:prstGeom>
        </p:spPr>
      </p:pic>
      <p:sp>
        <p:nvSpPr>
          <p:cNvPr id="97" name="四角形: 角を丸くする 96">
            <a:extLst>
              <a:ext uri="{FF2B5EF4-FFF2-40B4-BE49-F238E27FC236}">
                <a16:creationId xmlns:a16="http://schemas.microsoft.com/office/drawing/2014/main" id="{BF61DB8D-2D0B-44C8-85F9-0DEF38B36490}"/>
              </a:ext>
            </a:extLst>
          </p:cNvPr>
          <p:cNvSpPr/>
          <p:nvPr/>
        </p:nvSpPr>
        <p:spPr>
          <a:xfrm>
            <a:off x="1583266" y="2971800"/>
            <a:ext cx="5383025" cy="649705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FF209E-F6C5-496E-8D3C-86D8DA483B57}"/>
              </a:ext>
            </a:extLst>
          </p:cNvPr>
          <p:cNvSpPr txBox="1"/>
          <p:nvPr/>
        </p:nvSpPr>
        <p:spPr>
          <a:xfrm>
            <a:off x="2117213" y="422413"/>
            <a:ext cx="920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２つの「つなぐ」の実現で明るい町を目指す！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BD8604E-8CD0-44B7-86A6-C66987F16910}"/>
              </a:ext>
            </a:extLst>
          </p:cNvPr>
          <p:cNvSpPr/>
          <p:nvPr/>
        </p:nvSpPr>
        <p:spPr>
          <a:xfrm>
            <a:off x="968259" y="1426592"/>
            <a:ext cx="4956630" cy="2640080"/>
          </a:xfrm>
          <a:prstGeom prst="roundRect">
            <a:avLst>
              <a:gd name="adj" fmla="val 6102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5A78EF7-61CD-4ED6-9ED3-4184CB084F6C}"/>
              </a:ext>
            </a:extLst>
          </p:cNvPr>
          <p:cNvSpPr/>
          <p:nvPr/>
        </p:nvSpPr>
        <p:spPr>
          <a:xfrm>
            <a:off x="6540768" y="1454036"/>
            <a:ext cx="4212223" cy="2615735"/>
          </a:xfrm>
          <a:prstGeom prst="roundRect">
            <a:avLst>
              <a:gd name="adj" fmla="val 4249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C16E45-9224-4428-ACA3-09B2B3D0D42D}"/>
              </a:ext>
            </a:extLst>
          </p:cNvPr>
          <p:cNvSpPr txBox="1"/>
          <p:nvPr/>
        </p:nvSpPr>
        <p:spPr>
          <a:xfrm>
            <a:off x="435429" y="353224"/>
            <a:ext cx="153253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0070C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IDEA</a:t>
            </a:r>
            <a:endParaRPr kumimoji="1" lang="ja-JP" altLang="en-US" sz="4400" b="1" dirty="0">
              <a:solidFill>
                <a:srgbClr val="0070C0"/>
              </a:solidFill>
              <a:latin typeface="ADLaM Display" panose="020F0502020204030204" pitchFamily="2" charset="0"/>
              <a:ea typeface="BIZ UDゴシック" panose="020B0400000000000000" pitchFamily="49" charset="-128"/>
              <a:cs typeface="ADLaM Display" panose="020F0502020204030204" pitchFamily="2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19EE96-9DA6-4BEF-8050-38B17F3CE41A}"/>
              </a:ext>
            </a:extLst>
          </p:cNvPr>
          <p:cNvSpPr txBox="1"/>
          <p:nvPr/>
        </p:nvSpPr>
        <p:spPr>
          <a:xfrm>
            <a:off x="2163186" y="1119207"/>
            <a:ext cx="22839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</a:t>
            </a:r>
            <a:r>
              <a:rPr kumimoji="1" lang="ja-JP" altLang="en-US" sz="24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とつなぐ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E58B73-B72E-436E-A682-53380F9A78C7}"/>
              </a:ext>
            </a:extLst>
          </p:cNvPr>
          <p:cNvSpPr txBox="1"/>
          <p:nvPr/>
        </p:nvSpPr>
        <p:spPr>
          <a:xfrm>
            <a:off x="7572254" y="1126914"/>
            <a:ext cx="21492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</a:t>
            </a:r>
            <a:r>
              <a:rPr kumimoji="1" lang="ja-JP" altLang="en-US" sz="24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でつなぐ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371D4B-74F9-46C3-92CD-89ABB0FEA173}"/>
              </a:ext>
            </a:extLst>
          </p:cNvPr>
          <p:cNvSpPr txBox="1"/>
          <p:nvPr/>
        </p:nvSpPr>
        <p:spPr>
          <a:xfrm>
            <a:off x="1100953" y="1734272"/>
            <a:ext cx="4769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小学３･４年生対象の</a:t>
            </a:r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社会科副読本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①町の歴史的背景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②町の現状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③空き家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に関する授業を行う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子供達が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問題意識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地域愛着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をもつ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8A8380C-80DB-4372-B99B-5DF3AF121D12}"/>
              </a:ext>
            </a:extLst>
          </p:cNvPr>
          <p:cNvSpPr txBox="1"/>
          <p:nvPr/>
        </p:nvSpPr>
        <p:spPr>
          <a:xfrm>
            <a:off x="6717359" y="1660663"/>
            <a:ext cx="393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親子で自宅の将来を考える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“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”の作成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手紙</a:t>
            </a: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をおくる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家族内で自宅についての</a:t>
            </a: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を促す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E0A1F58-EC7B-4483-832A-DAE105C4B13F}"/>
              </a:ext>
            </a:extLst>
          </p:cNvPr>
          <p:cNvSpPr txBox="1"/>
          <p:nvPr/>
        </p:nvSpPr>
        <p:spPr>
          <a:xfrm>
            <a:off x="720387" y="4326823"/>
            <a:ext cx="2283901" cy="802600"/>
          </a:xfrm>
          <a:prstGeom prst="flowChartOffpageConnector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</a:t>
            </a:r>
            <a:r>
              <a:rPr kumimoji="1" lang="ja-JP" altLang="en-US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とつなぐ</a:t>
            </a:r>
            <a:endParaRPr kumimoji="1" lang="en-US" altLang="ja-JP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副読本を用いた授業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202D43-E339-4633-BA7E-86733252DC2A}"/>
              </a:ext>
            </a:extLst>
          </p:cNvPr>
          <p:cNvSpPr txBox="1"/>
          <p:nvPr/>
        </p:nvSpPr>
        <p:spPr>
          <a:xfrm>
            <a:off x="3305136" y="4332767"/>
            <a:ext cx="2149249" cy="802600"/>
          </a:xfrm>
          <a:prstGeom prst="flowChartOffpageConnector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</a:t>
            </a:r>
            <a:r>
              <a:rPr kumimoji="1"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でつなぐ</a:t>
            </a:r>
            <a:endParaRPr kumimoji="1" lang="en-US" altLang="ja-JP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手紙を渡す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B388BFC-4E36-42DE-A380-0B6A005DE4F2}"/>
              </a:ext>
            </a:extLst>
          </p:cNvPr>
          <p:cNvCxnSpPr>
            <a:cxnSpLocks/>
          </p:cNvCxnSpPr>
          <p:nvPr/>
        </p:nvCxnSpPr>
        <p:spPr>
          <a:xfrm>
            <a:off x="596371" y="5912872"/>
            <a:ext cx="10875242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B6A85746-E170-447D-872E-E642CD2F862D}"/>
              </a:ext>
            </a:extLst>
          </p:cNvPr>
          <p:cNvSpPr/>
          <p:nvPr/>
        </p:nvSpPr>
        <p:spPr>
          <a:xfrm>
            <a:off x="1695440" y="5750872"/>
            <a:ext cx="324000" cy="3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49E6CA7-7C36-4BDA-A3E9-DAEA328F7E24}"/>
              </a:ext>
            </a:extLst>
          </p:cNvPr>
          <p:cNvSpPr/>
          <p:nvPr/>
        </p:nvSpPr>
        <p:spPr>
          <a:xfrm>
            <a:off x="4160889" y="5750872"/>
            <a:ext cx="324000" cy="3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44CF460-D51D-4123-99A4-CF878C6072B1}"/>
              </a:ext>
            </a:extLst>
          </p:cNvPr>
          <p:cNvSpPr/>
          <p:nvPr/>
        </p:nvSpPr>
        <p:spPr>
          <a:xfrm>
            <a:off x="7165504" y="5750872"/>
            <a:ext cx="324000" cy="3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1D8B87-26D3-431A-872D-782A8DFB3F0A}"/>
              </a:ext>
            </a:extLst>
          </p:cNvPr>
          <p:cNvSpPr txBox="1"/>
          <p:nvPr/>
        </p:nvSpPr>
        <p:spPr>
          <a:xfrm>
            <a:off x="6252880" y="4326823"/>
            <a:ext cx="2149249" cy="802600"/>
          </a:xfrm>
          <a:prstGeom prst="flowChartOffpageConnector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手紙を読み直す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家の将来を話す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81BEC02-DB70-41BD-9077-916D7FEEA07B}"/>
              </a:ext>
            </a:extLst>
          </p:cNvPr>
          <p:cNvSpPr txBox="1"/>
          <p:nvPr/>
        </p:nvSpPr>
        <p:spPr>
          <a:xfrm>
            <a:off x="8971427" y="4326822"/>
            <a:ext cx="2724889" cy="1184791"/>
          </a:xfrm>
          <a:prstGeom prst="flowChartOffpageConnector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空き家を正しく</a:t>
            </a:r>
            <a:endParaRPr kumimoji="1" lang="en-US" altLang="ja-JP" sz="28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28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理解した未来</a:t>
            </a:r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60A7C2F-E221-46BD-8CEE-E6EB06EB6C09}"/>
              </a:ext>
            </a:extLst>
          </p:cNvPr>
          <p:cNvSpPr/>
          <p:nvPr/>
        </p:nvSpPr>
        <p:spPr>
          <a:xfrm>
            <a:off x="8611504" y="5649556"/>
            <a:ext cx="70906" cy="532266"/>
          </a:xfrm>
          <a:custGeom>
            <a:avLst/>
            <a:gdLst>
              <a:gd name="connsiteX0" fmla="*/ 190083 w 1012949"/>
              <a:gd name="connsiteY0" fmla="*/ 0 h 2099733"/>
              <a:gd name="connsiteX1" fmla="*/ 1011350 w 1012949"/>
              <a:gd name="connsiteY1" fmla="*/ 431800 h 2099733"/>
              <a:gd name="connsiteX2" fmla="*/ 3817 w 1012949"/>
              <a:gd name="connsiteY2" fmla="*/ 1498600 h 2099733"/>
              <a:gd name="connsiteX3" fmla="*/ 731950 w 1012949"/>
              <a:gd name="connsiteY3" fmla="*/ 2099733 h 20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949" h="2099733">
                <a:moveTo>
                  <a:pt x="190083" y="0"/>
                </a:moveTo>
                <a:cubicBezTo>
                  <a:pt x="616238" y="91016"/>
                  <a:pt x="1042394" y="182033"/>
                  <a:pt x="1011350" y="431800"/>
                </a:cubicBezTo>
                <a:cubicBezTo>
                  <a:pt x="980306" y="681567"/>
                  <a:pt x="50384" y="1220611"/>
                  <a:pt x="3817" y="1498600"/>
                </a:cubicBezTo>
                <a:cubicBezTo>
                  <a:pt x="-42750" y="1776589"/>
                  <a:pt x="344600" y="1938161"/>
                  <a:pt x="731950" y="209973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31D130E-BB8D-406D-9292-E65C805C63DA}"/>
              </a:ext>
            </a:extLst>
          </p:cNvPr>
          <p:cNvSpPr/>
          <p:nvPr/>
        </p:nvSpPr>
        <p:spPr>
          <a:xfrm>
            <a:off x="8776186" y="5649556"/>
            <a:ext cx="70906" cy="532266"/>
          </a:xfrm>
          <a:custGeom>
            <a:avLst/>
            <a:gdLst>
              <a:gd name="connsiteX0" fmla="*/ 190083 w 1012949"/>
              <a:gd name="connsiteY0" fmla="*/ 0 h 2099733"/>
              <a:gd name="connsiteX1" fmla="*/ 1011350 w 1012949"/>
              <a:gd name="connsiteY1" fmla="*/ 431800 h 2099733"/>
              <a:gd name="connsiteX2" fmla="*/ 3817 w 1012949"/>
              <a:gd name="connsiteY2" fmla="*/ 1498600 h 2099733"/>
              <a:gd name="connsiteX3" fmla="*/ 731950 w 1012949"/>
              <a:gd name="connsiteY3" fmla="*/ 2099733 h 20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949" h="2099733">
                <a:moveTo>
                  <a:pt x="190083" y="0"/>
                </a:moveTo>
                <a:cubicBezTo>
                  <a:pt x="616238" y="91016"/>
                  <a:pt x="1042394" y="182033"/>
                  <a:pt x="1011350" y="431800"/>
                </a:cubicBezTo>
                <a:cubicBezTo>
                  <a:pt x="980306" y="681567"/>
                  <a:pt x="50384" y="1220611"/>
                  <a:pt x="3817" y="1498600"/>
                </a:cubicBezTo>
                <a:cubicBezTo>
                  <a:pt x="-42750" y="1776589"/>
                  <a:pt x="344600" y="1938161"/>
                  <a:pt x="731950" y="209973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FAECC526-4EDE-4318-9AB3-32D59FC89186}"/>
              </a:ext>
            </a:extLst>
          </p:cNvPr>
          <p:cNvGrpSpPr/>
          <p:nvPr/>
        </p:nvGrpSpPr>
        <p:grpSpPr>
          <a:xfrm>
            <a:off x="7014138" y="5103743"/>
            <a:ext cx="632637" cy="942576"/>
            <a:chOff x="9043242" y="4172470"/>
            <a:chExt cx="1530458" cy="2280254"/>
          </a:xfrm>
        </p:grpSpPr>
        <p:pic>
          <p:nvPicPr>
            <p:cNvPr id="38" name="グラフィックス 37" descr="チャット 単色塗りつぶし">
              <a:extLst>
                <a:ext uri="{FF2B5EF4-FFF2-40B4-BE49-F238E27FC236}">
                  <a16:creationId xmlns:a16="http://schemas.microsoft.com/office/drawing/2014/main" id="{4333A2FB-B1D7-494B-BACF-9337DB25F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96723" y="4172470"/>
              <a:ext cx="1476977" cy="1476977"/>
            </a:xfrm>
            <a:prstGeom prst="rect">
              <a:avLst/>
            </a:prstGeom>
          </p:spPr>
        </p:pic>
        <p:pic>
          <p:nvPicPr>
            <p:cNvPr id="39" name="グラフィックス 38" descr="会議 単色塗りつぶし">
              <a:extLst>
                <a:ext uri="{FF2B5EF4-FFF2-40B4-BE49-F238E27FC236}">
                  <a16:creationId xmlns:a16="http://schemas.microsoft.com/office/drawing/2014/main" id="{BEDD8C2F-48F8-43FC-9C93-2E5CECE90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43242" y="4975747"/>
              <a:ext cx="1476977" cy="1476977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3A7F60D-AC7E-42AA-B5F9-B28C9A164EC3}"/>
              </a:ext>
            </a:extLst>
          </p:cNvPr>
          <p:cNvGrpSpPr/>
          <p:nvPr/>
        </p:nvGrpSpPr>
        <p:grpSpPr>
          <a:xfrm>
            <a:off x="3826966" y="5241484"/>
            <a:ext cx="1021362" cy="791788"/>
            <a:chOff x="6332949" y="4590857"/>
            <a:chExt cx="2185130" cy="1693972"/>
          </a:xfrm>
        </p:grpSpPr>
        <p:pic>
          <p:nvPicPr>
            <p:cNvPr id="41" name="グラフィックス 40" descr="女性のプロフィール 単色塗りつぶし">
              <a:extLst>
                <a:ext uri="{FF2B5EF4-FFF2-40B4-BE49-F238E27FC236}">
                  <a16:creationId xmlns:a16="http://schemas.microsoft.com/office/drawing/2014/main" id="{DBDA2892-3256-48DB-B287-E11DF701C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32949" y="4998784"/>
              <a:ext cx="1255490" cy="1255490"/>
            </a:xfrm>
            <a:prstGeom prst="rect">
              <a:avLst/>
            </a:prstGeom>
          </p:spPr>
        </p:pic>
        <p:pic>
          <p:nvPicPr>
            <p:cNvPr id="42" name="グラフィックス 41" descr="男性のプロフィール 単色塗りつぶし">
              <a:extLst>
                <a:ext uri="{FF2B5EF4-FFF2-40B4-BE49-F238E27FC236}">
                  <a16:creationId xmlns:a16="http://schemas.microsoft.com/office/drawing/2014/main" id="{B99BDE76-B533-4983-9ADB-6E889E64F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24107" y="4590857"/>
              <a:ext cx="1693972" cy="1693972"/>
            </a:xfrm>
            <a:prstGeom prst="rect">
              <a:avLst/>
            </a:prstGeom>
          </p:spPr>
        </p:pic>
      </p:grpSp>
      <p:sp>
        <p:nvSpPr>
          <p:cNvPr id="2" name="星: 5 pt 1">
            <a:extLst>
              <a:ext uri="{FF2B5EF4-FFF2-40B4-BE49-F238E27FC236}">
                <a16:creationId xmlns:a16="http://schemas.microsoft.com/office/drawing/2014/main" id="{80D567AE-99D7-49D6-BEBC-E7066438B8BE}"/>
              </a:ext>
            </a:extLst>
          </p:cNvPr>
          <p:cNvSpPr/>
          <p:nvPr/>
        </p:nvSpPr>
        <p:spPr>
          <a:xfrm>
            <a:off x="10028468" y="5563162"/>
            <a:ext cx="610530" cy="61053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30D19B1B-058D-4EA6-8BA1-AA61983D00CE}"/>
              </a:ext>
            </a:extLst>
          </p:cNvPr>
          <p:cNvSpPr/>
          <p:nvPr/>
        </p:nvSpPr>
        <p:spPr>
          <a:xfrm>
            <a:off x="5716439" y="5649556"/>
            <a:ext cx="70906" cy="532266"/>
          </a:xfrm>
          <a:custGeom>
            <a:avLst/>
            <a:gdLst>
              <a:gd name="connsiteX0" fmla="*/ 190083 w 1012949"/>
              <a:gd name="connsiteY0" fmla="*/ 0 h 2099733"/>
              <a:gd name="connsiteX1" fmla="*/ 1011350 w 1012949"/>
              <a:gd name="connsiteY1" fmla="*/ 431800 h 2099733"/>
              <a:gd name="connsiteX2" fmla="*/ 3817 w 1012949"/>
              <a:gd name="connsiteY2" fmla="*/ 1498600 h 2099733"/>
              <a:gd name="connsiteX3" fmla="*/ 731950 w 1012949"/>
              <a:gd name="connsiteY3" fmla="*/ 2099733 h 20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949" h="2099733">
                <a:moveTo>
                  <a:pt x="190083" y="0"/>
                </a:moveTo>
                <a:cubicBezTo>
                  <a:pt x="616238" y="91016"/>
                  <a:pt x="1042394" y="182033"/>
                  <a:pt x="1011350" y="431800"/>
                </a:cubicBezTo>
                <a:cubicBezTo>
                  <a:pt x="980306" y="681567"/>
                  <a:pt x="50384" y="1220611"/>
                  <a:pt x="3817" y="1498600"/>
                </a:cubicBezTo>
                <a:cubicBezTo>
                  <a:pt x="-42750" y="1776589"/>
                  <a:pt x="344600" y="1938161"/>
                  <a:pt x="731950" y="209973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7936B96-A3F9-408D-81E4-090A05AA9440}"/>
              </a:ext>
            </a:extLst>
          </p:cNvPr>
          <p:cNvSpPr/>
          <p:nvPr/>
        </p:nvSpPr>
        <p:spPr>
          <a:xfrm>
            <a:off x="5881121" y="5649556"/>
            <a:ext cx="70906" cy="532266"/>
          </a:xfrm>
          <a:custGeom>
            <a:avLst/>
            <a:gdLst>
              <a:gd name="connsiteX0" fmla="*/ 190083 w 1012949"/>
              <a:gd name="connsiteY0" fmla="*/ 0 h 2099733"/>
              <a:gd name="connsiteX1" fmla="*/ 1011350 w 1012949"/>
              <a:gd name="connsiteY1" fmla="*/ 431800 h 2099733"/>
              <a:gd name="connsiteX2" fmla="*/ 3817 w 1012949"/>
              <a:gd name="connsiteY2" fmla="*/ 1498600 h 2099733"/>
              <a:gd name="connsiteX3" fmla="*/ 731950 w 1012949"/>
              <a:gd name="connsiteY3" fmla="*/ 2099733 h 20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949" h="2099733">
                <a:moveTo>
                  <a:pt x="190083" y="0"/>
                </a:moveTo>
                <a:cubicBezTo>
                  <a:pt x="616238" y="91016"/>
                  <a:pt x="1042394" y="182033"/>
                  <a:pt x="1011350" y="431800"/>
                </a:cubicBezTo>
                <a:cubicBezTo>
                  <a:pt x="980306" y="681567"/>
                  <a:pt x="50384" y="1220611"/>
                  <a:pt x="3817" y="1498600"/>
                </a:cubicBezTo>
                <a:cubicBezTo>
                  <a:pt x="-42750" y="1776589"/>
                  <a:pt x="344600" y="1938161"/>
                  <a:pt x="731950" y="209973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F145D973-2B26-48A0-9C60-8FF480E2A173}"/>
              </a:ext>
            </a:extLst>
          </p:cNvPr>
          <p:cNvGrpSpPr/>
          <p:nvPr/>
        </p:nvGrpSpPr>
        <p:grpSpPr>
          <a:xfrm>
            <a:off x="1282887" y="5178041"/>
            <a:ext cx="1024137" cy="908593"/>
            <a:chOff x="1350536" y="4821823"/>
            <a:chExt cx="1664802" cy="1476978"/>
          </a:xfrm>
        </p:grpSpPr>
        <p:pic>
          <p:nvPicPr>
            <p:cNvPr id="44" name="グラフィックス 43" descr="開いた本 単色塗りつぶし">
              <a:extLst>
                <a:ext uri="{FF2B5EF4-FFF2-40B4-BE49-F238E27FC236}">
                  <a16:creationId xmlns:a16="http://schemas.microsoft.com/office/drawing/2014/main" id="{B888672C-ADF0-4A22-9037-C0DEF6EAA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8360" y="4821823"/>
              <a:ext cx="1476978" cy="1476978"/>
            </a:xfrm>
            <a:prstGeom prst="rect">
              <a:avLst/>
            </a:prstGeom>
          </p:spPr>
        </p:pic>
        <p:pic>
          <p:nvPicPr>
            <p:cNvPr id="45" name="グラフィックス 44" descr="鉛筆 単色塗りつぶし">
              <a:extLst>
                <a:ext uri="{FF2B5EF4-FFF2-40B4-BE49-F238E27FC236}">
                  <a16:creationId xmlns:a16="http://schemas.microsoft.com/office/drawing/2014/main" id="{CBE03E6C-AE00-413F-8009-CF113446D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1350536" y="482858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88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3A8297C-0D44-4CBA-97AB-A9545BE2E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16" y="1246228"/>
            <a:ext cx="6290514" cy="4719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グラフィックス 7" descr="開いた本 単色塗りつぶし">
            <a:extLst>
              <a:ext uri="{FF2B5EF4-FFF2-40B4-BE49-F238E27FC236}">
                <a16:creationId xmlns:a16="http://schemas.microsoft.com/office/drawing/2014/main" id="{7737DD0C-7A32-43CC-AACB-5F96BBAA0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300" y="421787"/>
            <a:ext cx="824441" cy="824441"/>
          </a:xfrm>
          <a:prstGeom prst="rect">
            <a:avLst/>
          </a:prstGeom>
        </p:spPr>
      </p:pic>
      <p:pic>
        <p:nvPicPr>
          <p:cNvPr id="9" name="グラフィックス 8" descr="鉛筆 単色塗りつぶし">
            <a:extLst>
              <a:ext uri="{FF2B5EF4-FFF2-40B4-BE49-F238E27FC236}">
                <a16:creationId xmlns:a16="http://schemas.microsoft.com/office/drawing/2014/main" id="{D2CCFCE3-5A41-4D98-9B82-8E856EF9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66107" y="357890"/>
            <a:ext cx="510414" cy="5104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80D5BC-0BBF-403D-9520-501B002C1743}"/>
              </a:ext>
            </a:extLst>
          </p:cNvPr>
          <p:cNvSpPr txBox="1"/>
          <p:nvPr/>
        </p:nvSpPr>
        <p:spPr>
          <a:xfrm>
            <a:off x="1195608" y="492175"/>
            <a:ext cx="2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</a:t>
            </a:r>
            <a:r>
              <a:rPr kumimoji="1" lang="ja-JP" altLang="en-US" sz="32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とつなぐ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5FD786-9224-4C81-9D67-0925379D560D}"/>
              </a:ext>
            </a:extLst>
          </p:cNvPr>
          <p:cNvSpPr txBox="1"/>
          <p:nvPr/>
        </p:nvSpPr>
        <p:spPr>
          <a:xfrm>
            <a:off x="4286088" y="5965714"/>
            <a:ext cx="361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社会科副読本の作成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C957915-C565-4BC4-B65E-F98AF128A984}"/>
              </a:ext>
            </a:extLst>
          </p:cNvPr>
          <p:cNvGrpSpPr/>
          <p:nvPr/>
        </p:nvGrpSpPr>
        <p:grpSpPr>
          <a:xfrm>
            <a:off x="366107" y="1525897"/>
            <a:ext cx="11428601" cy="4349969"/>
            <a:chOff x="366107" y="1525897"/>
            <a:chExt cx="11428601" cy="4349969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6C98D8CE-DF70-4BFE-AC44-068F4F4B1C8B}"/>
                </a:ext>
              </a:extLst>
            </p:cNvPr>
            <p:cNvSpPr/>
            <p:nvPr/>
          </p:nvSpPr>
          <p:spPr>
            <a:xfrm>
              <a:off x="3015941" y="2311399"/>
              <a:ext cx="2199943" cy="1795458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CB5FB4D2-EDCC-4CE5-9253-3226F9CD47A8}"/>
                </a:ext>
              </a:extLst>
            </p:cNvPr>
            <p:cNvSpPr/>
            <p:nvPr/>
          </p:nvSpPr>
          <p:spPr>
            <a:xfrm>
              <a:off x="2966369" y="4162121"/>
              <a:ext cx="3078831" cy="917879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C847F5BC-B6C2-4464-AB96-A1AEBAEF1F6B}"/>
                </a:ext>
              </a:extLst>
            </p:cNvPr>
            <p:cNvSpPr/>
            <p:nvPr/>
          </p:nvSpPr>
          <p:spPr>
            <a:xfrm>
              <a:off x="6140645" y="2175934"/>
              <a:ext cx="2046622" cy="1464732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C8135BD7-2D06-4100-B69D-6F1ED18B9FA0}"/>
                </a:ext>
              </a:extLst>
            </p:cNvPr>
            <p:cNvSpPr/>
            <p:nvPr/>
          </p:nvSpPr>
          <p:spPr>
            <a:xfrm>
              <a:off x="7185910" y="3700867"/>
              <a:ext cx="1985362" cy="2174999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A2E37D6-5101-40D6-8F4B-F863AF658C83}"/>
                </a:ext>
              </a:extLst>
            </p:cNvPr>
            <p:cNvSpPr txBox="1"/>
            <p:nvPr/>
          </p:nvSpPr>
          <p:spPr>
            <a:xfrm>
              <a:off x="495308" y="1995086"/>
              <a:ext cx="2243667" cy="1116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実際にある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kumimoji="1"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空き家の事例を</a:t>
              </a:r>
              <a:endPara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写真で見られる！</a:t>
              </a:r>
              <a:endPara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7FB70C5-72D4-41D4-876B-7BA28A39D2DC}"/>
                </a:ext>
              </a:extLst>
            </p:cNvPr>
            <p:cNvSpPr txBox="1"/>
            <p:nvPr/>
          </p:nvSpPr>
          <p:spPr>
            <a:xfrm>
              <a:off x="366107" y="4767760"/>
              <a:ext cx="2502070" cy="75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kumimoji="1"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イラストを用いた</a:t>
              </a:r>
              <a:endPara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プロセスの理解</a:t>
              </a:r>
              <a:endPara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EFD8C59-47B4-4432-A438-8B902DA81AC5}"/>
                </a:ext>
              </a:extLst>
            </p:cNvPr>
            <p:cNvSpPr txBox="1"/>
            <p:nvPr/>
          </p:nvSpPr>
          <p:spPr>
            <a:xfrm>
              <a:off x="9469692" y="1525897"/>
              <a:ext cx="2177992" cy="147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小学３･４年生が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学習する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棒グラフの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読み取り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9EAC1E4-2501-4F34-B886-CB2B49C5DF73}"/>
                </a:ext>
              </a:extLst>
            </p:cNvPr>
            <p:cNvSpPr txBox="1"/>
            <p:nvPr/>
          </p:nvSpPr>
          <p:spPr>
            <a:xfrm>
              <a:off x="9322668" y="4162121"/>
              <a:ext cx="2472040" cy="1116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地図の色の違いで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状況の違いを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理解できる！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21" name="グラフィックス 20" descr="線矢印: 時計回りの曲線 単色塗りつぶし">
              <a:extLst>
                <a:ext uri="{FF2B5EF4-FFF2-40B4-BE49-F238E27FC236}">
                  <a16:creationId xmlns:a16="http://schemas.microsoft.com/office/drawing/2014/main" id="{73C76D2C-E100-4B87-A353-A96B3F61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163636">
              <a:off x="1911886" y="3914704"/>
              <a:ext cx="1052197" cy="1052197"/>
            </a:xfrm>
            <a:prstGeom prst="rect">
              <a:avLst/>
            </a:prstGeom>
          </p:spPr>
        </p:pic>
        <p:pic>
          <p:nvPicPr>
            <p:cNvPr id="22" name="グラフィックス 21" descr="線矢印: 時計回りの曲線 単色塗りつぶし">
              <a:extLst>
                <a:ext uri="{FF2B5EF4-FFF2-40B4-BE49-F238E27FC236}">
                  <a16:creationId xmlns:a16="http://schemas.microsoft.com/office/drawing/2014/main" id="{8C773D3E-2C27-4EC7-A75B-81853B15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5436364" flipV="1">
              <a:off x="1923643" y="2922306"/>
              <a:ext cx="1052197" cy="1052197"/>
            </a:xfrm>
            <a:prstGeom prst="rect">
              <a:avLst/>
            </a:prstGeom>
          </p:spPr>
        </p:pic>
        <p:pic>
          <p:nvPicPr>
            <p:cNvPr id="23" name="グラフィックス 22" descr="線矢印: 時計回りの曲線 単色塗りつぶし">
              <a:extLst>
                <a:ext uri="{FF2B5EF4-FFF2-40B4-BE49-F238E27FC236}">
                  <a16:creationId xmlns:a16="http://schemas.microsoft.com/office/drawing/2014/main" id="{9CB1F2D2-4321-46F7-8DF2-EB6488A1D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4581864" flipH="1">
              <a:off x="9215007" y="3504464"/>
              <a:ext cx="1052197" cy="1052197"/>
            </a:xfrm>
            <a:prstGeom prst="rect">
              <a:avLst/>
            </a:prstGeom>
          </p:spPr>
        </p:pic>
        <p:pic>
          <p:nvPicPr>
            <p:cNvPr id="24" name="グラフィックス 23" descr="線矢印: 時計回りの曲線 単色塗りつぶし">
              <a:extLst>
                <a:ext uri="{FF2B5EF4-FFF2-40B4-BE49-F238E27FC236}">
                  <a16:creationId xmlns:a16="http://schemas.microsoft.com/office/drawing/2014/main" id="{BF3BB655-7C4C-4496-B68D-6BC7460A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163636" flipH="1" flipV="1">
              <a:off x="9215007" y="2767123"/>
              <a:ext cx="1052197" cy="1052197"/>
            </a:xfrm>
            <a:prstGeom prst="rect">
              <a:avLst/>
            </a:prstGeom>
          </p:spPr>
        </p:pic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323A418-B332-4C89-B561-9A65451E296E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9" y="2381601"/>
              <a:ext cx="1354353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5710931-479E-4D6B-BE1F-B86CB5E9F714}"/>
                </a:ext>
              </a:extLst>
            </p:cNvPr>
            <p:cNvCxnSpPr>
              <a:cxnSpLocks/>
            </p:cNvCxnSpPr>
            <p:nvPr/>
          </p:nvCxnSpPr>
          <p:spPr>
            <a:xfrm>
              <a:off x="618098" y="2734688"/>
              <a:ext cx="1925123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FF49A58-5DC6-40BF-9A52-220F283C9630}"/>
                </a:ext>
              </a:extLst>
            </p:cNvPr>
            <p:cNvCxnSpPr>
              <a:cxnSpLocks/>
            </p:cNvCxnSpPr>
            <p:nvPr/>
          </p:nvCxnSpPr>
          <p:spPr>
            <a:xfrm>
              <a:off x="572381" y="3111802"/>
              <a:ext cx="2059832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CF02CFFC-D02B-4A02-933E-A041C869637A}"/>
                </a:ext>
              </a:extLst>
            </p:cNvPr>
            <p:cNvCxnSpPr>
              <a:cxnSpLocks/>
            </p:cNvCxnSpPr>
            <p:nvPr/>
          </p:nvCxnSpPr>
          <p:spPr>
            <a:xfrm>
              <a:off x="618098" y="5143822"/>
              <a:ext cx="2014115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53245275-F64E-41C3-BC65-98403DB3342C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5517529"/>
              <a:ext cx="1800271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B1DF932-64F3-4F7D-B498-5EAE6350D96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550" y="1909790"/>
              <a:ext cx="1978456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0F5CD64-AE3B-4734-A0A6-DD1A216C7DE1}"/>
                </a:ext>
              </a:extLst>
            </p:cNvPr>
            <p:cNvCxnSpPr>
              <a:cxnSpLocks/>
            </p:cNvCxnSpPr>
            <p:nvPr/>
          </p:nvCxnSpPr>
          <p:spPr>
            <a:xfrm>
              <a:off x="9948958" y="2268442"/>
              <a:ext cx="1090517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DC0A5DA1-4663-4A0C-BF13-8940182E9889}"/>
                </a:ext>
              </a:extLst>
            </p:cNvPr>
            <p:cNvCxnSpPr>
              <a:cxnSpLocks/>
            </p:cNvCxnSpPr>
            <p:nvPr/>
          </p:nvCxnSpPr>
          <p:spPr>
            <a:xfrm>
              <a:off x="9871350" y="2623099"/>
              <a:ext cx="1406250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6081FC2-AEBB-4A45-A6E7-08C3DFEE6CD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508" y="2991758"/>
              <a:ext cx="1032017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F2D0704D-53F4-4E1B-BEF7-06F7C4A9E43E}"/>
                </a:ext>
              </a:extLst>
            </p:cNvPr>
            <p:cNvCxnSpPr>
              <a:cxnSpLocks/>
            </p:cNvCxnSpPr>
            <p:nvPr/>
          </p:nvCxnSpPr>
          <p:spPr>
            <a:xfrm>
              <a:off x="9547500" y="4549889"/>
              <a:ext cx="2081134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A416F833-59F6-45C5-A33C-38B476454B2D}"/>
                </a:ext>
              </a:extLst>
            </p:cNvPr>
            <p:cNvCxnSpPr>
              <a:cxnSpLocks/>
            </p:cNvCxnSpPr>
            <p:nvPr/>
          </p:nvCxnSpPr>
          <p:spPr>
            <a:xfrm>
              <a:off x="9758458" y="4908541"/>
              <a:ext cx="1547717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D2E0865D-3566-4F74-B86E-BA8EF17759F6}"/>
                </a:ext>
              </a:extLst>
            </p:cNvPr>
            <p:cNvCxnSpPr>
              <a:cxnSpLocks/>
            </p:cNvCxnSpPr>
            <p:nvPr/>
          </p:nvCxnSpPr>
          <p:spPr>
            <a:xfrm>
              <a:off x="9871350" y="5263198"/>
              <a:ext cx="1406250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2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2DF8B41-3CE6-4DFB-8343-3464B864C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16" y="1246228"/>
            <a:ext cx="6291613" cy="4719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59C5CAB-6473-4AD9-9512-97A98FFCF447}"/>
              </a:ext>
            </a:extLst>
          </p:cNvPr>
          <p:cNvSpPr txBox="1"/>
          <p:nvPr/>
        </p:nvSpPr>
        <p:spPr>
          <a:xfrm>
            <a:off x="4286088" y="5965714"/>
            <a:ext cx="361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社会科副読本の作成</a:t>
            </a:r>
          </a:p>
        </p:txBody>
      </p:sp>
      <p:pic>
        <p:nvPicPr>
          <p:cNvPr id="8" name="グラフィックス 7" descr="開いた本 単色塗りつぶし">
            <a:extLst>
              <a:ext uri="{FF2B5EF4-FFF2-40B4-BE49-F238E27FC236}">
                <a16:creationId xmlns:a16="http://schemas.microsoft.com/office/drawing/2014/main" id="{69EB78CD-FF44-48EB-9BF1-F9D24D30D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300" y="421787"/>
            <a:ext cx="824441" cy="824441"/>
          </a:xfrm>
          <a:prstGeom prst="rect">
            <a:avLst/>
          </a:prstGeom>
        </p:spPr>
      </p:pic>
      <p:pic>
        <p:nvPicPr>
          <p:cNvPr id="9" name="グラフィックス 8" descr="鉛筆 単色塗りつぶし">
            <a:extLst>
              <a:ext uri="{FF2B5EF4-FFF2-40B4-BE49-F238E27FC236}">
                <a16:creationId xmlns:a16="http://schemas.microsoft.com/office/drawing/2014/main" id="{9322B67B-8F85-4A91-A07D-C60986171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66107" y="357890"/>
            <a:ext cx="510414" cy="5104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7F47DD-C7D7-4B6F-85A2-6A7A3C86D7C1}"/>
              </a:ext>
            </a:extLst>
          </p:cNvPr>
          <p:cNvSpPr txBox="1"/>
          <p:nvPr/>
        </p:nvSpPr>
        <p:spPr>
          <a:xfrm>
            <a:off x="1195608" y="492175"/>
            <a:ext cx="2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</a:t>
            </a:r>
            <a:r>
              <a:rPr kumimoji="1" lang="ja-JP" altLang="en-US" sz="32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とつなぐ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D3AF2C44-C295-4CDA-AF6C-E7E451E40E1A}"/>
              </a:ext>
            </a:extLst>
          </p:cNvPr>
          <p:cNvGrpSpPr/>
          <p:nvPr/>
        </p:nvGrpSpPr>
        <p:grpSpPr>
          <a:xfrm>
            <a:off x="366107" y="1260468"/>
            <a:ext cx="11428601" cy="4731186"/>
            <a:chOff x="366107" y="1260468"/>
            <a:chExt cx="11428601" cy="473118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2CD9EEE0-289D-4CA9-B684-7B1DA67C488C}"/>
                </a:ext>
              </a:extLst>
            </p:cNvPr>
            <p:cNvSpPr/>
            <p:nvPr/>
          </p:nvSpPr>
          <p:spPr>
            <a:xfrm>
              <a:off x="3015941" y="1320800"/>
              <a:ext cx="3012326" cy="2040467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332BD575-4F4A-4DDA-A993-B86175A482C4}"/>
                </a:ext>
              </a:extLst>
            </p:cNvPr>
            <p:cNvSpPr/>
            <p:nvPr/>
          </p:nvSpPr>
          <p:spPr>
            <a:xfrm>
              <a:off x="2966369" y="4344577"/>
              <a:ext cx="3078831" cy="1497421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67E61238-6A6D-4475-BC46-D2EF136EC7C9}"/>
                </a:ext>
              </a:extLst>
            </p:cNvPr>
            <p:cNvSpPr/>
            <p:nvPr/>
          </p:nvSpPr>
          <p:spPr>
            <a:xfrm>
              <a:off x="6182979" y="2226735"/>
              <a:ext cx="2993080" cy="1464732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549CD639-6415-4E56-A0D6-368882D529EE}"/>
                </a:ext>
              </a:extLst>
            </p:cNvPr>
            <p:cNvSpPr/>
            <p:nvPr/>
          </p:nvSpPr>
          <p:spPr>
            <a:xfrm>
              <a:off x="6739467" y="3755914"/>
              <a:ext cx="2431805" cy="2086084"/>
            </a:xfrm>
            <a:prstGeom prst="roundRect">
              <a:avLst>
                <a:gd name="adj" fmla="val 562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0A3E8F5-41EB-42FC-A41D-E48C828D6E4E}"/>
                </a:ext>
              </a:extLst>
            </p:cNvPr>
            <p:cNvSpPr txBox="1"/>
            <p:nvPr/>
          </p:nvSpPr>
          <p:spPr>
            <a:xfrm>
              <a:off x="495308" y="2090070"/>
              <a:ext cx="2243667" cy="75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地域の歴史を学び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kumimoji="1"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地域愛着を図る！</a:t>
              </a:r>
              <a:endPara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5567387-C80C-4BAC-9F6A-D47877D2F51C}"/>
                </a:ext>
              </a:extLst>
            </p:cNvPr>
            <p:cNvSpPr txBox="1"/>
            <p:nvPr/>
          </p:nvSpPr>
          <p:spPr>
            <a:xfrm>
              <a:off x="9469692" y="1260468"/>
              <a:ext cx="2177992" cy="147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小学３･４年生が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学習する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表の読み取りや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数値の比較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3F46C4D-AF4E-4D1B-BE09-07BF3A6CBA29}"/>
                </a:ext>
              </a:extLst>
            </p:cNvPr>
            <p:cNvSpPr txBox="1"/>
            <p:nvPr/>
          </p:nvSpPr>
          <p:spPr>
            <a:xfrm>
              <a:off x="9322668" y="3909921"/>
              <a:ext cx="2472040" cy="1927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高齢化率を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数値だけでなく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図を用いて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わかりやすく表現！</a:t>
              </a:r>
              <a:endPara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ct val="300000"/>
                </a:lnSpc>
              </a:pPr>
              <a:endParaRPr lang="en-US" altLang="ja-JP" sz="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さらに問題提起も！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11" name="グラフィックス 10" descr="線矢印: 時計回りの曲線 単色塗りつぶし">
              <a:extLst>
                <a:ext uri="{FF2B5EF4-FFF2-40B4-BE49-F238E27FC236}">
                  <a16:creationId xmlns:a16="http://schemas.microsoft.com/office/drawing/2014/main" id="{3A5C6710-129A-4525-84B3-D4B788BA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163636">
              <a:off x="1911885" y="1322874"/>
              <a:ext cx="1052197" cy="1052197"/>
            </a:xfrm>
            <a:prstGeom prst="rect">
              <a:avLst/>
            </a:prstGeom>
          </p:spPr>
        </p:pic>
        <p:pic>
          <p:nvPicPr>
            <p:cNvPr id="23" name="グラフィックス 22" descr="線矢印: 時計回りの曲線 単色塗りつぶし">
              <a:extLst>
                <a:ext uri="{FF2B5EF4-FFF2-40B4-BE49-F238E27FC236}">
                  <a16:creationId xmlns:a16="http://schemas.microsoft.com/office/drawing/2014/main" id="{81B6E916-93E7-4450-9392-253E757A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5436364" flipV="1">
              <a:off x="1923642" y="4939457"/>
              <a:ext cx="1052197" cy="1052197"/>
            </a:xfrm>
            <a:prstGeom prst="rect">
              <a:avLst/>
            </a:prstGeom>
          </p:spPr>
        </p:pic>
        <p:pic>
          <p:nvPicPr>
            <p:cNvPr id="24" name="グラフィックス 23" descr="線矢印: 時計回りの曲線 単色塗りつぶし">
              <a:extLst>
                <a:ext uri="{FF2B5EF4-FFF2-40B4-BE49-F238E27FC236}">
                  <a16:creationId xmlns:a16="http://schemas.microsoft.com/office/drawing/2014/main" id="{56BA43D7-0821-4006-BCFF-9C399990F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4581864" flipH="1">
              <a:off x="9215007" y="3229816"/>
              <a:ext cx="1052197" cy="1052197"/>
            </a:xfrm>
            <a:prstGeom prst="rect">
              <a:avLst/>
            </a:prstGeom>
          </p:spPr>
        </p:pic>
        <p:pic>
          <p:nvPicPr>
            <p:cNvPr id="25" name="グラフィックス 24" descr="線矢印: 時計回りの曲線 単色塗りつぶし">
              <a:extLst>
                <a:ext uri="{FF2B5EF4-FFF2-40B4-BE49-F238E27FC236}">
                  <a16:creationId xmlns:a16="http://schemas.microsoft.com/office/drawing/2014/main" id="{0586EEAD-2621-4F5A-8277-BFBE8C861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163636" flipH="1" flipV="1">
              <a:off x="9215006" y="2587572"/>
              <a:ext cx="1052197" cy="1052197"/>
            </a:xfrm>
            <a:prstGeom prst="rect">
              <a:avLst/>
            </a:prstGeom>
          </p:spPr>
        </p:pic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AD280EA-A798-42FD-B4DC-1CF66275C0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44" y="2469691"/>
              <a:ext cx="2181209" cy="3558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AE4BD46-F7D1-4817-9CBD-C25BE8B6E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44" y="2822778"/>
              <a:ext cx="2181209" cy="3558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124D550-C3E9-465B-94DA-D0D4365C6B0D}"/>
                </a:ext>
              </a:extLst>
            </p:cNvPr>
            <p:cNvSpPr txBox="1"/>
            <p:nvPr/>
          </p:nvSpPr>
          <p:spPr>
            <a:xfrm>
              <a:off x="366107" y="4010288"/>
              <a:ext cx="2502070" cy="1116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歴史だけでなく</a:t>
              </a:r>
              <a:endPara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kumimoji="1"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現在の様子も</a:t>
              </a:r>
              <a:endPara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>
                <a:lnSpc>
                  <a:spcPts val="2800"/>
                </a:lnSpc>
              </a:pPr>
              <a:r>
                <a:rPr kumimoji="1" lang="ja-JP" altLang="en-US" sz="2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知ることができる！</a:t>
              </a:r>
              <a:endPara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3254B7B-733A-4F8C-A74C-05AE4D4D99D2}"/>
                </a:ext>
              </a:extLst>
            </p:cNvPr>
            <p:cNvCxnSpPr>
              <a:cxnSpLocks/>
            </p:cNvCxnSpPr>
            <p:nvPr/>
          </p:nvCxnSpPr>
          <p:spPr>
            <a:xfrm>
              <a:off x="613393" y="4394645"/>
              <a:ext cx="1978456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8DC2D816-565B-4184-8C3F-4DA98BAAA6A6}"/>
                </a:ext>
              </a:extLst>
            </p:cNvPr>
            <p:cNvCxnSpPr>
              <a:cxnSpLocks/>
            </p:cNvCxnSpPr>
            <p:nvPr/>
          </p:nvCxnSpPr>
          <p:spPr>
            <a:xfrm>
              <a:off x="785160" y="4753297"/>
              <a:ext cx="1596048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0CCD31D2-40CC-4F4E-8DFB-8DDA24668813}"/>
                </a:ext>
              </a:extLst>
            </p:cNvPr>
            <p:cNvCxnSpPr>
              <a:cxnSpLocks/>
            </p:cNvCxnSpPr>
            <p:nvPr/>
          </p:nvCxnSpPr>
          <p:spPr>
            <a:xfrm>
              <a:off x="490717" y="5127004"/>
              <a:ext cx="2141496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F677316-9B3E-42EA-A854-7FA759D4EB86}"/>
                </a:ext>
              </a:extLst>
            </p:cNvPr>
            <p:cNvCxnSpPr>
              <a:cxnSpLocks/>
            </p:cNvCxnSpPr>
            <p:nvPr/>
          </p:nvCxnSpPr>
          <p:spPr>
            <a:xfrm>
              <a:off x="9566550" y="1654289"/>
              <a:ext cx="1978456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61D63D06-BFB8-408D-91BD-F092B5C42F59}"/>
                </a:ext>
              </a:extLst>
            </p:cNvPr>
            <p:cNvCxnSpPr>
              <a:cxnSpLocks/>
            </p:cNvCxnSpPr>
            <p:nvPr/>
          </p:nvCxnSpPr>
          <p:spPr>
            <a:xfrm>
              <a:off x="9948958" y="2012941"/>
              <a:ext cx="1090517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F827C340-C52F-445A-A92F-E17CDB33F18B}"/>
                </a:ext>
              </a:extLst>
            </p:cNvPr>
            <p:cNvCxnSpPr>
              <a:cxnSpLocks/>
            </p:cNvCxnSpPr>
            <p:nvPr/>
          </p:nvCxnSpPr>
          <p:spPr>
            <a:xfrm>
              <a:off x="9566550" y="2367598"/>
              <a:ext cx="1863450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09D98A88-873F-4100-ACC6-9FB491452F27}"/>
                </a:ext>
              </a:extLst>
            </p:cNvPr>
            <p:cNvCxnSpPr>
              <a:cxnSpLocks/>
            </p:cNvCxnSpPr>
            <p:nvPr/>
          </p:nvCxnSpPr>
          <p:spPr>
            <a:xfrm>
              <a:off x="9864583" y="2736257"/>
              <a:ext cx="1413017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B594375-6F63-45C9-A0FE-816EA37082F7}"/>
                </a:ext>
              </a:extLst>
            </p:cNvPr>
            <p:cNvCxnSpPr>
              <a:cxnSpLocks/>
            </p:cNvCxnSpPr>
            <p:nvPr/>
          </p:nvCxnSpPr>
          <p:spPr>
            <a:xfrm>
              <a:off x="9855058" y="4292714"/>
              <a:ext cx="1346342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B4E9908F-D81F-4839-AAE3-02813C17EF48}"/>
                </a:ext>
              </a:extLst>
            </p:cNvPr>
            <p:cNvCxnSpPr>
              <a:cxnSpLocks/>
            </p:cNvCxnSpPr>
            <p:nvPr/>
          </p:nvCxnSpPr>
          <p:spPr>
            <a:xfrm>
              <a:off x="9653683" y="4651366"/>
              <a:ext cx="1766792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D461E8CF-4497-4492-992D-1E9AD1ADDFD1}"/>
                </a:ext>
              </a:extLst>
            </p:cNvPr>
            <p:cNvCxnSpPr>
              <a:cxnSpLocks/>
            </p:cNvCxnSpPr>
            <p:nvPr/>
          </p:nvCxnSpPr>
          <p:spPr>
            <a:xfrm>
              <a:off x="9855058" y="5006023"/>
              <a:ext cx="1346342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5C244C23-E97B-481F-A70A-0B3B7443FC3D}"/>
                </a:ext>
              </a:extLst>
            </p:cNvPr>
            <p:cNvCxnSpPr>
              <a:cxnSpLocks/>
            </p:cNvCxnSpPr>
            <p:nvPr/>
          </p:nvCxnSpPr>
          <p:spPr>
            <a:xfrm>
              <a:off x="9387990" y="5355632"/>
              <a:ext cx="2259694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9AD2D7EA-7FC2-47AD-B69C-68973CF7A4A7}"/>
                </a:ext>
              </a:extLst>
            </p:cNvPr>
            <p:cNvCxnSpPr>
              <a:cxnSpLocks/>
            </p:cNvCxnSpPr>
            <p:nvPr/>
          </p:nvCxnSpPr>
          <p:spPr>
            <a:xfrm>
              <a:off x="9387990" y="5837115"/>
              <a:ext cx="2259694" cy="0"/>
            </a:xfrm>
            <a:prstGeom prst="line">
              <a:avLst/>
            </a:prstGeom>
            <a:ln w="38100" cap="rnd">
              <a:solidFill>
                <a:srgbClr val="C00000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8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0C156-80D1-441A-83AB-C60E4AFFEA15}"/>
              </a:ext>
            </a:extLst>
          </p:cNvPr>
          <p:cNvSpPr txBox="1"/>
          <p:nvPr/>
        </p:nvSpPr>
        <p:spPr>
          <a:xfrm>
            <a:off x="1195607" y="492174"/>
            <a:ext cx="2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</a:t>
            </a:r>
            <a:r>
              <a:rPr kumimoji="1" lang="ja-JP" altLang="en-US" sz="32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でつなぐ</a:t>
            </a:r>
          </a:p>
        </p:txBody>
      </p:sp>
      <p:pic>
        <p:nvPicPr>
          <p:cNvPr id="10" name="グラフィックス 9" descr="女性のプロフィール 単色塗りつぶし">
            <a:extLst>
              <a:ext uri="{FF2B5EF4-FFF2-40B4-BE49-F238E27FC236}">
                <a16:creationId xmlns:a16="http://schemas.microsoft.com/office/drawing/2014/main" id="{3436D383-436C-44C1-BC5C-BC394C291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875" y="657157"/>
            <a:ext cx="528348" cy="528348"/>
          </a:xfrm>
          <a:prstGeom prst="rect">
            <a:avLst/>
          </a:prstGeom>
        </p:spPr>
      </p:pic>
      <p:pic>
        <p:nvPicPr>
          <p:cNvPr id="11" name="グラフィックス 10" descr="男性のプロフィール 単色塗りつぶし">
            <a:extLst>
              <a:ext uri="{FF2B5EF4-FFF2-40B4-BE49-F238E27FC236}">
                <a16:creationId xmlns:a16="http://schemas.microsoft.com/office/drawing/2014/main" id="{E6552BF8-88CD-44F7-8341-916102107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049" y="439294"/>
            <a:ext cx="712875" cy="7128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B890254-E690-430E-A402-0E4F65A0A3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4" t="3502" r="3460" b="40336"/>
          <a:stretch/>
        </p:blipFill>
        <p:spPr>
          <a:xfrm>
            <a:off x="5367909" y="439294"/>
            <a:ext cx="6397216" cy="5500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467721B-9DF7-4E43-9F0A-646C9C622404}"/>
              </a:ext>
            </a:extLst>
          </p:cNvPr>
          <p:cNvSpPr txBox="1"/>
          <p:nvPr/>
        </p:nvSpPr>
        <p:spPr>
          <a:xfrm>
            <a:off x="7300015" y="5957041"/>
            <a:ext cx="253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親子シート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C4D258-F5AC-432D-B77B-CB0E25A9E6A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71" y="3956304"/>
            <a:ext cx="3457082" cy="198357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A05003-8FE8-41E6-82D3-724302DEDFF9}"/>
              </a:ext>
            </a:extLst>
          </p:cNvPr>
          <p:cNvSpPr txBox="1"/>
          <p:nvPr/>
        </p:nvSpPr>
        <p:spPr>
          <a:xfrm>
            <a:off x="571500" y="1387523"/>
            <a:ext cx="4642338" cy="14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同じ質問に対して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親子でそれぞれ回答することで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同じ気持ちなのか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違う気持ちなのかを知ることができる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1" name="グラフィックス 20" descr="線矢印: 時計回りの曲線 単色塗りつぶし">
            <a:extLst>
              <a:ext uri="{FF2B5EF4-FFF2-40B4-BE49-F238E27FC236}">
                <a16:creationId xmlns:a16="http://schemas.microsoft.com/office/drawing/2014/main" id="{FD6B8B2D-CC23-43E7-A965-6F53375F2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163636">
            <a:off x="4212733" y="813921"/>
            <a:ext cx="1052197" cy="1052197"/>
          </a:xfrm>
          <a:prstGeom prst="rect">
            <a:avLst/>
          </a:prstGeom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8747E15D-1688-41F0-B4DA-7B57EA31A88A}"/>
              </a:ext>
            </a:extLst>
          </p:cNvPr>
          <p:cNvSpPr/>
          <p:nvPr/>
        </p:nvSpPr>
        <p:spPr>
          <a:xfrm>
            <a:off x="639679" y="3109592"/>
            <a:ext cx="2080331" cy="615261"/>
          </a:xfrm>
          <a:prstGeom prst="wedgeRoundRectCallout">
            <a:avLst>
              <a:gd name="adj1" fmla="val -8694"/>
              <a:gd name="adj2" fmla="val 87739"/>
              <a:gd name="adj3" fmla="val 16667"/>
            </a:avLst>
          </a:prstGeom>
          <a:solidFill>
            <a:srgbClr val="0070C0">
              <a:alpha val="14902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家族みんなで暮らせる</a:t>
            </a:r>
            <a:endParaRPr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この家が好き！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4F476606-7930-4061-8E00-F3E1571929A3}"/>
              </a:ext>
            </a:extLst>
          </p:cNvPr>
          <p:cNvSpPr/>
          <p:nvPr/>
        </p:nvSpPr>
        <p:spPr>
          <a:xfrm>
            <a:off x="2892669" y="3109592"/>
            <a:ext cx="2321169" cy="615261"/>
          </a:xfrm>
          <a:prstGeom prst="wedgeRoundRectCallout">
            <a:avLst>
              <a:gd name="adj1" fmla="val 177"/>
              <a:gd name="adj2" fmla="val 108953"/>
              <a:gd name="adj3" fmla="val 16667"/>
            </a:avLst>
          </a:prstGeom>
          <a:solidFill>
            <a:srgbClr val="0070C0">
              <a:alpha val="14902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近くに友達が</a:t>
            </a:r>
            <a:endParaRPr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住んでいるから楽しい！</a:t>
            </a:r>
            <a:endParaRPr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AB0CC33-EB62-4A93-B3FC-86D369DB5FC7}"/>
              </a:ext>
            </a:extLst>
          </p:cNvPr>
          <p:cNvCxnSpPr>
            <a:cxnSpLocks/>
          </p:cNvCxnSpPr>
          <p:nvPr/>
        </p:nvCxnSpPr>
        <p:spPr>
          <a:xfrm>
            <a:off x="1803119" y="1762476"/>
            <a:ext cx="2130706" cy="0"/>
          </a:xfrm>
          <a:prstGeom prst="line">
            <a:avLst/>
          </a:prstGeom>
          <a:ln w="38100" cap="rnd">
            <a:solidFill>
              <a:srgbClr val="0070C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3E6F035-5E27-4EDB-BF79-BE07E2886943}"/>
              </a:ext>
            </a:extLst>
          </p:cNvPr>
          <p:cNvCxnSpPr>
            <a:cxnSpLocks/>
          </p:cNvCxnSpPr>
          <p:nvPr/>
        </p:nvCxnSpPr>
        <p:spPr>
          <a:xfrm>
            <a:off x="1098269" y="2124426"/>
            <a:ext cx="3578506" cy="0"/>
          </a:xfrm>
          <a:prstGeom prst="line">
            <a:avLst/>
          </a:prstGeom>
          <a:ln w="38100" cap="rnd">
            <a:solidFill>
              <a:srgbClr val="0070C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97E44A4-F582-4A4F-82F3-5CCCF9F09B4E}"/>
              </a:ext>
            </a:extLst>
          </p:cNvPr>
          <p:cNvCxnSpPr>
            <a:cxnSpLocks/>
          </p:cNvCxnSpPr>
          <p:nvPr/>
        </p:nvCxnSpPr>
        <p:spPr>
          <a:xfrm>
            <a:off x="1803119" y="2472787"/>
            <a:ext cx="2130706" cy="0"/>
          </a:xfrm>
          <a:prstGeom prst="line">
            <a:avLst/>
          </a:prstGeom>
          <a:ln w="38100" cap="rnd">
            <a:solidFill>
              <a:srgbClr val="0070C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EBEBA13-F3CC-484E-8788-9D8D3074912A}"/>
              </a:ext>
            </a:extLst>
          </p:cNvPr>
          <p:cNvCxnSpPr>
            <a:cxnSpLocks/>
          </p:cNvCxnSpPr>
          <p:nvPr/>
        </p:nvCxnSpPr>
        <p:spPr>
          <a:xfrm>
            <a:off x="731273" y="2844262"/>
            <a:ext cx="4326502" cy="0"/>
          </a:xfrm>
          <a:prstGeom prst="line">
            <a:avLst/>
          </a:prstGeom>
          <a:ln w="38100" cap="rnd">
            <a:solidFill>
              <a:srgbClr val="0070C0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2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3A6E7A07-044B-4FE1-B4A0-5E17552DD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4" t="11081" r="12958" b="58445"/>
          <a:stretch/>
        </p:blipFill>
        <p:spPr>
          <a:xfrm>
            <a:off x="577445" y="1301180"/>
            <a:ext cx="7618288" cy="4404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E082E70-D156-4C40-B8A0-D50024058806}"/>
              </a:ext>
            </a:extLst>
          </p:cNvPr>
          <p:cNvSpPr txBox="1"/>
          <p:nvPr/>
        </p:nvSpPr>
        <p:spPr>
          <a:xfrm>
            <a:off x="2577344" y="5705368"/>
            <a:ext cx="361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親から子供への手紙の例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425358-CFF6-487E-A615-7088EAACC6AF}"/>
              </a:ext>
            </a:extLst>
          </p:cNvPr>
          <p:cNvSpPr txBox="1"/>
          <p:nvPr/>
        </p:nvSpPr>
        <p:spPr>
          <a:xfrm>
            <a:off x="1195607" y="492174"/>
            <a:ext cx="2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親子</a:t>
            </a:r>
            <a:r>
              <a:rPr kumimoji="1" lang="ja-JP" altLang="en-US" sz="32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でつなぐ</a:t>
            </a:r>
          </a:p>
        </p:txBody>
      </p:sp>
      <p:pic>
        <p:nvPicPr>
          <p:cNvPr id="14" name="グラフィックス 13" descr="女性のプロフィール 単色塗りつぶし">
            <a:extLst>
              <a:ext uri="{FF2B5EF4-FFF2-40B4-BE49-F238E27FC236}">
                <a16:creationId xmlns:a16="http://schemas.microsoft.com/office/drawing/2014/main" id="{C217CEBB-A786-4178-9C0C-33223B943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875" y="657157"/>
            <a:ext cx="528348" cy="528348"/>
          </a:xfrm>
          <a:prstGeom prst="rect">
            <a:avLst/>
          </a:prstGeom>
        </p:spPr>
      </p:pic>
      <p:pic>
        <p:nvPicPr>
          <p:cNvPr id="15" name="グラフィックス 14" descr="男性のプロフィール 単色塗りつぶし">
            <a:extLst>
              <a:ext uri="{FF2B5EF4-FFF2-40B4-BE49-F238E27FC236}">
                <a16:creationId xmlns:a16="http://schemas.microsoft.com/office/drawing/2014/main" id="{CC0E1DE1-6CD1-44F8-9B6F-98C712699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049" y="439294"/>
            <a:ext cx="712875" cy="7128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DC520A-DBC9-46F9-8A5D-7969FA4C3A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534" y="3798617"/>
            <a:ext cx="2091266" cy="228431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B441BE5-DAF0-49BA-A3D4-BB90690EFE1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808" y="134892"/>
            <a:ext cx="3037010" cy="3037010"/>
          </a:xfrm>
          <a:prstGeom prst="rect">
            <a:avLst/>
          </a:prstGeom>
        </p:spPr>
      </p:pic>
      <p:pic>
        <p:nvPicPr>
          <p:cNvPr id="20" name="グラフィックス 19" descr="線矢印: 時計回りの曲線 単色塗りつぶし">
            <a:extLst>
              <a:ext uri="{FF2B5EF4-FFF2-40B4-BE49-F238E27FC236}">
                <a16:creationId xmlns:a16="http://schemas.microsoft.com/office/drawing/2014/main" id="{20AB80B1-DA23-493C-9427-F68FD96BBD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371557">
            <a:off x="8226938" y="3877433"/>
            <a:ext cx="547191" cy="547191"/>
          </a:xfrm>
          <a:prstGeom prst="rect">
            <a:avLst/>
          </a:prstGeom>
        </p:spPr>
      </p:pic>
      <p:pic>
        <p:nvPicPr>
          <p:cNvPr id="7" name="グラフィックス 6" descr="戻る 単色塗りつぶし">
            <a:extLst>
              <a:ext uri="{FF2B5EF4-FFF2-40B4-BE49-F238E27FC236}">
                <a16:creationId xmlns:a16="http://schemas.microsoft.com/office/drawing/2014/main" id="{92B5FDB1-44F2-421B-A256-5CDA89FCF7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795120" flipH="1">
            <a:off x="9576915" y="2803954"/>
            <a:ext cx="914400" cy="914400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A6B1DF69-CB4B-4B31-B4F4-E6F3B2C5F5D0}"/>
              </a:ext>
            </a:extLst>
          </p:cNvPr>
          <p:cNvSpPr/>
          <p:nvPr/>
        </p:nvSpPr>
        <p:spPr>
          <a:xfrm>
            <a:off x="10304333" y="3540695"/>
            <a:ext cx="1261018" cy="979645"/>
          </a:xfrm>
          <a:prstGeom prst="wedgeEllipseCallout">
            <a:avLst/>
          </a:prstGeom>
          <a:solidFill>
            <a:srgbClr val="477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476987-0EBC-4706-8724-0C723360BC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434" y="3614969"/>
            <a:ext cx="896815" cy="8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CB89F6E26885943BA789862FAD172D0" ma:contentTypeVersion="17" ma:contentTypeDescription="新しいドキュメントを作成します。" ma:contentTypeScope="" ma:versionID="11ead7fa904e2687dbbcc289b66bab57">
  <xsd:schema xmlns:xsd="http://www.w3.org/2001/XMLSchema" xmlns:xs="http://www.w3.org/2001/XMLSchema" xmlns:p="http://schemas.microsoft.com/office/2006/metadata/properties" xmlns:ns2="5ccc8166-fa14-47d4-a5d3-41e5ad877294" xmlns:ns3="7582592a-4474-4883-a916-0714662388bc" targetNamespace="http://schemas.microsoft.com/office/2006/metadata/properties" ma:root="true" ma:fieldsID="c6d5eee6047de3027acaf693c705592a" ns2:_="" ns3:_="">
    <xsd:import namespace="5ccc8166-fa14-47d4-a5d3-41e5ad877294"/>
    <xsd:import namespace="7582592a-4474-4883-a916-071466238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c8166-fa14-47d4-a5d3-41e5ad877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230681fd-8e61-45f6-a970-8ceffa4e81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2592a-4474-4883-a916-0714662388b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0edab8f-3571-4ae9-914c-f36dbbb504e6}" ma:internalName="TaxCatchAll" ma:showField="CatchAllData" ma:web="7582592a-4474-4883-a916-0714662388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cc8166-fa14-47d4-a5d3-41e5ad877294">
      <Terms xmlns="http://schemas.microsoft.com/office/infopath/2007/PartnerControls"/>
    </lcf76f155ced4ddcb4097134ff3c332f>
    <TaxCatchAll xmlns="7582592a-4474-4883-a916-0714662388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27909D-9099-4E42-8EF4-2F0036330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cc8166-fa14-47d4-a5d3-41e5ad877294"/>
    <ds:schemaRef ds:uri="7582592a-4474-4883-a916-071466238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1AFF2F-9D8B-4FFA-BA07-36D147CF0F0C}">
  <ds:schemaRefs>
    <ds:schemaRef ds:uri="http://schemas.microsoft.com/office/2006/documentManagement/types"/>
    <ds:schemaRef ds:uri="5ccc8166-fa14-47d4-a5d3-41e5ad877294"/>
    <ds:schemaRef ds:uri="http://purl.org/dc/elements/1.1/"/>
    <ds:schemaRef ds:uri="7582592a-4474-4883-a916-0714662388bc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4BBEAD5-9B8C-4CAD-93A7-5AC723C75C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1069</Words>
  <Application>Microsoft Office PowerPoint</Application>
  <PresentationFormat>ワイド画面</PresentationFormat>
  <Paragraphs>208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BIZ UDPゴシック</vt:lpstr>
      <vt:lpstr>BIZ UDゴシック</vt:lpstr>
      <vt:lpstr>Meiryo UI</vt:lpstr>
      <vt:lpstr>ＭＳ 明朝</vt:lpstr>
      <vt:lpstr>游ゴシック</vt:lpstr>
      <vt:lpstr>游ゴシック Light</vt:lpstr>
      <vt:lpstr>ADLaM Display</vt:lpstr>
      <vt:lpstr>Arial</vt:lpstr>
      <vt:lpstr>Centaur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大畑 友紀</dc:creator>
  <cp:lastModifiedBy>裕一 奥村</cp:lastModifiedBy>
  <cp:revision>59</cp:revision>
  <dcterms:created xsi:type="dcterms:W3CDTF">2024-02-14T05:36:18Z</dcterms:created>
  <dcterms:modified xsi:type="dcterms:W3CDTF">2024-03-07T06:06:29Z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0x0101007CB89F6E26885943BA789862FAD172D0</vt:lpwstr>
  </property>
  <property fmtid="{D5CDD505-2E9C-101B-9397-08002B2CF9AE}" pid="3" name="MediaServiceImageTags">
    <vt:lpwstr/>
  </property>
</Properties>
</file>