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6" r:id="rId2"/>
    <p:sldId id="301" r:id="rId3"/>
    <p:sldId id="303" r:id="rId4"/>
    <p:sldId id="304" r:id="rId5"/>
    <p:sldId id="306" r:id="rId6"/>
    <p:sldId id="315" r:id="rId7"/>
    <p:sldId id="317" r:id="rId8"/>
    <p:sldId id="316" r:id="rId9"/>
    <p:sldId id="310" r:id="rId10"/>
    <p:sldId id="318" r:id="rId11"/>
    <p:sldId id="300" r:id="rId12"/>
    <p:sldId id="319" r:id="rId13"/>
    <p:sldId id="312" r:id="rId14"/>
    <p:sldId id="313" r:id="rId15"/>
    <p:sldId id="314" r:id="rId1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96D00"/>
    <a:srgbClr val="A91B47"/>
    <a:srgbClr val="AB0560"/>
    <a:srgbClr val="418AB3"/>
    <a:srgbClr val="FFF9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7016" autoAdjust="0"/>
  </p:normalViewPr>
  <p:slideViewPr>
    <p:cSldViewPr snapToGrid="0">
      <p:cViewPr varScale="1">
        <p:scale>
          <a:sx n="82" d="100"/>
          <a:sy n="82" d="100"/>
        </p:scale>
        <p:origin x="1632" y="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C1C0E-6513-4481-9161-7D566A0FD815}" type="datetimeFigureOut">
              <a:rPr kumimoji="1" lang="ja-JP" altLang="en-US" smtClean="0"/>
              <a:t>2024/3/8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C8EAA2-81BE-4E69-86A6-EA51436471B2}" type="slidenum">
              <a:rPr kumimoji="1" lang="ja-JP" altLang="en-US" smtClean="0"/>
              <a:t>‹#›</a:t>
            </a:fld>
            <a:endParaRPr kumimoji="1" lang="ja-JP" altLang="en-US"/>
          </a:p>
        </p:txBody>
      </p:sp>
    </p:spTree>
    <p:extLst>
      <p:ext uri="{BB962C8B-B14F-4D97-AF65-F5344CB8AC3E}">
        <p14:creationId xmlns:p14="http://schemas.microsoft.com/office/powerpoint/2010/main" val="239434385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これから発表を始めます。お願いします。</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下水道を広報するにはどうしたらいいのでしょうか？私たちにとって下水道は、あまりにも当たり前で意識すらしない存在。だって家のトイレは水洗で匂いもないし、ドブ川の臭いもない。だから広報してもなかなか興味を持ってもらえないんです。</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しかし、下水道事業をきちんと考えると興味が湧いてきます。人間が排出した汚水を、微生物が分解消費し、処理された水は自然のもとへ戻り汚泥は発酵を経て肥料になります。また発酵の過程で生じたメタンはエネルギーとして再活用されています。</a:t>
            </a:r>
          </a:p>
        </p:txBody>
      </p:sp>
      <p:sp>
        <p:nvSpPr>
          <p:cNvPr id="4" name="スライド番号プレースホルダー 3"/>
          <p:cNvSpPr>
            <a:spLocks noGrp="1"/>
          </p:cNvSpPr>
          <p:nvPr>
            <p:ph type="sldNum" sz="quarter" idx="5"/>
          </p:nvPr>
        </p:nvSpPr>
        <p:spPr/>
        <p:txBody>
          <a:bodyPr/>
          <a:lstStyle/>
          <a:p>
            <a:fld id="{99C8EAA2-81BE-4E69-86A6-EA51436471B2}" type="slidenum">
              <a:rPr kumimoji="1" lang="ja-JP" altLang="en-US" smtClean="0"/>
              <a:t>1</a:t>
            </a:fld>
            <a:endParaRPr kumimoji="1" lang="ja-JP" altLang="en-US"/>
          </a:p>
        </p:txBody>
      </p:sp>
    </p:spTree>
    <p:extLst>
      <p:ext uri="{BB962C8B-B14F-4D97-AF65-F5344CB8AC3E}">
        <p14:creationId xmlns:p14="http://schemas.microsoft.com/office/powerpoint/2010/main" val="840182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11D8F-85E1-040A-B217-392AA699EB6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B35837A-80C8-074C-A373-9F0C4D506DC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6964CF4-995B-9202-221A-70245CDF3BD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高い価値で循環させる」再生というサーキュラーエコノミー三原則の一つを、下水道熱を再利用する「消雪用水」というリソースカードで解決するというものです。また課題カードは、３つのカテゴリー「再生」「創造」「保存」があり、同じカテゴリーのリソースカードでしか解決することができません。</a:t>
            </a:r>
          </a:p>
        </p:txBody>
      </p:sp>
      <p:sp>
        <p:nvSpPr>
          <p:cNvPr id="4" name="スライド番号プレースホルダー 3">
            <a:extLst>
              <a:ext uri="{FF2B5EF4-FFF2-40B4-BE49-F238E27FC236}">
                <a16:creationId xmlns:a16="http://schemas.microsoft.com/office/drawing/2014/main" id="{03710A4F-6A07-D1ED-E9A1-28587E0D9E93}"/>
              </a:ext>
            </a:extLst>
          </p:cNvPr>
          <p:cNvSpPr>
            <a:spLocks noGrp="1"/>
          </p:cNvSpPr>
          <p:nvPr>
            <p:ph type="sldNum" sz="quarter" idx="5"/>
          </p:nvPr>
        </p:nvSpPr>
        <p:spPr/>
        <p:txBody>
          <a:bodyPr/>
          <a:lstStyle/>
          <a:p>
            <a:fld id="{99C8EAA2-81BE-4E69-86A6-EA51436471B2}" type="slidenum">
              <a:rPr kumimoji="1" lang="ja-JP" altLang="en-US" smtClean="0"/>
              <a:t>10</a:t>
            </a:fld>
            <a:endParaRPr kumimoji="1" lang="ja-JP" altLang="en-US"/>
          </a:p>
        </p:txBody>
      </p:sp>
    </p:spTree>
    <p:extLst>
      <p:ext uri="{BB962C8B-B14F-4D97-AF65-F5344CB8AC3E}">
        <p14:creationId xmlns:p14="http://schemas.microsoft.com/office/powerpoint/2010/main" val="3584239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リソースカードをより強力にするサポートカードや相手の課題解決を阻害してしまうハプニングカード、さらに、お互いの場に影響をあたえるフィールドカードでゲームの進行を左右し、ゲームを盛り上げます。</a:t>
            </a:r>
            <a:endParaRPr lang="en-US"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dirty="0"/>
              <a:t>それでは、対戦終盤の様子をご覧ください。なお、課題カードを先に</a:t>
            </a:r>
            <a:r>
              <a:rPr kumimoji="1" lang="en-US" altLang="ja-JP" dirty="0"/>
              <a:t>5</a:t>
            </a:r>
            <a:r>
              <a:rPr kumimoji="1" lang="ja-JP" altLang="en-US" dirty="0"/>
              <a:t>枚取ったほうが勝利となります。</a:t>
            </a:r>
            <a:endParaRPr kumimoji="1" lang="en-US" altLang="ja-JP" dirty="0"/>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fld id="{99C8EAA2-81BE-4E69-86A6-EA51436471B2}" type="slidenum">
              <a:rPr kumimoji="1" lang="ja-JP" altLang="en-US" smtClean="0"/>
              <a:t>11</a:t>
            </a:fld>
            <a:endParaRPr kumimoji="1" lang="ja-JP" altLang="en-US"/>
          </a:p>
        </p:txBody>
      </p:sp>
    </p:spTree>
    <p:extLst>
      <p:ext uri="{BB962C8B-B14F-4D97-AF65-F5344CB8AC3E}">
        <p14:creationId xmlns:p14="http://schemas.microsoft.com/office/powerpoint/2010/main" val="3709139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動画に登場したリソースカードのように実際に使用されている設備の説明、下水や下水汚泥の活用事例の具体的な紹介を通し、ゲーム全体として資源が社会を循環する、サーキュラーエコノミーを体現化した内容になって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99C8EAA2-81BE-4E69-86A6-EA51436471B2}" type="slidenum">
              <a:rPr kumimoji="1" lang="ja-JP" altLang="en-US" smtClean="0"/>
              <a:t>12</a:t>
            </a:fld>
            <a:endParaRPr kumimoji="1" lang="ja-JP" altLang="en-US"/>
          </a:p>
        </p:txBody>
      </p:sp>
    </p:spTree>
    <p:extLst>
      <p:ext uri="{BB962C8B-B14F-4D97-AF65-F5344CB8AC3E}">
        <p14:creationId xmlns:p14="http://schemas.microsoft.com/office/powerpoint/2010/main" val="701792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現在、下水道をモチーフにした環境教育システム完成まで秒読みになっています。今後、このトレーディングカード使用し授業イベントを実施予定です。</a:t>
            </a:r>
            <a:endParaRPr kumimoji="1" lang="en-US" altLang="ja-JP" dirty="0"/>
          </a:p>
          <a:p>
            <a:r>
              <a:rPr kumimoji="1" lang="ja-JP" altLang="en-US" dirty="0"/>
              <a:t>そして、各自治体ならではのカードを作成し、全国の下水道部に浸透させたいと考えています。</a:t>
            </a:r>
            <a:endParaRPr kumimoji="1" lang="en-US" altLang="ja-JP" dirty="0"/>
          </a:p>
          <a:p>
            <a:r>
              <a:rPr kumimoji="1" lang="ja-JP" altLang="en-US" dirty="0"/>
              <a:t>さらに、モチーフを衣や食、都市鉱山など水平展開を行い、様々な視点でサーキュラーエコノミーを身近に理解することができれば、それが市民の意識改革につながると考えます。</a:t>
            </a:r>
            <a:endParaRPr kumimoji="1" lang="en-US" altLang="ja-JP" dirty="0"/>
          </a:p>
          <a:p>
            <a:r>
              <a:rPr kumimoji="1" lang="ja-JP" altLang="en-US" dirty="0"/>
              <a:t>結果、廃棄物のない社会をつくることが野望です。</a:t>
            </a:r>
          </a:p>
        </p:txBody>
      </p:sp>
      <p:sp>
        <p:nvSpPr>
          <p:cNvPr id="4" name="スライド番号プレースホルダー 3"/>
          <p:cNvSpPr>
            <a:spLocks noGrp="1"/>
          </p:cNvSpPr>
          <p:nvPr>
            <p:ph type="sldNum" sz="quarter" idx="5"/>
          </p:nvPr>
        </p:nvSpPr>
        <p:spPr/>
        <p:txBody>
          <a:bodyPr/>
          <a:lstStyle/>
          <a:p>
            <a:fld id="{99C8EAA2-81BE-4E69-86A6-EA51436471B2}" type="slidenum">
              <a:rPr kumimoji="1" lang="ja-JP" altLang="en-US" smtClean="0"/>
              <a:t>13</a:t>
            </a:fld>
            <a:endParaRPr kumimoji="1" lang="ja-JP" altLang="en-US"/>
          </a:p>
        </p:txBody>
      </p:sp>
    </p:spTree>
    <p:extLst>
      <p:ext uri="{BB962C8B-B14F-4D97-AF65-F5344CB8AC3E}">
        <p14:creationId xmlns:p14="http://schemas.microsoft.com/office/powerpoint/2010/main" val="1139703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今年は新潟市内の様々な学校での授業を繰り返すこと、各自治体向けパッケージ提供を目指しています。</a:t>
            </a:r>
            <a:endParaRPr kumimoji="1" lang="en-US" altLang="ja-JP" dirty="0"/>
          </a:p>
          <a:p>
            <a:endParaRPr kumimoji="1" lang="en-US" altLang="ja-JP" dirty="0"/>
          </a:p>
          <a:p>
            <a:r>
              <a:rPr kumimoji="1" lang="ja-JP" altLang="en-US" dirty="0"/>
              <a:t>以上発表を終わります。ありがとうございました。</a:t>
            </a:r>
          </a:p>
        </p:txBody>
      </p:sp>
      <p:sp>
        <p:nvSpPr>
          <p:cNvPr id="4" name="スライド番号プレースホルダー 3"/>
          <p:cNvSpPr>
            <a:spLocks noGrp="1"/>
          </p:cNvSpPr>
          <p:nvPr>
            <p:ph type="sldNum" sz="quarter" idx="5"/>
          </p:nvPr>
        </p:nvSpPr>
        <p:spPr/>
        <p:txBody>
          <a:bodyPr/>
          <a:lstStyle/>
          <a:p>
            <a:fld id="{99C8EAA2-81BE-4E69-86A6-EA51436471B2}" type="slidenum">
              <a:rPr kumimoji="1" lang="ja-JP" altLang="en-US" smtClean="0"/>
              <a:t>14</a:t>
            </a:fld>
            <a:endParaRPr kumimoji="1" lang="ja-JP" altLang="en-US"/>
          </a:p>
        </p:txBody>
      </p:sp>
    </p:spTree>
    <p:extLst>
      <p:ext uri="{BB962C8B-B14F-4D97-AF65-F5344CB8AC3E}">
        <p14:creationId xmlns:p14="http://schemas.microsoft.com/office/powerpoint/2010/main" val="3339646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こんな風にグルグルグルグル循環する廃棄物のない社会。この仕組みをサーキュラーエコノミーといい、下水道事業はそれをわかりやすく体現しています。また、循環を利用して地球温暖化を解決するのもサーキュラーエコノミー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fld id="{99C8EAA2-81BE-4E69-86A6-EA51436471B2}" type="slidenum">
              <a:rPr kumimoji="1" lang="ja-JP" altLang="en-US" smtClean="0"/>
              <a:t>2</a:t>
            </a:fld>
            <a:endParaRPr kumimoji="1" lang="ja-JP" altLang="en-US"/>
          </a:p>
        </p:txBody>
      </p:sp>
    </p:spTree>
    <p:extLst>
      <p:ext uri="{BB962C8B-B14F-4D97-AF65-F5344CB8AC3E}">
        <p14:creationId xmlns:p14="http://schemas.microsoft.com/office/powerpoint/2010/main" val="658578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effectLst/>
                <a:ea typeface="HG丸ｺﾞｼｯｸM-PRO" panose="020F0600000000000000" pitchFamily="50" charset="-128"/>
                <a:cs typeface="Times New Roman" panose="02020603050405020304" pitchFamily="18" charset="0"/>
              </a:rPr>
              <a:t>例えば新潟県では、昨年の</a:t>
            </a:r>
            <a:r>
              <a:rPr lang="en-US" altLang="ja-JP" sz="1200" dirty="0">
                <a:effectLst/>
                <a:ea typeface="HG丸ｺﾞｼｯｸM-PRO" panose="020F0600000000000000" pitchFamily="50" charset="-128"/>
                <a:cs typeface="Times New Roman" panose="02020603050405020304" pitchFamily="18" charset="0"/>
              </a:rPr>
              <a:t>8</a:t>
            </a:r>
            <a:r>
              <a:rPr lang="ja-JP" altLang="en-US" sz="1200" dirty="0">
                <a:effectLst/>
                <a:ea typeface="HG丸ｺﾞｼｯｸM-PRO" panose="020F0600000000000000" pitchFamily="50" charset="-128"/>
                <a:cs typeface="Times New Roman" panose="02020603050405020304" pitchFamily="18" charset="0"/>
              </a:rPr>
              <a:t>月に２４日も猛暑日に見舞われ、平均気温は３０</a:t>
            </a:r>
            <a:r>
              <a:rPr lang="en-US" altLang="ja-JP" sz="1200" dirty="0">
                <a:effectLst/>
                <a:ea typeface="HG丸ｺﾞｼｯｸM-PRO" panose="020F0600000000000000" pitchFamily="50" charset="-128"/>
                <a:cs typeface="Times New Roman" panose="02020603050405020304" pitchFamily="18" charset="0"/>
              </a:rPr>
              <a:t>.</a:t>
            </a:r>
            <a:r>
              <a:rPr lang="ja-JP" altLang="en-US" sz="1200" dirty="0">
                <a:effectLst/>
                <a:ea typeface="HG丸ｺﾞｼｯｸM-PRO" panose="020F0600000000000000" pitchFamily="50" charset="-128"/>
                <a:cs typeface="Times New Roman" panose="02020603050405020304" pitchFamily="18" charset="0"/>
              </a:rPr>
              <a:t>４度に達しました。また、２月には最高気温１８度と過去最高を更新しました。これらが私たちの関心ごとです。</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99C8EAA2-81BE-4E69-86A6-EA51436471B2}" type="slidenum">
              <a:rPr kumimoji="1" lang="ja-JP" altLang="en-US" smtClean="0"/>
              <a:t>3</a:t>
            </a:fld>
            <a:endParaRPr kumimoji="1" lang="ja-JP" altLang="en-US"/>
          </a:p>
        </p:txBody>
      </p:sp>
    </p:spTree>
    <p:extLst>
      <p:ext uri="{BB962C8B-B14F-4D97-AF65-F5344CB8AC3E}">
        <p14:creationId xmlns:p14="http://schemas.microsoft.com/office/powerpoint/2010/main" val="108096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800" dirty="0">
                <a:solidFill>
                  <a:srgbClr val="0F9ED5"/>
                </a:solidFill>
                <a:effectLst/>
                <a:ea typeface="HG丸ｺﾞｼｯｸM-PRO" panose="020F0600000000000000" pitchFamily="50" charset="-128"/>
                <a:cs typeface="Times New Roman" panose="02020603050405020304" pitchFamily="18" charset="0"/>
              </a:rPr>
              <a:t>しかし、それを解決するサーキュラーエコノミーの認知度はたった</a:t>
            </a:r>
            <a:r>
              <a:rPr lang="en-US" altLang="ja-JP" sz="1800" dirty="0">
                <a:solidFill>
                  <a:srgbClr val="0F9ED5"/>
                </a:solidFill>
                <a:effectLst/>
                <a:ea typeface="HG丸ｺﾞｼｯｸM-PRO" panose="020F0600000000000000" pitchFamily="50" charset="-128"/>
                <a:cs typeface="Times New Roman" panose="02020603050405020304" pitchFamily="18" charset="0"/>
              </a:rPr>
              <a:t>6.1</a:t>
            </a:r>
            <a:r>
              <a:rPr lang="ja-JP" altLang="en-US" sz="1800" dirty="0">
                <a:solidFill>
                  <a:srgbClr val="0F9ED5"/>
                </a:solidFill>
                <a:effectLst/>
                <a:ea typeface="HG丸ｺﾞｼｯｸM-PRO" panose="020F0600000000000000" pitchFamily="50" charset="-128"/>
                <a:cs typeface="Times New Roman" panose="02020603050405020304" pitchFamily="18" charset="0"/>
              </a:rPr>
              <a:t>％。少なすぎる。それを知らせる広報には意義があります。</a:t>
            </a:r>
            <a:endParaRPr kumimoji="1" lang="ja-JP" altLang="en-US" dirty="0"/>
          </a:p>
        </p:txBody>
      </p:sp>
      <p:sp>
        <p:nvSpPr>
          <p:cNvPr id="4" name="スライド番号プレースホルダー 3"/>
          <p:cNvSpPr>
            <a:spLocks noGrp="1"/>
          </p:cNvSpPr>
          <p:nvPr>
            <p:ph type="sldNum" sz="quarter" idx="5"/>
          </p:nvPr>
        </p:nvSpPr>
        <p:spPr/>
        <p:txBody>
          <a:bodyPr/>
          <a:lstStyle/>
          <a:p>
            <a:fld id="{99C8EAA2-81BE-4E69-86A6-EA51436471B2}" type="slidenum">
              <a:rPr kumimoji="1" lang="ja-JP" altLang="en-US" smtClean="0"/>
              <a:t>4</a:t>
            </a:fld>
            <a:endParaRPr kumimoji="1" lang="ja-JP" altLang="en-US"/>
          </a:p>
        </p:txBody>
      </p:sp>
    </p:spTree>
    <p:extLst>
      <p:ext uri="{BB962C8B-B14F-4D97-AF65-F5344CB8AC3E}">
        <p14:creationId xmlns:p14="http://schemas.microsoft.com/office/powerpoint/2010/main" val="2787901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800" dirty="0">
                <a:effectLst/>
                <a:ea typeface="HG丸ｺﾞｼｯｸM-PRO" panose="020F0600000000000000" pitchFamily="50" charset="-128"/>
                <a:cs typeface="Times New Roman" panose="02020603050405020304" pitchFamily="18" charset="0"/>
              </a:rPr>
              <a:t>また下水道自体に興味を持つ人も少ないです。若者の関心事につながるサーキュラーエコノミーの教育として下水道を広報する。つまり</a:t>
            </a:r>
            <a:r>
              <a:rPr lang="en-US" altLang="ja-JP" sz="1800" dirty="0">
                <a:effectLst/>
                <a:ea typeface="HG丸ｺﾞｼｯｸM-PRO" panose="020F0600000000000000" pitchFamily="50" charset="-128"/>
                <a:cs typeface="Times New Roman" panose="02020603050405020304" pitchFamily="18" charset="0"/>
              </a:rPr>
              <a:t>『</a:t>
            </a:r>
            <a:r>
              <a:rPr lang="ja-JP" altLang="en-US" sz="1800" dirty="0">
                <a:effectLst/>
                <a:ea typeface="HG丸ｺﾞｼｯｸM-PRO" panose="020F0600000000000000" pitchFamily="50" charset="-128"/>
                <a:cs typeface="Times New Roman" panose="02020603050405020304" pitchFamily="18" charset="0"/>
              </a:rPr>
              <a:t>下水道の広報は下水道を広報してはいけない</a:t>
            </a:r>
            <a:r>
              <a:rPr lang="en-US" altLang="ja-JP" sz="1800" dirty="0">
                <a:effectLst/>
                <a:ea typeface="HG丸ｺﾞｼｯｸM-PRO" panose="020F0600000000000000" pitchFamily="50" charset="-128"/>
                <a:cs typeface="Times New Roman" panose="02020603050405020304" pitchFamily="18" charset="0"/>
              </a:rPr>
              <a:t>』『</a:t>
            </a:r>
            <a:r>
              <a:rPr lang="ja-JP" altLang="en-US" sz="1800" dirty="0">
                <a:effectLst/>
                <a:ea typeface="HG丸ｺﾞｼｯｸM-PRO" panose="020F0600000000000000" pitchFamily="50" charset="-128"/>
                <a:cs typeface="Times New Roman" panose="02020603050405020304" pitchFamily="18" charset="0"/>
              </a:rPr>
              <a:t>下水道はモチーフ</a:t>
            </a:r>
            <a:r>
              <a:rPr lang="en-US" altLang="ja-JP" sz="1800" dirty="0">
                <a:effectLst/>
                <a:ea typeface="HG丸ｺﾞｼｯｸM-PRO" panose="020F0600000000000000" pitchFamily="50" charset="-128"/>
                <a:cs typeface="Times New Roman" panose="02020603050405020304" pitchFamily="18" charset="0"/>
              </a:rPr>
              <a:t>』</a:t>
            </a:r>
            <a:r>
              <a:rPr lang="ja-JP" altLang="en-US" sz="1800" dirty="0">
                <a:effectLst/>
                <a:ea typeface="HG丸ｺﾞｼｯｸM-PRO" panose="020F0600000000000000" pitchFamily="50" charset="-128"/>
                <a:cs typeface="Times New Roman" panose="02020603050405020304" pitchFamily="18" charset="0"/>
              </a:rPr>
              <a:t>これが私たちなりの答えです。</a:t>
            </a:r>
            <a:endParaRPr kumimoji="1" lang="ja-JP" altLang="en-US" dirty="0"/>
          </a:p>
        </p:txBody>
      </p:sp>
      <p:sp>
        <p:nvSpPr>
          <p:cNvPr id="4" name="スライド番号プレースホルダー 3"/>
          <p:cNvSpPr>
            <a:spLocks noGrp="1"/>
          </p:cNvSpPr>
          <p:nvPr>
            <p:ph type="sldNum" sz="quarter" idx="5"/>
          </p:nvPr>
        </p:nvSpPr>
        <p:spPr/>
        <p:txBody>
          <a:bodyPr/>
          <a:lstStyle/>
          <a:p>
            <a:fld id="{99C8EAA2-81BE-4E69-86A6-EA51436471B2}" type="slidenum">
              <a:rPr kumimoji="1" lang="ja-JP" altLang="en-US" smtClean="0"/>
              <a:t>5</a:t>
            </a:fld>
            <a:endParaRPr kumimoji="1" lang="ja-JP" altLang="en-US"/>
          </a:p>
        </p:txBody>
      </p:sp>
    </p:spTree>
    <p:extLst>
      <p:ext uri="{BB962C8B-B14F-4D97-AF65-F5344CB8AC3E}">
        <p14:creationId xmlns:p14="http://schemas.microsoft.com/office/powerpoint/2010/main" val="2406430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en-US"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ここ数年教育ツールとしてトレーディングカードゲームが注目されています。</a:t>
            </a:r>
          </a:p>
          <a:p>
            <a:pPr algn="just"/>
            <a:r>
              <a:rPr lang="ja-JP" altLang="en-US"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ポケモンカードゲームや遊戯王、デュエルマスターズなどを昔遊んだ世代が戻り、その子供たちにも派生してきています。</a:t>
            </a:r>
          </a:p>
        </p:txBody>
      </p:sp>
      <p:sp>
        <p:nvSpPr>
          <p:cNvPr id="4" name="スライド番号プレースホルダー 3"/>
          <p:cNvSpPr>
            <a:spLocks noGrp="1"/>
          </p:cNvSpPr>
          <p:nvPr>
            <p:ph type="sldNum" sz="quarter" idx="5"/>
          </p:nvPr>
        </p:nvSpPr>
        <p:spPr/>
        <p:txBody>
          <a:bodyPr/>
          <a:lstStyle/>
          <a:p>
            <a:fld id="{99C8EAA2-81BE-4E69-86A6-EA51436471B2}" type="slidenum">
              <a:rPr kumimoji="1" lang="ja-JP" altLang="en-US" smtClean="0"/>
              <a:t>6</a:t>
            </a:fld>
            <a:endParaRPr kumimoji="1" lang="ja-JP" altLang="en-US"/>
          </a:p>
        </p:txBody>
      </p:sp>
    </p:spTree>
    <p:extLst>
      <p:ext uri="{BB962C8B-B14F-4D97-AF65-F5344CB8AC3E}">
        <p14:creationId xmlns:p14="http://schemas.microsoft.com/office/powerpoint/2010/main" val="2738289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9118C-B4D2-34B5-B235-4A9B438CD66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FE35732-EB3F-21A5-1931-EBCDF55C02E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D2AAEBE-4149-9012-21C0-740030558D41}"/>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200" dirty="0">
                <a:effectLst/>
                <a:ea typeface="HG丸ｺﾞｼｯｸM-PRO" panose="020F0600000000000000" pitchFamily="50" charset="-128"/>
                <a:cs typeface="Times New Roman" panose="02020603050405020304" pitchFamily="18" charset="0"/>
              </a:rPr>
              <a:t>そのため、トレーディングカードゲーム市場は、拡大の一途をたどっています。また、親世代は子供に戦略的思考を学ばせる教育ツールとしてカードゲームを利用し始めています。さらに、最近では、教育ツールに特化したトレーディングカードゲームも登場しており、楽しく学べる教育ツールとしての地位を獲得しつつあります。</a:t>
            </a:r>
            <a:endParaRPr kumimoji="1" lang="ja-JP" altLang="en-US" dirty="0"/>
          </a:p>
        </p:txBody>
      </p:sp>
      <p:sp>
        <p:nvSpPr>
          <p:cNvPr id="4" name="スライド番号プレースホルダー 3">
            <a:extLst>
              <a:ext uri="{FF2B5EF4-FFF2-40B4-BE49-F238E27FC236}">
                <a16:creationId xmlns:a16="http://schemas.microsoft.com/office/drawing/2014/main" id="{04E92E5D-02C0-4120-44A4-F474FF7F83CB}"/>
              </a:ext>
            </a:extLst>
          </p:cNvPr>
          <p:cNvSpPr>
            <a:spLocks noGrp="1"/>
          </p:cNvSpPr>
          <p:nvPr>
            <p:ph type="sldNum" sz="quarter" idx="5"/>
          </p:nvPr>
        </p:nvSpPr>
        <p:spPr/>
        <p:txBody>
          <a:bodyPr/>
          <a:lstStyle/>
          <a:p>
            <a:fld id="{99C8EAA2-81BE-4E69-86A6-EA51436471B2}" type="slidenum">
              <a:rPr kumimoji="1" lang="ja-JP" altLang="en-US" smtClean="0"/>
              <a:t>7</a:t>
            </a:fld>
            <a:endParaRPr kumimoji="1" lang="ja-JP" altLang="en-US"/>
          </a:p>
        </p:txBody>
      </p:sp>
    </p:spTree>
    <p:extLst>
      <p:ext uri="{BB962C8B-B14F-4D97-AF65-F5344CB8AC3E}">
        <p14:creationId xmlns:p14="http://schemas.microsoft.com/office/powerpoint/2010/main" val="1786355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2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興味のあるサーキュラーエコノミーを、楽しくトレーディングカードゲームで、下水道をモチーフにサクサクと、学ぶことができます。それが自分ごと化に繋がり、考えを生み、本当の知識となると考えます。</a:t>
            </a:r>
            <a:endParaRPr kumimoji="1" lang="ja-JP" altLang="en-US" dirty="0"/>
          </a:p>
        </p:txBody>
      </p:sp>
      <p:sp>
        <p:nvSpPr>
          <p:cNvPr id="4" name="スライド番号プレースホルダー 3"/>
          <p:cNvSpPr>
            <a:spLocks noGrp="1"/>
          </p:cNvSpPr>
          <p:nvPr>
            <p:ph type="sldNum" sz="quarter" idx="5"/>
          </p:nvPr>
        </p:nvSpPr>
        <p:spPr/>
        <p:txBody>
          <a:bodyPr/>
          <a:lstStyle/>
          <a:p>
            <a:fld id="{99C8EAA2-81BE-4E69-86A6-EA51436471B2}" type="slidenum">
              <a:rPr kumimoji="1" lang="ja-JP" altLang="en-US" smtClean="0"/>
              <a:t>8</a:t>
            </a:fld>
            <a:endParaRPr kumimoji="1" lang="ja-JP" altLang="en-US"/>
          </a:p>
        </p:txBody>
      </p:sp>
    </p:spTree>
    <p:extLst>
      <p:ext uri="{BB962C8B-B14F-4D97-AF65-F5344CB8AC3E}">
        <p14:creationId xmlns:p14="http://schemas.microsoft.com/office/powerpoint/2010/main" val="3316155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rgbClr val="FF0000"/>
                </a:solidFill>
              </a:rPr>
              <a:t>そこで実際にカードゲームを作ってみました！これは場にある課題カードを必要資金をつけたリソースカードで解決するゲームです。</a:t>
            </a:r>
          </a:p>
        </p:txBody>
      </p:sp>
      <p:sp>
        <p:nvSpPr>
          <p:cNvPr id="4" name="スライド番号プレースホルダー 3"/>
          <p:cNvSpPr>
            <a:spLocks noGrp="1"/>
          </p:cNvSpPr>
          <p:nvPr>
            <p:ph type="sldNum" sz="quarter" idx="5"/>
          </p:nvPr>
        </p:nvSpPr>
        <p:spPr/>
        <p:txBody>
          <a:bodyPr/>
          <a:lstStyle/>
          <a:p>
            <a:fld id="{99C8EAA2-81BE-4E69-86A6-EA51436471B2}" type="slidenum">
              <a:rPr kumimoji="1" lang="ja-JP" altLang="en-US" smtClean="0"/>
              <a:t>9</a:t>
            </a:fld>
            <a:endParaRPr kumimoji="1" lang="ja-JP" altLang="en-US"/>
          </a:p>
        </p:txBody>
      </p:sp>
    </p:spTree>
    <p:extLst>
      <p:ext uri="{BB962C8B-B14F-4D97-AF65-F5344CB8AC3E}">
        <p14:creationId xmlns:p14="http://schemas.microsoft.com/office/powerpoint/2010/main" val="1255711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E79784-EFA7-A30D-BF3C-6C4CD472B59B}"/>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BD4093D-6AD9-6579-5284-17884573AC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682D5F7-22D9-33E3-186D-90B4E6EC1BD2}"/>
              </a:ext>
            </a:extLst>
          </p:cNvPr>
          <p:cNvSpPr>
            <a:spLocks noGrp="1"/>
          </p:cNvSpPr>
          <p:nvPr>
            <p:ph type="dt" sz="half" idx="10"/>
          </p:nvPr>
        </p:nvSpPr>
        <p:spPr/>
        <p:txBody>
          <a:bodyPr/>
          <a:lstStyle/>
          <a:p>
            <a:fld id="{C7B4298C-43F5-4BB3-8053-3093E1C3C175}" type="datetimeFigureOut">
              <a:rPr kumimoji="1" lang="ja-JP" altLang="en-US" smtClean="0"/>
              <a:t>2024/3/8</a:t>
            </a:fld>
            <a:endParaRPr kumimoji="1" lang="ja-JP" altLang="en-US"/>
          </a:p>
        </p:txBody>
      </p:sp>
      <p:sp>
        <p:nvSpPr>
          <p:cNvPr id="5" name="フッター プレースホルダー 4">
            <a:extLst>
              <a:ext uri="{FF2B5EF4-FFF2-40B4-BE49-F238E27FC236}">
                <a16:creationId xmlns:a16="http://schemas.microsoft.com/office/drawing/2014/main" id="{55FF6950-F5A2-21B4-1CA9-C94BDB06555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1DDA288-9BA2-E4E2-02E4-A461E1453DB5}"/>
              </a:ext>
            </a:extLst>
          </p:cNvPr>
          <p:cNvSpPr>
            <a:spLocks noGrp="1"/>
          </p:cNvSpPr>
          <p:nvPr>
            <p:ph type="sldNum" sz="quarter" idx="12"/>
          </p:nvPr>
        </p:nvSpPr>
        <p:spPr/>
        <p:txBody>
          <a:bodyPr/>
          <a:lstStyle/>
          <a:p>
            <a:fld id="{769C7427-A6E3-4969-A318-A0FB6638957E}" type="slidenum">
              <a:rPr kumimoji="1" lang="ja-JP" altLang="en-US" smtClean="0"/>
              <a:t>‹#›</a:t>
            </a:fld>
            <a:endParaRPr kumimoji="1" lang="ja-JP" altLang="en-US"/>
          </a:p>
        </p:txBody>
      </p:sp>
    </p:spTree>
    <p:extLst>
      <p:ext uri="{BB962C8B-B14F-4D97-AF65-F5344CB8AC3E}">
        <p14:creationId xmlns:p14="http://schemas.microsoft.com/office/powerpoint/2010/main" val="4177230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8BE8EB-B7C7-3741-9B0A-100F992683B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4AD5E3B-A393-0135-DAAC-038282C5DA6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C5F7C1A-B39B-38A5-A17B-C729DDF351CD}"/>
              </a:ext>
            </a:extLst>
          </p:cNvPr>
          <p:cNvSpPr>
            <a:spLocks noGrp="1"/>
          </p:cNvSpPr>
          <p:nvPr>
            <p:ph type="dt" sz="half" idx="10"/>
          </p:nvPr>
        </p:nvSpPr>
        <p:spPr/>
        <p:txBody>
          <a:bodyPr/>
          <a:lstStyle/>
          <a:p>
            <a:fld id="{C7B4298C-43F5-4BB3-8053-3093E1C3C175}" type="datetimeFigureOut">
              <a:rPr kumimoji="1" lang="ja-JP" altLang="en-US" smtClean="0"/>
              <a:t>2024/3/8</a:t>
            </a:fld>
            <a:endParaRPr kumimoji="1" lang="ja-JP" altLang="en-US"/>
          </a:p>
        </p:txBody>
      </p:sp>
      <p:sp>
        <p:nvSpPr>
          <p:cNvPr id="5" name="フッター プレースホルダー 4">
            <a:extLst>
              <a:ext uri="{FF2B5EF4-FFF2-40B4-BE49-F238E27FC236}">
                <a16:creationId xmlns:a16="http://schemas.microsoft.com/office/drawing/2014/main" id="{5B5FA24C-8DAD-EFBD-022A-1898E4398A7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C93A973-2BD5-9CA4-08AC-586E67C74C41}"/>
              </a:ext>
            </a:extLst>
          </p:cNvPr>
          <p:cNvSpPr>
            <a:spLocks noGrp="1"/>
          </p:cNvSpPr>
          <p:nvPr>
            <p:ph type="sldNum" sz="quarter" idx="12"/>
          </p:nvPr>
        </p:nvSpPr>
        <p:spPr/>
        <p:txBody>
          <a:bodyPr/>
          <a:lstStyle/>
          <a:p>
            <a:fld id="{769C7427-A6E3-4969-A318-A0FB6638957E}" type="slidenum">
              <a:rPr kumimoji="1" lang="ja-JP" altLang="en-US" smtClean="0"/>
              <a:t>‹#›</a:t>
            </a:fld>
            <a:endParaRPr kumimoji="1" lang="ja-JP" altLang="en-US"/>
          </a:p>
        </p:txBody>
      </p:sp>
    </p:spTree>
    <p:extLst>
      <p:ext uri="{BB962C8B-B14F-4D97-AF65-F5344CB8AC3E}">
        <p14:creationId xmlns:p14="http://schemas.microsoft.com/office/powerpoint/2010/main" val="391717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7A491A5-1DE1-D7C7-580D-1535D8DCA3D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FE03B4F-22AE-01D5-6947-DFB79765264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F4BD71A-CFBA-F6A3-E308-22D03B58C4F7}"/>
              </a:ext>
            </a:extLst>
          </p:cNvPr>
          <p:cNvSpPr>
            <a:spLocks noGrp="1"/>
          </p:cNvSpPr>
          <p:nvPr>
            <p:ph type="dt" sz="half" idx="10"/>
          </p:nvPr>
        </p:nvSpPr>
        <p:spPr/>
        <p:txBody>
          <a:bodyPr/>
          <a:lstStyle/>
          <a:p>
            <a:fld id="{C7B4298C-43F5-4BB3-8053-3093E1C3C175}" type="datetimeFigureOut">
              <a:rPr kumimoji="1" lang="ja-JP" altLang="en-US" smtClean="0"/>
              <a:t>2024/3/8</a:t>
            </a:fld>
            <a:endParaRPr kumimoji="1" lang="ja-JP" altLang="en-US"/>
          </a:p>
        </p:txBody>
      </p:sp>
      <p:sp>
        <p:nvSpPr>
          <p:cNvPr id="5" name="フッター プレースホルダー 4">
            <a:extLst>
              <a:ext uri="{FF2B5EF4-FFF2-40B4-BE49-F238E27FC236}">
                <a16:creationId xmlns:a16="http://schemas.microsoft.com/office/drawing/2014/main" id="{8F08CE62-FC91-A22B-B941-9B30AEC2318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CD06E91-7161-00CE-08F5-E10E87F78E2D}"/>
              </a:ext>
            </a:extLst>
          </p:cNvPr>
          <p:cNvSpPr>
            <a:spLocks noGrp="1"/>
          </p:cNvSpPr>
          <p:nvPr>
            <p:ph type="sldNum" sz="quarter" idx="12"/>
          </p:nvPr>
        </p:nvSpPr>
        <p:spPr/>
        <p:txBody>
          <a:bodyPr/>
          <a:lstStyle/>
          <a:p>
            <a:fld id="{769C7427-A6E3-4969-A318-A0FB6638957E}" type="slidenum">
              <a:rPr kumimoji="1" lang="ja-JP" altLang="en-US" smtClean="0"/>
              <a:t>‹#›</a:t>
            </a:fld>
            <a:endParaRPr kumimoji="1" lang="ja-JP" altLang="en-US"/>
          </a:p>
        </p:txBody>
      </p:sp>
    </p:spTree>
    <p:extLst>
      <p:ext uri="{BB962C8B-B14F-4D97-AF65-F5344CB8AC3E}">
        <p14:creationId xmlns:p14="http://schemas.microsoft.com/office/powerpoint/2010/main" val="496917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34005D-CA8B-4188-53EC-E64CECD94F1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A053619-50B0-BE9C-AF96-E2A7CF6FB5D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E9CCDDD-0CAC-66F2-B260-6715857A7FE7}"/>
              </a:ext>
            </a:extLst>
          </p:cNvPr>
          <p:cNvSpPr>
            <a:spLocks noGrp="1"/>
          </p:cNvSpPr>
          <p:nvPr>
            <p:ph type="dt" sz="half" idx="10"/>
          </p:nvPr>
        </p:nvSpPr>
        <p:spPr/>
        <p:txBody>
          <a:bodyPr/>
          <a:lstStyle/>
          <a:p>
            <a:fld id="{C7B4298C-43F5-4BB3-8053-3093E1C3C175}" type="datetimeFigureOut">
              <a:rPr kumimoji="1" lang="ja-JP" altLang="en-US" smtClean="0"/>
              <a:t>2024/3/8</a:t>
            </a:fld>
            <a:endParaRPr kumimoji="1" lang="ja-JP" altLang="en-US"/>
          </a:p>
        </p:txBody>
      </p:sp>
      <p:sp>
        <p:nvSpPr>
          <p:cNvPr id="5" name="フッター プレースホルダー 4">
            <a:extLst>
              <a:ext uri="{FF2B5EF4-FFF2-40B4-BE49-F238E27FC236}">
                <a16:creationId xmlns:a16="http://schemas.microsoft.com/office/drawing/2014/main" id="{9219EDC0-839B-9D0B-5853-4473A1969EF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F0E8C1C-D9F0-676E-D316-6D8CEF2FA292}"/>
              </a:ext>
            </a:extLst>
          </p:cNvPr>
          <p:cNvSpPr>
            <a:spLocks noGrp="1"/>
          </p:cNvSpPr>
          <p:nvPr>
            <p:ph type="sldNum" sz="quarter" idx="12"/>
          </p:nvPr>
        </p:nvSpPr>
        <p:spPr/>
        <p:txBody>
          <a:bodyPr/>
          <a:lstStyle/>
          <a:p>
            <a:fld id="{769C7427-A6E3-4969-A318-A0FB6638957E}" type="slidenum">
              <a:rPr kumimoji="1" lang="ja-JP" altLang="en-US" smtClean="0"/>
              <a:t>‹#›</a:t>
            </a:fld>
            <a:endParaRPr kumimoji="1" lang="ja-JP" altLang="en-US"/>
          </a:p>
        </p:txBody>
      </p:sp>
    </p:spTree>
    <p:extLst>
      <p:ext uri="{BB962C8B-B14F-4D97-AF65-F5344CB8AC3E}">
        <p14:creationId xmlns:p14="http://schemas.microsoft.com/office/powerpoint/2010/main" val="3862901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AD2D10-3B63-5CCA-8F6D-9A1A7B261D5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C57B431-F0A2-3E5D-9592-97A9CEDDD8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FF6EBCC-9C57-D121-BF6A-16C64B42F9CA}"/>
              </a:ext>
            </a:extLst>
          </p:cNvPr>
          <p:cNvSpPr>
            <a:spLocks noGrp="1"/>
          </p:cNvSpPr>
          <p:nvPr>
            <p:ph type="dt" sz="half" idx="10"/>
          </p:nvPr>
        </p:nvSpPr>
        <p:spPr/>
        <p:txBody>
          <a:bodyPr/>
          <a:lstStyle/>
          <a:p>
            <a:fld id="{C7B4298C-43F5-4BB3-8053-3093E1C3C175}" type="datetimeFigureOut">
              <a:rPr kumimoji="1" lang="ja-JP" altLang="en-US" smtClean="0"/>
              <a:t>2024/3/8</a:t>
            </a:fld>
            <a:endParaRPr kumimoji="1" lang="ja-JP" altLang="en-US"/>
          </a:p>
        </p:txBody>
      </p:sp>
      <p:sp>
        <p:nvSpPr>
          <p:cNvPr id="5" name="フッター プレースホルダー 4">
            <a:extLst>
              <a:ext uri="{FF2B5EF4-FFF2-40B4-BE49-F238E27FC236}">
                <a16:creationId xmlns:a16="http://schemas.microsoft.com/office/drawing/2014/main" id="{F6A6118E-C18C-2194-4F5C-0EC1C108EFF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2FD3C9C-1DB5-3EE8-3A0A-0F6CA3CDBB4E}"/>
              </a:ext>
            </a:extLst>
          </p:cNvPr>
          <p:cNvSpPr>
            <a:spLocks noGrp="1"/>
          </p:cNvSpPr>
          <p:nvPr>
            <p:ph type="sldNum" sz="quarter" idx="12"/>
          </p:nvPr>
        </p:nvSpPr>
        <p:spPr/>
        <p:txBody>
          <a:bodyPr/>
          <a:lstStyle/>
          <a:p>
            <a:fld id="{769C7427-A6E3-4969-A318-A0FB6638957E}" type="slidenum">
              <a:rPr kumimoji="1" lang="ja-JP" altLang="en-US" smtClean="0"/>
              <a:t>‹#›</a:t>
            </a:fld>
            <a:endParaRPr kumimoji="1" lang="ja-JP" altLang="en-US"/>
          </a:p>
        </p:txBody>
      </p:sp>
    </p:spTree>
    <p:extLst>
      <p:ext uri="{BB962C8B-B14F-4D97-AF65-F5344CB8AC3E}">
        <p14:creationId xmlns:p14="http://schemas.microsoft.com/office/powerpoint/2010/main" val="941410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7D769E-5722-A2F1-EC78-D9115750084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9060385-4487-C5EE-4699-49DA85DE858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DE2AAB6-E55D-CA46-A74F-DDFC7C5EB7F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5465522-30D2-06B5-3AA5-A338A845D83A}"/>
              </a:ext>
            </a:extLst>
          </p:cNvPr>
          <p:cNvSpPr>
            <a:spLocks noGrp="1"/>
          </p:cNvSpPr>
          <p:nvPr>
            <p:ph type="dt" sz="half" idx="10"/>
          </p:nvPr>
        </p:nvSpPr>
        <p:spPr/>
        <p:txBody>
          <a:bodyPr/>
          <a:lstStyle/>
          <a:p>
            <a:fld id="{C7B4298C-43F5-4BB3-8053-3093E1C3C175}" type="datetimeFigureOut">
              <a:rPr kumimoji="1" lang="ja-JP" altLang="en-US" smtClean="0"/>
              <a:t>2024/3/8</a:t>
            </a:fld>
            <a:endParaRPr kumimoji="1" lang="ja-JP" altLang="en-US"/>
          </a:p>
        </p:txBody>
      </p:sp>
      <p:sp>
        <p:nvSpPr>
          <p:cNvPr id="6" name="フッター プレースホルダー 5">
            <a:extLst>
              <a:ext uri="{FF2B5EF4-FFF2-40B4-BE49-F238E27FC236}">
                <a16:creationId xmlns:a16="http://schemas.microsoft.com/office/drawing/2014/main" id="{09BBAE68-2554-D9EA-0B99-625CBE51602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9F9989C-61E2-F081-91CE-52D9326CCC8B}"/>
              </a:ext>
            </a:extLst>
          </p:cNvPr>
          <p:cNvSpPr>
            <a:spLocks noGrp="1"/>
          </p:cNvSpPr>
          <p:nvPr>
            <p:ph type="sldNum" sz="quarter" idx="12"/>
          </p:nvPr>
        </p:nvSpPr>
        <p:spPr/>
        <p:txBody>
          <a:bodyPr/>
          <a:lstStyle/>
          <a:p>
            <a:fld id="{769C7427-A6E3-4969-A318-A0FB6638957E}" type="slidenum">
              <a:rPr kumimoji="1" lang="ja-JP" altLang="en-US" smtClean="0"/>
              <a:t>‹#›</a:t>
            </a:fld>
            <a:endParaRPr kumimoji="1" lang="ja-JP" altLang="en-US"/>
          </a:p>
        </p:txBody>
      </p:sp>
    </p:spTree>
    <p:extLst>
      <p:ext uri="{BB962C8B-B14F-4D97-AF65-F5344CB8AC3E}">
        <p14:creationId xmlns:p14="http://schemas.microsoft.com/office/powerpoint/2010/main" val="2444701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F20EA4-86AA-4930-9558-B5DC14B1841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7DEA83F-9B86-FE20-4772-79AEDC08BB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9CD3D12-B580-1EC5-6DF9-2B5F821771B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9A764F5-F445-8355-88E2-A2E83CEB1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D0EF22F-51D2-6B5B-B208-74A1240B412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14BEC6E-7137-C545-F695-BC263FB8CD30}"/>
              </a:ext>
            </a:extLst>
          </p:cNvPr>
          <p:cNvSpPr>
            <a:spLocks noGrp="1"/>
          </p:cNvSpPr>
          <p:nvPr>
            <p:ph type="dt" sz="half" idx="10"/>
          </p:nvPr>
        </p:nvSpPr>
        <p:spPr/>
        <p:txBody>
          <a:bodyPr/>
          <a:lstStyle/>
          <a:p>
            <a:fld id="{C7B4298C-43F5-4BB3-8053-3093E1C3C175}" type="datetimeFigureOut">
              <a:rPr kumimoji="1" lang="ja-JP" altLang="en-US" smtClean="0"/>
              <a:t>2024/3/8</a:t>
            </a:fld>
            <a:endParaRPr kumimoji="1" lang="ja-JP" altLang="en-US"/>
          </a:p>
        </p:txBody>
      </p:sp>
      <p:sp>
        <p:nvSpPr>
          <p:cNvPr id="8" name="フッター プレースホルダー 7">
            <a:extLst>
              <a:ext uri="{FF2B5EF4-FFF2-40B4-BE49-F238E27FC236}">
                <a16:creationId xmlns:a16="http://schemas.microsoft.com/office/drawing/2014/main" id="{1EEF1EB4-22F7-2DA0-DDE7-640B5326D0F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282F17F-402C-68A5-D14E-630475F7CB60}"/>
              </a:ext>
            </a:extLst>
          </p:cNvPr>
          <p:cNvSpPr>
            <a:spLocks noGrp="1"/>
          </p:cNvSpPr>
          <p:nvPr>
            <p:ph type="sldNum" sz="quarter" idx="12"/>
          </p:nvPr>
        </p:nvSpPr>
        <p:spPr/>
        <p:txBody>
          <a:bodyPr/>
          <a:lstStyle/>
          <a:p>
            <a:fld id="{769C7427-A6E3-4969-A318-A0FB6638957E}" type="slidenum">
              <a:rPr kumimoji="1" lang="ja-JP" altLang="en-US" smtClean="0"/>
              <a:t>‹#›</a:t>
            </a:fld>
            <a:endParaRPr kumimoji="1" lang="ja-JP" altLang="en-US"/>
          </a:p>
        </p:txBody>
      </p:sp>
    </p:spTree>
    <p:extLst>
      <p:ext uri="{BB962C8B-B14F-4D97-AF65-F5344CB8AC3E}">
        <p14:creationId xmlns:p14="http://schemas.microsoft.com/office/powerpoint/2010/main" val="127997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6EC78F-80A3-8CB1-B45A-BF4A4AD5CCC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1BA2F95-FE80-D361-143A-38FAD97692CE}"/>
              </a:ext>
            </a:extLst>
          </p:cNvPr>
          <p:cNvSpPr>
            <a:spLocks noGrp="1"/>
          </p:cNvSpPr>
          <p:nvPr>
            <p:ph type="dt" sz="half" idx="10"/>
          </p:nvPr>
        </p:nvSpPr>
        <p:spPr/>
        <p:txBody>
          <a:bodyPr/>
          <a:lstStyle/>
          <a:p>
            <a:fld id="{C7B4298C-43F5-4BB3-8053-3093E1C3C175}" type="datetimeFigureOut">
              <a:rPr kumimoji="1" lang="ja-JP" altLang="en-US" smtClean="0"/>
              <a:t>2024/3/8</a:t>
            </a:fld>
            <a:endParaRPr kumimoji="1" lang="ja-JP" altLang="en-US"/>
          </a:p>
        </p:txBody>
      </p:sp>
      <p:sp>
        <p:nvSpPr>
          <p:cNvPr id="4" name="フッター プレースホルダー 3">
            <a:extLst>
              <a:ext uri="{FF2B5EF4-FFF2-40B4-BE49-F238E27FC236}">
                <a16:creationId xmlns:a16="http://schemas.microsoft.com/office/drawing/2014/main" id="{16ECDCC2-556F-AFB8-D9A2-7B681155CD4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54AEC443-7A5F-5B0C-EA59-974837B9616D}"/>
              </a:ext>
            </a:extLst>
          </p:cNvPr>
          <p:cNvSpPr>
            <a:spLocks noGrp="1"/>
          </p:cNvSpPr>
          <p:nvPr>
            <p:ph type="sldNum" sz="quarter" idx="12"/>
          </p:nvPr>
        </p:nvSpPr>
        <p:spPr/>
        <p:txBody>
          <a:bodyPr/>
          <a:lstStyle/>
          <a:p>
            <a:fld id="{769C7427-A6E3-4969-A318-A0FB6638957E}" type="slidenum">
              <a:rPr kumimoji="1" lang="ja-JP" altLang="en-US" smtClean="0"/>
              <a:t>‹#›</a:t>
            </a:fld>
            <a:endParaRPr kumimoji="1" lang="ja-JP" altLang="en-US"/>
          </a:p>
        </p:txBody>
      </p:sp>
    </p:spTree>
    <p:extLst>
      <p:ext uri="{BB962C8B-B14F-4D97-AF65-F5344CB8AC3E}">
        <p14:creationId xmlns:p14="http://schemas.microsoft.com/office/powerpoint/2010/main" val="2378419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FC51BBD-0D7B-592A-61AB-64EAF10D402F}"/>
              </a:ext>
            </a:extLst>
          </p:cNvPr>
          <p:cNvSpPr>
            <a:spLocks noGrp="1"/>
          </p:cNvSpPr>
          <p:nvPr>
            <p:ph type="dt" sz="half" idx="10"/>
          </p:nvPr>
        </p:nvSpPr>
        <p:spPr/>
        <p:txBody>
          <a:bodyPr/>
          <a:lstStyle/>
          <a:p>
            <a:fld id="{C7B4298C-43F5-4BB3-8053-3093E1C3C175}" type="datetimeFigureOut">
              <a:rPr kumimoji="1" lang="ja-JP" altLang="en-US" smtClean="0"/>
              <a:t>2024/3/8</a:t>
            </a:fld>
            <a:endParaRPr kumimoji="1" lang="ja-JP" altLang="en-US"/>
          </a:p>
        </p:txBody>
      </p:sp>
      <p:sp>
        <p:nvSpPr>
          <p:cNvPr id="3" name="フッター プレースホルダー 2">
            <a:extLst>
              <a:ext uri="{FF2B5EF4-FFF2-40B4-BE49-F238E27FC236}">
                <a16:creationId xmlns:a16="http://schemas.microsoft.com/office/drawing/2014/main" id="{61724A1F-AE48-AC12-2D37-FB70CC0CDE6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9393886-2D0A-919C-1618-A837CA6657FE}"/>
              </a:ext>
            </a:extLst>
          </p:cNvPr>
          <p:cNvSpPr>
            <a:spLocks noGrp="1"/>
          </p:cNvSpPr>
          <p:nvPr>
            <p:ph type="sldNum" sz="quarter" idx="12"/>
          </p:nvPr>
        </p:nvSpPr>
        <p:spPr/>
        <p:txBody>
          <a:bodyPr/>
          <a:lstStyle/>
          <a:p>
            <a:fld id="{769C7427-A6E3-4969-A318-A0FB6638957E}" type="slidenum">
              <a:rPr kumimoji="1" lang="ja-JP" altLang="en-US" smtClean="0"/>
              <a:t>‹#›</a:t>
            </a:fld>
            <a:endParaRPr kumimoji="1" lang="ja-JP" altLang="en-US"/>
          </a:p>
        </p:txBody>
      </p:sp>
    </p:spTree>
    <p:extLst>
      <p:ext uri="{BB962C8B-B14F-4D97-AF65-F5344CB8AC3E}">
        <p14:creationId xmlns:p14="http://schemas.microsoft.com/office/powerpoint/2010/main" val="169272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1D9862-87D2-EA51-6F24-0B564783526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B4078FE-12CB-A894-38AA-5DCD7BFF12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8B8F2E2-3AAC-A494-0571-CBF3A44400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C796A25-8444-A467-5B13-A9266F1603E5}"/>
              </a:ext>
            </a:extLst>
          </p:cNvPr>
          <p:cNvSpPr>
            <a:spLocks noGrp="1"/>
          </p:cNvSpPr>
          <p:nvPr>
            <p:ph type="dt" sz="half" idx="10"/>
          </p:nvPr>
        </p:nvSpPr>
        <p:spPr/>
        <p:txBody>
          <a:bodyPr/>
          <a:lstStyle/>
          <a:p>
            <a:fld id="{C7B4298C-43F5-4BB3-8053-3093E1C3C175}" type="datetimeFigureOut">
              <a:rPr kumimoji="1" lang="ja-JP" altLang="en-US" smtClean="0"/>
              <a:t>2024/3/8</a:t>
            </a:fld>
            <a:endParaRPr kumimoji="1" lang="ja-JP" altLang="en-US"/>
          </a:p>
        </p:txBody>
      </p:sp>
      <p:sp>
        <p:nvSpPr>
          <p:cNvPr id="6" name="フッター プレースホルダー 5">
            <a:extLst>
              <a:ext uri="{FF2B5EF4-FFF2-40B4-BE49-F238E27FC236}">
                <a16:creationId xmlns:a16="http://schemas.microsoft.com/office/drawing/2014/main" id="{255840BC-EC9D-8892-86B4-04B82C8622A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3B10145-F1D2-88A9-3ACE-3E533AE0A0B0}"/>
              </a:ext>
            </a:extLst>
          </p:cNvPr>
          <p:cNvSpPr>
            <a:spLocks noGrp="1"/>
          </p:cNvSpPr>
          <p:nvPr>
            <p:ph type="sldNum" sz="quarter" idx="12"/>
          </p:nvPr>
        </p:nvSpPr>
        <p:spPr/>
        <p:txBody>
          <a:bodyPr/>
          <a:lstStyle/>
          <a:p>
            <a:fld id="{769C7427-A6E3-4969-A318-A0FB6638957E}" type="slidenum">
              <a:rPr kumimoji="1" lang="ja-JP" altLang="en-US" smtClean="0"/>
              <a:t>‹#›</a:t>
            </a:fld>
            <a:endParaRPr kumimoji="1" lang="ja-JP" altLang="en-US"/>
          </a:p>
        </p:txBody>
      </p:sp>
    </p:spTree>
    <p:extLst>
      <p:ext uri="{BB962C8B-B14F-4D97-AF65-F5344CB8AC3E}">
        <p14:creationId xmlns:p14="http://schemas.microsoft.com/office/powerpoint/2010/main" val="287116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185419-24FF-FE50-039C-9D19A7136C7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E530C5B-BF3A-3B4E-C587-585F765CAD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B8E0771-16F6-2BC7-3D72-B432E95DA3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3A68D89-2024-C89A-0E33-2A9E7193B6D5}"/>
              </a:ext>
            </a:extLst>
          </p:cNvPr>
          <p:cNvSpPr>
            <a:spLocks noGrp="1"/>
          </p:cNvSpPr>
          <p:nvPr>
            <p:ph type="dt" sz="half" idx="10"/>
          </p:nvPr>
        </p:nvSpPr>
        <p:spPr/>
        <p:txBody>
          <a:bodyPr/>
          <a:lstStyle/>
          <a:p>
            <a:fld id="{C7B4298C-43F5-4BB3-8053-3093E1C3C175}" type="datetimeFigureOut">
              <a:rPr kumimoji="1" lang="ja-JP" altLang="en-US" smtClean="0"/>
              <a:t>2024/3/8</a:t>
            </a:fld>
            <a:endParaRPr kumimoji="1" lang="ja-JP" altLang="en-US"/>
          </a:p>
        </p:txBody>
      </p:sp>
      <p:sp>
        <p:nvSpPr>
          <p:cNvPr id="6" name="フッター プレースホルダー 5">
            <a:extLst>
              <a:ext uri="{FF2B5EF4-FFF2-40B4-BE49-F238E27FC236}">
                <a16:creationId xmlns:a16="http://schemas.microsoft.com/office/drawing/2014/main" id="{A6E1085E-1C67-0379-E886-9EC69EFBC8B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4EA77FA-836B-19D1-C861-E5BEAE6CE3AD}"/>
              </a:ext>
            </a:extLst>
          </p:cNvPr>
          <p:cNvSpPr>
            <a:spLocks noGrp="1"/>
          </p:cNvSpPr>
          <p:nvPr>
            <p:ph type="sldNum" sz="quarter" idx="12"/>
          </p:nvPr>
        </p:nvSpPr>
        <p:spPr/>
        <p:txBody>
          <a:bodyPr/>
          <a:lstStyle/>
          <a:p>
            <a:fld id="{769C7427-A6E3-4969-A318-A0FB6638957E}" type="slidenum">
              <a:rPr kumimoji="1" lang="ja-JP" altLang="en-US" smtClean="0"/>
              <a:t>‹#›</a:t>
            </a:fld>
            <a:endParaRPr kumimoji="1" lang="ja-JP" altLang="en-US"/>
          </a:p>
        </p:txBody>
      </p:sp>
    </p:spTree>
    <p:extLst>
      <p:ext uri="{BB962C8B-B14F-4D97-AF65-F5344CB8AC3E}">
        <p14:creationId xmlns:p14="http://schemas.microsoft.com/office/powerpoint/2010/main" val="3020848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920B8BB-A59F-4E16-AE48-B254F2E587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6B84BF2-C126-40FF-1430-62069071C8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7C593CE-F845-23E5-CBB2-1B2416643D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B4298C-43F5-4BB3-8053-3093E1C3C175}" type="datetimeFigureOut">
              <a:rPr kumimoji="1" lang="ja-JP" altLang="en-US" smtClean="0"/>
              <a:t>2024/3/8</a:t>
            </a:fld>
            <a:endParaRPr kumimoji="1" lang="ja-JP" altLang="en-US"/>
          </a:p>
        </p:txBody>
      </p:sp>
      <p:sp>
        <p:nvSpPr>
          <p:cNvPr id="5" name="フッター プレースホルダー 4">
            <a:extLst>
              <a:ext uri="{FF2B5EF4-FFF2-40B4-BE49-F238E27FC236}">
                <a16:creationId xmlns:a16="http://schemas.microsoft.com/office/drawing/2014/main" id="{D1FD3E7B-0842-A906-207C-221DAAA2F9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D093629-333A-2E31-E06F-9ACA5F541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9C7427-A6E3-4969-A318-A0FB6638957E}" type="slidenum">
              <a:rPr kumimoji="1" lang="ja-JP" altLang="en-US" smtClean="0"/>
              <a:t>‹#›</a:t>
            </a:fld>
            <a:endParaRPr kumimoji="1" lang="ja-JP" altLang="en-US"/>
          </a:p>
        </p:txBody>
      </p:sp>
    </p:spTree>
    <p:extLst>
      <p:ext uri="{BB962C8B-B14F-4D97-AF65-F5344CB8AC3E}">
        <p14:creationId xmlns:p14="http://schemas.microsoft.com/office/powerpoint/2010/main" val="1638274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4.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4.png"/><Relationship Id="rId10" Type="http://schemas.openxmlformats.org/officeDocument/2006/relationships/image" Target="../media/image1.png"/><Relationship Id="rId4" Type="http://schemas.openxmlformats.org/officeDocument/2006/relationships/image" Target="../media/image33.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png"/><Relationship Id="rId4" Type="http://schemas.openxmlformats.org/officeDocument/2006/relationships/image" Target="../media/image34.png"/><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jpg"/><Relationship Id="rId4" Type="http://schemas.openxmlformats.org/officeDocument/2006/relationships/image" Target="../media/image1.png"/><Relationship Id="rId9" Type="http://schemas.openxmlformats.org/officeDocument/2006/relationships/image" Target="../media/image7.jp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g"/><Relationship Id="rId10" Type="http://schemas.openxmlformats.org/officeDocument/2006/relationships/image" Target="../media/image1.png"/><Relationship Id="rId4" Type="http://schemas.openxmlformats.org/officeDocument/2006/relationships/image" Target="../media/image10.jpe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g"/><Relationship Id="rId10" Type="http://schemas.openxmlformats.org/officeDocument/2006/relationships/image" Target="../media/image1.png"/><Relationship Id="rId4" Type="http://schemas.openxmlformats.org/officeDocument/2006/relationships/image" Target="../media/image10.jpeg"/><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7.jp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1.png"/><Relationship Id="rId4" Type="http://schemas.openxmlformats.org/officeDocument/2006/relationships/image" Target="../media/image17.png"/><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2.png"/><Relationship Id="rId7" Type="http://schemas.openxmlformats.org/officeDocument/2006/relationships/image" Target="../media/image18.png"/><Relationship Id="rId12"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png"/><Relationship Id="rId5" Type="http://schemas.openxmlformats.org/officeDocument/2006/relationships/image" Target="../media/image16.png"/><Relationship Id="rId10" Type="http://schemas.openxmlformats.org/officeDocument/2006/relationships/image" Target="../media/image21.jpg"/><Relationship Id="rId4" Type="http://schemas.microsoft.com/office/2007/relationships/hdphoto" Target="../media/hdphoto1.wdp"/><Relationship Id="rId9" Type="http://schemas.openxmlformats.org/officeDocument/2006/relationships/image" Target="../media/image20.jpg"/></Relationships>
</file>

<file path=ppt/slides/_rels/slide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1.png"/><Relationship Id="rId4" Type="http://schemas.openxmlformats.org/officeDocument/2006/relationships/image" Target="../media/image17.png"/><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11">
            <a:extLst>
              <a:ext uri="{FF2B5EF4-FFF2-40B4-BE49-F238E27FC236}">
                <a16:creationId xmlns:a16="http://schemas.microsoft.com/office/drawing/2014/main" id="{57FA1D57-A95A-0703-D55F-695684FBD28B}"/>
              </a:ext>
            </a:extLst>
          </p:cNvPr>
          <p:cNvSpPr txBox="1"/>
          <p:nvPr/>
        </p:nvSpPr>
        <p:spPr>
          <a:xfrm>
            <a:off x="0" y="6275190"/>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a:solidFill>
                  <a:srgbClr val="FFFFFF"/>
                </a:solidFill>
                <a:latin typeface="Arial Black" panose="020B0A04020102020204" pitchFamily="34" charset="0"/>
                <a:ea typeface="ニタラゴルイカ清音教漢-０８" panose="02010903020103020304" pitchFamily="2" charset="-128"/>
                <a:cs typeface="Times New Roman" panose="02020603050405020304" pitchFamily="18" charset="0"/>
              </a:rPr>
              <a:t>P</a:t>
            </a:r>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roposal-0001</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2" name="グループ化 1">
            <a:extLst>
              <a:ext uri="{FF2B5EF4-FFF2-40B4-BE49-F238E27FC236}">
                <a16:creationId xmlns:a16="http://schemas.microsoft.com/office/drawing/2014/main" id="{FBA53041-8540-35CF-434D-188A4953F375}"/>
              </a:ext>
            </a:extLst>
          </p:cNvPr>
          <p:cNvGrpSpPr/>
          <p:nvPr/>
        </p:nvGrpSpPr>
        <p:grpSpPr>
          <a:xfrm>
            <a:off x="0" y="5620899"/>
            <a:ext cx="12344382" cy="2102274"/>
            <a:chOff x="0" y="5550070"/>
            <a:chExt cx="12344382" cy="2102274"/>
          </a:xfrm>
        </p:grpSpPr>
        <p:grpSp>
          <p:nvGrpSpPr>
            <p:cNvPr id="6" name="グループ化 5">
              <a:extLst>
                <a:ext uri="{FF2B5EF4-FFF2-40B4-BE49-F238E27FC236}">
                  <a16:creationId xmlns:a16="http://schemas.microsoft.com/office/drawing/2014/main" id="{270117F3-5ADC-1B52-7706-583D6FE6BFA2}"/>
                </a:ext>
              </a:extLst>
            </p:cNvPr>
            <p:cNvGrpSpPr/>
            <p:nvPr/>
          </p:nvGrpSpPr>
          <p:grpSpPr>
            <a:xfrm>
              <a:off x="0" y="5709244"/>
              <a:ext cx="12344382" cy="1943100"/>
              <a:chOff x="0" y="0"/>
              <a:chExt cx="12344382" cy="1943100"/>
            </a:xfrm>
          </p:grpSpPr>
          <p:sp>
            <p:nvSpPr>
              <p:cNvPr id="8" name="正方形/長方形 7">
                <a:extLst>
                  <a:ext uri="{FF2B5EF4-FFF2-40B4-BE49-F238E27FC236}">
                    <a16:creationId xmlns:a16="http://schemas.microsoft.com/office/drawing/2014/main" id="{98C1680B-000B-BC84-B8BE-3D1404EE61D9}"/>
                  </a:ext>
                </a:extLst>
              </p:cNvPr>
              <p:cNvSpPr/>
              <p:nvPr/>
            </p:nvSpPr>
            <p:spPr>
              <a:xfrm>
                <a:off x="0" y="463550"/>
                <a:ext cx="12192000" cy="609600"/>
              </a:xfrm>
              <a:prstGeom prst="rect">
                <a:avLst/>
              </a:prstGeom>
            </p:spPr>
            <p:style>
              <a:lnRef idx="2">
                <a:schemeClr val="dk1">
                  <a:shade val="15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0" name="楕円 9">
                <a:extLst>
                  <a:ext uri="{FF2B5EF4-FFF2-40B4-BE49-F238E27FC236}">
                    <a16:creationId xmlns:a16="http://schemas.microsoft.com/office/drawing/2014/main" id="{86A6A3D6-056F-3996-736B-DE3BDE8EB5FF}"/>
                  </a:ext>
                </a:extLst>
              </p:cNvPr>
              <p:cNvSpPr/>
              <p:nvPr/>
            </p:nvSpPr>
            <p:spPr>
              <a:xfrm>
                <a:off x="11309332" y="508000"/>
                <a:ext cx="469900" cy="476250"/>
              </a:xfrm>
              <a:prstGeom prst="ellipse">
                <a:avLst/>
              </a:prstGeom>
              <a:noFill/>
              <a:ln w="12700" cap="flat" cmpd="sng" algn="ctr">
                <a:solidFill>
                  <a:schemeClr val="accent1">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1" name="楕円 10">
                <a:extLst>
                  <a:ext uri="{FF2B5EF4-FFF2-40B4-BE49-F238E27FC236}">
                    <a16:creationId xmlns:a16="http://schemas.microsoft.com/office/drawing/2014/main" id="{9CCC2FD1-F4F8-CC58-58AF-D801B348E4E5}"/>
                  </a:ext>
                </a:extLst>
              </p:cNvPr>
              <p:cNvSpPr/>
              <p:nvPr/>
            </p:nvSpPr>
            <p:spPr>
              <a:xfrm>
                <a:off x="11531582" y="635000"/>
                <a:ext cx="247650" cy="247650"/>
              </a:xfrm>
              <a:prstGeom prst="ellipse">
                <a:avLst/>
              </a:prstGeom>
              <a:noFill/>
              <a:ln w="12700" cap="flat" cmpd="sng" algn="ctr">
                <a:solidFill>
                  <a:schemeClr val="accent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2" name="楕円 11">
                <a:extLst>
                  <a:ext uri="{FF2B5EF4-FFF2-40B4-BE49-F238E27FC236}">
                    <a16:creationId xmlns:a16="http://schemas.microsoft.com/office/drawing/2014/main" id="{BCC0F81E-F8C4-0081-B883-77DFA97EDCA5}"/>
                  </a:ext>
                </a:extLst>
              </p:cNvPr>
              <p:cNvSpPr/>
              <p:nvPr/>
            </p:nvSpPr>
            <p:spPr>
              <a:xfrm>
                <a:off x="10553682" y="0"/>
                <a:ext cx="749300" cy="736600"/>
              </a:xfrm>
              <a:prstGeom prst="ellipse">
                <a:avLst/>
              </a:prstGeom>
              <a:noFill/>
              <a:ln w="12700" cap="flat" cmpd="sng" algn="ctr">
                <a:solidFill>
                  <a:schemeClr val="accent2">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3" name="楕円 12">
                <a:extLst>
                  <a:ext uri="{FF2B5EF4-FFF2-40B4-BE49-F238E27FC236}">
                    <a16:creationId xmlns:a16="http://schemas.microsoft.com/office/drawing/2014/main" id="{D5B6582A-DE0C-E371-7F3F-439789504BFC}"/>
                  </a:ext>
                </a:extLst>
              </p:cNvPr>
              <p:cNvSpPr/>
              <p:nvPr/>
            </p:nvSpPr>
            <p:spPr>
              <a:xfrm>
                <a:off x="10725132" y="482600"/>
                <a:ext cx="247650" cy="247650"/>
              </a:xfrm>
              <a:prstGeom prst="ellipse">
                <a:avLst/>
              </a:prstGeom>
              <a:noFill/>
              <a:ln w="12700" cap="flat" cmpd="sng" algn="ctr">
                <a:solidFill>
                  <a:srgbClr val="FEC306"/>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4" name="テキスト ボックス 11">
                <a:extLst>
                  <a:ext uri="{FF2B5EF4-FFF2-40B4-BE49-F238E27FC236}">
                    <a16:creationId xmlns:a16="http://schemas.microsoft.com/office/drawing/2014/main" id="{155D5D2B-68C0-3885-EF03-BF2981A36A40}"/>
                  </a:ext>
                </a:extLst>
              </p:cNvPr>
              <p:cNvSpPr txBox="1"/>
              <p:nvPr/>
            </p:nvSpPr>
            <p:spPr>
              <a:xfrm>
                <a:off x="9321782" y="828158"/>
                <a:ext cx="1606550" cy="273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©NLEED G-Seminar</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5" name="テキスト ボックス 11">
                <a:extLst>
                  <a:ext uri="{FF2B5EF4-FFF2-40B4-BE49-F238E27FC236}">
                    <a16:creationId xmlns:a16="http://schemas.microsoft.com/office/drawing/2014/main" id="{B5483B8E-888F-ECB1-1E5F-A2045D2F8DDD}"/>
                  </a:ext>
                </a:extLst>
              </p:cNvPr>
              <p:cNvSpPr txBox="1"/>
              <p:nvPr/>
            </p:nvSpPr>
            <p:spPr>
              <a:xfrm>
                <a:off x="0" y="796668"/>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5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JP. Circular economy</a:t>
                </a:r>
                <a:r>
                  <a:rPr lang="ja-JP" sz="140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水</a:t>
                </a:r>
                <a:r>
                  <a:rPr lang="en-US" sz="105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deck</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9" name="楕円 8">
                <a:extLst>
                  <a:ext uri="{FF2B5EF4-FFF2-40B4-BE49-F238E27FC236}">
                    <a16:creationId xmlns:a16="http://schemas.microsoft.com/office/drawing/2014/main" id="{06DF8E63-5B22-DEB0-766B-539BD02086CC}"/>
                  </a:ext>
                </a:extLst>
              </p:cNvPr>
              <p:cNvSpPr/>
              <p:nvPr/>
            </p:nvSpPr>
            <p:spPr>
              <a:xfrm>
                <a:off x="10902932" y="501650"/>
                <a:ext cx="1441450" cy="1441450"/>
              </a:xfrm>
              <a:prstGeom prst="ellipse">
                <a:avLst/>
              </a:prstGeom>
              <a:noFill/>
              <a:ln w="12700" cap="flat" cmpd="sng" algn="ctr">
                <a:solidFill>
                  <a:srgbClr val="DF532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16" name="正方形/長方形 15">
              <a:extLst>
                <a:ext uri="{FF2B5EF4-FFF2-40B4-BE49-F238E27FC236}">
                  <a16:creationId xmlns:a16="http://schemas.microsoft.com/office/drawing/2014/main" id="{1BB592A5-7DF7-8EE7-A249-81E0C5B02DD8}"/>
                </a:ext>
              </a:extLst>
            </p:cNvPr>
            <p:cNvSpPr/>
            <p:nvPr/>
          </p:nvSpPr>
          <p:spPr>
            <a:xfrm>
              <a:off x="10112587" y="5550070"/>
              <a:ext cx="1517226"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正方形/長方形 18">
            <a:extLst>
              <a:ext uri="{FF2B5EF4-FFF2-40B4-BE49-F238E27FC236}">
                <a16:creationId xmlns:a16="http://schemas.microsoft.com/office/drawing/2014/main" id="{230C65DD-FB05-D9B1-CDD7-4C6A11C1A191}"/>
              </a:ext>
            </a:extLst>
          </p:cNvPr>
          <p:cNvSpPr/>
          <p:nvPr/>
        </p:nvSpPr>
        <p:spPr>
          <a:xfrm>
            <a:off x="8006080" y="2767785"/>
            <a:ext cx="169333" cy="70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11">
            <a:extLst>
              <a:ext uri="{FF2B5EF4-FFF2-40B4-BE49-F238E27FC236}">
                <a16:creationId xmlns:a16="http://schemas.microsoft.com/office/drawing/2014/main" id="{E1F4A639-6031-375E-D3C4-38A4F4D4D2C5}"/>
              </a:ext>
            </a:extLst>
          </p:cNvPr>
          <p:cNvSpPr txBox="1"/>
          <p:nvPr/>
        </p:nvSpPr>
        <p:spPr>
          <a:xfrm>
            <a:off x="0" y="6349617"/>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a:solidFill>
                  <a:srgbClr val="FFFFFF"/>
                </a:solidFill>
                <a:latin typeface="Arial Black" panose="020B0A04020102020204" pitchFamily="34" charset="0"/>
                <a:ea typeface="ニタラゴルイカ清音教漢-０８" panose="02010903020103020304" pitchFamily="2" charset="-128"/>
                <a:cs typeface="Times New Roman" panose="02020603050405020304" pitchFamily="18" charset="0"/>
              </a:rPr>
              <a:t>P</a:t>
            </a:r>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roposal-000</a:t>
            </a:r>
            <a:r>
              <a:rPr lang="en-US" altLang="ja-JP" sz="1050" kern="100" dirty="0">
                <a:solidFill>
                  <a:srgbClr val="FFFFFF"/>
                </a:solidFill>
                <a:latin typeface="Arial Black" panose="020B0A04020102020204" pitchFamily="34" charset="0"/>
                <a:ea typeface="ニタラゴルイカ清音教漢-０８" panose="02010903020103020304" pitchFamily="2" charset="-128"/>
                <a:cs typeface="Times New Roman" panose="02020603050405020304" pitchFamily="18" charset="0"/>
              </a:rPr>
              <a:t>1</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3D7EE787-ADF3-959C-356C-3B3D6FB6590C}"/>
              </a:ext>
            </a:extLst>
          </p:cNvPr>
          <p:cNvSpPr txBox="1"/>
          <p:nvPr/>
        </p:nvSpPr>
        <p:spPr>
          <a:xfrm>
            <a:off x="1" y="4182582"/>
            <a:ext cx="12191999" cy="646331"/>
          </a:xfrm>
          <a:prstGeom prst="rect">
            <a:avLst/>
          </a:prstGeom>
          <a:noFill/>
        </p:spPr>
        <p:txBody>
          <a:bodyPr wrap="square" rtlCol="0">
            <a:spAutoFit/>
          </a:bodyPr>
          <a:lstStyle/>
          <a:p>
            <a:pPr algn="ctr"/>
            <a:r>
              <a:rPr kumimoji="1" lang="ja-JP" altLang="en-US" sz="3600" b="1" dirty="0">
                <a:solidFill>
                  <a:srgbClr val="FF0000"/>
                </a:solidFill>
                <a:latin typeface="メイリオ" panose="020B0604030504040204" pitchFamily="50" charset="-128"/>
                <a:ea typeface="メイリオ" panose="020B0604030504040204" pitchFamily="50" charset="-128"/>
              </a:rPr>
              <a:t>下水道はあまりにも当たり前で意識すらしない存在</a:t>
            </a:r>
          </a:p>
        </p:txBody>
      </p:sp>
      <p:pic>
        <p:nvPicPr>
          <p:cNvPr id="17" name="図 16">
            <a:extLst>
              <a:ext uri="{FF2B5EF4-FFF2-40B4-BE49-F238E27FC236}">
                <a16:creationId xmlns:a16="http://schemas.microsoft.com/office/drawing/2014/main" id="{81CAFAB8-BFD3-9977-4F2F-D54F2113B09B}"/>
              </a:ext>
            </a:extLst>
          </p:cNvPr>
          <p:cNvPicPr>
            <a:picLocks noChangeAspect="1"/>
          </p:cNvPicPr>
          <p:nvPr/>
        </p:nvPicPr>
        <p:blipFill>
          <a:blip r:embed="rId3"/>
          <a:stretch>
            <a:fillRect/>
          </a:stretch>
        </p:blipFill>
        <p:spPr>
          <a:xfrm>
            <a:off x="0" y="2416351"/>
            <a:ext cx="12192000" cy="1102943"/>
          </a:xfrm>
          <a:prstGeom prst="rect">
            <a:avLst/>
          </a:prstGeom>
        </p:spPr>
      </p:pic>
      <p:sp>
        <p:nvSpPr>
          <p:cNvPr id="20" name="テキスト ボックス 19">
            <a:extLst>
              <a:ext uri="{FF2B5EF4-FFF2-40B4-BE49-F238E27FC236}">
                <a16:creationId xmlns:a16="http://schemas.microsoft.com/office/drawing/2014/main" id="{B1BF1366-7B3E-3BEF-6A4F-CD16DF443C01}"/>
              </a:ext>
            </a:extLst>
          </p:cNvPr>
          <p:cNvSpPr txBox="1"/>
          <p:nvPr/>
        </p:nvSpPr>
        <p:spPr>
          <a:xfrm>
            <a:off x="0" y="4926850"/>
            <a:ext cx="12191999" cy="646331"/>
          </a:xfrm>
          <a:prstGeom prst="rect">
            <a:avLst/>
          </a:prstGeom>
          <a:noFill/>
        </p:spPr>
        <p:txBody>
          <a:bodyPr wrap="square" rtlCol="0">
            <a:spAutoFit/>
          </a:bodyPr>
          <a:lstStyle/>
          <a:p>
            <a:pPr algn="ctr"/>
            <a:r>
              <a:rPr kumimoji="1" lang="ja-JP" altLang="en-US" sz="3600" b="1" dirty="0">
                <a:solidFill>
                  <a:srgbClr val="FF0000"/>
                </a:solidFill>
                <a:latin typeface="メイリオ" panose="020B0604030504040204" pitchFamily="50" charset="-128"/>
                <a:ea typeface="メイリオ" panose="020B0604030504040204" pitchFamily="50" charset="-128"/>
              </a:rPr>
              <a:t>だから、広報しても興味がわかない</a:t>
            </a:r>
          </a:p>
        </p:txBody>
      </p:sp>
      <p:grpSp>
        <p:nvGrpSpPr>
          <p:cNvPr id="21" name="グループ化 20">
            <a:extLst>
              <a:ext uri="{FF2B5EF4-FFF2-40B4-BE49-F238E27FC236}">
                <a16:creationId xmlns:a16="http://schemas.microsoft.com/office/drawing/2014/main" id="{F3F08DA9-5CEC-5B51-668B-088292E3D0EC}"/>
              </a:ext>
            </a:extLst>
          </p:cNvPr>
          <p:cNvGrpSpPr/>
          <p:nvPr/>
        </p:nvGrpSpPr>
        <p:grpSpPr>
          <a:xfrm>
            <a:off x="-4504" y="1205921"/>
            <a:ext cx="12260910" cy="4310736"/>
            <a:chOff x="1" y="1202587"/>
            <a:chExt cx="12260910" cy="4310736"/>
          </a:xfrm>
        </p:grpSpPr>
        <p:pic>
          <p:nvPicPr>
            <p:cNvPr id="22" name="図 21">
              <a:extLst>
                <a:ext uri="{FF2B5EF4-FFF2-40B4-BE49-F238E27FC236}">
                  <a16:creationId xmlns:a16="http://schemas.microsoft.com/office/drawing/2014/main" id="{ABBA87B1-62A1-DCF2-C25F-1AE1E0BCBE81}"/>
                </a:ext>
              </a:extLst>
            </p:cNvPr>
            <p:cNvPicPr>
              <a:picLocks noChangeAspect="1"/>
            </p:cNvPicPr>
            <p:nvPr/>
          </p:nvPicPr>
          <p:blipFill>
            <a:blip r:embed="rId4"/>
            <a:stretch>
              <a:fillRect/>
            </a:stretch>
          </p:blipFill>
          <p:spPr>
            <a:xfrm>
              <a:off x="5379251" y="1202587"/>
              <a:ext cx="1444691" cy="2111471"/>
            </a:xfrm>
            <a:prstGeom prst="rect">
              <a:avLst/>
            </a:prstGeom>
          </p:spPr>
        </p:pic>
        <p:sp>
          <p:nvSpPr>
            <p:cNvPr id="23" name="Rectangle 1">
              <a:extLst>
                <a:ext uri="{FF2B5EF4-FFF2-40B4-BE49-F238E27FC236}">
                  <a16:creationId xmlns:a16="http://schemas.microsoft.com/office/drawing/2014/main" id="{31C74730-9E77-F57F-DAE8-C4C601690DCA}"/>
                </a:ext>
              </a:extLst>
            </p:cNvPr>
            <p:cNvSpPr>
              <a:spLocks noChangeArrowheads="1"/>
            </p:cNvSpPr>
            <p:nvPr/>
          </p:nvSpPr>
          <p:spPr bwMode="auto">
            <a:xfrm>
              <a:off x="7104604" y="2560916"/>
              <a:ext cx="5156307" cy="904100"/>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5800" b="0" i="0" u="none" strike="noStrike" cap="none" normalizeH="0" baseline="0" dirty="0">
                  <a:ln>
                    <a:noFill/>
                  </a:ln>
                  <a:solidFill>
                    <a:srgbClr val="202124"/>
                  </a:solidFill>
                  <a:effectLst/>
                  <a:latin typeface="Aptos Black" panose="020B0004020202020204" pitchFamily="34" charset="0"/>
                  <a:ea typeface="inherit"/>
                </a:rPr>
                <a:t>Undergroun</a:t>
              </a:r>
              <a:r>
                <a:rPr kumimoji="0" lang="en-US" altLang="ja-JP" sz="5800" b="0" i="0" u="none" strike="noStrike" cap="none" normalizeH="0" baseline="0" dirty="0">
                  <a:ln>
                    <a:noFill/>
                  </a:ln>
                  <a:solidFill>
                    <a:srgbClr val="202124"/>
                  </a:solidFill>
                  <a:effectLst/>
                  <a:latin typeface="Aptos Black" panose="020B0004020202020204" pitchFamily="34" charset="0"/>
                  <a:ea typeface="inherit"/>
                </a:rPr>
                <a:t>d</a:t>
              </a:r>
              <a:r>
                <a:rPr kumimoji="0" lang="ja-JP" altLang="ja-JP" sz="5800" b="0" i="0" u="none" strike="noStrike" cap="none" normalizeH="0" baseline="0" dirty="0">
                  <a:ln>
                    <a:noFill/>
                  </a:ln>
                  <a:solidFill>
                    <a:schemeClr val="tx1"/>
                  </a:solidFill>
                  <a:effectLst/>
                  <a:latin typeface="Aptos Black" panose="020B0004020202020204" pitchFamily="34" charset="0"/>
                </a:rPr>
                <a:t> </a:t>
              </a:r>
            </a:p>
          </p:txBody>
        </p:sp>
        <p:sp>
          <p:nvSpPr>
            <p:cNvPr id="24" name="Rectangle 1">
              <a:extLst>
                <a:ext uri="{FF2B5EF4-FFF2-40B4-BE49-F238E27FC236}">
                  <a16:creationId xmlns:a16="http://schemas.microsoft.com/office/drawing/2014/main" id="{AC0C8747-F8B4-A0D1-9DDC-AE2D3F948C25}"/>
                </a:ext>
              </a:extLst>
            </p:cNvPr>
            <p:cNvSpPr>
              <a:spLocks noChangeArrowheads="1"/>
            </p:cNvSpPr>
            <p:nvPr/>
          </p:nvSpPr>
          <p:spPr bwMode="auto">
            <a:xfrm>
              <a:off x="396385" y="2529846"/>
              <a:ext cx="5153625" cy="904100"/>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5800" dirty="0">
                  <a:solidFill>
                    <a:srgbClr val="202124"/>
                  </a:solidFill>
                  <a:latin typeface="Aptos Black" panose="020B0004020202020204" pitchFamily="34" charset="0"/>
                </a:rPr>
                <a:t>Water flowing</a:t>
              </a:r>
            </a:p>
          </p:txBody>
        </p:sp>
        <p:sp>
          <p:nvSpPr>
            <p:cNvPr id="25" name="テキスト ボックス 24">
              <a:extLst>
                <a:ext uri="{FF2B5EF4-FFF2-40B4-BE49-F238E27FC236}">
                  <a16:creationId xmlns:a16="http://schemas.microsoft.com/office/drawing/2014/main" id="{3C96264A-54B6-84D2-A126-C99B28A13F5F}"/>
                </a:ext>
              </a:extLst>
            </p:cNvPr>
            <p:cNvSpPr txBox="1"/>
            <p:nvPr/>
          </p:nvSpPr>
          <p:spPr>
            <a:xfrm>
              <a:off x="9236481" y="3301561"/>
              <a:ext cx="2634402" cy="461665"/>
            </a:xfrm>
            <a:prstGeom prst="rect">
              <a:avLst/>
            </a:prstGeom>
            <a:noFill/>
          </p:spPr>
          <p:txBody>
            <a:bodyPr wrap="square">
              <a:spAutoFit/>
            </a:bodyPr>
            <a:lstStyle/>
            <a:p>
              <a:pPr algn="r"/>
              <a:r>
                <a:rPr lang="ja-JP" altLang="en-US" sz="2400" b="1" kern="0" dirty="0">
                  <a:ea typeface="Meiryo UI" panose="020B0604030504040204" pitchFamily="50" charset="-128"/>
                  <a:cs typeface="Meiryo UI" panose="020B0604030504040204" pitchFamily="50" charset="-128"/>
                </a:rPr>
                <a:t>下水道とは？</a:t>
              </a:r>
              <a:endParaRPr lang="ja-JP" altLang="en-US" sz="4800" b="1" dirty="0"/>
            </a:p>
          </p:txBody>
        </p:sp>
        <p:sp>
          <p:nvSpPr>
            <p:cNvPr id="26" name="テキスト ボックス 25">
              <a:extLst>
                <a:ext uri="{FF2B5EF4-FFF2-40B4-BE49-F238E27FC236}">
                  <a16:creationId xmlns:a16="http://schemas.microsoft.com/office/drawing/2014/main" id="{3E43CB75-EEEF-3245-7BC7-1EA290398A8D}"/>
                </a:ext>
              </a:extLst>
            </p:cNvPr>
            <p:cNvSpPr txBox="1"/>
            <p:nvPr/>
          </p:nvSpPr>
          <p:spPr>
            <a:xfrm>
              <a:off x="1" y="4182582"/>
              <a:ext cx="12191999" cy="646331"/>
            </a:xfrm>
            <a:prstGeom prst="rect">
              <a:avLst/>
            </a:prstGeom>
            <a:noFill/>
          </p:spPr>
          <p:txBody>
            <a:bodyPr wrap="square" rtlCol="0">
              <a:spAutoFit/>
            </a:bodyPr>
            <a:lstStyle/>
            <a:p>
              <a:r>
                <a:rPr kumimoji="1" lang="ja-JP" altLang="en-US" sz="3600" b="1" dirty="0">
                  <a:latin typeface="メイリオ" panose="020B0604030504040204" pitchFamily="50" charset="-128"/>
                  <a:ea typeface="メイリオ" panose="020B0604030504040204" pitchFamily="50" charset="-128"/>
                </a:rPr>
                <a:t>排出した汚水を微生物が分解消費して</a:t>
              </a:r>
              <a:r>
                <a:rPr kumimoji="1" lang="en-US" altLang="ja-JP" sz="3600" b="1" dirty="0">
                  <a:solidFill>
                    <a:srgbClr val="FF0000"/>
                  </a:solidFill>
                  <a:latin typeface="メイリオ" panose="020B0604030504040204" pitchFamily="50" charset="-128"/>
                  <a:ea typeface="メイリオ" panose="020B0604030504040204" pitchFamily="50" charset="-128"/>
                </a:rPr>
                <a:t>『</a:t>
              </a:r>
              <a:r>
                <a:rPr kumimoji="1" lang="ja-JP" altLang="en-US" sz="3600" b="1" dirty="0">
                  <a:solidFill>
                    <a:srgbClr val="FF0000"/>
                  </a:solidFill>
                  <a:latin typeface="メイリオ" panose="020B0604030504040204" pitchFamily="50" charset="-128"/>
                  <a:ea typeface="メイリオ" panose="020B0604030504040204" pitchFamily="50" charset="-128"/>
                </a:rPr>
                <a:t>水</a:t>
              </a:r>
              <a:r>
                <a:rPr kumimoji="1" lang="en-US" altLang="ja-JP" sz="3600" b="1" dirty="0">
                  <a:solidFill>
                    <a:srgbClr val="FF0000"/>
                  </a:solidFill>
                  <a:latin typeface="メイリオ" panose="020B0604030504040204" pitchFamily="50" charset="-128"/>
                  <a:ea typeface="メイリオ" panose="020B0604030504040204" pitchFamily="50" charset="-128"/>
                </a:rPr>
                <a:t>』</a:t>
              </a:r>
              <a:r>
                <a:rPr kumimoji="1" lang="ja-JP" altLang="en-US" sz="3600" b="1" dirty="0">
                  <a:latin typeface="メイリオ" panose="020B0604030504040204" pitchFamily="50" charset="-128"/>
                  <a:ea typeface="メイリオ" panose="020B0604030504040204" pitchFamily="50" charset="-128"/>
                </a:rPr>
                <a:t>と</a:t>
              </a:r>
              <a:r>
                <a:rPr kumimoji="1" lang="en-US" altLang="ja-JP" sz="3600" b="1" dirty="0">
                  <a:solidFill>
                    <a:srgbClr val="FF0000"/>
                  </a:solidFill>
                  <a:latin typeface="メイリオ" panose="020B0604030504040204" pitchFamily="50" charset="-128"/>
                  <a:ea typeface="メイリオ" panose="020B0604030504040204" pitchFamily="50" charset="-128"/>
                </a:rPr>
                <a:t>『</a:t>
              </a:r>
              <a:r>
                <a:rPr kumimoji="1" lang="ja-JP" altLang="en-US" sz="3600" b="1" dirty="0">
                  <a:solidFill>
                    <a:srgbClr val="FF0000"/>
                  </a:solidFill>
                  <a:latin typeface="メイリオ" panose="020B0604030504040204" pitchFamily="50" charset="-128"/>
                  <a:ea typeface="メイリオ" panose="020B0604030504040204" pitchFamily="50" charset="-128"/>
                </a:rPr>
                <a:t>汚泥</a:t>
              </a:r>
              <a:r>
                <a:rPr kumimoji="1" lang="en-US" altLang="ja-JP" sz="3600" b="1" dirty="0">
                  <a:solidFill>
                    <a:srgbClr val="FF0000"/>
                  </a:solidFill>
                  <a:latin typeface="メイリオ" panose="020B0604030504040204" pitchFamily="50" charset="-128"/>
                  <a:ea typeface="メイリオ" panose="020B0604030504040204" pitchFamily="50" charset="-128"/>
                </a:rPr>
                <a:t>』</a:t>
              </a:r>
              <a:r>
                <a:rPr kumimoji="1" lang="ja-JP" altLang="en-US" sz="3600" b="1" dirty="0">
                  <a:latin typeface="メイリオ" panose="020B0604030504040204" pitchFamily="50" charset="-128"/>
                  <a:ea typeface="メイリオ" panose="020B0604030504040204" pitchFamily="50" charset="-128"/>
                </a:rPr>
                <a:t>に</a:t>
              </a:r>
            </a:p>
          </p:txBody>
        </p:sp>
        <p:sp>
          <p:nvSpPr>
            <p:cNvPr id="27" name="テキスト ボックス 26">
              <a:extLst>
                <a:ext uri="{FF2B5EF4-FFF2-40B4-BE49-F238E27FC236}">
                  <a16:creationId xmlns:a16="http://schemas.microsoft.com/office/drawing/2014/main" id="{7C96D69D-6A7A-1599-2E04-08914DC2DFB4}"/>
                </a:ext>
              </a:extLst>
            </p:cNvPr>
            <p:cNvSpPr txBox="1"/>
            <p:nvPr/>
          </p:nvSpPr>
          <p:spPr>
            <a:xfrm>
              <a:off x="22808" y="4866992"/>
              <a:ext cx="12191999" cy="646331"/>
            </a:xfrm>
            <a:prstGeom prst="rect">
              <a:avLst/>
            </a:prstGeom>
            <a:noFill/>
          </p:spPr>
          <p:txBody>
            <a:bodyPr wrap="square" rtlCol="0">
              <a:spAutoFit/>
            </a:bodyPr>
            <a:lstStyle/>
            <a:p>
              <a:r>
                <a:rPr kumimoji="1" lang="en-US" altLang="ja-JP" sz="3600" b="1" dirty="0">
                  <a:solidFill>
                    <a:srgbClr val="FF0000"/>
                  </a:solidFill>
                  <a:latin typeface="メイリオ" panose="020B0604030504040204" pitchFamily="50" charset="-128"/>
                  <a:ea typeface="メイリオ" panose="020B0604030504040204" pitchFamily="50" charset="-128"/>
                </a:rPr>
                <a:t>『</a:t>
              </a:r>
              <a:r>
                <a:rPr kumimoji="1" lang="ja-JP" altLang="en-US" sz="3600" b="1" dirty="0">
                  <a:solidFill>
                    <a:srgbClr val="FF0000"/>
                  </a:solidFill>
                  <a:latin typeface="メイリオ" panose="020B0604030504040204" pitchFamily="50" charset="-128"/>
                  <a:ea typeface="メイリオ" panose="020B0604030504040204" pitchFamily="50" charset="-128"/>
                </a:rPr>
                <a:t>水</a:t>
              </a:r>
              <a:r>
                <a:rPr kumimoji="1" lang="en-US" altLang="ja-JP" sz="3600" b="1" dirty="0">
                  <a:solidFill>
                    <a:srgbClr val="FF0000"/>
                  </a:solidFill>
                  <a:latin typeface="メイリオ" panose="020B0604030504040204" pitchFamily="50" charset="-128"/>
                  <a:ea typeface="メイリオ" panose="020B0604030504040204" pitchFamily="50" charset="-128"/>
                </a:rPr>
                <a:t>』</a:t>
              </a:r>
              <a:r>
                <a:rPr kumimoji="1" lang="ja-JP" altLang="en-US" sz="3600" b="1" dirty="0">
                  <a:latin typeface="メイリオ" panose="020B0604030504040204" pitchFamily="50" charset="-128"/>
                  <a:ea typeface="メイリオ" panose="020B0604030504040204" pitchFamily="50" charset="-128"/>
                </a:rPr>
                <a:t>は自然へ、汚泥は発酵</a:t>
              </a:r>
              <a:r>
                <a:rPr kumimoji="1" lang="en-US" altLang="ja-JP" sz="3600" b="1" dirty="0">
                  <a:solidFill>
                    <a:srgbClr val="FF0000"/>
                  </a:solidFill>
                  <a:latin typeface="メイリオ" panose="020B0604030504040204" pitchFamily="50" charset="-128"/>
                  <a:ea typeface="メイリオ" panose="020B0604030504040204" pitchFamily="50" charset="-128"/>
                </a:rPr>
                <a:t>『</a:t>
              </a:r>
              <a:r>
                <a:rPr kumimoji="1" lang="ja-JP" altLang="en-US" sz="3600" b="1" dirty="0">
                  <a:solidFill>
                    <a:srgbClr val="FF0000"/>
                  </a:solidFill>
                  <a:latin typeface="メイリオ" panose="020B0604030504040204" pitchFamily="50" charset="-128"/>
                  <a:ea typeface="メイリオ" panose="020B0604030504040204" pitchFamily="50" charset="-128"/>
                </a:rPr>
                <a:t>肥料</a:t>
              </a:r>
              <a:r>
                <a:rPr kumimoji="1" lang="en-US" altLang="ja-JP" sz="3600" b="1" dirty="0">
                  <a:solidFill>
                    <a:srgbClr val="FF0000"/>
                  </a:solidFill>
                  <a:latin typeface="メイリオ" panose="020B0604030504040204" pitchFamily="50" charset="-128"/>
                  <a:ea typeface="メイリオ" panose="020B0604030504040204" pitchFamily="50" charset="-128"/>
                </a:rPr>
                <a:t>』</a:t>
              </a:r>
              <a:r>
                <a:rPr kumimoji="1" lang="ja-JP" altLang="en-US" sz="3600" b="1" dirty="0">
                  <a:latin typeface="メイリオ" panose="020B0604030504040204" pitchFamily="50" charset="-128"/>
                  <a:ea typeface="メイリオ" panose="020B0604030504040204" pitchFamily="50" charset="-128"/>
                </a:rPr>
                <a:t>と</a:t>
              </a:r>
              <a:r>
                <a:rPr kumimoji="1" lang="en-US" altLang="ja-JP" sz="3600" b="1" dirty="0">
                  <a:solidFill>
                    <a:srgbClr val="FF0000"/>
                  </a:solidFill>
                  <a:latin typeface="メイリオ" panose="020B0604030504040204" pitchFamily="50" charset="-128"/>
                  <a:ea typeface="メイリオ" panose="020B0604030504040204" pitchFamily="50" charset="-128"/>
                </a:rPr>
                <a:t>『</a:t>
              </a:r>
              <a:r>
                <a:rPr kumimoji="1" lang="ja-JP" altLang="en-US" sz="3600" b="1" dirty="0">
                  <a:solidFill>
                    <a:srgbClr val="FF0000"/>
                  </a:solidFill>
                  <a:latin typeface="メイリオ" panose="020B0604030504040204" pitchFamily="50" charset="-128"/>
                  <a:ea typeface="メイリオ" panose="020B0604030504040204" pitchFamily="50" charset="-128"/>
                </a:rPr>
                <a:t>メタンガス</a:t>
              </a:r>
              <a:r>
                <a:rPr kumimoji="1" lang="en-US" altLang="ja-JP" sz="3600" b="1" dirty="0">
                  <a:solidFill>
                    <a:srgbClr val="FF0000"/>
                  </a:solidFill>
                  <a:latin typeface="メイリオ" panose="020B0604030504040204" pitchFamily="50" charset="-128"/>
                  <a:ea typeface="メイリオ" panose="020B0604030504040204" pitchFamily="50" charset="-128"/>
                </a:rPr>
                <a:t>』</a:t>
              </a:r>
              <a:r>
                <a:rPr kumimoji="1" lang="ja-JP" altLang="en-US" sz="3600" b="1" dirty="0">
                  <a:latin typeface="メイリオ" panose="020B0604030504040204" pitchFamily="50" charset="-128"/>
                  <a:ea typeface="メイリオ" panose="020B0604030504040204" pitchFamily="50" charset="-128"/>
                </a:rPr>
                <a:t>に</a:t>
              </a:r>
            </a:p>
          </p:txBody>
        </p:sp>
        <p:pic>
          <p:nvPicPr>
            <p:cNvPr id="28" name="図 27">
              <a:extLst>
                <a:ext uri="{FF2B5EF4-FFF2-40B4-BE49-F238E27FC236}">
                  <a16:creationId xmlns:a16="http://schemas.microsoft.com/office/drawing/2014/main" id="{644E89AF-215F-F368-53AE-5903DAC552F1}"/>
                </a:ext>
              </a:extLst>
            </p:cNvPr>
            <p:cNvPicPr>
              <a:picLocks noChangeAspect="1"/>
            </p:cNvPicPr>
            <p:nvPr/>
          </p:nvPicPr>
          <p:blipFill>
            <a:blip r:embed="rId5"/>
            <a:stretch>
              <a:fillRect/>
            </a:stretch>
          </p:blipFill>
          <p:spPr>
            <a:xfrm>
              <a:off x="1987552" y="1332649"/>
              <a:ext cx="1509723" cy="1311160"/>
            </a:xfrm>
            <a:prstGeom prst="rect">
              <a:avLst/>
            </a:prstGeom>
          </p:spPr>
        </p:pic>
        <p:pic>
          <p:nvPicPr>
            <p:cNvPr id="29" name="図 28">
              <a:extLst>
                <a:ext uri="{FF2B5EF4-FFF2-40B4-BE49-F238E27FC236}">
                  <a16:creationId xmlns:a16="http://schemas.microsoft.com/office/drawing/2014/main" id="{C2B8C38D-9FE0-0608-9B39-A9726F0CB8D0}"/>
                </a:ext>
              </a:extLst>
            </p:cNvPr>
            <p:cNvPicPr>
              <a:picLocks noChangeAspect="1"/>
            </p:cNvPicPr>
            <p:nvPr/>
          </p:nvPicPr>
          <p:blipFill>
            <a:blip r:embed="rId6"/>
            <a:stretch>
              <a:fillRect/>
            </a:stretch>
          </p:blipFill>
          <p:spPr>
            <a:xfrm>
              <a:off x="328445" y="1333236"/>
              <a:ext cx="1490760" cy="1301232"/>
            </a:xfrm>
            <a:prstGeom prst="rect">
              <a:avLst/>
            </a:prstGeom>
          </p:spPr>
        </p:pic>
        <p:pic>
          <p:nvPicPr>
            <p:cNvPr id="30" name="図 29">
              <a:extLst>
                <a:ext uri="{FF2B5EF4-FFF2-40B4-BE49-F238E27FC236}">
                  <a16:creationId xmlns:a16="http://schemas.microsoft.com/office/drawing/2014/main" id="{81DD8C42-3D43-E070-AE18-E4A31DF18C5B}"/>
                </a:ext>
              </a:extLst>
            </p:cNvPr>
            <p:cNvPicPr>
              <a:picLocks noChangeAspect="1"/>
            </p:cNvPicPr>
            <p:nvPr/>
          </p:nvPicPr>
          <p:blipFill>
            <a:blip r:embed="rId7"/>
            <a:stretch>
              <a:fillRect/>
            </a:stretch>
          </p:blipFill>
          <p:spPr>
            <a:xfrm>
              <a:off x="3665622" y="1332649"/>
              <a:ext cx="1524631" cy="1311160"/>
            </a:xfrm>
            <a:prstGeom prst="rect">
              <a:avLst/>
            </a:prstGeom>
          </p:spPr>
        </p:pic>
        <p:pic>
          <p:nvPicPr>
            <p:cNvPr id="31" name="図 30" descr="屋外, 建物, ボート, 水 が含まれている画像&#10;&#10;自動的に生成された説明">
              <a:extLst>
                <a:ext uri="{FF2B5EF4-FFF2-40B4-BE49-F238E27FC236}">
                  <a16:creationId xmlns:a16="http://schemas.microsoft.com/office/drawing/2014/main" id="{4E46701C-E500-AF37-CBB5-A9CDE2EF14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21282" y="1294145"/>
              <a:ext cx="1502978" cy="1332333"/>
            </a:xfrm>
            <a:prstGeom prst="rect">
              <a:avLst/>
            </a:prstGeom>
          </p:spPr>
        </p:pic>
        <p:pic>
          <p:nvPicPr>
            <p:cNvPr id="32" name="図 31" descr="エンジン, 衣類, 男, 乗る が含まれている画像&#10;&#10;自動的に生成された説明">
              <a:extLst>
                <a:ext uri="{FF2B5EF4-FFF2-40B4-BE49-F238E27FC236}">
                  <a16:creationId xmlns:a16="http://schemas.microsoft.com/office/drawing/2014/main" id="{9ADFDD18-BE4B-58DA-FA5D-A8D19BDA4B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01709" y="1297099"/>
              <a:ext cx="1540782" cy="1310173"/>
            </a:xfrm>
            <a:prstGeom prst="rect">
              <a:avLst/>
            </a:prstGeom>
          </p:spPr>
        </p:pic>
        <p:pic>
          <p:nvPicPr>
            <p:cNvPr id="33" name="図 32" descr="グリーン, 建物, 座る, バス が含まれている画像&#10;&#10;自動的に生成された説明">
              <a:extLst>
                <a:ext uri="{FF2B5EF4-FFF2-40B4-BE49-F238E27FC236}">
                  <a16:creationId xmlns:a16="http://schemas.microsoft.com/office/drawing/2014/main" id="{5D6E8398-A4A2-2622-D467-B5BCF2F228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21577" y="1294145"/>
              <a:ext cx="1507601" cy="1310611"/>
            </a:xfrm>
            <a:prstGeom prst="rect">
              <a:avLst/>
            </a:prstGeom>
          </p:spPr>
        </p:pic>
      </p:grpSp>
      <p:grpSp>
        <p:nvGrpSpPr>
          <p:cNvPr id="36" name="グループ化 35">
            <a:extLst>
              <a:ext uri="{FF2B5EF4-FFF2-40B4-BE49-F238E27FC236}">
                <a16:creationId xmlns:a16="http://schemas.microsoft.com/office/drawing/2014/main" id="{17FD07DE-9F19-31D9-FC6A-94CB3FA5B4AE}"/>
              </a:ext>
            </a:extLst>
          </p:cNvPr>
          <p:cNvGrpSpPr/>
          <p:nvPr/>
        </p:nvGrpSpPr>
        <p:grpSpPr>
          <a:xfrm>
            <a:off x="61880" y="181526"/>
            <a:ext cx="13083100" cy="2535315"/>
            <a:chOff x="61880" y="181526"/>
            <a:chExt cx="13083100" cy="2535315"/>
          </a:xfrm>
        </p:grpSpPr>
        <p:sp>
          <p:nvSpPr>
            <p:cNvPr id="5" name="Rectangle 1">
              <a:extLst>
                <a:ext uri="{FF2B5EF4-FFF2-40B4-BE49-F238E27FC236}">
                  <a16:creationId xmlns:a16="http://schemas.microsoft.com/office/drawing/2014/main" id="{858FD40A-DED0-739A-87F5-4EE6AB7AF32F}"/>
                </a:ext>
              </a:extLst>
            </p:cNvPr>
            <p:cNvSpPr>
              <a:spLocks noChangeArrowheads="1"/>
            </p:cNvSpPr>
            <p:nvPr/>
          </p:nvSpPr>
          <p:spPr bwMode="auto">
            <a:xfrm>
              <a:off x="888574" y="181526"/>
              <a:ext cx="12256406" cy="2535315"/>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ja-JP" sz="16600" dirty="0">
                  <a:solidFill>
                    <a:srgbClr val="FF0000"/>
                  </a:solidFill>
                  <a:latin typeface="Aptos Black" panose="020B0004020202020204" pitchFamily="34" charset="0"/>
                </a:rPr>
                <a:t>6.1</a:t>
              </a:r>
            </a:p>
          </p:txBody>
        </p:sp>
        <p:sp>
          <p:nvSpPr>
            <p:cNvPr id="18" name="テキスト ボックス 17">
              <a:extLst>
                <a:ext uri="{FF2B5EF4-FFF2-40B4-BE49-F238E27FC236}">
                  <a16:creationId xmlns:a16="http://schemas.microsoft.com/office/drawing/2014/main" id="{3FC3E06A-4744-309E-CE68-15B4C6FFE8FB}"/>
                </a:ext>
              </a:extLst>
            </p:cNvPr>
            <p:cNvSpPr txBox="1"/>
            <p:nvPr/>
          </p:nvSpPr>
          <p:spPr>
            <a:xfrm>
              <a:off x="61880" y="288995"/>
              <a:ext cx="5813623" cy="461665"/>
            </a:xfrm>
            <a:prstGeom prst="rect">
              <a:avLst/>
            </a:prstGeom>
            <a:noFill/>
          </p:spPr>
          <p:txBody>
            <a:bodyPr wrap="square">
              <a:spAutoFit/>
            </a:bodyPr>
            <a:lstStyle/>
            <a:p>
              <a:r>
                <a:rPr lang="ja-JP" altLang="en-US" sz="2400" b="1" kern="0" dirty="0">
                  <a:ea typeface="Meiryo UI" panose="020B0604030504040204" pitchFamily="50" charset="-128"/>
                  <a:cs typeface="Meiryo UI" panose="020B0604030504040204" pitchFamily="50" charset="-128"/>
                </a:rPr>
                <a:t>今日のプレゼン</a:t>
              </a:r>
              <a:r>
                <a:rPr lang="en-US" altLang="ja-JP" sz="2400" b="1" kern="0" dirty="0">
                  <a:ea typeface="Meiryo UI" panose="020B0604030504040204" pitchFamily="50" charset="-128"/>
                  <a:cs typeface="Meiryo UI" panose="020B0604030504040204" pitchFamily="50" charset="-128"/>
                </a:rPr>
                <a:t>NO.</a:t>
              </a:r>
              <a:endParaRPr lang="ja-JP" altLang="en-US" sz="4800" b="1" dirty="0"/>
            </a:p>
          </p:txBody>
        </p:sp>
      </p:grpSp>
    </p:spTree>
    <p:extLst>
      <p:ext uri="{BB962C8B-B14F-4D97-AF65-F5344CB8AC3E}">
        <p14:creationId xmlns:p14="http://schemas.microsoft.com/office/powerpoint/2010/main" val="377586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3" presetClass="emph" presetSubtype="2" fill="hold" grpId="1" nodeType="withEffect">
                                  <p:stCondLst>
                                    <p:cond delay="0"/>
                                  </p:stCondLst>
                                  <p:childTnLst>
                                    <p:animClr clrSpc="rgb" dir="cw">
                                      <p:cBhvr override="childStyle">
                                        <p:cTn id="14" dur="500" fill="hold"/>
                                        <p:tgtEl>
                                          <p:spTgt spid="4"/>
                                        </p:tgtEl>
                                        <p:attrNameLst>
                                          <p:attrName>style.color</p:attrName>
                                        </p:attrNameLst>
                                      </p:cBhvr>
                                      <p:to>
                                        <a:srgbClr val="000000"/>
                                      </p:to>
                                    </p:animClr>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childTnLst>
                          </p:cTn>
                        </p:par>
                        <p:par>
                          <p:cTn id="20" fill="hold">
                            <p:stCondLst>
                              <p:cond delay="500"/>
                            </p:stCondLst>
                            <p:childTnLst>
                              <p:par>
                                <p:cTn id="21" presetID="42" presetClass="path" presetSubtype="0" accel="50000" decel="50000" fill="hold" nodeType="afterEffect">
                                  <p:stCondLst>
                                    <p:cond delay="0"/>
                                  </p:stCondLst>
                                  <p:childTnLst>
                                    <p:animMotion origin="layout" path="M 0 0.0044 L 0 -0.33681 " pathEditMode="relative" rAng="0" ptsTypes="AA">
                                      <p:cBhvr>
                                        <p:cTn id="22" dur="2000" fill="hold"/>
                                        <p:tgtEl>
                                          <p:spTgt spid="17"/>
                                        </p:tgtEl>
                                        <p:attrNameLst>
                                          <p:attrName>ppt_x</p:attrName>
                                          <p:attrName>ppt_y</p:attrName>
                                        </p:attrNameLst>
                                      </p:cBhvr>
                                      <p:rCtr x="0" y="-17060"/>
                                    </p:animMotion>
                                  </p:childTnLst>
                                </p:cTn>
                              </p:par>
                              <p:par>
                                <p:cTn id="23" presetID="10" presetClass="entr" presetSubtype="0" fill="hold" nodeType="withEffect">
                                  <p:stCondLst>
                                    <p:cond delay="150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xit" presetSubtype="0" fill="hold" grpId="2" nodeType="withEffect">
                                  <p:stCondLst>
                                    <p:cond delay="150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10" presetClass="exit" presetSubtype="0" fill="hold" grpId="1" nodeType="withEffect">
                                  <p:stCondLst>
                                    <p:cond delay="150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20" grpId="0"/>
      <p:bldP spid="2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D43D7-AC12-C604-092B-16AFC796AAE5}"/>
            </a:ext>
          </a:extLst>
        </p:cNvPr>
        <p:cNvGrpSpPr/>
        <p:nvPr/>
      </p:nvGrpSpPr>
      <p:grpSpPr>
        <a:xfrm>
          <a:off x="0" y="0"/>
          <a:ext cx="0" cy="0"/>
          <a:chOff x="0" y="0"/>
          <a:chExt cx="0" cy="0"/>
        </a:xfrm>
      </p:grpSpPr>
      <p:sp>
        <p:nvSpPr>
          <p:cNvPr id="7" name="テキスト ボックス 11">
            <a:extLst>
              <a:ext uri="{FF2B5EF4-FFF2-40B4-BE49-F238E27FC236}">
                <a16:creationId xmlns:a16="http://schemas.microsoft.com/office/drawing/2014/main" id="{C495DCF7-F895-0BC7-2D0D-2AA0D421818B}"/>
              </a:ext>
            </a:extLst>
          </p:cNvPr>
          <p:cNvSpPr txBox="1"/>
          <p:nvPr/>
        </p:nvSpPr>
        <p:spPr>
          <a:xfrm>
            <a:off x="0" y="6275190"/>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a:solidFill>
                  <a:srgbClr val="FFFFFF"/>
                </a:solidFill>
                <a:latin typeface="Arial Black" panose="020B0A04020102020204" pitchFamily="34" charset="0"/>
                <a:ea typeface="ニタラゴルイカ清音教漢-０８" panose="02010903020103020304" pitchFamily="2" charset="-128"/>
                <a:cs typeface="Times New Roman" panose="02020603050405020304" pitchFamily="18" charset="0"/>
              </a:rPr>
              <a:t>P</a:t>
            </a:r>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roposal-0001</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2" name="グループ化 1">
            <a:extLst>
              <a:ext uri="{FF2B5EF4-FFF2-40B4-BE49-F238E27FC236}">
                <a16:creationId xmlns:a16="http://schemas.microsoft.com/office/drawing/2014/main" id="{A7B15205-0D11-EF60-9D5E-C8058DF770C2}"/>
              </a:ext>
            </a:extLst>
          </p:cNvPr>
          <p:cNvGrpSpPr/>
          <p:nvPr/>
        </p:nvGrpSpPr>
        <p:grpSpPr>
          <a:xfrm>
            <a:off x="0" y="5620899"/>
            <a:ext cx="12344382" cy="2102274"/>
            <a:chOff x="0" y="5550070"/>
            <a:chExt cx="12344382" cy="2102274"/>
          </a:xfrm>
        </p:grpSpPr>
        <p:grpSp>
          <p:nvGrpSpPr>
            <p:cNvPr id="6" name="グループ化 5">
              <a:extLst>
                <a:ext uri="{FF2B5EF4-FFF2-40B4-BE49-F238E27FC236}">
                  <a16:creationId xmlns:a16="http://schemas.microsoft.com/office/drawing/2014/main" id="{0F4BEE88-ADD3-F52E-25A0-566E55B7D6AB}"/>
                </a:ext>
              </a:extLst>
            </p:cNvPr>
            <p:cNvGrpSpPr/>
            <p:nvPr/>
          </p:nvGrpSpPr>
          <p:grpSpPr>
            <a:xfrm>
              <a:off x="0" y="5709244"/>
              <a:ext cx="12344382" cy="1943100"/>
              <a:chOff x="0" y="0"/>
              <a:chExt cx="12344382" cy="1943100"/>
            </a:xfrm>
          </p:grpSpPr>
          <p:sp>
            <p:nvSpPr>
              <p:cNvPr id="8" name="正方形/長方形 7">
                <a:extLst>
                  <a:ext uri="{FF2B5EF4-FFF2-40B4-BE49-F238E27FC236}">
                    <a16:creationId xmlns:a16="http://schemas.microsoft.com/office/drawing/2014/main" id="{96601EFC-A019-0509-04AD-C4D5F5A8ED82}"/>
                  </a:ext>
                </a:extLst>
              </p:cNvPr>
              <p:cNvSpPr/>
              <p:nvPr/>
            </p:nvSpPr>
            <p:spPr>
              <a:xfrm>
                <a:off x="0" y="463550"/>
                <a:ext cx="12192000" cy="609600"/>
              </a:xfrm>
              <a:prstGeom prst="rect">
                <a:avLst/>
              </a:prstGeom>
            </p:spPr>
            <p:style>
              <a:lnRef idx="2">
                <a:schemeClr val="dk1">
                  <a:shade val="15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0" name="楕円 9">
                <a:extLst>
                  <a:ext uri="{FF2B5EF4-FFF2-40B4-BE49-F238E27FC236}">
                    <a16:creationId xmlns:a16="http://schemas.microsoft.com/office/drawing/2014/main" id="{80119225-1BF3-028B-4956-5A0DE46A7DA7}"/>
                  </a:ext>
                </a:extLst>
              </p:cNvPr>
              <p:cNvSpPr/>
              <p:nvPr/>
            </p:nvSpPr>
            <p:spPr>
              <a:xfrm>
                <a:off x="11309332" y="508000"/>
                <a:ext cx="469900" cy="476250"/>
              </a:xfrm>
              <a:prstGeom prst="ellipse">
                <a:avLst/>
              </a:prstGeom>
              <a:noFill/>
              <a:ln w="12700" cap="flat" cmpd="sng" algn="ctr">
                <a:solidFill>
                  <a:schemeClr val="accent1">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1" name="楕円 10">
                <a:extLst>
                  <a:ext uri="{FF2B5EF4-FFF2-40B4-BE49-F238E27FC236}">
                    <a16:creationId xmlns:a16="http://schemas.microsoft.com/office/drawing/2014/main" id="{34BB741E-1BC4-0F04-8116-18CD625FE131}"/>
                  </a:ext>
                </a:extLst>
              </p:cNvPr>
              <p:cNvSpPr/>
              <p:nvPr/>
            </p:nvSpPr>
            <p:spPr>
              <a:xfrm>
                <a:off x="11531582" y="635000"/>
                <a:ext cx="247650" cy="247650"/>
              </a:xfrm>
              <a:prstGeom prst="ellipse">
                <a:avLst/>
              </a:prstGeom>
              <a:noFill/>
              <a:ln w="12700" cap="flat" cmpd="sng" algn="ctr">
                <a:solidFill>
                  <a:schemeClr val="accent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2" name="楕円 11">
                <a:extLst>
                  <a:ext uri="{FF2B5EF4-FFF2-40B4-BE49-F238E27FC236}">
                    <a16:creationId xmlns:a16="http://schemas.microsoft.com/office/drawing/2014/main" id="{903216D7-4800-3B41-CFD7-784FB9EE0A22}"/>
                  </a:ext>
                </a:extLst>
              </p:cNvPr>
              <p:cNvSpPr/>
              <p:nvPr/>
            </p:nvSpPr>
            <p:spPr>
              <a:xfrm>
                <a:off x="10553682" y="0"/>
                <a:ext cx="749300" cy="736600"/>
              </a:xfrm>
              <a:prstGeom prst="ellipse">
                <a:avLst/>
              </a:prstGeom>
              <a:noFill/>
              <a:ln w="12700" cap="flat" cmpd="sng" algn="ctr">
                <a:solidFill>
                  <a:schemeClr val="accent2">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3" name="楕円 12">
                <a:extLst>
                  <a:ext uri="{FF2B5EF4-FFF2-40B4-BE49-F238E27FC236}">
                    <a16:creationId xmlns:a16="http://schemas.microsoft.com/office/drawing/2014/main" id="{EC91FD65-1C39-8F61-0F3C-BDD3DBEB325B}"/>
                  </a:ext>
                </a:extLst>
              </p:cNvPr>
              <p:cNvSpPr/>
              <p:nvPr/>
            </p:nvSpPr>
            <p:spPr>
              <a:xfrm>
                <a:off x="10725132" y="482600"/>
                <a:ext cx="247650" cy="247650"/>
              </a:xfrm>
              <a:prstGeom prst="ellipse">
                <a:avLst/>
              </a:prstGeom>
              <a:noFill/>
              <a:ln w="12700" cap="flat" cmpd="sng" algn="ctr">
                <a:solidFill>
                  <a:srgbClr val="FEC306"/>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4" name="テキスト ボックス 11">
                <a:extLst>
                  <a:ext uri="{FF2B5EF4-FFF2-40B4-BE49-F238E27FC236}">
                    <a16:creationId xmlns:a16="http://schemas.microsoft.com/office/drawing/2014/main" id="{5F422C5F-0557-EFEA-B1B0-BAB72B175DF5}"/>
                  </a:ext>
                </a:extLst>
              </p:cNvPr>
              <p:cNvSpPr txBox="1"/>
              <p:nvPr/>
            </p:nvSpPr>
            <p:spPr>
              <a:xfrm>
                <a:off x="9321782" y="828158"/>
                <a:ext cx="1606550" cy="273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©NLEED G-Seminar</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5" name="テキスト ボックス 11">
                <a:extLst>
                  <a:ext uri="{FF2B5EF4-FFF2-40B4-BE49-F238E27FC236}">
                    <a16:creationId xmlns:a16="http://schemas.microsoft.com/office/drawing/2014/main" id="{16FBCA54-52AB-1021-0DA4-DC48628EF2A8}"/>
                  </a:ext>
                </a:extLst>
              </p:cNvPr>
              <p:cNvSpPr txBox="1"/>
              <p:nvPr/>
            </p:nvSpPr>
            <p:spPr>
              <a:xfrm>
                <a:off x="0" y="796668"/>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5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JP. Circular economy</a:t>
                </a:r>
                <a:r>
                  <a:rPr lang="ja-JP" sz="140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水</a:t>
                </a:r>
                <a:r>
                  <a:rPr lang="en-US" sz="105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deck</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9" name="楕円 8">
                <a:extLst>
                  <a:ext uri="{FF2B5EF4-FFF2-40B4-BE49-F238E27FC236}">
                    <a16:creationId xmlns:a16="http://schemas.microsoft.com/office/drawing/2014/main" id="{776448F7-E1C5-CDC3-7279-3AAF2EDA7CE3}"/>
                  </a:ext>
                </a:extLst>
              </p:cNvPr>
              <p:cNvSpPr/>
              <p:nvPr/>
            </p:nvSpPr>
            <p:spPr>
              <a:xfrm>
                <a:off x="10902932" y="501650"/>
                <a:ext cx="1441450" cy="1441450"/>
              </a:xfrm>
              <a:prstGeom prst="ellipse">
                <a:avLst/>
              </a:prstGeom>
              <a:noFill/>
              <a:ln w="12700" cap="flat" cmpd="sng" algn="ctr">
                <a:solidFill>
                  <a:srgbClr val="DF532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16" name="正方形/長方形 15">
              <a:extLst>
                <a:ext uri="{FF2B5EF4-FFF2-40B4-BE49-F238E27FC236}">
                  <a16:creationId xmlns:a16="http://schemas.microsoft.com/office/drawing/2014/main" id="{3613EF4D-CDA0-77FD-01EB-5E35C3CDB3CD}"/>
                </a:ext>
              </a:extLst>
            </p:cNvPr>
            <p:cNvSpPr/>
            <p:nvPr/>
          </p:nvSpPr>
          <p:spPr>
            <a:xfrm>
              <a:off x="10112587" y="5550070"/>
              <a:ext cx="1517226"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正方形/長方形 18">
            <a:extLst>
              <a:ext uri="{FF2B5EF4-FFF2-40B4-BE49-F238E27FC236}">
                <a16:creationId xmlns:a16="http://schemas.microsoft.com/office/drawing/2014/main" id="{C4D2CB3A-4189-B03C-F255-4319B64F82BE}"/>
              </a:ext>
            </a:extLst>
          </p:cNvPr>
          <p:cNvSpPr/>
          <p:nvPr/>
        </p:nvSpPr>
        <p:spPr>
          <a:xfrm>
            <a:off x="8006080" y="2767785"/>
            <a:ext cx="169333" cy="70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D5A8130B-C203-15C0-4EC2-2387DA28D8B9}"/>
              </a:ext>
            </a:extLst>
          </p:cNvPr>
          <p:cNvPicPr>
            <a:picLocks noChangeAspect="1"/>
          </p:cNvPicPr>
          <p:nvPr/>
        </p:nvPicPr>
        <p:blipFill>
          <a:blip r:embed="rId3"/>
          <a:stretch>
            <a:fillRect/>
          </a:stretch>
        </p:blipFill>
        <p:spPr>
          <a:xfrm>
            <a:off x="0" y="99644"/>
            <a:ext cx="12192000" cy="1102943"/>
          </a:xfrm>
          <a:prstGeom prst="rect">
            <a:avLst/>
          </a:prstGeom>
        </p:spPr>
      </p:pic>
      <p:sp>
        <p:nvSpPr>
          <p:cNvPr id="38" name="テキスト ボックス 11">
            <a:extLst>
              <a:ext uri="{FF2B5EF4-FFF2-40B4-BE49-F238E27FC236}">
                <a16:creationId xmlns:a16="http://schemas.microsoft.com/office/drawing/2014/main" id="{34408959-286F-B97B-8E74-D8A6041FCE0E}"/>
              </a:ext>
            </a:extLst>
          </p:cNvPr>
          <p:cNvSpPr txBox="1"/>
          <p:nvPr/>
        </p:nvSpPr>
        <p:spPr>
          <a:xfrm>
            <a:off x="0" y="6349617"/>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a:solidFill>
                  <a:srgbClr val="FFFFFF"/>
                </a:solidFill>
                <a:latin typeface="Arial Black" panose="020B0A04020102020204" pitchFamily="34" charset="0"/>
                <a:ea typeface="ニタラゴルイカ清音教漢-０８" panose="02010903020103020304" pitchFamily="2" charset="-128"/>
                <a:cs typeface="Times New Roman" panose="02020603050405020304" pitchFamily="18" charset="0"/>
              </a:rPr>
              <a:t>P</a:t>
            </a:r>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roposal-00</a:t>
            </a:r>
            <a:r>
              <a:rPr lang="en-US" altLang="ja-JP"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10</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58" name="図 57">
            <a:extLst>
              <a:ext uri="{FF2B5EF4-FFF2-40B4-BE49-F238E27FC236}">
                <a16:creationId xmlns:a16="http://schemas.microsoft.com/office/drawing/2014/main" id="{EE2FD9A4-C646-1FFA-8B5F-7D4FAC67E08C}"/>
              </a:ext>
            </a:extLst>
          </p:cNvPr>
          <p:cNvPicPr>
            <a:picLocks noChangeAspect="1"/>
          </p:cNvPicPr>
          <p:nvPr/>
        </p:nvPicPr>
        <p:blipFill>
          <a:blip r:embed="rId4"/>
          <a:stretch>
            <a:fillRect/>
          </a:stretch>
        </p:blipFill>
        <p:spPr>
          <a:xfrm>
            <a:off x="5381047" y="3243598"/>
            <a:ext cx="1341491" cy="1944933"/>
          </a:xfrm>
          <a:prstGeom prst="rect">
            <a:avLst/>
          </a:prstGeom>
        </p:spPr>
      </p:pic>
      <p:pic>
        <p:nvPicPr>
          <p:cNvPr id="59" name="図 58">
            <a:extLst>
              <a:ext uri="{FF2B5EF4-FFF2-40B4-BE49-F238E27FC236}">
                <a16:creationId xmlns:a16="http://schemas.microsoft.com/office/drawing/2014/main" id="{6C086AD1-7E76-5B28-B102-839425CF9A7A}"/>
              </a:ext>
            </a:extLst>
          </p:cNvPr>
          <p:cNvPicPr>
            <a:picLocks noChangeAspect="1"/>
          </p:cNvPicPr>
          <p:nvPr/>
        </p:nvPicPr>
        <p:blipFill>
          <a:blip r:embed="rId4"/>
          <a:stretch>
            <a:fillRect/>
          </a:stretch>
        </p:blipFill>
        <p:spPr>
          <a:xfrm>
            <a:off x="5357611" y="1246754"/>
            <a:ext cx="1341491" cy="1944933"/>
          </a:xfrm>
          <a:prstGeom prst="rect">
            <a:avLst/>
          </a:prstGeom>
        </p:spPr>
      </p:pic>
      <p:grpSp>
        <p:nvGrpSpPr>
          <p:cNvPr id="25" name="グループ化 24">
            <a:extLst>
              <a:ext uri="{FF2B5EF4-FFF2-40B4-BE49-F238E27FC236}">
                <a16:creationId xmlns:a16="http://schemas.microsoft.com/office/drawing/2014/main" id="{530C252B-5885-CA0A-9477-22CD0E1E3226}"/>
              </a:ext>
            </a:extLst>
          </p:cNvPr>
          <p:cNvGrpSpPr/>
          <p:nvPr/>
        </p:nvGrpSpPr>
        <p:grpSpPr>
          <a:xfrm>
            <a:off x="116301" y="1275726"/>
            <a:ext cx="5212232" cy="3878785"/>
            <a:chOff x="-19871" y="0"/>
            <a:chExt cx="3126105" cy="2185035"/>
          </a:xfrm>
        </p:grpSpPr>
        <p:grpSp>
          <p:nvGrpSpPr>
            <p:cNvPr id="31" name="グループ化 30">
              <a:extLst>
                <a:ext uri="{FF2B5EF4-FFF2-40B4-BE49-F238E27FC236}">
                  <a16:creationId xmlns:a16="http://schemas.microsoft.com/office/drawing/2014/main" id="{977945A5-2679-EA4F-8D15-E0E47B4E88B8}"/>
                </a:ext>
              </a:extLst>
            </p:cNvPr>
            <p:cNvGrpSpPr/>
            <p:nvPr/>
          </p:nvGrpSpPr>
          <p:grpSpPr>
            <a:xfrm>
              <a:off x="-19871" y="0"/>
              <a:ext cx="3126105" cy="2185035"/>
              <a:chOff x="-19871" y="0"/>
              <a:chExt cx="3126105" cy="2185035"/>
            </a:xfrm>
          </p:grpSpPr>
          <p:pic>
            <p:nvPicPr>
              <p:cNvPr id="43" name="図 42">
                <a:extLst>
                  <a:ext uri="{FF2B5EF4-FFF2-40B4-BE49-F238E27FC236}">
                    <a16:creationId xmlns:a16="http://schemas.microsoft.com/office/drawing/2014/main" id="{99AB512C-ED08-54D7-40F8-CF3DFAAC62B6}"/>
                  </a:ext>
                </a:extLst>
              </p:cNvPr>
              <p:cNvPicPr>
                <a:picLocks noChangeAspect="1"/>
              </p:cNvPicPr>
              <p:nvPr/>
            </p:nvPicPr>
            <p:blipFill>
              <a:blip r:embed="rId5"/>
              <a:stretch>
                <a:fillRect/>
              </a:stretch>
            </p:blipFill>
            <p:spPr>
              <a:xfrm>
                <a:off x="-19871" y="0"/>
                <a:ext cx="3126105" cy="2185035"/>
              </a:xfrm>
              <a:prstGeom prst="rect">
                <a:avLst/>
              </a:prstGeom>
              <a:ln w="12700">
                <a:solidFill>
                  <a:srgbClr val="DF5327">
                    <a:lumMod val="50000"/>
                  </a:srgbClr>
                </a:solidFill>
              </a:ln>
            </p:spPr>
          </p:pic>
          <p:sp>
            <p:nvSpPr>
              <p:cNvPr id="44" name="正方形/長方形 43">
                <a:extLst>
                  <a:ext uri="{FF2B5EF4-FFF2-40B4-BE49-F238E27FC236}">
                    <a16:creationId xmlns:a16="http://schemas.microsoft.com/office/drawing/2014/main" id="{41B1B78B-C608-20AA-BE8B-DED14040B045}"/>
                  </a:ext>
                </a:extLst>
              </p:cNvPr>
              <p:cNvSpPr/>
              <p:nvPr/>
            </p:nvSpPr>
            <p:spPr>
              <a:xfrm>
                <a:off x="1228258" y="491772"/>
                <a:ext cx="452120" cy="863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5" name="正方形/長方形 44">
                <a:extLst>
                  <a:ext uri="{FF2B5EF4-FFF2-40B4-BE49-F238E27FC236}">
                    <a16:creationId xmlns:a16="http://schemas.microsoft.com/office/drawing/2014/main" id="{75CF6E19-587A-827F-4CE6-5AD028BD35BB}"/>
                  </a:ext>
                </a:extLst>
              </p:cNvPr>
              <p:cNvSpPr/>
              <p:nvPr/>
            </p:nvSpPr>
            <p:spPr>
              <a:xfrm>
                <a:off x="1484445" y="1637595"/>
                <a:ext cx="452120" cy="863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39" name="正方形/長方形 38">
              <a:extLst>
                <a:ext uri="{FF2B5EF4-FFF2-40B4-BE49-F238E27FC236}">
                  <a16:creationId xmlns:a16="http://schemas.microsoft.com/office/drawing/2014/main" id="{B21D6E20-F20D-80F3-969B-E344D92829FE}"/>
                </a:ext>
              </a:extLst>
            </p:cNvPr>
            <p:cNvSpPr/>
            <p:nvPr/>
          </p:nvSpPr>
          <p:spPr>
            <a:xfrm>
              <a:off x="1474188" y="1528720"/>
              <a:ext cx="214489" cy="281940"/>
            </a:xfrm>
            <a:prstGeom prst="rect">
              <a:avLst/>
            </a:prstGeom>
            <a:noFill/>
            <a:ln w="63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0" name="テキスト ボックス 1">
              <a:extLst>
                <a:ext uri="{FF2B5EF4-FFF2-40B4-BE49-F238E27FC236}">
                  <a16:creationId xmlns:a16="http://schemas.microsoft.com/office/drawing/2014/main" id="{E5962AAC-552A-C0FA-BE70-849657949978}"/>
                </a:ext>
              </a:extLst>
            </p:cNvPr>
            <p:cNvSpPr txBox="1"/>
            <p:nvPr/>
          </p:nvSpPr>
          <p:spPr>
            <a:xfrm>
              <a:off x="1619176" y="1652622"/>
              <a:ext cx="417689" cy="169192"/>
            </a:xfrm>
            <a:prstGeom prst="rect">
              <a:avLst/>
            </a:prstGeom>
            <a:noFill/>
            <a:ln>
              <a:noFill/>
            </a:ln>
          </p:spPr>
          <p:txBody>
            <a:bodyPr rot="0" spcFirstLastPara="0" vert="horz" wrap="square" lIns="74295" tIns="8890" rIns="74295" bIns="8890" numCol="1" spcCol="0" rtlCol="0" fromWordArt="0" anchor="t" anchorCtr="0" forceAA="0" compatLnSpc="1">
              <a:prstTxWarp prst="textNoShape">
                <a:avLst/>
              </a:prstTxWarp>
              <a:noAutofit/>
            </a:bodyPr>
            <a:lstStyle/>
            <a:p>
              <a:pPr algn="ctr"/>
              <a:r>
                <a:rPr lang="ja-JP" sz="1050" b="1" kern="100" dirty="0">
                  <a:ln>
                    <a:noFill/>
                  </a:ln>
                  <a:solidFill>
                    <a:srgbClr val="000000"/>
                  </a:solidFill>
                  <a:effectLst/>
                  <a:latin typeface="游明朝" panose="02020400000000000000" pitchFamily="18" charset="-128"/>
                  <a:ea typeface="HGP創英角ｺﾞｼｯｸUB" panose="020B0900000000000000" pitchFamily="50" charset="-128"/>
                  <a:cs typeface="Meiryo UI" panose="020B0604030504040204" pitchFamily="50" charset="-128"/>
                </a:rPr>
                <a:t>リソース</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1" name="テキスト ボックス 1">
              <a:extLst>
                <a:ext uri="{FF2B5EF4-FFF2-40B4-BE49-F238E27FC236}">
                  <a16:creationId xmlns:a16="http://schemas.microsoft.com/office/drawing/2014/main" id="{BBFBA5C7-B9BE-C36E-C99E-A564A15C3EA9}"/>
                </a:ext>
              </a:extLst>
            </p:cNvPr>
            <p:cNvSpPr txBox="1"/>
            <p:nvPr/>
          </p:nvSpPr>
          <p:spPr>
            <a:xfrm rot="10800000">
              <a:off x="1168381" y="399285"/>
              <a:ext cx="384794" cy="172867"/>
            </a:xfrm>
            <a:prstGeom prst="rect">
              <a:avLst/>
            </a:prstGeom>
            <a:noFill/>
            <a:ln>
              <a:noFill/>
            </a:ln>
          </p:spPr>
          <p:txBody>
            <a:bodyPr rot="0" spcFirstLastPara="0" vert="horz" wrap="none" lIns="74295" tIns="8890" rIns="74295" bIns="8890" numCol="1" spcCol="0" rtlCol="0" fromWordArt="0" anchor="t" anchorCtr="0" forceAA="0" compatLnSpc="1">
              <a:prstTxWarp prst="textNoShape">
                <a:avLst/>
              </a:prstTxWarp>
              <a:noAutofit/>
            </a:bodyPr>
            <a:lstStyle/>
            <a:p>
              <a:pPr algn="ctr"/>
              <a:r>
                <a:rPr lang="ja-JP" sz="1050" b="1" kern="100" dirty="0">
                  <a:ln>
                    <a:noFill/>
                  </a:ln>
                  <a:solidFill>
                    <a:srgbClr val="000000"/>
                  </a:solidFill>
                  <a:effectLst/>
                  <a:latin typeface="游明朝" panose="02020400000000000000" pitchFamily="18" charset="-128"/>
                  <a:ea typeface="HGP創英角ｺﾞｼｯｸUB" panose="020B0900000000000000" pitchFamily="50" charset="-128"/>
                  <a:cs typeface="Meiryo UI" panose="020B0604030504040204" pitchFamily="50" charset="-128"/>
                </a:rPr>
                <a:t>リソース</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2" name="正方形/長方形 41">
              <a:extLst>
                <a:ext uri="{FF2B5EF4-FFF2-40B4-BE49-F238E27FC236}">
                  <a16:creationId xmlns:a16="http://schemas.microsoft.com/office/drawing/2014/main" id="{1D707C67-A453-83B1-6E49-18D86DCFDDC6}"/>
                </a:ext>
              </a:extLst>
            </p:cNvPr>
            <p:cNvSpPr/>
            <p:nvPr/>
          </p:nvSpPr>
          <p:spPr>
            <a:xfrm>
              <a:off x="1476613" y="404283"/>
              <a:ext cx="214489" cy="281940"/>
            </a:xfrm>
            <a:prstGeom prst="rect">
              <a:avLst/>
            </a:prstGeom>
            <a:noFill/>
            <a:ln w="63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49" name="Rectangle 1">
            <a:extLst>
              <a:ext uri="{FF2B5EF4-FFF2-40B4-BE49-F238E27FC236}">
                <a16:creationId xmlns:a16="http://schemas.microsoft.com/office/drawing/2014/main" id="{3BA5CDC8-DAFE-1FDF-C2F2-3417D3D7D28E}"/>
              </a:ext>
            </a:extLst>
          </p:cNvPr>
          <p:cNvSpPr>
            <a:spLocks noChangeArrowheads="1"/>
          </p:cNvSpPr>
          <p:nvPr/>
        </p:nvSpPr>
        <p:spPr bwMode="auto">
          <a:xfrm>
            <a:off x="-607828" y="5074498"/>
            <a:ext cx="13407655" cy="1211876"/>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7600" dirty="0">
                <a:solidFill>
                  <a:srgbClr val="FF0000"/>
                </a:solidFill>
                <a:latin typeface="Aptos Black" panose="020B0004020202020204" pitchFamily="34" charset="0"/>
              </a:rPr>
              <a:t>Circular economy </a:t>
            </a:r>
            <a:r>
              <a:rPr kumimoji="0" lang="ja-JP" altLang="en-US" sz="8000" b="1" dirty="0">
                <a:solidFill>
                  <a:srgbClr val="FF0000"/>
                </a:solidFill>
                <a:latin typeface="HG創英角ｺﾞｼｯｸUB" panose="020B0909000000000000" pitchFamily="49" charset="-128"/>
                <a:ea typeface="HG創英角ｺﾞｼｯｸUB" panose="020B0909000000000000" pitchFamily="49" charset="-128"/>
              </a:rPr>
              <a:t>水</a:t>
            </a:r>
            <a:r>
              <a:rPr kumimoji="0" lang="en-US" altLang="ja-JP" sz="7600" b="1" dirty="0">
                <a:solidFill>
                  <a:srgbClr val="FF0000"/>
                </a:solidFill>
                <a:latin typeface="Aptos Black" panose="020B0004020202020204" pitchFamily="34" charset="0"/>
                <a:ea typeface="HG創英角ｺﾞｼｯｸUB" panose="020B0909000000000000" pitchFamily="49" charset="-128"/>
              </a:rPr>
              <a:t>Deck</a:t>
            </a:r>
            <a:endParaRPr kumimoji="0" lang="en-US" altLang="ja-JP" sz="7600" b="1" dirty="0">
              <a:solidFill>
                <a:srgbClr val="FF0000"/>
              </a:solidFill>
              <a:latin typeface="HG創英角ｺﾞｼｯｸUB" panose="020B0909000000000000" pitchFamily="49" charset="-128"/>
              <a:ea typeface="HG創英角ｺﾞｼｯｸUB" panose="020B0909000000000000" pitchFamily="49" charset="-128"/>
            </a:endParaRPr>
          </a:p>
        </p:txBody>
      </p:sp>
      <p:pic>
        <p:nvPicPr>
          <p:cNvPr id="66" name="図 65">
            <a:extLst>
              <a:ext uri="{FF2B5EF4-FFF2-40B4-BE49-F238E27FC236}">
                <a16:creationId xmlns:a16="http://schemas.microsoft.com/office/drawing/2014/main" id="{C531EA20-A515-CF09-E694-D6F676B41550}"/>
              </a:ext>
            </a:extLst>
          </p:cNvPr>
          <p:cNvPicPr>
            <a:picLocks noChangeAspect="1"/>
          </p:cNvPicPr>
          <p:nvPr/>
        </p:nvPicPr>
        <p:blipFill>
          <a:blip r:embed="rId6"/>
          <a:stretch>
            <a:fillRect/>
          </a:stretch>
        </p:blipFill>
        <p:spPr>
          <a:xfrm>
            <a:off x="5472144" y="3339012"/>
            <a:ext cx="1159295" cy="1674774"/>
          </a:xfrm>
          <a:prstGeom prst="rect">
            <a:avLst/>
          </a:prstGeom>
        </p:spPr>
      </p:pic>
      <p:pic>
        <p:nvPicPr>
          <p:cNvPr id="68" name="図 67">
            <a:extLst>
              <a:ext uri="{FF2B5EF4-FFF2-40B4-BE49-F238E27FC236}">
                <a16:creationId xmlns:a16="http://schemas.microsoft.com/office/drawing/2014/main" id="{D2C85654-31AD-2AB6-7191-AEC7A6E713F8}"/>
              </a:ext>
            </a:extLst>
          </p:cNvPr>
          <p:cNvPicPr>
            <a:picLocks noChangeAspect="1"/>
          </p:cNvPicPr>
          <p:nvPr/>
        </p:nvPicPr>
        <p:blipFill>
          <a:blip r:embed="rId7"/>
          <a:stretch>
            <a:fillRect/>
          </a:stretch>
        </p:blipFill>
        <p:spPr>
          <a:xfrm>
            <a:off x="5459661" y="1352406"/>
            <a:ext cx="1128912" cy="1660578"/>
          </a:xfrm>
          <a:prstGeom prst="rect">
            <a:avLst/>
          </a:prstGeom>
        </p:spPr>
      </p:pic>
      <p:pic>
        <p:nvPicPr>
          <p:cNvPr id="71" name="図 70">
            <a:extLst>
              <a:ext uri="{FF2B5EF4-FFF2-40B4-BE49-F238E27FC236}">
                <a16:creationId xmlns:a16="http://schemas.microsoft.com/office/drawing/2014/main" id="{5099E646-A0D9-52E3-7152-A4C0D35E2115}"/>
              </a:ext>
            </a:extLst>
          </p:cNvPr>
          <p:cNvPicPr>
            <a:picLocks noChangeAspect="1"/>
          </p:cNvPicPr>
          <p:nvPr/>
        </p:nvPicPr>
        <p:blipFill>
          <a:blip r:embed="rId8"/>
          <a:stretch>
            <a:fillRect/>
          </a:stretch>
        </p:blipFill>
        <p:spPr>
          <a:xfrm>
            <a:off x="5381048" y="3251505"/>
            <a:ext cx="1321454" cy="1903005"/>
          </a:xfrm>
          <a:prstGeom prst="rect">
            <a:avLst/>
          </a:prstGeom>
        </p:spPr>
      </p:pic>
      <p:sp>
        <p:nvSpPr>
          <p:cNvPr id="27" name="テキスト ボックス 26">
            <a:extLst>
              <a:ext uri="{FF2B5EF4-FFF2-40B4-BE49-F238E27FC236}">
                <a16:creationId xmlns:a16="http://schemas.microsoft.com/office/drawing/2014/main" id="{CB879B19-02E3-1C6B-D6FB-103E3E478837}"/>
              </a:ext>
            </a:extLst>
          </p:cNvPr>
          <p:cNvSpPr txBox="1"/>
          <p:nvPr/>
        </p:nvSpPr>
        <p:spPr>
          <a:xfrm>
            <a:off x="6742634" y="1959901"/>
            <a:ext cx="2320978" cy="584775"/>
          </a:xfrm>
          <a:prstGeom prst="rect">
            <a:avLst/>
          </a:prstGeom>
          <a:noFill/>
        </p:spPr>
        <p:txBody>
          <a:bodyPr wrap="square" rtlCol="0">
            <a:spAutoFit/>
          </a:bodyPr>
          <a:lstStyle/>
          <a:p>
            <a:r>
              <a:rPr kumimoji="1" lang="ja-JP" altLang="en-US" sz="3200" b="1" dirty="0">
                <a:solidFill>
                  <a:srgbClr val="FF0000"/>
                </a:solidFill>
                <a:latin typeface="HGP創英角ｺﾞｼｯｸUB" panose="020B0900000000000000" pitchFamily="50" charset="-128"/>
                <a:ea typeface="HGP創英角ｺﾞｼｯｸUB" panose="020B0900000000000000" pitchFamily="50" charset="-128"/>
              </a:rPr>
              <a:t>再生</a:t>
            </a:r>
          </a:p>
        </p:txBody>
      </p:sp>
      <p:sp>
        <p:nvSpPr>
          <p:cNvPr id="28" name="テキスト ボックス 27">
            <a:extLst>
              <a:ext uri="{FF2B5EF4-FFF2-40B4-BE49-F238E27FC236}">
                <a16:creationId xmlns:a16="http://schemas.microsoft.com/office/drawing/2014/main" id="{5B003494-49FB-12CD-DA87-961962950332}"/>
              </a:ext>
            </a:extLst>
          </p:cNvPr>
          <p:cNvSpPr txBox="1"/>
          <p:nvPr/>
        </p:nvSpPr>
        <p:spPr>
          <a:xfrm>
            <a:off x="6427805" y="2502135"/>
            <a:ext cx="5603427" cy="677108"/>
          </a:xfrm>
          <a:prstGeom prst="rect">
            <a:avLst/>
          </a:prstGeom>
          <a:noFill/>
        </p:spPr>
        <p:txBody>
          <a:bodyPr wrap="square" rtlCol="0">
            <a:spAutoFit/>
          </a:bodyPr>
          <a:lstStyle/>
          <a:p>
            <a:pPr algn="ctr"/>
            <a:r>
              <a:rPr kumimoji="1" lang="ja-JP" altLang="en-US" sz="3800" b="1" dirty="0">
                <a:latin typeface="メイリオ" panose="020B0604030504040204" pitchFamily="50" charset="-128"/>
                <a:ea typeface="メイリオ" panose="020B0604030504040204" pitchFamily="50" charset="-128"/>
              </a:rPr>
              <a:t>自然のシステムで再生</a:t>
            </a:r>
          </a:p>
        </p:txBody>
      </p:sp>
      <p:sp>
        <p:nvSpPr>
          <p:cNvPr id="29" name="テキスト ボックス 28">
            <a:extLst>
              <a:ext uri="{FF2B5EF4-FFF2-40B4-BE49-F238E27FC236}">
                <a16:creationId xmlns:a16="http://schemas.microsoft.com/office/drawing/2014/main" id="{179BC2BC-D043-CDBF-07F7-4B5CE6D379D4}"/>
              </a:ext>
            </a:extLst>
          </p:cNvPr>
          <p:cNvSpPr txBox="1"/>
          <p:nvPr/>
        </p:nvSpPr>
        <p:spPr>
          <a:xfrm>
            <a:off x="6724216" y="3038997"/>
            <a:ext cx="2319300" cy="584775"/>
          </a:xfrm>
          <a:prstGeom prst="rect">
            <a:avLst/>
          </a:prstGeom>
          <a:noFill/>
        </p:spPr>
        <p:txBody>
          <a:bodyPr wrap="square" rtlCol="0">
            <a:spAutoFit/>
          </a:bodyPr>
          <a:lstStyle/>
          <a:p>
            <a:r>
              <a:rPr lang="ja-JP" altLang="en-US" sz="3200" b="1" dirty="0">
                <a:solidFill>
                  <a:srgbClr val="FF0000"/>
                </a:solidFill>
                <a:latin typeface="HGP創英角ｺﾞｼｯｸUB" panose="020B0900000000000000" pitchFamily="50" charset="-128"/>
                <a:ea typeface="HGP創英角ｺﾞｼｯｸUB" panose="020B0900000000000000" pitchFamily="50" charset="-128"/>
              </a:rPr>
              <a:t>創造</a:t>
            </a:r>
            <a:endParaRPr kumimoji="1" lang="ja-JP" altLang="en-US" sz="3200" b="1"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30" name="テキスト ボックス 29">
            <a:extLst>
              <a:ext uri="{FF2B5EF4-FFF2-40B4-BE49-F238E27FC236}">
                <a16:creationId xmlns:a16="http://schemas.microsoft.com/office/drawing/2014/main" id="{E686E99E-0BBA-CF5F-705C-C9C273FF18CE}"/>
              </a:ext>
            </a:extLst>
          </p:cNvPr>
          <p:cNvSpPr txBox="1"/>
          <p:nvPr/>
        </p:nvSpPr>
        <p:spPr>
          <a:xfrm>
            <a:off x="6550043" y="3576399"/>
            <a:ext cx="5837551" cy="677108"/>
          </a:xfrm>
          <a:prstGeom prst="rect">
            <a:avLst/>
          </a:prstGeom>
          <a:noFill/>
        </p:spPr>
        <p:txBody>
          <a:bodyPr wrap="square" rtlCol="0">
            <a:spAutoFit/>
          </a:bodyPr>
          <a:lstStyle/>
          <a:p>
            <a:pPr algn="ctr"/>
            <a:r>
              <a:rPr kumimoji="1" lang="ja-JP" altLang="en-US" sz="3800" b="1" dirty="0">
                <a:latin typeface="メイリオ" panose="020B0604030504040204" pitchFamily="50" charset="-128"/>
                <a:ea typeface="メイリオ" panose="020B0604030504040204" pitchFamily="50" charset="-128"/>
              </a:rPr>
              <a:t>廃棄物を資源として扱う</a:t>
            </a:r>
          </a:p>
        </p:txBody>
      </p:sp>
      <p:sp>
        <p:nvSpPr>
          <p:cNvPr id="32" name="テキスト ボックス 31">
            <a:extLst>
              <a:ext uri="{FF2B5EF4-FFF2-40B4-BE49-F238E27FC236}">
                <a16:creationId xmlns:a16="http://schemas.microsoft.com/office/drawing/2014/main" id="{BD5B1E57-4994-ACBC-CF84-93F2C66C062D}"/>
              </a:ext>
            </a:extLst>
          </p:cNvPr>
          <p:cNvSpPr txBox="1"/>
          <p:nvPr/>
        </p:nvSpPr>
        <p:spPr>
          <a:xfrm>
            <a:off x="6724214" y="4154360"/>
            <a:ext cx="2229666" cy="584775"/>
          </a:xfrm>
          <a:prstGeom prst="rect">
            <a:avLst/>
          </a:prstGeom>
          <a:noFill/>
        </p:spPr>
        <p:txBody>
          <a:bodyPr wrap="square" rtlCol="0">
            <a:spAutoFit/>
          </a:bodyPr>
          <a:lstStyle/>
          <a:p>
            <a:r>
              <a:rPr kumimoji="1" lang="ja-JP" altLang="en-US" sz="3200" b="1" dirty="0">
                <a:solidFill>
                  <a:srgbClr val="FF0000"/>
                </a:solidFill>
                <a:latin typeface="HGP創英角ｺﾞｼｯｸUB" panose="020B0900000000000000" pitchFamily="50" charset="-128"/>
                <a:ea typeface="HGP創英角ｺﾞｼｯｸUB" panose="020B0900000000000000" pitchFamily="50" charset="-128"/>
              </a:rPr>
              <a:t>保存</a:t>
            </a:r>
          </a:p>
        </p:txBody>
      </p:sp>
      <p:sp>
        <p:nvSpPr>
          <p:cNvPr id="33" name="テキスト ボックス 32">
            <a:extLst>
              <a:ext uri="{FF2B5EF4-FFF2-40B4-BE49-F238E27FC236}">
                <a16:creationId xmlns:a16="http://schemas.microsoft.com/office/drawing/2014/main" id="{5E399BF4-9FD6-D275-270B-ECA2D4C80842}"/>
              </a:ext>
            </a:extLst>
          </p:cNvPr>
          <p:cNvSpPr txBox="1"/>
          <p:nvPr/>
        </p:nvSpPr>
        <p:spPr>
          <a:xfrm>
            <a:off x="6437852" y="4699786"/>
            <a:ext cx="5603427" cy="677108"/>
          </a:xfrm>
          <a:prstGeom prst="rect">
            <a:avLst/>
          </a:prstGeom>
          <a:noFill/>
        </p:spPr>
        <p:txBody>
          <a:bodyPr wrap="square" rtlCol="0">
            <a:spAutoFit/>
          </a:bodyPr>
          <a:lstStyle/>
          <a:p>
            <a:pPr algn="ctr"/>
            <a:r>
              <a:rPr kumimoji="1" lang="ja-JP" altLang="en-US" sz="3800" b="1" dirty="0">
                <a:latin typeface="メイリオ" panose="020B0604030504040204" pitchFamily="50" charset="-128"/>
                <a:ea typeface="メイリオ" panose="020B0604030504040204" pitchFamily="50" charset="-128"/>
              </a:rPr>
              <a:t>高い価値で循環させる</a:t>
            </a:r>
          </a:p>
        </p:txBody>
      </p:sp>
      <p:sp>
        <p:nvSpPr>
          <p:cNvPr id="35" name="Rectangle 1">
            <a:extLst>
              <a:ext uri="{FF2B5EF4-FFF2-40B4-BE49-F238E27FC236}">
                <a16:creationId xmlns:a16="http://schemas.microsoft.com/office/drawing/2014/main" id="{A3760DB8-59DC-AA63-246C-D37AABDED784}"/>
              </a:ext>
            </a:extLst>
          </p:cNvPr>
          <p:cNvSpPr>
            <a:spLocks noChangeArrowheads="1"/>
          </p:cNvSpPr>
          <p:nvPr/>
        </p:nvSpPr>
        <p:spPr bwMode="auto">
          <a:xfrm>
            <a:off x="6797542" y="1245558"/>
            <a:ext cx="2424256" cy="596323"/>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4000" dirty="0">
                <a:latin typeface="HGP創英角ｺﾞｼｯｸUB" panose="020B0900000000000000" pitchFamily="50" charset="-128"/>
                <a:ea typeface="HGP創英角ｺﾞｼｯｸUB" panose="020B0900000000000000" pitchFamily="50" charset="-128"/>
              </a:rPr>
              <a:t>三原則</a:t>
            </a:r>
            <a:r>
              <a:rPr kumimoji="0" lang="en-US" altLang="ja-JP" sz="4000" dirty="0">
                <a:latin typeface="HGP創英角ｺﾞｼｯｸUB" panose="020B0900000000000000" pitchFamily="50" charset="-128"/>
                <a:ea typeface="HGP創英角ｺﾞｼｯｸUB" panose="020B0900000000000000" pitchFamily="50" charset="-128"/>
              </a:rPr>
              <a:t> </a:t>
            </a:r>
            <a:endParaRPr kumimoji="0" lang="en-US" altLang="ja-JP" sz="4000" b="1"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009865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CC2CB-B910-40E2-7AC0-44951A0CADF8}"/>
            </a:ext>
          </a:extLst>
        </p:cNvPr>
        <p:cNvGrpSpPr/>
        <p:nvPr/>
      </p:nvGrpSpPr>
      <p:grpSpPr>
        <a:xfrm>
          <a:off x="0" y="0"/>
          <a:ext cx="0" cy="0"/>
          <a:chOff x="0" y="0"/>
          <a:chExt cx="0" cy="0"/>
        </a:xfrm>
      </p:grpSpPr>
      <p:sp>
        <p:nvSpPr>
          <p:cNvPr id="29" name="テキスト ボックス 28">
            <a:extLst>
              <a:ext uri="{FF2B5EF4-FFF2-40B4-BE49-F238E27FC236}">
                <a16:creationId xmlns:a16="http://schemas.microsoft.com/office/drawing/2014/main" id="{A728D00E-E728-08B7-DA7E-70D4922687BA}"/>
              </a:ext>
            </a:extLst>
          </p:cNvPr>
          <p:cNvSpPr txBox="1"/>
          <p:nvPr/>
        </p:nvSpPr>
        <p:spPr>
          <a:xfrm>
            <a:off x="230093" y="3266836"/>
            <a:ext cx="1609731" cy="338554"/>
          </a:xfrm>
          <a:prstGeom prst="rect">
            <a:avLst/>
          </a:prstGeom>
          <a:noFill/>
        </p:spPr>
        <p:txBody>
          <a:bodyPr wrap="square">
            <a:spAutoFit/>
          </a:bodyPr>
          <a:lstStyle/>
          <a:p>
            <a:r>
              <a:rPr lang="ja-JP" altLang="en-US" sz="1600" b="1" kern="0" dirty="0">
                <a:ea typeface="Meiryo UI" panose="020B0604030504040204" pitchFamily="50" charset="-128"/>
              </a:rPr>
              <a:t>リソース</a:t>
            </a:r>
            <a:r>
              <a:rPr lang="en-US" altLang="ja-JP" sz="1600" b="1" kern="0" dirty="0">
                <a:ea typeface="Meiryo UI" panose="020B0604030504040204" pitchFamily="50" charset="-128"/>
              </a:rPr>
              <a:t>card</a:t>
            </a:r>
            <a:endParaRPr lang="ja-JP" altLang="en-US" sz="3600" b="1" dirty="0"/>
          </a:p>
        </p:txBody>
      </p:sp>
      <p:pic>
        <p:nvPicPr>
          <p:cNvPr id="28" name="図 27">
            <a:extLst>
              <a:ext uri="{FF2B5EF4-FFF2-40B4-BE49-F238E27FC236}">
                <a16:creationId xmlns:a16="http://schemas.microsoft.com/office/drawing/2014/main" id="{121C00F9-A550-EFD8-CBA1-1D51B84BDC77}"/>
              </a:ext>
            </a:extLst>
          </p:cNvPr>
          <p:cNvPicPr>
            <a:picLocks noChangeAspect="1"/>
          </p:cNvPicPr>
          <p:nvPr/>
        </p:nvPicPr>
        <p:blipFill>
          <a:blip r:embed="rId3"/>
          <a:stretch>
            <a:fillRect/>
          </a:stretch>
        </p:blipFill>
        <p:spPr>
          <a:xfrm>
            <a:off x="312428" y="1215710"/>
            <a:ext cx="1511756" cy="2107017"/>
          </a:xfrm>
          <a:prstGeom prst="rect">
            <a:avLst/>
          </a:prstGeom>
        </p:spPr>
      </p:pic>
      <p:sp>
        <p:nvSpPr>
          <p:cNvPr id="7" name="テキスト ボックス 11">
            <a:extLst>
              <a:ext uri="{FF2B5EF4-FFF2-40B4-BE49-F238E27FC236}">
                <a16:creationId xmlns:a16="http://schemas.microsoft.com/office/drawing/2014/main" id="{0CDCC621-9496-8684-49E4-DC0F868F9A47}"/>
              </a:ext>
            </a:extLst>
          </p:cNvPr>
          <p:cNvSpPr txBox="1"/>
          <p:nvPr/>
        </p:nvSpPr>
        <p:spPr>
          <a:xfrm>
            <a:off x="0" y="6275190"/>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a:solidFill>
                  <a:srgbClr val="FFFFFF"/>
                </a:solidFill>
                <a:latin typeface="Arial Black" panose="020B0A04020102020204" pitchFamily="34" charset="0"/>
                <a:ea typeface="ニタラゴルイカ清音教漢-０８" panose="02010903020103020304" pitchFamily="2" charset="-128"/>
                <a:cs typeface="Times New Roman" panose="02020603050405020304" pitchFamily="18" charset="0"/>
              </a:rPr>
              <a:t>P</a:t>
            </a:r>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roposal-0001</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2" name="グループ化 1">
            <a:extLst>
              <a:ext uri="{FF2B5EF4-FFF2-40B4-BE49-F238E27FC236}">
                <a16:creationId xmlns:a16="http://schemas.microsoft.com/office/drawing/2014/main" id="{548BE147-091D-EFAE-846E-4BA73E7218BD}"/>
              </a:ext>
            </a:extLst>
          </p:cNvPr>
          <p:cNvGrpSpPr/>
          <p:nvPr/>
        </p:nvGrpSpPr>
        <p:grpSpPr>
          <a:xfrm>
            <a:off x="0" y="5620899"/>
            <a:ext cx="12344382" cy="2102274"/>
            <a:chOff x="0" y="5550070"/>
            <a:chExt cx="12344382" cy="2102274"/>
          </a:xfrm>
        </p:grpSpPr>
        <p:grpSp>
          <p:nvGrpSpPr>
            <p:cNvPr id="6" name="グループ化 5">
              <a:extLst>
                <a:ext uri="{FF2B5EF4-FFF2-40B4-BE49-F238E27FC236}">
                  <a16:creationId xmlns:a16="http://schemas.microsoft.com/office/drawing/2014/main" id="{A32D0A91-214E-53C5-CEFA-1073D5B13D95}"/>
                </a:ext>
              </a:extLst>
            </p:cNvPr>
            <p:cNvGrpSpPr/>
            <p:nvPr/>
          </p:nvGrpSpPr>
          <p:grpSpPr>
            <a:xfrm>
              <a:off x="0" y="5709244"/>
              <a:ext cx="12344382" cy="1943100"/>
              <a:chOff x="0" y="0"/>
              <a:chExt cx="12344382" cy="1943100"/>
            </a:xfrm>
          </p:grpSpPr>
          <p:sp>
            <p:nvSpPr>
              <p:cNvPr id="8" name="正方形/長方形 7">
                <a:extLst>
                  <a:ext uri="{FF2B5EF4-FFF2-40B4-BE49-F238E27FC236}">
                    <a16:creationId xmlns:a16="http://schemas.microsoft.com/office/drawing/2014/main" id="{7F720D6C-E4EC-C23D-F187-37A31B7FBF19}"/>
                  </a:ext>
                </a:extLst>
              </p:cNvPr>
              <p:cNvSpPr/>
              <p:nvPr/>
            </p:nvSpPr>
            <p:spPr>
              <a:xfrm>
                <a:off x="0" y="463550"/>
                <a:ext cx="12192000" cy="609600"/>
              </a:xfrm>
              <a:prstGeom prst="rect">
                <a:avLst/>
              </a:prstGeom>
            </p:spPr>
            <p:style>
              <a:lnRef idx="2">
                <a:schemeClr val="dk1">
                  <a:shade val="15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0" name="楕円 9">
                <a:extLst>
                  <a:ext uri="{FF2B5EF4-FFF2-40B4-BE49-F238E27FC236}">
                    <a16:creationId xmlns:a16="http://schemas.microsoft.com/office/drawing/2014/main" id="{DFE829B8-5E82-354E-2C51-AC647FF479B5}"/>
                  </a:ext>
                </a:extLst>
              </p:cNvPr>
              <p:cNvSpPr/>
              <p:nvPr/>
            </p:nvSpPr>
            <p:spPr>
              <a:xfrm>
                <a:off x="11309332" y="508000"/>
                <a:ext cx="469900" cy="476250"/>
              </a:xfrm>
              <a:prstGeom prst="ellipse">
                <a:avLst/>
              </a:prstGeom>
              <a:noFill/>
              <a:ln w="12700" cap="flat" cmpd="sng" algn="ctr">
                <a:solidFill>
                  <a:schemeClr val="accent1">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1" name="楕円 10">
                <a:extLst>
                  <a:ext uri="{FF2B5EF4-FFF2-40B4-BE49-F238E27FC236}">
                    <a16:creationId xmlns:a16="http://schemas.microsoft.com/office/drawing/2014/main" id="{64F351F2-FB33-86D4-5E11-355170C0BC0A}"/>
                  </a:ext>
                </a:extLst>
              </p:cNvPr>
              <p:cNvSpPr/>
              <p:nvPr/>
            </p:nvSpPr>
            <p:spPr>
              <a:xfrm>
                <a:off x="11531582" y="635000"/>
                <a:ext cx="247650" cy="247650"/>
              </a:xfrm>
              <a:prstGeom prst="ellipse">
                <a:avLst/>
              </a:prstGeom>
              <a:noFill/>
              <a:ln w="12700" cap="flat" cmpd="sng" algn="ctr">
                <a:solidFill>
                  <a:schemeClr val="accent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2" name="楕円 11">
                <a:extLst>
                  <a:ext uri="{FF2B5EF4-FFF2-40B4-BE49-F238E27FC236}">
                    <a16:creationId xmlns:a16="http://schemas.microsoft.com/office/drawing/2014/main" id="{7DBA2AD5-898C-115E-CAA2-407326F17E24}"/>
                  </a:ext>
                </a:extLst>
              </p:cNvPr>
              <p:cNvSpPr/>
              <p:nvPr/>
            </p:nvSpPr>
            <p:spPr>
              <a:xfrm>
                <a:off x="10553682" y="0"/>
                <a:ext cx="749300" cy="736600"/>
              </a:xfrm>
              <a:prstGeom prst="ellipse">
                <a:avLst/>
              </a:prstGeom>
              <a:noFill/>
              <a:ln w="12700" cap="flat" cmpd="sng" algn="ctr">
                <a:solidFill>
                  <a:schemeClr val="accent2">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3" name="楕円 12">
                <a:extLst>
                  <a:ext uri="{FF2B5EF4-FFF2-40B4-BE49-F238E27FC236}">
                    <a16:creationId xmlns:a16="http://schemas.microsoft.com/office/drawing/2014/main" id="{E6C0209D-A6B8-5EF1-387B-CBD4C9957A8D}"/>
                  </a:ext>
                </a:extLst>
              </p:cNvPr>
              <p:cNvSpPr/>
              <p:nvPr/>
            </p:nvSpPr>
            <p:spPr>
              <a:xfrm>
                <a:off x="10725132" y="482600"/>
                <a:ext cx="247650" cy="247650"/>
              </a:xfrm>
              <a:prstGeom prst="ellipse">
                <a:avLst/>
              </a:prstGeom>
              <a:noFill/>
              <a:ln w="12700" cap="flat" cmpd="sng" algn="ctr">
                <a:solidFill>
                  <a:srgbClr val="FEC306"/>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4" name="テキスト ボックス 11">
                <a:extLst>
                  <a:ext uri="{FF2B5EF4-FFF2-40B4-BE49-F238E27FC236}">
                    <a16:creationId xmlns:a16="http://schemas.microsoft.com/office/drawing/2014/main" id="{05DB9E87-AD45-D027-8D82-1B8750203605}"/>
                  </a:ext>
                </a:extLst>
              </p:cNvPr>
              <p:cNvSpPr txBox="1"/>
              <p:nvPr/>
            </p:nvSpPr>
            <p:spPr>
              <a:xfrm>
                <a:off x="9321782" y="828158"/>
                <a:ext cx="1606550" cy="273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©NLEED G-Seminar</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5" name="テキスト ボックス 11">
                <a:extLst>
                  <a:ext uri="{FF2B5EF4-FFF2-40B4-BE49-F238E27FC236}">
                    <a16:creationId xmlns:a16="http://schemas.microsoft.com/office/drawing/2014/main" id="{8C44BCCC-84E8-4CF4-DC8B-1570ED88DE98}"/>
                  </a:ext>
                </a:extLst>
              </p:cNvPr>
              <p:cNvSpPr txBox="1"/>
              <p:nvPr/>
            </p:nvSpPr>
            <p:spPr>
              <a:xfrm>
                <a:off x="0" y="796668"/>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5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JP. Circular economy</a:t>
                </a:r>
                <a:r>
                  <a:rPr lang="ja-JP" sz="140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水</a:t>
                </a:r>
                <a:r>
                  <a:rPr lang="en-US" sz="105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deck</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9" name="楕円 8">
                <a:extLst>
                  <a:ext uri="{FF2B5EF4-FFF2-40B4-BE49-F238E27FC236}">
                    <a16:creationId xmlns:a16="http://schemas.microsoft.com/office/drawing/2014/main" id="{E41B447E-5DD8-870A-AA9D-3F18C181C335}"/>
                  </a:ext>
                </a:extLst>
              </p:cNvPr>
              <p:cNvSpPr/>
              <p:nvPr/>
            </p:nvSpPr>
            <p:spPr>
              <a:xfrm>
                <a:off x="10902932" y="501650"/>
                <a:ext cx="1441450" cy="1441450"/>
              </a:xfrm>
              <a:prstGeom prst="ellipse">
                <a:avLst/>
              </a:prstGeom>
              <a:noFill/>
              <a:ln w="12700" cap="flat" cmpd="sng" algn="ctr">
                <a:solidFill>
                  <a:srgbClr val="DF532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16" name="正方形/長方形 15">
              <a:extLst>
                <a:ext uri="{FF2B5EF4-FFF2-40B4-BE49-F238E27FC236}">
                  <a16:creationId xmlns:a16="http://schemas.microsoft.com/office/drawing/2014/main" id="{4859C3B5-39B4-3E29-E48B-312447AD2867}"/>
                </a:ext>
              </a:extLst>
            </p:cNvPr>
            <p:cNvSpPr/>
            <p:nvPr/>
          </p:nvSpPr>
          <p:spPr>
            <a:xfrm>
              <a:off x="10112587" y="5550070"/>
              <a:ext cx="1517226"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正方形/長方形 18">
            <a:extLst>
              <a:ext uri="{FF2B5EF4-FFF2-40B4-BE49-F238E27FC236}">
                <a16:creationId xmlns:a16="http://schemas.microsoft.com/office/drawing/2014/main" id="{D5906C90-2308-FFF9-5FB6-FD10EA069953}"/>
              </a:ext>
            </a:extLst>
          </p:cNvPr>
          <p:cNvSpPr/>
          <p:nvPr/>
        </p:nvSpPr>
        <p:spPr>
          <a:xfrm>
            <a:off x="8006080" y="2767785"/>
            <a:ext cx="169333" cy="70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17730EEA-8DA5-3AB7-E0E0-BBDE20E32107}"/>
              </a:ext>
            </a:extLst>
          </p:cNvPr>
          <p:cNvPicPr>
            <a:picLocks noChangeAspect="1"/>
          </p:cNvPicPr>
          <p:nvPr/>
        </p:nvPicPr>
        <p:blipFill>
          <a:blip r:embed="rId4"/>
          <a:stretch>
            <a:fillRect/>
          </a:stretch>
        </p:blipFill>
        <p:spPr>
          <a:xfrm>
            <a:off x="8708739" y="1169316"/>
            <a:ext cx="1563383" cy="2149107"/>
          </a:xfrm>
          <a:prstGeom prst="rect">
            <a:avLst/>
          </a:prstGeom>
        </p:spPr>
      </p:pic>
      <p:pic>
        <p:nvPicPr>
          <p:cNvPr id="5" name="図 4">
            <a:extLst>
              <a:ext uri="{FF2B5EF4-FFF2-40B4-BE49-F238E27FC236}">
                <a16:creationId xmlns:a16="http://schemas.microsoft.com/office/drawing/2014/main" id="{1F6E1AE8-239C-2C06-61C8-311894BF442E}"/>
              </a:ext>
            </a:extLst>
          </p:cNvPr>
          <p:cNvPicPr>
            <a:picLocks noChangeAspect="1"/>
          </p:cNvPicPr>
          <p:nvPr/>
        </p:nvPicPr>
        <p:blipFill>
          <a:blip r:embed="rId5"/>
          <a:stretch>
            <a:fillRect/>
          </a:stretch>
        </p:blipFill>
        <p:spPr>
          <a:xfrm>
            <a:off x="7018323" y="1191228"/>
            <a:ext cx="1518636" cy="2127195"/>
          </a:xfrm>
          <a:prstGeom prst="rect">
            <a:avLst/>
          </a:prstGeom>
        </p:spPr>
      </p:pic>
      <p:pic>
        <p:nvPicPr>
          <p:cNvPr id="18" name="図 17">
            <a:extLst>
              <a:ext uri="{FF2B5EF4-FFF2-40B4-BE49-F238E27FC236}">
                <a16:creationId xmlns:a16="http://schemas.microsoft.com/office/drawing/2014/main" id="{0A89A946-9BDD-1DC4-912B-9D9EF09F329E}"/>
              </a:ext>
            </a:extLst>
          </p:cNvPr>
          <p:cNvPicPr>
            <a:picLocks noChangeAspect="1"/>
          </p:cNvPicPr>
          <p:nvPr/>
        </p:nvPicPr>
        <p:blipFill>
          <a:blip r:embed="rId6"/>
          <a:stretch>
            <a:fillRect/>
          </a:stretch>
        </p:blipFill>
        <p:spPr>
          <a:xfrm>
            <a:off x="5379251" y="1202587"/>
            <a:ext cx="1444691" cy="2111471"/>
          </a:xfrm>
          <a:prstGeom prst="rect">
            <a:avLst/>
          </a:prstGeom>
        </p:spPr>
      </p:pic>
      <p:pic>
        <p:nvPicPr>
          <p:cNvPr id="20" name="図 19">
            <a:extLst>
              <a:ext uri="{FF2B5EF4-FFF2-40B4-BE49-F238E27FC236}">
                <a16:creationId xmlns:a16="http://schemas.microsoft.com/office/drawing/2014/main" id="{0D4CAECE-2C5E-C9CB-DD21-D5143E8BB4AC}"/>
              </a:ext>
            </a:extLst>
          </p:cNvPr>
          <p:cNvPicPr>
            <a:picLocks noChangeAspect="1"/>
          </p:cNvPicPr>
          <p:nvPr/>
        </p:nvPicPr>
        <p:blipFill>
          <a:blip r:embed="rId7"/>
          <a:stretch>
            <a:fillRect/>
          </a:stretch>
        </p:blipFill>
        <p:spPr>
          <a:xfrm>
            <a:off x="3627735" y="1179618"/>
            <a:ext cx="1569460" cy="2146210"/>
          </a:xfrm>
          <a:prstGeom prst="rect">
            <a:avLst/>
          </a:prstGeom>
        </p:spPr>
      </p:pic>
      <p:pic>
        <p:nvPicPr>
          <p:cNvPr id="21" name="図 20">
            <a:extLst>
              <a:ext uri="{FF2B5EF4-FFF2-40B4-BE49-F238E27FC236}">
                <a16:creationId xmlns:a16="http://schemas.microsoft.com/office/drawing/2014/main" id="{CCBF886C-B433-B332-A398-0EF3392CF374}"/>
              </a:ext>
            </a:extLst>
          </p:cNvPr>
          <p:cNvPicPr>
            <a:picLocks noChangeAspect="1"/>
          </p:cNvPicPr>
          <p:nvPr/>
        </p:nvPicPr>
        <p:blipFill>
          <a:blip r:embed="rId8"/>
          <a:stretch>
            <a:fillRect/>
          </a:stretch>
        </p:blipFill>
        <p:spPr>
          <a:xfrm>
            <a:off x="1981927" y="1218279"/>
            <a:ext cx="1516925" cy="2096995"/>
          </a:xfrm>
          <a:prstGeom prst="rect">
            <a:avLst/>
          </a:prstGeom>
        </p:spPr>
      </p:pic>
      <p:pic>
        <p:nvPicPr>
          <p:cNvPr id="22" name="図 21">
            <a:extLst>
              <a:ext uri="{FF2B5EF4-FFF2-40B4-BE49-F238E27FC236}">
                <a16:creationId xmlns:a16="http://schemas.microsoft.com/office/drawing/2014/main" id="{62C85134-94F9-0C85-865E-94F488C1CE77}"/>
              </a:ext>
            </a:extLst>
          </p:cNvPr>
          <p:cNvPicPr>
            <a:picLocks noChangeAspect="1"/>
          </p:cNvPicPr>
          <p:nvPr/>
        </p:nvPicPr>
        <p:blipFill>
          <a:blip r:embed="rId9"/>
          <a:stretch>
            <a:fillRect/>
          </a:stretch>
        </p:blipFill>
        <p:spPr>
          <a:xfrm>
            <a:off x="10380832" y="1179618"/>
            <a:ext cx="1518715" cy="2096995"/>
          </a:xfrm>
          <a:prstGeom prst="rect">
            <a:avLst/>
          </a:prstGeom>
        </p:spPr>
      </p:pic>
      <p:pic>
        <p:nvPicPr>
          <p:cNvPr id="17" name="図 16">
            <a:extLst>
              <a:ext uri="{FF2B5EF4-FFF2-40B4-BE49-F238E27FC236}">
                <a16:creationId xmlns:a16="http://schemas.microsoft.com/office/drawing/2014/main" id="{E96A7F1F-A2F9-7944-0B70-E6483DB4DD47}"/>
              </a:ext>
            </a:extLst>
          </p:cNvPr>
          <p:cNvPicPr>
            <a:picLocks noChangeAspect="1"/>
          </p:cNvPicPr>
          <p:nvPr/>
        </p:nvPicPr>
        <p:blipFill>
          <a:blip r:embed="rId10"/>
          <a:stretch>
            <a:fillRect/>
          </a:stretch>
        </p:blipFill>
        <p:spPr>
          <a:xfrm>
            <a:off x="0" y="99644"/>
            <a:ext cx="12192000" cy="1102943"/>
          </a:xfrm>
          <a:prstGeom prst="rect">
            <a:avLst/>
          </a:prstGeom>
        </p:spPr>
      </p:pic>
      <p:sp>
        <p:nvSpPr>
          <p:cNvPr id="23" name="Rectangle 1">
            <a:extLst>
              <a:ext uri="{FF2B5EF4-FFF2-40B4-BE49-F238E27FC236}">
                <a16:creationId xmlns:a16="http://schemas.microsoft.com/office/drawing/2014/main" id="{9E0B03EB-2EC0-F15D-DBCC-BB2D7E7AE5E6}"/>
              </a:ext>
            </a:extLst>
          </p:cNvPr>
          <p:cNvSpPr>
            <a:spLocks noChangeArrowheads="1"/>
          </p:cNvSpPr>
          <p:nvPr/>
        </p:nvSpPr>
        <p:spPr bwMode="auto">
          <a:xfrm>
            <a:off x="-607828" y="5074498"/>
            <a:ext cx="13407655" cy="1211876"/>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7600" dirty="0">
                <a:solidFill>
                  <a:srgbClr val="FF0000"/>
                </a:solidFill>
                <a:latin typeface="Aptos Black" panose="020B0004020202020204" pitchFamily="34" charset="0"/>
              </a:rPr>
              <a:t>Circular economy </a:t>
            </a:r>
            <a:r>
              <a:rPr kumimoji="0" lang="ja-JP" altLang="en-US" sz="8000" b="1" dirty="0">
                <a:solidFill>
                  <a:srgbClr val="FF0000"/>
                </a:solidFill>
                <a:latin typeface="HG創英角ｺﾞｼｯｸUB" panose="020B0909000000000000" pitchFamily="49" charset="-128"/>
                <a:ea typeface="HG創英角ｺﾞｼｯｸUB" panose="020B0909000000000000" pitchFamily="49" charset="-128"/>
              </a:rPr>
              <a:t>水</a:t>
            </a:r>
            <a:r>
              <a:rPr kumimoji="0" lang="en-US" altLang="ja-JP" sz="7600" b="1" dirty="0">
                <a:solidFill>
                  <a:srgbClr val="FF0000"/>
                </a:solidFill>
                <a:latin typeface="Aptos Black" panose="020B0004020202020204" pitchFamily="34" charset="0"/>
                <a:ea typeface="HG創英角ｺﾞｼｯｸUB" panose="020B0909000000000000" pitchFamily="49" charset="-128"/>
              </a:rPr>
              <a:t>Deck</a:t>
            </a:r>
            <a:endParaRPr kumimoji="0" lang="en-US" altLang="ja-JP" sz="7600" b="1" dirty="0">
              <a:solidFill>
                <a:srgbClr val="FF0000"/>
              </a:solidFill>
              <a:latin typeface="HG創英角ｺﾞｼｯｸUB" panose="020B0909000000000000" pitchFamily="49" charset="-128"/>
              <a:ea typeface="HG創英角ｺﾞｼｯｸUB" panose="020B0909000000000000" pitchFamily="49" charset="-128"/>
            </a:endParaRPr>
          </a:p>
        </p:txBody>
      </p:sp>
      <p:sp>
        <p:nvSpPr>
          <p:cNvPr id="27" name="正方形/長方形 26">
            <a:extLst>
              <a:ext uri="{FF2B5EF4-FFF2-40B4-BE49-F238E27FC236}">
                <a16:creationId xmlns:a16="http://schemas.microsoft.com/office/drawing/2014/main" id="{3E1C12D1-B41F-0035-CF56-61860DA99E45}"/>
              </a:ext>
            </a:extLst>
          </p:cNvPr>
          <p:cNvSpPr/>
          <p:nvPr/>
        </p:nvSpPr>
        <p:spPr>
          <a:xfrm>
            <a:off x="435934" y="3016236"/>
            <a:ext cx="906211" cy="105914"/>
          </a:xfrm>
          <a:prstGeom prst="rect">
            <a:avLst/>
          </a:prstGeom>
          <a:solidFill>
            <a:srgbClr val="FFF9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33">
            <a:extLst>
              <a:ext uri="{FF2B5EF4-FFF2-40B4-BE49-F238E27FC236}">
                <a16:creationId xmlns:a16="http://schemas.microsoft.com/office/drawing/2014/main" id="{4BD46CC8-7A0B-A12E-E3CF-4335620D4D57}"/>
              </a:ext>
            </a:extLst>
          </p:cNvPr>
          <p:cNvSpPr txBox="1"/>
          <p:nvPr/>
        </p:nvSpPr>
        <p:spPr>
          <a:xfrm>
            <a:off x="310172" y="2976236"/>
            <a:ext cx="1609731" cy="188528"/>
          </a:xfrm>
          <a:prstGeom prst="rect">
            <a:avLst/>
          </a:prstGeom>
          <a:noFill/>
        </p:spPr>
        <p:txBody>
          <a:bodyPr wrap="square" rtlCol="0">
            <a:noAutofit/>
          </a:bodyPr>
          <a:lstStyle/>
          <a:p>
            <a:pPr algn="just"/>
            <a:r>
              <a:rPr lang="ja-JP" sz="700" b="1" kern="1200" dirty="0">
                <a:solidFill>
                  <a:srgbClr val="C00000"/>
                </a:solidFill>
                <a:effectLst/>
                <a:latin typeface="Century" panose="02040604050505020304" pitchFamily="18" charset="0"/>
                <a:ea typeface="メイリオ" panose="020B0604030504040204" pitchFamily="50" charset="-128"/>
                <a:cs typeface="Times New Roman" panose="02020603050405020304" pitchFamily="18" charset="0"/>
              </a:rPr>
              <a:t>《リソース</a:t>
            </a:r>
            <a:r>
              <a:rPr lang="en-US" sz="700" b="1" kern="1200" dirty="0">
                <a:solidFill>
                  <a:srgbClr val="C00000"/>
                </a:solidFill>
                <a:effectLst/>
                <a:latin typeface="+mn-ea"/>
                <a:cs typeface="Times New Roman" panose="02020603050405020304" pitchFamily="18" charset="0"/>
              </a:rPr>
              <a:t>card</a:t>
            </a:r>
            <a:r>
              <a:rPr lang="ja-JP" sz="700" b="1" kern="1200" dirty="0">
                <a:solidFill>
                  <a:srgbClr val="C00000"/>
                </a:solidFill>
                <a:effectLst/>
                <a:latin typeface="Century" panose="02040604050505020304" pitchFamily="18" charset="0"/>
                <a:ea typeface="メイリオ" panose="020B0604030504040204" pitchFamily="50" charset="-128"/>
                <a:cs typeface="Times New Roman" panose="02020603050405020304" pitchFamily="18" charset="0"/>
              </a:rPr>
              <a:t>》</a:t>
            </a:r>
            <a:endParaRPr lang="ja-JP" sz="7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0" name="テキスト ボックス 29">
            <a:extLst>
              <a:ext uri="{FF2B5EF4-FFF2-40B4-BE49-F238E27FC236}">
                <a16:creationId xmlns:a16="http://schemas.microsoft.com/office/drawing/2014/main" id="{0142087C-578F-7D90-D408-AA9898DF2F5A}"/>
              </a:ext>
            </a:extLst>
          </p:cNvPr>
          <p:cNvSpPr txBox="1"/>
          <p:nvPr/>
        </p:nvSpPr>
        <p:spPr>
          <a:xfrm>
            <a:off x="1915859" y="3264349"/>
            <a:ext cx="1609731" cy="338554"/>
          </a:xfrm>
          <a:prstGeom prst="rect">
            <a:avLst/>
          </a:prstGeom>
          <a:noFill/>
        </p:spPr>
        <p:txBody>
          <a:bodyPr wrap="square">
            <a:spAutoFit/>
          </a:bodyPr>
          <a:lstStyle/>
          <a:p>
            <a:r>
              <a:rPr lang="ja-JP" altLang="en-US" sz="1600" b="1" kern="0" dirty="0">
                <a:ea typeface="Meiryo UI" panose="020B0604030504040204" pitchFamily="50" charset="-128"/>
              </a:rPr>
              <a:t>フィールド</a:t>
            </a:r>
            <a:r>
              <a:rPr lang="en-US" altLang="ja-JP" sz="1600" b="1" kern="0" dirty="0">
                <a:ea typeface="Meiryo UI" panose="020B0604030504040204" pitchFamily="50" charset="-128"/>
              </a:rPr>
              <a:t>card</a:t>
            </a:r>
            <a:endParaRPr lang="ja-JP" altLang="en-US" sz="3600" b="1" dirty="0"/>
          </a:p>
        </p:txBody>
      </p:sp>
      <p:sp>
        <p:nvSpPr>
          <p:cNvPr id="32" name="テキスト ボックス 31">
            <a:extLst>
              <a:ext uri="{FF2B5EF4-FFF2-40B4-BE49-F238E27FC236}">
                <a16:creationId xmlns:a16="http://schemas.microsoft.com/office/drawing/2014/main" id="{EA052917-EA01-A536-06BD-E1134DD048E9}"/>
              </a:ext>
            </a:extLst>
          </p:cNvPr>
          <p:cNvSpPr txBox="1"/>
          <p:nvPr/>
        </p:nvSpPr>
        <p:spPr>
          <a:xfrm>
            <a:off x="3538180" y="3288318"/>
            <a:ext cx="1609731" cy="338554"/>
          </a:xfrm>
          <a:prstGeom prst="rect">
            <a:avLst/>
          </a:prstGeom>
          <a:noFill/>
        </p:spPr>
        <p:txBody>
          <a:bodyPr wrap="square">
            <a:spAutoFit/>
          </a:bodyPr>
          <a:lstStyle/>
          <a:p>
            <a:r>
              <a:rPr lang="ja-JP" altLang="en-US" sz="1600" b="1" kern="0" dirty="0">
                <a:ea typeface="Meiryo UI" panose="020B0604030504040204" pitchFamily="50" charset="-128"/>
              </a:rPr>
              <a:t>ハプニング</a:t>
            </a:r>
            <a:r>
              <a:rPr lang="en-US" altLang="ja-JP" sz="1600" b="1" kern="0" dirty="0">
                <a:ea typeface="Meiryo UI" panose="020B0604030504040204" pitchFamily="50" charset="-128"/>
              </a:rPr>
              <a:t>card</a:t>
            </a:r>
            <a:endParaRPr lang="ja-JP" altLang="en-US" sz="3600" b="1" dirty="0"/>
          </a:p>
        </p:txBody>
      </p:sp>
      <p:sp>
        <p:nvSpPr>
          <p:cNvPr id="33" name="テキスト ボックス 32">
            <a:extLst>
              <a:ext uri="{FF2B5EF4-FFF2-40B4-BE49-F238E27FC236}">
                <a16:creationId xmlns:a16="http://schemas.microsoft.com/office/drawing/2014/main" id="{20F6F626-BCE1-8927-9C62-1B706B70B7BA}"/>
              </a:ext>
            </a:extLst>
          </p:cNvPr>
          <p:cNvSpPr txBox="1"/>
          <p:nvPr/>
        </p:nvSpPr>
        <p:spPr>
          <a:xfrm>
            <a:off x="5273106" y="3315023"/>
            <a:ext cx="1609731" cy="338554"/>
          </a:xfrm>
          <a:prstGeom prst="rect">
            <a:avLst/>
          </a:prstGeom>
          <a:noFill/>
        </p:spPr>
        <p:txBody>
          <a:bodyPr wrap="square">
            <a:spAutoFit/>
          </a:bodyPr>
          <a:lstStyle/>
          <a:p>
            <a:r>
              <a:rPr lang="ja-JP" altLang="en-US" sz="1600" b="1" kern="0" dirty="0">
                <a:ea typeface="Meiryo UI" panose="020B0604030504040204" pitchFamily="50" charset="-128"/>
              </a:rPr>
              <a:t>裏面</a:t>
            </a:r>
            <a:endParaRPr lang="ja-JP" altLang="en-US" sz="3600" b="1" dirty="0"/>
          </a:p>
        </p:txBody>
      </p:sp>
      <p:sp>
        <p:nvSpPr>
          <p:cNvPr id="34" name="テキスト ボックス 33">
            <a:extLst>
              <a:ext uri="{FF2B5EF4-FFF2-40B4-BE49-F238E27FC236}">
                <a16:creationId xmlns:a16="http://schemas.microsoft.com/office/drawing/2014/main" id="{C4F055FE-773F-4355-FFED-F1AC8979AFFE}"/>
              </a:ext>
            </a:extLst>
          </p:cNvPr>
          <p:cNvSpPr txBox="1"/>
          <p:nvPr/>
        </p:nvSpPr>
        <p:spPr>
          <a:xfrm>
            <a:off x="6951462" y="3289420"/>
            <a:ext cx="1609731" cy="338554"/>
          </a:xfrm>
          <a:prstGeom prst="rect">
            <a:avLst/>
          </a:prstGeom>
          <a:noFill/>
        </p:spPr>
        <p:txBody>
          <a:bodyPr wrap="square">
            <a:spAutoFit/>
          </a:bodyPr>
          <a:lstStyle/>
          <a:p>
            <a:r>
              <a:rPr lang="ja-JP" altLang="en-US" sz="1600" b="1" kern="0" dirty="0">
                <a:ea typeface="Meiryo UI" panose="020B0604030504040204" pitchFamily="50" charset="-128"/>
              </a:rPr>
              <a:t>サポート</a:t>
            </a:r>
            <a:r>
              <a:rPr lang="en-US" altLang="ja-JP" sz="1600" b="1" kern="0" dirty="0">
                <a:ea typeface="Meiryo UI" panose="020B0604030504040204" pitchFamily="50" charset="-128"/>
              </a:rPr>
              <a:t>card</a:t>
            </a:r>
            <a:endParaRPr lang="ja-JP" altLang="en-US" sz="3600" b="1" dirty="0"/>
          </a:p>
        </p:txBody>
      </p:sp>
      <p:sp>
        <p:nvSpPr>
          <p:cNvPr id="35" name="テキスト ボックス 34">
            <a:extLst>
              <a:ext uri="{FF2B5EF4-FFF2-40B4-BE49-F238E27FC236}">
                <a16:creationId xmlns:a16="http://schemas.microsoft.com/office/drawing/2014/main" id="{421B062D-A24D-D475-2C4E-8A52B902C670}"/>
              </a:ext>
            </a:extLst>
          </p:cNvPr>
          <p:cNvSpPr txBox="1"/>
          <p:nvPr/>
        </p:nvSpPr>
        <p:spPr>
          <a:xfrm>
            <a:off x="8686065" y="3318423"/>
            <a:ext cx="1609731" cy="338554"/>
          </a:xfrm>
          <a:prstGeom prst="rect">
            <a:avLst/>
          </a:prstGeom>
          <a:noFill/>
        </p:spPr>
        <p:txBody>
          <a:bodyPr wrap="square">
            <a:spAutoFit/>
          </a:bodyPr>
          <a:lstStyle/>
          <a:p>
            <a:r>
              <a:rPr lang="ja-JP" altLang="en-US" sz="1600" b="1" kern="0" dirty="0">
                <a:ea typeface="Meiryo UI" panose="020B0604030504040204" pitchFamily="50" charset="-128"/>
              </a:rPr>
              <a:t>資金</a:t>
            </a:r>
            <a:r>
              <a:rPr lang="en-US" altLang="ja-JP" sz="1600" b="1" kern="0" dirty="0">
                <a:ea typeface="Meiryo UI" panose="020B0604030504040204" pitchFamily="50" charset="-128"/>
              </a:rPr>
              <a:t>card</a:t>
            </a:r>
            <a:endParaRPr lang="ja-JP" altLang="en-US" sz="3600" b="1" dirty="0"/>
          </a:p>
        </p:txBody>
      </p:sp>
      <p:sp>
        <p:nvSpPr>
          <p:cNvPr id="36" name="テキスト ボックス 35">
            <a:extLst>
              <a:ext uri="{FF2B5EF4-FFF2-40B4-BE49-F238E27FC236}">
                <a16:creationId xmlns:a16="http://schemas.microsoft.com/office/drawing/2014/main" id="{64D26104-6488-4153-777E-B0B4A523845D}"/>
              </a:ext>
            </a:extLst>
          </p:cNvPr>
          <p:cNvSpPr txBox="1"/>
          <p:nvPr/>
        </p:nvSpPr>
        <p:spPr>
          <a:xfrm>
            <a:off x="10315460" y="3266510"/>
            <a:ext cx="1609731" cy="338554"/>
          </a:xfrm>
          <a:prstGeom prst="rect">
            <a:avLst/>
          </a:prstGeom>
          <a:noFill/>
        </p:spPr>
        <p:txBody>
          <a:bodyPr wrap="square">
            <a:spAutoFit/>
          </a:bodyPr>
          <a:lstStyle/>
          <a:p>
            <a:r>
              <a:rPr lang="ja-JP" altLang="en-US" sz="1600" b="1" kern="0" dirty="0">
                <a:ea typeface="Meiryo UI" panose="020B0604030504040204" pitchFamily="50" charset="-128"/>
              </a:rPr>
              <a:t>課題</a:t>
            </a:r>
            <a:r>
              <a:rPr lang="en-US" altLang="ja-JP" sz="1600" b="1" kern="0" dirty="0">
                <a:ea typeface="Meiryo UI" panose="020B0604030504040204" pitchFamily="50" charset="-128"/>
              </a:rPr>
              <a:t>card</a:t>
            </a:r>
            <a:endParaRPr lang="ja-JP" altLang="en-US" sz="3600" b="1" dirty="0"/>
          </a:p>
        </p:txBody>
      </p:sp>
      <p:sp>
        <p:nvSpPr>
          <p:cNvPr id="37" name="テキスト ボックス 36">
            <a:extLst>
              <a:ext uri="{FF2B5EF4-FFF2-40B4-BE49-F238E27FC236}">
                <a16:creationId xmlns:a16="http://schemas.microsoft.com/office/drawing/2014/main" id="{97A5ED23-B4E6-EDFC-FA94-6F1CB1B82B6E}"/>
              </a:ext>
            </a:extLst>
          </p:cNvPr>
          <p:cNvSpPr txBox="1"/>
          <p:nvPr/>
        </p:nvSpPr>
        <p:spPr>
          <a:xfrm>
            <a:off x="12469" y="4804857"/>
            <a:ext cx="10112588" cy="461665"/>
          </a:xfrm>
          <a:prstGeom prst="rect">
            <a:avLst/>
          </a:prstGeom>
          <a:noFill/>
        </p:spPr>
        <p:txBody>
          <a:bodyPr wrap="square">
            <a:spAutoFit/>
          </a:bodyPr>
          <a:lstStyle/>
          <a:p>
            <a:r>
              <a:rPr lang="ja-JP" altLang="en-US" sz="2400" b="1" kern="0" dirty="0">
                <a:ea typeface="Meiryo UI" panose="020B0604030504040204" pitchFamily="50" charset="-128"/>
                <a:cs typeface="Meiryo UI" panose="020B0604030504040204" pitchFamily="50" charset="-128"/>
              </a:rPr>
              <a:t>下水道をモチーフにサーキュラーエコノミーを学ぶトレーディングカードゲーム</a:t>
            </a:r>
            <a:endParaRPr lang="ja-JP" altLang="en-US" sz="4800" b="1" dirty="0"/>
          </a:p>
        </p:txBody>
      </p:sp>
      <p:sp>
        <p:nvSpPr>
          <p:cNvPr id="38" name="テキスト ボックス 11">
            <a:extLst>
              <a:ext uri="{FF2B5EF4-FFF2-40B4-BE49-F238E27FC236}">
                <a16:creationId xmlns:a16="http://schemas.microsoft.com/office/drawing/2014/main" id="{FB9A8642-6A57-0728-3821-149499A0080C}"/>
              </a:ext>
            </a:extLst>
          </p:cNvPr>
          <p:cNvSpPr txBox="1"/>
          <p:nvPr/>
        </p:nvSpPr>
        <p:spPr>
          <a:xfrm>
            <a:off x="0" y="6349617"/>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a:solidFill>
                  <a:srgbClr val="FFFFFF"/>
                </a:solidFill>
                <a:latin typeface="Arial Black" panose="020B0A04020102020204" pitchFamily="34" charset="0"/>
                <a:ea typeface="ニタラゴルイカ清音教漢-０８" panose="02010903020103020304" pitchFamily="2" charset="-128"/>
                <a:cs typeface="Times New Roman" panose="02020603050405020304" pitchFamily="18" charset="0"/>
              </a:rPr>
              <a:t>P</a:t>
            </a:r>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roposal-0011</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52238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5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動画　最終形">
            <a:hlinkClick r:id="" action="ppaction://media"/>
            <a:extLst>
              <a:ext uri="{FF2B5EF4-FFF2-40B4-BE49-F238E27FC236}">
                <a16:creationId xmlns:a16="http://schemas.microsoft.com/office/drawing/2014/main" id="{AAACCF52-C1D4-61D9-6686-F0E0942A1A5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97003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2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C94F2-84C8-1DFD-0499-61A77BBE80D8}"/>
            </a:ext>
          </a:extLst>
        </p:cNvPr>
        <p:cNvGrpSpPr/>
        <p:nvPr/>
      </p:nvGrpSpPr>
      <p:grpSpPr>
        <a:xfrm>
          <a:off x="0" y="0"/>
          <a:ext cx="0" cy="0"/>
          <a:chOff x="0" y="0"/>
          <a:chExt cx="0" cy="0"/>
        </a:xfrm>
      </p:grpSpPr>
      <p:sp>
        <p:nvSpPr>
          <p:cNvPr id="7" name="テキスト ボックス 11">
            <a:extLst>
              <a:ext uri="{FF2B5EF4-FFF2-40B4-BE49-F238E27FC236}">
                <a16:creationId xmlns:a16="http://schemas.microsoft.com/office/drawing/2014/main" id="{8A579A37-64AB-4AE9-778F-3BE09B2144A4}"/>
              </a:ext>
            </a:extLst>
          </p:cNvPr>
          <p:cNvSpPr txBox="1"/>
          <p:nvPr/>
        </p:nvSpPr>
        <p:spPr>
          <a:xfrm>
            <a:off x="0" y="6275190"/>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a:solidFill>
                  <a:srgbClr val="FFFFFF"/>
                </a:solidFill>
                <a:latin typeface="Arial Black" panose="020B0A04020102020204" pitchFamily="34" charset="0"/>
                <a:ea typeface="ニタラゴルイカ清音教漢-０８" panose="02010903020103020304" pitchFamily="2" charset="-128"/>
                <a:cs typeface="Times New Roman" panose="02020603050405020304" pitchFamily="18" charset="0"/>
              </a:rPr>
              <a:t>P</a:t>
            </a:r>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roposal-0001</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2" name="グループ化 1">
            <a:extLst>
              <a:ext uri="{FF2B5EF4-FFF2-40B4-BE49-F238E27FC236}">
                <a16:creationId xmlns:a16="http://schemas.microsoft.com/office/drawing/2014/main" id="{B17534BA-701E-2D95-B1B4-2D2E648F91AE}"/>
              </a:ext>
            </a:extLst>
          </p:cNvPr>
          <p:cNvGrpSpPr/>
          <p:nvPr/>
        </p:nvGrpSpPr>
        <p:grpSpPr>
          <a:xfrm>
            <a:off x="0" y="5620899"/>
            <a:ext cx="12344382" cy="2102274"/>
            <a:chOff x="0" y="5550070"/>
            <a:chExt cx="12344382" cy="2102274"/>
          </a:xfrm>
        </p:grpSpPr>
        <p:grpSp>
          <p:nvGrpSpPr>
            <p:cNvPr id="6" name="グループ化 5">
              <a:extLst>
                <a:ext uri="{FF2B5EF4-FFF2-40B4-BE49-F238E27FC236}">
                  <a16:creationId xmlns:a16="http://schemas.microsoft.com/office/drawing/2014/main" id="{104B7678-F98B-2894-532F-B483A67AE315}"/>
                </a:ext>
              </a:extLst>
            </p:cNvPr>
            <p:cNvGrpSpPr/>
            <p:nvPr/>
          </p:nvGrpSpPr>
          <p:grpSpPr>
            <a:xfrm>
              <a:off x="0" y="5709244"/>
              <a:ext cx="12344382" cy="1943100"/>
              <a:chOff x="0" y="0"/>
              <a:chExt cx="12344382" cy="1943100"/>
            </a:xfrm>
          </p:grpSpPr>
          <p:sp>
            <p:nvSpPr>
              <p:cNvPr id="8" name="正方形/長方形 7">
                <a:extLst>
                  <a:ext uri="{FF2B5EF4-FFF2-40B4-BE49-F238E27FC236}">
                    <a16:creationId xmlns:a16="http://schemas.microsoft.com/office/drawing/2014/main" id="{E299B34B-E3F2-FD95-8D51-4E01C0AB1198}"/>
                  </a:ext>
                </a:extLst>
              </p:cNvPr>
              <p:cNvSpPr/>
              <p:nvPr/>
            </p:nvSpPr>
            <p:spPr>
              <a:xfrm>
                <a:off x="0" y="463550"/>
                <a:ext cx="12192000" cy="609600"/>
              </a:xfrm>
              <a:prstGeom prst="rect">
                <a:avLst/>
              </a:prstGeom>
            </p:spPr>
            <p:style>
              <a:lnRef idx="2">
                <a:schemeClr val="dk1">
                  <a:shade val="15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0" name="楕円 9">
                <a:extLst>
                  <a:ext uri="{FF2B5EF4-FFF2-40B4-BE49-F238E27FC236}">
                    <a16:creationId xmlns:a16="http://schemas.microsoft.com/office/drawing/2014/main" id="{41781FA9-1DC9-DA2A-C137-E11EE7A71D07}"/>
                  </a:ext>
                </a:extLst>
              </p:cNvPr>
              <p:cNvSpPr/>
              <p:nvPr/>
            </p:nvSpPr>
            <p:spPr>
              <a:xfrm>
                <a:off x="11309332" y="508000"/>
                <a:ext cx="469900" cy="476250"/>
              </a:xfrm>
              <a:prstGeom prst="ellipse">
                <a:avLst/>
              </a:prstGeom>
              <a:noFill/>
              <a:ln w="12700" cap="flat" cmpd="sng" algn="ctr">
                <a:solidFill>
                  <a:schemeClr val="accent1">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1" name="楕円 10">
                <a:extLst>
                  <a:ext uri="{FF2B5EF4-FFF2-40B4-BE49-F238E27FC236}">
                    <a16:creationId xmlns:a16="http://schemas.microsoft.com/office/drawing/2014/main" id="{CB77BF9A-BFD5-72EA-9863-2268BAC310E0}"/>
                  </a:ext>
                </a:extLst>
              </p:cNvPr>
              <p:cNvSpPr/>
              <p:nvPr/>
            </p:nvSpPr>
            <p:spPr>
              <a:xfrm>
                <a:off x="11531582" y="635000"/>
                <a:ext cx="247650" cy="247650"/>
              </a:xfrm>
              <a:prstGeom prst="ellipse">
                <a:avLst/>
              </a:prstGeom>
              <a:noFill/>
              <a:ln w="12700" cap="flat" cmpd="sng" algn="ctr">
                <a:solidFill>
                  <a:schemeClr val="accent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2" name="楕円 11">
                <a:extLst>
                  <a:ext uri="{FF2B5EF4-FFF2-40B4-BE49-F238E27FC236}">
                    <a16:creationId xmlns:a16="http://schemas.microsoft.com/office/drawing/2014/main" id="{DFA97450-C76E-90B5-7F9B-638297AB8F6C}"/>
                  </a:ext>
                </a:extLst>
              </p:cNvPr>
              <p:cNvSpPr/>
              <p:nvPr/>
            </p:nvSpPr>
            <p:spPr>
              <a:xfrm>
                <a:off x="10553682" y="0"/>
                <a:ext cx="749300" cy="736600"/>
              </a:xfrm>
              <a:prstGeom prst="ellipse">
                <a:avLst/>
              </a:prstGeom>
              <a:noFill/>
              <a:ln w="12700" cap="flat" cmpd="sng" algn="ctr">
                <a:solidFill>
                  <a:schemeClr val="accent2">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3" name="楕円 12">
                <a:extLst>
                  <a:ext uri="{FF2B5EF4-FFF2-40B4-BE49-F238E27FC236}">
                    <a16:creationId xmlns:a16="http://schemas.microsoft.com/office/drawing/2014/main" id="{9773D846-CFB4-41F4-0D0A-078E23EF3039}"/>
                  </a:ext>
                </a:extLst>
              </p:cNvPr>
              <p:cNvSpPr/>
              <p:nvPr/>
            </p:nvSpPr>
            <p:spPr>
              <a:xfrm>
                <a:off x="10725132" y="482600"/>
                <a:ext cx="247650" cy="247650"/>
              </a:xfrm>
              <a:prstGeom prst="ellipse">
                <a:avLst/>
              </a:prstGeom>
              <a:noFill/>
              <a:ln w="12700" cap="flat" cmpd="sng" algn="ctr">
                <a:solidFill>
                  <a:srgbClr val="FEC306"/>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4" name="テキスト ボックス 11">
                <a:extLst>
                  <a:ext uri="{FF2B5EF4-FFF2-40B4-BE49-F238E27FC236}">
                    <a16:creationId xmlns:a16="http://schemas.microsoft.com/office/drawing/2014/main" id="{D480DEF4-A011-736B-F6E9-589957AC852F}"/>
                  </a:ext>
                </a:extLst>
              </p:cNvPr>
              <p:cNvSpPr txBox="1"/>
              <p:nvPr/>
            </p:nvSpPr>
            <p:spPr>
              <a:xfrm>
                <a:off x="9321782" y="828158"/>
                <a:ext cx="1606550" cy="273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©NLEED G-Seminar</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5" name="テキスト ボックス 11">
                <a:extLst>
                  <a:ext uri="{FF2B5EF4-FFF2-40B4-BE49-F238E27FC236}">
                    <a16:creationId xmlns:a16="http://schemas.microsoft.com/office/drawing/2014/main" id="{18A1BB44-32AE-9EC0-32C1-F0E1137C48BB}"/>
                  </a:ext>
                </a:extLst>
              </p:cNvPr>
              <p:cNvSpPr txBox="1"/>
              <p:nvPr/>
            </p:nvSpPr>
            <p:spPr>
              <a:xfrm>
                <a:off x="0" y="796668"/>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5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JP. Circular economy</a:t>
                </a:r>
                <a:r>
                  <a:rPr lang="ja-JP" sz="140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水</a:t>
                </a:r>
                <a:r>
                  <a:rPr lang="en-US" sz="105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deck</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9" name="楕円 8">
                <a:extLst>
                  <a:ext uri="{FF2B5EF4-FFF2-40B4-BE49-F238E27FC236}">
                    <a16:creationId xmlns:a16="http://schemas.microsoft.com/office/drawing/2014/main" id="{FB004663-3DDE-80C0-329C-722990A256D6}"/>
                  </a:ext>
                </a:extLst>
              </p:cNvPr>
              <p:cNvSpPr/>
              <p:nvPr/>
            </p:nvSpPr>
            <p:spPr>
              <a:xfrm>
                <a:off x="10902932" y="501650"/>
                <a:ext cx="1441450" cy="1441450"/>
              </a:xfrm>
              <a:prstGeom prst="ellipse">
                <a:avLst/>
              </a:prstGeom>
              <a:noFill/>
              <a:ln w="12700" cap="flat" cmpd="sng" algn="ctr">
                <a:solidFill>
                  <a:srgbClr val="DF532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16" name="正方形/長方形 15">
              <a:extLst>
                <a:ext uri="{FF2B5EF4-FFF2-40B4-BE49-F238E27FC236}">
                  <a16:creationId xmlns:a16="http://schemas.microsoft.com/office/drawing/2014/main" id="{92D9494E-F72A-B05B-A1A9-B760F1E0AFFA}"/>
                </a:ext>
              </a:extLst>
            </p:cNvPr>
            <p:cNvSpPr/>
            <p:nvPr/>
          </p:nvSpPr>
          <p:spPr>
            <a:xfrm>
              <a:off x="10112587" y="5550070"/>
              <a:ext cx="1517226"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正方形/長方形 18">
            <a:extLst>
              <a:ext uri="{FF2B5EF4-FFF2-40B4-BE49-F238E27FC236}">
                <a16:creationId xmlns:a16="http://schemas.microsoft.com/office/drawing/2014/main" id="{D393D72D-B374-805B-66D0-36A42218742F}"/>
              </a:ext>
            </a:extLst>
          </p:cNvPr>
          <p:cNvSpPr/>
          <p:nvPr/>
        </p:nvSpPr>
        <p:spPr>
          <a:xfrm>
            <a:off x="8006080" y="2767785"/>
            <a:ext cx="169333" cy="70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1821D39E-8362-1BAB-EA22-6D566D8BA37A}"/>
              </a:ext>
            </a:extLst>
          </p:cNvPr>
          <p:cNvPicPr>
            <a:picLocks noChangeAspect="1"/>
          </p:cNvPicPr>
          <p:nvPr/>
        </p:nvPicPr>
        <p:blipFill>
          <a:blip r:embed="rId3"/>
          <a:stretch>
            <a:fillRect/>
          </a:stretch>
        </p:blipFill>
        <p:spPr>
          <a:xfrm>
            <a:off x="0" y="99644"/>
            <a:ext cx="12192000" cy="1102943"/>
          </a:xfrm>
          <a:prstGeom prst="rect">
            <a:avLst/>
          </a:prstGeom>
        </p:spPr>
      </p:pic>
      <p:sp>
        <p:nvSpPr>
          <p:cNvPr id="38" name="テキスト ボックス 11">
            <a:extLst>
              <a:ext uri="{FF2B5EF4-FFF2-40B4-BE49-F238E27FC236}">
                <a16:creationId xmlns:a16="http://schemas.microsoft.com/office/drawing/2014/main" id="{E3C0303A-687B-4424-FA79-384C84D82170}"/>
              </a:ext>
            </a:extLst>
          </p:cNvPr>
          <p:cNvSpPr txBox="1"/>
          <p:nvPr/>
        </p:nvSpPr>
        <p:spPr>
          <a:xfrm>
            <a:off x="0" y="6349617"/>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a:solidFill>
                  <a:srgbClr val="FFFFFF"/>
                </a:solidFill>
                <a:latin typeface="Arial Black" panose="020B0A04020102020204" pitchFamily="34" charset="0"/>
                <a:ea typeface="ニタラゴルイカ清音教漢-０８" panose="02010903020103020304" pitchFamily="2" charset="-128"/>
                <a:cs typeface="Times New Roman" panose="02020603050405020304" pitchFamily="18" charset="0"/>
              </a:rPr>
              <a:t>P</a:t>
            </a:r>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roposal-001</a:t>
            </a:r>
            <a:r>
              <a:rPr lang="en-US" altLang="ja-JP"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3</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9" name="Rectangle 1">
            <a:extLst>
              <a:ext uri="{FF2B5EF4-FFF2-40B4-BE49-F238E27FC236}">
                <a16:creationId xmlns:a16="http://schemas.microsoft.com/office/drawing/2014/main" id="{2E049C35-E0EF-67CE-3BB6-FEADC3F0AC8D}"/>
              </a:ext>
            </a:extLst>
          </p:cNvPr>
          <p:cNvSpPr>
            <a:spLocks noChangeArrowheads="1"/>
          </p:cNvSpPr>
          <p:nvPr/>
        </p:nvSpPr>
        <p:spPr bwMode="auto">
          <a:xfrm>
            <a:off x="-607828" y="5074498"/>
            <a:ext cx="13407655" cy="1211876"/>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7600" dirty="0">
                <a:solidFill>
                  <a:srgbClr val="FF0000"/>
                </a:solidFill>
                <a:latin typeface="Aptos Black" panose="020B0004020202020204" pitchFamily="34" charset="0"/>
              </a:rPr>
              <a:t>Circular economy </a:t>
            </a:r>
            <a:r>
              <a:rPr kumimoji="0" lang="ja-JP" altLang="en-US" sz="8000" b="1" dirty="0">
                <a:solidFill>
                  <a:srgbClr val="FF0000"/>
                </a:solidFill>
                <a:latin typeface="HG創英角ｺﾞｼｯｸUB" panose="020B0909000000000000" pitchFamily="49" charset="-128"/>
                <a:ea typeface="HG創英角ｺﾞｼｯｸUB" panose="020B0909000000000000" pitchFamily="49" charset="-128"/>
              </a:rPr>
              <a:t>水</a:t>
            </a:r>
            <a:r>
              <a:rPr kumimoji="0" lang="en-US" altLang="ja-JP" sz="7600" b="1" dirty="0">
                <a:solidFill>
                  <a:srgbClr val="FF0000"/>
                </a:solidFill>
                <a:latin typeface="Aptos Black" panose="020B0004020202020204" pitchFamily="34" charset="0"/>
                <a:ea typeface="HG創英角ｺﾞｼｯｸUB" panose="020B0909000000000000" pitchFamily="49" charset="-128"/>
              </a:rPr>
              <a:t>Deck</a:t>
            </a:r>
            <a:endParaRPr kumimoji="0" lang="en-US" altLang="ja-JP" sz="7600" b="1" dirty="0">
              <a:solidFill>
                <a:srgbClr val="FF0000"/>
              </a:solidFill>
              <a:latin typeface="HG創英角ｺﾞｼｯｸUB" panose="020B0909000000000000" pitchFamily="49" charset="-128"/>
              <a:ea typeface="HG創英角ｺﾞｼｯｸUB" panose="020B0909000000000000" pitchFamily="49" charset="-128"/>
            </a:endParaRPr>
          </a:p>
        </p:txBody>
      </p:sp>
      <p:pic>
        <p:nvPicPr>
          <p:cNvPr id="4" name="図 3">
            <a:extLst>
              <a:ext uri="{FF2B5EF4-FFF2-40B4-BE49-F238E27FC236}">
                <a16:creationId xmlns:a16="http://schemas.microsoft.com/office/drawing/2014/main" id="{AAC65B9C-04EB-B8E4-3A52-3A16732A2EB7}"/>
              </a:ext>
            </a:extLst>
          </p:cNvPr>
          <p:cNvPicPr>
            <a:picLocks noChangeAspect="1"/>
          </p:cNvPicPr>
          <p:nvPr/>
        </p:nvPicPr>
        <p:blipFill>
          <a:blip r:embed="rId4"/>
          <a:stretch>
            <a:fillRect/>
          </a:stretch>
        </p:blipFill>
        <p:spPr>
          <a:xfrm>
            <a:off x="0" y="2060693"/>
            <a:ext cx="12192000" cy="2922247"/>
          </a:xfrm>
          <a:prstGeom prst="rect">
            <a:avLst/>
          </a:prstGeom>
        </p:spPr>
      </p:pic>
      <p:sp>
        <p:nvSpPr>
          <p:cNvPr id="5" name="Rectangle 1">
            <a:extLst>
              <a:ext uri="{FF2B5EF4-FFF2-40B4-BE49-F238E27FC236}">
                <a16:creationId xmlns:a16="http://schemas.microsoft.com/office/drawing/2014/main" id="{3339F229-DF18-4A2F-CB68-3AEA6DF995DC}"/>
              </a:ext>
            </a:extLst>
          </p:cNvPr>
          <p:cNvSpPr>
            <a:spLocks noChangeArrowheads="1"/>
          </p:cNvSpPr>
          <p:nvPr/>
        </p:nvSpPr>
        <p:spPr bwMode="auto">
          <a:xfrm>
            <a:off x="157596" y="1155750"/>
            <a:ext cx="4713222" cy="873322"/>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ja-JP" sz="5800" dirty="0">
                <a:solidFill>
                  <a:srgbClr val="FF0000"/>
                </a:solidFill>
                <a:latin typeface="Aptos Black" panose="020B0004020202020204" pitchFamily="34" charset="0"/>
              </a:rPr>
              <a:t>Ambition</a:t>
            </a:r>
          </a:p>
        </p:txBody>
      </p:sp>
      <p:sp>
        <p:nvSpPr>
          <p:cNvPr id="18" name="テキスト ボックス 17">
            <a:extLst>
              <a:ext uri="{FF2B5EF4-FFF2-40B4-BE49-F238E27FC236}">
                <a16:creationId xmlns:a16="http://schemas.microsoft.com/office/drawing/2014/main" id="{886FC635-F978-7149-630D-389813F56F12}"/>
              </a:ext>
            </a:extLst>
          </p:cNvPr>
          <p:cNvSpPr txBox="1"/>
          <p:nvPr/>
        </p:nvSpPr>
        <p:spPr>
          <a:xfrm>
            <a:off x="3216680" y="1480208"/>
            <a:ext cx="2634402" cy="461665"/>
          </a:xfrm>
          <a:prstGeom prst="rect">
            <a:avLst/>
          </a:prstGeom>
          <a:noFill/>
        </p:spPr>
        <p:txBody>
          <a:bodyPr wrap="square">
            <a:spAutoFit/>
          </a:bodyPr>
          <a:lstStyle/>
          <a:p>
            <a:r>
              <a:rPr lang="en-US" altLang="ja-JP" sz="2400" b="1" kern="0" dirty="0">
                <a:solidFill>
                  <a:srgbClr val="FF0000"/>
                </a:solidFill>
                <a:ea typeface="Meiryo UI" panose="020B0604030504040204" pitchFamily="50" charset="-128"/>
                <a:cs typeface="Meiryo UI" panose="020B0604030504040204" pitchFamily="50" charset="-128"/>
              </a:rPr>
              <a:t>《</a:t>
            </a:r>
            <a:r>
              <a:rPr lang="ja-JP" altLang="en-US" sz="2400" b="1" kern="0" dirty="0">
                <a:solidFill>
                  <a:srgbClr val="FF0000"/>
                </a:solidFill>
                <a:ea typeface="Meiryo UI" panose="020B0604030504040204" pitchFamily="50" charset="-128"/>
                <a:cs typeface="Meiryo UI" panose="020B0604030504040204" pitchFamily="50" charset="-128"/>
              </a:rPr>
              <a:t>野望</a:t>
            </a:r>
            <a:r>
              <a:rPr lang="en-US" altLang="ja-JP" sz="2400" b="1" kern="0" dirty="0">
                <a:solidFill>
                  <a:srgbClr val="FF0000"/>
                </a:solidFill>
                <a:ea typeface="Meiryo UI" panose="020B0604030504040204" pitchFamily="50" charset="-128"/>
                <a:cs typeface="Meiryo UI" panose="020B0604030504040204" pitchFamily="50" charset="-128"/>
              </a:rPr>
              <a:t>》</a:t>
            </a:r>
            <a:endParaRPr lang="ja-JP" altLang="en-US" sz="4800" b="1" dirty="0">
              <a:solidFill>
                <a:srgbClr val="FF0000"/>
              </a:solidFill>
            </a:endParaRPr>
          </a:p>
        </p:txBody>
      </p:sp>
    </p:spTree>
    <p:extLst>
      <p:ext uri="{BB962C8B-B14F-4D97-AF65-F5344CB8AC3E}">
        <p14:creationId xmlns:p14="http://schemas.microsoft.com/office/powerpoint/2010/main" val="94191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CD4E5-5DBA-BECE-62EE-C5B373B84961}"/>
            </a:ext>
          </a:extLst>
        </p:cNvPr>
        <p:cNvGrpSpPr/>
        <p:nvPr/>
      </p:nvGrpSpPr>
      <p:grpSpPr>
        <a:xfrm>
          <a:off x="0" y="0"/>
          <a:ext cx="0" cy="0"/>
          <a:chOff x="0" y="0"/>
          <a:chExt cx="0" cy="0"/>
        </a:xfrm>
      </p:grpSpPr>
      <p:sp>
        <p:nvSpPr>
          <p:cNvPr id="7" name="テキスト ボックス 11">
            <a:extLst>
              <a:ext uri="{FF2B5EF4-FFF2-40B4-BE49-F238E27FC236}">
                <a16:creationId xmlns:a16="http://schemas.microsoft.com/office/drawing/2014/main" id="{0273D561-854C-D422-352C-E54DCE8E13F5}"/>
              </a:ext>
            </a:extLst>
          </p:cNvPr>
          <p:cNvSpPr txBox="1"/>
          <p:nvPr/>
        </p:nvSpPr>
        <p:spPr>
          <a:xfrm>
            <a:off x="0" y="6275190"/>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a:solidFill>
                  <a:srgbClr val="FFFFFF"/>
                </a:solidFill>
                <a:latin typeface="Arial Black" panose="020B0A04020102020204" pitchFamily="34" charset="0"/>
                <a:ea typeface="ニタラゴルイカ清音教漢-０８" panose="02010903020103020304" pitchFamily="2" charset="-128"/>
                <a:cs typeface="Times New Roman" panose="02020603050405020304" pitchFamily="18" charset="0"/>
              </a:rPr>
              <a:t>P</a:t>
            </a:r>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roposal-0001</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2" name="グループ化 1">
            <a:extLst>
              <a:ext uri="{FF2B5EF4-FFF2-40B4-BE49-F238E27FC236}">
                <a16:creationId xmlns:a16="http://schemas.microsoft.com/office/drawing/2014/main" id="{0C189C72-7C48-BFE6-F6C6-D8333A505492}"/>
              </a:ext>
            </a:extLst>
          </p:cNvPr>
          <p:cNvGrpSpPr/>
          <p:nvPr/>
        </p:nvGrpSpPr>
        <p:grpSpPr>
          <a:xfrm>
            <a:off x="0" y="5620899"/>
            <a:ext cx="12344382" cy="2102274"/>
            <a:chOff x="0" y="5550070"/>
            <a:chExt cx="12344382" cy="2102274"/>
          </a:xfrm>
        </p:grpSpPr>
        <p:grpSp>
          <p:nvGrpSpPr>
            <p:cNvPr id="6" name="グループ化 5">
              <a:extLst>
                <a:ext uri="{FF2B5EF4-FFF2-40B4-BE49-F238E27FC236}">
                  <a16:creationId xmlns:a16="http://schemas.microsoft.com/office/drawing/2014/main" id="{C1007322-D267-F837-5371-13D2842E2C49}"/>
                </a:ext>
              </a:extLst>
            </p:cNvPr>
            <p:cNvGrpSpPr/>
            <p:nvPr/>
          </p:nvGrpSpPr>
          <p:grpSpPr>
            <a:xfrm>
              <a:off x="0" y="5709244"/>
              <a:ext cx="12344382" cy="1943100"/>
              <a:chOff x="0" y="0"/>
              <a:chExt cx="12344382" cy="1943100"/>
            </a:xfrm>
          </p:grpSpPr>
          <p:sp>
            <p:nvSpPr>
              <p:cNvPr id="8" name="正方形/長方形 7">
                <a:extLst>
                  <a:ext uri="{FF2B5EF4-FFF2-40B4-BE49-F238E27FC236}">
                    <a16:creationId xmlns:a16="http://schemas.microsoft.com/office/drawing/2014/main" id="{9466DB83-C7E3-2BCB-F28C-0CCFB4CA4B23}"/>
                  </a:ext>
                </a:extLst>
              </p:cNvPr>
              <p:cNvSpPr/>
              <p:nvPr/>
            </p:nvSpPr>
            <p:spPr>
              <a:xfrm>
                <a:off x="0" y="463550"/>
                <a:ext cx="12192000" cy="609600"/>
              </a:xfrm>
              <a:prstGeom prst="rect">
                <a:avLst/>
              </a:prstGeom>
            </p:spPr>
            <p:style>
              <a:lnRef idx="2">
                <a:schemeClr val="dk1">
                  <a:shade val="15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0" name="楕円 9">
                <a:extLst>
                  <a:ext uri="{FF2B5EF4-FFF2-40B4-BE49-F238E27FC236}">
                    <a16:creationId xmlns:a16="http://schemas.microsoft.com/office/drawing/2014/main" id="{C517A5C4-5322-4336-CEC3-929F116128E7}"/>
                  </a:ext>
                </a:extLst>
              </p:cNvPr>
              <p:cNvSpPr/>
              <p:nvPr/>
            </p:nvSpPr>
            <p:spPr>
              <a:xfrm>
                <a:off x="11309332" y="508000"/>
                <a:ext cx="469900" cy="476250"/>
              </a:xfrm>
              <a:prstGeom prst="ellipse">
                <a:avLst/>
              </a:prstGeom>
              <a:noFill/>
              <a:ln w="12700" cap="flat" cmpd="sng" algn="ctr">
                <a:solidFill>
                  <a:schemeClr val="accent1">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1" name="楕円 10">
                <a:extLst>
                  <a:ext uri="{FF2B5EF4-FFF2-40B4-BE49-F238E27FC236}">
                    <a16:creationId xmlns:a16="http://schemas.microsoft.com/office/drawing/2014/main" id="{8936675B-B73E-FC0C-A562-1EC6398D7349}"/>
                  </a:ext>
                </a:extLst>
              </p:cNvPr>
              <p:cNvSpPr/>
              <p:nvPr/>
            </p:nvSpPr>
            <p:spPr>
              <a:xfrm>
                <a:off x="11531582" y="635000"/>
                <a:ext cx="247650" cy="247650"/>
              </a:xfrm>
              <a:prstGeom prst="ellipse">
                <a:avLst/>
              </a:prstGeom>
              <a:noFill/>
              <a:ln w="12700" cap="flat" cmpd="sng" algn="ctr">
                <a:solidFill>
                  <a:schemeClr val="accent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2" name="楕円 11">
                <a:extLst>
                  <a:ext uri="{FF2B5EF4-FFF2-40B4-BE49-F238E27FC236}">
                    <a16:creationId xmlns:a16="http://schemas.microsoft.com/office/drawing/2014/main" id="{B95E7DAA-BC5E-8526-7838-8620AD7312A6}"/>
                  </a:ext>
                </a:extLst>
              </p:cNvPr>
              <p:cNvSpPr/>
              <p:nvPr/>
            </p:nvSpPr>
            <p:spPr>
              <a:xfrm>
                <a:off x="10553682" y="0"/>
                <a:ext cx="749300" cy="736600"/>
              </a:xfrm>
              <a:prstGeom prst="ellipse">
                <a:avLst/>
              </a:prstGeom>
              <a:noFill/>
              <a:ln w="12700" cap="flat" cmpd="sng" algn="ctr">
                <a:solidFill>
                  <a:schemeClr val="accent2">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3" name="楕円 12">
                <a:extLst>
                  <a:ext uri="{FF2B5EF4-FFF2-40B4-BE49-F238E27FC236}">
                    <a16:creationId xmlns:a16="http://schemas.microsoft.com/office/drawing/2014/main" id="{34F155F4-F491-286D-A24B-37DD24B32E10}"/>
                  </a:ext>
                </a:extLst>
              </p:cNvPr>
              <p:cNvSpPr/>
              <p:nvPr/>
            </p:nvSpPr>
            <p:spPr>
              <a:xfrm>
                <a:off x="10725132" y="482600"/>
                <a:ext cx="247650" cy="247650"/>
              </a:xfrm>
              <a:prstGeom prst="ellipse">
                <a:avLst/>
              </a:prstGeom>
              <a:noFill/>
              <a:ln w="12700" cap="flat" cmpd="sng" algn="ctr">
                <a:solidFill>
                  <a:srgbClr val="FEC306"/>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4" name="テキスト ボックス 11">
                <a:extLst>
                  <a:ext uri="{FF2B5EF4-FFF2-40B4-BE49-F238E27FC236}">
                    <a16:creationId xmlns:a16="http://schemas.microsoft.com/office/drawing/2014/main" id="{1A3B1D8C-4477-E45D-521C-BDA23425902F}"/>
                  </a:ext>
                </a:extLst>
              </p:cNvPr>
              <p:cNvSpPr txBox="1"/>
              <p:nvPr/>
            </p:nvSpPr>
            <p:spPr>
              <a:xfrm>
                <a:off x="9321782" y="828158"/>
                <a:ext cx="1606550" cy="273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©NLEED G-Seminar</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5" name="テキスト ボックス 11">
                <a:extLst>
                  <a:ext uri="{FF2B5EF4-FFF2-40B4-BE49-F238E27FC236}">
                    <a16:creationId xmlns:a16="http://schemas.microsoft.com/office/drawing/2014/main" id="{91E31BC1-C860-96E8-D90C-D137CA6307D5}"/>
                  </a:ext>
                </a:extLst>
              </p:cNvPr>
              <p:cNvSpPr txBox="1"/>
              <p:nvPr/>
            </p:nvSpPr>
            <p:spPr>
              <a:xfrm>
                <a:off x="0" y="796668"/>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5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JP. Circular economy</a:t>
                </a:r>
                <a:r>
                  <a:rPr lang="ja-JP" sz="140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水</a:t>
                </a:r>
                <a:r>
                  <a:rPr lang="en-US" sz="105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deck</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9" name="楕円 8">
                <a:extLst>
                  <a:ext uri="{FF2B5EF4-FFF2-40B4-BE49-F238E27FC236}">
                    <a16:creationId xmlns:a16="http://schemas.microsoft.com/office/drawing/2014/main" id="{572A6BD4-B899-D2CB-4036-4938B4775835}"/>
                  </a:ext>
                </a:extLst>
              </p:cNvPr>
              <p:cNvSpPr/>
              <p:nvPr/>
            </p:nvSpPr>
            <p:spPr>
              <a:xfrm>
                <a:off x="10902932" y="501650"/>
                <a:ext cx="1441450" cy="1441450"/>
              </a:xfrm>
              <a:prstGeom prst="ellipse">
                <a:avLst/>
              </a:prstGeom>
              <a:noFill/>
              <a:ln w="12700" cap="flat" cmpd="sng" algn="ctr">
                <a:solidFill>
                  <a:srgbClr val="DF532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16" name="正方形/長方形 15">
              <a:extLst>
                <a:ext uri="{FF2B5EF4-FFF2-40B4-BE49-F238E27FC236}">
                  <a16:creationId xmlns:a16="http://schemas.microsoft.com/office/drawing/2014/main" id="{44359EF1-3DDC-DB1B-DD9A-6AE52BFB6FC5}"/>
                </a:ext>
              </a:extLst>
            </p:cNvPr>
            <p:cNvSpPr/>
            <p:nvPr/>
          </p:nvSpPr>
          <p:spPr>
            <a:xfrm>
              <a:off x="10112587" y="5550070"/>
              <a:ext cx="1517226"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正方形/長方形 18">
            <a:extLst>
              <a:ext uri="{FF2B5EF4-FFF2-40B4-BE49-F238E27FC236}">
                <a16:creationId xmlns:a16="http://schemas.microsoft.com/office/drawing/2014/main" id="{1559ADA7-4ED5-8CC1-553E-539A9ED42BAD}"/>
              </a:ext>
            </a:extLst>
          </p:cNvPr>
          <p:cNvSpPr/>
          <p:nvPr/>
        </p:nvSpPr>
        <p:spPr>
          <a:xfrm>
            <a:off x="8006080" y="2767785"/>
            <a:ext cx="169333" cy="70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8E2B7DF8-4418-0949-DBA8-970CEC7743B3}"/>
              </a:ext>
            </a:extLst>
          </p:cNvPr>
          <p:cNvPicPr>
            <a:picLocks noChangeAspect="1"/>
          </p:cNvPicPr>
          <p:nvPr/>
        </p:nvPicPr>
        <p:blipFill>
          <a:blip r:embed="rId3"/>
          <a:stretch>
            <a:fillRect/>
          </a:stretch>
        </p:blipFill>
        <p:spPr>
          <a:xfrm>
            <a:off x="0" y="99644"/>
            <a:ext cx="12192000" cy="1102943"/>
          </a:xfrm>
          <a:prstGeom prst="rect">
            <a:avLst/>
          </a:prstGeom>
        </p:spPr>
      </p:pic>
      <p:sp>
        <p:nvSpPr>
          <p:cNvPr id="38" name="テキスト ボックス 11">
            <a:extLst>
              <a:ext uri="{FF2B5EF4-FFF2-40B4-BE49-F238E27FC236}">
                <a16:creationId xmlns:a16="http://schemas.microsoft.com/office/drawing/2014/main" id="{CD7EC275-122F-9981-736D-DA3CB173F667}"/>
              </a:ext>
            </a:extLst>
          </p:cNvPr>
          <p:cNvSpPr txBox="1"/>
          <p:nvPr/>
        </p:nvSpPr>
        <p:spPr>
          <a:xfrm>
            <a:off x="0" y="6349617"/>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a:solidFill>
                  <a:srgbClr val="FFFFFF"/>
                </a:solidFill>
                <a:latin typeface="Arial Black" panose="020B0A04020102020204" pitchFamily="34" charset="0"/>
                <a:ea typeface="ニタラゴルイカ清音教漢-０８" panose="02010903020103020304" pitchFamily="2" charset="-128"/>
                <a:cs typeface="Times New Roman" panose="02020603050405020304" pitchFamily="18" charset="0"/>
              </a:rPr>
              <a:t>P</a:t>
            </a:r>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roposal-001</a:t>
            </a:r>
            <a:r>
              <a:rPr lang="en-US" altLang="ja-JP"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4</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9" name="Rectangle 1">
            <a:extLst>
              <a:ext uri="{FF2B5EF4-FFF2-40B4-BE49-F238E27FC236}">
                <a16:creationId xmlns:a16="http://schemas.microsoft.com/office/drawing/2014/main" id="{D74B6FAF-3950-7A93-1FFD-B5F405CEDFC6}"/>
              </a:ext>
            </a:extLst>
          </p:cNvPr>
          <p:cNvSpPr>
            <a:spLocks noChangeArrowheads="1"/>
          </p:cNvSpPr>
          <p:nvPr/>
        </p:nvSpPr>
        <p:spPr bwMode="auto">
          <a:xfrm>
            <a:off x="-607828" y="5074498"/>
            <a:ext cx="13407655" cy="1211876"/>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7600" dirty="0">
                <a:solidFill>
                  <a:srgbClr val="FF0000"/>
                </a:solidFill>
                <a:latin typeface="Aptos Black" panose="020B0004020202020204" pitchFamily="34" charset="0"/>
              </a:rPr>
              <a:t>Circular economy </a:t>
            </a:r>
            <a:r>
              <a:rPr kumimoji="0" lang="ja-JP" altLang="en-US" sz="8000" b="1" dirty="0">
                <a:solidFill>
                  <a:srgbClr val="FF0000"/>
                </a:solidFill>
                <a:latin typeface="HG創英角ｺﾞｼｯｸUB" panose="020B0909000000000000" pitchFamily="49" charset="-128"/>
                <a:ea typeface="HG創英角ｺﾞｼｯｸUB" panose="020B0909000000000000" pitchFamily="49" charset="-128"/>
              </a:rPr>
              <a:t>水</a:t>
            </a:r>
            <a:r>
              <a:rPr kumimoji="0" lang="en-US" altLang="ja-JP" sz="7600" b="1" dirty="0">
                <a:solidFill>
                  <a:srgbClr val="FF0000"/>
                </a:solidFill>
                <a:latin typeface="Aptos Black" panose="020B0004020202020204" pitchFamily="34" charset="0"/>
                <a:ea typeface="HG創英角ｺﾞｼｯｸUB" panose="020B0909000000000000" pitchFamily="49" charset="-128"/>
              </a:rPr>
              <a:t>Deck</a:t>
            </a:r>
            <a:endParaRPr kumimoji="0" lang="en-US" altLang="ja-JP" sz="7600" b="1" dirty="0">
              <a:solidFill>
                <a:srgbClr val="FF0000"/>
              </a:solidFill>
              <a:latin typeface="HG創英角ｺﾞｼｯｸUB" panose="020B0909000000000000" pitchFamily="49" charset="-128"/>
              <a:ea typeface="HG創英角ｺﾞｼｯｸUB" panose="020B0909000000000000" pitchFamily="49" charset="-128"/>
            </a:endParaRPr>
          </a:p>
        </p:txBody>
      </p:sp>
      <p:sp>
        <p:nvSpPr>
          <p:cNvPr id="5" name="Rectangle 1">
            <a:extLst>
              <a:ext uri="{FF2B5EF4-FFF2-40B4-BE49-F238E27FC236}">
                <a16:creationId xmlns:a16="http://schemas.microsoft.com/office/drawing/2014/main" id="{3DA543F0-E9F7-286F-5E35-D96B8A23FDAA}"/>
              </a:ext>
            </a:extLst>
          </p:cNvPr>
          <p:cNvSpPr>
            <a:spLocks noChangeArrowheads="1"/>
          </p:cNvSpPr>
          <p:nvPr/>
        </p:nvSpPr>
        <p:spPr bwMode="auto">
          <a:xfrm>
            <a:off x="157596" y="1155750"/>
            <a:ext cx="4713222" cy="873322"/>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ja-JP" sz="5800" dirty="0">
                <a:solidFill>
                  <a:srgbClr val="FF0000"/>
                </a:solidFill>
                <a:latin typeface="Aptos Black" panose="020B0004020202020204" pitchFamily="34" charset="0"/>
              </a:rPr>
              <a:t>Schedule</a:t>
            </a:r>
          </a:p>
        </p:txBody>
      </p:sp>
      <p:sp>
        <p:nvSpPr>
          <p:cNvPr id="18" name="テキスト ボックス 17">
            <a:extLst>
              <a:ext uri="{FF2B5EF4-FFF2-40B4-BE49-F238E27FC236}">
                <a16:creationId xmlns:a16="http://schemas.microsoft.com/office/drawing/2014/main" id="{4C2C7C19-FE5A-FFC2-6803-36CDCBB99D55}"/>
              </a:ext>
            </a:extLst>
          </p:cNvPr>
          <p:cNvSpPr txBox="1"/>
          <p:nvPr/>
        </p:nvSpPr>
        <p:spPr>
          <a:xfrm>
            <a:off x="3386013" y="1480208"/>
            <a:ext cx="2634402" cy="461665"/>
          </a:xfrm>
          <a:prstGeom prst="rect">
            <a:avLst/>
          </a:prstGeom>
          <a:noFill/>
        </p:spPr>
        <p:txBody>
          <a:bodyPr wrap="square">
            <a:spAutoFit/>
          </a:bodyPr>
          <a:lstStyle/>
          <a:p>
            <a:r>
              <a:rPr lang="en-US" altLang="ja-JP" sz="2400" b="1" kern="0" dirty="0">
                <a:solidFill>
                  <a:srgbClr val="FF0000"/>
                </a:solidFill>
                <a:ea typeface="Meiryo UI" panose="020B0604030504040204" pitchFamily="50" charset="-128"/>
                <a:cs typeface="Meiryo UI" panose="020B0604030504040204" pitchFamily="50" charset="-128"/>
              </a:rPr>
              <a:t>《</a:t>
            </a:r>
            <a:r>
              <a:rPr lang="ja-JP" altLang="en-US" sz="2400" b="1" kern="0" dirty="0">
                <a:solidFill>
                  <a:srgbClr val="FF0000"/>
                </a:solidFill>
                <a:ea typeface="Meiryo UI" panose="020B0604030504040204" pitchFamily="50" charset="-128"/>
                <a:cs typeface="Meiryo UI" panose="020B0604030504040204" pitchFamily="50" charset="-128"/>
              </a:rPr>
              <a:t>予定</a:t>
            </a:r>
            <a:r>
              <a:rPr lang="en-US" altLang="ja-JP" sz="2400" b="1" kern="0" dirty="0">
                <a:solidFill>
                  <a:srgbClr val="FF0000"/>
                </a:solidFill>
                <a:ea typeface="Meiryo UI" panose="020B0604030504040204" pitchFamily="50" charset="-128"/>
                <a:cs typeface="Meiryo UI" panose="020B0604030504040204" pitchFamily="50" charset="-128"/>
              </a:rPr>
              <a:t>》</a:t>
            </a:r>
            <a:endParaRPr lang="ja-JP" altLang="en-US" sz="4800" b="1" dirty="0">
              <a:solidFill>
                <a:srgbClr val="FF0000"/>
              </a:solidFill>
            </a:endParaRPr>
          </a:p>
        </p:txBody>
      </p:sp>
      <p:pic>
        <p:nvPicPr>
          <p:cNvPr id="4" name="図 3">
            <a:extLst>
              <a:ext uri="{FF2B5EF4-FFF2-40B4-BE49-F238E27FC236}">
                <a16:creationId xmlns:a16="http://schemas.microsoft.com/office/drawing/2014/main" id="{46864987-5329-5F2F-250C-5A8EBFFAD9C4}"/>
              </a:ext>
            </a:extLst>
          </p:cNvPr>
          <p:cNvPicPr>
            <a:picLocks noChangeAspect="1"/>
          </p:cNvPicPr>
          <p:nvPr/>
        </p:nvPicPr>
        <p:blipFill>
          <a:blip r:embed="rId4"/>
          <a:stretch>
            <a:fillRect/>
          </a:stretch>
        </p:blipFill>
        <p:spPr>
          <a:xfrm>
            <a:off x="595765" y="1972780"/>
            <a:ext cx="10994297" cy="3268213"/>
          </a:xfrm>
          <a:prstGeom prst="rect">
            <a:avLst/>
          </a:prstGeom>
        </p:spPr>
      </p:pic>
    </p:spTree>
    <p:extLst>
      <p:ext uri="{BB962C8B-B14F-4D97-AF65-F5344CB8AC3E}">
        <p14:creationId xmlns:p14="http://schemas.microsoft.com/office/powerpoint/2010/main" val="377053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A05E4-1AF2-FFAB-8AF3-29A342C25C17}"/>
            </a:ext>
          </a:extLst>
        </p:cNvPr>
        <p:cNvGrpSpPr/>
        <p:nvPr/>
      </p:nvGrpSpPr>
      <p:grpSpPr>
        <a:xfrm>
          <a:off x="0" y="0"/>
          <a:ext cx="0" cy="0"/>
          <a:chOff x="0" y="0"/>
          <a:chExt cx="0" cy="0"/>
        </a:xfrm>
      </p:grpSpPr>
      <p:sp>
        <p:nvSpPr>
          <p:cNvPr id="29" name="テキスト ボックス 28">
            <a:extLst>
              <a:ext uri="{FF2B5EF4-FFF2-40B4-BE49-F238E27FC236}">
                <a16:creationId xmlns:a16="http://schemas.microsoft.com/office/drawing/2014/main" id="{7F54B973-72AE-F99A-590C-1ADD25F0176D}"/>
              </a:ext>
            </a:extLst>
          </p:cNvPr>
          <p:cNvSpPr txBox="1"/>
          <p:nvPr/>
        </p:nvSpPr>
        <p:spPr>
          <a:xfrm>
            <a:off x="230093" y="3266836"/>
            <a:ext cx="1609731" cy="338554"/>
          </a:xfrm>
          <a:prstGeom prst="rect">
            <a:avLst/>
          </a:prstGeom>
          <a:noFill/>
        </p:spPr>
        <p:txBody>
          <a:bodyPr wrap="square">
            <a:spAutoFit/>
          </a:bodyPr>
          <a:lstStyle/>
          <a:p>
            <a:r>
              <a:rPr lang="ja-JP" altLang="en-US" sz="1600" b="1" kern="0" dirty="0">
                <a:ea typeface="Meiryo UI" panose="020B0604030504040204" pitchFamily="50" charset="-128"/>
              </a:rPr>
              <a:t>リソース</a:t>
            </a:r>
            <a:r>
              <a:rPr lang="en-US" altLang="ja-JP" sz="1600" b="1" kern="0" dirty="0">
                <a:ea typeface="Meiryo UI" panose="020B0604030504040204" pitchFamily="50" charset="-128"/>
              </a:rPr>
              <a:t>card</a:t>
            </a:r>
            <a:endParaRPr lang="ja-JP" altLang="en-US" sz="3600" b="1" dirty="0"/>
          </a:p>
        </p:txBody>
      </p:sp>
      <p:pic>
        <p:nvPicPr>
          <p:cNvPr id="28" name="図 27">
            <a:extLst>
              <a:ext uri="{FF2B5EF4-FFF2-40B4-BE49-F238E27FC236}">
                <a16:creationId xmlns:a16="http://schemas.microsoft.com/office/drawing/2014/main" id="{CDFCB2AF-E7F6-AEF7-61BB-9A7B12A3ADDD}"/>
              </a:ext>
            </a:extLst>
          </p:cNvPr>
          <p:cNvPicPr>
            <a:picLocks noChangeAspect="1"/>
          </p:cNvPicPr>
          <p:nvPr/>
        </p:nvPicPr>
        <p:blipFill>
          <a:blip r:embed="rId2"/>
          <a:stretch>
            <a:fillRect/>
          </a:stretch>
        </p:blipFill>
        <p:spPr>
          <a:xfrm>
            <a:off x="312428" y="1215710"/>
            <a:ext cx="1511756" cy="2107017"/>
          </a:xfrm>
          <a:prstGeom prst="rect">
            <a:avLst/>
          </a:prstGeom>
        </p:spPr>
      </p:pic>
      <p:sp>
        <p:nvSpPr>
          <p:cNvPr id="7" name="テキスト ボックス 11">
            <a:extLst>
              <a:ext uri="{FF2B5EF4-FFF2-40B4-BE49-F238E27FC236}">
                <a16:creationId xmlns:a16="http://schemas.microsoft.com/office/drawing/2014/main" id="{3367FEB5-718D-8AB8-F2D2-CD844DD0471C}"/>
              </a:ext>
            </a:extLst>
          </p:cNvPr>
          <p:cNvSpPr txBox="1"/>
          <p:nvPr/>
        </p:nvSpPr>
        <p:spPr>
          <a:xfrm>
            <a:off x="0" y="6275190"/>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a:solidFill>
                  <a:srgbClr val="FFFFFF"/>
                </a:solidFill>
                <a:latin typeface="Arial Black" panose="020B0A04020102020204" pitchFamily="34" charset="0"/>
                <a:ea typeface="ニタラゴルイカ清音教漢-０８" panose="02010903020103020304" pitchFamily="2" charset="-128"/>
                <a:cs typeface="Times New Roman" panose="02020603050405020304" pitchFamily="18" charset="0"/>
              </a:rPr>
              <a:t>P</a:t>
            </a:r>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roposal-0001</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2" name="グループ化 1">
            <a:extLst>
              <a:ext uri="{FF2B5EF4-FFF2-40B4-BE49-F238E27FC236}">
                <a16:creationId xmlns:a16="http://schemas.microsoft.com/office/drawing/2014/main" id="{6D8A9225-4DA7-34F3-7E7E-73A74E6EF1F5}"/>
              </a:ext>
            </a:extLst>
          </p:cNvPr>
          <p:cNvGrpSpPr/>
          <p:nvPr/>
        </p:nvGrpSpPr>
        <p:grpSpPr>
          <a:xfrm>
            <a:off x="0" y="5620899"/>
            <a:ext cx="12344382" cy="2102274"/>
            <a:chOff x="0" y="5550070"/>
            <a:chExt cx="12344382" cy="2102274"/>
          </a:xfrm>
        </p:grpSpPr>
        <p:grpSp>
          <p:nvGrpSpPr>
            <p:cNvPr id="6" name="グループ化 5">
              <a:extLst>
                <a:ext uri="{FF2B5EF4-FFF2-40B4-BE49-F238E27FC236}">
                  <a16:creationId xmlns:a16="http://schemas.microsoft.com/office/drawing/2014/main" id="{2171A547-7982-C9DF-A222-9941FE114B80}"/>
                </a:ext>
              </a:extLst>
            </p:cNvPr>
            <p:cNvGrpSpPr/>
            <p:nvPr/>
          </p:nvGrpSpPr>
          <p:grpSpPr>
            <a:xfrm>
              <a:off x="0" y="5709244"/>
              <a:ext cx="12344382" cy="1943100"/>
              <a:chOff x="0" y="0"/>
              <a:chExt cx="12344382" cy="1943100"/>
            </a:xfrm>
          </p:grpSpPr>
          <p:sp>
            <p:nvSpPr>
              <p:cNvPr id="8" name="正方形/長方形 7">
                <a:extLst>
                  <a:ext uri="{FF2B5EF4-FFF2-40B4-BE49-F238E27FC236}">
                    <a16:creationId xmlns:a16="http://schemas.microsoft.com/office/drawing/2014/main" id="{78C4DD28-9578-3DD2-F738-35C57C8ABA13}"/>
                  </a:ext>
                </a:extLst>
              </p:cNvPr>
              <p:cNvSpPr/>
              <p:nvPr/>
            </p:nvSpPr>
            <p:spPr>
              <a:xfrm>
                <a:off x="0" y="463550"/>
                <a:ext cx="12192000" cy="609600"/>
              </a:xfrm>
              <a:prstGeom prst="rect">
                <a:avLst/>
              </a:prstGeom>
            </p:spPr>
            <p:style>
              <a:lnRef idx="2">
                <a:schemeClr val="dk1">
                  <a:shade val="15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0" name="楕円 9">
                <a:extLst>
                  <a:ext uri="{FF2B5EF4-FFF2-40B4-BE49-F238E27FC236}">
                    <a16:creationId xmlns:a16="http://schemas.microsoft.com/office/drawing/2014/main" id="{54B195C8-DBD5-7BB2-547D-9C964482D96E}"/>
                  </a:ext>
                </a:extLst>
              </p:cNvPr>
              <p:cNvSpPr/>
              <p:nvPr/>
            </p:nvSpPr>
            <p:spPr>
              <a:xfrm>
                <a:off x="11309332" y="508000"/>
                <a:ext cx="469900" cy="476250"/>
              </a:xfrm>
              <a:prstGeom prst="ellipse">
                <a:avLst/>
              </a:prstGeom>
              <a:noFill/>
              <a:ln w="12700" cap="flat" cmpd="sng" algn="ctr">
                <a:solidFill>
                  <a:schemeClr val="accent1">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1" name="楕円 10">
                <a:extLst>
                  <a:ext uri="{FF2B5EF4-FFF2-40B4-BE49-F238E27FC236}">
                    <a16:creationId xmlns:a16="http://schemas.microsoft.com/office/drawing/2014/main" id="{BC236F0D-E761-D3D7-A6AF-05A28D596612}"/>
                  </a:ext>
                </a:extLst>
              </p:cNvPr>
              <p:cNvSpPr/>
              <p:nvPr/>
            </p:nvSpPr>
            <p:spPr>
              <a:xfrm>
                <a:off x="11531582" y="635000"/>
                <a:ext cx="247650" cy="247650"/>
              </a:xfrm>
              <a:prstGeom prst="ellipse">
                <a:avLst/>
              </a:prstGeom>
              <a:noFill/>
              <a:ln w="12700" cap="flat" cmpd="sng" algn="ctr">
                <a:solidFill>
                  <a:schemeClr val="accent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2" name="楕円 11">
                <a:extLst>
                  <a:ext uri="{FF2B5EF4-FFF2-40B4-BE49-F238E27FC236}">
                    <a16:creationId xmlns:a16="http://schemas.microsoft.com/office/drawing/2014/main" id="{4D4A0F64-A745-809F-C024-05C2F8D7B2F3}"/>
                  </a:ext>
                </a:extLst>
              </p:cNvPr>
              <p:cNvSpPr/>
              <p:nvPr/>
            </p:nvSpPr>
            <p:spPr>
              <a:xfrm>
                <a:off x="10553682" y="0"/>
                <a:ext cx="749300" cy="736600"/>
              </a:xfrm>
              <a:prstGeom prst="ellipse">
                <a:avLst/>
              </a:prstGeom>
              <a:noFill/>
              <a:ln w="12700" cap="flat" cmpd="sng" algn="ctr">
                <a:solidFill>
                  <a:schemeClr val="accent2">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3" name="楕円 12">
                <a:extLst>
                  <a:ext uri="{FF2B5EF4-FFF2-40B4-BE49-F238E27FC236}">
                    <a16:creationId xmlns:a16="http://schemas.microsoft.com/office/drawing/2014/main" id="{5EBD6CE5-7FB8-C5B6-D7B7-87A97AB12F10}"/>
                  </a:ext>
                </a:extLst>
              </p:cNvPr>
              <p:cNvSpPr/>
              <p:nvPr/>
            </p:nvSpPr>
            <p:spPr>
              <a:xfrm>
                <a:off x="10725132" y="482600"/>
                <a:ext cx="247650" cy="247650"/>
              </a:xfrm>
              <a:prstGeom prst="ellipse">
                <a:avLst/>
              </a:prstGeom>
              <a:noFill/>
              <a:ln w="12700" cap="flat" cmpd="sng" algn="ctr">
                <a:solidFill>
                  <a:srgbClr val="FEC306"/>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4" name="テキスト ボックス 11">
                <a:extLst>
                  <a:ext uri="{FF2B5EF4-FFF2-40B4-BE49-F238E27FC236}">
                    <a16:creationId xmlns:a16="http://schemas.microsoft.com/office/drawing/2014/main" id="{9CDA4B09-4763-2531-8A71-22A841554358}"/>
                  </a:ext>
                </a:extLst>
              </p:cNvPr>
              <p:cNvSpPr txBox="1"/>
              <p:nvPr/>
            </p:nvSpPr>
            <p:spPr>
              <a:xfrm>
                <a:off x="9321782" y="828158"/>
                <a:ext cx="1606550" cy="273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©NLEED G-Seminar</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5" name="テキスト ボックス 11">
                <a:extLst>
                  <a:ext uri="{FF2B5EF4-FFF2-40B4-BE49-F238E27FC236}">
                    <a16:creationId xmlns:a16="http://schemas.microsoft.com/office/drawing/2014/main" id="{FF3B880C-453A-8CA2-99A9-B5A45AEE824A}"/>
                  </a:ext>
                </a:extLst>
              </p:cNvPr>
              <p:cNvSpPr txBox="1"/>
              <p:nvPr/>
            </p:nvSpPr>
            <p:spPr>
              <a:xfrm>
                <a:off x="0" y="796668"/>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5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JP. Circular economy</a:t>
                </a:r>
                <a:r>
                  <a:rPr lang="ja-JP" sz="140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水</a:t>
                </a:r>
                <a:r>
                  <a:rPr lang="en-US" sz="105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deck</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9" name="楕円 8">
                <a:extLst>
                  <a:ext uri="{FF2B5EF4-FFF2-40B4-BE49-F238E27FC236}">
                    <a16:creationId xmlns:a16="http://schemas.microsoft.com/office/drawing/2014/main" id="{5BF3AA4B-26D6-A689-0A12-7E5AB8D45BD9}"/>
                  </a:ext>
                </a:extLst>
              </p:cNvPr>
              <p:cNvSpPr/>
              <p:nvPr/>
            </p:nvSpPr>
            <p:spPr>
              <a:xfrm>
                <a:off x="10902932" y="501650"/>
                <a:ext cx="1441450" cy="1441450"/>
              </a:xfrm>
              <a:prstGeom prst="ellipse">
                <a:avLst/>
              </a:prstGeom>
              <a:noFill/>
              <a:ln w="12700" cap="flat" cmpd="sng" algn="ctr">
                <a:solidFill>
                  <a:srgbClr val="DF532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16" name="正方形/長方形 15">
              <a:extLst>
                <a:ext uri="{FF2B5EF4-FFF2-40B4-BE49-F238E27FC236}">
                  <a16:creationId xmlns:a16="http://schemas.microsoft.com/office/drawing/2014/main" id="{0812C79F-A081-A526-D0B4-65C1FB2880F4}"/>
                </a:ext>
              </a:extLst>
            </p:cNvPr>
            <p:cNvSpPr/>
            <p:nvPr/>
          </p:nvSpPr>
          <p:spPr>
            <a:xfrm>
              <a:off x="10112587" y="5550070"/>
              <a:ext cx="1517226"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正方形/長方形 18">
            <a:extLst>
              <a:ext uri="{FF2B5EF4-FFF2-40B4-BE49-F238E27FC236}">
                <a16:creationId xmlns:a16="http://schemas.microsoft.com/office/drawing/2014/main" id="{9CAB8053-0B97-9F84-1937-45BB6433723A}"/>
              </a:ext>
            </a:extLst>
          </p:cNvPr>
          <p:cNvSpPr/>
          <p:nvPr/>
        </p:nvSpPr>
        <p:spPr>
          <a:xfrm>
            <a:off x="8006080" y="2767785"/>
            <a:ext cx="169333" cy="70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84375A09-753F-A12B-352A-28A9EB3F0E2C}"/>
              </a:ext>
            </a:extLst>
          </p:cNvPr>
          <p:cNvPicPr>
            <a:picLocks noChangeAspect="1"/>
          </p:cNvPicPr>
          <p:nvPr/>
        </p:nvPicPr>
        <p:blipFill>
          <a:blip r:embed="rId3"/>
          <a:stretch>
            <a:fillRect/>
          </a:stretch>
        </p:blipFill>
        <p:spPr>
          <a:xfrm>
            <a:off x="8708739" y="1169316"/>
            <a:ext cx="1563383" cy="2149107"/>
          </a:xfrm>
          <a:prstGeom prst="rect">
            <a:avLst/>
          </a:prstGeom>
        </p:spPr>
      </p:pic>
      <p:pic>
        <p:nvPicPr>
          <p:cNvPr id="5" name="図 4">
            <a:extLst>
              <a:ext uri="{FF2B5EF4-FFF2-40B4-BE49-F238E27FC236}">
                <a16:creationId xmlns:a16="http://schemas.microsoft.com/office/drawing/2014/main" id="{23C60CA5-FE4D-A547-AE86-359AEEBDB446}"/>
              </a:ext>
            </a:extLst>
          </p:cNvPr>
          <p:cNvPicPr>
            <a:picLocks noChangeAspect="1"/>
          </p:cNvPicPr>
          <p:nvPr/>
        </p:nvPicPr>
        <p:blipFill>
          <a:blip r:embed="rId4"/>
          <a:stretch>
            <a:fillRect/>
          </a:stretch>
        </p:blipFill>
        <p:spPr>
          <a:xfrm>
            <a:off x="7018323" y="1191228"/>
            <a:ext cx="1518636" cy="2127195"/>
          </a:xfrm>
          <a:prstGeom prst="rect">
            <a:avLst/>
          </a:prstGeom>
        </p:spPr>
      </p:pic>
      <p:pic>
        <p:nvPicPr>
          <p:cNvPr id="18" name="図 17">
            <a:extLst>
              <a:ext uri="{FF2B5EF4-FFF2-40B4-BE49-F238E27FC236}">
                <a16:creationId xmlns:a16="http://schemas.microsoft.com/office/drawing/2014/main" id="{272ED8DB-FA77-7A7F-271A-5E5068E1174C}"/>
              </a:ext>
            </a:extLst>
          </p:cNvPr>
          <p:cNvPicPr>
            <a:picLocks noChangeAspect="1"/>
          </p:cNvPicPr>
          <p:nvPr/>
        </p:nvPicPr>
        <p:blipFill>
          <a:blip r:embed="rId5"/>
          <a:stretch>
            <a:fillRect/>
          </a:stretch>
        </p:blipFill>
        <p:spPr>
          <a:xfrm>
            <a:off x="5379251" y="1202587"/>
            <a:ext cx="1444691" cy="2111471"/>
          </a:xfrm>
          <a:prstGeom prst="rect">
            <a:avLst/>
          </a:prstGeom>
        </p:spPr>
      </p:pic>
      <p:pic>
        <p:nvPicPr>
          <p:cNvPr id="20" name="図 19">
            <a:extLst>
              <a:ext uri="{FF2B5EF4-FFF2-40B4-BE49-F238E27FC236}">
                <a16:creationId xmlns:a16="http://schemas.microsoft.com/office/drawing/2014/main" id="{6BA1C83D-E479-0344-83AC-A086EF6A8F42}"/>
              </a:ext>
            </a:extLst>
          </p:cNvPr>
          <p:cNvPicPr>
            <a:picLocks noChangeAspect="1"/>
          </p:cNvPicPr>
          <p:nvPr/>
        </p:nvPicPr>
        <p:blipFill>
          <a:blip r:embed="rId6"/>
          <a:stretch>
            <a:fillRect/>
          </a:stretch>
        </p:blipFill>
        <p:spPr>
          <a:xfrm>
            <a:off x="3627735" y="1179618"/>
            <a:ext cx="1569460" cy="2146210"/>
          </a:xfrm>
          <a:prstGeom prst="rect">
            <a:avLst/>
          </a:prstGeom>
        </p:spPr>
      </p:pic>
      <p:pic>
        <p:nvPicPr>
          <p:cNvPr id="21" name="図 20">
            <a:extLst>
              <a:ext uri="{FF2B5EF4-FFF2-40B4-BE49-F238E27FC236}">
                <a16:creationId xmlns:a16="http://schemas.microsoft.com/office/drawing/2014/main" id="{FDD26ED3-F738-AAC5-88AC-E4F6D458FCF4}"/>
              </a:ext>
            </a:extLst>
          </p:cNvPr>
          <p:cNvPicPr>
            <a:picLocks noChangeAspect="1"/>
          </p:cNvPicPr>
          <p:nvPr/>
        </p:nvPicPr>
        <p:blipFill>
          <a:blip r:embed="rId7"/>
          <a:stretch>
            <a:fillRect/>
          </a:stretch>
        </p:blipFill>
        <p:spPr>
          <a:xfrm>
            <a:off x="1981927" y="1218279"/>
            <a:ext cx="1516925" cy="2096995"/>
          </a:xfrm>
          <a:prstGeom prst="rect">
            <a:avLst/>
          </a:prstGeom>
        </p:spPr>
      </p:pic>
      <p:pic>
        <p:nvPicPr>
          <p:cNvPr id="22" name="図 21">
            <a:extLst>
              <a:ext uri="{FF2B5EF4-FFF2-40B4-BE49-F238E27FC236}">
                <a16:creationId xmlns:a16="http://schemas.microsoft.com/office/drawing/2014/main" id="{B16D57C7-B289-A784-775D-F1A12ED89B11}"/>
              </a:ext>
            </a:extLst>
          </p:cNvPr>
          <p:cNvPicPr>
            <a:picLocks noChangeAspect="1"/>
          </p:cNvPicPr>
          <p:nvPr/>
        </p:nvPicPr>
        <p:blipFill>
          <a:blip r:embed="rId8"/>
          <a:stretch>
            <a:fillRect/>
          </a:stretch>
        </p:blipFill>
        <p:spPr>
          <a:xfrm>
            <a:off x="10380832" y="1179618"/>
            <a:ext cx="1518715" cy="2096995"/>
          </a:xfrm>
          <a:prstGeom prst="rect">
            <a:avLst/>
          </a:prstGeom>
        </p:spPr>
      </p:pic>
      <p:pic>
        <p:nvPicPr>
          <p:cNvPr id="17" name="図 16">
            <a:extLst>
              <a:ext uri="{FF2B5EF4-FFF2-40B4-BE49-F238E27FC236}">
                <a16:creationId xmlns:a16="http://schemas.microsoft.com/office/drawing/2014/main" id="{BF569531-8CA3-E5B3-DF33-84E870B08D9C}"/>
              </a:ext>
            </a:extLst>
          </p:cNvPr>
          <p:cNvPicPr>
            <a:picLocks noChangeAspect="1"/>
          </p:cNvPicPr>
          <p:nvPr/>
        </p:nvPicPr>
        <p:blipFill>
          <a:blip r:embed="rId9"/>
          <a:stretch>
            <a:fillRect/>
          </a:stretch>
        </p:blipFill>
        <p:spPr>
          <a:xfrm>
            <a:off x="0" y="99644"/>
            <a:ext cx="12192000" cy="1102943"/>
          </a:xfrm>
          <a:prstGeom prst="rect">
            <a:avLst/>
          </a:prstGeom>
        </p:spPr>
      </p:pic>
      <p:sp>
        <p:nvSpPr>
          <p:cNvPr id="23" name="Rectangle 1">
            <a:extLst>
              <a:ext uri="{FF2B5EF4-FFF2-40B4-BE49-F238E27FC236}">
                <a16:creationId xmlns:a16="http://schemas.microsoft.com/office/drawing/2014/main" id="{16BD8816-55E3-6098-BFA7-4EF957946BE0}"/>
              </a:ext>
            </a:extLst>
          </p:cNvPr>
          <p:cNvSpPr>
            <a:spLocks noChangeArrowheads="1"/>
          </p:cNvSpPr>
          <p:nvPr/>
        </p:nvSpPr>
        <p:spPr bwMode="auto">
          <a:xfrm>
            <a:off x="-607828" y="5074498"/>
            <a:ext cx="13407655" cy="1211876"/>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7600" dirty="0">
                <a:solidFill>
                  <a:srgbClr val="FF0000"/>
                </a:solidFill>
                <a:latin typeface="Aptos Black" panose="020B0004020202020204" pitchFamily="34" charset="0"/>
              </a:rPr>
              <a:t>Circular economy </a:t>
            </a:r>
            <a:r>
              <a:rPr kumimoji="0" lang="ja-JP" altLang="en-US" sz="8000" b="1" dirty="0">
                <a:solidFill>
                  <a:srgbClr val="FF0000"/>
                </a:solidFill>
                <a:latin typeface="HG創英角ｺﾞｼｯｸUB" panose="020B0909000000000000" pitchFamily="49" charset="-128"/>
                <a:ea typeface="HG創英角ｺﾞｼｯｸUB" panose="020B0909000000000000" pitchFamily="49" charset="-128"/>
              </a:rPr>
              <a:t>水</a:t>
            </a:r>
            <a:r>
              <a:rPr kumimoji="0" lang="en-US" altLang="ja-JP" sz="7600" b="1" dirty="0">
                <a:solidFill>
                  <a:srgbClr val="FF0000"/>
                </a:solidFill>
                <a:latin typeface="Aptos Black" panose="020B0004020202020204" pitchFamily="34" charset="0"/>
                <a:ea typeface="HG創英角ｺﾞｼｯｸUB" panose="020B0909000000000000" pitchFamily="49" charset="-128"/>
              </a:rPr>
              <a:t>Deck</a:t>
            </a:r>
            <a:endParaRPr kumimoji="0" lang="en-US" altLang="ja-JP" sz="7600" b="1" dirty="0">
              <a:solidFill>
                <a:srgbClr val="FF0000"/>
              </a:solidFill>
              <a:latin typeface="HG創英角ｺﾞｼｯｸUB" panose="020B0909000000000000" pitchFamily="49" charset="-128"/>
              <a:ea typeface="HG創英角ｺﾞｼｯｸUB" panose="020B0909000000000000" pitchFamily="49" charset="-128"/>
            </a:endParaRPr>
          </a:p>
        </p:txBody>
      </p:sp>
      <p:sp>
        <p:nvSpPr>
          <p:cNvPr id="27" name="正方形/長方形 26">
            <a:extLst>
              <a:ext uri="{FF2B5EF4-FFF2-40B4-BE49-F238E27FC236}">
                <a16:creationId xmlns:a16="http://schemas.microsoft.com/office/drawing/2014/main" id="{D150408E-1163-EFD0-7600-167971B14EDE}"/>
              </a:ext>
            </a:extLst>
          </p:cNvPr>
          <p:cNvSpPr/>
          <p:nvPr/>
        </p:nvSpPr>
        <p:spPr>
          <a:xfrm>
            <a:off x="435934" y="3016236"/>
            <a:ext cx="906211" cy="105914"/>
          </a:xfrm>
          <a:prstGeom prst="rect">
            <a:avLst/>
          </a:prstGeom>
          <a:solidFill>
            <a:srgbClr val="FFF9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33">
            <a:extLst>
              <a:ext uri="{FF2B5EF4-FFF2-40B4-BE49-F238E27FC236}">
                <a16:creationId xmlns:a16="http://schemas.microsoft.com/office/drawing/2014/main" id="{A553F9E3-2054-CC99-A7B9-2A17CBD569E0}"/>
              </a:ext>
            </a:extLst>
          </p:cNvPr>
          <p:cNvSpPr txBox="1"/>
          <p:nvPr/>
        </p:nvSpPr>
        <p:spPr>
          <a:xfrm>
            <a:off x="310172" y="2969462"/>
            <a:ext cx="1609731" cy="188528"/>
          </a:xfrm>
          <a:prstGeom prst="rect">
            <a:avLst/>
          </a:prstGeom>
          <a:noFill/>
        </p:spPr>
        <p:txBody>
          <a:bodyPr wrap="square" rtlCol="0">
            <a:noAutofit/>
          </a:bodyPr>
          <a:lstStyle/>
          <a:p>
            <a:pPr algn="just"/>
            <a:r>
              <a:rPr lang="ja-JP" sz="700" b="1" kern="1200" dirty="0">
                <a:solidFill>
                  <a:srgbClr val="C00000"/>
                </a:solidFill>
                <a:effectLst/>
                <a:latin typeface="Century" panose="02040604050505020304" pitchFamily="18" charset="0"/>
                <a:ea typeface="メイリオ" panose="020B0604030504040204" pitchFamily="50" charset="-128"/>
                <a:cs typeface="Times New Roman" panose="02020603050405020304" pitchFamily="18" charset="0"/>
              </a:rPr>
              <a:t>《リソース</a:t>
            </a:r>
            <a:r>
              <a:rPr lang="en-US" sz="700" b="1" kern="1200" dirty="0">
                <a:solidFill>
                  <a:srgbClr val="C00000"/>
                </a:solidFill>
                <a:effectLst/>
                <a:latin typeface="+mn-ea"/>
                <a:cs typeface="Times New Roman" panose="02020603050405020304" pitchFamily="18" charset="0"/>
              </a:rPr>
              <a:t>card</a:t>
            </a:r>
            <a:r>
              <a:rPr lang="ja-JP" sz="700" b="1" kern="1200" dirty="0">
                <a:solidFill>
                  <a:srgbClr val="C00000"/>
                </a:solidFill>
                <a:effectLst/>
                <a:latin typeface="Century" panose="02040604050505020304" pitchFamily="18" charset="0"/>
                <a:ea typeface="メイリオ" panose="020B0604030504040204" pitchFamily="50" charset="-128"/>
                <a:cs typeface="Times New Roman" panose="02020603050405020304" pitchFamily="18" charset="0"/>
              </a:rPr>
              <a:t>》</a:t>
            </a:r>
            <a:endParaRPr lang="ja-JP" sz="7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0" name="テキスト ボックス 29">
            <a:extLst>
              <a:ext uri="{FF2B5EF4-FFF2-40B4-BE49-F238E27FC236}">
                <a16:creationId xmlns:a16="http://schemas.microsoft.com/office/drawing/2014/main" id="{78F076AB-27FE-47E7-2738-8E07D52161AE}"/>
              </a:ext>
            </a:extLst>
          </p:cNvPr>
          <p:cNvSpPr txBox="1"/>
          <p:nvPr/>
        </p:nvSpPr>
        <p:spPr>
          <a:xfrm>
            <a:off x="1915859" y="3264349"/>
            <a:ext cx="1609731" cy="338554"/>
          </a:xfrm>
          <a:prstGeom prst="rect">
            <a:avLst/>
          </a:prstGeom>
          <a:noFill/>
        </p:spPr>
        <p:txBody>
          <a:bodyPr wrap="square">
            <a:spAutoFit/>
          </a:bodyPr>
          <a:lstStyle/>
          <a:p>
            <a:r>
              <a:rPr lang="ja-JP" altLang="en-US" sz="1600" b="1" kern="0" dirty="0">
                <a:ea typeface="Meiryo UI" panose="020B0604030504040204" pitchFamily="50" charset="-128"/>
              </a:rPr>
              <a:t>フィールド</a:t>
            </a:r>
            <a:r>
              <a:rPr lang="en-US" altLang="ja-JP" sz="1600" b="1" kern="0" dirty="0">
                <a:ea typeface="Meiryo UI" panose="020B0604030504040204" pitchFamily="50" charset="-128"/>
              </a:rPr>
              <a:t>card</a:t>
            </a:r>
            <a:endParaRPr lang="ja-JP" altLang="en-US" sz="3600" b="1" dirty="0"/>
          </a:p>
        </p:txBody>
      </p:sp>
      <p:sp>
        <p:nvSpPr>
          <p:cNvPr id="32" name="テキスト ボックス 31">
            <a:extLst>
              <a:ext uri="{FF2B5EF4-FFF2-40B4-BE49-F238E27FC236}">
                <a16:creationId xmlns:a16="http://schemas.microsoft.com/office/drawing/2014/main" id="{B80D4E86-6454-0FF4-22F0-9E3A2B6647D0}"/>
              </a:ext>
            </a:extLst>
          </p:cNvPr>
          <p:cNvSpPr txBox="1"/>
          <p:nvPr/>
        </p:nvSpPr>
        <p:spPr>
          <a:xfrm>
            <a:off x="3538180" y="3288318"/>
            <a:ext cx="1609731" cy="338554"/>
          </a:xfrm>
          <a:prstGeom prst="rect">
            <a:avLst/>
          </a:prstGeom>
          <a:noFill/>
        </p:spPr>
        <p:txBody>
          <a:bodyPr wrap="square">
            <a:spAutoFit/>
          </a:bodyPr>
          <a:lstStyle/>
          <a:p>
            <a:r>
              <a:rPr lang="ja-JP" altLang="en-US" sz="1600" b="1" kern="0" dirty="0">
                <a:ea typeface="Meiryo UI" panose="020B0604030504040204" pitchFamily="50" charset="-128"/>
              </a:rPr>
              <a:t>ハプニング</a:t>
            </a:r>
            <a:r>
              <a:rPr lang="en-US" altLang="ja-JP" sz="1600" b="1" kern="0" dirty="0">
                <a:ea typeface="Meiryo UI" panose="020B0604030504040204" pitchFamily="50" charset="-128"/>
              </a:rPr>
              <a:t>card</a:t>
            </a:r>
            <a:endParaRPr lang="ja-JP" altLang="en-US" sz="3600" b="1" dirty="0"/>
          </a:p>
        </p:txBody>
      </p:sp>
      <p:sp>
        <p:nvSpPr>
          <p:cNvPr id="33" name="テキスト ボックス 32">
            <a:extLst>
              <a:ext uri="{FF2B5EF4-FFF2-40B4-BE49-F238E27FC236}">
                <a16:creationId xmlns:a16="http://schemas.microsoft.com/office/drawing/2014/main" id="{486BEB03-8202-68BC-CFC7-CE903FBB100E}"/>
              </a:ext>
            </a:extLst>
          </p:cNvPr>
          <p:cNvSpPr txBox="1"/>
          <p:nvPr/>
        </p:nvSpPr>
        <p:spPr>
          <a:xfrm>
            <a:off x="5273106" y="3315023"/>
            <a:ext cx="1609731" cy="338554"/>
          </a:xfrm>
          <a:prstGeom prst="rect">
            <a:avLst/>
          </a:prstGeom>
          <a:noFill/>
        </p:spPr>
        <p:txBody>
          <a:bodyPr wrap="square">
            <a:spAutoFit/>
          </a:bodyPr>
          <a:lstStyle/>
          <a:p>
            <a:r>
              <a:rPr lang="ja-JP" altLang="en-US" sz="1600" b="1" kern="0" dirty="0">
                <a:ea typeface="Meiryo UI" panose="020B0604030504040204" pitchFamily="50" charset="-128"/>
              </a:rPr>
              <a:t>裏面</a:t>
            </a:r>
            <a:endParaRPr lang="ja-JP" altLang="en-US" sz="3600" b="1" dirty="0"/>
          </a:p>
        </p:txBody>
      </p:sp>
      <p:sp>
        <p:nvSpPr>
          <p:cNvPr id="34" name="テキスト ボックス 33">
            <a:extLst>
              <a:ext uri="{FF2B5EF4-FFF2-40B4-BE49-F238E27FC236}">
                <a16:creationId xmlns:a16="http://schemas.microsoft.com/office/drawing/2014/main" id="{6752FCAE-596B-95A8-2B51-BFE75D41E756}"/>
              </a:ext>
            </a:extLst>
          </p:cNvPr>
          <p:cNvSpPr txBox="1"/>
          <p:nvPr/>
        </p:nvSpPr>
        <p:spPr>
          <a:xfrm>
            <a:off x="6951462" y="3289420"/>
            <a:ext cx="1609731" cy="338554"/>
          </a:xfrm>
          <a:prstGeom prst="rect">
            <a:avLst/>
          </a:prstGeom>
          <a:noFill/>
        </p:spPr>
        <p:txBody>
          <a:bodyPr wrap="square">
            <a:spAutoFit/>
          </a:bodyPr>
          <a:lstStyle/>
          <a:p>
            <a:r>
              <a:rPr lang="ja-JP" altLang="en-US" sz="1600" b="1" kern="0" dirty="0">
                <a:ea typeface="Meiryo UI" panose="020B0604030504040204" pitchFamily="50" charset="-128"/>
              </a:rPr>
              <a:t>サポート</a:t>
            </a:r>
            <a:r>
              <a:rPr lang="en-US" altLang="ja-JP" sz="1600" b="1" kern="0" dirty="0">
                <a:ea typeface="Meiryo UI" panose="020B0604030504040204" pitchFamily="50" charset="-128"/>
              </a:rPr>
              <a:t>card</a:t>
            </a:r>
            <a:endParaRPr lang="ja-JP" altLang="en-US" sz="3600" b="1" dirty="0"/>
          </a:p>
        </p:txBody>
      </p:sp>
      <p:sp>
        <p:nvSpPr>
          <p:cNvPr id="35" name="テキスト ボックス 34">
            <a:extLst>
              <a:ext uri="{FF2B5EF4-FFF2-40B4-BE49-F238E27FC236}">
                <a16:creationId xmlns:a16="http://schemas.microsoft.com/office/drawing/2014/main" id="{8DC00307-A4F1-FF37-31F7-87F84D2A550C}"/>
              </a:ext>
            </a:extLst>
          </p:cNvPr>
          <p:cNvSpPr txBox="1"/>
          <p:nvPr/>
        </p:nvSpPr>
        <p:spPr>
          <a:xfrm>
            <a:off x="8686065" y="3318423"/>
            <a:ext cx="1609731" cy="338554"/>
          </a:xfrm>
          <a:prstGeom prst="rect">
            <a:avLst/>
          </a:prstGeom>
          <a:noFill/>
        </p:spPr>
        <p:txBody>
          <a:bodyPr wrap="square">
            <a:spAutoFit/>
          </a:bodyPr>
          <a:lstStyle/>
          <a:p>
            <a:r>
              <a:rPr lang="ja-JP" altLang="en-US" sz="1600" b="1" kern="0" dirty="0">
                <a:ea typeface="Meiryo UI" panose="020B0604030504040204" pitchFamily="50" charset="-128"/>
              </a:rPr>
              <a:t>資金</a:t>
            </a:r>
            <a:r>
              <a:rPr lang="en-US" altLang="ja-JP" sz="1600" b="1" kern="0" dirty="0">
                <a:ea typeface="Meiryo UI" panose="020B0604030504040204" pitchFamily="50" charset="-128"/>
              </a:rPr>
              <a:t>card</a:t>
            </a:r>
            <a:endParaRPr lang="ja-JP" altLang="en-US" sz="3600" b="1" dirty="0"/>
          </a:p>
        </p:txBody>
      </p:sp>
      <p:sp>
        <p:nvSpPr>
          <p:cNvPr id="36" name="テキスト ボックス 35">
            <a:extLst>
              <a:ext uri="{FF2B5EF4-FFF2-40B4-BE49-F238E27FC236}">
                <a16:creationId xmlns:a16="http://schemas.microsoft.com/office/drawing/2014/main" id="{E3CC9CC8-8FE0-9638-7013-8F6614E7A169}"/>
              </a:ext>
            </a:extLst>
          </p:cNvPr>
          <p:cNvSpPr txBox="1"/>
          <p:nvPr/>
        </p:nvSpPr>
        <p:spPr>
          <a:xfrm>
            <a:off x="10315460" y="3266510"/>
            <a:ext cx="1609731" cy="338554"/>
          </a:xfrm>
          <a:prstGeom prst="rect">
            <a:avLst/>
          </a:prstGeom>
          <a:noFill/>
        </p:spPr>
        <p:txBody>
          <a:bodyPr wrap="square">
            <a:spAutoFit/>
          </a:bodyPr>
          <a:lstStyle/>
          <a:p>
            <a:r>
              <a:rPr lang="ja-JP" altLang="en-US" sz="1600" b="1" kern="0" dirty="0">
                <a:ea typeface="Meiryo UI" panose="020B0604030504040204" pitchFamily="50" charset="-128"/>
              </a:rPr>
              <a:t>課題</a:t>
            </a:r>
            <a:r>
              <a:rPr lang="en-US" altLang="ja-JP" sz="1600" b="1" kern="0" dirty="0">
                <a:ea typeface="Meiryo UI" panose="020B0604030504040204" pitchFamily="50" charset="-128"/>
              </a:rPr>
              <a:t>card</a:t>
            </a:r>
            <a:endParaRPr lang="ja-JP" altLang="en-US" sz="3600" b="1" dirty="0"/>
          </a:p>
        </p:txBody>
      </p:sp>
      <p:sp>
        <p:nvSpPr>
          <p:cNvPr id="37" name="テキスト ボックス 36">
            <a:extLst>
              <a:ext uri="{FF2B5EF4-FFF2-40B4-BE49-F238E27FC236}">
                <a16:creationId xmlns:a16="http://schemas.microsoft.com/office/drawing/2014/main" id="{933F0C9A-F947-C1D0-BC73-8A8609A54F07}"/>
              </a:ext>
            </a:extLst>
          </p:cNvPr>
          <p:cNvSpPr txBox="1"/>
          <p:nvPr/>
        </p:nvSpPr>
        <p:spPr>
          <a:xfrm>
            <a:off x="12469" y="4804857"/>
            <a:ext cx="10112588" cy="461665"/>
          </a:xfrm>
          <a:prstGeom prst="rect">
            <a:avLst/>
          </a:prstGeom>
          <a:noFill/>
        </p:spPr>
        <p:txBody>
          <a:bodyPr wrap="square">
            <a:spAutoFit/>
          </a:bodyPr>
          <a:lstStyle/>
          <a:p>
            <a:r>
              <a:rPr lang="ja-JP" altLang="en-US" sz="2400" b="1" kern="0" dirty="0">
                <a:ea typeface="Meiryo UI" panose="020B0604030504040204" pitchFamily="50" charset="-128"/>
                <a:cs typeface="Meiryo UI" panose="020B0604030504040204" pitchFamily="50" charset="-128"/>
              </a:rPr>
              <a:t>下水道をモチーフにサーキュラーエコノミーを学ぶトレーディングカードゲーム</a:t>
            </a:r>
            <a:endParaRPr lang="ja-JP" altLang="en-US" sz="4800" b="1" dirty="0"/>
          </a:p>
        </p:txBody>
      </p:sp>
      <p:sp>
        <p:nvSpPr>
          <p:cNvPr id="38" name="テキスト ボックス 11">
            <a:extLst>
              <a:ext uri="{FF2B5EF4-FFF2-40B4-BE49-F238E27FC236}">
                <a16:creationId xmlns:a16="http://schemas.microsoft.com/office/drawing/2014/main" id="{403D12DE-5740-7AC5-FD7B-0D1C5891A354}"/>
              </a:ext>
            </a:extLst>
          </p:cNvPr>
          <p:cNvSpPr txBox="1"/>
          <p:nvPr/>
        </p:nvSpPr>
        <p:spPr>
          <a:xfrm>
            <a:off x="0" y="6349617"/>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a:solidFill>
                  <a:srgbClr val="FFFFFF"/>
                </a:solidFill>
                <a:latin typeface="Arial Black" panose="020B0A04020102020204" pitchFamily="34" charset="0"/>
                <a:ea typeface="ニタラゴルイカ清音教漢-０８" panose="02010903020103020304" pitchFamily="2" charset="-128"/>
                <a:cs typeface="Times New Roman" panose="02020603050405020304" pitchFamily="18" charset="0"/>
              </a:rPr>
              <a:t>P</a:t>
            </a:r>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roposal-001</a:t>
            </a:r>
            <a:r>
              <a:rPr lang="en-US" altLang="ja-JP"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5</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36759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B54C6-3C67-0E3A-1E62-F2B57DC42AEE}"/>
            </a:ext>
          </a:extLst>
        </p:cNvPr>
        <p:cNvGrpSpPr/>
        <p:nvPr/>
      </p:nvGrpSpPr>
      <p:grpSpPr>
        <a:xfrm>
          <a:off x="0" y="0"/>
          <a:ext cx="0" cy="0"/>
          <a:chOff x="0" y="0"/>
          <a:chExt cx="0" cy="0"/>
        </a:xfrm>
      </p:grpSpPr>
      <p:sp>
        <p:nvSpPr>
          <p:cNvPr id="7" name="テキスト ボックス 11">
            <a:extLst>
              <a:ext uri="{FF2B5EF4-FFF2-40B4-BE49-F238E27FC236}">
                <a16:creationId xmlns:a16="http://schemas.microsoft.com/office/drawing/2014/main" id="{056A24A3-0118-2789-A6C8-72065F721937}"/>
              </a:ext>
            </a:extLst>
          </p:cNvPr>
          <p:cNvSpPr txBox="1"/>
          <p:nvPr/>
        </p:nvSpPr>
        <p:spPr>
          <a:xfrm>
            <a:off x="0" y="6275190"/>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a:solidFill>
                  <a:srgbClr val="FFFFFF"/>
                </a:solidFill>
                <a:latin typeface="Arial Black" panose="020B0A04020102020204" pitchFamily="34" charset="0"/>
                <a:ea typeface="ニタラゴルイカ清音教漢-０８" panose="02010903020103020304" pitchFamily="2" charset="-128"/>
                <a:cs typeface="Times New Roman" panose="02020603050405020304" pitchFamily="18" charset="0"/>
              </a:rPr>
              <a:t>P</a:t>
            </a:r>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roposal-0001</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2" name="グループ化 1">
            <a:extLst>
              <a:ext uri="{FF2B5EF4-FFF2-40B4-BE49-F238E27FC236}">
                <a16:creationId xmlns:a16="http://schemas.microsoft.com/office/drawing/2014/main" id="{3E8C0FEB-9A0C-4EA2-E7C0-A482E4821C9D}"/>
              </a:ext>
            </a:extLst>
          </p:cNvPr>
          <p:cNvGrpSpPr/>
          <p:nvPr/>
        </p:nvGrpSpPr>
        <p:grpSpPr>
          <a:xfrm>
            <a:off x="0" y="5620899"/>
            <a:ext cx="12344382" cy="2102274"/>
            <a:chOff x="0" y="5550070"/>
            <a:chExt cx="12344382" cy="2102274"/>
          </a:xfrm>
        </p:grpSpPr>
        <p:grpSp>
          <p:nvGrpSpPr>
            <p:cNvPr id="6" name="グループ化 5">
              <a:extLst>
                <a:ext uri="{FF2B5EF4-FFF2-40B4-BE49-F238E27FC236}">
                  <a16:creationId xmlns:a16="http://schemas.microsoft.com/office/drawing/2014/main" id="{A38461CF-4E7F-BCDC-AD50-6604280B8BBB}"/>
                </a:ext>
              </a:extLst>
            </p:cNvPr>
            <p:cNvGrpSpPr/>
            <p:nvPr/>
          </p:nvGrpSpPr>
          <p:grpSpPr>
            <a:xfrm>
              <a:off x="0" y="5709244"/>
              <a:ext cx="12344382" cy="1943100"/>
              <a:chOff x="0" y="0"/>
              <a:chExt cx="12344382" cy="1943100"/>
            </a:xfrm>
          </p:grpSpPr>
          <p:sp>
            <p:nvSpPr>
              <p:cNvPr id="8" name="正方形/長方形 7">
                <a:extLst>
                  <a:ext uri="{FF2B5EF4-FFF2-40B4-BE49-F238E27FC236}">
                    <a16:creationId xmlns:a16="http://schemas.microsoft.com/office/drawing/2014/main" id="{C0236B7F-F65F-8E38-7B34-0CA68D694725}"/>
                  </a:ext>
                </a:extLst>
              </p:cNvPr>
              <p:cNvSpPr/>
              <p:nvPr/>
            </p:nvSpPr>
            <p:spPr>
              <a:xfrm>
                <a:off x="0" y="463550"/>
                <a:ext cx="12192000" cy="609600"/>
              </a:xfrm>
              <a:prstGeom prst="rect">
                <a:avLst/>
              </a:prstGeom>
            </p:spPr>
            <p:style>
              <a:lnRef idx="2">
                <a:schemeClr val="dk1">
                  <a:shade val="15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0" name="楕円 9">
                <a:extLst>
                  <a:ext uri="{FF2B5EF4-FFF2-40B4-BE49-F238E27FC236}">
                    <a16:creationId xmlns:a16="http://schemas.microsoft.com/office/drawing/2014/main" id="{C98BD94D-66AF-72C4-9BDA-6A7A4D639A5E}"/>
                  </a:ext>
                </a:extLst>
              </p:cNvPr>
              <p:cNvSpPr/>
              <p:nvPr/>
            </p:nvSpPr>
            <p:spPr>
              <a:xfrm>
                <a:off x="11309332" y="508000"/>
                <a:ext cx="469900" cy="476250"/>
              </a:xfrm>
              <a:prstGeom prst="ellipse">
                <a:avLst/>
              </a:prstGeom>
              <a:noFill/>
              <a:ln w="12700" cap="flat" cmpd="sng" algn="ctr">
                <a:solidFill>
                  <a:schemeClr val="accent1">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1" name="楕円 10">
                <a:extLst>
                  <a:ext uri="{FF2B5EF4-FFF2-40B4-BE49-F238E27FC236}">
                    <a16:creationId xmlns:a16="http://schemas.microsoft.com/office/drawing/2014/main" id="{48A0020E-E869-7443-9B6A-FBDA65907B1A}"/>
                  </a:ext>
                </a:extLst>
              </p:cNvPr>
              <p:cNvSpPr/>
              <p:nvPr/>
            </p:nvSpPr>
            <p:spPr>
              <a:xfrm>
                <a:off x="11531582" y="635000"/>
                <a:ext cx="247650" cy="247650"/>
              </a:xfrm>
              <a:prstGeom prst="ellipse">
                <a:avLst/>
              </a:prstGeom>
              <a:noFill/>
              <a:ln w="12700" cap="flat" cmpd="sng" algn="ctr">
                <a:solidFill>
                  <a:schemeClr val="accent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2" name="楕円 11">
                <a:extLst>
                  <a:ext uri="{FF2B5EF4-FFF2-40B4-BE49-F238E27FC236}">
                    <a16:creationId xmlns:a16="http://schemas.microsoft.com/office/drawing/2014/main" id="{2FD5A800-E7C2-BD43-0B45-05AED5BFC201}"/>
                  </a:ext>
                </a:extLst>
              </p:cNvPr>
              <p:cNvSpPr/>
              <p:nvPr/>
            </p:nvSpPr>
            <p:spPr>
              <a:xfrm>
                <a:off x="10553682" y="0"/>
                <a:ext cx="749300" cy="736600"/>
              </a:xfrm>
              <a:prstGeom prst="ellipse">
                <a:avLst/>
              </a:prstGeom>
              <a:noFill/>
              <a:ln w="12700" cap="flat" cmpd="sng" algn="ctr">
                <a:solidFill>
                  <a:schemeClr val="accent2">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3" name="楕円 12">
                <a:extLst>
                  <a:ext uri="{FF2B5EF4-FFF2-40B4-BE49-F238E27FC236}">
                    <a16:creationId xmlns:a16="http://schemas.microsoft.com/office/drawing/2014/main" id="{EAD23212-EE81-9604-9B2F-C5377C0D1A71}"/>
                  </a:ext>
                </a:extLst>
              </p:cNvPr>
              <p:cNvSpPr/>
              <p:nvPr/>
            </p:nvSpPr>
            <p:spPr>
              <a:xfrm>
                <a:off x="10725132" y="482600"/>
                <a:ext cx="247650" cy="247650"/>
              </a:xfrm>
              <a:prstGeom prst="ellipse">
                <a:avLst/>
              </a:prstGeom>
              <a:noFill/>
              <a:ln w="12700" cap="flat" cmpd="sng" algn="ctr">
                <a:solidFill>
                  <a:srgbClr val="FEC306"/>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4" name="テキスト ボックス 11">
                <a:extLst>
                  <a:ext uri="{FF2B5EF4-FFF2-40B4-BE49-F238E27FC236}">
                    <a16:creationId xmlns:a16="http://schemas.microsoft.com/office/drawing/2014/main" id="{14D44E1E-14A6-F047-0E53-8AA7ED332077}"/>
                  </a:ext>
                </a:extLst>
              </p:cNvPr>
              <p:cNvSpPr txBox="1"/>
              <p:nvPr/>
            </p:nvSpPr>
            <p:spPr>
              <a:xfrm>
                <a:off x="9321782" y="828158"/>
                <a:ext cx="1606550" cy="273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©NLEED G-Seminar</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5" name="テキスト ボックス 11">
                <a:extLst>
                  <a:ext uri="{FF2B5EF4-FFF2-40B4-BE49-F238E27FC236}">
                    <a16:creationId xmlns:a16="http://schemas.microsoft.com/office/drawing/2014/main" id="{5ADF7619-AA8E-1EE0-61D9-E71CA0AEA004}"/>
                  </a:ext>
                </a:extLst>
              </p:cNvPr>
              <p:cNvSpPr txBox="1"/>
              <p:nvPr/>
            </p:nvSpPr>
            <p:spPr>
              <a:xfrm>
                <a:off x="0" y="796668"/>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5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JP. Circular economy</a:t>
                </a:r>
                <a:r>
                  <a:rPr lang="ja-JP" sz="140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水</a:t>
                </a:r>
                <a:r>
                  <a:rPr lang="en-US" sz="105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deck</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9" name="楕円 8">
                <a:extLst>
                  <a:ext uri="{FF2B5EF4-FFF2-40B4-BE49-F238E27FC236}">
                    <a16:creationId xmlns:a16="http://schemas.microsoft.com/office/drawing/2014/main" id="{8A742546-271C-3086-E4F5-49C063544609}"/>
                  </a:ext>
                </a:extLst>
              </p:cNvPr>
              <p:cNvSpPr/>
              <p:nvPr/>
            </p:nvSpPr>
            <p:spPr>
              <a:xfrm>
                <a:off x="10902932" y="501650"/>
                <a:ext cx="1441450" cy="1441450"/>
              </a:xfrm>
              <a:prstGeom prst="ellipse">
                <a:avLst/>
              </a:prstGeom>
              <a:noFill/>
              <a:ln w="12700" cap="flat" cmpd="sng" algn="ctr">
                <a:solidFill>
                  <a:srgbClr val="DF532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16" name="正方形/長方形 15">
              <a:extLst>
                <a:ext uri="{FF2B5EF4-FFF2-40B4-BE49-F238E27FC236}">
                  <a16:creationId xmlns:a16="http://schemas.microsoft.com/office/drawing/2014/main" id="{4C7EEFE4-01A7-2310-2197-BC138755EB3B}"/>
                </a:ext>
              </a:extLst>
            </p:cNvPr>
            <p:cNvSpPr/>
            <p:nvPr/>
          </p:nvSpPr>
          <p:spPr>
            <a:xfrm>
              <a:off x="10112587" y="5550070"/>
              <a:ext cx="1517226"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正方形/長方形 18">
            <a:extLst>
              <a:ext uri="{FF2B5EF4-FFF2-40B4-BE49-F238E27FC236}">
                <a16:creationId xmlns:a16="http://schemas.microsoft.com/office/drawing/2014/main" id="{AC276976-4CC2-AB89-3261-E9B616EAE2D2}"/>
              </a:ext>
            </a:extLst>
          </p:cNvPr>
          <p:cNvSpPr/>
          <p:nvPr/>
        </p:nvSpPr>
        <p:spPr>
          <a:xfrm>
            <a:off x="8006080" y="2767785"/>
            <a:ext cx="169333" cy="70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9DCCAA9E-42E1-B4DF-4FDE-FA990131766F}"/>
              </a:ext>
            </a:extLst>
          </p:cNvPr>
          <p:cNvPicPr>
            <a:picLocks noChangeAspect="1"/>
          </p:cNvPicPr>
          <p:nvPr/>
        </p:nvPicPr>
        <p:blipFill>
          <a:blip r:embed="rId3"/>
          <a:stretch>
            <a:fillRect/>
          </a:stretch>
        </p:blipFill>
        <p:spPr>
          <a:xfrm>
            <a:off x="5379251" y="1202587"/>
            <a:ext cx="1444691" cy="2111471"/>
          </a:xfrm>
          <a:prstGeom prst="rect">
            <a:avLst/>
          </a:prstGeom>
        </p:spPr>
      </p:pic>
      <p:sp>
        <p:nvSpPr>
          <p:cNvPr id="50" name="テキスト ボックス 11">
            <a:extLst>
              <a:ext uri="{FF2B5EF4-FFF2-40B4-BE49-F238E27FC236}">
                <a16:creationId xmlns:a16="http://schemas.microsoft.com/office/drawing/2014/main" id="{08458A04-F1E2-0219-0F36-EBD90CFA65F0}"/>
              </a:ext>
            </a:extLst>
          </p:cNvPr>
          <p:cNvSpPr txBox="1"/>
          <p:nvPr/>
        </p:nvSpPr>
        <p:spPr>
          <a:xfrm>
            <a:off x="0" y="6349617"/>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a:solidFill>
                  <a:srgbClr val="FFFFFF"/>
                </a:solidFill>
                <a:latin typeface="Arial Black" panose="020B0A04020102020204" pitchFamily="34" charset="0"/>
                <a:ea typeface="ニタラゴルイカ清音教漢-０８" panose="02010903020103020304" pitchFamily="2" charset="-128"/>
                <a:cs typeface="Times New Roman" panose="02020603050405020304" pitchFamily="18" charset="0"/>
              </a:rPr>
              <a:t>P</a:t>
            </a:r>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roposal-000</a:t>
            </a:r>
            <a:r>
              <a:rPr lang="en-US" altLang="ja-JP"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2</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51" name="図 50">
            <a:extLst>
              <a:ext uri="{FF2B5EF4-FFF2-40B4-BE49-F238E27FC236}">
                <a16:creationId xmlns:a16="http://schemas.microsoft.com/office/drawing/2014/main" id="{27BB3637-3F54-5E35-2EC4-0DE02267C2AB}"/>
              </a:ext>
            </a:extLst>
          </p:cNvPr>
          <p:cNvPicPr>
            <a:picLocks noChangeAspect="1"/>
          </p:cNvPicPr>
          <p:nvPr/>
        </p:nvPicPr>
        <p:blipFill>
          <a:blip r:embed="rId4"/>
          <a:stretch>
            <a:fillRect/>
          </a:stretch>
        </p:blipFill>
        <p:spPr>
          <a:xfrm>
            <a:off x="0" y="70381"/>
            <a:ext cx="12192000" cy="1102943"/>
          </a:xfrm>
          <a:prstGeom prst="rect">
            <a:avLst/>
          </a:prstGeom>
        </p:spPr>
      </p:pic>
      <p:pic>
        <p:nvPicPr>
          <p:cNvPr id="52" name="図 51">
            <a:extLst>
              <a:ext uri="{FF2B5EF4-FFF2-40B4-BE49-F238E27FC236}">
                <a16:creationId xmlns:a16="http://schemas.microsoft.com/office/drawing/2014/main" id="{FE65F4A9-E054-2194-A63C-C790B1BBB915}"/>
              </a:ext>
            </a:extLst>
          </p:cNvPr>
          <p:cNvPicPr>
            <a:picLocks noChangeAspect="1"/>
          </p:cNvPicPr>
          <p:nvPr/>
        </p:nvPicPr>
        <p:blipFill>
          <a:blip r:embed="rId4"/>
          <a:stretch>
            <a:fillRect/>
          </a:stretch>
        </p:blipFill>
        <p:spPr>
          <a:xfrm>
            <a:off x="0" y="99644"/>
            <a:ext cx="12192000" cy="1102943"/>
          </a:xfrm>
          <a:prstGeom prst="rect">
            <a:avLst/>
          </a:prstGeom>
        </p:spPr>
      </p:pic>
      <p:sp>
        <p:nvSpPr>
          <p:cNvPr id="53" name="Rectangle 1">
            <a:extLst>
              <a:ext uri="{FF2B5EF4-FFF2-40B4-BE49-F238E27FC236}">
                <a16:creationId xmlns:a16="http://schemas.microsoft.com/office/drawing/2014/main" id="{6545CAF6-EE4E-C475-FC37-0377E818D4BC}"/>
              </a:ext>
            </a:extLst>
          </p:cNvPr>
          <p:cNvSpPr>
            <a:spLocks noChangeArrowheads="1"/>
          </p:cNvSpPr>
          <p:nvPr/>
        </p:nvSpPr>
        <p:spPr bwMode="auto">
          <a:xfrm>
            <a:off x="7104604" y="2560916"/>
            <a:ext cx="5156307" cy="904100"/>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5800" b="0" i="0" u="none" strike="noStrike" cap="none" normalizeH="0" baseline="0" dirty="0">
                <a:ln>
                  <a:noFill/>
                </a:ln>
                <a:solidFill>
                  <a:srgbClr val="202124"/>
                </a:solidFill>
                <a:effectLst/>
                <a:latin typeface="Aptos Black" panose="020B0004020202020204" pitchFamily="34" charset="0"/>
                <a:ea typeface="inherit"/>
              </a:rPr>
              <a:t>Undergroun</a:t>
            </a:r>
            <a:r>
              <a:rPr kumimoji="0" lang="en-US" altLang="ja-JP" sz="5800" b="0" i="0" u="none" strike="noStrike" cap="none" normalizeH="0" baseline="0" dirty="0">
                <a:ln>
                  <a:noFill/>
                </a:ln>
                <a:solidFill>
                  <a:srgbClr val="202124"/>
                </a:solidFill>
                <a:effectLst/>
                <a:latin typeface="Aptos Black" panose="020B0004020202020204" pitchFamily="34" charset="0"/>
                <a:ea typeface="inherit"/>
              </a:rPr>
              <a:t>d</a:t>
            </a:r>
            <a:r>
              <a:rPr kumimoji="0" lang="ja-JP" altLang="ja-JP" sz="5800" b="0" i="0" u="none" strike="noStrike" cap="none" normalizeH="0" baseline="0" dirty="0">
                <a:ln>
                  <a:noFill/>
                </a:ln>
                <a:solidFill>
                  <a:schemeClr val="tx1"/>
                </a:solidFill>
                <a:effectLst/>
                <a:latin typeface="Aptos Black" panose="020B0004020202020204" pitchFamily="34" charset="0"/>
              </a:rPr>
              <a:t> </a:t>
            </a:r>
          </a:p>
        </p:txBody>
      </p:sp>
      <p:sp>
        <p:nvSpPr>
          <p:cNvPr id="55" name="Rectangle 1">
            <a:extLst>
              <a:ext uri="{FF2B5EF4-FFF2-40B4-BE49-F238E27FC236}">
                <a16:creationId xmlns:a16="http://schemas.microsoft.com/office/drawing/2014/main" id="{60FFD48D-8E93-E9AF-4A3E-E8E9B054A143}"/>
              </a:ext>
            </a:extLst>
          </p:cNvPr>
          <p:cNvSpPr>
            <a:spLocks noChangeArrowheads="1"/>
          </p:cNvSpPr>
          <p:nvPr/>
        </p:nvSpPr>
        <p:spPr bwMode="auto">
          <a:xfrm>
            <a:off x="396385" y="2529846"/>
            <a:ext cx="5153625" cy="904100"/>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5800" dirty="0">
                <a:solidFill>
                  <a:srgbClr val="202124"/>
                </a:solidFill>
                <a:latin typeface="Aptos Black" panose="020B0004020202020204" pitchFamily="34" charset="0"/>
              </a:rPr>
              <a:t>Water flowing</a:t>
            </a:r>
          </a:p>
        </p:txBody>
      </p:sp>
      <p:sp>
        <p:nvSpPr>
          <p:cNvPr id="56" name="テキスト ボックス 55">
            <a:extLst>
              <a:ext uri="{FF2B5EF4-FFF2-40B4-BE49-F238E27FC236}">
                <a16:creationId xmlns:a16="http://schemas.microsoft.com/office/drawing/2014/main" id="{60DC4DB3-0322-E657-0823-239831125B1A}"/>
              </a:ext>
            </a:extLst>
          </p:cNvPr>
          <p:cNvSpPr txBox="1"/>
          <p:nvPr/>
        </p:nvSpPr>
        <p:spPr>
          <a:xfrm>
            <a:off x="9236481" y="3301561"/>
            <a:ext cx="2634402" cy="461665"/>
          </a:xfrm>
          <a:prstGeom prst="rect">
            <a:avLst/>
          </a:prstGeom>
          <a:noFill/>
        </p:spPr>
        <p:txBody>
          <a:bodyPr wrap="square">
            <a:spAutoFit/>
          </a:bodyPr>
          <a:lstStyle/>
          <a:p>
            <a:pPr algn="r"/>
            <a:r>
              <a:rPr lang="ja-JP" altLang="en-US" sz="2400" b="1" kern="0" dirty="0">
                <a:ea typeface="Meiryo UI" panose="020B0604030504040204" pitchFamily="50" charset="-128"/>
                <a:cs typeface="Meiryo UI" panose="020B0604030504040204" pitchFamily="50" charset="-128"/>
              </a:rPr>
              <a:t>下水道とは？</a:t>
            </a:r>
            <a:endParaRPr lang="ja-JP" altLang="en-US" sz="4800" b="1" dirty="0"/>
          </a:p>
        </p:txBody>
      </p:sp>
      <p:sp>
        <p:nvSpPr>
          <p:cNvPr id="3" name="Rectangle 1">
            <a:extLst>
              <a:ext uri="{FF2B5EF4-FFF2-40B4-BE49-F238E27FC236}">
                <a16:creationId xmlns:a16="http://schemas.microsoft.com/office/drawing/2014/main" id="{278A3D94-9FC9-EBB2-85F4-B425761BA8DE}"/>
              </a:ext>
            </a:extLst>
          </p:cNvPr>
          <p:cNvSpPr>
            <a:spLocks noChangeArrowheads="1"/>
          </p:cNvSpPr>
          <p:nvPr/>
        </p:nvSpPr>
        <p:spPr bwMode="auto">
          <a:xfrm>
            <a:off x="339586" y="3704573"/>
            <a:ext cx="11456029" cy="1334987"/>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8800" dirty="0">
                <a:solidFill>
                  <a:srgbClr val="FF0000"/>
                </a:solidFill>
                <a:latin typeface="Aptos Black" panose="020B0004020202020204" pitchFamily="34" charset="0"/>
              </a:rPr>
              <a:t>Circular economy</a:t>
            </a:r>
          </a:p>
        </p:txBody>
      </p:sp>
      <p:sp>
        <p:nvSpPr>
          <p:cNvPr id="4" name="テキスト ボックス 3">
            <a:extLst>
              <a:ext uri="{FF2B5EF4-FFF2-40B4-BE49-F238E27FC236}">
                <a16:creationId xmlns:a16="http://schemas.microsoft.com/office/drawing/2014/main" id="{8B8AAAEF-10A5-1C21-9772-B1CF63652EA4}"/>
              </a:ext>
            </a:extLst>
          </p:cNvPr>
          <p:cNvSpPr txBox="1"/>
          <p:nvPr/>
        </p:nvSpPr>
        <p:spPr>
          <a:xfrm>
            <a:off x="1427197" y="4772592"/>
            <a:ext cx="6748215" cy="584775"/>
          </a:xfrm>
          <a:prstGeom prst="rect">
            <a:avLst/>
          </a:prstGeom>
          <a:noFill/>
        </p:spPr>
        <p:txBody>
          <a:bodyPr wrap="square">
            <a:spAutoFit/>
          </a:bodyPr>
          <a:lstStyle/>
          <a:p>
            <a:r>
              <a:rPr lang="ja-JP" altLang="en-US" sz="3200" b="1" kern="0" dirty="0">
                <a:ea typeface="Meiryo UI" panose="020B0604030504040204" pitchFamily="50" charset="-128"/>
                <a:cs typeface="Meiryo UI" panose="020B0604030504040204" pitchFamily="50" charset="-128"/>
              </a:rPr>
              <a:t>循環経済</a:t>
            </a:r>
            <a:r>
              <a:rPr lang="en-US" altLang="ja-JP" sz="3200" b="1" kern="0" dirty="0">
                <a:ea typeface="Meiryo UI" panose="020B0604030504040204" pitchFamily="50" charset="-128"/>
                <a:cs typeface="Meiryo UI" panose="020B0604030504040204" pitchFamily="50" charset="-128"/>
              </a:rPr>
              <a:t>(</a:t>
            </a:r>
            <a:r>
              <a:rPr lang="ja-JP" altLang="en-US" sz="3200" b="1" kern="0" dirty="0">
                <a:ea typeface="Meiryo UI" panose="020B0604030504040204" pitchFamily="50" charset="-128"/>
                <a:cs typeface="Meiryo UI" panose="020B0604030504040204" pitchFamily="50" charset="-128"/>
              </a:rPr>
              <a:t>循環する社会の仕組み</a:t>
            </a:r>
            <a:r>
              <a:rPr lang="en-US" altLang="ja-JP" sz="3200" b="1" kern="0" dirty="0">
                <a:ea typeface="Meiryo UI" panose="020B0604030504040204" pitchFamily="50" charset="-128"/>
                <a:cs typeface="Meiryo UI" panose="020B0604030504040204" pitchFamily="50" charset="-128"/>
              </a:rPr>
              <a:t>)</a:t>
            </a:r>
            <a:endParaRPr lang="ja-JP" altLang="en-US" sz="6000" b="1" dirty="0"/>
          </a:p>
        </p:txBody>
      </p:sp>
      <p:pic>
        <p:nvPicPr>
          <p:cNvPr id="5" name="図 4">
            <a:extLst>
              <a:ext uri="{FF2B5EF4-FFF2-40B4-BE49-F238E27FC236}">
                <a16:creationId xmlns:a16="http://schemas.microsoft.com/office/drawing/2014/main" id="{5EEE4815-1144-224D-A6AD-E7BC8A65DE34}"/>
              </a:ext>
            </a:extLst>
          </p:cNvPr>
          <p:cNvPicPr>
            <a:picLocks noChangeAspect="1"/>
          </p:cNvPicPr>
          <p:nvPr/>
        </p:nvPicPr>
        <p:blipFill>
          <a:blip r:embed="rId5"/>
          <a:stretch>
            <a:fillRect/>
          </a:stretch>
        </p:blipFill>
        <p:spPr>
          <a:xfrm>
            <a:off x="1987552" y="1332649"/>
            <a:ext cx="1509723" cy="1311160"/>
          </a:xfrm>
          <a:prstGeom prst="rect">
            <a:avLst/>
          </a:prstGeom>
        </p:spPr>
      </p:pic>
      <p:pic>
        <p:nvPicPr>
          <p:cNvPr id="17" name="図 16">
            <a:extLst>
              <a:ext uri="{FF2B5EF4-FFF2-40B4-BE49-F238E27FC236}">
                <a16:creationId xmlns:a16="http://schemas.microsoft.com/office/drawing/2014/main" id="{953D2BD6-DFBE-A636-A99A-881F8C5D2CC7}"/>
              </a:ext>
            </a:extLst>
          </p:cNvPr>
          <p:cNvPicPr>
            <a:picLocks noChangeAspect="1"/>
          </p:cNvPicPr>
          <p:nvPr/>
        </p:nvPicPr>
        <p:blipFill>
          <a:blip r:embed="rId6"/>
          <a:stretch>
            <a:fillRect/>
          </a:stretch>
        </p:blipFill>
        <p:spPr>
          <a:xfrm>
            <a:off x="328445" y="1333236"/>
            <a:ext cx="1490760" cy="1301232"/>
          </a:xfrm>
          <a:prstGeom prst="rect">
            <a:avLst/>
          </a:prstGeom>
        </p:spPr>
      </p:pic>
      <p:pic>
        <p:nvPicPr>
          <p:cNvPr id="20" name="図 19">
            <a:extLst>
              <a:ext uri="{FF2B5EF4-FFF2-40B4-BE49-F238E27FC236}">
                <a16:creationId xmlns:a16="http://schemas.microsoft.com/office/drawing/2014/main" id="{DAAA4439-78AB-7F0B-B62F-22537BE3EC44}"/>
              </a:ext>
            </a:extLst>
          </p:cNvPr>
          <p:cNvPicPr>
            <a:picLocks noChangeAspect="1"/>
          </p:cNvPicPr>
          <p:nvPr/>
        </p:nvPicPr>
        <p:blipFill>
          <a:blip r:embed="rId7"/>
          <a:stretch>
            <a:fillRect/>
          </a:stretch>
        </p:blipFill>
        <p:spPr>
          <a:xfrm>
            <a:off x="3665622" y="1332649"/>
            <a:ext cx="1524631" cy="1311160"/>
          </a:xfrm>
          <a:prstGeom prst="rect">
            <a:avLst/>
          </a:prstGeom>
        </p:spPr>
      </p:pic>
      <p:pic>
        <p:nvPicPr>
          <p:cNvPr id="21" name="図 20" descr="屋外, 建物, ボート, 水 が含まれている画像&#10;&#10;自動的に生成された説明">
            <a:extLst>
              <a:ext uri="{FF2B5EF4-FFF2-40B4-BE49-F238E27FC236}">
                <a16:creationId xmlns:a16="http://schemas.microsoft.com/office/drawing/2014/main" id="{532BE511-BFE2-5259-CAAF-5399C9A4C4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21282" y="1294145"/>
            <a:ext cx="1502978" cy="1332333"/>
          </a:xfrm>
          <a:prstGeom prst="rect">
            <a:avLst/>
          </a:prstGeom>
        </p:spPr>
      </p:pic>
      <p:pic>
        <p:nvPicPr>
          <p:cNvPr id="22" name="図 21" descr="エンジン, 衣類, 男, 乗る が含まれている画像&#10;&#10;自動的に生成された説明">
            <a:extLst>
              <a:ext uri="{FF2B5EF4-FFF2-40B4-BE49-F238E27FC236}">
                <a16:creationId xmlns:a16="http://schemas.microsoft.com/office/drawing/2014/main" id="{54CE9389-A7AC-9233-2944-6A59BD0698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01709" y="1297099"/>
            <a:ext cx="1540782" cy="1310173"/>
          </a:xfrm>
          <a:prstGeom prst="rect">
            <a:avLst/>
          </a:prstGeom>
        </p:spPr>
      </p:pic>
      <p:pic>
        <p:nvPicPr>
          <p:cNvPr id="23" name="図 22" descr="グリーン, 建物, 座る, バス が含まれている画像&#10;&#10;自動的に生成された説明">
            <a:extLst>
              <a:ext uri="{FF2B5EF4-FFF2-40B4-BE49-F238E27FC236}">
                <a16:creationId xmlns:a16="http://schemas.microsoft.com/office/drawing/2014/main" id="{7CA4ECB3-0AAA-080A-17D5-62634055B7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21577" y="1294145"/>
            <a:ext cx="1507601" cy="1310611"/>
          </a:xfrm>
          <a:prstGeom prst="rect">
            <a:avLst/>
          </a:prstGeom>
        </p:spPr>
      </p:pic>
    </p:spTree>
    <p:extLst>
      <p:ext uri="{BB962C8B-B14F-4D97-AF65-F5344CB8AC3E}">
        <p14:creationId xmlns:p14="http://schemas.microsoft.com/office/powerpoint/2010/main" val="121425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CB8F0-E047-49EC-FC95-BD73907AAA8F}"/>
            </a:ext>
          </a:extLst>
        </p:cNvPr>
        <p:cNvGrpSpPr/>
        <p:nvPr/>
      </p:nvGrpSpPr>
      <p:grpSpPr>
        <a:xfrm>
          <a:off x="0" y="0"/>
          <a:ext cx="0" cy="0"/>
          <a:chOff x="0" y="0"/>
          <a:chExt cx="0" cy="0"/>
        </a:xfrm>
      </p:grpSpPr>
      <p:pic>
        <p:nvPicPr>
          <p:cNvPr id="20" name="図 19" descr="夜の街の様子のフォトショップ&#10;&#10;低い精度で自動的に生成された説明">
            <a:extLst>
              <a:ext uri="{FF2B5EF4-FFF2-40B4-BE49-F238E27FC236}">
                <a16:creationId xmlns:a16="http://schemas.microsoft.com/office/drawing/2014/main" id="{71F49B84-3604-2018-39CB-5200FDDBE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0047" y="1313419"/>
            <a:ext cx="1524630" cy="1521204"/>
          </a:xfrm>
          <a:prstGeom prst="rect">
            <a:avLst/>
          </a:prstGeom>
        </p:spPr>
      </p:pic>
      <p:pic>
        <p:nvPicPr>
          <p:cNvPr id="17" name="図 16">
            <a:extLst>
              <a:ext uri="{FF2B5EF4-FFF2-40B4-BE49-F238E27FC236}">
                <a16:creationId xmlns:a16="http://schemas.microsoft.com/office/drawing/2014/main" id="{C1203514-894E-19E9-7CAB-8A32D36FF8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043" t="876" r="10638" b="-876"/>
          <a:stretch/>
        </p:blipFill>
        <p:spPr bwMode="auto">
          <a:xfrm>
            <a:off x="1976350" y="1344677"/>
            <a:ext cx="1538689" cy="1538689"/>
          </a:xfrm>
          <a:prstGeom prst="rect">
            <a:avLst/>
          </a:prstGeom>
          <a:ln>
            <a:noFill/>
          </a:ln>
          <a:extLst>
            <a:ext uri="{53640926-AAD7-44D8-BBD7-CCE9431645EC}">
              <a14:shadowObscured xmlns:a14="http://schemas.microsoft.com/office/drawing/2010/main"/>
            </a:ext>
          </a:extLst>
        </p:spPr>
      </p:pic>
      <p:pic>
        <p:nvPicPr>
          <p:cNvPr id="5" name="図 4">
            <a:extLst>
              <a:ext uri="{FF2B5EF4-FFF2-40B4-BE49-F238E27FC236}">
                <a16:creationId xmlns:a16="http://schemas.microsoft.com/office/drawing/2014/main" id="{8F148EE4-0439-A3BC-C448-854B6BA450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0" t="427" r="25336" b="-427"/>
          <a:stretch/>
        </p:blipFill>
        <p:spPr bwMode="auto">
          <a:xfrm>
            <a:off x="298907" y="1330134"/>
            <a:ext cx="1515950" cy="1469201"/>
          </a:xfrm>
          <a:prstGeom prst="rect">
            <a:avLst/>
          </a:prstGeom>
          <a:ln>
            <a:noFill/>
          </a:ln>
          <a:extLst>
            <a:ext uri="{53640926-AAD7-44D8-BBD7-CCE9431645EC}">
              <a14:shadowObscured xmlns:a14="http://schemas.microsoft.com/office/drawing/2010/main"/>
            </a:ext>
          </a:extLst>
        </p:spPr>
      </p:pic>
      <p:pic>
        <p:nvPicPr>
          <p:cNvPr id="21" name="図 20">
            <a:extLst>
              <a:ext uri="{FF2B5EF4-FFF2-40B4-BE49-F238E27FC236}">
                <a16:creationId xmlns:a16="http://schemas.microsoft.com/office/drawing/2014/main" id="{4CADD69B-46C2-BA72-24ED-CE3F24BB26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8516" y="1294144"/>
            <a:ext cx="1502978" cy="1538451"/>
          </a:xfrm>
          <a:prstGeom prst="rect">
            <a:avLst/>
          </a:prstGeom>
        </p:spPr>
      </p:pic>
      <p:pic>
        <p:nvPicPr>
          <p:cNvPr id="22" name="図 21">
            <a:extLst>
              <a:ext uri="{FF2B5EF4-FFF2-40B4-BE49-F238E27FC236}">
                <a16:creationId xmlns:a16="http://schemas.microsoft.com/office/drawing/2014/main" id="{7F484CF3-4929-E881-19DC-71ECE85C6F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00844" y="1294145"/>
            <a:ext cx="1540781" cy="1504756"/>
          </a:xfrm>
          <a:prstGeom prst="rect">
            <a:avLst/>
          </a:prstGeom>
        </p:spPr>
      </p:pic>
      <p:pic>
        <p:nvPicPr>
          <p:cNvPr id="23" name="図 22" descr="木々の黒い影&#10;&#10;自動的に生成された説明">
            <a:extLst>
              <a:ext uri="{FF2B5EF4-FFF2-40B4-BE49-F238E27FC236}">
                <a16:creationId xmlns:a16="http://schemas.microsoft.com/office/drawing/2014/main" id="{09BAFB9F-C4E4-6364-BAD6-78A8739A8D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18210" y="1294145"/>
            <a:ext cx="1505972" cy="1505972"/>
          </a:xfrm>
          <a:prstGeom prst="rect">
            <a:avLst/>
          </a:prstGeom>
        </p:spPr>
      </p:pic>
      <p:sp>
        <p:nvSpPr>
          <p:cNvPr id="7" name="テキスト ボックス 11">
            <a:extLst>
              <a:ext uri="{FF2B5EF4-FFF2-40B4-BE49-F238E27FC236}">
                <a16:creationId xmlns:a16="http://schemas.microsoft.com/office/drawing/2014/main" id="{C9D08864-8DF4-96A9-FE9E-4F9211284EF8}"/>
              </a:ext>
            </a:extLst>
          </p:cNvPr>
          <p:cNvSpPr txBox="1"/>
          <p:nvPr/>
        </p:nvSpPr>
        <p:spPr>
          <a:xfrm>
            <a:off x="0" y="6275190"/>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a:solidFill>
                  <a:srgbClr val="FFFFFF"/>
                </a:solidFill>
                <a:latin typeface="Arial Black" panose="020B0A04020102020204" pitchFamily="34" charset="0"/>
                <a:ea typeface="ニタラゴルイカ清音教漢-０８" panose="02010903020103020304" pitchFamily="2" charset="-128"/>
                <a:cs typeface="Times New Roman" panose="02020603050405020304" pitchFamily="18" charset="0"/>
              </a:rPr>
              <a:t>P</a:t>
            </a:r>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roposal-0001</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2" name="グループ化 1">
            <a:extLst>
              <a:ext uri="{FF2B5EF4-FFF2-40B4-BE49-F238E27FC236}">
                <a16:creationId xmlns:a16="http://schemas.microsoft.com/office/drawing/2014/main" id="{971E85B9-40E2-3C0E-B1EB-9263CAD4A5D4}"/>
              </a:ext>
            </a:extLst>
          </p:cNvPr>
          <p:cNvGrpSpPr/>
          <p:nvPr/>
        </p:nvGrpSpPr>
        <p:grpSpPr>
          <a:xfrm>
            <a:off x="0" y="5620899"/>
            <a:ext cx="12344382" cy="2102274"/>
            <a:chOff x="0" y="5550070"/>
            <a:chExt cx="12344382" cy="2102274"/>
          </a:xfrm>
        </p:grpSpPr>
        <p:grpSp>
          <p:nvGrpSpPr>
            <p:cNvPr id="6" name="グループ化 5">
              <a:extLst>
                <a:ext uri="{FF2B5EF4-FFF2-40B4-BE49-F238E27FC236}">
                  <a16:creationId xmlns:a16="http://schemas.microsoft.com/office/drawing/2014/main" id="{7BAF2C79-2D3C-A1B3-B3B8-BEB029E11601}"/>
                </a:ext>
              </a:extLst>
            </p:cNvPr>
            <p:cNvGrpSpPr/>
            <p:nvPr/>
          </p:nvGrpSpPr>
          <p:grpSpPr>
            <a:xfrm>
              <a:off x="0" y="5709244"/>
              <a:ext cx="12344382" cy="1943100"/>
              <a:chOff x="0" y="0"/>
              <a:chExt cx="12344382" cy="1943100"/>
            </a:xfrm>
          </p:grpSpPr>
          <p:sp>
            <p:nvSpPr>
              <p:cNvPr id="8" name="正方形/長方形 7">
                <a:extLst>
                  <a:ext uri="{FF2B5EF4-FFF2-40B4-BE49-F238E27FC236}">
                    <a16:creationId xmlns:a16="http://schemas.microsoft.com/office/drawing/2014/main" id="{35B88ED0-0EFF-9FFE-A8F2-951F4A3E8A50}"/>
                  </a:ext>
                </a:extLst>
              </p:cNvPr>
              <p:cNvSpPr/>
              <p:nvPr/>
            </p:nvSpPr>
            <p:spPr>
              <a:xfrm>
                <a:off x="0" y="463550"/>
                <a:ext cx="12192000" cy="609600"/>
              </a:xfrm>
              <a:prstGeom prst="rect">
                <a:avLst/>
              </a:prstGeom>
            </p:spPr>
            <p:style>
              <a:lnRef idx="2">
                <a:schemeClr val="dk1">
                  <a:shade val="15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0" name="楕円 9">
                <a:extLst>
                  <a:ext uri="{FF2B5EF4-FFF2-40B4-BE49-F238E27FC236}">
                    <a16:creationId xmlns:a16="http://schemas.microsoft.com/office/drawing/2014/main" id="{BC72FC4F-0C9B-4CEF-EA7B-D780BC65ABEF}"/>
                  </a:ext>
                </a:extLst>
              </p:cNvPr>
              <p:cNvSpPr/>
              <p:nvPr/>
            </p:nvSpPr>
            <p:spPr>
              <a:xfrm>
                <a:off x="11309332" y="508000"/>
                <a:ext cx="469900" cy="476250"/>
              </a:xfrm>
              <a:prstGeom prst="ellipse">
                <a:avLst/>
              </a:prstGeom>
              <a:noFill/>
              <a:ln w="12700" cap="flat" cmpd="sng" algn="ctr">
                <a:solidFill>
                  <a:schemeClr val="accent1">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1" name="楕円 10">
                <a:extLst>
                  <a:ext uri="{FF2B5EF4-FFF2-40B4-BE49-F238E27FC236}">
                    <a16:creationId xmlns:a16="http://schemas.microsoft.com/office/drawing/2014/main" id="{4A15DF8D-715E-C8F7-F5DB-FFD2F15650F5}"/>
                  </a:ext>
                </a:extLst>
              </p:cNvPr>
              <p:cNvSpPr/>
              <p:nvPr/>
            </p:nvSpPr>
            <p:spPr>
              <a:xfrm>
                <a:off x="11531582" y="635000"/>
                <a:ext cx="247650" cy="247650"/>
              </a:xfrm>
              <a:prstGeom prst="ellipse">
                <a:avLst/>
              </a:prstGeom>
              <a:noFill/>
              <a:ln w="12700" cap="flat" cmpd="sng" algn="ctr">
                <a:solidFill>
                  <a:schemeClr val="accent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2" name="楕円 11">
                <a:extLst>
                  <a:ext uri="{FF2B5EF4-FFF2-40B4-BE49-F238E27FC236}">
                    <a16:creationId xmlns:a16="http://schemas.microsoft.com/office/drawing/2014/main" id="{BD203035-696B-BB45-8A4D-FED1C483D328}"/>
                  </a:ext>
                </a:extLst>
              </p:cNvPr>
              <p:cNvSpPr/>
              <p:nvPr/>
            </p:nvSpPr>
            <p:spPr>
              <a:xfrm>
                <a:off x="10553682" y="0"/>
                <a:ext cx="749300" cy="736600"/>
              </a:xfrm>
              <a:prstGeom prst="ellipse">
                <a:avLst/>
              </a:prstGeom>
              <a:noFill/>
              <a:ln w="12700" cap="flat" cmpd="sng" algn="ctr">
                <a:solidFill>
                  <a:schemeClr val="accent2">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3" name="楕円 12">
                <a:extLst>
                  <a:ext uri="{FF2B5EF4-FFF2-40B4-BE49-F238E27FC236}">
                    <a16:creationId xmlns:a16="http://schemas.microsoft.com/office/drawing/2014/main" id="{41D60014-EDFD-2F76-85B9-CA175135FCDC}"/>
                  </a:ext>
                </a:extLst>
              </p:cNvPr>
              <p:cNvSpPr/>
              <p:nvPr/>
            </p:nvSpPr>
            <p:spPr>
              <a:xfrm>
                <a:off x="10725132" y="482600"/>
                <a:ext cx="247650" cy="247650"/>
              </a:xfrm>
              <a:prstGeom prst="ellipse">
                <a:avLst/>
              </a:prstGeom>
              <a:noFill/>
              <a:ln w="12700" cap="flat" cmpd="sng" algn="ctr">
                <a:solidFill>
                  <a:srgbClr val="FEC306"/>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4" name="テキスト ボックス 11">
                <a:extLst>
                  <a:ext uri="{FF2B5EF4-FFF2-40B4-BE49-F238E27FC236}">
                    <a16:creationId xmlns:a16="http://schemas.microsoft.com/office/drawing/2014/main" id="{1D8C6873-CE67-5A0E-F9A9-28BAEB7DAEAC}"/>
                  </a:ext>
                </a:extLst>
              </p:cNvPr>
              <p:cNvSpPr txBox="1"/>
              <p:nvPr/>
            </p:nvSpPr>
            <p:spPr>
              <a:xfrm>
                <a:off x="9321782" y="828158"/>
                <a:ext cx="1606550" cy="273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©NLEED G-Seminar</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5" name="テキスト ボックス 11">
                <a:extLst>
                  <a:ext uri="{FF2B5EF4-FFF2-40B4-BE49-F238E27FC236}">
                    <a16:creationId xmlns:a16="http://schemas.microsoft.com/office/drawing/2014/main" id="{33F7B70A-71C8-9192-9773-BD84C0BD5FC2}"/>
                  </a:ext>
                </a:extLst>
              </p:cNvPr>
              <p:cNvSpPr txBox="1"/>
              <p:nvPr/>
            </p:nvSpPr>
            <p:spPr>
              <a:xfrm>
                <a:off x="0" y="796668"/>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5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JP. Circular economy</a:t>
                </a:r>
                <a:r>
                  <a:rPr lang="ja-JP" sz="140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水</a:t>
                </a:r>
                <a:r>
                  <a:rPr lang="en-US" sz="105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deck</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9" name="楕円 8">
                <a:extLst>
                  <a:ext uri="{FF2B5EF4-FFF2-40B4-BE49-F238E27FC236}">
                    <a16:creationId xmlns:a16="http://schemas.microsoft.com/office/drawing/2014/main" id="{6056B0B2-6A88-6E8E-A50B-1EE984587499}"/>
                  </a:ext>
                </a:extLst>
              </p:cNvPr>
              <p:cNvSpPr/>
              <p:nvPr/>
            </p:nvSpPr>
            <p:spPr>
              <a:xfrm>
                <a:off x="10902932" y="501650"/>
                <a:ext cx="1441450" cy="1441450"/>
              </a:xfrm>
              <a:prstGeom prst="ellipse">
                <a:avLst/>
              </a:prstGeom>
              <a:noFill/>
              <a:ln w="12700" cap="flat" cmpd="sng" algn="ctr">
                <a:solidFill>
                  <a:srgbClr val="DF532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16" name="正方形/長方形 15">
              <a:extLst>
                <a:ext uri="{FF2B5EF4-FFF2-40B4-BE49-F238E27FC236}">
                  <a16:creationId xmlns:a16="http://schemas.microsoft.com/office/drawing/2014/main" id="{AF9C2C3A-FB4B-7370-4791-3117B2AEC98C}"/>
                </a:ext>
              </a:extLst>
            </p:cNvPr>
            <p:cNvSpPr/>
            <p:nvPr/>
          </p:nvSpPr>
          <p:spPr>
            <a:xfrm>
              <a:off x="10112587" y="5550070"/>
              <a:ext cx="1517226"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正方形/長方形 18">
            <a:extLst>
              <a:ext uri="{FF2B5EF4-FFF2-40B4-BE49-F238E27FC236}">
                <a16:creationId xmlns:a16="http://schemas.microsoft.com/office/drawing/2014/main" id="{C7EFD5AA-09A1-5E7B-ECDF-F0DF88A03039}"/>
              </a:ext>
            </a:extLst>
          </p:cNvPr>
          <p:cNvSpPr/>
          <p:nvPr/>
        </p:nvSpPr>
        <p:spPr>
          <a:xfrm>
            <a:off x="8006080" y="2767785"/>
            <a:ext cx="169333" cy="70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18865D4D-FB07-FE1E-0ACA-286B7F9A2796}"/>
              </a:ext>
            </a:extLst>
          </p:cNvPr>
          <p:cNvPicPr>
            <a:picLocks noChangeAspect="1"/>
          </p:cNvPicPr>
          <p:nvPr/>
        </p:nvPicPr>
        <p:blipFill>
          <a:blip r:embed="rId9"/>
          <a:stretch>
            <a:fillRect/>
          </a:stretch>
        </p:blipFill>
        <p:spPr>
          <a:xfrm>
            <a:off x="5379251" y="1202587"/>
            <a:ext cx="1444691" cy="2111471"/>
          </a:xfrm>
          <a:prstGeom prst="rect">
            <a:avLst/>
          </a:prstGeom>
        </p:spPr>
      </p:pic>
      <p:sp>
        <p:nvSpPr>
          <p:cNvPr id="50" name="テキスト ボックス 11">
            <a:extLst>
              <a:ext uri="{FF2B5EF4-FFF2-40B4-BE49-F238E27FC236}">
                <a16:creationId xmlns:a16="http://schemas.microsoft.com/office/drawing/2014/main" id="{E29E3356-5AB6-F23C-938A-084967330635}"/>
              </a:ext>
            </a:extLst>
          </p:cNvPr>
          <p:cNvSpPr txBox="1"/>
          <p:nvPr/>
        </p:nvSpPr>
        <p:spPr>
          <a:xfrm>
            <a:off x="0" y="6349617"/>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a:solidFill>
                  <a:srgbClr val="FFFFFF"/>
                </a:solidFill>
                <a:latin typeface="Arial Black" panose="020B0A04020102020204" pitchFamily="34" charset="0"/>
                <a:ea typeface="ニタラゴルイカ清音教漢-０８" panose="02010903020103020304" pitchFamily="2" charset="-128"/>
                <a:cs typeface="Times New Roman" panose="02020603050405020304" pitchFamily="18" charset="0"/>
              </a:rPr>
              <a:t>P</a:t>
            </a:r>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roposal-000</a:t>
            </a:r>
            <a:r>
              <a:rPr lang="en-US" altLang="ja-JP"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3</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51" name="図 50">
            <a:extLst>
              <a:ext uri="{FF2B5EF4-FFF2-40B4-BE49-F238E27FC236}">
                <a16:creationId xmlns:a16="http://schemas.microsoft.com/office/drawing/2014/main" id="{D92E1CEA-341E-EF65-60F2-F362ABA247DA}"/>
              </a:ext>
            </a:extLst>
          </p:cNvPr>
          <p:cNvPicPr>
            <a:picLocks noChangeAspect="1"/>
          </p:cNvPicPr>
          <p:nvPr/>
        </p:nvPicPr>
        <p:blipFill>
          <a:blip r:embed="rId10"/>
          <a:stretch>
            <a:fillRect/>
          </a:stretch>
        </p:blipFill>
        <p:spPr>
          <a:xfrm>
            <a:off x="0" y="70381"/>
            <a:ext cx="12192000" cy="1102943"/>
          </a:xfrm>
          <a:prstGeom prst="rect">
            <a:avLst/>
          </a:prstGeom>
        </p:spPr>
      </p:pic>
      <p:pic>
        <p:nvPicPr>
          <p:cNvPr id="52" name="図 51">
            <a:extLst>
              <a:ext uri="{FF2B5EF4-FFF2-40B4-BE49-F238E27FC236}">
                <a16:creationId xmlns:a16="http://schemas.microsoft.com/office/drawing/2014/main" id="{562AED88-E09E-7B62-D89C-58D2C46DE817}"/>
              </a:ext>
            </a:extLst>
          </p:cNvPr>
          <p:cNvPicPr>
            <a:picLocks noChangeAspect="1"/>
          </p:cNvPicPr>
          <p:nvPr/>
        </p:nvPicPr>
        <p:blipFill>
          <a:blip r:embed="rId10"/>
          <a:stretch>
            <a:fillRect/>
          </a:stretch>
        </p:blipFill>
        <p:spPr>
          <a:xfrm>
            <a:off x="0" y="99644"/>
            <a:ext cx="12192000" cy="1102943"/>
          </a:xfrm>
          <a:prstGeom prst="rect">
            <a:avLst/>
          </a:prstGeom>
        </p:spPr>
      </p:pic>
      <p:sp>
        <p:nvSpPr>
          <p:cNvPr id="24" name="正方形/長方形 23">
            <a:extLst>
              <a:ext uri="{FF2B5EF4-FFF2-40B4-BE49-F238E27FC236}">
                <a16:creationId xmlns:a16="http://schemas.microsoft.com/office/drawing/2014/main" id="{9582D149-5C76-5928-1B1C-4F8B284C1E2F}"/>
              </a:ext>
            </a:extLst>
          </p:cNvPr>
          <p:cNvSpPr/>
          <p:nvPr/>
        </p:nvSpPr>
        <p:spPr>
          <a:xfrm>
            <a:off x="67987" y="2626477"/>
            <a:ext cx="5212681" cy="4369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DD6382E8-C75F-72CF-03E1-721D02547207}"/>
              </a:ext>
            </a:extLst>
          </p:cNvPr>
          <p:cNvSpPr/>
          <p:nvPr/>
        </p:nvSpPr>
        <p:spPr>
          <a:xfrm>
            <a:off x="6866458" y="2628696"/>
            <a:ext cx="5156307" cy="2954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Rectangle 1">
            <a:extLst>
              <a:ext uri="{FF2B5EF4-FFF2-40B4-BE49-F238E27FC236}">
                <a16:creationId xmlns:a16="http://schemas.microsoft.com/office/drawing/2014/main" id="{5EFAEC6E-334A-E54B-16A0-07B74ACDFF38}"/>
              </a:ext>
            </a:extLst>
          </p:cNvPr>
          <p:cNvSpPr>
            <a:spLocks noChangeArrowheads="1"/>
          </p:cNvSpPr>
          <p:nvPr/>
        </p:nvSpPr>
        <p:spPr bwMode="auto">
          <a:xfrm>
            <a:off x="7104604" y="2560916"/>
            <a:ext cx="5156307" cy="904100"/>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5800" b="0" i="0" u="none" strike="noStrike" cap="none" normalizeH="0" baseline="0" dirty="0">
                <a:ln>
                  <a:noFill/>
                </a:ln>
                <a:solidFill>
                  <a:schemeClr val="tx1"/>
                </a:solidFill>
                <a:effectLst/>
                <a:latin typeface="Aptos Black" panose="020B0004020202020204" pitchFamily="34" charset="0"/>
              </a:rPr>
              <a:t>Economy</a:t>
            </a:r>
            <a:r>
              <a:rPr kumimoji="0" lang="ja-JP" altLang="ja-JP" sz="5800" b="0" i="0" u="none" strike="noStrike" cap="none" normalizeH="0" baseline="0" dirty="0">
                <a:ln>
                  <a:noFill/>
                </a:ln>
                <a:solidFill>
                  <a:schemeClr val="tx1"/>
                </a:solidFill>
                <a:effectLst/>
                <a:latin typeface="Aptos Black" panose="020B0004020202020204" pitchFamily="34" charset="0"/>
              </a:rPr>
              <a:t> </a:t>
            </a:r>
          </a:p>
        </p:txBody>
      </p:sp>
      <p:sp>
        <p:nvSpPr>
          <p:cNvPr id="55" name="Rectangle 1">
            <a:extLst>
              <a:ext uri="{FF2B5EF4-FFF2-40B4-BE49-F238E27FC236}">
                <a16:creationId xmlns:a16="http://schemas.microsoft.com/office/drawing/2014/main" id="{9EA616C2-5E68-0840-BB80-3521DAEEE92B}"/>
              </a:ext>
            </a:extLst>
          </p:cNvPr>
          <p:cNvSpPr>
            <a:spLocks noChangeArrowheads="1"/>
          </p:cNvSpPr>
          <p:nvPr/>
        </p:nvSpPr>
        <p:spPr bwMode="auto">
          <a:xfrm>
            <a:off x="396386" y="2545235"/>
            <a:ext cx="4713222" cy="873322"/>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ja-JP" sz="5800" dirty="0">
                <a:solidFill>
                  <a:srgbClr val="202124"/>
                </a:solidFill>
                <a:latin typeface="Aptos Black" panose="020B0004020202020204" pitchFamily="34" charset="0"/>
              </a:rPr>
              <a:t>Circular</a:t>
            </a:r>
          </a:p>
        </p:txBody>
      </p:sp>
      <p:sp>
        <p:nvSpPr>
          <p:cNvPr id="27" name="テキスト ボックス 26">
            <a:extLst>
              <a:ext uri="{FF2B5EF4-FFF2-40B4-BE49-F238E27FC236}">
                <a16:creationId xmlns:a16="http://schemas.microsoft.com/office/drawing/2014/main" id="{7B35EAC9-3211-547C-B14C-B9FB64F4CB11}"/>
              </a:ext>
            </a:extLst>
          </p:cNvPr>
          <p:cNvSpPr txBox="1"/>
          <p:nvPr/>
        </p:nvSpPr>
        <p:spPr>
          <a:xfrm>
            <a:off x="1" y="4182582"/>
            <a:ext cx="12191999" cy="646331"/>
          </a:xfrm>
          <a:prstGeom prst="rect">
            <a:avLst/>
          </a:prstGeom>
          <a:noFill/>
        </p:spPr>
        <p:txBody>
          <a:bodyPr wrap="square" rtlCol="0">
            <a:spAutoFit/>
          </a:bodyPr>
          <a:lstStyle/>
          <a:p>
            <a:pPr algn="ctr"/>
            <a:r>
              <a:rPr kumimoji="1" lang="en-US" altLang="ja-JP" sz="3600" b="1" dirty="0">
                <a:latin typeface="メイリオ" panose="020B0604030504040204" pitchFamily="50" charset="-128"/>
                <a:ea typeface="メイリオ" panose="020B0604030504040204" pitchFamily="50" charset="-128"/>
              </a:rPr>
              <a:t>2023</a:t>
            </a:r>
            <a:r>
              <a:rPr kumimoji="1" lang="ja-JP" altLang="en-US" sz="3600" b="1" dirty="0">
                <a:latin typeface="メイリオ" panose="020B0604030504040204" pitchFamily="50" charset="-128"/>
                <a:ea typeface="メイリオ" panose="020B0604030504040204" pitchFamily="50" charset="-128"/>
              </a:rPr>
              <a:t>年</a:t>
            </a:r>
            <a:r>
              <a:rPr kumimoji="1" lang="en-US" altLang="ja-JP" sz="3600" b="1" dirty="0">
                <a:latin typeface="メイリオ" panose="020B0604030504040204" pitchFamily="50" charset="-128"/>
                <a:ea typeface="メイリオ" panose="020B0604030504040204" pitchFamily="50" charset="-128"/>
              </a:rPr>
              <a:t>8</a:t>
            </a:r>
            <a:r>
              <a:rPr kumimoji="1" lang="ja-JP" altLang="en-US" sz="3600" b="1" dirty="0">
                <a:latin typeface="メイリオ" panose="020B0604030504040204" pitchFamily="50" charset="-128"/>
                <a:ea typeface="メイリオ" panose="020B0604030504040204" pitchFamily="50" charset="-128"/>
              </a:rPr>
              <a:t>月の</a:t>
            </a:r>
            <a:r>
              <a:rPr kumimoji="1" lang="ja-JP" altLang="en-US" sz="3600" b="1" dirty="0">
                <a:solidFill>
                  <a:srgbClr val="FF0000"/>
                </a:solidFill>
                <a:latin typeface="メイリオ" panose="020B0604030504040204" pitchFamily="50" charset="-128"/>
                <a:ea typeface="メイリオ" panose="020B0604030504040204" pitchFamily="50" charset="-128"/>
              </a:rPr>
              <a:t>猛暑日</a:t>
            </a:r>
            <a:r>
              <a:rPr kumimoji="1" lang="en-US" altLang="ja-JP" sz="3600" b="1" dirty="0">
                <a:solidFill>
                  <a:srgbClr val="FF0000"/>
                </a:solidFill>
                <a:latin typeface="メイリオ" panose="020B0604030504040204" pitchFamily="50" charset="-128"/>
                <a:ea typeface="メイリオ" panose="020B0604030504040204" pitchFamily="50" charset="-128"/>
              </a:rPr>
              <a:t>24</a:t>
            </a:r>
            <a:r>
              <a:rPr kumimoji="1" lang="ja-JP" altLang="en-US" sz="3600" b="1" dirty="0">
                <a:solidFill>
                  <a:srgbClr val="FF0000"/>
                </a:solidFill>
                <a:latin typeface="メイリオ" panose="020B0604030504040204" pitchFamily="50" charset="-128"/>
                <a:ea typeface="メイリオ" panose="020B0604030504040204" pitchFamily="50" charset="-128"/>
              </a:rPr>
              <a:t>日</a:t>
            </a:r>
            <a:r>
              <a:rPr lang="ja-JP" altLang="en-US" sz="3600" b="1" dirty="0">
                <a:latin typeface="メイリオ" panose="020B0604030504040204" pitchFamily="50" charset="-128"/>
                <a:ea typeface="メイリオ" panose="020B0604030504040204" pitchFamily="50" charset="-128"/>
              </a:rPr>
              <a:t>・</a:t>
            </a:r>
            <a:r>
              <a:rPr kumimoji="1" lang="ja-JP" altLang="en-US" sz="3600" b="1" dirty="0">
                <a:solidFill>
                  <a:srgbClr val="FF0000"/>
                </a:solidFill>
                <a:latin typeface="メイリオ" panose="020B0604030504040204" pitchFamily="50" charset="-128"/>
                <a:ea typeface="メイリオ" panose="020B0604030504040204" pitchFamily="50" charset="-128"/>
              </a:rPr>
              <a:t>平均気温</a:t>
            </a:r>
            <a:r>
              <a:rPr kumimoji="1" lang="en-US" altLang="ja-JP" sz="3600" b="1" dirty="0">
                <a:solidFill>
                  <a:srgbClr val="FF0000"/>
                </a:solidFill>
                <a:latin typeface="メイリオ" panose="020B0604030504040204" pitchFamily="50" charset="-128"/>
                <a:ea typeface="メイリオ" panose="020B0604030504040204" pitchFamily="50" charset="-128"/>
              </a:rPr>
              <a:t>30.4</a:t>
            </a:r>
            <a:r>
              <a:rPr kumimoji="1" lang="ja-JP" altLang="en-US" sz="3600" b="1" dirty="0">
                <a:solidFill>
                  <a:srgbClr val="FF0000"/>
                </a:solidFill>
                <a:latin typeface="メイリオ" panose="020B0604030504040204" pitchFamily="50" charset="-128"/>
                <a:ea typeface="メイリオ" panose="020B0604030504040204" pitchFamily="50" charset="-128"/>
              </a:rPr>
              <a:t>℃</a:t>
            </a:r>
            <a:r>
              <a:rPr kumimoji="1" lang="ja-JP" altLang="en-US" sz="3600" b="1" dirty="0">
                <a:latin typeface="メイリオ" panose="020B0604030504040204" pitchFamily="50" charset="-128"/>
                <a:ea typeface="メイリオ" panose="020B0604030504040204" pitchFamily="50" charset="-128"/>
              </a:rPr>
              <a:t>で過去最高</a:t>
            </a:r>
          </a:p>
        </p:txBody>
      </p:sp>
      <p:sp>
        <p:nvSpPr>
          <p:cNvPr id="28" name="テキスト ボックス 27">
            <a:extLst>
              <a:ext uri="{FF2B5EF4-FFF2-40B4-BE49-F238E27FC236}">
                <a16:creationId xmlns:a16="http://schemas.microsoft.com/office/drawing/2014/main" id="{F75F68DE-E2DA-9BE2-E989-1CDDA21DB94A}"/>
              </a:ext>
            </a:extLst>
          </p:cNvPr>
          <p:cNvSpPr txBox="1"/>
          <p:nvPr/>
        </p:nvSpPr>
        <p:spPr>
          <a:xfrm>
            <a:off x="22808" y="4866992"/>
            <a:ext cx="12191999"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真冬なのに</a:t>
            </a:r>
            <a:r>
              <a:rPr lang="en-US" altLang="ja-JP" sz="3600" b="1" dirty="0">
                <a:latin typeface="メイリオ" panose="020B0604030504040204" pitchFamily="50" charset="-128"/>
                <a:ea typeface="メイリオ" panose="020B0604030504040204" pitchFamily="50" charset="-128"/>
              </a:rPr>
              <a:t>2024</a:t>
            </a:r>
            <a:r>
              <a:rPr lang="ja-JP" altLang="en-US" sz="3600" b="1" dirty="0">
                <a:latin typeface="メイリオ" panose="020B0604030504040204" pitchFamily="50" charset="-128"/>
                <a:ea typeface="メイリオ" panose="020B0604030504040204" pitchFamily="50" charset="-128"/>
              </a:rPr>
              <a:t>年</a:t>
            </a:r>
            <a:r>
              <a:rPr lang="en-US" altLang="ja-JP" sz="3600" b="1" dirty="0">
                <a:latin typeface="メイリオ" panose="020B0604030504040204" pitchFamily="50" charset="-128"/>
                <a:ea typeface="メイリオ" panose="020B0604030504040204" pitchFamily="50" charset="-128"/>
              </a:rPr>
              <a:t>2</a:t>
            </a:r>
            <a:r>
              <a:rPr lang="ja-JP" altLang="en-US" sz="3600" b="1" dirty="0">
                <a:latin typeface="メイリオ" panose="020B0604030504040204" pitchFamily="50" charset="-128"/>
                <a:ea typeface="メイリオ" panose="020B0604030504040204" pitchFamily="50" charset="-128"/>
              </a:rPr>
              <a:t>月</a:t>
            </a:r>
            <a:r>
              <a:rPr lang="en-US" altLang="ja-JP" sz="3600" b="1" dirty="0">
                <a:latin typeface="メイリオ" panose="020B0604030504040204" pitchFamily="50" charset="-128"/>
                <a:ea typeface="メイリオ" panose="020B0604030504040204" pitchFamily="50" charset="-128"/>
              </a:rPr>
              <a:t>18</a:t>
            </a:r>
            <a:r>
              <a:rPr lang="ja-JP" altLang="en-US" sz="3600" b="1" dirty="0">
                <a:latin typeface="メイリオ" panose="020B0604030504040204" pitchFamily="50" charset="-128"/>
                <a:ea typeface="メイリオ" panose="020B0604030504040204" pitchFamily="50" charset="-128"/>
              </a:rPr>
              <a:t>日の</a:t>
            </a:r>
            <a:r>
              <a:rPr lang="ja-JP" altLang="en-US" sz="3600" b="1" dirty="0">
                <a:solidFill>
                  <a:srgbClr val="FF0000"/>
                </a:solidFill>
                <a:latin typeface="メイリオ" panose="020B0604030504040204" pitchFamily="50" charset="-128"/>
                <a:ea typeface="メイリオ" panose="020B0604030504040204" pitchFamily="50" charset="-128"/>
              </a:rPr>
              <a:t>最高気温</a:t>
            </a:r>
            <a:r>
              <a:rPr lang="en-US" altLang="ja-JP" sz="3600" b="1" dirty="0">
                <a:solidFill>
                  <a:srgbClr val="FF0000"/>
                </a:solidFill>
                <a:latin typeface="メイリオ" panose="020B0604030504040204" pitchFamily="50" charset="-128"/>
                <a:ea typeface="メイリオ" panose="020B0604030504040204" pitchFamily="50" charset="-128"/>
              </a:rPr>
              <a:t>18.0</a:t>
            </a:r>
            <a:r>
              <a:rPr lang="ja-JP" altLang="en-US" sz="3600" b="1" dirty="0">
                <a:solidFill>
                  <a:srgbClr val="FF0000"/>
                </a:solidFill>
                <a:latin typeface="メイリオ" panose="020B0604030504040204" pitchFamily="50" charset="-128"/>
                <a:ea typeface="メイリオ" panose="020B0604030504040204" pitchFamily="50" charset="-128"/>
              </a:rPr>
              <a:t>℃</a:t>
            </a:r>
            <a:r>
              <a:rPr lang="ja-JP" altLang="en-US" sz="3600" b="1" dirty="0">
                <a:latin typeface="メイリオ" panose="020B0604030504040204" pitchFamily="50" charset="-128"/>
                <a:ea typeface="メイリオ" panose="020B0604030504040204" pitchFamily="50" charset="-128"/>
              </a:rPr>
              <a:t>で過去最高</a:t>
            </a:r>
            <a:endParaRPr kumimoji="1" lang="ja-JP" altLang="en-US" sz="3600" b="1" dirty="0">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A6716000-D775-4AAD-5D57-0EF7F71E367E}"/>
              </a:ext>
            </a:extLst>
          </p:cNvPr>
          <p:cNvSpPr txBox="1"/>
          <p:nvPr/>
        </p:nvSpPr>
        <p:spPr>
          <a:xfrm>
            <a:off x="-1" y="3647390"/>
            <a:ext cx="5379251" cy="461665"/>
          </a:xfrm>
          <a:prstGeom prst="rect">
            <a:avLst/>
          </a:prstGeom>
          <a:noFill/>
        </p:spPr>
        <p:txBody>
          <a:bodyPr wrap="square">
            <a:spAutoFit/>
          </a:bodyPr>
          <a:lstStyle/>
          <a:p>
            <a:r>
              <a:rPr lang="ja-JP" altLang="en-US" sz="2400" b="1" kern="0" dirty="0">
                <a:ea typeface="Meiryo UI" panose="020B0604030504040204" pitchFamily="50" charset="-128"/>
                <a:cs typeface="Meiryo UI" panose="020B0604030504040204" pitchFamily="50" charset="-128"/>
              </a:rPr>
              <a:t>新潟で感じる地球温暖化</a:t>
            </a:r>
            <a:endParaRPr lang="ja-JP" altLang="en-US" sz="4800" b="1" dirty="0"/>
          </a:p>
        </p:txBody>
      </p:sp>
      <p:sp>
        <p:nvSpPr>
          <p:cNvPr id="30" name="テキスト ボックス 29">
            <a:extLst>
              <a:ext uri="{FF2B5EF4-FFF2-40B4-BE49-F238E27FC236}">
                <a16:creationId xmlns:a16="http://schemas.microsoft.com/office/drawing/2014/main" id="{AF8BD7C7-96B3-215C-AE39-7BB38338D98A}"/>
              </a:ext>
            </a:extLst>
          </p:cNvPr>
          <p:cNvSpPr txBox="1"/>
          <p:nvPr/>
        </p:nvSpPr>
        <p:spPr>
          <a:xfrm>
            <a:off x="-64938" y="5565298"/>
            <a:ext cx="12191999" cy="646331"/>
          </a:xfrm>
          <a:prstGeom prst="rect">
            <a:avLst/>
          </a:prstGeom>
          <a:noFill/>
        </p:spPr>
        <p:txBody>
          <a:bodyPr wrap="square" rtlCol="0">
            <a:spAutoFit/>
          </a:bodyPr>
          <a:lstStyle/>
          <a:p>
            <a:pPr algn="r"/>
            <a:r>
              <a:rPr kumimoji="1" lang="ja-JP" altLang="en-US" sz="3600" b="1" dirty="0">
                <a:latin typeface="メイリオ" panose="020B0604030504040204" pitchFamily="50" charset="-128"/>
                <a:ea typeface="メイリオ" panose="020B0604030504040204" pitchFamily="50" charset="-128"/>
              </a:rPr>
              <a:t>これが私たちの関心ごと</a:t>
            </a:r>
          </a:p>
        </p:txBody>
      </p:sp>
    </p:spTree>
    <p:extLst>
      <p:ext uri="{BB962C8B-B14F-4D97-AF65-F5344CB8AC3E}">
        <p14:creationId xmlns:p14="http://schemas.microsoft.com/office/powerpoint/2010/main" val="166763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3B3FB-2D5D-99A8-1800-96456BAA9C56}"/>
            </a:ext>
          </a:extLst>
        </p:cNvPr>
        <p:cNvGrpSpPr/>
        <p:nvPr/>
      </p:nvGrpSpPr>
      <p:grpSpPr>
        <a:xfrm>
          <a:off x="0" y="0"/>
          <a:ext cx="0" cy="0"/>
          <a:chOff x="0" y="0"/>
          <a:chExt cx="0" cy="0"/>
        </a:xfrm>
      </p:grpSpPr>
      <p:pic>
        <p:nvPicPr>
          <p:cNvPr id="31" name="図 30" descr="夜の街の様子のフォトショップ&#10;&#10;低い精度で自動的に生成された説明">
            <a:extLst>
              <a:ext uri="{FF2B5EF4-FFF2-40B4-BE49-F238E27FC236}">
                <a16:creationId xmlns:a16="http://schemas.microsoft.com/office/drawing/2014/main" id="{32E6DAC0-250C-E24B-D1E4-3C8213186E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0047" y="1313419"/>
            <a:ext cx="1524630" cy="1521204"/>
          </a:xfrm>
          <a:prstGeom prst="rect">
            <a:avLst/>
          </a:prstGeom>
        </p:spPr>
      </p:pic>
      <p:pic>
        <p:nvPicPr>
          <p:cNvPr id="32" name="図 31">
            <a:extLst>
              <a:ext uri="{FF2B5EF4-FFF2-40B4-BE49-F238E27FC236}">
                <a16:creationId xmlns:a16="http://schemas.microsoft.com/office/drawing/2014/main" id="{2A7A61F9-4A1F-54E0-F8BD-EDBA6604AC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043" t="876" r="10638" b="-876"/>
          <a:stretch/>
        </p:blipFill>
        <p:spPr bwMode="auto">
          <a:xfrm>
            <a:off x="1976350" y="1344677"/>
            <a:ext cx="1538689" cy="1538689"/>
          </a:xfrm>
          <a:prstGeom prst="rect">
            <a:avLst/>
          </a:prstGeom>
          <a:ln>
            <a:noFill/>
          </a:ln>
          <a:extLst>
            <a:ext uri="{53640926-AAD7-44D8-BBD7-CCE9431645EC}">
              <a14:shadowObscured xmlns:a14="http://schemas.microsoft.com/office/drawing/2010/main"/>
            </a:ext>
          </a:extLst>
        </p:spPr>
      </p:pic>
      <p:pic>
        <p:nvPicPr>
          <p:cNvPr id="33" name="図 32">
            <a:extLst>
              <a:ext uri="{FF2B5EF4-FFF2-40B4-BE49-F238E27FC236}">
                <a16:creationId xmlns:a16="http://schemas.microsoft.com/office/drawing/2014/main" id="{0735ED41-673C-FB58-49C6-4BD1F93E54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0" t="427" r="25336" b="-427"/>
          <a:stretch/>
        </p:blipFill>
        <p:spPr bwMode="auto">
          <a:xfrm>
            <a:off x="298907" y="1330134"/>
            <a:ext cx="1515950" cy="1469201"/>
          </a:xfrm>
          <a:prstGeom prst="rect">
            <a:avLst/>
          </a:prstGeom>
          <a:ln>
            <a:noFill/>
          </a:ln>
          <a:extLst>
            <a:ext uri="{53640926-AAD7-44D8-BBD7-CCE9431645EC}">
              <a14:shadowObscured xmlns:a14="http://schemas.microsoft.com/office/drawing/2010/main"/>
            </a:ext>
          </a:extLst>
        </p:spPr>
      </p:pic>
      <p:pic>
        <p:nvPicPr>
          <p:cNvPr id="34" name="図 33">
            <a:extLst>
              <a:ext uri="{FF2B5EF4-FFF2-40B4-BE49-F238E27FC236}">
                <a16:creationId xmlns:a16="http://schemas.microsoft.com/office/drawing/2014/main" id="{564D90F4-2469-7D2B-A2F5-11C836BD7E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8516" y="1294144"/>
            <a:ext cx="1502978" cy="1538451"/>
          </a:xfrm>
          <a:prstGeom prst="rect">
            <a:avLst/>
          </a:prstGeom>
        </p:spPr>
      </p:pic>
      <p:pic>
        <p:nvPicPr>
          <p:cNvPr id="35" name="図 34">
            <a:extLst>
              <a:ext uri="{FF2B5EF4-FFF2-40B4-BE49-F238E27FC236}">
                <a16:creationId xmlns:a16="http://schemas.microsoft.com/office/drawing/2014/main" id="{91029312-3DE1-7BA5-AAA9-8EC55D1F71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00844" y="1294145"/>
            <a:ext cx="1540781" cy="1504756"/>
          </a:xfrm>
          <a:prstGeom prst="rect">
            <a:avLst/>
          </a:prstGeom>
        </p:spPr>
      </p:pic>
      <p:pic>
        <p:nvPicPr>
          <p:cNvPr id="36" name="図 35" descr="木々の黒い影&#10;&#10;自動的に生成された説明">
            <a:extLst>
              <a:ext uri="{FF2B5EF4-FFF2-40B4-BE49-F238E27FC236}">
                <a16:creationId xmlns:a16="http://schemas.microsoft.com/office/drawing/2014/main" id="{1E602D18-C9AB-01C5-9ADA-09335C7615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18210" y="1294145"/>
            <a:ext cx="1505972" cy="1505972"/>
          </a:xfrm>
          <a:prstGeom prst="rect">
            <a:avLst/>
          </a:prstGeom>
        </p:spPr>
      </p:pic>
      <p:sp>
        <p:nvSpPr>
          <p:cNvPr id="7" name="テキスト ボックス 11">
            <a:extLst>
              <a:ext uri="{FF2B5EF4-FFF2-40B4-BE49-F238E27FC236}">
                <a16:creationId xmlns:a16="http://schemas.microsoft.com/office/drawing/2014/main" id="{60C824C9-B022-7710-5A38-5B556867B1BF}"/>
              </a:ext>
            </a:extLst>
          </p:cNvPr>
          <p:cNvSpPr txBox="1"/>
          <p:nvPr/>
        </p:nvSpPr>
        <p:spPr>
          <a:xfrm>
            <a:off x="0" y="6275190"/>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a:solidFill>
                  <a:srgbClr val="FFFFFF"/>
                </a:solidFill>
                <a:latin typeface="Arial Black" panose="020B0A04020102020204" pitchFamily="34" charset="0"/>
                <a:ea typeface="ニタラゴルイカ清音教漢-０８" panose="02010903020103020304" pitchFamily="2" charset="-128"/>
                <a:cs typeface="Times New Roman" panose="02020603050405020304" pitchFamily="18" charset="0"/>
              </a:rPr>
              <a:t>P</a:t>
            </a:r>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roposal-0001</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2" name="グループ化 1">
            <a:extLst>
              <a:ext uri="{FF2B5EF4-FFF2-40B4-BE49-F238E27FC236}">
                <a16:creationId xmlns:a16="http://schemas.microsoft.com/office/drawing/2014/main" id="{D7B981EC-3AC4-AEDD-06EA-C80D4CC3910D}"/>
              </a:ext>
            </a:extLst>
          </p:cNvPr>
          <p:cNvGrpSpPr/>
          <p:nvPr/>
        </p:nvGrpSpPr>
        <p:grpSpPr>
          <a:xfrm>
            <a:off x="0" y="5620899"/>
            <a:ext cx="12344382" cy="2102274"/>
            <a:chOff x="0" y="5550070"/>
            <a:chExt cx="12344382" cy="2102274"/>
          </a:xfrm>
        </p:grpSpPr>
        <p:grpSp>
          <p:nvGrpSpPr>
            <p:cNvPr id="6" name="グループ化 5">
              <a:extLst>
                <a:ext uri="{FF2B5EF4-FFF2-40B4-BE49-F238E27FC236}">
                  <a16:creationId xmlns:a16="http://schemas.microsoft.com/office/drawing/2014/main" id="{2A2625B0-66B4-3C97-9A9F-B02BFB6B9144}"/>
                </a:ext>
              </a:extLst>
            </p:cNvPr>
            <p:cNvGrpSpPr/>
            <p:nvPr/>
          </p:nvGrpSpPr>
          <p:grpSpPr>
            <a:xfrm>
              <a:off x="0" y="5709244"/>
              <a:ext cx="12344382" cy="1943100"/>
              <a:chOff x="0" y="0"/>
              <a:chExt cx="12344382" cy="1943100"/>
            </a:xfrm>
          </p:grpSpPr>
          <p:sp>
            <p:nvSpPr>
              <p:cNvPr id="8" name="正方形/長方形 7">
                <a:extLst>
                  <a:ext uri="{FF2B5EF4-FFF2-40B4-BE49-F238E27FC236}">
                    <a16:creationId xmlns:a16="http://schemas.microsoft.com/office/drawing/2014/main" id="{D7E77394-4828-9F41-58AE-9A0BE9EBA39A}"/>
                  </a:ext>
                </a:extLst>
              </p:cNvPr>
              <p:cNvSpPr/>
              <p:nvPr/>
            </p:nvSpPr>
            <p:spPr>
              <a:xfrm>
                <a:off x="0" y="463550"/>
                <a:ext cx="12192000" cy="609600"/>
              </a:xfrm>
              <a:prstGeom prst="rect">
                <a:avLst/>
              </a:prstGeom>
            </p:spPr>
            <p:style>
              <a:lnRef idx="2">
                <a:schemeClr val="dk1">
                  <a:shade val="15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0" name="楕円 9">
                <a:extLst>
                  <a:ext uri="{FF2B5EF4-FFF2-40B4-BE49-F238E27FC236}">
                    <a16:creationId xmlns:a16="http://schemas.microsoft.com/office/drawing/2014/main" id="{3C955DAF-805A-64F5-3C55-E9DC6F303D97}"/>
                  </a:ext>
                </a:extLst>
              </p:cNvPr>
              <p:cNvSpPr/>
              <p:nvPr/>
            </p:nvSpPr>
            <p:spPr>
              <a:xfrm>
                <a:off x="11309332" y="508000"/>
                <a:ext cx="469900" cy="476250"/>
              </a:xfrm>
              <a:prstGeom prst="ellipse">
                <a:avLst/>
              </a:prstGeom>
              <a:noFill/>
              <a:ln w="12700" cap="flat" cmpd="sng" algn="ctr">
                <a:solidFill>
                  <a:schemeClr val="accent1">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1" name="楕円 10">
                <a:extLst>
                  <a:ext uri="{FF2B5EF4-FFF2-40B4-BE49-F238E27FC236}">
                    <a16:creationId xmlns:a16="http://schemas.microsoft.com/office/drawing/2014/main" id="{06D47824-A23C-D7DE-4FD5-727D19CAA409}"/>
                  </a:ext>
                </a:extLst>
              </p:cNvPr>
              <p:cNvSpPr/>
              <p:nvPr/>
            </p:nvSpPr>
            <p:spPr>
              <a:xfrm>
                <a:off x="11531582" y="635000"/>
                <a:ext cx="247650" cy="247650"/>
              </a:xfrm>
              <a:prstGeom prst="ellipse">
                <a:avLst/>
              </a:prstGeom>
              <a:noFill/>
              <a:ln w="12700" cap="flat" cmpd="sng" algn="ctr">
                <a:solidFill>
                  <a:schemeClr val="accent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2" name="楕円 11">
                <a:extLst>
                  <a:ext uri="{FF2B5EF4-FFF2-40B4-BE49-F238E27FC236}">
                    <a16:creationId xmlns:a16="http://schemas.microsoft.com/office/drawing/2014/main" id="{259CB453-64A0-3BBD-2118-22B31035C34C}"/>
                  </a:ext>
                </a:extLst>
              </p:cNvPr>
              <p:cNvSpPr/>
              <p:nvPr/>
            </p:nvSpPr>
            <p:spPr>
              <a:xfrm>
                <a:off x="10553682" y="0"/>
                <a:ext cx="749300" cy="736600"/>
              </a:xfrm>
              <a:prstGeom prst="ellipse">
                <a:avLst/>
              </a:prstGeom>
              <a:noFill/>
              <a:ln w="12700" cap="flat" cmpd="sng" algn="ctr">
                <a:solidFill>
                  <a:schemeClr val="accent2">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3" name="楕円 12">
                <a:extLst>
                  <a:ext uri="{FF2B5EF4-FFF2-40B4-BE49-F238E27FC236}">
                    <a16:creationId xmlns:a16="http://schemas.microsoft.com/office/drawing/2014/main" id="{8CF8C61C-875C-6C66-4754-5F075D34220E}"/>
                  </a:ext>
                </a:extLst>
              </p:cNvPr>
              <p:cNvSpPr/>
              <p:nvPr/>
            </p:nvSpPr>
            <p:spPr>
              <a:xfrm>
                <a:off x="10725132" y="482600"/>
                <a:ext cx="247650" cy="247650"/>
              </a:xfrm>
              <a:prstGeom prst="ellipse">
                <a:avLst/>
              </a:prstGeom>
              <a:noFill/>
              <a:ln w="12700" cap="flat" cmpd="sng" algn="ctr">
                <a:solidFill>
                  <a:srgbClr val="FEC306"/>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4" name="テキスト ボックス 11">
                <a:extLst>
                  <a:ext uri="{FF2B5EF4-FFF2-40B4-BE49-F238E27FC236}">
                    <a16:creationId xmlns:a16="http://schemas.microsoft.com/office/drawing/2014/main" id="{514565B8-0DE6-5689-B30D-EDD0FB6DAE04}"/>
                  </a:ext>
                </a:extLst>
              </p:cNvPr>
              <p:cNvSpPr txBox="1"/>
              <p:nvPr/>
            </p:nvSpPr>
            <p:spPr>
              <a:xfrm>
                <a:off x="9321782" y="828158"/>
                <a:ext cx="1606550" cy="273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©NLEED G-Seminar</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5" name="テキスト ボックス 11">
                <a:extLst>
                  <a:ext uri="{FF2B5EF4-FFF2-40B4-BE49-F238E27FC236}">
                    <a16:creationId xmlns:a16="http://schemas.microsoft.com/office/drawing/2014/main" id="{F5E92A43-DABF-D64F-881A-62DC0B0CC257}"/>
                  </a:ext>
                </a:extLst>
              </p:cNvPr>
              <p:cNvSpPr txBox="1"/>
              <p:nvPr/>
            </p:nvSpPr>
            <p:spPr>
              <a:xfrm>
                <a:off x="0" y="796668"/>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5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JP. Circular economy</a:t>
                </a:r>
                <a:r>
                  <a:rPr lang="ja-JP" sz="140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水</a:t>
                </a:r>
                <a:r>
                  <a:rPr lang="en-US" sz="105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deck</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9" name="楕円 8">
                <a:extLst>
                  <a:ext uri="{FF2B5EF4-FFF2-40B4-BE49-F238E27FC236}">
                    <a16:creationId xmlns:a16="http://schemas.microsoft.com/office/drawing/2014/main" id="{645137AF-CF1D-7367-BBFE-C25F781A5CA1}"/>
                  </a:ext>
                </a:extLst>
              </p:cNvPr>
              <p:cNvSpPr/>
              <p:nvPr/>
            </p:nvSpPr>
            <p:spPr>
              <a:xfrm>
                <a:off x="10902932" y="501650"/>
                <a:ext cx="1441450" cy="1441450"/>
              </a:xfrm>
              <a:prstGeom prst="ellipse">
                <a:avLst/>
              </a:prstGeom>
              <a:noFill/>
              <a:ln w="12700" cap="flat" cmpd="sng" algn="ctr">
                <a:solidFill>
                  <a:srgbClr val="DF532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16" name="正方形/長方形 15">
              <a:extLst>
                <a:ext uri="{FF2B5EF4-FFF2-40B4-BE49-F238E27FC236}">
                  <a16:creationId xmlns:a16="http://schemas.microsoft.com/office/drawing/2014/main" id="{AFD2D83E-7941-8252-556C-B2E481CA5DEF}"/>
                </a:ext>
              </a:extLst>
            </p:cNvPr>
            <p:cNvSpPr/>
            <p:nvPr/>
          </p:nvSpPr>
          <p:spPr>
            <a:xfrm>
              <a:off x="10112587" y="5550070"/>
              <a:ext cx="1517226"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正方形/長方形 18">
            <a:extLst>
              <a:ext uri="{FF2B5EF4-FFF2-40B4-BE49-F238E27FC236}">
                <a16:creationId xmlns:a16="http://schemas.microsoft.com/office/drawing/2014/main" id="{9B0C03EF-C7B8-7EE5-4A60-BAF1EAF281AF}"/>
              </a:ext>
            </a:extLst>
          </p:cNvPr>
          <p:cNvSpPr/>
          <p:nvPr/>
        </p:nvSpPr>
        <p:spPr>
          <a:xfrm>
            <a:off x="8006080" y="2767785"/>
            <a:ext cx="169333" cy="70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F15C3C7E-A40D-6DFA-0A6E-1E26E3271248}"/>
              </a:ext>
            </a:extLst>
          </p:cNvPr>
          <p:cNvPicPr>
            <a:picLocks noChangeAspect="1"/>
          </p:cNvPicPr>
          <p:nvPr/>
        </p:nvPicPr>
        <p:blipFill>
          <a:blip r:embed="rId9"/>
          <a:stretch>
            <a:fillRect/>
          </a:stretch>
        </p:blipFill>
        <p:spPr>
          <a:xfrm>
            <a:off x="5379251" y="1202587"/>
            <a:ext cx="1444691" cy="2111471"/>
          </a:xfrm>
          <a:prstGeom prst="rect">
            <a:avLst/>
          </a:prstGeom>
        </p:spPr>
      </p:pic>
      <p:sp>
        <p:nvSpPr>
          <p:cNvPr id="50" name="テキスト ボックス 11">
            <a:extLst>
              <a:ext uri="{FF2B5EF4-FFF2-40B4-BE49-F238E27FC236}">
                <a16:creationId xmlns:a16="http://schemas.microsoft.com/office/drawing/2014/main" id="{1DC0DBDE-0C74-2CCE-3336-5FB90350A720}"/>
              </a:ext>
            </a:extLst>
          </p:cNvPr>
          <p:cNvSpPr txBox="1"/>
          <p:nvPr/>
        </p:nvSpPr>
        <p:spPr>
          <a:xfrm>
            <a:off x="0" y="6349617"/>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a:solidFill>
                  <a:srgbClr val="FFFFFF"/>
                </a:solidFill>
                <a:latin typeface="Arial Black" panose="020B0A04020102020204" pitchFamily="34" charset="0"/>
                <a:ea typeface="ニタラゴルイカ清音教漢-０８" panose="02010903020103020304" pitchFamily="2" charset="-128"/>
                <a:cs typeface="Times New Roman" panose="02020603050405020304" pitchFamily="18" charset="0"/>
              </a:rPr>
              <a:t>P</a:t>
            </a:r>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roposal-000</a:t>
            </a:r>
            <a:r>
              <a:rPr lang="en-US" altLang="ja-JP"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4</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51" name="図 50">
            <a:extLst>
              <a:ext uri="{FF2B5EF4-FFF2-40B4-BE49-F238E27FC236}">
                <a16:creationId xmlns:a16="http://schemas.microsoft.com/office/drawing/2014/main" id="{69F44C4A-1220-6C9C-6CE4-A551C9A2EDB1}"/>
              </a:ext>
            </a:extLst>
          </p:cNvPr>
          <p:cNvPicPr>
            <a:picLocks noChangeAspect="1"/>
          </p:cNvPicPr>
          <p:nvPr/>
        </p:nvPicPr>
        <p:blipFill>
          <a:blip r:embed="rId10"/>
          <a:stretch>
            <a:fillRect/>
          </a:stretch>
        </p:blipFill>
        <p:spPr>
          <a:xfrm>
            <a:off x="0" y="70381"/>
            <a:ext cx="12192000" cy="1102943"/>
          </a:xfrm>
          <a:prstGeom prst="rect">
            <a:avLst/>
          </a:prstGeom>
        </p:spPr>
      </p:pic>
      <p:pic>
        <p:nvPicPr>
          <p:cNvPr id="52" name="図 51">
            <a:extLst>
              <a:ext uri="{FF2B5EF4-FFF2-40B4-BE49-F238E27FC236}">
                <a16:creationId xmlns:a16="http://schemas.microsoft.com/office/drawing/2014/main" id="{38DE3623-216D-8774-577F-6F3623D0510F}"/>
              </a:ext>
            </a:extLst>
          </p:cNvPr>
          <p:cNvPicPr>
            <a:picLocks noChangeAspect="1"/>
          </p:cNvPicPr>
          <p:nvPr/>
        </p:nvPicPr>
        <p:blipFill>
          <a:blip r:embed="rId10"/>
          <a:stretch>
            <a:fillRect/>
          </a:stretch>
        </p:blipFill>
        <p:spPr>
          <a:xfrm>
            <a:off x="0" y="99644"/>
            <a:ext cx="12192000" cy="1102943"/>
          </a:xfrm>
          <a:prstGeom prst="rect">
            <a:avLst/>
          </a:prstGeom>
        </p:spPr>
      </p:pic>
      <p:sp>
        <p:nvSpPr>
          <p:cNvPr id="24" name="正方形/長方形 23">
            <a:extLst>
              <a:ext uri="{FF2B5EF4-FFF2-40B4-BE49-F238E27FC236}">
                <a16:creationId xmlns:a16="http://schemas.microsoft.com/office/drawing/2014/main" id="{0BC6EF67-5989-620A-0EA5-3C0375E91652}"/>
              </a:ext>
            </a:extLst>
          </p:cNvPr>
          <p:cNvSpPr/>
          <p:nvPr/>
        </p:nvSpPr>
        <p:spPr>
          <a:xfrm>
            <a:off x="54135" y="2626478"/>
            <a:ext cx="5226533" cy="461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AD67CAB9-3FAF-8F47-0CEF-BDC622E15F3B}"/>
              </a:ext>
            </a:extLst>
          </p:cNvPr>
          <p:cNvSpPr/>
          <p:nvPr/>
        </p:nvSpPr>
        <p:spPr>
          <a:xfrm>
            <a:off x="6866458" y="2628695"/>
            <a:ext cx="5156307" cy="3967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Rectangle 1">
            <a:extLst>
              <a:ext uri="{FF2B5EF4-FFF2-40B4-BE49-F238E27FC236}">
                <a16:creationId xmlns:a16="http://schemas.microsoft.com/office/drawing/2014/main" id="{CEACD9BD-3F79-82A4-95AE-E27754C35C0D}"/>
              </a:ext>
            </a:extLst>
          </p:cNvPr>
          <p:cNvSpPr>
            <a:spLocks noChangeArrowheads="1"/>
          </p:cNvSpPr>
          <p:nvPr/>
        </p:nvSpPr>
        <p:spPr bwMode="auto">
          <a:xfrm>
            <a:off x="7104604" y="2560916"/>
            <a:ext cx="5156307" cy="904100"/>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5800" b="0" i="0" u="none" strike="noStrike" cap="none" normalizeH="0" baseline="0" dirty="0">
                <a:ln>
                  <a:noFill/>
                </a:ln>
                <a:solidFill>
                  <a:schemeClr val="tx1"/>
                </a:solidFill>
                <a:effectLst/>
                <a:latin typeface="Aptos Black" panose="020B0004020202020204" pitchFamily="34" charset="0"/>
              </a:rPr>
              <a:t>Economy</a:t>
            </a:r>
            <a:r>
              <a:rPr kumimoji="0" lang="ja-JP" altLang="ja-JP" sz="5800" b="0" i="0" u="none" strike="noStrike" cap="none" normalizeH="0" baseline="0" dirty="0">
                <a:ln>
                  <a:noFill/>
                </a:ln>
                <a:solidFill>
                  <a:schemeClr val="tx1"/>
                </a:solidFill>
                <a:effectLst/>
                <a:latin typeface="Aptos Black" panose="020B0004020202020204" pitchFamily="34" charset="0"/>
              </a:rPr>
              <a:t> </a:t>
            </a:r>
          </a:p>
        </p:txBody>
      </p:sp>
      <p:sp>
        <p:nvSpPr>
          <p:cNvPr id="55" name="Rectangle 1">
            <a:extLst>
              <a:ext uri="{FF2B5EF4-FFF2-40B4-BE49-F238E27FC236}">
                <a16:creationId xmlns:a16="http://schemas.microsoft.com/office/drawing/2014/main" id="{31831478-9D3D-B607-746D-23F16AC5895F}"/>
              </a:ext>
            </a:extLst>
          </p:cNvPr>
          <p:cNvSpPr>
            <a:spLocks noChangeArrowheads="1"/>
          </p:cNvSpPr>
          <p:nvPr/>
        </p:nvSpPr>
        <p:spPr bwMode="auto">
          <a:xfrm>
            <a:off x="396386" y="2545235"/>
            <a:ext cx="4713222" cy="873322"/>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ja-JP" sz="5800" dirty="0">
                <a:solidFill>
                  <a:srgbClr val="202124"/>
                </a:solidFill>
                <a:latin typeface="Aptos Black" panose="020B0004020202020204" pitchFamily="34" charset="0"/>
              </a:rPr>
              <a:t>Circular</a:t>
            </a:r>
          </a:p>
        </p:txBody>
      </p:sp>
      <p:sp>
        <p:nvSpPr>
          <p:cNvPr id="4" name="Rectangle 1">
            <a:extLst>
              <a:ext uri="{FF2B5EF4-FFF2-40B4-BE49-F238E27FC236}">
                <a16:creationId xmlns:a16="http://schemas.microsoft.com/office/drawing/2014/main" id="{A1157911-5656-154A-5272-6058937B097F}"/>
              </a:ext>
            </a:extLst>
          </p:cNvPr>
          <p:cNvSpPr>
            <a:spLocks noChangeArrowheads="1"/>
          </p:cNvSpPr>
          <p:nvPr/>
        </p:nvSpPr>
        <p:spPr bwMode="auto">
          <a:xfrm>
            <a:off x="586015" y="2690225"/>
            <a:ext cx="11456029" cy="4397364"/>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ja-JP" sz="28700" dirty="0">
                <a:solidFill>
                  <a:srgbClr val="FF0000"/>
                </a:solidFill>
                <a:latin typeface="Aptos Black" panose="020B0004020202020204" pitchFamily="34" charset="0"/>
              </a:rPr>
              <a:t>6.1%</a:t>
            </a:r>
          </a:p>
        </p:txBody>
      </p:sp>
      <p:sp>
        <p:nvSpPr>
          <p:cNvPr id="26" name="テキスト ボックス 25">
            <a:extLst>
              <a:ext uri="{FF2B5EF4-FFF2-40B4-BE49-F238E27FC236}">
                <a16:creationId xmlns:a16="http://schemas.microsoft.com/office/drawing/2014/main" id="{E73D0F64-95F0-8764-1894-C6BBDA0A6D42}"/>
              </a:ext>
            </a:extLst>
          </p:cNvPr>
          <p:cNvSpPr txBox="1"/>
          <p:nvPr/>
        </p:nvSpPr>
        <p:spPr>
          <a:xfrm>
            <a:off x="54135" y="5706515"/>
            <a:ext cx="5379251" cy="461665"/>
          </a:xfrm>
          <a:prstGeom prst="rect">
            <a:avLst/>
          </a:prstGeom>
          <a:noFill/>
        </p:spPr>
        <p:txBody>
          <a:bodyPr wrap="square">
            <a:spAutoFit/>
          </a:bodyPr>
          <a:lstStyle/>
          <a:p>
            <a:r>
              <a:rPr lang="ja-JP" altLang="en-US" sz="2400" b="1" kern="0" dirty="0">
                <a:ea typeface="Meiryo UI" panose="020B0604030504040204" pitchFamily="50" charset="-128"/>
                <a:cs typeface="Meiryo UI" panose="020B0604030504040204" pitchFamily="50" charset="-128"/>
              </a:rPr>
              <a:t>サーキュラーエコノミー認知度</a:t>
            </a:r>
            <a:endParaRPr lang="ja-JP" altLang="en-US" sz="4800" b="1" dirty="0"/>
          </a:p>
        </p:txBody>
      </p:sp>
    </p:spTree>
    <p:extLst>
      <p:ext uri="{BB962C8B-B14F-4D97-AF65-F5344CB8AC3E}">
        <p14:creationId xmlns:p14="http://schemas.microsoft.com/office/powerpoint/2010/main" val="321189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B805A-7467-A7AE-B885-53C70CF86184}"/>
            </a:ext>
          </a:extLst>
        </p:cNvPr>
        <p:cNvGrpSpPr/>
        <p:nvPr/>
      </p:nvGrpSpPr>
      <p:grpSpPr>
        <a:xfrm>
          <a:off x="0" y="0"/>
          <a:ext cx="0" cy="0"/>
          <a:chOff x="0" y="0"/>
          <a:chExt cx="0" cy="0"/>
        </a:xfrm>
      </p:grpSpPr>
      <p:pic>
        <p:nvPicPr>
          <p:cNvPr id="36" name="図 35">
            <a:extLst>
              <a:ext uri="{FF2B5EF4-FFF2-40B4-BE49-F238E27FC236}">
                <a16:creationId xmlns:a16="http://schemas.microsoft.com/office/drawing/2014/main" id="{BF35FB51-8998-8266-1AA6-8AA01F6ACD91}"/>
              </a:ext>
            </a:extLst>
          </p:cNvPr>
          <p:cNvPicPr>
            <a:picLocks noChangeAspect="1"/>
          </p:cNvPicPr>
          <p:nvPr/>
        </p:nvPicPr>
        <p:blipFill>
          <a:blip r:embed="rId3"/>
          <a:stretch>
            <a:fillRect/>
          </a:stretch>
        </p:blipFill>
        <p:spPr>
          <a:xfrm>
            <a:off x="328445" y="1333236"/>
            <a:ext cx="1490760" cy="1301232"/>
          </a:xfrm>
          <a:prstGeom prst="rect">
            <a:avLst/>
          </a:prstGeom>
        </p:spPr>
      </p:pic>
      <p:pic>
        <p:nvPicPr>
          <p:cNvPr id="37" name="図 36">
            <a:extLst>
              <a:ext uri="{FF2B5EF4-FFF2-40B4-BE49-F238E27FC236}">
                <a16:creationId xmlns:a16="http://schemas.microsoft.com/office/drawing/2014/main" id="{DB5F07DB-A68D-95E7-166F-710341D8F0F7}"/>
              </a:ext>
            </a:extLst>
          </p:cNvPr>
          <p:cNvPicPr>
            <a:picLocks noChangeAspect="1"/>
          </p:cNvPicPr>
          <p:nvPr/>
        </p:nvPicPr>
        <p:blipFill>
          <a:blip r:embed="rId4"/>
          <a:stretch>
            <a:fillRect/>
          </a:stretch>
        </p:blipFill>
        <p:spPr>
          <a:xfrm>
            <a:off x="3665622" y="1332649"/>
            <a:ext cx="1524631" cy="1311160"/>
          </a:xfrm>
          <a:prstGeom prst="rect">
            <a:avLst/>
          </a:prstGeom>
        </p:spPr>
      </p:pic>
      <p:pic>
        <p:nvPicPr>
          <p:cNvPr id="38" name="図 37" descr="エンジン, 衣類, 男, 乗る が含まれている画像&#10;&#10;自動的に生成された説明">
            <a:extLst>
              <a:ext uri="{FF2B5EF4-FFF2-40B4-BE49-F238E27FC236}">
                <a16:creationId xmlns:a16="http://schemas.microsoft.com/office/drawing/2014/main" id="{25698A65-A004-3128-5CBB-5BB65C785B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1709" y="1297099"/>
            <a:ext cx="1540782" cy="1310173"/>
          </a:xfrm>
          <a:prstGeom prst="rect">
            <a:avLst/>
          </a:prstGeom>
        </p:spPr>
      </p:pic>
      <p:pic>
        <p:nvPicPr>
          <p:cNvPr id="33" name="図 32">
            <a:extLst>
              <a:ext uri="{FF2B5EF4-FFF2-40B4-BE49-F238E27FC236}">
                <a16:creationId xmlns:a16="http://schemas.microsoft.com/office/drawing/2014/main" id="{EB84A120-9E15-599F-4028-B8216ACB47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043" t="876" r="10638" b="-876"/>
          <a:stretch/>
        </p:blipFill>
        <p:spPr bwMode="auto">
          <a:xfrm>
            <a:off x="1976350" y="1344677"/>
            <a:ext cx="1538689" cy="1538689"/>
          </a:xfrm>
          <a:prstGeom prst="rect">
            <a:avLst/>
          </a:prstGeom>
          <a:ln>
            <a:noFill/>
          </a:ln>
          <a:extLst>
            <a:ext uri="{53640926-AAD7-44D8-BBD7-CCE9431645EC}">
              <a14:shadowObscured xmlns:a14="http://schemas.microsoft.com/office/drawing/2010/main"/>
            </a:ext>
          </a:extLst>
        </p:spPr>
      </p:pic>
      <p:pic>
        <p:nvPicPr>
          <p:cNvPr id="34" name="図 33">
            <a:extLst>
              <a:ext uri="{FF2B5EF4-FFF2-40B4-BE49-F238E27FC236}">
                <a16:creationId xmlns:a16="http://schemas.microsoft.com/office/drawing/2014/main" id="{6AB17121-95D3-5F22-BC29-E33DE1B15E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8516" y="1294144"/>
            <a:ext cx="1502978" cy="1538451"/>
          </a:xfrm>
          <a:prstGeom prst="rect">
            <a:avLst/>
          </a:prstGeom>
        </p:spPr>
      </p:pic>
      <p:pic>
        <p:nvPicPr>
          <p:cNvPr id="35" name="図 34" descr="木々の黒い影&#10;&#10;自動的に生成された説明">
            <a:extLst>
              <a:ext uri="{FF2B5EF4-FFF2-40B4-BE49-F238E27FC236}">
                <a16:creationId xmlns:a16="http://schemas.microsoft.com/office/drawing/2014/main" id="{9B1D1F7B-9AE8-E149-45E1-1D635C3599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18210" y="1294145"/>
            <a:ext cx="1505972" cy="1505972"/>
          </a:xfrm>
          <a:prstGeom prst="rect">
            <a:avLst/>
          </a:prstGeom>
        </p:spPr>
      </p:pic>
      <p:sp>
        <p:nvSpPr>
          <p:cNvPr id="7" name="テキスト ボックス 11">
            <a:extLst>
              <a:ext uri="{FF2B5EF4-FFF2-40B4-BE49-F238E27FC236}">
                <a16:creationId xmlns:a16="http://schemas.microsoft.com/office/drawing/2014/main" id="{2669473D-F4CC-9D1C-9ECF-C294FC10C45F}"/>
              </a:ext>
            </a:extLst>
          </p:cNvPr>
          <p:cNvSpPr txBox="1"/>
          <p:nvPr/>
        </p:nvSpPr>
        <p:spPr>
          <a:xfrm>
            <a:off x="0" y="6275190"/>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a:solidFill>
                  <a:srgbClr val="FFFFFF"/>
                </a:solidFill>
                <a:latin typeface="Arial Black" panose="020B0A04020102020204" pitchFamily="34" charset="0"/>
                <a:ea typeface="ニタラゴルイカ清音教漢-０８" panose="02010903020103020304" pitchFamily="2" charset="-128"/>
                <a:cs typeface="Times New Roman" panose="02020603050405020304" pitchFamily="18" charset="0"/>
              </a:rPr>
              <a:t>P</a:t>
            </a:r>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roposal-0001</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2" name="グループ化 1">
            <a:extLst>
              <a:ext uri="{FF2B5EF4-FFF2-40B4-BE49-F238E27FC236}">
                <a16:creationId xmlns:a16="http://schemas.microsoft.com/office/drawing/2014/main" id="{4119ED3B-0872-154C-511C-9AB4EB4EFCD1}"/>
              </a:ext>
            </a:extLst>
          </p:cNvPr>
          <p:cNvGrpSpPr/>
          <p:nvPr/>
        </p:nvGrpSpPr>
        <p:grpSpPr>
          <a:xfrm>
            <a:off x="0" y="5620899"/>
            <a:ext cx="12344382" cy="2102274"/>
            <a:chOff x="0" y="5550070"/>
            <a:chExt cx="12344382" cy="2102274"/>
          </a:xfrm>
        </p:grpSpPr>
        <p:grpSp>
          <p:nvGrpSpPr>
            <p:cNvPr id="6" name="グループ化 5">
              <a:extLst>
                <a:ext uri="{FF2B5EF4-FFF2-40B4-BE49-F238E27FC236}">
                  <a16:creationId xmlns:a16="http://schemas.microsoft.com/office/drawing/2014/main" id="{1206BED5-7164-0EC9-9AF9-244B5E2D018D}"/>
                </a:ext>
              </a:extLst>
            </p:cNvPr>
            <p:cNvGrpSpPr/>
            <p:nvPr/>
          </p:nvGrpSpPr>
          <p:grpSpPr>
            <a:xfrm>
              <a:off x="0" y="5709244"/>
              <a:ext cx="12344382" cy="1943100"/>
              <a:chOff x="0" y="0"/>
              <a:chExt cx="12344382" cy="1943100"/>
            </a:xfrm>
          </p:grpSpPr>
          <p:sp>
            <p:nvSpPr>
              <p:cNvPr id="8" name="正方形/長方形 7">
                <a:extLst>
                  <a:ext uri="{FF2B5EF4-FFF2-40B4-BE49-F238E27FC236}">
                    <a16:creationId xmlns:a16="http://schemas.microsoft.com/office/drawing/2014/main" id="{82161888-DEFA-A8D5-6637-491802666B31}"/>
                  </a:ext>
                </a:extLst>
              </p:cNvPr>
              <p:cNvSpPr/>
              <p:nvPr/>
            </p:nvSpPr>
            <p:spPr>
              <a:xfrm>
                <a:off x="0" y="463550"/>
                <a:ext cx="12192000" cy="609600"/>
              </a:xfrm>
              <a:prstGeom prst="rect">
                <a:avLst/>
              </a:prstGeom>
            </p:spPr>
            <p:style>
              <a:lnRef idx="2">
                <a:schemeClr val="dk1">
                  <a:shade val="15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0" name="楕円 9">
                <a:extLst>
                  <a:ext uri="{FF2B5EF4-FFF2-40B4-BE49-F238E27FC236}">
                    <a16:creationId xmlns:a16="http://schemas.microsoft.com/office/drawing/2014/main" id="{A79678D2-BCDA-DF3B-9BAE-5A88090284F2}"/>
                  </a:ext>
                </a:extLst>
              </p:cNvPr>
              <p:cNvSpPr/>
              <p:nvPr/>
            </p:nvSpPr>
            <p:spPr>
              <a:xfrm>
                <a:off x="11309332" y="508000"/>
                <a:ext cx="469900" cy="476250"/>
              </a:xfrm>
              <a:prstGeom prst="ellipse">
                <a:avLst/>
              </a:prstGeom>
              <a:noFill/>
              <a:ln w="12700" cap="flat" cmpd="sng" algn="ctr">
                <a:solidFill>
                  <a:schemeClr val="accent1">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1" name="楕円 10">
                <a:extLst>
                  <a:ext uri="{FF2B5EF4-FFF2-40B4-BE49-F238E27FC236}">
                    <a16:creationId xmlns:a16="http://schemas.microsoft.com/office/drawing/2014/main" id="{7F9AA6F6-50D0-A77B-9935-EB517FEADDAB}"/>
                  </a:ext>
                </a:extLst>
              </p:cNvPr>
              <p:cNvSpPr/>
              <p:nvPr/>
            </p:nvSpPr>
            <p:spPr>
              <a:xfrm>
                <a:off x="11531582" y="635000"/>
                <a:ext cx="247650" cy="247650"/>
              </a:xfrm>
              <a:prstGeom prst="ellipse">
                <a:avLst/>
              </a:prstGeom>
              <a:noFill/>
              <a:ln w="12700" cap="flat" cmpd="sng" algn="ctr">
                <a:solidFill>
                  <a:schemeClr val="accent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2" name="楕円 11">
                <a:extLst>
                  <a:ext uri="{FF2B5EF4-FFF2-40B4-BE49-F238E27FC236}">
                    <a16:creationId xmlns:a16="http://schemas.microsoft.com/office/drawing/2014/main" id="{2C4E3B23-4571-C439-CEFE-83C77984CB4A}"/>
                  </a:ext>
                </a:extLst>
              </p:cNvPr>
              <p:cNvSpPr/>
              <p:nvPr/>
            </p:nvSpPr>
            <p:spPr>
              <a:xfrm>
                <a:off x="10553682" y="0"/>
                <a:ext cx="749300" cy="736600"/>
              </a:xfrm>
              <a:prstGeom prst="ellipse">
                <a:avLst/>
              </a:prstGeom>
              <a:noFill/>
              <a:ln w="12700" cap="flat" cmpd="sng" algn="ctr">
                <a:solidFill>
                  <a:schemeClr val="accent2">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3" name="楕円 12">
                <a:extLst>
                  <a:ext uri="{FF2B5EF4-FFF2-40B4-BE49-F238E27FC236}">
                    <a16:creationId xmlns:a16="http://schemas.microsoft.com/office/drawing/2014/main" id="{C2451281-FFD0-3EDA-BD10-C3A67B2E59BC}"/>
                  </a:ext>
                </a:extLst>
              </p:cNvPr>
              <p:cNvSpPr/>
              <p:nvPr/>
            </p:nvSpPr>
            <p:spPr>
              <a:xfrm>
                <a:off x="10725132" y="482600"/>
                <a:ext cx="247650" cy="247650"/>
              </a:xfrm>
              <a:prstGeom prst="ellipse">
                <a:avLst/>
              </a:prstGeom>
              <a:noFill/>
              <a:ln w="12700" cap="flat" cmpd="sng" algn="ctr">
                <a:solidFill>
                  <a:srgbClr val="FEC306"/>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4" name="テキスト ボックス 11">
                <a:extLst>
                  <a:ext uri="{FF2B5EF4-FFF2-40B4-BE49-F238E27FC236}">
                    <a16:creationId xmlns:a16="http://schemas.microsoft.com/office/drawing/2014/main" id="{03E6BA7A-4CA6-6D27-45C1-32CB45FC82AD}"/>
                  </a:ext>
                </a:extLst>
              </p:cNvPr>
              <p:cNvSpPr txBox="1"/>
              <p:nvPr/>
            </p:nvSpPr>
            <p:spPr>
              <a:xfrm>
                <a:off x="9321782" y="828158"/>
                <a:ext cx="1606550" cy="273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©NLEED G-Seminar</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5" name="テキスト ボックス 11">
                <a:extLst>
                  <a:ext uri="{FF2B5EF4-FFF2-40B4-BE49-F238E27FC236}">
                    <a16:creationId xmlns:a16="http://schemas.microsoft.com/office/drawing/2014/main" id="{BBF33982-9F79-1ADA-57F7-319B03C5DD14}"/>
                  </a:ext>
                </a:extLst>
              </p:cNvPr>
              <p:cNvSpPr txBox="1"/>
              <p:nvPr/>
            </p:nvSpPr>
            <p:spPr>
              <a:xfrm>
                <a:off x="0" y="796668"/>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5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JP. Circular economy</a:t>
                </a:r>
                <a:r>
                  <a:rPr lang="ja-JP" sz="140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水</a:t>
                </a:r>
                <a:r>
                  <a:rPr lang="en-US" sz="105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deck</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9" name="楕円 8">
                <a:extLst>
                  <a:ext uri="{FF2B5EF4-FFF2-40B4-BE49-F238E27FC236}">
                    <a16:creationId xmlns:a16="http://schemas.microsoft.com/office/drawing/2014/main" id="{45585C06-36FF-44B7-320D-49640B119E5E}"/>
                  </a:ext>
                </a:extLst>
              </p:cNvPr>
              <p:cNvSpPr/>
              <p:nvPr/>
            </p:nvSpPr>
            <p:spPr>
              <a:xfrm>
                <a:off x="10902932" y="501650"/>
                <a:ext cx="1441450" cy="1441450"/>
              </a:xfrm>
              <a:prstGeom prst="ellipse">
                <a:avLst/>
              </a:prstGeom>
              <a:noFill/>
              <a:ln w="12700" cap="flat" cmpd="sng" algn="ctr">
                <a:solidFill>
                  <a:srgbClr val="DF532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16" name="正方形/長方形 15">
              <a:extLst>
                <a:ext uri="{FF2B5EF4-FFF2-40B4-BE49-F238E27FC236}">
                  <a16:creationId xmlns:a16="http://schemas.microsoft.com/office/drawing/2014/main" id="{E3696261-C515-B10B-92CB-A0AC66B0A99C}"/>
                </a:ext>
              </a:extLst>
            </p:cNvPr>
            <p:cNvSpPr/>
            <p:nvPr/>
          </p:nvSpPr>
          <p:spPr>
            <a:xfrm>
              <a:off x="10112587" y="5550070"/>
              <a:ext cx="1517226"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正方形/長方形 18">
            <a:extLst>
              <a:ext uri="{FF2B5EF4-FFF2-40B4-BE49-F238E27FC236}">
                <a16:creationId xmlns:a16="http://schemas.microsoft.com/office/drawing/2014/main" id="{78A2118A-8337-DFB2-1E59-FC6400DA1A10}"/>
              </a:ext>
            </a:extLst>
          </p:cNvPr>
          <p:cNvSpPr/>
          <p:nvPr/>
        </p:nvSpPr>
        <p:spPr>
          <a:xfrm>
            <a:off x="8006080" y="2767785"/>
            <a:ext cx="169333" cy="70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47677A50-41B5-03DB-0D9E-6A972FEB9481}"/>
              </a:ext>
            </a:extLst>
          </p:cNvPr>
          <p:cNvPicPr>
            <a:picLocks noChangeAspect="1"/>
          </p:cNvPicPr>
          <p:nvPr/>
        </p:nvPicPr>
        <p:blipFill>
          <a:blip r:embed="rId9"/>
          <a:stretch>
            <a:fillRect/>
          </a:stretch>
        </p:blipFill>
        <p:spPr>
          <a:xfrm>
            <a:off x="5379251" y="1202587"/>
            <a:ext cx="1444691" cy="2111471"/>
          </a:xfrm>
          <a:prstGeom prst="rect">
            <a:avLst/>
          </a:prstGeom>
        </p:spPr>
      </p:pic>
      <p:sp>
        <p:nvSpPr>
          <p:cNvPr id="50" name="テキスト ボックス 11">
            <a:extLst>
              <a:ext uri="{FF2B5EF4-FFF2-40B4-BE49-F238E27FC236}">
                <a16:creationId xmlns:a16="http://schemas.microsoft.com/office/drawing/2014/main" id="{749BFC86-611E-9DE4-21C4-FD43106CAEAD}"/>
              </a:ext>
            </a:extLst>
          </p:cNvPr>
          <p:cNvSpPr txBox="1"/>
          <p:nvPr/>
        </p:nvSpPr>
        <p:spPr>
          <a:xfrm>
            <a:off x="0" y="6349617"/>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a:solidFill>
                  <a:srgbClr val="FFFFFF"/>
                </a:solidFill>
                <a:latin typeface="Arial Black" panose="020B0A04020102020204" pitchFamily="34" charset="0"/>
                <a:ea typeface="ニタラゴルイカ清音教漢-０８" panose="02010903020103020304" pitchFamily="2" charset="-128"/>
                <a:cs typeface="Times New Roman" panose="02020603050405020304" pitchFamily="18" charset="0"/>
              </a:rPr>
              <a:t>P</a:t>
            </a:r>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roposal-000</a:t>
            </a:r>
            <a:r>
              <a:rPr lang="en-US" altLang="ja-JP"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5</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51" name="図 50">
            <a:extLst>
              <a:ext uri="{FF2B5EF4-FFF2-40B4-BE49-F238E27FC236}">
                <a16:creationId xmlns:a16="http://schemas.microsoft.com/office/drawing/2014/main" id="{F178CEDC-6E14-FD2A-8114-54AA52ED84A8}"/>
              </a:ext>
            </a:extLst>
          </p:cNvPr>
          <p:cNvPicPr>
            <a:picLocks noChangeAspect="1"/>
          </p:cNvPicPr>
          <p:nvPr/>
        </p:nvPicPr>
        <p:blipFill>
          <a:blip r:embed="rId10"/>
          <a:stretch>
            <a:fillRect/>
          </a:stretch>
        </p:blipFill>
        <p:spPr>
          <a:xfrm>
            <a:off x="0" y="70381"/>
            <a:ext cx="12192000" cy="1102943"/>
          </a:xfrm>
          <a:prstGeom prst="rect">
            <a:avLst/>
          </a:prstGeom>
        </p:spPr>
      </p:pic>
      <p:pic>
        <p:nvPicPr>
          <p:cNvPr id="52" name="図 51">
            <a:extLst>
              <a:ext uri="{FF2B5EF4-FFF2-40B4-BE49-F238E27FC236}">
                <a16:creationId xmlns:a16="http://schemas.microsoft.com/office/drawing/2014/main" id="{4382A23C-DBD2-77E1-3765-2B37BA9CF79C}"/>
              </a:ext>
            </a:extLst>
          </p:cNvPr>
          <p:cNvPicPr>
            <a:picLocks noChangeAspect="1"/>
          </p:cNvPicPr>
          <p:nvPr/>
        </p:nvPicPr>
        <p:blipFill>
          <a:blip r:embed="rId10"/>
          <a:stretch>
            <a:fillRect/>
          </a:stretch>
        </p:blipFill>
        <p:spPr>
          <a:xfrm>
            <a:off x="0" y="99644"/>
            <a:ext cx="12192000" cy="1102943"/>
          </a:xfrm>
          <a:prstGeom prst="rect">
            <a:avLst/>
          </a:prstGeom>
        </p:spPr>
      </p:pic>
      <p:sp>
        <p:nvSpPr>
          <p:cNvPr id="24" name="正方形/長方形 23">
            <a:extLst>
              <a:ext uri="{FF2B5EF4-FFF2-40B4-BE49-F238E27FC236}">
                <a16:creationId xmlns:a16="http://schemas.microsoft.com/office/drawing/2014/main" id="{F0737213-BBB8-988F-BE3B-CC602EF6692F}"/>
              </a:ext>
            </a:extLst>
          </p:cNvPr>
          <p:cNvSpPr/>
          <p:nvPr/>
        </p:nvSpPr>
        <p:spPr>
          <a:xfrm>
            <a:off x="191386" y="2626478"/>
            <a:ext cx="4974974" cy="256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5E2DE4B2-994B-CC5A-886E-127D5C928D26}"/>
              </a:ext>
            </a:extLst>
          </p:cNvPr>
          <p:cNvSpPr/>
          <p:nvPr/>
        </p:nvSpPr>
        <p:spPr>
          <a:xfrm>
            <a:off x="6866458" y="2628696"/>
            <a:ext cx="5325541" cy="2774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Rectangle 1">
            <a:extLst>
              <a:ext uri="{FF2B5EF4-FFF2-40B4-BE49-F238E27FC236}">
                <a16:creationId xmlns:a16="http://schemas.microsoft.com/office/drawing/2014/main" id="{9B666E5E-34A9-6821-E824-5F1866C1F5C5}"/>
              </a:ext>
            </a:extLst>
          </p:cNvPr>
          <p:cNvSpPr>
            <a:spLocks noChangeArrowheads="1"/>
          </p:cNvSpPr>
          <p:nvPr/>
        </p:nvSpPr>
        <p:spPr bwMode="auto">
          <a:xfrm>
            <a:off x="7104604" y="2560916"/>
            <a:ext cx="5156307" cy="904100"/>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5800" b="0" i="0" u="none" strike="noStrike" cap="none" normalizeH="0" baseline="0" dirty="0">
                <a:ln>
                  <a:noFill/>
                </a:ln>
                <a:solidFill>
                  <a:schemeClr val="tx1"/>
                </a:solidFill>
                <a:effectLst/>
                <a:latin typeface="Aptos Black" panose="020B0004020202020204" pitchFamily="34" charset="0"/>
              </a:rPr>
              <a:t>Economy</a:t>
            </a:r>
            <a:r>
              <a:rPr kumimoji="0" lang="ja-JP" altLang="ja-JP" sz="5800" b="0" i="0" u="none" strike="noStrike" cap="none" normalizeH="0" baseline="0" dirty="0">
                <a:ln>
                  <a:noFill/>
                </a:ln>
                <a:solidFill>
                  <a:schemeClr val="tx1"/>
                </a:solidFill>
                <a:effectLst/>
                <a:latin typeface="Aptos Black" panose="020B0004020202020204" pitchFamily="34" charset="0"/>
              </a:rPr>
              <a:t> </a:t>
            </a:r>
          </a:p>
        </p:txBody>
      </p:sp>
      <p:sp>
        <p:nvSpPr>
          <p:cNvPr id="55" name="Rectangle 1">
            <a:extLst>
              <a:ext uri="{FF2B5EF4-FFF2-40B4-BE49-F238E27FC236}">
                <a16:creationId xmlns:a16="http://schemas.microsoft.com/office/drawing/2014/main" id="{94FD1A90-7526-8ADB-3731-0D088E8AF507}"/>
              </a:ext>
            </a:extLst>
          </p:cNvPr>
          <p:cNvSpPr>
            <a:spLocks noChangeArrowheads="1"/>
          </p:cNvSpPr>
          <p:nvPr/>
        </p:nvSpPr>
        <p:spPr bwMode="auto">
          <a:xfrm>
            <a:off x="396386" y="2545235"/>
            <a:ext cx="4713222" cy="873322"/>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ja-JP" sz="5800" dirty="0">
                <a:solidFill>
                  <a:srgbClr val="202124"/>
                </a:solidFill>
                <a:latin typeface="Aptos Black" panose="020B0004020202020204" pitchFamily="34" charset="0"/>
              </a:rPr>
              <a:t>Circular</a:t>
            </a:r>
          </a:p>
        </p:txBody>
      </p:sp>
      <p:sp>
        <p:nvSpPr>
          <p:cNvPr id="27" name="テキスト ボックス 26">
            <a:extLst>
              <a:ext uri="{FF2B5EF4-FFF2-40B4-BE49-F238E27FC236}">
                <a16:creationId xmlns:a16="http://schemas.microsoft.com/office/drawing/2014/main" id="{A55DE97A-AC9A-27FD-53DB-AE1838866B9D}"/>
              </a:ext>
            </a:extLst>
          </p:cNvPr>
          <p:cNvSpPr txBox="1"/>
          <p:nvPr/>
        </p:nvSpPr>
        <p:spPr>
          <a:xfrm>
            <a:off x="1" y="4182582"/>
            <a:ext cx="12191999" cy="646331"/>
          </a:xfrm>
          <a:prstGeom prst="rect">
            <a:avLst/>
          </a:prstGeom>
          <a:noFill/>
        </p:spPr>
        <p:txBody>
          <a:bodyPr wrap="square" rtlCol="0">
            <a:spAutoFit/>
          </a:bodyPr>
          <a:lstStyle/>
          <a:p>
            <a:pPr algn="ctr"/>
            <a:r>
              <a:rPr kumimoji="1" lang="ja-JP" altLang="en-US" sz="3600" b="1" dirty="0">
                <a:latin typeface="メイリオ" panose="020B0604030504040204" pitchFamily="50" charset="-128"/>
                <a:ea typeface="メイリオ" panose="020B0604030504040204" pitchFamily="50" charset="-128"/>
              </a:rPr>
              <a:t>下水道の広報は下水道を広報してはいけない</a:t>
            </a:r>
          </a:p>
        </p:txBody>
      </p:sp>
      <p:sp>
        <p:nvSpPr>
          <p:cNvPr id="29" name="テキスト ボックス 28">
            <a:extLst>
              <a:ext uri="{FF2B5EF4-FFF2-40B4-BE49-F238E27FC236}">
                <a16:creationId xmlns:a16="http://schemas.microsoft.com/office/drawing/2014/main" id="{8D9F900C-46A4-47D7-9B5A-2DDB62C81D4F}"/>
              </a:ext>
            </a:extLst>
          </p:cNvPr>
          <p:cNvSpPr txBox="1"/>
          <p:nvPr/>
        </p:nvSpPr>
        <p:spPr>
          <a:xfrm>
            <a:off x="233898" y="3647391"/>
            <a:ext cx="10112588" cy="461665"/>
          </a:xfrm>
          <a:prstGeom prst="rect">
            <a:avLst/>
          </a:prstGeom>
          <a:noFill/>
        </p:spPr>
        <p:txBody>
          <a:bodyPr wrap="square">
            <a:spAutoFit/>
          </a:bodyPr>
          <a:lstStyle/>
          <a:p>
            <a:r>
              <a:rPr lang="ja-JP" altLang="en-US" sz="2400" b="1" kern="0" dirty="0">
                <a:ea typeface="Meiryo UI" panose="020B0604030504040204" pitchFamily="50" charset="-128"/>
                <a:cs typeface="Meiryo UI" panose="020B0604030504040204" pitchFamily="50" charset="-128"/>
              </a:rPr>
              <a:t>若者の関心事につながるサーキュラーエコノミーの教育として下水道を広報する</a:t>
            </a:r>
            <a:endParaRPr lang="ja-JP" altLang="en-US" sz="4800" b="1" dirty="0"/>
          </a:p>
        </p:txBody>
      </p:sp>
      <p:pic>
        <p:nvPicPr>
          <p:cNvPr id="32" name="図 31">
            <a:extLst>
              <a:ext uri="{FF2B5EF4-FFF2-40B4-BE49-F238E27FC236}">
                <a16:creationId xmlns:a16="http://schemas.microsoft.com/office/drawing/2014/main" id="{A09FBFF1-F6DA-E617-B232-C97C79CCBC32}"/>
              </a:ext>
            </a:extLst>
          </p:cNvPr>
          <p:cNvPicPr>
            <a:picLocks noChangeAspect="1"/>
          </p:cNvPicPr>
          <p:nvPr/>
        </p:nvPicPr>
        <p:blipFill>
          <a:blip r:embed="rId11"/>
          <a:stretch>
            <a:fillRect/>
          </a:stretch>
        </p:blipFill>
        <p:spPr>
          <a:xfrm>
            <a:off x="463094" y="4808091"/>
            <a:ext cx="11185451" cy="1225575"/>
          </a:xfrm>
          <a:prstGeom prst="rect">
            <a:avLst/>
          </a:prstGeom>
        </p:spPr>
      </p:pic>
    </p:spTree>
    <p:extLst>
      <p:ext uri="{BB962C8B-B14F-4D97-AF65-F5344CB8AC3E}">
        <p14:creationId xmlns:p14="http://schemas.microsoft.com/office/powerpoint/2010/main" val="248373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CF87E-E8FC-9630-ABA1-4C2E9CE1D0F5}"/>
            </a:ext>
          </a:extLst>
        </p:cNvPr>
        <p:cNvGrpSpPr/>
        <p:nvPr/>
      </p:nvGrpSpPr>
      <p:grpSpPr>
        <a:xfrm>
          <a:off x="0" y="0"/>
          <a:ext cx="0" cy="0"/>
          <a:chOff x="0" y="0"/>
          <a:chExt cx="0" cy="0"/>
        </a:xfrm>
      </p:grpSpPr>
      <p:pic>
        <p:nvPicPr>
          <p:cNvPr id="58" name="図 57">
            <a:extLst>
              <a:ext uri="{FF2B5EF4-FFF2-40B4-BE49-F238E27FC236}">
                <a16:creationId xmlns:a16="http://schemas.microsoft.com/office/drawing/2014/main" id="{C56DD22D-01E8-1C9B-879C-67A3AA9F8226}"/>
              </a:ext>
            </a:extLst>
          </p:cNvPr>
          <p:cNvPicPr>
            <a:picLocks noChangeAspect="1"/>
          </p:cNvPicPr>
          <p:nvPr/>
        </p:nvPicPr>
        <p:blipFill>
          <a:blip r:embed="rId3"/>
          <a:stretch>
            <a:fillRect/>
          </a:stretch>
        </p:blipFill>
        <p:spPr>
          <a:xfrm>
            <a:off x="3633529" y="1308811"/>
            <a:ext cx="1596181" cy="1416868"/>
          </a:xfrm>
          <a:prstGeom prst="rect">
            <a:avLst/>
          </a:prstGeom>
        </p:spPr>
      </p:pic>
      <p:pic>
        <p:nvPicPr>
          <p:cNvPr id="49" name="図 48">
            <a:extLst>
              <a:ext uri="{FF2B5EF4-FFF2-40B4-BE49-F238E27FC236}">
                <a16:creationId xmlns:a16="http://schemas.microsoft.com/office/drawing/2014/main" id="{14152915-73B9-04DB-0BDA-A4CC853694B3}"/>
              </a:ext>
            </a:extLst>
          </p:cNvPr>
          <p:cNvPicPr>
            <a:picLocks noChangeAspect="1"/>
          </p:cNvPicPr>
          <p:nvPr/>
        </p:nvPicPr>
        <p:blipFill>
          <a:blip r:embed="rId4"/>
          <a:stretch>
            <a:fillRect/>
          </a:stretch>
        </p:blipFill>
        <p:spPr>
          <a:xfrm>
            <a:off x="6838331" y="1298982"/>
            <a:ext cx="1755225" cy="1384573"/>
          </a:xfrm>
          <a:prstGeom prst="rect">
            <a:avLst/>
          </a:prstGeom>
        </p:spPr>
      </p:pic>
      <p:pic>
        <p:nvPicPr>
          <p:cNvPr id="35" name="図 34">
            <a:extLst>
              <a:ext uri="{FF2B5EF4-FFF2-40B4-BE49-F238E27FC236}">
                <a16:creationId xmlns:a16="http://schemas.microsoft.com/office/drawing/2014/main" id="{F204C1CC-BD5B-CD82-4FEA-941B70D37891}"/>
              </a:ext>
            </a:extLst>
          </p:cNvPr>
          <p:cNvPicPr>
            <a:picLocks noChangeAspect="1"/>
          </p:cNvPicPr>
          <p:nvPr/>
        </p:nvPicPr>
        <p:blipFill>
          <a:blip r:embed="rId5"/>
          <a:stretch>
            <a:fillRect/>
          </a:stretch>
        </p:blipFill>
        <p:spPr>
          <a:xfrm>
            <a:off x="10110769" y="1251649"/>
            <a:ext cx="1964928" cy="1474029"/>
          </a:xfrm>
          <a:prstGeom prst="rect">
            <a:avLst/>
          </a:prstGeom>
        </p:spPr>
      </p:pic>
      <p:pic>
        <p:nvPicPr>
          <p:cNvPr id="33" name="図 32">
            <a:extLst>
              <a:ext uri="{FF2B5EF4-FFF2-40B4-BE49-F238E27FC236}">
                <a16:creationId xmlns:a16="http://schemas.microsoft.com/office/drawing/2014/main" id="{8C905F31-BB48-8587-0906-AB877D7D993D}"/>
              </a:ext>
            </a:extLst>
          </p:cNvPr>
          <p:cNvPicPr>
            <a:picLocks noChangeAspect="1"/>
          </p:cNvPicPr>
          <p:nvPr/>
        </p:nvPicPr>
        <p:blipFill>
          <a:blip r:embed="rId6"/>
          <a:stretch>
            <a:fillRect/>
          </a:stretch>
        </p:blipFill>
        <p:spPr>
          <a:xfrm>
            <a:off x="8552876" y="1312752"/>
            <a:ext cx="1666545" cy="1448306"/>
          </a:xfrm>
          <a:prstGeom prst="rect">
            <a:avLst/>
          </a:prstGeom>
        </p:spPr>
      </p:pic>
      <p:pic>
        <p:nvPicPr>
          <p:cNvPr id="27" name="図 26" descr="テーブル, 項目, 写真, 異なる が含まれている画像&#10;&#10;自動的に生成された説明">
            <a:extLst>
              <a:ext uri="{FF2B5EF4-FFF2-40B4-BE49-F238E27FC236}">
                <a16:creationId xmlns:a16="http://schemas.microsoft.com/office/drawing/2014/main" id="{7CDA1187-DEBD-816A-DA3C-4D70FA1043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092" y="1307619"/>
            <a:ext cx="1744840" cy="1460166"/>
          </a:xfrm>
          <a:prstGeom prst="rect">
            <a:avLst/>
          </a:prstGeom>
        </p:spPr>
      </p:pic>
      <p:pic>
        <p:nvPicPr>
          <p:cNvPr id="20" name="図 19" descr="グラフィカル ユーザー インターフェイス が含まれている画像&#10;&#10;自動的に生成された説明">
            <a:extLst>
              <a:ext uri="{FF2B5EF4-FFF2-40B4-BE49-F238E27FC236}">
                <a16:creationId xmlns:a16="http://schemas.microsoft.com/office/drawing/2014/main" id="{9765469C-0284-C99A-D610-9D4E5DCC0E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2385" y="1316655"/>
            <a:ext cx="1519633" cy="1359701"/>
          </a:xfrm>
          <a:prstGeom prst="rect">
            <a:avLst/>
          </a:prstGeom>
        </p:spPr>
      </p:pic>
      <p:sp>
        <p:nvSpPr>
          <p:cNvPr id="7" name="テキスト ボックス 11">
            <a:extLst>
              <a:ext uri="{FF2B5EF4-FFF2-40B4-BE49-F238E27FC236}">
                <a16:creationId xmlns:a16="http://schemas.microsoft.com/office/drawing/2014/main" id="{7C278708-AD50-3EA3-8820-ED6A24359EB0}"/>
              </a:ext>
            </a:extLst>
          </p:cNvPr>
          <p:cNvSpPr txBox="1"/>
          <p:nvPr/>
        </p:nvSpPr>
        <p:spPr>
          <a:xfrm>
            <a:off x="0" y="6275190"/>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a:solidFill>
                  <a:srgbClr val="FFFFFF"/>
                </a:solidFill>
                <a:latin typeface="Arial Black" panose="020B0A04020102020204" pitchFamily="34" charset="0"/>
                <a:ea typeface="ニタラゴルイカ清音教漢-０８" panose="02010903020103020304" pitchFamily="2" charset="-128"/>
                <a:cs typeface="Times New Roman" panose="02020603050405020304" pitchFamily="18" charset="0"/>
              </a:rPr>
              <a:t>P</a:t>
            </a:r>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roposal-0001</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2" name="グループ化 1">
            <a:extLst>
              <a:ext uri="{FF2B5EF4-FFF2-40B4-BE49-F238E27FC236}">
                <a16:creationId xmlns:a16="http://schemas.microsoft.com/office/drawing/2014/main" id="{AD689C0E-F68C-62F0-3C79-FD77CEACFD83}"/>
              </a:ext>
            </a:extLst>
          </p:cNvPr>
          <p:cNvGrpSpPr/>
          <p:nvPr/>
        </p:nvGrpSpPr>
        <p:grpSpPr>
          <a:xfrm>
            <a:off x="0" y="5620899"/>
            <a:ext cx="12344382" cy="2102274"/>
            <a:chOff x="0" y="5550070"/>
            <a:chExt cx="12344382" cy="2102274"/>
          </a:xfrm>
        </p:grpSpPr>
        <p:grpSp>
          <p:nvGrpSpPr>
            <p:cNvPr id="6" name="グループ化 5">
              <a:extLst>
                <a:ext uri="{FF2B5EF4-FFF2-40B4-BE49-F238E27FC236}">
                  <a16:creationId xmlns:a16="http://schemas.microsoft.com/office/drawing/2014/main" id="{075F5015-9A8B-867F-3E40-9ACBFCC55A60}"/>
                </a:ext>
              </a:extLst>
            </p:cNvPr>
            <p:cNvGrpSpPr/>
            <p:nvPr/>
          </p:nvGrpSpPr>
          <p:grpSpPr>
            <a:xfrm>
              <a:off x="0" y="5709244"/>
              <a:ext cx="12344382" cy="1943100"/>
              <a:chOff x="0" y="0"/>
              <a:chExt cx="12344382" cy="1943100"/>
            </a:xfrm>
          </p:grpSpPr>
          <p:sp>
            <p:nvSpPr>
              <p:cNvPr id="8" name="正方形/長方形 7">
                <a:extLst>
                  <a:ext uri="{FF2B5EF4-FFF2-40B4-BE49-F238E27FC236}">
                    <a16:creationId xmlns:a16="http://schemas.microsoft.com/office/drawing/2014/main" id="{5690D850-F386-9185-2243-9F47A93BBFE3}"/>
                  </a:ext>
                </a:extLst>
              </p:cNvPr>
              <p:cNvSpPr/>
              <p:nvPr/>
            </p:nvSpPr>
            <p:spPr>
              <a:xfrm>
                <a:off x="0" y="463550"/>
                <a:ext cx="12192000" cy="609600"/>
              </a:xfrm>
              <a:prstGeom prst="rect">
                <a:avLst/>
              </a:prstGeom>
            </p:spPr>
            <p:style>
              <a:lnRef idx="2">
                <a:schemeClr val="dk1">
                  <a:shade val="15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0" name="楕円 9">
                <a:extLst>
                  <a:ext uri="{FF2B5EF4-FFF2-40B4-BE49-F238E27FC236}">
                    <a16:creationId xmlns:a16="http://schemas.microsoft.com/office/drawing/2014/main" id="{D650D611-04EB-56F9-6D8B-EB434DAB7579}"/>
                  </a:ext>
                </a:extLst>
              </p:cNvPr>
              <p:cNvSpPr/>
              <p:nvPr/>
            </p:nvSpPr>
            <p:spPr>
              <a:xfrm>
                <a:off x="11309332" y="508000"/>
                <a:ext cx="469900" cy="476250"/>
              </a:xfrm>
              <a:prstGeom prst="ellipse">
                <a:avLst/>
              </a:prstGeom>
              <a:noFill/>
              <a:ln w="12700" cap="flat" cmpd="sng" algn="ctr">
                <a:solidFill>
                  <a:schemeClr val="accent1">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1" name="楕円 10">
                <a:extLst>
                  <a:ext uri="{FF2B5EF4-FFF2-40B4-BE49-F238E27FC236}">
                    <a16:creationId xmlns:a16="http://schemas.microsoft.com/office/drawing/2014/main" id="{F07C3556-A2AE-F64F-BF40-7CD7891698B8}"/>
                  </a:ext>
                </a:extLst>
              </p:cNvPr>
              <p:cNvSpPr/>
              <p:nvPr/>
            </p:nvSpPr>
            <p:spPr>
              <a:xfrm>
                <a:off x="11531582" y="635000"/>
                <a:ext cx="247650" cy="247650"/>
              </a:xfrm>
              <a:prstGeom prst="ellipse">
                <a:avLst/>
              </a:prstGeom>
              <a:noFill/>
              <a:ln w="12700" cap="flat" cmpd="sng" algn="ctr">
                <a:solidFill>
                  <a:schemeClr val="accent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2" name="楕円 11">
                <a:extLst>
                  <a:ext uri="{FF2B5EF4-FFF2-40B4-BE49-F238E27FC236}">
                    <a16:creationId xmlns:a16="http://schemas.microsoft.com/office/drawing/2014/main" id="{23738AF0-AFA9-B7A0-22B2-9BA9F5EC9ABE}"/>
                  </a:ext>
                </a:extLst>
              </p:cNvPr>
              <p:cNvSpPr/>
              <p:nvPr/>
            </p:nvSpPr>
            <p:spPr>
              <a:xfrm>
                <a:off x="10553682" y="0"/>
                <a:ext cx="749300" cy="736600"/>
              </a:xfrm>
              <a:prstGeom prst="ellipse">
                <a:avLst/>
              </a:prstGeom>
              <a:noFill/>
              <a:ln w="12700" cap="flat" cmpd="sng" algn="ctr">
                <a:solidFill>
                  <a:schemeClr val="accent2">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3" name="楕円 12">
                <a:extLst>
                  <a:ext uri="{FF2B5EF4-FFF2-40B4-BE49-F238E27FC236}">
                    <a16:creationId xmlns:a16="http://schemas.microsoft.com/office/drawing/2014/main" id="{D7F24B74-5611-A91D-D853-966992BE74A9}"/>
                  </a:ext>
                </a:extLst>
              </p:cNvPr>
              <p:cNvSpPr/>
              <p:nvPr/>
            </p:nvSpPr>
            <p:spPr>
              <a:xfrm>
                <a:off x="10725132" y="482600"/>
                <a:ext cx="247650" cy="247650"/>
              </a:xfrm>
              <a:prstGeom prst="ellipse">
                <a:avLst/>
              </a:prstGeom>
              <a:noFill/>
              <a:ln w="12700" cap="flat" cmpd="sng" algn="ctr">
                <a:solidFill>
                  <a:srgbClr val="FEC306"/>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4" name="テキスト ボックス 11">
                <a:extLst>
                  <a:ext uri="{FF2B5EF4-FFF2-40B4-BE49-F238E27FC236}">
                    <a16:creationId xmlns:a16="http://schemas.microsoft.com/office/drawing/2014/main" id="{57AD2292-BAA3-901F-2686-1FCFE648388B}"/>
                  </a:ext>
                </a:extLst>
              </p:cNvPr>
              <p:cNvSpPr txBox="1"/>
              <p:nvPr/>
            </p:nvSpPr>
            <p:spPr>
              <a:xfrm>
                <a:off x="9321782" y="828158"/>
                <a:ext cx="1606550" cy="273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©NLEED G-Seminar</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5" name="テキスト ボックス 11">
                <a:extLst>
                  <a:ext uri="{FF2B5EF4-FFF2-40B4-BE49-F238E27FC236}">
                    <a16:creationId xmlns:a16="http://schemas.microsoft.com/office/drawing/2014/main" id="{DFD39229-6D0C-F7F1-DC0A-92990CDC71DF}"/>
                  </a:ext>
                </a:extLst>
              </p:cNvPr>
              <p:cNvSpPr txBox="1"/>
              <p:nvPr/>
            </p:nvSpPr>
            <p:spPr>
              <a:xfrm>
                <a:off x="0" y="796668"/>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5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JP. Circular economy</a:t>
                </a:r>
                <a:r>
                  <a:rPr lang="ja-JP" sz="140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水</a:t>
                </a:r>
                <a:r>
                  <a:rPr lang="en-US" sz="105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deck</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9" name="楕円 8">
                <a:extLst>
                  <a:ext uri="{FF2B5EF4-FFF2-40B4-BE49-F238E27FC236}">
                    <a16:creationId xmlns:a16="http://schemas.microsoft.com/office/drawing/2014/main" id="{D3C1AAF7-699F-C74B-3350-2B431882E482}"/>
                  </a:ext>
                </a:extLst>
              </p:cNvPr>
              <p:cNvSpPr/>
              <p:nvPr/>
            </p:nvSpPr>
            <p:spPr>
              <a:xfrm>
                <a:off x="10902932" y="501650"/>
                <a:ext cx="1441450" cy="1441450"/>
              </a:xfrm>
              <a:prstGeom prst="ellipse">
                <a:avLst/>
              </a:prstGeom>
              <a:noFill/>
              <a:ln w="12700" cap="flat" cmpd="sng" algn="ctr">
                <a:solidFill>
                  <a:srgbClr val="DF532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16" name="正方形/長方形 15">
              <a:extLst>
                <a:ext uri="{FF2B5EF4-FFF2-40B4-BE49-F238E27FC236}">
                  <a16:creationId xmlns:a16="http://schemas.microsoft.com/office/drawing/2014/main" id="{87B463E9-1D25-A3F6-B6F6-3FF4D1A3352C}"/>
                </a:ext>
              </a:extLst>
            </p:cNvPr>
            <p:cNvSpPr/>
            <p:nvPr/>
          </p:nvSpPr>
          <p:spPr>
            <a:xfrm>
              <a:off x="10112587" y="5550070"/>
              <a:ext cx="1517226"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正方形/長方形 18">
            <a:extLst>
              <a:ext uri="{FF2B5EF4-FFF2-40B4-BE49-F238E27FC236}">
                <a16:creationId xmlns:a16="http://schemas.microsoft.com/office/drawing/2014/main" id="{11D69027-375C-4F81-B1AC-547F0EF0D066}"/>
              </a:ext>
            </a:extLst>
          </p:cNvPr>
          <p:cNvSpPr/>
          <p:nvPr/>
        </p:nvSpPr>
        <p:spPr>
          <a:xfrm>
            <a:off x="8006080" y="2767785"/>
            <a:ext cx="169333" cy="70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6F0E59FE-0590-1F02-ED85-487F32F2AEDF}"/>
              </a:ext>
            </a:extLst>
          </p:cNvPr>
          <p:cNvPicPr>
            <a:picLocks noChangeAspect="1"/>
          </p:cNvPicPr>
          <p:nvPr/>
        </p:nvPicPr>
        <p:blipFill>
          <a:blip r:embed="rId9"/>
          <a:stretch>
            <a:fillRect/>
          </a:stretch>
        </p:blipFill>
        <p:spPr>
          <a:xfrm>
            <a:off x="5379251" y="1202587"/>
            <a:ext cx="1444691" cy="2111471"/>
          </a:xfrm>
          <a:prstGeom prst="rect">
            <a:avLst/>
          </a:prstGeom>
        </p:spPr>
      </p:pic>
      <p:sp>
        <p:nvSpPr>
          <p:cNvPr id="50" name="テキスト ボックス 11">
            <a:extLst>
              <a:ext uri="{FF2B5EF4-FFF2-40B4-BE49-F238E27FC236}">
                <a16:creationId xmlns:a16="http://schemas.microsoft.com/office/drawing/2014/main" id="{42B71557-64CE-90F0-32A9-5A9A44DA6BE2}"/>
              </a:ext>
            </a:extLst>
          </p:cNvPr>
          <p:cNvSpPr txBox="1"/>
          <p:nvPr/>
        </p:nvSpPr>
        <p:spPr>
          <a:xfrm>
            <a:off x="0" y="6349617"/>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a:solidFill>
                  <a:srgbClr val="FFFFFF"/>
                </a:solidFill>
                <a:latin typeface="Arial Black" panose="020B0A04020102020204" pitchFamily="34" charset="0"/>
                <a:ea typeface="ニタラゴルイカ清音教漢-０８" panose="02010903020103020304" pitchFamily="2" charset="-128"/>
                <a:cs typeface="Times New Roman" panose="02020603050405020304" pitchFamily="18" charset="0"/>
              </a:rPr>
              <a:t>P</a:t>
            </a:r>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roposal-000</a:t>
            </a:r>
            <a:r>
              <a:rPr lang="en-US" altLang="ja-JP"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6</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51" name="図 50">
            <a:extLst>
              <a:ext uri="{FF2B5EF4-FFF2-40B4-BE49-F238E27FC236}">
                <a16:creationId xmlns:a16="http://schemas.microsoft.com/office/drawing/2014/main" id="{AE34C2E1-E869-CBD3-BE3C-3FB84985B7D5}"/>
              </a:ext>
            </a:extLst>
          </p:cNvPr>
          <p:cNvPicPr>
            <a:picLocks noChangeAspect="1"/>
          </p:cNvPicPr>
          <p:nvPr/>
        </p:nvPicPr>
        <p:blipFill>
          <a:blip r:embed="rId10"/>
          <a:stretch>
            <a:fillRect/>
          </a:stretch>
        </p:blipFill>
        <p:spPr>
          <a:xfrm>
            <a:off x="0" y="70381"/>
            <a:ext cx="12192000" cy="1102943"/>
          </a:xfrm>
          <a:prstGeom prst="rect">
            <a:avLst/>
          </a:prstGeom>
        </p:spPr>
      </p:pic>
      <p:pic>
        <p:nvPicPr>
          <p:cNvPr id="52" name="図 51">
            <a:extLst>
              <a:ext uri="{FF2B5EF4-FFF2-40B4-BE49-F238E27FC236}">
                <a16:creationId xmlns:a16="http://schemas.microsoft.com/office/drawing/2014/main" id="{10FAF517-E13B-7D47-81A7-1207C17B02BB}"/>
              </a:ext>
            </a:extLst>
          </p:cNvPr>
          <p:cNvPicPr>
            <a:picLocks noChangeAspect="1"/>
          </p:cNvPicPr>
          <p:nvPr/>
        </p:nvPicPr>
        <p:blipFill>
          <a:blip r:embed="rId10"/>
          <a:stretch>
            <a:fillRect/>
          </a:stretch>
        </p:blipFill>
        <p:spPr>
          <a:xfrm>
            <a:off x="0" y="99644"/>
            <a:ext cx="12192000" cy="1102943"/>
          </a:xfrm>
          <a:prstGeom prst="rect">
            <a:avLst/>
          </a:prstGeom>
        </p:spPr>
      </p:pic>
      <p:sp>
        <p:nvSpPr>
          <p:cNvPr id="24" name="正方形/長方形 23">
            <a:extLst>
              <a:ext uri="{FF2B5EF4-FFF2-40B4-BE49-F238E27FC236}">
                <a16:creationId xmlns:a16="http://schemas.microsoft.com/office/drawing/2014/main" id="{29579C2C-5A9C-7128-5249-119875005844}"/>
              </a:ext>
            </a:extLst>
          </p:cNvPr>
          <p:cNvSpPr/>
          <p:nvPr/>
        </p:nvSpPr>
        <p:spPr>
          <a:xfrm>
            <a:off x="191385" y="2626478"/>
            <a:ext cx="5142205" cy="256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77FB68AB-3722-0E05-2988-F8268AC7BEBE}"/>
              </a:ext>
            </a:extLst>
          </p:cNvPr>
          <p:cNvSpPr/>
          <p:nvPr/>
        </p:nvSpPr>
        <p:spPr>
          <a:xfrm>
            <a:off x="6866458" y="2628696"/>
            <a:ext cx="5325541" cy="2774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5648AC4E-F874-C891-D305-1C0DFABB8D1D}"/>
              </a:ext>
            </a:extLst>
          </p:cNvPr>
          <p:cNvSpPr/>
          <p:nvPr/>
        </p:nvSpPr>
        <p:spPr>
          <a:xfrm>
            <a:off x="0" y="1282071"/>
            <a:ext cx="353870" cy="1887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77C3C2A2-2CDA-F93F-DE79-36E6EBA8287D}"/>
              </a:ext>
            </a:extLst>
          </p:cNvPr>
          <p:cNvSpPr/>
          <p:nvPr/>
        </p:nvSpPr>
        <p:spPr>
          <a:xfrm>
            <a:off x="1819205" y="1115076"/>
            <a:ext cx="178411" cy="1887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38016FAE-765F-7675-D050-FAB4763BB75B}"/>
              </a:ext>
            </a:extLst>
          </p:cNvPr>
          <p:cNvSpPr/>
          <p:nvPr/>
        </p:nvSpPr>
        <p:spPr>
          <a:xfrm>
            <a:off x="3478991" y="884145"/>
            <a:ext cx="178411" cy="1887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BFB7801D-E69E-F2B0-4EC9-F9EF86A19773}"/>
              </a:ext>
            </a:extLst>
          </p:cNvPr>
          <p:cNvSpPr/>
          <p:nvPr/>
        </p:nvSpPr>
        <p:spPr>
          <a:xfrm>
            <a:off x="5216222" y="1201416"/>
            <a:ext cx="178411" cy="1887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9A0BFF72-FA47-DB6D-C0FE-C3692DDEC1EC}"/>
              </a:ext>
            </a:extLst>
          </p:cNvPr>
          <p:cNvSpPr/>
          <p:nvPr/>
        </p:nvSpPr>
        <p:spPr>
          <a:xfrm>
            <a:off x="10228257" y="794565"/>
            <a:ext cx="178411" cy="1887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C9BC810E-5859-1EB9-8BA4-21CF2DB1C6F7}"/>
              </a:ext>
            </a:extLst>
          </p:cNvPr>
          <p:cNvSpPr/>
          <p:nvPr/>
        </p:nvSpPr>
        <p:spPr>
          <a:xfrm>
            <a:off x="8518481" y="1068140"/>
            <a:ext cx="178411" cy="1887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FE79640A-BF01-289A-B606-84D34F225ABB}"/>
              </a:ext>
            </a:extLst>
          </p:cNvPr>
          <p:cNvSpPr/>
          <p:nvPr/>
        </p:nvSpPr>
        <p:spPr>
          <a:xfrm>
            <a:off x="11911408" y="1258183"/>
            <a:ext cx="280592" cy="1887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Rectangle 1">
            <a:extLst>
              <a:ext uri="{FF2B5EF4-FFF2-40B4-BE49-F238E27FC236}">
                <a16:creationId xmlns:a16="http://schemas.microsoft.com/office/drawing/2014/main" id="{99647C06-31B2-DC4B-FA00-0401292CC8A7}"/>
              </a:ext>
            </a:extLst>
          </p:cNvPr>
          <p:cNvSpPr>
            <a:spLocks noChangeArrowheads="1"/>
          </p:cNvSpPr>
          <p:nvPr/>
        </p:nvSpPr>
        <p:spPr bwMode="auto">
          <a:xfrm>
            <a:off x="396386" y="2545235"/>
            <a:ext cx="4713222" cy="873322"/>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ja-JP" sz="5800" dirty="0">
                <a:solidFill>
                  <a:srgbClr val="202124"/>
                </a:solidFill>
                <a:latin typeface="Aptos Black" panose="020B0004020202020204" pitchFamily="34" charset="0"/>
              </a:rPr>
              <a:t>TCG Trading</a:t>
            </a:r>
          </a:p>
        </p:txBody>
      </p:sp>
      <p:sp>
        <p:nvSpPr>
          <p:cNvPr id="53" name="Rectangle 1">
            <a:extLst>
              <a:ext uri="{FF2B5EF4-FFF2-40B4-BE49-F238E27FC236}">
                <a16:creationId xmlns:a16="http://schemas.microsoft.com/office/drawing/2014/main" id="{38369492-FE0F-2EE8-F07B-EA85BC617537}"/>
              </a:ext>
            </a:extLst>
          </p:cNvPr>
          <p:cNvSpPr>
            <a:spLocks noChangeArrowheads="1"/>
          </p:cNvSpPr>
          <p:nvPr/>
        </p:nvSpPr>
        <p:spPr bwMode="auto">
          <a:xfrm>
            <a:off x="7104604" y="2560916"/>
            <a:ext cx="5156307" cy="904100"/>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5800" dirty="0">
                <a:solidFill>
                  <a:srgbClr val="202124"/>
                </a:solidFill>
                <a:latin typeface="Aptos Black" panose="020B0004020202020204" pitchFamily="34" charset="0"/>
              </a:rPr>
              <a:t>Card Game</a:t>
            </a:r>
            <a:endParaRPr kumimoji="0" lang="ja-JP" altLang="ja-JP" sz="5800" b="0" i="0" u="none" strike="noStrike" cap="none" normalizeH="0" baseline="0" dirty="0">
              <a:ln>
                <a:noFill/>
              </a:ln>
              <a:solidFill>
                <a:schemeClr val="tx1"/>
              </a:solidFill>
              <a:effectLst/>
              <a:latin typeface="Aptos Black" panose="020B0004020202020204" pitchFamily="34" charset="0"/>
            </a:endParaRPr>
          </a:p>
        </p:txBody>
      </p:sp>
      <p:sp>
        <p:nvSpPr>
          <p:cNvPr id="37" name="正方形/長方形 36">
            <a:extLst>
              <a:ext uri="{FF2B5EF4-FFF2-40B4-BE49-F238E27FC236}">
                <a16:creationId xmlns:a16="http://schemas.microsoft.com/office/drawing/2014/main" id="{50AD975B-F208-D48A-DFB2-CFBC4B4B6543}"/>
              </a:ext>
            </a:extLst>
          </p:cNvPr>
          <p:cNvSpPr/>
          <p:nvPr/>
        </p:nvSpPr>
        <p:spPr>
          <a:xfrm>
            <a:off x="10047418" y="1053517"/>
            <a:ext cx="2144581" cy="2592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6F3C60BC-12A2-CE7F-EA3E-51DE237D6121}"/>
              </a:ext>
            </a:extLst>
          </p:cNvPr>
          <p:cNvSpPr/>
          <p:nvPr/>
        </p:nvSpPr>
        <p:spPr>
          <a:xfrm>
            <a:off x="6812743" y="1248050"/>
            <a:ext cx="178411" cy="1887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グループ化 30">
            <a:extLst>
              <a:ext uri="{FF2B5EF4-FFF2-40B4-BE49-F238E27FC236}">
                <a16:creationId xmlns:a16="http://schemas.microsoft.com/office/drawing/2014/main" id="{8A8997BE-5CD5-9D3D-C1C9-847CCFABF57A}"/>
              </a:ext>
            </a:extLst>
          </p:cNvPr>
          <p:cNvGrpSpPr/>
          <p:nvPr/>
        </p:nvGrpSpPr>
        <p:grpSpPr>
          <a:xfrm>
            <a:off x="-156099" y="4102691"/>
            <a:ext cx="12412715" cy="1060630"/>
            <a:chOff x="-156099" y="3720855"/>
            <a:chExt cx="12412715" cy="1060630"/>
          </a:xfrm>
        </p:grpSpPr>
        <p:sp>
          <p:nvSpPr>
            <p:cNvPr id="3" name="Rectangle 1">
              <a:extLst>
                <a:ext uri="{FF2B5EF4-FFF2-40B4-BE49-F238E27FC236}">
                  <a16:creationId xmlns:a16="http://schemas.microsoft.com/office/drawing/2014/main" id="{DFEB3254-37B3-C57B-CAE7-E7BDF0379F54}"/>
                </a:ext>
              </a:extLst>
            </p:cNvPr>
            <p:cNvSpPr>
              <a:spLocks noChangeArrowheads="1"/>
            </p:cNvSpPr>
            <p:nvPr/>
          </p:nvSpPr>
          <p:spPr bwMode="auto">
            <a:xfrm>
              <a:off x="-156099" y="3720855"/>
              <a:ext cx="12412715" cy="842544"/>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5600" dirty="0">
                  <a:solidFill>
                    <a:srgbClr val="FF0000"/>
                  </a:solidFill>
                  <a:latin typeface="Aptos Black" panose="020B0004020202020204" pitchFamily="34" charset="0"/>
                </a:rPr>
                <a:t>Pokémon</a:t>
              </a:r>
              <a:r>
                <a:rPr kumimoji="0" lang="ja-JP" altLang="en-US" sz="5600" dirty="0">
                  <a:solidFill>
                    <a:srgbClr val="FF0000"/>
                  </a:solidFill>
                  <a:latin typeface="Aptos Black" panose="020B0004020202020204" pitchFamily="34" charset="0"/>
                </a:rPr>
                <a:t> </a:t>
              </a:r>
              <a:r>
                <a:rPr kumimoji="0" lang="en-US" altLang="ja-JP" sz="5600" dirty="0">
                  <a:solidFill>
                    <a:srgbClr val="FF0000"/>
                  </a:solidFill>
                  <a:latin typeface="Aptos Black" panose="020B0004020202020204" pitchFamily="34" charset="0"/>
                </a:rPr>
                <a:t>Yu-Gi-Oh! DUELMASTERS </a:t>
              </a:r>
            </a:p>
          </p:txBody>
        </p:sp>
        <p:sp>
          <p:nvSpPr>
            <p:cNvPr id="23" name="テキスト ボックス 22">
              <a:extLst>
                <a:ext uri="{FF2B5EF4-FFF2-40B4-BE49-F238E27FC236}">
                  <a16:creationId xmlns:a16="http://schemas.microsoft.com/office/drawing/2014/main" id="{CC3CA8F0-0157-E7AF-24E9-2E64665AC963}"/>
                </a:ext>
              </a:extLst>
            </p:cNvPr>
            <p:cNvSpPr txBox="1"/>
            <p:nvPr/>
          </p:nvSpPr>
          <p:spPr>
            <a:xfrm>
              <a:off x="773020" y="4345625"/>
              <a:ext cx="2634402" cy="415498"/>
            </a:xfrm>
            <a:prstGeom prst="rect">
              <a:avLst/>
            </a:prstGeom>
            <a:noFill/>
          </p:spPr>
          <p:txBody>
            <a:bodyPr wrap="square">
              <a:spAutoFit/>
            </a:bodyPr>
            <a:lstStyle/>
            <a:p>
              <a:pPr algn="r"/>
              <a:r>
                <a:rPr lang="ja-JP" altLang="en-US" sz="2100" b="1" kern="0" dirty="0">
                  <a:solidFill>
                    <a:srgbClr val="FF0000"/>
                  </a:solidFill>
                  <a:ea typeface="Meiryo UI" panose="020B0604030504040204" pitchFamily="50" charset="-128"/>
                  <a:cs typeface="Meiryo UI" panose="020B0604030504040204" pitchFamily="50" charset="-128"/>
                </a:rPr>
                <a:t>ポケモン</a:t>
              </a:r>
              <a:endParaRPr lang="ja-JP" altLang="en-US" sz="2100" b="1" dirty="0">
                <a:solidFill>
                  <a:srgbClr val="FF0000"/>
                </a:solidFill>
              </a:endParaRPr>
            </a:p>
          </p:txBody>
        </p:sp>
        <p:sp>
          <p:nvSpPr>
            <p:cNvPr id="26" name="テキスト ボックス 25">
              <a:extLst>
                <a:ext uri="{FF2B5EF4-FFF2-40B4-BE49-F238E27FC236}">
                  <a16:creationId xmlns:a16="http://schemas.microsoft.com/office/drawing/2014/main" id="{0CD75262-D707-B72C-4DCA-3DAE883E87DE}"/>
                </a:ext>
              </a:extLst>
            </p:cNvPr>
            <p:cNvSpPr txBox="1"/>
            <p:nvPr/>
          </p:nvSpPr>
          <p:spPr>
            <a:xfrm>
              <a:off x="4178341" y="4354043"/>
              <a:ext cx="2634402" cy="415498"/>
            </a:xfrm>
            <a:prstGeom prst="rect">
              <a:avLst/>
            </a:prstGeom>
            <a:noFill/>
          </p:spPr>
          <p:txBody>
            <a:bodyPr wrap="square">
              <a:spAutoFit/>
            </a:bodyPr>
            <a:lstStyle/>
            <a:p>
              <a:pPr algn="r"/>
              <a:r>
                <a:rPr lang="ja-JP" altLang="en-US" sz="2100" b="1" kern="0" dirty="0">
                  <a:solidFill>
                    <a:srgbClr val="FF0000"/>
                  </a:solidFill>
                  <a:ea typeface="Meiryo UI" panose="020B0604030504040204" pitchFamily="50" charset="-128"/>
                </a:rPr>
                <a:t>遊戯王</a:t>
              </a:r>
              <a:endParaRPr lang="ja-JP" altLang="en-US" sz="2100" b="1" dirty="0">
                <a:solidFill>
                  <a:srgbClr val="FF0000"/>
                </a:solidFill>
              </a:endParaRPr>
            </a:p>
          </p:txBody>
        </p:sp>
        <p:sp>
          <p:nvSpPr>
            <p:cNvPr id="30" name="テキスト ボックス 29">
              <a:extLst>
                <a:ext uri="{FF2B5EF4-FFF2-40B4-BE49-F238E27FC236}">
                  <a16:creationId xmlns:a16="http://schemas.microsoft.com/office/drawing/2014/main" id="{D35E3DA5-AEEA-6493-5FC8-6A7EB774EA25}"/>
                </a:ext>
              </a:extLst>
            </p:cNvPr>
            <p:cNvSpPr txBox="1"/>
            <p:nvPr/>
          </p:nvSpPr>
          <p:spPr>
            <a:xfrm>
              <a:off x="9367739" y="4365987"/>
              <a:ext cx="2634402" cy="415498"/>
            </a:xfrm>
            <a:prstGeom prst="rect">
              <a:avLst/>
            </a:prstGeom>
            <a:noFill/>
          </p:spPr>
          <p:txBody>
            <a:bodyPr wrap="square">
              <a:spAutoFit/>
            </a:bodyPr>
            <a:lstStyle/>
            <a:p>
              <a:pPr algn="r"/>
              <a:r>
                <a:rPr lang="ja-JP" altLang="en-US" sz="2100" b="1" kern="0" dirty="0">
                  <a:solidFill>
                    <a:srgbClr val="FF0000"/>
                  </a:solidFill>
                  <a:ea typeface="Meiryo UI" panose="020B0604030504040204" pitchFamily="50" charset="-128"/>
                </a:rPr>
                <a:t>デュエルマスターズ</a:t>
              </a:r>
              <a:endParaRPr lang="ja-JP" altLang="en-US" sz="2100" b="1" dirty="0">
                <a:solidFill>
                  <a:srgbClr val="FF0000"/>
                </a:solidFill>
              </a:endParaRPr>
            </a:p>
          </p:txBody>
        </p:sp>
      </p:grpSp>
      <p:sp>
        <p:nvSpPr>
          <p:cNvPr id="32" name="Rectangle 1">
            <a:extLst>
              <a:ext uri="{FF2B5EF4-FFF2-40B4-BE49-F238E27FC236}">
                <a16:creationId xmlns:a16="http://schemas.microsoft.com/office/drawing/2014/main" id="{17E363A8-C704-4F6C-FF09-0F54064C24A0}"/>
              </a:ext>
            </a:extLst>
          </p:cNvPr>
          <p:cNvSpPr>
            <a:spLocks noChangeArrowheads="1"/>
          </p:cNvSpPr>
          <p:nvPr/>
        </p:nvSpPr>
        <p:spPr bwMode="auto">
          <a:xfrm>
            <a:off x="10824122" y="4943913"/>
            <a:ext cx="1392636" cy="534768"/>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3600" dirty="0">
                <a:solidFill>
                  <a:srgbClr val="FF0000"/>
                </a:solidFill>
                <a:latin typeface="Aptos Black" panose="020B0004020202020204" pitchFamily="34" charset="0"/>
              </a:rPr>
              <a:t>etc.</a:t>
            </a:r>
          </a:p>
        </p:txBody>
      </p:sp>
    </p:spTree>
    <p:extLst>
      <p:ext uri="{BB962C8B-B14F-4D97-AF65-F5344CB8AC3E}">
        <p14:creationId xmlns:p14="http://schemas.microsoft.com/office/powerpoint/2010/main" val="285124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65C77-4675-6AD2-AE76-95EE5F03282B}"/>
            </a:ext>
          </a:extLst>
        </p:cNvPr>
        <p:cNvGrpSpPr/>
        <p:nvPr/>
      </p:nvGrpSpPr>
      <p:grpSpPr>
        <a:xfrm>
          <a:off x="0" y="0"/>
          <a:ext cx="0" cy="0"/>
          <a:chOff x="0" y="0"/>
          <a:chExt cx="0" cy="0"/>
        </a:xfrm>
      </p:grpSpPr>
      <p:pic>
        <p:nvPicPr>
          <p:cNvPr id="38" name="図 37" descr="図形, 矢印&#10;&#10;自動的に生成された説明">
            <a:extLst>
              <a:ext uri="{FF2B5EF4-FFF2-40B4-BE49-F238E27FC236}">
                <a16:creationId xmlns:a16="http://schemas.microsoft.com/office/drawing/2014/main" id="{A3F7A70F-5249-C581-18CF-BC3E7684440B}"/>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406051" y="2924916"/>
            <a:ext cx="5142205" cy="3619815"/>
          </a:xfrm>
          <a:prstGeom prst="rect">
            <a:avLst/>
          </a:prstGeom>
        </p:spPr>
      </p:pic>
      <p:pic>
        <p:nvPicPr>
          <p:cNvPr id="58" name="図 57">
            <a:extLst>
              <a:ext uri="{FF2B5EF4-FFF2-40B4-BE49-F238E27FC236}">
                <a16:creationId xmlns:a16="http://schemas.microsoft.com/office/drawing/2014/main" id="{81E688EB-6BCA-5F9E-8B69-4D3A9F69B5B6}"/>
              </a:ext>
            </a:extLst>
          </p:cNvPr>
          <p:cNvPicPr>
            <a:picLocks noChangeAspect="1"/>
          </p:cNvPicPr>
          <p:nvPr/>
        </p:nvPicPr>
        <p:blipFill>
          <a:blip r:embed="rId5"/>
          <a:stretch>
            <a:fillRect/>
          </a:stretch>
        </p:blipFill>
        <p:spPr>
          <a:xfrm>
            <a:off x="3633529" y="1308811"/>
            <a:ext cx="1596181" cy="1416868"/>
          </a:xfrm>
          <a:prstGeom prst="rect">
            <a:avLst/>
          </a:prstGeom>
        </p:spPr>
      </p:pic>
      <p:pic>
        <p:nvPicPr>
          <p:cNvPr id="49" name="図 48">
            <a:extLst>
              <a:ext uri="{FF2B5EF4-FFF2-40B4-BE49-F238E27FC236}">
                <a16:creationId xmlns:a16="http://schemas.microsoft.com/office/drawing/2014/main" id="{8901EFE7-9BAD-7CFC-019F-BC2CB6722F73}"/>
              </a:ext>
            </a:extLst>
          </p:cNvPr>
          <p:cNvPicPr>
            <a:picLocks noChangeAspect="1"/>
          </p:cNvPicPr>
          <p:nvPr/>
        </p:nvPicPr>
        <p:blipFill>
          <a:blip r:embed="rId6"/>
          <a:stretch>
            <a:fillRect/>
          </a:stretch>
        </p:blipFill>
        <p:spPr>
          <a:xfrm>
            <a:off x="6838331" y="1298982"/>
            <a:ext cx="1755225" cy="1384573"/>
          </a:xfrm>
          <a:prstGeom prst="rect">
            <a:avLst/>
          </a:prstGeom>
        </p:spPr>
      </p:pic>
      <p:pic>
        <p:nvPicPr>
          <p:cNvPr id="35" name="図 34">
            <a:extLst>
              <a:ext uri="{FF2B5EF4-FFF2-40B4-BE49-F238E27FC236}">
                <a16:creationId xmlns:a16="http://schemas.microsoft.com/office/drawing/2014/main" id="{4C03468F-7159-1100-E27C-325986163AEE}"/>
              </a:ext>
            </a:extLst>
          </p:cNvPr>
          <p:cNvPicPr>
            <a:picLocks noChangeAspect="1"/>
          </p:cNvPicPr>
          <p:nvPr/>
        </p:nvPicPr>
        <p:blipFill>
          <a:blip r:embed="rId7"/>
          <a:stretch>
            <a:fillRect/>
          </a:stretch>
        </p:blipFill>
        <p:spPr>
          <a:xfrm>
            <a:off x="10110769" y="1251649"/>
            <a:ext cx="1964928" cy="1474029"/>
          </a:xfrm>
          <a:prstGeom prst="rect">
            <a:avLst/>
          </a:prstGeom>
        </p:spPr>
      </p:pic>
      <p:pic>
        <p:nvPicPr>
          <p:cNvPr id="33" name="図 32">
            <a:extLst>
              <a:ext uri="{FF2B5EF4-FFF2-40B4-BE49-F238E27FC236}">
                <a16:creationId xmlns:a16="http://schemas.microsoft.com/office/drawing/2014/main" id="{DB7BA934-6391-8F74-B0DB-F7124399A6BD}"/>
              </a:ext>
            </a:extLst>
          </p:cNvPr>
          <p:cNvPicPr>
            <a:picLocks noChangeAspect="1"/>
          </p:cNvPicPr>
          <p:nvPr/>
        </p:nvPicPr>
        <p:blipFill>
          <a:blip r:embed="rId8"/>
          <a:stretch>
            <a:fillRect/>
          </a:stretch>
        </p:blipFill>
        <p:spPr>
          <a:xfrm>
            <a:off x="8552876" y="1312752"/>
            <a:ext cx="1666545" cy="1448306"/>
          </a:xfrm>
          <a:prstGeom prst="rect">
            <a:avLst/>
          </a:prstGeom>
        </p:spPr>
      </p:pic>
      <p:pic>
        <p:nvPicPr>
          <p:cNvPr id="27" name="図 26" descr="テーブル, 項目, 写真, 異なる が含まれている画像&#10;&#10;自動的に生成された説明">
            <a:extLst>
              <a:ext uri="{FF2B5EF4-FFF2-40B4-BE49-F238E27FC236}">
                <a16:creationId xmlns:a16="http://schemas.microsoft.com/office/drawing/2014/main" id="{524CAC63-FDFC-28CD-7579-AE5EBF4757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092" y="1307619"/>
            <a:ext cx="1744840" cy="1460166"/>
          </a:xfrm>
          <a:prstGeom prst="rect">
            <a:avLst/>
          </a:prstGeom>
        </p:spPr>
      </p:pic>
      <p:pic>
        <p:nvPicPr>
          <p:cNvPr id="20" name="図 19" descr="グラフィカル ユーザー インターフェイス が含まれている画像&#10;&#10;自動的に生成された説明">
            <a:extLst>
              <a:ext uri="{FF2B5EF4-FFF2-40B4-BE49-F238E27FC236}">
                <a16:creationId xmlns:a16="http://schemas.microsoft.com/office/drawing/2014/main" id="{920333A9-313C-A19B-B939-F7D21F3C8B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62385" y="1316655"/>
            <a:ext cx="1519633" cy="1359701"/>
          </a:xfrm>
          <a:prstGeom prst="rect">
            <a:avLst/>
          </a:prstGeom>
        </p:spPr>
      </p:pic>
      <p:sp>
        <p:nvSpPr>
          <p:cNvPr id="7" name="テキスト ボックス 11">
            <a:extLst>
              <a:ext uri="{FF2B5EF4-FFF2-40B4-BE49-F238E27FC236}">
                <a16:creationId xmlns:a16="http://schemas.microsoft.com/office/drawing/2014/main" id="{CBCA374F-2E1D-8E12-9231-09164CDE9150}"/>
              </a:ext>
            </a:extLst>
          </p:cNvPr>
          <p:cNvSpPr txBox="1"/>
          <p:nvPr/>
        </p:nvSpPr>
        <p:spPr>
          <a:xfrm>
            <a:off x="0" y="6275190"/>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a:solidFill>
                  <a:srgbClr val="FFFFFF"/>
                </a:solidFill>
                <a:latin typeface="Arial Black" panose="020B0A04020102020204" pitchFamily="34" charset="0"/>
                <a:ea typeface="ニタラゴルイカ清音教漢-０８" panose="02010903020103020304" pitchFamily="2" charset="-128"/>
                <a:cs typeface="Times New Roman" panose="02020603050405020304" pitchFamily="18" charset="0"/>
              </a:rPr>
              <a:t>P</a:t>
            </a:r>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roposal-0001</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2" name="グループ化 1">
            <a:extLst>
              <a:ext uri="{FF2B5EF4-FFF2-40B4-BE49-F238E27FC236}">
                <a16:creationId xmlns:a16="http://schemas.microsoft.com/office/drawing/2014/main" id="{FDB07845-651F-31F6-09BF-E53D4A87CADC}"/>
              </a:ext>
            </a:extLst>
          </p:cNvPr>
          <p:cNvGrpSpPr/>
          <p:nvPr/>
        </p:nvGrpSpPr>
        <p:grpSpPr>
          <a:xfrm>
            <a:off x="0" y="5620899"/>
            <a:ext cx="12344382" cy="2102274"/>
            <a:chOff x="0" y="5550070"/>
            <a:chExt cx="12344382" cy="2102274"/>
          </a:xfrm>
        </p:grpSpPr>
        <p:grpSp>
          <p:nvGrpSpPr>
            <p:cNvPr id="6" name="グループ化 5">
              <a:extLst>
                <a:ext uri="{FF2B5EF4-FFF2-40B4-BE49-F238E27FC236}">
                  <a16:creationId xmlns:a16="http://schemas.microsoft.com/office/drawing/2014/main" id="{BE717183-261A-230B-F81C-8055F7DED37E}"/>
                </a:ext>
              </a:extLst>
            </p:cNvPr>
            <p:cNvGrpSpPr/>
            <p:nvPr/>
          </p:nvGrpSpPr>
          <p:grpSpPr>
            <a:xfrm>
              <a:off x="0" y="5709244"/>
              <a:ext cx="12344382" cy="1943100"/>
              <a:chOff x="0" y="0"/>
              <a:chExt cx="12344382" cy="1943100"/>
            </a:xfrm>
          </p:grpSpPr>
          <p:sp>
            <p:nvSpPr>
              <p:cNvPr id="8" name="正方形/長方形 7">
                <a:extLst>
                  <a:ext uri="{FF2B5EF4-FFF2-40B4-BE49-F238E27FC236}">
                    <a16:creationId xmlns:a16="http://schemas.microsoft.com/office/drawing/2014/main" id="{D3CC416A-A695-FE42-8024-B2AC38BA8056}"/>
                  </a:ext>
                </a:extLst>
              </p:cNvPr>
              <p:cNvSpPr/>
              <p:nvPr/>
            </p:nvSpPr>
            <p:spPr>
              <a:xfrm>
                <a:off x="0" y="463550"/>
                <a:ext cx="12192000" cy="609600"/>
              </a:xfrm>
              <a:prstGeom prst="rect">
                <a:avLst/>
              </a:prstGeom>
            </p:spPr>
            <p:style>
              <a:lnRef idx="2">
                <a:schemeClr val="dk1">
                  <a:shade val="15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0" name="楕円 9">
                <a:extLst>
                  <a:ext uri="{FF2B5EF4-FFF2-40B4-BE49-F238E27FC236}">
                    <a16:creationId xmlns:a16="http://schemas.microsoft.com/office/drawing/2014/main" id="{D5ED79D8-664A-F73C-0B31-BA02F41AF48A}"/>
                  </a:ext>
                </a:extLst>
              </p:cNvPr>
              <p:cNvSpPr/>
              <p:nvPr/>
            </p:nvSpPr>
            <p:spPr>
              <a:xfrm>
                <a:off x="11309332" y="508000"/>
                <a:ext cx="469900" cy="476250"/>
              </a:xfrm>
              <a:prstGeom prst="ellipse">
                <a:avLst/>
              </a:prstGeom>
              <a:noFill/>
              <a:ln w="12700" cap="flat" cmpd="sng" algn="ctr">
                <a:solidFill>
                  <a:schemeClr val="accent1">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1" name="楕円 10">
                <a:extLst>
                  <a:ext uri="{FF2B5EF4-FFF2-40B4-BE49-F238E27FC236}">
                    <a16:creationId xmlns:a16="http://schemas.microsoft.com/office/drawing/2014/main" id="{6EC37BB0-DE49-A2A4-AA0C-2D652C32A965}"/>
                  </a:ext>
                </a:extLst>
              </p:cNvPr>
              <p:cNvSpPr/>
              <p:nvPr/>
            </p:nvSpPr>
            <p:spPr>
              <a:xfrm>
                <a:off x="11531582" y="635000"/>
                <a:ext cx="247650" cy="247650"/>
              </a:xfrm>
              <a:prstGeom prst="ellipse">
                <a:avLst/>
              </a:prstGeom>
              <a:noFill/>
              <a:ln w="12700" cap="flat" cmpd="sng" algn="ctr">
                <a:solidFill>
                  <a:schemeClr val="accent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2" name="楕円 11">
                <a:extLst>
                  <a:ext uri="{FF2B5EF4-FFF2-40B4-BE49-F238E27FC236}">
                    <a16:creationId xmlns:a16="http://schemas.microsoft.com/office/drawing/2014/main" id="{798297D0-CF50-E1EA-D8FB-223130A74B92}"/>
                  </a:ext>
                </a:extLst>
              </p:cNvPr>
              <p:cNvSpPr/>
              <p:nvPr/>
            </p:nvSpPr>
            <p:spPr>
              <a:xfrm>
                <a:off x="10553682" y="0"/>
                <a:ext cx="749300" cy="736600"/>
              </a:xfrm>
              <a:prstGeom prst="ellipse">
                <a:avLst/>
              </a:prstGeom>
              <a:noFill/>
              <a:ln w="12700" cap="flat" cmpd="sng" algn="ctr">
                <a:solidFill>
                  <a:schemeClr val="accent2">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3" name="楕円 12">
                <a:extLst>
                  <a:ext uri="{FF2B5EF4-FFF2-40B4-BE49-F238E27FC236}">
                    <a16:creationId xmlns:a16="http://schemas.microsoft.com/office/drawing/2014/main" id="{F7B86B8B-B260-D92A-3BB4-D255820FA394}"/>
                  </a:ext>
                </a:extLst>
              </p:cNvPr>
              <p:cNvSpPr/>
              <p:nvPr/>
            </p:nvSpPr>
            <p:spPr>
              <a:xfrm>
                <a:off x="10725132" y="482600"/>
                <a:ext cx="247650" cy="247650"/>
              </a:xfrm>
              <a:prstGeom prst="ellipse">
                <a:avLst/>
              </a:prstGeom>
              <a:noFill/>
              <a:ln w="12700" cap="flat" cmpd="sng" algn="ctr">
                <a:solidFill>
                  <a:srgbClr val="FEC306"/>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4" name="テキスト ボックス 11">
                <a:extLst>
                  <a:ext uri="{FF2B5EF4-FFF2-40B4-BE49-F238E27FC236}">
                    <a16:creationId xmlns:a16="http://schemas.microsoft.com/office/drawing/2014/main" id="{B1E21B73-61D1-F996-B187-003182DD10E9}"/>
                  </a:ext>
                </a:extLst>
              </p:cNvPr>
              <p:cNvSpPr txBox="1"/>
              <p:nvPr/>
            </p:nvSpPr>
            <p:spPr>
              <a:xfrm>
                <a:off x="9321782" y="828158"/>
                <a:ext cx="1606550" cy="273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©NLEED G-Seminar</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5" name="テキスト ボックス 11">
                <a:extLst>
                  <a:ext uri="{FF2B5EF4-FFF2-40B4-BE49-F238E27FC236}">
                    <a16:creationId xmlns:a16="http://schemas.microsoft.com/office/drawing/2014/main" id="{EDB550E0-158E-00A0-D693-F007FBEA6CDE}"/>
                  </a:ext>
                </a:extLst>
              </p:cNvPr>
              <p:cNvSpPr txBox="1"/>
              <p:nvPr/>
            </p:nvSpPr>
            <p:spPr>
              <a:xfrm>
                <a:off x="0" y="796668"/>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5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JP. Circular economy</a:t>
                </a:r>
                <a:r>
                  <a:rPr lang="ja-JP" sz="140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水</a:t>
                </a:r>
                <a:r>
                  <a:rPr lang="en-US" sz="105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deck</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9" name="楕円 8">
                <a:extLst>
                  <a:ext uri="{FF2B5EF4-FFF2-40B4-BE49-F238E27FC236}">
                    <a16:creationId xmlns:a16="http://schemas.microsoft.com/office/drawing/2014/main" id="{92F85182-8460-E107-E501-683B131E541D}"/>
                  </a:ext>
                </a:extLst>
              </p:cNvPr>
              <p:cNvSpPr/>
              <p:nvPr/>
            </p:nvSpPr>
            <p:spPr>
              <a:xfrm>
                <a:off x="10902932" y="501650"/>
                <a:ext cx="1441450" cy="1441450"/>
              </a:xfrm>
              <a:prstGeom prst="ellipse">
                <a:avLst/>
              </a:prstGeom>
              <a:noFill/>
              <a:ln w="12700" cap="flat" cmpd="sng" algn="ctr">
                <a:solidFill>
                  <a:srgbClr val="DF532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16" name="正方形/長方形 15">
              <a:extLst>
                <a:ext uri="{FF2B5EF4-FFF2-40B4-BE49-F238E27FC236}">
                  <a16:creationId xmlns:a16="http://schemas.microsoft.com/office/drawing/2014/main" id="{31F479DE-92CD-5F32-E56D-E718183312F2}"/>
                </a:ext>
              </a:extLst>
            </p:cNvPr>
            <p:cNvSpPr/>
            <p:nvPr/>
          </p:nvSpPr>
          <p:spPr>
            <a:xfrm>
              <a:off x="10112587" y="5550070"/>
              <a:ext cx="1517226"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正方形/長方形 18">
            <a:extLst>
              <a:ext uri="{FF2B5EF4-FFF2-40B4-BE49-F238E27FC236}">
                <a16:creationId xmlns:a16="http://schemas.microsoft.com/office/drawing/2014/main" id="{88D8C700-17F1-EC50-4E47-E1B43CEF8E4B}"/>
              </a:ext>
            </a:extLst>
          </p:cNvPr>
          <p:cNvSpPr/>
          <p:nvPr/>
        </p:nvSpPr>
        <p:spPr>
          <a:xfrm>
            <a:off x="8006080" y="2767785"/>
            <a:ext cx="169333" cy="70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21107F06-26CA-59F4-2904-112423B5D67E}"/>
              </a:ext>
            </a:extLst>
          </p:cNvPr>
          <p:cNvPicPr>
            <a:picLocks noChangeAspect="1"/>
          </p:cNvPicPr>
          <p:nvPr/>
        </p:nvPicPr>
        <p:blipFill>
          <a:blip r:embed="rId11"/>
          <a:stretch>
            <a:fillRect/>
          </a:stretch>
        </p:blipFill>
        <p:spPr>
          <a:xfrm>
            <a:off x="5379251" y="1202587"/>
            <a:ext cx="1444691" cy="2111471"/>
          </a:xfrm>
          <a:prstGeom prst="rect">
            <a:avLst/>
          </a:prstGeom>
        </p:spPr>
      </p:pic>
      <p:sp>
        <p:nvSpPr>
          <p:cNvPr id="50" name="テキスト ボックス 11">
            <a:extLst>
              <a:ext uri="{FF2B5EF4-FFF2-40B4-BE49-F238E27FC236}">
                <a16:creationId xmlns:a16="http://schemas.microsoft.com/office/drawing/2014/main" id="{99EC96CB-FEAA-AAF3-9AA9-EA42FA72EBA5}"/>
              </a:ext>
            </a:extLst>
          </p:cNvPr>
          <p:cNvSpPr txBox="1"/>
          <p:nvPr/>
        </p:nvSpPr>
        <p:spPr>
          <a:xfrm>
            <a:off x="0" y="6349617"/>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a:solidFill>
                  <a:srgbClr val="FFFFFF"/>
                </a:solidFill>
                <a:latin typeface="Arial Black" panose="020B0A04020102020204" pitchFamily="34" charset="0"/>
                <a:ea typeface="ニタラゴルイカ清音教漢-０８" panose="02010903020103020304" pitchFamily="2" charset="-128"/>
                <a:cs typeface="Times New Roman" panose="02020603050405020304" pitchFamily="18" charset="0"/>
              </a:rPr>
              <a:t>P</a:t>
            </a:r>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roposal-0007</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51" name="図 50">
            <a:extLst>
              <a:ext uri="{FF2B5EF4-FFF2-40B4-BE49-F238E27FC236}">
                <a16:creationId xmlns:a16="http://schemas.microsoft.com/office/drawing/2014/main" id="{DDF9F1B9-605C-9DF1-2C52-C2E7C086C2B9}"/>
              </a:ext>
            </a:extLst>
          </p:cNvPr>
          <p:cNvPicPr>
            <a:picLocks noChangeAspect="1"/>
          </p:cNvPicPr>
          <p:nvPr/>
        </p:nvPicPr>
        <p:blipFill>
          <a:blip r:embed="rId12"/>
          <a:stretch>
            <a:fillRect/>
          </a:stretch>
        </p:blipFill>
        <p:spPr>
          <a:xfrm>
            <a:off x="0" y="70381"/>
            <a:ext cx="12192000" cy="1102943"/>
          </a:xfrm>
          <a:prstGeom prst="rect">
            <a:avLst/>
          </a:prstGeom>
        </p:spPr>
      </p:pic>
      <p:pic>
        <p:nvPicPr>
          <p:cNvPr id="52" name="図 51">
            <a:extLst>
              <a:ext uri="{FF2B5EF4-FFF2-40B4-BE49-F238E27FC236}">
                <a16:creationId xmlns:a16="http://schemas.microsoft.com/office/drawing/2014/main" id="{C288751D-569D-27CF-8BA5-72D09D85C108}"/>
              </a:ext>
            </a:extLst>
          </p:cNvPr>
          <p:cNvPicPr>
            <a:picLocks noChangeAspect="1"/>
          </p:cNvPicPr>
          <p:nvPr/>
        </p:nvPicPr>
        <p:blipFill>
          <a:blip r:embed="rId12"/>
          <a:stretch>
            <a:fillRect/>
          </a:stretch>
        </p:blipFill>
        <p:spPr>
          <a:xfrm>
            <a:off x="0" y="99644"/>
            <a:ext cx="12192000" cy="1102943"/>
          </a:xfrm>
          <a:prstGeom prst="rect">
            <a:avLst/>
          </a:prstGeom>
        </p:spPr>
      </p:pic>
      <p:sp>
        <p:nvSpPr>
          <p:cNvPr id="24" name="正方形/長方形 23">
            <a:extLst>
              <a:ext uri="{FF2B5EF4-FFF2-40B4-BE49-F238E27FC236}">
                <a16:creationId xmlns:a16="http://schemas.microsoft.com/office/drawing/2014/main" id="{551F411B-EC53-302F-5C9E-54B363DDB4CC}"/>
              </a:ext>
            </a:extLst>
          </p:cNvPr>
          <p:cNvSpPr/>
          <p:nvPr/>
        </p:nvSpPr>
        <p:spPr>
          <a:xfrm>
            <a:off x="191385" y="2626478"/>
            <a:ext cx="5142205" cy="256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7D7697DD-0877-6B60-4B4E-B6395E222076}"/>
              </a:ext>
            </a:extLst>
          </p:cNvPr>
          <p:cNvSpPr/>
          <p:nvPr/>
        </p:nvSpPr>
        <p:spPr>
          <a:xfrm>
            <a:off x="6866458" y="2628696"/>
            <a:ext cx="5325541" cy="2774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D9E94AA2-7C31-B2CB-67EA-D74AC859F57A}"/>
              </a:ext>
            </a:extLst>
          </p:cNvPr>
          <p:cNvSpPr/>
          <p:nvPr/>
        </p:nvSpPr>
        <p:spPr>
          <a:xfrm>
            <a:off x="24173" y="1282071"/>
            <a:ext cx="329697" cy="1887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E853AD7B-B3B1-BD6C-2D8A-88EAFCB3719F}"/>
              </a:ext>
            </a:extLst>
          </p:cNvPr>
          <p:cNvSpPr/>
          <p:nvPr/>
        </p:nvSpPr>
        <p:spPr>
          <a:xfrm>
            <a:off x="1819205" y="1115076"/>
            <a:ext cx="178411" cy="1887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EA849979-5EBB-8631-6A1F-053A0CD28D4B}"/>
              </a:ext>
            </a:extLst>
          </p:cNvPr>
          <p:cNvSpPr/>
          <p:nvPr/>
        </p:nvSpPr>
        <p:spPr>
          <a:xfrm>
            <a:off x="3478991" y="884145"/>
            <a:ext cx="178411" cy="1887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4A76E008-76ED-3046-26B1-FE2BD1D70302}"/>
              </a:ext>
            </a:extLst>
          </p:cNvPr>
          <p:cNvSpPr/>
          <p:nvPr/>
        </p:nvSpPr>
        <p:spPr>
          <a:xfrm>
            <a:off x="5216222" y="1201416"/>
            <a:ext cx="178411" cy="1887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9CC9AF49-DBD5-1814-9860-70E357461615}"/>
              </a:ext>
            </a:extLst>
          </p:cNvPr>
          <p:cNvSpPr/>
          <p:nvPr/>
        </p:nvSpPr>
        <p:spPr>
          <a:xfrm>
            <a:off x="10228257" y="794565"/>
            <a:ext cx="178411" cy="1887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720BD03F-C7CC-65BB-8DB6-A6BBDE0E6EF9}"/>
              </a:ext>
            </a:extLst>
          </p:cNvPr>
          <p:cNvSpPr/>
          <p:nvPr/>
        </p:nvSpPr>
        <p:spPr>
          <a:xfrm>
            <a:off x="8518481" y="1068140"/>
            <a:ext cx="178411" cy="1887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5B5D2531-E091-0539-04E6-5B8B4B9341E7}"/>
              </a:ext>
            </a:extLst>
          </p:cNvPr>
          <p:cNvSpPr/>
          <p:nvPr/>
        </p:nvSpPr>
        <p:spPr>
          <a:xfrm>
            <a:off x="11911407" y="1258183"/>
            <a:ext cx="277739" cy="1887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Rectangle 1">
            <a:extLst>
              <a:ext uri="{FF2B5EF4-FFF2-40B4-BE49-F238E27FC236}">
                <a16:creationId xmlns:a16="http://schemas.microsoft.com/office/drawing/2014/main" id="{24A8AA4C-FC8C-829C-A59D-59460D5350FA}"/>
              </a:ext>
            </a:extLst>
          </p:cNvPr>
          <p:cNvSpPr>
            <a:spLocks noChangeArrowheads="1"/>
          </p:cNvSpPr>
          <p:nvPr/>
        </p:nvSpPr>
        <p:spPr bwMode="auto">
          <a:xfrm>
            <a:off x="396386" y="2545235"/>
            <a:ext cx="4713222" cy="873322"/>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ja-JP" sz="5800" dirty="0">
                <a:solidFill>
                  <a:srgbClr val="202124"/>
                </a:solidFill>
                <a:latin typeface="Aptos Black" panose="020B0004020202020204" pitchFamily="34" charset="0"/>
              </a:rPr>
              <a:t>TCG Trading</a:t>
            </a:r>
          </a:p>
        </p:txBody>
      </p:sp>
      <p:sp>
        <p:nvSpPr>
          <p:cNvPr id="53" name="Rectangle 1">
            <a:extLst>
              <a:ext uri="{FF2B5EF4-FFF2-40B4-BE49-F238E27FC236}">
                <a16:creationId xmlns:a16="http://schemas.microsoft.com/office/drawing/2014/main" id="{9D5ABEC5-C32B-3B28-FE09-A3FD45EEE573}"/>
              </a:ext>
            </a:extLst>
          </p:cNvPr>
          <p:cNvSpPr>
            <a:spLocks noChangeArrowheads="1"/>
          </p:cNvSpPr>
          <p:nvPr/>
        </p:nvSpPr>
        <p:spPr bwMode="auto">
          <a:xfrm>
            <a:off x="7104604" y="2560916"/>
            <a:ext cx="5156307" cy="904100"/>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5800" dirty="0">
                <a:solidFill>
                  <a:srgbClr val="202124"/>
                </a:solidFill>
                <a:latin typeface="Aptos Black" panose="020B0004020202020204" pitchFamily="34" charset="0"/>
              </a:rPr>
              <a:t>Card Game</a:t>
            </a:r>
            <a:endParaRPr kumimoji="0" lang="ja-JP" altLang="ja-JP" sz="5800" b="0" i="0" u="none" strike="noStrike" cap="none" normalizeH="0" baseline="0" dirty="0">
              <a:ln>
                <a:noFill/>
              </a:ln>
              <a:solidFill>
                <a:schemeClr val="tx1"/>
              </a:solidFill>
              <a:effectLst/>
              <a:latin typeface="Aptos Black" panose="020B0004020202020204" pitchFamily="34" charset="0"/>
            </a:endParaRPr>
          </a:p>
        </p:txBody>
      </p:sp>
      <p:sp>
        <p:nvSpPr>
          <p:cNvPr id="37" name="正方形/長方形 36">
            <a:extLst>
              <a:ext uri="{FF2B5EF4-FFF2-40B4-BE49-F238E27FC236}">
                <a16:creationId xmlns:a16="http://schemas.microsoft.com/office/drawing/2014/main" id="{3DBAB80B-F4C3-B87F-B682-E64912BD5764}"/>
              </a:ext>
            </a:extLst>
          </p:cNvPr>
          <p:cNvSpPr/>
          <p:nvPr/>
        </p:nvSpPr>
        <p:spPr>
          <a:xfrm>
            <a:off x="10047418" y="1053517"/>
            <a:ext cx="2144581" cy="2592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5D8B2DA8-AD2A-A832-5440-2ECDCFF201C0}"/>
              </a:ext>
            </a:extLst>
          </p:cNvPr>
          <p:cNvSpPr/>
          <p:nvPr/>
        </p:nvSpPr>
        <p:spPr>
          <a:xfrm>
            <a:off x="6812743" y="1248050"/>
            <a:ext cx="178411" cy="1887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24A6A06-8090-466F-26C6-64D60F94D9A2}"/>
              </a:ext>
            </a:extLst>
          </p:cNvPr>
          <p:cNvSpPr txBox="1"/>
          <p:nvPr/>
        </p:nvSpPr>
        <p:spPr>
          <a:xfrm>
            <a:off x="-9276" y="3387698"/>
            <a:ext cx="5379251" cy="461665"/>
          </a:xfrm>
          <a:prstGeom prst="rect">
            <a:avLst/>
          </a:prstGeom>
          <a:noFill/>
        </p:spPr>
        <p:txBody>
          <a:bodyPr wrap="square">
            <a:spAutoFit/>
          </a:bodyPr>
          <a:lstStyle/>
          <a:p>
            <a:r>
              <a:rPr lang="ja-JP" altLang="en-US" sz="2400" b="1" kern="0" dirty="0">
                <a:ea typeface="Meiryo UI" panose="020B0604030504040204" pitchFamily="50" charset="-128"/>
                <a:cs typeface="Meiryo UI" panose="020B0604030504040204" pitchFamily="50" charset="-128"/>
              </a:rPr>
              <a:t>トレーディングカードゲーム市場</a:t>
            </a:r>
            <a:endParaRPr lang="ja-JP" altLang="en-US" sz="4800" b="1" dirty="0"/>
          </a:p>
        </p:txBody>
      </p:sp>
      <p:sp>
        <p:nvSpPr>
          <p:cNvPr id="21" name="Rectangle 1">
            <a:extLst>
              <a:ext uri="{FF2B5EF4-FFF2-40B4-BE49-F238E27FC236}">
                <a16:creationId xmlns:a16="http://schemas.microsoft.com/office/drawing/2014/main" id="{F4C08134-D697-A385-6642-845A886F0C76}"/>
              </a:ext>
            </a:extLst>
          </p:cNvPr>
          <p:cNvSpPr>
            <a:spLocks noChangeArrowheads="1"/>
          </p:cNvSpPr>
          <p:nvPr/>
        </p:nvSpPr>
        <p:spPr bwMode="auto">
          <a:xfrm>
            <a:off x="189021" y="3718848"/>
            <a:ext cx="3662903" cy="1211876"/>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ja-JP" sz="8000" dirty="0">
                <a:solidFill>
                  <a:srgbClr val="FF0000"/>
                </a:solidFill>
                <a:latin typeface="Aptos Black" panose="020B0004020202020204" pitchFamily="34" charset="0"/>
              </a:rPr>
              <a:t>2019</a:t>
            </a:r>
            <a:r>
              <a:rPr kumimoji="0" lang="ja-JP" altLang="en-US" sz="4400" dirty="0">
                <a:solidFill>
                  <a:srgbClr val="FF0000"/>
                </a:solidFill>
                <a:latin typeface="HGP創英角ｺﾞｼｯｸUB" panose="020B0900000000000000" pitchFamily="50" charset="-128"/>
                <a:ea typeface="HGP創英角ｺﾞｼｯｸUB" panose="020B0900000000000000" pitchFamily="50" charset="-128"/>
              </a:rPr>
              <a:t>年</a:t>
            </a:r>
            <a:endParaRPr kumimoji="0" lang="en-US" altLang="ja-JP" sz="80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23" name="Rectangle 1">
            <a:extLst>
              <a:ext uri="{FF2B5EF4-FFF2-40B4-BE49-F238E27FC236}">
                <a16:creationId xmlns:a16="http://schemas.microsoft.com/office/drawing/2014/main" id="{7B167025-F23C-D426-662A-11CBD9D61D25}"/>
              </a:ext>
            </a:extLst>
          </p:cNvPr>
          <p:cNvSpPr>
            <a:spLocks noChangeArrowheads="1"/>
          </p:cNvSpPr>
          <p:nvPr/>
        </p:nvSpPr>
        <p:spPr bwMode="auto">
          <a:xfrm>
            <a:off x="-26942" y="4147731"/>
            <a:ext cx="7235880" cy="2535315"/>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ja-JP" sz="16600" dirty="0">
                <a:solidFill>
                  <a:srgbClr val="FF0000"/>
                </a:solidFill>
                <a:latin typeface="Aptos Black" panose="020B0004020202020204" pitchFamily="34" charset="0"/>
              </a:rPr>
              <a:t>1255</a:t>
            </a:r>
            <a:r>
              <a:rPr kumimoji="0" lang="ja-JP" altLang="en-US" sz="4400" dirty="0">
                <a:solidFill>
                  <a:srgbClr val="FF0000"/>
                </a:solidFill>
                <a:latin typeface="HGP創英角ｺﾞｼｯｸUB" panose="020B0900000000000000" pitchFamily="50" charset="-128"/>
                <a:ea typeface="HGP創英角ｺﾞｼｯｸUB" panose="020B0900000000000000" pitchFamily="50" charset="-128"/>
              </a:rPr>
              <a:t>億円</a:t>
            </a:r>
            <a:endParaRPr kumimoji="0" lang="en-US" altLang="ja-JP" sz="16600" dirty="0">
              <a:solidFill>
                <a:srgbClr val="FF0000"/>
              </a:solidFill>
              <a:latin typeface="Aptos Black" panose="020B0004020202020204" pitchFamily="34" charset="0"/>
            </a:endParaRPr>
          </a:p>
        </p:txBody>
      </p:sp>
      <p:sp>
        <p:nvSpPr>
          <p:cNvPr id="26" name="Rectangle 1">
            <a:extLst>
              <a:ext uri="{FF2B5EF4-FFF2-40B4-BE49-F238E27FC236}">
                <a16:creationId xmlns:a16="http://schemas.microsoft.com/office/drawing/2014/main" id="{11DE5ACC-49C2-0715-2274-9D327B3CE1A1}"/>
              </a:ext>
            </a:extLst>
          </p:cNvPr>
          <p:cNvSpPr>
            <a:spLocks noChangeArrowheads="1"/>
          </p:cNvSpPr>
          <p:nvPr/>
        </p:nvSpPr>
        <p:spPr bwMode="auto">
          <a:xfrm>
            <a:off x="6337411" y="3731648"/>
            <a:ext cx="3908007" cy="1211876"/>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ja-JP" sz="8000" dirty="0">
                <a:solidFill>
                  <a:srgbClr val="FF0000"/>
                </a:solidFill>
                <a:latin typeface="Aptos Black" panose="020B0004020202020204" pitchFamily="34" charset="0"/>
              </a:rPr>
              <a:t>2022</a:t>
            </a:r>
            <a:r>
              <a:rPr kumimoji="0" lang="ja-JP" altLang="en-US" sz="4400" dirty="0">
                <a:solidFill>
                  <a:srgbClr val="FF0000"/>
                </a:solidFill>
                <a:latin typeface="HGP創英角ｺﾞｼｯｸUB" panose="020B0900000000000000" pitchFamily="50" charset="-128"/>
                <a:ea typeface="HGP創英角ｺﾞｼｯｸUB" panose="020B0900000000000000" pitchFamily="50" charset="-128"/>
              </a:rPr>
              <a:t>年</a:t>
            </a:r>
            <a:endParaRPr kumimoji="0" lang="en-US" altLang="ja-JP" sz="80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29" name="Rectangle 1">
            <a:extLst>
              <a:ext uri="{FF2B5EF4-FFF2-40B4-BE49-F238E27FC236}">
                <a16:creationId xmlns:a16="http://schemas.microsoft.com/office/drawing/2014/main" id="{8236963E-EA71-C253-9892-18B6579134AE}"/>
              </a:ext>
            </a:extLst>
          </p:cNvPr>
          <p:cNvSpPr>
            <a:spLocks noChangeArrowheads="1"/>
          </p:cNvSpPr>
          <p:nvPr/>
        </p:nvSpPr>
        <p:spPr bwMode="auto">
          <a:xfrm>
            <a:off x="6121448" y="4160530"/>
            <a:ext cx="7235880" cy="2535315"/>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ja-JP" sz="16600" dirty="0">
                <a:solidFill>
                  <a:srgbClr val="FF0000"/>
                </a:solidFill>
                <a:latin typeface="Aptos Black" panose="020B0004020202020204" pitchFamily="34" charset="0"/>
              </a:rPr>
              <a:t>2349</a:t>
            </a:r>
            <a:r>
              <a:rPr kumimoji="0" lang="ja-JP" altLang="en-US" sz="4400" dirty="0">
                <a:solidFill>
                  <a:srgbClr val="FF0000"/>
                </a:solidFill>
                <a:latin typeface="HGP創英角ｺﾞｼｯｸUB" panose="020B0900000000000000" pitchFamily="50" charset="-128"/>
                <a:ea typeface="HGP創英角ｺﾞｼｯｸUB" panose="020B0900000000000000" pitchFamily="50" charset="-128"/>
              </a:rPr>
              <a:t>億円</a:t>
            </a:r>
            <a:endParaRPr kumimoji="0" lang="en-US" altLang="ja-JP" sz="16600" dirty="0">
              <a:solidFill>
                <a:srgbClr val="FF0000"/>
              </a:solidFill>
              <a:latin typeface="Aptos Black" panose="020B0004020202020204" pitchFamily="34" charset="0"/>
            </a:endParaRPr>
          </a:p>
        </p:txBody>
      </p:sp>
      <p:grpSp>
        <p:nvGrpSpPr>
          <p:cNvPr id="39" name="グループ化 38">
            <a:extLst>
              <a:ext uri="{FF2B5EF4-FFF2-40B4-BE49-F238E27FC236}">
                <a16:creationId xmlns:a16="http://schemas.microsoft.com/office/drawing/2014/main" id="{2405B26C-FF33-19D6-4336-BD9CC19CE467}"/>
              </a:ext>
            </a:extLst>
          </p:cNvPr>
          <p:cNvGrpSpPr/>
          <p:nvPr/>
        </p:nvGrpSpPr>
        <p:grpSpPr>
          <a:xfrm>
            <a:off x="5025847" y="4905453"/>
            <a:ext cx="869968" cy="527861"/>
            <a:chOff x="5109607" y="4905453"/>
            <a:chExt cx="869968" cy="527861"/>
          </a:xfrm>
        </p:grpSpPr>
        <p:sp>
          <p:nvSpPr>
            <p:cNvPr id="30" name="矢印: 山形 29">
              <a:extLst>
                <a:ext uri="{FF2B5EF4-FFF2-40B4-BE49-F238E27FC236}">
                  <a16:creationId xmlns:a16="http://schemas.microsoft.com/office/drawing/2014/main" id="{44395B06-172A-B53C-2C75-98C747E8A85D}"/>
                </a:ext>
              </a:extLst>
            </p:cNvPr>
            <p:cNvSpPr/>
            <p:nvPr/>
          </p:nvSpPr>
          <p:spPr>
            <a:xfrm>
              <a:off x="5109607" y="4907777"/>
              <a:ext cx="260368" cy="522044"/>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1" name="矢印: 山形 30">
              <a:extLst>
                <a:ext uri="{FF2B5EF4-FFF2-40B4-BE49-F238E27FC236}">
                  <a16:creationId xmlns:a16="http://schemas.microsoft.com/office/drawing/2014/main" id="{D546C73E-D1C8-7483-C1DB-1C6CA9F08232}"/>
                </a:ext>
              </a:extLst>
            </p:cNvPr>
            <p:cNvSpPr/>
            <p:nvPr/>
          </p:nvSpPr>
          <p:spPr>
            <a:xfrm>
              <a:off x="5262007" y="4906616"/>
              <a:ext cx="260368" cy="522044"/>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2" name="矢印: 山形 31">
              <a:extLst>
                <a:ext uri="{FF2B5EF4-FFF2-40B4-BE49-F238E27FC236}">
                  <a16:creationId xmlns:a16="http://schemas.microsoft.com/office/drawing/2014/main" id="{0966E653-1D7A-3114-9937-3EB9B4C50F64}"/>
                </a:ext>
              </a:extLst>
            </p:cNvPr>
            <p:cNvSpPr/>
            <p:nvPr/>
          </p:nvSpPr>
          <p:spPr>
            <a:xfrm>
              <a:off x="5414407" y="4905453"/>
              <a:ext cx="260368" cy="522044"/>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4" name="矢印: 山形 33">
              <a:extLst>
                <a:ext uri="{FF2B5EF4-FFF2-40B4-BE49-F238E27FC236}">
                  <a16:creationId xmlns:a16="http://schemas.microsoft.com/office/drawing/2014/main" id="{92082D40-3953-80E3-5F9A-0A9F39BC2337}"/>
                </a:ext>
              </a:extLst>
            </p:cNvPr>
            <p:cNvSpPr/>
            <p:nvPr/>
          </p:nvSpPr>
          <p:spPr>
            <a:xfrm>
              <a:off x="5566807" y="4911270"/>
              <a:ext cx="260368" cy="522044"/>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6" name="矢印: 山形 35">
              <a:extLst>
                <a:ext uri="{FF2B5EF4-FFF2-40B4-BE49-F238E27FC236}">
                  <a16:creationId xmlns:a16="http://schemas.microsoft.com/office/drawing/2014/main" id="{887A2C13-C0BF-E59B-44E1-7F17B7AB4A4A}"/>
                </a:ext>
              </a:extLst>
            </p:cNvPr>
            <p:cNvSpPr/>
            <p:nvPr/>
          </p:nvSpPr>
          <p:spPr>
            <a:xfrm>
              <a:off x="5719207" y="4910107"/>
              <a:ext cx="260368" cy="522044"/>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Tree>
    <p:extLst>
      <p:ext uri="{BB962C8B-B14F-4D97-AF65-F5344CB8AC3E}">
        <p14:creationId xmlns:p14="http://schemas.microsoft.com/office/powerpoint/2010/main" val="42428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5372D-22D8-49CF-4497-7A2283404304}"/>
            </a:ext>
          </a:extLst>
        </p:cNvPr>
        <p:cNvGrpSpPr/>
        <p:nvPr/>
      </p:nvGrpSpPr>
      <p:grpSpPr>
        <a:xfrm>
          <a:off x="0" y="0"/>
          <a:ext cx="0" cy="0"/>
          <a:chOff x="0" y="0"/>
          <a:chExt cx="0" cy="0"/>
        </a:xfrm>
      </p:grpSpPr>
      <p:pic>
        <p:nvPicPr>
          <p:cNvPr id="58" name="図 57">
            <a:extLst>
              <a:ext uri="{FF2B5EF4-FFF2-40B4-BE49-F238E27FC236}">
                <a16:creationId xmlns:a16="http://schemas.microsoft.com/office/drawing/2014/main" id="{47859222-4245-2BAB-2EB5-819C7938FC72}"/>
              </a:ext>
            </a:extLst>
          </p:cNvPr>
          <p:cNvPicPr>
            <a:picLocks noChangeAspect="1"/>
          </p:cNvPicPr>
          <p:nvPr/>
        </p:nvPicPr>
        <p:blipFill>
          <a:blip r:embed="rId3"/>
          <a:stretch>
            <a:fillRect/>
          </a:stretch>
        </p:blipFill>
        <p:spPr>
          <a:xfrm>
            <a:off x="3633529" y="1308811"/>
            <a:ext cx="1596181" cy="1416868"/>
          </a:xfrm>
          <a:prstGeom prst="rect">
            <a:avLst/>
          </a:prstGeom>
        </p:spPr>
      </p:pic>
      <p:pic>
        <p:nvPicPr>
          <p:cNvPr id="49" name="図 48">
            <a:extLst>
              <a:ext uri="{FF2B5EF4-FFF2-40B4-BE49-F238E27FC236}">
                <a16:creationId xmlns:a16="http://schemas.microsoft.com/office/drawing/2014/main" id="{E6A43671-9513-1279-5311-53DF34731317}"/>
              </a:ext>
            </a:extLst>
          </p:cNvPr>
          <p:cNvPicPr>
            <a:picLocks noChangeAspect="1"/>
          </p:cNvPicPr>
          <p:nvPr/>
        </p:nvPicPr>
        <p:blipFill>
          <a:blip r:embed="rId4"/>
          <a:stretch>
            <a:fillRect/>
          </a:stretch>
        </p:blipFill>
        <p:spPr>
          <a:xfrm>
            <a:off x="6838331" y="1298982"/>
            <a:ext cx="1755225" cy="1384573"/>
          </a:xfrm>
          <a:prstGeom prst="rect">
            <a:avLst/>
          </a:prstGeom>
        </p:spPr>
      </p:pic>
      <p:pic>
        <p:nvPicPr>
          <p:cNvPr id="35" name="図 34">
            <a:extLst>
              <a:ext uri="{FF2B5EF4-FFF2-40B4-BE49-F238E27FC236}">
                <a16:creationId xmlns:a16="http://schemas.microsoft.com/office/drawing/2014/main" id="{C2B7C5CC-DF91-A926-E3F7-4729283D78CE}"/>
              </a:ext>
            </a:extLst>
          </p:cNvPr>
          <p:cNvPicPr>
            <a:picLocks noChangeAspect="1"/>
          </p:cNvPicPr>
          <p:nvPr/>
        </p:nvPicPr>
        <p:blipFill>
          <a:blip r:embed="rId5"/>
          <a:stretch>
            <a:fillRect/>
          </a:stretch>
        </p:blipFill>
        <p:spPr>
          <a:xfrm>
            <a:off x="10110769" y="1251649"/>
            <a:ext cx="1964928" cy="1474029"/>
          </a:xfrm>
          <a:prstGeom prst="rect">
            <a:avLst/>
          </a:prstGeom>
        </p:spPr>
      </p:pic>
      <p:pic>
        <p:nvPicPr>
          <p:cNvPr id="33" name="図 32">
            <a:extLst>
              <a:ext uri="{FF2B5EF4-FFF2-40B4-BE49-F238E27FC236}">
                <a16:creationId xmlns:a16="http://schemas.microsoft.com/office/drawing/2014/main" id="{F6A12212-4D99-FBE2-353E-A7B7DB90C53A}"/>
              </a:ext>
            </a:extLst>
          </p:cNvPr>
          <p:cNvPicPr>
            <a:picLocks noChangeAspect="1"/>
          </p:cNvPicPr>
          <p:nvPr/>
        </p:nvPicPr>
        <p:blipFill>
          <a:blip r:embed="rId6"/>
          <a:stretch>
            <a:fillRect/>
          </a:stretch>
        </p:blipFill>
        <p:spPr>
          <a:xfrm>
            <a:off x="8552876" y="1312752"/>
            <a:ext cx="1666545" cy="1448306"/>
          </a:xfrm>
          <a:prstGeom prst="rect">
            <a:avLst/>
          </a:prstGeom>
        </p:spPr>
      </p:pic>
      <p:pic>
        <p:nvPicPr>
          <p:cNvPr id="27" name="図 26" descr="テーブル, 項目, 写真, 異なる が含まれている画像&#10;&#10;自動的に生成された説明">
            <a:extLst>
              <a:ext uri="{FF2B5EF4-FFF2-40B4-BE49-F238E27FC236}">
                <a16:creationId xmlns:a16="http://schemas.microsoft.com/office/drawing/2014/main" id="{53CD9E8B-AC5C-849A-091A-E9A7754752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092" y="1307619"/>
            <a:ext cx="1744840" cy="1460166"/>
          </a:xfrm>
          <a:prstGeom prst="rect">
            <a:avLst/>
          </a:prstGeom>
        </p:spPr>
      </p:pic>
      <p:pic>
        <p:nvPicPr>
          <p:cNvPr id="20" name="図 19" descr="グラフィカル ユーザー インターフェイス が含まれている画像&#10;&#10;自動的に生成された説明">
            <a:extLst>
              <a:ext uri="{FF2B5EF4-FFF2-40B4-BE49-F238E27FC236}">
                <a16:creationId xmlns:a16="http://schemas.microsoft.com/office/drawing/2014/main" id="{3A0A2D3B-9FC7-6494-DF84-FFD63A686E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2385" y="1316655"/>
            <a:ext cx="1519633" cy="1359701"/>
          </a:xfrm>
          <a:prstGeom prst="rect">
            <a:avLst/>
          </a:prstGeom>
        </p:spPr>
      </p:pic>
      <p:sp>
        <p:nvSpPr>
          <p:cNvPr id="7" name="テキスト ボックス 11">
            <a:extLst>
              <a:ext uri="{FF2B5EF4-FFF2-40B4-BE49-F238E27FC236}">
                <a16:creationId xmlns:a16="http://schemas.microsoft.com/office/drawing/2014/main" id="{A48B4D51-F51C-D5C7-8D6C-9D06F349D4B6}"/>
              </a:ext>
            </a:extLst>
          </p:cNvPr>
          <p:cNvSpPr txBox="1"/>
          <p:nvPr/>
        </p:nvSpPr>
        <p:spPr>
          <a:xfrm>
            <a:off x="0" y="6275190"/>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a:solidFill>
                  <a:srgbClr val="FFFFFF"/>
                </a:solidFill>
                <a:latin typeface="Arial Black" panose="020B0A04020102020204" pitchFamily="34" charset="0"/>
                <a:ea typeface="ニタラゴルイカ清音教漢-０８" panose="02010903020103020304" pitchFamily="2" charset="-128"/>
                <a:cs typeface="Times New Roman" panose="02020603050405020304" pitchFamily="18" charset="0"/>
              </a:rPr>
              <a:t>P</a:t>
            </a:r>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roposal-0001</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2" name="グループ化 1">
            <a:extLst>
              <a:ext uri="{FF2B5EF4-FFF2-40B4-BE49-F238E27FC236}">
                <a16:creationId xmlns:a16="http://schemas.microsoft.com/office/drawing/2014/main" id="{5F0F5F40-D53B-72A6-DD15-E5488EE1CAE9}"/>
              </a:ext>
            </a:extLst>
          </p:cNvPr>
          <p:cNvGrpSpPr/>
          <p:nvPr/>
        </p:nvGrpSpPr>
        <p:grpSpPr>
          <a:xfrm>
            <a:off x="0" y="5620899"/>
            <a:ext cx="12344382" cy="2102274"/>
            <a:chOff x="0" y="5550070"/>
            <a:chExt cx="12344382" cy="2102274"/>
          </a:xfrm>
        </p:grpSpPr>
        <p:grpSp>
          <p:nvGrpSpPr>
            <p:cNvPr id="6" name="グループ化 5">
              <a:extLst>
                <a:ext uri="{FF2B5EF4-FFF2-40B4-BE49-F238E27FC236}">
                  <a16:creationId xmlns:a16="http://schemas.microsoft.com/office/drawing/2014/main" id="{A7CCF613-7E2D-7713-C875-FAC7399A0268}"/>
                </a:ext>
              </a:extLst>
            </p:cNvPr>
            <p:cNvGrpSpPr/>
            <p:nvPr/>
          </p:nvGrpSpPr>
          <p:grpSpPr>
            <a:xfrm>
              <a:off x="0" y="5709244"/>
              <a:ext cx="12344382" cy="1943100"/>
              <a:chOff x="0" y="0"/>
              <a:chExt cx="12344382" cy="1943100"/>
            </a:xfrm>
          </p:grpSpPr>
          <p:sp>
            <p:nvSpPr>
              <p:cNvPr id="8" name="正方形/長方形 7">
                <a:extLst>
                  <a:ext uri="{FF2B5EF4-FFF2-40B4-BE49-F238E27FC236}">
                    <a16:creationId xmlns:a16="http://schemas.microsoft.com/office/drawing/2014/main" id="{81B32762-CADC-34EC-83C8-B92D564CD117}"/>
                  </a:ext>
                </a:extLst>
              </p:cNvPr>
              <p:cNvSpPr/>
              <p:nvPr/>
            </p:nvSpPr>
            <p:spPr>
              <a:xfrm>
                <a:off x="0" y="463550"/>
                <a:ext cx="12192000" cy="609600"/>
              </a:xfrm>
              <a:prstGeom prst="rect">
                <a:avLst/>
              </a:prstGeom>
            </p:spPr>
            <p:style>
              <a:lnRef idx="2">
                <a:schemeClr val="dk1">
                  <a:shade val="15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0" name="楕円 9">
                <a:extLst>
                  <a:ext uri="{FF2B5EF4-FFF2-40B4-BE49-F238E27FC236}">
                    <a16:creationId xmlns:a16="http://schemas.microsoft.com/office/drawing/2014/main" id="{263C3EE7-5259-8ED4-49F3-882B3396A99A}"/>
                  </a:ext>
                </a:extLst>
              </p:cNvPr>
              <p:cNvSpPr/>
              <p:nvPr/>
            </p:nvSpPr>
            <p:spPr>
              <a:xfrm>
                <a:off x="11309332" y="508000"/>
                <a:ext cx="469900" cy="476250"/>
              </a:xfrm>
              <a:prstGeom prst="ellipse">
                <a:avLst/>
              </a:prstGeom>
              <a:noFill/>
              <a:ln w="12700" cap="flat" cmpd="sng" algn="ctr">
                <a:solidFill>
                  <a:schemeClr val="accent1">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1" name="楕円 10">
                <a:extLst>
                  <a:ext uri="{FF2B5EF4-FFF2-40B4-BE49-F238E27FC236}">
                    <a16:creationId xmlns:a16="http://schemas.microsoft.com/office/drawing/2014/main" id="{9A930722-7D6E-D888-7E72-518A11AB7C48}"/>
                  </a:ext>
                </a:extLst>
              </p:cNvPr>
              <p:cNvSpPr/>
              <p:nvPr/>
            </p:nvSpPr>
            <p:spPr>
              <a:xfrm>
                <a:off x="11531582" y="635000"/>
                <a:ext cx="247650" cy="247650"/>
              </a:xfrm>
              <a:prstGeom prst="ellipse">
                <a:avLst/>
              </a:prstGeom>
              <a:noFill/>
              <a:ln w="12700" cap="flat" cmpd="sng" algn="ctr">
                <a:solidFill>
                  <a:schemeClr val="accent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2" name="楕円 11">
                <a:extLst>
                  <a:ext uri="{FF2B5EF4-FFF2-40B4-BE49-F238E27FC236}">
                    <a16:creationId xmlns:a16="http://schemas.microsoft.com/office/drawing/2014/main" id="{36A3BE73-B182-EB9E-EB3A-1D491A8613C3}"/>
                  </a:ext>
                </a:extLst>
              </p:cNvPr>
              <p:cNvSpPr/>
              <p:nvPr/>
            </p:nvSpPr>
            <p:spPr>
              <a:xfrm>
                <a:off x="10553682" y="0"/>
                <a:ext cx="749300" cy="736600"/>
              </a:xfrm>
              <a:prstGeom prst="ellipse">
                <a:avLst/>
              </a:prstGeom>
              <a:noFill/>
              <a:ln w="12700" cap="flat" cmpd="sng" algn="ctr">
                <a:solidFill>
                  <a:schemeClr val="accent2">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3" name="楕円 12">
                <a:extLst>
                  <a:ext uri="{FF2B5EF4-FFF2-40B4-BE49-F238E27FC236}">
                    <a16:creationId xmlns:a16="http://schemas.microsoft.com/office/drawing/2014/main" id="{9A71E5B0-E921-F28A-4B34-D0D60E5E379F}"/>
                  </a:ext>
                </a:extLst>
              </p:cNvPr>
              <p:cNvSpPr/>
              <p:nvPr/>
            </p:nvSpPr>
            <p:spPr>
              <a:xfrm>
                <a:off x="10725132" y="482600"/>
                <a:ext cx="247650" cy="247650"/>
              </a:xfrm>
              <a:prstGeom prst="ellipse">
                <a:avLst/>
              </a:prstGeom>
              <a:noFill/>
              <a:ln w="12700" cap="flat" cmpd="sng" algn="ctr">
                <a:solidFill>
                  <a:srgbClr val="FEC306"/>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4" name="テキスト ボックス 11">
                <a:extLst>
                  <a:ext uri="{FF2B5EF4-FFF2-40B4-BE49-F238E27FC236}">
                    <a16:creationId xmlns:a16="http://schemas.microsoft.com/office/drawing/2014/main" id="{40C5031E-EB41-4E18-B8F6-47A2A7F2CAB7}"/>
                  </a:ext>
                </a:extLst>
              </p:cNvPr>
              <p:cNvSpPr txBox="1"/>
              <p:nvPr/>
            </p:nvSpPr>
            <p:spPr>
              <a:xfrm>
                <a:off x="9321782" y="828158"/>
                <a:ext cx="1606550" cy="273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©NLEED G-Seminar</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5" name="テキスト ボックス 11">
                <a:extLst>
                  <a:ext uri="{FF2B5EF4-FFF2-40B4-BE49-F238E27FC236}">
                    <a16:creationId xmlns:a16="http://schemas.microsoft.com/office/drawing/2014/main" id="{9976E8CB-56E6-5C95-9A5E-0CAE791ABE65}"/>
                  </a:ext>
                </a:extLst>
              </p:cNvPr>
              <p:cNvSpPr txBox="1"/>
              <p:nvPr/>
            </p:nvSpPr>
            <p:spPr>
              <a:xfrm>
                <a:off x="0" y="796668"/>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5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JP. Circular economy</a:t>
                </a:r>
                <a:r>
                  <a:rPr lang="ja-JP" sz="140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水</a:t>
                </a:r>
                <a:r>
                  <a:rPr lang="en-US" sz="105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deck</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9" name="楕円 8">
                <a:extLst>
                  <a:ext uri="{FF2B5EF4-FFF2-40B4-BE49-F238E27FC236}">
                    <a16:creationId xmlns:a16="http://schemas.microsoft.com/office/drawing/2014/main" id="{E35508EB-C4F7-69BB-7E2A-239B375AD294}"/>
                  </a:ext>
                </a:extLst>
              </p:cNvPr>
              <p:cNvSpPr/>
              <p:nvPr/>
            </p:nvSpPr>
            <p:spPr>
              <a:xfrm>
                <a:off x="10902932" y="501650"/>
                <a:ext cx="1441450" cy="1441450"/>
              </a:xfrm>
              <a:prstGeom prst="ellipse">
                <a:avLst/>
              </a:prstGeom>
              <a:noFill/>
              <a:ln w="12700" cap="flat" cmpd="sng" algn="ctr">
                <a:solidFill>
                  <a:srgbClr val="DF532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16" name="正方形/長方形 15">
              <a:extLst>
                <a:ext uri="{FF2B5EF4-FFF2-40B4-BE49-F238E27FC236}">
                  <a16:creationId xmlns:a16="http://schemas.microsoft.com/office/drawing/2014/main" id="{BE6A978D-98EE-1BA4-CADF-C91E30C53BC3}"/>
                </a:ext>
              </a:extLst>
            </p:cNvPr>
            <p:cNvSpPr/>
            <p:nvPr/>
          </p:nvSpPr>
          <p:spPr>
            <a:xfrm>
              <a:off x="10112587" y="5550070"/>
              <a:ext cx="1517226"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正方形/長方形 18">
            <a:extLst>
              <a:ext uri="{FF2B5EF4-FFF2-40B4-BE49-F238E27FC236}">
                <a16:creationId xmlns:a16="http://schemas.microsoft.com/office/drawing/2014/main" id="{34F2F29B-C3C3-AB84-B15D-7EE63C66636F}"/>
              </a:ext>
            </a:extLst>
          </p:cNvPr>
          <p:cNvSpPr/>
          <p:nvPr/>
        </p:nvSpPr>
        <p:spPr>
          <a:xfrm>
            <a:off x="8006080" y="2767785"/>
            <a:ext cx="169333" cy="70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6C5C4E72-3D7F-8FC9-B050-8CBFFA2454D7}"/>
              </a:ext>
            </a:extLst>
          </p:cNvPr>
          <p:cNvPicPr>
            <a:picLocks noChangeAspect="1"/>
          </p:cNvPicPr>
          <p:nvPr/>
        </p:nvPicPr>
        <p:blipFill>
          <a:blip r:embed="rId9"/>
          <a:stretch>
            <a:fillRect/>
          </a:stretch>
        </p:blipFill>
        <p:spPr>
          <a:xfrm>
            <a:off x="5379251" y="1202587"/>
            <a:ext cx="1444691" cy="2111471"/>
          </a:xfrm>
          <a:prstGeom prst="rect">
            <a:avLst/>
          </a:prstGeom>
        </p:spPr>
      </p:pic>
      <p:sp>
        <p:nvSpPr>
          <p:cNvPr id="50" name="テキスト ボックス 11">
            <a:extLst>
              <a:ext uri="{FF2B5EF4-FFF2-40B4-BE49-F238E27FC236}">
                <a16:creationId xmlns:a16="http://schemas.microsoft.com/office/drawing/2014/main" id="{77110FCE-1CD3-6849-9282-EBDF499FAAA3}"/>
              </a:ext>
            </a:extLst>
          </p:cNvPr>
          <p:cNvSpPr txBox="1"/>
          <p:nvPr/>
        </p:nvSpPr>
        <p:spPr>
          <a:xfrm>
            <a:off x="0" y="6349617"/>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a:solidFill>
                  <a:srgbClr val="FFFFFF"/>
                </a:solidFill>
                <a:latin typeface="Arial Black" panose="020B0A04020102020204" pitchFamily="34" charset="0"/>
                <a:ea typeface="ニタラゴルイカ清音教漢-０８" panose="02010903020103020304" pitchFamily="2" charset="-128"/>
                <a:cs typeface="Times New Roman" panose="02020603050405020304" pitchFamily="18" charset="0"/>
              </a:rPr>
              <a:t>P</a:t>
            </a:r>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roposal-0008</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51" name="図 50">
            <a:extLst>
              <a:ext uri="{FF2B5EF4-FFF2-40B4-BE49-F238E27FC236}">
                <a16:creationId xmlns:a16="http://schemas.microsoft.com/office/drawing/2014/main" id="{CDD12470-B17B-F9EE-AE73-A01C85203AF7}"/>
              </a:ext>
            </a:extLst>
          </p:cNvPr>
          <p:cNvPicPr>
            <a:picLocks noChangeAspect="1"/>
          </p:cNvPicPr>
          <p:nvPr/>
        </p:nvPicPr>
        <p:blipFill>
          <a:blip r:embed="rId10"/>
          <a:stretch>
            <a:fillRect/>
          </a:stretch>
        </p:blipFill>
        <p:spPr>
          <a:xfrm>
            <a:off x="0" y="70381"/>
            <a:ext cx="12192000" cy="1102943"/>
          </a:xfrm>
          <a:prstGeom prst="rect">
            <a:avLst/>
          </a:prstGeom>
        </p:spPr>
      </p:pic>
      <p:pic>
        <p:nvPicPr>
          <p:cNvPr id="52" name="図 51">
            <a:extLst>
              <a:ext uri="{FF2B5EF4-FFF2-40B4-BE49-F238E27FC236}">
                <a16:creationId xmlns:a16="http://schemas.microsoft.com/office/drawing/2014/main" id="{5C4B2449-B7B9-A431-4AC1-BA98492632E7}"/>
              </a:ext>
            </a:extLst>
          </p:cNvPr>
          <p:cNvPicPr>
            <a:picLocks noChangeAspect="1"/>
          </p:cNvPicPr>
          <p:nvPr/>
        </p:nvPicPr>
        <p:blipFill>
          <a:blip r:embed="rId10"/>
          <a:stretch>
            <a:fillRect/>
          </a:stretch>
        </p:blipFill>
        <p:spPr>
          <a:xfrm>
            <a:off x="0" y="99644"/>
            <a:ext cx="12192000" cy="1102943"/>
          </a:xfrm>
          <a:prstGeom prst="rect">
            <a:avLst/>
          </a:prstGeom>
        </p:spPr>
      </p:pic>
      <p:sp>
        <p:nvSpPr>
          <p:cNvPr id="24" name="正方形/長方形 23">
            <a:extLst>
              <a:ext uri="{FF2B5EF4-FFF2-40B4-BE49-F238E27FC236}">
                <a16:creationId xmlns:a16="http://schemas.microsoft.com/office/drawing/2014/main" id="{4D54EB91-CF93-7A05-5D73-49BCA92AD59A}"/>
              </a:ext>
            </a:extLst>
          </p:cNvPr>
          <p:cNvSpPr/>
          <p:nvPr/>
        </p:nvSpPr>
        <p:spPr>
          <a:xfrm>
            <a:off x="191385" y="2626478"/>
            <a:ext cx="5142205" cy="256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474ABB07-1C6D-179B-EA30-1B7A0EDFBF8F}"/>
              </a:ext>
            </a:extLst>
          </p:cNvPr>
          <p:cNvSpPr/>
          <p:nvPr/>
        </p:nvSpPr>
        <p:spPr>
          <a:xfrm>
            <a:off x="6866458" y="2628696"/>
            <a:ext cx="5325541" cy="2774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1467FF44-0C62-F735-2A9B-53038EC0EB5D}"/>
              </a:ext>
            </a:extLst>
          </p:cNvPr>
          <p:cNvSpPr/>
          <p:nvPr/>
        </p:nvSpPr>
        <p:spPr>
          <a:xfrm>
            <a:off x="24173" y="1282071"/>
            <a:ext cx="329697" cy="1887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2AF0DAF4-1AC5-5A2A-9D36-4B6C322784C3}"/>
              </a:ext>
            </a:extLst>
          </p:cNvPr>
          <p:cNvSpPr/>
          <p:nvPr/>
        </p:nvSpPr>
        <p:spPr>
          <a:xfrm>
            <a:off x="1819205" y="1115076"/>
            <a:ext cx="178411" cy="1887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0B2EC0AD-2AA5-CD3A-1C05-F7BD55252731}"/>
              </a:ext>
            </a:extLst>
          </p:cNvPr>
          <p:cNvSpPr/>
          <p:nvPr/>
        </p:nvSpPr>
        <p:spPr>
          <a:xfrm>
            <a:off x="3478991" y="884145"/>
            <a:ext cx="178411" cy="1887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0515E922-0C86-366C-784E-4E1E6AF27FCF}"/>
              </a:ext>
            </a:extLst>
          </p:cNvPr>
          <p:cNvSpPr/>
          <p:nvPr/>
        </p:nvSpPr>
        <p:spPr>
          <a:xfrm>
            <a:off x="5216222" y="1201416"/>
            <a:ext cx="178411" cy="1887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6B0FDB9A-CCCA-7E21-9123-BDB7FE5F8845}"/>
              </a:ext>
            </a:extLst>
          </p:cNvPr>
          <p:cNvSpPr/>
          <p:nvPr/>
        </p:nvSpPr>
        <p:spPr>
          <a:xfrm>
            <a:off x="10228257" y="794565"/>
            <a:ext cx="178411" cy="1887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A14E35E3-DFFB-73FC-44D2-83BC39FBA565}"/>
              </a:ext>
            </a:extLst>
          </p:cNvPr>
          <p:cNvSpPr/>
          <p:nvPr/>
        </p:nvSpPr>
        <p:spPr>
          <a:xfrm>
            <a:off x="8518481" y="1068140"/>
            <a:ext cx="178411" cy="1887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1073DE8B-623A-57CF-506B-80AE3485AA8E}"/>
              </a:ext>
            </a:extLst>
          </p:cNvPr>
          <p:cNvSpPr/>
          <p:nvPr/>
        </p:nvSpPr>
        <p:spPr>
          <a:xfrm>
            <a:off x="11911408" y="1258183"/>
            <a:ext cx="256419" cy="1887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Rectangle 1">
            <a:extLst>
              <a:ext uri="{FF2B5EF4-FFF2-40B4-BE49-F238E27FC236}">
                <a16:creationId xmlns:a16="http://schemas.microsoft.com/office/drawing/2014/main" id="{0EC05E5F-BC4B-C5DC-0213-6CD6B7BAE821}"/>
              </a:ext>
            </a:extLst>
          </p:cNvPr>
          <p:cNvSpPr>
            <a:spLocks noChangeArrowheads="1"/>
          </p:cNvSpPr>
          <p:nvPr/>
        </p:nvSpPr>
        <p:spPr bwMode="auto">
          <a:xfrm>
            <a:off x="396386" y="2545235"/>
            <a:ext cx="4713222" cy="873322"/>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ja-JP" sz="5800" dirty="0">
                <a:solidFill>
                  <a:srgbClr val="202124"/>
                </a:solidFill>
                <a:latin typeface="Aptos Black" panose="020B0004020202020204" pitchFamily="34" charset="0"/>
              </a:rPr>
              <a:t>TCG Trading</a:t>
            </a:r>
          </a:p>
        </p:txBody>
      </p:sp>
      <p:pic>
        <p:nvPicPr>
          <p:cNvPr id="54" name="図 53">
            <a:extLst>
              <a:ext uri="{FF2B5EF4-FFF2-40B4-BE49-F238E27FC236}">
                <a16:creationId xmlns:a16="http://schemas.microsoft.com/office/drawing/2014/main" id="{102EA81C-DB87-0A39-3B82-4C48718834E0}"/>
              </a:ext>
            </a:extLst>
          </p:cNvPr>
          <p:cNvPicPr>
            <a:picLocks noChangeAspect="1"/>
          </p:cNvPicPr>
          <p:nvPr/>
        </p:nvPicPr>
        <p:blipFill>
          <a:blip r:embed="rId11"/>
          <a:stretch>
            <a:fillRect/>
          </a:stretch>
        </p:blipFill>
        <p:spPr>
          <a:xfrm>
            <a:off x="0" y="4105048"/>
            <a:ext cx="12192000" cy="1157188"/>
          </a:xfrm>
          <a:prstGeom prst="rect">
            <a:avLst/>
          </a:prstGeom>
        </p:spPr>
      </p:pic>
      <p:sp>
        <p:nvSpPr>
          <p:cNvPr id="53" name="Rectangle 1">
            <a:extLst>
              <a:ext uri="{FF2B5EF4-FFF2-40B4-BE49-F238E27FC236}">
                <a16:creationId xmlns:a16="http://schemas.microsoft.com/office/drawing/2014/main" id="{D051BBFB-CD58-105B-CF6E-835D69D235AB}"/>
              </a:ext>
            </a:extLst>
          </p:cNvPr>
          <p:cNvSpPr>
            <a:spLocks noChangeArrowheads="1"/>
          </p:cNvSpPr>
          <p:nvPr/>
        </p:nvSpPr>
        <p:spPr bwMode="auto">
          <a:xfrm>
            <a:off x="7104604" y="2560916"/>
            <a:ext cx="5156307" cy="904100"/>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5800" dirty="0">
                <a:solidFill>
                  <a:srgbClr val="202124"/>
                </a:solidFill>
                <a:latin typeface="Aptos Black" panose="020B0004020202020204" pitchFamily="34" charset="0"/>
              </a:rPr>
              <a:t>Card Game</a:t>
            </a:r>
            <a:endParaRPr kumimoji="0" lang="ja-JP" altLang="ja-JP" sz="5800" b="0" i="0" u="none" strike="noStrike" cap="none" normalizeH="0" baseline="0" dirty="0">
              <a:ln>
                <a:noFill/>
              </a:ln>
              <a:solidFill>
                <a:schemeClr val="tx1"/>
              </a:solidFill>
              <a:effectLst/>
              <a:latin typeface="Aptos Black" panose="020B0004020202020204" pitchFamily="34" charset="0"/>
            </a:endParaRPr>
          </a:p>
        </p:txBody>
      </p:sp>
      <p:sp>
        <p:nvSpPr>
          <p:cNvPr id="37" name="正方形/長方形 36">
            <a:extLst>
              <a:ext uri="{FF2B5EF4-FFF2-40B4-BE49-F238E27FC236}">
                <a16:creationId xmlns:a16="http://schemas.microsoft.com/office/drawing/2014/main" id="{7D59A8B0-9373-FEFA-C43A-5CC04D173319}"/>
              </a:ext>
            </a:extLst>
          </p:cNvPr>
          <p:cNvSpPr/>
          <p:nvPr/>
        </p:nvSpPr>
        <p:spPr>
          <a:xfrm>
            <a:off x="10047418" y="1053517"/>
            <a:ext cx="2144581" cy="2592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ED0984BF-BC83-BED4-D8F6-4816F845DA5E}"/>
              </a:ext>
            </a:extLst>
          </p:cNvPr>
          <p:cNvSpPr/>
          <p:nvPr/>
        </p:nvSpPr>
        <p:spPr>
          <a:xfrm>
            <a:off x="6812743" y="1248050"/>
            <a:ext cx="178411" cy="1887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1394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9C950-9D86-493D-5A70-2A36CB384E65}"/>
            </a:ext>
          </a:extLst>
        </p:cNvPr>
        <p:cNvGrpSpPr/>
        <p:nvPr/>
      </p:nvGrpSpPr>
      <p:grpSpPr>
        <a:xfrm>
          <a:off x="0" y="0"/>
          <a:ext cx="0" cy="0"/>
          <a:chOff x="0" y="0"/>
          <a:chExt cx="0" cy="0"/>
        </a:xfrm>
      </p:grpSpPr>
      <p:sp>
        <p:nvSpPr>
          <p:cNvPr id="7" name="テキスト ボックス 11">
            <a:extLst>
              <a:ext uri="{FF2B5EF4-FFF2-40B4-BE49-F238E27FC236}">
                <a16:creationId xmlns:a16="http://schemas.microsoft.com/office/drawing/2014/main" id="{9C2476FF-0128-9BED-7B86-4418A1AF870A}"/>
              </a:ext>
            </a:extLst>
          </p:cNvPr>
          <p:cNvSpPr txBox="1"/>
          <p:nvPr/>
        </p:nvSpPr>
        <p:spPr>
          <a:xfrm>
            <a:off x="0" y="6275190"/>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a:solidFill>
                  <a:srgbClr val="FFFFFF"/>
                </a:solidFill>
                <a:latin typeface="Arial Black" panose="020B0A04020102020204" pitchFamily="34" charset="0"/>
                <a:ea typeface="ニタラゴルイカ清音教漢-０８" panose="02010903020103020304" pitchFamily="2" charset="-128"/>
                <a:cs typeface="Times New Roman" panose="02020603050405020304" pitchFamily="18" charset="0"/>
              </a:rPr>
              <a:t>P</a:t>
            </a:r>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roposal-0001</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2" name="グループ化 1">
            <a:extLst>
              <a:ext uri="{FF2B5EF4-FFF2-40B4-BE49-F238E27FC236}">
                <a16:creationId xmlns:a16="http://schemas.microsoft.com/office/drawing/2014/main" id="{EBBC563F-006A-9825-D171-68AB58CE7A5F}"/>
              </a:ext>
            </a:extLst>
          </p:cNvPr>
          <p:cNvGrpSpPr/>
          <p:nvPr/>
        </p:nvGrpSpPr>
        <p:grpSpPr>
          <a:xfrm>
            <a:off x="0" y="5620899"/>
            <a:ext cx="12344382" cy="2102274"/>
            <a:chOff x="0" y="5550070"/>
            <a:chExt cx="12344382" cy="2102274"/>
          </a:xfrm>
        </p:grpSpPr>
        <p:grpSp>
          <p:nvGrpSpPr>
            <p:cNvPr id="6" name="グループ化 5">
              <a:extLst>
                <a:ext uri="{FF2B5EF4-FFF2-40B4-BE49-F238E27FC236}">
                  <a16:creationId xmlns:a16="http://schemas.microsoft.com/office/drawing/2014/main" id="{3915F135-E5A9-26A8-0376-F7FB0C00AE58}"/>
                </a:ext>
              </a:extLst>
            </p:cNvPr>
            <p:cNvGrpSpPr/>
            <p:nvPr/>
          </p:nvGrpSpPr>
          <p:grpSpPr>
            <a:xfrm>
              <a:off x="0" y="5709244"/>
              <a:ext cx="12344382" cy="1943100"/>
              <a:chOff x="0" y="0"/>
              <a:chExt cx="12344382" cy="1943100"/>
            </a:xfrm>
          </p:grpSpPr>
          <p:sp>
            <p:nvSpPr>
              <p:cNvPr id="8" name="正方形/長方形 7">
                <a:extLst>
                  <a:ext uri="{FF2B5EF4-FFF2-40B4-BE49-F238E27FC236}">
                    <a16:creationId xmlns:a16="http://schemas.microsoft.com/office/drawing/2014/main" id="{375CAEB0-2429-ABF6-A0C8-84BEC4E7D937}"/>
                  </a:ext>
                </a:extLst>
              </p:cNvPr>
              <p:cNvSpPr/>
              <p:nvPr/>
            </p:nvSpPr>
            <p:spPr>
              <a:xfrm>
                <a:off x="0" y="463550"/>
                <a:ext cx="12192000" cy="609600"/>
              </a:xfrm>
              <a:prstGeom prst="rect">
                <a:avLst/>
              </a:prstGeom>
            </p:spPr>
            <p:style>
              <a:lnRef idx="2">
                <a:schemeClr val="dk1">
                  <a:shade val="15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0" name="楕円 9">
                <a:extLst>
                  <a:ext uri="{FF2B5EF4-FFF2-40B4-BE49-F238E27FC236}">
                    <a16:creationId xmlns:a16="http://schemas.microsoft.com/office/drawing/2014/main" id="{0A3FE85E-F787-FA25-D9A2-4458C07302FF}"/>
                  </a:ext>
                </a:extLst>
              </p:cNvPr>
              <p:cNvSpPr/>
              <p:nvPr/>
            </p:nvSpPr>
            <p:spPr>
              <a:xfrm>
                <a:off x="11309332" y="508000"/>
                <a:ext cx="469900" cy="476250"/>
              </a:xfrm>
              <a:prstGeom prst="ellipse">
                <a:avLst/>
              </a:prstGeom>
              <a:noFill/>
              <a:ln w="12700" cap="flat" cmpd="sng" algn="ctr">
                <a:solidFill>
                  <a:schemeClr val="accent1">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1" name="楕円 10">
                <a:extLst>
                  <a:ext uri="{FF2B5EF4-FFF2-40B4-BE49-F238E27FC236}">
                    <a16:creationId xmlns:a16="http://schemas.microsoft.com/office/drawing/2014/main" id="{781166CC-0FDF-F1D5-7CAF-F1F247D54ED2}"/>
                  </a:ext>
                </a:extLst>
              </p:cNvPr>
              <p:cNvSpPr/>
              <p:nvPr/>
            </p:nvSpPr>
            <p:spPr>
              <a:xfrm>
                <a:off x="11531582" y="635000"/>
                <a:ext cx="247650" cy="247650"/>
              </a:xfrm>
              <a:prstGeom prst="ellipse">
                <a:avLst/>
              </a:prstGeom>
              <a:noFill/>
              <a:ln w="12700" cap="flat" cmpd="sng" algn="ctr">
                <a:solidFill>
                  <a:schemeClr val="accent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2" name="楕円 11">
                <a:extLst>
                  <a:ext uri="{FF2B5EF4-FFF2-40B4-BE49-F238E27FC236}">
                    <a16:creationId xmlns:a16="http://schemas.microsoft.com/office/drawing/2014/main" id="{7ADFA729-A59C-9DCA-F1FE-3DC1FD6000F6}"/>
                  </a:ext>
                </a:extLst>
              </p:cNvPr>
              <p:cNvSpPr/>
              <p:nvPr/>
            </p:nvSpPr>
            <p:spPr>
              <a:xfrm>
                <a:off x="10553682" y="0"/>
                <a:ext cx="749300" cy="736600"/>
              </a:xfrm>
              <a:prstGeom prst="ellipse">
                <a:avLst/>
              </a:prstGeom>
              <a:noFill/>
              <a:ln w="12700" cap="flat" cmpd="sng" algn="ctr">
                <a:solidFill>
                  <a:schemeClr val="accent2">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3" name="楕円 12">
                <a:extLst>
                  <a:ext uri="{FF2B5EF4-FFF2-40B4-BE49-F238E27FC236}">
                    <a16:creationId xmlns:a16="http://schemas.microsoft.com/office/drawing/2014/main" id="{FC96E2FF-205C-EE32-8357-3EEACF20E96A}"/>
                  </a:ext>
                </a:extLst>
              </p:cNvPr>
              <p:cNvSpPr/>
              <p:nvPr/>
            </p:nvSpPr>
            <p:spPr>
              <a:xfrm>
                <a:off x="10725132" y="482600"/>
                <a:ext cx="247650" cy="247650"/>
              </a:xfrm>
              <a:prstGeom prst="ellipse">
                <a:avLst/>
              </a:prstGeom>
              <a:noFill/>
              <a:ln w="12700" cap="flat" cmpd="sng" algn="ctr">
                <a:solidFill>
                  <a:srgbClr val="FEC306"/>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4" name="テキスト ボックス 11">
                <a:extLst>
                  <a:ext uri="{FF2B5EF4-FFF2-40B4-BE49-F238E27FC236}">
                    <a16:creationId xmlns:a16="http://schemas.microsoft.com/office/drawing/2014/main" id="{56BF0BF1-F291-95D1-14BA-9C1FB3AE2942}"/>
                  </a:ext>
                </a:extLst>
              </p:cNvPr>
              <p:cNvSpPr txBox="1"/>
              <p:nvPr/>
            </p:nvSpPr>
            <p:spPr>
              <a:xfrm>
                <a:off x="9321782" y="828158"/>
                <a:ext cx="1606550" cy="273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©NLEED G-Seminar</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5" name="テキスト ボックス 11">
                <a:extLst>
                  <a:ext uri="{FF2B5EF4-FFF2-40B4-BE49-F238E27FC236}">
                    <a16:creationId xmlns:a16="http://schemas.microsoft.com/office/drawing/2014/main" id="{C3BAA109-A2F0-F0EF-F677-334B4D2E535E}"/>
                  </a:ext>
                </a:extLst>
              </p:cNvPr>
              <p:cNvSpPr txBox="1"/>
              <p:nvPr/>
            </p:nvSpPr>
            <p:spPr>
              <a:xfrm>
                <a:off x="0" y="796668"/>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5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JP. Circular economy</a:t>
                </a:r>
                <a:r>
                  <a:rPr lang="ja-JP" sz="140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水</a:t>
                </a:r>
                <a:r>
                  <a:rPr lang="en-US" sz="1050" kern="100" baseline="-250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deck</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9" name="楕円 8">
                <a:extLst>
                  <a:ext uri="{FF2B5EF4-FFF2-40B4-BE49-F238E27FC236}">
                    <a16:creationId xmlns:a16="http://schemas.microsoft.com/office/drawing/2014/main" id="{394737BB-D5F9-A49D-2569-250310729FCF}"/>
                  </a:ext>
                </a:extLst>
              </p:cNvPr>
              <p:cNvSpPr/>
              <p:nvPr/>
            </p:nvSpPr>
            <p:spPr>
              <a:xfrm>
                <a:off x="10902932" y="501650"/>
                <a:ext cx="1441450" cy="1441450"/>
              </a:xfrm>
              <a:prstGeom prst="ellipse">
                <a:avLst/>
              </a:prstGeom>
              <a:noFill/>
              <a:ln w="12700" cap="flat" cmpd="sng" algn="ctr">
                <a:solidFill>
                  <a:srgbClr val="DF532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16" name="正方形/長方形 15">
              <a:extLst>
                <a:ext uri="{FF2B5EF4-FFF2-40B4-BE49-F238E27FC236}">
                  <a16:creationId xmlns:a16="http://schemas.microsoft.com/office/drawing/2014/main" id="{6F602390-4AA5-63ED-182C-A14986B494C0}"/>
                </a:ext>
              </a:extLst>
            </p:cNvPr>
            <p:cNvSpPr/>
            <p:nvPr/>
          </p:nvSpPr>
          <p:spPr>
            <a:xfrm>
              <a:off x="10112587" y="5550070"/>
              <a:ext cx="1517226"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正方形/長方形 18">
            <a:extLst>
              <a:ext uri="{FF2B5EF4-FFF2-40B4-BE49-F238E27FC236}">
                <a16:creationId xmlns:a16="http://schemas.microsoft.com/office/drawing/2014/main" id="{C262F19C-302F-84C3-D07A-FC77175428A5}"/>
              </a:ext>
            </a:extLst>
          </p:cNvPr>
          <p:cNvSpPr/>
          <p:nvPr/>
        </p:nvSpPr>
        <p:spPr>
          <a:xfrm>
            <a:off x="8006080" y="2767785"/>
            <a:ext cx="169333" cy="70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F5496905-5254-C677-AA40-2B3E3BA59BFB}"/>
              </a:ext>
            </a:extLst>
          </p:cNvPr>
          <p:cNvPicPr>
            <a:picLocks noChangeAspect="1"/>
          </p:cNvPicPr>
          <p:nvPr/>
        </p:nvPicPr>
        <p:blipFill>
          <a:blip r:embed="rId3"/>
          <a:stretch>
            <a:fillRect/>
          </a:stretch>
        </p:blipFill>
        <p:spPr>
          <a:xfrm>
            <a:off x="0" y="99644"/>
            <a:ext cx="12192000" cy="1102943"/>
          </a:xfrm>
          <a:prstGeom prst="rect">
            <a:avLst/>
          </a:prstGeom>
        </p:spPr>
      </p:pic>
      <p:sp>
        <p:nvSpPr>
          <p:cNvPr id="38" name="テキスト ボックス 11">
            <a:extLst>
              <a:ext uri="{FF2B5EF4-FFF2-40B4-BE49-F238E27FC236}">
                <a16:creationId xmlns:a16="http://schemas.microsoft.com/office/drawing/2014/main" id="{BECDEDA6-CDE8-7EC5-F741-26D33E5AC4EA}"/>
              </a:ext>
            </a:extLst>
          </p:cNvPr>
          <p:cNvSpPr txBox="1"/>
          <p:nvPr/>
        </p:nvSpPr>
        <p:spPr>
          <a:xfrm>
            <a:off x="0" y="6349617"/>
            <a:ext cx="2305050" cy="2984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kern="100" dirty="0">
                <a:solidFill>
                  <a:srgbClr val="FFFFFF"/>
                </a:solidFill>
                <a:latin typeface="Arial Black" panose="020B0A04020102020204" pitchFamily="34" charset="0"/>
                <a:ea typeface="ニタラゴルイカ清音教漢-０８" panose="02010903020103020304" pitchFamily="2" charset="-128"/>
                <a:cs typeface="Times New Roman" panose="02020603050405020304" pitchFamily="18" charset="0"/>
              </a:rPr>
              <a:t>P</a:t>
            </a:r>
            <a:r>
              <a:rPr lang="en-US"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roposal-00</a:t>
            </a:r>
            <a:r>
              <a:rPr lang="en-US" altLang="ja-JP" sz="1050" kern="100" dirty="0">
                <a:solidFill>
                  <a:srgbClr val="FFFFFF"/>
                </a:solidFill>
                <a:effectLst/>
                <a:latin typeface="Arial Black" panose="020B0A04020102020204" pitchFamily="34" charset="0"/>
                <a:ea typeface="ニタラゴルイカ清音教漢-０８" panose="02010903020103020304" pitchFamily="2" charset="-128"/>
                <a:cs typeface="Times New Roman" panose="02020603050405020304" pitchFamily="18" charset="0"/>
              </a:rPr>
              <a:t>09</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46" name="図 45">
            <a:extLst>
              <a:ext uri="{FF2B5EF4-FFF2-40B4-BE49-F238E27FC236}">
                <a16:creationId xmlns:a16="http://schemas.microsoft.com/office/drawing/2014/main" id="{B6B32F0C-5663-CDD1-D967-263CD36DC6BE}"/>
              </a:ext>
            </a:extLst>
          </p:cNvPr>
          <p:cNvPicPr>
            <a:picLocks noChangeAspect="1"/>
          </p:cNvPicPr>
          <p:nvPr/>
        </p:nvPicPr>
        <p:blipFill>
          <a:blip r:embed="rId4"/>
          <a:stretch>
            <a:fillRect/>
          </a:stretch>
        </p:blipFill>
        <p:spPr>
          <a:xfrm>
            <a:off x="9384796" y="1246754"/>
            <a:ext cx="2738981" cy="3971055"/>
          </a:xfrm>
          <a:prstGeom prst="rect">
            <a:avLst/>
          </a:prstGeom>
        </p:spPr>
      </p:pic>
      <p:sp>
        <p:nvSpPr>
          <p:cNvPr id="47" name="正方形/長方形 46">
            <a:extLst>
              <a:ext uri="{FF2B5EF4-FFF2-40B4-BE49-F238E27FC236}">
                <a16:creationId xmlns:a16="http://schemas.microsoft.com/office/drawing/2014/main" id="{1EB56AD5-04E6-64BF-6C8D-E10D01C225D0}"/>
              </a:ext>
            </a:extLst>
          </p:cNvPr>
          <p:cNvSpPr/>
          <p:nvPr/>
        </p:nvSpPr>
        <p:spPr>
          <a:xfrm>
            <a:off x="9603789" y="4650286"/>
            <a:ext cx="1623454" cy="152304"/>
          </a:xfrm>
          <a:prstGeom prst="rect">
            <a:avLst/>
          </a:prstGeom>
          <a:solidFill>
            <a:srgbClr val="FFF9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33">
            <a:extLst>
              <a:ext uri="{FF2B5EF4-FFF2-40B4-BE49-F238E27FC236}">
                <a16:creationId xmlns:a16="http://schemas.microsoft.com/office/drawing/2014/main" id="{105F16DB-3EE1-BE96-3D77-A5426DF2CF91}"/>
              </a:ext>
            </a:extLst>
          </p:cNvPr>
          <p:cNvSpPr txBox="1"/>
          <p:nvPr/>
        </p:nvSpPr>
        <p:spPr>
          <a:xfrm>
            <a:off x="9466436" y="4624050"/>
            <a:ext cx="1609731" cy="188528"/>
          </a:xfrm>
          <a:prstGeom prst="rect">
            <a:avLst/>
          </a:prstGeom>
          <a:noFill/>
        </p:spPr>
        <p:txBody>
          <a:bodyPr wrap="square" rtlCol="0">
            <a:noAutofit/>
          </a:bodyPr>
          <a:lstStyle/>
          <a:p>
            <a:pPr algn="just"/>
            <a:r>
              <a:rPr lang="ja-JP" sz="1200" b="1" kern="1200" dirty="0">
                <a:solidFill>
                  <a:srgbClr val="C00000"/>
                </a:solidFill>
                <a:effectLst/>
                <a:latin typeface="Century" panose="02040604050505020304" pitchFamily="18" charset="0"/>
                <a:ea typeface="メイリオ" panose="020B0604030504040204" pitchFamily="50" charset="-128"/>
                <a:cs typeface="Times New Roman" panose="02020603050405020304" pitchFamily="18" charset="0"/>
              </a:rPr>
              <a:t>《リソース</a:t>
            </a:r>
            <a:r>
              <a:rPr lang="en-US" sz="1200" b="1" kern="1200" dirty="0">
                <a:solidFill>
                  <a:srgbClr val="C00000"/>
                </a:solidFill>
                <a:effectLst/>
                <a:latin typeface="+mn-ea"/>
                <a:cs typeface="Times New Roman" panose="02020603050405020304" pitchFamily="18" charset="0"/>
              </a:rPr>
              <a:t>card</a:t>
            </a:r>
            <a:r>
              <a:rPr lang="ja-JP" sz="1200" b="1" kern="1200" dirty="0">
                <a:solidFill>
                  <a:srgbClr val="C00000"/>
                </a:solidFill>
                <a:effectLst/>
                <a:latin typeface="Century" panose="02040604050505020304" pitchFamily="18" charset="0"/>
                <a:ea typeface="メイリオ" panose="020B0604030504040204" pitchFamily="50" charset="-128"/>
                <a:cs typeface="Times New Roman" panose="02020603050405020304" pitchFamily="18" charset="0"/>
              </a:rPr>
              <a:t>》</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54" name="図 53">
            <a:extLst>
              <a:ext uri="{FF2B5EF4-FFF2-40B4-BE49-F238E27FC236}">
                <a16:creationId xmlns:a16="http://schemas.microsoft.com/office/drawing/2014/main" id="{B89483BD-4D7F-1EFA-2BAD-8CC0B0130445}"/>
              </a:ext>
            </a:extLst>
          </p:cNvPr>
          <p:cNvPicPr>
            <a:picLocks noChangeAspect="1"/>
          </p:cNvPicPr>
          <p:nvPr/>
        </p:nvPicPr>
        <p:blipFill>
          <a:blip r:embed="rId4"/>
          <a:stretch>
            <a:fillRect/>
          </a:stretch>
        </p:blipFill>
        <p:spPr>
          <a:xfrm>
            <a:off x="8036542" y="1264726"/>
            <a:ext cx="1341491" cy="1944933"/>
          </a:xfrm>
          <a:prstGeom prst="rect">
            <a:avLst/>
          </a:prstGeom>
        </p:spPr>
      </p:pic>
      <p:pic>
        <p:nvPicPr>
          <p:cNvPr id="56" name="図 55">
            <a:extLst>
              <a:ext uri="{FF2B5EF4-FFF2-40B4-BE49-F238E27FC236}">
                <a16:creationId xmlns:a16="http://schemas.microsoft.com/office/drawing/2014/main" id="{C23E61A3-D14B-1316-87C9-DE187D78E7DF}"/>
              </a:ext>
            </a:extLst>
          </p:cNvPr>
          <p:cNvPicPr>
            <a:picLocks noChangeAspect="1"/>
          </p:cNvPicPr>
          <p:nvPr/>
        </p:nvPicPr>
        <p:blipFill>
          <a:blip r:embed="rId4"/>
          <a:stretch>
            <a:fillRect/>
          </a:stretch>
        </p:blipFill>
        <p:spPr>
          <a:xfrm>
            <a:off x="8043305" y="3243598"/>
            <a:ext cx="1341491" cy="1944933"/>
          </a:xfrm>
          <a:prstGeom prst="rect">
            <a:avLst/>
          </a:prstGeom>
        </p:spPr>
      </p:pic>
      <p:pic>
        <p:nvPicPr>
          <p:cNvPr id="57" name="図 56">
            <a:extLst>
              <a:ext uri="{FF2B5EF4-FFF2-40B4-BE49-F238E27FC236}">
                <a16:creationId xmlns:a16="http://schemas.microsoft.com/office/drawing/2014/main" id="{2107892B-FC9E-36DD-B5F1-670DC75164B8}"/>
              </a:ext>
            </a:extLst>
          </p:cNvPr>
          <p:cNvPicPr>
            <a:picLocks noChangeAspect="1"/>
          </p:cNvPicPr>
          <p:nvPr/>
        </p:nvPicPr>
        <p:blipFill>
          <a:blip r:embed="rId4"/>
          <a:stretch>
            <a:fillRect/>
          </a:stretch>
        </p:blipFill>
        <p:spPr>
          <a:xfrm>
            <a:off x="6710512" y="3243598"/>
            <a:ext cx="1341491" cy="1944933"/>
          </a:xfrm>
          <a:prstGeom prst="rect">
            <a:avLst/>
          </a:prstGeom>
        </p:spPr>
      </p:pic>
      <p:pic>
        <p:nvPicPr>
          <p:cNvPr id="58" name="図 57">
            <a:extLst>
              <a:ext uri="{FF2B5EF4-FFF2-40B4-BE49-F238E27FC236}">
                <a16:creationId xmlns:a16="http://schemas.microsoft.com/office/drawing/2014/main" id="{06CD2BA5-6CC2-4919-8C20-5F9A91429950}"/>
              </a:ext>
            </a:extLst>
          </p:cNvPr>
          <p:cNvPicPr>
            <a:picLocks noChangeAspect="1"/>
          </p:cNvPicPr>
          <p:nvPr/>
        </p:nvPicPr>
        <p:blipFill>
          <a:blip r:embed="rId4"/>
          <a:stretch>
            <a:fillRect/>
          </a:stretch>
        </p:blipFill>
        <p:spPr>
          <a:xfrm>
            <a:off x="5381047" y="3243598"/>
            <a:ext cx="1341491" cy="1944933"/>
          </a:xfrm>
          <a:prstGeom prst="rect">
            <a:avLst/>
          </a:prstGeom>
        </p:spPr>
      </p:pic>
      <p:pic>
        <p:nvPicPr>
          <p:cNvPr id="59" name="図 58">
            <a:extLst>
              <a:ext uri="{FF2B5EF4-FFF2-40B4-BE49-F238E27FC236}">
                <a16:creationId xmlns:a16="http://schemas.microsoft.com/office/drawing/2014/main" id="{118AD721-2053-6B9D-AFDE-30719CB25B88}"/>
              </a:ext>
            </a:extLst>
          </p:cNvPr>
          <p:cNvPicPr>
            <a:picLocks noChangeAspect="1"/>
          </p:cNvPicPr>
          <p:nvPr/>
        </p:nvPicPr>
        <p:blipFill>
          <a:blip r:embed="rId4"/>
          <a:stretch>
            <a:fillRect/>
          </a:stretch>
        </p:blipFill>
        <p:spPr>
          <a:xfrm>
            <a:off x="5357611" y="1246754"/>
            <a:ext cx="1341491" cy="1944933"/>
          </a:xfrm>
          <a:prstGeom prst="rect">
            <a:avLst/>
          </a:prstGeom>
        </p:spPr>
      </p:pic>
      <p:pic>
        <p:nvPicPr>
          <p:cNvPr id="60" name="図 59">
            <a:extLst>
              <a:ext uri="{FF2B5EF4-FFF2-40B4-BE49-F238E27FC236}">
                <a16:creationId xmlns:a16="http://schemas.microsoft.com/office/drawing/2014/main" id="{E893DB48-0F13-A88D-146D-5BF4481E7C4B}"/>
              </a:ext>
            </a:extLst>
          </p:cNvPr>
          <p:cNvPicPr>
            <a:picLocks noChangeAspect="1"/>
          </p:cNvPicPr>
          <p:nvPr/>
        </p:nvPicPr>
        <p:blipFill>
          <a:blip r:embed="rId4"/>
          <a:stretch>
            <a:fillRect/>
          </a:stretch>
        </p:blipFill>
        <p:spPr>
          <a:xfrm>
            <a:off x="6699102" y="1261818"/>
            <a:ext cx="1341491" cy="1944933"/>
          </a:xfrm>
          <a:prstGeom prst="rect">
            <a:avLst/>
          </a:prstGeom>
        </p:spPr>
      </p:pic>
      <p:grpSp>
        <p:nvGrpSpPr>
          <p:cNvPr id="25" name="グループ化 24">
            <a:extLst>
              <a:ext uri="{FF2B5EF4-FFF2-40B4-BE49-F238E27FC236}">
                <a16:creationId xmlns:a16="http://schemas.microsoft.com/office/drawing/2014/main" id="{806D639B-95B0-6A1B-AFF2-7FF8D97E3A93}"/>
              </a:ext>
            </a:extLst>
          </p:cNvPr>
          <p:cNvGrpSpPr/>
          <p:nvPr/>
        </p:nvGrpSpPr>
        <p:grpSpPr>
          <a:xfrm>
            <a:off x="116301" y="1275726"/>
            <a:ext cx="5212232" cy="3878785"/>
            <a:chOff x="-19871" y="0"/>
            <a:chExt cx="3126105" cy="2185035"/>
          </a:xfrm>
        </p:grpSpPr>
        <p:grpSp>
          <p:nvGrpSpPr>
            <p:cNvPr id="31" name="グループ化 30">
              <a:extLst>
                <a:ext uri="{FF2B5EF4-FFF2-40B4-BE49-F238E27FC236}">
                  <a16:creationId xmlns:a16="http://schemas.microsoft.com/office/drawing/2014/main" id="{11DE350B-B062-93F9-DCA2-9376DB05A0D5}"/>
                </a:ext>
              </a:extLst>
            </p:cNvPr>
            <p:cNvGrpSpPr/>
            <p:nvPr/>
          </p:nvGrpSpPr>
          <p:grpSpPr>
            <a:xfrm>
              <a:off x="-19871" y="0"/>
              <a:ext cx="3126105" cy="2185035"/>
              <a:chOff x="-19871" y="0"/>
              <a:chExt cx="3126105" cy="2185035"/>
            </a:xfrm>
          </p:grpSpPr>
          <p:pic>
            <p:nvPicPr>
              <p:cNvPr id="43" name="図 42">
                <a:extLst>
                  <a:ext uri="{FF2B5EF4-FFF2-40B4-BE49-F238E27FC236}">
                    <a16:creationId xmlns:a16="http://schemas.microsoft.com/office/drawing/2014/main" id="{FCF20F6C-B1D6-FB01-7A94-2773B3A70B3F}"/>
                  </a:ext>
                </a:extLst>
              </p:cNvPr>
              <p:cNvPicPr>
                <a:picLocks noChangeAspect="1"/>
              </p:cNvPicPr>
              <p:nvPr/>
            </p:nvPicPr>
            <p:blipFill>
              <a:blip r:embed="rId5"/>
              <a:stretch>
                <a:fillRect/>
              </a:stretch>
            </p:blipFill>
            <p:spPr>
              <a:xfrm>
                <a:off x="-19871" y="0"/>
                <a:ext cx="3126105" cy="2185035"/>
              </a:xfrm>
              <a:prstGeom prst="rect">
                <a:avLst/>
              </a:prstGeom>
              <a:ln w="12700">
                <a:solidFill>
                  <a:srgbClr val="DF5327">
                    <a:lumMod val="50000"/>
                  </a:srgbClr>
                </a:solidFill>
              </a:ln>
            </p:spPr>
          </p:pic>
          <p:sp>
            <p:nvSpPr>
              <p:cNvPr id="44" name="正方形/長方形 43">
                <a:extLst>
                  <a:ext uri="{FF2B5EF4-FFF2-40B4-BE49-F238E27FC236}">
                    <a16:creationId xmlns:a16="http://schemas.microsoft.com/office/drawing/2014/main" id="{E291D8AC-0699-2AB8-31BD-C36C9B124BD8}"/>
                  </a:ext>
                </a:extLst>
              </p:cNvPr>
              <p:cNvSpPr/>
              <p:nvPr/>
            </p:nvSpPr>
            <p:spPr>
              <a:xfrm>
                <a:off x="1228258" y="491772"/>
                <a:ext cx="452120" cy="863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5" name="正方形/長方形 44">
                <a:extLst>
                  <a:ext uri="{FF2B5EF4-FFF2-40B4-BE49-F238E27FC236}">
                    <a16:creationId xmlns:a16="http://schemas.microsoft.com/office/drawing/2014/main" id="{8B4A46F2-88E8-4397-CCDC-A68B15E39A75}"/>
                  </a:ext>
                </a:extLst>
              </p:cNvPr>
              <p:cNvSpPr/>
              <p:nvPr/>
            </p:nvSpPr>
            <p:spPr>
              <a:xfrm>
                <a:off x="1484445" y="1637595"/>
                <a:ext cx="452120" cy="863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39" name="正方形/長方形 38">
              <a:extLst>
                <a:ext uri="{FF2B5EF4-FFF2-40B4-BE49-F238E27FC236}">
                  <a16:creationId xmlns:a16="http://schemas.microsoft.com/office/drawing/2014/main" id="{4D2B7E19-6871-A52B-3EB2-46A54A288E58}"/>
                </a:ext>
              </a:extLst>
            </p:cNvPr>
            <p:cNvSpPr/>
            <p:nvPr/>
          </p:nvSpPr>
          <p:spPr>
            <a:xfrm>
              <a:off x="1474188" y="1528720"/>
              <a:ext cx="214489" cy="281940"/>
            </a:xfrm>
            <a:prstGeom prst="rect">
              <a:avLst/>
            </a:prstGeom>
            <a:noFill/>
            <a:ln w="63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0" name="テキスト ボックス 1">
              <a:extLst>
                <a:ext uri="{FF2B5EF4-FFF2-40B4-BE49-F238E27FC236}">
                  <a16:creationId xmlns:a16="http://schemas.microsoft.com/office/drawing/2014/main" id="{FBDF0B9B-C9FC-01B0-53D7-6C7CDF3A37A1}"/>
                </a:ext>
              </a:extLst>
            </p:cNvPr>
            <p:cNvSpPr txBox="1"/>
            <p:nvPr/>
          </p:nvSpPr>
          <p:spPr>
            <a:xfrm>
              <a:off x="1619176" y="1652622"/>
              <a:ext cx="417689" cy="169192"/>
            </a:xfrm>
            <a:prstGeom prst="rect">
              <a:avLst/>
            </a:prstGeom>
            <a:noFill/>
            <a:ln>
              <a:noFill/>
            </a:ln>
          </p:spPr>
          <p:txBody>
            <a:bodyPr rot="0" spcFirstLastPara="0" vert="horz" wrap="square" lIns="74295" tIns="8890" rIns="74295" bIns="8890" numCol="1" spcCol="0" rtlCol="0" fromWordArt="0" anchor="t" anchorCtr="0" forceAA="0" compatLnSpc="1">
              <a:prstTxWarp prst="textNoShape">
                <a:avLst/>
              </a:prstTxWarp>
              <a:noAutofit/>
            </a:bodyPr>
            <a:lstStyle/>
            <a:p>
              <a:pPr algn="ctr"/>
              <a:r>
                <a:rPr lang="ja-JP" sz="1050" b="1" kern="100" dirty="0">
                  <a:ln>
                    <a:noFill/>
                  </a:ln>
                  <a:solidFill>
                    <a:srgbClr val="000000"/>
                  </a:solidFill>
                  <a:effectLst/>
                  <a:latin typeface="游明朝" panose="02020400000000000000" pitchFamily="18" charset="-128"/>
                  <a:ea typeface="HGP創英角ｺﾞｼｯｸUB" panose="020B0900000000000000" pitchFamily="50" charset="-128"/>
                  <a:cs typeface="Meiryo UI" panose="020B0604030504040204" pitchFamily="50" charset="-128"/>
                </a:rPr>
                <a:t>リソース</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1" name="テキスト ボックス 1">
              <a:extLst>
                <a:ext uri="{FF2B5EF4-FFF2-40B4-BE49-F238E27FC236}">
                  <a16:creationId xmlns:a16="http://schemas.microsoft.com/office/drawing/2014/main" id="{8CBA0EEE-D9CA-DCCA-B3C0-3019AF6CC8FD}"/>
                </a:ext>
              </a:extLst>
            </p:cNvPr>
            <p:cNvSpPr txBox="1"/>
            <p:nvPr/>
          </p:nvSpPr>
          <p:spPr>
            <a:xfrm rot="10800000">
              <a:off x="1168381" y="399285"/>
              <a:ext cx="384794" cy="172867"/>
            </a:xfrm>
            <a:prstGeom prst="rect">
              <a:avLst/>
            </a:prstGeom>
            <a:noFill/>
            <a:ln>
              <a:noFill/>
            </a:ln>
          </p:spPr>
          <p:txBody>
            <a:bodyPr rot="0" spcFirstLastPara="0" vert="horz" wrap="none" lIns="74295" tIns="8890" rIns="74295" bIns="8890" numCol="1" spcCol="0" rtlCol="0" fromWordArt="0" anchor="t" anchorCtr="0" forceAA="0" compatLnSpc="1">
              <a:prstTxWarp prst="textNoShape">
                <a:avLst/>
              </a:prstTxWarp>
              <a:noAutofit/>
            </a:bodyPr>
            <a:lstStyle/>
            <a:p>
              <a:pPr algn="ctr"/>
              <a:r>
                <a:rPr lang="ja-JP" sz="1050" b="1" kern="100" dirty="0">
                  <a:ln>
                    <a:noFill/>
                  </a:ln>
                  <a:solidFill>
                    <a:srgbClr val="000000"/>
                  </a:solidFill>
                  <a:effectLst/>
                  <a:latin typeface="游明朝" panose="02020400000000000000" pitchFamily="18" charset="-128"/>
                  <a:ea typeface="HGP創英角ｺﾞｼｯｸUB" panose="020B0900000000000000" pitchFamily="50" charset="-128"/>
                  <a:cs typeface="Meiryo UI" panose="020B0604030504040204" pitchFamily="50" charset="-128"/>
                </a:rPr>
                <a:t>リソース</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2" name="正方形/長方形 41">
              <a:extLst>
                <a:ext uri="{FF2B5EF4-FFF2-40B4-BE49-F238E27FC236}">
                  <a16:creationId xmlns:a16="http://schemas.microsoft.com/office/drawing/2014/main" id="{877DADAA-F730-C03C-B19A-3952A0A4B059}"/>
                </a:ext>
              </a:extLst>
            </p:cNvPr>
            <p:cNvSpPr/>
            <p:nvPr/>
          </p:nvSpPr>
          <p:spPr>
            <a:xfrm>
              <a:off x="1476613" y="404283"/>
              <a:ext cx="214489" cy="281940"/>
            </a:xfrm>
            <a:prstGeom prst="rect">
              <a:avLst/>
            </a:prstGeom>
            <a:noFill/>
            <a:ln w="63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49" name="Rectangle 1">
            <a:extLst>
              <a:ext uri="{FF2B5EF4-FFF2-40B4-BE49-F238E27FC236}">
                <a16:creationId xmlns:a16="http://schemas.microsoft.com/office/drawing/2014/main" id="{463A9ED9-8F42-45E6-11E1-2CF157D6FD8E}"/>
              </a:ext>
            </a:extLst>
          </p:cNvPr>
          <p:cNvSpPr>
            <a:spLocks noChangeArrowheads="1"/>
          </p:cNvSpPr>
          <p:nvPr/>
        </p:nvSpPr>
        <p:spPr bwMode="auto">
          <a:xfrm>
            <a:off x="-607828" y="5074498"/>
            <a:ext cx="13407655" cy="1211876"/>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7600" dirty="0">
                <a:solidFill>
                  <a:srgbClr val="FF0000"/>
                </a:solidFill>
                <a:latin typeface="Aptos Black" panose="020B0004020202020204" pitchFamily="34" charset="0"/>
              </a:rPr>
              <a:t>Circular economy </a:t>
            </a:r>
            <a:r>
              <a:rPr kumimoji="0" lang="ja-JP" altLang="en-US" sz="8000" b="1" dirty="0">
                <a:solidFill>
                  <a:srgbClr val="FF0000"/>
                </a:solidFill>
                <a:latin typeface="HG創英角ｺﾞｼｯｸUB" panose="020B0909000000000000" pitchFamily="49" charset="-128"/>
                <a:ea typeface="HG創英角ｺﾞｼｯｸUB" panose="020B0909000000000000" pitchFamily="49" charset="-128"/>
              </a:rPr>
              <a:t>水</a:t>
            </a:r>
            <a:r>
              <a:rPr kumimoji="0" lang="en-US" altLang="ja-JP" sz="7600" b="1" dirty="0">
                <a:solidFill>
                  <a:srgbClr val="FF0000"/>
                </a:solidFill>
                <a:latin typeface="Aptos Black" panose="020B0004020202020204" pitchFamily="34" charset="0"/>
                <a:ea typeface="HG創英角ｺﾞｼｯｸUB" panose="020B0909000000000000" pitchFamily="49" charset="-128"/>
              </a:rPr>
              <a:t>Deck</a:t>
            </a:r>
            <a:endParaRPr kumimoji="0" lang="en-US" altLang="ja-JP" sz="7600" b="1" dirty="0">
              <a:solidFill>
                <a:srgbClr val="FF0000"/>
              </a:solidFill>
              <a:latin typeface="HG創英角ｺﾞｼｯｸUB" panose="020B0909000000000000" pitchFamily="49" charset="-128"/>
              <a:ea typeface="HG創英角ｺﾞｼｯｸUB" panose="020B0909000000000000" pitchFamily="49" charset="-128"/>
            </a:endParaRPr>
          </a:p>
        </p:txBody>
      </p:sp>
      <p:pic>
        <p:nvPicPr>
          <p:cNvPr id="64" name="図 63">
            <a:extLst>
              <a:ext uri="{FF2B5EF4-FFF2-40B4-BE49-F238E27FC236}">
                <a16:creationId xmlns:a16="http://schemas.microsoft.com/office/drawing/2014/main" id="{F0646F75-2507-4933-2838-51B2405494A9}"/>
              </a:ext>
            </a:extLst>
          </p:cNvPr>
          <p:cNvPicPr>
            <a:picLocks noChangeAspect="1"/>
          </p:cNvPicPr>
          <p:nvPr/>
        </p:nvPicPr>
        <p:blipFill>
          <a:blip r:embed="rId6"/>
          <a:stretch>
            <a:fillRect/>
          </a:stretch>
        </p:blipFill>
        <p:spPr>
          <a:xfrm>
            <a:off x="8131970" y="1352405"/>
            <a:ext cx="1159147" cy="1688184"/>
          </a:xfrm>
          <a:prstGeom prst="rect">
            <a:avLst/>
          </a:prstGeom>
        </p:spPr>
      </p:pic>
      <p:pic>
        <p:nvPicPr>
          <p:cNvPr id="66" name="図 65">
            <a:extLst>
              <a:ext uri="{FF2B5EF4-FFF2-40B4-BE49-F238E27FC236}">
                <a16:creationId xmlns:a16="http://schemas.microsoft.com/office/drawing/2014/main" id="{7F961FD3-2809-F4D1-8027-3DBBD23DE49C}"/>
              </a:ext>
            </a:extLst>
          </p:cNvPr>
          <p:cNvPicPr>
            <a:picLocks noChangeAspect="1"/>
          </p:cNvPicPr>
          <p:nvPr/>
        </p:nvPicPr>
        <p:blipFill>
          <a:blip r:embed="rId7"/>
          <a:stretch>
            <a:fillRect/>
          </a:stretch>
        </p:blipFill>
        <p:spPr>
          <a:xfrm>
            <a:off x="5472144" y="3339012"/>
            <a:ext cx="1159295" cy="1674774"/>
          </a:xfrm>
          <a:prstGeom prst="rect">
            <a:avLst/>
          </a:prstGeom>
        </p:spPr>
      </p:pic>
      <p:pic>
        <p:nvPicPr>
          <p:cNvPr id="68" name="図 67">
            <a:extLst>
              <a:ext uri="{FF2B5EF4-FFF2-40B4-BE49-F238E27FC236}">
                <a16:creationId xmlns:a16="http://schemas.microsoft.com/office/drawing/2014/main" id="{831B16AF-9CD9-FF97-B6BF-204F0F6EB3D3}"/>
              </a:ext>
            </a:extLst>
          </p:cNvPr>
          <p:cNvPicPr>
            <a:picLocks noChangeAspect="1"/>
          </p:cNvPicPr>
          <p:nvPr/>
        </p:nvPicPr>
        <p:blipFill>
          <a:blip r:embed="rId8"/>
          <a:stretch>
            <a:fillRect/>
          </a:stretch>
        </p:blipFill>
        <p:spPr>
          <a:xfrm>
            <a:off x="5459661" y="1352406"/>
            <a:ext cx="1128912" cy="1660578"/>
          </a:xfrm>
          <a:prstGeom prst="rect">
            <a:avLst/>
          </a:prstGeom>
        </p:spPr>
      </p:pic>
      <p:pic>
        <p:nvPicPr>
          <p:cNvPr id="70" name="図 69">
            <a:extLst>
              <a:ext uri="{FF2B5EF4-FFF2-40B4-BE49-F238E27FC236}">
                <a16:creationId xmlns:a16="http://schemas.microsoft.com/office/drawing/2014/main" id="{C75C0103-502F-E2EE-3A71-45160F61FE19}"/>
              </a:ext>
            </a:extLst>
          </p:cNvPr>
          <p:cNvPicPr>
            <a:picLocks noChangeAspect="1"/>
          </p:cNvPicPr>
          <p:nvPr/>
        </p:nvPicPr>
        <p:blipFill>
          <a:blip r:embed="rId9"/>
          <a:stretch>
            <a:fillRect/>
          </a:stretch>
        </p:blipFill>
        <p:spPr>
          <a:xfrm>
            <a:off x="6799735" y="1377664"/>
            <a:ext cx="1138155" cy="1643473"/>
          </a:xfrm>
          <a:prstGeom prst="rect">
            <a:avLst/>
          </a:prstGeom>
        </p:spPr>
      </p:pic>
      <p:pic>
        <p:nvPicPr>
          <p:cNvPr id="71" name="図 70">
            <a:extLst>
              <a:ext uri="{FF2B5EF4-FFF2-40B4-BE49-F238E27FC236}">
                <a16:creationId xmlns:a16="http://schemas.microsoft.com/office/drawing/2014/main" id="{37A70EDA-C700-EC23-3FDB-E084CE6BE444}"/>
              </a:ext>
            </a:extLst>
          </p:cNvPr>
          <p:cNvPicPr>
            <a:picLocks noChangeAspect="1"/>
          </p:cNvPicPr>
          <p:nvPr/>
        </p:nvPicPr>
        <p:blipFill>
          <a:blip r:embed="rId10"/>
          <a:stretch>
            <a:fillRect/>
          </a:stretch>
        </p:blipFill>
        <p:spPr>
          <a:xfrm>
            <a:off x="5381048" y="3251505"/>
            <a:ext cx="1321454" cy="1903005"/>
          </a:xfrm>
          <a:prstGeom prst="rect">
            <a:avLst/>
          </a:prstGeom>
        </p:spPr>
      </p:pic>
      <p:pic>
        <p:nvPicPr>
          <p:cNvPr id="72" name="図 71">
            <a:extLst>
              <a:ext uri="{FF2B5EF4-FFF2-40B4-BE49-F238E27FC236}">
                <a16:creationId xmlns:a16="http://schemas.microsoft.com/office/drawing/2014/main" id="{B1BCE946-6B5D-F877-9E1E-5CBCB29BBA14}"/>
              </a:ext>
            </a:extLst>
          </p:cNvPr>
          <p:cNvPicPr>
            <a:picLocks noChangeAspect="1"/>
          </p:cNvPicPr>
          <p:nvPr/>
        </p:nvPicPr>
        <p:blipFill>
          <a:blip r:embed="rId10"/>
          <a:stretch>
            <a:fillRect/>
          </a:stretch>
        </p:blipFill>
        <p:spPr>
          <a:xfrm>
            <a:off x="6718449" y="3262095"/>
            <a:ext cx="1321454" cy="1903005"/>
          </a:xfrm>
          <a:prstGeom prst="rect">
            <a:avLst/>
          </a:prstGeom>
        </p:spPr>
      </p:pic>
      <p:pic>
        <p:nvPicPr>
          <p:cNvPr id="73" name="図 72">
            <a:extLst>
              <a:ext uri="{FF2B5EF4-FFF2-40B4-BE49-F238E27FC236}">
                <a16:creationId xmlns:a16="http://schemas.microsoft.com/office/drawing/2014/main" id="{533EF203-1323-E11C-4675-04B6A9BFDBDA}"/>
              </a:ext>
            </a:extLst>
          </p:cNvPr>
          <p:cNvPicPr>
            <a:picLocks noChangeAspect="1"/>
          </p:cNvPicPr>
          <p:nvPr/>
        </p:nvPicPr>
        <p:blipFill>
          <a:blip r:embed="rId10"/>
          <a:stretch>
            <a:fillRect/>
          </a:stretch>
        </p:blipFill>
        <p:spPr>
          <a:xfrm>
            <a:off x="8052479" y="3258502"/>
            <a:ext cx="1321454" cy="1903005"/>
          </a:xfrm>
          <a:prstGeom prst="rect">
            <a:avLst/>
          </a:prstGeom>
        </p:spPr>
      </p:pic>
      <p:pic>
        <p:nvPicPr>
          <p:cNvPr id="75" name="図 74">
            <a:extLst>
              <a:ext uri="{FF2B5EF4-FFF2-40B4-BE49-F238E27FC236}">
                <a16:creationId xmlns:a16="http://schemas.microsoft.com/office/drawing/2014/main" id="{3C471C9B-D5F9-62D8-AFE8-53FD5F64C3F7}"/>
              </a:ext>
            </a:extLst>
          </p:cNvPr>
          <p:cNvPicPr>
            <a:picLocks noChangeAspect="1"/>
          </p:cNvPicPr>
          <p:nvPr/>
        </p:nvPicPr>
        <p:blipFill>
          <a:blip r:embed="rId11"/>
          <a:stretch>
            <a:fillRect/>
          </a:stretch>
        </p:blipFill>
        <p:spPr>
          <a:xfrm>
            <a:off x="6807810" y="3354443"/>
            <a:ext cx="1144395" cy="1647077"/>
          </a:xfrm>
          <a:prstGeom prst="rect">
            <a:avLst/>
          </a:prstGeom>
        </p:spPr>
      </p:pic>
      <p:pic>
        <p:nvPicPr>
          <p:cNvPr id="77" name="図 76">
            <a:extLst>
              <a:ext uri="{FF2B5EF4-FFF2-40B4-BE49-F238E27FC236}">
                <a16:creationId xmlns:a16="http://schemas.microsoft.com/office/drawing/2014/main" id="{8F16CCC9-3CB4-161B-C6C9-423C88031943}"/>
              </a:ext>
            </a:extLst>
          </p:cNvPr>
          <p:cNvPicPr>
            <a:picLocks noChangeAspect="1"/>
          </p:cNvPicPr>
          <p:nvPr/>
        </p:nvPicPr>
        <p:blipFill>
          <a:blip r:embed="rId12"/>
          <a:stretch>
            <a:fillRect/>
          </a:stretch>
        </p:blipFill>
        <p:spPr>
          <a:xfrm>
            <a:off x="8131970" y="3360099"/>
            <a:ext cx="1161687" cy="1641260"/>
          </a:xfrm>
          <a:prstGeom prst="rect">
            <a:avLst/>
          </a:prstGeom>
        </p:spPr>
      </p:pic>
    </p:spTree>
    <p:extLst>
      <p:ext uri="{BB962C8B-B14F-4D97-AF65-F5344CB8AC3E}">
        <p14:creationId xmlns:p14="http://schemas.microsoft.com/office/powerpoint/2010/main" val="8111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2099</TotalTime>
  <Words>1254</Words>
  <Application>Microsoft Office PowerPoint</Application>
  <PresentationFormat>ワイド画面</PresentationFormat>
  <Paragraphs>178</Paragraphs>
  <Slides>15</Slides>
  <Notes>14</Notes>
  <HiddenSlides>0</HiddenSlides>
  <MMClips>1</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15</vt:i4>
      </vt:variant>
    </vt:vector>
  </HeadingPairs>
  <TitlesOfParts>
    <vt:vector size="28" baseType="lpstr">
      <vt:lpstr>HGP創英角ｺﾞｼｯｸUB</vt:lpstr>
      <vt:lpstr>HG丸ｺﾞｼｯｸM-PRO</vt:lpstr>
      <vt:lpstr>HG創英角ｺﾞｼｯｸUB</vt:lpstr>
      <vt:lpstr>Meiryo UI</vt:lpstr>
      <vt:lpstr>メイリオ</vt:lpstr>
      <vt:lpstr>游ゴシック</vt:lpstr>
      <vt:lpstr>游ゴシック Light</vt:lpstr>
      <vt:lpstr>游明朝</vt:lpstr>
      <vt:lpstr>Aptos Black</vt:lpstr>
      <vt:lpstr>Arial</vt:lpstr>
      <vt:lpstr>Arial Black</vt:lpstr>
      <vt:lpstr>Century</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慧 野本</dc:creator>
  <cp:lastModifiedBy>裕一 奥村</cp:lastModifiedBy>
  <cp:revision>57</cp:revision>
  <dcterms:created xsi:type="dcterms:W3CDTF">2024-03-01T04:06:22Z</dcterms:created>
  <dcterms:modified xsi:type="dcterms:W3CDTF">2024-03-08T11:15:37Z</dcterms:modified>
</cp:coreProperties>
</file>