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60"/>
  </p:handoutMasterIdLst>
  <p:sldIdLst>
    <p:sldId id="369" r:id="rId2"/>
    <p:sldId id="439" r:id="rId3"/>
    <p:sldId id="440" r:id="rId4"/>
    <p:sldId id="442" r:id="rId5"/>
    <p:sldId id="443" r:id="rId6"/>
    <p:sldId id="430" r:id="rId7"/>
    <p:sldId id="371" r:id="rId8"/>
    <p:sldId id="425" r:id="rId9"/>
    <p:sldId id="372" r:id="rId10"/>
    <p:sldId id="431" r:id="rId11"/>
    <p:sldId id="375" r:id="rId12"/>
    <p:sldId id="376" r:id="rId13"/>
    <p:sldId id="377" r:id="rId14"/>
    <p:sldId id="378" r:id="rId15"/>
    <p:sldId id="428" r:id="rId16"/>
    <p:sldId id="416" r:id="rId17"/>
    <p:sldId id="380" r:id="rId18"/>
    <p:sldId id="397" r:id="rId19"/>
    <p:sldId id="433" r:id="rId20"/>
    <p:sldId id="434" r:id="rId21"/>
    <p:sldId id="410" r:id="rId22"/>
    <p:sldId id="462" r:id="rId23"/>
    <p:sldId id="381" r:id="rId24"/>
    <p:sldId id="400" r:id="rId25"/>
    <p:sldId id="427" r:id="rId26"/>
    <p:sldId id="413" r:id="rId27"/>
    <p:sldId id="414" r:id="rId28"/>
    <p:sldId id="436" r:id="rId29"/>
    <p:sldId id="419" r:id="rId30"/>
    <p:sldId id="405" r:id="rId31"/>
    <p:sldId id="406" r:id="rId32"/>
    <p:sldId id="407" r:id="rId33"/>
    <p:sldId id="409" r:id="rId34"/>
    <p:sldId id="463" r:id="rId35"/>
    <p:sldId id="464" r:id="rId36"/>
    <p:sldId id="435" r:id="rId37"/>
    <p:sldId id="429" r:id="rId38"/>
    <p:sldId id="422" r:id="rId39"/>
    <p:sldId id="421" r:id="rId40"/>
    <p:sldId id="420" r:id="rId41"/>
    <p:sldId id="423" r:id="rId42"/>
    <p:sldId id="424" r:id="rId43"/>
    <p:sldId id="432" r:id="rId44"/>
    <p:sldId id="447" r:id="rId45"/>
    <p:sldId id="448" r:id="rId46"/>
    <p:sldId id="449" r:id="rId47"/>
    <p:sldId id="450" r:id="rId48"/>
    <p:sldId id="451" r:id="rId49"/>
    <p:sldId id="452" r:id="rId50"/>
    <p:sldId id="453" r:id="rId51"/>
    <p:sldId id="454" r:id="rId52"/>
    <p:sldId id="455" r:id="rId53"/>
    <p:sldId id="456" r:id="rId54"/>
    <p:sldId id="457" r:id="rId55"/>
    <p:sldId id="458" r:id="rId56"/>
    <p:sldId id="459" r:id="rId57"/>
    <p:sldId id="460" r:id="rId58"/>
    <p:sldId id="461" r:id="rId59"/>
  </p:sldIdLst>
  <p:sldSz cx="9144000" cy="6858000" type="screen4x3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FF3300"/>
    <a:srgbClr val="FF6699"/>
    <a:srgbClr val="FFFF99"/>
    <a:srgbClr val="FFFF66"/>
    <a:srgbClr val="FF99CC"/>
    <a:srgbClr val="FF6600"/>
    <a:srgbClr val="FF9966"/>
    <a:srgbClr val="E2FAF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0" autoAdjust="0"/>
    <p:restoredTop sz="94622" autoAdjust="0"/>
  </p:normalViewPr>
  <p:slideViewPr>
    <p:cSldViewPr snapToGrid="0">
      <p:cViewPr varScale="1">
        <p:scale>
          <a:sx n="78" d="100"/>
          <a:sy n="78" d="100"/>
        </p:scale>
        <p:origin x="125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28CEC42-97DD-4275-BD4D-227BC439B6F5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A0846F5-9BF2-4009-AFD2-134AE97D9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500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E6BC-D083-4B24-BE7E-28B61207AE20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8BA2-895C-4B83-8D10-7F0FC8D294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31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E6BC-D083-4B24-BE7E-28B61207AE20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8BA2-895C-4B83-8D10-7F0FC8D294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05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E6BC-D083-4B24-BE7E-28B61207AE20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8BA2-895C-4B83-8D10-7F0FC8D294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95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E6BC-D083-4B24-BE7E-28B61207AE20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8BA2-895C-4B83-8D10-7F0FC8D294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32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E6BC-D083-4B24-BE7E-28B61207AE20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8BA2-895C-4B83-8D10-7F0FC8D294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65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E6BC-D083-4B24-BE7E-28B61207AE20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8BA2-895C-4B83-8D10-7F0FC8D294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82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E6BC-D083-4B24-BE7E-28B61207AE20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8BA2-895C-4B83-8D10-7F0FC8D294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11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E6BC-D083-4B24-BE7E-28B61207AE20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8BA2-895C-4B83-8D10-7F0FC8D294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28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E6BC-D083-4B24-BE7E-28B61207AE20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8BA2-895C-4B83-8D10-7F0FC8D294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80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E6BC-D083-4B24-BE7E-28B61207AE20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8BA2-895C-4B83-8D10-7F0FC8D294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98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E6BC-D083-4B24-BE7E-28B61207AE20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8BA2-895C-4B83-8D10-7F0FC8D294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82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7E6BC-D083-4B24-BE7E-28B61207AE20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88BA2-895C-4B83-8D10-7F0FC8D294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40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中村学園大学\Pictures\Pic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70642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560553" y="4826876"/>
            <a:ext cx="8075447" cy="1550275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ja-JP" altLang="en-US" sz="33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唐人町商店街（福岡市）の活性化案</a:t>
            </a:r>
            <a:r>
              <a:rPr lang="en-US" altLang="ja-JP" sz="33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33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33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２つの</a:t>
            </a:r>
            <a:r>
              <a:rPr lang="en-US" altLang="ja-JP" sz="33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Stage</a:t>
            </a:r>
            <a:r>
              <a:rPr lang="ja-JP" altLang="en-US" sz="33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による取り組み</a:t>
            </a:r>
            <a:r>
              <a:rPr lang="en-US" altLang="ja-JP" sz="33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33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</a:t>
            </a:r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中村学園大学流通科学部　浅岡</a:t>
            </a:r>
            <a:r>
              <a:rPr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14B</a:t>
            </a:r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15B</a:t>
            </a:r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ゼミ　　　　　　　　　　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607" y="5519782"/>
            <a:ext cx="688426" cy="68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6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商店街が活性化している状態とは？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2308" y="1289152"/>
            <a:ext cx="8641830" cy="52482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商店街や各店舗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にとっては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来街者の増加により</a:t>
            </a:r>
            <a:r>
              <a:rPr lang="ja-JP" altLang="en-US" sz="2800" dirty="0">
                <a:solidFill>
                  <a:srgbClr val="FF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売上や利益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が向上すること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買物客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商店街や各店舗に</a:t>
            </a:r>
            <a:r>
              <a:rPr lang="ja-JP" altLang="en-US" sz="2800" dirty="0">
                <a:solidFill>
                  <a:srgbClr val="FF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愛着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を感じること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ホークスファンや外国人観光客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にとっては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商店街、あるいは来街者同士の</a:t>
            </a:r>
            <a:r>
              <a:rPr lang="ja-JP" altLang="en-US" sz="2800" dirty="0">
                <a:solidFill>
                  <a:srgbClr val="FF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交流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が促進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されていること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ja-JP" sz="2800" dirty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74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6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商店街が活性化している状態とは？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2308" y="1289152"/>
            <a:ext cx="8641830" cy="52482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商店街や各店舗にとっては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来街者の増加により売上や利益が向上すること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買物客が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商店街や各店舗に愛着を感じること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ホークスファンや外国人観光客にとっては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商店街、あるいは来街者同士の交流が促進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されていること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進展し続けるために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商店街や各店舗が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ターゲット顧客の</a:t>
            </a:r>
            <a:r>
              <a:rPr lang="ja-JP" altLang="en-US" sz="2800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ニーズに対応する力を持つ</a:t>
            </a:r>
            <a:endParaRPr lang="en-US" altLang="ja-JP" sz="2800" dirty="0">
              <a:solidFill>
                <a:srgbClr val="FF66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ja-JP" sz="2800" dirty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66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6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商店街が活性化している状態とは？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1429195"/>
            <a:ext cx="8641830" cy="5248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ja-JP" sz="2800" dirty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757881" y="1289152"/>
            <a:ext cx="8176257" cy="3810070"/>
            <a:chOff x="1046610" y="2055634"/>
            <a:chExt cx="7163603" cy="2541057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9056" y="2055634"/>
              <a:ext cx="2147473" cy="1610604"/>
            </a:xfrm>
            <a:prstGeom prst="rect">
              <a:avLst/>
            </a:prstGeom>
          </p:spPr>
        </p:pic>
        <p:sp>
          <p:nvSpPr>
            <p:cNvPr id="7" name="テキスト ボックス 2"/>
            <p:cNvSpPr txBox="1"/>
            <p:nvPr/>
          </p:nvSpPr>
          <p:spPr>
            <a:xfrm>
              <a:off x="1046610" y="3003008"/>
              <a:ext cx="7163603" cy="159368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4000" u="heavy" kern="100" dirty="0">
                  <a:solidFill>
                    <a:srgbClr val="6666FF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人</a:t>
              </a:r>
              <a:r>
                <a:rPr lang="ja-JP" sz="2800" u="heavy" kern="100" dirty="0">
                  <a:solidFill>
                    <a:srgbClr val="76717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とつながる・</a:t>
              </a:r>
              <a:r>
                <a:rPr lang="ja-JP" sz="4000" u="heavy" kern="100" dirty="0">
                  <a:solidFill>
                    <a:srgbClr val="FF6600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未来</a:t>
              </a:r>
              <a:r>
                <a:rPr lang="ja-JP" sz="2800" u="heavy" kern="100" dirty="0">
                  <a:solidFill>
                    <a:srgbClr val="76717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とつながる</a:t>
              </a:r>
              <a:r>
                <a:rPr lang="ja-JP" sz="4000" u="heavy" kern="100" dirty="0">
                  <a:solidFill>
                    <a:srgbClr val="33CC33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商店街</a:t>
              </a:r>
              <a:endParaRPr lang="ja-JP" sz="40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28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92308" y="493986"/>
            <a:ext cx="8641830" cy="60434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7200" b="1" dirty="0">
                <a:solidFill>
                  <a:schemeClr val="bg2">
                    <a:lumMod val="50000"/>
                  </a:schemeClr>
                </a:solidFill>
                <a:latin typeface="Bradley Hand ITC" panose="03070402050302030203" pitchFamily="66" charset="0"/>
                <a:ea typeface="メイリオ" panose="020B0604030504040204" pitchFamily="50" charset="-128"/>
                <a:cs typeface="メイリオ" panose="020B0604030504040204" pitchFamily="50" charset="-128"/>
              </a:rPr>
              <a:t>What we want to do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ja-JP" sz="2800" dirty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14406" y="5156615"/>
            <a:ext cx="390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やりたいこと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12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6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２つの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Stage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2308" y="1289152"/>
            <a:ext cx="8641830" cy="5248281"/>
          </a:xfrm>
          <a:prstGeom prst="rect">
            <a:avLst/>
          </a:prstGeom>
          <a:solidFill>
            <a:srgbClr val="E2F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①商店街が、品揃え、店舗の外装や内装、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商品陳列や顧客対応など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買物客にとって、より魅力的になり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200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売上や利益</a:t>
            </a:r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が向上すること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ja-JP" sz="2800" dirty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3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6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２つの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Stage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2308" y="1289152"/>
            <a:ext cx="8641830" cy="5248281"/>
          </a:xfrm>
          <a:prstGeom prst="rect">
            <a:avLst/>
          </a:prstGeom>
          <a:solidFill>
            <a:srgbClr val="E2F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①商店街が、品揃え、店舗の外装や内装、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商品陳列や顧客対応など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買物客にとって、より魅力的になり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200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売上や利益</a:t>
            </a:r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が向上すること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②商店街の</a:t>
            </a:r>
            <a:r>
              <a:rPr lang="ja-JP" altLang="en-US" sz="3200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認知度、楽しさ（ワクワク感）</a:t>
            </a:r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向上させ来街者の増加を図ること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ja-JP" sz="2800" dirty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835" y="4873109"/>
            <a:ext cx="192650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6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２つの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Stage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2308" y="1289152"/>
            <a:ext cx="8641830" cy="5248281"/>
          </a:xfrm>
          <a:prstGeom prst="rect">
            <a:avLst/>
          </a:prstGeom>
          <a:solidFill>
            <a:srgbClr val="E2F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①商店街が、品揃え、店舗の外装や内装、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商品陳列や顧客対応など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買物客にとって、より魅力的になり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売上や利益が向上すること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②商店街の認知度を向上させ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来街者の増加を図ること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ja-JP" sz="2800" dirty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043500" y="2250418"/>
            <a:ext cx="3740735" cy="16628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Stage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71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6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２つの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Stage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2308" y="1289152"/>
            <a:ext cx="8641830" cy="5248281"/>
          </a:xfrm>
          <a:prstGeom prst="rect">
            <a:avLst/>
          </a:prstGeom>
          <a:solidFill>
            <a:srgbClr val="E2F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①商店街が、品揃え、店舗の外装や内装、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商品陳列や顧客対応など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買物客にとって、より魅力的になり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売上や利益が向上すること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②商店街の認知度を向上させ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来街者の増加を図ること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ja-JP" sz="2800" dirty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043500" y="2250418"/>
            <a:ext cx="3740735" cy="16628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Stage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043499" y="4588884"/>
            <a:ext cx="3740735" cy="16628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Stage</a:t>
            </a:r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48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92308" y="493986"/>
            <a:ext cx="8641830" cy="6043447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  <a:ea typeface="メイリオ" panose="020B0604030504040204" pitchFamily="50" charset="-128"/>
                <a:cs typeface="メイリオ" panose="020B0604030504040204" pitchFamily="50" charset="-128"/>
              </a:rPr>
              <a:t>Procedure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ja-JP" sz="2800" dirty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84426" y="5216576"/>
            <a:ext cx="390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実現の流れ</a:t>
            </a:r>
          </a:p>
        </p:txBody>
      </p:sp>
    </p:spTree>
    <p:extLst>
      <p:ext uri="{BB962C8B-B14F-4D97-AF65-F5344CB8AC3E}">
        <p14:creationId xmlns:p14="http://schemas.microsoft.com/office/powerpoint/2010/main" val="27182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7662"/>
            <a:ext cx="8886924" cy="538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6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アイデア立案の基本ポリシー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2308" y="1289152"/>
            <a:ext cx="8641830" cy="52482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14400" lvl="1" indent="-457200"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solidFill>
                  <a:srgbClr val="FF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実現可能なアイデア</a:t>
            </a:r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を立案する！</a:t>
            </a:r>
            <a:endParaRPr lang="en-US" altLang="ja-JP" sz="2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14400" lvl="1" indent="-457200"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自分たちも</a:t>
            </a:r>
            <a:r>
              <a:rPr lang="ja-JP" altLang="en-US" sz="2800" dirty="0" smtClean="0">
                <a:solidFill>
                  <a:srgbClr val="FF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当事者</a:t>
            </a:r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となる！！</a:t>
            </a:r>
            <a:endParaRPr lang="en-US" altLang="ja-JP" sz="2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14400" lvl="1" indent="-457200">
              <a:buFont typeface="Wingdings" panose="05000000000000000000" pitchFamily="2" charset="2"/>
              <a:buChar char="n"/>
            </a:pP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オープンデータもしっかり読み込むが　　　　　　そのデータはすべて過去の情報</a:t>
            </a:r>
            <a:endParaRPr lang="en-US" altLang="ja-JP" sz="2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endParaRPr lang="en-US" altLang="ja-JP" sz="2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過去</a:t>
            </a:r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の情報　＜　現在の情報</a:t>
            </a:r>
            <a:endParaRPr lang="en-US" altLang="ja-JP" sz="2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定量データ　＜　定性データ</a:t>
            </a:r>
            <a:endParaRPr lang="en-US" altLang="ja-JP" sz="2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ja-JP" sz="2800" dirty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29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7662"/>
            <a:ext cx="8886924" cy="5386937"/>
          </a:xfrm>
          <a:prstGeom prst="rect">
            <a:avLst/>
          </a:prstGeom>
        </p:spPr>
      </p:pic>
      <p:sp>
        <p:nvSpPr>
          <p:cNvPr id="5" name="ホームベース 4"/>
          <p:cNvSpPr/>
          <p:nvPr/>
        </p:nvSpPr>
        <p:spPr>
          <a:xfrm rot="5400000">
            <a:off x="4107302" y="191125"/>
            <a:ext cx="846945" cy="3507699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現状把握</a:t>
            </a:r>
          </a:p>
        </p:txBody>
      </p:sp>
      <p:sp>
        <p:nvSpPr>
          <p:cNvPr id="6" name="ホームベース 5"/>
          <p:cNvSpPr/>
          <p:nvPr/>
        </p:nvSpPr>
        <p:spPr>
          <a:xfrm rot="5400000">
            <a:off x="4107302" y="1130982"/>
            <a:ext cx="846945" cy="3507699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改善提案</a:t>
            </a:r>
          </a:p>
        </p:txBody>
      </p:sp>
      <p:sp>
        <p:nvSpPr>
          <p:cNvPr id="7" name="ホームベース 6"/>
          <p:cNvSpPr/>
          <p:nvPr/>
        </p:nvSpPr>
        <p:spPr>
          <a:xfrm rot="5400000">
            <a:off x="4107302" y="2088800"/>
            <a:ext cx="846945" cy="3507699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実行案の計画</a:t>
            </a:r>
          </a:p>
        </p:txBody>
      </p:sp>
      <p:sp>
        <p:nvSpPr>
          <p:cNvPr id="8" name="ホームベース 7"/>
          <p:cNvSpPr/>
          <p:nvPr/>
        </p:nvSpPr>
        <p:spPr>
          <a:xfrm rot="5400000">
            <a:off x="4107302" y="3043088"/>
            <a:ext cx="846945" cy="3507699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Do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実行</a:t>
            </a:r>
          </a:p>
        </p:txBody>
      </p:sp>
      <p:sp>
        <p:nvSpPr>
          <p:cNvPr id="9" name="ホームベース 8"/>
          <p:cNvSpPr/>
          <p:nvPr/>
        </p:nvSpPr>
        <p:spPr>
          <a:xfrm rot="5400000">
            <a:off x="4107302" y="3997376"/>
            <a:ext cx="846945" cy="3507699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検証</a:t>
            </a:r>
          </a:p>
        </p:txBody>
      </p:sp>
    </p:spTree>
    <p:extLst>
      <p:ext uri="{BB962C8B-B14F-4D97-AF65-F5344CB8AC3E}">
        <p14:creationId xmlns:p14="http://schemas.microsoft.com/office/powerpoint/2010/main" val="196040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6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Stage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2308" y="1225486"/>
            <a:ext cx="8641830" cy="3856179"/>
          </a:xfrm>
          <a:prstGeom prst="rect">
            <a:avLst/>
          </a:prstGeom>
          <a:solidFill>
            <a:srgbClr val="E2F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イベントを行い 来街者が増加しても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魅力のある店舗がなければ</a:t>
            </a:r>
            <a:r>
              <a:rPr lang="en-US" altLang="ja-JP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</a:p>
          <a:p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店舗で商品を買ってもらえなければ</a:t>
            </a:r>
            <a:r>
              <a:rPr lang="en-US" altLang="ja-JP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</a:p>
          <a:p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4400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意味がない</a:t>
            </a:r>
            <a:endParaRPr lang="en-US" altLang="ja-JP" sz="4400" dirty="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ja-JP" sz="2800" dirty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1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6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Stage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2308" y="1225487"/>
            <a:ext cx="8641830" cy="1664255"/>
          </a:xfrm>
          <a:prstGeom prst="rect">
            <a:avLst/>
          </a:prstGeom>
          <a:solidFill>
            <a:srgbClr val="E2F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サービスマーケティングの </a:t>
            </a:r>
            <a:r>
              <a:rPr lang="en-US" altLang="ja-JP" sz="3000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7P</a:t>
            </a:r>
            <a:r>
              <a:rPr lang="en-US" altLang="ja-JP" sz="3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3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を用いたシートで</a:t>
            </a:r>
            <a:endParaRPr lang="en-US" altLang="ja-JP" sz="3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学生と商店主が一緒に改善策を考える</a:t>
            </a:r>
            <a:endParaRPr lang="en-US" altLang="ja-JP" sz="3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ja-JP" sz="2800" dirty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51" y="3005958"/>
            <a:ext cx="8650287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9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6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Stage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2308" y="1225487"/>
            <a:ext cx="8641830" cy="1664255"/>
          </a:xfrm>
          <a:prstGeom prst="rect">
            <a:avLst/>
          </a:prstGeom>
          <a:solidFill>
            <a:srgbClr val="E2F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サービスマーケティングの </a:t>
            </a:r>
            <a:r>
              <a:rPr lang="en-US" altLang="ja-JP" sz="3000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7P</a:t>
            </a:r>
            <a:r>
              <a:rPr lang="en-US" altLang="ja-JP" sz="3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3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を用いたシートで</a:t>
            </a:r>
            <a:endParaRPr lang="en-US" altLang="ja-JP" sz="3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学生と商店主が一緒に改善策を考える</a:t>
            </a:r>
            <a:endParaRPr lang="en-US" altLang="ja-JP" sz="3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ja-JP" sz="2800" dirty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51" y="3005958"/>
            <a:ext cx="8650287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3888259" y="3888259"/>
            <a:ext cx="4967417" cy="2446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・品揃え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・店舗の内装や外装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・商品陳列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・顧客対応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・営業時間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etc.</a:t>
            </a:r>
          </a:p>
          <a:p>
            <a:pPr algn="ctr"/>
            <a:endParaRPr kumimoji="1" lang="en-US" altLang="ja-JP" dirty="0" smtClean="0"/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05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6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Stage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87652"/>
              </p:ext>
            </p:extLst>
          </p:nvPr>
        </p:nvGraphicFramePr>
        <p:xfrm>
          <a:off x="292308" y="1386490"/>
          <a:ext cx="8641830" cy="475488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880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6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6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①　買物客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②ホークスファン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③外国人観光客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A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）未来へつなげ！！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　子ども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PR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隊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2017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年１学期中に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小</a:t>
                      </a:r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向け、小</a:t>
                      </a:r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6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向けの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企画を実現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）ホークスにいちばん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　近い商店街で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　</a:t>
                      </a:r>
                      <a:r>
                        <a:rPr kumimoji="1" lang="ja-JP" altLang="en-US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鷹唐懇親会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2017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月までに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具体案を決定し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オープン戦で実証実験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）唐神さん八寺巡り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2017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月までに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関係者と調整を行い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月から試行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B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）お取り置き＆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　はしごシステム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2017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9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月までに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具体案を決定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D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）セパ交流せ～</a:t>
                      </a:r>
                      <a:r>
                        <a:rPr kumimoji="1" lang="ja-JP" altLang="en-US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ん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？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2017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12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月までに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具体案を決定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F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）外国人観光客対応の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　接客カードの作成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2017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9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月までに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カードを作成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6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Stage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492568"/>
              </p:ext>
            </p:extLst>
          </p:nvPr>
        </p:nvGraphicFramePr>
        <p:xfrm>
          <a:off x="292308" y="1386490"/>
          <a:ext cx="8641830" cy="475488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880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6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6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①　買物客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②ホークスファン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③外国人観光客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A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）未来へつなげ！！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　子ども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PR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隊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2017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年１学期中に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小</a:t>
                      </a:r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向け、小</a:t>
                      </a:r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6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向けの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企画を実現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）ホークスにいちばん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　近い商店街で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　</a:t>
                      </a:r>
                      <a:r>
                        <a:rPr kumimoji="1" lang="ja-JP" altLang="en-US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鷹唐懇親会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2017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月までに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具体案を決定し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オープン戦で実証実験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）唐神さん八寺巡り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2017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月までに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関係者と調整を行い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月から試行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B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）お取り置き＆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　はしごシステム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2017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9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月までに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具体案を決定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D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）セパ交流せ～</a:t>
                      </a:r>
                      <a:r>
                        <a:rPr kumimoji="1" lang="ja-JP" altLang="en-US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ん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？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2017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12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月までに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具体案を決定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F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）外国人観光客対応の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　接客カードの作成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2017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9</a:t>
                      </a:r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月までに</a:t>
                      </a:r>
                      <a:endParaRPr kumimoji="1" lang="en-US" altLang="ja-JP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カードを作成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角丸四角形 3"/>
          <p:cNvSpPr/>
          <p:nvPr/>
        </p:nvSpPr>
        <p:spPr>
          <a:xfrm>
            <a:off x="3058509" y="2049517"/>
            <a:ext cx="2942897" cy="188135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6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ホークスにいちばん近い商店街で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鷹唐懇親会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2308" y="1289153"/>
            <a:ext cx="8641830" cy="2336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商店街全体を</a:t>
            </a:r>
            <a:r>
              <a:rPr lang="ja-JP" altLang="en-US" sz="2800" dirty="0">
                <a:solidFill>
                  <a:srgbClr val="FF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フードコート化</a:t>
            </a:r>
            <a:endParaRPr lang="en-US" altLang="ja-JP" sz="2800" dirty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kumimoji="1"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ホークスファンにデイゲーム終了後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ナイトゲーム中にパブリックビューイングを　　　 </a:t>
            </a: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kumimoji="1"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用いて</a:t>
            </a:r>
            <a:r>
              <a:rPr kumimoji="1" lang="ja-JP" altLang="en-US" sz="2800" dirty="0">
                <a:solidFill>
                  <a:srgbClr val="FF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交流スペースを提供</a:t>
            </a:r>
            <a:endParaRPr kumimoji="1" lang="en-US" altLang="ja-JP" sz="2800" dirty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80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ホークスにいちばん近い商店街で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鷹唐懇親会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2308" y="1289152"/>
            <a:ext cx="8641830" cy="51416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商店街全体を</a:t>
            </a:r>
            <a:r>
              <a:rPr lang="ja-JP" altLang="en-US" sz="2800" dirty="0">
                <a:solidFill>
                  <a:srgbClr val="FF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フードコート化</a:t>
            </a:r>
            <a:endParaRPr lang="en-US" altLang="ja-JP" sz="2800" dirty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kumimoji="1"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ホークスファンにデイゲーム終了後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ナイトゲーム中にパブリックビューイングを　　　 </a:t>
            </a: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kumimoji="1"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用いて</a:t>
            </a:r>
            <a:r>
              <a:rPr kumimoji="1" lang="ja-JP" altLang="en-US" sz="2800" dirty="0">
                <a:solidFill>
                  <a:srgbClr val="FF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交流スペースを提供</a:t>
            </a:r>
            <a:endParaRPr kumimoji="1" lang="en-US" altLang="ja-JP" sz="2800" dirty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800" dirty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dirty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実証実験を実施</a:t>
            </a:r>
            <a:endParaRPr lang="en-US" altLang="ja-JP" sz="2800" dirty="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kumimoji="1"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人の流れを変えることができるか？</a:t>
            </a: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ファンは交流の場を望んでいるのか？</a:t>
            </a: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20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07"/>
            <a:ext cx="9144000" cy="644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ホークスにいちばん近い商店街で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鷹唐懇親会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5" y="1300317"/>
            <a:ext cx="7612655" cy="5329420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683047" y="1300317"/>
            <a:ext cx="936434" cy="605601"/>
          </a:xfrm>
          <a:prstGeom prst="roundRect">
            <a:avLst/>
          </a:prstGeom>
          <a:noFill/>
          <a:ln w="34925"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1341620" y="1971207"/>
            <a:ext cx="277318" cy="3844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 rot="10800000">
            <a:off x="1018120" y="1971206"/>
            <a:ext cx="277318" cy="3844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60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6"/>
    </mc:Choice>
    <mc:Fallback xmlns="">
      <p:transition spd="slow" advTm="452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6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アイデア立案の基本ポリシー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2308" y="1289152"/>
            <a:ext cx="8641830" cy="52482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14400" lvl="1" indent="-457200"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現場の</a:t>
            </a:r>
            <a:r>
              <a:rPr lang="ja-JP" altLang="en-US" sz="2800" dirty="0" smtClean="0">
                <a:solidFill>
                  <a:srgbClr val="FF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ナマの声</a:t>
            </a:r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が重要</a:t>
            </a:r>
            <a:endParaRPr lang="en-US" altLang="ja-JP" sz="2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14400" lvl="1" indent="-457200">
              <a:buFont typeface="Wingdings" panose="05000000000000000000" pitchFamily="2" charset="2"/>
              <a:buChar char="n"/>
            </a:pP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福岡市に</a:t>
            </a:r>
            <a:endParaRPr lang="en-US" altLang="ja-JP" sz="2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2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わたくしたちが知りたい（存在しない）</a:t>
            </a:r>
            <a:endParaRPr lang="en-US" altLang="ja-JP" sz="2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2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データを得るための</a:t>
            </a:r>
            <a:endParaRPr lang="en-US" altLang="ja-JP" sz="2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2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dirty="0" smtClean="0">
                <a:solidFill>
                  <a:srgbClr val="FF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環境整備　を依頼</a:t>
            </a:r>
            <a:endParaRPr lang="en-US" altLang="ja-JP" sz="2800" dirty="0" smtClean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商店街へのインタビュー調査</a:t>
            </a:r>
            <a:endParaRPr lang="en-US" altLang="ja-JP" sz="2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買物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客</a:t>
            </a:r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へのインタビュー調査</a:t>
            </a:r>
            <a:endParaRPr lang="en-US" altLang="ja-JP" sz="2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2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2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2"/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ja-JP" sz="2800" dirty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57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ホークスにいちばん近い商店街で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鷹唐懇親会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5" y="1300317"/>
            <a:ext cx="7612655" cy="5329420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683047" y="1300317"/>
            <a:ext cx="936434" cy="605601"/>
          </a:xfrm>
          <a:prstGeom prst="roundRect">
            <a:avLst/>
          </a:prstGeom>
          <a:noFill/>
          <a:ln w="34925"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1512066" y="1905920"/>
            <a:ext cx="605926" cy="958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1619481" y="2803794"/>
            <a:ext cx="1322023" cy="583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2770742" y="3260994"/>
            <a:ext cx="583894" cy="936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 rot="10800000">
            <a:off x="1018120" y="1971206"/>
            <a:ext cx="277318" cy="3844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6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8"/>
    </mc:Choice>
    <mc:Fallback xmlns="">
      <p:transition spd="slow" advTm="3978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ホークスにいちばん近い商店街で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鷹唐懇親会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5" y="1300317"/>
            <a:ext cx="7612655" cy="5329420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683047" y="1300317"/>
            <a:ext cx="936434" cy="605601"/>
          </a:xfrm>
          <a:prstGeom prst="roundRect">
            <a:avLst/>
          </a:prstGeom>
          <a:noFill/>
          <a:ln w="34925"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1512066" y="1905920"/>
            <a:ext cx="605926" cy="958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1619481" y="2803794"/>
            <a:ext cx="1322023" cy="583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2770742" y="3260994"/>
            <a:ext cx="583894" cy="936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354636" y="1300318"/>
            <a:ext cx="5425265" cy="1960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交通系</a:t>
            </a:r>
            <a:r>
              <a:rPr lang="en-US" altLang="ja-JP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IC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カードを用いて　　　　　通過した地点でチェック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最終地点でホークスグッズが　　当たる！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815029" y="5860973"/>
            <a:ext cx="302963" cy="275422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1561641" y="2803794"/>
            <a:ext cx="302963" cy="275422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2759726" y="2991082"/>
            <a:ext cx="302963" cy="275422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3591498" y="4131329"/>
            <a:ext cx="302963" cy="275422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297" y="3503367"/>
            <a:ext cx="4646520" cy="263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下矢印 18"/>
          <p:cNvSpPr/>
          <p:nvPr/>
        </p:nvSpPr>
        <p:spPr>
          <a:xfrm rot="10800000">
            <a:off x="1018120" y="1971206"/>
            <a:ext cx="277318" cy="3844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20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35"/>
    </mc:Choice>
    <mc:Fallback xmlns="">
      <p:transition spd="slow" advTm="10235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ホークスにいちばん近い商店街で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鷹唐懇親会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5" y="1300317"/>
            <a:ext cx="7612655" cy="5329420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683047" y="1300317"/>
            <a:ext cx="936434" cy="605601"/>
          </a:xfrm>
          <a:prstGeom prst="roundRect">
            <a:avLst/>
          </a:prstGeom>
          <a:noFill/>
          <a:ln w="34925"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1512066" y="1905920"/>
            <a:ext cx="605926" cy="958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1619481" y="2803794"/>
            <a:ext cx="1322023" cy="583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2770742" y="3260994"/>
            <a:ext cx="583894" cy="936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354636" y="1300318"/>
            <a:ext cx="5425265" cy="1960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交通系</a:t>
            </a:r>
            <a:r>
              <a:rPr lang="en-US" altLang="ja-JP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IC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カードを用いて　　　　　通過した地点でチェック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最終地点でホークスグッズが　　当たる！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815029" y="5860973"/>
            <a:ext cx="302963" cy="275422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1561641" y="2803794"/>
            <a:ext cx="302963" cy="275422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2759726" y="2991082"/>
            <a:ext cx="302963" cy="275422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3591498" y="4131329"/>
            <a:ext cx="302963" cy="275422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297" y="3503367"/>
            <a:ext cx="4646520" cy="263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爆発 2 6"/>
          <p:cNvSpPr/>
          <p:nvPr/>
        </p:nvSpPr>
        <p:spPr>
          <a:xfrm>
            <a:off x="4412345" y="1905917"/>
            <a:ext cx="4367556" cy="3102687"/>
          </a:xfrm>
          <a:prstGeom prst="irregularSeal2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 / 25</a:t>
            </a:r>
          </a:p>
          <a:p>
            <a:pPr algn="ctr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オープン戦で実験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下矢印 17"/>
          <p:cNvSpPr/>
          <p:nvPr/>
        </p:nvSpPr>
        <p:spPr>
          <a:xfrm rot="10800000">
            <a:off x="1018120" y="1971206"/>
            <a:ext cx="277318" cy="3844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709891" y="3372462"/>
            <a:ext cx="707922" cy="82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>
                <a:solidFill>
                  <a:schemeClr val="tx1"/>
                </a:solidFill>
              </a:rPr>
              <a:t>×</a:t>
            </a:r>
            <a:endParaRPr kumimoji="1" lang="ja-JP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3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4"/>
    </mc:Choice>
    <mc:Fallback xmlns="">
      <p:transition spd="slow" advTm="11214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ホークスにいちばん近い商店街で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鷹唐懇親会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2308" y="1289152"/>
            <a:ext cx="8641830" cy="26532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実証実験は</a:t>
            </a:r>
            <a:r>
              <a:rPr lang="en-US" altLang="ja-JP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COG</a:t>
            </a:r>
            <a:r>
              <a:rPr lang="ja-JP" altLang="en-US" sz="28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への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応募後に考えた</a:t>
            </a:r>
            <a:r>
              <a:rPr lang="en-US" altLang="ja-JP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</a:p>
          <a:p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商店街の活性化に向けて </a:t>
            </a:r>
            <a:r>
              <a:rPr kumimoji="1" lang="ja-JP" altLang="en-US" sz="2800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着々と進行中</a:t>
            </a:r>
            <a:endParaRPr kumimoji="1" lang="en-US" altLang="ja-JP" sz="2800" dirty="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123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425" y="1109272"/>
            <a:ext cx="8428905" cy="63216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楕円 5"/>
          <p:cNvSpPr/>
          <p:nvPr/>
        </p:nvSpPr>
        <p:spPr>
          <a:xfrm>
            <a:off x="3417813" y="2777611"/>
            <a:ext cx="2132478" cy="2015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商店街</a:t>
            </a:r>
            <a:r>
              <a:rPr kumimoji="1" lang="ja-JP" altLang="en-US" sz="2400" dirty="0"/>
              <a:t>の</a:t>
            </a:r>
            <a:endParaRPr kumimoji="1" lang="en-US" altLang="ja-JP" sz="2400" dirty="0"/>
          </a:p>
          <a:p>
            <a:pPr algn="ctr"/>
            <a:r>
              <a:rPr lang="ja-JP" altLang="en-US" sz="2400" dirty="0"/>
              <a:t>集客力アップ</a:t>
            </a:r>
            <a:endParaRPr kumimoji="1" lang="en-US" altLang="ja-JP" sz="2400" dirty="0"/>
          </a:p>
          <a:p>
            <a:pPr algn="ctr"/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その先に商店街の</a:t>
            </a: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売上向上が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待って</a:t>
            </a: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いる！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3458441" y="1812324"/>
            <a:ext cx="2051222" cy="675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Stage 2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584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425" y="1109272"/>
            <a:ext cx="8428905" cy="632167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楕円 4"/>
          <p:cNvSpPr/>
          <p:nvPr/>
        </p:nvSpPr>
        <p:spPr>
          <a:xfrm>
            <a:off x="567991" y="2743196"/>
            <a:ext cx="2132478" cy="2015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各店舗</a:t>
            </a:r>
            <a:r>
              <a:rPr kumimoji="1" lang="ja-JP" altLang="en-US" sz="2400" dirty="0" smtClean="0"/>
              <a:t>の</a:t>
            </a:r>
            <a:endParaRPr kumimoji="1" lang="en-US" altLang="ja-JP" sz="2400" dirty="0"/>
          </a:p>
          <a:p>
            <a:pPr algn="ctr"/>
            <a:r>
              <a:rPr lang="ja-JP" altLang="en-US" sz="2400" dirty="0" smtClean="0"/>
              <a:t>魅力</a:t>
            </a:r>
            <a:endParaRPr lang="en-US" altLang="ja-JP" sz="2400" dirty="0"/>
          </a:p>
          <a:p>
            <a:pPr algn="ctr"/>
            <a:r>
              <a:rPr kumimoji="1" lang="ja-JP" altLang="en-US" sz="2400" dirty="0" smtClean="0"/>
              <a:t>アップ</a:t>
            </a:r>
            <a:endParaRPr kumimoji="1" lang="en-US" altLang="ja-JP" sz="2400" dirty="0"/>
          </a:p>
          <a:p>
            <a:pPr algn="ctr"/>
            <a:endParaRPr kumimoji="1" lang="ja-JP" altLang="en-US" dirty="0"/>
          </a:p>
        </p:txBody>
      </p:sp>
      <p:sp>
        <p:nvSpPr>
          <p:cNvPr id="6" name="楕円 5"/>
          <p:cNvSpPr/>
          <p:nvPr/>
        </p:nvSpPr>
        <p:spPr>
          <a:xfrm>
            <a:off x="3417813" y="2777611"/>
            <a:ext cx="2132478" cy="2015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商店街</a:t>
            </a:r>
            <a:r>
              <a:rPr kumimoji="1" lang="ja-JP" altLang="en-US" sz="2400" dirty="0"/>
              <a:t>の</a:t>
            </a:r>
            <a:endParaRPr kumimoji="1" lang="en-US" altLang="ja-JP" sz="2400" dirty="0"/>
          </a:p>
          <a:p>
            <a:pPr algn="ctr"/>
            <a:r>
              <a:rPr lang="ja-JP" altLang="en-US" sz="2400" dirty="0"/>
              <a:t>集客力アップ</a:t>
            </a:r>
            <a:endParaRPr kumimoji="1" lang="en-US" altLang="ja-JP" sz="2400" dirty="0"/>
          </a:p>
          <a:p>
            <a:pPr algn="ctr"/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その先に商店街の</a:t>
            </a: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売上向上が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待って</a:t>
            </a: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いる！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3458441" y="1812324"/>
            <a:ext cx="2051222" cy="675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Stage 2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608619" y="1812323"/>
            <a:ext cx="2051222" cy="675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Stage 1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892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425" y="1109272"/>
            <a:ext cx="8428905" cy="632167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楕円 4"/>
          <p:cNvSpPr/>
          <p:nvPr/>
        </p:nvSpPr>
        <p:spPr>
          <a:xfrm>
            <a:off x="567991" y="2743196"/>
            <a:ext cx="2132478" cy="2015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各店舗</a:t>
            </a:r>
            <a:r>
              <a:rPr kumimoji="1" lang="ja-JP" altLang="en-US" sz="2400" dirty="0" smtClean="0"/>
              <a:t>の</a:t>
            </a:r>
            <a:endParaRPr kumimoji="1" lang="en-US" altLang="ja-JP" sz="2400" dirty="0"/>
          </a:p>
          <a:p>
            <a:pPr algn="ctr"/>
            <a:r>
              <a:rPr lang="ja-JP" altLang="en-US" sz="2400" dirty="0" smtClean="0"/>
              <a:t>魅力</a:t>
            </a:r>
            <a:endParaRPr lang="en-US" altLang="ja-JP" sz="2400" dirty="0"/>
          </a:p>
          <a:p>
            <a:pPr algn="ctr"/>
            <a:r>
              <a:rPr kumimoji="1" lang="ja-JP" altLang="en-US" sz="2400" dirty="0" smtClean="0"/>
              <a:t>アップ</a:t>
            </a:r>
            <a:endParaRPr kumimoji="1" lang="en-US" altLang="ja-JP" sz="2400" dirty="0"/>
          </a:p>
          <a:p>
            <a:pPr algn="ctr"/>
            <a:endParaRPr kumimoji="1" lang="ja-JP" altLang="en-US" dirty="0"/>
          </a:p>
        </p:txBody>
      </p:sp>
      <p:sp>
        <p:nvSpPr>
          <p:cNvPr id="6" name="楕円 5"/>
          <p:cNvSpPr/>
          <p:nvPr/>
        </p:nvSpPr>
        <p:spPr>
          <a:xfrm>
            <a:off x="3417813" y="2777611"/>
            <a:ext cx="2132478" cy="2015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商店街</a:t>
            </a:r>
            <a:r>
              <a:rPr kumimoji="1" lang="ja-JP" altLang="en-US" sz="2400" dirty="0"/>
              <a:t>の</a:t>
            </a:r>
            <a:endParaRPr kumimoji="1" lang="en-US" altLang="ja-JP" sz="2400" dirty="0"/>
          </a:p>
          <a:p>
            <a:pPr algn="ctr"/>
            <a:r>
              <a:rPr lang="ja-JP" altLang="en-US" sz="2400" dirty="0"/>
              <a:t>集客力アップ</a:t>
            </a:r>
            <a:endParaRPr kumimoji="1" lang="en-US" altLang="ja-JP" sz="2400" dirty="0"/>
          </a:p>
          <a:p>
            <a:pPr algn="ctr"/>
            <a:endParaRPr kumimoji="1" lang="ja-JP" altLang="en-US" dirty="0"/>
          </a:p>
        </p:txBody>
      </p:sp>
      <p:sp>
        <p:nvSpPr>
          <p:cNvPr id="7" name="楕円 6"/>
          <p:cNvSpPr/>
          <p:nvPr/>
        </p:nvSpPr>
        <p:spPr>
          <a:xfrm>
            <a:off x="6500245" y="2753028"/>
            <a:ext cx="2132478" cy="2015613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売上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アップ</a:t>
            </a:r>
            <a:endParaRPr kumimoji="1" lang="en-US" altLang="ja-JP" sz="2800" dirty="0"/>
          </a:p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709891" y="3372462"/>
            <a:ext cx="707922" cy="82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>
                <a:solidFill>
                  <a:schemeClr val="tx1"/>
                </a:solidFill>
              </a:rPr>
              <a:t>×</a:t>
            </a:r>
            <a:endParaRPr kumimoji="1" lang="ja-JP" altLang="en-US" sz="5400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671307" y="3338047"/>
            <a:ext cx="707922" cy="82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solidFill>
                  <a:schemeClr val="tx1"/>
                </a:solidFill>
              </a:rPr>
              <a:t>＝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その先に商店街の</a:t>
            </a: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売上向上が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待って</a:t>
            </a: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いる！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3458441" y="1812324"/>
            <a:ext cx="2051222" cy="675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Stage 2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608619" y="1812323"/>
            <a:ext cx="2051222" cy="675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Stage 1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55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実現に向けて　～　産・官・地・学の連携　～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ハート 2"/>
          <p:cNvSpPr/>
          <p:nvPr/>
        </p:nvSpPr>
        <p:spPr>
          <a:xfrm>
            <a:off x="3035508" y="1259174"/>
            <a:ext cx="2068643" cy="2076138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ハート 10"/>
          <p:cNvSpPr/>
          <p:nvPr/>
        </p:nvSpPr>
        <p:spPr>
          <a:xfrm rot="5400000">
            <a:off x="4194741" y="2362201"/>
            <a:ext cx="2068643" cy="2076138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ハート 11"/>
          <p:cNvSpPr/>
          <p:nvPr/>
        </p:nvSpPr>
        <p:spPr>
          <a:xfrm rot="16200000">
            <a:off x="1876274" y="2385935"/>
            <a:ext cx="2068643" cy="2076138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ハート 12"/>
          <p:cNvSpPr/>
          <p:nvPr/>
        </p:nvSpPr>
        <p:spPr>
          <a:xfrm flipV="1">
            <a:off x="3035507" y="3465228"/>
            <a:ext cx="2068643" cy="2076138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円弧 14"/>
          <p:cNvSpPr/>
          <p:nvPr/>
        </p:nvSpPr>
        <p:spPr>
          <a:xfrm rot="2846319">
            <a:off x="2477202" y="4511686"/>
            <a:ext cx="1274162" cy="2384905"/>
          </a:xfrm>
          <a:prstGeom prst="arc">
            <a:avLst>
              <a:gd name="adj1" fmla="val 16200000"/>
              <a:gd name="adj2" fmla="val 5969919"/>
            </a:avLst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70649" y="410284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3083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20339" y="189473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産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3630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官</a:t>
            </a:r>
          </a:p>
        </p:txBody>
      </p:sp>
    </p:spTree>
    <p:extLst>
      <p:ext uri="{BB962C8B-B14F-4D97-AF65-F5344CB8AC3E}">
        <p14:creationId xmlns:p14="http://schemas.microsoft.com/office/powerpoint/2010/main" val="32573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実現に向けて　～　産・官・地・学の連携　～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ハート 2"/>
          <p:cNvSpPr/>
          <p:nvPr/>
        </p:nvSpPr>
        <p:spPr>
          <a:xfrm>
            <a:off x="3035508" y="1259174"/>
            <a:ext cx="2068643" cy="2076138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ハート 10"/>
          <p:cNvSpPr/>
          <p:nvPr/>
        </p:nvSpPr>
        <p:spPr>
          <a:xfrm rot="5400000">
            <a:off x="4194741" y="2362201"/>
            <a:ext cx="2068643" cy="2076138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ハート 11"/>
          <p:cNvSpPr/>
          <p:nvPr/>
        </p:nvSpPr>
        <p:spPr>
          <a:xfrm rot="16200000">
            <a:off x="1876274" y="2385935"/>
            <a:ext cx="2068643" cy="2076138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弧 14"/>
          <p:cNvSpPr/>
          <p:nvPr/>
        </p:nvSpPr>
        <p:spPr>
          <a:xfrm rot="2846319">
            <a:off x="2477202" y="4511686"/>
            <a:ext cx="1274162" cy="2384905"/>
          </a:xfrm>
          <a:prstGeom prst="arc">
            <a:avLst>
              <a:gd name="adj1" fmla="val 16200000"/>
              <a:gd name="adj2" fmla="val 5969919"/>
            </a:avLst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3083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20339" y="189473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産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3630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官</a:t>
            </a:r>
          </a:p>
        </p:txBody>
      </p:sp>
      <p:sp>
        <p:nvSpPr>
          <p:cNvPr id="13" name="ハート 12"/>
          <p:cNvSpPr/>
          <p:nvPr/>
        </p:nvSpPr>
        <p:spPr>
          <a:xfrm flipV="1">
            <a:off x="3035507" y="3465228"/>
            <a:ext cx="2068643" cy="2076138"/>
          </a:xfrm>
          <a:prstGeom prst="hear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70649" y="415405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229062" y="4503297"/>
            <a:ext cx="3500204" cy="20311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・知識を実践に</a:t>
            </a:r>
            <a:endParaRPr kumimoji="1"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・多くの学び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・後輩に引継ぎ</a:t>
            </a:r>
          </a:p>
        </p:txBody>
      </p:sp>
    </p:spTree>
    <p:extLst>
      <p:ext uri="{BB962C8B-B14F-4D97-AF65-F5344CB8AC3E}">
        <p14:creationId xmlns:p14="http://schemas.microsoft.com/office/powerpoint/2010/main" val="218528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実現に向けて　～　産・官・地・学の連携　～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ハート 2"/>
          <p:cNvSpPr/>
          <p:nvPr/>
        </p:nvSpPr>
        <p:spPr>
          <a:xfrm>
            <a:off x="3035508" y="1259174"/>
            <a:ext cx="2068643" cy="2076138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ハート 10"/>
          <p:cNvSpPr/>
          <p:nvPr/>
        </p:nvSpPr>
        <p:spPr>
          <a:xfrm rot="5400000">
            <a:off x="4194741" y="2362201"/>
            <a:ext cx="2068643" cy="2076138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ハート 11"/>
          <p:cNvSpPr/>
          <p:nvPr/>
        </p:nvSpPr>
        <p:spPr>
          <a:xfrm rot="16200000">
            <a:off x="1876274" y="2385935"/>
            <a:ext cx="2068643" cy="2076138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弧 14"/>
          <p:cNvSpPr/>
          <p:nvPr/>
        </p:nvSpPr>
        <p:spPr>
          <a:xfrm rot="2846319">
            <a:off x="2477202" y="4511686"/>
            <a:ext cx="1274162" cy="2384905"/>
          </a:xfrm>
          <a:prstGeom prst="arc">
            <a:avLst>
              <a:gd name="adj1" fmla="val 16200000"/>
              <a:gd name="adj2" fmla="val 5969919"/>
            </a:avLst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3083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20339" y="189473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産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3630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官</a:t>
            </a:r>
          </a:p>
        </p:txBody>
      </p:sp>
      <p:sp>
        <p:nvSpPr>
          <p:cNvPr id="13" name="ハート 12"/>
          <p:cNvSpPr/>
          <p:nvPr/>
        </p:nvSpPr>
        <p:spPr>
          <a:xfrm flipV="1">
            <a:off x="3035507" y="3465228"/>
            <a:ext cx="2068643" cy="2076138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70649" y="415405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229842" y="4573250"/>
            <a:ext cx="3637619" cy="20311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・活性化に対する</a:t>
            </a:r>
            <a:endParaRPr kumimoji="1"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真剣さ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・流通の現場</a:t>
            </a:r>
          </a:p>
        </p:txBody>
      </p:sp>
    </p:spTree>
    <p:extLst>
      <p:ext uri="{BB962C8B-B14F-4D97-AF65-F5344CB8AC3E}">
        <p14:creationId xmlns:p14="http://schemas.microsoft.com/office/powerpoint/2010/main" val="153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6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アイデア立案・実行の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流れ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ホームベース 3"/>
          <p:cNvSpPr/>
          <p:nvPr/>
        </p:nvSpPr>
        <p:spPr>
          <a:xfrm>
            <a:off x="292308" y="1221700"/>
            <a:ext cx="2473377" cy="607102"/>
          </a:xfrm>
          <a:prstGeom prst="homePlate">
            <a:avLst>
              <a:gd name="adj" fmla="val 6170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①現状把握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ホームベース 9"/>
          <p:cNvSpPr/>
          <p:nvPr/>
        </p:nvSpPr>
        <p:spPr>
          <a:xfrm>
            <a:off x="2765685" y="1241157"/>
            <a:ext cx="2563318" cy="523220"/>
          </a:xfrm>
          <a:prstGeom prst="homePlate">
            <a:avLst>
              <a:gd name="adj" fmla="val 6170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②調査・分析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ホームベース 10"/>
          <p:cNvSpPr/>
          <p:nvPr/>
        </p:nvSpPr>
        <p:spPr>
          <a:xfrm>
            <a:off x="5329003" y="1241157"/>
            <a:ext cx="2893103" cy="523220"/>
          </a:xfrm>
          <a:prstGeom prst="homePlate">
            <a:avLst>
              <a:gd name="adj" fmla="val 6170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③アイデア整理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・立案</a:t>
            </a:r>
            <a:endParaRPr kumimoji="1"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92308" y="1993693"/>
            <a:ext cx="2188565" cy="19337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街歩き</a:t>
            </a:r>
            <a:endParaRPr kumimoji="1"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en-US" altLang="ja-JP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WS</a:t>
            </a:r>
            <a:r>
              <a:rPr kumimoji="1" lang="ja-JP" altLang="en-US" sz="2000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への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</a:t>
            </a:r>
            <a:endParaRPr kumimoji="1" lang="ja-JP" altLang="en-US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705724" y="1993693"/>
            <a:ext cx="2563320" cy="19337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</a:t>
            </a:r>
            <a:endParaRPr kumimoji="1"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読み込み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インタビュー調査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4C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7P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分析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クロス</a:t>
            </a:r>
            <a:r>
              <a:rPr lang="en-US" altLang="ja-JP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SWOT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分析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ja-JP" altLang="en-US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329002" y="1993693"/>
            <a:ext cx="2893104" cy="19337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ターゲット設定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基本コンセプト策定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ja-JP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2000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つの</a:t>
            </a:r>
            <a:r>
              <a:rPr lang="en-US" altLang="ja-JP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Stage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ja-JP" altLang="en-US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ホームベース 14"/>
          <p:cNvSpPr/>
          <p:nvPr/>
        </p:nvSpPr>
        <p:spPr>
          <a:xfrm>
            <a:off x="1386588" y="4696389"/>
            <a:ext cx="2893103" cy="523220"/>
          </a:xfrm>
          <a:prstGeom prst="homePlate">
            <a:avLst>
              <a:gd name="adj" fmla="val 6170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④商店街への提案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ホームベース 15"/>
          <p:cNvSpPr/>
          <p:nvPr/>
        </p:nvSpPr>
        <p:spPr>
          <a:xfrm>
            <a:off x="4279692" y="4696389"/>
            <a:ext cx="2683240" cy="523220"/>
          </a:xfrm>
          <a:prstGeom prst="homePlate">
            <a:avLst>
              <a:gd name="adj" fmla="val 6170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⑤プロトタイプ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86590" y="5291529"/>
            <a:ext cx="2683240" cy="9818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アイデアの採択</a:t>
            </a:r>
            <a:endParaRPr kumimoji="1" lang="ja-JP" altLang="en-US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279691" y="5291529"/>
            <a:ext cx="2683240" cy="9818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実証実験</a:t>
            </a:r>
            <a:endParaRPr kumimoji="1" lang="ja-JP" altLang="en-US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52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実現に向けて　～　産・官・地・学の連携　～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ハート 2"/>
          <p:cNvSpPr/>
          <p:nvPr/>
        </p:nvSpPr>
        <p:spPr>
          <a:xfrm>
            <a:off x="3035508" y="1259174"/>
            <a:ext cx="2068643" cy="2076138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ハート 10"/>
          <p:cNvSpPr/>
          <p:nvPr/>
        </p:nvSpPr>
        <p:spPr>
          <a:xfrm rot="5400000">
            <a:off x="4194741" y="2362201"/>
            <a:ext cx="2068643" cy="2076138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ハート 11"/>
          <p:cNvSpPr/>
          <p:nvPr/>
        </p:nvSpPr>
        <p:spPr>
          <a:xfrm rot="16200000">
            <a:off x="1876274" y="2385935"/>
            <a:ext cx="2068643" cy="2076138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ハート 12"/>
          <p:cNvSpPr/>
          <p:nvPr/>
        </p:nvSpPr>
        <p:spPr>
          <a:xfrm flipV="1">
            <a:off x="3035507" y="3465228"/>
            <a:ext cx="2068643" cy="2076138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円弧 14"/>
          <p:cNvSpPr/>
          <p:nvPr/>
        </p:nvSpPr>
        <p:spPr>
          <a:xfrm rot="2846319">
            <a:off x="2477202" y="4511686"/>
            <a:ext cx="1274162" cy="2384905"/>
          </a:xfrm>
          <a:prstGeom prst="arc">
            <a:avLst>
              <a:gd name="adj1" fmla="val 16200000"/>
              <a:gd name="adj2" fmla="val 5969919"/>
            </a:avLst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70649" y="410284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3083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20339" y="189473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産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3630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官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5346479" y="1330002"/>
            <a:ext cx="3500204" cy="20311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実現に向けて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支援を要請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273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実現に向けて　～　産・官・地・学の連携　～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ハート 2"/>
          <p:cNvSpPr/>
          <p:nvPr/>
        </p:nvSpPr>
        <p:spPr>
          <a:xfrm>
            <a:off x="3035508" y="1259174"/>
            <a:ext cx="2068643" cy="2076138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ハート 10"/>
          <p:cNvSpPr/>
          <p:nvPr/>
        </p:nvSpPr>
        <p:spPr>
          <a:xfrm rot="5400000">
            <a:off x="4194741" y="2362201"/>
            <a:ext cx="2068643" cy="2076138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ハート 11"/>
          <p:cNvSpPr/>
          <p:nvPr/>
        </p:nvSpPr>
        <p:spPr>
          <a:xfrm rot="16200000">
            <a:off x="1876274" y="2385935"/>
            <a:ext cx="2068643" cy="2076138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ハート 12"/>
          <p:cNvSpPr/>
          <p:nvPr/>
        </p:nvSpPr>
        <p:spPr>
          <a:xfrm flipV="1">
            <a:off x="3035507" y="3465228"/>
            <a:ext cx="2068643" cy="2076138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円弧 14"/>
          <p:cNvSpPr/>
          <p:nvPr/>
        </p:nvSpPr>
        <p:spPr>
          <a:xfrm rot="2846319">
            <a:off x="2477202" y="4511686"/>
            <a:ext cx="1274162" cy="2384905"/>
          </a:xfrm>
          <a:prstGeom prst="arc">
            <a:avLst>
              <a:gd name="adj1" fmla="val 16200000"/>
              <a:gd name="adj2" fmla="val 5969919"/>
            </a:avLst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70649" y="410284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3083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20339" y="189473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産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3630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官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4583807" y="4038260"/>
            <a:ext cx="4237903" cy="26173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学・地・産を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つなぐ役割</a:t>
            </a:r>
            <a:endParaRPr kumimoji="1"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商店街との連絡調整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適切なアドバイス</a:t>
            </a:r>
          </a:p>
        </p:txBody>
      </p:sp>
    </p:spTree>
    <p:extLst>
      <p:ext uri="{BB962C8B-B14F-4D97-AF65-F5344CB8AC3E}">
        <p14:creationId xmlns:p14="http://schemas.microsoft.com/office/powerpoint/2010/main" val="272442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実現に向けて　～　産・官・地・学の連携　～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ハート 2"/>
          <p:cNvSpPr/>
          <p:nvPr/>
        </p:nvSpPr>
        <p:spPr>
          <a:xfrm>
            <a:off x="3035508" y="1259174"/>
            <a:ext cx="2068643" cy="2076138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ハート 10"/>
          <p:cNvSpPr/>
          <p:nvPr/>
        </p:nvSpPr>
        <p:spPr>
          <a:xfrm rot="5400000">
            <a:off x="4194741" y="2362201"/>
            <a:ext cx="2068643" cy="2076138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ハート 11"/>
          <p:cNvSpPr/>
          <p:nvPr/>
        </p:nvSpPr>
        <p:spPr>
          <a:xfrm rot="16200000">
            <a:off x="1876274" y="2385935"/>
            <a:ext cx="2068643" cy="2076138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ハート 12"/>
          <p:cNvSpPr/>
          <p:nvPr/>
        </p:nvSpPr>
        <p:spPr>
          <a:xfrm flipV="1">
            <a:off x="3035507" y="3465228"/>
            <a:ext cx="2068643" cy="2076138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円弧 14"/>
          <p:cNvSpPr/>
          <p:nvPr/>
        </p:nvSpPr>
        <p:spPr>
          <a:xfrm rot="2846319">
            <a:off x="2477202" y="4511686"/>
            <a:ext cx="1274162" cy="2384905"/>
          </a:xfrm>
          <a:prstGeom prst="arc">
            <a:avLst>
              <a:gd name="adj1" fmla="val 16200000"/>
              <a:gd name="adj2" fmla="val 5969919"/>
            </a:avLst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70649" y="410284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3083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20339" y="189473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産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3630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官</a:t>
            </a:r>
          </a:p>
        </p:txBody>
      </p:sp>
    </p:spTree>
    <p:extLst>
      <p:ext uri="{BB962C8B-B14F-4D97-AF65-F5344CB8AC3E}">
        <p14:creationId xmlns:p14="http://schemas.microsoft.com/office/powerpoint/2010/main" val="266225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92308" y="493986"/>
            <a:ext cx="8641830" cy="60434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  <a:ea typeface="メイリオ" panose="020B0604030504040204" pitchFamily="50" charset="-128"/>
                <a:cs typeface="メイリオ" panose="020B0604030504040204" pitchFamily="50" charset="-128"/>
              </a:rPr>
              <a:t>Collaboration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ja-JP" sz="2800" dirty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84426" y="5216576"/>
            <a:ext cx="390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福岡市との連携</a:t>
            </a:r>
          </a:p>
        </p:txBody>
      </p:sp>
    </p:spTree>
    <p:extLst>
      <p:ext uri="{BB962C8B-B14F-4D97-AF65-F5344CB8AC3E}">
        <p14:creationId xmlns:p14="http://schemas.microsoft.com/office/powerpoint/2010/main" val="24959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自治体との連携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状況説明に</a:t>
            </a: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ついて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70649" y="410284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3083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3630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官</a:t>
            </a: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95080"/>
            <a:ext cx="1636846" cy="52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サブタイトル 2"/>
          <p:cNvSpPr txBox="1">
            <a:spLocks/>
          </p:cNvSpPr>
          <p:nvPr/>
        </p:nvSpPr>
        <p:spPr>
          <a:xfrm>
            <a:off x="1141951" y="1244279"/>
            <a:ext cx="6400800" cy="1011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福岡市経済観光文化局中小企業振興部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地域産業支援課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23528" y="2201709"/>
            <a:ext cx="8324109" cy="11422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Ⅰ</a:t>
            </a:r>
            <a:r>
              <a:rPr lang="ja-JP" altLang="en-US" sz="4800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ja-JP" altLang="en-US" sz="4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データ公開状況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92308" y="3753141"/>
            <a:ext cx="8324109" cy="11422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Ⅱ</a:t>
            </a:r>
            <a:r>
              <a:rPr lang="ja-JP" altLang="en-US" sz="4800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ja-JP" altLang="en-US" sz="4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学生との連携状況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53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Ⅰ</a:t>
            </a:r>
            <a:r>
              <a:rPr kumimoji="1" lang="ja-JP" altLang="en-US" sz="4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kumimoji="1"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データ公開状況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70649" y="410284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3083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3630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官</a:t>
            </a: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95080"/>
            <a:ext cx="1636846" cy="52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角丸四角形 18"/>
          <p:cNvSpPr/>
          <p:nvPr/>
        </p:nvSpPr>
        <p:spPr>
          <a:xfrm>
            <a:off x="323528" y="1347124"/>
            <a:ext cx="8324109" cy="11422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提案課題：福岡市商店街の振興</a:t>
            </a:r>
            <a:endParaRPr kumimoji="1" lang="ja-JP" altLang="en-US" sz="4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92308" y="2654703"/>
            <a:ext cx="8324109" cy="14882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  <a:r>
              <a:rPr kumimoji="1" lang="ja-JP" altLang="en-US" sz="4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商店街が抱えている課題</a:t>
            </a:r>
            <a:endParaRPr kumimoji="1" lang="en-US" altLang="ja-JP" sz="4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</a:t>
            </a:r>
            <a:r>
              <a:rPr lang="zh-TW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福岡市商店街実態調査</a:t>
            </a:r>
            <a:r>
              <a:rPr lang="zh-TW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報告書</a:t>
            </a:r>
            <a:endParaRPr kumimoji="1" lang="ja-JP" altLang="en-US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292307" y="4407303"/>
            <a:ext cx="8324109" cy="14882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kumimoji="1" lang="ja-JP" altLang="en-US" sz="4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商店街が置かれている現状</a:t>
            </a:r>
            <a:endParaRPr kumimoji="1" lang="en-US" altLang="ja-JP" sz="4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→商圏分析レポート（商店街毎）</a:t>
            </a:r>
            <a:endParaRPr kumimoji="1" lang="ja-JP" altLang="en-US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259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Ⅰ</a:t>
            </a:r>
            <a:r>
              <a:rPr kumimoji="1" lang="ja-JP" altLang="en-US" sz="4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kumimoji="1"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データ公開状況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70649" y="410284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3083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3630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官</a:t>
            </a: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95080"/>
            <a:ext cx="1636846" cy="52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コンテンツ プレースホルダー 1"/>
          <p:cNvSpPr txBox="1">
            <a:spLocks/>
          </p:cNvSpPr>
          <p:nvPr/>
        </p:nvSpPr>
        <p:spPr>
          <a:xfrm>
            <a:off x="323528" y="1346604"/>
            <a:ext cx="8712967" cy="4648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商店街が抱える課題 </a:t>
            </a: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</a:t>
            </a:r>
            <a:r>
              <a:rPr kumimoji="1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人材に関する課題が多い！</a:t>
            </a:r>
            <a:endParaRPr kumimoji="1" lang="en-US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（平成</a:t>
            </a:r>
            <a:r>
              <a:rPr kumimoji="1" lang="en-US" altLang="ja-JP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年度「商店街実態調査」から）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・「商店街役員の</a:t>
            </a: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担い手が不足</a:t>
            </a: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している」（</a:t>
            </a:r>
            <a:r>
              <a:rPr kumimoji="1" lang="en-US" altLang="ja-JP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48.2</a:t>
            </a: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・「次世代を担う</a:t>
            </a: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若手がいない</a:t>
            </a: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」（</a:t>
            </a:r>
            <a:r>
              <a:rPr kumimoji="1" lang="en-US" altLang="ja-JP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33.9</a:t>
            </a: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・「駐車場・駐輪場が不足している」（</a:t>
            </a:r>
            <a:r>
              <a:rPr kumimoji="1" lang="en-US" altLang="ja-JP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33.0</a:t>
            </a: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・「商店街に集客の核となる店舗がない，又は弱い」（</a:t>
            </a:r>
            <a:r>
              <a:rPr kumimoji="1" lang="en-US" altLang="ja-JP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31.3</a:t>
            </a: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・「商店街の業種構成に不足がある」（</a:t>
            </a:r>
            <a:r>
              <a:rPr kumimoji="1" lang="en-US" altLang="ja-JP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25.0</a:t>
            </a: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・「商店街活動が活発でない」， 「経営力の弱い店が多い」</a:t>
            </a:r>
            <a:endParaRPr kumimoji="1" lang="en-US" altLang="ja-JP" sz="3100" b="0" i="0" u="none" strike="noStrike" kern="1200" cap="none" spc="0" normalizeH="0" baseline="0" noProof="0" dirty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ja-JP" altLang="en-US" sz="3100" dirty="0">
                <a:solidFill>
                  <a:srgbClr val="073E8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100" dirty="0" smtClean="0">
                <a:solidFill>
                  <a:srgbClr val="073E8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kumimoji="1" lang="en-US" altLang="ja-JP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24.1</a:t>
            </a: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・「来街者の高齢化への対応が遅れている」</a:t>
            </a:r>
            <a:endParaRPr kumimoji="1" lang="en-US" altLang="ja-JP" sz="3100" b="0" i="0" u="none" strike="noStrike" kern="1200" cap="none" spc="0" normalizeH="0" baseline="0" noProof="0" dirty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「リーダーがいない」（</a:t>
            </a:r>
            <a:r>
              <a:rPr kumimoji="1" lang="en-US" altLang="ja-JP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22.3</a:t>
            </a: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・「空き店舗が増加している」（</a:t>
            </a:r>
            <a:r>
              <a:rPr kumimoji="1" lang="en-US" altLang="ja-JP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19.6</a:t>
            </a: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％）</a:t>
            </a:r>
            <a:endParaRPr kumimoji="1" lang="ja-JP" altLang="en-US" sz="31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HGP明朝E"/>
            </a:endParaRPr>
          </a:p>
        </p:txBody>
      </p:sp>
    </p:spTree>
    <p:extLst>
      <p:ext uri="{BB962C8B-B14F-4D97-AF65-F5344CB8AC3E}">
        <p14:creationId xmlns:p14="http://schemas.microsoft.com/office/powerpoint/2010/main" val="18510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Ⅰ</a:t>
            </a:r>
            <a:r>
              <a:rPr kumimoji="1" lang="ja-JP" altLang="en-US" sz="4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kumimoji="1"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データ公開状況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70649" y="410284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3083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3630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官</a:t>
            </a: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95080"/>
            <a:ext cx="1636846" cy="52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27661" y="1459043"/>
            <a:ext cx="8606477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endParaRPr lang="en-US" altLang="ja-JP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4000"/>
              </a:lnSpc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②商店街が置かれている現状 </a:t>
            </a:r>
            <a:endParaRPr lang="en-US" altLang="ja-JP" sz="2800" b="1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ja-JP" altLang="en-US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4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福岡県</a:t>
            </a: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宅地建物取引業</a:t>
            </a:r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協会</a:t>
            </a:r>
            <a:r>
              <a:rPr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，福岡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商工</a:t>
            </a:r>
            <a:r>
              <a:rPr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会議所と協　</a:t>
            </a:r>
            <a:r>
              <a:rPr lang="ja-JP" altLang="en-US" sz="2800" dirty="0" err="1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力</a:t>
            </a:r>
            <a:r>
              <a:rPr lang="ja-JP" altLang="en-US" sz="2800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不動産情報</a:t>
            </a:r>
            <a:r>
              <a:rPr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サイト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ふれんず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r>
              <a:rPr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内に</a:t>
            </a:r>
            <a:r>
              <a:rPr lang="ja-JP" altLang="en-US" sz="2800" b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平成２６年９月</a:t>
            </a:r>
            <a:r>
              <a:rPr lang="ja-JP" altLang="en-US" sz="4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あ・きてん福岡」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を開設</a:t>
            </a:r>
            <a:r>
              <a:rPr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28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28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3500"/>
              </a:lnSpc>
            </a:pP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商店街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毎に</a:t>
            </a:r>
            <a:r>
              <a:rPr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商店街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及びその周辺の</a:t>
            </a:r>
            <a:r>
              <a:rPr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空き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店舗</a:t>
            </a:r>
            <a:r>
              <a:rPr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をリアルタイムで</a:t>
            </a:r>
            <a:r>
              <a:rPr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更新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・提供するととも</a:t>
            </a:r>
            <a:r>
              <a:rPr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に，商店街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</a:t>
            </a:r>
            <a:r>
              <a:rPr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商店街支援施策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に関する情報を</a:t>
            </a:r>
            <a:r>
              <a:rPr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一元的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に提供して</a:t>
            </a:r>
            <a:r>
              <a:rPr lang="ja-JP" altLang="en-US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います。　</a:t>
            </a:r>
            <a:r>
              <a:rPr lang="en-US" altLang="ja-JP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http</a:t>
            </a:r>
            <a:r>
              <a:rPr lang="en-US" altLang="ja-JP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://www.f-takken.com/shotengai</a:t>
            </a:r>
            <a:r>
              <a:rPr lang="en-US" altLang="ja-JP" sz="2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endParaRPr lang="en-US" altLang="ja-JP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93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Ⅰ</a:t>
            </a:r>
            <a:r>
              <a:rPr kumimoji="1" lang="ja-JP" altLang="en-US" sz="4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kumimoji="1"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データ公開状況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70649" y="410284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3083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3630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官</a:t>
            </a: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95080"/>
            <a:ext cx="1636846" cy="52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0" t="6202" r="10104" b="10288"/>
          <a:stretch/>
        </p:blipFill>
        <p:spPr bwMode="auto">
          <a:xfrm>
            <a:off x="4613223" y="1415047"/>
            <a:ext cx="4390180" cy="433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6733" r="11492" b="3806"/>
          <a:stretch/>
        </p:blipFill>
        <p:spPr bwMode="auto">
          <a:xfrm>
            <a:off x="234983" y="1308861"/>
            <a:ext cx="4174508" cy="451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円/楕円 2"/>
          <p:cNvSpPr/>
          <p:nvPr/>
        </p:nvSpPr>
        <p:spPr>
          <a:xfrm>
            <a:off x="4409490" y="5111496"/>
            <a:ext cx="3106877" cy="4389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3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Ⅰ</a:t>
            </a:r>
            <a:r>
              <a:rPr kumimoji="1" lang="ja-JP" altLang="en-US" sz="4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kumimoji="1"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データ公開状況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70649" y="410284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3083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3630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官</a:t>
            </a: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95080"/>
            <a:ext cx="1636846" cy="52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7859" r="8007" b="6383"/>
          <a:stretch/>
        </p:blipFill>
        <p:spPr bwMode="auto">
          <a:xfrm>
            <a:off x="1189854" y="1224916"/>
            <a:ext cx="6846737" cy="472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2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G2 - 中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130" y="1006475"/>
            <a:ext cx="8423922" cy="473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1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Ⅰ</a:t>
            </a:r>
            <a:r>
              <a:rPr kumimoji="1" lang="ja-JP" altLang="en-US" sz="4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kumimoji="1"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データ公開状況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70649" y="410284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3083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3630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官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t="13930" r="3303" b="7599"/>
          <a:stretch/>
        </p:blipFill>
        <p:spPr bwMode="auto">
          <a:xfrm>
            <a:off x="575187" y="1248375"/>
            <a:ext cx="8076071" cy="554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0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Ⅰ</a:t>
            </a:r>
            <a:r>
              <a:rPr kumimoji="1" lang="ja-JP" altLang="en-US" sz="4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kumimoji="1"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データ公開状況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70649" y="410284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3083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3630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官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10854" r="1826" b="9752"/>
          <a:stretch/>
        </p:blipFill>
        <p:spPr bwMode="auto">
          <a:xfrm>
            <a:off x="521133" y="1109272"/>
            <a:ext cx="8184180" cy="56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60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Ⅱ</a:t>
            </a:r>
            <a:r>
              <a:rPr kumimoji="1" lang="ja-JP" altLang="en-US" sz="4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学生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との連携</a:t>
            </a:r>
            <a:r>
              <a:rPr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状況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70649" y="410284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3083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3630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官</a:t>
            </a:r>
          </a:p>
        </p:txBody>
      </p:sp>
      <p:pic>
        <p:nvPicPr>
          <p:cNvPr id="6" name="Picture 3" descr="\\10.242.1.19\共有\商店街係共通（Kから移行分）\ようこそ！新商店街支援\25.商店街活性化パートナー発掘事業\H28\事業プログラム\アイデア創造ＷＳ\03 唐人町\唐人町\中村学園大学\写真\IMG_5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45" y="1453084"/>
            <a:ext cx="5214735" cy="3891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043608" y="5653232"/>
            <a:ext cx="6984776" cy="648072"/>
          </a:xfrm>
          <a:prstGeom prst="rect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唐人町商店街関係者との意見交換会</a:t>
            </a:r>
          </a:p>
        </p:txBody>
      </p:sp>
    </p:spTree>
    <p:extLst>
      <p:ext uri="{BB962C8B-B14F-4D97-AF65-F5344CB8AC3E}">
        <p14:creationId xmlns:p14="http://schemas.microsoft.com/office/powerpoint/2010/main" val="282055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Ⅱ</a:t>
            </a:r>
            <a:r>
              <a:rPr kumimoji="1" lang="ja-JP" altLang="en-US" sz="4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学生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との連携</a:t>
            </a:r>
            <a:r>
              <a:rPr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状況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70649" y="410284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3083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3630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官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8" y="1850603"/>
            <a:ext cx="4151676" cy="3096458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02336" y="5949280"/>
            <a:ext cx="8411910" cy="648072"/>
          </a:xfrm>
          <a:prstGeom prst="rect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アイデアづくりをサポート（アイデア創造ＷＳ）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1" y="1815756"/>
            <a:ext cx="4077655" cy="304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Ⅱ</a:t>
            </a:r>
            <a:r>
              <a:rPr kumimoji="1" lang="ja-JP" altLang="en-US" sz="4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学生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との連携</a:t>
            </a:r>
            <a:r>
              <a:rPr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状況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70649" y="410284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3083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3630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官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8" y="1785813"/>
            <a:ext cx="4344617" cy="324036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92" y="1817862"/>
            <a:ext cx="4295646" cy="3208311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02336" y="5949280"/>
            <a:ext cx="8411910" cy="648072"/>
          </a:xfrm>
          <a:prstGeom prst="rect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アイデアづくりをサポート（アイデア創造ＷＳ）</a:t>
            </a:r>
          </a:p>
        </p:txBody>
      </p:sp>
    </p:spTree>
    <p:extLst>
      <p:ext uri="{BB962C8B-B14F-4D97-AF65-F5344CB8AC3E}">
        <p14:creationId xmlns:p14="http://schemas.microsoft.com/office/powerpoint/2010/main" val="23081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Ⅱ</a:t>
            </a:r>
            <a:r>
              <a:rPr kumimoji="1" lang="ja-JP" altLang="en-US" sz="4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学生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との連携</a:t>
            </a:r>
            <a:r>
              <a:rPr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状況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70649" y="410284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3083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3630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官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9" y="1931688"/>
            <a:ext cx="4324730" cy="322552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931688"/>
            <a:ext cx="4318698" cy="3225528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02336" y="5949280"/>
            <a:ext cx="8411910" cy="648072"/>
          </a:xfrm>
          <a:prstGeom prst="rect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アイデアづくりをサポート（アイデア創造ＷＳ）</a:t>
            </a:r>
          </a:p>
        </p:txBody>
      </p:sp>
    </p:spTree>
    <p:extLst>
      <p:ext uri="{BB962C8B-B14F-4D97-AF65-F5344CB8AC3E}">
        <p14:creationId xmlns:p14="http://schemas.microsoft.com/office/powerpoint/2010/main" val="35425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Ⅱ</a:t>
            </a:r>
            <a:r>
              <a:rPr kumimoji="1" lang="ja-JP" altLang="en-US" sz="4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学生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との連携</a:t>
            </a:r>
            <a:r>
              <a:rPr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状況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70649" y="410284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3083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3630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官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" y="2085441"/>
            <a:ext cx="4416491" cy="331236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58" y="2085441"/>
            <a:ext cx="4434969" cy="3312368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402336" y="5949280"/>
            <a:ext cx="8411910" cy="648072"/>
          </a:xfrm>
          <a:prstGeom prst="rect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アイデアづくりをサポート（アイデア創造ＷＳ）</a:t>
            </a:r>
          </a:p>
        </p:txBody>
      </p:sp>
    </p:spTree>
    <p:extLst>
      <p:ext uri="{BB962C8B-B14F-4D97-AF65-F5344CB8AC3E}">
        <p14:creationId xmlns:p14="http://schemas.microsoft.com/office/powerpoint/2010/main" val="15634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Ⅱ</a:t>
            </a:r>
            <a:r>
              <a:rPr kumimoji="1" lang="ja-JP" altLang="en-US" sz="4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学生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との連携</a:t>
            </a:r>
            <a:r>
              <a:rPr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状況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70649" y="410284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3083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3630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官</a:t>
            </a:r>
          </a:p>
        </p:txBody>
      </p:sp>
      <p:pic>
        <p:nvPicPr>
          <p:cNvPr id="13" name="図 12" descr="\\pc034134\共有\商店街係共通（Kから移行分）\ようこそ！新商店街支援\25.商店街活性化パートナー発掘事業\H28\事業プログラム\プロトタイピング\唐人町\IMG_547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3" y="1697804"/>
            <a:ext cx="4017882" cy="3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\\pc034134\共有\商店街係共通（Kから移行分）\ようこそ！新商店街支援\25.商店街活性化パートナー発掘事業\H28\事業プログラム\プロトタイピング\唐人町\IMG_54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290" y="1675940"/>
            <a:ext cx="4338670" cy="39933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正方形/長方形 10"/>
          <p:cNvSpPr/>
          <p:nvPr/>
        </p:nvSpPr>
        <p:spPr>
          <a:xfrm>
            <a:off x="443714" y="5820010"/>
            <a:ext cx="8142502" cy="648072"/>
          </a:xfrm>
          <a:prstGeom prst="rect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アイデア精査のサポート（ゼミに参加）</a:t>
            </a:r>
          </a:p>
        </p:txBody>
      </p:sp>
    </p:spTree>
    <p:extLst>
      <p:ext uri="{BB962C8B-B14F-4D97-AF65-F5344CB8AC3E}">
        <p14:creationId xmlns:p14="http://schemas.microsoft.com/office/powerpoint/2010/main" val="271573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7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Ⅱ</a:t>
            </a:r>
            <a:r>
              <a:rPr kumimoji="1" lang="ja-JP" altLang="en-US" sz="4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学生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との連携</a:t>
            </a:r>
            <a:r>
              <a:rPr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状況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70649" y="4102843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3083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3630" y="2937167"/>
            <a:ext cx="69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官</a:t>
            </a:r>
          </a:p>
        </p:txBody>
      </p:sp>
      <p:pic>
        <p:nvPicPr>
          <p:cNvPr id="10" name="図 9" descr="\\10.242.1.19\共有\商店街係共通（Kから移行分）\ようこそ！新商店街支援\25.商店街活性化パートナー発掘事業\H28\事業プログラム\プロトタイピング\唐人町\IMG_00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537" y="1713670"/>
            <a:ext cx="4313664" cy="390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6286" y="1812234"/>
            <a:ext cx="4185652" cy="3583312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443714" y="5820010"/>
            <a:ext cx="8142502" cy="648072"/>
          </a:xfrm>
          <a:prstGeom prst="rect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アイデア精査のサポート（ゼミに参加）</a:t>
            </a:r>
          </a:p>
        </p:txBody>
      </p:sp>
    </p:spTree>
    <p:extLst>
      <p:ext uri="{BB962C8B-B14F-4D97-AF65-F5344CB8AC3E}">
        <p14:creationId xmlns:p14="http://schemas.microsoft.com/office/powerpoint/2010/main" val="13305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5"/>
    </mc:Choice>
    <mc:Fallback xmlns=""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92308" y="493986"/>
            <a:ext cx="8641830" cy="60434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  <a:ea typeface="メイリオ" panose="020B0604030504040204" pitchFamily="50" charset="-128"/>
                <a:cs typeface="メイリオ" panose="020B0604030504040204" pitchFamily="50" charset="-128"/>
              </a:rPr>
              <a:t>The</a:t>
            </a:r>
            <a:r>
              <a:rPr lang="ja-JP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  <a:ea typeface="メイリオ" panose="020B0604030504040204" pitchFamily="50" charset="-128"/>
                <a:cs typeface="メイリオ" panose="020B0604030504040204" pitchFamily="50" charset="-128"/>
              </a:rPr>
              <a:t>reason why?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ja-JP" sz="2800" dirty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91921" y="5231566"/>
            <a:ext cx="390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アイデアの裏づけ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45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6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商店街のターゲット顧客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174070"/>
              </p:ext>
            </p:extLst>
          </p:nvPr>
        </p:nvGraphicFramePr>
        <p:xfrm>
          <a:off x="292308" y="1386490"/>
          <a:ext cx="8641830" cy="411480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880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6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6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①買物客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②ホークスファン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③外国人観光客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</a:t>
                      </a:r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これまでも</a:t>
                      </a:r>
                      <a:endParaRPr kumimoji="1" lang="en-US" altLang="ja-JP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8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280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2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商店街</a:t>
                      </a:r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が設定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・福岡 ヤフオク！ドーム</a:t>
                      </a:r>
                      <a:endParaRPr kumimoji="1" lang="en-US" altLang="ja-JP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の最寄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駅は唐人町駅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・唐人町商店街は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ホークスに最も近い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商店街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・福岡市は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MICE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がさかん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・ヤフオクドームの隣の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ヒルトンシーホーク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福岡（ホテル）への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送迎バスの発着所が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唐人町にある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・外国人観光客が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商店街にしばしば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訪れている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35" y="4664963"/>
            <a:ext cx="2230203" cy="167265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669" y="3904896"/>
            <a:ext cx="1832238" cy="24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8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6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商店街が活性化している状態とは？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97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2308" y="232346"/>
            <a:ext cx="8641830" cy="876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商店街が活性化している状態とは？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2308" y="1289153"/>
            <a:ext cx="8641830" cy="2608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商店街や各店舗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３つのターゲット顧客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それぞれに　</a:t>
            </a:r>
            <a:r>
              <a:rPr lang="ja-JP" altLang="en-US" sz="4000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価値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があること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ja-JP" sz="2800" dirty="0">
              <a:solidFill>
                <a:srgbClr val="FF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kumimoji="1"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50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12428</TotalTime>
  <Words>1017</Words>
  <Application>Microsoft Office PowerPoint</Application>
  <PresentationFormat>画面に合わせる (4:3)</PresentationFormat>
  <Paragraphs>566</Paragraphs>
  <Slides>58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58</vt:i4>
      </vt:variant>
    </vt:vector>
  </HeadingPairs>
  <TitlesOfParts>
    <vt:vector size="70" baseType="lpstr">
      <vt:lpstr>HGP明朝E</vt:lpstr>
      <vt:lpstr>ＭＳ Ｐゴシック</vt:lpstr>
      <vt:lpstr>メイリオ</vt:lpstr>
      <vt:lpstr>Arial</vt:lpstr>
      <vt:lpstr>Bradley Hand ITC</vt:lpstr>
      <vt:lpstr>Calibri</vt:lpstr>
      <vt:lpstr>Calibri Light</vt:lpstr>
      <vt:lpstr>Candara</vt:lpstr>
      <vt:lpstr>Symbol</vt:lpstr>
      <vt:lpstr>Times New Roman</vt:lpstr>
      <vt:lpstr>Wingdings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地域課題解決（商店街の振興）に向けた アクティブ・ラーニング型の学習</dc:title>
  <dc:creator>浅岡由美</dc:creator>
  <cp:lastModifiedBy>浅岡由美</cp:lastModifiedBy>
  <cp:revision>240</cp:revision>
  <cp:lastPrinted>2017-03-02T23:33:05Z</cp:lastPrinted>
  <dcterms:created xsi:type="dcterms:W3CDTF">2017-02-08T06:45:52Z</dcterms:created>
  <dcterms:modified xsi:type="dcterms:W3CDTF">2017-03-06T07:58:06Z</dcterms:modified>
</cp:coreProperties>
</file>