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74" r:id="rId3"/>
    <p:sldId id="257" r:id="rId4"/>
    <p:sldId id="258" r:id="rId5"/>
    <p:sldId id="265" r:id="rId6"/>
    <p:sldId id="259" r:id="rId7"/>
    <p:sldId id="266" r:id="rId8"/>
    <p:sldId id="260" r:id="rId9"/>
    <p:sldId id="262" r:id="rId10"/>
    <p:sldId id="263" r:id="rId11"/>
    <p:sldId id="264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C1"/>
    <a:srgbClr val="FFFD68"/>
    <a:srgbClr val="FFFA36"/>
    <a:srgbClr val="0B5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3"/>
    <p:restoredTop sz="94748"/>
  </p:normalViewPr>
  <p:slideViewPr>
    <p:cSldViewPr snapToGrid="0" snapToObjects="1">
      <p:cViewPr>
        <p:scale>
          <a:sx n="147" d="100"/>
          <a:sy n="147" d="100"/>
        </p:scale>
        <p:origin x="-2376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1" d="100"/>
          <a:sy n="171" d="100"/>
        </p:scale>
        <p:origin x="655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86592-286D-2049-9203-BFF687C4A425}" type="datetimeFigureOut">
              <a:rPr kumimoji="1" lang="ja-JP" altLang="en-US" smtClean="0"/>
              <a:t>17/03/06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D3D0C-6FBA-1045-A487-A47DA028A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86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27000"/>
            <a:ext cx="9180000" cy="6912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156" y="4688564"/>
            <a:ext cx="5941310" cy="778183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82" y="-9000"/>
            <a:ext cx="9180000" cy="68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236" y="151443"/>
            <a:ext cx="7936316" cy="69762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55" y="1218380"/>
            <a:ext cx="8550521" cy="4772112"/>
          </a:xfrm>
        </p:spPr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3046" y="6356351"/>
            <a:ext cx="495506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B6FE9DD-E92E-474D-A020-951889DF31D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0" y="-10812"/>
            <a:ext cx="9180000" cy="6879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236" y="151443"/>
            <a:ext cx="7936316" cy="69762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3046" y="6356351"/>
            <a:ext cx="495506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B6FE9DD-E92E-474D-A020-951889DF31D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95355" y="1218380"/>
            <a:ext cx="8550521" cy="4772112"/>
          </a:xfrm>
        </p:spPr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31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defRPr>
            </a:lvl1pPr>
          </a:lstStyle>
          <a:p>
            <a:fld id="{B5FA504A-CFDA-C44B-9CEA-3493AC502E91}" type="datetimeFigureOut">
              <a:rPr lang="ja-JP" altLang="en-US" smtClean="0"/>
              <a:pPr/>
              <a:t>17/03/06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defRPr>
            </a:lvl1pPr>
          </a:lstStyle>
          <a:p>
            <a:fld id="{AB6FE9DD-E92E-474D-A020-951889DF31D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9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kern="1200">
          <a:solidFill>
            <a:schemeClr val="tx1"/>
          </a:solidFill>
          <a:latin typeface="游ゴシック体 ボールド"/>
          <a:ea typeface="游ゴシック体 ボールド"/>
          <a:cs typeface="游ゴシック体 ボールド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400" b="0" i="0" kern="1200">
          <a:solidFill>
            <a:schemeClr val="tx1"/>
          </a:solidFill>
          <a:latin typeface="游ゴシック体 ミディアム"/>
          <a:ea typeface="游ゴシック体 ミディアム"/>
          <a:cs typeface="游ゴシック体 ミディアム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b="0" i="0" kern="1200">
          <a:solidFill>
            <a:schemeClr val="tx1"/>
          </a:solidFill>
          <a:latin typeface="游ゴシック体 ミディアム"/>
          <a:ea typeface="游ゴシック体 ミディアム"/>
          <a:cs typeface="游ゴシック体 ミディアム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0" i="0" kern="1200">
          <a:solidFill>
            <a:schemeClr val="tx1"/>
          </a:solidFill>
          <a:latin typeface="游ゴシック体 ミディアム"/>
          <a:ea typeface="游ゴシック体 ミディアム"/>
          <a:cs typeface="游ゴシック体 ミディアム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b="0" i="0" kern="1200">
          <a:solidFill>
            <a:schemeClr val="tx1"/>
          </a:solidFill>
          <a:latin typeface="游ゴシック体 ミディアム"/>
          <a:ea typeface="游ゴシック体 ミディアム"/>
          <a:cs typeface="游ゴシック体 ミディアム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b="0" i="0" kern="1200">
          <a:solidFill>
            <a:schemeClr val="tx1"/>
          </a:solidFill>
          <a:latin typeface="游ゴシック体 ミディアム"/>
          <a:ea typeface="游ゴシック体 ミディアム"/>
          <a:cs typeface="游ゴシック体 ミディアム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4038" y="4604893"/>
            <a:ext cx="8609372" cy="11906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1800" dirty="0" smtClean="0"/>
              <a:t>奈良先端科学技術大学院大学</a:t>
            </a:r>
            <a:r>
              <a:rPr lang="en-US" altLang="ja-JP" sz="1800" dirty="0" smtClean="0"/>
              <a:t>   </a:t>
            </a:r>
            <a:r>
              <a:rPr lang="ja-JP" altLang="en-US" sz="1800" dirty="0" smtClean="0"/>
              <a:t>情報科学研究科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ja-JP" altLang="en-US" sz="1800" dirty="0" smtClean="0"/>
              <a:t>ユビキタスコンピューティングシステム研究室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kumimoji="1" lang="en-US" altLang="ja-JP" sz="1100" dirty="0" smtClean="0">
                <a:solidFill>
                  <a:schemeClr val="bg1"/>
                </a:solidFill>
              </a:rPr>
              <a:t/>
            </a:r>
            <a:br>
              <a:rPr kumimoji="1" lang="en-US" altLang="ja-JP" sz="1100" dirty="0" smtClean="0">
                <a:solidFill>
                  <a:schemeClr val="bg1"/>
                </a:solidFill>
              </a:rPr>
            </a:br>
            <a:r>
              <a:rPr kumimoji="1" lang="en-US" altLang="ja-JP" sz="1800" dirty="0" smtClean="0">
                <a:solidFill>
                  <a:schemeClr val="bg1"/>
                </a:solidFill>
              </a:rPr>
              <a:t>D1</a:t>
            </a:r>
            <a:r>
              <a:rPr kumimoji="1" lang="en-US" altLang="ja-JP" dirty="0" smtClean="0">
                <a:solidFill>
                  <a:schemeClr val="bg1"/>
                </a:solidFill>
              </a:rPr>
              <a:t>   </a:t>
            </a:r>
            <a:r>
              <a:rPr lang="ja-JP" altLang="en-US" sz="2400" dirty="0" smtClean="0"/>
              <a:t>松田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</a:t>
            </a:r>
            <a:r>
              <a:rPr lang="ja-JP" altLang="en-US" sz="2400" dirty="0" smtClean="0"/>
              <a:t>裕貴　　</a:t>
            </a:r>
            <a:r>
              <a:rPr lang="en-US" altLang="ja-JP" sz="1800" dirty="0" smtClean="0">
                <a:solidFill>
                  <a:prstClr val="white"/>
                </a:solidFill>
              </a:rPr>
              <a:t>M1</a:t>
            </a:r>
            <a:r>
              <a:rPr lang="en-US" altLang="ja-JP" dirty="0" smtClean="0">
                <a:solidFill>
                  <a:prstClr val="white"/>
                </a:solidFill>
              </a:rPr>
              <a:t>   </a:t>
            </a:r>
            <a:r>
              <a:rPr lang="ja-JP" altLang="en-US" sz="2400" dirty="0" smtClean="0">
                <a:solidFill>
                  <a:prstClr val="white"/>
                </a:solidFill>
              </a:rPr>
              <a:t>河中</a:t>
            </a:r>
            <a:r>
              <a:rPr lang="en-US" altLang="ja-JP" sz="2400" dirty="0" smtClean="0">
                <a:solidFill>
                  <a:prstClr val="white"/>
                </a:solidFill>
              </a:rPr>
              <a:t> </a:t>
            </a:r>
            <a:r>
              <a:rPr lang="ja-JP" altLang="en-US" sz="2400" dirty="0" smtClean="0">
                <a:solidFill>
                  <a:prstClr val="white"/>
                </a:solidFill>
              </a:rPr>
              <a:t>祥吾</a:t>
            </a:r>
            <a:r>
              <a:rPr lang="ja-JP" altLang="en-US" sz="2400" dirty="0">
                <a:solidFill>
                  <a:prstClr val="white"/>
                </a:solidFill>
              </a:rPr>
              <a:t>　</a:t>
            </a:r>
            <a:r>
              <a:rPr lang="ja-JP" altLang="en-US" sz="2400" dirty="0" smtClean="0">
                <a:solidFill>
                  <a:prstClr val="white"/>
                </a:solidFill>
              </a:rPr>
              <a:t>　</a:t>
            </a:r>
            <a:r>
              <a:rPr lang="en-US" altLang="ja-JP" sz="1800" dirty="0" smtClean="0">
                <a:solidFill>
                  <a:prstClr val="white"/>
                </a:solidFill>
              </a:rPr>
              <a:t>M1</a:t>
            </a:r>
            <a:r>
              <a:rPr lang="en-US" altLang="ja-JP" sz="2400" dirty="0" smtClean="0">
                <a:solidFill>
                  <a:prstClr val="white"/>
                </a:solidFill>
              </a:rPr>
              <a:t>   </a:t>
            </a:r>
            <a:r>
              <a:rPr lang="ja-JP" altLang="en-US" sz="2400" dirty="0" smtClean="0">
                <a:solidFill>
                  <a:prstClr val="white"/>
                </a:solidFill>
              </a:rPr>
              <a:t>日高</a:t>
            </a:r>
            <a:r>
              <a:rPr lang="en-US" altLang="ja-JP" sz="2400" dirty="0" smtClean="0">
                <a:solidFill>
                  <a:prstClr val="white"/>
                </a:solidFill>
              </a:rPr>
              <a:t> </a:t>
            </a:r>
            <a:r>
              <a:rPr lang="ja-JP" altLang="en-US" sz="2400" dirty="0" smtClean="0">
                <a:solidFill>
                  <a:prstClr val="white"/>
                </a:solidFill>
              </a:rPr>
              <a:t>真人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976718" y="-739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949842" y="24100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273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236" y="151443"/>
            <a:ext cx="8331764" cy="69762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② PR</a:t>
            </a:r>
            <a:r>
              <a:rPr kumimoji="1" lang="ja-JP" altLang="en-US" dirty="0" smtClean="0"/>
              <a:t>コンテンツの循環生成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4" y="1164688"/>
            <a:ext cx="7921196" cy="503228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4" y="1164688"/>
            <a:ext cx="7921195" cy="5032288"/>
          </a:xfrm>
          <a:prstGeom prst="rect">
            <a:avLst/>
          </a:prstGeom>
        </p:spPr>
      </p:pic>
      <p:grpSp>
        <p:nvGrpSpPr>
          <p:cNvPr id="4" name="図形グループ 3"/>
          <p:cNvGrpSpPr/>
          <p:nvPr/>
        </p:nvGrpSpPr>
        <p:grpSpPr>
          <a:xfrm>
            <a:off x="5833257" y="3935735"/>
            <a:ext cx="3108609" cy="2030633"/>
            <a:chOff x="6032514" y="3935735"/>
            <a:chExt cx="2909352" cy="2030633"/>
          </a:xfrm>
        </p:grpSpPr>
        <p:sp>
          <p:nvSpPr>
            <p:cNvPr id="9" name="角丸四角形 8"/>
            <p:cNvSpPr/>
            <p:nvPr/>
          </p:nvSpPr>
          <p:spPr>
            <a:xfrm>
              <a:off x="6032514" y="3935735"/>
              <a:ext cx="2909352" cy="2030633"/>
            </a:xfrm>
            <a:prstGeom prst="roundRect">
              <a:avLst>
                <a:gd name="adj" fmla="val 4105"/>
              </a:avLst>
            </a:prstGeom>
            <a:solidFill>
              <a:srgbClr val="FF0000">
                <a:alpha val="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ミディアム"/>
                  <a:ea typeface="游ゴシック体 ミディアム"/>
                  <a:cs typeface="游ゴシック体 ミディアム"/>
                </a:rPr>
                <a:t>観光客から共有された</a:t>
              </a:r>
              <a:r>
                <a:rPr kumimoji="1" lang="en-US" altLang="ja-JP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ミディアム"/>
                  <a:ea typeface="游ゴシック体 ミディアム"/>
                  <a:cs typeface="游ゴシック体 ミディアム"/>
                </a:rPr>
                <a:t/>
              </a:r>
              <a:br>
                <a:rPr kumimoji="1" lang="en-US" altLang="ja-JP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ミディアム"/>
                  <a:ea typeface="游ゴシック体 ミディアム"/>
                  <a:cs typeface="游ゴシック体 ミディアム"/>
                </a:rPr>
              </a:br>
              <a:r>
                <a:rPr kumimoji="1" lang="ja-JP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ミディアム"/>
                  <a:ea typeface="游ゴシック体 ミディアム"/>
                  <a:cs typeface="游ゴシック体 ミディアム"/>
                </a:rPr>
                <a:t>データを用いた</a:t>
              </a:r>
              <a:r>
                <a:rPr kumimoji="1" lang="en-US" altLang="ja-JP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ミディアム"/>
                  <a:ea typeface="游ゴシック体 ミディアム"/>
                  <a:cs typeface="游ゴシック体 ミディアム"/>
                </a:rPr>
                <a:t/>
              </a:r>
              <a:br>
                <a:rPr kumimoji="1" lang="en-US" altLang="ja-JP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ミディアム"/>
                  <a:ea typeface="游ゴシック体 ミディアム"/>
                  <a:cs typeface="游ゴシック体 ミディアム"/>
                </a:rPr>
              </a:br>
              <a:r>
                <a:rPr kumimoji="1" lang="ja-JP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ボールド"/>
                  <a:ea typeface="游ゴシック体 ボールド"/>
                  <a:cs typeface="游ゴシック体 ボールド"/>
                </a:rPr>
                <a:t>ＰＲコンテンツ</a:t>
              </a:r>
              <a:r>
                <a:rPr kumimoji="1" lang="ja-JP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ミディアム"/>
                  <a:ea typeface="游ゴシック体 ミディアム"/>
                  <a:cs typeface="游ゴシック体 ミディアム"/>
                </a:rPr>
                <a:t>の生成</a:t>
              </a:r>
              <a:endPara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endParaRPr>
            </a:p>
            <a:p>
              <a:pPr algn="ctr">
                <a:buFont typeface="Arial"/>
                <a:buChar char="•"/>
              </a:pPr>
              <a:endPara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endParaRPr>
            </a:p>
            <a:p>
              <a:pPr algn="ctr">
                <a:buFont typeface="Arial"/>
                <a:buChar char="•"/>
              </a:pPr>
              <a:endPara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endParaRPr>
            </a:p>
            <a:p>
              <a:pPr algn="ctr"/>
              <a:r>
                <a:rPr kumimoji="1" lang="ja-JP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ボールド"/>
                  <a:ea typeface="游ゴシック体 ボールド"/>
                  <a:cs typeface="游ゴシック体 ボールド"/>
                </a:rPr>
                <a:t>観光客候補への情報提供</a:t>
              </a:r>
              <a:endPara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ボールド"/>
                <a:ea typeface="游ゴシック体 ボールド"/>
                <a:cs typeface="游ゴシック体 ボールド"/>
              </a:endParaRPr>
            </a:p>
          </p:txBody>
        </p:sp>
        <p:sp>
          <p:nvSpPr>
            <p:cNvPr id="10" name="右矢印 9"/>
            <p:cNvSpPr/>
            <p:nvPr/>
          </p:nvSpPr>
          <p:spPr>
            <a:xfrm rot="5400000">
              <a:off x="7356423" y="5001265"/>
              <a:ext cx="269026" cy="438616"/>
            </a:xfrm>
            <a:prstGeom prst="rightArrow">
              <a:avLst>
                <a:gd name="adj1" fmla="val 50000"/>
                <a:gd name="adj2" fmla="val 6418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</p:grpSp>
      <p:sp>
        <p:nvSpPr>
          <p:cNvPr id="11" name="四角形吹き出し 10"/>
          <p:cNvSpPr/>
          <p:nvPr/>
        </p:nvSpPr>
        <p:spPr>
          <a:xfrm>
            <a:off x="1653987" y="4068649"/>
            <a:ext cx="1683523" cy="738412"/>
          </a:xfrm>
          <a:prstGeom prst="wedgeRectCallout">
            <a:avLst>
              <a:gd name="adj1" fmla="val -38378"/>
              <a:gd name="adj2" fmla="val 80318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閲覧できる</a:t>
            </a:r>
            <a:endParaRPr kumimoji="1" lang="en-US" altLang="ja-JP" sz="1600" dirty="0" smtClean="0">
              <a:solidFill>
                <a:schemeClr val="tx1"/>
              </a:solidFill>
              <a:latin typeface="游ゴシック体 ボールド"/>
              <a:ea typeface="游ゴシック体 ボールド"/>
              <a:cs typeface="游ゴシック体 ボールド"/>
            </a:endParaRPr>
          </a:p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コンテンツ増！</a:t>
            </a:r>
          </a:p>
        </p:txBody>
      </p:sp>
    </p:spTree>
    <p:extLst>
      <p:ext uri="{BB962C8B-B14F-4D97-AF65-F5344CB8AC3E}">
        <p14:creationId xmlns:p14="http://schemas.microsoft.com/office/powerpoint/2010/main" val="184692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236" y="151443"/>
            <a:ext cx="8331764" cy="69762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③ </a:t>
            </a:r>
            <a:r>
              <a:rPr kumimoji="1" lang="ja-JP" altLang="en-US" dirty="0" smtClean="0"/>
              <a:t>観光ガイドコンテンツの循環生成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4" y="1164688"/>
            <a:ext cx="7921196" cy="503228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4" y="1164688"/>
            <a:ext cx="7921194" cy="5032288"/>
          </a:xfrm>
          <a:prstGeom prst="rect">
            <a:avLst/>
          </a:prstGeom>
        </p:spPr>
      </p:pic>
      <p:grpSp>
        <p:nvGrpSpPr>
          <p:cNvPr id="4" name="図形グループ 3"/>
          <p:cNvGrpSpPr/>
          <p:nvPr/>
        </p:nvGrpSpPr>
        <p:grpSpPr>
          <a:xfrm>
            <a:off x="376470" y="1329141"/>
            <a:ext cx="2909352" cy="2311229"/>
            <a:chOff x="376470" y="1329141"/>
            <a:chExt cx="2909352" cy="2311229"/>
          </a:xfrm>
        </p:grpSpPr>
        <p:sp>
          <p:nvSpPr>
            <p:cNvPr id="8" name="角丸四角形 7"/>
            <p:cNvSpPr/>
            <p:nvPr/>
          </p:nvSpPr>
          <p:spPr>
            <a:xfrm>
              <a:off x="376470" y="1329141"/>
              <a:ext cx="2909352" cy="2311229"/>
            </a:xfrm>
            <a:prstGeom prst="roundRect">
              <a:avLst>
                <a:gd name="adj" fmla="val 4105"/>
              </a:avLst>
            </a:prstGeom>
            <a:solidFill>
              <a:srgbClr val="FF0000">
                <a:alpha val="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ミディアム"/>
                  <a:ea typeface="游ゴシック体 ミディアム"/>
                  <a:cs typeface="游ゴシック体 ミディアム"/>
                </a:rPr>
                <a:t>観光客から共有された</a:t>
              </a:r>
              <a:r>
                <a:rPr kumimoji="1" lang="en-US" altLang="ja-JP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ミディアム"/>
                  <a:ea typeface="游ゴシック体 ミディアム"/>
                  <a:cs typeface="游ゴシック体 ミディアム"/>
                </a:rPr>
                <a:t/>
              </a:r>
              <a:br>
                <a:rPr kumimoji="1" lang="en-US" altLang="ja-JP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ミディアム"/>
                  <a:ea typeface="游ゴシック体 ミディアム"/>
                  <a:cs typeface="游ゴシック体 ミディアム"/>
                </a:rPr>
              </a:br>
              <a:r>
                <a:rPr kumimoji="1" lang="ja-JP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ミディアム"/>
                  <a:ea typeface="游ゴシック体 ミディアム"/>
                  <a:cs typeface="游ゴシック体 ミディアム"/>
                </a:rPr>
                <a:t>データを用いて</a:t>
              </a:r>
              <a:r>
                <a:rPr kumimoji="1" lang="en-US" altLang="ja-JP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ミディアム"/>
                  <a:ea typeface="游ゴシック体 ミディアム"/>
                  <a:cs typeface="游ゴシック体 ミディアム"/>
                </a:rPr>
                <a:t/>
              </a:r>
              <a:br>
                <a:rPr kumimoji="1" lang="en-US" altLang="ja-JP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ミディアム"/>
                  <a:ea typeface="游ゴシック体 ミディアム"/>
                  <a:cs typeface="游ゴシック体 ミディアム"/>
                </a:rPr>
              </a:br>
              <a:r>
                <a:rPr kumimoji="1" lang="ja-JP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ミディアム"/>
                  <a:ea typeface="游ゴシック体 ミディアム"/>
                  <a:cs typeface="游ゴシック体 ミディアム"/>
                </a:rPr>
                <a:t>観光客の</a:t>
              </a:r>
              <a:r>
                <a:rPr kumimoji="1" lang="ja-JP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ボールド"/>
                  <a:ea typeface="游ゴシック体 ボールド"/>
                  <a:cs typeface="游ゴシック体 ボールド"/>
                </a:rPr>
                <a:t>関心度</a:t>
              </a:r>
              <a:r>
                <a:rPr kumimoji="1" lang="ja-JP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ミディアム"/>
                  <a:ea typeface="游ゴシック体 ミディアム"/>
                  <a:cs typeface="游ゴシック体 ミディアム"/>
                </a:rPr>
                <a:t>を抽出</a:t>
              </a:r>
              <a:endPara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endParaRPr>
            </a:p>
            <a:p>
              <a:pPr algn="ctr">
                <a:buFont typeface="Arial"/>
                <a:buChar char="•"/>
              </a:pPr>
              <a:endPara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endParaRPr>
            </a:p>
            <a:p>
              <a:pPr algn="ctr">
                <a:buFont typeface="Arial"/>
                <a:buChar char="•"/>
              </a:pPr>
              <a:endPara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endParaRPr>
            </a:p>
            <a:p>
              <a:pPr algn="ctr"/>
              <a:r>
                <a:rPr kumimoji="1" lang="ja-JP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ボールド"/>
                  <a:ea typeface="游ゴシック体 ボールド"/>
                  <a:cs typeface="游ゴシック体 ボールド"/>
                </a:rPr>
                <a:t>観光ガイドさんの</a:t>
              </a:r>
              <a:endPara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ボールド"/>
                <a:ea typeface="游ゴシック体 ボールド"/>
                <a:cs typeface="游ゴシック体 ボールド"/>
              </a:endParaRPr>
            </a:p>
            <a:p>
              <a:pPr algn="ctr"/>
              <a:r>
                <a:rPr lang="ja-JP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ボールド"/>
                  <a:ea typeface="游ゴシック体 ボールド"/>
                  <a:cs typeface="游ゴシック体 ボールド"/>
                </a:rPr>
                <a:t>観光案内支援</a:t>
              </a:r>
              <a:endPara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ボールド"/>
                <a:ea typeface="游ゴシック体 ボールド"/>
                <a:cs typeface="游ゴシック体 ボールド"/>
              </a:endParaRPr>
            </a:p>
          </p:txBody>
        </p:sp>
        <p:sp>
          <p:nvSpPr>
            <p:cNvPr id="9" name="右矢印 8"/>
            <p:cNvSpPr/>
            <p:nvPr/>
          </p:nvSpPr>
          <p:spPr>
            <a:xfrm rot="5400000">
              <a:off x="1700380" y="2394892"/>
              <a:ext cx="269025" cy="482478"/>
            </a:xfrm>
            <a:prstGeom prst="rightArrow">
              <a:avLst>
                <a:gd name="adj1" fmla="val 50000"/>
                <a:gd name="adj2" fmla="val 6418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</p:grpSp>
      <p:sp>
        <p:nvSpPr>
          <p:cNvPr id="10" name="四角形吹き出し 9"/>
          <p:cNvSpPr/>
          <p:nvPr/>
        </p:nvSpPr>
        <p:spPr>
          <a:xfrm>
            <a:off x="6748856" y="4201563"/>
            <a:ext cx="2215162" cy="797486"/>
          </a:xfrm>
          <a:prstGeom prst="wedgeRectCallout">
            <a:avLst>
              <a:gd name="adj1" fmla="val -61495"/>
              <a:gd name="adj2" fmla="val 9022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ニーズに合った</a:t>
            </a:r>
            <a:endParaRPr kumimoji="1" lang="en-US" altLang="ja-JP" sz="1600" dirty="0" smtClean="0">
              <a:solidFill>
                <a:schemeClr val="tx1"/>
              </a:solidFill>
              <a:latin typeface="游ゴシック体 ボールド"/>
              <a:ea typeface="游ゴシック体 ボールド"/>
              <a:cs typeface="游ゴシック体 ボールド"/>
            </a:endParaRPr>
          </a:p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観光ガイドが可能に</a:t>
            </a:r>
          </a:p>
        </p:txBody>
      </p:sp>
    </p:spTree>
    <p:extLst>
      <p:ext uri="{BB962C8B-B14F-4D97-AF65-F5344CB8AC3E}">
        <p14:creationId xmlns:p14="http://schemas.microsoft.com/office/powerpoint/2010/main" val="102262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236" y="151443"/>
            <a:ext cx="8331764" cy="697626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ParmoSense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で生み出す３つのループ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4" y="1164688"/>
            <a:ext cx="7921196" cy="5032289"/>
          </a:xfrm>
          <a:prstGeom prst="rect">
            <a:avLst/>
          </a:prstGeom>
        </p:spPr>
      </p:pic>
      <p:grpSp>
        <p:nvGrpSpPr>
          <p:cNvPr id="8" name="図形グループ 7"/>
          <p:cNvGrpSpPr/>
          <p:nvPr/>
        </p:nvGrpSpPr>
        <p:grpSpPr>
          <a:xfrm>
            <a:off x="0" y="1055929"/>
            <a:ext cx="9144000" cy="5141048"/>
            <a:chOff x="0" y="1055929"/>
            <a:chExt cx="9144000" cy="5141048"/>
          </a:xfrm>
        </p:grpSpPr>
        <p:sp>
          <p:nvSpPr>
            <p:cNvPr id="7" name="正方形/長方形 6"/>
            <p:cNvSpPr/>
            <p:nvPr/>
          </p:nvSpPr>
          <p:spPr>
            <a:xfrm>
              <a:off x="0" y="1055929"/>
              <a:ext cx="9144000" cy="5141048"/>
            </a:xfrm>
            <a:prstGeom prst="rect">
              <a:avLst/>
            </a:prstGeom>
            <a:solidFill>
              <a:schemeClr val="lt1">
                <a:alpha val="8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endParaRPr>
            </a:p>
          </p:txBody>
        </p:sp>
        <p:sp>
          <p:nvSpPr>
            <p:cNvPr id="4" name="角丸四角形 3"/>
            <p:cNvSpPr/>
            <p:nvPr/>
          </p:nvSpPr>
          <p:spPr>
            <a:xfrm>
              <a:off x="147675" y="2348151"/>
              <a:ext cx="8801573" cy="2562289"/>
            </a:xfrm>
            <a:prstGeom prst="roundRect">
              <a:avLst>
                <a:gd name="adj" fmla="val 4564"/>
              </a:avLst>
            </a:prstGeom>
            <a:solidFill>
              <a:srgbClr val="FFFD68"/>
            </a:solidFill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40000"/>
                </a:lnSpc>
              </a:pPr>
              <a:r>
                <a:rPr kumimoji="1" lang="ja-JP" altLang="en-US" sz="3200" dirty="0" smtClean="0">
                  <a:solidFill>
                    <a:srgbClr val="000000"/>
                  </a:solidFill>
                  <a:latin typeface="游ゴシック体 ボールド"/>
                  <a:ea typeface="游ゴシック体 ボールド"/>
                  <a:cs typeface="游ゴシック体 ボールド"/>
                </a:rPr>
                <a:t>観光客を</a:t>
              </a:r>
              <a:r>
                <a:rPr kumimoji="1" lang="ja-JP" altLang="en-US" sz="3200" dirty="0" smtClean="0">
                  <a:solidFill>
                    <a:srgbClr val="FF0000"/>
                  </a:solidFill>
                  <a:latin typeface="游ゴシック体 ボールド"/>
                  <a:ea typeface="游ゴシック体 ボールド"/>
                  <a:cs typeface="游ゴシック体 ボールド"/>
                </a:rPr>
                <a:t>巻き込んだ</a:t>
              </a:r>
              <a:endParaRPr kumimoji="1" lang="en-US" altLang="ja-JP" sz="3200" dirty="0" smtClean="0">
                <a:solidFill>
                  <a:srgbClr val="FF0000"/>
                </a:solidFill>
                <a:latin typeface="游ゴシック体 ボールド"/>
                <a:ea typeface="游ゴシック体 ボールド"/>
                <a:cs typeface="游ゴシック体 ボールド"/>
              </a:endParaRPr>
            </a:p>
            <a:p>
              <a:pPr algn="ctr">
                <a:lnSpc>
                  <a:spcPct val="140000"/>
                </a:lnSpc>
              </a:pPr>
              <a:r>
                <a:rPr lang="ja-JP" altLang="en-US" sz="3200" dirty="0" smtClean="0">
                  <a:solidFill>
                    <a:srgbClr val="000000"/>
                  </a:solidFill>
                  <a:latin typeface="游ゴシック体 ボールド"/>
                  <a:ea typeface="游ゴシック体 ボールド"/>
                  <a:cs typeface="游ゴシック体 ボールド"/>
                </a:rPr>
                <a:t>ＰＲコンテンツ生成の</a:t>
              </a:r>
              <a:r>
                <a:rPr lang="en-US" altLang="ja-JP" sz="3200" dirty="0" smtClean="0">
                  <a:solidFill>
                    <a:srgbClr val="000000"/>
                  </a:solidFill>
                  <a:latin typeface="游ゴシック体 ボールド"/>
                  <a:ea typeface="游ゴシック体 ボールド"/>
                  <a:cs typeface="游ゴシック体 ボールド"/>
                </a:rPr>
                <a:t> </a:t>
              </a:r>
              <a:r>
                <a:rPr lang="ja-JP" altLang="en-US" sz="3200" u="wavy" dirty="0" smtClean="0">
                  <a:solidFill>
                    <a:srgbClr val="000000"/>
                  </a:solidFill>
                  <a:uFill>
                    <a:solidFill>
                      <a:srgbClr val="FF0000"/>
                    </a:solidFill>
                  </a:uFill>
                  <a:latin typeface="游ゴシック体 ボールド"/>
                  <a:ea typeface="游ゴシック体 ボールド"/>
                  <a:cs typeface="游ゴシック体 ボールド"/>
                </a:rPr>
                <a:t>“エコシステム”</a:t>
              </a:r>
              <a:endParaRPr lang="en-US" altLang="ja-JP" sz="3200" u="wavy" dirty="0" smtClean="0">
                <a:solidFill>
                  <a:srgbClr val="000000"/>
                </a:solidFill>
                <a:uFill>
                  <a:solidFill>
                    <a:srgbClr val="FF0000"/>
                  </a:solidFill>
                </a:uFill>
                <a:latin typeface="游ゴシック体 ボールド"/>
                <a:ea typeface="游ゴシック体 ボールド"/>
                <a:cs typeface="游ゴシック体 ボールド"/>
              </a:endParaRPr>
            </a:p>
          </p:txBody>
        </p:sp>
        <p:sp>
          <p:nvSpPr>
            <p:cNvPr id="6" name="四角形吹き出し 5"/>
            <p:cNvSpPr/>
            <p:nvPr/>
          </p:nvSpPr>
          <p:spPr>
            <a:xfrm rot="21033409">
              <a:off x="1102815" y="1973916"/>
              <a:ext cx="2163474" cy="1029705"/>
            </a:xfrm>
            <a:prstGeom prst="wedgeRectCallout">
              <a:avLst>
                <a:gd name="adj1" fmla="val 33203"/>
                <a:gd name="adj2" fmla="val 70541"/>
              </a:avLst>
            </a:prstGeom>
            <a:solidFill>
              <a:srgbClr val="FFC4C1"/>
            </a:solidFill>
            <a:ln w="12700" cmpd="sng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2400" dirty="0" smtClean="0">
                  <a:solidFill>
                    <a:schemeClr val="tx1"/>
                  </a:solidFill>
                  <a:latin typeface="游ゴシック体 ボールド"/>
                  <a:ea typeface="游ゴシック体 ボールド"/>
                  <a:cs typeface="游ゴシック体 ボールド"/>
                </a:rPr>
                <a:t>実際に</a:t>
              </a:r>
              <a:endParaRPr kumimoji="1" lang="en-US" altLang="ja-JP" sz="2400" dirty="0" smtClean="0">
                <a:solidFill>
                  <a:schemeClr val="tx1"/>
                </a:solidFill>
                <a:latin typeface="游ゴシック体 ボールド"/>
                <a:ea typeface="游ゴシック体 ボールド"/>
                <a:cs typeface="游ゴシック体 ボールド"/>
              </a:endParaRPr>
            </a:p>
            <a:p>
              <a:pPr algn="ctr"/>
              <a:r>
                <a:rPr lang="ja-JP" altLang="en-US" sz="2400" dirty="0" smtClean="0">
                  <a:solidFill>
                    <a:schemeClr val="tx1"/>
                  </a:solidFill>
                  <a:latin typeface="游ゴシック体 ボールド"/>
                  <a:ea typeface="游ゴシック体 ボールド"/>
                  <a:cs typeface="游ゴシック体 ボールド"/>
                </a:rPr>
                <a:t>そこに居る</a:t>
              </a:r>
              <a:endParaRPr kumimoji="1" lang="ja-JP" altLang="en-US" sz="2400" dirty="0" smtClean="0">
                <a:solidFill>
                  <a:schemeClr val="tx1"/>
                </a:solidFill>
                <a:latin typeface="游ゴシック体 ボールド"/>
                <a:ea typeface="游ゴシック体 ボールド"/>
                <a:cs typeface="游ゴシック体 ボールド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29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生駒市以外にも導入されています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latin typeface="游ゴシック体 ボールド"/>
                <a:ea typeface="游ゴシック体 ボールド"/>
                <a:cs typeface="游ゴシック体 ボールド"/>
              </a:rPr>
              <a:t>びゅ</a:t>
            </a:r>
            <a:r>
              <a:rPr lang="en-US" altLang="ja-JP" dirty="0">
                <a:latin typeface="游ゴシック体 ボールド"/>
                <a:ea typeface="游ゴシック体 ボールド"/>
                <a:cs typeface="游ゴシック体 ボールド"/>
              </a:rPr>
              <a:t>〜</a:t>
            </a:r>
            <a:r>
              <a:rPr lang="ja-JP" altLang="en-US" dirty="0">
                <a:latin typeface="游ゴシック体 ボールド"/>
                <a:ea typeface="游ゴシック体 ボールド"/>
                <a:cs typeface="游ゴシック体 ボールド"/>
              </a:rPr>
              <a:t>っと</a:t>
            </a:r>
            <a:r>
              <a:rPr lang="ja-JP" altLang="en-US" dirty="0" smtClean="0">
                <a:latin typeface="游ゴシック体 ボールド"/>
                <a:ea typeface="游ゴシック体 ボールド"/>
                <a:cs typeface="游ゴシック体 ボールド"/>
              </a:rPr>
              <a:t>あやせ</a:t>
            </a:r>
            <a:r>
              <a:rPr lang="ja-JP" altLang="en-US" dirty="0" smtClean="0">
                <a:latin typeface="游ゴシック体 ボールド"/>
                <a:ea typeface="游ゴシック体 ボールド"/>
                <a:cs typeface="游ゴシック体 ボールド"/>
              </a:rPr>
              <a:t>（</a:t>
            </a:r>
            <a:r>
              <a:rPr lang="ja-JP" altLang="en-US" dirty="0" smtClean="0">
                <a:latin typeface="游ゴシック体 ボールド"/>
                <a:ea typeface="游ゴシック体 ボールド"/>
                <a:cs typeface="游ゴシック体 ボールド"/>
              </a:rPr>
              <a:t>サイクルラリー</a:t>
            </a:r>
            <a:r>
              <a:rPr lang="ja-JP" altLang="en-US" dirty="0">
                <a:latin typeface="游ゴシック体 ボールド"/>
                <a:ea typeface="游ゴシック体 ボールド"/>
                <a:cs typeface="游ゴシック体 ボールド"/>
              </a:rPr>
              <a:t>での</a:t>
            </a:r>
            <a:r>
              <a:rPr lang="ja-JP" altLang="en-US" dirty="0" smtClean="0">
                <a:latin typeface="游ゴシック体 ボールド"/>
                <a:ea typeface="游ゴシック体 ボールド"/>
                <a:cs typeface="游ゴシック体 ボールド"/>
              </a:rPr>
              <a:t>活用</a:t>
            </a:r>
            <a:r>
              <a:rPr lang="ja-JP" altLang="en-US" dirty="0" smtClean="0">
                <a:latin typeface="游ゴシック体 ボールド"/>
                <a:ea typeface="游ゴシック体 ボールド"/>
                <a:cs typeface="游ゴシック体 ボールド"/>
              </a:rPr>
              <a:t>）</a:t>
            </a:r>
            <a:endParaRPr lang="en-US" altLang="ja-JP" dirty="0" smtClean="0">
              <a:latin typeface="游ゴシック体 ボールド"/>
              <a:ea typeface="游ゴシック体 ボールド"/>
              <a:cs typeface="游ゴシック体 ボールド"/>
            </a:endParaRPr>
          </a:p>
          <a:p>
            <a:pPr marL="268288" lvl="1" indent="0">
              <a:buNone/>
            </a:pPr>
            <a:endParaRPr lang="en-US" altLang="ja-JP" sz="600" dirty="0" smtClean="0"/>
          </a:p>
          <a:p>
            <a:pPr marL="268288" lvl="1" indent="0">
              <a:buNone/>
            </a:pPr>
            <a:r>
              <a:rPr lang="ja-JP" altLang="en-US" dirty="0" smtClean="0"/>
              <a:t>神奈川県</a:t>
            </a:r>
            <a:r>
              <a:rPr lang="ja-JP" altLang="en-US" dirty="0"/>
              <a:t>綾瀬市で実施されている</a:t>
            </a:r>
            <a:r>
              <a:rPr lang="ja-JP" altLang="en-US" dirty="0" smtClean="0"/>
              <a:t>サイクルラリー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</a:t>
            </a:r>
            <a:r>
              <a:rPr lang="ja-JP" altLang="en-US" dirty="0"/>
              <a:t>自転車に乗り市内のチェックポイントを巡る</a:t>
            </a:r>
            <a:r>
              <a:rPr lang="ja-JP" altLang="en-US" dirty="0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イベント</a:t>
            </a:r>
            <a:r>
              <a:rPr lang="ja-JP" altLang="en-US" dirty="0"/>
              <a:t>にて、 電子スタンプとして活用されました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268288" lvl="1" indent="0">
              <a:buNone/>
            </a:pPr>
            <a:endParaRPr kumimoji="1" lang="en-US" altLang="ja-JP" dirty="0" smtClean="0"/>
          </a:p>
          <a:p>
            <a:pPr marL="268288" lvl="1" indent="0">
              <a:buNone/>
            </a:pPr>
            <a:endParaRPr kumimoji="1" lang="en-US" altLang="ja-JP" dirty="0"/>
          </a:p>
          <a:p>
            <a:r>
              <a:rPr lang="ja-JP" altLang="en-US" dirty="0" smtClean="0">
                <a:latin typeface="游ゴシック体 ボールド"/>
                <a:ea typeface="游ゴシック体 ボールド"/>
                <a:cs typeface="游ゴシック体 ボールド"/>
              </a:rPr>
              <a:t>和束町ウィキペディアタウン</a:t>
            </a:r>
            <a:r>
              <a:rPr lang="ja-JP" altLang="en-US" dirty="0" smtClean="0">
                <a:latin typeface="游ゴシック体 ボールド"/>
                <a:ea typeface="游ゴシック体 ボールド"/>
                <a:cs typeface="游ゴシック体 ボールド"/>
              </a:rPr>
              <a:t>（</a:t>
            </a:r>
            <a:r>
              <a:rPr lang="ja-JP" altLang="en-US" dirty="0" smtClean="0">
                <a:latin typeface="游ゴシック体 ボールド"/>
                <a:ea typeface="游ゴシック体 ボールド"/>
                <a:cs typeface="游ゴシック体 ボールド"/>
              </a:rPr>
              <a:t>街歩き</a:t>
            </a:r>
            <a:r>
              <a:rPr lang="ja-JP" altLang="en-US" dirty="0" smtClean="0">
                <a:latin typeface="游ゴシック体 ボールド"/>
                <a:ea typeface="游ゴシック体 ボールド"/>
                <a:cs typeface="游ゴシック体 ボールド"/>
              </a:rPr>
              <a:t>での活用）</a:t>
            </a:r>
            <a:endParaRPr lang="en-US" altLang="ja-JP" dirty="0" smtClean="0">
              <a:latin typeface="游ゴシック体 ボールド"/>
              <a:ea typeface="游ゴシック体 ボールド"/>
              <a:cs typeface="游ゴシック体 ボールド"/>
            </a:endParaRPr>
          </a:p>
          <a:p>
            <a:pPr marL="268288" lvl="1" indent="0">
              <a:buNone/>
            </a:pPr>
            <a:endParaRPr lang="en-US" altLang="ja-JP" sz="600" dirty="0"/>
          </a:p>
          <a:p>
            <a:pPr marL="268288" lvl="1" indent="0">
              <a:buNone/>
            </a:pPr>
            <a:r>
              <a:rPr lang="ja-JP" altLang="en-US" dirty="0" smtClean="0"/>
              <a:t>京都府相楽郡和束町</a:t>
            </a:r>
            <a:r>
              <a:rPr lang="ja-JP" altLang="en-US" dirty="0" smtClean="0"/>
              <a:t>で</a:t>
            </a:r>
            <a:r>
              <a:rPr lang="ja-JP" altLang="en-US" dirty="0"/>
              <a:t>実施</a:t>
            </a:r>
            <a:r>
              <a:rPr lang="ja-JP" altLang="en-US" dirty="0" smtClean="0"/>
              <a:t>され</a:t>
            </a:r>
            <a:r>
              <a:rPr lang="ja-JP" altLang="en-US" dirty="0" smtClean="0"/>
              <a:t>た「ウィキペディアタウン」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の情報収集アプリとして活用されました。</a:t>
            </a:r>
            <a:endParaRPr lang="en-US" altLang="ja-JP" dirty="0" smtClean="0"/>
          </a:p>
          <a:p>
            <a:pPr marL="268288" lvl="1" indent="0">
              <a:buNone/>
            </a:pPr>
            <a:endParaRPr lang="en-US" altLang="ja-JP" sz="300" dirty="0"/>
          </a:p>
          <a:p>
            <a:pPr marL="534988" lvl="1" indent="-266700">
              <a:buNone/>
            </a:pPr>
            <a:r>
              <a:rPr lang="en-US" altLang="ja-JP" dirty="0" smtClean="0"/>
              <a:t>※</a:t>
            </a:r>
            <a:r>
              <a:rPr lang="ja-JP" altLang="en-US" dirty="0" smtClean="0"/>
              <a:t>街</a:t>
            </a:r>
            <a:r>
              <a:rPr lang="ja-JP" altLang="en-US" dirty="0"/>
              <a:t>の名所や旧跡などを</a:t>
            </a:r>
            <a:r>
              <a:rPr lang="ja-JP" altLang="en-US" dirty="0" smtClean="0"/>
              <a:t>ウィキペディアの</a:t>
            </a:r>
            <a:r>
              <a:rPr lang="ja-JP" altLang="en-US" dirty="0"/>
              <a:t>記事にして</a:t>
            </a:r>
            <a:r>
              <a:rPr lang="ja-JP" altLang="en-US" dirty="0" smtClean="0"/>
              <a:t>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街</a:t>
            </a:r>
            <a:r>
              <a:rPr lang="ja-JP" altLang="en-US" dirty="0"/>
              <a:t>をまるごとウィキペディア</a:t>
            </a:r>
            <a:r>
              <a:rPr lang="ja-JP" altLang="en-US" dirty="0" smtClean="0"/>
              <a:t>に</a:t>
            </a:r>
            <a:r>
              <a:rPr lang="ja-JP" altLang="en-US" dirty="0" smtClean="0"/>
              <a:t>する</a:t>
            </a:r>
            <a:r>
              <a:rPr lang="ja-JP" altLang="en-US" dirty="0" smtClean="0"/>
              <a:t>プロジェクト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022" y="1218380"/>
            <a:ext cx="2407901" cy="18059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9436" r="27986"/>
          <a:stretch/>
        </p:blipFill>
        <p:spPr>
          <a:xfrm>
            <a:off x="7570644" y="3419026"/>
            <a:ext cx="1853599" cy="235027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877916" y="5579968"/>
            <a:ext cx="1315745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is-IS" altLang="ja-JP" sz="2000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… </a:t>
            </a:r>
            <a:r>
              <a:rPr kumimoji="1" lang="ja-JP" altLang="en-US" sz="2000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他</a:t>
            </a:r>
            <a:r>
              <a:rPr kumimoji="1" lang="en-US" altLang="ja-JP" sz="2000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 3 </a:t>
            </a:r>
            <a:r>
              <a:rPr kumimoji="1" lang="ja-JP" altLang="en-US" sz="2000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件</a:t>
            </a:r>
            <a:endParaRPr kumimoji="1" lang="ja-JP" altLang="en-US" sz="2000" dirty="0" smtClean="0">
              <a:latin typeface="游ゴシック体 ミディアム"/>
              <a:ea typeface="游ゴシック体 ミディアム"/>
              <a:cs typeface="游ゴシック体 ミディアム"/>
            </a:endParaRPr>
          </a:p>
        </p:txBody>
      </p:sp>
    </p:spTree>
    <p:extLst>
      <p:ext uri="{BB962C8B-B14F-4D97-AF65-F5344CB8AC3E}">
        <p14:creationId xmlns:p14="http://schemas.microsoft.com/office/powerpoint/2010/main" val="14999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31842" y="4736127"/>
            <a:ext cx="5880317" cy="103542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ja-JP" altLang="en-US" sz="2000" dirty="0" smtClean="0"/>
              <a:t>生駒市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市長公室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政策企画推進課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政策企画推進係</a:t>
            </a:r>
            <a:r>
              <a:rPr kumimoji="1" lang="en-US" altLang="ja-JP" dirty="0" smtClean="0">
                <a:solidFill>
                  <a:schemeClr val="bg1"/>
                </a:solidFill>
              </a:rPr>
              <a:t/>
            </a:r>
            <a:br>
              <a:rPr kumimoji="1" lang="en-US" altLang="ja-JP" dirty="0" smtClean="0">
                <a:solidFill>
                  <a:schemeClr val="bg1"/>
                </a:solidFill>
              </a:rPr>
            </a:br>
            <a:r>
              <a:rPr kumimoji="1" lang="ja-JP" altLang="en-US" sz="2000" dirty="0" smtClean="0">
                <a:solidFill>
                  <a:schemeClr val="bg1"/>
                </a:solidFill>
              </a:rPr>
              <a:t>係長</a:t>
            </a:r>
            <a:r>
              <a:rPr kumimoji="1" lang="en-US" altLang="ja-JP" sz="3200" dirty="0" smtClean="0">
                <a:solidFill>
                  <a:schemeClr val="bg1"/>
                </a:solidFill>
              </a:rPr>
              <a:t>   </a:t>
            </a:r>
            <a:r>
              <a:rPr kumimoji="1" lang="ja-JP" altLang="en-US" dirty="0" smtClean="0">
                <a:solidFill>
                  <a:schemeClr val="bg1"/>
                </a:solidFill>
              </a:rPr>
              <a:t>日高</a:t>
            </a:r>
            <a:r>
              <a:rPr kumimoji="1" lang="en-US" altLang="ja-JP" dirty="0" smtClean="0">
                <a:solidFill>
                  <a:schemeClr val="bg1"/>
                </a:solidFill>
              </a:rPr>
              <a:t> </a:t>
            </a:r>
            <a:r>
              <a:rPr kumimoji="1" lang="ja-JP" altLang="en-US" dirty="0" smtClean="0">
                <a:solidFill>
                  <a:schemeClr val="bg1"/>
                </a:solidFill>
              </a:rPr>
              <a:t>興人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976718" y="-739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98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30596" r="27843" b="15800"/>
          <a:stretch/>
        </p:blipFill>
        <p:spPr bwMode="auto">
          <a:xfrm>
            <a:off x="368300" y="1474753"/>
            <a:ext cx="8221387" cy="36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68300" y="5182360"/>
            <a:ext cx="438923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dirty="0"/>
              <a:t>参加者</a:t>
            </a:r>
            <a:r>
              <a:rPr lang="ja-JP" altLang="en-US" dirty="0" smtClean="0"/>
              <a:t>：１</a:t>
            </a:r>
            <a:r>
              <a:rPr lang="ja-JP" altLang="en-US" dirty="0"/>
              <a:t>６</a:t>
            </a:r>
            <a:r>
              <a:rPr lang="ja-JP" altLang="en-US" dirty="0" smtClean="0"/>
              <a:t>世帯（約２０人）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236" y="151443"/>
            <a:ext cx="7936316" cy="697626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/>
              <a:t>IKOMA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Civic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Tech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Award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2016</a:t>
            </a:r>
            <a:br>
              <a:rPr kumimoji="1" lang="en-US" altLang="ja-JP" sz="2800" dirty="0" smtClean="0"/>
            </a:br>
            <a:r>
              <a:rPr lang="en-US" altLang="ja-JP" sz="2400" dirty="0" smtClean="0"/>
              <a:t> - Civic </a:t>
            </a:r>
            <a:r>
              <a:rPr lang="en-US" altLang="ja-JP" sz="2400" dirty="0" smtClean="0"/>
              <a:t>Tech Party Vol.4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7272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14" y="999900"/>
            <a:ext cx="2927985" cy="195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905614" y="2921452"/>
            <a:ext cx="3995738" cy="601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参加者自身が「生駒の魅力発掘に繋がる」と思った場所でスマホ</a:t>
            </a:r>
            <a:endParaRPr lang="en-US" altLang="ja-JP" sz="1100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で写真を撮影する。写真には位置情報が付いた状態で、リアルタ</a:t>
            </a:r>
            <a:endParaRPr lang="en-US" altLang="ja-JP" sz="1100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イムにサーバー上にアップされる。</a:t>
            </a:r>
            <a:endParaRPr lang="en-US" altLang="ja-JP" sz="1100" dirty="0">
              <a:latin typeface="+mj-ea"/>
              <a:ea typeface="+mj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228" y="995426"/>
            <a:ext cx="2927985" cy="195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880715" y="2889256"/>
            <a:ext cx="3927475" cy="600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イベントの</a:t>
            </a:r>
            <a:r>
              <a:rPr lang="en-US" altLang="ja-JP" sz="1100" dirty="0">
                <a:latin typeface="+mj-ea"/>
                <a:ea typeface="+mj-ea"/>
              </a:rPr>
              <a:t>URL</a:t>
            </a:r>
            <a:r>
              <a:rPr lang="ja-JP" altLang="en-US" sz="1100" dirty="0">
                <a:latin typeface="+mj-ea"/>
                <a:ea typeface="+mj-ea"/>
              </a:rPr>
              <a:t>を知っている者同士でオンラインで写真や位置情</a:t>
            </a:r>
            <a:endParaRPr lang="en-US" altLang="ja-JP" sz="1100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報を共有することができることが特徴で、他の人が魅力と感じた</a:t>
            </a:r>
            <a:endParaRPr lang="en-US" altLang="ja-JP" sz="1100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ものを参加者全員でシェアできる。</a:t>
            </a:r>
            <a:endParaRPr lang="en-US" altLang="ja-JP" sz="1100" dirty="0">
              <a:latin typeface="+mj-ea"/>
              <a:ea typeface="+mj-ea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15" y="3498774"/>
            <a:ext cx="2927985" cy="195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884977" y="5424580"/>
            <a:ext cx="4037013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ただ単純に道を歩くのではなく、市内のボランティア団体「生駒市</a:t>
            </a:r>
            <a:endParaRPr lang="en-US" altLang="ja-JP" sz="1100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観光ボランティアガイドの会」のみなさんに案内をしてもらい、普段</a:t>
            </a:r>
            <a:endParaRPr lang="en-US" altLang="ja-JP" sz="1100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暮らす中では知らない観光名所や逸話などを聞きながら、その情</a:t>
            </a:r>
            <a:endParaRPr lang="en-US" altLang="ja-JP" sz="1100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報も写真と合わせてアップできる。</a:t>
            </a:r>
            <a:endParaRPr lang="en-US" altLang="ja-JP" sz="1100" dirty="0">
              <a:latin typeface="+mj-ea"/>
              <a:ea typeface="+mj-ea"/>
            </a:endParaRPr>
          </a:p>
        </p:txBody>
      </p:sp>
      <p:pic>
        <p:nvPicPr>
          <p:cNvPr id="10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228" y="3489330"/>
            <a:ext cx="2927985" cy="195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921990" y="5424581"/>
            <a:ext cx="4084638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イベントの最後にはららポートと南コミュニティセンターで振り返りを</a:t>
            </a:r>
            <a:endParaRPr lang="en-US" altLang="ja-JP" sz="1100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行った。アップされた位置にはピンが打たれているので、その日の</a:t>
            </a:r>
            <a:endParaRPr lang="en-US" altLang="ja-JP" sz="1100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街歩きのルートがよく分かる。ピンが何本も打たれている箇所は、</a:t>
            </a:r>
            <a:endParaRPr lang="en-US" altLang="ja-JP" sz="1100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「魅力」に感じる人が多かったことを表している。</a:t>
            </a:r>
            <a:endParaRPr lang="en-US" altLang="ja-JP" sz="1100" dirty="0">
              <a:latin typeface="+mj-ea"/>
              <a:ea typeface="+mj-ea"/>
            </a:endParaRP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12236" y="151443"/>
            <a:ext cx="7936316" cy="697626"/>
          </a:xfrm>
        </p:spPr>
        <p:txBody>
          <a:bodyPr/>
          <a:lstStyle/>
          <a:p>
            <a:r>
              <a:rPr lang="en-US" altLang="ja-JP" dirty="0" err="1" smtClean="0"/>
              <a:t>ParmoSense</a:t>
            </a:r>
            <a:r>
              <a:rPr lang="ja-JP" altLang="en-US" dirty="0" smtClean="0"/>
              <a:t>で街歩き風景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594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" t="30456" r="30896" b="28947"/>
          <a:stretch/>
        </p:blipFill>
        <p:spPr bwMode="auto">
          <a:xfrm>
            <a:off x="552921" y="1132233"/>
            <a:ext cx="7974014" cy="271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653" t="7895" r="30896" b="289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52921" y="4150866"/>
            <a:ext cx="7974013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j-ea"/>
                <a:ea typeface="+mj-ea"/>
              </a:rPr>
              <a:t>vol.4</a:t>
            </a:r>
            <a:r>
              <a:rPr lang="ja-JP" altLang="en-US" sz="1400" dirty="0">
                <a:latin typeface="+mj-ea"/>
                <a:ea typeface="+mj-ea"/>
              </a:rPr>
              <a:t>で集めた位置情報付きの写真を、</a:t>
            </a:r>
            <a:r>
              <a:rPr lang="en-US" altLang="ja-JP" sz="1400" dirty="0" err="1">
                <a:latin typeface="+mj-ea"/>
                <a:ea typeface="+mj-ea"/>
              </a:rPr>
              <a:t>ParmoSense</a:t>
            </a:r>
            <a:r>
              <a:rPr lang="ja-JP" altLang="en-US" sz="1400" dirty="0">
                <a:latin typeface="+mj-ea"/>
                <a:ea typeface="+mj-ea"/>
              </a:rPr>
              <a:t>の管理画面から編集。参加者のみなんで写真につい</a:t>
            </a:r>
          </a:p>
          <a:p>
            <a:pPr>
              <a:defRPr/>
            </a:pPr>
            <a:r>
              <a:rPr lang="ja-JP" altLang="en-US" sz="1400" dirty="0">
                <a:latin typeface="+mj-ea"/>
                <a:ea typeface="+mj-ea"/>
              </a:rPr>
              <a:t>てコメントを充実させたり、写真に関係する</a:t>
            </a:r>
            <a:r>
              <a:rPr lang="en-US" altLang="ja-JP" sz="1400" dirty="0">
                <a:latin typeface="+mj-ea"/>
                <a:ea typeface="+mj-ea"/>
              </a:rPr>
              <a:t>Web</a:t>
            </a:r>
            <a:r>
              <a:rPr lang="ja-JP" altLang="en-US" sz="1400" dirty="0">
                <a:latin typeface="+mj-ea"/>
                <a:ea typeface="+mj-ea"/>
              </a:rPr>
              <a:t>ページの</a:t>
            </a:r>
            <a:r>
              <a:rPr lang="en-US" altLang="ja-JP" sz="1400" dirty="0">
                <a:latin typeface="+mj-ea"/>
                <a:ea typeface="+mj-ea"/>
              </a:rPr>
              <a:t>URL</a:t>
            </a:r>
            <a:r>
              <a:rPr lang="ja-JP" altLang="en-US" sz="1400" dirty="0" err="1">
                <a:latin typeface="+mj-ea"/>
                <a:ea typeface="+mj-ea"/>
              </a:rPr>
              <a:t>を登</a:t>
            </a:r>
            <a:r>
              <a:rPr lang="ja-JP" altLang="en-US" sz="1400" dirty="0">
                <a:latin typeface="+mj-ea"/>
                <a:ea typeface="+mj-ea"/>
              </a:rPr>
              <a:t>録したりして、データの整理を行</a:t>
            </a:r>
          </a:p>
          <a:p>
            <a:pPr>
              <a:defRPr/>
            </a:pPr>
            <a:r>
              <a:rPr lang="ja-JP" altLang="en-US" sz="1400" dirty="0" err="1">
                <a:latin typeface="+mj-ea"/>
                <a:ea typeface="+mj-ea"/>
              </a:rPr>
              <a:t>ないました</a:t>
            </a:r>
            <a:r>
              <a:rPr lang="ja-JP" altLang="en-US" sz="1400" dirty="0">
                <a:latin typeface="+mj-ea"/>
                <a:ea typeface="+mj-ea"/>
              </a:rPr>
              <a:t>。整理したデータは、</a:t>
            </a:r>
            <a:r>
              <a:rPr lang="en-US" altLang="ja-JP" sz="1400" dirty="0" err="1">
                <a:latin typeface="+mj-ea"/>
                <a:ea typeface="+mj-ea"/>
              </a:rPr>
              <a:t>ParmoSense</a:t>
            </a:r>
            <a:r>
              <a:rPr lang="ja-JP" altLang="en-US" sz="1400" dirty="0">
                <a:latin typeface="+mj-ea"/>
                <a:ea typeface="+mj-ea"/>
              </a:rPr>
              <a:t>の管理画面から</a:t>
            </a:r>
            <a:r>
              <a:rPr lang="en-US" altLang="ja-JP" sz="1400" dirty="0">
                <a:latin typeface="+mj-ea"/>
                <a:ea typeface="+mj-ea"/>
              </a:rPr>
              <a:t>KML</a:t>
            </a:r>
            <a:r>
              <a:rPr lang="ja-JP" altLang="en-US" sz="1400" dirty="0">
                <a:latin typeface="+mj-ea"/>
                <a:ea typeface="+mj-ea"/>
              </a:rPr>
              <a:t>形式でエクスポート。</a:t>
            </a:r>
            <a:r>
              <a:rPr lang="en-US" altLang="ja-JP" sz="1400" dirty="0">
                <a:latin typeface="+mj-ea"/>
                <a:ea typeface="+mj-ea"/>
              </a:rPr>
              <a:t>Cesium</a:t>
            </a:r>
            <a:r>
              <a:rPr lang="ja-JP" altLang="en-US" sz="1400" dirty="0" err="1">
                <a:latin typeface="+mj-ea"/>
                <a:ea typeface="+mj-ea"/>
              </a:rPr>
              <a:t>に読</a:t>
            </a:r>
            <a:endParaRPr lang="ja-JP" altLang="en-US" sz="1400" dirty="0"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sz="1400" dirty="0">
                <a:latin typeface="+mj-ea"/>
                <a:ea typeface="+mj-ea"/>
              </a:rPr>
              <a:t>み込ませると、</a:t>
            </a:r>
            <a:r>
              <a:rPr lang="en-US" altLang="ja-JP" sz="1400" dirty="0">
                <a:latin typeface="+mj-ea"/>
                <a:ea typeface="+mj-ea"/>
              </a:rPr>
              <a:t>Earth</a:t>
            </a:r>
            <a:r>
              <a:rPr lang="ja-JP" altLang="en-US" sz="1400" dirty="0">
                <a:latin typeface="+mj-ea"/>
                <a:ea typeface="+mj-ea"/>
              </a:rPr>
              <a:t>上に見事に表示され、歓声があがりました。魅力発信に加え、防災の分野でも使</a:t>
            </a:r>
          </a:p>
          <a:p>
            <a:pPr>
              <a:defRPr/>
            </a:pPr>
            <a:r>
              <a:rPr lang="ja-JP" altLang="en-US" sz="1400" dirty="0">
                <a:latin typeface="+mj-ea"/>
                <a:ea typeface="+mj-ea"/>
              </a:rPr>
              <a:t>えそうという意見も出されており、今後様々な分野での活用も考えたいと思っております。</a:t>
            </a:r>
          </a:p>
          <a:p>
            <a:pPr>
              <a:defRPr/>
            </a:pPr>
            <a:r>
              <a:rPr lang="en-US" altLang="ja-JP" sz="1400" dirty="0">
                <a:latin typeface="+mj-ea"/>
                <a:ea typeface="+mj-ea"/>
              </a:rPr>
              <a:t>http://cesium.code4ikoma.org</a:t>
            </a:r>
            <a:endParaRPr lang="ja-JP" altLang="en-US" sz="1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49783" y="5579413"/>
            <a:ext cx="42771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200" dirty="0">
                <a:latin typeface="+mj-ea"/>
                <a:ea typeface="+mj-ea"/>
              </a:rPr>
              <a:t>「</a:t>
            </a:r>
            <a:r>
              <a:rPr lang="en-US" altLang="ja-JP" sz="1200" dirty="0" smtClean="0">
                <a:latin typeface="+mj-ea"/>
                <a:ea typeface="+mj-ea"/>
              </a:rPr>
              <a:t>CODE </a:t>
            </a:r>
            <a:r>
              <a:rPr lang="en-US" altLang="ja-JP" sz="1200" dirty="0">
                <a:latin typeface="+mj-ea"/>
                <a:ea typeface="+mj-ea"/>
              </a:rPr>
              <a:t>for IKOMA</a:t>
            </a:r>
            <a:r>
              <a:rPr lang="ja-JP" altLang="en-US" sz="1200" dirty="0">
                <a:latin typeface="+mj-ea"/>
                <a:ea typeface="+mj-ea"/>
              </a:rPr>
              <a:t>アプリコンテスト説明用</a:t>
            </a:r>
            <a:r>
              <a:rPr lang="ja-JP" altLang="en-US" sz="1200" dirty="0" smtClean="0">
                <a:latin typeface="+mj-ea"/>
                <a:ea typeface="+mj-ea"/>
              </a:rPr>
              <a:t>資料」より引用</a:t>
            </a:r>
            <a:endParaRPr lang="ja-JP" altLang="en-US" sz="1200" dirty="0">
              <a:latin typeface="+mj-ea"/>
              <a:ea typeface="+mj-ea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100" dirty="0"/>
              <a:t>IKOMA</a:t>
            </a:r>
            <a:r>
              <a:rPr lang="ja-JP" altLang="en-US" sz="3100" dirty="0"/>
              <a:t> </a:t>
            </a:r>
            <a:r>
              <a:rPr lang="en-US" altLang="ja-JP" sz="3100" dirty="0"/>
              <a:t>Civic</a:t>
            </a:r>
            <a:r>
              <a:rPr lang="ja-JP" altLang="en-US" sz="3100" dirty="0"/>
              <a:t> </a:t>
            </a:r>
            <a:r>
              <a:rPr lang="en-US" altLang="ja-JP" sz="3100" dirty="0"/>
              <a:t>Tech</a:t>
            </a:r>
            <a:r>
              <a:rPr lang="ja-JP" altLang="en-US" sz="3100" dirty="0"/>
              <a:t> </a:t>
            </a:r>
            <a:r>
              <a:rPr lang="en-US" altLang="ja-JP" sz="3100" dirty="0"/>
              <a:t>Award</a:t>
            </a:r>
            <a:r>
              <a:rPr lang="ja-JP" altLang="en-US" sz="3100" dirty="0"/>
              <a:t> </a:t>
            </a:r>
            <a:r>
              <a:rPr lang="en-US" altLang="ja-JP" sz="3100" dirty="0"/>
              <a:t>2016</a:t>
            </a:r>
            <a:br>
              <a:rPr lang="en-US" altLang="ja-JP" sz="3100" dirty="0"/>
            </a:br>
            <a:r>
              <a:rPr lang="en-US" altLang="ja-JP" sz="2700" dirty="0"/>
              <a:t> - Civic Tech Party Vol</a:t>
            </a:r>
            <a:r>
              <a:rPr lang="en-US" altLang="ja-JP" sz="2700" dirty="0" smtClean="0"/>
              <a:t>.5</a:t>
            </a:r>
            <a:endParaRPr kumimoji="1" lang="ja-JP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08408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Vol.5 </a:t>
            </a:r>
            <a:r>
              <a:rPr lang="ja-JP" altLang="en-US" dirty="0" smtClean="0"/>
              <a:t>ワークショップ風景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1" y="1024428"/>
            <a:ext cx="2842953" cy="189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03618" y="2863178"/>
            <a:ext cx="3951288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 err="1">
                <a:latin typeface="+mj-ea"/>
                <a:ea typeface="+mj-ea"/>
              </a:rPr>
              <a:t>ParmoSense</a:t>
            </a:r>
            <a:r>
              <a:rPr lang="ja-JP" altLang="en-US" sz="1100" dirty="0">
                <a:latin typeface="+mj-ea"/>
                <a:ea typeface="+mj-ea"/>
              </a:rPr>
              <a:t>に取り込んだデータを、</a:t>
            </a:r>
            <a:r>
              <a:rPr lang="en-US" altLang="ja-JP" sz="1100" dirty="0">
                <a:latin typeface="+mj-ea"/>
                <a:ea typeface="+mj-ea"/>
              </a:rPr>
              <a:t>Cesium(</a:t>
            </a:r>
            <a:r>
              <a:rPr lang="en-US" altLang="ja-JP" sz="1100" dirty="0" err="1">
                <a:latin typeface="+mj-ea"/>
                <a:ea typeface="+mj-ea"/>
              </a:rPr>
              <a:t>WebGL</a:t>
            </a:r>
            <a:r>
              <a:rPr lang="ja-JP" altLang="en-US" sz="1100" dirty="0">
                <a:latin typeface="+mj-ea"/>
                <a:ea typeface="+mj-ea"/>
              </a:rPr>
              <a:t>を使って、</a:t>
            </a:r>
            <a:endParaRPr lang="en-US" altLang="ja-JP" sz="1100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latin typeface="+mj-ea"/>
                <a:ea typeface="+mj-ea"/>
              </a:rPr>
              <a:t>Google Earth</a:t>
            </a:r>
            <a:r>
              <a:rPr lang="ja-JP" altLang="en-US" sz="1100" dirty="0" err="1">
                <a:latin typeface="+mj-ea"/>
                <a:ea typeface="+mj-ea"/>
              </a:rPr>
              <a:t>のような</a:t>
            </a:r>
            <a:r>
              <a:rPr lang="en-US" altLang="ja-JP" sz="1100" dirty="0">
                <a:latin typeface="+mj-ea"/>
                <a:ea typeface="+mj-ea"/>
              </a:rPr>
              <a:t>3D</a:t>
            </a:r>
            <a:r>
              <a:rPr lang="ja-JP" altLang="en-US" sz="1100" dirty="0">
                <a:latin typeface="+mj-ea"/>
                <a:ea typeface="+mj-ea"/>
              </a:rPr>
              <a:t>地球儀表示と</a:t>
            </a:r>
            <a:r>
              <a:rPr lang="en-US" altLang="ja-JP" sz="1100" dirty="0">
                <a:latin typeface="+mj-ea"/>
                <a:ea typeface="+mj-ea"/>
              </a:rPr>
              <a:t>2D</a:t>
            </a:r>
            <a:r>
              <a:rPr lang="ja-JP" altLang="en-US" sz="1100" dirty="0">
                <a:latin typeface="+mj-ea"/>
                <a:ea typeface="+mj-ea"/>
              </a:rPr>
              <a:t>地図表示の双方ができ</a:t>
            </a:r>
            <a:endParaRPr lang="en-US" altLang="ja-JP" sz="1100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るライブラリ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で使える形式に変更します。この作業については、</a:t>
            </a:r>
            <a:endParaRPr lang="en-US" altLang="ja-JP" sz="1100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latin typeface="+mj-ea"/>
                <a:ea typeface="+mj-ea"/>
              </a:rPr>
              <a:t>Cesium</a:t>
            </a:r>
            <a:r>
              <a:rPr lang="ja-JP" altLang="en-US" sz="1100" dirty="0">
                <a:latin typeface="+mj-ea"/>
                <a:ea typeface="+mj-ea"/>
              </a:rPr>
              <a:t>の提供元である</a:t>
            </a:r>
            <a:r>
              <a:rPr lang="en-US" altLang="ja-JP" sz="1100" dirty="0">
                <a:latin typeface="+mj-ea"/>
                <a:ea typeface="+mj-ea"/>
              </a:rPr>
              <a:t>NPO</a:t>
            </a:r>
            <a:r>
              <a:rPr lang="ja-JP" altLang="en-US" sz="1100" dirty="0">
                <a:latin typeface="+mj-ea"/>
                <a:ea typeface="+mj-ea"/>
              </a:rPr>
              <a:t>法人伊能社中の西林さんが指導。</a:t>
            </a:r>
            <a:endParaRPr lang="en-US" altLang="ja-JP" sz="1100" dirty="0">
              <a:latin typeface="+mj-ea"/>
              <a:ea typeface="+mj-ea"/>
            </a:endParaRPr>
          </a:p>
        </p:txBody>
      </p:sp>
      <p:pic>
        <p:nvPicPr>
          <p:cNvPr id="6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95" y="998065"/>
            <a:ext cx="2842953" cy="189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448610" y="2863528"/>
            <a:ext cx="4075112" cy="600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参加者で</a:t>
            </a:r>
            <a:r>
              <a:rPr lang="en-US" altLang="ja-JP" sz="1100" dirty="0">
                <a:latin typeface="+mj-ea"/>
                <a:ea typeface="+mj-ea"/>
              </a:rPr>
              <a:t>3</a:t>
            </a:r>
            <a:r>
              <a:rPr lang="ja-JP" altLang="en-US" sz="1100" dirty="0" err="1">
                <a:latin typeface="+mj-ea"/>
                <a:ea typeface="+mj-ea"/>
              </a:rPr>
              <a:t>つの</a:t>
            </a:r>
            <a:r>
              <a:rPr lang="ja-JP" altLang="en-US" sz="1100" dirty="0">
                <a:latin typeface="+mj-ea"/>
                <a:ea typeface="+mj-ea"/>
              </a:rPr>
              <a:t>グループを作り、各班が持参した</a:t>
            </a:r>
            <a:r>
              <a:rPr lang="en-US" altLang="ja-JP" sz="1100" dirty="0">
                <a:latin typeface="+mj-ea"/>
                <a:ea typeface="+mj-ea"/>
              </a:rPr>
              <a:t>PC</a:t>
            </a:r>
            <a:r>
              <a:rPr lang="ja-JP" altLang="en-US" sz="1100" dirty="0">
                <a:latin typeface="+mj-ea"/>
                <a:ea typeface="+mj-ea"/>
              </a:rPr>
              <a:t>を使って、形式</a:t>
            </a:r>
            <a:endParaRPr lang="en-US" altLang="ja-JP" sz="1100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変更後の</a:t>
            </a:r>
            <a:r>
              <a:rPr lang="en-US" altLang="ja-JP" sz="1100" dirty="0" err="1">
                <a:latin typeface="+mj-ea"/>
                <a:ea typeface="+mj-ea"/>
              </a:rPr>
              <a:t>Parmosense</a:t>
            </a:r>
            <a:r>
              <a:rPr lang="ja-JP" altLang="en-US" sz="1100" dirty="0">
                <a:latin typeface="+mj-ea"/>
                <a:ea typeface="+mj-ea"/>
              </a:rPr>
              <a:t>の写真データを厳選。画像数が多くなるので</a:t>
            </a:r>
            <a:endParaRPr lang="en-US" altLang="ja-JP" sz="1100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同じ場所で複数枚撮影されたものは</a:t>
            </a:r>
            <a:r>
              <a:rPr lang="en-US" altLang="ja-JP" sz="1100" dirty="0">
                <a:latin typeface="+mj-ea"/>
                <a:ea typeface="+mj-ea"/>
              </a:rPr>
              <a:t>1</a:t>
            </a:r>
            <a:r>
              <a:rPr lang="ja-JP" altLang="en-US" sz="1100" dirty="0">
                <a:latin typeface="+mj-ea"/>
                <a:ea typeface="+mj-ea"/>
              </a:rPr>
              <a:t>枚だけ選んだりしている。</a:t>
            </a:r>
            <a:endParaRPr lang="en-US" altLang="ja-JP" sz="1100" dirty="0">
              <a:latin typeface="+mj-ea"/>
              <a:ea typeface="+mj-ea"/>
            </a:endParaRPr>
          </a:p>
        </p:txBody>
      </p:sp>
      <p:pic>
        <p:nvPicPr>
          <p:cNvPr id="8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1" y="3607941"/>
            <a:ext cx="2842953" cy="189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03618" y="5452703"/>
            <a:ext cx="4097338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使用する写真には、コメントがつけられ、</a:t>
            </a:r>
            <a:r>
              <a:rPr lang="en-US" altLang="ja-JP" sz="1100" dirty="0" err="1">
                <a:latin typeface="+mj-ea"/>
                <a:ea typeface="+mj-ea"/>
              </a:rPr>
              <a:t>Secium</a:t>
            </a:r>
            <a:r>
              <a:rPr lang="ja-JP" altLang="en-US" sz="1100" dirty="0">
                <a:latin typeface="+mj-ea"/>
                <a:ea typeface="+mj-ea"/>
              </a:rPr>
              <a:t>上にアップロー</a:t>
            </a:r>
            <a:endParaRPr lang="en-US" altLang="ja-JP" sz="1100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ドされた際にその写真の説明や、その地点に関する情報もあわ</a:t>
            </a:r>
            <a:endParaRPr lang="en-US" altLang="ja-JP" sz="1100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せて、他の人が見られるようになる仕組み。</a:t>
            </a:r>
            <a:endParaRPr lang="en-US" altLang="ja-JP" sz="1100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前回不参加の人には、前回参加者の人から写真の説明があった。</a:t>
            </a:r>
            <a:endParaRPr lang="en-US" altLang="ja-JP" sz="1100" dirty="0">
              <a:latin typeface="+mj-ea"/>
              <a:ea typeface="+mj-ea"/>
            </a:endParaRPr>
          </a:p>
        </p:txBody>
      </p:sp>
      <p:pic>
        <p:nvPicPr>
          <p:cNvPr id="10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95" y="3578818"/>
            <a:ext cx="2842953" cy="189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473848" y="5452702"/>
            <a:ext cx="409892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各班が選定した写真は</a:t>
            </a:r>
            <a:r>
              <a:rPr lang="en-US" altLang="ja-JP" sz="1100" dirty="0">
                <a:latin typeface="+mj-ea"/>
                <a:ea typeface="+mj-ea"/>
              </a:rPr>
              <a:t>Cesium</a:t>
            </a:r>
            <a:r>
              <a:rPr lang="ja-JP" altLang="en-US" sz="1100" dirty="0">
                <a:latin typeface="+mj-ea"/>
                <a:ea typeface="+mj-ea"/>
              </a:rPr>
              <a:t>に反映され、イベントの最後にその</a:t>
            </a:r>
            <a:endParaRPr lang="en-US" altLang="ja-JP" sz="1100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選んだ写真について説明をしあった。普段住んでいる街でも知ら</a:t>
            </a:r>
            <a:r>
              <a:rPr lang="ja-JP" altLang="en-US" sz="1100" dirty="0" err="1">
                <a:latin typeface="+mj-ea"/>
                <a:ea typeface="+mj-ea"/>
              </a:rPr>
              <a:t>な</a:t>
            </a:r>
            <a:endParaRPr lang="en-US" altLang="ja-JP" sz="1100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い魅力がたくさんあったこと、それをデジタル化することで複数人の</a:t>
            </a:r>
            <a:endParaRPr lang="en-US" altLang="ja-JP" sz="1100" dirty="0">
              <a:latin typeface="+mj-ea"/>
              <a:ea typeface="+mj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j-ea"/>
                <a:ea typeface="+mj-ea"/>
              </a:rPr>
              <a:t>資産にできるなど新たな発見がたくさんあったとの報告だった。</a:t>
            </a:r>
            <a:endParaRPr lang="en-US" altLang="ja-JP" sz="11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1114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ＩＴを使った協働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395448" y="1298713"/>
            <a:ext cx="8353104" cy="48237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２６年度　生駒マッピングパーティ</a:t>
            </a:r>
            <a:r>
              <a:rPr lang="en-US" altLang="ja-JP" dirty="0"/>
              <a:t> </a:t>
            </a:r>
            <a:r>
              <a:rPr lang="en-US" altLang="ja-JP" dirty="0" smtClean="0"/>
              <a:t>vol.1</a:t>
            </a:r>
          </a:p>
          <a:p>
            <a:pPr marL="0" indent="0">
              <a:buNone/>
            </a:pPr>
            <a:r>
              <a:rPr lang="ja-JP" altLang="en-US" dirty="0" smtClean="0"/>
              <a:t>　　　　　</a:t>
            </a:r>
            <a:r>
              <a:rPr lang="en-US" altLang="ja-JP" dirty="0" err="1" smtClean="0"/>
              <a:t>Iko</a:t>
            </a:r>
            <a:r>
              <a:rPr lang="ja-JP" altLang="en-US" dirty="0" smtClean="0"/>
              <a:t> </a:t>
            </a:r>
            <a:r>
              <a:rPr lang="en-US" altLang="ja-JP" dirty="0" smtClean="0"/>
              <a:t>mama</a:t>
            </a:r>
            <a:r>
              <a:rPr lang="ja-JP" altLang="en-US" dirty="0" smtClean="0"/>
              <a:t> </a:t>
            </a:r>
            <a:r>
              <a:rPr lang="en-US" altLang="ja-JP" dirty="0" smtClean="0"/>
              <a:t>papa</a:t>
            </a:r>
            <a:r>
              <a:rPr lang="ja-JP" altLang="en-US" dirty="0" smtClean="0"/>
              <a:t>アプリ 開発提案プロジェクト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２７年度　</a:t>
            </a:r>
            <a:r>
              <a:rPr lang="en-US" altLang="ja-JP" dirty="0" smtClean="0"/>
              <a:t>Mash</a:t>
            </a:r>
            <a:r>
              <a:rPr lang="ja-JP" altLang="en-US" dirty="0" smtClean="0"/>
              <a:t> </a:t>
            </a:r>
            <a:r>
              <a:rPr lang="en-US" altLang="ja-JP" dirty="0" smtClean="0"/>
              <a:t>up</a:t>
            </a:r>
            <a:r>
              <a:rPr lang="ja-JP" altLang="en-US" dirty="0" smtClean="0"/>
              <a:t> </a:t>
            </a:r>
            <a:r>
              <a:rPr lang="en-US" altLang="ja-JP" dirty="0" smtClean="0"/>
              <a:t>award</a:t>
            </a:r>
            <a:r>
              <a:rPr lang="ja-JP" altLang="en-US" dirty="0" smtClean="0"/>
              <a:t> </a:t>
            </a:r>
            <a:r>
              <a:rPr lang="en-US" altLang="ja-JP" dirty="0" smtClean="0"/>
              <a:t>2015</a:t>
            </a:r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アーバンデータチャレンジ </a:t>
            </a:r>
            <a:r>
              <a:rPr kumimoji="1" lang="en-US" altLang="ja-JP" dirty="0" smtClean="0"/>
              <a:t>2015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アイデアワークショップ ハッカソン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オープンデータデイ </a:t>
            </a:r>
            <a:r>
              <a:rPr kumimoji="1" lang="en-US" altLang="ja-JP" dirty="0" smtClean="0"/>
              <a:t>2016 in</a:t>
            </a:r>
            <a:r>
              <a:rPr lang="ja-JP" altLang="en-US" dirty="0"/>
              <a:t> </a:t>
            </a:r>
            <a:r>
              <a:rPr lang="ja-JP" altLang="en-US" dirty="0" smtClean="0"/>
              <a:t>生駒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 smtClean="0"/>
              <a:t>２８年度　</a:t>
            </a:r>
            <a:r>
              <a:rPr lang="en-US" altLang="ja-JP" dirty="0" smtClean="0"/>
              <a:t>IKOMA</a:t>
            </a:r>
            <a:r>
              <a:rPr lang="ja-JP" altLang="en-US" dirty="0" smtClean="0"/>
              <a:t> </a:t>
            </a:r>
            <a:r>
              <a:rPr lang="en-US" altLang="ja-JP" dirty="0" smtClean="0"/>
              <a:t>Civic</a:t>
            </a:r>
            <a:r>
              <a:rPr lang="ja-JP" altLang="en-US" dirty="0" smtClean="0"/>
              <a:t> </a:t>
            </a:r>
            <a:r>
              <a:rPr lang="en-US" altLang="ja-JP" dirty="0" smtClean="0"/>
              <a:t>Tech</a:t>
            </a:r>
            <a:r>
              <a:rPr lang="ja-JP" altLang="en-US" dirty="0" smtClean="0"/>
              <a:t> </a:t>
            </a:r>
            <a:r>
              <a:rPr lang="en-US" altLang="ja-JP" dirty="0" smtClean="0"/>
              <a:t>Award 2016</a:t>
            </a:r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チャレンジ</a:t>
            </a:r>
            <a:r>
              <a:rPr kumimoji="1" lang="en-US" altLang="ja-JP" dirty="0" smtClean="0"/>
              <a:t>!!</a:t>
            </a:r>
            <a:r>
              <a:rPr kumimoji="1" lang="ja-JP" altLang="en-US" dirty="0" smtClean="0"/>
              <a:t>オープンガバナンス </a:t>
            </a:r>
            <a:r>
              <a:rPr kumimoji="1" lang="en-US" altLang="ja-JP" dirty="0" smtClean="0"/>
              <a:t>2016</a:t>
            </a:r>
          </a:p>
          <a:p>
            <a:pPr marL="0" indent="0">
              <a:buNone/>
            </a:pPr>
            <a:endParaRPr lang="en-US" altLang="ja-JP" sz="1400" dirty="0" smtClean="0"/>
          </a:p>
          <a:p>
            <a:pPr marL="0" indent="0">
              <a:buNone/>
            </a:pPr>
            <a:r>
              <a:rPr lang="ja-JP" altLang="en-US" sz="1400" dirty="0" smtClean="0"/>
              <a:t>　　　　　　　　　　　　　　　　　オープンデータポータルサイト</a:t>
            </a:r>
            <a:r>
              <a:rPr lang="en-US" altLang="ja-JP" sz="1400" dirty="0" smtClean="0"/>
              <a:t>https</a:t>
            </a:r>
            <a:r>
              <a:rPr lang="en-US" altLang="ja-JP" sz="1400" dirty="0"/>
              <a:t>://data.city.ikoma.lg.jp/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0744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発表メンバー</a:t>
            </a:r>
            <a:r>
              <a:rPr kumimoji="1" lang="ja-JP" altLang="en-US" dirty="0" smtClean="0"/>
              <a:t>紹介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50425" r="17282" b="4529"/>
          <a:stretch/>
        </p:blipFill>
        <p:spPr>
          <a:xfrm>
            <a:off x="4677325" y="2686012"/>
            <a:ext cx="1652281" cy="3256486"/>
          </a:xfrm>
          <a:prstGeom prst="rect">
            <a:avLst/>
          </a:prstGeom>
        </p:spPr>
      </p:pic>
      <p:pic>
        <p:nvPicPr>
          <p:cNvPr id="7" name="図 6" descr="matsud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6" t="7500" r="27872"/>
          <a:stretch/>
        </p:blipFill>
        <p:spPr>
          <a:xfrm>
            <a:off x="295355" y="2686012"/>
            <a:ext cx="1652281" cy="325648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105939" y="2602754"/>
            <a:ext cx="21629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3600" dirty="0" smtClean="0">
                <a:latin typeface="游ゴシック体 ボールド"/>
                <a:ea typeface="游ゴシック体 ボールド"/>
                <a:cs typeface="游ゴシック体 ボールド"/>
              </a:rPr>
              <a:t>松田</a:t>
            </a:r>
            <a:r>
              <a:rPr kumimoji="1" lang="en-US" altLang="ja-JP" sz="3600" dirty="0" smtClean="0">
                <a:latin typeface="游ゴシック体 ボールド"/>
                <a:ea typeface="游ゴシック体 ボールド"/>
                <a:cs typeface="游ゴシック体 ボールド"/>
              </a:rPr>
              <a:t> </a:t>
            </a:r>
            <a:r>
              <a:rPr kumimoji="1" lang="ja-JP" altLang="en-US" sz="3600" dirty="0" smtClean="0">
                <a:latin typeface="游ゴシック体 ボールド"/>
                <a:ea typeface="游ゴシック体 ボールド"/>
                <a:cs typeface="游ゴシック体 ボールド"/>
              </a:rPr>
              <a:t>裕貴</a:t>
            </a:r>
            <a:endParaRPr kumimoji="1" lang="ja-JP" altLang="en-US" sz="3600" dirty="0" smtClean="0">
              <a:latin typeface="游ゴシック体 ボールド"/>
              <a:ea typeface="游ゴシック体 ボールド"/>
              <a:cs typeface="游ゴシック体 ボールド"/>
            </a:endParaRPr>
          </a:p>
        </p:txBody>
      </p:sp>
      <p:pic>
        <p:nvPicPr>
          <p:cNvPr id="10" name="図 9" descr="naist-ubi_logo_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28" y="1178348"/>
            <a:ext cx="1176664" cy="1176664"/>
          </a:xfrm>
          <a:prstGeom prst="rect">
            <a:avLst/>
          </a:prstGeom>
        </p:spPr>
      </p:pic>
      <p:pic>
        <p:nvPicPr>
          <p:cNvPr id="11" name="図 10" descr="naist_logo_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4" y="1178348"/>
            <a:ext cx="1142104" cy="114210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464912" y="1313280"/>
            <a:ext cx="6378669" cy="9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300" dirty="0" smtClean="0">
                <a:latin typeface="游ゴシック体 ボールド"/>
                <a:ea typeface="游ゴシック体 ボールド"/>
                <a:cs typeface="游ゴシック体 ボールド"/>
              </a:rPr>
              <a:t>奈良先端科学技術大学院大学</a:t>
            </a:r>
            <a:r>
              <a:rPr lang="ja-JP" altLang="ja-JP" sz="2300" dirty="0">
                <a:latin typeface="游ゴシック体 ボールド"/>
                <a:ea typeface="游ゴシック体 ボールド"/>
                <a:cs typeface="游ゴシック体 ボールド"/>
              </a:rPr>
              <a:t>　</a:t>
            </a:r>
            <a:r>
              <a:rPr kumimoji="1" lang="ja-JP" altLang="en-US" sz="2300" dirty="0" smtClean="0">
                <a:latin typeface="游ゴシック体 ボールド"/>
                <a:ea typeface="游ゴシック体 ボールド"/>
                <a:cs typeface="游ゴシック体 ボールド"/>
              </a:rPr>
              <a:t>情報科学研究科</a:t>
            </a:r>
            <a:endParaRPr kumimoji="1" lang="en-US" altLang="ja-JP" sz="2300" dirty="0" smtClean="0">
              <a:latin typeface="游ゴシック体 ボールド"/>
              <a:ea typeface="游ゴシック体 ボールド"/>
              <a:cs typeface="游ゴシック体 ボールド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300" dirty="0" smtClean="0">
                <a:latin typeface="游ゴシック体 ボールド"/>
                <a:ea typeface="游ゴシック体 ボールド"/>
                <a:cs typeface="游ゴシック体 ボールド"/>
              </a:rPr>
              <a:t>ユビキタスコンピューティングシステム研究室</a:t>
            </a:r>
            <a:endParaRPr kumimoji="1" lang="ja-JP" altLang="en-US" sz="2300" dirty="0" smtClean="0">
              <a:latin typeface="游ゴシック体 ボールド"/>
              <a:ea typeface="游ゴシック体 ボールド"/>
              <a:cs typeface="游ゴシック体 ボールド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97299" y="3341418"/>
            <a:ext cx="2236510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2000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博士</a:t>
            </a:r>
            <a:r>
              <a:rPr lang="ja-JP" altLang="en-US" sz="2000" dirty="0">
                <a:latin typeface="游ゴシック体 ミディアム"/>
                <a:ea typeface="游ゴシック体 ミディアム"/>
                <a:cs typeface="游ゴシック体 ミディアム"/>
              </a:rPr>
              <a:t>後期課程１年</a:t>
            </a:r>
            <a:endParaRPr kumimoji="1" lang="ja-JP" altLang="en-US" sz="2000" dirty="0" smtClean="0">
              <a:latin typeface="游ゴシック体 ミディアム"/>
              <a:ea typeface="游ゴシック体 ミディアム"/>
              <a:cs typeface="游ゴシック体 ミディアム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03402" y="2602754"/>
            <a:ext cx="21629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3600" dirty="0" smtClean="0">
                <a:latin typeface="游ゴシック体 ボールド"/>
                <a:ea typeface="游ゴシック体 ボールド"/>
                <a:cs typeface="游ゴシック体 ボールド"/>
              </a:rPr>
              <a:t>河中</a:t>
            </a:r>
            <a:r>
              <a:rPr kumimoji="1" lang="en-US" altLang="ja-JP" sz="3600" dirty="0" smtClean="0">
                <a:latin typeface="游ゴシック体 ボールド"/>
                <a:ea typeface="游ゴシック体 ボールド"/>
                <a:cs typeface="游ゴシック体 ボールド"/>
              </a:rPr>
              <a:t> </a:t>
            </a:r>
            <a:r>
              <a:rPr kumimoji="1" lang="ja-JP" altLang="en-US" sz="3600" dirty="0" smtClean="0">
                <a:latin typeface="游ゴシック体 ボールド"/>
                <a:ea typeface="游ゴシック体 ボールド"/>
                <a:cs typeface="游ゴシック体 ボールド"/>
              </a:rPr>
              <a:t>祥吾</a:t>
            </a:r>
            <a:endParaRPr kumimoji="1" lang="ja-JP" altLang="en-US" sz="3600" dirty="0" smtClean="0">
              <a:latin typeface="游ゴシック体 ボールド"/>
              <a:ea typeface="游ゴシック体 ボールド"/>
              <a:cs typeface="游ゴシック体 ボールド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94762" y="3341418"/>
            <a:ext cx="2236510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2000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博士</a:t>
            </a:r>
            <a:r>
              <a:rPr lang="ja-JP" altLang="en-US" sz="2000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前期</a:t>
            </a:r>
            <a:r>
              <a:rPr lang="ja-JP" altLang="en-US" sz="2000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課程</a:t>
            </a:r>
            <a:r>
              <a:rPr lang="ja-JP" altLang="en-US" sz="2000" dirty="0">
                <a:latin typeface="游ゴシック体 ミディアム"/>
                <a:ea typeface="游ゴシック体 ミディアム"/>
                <a:cs typeface="游ゴシック体 ミディアム"/>
              </a:rPr>
              <a:t>１年</a:t>
            </a:r>
            <a:endParaRPr kumimoji="1" lang="ja-JP" altLang="en-US" sz="2000" dirty="0" smtClean="0">
              <a:latin typeface="游ゴシック体 ミディアム"/>
              <a:ea typeface="游ゴシック体 ミディアム"/>
              <a:cs typeface="游ゴシック体 ミディアム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83699" y="4870842"/>
            <a:ext cx="2069797" cy="1080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ja-JP" altLang="en-US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サーバシステム</a:t>
            </a:r>
            <a:endParaRPr lang="en-US" altLang="ja-JP" dirty="0" smtClean="0">
              <a:latin typeface="游ゴシック体 ミディアム"/>
              <a:ea typeface="游ゴシック体 ミディアム"/>
              <a:cs typeface="游ゴシック体 ミディアム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altLang="ja-JP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Android </a:t>
            </a:r>
            <a:r>
              <a:rPr lang="ja-JP" altLang="en-US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アプリ</a:t>
            </a:r>
            <a:endParaRPr lang="en-US" altLang="ja-JP" dirty="0" smtClean="0">
              <a:latin typeface="游ゴシック体 ミディアム"/>
              <a:ea typeface="游ゴシック体 ミディアム"/>
              <a:cs typeface="游ゴシック体 ミディアム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altLang="ja-JP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UI </a:t>
            </a:r>
            <a:r>
              <a:rPr lang="ja-JP" altLang="en-US" dirty="0">
                <a:latin typeface="游ゴシック体 ミディアム"/>
                <a:ea typeface="游ゴシック体 ミディアム"/>
                <a:cs typeface="游ゴシック体 ミディアム"/>
              </a:rPr>
              <a:t>デザイン</a:t>
            </a:r>
            <a:endParaRPr kumimoji="1" lang="ja-JP" altLang="en-US" dirty="0" smtClean="0">
              <a:latin typeface="游ゴシック体 ミディアム"/>
              <a:ea typeface="游ゴシック体 ミディアム"/>
              <a:cs typeface="游ゴシック体 ミディアム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98442" y="4870842"/>
            <a:ext cx="1672253" cy="1080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altLang="ja-JP" dirty="0" err="1">
                <a:latin typeface="游ゴシック体 ミディアム"/>
                <a:ea typeface="游ゴシック体 ミディアム"/>
                <a:cs typeface="游ゴシック体 ミディアム"/>
              </a:rPr>
              <a:t>iOS</a:t>
            </a:r>
            <a:r>
              <a:rPr lang="en-US" altLang="ja-JP" dirty="0">
                <a:latin typeface="游ゴシック体 ミディアム"/>
                <a:ea typeface="游ゴシック体 ミディアム"/>
                <a:cs typeface="游ゴシック体 ミディアム"/>
              </a:rPr>
              <a:t> </a:t>
            </a:r>
            <a:r>
              <a:rPr lang="ja-JP" altLang="en-US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アプリ</a:t>
            </a:r>
            <a:endParaRPr lang="en-US" altLang="ja-JP" dirty="0" smtClean="0">
              <a:latin typeface="游ゴシック体 ミディアム"/>
              <a:ea typeface="游ゴシック体 ミディアム"/>
              <a:cs typeface="游ゴシック体 ミディアム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altLang="ja-JP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Web </a:t>
            </a:r>
            <a:r>
              <a:rPr lang="ja-JP" altLang="en-US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サイト</a:t>
            </a:r>
            <a:endParaRPr lang="en-US" altLang="ja-JP" dirty="0" smtClean="0">
              <a:latin typeface="游ゴシック体 ミディアム"/>
              <a:ea typeface="游ゴシック体 ミディアム"/>
              <a:cs typeface="游ゴシック体 ミディアム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altLang="ja-JP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UI </a:t>
            </a:r>
            <a:r>
              <a:rPr lang="ja-JP" altLang="en-US" dirty="0">
                <a:latin typeface="游ゴシック体 ミディアム"/>
                <a:ea typeface="游ゴシック体 ミディアム"/>
                <a:cs typeface="游ゴシック体 ミディアム"/>
              </a:rPr>
              <a:t>デザイン</a:t>
            </a:r>
            <a:endParaRPr kumimoji="1" lang="ja-JP" altLang="en-US" dirty="0" smtClean="0">
              <a:latin typeface="游ゴシック体 ミディアム"/>
              <a:ea typeface="游ゴシック体 ミディアム"/>
              <a:cs typeface="游ゴシック体 ミディアム"/>
            </a:endParaRPr>
          </a:p>
        </p:txBody>
      </p:sp>
    </p:spTree>
    <p:extLst>
      <p:ext uri="{BB962C8B-B14F-4D97-AF65-F5344CB8AC3E}">
        <p14:creationId xmlns:p14="http://schemas.microsoft.com/office/powerpoint/2010/main" val="334930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生駒市を</a:t>
            </a:r>
            <a:r>
              <a:rPr kumimoji="1" lang="en-US" altLang="ja-JP" dirty="0" smtClean="0"/>
              <a:t>PR</a:t>
            </a:r>
            <a:r>
              <a:rPr kumimoji="1" lang="ja-JP" altLang="en-US" dirty="0" smtClean="0"/>
              <a:t>したい！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市の認知度を向上したい</a:t>
            </a:r>
            <a:endParaRPr lang="en-US" altLang="ja-JP" dirty="0" smtClean="0">
              <a:latin typeface="游ゴシック体 ミディアム"/>
              <a:ea typeface="游ゴシック体 ミディアム"/>
              <a:cs typeface="游ゴシック体 ミディアム"/>
            </a:endParaRPr>
          </a:p>
          <a:p>
            <a:r>
              <a:rPr kumimoji="1" lang="ja-JP" altLang="en-US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交流人口を増加したい</a:t>
            </a:r>
            <a:endParaRPr kumimoji="1" lang="ja-JP" altLang="en-US" dirty="0">
              <a:latin typeface="游ゴシック体 ミディアム"/>
              <a:ea typeface="游ゴシック体 ミディアム"/>
              <a:cs typeface="游ゴシック体 ミディアム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t="7339"/>
          <a:stretch/>
        </p:blipFill>
        <p:spPr>
          <a:xfrm>
            <a:off x="0" y="2481063"/>
            <a:ext cx="9144000" cy="342454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153941" y="5904813"/>
            <a:ext cx="340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chemeClr val="bg1">
                    <a:lumMod val="50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rPr>
              <a:t>出典</a:t>
            </a:r>
            <a:r>
              <a:rPr kumimoji="1" lang="ja-JP" altLang="en-US" sz="1400" dirty="0" smtClean="0">
                <a:solidFill>
                  <a:schemeClr val="bg1">
                    <a:lumMod val="50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rPr>
              <a:t>：</a:t>
            </a:r>
            <a:r>
              <a:rPr kumimoji="1" lang="en-US" altLang="ja-JP" sz="1400" dirty="0" smtClean="0">
                <a:solidFill>
                  <a:schemeClr val="bg1">
                    <a:lumMod val="50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rPr>
              <a:t> COG2016 </a:t>
            </a:r>
            <a:r>
              <a:rPr kumimoji="1" lang="ja-JP" altLang="en-US" sz="1400" dirty="0" smtClean="0">
                <a:solidFill>
                  <a:schemeClr val="bg1">
                    <a:lumMod val="50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rPr>
              <a:t>自治体からの課題一覧</a:t>
            </a:r>
            <a:endParaRPr kumimoji="1" lang="ja-JP" altLang="en-US" sz="1400" dirty="0">
              <a:solidFill>
                <a:schemeClr val="bg1">
                  <a:lumMod val="50000"/>
                </a:schemeClr>
              </a:solidFill>
              <a:latin typeface="游ゴシック体 ミディアム"/>
              <a:ea typeface="游ゴシック体 ミディアム"/>
              <a:cs typeface="游ゴシック体 ミディアム"/>
            </a:endParaRPr>
          </a:p>
        </p:txBody>
      </p:sp>
      <p:grpSp>
        <p:nvGrpSpPr>
          <p:cNvPr id="9" name="図形グループ 8"/>
          <p:cNvGrpSpPr/>
          <p:nvPr/>
        </p:nvGrpSpPr>
        <p:grpSpPr>
          <a:xfrm>
            <a:off x="4341715" y="1262094"/>
            <a:ext cx="4332997" cy="857739"/>
            <a:chOff x="4415554" y="1262094"/>
            <a:chExt cx="4332997" cy="857739"/>
          </a:xfrm>
        </p:grpSpPr>
        <p:sp>
          <p:nvSpPr>
            <p:cNvPr id="6" name="右矢印 5"/>
            <p:cNvSpPr/>
            <p:nvPr/>
          </p:nvSpPr>
          <p:spPr>
            <a:xfrm>
              <a:off x="4415554" y="1491592"/>
              <a:ext cx="524255" cy="398742"/>
            </a:xfrm>
            <a:prstGeom prst="rightArrow">
              <a:avLst>
                <a:gd name="adj1" fmla="val 50000"/>
                <a:gd name="adj2" fmla="val 8888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5153940" y="1262094"/>
              <a:ext cx="3594611" cy="857739"/>
            </a:xfrm>
            <a:prstGeom prst="roundRect">
              <a:avLst>
                <a:gd name="adj" fmla="val 1098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ミディアム"/>
                  <a:ea typeface="游ゴシック体 ミディアム"/>
                  <a:cs typeface="游ゴシック体 ミディアム"/>
                </a:rPr>
                <a:t>生駒市を</a:t>
              </a:r>
              <a:r>
                <a:rPr kumimoji="1" lang="ja-JP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ミディアム"/>
                  <a:ea typeface="游ゴシック体 ミディアム"/>
                  <a:cs typeface="游ゴシック体 ミディアム"/>
                </a:rPr>
                <a:t>宣伝するための</a:t>
              </a:r>
              <a:endParaRPr kumimoji="1"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endParaRPr>
            </a:p>
            <a:p>
              <a:pPr algn="ctr"/>
              <a:r>
                <a:rPr kumimoji="1" lang="ja-JP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ボールド"/>
                  <a:ea typeface="游ゴシック体 ボールド"/>
                  <a:cs typeface="游ゴシック体 ボールド"/>
                </a:rPr>
                <a:t>「ＰＲコンテンツ」</a:t>
              </a:r>
              <a:r>
                <a:rPr kumimoji="1" lang="ja-JP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游ゴシック体 ミディアム"/>
                  <a:ea typeface="游ゴシック体 ミディアム"/>
                  <a:cs typeface="游ゴシック体 ミディアム"/>
                </a:rPr>
                <a:t>が必要</a:t>
              </a:r>
              <a:endPara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44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ＰＲコンテンツの抱える課題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428" y="1109450"/>
            <a:ext cx="1986517" cy="198651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681" y="4299799"/>
            <a:ext cx="1749728" cy="16417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00000">
            <a:off x="6348981" y="3574673"/>
            <a:ext cx="676923" cy="52090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100000">
            <a:off x="7481682" y="3410641"/>
            <a:ext cx="1199209" cy="92282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846498" y="1371147"/>
            <a:ext cx="3877985" cy="1409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2400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ＰＲコンテンツ</a:t>
            </a:r>
            <a:r>
              <a:rPr lang="ja-JP" altLang="en-US" sz="2400" dirty="0">
                <a:latin typeface="游ゴシック体 ミディアム"/>
                <a:ea typeface="游ゴシック体 ミディアム"/>
                <a:cs typeface="游ゴシック体 ミディアム"/>
              </a:rPr>
              <a:t>は</a:t>
            </a:r>
            <a:endParaRPr lang="en-US" altLang="ja-JP" sz="2400" dirty="0">
              <a:latin typeface="游ゴシック体 ミディアム"/>
              <a:ea typeface="游ゴシック体 ミディアム"/>
              <a:cs typeface="游ゴシック体 ミディアム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400" dirty="0">
                <a:latin typeface="游ゴシック体 ボールド"/>
                <a:ea typeface="游ゴシック体 ボールド"/>
                <a:cs typeface="游ゴシック体 ボールド"/>
              </a:rPr>
              <a:t>「ニワトリ・タマゴ問題</a:t>
            </a:r>
            <a:r>
              <a:rPr lang="ja-JP" altLang="en-US" sz="2400" dirty="0" smtClean="0">
                <a:latin typeface="游ゴシック体 ボールド"/>
                <a:ea typeface="游ゴシック体 ボールド"/>
                <a:cs typeface="游ゴシック体 ボールド"/>
              </a:rPr>
              <a:t>」</a:t>
            </a:r>
            <a:endParaRPr lang="en-US" altLang="ja-JP" sz="2400" dirty="0" smtClean="0">
              <a:latin typeface="游ゴシック体 ボールド"/>
              <a:ea typeface="游ゴシック体 ボールド"/>
              <a:cs typeface="游ゴシック体 ボールド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400" dirty="0" smtClean="0">
                <a:latin typeface="游ゴシック体 ミディアム"/>
                <a:ea typeface="游ゴシック体 ミディアム"/>
                <a:cs typeface="游ゴシック体 ミディアム"/>
              </a:rPr>
              <a:t>に陥りがち！</a:t>
            </a:r>
            <a:endParaRPr lang="ja-JP" altLang="en-US" sz="2400" dirty="0">
              <a:latin typeface="游ゴシック体 ミディアム"/>
              <a:ea typeface="游ゴシック体 ミディアム"/>
              <a:cs typeface="游ゴシック体 ミディアム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6047282" y="2468511"/>
            <a:ext cx="2652165" cy="763518"/>
          </a:xfrm>
          <a:prstGeom prst="roundRect">
            <a:avLst>
              <a:gd name="adj" fmla="val 70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dirty="0" smtClean="0">
                <a:solidFill>
                  <a:schemeClr val="accent1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ＰＲ</a:t>
            </a:r>
            <a:r>
              <a:rPr kumimoji="1" lang="ja-JP" altLang="en-US" dirty="0" smtClean="0">
                <a:solidFill>
                  <a:schemeClr val="accent1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コンテンツによる</a:t>
            </a:r>
            <a:endParaRPr kumimoji="1" lang="en-US" altLang="ja-JP" dirty="0" smtClean="0">
              <a:solidFill>
                <a:schemeClr val="accent1"/>
              </a:solidFill>
              <a:latin typeface="游ゴシック体 ボールド"/>
              <a:ea typeface="游ゴシック体 ボールド"/>
              <a:cs typeface="游ゴシック体 ボールド"/>
            </a:endParaRPr>
          </a:p>
          <a:p>
            <a:pPr algn="ctr"/>
            <a:r>
              <a:rPr kumimoji="1" lang="ja-JP" altLang="en-US" dirty="0" smtClean="0">
                <a:solidFill>
                  <a:schemeClr val="accent1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観光客の誘致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6047282" y="5336051"/>
            <a:ext cx="2652165" cy="694107"/>
          </a:xfrm>
          <a:prstGeom prst="roundRect">
            <a:avLst>
              <a:gd name="adj" fmla="val 73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 smtClean="0">
                <a:solidFill>
                  <a:schemeClr val="accent1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観光消費活動（税収）</a:t>
            </a:r>
            <a:endParaRPr kumimoji="1" lang="en-US" altLang="ja-JP" dirty="0" smtClean="0">
              <a:solidFill>
                <a:schemeClr val="accent1"/>
              </a:solidFill>
              <a:latin typeface="游ゴシック体 ボールド"/>
              <a:ea typeface="游ゴシック体 ボールド"/>
              <a:cs typeface="游ゴシック体 ボールド"/>
            </a:endParaRPr>
          </a:p>
          <a:p>
            <a:pPr algn="ctr"/>
            <a:r>
              <a:rPr lang="ja-JP" altLang="en-US" dirty="0" smtClean="0">
                <a:solidFill>
                  <a:schemeClr val="accent1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＝コンテンツ作成資金</a:t>
            </a:r>
            <a:endParaRPr kumimoji="1" lang="ja-JP" altLang="en-US" dirty="0" smtClean="0">
              <a:solidFill>
                <a:schemeClr val="accent1"/>
              </a:solidFill>
              <a:latin typeface="游ゴシック体 ボールド"/>
              <a:ea typeface="游ゴシック体 ボールド"/>
              <a:cs typeface="游ゴシック体 ボールド"/>
            </a:endParaRPr>
          </a:p>
        </p:txBody>
      </p:sp>
      <p:grpSp>
        <p:nvGrpSpPr>
          <p:cNvPr id="127" name="図形グループ 126"/>
          <p:cNvGrpSpPr/>
          <p:nvPr/>
        </p:nvGrpSpPr>
        <p:grpSpPr>
          <a:xfrm>
            <a:off x="-30962" y="2824568"/>
            <a:ext cx="4342612" cy="1687659"/>
            <a:chOff x="-67882" y="2927944"/>
            <a:chExt cx="4342612" cy="1687659"/>
          </a:xfrm>
        </p:grpSpPr>
        <p:sp>
          <p:nvSpPr>
            <p:cNvPr id="94" name="テキスト ボックス 93"/>
            <p:cNvSpPr txBox="1"/>
            <p:nvPr/>
          </p:nvSpPr>
          <p:spPr>
            <a:xfrm>
              <a:off x="31978" y="4271919"/>
              <a:ext cx="1980029" cy="343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ja-JP" altLang="en-US" sz="1400" dirty="0" smtClean="0">
                  <a:solidFill>
                    <a:srgbClr val="4472C4"/>
                  </a:solidFill>
                  <a:latin typeface="游ゴシック体 ミディアム"/>
                  <a:ea typeface="游ゴシック体 ミディアム"/>
                  <a:cs typeface="游ゴシック体 ミディアム"/>
                </a:rPr>
                <a:t>どんどん蓄積する一方</a:t>
              </a:r>
            </a:p>
          </p:txBody>
        </p:sp>
        <p:grpSp>
          <p:nvGrpSpPr>
            <p:cNvPr id="125" name="図形グループ 124"/>
            <p:cNvGrpSpPr/>
            <p:nvPr/>
          </p:nvGrpSpPr>
          <p:grpSpPr>
            <a:xfrm>
              <a:off x="-67882" y="2927944"/>
              <a:ext cx="4342612" cy="1402188"/>
              <a:chOff x="-67882" y="2927944"/>
              <a:chExt cx="4342612" cy="1402188"/>
            </a:xfrm>
          </p:grpSpPr>
          <p:pic>
            <p:nvPicPr>
              <p:cNvPr id="21" name="図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3511" y="3529777"/>
                <a:ext cx="641219" cy="800355"/>
              </a:xfrm>
              <a:prstGeom prst="rect">
                <a:avLst/>
              </a:prstGeom>
            </p:spPr>
          </p:pic>
          <p:pic>
            <p:nvPicPr>
              <p:cNvPr id="22" name="図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8184" y="3707059"/>
                <a:ext cx="481757" cy="601318"/>
              </a:xfrm>
              <a:prstGeom prst="rect">
                <a:avLst/>
              </a:prstGeom>
            </p:spPr>
          </p:pic>
          <p:pic>
            <p:nvPicPr>
              <p:cNvPr id="23" name="図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2859" y="3860011"/>
                <a:ext cx="361951" cy="451779"/>
              </a:xfrm>
              <a:prstGeom prst="rect">
                <a:avLst/>
              </a:prstGeom>
            </p:spPr>
          </p:pic>
          <p:pic>
            <p:nvPicPr>
              <p:cNvPr id="24" name="図 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6011" y="3967118"/>
                <a:ext cx="271939" cy="339428"/>
              </a:xfrm>
              <a:prstGeom prst="rect">
                <a:avLst/>
              </a:prstGeom>
            </p:spPr>
          </p:pic>
          <p:pic>
            <p:nvPicPr>
              <p:cNvPr id="25" name="図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4424" y="4056773"/>
                <a:ext cx="204312" cy="255017"/>
              </a:xfrm>
              <a:prstGeom prst="rect">
                <a:avLst/>
              </a:prstGeom>
            </p:spPr>
          </p:pic>
          <p:pic>
            <p:nvPicPr>
              <p:cNvPr id="26" name="図 2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3500" y="4110634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27" name="図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7050" y="4113902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28" name="図 2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0553" y="4113902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29" name="図 2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0553" y="3970456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30" name="図 2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8701" y="4001672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31" name="図 3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72340" y="4117945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32" name="図 3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8627" y="4113902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33" name="図 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2204" y="3880126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34" name="図 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7852" y="3985241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35" name="図 3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7186" y="3846895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4192" y="3956596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37" name="図 3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7440" y="3860797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38" name="図 3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5868" y="3721560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39" name="図 3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3801" y="3659613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40" name="図 3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124" y="4117663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41" name="図 4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6667" y="3605104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42" name="図 4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4677" y="3717601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43" name="図 4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8911" y="4121706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44" name="図 4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5198" y="4117663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45" name="図 4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110" y="3975925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46" name="図 4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4423" y="3989002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47" name="図 4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1006" y="3805847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48" name="図 4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0763" y="3960357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49" name="図 4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4011" y="3864558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50" name="図 4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1949" y="3905873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51" name="図 5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916" y="3700903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52" name="図 5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8180" y="3575910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53" name="図 5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6328" y="3476326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56" name="図 5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044" y="4108996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57" name="図 5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547" y="4108996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58" name="図 5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547" y="3965550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59" name="図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695" y="3996766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60" name="図 5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334" y="4113039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61" name="図 6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3621" y="4108996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62" name="図 6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198" y="3875220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63" name="図 6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846" y="3980335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64" name="図 6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180" y="3841989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65" name="図 6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9186" y="3951690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66" name="図 6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434" y="3855891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67" name="図 6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862" y="3716654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68" name="図 6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795" y="3654707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69" name="図 6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7882" y="4112757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70" name="図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661" y="3600198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71" name="図 7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671" y="3712695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72" name="図 7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905" y="4116800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73" name="図 7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192" y="4112757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74" name="図 7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0896" y="3971019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75" name="図 7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17" y="3984096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76" name="図 7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000" y="3800941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77" name="図 7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757" y="3955451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78" name="図 7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005" y="3859652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79" name="図 7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6943" y="3900967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80" name="図 7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910" y="3695997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81" name="図 8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174" y="3571004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82" name="図 8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322" y="3471420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83" name="図 8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1993" y="3654707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84" name="図 8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9926" y="3592760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85" name="図 8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2792" y="3538251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86" name="図 8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0802" y="3650748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87" name="図 8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6041" y="3683854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88" name="図 8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4305" y="3509057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89" name="図 8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2453" y="3409473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90" name="図 8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6407" y="3928528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91" name="図 9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1643" y="3909199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92" name="図 9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0071" y="3769962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93" name="図 9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025" y="3770187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95" name="図 9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970" y="3476326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96" name="図 9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903" y="3414379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97" name="図 9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769" y="3359870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98" name="図 9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779" y="3472367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99" name="図 9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08" y="3560613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100" name="図 9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18" y="3455669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101" name="図 10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282" y="3330676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102" name="図 10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430" y="3231092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103" name="図 10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8900" y="3297923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104" name="図 10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910" y="3410420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105" name="図 10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2149" y="3443526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106" name="図 10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315" y="3268030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107" name="図 10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64" y="3184327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108" name="図 10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6688" y="2927944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109" name="図 10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692" y="3264071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110" name="図 10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734" y="3650391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111" name="図 1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60" y="3089649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112" name="図 1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300" y="3831632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113" name="図 1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2892" y="3444684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114" name="図 1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767" y="3113930"/>
                <a:ext cx="153503" cy="191598"/>
              </a:xfrm>
              <a:prstGeom prst="rect">
                <a:avLst/>
              </a:prstGeom>
            </p:spPr>
          </p:pic>
          <p:pic>
            <p:nvPicPr>
              <p:cNvPr id="124" name="図 1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093" y="3573774"/>
                <a:ext cx="153503" cy="191598"/>
              </a:xfrm>
              <a:prstGeom prst="rect">
                <a:avLst/>
              </a:prstGeom>
            </p:spPr>
          </p:pic>
        </p:grpSp>
      </p:grpSp>
      <p:grpSp>
        <p:nvGrpSpPr>
          <p:cNvPr id="129" name="図形グループ 128"/>
          <p:cNvGrpSpPr/>
          <p:nvPr/>
        </p:nvGrpSpPr>
        <p:grpSpPr>
          <a:xfrm>
            <a:off x="4072263" y="3221496"/>
            <a:ext cx="2550599" cy="1339049"/>
            <a:chOff x="4035343" y="3324872"/>
            <a:chExt cx="2550599" cy="1339049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4954" y="4194296"/>
              <a:ext cx="850988" cy="417758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2047" y="3324872"/>
              <a:ext cx="938809" cy="1171799"/>
            </a:xfrm>
            <a:prstGeom prst="rect">
              <a:avLst/>
            </a:prstGeom>
          </p:spPr>
        </p:pic>
        <p:sp>
          <p:nvSpPr>
            <p:cNvPr id="20" name="角丸四角形 19"/>
            <p:cNvSpPr/>
            <p:nvPr/>
          </p:nvSpPr>
          <p:spPr>
            <a:xfrm>
              <a:off x="4035343" y="4142428"/>
              <a:ext cx="1646786" cy="521493"/>
            </a:xfrm>
            <a:prstGeom prst="roundRect">
              <a:avLst>
                <a:gd name="adj" fmla="val 709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dirty="0" smtClean="0">
                  <a:solidFill>
                    <a:srgbClr val="4472C4"/>
                  </a:solidFill>
                  <a:latin typeface="游ゴシック体 ボールド"/>
                  <a:ea typeface="游ゴシック体 ボールド"/>
                  <a:cs typeface="游ゴシック体 ボールド"/>
                </a:rPr>
                <a:t>市の追加予算</a:t>
              </a:r>
            </a:p>
          </p:txBody>
        </p:sp>
      </p:grpSp>
      <p:grpSp>
        <p:nvGrpSpPr>
          <p:cNvPr id="130" name="図形グループ 129"/>
          <p:cNvGrpSpPr/>
          <p:nvPr/>
        </p:nvGrpSpPr>
        <p:grpSpPr>
          <a:xfrm>
            <a:off x="447647" y="3060114"/>
            <a:ext cx="4698474" cy="2983970"/>
            <a:chOff x="329503" y="3089650"/>
            <a:chExt cx="4698474" cy="2983970"/>
          </a:xfrm>
        </p:grpSpPr>
        <p:sp>
          <p:nvSpPr>
            <p:cNvPr id="128" name="角丸四角形 127"/>
            <p:cNvSpPr/>
            <p:nvPr/>
          </p:nvSpPr>
          <p:spPr>
            <a:xfrm>
              <a:off x="329503" y="5115255"/>
              <a:ext cx="4698474" cy="958365"/>
            </a:xfrm>
            <a:prstGeom prst="roundRect">
              <a:avLst>
                <a:gd name="adj" fmla="val 7093"/>
              </a:avLst>
            </a:prstGeom>
            <a:solidFill>
              <a:srgbClr val="FF0000">
                <a:alpha val="7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2200" smtClean="0">
                  <a:solidFill>
                    <a:srgbClr val="FF0000"/>
                  </a:solidFill>
                  <a:latin typeface="游ゴシック体 ボールド"/>
                  <a:ea typeface="游ゴシック体 ボールド"/>
                  <a:cs typeface="游ゴシック体 ボールド"/>
                </a:rPr>
                <a:t>ＰＲコンテンツ</a:t>
              </a:r>
              <a:r>
                <a:rPr kumimoji="1" lang="ja-JP" altLang="en-US" sz="2200" dirty="0" smtClean="0">
                  <a:solidFill>
                    <a:srgbClr val="FF0000"/>
                  </a:solidFill>
                  <a:latin typeface="游ゴシック体 ボールド"/>
                  <a:ea typeface="游ゴシック体 ボールド"/>
                  <a:cs typeface="游ゴシック体 ボールド"/>
                </a:rPr>
                <a:t>を作成するための</a:t>
              </a:r>
              <a:endParaRPr kumimoji="1" lang="en-US" altLang="ja-JP" sz="2200" dirty="0" smtClean="0">
                <a:solidFill>
                  <a:srgbClr val="FF0000"/>
                </a:solidFill>
                <a:latin typeface="游ゴシック体 ボールド"/>
                <a:ea typeface="游ゴシック体 ボールド"/>
                <a:cs typeface="游ゴシック体 ボールド"/>
              </a:endParaRPr>
            </a:p>
            <a:p>
              <a:pPr algn="ctr"/>
              <a:r>
                <a:rPr kumimoji="1" lang="ja-JP" altLang="en-US" sz="2200" dirty="0" smtClean="0">
                  <a:solidFill>
                    <a:srgbClr val="FF0000"/>
                  </a:solidFill>
                  <a:latin typeface="游ゴシック体 ボールド"/>
                  <a:ea typeface="游ゴシック体 ボールド"/>
                  <a:cs typeface="游ゴシック体 ボールド"/>
                </a:rPr>
                <a:t>エコシステムが必要！</a:t>
              </a:r>
            </a:p>
          </p:txBody>
        </p:sp>
        <p:sp>
          <p:nvSpPr>
            <p:cNvPr id="126" name="下矢印 125"/>
            <p:cNvSpPr/>
            <p:nvPr/>
          </p:nvSpPr>
          <p:spPr>
            <a:xfrm>
              <a:off x="2367587" y="3089650"/>
              <a:ext cx="615596" cy="2086618"/>
            </a:xfrm>
            <a:prstGeom prst="downArrow">
              <a:avLst>
                <a:gd name="adj1" fmla="val 54798"/>
                <a:gd name="adj2" fmla="val 679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endParaRPr>
            </a:p>
          </p:txBody>
        </p:sp>
      </p:grpSp>
      <p:sp>
        <p:nvSpPr>
          <p:cNvPr id="133" name="乗算記号 132"/>
          <p:cNvSpPr/>
          <p:nvPr/>
        </p:nvSpPr>
        <p:spPr>
          <a:xfrm>
            <a:off x="7502561" y="3648604"/>
            <a:ext cx="1277409" cy="665942"/>
          </a:xfrm>
          <a:prstGeom prst="mathMultiply">
            <a:avLst>
              <a:gd name="adj1" fmla="val 21302"/>
            </a:avLst>
          </a:prstGeom>
          <a:solidFill>
            <a:srgbClr val="0000FF"/>
          </a:solidFill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游ゴシック体 ミディアム"/>
              <a:ea typeface="游ゴシック体 ミディアム"/>
              <a:cs typeface="游ゴシック体 ミディアム"/>
            </a:endParaRPr>
          </a:p>
        </p:txBody>
      </p:sp>
      <p:sp>
        <p:nvSpPr>
          <p:cNvPr id="135" name="L 字 134"/>
          <p:cNvSpPr/>
          <p:nvPr/>
        </p:nvSpPr>
        <p:spPr>
          <a:xfrm rot="2700000">
            <a:off x="7217494" y="3618697"/>
            <a:ext cx="466756" cy="466756"/>
          </a:xfrm>
          <a:prstGeom prst="corner">
            <a:avLst>
              <a:gd name="adj1" fmla="val 16724"/>
              <a:gd name="adj2" fmla="val 16274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游ゴシック体 ミディアム"/>
              <a:ea typeface="游ゴシック体 ミディアム"/>
              <a:cs typeface="游ゴシック体 ミディアム"/>
            </a:endParaRPr>
          </a:p>
        </p:txBody>
      </p:sp>
    </p:spTree>
    <p:extLst>
      <p:ext uri="{BB962C8B-B14F-4D97-AF65-F5344CB8AC3E}">
        <p14:creationId xmlns:p14="http://schemas.microsoft.com/office/powerpoint/2010/main" val="196271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33" grpId="0" animBg="1"/>
      <p:bldP spid="133" grpId="1" animBg="1"/>
      <p:bldP spid="135" grpId="0" animBg="1"/>
      <p:bldP spid="1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4" y="1791624"/>
            <a:ext cx="9195688" cy="345197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08147" y="618855"/>
            <a:ext cx="2749471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4000" dirty="0" smtClean="0">
                <a:solidFill>
                  <a:srgbClr val="0B5CA6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その課題を</a:t>
            </a:r>
            <a:endParaRPr lang="ja-JP" altLang="en-US" sz="4000" dirty="0">
              <a:solidFill>
                <a:srgbClr val="0B5CA6"/>
              </a:solidFill>
              <a:latin typeface="游ゴシック体 ボールド"/>
              <a:ea typeface="游ゴシック体 ボールド"/>
              <a:cs typeface="游ゴシック体 ボールド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95189" y="5459282"/>
            <a:ext cx="3775393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4000" dirty="0" smtClean="0">
                <a:solidFill>
                  <a:srgbClr val="0B5CA6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で解決します！</a:t>
            </a:r>
            <a:endParaRPr lang="ja-JP" altLang="en-US" sz="4000" dirty="0">
              <a:solidFill>
                <a:srgbClr val="0B5CA6"/>
              </a:solidFill>
              <a:latin typeface="游ゴシック体 ボールド"/>
              <a:ea typeface="游ゴシック体 ボールド"/>
              <a:cs typeface="游ゴシック体 ボールド"/>
            </a:endParaRPr>
          </a:p>
        </p:txBody>
      </p:sp>
    </p:spTree>
    <p:extLst>
      <p:ext uri="{BB962C8B-B14F-4D97-AF65-F5344CB8AC3E}">
        <p14:creationId xmlns:p14="http://schemas.microsoft.com/office/powerpoint/2010/main" val="314357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ParmoSense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とは？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600" dirty="0" smtClean="0">
                <a:latin typeface="游ゴシック体 ボールド"/>
                <a:ea typeface="游ゴシック体 ボールド"/>
                <a:cs typeface="游ゴシック体 ボールド"/>
              </a:rPr>
              <a:t>観光客同士が「楽しい」を</a:t>
            </a:r>
            <a:endParaRPr lang="en-US" altLang="ja-JP" sz="2600" dirty="0">
              <a:latin typeface="游ゴシック体 ボールド"/>
              <a:ea typeface="游ゴシック体 ボールド"/>
              <a:cs typeface="游ゴシック体 ボールド"/>
            </a:endParaRPr>
          </a:p>
          <a:p>
            <a:pPr marL="0" indent="0">
              <a:buNone/>
            </a:pPr>
            <a:r>
              <a:rPr lang="ja-JP" altLang="en-US" sz="2600" dirty="0" smtClean="0">
                <a:latin typeface="游ゴシック体 ボールド"/>
                <a:ea typeface="游ゴシック体 ボールド"/>
                <a:cs typeface="游ゴシック体 ボールド"/>
              </a:rPr>
              <a:t>共有できるプラットフォーム</a:t>
            </a:r>
            <a:endParaRPr lang="en-US" altLang="ja-JP" sz="2600" dirty="0" smtClean="0">
              <a:latin typeface="游ゴシック体 ボールド"/>
              <a:ea typeface="游ゴシック体 ボールド"/>
              <a:cs typeface="游ゴシック体 ボールド"/>
            </a:endParaRPr>
          </a:p>
          <a:p>
            <a:pPr marL="450850" indent="-273050"/>
            <a:endParaRPr lang="en-US" altLang="ja-JP" sz="200" dirty="0" smtClean="0"/>
          </a:p>
          <a:p>
            <a:pPr marL="177800" indent="0">
              <a:buNone/>
            </a:pPr>
            <a:endParaRPr lang="en-US" altLang="ja-JP" sz="500" dirty="0"/>
          </a:p>
          <a:p>
            <a:pPr marL="177800" indent="0">
              <a:buNone/>
            </a:pPr>
            <a:endParaRPr lang="en-US" altLang="ja-JP" sz="500" dirty="0" smtClean="0"/>
          </a:p>
          <a:p>
            <a:pPr marL="177800" indent="0">
              <a:buNone/>
            </a:pPr>
            <a:endParaRPr lang="en-US" altLang="ja-JP" sz="500" dirty="0" smtClean="0"/>
          </a:p>
          <a:p>
            <a:pPr marL="450850" indent="-273050">
              <a:lnSpc>
                <a:spcPct val="120000"/>
              </a:lnSpc>
            </a:pPr>
            <a:r>
              <a:rPr lang="ja-JP" altLang="en-US" sz="2200" dirty="0" smtClean="0"/>
              <a:t>「楽しい」と感じた瞬間を</a:t>
            </a: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r>
              <a:rPr lang="ja-JP" altLang="en-US" sz="2200" dirty="0">
                <a:solidFill>
                  <a:srgbClr val="FF6600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写真</a:t>
            </a:r>
            <a:r>
              <a:rPr lang="ja-JP" altLang="en-US" sz="2200" dirty="0" smtClean="0"/>
              <a:t>や</a:t>
            </a:r>
            <a:r>
              <a:rPr lang="ja-JP" altLang="en-US" sz="2200" dirty="0" smtClean="0">
                <a:solidFill>
                  <a:srgbClr val="FF6600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感想</a:t>
            </a:r>
            <a:r>
              <a:rPr lang="ja-JP" altLang="en-US" sz="2200" dirty="0" smtClean="0"/>
              <a:t>として</a:t>
            </a: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r>
              <a:rPr lang="ja-JP" altLang="en-US" sz="2200" dirty="0" smtClean="0"/>
              <a:t>地図上・タイムライン上で共有可能</a:t>
            </a:r>
            <a:endParaRPr lang="en-US" altLang="ja-JP" sz="2200" dirty="0" smtClean="0"/>
          </a:p>
          <a:p>
            <a:pPr marL="450850" indent="-273050">
              <a:lnSpc>
                <a:spcPct val="100000"/>
              </a:lnSpc>
            </a:pPr>
            <a:endParaRPr lang="en-US" altLang="ja-JP" sz="1600" dirty="0" smtClean="0"/>
          </a:p>
          <a:p>
            <a:pPr marL="450850" indent="-273050">
              <a:lnSpc>
                <a:spcPct val="100000"/>
              </a:lnSpc>
            </a:pPr>
            <a:endParaRPr lang="en-US" altLang="ja-JP" sz="1600" dirty="0"/>
          </a:p>
          <a:p>
            <a:pPr marL="450850" indent="-273050">
              <a:lnSpc>
                <a:spcPct val="130000"/>
              </a:lnSpc>
            </a:pPr>
            <a:r>
              <a:rPr lang="ja-JP" altLang="en-US" sz="2200" dirty="0" smtClean="0"/>
              <a:t>思い出を場所・時間と</a:t>
            </a:r>
            <a:r>
              <a:rPr lang="en-US" altLang="ja-JP" sz="2200" dirty="0" smtClean="0"/>
              <a:t/>
            </a:r>
            <a:br>
              <a:rPr lang="en-US" altLang="ja-JP" sz="2200" dirty="0" smtClean="0"/>
            </a:br>
            <a:r>
              <a:rPr lang="ja-JP" altLang="en-US" sz="2200" dirty="0" smtClean="0"/>
              <a:t>合わせて振り返ることが可能</a:t>
            </a:r>
            <a:endParaRPr lang="en-US" altLang="ja-JP" sz="2200" dirty="0" smtClean="0"/>
          </a:p>
        </p:txBody>
      </p:sp>
      <p:pic>
        <p:nvPicPr>
          <p:cNvPr id="7" name="図 6" descr="Screenshot_20170224-0558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14" y="570362"/>
            <a:ext cx="3397336" cy="604530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角丸四角形 7"/>
          <p:cNvSpPr/>
          <p:nvPr/>
        </p:nvSpPr>
        <p:spPr>
          <a:xfrm>
            <a:off x="406112" y="2576743"/>
            <a:ext cx="1513694" cy="326211"/>
          </a:xfrm>
          <a:prstGeom prst="roundRect">
            <a:avLst>
              <a:gd name="adj" fmla="val 9649"/>
            </a:avLst>
          </a:prstGeom>
          <a:solidFill>
            <a:schemeClr val="accent1">
              <a:alpha val="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accent1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リアルタイム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406112" y="4693974"/>
            <a:ext cx="1513694" cy="326211"/>
          </a:xfrm>
          <a:prstGeom prst="roundRect">
            <a:avLst>
              <a:gd name="adj" fmla="val 9649"/>
            </a:avLst>
          </a:prstGeom>
          <a:solidFill>
            <a:schemeClr val="accent1">
              <a:alpha val="7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accent1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後日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14" y="573029"/>
            <a:ext cx="3397336" cy="6039708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9144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ParmoSense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とは？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latin typeface="游ゴシック体 ボールド"/>
                <a:ea typeface="游ゴシック体 ボールド"/>
                <a:cs typeface="游ゴシック体 ボールド"/>
              </a:rPr>
              <a:t>観光の目的・グループごとに「アプリ」を作成可能</a:t>
            </a:r>
            <a:endParaRPr lang="en-US" altLang="ja-JP" dirty="0">
              <a:latin typeface="游ゴシック体 ボールド"/>
              <a:ea typeface="游ゴシック体 ボールド"/>
              <a:cs typeface="游ゴシック体 ボールド"/>
            </a:endParaRPr>
          </a:p>
          <a:p>
            <a:pPr marL="450850" indent="-273050"/>
            <a:endParaRPr lang="en-US" altLang="ja-JP" sz="100" dirty="0"/>
          </a:p>
          <a:p>
            <a:pPr marL="450850" indent="-273050">
              <a:lnSpc>
                <a:spcPct val="80000"/>
              </a:lnSpc>
            </a:pPr>
            <a:r>
              <a:rPr lang="ja-JP" altLang="en-US" sz="2200" dirty="0"/>
              <a:t>自由にアプリ</a:t>
            </a:r>
            <a:r>
              <a:rPr lang="ja-JP" altLang="en-US" sz="2200" dirty="0" smtClean="0"/>
              <a:t>（＝部屋</a:t>
            </a:r>
            <a:r>
              <a:rPr lang="ja-JP" altLang="en-US" sz="2200" dirty="0"/>
              <a:t>）を作ることが出来る</a:t>
            </a:r>
            <a:endParaRPr lang="en-US" altLang="ja-JP" sz="2200" dirty="0"/>
          </a:p>
          <a:p>
            <a:pPr marL="450850" indent="-273050">
              <a:lnSpc>
                <a:spcPct val="80000"/>
              </a:lnSpc>
            </a:pPr>
            <a:r>
              <a:rPr lang="ja-JP" altLang="en-US" sz="2200" dirty="0"/>
              <a:t>同じ</a:t>
            </a:r>
            <a:r>
              <a:rPr lang="ja-JP" altLang="en-US" sz="2200" dirty="0" smtClean="0"/>
              <a:t>アプリに</a:t>
            </a:r>
            <a:r>
              <a:rPr lang="ja-JP" altLang="en-US" sz="2200" dirty="0"/>
              <a:t>参加</a:t>
            </a:r>
            <a:r>
              <a:rPr lang="ja-JP" altLang="en-US" sz="2200" dirty="0" smtClean="0"/>
              <a:t>している人だけで情報共有することが</a:t>
            </a:r>
            <a:r>
              <a:rPr lang="ja-JP" altLang="en-US" sz="2200" dirty="0"/>
              <a:t>可能</a:t>
            </a:r>
            <a:endParaRPr lang="en-US" altLang="ja-JP" sz="2200" dirty="0"/>
          </a:p>
          <a:p>
            <a:pPr marL="450850" indent="-273050"/>
            <a:endParaRPr lang="en-US" altLang="ja-JP" dirty="0"/>
          </a:p>
          <a:p>
            <a:pPr lvl="1"/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1" y="2915355"/>
            <a:ext cx="6245474" cy="143526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1" y="2915355"/>
            <a:ext cx="6245474" cy="1435262"/>
          </a:xfrm>
          <a:prstGeom prst="rect">
            <a:avLst/>
          </a:prstGeom>
        </p:spPr>
      </p:pic>
      <p:pic>
        <p:nvPicPr>
          <p:cNvPr id="8" name="図 7" descr="アートボード 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8" y="4124687"/>
            <a:ext cx="2011516" cy="2011516"/>
          </a:xfrm>
          <a:prstGeom prst="rect">
            <a:avLst/>
          </a:prstGeom>
        </p:spPr>
      </p:pic>
      <p:pic>
        <p:nvPicPr>
          <p:cNvPr id="9" name="図 8" descr="アートボード 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06" y="4124687"/>
            <a:ext cx="2011516" cy="2011516"/>
          </a:xfrm>
          <a:prstGeom prst="rect">
            <a:avLst/>
          </a:prstGeom>
        </p:spPr>
      </p:pic>
      <p:pic>
        <p:nvPicPr>
          <p:cNvPr id="10" name="図 9" descr="アートボード 4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85" y="4124687"/>
            <a:ext cx="2011516" cy="201151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549566" y="5063292"/>
            <a:ext cx="2443745" cy="1080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rPr>
              <a:t>・期間限定イベント</a:t>
            </a:r>
            <a:endParaRPr kumimoji="1"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latin typeface="游ゴシック体 ミディアム"/>
              <a:ea typeface="游ゴシック体 ミディアム"/>
              <a:cs typeface="游ゴシック体 ミディアム"/>
            </a:endParaRPr>
          </a:p>
          <a:p>
            <a:pPr>
              <a:lnSpc>
                <a:spcPct val="120000"/>
              </a:lnSpc>
            </a:pP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rPr>
              <a:t>・社会科見学</a:t>
            </a: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latin typeface="游ゴシック体 ミディアム"/>
              <a:ea typeface="游ゴシック体 ミディアム"/>
              <a:cs typeface="游ゴシック体 ミディアム"/>
            </a:endParaRPr>
          </a:p>
          <a:p>
            <a:pPr>
              <a:lnSpc>
                <a:spcPct val="120000"/>
              </a:lnSpc>
            </a:pP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rPr>
              <a:t>         </a:t>
            </a:r>
            <a:r>
              <a:rPr lang="en-US" altLang="ja-JP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rPr>
              <a:t>… </a:t>
            </a:r>
            <a:r>
              <a:rPr lang="ja-JP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rPr>
              <a:t>などにも使用可能</a:t>
            </a:r>
            <a:endParaRPr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latin typeface="游ゴシック体 ミディアム"/>
              <a:ea typeface="游ゴシック体 ミディアム"/>
              <a:cs typeface="游ゴシック体 ミディアム"/>
            </a:endParaRPr>
          </a:p>
        </p:txBody>
      </p:sp>
      <p:sp>
        <p:nvSpPr>
          <p:cNvPr id="13" name="四角形吹き出し 12"/>
          <p:cNvSpPr/>
          <p:nvPr/>
        </p:nvSpPr>
        <p:spPr>
          <a:xfrm>
            <a:off x="6431349" y="2819362"/>
            <a:ext cx="2446162" cy="937361"/>
          </a:xfrm>
          <a:custGeom>
            <a:avLst/>
            <a:gdLst>
              <a:gd name="connsiteX0" fmla="*/ 0 w 2446162"/>
              <a:gd name="connsiteY0" fmla="*/ 0 h 701491"/>
              <a:gd name="connsiteX1" fmla="*/ 407694 w 2446162"/>
              <a:gd name="connsiteY1" fmla="*/ 0 h 701491"/>
              <a:gd name="connsiteX2" fmla="*/ 407694 w 2446162"/>
              <a:gd name="connsiteY2" fmla="*/ 0 h 701491"/>
              <a:gd name="connsiteX3" fmla="*/ 1019234 w 2446162"/>
              <a:gd name="connsiteY3" fmla="*/ 0 h 701491"/>
              <a:gd name="connsiteX4" fmla="*/ 2446162 w 2446162"/>
              <a:gd name="connsiteY4" fmla="*/ 0 h 701491"/>
              <a:gd name="connsiteX5" fmla="*/ 2446162 w 2446162"/>
              <a:gd name="connsiteY5" fmla="*/ 409203 h 701491"/>
              <a:gd name="connsiteX6" fmla="*/ 2446162 w 2446162"/>
              <a:gd name="connsiteY6" fmla="*/ 409203 h 701491"/>
              <a:gd name="connsiteX7" fmla="*/ 2446162 w 2446162"/>
              <a:gd name="connsiteY7" fmla="*/ 584576 h 701491"/>
              <a:gd name="connsiteX8" fmla="*/ 2446162 w 2446162"/>
              <a:gd name="connsiteY8" fmla="*/ 701491 h 701491"/>
              <a:gd name="connsiteX9" fmla="*/ 1019234 w 2446162"/>
              <a:gd name="connsiteY9" fmla="*/ 701491 h 701491"/>
              <a:gd name="connsiteX10" fmla="*/ 406870 w 2446162"/>
              <a:gd name="connsiteY10" fmla="*/ 936855 h 701491"/>
              <a:gd name="connsiteX11" fmla="*/ 407694 w 2446162"/>
              <a:gd name="connsiteY11" fmla="*/ 701491 h 701491"/>
              <a:gd name="connsiteX12" fmla="*/ 0 w 2446162"/>
              <a:gd name="connsiteY12" fmla="*/ 701491 h 701491"/>
              <a:gd name="connsiteX13" fmla="*/ 0 w 2446162"/>
              <a:gd name="connsiteY13" fmla="*/ 584576 h 701491"/>
              <a:gd name="connsiteX14" fmla="*/ 0 w 2446162"/>
              <a:gd name="connsiteY14" fmla="*/ 409203 h 701491"/>
              <a:gd name="connsiteX15" fmla="*/ 0 w 2446162"/>
              <a:gd name="connsiteY15" fmla="*/ 409203 h 701491"/>
              <a:gd name="connsiteX16" fmla="*/ 0 w 2446162"/>
              <a:gd name="connsiteY16" fmla="*/ 0 h 701491"/>
              <a:gd name="connsiteX0" fmla="*/ 0 w 2446162"/>
              <a:gd name="connsiteY0" fmla="*/ 0 h 936855"/>
              <a:gd name="connsiteX1" fmla="*/ 407694 w 2446162"/>
              <a:gd name="connsiteY1" fmla="*/ 0 h 936855"/>
              <a:gd name="connsiteX2" fmla="*/ 407694 w 2446162"/>
              <a:gd name="connsiteY2" fmla="*/ 0 h 936855"/>
              <a:gd name="connsiteX3" fmla="*/ 1019234 w 2446162"/>
              <a:gd name="connsiteY3" fmla="*/ 0 h 936855"/>
              <a:gd name="connsiteX4" fmla="*/ 2446162 w 2446162"/>
              <a:gd name="connsiteY4" fmla="*/ 0 h 936855"/>
              <a:gd name="connsiteX5" fmla="*/ 2446162 w 2446162"/>
              <a:gd name="connsiteY5" fmla="*/ 409203 h 936855"/>
              <a:gd name="connsiteX6" fmla="*/ 2446162 w 2446162"/>
              <a:gd name="connsiteY6" fmla="*/ 409203 h 936855"/>
              <a:gd name="connsiteX7" fmla="*/ 2446162 w 2446162"/>
              <a:gd name="connsiteY7" fmla="*/ 584576 h 936855"/>
              <a:gd name="connsiteX8" fmla="*/ 2446162 w 2446162"/>
              <a:gd name="connsiteY8" fmla="*/ 701491 h 936855"/>
              <a:gd name="connsiteX9" fmla="*/ 672192 w 2446162"/>
              <a:gd name="connsiteY9" fmla="*/ 701491 h 936855"/>
              <a:gd name="connsiteX10" fmla="*/ 406870 w 2446162"/>
              <a:gd name="connsiteY10" fmla="*/ 936855 h 936855"/>
              <a:gd name="connsiteX11" fmla="*/ 407694 w 2446162"/>
              <a:gd name="connsiteY11" fmla="*/ 701491 h 936855"/>
              <a:gd name="connsiteX12" fmla="*/ 0 w 2446162"/>
              <a:gd name="connsiteY12" fmla="*/ 701491 h 936855"/>
              <a:gd name="connsiteX13" fmla="*/ 0 w 2446162"/>
              <a:gd name="connsiteY13" fmla="*/ 584576 h 936855"/>
              <a:gd name="connsiteX14" fmla="*/ 0 w 2446162"/>
              <a:gd name="connsiteY14" fmla="*/ 409203 h 936855"/>
              <a:gd name="connsiteX15" fmla="*/ 0 w 2446162"/>
              <a:gd name="connsiteY15" fmla="*/ 409203 h 936855"/>
              <a:gd name="connsiteX16" fmla="*/ 0 w 2446162"/>
              <a:gd name="connsiteY16" fmla="*/ 0 h 936855"/>
              <a:gd name="connsiteX0" fmla="*/ 0 w 2446162"/>
              <a:gd name="connsiteY0" fmla="*/ 0 h 936855"/>
              <a:gd name="connsiteX1" fmla="*/ 407694 w 2446162"/>
              <a:gd name="connsiteY1" fmla="*/ 0 h 936855"/>
              <a:gd name="connsiteX2" fmla="*/ 407694 w 2446162"/>
              <a:gd name="connsiteY2" fmla="*/ 0 h 936855"/>
              <a:gd name="connsiteX3" fmla="*/ 1019234 w 2446162"/>
              <a:gd name="connsiteY3" fmla="*/ 0 h 936855"/>
              <a:gd name="connsiteX4" fmla="*/ 2446162 w 2446162"/>
              <a:gd name="connsiteY4" fmla="*/ 0 h 936855"/>
              <a:gd name="connsiteX5" fmla="*/ 2446162 w 2446162"/>
              <a:gd name="connsiteY5" fmla="*/ 409203 h 936855"/>
              <a:gd name="connsiteX6" fmla="*/ 2446162 w 2446162"/>
              <a:gd name="connsiteY6" fmla="*/ 409203 h 936855"/>
              <a:gd name="connsiteX7" fmla="*/ 2446162 w 2446162"/>
              <a:gd name="connsiteY7" fmla="*/ 584576 h 936855"/>
              <a:gd name="connsiteX8" fmla="*/ 2446162 w 2446162"/>
              <a:gd name="connsiteY8" fmla="*/ 701491 h 936855"/>
              <a:gd name="connsiteX9" fmla="*/ 672192 w 2446162"/>
              <a:gd name="connsiteY9" fmla="*/ 701491 h 936855"/>
              <a:gd name="connsiteX10" fmla="*/ 406870 w 2446162"/>
              <a:gd name="connsiteY10" fmla="*/ 936855 h 936855"/>
              <a:gd name="connsiteX11" fmla="*/ 407694 w 2446162"/>
              <a:gd name="connsiteY11" fmla="*/ 701491 h 936855"/>
              <a:gd name="connsiteX12" fmla="*/ 0 w 2446162"/>
              <a:gd name="connsiteY12" fmla="*/ 701491 h 936855"/>
              <a:gd name="connsiteX13" fmla="*/ 0 w 2446162"/>
              <a:gd name="connsiteY13" fmla="*/ 584576 h 936855"/>
              <a:gd name="connsiteX14" fmla="*/ 0 w 2446162"/>
              <a:gd name="connsiteY14" fmla="*/ 409203 h 936855"/>
              <a:gd name="connsiteX15" fmla="*/ 0 w 2446162"/>
              <a:gd name="connsiteY15" fmla="*/ 409203 h 936855"/>
              <a:gd name="connsiteX16" fmla="*/ 0 w 2446162"/>
              <a:gd name="connsiteY16" fmla="*/ 0 h 936855"/>
              <a:gd name="connsiteX0" fmla="*/ 0 w 2446162"/>
              <a:gd name="connsiteY0" fmla="*/ 0 h 936855"/>
              <a:gd name="connsiteX1" fmla="*/ 407694 w 2446162"/>
              <a:gd name="connsiteY1" fmla="*/ 0 h 936855"/>
              <a:gd name="connsiteX2" fmla="*/ 407694 w 2446162"/>
              <a:gd name="connsiteY2" fmla="*/ 0 h 936855"/>
              <a:gd name="connsiteX3" fmla="*/ 1019234 w 2446162"/>
              <a:gd name="connsiteY3" fmla="*/ 0 h 936855"/>
              <a:gd name="connsiteX4" fmla="*/ 2446162 w 2446162"/>
              <a:gd name="connsiteY4" fmla="*/ 0 h 936855"/>
              <a:gd name="connsiteX5" fmla="*/ 2446162 w 2446162"/>
              <a:gd name="connsiteY5" fmla="*/ 409203 h 936855"/>
              <a:gd name="connsiteX6" fmla="*/ 2446162 w 2446162"/>
              <a:gd name="connsiteY6" fmla="*/ 409203 h 936855"/>
              <a:gd name="connsiteX7" fmla="*/ 2446162 w 2446162"/>
              <a:gd name="connsiteY7" fmla="*/ 584576 h 936855"/>
              <a:gd name="connsiteX8" fmla="*/ 2446162 w 2446162"/>
              <a:gd name="connsiteY8" fmla="*/ 701491 h 936855"/>
              <a:gd name="connsiteX9" fmla="*/ 672192 w 2446162"/>
              <a:gd name="connsiteY9" fmla="*/ 701491 h 936855"/>
              <a:gd name="connsiteX10" fmla="*/ 406870 w 2446162"/>
              <a:gd name="connsiteY10" fmla="*/ 936855 h 936855"/>
              <a:gd name="connsiteX11" fmla="*/ 407694 w 2446162"/>
              <a:gd name="connsiteY11" fmla="*/ 701491 h 936855"/>
              <a:gd name="connsiteX12" fmla="*/ 0 w 2446162"/>
              <a:gd name="connsiteY12" fmla="*/ 701491 h 936855"/>
              <a:gd name="connsiteX13" fmla="*/ 0 w 2446162"/>
              <a:gd name="connsiteY13" fmla="*/ 584576 h 936855"/>
              <a:gd name="connsiteX14" fmla="*/ 0 w 2446162"/>
              <a:gd name="connsiteY14" fmla="*/ 409203 h 936855"/>
              <a:gd name="connsiteX15" fmla="*/ 0 w 2446162"/>
              <a:gd name="connsiteY15" fmla="*/ 409203 h 936855"/>
              <a:gd name="connsiteX16" fmla="*/ 0 w 2446162"/>
              <a:gd name="connsiteY16" fmla="*/ 0 h 936855"/>
              <a:gd name="connsiteX0" fmla="*/ 0 w 2446162"/>
              <a:gd name="connsiteY0" fmla="*/ 0 h 937263"/>
              <a:gd name="connsiteX1" fmla="*/ 407694 w 2446162"/>
              <a:gd name="connsiteY1" fmla="*/ 0 h 937263"/>
              <a:gd name="connsiteX2" fmla="*/ 407694 w 2446162"/>
              <a:gd name="connsiteY2" fmla="*/ 0 h 937263"/>
              <a:gd name="connsiteX3" fmla="*/ 1019234 w 2446162"/>
              <a:gd name="connsiteY3" fmla="*/ 0 h 937263"/>
              <a:gd name="connsiteX4" fmla="*/ 2446162 w 2446162"/>
              <a:gd name="connsiteY4" fmla="*/ 0 h 937263"/>
              <a:gd name="connsiteX5" fmla="*/ 2446162 w 2446162"/>
              <a:gd name="connsiteY5" fmla="*/ 409203 h 937263"/>
              <a:gd name="connsiteX6" fmla="*/ 2446162 w 2446162"/>
              <a:gd name="connsiteY6" fmla="*/ 409203 h 937263"/>
              <a:gd name="connsiteX7" fmla="*/ 2446162 w 2446162"/>
              <a:gd name="connsiteY7" fmla="*/ 584576 h 937263"/>
              <a:gd name="connsiteX8" fmla="*/ 2446162 w 2446162"/>
              <a:gd name="connsiteY8" fmla="*/ 701491 h 937263"/>
              <a:gd name="connsiteX9" fmla="*/ 672192 w 2446162"/>
              <a:gd name="connsiteY9" fmla="*/ 701491 h 937263"/>
              <a:gd name="connsiteX10" fmla="*/ 406870 w 2446162"/>
              <a:gd name="connsiteY10" fmla="*/ 936855 h 937263"/>
              <a:gd name="connsiteX11" fmla="*/ 407694 w 2446162"/>
              <a:gd name="connsiteY11" fmla="*/ 701491 h 937263"/>
              <a:gd name="connsiteX12" fmla="*/ 0 w 2446162"/>
              <a:gd name="connsiteY12" fmla="*/ 701491 h 937263"/>
              <a:gd name="connsiteX13" fmla="*/ 0 w 2446162"/>
              <a:gd name="connsiteY13" fmla="*/ 584576 h 937263"/>
              <a:gd name="connsiteX14" fmla="*/ 0 w 2446162"/>
              <a:gd name="connsiteY14" fmla="*/ 409203 h 937263"/>
              <a:gd name="connsiteX15" fmla="*/ 0 w 2446162"/>
              <a:gd name="connsiteY15" fmla="*/ 409203 h 937263"/>
              <a:gd name="connsiteX16" fmla="*/ 0 w 2446162"/>
              <a:gd name="connsiteY16" fmla="*/ 0 h 937263"/>
              <a:gd name="connsiteX0" fmla="*/ 0 w 2446162"/>
              <a:gd name="connsiteY0" fmla="*/ 0 h 937361"/>
              <a:gd name="connsiteX1" fmla="*/ 407694 w 2446162"/>
              <a:gd name="connsiteY1" fmla="*/ 0 h 937361"/>
              <a:gd name="connsiteX2" fmla="*/ 407694 w 2446162"/>
              <a:gd name="connsiteY2" fmla="*/ 0 h 937361"/>
              <a:gd name="connsiteX3" fmla="*/ 1019234 w 2446162"/>
              <a:gd name="connsiteY3" fmla="*/ 0 h 937361"/>
              <a:gd name="connsiteX4" fmla="*/ 2446162 w 2446162"/>
              <a:gd name="connsiteY4" fmla="*/ 0 h 937361"/>
              <a:gd name="connsiteX5" fmla="*/ 2446162 w 2446162"/>
              <a:gd name="connsiteY5" fmla="*/ 409203 h 937361"/>
              <a:gd name="connsiteX6" fmla="*/ 2446162 w 2446162"/>
              <a:gd name="connsiteY6" fmla="*/ 409203 h 937361"/>
              <a:gd name="connsiteX7" fmla="*/ 2446162 w 2446162"/>
              <a:gd name="connsiteY7" fmla="*/ 584576 h 937361"/>
              <a:gd name="connsiteX8" fmla="*/ 2446162 w 2446162"/>
              <a:gd name="connsiteY8" fmla="*/ 701491 h 937361"/>
              <a:gd name="connsiteX9" fmla="*/ 672192 w 2446162"/>
              <a:gd name="connsiteY9" fmla="*/ 701491 h 937361"/>
              <a:gd name="connsiteX10" fmla="*/ 406870 w 2446162"/>
              <a:gd name="connsiteY10" fmla="*/ 936855 h 937361"/>
              <a:gd name="connsiteX11" fmla="*/ 407694 w 2446162"/>
              <a:gd name="connsiteY11" fmla="*/ 701491 h 937361"/>
              <a:gd name="connsiteX12" fmla="*/ 0 w 2446162"/>
              <a:gd name="connsiteY12" fmla="*/ 701491 h 937361"/>
              <a:gd name="connsiteX13" fmla="*/ 0 w 2446162"/>
              <a:gd name="connsiteY13" fmla="*/ 584576 h 937361"/>
              <a:gd name="connsiteX14" fmla="*/ 0 w 2446162"/>
              <a:gd name="connsiteY14" fmla="*/ 409203 h 937361"/>
              <a:gd name="connsiteX15" fmla="*/ 0 w 2446162"/>
              <a:gd name="connsiteY15" fmla="*/ 409203 h 937361"/>
              <a:gd name="connsiteX16" fmla="*/ 0 w 2446162"/>
              <a:gd name="connsiteY16" fmla="*/ 0 h 93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6162" h="937361">
                <a:moveTo>
                  <a:pt x="0" y="0"/>
                </a:moveTo>
                <a:lnTo>
                  <a:pt x="407694" y="0"/>
                </a:lnTo>
                <a:lnTo>
                  <a:pt x="407694" y="0"/>
                </a:lnTo>
                <a:lnTo>
                  <a:pt x="1019234" y="0"/>
                </a:lnTo>
                <a:lnTo>
                  <a:pt x="2446162" y="0"/>
                </a:lnTo>
                <a:lnTo>
                  <a:pt x="2446162" y="409203"/>
                </a:lnTo>
                <a:lnTo>
                  <a:pt x="2446162" y="409203"/>
                </a:lnTo>
                <a:lnTo>
                  <a:pt x="2446162" y="584576"/>
                </a:lnTo>
                <a:lnTo>
                  <a:pt x="2446162" y="701491"/>
                </a:lnTo>
                <a:lnTo>
                  <a:pt x="672192" y="701491"/>
                </a:lnTo>
                <a:cubicBezTo>
                  <a:pt x="549294" y="802098"/>
                  <a:pt x="411626" y="947010"/>
                  <a:pt x="406870" y="936855"/>
                </a:cubicBezTo>
                <a:cubicBezTo>
                  <a:pt x="407145" y="858400"/>
                  <a:pt x="407419" y="779946"/>
                  <a:pt x="407694" y="701491"/>
                </a:cubicBezTo>
                <a:lnTo>
                  <a:pt x="0" y="701491"/>
                </a:lnTo>
                <a:lnTo>
                  <a:pt x="0" y="584576"/>
                </a:lnTo>
                <a:lnTo>
                  <a:pt x="0" y="409203"/>
                </a:lnTo>
                <a:lnTo>
                  <a:pt x="0" y="40920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 smtClean="0">
                <a:solidFill>
                  <a:srgbClr val="FF0000"/>
                </a:solidFill>
                <a:latin typeface="游ゴシック体 ミディアム"/>
                <a:ea typeface="游ゴシック体 ミディアム"/>
                <a:cs typeface="游ゴシック体 ミディアム"/>
              </a:rPr>
              <a:t>アプリを入れる箱が</a:t>
            </a:r>
            <a:endParaRPr kumimoji="1" lang="en-US" altLang="ja-JP" sz="1400" dirty="0" smtClean="0">
              <a:solidFill>
                <a:srgbClr val="FF0000"/>
              </a:solidFill>
              <a:latin typeface="游ゴシック体 ミディアム"/>
              <a:ea typeface="游ゴシック体 ミディアム"/>
              <a:cs typeface="游ゴシック体 ミディアム"/>
            </a:endParaRPr>
          </a:p>
          <a:p>
            <a:pPr algn="ctr"/>
            <a:r>
              <a:rPr kumimoji="1" lang="ja-JP" altLang="en-US" sz="1400" dirty="0" smtClean="0">
                <a:solidFill>
                  <a:srgbClr val="FF0000"/>
                </a:solidFill>
                <a:latin typeface="游ゴシック体 ミディアム"/>
                <a:ea typeface="游ゴシック体 ミディアム"/>
                <a:cs typeface="游ゴシック体 ミディアム"/>
              </a:rPr>
              <a:t>あらかじめ準備されている</a:t>
            </a:r>
            <a:endParaRPr kumimoji="1" lang="en-US" altLang="ja-JP" sz="1400" dirty="0" smtClean="0">
              <a:solidFill>
                <a:srgbClr val="FF0000"/>
              </a:solidFill>
              <a:latin typeface="游ゴシック体 ミディアム"/>
              <a:ea typeface="游ゴシック体 ミディアム"/>
              <a:cs typeface="游ゴシック体 ミディアム"/>
            </a:endParaRPr>
          </a:p>
          <a:p>
            <a:pPr algn="ctr"/>
            <a:endParaRPr kumimoji="1" lang="ja-JP" altLang="en-US" sz="1400" dirty="0" smtClean="0">
              <a:solidFill>
                <a:srgbClr val="FF0000"/>
              </a:solidFill>
              <a:latin typeface="游ゴシック体 ミディアム"/>
              <a:ea typeface="游ゴシック体 ミディアム"/>
              <a:cs typeface="游ゴシック体 ミディアム"/>
            </a:endParaRPr>
          </a:p>
        </p:txBody>
      </p:sp>
    </p:spTree>
    <p:extLst>
      <p:ext uri="{BB962C8B-B14F-4D97-AF65-F5344CB8AC3E}">
        <p14:creationId xmlns:p14="http://schemas.microsoft.com/office/powerpoint/2010/main" val="195845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236" y="151443"/>
            <a:ext cx="8331764" cy="697626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ParmoSense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で生み出す３つのループ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4" y="1164688"/>
            <a:ext cx="7921196" cy="50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6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2236" y="151443"/>
            <a:ext cx="8331764" cy="69762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① </a:t>
            </a:r>
            <a:r>
              <a:rPr kumimoji="1" lang="ja-JP" altLang="en-US" dirty="0" smtClean="0"/>
              <a:t>観光者同士の情報のシェア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4" y="1164688"/>
            <a:ext cx="7921196" cy="503228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74" y="1164688"/>
            <a:ext cx="7921195" cy="5032289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5840641" y="3935735"/>
            <a:ext cx="3101225" cy="2030633"/>
          </a:xfrm>
          <a:prstGeom prst="roundRect">
            <a:avLst>
              <a:gd name="adj" fmla="val 4105"/>
            </a:avLst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1950" indent="-184150">
              <a:buFont typeface="Arial"/>
              <a:buChar char="•"/>
            </a:pPr>
            <a:r>
              <a: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rPr>
              <a:t>同じアプリを利用する</a:t>
            </a:r>
            <a:r>
              <a: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rPr>
              <a:t/>
            </a:r>
            <a:br>
              <a: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rPr>
            </a:br>
            <a:r>
              <a: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rPr>
              <a:t>参加者同士での共有</a:t>
            </a:r>
            <a:endParaRPr kumimoji="1"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latin typeface="游ゴシック体 ミディアム"/>
              <a:ea typeface="游ゴシック体 ミディアム"/>
              <a:cs typeface="游ゴシック体 ミディアム"/>
            </a:endParaRPr>
          </a:p>
          <a:p>
            <a:pPr marL="361950" indent="-184150">
              <a:buFont typeface="Arial"/>
              <a:buChar char="•"/>
            </a:pPr>
            <a:endParaRPr kumimoji="1" lang="en-US" altLang="ja-JP" dirty="0" smtClean="0">
              <a:solidFill>
                <a:schemeClr val="tx1">
                  <a:lumMod val="75000"/>
                  <a:lumOff val="25000"/>
                </a:schemeClr>
              </a:solidFill>
              <a:latin typeface="游ゴシック体 ミディアム"/>
              <a:ea typeface="游ゴシック体 ミディアム"/>
              <a:cs typeface="游ゴシック体 ミディアム"/>
            </a:endParaRPr>
          </a:p>
          <a:p>
            <a:pPr marL="361950" indent="-184150">
              <a:buFont typeface="Arial"/>
              <a:buChar char="•"/>
            </a:pPr>
            <a:r>
              <a:rPr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rPr>
              <a:t>データ</a:t>
            </a:r>
            <a:r>
              <a: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rPr>
              <a:t>解析を用いた</a:t>
            </a:r>
            <a:r>
              <a: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rPr>
              <a:t/>
            </a:r>
            <a:br>
              <a:rPr kumimoji="1"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rPr>
            </a:br>
            <a:r>
              <a:rPr kumimoji="1" lang="ja-JP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体 ミディアム"/>
                <a:ea typeface="游ゴシック体 ミディアム"/>
                <a:cs typeface="游ゴシック体 ミディアム"/>
              </a:rPr>
              <a:t>共有情報への情報付加</a:t>
            </a:r>
          </a:p>
        </p:txBody>
      </p:sp>
      <p:sp>
        <p:nvSpPr>
          <p:cNvPr id="11" name="四角形吹き出し 10"/>
          <p:cNvSpPr/>
          <p:nvPr/>
        </p:nvSpPr>
        <p:spPr>
          <a:xfrm>
            <a:off x="577638" y="4685960"/>
            <a:ext cx="2147011" cy="1039684"/>
          </a:xfrm>
          <a:prstGeom prst="wedgeRectCallout">
            <a:avLst>
              <a:gd name="adj1" fmla="val 60187"/>
              <a:gd name="adj2" fmla="val 8318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「何」を「どこ」で</a:t>
            </a:r>
            <a:endParaRPr lang="en-US" altLang="ja-JP" sz="1600" dirty="0" smtClean="0">
              <a:solidFill>
                <a:schemeClr val="tx1"/>
              </a:solidFill>
              <a:latin typeface="游ゴシック体 ボールド"/>
              <a:ea typeface="游ゴシック体 ボールド"/>
              <a:cs typeface="游ゴシック体 ボールド"/>
            </a:endParaRPr>
          </a:p>
          <a:p>
            <a:pPr algn="ctr">
              <a:lnSpc>
                <a:spcPct val="1100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楽しんでいるかが</a:t>
            </a:r>
            <a:endParaRPr lang="en-US" altLang="ja-JP" sz="1600" dirty="0" smtClean="0">
              <a:solidFill>
                <a:schemeClr val="tx1"/>
              </a:solidFill>
              <a:latin typeface="游ゴシック体 ボールド"/>
              <a:ea typeface="游ゴシック体 ボールド"/>
              <a:cs typeface="游ゴシック体 ボールド"/>
            </a:endParaRPr>
          </a:p>
          <a:p>
            <a:pPr algn="ctr">
              <a:lnSpc>
                <a:spcPct val="110000"/>
              </a:lnSpc>
            </a:pPr>
            <a:r>
              <a:rPr kumimoji="1" lang="ja-JP" altLang="en-US" sz="1600" dirty="0" smtClean="0">
                <a:solidFill>
                  <a:schemeClr val="tx1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すぐに分かる！</a:t>
            </a:r>
          </a:p>
        </p:txBody>
      </p:sp>
    </p:spTree>
    <p:extLst>
      <p:ext uri="{BB962C8B-B14F-4D97-AF65-F5344CB8AC3E}">
        <p14:creationId xmlns:p14="http://schemas.microsoft.com/office/powerpoint/2010/main" val="359657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 dirty="0" smtClean="0">
            <a:solidFill>
              <a:schemeClr val="tx1">
                <a:lumMod val="75000"/>
                <a:lumOff val="25000"/>
              </a:schemeClr>
            </a:solidFill>
            <a:latin typeface="游ゴシック体 ミディアム"/>
            <a:ea typeface="游ゴシック体 ミディアム"/>
            <a:cs typeface="游ゴシック体 ミディアム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120000"/>
          </a:lnSpc>
          <a:defRPr sz="2400" dirty="0" smtClean="0">
            <a:latin typeface="游ゴシック体 ミディアム"/>
            <a:ea typeface="游ゴシック体 ミディアム"/>
            <a:cs typeface="游ゴシック体 ミディアム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1188</TotalTime>
  <Words>940</Words>
  <Application>Microsoft Macintosh PowerPoint</Application>
  <PresentationFormat>画面に合わせる (4:3)</PresentationFormat>
  <Paragraphs>153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ホワイト</vt:lpstr>
      <vt:lpstr>PowerPoint プレゼンテーション</vt:lpstr>
      <vt:lpstr>発表メンバー紹介</vt:lpstr>
      <vt:lpstr>生駒市をPRしたい！</vt:lpstr>
      <vt:lpstr>ＰＲコンテンツの抱える課題</vt:lpstr>
      <vt:lpstr>PowerPoint プレゼンテーション</vt:lpstr>
      <vt:lpstr>ParmoSense とは？</vt:lpstr>
      <vt:lpstr>ParmoSense とは？</vt:lpstr>
      <vt:lpstr>ParmoSense で生み出す３つのループ</vt:lpstr>
      <vt:lpstr>① 観光者同士の情報のシェア</vt:lpstr>
      <vt:lpstr>② PRコンテンツの循環生成</vt:lpstr>
      <vt:lpstr>③ 観光ガイドコンテンツの循環生成</vt:lpstr>
      <vt:lpstr>ParmoSense で生み出す３つのループ</vt:lpstr>
      <vt:lpstr>生駒市以外にも導入されています</vt:lpstr>
      <vt:lpstr>PowerPoint プレゼンテーション</vt:lpstr>
      <vt:lpstr>IKOMA Civic Tech Award 2016  - Civic Tech Party Vol.4</vt:lpstr>
      <vt:lpstr>ParmoSenseで街歩き風景</vt:lpstr>
      <vt:lpstr>IKOMA Civic Tech Award 2016  - Civic Tech Party Vol.5</vt:lpstr>
      <vt:lpstr>Vol.5 ワークショップ風景</vt:lpstr>
      <vt:lpstr>ＩＴを使った協働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河中祥吾</dc:creator>
  <cp:lastModifiedBy>matsuda yuki</cp:lastModifiedBy>
  <cp:revision>205</cp:revision>
  <dcterms:created xsi:type="dcterms:W3CDTF">2017-02-27T04:29:17Z</dcterms:created>
  <dcterms:modified xsi:type="dcterms:W3CDTF">2017-03-06T14:38:11Z</dcterms:modified>
</cp:coreProperties>
</file>