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9" r:id="rId1"/>
    <p:sldMasterId id="2147483661" r:id="rId2"/>
  </p:sldMasterIdLst>
  <p:notesMasterIdLst>
    <p:notesMasterId r:id="rId24"/>
  </p:notesMasterIdLst>
  <p:handoutMasterIdLst>
    <p:handoutMasterId r:id="rId25"/>
  </p:handoutMasterIdLst>
  <p:sldIdLst>
    <p:sldId id="258" r:id="rId3"/>
    <p:sldId id="364" r:id="rId4"/>
    <p:sldId id="357" r:id="rId5"/>
    <p:sldId id="365" r:id="rId6"/>
    <p:sldId id="358" r:id="rId7"/>
    <p:sldId id="366" r:id="rId8"/>
    <p:sldId id="367" r:id="rId9"/>
    <p:sldId id="368" r:id="rId10"/>
    <p:sldId id="369" r:id="rId11"/>
    <p:sldId id="370" r:id="rId12"/>
    <p:sldId id="384" r:id="rId13"/>
    <p:sldId id="374" r:id="rId14"/>
    <p:sldId id="383" r:id="rId15"/>
    <p:sldId id="361" r:id="rId16"/>
    <p:sldId id="360" r:id="rId17"/>
    <p:sldId id="375" r:id="rId18"/>
    <p:sldId id="376" r:id="rId19"/>
    <p:sldId id="377" r:id="rId20"/>
    <p:sldId id="378" r:id="rId21"/>
    <p:sldId id="380" r:id="rId22"/>
    <p:sldId id="382" r:id="rId23"/>
  </p:sldIdLst>
  <p:sldSz cx="9144000" cy="6858000" type="screen4x3"/>
  <p:notesSz cx="9872663" cy="67421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0000FF"/>
    <a:srgbClr val="EFC0BB"/>
    <a:srgbClr val="FFCCCC"/>
    <a:srgbClr val="AFD8DB"/>
    <a:srgbClr val="DCEFF0"/>
    <a:srgbClr val="FFFF99"/>
    <a:srgbClr val="F5052D"/>
    <a:srgbClr val="008000"/>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30" autoAdjust="0"/>
    <p:restoredTop sz="94719" autoAdjust="0"/>
  </p:normalViewPr>
  <p:slideViewPr>
    <p:cSldViewPr>
      <p:cViewPr>
        <p:scale>
          <a:sx n="98" d="100"/>
          <a:sy n="98" d="100"/>
        </p:scale>
        <p:origin x="897" y="39"/>
      </p:cViewPr>
      <p:guideLst>
        <p:guide orient="horz" pos="2160"/>
        <p:guide pos="2880"/>
      </p:guideLst>
    </p:cSldViewPr>
  </p:slideViewPr>
  <p:outlineViewPr>
    <p:cViewPr>
      <p:scale>
        <a:sx n="33" d="100"/>
        <a:sy n="33" d="100"/>
      </p:scale>
      <p:origin x="0" y="-5643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3" y="0"/>
            <a:ext cx="4278155" cy="337106"/>
          </a:xfrm>
          <a:prstGeom prst="rect">
            <a:avLst/>
          </a:prstGeom>
          <a:noFill/>
          <a:ln w="9525">
            <a:noFill/>
            <a:miter lim="800000"/>
            <a:headEnd/>
            <a:tailEnd/>
          </a:ln>
          <a:effectLst/>
        </p:spPr>
        <p:txBody>
          <a:bodyPr vert="horz" wrap="square" lIns="91488" tIns="45743" rIns="91488" bIns="45743" numCol="1" anchor="t" anchorCtr="0" compatLnSpc="1">
            <a:prstTxWarp prst="textNoShape">
              <a:avLst/>
            </a:prstTxWarp>
          </a:bodyPr>
          <a:lstStyle>
            <a:lvl1pPr>
              <a:defRPr sz="1200"/>
            </a:lvl1pPr>
          </a:lstStyle>
          <a:p>
            <a:endParaRPr lang="en-US" altLang="ja-JP"/>
          </a:p>
        </p:txBody>
      </p:sp>
      <p:sp>
        <p:nvSpPr>
          <p:cNvPr id="10243" name="Rectangle 3"/>
          <p:cNvSpPr>
            <a:spLocks noGrp="1" noChangeArrowheads="1"/>
          </p:cNvSpPr>
          <p:nvPr>
            <p:ph type="dt" sz="quarter" idx="1"/>
          </p:nvPr>
        </p:nvSpPr>
        <p:spPr bwMode="auto">
          <a:xfrm>
            <a:off x="5592226" y="0"/>
            <a:ext cx="4278155" cy="337106"/>
          </a:xfrm>
          <a:prstGeom prst="rect">
            <a:avLst/>
          </a:prstGeom>
          <a:noFill/>
          <a:ln w="9525">
            <a:noFill/>
            <a:miter lim="800000"/>
            <a:headEnd/>
            <a:tailEnd/>
          </a:ln>
          <a:effectLst/>
        </p:spPr>
        <p:txBody>
          <a:bodyPr vert="horz" wrap="square" lIns="91488" tIns="45743" rIns="91488" bIns="45743" numCol="1" anchor="t" anchorCtr="0" compatLnSpc="1">
            <a:prstTxWarp prst="textNoShape">
              <a:avLst/>
            </a:prstTxWarp>
          </a:bodyPr>
          <a:lstStyle>
            <a:lvl1pPr algn="r">
              <a:defRPr sz="1200"/>
            </a:lvl1pPr>
          </a:lstStyle>
          <a:p>
            <a:endParaRPr lang="en-US" altLang="ja-JP"/>
          </a:p>
        </p:txBody>
      </p:sp>
      <p:sp>
        <p:nvSpPr>
          <p:cNvPr id="10244" name="Rectangle 4"/>
          <p:cNvSpPr>
            <a:spLocks noGrp="1" noChangeArrowheads="1"/>
          </p:cNvSpPr>
          <p:nvPr>
            <p:ph type="ftr" sz="quarter" idx="2"/>
          </p:nvPr>
        </p:nvSpPr>
        <p:spPr bwMode="auto">
          <a:xfrm>
            <a:off x="3" y="6403839"/>
            <a:ext cx="4278155" cy="337106"/>
          </a:xfrm>
          <a:prstGeom prst="rect">
            <a:avLst/>
          </a:prstGeom>
          <a:noFill/>
          <a:ln w="9525">
            <a:noFill/>
            <a:miter lim="800000"/>
            <a:headEnd/>
            <a:tailEnd/>
          </a:ln>
          <a:effectLst/>
        </p:spPr>
        <p:txBody>
          <a:bodyPr vert="horz" wrap="square" lIns="91488" tIns="45743" rIns="91488" bIns="45743" numCol="1" anchor="b" anchorCtr="0" compatLnSpc="1">
            <a:prstTxWarp prst="textNoShape">
              <a:avLst/>
            </a:prstTxWarp>
          </a:bodyPr>
          <a:lstStyle>
            <a:lvl1pPr>
              <a:defRPr sz="1200"/>
            </a:lvl1pPr>
          </a:lstStyle>
          <a:p>
            <a:endParaRPr lang="en-US" altLang="ja-JP"/>
          </a:p>
        </p:txBody>
      </p:sp>
      <p:sp>
        <p:nvSpPr>
          <p:cNvPr id="10245" name="Rectangle 5"/>
          <p:cNvSpPr>
            <a:spLocks noGrp="1" noChangeArrowheads="1"/>
          </p:cNvSpPr>
          <p:nvPr>
            <p:ph type="sldNum" sz="quarter" idx="3"/>
          </p:nvPr>
        </p:nvSpPr>
        <p:spPr bwMode="auto">
          <a:xfrm>
            <a:off x="5592226" y="6403839"/>
            <a:ext cx="4278155" cy="337106"/>
          </a:xfrm>
          <a:prstGeom prst="rect">
            <a:avLst/>
          </a:prstGeom>
          <a:noFill/>
          <a:ln w="9525">
            <a:noFill/>
            <a:miter lim="800000"/>
            <a:headEnd/>
            <a:tailEnd/>
          </a:ln>
          <a:effectLst/>
        </p:spPr>
        <p:txBody>
          <a:bodyPr vert="horz" wrap="square" lIns="91488" tIns="45743" rIns="91488" bIns="45743" numCol="1" anchor="b" anchorCtr="0" compatLnSpc="1">
            <a:prstTxWarp prst="textNoShape">
              <a:avLst/>
            </a:prstTxWarp>
          </a:bodyPr>
          <a:lstStyle>
            <a:lvl1pPr algn="r">
              <a:defRPr sz="1200"/>
            </a:lvl1pPr>
          </a:lstStyle>
          <a:p>
            <a:fld id="{59E11E39-C828-4B7C-B00F-3DA43E2676A5}" type="slidenum">
              <a:rPr lang="en-US" altLang="ja-JP"/>
              <a:pPr/>
              <a:t>‹#›</a:t>
            </a:fld>
            <a:endParaRPr lang="en-US" altLang="ja-JP"/>
          </a:p>
        </p:txBody>
      </p:sp>
    </p:spTree>
    <p:extLst>
      <p:ext uri="{BB962C8B-B14F-4D97-AF65-F5344CB8AC3E}">
        <p14:creationId xmlns:p14="http://schemas.microsoft.com/office/powerpoint/2010/main" val="1076309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3" y="0"/>
            <a:ext cx="4278155" cy="337106"/>
          </a:xfrm>
          <a:prstGeom prst="rect">
            <a:avLst/>
          </a:prstGeom>
          <a:noFill/>
          <a:ln w="9525">
            <a:noFill/>
            <a:miter lim="800000"/>
            <a:headEnd/>
            <a:tailEnd/>
          </a:ln>
          <a:effectLst/>
        </p:spPr>
        <p:txBody>
          <a:bodyPr vert="horz" wrap="square" lIns="91488" tIns="45743" rIns="91488" bIns="45743" numCol="1" anchor="t" anchorCtr="0" compatLnSpc="1">
            <a:prstTxWarp prst="textNoShape">
              <a:avLst/>
            </a:prstTxWarp>
          </a:bodyPr>
          <a:lstStyle>
            <a:lvl1pPr>
              <a:defRPr sz="1200"/>
            </a:lvl1pPr>
          </a:lstStyle>
          <a:p>
            <a:endParaRPr lang="en-US" altLang="ja-JP"/>
          </a:p>
        </p:txBody>
      </p:sp>
      <p:sp>
        <p:nvSpPr>
          <p:cNvPr id="9219" name="Rectangle 3"/>
          <p:cNvSpPr>
            <a:spLocks noGrp="1" noChangeArrowheads="1"/>
          </p:cNvSpPr>
          <p:nvPr>
            <p:ph type="dt" idx="1"/>
          </p:nvPr>
        </p:nvSpPr>
        <p:spPr bwMode="auto">
          <a:xfrm>
            <a:off x="5592226" y="0"/>
            <a:ext cx="4278155" cy="337106"/>
          </a:xfrm>
          <a:prstGeom prst="rect">
            <a:avLst/>
          </a:prstGeom>
          <a:noFill/>
          <a:ln w="9525">
            <a:noFill/>
            <a:miter lim="800000"/>
            <a:headEnd/>
            <a:tailEnd/>
          </a:ln>
          <a:effectLst/>
        </p:spPr>
        <p:txBody>
          <a:bodyPr vert="horz" wrap="square" lIns="91488" tIns="45743" rIns="91488" bIns="45743" numCol="1" anchor="t" anchorCtr="0" compatLnSpc="1">
            <a:prstTxWarp prst="textNoShape">
              <a:avLst/>
            </a:prstTxWarp>
          </a:bodyPr>
          <a:lstStyle>
            <a:lvl1pPr algn="r">
              <a:defRPr sz="1200"/>
            </a:lvl1pPr>
          </a:lstStyle>
          <a:p>
            <a:endParaRPr lang="en-US" altLang="ja-JP"/>
          </a:p>
        </p:txBody>
      </p:sp>
      <p:sp>
        <p:nvSpPr>
          <p:cNvPr id="9220" name="Rectangle 4"/>
          <p:cNvSpPr>
            <a:spLocks noGrp="1" noRot="1" noChangeAspect="1" noChangeArrowheads="1" noTextEdit="1"/>
          </p:cNvSpPr>
          <p:nvPr>
            <p:ph type="sldImg" idx="2"/>
          </p:nvPr>
        </p:nvSpPr>
        <p:spPr bwMode="auto">
          <a:xfrm>
            <a:off x="3249613" y="504825"/>
            <a:ext cx="3373437" cy="2530475"/>
          </a:xfrm>
          <a:prstGeom prst="rect">
            <a:avLst/>
          </a:prstGeom>
          <a:noFill/>
          <a:ln w="9525">
            <a:solidFill>
              <a:srgbClr val="000000"/>
            </a:solidFill>
            <a:miter lim="800000"/>
            <a:headEnd/>
            <a:tailEnd/>
          </a:ln>
          <a:effectLst/>
        </p:spPr>
      </p:sp>
      <p:sp>
        <p:nvSpPr>
          <p:cNvPr id="9221" name="Rectangle 5"/>
          <p:cNvSpPr>
            <a:spLocks noGrp="1" noChangeArrowheads="1"/>
          </p:cNvSpPr>
          <p:nvPr>
            <p:ph type="body" sz="quarter" idx="3"/>
          </p:nvPr>
        </p:nvSpPr>
        <p:spPr bwMode="auto">
          <a:xfrm>
            <a:off x="987267" y="3202507"/>
            <a:ext cx="7898130" cy="3033951"/>
          </a:xfrm>
          <a:prstGeom prst="rect">
            <a:avLst/>
          </a:prstGeom>
          <a:noFill/>
          <a:ln w="9525">
            <a:noFill/>
            <a:miter lim="800000"/>
            <a:headEnd/>
            <a:tailEnd/>
          </a:ln>
          <a:effectLst/>
        </p:spPr>
        <p:txBody>
          <a:bodyPr vert="horz" wrap="square" lIns="91488" tIns="45743" rIns="91488" bIns="45743"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9222" name="Rectangle 6"/>
          <p:cNvSpPr>
            <a:spLocks noGrp="1" noChangeArrowheads="1"/>
          </p:cNvSpPr>
          <p:nvPr>
            <p:ph type="ftr" sz="quarter" idx="4"/>
          </p:nvPr>
        </p:nvSpPr>
        <p:spPr bwMode="auto">
          <a:xfrm>
            <a:off x="3" y="6403839"/>
            <a:ext cx="4278155" cy="337106"/>
          </a:xfrm>
          <a:prstGeom prst="rect">
            <a:avLst/>
          </a:prstGeom>
          <a:noFill/>
          <a:ln w="9525">
            <a:noFill/>
            <a:miter lim="800000"/>
            <a:headEnd/>
            <a:tailEnd/>
          </a:ln>
          <a:effectLst/>
        </p:spPr>
        <p:txBody>
          <a:bodyPr vert="horz" wrap="square" lIns="91488" tIns="45743" rIns="91488" bIns="45743" numCol="1" anchor="b" anchorCtr="0" compatLnSpc="1">
            <a:prstTxWarp prst="textNoShape">
              <a:avLst/>
            </a:prstTxWarp>
          </a:bodyPr>
          <a:lstStyle>
            <a:lvl1pPr>
              <a:defRPr sz="1200"/>
            </a:lvl1pPr>
          </a:lstStyle>
          <a:p>
            <a:endParaRPr lang="en-US" altLang="ja-JP"/>
          </a:p>
        </p:txBody>
      </p:sp>
      <p:sp>
        <p:nvSpPr>
          <p:cNvPr id="9223" name="Rectangle 7"/>
          <p:cNvSpPr>
            <a:spLocks noGrp="1" noChangeArrowheads="1"/>
          </p:cNvSpPr>
          <p:nvPr>
            <p:ph type="sldNum" sz="quarter" idx="5"/>
          </p:nvPr>
        </p:nvSpPr>
        <p:spPr bwMode="auto">
          <a:xfrm>
            <a:off x="5592226" y="6403839"/>
            <a:ext cx="4278155" cy="337106"/>
          </a:xfrm>
          <a:prstGeom prst="rect">
            <a:avLst/>
          </a:prstGeom>
          <a:noFill/>
          <a:ln w="9525">
            <a:noFill/>
            <a:miter lim="800000"/>
            <a:headEnd/>
            <a:tailEnd/>
          </a:ln>
          <a:effectLst/>
        </p:spPr>
        <p:txBody>
          <a:bodyPr vert="horz" wrap="square" lIns="91488" tIns="45743" rIns="91488" bIns="45743" numCol="1" anchor="b" anchorCtr="0" compatLnSpc="1">
            <a:prstTxWarp prst="textNoShape">
              <a:avLst/>
            </a:prstTxWarp>
          </a:bodyPr>
          <a:lstStyle>
            <a:lvl1pPr algn="r">
              <a:defRPr sz="1200"/>
            </a:lvl1pPr>
          </a:lstStyle>
          <a:p>
            <a:fld id="{BAF60D80-E537-4F4F-A7DA-B8D76F0B75E8}" type="slidenum">
              <a:rPr lang="en-US" altLang="ja-JP"/>
              <a:pPr/>
              <a:t>‹#›</a:t>
            </a:fld>
            <a:endParaRPr lang="en-US" altLang="ja-JP"/>
          </a:p>
        </p:txBody>
      </p:sp>
    </p:spTree>
    <p:extLst>
      <p:ext uri="{BB962C8B-B14F-4D97-AF65-F5344CB8AC3E}">
        <p14:creationId xmlns:p14="http://schemas.microsoft.com/office/powerpoint/2010/main" val="328547734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349500"/>
            <a:ext cx="7772400" cy="1008063"/>
          </a:xfrm>
        </p:spPr>
        <p:txBody>
          <a:bodyPr/>
          <a:lstStyle>
            <a:lvl1pPr algn="ctr">
              <a:defRPr sz="3200"/>
            </a:lvl1pPr>
          </a:lstStyle>
          <a:p>
            <a:r>
              <a:rPr lang="ja-JP" altLang="en-US"/>
              <a:t>マスタ タイトルの書式設定</a:t>
            </a:r>
          </a:p>
        </p:txBody>
      </p:sp>
      <p:sp>
        <p:nvSpPr>
          <p:cNvPr id="4099" name="Rectangle 3"/>
          <p:cNvSpPr>
            <a:spLocks noGrp="1" noChangeArrowheads="1"/>
          </p:cNvSpPr>
          <p:nvPr>
            <p:ph type="subTitle" idx="1"/>
          </p:nvPr>
        </p:nvSpPr>
        <p:spPr>
          <a:xfrm>
            <a:off x="1371600" y="3716338"/>
            <a:ext cx="6400800" cy="766762"/>
          </a:xfrm>
        </p:spPr>
        <p:txBody>
          <a:bodyPr/>
          <a:lstStyle>
            <a:lvl1pPr marL="0" indent="0" algn="ctr">
              <a:buFontTx/>
              <a:buNone/>
              <a:defRPr sz="1400"/>
            </a:lvl1pPr>
          </a:lstStyle>
          <a:p>
            <a:r>
              <a:rPr lang="ja-JP" altLang="en-US"/>
              <a:t>マスタ サブタイトルの書式設定</a:t>
            </a:r>
          </a:p>
        </p:txBody>
      </p:sp>
      <p:sp>
        <p:nvSpPr>
          <p:cNvPr id="4100" name="Rectangle 4"/>
          <p:cNvSpPr>
            <a:spLocks noGrp="1" noChangeArrowheads="1"/>
          </p:cNvSpPr>
          <p:nvPr>
            <p:ph type="dt" sz="half" idx="2"/>
          </p:nvPr>
        </p:nvSpPr>
        <p:spPr>
          <a:xfrm>
            <a:off x="3505200" y="5059363"/>
            <a:ext cx="2133600" cy="287337"/>
          </a:xfrm>
        </p:spPr>
        <p:txBody>
          <a:bodyPr/>
          <a:lstStyle>
            <a:lvl1pPr algn="ctr">
              <a:defRPr sz="1200"/>
            </a:lvl1pPr>
          </a:lstStyle>
          <a:p>
            <a:fld id="{3B45B18E-579F-4527-8203-5B8E0A1AD839}" type="datetime1">
              <a:rPr lang="ja-JP" altLang="en-US" smtClean="0"/>
              <a:pPr/>
              <a:t>2017/3/6</a:t>
            </a:fld>
            <a:endParaRPr lang="en-US" altLang="ja-JP"/>
          </a:p>
        </p:txBody>
      </p:sp>
      <p:sp>
        <p:nvSpPr>
          <p:cNvPr id="4101" name="Rectangle 5"/>
          <p:cNvSpPr>
            <a:spLocks noGrp="1" noChangeArrowheads="1"/>
          </p:cNvSpPr>
          <p:nvPr>
            <p:ph type="ftr" sz="quarter" idx="3"/>
          </p:nvPr>
        </p:nvSpPr>
        <p:spPr>
          <a:xfrm>
            <a:off x="3124200" y="4627563"/>
            <a:ext cx="2895600" cy="279400"/>
          </a:xfrm>
        </p:spPr>
        <p:txBody>
          <a:bodyPr/>
          <a:lstStyle>
            <a:lvl1pPr>
              <a:defRPr sz="1200"/>
            </a:lvl1pPr>
          </a:lstStyle>
          <a:p>
            <a:endParaRPr lang="en-US" altLang="ja-JP"/>
          </a:p>
        </p:txBody>
      </p:sp>
      <p:sp>
        <p:nvSpPr>
          <p:cNvPr id="4104" name="Rectangle 8"/>
          <p:cNvSpPr>
            <a:spLocks noChangeArrowheads="1"/>
          </p:cNvSpPr>
          <p:nvPr/>
        </p:nvSpPr>
        <p:spPr bwMode="gray">
          <a:xfrm>
            <a:off x="250825" y="3357563"/>
            <a:ext cx="8640763" cy="142875"/>
          </a:xfrm>
          <a:prstGeom prst="rect">
            <a:avLst/>
          </a:prstGeom>
          <a:solidFill>
            <a:schemeClr val="tx1">
              <a:lumMod val="65000"/>
              <a:lumOff val="35000"/>
            </a:schemeClr>
          </a:solidFill>
          <a:ln w="9525">
            <a:noFill/>
            <a:miter lim="800000"/>
            <a:headEnd/>
            <a:tailEnd/>
          </a:ln>
          <a:effectLst>
            <a:outerShdw dist="35921" dir="2700000" algn="ctr" rotWithShape="0">
              <a:schemeClr val="bg2"/>
            </a:outerShdw>
          </a:effectLst>
        </p:spPr>
        <p:txBody>
          <a:bodyPr wrap="none" anchor="ctr"/>
          <a:lstStyle/>
          <a:p>
            <a:endParaRPr lang="ja-JP" altLang="en-US"/>
          </a:p>
        </p:txBody>
      </p:sp>
      <p:pic>
        <p:nvPicPr>
          <p:cNvPr id="7" name="図 6" descr="C4Nロゴ.png"/>
          <p:cNvPicPr>
            <a:picLocks noChangeAspect="1"/>
          </p:cNvPicPr>
          <p:nvPr userDrawn="1"/>
        </p:nvPicPr>
        <p:blipFill>
          <a:blip r:embed="rId2" cstate="print"/>
          <a:stretch>
            <a:fillRect/>
          </a:stretch>
        </p:blipFill>
        <p:spPr>
          <a:xfrm>
            <a:off x="7811244" y="188640"/>
            <a:ext cx="864096" cy="86409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fld id="{9F67D060-FC41-4C38-9763-DC86B4FDA20A}" type="datetime1">
              <a:rPr lang="ja-JP" altLang="en-US" smtClean="0"/>
              <a:pPr/>
              <a:t>2017/3/6</a:t>
            </a:fld>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1119B62F-31C1-412C-AE19-F379AFBE105D}"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4067C9E2-9BD1-47E9-8BC6-598C85CA9837}" type="datetime1">
              <a:rPr lang="ja-JP" altLang="en-US" smtClean="0"/>
              <a:pPr/>
              <a:t>2017/3/6</a:t>
            </a:fld>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88B42642-7CB1-45A6-B9B5-E1B9E3E00DEE}" type="slidenum">
              <a:rPr lang="en-US" altLang="ja-JP"/>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34175" y="115888"/>
            <a:ext cx="2159000" cy="601027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52413" y="115888"/>
            <a:ext cx="6329362" cy="601027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C4124F75-E824-4235-8037-66854724E8CA}" type="datetime1">
              <a:rPr lang="ja-JP" altLang="en-US" smtClean="0"/>
              <a:pPr/>
              <a:t>2017/3/6</a:t>
            </a:fld>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A35BA762-3887-4CA3-821D-845CECCB065E}" type="slidenum">
              <a:rPr lang="en-US" altLang="ja-JP"/>
              <a:pPr/>
              <a: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B1B107C3-2519-45D8-841E-5618EDAF4D0D}" type="datetime1">
              <a:rPr kumimoji="1" lang="ja-JP" altLang="en-US" smtClean="0"/>
              <a:pPr/>
              <a:t>2017/3/6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9255E9F-008B-4242-BE0A-A3FC97BD299A}" type="slidenum">
              <a:rPr kumimoji="1" lang="ja-JP" altLang="en-US" smtClean="0"/>
              <a:pPr/>
              <a:t>‹#›</a:t>
            </a:fld>
            <a:endParaRPr kumimoji="1"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A5CB0D1-F05F-41B2-B5A0-4120DD403214}" type="datetime1">
              <a:rPr kumimoji="1" lang="ja-JP" altLang="en-US" smtClean="0"/>
              <a:pPr/>
              <a:t>2017/3/6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9255E9F-008B-4242-BE0A-A3FC97BD299A}" type="slidenum">
              <a:rPr kumimoji="1" lang="ja-JP" altLang="en-US" smtClean="0"/>
              <a:pPr/>
              <a:t>‹#›</a:t>
            </a:fld>
            <a:endParaRPr kumimoji="1"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fld id="{F841E1E6-B6BE-409C-AA87-4668239C807F}" type="datetime1">
              <a:rPr kumimoji="1" lang="ja-JP" altLang="en-US" smtClean="0"/>
              <a:pPr/>
              <a:t>2017/3/6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txBox="1">
            <a:spLocks/>
          </p:cNvSpPr>
          <p:nvPr userDrawn="1"/>
        </p:nvSpPr>
        <p:spPr>
          <a:xfrm>
            <a:off x="6876256" y="6597352"/>
            <a:ext cx="2133600" cy="260350"/>
          </a:xfrm>
          <a:prstGeom prst="rect">
            <a:avLst/>
          </a:prstGeom>
        </p:spPr>
        <p:txBody>
          <a:bodyPr vert="horz" lIns="91440" tIns="45720" rIns="91440" bIns="45720" rtlCol="0" anchor="ctr"/>
          <a:lstStyle>
            <a:lvl1pPr>
              <a:defRPr sz="2400" baseline="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FB3B8FA-1B13-4967-BF3D-873308DD05F5}" type="slidenum">
              <a:rPr kumimoji="1" lang="en-US" altLang="ja-JP" sz="2400" b="0" i="0" u="none" strike="noStrike" kern="1200" cap="none" spc="0" normalizeH="0" baseline="0" noProof="0" smtClean="0">
                <a:ln>
                  <a:noFill/>
                </a:ln>
                <a:solidFill>
                  <a:schemeClr val="tx1">
                    <a:tint val="75000"/>
                  </a:schemeClr>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2400" b="0" i="0" u="none" strike="noStrike" kern="1200" cap="none" spc="0" normalizeH="0" baseline="0" noProof="0" dirty="0">
              <a:ln>
                <a:noFill/>
              </a:ln>
              <a:solidFill>
                <a:schemeClr val="tx1">
                  <a:tint val="75000"/>
                </a:schemeClr>
              </a:solidFill>
              <a:effectLst/>
              <a:uLnTx/>
              <a:uFillTx/>
              <a:latin typeface="Arial" charset="0"/>
              <a:ea typeface="ＭＳ Ｐゴシック" charset="-128"/>
              <a:cs typeface="+mn-cs"/>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71940D89-376B-429B-A64C-22904B919E9B}" type="datetime1">
              <a:rPr kumimoji="1" lang="ja-JP" altLang="en-US" smtClean="0"/>
              <a:pPr/>
              <a:t>2017/3/6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9255E9F-008B-4242-BE0A-A3FC97BD299A}" type="slidenum">
              <a:rPr kumimoji="1" lang="ja-JP" altLang="en-US" smtClean="0"/>
              <a:pPr/>
              <a:t>‹#›</a:t>
            </a:fld>
            <a:endParaRPr kumimoji="1"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60726BDE-3355-409E-8931-729607EE6378}" type="datetime1">
              <a:rPr kumimoji="1" lang="ja-JP" altLang="en-US" smtClean="0"/>
              <a:pPr/>
              <a:t>2017/3/6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59255E9F-008B-4242-BE0A-A3FC97BD299A}" type="slidenum">
              <a:rPr kumimoji="1" lang="ja-JP" altLang="en-US" smtClean="0"/>
              <a:pPr/>
              <a:t>‹#›</a:t>
            </a:fld>
            <a:endParaRPr kumimoji="1"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AD769F25-094D-42C0-AE08-8FC0F241F539}" type="datetime1">
              <a:rPr kumimoji="1" lang="ja-JP" altLang="en-US" smtClean="0"/>
              <a:pPr/>
              <a:t>2017/3/6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59255E9F-008B-4242-BE0A-A3FC97BD299A}" type="slidenum">
              <a:rPr kumimoji="1" lang="ja-JP" altLang="en-US" smtClean="0"/>
              <a:pPr/>
              <a:t>‹#›</a:t>
            </a:fld>
            <a:endParaRPr kumimoji="1" lang="ja-JP"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32EE43A-90CF-400A-9121-7881F33DACD3}" type="datetime1">
              <a:rPr kumimoji="1" lang="ja-JP" altLang="en-US" smtClean="0"/>
              <a:pPr/>
              <a:t>2017/3/6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59255E9F-008B-4242-BE0A-A3FC97BD299A}"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 タイトルの書式設定</a:t>
            </a:r>
          </a:p>
        </p:txBody>
      </p:sp>
      <p:sp>
        <p:nvSpPr>
          <p:cNvPr id="3" name="コンテンツ プレースホルダ 2"/>
          <p:cNvSpPr>
            <a:spLocks noGrp="1"/>
          </p:cNvSpPr>
          <p:nvPr>
            <p:ph idx="1"/>
          </p:nvPr>
        </p:nvSpPr>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日付プレースホルダ 3"/>
          <p:cNvSpPr>
            <a:spLocks noGrp="1"/>
          </p:cNvSpPr>
          <p:nvPr>
            <p:ph type="dt" sz="half" idx="10"/>
          </p:nvPr>
        </p:nvSpPr>
        <p:spPr/>
        <p:txBody>
          <a:bodyPr/>
          <a:lstStyle>
            <a:lvl1pPr>
              <a:defRPr/>
            </a:lvl1pPr>
          </a:lstStyle>
          <a:p>
            <a:fld id="{63F8D6B9-6967-4626-83F5-2FD47FD9C720}" type="datetime1">
              <a:rPr lang="ja-JP" altLang="en-US" smtClean="0"/>
              <a:pPr/>
              <a:t>2017/3/6</a:t>
            </a:fld>
            <a:endParaRPr lang="en-US" altLang="ja-JP"/>
          </a:p>
        </p:txBody>
      </p:sp>
      <p:sp>
        <p:nvSpPr>
          <p:cNvPr id="5" name="フッター プレースホルダ 4"/>
          <p:cNvSpPr>
            <a:spLocks noGrp="1"/>
          </p:cNvSpPr>
          <p:nvPr>
            <p:ph type="ftr" sz="quarter" idx="11"/>
          </p:nvPr>
        </p:nvSpPr>
        <p:spPr/>
        <p:txBody>
          <a:bodyPr/>
          <a:lstStyle>
            <a:lvl1pPr>
              <a:defRPr/>
            </a:lvl1pPr>
          </a:lstStyle>
          <a:p>
            <a:fld id="{F2D557A7-A9DC-4F5E-88A5-AD23B2019D0B}" type="slidenum">
              <a:rPr lang="en-US" altLang="ja-JP" smtClean="0"/>
              <a:pPr/>
              <a:t>‹#›</a:t>
            </a:fld>
            <a:endParaRPr lang="en-US" altLang="ja-JP"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22179454-3311-43C7-823A-C2CAF09D7453}" type="datetime1">
              <a:rPr kumimoji="1" lang="ja-JP" altLang="en-US" smtClean="0"/>
              <a:pPr/>
              <a:t>2017/3/6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9255E9F-008B-4242-BE0A-A3FC97BD299A}" type="slidenum">
              <a:rPr kumimoji="1" lang="ja-JP" altLang="en-US" smtClean="0"/>
              <a:pPr/>
              <a:t>‹#›</a:t>
            </a:fld>
            <a:endParaRPr kumimoji="1" lang="ja-JP"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5C26F815-ACB4-4FAA-8A6C-5AD0B600EB90}" type="datetime1">
              <a:rPr kumimoji="1" lang="ja-JP" altLang="en-US" smtClean="0"/>
              <a:pPr/>
              <a:t>2017/3/6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9255E9F-008B-4242-BE0A-A3FC97BD299A}" type="slidenum">
              <a:rPr kumimoji="1" lang="ja-JP" altLang="en-US" smtClean="0"/>
              <a:pPr/>
              <a:t>‹#›</a:t>
            </a:fld>
            <a:endParaRPr kumimoji="1" lang="ja-JP"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C1083927-CCA1-4F0E-B7A5-42BBF0C3213E}" type="datetime1">
              <a:rPr kumimoji="1" lang="ja-JP" altLang="en-US" smtClean="0"/>
              <a:pPr/>
              <a:t>2017/3/6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9255E9F-008B-4242-BE0A-A3FC97BD299A}" type="slidenum">
              <a:rPr kumimoji="1" lang="ja-JP" altLang="en-US" smtClean="0"/>
              <a:pPr/>
              <a:t>‹#›</a:t>
            </a:fld>
            <a:endParaRPr kumimoji="1" lang="ja-JP"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AAB9CA03-311F-4328-B8AD-97ED197D2079}" type="datetime1">
              <a:rPr kumimoji="1" lang="ja-JP" altLang="en-US" smtClean="0"/>
              <a:pPr/>
              <a:t>2017/3/6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9255E9F-008B-4242-BE0A-A3FC97BD299A}"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252413" y="115888"/>
            <a:ext cx="8640762" cy="433387"/>
          </a:xfrm>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46D63C5F-C362-494C-8504-194435C27778}" type="datetime1">
              <a:rPr lang="ja-JP" altLang="en-US" smtClean="0"/>
              <a:pPr/>
              <a:t>2017/3/6</a:t>
            </a:fld>
            <a:endParaRPr lang="en-US" altLang="ja-JP"/>
          </a:p>
        </p:txBody>
      </p:sp>
      <p:sp>
        <p:nvSpPr>
          <p:cNvPr id="4" name="フッター プレースホルダ 3"/>
          <p:cNvSpPr>
            <a:spLocks noGrp="1"/>
          </p:cNvSpPr>
          <p:nvPr>
            <p:ph type="ftr" sz="quarter" idx="11"/>
          </p:nvPr>
        </p:nvSpPr>
        <p:spPr/>
        <p:txBody>
          <a:bodyPr/>
          <a:lstStyle/>
          <a:p>
            <a:endParaRPr lang="en-US" altLang="ja-JP" dirty="0"/>
          </a:p>
        </p:txBody>
      </p:sp>
      <p:sp>
        <p:nvSpPr>
          <p:cNvPr id="5" name="スライド番号プレースホルダ 4"/>
          <p:cNvSpPr>
            <a:spLocks noGrp="1"/>
          </p:cNvSpPr>
          <p:nvPr>
            <p:ph type="sldNum" sz="quarter" idx="12"/>
          </p:nvPr>
        </p:nvSpPr>
        <p:spPr/>
        <p:txBody>
          <a:bodyPr/>
          <a:lstStyle/>
          <a:p>
            <a:fld id="{9D04B4E5-EE53-424C-9C0A-F9903DFB8FA1}" type="slidenum">
              <a:rPr lang="en-US" altLang="ja-JP" smtClean="0"/>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fld id="{D65530FF-C94E-44FF-B659-81E480821D37}" type="datetime1">
              <a:rPr lang="ja-JP" altLang="en-US" smtClean="0"/>
              <a:pPr/>
              <a:t>2017/3/6</a:t>
            </a:fld>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F2D557A7-A9DC-4F5E-88A5-AD23B2019D0B}" type="slidenum">
              <a:rPr lang="en-US" altLang="ja-JP"/>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341438"/>
            <a:ext cx="4038600"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341438"/>
            <a:ext cx="4038600"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fld id="{24FF0B02-94B0-44E9-8A45-F174B880FCFA}" type="datetime1">
              <a:rPr lang="ja-JP" altLang="en-US" smtClean="0"/>
              <a:pPr/>
              <a:t>2017/3/6</a:t>
            </a:fld>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9DC504CC-4978-48F1-A518-CCFE5A93EB84}"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fld id="{8B3DBF78-2814-4C47-8989-288D44F2BF70}" type="datetime1">
              <a:rPr lang="ja-JP" altLang="en-US" smtClean="0"/>
              <a:pPr/>
              <a:t>2017/3/6</a:t>
            </a:fld>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99B21722-CE4E-473B-AA24-AB8D18F16FD4}"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lvl1pPr>
              <a:defRPr/>
            </a:lvl1pPr>
          </a:lstStyle>
          <a:p>
            <a:fld id="{1942001F-8B15-4066-BD6C-8154CE5FEE3C}" type="datetime1">
              <a:rPr lang="ja-JP" altLang="en-US" smtClean="0"/>
              <a:pPr/>
              <a:t>2017/3/6</a:t>
            </a:fld>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BFAB80E5-3DC7-4C2E-AFA1-A2AB659C4BD0}"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 2"/>
          <p:cNvSpPr>
            <a:spLocks noGrp="1"/>
          </p:cNvSpPr>
          <p:nvPr>
            <p:ph type="ftr" sz="quarter" idx="11"/>
          </p:nvPr>
        </p:nvSpPr>
        <p:spPr/>
        <p:txBody>
          <a:bodyPr/>
          <a:lstStyle>
            <a:lvl1pPr>
              <a:defRPr/>
            </a:lvl1pPr>
          </a:lstStyle>
          <a:p>
            <a:fld id="{F2D557A7-A9DC-4F5E-88A5-AD23B2019D0B}" type="slidenum">
              <a:rPr lang="en-US" altLang="ja-JP" smtClean="0"/>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fld id="{BE314139-3E79-4C3E-936D-C2F21D2B5789}" type="datetime1">
              <a:rPr lang="ja-JP" altLang="en-US" smtClean="0"/>
              <a:pPr/>
              <a:t>2017/3/6</a:t>
            </a:fld>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DE45C53B-8419-4BF9-B6D8-1DC4DBB6E1AB}"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gray">
          <a:xfrm>
            <a:off x="252413" y="115888"/>
            <a:ext cx="8640762" cy="4333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sp>
        <p:nvSpPr>
          <p:cNvPr id="3075" name="Rectangle 3"/>
          <p:cNvSpPr>
            <a:spLocks noGrp="1" noChangeArrowheads="1"/>
          </p:cNvSpPr>
          <p:nvPr>
            <p:ph type="body" idx="1"/>
          </p:nvPr>
        </p:nvSpPr>
        <p:spPr bwMode="gray">
          <a:xfrm>
            <a:off x="457200" y="1341438"/>
            <a:ext cx="8229600" cy="4784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76" name="Rectangle 4"/>
          <p:cNvSpPr>
            <a:spLocks noGrp="1" noChangeArrowheads="1"/>
          </p:cNvSpPr>
          <p:nvPr>
            <p:ph type="dt" sz="half" idx="2"/>
          </p:nvPr>
        </p:nvSpPr>
        <p:spPr bwMode="gray">
          <a:xfrm>
            <a:off x="252413" y="6597650"/>
            <a:ext cx="2133600"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46D63C5F-C362-494C-8504-194435C27778}" type="datetime1">
              <a:rPr lang="ja-JP" altLang="en-US" smtClean="0"/>
              <a:pPr/>
              <a:t>2017/3/6</a:t>
            </a:fld>
            <a:endParaRPr lang="en-US" altLang="ja-JP"/>
          </a:p>
        </p:txBody>
      </p:sp>
      <p:sp>
        <p:nvSpPr>
          <p:cNvPr id="3077" name="Rectangle 5"/>
          <p:cNvSpPr>
            <a:spLocks noGrp="1" noChangeArrowheads="1"/>
          </p:cNvSpPr>
          <p:nvPr>
            <p:ph type="ftr" sz="quarter" idx="3"/>
          </p:nvPr>
        </p:nvSpPr>
        <p:spPr bwMode="gray">
          <a:xfrm>
            <a:off x="3197225" y="6597650"/>
            <a:ext cx="2895600"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ltLang="ja-JP"/>
          </a:p>
        </p:txBody>
      </p:sp>
      <p:sp>
        <p:nvSpPr>
          <p:cNvPr id="3078" name="Rectangle 6"/>
          <p:cNvSpPr>
            <a:spLocks noGrp="1" noChangeArrowheads="1"/>
          </p:cNvSpPr>
          <p:nvPr>
            <p:ph type="sldNum" sz="quarter" idx="4"/>
          </p:nvPr>
        </p:nvSpPr>
        <p:spPr bwMode="gray">
          <a:xfrm>
            <a:off x="6759575" y="6597650"/>
            <a:ext cx="2133600"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9D04B4E5-EE53-424C-9C0A-F9903DFB8FA1}" type="slidenum">
              <a:rPr lang="en-US" altLang="ja-JP"/>
              <a:pPr/>
              <a:t>‹#›</a:t>
            </a:fld>
            <a:endParaRPr lang="en-US" altLang="ja-JP"/>
          </a:p>
        </p:txBody>
      </p:sp>
      <p:sp>
        <p:nvSpPr>
          <p:cNvPr id="3079" name="Rectangle 7"/>
          <p:cNvSpPr>
            <a:spLocks noChangeArrowheads="1"/>
          </p:cNvSpPr>
          <p:nvPr/>
        </p:nvSpPr>
        <p:spPr bwMode="gray">
          <a:xfrm>
            <a:off x="251520" y="1196752"/>
            <a:ext cx="8640763" cy="142875"/>
          </a:xfrm>
          <a:prstGeom prst="rect">
            <a:avLst/>
          </a:prstGeom>
          <a:solidFill>
            <a:schemeClr val="tx1">
              <a:lumMod val="65000"/>
              <a:lumOff val="35000"/>
            </a:schemeClr>
          </a:solidFill>
          <a:ln w="9525">
            <a:noFill/>
            <a:miter lim="800000"/>
            <a:headEnd/>
            <a:tailEnd/>
          </a:ln>
          <a:effectLst>
            <a:outerShdw dist="35921" dir="2700000" algn="ctr" rotWithShape="0">
              <a:schemeClr val="bg2"/>
            </a:outerShdw>
          </a:effectLst>
        </p:spPr>
        <p:txBody>
          <a:bodyPr wrap="none" anchor="ctr"/>
          <a:lstStyle/>
          <a:p>
            <a:endParaRPr lang="ja-JP" altLang="en-US"/>
          </a:p>
        </p:txBody>
      </p:sp>
      <p:sp>
        <p:nvSpPr>
          <p:cNvPr id="3080" name="Rectangle 8"/>
          <p:cNvSpPr>
            <a:spLocks noChangeArrowheads="1"/>
          </p:cNvSpPr>
          <p:nvPr/>
        </p:nvSpPr>
        <p:spPr bwMode="gray">
          <a:xfrm>
            <a:off x="250825" y="6524625"/>
            <a:ext cx="8640763" cy="71438"/>
          </a:xfrm>
          <a:prstGeom prst="rect">
            <a:avLst/>
          </a:prstGeom>
          <a:solidFill>
            <a:schemeClr val="tx1">
              <a:lumMod val="65000"/>
              <a:lumOff val="35000"/>
            </a:schemeClr>
          </a:solidFill>
          <a:ln w="9525">
            <a:noFill/>
            <a:miter lim="800000"/>
            <a:headEnd/>
            <a:tailEnd/>
          </a:ln>
          <a:effectLst>
            <a:outerShdw dist="35921" dir="2700000" algn="ctr" rotWithShape="0">
              <a:schemeClr val="bg2"/>
            </a:outerShdw>
          </a:effectLst>
        </p:spPr>
        <p:txBody>
          <a:bodyPr wrap="none" anchor="ctr"/>
          <a:lstStyle/>
          <a:p>
            <a:endParaRPr lang="ja-JP" altLang="en-US"/>
          </a:p>
        </p:txBody>
      </p:sp>
      <p:pic>
        <p:nvPicPr>
          <p:cNvPr id="9" name="図 8" descr="C4Nロゴ.png"/>
          <p:cNvPicPr>
            <a:picLocks noChangeAspect="1"/>
          </p:cNvPicPr>
          <p:nvPr userDrawn="1"/>
        </p:nvPicPr>
        <p:blipFill>
          <a:blip r:embed="rId14" cstate="print"/>
          <a:stretch>
            <a:fillRect/>
          </a:stretch>
        </p:blipFill>
        <p:spPr>
          <a:xfrm>
            <a:off x="7811244" y="188640"/>
            <a:ext cx="864096" cy="864096"/>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73"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rtl="0" eaLnBrk="1" fontAlgn="base" hangingPunct="1">
        <a:spcBef>
          <a:spcPct val="0"/>
        </a:spcBef>
        <a:spcAft>
          <a:spcPct val="0"/>
        </a:spcAft>
        <a:defRPr kumimoji="1" sz="3200">
          <a:solidFill>
            <a:schemeClr val="tx2"/>
          </a:solidFill>
          <a:latin typeface="+mj-lt"/>
          <a:ea typeface="+mj-ea"/>
          <a:cs typeface="+mj-cs"/>
        </a:defRPr>
      </a:lvl1pPr>
      <a:lvl2pPr algn="l" rtl="0" eaLnBrk="1" fontAlgn="base" hangingPunct="1">
        <a:spcBef>
          <a:spcPct val="0"/>
        </a:spcBef>
        <a:spcAft>
          <a:spcPct val="0"/>
        </a:spcAft>
        <a:defRPr kumimoji="1" sz="2000">
          <a:solidFill>
            <a:schemeClr val="tx2"/>
          </a:solidFill>
          <a:latin typeface="Arial" charset="0"/>
          <a:ea typeface="ＭＳ Ｐゴシック" charset="-128"/>
        </a:defRPr>
      </a:lvl2pPr>
      <a:lvl3pPr algn="l" rtl="0" eaLnBrk="1" fontAlgn="base" hangingPunct="1">
        <a:spcBef>
          <a:spcPct val="0"/>
        </a:spcBef>
        <a:spcAft>
          <a:spcPct val="0"/>
        </a:spcAft>
        <a:defRPr kumimoji="1" sz="2000">
          <a:solidFill>
            <a:schemeClr val="tx2"/>
          </a:solidFill>
          <a:latin typeface="Arial" charset="0"/>
          <a:ea typeface="ＭＳ Ｐゴシック" charset="-128"/>
        </a:defRPr>
      </a:lvl3pPr>
      <a:lvl4pPr algn="l" rtl="0" eaLnBrk="1" fontAlgn="base" hangingPunct="1">
        <a:spcBef>
          <a:spcPct val="0"/>
        </a:spcBef>
        <a:spcAft>
          <a:spcPct val="0"/>
        </a:spcAft>
        <a:defRPr kumimoji="1" sz="2000">
          <a:solidFill>
            <a:schemeClr val="tx2"/>
          </a:solidFill>
          <a:latin typeface="Arial" charset="0"/>
          <a:ea typeface="ＭＳ Ｐゴシック" charset="-128"/>
        </a:defRPr>
      </a:lvl4pPr>
      <a:lvl5pPr algn="l" rtl="0" eaLnBrk="1" fontAlgn="base" hangingPunct="1">
        <a:spcBef>
          <a:spcPct val="0"/>
        </a:spcBef>
        <a:spcAft>
          <a:spcPct val="0"/>
        </a:spcAft>
        <a:defRPr kumimoji="1" sz="2000">
          <a:solidFill>
            <a:schemeClr val="tx2"/>
          </a:solidFill>
          <a:latin typeface="Arial" charset="0"/>
          <a:ea typeface="ＭＳ Ｐゴシック" charset="-128"/>
        </a:defRPr>
      </a:lvl5pPr>
      <a:lvl6pPr marL="457200" algn="l" rtl="0" eaLnBrk="1" fontAlgn="base" hangingPunct="1">
        <a:spcBef>
          <a:spcPct val="0"/>
        </a:spcBef>
        <a:spcAft>
          <a:spcPct val="0"/>
        </a:spcAft>
        <a:defRPr kumimoji="1" sz="2000">
          <a:solidFill>
            <a:schemeClr val="tx2"/>
          </a:solidFill>
          <a:latin typeface="Arial" charset="0"/>
          <a:ea typeface="ＭＳ Ｐゴシック" charset="-128"/>
        </a:defRPr>
      </a:lvl6pPr>
      <a:lvl7pPr marL="914400" algn="l" rtl="0" eaLnBrk="1" fontAlgn="base" hangingPunct="1">
        <a:spcBef>
          <a:spcPct val="0"/>
        </a:spcBef>
        <a:spcAft>
          <a:spcPct val="0"/>
        </a:spcAft>
        <a:defRPr kumimoji="1" sz="2000">
          <a:solidFill>
            <a:schemeClr val="tx2"/>
          </a:solidFill>
          <a:latin typeface="Arial" charset="0"/>
          <a:ea typeface="ＭＳ Ｐゴシック" charset="-128"/>
        </a:defRPr>
      </a:lvl7pPr>
      <a:lvl8pPr marL="1371600" algn="l" rtl="0" eaLnBrk="1" fontAlgn="base" hangingPunct="1">
        <a:spcBef>
          <a:spcPct val="0"/>
        </a:spcBef>
        <a:spcAft>
          <a:spcPct val="0"/>
        </a:spcAft>
        <a:defRPr kumimoji="1" sz="2000">
          <a:solidFill>
            <a:schemeClr val="tx2"/>
          </a:solidFill>
          <a:latin typeface="Arial" charset="0"/>
          <a:ea typeface="ＭＳ Ｐゴシック" charset="-128"/>
        </a:defRPr>
      </a:lvl8pPr>
      <a:lvl9pPr marL="1828800" algn="l" rtl="0" eaLnBrk="1" fontAlgn="base" hangingPunct="1">
        <a:spcBef>
          <a:spcPct val="0"/>
        </a:spcBef>
        <a:spcAft>
          <a:spcPct val="0"/>
        </a:spcAft>
        <a:defRPr kumimoji="1" sz="2000">
          <a:solidFill>
            <a:schemeClr val="tx2"/>
          </a:solidFill>
          <a:latin typeface="Arial" charset="0"/>
          <a:ea typeface="ＭＳ Ｐゴシック" charset="-128"/>
        </a:defRPr>
      </a:lvl9pPr>
    </p:titleStyle>
    <p:bodyStyle>
      <a:lvl1pPr marL="342900" indent="-342900" algn="l" rtl="0" eaLnBrk="1" fontAlgn="base" hangingPunct="1">
        <a:spcBef>
          <a:spcPct val="20000"/>
        </a:spcBef>
        <a:spcAft>
          <a:spcPct val="0"/>
        </a:spcAft>
        <a:buChar char="•"/>
        <a:defRPr kumimoji="1" sz="20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a:solidFill>
            <a:schemeClr val="tx1"/>
          </a:solidFill>
          <a:latin typeface="+mn-lt"/>
          <a:ea typeface="+mn-ea"/>
        </a:defRPr>
      </a:lvl2pPr>
      <a:lvl3pPr marL="1143000" indent="-228600" algn="l" rtl="0" eaLnBrk="1" fontAlgn="base" hangingPunct="1">
        <a:spcBef>
          <a:spcPct val="20000"/>
        </a:spcBef>
        <a:spcAft>
          <a:spcPct val="0"/>
        </a:spcAft>
        <a:buChar char="•"/>
        <a:defRPr kumimoji="1" sz="1600">
          <a:solidFill>
            <a:schemeClr val="tx1"/>
          </a:solidFill>
          <a:latin typeface="+mn-lt"/>
          <a:ea typeface="+mn-ea"/>
        </a:defRPr>
      </a:lvl3pPr>
      <a:lvl4pPr marL="1600200" indent="-228600" algn="l" rtl="0" eaLnBrk="1" fontAlgn="base" hangingPunct="1">
        <a:spcBef>
          <a:spcPct val="20000"/>
        </a:spcBef>
        <a:spcAft>
          <a:spcPct val="0"/>
        </a:spcAft>
        <a:buChar char="–"/>
        <a:defRPr kumimoji="1" sz="1400">
          <a:solidFill>
            <a:schemeClr val="tx1"/>
          </a:solidFill>
          <a:latin typeface="+mn-lt"/>
          <a:ea typeface="+mn-ea"/>
        </a:defRPr>
      </a:lvl4pPr>
      <a:lvl5pPr marL="2057400" indent="-228600" algn="l" rtl="0" eaLnBrk="1" fontAlgn="base" hangingPunct="1">
        <a:spcBef>
          <a:spcPct val="20000"/>
        </a:spcBef>
        <a:spcAft>
          <a:spcPct val="0"/>
        </a:spcAft>
        <a:buChar char="»"/>
        <a:defRPr kumimoji="1" sz="1400">
          <a:solidFill>
            <a:schemeClr val="tx1"/>
          </a:solidFill>
          <a:latin typeface="+mn-lt"/>
          <a:ea typeface="+mn-ea"/>
        </a:defRPr>
      </a:lvl5pPr>
      <a:lvl6pPr marL="2514600" indent="-228600" algn="l" rtl="0" eaLnBrk="1" fontAlgn="base" hangingPunct="1">
        <a:spcBef>
          <a:spcPct val="20000"/>
        </a:spcBef>
        <a:spcAft>
          <a:spcPct val="0"/>
        </a:spcAft>
        <a:buChar char="»"/>
        <a:defRPr kumimoji="1" sz="1400">
          <a:solidFill>
            <a:schemeClr val="tx1"/>
          </a:solidFill>
          <a:latin typeface="+mn-lt"/>
          <a:ea typeface="+mn-ea"/>
        </a:defRPr>
      </a:lvl6pPr>
      <a:lvl7pPr marL="2971800" indent="-228600" algn="l" rtl="0" eaLnBrk="1" fontAlgn="base" hangingPunct="1">
        <a:spcBef>
          <a:spcPct val="20000"/>
        </a:spcBef>
        <a:spcAft>
          <a:spcPct val="0"/>
        </a:spcAft>
        <a:buChar char="»"/>
        <a:defRPr kumimoji="1" sz="1400">
          <a:solidFill>
            <a:schemeClr val="tx1"/>
          </a:solidFill>
          <a:latin typeface="+mn-lt"/>
          <a:ea typeface="+mn-ea"/>
        </a:defRPr>
      </a:lvl7pPr>
      <a:lvl8pPr marL="3429000" indent="-228600" algn="l" rtl="0" eaLnBrk="1" fontAlgn="base" hangingPunct="1">
        <a:spcBef>
          <a:spcPct val="20000"/>
        </a:spcBef>
        <a:spcAft>
          <a:spcPct val="0"/>
        </a:spcAft>
        <a:buChar char="»"/>
        <a:defRPr kumimoji="1" sz="1400">
          <a:solidFill>
            <a:schemeClr val="tx1"/>
          </a:solidFill>
          <a:latin typeface="+mn-lt"/>
          <a:ea typeface="+mn-ea"/>
        </a:defRPr>
      </a:lvl8pPr>
      <a:lvl9pPr marL="3886200" indent="-228600" algn="l" rtl="0" eaLnBrk="1" fontAlgn="base" hangingPunct="1">
        <a:spcBef>
          <a:spcPct val="20000"/>
        </a:spcBef>
        <a:spcAft>
          <a:spcPct val="0"/>
        </a:spcAft>
        <a:buChar char="»"/>
        <a:defRPr kumimoji="1" sz="14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EA495E-DB30-47C6-B6A6-634E7B7AD5C6}" type="datetime1">
              <a:rPr kumimoji="1" lang="ja-JP" altLang="en-US" smtClean="0"/>
              <a:pPr/>
              <a:t>2017/3/6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255E9F-008B-4242-BE0A-A3FC97BD299A}" type="slidenum">
              <a:rPr kumimoji="1" lang="ja-JP" altLang="en-US" smtClean="0"/>
              <a:pPr/>
              <a:t>‹#›</a:t>
            </a:fld>
            <a:endParaRPr kumimoji="1" lang="ja-JP" altLang="en-US"/>
          </a:p>
        </p:txBody>
      </p:sp>
      <p:sp>
        <p:nvSpPr>
          <p:cNvPr id="7" name="Rectangle 8"/>
          <p:cNvSpPr>
            <a:spLocks noChangeArrowheads="1"/>
          </p:cNvSpPr>
          <p:nvPr/>
        </p:nvSpPr>
        <p:spPr bwMode="gray">
          <a:xfrm>
            <a:off x="250825" y="6524625"/>
            <a:ext cx="8640763" cy="71438"/>
          </a:xfrm>
          <a:prstGeom prst="rect">
            <a:avLst/>
          </a:prstGeom>
          <a:solidFill>
            <a:srgbClr val="4D4D4D"/>
          </a:solidFill>
          <a:ln w="9525">
            <a:noFill/>
            <a:miter lim="800000"/>
            <a:headEnd/>
            <a:tailEnd/>
          </a:ln>
          <a:effectLst>
            <a:outerShdw dist="35921" dir="2700000" algn="ctr" rotWithShape="0">
              <a:schemeClr val="bg2"/>
            </a:outerShdw>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3.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95536" y="2420888"/>
            <a:ext cx="8280920" cy="1008063"/>
          </a:xfrm>
        </p:spPr>
        <p:txBody>
          <a:bodyPr/>
          <a:lstStyle/>
          <a:p>
            <a:pPr algn="l"/>
            <a:br>
              <a:rPr lang="en-US" altLang="ja-JP" sz="1600" dirty="0">
                <a:latin typeface="ＭＳ Ｐ明朝" pitchFamily="18" charset="-128"/>
                <a:ea typeface="ＭＳ Ｐ明朝" pitchFamily="18" charset="-128"/>
              </a:rPr>
            </a:br>
            <a:r>
              <a:rPr lang="ja-JP" altLang="en-US" sz="2800" dirty="0">
                <a:latin typeface="ＭＳ Ｐ明朝" pitchFamily="18" charset="-128"/>
                <a:ea typeface="ＭＳ Ｐ明朝" pitchFamily="18" charset="-128"/>
              </a:rPr>
              <a:t>もっと知りたい地域のこと　</a:t>
            </a:r>
            <a:r>
              <a:rPr lang="ja-JP" altLang="en-US" sz="1800" dirty="0">
                <a:latin typeface="ＭＳ Ｐ明朝" pitchFamily="18" charset="-128"/>
                <a:ea typeface="ＭＳ Ｐ明朝" pitchFamily="18" charset="-128"/>
              </a:rPr>
              <a:t>～協働で進める地域の情報発信のあり方～</a:t>
            </a:r>
            <a:endParaRPr kumimoji="1" lang="ja-JP" altLang="en-US" sz="1200" dirty="0">
              <a:latin typeface="ＭＳ Ｐ明朝" pitchFamily="18" charset="-128"/>
              <a:ea typeface="ＭＳ Ｐ明朝" pitchFamily="18" charset="-128"/>
            </a:endParaRPr>
          </a:p>
        </p:txBody>
      </p:sp>
      <p:sp>
        <p:nvSpPr>
          <p:cNvPr id="3" name="サブタイトル 2"/>
          <p:cNvSpPr>
            <a:spLocks noGrp="1"/>
          </p:cNvSpPr>
          <p:nvPr>
            <p:ph type="subTitle" idx="1"/>
          </p:nvPr>
        </p:nvSpPr>
        <p:spPr>
          <a:xfrm>
            <a:off x="2339752" y="3645024"/>
            <a:ext cx="6480720" cy="1728192"/>
          </a:xfrm>
        </p:spPr>
        <p:txBody>
          <a:bodyPr>
            <a:noAutofit/>
          </a:bodyPr>
          <a:lstStyle/>
          <a:p>
            <a:pPr algn="r"/>
            <a:r>
              <a:rPr lang="en-US" altLang="ja-JP" sz="2000" dirty="0">
                <a:latin typeface="ＭＳ Ｐ明朝" pitchFamily="18" charset="-128"/>
                <a:ea typeface="ＭＳ Ｐ明朝" pitchFamily="18" charset="-128"/>
              </a:rPr>
              <a:t>Code for Niigata </a:t>
            </a:r>
            <a:r>
              <a:rPr lang="ja-JP" altLang="en-US" sz="2000" dirty="0">
                <a:latin typeface="ＭＳ Ｐ明朝" pitchFamily="18" charset="-128"/>
                <a:ea typeface="ＭＳ Ｐ明朝" pitchFamily="18" charset="-128"/>
              </a:rPr>
              <a:t>＋ 新潟大学・大串ゼミ</a:t>
            </a:r>
            <a:r>
              <a:rPr lang="en-US" altLang="ja-JP" sz="2000" dirty="0">
                <a:latin typeface="ＭＳ Ｐ明朝" pitchFamily="18" charset="-128"/>
                <a:ea typeface="ＭＳ Ｐ明朝" pitchFamily="18" charset="-128"/>
              </a:rPr>
              <a:t>/</a:t>
            </a:r>
            <a:r>
              <a:rPr lang="ja-JP" altLang="en-US" sz="2000" dirty="0">
                <a:latin typeface="ＭＳ Ｐ明朝" pitchFamily="18" charset="-128"/>
                <a:ea typeface="ＭＳ Ｐ明朝" pitchFamily="18" charset="-128"/>
              </a:rPr>
              <a:t>新潟市</a:t>
            </a:r>
            <a:endParaRPr lang="en-US" altLang="ja-JP" sz="2000" dirty="0">
              <a:latin typeface="ＭＳ Ｐ明朝" pitchFamily="18" charset="-128"/>
              <a:ea typeface="ＭＳ Ｐ明朝" pitchFamily="18" charset="-128"/>
            </a:endParaRPr>
          </a:p>
          <a:p>
            <a:pPr algn="r"/>
            <a:endParaRPr kumimoji="1" lang="en-US" altLang="ja-JP" sz="2000" dirty="0">
              <a:latin typeface="ＭＳ Ｐ明朝" pitchFamily="18" charset="-128"/>
              <a:ea typeface="ＭＳ Ｐ明朝" pitchFamily="18" charset="-128"/>
            </a:endParaRPr>
          </a:p>
          <a:p>
            <a:pPr algn="r"/>
            <a:endParaRPr lang="en-US" altLang="ja-JP" sz="1600" dirty="0">
              <a:latin typeface="ＭＳ Ｐ明朝" pitchFamily="18" charset="-128"/>
              <a:ea typeface="ＭＳ Ｐ明朝" pitchFamily="18" charset="-128"/>
            </a:endParaRPr>
          </a:p>
          <a:p>
            <a:pPr algn="r"/>
            <a:r>
              <a:rPr lang="ja-JP" altLang="en-US" sz="1600" dirty="0">
                <a:latin typeface="ＭＳ Ｐ明朝" pitchFamily="18" charset="-128"/>
                <a:ea typeface="ＭＳ Ｐ明朝" pitchFamily="18" charset="-128"/>
              </a:rPr>
              <a:t>「チャレンジ！！オープンガバナンス</a:t>
            </a:r>
            <a:r>
              <a:rPr lang="en-US" altLang="ja-JP" sz="1600" dirty="0">
                <a:latin typeface="ＭＳ Ｐ明朝" pitchFamily="18" charset="-128"/>
                <a:ea typeface="ＭＳ Ｐ明朝" pitchFamily="18" charset="-128"/>
              </a:rPr>
              <a:t>2016</a:t>
            </a:r>
            <a:r>
              <a:rPr lang="ja-JP" altLang="en-US" sz="1600" dirty="0">
                <a:latin typeface="ＭＳ Ｐ明朝" pitchFamily="18" charset="-128"/>
                <a:ea typeface="ＭＳ Ｐ明朝" pitchFamily="18" charset="-128"/>
              </a:rPr>
              <a:t>」最終公開審査</a:t>
            </a:r>
            <a:endParaRPr lang="en-US" altLang="ja-JP" sz="1600" dirty="0">
              <a:latin typeface="ＭＳ Ｐ明朝" pitchFamily="18" charset="-128"/>
              <a:ea typeface="ＭＳ Ｐ明朝" pitchFamily="18" charset="-128"/>
            </a:endParaRPr>
          </a:p>
          <a:p>
            <a:pPr algn="r"/>
            <a:r>
              <a:rPr kumimoji="1" lang="ja-JP" altLang="en-US" sz="1600" dirty="0">
                <a:latin typeface="ＭＳ Ｐ明朝" pitchFamily="18" charset="-128"/>
                <a:ea typeface="ＭＳ Ｐ明朝" pitchFamily="18" charset="-128"/>
              </a:rPr>
              <a:t>於　東京大学　武田ホール</a:t>
            </a:r>
            <a:endParaRPr kumimoji="1" lang="en-US" altLang="ja-JP" sz="1600" dirty="0">
              <a:latin typeface="ＭＳ Ｐ明朝" pitchFamily="18" charset="-128"/>
              <a:ea typeface="ＭＳ Ｐ明朝" pitchFamily="18" charset="-128"/>
            </a:endParaRPr>
          </a:p>
          <a:p>
            <a:pPr algn="r"/>
            <a:r>
              <a:rPr lang="en-US" altLang="ja-JP" sz="1600" dirty="0">
                <a:latin typeface="ＭＳ Ｐ明朝" pitchFamily="18" charset="-128"/>
                <a:ea typeface="ＭＳ Ｐ明朝" pitchFamily="18" charset="-128"/>
              </a:rPr>
              <a:t>Mar. 12th, 2017</a:t>
            </a:r>
            <a:endParaRPr kumimoji="1" lang="ja-JP" altLang="en-US" sz="1600" dirty="0">
              <a:latin typeface="ＭＳ Ｐ明朝" pitchFamily="18" charset="-128"/>
              <a:ea typeface="ＭＳ Ｐ明朝" pitchFamily="18"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4294967295"/>
          </p:nvPr>
        </p:nvSpPr>
        <p:spPr>
          <a:xfrm>
            <a:off x="6804248" y="44624"/>
            <a:ext cx="2133600" cy="26035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FB3B8FA-1B13-4967-BF3D-873308DD05F5}" type="slidenum">
              <a:rPr kumimoji="1" lang="en-US" altLang="ja-JP"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1" lang="en-US" altLang="ja-JP"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5" name="タイトル 1"/>
          <p:cNvSpPr txBox="1">
            <a:spLocks/>
          </p:cNvSpPr>
          <p:nvPr/>
        </p:nvSpPr>
        <p:spPr bwMode="gray">
          <a:xfrm>
            <a:off x="179512" y="692696"/>
            <a:ext cx="8640762" cy="4333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ja-JP" sz="3200" kern="0" dirty="0">
                <a:solidFill>
                  <a:srgbClr val="000000"/>
                </a:solidFill>
                <a:latin typeface="Meiryo UI" pitchFamily="50" charset="-128"/>
                <a:ea typeface="Meiryo UI" pitchFamily="50" charset="-128"/>
                <a:cs typeface="Meiryo UI" pitchFamily="50" charset="-128"/>
              </a:rPr>
              <a:t>3</a:t>
            </a:r>
            <a:r>
              <a:rPr kumimoji="1" lang="en-US" altLang="ja-JP" sz="32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a:t>
            </a:r>
            <a:r>
              <a:rPr kumimoji="1" lang="ja-JP" altLang="en-US" sz="32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具体的な取り組み</a:t>
            </a:r>
            <a:r>
              <a:rPr kumimoji="1" lang="ja-JP" altLang="en-US" sz="24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a:t>
            </a:r>
            <a:r>
              <a:rPr kumimoji="1" lang="ja-JP" altLang="en-US" sz="2400" b="0" i="0" u="none" strike="noStrike" kern="0" cap="none" spc="0" normalizeH="0" baseline="0" noProof="0" dirty="0">
                <a:ln>
                  <a:noFill/>
                </a:ln>
                <a:solidFill>
                  <a:srgbClr val="FF0066"/>
                </a:solidFill>
                <a:effectLst/>
                <a:uLnTx/>
                <a:uFillTx/>
                <a:latin typeface="Meiryo UI" pitchFamily="50" charset="-128"/>
                <a:ea typeface="Meiryo UI" pitchFamily="50" charset="-128"/>
                <a:cs typeface="Meiryo UI" pitchFamily="50" charset="-128"/>
              </a:rPr>
              <a:t>今後</a:t>
            </a:r>
            <a:r>
              <a:rPr kumimoji="1" lang="ja-JP" altLang="en-US" sz="24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：役に立つ情報の提供）</a:t>
            </a:r>
            <a:endParaRPr kumimoji="1" lang="ja-JP" altLang="en-US" sz="2000" b="1" i="0" u="none" strike="noStrike" kern="0" cap="none" spc="0" normalizeH="0" baseline="0" noProof="0" dirty="0">
              <a:ln>
                <a:noFill/>
              </a:ln>
              <a:solidFill>
                <a:srgbClr val="FF0000"/>
              </a:solidFill>
              <a:effectLst/>
              <a:uLnTx/>
              <a:uFillTx/>
              <a:latin typeface="Meiryo UI" pitchFamily="50" charset="-128"/>
              <a:ea typeface="Meiryo UI" pitchFamily="50" charset="-128"/>
              <a:cs typeface="Meiryo UI" pitchFamily="50" charset="-128"/>
            </a:endParaRPr>
          </a:p>
        </p:txBody>
      </p:sp>
      <p:sp>
        <p:nvSpPr>
          <p:cNvPr id="10" name="コンテンツ プレースホルダ 2"/>
          <p:cNvSpPr txBox="1">
            <a:spLocks/>
          </p:cNvSpPr>
          <p:nvPr/>
        </p:nvSpPr>
        <p:spPr bwMode="gray">
          <a:xfrm>
            <a:off x="323528" y="1412776"/>
            <a:ext cx="8712968" cy="86409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50000"/>
              </a:lnSpc>
              <a:spcBef>
                <a:spcPts val="0"/>
              </a:spcBef>
              <a:spcAft>
                <a:spcPct val="0"/>
              </a:spcAft>
              <a:buClrTx/>
              <a:buSzTx/>
              <a:buFont typeface="Wingdings" pitchFamily="2" charset="2"/>
              <a:buChar char="l"/>
              <a:tabLst/>
              <a:defRPr/>
            </a:pPr>
            <a:r>
              <a:rPr kumimoji="1" lang="ja-JP" altLang="en-US" b="1" i="0" u="none" strike="noStrike" kern="0" cap="none" spc="0" normalizeH="0" baseline="0" noProof="0" dirty="0">
                <a:ln>
                  <a:noFill/>
                </a:ln>
                <a:solidFill>
                  <a:srgbClr val="333399">
                    <a:lumMod val="75000"/>
                  </a:srgbClr>
                </a:solidFill>
                <a:effectLst/>
                <a:uLnTx/>
                <a:uFillTx/>
                <a:latin typeface="Meiryo UI" pitchFamily="50" charset="-128"/>
                <a:ea typeface="Meiryo UI" pitchFamily="50" charset="-128"/>
                <a:cs typeface="Meiryo UI" pitchFamily="50" charset="-128"/>
              </a:rPr>
              <a:t>役に立つ情報について、散在している情報・知見を集めて使いやすく “編集・提供する“ </a:t>
            </a:r>
            <a:endParaRPr kumimoji="1" lang="en-US" altLang="ja-JP" b="1" i="0" u="none" strike="noStrike" kern="0" cap="none" spc="0" normalizeH="0" baseline="0" noProof="0" dirty="0">
              <a:ln>
                <a:noFill/>
              </a:ln>
              <a:solidFill>
                <a:srgbClr val="333399">
                  <a:lumMod val="75000"/>
                </a:srgbClr>
              </a:solidFill>
              <a:effectLst/>
              <a:uLnTx/>
              <a:uFillTx/>
              <a:latin typeface="Meiryo UI" pitchFamily="50" charset="-128"/>
              <a:ea typeface="Meiryo UI" pitchFamily="50" charset="-128"/>
              <a:cs typeface="Meiryo UI" pitchFamily="50" charset="-128"/>
            </a:endParaRPr>
          </a:p>
          <a:p>
            <a:pPr marR="0" lvl="0" algn="l" defTabSz="914400" rtl="0" eaLnBrk="1" fontAlgn="base" latinLnBrk="0" hangingPunct="1">
              <a:lnSpc>
                <a:spcPct val="150000"/>
              </a:lnSpc>
              <a:spcBef>
                <a:spcPts val="0"/>
              </a:spcBef>
              <a:spcAft>
                <a:spcPct val="0"/>
              </a:spcAft>
              <a:buClrTx/>
              <a:buSzTx/>
              <a:tabLst/>
              <a:defRPr/>
            </a:pPr>
            <a:r>
              <a:rPr lang="ja-JP" altLang="en-US" b="1" kern="0" dirty="0">
                <a:solidFill>
                  <a:srgbClr val="333399">
                    <a:lumMod val="75000"/>
                  </a:srgbClr>
                </a:solidFill>
                <a:latin typeface="Meiryo UI" pitchFamily="50" charset="-128"/>
                <a:ea typeface="Meiryo UI" pitchFamily="50" charset="-128"/>
                <a:cs typeface="Meiryo UI" pitchFamily="50" charset="-128"/>
              </a:rPr>
              <a:t>　　</a:t>
            </a:r>
            <a:r>
              <a:rPr kumimoji="1" lang="ja-JP" altLang="en-US" b="1" i="0" u="none" strike="noStrike" kern="0" cap="none" spc="0" normalizeH="0" baseline="0" noProof="0" dirty="0">
                <a:ln>
                  <a:noFill/>
                </a:ln>
                <a:solidFill>
                  <a:srgbClr val="333399">
                    <a:lumMod val="75000"/>
                  </a:srgbClr>
                </a:solidFill>
                <a:effectLst/>
                <a:uLnTx/>
                <a:uFillTx/>
                <a:latin typeface="Meiryo UI" pitchFamily="50" charset="-128"/>
                <a:ea typeface="Meiryo UI" pitchFamily="50" charset="-128"/>
                <a:cs typeface="Meiryo UI" pitchFamily="50" charset="-128"/>
              </a:rPr>
              <a:t>しくみづくりと、そのためのアクテビティの実施</a:t>
            </a:r>
            <a:r>
              <a:rPr kumimoji="1" lang="ja-JP" altLang="en-US" sz="1400" b="1" i="0" u="none" strike="noStrike" kern="0" cap="none" spc="0" normalizeH="0" baseline="0" noProof="0" dirty="0">
                <a:ln>
                  <a:noFill/>
                </a:ln>
                <a:solidFill>
                  <a:srgbClr val="333399">
                    <a:lumMod val="75000"/>
                  </a:srgbClr>
                </a:solidFill>
                <a:effectLst/>
                <a:uLnTx/>
                <a:uFillTx/>
                <a:latin typeface="Meiryo UI" pitchFamily="50" charset="-128"/>
                <a:ea typeface="Meiryo UI" pitchFamily="50" charset="-128"/>
                <a:cs typeface="Meiryo UI" pitchFamily="50" charset="-128"/>
              </a:rPr>
              <a:t>（</a:t>
            </a:r>
            <a:r>
              <a:rPr kumimoji="1" lang="en-US" altLang="ja-JP" sz="1400" b="1" i="0" u="none" strike="noStrike" kern="0" cap="none" spc="0" normalizeH="0" baseline="0" noProof="0" dirty="0">
                <a:ln>
                  <a:noFill/>
                </a:ln>
                <a:solidFill>
                  <a:srgbClr val="333399">
                    <a:lumMod val="75000"/>
                  </a:srgbClr>
                </a:solidFill>
                <a:effectLst/>
                <a:uLnTx/>
                <a:uFillTx/>
                <a:latin typeface="Meiryo UI" pitchFamily="50" charset="-128"/>
                <a:ea typeface="Meiryo UI" pitchFamily="50" charset="-128"/>
                <a:cs typeface="Meiryo UI" pitchFamily="50" charset="-128"/>
              </a:rPr>
              <a:t>※</a:t>
            </a:r>
            <a:r>
              <a:rPr kumimoji="1" lang="ja-JP" altLang="en-US" sz="1400" b="1" i="0" u="none" strike="noStrike" kern="0" cap="none" spc="0" normalizeH="0" baseline="0" noProof="0" dirty="0">
                <a:ln>
                  <a:noFill/>
                </a:ln>
                <a:solidFill>
                  <a:srgbClr val="333399">
                    <a:lumMod val="75000"/>
                  </a:srgbClr>
                </a:solidFill>
                <a:effectLst/>
                <a:uLnTx/>
                <a:uFillTx/>
                <a:latin typeface="Meiryo UI" pitchFamily="50" charset="-128"/>
                <a:ea typeface="Meiryo UI" pitchFamily="50" charset="-128"/>
                <a:cs typeface="Meiryo UI" pitchFamily="50" charset="-128"/>
              </a:rPr>
              <a:t>ニーズは実に多様であることを念頭におきつつ）</a:t>
            </a:r>
            <a:endParaRPr kumimoji="1" lang="en-US" altLang="ja-JP" sz="1400" b="1" i="0" u="none" strike="noStrike" kern="0" cap="none" spc="0" normalizeH="0" baseline="0" noProof="0" dirty="0">
              <a:ln>
                <a:noFill/>
              </a:ln>
              <a:solidFill>
                <a:srgbClr val="333399">
                  <a:lumMod val="75000"/>
                </a:srgbClr>
              </a:solidFill>
              <a:effectLst/>
              <a:uLnTx/>
              <a:uFillTx/>
              <a:latin typeface="Meiryo UI" pitchFamily="50" charset="-128"/>
              <a:ea typeface="Meiryo UI" pitchFamily="50" charset="-128"/>
              <a:cs typeface="Meiryo UI" pitchFamily="50" charset="-128"/>
            </a:endParaRPr>
          </a:p>
          <a:p>
            <a:pPr marL="342900" marR="0" lvl="0" indent="-342900" algn="l" defTabSz="914400" rtl="0" eaLnBrk="1" fontAlgn="base" latinLnBrk="0" hangingPunct="1">
              <a:lnSpc>
                <a:spcPct val="150000"/>
              </a:lnSpc>
              <a:spcBef>
                <a:spcPts val="0"/>
              </a:spcBef>
              <a:spcAft>
                <a:spcPct val="0"/>
              </a:spcAft>
              <a:buClrTx/>
              <a:buSzTx/>
              <a:buFontTx/>
              <a:buNone/>
              <a:tabLst/>
              <a:defRPr/>
            </a:pPr>
            <a:endParaRPr kumimoji="1" lang="en-US" altLang="ja-JP" sz="1600" b="1" i="0" u="none" strike="noStrike" kern="0" cap="none" spc="0" normalizeH="0" baseline="0" noProof="0" dirty="0">
              <a:ln>
                <a:noFill/>
              </a:ln>
              <a:solidFill>
                <a:srgbClr val="333399">
                  <a:lumMod val="75000"/>
                </a:srgbClr>
              </a:solidFill>
              <a:effectLst/>
              <a:uLnTx/>
              <a:uFillTx/>
              <a:latin typeface="Meiryo UI" pitchFamily="50" charset="-128"/>
              <a:ea typeface="Meiryo UI" pitchFamily="50" charset="-128"/>
              <a:cs typeface="Meiryo UI" pitchFamily="50" charset="-128"/>
            </a:endParaRPr>
          </a:p>
        </p:txBody>
      </p:sp>
      <p:sp>
        <p:nvSpPr>
          <p:cNvPr id="11" name="コンテンツ プレースホルダ 2"/>
          <p:cNvSpPr>
            <a:spLocks noGrp="1"/>
          </p:cNvSpPr>
          <p:nvPr>
            <p:ph idx="1"/>
          </p:nvPr>
        </p:nvSpPr>
        <p:spPr>
          <a:xfrm>
            <a:off x="323528" y="2492896"/>
            <a:ext cx="8496944" cy="4464496"/>
          </a:xfrm>
        </p:spPr>
        <p:txBody>
          <a:bodyPr/>
          <a:lstStyle/>
          <a:p>
            <a:pPr>
              <a:spcBef>
                <a:spcPts val="1200"/>
              </a:spcBef>
              <a:buFont typeface="+mj-lt"/>
              <a:buAutoNum type="arabicPeriod"/>
            </a:pPr>
            <a:r>
              <a:rPr lang="ja-JP" altLang="en-US" sz="1600" b="1" dirty="0">
                <a:latin typeface="Meiryo UI" pitchFamily="50" charset="-128"/>
                <a:ea typeface="Meiryo UI" pitchFamily="50" charset="-128"/>
                <a:cs typeface="Meiryo UI" pitchFamily="50" charset="-128"/>
              </a:rPr>
              <a:t>地図情報の整備</a:t>
            </a:r>
            <a:endParaRPr lang="en-US" altLang="ja-JP" sz="1600" b="1" dirty="0">
              <a:latin typeface="Meiryo UI" pitchFamily="50" charset="-128"/>
              <a:ea typeface="Meiryo UI" pitchFamily="50" charset="-128"/>
              <a:cs typeface="Meiryo UI" pitchFamily="50" charset="-128"/>
            </a:endParaRPr>
          </a:p>
          <a:p>
            <a:pPr lvl="1">
              <a:spcBef>
                <a:spcPts val="1200"/>
              </a:spcBef>
              <a:buFont typeface="Wingdings" pitchFamily="2" charset="2"/>
              <a:buChar char="Ø"/>
            </a:pPr>
            <a:r>
              <a:rPr lang="ja-JP" altLang="en-US" sz="1400" b="1" dirty="0">
                <a:latin typeface="Meiryo UI" pitchFamily="50" charset="-128"/>
                <a:ea typeface="Meiryo UI" pitchFamily="50" charset="-128"/>
                <a:cs typeface="Meiryo UI" pitchFamily="50" charset="-128"/>
              </a:rPr>
              <a:t>　</a:t>
            </a:r>
            <a:r>
              <a:rPr lang="en-US" altLang="ja-JP" sz="1400" b="1" dirty="0">
                <a:latin typeface="Meiryo UI" pitchFamily="50" charset="-128"/>
                <a:ea typeface="Meiryo UI" pitchFamily="50" charset="-128"/>
                <a:cs typeface="Meiryo UI" pitchFamily="50" charset="-128"/>
              </a:rPr>
              <a:t>OSM</a:t>
            </a:r>
            <a:r>
              <a:rPr lang="ja-JP" altLang="en-US" sz="1400" b="1" dirty="0">
                <a:latin typeface="Meiryo UI" pitchFamily="50" charset="-128"/>
                <a:ea typeface="Meiryo UI" pitchFamily="50" charset="-128"/>
                <a:cs typeface="Meiryo UI" pitchFamily="50" charset="-128"/>
              </a:rPr>
              <a:t>をベースとしたマッピングパーティー</a:t>
            </a:r>
            <a:endParaRPr lang="en-US" altLang="ja-JP" sz="1400" b="1" dirty="0">
              <a:latin typeface="Meiryo UI" pitchFamily="50" charset="-128"/>
              <a:ea typeface="Meiryo UI" pitchFamily="50" charset="-128"/>
              <a:cs typeface="Meiryo UI" pitchFamily="50" charset="-128"/>
            </a:endParaRPr>
          </a:p>
          <a:p>
            <a:pPr lvl="1">
              <a:spcBef>
                <a:spcPts val="1200"/>
              </a:spcBef>
              <a:buFont typeface="Wingdings" pitchFamily="2" charset="2"/>
              <a:buChar char="Ø"/>
            </a:pPr>
            <a:r>
              <a:rPr lang="en-US" altLang="ja-JP" sz="1400" b="1" dirty="0">
                <a:latin typeface="Meiryo UI" pitchFamily="50" charset="-128"/>
                <a:ea typeface="Meiryo UI" pitchFamily="50" charset="-128"/>
                <a:cs typeface="Meiryo UI" pitchFamily="50" charset="-128"/>
              </a:rPr>
              <a:t>  </a:t>
            </a:r>
            <a:r>
              <a:rPr lang="ja-JP" altLang="en-US" sz="1400" b="1" dirty="0">
                <a:latin typeface="Meiryo UI" pitchFamily="50" charset="-128"/>
                <a:ea typeface="Meiryo UI" pitchFamily="50" charset="-128"/>
                <a:cs typeface="Meiryo UI" pitchFamily="50" charset="-128"/>
              </a:rPr>
              <a:t>ホイールマッピングやトマソンマッピングなど</a:t>
            </a:r>
            <a:endParaRPr lang="en-US" altLang="ja-JP" sz="1400" b="1" dirty="0">
              <a:latin typeface="Meiryo UI" pitchFamily="50" charset="-128"/>
              <a:ea typeface="Meiryo UI" pitchFamily="50" charset="-128"/>
              <a:cs typeface="Meiryo UI" pitchFamily="50" charset="-128"/>
            </a:endParaRPr>
          </a:p>
          <a:p>
            <a:pPr marL="457200" lvl="1" indent="0">
              <a:spcBef>
                <a:spcPts val="1200"/>
              </a:spcBef>
              <a:buNone/>
            </a:pPr>
            <a:r>
              <a:rPr lang="ja-JP" altLang="en-US" sz="1400" b="1" dirty="0">
                <a:latin typeface="Meiryo UI" pitchFamily="50" charset="-128"/>
                <a:ea typeface="Meiryo UI" pitchFamily="50" charset="-128"/>
                <a:cs typeface="Meiryo UI" pitchFamily="50" charset="-128"/>
              </a:rPr>
              <a:t>　　　上位レイヤーでの情報収集</a:t>
            </a:r>
            <a:endParaRPr lang="en-US" altLang="ja-JP" sz="1400" b="1" dirty="0">
              <a:latin typeface="Meiryo UI" pitchFamily="50" charset="-128"/>
              <a:ea typeface="Meiryo UI" pitchFamily="50" charset="-128"/>
              <a:cs typeface="Meiryo UI" pitchFamily="50" charset="-128"/>
            </a:endParaRPr>
          </a:p>
          <a:p>
            <a:pPr lvl="1">
              <a:spcBef>
                <a:spcPts val="1200"/>
              </a:spcBef>
              <a:buFont typeface="Wingdings" pitchFamily="2" charset="2"/>
              <a:buChar char="Ø"/>
            </a:pPr>
            <a:endParaRPr lang="en-US" altLang="ja-JP" sz="1400" b="1" dirty="0">
              <a:latin typeface="Meiryo UI" pitchFamily="50" charset="-128"/>
              <a:ea typeface="Meiryo UI" pitchFamily="50" charset="-128"/>
              <a:cs typeface="Meiryo UI" pitchFamily="50" charset="-128"/>
            </a:endParaRPr>
          </a:p>
          <a:p>
            <a:pPr>
              <a:spcBef>
                <a:spcPts val="1200"/>
              </a:spcBef>
              <a:buFont typeface="+mj-lt"/>
              <a:buAutoNum type="arabicPeriod"/>
            </a:pPr>
            <a:r>
              <a:rPr lang="ja-JP" altLang="en-US" sz="1600" b="1" dirty="0">
                <a:latin typeface="Meiryo UI" pitchFamily="50" charset="-128"/>
                <a:ea typeface="Meiryo UI" pitchFamily="50" charset="-128"/>
                <a:cs typeface="Meiryo UI" pitchFamily="50" charset="-128"/>
              </a:rPr>
              <a:t>ローカル</a:t>
            </a:r>
            <a:r>
              <a:rPr lang="en-US" altLang="ja-JP" sz="1600" b="1" dirty="0">
                <a:latin typeface="Meiryo UI" pitchFamily="50" charset="-128"/>
                <a:ea typeface="Meiryo UI" pitchFamily="50" charset="-128"/>
                <a:cs typeface="Meiryo UI" pitchFamily="50" charset="-128"/>
              </a:rPr>
              <a:t>wiki</a:t>
            </a:r>
          </a:p>
          <a:p>
            <a:pPr lvl="1">
              <a:spcBef>
                <a:spcPts val="1200"/>
              </a:spcBef>
              <a:buFont typeface="Wingdings" pitchFamily="2" charset="2"/>
              <a:buChar char="Ø"/>
            </a:pPr>
            <a:r>
              <a:rPr lang="en-US" altLang="ja-JP" sz="1400" b="1" dirty="0">
                <a:latin typeface="Meiryo UI" pitchFamily="50" charset="-128"/>
                <a:ea typeface="Meiryo UI" pitchFamily="50" charset="-128"/>
                <a:cs typeface="Meiryo UI" pitchFamily="50" charset="-128"/>
              </a:rPr>
              <a:t>  </a:t>
            </a:r>
            <a:r>
              <a:rPr lang="ja-JP" altLang="en-US" sz="1400" b="1" dirty="0">
                <a:latin typeface="Meiryo UI" pitchFamily="50" charset="-128"/>
                <a:ea typeface="Meiryo UI" pitchFamily="50" charset="-128"/>
                <a:cs typeface="Meiryo UI" pitchFamily="50" charset="-128"/>
              </a:rPr>
              <a:t>地域ならではの情報、今だから残せる情報の集積</a:t>
            </a:r>
            <a:endParaRPr lang="en-US" altLang="ja-JP" sz="1400" b="1" dirty="0">
              <a:latin typeface="Meiryo UI" pitchFamily="50" charset="-128"/>
              <a:ea typeface="Meiryo UI" pitchFamily="50" charset="-128"/>
              <a:cs typeface="Meiryo UI" pitchFamily="50" charset="-128"/>
            </a:endParaRPr>
          </a:p>
          <a:p>
            <a:pPr lvl="1">
              <a:spcBef>
                <a:spcPts val="1200"/>
              </a:spcBef>
              <a:buFont typeface="Wingdings" pitchFamily="2" charset="2"/>
              <a:buChar char="Ø"/>
            </a:pPr>
            <a:r>
              <a:rPr lang="en-US" altLang="ja-JP" sz="1400" b="1" dirty="0">
                <a:latin typeface="Meiryo UI" pitchFamily="50" charset="-128"/>
                <a:ea typeface="Meiryo UI" pitchFamily="50" charset="-128"/>
                <a:cs typeface="Meiryo UI" pitchFamily="50" charset="-128"/>
              </a:rPr>
              <a:t>  </a:t>
            </a:r>
            <a:r>
              <a:rPr lang="ja-JP" altLang="en-US" sz="1400" b="1" dirty="0">
                <a:latin typeface="Meiryo UI" pitchFamily="50" charset="-128"/>
                <a:ea typeface="Meiryo UI" pitchFamily="50" charset="-128"/>
                <a:cs typeface="Meiryo UI" pitchFamily="50" charset="-128"/>
              </a:rPr>
              <a:t>地域への興味関心の向上、地域学習の促進</a:t>
            </a:r>
            <a:endParaRPr lang="en-US" altLang="ja-JP" sz="1400" b="1" dirty="0">
              <a:latin typeface="Meiryo UI" pitchFamily="50" charset="-128"/>
              <a:ea typeface="Meiryo UI" pitchFamily="50" charset="-128"/>
              <a:cs typeface="Meiryo UI" pitchFamily="50" charset="-128"/>
            </a:endParaRPr>
          </a:p>
          <a:p>
            <a:pPr lvl="1">
              <a:spcBef>
                <a:spcPts val="1200"/>
              </a:spcBef>
              <a:buFont typeface="Wingdings" pitchFamily="2" charset="2"/>
              <a:buChar char="Ø"/>
            </a:pPr>
            <a:endParaRPr lang="en-US" altLang="ja-JP" sz="1400" b="1" dirty="0">
              <a:latin typeface="Meiryo UI" pitchFamily="50" charset="-128"/>
              <a:ea typeface="Meiryo UI" pitchFamily="50" charset="-128"/>
              <a:cs typeface="Meiryo UI" pitchFamily="50" charset="-128"/>
            </a:endParaRPr>
          </a:p>
          <a:p>
            <a:pPr>
              <a:spcBef>
                <a:spcPts val="1200"/>
              </a:spcBef>
              <a:buNone/>
            </a:pPr>
            <a:endParaRPr lang="en-US" altLang="ja-JP" sz="1600" b="1" dirty="0">
              <a:latin typeface="Meiryo UI" pitchFamily="50" charset="-128"/>
              <a:ea typeface="Meiryo UI" pitchFamily="50" charset="-128"/>
              <a:cs typeface="Meiryo UI" pitchFamily="50" charset="-128"/>
            </a:endParaRPr>
          </a:p>
          <a:p>
            <a:pPr>
              <a:spcBef>
                <a:spcPts val="1200"/>
              </a:spcBef>
              <a:buFont typeface="+mj-lt"/>
              <a:buAutoNum type="arabicPeriod"/>
            </a:pPr>
            <a:endParaRPr lang="en-US" altLang="ja-JP" sz="1600" b="1" dirty="0">
              <a:latin typeface="Meiryo UI" pitchFamily="50" charset="-128"/>
              <a:ea typeface="Meiryo UI" pitchFamily="50" charset="-128"/>
              <a:cs typeface="Meiryo UI" pitchFamily="50" charset="-128"/>
            </a:endParaRPr>
          </a:p>
          <a:p>
            <a:pPr>
              <a:spcBef>
                <a:spcPts val="1200"/>
              </a:spcBef>
              <a:buFont typeface="+mj-lt"/>
              <a:buAutoNum type="arabicPeriod"/>
            </a:pPr>
            <a:endParaRPr lang="en-US" altLang="ja-JP" sz="1600" b="1" dirty="0">
              <a:latin typeface="Meiryo UI" pitchFamily="50" charset="-128"/>
              <a:ea typeface="Meiryo UI" pitchFamily="50" charset="-128"/>
              <a:cs typeface="Meiryo UI" pitchFamily="50" charset="-128"/>
            </a:endParaRPr>
          </a:p>
          <a:p>
            <a:pPr>
              <a:spcBef>
                <a:spcPts val="0"/>
              </a:spcBef>
              <a:buNone/>
            </a:pPr>
            <a:endParaRPr lang="en-US" altLang="ja-JP" sz="1600" b="1" dirty="0">
              <a:solidFill>
                <a:schemeClr val="accent2">
                  <a:lumMod val="50000"/>
                </a:schemeClr>
              </a:solidFill>
              <a:latin typeface="Meiryo UI" pitchFamily="50" charset="-128"/>
              <a:ea typeface="Meiryo UI" pitchFamily="50" charset="-128"/>
              <a:cs typeface="Meiryo UI" pitchFamily="50" charset="-128"/>
            </a:endParaRPr>
          </a:p>
          <a:p>
            <a:pPr marL="542925" lvl="2" indent="38100">
              <a:spcBef>
                <a:spcPts val="0"/>
              </a:spcBef>
              <a:buNone/>
            </a:pPr>
            <a:endParaRPr lang="en-US" altLang="ja-JP" sz="1100" dirty="0">
              <a:latin typeface="Meiryo UI" pitchFamily="50" charset="-128"/>
              <a:ea typeface="Meiryo UI" pitchFamily="50" charset="-128"/>
              <a:cs typeface="Meiryo UI" pitchFamily="50" charset="-128"/>
            </a:endParaRPr>
          </a:p>
          <a:p>
            <a:pPr marL="542925" lvl="2" indent="38100">
              <a:spcBef>
                <a:spcPts val="0"/>
              </a:spcBef>
              <a:buNone/>
            </a:pPr>
            <a:endParaRPr lang="en-US" altLang="ja-JP" sz="1100" dirty="0">
              <a:latin typeface="Meiryo UI" pitchFamily="50" charset="-128"/>
              <a:ea typeface="Meiryo UI" pitchFamily="50" charset="-128"/>
              <a:cs typeface="Meiryo UI" pitchFamily="50" charset="-128"/>
            </a:endParaRPr>
          </a:p>
          <a:p>
            <a:pPr marL="542925" lvl="1" indent="-361950">
              <a:spcBef>
                <a:spcPts val="0"/>
              </a:spcBef>
              <a:buFont typeface="+mj-ea"/>
              <a:buAutoNum type="circleNumDbPlain" startAt="4"/>
            </a:pPr>
            <a:endParaRPr lang="en-US" altLang="ja-JP" sz="1400" dirty="0">
              <a:solidFill>
                <a:srgbClr val="000000"/>
              </a:solidFill>
              <a:latin typeface="Meiryo UI" pitchFamily="50" charset="-128"/>
              <a:ea typeface="Meiryo UI" pitchFamily="50" charset="-128"/>
              <a:cs typeface="Meiryo UI" pitchFamily="50" charset="-128"/>
            </a:endParaRPr>
          </a:p>
          <a:p>
            <a:pPr>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None/>
            </a:pPr>
            <a:endParaRPr lang="en-US" altLang="ja-JP" sz="1400" dirty="0">
              <a:latin typeface="Meiryo UI" pitchFamily="50" charset="-128"/>
              <a:ea typeface="Meiryo UI" pitchFamily="50" charset="-128"/>
              <a:cs typeface="Meiryo UI" pitchFamily="50" charset="-128"/>
            </a:endParaRPr>
          </a:p>
        </p:txBody>
      </p:sp>
      <p:pic>
        <p:nvPicPr>
          <p:cNvPr id="7" name="図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6055" y="2563565"/>
            <a:ext cx="3713931" cy="2331559"/>
          </a:xfrm>
          <a:prstGeom prst="rect">
            <a:avLst/>
          </a:prstGeom>
        </p:spPr>
      </p:pic>
    </p:spTree>
    <p:extLst>
      <p:ext uri="{BB962C8B-B14F-4D97-AF65-F5344CB8AC3E}">
        <p14:creationId xmlns:p14="http://schemas.microsoft.com/office/powerpoint/2010/main" val="170421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4294967295"/>
          </p:nvPr>
        </p:nvSpPr>
        <p:spPr>
          <a:xfrm>
            <a:off x="6804248" y="44624"/>
            <a:ext cx="2133600" cy="26035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FB3B8FA-1B13-4967-BF3D-873308DD05F5}" type="slidenum">
              <a:rPr kumimoji="1" lang="en-US" altLang="ja-JP"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1" lang="en-US" altLang="ja-JP"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5" name="タイトル 1"/>
          <p:cNvSpPr txBox="1">
            <a:spLocks/>
          </p:cNvSpPr>
          <p:nvPr/>
        </p:nvSpPr>
        <p:spPr bwMode="gray">
          <a:xfrm>
            <a:off x="179512" y="692696"/>
            <a:ext cx="8640762" cy="4333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ja-JP" sz="3200" kern="0" noProof="0" dirty="0">
                <a:solidFill>
                  <a:srgbClr val="000000"/>
                </a:solidFill>
                <a:latin typeface="Meiryo UI" pitchFamily="50" charset="-128"/>
                <a:ea typeface="Meiryo UI" pitchFamily="50" charset="-128"/>
                <a:cs typeface="Meiryo UI" pitchFamily="50" charset="-128"/>
              </a:rPr>
              <a:t>4</a:t>
            </a:r>
            <a:r>
              <a:rPr kumimoji="1" lang="en-US" altLang="ja-JP" sz="32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a:t>
            </a:r>
            <a:r>
              <a:rPr lang="ja-JP" altLang="en-US" sz="3200" kern="0" dirty="0">
                <a:solidFill>
                  <a:srgbClr val="000000"/>
                </a:solidFill>
                <a:latin typeface="Meiryo UI" pitchFamily="50" charset="-128"/>
                <a:ea typeface="Meiryo UI" pitchFamily="50" charset="-128"/>
                <a:cs typeface="Meiryo UI" pitchFamily="50" charset="-128"/>
              </a:rPr>
              <a:t>取り組み</a:t>
            </a:r>
            <a:r>
              <a:rPr lang="ja-JP" altLang="en-US" sz="3200" kern="0" dirty="0">
                <a:latin typeface="Meiryo UI" pitchFamily="50" charset="-128"/>
                <a:ea typeface="Meiryo UI" pitchFamily="50" charset="-128"/>
                <a:cs typeface="Meiryo UI" pitchFamily="50" charset="-128"/>
              </a:rPr>
              <a:t>と目標の関係</a:t>
            </a:r>
            <a:endParaRPr kumimoji="1" lang="ja-JP" altLang="en-US" sz="3200" b="0" i="0" u="none" strike="noStrike" kern="0" cap="none" spc="0" normalizeH="0" baseline="0" noProof="0" dirty="0">
              <a:ln>
                <a:noFill/>
              </a:ln>
              <a:effectLst/>
              <a:uLnTx/>
              <a:uFillTx/>
              <a:latin typeface="Meiryo UI" pitchFamily="50" charset="-128"/>
              <a:ea typeface="Meiryo UI" pitchFamily="50" charset="-128"/>
              <a:cs typeface="Meiryo UI" pitchFamily="50" charset="-128"/>
            </a:endParaRPr>
          </a:p>
        </p:txBody>
      </p:sp>
      <p:sp>
        <p:nvSpPr>
          <p:cNvPr id="7" name="コンテンツ プレースホルダ 2"/>
          <p:cNvSpPr>
            <a:spLocks noGrp="1"/>
          </p:cNvSpPr>
          <p:nvPr>
            <p:ph idx="1"/>
          </p:nvPr>
        </p:nvSpPr>
        <p:spPr>
          <a:xfrm>
            <a:off x="323528" y="1340768"/>
            <a:ext cx="8496944" cy="288032"/>
          </a:xfrm>
        </p:spPr>
        <p:txBody>
          <a:bodyPr/>
          <a:lstStyle/>
          <a:p>
            <a:pPr>
              <a:lnSpc>
                <a:spcPct val="150000"/>
              </a:lnSpc>
              <a:spcBef>
                <a:spcPts val="0"/>
              </a:spcBef>
              <a:buFont typeface="Wingdings" pitchFamily="2" charset="2"/>
              <a:buChar char="l"/>
            </a:pPr>
            <a:r>
              <a:rPr lang="ja-JP" altLang="en-US" sz="1800" b="1" dirty="0">
                <a:solidFill>
                  <a:schemeClr val="accent2">
                    <a:lumMod val="75000"/>
                  </a:schemeClr>
                </a:solidFill>
                <a:latin typeface="Meiryo UI" pitchFamily="50" charset="-128"/>
                <a:ea typeface="Meiryo UI" pitchFamily="50" charset="-128"/>
                <a:cs typeface="Meiryo UI" pitchFamily="50" charset="-128"/>
              </a:rPr>
              <a:t>取り組みの内容が、目標をどのように達成しうるか</a:t>
            </a:r>
            <a:endParaRPr lang="en-US" altLang="ja-JP" sz="1800" b="1" dirty="0">
              <a:solidFill>
                <a:schemeClr val="accent2">
                  <a:lumMod val="75000"/>
                </a:schemeClr>
              </a:solidFill>
              <a:latin typeface="Meiryo UI" pitchFamily="50" charset="-128"/>
              <a:ea typeface="Meiryo UI" pitchFamily="50" charset="-128"/>
              <a:cs typeface="Meiryo UI" pitchFamily="50" charset="-128"/>
            </a:endParaRPr>
          </a:p>
          <a:p>
            <a:pPr>
              <a:lnSpc>
                <a:spcPct val="150000"/>
              </a:lnSpc>
              <a:spcBef>
                <a:spcPts val="0"/>
              </a:spcBef>
              <a:buFont typeface="Wingdings" pitchFamily="2" charset="2"/>
              <a:buChar char="l"/>
            </a:pPr>
            <a:r>
              <a:rPr lang="ja-JP" altLang="en-US" sz="1800" b="1" dirty="0">
                <a:solidFill>
                  <a:schemeClr val="accent2">
                    <a:lumMod val="75000"/>
                  </a:schemeClr>
                </a:solidFill>
                <a:latin typeface="Meiryo UI" pitchFamily="50" charset="-128"/>
                <a:ea typeface="Meiryo UI" pitchFamily="50" charset="-128"/>
                <a:cs typeface="Meiryo UI" pitchFamily="50" charset="-128"/>
              </a:rPr>
              <a:t>昨年末までに実現できたことはほんの「入口」の段階。達成、発展はこれから。</a:t>
            </a:r>
            <a:endParaRPr lang="en-US" altLang="ja-JP" sz="1800" b="1" dirty="0">
              <a:solidFill>
                <a:schemeClr val="accent2">
                  <a:lumMod val="75000"/>
                </a:schemeClr>
              </a:solidFill>
              <a:latin typeface="Meiryo UI" pitchFamily="50" charset="-128"/>
              <a:ea typeface="Meiryo UI" pitchFamily="50" charset="-128"/>
              <a:cs typeface="Meiryo UI"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363775294"/>
              </p:ext>
            </p:extLst>
          </p:nvPr>
        </p:nvGraphicFramePr>
        <p:xfrm>
          <a:off x="301500" y="2132855"/>
          <a:ext cx="8541000" cy="4434978"/>
        </p:xfrm>
        <a:graphic>
          <a:graphicData uri="http://schemas.openxmlformats.org/drawingml/2006/table">
            <a:tbl>
              <a:tblPr firstRow="1" bandRow="1">
                <a:tableStyleId>{616DA210-FB5B-4158-B5E0-FEB733F419BA}</a:tableStyleId>
              </a:tblPr>
              <a:tblGrid>
                <a:gridCol w="1980000">
                  <a:extLst>
                    <a:ext uri="{9D8B030D-6E8A-4147-A177-3AD203B41FA5}">
                      <a16:colId xmlns:a16="http://schemas.microsoft.com/office/drawing/2014/main" val="20000"/>
                    </a:ext>
                  </a:extLst>
                </a:gridCol>
                <a:gridCol w="2187000">
                  <a:extLst>
                    <a:ext uri="{9D8B030D-6E8A-4147-A177-3AD203B41FA5}">
                      <a16:colId xmlns:a16="http://schemas.microsoft.com/office/drawing/2014/main" val="20001"/>
                    </a:ext>
                  </a:extLst>
                </a:gridCol>
                <a:gridCol w="2187000">
                  <a:extLst>
                    <a:ext uri="{9D8B030D-6E8A-4147-A177-3AD203B41FA5}">
                      <a16:colId xmlns:a16="http://schemas.microsoft.com/office/drawing/2014/main" val="20002"/>
                    </a:ext>
                  </a:extLst>
                </a:gridCol>
                <a:gridCol w="2187000">
                  <a:extLst>
                    <a:ext uri="{9D8B030D-6E8A-4147-A177-3AD203B41FA5}">
                      <a16:colId xmlns:a16="http://schemas.microsoft.com/office/drawing/2014/main" val="20003"/>
                    </a:ext>
                  </a:extLst>
                </a:gridCol>
              </a:tblGrid>
              <a:tr h="977495">
                <a:tc>
                  <a:txBody>
                    <a:bodyPr/>
                    <a:lstStyle/>
                    <a:p>
                      <a:pPr algn="r"/>
                      <a:r>
                        <a:rPr kumimoji="1" lang="ja-JP" altLang="en-US" sz="1800" b="0" dirty="0">
                          <a:latin typeface="Meiryo UI" pitchFamily="50" charset="-128"/>
                          <a:ea typeface="Meiryo UI" pitchFamily="50" charset="-128"/>
                          <a:cs typeface="Meiryo UI" pitchFamily="50" charset="-128"/>
                        </a:rPr>
                        <a:t>目標</a:t>
                      </a:r>
                      <a:endParaRPr kumimoji="1" lang="en-US" altLang="ja-JP" sz="1800" b="0" dirty="0">
                        <a:latin typeface="Meiryo UI" pitchFamily="50" charset="-128"/>
                        <a:ea typeface="Meiryo UI" pitchFamily="50" charset="-128"/>
                        <a:cs typeface="Meiryo UI" pitchFamily="50" charset="-128"/>
                      </a:endParaRPr>
                    </a:p>
                    <a:p>
                      <a:pPr algn="l"/>
                      <a:r>
                        <a:rPr kumimoji="1" lang="ja-JP" altLang="en-US" sz="1800" b="0" dirty="0">
                          <a:latin typeface="Meiryo UI" pitchFamily="50" charset="-128"/>
                          <a:ea typeface="Meiryo UI" pitchFamily="50" charset="-128"/>
                          <a:cs typeface="Meiryo UI" pitchFamily="50" charset="-128"/>
                        </a:rPr>
                        <a:t>取り組み</a:t>
                      </a:r>
                    </a:p>
                  </a:txBody>
                  <a:tcPr anchor="ctr"/>
                </a:tc>
                <a:tc>
                  <a:txBody>
                    <a:bodyPr/>
                    <a:lstStyle/>
                    <a:p>
                      <a:pPr algn="ctr"/>
                      <a:r>
                        <a:rPr kumimoji="1" lang="ja-JP" altLang="en-US" sz="1400" dirty="0">
                          <a:latin typeface="Meiryo UI" pitchFamily="50" charset="-128"/>
                          <a:ea typeface="Meiryo UI" pitchFamily="50" charset="-128"/>
                          <a:cs typeface="Meiryo UI" pitchFamily="50" charset="-128"/>
                        </a:rPr>
                        <a:t>都市の魅力の発掘と深堀り</a:t>
                      </a:r>
                      <a:endParaRPr kumimoji="1" lang="en-US" altLang="ja-JP" sz="1400" dirty="0">
                        <a:latin typeface="Meiryo UI" pitchFamily="50" charset="-128"/>
                        <a:ea typeface="Meiryo UI" pitchFamily="50" charset="-128"/>
                        <a:cs typeface="Meiryo UI" pitchFamily="50" charset="-128"/>
                      </a:endParaRPr>
                    </a:p>
                    <a:p>
                      <a:pPr algn="ctr"/>
                      <a:r>
                        <a:rPr kumimoji="1" lang="ja-JP" altLang="en-US" sz="1400" b="0" dirty="0">
                          <a:latin typeface="Meiryo UI" pitchFamily="50" charset="-128"/>
                          <a:ea typeface="Meiryo UI" pitchFamily="50" charset="-128"/>
                          <a:cs typeface="Meiryo UI" pitchFamily="50" charset="-128"/>
                        </a:rPr>
                        <a:t>（新たに知る・ストーリーを</a:t>
                      </a:r>
                      <a:endParaRPr kumimoji="1" lang="en-US" altLang="ja-JP" sz="1400" b="0" dirty="0">
                        <a:latin typeface="Meiryo UI" pitchFamily="50" charset="-128"/>
                        <a:ea typeface="Meiryo UI" pitchFamily="50" charset="-128"/>
                        <a:cs typeface="Meiryo UI" pitchFamily="50" charset="-128"/>
                      </a:endParaRPr>
                    </a:p>
                    <a:p>
                      <a:pPr algn="ctr"/>
                      <a:r>
                        <a:rPr kumimoji="1" lang="ja-JP" altLang="en-US" sz="1400" b="0" dirty="0">
                          <a:latin typeface="Meiryo UI" pitchFamily="50" charset="-128"/>
                          <a:ea typeface="Meiryo UI" pitchFamily="50" charset="-128"/>
                          <a:cs typeface="Meiryo UI" pitchFamily="50" charset="-128"/>
                        </a:rPr>
                        <a:t>見出す）</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itchFamily="50" charset="-128"/>
                          <a:ea typeface="Meiryo UI" pitchFamily="50" charset="-128"/>
                          <a:cs typeface="Meiryo UI" pitchFamily="50" charset="-128"/>
                        </a:rPr>
                        <a:t>拡がる力のエンパワメント</a:t>
                      </a:r>
                      <a:endParaRPr kumimoji="1" lang="en-US" altLang="ja-JP" sz="1400" dirty="0">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Meiryo UI" pitchFamily="50" charset="-128"/>
                          <a:ea typeface="Meiryo UI" pitchFamily="50" charset="-128"/>
                          <a:cs typeface="Meiryo UI" pitchFamily="50" charset="-128"/>
                        </a:rPr>
                        <a:t>（市民・行政が自分で</a:t>
                      </a:r>
                      <a:endParaRPr kumimoji="1" lang="en-US" altLang="ja-JP" sz="1400" b="0" dirty="0">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Meiryo UI" pitchFamily="50" charset="-128"/>
                          <a:ea typeface="Meiryo UI" pitchFamily="50" charset="-128"/>
                          <a:cs typeface="Meiryo UI" pitchFamily="50" charset="-128"/>
                        </a:rPr>
                        <a:t>　　できることを増やす）</a:t>
                      </a:r>
                    </a:p>
                  </a:txBody>
                  <a:tcPr anchor="ctr"/>
                </a:tc>
                <a:tc>
                  <a:txBody>
                    <a:bodyPr/>
                    <a:lstStyle/>
                    <a:p>
                      <a:pPr algn="ctr"/>
                      <a:r>
                        <a:rPr kumimoji="1" lang="ja-JP" altLang="en-US" sz="1400" dirty="0">
                          <a:latin typeface="Meiryo UI" pitchFamily="50" charset="-128"/>
                          <a:ea typeface="Meiryo UI" pitchFamily="50" charset="-128"/>
                          <a:cs typeface="Meiryo UI" pitchFamily="50" charset="-128"/>
                        </a:rPr>
                        <a:t>インナーブランディング</a:t>
                      </a:r>
                      <a:endParaRPr kumimoji="1" lang="en-US" altLang="ja-JP" sz="1400" dirty="0">
                        <a:latin typeface="Meiryo UI" pitchFamily="50" charset="-128"/>
                        <a:ea typeface="Meiryo UI" pitchFamily="50" charset="-128"/>
                        <a:cs typeface="Meiryo UI" pitchFamily="50" charset="-128"/>
                      </a:endParaRPr>
                    </a:p>
                    <a:p>
                      <a:pPr algn="ctr"/>
                      <a:r>
                        <a:rPr kumimoji="1" lang="ja-JP" altLang="en-US" sz="1400" b="0" dirty="0">
                          <a:latin typeface="Meiryo UI" pitchFamily="50" charset="-128"/>
                          <a:ea typeface="Meiryo UI" pitchFamily="50" charset="-128"/>
                          <a:cs typeface="Meiryo UI" pitchFamily="50" charset="-128"/>
                        </a:rPr>
                        <a:t>（もっと好きになる）</a:t>
                      </a:r>
                    </a:p>
                  </a:txBody>
                  <a:tcPr anchor="ctr"/>
                </a:tc>
                <a:extLst>
                  <a:ext uri="{0D108BD9-81ED-4DB2-BD59-A6C34878D82A}">
                    <a16:rowId xmlns:a16="http://schemas.microsoft.com/office/drawing/2014/main" val="10000"/>
                  </a:ext>
                </a:extLst>
              </a:tr>
              <a:tr h="604267">
                <a:tc>
                  <a:txBody>
                    <a:bodyPr/>
                    <a:lstStyle/>
                    <a:p>
                      <a:r>
                        <a:rPr lang="ja-JP" altLang="en-US" sz="1800" dirty="0">
                          <a:latin typeface="Meiryo UI" pitchFamily="50" charset="-128"/>
                          <a:ea typeface="Meiryo UI" pitchFamily="50" charset="-128"/>
                          <a:cs typeface="Meiryo UI" pitchFamily="50" charset="-128"/>
                        </a:rPr>
                        <a:t>「相関を見る」</a:t>
                      </a:r>
                      <a:endParaRPr kumimoji="1" lang="ja-JP" altLang="en-US" sz="1800" dirty="0">
                        <a:latin typeface="Meiryo UI" pitchFamily="50" charset="-128"/>
                        <a:ea typeface="Meiryo UI" pitchFamily="50" charset="-128"/>
                        <a:cs typeface="Meiryo UI" pitchFamily="50" charset="-128"/>
                      </a:endParaRPr>
                    </a:p>
                  </a:txBody>
                  <a:tcPr>
                    <a:noFill/>
                  </a:tcPr>
                </a:tc>
                <a:tc rowSpan="2">
                  <a:txBody>
                    <a:bodyPr/>
                    <a:lstStyle/>
                    <a:p>
                      <a:pPr marL="0" marR="0" lvl="0" indent="0" algn="l" defTabSz="914400" rtl="0" eaLnBrk="1" fontAlgn="auto" latinLnBrk="0" hangingPunct="1">
                        <a:lnSpc>
                          <a:spcPct val="150000"/>
                        </a:lnSpc>
                        <a:spcBef>
                          <a:spcPts val="0"/>
                        </a:spcBef>
                        <a:spcAft>
                          <a:spcPts val="0"/>
                        </a:spcAft>
                        <a:buClrTx/>
                        <a:buSzTx/>
                        <a:buFont typeface="Arial" pitchFamily="34" charset="0"/>
                        <a:buChar char="•"/>
                        <a:tabLst/>
                        <a:defRPr/>
                      </a:pPr>
                      <a:r>
                        <a:rPr kumimoji="1" lang="ja-JP" altLang="en-US" sz="1200" b="0" i="0" u="none" strike="noStrike" kern="1200" cap="none" spc="0" normalizeH="0" baseline="0" noProof="0" dirty="0">
                          <a:ln>
                            <a:noFill/>
                          </a:ln>
                          <a:solidFill>
                            <a:schemeClr val="tx1"/>
                          </a:solidFill>
                          <a:effectLst/>
                          <a:uLnTx/>
                          <a:uFillTx/>
                          <a:latin typeface="Meiryo UI" pitchFamily="50" charset="-128"/>
                          <a:ea typeface="Meiryo UI" pitchFamily="50" charset="-128"/>
                          <a:cs typeface="Meiryo UI" pitchFamily="50" charset="-128"/>
                        </a:rPr>
                        <a:t>都市に関する思い込みの補正</a:t>
                      </a:r>
                      <a:endParaRPr kumimoji="1" lang="en-US" altLang="ja-JP" sz="1200" b="0" i="0" u="none" strike="noStrike" kern="1200" cap="none" spc="0" normalizeH="0" baseline="0" noProof="0" dirty="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l" defTabSz="914400" rtl="0" eaLnBrk="1" fontAlgn="auto" latinLnBrk="0" hangingPunct="1">
                        <a:lnSpc>
                          <a:spcPct val="150000"/>
                        </a:lnSpc>
                        <a:spcBef>
                          <a:spcPts val="0"/>
                        </a:spcBef>
                        <a:spcAft>
                          <a:spcPts val="0"/>
                        </a:spcAft>
                        <a:buClrTx/>
                        <a:buSzTx/>
                        <a:buFont typeface="Arial" pitchFamily="34" charset="0"/>
                        <a:buChar char="•"/>
                        <a:tabLst/>
                        <a:defRPr/>
                      </a:pPr>
                      <a:r>
                        <a:rPr kumimoji="1" lang="ja-JP" altLang="en-US" sz="1200" b="0" i="0" u="none" strike="noStrike" kern="1200" cap="none" spc="0" normalizeH="0" baseline="0" noProof="0" dirty="0">
                          <a:ln>
                            <a:noFill/>
                          </a:ln>
                          <a:solidFill>
                            <a:schemeClr val="tx1"/>
                          </a:solidFill>
                          <a:effectLst/>
                          <a:uLnTx/>
                          <a:uFillTx/>
                          <a:latin typeface="Meiryo UI" pitchFamily="50" charset="-128"/>
                          <a:ea typeface="Meiryo UI" pitchFamily="50" charset="-128"/>
                          <a:cs typeface="Meiryo UI" pitchFamily="50" charset="-128"/>
                        </a:rPr>
                        <a:t>都市の真価の発見と再評価</a:t>
                      </a:r>
                      <a:endParaRPr kumimoji="1" lang="ja-JP" altLang="en-US" sz="1200" b="0" dirty="0">
                        <a:solidFill>
                          <a:schemeClr val="tx1"/>
                        </a:solidFill>
                        <a:latin typeface="Meiryo UI" pitchFamily="50" charset="-128"/>
                        <a:ea typeface="Meiryo UI" pitchFamily="50" charset="-128"/>
                        <a:cs typeface="Meiryo UI" pitchFamily="50" charset="-128"/>
                      </a:endParaRPr>
                    </a:p>
                  </a:txBody>
                  <a:tcPr>
                    <a:noFill/>
                  </a:tcPr>
                </a:tc>
                <a:tc rowSpan="2">
                  <a:txBody>
                    <a:bodyPr/>
                    <a:lstStyle/>
                    <a:p>
                      <a:pPr marL="0" marR="0" lvl="0" indent="0" algn="l" defTabSz="914400" rtl="0" eaLnBrk="1" fontAlgn="auto" latinLnBrk="0" hangingPunct="1">
                        <a:lnSpc>
                          <a:spcPct val="150000"/>
                        </a:lnSpc>
                        <a:spcBef>
                          <a:spcPts val="0"/>
                        </a:spcBef>
                        <a:spcAft>
                          <a:spcPts val="0"/>
                        </a:spcAft>
                        <a:buClrTx/>
                        <a:buSzTx/>
                        <a:buFont typeface="Arial" pitchFamily="34" charset="0"/>
                        <a:buChar char="•"/>
                        <a:tabLst/>
                        <a:defRPr/>
                      </a:pPr>
                      <a:r>
                        <a:rPr kumimoji="1" lang="ja-JP" altLang="en-US" sz="1200" b="0" dirty="0">
                          <a:solidFill>
                            <a:schemeClr val="tx1"/>
                          </a:solidFill>
                          <a:latin typeface="Meiryo UI" pitchFamily="50" charset="-128"/>
                          <a:ea typeface="Meiryo UI" pitchFamily="50" charset="-128"/>
                          <a:cs typeface="Meiryo UI" pitchFamily="50" charset="-128"/>
                        </a:rPr>
                        <a:t>新規データの作成インセンティブ</a:t>
                      </a:r>
                      <a:r>
                        <a:rPr kumimoji="1" lang="en-US" altLang="ja-JP" sz="1200" b="0" dirty="0">
                          <a:solidFill>
                            <a:schemeClr val="tx1"/>
                          </a:solidFill>
                          <a:latin typeface="Meiryo UI" pitchFamily="50" charset="-128"/>
                          <a:ea typeface="Meiryo UI" pitchFamily="50" charset="-128"/>
                          <a:cs typeface="Meiryo UI" pitchFamily="50" charset="-128"/>
                        </a:rPr>
                        <a:t>→</a:t>
                      </a:r>
                      <a:r>
                        <a:rPr kumimoji="1" lang="ja-JP" altLang="en-US" sz="1200" b="0" dirty="0">
                          <a:solidFill>
                            <a:schemeClr val="tx1"/>
                          </a:solidFill>
                          <a:latin typeface="Meiryo UI" pitchFamily="50" charset="-128"/>
                          <a:ea typeface="Meiryo UI" pitchFamily="50" charset="-128"/>
                          <a:cs typeface="Meiryo UI" pitchFamily="50" charset="-128"/>
                        </a:rPr>
                        <a:t>データ作成スキルの向上</a:t>
                      </a:r>
                      <a:endParaRPr kumimoji="1" lang="en-US" altLang="ja-JP" sz="1200" b="0" dirty="0">
                        <a:solidFill>
                          <a:schemeClr val="tx1"/>
                        </a:solidFill>
                        <a:latin typeface="Meiryo UI" pitchFamily="50" charset="-128"/>
                        <a:ea typeface="Meiryo UI" pitchFamily="50" charset="-128"/>
                        <a:cs typeface="Meiryo UI" pitchFamily="50" charset="-128"/>
                      </a:endParaRPr>
                    </a:p>
                    <a:p>
                      <a:pPr marL="0" marR="0" lvl="0" indent="0" algn="l" defTabSz="914400" rtl="0" eaLnBrk="1" fontAlgn="auto" latinLnBrk="0" hangingPunct="1">
                        <a:lnSpc>
                          <a:spcPct val="150000"/>
                        </a:lnSpc>
                        <a:spcBef>
                          <a:spcPts val="0"/>
                        </a:spcBef>
                        <a:spcAft>
                          <a:spcPts val="0"/>
                        </a:spcAft>
                        <a:buClrTx/>
                        <a:buSzTx/>
                        <a:buFont typeface="Arial" pitchFamily="34" charset="0"/>
                        <a:buChar char="•"/>
                        <a:tabLst/>
                        <a:defRPr/>
                      </a:pPr>
                      <a:r>
                        <a:rPr kumimoji="1" lang="ja-JP" altLang="en-US" sz="1200" b="0" dirty="0">
                          <a:solidFill>
                            <a:schemeClr val="tx1"/>
                          </a:solidFill>
                          <a:latin typeface="Meiryo UI" pitchFamily="50" charset="-128"/>
                          <a:ea typeface="Meiryo UI" pitchFamily="50" charset="-128"/>
                          <a:cs typeface="Meiryo UI" pitchFamily="50" charset="-128"/>
                        </a:rPr>
                        <a:t>データの見せ方の工夫促進</a:t>
                      </a:r>
                      <a:endParaRPr kumimoji="1" lang="en-US" altLang="ja-JP" sz="1200" b="0" dirty="0">
                        <a:solidFill>
                          <a:schemeClr val="tx1"/>
                        </a:solidFill>
                        <a:latin typeface="Meiryo UI" pitchFamily="50" charset="-128"/>
                        <a:ea typeface="Meiryo UI" pitchFamily="50" charset="-128"/>
                        <a:cs typeface="Meiryo UI" pitchFamily="50" charset="-128"/>
                      </a:endParaRPr>
                    </a:p>
                    <a:p>
                      <a:pPr marL="0" marR="0" lvl="0" indent="0" algn="l" defTabSz="914400" rtl="0" eaLnBrk="1" fontAlgn="auto" latinLnBrk="0" hangingPunct="1">
                        <a:lnSpc>
                          <a:spcPct val="150000"/>
                        </a:lnSpc>
                        <a:spcBef>
                          <a:spcPts val="0"/>
                        </a:spcBef>
                        <a:spcAft>
                          <a:spcPts val="0"/>
                        </a:spcAft>
                        <a:buClrTx/>
                        <a:buSzTx/>
                        <a:buFont typeface="Arial" pitchFamily="34" charset="0"/>
                        <a:buChar char="•"/>
                        <a:tabLst/>
                        <a:defRPr/>
                      </a:pPr>
                      <a:r>
                        <a:rPr kumimoji="1" lang="ja-JP" altLang="en-US" sz="1200" b="0" dirty="0">
                          <a:solidFill>
                            <a:schemeClr val="tx1"/>
                          </a:solidFill>
                          <a:latin typeface="Meiryo UI" pitchFamily="50" charset="-128"/>
                          <a:ea typeface="Meiryo UI" pitchFamily="50" charset="-128"/>
                          <a:cs typeface="Meiryo UI" pitchFamily="50" charset="-128"/>
                        </a:rPr>
                        <a:t>データを見る目の涵養（都市の何を語るか）</a:t>
                      </a:r>
                    </a:p>
                  </a:txBody>
                  <a:tcPr>
                    <a:noFill/>
                  </a:tcPr>
                </a:tc>
                <a:tc rowSpan="4">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sz="12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14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「知ること」</a:t>
                      </a:r>
                      <a:endParaRPr kumimoji="1" lang="en-US" altLang="ja-JP" sz="14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sz="14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14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a:t>
                      </a:r>
                      <a:endParaRPr kumimoji="1" lang="en-US" altLang="ja-JP" sz="14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sz="14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14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「参画すること」</a:t>
                      </a:r>
                      <a:br>
                        <a:rPr kumimoji="1" lang="en-US" altLang="ja-JP" sz="14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br>
                      <a:endParaRPr kumimoji="1" lang="en-US" altLang="ja-JP" sz="14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0" marR="0" lvl="0" indent="0" algn="ctr" defTabSz="914400" rtl="0" eaLnBrk="1" fontAlgn="auto" latinLnBrk="0" hangingPunct="1">
                        <a:lnSpc>
                          <a:spcPct val="150000"/>
                        </a:lnSpc>
                        <a:spcBef>
                          <a:spcPts val="0"/>
                        </a:spcBef>
                        <a:spcAft>
                          <a:spcPts val="0"/>
                        </a:spcAft>
                        <a:buClrTx/>
                        <a:buSzTx/>
                        <a:buFont typeface="Arial" pitchFamily="34" charset="0"/>
                        <a:buNone/>
                        <a:tabLst/>
                        <a:defRPr/>
                      </a:pPr>
                      <a:r>
                        <a:rPr kumimoji="1" lang="ja-JP" altLang="en-US" sz="18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＝都市像を</a:t>
                      </a:r>
                      <a:endParaRPr kumimoji="1" lang="en-US" altLang="ja-JP" sz="18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0" marR="0" lvl="0" indent="0" algn="ctr" defTabSz="914400" rtl="0" eaLnBrk="1" fontAlgn="auto" latinLnBrk="0" hangingPunct="1">
                        <a:lnSpc>
                          <a:spcPct val="150000"/>
                        </a:lnSpc>
                        <a:spcBef>
                          <a:spcPts val="0"/>
                        </a:spcBef>
                        <a:spcAft>
                          <a:spcPts val="0"/>
                        </a:spcAft>
                        <a:buClrTx/>
                        <a:buSzTx/>
                        <a:buFont typeface="Arial" pitchFamily="34" charset="0"/>
                        <a:buNone/>
                        <a:tabLst/>
                        <a:defRPr/>
                      </a:pPr>
                      <a:r>
                        <a:rPr kumimoji="1" lang="ja-JP" altLang="en-US" sz="18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“自分ごと”</a:t>
                      </a:r>
                      <a:endParaRPr kumimoji="1" lang="en-US" altLang="ja-JP" sz="18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0" marR="0" lvl="0" indent="0" algn="ctr" defTabSz="914400" rtl="0" eaLnBrk="1" fontAlgn="auto" latinLnBrk="0" hangingPunct="1">
                        <a:lnSpc>
                          <a:spcPct val="150000"/>
                        </a:lnSpc>
                        <a:spcBef>
                          <a:spcPts val="0"/>
                        </a:spcBef>
                        <a:spcAft>
                          <a:spcPts val="0"/>
                        </a:spcAft>
                        <a:buClrTx/>
                        <a:buSzTx/>
                        <a:buFont typeface="Arial" pitchFamily="34" charset="0"/>
                        <a:buNone/>
                        <a:tabLst/>
                        <a:defRPr/>
                      </a:pPr>
                      <a:r>
                        <a:rPr kumimoji="1" lang="ja-JP" altLang="en-US" sz="18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として確立する</a:t>
                      </a:r>
                      <a:endParaRPr kumimoji="1" lang="en-US" altLang="ja-JP" sz="12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0" marR="0" lvl="0" indent="0" algn="ctr" defTabSz="914400" rtl="0" eaLnBrk="1" fontAlgn="auto" latinLnBrk="0" hangingPunct="1">
                        <a:lnSpc>
                          <a:spcPct val="150000"/>
                        </a:lnSpc>
                        <a:spcBef>
                          <a:spcPts val="0"/>
                        </a:spcBef>
                        <a:spcAft>
                          <a:spcPts val="0"/>
                        </a:spcAft>
                        <a:buClrTx/>
                        <a:buSzTx/>
                        <a:buFont typeface="Arial" pitchFamily="34" charset="0"/>
                        <a:buNone/>
                        <a:tabLst/>
                        <a:defRPr/>
                      </a:pPr>
                      <a:r>
                        <a:rPr kumimoji="1" lang="en-US" altLang="ja-JP" sz="12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a:t>
                      </a:r>
                      <a:r>
                        <a:rPr kumimoji="1" lang="ja-JP" altLang="en-US" sz="12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もっと好きになる</a:t>
                      </a:r>
                      <a:endParaRPr kumimoji="1" lang="en-US" altLang="ja-JP" sz="12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0" marR="0" lvl="0" indent="0" algn="ctr" defTabSz="914400" rtl="0" eaLnBrk="1" fontAlgn="auto" latinLnBrk="0" hangingPunct="1">
                        <a:lnSpc>
                          <a:spcPct val="150000"/>
                        </a:lnSpc>
                        <a:spcBef>
                          <a:spcPts val="0"/>
                        </a:spcBef>
                        <a:spcAft>
                          <a:spcPts val="0"/>
                        </a:spcAft>
                        <a:buClrTx/>
                        <a:buSzTx/>
                        <a:buFont typeface="Arial" pitchFamily="34" charset="0"/>
                        <a:buNone/>
                        <a:tabLst/>
                        <a:defRPr/>
                      </a:pPr>
                      <a:r>
                        <a:rPr kumimoji="1" lang="en-US" altLang="ja-JP" sz="12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a:t>
                      </a:r>
                      <a:r>
                        <a:rPr kumimoji="1" lang="ja-JP" altLang="en-US" sz="12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「好き」と語り始める</a:t>
                      </a:r>
                    </a:p>
                  </a:txBody>
                  <a:tcPr>
                    <a:noFill/>
                  </a:tcPr>
                </a:tc>
                <a:extLst>
                  <a:ext uri="{0D108BD9-81ED-4DB2-BD59-A6C34878D82A}">
                    <a16:rowId xmlns:a16="http://schemas.microsoft.com/office/drawing/2014/main" val="10001"/>
                  </a:ext>
                </a:extLst>
              </a:tr>
              <a:tr h="752269">
                <a:tc>
                  <a:txBody>
                    <a:bodyPr/>
                    <a:lstStyle/>
                    <a:p>
                      <a:r>
                        <a:rPr lang="ja-JP" altLang="en-US" sz="1800" dirty="0">
                          <a:latin typeface="Meiryo UI" pitchFamily="50" charset="-128"/>
                          <a:ea typeface="Meiryo UI" pitchFamily="50" charset="-128"/>
                          <a:cs typeface="Meiryo UI" pitchFamily="50" charset="-128"/>
                        </a:rPr>
                        <a:t>「引っ越しメーター」</a:t>
                      </a:r>
                    </a:p>
                  </a:txBody>
                  <a:tcPr/>
                </a:tc>
                <a:tc vMerge="1">
                  <a:txBody>
                    <a:bodyPr/>
                    <a:lstStyle/>
                    <a:p>
                      <a:endParaRPr kumimoji="1" lang="ja-JP" altLang="en-US"/>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sz="1200" b="0" dirty="0">
                        <a:solidFill>
                          <a:schemeClr val="accent2">
                            <a:lumMod val="75000"/>
                          </a:schemeClr>
                        </a:solidFill>
                        <a:latin typeface="HG丸ｺﾞｼｯｸM-PRO" pitchFamily="50" charset="-128"/>
                        <a:ea typeface="HG丸ｺﾞｼｯｸM-PRO" pitchFamily="50" charset="-128"/>
                      </a:endParaRPr>
                    </a:p>
                  </a:txBody>
                  <a:tcPr/>
                </a:tc>
                <a:tc vMerge="1">
                  <a:txBody>
                    <a:bodyPr/>
                    <a:lstStyle/>
                    <a:p>
                      <a:pPr>
                        <a:buFont typeface="Arial" pitchFamily="34" charset="0"/>
                        <a:buChar char="•"/>
                      </a:pPr>
                      <a:endParaRPr kumimoji="1" lang="ja-JP" altLang="en-US" sz="1200" b="0" dirty="0">
                        <a:latin typeface="HG丸ｺﾞｼｯｸM-PRO" pitchFamily="50" charset="-128"/>
                        <a:ea typeface="HG丸ｺﾞｼｯｸM-PRO" pitchFamily="50" charset="-128"/>
                      </a:endParaRPr>
                    </a:p>
                  </a:txBody>
                  <a:tcPr/>
                </a:tc>
                <a:extLst>
                  <a:ext uri="{0D108BD9-81ED-4DB2-BD59-A6C34878D82A}">
                    <a16:rowId xmlns:a16="http://schemas.microsoft.com/office/drawing/2014/main" val="10002"/>
                  </a:ext>
                </a:extLst>
              </a:tr>
              <a:tr h="956212">
                <a:tc>
                  <a:txBody>
                    <a:bodyPr/>
                    <a:lstStyle/>
                    <a:p>
                      <a:r>
                        <a:rPr lang="ja-JP" altLang="en-US" sz="1800" dirty="0">
                          <a:latin typeface="Meiryo UI" pitchFamily="50" charset="-128"/>
                          <a:ea typeface="Meiryo UI" pitchFamily="50" charset="-128"/>
                          <a:cs typeface="Meiryo UI" pitchFamily="50" charset="-128"/>
                        </a:rPr>
                        <a:t>「地図情報の整備」</a:t>
                      </a:r>
                      <a:endParaRPr kumimoji="1" lang="ja-JP" altLang="en-US" sz="1800" dirty="0">
                        <a:latin typeface="Meiryo UI" pitchFamily="50" charset="-128"/>
                        <a:ea typeface="Meiryo UI" pitchFamily="50" charset="-128"/>
                        <a:cs typeface="Meiryo UI" pitchFamily="50" charset="-128"/>
                      </a:endParaRPr>
                    </a:p>
                  </a:txBody>
                  <a:tcPr>
                    <a:noFill/>
                  </a:tcPr>
                </a:tc>
                <a:tc>
                  <a:txBody>
                    <a:bodyPr/>
                    <a:lstStyle/>
                    <a:p>
                      <a:pPr marL="0" marR="0" lvl="0" indent="0" algn="l" defTabSz="914400" rtl="0" eaLnBrk="1" fontAlgn="auto" latinLnBrk="0" hangingPunct="1">
                        <a:lnSpc>
                          <a:spcPct val="150000"/>
                        </a:lnSpc>
                        <a:spcBef>
                          <a:spcPts val="0"/>
                        </a:spcBef>
                        <a:spcAft>
                          <a:spcPts val="0"/>
                        </a:spcAft>
                        <a:buClrTx/>
                        <a:buSzTx/>
                        <a:buFont typeface="Arial" pitchFamily="34" charset="0"/>
                        <a:buChar char="•"/>
                        <a:tabLst/>
                        <a:defRPr/>
                      </a:pPr>
                      <a:r>
                        <a:rPr kumimoji="1" lang="ja-JP" altLang="en-US" sz="1200" b="0" i="0" u="none" strike="noStrike" kern="1200" cap="none" spc="0" normalizeH="0" baseline="0" noProof="0" dirty="0">
                          <a:ln>
                            <a:noFill/>
                          </a:ln>
                          <a:solidFill>
                            <a:schemeClr val="tx1"/>
                          </a:solidFill>
                          <a:effectLst/>
                          <a:uLnTx/>
                          <a:uFillTx/>
                          <a:latin typeface="Meiryo UI" pitchFamily="50" charset="-128"/>
                          <a:ea typeface="Meiryo UI" pitchFamily="50" charset="-128"/>
                          <a:cs typeface="Meiryo UI" pitchFamily="50" charset="-128"/>
                        </a:rPr>
                        <a:t>マッピングパーティー時のまち歩きなど、イベント</a:t>
                      </a:r>
                      <a:r>
                        <a:rPr kumimoji="1" lang="en-US" altLang="ja-JP" sz="1200" b="0" i="0" u="none" strike="noStrike" kern="1200" cap="none" spc="0" normalizeH="0" baseline="0" noProof="0" dirty="0">
                          <a:ln>
                            <a:noFill/>
                          </a:ln>
                          <a:solidFill>
                            <a:schemeClr val="tx1"/>
                          </a:solidFill>
                          <a:effectLst/>
                          <a:uLnTx/>
                          <a:uFillTx/>
                          <a:latin typeface="Meiryo UI" pitchFamily="50" charset="-128"/>
                          <a:ea typeface="Meiryo UI" pitchFamily="50" charset="-128"/>
                          <a:cs typeface="Meiryo UI" pitchFamily="50" charset="-128"/>
                        </a:rPr>
                        <a:t>･</a:t>
                      </a:r>
                      <a:r>
                        <a:rPr kumimoji="1" lang="ja-JP" altLang="en-US" sz="1200" b="0" i="0" u="none" strike="noStrike" kern="1200" cap="none" spc="0" normalizeH="0" baseline="0" noProof="0" dirty="0">
                          <a:ln>
                            <a:noFill/>
                          </a:ln>
                          <a:solidFill>
                            <a:schemeClr val="tx1"/>
                          </a:solidFill>
                          <a:effectLst/>
                          <a:uLnTx/>
                          <a:uFillTx/>
                          <a:latin typeface="Meiryo UI" pitchFamily="50" charset="-128"/>
                          <a:ea typeface="Meiryo UI" pitchFamily="50" charset="-128"/>
                          <a:cs typeface="Meiryo UI" pitchFamily="50" charset="-128"/>
                        </a:rPr>
                        <a:t>アクテビティにおけるまちの価値の再発見</a:t>
                      </a:r>
                      <a:endParaRPr kumimoji="1" lang="en-US" altLang="ja-JP" sz="1200" b="0" i="0" u="none" strike="noStrike" kern="1200" cap="none" spc="0" normalizeH="0" baseline="0" noProof="0" dirty="0">
                        <a:ln>
                          <a:noFill/>
                        </a:ln>
                        <a:solidFill>
                          <a:schemeClr val="tx1"/>
                        </a:solidFill>
                        <a:effectLst/>
                        <a:uLnTx/>
                        <a:uFillTx/>
                        <a:latin typeface="Meiryo UI" pitchFamily="50" charset="-128"/>
                        <a:ea typeface="Meiryo UI" pitchFamily="50" charset="-128"/>
                        <a:cs typeface="Meiryo UI" pitchFamily="50" charset="-128"/>
                      </a:endParaRPr>
                    </a:p>
                  </a:txBody>
                  <a:tcPr>
                    <a:noFill/>
                  </a:tcPr>
                </a:tc>
                <a:tc>
                  <a:txBody>
                    <a:bodyPr/>
                    <a:lstStyle/>
                    <a:p>
                      <a:pPr marL="0" marR="0" lvl="0" indent="0" algn="l" defTabSz="914400" rtl="0" eaLnBrk="1" fontAlgn="auto" latinLnBrk="0" hangingPunct="1">
                        <a:lnSpc>
                          <a:spcPct val="150000"/>
                        </a:lnSpc>
                        <a:spcBef>
                          <a:spcPts val="0"/>
                        </a:spcBef>
                        <a:spcAft>
                          <a:spcPts val="0"/>
                        </a:spcAft>
                        <a:buClrTx/>
                        <a:buSzTx/>
                        <a:buFont typeface="Arial" pitchFamily="34" charset="0"/>
                        <a:buChar char="•"/>
                        <a:tabLst/>
                        <a:defRPr/>
                      </a:pPr>
                      <a:r>
                        <a:rPr kumimoji="1" lang="ja-JP" altLang="en-US" sz="1200" b="0" i="0" u="none" strike="noStrike" kern="1200" cap="none" spc="0" normalizeH="0" baseline="0" noProof="0" dirty="0">
                          <a:ln>
                            <a:noFill/>
                          </a:ln>
                          <a:solidFill>
                            <a:schemeClr val="tx1"/>
                          </a:solidFill>
                          <a:effectLst/>
                          <a:uLnTx/>
                          <a:uFillTx/>
                          <a:latin typeface="Meiryo UI" pitchFamily="50" charset="-128"/>
                          <a:ea typeface="Meiryo UI" pitchFamily="50" charset="-128"/>
                          <a:cs typeface="Meiryo UI" pitchFamily="50" charset="-128"/>
                        </a:rPr>
                        <a:t>マップ作成技術の習得</a:t>
                      </a:r>
                      <a:r>
                        <a:rPr kumimoji="1" lang="en-US" altLang="ja-JP" sz="1200" b="0" i="0" u="none" strike="noStrike" kern="1200" cap="none" spc="0" normalizeH="0" baseline="0" noProof="0" dirty="0">
                          <a:ln>
                            <a:noFill/>
                          </a:ln>
                          <a:solidFill>
                            <a:schemeClr val="tx1"/>
                          </a:solidFill>
                          <a:effectLst/>
                          <a:uLnTx/>
                          <a:uFillTx/>
                          <a:latin typeface="Meiryo UI" pitchFamily="50" charset="-128"/>
                          <a:ea typeface="Meiryo UI" pitchFamily="50" charset="-128"/>
                          <a:cs typeface="Meiryo UI" pitchFamily="50" charset="-128"/>
                        </a:rPr>
                        <a:t>･</a:t>
                      </a:r>
                      <a:r>
                        <a:rPr kumimoji="1" lang="ja-JP" altLang="en-US" sz="1200" b="0" i="0" u="none" strike="noStrike" kern="1200" cap="none" spc="0" normalizeH="0" baseline="0" noProof="0" dirty="0">
                          <a:ln>
                            <a:noFill/>
                          </a:ln>
                          <a:solidFill>
                            <a:schemeClr val="tx1"/>
                          </a:solidFill>
                          <a:effectLst/>
                          <a:uLnTx/>
                          <a:uFillTx/>
                          <a:latin typeface="Meiryo UI" pitchFamily="50" charset="-128"/>
                          <a:ea typeface="Meiryo UI" pitchFamily="50" charset="-128"/>
                          <a:cs typeface="Meiryo UI" pitchFamily="50" charset="-128"/>
                        </a:rPr>
                        <a:t>向上</a:t>
                      </a:r>
                      <a:endParaRPr kumimoji="1" lang="en-US" altLang="ja-JP" sz="1200" b="0" i="0" u="none" strike="noStrike" kern="1200" cap="none" spc="0" normalizeH="0" baseline="0" noProof="0" dirty="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l" defTabSz="914400" rtl="0" eaLnBrk="1" fontAlgn="auto" latinLnBrk="0" hangingPunct="1">
                        <a:lnSpc>
                          <a:spcPct val="150000"/>
                        </a:lnSpc>
                        <a:spcBef>
                          <a:spcPts val="0"/>
                        </a:spcBef>
                        <a:spcAft>
                          <a:spcPts val="0"/>
                        </a:spcAft>
                        <a:buClrTx/>
                        <a:buSzTx/>
                        <a:buFont typeface="Arial" pitchFamily="34" charset="0"/>
                        <a:buChar char="•"/>
                        <a:tabLst/>
                        <a:defRPr/>
                      </a:pPr>
                      <a:r>
                        <a:rPr kumimoji="1" lang="ja-JP" altLang="en-US" sz="1200" b="0" i="0" u="none" strike="noStrike" kern="1200" cap="none" spc="0" normalizeH="0" baseline="0" noProof="0" dirty="0">
                          <a:ln>
                            <a:noFill/>
                          </a:ln>
                          <a:solidFill>
                            <a:schemeClr val="tx1"/>
                          </a:solidFill>
                          <a:effectLst/>
                          <a:uLnTx/>
                          <a:uFillTx/>
                          <a:latin typeface="Meiryo UI" pitchFamily="50" charset="-128"/>
                          <a:ea typeface="Meiryo UI" pitchFamily="50" charset="-128"/>
                          <a:cs typeface="Meiryo UI" pitchFamily="50" charset="-128"/>
                        </a:rPr>
                        <a:t>ニーズにあった設計手法の獲得</a:t>
                      </a:r>
                      <a:endParaRPr kumimoji="1" lang="en-US" altLang="ja-JP" sz="1200" b="0" i="0" u="none" strike="noStrike" kern="1200" cap="none" spc="0" normalizeH="0" baseline="0" noProof="0" dirty="0">
                        <a:ln>
                          <a:noFill/>
                        </a:ln>
                        <a:solidFill>
                          <a:schemeClr val="tx1"/>
                        </a:solidFill>
                        <a:effectLst/>
                        <a:uLnTx/>
                        <a:uFillTx/>
                        <a:latin typeface="Meiryo UI" pitchFamily="50" charset="-128"/>
                        <a:ea typeface="Meiryo UI" pitchFamily="50" charset="-128"/>
                        <a:cs typeface="Meiryo UI" pitchFamily="50" charset="-128"/>
                      </a:endParaRPr>
                    </a:p>
                  </a:txBody>
                  <a:tcPr>
                    <a:noFill/>
                  </a:tcPr>
                </a:tc>
                <a:tc vMerge="1">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1" lang="ja-JP" altLang="en-US" sz="1200" b="0" i="0" u="none" strike="noStrike" kern="1200" cap="none" spc="0" normalizeH="0" baseline="0" noProof="0" dirty="0">
                        <a:ln>
                          <a:noFill/>
                        </a:ln>
                        <a:solidFill>
                          <a:srgbClr val="000000"/>
                        </a:solidFill>
                        <a:effectLst/>
                        <a:uLnTx/>
                        <a:uFillTx/>
                        <a:latin typeface="HG丸ｺﾞｼｯｸM-PRO" pitchFamily="50" charset="-128"/>
                        <a:ea typeface="HG丸ｺﾞｼｯｸM-PRO" pitchFamily="50" charset="-128"/>
                        <a:cs typeface="+mn-cs"/>
                      </a:endParaRPr>
                    </a:p>
                  </a:txBody>
                  <a:tcPr>
                    <a:noFill/>
                  </a:tcPr>
                </a:tc>
                <a:extLst>
                  <a:ext uri="{0D108BD9-81ED-4DB2-BD59-A6C34878D82A}">
                    <a16:rowId xmlns:a16="http://schemas.microsoft.com/office/drawing/2014/main" val="10003"/>
                  </a:ext>
                </a:extLst>
              </a:tr>
              <a:tr h="1038231">
                <a:tc>
                  <a:txBody>
                    <a:bodyPr/>
                    <a:lstStyle/>
                    <a:p>
                      <a:r>
                        <a:rPr kumimoji="1" lang="ja-JP" altLang="en-US" sz="1800" dirty="0">
                          <a:latin typeface="Meiryo UI" pitchFamily="50" charset="-128"/>
                          <a:ea typeface="Meiryo UI" pitchFamily="50" charset="-128"/>
                          <a:cs typeface="Meiryo UI" pitchFamily="50" charset="-128"/>
                        </a:rPr>
                        <a:t>「ローカル</a:t>
                      </a:r>
                      <a:r>
                        <a:rPr kumimoji="1" lang="en-US" altLang="ja-JP" sz="1800" dirty="0">
                          <a:latin typeface="Meiryo UI" pitchFamily="50" charset="-128"/>
                          <a:ea typeface="Meiryo UI" pitchFamily="50" charset="-128"/>
                          <a:cs typeface="Meiryo UI" pitchFamily="50" charset="-128"/>
                        </a:rPr>
                        <a:t>wiki</a:t>
                      </a:r>
                      <a:r>
                        <a:rPr kumimoji="1" lang="ja-JP" altLang="en-US" sz="1800" dirty="0">
                          <a:latin typeface="Meiryo UI" pitchFamily="50" charset="-128"/>
                          <a:ea typeface="Meiryo UI" pitchFamily="50" charset="-128"/>
                          <a:cs typeface="Meiryo UI" pitchFamily="50" charset="-128"/>
                        </a:rPr>
                        <a:t>」</a:t>
                      </a:r>
                    </a:p>
                  </a:txBody>
                  <a:tcPr>
                    <a:noFill/>
                  </a:tcPr>
                </a:tc>
                <a:tc>
                  <a:txBody>
                    <a:bodyPr/>
                    <a:lstStyle/>
                    <a:p>
                      <a:pPr marL="0" marR="0" lvl="0" indent="0" algn="l" defTabSz="914400" rtl="0" eaLnBrk="1" fontAlgn="auto" latinLnBrk="0" hangingPunct="1">
                        <a:lnSpc>
                          <a:spcPct val="150000"/>
                        </a:lnSpc>
                        <a:spcBef>
                          <a:spcPts val="0"/>
                        </a:spcBef>
                        <a:spcAft>
                          <a:spcPts val="0"/>
                        </a:spcAft>
                        <a:buClrTx/>
                        <a:buSzTx/>
                        <a:buFont typeface="Arial" pitchFamily="34" charset="0"/>
                        <a:buChar char="•"/>
                        <a:tabLst/>
                        <a:defRPr/>
                      </a:pPr>
                      <a:r>
                        <a:rPr kumimoji="1" lang="ja-JP" altLang="en-US" sz="1200" b="0" i="0" u="none" strike="noStrike" kern="1200" cap="none" spc="0" normalizeH="0" baseline="0" noProof="0" dirty="0">
                          <a:ln>
                            <a:noFill/>
                          </a:ln>
                          <a:solidFill>
                            <a:schemeClr val="tx1"/>
                          </a:solidFill>
                          <a:effectLst/>
                          <a:uLnTx/>
                          <a:uFillTx/>
                          <a:latin typeface="Meiryo UI" pitchFamily="50" charset="-128"/>
                          <a:ea typeface="Meiryo UI" pitchFamily="50" charset="-128"/>
                          <a:cs typeface="Meiryo UI" pitchFamily="50" charset="-128"/>
                        </a:rPr>
                        <a:t>属人知の共有をつうじた発見</a:t>
                      </a:r>
                      <a:endParaRPr kumimoji="1" lang="en-US" altLang="ja-JP" sz="1200" b="0" i="0" u="none" strike="noStrike" kern="1200" cap="none" spc="0" normalizeH="0" baseline="0" noProof="0" dirty="0">
                        <a:ln>
                          <a:noFill/>
                        </a:ln>
                        <a:solidFill>
                          <a:schemeClr val="tx1"/>
                        </a:solidFill>
                        <a:effectLst/>
                        <a:uLnTx/>
                        <a:uFillTx/>
                        <a:latin typeface="Meiryo UI" pitchFamily="50" charset="-128"/>
                        <a:ea typeface="Meiryo UI" pitchFamily="50" charset="-128"/>
                        <a:cs typeface="Meiryo UI" pitchFamily="50" charset="-128"/>
                      </a:endParaRPr>
                    </a:p>
                  </a:txBody>
                  <a:tcPr>
                    <a:noFill/>
                  </a:tcPr>
                </a:tc>
                <a:tc>
                  <a:txBody>
                    <a:bodyPr/>
                    <a:lstStyle/>
                    <a:p>
                      <a:pPr marL="0" marR="0" lvl="0" indent="0" algn="l" defTabSz="914400" rtl="0" eaLnBrk="1" fontAlgn="auto" latinLnBrk="0" hangingPunct="1">
                        <a:lnSpc>
                          <a:spcPct val="150000"/>
                        </a:lnSpc>
                        <a:spcBef>
                          <a:spcPts val="0"/>
                        </a:spcBef>
                        <a:spcAft>
                          <a:spcPts val="0"/>
                        </a:spcAft>
                        <a:buClrTx/>
                        <a:buSzTx/>
                        <a:buFont typeface="Arial" pitchFamily="34" charset="0"/>
                        <a:buChar char="•"/>
                        <a:tabLst/>
                        <a:defRPr/>
                      </a:pPr>
                      <a:r>
                        <a:rPr kumimoji="1" lang="ja-JP" altLang="en-US" sz="1200" b="0" i="0" u="none" strike="noStrike" kern="1200" cap="none" spc="0" normalizeH="0" baseline="0" noProof="0" dirty="0">
                          <a:ln>
                            <a:noFill/>
                          </a:ln>
                          <a:solidFill>
                            <a:schemeClr val="tx1"/>
                          </a:solidFill>
                          <a:effectLst/>
                          <a:uLnTx/>
                          <a:uFillTx/>
                          <a:latin typeface="Meiryo UI" pitchFamily="50" charset="-128"/>
                          <a:ea typeface="Meiryo UI" pitchFamily="50" charset="-128"/>
                          <a:cs typeface="Meiryo UI" pitchFamily="50" charset="-128"/>
                        </a:rPr>
                        <a:t>自身の中にある知識</a:t>
                      </a:r>
                      <a:r>
                        <a:rPr kumimoji="1" lang="en-US" altLang="ja-JP" sz="1200" b="0" i="0" u="none" strike="noStrike" kern="1200" cap="none" spc="0" normalizeH="0" baseline="0" noProof="0" dirty="0">
                          <a:ln>
                            <a:noFill/>
                          </a:ln>
                          <a:solidFill>
                            <a:schemeClr val="tx1"/>
                          </a:solidFill>
                          <a:effectLst/>
                          <a:uLnTx/>
                          <a:uFillTx/>
                          <a:latin typeface="Meiryo UI" pitchFamily="50" charset="-128"/>
                          <a:ea typeface="Meiryo UI" pitchFamily="50" charset="-128"/>
                          <a:cs typeface="Meiryo UI" pitchFamily="50" charset="-128"/>
                        </a:rPr>
                        <a:t>･</a:t>
                      </a:r>
                      <a:r>
                        <a:rPr kumimoji="1" lang="ja-JP" altLang="en-US" sz="1200" b="0" i="0" u="none" strike="noStrike" kern="1200" cap="none" spc="0" normalizeH="0" baseline="0" noProof="0" dirty="0">
                          <a:ln>
                            <a:noFill/>
                          </a:ln>
                          <a:solidFill>
                            <a:schemeClr val="tx1"/>
                          </a:solidFill>
                          <a:effectLst/>
                          <a:uLnTx/>
                          <a:uFillTx/>
                          <a:latin typeface="Meiryo UI" pitchFamily="50" charset="-128"/>
                          <a:ea typeface="Meiryo UI" pitchFamily="50" charset="-128"/>
                          <a:cs typeface="Meiryo UI" pitchFamily="50" charset="-128"/>
                        </a:rPr>
                        <a:t>情報の発信（共有化）方法の獲得</a:t>
                      </a:r>
                      <a:endParaRPr kumimoji="1" lang="en-US" altLang="ja-JP" sz="1200" b="0" i="0" u="none" strike="noStrike" kern="1200" cap="none" spc="0" normalizeH="0" baseline="0" noProof="0" dirty="0">
                        <a:ln>
                          <a:noFill/>
                        </a:ln>
                        <a:solidFill>
                          <a:schemeClr val="tx1"/>
                        </a:solidFill>
                        <a:effectLst/>
                        <a:uLnTx/>
                        <a:uFillTx/>
                        <a:latin typeface="Meiryo UI" pitchFamily="50" charset="-128"/>
                        <a:ea typeface="Meiryo UI" pitchFamily="50" charset="-128"/>
                        <a:cs typeface="Meiryo UI" pitchFamily="50" charset="-128"/>
                      </a:endParaRPr>
                    </a:p>
                  </a:txBody>
                  <a:tcPr>
                    <a:noFill/>
                  </a:tcPr>
                </a:tc>
                <a:tc vMerge="1">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1" lang="ja-JP" altLang="en-US" sz="1200" b="0" i="0" u="none" strike="noStrike" kern="1200" cap="none" spc="0" normalizeH="0" baseline="0" noProof="0" dirty="0">
                        <a:ln>
                          <a:noFill/>
                        </a:ln>
                        <a:solidFill>
                          <a:srgbClr val="000000"/>
                        </a:solidFill>
                        <a:effectLst/>
                        <a:uLnTx/>
                        <a:uFillTx/>
                        <a:latin typeface="HG丸ｺﾞｼｯｸM-PRO" pitchFamily="50" charset="-128"/>
                        <a:ea typeface="HG丸ｺﾞｼｯｸM-PRO" pitchFamily="50" charset="-128"/>
                        <a:cs typeface="+mn-cs"/>
                      </a:endParaRPr>
                    </a:p>
                  </a:txBody>
                  <a:tcPr>
                    <a:noFill/>
                  </a:tcPr>
                </a:tc>
                <a:extLst>
                  <a:ext uri="{0D108BD9-81ED-4DB2-BD59-A6C34878D82A}">
                    <a16:rowId xmlns:a16="http://schemas.microsoft.com/office/drawing/2014/main" val="10004"/>
                  </a:ext>
                </a:extLst>
              </a:tr>
            </a:tbl>
          </a:graphicData>
        </a:graphic>
      </p:graphicFrame>
      <p:cxnSp>
        <p:nvCxnSpPr>
          <p:cNvPr id="3" name="直線コネクタ 2"/>
          <p:cNvCxnSpPr>
            <a:cxnSpLocks/>
          </p:cNvCxnSpPr>
          <p:nvPr/>
        </p:nvCxnSpPr>
        <p:spPr>
          <a:xfrm>
            <a:off x="323528" y="2132855"/>
            <a:ext cx="1944216" cy="93610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68589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4294967295"/>
          </p:nvPr>
        </p:nvSpPr>
        <p:spPr>
          <a:xfrm>
            <a:off x="6804248" y="44624"/>
            <a:ext cx="2133600" cy="260350"/>
          </a:xfrm>
        </p:spPr>
        <p:txBody>
          <a:bodyPr/>
          <a:lstStyle/>
          <a:p>
            <a:fld id="{CFB3B8FA-1B13-4967-BF3D-873308DD05F5}" type="slidenum">
              <a:rPr lang="en-US" altLang="ja-JP" smtClean="0"/>
              <a:pPr/>
              <a:t>11</a:t>
            </a:fld>
            <a:endParaRPr lang="en-US" altLang="ja-JP" dirty="0"/>
          </a:p>
        </p:txBody>
      </p:sp>
      <p:sp>
        <p:nvSpPr>
          <p:cNvPr id="5" name="タイトル 1"/>
          <p:cNvSpPr txBox="1">
            <a:spLocks/>
          </p:cNvSpPr>
          <p:nvPr/>
        </p:nvSpPr>
        <p:spPr bwMode="gray">
          <a:xfrm>
            <a:off x="179512" y="692696"/>
            <a:ext cx="8640762" cy="4333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ja-JP" sz="3200" kern="0" dirty="0">
                <a:solidFill>
                  <a:schemeClr val="tx2"/>
                </a:solidFill>
                <a:latin typeface="Meiryo UI" pitchFamily="50" charset="-128"/>
                <a:ea typeface="Meiryo UI" pitchFamily="50" charset="-128"/>
                <a:cs typeface="Meiryo UI" pitchFamily="50" charset="-128"/>
              </a:rPr>
              <a:t>5.</a:t>
            </a:r>
            <a:r>
              <a:rPr lang="ja-JP" altLang="en-US" sz="3200" kern="0" dirty="0">
                <a:solidFill>
                  <a:schemeClr val="tx2"/>
                </a:solidFill>
                <a:latin typeface="Meiryo UI" pitchFamily="50" charset="-128"/>
                <a:ea typeface="Meiryo UI" pitchFamily="50" charset="-128"/>
                <a:cs typeface="Meiryo UI" pitchFamily="50" charset="-128"/>
              </a:rPr>
              <a:t>実行計画</a:t>
            </a:r>
            <a:endParaRPr kumimoji="1" lang="ja-JP" altLang="en-US" sz="3200" b="0" i="0" u="none" strike="noStrike" kern="0" cap="none" spc="0" normalizeH="0" baseline="0" noProof="0" dirty="0">
              <a:ln>
                <a:noFill/>
              </a:ln>
              <a:solidFill>
                <a:schemeClr val="tx2"/>
              </a:solidFill>
              <a:effectLst/>
              <a:uLnTx/>
              <a:uFillTx/>
              <a:latin typeface="Meiryo UI" pitchFamily="50" charset="-128"/>
              <a:ea typeface="Meiryo UI" pitchFamily="50" charset="-128"/>
              <a:cs typeface="Meiryo UI" pitchFamily="50" charset="-128"/>
            </a:endParaRPr>
          </a:p>
        </p:txBody>
      </p:sp>
      <p:sp>
        <p:nvSpPr>
          <p:cNvPr id="7" name="コンテンツ プレースホルダ 2"/>
          <p:cNvSpPr>
            <a:spLocks noGrp="1"/>
          </p:cNvSpPr>
          <p:nvPr>
            <p:ph idx="1"/>
          </p:nvPr>
        </p:nvSpPr>
        <p:spPr>
          <a:xfrm>
            <a:off x="323528" y="1484784"/>
            <a:ext cx="8496944" cy="4968552"/>
          </a:xfrm>
        </p:spPr>
        <p:txBody>
          <a:bodyPr/>
          <a:lstStyle/>
          <a:p>
            <a:pPr marL="0" indent="0">
              <a:lnSpc>
                <a:spcPts val="1200"/>
              </a:lnSpc>
              <a:spcBef>
                <a:spcPts val="0"/>
              </a:spcBef>
              <a:buFont typeface="Wingdings" pitchFamily="2" charset="2"/>
              <a:buChar char="l"/>
            </a:pPr>
            <a:r>
              <a:rPr lang="ja-JP" altLang="en-US" sz="1800" b="1" dirty="0">
                <a:solidFill>
                  <a:schemeClr val="accent6">
                    <a:lumMod val="75000"/>
                  </a:schemeClr>
                </a:solidFill>
                <a:latin typeface="Meiryo UI" pitchFamily="50" charset="-128"/>
                <a:ea typeface="Meiryo UI" pitchFamily="50" charset="-128"/>
                <a:cs typeface="Meiryo UI" pitchFamily="50" charset="-128"/>
              </a:rPr>
              <a:t>スケジュール</a:t>
            </a:r>
          </a:p>
          <a:p>
            <a:pPr>
              <a:lnSpc>
                <a:spcPts val="1200"/>
              </a:lnSpc>
              <a:spcBef>
                <a:spcPts val="0"/>
              </a:spcBef>
              <a:buFont typeface="+mj-lt"/>
              <a:buAutoNum type="arabicPeriod"/>
            </a:pPr>
            <a:endParaRPr lang="en-US" altLang="ja-JP" sz="16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r>
              <a:rPr lang="ja-JP" altLang="en-US" sz="1600" dirty="0">
                <a:solidFill>
                  <a:srgbClr val="FF0000"/>
                </a:solidFill>
                <a:latin typeface="Meiryo UI" pitchFamily="50" charset="-128"/>
                <a:ea typeface="Meiryo UI" pitchFamily="50" charset="-128"/>
                <a:cs typeface="Meiryo UI" pitchFamily="50" charset="-128"/>
              </a:rPr>
              <a:t>■</a:t>
            </a:r>
            <a:r>
              <a:rPr lang="ja-JP" altLang="en-US" sz="1600" dirty="0">
                <a:latin typeface="Meiryo UI" pitchFamily="50" charset="-128"/>
                <a:ea typeface="Meiryo UI" pitchFamily="50" charset="-128"/>
                <a:cs typeface="Meiryo UI" pitchFamily="50" charset="-128"/>
              </a:rPr>
              <a:t>・・・オープンソースとして公開予定</a:t>
            </a: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r>
              <a:rPr lang="ja-JP" altLang="en-US" sz="1600" dirty="0">
                <a:solidFill>
                  <a:srgbClr val="FF0000"/>
                </a:solidFill>
                <a:latin typeface="Meiryo UI" pitchFamily="50" charset="-128"/>
                <a:ea typeface="Meiryo UI" pitchFamily="50" charset="-128"/>
                <a:cs typeface="Meiryo UI" pitchFamily="50" charset="-128"/>
              </a:rPr>
              <a:t>★</a:t>
            </a:r>
            <a:r>
              <a:rPr lang="ja-JP" altLang="en-US" sz="1600" dirty="0">
                <a:latin typeface="Meiryo UI" pitchFamily="50" charset="-128"/>
                <a:ea typeface="Meiryo UI" pitchFamily="50" charset="-128"/>
                <a:cs typeface="Meiryo UI" pitchFamily="50" charset="-128"/>
              </a:rPr>
              <a:t>・・・イベント開催予定（</a:t>
            </a:r>
            <a:r>
              <a:rPr lang="en-US" altLang="ja-JP" sz="1600" dirty="0">
                <a:latin typeface="Meiryo UI" pitchFamily="50" charset="-128"/>
                <a:ea typeface="Meiryo UI" pitchFamily="50" charset="-128"/>
                <a:cs typeface="Meiryo UI" pitchFamily="50" charset="-128"/>
              </a:rPr>
              <a:t>3</a:t>
            </a:r>
            <a:r>
              <a:rPr lang="ja-JP" altLang="en-US" sz="1600" dirty="0">
                <a:latin typeface="Meiryo UI" pitchFamily="50" charset="-128"/>
                <a:ea typeface="Meiryo UI" pitchFamily="50" charset="-128"/>
                <a:cs typeface="Meiryo UI" pitchFamily="50" charset="-128"/>
              </a:rPr>
              <a:t>月</a:t>
            </a:r>
            <a:r>
              <a:rPr lang="en-US" altLang="ja-JP" sz="1600" dirty="0">
                <a:latin typeface="Meiryo UI" pitchFamily="50" charset="-128"/>
                <a:ea typeface="Meiryo UI" pitchFamily="50" charset="-128"/>
                <a:cs typeface="Meiryo UI" pitchFamily="50" charset="-128"/>
              </a:rPr>
              <a:t>20</a:t>
            </a:r>
            <a:r>
              <a:rPr lang="ja-JP" altLang="en-US" sz="1600" dirty="0">
                <a:latin typeface="Meiryo UI" pitchFamily="50" charset="-128"/>
                <a:ea typeface="Meiryo UI" pitchFamily="50" charset="-128"/>
                <a:cs typeface="Meiryo UI" pitchFamily="50" charset="-128"/>
              </a:rPr>
              <a:t>日</a:t>
            </a:r>
            <a:r>
              <a:rPr lang="en-US" altLang="ja-JP" sz="1600" dirty="0">
                <a:latin typeface="Meiryo UI" pitchFamily="50" charset="-128"/>
                <a:ea typeface="Meiryo UI" pitchFamily="50" charset="-128"/>
                <a:cs typeface="Meiryo UI" pitchFamily="50" charset="-128"/>
              </a:rPr>
              <a:t>COG</a:t>
            </a:r>
            <a:r>
              <a:rPr lang="ja-JP" altLang="en-US" sz="1600" dirty="0">
                <a:latin typeface="Meiryo UI" pitchFamily="50" charset="-128"/>
                <a:ea typeface="Meiryo UI" pitchFamily="50" charset="-128"/>
                <a:cs typeface="Meiryo UI" pitchFamily="50" charset="-128"/>
              </a:rPr>
              <a:t>報告会、</a:t>
            </a:r>
            <a:r>
              <a:rPr lang="en-US" altLang="ja-JP" sz="1600" dirty="0">
                <a:latin typeface="Meiryo UI" pitchFamily="50" charset="-128"/>
                <a:ea typeface="Meiryo UI" pitchFamily="50" charset="-128"/>
                <a:cs typeface="Meiryo UI" pitchFamily="50" charset="-128"/>
              </a:rPr>
              <a:t>4</a:t>
            </a:r>
            <a:r>
              <a:rPr lang="ja-JP" altLang="en-US" sz="1600" dirty="0">
                <a:latin typeface="Meiryo UI" pitchFamily="50" charset="-128"/>
                <a:ea typeface="Meiryo UI" pitchFamily="50" charset="-128"/>
                <a:cs typeface="Meiryo UI" pitchFamily="50" charset="-128"/>
              </a:rPr>
              <a:t>月</a:t>
            </a:r>
            <a:r>
              <a:rPr lang="en-US" altLang="ja-JP" sz="1600" dirty="0">
                <a:latin typeface="Meiryo UI" pitchFamily="50" charset="-128"/>
                <a:ea typeface="Meiryo UI" pitchFamily="50" charset="-128"/>
                <a:cs typeface="Meiryo UI" pitchFamily="50" charset="-128"/>
              </a:rPr>
              <a:t>20</a:t>
            </a:r>
            <a:r>
              <a:rPr lang="ja-JP" altLang="en-US" sz="1600" dirty="0">
                <a:latin typeface="Meiryo UI" pitchFamily="50" charset="-128"/>
                <a:ea typeface="Meiryo UI" pitchFamily="50" charset="-128"/>
                <a:cs typeface="Meiryo UI" pitchFamily="50" charset="-128"/>
              </a:rPr>
              <a:t>日マッピングパーティー（仮））</a:t>
            </a: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r>
              <a:rPr lang="ja-JP" altLang="en-US" sz="1600" dirty="0">
                <a:latin typeface="Meiryo UI" pitchFamily="50" charset="-128"/>
                <a:ea typeface="Meiryo UI" pitchFamily="50" charset="-128"/>
                <a:cs typeface="Meiryo UI" pitchFamily="50" charset="-128"/>
              </a:rPr>
              <a:t>以降も引き続き継続</a:t>
            </a:r>
            <a:endParaRPr lang="en-US" altLang="ja-JP" sz="16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6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6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6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6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kumimoji="1" lang="ja-JP" altLang="en-US" sz="1600" dirty="0">
              <a:latin typeface="Meiryo UI" pitchFamily="50" charset="-128"/>
              <a:ea typeface="Meiryo UI" pitchFamily="50" charset="-128"/>
              <a:cs typeface="Meiryo UI"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087337683"/>
              </p:ext>
            </p:extLst>
          </p:nvPr>
        </p:nvGraphicFramePr>
        <p:xfrm>
          <a:off x="306990" y="1700808"/>
          <a:ext cx="8637970" cy="3662680"/>
        </p:xfrm>
        <a:graphic>
          <a:graphicData uri="http://schemas.openxmlformats.org/drawingml/2006/table">
            <a:tbl>
              <a:tblPr firstRow="1" bandRow="1">
                <a:tableStyleId>{21E4AEA4-8DFA-4A89-87EB-49C32662AFE0}</a:tableStyleId>
              </a:tblPr>
              <a:tblGrid>
                <a:gridCol w="1324293">
                  <a:extLst>
                    <a:ext uri="{9D8B030D-6E8A-4147-A177-3AD203B41FA5}">
                      <a16:colId xmlns:a16="http://schemas.microsoft.com/office/drawing/2014/main" val="451212618"/>
                    </a:ext>
                  </a:extLst>
                </a:gridCol>
                <a:gridCol w="1038543">
                  <a:extLst>
                    <a:ext uri="{9D8B030D-6E8A-4147-A177-3AD203B41FA5}">
                      <a16:colId xmlns:a16="http://schemas.microsoft.com/office/drawing/2014/main" val="1299983222"/>
                    </a:ext>
                  </a:extLst>
                </a:gridCol>
                <a:gridCol w="500380">
                  <a:extLst>
                    <a:ext uri="{9D8B030D-6E8A-4147-A177-3AD203B41FA5}">
                      <a16:colId xmlns:a16="http://schemas.microsoft.com/office/drawing/2014/main" val="812820754"/>
                    </a:ext>
                  </a:extLst>
                </a:gridCol>
                <a:gridCol w="487744">
                  <a:extLst>
                    <a:ext uri="{9D8B030D-6E8A-4147-A177-3AD203B41FA5}">
                      <a16:colId xmlns:a16="http://schemas.microsoft.com/office/drawing/2014/main" val="892678083"/>
                    </a:ext>
                  </a:extLst>
                </a:gridCol>
                <a:gridCol w="970280">
                  <a:extLst>
                    <a:ext uri="{9D8B030D-6E8A-4147-A177-3AD203B41FA5}">
                      <a16:colId xmlns:a16="http://schemas.microsoft.com/office/drawing/2014/main" val="3370726458"/>
                    </a:ext>
                  </a:extLst>
                </a:gridCol>
                <a:gridCol w="754380">
                  <a:extLst>
                    <a:ext uri="{9D8B030D-6E8A-4147-A177-3AD203B41FA5}">
                      <a16:colId xmlns:a16="http://schemas.microsoft.com/office/drawing/2014/main" val="2829490701"/>
                    </a:ext>
                  </a:extLst>
                </a:gridCol>
                <a:gridCol w="373380">
                  <a:extLst>
                    <a:ext uri="{9D8B030D-6E8A-4147-A177-3AD203B41FA5}">
                      <a16:colId xmlns:a16="http://schemas.microsoft.com/office/drawing/2014/main" val="2205717002"/>
                    </a:ext>
                  </a:extLst>
                </a:gridCol>
                <a:gridCol w="1160780">
                  <a:extLst>
                    <a:ext uri="{9D8B030D-6E8A-4147-A177-3AD203B41FA5}">
                      <a16:colId xmlns:a16="http://schemas.microsoft.com/office/drawing/2014/main" val="297629136"/>
                    </a:ext>
                  </a:extLst>
                </a:gridCol>
                <a:gridCol w="1281430">
                  <a:extLst>
                    <a:ext uri="{9D8B030D-6E8A-4147-A177-3AD203B41FA5}">
                      <a16:colId xmlns:a16="http://schemas.microsoft.com/office/drawing/2014/main" val="3723723800"/>
                    </a:ext>
                  </a:extLst>
                </a:gridCol>
                <a:gridCol w="373380">
                  <a:extLst>
                    <a:ext uri="{9D8B030D-6E8A-4147-A177-3AD203B41FA5}">
                      <a16:colId xmlns:a16="http://schemas.microsoft.com/office/drawing/2014/main" val="2247056416"/>
                    </a:ext>
                  </a:extLst>
                </a:gridCol>
                <a:gridCol w="373380">
                  <a:extLst>
                    <a:ext uri="{9D8B030D-6E8A-4147-A177-3AD203B41FA5}">
                      <a16:colId xmlns:a16="http://schemas.microsoft.com/office/drawing/2014/main" val="1236005759"/>
                    </a:ext>
                  </a:extLst>
                </a:gridCol>
              </a:tblGrid>
              <a:tr h="370840">
                <a:tc>
                  <a:txBody>
                    <a:bodyPr/>
                    <a:lstStyle/>
                    <a:p>
                      <a:r>
                        <a:rPr kumimoji="1" lang="ja-JP" altLang="en-US" dirty="0"/>
                        <a:t>概要</a:t>
                      </a:r>
                    </a:p>
                  </a:txBody>
                  <a:tcPr/>
                </a:tc>
                <a:tc>
                  <a:txBody>
                    <a:bodyPr/>
                    <a:lstStyle/>
                    <a:p>
                      <a:r>
                        <a:rPr kumimoji="1" lang="en-US" altLang="ja-JP" dirty="0"/>
                        <a:t>‘16/9</a:t>
                      </a:r>
                      <a:endParaRPr kumimoji="1" lang="ja-JP" altLang="en-US" dirty="0"/>
                    </a:p>
                  </a:txBody>
                  <a:tcPr/>
                </a:tc>
                <a:tc>
                  <a:txBody>
                    <a:bodyPr/>
                    <a:lstStyle/>
                    <a:p>
                      <a:r>
                        <a:rPr kumimoji="1" lang="en-US" altLang="ja-JP" dirty="0"/>
                        <a:t>10</a:t>
                      </a:r>
                      <a:endParaRPr kumimoji="1" lang="ja-JP" altLang="en-US" dirty="0"/>
                    </a:p>
                  </a:txBody>
                  <a:tcPr/>
                </a:tc>
                <a:tc>
                  <a:txBody>
                    <a:bodyPr/>
                    <a:lstStyle/>
                    <a:p>
                      <a:r>
                        <a:rPr kumimoji="1" lang="en-US" altLang="ja-JP" dirty="0"/>
                        <a:t>11</a:t>
                      </a:r>
                      <a:endParaRPr kumimoji="1" lang="ja-JP" altLang="en-US" dirty="0"/>
                    </a:p>
                  </a:txBody>
                  <a:tcPr/>
                </a:tc>
                <a:tc>
                  <a:txBody>
                    <a:bodyPr/>
                    <a:lstStyle/>
                    <a:p>
                      <a:r>
                        <a:rPr kumimoji="1" lang="en-US" altLang="ja-JP" dirty="0"/>
                        <a:t>12</a:t>
                      </a:r>
                      <a:endParaRPr kumimoji="1" lang="ja-JP" altLang="en-US" dirty="0"/>
                    </a:p>
                  </a:txBody>
                  <a:tcPr/>
                </a:tc>
                <a:tc>
                  <a:txBody>
                    <a:bodyPr/>
                    <a:lstStyle/>
                    <a:p>
                      <a:r>
                        <a:rPr kumimoji="1" lang="en-US" altLang="ja-JP" dirty="0"/>
                        <a:t>‘17/1</a:t>
                      </a:r>
                      <a:endParaRPr kumimoji="1" lang="ja-JP" altLang="en-US" dirty="0"/>
                    </a:p>
                  </a:txBody>
                  <a:tcPr/>
                </a:tc>
                <a:tc>
                  <a:txBody>
                    <a:bodyPr/>
                    <a:lstStyle/>
                    <a:p>
                      <a:r>
                        <a:rPr kumimoji="1" lang="en-US" altLang="ja-JP" dirty="0"/>
                        <a:t>2</a:t>
                      </a:r>
                      <a:endParaRPr kumimoji="1" lang="ja-JP" altLang="en-US" dirty="0"/>
                    </a:p>
                  </a:txBody>
                  <a:tcPr/>
                </a:tc>
                <a:tc>
                  <a:txBody>
                    <a:bodyPr/>
                    <a:lstStyle/>
                    <a:p>
                      <a:r>
                        <a:rPr kumimoji="1" lang="en-US" altLang="ja-JP" dirty="0"/>
                        <a:t>3</a:t>
                      </a:r>
                      <a:endParaRPr kumimoji="1" lang="ja-JP" altLang="en-US" dirty="0"/>
                    </a:p>
                  </a:txBody>
                  <a:tcPr/>
                </a:tc>
                <a:tc>
                  <a:txBody>
                    <a:bodyPr/>
                    <a:lstStyle/>
                    <a:p>
                      <a:r>
                        <a:rPr kumimoji="1" lang="en-US" altLang="ja-JP" dirty="0"/>
                        <a:t>4</a:t>
                      </a:r>
                      <a:endParaRPr kumimoji="1" lang="ja-JP" altLang="en-US" dirty="0"/>
                    </a:p>
                  </a:txBody>
                  <a:tcPr/>
                </a:tc>
                <a:tc>
                  <a:txBody>
                    <a:bodyPr/>
                    <a:lstStyle/>
                    <a:p>
                      <a:r>
                        <a:rPr kumimoji="1" lang="en-US" altLang="ja-JP" dirty="0"/>
                        <a:t>5</a:t>
                      </a:r>
                      <a:endParaRPr kumimoji="1" lang="ja-JP" altLang="en-US" dirty="0"/>
                    </a:p>
                  </a:txBody>
                  <a:tcPr/>
                </a:tc>
                <a:tc>
                  <a:txBody>
                    <a:bodyPr/>
                    <a:lstStyle/>
                    <a:p>
                      <a:r>
                        <a:rPr kumimoji="1" lang="en-US" altLang="ja-JP" dirty="0"/>
                        <a:t>6</a:t>
                      </a:r>
                      <a:endParaRPr kumimoji="1" lang="ja-JP" altLang="en-US" dirty="0"/>
                    </a:p>
                  </a:txBody>
                  <a:tcPr/>
                </a:tc>
                <a:extLst>
                  <a:ext uri="{0D108BD9-81ED-4DB2-BD59-A6C34878D82A}">
                    <a16:rowId xmlns:a16="http://schemas.microsoft.com/office/drawing/2014/main" val="3033330735"/>
                  </a:ext>
                </a:extLst>
              </a:tr>
              <a:tr h="370840">
                <a:tc>
                  <a:txBody>
                    <a:bodyPr/>
                    <a:lstStyle/>
                    <a:p>
                      <a:r>
                        <a:rPr kumimoji="1" lang="en-US" altLang="ja-JP" dirty="0"/>
                        <a:t>COG</a:t>
                      </a:r>
                    </a:p>
                    <a:p>
                      <a:r>
                        <a:rPr kumimoji="1" lang="ja-JP" altLang="en-US" dirty="0"/>
                        <a:t>ﾏｲﾙｽﾄｰﾝ</a:t>
                      </a:r>
                    </a:p>
                  </a:txBody>
                  <a:tcPr/>
                </a:tc>
                <a:tc>
                  <a:txBody>
                    <a:bodyPr/>
                    <a:lstStyle/>
                    <a:p>
                      <a:r>
                        <a:rPr kumimoji="1" lang="ja-JP" altLang="en-US" dirty="0"/>
                        <a:t>★ﾌﾞﾚｽﾄ</a:t>
                      </a:r>
                      <a:endParaRPr kumimoji="1" lang="en-US" altLang="ja-JP" dirty="0"/>
                    </a:p>
                    <a:p>
                      <a:r>
                        <a:rPr kumimoji="1" lang="ja-JP" altLang="en-US" dirty="0"/>
                        <a:t>（</a:t>
                      </a:r>
                      <a:r>
                        <a:rPr kumimoji="1" lang="en-US" altLang="ja-JP" dirty="0"/>
                        <a:t>9/20</a:t>
                      </a:r>
                      <a:r>
                        <a:rPr kumimoji="1" lang="ja-JP" altLang="en-US" dirty="0"/>
                        <a:t>）</a:t>
                      </a:r>
                    </a:p>
                  </a:txBody>
                  <a:tcPr/>
                </a:tc>
                <a:tc>
                  <a:txBody>
                    <a:bodyPr/>
                    <a:lstStyle/>
                    <a:p>
                      <a:endParaRPr kumimoji="1" lang="ja-JP" altLang="en-US" dirty="0"/>
                    </a:p>
                  </a:txBody>
                  <a:tcPr/>
                </a:tc>
                <a:tc>
                  <a:txBody>
                    <a:bodyPr/>
                    <a:lstStyle/>
                    <a:p>
                      <a:endParaRPr kumimoji="1" lang="ja-JP" altLang="en-US" dirty="0"/>
                    </a:p>
                  </a:txBody>
                  <a:tcPr/>
                </a:tc>
                <a:tc>
                  <a:txBody>
                    <a:bodyPr/>
                    <a:lstStyle/>
                    <a:p>
                      <a:r>
                        <a:rPr kumimoji="1" lang="ja-JP" altLang="en-US" dirty="0"/>
                        <a:t>★書類</a:t>
                      </a:r>
                      <a:endParaRPr kumimoji="1" lang="en-US" altLang="ja-JP" dirty="0"/>
                    </a:p>
                    <a:p>
                      <a:r>
                        <a:rPr kumimoji="1" lang="en-US" altLang="ja-JP" dirty="0"/>
                        <a:t>(12/24)</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r>
                        <a:rPr kumimoji="1" lang="ja-JP" altLang="en-US" dirty="0"/>
                        <a:t>★発表</a:t>
                      </a:r>
                      <a:endParaRPr kumimoji="1" lang="en-US" altLang="ja-JP" dirty="0"/>
                    </a:p>
                    <a:p>
                      <a:r>
                        <a:rPr kumimoji="1" lang="en-US" altLang="ja-JP" dirty="0"/>
                        <a:t>(3/12)</a:t>
                      </a:r>
                      <a:r>
                        <a:rPr kumimoji="1" lang="ja-JP" altLang="en-US" dirty="0"/>
                        <a:t>　</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4265473525"/>
                  </a:ext>
                </a:extLst>
              </a:tr>
              <a:tr h="370840">
                <a:tc>
                  <a:txBody>
                    <a:bodyPr/>
                    <a:lstStyle/>
                    <a:p>
                      <a:r>
                        <a:rPr kumimoji="1" lang="ja-JP" altLang="en-US" dirty="0"/>
                        <a:t>相関を見る</a:t>
                      </a:r>
                      <a:endParaRPr kumimoji="1" lang="en-US" altLang="ja-JP" dirty="0"/>
                    </a:p>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r>
                        <a:rPr kumimoji="1" lang="ja-JP" altLang="en-US" dirty="0">
                          <a:solidFill>
                            <a:srgbClr val="FF0000"/>
                          </a:solidFill>
                        </a:rPr>
                        <a:t>■</a:t>
                      </a:r>
                    </a:p>
                  </a:txBody>
                  <a:tcPr/>
                </a:tc>
                <a:tc>
                  <a:txBody>
                    <a:bodyPr/>
                    <a:lstStyle/>
                    <a:p>
                      <a:endParaRPr kumimoji="1" lang="ja-JP" altLang="en-US"/>
                    </a:p>
                  </a:txBody>
                  <a:tcPr/>
                </a:tc>
                <a:extLst>
                  <a:ext uri="{0D108BD9-81ED-4DB2-BD59-A6C34878D82A}">
                    <a16:rowId xmlns:a16="http://schemas.microsoft.com/office/drawing/2014/main" val="3403231725"/>
                  </a:ext>
                </a:extLst>
              </a:tr>
              <a:tr h="370840">
                <a:tc>
                  <a:txBody>
                    <a:bodyPr/>
                    <a:lstStyle/>
                    <a:p>
                      <a:r>
                        <a:rPr kumimoji="1" lang="ja-JP" altLang="en-US" dirty="0"/>
                        <a:t>引っ越し</a:t>
                      </a:r>
                      <a:endParaRPr kumimoji="1" lang="en-US" altLang="ja-JP" dirty="0"/>
                    </a:p>
                    <a:p>
                      <a:r>
                        <a:rPr kumimoji="1" lang="ja-JP" altLang="en-US" dirty="0"/>
                        <a:t>メーター</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rgbClr val="FF0000"/>
                          </a:solidFill>
                        </a:rPr>
                        <a:t>■</a:t>
                      </a:r>
                    </a:p>
                    <a:p>
                      <a:endParaRPr kumimoji="1" lang="ja-JP" altLang="en-US" dirty="0"/>
                    </a:p>
                  </a:txBody>
                  <a:tcPr/>
                </a:tc>
                <a:extLst>
                  <a:ext uri="{0D108BD9-81ED-4DB2-BD59-A6C34878D82A}">
                    <a16:rowId xmlns:a16="http://schemas.microsoft.com/office/drawing/2014/main" val="1430488121"/>
                  </a:ext>
                </a:extLst>
              </a:tr>
              <a:tr h="457200">
                <a:tc>
                  <a:txBody>
                    <a:bodyPr/>
                    <a:lstStyle/>
                    <a:p>
                      <a:r>
                        <a:rPr lang="en-US" altLang="ja-JP" dirty="0" err="1"/>
                        <a:t>LocalWiki</a:t>
                      </a:r>
                      <a:endParaRPr lang="ja-JP" altLang="en-US" dirty="0"/>
                    </a:p>
                  </a:txBody>
                  <a:tcPr/>
                </a:tc>
                <a:tc>
                  <a:txBody>
                    <a:bodyPr/>
                    <a:lstStyle/>
                    <a:p>
                      <a:endParaRPr lang="ja-JP" altLang="en-US" dirty="0"/>
                    </a:p>
                  </a:txBody>
                  <a:tcPr/>
                </a:tc>
                <a:tc>
                  <a:txBody>
                    <a:bodyPr/>
                    <a:lstStyle/>
                    <a:p>
                      <a:endParaRPr lang="ja-JP" altLang="en-US" dirty="0"/>
                    </a:p>
                  </a:txBody>
                  <a:tcPr/>
                </a:tc>
                <a:tc>
                  <a:txBody>
                    <a:bodyPr/>
                    <a:lstStyle/>
                    <a:p>
                      <a:endParaRPr lang="ja-JP" altLang="en-US" dirty="0"/>
                    </a:p>
                  </a:txBody>
                  <a:tcPr/>
                </a:tc>
                <a:tc>
                  <a:txBody>
                    <a:bodyPr/>
                    <a:lstStyle/>
                    <a:p>
                      <a:endParaRPr lang="ja-JP" altLang="en-US" dirty="0"/>
                    </a:p>
                  </a:txBody>
                  <a:tcPr/>
                </a:tc>
                <a:tc>
                  <a:txBody>
                    <a:bodyPr/>
                    <a:lstStyle/>
                    <a:p>
                      <a:endParaRPr lang="ja-JP" altLang="en-US"/>
                    </a:p>
                  </a:txBody>
                  <a:tcPr/>
                </a:tc>
                <a:tc>
                  <a:txBody>
                    <a:bodyPr/>
                    <a:lstStyle/>
                    <a:p>
                      <a:endParaRPr lang="ja-JP" altLang="en-US"/>
                    </a:p>
                  </a:txBody>
                  <a:tcPr/>
                </a:tc>
                <a:tc>
                  <a:txBody>
                    <a:bodyPr/>
                    <a:lstStyle/>
                    <a:p>
                      <a:endParaRPr lang="ja-JP" altLang="en-US"/>
                    </a:p>
                  </a:txBody>
                  <a:tcPr/>
                </a:tc>
                <a:tc>
                  <a:txBody>
                    <a:bodyPr/>
                    <a:lstStyle/>
                    <a:p>
                      <a:endParaRPr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989158914"/>
                  </a:ext>
                </a:extLst>
              </a:tr>
              <a:tr h="457200">
                <a:tc>
                  <a:txBody>
                    <a:bodyPr/>
                    <a:lstStyle/>
                    <a:p>
                      <a:r>
                        <a:rPr kumimoji="1" lang="ja-JP" altLang="en-US" dirty="0"/>
                        <a:t>イベント</a:t>
                      </a:r>
                      <a:endParaRPr kumimoji="1" lang="en-US" altLang="ja-JP" dirty="0"/>
                    </a:p>
                  </a:txBody>
                  <a:tcPr/>
                </a:tc>
                <a:tc>
                  <a:txBody>
                    <a:bodyPr/>
                    <a:lstStyle/>
                    <a:p>
                      <a:endParaRPr kumimoji="1" lang="ja-JP" altLang="en-US" dirty="0"/>
                    </a:p>
                  </a:txBody>
                  <a:tcPr/>
                </a:tc>
                <a:tc>
                  <a:txBody>
                    <a:bodyPr/>
                    <a:lstStyle/>
                    <a:p>
                      <a:r>
                        <a:rPr kumimoji="1" lang="ja-JP" altLang="en-US" dirty="0"/>
                        <a:t>★</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r>
                        <a:rPr kumimoji="1" lang="ja-JP" altLang="en-US" dirty="0">
                          <a:solidFill>
                            <a:srgbClr val="FF0000"/>
                          </a:solidFill>
                        </a:rPr>
                        <a:t>★</a:t>
                      </a:r>
                      <a:r>
                        <a:rPr kumimoji="1" lang="ja-JP" altLang="en-US" dirty="0"/>
                        <a:t>報告会</a:t>
                      </a:r>
                      <a:endParaRPr kumimoji="1" lang="en-US" altLang="ja-JP" dirty="0"/>
                    </a:p>
                    <a:p>
                      <a:r>
                        <a:rPr kumimoji="1" lang="en-US" altLang="ja-JP" dirty="0"/>
                        <a:t>(3/20)</a:t>
                      </a:r>
                      <a:endParaRPr kumimoji="1" lang="ja-JP" altLang="en-US" dirty="0"/>
                    </a:p>
                  </a:txBody>
                  <a:tcPr/>
                </a:tc>
                <a:tc>
                  <a:txBody>
                    <a:bodyPr/>
                    <a:lstStyle/>
                    <a:p>
                      <a:r>
                        <a:rPr kumimoji="1" lang="ja-JP" altLang="en-US" dirty="0">
                          <a:solidFill>
                            <a:srgbClr val="FF0000"/>
                          </a:solidFill>
                        </a:rPr>
                        <a:t>★</a:t>
                      </a:r>
                      <a:r>
                        <a:rPr kumimoji="1" lang="ja-JP" altLang="en-US" dirty="0">
                          <a:solidFill>
                            <a:schemeClr val="tx1"/>
                          </a:solidFill>
                        </a:rPr>
                        <a:t>ﾏｯﾋﾟﾝｸﾞ</a:t>
                      </a:r>
                      <a:endParaRPr kumimoji="1" lang="en-US" altLang="ja-JP" dirty="0">
                        <a:solidFill>
                          <a:schemeClr val="tx1"/>
                        </a:solidFill>
                      </a:endParaRPr>
                    </a:p>
                    <a:p>
                      <a:r>
                        <a:rPr kumimoji="1" lang="ja-JP" altLang="en-US" dirty="0">
                          <a:solidFill>
                            <a:schemeClr val="tx1"/>
                          </a:solidFill>
                        </a:rPr>
                        <a:t>　　ﾊﾟｰﾃｨｰ</a:t>
                      </a:r>
                      <a:endParaRPr kumimoji="1" lang="en-US" altLang="ja-JP" dirty="0">
                        <a:solidFill>
                          <a:schemeClr val="tx1"/>
                        </a:solidFill>
                      </a:endParaRPr>
                    </a:p>
                    <a:p>
                      <a:r>
                        <a:rPr kumimoji="1" lang="ja-JP" altLang="en-US" dirty="0">
                          <a:solidFill>
                            <a:schemeClr val="tx1"/>
                          </a:solidFill>
                        </a:rPr>
                        <a:t>（</a:t>
                      </a:r>
                      <a:r>
                        <a:rPr kumimoji="1" lang="en-US" altLang="ja-JP" dirty="0">
                          <a:solidFill>
                            <a:schemeClr val="tx1"/>
                          </a:solidFill>
                        </a:rPr>
                        <a:t>4</a:t>
                      </a:r>
                      <a:r>
                        <a:rPr kumimoji="1" lang="en-US" altLang="ja-JP" dirty="0"/>
                        <a:t>/20</a:t>
                      </a:r>
                      <a:r>
                        <a:rPr kumimoji="1" lang="ja-JP" altLang="en-US" dirty="0"/>
                        <a:t>）</a:t>
                      </a:r>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4228325148"/>
                  </a:ext>
                </a:extLst>
              </a:tr>
            </a:tbl>
          </a:graphicData>
        </a:graphic>
      </p:graphicFrame>
      <p:sp>
        <p:nvSpPr>
          <p:cNvPr id="29" name="矢印: 右 28"/>
          <p:cNvSpPr/>
          <p:nvPr/>
        </p:nvSpPr>
        <p:spPr>
          <a:xfrm>
            <a:off x="4492296" y="3932977"/>
            <a:ext cx="4469201" cy="576064"/>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a:t>記載開始</a:t>
            </a:r>
          </a:p>
        </p:txBody>
      </p:sp>
      <p:sp>
        <p:nvSpPr>
          <p:cNvPr id="9" name="矢印: 右 8"/>
          <p:cNvSpPr/>
          <p:nvPr/>
        </p:nvSpPr>
        <p:spPr>
          <a:xfrm>
            <a:off x="2051720" y="2741320"/>
            <a:ext cx="2376264" cy="576064"/>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ja-JP" altLang="en-US" dirty="0"/>
              <a:t>開発</a:t>
            </a:r>
            <a:endParaRPr kumimoji="1" lang="ja-JP" altLang="en-US" dirty="0"/>
          </a:p>
        </p:txBody>
      </p:sp>
      <p:sp>
        <p:nvSpPr>
          <p:cNvPr id="12" name="矢印: 右 11"/>
          <p:cNvSpPr/>
          <p:nvPr/>
        </p:nvSpPr>
        <p:spPr>
          <a:xfrm>
            <a:off x="3491880" y="3388053"/>
            <a:ext cx="2376264" cy="576064"/>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ja-JP" altLang="en-US" dirty="0"/>
              <a:t>開発</a:t>
            </a:r>
            <a:endParaRPr kumimoji="1" lang="ja-JP" altLang="en-US" dirty="0"/>
          </a:p>
        </p:txBody>
      </p:sp>
      <p:sp>
        <p:nvSpPr>
          <p:cNvPr id="13" name="矢印: 右 12"/>
          <p:cNvSpPr/>
          <p:nvPr/>
        </p:nvSpPr>
        <p:spPr>
          <a:xfrm>
            <a:off x="5940152" y="2741320"/>
            <a:ext cx="1930896" cy="612068"/>
          </a:xfrm>
          <a:prstGeom prst="rightArrow">
            <a:avLst/>
          </a:prstGeom>
          <a:solidFill>
            <a:srgbClr val="FF0066"/>
          </a:solidFill>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dirty="0"/>
              <a:t>アップデート</a:t>
            </a:r>
          </a:p>
        </p:txBody>
      </p:sp>
      <p:sp>
        <p:nvSpPr>
          <p:cNvPr id="14" name="矢印: 右 13"/>
          <p:cNvSpPr/>
          <p:nvPr/>
        </p:nvSpPr>
        <p:spPr>
          <a:xfrm>
            <a:off x="6340792" y="3325473"/>
            <a:ext cx="1930896" cy="612068"/>
          </a:xfrm>
          <a:prstGeom prst="rightArrow">
            <a:avLst/>
          </a:prstGeom>
          <a:solidFill>
            <a:srgbClr val="FF0066"/>
          </a:solidFill>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dirty="0"/>
              <a:t>アップデート</a:t>
            </a:r>
          </a:p>
        </p:txBody>
      </p:sp>
    </p:spTree>
    <p:extLst>
      <p:ext uri="{BB962C8B-B14F-4D97-AF65-F5344CB8AC3E}">
        <p14:creationId xmlns:p14="http://schemas.microsoft.com/office/powerpoint/2010/main" val="3888930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4294967295"/>
          </p:nvPr>
        </p:nvSpPr>
        <p:spPr>
          <a:xfrm>
            <a:off x="6804248" y="44624"/>
            <a:ext cx="2133600" cy="260350"/>
          </a:xfrm>
        </p:spPr>
        <p:txBody>
          <a:bodyPr/>
          <a:lstStyle/>
          <a:p>
            <a:fld id="{CFB3B8FA-1B13-4967-BF3D-873308DD05F5}" type="slidenum">
              <a:rPr lang="en-US" altLang="ja-JP" smtClean="0"/>
              <a:pPr/>
              <a:t>12</a:t>
            </a:fld>
            <a:endParaRPr lang="en-US" altLang="ja-JP" dirty="0"/>
          </a:p>
        </p:txBody>
      </p:sp>
      <p:sp>
        <p:nvSpPr>
          <p:cNvPr id="5" name="タイトル 1"/>
          <p:cNvSpPr txBox="1">
            <a:spLocks/>
          </p:cNvSpPr>
          <p:nvPr/>
        </p:nvSpPr>
        <p:spPr bwMode="gray">
          <a:xfrm>
            <a:off x="179512" y="692696"/>
            <a:ext cx="8640762" cy="4333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ja-JP" sz="3200" kern="0" dirty="0">
                <a:solidFill>
                  <a:schemeClr val="tx2"/>
                </a:solidFill>
                <a:latin typeface="Meiryo UI" pitchFamily="50" charset="-128"/>
                <a:ea typeface="Meiryo UI" pitchFamily="50" charset="-128"/>
                <a:cs typeface="Meiryo UI" pitchFamily="50" charset="-128"/>
              </a:rPr>
              <a:t>5.</a:t>
            </a:r>
            <a:r>
              <a:rPr lang="ja-JP" altLang="en-US" sz="3200" kern="0" dirty="0">
                <a:solidFill>
                  <a:schemeClr val="tx2"/>
                </a:solidFill>
                <a:latin typeface="Meiryo UI" pitchFamily="50" charset="-128"/>
                <a:ea typeface="Meiryo UI" pitchFamily="50" charset="-128"/>
                <a:cs typeface="Meiryo UI" pitchFamily="50" charset="-128"/>
              </a:rPr>
              <a:t>実行計画</a:t>
            </a:r>
            <a:endParaRPr kumimoji="1" lang="ja-JP" altLang="en-US" sz="3200" b="0" i="0" u="none" strike="noStrike" kern="0" cap="none" spc="0" normalizeH="0" baseline="0" noProof="0" dirty="0">
              <a:ln>
                <a:noFill/>
              </a:ln>
              <a:solidFill>
                <a:schemeClr val="tx2"/>
              </a:solidFill>
              <a:effectLst/>
              <a:uLnTx/>
              <a:uFillTx/>
              <a:latin typeface="Meiryo UI" pitchFamily="50" charset="-128"/>
              <a:ea typeface="Meiryo UI" pitchFamily="50" charset="-128"/>
              <a:cs typeface="Meiryo UI" pitchFamily="50" charset="-128"/>
            </a:endParaRPr>
          </a:p>
        </p:txBody>
      </p:sp>
      <p:sp>
        <p:nvSpPr>
          <p:cNvPr id="7" name="コンテンツ プレースホルダ 2"/>
          <p:cNvSpPr>
            <a:spLocks noGrp="1"/>
          </p:cNvSpPr>
          <p:nvPr>
            <p:ph idx="1"/>
          </p:nvPr>
        </p:nvSpPr>
        <p:spPr>
          <a:xfrm>
            <a:off x="323528" y="1484784"/>
            <a:ext cx="8496944" cy="4824536"/>
          </a:xfrm>
        </p:spPr>
        <p:txBody>
          <a:bodyPr/>
          <a:lstStyle/>
          <a:p>
            <a:pPr marL="0" indent="0">
              <a:lnSpc>
                <a:spcPts val="1200"/>
              </a:lnSpc>
              <a:spcBef>
                <a:spcPts val="0"/>
              </a:spcBef>
              <a:buFont typeface="Wingdings" pitchFamily="2" charset="2"/>
              <a:buChar char="l"/>
            </a:pPr>
            <a:r>
              <a:rPr lang="ja-JP" altLang="en-US" sz="1800" b="1" dirty="0">
                <a:solidFill>
                  <a:schemeClr val="accent6">
                    <a:lumMod val="75000"/>
                  </a:schemeClr>
                </a:solidFill>
                <a:latin typeface="Meiryo UI" pitchFamily="50" charset="-128"/>
                <a:ea typeface="Meiryo UI" pitchFamily="50" charset="-128"/>
                <a:cs typeface="Meiryo UI" pitchFamily="50" charset="-128"/>
              </a:rPr>
              <a:t>実施状況</a:t>
            </a:r>
            <a:endParaRPr lang="en-US" altLang="ja-JP" sz="1800" b="1" dirty="0">
              <a:solidFill>
                <a:schemeClr val="accent6">
                  <a:lumMod val="75000"/>
                </a:schemeClr>
              </a:solidFill>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6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r>
              <a:rPr lang="ja-JP" altLang="en-US" sz="1600" dirty="0">
                <a:solidFill>
                  <a:srgbClr val="FF0000"/>
                </a:solidFill>
                <a:latin typeface="Meiryo UI" pitchFamily="50" charset="-128"/>
                <a:ea typeface="Meiryo UI" pitchFamily="50" charset="-128"/>
                <a:cs typeface="Meiryo UI" pitchFamily="50" charset="-128"/>
              </a:rPr>
              <a:t>■</a:t>
            </a:r>
            <a:r>
              <a:rPr lang="ja-JP" altLang="en-US" sz="1600" dirty="0">
                <a:latin typeface="Meiryo UI" pitchFamily="50" charset="-128"/>
                <a:ea typeface="Meiryo UI" pitchFamily="50" charset="-128"/>
                <a:cs typeface="Meiryo UI" pitchFamily="50" charset="-128"/>
              </a:rPr>
              <a:t>・・・オープンソースとして公開予定</a:t>
            </a: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r>
              <a:rPr lang="ja-JP" altLang="en-US" sz="1600" dirty="0">
                <a:solidFill>
                  <a:srgbClr val="FF0000"/>
                </a:solidFill>
                <a:latin typeface="Meiryo UI" pitchFamily="50" charset="-128"/>
                <a:ea typeface="Meiryo UI" pitchFamily="50" charset="-128"/>
                <a:cs typeface="Meiryo UI" pitchFamily="50" charset="-128"/>
              </a:rPr>
              <a:t>★</a:t>
            </a:r>
            <a:r>
              <a:rPr lang="ja-JP" altLang="en-US" sz="1600" dirty="0">
                <a:latin typeface="Meiryo UI" pitchFamily="50" charset="-128"/>
                <a:ea typeface="Meiryo UI" pitchFamily="50" charset="-128"/>
                <a:cs typeface="Meiryo UI" pitchFamily="50" charset="-128"/>
              </a:rPr>
              <a:t>・・・イベント開催予定（</a:t>
            </a:r>
            <a:r>
              <a:rPr lang="en-US" altLang="ja-JP" sz="1600" dirty="0">
                <a:latin typeface="Meiryo UI" pitchFamily="50" charset="-128"/>
                <a:ea typeface="Meiryo UI" pitchFamily="50" charset="-128"/>
                <a:cs typeface="Meiryo UI" pitchFamily="50" charset="-128"/>
              </a:rPr>
              <a:t>3</a:t>
            </a:r>
            <a:r>
              <a:rPr lang="ja-JP" altLang="en-US" sz="1600" dirty="0">
                <a:latin typeface="Meiryo UI" pitchFamily="50" charset="-128"/>
                <a:ea typeface="Meiryo UI" pitchFamily="50" charset="-128"/>
                <a:cs typeface="Meiryo UI" pitchFamily="50" charset="-128"/>
              </a:rPr>
              <a:t>月</a:t>
            </a:r>
            <a:r>
              <a:rPr lang="en-US" altLang="ja-JP" sz="1600" dirty="0">
                <a:latin typeface="Meiryo UI" pitchFamily="50" charset="-128"/>
                <a:ea typeface="Meiryo UI" pitchFamily="50" charset="-128"/>
                <a:cs typeface="Meiryo UI" pitchFamily="50" charset="-128"/>
              </a:rPr>
              <a:t>20</a:t>
            </a:r>
            <a:r>
              <a:rPr lang="ja-JP" altLang="en-US" sz="1600" dirty="0">
                <a:latin typeface="Meiryo UI" pitchFamily="50" charset="-128"/>
                <a:ea typeface="Meiryo UI" pitchFamily="50" charset="-128"/>
                <a:cs typeface="Meiryo UI" pitchFamily="50" charset="-128"/>
              </a:rPr>
              <a:t>日</a:t>
            </a:r>
            <a:r>
              <a:rPr lang="en-US" altLang="ja-JP" sz="1600" dirty="0">
                <a:latin typeface="Meiryo UI" pitchFamily="50" charset="-128"/>
                <a:ea typeface="Meiryo UI" pitchFamily="50" charset="-128"/>
                <a:cs typeface="Meiryo UI" pitchFamily="50" charset="-128"/>
              </a:rPr>
              <a:t>COG</a:t>
            </a:r>
            <a:r>
              <a:rPr lang="ja-JP" altLang="en-US" sz="1600" dirty="0">
                <a:latin typeface="Meiryo UI" pitchFamily="50" charset="-128"/>
                <a:ea typeface="Meiryo UI" pitchFamily="50" charset="-128"/>
                <a:cs typeface="Meiryo UI" pitchFamily="50" charset="-128"/>
              </a:rPr>
              <a:t>報告会、</a:t>
            </a:r>
            <a:r>
              <a:rPr lang="en-US" altLang="ja-JP" sz="1600" dirty="0">
                <a:latin typeface="Meiryo UI" pitchFamily="50" charset="-128"/>
                <a:ea typeface="Meiryo UI" pitchFamily="50" charset="-128"/>
                <a:cs typeface="Meiryo UI" pitchFamily="50" charset="-128"/>
              </a:rPr>
              <a:t>4</a:t>
            </a:r>
            <a:r>
              <a:rPr lang="ja-JP" altLang="en-US" sz="1600" dirty="0">
                <a:latin typeface="Meiryo UI" pitchFamily="50" charset="-128"/>
                <a:ea typeface="Meiryo UI" pitchFamily="50" charset="-128"/>
                <a:cs typeface="Meiryo UI" pitchFamily="50" charset="-128"/>
              </a:rPr>
              <a:t>月</a:t>
            </a:r>
            <a:r>
              <a:rPr lang="en-US" altLang="ja-JP" sz="1600" dirty="0">
                <a:latin typeface="Meiryo UI" pitchFamily="50" charset="-128"/>
                <a:ea typeface="Meiryo UI" pitchFamily="50" charset="-128"/>
                <a:cs typeface="Meiryo UI" pitchFamily="50" charset="-128"/>
              </a:rPr>
              <a:t>20</a:t>
            </a:r>
            <a:r>
              <a:rPr lang="ja-JP" altLang="en-US" sz="1600" dirty="0">
                <a:latin typeface="Meiryo UI" pitchFamily="50" charset="-128"/>
                <a:ea typeface="Meiryo UI" pitchFamily="50" charset="-128"/>
                <a:cs typeface="Meiryo UI" pitchFamily="50" charset="-128"/>
              </a:rPr>
              <a:t>日マッピングパーティー（仮））</a:t>
            </a: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r>
              <a:rPr lang="ja-JP" altLang="en-US" sz="1600" dirty="0">
                <a:latin typeface="Meiryo UI" pitchFamily="50" charset="-128"/>
                <a:ea typeface="Meiryo UI" pitchFamily="50" charset="-128"/>
                <a:cs typeface="Meiryo UI" pitchFamily="50" charset="-128"/>
              </a:rPr>
              <a:t>以降も引き続き継続</a:t>
            </a:r>
            <a:endParaRPr lang="en-US" altLang="ja-JP" sz="16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6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6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6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6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kumimoji="1" lang="ja-JP" altLang="en-US" sz="1600" dirty="0">
              <a:latin typeface="Meiryo UI" pitchFamily="50" charset="-128"/>
              <a:ea typeface="Meiryo UI" pitchFamily="50" charset="-128"/>
              <a:cs typeface="Meiryo UI" pitchFamily="50" charset="-128"/>
            </a:endParaRPr>
          </a:p>
        </p:txBody>
      </p:sp>
      <p:graphicFrame>
        <p:nvGraphicFramePr>
          <p:cNvPr id="8" name="表 7"/>
          <p:cNvGraphicFramePr>
            <a:graphicFrameLocks noGrp="1"/>
          </p:cNvGraphicFramePr>
          <p:nvPr/>
        </p:nvGraphicFramePr>
        <p:xfrm>
          <a:off x="306990" y="1700808"/>
          <a:ext cx="8637970" cy="3662680"/>
        </p:xfrm>
        <a:graphic>
          <a:graphicData uri="http://schemas.openxmlformats.org/drawingml/2006/table">
            <a:tbl>
              <a:tblPr firstRow="1" bandRow="1">
                <a:tableStyleId>{21E4AEA4-8DFA-4A89-87EB-49C32662AFE0}</a:tableStyleId>
              </a:tblPr>
              <a:tblGrid>
                <a:gridCol w="1324293">
                  <a:extLst>
                    <a:ext uri="{9D8B030D-6E8A-4147-A177-3AD203B41FA5}">
                      <a16:colId xmlns:a16="http://schemas.microsoft.com/office/drawing/2014/main" val="451212618"/>
                    </a:ext>
                  </a:extLst>
                </a:gridCol>
                <a:gridCol w="1038543">
                  <a:extLst>
                    <a:ext uri="{9D8B030D-6E8A-4147-A177-3AD203B41FA5}">
                      <a16:colId xmlns:a16="http://schemas.microsoft.com/office/drawing/2014/main" val="1299983222"/>
                    </a:ext>
                  </a:extLst>
                </a:gridCol>
                <a:gridCol w="500380">
                  <a:extLst>
                    <a:ext uri="{9D8B030D-6E8A-4147-A177-3AD203B41FA5}">
                      <a16:colId xmlns:a16="http://schemas.microsoft.com/office/drawing/2014/main" val="812820754"/>
                    </a:ext>
                  </a:extLst>
                </a:gridCol>
                <a:gridCol w="487744">
                  <a:extLst>
                    <a:ext uri="{9D8B030D-6E8A-4147-A177-3AD203B41FA5}">
                      <a16:colId xmlns:a16="http://schemas.microsoft.com/office/drawing/2014/main" val="892678083"/>
                    </a:ext>
                  </a:extLst>
                </a:gridCol>
                <a:gridCol w="970280">
                  <a:extLst>
                    <a:ext uri="{9D8B030D-6E8A-4147-A177-3AD203B41FA5}">
                      <a16:colId xmlns:a16="http://schemas.microsoft.com/office/drawing/2014/main" val="3370726458"/>
                    </a:ext>
                  </a:extLst>
                </a:gridCol>
                <a:gridCol w="754380">
                  <a:extLst>
                    <a:ext uri="{9D8B030D-6E8A-4147-A177-3AD203B41FA5}">
                      <a16:colId xmlns:a16="http://schemas.microsoft.com/office/drawing/2014/main" val="2829490701"/>
                    </a:ext>
                  </a:extLst>
                </a:gridCol>
                <a:gridCol w="373380">
                  <a:extLst>
                    <a:ext uri="{9D8B030D-6E8A-4147-A177-3AD203B41FA5}">
                      <a16:colId xmlns:a16="http://schemas.microsoft.com/office/drawing/2014/main" val="2205717002"/>
                    </a:ext>
                  </a:extLst>
                </a:gridCol>
                <a:gridCol w="1160780">
                  <a:extLst>
                    <a:ext uri="{9D8B030D-6E8A-4147-A177-3AD203B41FA5}">
                      <a16:colId xmlns:a16="http://schemas.microsoft.com/office/drawing/2014/main" val="297629136"/>
                    </a:ext>
                  </a:extLst>
                </a:gridCol>
                <a:gridCol w="1281430">
                  <a:extLst>
                    <a:ext uri="{9D8B030D-6E8A-4147-A177-3AD203B41FA5}">
                      <a16:colId xmlns:a16="http://schemas.microsoft.com/office/drawing/2014/main" val="3723723800"/>
                    </a:ext>
                  </a:extLst>
                </a:gridCol>
                <a:gridCol w="373380">
                  <a:extLst>
                    <a:ext uri="{9D8B030D-6E8A-4147-A177-3AD203B41FA5}">
                      <a16:colId xmlns:a16="http://schemas.microsoft.com/office/drawing/2014/main" val="2247056416"/>
                    </a:ext>
                  </a:extLst>
                </a:gridCol>
                <a:gridCol w="373380">
                  <a:extLst>
                    <a:ext uri="{9D8B030D-6E8A-4147-A177-3AD203B41FA5}">
                      <a16:colId xmlns:a16="http://schemas.microsoft.com/office/drawing/2014/main" val="1236005759"/>
                    </a:ext>
                  </a:extLst>
                </a:gridCol>
              </a:tblGrid>
              <a:tr h="370840">
                <a:tc>
                  <a:txBody>
                    <a:bodyPr/>
                    <a:lstStyle/>
                    <a:p>
                      <a:r>
                        <a:rPr kumimoji="1" lang="ja-JP" altLang="en-US" dirty="0"/>
                        <a:t>概要</a:t>
                      </a:r>
                    </a:p>
                  </a:txBody>
                  <a:tcPr/>
                </a:tc>
                <a:tc>
                  <a:txBody>
                    <a:bodyPr/>
                    <a:lstStyle/>
                    <a:p>
                      <a:r>
                        <a:rPr kumimoji="1" lang="en-US" altLang="ja-JP" dirty="0"/>
                        <a:t>‘16/9</a:t>
                      </a:r>
                      <a:endParaRPr kumimoji="1" lang="ja-JP" altLang="en-US" dirty="0"/>
                    </a:p>
                  </a:txBody>
                  <a:tcPr/>
                </a:tc>
                <a:tc>
                  <a:txBody>
                    <a:bodyPr/>
                    <a:lstStyle/>
                    <a:p>
                      <a:r>
                        <a:rPr kumimoji="1" lang="en-US" altLang="ja-JP" dirty="0"/>
                        <a:t>10</a:t>
                      </a:r>
                      <a:endParaRPr kumimoji="1" lang="ja-JP" altLang="en-US" dirty="0"/>
                    </a:p>
                  </a:txBody>
                  <a:tcPr/>
                </a:tc>
                <a:tc>
                  <a:txBody>
                    <a:bodyPr/>
                    <a:lstStyle/>
                    <a:p>
                      <a:r>
                        <a:rPr kumimoji="1" lang="en-US" altLang="ja-JP" dirty="0"/>
                        <a:t>11</a:t>
                      </a:r>
                      <a:endParaRPr kumimoji="1" lang="ja-JP" altLang="en-US" dirty="0"/>
                    </a:p>
                  </a:txBody>
                  <a:tcPr/>
                </a:tc>
                <a:tc>
                  <a:txBody>
                    <a:bodyPr/>
                    <a:lstStyle/>
                    <a:p>
                      <a:r>
                        <a:rPr kumimoji="1" lang="en-US" altLang="ja-JP" dirty="0"/>
                        <a:t>12</a:t>
                      </a:r>
                      <a:endParaRPr kumimoji="1" lang="ja-JP" altLang="en-US" dirty="0"/>
                    </a:p>
                  </a:txBody>
                  <a:tcPr/>
                </a:tc>
                <a:tc>
                  <a:txBody>
                    <a:bodyPr/>
                    <a:lstStyle/>
                    <a:p>
                      <a:r>
                        <a:rPr kumimoji="1" lang="en-US" altLang="ja-JP" dirty="0"/>
                        <a:t>‘17/1</a:t>
                      </a:r>
                      <a:endParaRPr kumimoji="1" lang="ja-JP" altLang="en-US" dirty="0"/>
                    </a:p>
                  </a:txBody>
                  <a:tcPr/>
                </a:tc>
                <a:tc>
                  <a:txBody>
                    <a:bodyPr/>
                    <a:lstStyle/>
                    <a:p>
                      <a:r>
                        <a:rPr kumimoji="1" lang="en-US" altLang="ja-JP" dirty="0"/>
                        <a:t>2</a:t>
                      </a:r>
                      <a:endParaRPr kumimoji="1" lang="ja-JP" altLang="en-US" dirty="0"/>
                    </a:p>
                  </a:txBody>
                  <a:tcPr/>
                </a:tc>
                <a:tc>
                  <a:txBody>
                    <a:bodyPr/>
                    <a:lstStyle/>
                    <a:p>
                      <a:r>
                        <a:rPr kumimoji="1" lang="en-US" altLang="ja-JP" dirty="0"/>
                        <a:t>3</a:t>
                      </a:r>
                      <a:endParaRPr kumimoji="1" lang="ja-JP" altLang="en-US" dirty="0"/>
                    </a:p>
                  </a:txBody>
                  <a:tcPr/>
                </a:tc>
                <a:tc>
                  <a:txBody>
                    <a:bodyPr/>
                    <a:lstStyle/>
                    <a:p>
                      <a:r>
                        <a:rPr kumimoji="1" lang="en-US" altLang="ja-JP" dirty="0"/>
                        <a:t>4</a:t>
                      </a:r>
                      <a:endParaRPr kumimoji="1" lang="ja-JP" altLang="en-US" dirty="0"/>
                    </a:p>
                  </a:txBody>
                  <a:tcPr/>
                </a:tc>
                <a:tc>
                  <a:txBody>
                    <a:bodyPr/>
                    <a:lstStyle/>
                    <a:p>
                      <a:r>
                        <a:rPr kumimoji="1" lang="en-US" altLang="ja-JP" dirty="0"/>
                        <a:t>5</a:t>
                      </a:r>
                      <a:endParaRPr kumimoji="1" lang="ja-JP" altLang="en-US" dirty="0"/>
                    </a:p>
                  </a:txBody>
                  <a:tcPr/>
                </a:tc>
                <a:tc>
                  <a:txBody>
                    <a:bodyPr/>
                    <a:lstStyle/>
                    <a:p>
                      <a:r>
                        <a:rPr kumimoji="1" lang="en-US" altLang="ja-JP" dirty="0"/>
                        <a:t>6</a:t>
                      </a:r>
                      <a:endParaRPr kumimoji="1" lang="ja-JP" altLang="en-US" dirty="0"/>
                    </a:p>
                  </a:txBody>
                  <a:tcPr/>
                </a:tc>
                <a:extLst>
                  <a:ext uri="{0D108BD9-81ED-4DB2-BD59-A6C34878D82A}">
                    <a16:rowId xmlns:a16="http://schemas.microsoft.com/office/drawing/2014/main" val="3033330735"/>
                  </a:ext>
                </a:extLst>
              </a:tr>
              <a:tr h="370840">
                <a:tc>
                  <a:txBody>
                    <a:bodyPr/>
                    <a:lstStyle/>
                    <a:p>
                      <a:r>
                        <a:rPr kumimoji="1" lang="en-US" altLang="ja-JP" dirty="0"/>
                        <a:t>COG</a:t>
                      </a:r>
                    </a:p>
                    <a:p>
                      <a:r>
                        <a:rPr kumimoji="1" lang="ja-JP" altLang="en-US" dirty="0"/>
                        <a:t>ﾏｲﾙｽﾄｰﾝ</a:t>
                      </a:r>
                    </a:p>
                  </a:txBody>
                  <a:tcPr/>
                </a:tc>
                <a:tc>
                  <a:txBody>
                    <a:bodyPr/>
                    <a:lstStyle/>
                    <a:p>
                      <a:r>
                        <a:rPr kumimoji="1" lang="ja-JP" altLang="en-US" dirty="0"/>
                        <a:t>★ﾌﾞﾚｽﾄ</a:t>
                      </a:r>
                      <a:endParaRPr kumimoji="1" lang="en-US" altLang="ja-JP" dirty="0"/>
                    </a:p>
                    <a:p>
                      <a:r>
                        <a:rPr kumimoji="1" lang="ja-JP" altLang="en-US" dirty="0"/>
                        <a:t>（</a:t>
                      </a:r>
                      <a:r>
                        <a:rPr kumimoji="1" lang="en-US" altLang="ja-JP" dirty="0"/>
                        <a:t>9/20</a:t>
                      </a:r>
                      <a:r>
                        <a:rPr kumimoji="1" lang="ja-JP" altLang="en-US" dirty="0"/>
                        <a:t>）</a:t>
                      </a:r>
                    </a:p>
                  </a:txBody>
                  <a:tcPr/>
                </a:tc>
                <a:tc>
                  <a:txBody>
                    <a:bodyPr/>
                    <a:lstStyle/>
                    <a:p>
                      <a:endParaRPr kumimoji="1" lang="ja-JP" altLang="en-US" dirty="0"/>
                    </a:p>
                  </a:txBody>
                  <a:tcPr/>
                </a:tc>
                <a:tc>
                  <a:txBody>
                    <a:bodyPr/>
                    <a:lstStyle/>
                    <a:p>
                      <a:endParaRPr kumimoji="1" lang="ja-JP" altLang="en-US" dirty="0"/>
                    </a:p>
                  </a:txBody>
                  <a:tcPr/>
                </a:tc>
                <a:tc>
                  <a:txBody>
                    <a:bodyPr/>
                    <a:lstStyle/>
                    <a:p>
                      <a:r>
                        <a:rPr kumimoji="1" lang="ja-JP" altLang="en-US" dirty="0"/>
                        <a:t>★書類</a:t>
                      </a:r>
                      <a:endParaRPr kumimoji="1" lang="en-US" altLang="ja-JP" dirty="0"/>
                    </a:p>
                    <a:p>
                      <a:r>
                        <a:rPr kumimoji="1" lang="en-US" altLang="ja-JP" dirty="0"/>
                        <a:t>(12/24)</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r>
                        <a:rPr kumimoji="1" lang="ja-JP" altLang="en-US" dirty="0"/>
                        <a:t>★発表</a:t>
                      </a:r>
                      <a:endParaRPr kumimoji="1" lang="en-US" altLang="ja-JP" dirty="0"/>
                    </a:p>
                    <a:p>
                      <a:r>
                        <a:rPr kumimoji="1" lang="en-US" altLang="ja-JP" dirty="0"/>
                        <a:t>(3/12)</a:t>
                      </a:r>
                      <a:r>
                        <a:rPr kumimoji="1" lang="ja-JP" altLang="en-US" dirty="0"/>
                        <a:t>　</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4265473525"/>
                  </a:ext>
                </a:extLst>
              </a:tr>
              <a:tr h="370840">
                <a:tc>
                  <a:txBody>
                    <a:bodyPr/>
                    <a:lstStyle/>
                    <a:p>
                      <a:r>
                        <a:rPr kumimoji="1" lang="ja-JP" altLang="en-US" dirty="0"/>
                        <a:t>相関を見る</a:t>
                      </a:r>
                      <a:endParaRPr kumimoji="1" lang="en-US" altLang="ja-JP" dirty="0"/>
                    </a:p>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r>
                        <a:rPr kumimoji="1" lang="ja-JP" altLang="en-US" dirty="0">
                          <a:solidFill>
                            <a:srgbClr val="FF0000"/>
                          </a:solidFill>
                        </a:rPr>
                        <a:t>■</a:t>
                      </a:r>
                    </a:p>
                  </a:txBody>
                  <a:tcPr/>
                </a:tc>
                <a:tc>
                  <a:txBody>
                    <a:bodyPr/>
                    <a:lstStyle/>
                    <a:p>
                      <a:endParaRPr kumimoji="1" lang="ja-JP" altLang="en-US"/>
                    </a:p>
                  </a:txBody>
                  <a:tcPr/>
                </a:tc>
                <a:extLst>
                  <a:ext uri="{0D108BD9-81ED-4DB2-BD59-A6C34878D82A}">
                    <a16:rowId xmlns:a16="http://schemas.microsoft.com/office/drawing/2014/main" val="3403231725"/>
                  </a:ext>
                </a:extLst>
              </a:tr>
              <a:tr h="370840">
                <a:tc>
                  <a:txBody>
                    <a:bodyPr/>
                    <a:lstStyle/>
                    <a:p>
                      <a:r>
                        <a:rPr kumimoji="1" lang="ja-JP" altLang="en-US" dirty="0"/>
                        <a:t>引っ越し</a:t>
                      </a:r>
                      <a:endParaRPr kumimoji="1" lang="en-US" altLang="ja-JP" dirty="0"/>
                    </a:p>
                    <a:p>
                      <a:r>
                        <a:rPr kumimoji="1" lang="ja-JP" altLang="en-US" dirty="0"/>
                        <a:t>メーター</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rgbClr val="FF0000"/>
                          </a:solidFill>
                        </a:rPr>
                        <a:t>■</a:t>
                      </a:r>
                    </a:p>
                    <a:p>
                      <a:endParaRPr kumimoji="1" lang="ja-JP" altLang="en-US" dirty="0"/>
                    </a:p>
                  </a:txBody>
                  <a:tcPr/>
                </a:tc>
                <a:extLst>
                  <a:ext uri="{0D108BD9-81ED-4DB2-BD59-A6C34878D82A}">
                    <a16:rowId xmlns:a16="http://schemas.microsoft.com/office/drawing/2014/main" val="1430488121"/>
                  </a:ext>
                </a:extLst>
              </a:tr>
              <a:tr h="457200">
                <a:tc>
                  <a:txBody>
                    <a:bodyPr/>
                    <a:lstStyle/>
                    <a:p>
                      <a:r>
                        <a:rPr lang="en-US" altLang="ja-JP" dirty="0" err="1"/>
                        <a:t>LocalWiki</a:t>
                      </a:r>
                      <a:endParaRPr lang="ja-JP" altLang="en-US" dirty="0"/>
                    </a:p>
                  </a:txBody>
                  <a:tcPr/>
                </a:tc>
                <a:tc>
                  <a:txBody>
                    <a:bodyPr/>
                    <a:lstStyle/>
                    <a:p>
                      <a:endParaRPr lang="ja-JP" altLang="en-US" dirty="0"/>
                    </a:p>
                  </a:txBody>
                  <a:tcPr/>
                </a:tc>
                <a:tc>
                  <a:txBody>
                    <a:bodyPr/>
                    <a:lstStyle/>
                    <a:p>
                      <a:endParaRPr lang="ja-JP" altLang="en-US" dirty="0"/>
                    </a:p>
                  </a:txBody>
                  <a:tcPr/>
                </a:tc>
                <a:tc>
                  <a:txBody>
                    <a:bodyPr/>
                    <a:lstStyle/>
                    <a:p>
                      <a:endParaRPr lang="ja-JP" altLang="en-US" dirty="0"/>
                    </a:p>
                  </a:txBody>
                  <a:tcPr/>
                </a:tc>
                <a:tc>
                  <a:txBody>
                    <a:bodyPr/>
                    <a:lstStyle/>
                    <a:p>
                      <a:endParaRPr lang="ja-JP" altLang="en-US" dirty="0"/>
                    </a:p>
                  </a:txBody>
                  <a:tcPr/>
                </a:tc>
                <a:tc>
                  <a:txBody>
                    <a:bodyPr/>
                    <a:lstStyle/>
                    <a:p>
                      <a:endParaRPr lang="ja-JP" altLang="en-US"/>
                    </a:p>
                  </a:txBody>
                  <a:tcPr/>
                </a:tc>
                <a:tc>
                  <a:txBody>
                    <a:bodyPr/>
                    <a:lstStyle/>
                    <a:p>
                      <a:endParaRPr lang="ja-JP" altLang="en-US"/>
                    </a:p>
                  </a:txBody>
                  <a:tcPr/>
                </a:tc>
                <a:tc>
                  <a:txBody>
                    <a:bodyPr/>
                    <a:lstStyle/>
                    <a:p>
                      <a:endParaRPr lang="ja-JP" altLang="en-US"/>
                    </a:p>
                  </a:txBody>
                  <a:tcPr/>
                </a:tc>
                <a:tc>
                  <a:txBody>
                    <a:bodyPr/>
                    <a:lstStyle/>
                    <a:p>
                      <a:endParaRPr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989158914"/>
                  </a:ext>
                </a:extLst>
              </a:tr>
              <a:tr h="457200">
                <a:tc>
                  <a:txBody>
                    <a:bodyPr/>
                    <a:lstStyle/>
                    <a:p>
                      <a:r>
                        <a:rPr kumimoji="1" lang="ja-JP" altLang="en-US" dirty="0"/>
                        <a:t>イベント</a:t>
                      </a:r>
                      <a:endParaRPr kumimoji="1" lang="en-US" altLang="ja-JP" dirty="0"/>
                    </a:p>
                  </a:txBody>
                  <a:tcPr/>
                </a:tc>
                <a:tc>
                  <a:txBody>
                    <a:bodyPr/>
                    <a:lstStyle/>
                    <a:p>
                      <a:endParaRPr kumimoji="1" lang="ja-JP" altLang="en-US" dirty="0"/>
                    </a:p>
                  </a:txBody>
                  <a:tcPr/>
                </a:tc>
                <a:tc>
                  <a:txBody>
                    <a:bodyPr/>
                    <a:lstStyle/>
                    <a:p>
                      <a:r>
                        <a:rPr kumimoji="1" lang="ja-JP" altLang="en-US" dirty="0"/>
                        <a:t>★</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r>
                        <a:rPr kumimoji="1" lang="ja-JP" altLang="en-US" dirty="0">
                          <a:solidFill>
                            <a:srgbClr val="FF0000"/>
                          </a:solidFill>
                        </a:rPr>
                        <a:t>★</a:t>
                      </a:r>
                      <a:r>
                        <a:rPr kumimoji="1" lang="ja-JP" altLang="en-US" dirty="0"/>
                        <a:t>報告会</a:t>
                      </a:r>
                      <a:endParaRPr kumimoji="1" lang="en-US" altLang="ja-JP" dirty="0"/>
                    </a:p>
                    <a:p>
                      <a:r>
                        <a:rPr kumimoji="1" lang="en-US" altLang="ja-JP" dirty="0"/>
                        <a:t>(3/20)</a:t>
                      </a:r>
                      <a:endParaRPr kumimoji="1" lang="ja-JP" altLang="en-US" dirty="0"/>
                    </a:p>
                  </a:txBody>
                  <a:tcPr/>
                </a:tc>
                <a:tc>
                  <a:txBody>
                    <a:bodyPr/>
                    <a:lstStyle/>
                    <a:p>
                      <a:r>
                        <a:rPr kumimoji="1" lang="ja-JP" altLang="en-US" dirty="0">
                          <a:solidFill>
                            <a:srgbClr val="FF0000"/>
                          </a:solidFill>
                        </a:rPr>
                        <a:t>★</a:t>
                      </a:r>
                      <a:r>
                        <a:rPr kumimoji="1" lang="ja-JP" altLang="en-US" dirty="0">
                          <a:solidFill>
                            <a:schemeClr val="tx1"/>
                          </a:solidFill>
                        </a:rPr>
                        <a:t>ﾏｯﾋﾟﾝｸﾞ</a:t>
                      </a:r>
                      <a:endParaRPr kumimoji="1" lang="en-US" altLang="ja-JP" dirty="0">
                        <a:solidFill>
                          <a:schemeClr val="tx1"/>
                        </a:solidFill>
                      </a:endParaRPr>
                    </a:p>
                    <a:p>
                      <a:r>
                        <a:rPr kumimoji="1" lang="ja-JP" altLang="en-US" dirty="0">
                          <a:solidFill>
                            <a:schemeClr val="tx1"/>
                          </a:solidFill>
                        </a:rPr>
                        <a:t>　　ﾊﾟｰﾃｨｰ</a:t>
                      </a:r>
                      <a:endParaRPr kumimoji="1" lang="en-US" altLang="ja-JP" dirty="0">
                        <a:solidFill>
                          <a:schemeClr val="tx1"/>
                        </a:solidFill>
                      </a:endParaRPr>
                    </a:p>
                    <a:p>
                      <a:r>
                        <a:rPr kumimoji="1" lang="ja-JP" altLang="en-US" dirty="0">
                          <a:solidFill>
                            <a:schemeClr val="tx1"/>
                          </a:solidFill>
                        </a:rPr>
                        <a:t>（</a:t>
                      </a:r>
                      <a:r>
                        <a:rPr kumimoji="1" lang="en-US" altLang="ja-JP" dirty="0">
                          <a:solidFill>
                            <a:schemeClr val="tx1"/>
                          </a:solidFill>
                        </a:rPr>
                        <a:t>4</a:t>
                      </a:r>
                      <a:r>
                        <a:rPr kumimoji="1" lang="en-US" altLang="ja-JP" dirty="0"/>
                        <a:t>/20</a:t>
                      </a:r>
                      <a:r>
                        <a:rPr kumimoji="1" lang="ja-JP" altLang="en-US" dirty="0"/>
                        <a:t>）</a:t>
                      </a:r>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4228325148"/>
                  </a:ext>
                </a:extLst>
              </a:tr>
            </a:tbl>
          </a:graphicData>
        </a:graphic>
      </p:graphicFrame>
      <p:sp>
        <p:nvSpPr>
          <p:cNvPr id="29" name="矢印: 右 28"/>
          <p:cNvSpPr/>
          <p:nvPr/>
        </p:nvSpPr>
        <p:spPr>
          <a:xfrm>
            <a:off x="4492296" y="3932977"/>
            <a:ext cx="4469201" cy="576064"/>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a:t>記載開始</a:t>
            </a:r>
          </a:p>
        </p:txBody>
      </p:sp>
      <p:sp>
        <p:nvSpPr>
          <p:cNvPr id="9" name="矢印: 右 8"/>
          <p:cNvSpPr/>
          <p:nvPr/>
        </p:nvSpPr>
        <p:spPr>
          <a:xfrm>
            <a:off x="2051720" y="2741320"/>
            <a:ext cx="2376264" cy="576064"/>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ja-JP" altLang="en-US" dirty="0"/>
              <a:t>開発</a:t>
            </a:r>
            <a:endParaRPr kumimoji="1" lang="ja-JP" altLang="en-US" dirty="0"/>
          </a:p>
        </p:txBody>
      </p:sp>
      <p:sp>
        <p:nvSpPr>
          <p:cNvPr id="12" name="矢印: 右 11"/>
          <p:cNvSpPr/>
          <p:nvPr/>
        </p:nvSpPr>
        <p:spPr>
          <a:xfrm>
            <a:off x="3491880" y="3388053"/>
            <a:ext cx="2376264" cy="576064"/>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ja-JP" altLang="en-US" dirty="0"/>
              <a:t>開発</a:t>
            </a:r>
            <a:endParaRPr kumimoji="1" lang="ja-JP" altLang="en-US" dirty="0"/>
          </a:p>
        </p:txBody>
      </p:sp>
      <p:sp>
        <p:nvSpPr>
          <p:cNvPr id="13" name="矢印: 右 12"/>
          <p:cNvSpPr/>
          <p:nvPr/>
        </p:nvSpPr>
        <p:spPr>
          <a:xfrm>
            <a:off x="5940152" y="2741320"/>
            <a:ext cx="1930896" cy="612068"/>
          </a:xfrm>
          <a:prstGeom prst="rightArrow">
            <a:avLst/>
          </a:prstGeom>
          <a:solidFill>
            <a:srgbClr val="FF0066"/>
          </a:solidFill>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dirty="0"/>
              <a:t>アップデート</a:t>
            </a:r>
          </a:p>
        </p:txBody>
      </p:sp>
      <p:sp>
        <p:nvSpPr>
          <p:cNvPr id="14" name="矢印: 右 13"/>
          <p:cNvSpPr/>
          <p:nvPr/>
        </p:nvSpPr>
        <p:spPr>
          <a:xfrm>
            <a:off x="6340792" y="3325473"/>
            <a:ext cx="1930896" cy="612068"/>
          </a:xfrm>
          <a:prstGeom prst="rightArrow">
            <a:avLst/>
          </a:prstGeom>
          <a:solidFill>
            <a:srgbClr val="FF0066"/>
          </a:solidFill>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dirty="0"/>
              <a:t>アップデート</a:t>
            </a:r>
          </a:p>
        </p:txBody>
      </p:sp>
      <p:cxnSp>
        <p:nvCxnSpPr>
          <p:cNvPr id="6" name="直線コネクタ 5"/>
          <p:cNvCxnSpPr>
            <a:cxnSpLocks/>
          </p:cNvCxnSpPr>
          <p:nvPr/>
        </p:nvCxnSpPr>
        <p:spPr>
          <a:xfrm>
            <a:off x="5796136" y="2087037"/>
            <a:ext cx="9245" cy="1230347"/>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a:cxnSpLocks/>
          </p:cNvCxnSpPr>
          <p:nvPr/>
        </p:nvCxnSpPr>
        <p:spPr>
          <a:xfrm flipH="1">
            <a:off x="5004048" y="3284984"/>
            <a:ext cx="792088" cy="37855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a:cxnSpLocks/>
          </p:cNvCxnSpPr>
          <p:nvPr/>
        </p:nvCxnSpPr>
        <p:spPr>
          <a:xfrm>
            <a:off x="5004048" y="3645024"/>
            <a:ext cx="787960" cy="33899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a:cxnSpLocks/>
          </p:cNvCxnSpPr>
          <p:nvPr/>
        </p:nvCxnSpPr>
        <p:spPr>
          <a:xfrm>
            <a:off x="5793825" y="3973545"/>
            <a:ext cx="11556" cy="138994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9648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4294967295"/>
          </p:nvPr>
        </p:nvSpPr>
        <p:spPr>
          <a:xfrm>
            <a:off x="6804248" y="44624"/>
            <a:ext cx="2133600" cy="260350"/>
          </a:xfrm>
        </p:spPr>
        <p:txBody>
          <a:bodyPr/>
          <a:lstStyle/>
          <a:p>
            <a:fld id="{CFB3B8FA-1B13-4967-BF3D-873308DD05F5}" type="slidenum">
              <a:rPr lang="en-US" altLang="ja-JP" smtClean="0"/>
              <a:pPr/>
              <a:t>13</a:t>
            </a:fld>
            <a:endParaRPr lang="en-US" altLang="ja-JP" dirty="0"/>
          </a:p>
        </p:txBody>
      </p:sp>
      <p:sp>
        <p:nvSpPr>
          <p:cNvPr id="5" name="タイトル 1"/>
          <p:cNvSpPr txBox="1">
            <a:spLocks/>
          </p:cNvSpPr>
          <p:nvPr/>
        </p:nvSpPr>
        <p:spPr bwMode="gray">
          <a:xfrm>
            <a:off x="179512" y="692696"/>
            <a:ext cx="8640762" cy="4333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ja-JP" sz="3200" kern="0" dirty="0">
                <a:solidFill>
                  <a:schemeClr val="tx2"/>
                </a:solidFill>
                <a:latin typeface="Meiryo UI" pitchFamily="50" charset="-128"/>
                <a:ea typeface="Meiryo UI" pitchFamily="50" charset="-128"/>
                <a:cs typeface="Meiryo UI" pitchFamily="50" charset="-128"/>
              </a:rPr>
              <a:t>6.COG2016</a:t>
            </a:r>
            <a:r>
              <a:rPr lang="ja-JP" altLang="en-US" sz="3200" kern="0" dirty="0">
                <a:solidFill>
                  <a:schemeClr val="tx2"/>
                </a:solidFill>
                <a:latin typeface="Meiryo UI" pitchFamily="50" charset="-128"/>
                <a:ea typeface="Meiryo UI" pitchFamily="50" charset="-128"/>
                <a:cs typeface="Meiryo UI" pitchFamily="50" charset="-128"/>
              </a:rPr>
              <a:t>を通しての気づき（市民）</a:t>
            </a:r>
            <a:endParaRPr kumimoji="1" lang="ja-JP" altLang="en-US" sz="3200" b="0" i="0" u="none" strike="noStrike" kern="0" cap="none" spc="0" normalizeH="0" baseline="0" noProof="0" dirty="0">
              <a:ln>
                <a:noFill/>
              </a:ln>
              <a:solidFill>
                <a:schemeClr val="tx2"/>
              </a:solidFill>
              <a:effectLst/>
              <a:uLnTx/>
              <a:uFillTx/>
              <a:latin typeface="Meiryo UI" pitchFamily="50" charset="-128"/>
              <a:ea typeface="Meiryo UI" pitchFamily="50" charset="-128"/>
              <a:cs typeface="Meiryo UI" pitchFamily="50" charset="-128"/>
            </a:endParaRPr>
          </a:p>
        </p:txBody>
      </p:sp>
      <p:sp>
        <p:nvSpPr>
          <p:cNvPr id="7" name="コンテンツ プレースホルダ 2"/>
          <p:cNvSpPr>
            <a:spLocks noGrp="1"/>
          </p:cNvSpPr>
          <p:nvPr>
            <p:ph idx="1"/>
          </p:nvPr>
        </p:nvSpPr>
        <p:spPr>
          <a:xfrm>
            <a:off x="323528" y="1628800"/>
            <a:ext cx="8496944" cy="4824536"/>
          </a:xfrm>
        </p:spPr>
        <p:txBody>
          <a:bodyPr/>
          <a:lstStyle/>
          <a:p>
            <a:pPr>
              <a:lnSpc>
                <a:spcPts val="1200"/>
              </a:lnSpc>
              <a:spcBef>
                <a:spcPts val="0"/>
              </a:spcBef>
              <a:buFont typeface="Wingdings" pitchFamily="2" charset="2"/>
              <a:buChar char="l"/>
            </a:pPr>
            <a:r>
              <a:rPr kumimoji="1" lang="ja-JP" altLang="en-US" dirty="0">
                <a:latin typeface="Meiryo UI" pitchFamily="50" charset="-128"/>
                <a:ea typeface="Meiryo UI" pitchFamily="50" charset="-128"/>
                <a:cs typeface="Meiryo UI" pitchFamily="50" charset="-128"/>
              </a:rPr>
              <a:t>持続可能な改善</a:t>
            </a:r>
            <a:endParaRPr kumimoji="1" lang="en-US" altLang="ja-JP" dirty="0">
              <a:latin typeface="Meiryo UI" pitchFamily="50" charset="-128"/>
              <a:ea typeface="Meiryo UI" pitchFamily="50" charset="-128"/>
              <a:cs typeface="Meiryo UI" pitchFamily="50" charset="-128"/>
            </a:endParaRPr>
          </a:p>
          <a:p>
            <a:pPr>
              <a:lnSpc>
                <a:spcPts val="1200"/>
              </a:lnSpc>
              <a:spcBef>
                <a:spcPts val="0"/>
              </a:spcBef>
              <a:buFont typeface="Wingdings" pitchFamily="2" charset="2"/>
              <a:buChar char="l"/>
            </a:pPr>
            <a:endParaRPr lang="en-US" altLang="ja-JP" dirty="0">
              <a:latin typeface="Meiryo UI" pitchFamily="50" charset="-128"/>
              <a:ea typeface="Meiryo UI" pitchFamily="50" charset="-128"/>
              <a:cs typeface="Meiryo UI" pitchFamily="50" charset="-128"/>
            </a:endParaRPr>
          </a:p>
          <a:p>
            <a:pPr>
              <a:lnSpc>
                <a:spcPts val="1200"/>
              </a:lnSpc>
              <a:spcBef>
                <a:spcPts val="0"/>
              </a:spcBef>
              <a:buFont typeface="Wingdings" pitchFamily="2" charset="2"/>
              <a:buChar char="l"/>
            </a:pPr>
            <a:endParaRPr kumimoji="1" lang="en-US" altLang="ja-JP" dirty="0">
              <a:latin typeface="Meiryo UI" pitchFamily="50" charset="-128"/>
              <a:ea typeface="Meiryo UI" pitchFamily="50" charset="-128"/>
              <a:cs typeface="Meiryo UI" pitchFamily="50" charset="-128"/>
            </a:endParaRPr>
          </a:p>
          <a:p>
            <a:pPr marL="0" indent="0">
              <a:lnSpc>
                <a:spcPct val="150000"/>
              </a:lnSpc>
              <a:spcBef>
                <a:spcPts val="0"/>
              </a:spcBef>
              <a:buNone/>
            </a:pPr>
            <a:r>
              <a:rPr lang="ja-JP" altLang="en-US" dirty="0">
                <a:latin typeface="Meiryo UI" pitchFamily="50" charset="-128"/>
                <a:ea typeface="Meiryo UI" pitchFamily="50" charset="-128"/>
                <a:cs typeface="Meiryo UI" pitchFamily="50" charset="-128"/>
              </a:rPr>
              <a:t>　一つの大きな改善によって世の中を変えることは非常に魅力的だが、</a:t>
            </a:r>
            <a:endParaRPr lang="en-US" altLang="ja-JP" dirty="0">
              <a:latin typeface="Meiryo UI" pitchFamily="50" charset="-128"/>
              <a:ea typeface="Meiryo UI" pitchFamily="50" charset="-128"/>
              <a:cs typeface="Meiryo UI" pitchFamily="50" charset="-128"/>
            </a:endParaRPr>
          </a:p>
          <a:p>
            <a:pPr marL="0" indent="0">
              <a:lnSpc>
                <a:spcPct val="150000"/>
              </a:lnSpc>
              <a:spcBef>
                <a:spcPts val="0"/>
              </a:spcBef>
              <a:buNone/>
            </a:pPr>
            <a:r>
              <a:rPr kumimoji="1" lang="ja-JP" altLang="en-US" dirty="0">
                <a:latin typeface="Meiryo UI" pitchFamily="50" charset="-128"/>
                <a:ea typeface="Meiryo UI" pitchFamily="50" charset="-128"/>
                <a:cs typeface="Meiryo UI" pitchFamily="50" charset="-128"/>
              </a:rPr>
              <a:t>　そこに消費されるエネルギーは非常に大きく、持続させるための体力が必要になる。</a:t>
            </a:r>
            <a:endParaRPr kumimoji="1" lang="en-US" altLang="ja-JP" dirty="0">
              <a:latin typeface="Meiryo UI" pitchFamily="50" charset="-128"/>
              <a:ea typeface="Meiryo UI" pitchFamily="50" charset="-128"/>
              <a:cs typeface="Meiryo UI" pitchFamily="50" charset="-128"/>
            </a:endParaRPr>
          </a:p>
          <a:p>
            <a:pPr marL="0" indent="0">
              <a:lnSpc>
                <a:spcPct val="150000"/>
              </a:lnSpc>
              <a:spcBef>
                <a:spcPts val="0"/>
              </a:spcBef>
              <a:buNone/>
            </a:pPr>
            <a:endParaRPr lang="en-US" altLang="ja-JP" dirty="0">
              <a:latin typeface="Meiryo UI" pitchFamily="50" charset="-128"/>
              <a:ea typeface="Meiryo UI" pitchFamily="50" charset="-128"/>
              <a:cs typeface="Meiryo UI" pitchFamily="50" charset="-128"/>
            </a:endParaRPr>
          </a:p>
          <a:p>
            <a:pPr marL="0" indent="0">
              <a:lnSpc>
                <a:spcPct val="150000"/>
              </a:lnSpc>
              <a:spcBef>
                <a:spcPts val="0"/>
              </a:spcBef>
              <a:buNone/>
            </a:pPr>
            <a:r>
              <a:rPr kumimoji="1" lang="ja-JP" altLang="en-US" dirty="0">
                <a:latin typeface="Meiryo UI" pitchFamily="50" charset="-128"/>
                <a:ea typeface="Meiryo UI" pitchFamily="50" charset="-128"/>
                <a:cs typeface="Meiryo UI" pitchFamily="50" charset="-128"/>
              </a:rPr>
              <a:t>　オープンガバナンスの推進とは、市民と行政が共に働き、共に作り上げるべきもの。</a:t>
            </a:r>
            <a:endParaRPr kumimoji="1" lang="en-US" altLang="ja-JP" dirty="0">
              <a:latin typeface="Meiryo UI" pitchFamily="50" charset="-128"/>
              <a:ea typeface="Meiryo UI" pitchFamily="50" charset="-128"/>
              <a:cs typeface="Meiryo UI" pitchFamily="50" charset="-128"/>
            </a:endParaRPr>
          </a:p>
          <a:p>
            <a:pPr marL="0" indent="0">
              <a:lnSpc>
                <a:spcPct val="150000"/>
              </a:lnSpc>
              <a:spcBef>
                <a:spcPts val="0"/>
              </a:spcBef>
              <a:buNone/>
            </a:pPr>
            <a:r>
              <a:rPr lang="ja-JP" altLang="en-US" dirty="0">
                <a:latin typeface="Meiryo UI" pitchFamily="50" charset="-128"/>
                <a:ea typeface="Meiryo UI" pitchFamily="50" charset="-128"/>
                <a:cs typeface="Meiryo UI" pitchFamily="50" charset="-128"/>
              </a:rPr>
              <a:t>　したがって、持続可能な小さな改善の積み重ねによって起こすイノベーションこそが、</a:t>
            </a:r>
            <a:endParaRPr lang="en-US" altLang="ja-JP" dirty="0">
              <a:latin typeface="Meiryo UI" pitchFamily="50" charset="-128"/>
              <a:ea typeface="Meiryo UI" pitchFamily="50" charset="-128"/>
              <a:cs typeface="Meiryo UI" pitchFamily="50" charset="-128"/>
            </a:endParaRPr>
          </a:p>
          <a:p>
            <a:pPr marL="0" indent="0">
              <a:lnSpc>
                <a:spcPct val="150000"/>
              </a:lnSpc>
              <a:spcBef>
                <a:spcPts val="0"/>
              </a:spcBef>
              <a:buNone/>
            </a:pPr>
            <a:r>
              <a:rPr kumimoji="1" lang="ja-JP" altLang="en-US" dirty="0">
                <a:latin typeface="Meiryo UI" pitchFamily="50" charset="-128"/>
                <a:ea typeface="Meiryo UI" pitchFamily="50" charset="-128"/>
                <a:cs typeface="Meiryo UI" pitchFamily="50" charset="-128"/>
              </a:rPr>
              <a:t>　本当に必要な取り組みだと考える。</a:t>
            </a:r>
            <a:endParaRPr kumimoji="1" lang="en-US" altLang="ja-JP" dirty="0">
              <a:latin typeface="Meiryo UI" pitchFamily="50" charset="-128"/>
              <a:ea typeface="Meiryo UI" pitchFamily="50" charset="-128"/>
              <a:cs typeface="Meiryo UI" pitchFamily="50" charset="-128"/>
            </a:endParaRPr>
          </a:p>
          <a:p>
            <a:pPr marL="0" indent="0">
              <a:lnSpc>
                <a:spcPct val="150000"/>
              </a:lnSpc>
              <a:spcBef>
                <a:spcPts val="0"/>
              </a:spcBef>
              <a:buNone/>
            </a:pPr>
            <a:endParaRPr lang="en-US" altLang="ja-JP" dirty="0">
              <a:latin typeface="Meiryo UI" pitchFamily="50" charset="-128"/>
              <a:ea typeface="Meiryo UI" pitchFamily="50" charset="-128"/>
              <a:cs typeface="Meiryo UI" pitchFamily="50" charset="-128"/>
            </a:endParaRPr>
          </a:p>
          <a:p>
            <a:pPr marL="0" indent="0">
              <a:lnSpc>
                <a:spcPct val="150000"/>
              </a:lnSpc>
              <a:spcBef>
                <a:spcPts val="0"/>
              </a:spcBef>
              <a:buNone/>
            </a:pPr>
            <a:r>
              <a:rPr kumimoji="1" lang="ja-JP" altLang="en-US" dirty="0">
                <a:latin typeface="Meiryo UI" pitchFamily="50" charset="-128"/>
                <a:ea typeface="Meiryo UI" pitchFamily="50" charset="-128"/>
                <a:cs typeface="Meiryo UI" pitchFamily="50" charset="-128"/>
              </a:rPr>
              <a:t>　そのためには行政区や管轄にとらわれず、目指す志を同じくする人と手を取り合って、</a:t>
            </a:r>
            <a:endParaRPr kumimoji="1" lang="en-US" altLang="ja-JP" dirty="0">
              <a:latin typeface="Meiryo UI" pitchFamily="50" charset="-128"/>
              <a:ea typeface="Meiryo UI" pitchFamily="50" charset="-128"/>
              <a:cs typeface="Meiryo UI" pitchFamily="50" charset="-128"/>
            </a:endParaRPr>
          </a:p>
          <a:p>
            <a:pPr marL="0" indent="0">
              <a:lnSpc>
                <a:spcPct val="150000"/>
              </a:lnSpc>
              <a:spcBef>
                <a:spcPts val="0"/>
              </a:spcBef>
              <a:buNone/>
            </a:pPr>
            <a:r>
              <a:rPr lang="ja-JP" altLang="en-US" dirty="0">
                <a:latin typeface="Meiryo UI" pitchFamily="50" charset="-128"/>
                <a:ea typeface="Meiryo UI" pitchFamily="50" charset="-128"/>
                <a:cs typeface="Meiryo UI" pitchFamily="50" charset="-128"/>
              </a:rPr>
              <a:t>　一緒に作り上げるプロセスが重要だと考える。</a:t>
            </a:r>
            <a:endParaRPr kumimoji="1" lang="en-US" altLang="ja-JP" dirty="0">
              <a:latin typeface="Meiryo UI" pitchFamily="50" charset="-128"/>
              <a:ea typeface="Meiryo UI" pitchFamily="50" charset="-128"/>
              <a:cs typeface="Meiryo UI" pitchFamily="50"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4294967295"/>
          </p:nvPr>
        </p:nvSpPr>
        <p:spPr>
          <a:xfrm>
            <a:off x="6804248" y="44624"/>
            <a:ext cx="2133600" cy="260350"/>
          </a:xfrm>
        </p:spPr>
        <p:txBody>
          <a:bodyPr/>
          <a:lstStyle/>
          <a:p>
            <a:fld id="{CFB3B8FA-1B13-4967-BF3D-873308DD05F5}" type="slidenum">
              <a:rPr lang="en-US" altLang="ja-JP" smtClean="0"/>
              <a:pPr/>
              <a:t>14</a:t>
            </a:fld>
            <a:endParaRPr lang="en-US" altLang="ja-JP" dirty="0"/>
          </a:p>
        </p:txBody>
      </p:sp>
      <p:sp>
        <p:nvSpPr>
          <p:cNvPr id="5" name="タイトル 1"/>
          <p:cNvSpPr txBox="1">
            <a:spLocks/>
          </p:cNvSpPr>
          <p:nvPr/>
        </p:nvSpPr>
        <p:spPr bwMode="gray">
          <a:xfrm>
            <a:off x="179512" y="692696"/>
            <a:ext cx="8640762" cy="4333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ja-JP" sz="3200" kern="0" dirty="0">
                <a:solidFill>
                  <a:schemeClr val="tx2"/>
                </a:solidFill>
                <a:latin typeface="Meiryo UI" pitchFamily="50" charset="-128"/>
                <a:ea typeface="Meiryo UI" pitchFamily="50" charset="-128"/>
                <a:cs typeface="Meiryo UI" pitchFamily="50" charset="-128"/>
              </a:rPr>
              <a:t>7.</a:t>
            </a:r>
            <a:r>
              <a:rPr lang="ja-JP" altLang="en-US" sz="3200" kern="0" dirty="0">
                <a:solidFill>
                  <a:schemeClr val="tx2"/>
                </a:solidFill>
                <a:latin typeface="Meiryo UI" pitchFamily="50" charset="-128"/>
                <a:ea typeface="Meiryo UI" pitchFamily="50" charset="-128"/>
                <a:cs typeface="Meiryo UI" pitchFamily="50" charset="-128"/>
              </a:rPr>
              <a:t>今後の方針</a:t>
            </a:r>
            <a:endParaRPr kumimoji="1" lang="ja-JP" altLang="en-US" sz="3200" b="0" i="0" u="none" strike="noStrike" kern="0" cap="none" spc="0" normalizeH="0" baseline="0" noProof="0" dirty="0">
              <a:ln>
                <a:noFill/>
              </a:ln>
              <a:solidFill>
                <a:schemeClr val="tx2"/>
              </a:solidFill>
              <a:effectLst/>
              <a:uLnTx/>
              <a:uFillTx/>
              <a:latin typeface="Meiryo UI" pitchFamily="50" charset="-128"/>
              <a:ea typeface="Meiryo UI" pitchFamily="50" charset="-128"/>
              <a:cs typeface="Meiryo UI" pitchFamily="50" charset="-128"/>
            </a:endParaRPr>
          </a:p>
        </p:txBody>
      </p:sp>
      <p:sp>
        <p:nvSpPr>
          <p:cNvPr id="7" name="コンテンツ プレースホルダ 2"/>
          <p:cNvSpPr>
            <a:spLocks noGrp="1"/>
          </p:cNvSpPr>
          <p:nvPr>
            <p:ph idx="1"/>
          </p:nvPr>
        </p:nvSpPr>
        <p:spPr>
          <a:xfrm>
            <a:off x="323528" y="1484784"/>
            <a:ext cx="8496944" cy="4968552"/>
          </a:xfrm>
        </p:spPr>
        <p:txBody>
          <a:bodyPr/>
          <a:lstStyle/>
          <a:p>
            <a:pPr marL="0" indent="0">
              <a:spcBef>
                <a:spcPts val="0"/>
              </a:spcBef>
              <a:buNone/>
            </a:pPr>
            <a:r>
              <a:rPr lang="ja-JP" altLang="en-US" sz="1400" dirty="0">
                <a:latin typeface="Meiryo UI" pitchFamily="50" charset="-128"/>
                <a:ea typeface="Meiryo UI" pitchFamily="50" charset="-128"/>
                <a:cs typeface="Meiryo UI" pitchFamily="50" charset="-128"/>
              </a:rPr>
              <a:t>何をしたい？</a:t>
            </a:r>
          </a:p>
          <a:p>
            <a:pPr marL="0" indent="0">
              <a:spcBef>
                <a:spcPts val="0"/>
              </a:spcBef>
              <a:buNone/>
            </a:pPr>
            <a:r>
              <a:rPr lang="ja-JP" altLang="en-US" sz="1400" dirty="0">
                <a:latin typeface="Meiryo UI" pitchFamily="50" charset="-128"/>
                <a:ea typeface="Meiryo UI" pitchFamily="50" charset="-128"/>
                <a:cs typeface="Meiryo UI" pitchFamily="50" charset="-128"/>
              </a:rPr>
              <a:t>　今回のチャレンジで作成したアプリのバージョンアップ。</a:t>
            </a:r>
          </a:p>
          <a:p>
            <a:pPr marL="0" indent="0">
              <a:spcBef>
                <a:spcPts val="0"/>
              </a:spcBef>
              <a:buNone/>
            </a:pPr>
            <a:r>
              <a:rPr lang="ja-JP" altLang="en-US" sz="1400" dirty="0">
                <a:latin typeface="Meiryo UI" pitchFamily="50" charset="-128"/>
                <a:ea typeface="Meiryo UI" pitchFamily="50" charset="-128"/>
                <a:cs typeface="Meiryo UI" pitchFamily="50" charset="-128"/>
              </a:rPr>
              <a:t>　</a:t>
            </a:r>
            <a:r>
              <a:rPr lang="en-US" altLang="ja-JP" sz="1400" dirty="0">
                <a:latin typeface="Meiryo UI" pitchFamily="50" charset="-128"/>
                <a:ea typeface="Meiryo UI" pitchFamily="50" charset="-128"/>
                <a:cs typeface="Meiryo UI" pitchFamily="50" charset="-128"/>
              </a:rPr>
              <a:t>COG</a:t>
            </a:r>
            <a:r>
              <a:rPr lang="ja-JP" altLang="en-US" sz="1400" dirty="0">
                <a:latin typeface="Meiryo UI" pitchFamily="50" charset="-128"/>
                <a:ea typeface="Meiryo UI" pitchFamily="50" charset="-128"/>
                <a:cs typeface="Meiryo UI" pitchFamily="50" charset="-128"/>
              </a:rPr>
              <a:t>を通してすでにスタートしている取り組みであり、実施のハードルが低いため。</a:t>
            </a:r>
          </a:p>
          <a:p>
            <a:pPr marL="0" indent="0">
              <a:spcBef>
                <a:spcPts val="0"/>
              </a:spcBef>
              <a:buNone/>
            </a:pPr>
            <a:r>
              <a:rPr lang="ja-JP" altLang="en-US" sz="1400" dirty="0">
                <a:latin typeface="Meiryo UI" pitchFamily="50" charset="-128"/>
                <a:ea typeface="Meiryo UI" pitchFamily="50" charset="-128"/>
                <a:cs typeface="Meiryo UI" pitchFamily="50" charset="-128"/>
              </a:rPr>
              <a:t>　</a:t>
            </a:r>
          </a:p>
          <a:p>
            <a:pPr marL="0" indent="0">
              <a:spcBef>
                <a:spcPts val="0"/>
              </a:spcBef>
              <a:buNone/>
            </a:pPr>
            <a:r>
              <a:rPr lang="ja-JP" altLang="en-US" sz="1400" dirty="0">
                <a:latin typeface="Meiryo UI" pitchFamily="50" charset="-128"/>
                <a:ea typeface="Meiryo UI" pitchFamily="50" charset="-128"/>
                <a:cs typeface="Meiryo UI" pitchFamily="50" charset="-128"/>
              </a:rPr>
              <a:t>なぜ？</a:t>
            </a:r>
          </a:p>
          <a:p>
            <a:pPr marL="0" indent="0">
              <a:spcBef>
                <a:spcPts val="0"/>
              </a:spcBef>
              <a:buNone/>
            </a:pPr>
            <a:r>
              <a:rPr lang="ja-JP" altLang="en-US" sz="1400" dirty="0">
                <a:latin typeface="Meiryo UI" pitchFamily="50" charset="-128"/>
                <a:ea typeface="Meiryo UI" pitchFamily="50" charset="-128"/>
                <a:cs typeface="Meiryo UI" pitchFamily="50" charset="-128"/>
              </a:rPr>
              <a:t>　先ほどの気づきで示した通り、オープンガバナンスの推進とは、市民と行政が共に働き、共に作り上げるべきもので、</a:t>
            </a:r>
          </a:p>
          <a:p>
            <a:pPr marL="0" indent="0">
              <a:spcBef>
                <a:spcPts val="0"/>
              </a:spcBef>
              <a:buNone/>
            </a:pPr>
            <a:r>
              <a:rPr lang="ja-JP" altLang="en-US" sz="1400" dirty="0">
                <a:latin typeface="Meiryo UI" pitchFamily="50" charset="-128"/>
                <a:ea typeface="Meiryo UI" pitchFamily="50" charset="-128"/>
                <a:cs typeface="Meiryo UI" pitchFamily="50" charset="-128"/>
              </a:rPr>
              <a:t>　持続可能な小さな改善の積み重ねによって起こすイノベーションこそが、本当に必要な取り組みだと考えるため。</a:t>
            </a:r>
          </a:p>
          <a:p>
            <a:pPr marL="0" indent="0">
              <a:spcBef>
                <a:spcPts val="0"/>
              </a:spcBef>
              <a:buNone/>
            </a:pPr>
            <a:endParaRPr lang="ja-JP" altLang="en-US" sz="1400" dirty="0">
              <a:latin typeface="Meiryo UI" pitchFamily="50" charset="-128"/>
              <a:ea typeface="Meiryo UI" pitchFamily="50" charset="-128"/>
              <a:cs typeface="Meiryo UI" pitchFamily="50" charset="-128"/>
            </a:endParaRPr>
          </a:p>
          <a:p>
            <a:pPr marL="0" indent="0">
              <a:spcBef>
                <a:spcPts val="0"/>
              </a:spcBef>
              <a:buNone/>
            </a:pPr>
            <a:r>
              <a:rPr lang="ja-JP" altLang="en-US" sz="1400" dirty="0">
                <a:latin typeface="Meiryo UI" pitchFamily="50" charset="-128"/>
                <a:ea typeface="Meiryo UI" pitchFamily="50" charset="-128"/>
                <a:cs typeface="Meiryo UI" pitchFamily="50" charset="-128"/>
              </a:rPr>
              <a:t>いつまでに？</a:t>
            </a:r>
          </a:p>
          <a:p>
            <a:pPr marL="0" indent="0">
              <a:spcBef>
                <a:spcPts val="0"/>
              </a:spcBef>
              <a:buNone/>
            </a:pPr>
            <a:r>
              <a:rPr lang="ja-JP" altLang="en-US" sz="1400" dirty="0">
                <a:latin typeface="Meiryo UI" pitchFamily="50" charset="-128"/>
                <a:ea typeface="Meiryo UI" pitchFamily="50" charset="-128"/>
                <a:cs typeface="Meiryo UI" pitchFamily="50" charset="-128"/>
              </a:rPr>
              <a:t>　</a:t>
            </a:r>
            <a:r>
              <a:rPr lang="en-US" altLang="ja-JP" sz="1400" dirty="0">
                <a:latin typeface="Meiryo UI" pitchFamily="50" charset="-128"/>
                <a:ea typeface="Meiryo UI" pitchFamily="50" charset="-128"/>
                <a:cs typeface="Meiryo UI" pitchFamily="50" charset="-128"/>
              </a:rPr>
              <a:t>2018</a:t>
            </a:r>
            <a:r>
              <a:rPr lang="ja-JP" altLang="en-US" sz="1400" dirty="0">
                <a:latin typeface="Meiryo UI" pitchFamily="50" charset="-128"/>
                <a:ea typeface="Meiryo UI" pitchFamily="50" charset="-128"/>
                <a:cs typeface="Meiryo UI" pitchFamily="50" charset="-128"/>
              </a:rPr>
              <a:t>年</a:t>
            </a:r>
            <a:r>
              <a:rPr lang="en-US" altLang="ja-JP" sz="1400" dirty="0">
                <a:latin typeface="Meiryo UI" pitchFamily="50" charset="-128"/>
                <a:ea typeface="Meiryo UI" pitchFamily="50" charset="-128"/>
                <a:cs typeface="Meiryo UI" pitchFamily="50" charset="-128"/>
              </a:rPr>
              <a:t>3</a:t>
            </a:r>
            <a:r>
              <a:rPr lang="ja-JP" altLang="en-US" sz="1400" dirty="0">
                <a:latin typeface="Meiryo UI" pitchFamily="50" charset="-128"/>
                <a:ea typeface="Meiryo UI" pitchFamily="50" charset="-128"/>
                <a:cs typeface="Meiryo UI" pitchFamily="50" charset="-128"/>
              </a:rPr>
              <a:t>月を１つの目標とする。</a:t>
            </a:r>
          </a:p>
          <a:p>
            <a:pPr marL="0" indent="0">
              <a:spcBef>
                <a:spcPts val="0"/>
              </a:spcBef>
              <a:buNone/>
            </a:pPr>
            <a:endParaRPr lang="ja-JP" altLang="en-US" sz="1400" dirty="0">
              <a:latin typeface="Meiryo UI" pitchFamily="50" charset="-128"/>
              <a:ea typeface="Meiryo UI" pitchFamily="50" charset="-128"/>
              <a:cs typeface="Meiryo UI" pitchFamily="50" charset="-128"/>
            </a:endParaRPr>
          </a:p>
          <a:p>
            <a:pPr marL="0" indent="0">
              <a:spcBef>
                <a:spcPts val="0"/>
              </a:spcBef>
              <a:buNone/>
            </a:pPr>
            <a:r>
              <a:rPr lang="ja-JP" altLang="en-US" sz="1400" dirty="0">
                <a:latin typeface="Meiryo UI" pitchFamily="50" charset="-128"/>
                <a:ea typeface="Meiryo UI" pitchFamily="50" charset="-128"/>
                <a:cs typeface="Meiryo UI" pitchFamily="50" charset="-128"/>
              </a:rPr>
              <a:t>だれと？</a:t>
            </a:r>
          </a:p>
          <a:p>
            <a:pPr marL="0" indent="0">
              <a:spcBef>
                <a:spcPts val="0"/>
              </a:spcBef>
              <a:buNone/>
            </a:pPr>
            <a:r>
              <a:rPr lang="ja-JP" altLang="en-US" sz="1400" dirty="0">
                <a:latin typeface="Meiryo UI" pitchFamily="50" charset="-128"/>
                <a:ea typeface="Meiryo UI" pitchFamily="50" charset="-128"/>
                <a:cs typeface="Meiryo UI" pitchFamily="50" charset="-128"/>
              </a:rPr>
              <a:t>　オープンガバナンスを推進しようとする他の自治体、団体、市民、ここにいる参加者の中で興味を持った方。</a:t>
            </a:r>
            <a:endParaRPr lang="en-US" altLang="ja-JP" sz="1400" dirty="0">
              <a:latin typeface="Meiryo UI" pitchFamily="50" charset="-128"/>
              <a:ea typeface="Meiryo UI" pitchFamily="50" charset="-128"/>
              <a:cs typeface="Meiryo UI" pitchFamily="50" charset="-128"/>
            </a:endParaRPr>
          </a:p>
          <a:p>
            <a:pPr marL="0" indent="0">
              <a:spcBef>
                <a:spcPts val="0"/>
              </a:spcBef>
              <a:buNone/>
            </a:pPr>
            <a:r>
              <a:rPr lang="ja-JP" altLang="en-US" sz="1400" dirty="0">
                <a:latin typeface="Meiryo UI" pitchFamily="50" charset="-128"/>
                <a:ea typeface="Meiryo UI" pitchFamily="50" charset="-128"/>
                <a:cs typeface="Meiryo UI" pitchFamily="50" charset="-128"/>
              </a:rPr>
              <a:t>　新潟市でいえば、広報戦略課の方だけでなく、他の課の方にも参加してもらいたい。</a:t>
            </a:r>
          </a:p>
          <a:p>
            <a:pPr marL="0" indent="0">
              <a:spcBef>
                <a:spcPts val="0"/>
              </a:spcBef>
              <a:buNone/>
            </a:pPr>
            <a:endParaRPr lang="ja-JP" altLang="en-US" sz="1400" dirty="0">
              <a:latin typeface="Meiryo UI" pitchFamily="50" charset="-128"/>
              <a:ea typeface="Meiryo UI" pitchFamily="50" charset="-128"/>
              <a:cs typeface="Meiryo UI" pitchFamily="50" charset="-128"/>
            </a:endParaRPr>
          </a:p>
          <a:p>
            <a:pPr marL="0" indent="0">
              <a:spcBef>
                <a:spcPts val="0"/>
              </a:spcBef>
              <a:buNone/>
            </a:pPr>
            <a:r>
              <a:rPr lang="ja-JP" altLang="en-US" sz="1400" dirty="0">
                <a:latin typeface="Meiryo UI" pitchFamily="50" charset="-128"/>
                <a:ea typeface="Meiryo UI" pitchFamily="50" charset="-128"/>
                <a:cs typeface="Meiryo UI" pitchFamily="50" charset="-128"/>
              </a:rPr>
              <a:t>どこで？</a:t>
            </a:r>
          </a:p>
          <a:p>
            <a:pPr marL="0" indent="0">
              <a:spcBef>
                <a:spcPts val="0"/>
              </a:spcBef>
              <a:buNone/>
            </a:pPr>
            <a:r>
              <a:rPr lang="ja-JP" altLang="en-US" sz="1400" dirty="0">
                <a:latin typeface="Meiryo UI" pitchFamily="50" charset="-128"/>
                <a:ea typeface="Meiryo UI" pitchFamily="50" charset="-128"/>
                <a:cs typeface="Meiryo UI" pitchFamily="50" charset="-128"/>
              </a:rPr>
              <a:t>　場所は選ばない。なぜなら、</a:t>
            </a:r>
            <a:r>
              <a:rPr lang="en-US" altLang="ja-JP" sz="1400" dirty="0">
                <a:latin typeface="Meiryo UI" pitchFamily="50" charset="-128"/>
                <a:ea typeface="Meiryo UI" pitchFamily="50" charset="-128"/>
                <a:cs typeface="Meiryo UI" pitchFamily="50" charset="-128"/>
              </a:rPr>
              <a:t>ICT</a:t>
            </a:r>
            <a:r>
              <a:rPr lang="ja-JP" altLang="en-US" sz="1400" dirty="0">
                <a:latin typeface="Meiryo UI" pitchFamily="50" charset="-128"/>
                <a:ea typeface="Meiryo UI" pitchFamily="50" charset="-128"/>
                <a:cs typeface="Meiryo UI" pitchFamily="50" charset="-128"/>
              </a:rPr>
              <a:t>の発達により地理的な遠さは思いを伝える弊害にならないため。</a:t>
            </a:r>
          </a:p>
          <a:p>
            <a:pPr marL="0" indent="0">
              <a:spcBef>
                <a:spcPts val="0"/>
              </a:spcBef>
              <a:buNone/>
            </a:pPr>
            <a:r>
              <a:rPr lang="ja-JP" altLang="en-US" sz="1400" dirty="0">
                <a:latin typeface="Meiryo UI" pitchFamily="50" charset="-128"/>
                <a:ea typeface="Meiryo UI" pitchFamily="50" charset="-128"/>
                <a:cs typeface="Meiryo UI" pitchFamily="50" charset="-128"/>
              </a:rPr>
              <a:t>　</a:t>
            </a:r>
          </a:p>
          <a:p>
            <a:pPr marL="0" indent="0">
              <a:spcBef>
                <a:spcPts val="0"/>
              </a:spcBef>
              <a:buNone/>
            </a:pPr>
            <a:r>
              <a:rPr lang="ja-JP" altLang="en-US" sz="1400" dirty="0">
                <a:latin typeface="Meiryo UI" pitchFamily="50" charset="-128"/>
                <a:ea typeface="Meiryo UI" pitchFamily="50" charset="-128"/>
                <a:cs typeface="Meiryo UI" pitchFamily="50" charset="-128"/>
              </a:rPr>
              <a:t>どのように？</a:t>
            </a:r>
          </a:p>
          <a:p>
            <a:pPr marL="0" indent="0">
              <a:spcBef>
                <a:spcPts val="0"/>
              </a:spcBef>
              <a:buNone/>
            </a:pPr>
            <a:r>
              <a:rPr lang="ja-JP" altLang="en-US" sz="1400" dirty="0">
                <a:latin typeface="Meiryo UI" pitchFamily="50" charset="-128"/>
                <a:ea typeface="Meiryo UI" pitchFamily="50" charset="-128"/>
                <a:cs typeface="Meiryo UI" pitchFamily="50" charset="-128"/>
              </a:rPr>
              <a:t>　私たちの取り組みをオープン化し、誰でも企画・開発に参加できる環境を整える。</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4294967295"/>
          </p:nvPr>
        </p:nvSpPr>
        <p:spPr>
          <a:xfrm>
            <a:off x="6804248" y="44624"/>
            <a:ext cx="2133600" cy="26035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FB3B8FA-1B13-4967-BF3D-873308DD05F5}" type="slidenum">
              <a:rPr kumimoji="1" lang="en-US" altLang="ja-JP"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1" lang="en-US" altLang="ja-JP"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5" name="タイトル 1"/>
          <p:cNvSpPr txBox="1">
            <a:spLocks/>
          </p:cNvSpPr>
          <p:nvPr/>
        </p:nvSpPr>
        <p:spPr bwMode="gray">
          <a:xfrm>
            <a:off x="179512" y="692696"/>
            <a:ext cx="8640762" cy="4333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ja-JP" sz="3200" kern="0" dirty="0">
                <a:solidFill>
                  <a:srgbClr val="000000"/>
                </a:solidFill>
                <a:latin typeface="Meiryo UI" pitchFamily="50" charset="-128"/>
                <a:ea typeface="Meiryo UI" pitchFamily="50" charset="-128"/>
                <a:cs typeface="Meiryo UI" pitchFamily="50" charset="-128"/>
              </a:rPr>
              <a:t>8</a:t>
            </a:r>
            <a:r>
              <a:rPr kumimoji="1" lang="en-US" altLang="ja-JP" sz="32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a:t>
            </a:r>
            <a:r>
              <a:rPr kumimoji="1" lang="ja-JP" altLang="en-US" sz="32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自治体によるデータ公開状況</a:t>
            </a:r>
          </a:p>
        </p:txBody>
      </p:sp>
      <p:sp>
        <p:nvSpPr>
          <p:cNvPr id="7" name="コンテンツ プレースホルダ 2"/>
          <p:cNvSpPr>
            <a:spLocks noGrp="1"/>
          </p:cNvSpPr>
          <p:nvPr>
            <p:ph idx="1"/>
          </p:nvPr>
        </p:nvSpPr>
        <p:spPr>
          <a:xfrm>
            <a:off x="179512" y="1484784"/>
            <a:ext cx="4176464" cy="4968552"/>
          </a:xfrm>
        </p:spPr>
        <p:txBody>
          <a:bodyPr/>
          <a:lstStyle/>
          <a:p>
            <a:pPr>
              <a:spcBef>
                <a:spcPts val="0"/>
              </a:spcBef>
              <a:buFont typeface="+mj-lt"/>
              <a:buAutoNum type="arabicPeriod"/>
            </a:pPr>
            <a:r>
              <a:rPr lang="ja-JP" altLang="en-US" sz="1600" b="1" dirty="0">
                <a:solidFill>
                  <a:schemeClr val="accent6">
                    <a:lumMod val="75000"/>
                  </a:schemeClr>
                </a:solidFill>
                <a:latin typeface="Meiryo UI" pitchFamily="50" charset="-128"/>
                <a:ea typeface="Meiryo UI" pitchFamily="50" charset="-128"/>
                <a:cs typeface="Meiryo UI" pitchFamily="50" charset="-128"/>
              </a:rPr>
              <a:t>新潟市公式ウェブページにて新潟市オープンデータほかデータを明示（</a:t>
            </a:r>
            <a:r>
              <a:rPr lang="en-US" altLang="ja-JP" sz="1600" b="1" dirty="0">
                <a:solidFill>
                  <a:schemeClr val="accent6">
                    <a:lumMod val="75000"/>
                  </a:schemeClr>
                </a:solidFill>
                <a:latin typeface="Meiryo UI" pitchFamily="50" charset="-128"/>
                <a:ea typeface="Meiryo UI" pitchFamily="50" charset="-128"/>
                <a:cs typeface="Meiryo UI" pitchFamily="50" charset="-128"/>
              </a:rPr>
              <a:t>2016.9)</a:t>
            </a:r>
          </a:p>
          <a:p>
            <a:pPr>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p:txBody>
      </p:sp>
      <p:sp>
        <p:nvSpPr>
          <p:cNvPr id="6" name="コンテンツ プレースホルダ 2"/>
          <p:cNvSpPr txBox="1">
            <a:spLocks/>
          </p:cNvSpPr>
          <p:nvPr/>
        </p:nvSpPr>
        <p:spPr bwMode="gray">
          <a:xfrm>
            <a:off x="4716016" y="1484784"/>
            <a:ext cx="4248472" cy="496855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ts val="0"/>
              </a:spcBef>
              <a:spcAft>
                <a:spcPct val="0"/>
              </a:spcAft>
              <a:buClrTx/>
              <a:buSzTx/>
              <a:buFont typeface="+mj-lt"/>
              <a:buAutoNum type="arabicPeriod" startAt="2"/>
              <a:tabLst/>
              <a:defRPr/>
            </a:pPr>
            <a:r>
              <a:rPr kumimoji="1" lang="ja-JP" altLang="en-US" sz="1600" b="1" i="0" u="none" strike="noStrike" kern="0" cap="none" spc="0" normalizeH="0" baseline="0" noProof="0" dirty="0">
                <a:ln>
                  <a:noFill/>
                </a:ln>
                <a:solidFill>
                  <a:schemeClr val="accent6">
                    <a:lumMod val="75000"/>
                  </a:schemeClr>
                </a:solidFill>
                <a:effectLst/>
                <a:uLnTx/>
                <a:uFillTx/>
                <a:latin typeface="Meiryo UI" pitchFamily="50" charset="-128"/>
                <a:ea typeface="Meiryo UI" pitchFamily="50" charset="-128"/>
                <a:cs typeface="Meiryo UI" pitchFamily="50" charset="-128"/>
              </a:rPr>
              <a:t>ウェブアプリ「相関をみる」を生かすため、　政令市に関する</a:t>
            </a:r>
            <a:r>
              <a:rPr kumimoji="1" lang="en-US" altLang="ja-JP" sz="1600" b="1" i="0" u="none" strike="noStrike" kern="0" cap="none" spc="0" normalizeH="0" baseline="0" noProof="0" dirty="0">
                <a:ln>
                  <a:noFill/>
                </a:ln>
                <a:solidFill>
                  <a:schemeClr val="accent6">
                    <a:lumMod val="75000"/>
                  </a:schemeClr>
                </a:solidFill>
                <a:effectLst/>
                <a:uLnTx/>
                <a:uFillTx/>
                <a:latin typeface="Meiryo UI" pitchFamily="50" charset="-128"/>
                <a:ea typeface="Meiryo UI" pitchFamily="50" charset="-128"/>
                <a:cs typeface="Meiryo UI" pitchFamily="50" charset="-128"/>
              </a:rPr>
              <a:t>120</a:t>
            </a:r>
            <a:r>
              <a:rPr kumimoji="1" lang="ja-JP" altLang="en-US" sz="1600" b="1" i="0" u="none" strike="noStrike" kern="0" cap="none" spc="0" normalizeH="0" baseline="0" noProof="0" dirty="0">
                <a:ln>
                  <a:noFill/>
                </a:ln>
                <a:solidFill>
                  <a:schemeClr val="accent6">
                    <a:lumMod val="75000"/>
                  </a:schemeClr>
                </a:solidFill>
                <a:effectLst/>
                <a:uLnTx/>
                <a:uFillTx/>
                <a:latin typeface="Meiryo UI" pitchFamily="50" charset="-128"/>
                <a:ea typeface="Meiryo UI" pitchFamily="50" charset="-128"/>
                <a:cs typeface="Meiryo UI" pitchFamily="50" charset="-128"/>
              </a:rPr>
              <a:t>の指標をエクセルファイルで用意し提供</a:t>
            </a:r>
            <a:r>
              <a:rPr kumimoji="1" lang="ja-JP" altLang="en-US" sz="10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a:t>
            </a:r>
            <a:r>
              <a:rPr kumimoji="1" lang="en-US" altLang="ja-JP" sz="10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2016.10 ※</a:t>
            </a:r>
            <a:r>
              <a:rPr kumimoji="1" lang="ja-JP" altLang="en-US" sz="10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当時は</a:t>
            </a:r>
            <a:r>
              <a:rPr kumimoji="1" lang="en-US" altLang="ja-JP" sz="10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117</a:t>
            </a:r>
            <a:r>
              <a:rPr kumimoji="1" lang="ja-JP" altLang="en-US" sz="10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a:t>
            </a:r>
          </a:p>
        </p:txBody>
      </p:sp>
      <p:pic>
        <p:nvPicPr>
          <p:cNvPr id="2050" name="Picture 2"/>
          <p:cNvPicPr>
            <a:picLocks noChangeAspect="1" noChangeArrowheads="1"/>
          </p:cNvPicPr>
          <p:nvPr/>
        </p:nvPicPr>
        <p:blipFill>
          <a:blip r:embed="rId2" cstate="print"/>
          <a:srcRect/>
          <a:stretch>
            <a:fillRect/>
          </a:stretch>
        </p:blipFill>
        <p:spPr bwMode="auto">
          <a:xfrm>
            <a:off x="1763688" y="3068960"/>
            <a:ext cx="2621303" cy="2808312"/>
          </a:xfrm>
          <a:prstGeom prst="rect">
            <a:avLst/>
          </a:prstGeom>
          <a:noFill/>
          <a:ln w="9525">
            <a:noFill/>
            <a:miter lim="800000"/>
            <a:headEnd/>
            <a:tailEnd/>
          </a:ln>
        </p:spPr>
      </p:pic>
      <p:pic>
        <p:nvPicPr>
          <p:cNvPr id="2052" name="Picture 4"/>
          <p:cNvPicPr>
            <a:picLocks noChangeAspect="1" noChangeArrowheads="1"/>
          </p:cNvPicPr>
          <p:nvPr/>
        </p:nvPicPr>
        <p:blipFill>
          <a:blip r:embed="rId3" cstate="print"/>
          <a:srcRect/>
          <a:stretch>
            <a:fillRect/>
          </a:stretch>
        </p:blipFill>
        <p:spPr bwMode="auto">
          <a:xfrm>
            <a:off x="170546" y="2276872"/>
            <a:ext cx="1565500" cy="4176464"/>
          </a:xfrm>
          <a:prstGeom prst="rect">
            <a:avLst/>
          </a:prstGeom>
          <a:noFill/>
          <a:ln w="9525">
            <a:noFill/>
            <a:miter lim="800000"/>
            <a:headEnd/>
            <a:tailEnd/>
          </a:ln>
        </p:spPr>
      </p:pic>
      <p:sp>
        <p:nvSpPr>
          <p:cNvPr id="9" name="正方形/長方形 8"/>
          <p:cNvSpPr/>
          <p:nvPr/>
        </p:nvSpPr>
        <p:spPr>
          <a:xfrm>
            <a:off x="251520" y="3933056"/>
            <a:ext cx="1080120" cy="1152128"/>
          </a:xfrm>
          <a:prstGeom prst="rect">
            <a:avLst/>
          </a:prstGeom>
          <a:noFill/>
          <a:ln>
            <a:solidFill>
              <a:srgbClr val="F505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0" name="四角形吹き出し 9"/>
          <p:cNvSpPr/>
          <p:nvPr/>
        </p:nvSpPr>
        <p:spPr>
          <a:xfrm rot="5400000">
            <a:off x="1646721" y="3041910"/>
            <a:ext cx="2808312" cy="2718396"/>
          </a:xfrm>
          <a:prstGeom prst="wedgeRectCallout">
            <a:avLst>
              <a:gd name="adj1" fmla="val 17630"/>
              <a:gd name="adj2" fmla="val 65358"/>
            </a:avLst>
          </a:prstGeom>
          <a:noFill/>
          <a:ln>
            <a:solidFill>
              <a:srgbClr val="F505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pic>
        <p:nvPicPr>
          <p:cNvPr id="11" name="図 10" descr="025エクセル_スクショ.jpg"/>
          <p:cNvPicPr>
            <a:picLocks noChangeAspect="1"/>
          </p:cNvPicPr>
          <p:nvPr/>
        </p:nvPicPr>
        <p:blipFill>
          <a:blip r:embed="rId4" cstate="print"/>
          <a:stretch>
            <a:fillRect/>
          </a:stretch>
        </p:blipFill>
        <p:spPr>
          <a:xfrm>
            <a:off x="5436096" y="2348880"/>
            <a:ext cx="3312367" cy="1818145"/>
          </a:xfrm>
          <a:prstGeom prst="rect">
            <a:avLst/>
          </a:prstGeom>
        </p:spPr>
      </p:pic>
      <p:sp>
        <p:nvSpPr>
          <p:cNvPr id="12" name="右矢印 11"/>
          <p:cNvSpPr/>
          <p:nvPr/>
        </p:nvSpPr>
        <p:spPr>
          <a:xfrm>
            <a:off x="4572000" y="3068960"/>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3" name="二等辺三角形 12"/>
          <p:cNvSpPr/>
          <p:nvPr/>
        </p:nvSpPr>
        <p:spPr>
          <a:xfrm rot="10800000">
            <a:off x="6156176" y="4221088"/>
            <a:ext cx="792088" cy="28803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pic>
        <p:nvPicPr>
          <p:cNvPr id="15" name="図 14" descr="相関をみる.jpg"/>
          <p:cNvPicPr>
            <a:picLocks noChangeAspect="1"/>
          </p:cNvPicPr>
          <p:nvPr/>
        </p:nvPicPr>
        <p:blipFill>
          <a:blip r:embed="rId5" cstate="print"/>
          <a:stretch>
            <a:fillRect/>
          </a:stretch>
        </p:blipFill>
        <p:spPr>
          <a:xfrm>
            <a:off x="5071389" y="4509120"/>
            <a:ext cx="3919970" cy="1981389"/>
          </a:xfrm>
          <a:prstGeom prst="rect">
            <a:avLst/>
          </a:prstGeom>
          <a:ln>
            <a:solidFill>
              <a:schemeClr val="tx1">
                <a:lumMod val="65000"/>
                <a:lumOff val="35000"/>
              </a:schemeClr>
            </a:solidFill>
          </a:ln>
        </p:spPr>
      </p:pic>
      <p:sp>
        <p:nvSpPr>
          <p:cNvPr id="14" name="テキスト ボックス 13"/>
          <p:cNvSpPr txBox="1"/>
          <p:nvPr/>
        </p:nvSpPr>
        <p:spPr>
          <a:xfrm>
            <a:off x="6948264" y="4149080"/>
            <a:ext cx="1800200" cy="369332"/>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データ流し込み</a:t>
            </a:r>
          </a:p>
        </p:txBody>
      </p:sp>
    </p:spTree>
    <p:extLst>
      <p:ext uri="{BB962C8B-B14F-4D97-AF65-F5344CB8AC3E}">
        <p14:creationId xmlns:p14="http://schemas.microsoft.com/office/powerpoint/2010/main" val="20421072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4294967295"/>
          </p:nvPr>
        </p:nvSpPr>
        <p:spPr>
          <a:xfrm>
            <a:off x="6804248" y="44624"/>
            <a:ext cx="2133600" cy="26035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FB3B8FA-1B13-4967-BF3D-873308DD05F5}" type="slidenum">
              <a:rPr kumimoji="1" lang="en-US" altLang="ja-JP"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1" lang="en-US" altLang="ja-JP"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5" name="タイトル 1"/>
          <p:cNvSpPr txBox="1">
            <a:spLocks/>
          </p:cNvSpPr>
          <p:nvPr/>
        </p:nvSpPr>
        <p:spPr bwMode="gray">
          <a:xfrm>
            <a:off x="179512" y="692696"/>
            <a:ext cx="7920880" cy="4333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lang="en-US" altLang="ja-JP" sz="3200" kern="0" dirty="0">
                <a:solidFill>
                  <a:srgbClr val="000000"/>
                </a:solidFill>
                <a:latin typeface="Meiryo UI" pitchFamily="50" charset="-128"/>
                <a:ea typeface="Meiryo UI" pitchFamily="50" charset="-128"/>
                <a:cs typeface="Meiryo UI" pitchFamily="50" charset="-128"/>
              </a:rPr>
              <a:t>9</a:t>
            </a:r>
            <a:r>
              <a:rPr kumimoji="1" lang="en-US" altLang="ja-JP" sz="32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a:t>
            </a:r>
            <a:r>
              <a:rPr kumimoji="1" lang="ja-JP" altLang="en-US" sz="32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市民</a:t>
            </a:r>
            <a:r>
              <a:rPr kumimoji="1" lang="en-US" altLang="ja-JP" sz="32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a:t>
            </a:r>
            <a:r>
              <a:rPr kumimoji="1" lang="ja-JP" altLang="en-US" sz="32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学生のサポート・コミュニケーション状況</a:t>
            </a:r>
          </a:p>
        </p:txBody>
      </p:sp>
      <p:sp>
        <p:nvSpPr>
          <p:cNvPr id="7" name="コンテンツ プレースホルダ 2"/>
          <p:cNvSpPr>
            <a:spLocks noGrp="1"/>
          </p:cNvSpPr>
          <p:nvPr>
            <p:ph idx="1"/>
          </p:nvPr>
        </p:nvSpPr>
        <p:spPr>
          <a:xfrm>
            <a:off x="395536" y="1772816"/>
            <a:ext cx="8496944" cy="4680520"/>
          </a:xfrm>
        </p:spPr>
        <p:txBody>
          <a:bodyPr/>
          <a:lstStyle/>
          <a:p>
            <a:pPr>
              <a:spcBef>
                <a:spcPts val="1200"/>
              </a:spcBef>
              <a:buFont typeface="+mj-lt"/>
              <a:buAutoNum type="arabicPeriod"/>
            </a:pPr>
            <a:r>
              <a:rPr lang="ja-JP" altLang="en-US" sz="2400" b="1" dirty="0">
                <a:solidFill>
                  <a:schemeClr val="accent6">
                    <a:lumMod val="75000"/>
                  </a:schemeClr>
                </a:solidFill>
                <a:latin typeface="Meiryo UI" pitchFamily="50" charset="-128"/>
                <a:ea typeface="Meiryo UI" pitchFamily="50" charset="-128"/>
                <a:cs typeface="Meiryo UI" pitchFamily="50" charset="-128"/>
              </a:rPr>
              <a:t>相手のフィールドに入っていく</a:t>
            </a:r>
            <a:endParaRPr lang="en-US" altLang="ja-JP" sz="2400" b="1" dirty="0">
              <a:solidFill>
                <a:schemeClr val="accent6">
                  <a:lumMod val="75000"/>
                </a:schemeClr>
              </a:solidFill>
              <a:latin typeface="Meiryo UI" pitchFamily="50" charset="-128"/>
              <a:ea typeface="Meiryo UI" pitchFamily="50" charset="-128"/>
              <a:cs typeface="Meiryo UI" pitchFamily="50" charset="-128"/>
            </a:endParaRPr>
          </a:p>
          <a:p>
            <a:pPr marL="447675" lvl="1" indent="9525">
              <a:spcBef>
                <a:spcPts val="1200"/>
              </a:spcBef>
              <a:buNone/>
            </a:pPr>
            <a:r>
              <a:rPr lang="ja-JP" altLang="en-US" sz="2200" dirty="0">
                <a:latin typeface="Meiryo UI" pitchFamily="50" charset="-128"/>
                <a:ea typeface="Meiryo UI" pitchFamily="50" charset="-128"/>
                <a:cs typeface="Meiryo UI" pitchFamily="50" charset="-128"/>
              </a:rPr>
              <a:t>市民</a:t>
            </a:r>
            <a:r>
              <a:rPr lang="en-US" altLang="ja-JP" sz="2200" dirty="0">
                <a:latin typeface="Meiryo UI" pitchFamily="50" charset="-128"/>
                <a:ea typeface="Meiryo UI" pitchFamily="50" charset="-128"/>
                <a:cs typeface="Meiryo UI" pitchFamily="50" charset="-128"/>
              </a:rPr>
              <a:t>/</a:t>
            </a:r>
            <a:r>
              <a:rPr lang="ja-JP" altLang="en-US" sz="2200" dirty="0">
                <a:latin typeface="Meiryo UI" pitchFamily="50" charset="-128"/>
                <a:ea typeface="Meiryo UI" pitchFamily="50" charset="-128"/>
                <a:cs typeface="Meiryo UI" pitchFamily="50" charset="-128"/>
              </a:rPr>
              <a:t>学生の主体性、のびのびとした自由な発想の妨げにならないように、普段どおりの場でコミュニケーションをとった。</a:t>
            </a:r>
            <a:endParaRPr lang="en-US" altLang="ja-JP" sz="2200" dirty="0">
              <a:latin typeface="Meiryo UI" pitchFamily="50" charset="-128"/>
              <a:ea typeface="Meiryo UI" pitchFamily="50" charset="-128"/>
              <a:cs typeface="Meiryo UI" pitchFamily="50" charset="-128"/>
            </a:endParaRPr>
          </a:p>
          <a:p>
            <a:pPr>
              <a:spcBef>
                <a:spcPts val="1200"/>
              </a:spcBef>
              <a:buFont typeface="+mj-lt"/>
              <a:buAutoNum type="arabicPeriod"/>
            </a:pPr>
            <a:r>
              <a:rPr lang="ja-JP" altLang="en-US" sz="2400" b="1" dirty="0">
                <a:solidFill>
                  <a:schemeClr val="accent6">
                    <a:lumMod val="75000"/>
                  </a:schemeClr>
                </a:solidFill>
                <a:latin typeface="Meiryo UI" pitchFamily="50" charset="-128"/>
                <a:ea typeface="Meiryo UI" pitchFamily="50" charset="-128"/>
                <a:cs typeface="Meiryo UI" pitchFamily="50" charset="-128"/>
              </a:rPr>
              <a:t>レールを敷かない</a:t>
            </a:r>
            <a:endParaRPr lang="en-US" altLang="ja-JP" sz="2400" b="1" dirty="0">
              <a:solidFill>
                <a:schemeClr val="accent6">
                  <a:lumMod val="75000"/>
                </a:schemeClr>
              </a:solidFill>
              <a:latin typeface="Meiryo UI" pitchFamily="50" charset="-128"/>
              <a:ea typeface="Meiryo UI" pitchFamily="50" charset="-128"/>
              <a:cs typeface="Meiryo UI" pitchFamily="50" charset="-128"/>
            </a:endParaRPr>
          </a:p>
          <a:p>
            <a:pPr marL="447675" lvl="1" indent="9525">
              <a:spcBef>
                <a:spcPts val="1200"/>
              </a:spcBef>
              <a:buNone/>
            </a:pPr>
            <a:r>
              <a:rPr lang="ja-JP" altLang="en-US" sz="2200" dirty="0">
                <a:latin typeface="Meiryo UI" pitchFamily="50" charset="-128"/>
                <a:ea typeface="Meiryo UI" pitchFamily="50" charset="-128"/>
                <a:cs typeface="Meiryo UI" pitchFamily="50" charset="-128"/>
              </a:rPr>
              <a:t>行政の手厚いお膳立てで進捗やすすむ方向をコントロールしたり、普段と違うことをお願いしたりすることをせず、主役を市民</a:t>
            </a:r>
            <a:r>
              <a:rPr lang="en-US" altLang="ja-JP" sz="2200" dirty="0">
                <a:latin typeface="Meiryo UI" pitchFamily="50" charset="-128"/>
                <a:ea typeface="Meiryo UI" pitchFamily="50" charset="-128"/>
                <a:cs typeface="Meiryo UI" pitchFamily="50" charset="-128"/>
              </a:rPr>
              <a:t>/</a:t>
            </a:r>
            <a:r>
              <a:rPr lang="ja-JP" altLang="en-US" sz="2200" dirty="0">
                <a:latin typeface="Meiryo UI" pitchFamily="50" charset="-128"/>
                <a:ea typeface="Meiryo UI" pitchFamily="50" charset="-128"/>
                <a:cs typeface="Meiryo UI" pitchFamily="50" charset="-128"/>
              </a:rPr>
              <a:t>学生とし、サポート役（意図を説明する、データを提供するなど）にまわった。</a:t>
            </a:r>
            <a:endParaRPr lang="en-US" altLang="ja-JP" sz="2200" dirty="0">
              <a:latin typeface="Meiryo UI" pitchFamily="50" charset="-128"/>
              <a:ea typeface="Meiryo UI" pitchFamily="50" charset="-128"/>
              <a:cs typeface="Meiryo UI" pitchFamily="50" charset="-128"/>
            </a:endParaRPr>
          </a:p>
          <a:p>
            <a:pPr>
              <a:spcBef>
                <a:spcPts val="1200"/>
              </a:spcBef>
              <a:buFont typeface="+mj-lt"/>
              <a:buAutoNum type="arabicPeriod"/>
            </a:pPr>
            <a:r>
              <a:rPr lang="ja-JP" altLang="en-US" sz="2400" b="1" dirty="0">
                <a:solidFill>
                  <a:schemeClr val="accent6">
                    <a:lumMod val="75000"/>
                  </a:schemeClr>
                </a:solidFill>
                <a:latin typeface="Meiryo UI" pitchFamily="50" charset="-128"/>
                <a:ea typeface="Meiryo UI" pitchFamily="50" charset="-128"/>
                <a:cs typeface="Meiryo UI" pitchFamily="50" charset="-128"/>
              </a:rPr>
              <a:t>“つなぎ役”を頑張る</a:t>
            </a:r>
            <a:endParaRPr lang="en-US" altLang="ja-JP" sz="2400" b="1" dirty="0">
              <a:solidFill>
                <a:schemeClr val="accent6">
                  <a:lumMod val="75000"/>
                </a:schemeClr>
              </a:solidFill>
              <a:latin typeface="Meiryo UI" pitchFamily="50" charset="-128"/>
              <a:ea typeface="Meiryo UI" pitchFamily="50" charset="-128"/>
              <a:cs typeface="Meiryo UI" pitchFamily="50" charset="-128"/>
            </a:endParaRPr>
          </a:p>
          <a:p>
            <a:pPr marL="447675" lvl="1" indent="9525">
              <a:spcBef>
                <a:spcPts val="1200"/>
              </a:spcBef>
              <a:buNone/>
            </a:pPr>
            <a:r>
              <a:rPr lang="ja-JP" altLang="en-US" sz="2200" dirty="0">
                <a:latin typeface="Meiryo UI" pitchFamily="50" charset="-128"/>
                <a:ea typeface="Meiryo UI" pitchFamily="50" charset="-128"/>
                <a:cs typeface="Meiryo UI" pitchFamily="50" charset="-128"/>
              </a:rPr>
              <a:t>新しい協働相手と、新しい取り組みを始めるにあたり、互いの価値を理解してもらうために、市民と行政とを仲立ちする役割が重要。</a:t>
            </a:r>
            <a:endParaRPr lang="en-US" altLang="ja-JP" sz="2200" dirty="0">
              <a:latin typeface="Meiryo UI" pitchFamily="50" charset="-128"/>
              <a:ea typeface="Meiryo UI" pitchFamily="50" charset="-128"/>
              <a:cs typeface="Meiryo UI" pitchFamily="50" charset="-128"/>
            </a:endParaRPr>
          </a:p>
          <a:p>
            <a:pPr marL="447675" lvl="1" indent="9525">
              <a:spcBef>
                <a:spcPts val="1200"/>
              </a:spcBef>
              <a:buNone/>
            </a:pPr>
            <a:r>
              <a:rPr lang="ja-JP" altLang="en-US" sz="2200" dirty="0">
                <a:latin typeface="Meiryo UI" pitchFamily="50" charset="-128"/>
                <a:ea typeface="Meiryo UI" pitchFamily="50" charset="-128"/>
                <a:cs typeface="Meiryo UI" pitchFamily="50" charset="-128"/>
              </a:rPr>
              <a:t>　　　</a:t>
            </a:r>
            <a:r>
              <a:rPr lang="ja-JP" altLang="en-US" sz="2200" b="1" dirty="0">
                <a:solidFill>
                  <a:schemeClr val="accent6">
                    <a:lumMod val="75000"/>
                  </a:schemeClr>
                </a:solidFill>
                <a:latin typeface="Meiryo UI" pitchFamily="50" charset="-128"/>
                <a:ea typeface="Meiryo UI" pitchFamily="50" charset="-128"/>
                <a:cs typeface="Meiryo UI" pitchFamily="50" charset="-128"/>
              </a:rPr>
              <a:t>→　今後、庁内での水平展開へ</a:t>
            </a:r>
            <a:endParaRPr lang="en-US" altLang="ja-JP" sz="2200" b="1" dirty="0">
              <a:solidFill>
                <a:schemeClr val="accent6">
                  <a:lumMod val="75000"/>
                </a:schemeClr>
              </a:solidFill>
              <a:latin typeface="Meiryo UI" pitchFamily="50" charset="-128"/>
              <a:ea typeface="Meiryo UI" pitchFamily="50" charset="-128"/>
              <a:cs typeface="Meiryo UI" pitchFamily="50" charset="-128"/>
            </a:endParaRPr>
          </a:p>
          <a:p>
            <a:pPr marL="542925" lvl="1" indent="-361950">
              <a:spcBef>
                <a:spcPts val="0"/>
              </a:spcBef>
              <a:buFont typeface="+mj-ea"/>
              <a:buAutoNum type="circleNumDbPlain" startAt="4"/>
            </a:pPr>
            <a:endParaRPr lang="en-US" altLang="ja-JP" sz="1400" dirty="0">
              <a:solidFill>
                <a:srgbClr val="000000"/>
              </a:solidFill>
              <a:latin typeface="Meiryo UI" pitchFamily="50" charset="-128"/>
              <a:ea typeface="Meiryo UI" pitchFamily="50" charset="-128"/>
              <a:cs typeface="Meiryo UI" pitchFamily="50" charset="-128"/>
            </a:endParaRPr>
          </a:p>
          <a:p>
            <a:pPr>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None/>
            </a:pPr>
            <a:endParaRPr lang="en-US" altLang="ja-JP" sz="1400" dirty="0">
              <a:latin typeface="Meiryo UI" pitchFamily="50" charset="-128"/>
              <a:ea typeface="Meiryo UI" pitchFamily="50" charset="-128"/>
              <a:cs typeface="Meiryo UI" pitchFamily="50" charset="-128"/>
            </a:endParaRPr>
          </a:p>
        </p:txBody>
      </p:sp>
      <p:sp>
        <p:nvSpPr>
          <p:cNvPr id="12" name="コンテンツ プレースホルダ 2"/>
          <p:cNvSpPr txBox="1">
            <a:spLocks/>
          </p:cNvSpPr>
          <p:nvPr/>
        </p:nvSpPr>
        <p:spPr bwMode="gray">
          <a:xfrm>
            <a:off x="323528" y="1412776"/>
            <a:ext cx="8496944"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ts val="0"/>
              </a:spcBef>
              <a:spcAft>
                <a:spcPct val="0"/>
              </a:spcAft>
              <a:buClrTx/>
              <a:buSzTx/>
              <a:buFont typeface="Wingdings" pitchFamily="2" charset="2"/>
              <a:buChar char="l"/>
              <a:tabLst/>
              <a:defRPr/>
            </a:pPr>
            <a:r>
              <a:rPr kumimoji="1" lang="ja-JP" altLang="en-US" b="1" i="0" u="none" strike="noStrike" kern="0" cap="none" spc="0" normalizeH="0" baseline="0" noProof="0" dirty="0">
                <a:ln>
                  <a:noFill/>
                </a:ln>
                <a:solidFill>
                  <a:srgbClr val="333399">
                    <a:lumMod val="50000"/>
                  </a:srgbClr>
                </a:solidFill>
                <a:effectLst/>
                <a:uLnTx/>
                <a:uFillTx/>
                <a:latin typeface="Meiryo UI" pitchFamily="50" charset="-128"/>
                <a:ea typeface="Meiryo UI" pitchFamily="50" charset="-128"/>
                <a:cs typeface="Meiryo UI" pitchFamily="50" charset="-128"/>
              </a:rPr>
              <a:t>サポート・コミュニケーションにおいて常に心掛けたこと　</a:t>
            </a:r>
            <a:endParaRPr kumimoji="1" lang="en-US" altLang="ja-JP" b="1" i="0" u="none" strike="noStrike" kern="0" cap="none" spc="0" normalizeH="0" baseline="0" noProof="0" dirty="0">
              <a:ln>
                <a:noFill/>
              </a:ln>
              <a:solidFill>
                <a:srgbClr val="333399">
                  <a:lumMod val="50000"/>
                </a:srgbClr>
              </a:solidFill>
              <a:effectLst/>
              <a:uLnTx/>
              <a:uFillTx/>
              <a:latin typeface="Meiryo UI" pitchFamily="50" charset="-128"/>
              <a:ea typeface="Meiryo UI" pitchFamily="50" charset="-128"/>
              <a:cs typeface="Meiryo UI" pitchFamily="50" charset="-128"/>
            </a:endParaRPr>
          </a:p>
          <a:p>
            <a:pPr marL="342900" marR="0" lvl="0" indent="-342900" algn="l" defTabSz="914400" rtl="0" eaLnBrk="1" fontAlgn="base" latinLnBrk="0" hangingPunct="1">
              <a:lnSpc>
                <a:spcPct val="100000"/>
              </a:lnSpc>
              <a:spcBef>
                <a:spcPts val="0"/>
              </a:spcBef>
              <a:spcAft>
                <a:spcPct val="0"/>
              </a:spcAft>
              <a:buClrTx/>
              <a:buSzTx/>
              <a:buFontTx/>
              <a:buNone/>
              <a:tabLst/>
              <a:defRPr/>
            </a:pPr>
            <a:endParaRPr kumimoji="1" lang="en-US" altLang="ja-JP" sz="14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3486076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4294967295"/>
          </p:nvPr>
        </p:nvSpPr>
        <p:spPr>
          <a:xfrm>
            <a:off x="6804248" y="44450"/>
            <a:ext cx="2133600" cy="26035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FB3B8FA-1B13-4967-BF3D-873308DD05F5}" type="slidenum">
              <a:rPr kumimoji="1" lang="en-US" altLang="ja-JP"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1" lang="en-US" altLang="ja-JP"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5" name="タイトル 1"/>
          <p:cNvSpPr txBox="1">
            <a:spLocks/>
          </p:cNvSpPr>
          <p:nvPr/>
        </p:nvSpPr>
        <p:spPr bwMode="gray">
          <a:xfrm>
            <a:off x="179512" y="692696"/>
            <a:ext cx="8640762" cy="4333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defRPr/>
            </a:pPr>
            <a:r>
              <a:rPr lang="en-US" altLang="ja-JP" sz="3200" kern="0" dirty="0">
                <a:solidFill>
                  <a:srgbClr val="000000"/>
                </a:solidFill>
                <a:latin typeface="Meiryo UI" pitchFamily="50" charset="-128"/>
                <a:ea typeface="Meiryo UI" pitchFamily="50" charset="-128"/>
                <a:cs typeface="Meiryo UI" pitchFamily="50" charset="-128"/>
              </a:rPr>
              <a:t>9.</a:t>
            </a:r>
            <a:r>
              <a:rPr lang="ja-JP" altLang="en-US" sz="3200" kern="0" dirty="0">
                <a:solidFill>
                  <a:srgbClr val="000000"/>
                </a:solidFill>
                <a:latin typeface="Meiryo UI" pitchFamily="50" charset="-128"/>
                <a:ea typeface="Meiryo UI" pitchFamily="50" charset="-128"/>
                <a:cs typeface="Meiryo UI" pitchFamily="50" charset="-128"/>
              </a:rPr>
              <a:t>市民</a:t>
            </a:r>
            <a:r>
              <a:rPr lang="en-US" altLang="ja-JP" sz="3200" kern="0" dirty="0">
                <a:solidFill>
                  <a:srgbClr val="000000"/>
                </a:solidFill>
                <a:latin typeface="Meiryo UI" pitchFamily="50" charset="-128"/>
                <a:ea typeface="Meiryo UI" pitchFamily="50" charset="-128"/>
                <a:cs typeface="Meiryo UI" pitchFamily="50" charset="-128"/>
              </a:rPr>
              <a:t>/</a:t>
            </a:r>
            <a:r>
              <a:rPr lang="ja-JP" altLang="en-US" sz="3200" kern="0" dirty="0">
                <a:solidFill>
                  <a:srgbClr val="000000"/>
                </a:solidFill>
                <a:latin typeface="Meiryo UI" pitchFamily="50" charset="-128"/>
                <a:ea typeface="Meiryo UI" pitchFamily="50" charset="-128"/>
                <a:cs typeface="Meiryo UI" pitchFamily="50" charset="-128"/>
              </a:rPr>
              <a:t>学生のサポート・コミュニケーション状況</a:t>
            </a:r>
            <a:endParaRPr kumimoji="1" lang="ja-JP" altLang="en-US" sz="32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p:txBody>
      </p:sp>
      <p:sp>
        <p:nvSpPr>
          <p:cNvPr id="10" name="コンテンツ プレースホルダ 2"/>
          <p:cNvSpPr>
            <a:spLocks noGrp="1"/>
          </p:cNvSpPr>
          <p:nvPr>
            <p:ph idx="1"/>
          </p:nvPr>
        </p:nvSpPr>
        <p:spPr>
          <a:xfrm>
            <a:off x="251520" y="1772816"/>
            <a:ext cx="4176464" cy="4968552"/>
          </a:xfrm>
        </p:spPr>
        <p:txBody>
          <a:bodyPr/>
          <a:lstStyle/>
          <a:p>
            <a:pPr>
              <a:spcBef>
                <a:spcPts val="0"/>
              </a:spcBef>
              <a:buFont typeface="+mj-lt"/>
              <a:buAutoNum type="arabicPeriod"/>
            </a:pPr>
            <a:r>
              <a:rPr lang="en-US" altLang="ja-JP" sz="1400" dirty="0">
                <a:latin typeface="Meiryo UI" pitchFamily="50" charset="-128"/>
                <a:ea typeface="Meiryo UI" pitchFamily="50" charset="-128"/>
                <a:cs typeface="Meiryo UI" pitchFamily="50" charset="-128"/>
              </a:rPr>
              <a:t>Code for Niigata</a:t>
            </a:r>
            <a:r>
              <a:rPr lang="ja-JP" altLang="en-US" sz="1400" dirty="0">
                <a:latin typeface="Meiryo UI" pitchFamily="50" charset="-128"/>
                <a:ea typeface="Meiryo UI" pitchFamily="50" charset="-128"/>
                <a:cs typeface="Meiryo UI" pitchFamily="50" charset="-128"/>
              </a:rPr>
              <a:t>と</a:t>
            </a:r>
            <a:endParaRPr lang="en-US" altLang="ja-JP" sz="1400" dirty="0">
              <a:latin typeface="Meiryo UI" pitchFamily="50" charset="-128"/>
              <a:ea typeface="Meiryo UI" pitchFamily="50" charset="-128"/>
              <a:cs typeface="Meiryo UI" pitchFamily="50" charset="-128"/>
            </a:endParaRPr>
          </a:p>
          <a:p>
            <a:pPr lvl="1">
              <a:spcBef>
                <a:spcPts val="0"/>
              </a:spcBef>
              <a:buNone/>
            </a:pPr>
            <a:endParaRPr lang="en-US" altLang="ja-JP" sz="1200" dirty="0">
              <a:latin typeface="Meiryo UI" pitchFamily="50" charset="-128"/>
              <a:ea typeface="Meiryo UI" pitchFamily="50" charset="-128"/>
              <a:cs typeface="Meiryo UI" pitchFamily="50" charset="-128"/>
            </a:endParaRPr>
          </a:p>
          <a:p>
            <a:pPr marL="542925" lvl="1" indent="-361950">
              <a:spcBef>
                <a:spcPts val="0"/>
              </a:spcBef>
              <a:buFont typeface="+mj-ea"/>
              <a:buAutoNum type="circleNumDbPlain"/>
            </a:pPr>
            <a:r>
              <a:rPr lang="en-US" altLang="ja-JP" sz="1400" dirty="0">
                <a:latin typeface="Meiryo UI" pitchFamily="50" charset="-128"/>
                <a:ea typeface="Meiryo UI" pitchFamily="50" charset="-128"/>
                <a:cs typeface="Meiryo UI" pitchFamily="50" charset="-128"/>
              </a:rPr>
              <a:t>COG2016</a:t>
            </a:r>
            <a:r>
              <a:rPr lang="ja-JP" altLang="en-US" sz="1400" dirty="0">
                <a:latin typeface="Meiryo UI" pitchFamily="50" charset="-128"/>
                <a:ea typeface="Meiryo UI" pitchFamily="50" charset="-128"/>
                <a:cs typeface="Meiryo UI" pitchFamily="50" charset="-128"/>
              </a:rPr>
              <a:t>の取り組みについて紹介（阿部）</a:t>
            </a:r>
            <a:endParaRPr lang="en-US" altLang="ja-JP" sz="1400" dirty="0">
              <a:latin typeface="Meiryo UI" pitchFamily="50" charset="-128"/>
              <a:ea typeface="Meiryo UI" pitchFamily="50" charset="-128"/>
              <a:cs typeface="Meiryo UI" pitchFamily="50" charset="-128"/>
            </a:endParaRPr>
          </a:p>
          <a:p>
            <a:pPr marL="942975" lvl="2" indent="-361950">
              <a:spcBef>
                <a:spcPts val="0"/>
              </a:spcBef>
              <a:buNone/>
            </a:pPr>
            <a:r>
              <a:rPr lang="en-US" altLang="ja-JP" sz="1100" dirty="0">
                <a:latin typeface="Meiryo UI" pitchFamily="50" charset="-128"/>
                <a:ea typeface="Meiryo UI" pitchFamily="50" charset="-128"/>
                <a:cs typeface="Meiryo UI" pitchFamily="50" charset="-128"/>
              </a:rPr>
              <a:t>2016</a:t>
            </a:r>
            <a:r>
              <a:rPr lang="ja-JP" altLang="en-US" sz="1100" dirty="0">
                <a:latin typeface="Meiryo UI" pitchFamily="50" charset="-128"/>
                <a:ea typeface="Meiryo UI" pitchFamily="50" charset="-128"/>
                <a:cs typeface="Meiryo UI" pitchFamily="50" charset="-128"/>
              </a:rPr>
              <a:t>年</a:t>
            </a:r>
            <a:r>
              <a:rPr lang="en-US" altLang="ja-JP" sz="1100" dirty="0">
                <a:latin typeface="Meiryo UI" pitchFamily="50" charset="-128"/>
                <a:ea typeface="Meiryo UI" pitchFamily="50" charset="-128"/>
                <a:cs typeface="Meiryo UI" pitchFamily="50" charset="-128"/>
              </a:rPr>
              <a:t>7</a:t>
            </a:r>
            <a:r>
              <a:rPr lang="ja-JP" altLang="en-US" sz="1100" dirty="0">
                <a:latin typeface="Meiryo UI" pitchFamily="50" charset="-128"/>
                <a:ea typeface="Meiryo UI" pitchFamily="50" charset="-128"/>
                <a:cs typeface="Meiryo UI" pitchFamily="50" charset="-128"/>
              </a:rPr>
              <a:t>月</a:t>
            </a:r>
            <a:r>
              <a:rPr lang="en-US" altLang="ja-JP" sz="1100" dirty="0">
                <a:latin typeface="Meiryo UI" pitchFamily="50" charset="-128"/>
                <a:ea typeface="Meiryo UI" pitchFamily="50" charset="-128"/>
                <a:cs typeface="Meiryo UI" pitchFamily="50" charset="-128"/>
              </a:rPr>
              <a:t>13</a:t>
            </a:r>
            <a:r>
              <a:rPr lang="ja-JP" altLang="en-US" sz="1100" dirty="0">
                <a:latin typeface="Meiryo UI" pitchFamily="50" charset="-128"/>
                <a:ea typeface="Meiryo UI" pitchFamily="50" charset="-128"/>
                <a:cs typeface="Meiryo UI" pitchFamily="50" charset="-128"/>
              </a:rPr>
              <a:t>日の</a:t>
            </a:r>
            <a:r>
              <a:rPr lang="en-US" altLang="ja-JP" sz="1100" dirty="0">
                <a:latin typeface="Meiryo UI" pitchFamily="50" charset="-128"/>
                <a:ea typeface="Meiryo UI" pitchFamily="50" charset="-128"/>
                <a:cs typeface="Meiryo UI" pitchFamily="50" charset="-128"/>
              </a:rPr>
              <a:t>MTG</a:t>
            </a:r>
            <a:r>
              <a:rPr lang="ja-JP" altLang="en-US" sz="1100" dirty="0">
                <a:latin typeface="Meiryo UI" pitchFamily="50" charset="-128"/>
                <a:ea typeface="Meiryo UI" pitchFamily="50" charset="-128"/>
                <a:cs typeface="Meiryo UI" pitchFamily="50" charset="-128"/>
              </a:rPr>
              <a:t>で</a:t>
            </a:r>
            <a:r>
              <a:rPr lang="en-US" altLang="ja-JP" sz="1100" dirty="0">
                <a:latin typeface="Meiryo UI" pitchFamily="50" charset="-128"/>
                <a:ea typeface="Meiryo UI" pitchFamily="50" charset="-128"/>
                <a:cs typeface="Meiryo UI" pitchFamily="50" charset="-128"/>
              </a:rPr>
              <a:t>COG2016</a:t>
            </a:r>
            <a:r>
              <a:rPr lang="ja-JP" altLang="en-US" sz="1100" dirty="0">
                <a:latin typeface="Meiryo UI" pitchFamily="50" charset="-128"/>
                <a:ea typeface="Meiryo UI" pitchFamily="50" charset="-128"/>
                <a:cs typeface="Meiryo UI" pitchFamily="50" charset="-128"/>
              </a:rPr>
              <a:t>について紹介</a:t>
            </a:r>
            <a:endParaRPr lang="en-US" altLang="ja-JP" sz="1100" dirty="0">
              <a:latin typeface="Meiryo UI" pitchFamily="50" charset="-128"/>
              <a:ea typeface="Meiryo UI" pitchFamily="50" charset="-128"/>
              <a:cs typeface="Meiryo UI" pitchFamily="50" charset="-128"/>
            </a:endParaRPr>
          </a:p>
          <a:p>
            <a:pPr marL="542925" lvl="1" indent="-361950">
              <a:spcBef>
                <a:spcPts val="0"/>
              </a:spcBef>
              <a:buFont typeface="+mj-ea"/>
              <a:buAutoNum type="circleNumDbPlain"/>
            </a:pPr>
            <a:endParaRPr lang="en-US" altLang="ja-JP" sz="1200" dirty="0">
              <a:latin typeface="Meiryo UI" pitchFamily="50" charset="-128"/>
              <a:ea typeface="Meiryo UI" pitchFamily="50" charset="-128"/>
              <a:cs typeface="Meiryo UI" pitchFamily="50" charset="-128"/>
            </a:endParaRPr>
          </a:p>
          <a:p>
            <a:pPr marL="542925" lvl="1" indent="-361950">
              <a:spcBef>
                <a:spcPts val="0"/>
              </a:spcBef>
              <a:buFont typeface="+mj-ea"/>
              <a:buAutoNum type="circleNumDbPlain"/>
            </a:pPr>
            <a:r>
              <a:rPr lang="ja-JP" altLang="en-US" sz="1400" dirty="0">
                <a:latin typeface="Meiryo UI" pitchFamily="50" charset="-128"/>
                <a:ea typeface="Meiryo UI" pitchFamily="50" charset="-128"/>
                <a:cs typeface="Meiryo UI" pitchFamily="50" charset="-128"/>
              </a:rPr>
              <a:t>オープンガバナンス　についてレクチャー（米山）</a:t>
            </a:r>
            <a:endParaRPr lang="en-US" altLang="ja-JP" sz="1400" dirty="0">
              <a:latin typeface="Meiryo UI" pitchFamily="50" charset="-128"/>
              <a:ea typeface="Meiryo UI" pitchFamily="50" charset="-128"/>
              <a:cs typeface="Meiryo UI" pitchFamily="50" charset="-128"/>
            </a:endParaRPr>
          </a:p>
          <a:p>
            <a:pPr marL="542925" lvl="2" indent="38100">
              <a:spcBef>
                <a:spcPts val="0"/>
              </a:spcBef>
              <a:buNone/>
            </a:pPr>
            <a:r>
              <a:rPr lang="en-US" altLang="ja-JP" sz="1100" dirty="0">
                <a:latin typeface="Meiryo UI" pitchFamily="50" charset="-128"/>
                <a:ea typeface="Meiryo UI" pitchFamily="50" charset="-128"/>
                <a:cs typeface="Meiryo UI" pitchFamily="50" charset="-128"/>
              </a:rPr>
              <a:t>2016</a:t>
            </a:r>
            <a:r>
              <a:rPr lang="ja-JP" altLang="en-US" sz="1100" dirty="0">
                <a:latin typeface="Meiryo UI" pitchFamily="50" charset="-128"/>
                <a:ea typeface="Meiryo UI" pitchFamily="50" charset="-128"/>
                <a:cs typeface="Meiryo UI" pitchFamily="50" charset="-128"/>
              </a:rPr>
              <a:t>年</a:t>
            </a:r>
            <a:r>
              <a:rPr lang="en-US" altLang="ja-JP" sz="1100" dirty="0">
                <a:latin typeface="Meiryo UI" pitchFamily="50" charset="-128"/>
                <a:ea typeface="Meiryo UI" pitchFamily="50" charset="-128"/>
                <a:cs typeface="Meiryo UI" pitchFamily="50" charset="-128"/>
              </a:rPr>
              <a:t>9</a:t>
            </a:r>
            <a:r>
              <a:rPr lang="ja-JP" altLang="en-US" sz="1100" dirty="0">
                <a:latin typeface="Meiryo UI" pitchFamily="50" charset="-128"/>
                <a:ea typeface="Meiryo UI" pitchFamily="50" charset="-128"/>
                <a:cs typeface="Meiryo UI" pitchFamily="50" charset="-128"/>
              </a:rPr>
              <a:t>月</a:t>
            </a:r>
            <a:r>
              <a:rPr lang="en-US" altLang="ja-JP" sz="1100" dirty="0">
                <a:latin typeface="Meiryo UI" pitchFamily="50" charset="-128"/>
                <a:ea typeface="Meiryo UI" pitchFamily="50" charset="-128"/>
                <a:cs typeface="Meiryo UI" pitchFamily="50" charset="-128"/>
              </a:rPr>
              <a:t>14</a:t>
            </a:r>
            <a:r>
              <a:rPr lang="ja-JP" altLang="en-US" sz="1100" dirty="0">
                <a:latin typeface="Meiryo UI" pitchFamily="50" charset="-128"/>
                <a:ea typeface="Meiryo UI" pitchFamily="50" charset="-128"/>
                <a:cs typeface="Meiryo UI" pitchFamily="50" charset="-128"/>
              </a:rPr>
              <a:t>日の</a:t>
            </a:r>
            <a:r>
              <a:rPr lang="en-US" altLang="ja-JP" sz="1100" dirty="0">
                <a:latin typeface="Meiryo UI" pitchFamily="50" charset="-128"/>
                <a:ea typeface="Meiryo UI" pitchFamily="50" charset="-128"/>
                <a:cs typeface="Meiryo UI" pitchFamily="50" charset="-128"/>
              </a:rPr>
              <a:t>MTG</a:t>
            </a:r>
            <a:r>
              <a:rPr lang="ja-JP" altLang="en-US" sz="1100" dirty="0">
                <a:latin typeface="Meiryo UI" pitchFamily="50" charset="-128"/>
                <a:ea typeface="Meiryo UI" pitchFamily="50" charset="-128"/>
                <a:cs typeface="Meiryo UI" pitchFamily="50" charset="-128"/>
              </a:rPr>
              <a:t>で、</a:t>
            </a:r>
            <a:r>
              <a:rPr lang="en-US" altLang="ja-JP" sz="1100" dirty="0">
                <a:latin typeface="Meiryo UI" pitchFamily="50" charset="-128"/>
                <a:ea typeface="Meiryo UI" pitchFamily="50" charset="-128"/>
                <a:cs typeface="Meiryo UI" pitchFamily="50" charset="-128"/>
              </a:rPr>
              <a:t>COG2016</a:t>
            </a:r>
            <a:r>
              <a:rPr lang="ja-JP" altLang="en-US" sz="1100" dirty="0">
                <a:latin typeface="Meiryo UI" pitchFamily="50" charset="-128"/>
                <a:ea typeface="Meiryo UI" pitchFamily="50" charset="-128"/>
                <a:cs typeface="Meiryo UI" pitchFamily="50" charset="-128"/>
              </a:rPr>
              <a:t>の核となっている「オープンガバナンス」の考え方についてメンバーにレクチャー</a:t>
            </a:r>
            <a:endParaRPr lang="en-US" altLang="ja-JP" sz="1100" dirty="0">
              <a:latin typeface="Meiryo UI" pitchFamily="50" charset="-128"/>
              <a:ea typeface="Meiryo UI" pitchFamily="50" charset="-128"/>
              <a:cs typeface="Meiryo UI" pitchFamily="50" charset="-128"/>
            </a:endParaRPr>
          </a:p>
          <a:p>
            <a:pPr>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marL="542925" lvl="1" indent="-361950">
              <a:spcBef>
                <a:spcPts val="0"/>
              </a:spcBef>
              <a:buFont typeface="+mj-ea"/>
              <a:buAutoNum type="circleNumDbPlain" startAt="3"/>
            </a:pPr>
            <a:r>
              <a:rPr lang="ja-JP" altLang="en-US" sz="1400" dirty="0">
                <a:solidFill>
                  <a:srgbClr val="000000"/>
                </a:solidFill>
                <a:latin typeface="Meiryo UI" pitchFamily="50" charset="-128"/>
                <a:ea typeface="Meiryo UI" pitchFamily="50" charset="-128"/>
                <a:cs typeface="Meiryo UI" pitchFamily="50" charset="-128"/>
              </a:rPr>
              <a:t>コアメンバー</a:t>
            </a:r>
            <a:r>
              <a:rPr lang="en-US" altLang="ja-JP" sz="1400" dirty="0">
                <a:solidFill>
                  <a:srgbClr val="000000"/>
                </a:solidFill>
                <a:latin typeface="Meiryo UI" pitchFamily="50" charset="-128"/>
                <a:ea typeface="Meiryo UI" pitchFamily="50" charset="-128"/>
                <a:cs typeface="Meiryo UI" pitchFamily="50" charset="-128"/>
              </a:rPr>
              <a:t>4</a:t>
            </a:r>
            <a:r>
              <a:rPr lang="ja-JP" altLang="en-US" sz="1400" dirty="0">
                <a:solidFill>
                  <a:srgbClr val="000000"/>
                </a:solidFill>
                <a:latin typeface="Meiryo UI" pitchFamily="50" charset="-128"/>
                <a:ea typeface="Meiryo UI" pitchFamily="50" charset="-128"/>
                <a:cs typeface="Meiryo UI" pitchFamily="50" charset="-128"/>
              </a:rPr>
              <a:t>人でブレーンストーミング</a:t>
            </a:r>
            <a:endParaRPr lang="en-US" altLang="ja-JP" sz="1400" dirty="0">
              <a:solidFill>
                <a:srgbClr val="000000"/>
              </a:solidFill>
              <a:latin typeface="Meiryo UI" pitchFamily="50" charset="-128"/>
              <a:ea typeface="Meiryo UI" pitchFamily="50" charset="-128"/>
              <a:cs typeface="Meiryo UI" pitchFamily="50" charset="-128"/>
            </a:endParaRPr>
          </a:p>
          <a:p>
            <a:pPr marL="542925" lvl="2" indent="38100">
              <a:spcBef>
                <a:spcPts val="0"/>
              </a:spcBef>
              <a:buNone/>
            </a:pPr>
            <a:r>
              <a:rPr lang="en-US" altLang="ja-JP" sz="1100" dirty="0">
                <a:latin typeface="Meiryo UI" pitchFamily="50" charset="-128"/>
                <a:ea typeface="Meiryo UI" pitchFamily="50" charset="-128"/>
                <a:cs typeface="Meiryo UI" pitchFamily="50" charset="-128"/>
              </a:rPr>
              <a:t>2016</a:t>
            </a:r>
            <a:r>
              <a:rPr lang="ja-JP" altLang="en-US" sz="1100" dirty="0">
                <a:latin typeface="Meiryo UI" pitchFamily="50" charset="-128"/>
                <a:ea typeface="Meiryo UI" pitchFamily="50" charset="-128"/>
                <a:cs typeface="Meiryo UI" pitchFamily="50" charset="-128"/>
              </a:rPr>
              <a:t>年</a:t>
            </a:r>
            <a:r>
              <a:rPr lang="en-US" altLang="ja-JP" sz="1100" dirty="0">
                <a:latin typeface="Meiryo UI" pitchFamily="50" charset="-128"/>
                <a:ea typeface="Meiryo UI" pitchFamily="50" charset="-128"/>
                <a:cs typeface="Meiryo UI" pitchFamily="50" charset="-128"/>
              </a:rPr>
              <a:t>9</a:t>
            </a:r>
            <a:r>
              <a:rPr lang="ja-JP" altLang="en-US" sz="1100" dirty="0">
                <a:latin typeface="Meiryo UI" pitchFamily="50" charset="-128"/>
                <a:ea typeface="Meiryo UI" pitchFamily="50" charset="-128"/>
                <a:cs typeface="Meiryo UI" pitchFamily="50" charset="-128"/>
              </a:rPr>
              <a:t>月</a:t>
            </a:r>
            <a:r>
              <a:rPr lang="en-US" altLang="ja-JP" sz="1100" dirty="0">
                <a:latin typeface="Meiryo UI" pitchFamily="50" charset="-128"/>
                <a:ea typeface="Meiryo UI" pitchFamily="50" charset="-128"/>
                <a:cs typeface="Meiryo UI" pitchFamily="50" charset="-128"/>
              </a:rPr>
              <a:t>25</a:t>
            </a:r>
            <a:r>
              <a:rPr lang="ja-JP" altLang="en-US" sz="1100" dirty="0">
                <a:latin typeface="Meiryo UI" pitchFamily="50" charset="-128"/>
                <a:ea typeface="Meiryo UI" pitchFamily="50" charset="-128"/>
                <a:cs typeface="Meiryo UI" pitchFamily="50" charset="-128"/>
              </a:rPr>
              <a:t>日、カフェで自分たちのリソース（能力、アプリ、人脈など）を確認。</a:t>
            </a:r>
            <a:r>
              <a:rPr lang="en-US" altLang="ja-JP" sz="1100" dirty="0">
                <a:latin typeface="Meiryo UI" pitchFamily="50" charset="-128"/>
                <a:ea typeface="Meiryo UI" pitchFamily="50" charset="-128"/>
                <a:cs typeface="Meiryo UI" pitchFamily="50" charset="-128"/>
              </a:rPr>
              <a:t>(1)</a:t>
            </a:r>
            <a:r>
              <a:rPr lang="ja-JP" altLang="en-US" sz="1100" dirty="0">
                <a:latin typeface="Meiryo UI" pitchFamily="50" charset="-128"/>
                <a:ea typeface="Meiryo UI" pitchFamily="50" charset="-128"/>
                <a:cs typeface="Meiryo UI" pitchFamily="50" charset="-128"/>
              </a:rPr>
              <a:t>拡げる力のエンパワメント、</a:t>
            </a:r>
            <a:r>
              <a:rPr lang="en-US" altLang="ja-JP" sz="1100" dirty="0">
                <a:latin typeface="Meiryo UI" pitchFamily="50" charset="-128"/>
                <a:ea typeface="Meiryo UI" pitchFamily="50" charset="-128"/>
                <a:cs typeface="Meiryo UI" pitchFamily="50" charset="-128"/>
              </a:rPr>
              <a:t>(2)</a:t>
            </a:r>
            <a:r>
              <a:rPr lang="ja-JP" altLang="en-US" sz="1100" dirty="0">
                <a:latin typeface="Meiryo UI" pitchFamily="50" charset="-128"/>
                <a:ea typeface="Meiryo UI" pitchFamily="50" charset="-128"/>
                <a:cs typeface="Meiryo UI" pitchFamily="50" charset="-128"/>
              </a:rPr>
              <a:t>都市の魅力の発掘・深掘り、</a:t>
            </a:r>
            <a:r>
              <a:rPr lang="en-US" altLang="ja-JP" sz="1100" dirty="0">
                <a:latin typeface="Meiryo UI" pitchFamily="50" charset="-128"/>
                <a:ea typeface="Meiryo UI" pitchFamily="50" charset="-128"/>
                <a:cs typeface="Meiryo UI" pitchFamily="50" charset="-128"/>
              </a:rPr>
              <a:t>(3)</a:t>
            </a:r>
            <a:r>
              <a:rPr lang="ja-JP" altLang="en-US" sz="1100" dirty="0">
                <a:latin typeface="Meiryo UI" pitchFamily="50" charset="-128"/>
                <a:ea typeface="Meiryo UI" pitchFamily="50" charset="-128"/>
                <a:cs typeface="Meiryo UI" pitchFamily="50" charset="-128"/>
              </a:rPr>
              <a:t>インナーブランディング、の</a:t>
            </a:r>
            <a:r>
              <a:rPr lang="en-US" altLang="ja-JP" sz="1100" dirty="0">
                <a:latin typeface="Meiryo UI" pitchFamily="50" charset="-128"/>
                <a:ea typeface="Meiryo UI" pitchFamily="50" charset="-128"/>
                <a:cs typeface="Meiryo UI" pitchFamily="50" charset="-128"/>
              </a:rPr>
              <a:t>3</a:t>
            </a:r>
            <a:r>
              <a:rPr lang="ja-JP" altLang="en-US" sz="1100" dirty="0">
                <a:latin typeface="Meiryo UI" pitchFamily="50" charset="-128"/>
                <a:ea typeface="Meiryo UI" pitchFamily="50" charset="-128"/>
                <a:cs typeface="Meiryo UI" pitchFamily="50" charset="-128"/>
              </a:rPr>
              <a:t>点を目標に定めることを決定。</a:t>
            </a:r>
            <a:endParaRPr lang="en-US" altLang="ja-JP" sz="1100" dirty="0">
              <a:latin typeface="Meiryo UI" pitchFamily="50" charset="-128"/>
              <a:ea typeface="Meiryo UI" pitchFamily="50" charset="-128"/>
              <a:cs typeface="Meiryo UI" pitchFamily="50" charset="-128"/>
            </a:endParaRPr>
          </a:p>
          <a:p>
            <a:pPr marL="542925" lvl="2" indent="38100">
              <a:spcBef>
                <a:spcPts val="0"/>
              </a:spcBef>
              <a:buNone/>
            </a:pPr>
            <a:endParaRPr lang="en-US" altLang="ja-JP" sz="1400" dirty="0">
              <a:solidFill>
                <a:srgbClr val="000000"/>
              </a:solidFill>
              <a:latin typeface="Meiryo UI" pitchFamily="50" charset="-128"/>
              <a:ea typeface="Meiryo UI" pitchFamily="50" charset="-128"/>
              <a:cs typeface="Meiryo UI" pitchFamily="50" charset="-128"/>
            </a:endParaRPr>
          </a:p>
          <a:p>
            <a:pPr marL="542925" lvl="1" indent="-361950">
              <a:spcBef>
                <a:spcPts val="0"/>
              </a:spcBef>
              <a:buFont typeface="+mj-ea"/>
              <a:buAutoNum type="circleNumDbPlain" startAt="3"/>
            </a:pPr>
            <a:r>
              <a:rPr lang="ja-JP" altLang="en-US" sz="1400" dirty="0">
                <a:solidFill>
                  <a:srgbClr val="000000"/>
                </a:solidFill>
                <a:latin typeface="Meiryo UI" pitchFamily="50" charset="-128"/>
                <a:ea typeface="Meiryo UI" pitchFamily="50" charset="-128"/>
                <a:cs typeface="Meiryo UI" pitchFamily="50" charset="-128"/>
              </a:rPr>
              <a:t>「相関をみる」「引っ越しメーター」のアイデア検討</a:t>
            </a:r>
            <a:endParaRPr lang="en-US" altLang="ja-JP" sz="1400" dirty="0">
              <a:latin typeface="Meiryo UI" pitchFamily="50" charset="-128"/>
              <a:ea typeface="Meiryo UI" pitchFamily="50" charset="-128"/>
              <a:cs typeface="Meiryo UI" pitchFamily="50" charset="-128"/>
            </a:endParaRPr>
          </a:p>
          <a:p>
            <a:pPr marL="542925" lvl="2" indent="38100">
              <a:spcBef>
                <a:spcPts val="0"/>
              </a:spcBef>
              <a:buNone/>
            </a:pPr>
            <a:r>
              <a:rPr lang="en-US" altLang="ja-JP" sz="1100" dirty="0">
                <a:latin typeface="Meiryo UI" pitchFamily="50" charset="-128"/>
                <a:ea typeface="Meiryo UI" pitchFamily="50" charset="-128"/>
                <a:cs typeface="Meiryo UI" pitchFamily="50" charset="-128"/>
              </a:rPr>
              <a:t>2016</a:t>
            </a:r>
            <a:r>
              <a:rPr lang="ja-JP" altLang="en-US" sz="1100" dirty="0">
                <a:latin typeface="Meiryo UI" pitchFamily="50" charset="-128"/>
                <a:ea typeface="Meiryo UI" pitchFamily="50" charset="-128"/>
                <a:cs typeface="Meiryo UI" pitchFamily="50" charset="-128"/>
              </a:rPr>
              <a:t>年</a:t>
            </a:r>
            <a:r>
              <a:rPr lang="en-US" altLang="ja-JP" sz="1100" dirty="0">
                <a:latin typeface="Meiryo UI" pitchFamily="50" charset="-128"/>
                <a:ea typeface="Meiryo UI" pitchFamily="50" charset="-128"/>
                <a:cs typeface="Meiryo UI" pitchFamily="50" charset="-128"/>
              </a:rPr>
              <a:t>10</a:t>
            </a:r>
            <a:r>
              <a:rPr lang="ja-JP" altLang="en-US" sz="1100" dirty="0">
                <a:latin typeface="Meiryo UI" pitchFamily="50" charset="-128"/>
                <a:ea typeface="Meiryo UI" pitchFamily="50" charset="-128"/>
                <a:cs typeface="Meiryo UI" pitchFamily="50" charset="-128"/>
              </a:rPr>
              <a:t>月</a:t>
            </a:r>
            <a:r>
              <a:rPr lang="en-US" altLang="ja-JP" sz="1100" dirty="0">
                <a:latin typeface="Meiryo UI" pitchFamily="50" charset="-128"/>
                <a:ea typeface="Meiryo UI" pitchFamily="50" charset="-128"/>
                <a:cs typeface="Meiryo UI" pitchFamily="50" charset="-128"/>
              </a:rPr>
              <a:t>12</a:t>
            </a:r>
            <a:r>
              <a:rPr lang="ja-JP" altLang="en-US" sz="1100" dirty="0">
                <a:latin typeface="Meiryo UI" pitchFamily="50" charset="-128"/>
                <a:ea typeface="Meiryo UI" pitchFamily="50" charset="-128"/>
                <a:cs typeface="Meiryo UI" pitchFamily="50" charset="-128"/>
              </a:rPr>
              <a:t>日の</a:t>
            </a:r>
            <a:r>
              <a:rPr lang="en-US" altLang="ja-JP" sz="1100" dirty="0">
                <a:latin typeface="Meiryo UI" pitchFamily="50" charset="-128"/>
                <a:ea typeface="Meiryo UI" pitchFamily="50" charset="-128"/>
                <a:cs typeface="Meiryo UI" pitchFamily="50" charset="-128"/>
              </a:rPr>
              <a:t>MTG</a:t>
            </a:r>
            <a:r>
              <a:rPr lang="ja-JP" altLang="en-US" sz="1100" dirty="0">
                <a:latin typeface="Meiryo UI" pitchFamily="50" charset="-128"/>
                <a:ea typeface="Meiryo UI" pitchFamily="50" charset="-128"/>
                <a:cs typeface="Meiryo UI" pitchFamily="50" charset="-128"/>
              </a:rPr>
              <a:t>：「相関をみる」に実際のデータを流し込み、大学生に見てもらって、有効な使い道や、都市の魅力・特徴やその発信についてディスカッションしてみてはどうか？</a:t>
            </a:r>
            <a:endParaRPr lang="en-US" altLang="ja-JP" sz="1100" dirty="0">
              <a:latin typeface="Meiryo UI" pitchFamily="50" charset="-128"/>
              <a:ea typeface="Meiryo UI" pitchFamily="50" charset="-128"/>
              <a:cs typeface="Meiryo UI" pitchFamily="50" charset="-128"/>
            </a:endParaRPr>
          </a:p>
          <a:p>
            <a:pPr>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marL="542925" lvl="1" indent="-361950">
              <a:spcBef>
                <a:spcPts val="0"/>
              </a:spcBef>
              <a:buFont typeface="+mj-ea"/>
              <a:buAutoNum type="circleNumDbPlain" startAt="5"/>
            </a:pPr>
            <a:r>
              <a:rPr lang="ja-JP" altLang="en-US" sz="1400" dirty="0">
                <a:solidFill>
                  <a:srgbClr val="000000"/>
                </a:solidFill>
                <a:latin typeface="Meiryo UI" pitchFamily="50" charset="-128"/>
                <a:ea typeface="Meiryo UI" pitchFamily="50" charset="-128"/>
                <a:cs typeface="Meiryo UI" pitchFamily="50" charset="-128"/>
              </a:rPr>
              <a:t>新潟大学大串ゼミでの取り組みを共有</a:t>
            </a:r>
            <a:endParaRPr lang="en-US" altLang="ja-JP" sz="1000" dirty="0">
              <a:latin typeface="Meiryo UI" pitchFamily="50" charset="-128"/>
              <a:ea typeface="Meiryo UI" pitchFamily="50" charset="-128"/>
              <a:cs typeface="Meiryo UI" pitchFamily="50" charset="-128"/>
            </a:endParaRPr>
          </a:p>
          <a:p>
            <a:pPr marL="542925" lvl="2" indent="38100">
              <a:spcBef>
                <a:spcPts val="0"/>
              </a:spcBef>
              <a:buNone/>
            </a:pPr>
            <a:r>
              <a:rPr lang="en-US" altLang="ja-JP" sz="1100" dirty="0">
                <a:latin typeface="Meiryo UI" pitchFamily="50" charset="-128"/>
                <a:ea typeface="Meiryo UI" pitchFamily="50" charset="-128"/>
                <a:cs typeface="Meiryo UI" pitchFamily="50" charset="-128"/>
              </a:rPr>
              <a:t>2016</a:t>
            </a:r>
            <a:r>
              <a:rPr lang="ja-JP" altLang="en-US" sz="1100" dirty="0">
                <a:latin typeface="Meiryo UI" pitchFamily="50" charset="-128"/>
                <a:ea typeface="Meiryo UI" pitchFamily="50" charset="-128"/>
                <a:cs typeface="Meiryo UI" pitchFamily="50" charset="-128"/>
              </a:rPr>
              <a:t>年</a:t>
            </a:r>
            <a:r>
              <a:rPr lang="en-US" altLang="ja-JP" sz="1100" dirty="0">
                <a:latin typeface="Meiryo UI" pitchFamily="50" charset="-128"/>
                <a:ea typeface="Meiryo UI" pitchFamily="50" charset="-128"/>
                <a:cs typeface="Meiryo UI" pitchFamily="50" charset="-128"/>
              </a:rPr>
              <a:t>12</a:t>
            </a:r>
            <a:r>
              <a:rPr lang="ja-JP" altLang="en-US" sz="1100" dirty="0">
                <a:latin typeface="Meiryo UI" pitchFamily="50" charset="-128"/>
                <a:ea typeface="Meiryo UI" pitchFamily="50" charset="-128"/>
                <a:cs typeface="Meiryo UI" pitchFamily="50" charset="-128"/>
              </a:rPr>
              <a:t>月</a:t>
            </a:r>
            <a:r>
              <a:rPr lang="en-US" altLang="ja-JP" sz="1100" dirty="0">
                <a:latin typeface="Meiryo UI" pitchFamily="50" charset="-128"/>
                <a:ea typeface="Meiryo UI" pitchFamily="50" charset="-128"/>
                <a:cs typeface="Meiryo UI" pitchFamily="50" charset="-128"/>
              </a:rPr>
              <a:t>14</a:t>
            </a:r>
            <a:r>
              <a:rPr lang="ja-JP" altLang="en-US" sz="1100" dirty="0">
                <a:latin typeface="Meiryo UI" pitchFamily="50" charset="-128"/>
                <a:ea typeface="Meiryo UI" pitchFamily="50" charset="-128"/>
                <a:cs typeface="Meiryo UI" pitchFamily="50" charset="-128"/>
              </a:rPr>
              <a:t>日の</a:t>
            </a:r>
            <a:r>
              <a:rPr lang="en-US" altLang="ja-JP" sz="1100" dirty="0">
                <a:latin typeface="Meiryo UI" pitchFamily="50" charset="-128"/>
                <a:ea typeface="Meiryo UI" pitchFamily="50" charset="-128"/>
                <a:cs typeface="Meiryo UI" pitchFamily="50" charset="-128"/>
              </a:rPr>
              <a:t>MTG</a:t>
            </a:r>
          </a:p>
          <a:p>
            <a:pPr marL="142875" lvl="1" indent="38100">
              <a:spcBef>
                <a:spcPts val="0"/>
              </a:spcBef>
              <a:buNone/>
            </a:pPr>
            <a:endParaRPr lang="en-US" altLang="ja-JP" sz="1300" dirty="0">
              <a:latin typeface="Meiryo UI" pitchFamily="50" charset="-128"/>
              <a:ea typeface="Meiryo UI" pitchFamily="50" charset="-128"/>
              <a:cs typeface="Meiryo UI" pitchFamily="50" charset="-128"/>
            </a:endParaRPr>
          </a:p>
          <a:p>
            <a:pPr marL="142875" lvl="1" indent="38100">
              <a:spcBef>
                <a:spcPts val="0"/>
              </a:spcBef>
              <a:buFont typeface="Wingdings" pitchFamily="2" charset="2"/>
              <a:buChar char="l"/>
            </a:pPr>
            <a:r>
              <a:rPr lang="ja-JP" altLang="en-US" sz="1400" dirty="0">
                <a:solidFill>
                  <a:schemeClr val="accent2">
                    <a:lumMod val="50000"/>
                  </a:schemeClr>
                </a:solidFill>
                <a:latin typeface="Meiryo UI" pitchFamily="50" charset="-128"/>
                <a:ea typeface="Meiryo UI" pitchFamily="50" charset="-128"/>
                <a:cs typeface="Meiryo UI" pitchFamily="50" charset="-128"/>
              </a:rPr>
              <a:t>その他：グループウェア、メール、メッセンジャーなどで常時コンタクトをとる体制</a:t>
            </a:r>
            <a:endParaRPr lang="en-US" altLang="ja-JP" sz="1400" dirty="0">
              <a:solidFill>
                <a:schemeClr val="accent2">
                  <a:lumMod val="50000"/>
                </a:schemeClr>
              </a:solidFill>
              <a:latin typeface="Meiryo UI" pitchFamily="50" charset="-128"/>
              <a:ea typeface="Meiryo UI" pitchFamily="50" charset="-128"/>
              <a:cs typeface="Meiryo UI" pitchFamily="50" charset="-128"/>
            </a:endParaRPr>
          </a:p>
          <a:p>
            <a:pPr marL="542925" lvl="2" indent="38100">
              <a:spcBef>
                <a:spcPts val="0"/>
              </a:spcBef>
              <a:buNone/>
            </a:pPr>
            <a:endParaRPr lang="en-US" altLang="ja-JP" sz="1100" dirty="0">
              <a:latin typeface="Meiryo UI" pitchFamily="50" charset="-128"/>
              <a:ea typeface="Meiryo UI" pitchFamily="50" charset="-128"/>
              <a:cs typeface="Meiryo UI" pitchFamily="50" charset="-128"/>
            </a:endParaRPr>
          </a:p>
          <a:p>
            <a:pPr marL="542925" lvl="2" indent="38100">
              <a:spcBef>
                <a:spcPts val="0"/>
              </a:spcBef>
              <a:buNone/>
            </a:pPr>
            <a:endParaRPr lang="en-US" altLang="ja-JP" sz="1100" dirty="0">
              <a:latin typeface="Meiryo UI" pitchFamily="50" charset="-128"/>
              <a:ea typeface="Meiryo UI" pitchFamily="50" charset="-128"/>
              <a:cs typeface="Meiryo UI" pitchFamily="50" charset="-128"/>
            </a:endParaRPr>
          </a:p>
          <a:p>
            <a:pPr marL="542925" lvl="1" indent="-361950">
              <a:spcBef>
                <a:spcPts val="0"/>
              </a:spcBef>
              <a:buFont typeface="+mj-ea"/>
              <a:buAutoNum type="circleNumDbPlain" startAt="4"/>
            </a:pPr>
            <a:endParaRPr lang="en-US" altLang="ja-JP" sz="1400" dirty="0">
              <a:solidFill>
                <a:srgbClr val="000000"/>
              </a:solidFill>
              <a:latin typeface="Meiryo UI" pitchFamily="50" charset="-128"/>
              <a:ea typeface="Meiryo UI" pitchFamily="50" charset="-128"/>
              <a:cs typeface="Meiryo UI" pitchFamily="50" charset="-128"/>
            </a:endParaRPr>
          </a:p>
          <a:p>
            <a:pPr>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None/>
            </a:pPr>
            <a:endParaRPr lang="en-US" altLang="ja-JP" sz="1400" dirty="0">
              <a:latin typeface="Meiryo UI" pitchFamily="50" charset="-128"/>
              <a:ea typeface="Meiryo UI" pitchFamily="50" charset="-128"/>
              <a:cs typeface="Meiryo UI" pitchFamily="50" charset="-128"/>
            </a:endParaRPr>
          </a:p>
        </p:txBody>
      </p:sp>
      <p:sp>
        <p:nvSpPr>
          <p:cNvPr id="11" name="コンテンツ プレースホルダ 2"/>
          <p:cNvSpPr txBox="1">
            <a:spLocks/>
          </p:cNvSpPr>
          <p:nvPr/>
        </p:nvSpPr>
        <p:spPr bwMode="gray">
          <a:xfrm>
            <a:off x="4572000" y="1484784"/>
            <a:ext cx="4320480" cy="4392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1200"/>
              </a:lnSpc>
              <a:spcBef>
                <a:spcPts val="0"/>
              </a:spcBef>
              <a:spcAft>
                <a:spcPct val="0"/>
              </a:spcAft>
              <a:buClrTx/>
              <a:buSzTx/>
              <a:buFont typeface="+mj-lt"/>
              <a:buAutoNum type="arabicPeriod" startAt="2"/>
              <a:tabLst/>
              <a:defRPr/>
            </a:pPr>
            <a:r>
              <a:rPr kumimoji="1" lang="ja-JP" altLang="en-US" sz="14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新潟大学　大串ゼミと</a:t>
            </a:r>
            <a:endParaRPr kumimoji="1" lang="en-US" altLang="ja-JP" sz="14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457200" marR="0" lvl="1" indent="0" algn="l" defTabSz="914400" rtl="0" eaLnBrk="1" fontAlgn="base" latinLnBrk="0" hangingPunct="1">
              <a:lnSpc>
                <a:spcPct val="100000"/>
              </a:lnSpc>
              <a:spcBef>
                <a:spcPts val="0"/>
              </a:spcBef>
              <a:spcAft>
                <a:spcPct val="0"/>
              </a:spcAft>
              <a:buClrTx/>
              <a:buSzTx/>
              <a:buFontTx/>
              <a:buNone/>
              <a:tabLst/>
              <a:defRPr/>
            </a:pPr>
            <a:endParaRPr kumimoji="1" lang="en-US" altLang="ja-JP" sz="12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542925" marR="0" lvl="1" indent="-361950" algn="l" defTabSz="914400" rtl="0" eaLnBrk="1" fontAlgn="base" latinLnBrk="0" hangingPunct="1">
              <a:lnSpc>
                <a:spcPct val="100000"/>
              </a:lnSpc>
              <a:spcBef>
                <a:spcPts val="0"/>
              </a:spcBef>
              <a:spcAft>
                <a:spcPct val="0"/>
              </a:spcAft>
              <a:buClrTx/>
              <a:buSzTx/>
              <a:buFont typeface="+mj-ea"/>
              <a:buAutoNum type="circleNumDbPlain"/>
              <a:tabLst/>
              <a:defRPr/>
            </a:pPr>
            <a:r>
              <a:rPr kumimoji="1" lang="en-US" altLang="ja-JP" sz="14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COG2016</a:t>
            </a:r>
            <a:r>
              <a:rPr kumimoji="1" lang="ja-JP" altLang="en-US" sz="14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の取り組み、オープンガバナンスについてレクチャー・付箋を使ったワーク（阿部）</a:t>
            </a:r>
            <a:endParaRPr kumimoji="1" lang="en-US" altLang="ja-JP" sz="14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542925" marR="0" lvl="2" indent="38100" algn="l" defTabSz="914400" rtl="0" eaLnBrk="1" fontAlgn="base" latinLnBrk="0" hangingPunct="1">
              <a:lnSpc>
                <a:spcPct val="100000"/>
              </a:lnSpc>
              <a:spcBef>
                <a:spcPts val="0"/>
              </a:spcBef>
              <a:spcAft>
                <a:spcPct val="0"/>
              </a:spcAft>
              <a:buClrTx/>
              <a:buSzTx/>
              <a:buFontTx/>
              <a:buNone/>
              <a:tabLst/>
              <a:defRPr/>
            </a:pPr>
            <a:r>
              <a:rPr kumimoji="1" lang="en-US" altLang="ja-JP"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2016</a:t>
            </a:r>
            <a:r>
              <a:rPr kumimoji="1" lang="ja-JP" altLang="en-US"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年</a:t>
            </a:r>
            <a:r>
              <a:rPr kumimoji="1" lang="en-US" altLang="ja-JP"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11</a:t>
            </a:r>
            <a:r>
              <a:rPr kumimoji="1" lang="ja-JP" altLang="en-US"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月</a:t>
            </a:r>
            <a:r>
              <a:rPr kumimoji="1" lang="en-US" altLang="ja-JP"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30</a:t>
            </a:r>
            <a:r>
              <a:rPr kumimoji="1" lang="ja-JP" altLang="en-US"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日のゼミで、ゼミ生に対しレクチャー。タイトルは「オープンな政府・データ・参画」。その後、都市への移住意欲を喚起する要素とは何か？について付箋を使ったワーク。</a:t>
            </a:r>
            <a:endParaRPr kumimoji="1" lang="en-US" altLang="ja-JP"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542925" marR="0" lvl="2" indent="38100" algn="l" defTabSz="914400" rtl="0" eaLnBrk="1" fontAlgn="base" latinLnBrk="0" hangingPunct="1">
              <a:lnSpc>
                <a:spcPct val="100000"/>
              </a:lnSpc>
              <a:spcBef>
                <a:spcPts val="0"/>
              </a:spcBef>
              <a:spcAft>
                <a:spcPct val="0"/>
              </a:spcAft>
              <a:buClrTx/>
              <a:buSzTx/>
              <a:buFontTx/>
              <a:buNone/>
              <a:tabLst/>
              <a:defRPr/>
            </a:pPr>
            <a:r>
              <a:rPr kumimoji="1" lang="en-US" altLang="ja-JP"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a:t>
            </a:r>
            <a:r>
              <a:rPr kumimoji="1" lang="ja-JP" altLang="en-US"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わかったこと</a:t>
            </a:r>
            <a:r>
              <a:rPr kumimoji="1" lang="en-US" altLang="ja-JP"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a:t>
            </a:r>
            <a:r>
              <a:rPr kumimoji="1" lang="ja-JP" altLang="en-US"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都市間移動の交通利便性、「適度（ほどよさ）」、治安・マナーを重視</a:t>
            </a:r>
            <a:endParaRPr kumimoji="1" lang="en-US" altLang="ja-JP"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542925" marR="0" lvl="1" indent="-361950" algn="l" defTabSz="914400" rtl="0" eaLnBrk="1" fontAlgn="base" latinLnBrk="0" hangingPunct="1">
              <a:lnSpc>
                <a:spcPct val="100000"/>
              </a:lnSpc>
              <a:spcBef>
                <a:spcPts val="0"/>
              </a:spcBef>
              <a:spcAft>
                <a:spcPct val="0"/>
              </a:spcAft>
              <a:buClrTx/>
              <a:buSzTx/>
              <a:buFont typeface="+mj-ea"/>
              <a:buAutoNum type="circleNumDbPlain"/>
              <a:tabLst/>
              <a:defRPr/>
            </a:pPr>
            <a:endParaRPr kumimoji="1" lang="en-US" altLang="ja-JP" sz="12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542925" marR="0" lvl="1" indent="-361950" algn="l" defTabSz="914400" rtl="0" eaLnBrk="1" fontAlgn="base" latinLnBrk="0" hangingPunct="1">
              <a:lnSpc>
                <a:spcPct val="100000"/>
              </a:lnSpc>
              <a:spcBef>
                <a:spcPts val="0"/>
              </a:spcBef>
              <a:spcAft>
                <a:spcPct val="0"/>
              </a:spcAft>
              <a:buClrTx/>
              <a:buSzTx/>
              <a:buFont typeface="+mj-ea"/>
              <a:buAutoNum type="circleNumDbPlain"/>
              <a:tabLst/>
              <a:defRPr/>
            </a:pPr>
            <a:r>
              <a:rPr kumimoji="1" lang="ja-JP" altLang="en-US" sz="14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生活利便性を高める情報、市公式サイト「</a:t>
            </a:r>
            <a:r>
              <a:rPr kumimoji="1" lang="en-US" altLang="ja-JP" sz="14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Happy</a:t>
            </a:r>
            <a:r>
              <a:rPr kumimoji="1" lang="ja-JP" altLang="en-US" sz="14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ターン」のレビュー</a:t>
            </a:r>
            <a:endParaRPr kumimoji="1" lang="en-US" altLang="ja-JP" sz="14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542925" marR="0" lvl="2" indent="38100" algn="l" defTabSz="914400" rtl="0" eaLnBrk="1" fontAlgn="base" latinLnBrk="0" hangingPunct="1">
              <a:lnSpc>
                <a:spcPct val="100000"/>
              </a:lnSpc>
              <a:spcBef>
                <a:spcPts val="0"/>
              </a:spcBef>
              <a:spcAft>
                <a:spcPct val="0"/>
              </a:spcAft>
              <a:buClrTx/>
              <a:buSzTx/>
              <a:buFontTx/>
              <a:buNone/>
              <a:tabLst/>
              <a:defRPr/>
            </a:pPr>
            <a:r>
              <a:rPr kumimoji="1" lang="en-US" altLang="ja-JP"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2016</a:t>
            </a:r>
            <a:r>
              <a:rPr kumimoji="1" lang="ja-JP" altLang="en-US"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年</a:t>
            </a:r>
            <a:r>
              <a:rPr kumimoji="1" lang="en-US" altLang="ja-JP"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12</a:t>
            </a:r>
            <a:r>
              <a:rPr kumimoji="1" lang="ja-JP" altLang="en-US"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月</a:t>
            </a:r>
            <a:r>
              <a:rPr kumimoji="1" lang="en-US" altLang="ja-JP"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7</a:t>
            </a:r>
            <a:r>
              <a:rPr kumimoji="1" lang="ja-JP" altLang="en-US"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日のゼミ。</a:t>
            </a:r>
            <a:endParaRPr kumimoji="1" lang="en-US" altLang="ja-JP"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542925" marR="0" lvl="2" indent="38100" algn="l" defTabSz="914400" rtl="0" eaLnBrk="1" fontAlgn="base" latinLnBrk="0" hangingPunct="1">
              <a:lnSpc>
                <a:spcPct val="100000"/>
              </a:lnSpc>
              <a:spcBef>
                <a:spcPts val="0"/>
              </a:spcBef>
              <a:spcAft>
                <a:spcPct val="0"/>
              </a:spcAft>
              <a:buClrTx/>
              <a:buSzTx/>
              <a:buFontTx/>
              <a:buNone/>
              <a:tabLst/>
              <a:defRPr/>
            </a:pPr>
            <a:r>
              <a:rPr kumimoji="1" lang="en-US" altLang="ja-JP"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a:t>
            </a:r>
            <a:r>
              <a:rPr kumimoji="1" lang="ja-JP" altLang="en-US"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わかったこと：生活利便性のための情報源</a:t>
            </a:r>
            <a:r>
              <a:rPr kumimoji="1" lang="en-US" altLang="ja-JP"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a:t>
            </a:r>
            <a:r>
              <a:rPr kumimoji="1" lang="ja-JP" altLang="en-US"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人々のニーズは多様で思わぬところにあることもある、付随情報・網羅性・先駆的であること・シンプルなインターフェイスの重要性。</a:t>
            </a:r>
            <a:endParaRPr kumimoji="1" lang="en-US" altLang="ja-JP"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542925" marR="0" lvl="2" indent="38100" algn="l" defTabSz="914400" rtl="0" eaLnBrk="1" fontAlgn="base" latinLnBrk="0" hangingPunct="1">
              <a:lnSpc>
                <a:spcPct val="100000"/>
              </a:lnSpc>
              <a:spcBef>
                <a:spcPts val="0"/>
              </a:spcBef>
              <a:spcAft>
                <a:spcPct val="0"/>
              </a:spcAft>
              <a:buClrTx/>
              <a:buSzTx/>
              <a:buFontTx/>
              <a:buNone/>
              <a:tabLst/>
              <a:defRPr/>
            </a:pPr>
            <a:r>
              <a:rPr kumimoji="1" lang="en-US" altLang="ja-JP"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a:t>
            </a:r>
            <a:r>
              <a:rPr kumimoji="1" lang="ja-JP" altLang="en-US"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わかったこと：移住定住促進サイト</a:t>
            </a:r>
            <a:r>
              <a:rPr kumimoji="1" lang="en-US" altLang="ja-JP"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a:t>
            </a:r>
            <a:r>
              <a:rPr kumimoji="1" lang="ja-JP" altLang="en-US"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都会的なイメージ、体験談、閲覧者のニーズに合ったサイト展開が重要である。</a:t>
            </a:r>
            <a:br>
              <a:rPr kumimoji="1" lang="en-US" altLang="ja-JP"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br>
            <a:endParaRPr kumimoji="1" lang="en-US" altLang="ja-JP"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542925" marR="0" lvl="1" indent="-361950" algn="l" defTabSz="914400" rtl="0" eaLnBrk="1" fontAlgn="base" latinLnBrk="0" hangingPunct="1">
              <a:lnSpc>
                <a:spcPct val="100000"/>
              </a:lnSpc>
              <a:spcBef>
                <a:spcPts val="0"/>
              </a:spcBef>
              <a:spcAft>
                <a:spcPct val="0"/>
              </a:spcAft>
              <a:buClrTx/>
              <a:buSzTx/>
              <a:buFont typeface="+mj-ea"/>
              <a:buAutoNum type="circleNumDbPlain"/>
              <a:tabLst/>
              <a:defRPr/>
            </a:pPr>
            <a:r>
              <a:rPr kumimoji="1" lang="ja-JP" altLang="en-US" sz="14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もし自分でサイトを作るなら（アイデア出し）</a:t>
            </a:r>
            <a:endParaRPr kumimoji="1" lang="en-US" altLang="ja-JP" sz="14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542925" marR="0" lvl="2" indent="38100" algn="l" defTabSz="914400" rtl="0" eaLnBrk="1" fontAlgn="base" latinLnBrk="0" hangingPunct="1">
              <a:lnSpc>
                <a:spcPct val="100000"/>
              </a:lnSpc>
              <a:spcBef>
                <a:spcPts val="0"/>
              </a:spcBef>
              <a:spcAft>
                <a:spcPct val="0"/>
              </a:spcAft>
              <a:buClrTx/>
              <a:buSzTx/>
              <a:buFontTx/>
              <a:buNone/>
              <a:tabLst/>
              <a:defRPr/>
            </a:pPr>
            <a:r>
              <a:rPr kumimoji="1" lang="en-US" altLang="ja-JP"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2016</a:t>
            </a:r>
            <a:r>
              <a:rPr kumimoji="1" lang="ja-JP" altLang="en-US"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年</a:t>
            </a:r>
            <a:r>
              <a:rPr kumimoji="1" lang="en-US" altLang="ja-JP"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12</a:t>
            </a:r>
            <a:r>
              <a:rPr kumimoji="1" lang="ja-JP" altLang="en-US"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月</a:t>
            </a:r>
            <a:r>
              <a:rPr kumimoji="1" lang="en-US" altLang="ja-JP"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14</a:t>
            </a:r>
            <a:r>
              <a:rPr kumimoji="1" lang="ja-JP" altLang="en-US"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日のゼミ。</a:t>
            </a:r>
            <a:endParaRPr kumimoji="1" lang="en-US" altLang="ja-JP"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542925" marR="0" lvl="2" indent="38100" algn="l" defTabSz="914400" rtl="0" eaLnBrk="1" fontAlgn="base" latinLnBrk="0" hangingPunct="1">
              <a:lnSpc>
                <a:spcPct val="100000"/>
              </a:lnSpc>
              <a:spcBef>
                <a:spcPts val="0"/>
              </a:spcBef>
              <a:spcAft>
                <a:spcPct val="0"/>
              </a:spcAft>
              <a:buClrTx/>
              <a:buSzTx/>
              <a:buFontTx/>
              <a:buNone/>
              <a:tabLst/>
              <a:defRPr/>
            </a:pPr>
            <a:r>
              <a:rPr kumimoji="1" lang="en-US" altLang="ja-JP"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a:t>
            </a:r>
            <a:r>
              <a:rPr kumimoji="1" lang="ja-JP" altLang="en-US"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アイデア</a:t>
            </a:r>
            <a:r>
              <a:rPr kumimoji="1" lang="en-US" altLang="ja-JP"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a:t>
            </a:r>
            <a:r>
              <a:rPr kumimoji="1" lang="ja-JP" altLang="en-US"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（最新データ提供型）営農に関する情報、観光イベント情報、</a:t>
            </a:r>
            <a:r>
              <a:rPr kumimoji="1" lang="ja-JP" altLang="en-US" sz="1100" b="0" i="0" u="none" strike="noStrike" kern="1200" cap="none" spc="0" normalizeH="0" baseline="0" noProof="0" dirty="0" err="1">
                <a:ln>
                  <a:noFill/>
                </a:ln>
                <a:solidFill>
                  <a:srgbClr val="000000"/>
                </a:solidFill>
                <a:effectLst/>
                <a:uLnTx/>
                <a:uFillTx/>
                <a:latin typeface="Meiryo UI" pitchFamily="50" charset="-128"/>
                <a:ea typeface="Meiryo UI" pitchFamily="50" charset="-128"/>
                <a:cs typeface="Meiryo UI" pitchFamily="50" charset="-128"/>
              </a:rPr>
              <a:t>吞める</a:t>
            </a:r>
            <a:r>
              <a:rPr kumimoji="1" lang="ja-JP" altLang="en-US"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日本酒など　　（定性情報型）新潟のコミュニティ紹介、子育てのしやすさなど　（設計に関すること）市民からの投稿・ブログ記事、誘導の工夫</a:t>
            </a:r>
            <a:endParaRPr kumimoji="1" lang="en-US" altLang="ja-JP"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542925" marR="0" lvl="2" indent="38100" algn="l" defTabSz="914400" rtl="0" eaLnBrk="1" fontAlgn="base" latinLnBrk="0" hangingPunct="1">
              <a:lnSpc>
                <a:spcPct val="100000"/>
              </a:lnSpc>
              <a:spcBef>
                <a:spcPts val="0"/>
              </a:spcBef>
              <a:spcAft>
                <a:spcPct val="0"/>
              </a:spcAft>
              <a:buClrTx/>
              <a:buSzTx/>
              <a:buFontTx/>
              <a:buNone/>
              <a:tabLst/>
              <a:defRPr/>
            </a:pPr>
            <a:endParaRPr kumimoji="1" lang="en-US" altLang="ja-JP"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542925" marR="0" lvl="1" indent="-361950" algn="l" defTabSz="914400" rtl="0" eaLnBrk="1" fontAlgn="base" latinLnBrk="0" hangingPunct="1">
              <a:lnSpc>
                <a:spcPct val="100000"/>
              </a:lnSpc>
              <a:spcBef>
                <a:spcPts val="0"/>
              </a:spcBef>
              <a:spcAft>
                <a:spcPct val="0"/>
              </a:spcAft>
              <a:buClrTx/>
              <a:buSzTx/>
              <a:buFont typeface="+mj-lt"/>
              <a:buAutoNum type="circleNumDbPlain"/>
              <a:tabLst/>
              <a:defRPr/>
            </a:pPr>
            <a:r>
              <a:rPr kumimoji="1" lang="ja-JP" altLang="en-US" sz="14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移住・定住促進サイト「</a:t>
            </a:r>
            <a:r>
              <a:rPr kumimoji="1" lang="en-US" altLang="ja-JP" sz="14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Happy</a:t>
            </a:r>
            <a:r>
              <a:rPr kumimoji="1" lang="ja-JP" altLang="en-US" sz="14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ターン」のレビュー</a:t>
            </a:r>
            <a:r>
              <a:rPr kumimoji="1" lang="en-US" altLang="ja-JP"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2016</a:t>
            </a:r>
            <a:r>
              <a:rPr kumimoji="1" lang="ja-JP" altLang="en-US"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年</a:t>
            </a:r>
            <a:r>
              <a:rPr kumimoji="1" lang="en-US" altLang="ja-JP"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12</a:t>
            </a:r>
            <a:r>
              <a:rPr kumimoji="1" lang="ja-JP" altLang="en-US"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月</a:t>
            </a:r>
            <a:r>
              <a:rPr kumimoji="1" lang="en-US" altLang="ja-JP"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21</a:t>
            </a:r>
            <a:r>
              <a:rPr kumimoji="1" lang="ja-JP" altLang="en-US"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日のゼミ。</a:t>
            </a:r>
            <a:endParaRPr kumimoji="1" lang="en-US" altLang="ja-JP"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542925" marR="0" lvl="1" indent="-361950" algn="l" defTabSz="914400" rtl="0" eaLnBrk="1" fontAlgn="base" latinLnBrk="0" hangingPunct="1">
              <a:lnSpc>
                <a:spcPct val="100000"/>
              </a:lnSpc>
              <a:spcBef>
                <a:spcPts val="0"/>
              </a:spcBef>
              <a:spcAft>
                <a:spcPct val="0"/>
              </a:spcAft>
              <a:buClrTx/>
              <a:buSzTx/>
              <a:buFontTx/>
              <a:buNone/>
              <a:tabLst/>
              <a:defRPr/>
            </a:pPr>
            <a:endParaRPr kumimoji="1" lang="en-US" altLang="ja-JP" sz="14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542925" marR="0" lvl="2" indent="-361950" algn="l" defTabSz="914400" rtl="0" eaLnBrk="1" fontAlgn="base" latinLnBrk="0" hangingPunct="1">
              <a:lnSpc>
                <a:spcPct val="100000"/>
              </a:lnSpc>
              <a:spcBef>
                <a:spcPts val="0"/>
              </a:spcBef>
              <a:spcAft>
                <a:spcPct val="0"/>
              </a:spcAft>
              <a:buClrTx/>
              <a:buSzTx/>
              <a:buFontTx/>
              <a:buNone/>
              <a:tabLst/>
              <a:defRPr/>
            </a:pPr>
            <a:endParaRPr kumimoji="1" lang="en-US" altLang="ja-JP"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542925" marR="0" lvl="2" indent="-361950" algn="l" defTabSz="914400" rtl="0" eaLnBrk="1" fontAlgn="base" latinLnBrk="0" hangingPunct="1">
              <a:lnSpc>
                <a:spcPct val="100000"/>
              </a:lnSpc>
              <a:spcBef>
                <a:spcPts val="0"/>
              </a:spcBef>
              <a:spcAft>
                <a:spcPct val="0"/>
              </a:spcAft>
              <a:buClrTx/>
              <a:buSzTx/>
              <a:buFontTx/>
              <a:buNone/>
              <a:tabLst/>
              <a:defRPr/>
            </a:pPr>
            <a:endParaRPr kumimoji="1" lang="en-US" altLang="ja-JP"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542925" marR="0" lvl="2" indent="-361950" algn="l" defTabSz="914400" rtl="0" eaLnBrk="1" fontAlgn="base" latinLnBrk="0" hangingPunct="1">
              <a:lnSpc>
                <a:spcPct val="100000"/>
              </a:lnSpc>
              <a:spcBef>
                <a:spcPts val="0"/>
              </a:spcBef>
              <a:spcAft>
                <a:spcPct val="0"/>
              </a:spcAft>
              <a:buClrTx/>
              <a:buSzTx/>
              <a:buFontTx/>
              <a:buNone/>
              <a:tabLst/>
              <a:defRPr/>
            </a:pPr>
            <a:endParaRPr kumimoji="1" lang="en-US" altLang="ja-JP"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542925" marR="0" lvl="2" indent="-361950" algn="l" defTabSz="914400" rtl="0" eaLnBrk="1" fontAlgn="base" latinLnBrk="0" hangingPunct="1">
              <a:lnSpc>
                <a:spcPct val="100000"/>
              </a:lnSpc>
              <a:spcBef>
                <a:spcPts val="0"/>
              </a:spcBef>
              <a:spcAft>
                <a:spcPct val="0"/>
              </a:spcAft>
              <a:buClrTx/>
              <a:buSzTx/>
              <a:buFontTx/>
              <a:buNone/>
              <a:tabLst/>
              <a:defRPr/>
            </a:pPr>
            <a:endParaRPr kumimoji="1" lang="en-US" altLang="ja-JP" sz="11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342900" marR="0" lvl="0" indent="-342900" algn="l" defTabSz="914400" rtl="0" eaLnBrk="1" fontAlgn="base" latinLnBrk="0" hangingPunct="1">
              <a:lnSpc>
                <a:spcPts val="1200"/>
              </a:lnSpc>
              <a:spcBef>
                <a:spcPts val="0"/>
              </a:spcBef>
              <a:spcAft>
                <a:spcPct val="0"/>
              </a:spcAft>
              <a:buClrTx/>
              <a:buSzTx/>
              <a:buFontTx/>
              <a:buNone/>
              <a:tabLst/>
              <a:defRPr/>
            </a:pPr>
            <a:endParaRPr kumimoji="1" lang="en-US" altLang="ja-JP" sz="14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342900" marR="0" lvl="0" indent="-342900" algn="l" defTabSz="914400" rtl="0" eaLnBrk="1" fontAlgn="base" latinLnBrk="0" hangingPunct="1">
              <a:lnSpc>
                <a:spcPts val="1200"/>
              </a:lnSpc>
              <a:spcBef>
                <a:spcPts val="0"/>
              </a:spcBef>
              <a:spcAft>
                <a:spcPct val="0"/>
              </a:spcAft>
              <a:buClrTx/>
              <a:buSzTx/>
              <a:buFontTx/>
              <a:buNone/>
              <a:tabLst/>
              <a:defRPr/>
            </a:pPr>
            <a:endParaRPr kumimoji="1" lang="en-US" altLang="ja-JP" sz="14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342900" marR="0" lvl="0" indent="-342900" algn="l" defTabSz="914400" rtl="0" eaLnBrk="1" fontAlgn="base" latinLnBrk="0" hangingPunct="1">
              <a:lnSpc>
                <a:spcPts val="1200"/>
              </a:lnSpc>
              <a:spcBef>
                <a:spcPts val="0"/>
              </a:spcBef>
              <a:spcAft>
                <a:spcPct val="0"/>
              </a:spcAft>
              <a:buClrTx/>
              <a:buSzTx/>
              <a:buFontTx/>
              <a:buNone/>
              <a:tabLst/>
              <a:defRPr/>
            </a:pPr>
            <a:endParaRPr kumimoji="1" lang="ja-JP" altLang="en-US" sz="14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p:txBody>
      </p:sp>
      <p:sp>
        <p:nvSpPr>
          <p:cNvPr id="13" name="コンテンツ プレースホルダ 2"/>
          <p:cNvSpPr txBox="1">
            <a:spLocks/>
          </p:cNvSpPr>
          <p:nvPr/>
        </p:nvSpPr>
        <p:spPr bwMode="gray">
          <a:xfrm>
            <a:off x="323528" y="1412776"/>
            <a:ext cx="8496944"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ts val="0"/>
              </a:spcBef>
              <a:spcAft>
                <a:spcPct val="0"/>
              </a:spcAft>
              <a:buClrTx/>
              <a:buSzTx/>
              <a:buFont typeface="Wingdings" pitchFamily="2" charset="2"/>
              <a:buChar char="l"/>
              <a:tabLst/>
              <a:defRPr/>
            </a:pPr>
            <a:r>
              <a:rPr kumimoji="1" lang="ja-JP" altLang="en-US" sz="1600" b="1" i="0" u="none" strike="noStrike" kern="0" cap="none" spc="0" normalizeH="0" baseline="0" noProof="0" dirty="0">
                <a:ln>
                  <a:noFill/>
                </a:ln>
                <a:solidFill>
                  <a:srgbClr val="333399">
                    <a:lumMod val="50000"/>
                  </a:srgbClr>
                </a:solidFill>
                <a:effectLst/>
                <a:uLnTx/>
                <a:uFillTx/>
                <a:latin typeface="Meiryo UI" pitchFamily="50" charset="-128"/>
                <a:ea typeface="Meiryo UI" pitchFamily="50" charset="-128"/>
                <a:cs typeface="Meiryo UI" pitchFamily="50" charset="-128"/>
              </a:rPr>
              <a:t>　</a:t>
            </a:r>
            <a:r>
              <a:rPr kumimoji="1" lang="en-US" altLang="ja-JP" b="1" i="0" u="none" strike="noStrike" kern="0" cap="none" spc="0" normalizeH="0" baseline="0" noProof="0" dirty="0">
                <a:ln>
                  <a:noFill/>
                </a:ln>
                <a:solidFill>
                  <a:srgbClr val="333399">
                    <a:lumMod val="50000"/>
                  </a:srgbClr>
                </a:solidFill>
                <a:effectLst/>
                <a:uLnTx/>
                <a:uFillTx/>
                <a:latin typeface="Meiryo UI" pitchFamily="50" charset="-128"/>
                <a:ea typeface="Meiryo UI" pitchFamily="50" charset="-128"/>
                <a:cs typeface="Meiryo UI" pitchFamily="50" charset="-128"/>
              </a:rPr>
              <a:t>12</a:t>
            </a:r>
            <a:r>
              <a:rPr kumimoji="1" lang="ja-JP" altLang="en-US" b="1" i="0" u="none" strike="noStrike" kern="0" cap="none" spc="0" normalizeH="0" baseline="0" noProof="0" dirty="0">
                <a:ln>
                  <a:noFill/>
                </a:ln>
                <a:solidFill>
                  <a:srgbClr val="333399">
                    <a:lumMod val="50000"/>
                  </a:srgbClr>
                </a:solidFill>
                <a:effectLst/>
                <a:uLnTx/>
                <a:uFillTx/>
                <a:latin typeface="Meiryo UI" pitchFamily="50" charset="-128"/>
                <a:ea typeface="Meiryo UI" pitchFamily="50" charset="-128"/>
                <a:cs typeface="Meiryo UI" pitchFamily="50" charset="-128"/>
              </a:rPr>
              <a:t>月末までに実施したこと　</a:t>
            </a:r>
            <a:endParaRPr kumimoji="1" lang="en-US" altLang="ja-JP" b="1" i="0" u="none" strike="noStrike" kern="0" cap="none" spc="0" normalizeH="0" baseline="0" noProof="0" dirty="0">
              <a:ln>
                <a:noFill/>
              </a:ln>
              <a:solidFill>
                <a:srgbClr val="333399">
                  <a:lumMod val="50000"/>
                </a:srgbClr>
              </a:solidFill>
              <a:effectLst/>
              <a:uLnTx/>
              <a:uFillTx/>
              <a:latin typeface="Meiryo UI" pitchFamily="50" charset="-128"/>
              <a:ea typeface="Meiryo UI" pitchFamily="50" charset="-128"/>
              <a:cs typeface="Meiryo UI" pitchFamily="50" charset="-128"/>
            </a:endParaRPr>
          </a:p>
          <a:p>
            <a:pPr marL="342900" marR="0" lvl="0" indent="-342900" algn="l" defTabSz="914400" rtl="0" eaLnBrk="1" fontAlgn="base" latinLnBrk="0" hangingPunct="1">
              <a:lnSpc>
                <a:spcPct val="100000"/>
              </a:lnSpc>
              <a:spcBef>
                <a:spcPts val="0"/>
              </a:spcBef>
              <a:spcAft>
                <a:spcPct val="0"/>
              </a:spcAft>
              <a:buClrTx/>
              <a:buSzTx/>
              <a:buFontTx/>
              <a:buNone/>
              <a:tabLst/>
              <a:defRPr/>
            </a:pPr>
            <a:endParaRPr kumimoji="1" lang="en-US" altLang="ja-JP" sz="14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5775582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4294967295"/>
          </p:nvPr>
        </p:nvSpPr>
        <p:spPr>
          <a:xfrm>
            <a:off x="6804248" y="44624"/>
            <a:ext cx="2133600" cy="26035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FB3B8FA-1B13-4967-BF3D-873308DD05F5}" type="slidenum">
              <a:rPr kumimoji="1" lang="en-US" altLang="ja-JP"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1" lang="en-US" altLang="ja-JP"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5" name="タイトル 1"/>
          <p:cNvSpPr txBox="1">
            <a:spLocks/>
          </p:cNvSpPr>
          <p:nvPr/>
        </p:nvSpPr>
        <p:spPr bwMode="gray">
          <a:xfrm>
            <a:off x="179512" y="692696"/>
            <a:ext cx="8640762" cy="4333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defRPr/>
            </a:pPr>
            <a:r>
              <a:rPr lang="en-US" altLang="ja-JP" sz="3200" kern="0" dirty="0">
                <a:solidFill>
                  <a:srgbClr val="000000"/>
                </a:solidFill>
                <a:latin typeface="Meiryo UI" pitchFamily="50" charset="-128"/>
                <a:ea typeface="Meiryo UI" pitchFamily="50" charset="-128"/>
                <a:cs typeface="Meiryo UI" pitchFamily="50" charset="-128"/>
              </a:rPr>
              <a:t>9.</a:t>
            </a:r>
            <a:r>
              <a:rPr lang="ja-JP" altLang="en-US" sz="3200" kern="0" dirty="0">
                <a:solidFill>
                  <a:srgbClr val="000000"/>
                </a:solidFill>
                <a:latin typeface="Meiryo UI" pitchFamily="50" charset="-128"/>
                <a:ea typeface="Meiryo UI" pitchFamily="50" charset="-128"/>
                <a:cs typeface="Meiryo UI" pitchFamily="50" charset="-128"/>
              </a:rPr>
              <a:t>市民</a:t>
            </a:r>
            <a:r>
              <a:rPr lang="en-US" altLang="ja-JP" sz="3200" kern="0" dirty="0">
                <a:solidFill>
                  <a:srgbClr val="000000"/>
                </a:solidFill>
                <a:latin typeface="Meiryo UI" pitchFamily="50" charset="-128"/>
                <a:ea typeface="Meiryo UI" pitchFamily="50" charset="-128"/>
                <a:cs typeface="Meiryo UI" pitchFamily="50" charset="-128"/>
              </a:rPr>
              <a:t>/</a:t>
            </a:r>
            <a:r>
              <a:rPr lang="ja-JP" altLang="en-US" sz="3200" kern="0" dirty="0">
                <a:solidFill>
                  <a:srgbClr val="000000"/>
                </a:solidFill>
                <a:latin typeface="Meiryo UI" pitchFamily="50" charset="-128"/>
                <a:ea typeface="Meiryo UI" pitchFamily="50" charset="-128"/>
                <a:cs typeface="Meiryo UI" pitchFamily="50" charset="-128"/>
              </a:rPr>
              <a:t>学生のサポート・コミュニケーション状況</a:t>
            </a:r>
            <a:endParaRPr kumimoji="1" lang="ja-JP" altLang="en-US" sz="32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p:txBody>
      </p:sp>
      <p:sp>
        <p:nvSpPr>
          <p:cNvPr id="7" name="コンテンツ プレースホルダ 2"/>
          <p:cNvSpPr>
            <a:spLocks noGrp="1"/>
          </p:cNvSpPr>
          <p:nvPr>
            <p:ph idx="1"/>
          </p:nvPr>
        </p:nvSpPr>
        <p:spPr>
          <a:xfrm>
            <a:off x="107504" y="1772816"/>
            <a:ext cx="8784976" cy="4968552"/>
          </a:xfrm>
        </p:spPr>
        <p:txBody>
          <a:bodyPr/>
          <a:lstStyle/>
          <a:p>
            <a:pPr marL="142875" lvl="1" indent="38100">
              <a:lnSpc>
                <a:spcPct val="150000"/>
              </a:lnSpc>
              <a:spcBef>
                <a:spcPts val="0"/>
              </a:spcBef>
              <a:buNone/>
            </a:pPr>
            <a:r>
              <a:rPr lang="en-US" altLang="ja-JP" sz="1050" dirty="0">
                <a:latin typeface="Meiryo UI" pitchFamily="50" charset="-128"/>
                <a:ea typeface="Meiryo UI" pitchFamily="50" charset="-128"/>
                <a:cs typeface="Meiryo UI" pitchFamily="50" charset="-128"/>
              </a:rPr>
              <a:t>【</a:t>
            </a:r>
            <a:r>
              <a:rPr lang="ja-JP" altLang="en-US" sz="1050" dirty="0">
                <a:latin typeface="Meiryo UI" pitchFamily="50" charset="-128"/>
                <a:ea typeface="Meiryo UI" pitchFamily="50" charset="-128"/>
                <a:cs typeface="Meiryo UI" pitchFamily="50" charset="-128"/>
              </a:rPr>
              <a:t>講義前</a:t>
            </a:r>
            <a:r>
              <a:rPr lang="en-US" altLang="ja-JP" sz="1050" dirty="0">
                <a:latin typeface="Meiryo UI" pitchFamily="50" charset="-128"/>
                <a:ea typeface="Meiryo UI" pitchFamily="50" charset="-128"/>
                <a:cs typeface="Meiryo UI" pitchFamily="50" charset="-128"/>
              </a:rPr>
              <a:t>】</a:t>
            </a:r>
          </a:p>
          <a:p>
            <a:pPr marL="142875" lvl="1" indent="38100">
              <a:lnSpc>
                <a:spcPct val="150000"/>
              </a:lnSpc>
              <a:spcBef>
                <a:spcPts val="0"/>
              </a:spcBef>
              <a:buFont typeface="Wingdings" pitchFamily="2" charset="2"/>
              <a:buChar char="l"/>
            </a:pPr>
            <a:r>
              <a:rPr lang="ja-JP" altLang="en-US" sz="1050" dirty="0">
                <a:latin typeface="Meiryo UI" pitchFamily="50" charset="-128"/>
                <a:ea typeface="Meiryo UI" pitchFamily="50" charset="-128"/>
                <a:cs typeface="Meiryo UI" pitchFamily="50" charset="-128"/>
              </a:rPr>
              <a:t>情報システムをマネジメントするという趣旨のゼミであるが、企業の情報システムを対象としてきたので、自治体については、ほぼ知識がない（一部の学生は、自治体の</a:t>
            </a:r>
            <a:r>
              <a:rPr lang="en-US" altLang="ja-JP" sz="1050" dirty="0">
                <a:latin typeface="Meiryo UI" pitchFamily="50" charset="-128"/>
                <a:ea typeface="Meiryo UI" pitchFamily="50" charset="-128"/>
                <a:cs typeface="Meiryo UI" pitchFamily="50" charset="-128"/>
              </a:rPr>
              <a:t>HP</a:t>
            </a:r>
            <a:r>
              <a:rPr lang="ja-JP" altLang="en-US" sz="1050" dirty="0">
                <a:latin typeface="Meiryo UI" pitchFamily="50" charset="-128"/>
                <a:ea typeface="Meiryo UI" pitchFamily="50" charset="-128"/>
                <a:cs typeface="Meiryo UI" pitchFamily="50" charset="-128"/>
              </a:rPr>
              <a:t>のアクセシビリティやユーザビリティについて比較してきた）</a:t>
            </a:r>
            <a:endParaRPr lang="en-US" altLang="ja-JP" sz="1050" dirty="0">
              <a:latin typeface="Meiryo UI" pitchFamily="50" charset="-128"/>
              <a:ea typeface="Meiryo UI" pitchFamily="50" charset="-128"/>
              <a:cs typeface="Meiryo UI" pitchFamily="50" charset="-128"/>
            </a:endParaRPr>
          </a:p>
          <a:p>
            <a:pPr marL="142875" lvl="1" indent="38100">
              <a:lnSpc>
                <a:spcPct val="150000"/>
              </a:lnSpc>
              <a:spcBef>
                <a:spcPts val="0"/>
              </a:spcBef>
              <a:buFont typeface="Wingdings" pitchFamily="2" charset="2"/>
              <a:buChar char="l"/>
            </a:pPr>
            <a:r>
              <a:rPr lang="ja-JP" altLang="en-US" sz="1050" dirty="0">
                <a:latin typeface="Meiryo UI" pitchFamily="50" charset="-128"/>
                <a:ea typeface="Meiryo UI" pitchFamily="50" charset="-128"/>
                <a:cs typeface="Meiryo UI" pitchFamily="50" charset="-128"/>
              </a:rPr>
              <a:t>オープンガバナンスというテーマや、データを使った都市の魅力発信というテーマそれ自体は、新聞等で「流行っている」とは知っていても、学生になじみのあるものではなかった</a:t>
            </a:r>
            <a:endParaRPr lang="en-US" altLang="ja-JP" sz="1050" dirty="0">
              <a:latin typeface="Meiryo UI" pitchFamily="50" charset="-128"/>
              <a:ea typeface="Meiryo UI" pitchFamily="50" charset="-128"/>
              <a:cs typeface="Meiryo UI" pitchFamily="50" charset="-128"/>
            </a:endParaRPr>
          </a:p>
          <a:p>
            <a:pPr marL="142875" lvl="1" indent="38100">
              <a:lnSpc>
                <a:spcPct val="150000"/>
              </a:lnSpc>
              <a:spcBef>
                <a:spcPts val="0"/>
              </a:spcBef>
              <a:buFont typeface="Wingdings" pitchFamily="2" charset="2"/>
              <a:buChar char="l"/>
            </a:pPr>
            <a:r>
              <a:rPr lang="ja-JP" altLang="en-US" sz="1050" dirty="0">
                <a:latin typeface="Meiryo UI" pitchFamily="50" charset="-128"/>
                <a:ea typeface="Meiryo UI" pitchFamily="50" charset="-128"/>
                <a:cs typeface="Meiryo UI" pitchFamily="50" charset="-128"/>
              </a:rPr>
              <a:t>情報開示について、不平・不満はあってもどのように解消するかについてエンジニアリングの知識がないために、「民」でできる手段・方法が分からなかった</a:t>
            </a:r>
            <a:br>
              <a:rPr lang="ja-JP" altLang="en-US" sz="1050" dirty="0">
                <a:latin typeface="Meiryo UI" pitchFamily="50" charset="-128"/>
                <a:ea typeface="Meiryo UI" pitchFamily="50" charset="-128"/>
                <a:cs typeface="Meiryo UI" pitchFamily="50" charset="-128"/>
              </a:rPr>
            </a:br>
            <a:r>
              <a:rPr lang="en-US" altLang="ja-JP" sz="1050" dirty="0">
                <a:latin typeface="Meiryo UI" pitchFamily="50" charset="-128"/>
                <a:ea typeface="Meiryo UI" pitchFamily="50" charset="-128"/>
                <a:cs typeface="Meiryo UI" pitchFamily="50" charset="-128"/>
              </a:rPr>
              <a:t>【</a:t>
            </a:r>
            <a:r>
              <a:rPr lang="ja-JP" altLang="en-US" sz="1050" dirty="0">
                <a:latin typeface="Meiryo UI" pitchFamily="50" charset="-128"/>
                <a:ea typeface="Meiryo UI" pitchFamily="50" charset="-128"/>
                <a:cs typeface="Meiryo UI" pitchFamily="50" charset="-128"/>
              </a:rPr>
              <a:t>講義後</a:t>
            </a:r>
            <a:r>
              <a:rPr lang="en-US" altLang="ja-JP" sz="1050" dirty="0">
                <a:latin typeface="Meiryo UI" pitchFamily="50" charset="-128"/>
                <a:ea typeface="Meiryo UI" pitchFamily="50" charset="-128"/>
                <a:cs typeface="Meiryo UI" pitchFamily="50" charset="-128"/>
              </a:rPr>
              <a:t>】</a:t>
            </a:r>
          </a:p>
          <a:p>
            <a:pPr marL="142875" lvl="1" indent="38100">
              <a:lnSpc>
                <a:spcPct val="150000"/>
              </a:lnSpc>
              <a:spcBef>
                <a:spcPts val="0"/>
              </a:spcBef>
              <a:buFont typeface="+mj-ea"/>
              <a:buAutoNum type="circleNumDbPlain"/>
            </a:pPr>
            <a:r>
              <a:rPr lang="ja-JP" altLang="en-US" sz="1050" dirty="0">
                <a:latin typeface="Meiryo UI" pitchFamily="50" charset="-128"/>
                <a:ea typeface="Meiryo UI" pitchFamily="50" charset="-128"/>
                <a:cs typeface="Meiryo UI" pitchFamily="50" charset="-128"/>
              </a:rPr>
              <a:t>自分たちの持つ「不満」「改善のための提案」が、それ自体価値があること。　</a:t>
            </a:r>
            <a:endParaRPr lang="en-US" altLang="ja-JP" sz="1050" dirty="0">
              <a:latin typeface="Meiryo UI" pitchFamily="50" charset="-128"/>
              <a:ea typeface="Meiryo UI" pitchFamily="50" charset="-128"/>
              <a:cs typeface="Meiryo UI" pitchFamily="50" charset="-128"/>
            </a:endParaRPr>
          </a:p>
          <a:p>
            <a:pPr marL="142875" lvl="1" indent="38100">
              <a:lnSpc>
                <a:spcPct val="150000"/>
              </a:lnSpc>
              <a:spcBef>
                <a:spcPts val="0"/>
              </a:spcBef>
              <a:buFont typeface="+mj-ea"/>
              <a:buAutoNum type="circleNumDbPlain"/>
            </a:pPr>
            <a:r>
              <a:rPr lang="ja-JP" altLang="en-US" sz="1050" dirty="0">
                <a:latin typeface="Meiryo UI" pitchFamily="50" charset="-128"/>
                <a:ea typeface="Meiryo UI" pitchFamily="50" charset="-128"/>
                <a:cs typeface="Meiryo UI" pitchFamily="50" charset="-128"/>
              </a:rPr>
              <a:t>プロのエンジニアを通じて、そうした不満や提案が、具体的にどう改善案としてデザインされ、</a:t>
            </a:r>
            <a:r>
              <a:rPr lang="en-US" altLang="ja-JP" sz="1050" dirty="0">
                <a:latin typeface="Meiryo UI" pitchFamily="50" charset="-128"/>
                <a:ea typeface="Meiryo UI" pitchFamily="50" charset="-128"/>
                <a:cs typeface="Meiryo UI" pitchFamily="50" charset="-128"/>
              </a:rPr>
              <a:t>WEB</a:t>
            </a:r>
            <a:r>
              <a:rPr lang="ja-JP" altLang="en-US" sz="1050" dirty="0">
                <a:latin typeface="Meiryo UI" pitchFamily="50" charset="-128"/>
                <a:ea typeface="Meiryo UI" pitchFamily="50" charset="-128"/>
                <a:cs typeface="Meiryo UI" pitchFamily="50" charset="-128"/>
              </a:rPr>
              <a:t>上で示されるのかが理解できた。</a:t>
            </a:r>
            <a:endParaRPr lang="en-US" altLang="ja-JP" sz="1050" dirty="0">
              <a:latin typeface="Meiryo UI" pitchFamily="50" charset="-128"/>
              <a:ea typeface="Meiryo UI" pitchFamily="50" charset="-128"/>
              <a:cs typeface="Meiryo UI" pitchFamily="50" charset="-128"/>
            </a:endParaRPr>
          </a:p>
          <a:p>
            <a:pPr marL="142875" lvl="1" indent="38100">
              <a:lnSpc>
                <a:spcPct val="150000"/>
              </a:lnSpc>
              <a:spcBef>
                <a:spcPts val="0"/>
              </a:spcBef>
              <a:buFont typeface="+mj-ea"/>
              <a:buAutoNum type="circleNumDbPlain"/>
            </a:pPr>
            <a:r>
              <a:rPr lang="ja-JP" altLang="en-US" sz="1050" dirty="0">
                <a:latin typeface="Meiryo UI" pitchFamily="50" charset="-128"/>
                <a:ea typeface="Meiryo UI" pitchFamily="50" charset="-128"/>
                <a:cs typeface="Meiryo UI" pitchFamily="50" charset="-128"/>
              </a:rPr>
              <a:t>都市の魅力が「見せ方でかなり変わる」と認識できた。</a:t>
            </a:r>
            <a:endParaRPr lang="en-US" altLang="ja-JP" sz="1050" dirty="0">
              <a:latin typeface="Meiryo UI" pitchFamily="50" charset="-128"/>
              <a:ea typeface="Meiryo UI" pitchFamily="50" charset="-128"/>
              <a:cs typeface="Meiryo UI" pitchFamily="50" charset="-128"/>
            </a:endParaRPr>
          </a:p>
          <a:p>
            <a:pPr marL="142875" lvl="1" indent="38100">
              <a:lnSpc>
                <a:spcPct val="150000"/>
              </a:lnSpc>
              <a:spcBef>
                <a:spcPts val="0"/>
              </a:spcBef>
              <a:buFont typeface="+mj-ea"/>
              <a:buAutoNum type="circleNumDbPlain"/>
            </a:pPr>
            <a:r>
              <a:rPr lang="ja-JP" altLang="en-US" sz="1050" dirty="0">
                <a:latin typeface="Meiryo UI" pitchFamily="50" charset="-128"/>
                <a:ea typeface="Meiryo UI" pitchFamily="50" charset="-128"/>
                <a:cs typeface="Meiryo UI" pitchFamily="50" charset="-128"/>
              </a:rPr>
              <a:t>各自治体の考え方が都市の魅力発信に大きく影響している（例えば、福岡市の移住</a:t>
            </a:r>
            <a:r>
              <a:rPr lang="en-US" altLang="ja-JP" sz="1050" dirty="0">
                <a:latin typeface="Meiryo UI" pitchFamily="50" charset="-128"/>
                <a:ea typeface="Meiryo UI" pitchFamily="50" charset="-128"/>
                <a:cs typeface="Meiryo UI" pitchFamily="50" charset="-128"/>
              </a:rPr>
              <a:t>HP</a:t>
            </a:r>
            <a:r>
              <a:rPr lang="ja-JP" altLang="en-US" sz="1050" dirty="0">
                <a:latin typeface="Meiryo UI" pitchFamily="50" charset="-128"/>
                <a:ea typeface="Meiryo UI" pitchFamily="50" charset="-128"/>
                <a:cs typeface="Meiryo UI" pitchFamily="50" charset="-128"/>
              </a:rPr>
              <a:t>における近隣自治体の魅力も福岡の魅力の一部として提示しているなど）ことを、「都市の魅力発信」というテーマで提示されたために、学生にとってはとっつきやすいテーマ選定であった。</a:t>
            </a:r>
            <a:endParaRPr lang="en-US" altLang="ja-JP" sz="1050" dirty="0">
              <a:latin typeface="Meiryo UI" pitchFamily="50" charset="-128"/>
              <a:ea typeface="Meiryo UI" pitchFamily="50" charset="-128"/>
              <a:cs typeface="Meiryo UI" pitchFamily="50" charset="-128"/>
            </a:endParaRPr>
          </a:p>
          <a:p>
            <a:pPr marL="142875" lvl="1" indent="38100">
              <a:lnSpc>
                <a:spcPct val="150000"/>
              </a:lnSpc>
              <a:spcBef>
                <a:spcPts val="0"/>
              </a:spcBef>
              <a:buFont typeface="+mj-ea"/>
              <a:buAutoNum type="circleNumDbPlain"/>
            </a:pPr>
            <a:r>
              <a:rPr lang="ja-JP" altLang="en-US" sz="1050" dirty="0">
                <a:latin typeface="Meiryo UI" pitchFamily="50" charset="-128"/>
                <a:ea typeface="Meiryo UI" pitchFamily="50" charset="-128"/>
                <a:cs typeface="Meiryo UI" pitchFamily="50" charset="-128"/>
              </a:rPr>
              <a:t>ワークは、問いかけ→作業→問いかけ→作業→本日のまとめの連続であり、非常にわかりやすかったため、学生も集中して意欲的に参加できていた。　</a:t>
            </a:r>
            <a:endParaRPr lang="en-US" altLang="ja-JP" sz="1050" dirty="0">
              <a:latin typeface="Meiryo UI" pitchFamily="50" charset="-128"/>
              <a:ea typeface="Meiryo UI" pitchFamily="50" charset="-128"/>
              <a:cs typeface="Meiryo UI" pitchFamily="50" charset="-128"/>
            </a:endParaRPr>
          </a:p>
          <a:p>
            <a:pPr marL="142875" lvl="1" indent="38100">
              <a:lnSpc>
                <a:spcPct val="150000"/>
              </a:lnSpc>
              <a:spcBef>
                <a:spcPts val="0"/>
              </a:spcBef>
              <a:buFont typeface="+mj-ea"/>
              <a:buAutoNum type="circleNumDbPlain"/>
              <a:tabLst>
                <a:tab pos="1079500" algn="l"/>
              </a:tabLst>
            </a:pPr>
            <a:r>
              <a:rPr lang="ja-JP" altLang="en-US" sz="1100" dirty="0">
                <a:latin typeface="Meiryo UI" pitchFamily="50" charset="-128"/>
                <a:ea typeface="Meiryo UI" pitchFamily="50" charset="-128"/>
                <a:cs typeface="Meiryo UI" pitchFamily="50" charset="-128"/>
              </a:rPr>
              <a:t>産官学連携というと、大がかりである程度の資金も必要なものが多いが、今回のように、市の課題を、地域の学生と地域の</a:t>
            </a:r>
            <a:r>
              <a:rPr lang="en-US" altLang="ja-JP" sz="1100" dirty="0">
                <a:latin typeface="Meiryo UI" pitchFamily="50" charset="-128"/>
                <a:ea typeface="Meiryo UI" pitchFamily="50" charset="-128"/>
                <a:cs typeface="Meiryo UI" pitchFamily="50" charset="-128"/>
              </a:rPr>
              <a:t>IT</a:t>
            </a:r>
            <a:r>
              <a:rPr lang="ja-JP" altLang="en-US" sz="1100" dirty="0">
                <a:latin typeface="Meiryo UI" pitchFamily="50" charset="-128"/>
                <a:ea typeface="Meiryo UI" pitchFamily="50" charset="-128"/>
                <a:cs typeface="Meiryo UI" pitchFamily="50" charset="-128"/>
              </a:rPr>
              <a:t>エンジニア（コードフォー新潟）で協働して解決提案を行うこと、そしてそれを常時プロジェクト運営していければ、</a:t>
            </a:r>
            <a:r>
              <a:rPr lang="ja-JP" altLang="en-US" sz="1400" b="1" dirty="0">
                <a:latin typeface="Meiryo UI" pitchFamily="50" charset="-128"/>
                <a:ea typeface="Meiryo UI" pitchFamily="50" charset="-128"/>
                <a:cs typeface="Meiryo UI" pitchFamily="50" charset="-128"/>
              </a:rPr>
              <a:t>学生・地域住民が定常的主体的に地域の解決を改善提案する機運を生み出す契機となる。何より、学生に地域への愛着を醸成するし、地域のガバナンスを自分たちの問題としてとらえ、地域の社会人と協業すれば、自分たちも解決の主体として貢献できること身をもって学ぶ貴重な機会となる。自治体は、多様な意見や解決提案としてその成果を享受できる、という理想的な姿である。</a:t>
            </a:r>
            <a:br>
              <a:rPr lang="ja-JP" altLang="en-US" sz="1100" dirty="0"/>
            </a:br>
            <a:endParaRPr lang="en-US" altLang="ja-JP" sz="1200" dirty="0">
              <a:latin typeface="Meiryo UI" pitchFamily="50" charset="-128"/>
              <a:ea typeface="Meiryo UI" pitchFamily="50" charset="-128"/>
              <a:cs typeface="Meiryo UI" pitchFamily="50" charset="-128"/>
            </a:endParaRPr>
          </a:p>
          <a:p>
            <a:pPr marL="542925" lvl="2" indent="38100">
              <a:spcBef>
                <a:spcPts val="0"/>
              </a:spcBef>
              <a:buNone/>
            </a:pPr>
            <a:endParaRPr lang="en-US" altLang="ja-JP" sz="1100" dirty="0">
              <a:latin typeface="Meiryo UI" pitchFamily="50" charset="-128"/>
              <a:ea typeface="Meiryo UI" pitchFamily="50" charset="-128"/>
              <a:cs typeface="Meiryo UI" pitchFamily="50" charset="-128"/>
            </a:endParaRPr>
          </a:p>
          <a:p>
            <a:pPr marL="542925" lvl="2" indent="38100">
              <a:spcBef>
                <a:spcPts val="0"/>
              </a:spcBef>
              <a:buNone/>
            </a:pPr>
            <a:endParaRPr lang="en-US" altLang="ja-JP" sz="1100" dirty="0">
              <a:latin typeface="Meiryo UI" pitchFamily="50" charset="-128"/>
              <a:ea typeface="Meiryo UI" pitchFamily="50" charset="-128"/>
              <a:cs typeface="Meiryo UI" pitchFamily="50" charset="-128"/>
            </a:endParaRPr>
          </a:p>
          <a:p>
            <a:pPr marL="542925" lvl="1" indent="-361950">
              <a:spcBef>
                <a:spcPts val="0"/>
              </a:spcBef>
              <a:buFont typeface="+mj-ea"/>
              <a:buAutoNum type="circleNumDbPlain" startAt="4"/>
            </a:pPr>
            <a:endParaRPr lang="en-US" altLang="ja-JP" sz="1400" dirty="0">
              <a:solidFill>
                <a:srgbClr val="000000"/>
              </a:solidFill>
              <a:latin typeface="Meiryo UI" pitchFamily="50" charset="-128"/>
              <a:ea typeface="Meiryo UI" pitchFamily="50" charset="-128"/>
              <a:cs typeface="Meiryo UI" pitchFamily="50" charset="-128"/>
            </a:endParaRPr>
          </a:p>
          <a:p>
            <a:pPr>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None/>
            </a:pPr>
            <a:endParaRPr lang="en-US" altLang="ja-JP" sz="1400" dirty="0">
              <a:latin typeface="Meiryo UI" pitchFamily="50" charset="-128"/>
              <a:ea typeface="Meiryo UI" pitchFamily="50" charset="-128"/>
              <a:cs typeface="Meiryo UI" pitchFamily="50" charset="-128"/>
            </a:endParaRPr>
          </a:p>
        </p:txBody>
      </p:sp>
      <p:sp>
        <p:nvSpPr>
          <p:cNvPr id="8" name="コンテンツ プレースホルダ 2"/>
          <p:cNvSpPr txBox="1">
            <a:spLocks/>
          </p:cNvSpPr>
          <p:nvPr/>
        </p:nvSpPr>
        <p:spPr bwMode="gray">
          <a:xfrm>
            <a:off x="323528" y="1412776"/>
            <a:ext cx="8496944"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ts val="0"/>
              </a:spcBef>
              <a:spcAft>
                <a:spcPct val="0"/>
              </a:spcAft>
              <a:buClrTx/>
              <a:buSzTx/>
              <a:buFont typeface="Wingdings" pitchFamily="2" charset="2"/>
              <a:buChar char="l"/>
              <a:tabLst/>
              <a:defRPr/>
            </a:pPr>
            <a:r>
              <a:rPr kumimoji="1" lang="ja-JP" altLang="en-US" sz="1600" b="1" i="0" u="none" strike="noStrike" kern="0" cap="none" spc="0" normalizeH="0" baseline="0" noProof="0" dirty="0">
                <a:ln>
                  <a:noFill/>
                </a:ln>
                <a:solidFill>
                  <a:srgbClr val="333399">
                    <a:lumMod val="50000"/>
                  </a:srgbClr>
                </a:solidFill>
                <a:effectLst/>
                <a:uLnTx/>
                <a:uFillTx/>
                <a:latin typeface="Meiryo UI" pitchFamily="50" charset="-128"/>
                <a:ea typeface="Meiryo UI" pitchFamily="50" charset="-128"/>
                <a:cs typeface="Meiryo UI" pitchFamily="50" charset="-128"/>
              </a:rPr>
              <a:t>　</a:t>
            </a:r>
            <a:r>
              <a:rPr kumimoji="1" lang="ja-JP" altLang="en-US" b="1" i="0" u="none" strike="noStrike" kern="0" cap="none" spc="0" normalizeH="0" baseline="0" noProof="0" dirty="0">
                <a:ln>
                  <a:noFill/>
                </a:ln>
                <a:solidFill>
                  <a:srgbClr val="333399">
                    <a:lumMod val="50000"/>
                  </a:srgbClr>
                </a:solidFill>
                <a:effectLst/>
                <a:uLnTx/>
                <a:uFillTx/>
                <a:latin typeface="Meiryo UI" pitchFamily="50" charset="-128"/>
                <a:ea typeface="Meiryo UI" pitchFamily="50" charset="-128"/>
                <a:cs typeface="Meiryo UI" pitchFamily="50" charset="-128"/>
              </a:rPr>
              <a:t>新潟大学経済学部・大串葉子准教授からのメッセージ　　</a:t>
            </a:r>
            <a:r>
              <a:rPr kumimoji="1" lang="ja-JP" altLang="en-US" sz="1600" b="1" i="0" u="none" strike="noStrike" kern="0" cap="none" spc="0" normalizeH="0" baseline="0" noProof="0" dirty="0">
                <a:ln>
                  <a:noFill/>
                </a:ln>
                <a:solidFill>
                  <a:srgbClr val="FF0000"/>
                </a:solidFill>
                <a:effectLst/>
                <a:uLnTx/>
                <a:uFillTx/>
                <a:latin typeface="Meiryo UI" pitchFamily="50" charset="-128"/>
                <a:ea typeface="Meiryo UI" pitchFamily="50" charset="-128"/>
                <a:cs typeface="Meiryo UI" pitchFamily="50" charset="-128"/>
              </a:rPr>
              <a:t>　</a:t>
            </a:r>
            <a:endParaRPr kumimoji="1" lang="en-US" altLang="ja-JP" sz="1600" b="1" i="0" u="none" strike="noStrike" kern="0" cap="none" spc="0" normalizeH="0" baseline="0" noProof="0" dirty="0">
              <a:ln>
                <a:noFill/>
              </a:ln>
              <a:solidFill>
                <a:srgbClr val="FF0000"/>
              </a:solidFill>
              <a:effectLst/>
              <a:uLnTx/>
              <a:uFillTx/>
              <a:latin typeface="Meiryo UI" pitchFamily="50" charset="-128"/>
              <a:ea typeface="Meiryo UI" pitchFamily="50" charset="-128"/>
              <a:cs typeface="Meiryo UI" pitchFamily="50" charset="-128"/>
            </a:endParaRPr>
          </a:p>
          <a:p>
            <a:pPr marL="342900" marR="0" lvl="0" indent="-342900" algn="l" defTabSz="914400" rtl="0" eaLnBrk="1" fontAlgn="base" latinLnBrk="0" hangingPunct="1">
              <a:lnSpc>
                <a:spcPct val="100000"/>
              </a:lnSpc>
              <a:spcBef>
                <a:spcPts val="0"/>
              </a:spcBef>
              <a:spcAft>
                <a:spcPct val="0"/>
              </a:spcAft>
              <a:buClrTx/>
              <a:buSzTx/>
              <a:buFontTx/>
              <a:buNone/>
              <a:tabLst/>
              <a:defRPr/>
            </a:pPr>
            <a:endParaRPr kumimoji="1" lang="en-US" altLang="ja-JP" sz="14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020743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556792"/>
            <a:ext cx="8229600" cy="4569371"/>
          </a:xfrm>
        </p:spPr>
        <p:txBody>
          <a:bodyPr/>
          <a:lstStyle/>
          <a:p>
            <a:pPr marL="457200" indent="-457200">
              <a:buFont typeface="+mj-lt"/>
              <a:buAutoNum type="arabicPeriod"/>
            </a:pPr>
            <a:r>
              <a:rPr lang="ja-JP" altLang="en-US" sz="2400" dirty="0">
                <a:latin typeface="Meiryo UI" pitchFamily="50" charset="-128"/>
                <a:ea typeface="Meiryo UI" pitchFamily="50" charset="-128"/>
                <a:cs typeface="Meiryo UI" pitchFamily="50" charset="-128"/>
              </a:rPr>
              <a:t>はじめに</a:t>
            </a:r>
            <a:endParaRPr lang="en-US" altLang="ja-JP" sz="2400" dirty="0">
              <a:latin typeface="Meiryo UI" pitchFamily="50" charset="-128"/>
              <a:ea typeface="Meiryo UI" pitchFamily="50" charset="-128"/>
              <a:cs typeface="Meiryo UI" pitchFamily="50" charset="-128"/>
            </a:endParaRPr>
          </a:p>
          <a:p>
            <a:pPr marL="457200" indent="-457200">
              <a:buFont typeface="+mj-lt"/>
              <a:buAutoNum type="arabicPeriod"/>
            </a:pPr>
            <a:r>
              <a:rPr lang="ja-JP" altLang="en-US" sz="2400" dirty="0">
                <a:latin typeface="Meiryo UI" pitchFamily="50" charset="-128"/>
                <a:ea typeface="Meiryo UI" pitchFamily="50" charset="-128"/>
                <a:cs typeface="Meiryo UI" pitchFamily="50" charset="-128"/>
              </a:rPr>
              <a:t>課題の定義</a:t>
            </a:r>
            <a:endParaRPr lang="en-US" altLang="ja-JP" sz="2400" dirty="0">
              <a:latin typeface="Meiryo UI" pitchFamily="50" charset="-128"/>
              <a:ea typeface="Meiryo UI" pitchFamily="50" charset="-128"/>
              <a:cs typeface="Meiryo UI" pitchFamily="50" charset="-128"/>
            </a:endParaRPr>
          </a:p>
          <a:p>
            <a:pPr marL="457200" indent="-457200">
              <a:buFont typeface="+mj-lt"/>
              <a:buAutoNum type="arabicPeriod"/>
            </a:pPr>
            <a:r>
              <a:rPr lang="ja-JP" altLang="en-US" sz="2400" dirty="0">
                <a:latin typeface="Meiryo UI" pitchFamily="50" charset="-128"/>
                <a:ea typeface="Meiryo UI" pitchFamily="50" charset="-128"/>
                <a:cs typeface="Meiryo UI" pitchFamily="50" charset="-128"/>
              </a:rPr>
              <a:t>具体的な取り組み</a:t>
            </a:r>
            <a:endParaRPr lang="en-US" altLang="ja-JP" sz="2400" dirty="0">
              <a:latin typeface="Meiryo UI" pitchFamily="50" charset="-128"/>
              <a:ea typeface="Meiryo UI" pitchFamily="50" charset="-128"/>
              <a:cs typeface="Meiryo UI" pitchFamily="50" charset="-128"/>
            </a:endParaRPr>
          </a:p>
          <a:p>
            <a:pPr marL="457200" indent="-457200">
              <a:buFont typeface="+mj-lt"/>
              <a:buAutoNum type="arabicPeriod"/>
            </a:pPr>
            <a:r>
              <a:rPr lang="ja-JP" altLang="en-US" sz="2400" dirty="0">
                <a:solidFill>
                  <a:schemeClr val="tx2"/>
                </a:solidFill>
                <a:latin typeface="Meiryo UI" pitchFamily="50" charset="-128"/>
                <a:ea typeface="Meiryo UI" pitchFamily="50" charset="-128"/>
                <a:cs typeface="Meiryo UI" pitchFamily="50" charset="-128"/>
              </a:rPr>
              <a:t>取り組み</a:t>
            </a:r>
            <a:r>
              <a:rPr lang="ja-JP" altLang="en-US" sz="2400" dirty="0">
                <a:latin typeface="Meiryo UI" pitchFamily="50" charset="-128"/>
                <a:ea typeface="Meiryo UI" pitchFamily="50" charset="-128"/>
                <a:cs typeface="Meiryo UI" pitchFamily="50" charset="-128"/>
              </a:rPr>
              <a:t>と目標の関係</a:t>
            </a:r>
            <a:endParaRPr lang="en-US" altLang="ja-JP" sz="2400" dirty="0">
              <a:latin typeface="Meiryo UI" pitchFamily="50" charset="-128"/>
              <a:ea typeface="Meiryo UI" pitchFamily="50" charset="-128"/>
              <a:cs typeface="Meiryo UI" pitchFamily="50" charset="-128"/>
            </a:endParaRPr>
          </a:p>
          <a:p>
            <a:pPr marL="457200" lvl="0" indent="-457200">
              <a:buFont typeface="+mj-lt"/>
              <a:buAutoNum type="arabicPeriod"/>
            </a:pPr>
            <a:r>
              <a:rPr lang="ja-JP" altLang="en-US" sz="2400" dirty="0">
                <a:solidFill>
                  <a:schemeClr val="tx2"/>
                </a:solidFill>
                <a:latin typeface="Meiryo UI" pitchFamily="50" charset="-128"/>
                <a:ea typeface="Meiryo UI" pitchFamily="50" charset="-128"/>
                <a:cs typeface="Meiryo UI" pitchFamily="50" charset="-128"/>
              </a:rPr>
              <a:t>実行計画</a:t>
            </a:r>
            <a:endParaRPr lang="en-US" altLang="ja-JP" sz="2400" dirty="0">
              <a:solidFill>
                <a:schemeClr val="tx2"/>
              </a:solidFill>
              <a:latin typeface="Meiryo UI" pitchFamily="50" charset="-128"/>
              <a:ea typeface="Meiryo UI" pitchFamily="50" charset="-128"/>
              <a:cs typeface="Meiryo UI" pitchFamily="50" charset="-128"/>
            </a:endParaRPr>
          </a:p>
          <a:p>
            <a:pPr marL="457200" lvl="0" indent="-457200">
              <a:buFont typeface="+mj-lt"/>
              <a:buAutoNum type="arabicPeriod"/>
            </a:pPr>
            <a:r>
              <a:rPr lang="en-US" altLang="ja-JP" sz="2400" dirty="0">
                <a:solidFill>
                  <a:schemeClr val="tx2"/>
                </a:solidFill>
                <a:latin typeface="Meiryo UI" pitchFamily="50" charset="-128"/>
                <a:ea typeface="Meiryo UI" pitchFamily="50" charset="-128"/>
                <a:cs typeface="Meiryo UI" pitchFamily="50" charset="-128"/>
              </a:rPr>
              <a:t>COG2016</a:t>
            </a:r>
            <a:r>
              <a:rPr lang="ja-JP" altLang="en-US" sz="2400" dirty="0">
                <a:solidFill>
                  <a:schemeClr val="tx2"/>
                </a:solidFill>
                <a:latin typeface="Meiryo UI" pitchFamily="50" charset="-128"/>
                <a:ea typeface="Meiryo UI" pitchFamily="50" charset="-128"/>
                <a:cs typeface="Meiryo UI" pitchFamily="50" charset="-128"/>
              </a:rPr>
              <a:t>を通しての気づき（市民）</a:t>
            </a:r>
            <a:endParaRPr lang="en-US" altLang="ja-JP" sz="2400" dirty="0">
              <a:solidFill>
                <a:schemeClr val="tx2"/>
              </a:solidFill>
              <a:latin typeface="Meiryo UI" pitchFamily="50" charset="-128"/>
              <a:ea typeface="Meiryo UI" pitchFamily="50" charset="-128"/>
              <a:cs typeface="Meiryo UI" pitchFamily="50" charset="-128"/>
            </a:endParaRPr>
          </a:p>
          <a:p>
            <a:pPr marL="457200" indent="-457200">
              <a:buFont typeface="+mj-lt"/>
              <a:buAutoNum type="arabicPeriod"/>
            </a:pPr>
            <a:r>
              <a:rPr lang="ja-JP" altLang="en-US" sz="2400" dirty="0">
                <a:solidFill>
                  <a:schemeClr val="tx2"/>
                </a:solidFill>
                <a:latin typeface="Meiryo UI" pitchFamily="50" charset="-128"/>
                <a:ea typeface="Meiryo UI" pitchFamily="50" charset="-128"/>
                <a:cs typeface="Meiryo UI" pitchFamily="50" charset="-128"/>
              </a:rPr>
              <a:t>今後の方針</a:t>
            </a:r>
            <a:endParaRPr lang="en-US" altLang="ja-JP" sz="2400" dirty="0">
              <a:solidFill>
                <a:schemeClr val="tx2"/>
              </a:solidFill>
              <a:latin typeface="Meiryo UI" pitchFamily="50" charset="-128"/>
              <a:ea typeface="Meiryo UI" pitchFamily="50" charset="-128"/>
              <a:cs typeface="Meiryo UI" pitchFamily="50" charset="-128"/>
            </a:endParaRPr>
          </a:p>
          <a:p>
            <a:pPr marL="457200" lvl="0" indent="-457200">
              <a:buFont typeface="+mj-lt"/>
              <a:buAutoNum type="arabicPeriod"/>
            </a:pPr>
            <a:r>
              <a:rPr lang="ja-JP" altLang="en-US" sz="2400" dirty="0">
                <a:solidFill>
                  <a:srgbClr val="000000"/>
                </a:solidFill>
                <a:latin typeface="Meiryo UI" pitchFamily="50" charset="-128"/>
                <a:ea typeface="Meiryo UI" pitchFamily="50" charset="-128"/>
                <a:cs typeface="Meiryo UI" pitchFamily="50" charset="-128"/>
              </a:rPr>
              <a:t>自治体によるデータ公開状況</a:t>
            </a:r>
            <a:endParaRPr lang="en-US" altLang="ja-JP" sz="2400" dirty="0">
              <a:solidFill>
                <a:srgbClr val="000000"/>
              </a:solidFill>
              <a:latin typeface="Meiryo UI" pitchFamily="50" charset="-128"/>
              <a:ea typeface="Meiryo UI" pitchFamily="50" charset="-128"/>
              <a:cs typeface="Meiryo UI" pitchFamily="50" charset="-128"/>
            </a:endParaRPr>
          </a:p>
          <a:p>
            <a:pPr marL="457200" lvl="0" indent="-457200">
              <a:buFont typeface="+mj-lt"/>
              <a:buAutoNum type="arabicPeriod"/>
            </a:pPr>
            <a:r>
              <a:rPr lang="ja-JP" altLang="en-US" sz="2400" dirty="0">
                <a:solidFill>
                  <a:srgbClr val="000000"/>
                </a:solidFill>
                <a:latin typeface="Meiryo UI" pitchFamily="50" charset="-128"/>
                <a:ea typeface="Meiryo UI" pitchFamily="50" charset="-128"/>
                <a:cs typeface="Meiryo UI" pitchFamily="50" charset="-128"/>
              </a:rPr>
              <a:t>市民</a:t>
            </a:r>
            <a:r>
              <a:rPr lang="en-US" altLang="ja-JP" sz="2400" dirty="0">
                <a:solidFill>
                  <a:srgbClr val="000000"/>
                </a:solidFill>
                <a:latin typeface="Meiryo UI" pitchFamily="50" charset="-128"/>
                <a:ea typeface="Meiryo UI" pitchFamily="50" charset="-128"/>
                <a:cs typeface="Meiryo UI" pitchFamily="50" charset="-128"/>
              </a:rPr>
              <a:t>/</a:t>
            </a:r>
            <a:r>
              <a:rPr lang="ja-JP" altLang="en-US" sz="2400" dirty="0">
                <a:solidFill>
                  <a:srgbClr val="000000"/>
                </a:solidFill>
                <a:latin typeface="Meiryo UI" pitchFamily="50" charset="-128"/>
                <a:ea typeface="Meiryo UI" pitchFamily="50" charset="-128"/>
                <a:cs typeface="Meiryo UI" pitchFamily="50" charset="-128"/>
              </a:rPr>
              <a:t>学生のサポート・コミュニケーション状況</a:t>
            </a:r>
            <a:endParaRPr lang="en-US" altLang="ja-JP" sz="2400" dirty="0">
              <a:solidFill>
                <a:srgbClr val="000000"/>
              </a:solidFill>
              <a:latin typeface="Meiryo UI" pitchFamily="50" charset="-128"/>
              <a:ea typeface="Meiryo UI" pitchFamily="50" charset="-128"/>
              <a:cs typeface="Meiryo UI" pitchFamily="50" charset="-128"/>
            </a:endParaRPr>
          </a:p>
          <a:p>
            <a:pPr marL="457200" indent="-457200">
              <a:buFont typeface="+mj-lt"/>
              <a:buAutoNum type="arabicPeriod"/>
            </a:pPr>
            <a:r>
              <a:rPr lang="en-US" altLang="ja-JP" sz="2400" dirty="0">
                <a:solidFill>
                  <a:schemeClr val="tx2"/>
                </a:solidFill>
                <a:latin typeface="Meiryo UI" pitchFamily="50" charset="-128"/>
                <a:ea typeface="Meiryo UI" pitchFamily="50" charset="-128"/>
                <a:cs typeface="Meiryo UI" pitchFamily="50" charset="-128"/>
              </a:rPr>
              <a:t>COG2016</a:t>
            </a:r>
            <a:r>
              <a:rPr lang="ja-JP" altLang="en-US" sz="2400" dirty="0">
                <a:solidFill>
                  <a:schemeClr val="tx2"/>
                </a:solidFill>
                <a:latin typeface="Meiryo UI" pitchFamily="50" charset="-128"/>
                <a:ea typeface="Meiryo UI" pitchFamily="50" charset="-128"/>
                <a:cs typeface="Meiryo UI" pitchFamily="50" charset="-128"/>
              </a:rPr>
              <a:t>を通しての気づき</a:t>
            </a:r>
            <a:r>
              <a:rPr lang="ja-JP" altLang="en-US" sz="2400" dirty="0">
                <a:solidFill>
                  <a:srgbClr val="000000"/>
                </a:solidFill>
                <a:latin typeface="Meiryo UI" pitchFamily="50" charset="-128"/>
                <a:ea typeface="Meiryo UI" pitchFamily="50" charset="-128"/>
                <a:cs typeface="Meiryo UI" pitchFamily="50" charset="-128"/>
              </a:rPr>
              <a:t>（行政）</a:t>
            </a:r>
            <a:endParaRPr lang="ja-JP" altLang="en-US" sz="2400" dirty="0">
              <a:solidFill>
                <a:schemeClr val="tx2"/>
              </a:solidFill>
              <a:latin typeface="Meiryo UI" pitchFamily="50" charset="-128"/>
              <a:ea typeface="Meiryo UI" pitchFamily="50" charset="-128"/>
              <a:cs typeface="Meiryo UI" pitchFamily="50" charset="-128"/>
            </a:endParaRPr>
          </a:p>
          <a:p>
            <a:pPr marL="457200" lvl="0" indent="-457200">
              <a:buFont typeface="+mj-lt"/>
              <a:buAutoNum type="arabicPeriod"/>
            </a:pPr>
            <a:endParaRPr lang="ja-JP" altLang="en-US" sz="2400" dirty="0">
              <a:solidFill>
                <a:schemeClr val="tx2"/>
              </a:solidFill>
              <a:latin typeface="Meiryo UI" pitchFamily="50" charset="-128"/>
              <a:ea typeface="Meiryo UI" pitchFamily="50" charset="-128"/>
              <a:cs typeface="Meiryo UI" pitchFamily="50" charset="-128"/>
            </a:endParaRPr>
          </a:p>
          <a:p>
            <a:pPr>
              <a:buNone/>
            </a:pPr>
            <a:endParaRPr kumimoji="1" lang="ja-JP" altLang="en-US" dirty="0"/>
          </a:p>
        </p:txBody>
      </p:sp>
      <p:sp>
        <p:nvSpPr>
          <p:cNvPr id="4" name="スライド番号プレースホルダ 3"/>
          <p:cNvSpPr>
            <a:spLocks noGrp="1"/>
          </p:cNvSpPr>
          <p:nvPr>
            <p:ph type="sldNum" sz="quarter" idx="4294967295"/>
          </p:nvPr>
        </p:nvSpPr>
        <p:spPr>
          <a:xfrm>
            <a:off x="6804248" y="44624"/>
            <a:ext cx="2133600" cy="260350"/>
          </a:xfrm>
        </p:spPr>
        <p:txBody>
          <a:bodyPr/>
          <a:lstStyle/>
          <a:p>
            <a:fld id="{CFB3B8FA-1B13-4967-BF3D-873308DD05F5}" type="slidenum">
              <a:rPr lang="en-US" altLang="ja-JP" smtClean="0"/>
              <a:pPr/>
              <a:t>1</a:t>
            </a:fld>
            <a:endParaRPr lang="en-US" altLang="ja-JP" dirty="0"/>
          </a:p>
        </p:txBody>
      </p:sp>
      <p:sp>
        <p:nvSpPr>
          <p:cNvPr id="5" name="タイトル 1"/>
          <p:cNvSpPr txBox="1">
            <a:spLocks/>
          </p:cNvSpPr>
          <p:nvPr/>
        </p:nvSpPr>
        <p:spPr bwMode="gray">
          <a:xfrm>
            <a:off x="179512" y="692696"/>
            <a:ext cx="8640762" cy="4333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3200" b="0" i="0" u="none" strike="noStrike" kern="0" cap="none" spc="0" normalizeH="0" baseline="0" dirty="0">
                <a:ln>
                  <a:noFill/>
                </a:ln>
                <a:solidFill>
                  <a:schemeClr val="tx2"/>
                </a:solidFill>
                <a:effectLst/>
                <a:uLnTx/>
                <a:uFillTx/>
                <a:latin typeface="Meiryo UI" pitchFamily="50" charset="-128"/>
                <a:ea typeface="Meiryo UI" pitchFamily="50" charset="-128"/>
                <a:cs typeface="Meiryo UI" pitchFamily="50" charset="-128"/>
              </a:rPr>
              <a:t>目次</a:t>
            </a:r>
            <a:endParaRPr kumimoji="1" lang="ja-JP" altLang="en-US" sz="3200" b="0" i="0" u="none" strike="noStrike" kern="0" cap="none" spc="0" normalizeH="0" baseline="0" noProof="0" dirty="0">
              <a:ln>
                <a:noFill/>
              </a:ln>
              <a:solidFill>
                <a:schemeClr val="tx2"/>
              </a:solidFill>
              <a:effectLst/>
              <a:uLnTx/>
              <a:uFillTx/>
              <a:latin typeface="Meiryo UI" pitchFamily="50" charset="-128"/>
              <a:ea typeface="Meiryo UI" pitchFamily="50" charset="-128"/>
              <a:cs typeface="Meiryo UI" pitchFamily="50"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円/楕円 18"/>
          <p:cNvSpPr/>
          <p:nvPr/>
        </p:nvSpPr>
        <p:spPr>
          <a:xfrm>
            <a:off x="3851920" y="2780928"/>
            <a:ext cx="1008112" cy="1008112"/>
          </a:xfrm>
          <a:prstGeom prst="ellipse">
            <a:avLst/>
          </a:prstGeom>
          <a:solidFill>
            <a:srgbClr val="00CC0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2000" b="0" i="0" u="none" strike="noStrike" kern="1200" cap="none" spc="0" normalizeH="0" baseline="0" noProof="0" dirty="0">
              <a:ln>
                <a:noFill/>
              </a:ln>
              <a:solidFill>
                <a:srgbClr val="000000">
                  <a:lumMod val="85000"/>
                  <a:lumOff val="15000"/>
                </a:srgbClr>
              </a:solidFill>
              <a:effectLst/>
              <a:uLnTx/>
              <a:uFillTx/>
              <a:latin typeface="Arial"/>
              <a:ea typeface="ＭＳ Ｐゴシック"/>
              <a:cs typeface="+mn-cs"/>
            </a:endParaRPr>
          </a:p>
        </p:txBody>
      </p:sp>
      <p:sp>
        <p:nvSpPr>
          <p:cNvPr id="4" name="スライド番号プレースホルダ 3"/>
          <p:cNvSpPr>
            <a:spLocks noGrp="1"/>
          </p:cNvSpPr>
          <p:nvPr>
            <p:ph type="sldNum" sz="quarter" idx="4294967295"/>
          </p:nvPr>
        </p:nvSpPr>
        <p:spPr>
          <a:xfrm>
            <a:off x="6804248" y="44624"/>
            <a:ext cx="2133600" cy="26035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FB3B8FA-1B13-4967-BF3D-873308DD05F5}" type="slidenum">
              <a:rPr kumimoji="1" lang="en-US" altLang="ja-JP"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1" lang="en-US" altLang="ja-JP"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5" name="タイトル 1"/>
          <p:cNvSpPr txBox="1">
            <a:spLocks/>
          </p:cNvSpPr>
          <p:nvPr/>
        </p:nvSpPr>
        <p:spPr bwMode="gray">
          <a:xfrm>
            <a:off x="179512" y="692696"/>
            <a:ext cx="8640762" cy="4333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a:defRPr/>
            </a:pPr>
            <a:r>
              <a:rPr lang="en-US" altLang="ja-JP" sz="3200" kern="0" dirty="0">
                <a:solidFill>
                  <a:srgbClr val="000000"/>
                </a:solidFill>
                <a:latin typeface="Meiryo UI" pitchFamily="50" charset="-128"/>
                <a:ea typeface="Meiryo UI" pitchFamily="50" charset="-128"/>
                <a:cs typeface="Meiryo UI" pitchFamily="50" charset="-128"/>
              </a:rPr>
              <a:t>10</a:t>
            </a:r>
            <a:r>
              <a:rPr kumimoji="1" lang="en-US" altLang="ja-JP" sz="32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a:t>
            </a:r>
            <a:r>
              <a:rPr lang="en-US" altLang="ja-JP" sz="3200" dirty="0">
                <a:solidFill>
                  <a:schemeClr val="tx2"/>
                </a:solidFill>
                <a:latin typeface="Meiryo UI" pitchFamily="50" charset="-128"/>
                <a:ea typeface="Meiryo UI" pitchFamily="50" charset="-128"/>
                <a:cs typeface="Meiryo UI" pitchFamily="50" charset="-128"/>
              </a:rPr>
              <a:t> COG2016</a:t>
            </a:r>
            <a:r>
              <a:rPr lang="ja-JP" altLang="en-US" sz="3200" dirty="0">
                <a:solidFill>
                  <a:schemeClr val="tx2"/>
                </a:solidFill>
                <a:latin typeface="Meiryo UI" pitchFamily="50" charset="-128"/>
                <a:ea typeface="Meiryo UI" pitchFamily="50" charset="-128"/>
                <a:cs typeface="Meiryo UI" pitchFamily="50" charset="-128"/>
              </a:rPr>
              <a:t>を通しての気づき</a:t>
            </a:r>
            <a:r>
              <a:rPr lang="ja-JP" altLang="en-US" sz="3200" kern="0" dirty="0">
                <a:solidFill>
                  <a:srgbClr val="000000"/>
                </a:solidFill>
                <a:latin typeface="Meiryo UI" pitchFamily="50" charset="-128"/>
                <a:ea typeface="Meiryo UI" pitchFamily="50" charset="-128"/>
                <a:cs typeface="Meiryo UI" pitchFamily="50" charset="-128"/>
              </a:rPr>
              <a:t>（行政）</a:t>
            </a:r>
            <a:endParaRPr lang="ja-JP" altLang="en-US" sz="3200" dirty="0">
              <a:solidFill>
                <a:schemeClr val="tx2"/>
              </a:solidFill>
              <a:latin typeface="Meiryo UI" pitchFamily="50" charset="-128"/>
              <a:ea typeface="Meiryo UI" pitchFamily="50" charset="-128"/>
              <a:cs typeface="Meiryo UI" pitchFamily="50" charset="-128"/>
            </a:endParaRPr>
          </a:p>
        </p:txBody>
      </p:sp>
      <p:sp>
        <p:nvSpPr>
          <p:cNvPr id="8" name="コンテンツ プレースホルダ 2"/>
          <p:cNvSpPr txBox="1">
            <a:spLocks/>
          </p:cNvSpPr>
          <p:nvPr/>
        </p:nvSpPr>
        <p:spPr bwMode="gray">
          <a:xfrm>
            <a:off x="323528" y="1412776"/>
            <a:ext cx="8208912" cy="2880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500"/>
              </a:lnSpc>
              <a:spcBef>
                <a:spcPts val="0"/>
              </a:spcBef>
              <a:spcAft>
                <a:spcPct val="0"/>
              </a:spcAft>
              <a:buClrTx/>
              <a:buSzTx/>
              <a:buFont typeface="Wingdings" pitchFamily="2" charset="2"/>
              <a:buChar char="l"/>
              <a:tabLst/>
              <a:defRPr/>
            </a:pPr>
            <a:r>
              <a:rPr kumimoji="1" lang="ja-JP" altLang="en-US" b="1" i="0" u="none" strike="noStrike" kern="0" cap="none" spc="0" normalizeH="0" baseline="0" noProof="0" dirty="0">
                <a:ln>
                  <a:noFill/>
                </a:ln>
                <a:solidFill>
                  <a:srgbClr val="333399">
                    <a:lumMod val="75000"/>
                  </a:srgbClr>
                </a:solidFill>
                <a:effectLst/>
                <a:uLnTx/>
                <a:uFillTx/>
                <a:latin typeface="Meiryo UI" pitchFamily="50" charset="-128"/>
                <a:ea typeface="Meiryo UI" pitchFamily="50" charset="-128"/>
                <a:cs typeface="Meiryo UI" pitchFamily="50" charset="-128"/>
              </a:rPr>
              <a:t>それぞれの課題、進化の方向など：地域には多様なアクターが存在し、それぞれが結びついて地域課題の解決に向かうとき、より効果的に活動するために必要なこと。</a:t>
            </a:r>
            <a:endParaRPr kumimoji="1" lang="en-US" altLang="ja-JP" b="1" i="0" u="none" strike="noStrike" kern="0" cap="none" spc="0" normalizeH="0" baseline="0" noProof="0" dirty="0">
              <a:ln>
                <a:noFill/>
              </a:ln>
              <a:solidFill>
                <a:srgbClr val="333399">
                  <a:lumMod val="75000"/>
                </a:srgbClr>
              </a:solidFill>
              <a:effectLst/>
              <a:uLnTx/>
              <a:uFillTx/>
              <a:latin typeface="Meiryo UI" pitchFamily="50" charset="-128"/>
              <a:ea typeface="Meiryo UI" pitchFamily="50" charset="-128"/>
              <a:cs typeface="Meiryo UI" pitchFamily="50" charset="-128"/>
            </a:endParaRPr>
          </a:p>
        </p:txBody>
      </p:sp>
      <p:sp>
        <p:nvSpPr>
          <p:cNvPr id="10" name="円/楕円 9"/>
          <p:cNvSpPr/>
          <p:nvPr/>
        </p:nvSpPr>
        <p:spPr>
          <a:xfrm>
            <a:off x="1008112" y="2348880"/>
            <a:ext cx="1440000" cy="1296144"/>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3200" b="0" i="0" u="none" strike="noStrike" kern="1200" cap="none" spc="0" normalizeH="0" baseline="0" noProof="0" dirty="0">
                <a:ln>
                  <a:noFill/>
                </a:ln>
                <a:solidFill>
                  <a:srgbClr val="FFFFFF"/>
                </a:solidFill>
                <a:effectLst/>
                <a:uLnTx/>
                <a:uFillTx/>
                <a:latin typeface="Arial"/>
                <a:ea typeface="ＭＳ Ｐゴシック"/>
                <a:cs typeface="+mn-cs"/>
              </a:rPr>
              <a:t>行政</a:t>
            </a:r>
          </a:p>
        </p:txBody>
      </p:sp>
      <p:sp>
        <p:nvSpPr>
          <p:cNvPr id="11" name="円/楕円 10"/>
          <p:cNvSpPr/>
          <p:nvPr/>
        </p:nvSpPr>
        <p:spPr>
          <a:xfrm>
            <a:off x="2736304" y="2348880"/>
            <a:ext cx="1440160" cy="1296144"/>
          </a:xfrm>
          <a:prstGeom prst="ellipse">
            <a:avLst/>
          </a:prstGeom>
          <a:solidFill>
            <a:schemeClr val="accent1">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32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12" name="テキスト ボックス 11"/>
          <p:cNvSpPr txBox="1"/>
          <p:nvPr/>
        </p:nvSpPr>
        <p:spPr>
          <a:xfrm>
            <a:off x="2808312" y="2636912"/>
            <a:ext cx="2088232" cy="707886"/>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FFFFFF"/>
                </a:solidFill>
                <a:effectLst/>
                <a:uLnTx/>
                <a:uFillTx/>
                <a:latin typeface="Arial" charset="0"/>
                <a:ea typeface="ＭＳ Ｐゴシック" charset="-128"/>
                <a:cs typeface="+mn-cs"/>
              </a:rPr>
              <a:t>パートナー</a:t>
            </a:r>
            <a:endParaRPr kumimoji="1" lang="en-US" altLang="ja-JP" sz="20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FFFFFF"/>
                </a:solidFill>
                <a:effectLst/>
                <a:uLnTx/>
                <a:uFillTx/>
                <a:latin typeface="Arial" charset="0"/>
                <a:ea typeface="ＭＳ Ｐゴシック" charset="-128"/>
                <a:cs typeface="+mn-cs"/>
              </a:rPr>
              <a:t>　（市民）</a:t>
            </a:r>
          </a:p>
        </p:txBody>
      </p:sp>
      <p:sp>
        <p:nvSpPr>
          <p:cNvPr id="13" name="円/楕円 12"/>
          <p:cNvSpPr/>
          <p:nvPr/>
        </p:nvSpPr>
        <p:spPr>
          <a:xfrm>
            <a:off x="179512" y="3356992"/>
            <a:ext cx="1008112" cy="1008112"/>
          </a:xfrm>
          <a:prstGeom prst="ellipse">
            <a:avLst/>
          </a:prstGeom>
          <a:solidFill>
            <a:srgbClr val="CCFF99"/>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000000">
                    <a:lumMod val="85000"/>
                    <a:lumOff val="15000"/>
                  </a:srgbClr>
                </a:solidFill>
                <a:effectLst/>
                <a:uLnTx/>
                <a:uFillTx/>
                <a:latin typeface="Arial"/>
                <a:ea typeface="ＭＳ Ｐゴシック"/>
                <a:cs typeface="+mn-cs"/>
              </a:rPr>
              <a:t>市民</a:t>
            </a:r>
          </a:p>
        </p:txBody>
      </p:sp>
      <p:sp>
        <p:nvSpPr>
          <p:cNvPr id="14" name="円/楕円 13"/>
          <p:cNvSpPr/>
          <p:nvPr/>
        </p:nvSpPr>
        <p:spPr>
          <a:xfrm>
            <a:off x="1259632" y="4077072"/>
            <a:ext cx="1008112" cy="1008112"/>
          </a:xfrm>
          <a:prstGeom prst="ellipse">
            <a:avLst/>
          </a:prstGeom>
          <a:solidFill>
            <a:srgbClr val="CCFF99"/>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000000">
                    <a:lumMod val="85000"/>
                    <a:lumOff val="15000"/>
                  </a:srgbClr>
                </a:solidFill>
                <a:effectLst/>
                <a:uLnTx/>
                <a:uFillTx/>
                <a:latin typeface="Arial"/>
                <a:ea typeface="ＭＳ Ｐゴシック"/>
                <a:cs typeface="+mn-cs"/>
              </a:rPr>
              <a:t>市民</a:t>
            </a:r>
          </a:p>
        </p:txBody>
      </p:sp>
      <p:sp>
        <p:nvSpPr>
          <p:cNvPr id="15" name="円/楕円 14"/>
          <p:cNvSpPr/>
          <p:nvPr/>
        </p:nvSpPr>
        <p:spPr>
          <a:xfrm>
            <a:off x="2483768" y="4077072"/>
            <a:ext cx="1008112" cy="1008112"/>
          </a:xfrm>
          <a:prstGeom prst="ellipse">
            <a:avLst/>
          </a:prstGeom>
          <a:solidFill>
            <a:srgbClr val="CCFF99"/>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000000">
                    <a:lumMod val="85000"/>
                    <a:lumOff val="15000"/>
                  </a:srgbClr>
                </a:solidFill>
                <a:effectLst/>
                <a:uLnTx/>
                <a:uFillTx/>
                <a:latin typeface="Arial"/>
                <a:ea typeface="ＭＳ Ｐゴシック"/>
                <a:cs typeface="+mn-cs"/>
              </a:rPr>
              <a:t>市民</a:t>
            </a:r>
          </a:p>
        </p:txBody>
      </p:sp>
      <p:sp>
        <p:nvSpPr>
          <p:cNvPr id="16" name="円/楕円 15"/>
          <p:cNvSpPr/>
          <p:nvPr/>
        </p:nvSpPr>
        <p:spPr>
          <a:xfrm>
            <a:off x="3635896" y="3933056"/>
            <a:ext cx="1008112" cy="1008112"/>
          </a:xfrm>
          <a:prstGeom prst="ellipse">
            <a:avLst/>
          </a:prstGeom>
          <a:solidFill>
            <a:srgbClr val="CCFF99"/>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000000">
                    <a:lumMod val="85000"/>
                    <a:lumOff val="15000"/>
                  </a:srgbClr>
                </a:solidFill>
                <a:effectLst/>
                <a:uLnTx/>
                <a:uFillTx/>
                <a:latin typeface="Arial"/>
                <a:ea typeface="ＭＳ Ｐゴシック"/>
                <a:cs typeface="+mn-cs"/>
              </a:rPr>
              <a:t>市民</a:t>
            </a:r>
          </a:p>
        </p:txBody>
      </p:sp>
      <p:sp>
        <p:nvSpPr>
          <p:cNvPr id="20" name="テキスト ボックス 19"/>
          <p:cNvSpPr txBox="1"/>
          <p:nvPr/>
        </p:nvSpPr>
        <p:spPr>
          <a:xfrm>
            <a:off x="3931543" y="2971800"/>
            <a:ext cx="1008112" cy="584775"/>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000000">
                    <a:lumMod val="75000"/>
                    <a:lumOff val="25000"/>
                  </a:srgbClr>
                </a:solidFill>
                <a:effectLst/>
                <a:uLnTx/>
                <a:uFillTx/>
                <a:latin typeface="Arial" charset="0"/>
                <a:ea typeface="ＭＳ Ｐゴシック" charset="-128"/>
                <a:cs typeface="+mn-cs"/>
              </a:rPr>
              <a:t>市民</a:t>
            </a:r>
            <a:endParaRPr kumimoji="1" lang="en-US" altLang="ja-JP" sz="2000" b="0" i="0" u="none" strike="noStrike" kern="1200" cap="none" spc="0" normalizeH="0" baseline="0" noProof="0" dirty="0">
              <a:ln>
                <a:noFill/>
              </a:ln>
              <a:solidFill>
                <a:srgbClr val="000000">
                  <a:lumMod val="75000"/>
                  <a:lumOff val="25000"/>
                </a:srgbClr>
              </a:solidFill>
              <a:effectLst/>
              <a:uLnTx/>
              <a:uFillTx/>
              <a:latin typeface="Arial" charset="0"/>
              <a:ea typeface="ＭＳ Ｐゴシック"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lumMod val="75000"/>
                    <a:lumOff val="25000"/>
                  </a:srgbClr>
                </a:solidFill>
                <a:effectLst/>
                <a:uLnTx/>
                <a:uFillTx/>
                <a:latin typeface="Arial" charset="0"/>
                <a:ea typeface="ＭＳ Ｐゴシック" charset="-128"/>
                <a:cs typeface="+mn-cs"/>
              </a:rPr>
              <a:t>（フォロワー）</a:t>
            </a:r>
          </a:p>
        </p:txBody>
      </p:sp>
      <p:cxnSp>
        <p:nvCxnSpPr>
          <p:cNvPr id="22" name="直線コネクタ 21"/>
          <p:cNvCxnSpPr>
            <a:stCxn id="13" idx="7"/>
            <a:endCxn id="10" idx="3"/>
          </p:cNvCxnSpPr>
          <p:nvPr/>
        </p:nvCxnSpPr>
        <p:spPr>
          <a:xfrm flipV="1">
            <a:off x="1039989" y="3455208"/>
            <a:ext cx="179006" cy="49418"/>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a:stCxn id="14" idx="0"/>
            <a:endCxn id="10" idx="4"/>
          </p:cNvCxnSpPr>
          <p:nvPr/>
        </p:nvCxnSpPr>
        <p:spPr>
          <a:xfrm flipH="1" flipV="1">
            <a:off x="1728112" y="3645024"/>
            <a:ext cx="35576" cy="432048"/>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a:stCxn id="14" idx="0"/>
            <a:endCxn id="11" idx="3"/>
          </p:cNvCxnSpPr>
          <p:nvPr/>
        </p:nvCxnSpPr>
        <p:spPr>
          <a:xfrm flipV="1">
            <a:off x="1763688" y="3455208"/>
            <a:ext cx="1183523" cy="621864"/>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a:stCxn id="15" idx="0"/>
            <a:endCxn id="10" idx="5"/>
          </p:cNvCxnSpPr>
          <p:nvPr/>
        </p:nvCxnSpPr>
        <p:spPr>
          <a:xfrm flipH="1" flipV="1">
            <a:off x="2237229" y="3455208"/>
            <a:ext cx="750595" cy="621864"/>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a:stCxn id="15" idx="0"/>
            <a:endCxn id="11" idx="4"/>
          </p:cNvCxnSpPr>
          <p:nvPr/>
        </p:nvCxnSpPr>
        <p:spPr>
          <a:xfrm flipV="1">
            <a:off x="2987824" y="3645024"/>
            <a:ext cx="468560" cy="432048"/>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a:stCxn id="16" idx="0"/>
            <a:endCxn id="19" idx="4"/>
          </p:cNvCxnSpPr>
          <p:nvPr/>
        </p:nvCxnSpPr>
        <p:spPr>
          <a:xfrm flipV="1">
            <a:off x="4139952" y="3789040"/>
            <a:ext cx="216024" cy="144016"/>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a:stCxn id="10" idx="6"/>
            <a:endCxn id="11" idx="2"/>
          </p:cNvCxnSpPr>
          <p:nvPr/>
        </p:nvCxnSpPr>
        <p:spPr>
          <a:xfrm>
            <a:off x="2448112" y="2996952"/>
            <a:ext cx="288192" cy="0"/>
          </a:xfrm>
          <a:prstGeom prst="line">
            <a:avLst/>
          </a:prstGeom>
          <a:ln w="603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91" name="円/楕円 90"/>
          <p:cNvSpPr/>
          <p:nvPr/>
        </p:nvSpPr>
        <p:spPr>
          <a:xfrm>
            <a:off x="179512" y="4941168"/>
            <a:ext cx="720080" cy="720080"/>
          </a:xfrm>
          <a:prstGeom prst="ellipse">
            <a:avLst/>
          </a:prstGeom>
          <a:solidFill>
            <a:srgbClr val="FFFF99"/>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rgbClr val="000000">
                    <a:lumMod val="85000"/>
                    <a:lumOff val="15000"/>
                  </a:srgbClr>
                </a:solidFill>
                <a:effectLst/>
                <a:uLnTx/>
                <a:uFillTx/>
                <a:latin typeface="Arial"/>
                <a:ea typeface="ＭＳ Ｐゴシック"/>
                <a:cs typeface="+mn-cs"/>
              </a:rPr>
              <a:t>市民</a:t>
            </a:r>
          </a:p>
        </p:txBody>
      </p:sp>
      <p:sp>
        <p:nvSpPr>
          <p:cNvPr id="103" name="円/楕円 102"/>
          <p:cNvSpPr/>
          <p:nvPr/>
        </p:nvSpPr>
        <p:spPr>
          <a:xfrm>
            <a:off x="1259632" y="5517232"/>
            <a:ext cx="720080" cy="720080"/>
          </a:xfrm>
          <a:prstGeom prst="ellipse">
            <a:avLst/>
          </a:prstGeom>
          <a:solidFill>
            <a:srgbClr val="FFFF99"/>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rgbClr val="000000">
                    <a:lumMod val="85000"/>
                    <a:lumOff val="15000"/>
                  </a:srgbClr>
                </a:solidFill>
                <a:effectLst/>
                <a:uLnTx/>
                <a:uFillTx/>
                <a:latin typeface="Arial"/>
                <a:ea typeface="ＭＳ Ｐゴシック"/>
                <a:cs typeface="+mn-cs"/>
              </a:rPr>
              <a:t>市民</a:t>
            </a:r>
          </a:p>
        </p:txBody>
      </p:sp>
      <p:sp>
        <p:nvSpPr>
          <p:cNvPr id="104" name="円/楕円 103"/>
          <p:cNvSpPr/>
          <p:nvPr/>
        </p:nvSpPr>
        <p:spPr>
          <a:xfrm>
            <a:off x="2555776" y="5517232"/>
            <a:ext cx="720080" cy="720080"/>
          </a:xfrm>
          <a:prstGeom prst="ellipse">
            <a:avLst/>
          </a:prstGeom>
          <a:solidFill>
            <a:srgbClr val="FFFF99"/>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rgbClr val="000000">
                    <a:lumMod val="85000"/>
                    <a:lumOff val="15000"/>
                  </a:srgbClr>
                </a:solidFill>
                <a:effectLst/>
                <a:uLnTx/>
                <a:uFillTx/>
                <a:latin typeface="Arial"/>
                <a:ea typeface="ＭＳ Ｐゴシック"/>
                <a:cs typeface="+mn-cs"/>
              </a:rPr>
              <a:t>市民</a:t>
            </a:r>
          </a:p>
        </p:txBody>
      </p:sp>
      <p:sp>
        <p:nvSpPr>
          <p:cNvPr id="105" name="円/楕円 104"/>
          <p:cNvSpPr/>
          <p:nvPr/>
        </p:nvSpPr>
        <p:spPr>
          <a:xfrm>
            <a:off x="3779912" y="5301208"/>
            <a:ext cx="720080" cy="720080"/>
          </a:xfrm>
          <a:prstGeom prst="ellipse">
            <a:avLst/>
          </a:prstGeom>
          <a:solidFill>
            <a:srgbClr val="FFFF99"/>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rgbClr val="000000">
                    <a:lumMod val="85000"/>
                    <a:lumOff val="15000"/>
                  </a:srgbClr>
                </a:solidFill>
                <a:effectLst/>
                <a:uLnTx/>
                <a:uFillTx/>
                <a:latin typeface="Arial"/>
                <a:ea typeface="ＭＳ Ｐゴシック"/>
                <a:cs typeface="+mn-cs"/>
              </a:rPr>
              <a:t>市民</a:t>
            </a:r>
          </a:p>
        </p:txBody>
      </p:sp>
      <p:cxnSp>
        <p:nvCxnSpPr>
          <p:cNvPr id="106" name="直線コネクタ 105"/>
          <p:cNvCxnSpPr>
            <a:stCxn id="91" idx="0"/>
            <a:endCxn id="13" idx="4"/>
          </p:cNvCxnSpPr>
          <p:nvPr/>
        </p:nvCxnSpPr>
        <p:spPr>
          <a:xfrm flipV="1">
            <a:off x="539552" y="4365104"/>
            <a:ext cx="144016" cy="576064"/>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9" name="直線コネクタ 108"/>
          <p:cNvCxnSpPr>
            <a:stCxn id="104" idx="0"/>
            <a:endCxn id="14" idx="4"/>
          </p:cNvCxnSpPr>
          <p:nvPr/>
        </p:nvCxnSpPr>
        <p:spPr>
          <a:xfrm flipH="1" flipV="1">
            <a:off x="1763688" y="5085184"/>
            <a:ext cx="1152128" cy="432048"/>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2" name="直線コネクタ 111"/>
          <p:cNvCxnSpPr>
            <a:stCxn id="91" idx="0"/>
            <a:endCxn id="14" idx="4"/>
          </p:cNvCxnSpPr>
          <p:nvPr/>
        </p:nvCxnSpPr>
        <p:spPr>
          <a:xfrm>
            <a:off x="539552" y="4941168"/>
            <a:ext cx="1224136" cy="144016"/>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5" name="直線コネクタ 114"/>
          <p:cNvCxnSpPr>
            <a:stCxn id="105" idx="0"/>
          </p:cNvCxnSpPr>
          <p:nvPr/>
        </p:nvCxnSpPr>
        <p:spPr>
          <a:xfrm flipH="1" flipV="1">
            <a:off x="2987824" y="5085184"/>
            <a:ext cx="1152128" cy="216024"/>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6" name="直線コネクタ 115"/>
          <p:cNvCxnSpPr>
            <a:endCxn id="15" idx="4"/>
          </p:cNvCxnSpPr>
          <p:nvPr/>
        </p:nvCxnSpPr>
        <p:spPr>
          <a:xfrm flipV="1">
            <a:off x="2915816" y="5085184"/>
            <a:ext cx="72008" cy="432048"/>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1" name="直線コネクタ 120"/>
          <p:cNvCxnSpPr>
            <a:stCxn id="105" idx="0"/>
            <a:endCxn id="16" idx="4"/>
          </p:cNvCxnSpPr>
          <p:nvPr/>
        </p:nvCxnSpPr>
        <p:spPr>
          <a:xfrm flipV="1">
            <a:off x="4139952" y="4941168"/>
            <a:ext cx="0" cy="36004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4" name="直線コネクタ 123"/>
          <p:cNvCxnSpPr>
            <a:stCxn id="104" idx="6"/>
            <a:endCxn id="105" idx="2"/>
          </p:cNvCxnSpPr>
          <p:nvPr/>
        </p:nvCxnSpPr>
        <p:spPr>
          <a:xfrm flipV="1">
            <a:off x="3275856" y="5661248"/>
            <a:ext cx="504056" cy="216024"/>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7" name="直線コネクタ 126"/>
          <p:cNvCxnSpPr>
            <a:stCxn id="103" idx="6"/>
            <a:endCxn id="104" idx="2"/>
          </p:cNvCxnSpPr>
          <p:nvPr/>
        </p:nvCxnSpPr>
        <p:spPr>
          <a:xfrm>
            <a:off x="1979712" y="5877272"/>
            <a:ext cx="57606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0" name="直線コネクタ 129"/>
          <p:cNvCxnSpPr>
            <a:stCxn id="91" idx="5"/>
            <a:endCxn id="103" idx="2"/>
          </p:cNvCxnSpPr>
          <p:nvPr/>
        </p:nvCxnSpPr>
        <p:spPr>
          <a:xfrm>
            <a:off x="794139" y="5555795"/>
            <a:ext cx="465493" cy="321477"/>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3" name="直線コネクタ 132"/>
          <p:cNvCxnSpPr>
            <a:stCxn id="15" idx="6"/>
            <a:endCxn id="16" idx="3"/>
          </p:cNvCxnSpPr>
          <p:nvPr/>
        </p:nvCxnSpPr>
        <p:spPr>
          <a:xfrm>
            <a:off x="3491880" y="4581128"/>
            <a:ext cx="291651" cy="212406"/>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6" name="直線コネクタ 135"/>
          <p:cNvCxnSpPr>
            <a:stCxn id="14" idx="6"/>
            <a:endCxn id="15" idx="2"/>
          </p:cNvCxnSpPr>
          <p:nvPr/>
        </p:nvCxnSpPr>
        <p:spPr>
          <a:xfrm>
            <a:off x="2267744" y="4581128"/>
            <a:ext cx="21602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9" name="直線コネクタ 138"/>
          <p:cNvCxnSpPr>
            <a:stCxn id="13" idx="5"/>
            <a:endCxn id="14" idx="2"/>
          </p:cNvCxnSpPr>
          <p:nvPr/>
        </p:nvCxnSpPr>
        <p:spPr>
          <a:xfrm>
            <a:off x="1039989" y="4217470"/>
            <a:ext cx="219643" cy="363658"/>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144" name="表 143"/>
          <p:cNvGraphicFramePr>
            <a:graphicFrameLocks noGrp="1"/>
          </p:cNvGraphicFramePr>
          <p:nvPr>
            <p:extLst>
              <p:ext uri="{D42A27DB-BD31-4B8C-83A1-F6EECF244321}">
                <p14:modId xmlns:p14="http://schemas.microsoft.com/office/powerpoint/2010/main" val="3653614456"/>
              </p:ext>
            </p:extLst>
          </p:nvPr>
        </p:nvGraphicFramePr>
        <p:xfrm>
          <a:off x="5076056" y="2060848"/>
          <a:ext cx="3852428" cy="4252234"/>
        </p:xfrm>
        <a:graphic>
          <a:graphicData uri="http://schemas.openxmlformats.org/drawingml/2006/table">
            <a:tbl>
              <a:tblPr firstRow="1" bandRow="1">
                <a:tableStyleId>{616DA210-FB5B-4158-B5E0-FEB733F419BA}</a:tableStyleId>
              </a:tblPr>
              <a:tblGrid>
                <a:gridCol w="1152128">
                  <a:extLst>
                    <a:ext uri="{9D8B030D-6E8A-4147-A177-3AD203B41FA5}">
                      <a16:colId xmlns:a16="http://schemas.microsoft.com/office/drawing/2014/main" val="20000"/>
                    </a:ext>
                  </a:extLst>
                </a:gridCol>
                <a:gridCol w="2700300">
                  <a:extLst>
                    <a:ext uri="{9D8B030D-6E8A-4147-A177-3AD203B41FA5}">
                      <a16:colId xmlns:a16="http://schemas.microsoft.com/office/drawing/2014/main" val="20001"/>
                    </a:ext>
                  </a:extLst>
                </a:gridCol>
              </a:tblGrid>
              <a:tr h="384488">
                <a:tc>
                  <a:txBody>
                    <a:bodyPr/>
                    <a:lstStyle/>
                    <a:p>
                      <a:pPr algn="ctr"/>
                      <a:r>
                        <a:rPr kumimoji="1" lang="ja-JP" altLang="en-US" sz="1800" b="0" dirty="0">
                          <a:latin typeface="Meiryo UI" pitchFamily="50" charset="-128"/>
                          <a:ea typeface="Meiryo UI" pitchFamily="50" charset="-128"/>
                          <a:cs typeface="Meiryo UI" pitchFamily="50" charset="-128"/>
                        </a:rPr>
                        <a:t>アクター</a:t>
                      </a:r>
                    </a:p>
                  </a:txBody>
                  <a:tcPr anchor="ctr"/>
                </a:tc>
                <a:tc>
                  <a:txBody>
                    <a:bodyPr/>
                    <a:lstStyle/>
                    <a:p>
                      <a:pPr algn="ctr"/>
                      <a:r>
                        <a:rPr kumimoji="1" lang="ja-JP" altLang="en-US" dirty="0">
                          <a:latin typeface="Meiryo UI" pitchFamily="50" charset="-128"/>
                          <a:ea typeface="Meiryo UI" pitchFamily="50" charset="-128"/>
                          <a:cs typeface="Meiryo UI" pitchFamily="50" charset="-128"/>
                        </a:rPr>
                        <a:t>課題・進化の方向</a:t>
                      </a:r>
                    </a:p>
                  </a:txBody>
                  <a:tcPr anchor="ctr"/>
                </a:tc>
                <a:extLst>
                  <a:ext uri="{0D108BD9-81ED-4DB2-BD59-A6C34878D82A}">
                    <a16:rowId xmlns:a16="http://schemas.microsoft.com/office/drawing/2014/main" val="10000"/>
                  </a:ext>
                </a:extLst>
              </a:tr>
              <a:tr h="1307426">
                <a:tc>
                  <a:txBody>
                    <a:bodyPr/>
                    <a:lstStyle/>
                    <a:p>
                      <a:pPr algn="ctr"/>
                      <a:endParaRPr kumimoji="1" lang="en-US" altLang="ja-JP" sz="1800">
                        <a:latin typeface="Meiryo UI" pitchFamily="50" charset="-128"/>
                        <a:ea typeface="Meiryo UI" pitchFamily="50" charset="-128"/>
                        <a:cs typeface="Meiryo UI" pitchFamily="50" charset="-128"/>
                      </a:endParaRP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200" b="0" i="0" u="none" strike="noStrike" kern="1200" cap="none" spc="0" normalizeH="0" baseline="0" noProof="0" dirty="0">
                          <a:ln>
                            <a:noFill/>
                          </a:ln>
                          <a:solidFill>
                            <a:schemeClr val="tx1">
                              <a:lumMod val="85000"/>
                              <a:lumOff val="15000"/>
                            </a:schemeClr>
                          </a:solidFill>
                          <a:effectLst/>
                          <a:uLnTx/>
                          <a:uFillTx/>
                          <a:latin typeface="Meiryo UI" pitchFamily="50" charset="-128"/>
                          <a:ea typeface="Meiryo UI" pitchFamily="50" charset="-128"/>
                          <a:cs typeface="Meiryo UI" pitchFamily="50" charset="-128"/>
                        </a:rPr>
                        <a:t>「ﾊﾟｰﾄﾅｰ」としての結びつき醸成</a:t>
                      </a:r>
                      <a:endParaRPr kumimoji="1" lang="en-US" altLang="ja-JP" sz="1200" b="0" i="0" u="none" strike="noStrike" kern="1200" cap="none" spc="0" normalizeH="0" baseline="0" noProof="0" dirty="0">
                        <a:ln>
                          <a:noFill/>
                        </a:ln>
                        <a:solidFill>
                          <a:schemeClr val="tx1">
                            <a:lumMod val="85000"/>
                            <a:lumOff val="15000"/>
                          </a:schemeClr>
                        </a:solidFill>
                        <a:effectLst/>
                        <a:uLnTx/>
                        <a:uFillTx/>
                        <a:latin typeface="Meiryo UI" pitchFamily="50" charset="-128"/>
                        <a:ea typeface="Meiryo UI"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200" b="0" i="0" u="none" strike="noStrike" kern="1200" cap="none" spc="0" normalizeH="0" baseline="0" noProof="0" dirty="0">
                          <a:ln>
                            <a:noFill/>
                          </a:ln>
                          <a:solidFill>
                            <a:schemeClr val="tx1">
                              <a:lumMod val="85000"/>
                              <a:lumOff val="15000"/>
                            </a:schemeClr>
                          </a:solidFill>
                          <a:effectLst/>
                          <a:uLnTx/>
                          <a:uFillTx/>
                          <a:latin typeface="Meiryo UI" pitchFamily="50" charset="-128"/>
                          <a:ea typeface="Meiryo UI" pitchFamily="50" charset="-128"/>
                          <a:cs typeface="Meiryo UI" pitchFamily="50" charset="-128"/>
                        </a:rPr>
                        <a:t>ﾃﾞｰﾀ･情報の発信力向上と積極公開</a:t>
                      </a:r>
                      <a:endParaRPr kumimoji="1" lang="en-US" altLang="ja-JP" sz="1200" b="0" i="0" u="none" strike="noStrike" kern="1200" cap="none" spc="0" normalizeH="0" baseline="0" noProof="0" dirty="0">
                        <a:ln>
                          <a:noFill/>
                        </a:ln>
                        <a:solidFill>
                          <a:schemeClr val="tx1">
                            <a:lumMod val="85000"/>
                            <a:lumOff val="15000"/>
                          </a:schemeClr>
                        </a:solidFill>
                        <a:effectLst/>
                        <a:uLnTx/>
                        <a:uFillTx/>
                        <a:latin typeface="Meiryo UI" pitchFamily="50" charset="-128"/>
                        <a:ea typeface="Meiryo UI"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1200" b="0" i="0" u="none" strike="noStrike" kern="1200" cap="none" spc="0" normalizeH="0" baseline="0" noProof="0" dirty="0">
                          <a:ln>
                            <a:noFill/>
                          </a:ln>
                          <a:solidFill>
                            <a:schemeClr val="tx1">
                              <a:lumMod val="85000"/>
                              <a:lumOff val="15000"/>
                            </a:schemeClr>
                          </a:solidFill>
                          <a:effectLst/>
                          <a:uLnTx/>
                          <a:uFillTx/>
                          <a:latin typeface="Meiryo UI" pitchFamily="50" charset="-128"/>
                          <a:ea typeface="Meiryo UI" pitchFamily="50" charset="-128"/>
                          <a:cs typeface="Meiryo UI" pitchFamily="50" charset="-128"/>
                        </a:rPr>
                        <a:t>　→見つけやすい、扱いやすい</a:t>
                      </a:r>
                      <a:endParaRPr kumimoji="1" lang="en-US" altLang="ja-JP" sz="1200" b="0" i="0" u="none" strike="noStrike" kern="1200" cap="none" spc="0" normalizeH="0" baseline="0" noProof="0" dirty="0">
                        <a:ln>
                          <a:noFill/>
                        </a:ln>
                        <a:solidFill>
                          <a:schemeClr val="tx1">
                            <a:lumMod val="85000"/>
                            <a:lumOff val="15000"/>
                          </a:schemeClr>
                        </a:solidFill>
                        <a:effectLst/>
                        <a:uLnTx/>
                        <a:uFillTx/>
                        <a:latin typeface="Meiryo UI" pitchFamily="50" charset="-128"/>
                        <a:ea typeface="Meiryo UI"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200" b="0" i="0" u="none" strike="noStrike" kern="1200" cap="none" spc="0" normalizeH="0" baseline="0" noProof="0" dirty="0">
                          <a:ln>
                            <a:noFill/>
                          </a:ln>
                          <a:solidFill>
                            <a:schemeClr val="tx1">
                              <a:lumMod val="85000"/>
                              <a:lumOff val="15000"/>
                            </a:schemeClr>
                          </a:solidFill>
                          <a:effectLst/>
                          <a:uLnTx/>
                          <a:uFillTx/>
                          <a:latin typeface="Meiryo UI" pitchFamily="50" charset="-128"/>
                          <a:ea typeface="Meiryo UI" pitchFamily="50" charset="-128"/>
                          <a:cs typeface="Meiryo UI" pitchFamily="50" charset="-128"/>
                        </a:rPr>
                        <a:t>ｵｰﾌﾟﾝｶﾞﾊﾞﾅﾝｽによる課題解決手法の浸透（水平展開）</a:t>
                      </a:r>
                      <a:endParaRPr kumimoji="1" lang="en-US" altLang="ja-JP" sz="1200" b="0" i="0" u="none" strike="noStrike" kern="1200" cap="none" spc="0" normalizeH="0" baseline="0" noProof="0" dirty="0">
                        <a:ln>
                          <a:noFill/>
                        </a:ln>
                        <a:solidFill>
                          <a:schemeClr val="tx1">
                            <a:lumMod val="85000"/>
                            <a:lumOff val="15000"/>
                          </a:schemeClr>
                        </a:solidFill>
                        <a:effectLst/>
                        <a:uLnTx/>
                        <a:uFillTx/>
                        <a:latin typeface="Meiryo UI" pitchFamily="50" charset="-128"/>
                        <a:ea typeface="Meiryo UI"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200" b="0" i="0" u="none" strike="noStrike" kern="1200" cap="none" spc="0" normalizeH="0" baseline="0" noProof="0" dirty="0">
                          <a:ln>
                            <a:noFill/>
                          </a:ln>
                          <a:solidFill>
                            <a:schemeClr val="tx1">
                              <a:lumMod val="85000"/>
                              <a:lumOff val="15000"/>
                            </a:schemeClr>
                          </a:solidFill>
                          <a:effectLst/>
                          <a:uLnTx/>
                          <a:uFillTx/>
                          <a:latin typeface="Meiryo UI" pitchFamily="50" charset="-128"/>
                          <a:ea typeface="Meiryo UI" pitchFamily="50" charset="-128"/>
                          <a:cs typeface="Meiryo UI" pitchFamily="50" charset="-128"/>
                        </a:rPr>
                        <a:t>積極的な市民エンパワメント</a:t>
                      </a:r>
                      <a:endParaRPr kumimoji="1" lang="en-US" altLang="ja-JP" sz="1200" b="0" i="0" u="none" strike="noStrike" kern="1200" cap="none" spc="0" normalizeH="0" baseline="0" noProof="0" dirty="0">
                        <a:ln>
                          <a:noFill/>
                        </a:ln>
                        <a:solidFill>
                          <a:schemeClr val="tx1">
                            <a:lumMod val="85000"/>
                            <a:lumOff val="15000"/>
                          </a:schemeClr>
                        </a:solidFill>
                        <a:effectLst/>
                        <a:uLnTx/>
                        <a:uFillTx/>
                        <a:latin typeface="Meiryo UI" pitchFamily="50" charset="-128"/>
                        <a:ea typeface="Meiryo UI" pitchFamily="50" charset="-128"/>
                        <a:cs typeface="Meiryo UI" pitchFamily="50" charset="-128"/>
                      </a:endParaRPr>
                    </a:p>
                  </a:txBody>
                  <a:tcPr>
                    <a:noFill/>
                  </a:tcPr>
                </a:tc>
                <a:extLst>
                  <a:ext uri="{0D108BD9-81ED-4DB2-BD59-A6C34878D82A}">
                    <a16:rowId xmlns:a16="http://schemas.microsoft.com/office/drawing/2014/main" val="10001"/>
                  </a:ext>
                </a:extLst>
              </a:tr>
              <a:tr h="1133102">
                <a:tc>
                  <a:txBody>
                    <a:bodyPr/>
                    <a:lstStyle/>
                    <a:p>
                      <a:pPr algn="ctr"/>
                      <a:endParaRPr lang="en-US" altLang="ja-JP" sz="1800">
                        <a:latin typeface="Meiryo UI" pitchFamily="50" charset="-128"/>
                        <a:ea typeface="Meiryo UI" pitchFamily="50" charset="-128"/>
                        <a:cs typeface="Meiryo UI"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200" b="0" i="0" u="none" strike="noStrike" kern="1200" cap="none" spc="0" normalizeH="0" baseline="0" noProof="0" dirty="0">
                          <a:ln>
                            <a:noFill/>
                          </a:ln>
                          <a:solidFill>
                            <a:schemeClr val="tx1">
                              <a:lumMod val="85000"/>
                              <a:lumOff val="15000"/>
                            </a:schemeClr>
                          </a:solidFill>
                          <a:effectLst/>
                          <a:uLnTx/>
                          <a:uFillTx/>
                          <a:latin typeface="Meiryo UI" pitchFamily="50" charset="-128"/>
                          <a:ea typeface="Meiryo UI" pitchFamily="50" charset="-128"/>
                          <a:cs typeface="Meiryo UI" pitchFamily="50" charset="-128"/>
                        </a:rPr>
                        <a:t>十分な情報とデータの共有</a:t>
                      </a:r>
                      <a:endParaRPr kumimoji="1" lang="en-US" altLang="ja-JP" sz="1200" b="0" i="0" u="none" strike="noStrike" kern="1200" cap="none" spc="0" normalizeH="0" baseline="0" noProof="0" dirty="0">
                        <a:ln>
                          <a:noFill/>
                        </a:ln>
                        <a:solidFill>
                          <a:schemeClr val="tx1">
                            <a:lumMod val="85000"/>
                            <a:lumOff val="15000"/>
                          </a:schemeClr>
                        </a:solidFill>
                        <a:effectLst/>
                        <a:uLnTx/>
                        <a:uFillTx/>
                        <a:latin typeface="Meiryo UI" pitchFamily="50" charset="-128"/>
                        <a:ea typeface="Meiryo UI"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200" b="0" i="0" u="none" strike="noStrike" kern="1200" cap="none" spc="0" normalizeH="0" baseline="0" noProof="0" dirty="0">
                          <a:ln>
                            <a:noFill/>
                          </a:ln>
                          <a:solidFill>
                            <a:schemeClr val="tx1">
                              <a:lumMod val="85000"/>
                              <a:lumOff val="15000"/>
                            </a:schemeClr>
                          </a:solidFill>
                          <a:effectLst/>
                          <a:uLnTx/>
                          <a:uFillTx/>
                          <a:latin typeface="Meiryo UI" pitchFamily="50" charset="-128"/>
                          <a:ea typeface="Meiryo UI" pitchFamily="50" charset="-128"/>
                          <a:cs typeface="Meiryo UI" pitchFamily="50" charset="-128"/>
                        </a:rPr>
                        <a:t>自律、自立</a:t>
                      </a:r>
                      <a:endParaRPr kumimoji="1" lang="en-US" altLang="ja-JP" sz="1200" b="0" i="0" u="none" strike="noStrike" kern="1200" cap="none" spc="0" normalizeH="0" baseline="0" noProof="0" dirty="0">
                        <a:ln>
                          <a:noFill/>
                        </a:ln>
                        <a:solidFill>
                          <a:schemeClr val="tx1">
                            <a:lumMod val="85000"/>
                            <a:lumOff val="15000"/>
                          </a:schemeClr>
                        </a:solidFill>
                        <a:effectLst/>
                        <a:uLnTx/>
                        <a:uFillTx/>
                        <a:latin typeface="Meiryo UI" pitchFamily="50" charset="-128"/>
                        <a:ea typeface="Meiryo UI"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200" b="0" i="0" u="none" strike="noStrike" kern="1200" cap="none" spc="0" normalizeH="0" baseline="0" noProof="0" dirty="0">
                          <a:ln>
                            <a:noFill/>
                          </a:ln>
                          <a:solidFill>
                            <a:schemeClr val="tx1">
                              <a:lumMod val="85000"/>
                              <a:lumOff val="15000"/>
                            </a:schemeClr>
                          </a:solidFill>
                          <a:effectLst/>
                          <a:uLnTx/>
                          <a:uFillTx/>
                          <a:latin typeface="Meiryo UI" pitchFamily="50" charset="-128"/>
                          <a:ea typeface="Meiryo UI" pitchFamily="50" charset="-128"/>
                          <a:cs typeface="Meiryo UI" pitchFamily="50" charset="-128"/>
                        </a:rPr>
                        <a:t>低い障壁</a:t>
                      </a:r>
                      <a:endParaRPr kumimoji="1" lang="en-US" altLang="ja-JP" sz="1200" b="0" i="0" u="none" strike="noStrike" kern="1200" cap="none" spc="0" normalizeH="0" baseline="0" noProof="0" dirty="0">
                        <a:ln>
                          <a:noFill/>
                        </a:ln>
                        <a:solidFill>
                          <a:schemeClr val="tx1">
                            <a:lumMod val="85000"/>
                            <a:lumOff val="15000"/>
                          </a:schemeClr>
                        </a:solidFill>
                        <a:effectLst/>
                        <a:uLnTx/>
                        <a:uFillTx/>
                        <a:latin typeface="Meiryo UI" pitchFamily="50" charset="-128"/>
                        <a:ea typeface="Meiryo UI"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1200" b="0" i="0" u="none" strike="noStrike" kern="1200" cap="none" spc="0" normalizeH="0" baseline="0" noProof="0" dirty="0">
                          <a:ln>
                            <a:noFill/>
                          </a:ln>
                          <a:solidFill>
                            <a:schemeClr val="tx1">
                              <a:lumMod val="85000"/>
                              <a:lumOff val="15000"/>
                            </a:schemeClr>
                          </a:solidFill>
                          <a:effectLst/>
                          <a:uLnTx/>
                          <a:uFillTx/>
                          <a:latin typeface="Meiryo UI" pitchFamily="50" charset="-128"/>
                          <a:ea typeface="Meiryo UI" pitchFamily="50" charset="-128"/>
                          <a:cs typeface="Meiryo UI" pitchFamily="50" charset="-128"/>
                        </a:rPr>
                        <a:t>　→活動のための時間、場所</a:t>
                      </a:r>
                      <a:endParaRPr kumimoji="1" lang="en-US" altLang="ja-JP" sz="1200" b="0" i="0" u="none" strike="noStrike" kern="1200" cap="none" spc="0" normalizeH="0" baseline="0" noProof="0" dirty="0">
                        <a:ln>
                          <a:noFill/>
                        </a:ln>
                        <a:solidFill>
                          <a:schemeClr val="tx1">
                            <a:lumMod val="85000"/>
                            <a:lumOff val="15000"/>
                          </a:schemeClr>
                        </a:solidFill>
                        <a:effectLst/>
                        <a:uLnTx/>
                        <a:uFillTx/>
                        <a:latin typeface="Meiryo UI" pitchFamily="50" charset="-128"/>
                        <a:ea typeface="Meiryo UI"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200" b="0" i="0" u="none" strike="noStrike" kern="1200" cap="none" spc="0" normalizeH="0" baseline="0" noProof="0" dirty="0">
                          <a:ln>
                            <a:noFill/>
                          </a:ln>
                          <a:solidFill>
                            <a:schemeClr val="tx1">
                              <a:lumMod val="85000"/>
                              <a:lumOff val="15000"/>
                            </a:schemeClr>
                          </a:solidFill>
                          <a:effectLst/>
                          <a:uLnTx/>
                          <a:uFillTx/>
                          <a:latin typeface="Meiryo UI" pitchFamily="50" charset="-128"/>
                          <a:ea typeface="Meiryo UI" pitchFamily="50" charset="-128"/>
                          <a:cs typeface="Meiryo UI" pitchFamily="50" charset="-128"/>
                        </a:rPr>
                        <a:t>効果的で現実的なインセンティブ</a:t>
                      </a:r>
                      <a:endParaRPr kumimoji="1" lang="en-US" altLang="ja-JP" sz="1200" b="0" i="0" u="none" strike="noStrike" kern="1200" cap="none" spc="0" normalizeH="0" baseline="0" noProof="0" dirty="0">
                        <a:ln>
                          <a:noFill/>
                        </a:ln>
                        <a:solidFill>
                          <a:schemeClr val="tx1">
                            <a:lumMod val="85000"/>
                            <a:lumOff val="15000"/>
                          </a:schemeClr>
                        </a:solidFill>
                        <a:effectLst/>
                        <a:uLnTx/>
                        <a:uFillTx/>
                        <a:latin typeface="Meiryo UI" pitchFamily="50" charset="-128"/>
                        <a:ea typeface="Meiryo UI"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1200" b="0" i="0" u="none" strike="noStrike" kern="1200" cap="none" spc="0" normalizeH="0" baseline="0" noProof="0" dirty="0">
                          <a:ln>
                            <a:noFill/>
                          </a:ln>
                          <a:solidFill>
                            <a:schemeClr val="tx1">
                              <a:lumMod val="85000"/>
                              <a:lumOff val="15000"/>
                            </a:schemeClr>
                          </a:solidFill>
                          <a:effectLst/>
                          <a:uLnTx/>
                          <a:uFillTx/>
                          <a:latin typeface="Meiryo UI" pitchFamily="50" charset="-128"/>
                          <a:ea typeface="Meiryo UI" pitchFamily="50" charset="-128"/>
                          <a:cs typeface="Meiryo UI" pitchFamily="50" charset="-128"/>
                        </a:rPr>
                        <a:t>　→運営のためのリソース</a:t>
                      </a:r>
                      <a:endParaRPr kumimoji="1" lang="en-US" altLang="ja-JP" sz="1200" b="0" i="0" u="none" strike="noStrike" kern="1200" cap="none" spc="0" normalizeH="0" baseline="0" noProof="0" dirty="0">
                        <a:ln>
                          <a:noFill/>
                        </a:ln>
                        <a:solidFill>
                          <a:schemeClr val="tx1">
                            <a:lumMod val="85000"/>
                            <a:lumOff val="15000"/>
                          </a:schemeClr>
                        </a:solidFill>
                        <a:effectLst/>
                        <a:uLnTx/>
                        <a:uFillTx/>
                        <a:latin typeface="Meiryo UI" pitchFamily="50" charset="-128"/>
                        <a:ea typeface="Meiryo UI" pitchFamily="50" charset="-128"/>
                        <a:cs typeface="Meiryo UI" pitchFamily="50" charset="-128"/>
                      </a:endParaRPr>
                    </a:p>
                  </a:txBody>
                  <a:tcPr/>
                </a:tc>
                <a:extLst>
                  <a:ext uri="{0D108BD9-81ED-4DB2-BD59-A6C34878D82A}">
                    <a16:rowId xmlns:a16="http://schemas.microsoft.com/office/drawing/2014/main" val="10002"/>
                  </a:ext>
                </a:extLst>
              </a:tr>
              <a:tr h="1135423">
                <a:tc>
                  <a:txBody>
                    <a:bodyPr/>
                    <a:lstStyle/>
                    <a:p>
                      <a:pPr algn="ctr"/>
                      <a:endParaRPr kumimoji="1" lang="en-US" altLang="ja-JP" dirty="0">
                        <a:latin typeface="Meiryo UI" pitchFamily="50" charset="-128"/>
                        <a:ea typeface="Meiryo UI" pitchFamily="50" charset="-128"/>
                        <a:cs typeface="Meiryo UI" pitchFamily="50" charset="-128"/>
                      </a:endParaRPr>
                    </a:p>
                    <a:p>
                      <a:pPr algn="ctr"/>
                      <a:endParaRPr kumimoji="1" lang="ja-JP" altLang="en-US" dirty="0">
                        <a:latin typeface="Meiryo UI" pitchFamily="50" charset="-128"/>
                        <a:ea typeface="Meiryo UI" pitchFamily="50" charset="-128"/>
                        <a:cs typeface="Meiryo UI" pitchFamily="50" charset="-128"/>
                      </a:endParaRP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200" b="0" i="0" u="none" strike="noStrike" kern="1200" cap="none" spc="0" normalizeH="0" baseline="0" noProof="0" dirty="0">
                          <a:ln>
                            <a:noFill/>
                          </a:ln>
                          <a:solidFill>
                            <a:schemeClr val="tx1">
                              <a:lumMod val="85000"/>
                              <a:lumOff val="15000"/>
                            </a:schemeClr>
                          </a:solidFill>
                          <a:effectLst/>
                          <a:uLnTx/>
                          <a:uFillTx/>
                          <a:latin typeface="Meiryo UI" pitchFamily="50" charset="-128"/>
                          <a:ea typeface="Meiryo UI" pitchFamily="50" charset="-128"/>
                          <a:cs typeface="Meiryo UI" pitchFamily="50" charset="-128"/>
                        </a:rPr>
                        <a:t>十分な情報とデータの共有</a:t>
                      </a:r>
                      <a:endParaRPr kumimoji="1" lang="en-US" altLang="ja-JP" sz="1200" b="0" i="0" u="none" strike="noStrike" kern="1200" cap="none" spc="0" normalizeH="0" baseline="0" noProof="0" dirty="0">
                        <a:ln>
                          <a:noFill/>
                        </a:ln>
                        <a:solidFill>
                          <a:schemeClr val="tx1">
                            <a:lumMod val="85000"/>
                            <a:lumOff val="15000"/>
                          </a:schemeClr>
                        </a:solidFill>
                        <a:effectLst/>
                        <a:uLnTx/>
                        <a:uFillTx/>
                        <a:latin typeface="Meiryo UI" pitchFamily="50" charset="-128"/>
                        <a:ea typeface="Meiryo UI"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200" b="0" i="0" u="none" strike="noStrike" kern="1200" cap="none" spc="0" normalizeH="0" baseline="0" noProof="0" dirty="0">
                          <a:ln>
                            <a:noFill/>
                          </a:ln>
                          <a:solidFill>
                            <a:schemeClr val="tx1">
                              <a:lumMod val="85000"/>
                              <a:lumOff val="15000"/>
                            </a:schemeClr>
                          </a:solidFill>
                          <a:effectLst/>
                          <a:uLnTx/>
                          <a:uFillTx/>
                          <a:latin typeface="Meiryo UI" pitchFamily="50" charset="-128"/>
                          <a:ea typeface="Meiryo UI" pitchFamily="50" charset="-128"/>
                          <a:cs typeface="Meiryo UI" pitchFamily="50" charset="-128"/>
                        </a:rPr>
                        <a:t>低い障壁</a:t>
                      </a:r>
                      <a:endParaRPr kumimoji="1" lang="en-US" altLang="ja-JP" sz="1200" b="0" i="0" u="none" strike="noStrike" kern="1200" cap="none" spc="0" normalizeH="0" baseline="0" noProof="0" dirty="0">
                        <a:ln>
                          <a:noFill/>
                        </a:ln>
                        <a:solidFill>
                          <a:schemeClr val="tx1">
                            <a:lumMod val="85000"/>
                            <a:lumOff val="15000"/>
                          </a:schemeClr>
                        </a:solidFill>
                        <a:effectLst/>
                        <a:uLnTx/>
                        <a:uFillTx/>
                        <a:latin typeface="Meiryo UI" pitchFamily="50" charset="-128"/>
                        <a:ea typeface="Meiryo UI"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1200" b="0" i="0" u="none" strike="noStrike" kern="1200" cap="none" spc="0" normalizeH="0" baseline="0" noProof="0" dirty="0">
                          <a:ln>
                            <a:noFill/>
                          </a:ln>
                          <a:solidFill>
                            <a:schemeClr val="tx1">
                              <a:lumMod val="85000"/>
                              <a:lumOff val="15000"/>
                            </a:schemeClr>
                          </a:solidFill>
                          <a:effectLst/>
                          <a:uLnTx/>
                          <a:uFillTx/>
                          <a:latin typeface="Meiryo UI" pitchFamily="50" charset="-128"/>
                          <a:ea typeface="Meiryo UI" pitchFamily="50" charset="-128"/>
                          <a:cs typeface="Meiryo UI" pitchFamily="50" charset="-128"/>
                        </a:rPr>
                        <a:t>　→参画しやすい機会･場の設計</a:t>
                      </a:r>
                      <a:endParaRPr kumimoji="1" lang="en-US" altLang="ja-JP" sz="1200" b="0" i="0" u="none" strike="noStrike" kern="1200" cap="none" spc="0" normalizeH="0" baseline="0" noProof="0" dirty="0">
                        <a:ln>
                          <a:noFill/>
                        </a:ln>
                        <a:solidFill>
                          <a:schemeClr val="tx1">
                            <a:lumMod val="85000"/>
                            <a:lumOff val="15000"/>
                          </a:schemeClr>
                        </a:solidFill>
                        <a:effectLst/>
                        <a:uLnTx/>
                        <a:uFillTx/>
                        <a:latin typeface="Meiryo UI" pitchFamily="50" charset="-128"/>
                        <a:ea typeface="Meiryo UI"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200" b="0" i="0" u="none" strike="noStrike" kern="1200" cap="none" spc="0" normalizeH="0" baseline="0" noProof="0" dirty="0">
                          <a:ln>
                            <a:noFill/>
                          </a:ln>
                          <a:solidFill>
                            <a:schemeClr val="tx1">
                              <a:lumMod val="85000"/>
                              <a:lumOff val="15000"/>
                            </a:schemeClr>
                          </a:solidFill>
                          <a:effectLst/>
                          <a:uLnTx/>
                          <a:uFillTx/>
                          <a:latin typeface="Meiryo UI" pitchFamily="50" charset="-128"/>
                          <a:ea typeface="Meiryo UI" pitchFamily="50" charset="-128"/>
                          <a:cs typeface="Meiryo UI" pitchFamily="50" charset="-128"/>
                        </a:rPr>
                        <a:t>効果的なインセンティブ</a:t>
                      </a:r>
                      <a:endParaRPr kumimoji="1" lang="en-US" altLang="ja-JP" sz="1200" b="0" i="0" u="none" strike="noStrike" kern="1200" cap="none" spc="0" normalizeH="0" baseline="0" noProof="0" dirty="0">
                        <a:ln>
                          <a:noFill/>
                        </a:ln>
                        <a:solidFill>
                          <a:schemeClr val="tx1">
                            <a:lumMod val="85000"/>
                            <a:lumOff val="15000"/>
                          </a:schemeClr>
                        </a:solidFill>
                        <a:effectLst/>
                        <a:uLnTx/>
                        <a:uFillTx/>
                        <a:latin typeface="Meiryo UI" pitchFamily="50" charset="-128"/>
                        <a:ea typeface="Meiryo UI"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1200" b="0" i="0" u="none" strike="noStrike" kern="1200" cap="none" spc="0" normalizeH="0" baseline="0" noProof="0" dirty="0">
                          <a:ln>
                            <a:noFill/>
                          </a:ln>
                          <a:solidFill>
                            <a:schemeClr val="tx1">
                              <a:lumMod val="85000"/>
                              <a:lumOff val="15000"/>
                            </a:schemeClr>
                          </a:solidFill>
                          <a:effectLst/>
                          <a:uLnTx/>
                          <a:uFillTx/>
                          <a:latin typeface="Meiryo UI" pitchFamily="50" charset="-128"/>
                          <a:ea typeface="Meiryo UI" pitchFamily="50" charset="-128"/>
                          <a:cs typeface="Meiryo UI" pitchFamily="50" charset="-128"/>
                        </a:rPr>
                        <a:t>　→面白い、得する、大切だと思う</a:t>
                      </a:r>
                      <a:endParaRPr kumimoji="1" lang="en-US" altLang="ja-JP" sz="1200" b="0" i="0" u="none" strike="noStrike" kern="1200" cap="none" spc="0" normalizeH="0" baseline="0" noProof="0" dirty="0">
                        <a:ln>
                          <a:noFill/>
                        </a:ln>
                        <a:solidFill>
                          <a:schemeClr val="tx1">
                            <a:lumMod val="85000"/>
                            <a:lumOff val="15000"/>
                          </a:schemeClr>
                        </a:solidFill>
                        <a:effectLst/>
                        <a:uLnTx/>
                        <a:uFillTx/>
                        <a:latin typeface="Meiryo UI" pitchFamily="50" charset="-128"/>
                        <a:ea typeface="Meiryo UI"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200" b="0" i="0" u="none" strike="noStrike" kern="1200" cap="none" spc="0" normalizeH="0" baseline="0" noProof="0" dirty="0">
                          <a:ln>
                            <a:noFill/>
                          </a:ln>
                          <a:solidFill>
                            <a:schemeClr val="tx1">
                              <a:lumMod val="85000"/>
                              <a:lumOff val="15000"/>
                            </a:schemeClr>
                          </a:solidFill>
                          <a:effectLst/>
                          <a:uLnTx/>
                          <a:uFillTx/>
                          <a:latin typeface="Meiryo UI" pitchFamily="50" charset="-128"/>
                          <a:ea typeface="Meiryo UI" pitchFamily="50" charset="-128"/>
                          <a:cs typeface="Meiryo UI" pitchFamily="50" charset="-128"/>
                        </a:rPr>
                        <a:t>スキル･リテラシー向上</a:t>
                      </a:r>
                      <a:endParaRPr kumimoji="1" lang="en-US" altLang="ja-JP" sz="1200" b="0" i="0" u="none" strike="noStrike" kern="1200" cap="none" spc="0" normalizeH="0" baseline="0" noProof="0" dirty="0">
                        <a:ln>
                          <a:noFill/>
                        </a:ln>
                        <a:solidFill>
                          <a:schemeClr val="tx1">
                            <a:lumMod val="85000"/>
                            <a:lumOff val="15000"/>
                          </a:schemeClr>
                        </a:solidFill>
                        <a:effectLst/>
                        <a:uLnTx/>
                        <a:uFillTx/>
                        <a:latin typeface="Meiryo UI" pitchFamily="50" charset="-128"/>
                        <a:ea typeface="Meiryo UI"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1200" b="0" i="0" u="none" strike="noStrike" kern="1200" cap="none" spc="0" normalizeH="0" baseline="0" noProof="0" dirty="0">
                          <a:ln>
                            <a:noFill/>
                          </a:ln>
                          <a:solidFill>
                            <a:schemeClr val="tx1">
                              <a:lumMod val="85000"/>
                              <a:lumOff val="15000"/>
                            </a:schemeClr>
                          </a:solidFill>
                          <a:effectLst/>
                          <a:uLnTx/>
                          <a:uFillTx/>
                          <a:latin typeface="Meiryo UI" pitchFamily="50" charset="-128"/>
                          <a:ea typeface="Meiryo UI" pitchFamily="50" charset="-128"/>
                          <a:cs typeface="Meiryo UI" pitchFamily="50" charset="-128"/>
                        </a:rPr>
                        <a:t>　→主体的･自発的取り組みへの発展</a:t>
                      </a:r>
                      <a:endParaRPr kumimoji="1" lang="en-US" altLang="ja-JP" sz="1200" b="0" i="0" u="none" strike="noStrike" kern="1200" cap="none" spc="0" normalizeH="0" baseline="0" noProof="0" dirty="0">
                        <a:ln>
                          <a:noFill/>
                        </a:ln>
                        <a:solidFill>
                          <a:schemeClr val="tx1">
                            <a:lumMod val="85000"/>
                            <a:lumOff val="15000"/>
                          </a:schemeClr>
                        </a:solidFill>
                        <a:effectLst/>
                        <a:uLnTx/>
                        <a:uFillTx/>
                        <a:latin typeface="Meiryo UI" pitchFamily="50" charset="-128"/>
                        <a:ea typeface="Meiryo UI" pitchFamily="50" charset="-128"/>
                        <a:cs typeface="Meiryo UI" pitchFamily="50" charset="-128"/>
                      </a:endParaRPr>
                    </a:p>
                  </a:txBody>
                  <a:tcPr>
                    <a:noFill/>
                  </a:tcPr>
                </a:tc>
                <a:extLst>
                  <a:ext uri="{0D108BD9-81ED-4DB2-BD59-A6C34878D82A}">
                    <a16:rowId xmlns:a16="http://schemas.microsoft.com/office/drawing/2014/main" val="10003"/>
                  </a:ext>
                </a:extLst>
              </a:tr>
            </a:tbl>
          </a:graphicData>
        </a:graphic>
      </p:graphicFrame>
      <p:sp>
        <p:nvSpPr>
          <p:cNvPr id="146" name="円/楕円 145"/>
          <p:cNvSpPr/>
          <p:nvPr/>
        </p:nvSpPr>
        <p:spPr>
          <a:xfrm>
            <a:off x="5148064" y="2636912"/>
            <a:ext cx="1008112" cy="1008112"/>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FFFFFF"/>
                </a:solidFill>
                <a:effectLst/>
                <a:uLnTx/>
                <a:uFillTx/>
                <a:latin typeface="Arial"/>
                <a:ea typeface="ＭＳ Ｐゴシック"/>
                <a:cs typeface="+mn-cs"/>
              </a:rPr>
              <a:t>行政</a:t>
            </a:r>
          </a:p>
        </p:txBody>
      </p:sp>
      <p:sp>
        <p:nvSpPr>
          <p:cNvPr id="147" name="円/楕円 146"/>
          <p:cNvSpPr/>
          <p:nvPr/>
        </p:nvSpPr>
        <p:spPr>
          <a:xfrm>
            <a:off x="5166370" y="3861048"/>
            <a:ext cx="1008000" cy="1008000"/>
          </a:xfrm>
          <a:prstGeom prst="ellipse">
            <a:avLst/>
          </a:prstGeom>
          <a:solidFill>
            <a:schemeClr val="accent1">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32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148" name="テキスト ボックス 147"/>
          <p:cNvSpPr txBox="1"/>
          <p:nvPr/>
        </p:nvSpPr>
        <p:spPr>
          <a:xfrm>
            <a:off x="5181228" y="4149080"/>
            <a:ext cx="1046956" cy="52322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FFFFFF"/>
                </a:solidFill>
                <a:effectLst/>
                <a:uLnTx/>
                <a:uFillTx/>
                <a:latin typeface="Arial" charset="0"/>
                <a:ea typeface="ＭＳ Ｐゴシック" charset="-128"/>
                <a:cs typeface="+mn-cs"/>
              </a:rPr>
              <a:t>パートナー</a:t>
            </a:r>
            <a:endParaRPr kumimoji="1" lang="en-US" altLang="ja-JP" sz="1400" b="1" i="0" u="none" strike="noStrike" kern="1200" cap="none" spc="0" normalizeH="0" baseline="0" noProof="0" dirty="0">
              <a:ln>
                <a:noFill/>
              </a:ln>
              <a:solidFill>
                <a:srgbClr val="FFFFFF"/>
              </a:solidFill>
              <a:effectLst/>
              <a:uLnTx/>
              <a:uFillTx/>
              <a:latin typeface="Arial" charset="0"/>
              <a:ea typeface="ＭＳ Ｐゴシック"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FFFFFF"/>
                </a:solidFill>
                <a:effectLst/>
                <a:uLnTx/>
                <a:uFillTx/>
                <a:latin typeface="Arial" charset="0"/>
                <a:ea typeface="ＭＳ Ｐゴシック" charset="-128"/>
                <a:cs typeface="+mn-cs"/>
              </a:rPr>
              <a:t>　（市民）</a:t>
            </a:r>
          </a:p>
        </p:txBody>
      </p:sp>
      <p:sp>
        <p:nvSpPr>
          <p:cNvPr id="150" name="円/楕円 149"/>
          <p:cNvSpPr/>
          <p:nvPr/>
        </p:nvSpPr>
        <p:spPr>
          <a:xfrm>
            <a:off x="5436096" y="5517232"/>
            <a:ext cx="720080" cy="720080"/>
          </a:xfrm>
          <a:prstGeom prst="ellipse">
            <a:avLst/>
          </a:prstGeom>
          <a:solidFill>
            <a:srgbClr val="FFFF99"/>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rgbClr val="000000">
                    <a:lumMod val="85000"/>
                    <a:lumOff val="15000"/>
                  </a:srgbClr>
                </a:solidFill>
                <a:effectLst/>
                <a:uLnTx/>
                <a:uFillTx/>
                <a:latin typeface="Arial"/>
                <a:ea typeface="ＭＳ Ｐゴシック"/>
                <a:cs typeface="+mn-cs"/>
              </a:rPr>
              <a:t>市民</a:t>
            </a:r>
          </a:p>
        </p:txBody>
      </p:sp>
      <p:sp>
        <p:nvSpPr>
          <p:cNvPr id="149" name="円/楕円 148"/>
          <p:cNvSpPr/>
          <p:nvPr/>
        </p:nvSpPr>
        <p:spPr>
          <a:xfrm>
            <a:off x="5148064" y="5013176"/>
            <a:ext cx="720000" cy="720000"/>
          </a:xfrm>
          <a:prstGeom prst="ellipse">
            <a:avLst/>
          </a:prstGeom>
          <a:solidFill>
            <a:srgbClr val="CCFF99"/>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rgbClr val="000000">
                    <a:lumMod val="85000"/>
                    <a:lumOff val="15000"/>
                  </a:srgbClr>
                </a:solidFill>
                <a:effectLst/>
                <a:uLnTx/>
                <a:uFillTx/>
                <a:latin typeface="Arial"/>
                <a:ea typeface="ＭＳ Ｐゴシック"/>
                <a:cs typeface="+mn-cs"/>
              </a:rPr>
              <a:t>市民</a:t>
            </a:r>
          </a:p>
        </p:txBody>
      </p:sp>
    </p:spTree>
    <p:extLst>
      <p:ext uri="{BB962C8B-B14F-4D97-AF65-F5344CB8AC3E}">
        <p14:creationId xmlns:p14="http://schemas.microsoft.com/office/powerpoint/2010/main" val="10951543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4294967295"/>
          </p:nvPr>
        </p:nvSpPr>
        <p:spPr>
          <a:xfrm>
            <a:off x="6804248" y="44624"/>
            <a:ext cx="2133600" cy="26035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FB3B8FA-1B13-4967-BF3D-873308DD05F5}" type="slidenum">
              <a:rPr kumimoji="1" lang="en-US" altLang="ja-JP"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1" lang="en-US" altLang="ja-JP"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5" name="タイトル 1"/>
          <p:cNvSpPr txBox="1">
            <a:spLocks/>
          </p:cNvSpPr>
          <p:nvPr/>
        </p:nvSpPr>
        <p:spPr bwMode="gray">
          <a:xfrm>
            <a:off x="179512" y="692696"/>
            <a:ext cx="8640762" cy="4333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defRPr/>
            </a:pPr>
            <a:r>
              <a:rPr lang="en-US" altLang="ja-JP" sz="3200" kern="0" dirty="0">
                <a:solidFill>
                  <a:srgbClr val="000000"/>
                </a:solidFill>
                <a:latin typeface="Meiryo UI" pitchFamily="50" charset="-128"/>
                <a:ea typeface="Meiryo UI" pitchFamily="50" charset="-128"/>
                <a:cs typeface="Meiryo UI" pitchFamily="50" charset="-128"/>
              </a:rPr>
              <a:t>10</a:t>
            </a:r>
            <a:r>
              <a:rPr kumimoji="1" lang="en-US" altLang="ja-JP" sz="32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a:t>
            </a:r>
            <a:r>
              <a:rPr lang="en-US" altLang="ja-JP" sz="3200" dirty="0">
                <a:solidFill>
                  <a:schemeClr val="tx2"/>
                </a:solidFill>
                <a:latin typeface="Meiryo UI" pitchFamily="50" charset="-128"/>
                <a:ea typeface="Meiryo UI" pitchFamily="50" charset="-128"/>
                <a:cs typeface="Meiryo UI" pitchFamily="50" charset="-128"/>
              </a:rPr>
              <a:t> COG2016</a:t>
            </a:r>
            <a:r>
              <a:rPr lang="ja-JP" altLang="en-US" sz="3200" dirty="0">
                <a:solidFill>
                  <a:schemeClr val="tx2"/>
                </a:solidFill>
                <a:latin typeface="Meiryo UI" pitchFamily="50" charset="-128"/>
                <a:ea typeface="Meiryo UI" pitchFamily="50" charset="-128"/>
                <a:cs typeface="Meiryo UI" pitchFamily="50" charset="-128"/>
              </a:rPr>
              <a:t>を通しての気づき</a:t>
            </a:r>
            <a:r>
              <a:rPr lang="ja-JP" altLang="en-US" sz="3200" kern="0" dirty="0">
                <a:solidFill>
                  <a:srgbClr val="000000"/>
                </a:solidFill>
                <a:latin typeface="Meiryo UI" pitchFamily="50" charset="-128"/>
                <a:ea typeface="Meiryo UI" pitchFamily="50" charset="-128"/>
                <a:cs typeface="Meiryo UI" pitchFamily="50" charset="-128"/>
              </a:rPr>
              <a:t>（行政）</a:t>
            </a:r>
            <a:endParaRPr kumimoji="1" lang="ja-JP" altLang="en-US" sz="32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p:txBody>
      </p:sp>
      <p:sp>
        <p:nvSpPr>
          <p:cNvPr id="7" name="コンテンツ プレースホルダ 2"/>
          <p:cNvSpPr>
            <a:spLocks noGrp="1"/>
          </p:cNvSpPr>
          <p:nvPr>
            <p:ph idx="1"/>
          </p:nvPr>
        </p:nvSpPr>
        <p:spPr>
          <a:xfrm>
            <a:off x="323528" y="1628800"/>
            <a:ext cx="8496944" cy="4824536"/>
          </a:xfrm>
        </p:spPr>
        <p:txBody>
          <a:bodyPr/>
          <a:lstStyle/>
          <a:p>
            <a:pPr>
              <a:lnSpc>
                <a:spcPts val="1200"/>
              </a:lnSpc>
              <a:spcBef>
                <a:spcPts val="0"/>
              </a:spcBef>
              <a:buFont typeface="Wingdings" pitchFamily="2" charset="2"/>
              <a:buChar char="l"/>
            </a:pPr>
            <a:r>
              <a:rPr lang="ja-JP" altLang="en-US" b="1" dirty="0">
                <a:solidFill>
                  <a:schemeClr val="accent2">
                    <a:lumMod val="75000"/>
                  </a:schemeClr>
                </a:solidFill>
                <a:latin typeface="Meiryo UI" pitchFamily="50" charset="-128"/>
                <a:ea typeface="Meiryo UI" pitchFamily="50" charset="-128"/>
                <a:cs typeface="Meiryo UI" pitchFamily="50" charset="-128"/>
              </a:rPr>
              <a:t>「地方創生」とは</a:t>
            </a:r>
            <a:r>
              <a:rPr lang="en-US" altLang="ja-JP" b="1" dirty="0">
                <a:solidFill>
                  <a:schemeClr val="accent2">
                    <a:lumMod val="75000"/>
                  </a:schemeClr>
                </a:solidFill>
                <a:latin typeface="Meiryo UI" pitchFamily="50" charset="-128"/>
                <a:ea typeface="Meiryo UI" pitchFamily="50" charset="-128"/>
                <a:cs typeface="Meiryo UI" pitchFamily="50" charset="-128"/>
              </a:rPr>
              <a:t>…</a:t>
            </a:r>
            <a:r>
              <a:rPr lang="ja-JP" altLang="en-US" b="1" dirty="0">
                <a:solidFill>
                  <a:schemeClr val="accent2">
                    <a:lumMod val="75000"/>
                  </a:schemeClr>
                </a:solidFill>
                <a:latin typeface="Meiryo UI" pitchFamily="50" charset="-128"/>
                <a:ea typeface="Meiryo UI" pitchFamily="50" charset="-128"/>
                <a:cs typeface="Meiryo UI" pitchFamily="50" charset="-128"/>
              </a:rPr>
              <a:t>（私たちの仮説：「オープンガバナンスが果たす役割」）</a:t>
            </a:r>
            <a:endParaRPr lang="en-US" altLang="ja-JP" b="1" dirty="0">
              <a:solidFill>
                <a:schemeClr val="accent2">
                  <a:lumMod val="75000"/>
                </a:schemeClr>
              </a:solidFill>
              <a:latin typeface="Meiryo UI" pitchFamily="50" charset="-128"/>
              <a:ea typeface="Meiryo UI" pitchFamily="50" charset="-128"/>
              <a:cs typeface="Meiryo UI" pitchFamily="50" charset="-128"/>
            </a:endParaRPr>
          </a:p>
          <a:p>
            <a:pPr>
              <a:lnSpc>
                <a:spcPts val="1200"/>
              </a:lnSpc>
              <a:spcBef>
                <a:spcPts val="0"/>
              </a:spcBef>
              <a:buNone/>
            </a:pPr>
            <a:endParaRPr kumimoji="1" lang="en-US" altLang="ja-JP" dirty="0">
              <a:latin typeface="Meiryo UI" pitchFamily="50" charset="-128"/>
              <a:ea typeface="Meiryo UI" pitchFamily="50" charset="-128"/>
              <a:cs typeface="Meiryo UI" pitchFamily="50" charset="-128"/>
            </a:endParaRPr>
          </a:p>
          <a:p>
            <a:pPr>
              <a:lnSpc>
                <a:spcPts val="1200"/>
              </a:lnSpc>
              <a:spcBef>
                <a:spcPts val="0"/>
              </a:spcBef>
              <a:buNone/>
            </a:pPr>
            <a:r>
              <a:rPr lang="en-US" altLang="ja-JP" dirty="0">
                <a:latin typeface="Meiryo UI" pitchFamily="50" charset="-128"/>
                <a:ea typeface="Meiryo UI" pitchFamily="50" charset="-128"/>
                <a:cs typeface="Meiryo UI" pitchFamily="50" charset="-128"/>
              </a:rPr>
              <a:t> </a:t>
            </a:r>
          </a:p>
        </p:txBody>
      </p:sp>
      <p:pic>
        <p:nvPicPr>
          <p:cNvPr id="9" name="図 8" descr="0.4IMG_0054.jpg"/>
          <p:cNvPicPr>
            <a:picLocks noChangeAspect="1"/>
          </p:cNvPicPr>
          <p:nvPr/>
        </p:nvPicPr>
        <p:blipFill>
          <a:blip r:embed="rId2" cstate="print"/>
          <a:stretch>
            <a:fillRect/>
          </a:stretch>
        </p:blipFill>
        <p:spPr>
          <a:xfrm>
            <a:off x="539552" y="3861048"/>
            <a:ext cx="3236712" cy="1909176"/>
          </a:xfrm>
          <a:prstGeom prst="rect">
            <a:avLst/>
          </a:prstGeom>
        </p:spPr>
      </p:pic>
      <p:sp>
        <p:nvSpPr>
          <p:cNvPr id="1026" name="Text Box 2"/>
          <p:cNvSpPr txBox="1">
            <a:spLocks noChangeArrowheads="1"/>
          </p:cNvSpPr>
          <p:nvPr/>
        </p:nvSpPr>
        <p:spPr bwMode="auto">
          <a:xfrm>
            <a:off x="539552" y="5805264"/>
            <a:ext cx="3960440" cy="504056"/>
          </a:xfrm>
          <a:prstGeom prst="rect">
            <a:avLst/>
          </a:prstGeom>
          <a:noFill/>
          <a:ln w="9525">
            <a:no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96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ＭＳ Ｐゴシック" pitchFamily="50" charset="-128"/>
                <a:ea typeface="ＭＳ Ｐゴシック" pitchFamily="50" charset="-128"/>
                <a:cs typeface="ＭＳ Ｐゴシック" pitchFamily="50" charset="-128"/>
              </a:rPr>
              <a:t>△</a:t>
            </a:r>
            <a:r>
              <a:rPr kumimoji="1" lang="ja-JP" altLang="en-US" sz="900" b="0" i="0" u="none" strike="noStrike" kern="1200" cap="none" spc="0" normalizeH="0" baseline="0" noProof="0" dirty="0">
                <a:ln>
                  <a:noFill/>
                </a:ln>
                <a:solidFill>
                  <a:srgbClr val="000000"/>
                </a:solidFill>
                <a:effectLst/>
                <a:uLnTx/>
                <a:uFillTx/>
                <a:latin typeface="ＭＳ Ｐゴシック" pitchFamily="50" charset="-128"/>
                <a:ea typeface="ＭＳ Ｐゴシック" pitchFamily="50" charset="-128"/>
                <a:cs typeface="ＭＳ Ｐゴシック" pitchFamily="50" charset="-128"/>
              </a:rPr>
              <a:t>新潟市への移住者の皆さんからもご意見をいただきました。</a:t>
            </a:r>
            <a:endParaRPr kumimoji="1" lang="en-US" altLang="ja-JP" sz="900" b="0" i="0" u="none" strike="noStrike" kern="1200" cap="none" spc="0" normalizeH="0" baseline="0" noProof="0" dirty="0">
              <a:ln>
                <a:noFill/>
              </a:ln>
              <a:solidFill>
                <a:srgbClr val="000000"/>
              </a:solidFill>
              <a:effectLst/>
              <a:uLnTx/>
              <a:uFillTx/>
              <a:latin typeface="ＭＳ Ｐゴシック" pitchFamily="50" charset="-128"/>
              <a:ea typeface="ＭＳ Ｐゴシック" pitchFamily="50" charset="-128"/>
              <a:cs typeface="ＭＳ Ｐゴシック" pitchFamily="50" charset="-128"/>
            </a:endParaRPr>
          </a:p>
        </p:txBody>
      </p:sp>
      <p:sp>
        <p:nvSpPr>
          <p:cNvPr id="8" name="テキスト ボックス 7"/>
          <p:cNvSpPr txBox="1"/>
          <p:nvPr/>
        </p:nvSpPr>
        <p:spPr>
          <a:xfrm>
            <a:off x="827584" y="1916832"/>
            <a:ext cx="4320480" cy="369332"/>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15362" name="Rectangle 2"/>
          <p:cNvSpPr>
            <a:spLocks noChangeArrowheads="1"/>
          </p:cNvSpPr>
          <p:nvPr/>
        </p:nvSpPr>
        <p:spPr bwMode="auto">
          <a:xfrm>
            <a:off x="467544" y="1975192"/>
            <a:ext cx="8352928" cy="1323439"/>
          </a:xfrm>
          <a:prstGeom prst="rect">
            <a:avLst/>
          </a:prstGeom>
          <a:solidFill>
            <a:schemeClr val="bg1">
              <a:lumMod val="85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Arial" pitchFamily="34" charset="0"/>
                <a:ea typeface="HG丸ｺﾞｼｯｸM-PRO" pitchFamily="50" charset="-128"/>
                <a:cs typeface="Times New Roman" pitchFamily="18" charset="0"/>
              </a:rPr>
              <a:t>まち・ひと・しごと創生法　第一条（目的）</a:t>
            </a:r>
            <a:endParaRPr kumimoji="1" lang="ja-JP" altLang="en-US" sz="1600" b="0" i="0" u="none" strike="noStrike" kern="1200" cap="none" spc="0" normalizeH="0" baseline="0" noProof="0" dirty="0">
              <a:ln>
                <a:noFill/>
              </a:ln>
              <a:solidFill>
                <a:srgbClr val="000000"/>
              </a:solidFill>
              <a:effectLst/>
              <a:uLnTx/>
              <a:uFillTx/>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1"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「人口の減少に歯止めをかける」、「東京圏への人口の過度の集中を是正」、「それぞれの地域で住み よい環境を確保」、「将来にわたって活力ある日本社会を維持」を目的とする。</a:t>
            </a:r>
            <a:endParaRPr kumimoji="1" lang="en-US" altLang="ja-JP" sz="1600" b="0" i="1"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ja-JP" sz="1600" b="0" i="1"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国民一人一人が夢や希望を持ち、潤いのある豊かな生活を安心して営むことが できる地域社会の形成、</a:t>
            </a:r>
            <a:r>
              <a:rPr kumimoji="1" lang="ja-JP" altLang="en-US" sz="1600" b="0" i="1"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そのための多様な人材確保と就業機会を創出することが重要。</a:t>
            </a:r>
            <a:endParaRPr kumimoji="1" lang="ja-JP" altLang="en-US" sz="1600" b="0" i="1" u="none" strike="noStrike" kern="1200" cap="none" spc="0" normalizeH="0" baseline="0" noProof="0" dirty="0">
              <a:ln>
                <a:noFill/>
              </a:ln>
              <a:solidFill>
                <a:srgbClr val="000000"/>
              </a:solidFill>
              <a:effectLst/>
              <a:uLnTx/>
              <a:uFillTx/>
              <a:latin typeface="ＭＳ Ｐゴシック"/>
              <a:ea typeface="ＭＳ Ｐゴシック"/>
              <a:cs typeface="ＭＳ Ｐゴシック" pitchFamily="50" charset="-128"/>
            </a:endParaRPr>
          </a:p>
        </p:txBody>
      </p:sp>
      <p:sp>
        <p:nvSpPr>
          <p:cNvPr id="13" name="Rectangle 2"/>
          <p:cNvSpPr>
            <a:spLocks noChangeArrowheads="1"/>
          </p:cNvSpPr>
          <p:nvPr/>
        </p:nvSpPr>
        <p:spPr bwMode="auto">
          <a:xfrm>
            <a:off x="3779912" y="3861048"/>
            <a:ext cx="5040560" cy="1938992"/>
          </a:xfrm>
          <a:prstGeom prst="rect">
            <a:avLst/>
          </a:prstGeom>
          <a:solidFill>
            <a:srgbClr val="DCEFF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Arial" pitchFamily="34" charset="0"/>
                <a:ea typeface="HG丸ｺﾞｼｯｸM-PRO" pitchFamily="50" charset="-128"/>
                <a:cs typeface="Times New Roman" pitchFamily="18" charset="0"/>
              </a:rPr>
              <a:t>　</a:t>
            </a:r>
            <a:r>
              <a:rPr kumimoji="1" lang="ja-JP" altLang="en-US" sz="2000" b="1"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ひとりひとりが人生における</a:t>
            </a:r>
            <a:endParaRPr kumimoji="1" lang="en-US" altLang="ja-JP" sz="2000" b="1"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よりよい決断をするための</a:t>
            </a:r>
            <a:endParaRPr kumimoji="1" lang="en-US" altLang="ja-JP" sz="2000" b="1"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支援をすること。</a:t>
            </a:r>
            <a:endParaRPr kumimoji="1" lang="en-US" altLang="ja-JP" sz="2000" b="1"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2000" b="1"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それが、「地方創生」の</a:t>
            </a:r>
            <a:endParaRPr kumimoji="1" lang="en-US" altLang="ja-JP" sz="2000" b="1"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あるべき筋道のひとつではないだろうか？</a:t>
            </a:r>
            <a:endParaRPr kumimoji="1" lang="ja-JP" altLang="en-US" sz="2000" b="1" i="1"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p:txBody>
      </p:sp>
      <p:sp>
        <p:nvSpPr>
          <p:cNvPr id="14" name="二等辺三角形 13"/>
          <p:cNvSpPr/>
          <p:nvPr/>
        </p:nvSpPr>
        <p:spPr>
          <a:xfrm rot="10800000">
            <a:off x="3851920" y="3429000"/>
            <a:ext cx="792088" cy="28803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5" name="テキスト ボックス 14"/>
          <p:cNvSpPr txBox="1"/>
          <p:nvPr/>
        </p:nvSpPr>
        <p:spPr>
          <a:xfrm>
            <a:off x="827584" y="6021288"/>
            <a:ext cx="7632848" cy="369332"/>
          </a:xfrm>
          <a:prstGeom prst="rect">
            <a:avLst/>
          </a:prstGeom>
          <a:solidFill>
            <a:schemeClr val="accent6">
              <a:lumMod val="50000"/>
            </a:schemeClr>
          </a:solid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Arial" charset="0"/>
                <a:ea typeface="ＭＳ Ｐゴシック" charset="-128"/>
                <a:cs typeface="+mn-cs"/>
              </a:rPr>
              <a:t>～　ご清聴ありがとうございました　～</a:t>
            </a:r>
          </a:p>
        </p:txBody>
      </p:sp>
    </p:spTree>
    <p:extLst>
      <p:ext uri="{BB962C8B-B14F-4D97-AF65-F5344CB8AC3E}">
        <p14:creationId xmlns:p14="http://schemas.microsoft.com/office/powerpoint/2010/main" val="194551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4294967295"/>
          </p:nvPr>
        </p:nvSpPr>
        <p:spPr>
          <a:xfrm>
            <a:off x="6804248" y="44624"/>
            <a:ext cx="2133600" cy="260350"/>
          </a:xfrm>
        </p:spPr>
        <p:txBody>
          <a:bodyPr/>
          <a:lstStyle/>
          <a:p>
            <a:fld id="{CFB3B8FA-1B13-4967-BF3D-873308DD05F5}" type="slidenum">
              <a:rPr lang="en-US" altLang="ja-JP" smtClean="0"/>
              <a:pPr/>
              <a:t>2</a:t>
            </a:fld>
            <a:endParaRPr lang="en-US" altLang="ja-JP" dirty="0"/>
          </a:p>
        </p:txBody>
      </p:sp>
      <p:sp>
        <p:nvSpPr>
          <p:cNvPr id="5" name="タイトル 1"/>
          <p:cNvSpPr txBox="1">
            <a:spLocks/>
          </p:cNvSpPr>
          <p:nvPr/>
        </p:nvSpPr>
        <p:spPr bwMode="gray">
          <a:xfrm>
            <a:off x="179512" y="692696"/>
            <a:ext cx="8640762" cy="4333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3200" kern="0" dirty="0">
                <a:solidFill>
                  <a:schemeClr val="tx2"/>
                </a:solidFill>
                <a:latin typeface="Meiryo UI" pitchFamily="50" charset="-128"/>
                <a:ea typeface="Meiryo UI" pitchFamily="50" charset="-128"/>
                <a:cs typeface="Meiryo UI" pitchFamily="50" charset="-128"/>
              </a:rPr>
              <a:t>１</a:t>
            </a:r>
            <a:r>
              <a:rPr lang="en-US" altLang="ja-JP" sz="3200" kern="0" dirty="0">
                <a:solidFill>
                  <a:schemeClr val="tx2"/>
                </a:solidFill>
                <a:latin typeface="Meiryo UI" pitchFamily="50" charset="-128"/>
                <a:ea typeface="Meiryo UI" pitchFamily="50" charset="-128"/>
                <a:cs typeface="Meiryo UI" pitchFamily="50" charset="-128"/>
              </a:rPr>
              <a:t>.</a:t>
            </a:r>
            <a:r>
              <a:rPr lang="ja-JP" altLang="en-US" sz="3200" kern="0" dirty="0">
                <a:solidFill>
                  <a:schemeClr val="tx2"/>
                </a:solidFill>
                <a:latin typeface="Meiryo UI" pitchFamily="50" charset="-128"/>
                <a:ea typeface="Meiryo UI" pitchFamily="50" charset="-128"/>
                <a:cs typeface="Meiryo UI" pitchFamily="50" charset="-128"/>
              </a:rPr>
              <a:t>はじめに</a:t>
            </a:r>
            <a:endParaRPr lang="en-US" altLang="ja-JP" sz="3200" kern="0" dirty="0">
              <a:solidFill>
                <a:schemeClr val="tx2"/>
              </a:solidFill>
              <a:latin typeface="Meiryo UI" pitchFamily="50" charset="-128"/>
              <a:ea typeface="Meiryo UI" pitchFamily="50" charset="-128"/>
              <a:cs typeface="Meiryo UI" pitchFamily="50" charset="-128"/>
            </a:endParaRPr>
          </a:p>
        </p:txBody>
      </p:sp>
      <p:sp>
        <p:nvSpPr>
          <p:cNvPr id="7" name="コンテンツ プレースホルダ 2"/>
          <p:cNvSpPr>
            <a:spLocks noGrp="1"/>
          </p:cNvSpPr>
          <p:nvPr>
            <p:ph idx="1"/>
          </p:nvPr>
        </p:nvSpPr>
        <p:spPr>
          <a:xfrm>
            <a:off x="323528" y="1484784"/>
            <a:ext cx="8496944" cy="4968552"/>
          </a:xfrm>
        </p:spPr>
        <p:txBody>
          <a:bodyPr/>
          <a:lstStyle/>
          <a:p>
            <a:pPr marL="0" indent="0">
              <a:lnSpc>
                <a:spcPts val="1200"/>
              </a:lnSpc>
              <a:spcBef>
                <a:spcPts val="0"/>
              </a:spcBef>
              <a:buFont typeface="Wingdings" pitchFamily="2" charset="2"/>
              <a:buChar char="l"/>
            </a:pPr>
            <a:r>
              <a:rPr lang="ja-JP" altLang="en-US" sz="1800" b="1" dirty="0">
                <a:solidFill>
                  <a:schemeClr val="accent6">
                    <a:lumMod val="75000"/>
                  </a:schemeClr>
                </a:solidFill>
                <a:latin typeface="Meiryo UI" pitchFamily="50" charset="-128"/>
                <a:ea typeface="Meiryo UI" pitchFamily="50" charset="-128"/>
                <a:cs typeface="Meiryo UI" pitchFamily="50" charset="-128"/>
              </a:rPr>
              <a:t>私たちのチームについて</a:t>
            </a:r>
            <a:endParaRPr lang="en-US" altLang="ja-JP" sz="1800" b="1" dirty="0">
              <a:solidFill>
                <a:schemeClr val="accent6">
                  <a:lumMod val="75000"/>
                </a:schemeClr>
              </a:solidFill>
              <a:latin typeface="Meiryo UI" pitchFamily="50" charset="-128"/>
              <a:ea typeface="Meiryo UI" pitchFamily="50" charset="-128"/>
              <a:cs typeface="Meiryo UI" pitchFamily="50" charset="-128"/>
            </a:endParaRPr>
          </a:p>
          <a:p>
            <a:pPr marL="0" indent="0">
              <a:lnSpc>
                <a:spcPts val="1200"/>
              </a:lnSpc>
              <a:spcBef>
                <a:spcPts val="0"/>
              </a:spcBef>
              <a:buNone/>
            </a:pPr>
            <a:endParaRPr kumimoji="1" lang="en-US" altLang="ja-JP" sz="1800" dirty="0">
              <a:latin typeface="Meiryo UI" pitchFamily="50" charset="-128"/>
              <a:ea typeface="Meiryo UI" pitchFamily="50" charset="-128"/>
              <a:cs typeface="Meiryo UI" pitchFamily="50" charset="-128"/>
            </a:endParaRPr>
          </a:p>
          <a:p>
            <a:pPr marL="180975" lvl="1" indent="-180975">
              <a:buFont typeface="Wingdings" pitchFamily="2" charset="2"/>
              <a:buChar char="l"/>
              <a:defRPr/>
            </a:pPr>
            <a:r>
              <a:rPr lang="en-US" altLang="ja-JP" sz="1600" dirty="0">
                <a:latin typeface="Meiryo UI" pitchFamily="50" charset="-128"/>
                <a:ea typeface="Meiryo UI" pitchFamily="50" charset="-128"/>
                <a:cs typeface="Meiryo UI" pitchFamily="50" charset="-128"/>
              </a:rPr>
              <a:t>Code for Niigata</a:t>
            </a:r>
            <a:endParaRPr lang="ja-JP" altLang="ja-JP" sz="1600" dirty="0">
              <a:latin typeface="Meiryo UI" pitchFamily="50" charset="-128"/>
              <a:ea typeface="Meiryo UI" pitchFamily="50" charset="-128"/>
              <a:cs typeface="Meiryo UI" pitchFamily="50" charset="-128"/>
            </a:endParaRPr>
          </a:p>
          <a:p>
            <a:pPr marL="447675" lvl="1" indent="-266700">
              <a:buFont typeface="Wingdings" pitchFamily="2" charset="2"/>
              <a:buChar char="Ø"/>
            </a:pPr>
            <a:r>
              <a:rPr lang="en-US" altLang="ja-JP" sz="1600" dirty="0">
                <a:latin typeface="Meiryo UI" pitchFamily="50" charset="-128"/>
                <a:ea typeface="Meiryo UI" pitchFamily="50" charset="-128"/>
                <a:cs typeface="Meiryo UI" pitchFamily="50" charset="-128"/>
              </a:rPr>
              <a:t>2015</a:t>
            </a:r>
            <a:r>
              <a:rPr lang="ja-JP" altLang="en-US" sz="1600" dirty="0">
                <a:latin typeface="Meiryo UI" pitchFamily="50" charset="-128"/>
                <a:ea typeface="Meiryo UI" pitchFamily="50" charset="-128"/>
                <a:cs typeface="Meiryo UI" pitchFamily="50" charset="-128"/>
              </a:rPr>
              <a:t>年に、新潟市で開催されたハッカソンが契機になり発足。</a:t>
            </a:r>
            <a:r>
              <a:rPr lang="ja-JP" altLang="en-US" sz="1600" dirty="0">
                <a:solidFill>
                  <a:srgbClr val="FF0000"/>
                </a:solidFill>
                <a:latin typeface="Meiryo UI" pitchFamily="50" charset="-128"/>
                <a:ea typeface="Meiryo UI" pitchFamily="50" charset="-128"/>
                <a:cs typeface="Meiryo UI" pitchFamily="50" charset="-128"/>
              </a:rPr>
              <a:t>「コードを紡いで、地域を繋ぐ」</a:t>
            </a:r>
            <a:r>
              <a:rPr lang="ja-JP" altLang="en-US" sz="1600" dirty="0">
                <a:latin typeface="Meiryo UI" pitchFamily="50" charset="-128"/>
                <a:ea typeface="Meiryo UI" pitchFamily="50" charset="-128"/>
                <a:cs typeface="Meiryo UI" pitchFamily="50" charset="-128"/>
              </a:rPr>
              <a:t>をキーワードに、多様な世代・業界・業種の仲間とともに、</a:t>
            </a:r>
            <a:r>
              <a:rPr lang="en-US" altLang="ja-JP" sz="1600" dirty="0">
                <a:solidFill>
                  <a:srgbClr val="FF0000"/>
                </a:solidFill>
                <a:latin typeface="Meiryo UI" pitchFamily="50" charset="-128"/>
                <a:ea typeface="Meiryo UI" pitchFamily="50" charset="-128"/>
                <a:cs typeface="Meiryo UI" pitchFamily="50" charset="-128"/>
              </a:rPr>
              <a:t>ICT</a:t>
            </a:r>
            <a:r>
              <a:rPr lang="ja-JP" altLang="en-US" sz="1600" dirty="0">
                <a:solidFill>
                  <a:srgbClr val="FF0000"/>
                </a:solidFill>
                <a:latin typeface="Meiryo UI" pitchFamily="50" charset="-128"/>
                <a:ea typeface="Meiryo UI" pitchFamily="50" charset="-128"/>
                <a:cs typeface="Meiryo UI" pitchFamily="50" charset="-128"/>
              </a:rPr>
              <a:t>を活用して新潟をもっと楽しく、もっと住みやすい街にすることを目的とする有志の集まり</a:t>
            </a:r>
            <a:r>
              <a:rPr lang="ja-JP" altLang="en-US" sz="1600" dirty="0">
                <a:latin typeface="Meiryo UI" pitchFamily="50" charset="-128"/>
                <a:ea typeface="Meiryo UI" pitchFamily="50" charset="-128"/>
                <a:cs typeface="Meiryo UI" pitchFamily="50" charset="-128"/>
              </a:rPr>
              <a:t>。</a:t>
            </a:r>
            <a:endParaRPr lang="en-US" altLang="ja-JP" sz="1600" dirty="0">
              <a:latin typeface="Meiryo UI" pitchFamily="50" charset="-128"/>
              <a:ea typeface="Meiryo UI" pitchFamily="50" charset="-128"/>
              <a:cs typeface="Meiryo UI" pitchFamily="50" charset="-128"/>
            </a:endParaRPr>
          </a:p>
          <a:p>
            <a:pPr marL="447675" lvl="1" indent="-266700">
              <a:buFont typeface="Wingdings" pitchFamily="2" charset="2"/>
              <a:buChar char="Ø"/>
            </a:pPr>
            <a:r>
              <a:rPr lang="en-US" altLang="ja-JP" sz="1400" dirty="0">
                <a:latin typeface="Meiryo UI" pitchFamily="50" charset="-128"/>
                <a:ea typeface="Meiryo UI" pitchFamily="50" charset="-128"/>
                <a:cs typeface="Meiryo UI" pitchFamily="50" charset="-128"/>
              </a:rPr>
              <a:t>Code for~</a:t>
            </a:r>
            <a:r>
              <a:rPr lang="ja-JP" altLang="en-US" sz="1400" dirty="0">
                <a:latin typeface="Meiryo UI" pitchFamily="50" charset="-128"/>
                <a:ea typeface="Meiryo UI" pitchFamily="50" charset="-128"/>
                <a:cs typeface="Meiryo UI" pitchFamily="50" charset="-128"/>
              </a:rPr>
              <a:t>とは</a:t>
            </a:r>
            <a:endParaRPr lang="en-US" altLang="ja-JP" sz="1400" dirty="0">
              <a:latin typeface="Meiryo UI" pitchFamily="50" charset="-128"/>
              <a:ea typeface="Meiryo UI" pitchFamily="50" charset="-128"/>
              <a:cs typeface="Meiryo UI" pitchFamily="50" charset="-128"/>
            </a:endParaRPr>
          </a:p>
          <a:p>
            <a:pPr marL="847725" lvl="2" indent="-266700">
              <a:buFont typeface="Arial" pitchFamily="34" charset="0"/>
              <a:buChar char="•"/>
            </a:pPr>
            <a:r>
              <a:rPr lang="en-US" altLang="ja-JP" sz="1400" dirty="0">
                <a:latin typeface="Meiryo UI" pitchFamily="50" charset="-128"/>
                <a:ea typeface="Meiryo UI" pitchFamily="50" charset="-128"/>
                <a:cs typeface="Meiryo UI" pitchFamily="50" charset="-128"/>
              </a:rPr>
              <a:t>2009</a:t>
            </a:r>
            <a:r>
              <a:rPr lang="ja-JP" altLang="en-US" sz="1400" dirty="0">
                <a:latin typeface="Meiryo UI" pitchFamily="50" charset="-128"/>
                <a:ea typeface="Meiryo UI" pitchFamily="50" charset="-128"/>
                <a:cs typeface="Meiryo UI" pitchFamily="50" charset="-128"/>
              </a:rPr>
              <a:t>年、</a:t>
            </a:r>
            <a:r>
              <a:rPr lang="en-US" altLang="ja-JP" sz="1400" dirty="0">
                <a:latin typeface="Meiryo UI" pitchFamily="50" charset="-128"/>
                <a:ea typeface="Meiryo UI" pitchFamily="50" charset="-128"/>
                <a:cs typeface="Meiryo UI" pitchFamily="50" charset="-128"/>
              </a:rPr>
              <a:t>IT</a:t>
            </a:r>
            <a:r>
              <a:rPr lang="ja-JP" altLang="en-US" sz="1400" dirty="0">
                <a:latin typeface="Meiryo UI" pitchFamily="50" charset="-128"/>
                <a:ea typeface="Meiryo UI" pitchFamily="50" charset="-128"/>
                <a:cs typeface="Meiryo UI" pitchFamily="50" charset="-128"/>
              </a:rPr>
              <a:t>活用で</a:t>
            </a:r>
            <a:r>
              <a:rPr lang="ja-JP" altLang="en-US" sz="1400" dirty="0">
                <a:solidFill>
                  <a:srgbClr val="0000FF"/>
                </a:solidFill>
                <a:latin typeface="Meiryo UI" pitchFamily="50" charset="-128"/>
                <a:ea typeface="Meiryo UI" pitchFamily="50" charset="-128"/>
                <a:cs typeface="Meiryo UI" pitchFamily="50" charset="-128"/>
              </a:rPr>
              <a:t>社会を良くしていくための活動を自律的に行う</a:t>
            </a:r>
            <a:r>
              <a:rPr lang="en-US" altLang="ja-JP" sz="1400" dirty="0">
                <a:latin typeface="Meiryo UI" pitchFamily="50" charset="-128"/>
                <a:ea typeface="Meiryo UI" pitchFamily="50" charset="-128"/>
                <a:cs typeface="Meiryo UI" pitchFamily="50" charset="-128"/>
              </a:rPr>
              <a:t>Code</a:t>
            </a:r>
            <a:r>
              <a:rPr lang="ja-JP" altLang="en-US" sz="1400" dirty="0">
                <a:latin typeface="Meiryo UI" pitchFamily="50" charset="-128"/>
                <a:ea typeface="Meiryo UI" pitchFamily="50" charset="-128"/>
                <a:cs typeface="Meiryo UI" pitchFamily="50" charset="-128"/>
              </a:rPr>
              <a:t> </a:t>
            </a:r>
            <a:r>
              <a:rPr lang="en-US" altLang="ja-JP" sz="1400" dirty="0">
                <a:latin typeface="Meiryo UI" pitchFamily="50" charset="-128"/>
                <a:ea typeface="Meiryo UI" pitchFamily="50" charset="-128"/>
                <a:cs typeface="Meiryo UI" pitchFamily="50" charset="-128"/>
              </a:rPr>
              <a:t>for</a:t>
            </a:r>
            <a:r>
              <a:rPr lang="ja-JP" altLang="en-US" sz="1400" dirty="0">
                <a:latin typeface="Meiryo UI" pitchFamily="50" charset="-128"/>
                <a:ea typeface="Meiryo UI" pitchFamily="50" charset="-128"/>
                <a:cs typeface="Meiryo UI" pitchFamily="50" charset="-128"/>
              </a:rPr>
              <a:t> </a:t>
            </a:r>
            <a:r>
              <a:rPr lang="en-US" altLang="ja-JP" sz="1400" dirty="0">
                <a:latin typeface="Meiryo UI" pitchFamily="50" charset="-128"/>
                <a:ea typeface="Meiryo UI" pitchFamily="50" charset="-128"/>
                <a:cs typeface="Meiryo UI" pitchFamily="50" charset="-128"/>
              </a:rPr>
              <a:t>America</a:t>
            </a:r>
            <a:r>
              <a:rPr lang="ja-JP" altLang="en-US" sz="1400" dirty="0">
                <a:latin typeface="Meiryo UI" pitchFamily="50" charset="-128"/>
                <a:ea typeface="Meiryo UI" pitchFamily="50" charset="-128"/>
                <a:cs typeface="Meiryo UI" pitchFamily="50" charset="-128"/>
              </a:rPr>
              <a:t>が設立。</a:t>
            </a:r>
            <a:endParaRPr lang="en-US" altLang="ja-JP" sz="1400" dirty="0">
              <a:latin typeface="Meiryo UI" pitchFamily="50" charset="-128"/>
              <a:ea typeface="Meiryo UI" pitchFamily="50" charset="-128"/>
              <a:cs typeface="Meiryo UI" pitchFamily="50" charset="-128"/>
            </a:endParaRPr>
          </a:p>
          <a:p>
            <a:pPr marL="847725" lvl="2" indent="-266700">
              <a:buFont typeface="Arial" pitchFamily="34" charset="0"/>
              <a:buChar char="•"/>
            </a:pPr>
            <a:r>
              <a:rPr lang="ja-JP" altLang="en-US" sz="1400" dirty="0">
                <a:latin typeface="Meiryo UI" pitchFamily="50" charset="-128"/>
                <a:ea typeface="Meiryo UI" pitchFamily="50" charset="-128"/>
                <a:cs typeface="Meiryo UI" pitchFamily="50" charset="-128"/>
              </a:rPr>
              <a:t>日本では、同様の趣旨で</a:t>
            </a:r>
            <a:r>
              <a:rPr lang="en-US" altLang="ja-JP" sz="1400" dirty="0">
                <a:latin typeface="Meiryo UI" pitchFamily="50" charset="-128"/>
                <a:ea typeface="Meiryo UI" pitchFamily="50" charset="-128"/>
                <a:cs typeface="Meiryo UI" pitchFamily="50" charset="-128"/>
              </a:rPr>
              <a:t>Code</a:t>
            </a:r>
            <a:r>
              <a:rPr lang="ja-JP" altLang="en-US" sz="1400" dirty="0">
                <a:latin typeface="Meiryo UI" pitchFamily="50" charset="-128"/>
                <a:ea typeface="Meiryo UI" pitchFamily="50" charset="-128"/>
                <a:cs typeface="Meiryo UI" pitchFamily="50" charset="-128"/>
              </a:rPr>
              <a:t> </a:t>
            </a:r>
            <a:r>
              <a:rPr lang="en-US" altLang="ja-JP" sz="1400" dirty="0">
                <a:latin typeface="Meiryo UI" pitchFamily="50" charset="-128"/>
                <a:ea typeface="Meiryo UI" pitchFamily="50" charset="-128"/>
                <a:cs typeface="Meiryo UI" pitchFamily="50" charset="-128"/>
              </a:rPr>
              <a:t>for</a:t>
            </a:r>
            <a:r>
              <a:rPr lang="ja-JP" altLang="en-US" sz="1400" dirty="0">
                <a:latin typeface="Meiryo UI" pitchFamily="50" charset="-128"/>
                <a:ea typeface="Meiryo UI" pitchFamily="50" charset="-128"/>
                <a:cs typeface="Meiryo UI" pitchFamily="50" charset="-128"/>
              </a:rPr>
              <a:t> </a:t>
            </a:r>
            <a:r>
              <a:rPr lang="en-US" altLang="ja-JP" sz="1400" dirty="0">
                <a:latin typeface="Meiryo UI" pitchFamily="50" charset="-128"/>
                <a:ea typeface="Meiryo UI" pitchFamily="50" charset="-128"/>
                <a:cs typeface="Meiryo UI" pitchFamily="50" charset="-128"/>
              </a:rPr>
              <a:t>Japan</a:t>
            </a:r>
            <a:r>
              <a:rPr lang="ja-JP" altLang="en-US" sz="1400" dirty="0">
                <a:latin typeface="Meiryo UI" pitchFamily="50" charset="-128"/>
                <a:ea typeface="Meiryo UI" pitchFamily="50" charset="-128"/>
                <a:cs typeface="Meiryo UI" pitchFamily="50" charset="-128"/>
              </a:rPr>
              <a:t>が</a:t>
            </a:r>
            <a:r>
              <a:rPr lang="en-US" altLang="ja-JP" sz="1400" dirty="0">
                <a:latin typeface="Meiryo UI" pitchFamily="50" charset="-128"/>
                <a:ea typeface="Meiryo UI" pitchFamily="50" charset="-128"/>
                <a:cs typeface="Meiryo UI" pitchFamily="50" charset="-128"/>
              </a:rPr>
              <a:t>2013</a:t>
            </a:r>
            <a:r>
              <a:rPr lang="ja-JP" altLang="en-US" sz="1400" dirty="0">
                <a:latin typeface="Meiryo UI" pitchFamily="50" charset="-128"/>
                <a:ea typeface="Meiryo UI" pitchFamily="50" charset="-128"/>
                <a:cs typeface="Meiryo UI" pitchFamily="50" charset="-128"/>
              </a:rPr>
              <a:t>年（</a:t>
            </a:r>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法人登記年）に設立。</a:t>
            </a:r>
            <a:endParaRPr lang="en-US" altLang="ja-JP" sz="1400" dirty="0">
              <a:latin typeface="Meiryo UI" pitchFamily="50" charset="-128"/>
              <a:ea typeface="Meiryo UI" pitchFamily="50" charset="-128"/>
              <a:cs typeface="Meiryo UI" pitchFamily="50" charset="-128"/>
            </a:endParaRPr>
          </a:p>
          <a:p>
            <a:pPr marL="847725" lvl="2" indent="-266700">
              <a:buFont typeface="Arial" pitchFamily="34" charset="0"/>
              <a:buChar char="•"/>
            </a:pPr>
            <a:r>
              <a:rPr lang="en-US" altLang="ja-JP" sz="1400" dirty="0">
                <a:latin typeface="Meiryo UI" pitchFamily="50" charset="-128"/>
                <a:ea typeface="Meiryo UI" pitchFamily="50" charset="-128"/>
                <a:cs typeface="Meiryo UI" pitchFamily="50" charset="-128"/>
              </a:rPr>
              <a:t>Code</a:t>
            </a:r>
            <a:r>
              <a:rPr lang="ja-JP" altLang="en-US" sz="1400" dirty="0">
                <a:latin typeface="Meiryo UI" pitchFamily="50" charset="-128"/>
                <a:ea typeface="Meiryo UI" pitchFamily="50" charset="-128"/>
                <a:cs typeface="Meiryo UI" pitchFamily="50" charset="-128"/>
              </a:rPr>
              <a:t>　</a:t>
            </a:r>
            <a:r>
              <a:rPr lang="en-US" altLang="ja-JP" sz="1400" dirty="0">
                <a:latin typeface="Meiryo UI" pitchFamily="50" charset="-128"/>
                <a:ea typeface="Meiryo UI" pitchFamily="50" charset="-128"/>
                <a:cs typeface="Meiryo UI" pitchFamily="50" charset="-128"/>
              </a:rPr>
              <a:t>for</a:t>
            </a:r>
            <a:r>
              <a:rPr lang="ja-JP" altLang="en-US" sz="1400" dirty="0">
                <a:latin typeface="Meiryo UI" pitchFamily="50" charset="-128"/>
                <a:ea typeface="Meiryo UI" pitchFamily="50" charset="-128"/>
                <a:cs typeface="Meiryo UI" pitchFamily="50" charset="-128"/>
              </a:rPr>
              <a:t>　</a:t>
            </a:r>
            <a:r>
              <a:rPr lang="en-US" altLang="ja-JP" sz="1400" dirty="0">
                <a:latin typeface="Meiryo UI" pitchFamily="50" charset="-128"/>
                <a:ea typeface="Meiryo UI" pitchFamily="50" charset="-128"/>
                <a:cs typeface="Meiryo UI" pitchFamily="50" charset="-128"/>
              </a:rPr>
              <a:t>Niigata</a:t>
            </a:r>
            <a:r>
              <a:rPr lang="ja-JP" altLang="en-US" sz="1400" dirty="0">
                <a:latin typeface="Meiryo UI" pitchFamily="50" charset="-128"/>
                <a:ea typeface="Meiryo UI" pitchFamily="50" charset="-128"/>
                <a:cs typeface="Meiryo UI" pitchFamily="50" charset="-128"/>
              </a:rPr>
              <a:t>は、</a:t>
            </a:r>
            <a:r>
              <a:rPr lang="en-US" altLang="ja-JP" sz="1400" dirty="0">
                <a:latin typeface="Meiryo UI" pitchFamily="50" charset="-128"/>
                <a:ea typeface="Meiryo UI" pitchFamily="50" charset="-128"/>
                <a:cs typeface="Meiryo UI" pitchFamily="50" charset="-128"/>
              </a:rPr>
              <a:t>Code for Japan</a:t>
            </a:r>
            <a:r>
              <a:rPr lang="ja-JP" altLang="en-US" sz="1400" dirty="0">
                <a:latin typeface="Meiryo UI" pitchFamily="50" charset="-128"/>
                <a:ea typeface="Meiryo UI" pitchFamily="50" charset="-128"/>
                <a:cs typeface="Meiryo UI" pitchFamily="50" charset="-128"/>
              </a:rPr>
              <a:t>の</a:t>
            </a:r>
            <a:r>
              <a:rPr lang="en-US" altLang="ja-JP" sz="1400" dirty="0">
                <a:latin typeface="Meiryo UI" pitchFamily="50" charset="-128"/>
                <a:ea typeface="Meiryo UI" pitchFamily="50" charset="-128"/>
                <a:cs typeface="Meiryo UI" pitchFamily="50" charset="-128"/>
              </a:rPr>
              <a:t>Brigade</a:t>
            </a:r>
            <a:r>
              <a:rPr lang="ja-JP" altLang="en-US" sz="1400" dirty="0">
                <a:latin typeface="Meiryo UI" pitchFamily="50" charset="-128"/>
                <a:ea typeface="Meiryo UI" pitchFamily="50" charset="-128"/>
                <a:cs typeface="Meiryo UI" pitchFamily="50" charset="-128"/>
              </a:rPr>
              <a:t>（ブリゲード）。</a:t>
            </a:r>
            <a:r>
              <a:rPr lang="en-US" altLang="ja-JP" sz="1400" dirty="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各</a:t>
            </a:r>
            <a:r>
              <a:rPr lang="en-US" altLang="ja-JP" sz="1400" dirty="0">
                <a:latin typeface="Meiryo UI" pitchFamily="50" charset="-128"/>
                <a:ea typeface="Meiryo UI" pitchFamily="50" charset="-128"/>
                <a:cs typeface="Meiryo UI" pitchFamily="50" charset="-128"/>
              </a:rPr>
              <a:t>Brigade</a:t>
            </a:r>
            <a:r>
              <a:rPr lang="ja-JP" altLang="en-US" sz="1400" dirty="0">
                <a:latin typeface="Meiryo UI" pitchFamily="50" charset="-128"/>
                <a:ea typeface="Meiryo UI" pitchFamily="50" charset="-128"/>
                <a:cs typeface="Meiryo UI" pitchFamily="50" charset="-128"/>
              </a:rPr>
              <a:t>は</a:t>
            </a:r>
            <a:r>
              <a:rPr lang="ja-JP" altLang="en-US" sz="1400" dirty="0">
                <a:solidFill>
                  <a:srgbClr val="0000FF"/>
                </a:solidFill>
                <a:latin typeface="Meiryo UI" pitchFamily="50" charset="-128"/>
                <a:ea typeface="Meiryo UI" pitchFamily="50" charset="-128"/>
                <a:cs typeface="Meiryo UI" pitchFamily="50" charset="-128"/>
              </a:rPr>
              <a:t>独立した組織</a:t>
            </a:r>
            <a:r>
              <a:rPr lang="ja-JP" altLang="en-US" sz="1400" dirty="0">
                <a:latin typeface="Meiryo UI" pitchFamily="50" charset="-128"/>
                <a:ea typeface="Meiryo UI" pitchFamily="50" charset="-128"/>
                <a:cs typeface="Meiryo UI" pitchFamily="50" charset="-128"/>
              </a:rPr>
              <a:t>として</a:t>
            </a:r>
            <a:r>
              <a:rPr lang="en-US" altLang="ja-JP" sz="1400" dirty="0">
                <a:latin typeface="Meiryo UI" pitchFamily="50" charset="-128"/>
                <a:ea typeface="Meiryo UI" pitchFamily="50" charset="-128"/>
                <a:cs typeface="Meiryo UI" pitchFamily="50" charset="-128"/>
              </a:rPr>
              <a:t>Code</a:t>
            </a:r>
            <a:r>
              <a:rPr lang="ja-JP" altLang="en-US" sz="1400" dirty="0">
                <a:latin typeface="Meiryo UI" pitchFamily="50" charset="-128"/>
                <a:ea typeface="Meiryo UI" pitchFamily="50" charset="-128"/>
                <a:cs typeface="Meiryo UI" pitchFamily="50" charset="-128"/>
              </a:rPr>
              <a:t> </a:t>
            </a:r>
            <a:r>
              <a:rPr lang="en-US" altLang="ja-JP" sz="1400" dirty="0">
                <a:latin typeface="Meiryo UI" pitchFamily="50" charset="-128"/>
                <a:ea typeface="Meiryo UI" pitchFamily="50" charset="-128"/>
                <a:cs typeface="Meiryo UI" pitchFamily="50" charset="-128"/>
              </a:rPr>
              <a:t>for Japan</a:t>
            </a:r>
            <a:r>
              <a:rPr lang="ja-JP" altLang="en-US" sz="1400" dirty="0">
                <a:latin typeface="Meiryo UI" pitchFamily="50" charset="-128"/>
                <a:ea typeface="Meiryo UI" pitchFamily="50" charset="-128"/>
                <a:cs typeface="Meiryo UI" pitchFamily="50" charset="-128"/>
              </a:rPr>
              <a:t>や他の</a:t>
            </a:r>
            <a:r>
              <a:rPr lang="en-US" altLang="ja-JP" sz="1400" dirty="0">
                <a:latin typeface="Meiryo UI" pitchFamily="50" charset="-128"/>
                <a:ea typeface="Meiryo UI" pitchFamily="50" charset="-128"/>
                <a:cs typeface="Meiryo UI" pitchFamily="50" charset="-128"/>
              </a:rPr>
              <a:t>Brigade</a:t>
            </a:r>
            <a:r>
              <a:rPr lang="ja-JP" altLang="en-US" sz="1400" dirty="0">
                <a:latin typeface="Meiryo UI" pitchFamily="50" charset="-128"/>
                <a:ea typeface="Meiryo UI" pitchFamily="50" charset="-128"/>
                <a:cs typeface="Meiryo UI" pitchFamily="50" charset="-128"/>
              </a:rPr>
              <a:t>とのネットワークハブとして相互に連携・支援する関係である。</a:t>
            </a:r>
            <a:endParaRPr lang="en-US" altLang="ja-JP" sz="1400" dirty="0">
              <a:latin typeface="Meiryo UI" pitchFamily="50" charset="-128"/>
              <a:ea typeface="Meiryo UI" pitchFamily="50" charset="-128"/>
              <a:cs typeface="Meiryo UI" pitchFamily="50" charset="-128"/>
            </a:endParaRPr>
          </a:p>
          <a:p>
            <a:pPr marL="847725" lvl="2" indent="-266700">
              <a:buNone/>
            </a:pPr>
            <a:endParaRPr lang="en-US" altLang="ja-JP" sz="1600" dirty="0">
              <a:latin typeface="Meiryo UI" pitchFamily="50" charset="-128"/>
              <a:ea typeface="Meiryo UI" pitchFamily="50" charset="-128"/>
              <a:cs typeface="Meiryo UI" pitchFamily="50" charset="-128"/>
            </a:endParaRPr>
          </a:p>
          <a:p>
            <a:pPr marL="180975" lvl="1" indent="-180975">
              <a:buFont typeface="Wingdings" pitchFamily="2" charset="2"/>
              <a:buChar char="l"/>
            </a:pPr>
            <a:r>
              <a:rPr lang="ja-JP" altLang="en-US" sz="1600" dirty="0">
                <a:latin typeface="Meiryo UI" pitchFamily="50" charset="-128"/>
                <a:ea typeface="Meiryo UI" pitchFamily="50" charset="-128"/>
                <a:cs typeface="Meiryo UI" pitchFamily="50" charset="-128"/>
              </a:rPr>
              <a:t>新潟大学経済学部･大串ゼミ</a:t>
            </a:r>
            <a:endParaRPr lang="ja-JP" altLang="ja-JP" dirty="0">
              <a:latin typeface="Meiryo UI" pitchFamily="50" charset="-128"/>
              <a:ea typeface="Meiryo UI" pitchFamily="50" charset="-128"/>
              <a:cs typeface="Meiryo UI" pitchFamily="50" charset="-128"/>
            </a:endParaRPr>
          </a:p>
          <a:p>
            <a:pPr marL="447675" lvl="1" indent="-266700">
              <a:buFont typeface="Wingdings" pitchFamily="2" charset="2"/>
              <a:buChar char="Ø"/>
            </a:pPr>
            <a:r>
              <a:rPr lang="ja-JP" altLang="en-US" sz="1600" dirty="0">
                <a:latin typeface="Meiryo UI" pitchFamily="50" charset="-128"/>
                <a:ea typeface="Meiryo UI" pitchFamily="50" charset="-128"/>
                <a:cs typeface="Meiryo UI" pitchFamily="50" charset="-128"/>
              </a:rPr>
              <a:t>「情報システムのマネジメント」をゼミ研究テーマのひとつとしている。学部の</a:t>
            </a:r>
            <a:r>
              <a:rPr lang="en-US" altLang="ja-JP" sz="1600" dirty="0">
                <a:latin typeface="Meiryo UI" pitchFamily="50" charset="-128"/>
                <a:ea typeface="Meiryo UI" pitchFamily="50" charset="-128"/>
                <a:cs typeface="Meiryo UI" pitchFamily="50" charset="-128"/>
              </a:rPr>
              <a:t>2</a:t>
            </a:r>
            <a:r>
              <a:rPr lang="ja-JP" altLang="en-US" sz="1600" dirty="0">
                <a:latin typeface="Meiryo UI" pitchFamily="50" charset="-128"/>
                <a:ea typeface="Meiryo UI" pitchFamily="50" charset="-128"/>
                <a:cs typeface="Meiryo UI" pitchFamily="50" charset="-128"/>
              </a:rPr>
              <a:t>～３年生</a:t>
            </a:r>
            <a:r>
              <a:rPr lang="en-US" altLang="ja-JP" sz="1600" dirty="0">
                <a:latin typeface="Meiryo UI" pitchFamily="50" charset="-128"/>
                <a:ea typeface="Meiryo UI" pitchFamily="50" charset="-128"/>
                <a:cs typeface="Meiryo UI" pitchFamily="50" charset="-128"/>
              </a:rPr>
              <a:t>10</a:t>
            </a:r>
            <a:r>
              <a:rPr lang="ja-JP" altLang="en-US" sz="1600" dirty="0">
                <a:latin typeface="Meiryo UI" pitchFamily="50" charset="-128"/>
                <a:ea typeface="Meiryo UI" pitchFamily="50" charset="-128"/>
                <a:cs typeface="Meiryo UI" pitchFamily="50" charset="-128"/>
              </a:rPr>
              <a:t>名で構成。</a:t>
            </a:r>
            <a:endParaRPr lang="en-US" altLang="ja-JP" sz="1600" dirty="0">
              <a:latin typeface="Meiryo UI" pitchFamily="50" charset="-128"/>
              <a:ea typeface="Meiryo UI" pitchFamily="50" charset="-128"/>
              <a:cs typeface="Meiryo UI" pitchFamily="50" charset="-128"/>
            </a:endParaRPr>
          </a:p>
          <a:p>
            <a:pPr marL="447675" lvl="1" indent="-266700">
              <a:buFont typeface="Wingdings" pitchFamily="2" charset="2"/>
              <a:buChar char="Ø"/>
            </a:pPr>
            <a:r>
              <a:rPr lang="ja-JP" altLang="en-US" sz="1600" dirty="0">
                <a:latin typeface="Meiryo UI" pitchFamily="50" charset="-128"/>
                <a:ea typeface="Meiryo UI" pitchFamily="50" charset="-128"/>
                <a:cs typeface="Meiryo UI" pitchFamily="50" charset="-128"/>
              </a:rPr>
              <a:t>ゼミにおいて、以下のテーマについてレクチャー、ワークを実施（</a:t>
            </a:r>
            <a:r>
              <a:rPr lang="en-US" altLang="ja-JP" sz="1600" dirty="0">
                <a:latin typeface="Meiryo UI" pitchFamily="50" charset="-128"/>
                <a:ea typeface="Meiryo UI" pitchFamily="50" charset="-128"/>
                <a:cs typeface="Meiryo UI" pitchFamily="50" charset="-128"/>
              </a:rPr>
              <a:t>2016</a:t>
            </a:r>
            <a:r>
              <a:rPr lang="ja-JP" altLang="en-US" sz="1600" dirty="0">
                <a:latin typeface="Meiryo UI" pitchFamily="50" charset="-128"/>
                <a:ea typeface="Meiryo UI" pitchFamily="50" charset="-128"/>
                <a:cs typeface="Meiryo UI" pitchFamily="50" charset="-128"/>
              </a:rPr>
              <a:t>年</a:t>
            </a:r>
            <a:r>
              <a:rPr lang="en-US" altLang="ja-JP" sz="1600" dirty="0">
                <a:latin typeface="Meiryo UI" pitchFamily="50" charset="-128"/>
                <a:ea typeface="Meiryo UI" pitchFamily="50" charset="-128"/>
                <a:cs typeface="Meiryo UI" pitchFamily="50" charset="-128"/>
              </a:rPr>
              <a:t>11</a:t>
            </a:r>
            <a:r>
              <a:rPr lang="ja-JP" altLang="en-US" sz="1600" dirty="0">
                <a:latin typeface="Meiryo UI" pitchFamily="50" charset="-128"/>
                <a:ea typeface="Meiryo UI" pitchFamily="50" charset="-128"/>
                <a:cs typeface="Meiryo UI" pitchFamily="50" charset="-128"/>
              </a:rPr>
              <a:t>月～</a:t>
            </a:r>
            <a:r>
              <a:rPr lang="en-US" altLang="ja-JP" sz="1600" dirty="0">
                <a:latin typeface="Meiryo UI" pitchFamily="50" charset="-128"/>
                <a:ea typeface="Meiryo UI" pitchFamily="50" charset="-128"/>
                <a:cs typeface="Meiryo UI" pitchFamily="50" charset="-128"/>
              </a:rPr>
              <a:t>12</a:t>
            </a:r>
            <a:r>
              <a:rPr lang="ja-JP" altLang="en-US" sz="1600" dirty="0">
                <a:latin typeface="Meiryo UI" pitchFamily="50" charset="-128"/>
                <a:ea typeface="Meiryo UI" pitchFamily="50" charset="-128"/>
                <a:cs typeface="Meiryo UI" pitchFamily="50" charset="-128"/>
              </a:rPr>
              <a:t>月）。</a:t>
            </a:r>
            <a:endParaRPr lang="en-US" altLang="ja-JP" sz="1600" dirty="0">
              <a:latin typeface="Meiryo UI" pitchFamily="50" charset="-128"/>
              <a:ea typeface="Meiryo UI" pitchFamily="50" charset="-128"/>
              <a:cs typeface="Meiryo UI" pitchFamily="50" charset="-128"/>
            </a:endParaRPr>
          </a:p>
          <a:p>
            <a:pPr marL="847725" lvl="2" indent="-266700">
              <a:buFont typeface="Arial" pitchFamily="34" charset="0"/>
              <a:buChar char="•"/>
            </a:pPr>
            <a:r>
              <a:rPr lang="en-US" altLang="ja-JP" sz="1400" dirty="0">
                <a:latin typeface="Meiryo UI" pitchFamily="50" charset="-128"/>
                <a:ea typeface="Meiryo UI" pitchFamily="50" charset="-128"/>
                <a:cs typeface="Meiryo UI" pitchFamily="50" charset="-128"/>
              </a:rPr>
              <a:t>【11</a:t>
            </a:r>
            <a:r>
              <a:rPr lang="ja-JP" altLang="en-US" sz="1400" dirty="0">
                <a:latin typeface="Meiryo UI" pitchFamily="50" charset="-128"/>
                <a:ea typeface="Meiryo UI" pitchFamily="50" charset="-128"/>
                <a:cs typeface="Meiryo UI" pitchFamily="50" charset="-128"/>
              </a:rPr>
              <a:t>月</a:t>
            </a:r>
            <a:r>
              <a:rPr lang="en-US" altLang="ja-JP" sz="1400" dirty="0">
                <a:latin typeface="Meiryo UI" pitchFamily="50" charset="-128"/>
                <a:ea typeface="Meiryo UI" pitchFamily="50" charset="-128"/>
                <a:cs typeface="Meiryo UI" pitchFamily="50" charset="-128"/>
              </a:rPr>
              <a:t>30</a:t>
            </a:r>
            <a:r>
              <a:rPr lang="ja-JP" altLang="en-US" sz="1400" dirty="0">
                <a:latin typeface="Meiryo UI" pitchFamily="50" charset="-128"/>
                <a:ea typeface="Meiryo UI" pitchFamily="50" charset="-128"/>
                <a:cs typeface="Meiryo UI" pitchFamily="50" charset="-128"/>
              </a:rPr>
              <a:t>日</a:t>
            </a:r>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「オープンガバナンス」、「都市の訪問・移住意欲を喚起する要素」</a:t>
            </a:r>
            <a:endParaRPr lang="en-US" altLang="ja-JP" sz="1400" dirty="0">
              <a:latin typeface="Meiryo UI" pitchFamily="50" charset="-128"/>
              <a:ea typeface="Meiryo UI" pitchFamily="50" charset="-128"/>
              <a:cs typeface="Meiryo UI" pitchFamily="50" charset="-128"/>
            </a:endParaRPr>
          </a:p>
          <a:p>
            <a:pPr marL="847725" lvl="2" indent="-266700">
              <a:buFont typeface="Arial" pitchFamily="34" charset="0"/>
              <a:buChar char="•"/>
            </a:pPr>
            <a:r>
              <a:rPr lang="en-US" altLang="ja-JP" sz="1400" dirty="0">
                <a:latin typeface="Meiryo UI" pitchFamily="50" charset="-128"/>
                <a:ea typeface="Meiryo UI" pitchFamily="50" charset="-128"/>
                <a:cs typeface="Meiryo UI" pitchFamily="50" charset="-128"/>
              </a:rPr>
              <a:t>【12</a:t>
            </a:r>
            <a:r>
              <a:rPr lang="ja-JP" altLang="en-US" sz="1400" dirty="0">
                <a:latin typeface="Meiryo UI" pitchFamily="50" charset="-128"/>
                <a:ea typeface="Meiryo UI" pitchFamily="50" charset="-128"/>
                <a:cs typeface="Meiryo UI" pitchFamily="50" charset="-128"/>
              </a:rPr>
              <a:t>月　</a:t>
            </a:r>
            <a:r>
              <a:rPr lang="en-US" altLang="ja-JP" sz="1400" dirty="0">
                <a:latin typeface="Meiryo UI" pitchFamily="50" charset="-128"/>
                <a:ea typeface="Meiryo UI" pitchFamily="50" charset="-128"/>
                <a:cs typeface="Meiryo UI" pitchFamily="50" charset="-128"/>
              </a:rPr>
              <a:t>7</a:t>
            </a:r>
            <a:r>
              <a:rPr lang="ja-JP" altLang="en-US" sz="1400" dirty="0">
                <a:latin typeface="Meiryo UI" pitchFamily="50" charset="-128"/>
                <a:ea typeface="Meiryo UI" pitchFamily="50" charset="-128"/>
                <a:cs typeface="Meiryo UI" pitchFamily="50" charset="-128"/>
              </a:rPr>
              <a:t>日</a:t>
            </a:r>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「来訪者・新来者の利便性を向上させるコンテンツやサービスとはどのようなものか」ほか</a:t>
            </a:r>
            <a:endParaRPr lang="en-US" altLang="ja-JP" sz="1400" dirty="0">
              <a:latin typeface="Meiryo UI" pitchFamily="50" charset="-128"/>
              <a:ea typeface="Meiryo UI" pitchFamily="50" charset="-128"/>
              <a:cs typeface="Meiryo UI" pitchFamily="50" charset="-128"/>
            </a:endParaRPr>
          </a:p>
          <a:p>
            <a:pPr marL="847725" lvl="2" indent="-266700">
              <a:buFont typeface="Arial" pitchFamily="34" charset="0"/>
              <a:buChar char="•"/>
            </a:pPr>
            <a:r>
              <a:rPr lang="en-US" altLang="ja-JP" sz="1400" dirty="0">
                <a:latin typeface="Meiryo UI" pitchFamily="50" charset="-128"/>
                <a:ea typeface="Meiryo UI" pitchFamily="50" charset="-128"/>
                <a:cs typeface="Meiryo UI" pitchFamily="50" charset="-128"/>
              </a:rPr>
              <a:t>【12</a:t>
            </a:r>
            <a:r>
              <a:rPr lang="ja-JP" altLang="en-US" sz="1400" dirty="0">
                <a:latin typeface="Meiryo UI" pitchFamily="50" charset="-128"/>
                <a:ea typeface="Meiryo UI" pitchFamily="50" charset="-128"/>
                <a:cs typeface="Meiryo UI" pitchFamily="50" charset="-128"/>
              </a:rPr>
              <a:t>月</a:t>
            </a:r>
            <a:r>
              <a:rPr lang="en-US" altLang="ja-JP" sz="1400" dirty="0">
                <a:latin typeface="Meiryo UI" pitchFamily="50" charset="-128"/>
                <a:ea typeface="Meiryo UI" pitchFamily="50" charset="-128"/>
                <a:cs typeface="Meiryo UI" pitchFamily="50" charset="-128"/>
              </a:rPr>
              <a:t>14</a:t>
            </a:r>
            <a:r>
              <a:rPr lang="ja-JP" altLang="en-US" sz="1400" dirty="0">
                <a:latin typeface="Meiryo UI" pitchFamily="50" charset="-128"/>
                <a:ea typeface="Meiryo UI" pitchFamily="50" charset="-128"/>
                <a:cs typeface="Meiryo UI" pitchFamily="50" charset="-128"/>
              </a:rPr>
              <a:t>日</a:t>
            </a:r>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「都市の魅力・特徴を訴求するウェブサイトのアイデア」</a:t>
            </a:r>
            <a:endParaRPr lang="en-US" altLang="ja-JP" sz="1400" dirty="0">
              <a:latin typeface="Meiryo UI" pitchFamily="50" charset="-128"/>
              <a:ea typeface="Meiryo UI" pitchFamily="50" charset="-128"/>
              <a:cs typeface="Meiryo UI" pitchFamily="50" charset="-128"/>
            </a:endParaRPr>
          </a:p>
          <a:p>
            <a:pPr marL="847725" lvl="2" indent="-266700">
              <a:buFont typeface="Arial" pitchFamily="34" charset="0"/>
              <a:buChar char="•"/>
            </a:pPr>
            <a:r>
              <a:rPr lang="en-US" altLang="ja-JP" sz="1400" dirty="0">
                <a:latin typeface="Meiryo UI" pitchFamily="50" charset="-128"/>
                <a:ea typeface="Meiryo UI" pitchFamily="50" charset="-128"/>
                <a:cs typeface="Meiryo UI" pitchFamily="50" charset="-128"/>
              </a:rPr>
              <a:t>【12</a:t>
            </a:r>
            <a:r>
              <a:rPr lang="ja-JP" altLang="en-US" sz="1400" dirty="0">
                <a:latin typeface="Meiryo UI" pitchFamily="50" charset="-128"/>
                <a:ea typeface="Meiryo UI" pitchFamily="50" charset="-128"/>
                <a:cs typeface="Meiryo UI" pitchFamily="50" charset="-128"/>
              </a:rPr>
              <a:t>月</a:t>
            </a:r>
            <a:r>
              <a:rPr lang="en-US" altLang="ja-JP" sz="1400" dirty="0">
                <a:latin typeface="Meiryo UI" pitchFamily="50" charset="-128"/>
                <a:ea typeface="Meiryo UI" pitchFamily="50" charset="-128"/>
                <a:cs typeface="Meiryo UI" pitchFamily="50" charset="-128"/>
              </a:rPr>
              <a:t>21</a:t>
            </a:r>
            <a:r>
              <a:rPr lang="ja-JP" altLang="en-US" sz="1400" dirty="0">
                <a:latin typeface="Meiryo UI" pitchFamily="50" charset="-128"/>
                <a:ea typeface="Meiryo UI" pitchFamily="50" charset="-128"/>
                <a:cs typeface="Meiryo UI" pitchFamily="50" charset="-128"/>
              </a:rPr>
              <a:t>日</a:t>
            </a:r>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「新潟市公式ページ</a:t>
            </a:r>
            <a:r>
              <a:rPr lang="en-US" altLang="ja-JP" sz="1400" dirty="0">
                <a:latin typeface="Meiryo UI" pitchFamily="50" charset="-128"/>
                <a:ea typeface="Meiryo UI" pitchFamily="50" charset="-128"/>
                <a:cs typeface="Meiryo UI" pitchFamily="50" charset="-128"/>
              </a:rPr>
              <a:t>『Happy</a:t>
            </a:r>
            <a:r>
              <a:rPr lang="ja-JP" altLang="en-US" sz="1400" dirty="0">
                <a:latin typeface="Meiryo UI" pitchFamily="50" charset="-128"/>
                <a:ea typeface="Meiryo UI" pitchFamily="50" charset="-128"/>
                <a:cs typeface="Meiryo UI" pitchFamily="50" charset="-128"/>
              </a:rPr>
              <a:t>ターン</a:t>
            </a:r>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のレビュー、リニューアルやサイト活用に関するアイデア」</a:t>
            </a:r>
            <a:endParaRPr lang="en-US" altLang="ja-JP" sz="1400" dirty="0">
              <a:latin typeface="Meiryo UI" pitchFamily="50" charset="-128"/>
              <a:ea typeface="Meiryo UI" pitchFamily="50" charset="-128"/>
              <a:cs typeface="Meiryo UI" pitchFamily="50" charset="-128"/>
            </a:endParaRPr>
          </a:p>
          <a:p>
            <a:pPr marL="447675" lvl="1" indent="-266700">
              <a:buNone/>
            </a:pPr>
            <a:endParaRPr lang="en-US" altLang="ja-JP" sz="1600" dirty="0">
              <a:latin typeface="Meiryo UI" pitchFamily="50" charset="-128"/>
              <a:ea typeface="Meiryo UI" pitchFamily="50" charset="-128"/>
              <a:cs typeface="Meiryo UI" pitchFamily="50" charset="-128"/>
            </a:endParaRPr>
          </a:p>
          <a:p>
            <a:pPr marL="180975" lvl="1" indent="-180975">
              <a:buNone/>
            </a:pPr>
            <a:endParaRPr lang="en-US" altLang="ja-JP" dirty="0">
              <a:latin typeface="Meiryo UI" pitchFamily="50" charset="-128"/>
              <a:ea typeface="Meiryo UI" pitchFamily="50" charset="-128"/>
              <a:cs typeface="Meiryo UI" pitchFamily="50" charset="-128"/>
            </a:endParaRPr>
          </a:p>
          <a:p>
            <a:pPr marL="447675" lvl="1" indent="-266700">
              <a:buFont typeface="Wingdings" pitchFamily="2" charset="2"/>
              <a:buChar char="Ø"/>
            </a:pPr>
            <a:endParaRPr lang="ja-JP" altLang="en-US"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kumimoji="1" lang="ja-JP" altLang="en-US" sz="1600" dirty="0">
              <a:latin typeface="Meiryo UI" pitchFamily="50" charset="-128"/>
              <a:ea typeface="Meiryo UI" pitchFamily="50" charset="-128"/>
              <a:cs typeface="Meiryo UI" pitchFamily="50"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4294967295"/>
          </p:nvPr>
        </p:nvSpPr>
        <p:spPr>
          <a:xfrm>
            <a:off x="6804248" y="44624"/>
            <a:ext cx="2133600" cy="260350"/>
          </a:xfrm>
        </p:spPr>
        <p:txBody>
          <a:bodyPr/>
          <a:lstStyle/>
          <a:p>
            <a:fld id="{CFB3B8FA-1B13-4967-BF3D-873308DD05F5}" type="slidenum">
              <a:rPr lang="en-US" altLang="ja-JP" smtClean="0"/>
              <a:pPr/>
              <a:t>3</a:t>
            </a:fld>
            <a:endParaRPr lang="en-US" altLang="ja-JP" dirty="0"/>
          </a:p>
        </p:txBody>
      </p:sp>
      <p:sp>
        <p:nvSpPr>
          <p:cNvPr id="5" name="タイトル 1"/>
          <p:cNvSpPr txBox="1">
            <a:spLocks/>
          </p:cNvSpPr>
          <p:nvPr/>
        </p:nvSpPr>
        <p:spPr bwMode="gray">
          <a:xfrm>
            <a:off x="179512" y="692696"/>
            <a:ext cx="8640762" cy="4333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3200" kern="0" dirty="0">
                <a:solidFill>
                  <a:schemeClr val="tx2"/>
                </a:solidFill>
                <a:latin typeface="Meiryo UI" pitchFamily="50" charset="-128"/>
                <a:ea typeface="Meiryo UI" pitchFamily="50" charset="-128"/>
                <a:cs typeface="Meiryo UI" pitchFamily="50" charset="-128"/>
              </a:rPr>
              <a:t>１</a:t>
            </a:r>
            <a:r>
              <a:rPr lang="en-US" altLang="ja-JP" sz="3200" kern="0" dirty="0">
                <a:solidFill>
                  <a:schemeClr val="tx2"/>
                </a:solidFill>
                <a:latin typeface="Meiryo UI" pitchFamily="50" charset="-128"/>
                <a:ea typeface="Meiryo UI" pitchFamily="50" charset="-128"/>
                <a:cs typeface="Meiryo UI" pitchFamily="50" charset="-128"/>
              </a:rPr>
              <a:t>.</a:t>
            </a:r>
            <a:r>
              <a:rPr lang="ja-JP" altLang="en-US" sz="3200" kern="0" dirty="0">
                <a:solidFill>
                  <a:schemeClr val="tx2"/>
                </a:solidFill>
                <a:latin typeface="Meiryo UI" pitchFamily="50" charset="-128"/>
                <a:ea typeface="Meiryo UI" pitchFamily="50" charset="-128"/>
                <a:cs typeface="Meiryo UI" pitchFamily="50" charset="-128"/>
              </a:rPr>
              <a:t>はじめに</a:t>
            </a:r>
            <a:endParaRPr kumimoji="1" lang="ja-JP" altLang="en-US" sz="3200" b="0" i="0" u="none" strike="noStrike" kern="0" cap="none" spc="0" normalizeH="0" baseline="0" noProof="0" dirty="0">
              <a:ln>
                <a:noFill/>
              </a:ln>
              <a:solidFill>
                <a:schemeClr val="tx2"/>
              </a:solidFill>
              <a:effectLst/>
              <a:uLnTx/>
              <a:uFillTx/>
              <a:latin typeface="Meiryo UI" pitchFamily="50" charset="-128"/>
              <a:ea typeface="Meiryo UI" pitchFamily="50" charset="-128"/>
              <a:cs typeface="Meiryo UI" pitchFamily="50" charset="-128"/>
            </a:endParaRPr>
          </a:p>
        </p:txBody>
      </p:sp>
      <p:sp>
        <p:nvSpPr>
          <p:cNvPr id="7" name="コンテンツ プレースホルダ 2"/>
          <p:cNvSpPr>
            <a:spLocks noGrp="1"/>
          </p:cNvSpPr>
          <p:nvPr>
            <p:ph idx="1"/>
          </p:nvPr>
        </p:nvSpPr>
        <p:spPr>
          <a:xfrm>
            <a:off x="323528" y="1484784"/>
            <a:ext cx="8496944" cy="4968552"/>
          </a:xfrm>
        </p:spPr>
        <p:txBody>
          <a:bodyPr/>
          <a:lstStyle/>
          <a:p>
            <a:pPr marL="0" indent="0">
              <a:lnSpc>
                <a:spcPts val="1200"/>
              </a:lnSpc>
              <a:spcBef>
                <a:spcPts val="0"/>
              </a:spcBef>
              <a:buFont typeface="Wingdings" pitchFamily="2" charset="2"/>
              <a:buChar char="l"/>
            </a:pPr>
            <a:r>
              <a:rPr kumimoji="1" lang="ja-JP" altLang="en-US" sz="1800" b="1" dirty="0">
                <a:solidFill>
                  <a:schemeClr val="accent6">
                    <a:lumMod val="75000"/>
                  </a:schemeClr>
                </a:solidFill>
                <a:latin typeface="Meiryo UI" pitchFamily="50" charset="-128"/>
                <a:ea typeface="Meiryo UI" pitchFamily="50" charset="-128"/>
                <a:cs typeface="Meiryo UI" pitchFamily="50" charset="-128"/>
              </a:rPr>
              <a:t>なぜ</a:t>
            </a:r>
            <a:r>
              <a:rPr kumimoji="1" lang="en-US" altLang="ja-JP" sz="1800" b="1" dirty="0">
                <a:solidFill>
                  <a:schemeClr val="accent6">
                    <a:lumMod val="75000"/>
                  </a:schemeClr>
                </a:solidFill>
                <a:latin typeface="Meiryo UI" pitchFamily="50" charset="-128"/>
                <a:ea typeface="Meiryo UI" pitchFamily="50" charset="-128"/>
                <a:cs typeface="Meiryo UI" pitchFamily="50" charset="-128"/>
              </a:rPr>
              <a:t>COG2016</a:t>
            </a:r>
            <a:r>
              <a:rPr kumimoji="1" lang="ja-JP" altLang="en-US" sz="1800" b="1" dirty="0">
                <a:solidFill>
                  <a:schemeClr val="accent6">
                    <a:lumMod val="75000"/>
                  </a:schemeClr>
                </a:solidFill>
                <a:latin typeface="Meiryo UI" pitchFamily="50" charset="-128"/>
                <a:ea typeface="Meiryo UI" pitchFamily="50" charset="-128"/>
                <a:cs typeface="Meiryo UI" pitchFamily="50" charset="-128"/>
              </a:rPr>
              <a:t>にチャレンジしたか？</a:t>
            </a:r>
            <a:endParaRPr kumimoji="1" lang="en-US" altLang="ja-JP" sz="1800" b="1" dirty="0">
              <a:solidFill>
                <a:schemeClr val="accent6">
                  <a:lumMod val="75000"/>
                </a:schemeClr>
              </a:solidFill>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180975" lvl="1" indent="-180975">
              <a:buFont typeface="Wingdings" pitchFamily="2" charset="2"/>
              <a:buChar char="l"/>
            </a:pPr>
            <a:r>
              <a:rPr kumimoji="1" lang="ja-JP" altLang="en-US" sz="1600" dirty="0">
                <a:latin typeface="Meiryo UI" pitchFamily="50" charset="-128"/>
                <a:ea typeface="Meiryo UI" pitchFamily="50" charset="-128"/>
                <a:cs typeface="Meiryo UI" pitchFamily="50" charset="-128"/>
              </a:rPr>
              <a:t>　</a:t>
            </a:r>
            <a:r>
              <a:rPr lang="ja-JP" altLang="en-US" sz="1600" dirty="0">
                <a:latin typeface="Meiryo UI" pitchFamily="50" charset="-128"/>
                <a:ea typeface="Meiryo UI" pitchFamily="50" charset="-128"/>
                <a:cs typeface="Meiryo UI" pitchFamily="50" charset="-128"/>
              </a:rPr>
              <a:t>活動の見直し</a:t>
            </a:r>
            <a:endParaRPr lang="en-US" altLang="ja-JP" sz="1600" dirty="0">
              <a:latin typeface="Meiryo UI" pitchFamily="50" charset="-128"/>
              <a:ea typeface="Meiryo UI" pitchFamily="50" charset="-128"/>
              <a:cs typeface="Meiryo UI" pitchFamily="50" charset="-128"/>
            </a:endParaRPr>
          </a:p>
          <a:p>
            <a:pPr marL="447675" lvl="1" indent="-266700">
              <a:buFont typeface="Wingdings" pitchFamily="2" charset="2"/>
              <a:buChar char="Ø"/>
            </a:pPr>
            <a:r>
              <a:rPr lang="en-US" altLang="ja-JP" sz="1600" dirty="0">
                <a:latin typeface="Meiryo UI" pitchFamily="50" charset="-128"/>
                <a:ea typeface="Meiryo UI" pitchFamily="50" charset="-128"/>
                <a:cs typeface="Meiryo UI" pitchFamily="50" charset="-128"/>
              </a:rPr>
              <a:t>2015</a:t>
            </a:r>
            <a:r>
              <a:rPr lang="ja-JP" altLang="en-US" sz="1600" dirty="0">
                <a:latin typeface="Meiryo UI" pitchFamily="50" charset="-128"/>
                <a:ea typeface="Meiryo UI" pitchFamily="50" charset="-128"/>
                <a:cs typeface="Meiryo UI" pitchFamily="50" charset="-128"/>
              </a:rPr>
              <a:t>年に、設立した</a:t>
            </a:r>
            <a:r>
              <a:rPr lang="en-US" altLang="ja-JP" sz="1600" dirty="0">
                <a:latin typeface="Meiryo UI" pitchFamily="50" charset="-128"/>
                <a:ea typeface="Meiryo UI" pitchFamily="50" charset="-128"/>
                <a:cs typeface="Meiryo UI" pitchFamily="50" charset="-128"/>
              </a:rPr>
              <a:t>Code</a:t>
            </a:r>
            <a:r>
              <a:rPr lang="ja-JP" altLang="en-US" sz="1600" dirty="0">
                <a:latin typeface="Meiryo UI" pitchFamily="50" charset="-128"/>
                <a:ea typeface="Meiryo UI" pitchFamily="50" charset="-128"/>
                <a:cs typeface="Meiryo UI" pitchFamily="50" charset="-128"/>
              </a:rPr>
              <a:t> </a:t>
            </a:r>
            <a:r>
              <a:rPr lang="en-US" altLang="ja-JP" sz="1600" dirty="0">
                <a:latin typeface="Meiryo UI" pitchFamily="50" charset="-128"/>
                <a:ea typeface="Meiryo UI" pitchFamily="50" charset="-128"/>
                <a:cs typeface="Meiryo UI" pitchFamily="50" charset="-128"/>
              </a:rPr>
              <a:t>for Niigata</a:t>
            </a:r>
            <a:r>
              <a:rPr lang="ja-JP" altLang="en-US" sz="1600" dirty="0">
                <a:latin typeface="Meiryo UI" pitchFamily="50" charset="-128"/>
                <a:ea typeface="Meiryo UI" pitchFamily="50" charset="-128"/>
                <a:cs typeface="Meiryo UI" pitchFamily="50" charset="-128"/>
              </a:rPr>
              <a:t>だが、</a:t>
            </a:r>
            <a:r>
              <a:rPr lang="en-US" altLang="ja-JP" sz="1600" dirty="0">
                <a:latin typeface="Meiryo UI" pitchFamily="50" charset="-128"/>
                <a:ea typeface="Meiryo UI" pitchFamily="50" charset="-128"/>
                <a:cs typeface="Meiryo UI" pitchFamily="50" charset="-128"/>
              </a:rPr>
              <a:t>1</a:t>
            </a:r>
            <a:r>
              <a:rPr lang="ja-JP" altLang="en-US" sz="1600" dirty="0">
                <a:latin typeface="Meiryo UI" pitchFamily="50" charset="-128"/>
                <a:ea typeface="Meiryo UI" pitchFamily="50" charset="-128"/>
                <a:cs typeface="Meiryo UI" pitchFamily="50" charset="-128"/>
              </a:rPr>
              <a:t>年目は組織・活動の継続を、</a:t>
            </a:r>
            <a:r>
              <a:rPr lang="en-US" altLang="ja-JP" sz="1600" dirty="0">
                <a:latin typeface="Meiryo UI" pitchFamily="50" charset="-128"/>
                <a:ea typeface="Meiryo UI" pitchFamily="50" charset="-128"/>
                <a:cs typeface="Meiryo UI" pitchFamily="50" charset="-128"/>
              </a:rPr>
              <a:t>2</a:t>
            </a:r>
            <a:r>
              <a:rPr lang="ja-JP" altLang="en-US" sz="1600" dirty="0">
                <a:latin typeface="Meiryo UI" pitchFamily="50" charset="-128"/>
                <a:ea typeface="Meiryo UI" pitchFamily="50" charset="-128"/>
                <a:cs typeface="Meiryo UI" pitchFamily="50" charset="-128"/>
              </a:rPr>
              <a:t>年目は計画的なプロジェクト実施を目標として活動を実施していたが、リソースに対してやりたいことが多いという問題や、類似の課題に対して別のアプローチをかけているという非効率な活動実態があり、活動の整理を実施しようとしていた。</a:t>
            </a:r>
            <a:endParaRPr lang="en-US" altLang="ja-JP" sz="1600" dirty="0">
              <a:latin typeface="Meiryo UI" pitchFamily="50" charset="-128"/>
              <a:ea typeface="Meiryo UI" pitchFamily="50" charset="-128"/>
              <a:cs typeface="Meiryo UI" pitchFamily="50" charset="-128"/>
            </a:endParaRPr>
          </a:p>
          <a:p>
            <a:pPr marL="447675" lvl="1" indent="-266700">
              <a:buFont typeface="Wingdings" pitchFamily="2" charset="2"/>
              <a:buChar char="Ø"/>
            </a:pPr>
            <a:r>
              <a:rPr kumimoji="1" lang="ja-JP" altLang="en-US" sz="1600" dirty="0">
                <a:latin typeface="Meiryo UI" pitchFamily="50" charset="-128"/>
                <a:ea typeface="Meiryo UI" pitchFamily="50" charset="-128"/>
                <a:cs typeface="Meiryo UI" pitchFamily="50" charset="-128"/>
              </a:rPr>
              <a:t>ちょうどこの時、</a:t>
            </a:r>
            <a:r>
              <a:rPr lang="ja-JP" altLang="en-US" sz="1600" dirty="0">
                <a:latin typeface="Meiryo UI" pitchFamily="50" charset="-128"/>
                <a:ea typeface="Meiryo UI" pitchFamily="50" charset="-128"/>
                <a:cs typeface="Meiryo UI" pitchFamily="50" charset="-128"/>
              </a:rPr>
              <a:t>新潟市より</a:t>
            </a:r>
            <a:r>
              <a:rPr kumimoji="1" lang="en-US" altLang="ja-JP" sz="1600" dirty="0">
                <a:latin typeface="Meiryo UI" pitchFamily="50" charset="-128"/>
                <a:ea typeface="Meiryo UI" pitchFamily="50" charset="-128"/>
                <a:cs typeface="Meiryo UI" pitchFamily="50" charset="-128"/>
              </a:rPr>
              <a:t>COG2016</a:t>
            </a:r>
            <a:r>
              <a:rPr kumimoji="1" lang="ja-JP" altLang="en-US" sz="1600" dirty="0">
                <a:latin typeface="Meiryo UI" pitchFamily="50" charset="-128"/>
                <a:ea typeface="Meiryo UI" pitchFamily="50" charset="-128"/>
                <a:cs typeface="Meiryo UI" pitchFamily="50" charset="-128"/>
              </a:rPr>
              <a:t>の話を聞き、自分たちがやりたいことの整理の一つのきっかけとなると考え、挑戦を行うこととした。</a:t>
            </a:r>
            <a:endParaRPr kumimoji="1" lang="en-US" altLang="ja-JP" sz="1600" dirty="0">
              <a:latin typeface="Meiryo UI" pitchFamily="50" charset="-128"/>
              <a:ea typeface="Meiryo UI" pitchFamily="50" charset="-128"/>
              <a:cs typeface="Meiryo UI" pitchFamily="50" charset="-128"/>
            </a:endParaRPr>
          </a:p>
          <a:p>
            <a:pPr marL="180975" lvl="1" indent="0">
              <a:buNone/>
            </a:pPr>
            <a:endParaRPr lang="en-US" altLang="ja-JP" sz="1600" dirty="0">
              <a:latin typeface="Meiryo UI" pitchFamily="50" charset="-128"/>
              <a:ea typeface="Meiryo UI" pitchFamily="50" charset="-128"/>
              <a:cs typeface="Meiryo UI" pitchFamily="50" charset="-128"/>
            </a:endParaRPr>
          </a:p>
          <a:p>
            <a:pPr marL="180975" lvl="1" indent="-180975">
              <a:buFont typeface="Wingdings" pitchFamily="2" charset="2"/>
              <a:buChar char="l"/>
            </a:pPr>
            <a:r>
              <a:rPr lang="ja-JP" altLang="en-US" sz="1600" dirty="0">
                <a:latin typeface="Meiryo UI" pitchFamily="50" charset="-128"/>
                <a:ea typeface="Meiryo UI" pitchFamily="50" charset="-128"/>
                <a:cs typeface="Meiryo UI" pitchFamily="50" charset="-128"/>
              </a:rPr>
              <a:t>チャレンジのモチベーション</a:t>
            </a:r>
            <a:endParaRPr lang="en-US" altLang="ja-JP" sz="1600" dirty="0">
              <a:latin typeface="Meiryo UI" pitchFamily="50" charset="-128"/>
              <a:ea typeface="Meiryo UI" pitchFamily="50" charset="-128"/>
              <a:cs typeface="Meiryo UI" pitchFamily="50" charset="-128"/>
            </a:endParaRPr>
          </a:p>
          <a:p>
            <a:pPr marL="447675" lvl="1" indent="-266700">
              <a:buFont typeface="Wingdings" pitchFamily="2" charset="2"/>
              <a:buChar char="Ø"/>
            </a:pPr>
            <a:r>
              <a:rPr lang="en-US" altLang="ja-JP" sz="1600" dirty="0">
                <a:latin typeface="Meiryo UI" pitchFamily="50" charset="-128"/>
                <a:ea typeface="Meiryo UI" pitchFamily="50" charset="-128"/>
                <a:cs typeface="Meiryo UI" pitchFamily="50" charset="-128"/>
              </a:rPr>
              <a:t>Code</a:t>
            </a:r>
            <a:r>
              <a:rPr lang="ja-JP" altLang="en-US" sz="1600" dirty="0">
                <a:latin typeface="Meiryo UI" pitchFamily="50" charset="-128"/>
                <a:ea typeface="Meiryo UI" pitchFamily="50" charset="-128"/>
                <a:cs typeface="Meiryo UI" pitchFamily="50" charset="-128"/>
              </a:rPr>
              <a:t> </a:t>
            </a:r>
            <a:r>
              <a:rPr lang="en-US" altLang="ja-JP" sz="1600" dirty="0">
                <a:latin typeface="Meiryo UI" pitchFamily="50" charset="-128"/>
                <a:ea typeface="Meiryo UI" pitchFamily="50" charset="-128"/>
                <a:cs typeface="Meiryo UI" pitchFamily="50" charset="-128"/>
              </a:rPr>
              <a:t>for Niigata</a:t>
            </a:r>
            <a:r>
              <a:rPr lang="ja-JP" altLang="en-US" sz="1600" dirty="0">
                <a:latin typeface="Meiryo UI" pitchFamily="50" charset="-128"/>
                <a:ea typeface="Meiryo UI" pitchFamily="50" charset="-128"/>
                <a:cs typeface="Meiryo UI" pitchFamily="50" charset="-128"/>
              </a:rPr>
              <a:t>では、活動内容が、長期的、継続的に期待する成果を出し続けることができる活動であることが必要だと考えている。</a:t>
            </a:r>
            <a:r>
              <a:rPr lang="en-US" altLang="ja-JP" sz="1600" dirty="0">
                <a:latin typeface="Meiryo UI" pitchFamily="50" charset="-128"/>
                <a:ea typeface="Meiryo UI" pitchFamily="50" charset="-128"/>
                <a:cs typeface="Meiryo UI" pitchFamily="50" charset="-128"/>
              </a:rPr>
              <a:t>COG2016</a:t>
            </a:r>
            <a:r>
              <a:rPr lang="ja-JP" altLang="en-US" sz="1600" dirty="0">
                <a:latin typeface="Meiryo UI" pitchFamily="50" charset="-128"/>
                <a:ea typeface="Meiryo UI" pitchFamily="50" charset="-128"/>
                <a:cs typeface="Meiryo UI" pitchFamily="50" charset="-128"/>
              </a:rPr>
              <a:t>の公式サイトでは</a:t>
            </a:r>
            <a:r>
              <a:rPr lang="ja-JP" altLang="en-US" sz="1600" dirty="0">
                <a:solidFill>
                  <a:srgbClr val="FF0000"/>
                </a:solidFill>
                <a:latin typeface="Meiryo UI" pitchFamily="50" charset="-128"/>
                <a:ea typeface="Meiryo UI" pitchFamily="50" charset="-128"/>
                <a:cs typeface="Meiryo UI" pitchFamily="50" charset="-128"/>
              </a:rPr>
              <a:t>永遠のベータ版を楽しむ</a:t>
            </a:r>
            <a:r>
              <a:rPr lang="ja-JP" altLang="en-US" sz="1600" dirty="0">
                <a:latin typeface="Meiryo UI" pitchFamily="50" charset="-128"/>
                <a:ea typeface="Meiryo UI" pitchFamily="50" charset="-128"/>
                <a:cs typeface="Meiryo UI" pitchFamily="50" charset="-128"/>
              </a:rPr>
              <a:t>チャレンジであるというキーワードが掲載されていたが、このチャレンジだけの話ではなく、今後も継続できる活動として、評価アドバイスいただける場として活用したいと考えた。</a:t>
            </a:r>
            <a:endParaRPr lang="en-US" altLang="ja-JP" sz="16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518714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4294967295"/>
          </p:nvPr>
        </p:nvSpPr>
        <p:spPr>
          <a:xfrm>
            <a:off x="6804248" y="44624"/>
            <a:ext cx="2133600" cy="260350"/>
          </a:xfrm>
        </p:spPr>
        <p:txBody>
          <a:bodyPr/>
          <a:lstStyle/>
          <a:p>
            <a:fld id="{CFB3B8FA-1B13-4967-BF3D-873308DD05F5}" type="slidenum">
              <a:rPr lang="en-US" altLang="ja-JP" smtClean="0"/>
              <a:pPr/>
              <a:t>4</a:t>
            </a:fld>
            <a:endParaRPr lang="en-US" altLang="ja-JP" dirty="0"/>
          </a:p>
        </p:txBody>
      </p:sp>
      <p:sp>
        <p:nvSpPr>
          <p:cNvPr id="5" name="タイトル 1"/>
          <p:cNvSpPr txBox="1">
            <a:spLocks/>
          </p:cNvSpPr>
          <p:nvPr/>
        </p:nvSpPr>
        <p:spPr bwMode="gray">
          <a:xfrm>
            <a:off x="179512" y="692696"/>
            <a:ext cx="8640762" cy="4333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ja-JP" sz="3200" kern="0" dirty="0">
                <a:solidFill>
                  <a:schemeClr val="tx2"/>
                </a:solidFill>
                <a:latin typeface="Meiryo UI" pitchFamily="50" charset="-128"/>
                <a:ea typeface="Meiryo UI" pitchFamily="50" charset="-128"/>
                <a:cs typeface="Meiryo UI" pitchFamily="50" charset="-128"/>
              </a:rPr>
              <a:t>2.</a:t>
            </a:r>
            <a:r>
              <a:rPr lang="ja-JP" altLang="en-US" sz="3200" kern="0" dirty="0">
                <a:solidFill>
                  <a:schemeClr val="tx2"/>
                </a:solidFill>
                <a:latin typeface="Meiryo UI" pitchFamily="50" charset="-128"/>
                <a:ea typeface="Meiryo UI" pitchFamily="50" charset="-128"/>
                <a:cs typeface="Meiryo UI" pitchFamily="50" charset="-128"/>
              </a:rPr>
              <a:t>課題の定義</a:t>
            </a:r>
            <a:endParaRPr kumimoji="1" lang="ja-JP" altLang="en-US" sz="3200" b="0" i="0" u="none" strike="noStrike" kern="0" cap="none" spc="0" normalizeH="0" baseline="0" noProof="0" dirty="0">
              <a:ln>
                <a:noFill/>
              </a:ln>
              <a:solidFill>
                <a:schemeClr val="tx2"/>
              </a:solidFill>
              <a:effectLst/>
              <a:uLnTx/>
              <a:uFillTx/>
              <a:latin typeface="Meiryo UI" pitchFamily="50" charset="-128"/>
              <a:ea typeface="Meiryo UI" pitchFamily="50" charset="-128"/>
              <a:cs typeface="Meiryo UI" pitchFamily="50" charset="-128"/>
            </a:endParaRPr>
          </a:p>
        </p:txBody>
      </p:sp>
      <p:sp>
        <p:nvSpPr>
          <p:cNvPr id="7" name="コンテンツ プレースホルダ 2"/>
          <p:cNvSpPr>
            <a:spLocks noGrp="1"/>
          </p:cNvSpPr>
          <p:nvPr>
            <p:ph idx="1"/>
          </p:nvPr>
        </p:nvSpPr>
        <p:spPr>
          <a:xfrm>
            <a:off x="323528" y="1484784"/>
            <a:ext cx="8496944" cy="4968552"/>
          </a:xfrm>
        </p:spPr>
        <p:txBody>
          <a:bodyPr/>
          <a:lstStyle/>
          <a:p>
            <a:pPr marL="0" indent="0">
              <a:lnSpc>
                <a:spcPts val="1200"/>
              </a:lnSpc>
              <a:spcBef>
                <a:spcPts val="0"/>
              </a:spcBef>
              <a:buFont typeface="Wingdings" pitchFamily="2" charset="2"/>
              <a:buChar char="l"/>
            </a:pPr>
            <a:r>
              <a:rPr kumimoji="1" lang="ja-JP" altLang="en-US" sz="1800" b="1" dirty="0">
                <a:solidFill>
                  <a:schemeClr val="accent6">
                    <a:lumMod val="75000"/>
                  </a:schemeClr>
                </a:solidFill>
                <a:latin typeface="Meiryo UI" pitchFamily="50" charset="-128"/>
                <a:ea typeface="Meiryo UI" pitchFamily="50" charset="-128"/>
                <a:cs typeface="Meiryo UI" pitchFamily="50" charset="-128"/>
              </a:rPr>
              <a:t>新潟市からの課題提示</a:t>
            </a:r>
            <a:endParaRPr kumimoji="1" lang="en-US" altLang="ja-JP" sz="1800" b="1" dirty="0">
              <a:solidFill>
                <a:schemeClr val="accent6">
                  <a:lumMod val="75000"/>
                </a:schemeClr>
              </a:solidFill>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lang="en-US" altLang="ja-JP" dirty="0">
              <a:latin typeface="Meiryo UI" pitchFamily="50" charset="-128"/>
              <a:ea typeface="Meiryo UI" pitchFamily="50" charset="-128"/>
              <a:cs typeface="Meiryo UI" pitchFamily="50" charset="-128"/>
            </a:endParaRPr>
          </a:p>
          <a:p>
            <a:pPr marL="0" indent="0">
              <a:lnSpc>
                <a:spcPts val="1200"/>
              </a:lnSpc>
              <a:spcBef>
                <a:spcPts val="0"/>
              </a:spcBef>
              <a:buNone/>
            </a:pPr>
            <a:r>
              <a:rPr lang="ja-JP" altLang="en-US" sz="2400" b="1" dirty="0">
                <a:latin typeface="Meiryo UI" pitchFamily="50" charset="-128"/>
                <a:ea typeface="Meiryo UI" pitchFamily="50" charset="-128"/>
                <a:cs typeface="Meiryo UI" pitchFamily="50" charset="-128"/>
              </a:rPr>
              <a:t>「データ活用による新潟市の魅力発信力のパワーアップ」</a:t>
            </a:r>
          </a:p>
          <a:p>
            <a:pPr marL="0" indent="0">
              <a:lnSpc>
                <a:spcPts val="1200"/>
              </a:lnSpc>
              <a:spcBef>
                <a:spcPts val="0"/>
              </a:spcBef>
              <a:buNone/>
            </a:pPr>
            <a:endParaRPr kumimoji="1" lang="en-US" altLang="ja-JP" dirty="0">
              <a:latin typeface="Meiryo UI" pitchFamily="50" charset="-128"/>
              <a:ea typeface="Meiryo UI" pitchFamily="50" charset="-128"/>
              <a:cs typeface="Meiryo UI" pitchFamily="50" charset="-128"/>
            </a:endParaRPr>
          </a:p>
          <a:p>
            <a:pPr marL="0" indent="0">
              <a:lnSpc>
                <a:spcPct val="150000"/>
              </a:lnSpc>
              <a:spcBef>
                <a:spcPts val="0"/>
              </a:spcBef>
              <a:buNone/>
            </a:pPr>
            <a:r>
              <a:rPr lang="ja-JP" altLang="en-US" dirty="0">
                <a:latin typeface="Meiryo UI" pitchFamily="50" charset="-128"/>
                <a:ea typeface="Meiryo UI" pitchFamily="50" charset="-128"/>
                <a:cs typeface="Meiryo UI" pitchFamily="50" charset="-128"/>
              </a:rPr>
              <a:t>　現在、新潟市には、将来の人口減少・少子超高齢化およびそれらに伴う都市の活力低下に対応していくという課題があり、人口減少への歯止めや交流人口の拡大に取り組む必要がある。</a:t>
            </a:r>
          </a:p>
          <a:p>
            <a:pPr marL="0" indent="0">
              <a:lnSpc>
                <a:spcPct val="150000"/>
              </a:lnSpc>
              <a:spcBef>
                <a:spcPts val="0"/>
              </a:spcBef>
              <a:buNone/>
            </a:pPr>
            <a:r>
              <a:rPr lang="ja-JP" altLang="en-US" dirty="0">
                <a:latin typeface="Meiryo UI" pitchFamily="50" charset="-128"/>
                <a:ea typeface="Meiryo UI" pitchFamily="50" charset="-128"/>
                <a:cs typeface="Meiryo UI" pitchFamily="50" charset="-128"/>
              </a:rPr>
              <a:t>　新潟市は、待機児童ゼロなど子育て環境が良好な優位性、また食料自給率や農業産出額が政令市中第１位といった地域特性などを備えており、こうした都市の個性や魅力を都市のプレゼンスにはっきりと反映させていく取り組みが重要である。</a:t>
            </a:r>
          </a:p>
          <a:p>
            <a:pPr marL="0" indent="0">
              <a:lnSpc>
                <a:spcPct val="150000"/>
              </a:lnSpc>
              <a:spcBef>
                <a:spcPts val="0"/>
              </a:spcBef>
              <a:buNone/>
            </a:pPr>
            <a:r>
              <a:rPr lang="ja-JP" altLang="en-US" dirty="0">
                <a:latin typeface="Meiryo UI" pitchFamily="50" charset="-128"/>
                <a:ea typeface="Meiryo UI" pitchFamily="50" charset="-128"/>
                <a:cs typeface="Meiryo UI" pitchFamily="50" charset="-128"/>
              </a:rPr>
              <a:t>　そこで、各種データから新潟市の優位性・特性を分析し、分析成果に基づく市内外に対する効果的な発信について、市民と協働で取り組む。</a:t>
            </a:r>
            <a:endParaRPr kumimoji="1" lang="ja-JP" altLang="en-US" dirty="0">
              <a:latin typeface="Meiryo UI" pitchFamily="50" charset="-128"/>
              <a:ea typeface="Meiryo UI" pitchFamily="50" charset="-128"/>
              <a:cs typeface="Meiryo UI"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4294967295"/>
          </p:nvPr>
        </p:nvSpPr>
        <p:spPr>
          <a:xfrm>
            <a:off x="6804248" y="44624"/>
            <a:ext cx="2133600" cy="260350"/>
          </a:xfrm>
        </p:spPr>
        <p:txBody>
          <a:bodyPr/>
          <a:lstStyle/>
          <a:p>
            <a:fld id="{CFB3B8FA-1B13-4967-BF3D-873308DD05F5}" type="slidenum">
              <a:rPr lang="en-US" altLang="ja-JP" smtClean="0"/>
              <a:pPr/>
              <a:t>5</a:t>
            </a:fld>
            <a:endParaRPr lang="en-US" altLang="ja-JP" dirty="0"/>
          </a:p>
        </p:txBody>
      </p:sp>
      <p:sp>
        <p:nvSpPr>
          <p:cNvPr id="5" name="タイトル 1"/>
          <p:cNvSpPr txBox="1">
            <a:spLocks/>
          </p:cNvSpPr>
          <p:nvPr/>
        </p:nvSpPr>
        <p:spPr bwMode="gray">
          <a:xfrm>
            <a:off x="179512" y="692696"/>
            <a:ext cx="8640762" cy="4333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ja-JP" sz="3200" kern="0" dirty="0">
                <a:solidFill>
                  <a:schemeClr val="tx2"/>
                </a:solidFill>
                <a:latin typeface="Meiryo UI" pitchFamily="50" charset="-128"/>
                <a:ea typeface="Meiryo UI" pitchFamily="50" charset="-128"/>
                <a:cs typeface="Meiryo UI" pitchFamily="50" charset="-128"/>
              </a:rPr>
              <a:t>2.</a:t>
            </a:r>
            <a:r>
              <a:rPr lang="ja-JP" altLang="en-US" sz="3200" kern="0" dirty="0">
                <a:solidFill>
                  <a:schemeClr val="tx2"/>
                </a:solidFill>
                <a:latin typeface="Meiryo UI" pitchFamily="50" charset="-128"/>
                <a:ea typeface="Meiryo UI" pitchFamily="50" charset="-128"/>
                <a:cs typeface="Meiryo UI" pitchFamily="50" charset="-128"/>
              </a:rPr>
              <a:t>課題の定義</a:t>
            </a:r>
            <a:endParaRPr kumimoji="1" lang="ja-JP" altLang="en-US" sz="3200" b="0" i="0" u="none" strike="noStrike" kern="0" cap="none" spc="0" normalizeH="0" baseline="0" noProof="0" dirty="0">
              <a:ln>
                <a:noFill/>
              </a:ln>
              <a:solidFill>
                <a:schemeClr val="tx2"/>
              </a:solidFill>
              <a:effectLst/>
              <a:uLnTx/>
              <a:uFillTx/>
              <a:latin typeface="Meiryo UI" pitchFamily="50" charset="-128"/>
              <a:ea typeface="Meiryo UI" pitchFamily="50" charset="-128"/>
              <a:cs typeface="Meiryo UI" pitchFamily="50" charset="-128"/>
            </a:endParaRPr>
          </a:p>
        </p:txBody>
      </p:sp>
      <p:sp>
        <p:nvSpPr>
          <p:cNvPr id="7" name="コンテンツ プレースホルダ 2"/>
          <p:cNvSpPr>
            <a:spLocks noGrp="1"/>
          </p:cNvSpPr>
          <p:nvPr>
            <p:ph idx="1"/>
          </p:nvPr>
        </p:nvSpPr>
        <p:spPr>
          <a:xfrm>
            <a:off x="323528" y="1484784"/>
            <a:ext cx="8496944" cy="4968552"/>
          </a:xfrm>
        </p:spPr>
        <p:txBody>
          <a:bodyPr/>
          <a:lstStyle/>
          <a:p>
            <a:pPr marL="0" indent="0">
              <a:lnSpc>
                <a:spcPts val="1200"/>
              </a:lnSpc>
              <a:spcBef>
                <a:spcPts val="0"/>
              </a:spcBef>
              <a:buFont typeface="Wingdings" pitchFamily="2" charset="2"/>
              <a:buChar char="l"/>
            </a:pPr>
            <a:r>
              <a:rPr kumimoji="1" lang="ja-JP" altLang="en-US" sz="1800" b="1" dirty="0">
                <a:solidFill>
                  <a:schemeClr val="accent6">
                    <a:lumMod val="75000"/>
                  </a:schemeClr>
                </a:solidFill>
                <a:latin typeface="Meiryo UI" pitchFamily="50" charset="-128"/>
                <a:ea typeface="Meiryo UI" pitchFamily="50" charset="-128"/>
                <a:cs typeface="Meiryo UI" pitchFamily="50" charset="-128"/>
              </a:rPr>
              <a:t>私たちの中での再定義</a:t>
            </a:r>
          </a:p>
          <a:p>
            <a:pPr marL="0" indent="0">
              <a:lnSpc>
                <a:spcPts val="1200"/>
              </a:lnSpc>
              <a:spcBef>
                <a:spcPts val="0"/>
              </a:spcBef>
              <a:buNone/>
            </a:pPr>
            <a:endParaRPr kumimoji="1"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endParaRPr kumimoji="1" lang="en-US" altLang="ja-JP" sz="1600" dirty="0">
              <a:latin typeface="Meiryo UI" pitchFamily="50" charset="-128"/>
              <a:ea typeface="Meiryo UI" pitchFamily="50" charset="-128"/>
              <a:cs typeface="Meiryo UI" pitchFamily="50" charset="-128"/>
            </a:endParaRPr>
          </a:p>
          <a:p>
            <a:pPr marL="0" indent="0">
              <a:lnSpc>
                <a:spcPts val="1200"/>
              </a:lnSpc>
              <a:spcBef>
                <a:spcPts val="0"/>
              </a:spcBef>
              <a:buNone/>
            </a:pPr>
            <a:r>
              <a:rPr lang="ja-JP" altLang="en-US" sz="1600" b="1" dirty="0">
                <a:latin typeface="Meiryo UI" pitchFamily="50" charset="-128"/>
                <a:ea typeface="Meiryo UI" pitchFamily="50" charset="-128"/>
                <a:cs typeface="Meiryo UI" pitchFamily="50" charset="-128"/>
              </a:rPr>
              <a:t>「魅力発信力のパワーアップ」という課題に対して・・・</a:t>
            </a:r>
            <a:endParaRPr lang="en-US" altLang="ja-JP" sz="1600" b="1" dirty="0">
              <a:latin typeface="Meiryo UI" pitchFamily="50" charset="-128"/>
              <a:ea typeface="Meiryo UI" pitchFamily="50" charset="-128"/>
              <a:cs typeface="Meiryo UI" pitchFamily="50" charset="-128"/>
            </a:endParaRPr>
          </a:p>
          <a:p>
            <a:pPr marL="0" indent="0">
              <a:lnSpc>
                <a:spcPts val="1200"/>
              </a:lnSpc>
              <a:spcBef>
                <a:spcPts val="0"/>
              </a:spcBef>
              <a:buNone/>
            </a:pPr>
            <a:endParaRPr kumimoji="1" lang="en-US" altLang="ja-JP" sz="1600" dirty="0">
              <a:latin typeface="Meiryo UI" pitchFamily="50" charset="-128"/>
              <a:ea typeface="Meiryo UI" pitchFamily="50" charset="-128"/>
              <a:cs typeface="Meiryo UI" pitchFamily="50" charset="-128"/>
            </a:endParaRPr>
          </a:p>
          <a:p>
            <a:pPr marL="180975" lvl="1" indent="-180975">
              <a:buFont typeface="Wingdings" pitchFamily="2" charset="2"/>
              <a:buChar char="l"/>
            </a:pPr>
            <a:r>
              <a:rPr lang="ja-JP" altLang="en-US" sz="1600" dirty="0">
                <a:latin typeface="Meiryo UI" pitchFamily="50" charset="-128"/>
                <a:ea typeface="Meiryo UI" pitchFamily="50" charset="-128"/>
                <a:cs typeface="Meiryo UI" pitchFamily="50" charset="-128"/>
              </a:rPr>
              <a:t>課題の見直し（「魅力発信力」とはどのようなものでなければならないか）</a:t>
            </a:r>
            <a:endParaRPr lang="en-US" altLang="ja-JP" sz="1600" dirty="0">
              <a:latin typeface="Meiryo UI" pitchFamily="50" charset="-128"/>
              <a:ea typeface="Meiryo UI" pitchFamily="50" charset="-128"/>
              <a:cs typeface="Meiryo UI" pitchFamily="50" charset="-128"/>
            </a:endParaRPr>
          </a:p>
          <a:p>
            <a:pPr marL="857250" lvl="1" indent="-457200">
              <a:buFont typeface="Wingdings" pitchFamily="2" charset="2"/>
              <a:buChar char="Ø"/>
            </a:pPr>
            <a:r>
              <a:rPr lang="ja-JP" altLang="en-US" sz="1600" dirty="0">
                <a:solidFill>
                  <a:schemeClr val="tx2"/>
                </a:solidFill>
                <a:latin typeface="Meiryo UI" pitchFamily="50" charset="-128"/>
                <a:ea typeface="Meiryo UI" pitchFamily="50" charset="-128"/>
                <a:cs typeface="Meiryo UI" pitchFamily="50" charset="-128"/>
              </a:rPr>
              <a:t>わかりやすく、興味をひく、楽しいものこと</a:t>
            </a:r>
            <a:endParaRPr lang="en-US" altLang="ja-JP" sz="1600" dirty="0">
              <a:solidFill>
                <a:schemeClr val="tx2"/>
              </a:solidFill>
              <a:latin typeface="Meiryo UI" pitchFamily="50" charset="-128"/>
              <a:ea typeface="Meiryo UI" pitchFamily="50" charset="-128"/>
              <a:cs typeface="Meiryo UI" pitchFamily="50" charset="-128"/>
            </a:endParaRPr>
          </a:p>
          <a:p>
            <a:pPr marL="857250" lvl="1" indent="-457200">
              <a:buFont typeface="Wingdings" pitchFamily="2" charset="2"/>
              <a:buChar char="Ø"/>
            </a:pPr>
            <a:r>
              <a:rPr lang="ja-JP" altLang="en-US" sz="1600" dirty="0">
                <a:solidFill>
                  <a:schemeClr val="tx2"/>
                </a:solidFill>
                <a:latin typeface="Meiryo UI" pitchFamily="50" charset="-128"/>
                <a:ea typeface="Meiryo UI" pitchFamily="50" charset="-128"/>
                <a:cs typeface="Meiryo UI" pitchFamily="50" charset="-128"/>
              </a:rPr>
              <a:t>参加のハードルが低い・インセンティブがあること</a:t>
            </a:r>
            <a:endParaRPr lang="en-US" altLang="ja-JP" sz="1600" dirty="0">
              <a:solidFill>
                <a:schemeClr val="tx2"/>
              </a:solidFill>
              <a:latin typeface="Meiryo UI" pitchFamily="50" charset="-128"/>
              <a:ea typeface="Meiryo UI" pitchFamily="50" charset="-128"/>
              <a:cs typeface="Meiryo UI" pitchFamily="50" charset="-128"/>
            </a:endParaRPr>
          </a:p>
          <a:p>
            <a:pPr marL="857250" lvl="1" indent="-457200">
              <a:buFont typeface="Wingdings" pitchFamily="2" charset="2"/>
              <a:buChar char="Ø"/>
            </a:pPr>
            <a:r>
              <a:rPr lang="ja-JP" altLang="en-US" sz="1600" dirty="0">
                <a:solidFill>
                  <a:schemeClr val="tx2"/>
                </a:solidFill>
                <a:latin typeface="Meiryo UI" pitchFamily="50" charset="-128"/>
                <a:ea typeface="Meiryo UI" pitchFamily="50" charset="-128"/>
                <a:cs typeface="Meiryo UI" pitchFamily="50" charset="-128"/>
              </a:rPr>
              <a:t>リテラシーが向上する（関わりをつうじて能力が向上する）こと</a:t>
            </a:r>
            <a:endParaRPr lang="en-US" altLang="ja-JP" sz="1600" dirty="0">
              <a:solidFill>
                <a:schemeClr val="tx2"/>
              </a:solidFill>
              <a:latin typeface="Meiryo UI" pitchFamily="50" charset="-128"/>
              <a:ea typeface="Meiryo UI" pitchFamily="50" charset="-128"/>
              <a:cs typeface="Meiryo UI" pitchFamily="50" charset="-128"/>
            </a:endParaRPr>
          </a:p>
          <a:p>
            <a:pPr marL="857250" lvl="1" indent="-457200">
              <a:buFont typeface="Wingdings" pitchFamily="2" charset="2"/>
              <a:buChar char="Ø"/>
            </a:pPr>
            <a:r>
              <a:rPr lang="ja-JP" altLang="en-US" sz="1600" dirty="0">
                <a:solidFill>
                  <a:schemeClr val="tx2"/>
                </a:solidFill>
                <a:latin typeface="Meiryo UI" pitchFamily="50" charset="-128"/>
                <a:ea typeface="Meiryo UI" pitchFamily="50" charset="-128"/>
                <a:cs typeface="Meiryo UI" pitchFamily="50" charset="-128"/>
              </a:rPr>
              <a:t>関心、意欲、能力その他リソースと合致する（無理はしない）こと</a:t>
            </a:r>
            <a:endParaRPr lang="en-US" altLang="ja-JP" sz="1600" dirty="0">
              <a:solidFill>
                <a:schemeClr val="tx2"/>
              </a:solidFill>
              <a:latin typeface="Meiryo UI" pitchFamily="50" charset="-128"/>
              <a:ea typeface="Meiryo UI" pitchFamily="50" charset="-128"/>
              <a:cs typeface="Meiryo UI" pitchFamily="50" charset="-128"/>
            </a:endParaRPr>
          </a:p>
          <a:p>
            <a:pPr marL="857250" lvl="1" indent="-457200">
              <a:buFont typeface="Wingdings" pitchFamily="2" charset="2"/>
              <a:buChar char="Ø"/>
            </a:pPr>
            <a:r>
              <a:rPr lang="ja-JP" altLang="en-US" sz="1600" dirty="0">
                <a:solidFill>
                  <a:schemeClr val="tx2"/>
                </a:solidFill>
                <a:latin typeface="Meiryo UI" pitchFamily="50" charset="-128"/>
                <a:ea typeface="Meiryo UI" pitchFamily="50" charset="-128"/>
                <a:cs typeface="Meiryo UI" pitchFamily="50" charset="-128"/>
              </a:rPr>
              <a:t>持続可能な取り組みであること</a:t>
            </a:r>
            <a:endParaRPr lang="en-US" altLang="ja-JP" sz="1600" dirty="0">
              <a:solidFill>
                <a:schemeClr val="tx2"/>
              </a:solidFill>
              <a:latin typeface="Meiryo UI" pitchFamily="50" charset="-128"/>
              <a:ea typeface="Meiryo UI" pitchFamily="50" charset="-128"/>
              <a:cs typeface="Meiryo UI" pitchFamily="50" charset="-128"/>
            </a:endParaRPr>
          </a:p>
          <a:p>
            <a:pPr marL="400050" lvl="1" indent="0">
              <a:buNone/>
            </a:pPr>
            <a:endParaRPr lang="en-US" altLang="ja-JP" sz="1600" dirty="0">
              <a:solidFill>
                <a:schemeClr val="tx2"/>
              </a:solidFill>
              <a:latin typeface="Meiryo UI" pitchFamily="50" charset="-128"/>
              <a:ea typeface="Meiryo UI" pitchFamily="50" charset="-128"/>
              <a:cs typeface="Meiryo UI" pitchFamily="50" charset="-128"/>
            </a:endParaRPr>
          </a:p>
          <a:p>
            <a:pPr marL="180975" lvl="1" indent="-180975">
              <a:buFont typeface="Wingdings" pitchFamily="2" charset="2"/>
              <a:buChar char="l"/>
            </a:pPr>
            <a:r>
              <a:rPr lang="ja-JP" altLang="en-US" sz="1600" dirty="0">
                <a:latin typeface="Meiryo UI" pitchFamily="50" charset="-128"/>
                <a:ea typeface="Meiryo UI" pitchFamily="50" charset="-128"/>
                <a:cs typeface="Meiryo UI" pitchFamily="50" charset="-128"/>
              </a:rPr>
              <a:t>実際の課題＝目標とすべき内容</a:t>
            </a:r>
            <a:endParaRPr lang="en-US" altLang="ja-JP" sz="1600" dirty="0">
              <a:latin typeface="Meiryo UI" pitchFamily="50" charset="-128"/>
              <a:ea typeface="Meiryo UI" pitchFamily="50" charset="-128"/>
              <a:cs typeface="Meiryo UI" pitchFamily="50" charset="-128"/>
            </a:endParaRPr>
          </a:p>
          <a:p>
            <a:pPr marL="857250" lvl="1" indent="-457200">
              <a:buFont typeface="Wingdings" pitchFamily="2" charset="2"/>
              <a:buChar char="Ø"/>
            </a:pPr>
            <a:r>
              <a:rPr lang="ja-JP" altLang="en-US" sz="1600" dirty="0">
                <a:latin typeface="Meiryo UI" pitchFamily="50" charset="-128"/>
                <a:ea typeface="Meiryo UI" pitchFamily="50" charset="-128"/>
                <a:cs typeface="Meiryo UI" pitchFamily="50" charset="-128"/>
              </a:rPr>
              <a:t>都市の魅力の発掘と深堀り（新たに知る・ストーリーを見出す）</a:t>
            </a:r>
            <a:endParaRPr lang="en-US" altLang="ja-JP" sz="1600" dirty="0">
              <a:latin typeface="Meiryo UI" pitchFamily="50" charset="-128"/>
              <a:ea typeface="Meiryo UI" pitchFamily="50" charset="-128"/>
              <a:cs typeface="Meiryo UI" pitchFamily="50" charset="-128"/>
            </a:endParaRPr>
          </a:p>
          <a:p>
            <a:pPr marL="857250" lvl="1" indent="-457200">
              <a:buFont typeface="Wingdings" pitchFamily="2" charset="2"/>
              <a:buChar char="Ø"/>
            </a:pPr>
            <a:r>
              <a:rPr lang="ja-JP" altLang="en-US" sz="1600" dirty="0">
                <a:latin typeface="Meiryo UI" pitchFamily="50" charset="-128"/>
                <a:ea typeface="Meiryo UI" pitchFamily="50" charset="-128"/>
                <a:cs typeface="Meiryo UI" pitchFamily="50" charset="-128"/>
              </a:rPr>
              <a:t>拡げる力のエンパワメント（市民・行政が自分でできることを増やす）</a:t>
            </a:r>
            <a:endParaRPr lang="en-US" altLang="ja-JP" sz="1600" dirty="0">
              <a:latin typeface="Meiryo UI" pitchFamily="50" charset="-128"/>
              <a:ea typeface="Meiryo UI" pitchFamily="50" charset="-128"/>
              <a:cs typeface="Meiryo UI" pitchFamily="50" charset="-128"/>
            </a:endParaRPr>
          </a:p>
          <a:p>
            <a:pPr marL="857250" lvl="1" indent="-457200">
              <a:buFont typeface="Wingdings" pitchFamily="2" charset="2"/>
              <a:buChar char="Ø"/>
            </a:pPr>
            <a:r>
              <a:rPr lang="ja-JP" altLang="en-US" sz="1600" dirty="0">
                <a:latin typeface="Meiryo UI" pitchFamily="50" charset="-128"/>
                <a:ea typeface="Meiryo UI" pitchFamily="50" charset="-128"/>
                <a:cs typeface="Meiryo UI" pitchFamily="50" charset="-128"/>
              </a:rPr>
              <a:t>インナーブランディング（もっと好きになる）</a:t>
            </a:r>
            <a:endParaRPr kumimoji="1" lang="ja-JP" altLang="en-US" sz="16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755321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4294967295"/>
          </p:nvPr>
        </p:nvSpPr>
        <p:spPr>
          <a:xfrm>
            <a:off x="6804248" y="44624"/>
            <a:ext cx="2133600" cy="26035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FB3B8FA-1B13-4967-BF3D-873308DD05F5}" type="slidenum">
              <a:rPr kumimoji="1" lang="en-US" altLang="ja-JP"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1" lang="en-US" altLang="ja-JP"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5" name="タイトル 1"/>
          <p:cNvSpPr txBox="1">
            <a:spLocks/>
          </p:cNvSpPr>
          <p:nvPr/>
        </p:nvSpPr>
        <p:spPr bwMode="gray">
          <a:xfrm>
            <a:off x="179512" y="692696"/>
            <a:ext cx="8640762" cy="4333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32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3.</a:t>
            </a:r>
            <a:r>
              <a:rPr kumimoji="1" lang="ja-JP" altLang="en-US" sz="32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具体的な取り組み　「相関をみる」</a:t>
            </a:r>
            <a:endParaRPr kumimoji="1" lang="ja-JP" altLang="en-US" sz="20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p:txBody>
      </p:sp>
      <p:pic>
        <p:nvPicPr>
          <p:cNvPr id="7" name="図 6" descr="相関をみる.jpg"/>
          <p:cNvPicPr>
            <a:picLocks noChangeAspect="1"/>
          </p:cNvPicPr>
          <p:nvPr/>
        </p:nvPicPr>
        <p:blipFill>
          <a:blip r:embed="rId2" cstate="print"/>
          <a:stretch>
            <a:fillRect/>
          </a:stretch>
        </p:blipFill>
        <p:spPr>
          <a:xfrm>
            <a:off x="1043608" y="4509120"/>
            <a:ext cx="3839716" cy="1940823"/>
          </a:xfrm>
          <a:prstGeom prst="rect">
            <a:avLst/>
          </a:prstGeom>
          <a:ln>
            <a:solidFill>
              <a:schemeClr val="tx1">
                <a:lumMod val="65000"/>
                <a:lumOff val="35000"/>
              </a:schemeClr>
            </a:solidFill>
          </a:ln>
        </p:spPr>
      </p:pic>
      <p:pic>
        <p:nvPicPr>
          <p:cNvPr id="1026" name="Picture 2"/>
          <p:cNvPicPr>
            <a:picLocks noChangeAspect="1" noChangeArrowheads="1"/>
          </p:cNvPicPr>
          <p:nvPr/>
        </p:nvPicPr>
        <p:blipFill>
          <a:blip r:embed="rId3" cstate="print"/>
          <a:srcRect/>
          <a:stretch>
            <a:fillRect/>
          </a:stretch>
        </p:blipFill>
        <p:spPr bwMode="auto">
          <a:xfrm>
            <a:off x="395536" y="2204864"/>
            <a:ext cx="5072291" cy="2232000"/>
          </a:xfrm>
          <a:prstGeom prst="rect">
            <a:avLst/>
          </a:prstGeom>
          <a:noFill/>
          <a:ln w="9525">
            <a:solidFill>
              <a:schemeClr val="tx1">
                <a:lumMod val="50000"/>
                <a:lumOff val="50000"/>
              </a:schemeClr>
            </a:solidFill>
            <a:miter lim="800000"/>
            <a:headEnd/>
            <a:tailEnd/>
          </a:ln>
        </p:spPr>
      </p:pic>
      <p:sp>
        <p:nvSpPr>
          <p:cNvPr id="8" name="正方形/長方形 7"/>
          <p:cNvSpPr/>
          <p:nvPr/>
        </p:nvSpPr>
        <p:spPr>
          <a:xfrm>
            <a:off x="251520" y="2348880"/>
            <a:ext cx="5328592" cy="432048"/>
          </a:xfrm>
          <a:prstGeom prst="rect">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9" name="円/楕円 8"/>
          <p:cNvSpPr/>
          <p:nvPr/>
        </p:nvSpPr>
        <p:spPr>
          <a:xfrm rot="20487855">
            <a:off x="1105653" y="5498496"/>
            <a:ext cx="4057188" cy="59937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0" name="コンテンツ プレースホルダ 2"/>
          <p:cNvSpPr txBox="1">
            <a:spLocks/>
          </p:cNvSpPr>
          <p:nvPr/>
        </p:nvSpPr>
        <p:spPr bwMode="gray">
          <a:xfrm>
            <a:off x="323528" y="1412776"/>
            <a:ext cx="8496944" cy="2880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500"/>
              </a:lnSpc>
              <a:spcBef>
                <a:spcPts val="0"/>
              </a:spcBef>
              <a:spcAft>
                <a:spcPct val="0"/>
              </a:spcAft>
              <a:buClrTx/>
              <a:buSzTx/>
              <a:buFont typeface="Wingdings" pitchFamily="2" charset="2"/>
              <a:buChar char="l"/>
              <a:tabLst/>
              <a:defRPr/>
            </a:pPr>
            <a:r>
              <a:rPr kumimoji="1" lang="ja-JP" altLang="en-US" b="1" i="0" u="none" strike="noStrike" kern="0" cap="none" spc="0" normalizeH="0" baseline="0" noProof="0" dirty="0">
                <a:ln>
                  <a:noFill/>
                </a:ln>
                <a:solidFill>
                  <a:srgbClr val="333399">
                    <a:lumMod val="75000"/>
                  </a:srgbClr>
                </a:solidFill>
                <a:effectLst/>
                <a:uLnTx/>
                <a:uFillTx/>
                <a:latin typeface="Meiryo UI" pitchFamily="50" charset="-128"/>
                <a:ea typeface="Meiryo UI" pitchFamily="50" charset="-128"/>
                <a:cs typeface="Meiryo UI" pitchFamily="50" charset="-128"/>
              </a:rPr>
              <a:t>政令市</a:t>
            </a:r>
            <a:r>
              <a:rPr kumimoji="1" lang="en-US" altLang="ja-JP" b="1" i="0" u="none" strike="noStrike" kern="0" cap="none" spc="0" normalizeH="0" baseline="0" noProof="0" dirty="0">
                <a:ln>
                  <a:noFill/>
                </a:ln>
                <a:solidFill>
                  <a:srgbClr val="333399">
                    <a:lumMod val="75000"/>
                  </a:srgbClr>
                </a:solidFill>
                <a:effectLst/>
                <a:uLnTx/>
                <a:uFillTx/>
                <a:latin typeface="Meiryo UI" pitchFamily="50" charset="-128"/>
                <a:ea typeface="Meiryo UI" pitchFamily="50" charset="-128"/>
                <a:cs typeface="Meiryo UI" pitchFamily="50" charset="-128"/>
              </a:rPr>
              <a:t>20</a:t>
            </a:r>
            <a:r>
              <a:rPr kumimoji="1" lang="ja-JP" altLang="en-US" b="1" i="0" u="none" strike="noStrike" kern="0" cap="none" spc="0" normalizeH="0" baseline="0" noProof="0" dirty="0">
                <a:ln>
                  <a:noFill/>
                </a:ln>
                <a:solidFill>
                  <a:srgbClr val="333399">
                    <a:lumMod val="75000"/>
                  </a:srgbClr>
                </a:solidFill>
                <a:effectLst/>
                <a:uLnTx/>
                <a:uFillTx/>
                <a:latin typeface="Meiryo UI" pitchFamily="50" charset="-128"/>
                <a:ea typeface="Meiryo UI" pitchFamily="50" charset="-128"/>
                <a:cs typeface="Meiryo UI" pitchFamily="50" charset="-128"/>
              </a:rPr>
              <a:t>市に関する</a:t>
            </a:r>
            <a:r>
              <a:rPr kumimoji="1" lang="en-US" altLang="ja-JP" b="1" i="0" u="none" strike="noStrike" kern="0" cap="none" spc="0" normalizeH="0" baseline="0" noProof="0" dirty="0">
                <a:ln>
                  <a:noFill/>
                </a:ln>
                <a:solidFill>
                  <a:srgbClr val="333399">
                    <a:lumMod val="75000"/>
                  </a:srgbClr>
                </a:solidFill>
                <a:effectLst/>
                <a:uLnTx/>
                <a:uFillTx/>
                <a:latin typeface="Meiryo UI" pitchFamily="50" charset="-128"/>
                <a:ea typeface="Meiryo UI" pitchFamily="50" charset="-128"/>
                <a:cs typeface="Meiryo UI" pitchFamily="50" charset="-128"/>
              </a:rPr>
              <a:t>120</a:t>
            </a:r>
            <a:r>
              <a:rPr kumimoji="1" lang="ja-JP" altLang="en-US" b="1" i="0" u="none" strike="noStrike" kern="0" cap="none" spc="0" normalizeH="0" baseline="0" noProof="0" dirty="0">
                <a:ln>
                  <a:noFill/>
                </a:ln>
                <a:solidFill>
                  <a:srgbClr val="333399">
                    <a:lumMod val="75000"/>
                  </a:srgbClr>
                </a:solidFill>
                <a:effectLst/>
                <a:uLnTx/>
                <a:uFillTx/>
                <a:latin typeface="Meiryo UI" pitchFamily="50" charset="-128"/>
                <a:ea typeface="Meiryo UI" pitchFamily="50" charset="-128"/>
                <a:cs typeface="Meiryo UI" pitchFamily="50" charset="-128"/>
              </a:rPr>
              <a:t>の統計指標データの任意の２つ</a:t>
            </a:r>
            <a:r>
              <a:rPr kumimoji="1" lang="ja-JP" altLang="en-US" sz="1600" b="1" i="0" u="none" strike="noStrike" kern="0" cap="none" spc="0" normalizeH="0" baseline="0" noProof="0" dirty="0">
                <a:ln>
                  <a:noFill/>
                </a:ln>
                <a:solidFill>
                  <a:srgbClr val="333399">
                    <a:lumMod val="75000"/>
                  </a:srgbClr>
                </a:solidFill>
                <a:effectLst/>
                <a:uLnTx/>
                <a:uFillTx/>
                <a:latin typeface="Meiryo UI" pitchFamily="50" charset="-128"/>
                <a:ea typeface="Meiryo UI" pitchFamily="50" charset="-128"/>
                <a:cs typeface="Meiryo UI" pitchFamily="50" charset="-128"/>
              </a:rPr>
              <a:t>（プルダウンメニューで選択）</a:t>
            </a:r>
            <a:r>
              <a:rPr kumimoji="1" lang="ja-JP" altLang="en-US" b="1" i="0" u="none" strike="noStrike" kern="0" cap="none" spc="0" normalizeH="0" baseline="0" noProof="0" dirty="0">
                <a:ln>
                  <a:noFill/>
                </a:ln>
                <a:solidFill>
                  <a:srgbClr val="333399">
                    <a:lumMod val="75000"/>
                  </a:srgbClr>
                </a:solidFill>
                <a:effectLst/>
                <a:uLnTx/>
                <a:uFillTx/>
                <a:latin typeface="Meiryo UI" pitchFamily="50" charset="-128"/>
                <a:ea typeface="Meiryo UI" pitchFamily="50" charset="-128"/>
                <a:cs typeface="Meiryo UI" pitchFamily="50" charset="-128"/>
              </a:rPr>
              <a:t>の相関をみるためのウェブアプリ</a:t>
            </a:r>
            <a:endParaRPr kumimoji="1" lang="en-US" altLang="ja-JP" b="1" i="0" u="none" strike="noStrike" kern="0" cap="none" spc="0" normalizeH="0" baseline="0" noProof="0" dirty="0">
              <a:ln>
                <a:noFill/>
              </a:ln>
              <a:solidFill>
                <a:srgbClr val="333399">
                  <a:lumMod val="75000"/>
                </a:srgbClr>
              </a:solidFill>
              <a:effectLst/>
              <a:uLnTx/>
              <a:uFillTx/>
              <a:latin typeface="Meiryo UI" pitchFamily="50" charset="-128"/>
              <a:ea typeface="Meiryo UI" pitchFamily="50" charset="-128"/>
              <a:cs typeface="Meiryo UI" pitchFamily="50" charset="-128"/>
            </a:endParaRPr>
          </a:p>
        </p:txBody>
      </p:sp>
      <p:sp>
        <p:nvSpPr>
          <p:cNvPr id="11" name="コンテンツ プレースホルダ 2"/>
          <p:cNvSpPr>
            <a:spLocks noGrp="1"/>
          </p:cNvSpPr>
          <p:nvPr>
            <p:ph idx="1"/>
          </p:nvPr>
        </p:nvSpPr>
        <p:spPr>
          <a:xfrm>
            <a:off x="5580112" y="2204864"/>
            <a:ext cx="3384376" cy="4464496"/>
          </a:xfrm>
        </p:spPr>
        <p:txBody>
          <a:bodyPr/>
          <a:lstStyle/>
          <a:p>
            <a:pPr>
              <a:spcBef>
                <a:spcPts val="1200"/>
              </a:spcBef>
              <a:buFont typeface="Wingdings" pitchFamily="2" charset="2"/>
              <a:buChar char="l"/>
            </a:pPr>
            <a:r>
              <a:rPr lang="ja-JP" altLang="en-US" sz="1600" dirty="0">
                <a:latin typeface="Meiryo UI" pitchFamily="50" charset="-128"/>
                <a:ea typeface="Meiryo UI" pitchFamily="50" charset="-128"/>
                <a:cs typeface="Meiryo UI" pitchFamily="50" charset="-128"/>
              </a:rPr>
              <a:t>「相関をみる」でできること</a:t>
            </a:r>
            <a:endParaRPr lang="en-US" altLang="ja-JP" sz="1600" dirty="0">
              <a:latin typeface="Meiryo UI" pitchFamily="50" charset="-128"/>
              <a:ea typeface="Meiryo UI" pitchFamily="50" charset="-128"/>
              <a:cs typeface="Meiryo UI" pitchFamily="50" charset="-128"/>
            </a:endParaRPr>
          </a:p>
          <a:p>
            <a:pPr>
              <a:spcBef>
                <a:spcPts val="1200"/>
              </a:spcBef>
              <a:buFont typeface="+mj-lt"/>
              <a:buAutoNum type="arabicPeriod"/>
            </a:pPr>
            <a:r>
              <a:rPr lang="ja-JP" altLang="en-US" sz="1800" b="1" dirty="0">
                <a:latin typeface="Meiryo UI" pitchFamily="50" charset="-128"/>
                <a:ea typeface="Meiryo UI" pitchFamily="50" charset="-128"/>
                <a:cs typeface="Meiryo UI" pitchFamily="50" charset="-128"/>
              </a:rPr>
              <a:t>客観データにもとづく都市の真の実力がわかる</a:t>
            </a:r>
            <a:endParaRPr lang="en-US" altLang="ja-JP" sz="1800" b="1" dirty="0">
              <a:latin typeface="Meiryo UI" pitchFamily="50" charset="-128"/>
              <a:ea typeface="Meiryo UI" pitchFamily="50" charset="-128"/>
              <a:cs typeface="Meiryo UI" pitchFamily="50" charset="-128"/>
            </a:endParaRPr>
          </a:p>
          <a:p>
            <a:pPr lvl="1">
              <a:spcBef>
                <a:spcPts val="1200"/>
              </a:spcBef>
              <a:buFont typeface="Wingdings" pitchFamily="2" charset="2"/>
              <a:buChar char="Ø"/>
            </a:pPr>
            <a:r>
              <a:rPr lang="ja-JP" altLang="en-US" sz="1400" b="1" dirty="0">
                <a:latin typeface="Meiryo UI" pitchFamily="50" charset="-128"/>
                <a:ea typeface="Meiryo UI" pitchFamily="50" charset="-128"/>
                <a:cs typeface="Meiryo UI" pitchFamily="50" charset="-128"/>
              </a:rPr>
              <a:t>　</a:t>
            </a:r>
            <a:r>
              <a:rPr lang="ja-JP" altLang="en-US" sz="1600" dirty="0">
                <a:latin typeface="Meiryo UI" pitchFamily="50" charset="-128"/>
                <a:ea typeface="Meiryo UI" pitchFamily="50" charset="-128"/>
                <a:cs typeface="Meiryo UI" pitchFamily="50" charset="-128"/>
              </a:rPr>
              <a:t>「思い込み」の排除、都市の魅力発見</a:t>
            </a:r>
            <a:endParaRPr lang="en-US" altLang="ja-JP" sz="1600" dirty="0">
              <a:latin typeface="Meiryo UI" pitchFamily="50" charset="-128"/>
              <a:ea typeface="Meiryo UI" pitchFamily="50" charset="-128"/>
              <a:cs typeface="Meiryo UI" pitchFamily="50" charset="-128"/>
            </a:endParaRPr>
          </a:p>
          <a:p>
            <a:pPr>
              <a:spcBef>
                <a:spcPts val="1200"/>
              </a:spcBef>
              <a:buFont typeface="+mj-lt"/>
              <a:buAutoNum type="arabicPeriod"/>
            </a:pPr>
            <a:r>
              <a:rPr lang="ja-JP" altLang="en-US" sz="1800" b="1" dirty="0">
                <a:latin typeface="Meiryo UI" pitchFamily="50" charset="-128"/>
                <a:ea typeface="Meiryo UI" pitchFamily="50" charset="-128"/>
                <a:cs typeface="Meiryo UI" pitchFamily="50" charset="-128"/>
              </a:rPr>
              <a:t>データをさらに流し込めるようにすること（拡張）でさらなる活用</a:t>
            </a:r>
            <a:endParaRPr lang="en-US" altLang="ja-JP" sz="1800" b="1" dirty="0">
              <a:latin typeface="Meiryo UI" pitchFamily="50" charset="-128"/>
              <a:ea typeface="Meiryo UI" pitchFamily="50" charset="-128"/>
              <a:cs typeface="Meiryo UI" pitchFamily="50" charset="-128"/>
            </a:endParaRPr>
          </a:p>
          <a:p>
            <a:pPr lvl="1">
              <a:spcBef>
                <a:spcPts val="1200"/>
              </a:spcBef>
              <a:buFont typeface="Wingdings" pitchFamily="2" charset="2"/>
              <a:buChar char="Ø"/>
            </a:pPr>
            <a:r>
              <a:rPr lang="ja-JP" altLang="en-US" sz="1600" dirty="0">
                <a:latin typeface="Meiryo UI" pitchFamily="50" charset="-128"/>
                <a:ea typeface="Meiryo UI" pitchFamily="50" charset="-128"/>
                <a:cs typeface="Meiryo UI" pitchFamily="50" charset="-128"/>
              </a:rPr>
              <a:t>現状は固定の</a:t>
            </a:r>
            <a:r>
              <a:rPr lang="en-US" altLang="ja-JP" sz="1600" dirty="0">
                <a:latin typeface="Meiryo UI" pitchFamily="50" charset="-128"/>
                <a:ea typeface="Meiryo UI" pitchFamily="50" charset="-128"/>
                <a:cs typeface="Meiryo UI" pitchFamily="50" charset="-128"/>
              </a:rPr>
              <a:t>120</a:t>
            </a:r>
            <a:r>
              <a:rPr lang="ja-JP" altLang="en-US" sz="1600" dirty="0">
                <a:latin typeface="Meiryo UI" pitchFamily="50" charset="-128"/>
                <a:ea typeface="Meiryo UI" pitchFamily="50" charset="-128"/>
                <a:cs typeface="Meiryo UI" pitchFamily="50" charset="-128"/>
              </a:rPr>
              <a:t>項目</a:t>
            </a:r>
            <a:endParaRPr lang="en-US" altLang="ja-JP" sz="1600" dirty="0">
              <a:latin typeface="Meiryo UI" pitchFamily="50" charset="-128"/>
              <a:ea typeface="Meiryo UI" pitchFamily="50" charset="-128"/>
              <a:cs typeface="Meiryo UI" pitchFamily="50" charset="-128"/>
            </a:endParaRPr>
          </a:p>
          <a:p>
            <a:pPr lvl="1">
              <a:spcBef>
                <a:spcPts val="1200"/>
              </a:spcBef>
              <a:buFont typeface="Wingdings" pitchFamily="2" charset="2"/>
              <a:buChar char="Ø"/>
            </a:pPr>
            <a:r>
              <a:rPr lang="ja-JP" altLang="en-US" sz="1600" dirty="0">
                <a:latin typeface="Meiryo UI" pitchFamily="50" charset="-128"/>
                <a:ea typeface="Meiryo UI" pitchFamily="50" charset="-128"/>
                <a:cs typeface="Meiryo UI" pitchFamily="50" charset="-128"/>
              </a:rPr>
              <a:t>既出データに新たなデータをぶつけて比較することも可能に</a:t>
            </a:r>
            <a:endParaRPr lang="en-US" altLang="ja-JP" sz="1600" dirty="0">
              <a:latin typeface="Meiryo UI" pitchFamily="50" charset="-128"/>
              <a:ea typeface="Meiryo UI" pitchFamily="50" charset="-128"/>
              <a:cs typeface="Meiryo UI" pitchFamily="50" charset="-128"/>
            </a:endParaRPr>
          </a:p>
          <a:p>
            <a:pPr>
              <a:spcBef>
                <a:spcPts val="1200"/>
              </a:spcBef>
              <a:buNone/>
            </a:pPr>
            <a:endParaRPr lang="en-US" altLang="ja-JP" sz="1600" b="1" dirty="0">
              <a:latin typeface="Meiryo UI" pitchFamily="50" charset="-128"/>
              <a:ea typeface="Meiryo UI" pitchFamily="50" charset="-128"/>
              <a:cs typeface="Meiryo UI" pitchFamily="50" charset="-128"/>
            </a:endParaRPr>
          </a:p>
          <a:p>
            <a:pPr>
              <a:spcBef>
                <a:spcPts val="1200"/>
              </a:spcBef>
              <a:buFont typeface="+mj-lt"/>
              <a:buAutoNum type="arabicPeriod"/>
            </a:pPr>
            <a:endParaRPr lang="en-US" altLang="ja-JP" sz="1600" b="1" dirty="0">
              <a:latin typeface="Meiryo UI" pitchFamily="50" charset="-128"/>
              <a:ea typeface="Meiryo UI" pitchFamily="50" charset="-128"/>
              <a:cs typeface="Meiryo UI" pitchFamily="50" charset="-128"/>
            </a:endParaRPr>
          </a:p>
          <a:p>
            <a:pPr>
              <a:spcBef>
                <a:spcPts val="1200"/>
              </a:spcBef>
              <a:buFont typeface="+mj-lt"/>
              <a:buAutoNum type="arabicPeriod"/>
            </a:pPr>
            <a:endParaRPr lang="en-US" altLang="ja-JP" sz="1600" b="1" dirty="0">
              <a:latin typeface="Meiryo UI" pitchFamily="50" charset="-128"/>
              <a:ea typeface="Meiryo UI" pitchFamily="50" charset="-128"/>
              <a:cs typeface="Meiryo UI" pitchFamily="50" charset="-128"/>
            </a:endParaRPr>
          </a:p>
          <a:p>
            <a:pPr>
              <a:spcBef>
                <a:spcPts val="0"/>
              </a:spcBef>
              <a:buNone/>
            </a:pPr>
            <a:endParaRPr lang="en-US" altLang="ja-JP" sz="1600" b="1" dirty="0">
              <a:solidFill>
                <a:schemeClr val="accent2">
                  <a:lumMod val="50000"/>
                </a:schemeClr>
              </a:solidFill>
              <a:latin typeface="Meiryo UI" pitchFamily="50" charset="-128"/>
              <a:ea typeface="Meiryo UI" pitchFamily="50" charset="-128"/>
              <a:cs typeface="Meiryo UI" pitchFamily="50" charset="-128"/>
            </a:endParaRPr>
          </a:p>
          <a:p>
            <a:pPr marL="542925" lvl="2" indent="38100">
              <a:spcBef>
                <a:spcPts val="0"/>
              </a:spcBef>
              <a:buNone/>
            </a:pPr>
            <a:endParaRPr lang="en-US" altLang="ja-JP" sz="1100" dirty="0">
              <a:latin typeface="Meiryo UI" pitchFamily="50" charset="-128"/>
              <a:ea typeface="Meiryo UI" pitchFamily="50" charset="-128"/>
              <a:cs typeface="Meiryo UI" pitchFamily="50" charset="-128"/>
            </a:endParaRPr>
          </a:p>
          <a:p>
            <a:pPr marL="542925" lvl="2" indent="38100">
              <a:spcBef>
                <a:spcPts val="0"/>
              </a:spcBef>
              <a:buNone/>
            </a:pPr>
            <a:endParaRPr lang="en-US" altLang="ja-JP" sz="1100" dirty="0">
              <a:latin typeface="Meiryo UI" pitchFamily="50" charset="-128"/>
              <a:ea typeface="Meiryo UI" pitchFamily="50" charset="-128"/>
              <a:cs typeface="Meiryo UI" pitchFamily="50" charset="-128"/>
            </a:endParaRPr>
          </a:p>
          <a:p>
            <a:pPr marL="542925" lvl="1" indent="-361950">
              <a:spcBef>
                <a:spcPts val="0"/>
              </a:spcBef>
              <a:buFont typeface="+mj-ea"/>
              <a:buAutoNum type="circleNumDbPlain" startAt="4"/>
            </a:pPr>
            <a:endParaRPr lang="en-US" altLang="ja-JP" sz="1400" dirty="0">
              <a:solidFill>
                <a:srgbClr val="000000"/>
              </a:solidFill>
              <a:latin typeface="Meiryo UI" pitchFamily="50" charset="-128"/>
              <a:ea typeface="Meiryo UI" pitchFamily="50" charset="-128"/>
              <a:cs typeface="Meiryo UI" pitchFamily="50" charset="-128"/>
            </a:endParaRPr>
          </a:p>
          <a:p>
            <a:pPr>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None/>
            </a:pPr>
            <a:endParaRPr lang="en-US" altLang="ja-JP" sz="1400" dirty="0">
              <a:latin typeface="Meiryo UI" pitchFamily="50" charset="-128"/>
              <a:ea typeface="Meiryo UI" pitchFamily="50" charset="-128"/>
              <a:cs typeface="Meiryo UI" pitchFamily="50" charset="-128"/>
            </a:endParaRPr>
          </a:p>
        </p:txBody>
      </p:sp>
      <p:sp>
        <p:nvSpPr>
          <p:cNvPr id="12" name="二等辺三角形 11"/>
          <p:cNvSpPr/>
          <p:nvPr/>
        </p:nvSpPr>
        <p:spPr>
          <a:xfrm rot="10800000">
            <a:off x="2555776" y="4365104"/>
            <a:ext cx="792088" cy="28803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Tree>
    <p:extLst>
      <p:ext uri="{BB962C8B-B14F-4D97-AF65-F5344CB8AC3E}">
        <p14:creationId xmlns:p14="http://schemas.microsoft.com/office/powerpoint/2010/main" val="3057008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4294967295"/>
          </p:nvPr>
        </p:nvSpPr>
        <p:spPr>
          <a:xfrm>
            <a:off x="6804248" y="44624"/>
            <a:ext cx="2133600" cy="26035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FB3B8FA-1B13-4967-BF3D-873308DD05F5}" type="slidenum">
              <a:rPr kumimoji="1" lang="en-US" altLang="ja-JP"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1" lang="en-US" altLang="ja-JP"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5" name="タイトル 1"/>
          <p:cNvSpPr txBox="1">
            <a:spLocks/>
          </p:cNvSpPr>
          <p:nvPr/>
        </p:nvSpPr>
        <p:spPr bwMode="gray">
          <a:xfrm>
            <a:off x="179512" y="692696"/>
            <a:ext cx="8640762" cy="4333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ja-JP" sz="3200" kern="0" dirty="0">
                <a:solidFill>
                  <a:srgbClr val="000000"/>
                </a:solidFill>
                <a:latin typeface="Meiryo UI" pitchFamily="50" charset="-128"/>
                <a:ea typeface="Meiryo UI" pitchFamily="50" charset="-128"/>
                <a:cs typeface="Meiryo UI" pitchFamily="50" charset="-128"/>
              </a:rPr>
              <a:t>3.</a:t>
            </a:r>
            <a:r>
              <a:rPr kumimoji="1" lang="ja-JP" altLang="en-US" sz="32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具体的な取り組み　「相関をみる」</a:t>
            </a:r>
            <a:endParaRPr kumimoji="1" lang="ja-JP" altLang="en-US" sz="20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p:txBody>
      </p:sp>
      <p:sp>
        <p:nvSpPr>
          <p:cNvPr id="10" name="コンテンツ プレースホルダ 2"/>
          <p:cNvSpPr txBox="1">
            <a:spLocks/>
          </p:cNvSpPr>
          <p:nvPr/>
        </p:nvSpPr>
        <p:spPr bwMode="gray">
          <a:xfrm>
            <a:off x="323528" y="1412776"/>
            <a:ext cx="8712968" cy="2880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50000"/>
              </a:lnSpc>
              <a:spcBef>
                <a:spcPts val="0"/>
              </a:spcBef>
              <a:spcAft>
                <a:spcPct val="0"/>
              </a:spcAft>
              <a:buClrTx/>
              <a:buSzTx/>
              <a:buFont typeface="Wingdings" pitchFamily="2" charset="2"/>
              <a:buChar char="l"/>
              <a:tabLst/>
              <a:defRPr/>
            </a:pPr>
            <a:r>
              <a:rPr kumimoji="1" lang="ja-JP" altLang="en-US" b="1" i="0" u="none" strike="noStrike" kern="0" cap="none" spc="0" normalizeH="0" baseline="0" noProof="0" dirty="0">
                <a:ln>
                  <a:noFill/>
                </a:ln>
                <a:solidFill>
                  <a:srgbClr val="333399">
                    <a:lumMod val="75000"/>
                  </a:srgbClr>
                </a:solidFill>
                <a:effectLst/>
                <a:uLnTx/>
                <a:uFillTx/>
                <a:latin typeface="Meiryo UI" pitchFamily="50" charset="-128"/>
                <a:ea typeface="Meiryo UI" pitchFamily="50" charset="-128"/>
                <a:cs typeface="Meiryo UI" pitchFamily="50" charset="-128"/>
              </a:rPr>
              <a:t>都市の特徴や優位性について分析、考察するのに役立つ</a:t>
            </a:r>
            <a:r>
              <a:rPr kumimoji="1" lang="ja-JP" altLang="en-US" sz="1600" b="1" i="0" u="none" strike="noStrike" kern="0" cap="none" spc="0" normalizeH="0" baseline="0" noProof="0" dirty="0">
                <a:ln>
                  <a:noFill/>
                </a:ln>
                <a:solidFill>
                  <a:srgbClr val="333399">
                    <a:lumMod val="75000"/>
                  </a:srgbClr>
                </a:solidFill>
                <a:effectLst/>
                <a:uLnTx/>
                <a:uFillTx/>
                <a:latin typeface="Meiryo UI" pitchFamily="50" charset="-128"/>
                <a:ea typeface="Meiryo UI" pitchFamily="50" charset="-128"/>
                <a:cs typeface="Meiryo UI" pitchFamily="50" charset="-128"/>
              </a:rPr>
              <a:t>（例：子育て中女性の就業率）</a:t>
            </a:r>
            <a:endParaRPr kumimoji="1" lang="en-US" altLang="ja-JP" sz="1600" b="1" i="0" u="none" strike="noStrike" kern="0" cap="none" spc="0" normalizeH="0" baseline="0" noProof="0" dirty="0">
              <a:ln>
                <a:noFill/>
              </a:ln>
              <a:solidFill>
                <a:srgbClr val="333399">
                  <a:lumMod val="75000"/>
                </a:srgbClr>
              </a:solidFill>
              <a:effectLst/>
              <a:uLnTx/>
              <a:uFillTx/>
              <a:latin typeface="Meiryo UI" pitchFamily="50" charset="-128"/>
              <a:ea typeface="Meiryo UI" pitchFamily="50" charset="-128"/>
              <a:cs typeface="Meiryo UI" pitchFamily="50" charset="-128"/>
            </a:endParaRPr>
          </a:p>
        </p:txBody>
      </p:sp>
      <p:sp>
        <p:nvSpPr>
          <p:cNvPr id="11" name="コンテンツ プレースホルダ 2"/>
          <p:cNvSpPr>
            <a:spLocks noGrp="1"/>
          </p:cNvSpPr>
          <p:nvPr>
            <p:ph idx="1"/>
          </p:nvPr>
        </p:nvSpPr>
        <p:spPr>
          <a:xfrm>
            <a:off x="2987824" y="1988840"/>
            <a:ext cx="5688632" cy="2376264"/>
          </a:xfrm>
        </p:spPr>
        <p:txBody>
          <a:bodyPr/>
          <a:lstStyle/>
          <a:p>
            <a:pPr>
              <a:spcBef>
                <a:spcPts val="1200"/>
              </a:spcBef>
              <a:buFont typeface="Wingdings" pitchFamily="2" charset="2"/>
              <a:buChar char="Ø"/>
            </a:pPr>
            <a:r>
              <a:rPr lang="ja-JP" altLang="en-US" sz="1400" dirty="0">
                <a:latin typeface="Meiryo UI" pitchFamily="50" charset="-128"/>
                <a:ea typeface="Meiryo UI" pitchFamily="50" charset="-128"/>
                <a:cs typeface="Meiryo UI" pitchFamily="50" charset="-128"/>
              </a:rPr>
              <a:t>正規雇用の割合と子育て中女性の就業率の相関は強くない（正相関）</a:t>
            </a:r>
            <a:endParaRPr lang="en-US" altLang="ja-JP" sz="1400" dirty="0">
              <a:latin typeface="Meiryo UI" pitchFamily="50" charset="-128"/>
              <a:ea typeface="Meiryo UI" pitchFamily="50" charset="-128"/>
              <a:cs typeface="Meiryo UI" pitchFamily="50" charset="-128"/>
            </a:endParaRPr>
          </a:p>
          <a:p>
            <a:pPr>
              <a:spcBef>
                <a:spcPts val="1200"/>
              </a:spcBef>
              <a:buFont typeface="Wingdings" pitchFamily="2" charset="2"/>
              <a:buChar char="Ø"/>
            </a:pPr>
            <a:r>
              <a:rPr lang="ja-JP" altLang="en-US" sz="1400" dirty="0">
                <a:latin typeface="Meiryo UI" pitchFamily="50" charset="-128"/>
                <a:ea typeface="Meiryo UI" pitchFamily="50" charset="-128"/>
                <a:cs typeface="Meiryo UI" pitchFamily="50" charset="-128"/>
              </a:rPr>
              <a:t>派遣社員の割合と子育て中女性の就業率はやや逆相関</a:t>
            </a:r>
            <a:endParaRPr lang="en-US" altLang="ja-JP" sz="1400" dirty="0">
              <a:latin typeface="Meiryo UI" pitchFamily="50" charset="-128"/>
              <a:ea typeface="Meiryo UI" pitchFamily="50" charset="-128"/>
              <a:cs typeface="Meiryo UI" pitchFamily="50" charset="-128"/>
            </a:endParaRPr>
          </a:p>
          <a:p>
            <a:pPr>
              <a:spcBef>
                <a:spcPts val="1200"/>
              </a:spcBef>
              <a:buFont typeface="Wingdings" pitchFamily="2" charset="2"/>
              <a:buChar char="Ø"/>
            </a:pPr>
            <a:r>
              <a:rPr lang="ja-JP" altLang="en-US" sz="1400" dirty="0">
                <a:latin typeface="Meiryo UI" pitchFamily="50" charset="-128"/>
                <a:ea typeface="Meiryo UI" pitchFamily="50" charset="-128"/>
                <a:cs typeface="Meiryo UI" pitchFamily="50" charset="-128"/>
              </a:rPr>
              <a:t>相関図のドットをポイントすると都市名と数値が表示される</a:t>
            </a:r>
            <a:endParaRPr lang="en-US" altLang="ja-JP" sz="1400" dirty="0">
              <a:latin typeface="Meiryo UI" pitchFamily="50" charset="-128"/>
              <a:ea typeface="Meiryo UI" pitchFamily="50" charset="-128"/>
              <a:cs typeface="Meiryo UI" pitchFamily="50" charset="-128"/>
            </a:endParaRPr>
          </a:p>
          <a:p>
            <a:pPr>
              <a:spcBef>
                <a:spcPts val="1200"/>
              </a:spcBef>
              <a:buNone/>
            </a:pPr>
            <a:endParaRPr lang="en-US" altLang="ja-JP" sz="1400" dirty="0">
              <a:latin typeface="Meiryo UI" pitchFamily="50" charset="-128"/>
              <a:ea typeface="Meiryo UI" pitchFamily="50" charset="-128"/>
              <a:cs typeface="Meiryo UI" pitchFamily="50" charset="-128"/>
            </a:endParaRPr>
          </a:p>
          <a:p>
            <a:pPr>
              <a:spcBef>
                <a:spcPts val="1200"/>
              </a:spcBef>
              <a:buNone/>
            </a:pPr>
            <a:r>
              <a:rPr lang="ja-JP" altLang="en-US" sz="1400" dirty="0">
                <a:latin typeface="Meiryo UI" pitchFamily="50" charset="-128"/>
                <a:ea typeface="Meiryo UI" pitchFamily="50" charset="-128"/>
                <a:cs typeface="Meiryo UI" pitchFamily="50" charset="-128"/>
              </a:rPr>
              <a:t>　　　　</a:t>
            </a:r>
            <a:r>
              <a:rPr lang="ja-JP" altLang="en-US" sz="1800" b="1" dirty="0">
                <a:latin typeface="Meiryo UI" pitchFamily="50" charset="-128"/>
                <a:ea typeface="Meiryo UI" pitchFamily="50" charset="-128"/>
                <a:cs typeface="Meiryo UI" pitchFamily="50" charset="-128"/>
              </a:rPr>
              <a:t>「子育て中でも働きやすいのはどんな都市だろう？」</a:t>
            </a:r>
            <a:endParaRPr lang="en-US" altLang="ja-JP" sz="1800" b="1" dirty="0">
              <a:latin typeface="Meiryo UI" pitchFamily="50" charset="-128"/>
              <a:ea typeface="Meiryo UI" pitchFamily="50" charset="-128"/>
              <a:cs typeface="Meiryo UI" pitchFamily="50" charset="-128"/>
            </a:endParaRPr>
          </a:p>
          <a:p>
            <a:pPr>
              <a:spcBef>
                <a:spcPts val="1200"/>
              </a:spcBef>
              <a:buNone/>
            </a:pPr>
            <a:r>
              <a:rPr lang="ja-JP" altLang="en-US" sz="1800" b="1" dirty="0">
                <a:latin typeface="Meiryo UI" pitchFamily="50" charset="-128"/>
                <a:ea typeface="Meiryo UI" pitchFamily="50" charset="-128"/>
                <a:cs typeface="Meiryo UI" pitchFamily="50" charset="-128"/>
              </a:rPr>
              <a:t>　　　　「私の人生設計に合っている都市ってどこだろう？」</a:t>
            </a:r>
            <a:endParaRPr lang="en-US" altLang="ja-JP" sz="1800" b="1"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None/>
            </a:pPr>
            <a:endParaRPr lang="en-US" altLang="ja-JP" sz="1400" dirty="0">
              <a:latin typeface="Meiryo UI" pitchFamily="50" charset="-128"/>
              <a:ea typeface="Meiryo UI" pitchFamily="50" charset="-128"/>
              <a:cs typeface="Meiryo UI" pitchFamily="50" charset="-128"/>
            </a:endParaRPr>
          </a:p>
        </p:txBody>
      </p:sp>
      <p:pic>
        <p:nvPicPr>
          <p:cNvPr id="4098" name="Picture 2"/>
          <p:cNvPicPr>
            <a:picLocks noChangeAspect="1" noChangeArrowheads="1"/>
          </p:cNvPicPr>
          <p:nvPr/>
        </p:nvPicPr>
        <p:blipFill>
          <a:blip r:embed="rId2" cstate="print"/>
          <a:srcRect/>
          <a:stretch>
            <a:fillRect/>
          </a:stretch>
        </p:blipFill>
        <p:spPr bwMode="auto">
          <a:xfrm>
            <a:off x="4644008" y="4869160"/>
            <a:ext cx="4071490" cy="1440000"/>
          </a:xfrm>
          <a:prstGeom prst="rect">
            <a:avLst/>
          </a:prstGeom>
          <a:noFill/>
          <a:ln w="9525">
            <a:solidFill>
              <a:schemeClr val="tx1">
                <a:lumMod val="85000"/>
                <a:lumOff val="15000"/>
              </a:schemeClr>
            </a:solid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467544" y="4869160"/>
            <a:ext cx="4083430" cy="1440000"/>
          </a:xfrm>
          <a:prstGeom prst="rect">
            <a:avLst/>
          </a:prstGeom>
          <a:noFill/>
          <a:ln w="9525">
            <a:solidFill>
              <a:schemeClr val="tx1">
                <a:lumMod val="85000"/>
                <a:lumOff val="15000"/>
              </a:schemeClr>
            </a:solidFill>
            <a:miter lim="800000"/>
            <a:headEnd/>
            <a:tailEnd/>
          </a:ln>
        </p:spPr>
      </p:pic>
      <p:sp>
        <p:nvSpPr>
          <p:cNvPr id="21" name="円/楕円 20"/>
          <p:cNvSpPr/>
          <p:nvPr/>
        </p:nvSpPr>
        <p:spPr>
          <a:xfrm>
            <a:off x="4067944" y="5013176"/>
            <a:ext cx="288032" cy="288032"/>
          </a:xfrm>
          <a:prstGeom prst="ellipse">
            <a:avLst/>
          </a:prstGeom>
          <a:noFill/>
          <a:ln>
            <a:solidFill>
              <a:srgbClr val="F505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22" name="円/楕円 21"/>
          <p:cNvSpPr/>
          <p:nvPr/>
        </p:nvSpPr>
        <p:spPr>
          <a:xfrm>
            <a:off x="8241035" y="6034286"/>
            <a:ext cx="288032" cy="288032"/>
          </a:xfrm>
          <a:prstGeom prst="ellipse">
            <a:avLst/>
          </a:prstGeom>
          <a:noFill/>
          <a:ln>
            <a:solidFill>
              <a:srgbClr val="F505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6" name="コンテンツ プレースホルダ 2"/>
          <p:cNvSpPr txBox="1">
            <a:spLocks/>
          </p:cNvSpPr>
          <p:nvPr/>
        </p:nvSpPr>
        <p:spPr bwMode="gray">
          <a:xfrm>
            <a:off x="7812360" y="4941168"/>
            <a:ext cx="864096" cy="432048"/>
          </a:xfrm>
          <a:prstGeom prst="rect">
            <a:avLst/>
          </a:prstGeom>
          <a:solidFill>
            <a:schemeClr val="bg1">
              <a:lumMod val="95000"/>
            </a:schemeClr>
          </a:solidFill>
          <a:ln w="9525">
            <a:solidFill>
              <a:schemeClr val="tx1">
                <a:lumMod val="85000"/>
                <a:lumOff val="15000"/>
              </a:schemeClr>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ts val="0"/>
              </a:spcBef>
              <a:spcAft>
                <a:spcPct val="0"/>
              </a:spcAft>
              <a:buClrTx/>
              <a:buSzTx/>
              <a:buFontTx/>
              <a:buNone/>
              <a:tabLst/>
              <a:defRPr/>
            </a:pPr>
            <a:r>
              <a:rPr kumimoji="1" lang="en-US" altLang="ja-JP" sz="1050" b="1" i="0" u="none" strike="noStrike" kern="0" cap="none" spc="0" normalizeH="0" baseline="0" noProof="0" dirty="0">
                <a:ln>
                  <a:noFill/>
                </a:ln>
                <a:solidFill>
                  <a:srgbClr val="FF0000"/>
                </a:solidFill>
                <a:effectLst/>
                <a:uLnTx/>
                <a:uFillTx/>
                <a:latin typeface="Meiryo UI" pitchFamily="50" charset="-128"/>
                <a:ea typeface="Meiryo UI" pitchFamily="50" charset="-128"/>
                <a:cs typeface="Meiryo UI" pitchFamily="50" charset="-128"/>
              </a:rPr>
              <a:t>-0.6</a:t>
            </a:r>
          </a:p>
          <a:p>
            <a:pPr marL="0" marR="0" lvl="0" indent="0" algn="r" defTabSz="914400" rtl="0" eaLnBrk="1" fontAlgn="base" latinLnBrk="0" hangingPunct="1">
              <a:lnSpc>
                <a:spcPct val="100000"/>
              </a:lnSpc>
              <a:spcBef>
                <a:spcPts val="0"/>
              </a:spcBef>
              <a:spcAft>
                <a:spcPct val="0"/>
              </a:spcAft>
              <a:buClrTx/>
              <a:buSzTx/>
              <a:buFontTx/>
              <a:buNone/>
              <a:tabLst/>
              <a:defRPr/>
            </a:pPr>
            <a:r>
              <a:rPr kumimoji="1" lang="ja-JP" altLang="en-US" sz="1050" b="1" i="0" u="none" strike="noStrike" kern="0" cap="none" spc="0" normalizeH="0" baseline="0" noProof="0" dirty="0">
                <a:ln>
                  <a:noFill/>
                </a:ln>
                <a:solidFill>
                  <a:srgbClr val="FF0000"/>
                </a:solidFill>
                <a:effectLst/>
                <a:uLnTx/>
                <a:uFillTx/>
                <a:latin typeface="Meiryo UI" pitchFamily="50" charset="-128"/>
                <a:ea typeface="Meiryo UI" pitchFamily="50" charset="-128"/>
                <a:cs typeface="Meiryo UI" pitchFamily="50" charset="-128"/>
              </a:rPr>
              <a:t>やや逆相関</a:t>
            </a:r>
            <a:endParaRPr kumimoji="1" lang="ja-JP" altLang="en-US" sz="1050" b="0" i="0" u="none" strike="noStrike" kern="0" cap="none" spc="0" normalizeH="0" baseline="0" noProof="0" dirty="0">
              <a:ln>
                <a:noFill/>
              </a:ln>
              <a:solidFill>
                <a:srgbClr val="FF0000"/>
              </a:solidFill>
              <a:effectLst/>
              <a:uLnTx/>
              <a:uFillTx/>
              <a:latin typeface="Arial"/>
              <a:ea typeface="ＭＳ Ｐゴシック"/>
              <a:cs typeface="+mn-cs"/>
            </a:endParaRPr>
          </a:p>
        </p:txBody>
      </p:sp>
      <p:sp>
        <p:nvSpPr>
          <p:cNvPr id="19" name="コンテンツ プレースホルダ 2"/>
          <p:cNvSpPr txBox="1">
            <a:spLocks/>
          </p:cNvSpPr>
          <p:nvPr/>
        </p:nvSpPr>
        <p:spPr bwMode="gray">
          <a:xfrm>
            <a:off x="3347864" y="5733256"/>
            <a:ext cx="1148705" cy="432048"/>
          </a:xfrm>
          <a:prstGeom prst="rect">
            <a:avLst/>
          </a:prstGeom>
          <a:solidFill>
            <a:schemeClr val="bg1">
              <a:lumMod val="95000"/>
            </a:schemeClr>
          </a:solidFill>
          <a:ln w="9525">
            <a:solidFill>
              <a:schemeClr val="tx1">
                <a:lumMod val="85000"/>
                <a:lumOff val="15000"/>
              </a:schemeClr>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en-US" altLang="ja-JP" sz="1050" b="1" i="0" u="none" strike="noStrike" kern="0" cap="none" spc="0" normalizeH="0" baseline="0" noProof="0" dirty="0">
                <a:ln>
                  <a:noFill/>
                </a:ln>
                <a:solidFill>
                  <a:srgbClr val="2D2D8A">
                    <a:lumMod val="75000"/>
                  </a:srgbClr>
                </a:solidFill>
                <a:effectLst/>
                <a:uLnTx/>
                <a:uFillTx/>
                <a:latin typeface="Meiryo UI" pitchFamily="50" charset="-128"/>
                <a:ea typeface="Meiryo UI" pitchFamily="50" charset="-128"/>
                <a:cs typeface="Meiryo UI" pitchFamily="50" charset="-128"/>
              </a:rPr>
              <a:t>+0.05</a:t>
            </a:r>
          </a:p>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1050" b="1" i="0" u="none" strike="noStrike" kern="0" cap="none" spc="0" normalizeH="0" baseline="0" noProof="0" dirty="0">
                <a:ln>
                  <a:noFill/>
                </a:ln>
                <a:solidFill>
                  <a:srgbClr val="2D2D8A">
                    <a:lumMod val="75000"/>
                  </a:srgbClr>
                </a:solidFill>
                <a:effectLst/>
                <a:uLnTx/>
                <a:uFillTx/>
                <a:latin typeface="Meiryo UI" pitchFamily="50" charset="-128"/>
                <a:ea typeface="Meiryo UI" pitchFamily="50" charset="-128"/>
                <a:cs typeface="Meiryo UI" pitchFamily="50" charset="-128"/>
              </a:rPr>
              <a:t>ほとんど相関なし</a:t>
            </a:r>
            <a:endParaRPr kumimoji="1" lang="en-US" altLang="ja-JP" sz="1050" b="1" i="0" u="none" strike="noStrike" kern="0" cap="none" spc="0" normalizeH="0" baseline="0" noProof="0" dirty="0">
              <a:ln>
                <a:noFill/>
              </a:ln>
              <a:solidFill>
                <a:srgbClr val="2D2D8A">
                  <a:lumMod val="75000"/>
                </a:srgbClr>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50000"/>
              </a:lnSpc>
              <a:spcBef>
                <a:spcPts val="1200"/>
              </a:spcBef>
              <a:spcAft>
                <a:spcPct val="0"/>
              </a:spcAft>
              <a:buClrTx/>
              <a:buSzTx/>
              <a:buFontTx/>
              <a:buNone/>
              <a:tabLst/>
              <a:defRPr/>
            </a:pPr>
            <a:r>
              <a:rPr kumimoji="1" lang="ja-JP" altLang="en-US" sz="1050" b="1" i="0" u="none" strike="noStrike" kern="0" cap="none" spc="0" normalizeH="0" baseline="0" noProof="0" dirty="0">
                <a:ln>
                  <a:noFill/>
                </a:ln>
                <a:solidFill>
                  <a:srgbClr val="2D2D8A">
                    <a:lumMod val="75000"/>
                  </a:srgbClr>
                </a:solidFill>
                <a:effectLst/>
                <a:uLnTx/>
                <a:uFillTx/>
                <a:latin typeface="Meiryo UI" pitchFamily="50" charset="-128"/>
                <a:ea typeface="Meiryo UI" pitchFamily="50" charset="-128"/>
                <a:cs typeface="Meiryo UI" pitchFamily="50" charset="-128"/>
              </a:rPr>
              <a:t>　</a:t>
            </a:r>
            <a:endParaRPr kumimoji="1" lang="ja-JP" altLang="en-US" sz="1050" b="1" i="0" u="none" strike="noStrike" kern="0" cap="none" spc="0" normalizeH="0" baseline="0" noProof="0" dirty="0">
              <a:ln>
                <a:noFill/>
              </a:ln>
              <a:solidFill>
                <a:srgbClr val="2D2D8A">
                  <a:lumMod val="75000"/>
                </a:srgbClr>
              </a:solidFill>
              <a:effectLst/>
              <a:uLnTx/>
              <a:uFillTx/>
              <a:latin typeface="Arial"/>
              <a:ea typeface="ＭＳ Ｐゴシック"/>
              <a:cs typeface="+mn-cs"/>
            </a:endParaRPr>
          </a:p>
        </p:txBody>
      </p:sp>
      <p:sp>
        <p:nvSpPr>
          <p:cNvPr id="23" name="円/楕円 22"/>
          <p:cNvSpPr/>
          <p:nvPr/>
        </p:nvSpPr>
        <p:spPr>
          <a:xfrm rot="20643489">
            <a:off x="641845" y="5245875"/>
            <a:ext cx="3888432" cy="613243"/>
          </a:xfrm>
          <a:prstGeom prst="ellipse">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24" name="円/楕円 23"/>
          <p:cNvSpPr/>
          <p:nvPr/>
        </p:nvSpPr>
        <p:spPr>
          <a:xfrm rot="1188859">
            <a:off x="4641620" y="5203952"/>
            <a:ext cx="3395586" cy="834068"/>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25" name="コンテンツ プレースホルダ 2"/>
          <p:cNvSpPr txBox="1">
            <a:spLocks/>
          </p:cNvSpPr>
          <p:nvPr/>
        </p:nvSpPr>
        <p:spPr bwMode="gray">
          <a:xfrm>
            <a:off x="475928" y="4589512"/>
            <a:ext cx="4168080" cy="3516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1200"/>
              </a:spcBef>
              <a:spcAft>
                <a:spcPct val="0"/>
              </a:spcAft>
              <a:buClrTx/>
              <a:buSzTx/>
              <a:buFontTx/>
              <a:buNone/>
              <a:tabLst/>
              <a:defRPr/>
            </a:pPr>
            <a:r>
              <a:rPr kumimoji="1" lang="ja-JP" altLang="en-US" sz="16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「正規雇用の割合」と「子育て中女性の就業率」</a:t>
            </a:r>
            <a:endParaRPr kumimoji="1" lang="en-US" altLang="ja-JP" sz="1600" b="1" i="0" u="none" strike="noStrike" kern="0" cap="none" spc="0" normalizeH="0" baseline="0" noProof="0" dirty="0">
              <a:ln>
                <a:noFill/>
              </a:ln>
              <a:solidFill>
                <a:srgbClr val="333399">
                  <a:lumMod val="50000"/>
                </a:srgbClr>
              </a:solidFill>
              <a:effectLst/>
              <a:uLnTx/>
              <a:uFillTx/>
              <a:latin typeface="Meiryo UI" pitchFamily="50" charset="-128"/>
              <a:ea typeface="Meiryo UI" pitchFamily="50" charset="-128"/>
              <a:cs typeface="Meiryo UI" pitchFamily="50" charset="-128"/>
            </a:endParaRPr>
          </a:p>
          <a:p>
            <a:pPr marL="542925" marR="0" lvl="2" indent="38100" algn="l" defTabSz="914400" rtl="0" eaLnBrk="1" fontAlgn="base" latinLnBrk="0" hangingPunct="1">
              <a:lnSpc>
                <a:spcPct val="100000"/>
              </a:lnSpc>
              <a:spcBef>
                <a:spcPts val="0"/>
              </a:spcBef>
              <a:spcAft>
                <a:spcPct val="0"/>
              </a:spcAft>
              <a:buClrTx/>
              <a:buSzTx/>
              <a:buFontTx/>
              <a:buNone/>
              <a:tabLst/>
              <a:defRPr/>
            </a:pPr>
            <a:endParaRPr kumimoji="1" lang="en-US" altLang="ja-JP" sz="11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542925" marR="0" lvl="2" indent="38100" algn="l" defTabSz="914400" rtl="0" eaLnBrk="1" fontAlgn="base" latinLnBrk="0" hangingPunct="1">
              <a:lnSpc>
                <a:spcPct val="100000"/>
              </a:lnSpc>
              <a:spcBef>
                <a:spcPts val="0"/>
              </a:spcBef>
              <a:spcAft>
                <a:spcPct val="0"/>
              </a:spcAft>
              <a:buClrTx/>
              <a:buSzTx/>
              <a:buFontTx/>
              <a:buNone/>
              <a:tabLst/>
              <a:defRPr/>
            </a:pPr>
            <a:endParaRPr kumimoji="1" lang="en-US" altLang="ja-JP" sz="11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542925" marR="0" lvl="1" indent="-361950" algn="l" defTabSz="914400" rtl="0" eaLnBrk="1" fontAlgn="base" latinLnBrk="0" hangingPunct="1">
              <a:lnSpc>
                <a:spcPct val="100000"/>
              </a:lnSpc>
              <a:spcBef>
                <a:spcPts val="0"/>
              </a:spcBef>
              <a:spcAft>
                <a:spcPct val="0"/>
              </a:spcAft>
              <a:buClrTx/>
              <a:buSzTx/>
              <a:buFont typeface="+mj-ea"/>
              <a:buAutoNum type="circleNumDbPlain" startAt="4"/>
              <a:tabLst/>
              <a:defRPr/>
            </a:pPr>
            <a:endParaRPr kumimoji="1" lang="en-US" altLang="ja-JP" sz="14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342900" marR="0" lvl="0" indent="-342900" algn="l" defTabSz="914400" rtl="0" eaLnBrk="1" fontAlgn="base" latinLnBrk="0" hangingPunct="1">
              <a:lnSpc>
                <a:spcPct val="100000"/>
              </a:lnSpc>
              <a:spcBef>
                <a:spcPts val="0"/>
              </a:spcBef>
              <a:spcAft>
                <a:spcPct val="0"/>
              </a:spcAft>
              <a:buClrTx/>
              <a:buSzTx/>
              <a:buFont typeface="+mj-lt"/>
              <a:buAutoNum type="arabicPeriod"/>
              <a:tabLst/>
              <a:defRPr/>
            </a:pPr>
            <a:endParaRPr kumimoji="1" lang="en-US" altLang="ja-JP" sz="14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342900" marR="0" lvl="0" indent="-342900" algn="l" defTabSz="914400" rtl="0" eaLnBrk="1" fontAlgn="base" latinLnBrk="0" hangingPunct="1">
              <a:lnSpc>
                <a:spcPts val="1200"/>
              </a:lnSpc>
              <a:spcBef>
                <a:spcPts val="0"/>
              </a:spcBef>
              <a:spcAft>
                <a:spcPct val="0"/>
              </a:spcAft>
              <a:buClrTx/>
              <a:buSzTx/>
              <a:buFont typeface="+mj-lt"/>
              <a:buAutoNum type="arabicPeriod"/>
              <a:tabLst/>
              <a:defRPr/>
            </a:pPr>
            <a:endParaRPr kumimoji="1" lang="en-US" altLang="ja-JP" sz="14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342900" marR="0" lvl="0" indent="-342900" algn="l" defTabSz="914400" rtl="0" eaLnBrk="1" fontAlgn="base" latinLnBrk="0" hangingPunct="1">
              <a:lnSpc>
                <a:spcPts val="1200"/>
              </a:lnSpc>
              <a:spcBef>
                <a:spcPts val="0"/>
              </a:spcBef>
              <a:spcAft>
                <a:spcPct val="0"/>
              </a:spcAft>
              <a:buClrTx/>
              <a:buSzTx/>
              <a:buFont typeface="+mj-lt"/>
              <a:buAutoNum type="arabicPeriod"/>
              <a:tabLst/>
              <a:defRPr/>
            </a:pPr>
            <a:endParaRPr kumimoji="1" lang="en-US" altLang="ja-JP" sz="14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342900" marR="0" lvl="0" indent="-342900" algn="l" defTabSz="914400" rtl="0" eaLnBrk="1" fontAlgn="base" latinLnBrk="0" hangingPunct="1">
              <a:lnSpc>
                <a:spcPts val="1200"/>
              </a:lnSpc>
              <a:spcBef>
                <a:spcPts val="0"/>
              </a:spcBef>
              <a:spcAft>
                <a:spcPct val="0"/>
              </a:spcAft>
              <a:buClrTx/>
              <a:buSzTx/>
              <a:buFont typeface="+mj-lt"/>
              <a:buAutoNum type="arabicPeriod"/>
              <a:tabLst/>
              <a:defRPr/>
            </a:pPr>
            <a:endParaRPr kumimoji="1" lang="en-US" altLang="ja-JP" sz="14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342900" marR="0" lvl="0" indent="-342900" algn="l" defTabSz="914400" rtl="0" eaLnBrk="1" fontAlgn="base" latinLnBrk="0" hangingPunct="1">
              <a:lnSpc>
                <a:spcPts val="1200"/>
              </a:lnSpc>
              <a:spcBef>
                <a:spcPts val="0"/>
              </a:spcBef>
              <a:spcAft>
                <a:spcPct val="0"/>
              </a:spcAft>
              <a:buClrTx/>
              <a:buSzTx/>
              <a:buFont typeface="+mj-lt"/>
              <a:buAutoNum type="arabicPeriod"/>
              <a:tabLst/>
              <a:defRPr/>
            </a:pPr>
            <a:endParaRPr kumimoji="1" lang="en-US" altLang="ja-JP" sz="14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342900" marR="0" lvl="0" indent="-342900" algn="l" defTabSz="914400" rtl="0" eaLnBrk="1" fontAlgn="base" latinLnBrk="0" hangingPunct="1">
              <a:lnSpc>
                <a:spcPts val="1200"/>
              </a:lnSpc>
              <a:spcBef>
                <a:spcPts val="0"/>
              </a:spcBef>
              <a:spcAft>
                <a:spcPct val="0"/>
              </a:spcAft>
              <a:buClrTx/>
              <a:buSzTx/>
              <a:buFont typeface="+mj-lt"/>
              <a:buAutoNum type="arabicPeriod"/>
              <a:tabLst/>
              <a:defRPr/>
            </a:pPr>
            <a:endParaRPr kumimoji="1" lang="en-US" altLang="ja-JP" sz="14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342900" marR="0" lvl="0" indent="-342900" algn="l" defTabSz="914400" rtl="0" eaLnBrk="1" fontAlgn="base" latinLnBrk="0" hangingPunct="1">
              <a:lnSpc>
                <a:spcPts val="1200"/>
              </a:lnSpc>
              <a:spcBef>
                <a:spcPts val="0"/>
              </a:spcBef>
              <a:spcAft>
                <a:spcPct val="0"/>
              </a:spcAft>
              <a:buClrTx/>
              <a:buSzTx/>
              <a:buFont typeface="+mj-lt"/>
              <a:buAutoNum type="arabicPeriod"/>
              <a:tabLst/>
              <a:defRPr/>
            </a:pPr>
            <a:endParaRPr kumimoji="1" lang="en-US" altLang="ja-JP" sz="14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342900" marR="0" lvl="0" indent="-342900" algn="l" defTabSz="914400" rtl="0" eaLnBrk="1" fontAlgn="base" latinLnBrk="0" hangingPunct="1">
              <a:lnSpc>
                <a:spcPts val="1200"/>
              </a:lnSpc>
              <a:spcBef>
                <a:spcPts val="0"/>
              </a:spcBef>
              <a:spcAft>
                <a:spcPct val="0"/>
              </a:spcAft>
              <a:buClrTx/>
              <a:buSzTx/>
              <a:buFontTx/>
              <a:buNone/>
              <a:tabLst/>
              <a:defRPr/>
            </a:pPr>
            <a:endParaRPr kumimoji="1" lang="en-US" altLang="ja-JP" sz="14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p:txBody>
      </p:sp>
      <p:sp>
        <p:nvSpPr>
          <p:cNvPr id="26" name="コンテンツ プレースホルダ 2"/>
          <p:cNvSpPr txBox="1">
            <a:spLocks/>
          </p:cNvSpPr>
          <p:nvPr/>
        </p:nvSpPr>
        <p:spPr bwMode="gray">
          <a:xfrm>
            <a:off x="4652392" y="4581128"/>
            <a:ext cx="4168080" cy="3516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1200"/>
              </a:spcBef>
              <a:spcAft>
                <a:spcPct val="0"/>
              </a:spcAft>
              <a:buClrTx/>
              <a:buSzTx/>
              <a:buFontTx/>
              <a:buNone/>
              <a:tabLst/>
              <a:defRPr/>
            </a:pPr>
            <a:r>
              <a:rPr kumimoji="1" lang="ja-JP" altLang="en-US" sz="16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「派遣社員の割合」と「子育て中女性の就業率」</a:t>
            </a:r>
            <a:endParaRPr kumimoji="1" lang="en-US" altLang="ja-JP" sz="14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p>
            <a:pPr marL="342900" marR="0" lvl="0" indent="-342900" algn="l" defTabSz="914400" rtl="0" eaLnBrk="1" fontAlgn="base" latinLnBrk="0" hangingPunct="1">
              <a:lnSpc>
                <a:spcPts val="1200"/>
              </a:lnSpc>
              <a:spcBef>
                <a:spcPts val="0"/>
              </a:spcBef>
              <a:spcAft>
                <a:spcPct val="0"/>
              </a:spcAft>
              <a:buClrTx/>
              <a:buSzTx/>
              <a:buFontTx/>
              <a:buNone/>
              <a:tabLst/>
              <a:defRPr/>
            </a:pPr>
            <a:endParaRPr kumimoji="1" lang="en-US" altLang="ja-JP" sz="14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p:txBody>
      </p:sp>
      <p:pic>
        <p:nvPicPr>
          <p:cNvPr id="4100" name="Picture 4"/>
          <p:cNvPicPr>
            <a:picLocks noChangeAspect="1" noChangeArrowheads="1"/>
          </p:cNvPicPr>
          <p:nvPr/>
        </p:nvPicPr>
        <p:blipFill>
          <a:blip r:embed="rId4" cstate="print"/>
          <a:srcRect/>
          <a:stretch>
            <a:fillRect/>
          </a:stretch>
        </p:blipFill>
        <p:spPr bwMode="auto">
          <a:xfrm>
            <a:off x="467544" y="2060848"/>
            <a:ext cx="1981200" cy="1962150"/>
          </a:xfrm>
          <a:prstGeom prst="rect">
            <a:avLst/>
          </a:prstGeom>
          <a:noFill/>
          <a:ln w="9525">
            <a:solidFill>
              <a:schemeClr val="bg1">
                <a:lumMod val="50000"/>
              </a:schemeClr>
            </a:solidFill>
            <a:miter lim="800000"/>
            <a:headEnd/>
            <a:tailEnd/>
          </a:ln>
        </p:spPr>
      </p:pic>
      <p:sp>
        <p:nvSpPr>
          <p:cNvPr id="28" name="コンテンツ プレースホルダ 2"/>
          <p:cNvSpPr txBox="1">
            <a:spLocks/>
          </p:cNvSpPr>
          <p:nvPr/>
        </p:nvSpPr>
        <p:spPr bwMode="gray">
          <a:xfrm>
            <a:off x="395536" y="4005064"/>
            <a:ext cx="2376264" cy="6480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1200"/>
              </a:spcBef>
              <a:spcAft>
                <a:spcPct val="0"/>
              </a:spcAft>
              <a:buClrTx/>
              <a:buSzTx/>
              <a:buFontTx/>
              <a:buNone/>
              <a:tabLst/>
              <a:defRPr/>
            </a:pPr>
            <a:r>
              <a:rPr kumimoji="1" lang="ja-JP" altLang="en-US" sz="14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ドットをポイントすると、都市名と数値が表示される</a:t>
            </a:r>
            <a:endParaRPr kumimoji="1" lang="en-US" altLang="ja-JP" sz="14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p:txBody>
      </p:sp>
      <p:sp>
        <p:nvSpPr>
          <p:cNvPr id="29" name="二等辺三角形 28"/>
          <p:cNvSpPr/>
          <p:nvPr/>
        </p:nvSpPr>
        <p:spPr>
          <a:xfrm rot="10800000">
            <a:off x="5364088" y="3140968"/>
            <a:ext cx="792088" cy="28803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Tree>
    <p:extLst>
      <p:ext uri="{BB962C8B-B14F-4D97-AF65-F5344CB8AC3E}">
        <p14:creationId xmlns:p14="http://schemas.microsoft.com/office/powerpoint/2010/main" val="4044497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4294967295"/>
          </p:nvPr>
        </p:nvSpPr>
        <p:spPr>
          <a:xfrm>
            <a:off x="6804248" y="44624"/>
            <a:ext cx="2133600" cy="26035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FB3B8FA-1B13-4967-BF3D-873308DD05F5}" type="slidenum">
              <a:rPr kumimoji="1" lang="en-US" altLang="ja-JP"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1" lang="en-US" altLang="ja-JP"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5" name="タイトル 1"/>
          <p:cNvSpPr txBox="1">
            <a:spLocks/>
          </p:cNvSpPr>
          <p:nvPr/>
        </p:nvSpPr>
        <p:spPr bwMode="gray">
          <a:xfrm>
            <a:off x="179512" y="692696"/>
            <a:ext cx="8640762" cy="4333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32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3.</a:t>
            </a:r>
            <a:r>
              <a:rPr kumimoji="1" lang="ja-JP" altLang="en-US" sz="32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rPr>
              <a:t>具体的な取り組み　「引っ越しメーター」</a:t>
            </a:r>
            <a:endParaRPr kumimoji="1" lang="ja-JP" altLang="en-US" sz="2400" b="0" i="0" u="none" strike="noStrike" kern="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p:txBody>
      </p:sp>
      <p:sp>
        <p:nvSpPr>
          <p:cNvPr id="11" name="コンテンツ プレースホルダ 2"/>
          <p:cNvSpPr>
            <a:spLocks noGrp="1"/>
          </p:cNvSpPr>
          <p:nvPr>
            <p:ph idx="1"/>
          </p:nvPr>
        </p:nvSpPr>
        <p:spPr>
          <a:xfrm>
            <a:off x="5220072" y="2132856"/>
            <a:ext cx="3672408" cy="4032448"/>
          </a:xfrm>
        </p:spPr>
        <p:txBody>
          <a:bodyPr/>
          <a:lstStyle/>
          <a:p>
            <a:pPr>
              <a:spcBef>
                <a:spcPts val="1200"/>
              </a:spcBef>
              <a:buFont typeface="Wingdings" pitchFamily="2" charset="2"/>
              <a:buChar char="l"/>
            </a:pPr>
            <a:r>
              <a:rPr lang="ja-JP" altLang="en-US" sz="1600" dirty="0">
                <a:latin typeface="Meiryo UI" pitchFamily="50" charset="-128"/>
                <a:ea typeface="Meiryo UI" pitchFamily="50" charset="-128"/>
                <a:cs typeface="Meiryo UI" pitchFamily="50" charset="-128"/>
              </a:rPr>
              <a:t>「引っ越しメーター」でできること</a:t>
            </a:r>
            <a:endParaRPr lang="en-US" altLang="ja-JP" sz="1600" dirty="0">
              <a:latin typeface="Meiryo UI" pitchFamily="50" charset="-128"/>
              <a:ea typeface="Meiryo UI" pitchFamily="50" charset="-128"/>
              <a:cs typeface="Meiryo UI" pitchFamily="50" charset="-128"/>
            </a:endParaRPr>
          </a:p>
          <a:p>
            <a:pPr>
              <a:spcBef>
                <a:spcPts val="1200"/>
              </a:spcBef>
              <a:buFont typeface="+mj-lt"/>
              <a:buAutoNum type="arabicPeriod"/>
            </a:pPr>
            <a:r>
              <a:rPr lang="ja-JP" altLang="en-US" sz="1600" b="1" dirty="0">
                <a:latin typeface="Meiryo UI" pitchFamily="50" charset="-128"/>
                <a:ea typeface="Meiryo UI" pitchFamily="50" charset="-128"/>
                <a:cs typeface="Meiryo UI" pitchFamily="50" charset="-128"/>
              </a:rPr>
              <a:t>客観データにもとづく都市の真の実力がわかる</a:t>
            </a:r>
            <a:endParaRPr lang="en-US" altLang="ja-JP" sz="1600" b="1" dirty="0">
              <a:latin typeface="Meiryo UI" pitchFamily="50" charset="-128"/>
              <a:ea typeface="Meiryo UI" pitchFamily="50" charset="-128"/>
              <a:cs typeface="Meiryo UI" pitchFamily="50" charset="-128"/>
            </a:endParaRPr>
          </a:p>
          <a:p>
            <a:pPr lvl="1">
              <a:spcBef>
                <a:spcPts val="1200"/>
              </a:spcBef>
              <a:buFont typeface="Wingdings" pitchFamily="2" charset="2"/>
              <a:buChar char="Ø"/>
            </a:pPr>
            <a:r>
              <a:rPr lang="ja-JP" altLang="en-US" sz="1400" dirty="0">
                <a:latin typeface="Meiryo UI" pitchFamily="50" charset="-128"/>
                <a:ea typeface="Meiryo UI" pitchFamily="50" charset="-128"/>
                <a:cs typeface="Meiryo UI" pitchFamily="50" charset="-128"/>
              </a:rPr>
              <a:t>　</a:t>
            </a:r>
            <a:r>
              <a:rPr lang="ja-JP" altLang="en-US" sz="1600" dirty="0">
                <a:latin typeface="Meiryo UI" pitchFamily="50" charset="-128"/>
                <a:ea typeface="Meiryo UI" pitchFamily="50" charset="-128"/>
                <a:cs typeface="Meiryo UI" pitchFamily="50" charset="-128"/>
              </a:rPr>
              <a:t>「思い込み」の排除、魅力発見</a:t>
            </a:r>
            <a:endParaRPr lang="en-US" altLang="ja-JP" sz="1600" dirty="0">
              <a:latin typeface="Meiryo UI" pitchFamily="50" charset="-128"/>
              <a:ea typeface="Meiryo UI" pitchFamily="50" charset="-128"/>
              <a:cs typeface="Meiryo UI" pitchFamily="50" charset="-128"/>
            </a:endParaRPr>
          </a:p>
          <a:p>
            <a:pPr>
              <a:spcBef>
                <a:spcPts val="1200"/>
              </a:spcBef>
              <a:buFont typeface="+mj-lt"/>
              <a:buAutoNum type="arabicPeriod"/>
            </a:pPr>
            <a:r>
              <a:rPr lang="ja-JP" altLang="en-US" sz="1600" b="1" dirty="0">
                <a:latin typeface="Meiryo UI" pitchFamily="50" charset="-128"/>
                <a:ea typeface="Meiryo UI" pitchFamily="50" charset="-128"/>
                <a:cs typeface="Meiryo UI" pitchFamily="50" charset="-128"/>
              </a:rPr>
              <a:t>数値データだけではなく、「雰囲気」、「伝統」といった定性情報をみんなで持ち寄り改良（拡張）</a:t>
            </a:r>
            <a:endParaRPr lang="en-US" altLang="ja-JP" sz="1600" b="1" dirty="0">
              <a:latin typeface="Meiryo UI" pitchFamily="50" charset="-128"/>
              <a:ea typeface="Meiryo UI" pitchFamily="50" charset="-128"/>
              <a:cs typeface="Meiryo UI" pitchFamily="50" charset="-128"/>
            </a:endParaRPr>
          </a:p>
          <a:p>
            <a:pPr lvl="1">
              <a:spcBef>
                <a:spcPts val="1200"/>
              </a:spcBef>
              <a:buFont typeface="Wingdings" pitchFamily="2" charset="2"/>
              <a:buChar char="Ø"/>
            </a:pPr>
            <a:r>
              <a:rPr lang="ja-JP" altLang="en-US" sz="1600" dirty="0">
                <a:latin typeface="Meiryo UI" pitchFamily="50" charset="-128"/>
                <a:ea typeface="Meiryo UI" pitchFamily="50" charset="-128"/>
                <a:cs typeface="Meiryo UI" pitchFamily="50" charset="-128"/>
              </a:rPr>
              <a:t>参加する楽しさ（ハードル低）</a:t>
            </a:r>
            <a:endParaRPr lang="en-US" altLang="ja-JP" sz="1600" dirty="0">
              <a:latin typeface="Meiryo UI" pitchFamily="50" charset="-128"/>
              <a:ea typeface="Meiryo UI" pitchFamily="50" charset="-128"/>
              <a:cs typeface="Meiryo UI" pitchFamily="50" charset="-128"/>
            </a:endParaRPr>
          </a:p>
          <a:p>
            <a:pPr lvl="1">
              <a:spcBef>
                <a:spcPts val="1200"/>
              </a:spcBef>
              <a:buFont typeface="Wingdings" pitchFamily="2" charset="2"/>
              <a:buChar char="Ø"/>
            </a:pPr>
            <a:r>
              <a:rPr lang="ja-JP" altLang="en-US" sz="1600" dirty="0">
                <a:latin typeface="Meiryo UI" pitchFamily="50" charset="-128"/>
                <a:ea typeface="Meiryo UI" pitchFamily="50" charset="-128"/>
                <a:cs typeface="Meiryo UI" pitchFamily="50" charset="-128"/>
              </a:rPr>
              <a:t>もっと知る・もっと好きになる</a:t>
            </a:r>
            <a:endParaRPr lang="en-US" altLang="ja-JP" sz="1600" dirty="0">
              <a:latin typeface="Meiryo UI" pitchFamily="50" charset="-128"/>
              <a:ea typeface="Meiryo UI" pitchFamily="50" charset="-128"/>
              <a:cs typeface="Meiryo UI" pitchFamily="50" charset="-128"/>
            </a:endParaRPr>
          </a:p>
          <a:p>
            <a:pPr>
              <a:spcBef>
                <a:spcPts val="1200"/>
              </a:spcBef>
              <a:buFont typeface="+mj-lt"/>
              <a:buAutoNum type="arabicPeriod"/>
            </a:pPr>
            <a:r>
              <a:rPr lang="ja-JP" altLang="en-US" sz="1600" b="1" dirty="0">
                <a:latin typeface="Meiryo UI" pitchFamily="50" charset="-128"/>
                <a:ea typeface="Meiryo UI" pitchFamily="50" charset="-128"/>
                <a:cs typeface="Meiryo UI" pitchFamily="50" charset="-128"/>
              </a:rPr>
              <a:t>将来は任意の</a:t>
            </a:r>
            <a:r>
              <a:rPr lang="en-US" altLang="ja-JP" sz="1600" b="1" dirty="0">
                <a:latin typeface="Meiryo UI" pitchFamily="50" charset="-128"/>
                <a:ea typeface="Meiryo UI" pitchFamily="50" charset="-128"/>
                <a:cs typeface="Meiryo UI" pitchFamily="50" charset="-128"/>
              </a:rPr>
              <a:t>2</a:t>
            </a:r>
            <a:r>
              <a:rPr lang="ja-JP" altLang="en-US" sz="1600" b="1" dirty="0">
                <a:latin typeface="Meiryo UI" pitchFamily="50" charset="-128"/>
                <a:ea typeface="Meiryo UI" pitchFamily="50" charset="-128"/>
                <a:cs typeface="Meiryo UI" pitchFamily="50" charset="-128"/>
              </a:rPr>
              <a:t>都市比較や項目の選択可能に。レーダーチャート化など見せ方の工夫（拡張）</a:t>
            </a:r>
            <a:endParaRPr lang="en-US" altLang="ja-JP" sz="1600" dirty="0">
              <a:latin typeface="Meiryo UI" pitchFamily="50" charset="-128"/>
              <a:ea typeface="Meiryo UI" pitchFamily="50" charset="-128"/>
              <a:cs typeface="Meiryo UI" pitchFamily="50" charset="-128"/>
            </a:endParaRPr>
          </a:p>
          <a:p>
            <a:pPr lvl="1">
              <a:spcBef>
                <a:spcPts val="1200"/>
              </a:spcBef>
              <a:buFont typeface="Wingdings" pitchFamily="2" charset="2"/>
              <a:buChar char="Ø"/>
            </a:pPr>
            <a:r>
              <a:rPr lang="ja-JP" altLang="en-US" sz="1600" dirty="0">
                <a:latin typeface="Meiryo UI" pitchFamily="50" charset="-128"/>
                <a:ea typeface="Meiryo UI" pitchFamily="50" charset="-128"/>
                <a:cs typeface="Meiryo UI" pitchFamily="50" charset="-128"/>
              </a:rPr>
              <a:t>参加する楽しさ（ﾘﾃﾗｼｰ向上）</a:t>
            </a:r>
            <a:endParaRPr lang="en-US" altLang="ja-JP" sz="1600" dirty="0">
              <a:latin typeface="Meiryo UI" pitchFamily="50" charset="-128"/>
              <a:ea typeface="Meiryo UI" pitchFamily="50" charset="-128"/>
              <a:cs typeface="Meiryo UI" pitchFamily="50" charset="-128"/>
            </a:endParaRPr>
          </a:p>
          <a:p>
            <a:pPr>
              <a:spcBef>
                <a:spcPts val="0"/>
              </a:spcBef>
              <a:buNone/>
            </a:pPr>
            <a:endParaRPr lang="en-US" altLang="ja-JP" sz="1600" b="1" dirty="0">
              <a:solidFill>
                <a:schemeClr val="accent2">
                  <a:lumMod val="50000"/>
                </a:schemeClr>
              </a:solidFill>
              <a:latin typeface="Meiryo UI" pitchFamily="50" charset="-128"/>
              <a:ea typeface="Meiryo UI" pitchFamily="50" charset="-128"/>
              <a:cs typeface="Meiryo UI" pitchFamily="50" charset="-128"/>
            </a:endParaRPr>
          </a:p>
          <a:p>
            <a:pPr marL="542925" lvl="2" indent="38100">
              <a:spcBef>
                <a:spcPts val="0"/>
              </a:spcBef>
              <a:buNone/>
            </a:pPr>
            <a:endParaRPr lang="en-US" altLang="ja-JP" sz="1100" dirty="0">
              <a:latin typeface="Meiryo UI" pitchFamily="50" charset="-128"/>
              <a:ea typeface="Meiryo UI" pitchFamily="50" charset="-128"/>
              <a:cs typeface="Meiryo UI" pitchFamily="50" charset="-128"/>
            </a:endParaRPr>
          </a:p>
          <a:p>
            <a:pPr marL="542925" lvl="2" indent="38100">
              <a:spcBef>
                <a:spcPts val="0"/>
              </a:spcBef>
              <a:buNone/>
            </a:pPr>
            <a:endParaRPr lang="en-US" altLang="ja-JP" sz="1100" dirty="0">
              <a:latin typeface="Meiryo UI" pitchFamily="50" charset="-128"/>
              <a:ea typeface="Meiryo UI" pitchFamily="50" charset="-128"/>
              <a:cs typeface="Meiryo UI" pitchFamily="50" charset="-128"/>
            </a:endParaRPr>
          </a:p>
          <a:p>
            <a:pPr marL="542925" lvl="1" indent="-361950">
              <a:spcBef>
                <a:spcPts val="0"/>
              </a:spcBef>
              <a:buFont typeface="+mj-ea"/>
              <a:buAutoNum type="circleNumDbPlain" startAt="4"/>
            </a:pPr>
            <a:endParaRPr lang="en-US" altLang="ja-JP" sz="1400" dirty="0">
              <a:solidFill>
                <a:srgbClr val="000000"/>
              </a:solidFill>
              <a:latin typeface="Meiryo UI" pitchFamily="50" charset="-128"/>
              <a:ea typeface="Meiryo UI" pitchFamily="50" charset="-128"/>
              <a:cs typeface="Meiryo UI" pitchFamily="50" charset="-128"/>
            </a:endParaRPr>
          </a:p>
          <a:p>
            <a:pPr>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Font typeface="+mj-lt"/>
              <a:buAutoNum type="arabicPeriod"/>
            </a:pPr>
            <a:endParaRPr lang="en-US" altLang="ja-JP" sz="1400" dirty="0">
              <a:latin typeface="Meiryo UI" pitchFamily="50" charset="-128"/>
              <a:ea typeface="Meiryo UI" pitchFamily="50" charset="-128"/>
              <a:cs typeface="Meiryo UI" pitchFamily="50" charset="-128"/>
            </a:endParaRPr>
          </a:p>
          <a:p>
            <a:pPr>
              <a:lnSpc>
                <a:spcPts val="1200"/>
              </a:lnSpc>
              <a:spcBef>
                <a:spcPts val="0"/>
              </a:spcBef>
              <a:buNone/>
            </a:pPr>
            <a:endParaRPr lang="en-US" altLang="ja-JP" sz="1400" dirty="0">
              <a:latin typeface="Meiryo UI" pitchFamily="50" charset="-128"/>
              <a:ea typeface="Meiryo UI" pitchFamily="50" charset="-128"/>
              <a:cs typeface="Meiryo UI" pitchFamily="50" charset="-128"/>
            </a:endParaRPr>
          </a:p>
        </p:txBody>
      </p:sp>
      <p:pic>
        <p:nvPicPr>
          <p:cNvPr id="2050" name="Picture 2"/>
          <p:cNvPicPr>
            <a:picLocks noChangeAspect="1" noChangeArrowheads="1"/>
          </p:cNvPicPr>
          <p:nvPr/>
        </p:nvPicPr>
        <p:blipFill>
          <a:blip r:embed="rId2" cstate="print"/>
          <a:srcRect/>
          <a:stretch>
            <a:fillRect/>
          </a:stretch>
        </p:blipFill>
        <p:spPr bwMode="auto">
          <a:xfrm>
            <a:off x="395536" y="1916832"/>
            <a:ext cx="4642069" cy="3285926"/>
          </a:xfrm>
          <a:prstGeom prst="rect">
            <a:avLst/>
          </a:prstGeom>
          <a:noFill/>
          <a:ln w="9525">
            <a:noFill/>
            <a:miter lim="800000"/>
            <a:headEnd/>
            <a:tailEnd/>
          </a:ln>
        </p:spPr>
      </p:pic>
      <p:pic>
        <p:nvPicPr>
          <p:cNvPr id="2052" name="Picture 4"/>
          <p:cNvPicPr>
            <a:picLocks noChangeAspect="1" noChangeArrowheads="1"/>
          </p:cNvPicPr>
          <p:nvPr/>
        </p:nvPicPr>
        <p:blipFill>
          <a:blip r:embed="rId3" cstate="print"/>
          <a:srcRect/>
          <a:stretch>
            <a:fillRect/>
          </a:stretch>
        </p:blipFill>
        <p:spPr bwMode="auto">
          <a:xfrm>
            <a:off x="395536" y="5229200"/>
            <a:ext cx="2016224" cy="1270498"/>
          </a:xfrm>
          <a:prstGeom prst="rect">
            <a:avLst/>
          </a:prstGeom>
          <a:noFill/>
          <a:ln w="9525">
            <a:noFill/>
            <a:miter lim="800000"/>
            <a:headEnd/>
            <a:tailEnd/>
          </a:ln>
        </p:spPr>
      </p:pic>
      <p:pic>
        <p:nvPicPr>
          <p:cNvPr id="14" name="図 13" descr="札幌市グラフ引っ越しメーター　 Code for Niigata  チャレンジ!!オープンガバナンス2016.png"/>
          <p:cNvPicPr>
            <a:picLocks noChangeAspect="1"/>
          </p:cNvPicPr>
          <p:nvPr/>
        </p:nvPicPr>
        <p:blipFill>
          <a:blip r:embed="rId4" cstate="print"/>
          <a:stretch>
            <a:fillRect/>
          </a:stretch>
        </p:blipFill>
        <p:spPr>
          <a:xfrm>
            <a:off x="2411760" y="5229200"/>
            <a:ext cx="2781859" cy="1296144"/>
          </a:xfrm>
          <a:prstGeom prst="rect">
            <a:avLst/>
          </a:prstGeom>
        </p:spPr>
      </p:pic>
      <p:sp>
        <p:nvSpPr>
          <p:cNvPr id="12" name="二等辺三角形 11"/>
          <p:cNvSpPr/>
          <p:nvPr/>
        </p:nvSpPr>
        <p:spPr>
          <a:xfrm rot="10800000">
            <a:off x="3779912" y="5013176"/>
            <a:ext cx="792088" cy="28803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0" name="コンテンツ プレースホルダ 2"/>
          <p:cNvSpPr txBox="1">
            <a:spLocks/>
          </p:cNvSpPr>
          <p:nvPr/>
        </p:nvSpPr>
        <p:spPr bwMode="gray">
          <a:xfrm>
            <a:off x="323528" y="1484784"/>
            <a:ext cx="8496944" cy="21602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500"/>
              </a:lnSpc>
              <a:spcBef>
                <a:spcPts val="0"/>
              </a:spcBef>
              <a:spcAft>
                <a:spcPct val="0"/>
              </a:spcAft>
              <a:buClrTx/>
              <a:buSzTx/>
              <a:buFont typeface="Wingdings" pitchFamily="2" charset="2"/>
              <a:buChar char="l"/>
              <a:tabLst/>
              <a:defRPr/>
            </a:pPr>
            <a:r>
              <a:rPr kumimoji="1" lang="ja-JP" altLang="en-US" b="1" i="0" u="none" strike="noStrike" kern="0" cap="none" spc="0" normalizeH="0" baseline="0" noProof="0" dirty="0">
                <a:ln>
                  <a:noFill/>
                </a:ln>
                <a:solidFill>
                  <a:srgbClr val="333399">
                    <a:lumMod val="75000"/>
                  </a:srgbClr>
                </a:solidFill>
                <a:effectLst/>
                <a:uLnTx/>
                <a:uFillTx/>
                <a:latin typeface="Meiryo UI" pitchFamily="50" charset="-128"/>
                <a:ea typeface="Meiryo UI" pitchFamily="50" charset="-128"/>
                <a:cs typeface="Meiryo UI" pitchFamily="50" charset="-128"/>
              </a:rPr>
              <a:t>“新潟市へ他の政令市から引っ越してくる”想定で、もと住んでいた都市と新潟市とを、</a:t>
            </a:r>
            <a:endParaRPr kumimoji="1" lang="en-US" altLang="ja-JP" b="1" i="0" u="none" strike="noStrike" kern="0" cap="none" spc="0" normalizeH="0" baseline="0" noProof="0" dirty="0">
              <a:ln>
                <a:noFill/>
              </a:ln>
              <a:solidFill>
                <a:srgbClr val="333399">
                  <a:lumMod val="75000"/>
                </a:srgbClr>
              </a:solidFill>
              <a:effectLst/>
              <a:uLnTx/>
              <a:uFillTx/>
              <a:latin typeface="Meiryo UI" pitchFamily="50" charset="-128"/>
              <a:ea typeface="Meiryo UI" pitchFamily="50" charset="-128"/>
              <a:cs typeface="Meiryo UI" pitchFamily="50" charset="-128"/>
            </a:endParaRPr>
          </a:p>
          <a:p>
            <a:pPr marL="342900" marR="0" lvl="0" indent="-342900" algn="l" defTabSz="914400" rtl="0" eaLnBrk="1" fontAlgn="base" latinLnBrk="0" hangingPunct="1">
              <a:lnSpc>
                <a:spcPts val="2500"/>
              </a:lnSpc>
              <a:spcBef>
                <a:spcPts val="0"/>
              </a:spcBef>
              <a:spcAft>
                <a:spcPct val="0"/>
              </a:spcAft>
              <a:buClrTx/>
              <a:buSzTx/>
              <a:tabLst/>
              <a:defRPr/>
            </a:pPr>
            <a:r>
              <a:rPr lang="ja-JP" altLang="en-US" b="1" kern="0" dirty="0">
                <a:solidFill>
                  <a:srgbClr val="333399">
                    <a:lumMod val="75000"/>
                  </a:srgbClr>
                </a:solidFill>
                <a:latin typeface="Meiryo UI" pitchFamily="50" charset="-128"/>
                <a:ea typeface="Meiryo UI" pitchFamily="50" charset="-128"/>
                <a:cs typeface="Meiryo UI" pitchFamily="50" charset="-128"/>
              </a:rPr>
              <a:t>　　　　　　　　　　　　　　　　　　　　　　　　　　　　　</a:t>
            </a:r>
            <a:r>
              <a:rPr kumimoji="1" lang="ja-JP" altLang="en-US" b="1" i="0" u="none" strike="noStrike" kern="0" cap="none" spc="0" normalizeH="0" baseline="0" noProof="0" dirty="0">
                <a:ln>
                  <a:noFill/>
                </a:ln>
                <a:solidFill>
                  <a:srgbClr val="333399">
                    <a:lumMod val="75000"/>
                  </a:srgbClr>
                </a:solidFill>
                <a:effectLst/>
                <a:uLnTx/>
                <a:uFillTx/>
                <a:latin typeface="Meiryo UI" pitchFamily="50" charset="-128"/>
                <a:ea typeface="Meiryo UI" pitchFamily="50" charset="-128"/>
                <a:cs typeface="Meiryo UI" pitchFamily="50" charset="-128"/>
              </a:rPr>
              <a:t>　　データにもとづく「偏差値」で比較する。</a:t>
            </a:r>
            <a:endParaRPr kumimoji="1" lang="en-US" altLang="ja-JP" b="1" i="0" u="none" strike="noStrike" kern="0" cap="none" spc="0" normalizeH="0" baseline="0" noProof="0" dirty="0">
              <a:ln>
                <a:noFill/>
              </a:ln>
              <a:solidFill>
                <a:srgbClr val="333399">
                  <a:lumMod val="75000"/>
                </a:srgbClr>
              </a:solidFill>
              <a:effectLst/>
              <a:uLnTx/>
              <a:uFillTx/>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020188426"/>
      </p:ext>
    </p:extLst>
  </p:cSld>
  <p:clrMapOvr>
    <a:masterClrMapping/>
  </p:clrMapOvr>
</p:sld>
</file>

<file path=ppt/theme/theme1.xml><?xml version="1.0" encoding="utf-8"?>
<a:theme xmlns:a="http://schemas.openxmlformats.org/drawingml/2006/main" name="cool10-s-1">
  <a:themeElements>
    <a:clrScheme name="s-cool1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ool14">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cool1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ool1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ool1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ool1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ool1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ool1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ool1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ool1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ool1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ool1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ool1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ool1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cool10-s-1</Template>
  <TotalTime>10560</TotalTime>
  <Words>1601</Words>
  <Application>Microsoft Office PowerPoint</Application>
  <PresentationFormat>画面に合わせる (4:3)</PresentationFormat>
  <Paragraphs>553</Paragraphs>
  <Slides>21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21</vt:i4>
      </vt:variant>
    </vt:vector>
  </HeadingPairs>
  <TitlesOfParts>
    <vt:vector size="31" baseType="lpstr">
      <vt:lpstr>HG丸ｺﾞｼｯｸM-PRO</vt:lpstr>
      <vt:lpstr>Meiryo UI</vt:lpstr>
      <vt:lpstr>ＭＳ Ｐゴシック</vt:lpstr>
      <vt:lpstr>ＭＳ Ｐ明朝</vt:lpstr>
      <vt:lpstr>Arial</vt:lpstr>
      <vt:lpstr>Calibri</vt:lpstr>
      <vt:lpstr>Times New Roman</vt:lpstr>
      <vt:lpstr>Wingdings</vt:lpstr>
      <vt:lpstr>cool10-s-1</vt:lpstr>
      <vt:lpstr>デザインの設定</vt:lpstr>
      <vt:lpstr> もっと知りたい地域のこと　～協働で進める地域の情報発信のあり方～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0</dc:title>
  <dc:creator>ＩＴ 推進課</dc:creator>
  <cp:lastModifiedBy>michiya yamada</cp:lastModifiedBy>
  <cp:revision>246</cp:revision>
  <cp:lastPrinted>2017-02-23T07:54:47Z</cp:lastPrinted>
  <dcterms:created xsi:type="dcterms:W3CDTF">2014-04-23T01:53:55Z</dcterms:created>
  <dcterms:modified xsi:type="dcterms:W3CDTF">2017-03-06T12:49:55Z</dcterms:modified>
</cp:coreProperties>
</file>