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過去１年間にスポーツ・レクリエーションを行った日数（20歳以上）</a:t>
            </a:r>
          </a:p>
          <a:p>
            <a:pPr/>
            <a:r>
              <a:t>まったくやっていない人は障害者が58.2％であるのに対し健常者は  19.1％</a:t>
            </a:r>
          </a:p>
          <a:p>
            <a:pPr/>
          </a:p>
          <a:p>
            <a:pPr/>
            <a:r>
              <a:t>平成25年度文部科学省委託事業「健常者と障害者のスポーツ・レクリエーション活動連携推進事業（地域における障害者の</a:t>
            </a:r>
          </a:p>
          <a:p>
            <a:pPr/>
            <a:r>
              <a:t>スポーツ・レクリエーション活動に関する調査研究）報告書」</a:t>
            </a:r>
          </a:p>
          <a:p>
            <a:pPr/>
            <a:r>
              <a:t>・文部科学省「体力・スポーツに関する世論調査」（平成25年１月）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タイトルテキスト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“ここに引用を入力してください。”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タイトルテキスト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288709" y="9245600"/>
            <a:ext cx="414682" cy="330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3 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288709" y="9251950"/>
            <a:ext cx="414682" cy="330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14_Special_Olympics_Washington_Summer_Games_140601-A-UG106-217.jpg"/>
          <p:cNvPicPr>
            <a:picLocks noChangeAspect="1"/>
          </p:cNvPicPr>
          <p:nvPr>
            <p:ph type="pic" idx="13"/>
          </p:nvPr>
        </p:nvPicPr>
        <p:blipFill>
          <a:blip r:embed="rId3">
            <a:alphaModFix amt="30914"/>
            <a:extLst/>
          </a:blip>
          <a:srcRect l="5712" t="0" r="5712" b="0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122" name="Group 122"/>
          <p:cNvGrpSpPr/>
          <p:nvPr/>
        </p:nvGrpSpPr>
        <p:grpSpPr>
          <a:xfrm>
            <a:off x="7880252" y="631092"/>
            <a:ext cx="5079077" cy="2082801"/>
            <a:chOff x="0" y="0"/>
            <a:chExt cx="5079076" cy="2082800"/>
          </a:xfrm>
        </p:grpSpPr>
        <p:sp>
          <p:nvSpPr>
            <p:cNvPr id="121" name="Shape 121"/>
            <p:cNvSpPr/>
            <p:nvPr/>
          </p:nvSpPr>
          <p:spPr>
            <a:xfrm>
              <a:off x="76200" y="38100"/>
              <a:ext cx="4926677" cy="187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sz="10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rPr sz="11300">
                  <a:latin typeface="Impact"/>
                  <a:ea typeface="Impact"/>
                  <a:cs typeface="Impact"/>
                  <a:sym typeface="Impact"/>
                </a:rPr>
                <a:t>58.2%</a:t>
              </a:r>
              <a:r>
                <a:rPr>
                  <a:latin typeface="ヒラギノ角ゴ Std"/>
                  <a:ea typeface="ヒラギノ角ゴ Std"/>
                  <a:cs typeface="ヒラギノ角ゴ Std"/>
                  <a:sym typeface="ヒラギノ角ゴ Std"/>
                </a:rPr>
                <a:t>？</a:t>
              </a:r>
            </a:p>
          </p:txBody>
        </p:sp>
        <p:pic>
          <p:nvPicPr>
            <p:cNvPr id="120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079077" cy="2082801"/>
            </a:xfrm>
            <a:prstGeom prst="rect">
              <a:avLst/>
            </a:prstGeom>
            <a:effectLst/>
          </p:spPr>
        </p:pic>
      </p:grpSp>
      <p:sp>
        <p:nvSpPr>
          <p:cNvPr id="123" name="Shape 123"/>
          <p:cNvSpPr/>
          <p:nvPr>
            <p:ph type="title" idx="4294967295"/>
          </p:nvPr>
        </p:nvSpPr>
        <p:spPr>
          <a:xfrm>
            <a:off x="160927" y="90471"/>
            <a:ext cx="6677311" cy="1642778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algn="l" defTabSz="332993">
              <a:defRPr sz="3021">
                <a:latin typeface="Impact"/>
                <a:ea typeface="Impact"/>
                <a:cs typeface="Impact"/>
                <a:sym typeface="Impact"/>
              </a:defRPr>
            </a:pPr>
            <a:r>
              <a:t>Everyone Enjoy Sportsin Hometown</a:t>
            </a:r>
            <a:br/>
            <a:r>
              <a:t>自分のまちで誰でもスポーツを楽しむ</a:t>
            </a:r>
            <a:br/>
            <a:r>
              <a:t>ためのアプリ</a:t>
            </a:r>
          </a:p>
        </p:txBody>
      </p:sp>
      <p:sp>
        <p:nvSpPr>
          <p:cNvPr id="124" name="Shape 124"/>
          <p:cNvSpPr/>
          <p:nvPr/>
        </p:nvSpPr>
        <p:spPr>
          <a:xfrm>
            <a:off x="129660" y="2078939"/>
            <a:ext cx="7650240" cy="21971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FFFFFF"/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pPr>
            <a:r>
              <a:t>横浜市の課題は…</a:t>
            </a:r>
          </a:p>
          <a:p>
            <a:pPr algn="l">
              <a:defRPr sz="3000">
                <a:solidFill>
                  <a:srgbClr val="FFFFFF"/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pPr>
            <a:r>
              <a:t>▽障害者が参加できるイベント情報が不明</a:t>
            </a:r>
          </a:p>
          <a:p>
            <a:pPr algn="l">
              <a:defRPr sz="3000">
                <a:solidFill>
                  <a:srgbClr val="FFFFFF"/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pPr>
            <a:r>
              <a:t>▽障害者が利用できる施設情報が不明</a:t>
            </a:r>
          </a:p>
          <a:p>
            <a:pPr algn="l">
              <a:defRPr sz="3000">
                <a:solidFill>
                  <a:srgbClr val="FFFFFF"/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pPr>
            <a:r>
              <a:t>▽障害者スポーツ指導者の所在が不明</a:t>
            </a:r>
          </a:p>
        </p:txBody>
      </p:sp>
      <p:grpSp>
        <p:nvGrpSpPr>
          <p:cNvPr id="127" name="Group 127"/>
          <p:cNvGrpSpPr/>
          <p:nvPr/>
        </p:nvGrpSpPr>
        <p:grpSpPr>
          <a:xfrm>
            <a:off x="1601449" y="6853523"/>
            <a:ext cx="9801902" cy="2890423"/>
            <a:chOff x="0" y="0"/>
            <a:chExt cx="9801900" cy="2890421"/>
          </a:xfrm>
        </p:grpSpPr>
        <p:sp>
          <p:nvSpPr>
            <p:cNvPr id="126" name="Shape 126"/>
            <p:cNvSpPr/>
            <p:nvPr/>
          </p:nvSpPr>
          <p:spPr>
            <a:xfrm>
              <a:off x="76200" y="38100"/>
              <a:ext cx="9649501" cy="2687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496570">
                <a:defRPr sz="357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目指すのは…</a:t>
              </a:r>
            </a:p>
            <a:p>
              <a:pPr algn="l" defTabSz="496570">
                <a:defRPr sz="3570">
                  <a:latin typeface="ヒラギノ角ゴ Std"/>
                  <a:ea typeface="ヒラギノ角ゴ Std"/>
                  <a:cs typeface="ヒラギノ角ゴ Std"/>
                  <a:sym typeface="ヒラギノ角ゴ Std"/>
                </a:defRPr>
              </a:pPr>
              <a:r>
                <a:t>障害の種別や有無にかかわらず、すべての市民が体を動かす喜びを通して人とつながり、健康で心豊かに生き生きとくらすことができるまち</a:t>
              </a:r>
            </a:p>
          </p:txBody>
        </p:sp>
        <p:pic>
          <p:nvPicPr>
            <p:cNvPr id="125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9801902" cy="2890422"/>
            </a:xfrm>
            <a:prstGeom prst="rect">
              <a:avLst/>
            </a:prstGeom>
            <a:effectLst/>
          </p:spPr>
        </p:pic>
      </p:grpSp>
      <p:sp>
        <p:nvSpPr>
          <p:cNvPr id="128" name="Shape 128"/>
          <p:cNvSpPr/>
          <p:nvPr/>
        </p:nvSpPr>
        <p:spPr>
          <a:xfrm>
            <a:off x="4876152" y="4456630"/>
            <a:ext cx="8160389" cy="21971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FFFFFF"/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pPr>
            <a:r>
              <a:t>具体的アクションは…</a:t>
            </a:r>
          </a:p>
          <a:p>
            <a:pPr algn="l">
              <a:defRPr sz="3000">
                <a:solidFill>
                  <a:srgbClr val="FFFFFF"/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pPr>
            <a:r>
              <a:t>▽オープンデータを活用し、施設・スポーツイベント情報基盤＝アプリ＝を構築</a:t>
            </a:r>
          </a:p>
          <a:p>
            <a:pPr algn="l">
              <a:defRPr sz="3000">
                <a:solidFill>
                  <a:srgbClr val="FFFFFF"/>
                </a:solidFill>
                <a:latin typeface="ヒラギノ角ゴ Std"/>
                <a:ea typeface="ヒラギノ角ゴ Std"/>
                <a:cs typeface="ヒラギノ角ゴ Std"/>
                <a:sym typeface="ヒラギノ角ゴ Std"/>
              </a:defRPr>
            </a:pPr>
            <a:r>
              <a:t>▽障害者スポーツ指導員・イベントのDB化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2"/>
      <p:bldP build="whole" bldLvl="1" animBg="1" rev="0" advAuto="0" spid="123" grpId="1"/>
      <p:bldP build="whole" bldLvl="1" animBg="1" rev="0" advAuto="0" spid="124" grpId="3"/>
      <p:bldP build="whole" bldLvl="1" animBg="1" rev="0" advAuto="0" spid="128" grpId="4"/>
      <p:bldP build="whole" bldLvl="1" animBg="1" rev="0" advAuto="0" spid="127" grpId="5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