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6143600" y="9251950"/>
            <a:ext cx="704902" cy="54864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692672" y="68675"/>
            <a:ext cx="243203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>
                <a:solidFill>
                  <a:srgbClr val="32333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[2016/11/22 confidential]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6143599" y="9251950"/>
            <a:ext cx="704902" cy="54864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7" name="Shape 137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6143599" y="9245600"/>
            <a:ext cx="704902" cy="54864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1.jpeg"/><Relationship Id="rId4" Type="http://schemas.openxmlformats.org/officeDocument/2006/relationships/hyperlink" Target="http://www.predpol.com/" TargetMode="External"/><Relationship Id="rId5" Type="http://schemas.openxmlformats.org/officeDocument/2006/relationships/hyperlink" Target="http://cooeydailypress.com/can-police-foretell-crime/" TargetMode="External"/><Relationship Id="rId6" Type="http://schemas.openxmlformats.org/officeDocument/2006/relationships/hyperlink" Target="http://www.ifmpt.de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数理的犯罪予測を用いた警察・自治体向けパトロール経路提案システム</a:t>
            </a:r>
          </a:p>
        </p:txBody>
      </p:sp>
      <p:sp>
        <p:nvSpPr>
          <p:cNvPr id="149" name="Shape 149"/>
          <p:cNvSpPr/>
          <p:nvPr>
            <p:ph type="subTitle" sz="quarter" idx="1"/>
          </p:nvPr>
        </p:nvSpPr>
        <p:spPr>
          <a:xfrm>
            <a:off x="1066800" y="69850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Singular Perturbations</a:t>
            </a:r>
          </a:p>
          <a:p>
            <a:pPr/>
            <a:r>
              <a:t>山本弥生、梶田真実、梶田晴司</a:t>
            </a:r>
          </a:p>
        </p:txBody>
      </p:sp>
      <p:sp>
        <p:nvSpPr>
          <p:cNvPr id="150" name="Shape 150"/>
          <p:cNvSpPr/>
          <p:nvPr/>
        </p:nvSpPr>
        <p:spPr>
          <a:xfrm>
            <a:off x="1066800" y="5245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3200"/>
            </a:pPr>
            <a:r>
              <a:t>Challenge Open Governance 2016</a:t>
            </a:r>
          </a:p>
          <a:p>
            <a:pPr>
              <a:defRPr sz="3200"/>
            </a:pPr>
            <a:r>
              <a:t>最終審査会　2017/03/12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7957095" y="5050007"/>
            <a:ext cx="3297205" cy="140618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700">
                <a:solidFill>
                  <a:schemeClr val="accent6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DDGF法による犯罪予測と</a:t>
            </a:r>
          </a:p>
          <a:p>
            <a:pPr>
              <a:defRPr sz="1700">
                <a:solidFill>
                  <a:schemeClr val="accent6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データ分析結果の配信システム</a:t>
            </a:r>
          </a:p>
        </p:txBody>
      </p:sp>
      <p:sp>
        <p:nvSpPr>
          <p:cNvPr id="290" name="Shape 290"/>
          <p:cNvSpPr/>
          <p:nvPr/>
        </p:nvSpPr>
        <p:spPr>
          <a:xfrm>
            <a:off x="1067128" y="5252252"/>
            <a:ext cx="2735309" cy="13081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50000"/>
              </a:lnSpc>
              <a:defRPr sz="27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警察</a:t>
            </a:r>
          </a:p>
        </p:txBody>
      </p:sp>
      <p:sp>
        <p:nvSpPr>
          <p:cNvPr id="291" name="Shape 291"/>
          <p:cNvSpPr/>
          <p:nvPr/>
        </p:nvSpPr>
        <p:spPr>
          <a:xfrm flipH="1" rot="2985970">
            <a:off x="6920345" y="3114630"/>
            <a:ext cx="3322604" cy="78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292" name="Shape 292"/>
          <p:cNvSpPr/>
          <p:nvPr/>
        </p:nvSpPr>
        <p:spPr>
          <a:xfrm flipH="1" rot="10800000">
            <a:off x="4411102" y="5973847"/>
            <a:ext cx="3322604" cy="78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5024654" y="5690402"/>
            <a:ext cx="20955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latin typeface="HGPGothicE"/>
                <a:ea typeface="HGPGothicE"/>
                <a:cs typeface="HGPGothicE"/>
                <a:sym typeface="HGPGothicE"/>
              </a:defRPr>
            </a:pPr>
            <a:r>
              <a:t>犯罪</a:t>
            </a:r>
            <a:r>
              <a:rPr>
                <a:solidFill>
                  <a:schemeClr val="accent4"/>
                </a:solidFill>
              </a:rPr>
              <a:t>発生情報</a:t>
            </a:r>
          </a:p>
        </p:txBody>
      </p:sp>
      <p:sp>
        <p:nvSpPr>
          <p:cNvPr id="294" name="Shape 294"/>
          <p:cNvSpPr/>
          <p:nvPr/>
        </p:nvSpPr>
        <p:spPr>
          <a:xfrm>
            <a:off x="831745" y="5364311"/>
            <a:ext cx="11592323" cy="416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8" y="0"/>
                </a:moveTo>
                <a:lnTo>
                  <a:pt x="6342" y="9673"/>
                </a:lnTo>
                <a:lnTo>
                  <a:pt x="168" y="9673"/>
                </a:lnTo>
                <a:cubicBezTo>
                  <a:pt x="75" y="9673"/>
                  <a:pt x="0" y="9881"/>
                  <a:pt x="0" y="10140"/>
                </a:cubicBezTo>
                <a:lnTo>
                  <a:pt x="0" y="21133"/>
                </a:lnTo>
                <a:cubicBezTo>
                  <a:pt x="0" y="21391"/>
                  <a:pt x="75" y="21600"/>
                  <a:pt x="168" y="21600"/>
                </a:cubicBezTo>
                <a:lnTo>
                  <a:pt x="21432" y="21600"/>
                </a:lnTo>
                <a:cubicBezTo>
                  <a:pt x="21525" y="21600"/>
                  <a:pt x="21600" y="21391"/>
                  <a:pt x="21600" y="21133"/>
                </a:cubicBezTo>
                <a:lnTo>
                  <a:pt x="21600" y="10140"/>
                </a:lnTo>
                <a:cubicBezTo>
                  <a:pt x="21600" y="9881"/>
                  <a:pt x="21525" y="9673"/>
                  <a:pt x="21432" y="9673"/>
                </a:cubicBezTo>
                <a:lnTo>
                  <a:pt x="7014" y="9673"/>
                </a:lnTo>
                <a:lnTo>
                  <a:pt x="6678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000">
                <a:solidFill>
                  <a:schemeClr val="accent5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3者の連携の場を提供することで、市民の防犯活動の活性化を目指す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防犯団体にシステムを使ってもらうための仕組み作り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連携のためのデータ利用許可取得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連携に必要な予算調整</a:t>
            </a:r>
          </a:p>
        </p:txBody>
      </p:sp>
      <p:sp>
        <p:nvSpPr>
          <p:cNvPr id="295" name="Shape 295"/>
          <p:cNvSpPr/>
          <p:nvPr/>
        </p:nvSpPr>
        <p:spPr>
          <a:xfrm>
            <a:off x="7519891" y="1716364"/>
            <a:ext cx="545941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犯罪予測を用いたパトロール経路提案</a:t>
            </a:r>
          </a:p>
        </p:txBody>
      </p:sp>
      <p:sp>
        <p:nvSpPr>
          <p:cNvPr id="296" name="Shape 296"/>
          <p:cNvSpPr/>
          <p:nvPr>
            <p:ph type="title"/>
          </p:nvPr>
        </p:nvSpPr>
        <p:spPr>
          <a:xfrm>
            <a:off x="-171084" y="-387094"/>
            <a:ext cx="13597980" cy="2159001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アイディアの実現プロセス</a:t>
            </a:r>
          </a:p>
        </p:txBody>
      </p:sp>
      <p:sp>
        <p:nvSpPr>
          <p:cNvPr id="297" name="Shape 297"/>
          <p:cNvSpPr/>
          <p:nvPr/>
        </p:nvSpPr>
        <p:spPr>
          <a:xfrm>
            <a:off x="4554431" y="1631918"/>
            <a:ext cx="2735309" cy="1433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50000"/>
              </a:lnSpc>
              <a:defRPr sz="27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防犯団体</a:t>
            </a:r>
          </a:p>
        </p:txBody>
      </p:sp>
      <p:sp>
        <p:nvSpPr>
          <p:cNvPr id="298" name="Shape 298"/>
          <p:cNvSpPr/>
          <p:nvPr/>
        </p:nvSpPr>
        <p:spPr>
          <a:xfrm>
            <a:off x="8863412" y="2410445"/>
            <a:ext cx="365234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実際のパトロール経路の</a:t>
            </a:r>
          </a:p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成果を分析</a:t>
            </a:r>
          </a:p>
        </p:txBody>
      </p:sp>
      <p:sp>
        <p:nvSpPr>
          <p:cNvPr id="299" name="Shape 299"/>
          <p:cNvSpPr/>
          <p:nvPr/>
        </p:nvSpPr>
        <p:spPr>
          <a:xfrm flipH="1" rot="18243766">
            <a:off x="1551461" y="3302799"/>
            <a:ext cx="3322604" cy="78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4573481" y="3773041"/>
            <a:ext cx="2997846" cy="1270001"/>
          </a:xfrm>
          <a:prstGeom prst="roundRect">
            <a:avLst>
              <a:gd name="adj" fmla="val 15000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50730" y="1663886"/>
            <a:ext cx="355689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パトロール経路</a:t>
            </a:r>
          </a:p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のフィードバック</a:t>
            </a:r>
          </a:p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アプリを通じた利用結果</a:t>
            </a:r>
          </a:p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犯罪被害の通知</a:t>
            </a:r>
          </a:p>
        </p:txBody>
      </p:sp>
      <p:sp>
        <p:nvSpPr>
          <p:cNvPr id="302" name="Shape 302"/>
          <p:cNvSpPr/>
          <p:nvPr/>
        </p:nvSpPr>
        <p:spPr>
          <a:xfrm>
            <a:off x="9884140" y="3434726"/>
            <a:ext cx="244375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個人に関連ある</a:t>
            </a:r>
          </a:p>
          <a:p>
            <a: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防犯情報の配信</a:t>
            </a:r>
          </a:p>
        </p:txBody>
      </p:sp>
      <p:sp>
        <p:nvSpPr>
          <p:cNvPr id="303" name="Shape 303"/>
          <p:cNvSpPr/>
          <p:nvPr/>
        </p:nvSpPr>
        <p:spPr>
          <a:xfrm>
            <a:off x="5329454" y="4147120"/>
            <a:ext cx="14859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自治体</a:t>
            </a:r>
          </a:p>
        </p:txBody>
      </p:sp>
      <p:sp>
        <p:nvSpPr>
          <p:cNvPr id="304" name="Shape 304"/>
          <p:cNvSpPr/>
          <p:nvPr/>
        </p:nvSpPr>
        <p:spPr>
          <a:xfrm>
            <a:off x="476250" y="6844397"/>
            <a:ext cx="17653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今後の課題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881189" y="725887"/>
            <a:ext cx="10912222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600"/>
            </a:pPr>
            <a:r>
              <a:t>アプリがサービスとして成功するためには…</a:t>
            </a:r>
          </a:p>
          <a:p>
            <a:pPr marL="444500" indent="-444500" algn="l">
              <a:buSzPct val="75000"/>
              <a:buChar char="•"/>
              <a:defRPr sz="26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面白い、使ってみようと思わせるしくみ（入り口）</a:t>
            </a:r>
          </a:p>
          <a:p>
            <a:pPr marL="444500" indent="-444500" algn="l">
              <a:buSzPct val="75000"/>
              <a:buChar char="•"/>
              <a:defRPr sz="2600"/>
            </a:pPr>
            <a:r>
              <a:t>徹底的に使いやすく、必要十分な要素のみに単純化したUI（継続性）</a:t>
            </a:r>
          </a:p>
          <a:p>
            <a:pPr marL="444500" indent="-444500" algn="l">
              <a:buSzPct val="75000"/>
              <a:buChar char="•"/>
              <a:defRPr sz="2600"/>
            </a:pPr>
            <a:r>
              <a:t>ユーザーとアプリのインタラクション（定着）</a:t>
            </a:r>
          </a:p>
        </p:txBody>
      </p:sp>
      <p:pic>
        <p:nvPicPr>
          <p:cNvPr id="307" name="スクリーンショット 2016-11-05 22.31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4968" y="4786443"/>
            <a:ext cx="3775291" cy="1933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スクリーンショット 2016-11-05 22.58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296" y="6983390"/>
            <a:ext cx="9376257" cy="200417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3529102" y="6380633"/>
            <a:ext cx="449864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[嬉しいコメントをいただきました]</a:t>
            </a:r>
          </a:p>
        </p:txBody>
      </p:sp>
      <p:sp>
        <p:nvSpPr>
          <p:cNvPr id="310" name="Shape 310"/>
          <p:cNvSpPr/>
          <p:nvPr/>
        </p:nvSpPr>
        <p:spPr>
          <a:xfrm>
            <a:off x="2441475" y="2955090"/>
            <a:ext cx="7187614" cy="311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2800"/>
            </a:pPr>
            <a:r>
              <a:t>iOS App</a:t>
            </a:r>
            <a:r>
              <a:t>「パトロールマップ」</a:t>
            </a:r>
            <a:r>
              <a:t> </a:t>
            </a:r>
            <a:endParaRPr sz="3100"/>
          </a:p>
          <a:p>
            <a:pPr algn="l">
              <a:defRPr sz="2800"/>
            </a:pPr>
            <a:r>
              <a:t>2014</a:t>
            </a:r>
            <a:r>
              <a:t>年８月公開</a:t>
            </a:r>
          </a:p>
          <a:p>
            <a:pPr algn="l">
              <a:defRPr sz="2800"/>
            </a:pPr>
            <a:r>
              <a:t>2014/08~2016/01までに2379 dl, AppleWatch 2$ 4dl, </a:t>
            </a:r>
          </a:p>
          <a:p>
            <a:pPr algn="l">
              <a:defRPr sz="2800"/>
            </a:pPr>
            <a:r>
              <a:t>週刊アスキー紙面に</a:t>
            </a:r>
            <a:r>
              <a:t>2</a:t>
            </a:r>
            <a:r>
              <a:t>度掲載</a:t>
            </a:r>
          </a:p>
          <a:p>
            <a:pPr algn="l">
              <a:defRPr sz="2800"/>
            </a:pPr>
            <a:r>
              <a:t>→２社に声かけを頂き1社に売却</a:t>
            </a:r>
          </a:p>
        </p:txBody>
      </p:sp>
      <p:pic>
        <p:nvPicPr>
          <p:cNvPr id="311" name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5089" y="3229688"/>
            <a:ext cx="1464178" cy="146417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254558" y="162333"/>
            <a:ext cx="134508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[参考]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088239" y="379111"/>
            <a:ext cx="7081463" cy="58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/>
            <a:r>
              <a:t>[自治体による防犯活動の現状]</a:t>
            </a:r>
          </a:p>
        </p:txBody>
      </p:sp>
      <p:sp>
        <p:nvSpPr>
          <p:cNvPr id="153" name="Shape 153"/>
          <p:cNvSpPr/>
          <p:nvPr/>
        </p:nvSpPr>
        <p:spPr>
          <a:xfrm rot="5400000">
            <a:off x="6105661" y="2041748"/>
            <a:ext cx="793478" cy="1328794"/>
          </a:xfrm>
          <a:prstGeom prst="rightArrow">
            <a:avLst>
              <a:gd name="adj1" fmla="val 42797"/>
              <a:gd name="adj2" fmla="val 61062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2961668" y="3282475"/>
            <a:ext cx="7081464" cy="58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/>
            <a:r>
              <a:t>[課題]</a:t>
            </a:r>
          </a:p>
        </p:txBody>
      </p:sp>
      <p:sp>
        <p:nvSpPr>
          <p:cNvPr id="155" name="Shape 155"/>
          <p:cNvSpPr/>
          <p:nvPr/>
        </p:nvSpPr>
        <p:spPr>
          <a:xfrm>
            <a:off x="3505969" y="6579289"/>
            <a:ext cx="5992862" cy="57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/>
            <a:r>
              <a:t>[解決策]</a:t>
            </a:r>
          </a:p>
        </p:txBody>
      </p:sp>
      <p:sp>
        <p:nvSpPr>
          <p:cNvPr id="156" name="Shape 156"/>
          <p:cNvSpPr/>
          <p:nvPr/>
        </p:nvSpPr>
        <p:spPr>
          <a:xfrm>
            <a:off x="19049" y="7268456"/>
            <a:ext cx="12966701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データを介在して、バラバラの市民の経験知を共有知にするアプリサービス</a:t>
            </a:r>
          </a:p>
          <a:p>
            <a:pPr>
              <a:defRPr sz="2600"/>
            </a:pPr>
            <a:r>
              <a:t>→ </a:t>
            </a:r>
          </a:p>
          <a:p>
            <a:pPr>
              <a:defRPr sz="2600"/>
            </a:pPr>
            <a:r>
              <a:t>ボランティア活動が役に立っているとわかるフィードバック（貢献感）</a:t>
            </a:r>
          </a:p>
          <a:p>
            <a:pPr>
              <a:defRPr sz="2600"/>
            </a:pPr>
            <a:r>
              <a:t>安心・安全な街づくりを目標に、ともに活動する仲間がいるという意識（共同体感覚）</a:t>
            </a:r>
          </a:p>
        </p:txBody>
      </p:sp>
      <p:sp>
        <p:nvSpPr>
          <p:cNvPr id="157" name="Shape 157"/>
          <p:cNvSpPr/>
          <p:nvPr/>
        </p:nvSpPr>
        <p:spPr>
          <a:xfrm rot="5400000">
            <a:off x="6105661" y="5185085"/>
            <a:ext cx="793478" cy="1328795"/>
          </a:xfrm>
          <a:prstGeom prst="rightArrow">
            <a:avLst>
              <a:gd name="adj1" fmla="val 42797"/>
              <a:gd name="adj2" fmla="val 61062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1152289" y="1116173"/>
            <a:ext cx="11914342" cy="815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・警察署からのメーリングリスト、アプリで</a:t>
            </a:r>
            <a:r>
              <a:rPr u="sng"/>
              <a:t>過去に発生した</a:t>
            </a:r>
            <a:r>
              <a:t>犯罪情報は公開されている</a:t>
            </a:r>
          </a:p>
          <a:p>
            <a:pPr algn="l"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・神奈川県内2300の防犯ボランティア団体の地道な活動で近年犯罪認知件数の減少</a:t>
            </a:r>
          </a:p>
        </p:txBody>
      </p:sp>
      <p:sp>
        <p:nvSpPr>
          <p:cNvPr id="159" name="Shape 159"/>
          <p:cNvSpPr/>
          <p:nvPr/>
        </p:nvSpPr>
        <p:spPr>
          <a:xfrm>
            <a:off x="1437977" y="3890107"/>
            <a:ext cx="9773246" cy="12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団員の固定化、高齢化、マンネリ化</a:t>
            </a:r>
          </a:p>
          <a:p>
            <a:pPr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データがLinkedされていない／「カン・コツ」パトロールのみでは人的コストが高い　</a:t>
            </a:r>
          </a:p>
          <a:p>
            <a:pPr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　　　→　</a:t>
            </a:r>
            <a:r>
              <a:rPr u="sng"/>
              <a:t>より効果的な防犯に向けて、データ分析による有効活用の余地あり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238905" y="99206"/>
            <a:ext cx="989260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38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犯罪予測を基軸にした先端防犯プラットフォーム</a:t>
            </a:r>
          </a:p>
        </p:txBody>
      </p:sp>
      <p:sp>
        <p:nvSpPr>
          <p:cNvPr id="162" name="Shape 162"/>
          <p:cNvSpPr/>
          <p:nvPr/>
        </p:nvSpPr>
        <p:spPr>
          <a:xfrm>
            <a:off x="4361315" y="3900175"/>
            <a:ext cx="3647788" cy="15124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>
                <a:solidFill>
                  <a:schemeClr val="accent6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DDGF法による</a:t>
            </a:r>
          </a:p>
          <a:p>
            <a:pPr>
              <a:lnSpc>
                <a:spcPct val="150000"/>
              </a:lnSpc>
              <a:defRPr>
                <a:solidFill>
                  <a:schemeClr val="accent6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犯罪予測</a:t>
            </a:r>
          </a:p>
        </p:txBody>
      </p:sp>
      <p:sp>
        <p:nvSpPr>
          <p:cNvPr id="163" name="Shape 163"/>
          <p:cNvSpPr/>
          <p:nvPr/>
        </p:nvSpPr>
        <p:spPr>
          <a:xfrm>
            <a:off x="177800" y="3939540"/>
            <a:ext cx="2735309" cy="14337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50000"/>
              </a:lnSpc>
              <a:defRPr sz="27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警察・自治体</a:t>
            </a:r>
          </a:p>
        </p:txBody>
      </p:sp>
      <p:sp>
        <p:nvSpPr>
          <p:cNvPr id="164" name="Shape 164"/>
          <p:cNvSpPr/>
          <p:nvPr/>
        </p:nvSpPr>
        <p:spPr>
          <a:xfrm>
            <a:off x="2487716" y="3172925"/>
            <a:ext cx="2167143" cy="781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165" name="Shape 165"/>
          <p:cNvSpPr/>
          <p:nvPr/>
        </p:nvSpPr>
        <p:spPr>
          <a:xfrm rot="10800000">
            <a:off x="2487716" y="5378705"/>
            <a:ext cx="2167143" cy="78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9625901" y="3958550"/>
            <a:ext cx="3177525" cy="1433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700">
                <a:latin typeface="HGPGothicE"/>
                <a:ea typeface="HGPGothicE"/>
                <a:cs typeface="HGPGothicE"/>
                <a:sym typeface="HGPGothicE"/>
              </a:defRPr>
            </a:pPr>
            <a:r>
              <a:t>防犯ボランティア</a:t>
            </a:r>
          </a:p>
          <a:p>
            <a:pPr>
              <a:lnSpc>
                <a:spcPct val="150000"/>
              </a:lnSpc>
              <a:defRPr sz="2700">
                <a:latin typeface="HGPGothicE"/>
                <a:ea typeface="HGPGothicE"/>
                <a:cs typeface="HGPGothicE"/>
                <a:sym typeface="HGPGothicE"/>
              </a:defRPr>
            </a:pPr>
            <a:r>
              <a:t>団体・市民</a:t>
            </a:r>
          </a:p>
        </p:txBody>
      </p:sp>
      <p:sp>
        <p:nvSpPr>
          <p:cNvPr id="167" name="Shape 167"/>
          <p:cNvSpPr/>
          <p:nvPr/>
        </p:nvSpPr>
        <p:spPr>
          <a:xfrm>
            <a:off x="7715558" y="3172925"/>
            <a:ext cx="2308339" cy="781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168" name="Shape 168"/>
          <p:cNvSpPr/>
          <p:nvPr/>
        </p:nvSpPr>
        <p:spPr>
          <a:xfrm rot="10800000">
            <a:off x="7567682" y="5361170"/>
            <a:ext cx="2391253" cy="78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614" y="0"/>
                  <a:pt x="10306" y="0"/>
                </a:cubicBezTo>
                <a:cubicBezTo>
                  <a:pt x="14887" y="0"/>
                  <a:pt x="18919" y="6340"/>
                  <a:pt x="20200" y="15560"/>
                </a:cubicBezTo>
                <a:lnTo>
                  <a:pt x="21600" y="15560"/>
                </a:lnTo>
                <a:lnTo>
                  <a:pt x="19139" y="21600"/>
                </a:lnTo>
                <a:lnTo>
                  <a:pt x="15711" y="15560"/>
                </a:lnTo>
                <a:lnTo>
                  <a:pt x="17079" y="15560"/>
                </a:lnTo>
                <a:lnTo>
                  <a:pt x="17079" y="15560"/>
                </a:lnTo>
                <a:cubicBezTo>
                  <a:pt x="15488" y="7719"/>
                  <a:pt x="11165" y="4067"/>
                  <a:pt x="7424" y="7403"/>
                </a:cubicBezTo>
                <a:cubicBezTo>
                  <a:pt x="4708" y="9825"/>
                  <a:pt x="2944" y="15413"/>
                  <a:pt x="294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algn="l" defTabSz="914400">
              <a:defRPr sz="1800">
                <a:solidFill>
                  <a:srgbClr val="FFFFFF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2523537" y="2735332"/>
            <a:ext cx="20955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latin typeface="HGPGothicE"/>
                <a:ea typeface="HGPGothicE"/>
                <a:cs typeface="HGPGothicE"/>
                <a:sym typeface="HGPGothicE"/>
              </a:defRPr>
            </a:pPr>
            <a:r>
              <a:t>犯罪</a:t>
            </a:r>
            <a:r>
              <a:rPr>
                <a:solidFill>
                  <a:schemeClr val="accent4"/>
                </a:solidFill>
              </a:rPr>
              <a:t>発生情報</a:t>
            </a:r>
          </a:p>
        </p:txBody>
      </p:sp>
      <p:sp>
        <p:nvSpPr>
          <p:cNvPr id="170" name="Shape 170"/>
          <p:cNvSpPr/>
          <p:nvPr/>
        </p:nvSpPr>
        <p:spPr>
          <a:xfrm>
            <a:off x="1249688" y="6230699"/>
            <a:ext cx="490736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latin typeface="HGPGothicE"/>
                <a:ea typeface="HGPGothicE"/>
                <a:cs typeface="HGPGothicE"/>
                <a:sym typeface="HGPGothicE"/>
              </a:defRPr>
            </a:pPr>
            <a:r>
              <a:t>市民のオンライン・オフライン上の</a:t>
            </a:r>
          </a:p>
          <a:p>
            <a:pPr>
              <a:lnSpc>
                <a:spcPct val="150000"/>
              </a:lnSpc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行動データと分析結果</a:t>
            </a:r>
          </a:p>
        </p:txBody>
      </p:sp>
      <p:sp>
        <p:nvSpPr>
          <p:cNvPr id="171" name="Shape 171"/>
          <p:cNvSpPr/>
          <p:nvPr/>
        </p:nvSpPr>
        <p:spPr>
          <a:xfrm>
            <a:off x="7224362" y="6195629"/>
            <a:ext cx="383937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latin typeface="HGPGothicE"/>
                <a:ea typeface="HGPGothicE"/>
                <a:cs typeface="HGPGothicE"/>
                <a:sym typeface="HGPGothicE"/>
              </a:defRPr>
            </a:pPr>
            <a:r>
              <a:t>防犯パトロール活動と</a:t>
            </a:r>
          </a:p>
          <a:p>
            <a:pPr>
              <a:lnSpc>
                <a:spcPct val="150000"/>
              </a:lnSpc>
              <a:defRPr sz="2600">
                <a:latin typeface="HGPGothicE"/>
                <a:ea typeface="HGPGothicE"/>
                <a:cs typeface="HGPGothicE"/>
                <a:sym typeface="HGPGothicE"/>
              </a:defRPr>
            </a:pPr>
            <a:r>
              <a:t>アプリ利用の</a:t>
            </a:r>
            <a:r>
              <a:rPr>
                <a:solidFill>
                  <a:schemeClr val="accent4"/>
                </a:solidFill>
              </a:rPr>
              <a:t>フィードバック</a:t>
            </a:r>
          </a:p>
        </p:txBody>
      </p:sp>
      <p:sp>
        <p:nvSpPr>
          <p:cNvPr id="172" name="Shape 172"/>
          <p:cNvSpPr/>
          <p:nvPr/>
        </p:nvSpPr>
        <p:spPr>
          <a:xfrm>
            <a:off x="489029" y="5301249"/>
            <a:ext cx="5646738" cy="3908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11" y="16139"/>
                </a:lnTo>
                <a:lnTo>
                  <a:pt x="1911" y="21249"/>
                </a:lnTo>
                <a:cubicBezTo>
                  <a:pt x="1911" y="21443"/>
                  <a:pt x="2020" y="21600"/>
                  <a:pt x="2154" y="21600"/>
                </a:cubicBezTo>
                <a:lnTo>
                  <a:pt x="21357" y="21600"/>
                </a:lnTo>
                <a:cubicBezTo>
                  <a:pt x="21491" y="21600"/>
                  <a:pt x="21600" y="21443"/>
                  <a:pt x="21600" y="21249"/>
                </a:cubicBezTo>
                <a:lnTo>
                  <a:pt x="21600" y="13923"/>
                </a:lnTo>
                <a:cubicBezTo>
                  <a:pt x="21600" y="13729"/>
                  <a:pt x="21491" y="13572"/>
                  <a:pt x="21357" y="13572"/>
                </a:cubicBezTo>
                <a:lnTo>
                  <a:pt x="2602" y="135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000">
                <a:solidFill>
                  <a:schemeClr val="accent5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嬉しさ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・市民への効率良い防犯情報の通知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・市民からのフィードバック分析　</a:t>
            </a:r>
          </a:p>
        </p:txBody>
      </p:sp>
      <p:sp>
        <p:nvSpPr>
          <p:cNvPr id="173" name="Shape 173"/>
          <p:cNvSpPr/>
          <p:nvPr/>
        </p:nvSpPr>
        <p:spPr>
          <a:xfrm>
            <a:off x="6364604" y="5288179"/>
            <a:ext cx="6369845" cy="3934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99" y="0"/>
                </a:moveTo>
                <a:lnTo>
                  <a:pt x="19468" y="13591"/>
                </a:lnTo>
                <a:lnTo>
                  <a:pt x="358" y="13591"/>
                </a:lnTo>
                <a:cubicBezTo>
                  <a:pt x="160" y="13591"/>
                  <a:pt x="0" y="13851"/>
                  <a:pt x="0" y="14171"/>
                </a:cubicBezTo>
                <a:lnTo>
                  <a:pt x="0" y="21020"/>
                </a:lnTo>
                <a:cubicBezTo>
                  <a:pt x="0" y="21340"/>
                  <a:pt x="160" y="21600"/>
                  <a:pt x="358" y="21600"/>
                </a:cubicBezTo>
                <a:lnTo>
                  <a:pt x="21242" y="21600"/>
                </a:lnTo>
                <a:cubicBezTo>
                  <a:pt x="21440" y="21600"/>
                  <a:pt x="21600" y="21340"/>
                  <a:pt x="21600" y="21020"/>
                </a:cubicBezTo>
                <a:lnTo>
                  <a:pt x="21600" y="14171"/>
                </a:lnTo>
                <a:cubicBezTo>
                  <a:pt x="21600" y="13851"/>
                  <a:pt x="21440" y="13591"/>
                  <a:pt x="21242" y="13591"/>
                </a:cubicBezTo>
                <a:lnTo>
                  <a:pt x="20328" y="13591"/>
                </a:lnTo>
                <a:lnTo>
                  <a:pt x="1989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 sz="2000">
                <a:solidFill>
                  <a:schemeClr val="accent5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嬉しさ</a:t>
            </a:r>
          </a:p>
          <a:p>
            <a:pPr algn="l"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・効率良いパトロール　・防犯リテラシーの向上</a:t>
            </a:r>
          </a:p>
          <a:p>
            <a:pPr algn="l"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・マンネリ化の打破　　・ボランティア活動の周知</a:t>
            </a:r>
          </a:p>
        </p:txBody>
      </p:sp>
      <p:pic>
        <p:nvPicPr>
          <p:cNvPr id="174" name="スクリーンショット 2017-01-15 12.34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0793" y="998396"/>
            <a:ext cx="1769927" cy="2613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9041130" y="634524"/>
            <a:ext cx="452552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1900">
                <a:latin typeface="HGPGothicE"/>
                <a:ea typeface="HGPGothicE"/>
                <a:cs typeface="HGPGothicE"/>
                <a:sym typeface="HGPGothicE"/>
              </a:defRPr>
            </a:pPr>
            <a:r>
              <a:rPr>
                <a:solidFill>
                  <a:schemeClr val="accent4"/>
                </a:solidFill>
              </a:rPr>
              <a:t>アプリ</a:t>
            </a:r>
            <a:r>
              <a:t>上で予測犯罪発生率を表示</a:t>
            </a:r>
          </a:p>
        </p:txBody>
      </p:sp>
      <p:sp>
        <p:nvSpPr>
          <p:cNvPr id="176" name="Shape 176"/>
          <p:cNvSpPr/>
          <p:nvPr/>
        </p:nvSpPr>
        <p:spPr>
          <a:xfrm>
            <a:off x="3011788" y="4361298"/>
            <a:ext cx="128156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33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4"/>
                </a:solidFill>
              </a:rPr>
              <a:t>Linked</a:t>
            </a:r>
          </a:p>
        </p:txBody>
      </p:sp>
      <p:sp>
        <p:nvSpPr>
          <p:cNvPr id="177" name="Shape 177"/>
          <p:cNvSpPr/>
          <p:nvPr/>
        </p:nvSpPr>
        <p:spPr>
          <a:xfrm>
            <a:off x="8122529" y="4361298"/>
            <a:ext cx="128156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33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4"/>
                </a:solidFill>
              </a:rPr>
              <a:t>Linked</a:t>
            </a:r>
          </a:p>
        </p:txBody>
      </p:sp>
      <p:sp>
        <p:nvSpPr>
          <p:cNvPr id="178" name="Shape 178"/>
          <p:cNvSpPr/>
          <p:nvPr/>
        </p:nvSpPr>
        <p:spPr>
          <a:xfrm>
            <a:off x="285711" y="981745"/>
            <a:ext cx="9391688" cy="81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pPr>
            <a:r>
              <a:t>分析データを溶媒として、市民と警察とをリンク。シナジー効果を高めることで、</a:t>
            </a:r>
            <a:r>
              <a:rPr u="sng">
                <a:solidFill>
                  <a:schemeClr val="accent6"/>
                </a:solidFill>
              </a:rPr>
              <a:t>情報シームレスの先端防犯プラットフォーム</a:t>
            </a:r>
            <a:r>
              <a:t>を構築できる。</a:t>
            </a:r>
          </a:p>
        </p:txBody>
      </p:sp>
      <p:sp>
        <p:nvSpPr>
          <p:cNvPr id="179" name="Shape 179"/>
          <p:cNvSpPr/>
          <p:nvPr/>
        </p:nvSpPr>
        <p:spPr>
          <a:xfrm>
            <a:off x="7508446" y="2090552"/>
            <a:ext cx="290036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パトロール経路提案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4814993" y="3110858"/>
            <a:ext cx="2043510" cy="946548"/>
            <a:chOff x="0" y="158"/>
            <a:chExt cx="2043509" cy="946546"/>
          </a:xfrm>
        </p:grpSpPr>
        <p:sp>
          <p:nvSpPr>
            <p:cNvPr id="180" name="Shape 180"/>
            <p:cNvSpPr/>
            <p:nvPr/>
          </p:nvSpPr>
          <p:spPr>
            <a:xfrm rot="16200000">
              <a:off x="548481" y="-548323"/>
              <a:ext cx="946548" cy="20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5" y="0"/>
                  </a:moveTo>
                  <a:cubicBezTo>
                    <a:pt x="6445" y="0"/>
                    <a:pt x="5796" y="301"/>
                    <a:pt x="5796" y="671"/>
                  </a:cubicBezTo>
                  <a:lnTo>
                    <a:pt x="5796" y="5370"/>
                  </a:lnTo>
                  <a:lnTo>
                    <a:pt x="0" y="6712"/>
                  </a:lnTo>
                  <a:lnTo>
                    <a:pt x="5796" y="8054"/>
                  </a:lnTo>
                  <a:lnTo>
                    <a:pt x="5796" y="20929"/>
                  </a:lnTo>
                  <a:cubicBezTo>
                    <a:pt x="5796" y="21299"/>
                    <a:pt x="6445" y="21600"/>
                    <a:pt x="7245" y="21600"/>
                  </a:cubicBezTo>
                  <a:lnTo>
                    <a:pt x="20151" y="21600"/>
                  </a:lnTo>
                  <a:cubicBezTo>
                    <a:pt x="20951" y="21600"/>
                    <a:pt x="21600" y="21299"/>
                    <a:pt x="21600" y="20929"/>
                  </a:cubicBezTo>
                  <a:lnTo>
                    <a:pt x="21600" y="671"/>
                  </a:lnTo>
                  <a:cubicBezTo>
                    <a:pt x="21600" y="301"/>
                    <a:pt x="20951" y="0"/>
                    <a:pt x="20151" y="0"/>
                  </a:cubicBezTo>
                  <a:lnTo>
                    <a:pt x="724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C82101"/>
              </a:solidFill>
              <a:prstDash val="solid"/>
              <a:round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5475" y="144065"/>
              <a:ext cx="1732559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 sz="2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オリジナル</a:t>
              </a:r>
            </a:p>
          </p:txBody>
        </p:sp>
      </p:grpSp>
      <p:sp>
        <p:nvSpPr>
          <p:cNvPr id="183" name="Shape 183"/>
          <p:cNvSpPr/>
          <p:nvPr/>
        </p:nvSpPr>
        <p:spPr>
          <a:xfrm>
            <a:off x="7486573" y="2583761"/>
            <a:ext cx="331494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実際のパトロール経路の成果分析</a:t>
            </a:r>
          </a:p>
          <a:p>
            <a:pPr>
              <a:defRPr sz="1700">
                <a:solidFill>
                  <a:schemeClr val="accent4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個人に関連ある防犯情報の配信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2107713" y="7619092"/>
            <a:ext cx="9171433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オープンデータを使って犯罪が予測できる？</a:t>
            </a:r>
          </a:p>
        </p:txBody>
      </p:sp>
      <p:sp>
        <p:nvSpPr>
          <p:cNvPr id="186" name="Shape 186"/>
          <p:cNvSpPr/>
          <p:nvPr/>
        </p:nvSpPr>
        <p:spPr>
          <a:xfrm>
            <a:off x="3040369" y="1217204"/>
            <a:ext cx="7306122" cy="1276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3700">
                <a:latin typeface="HGPGothicE"/>
                <a:ea typeface="HGPGothicE"/>
                <a:cs typeface="HGPGothicE"/>
                <a:sym typeface="HGPGothicE"/>
              </a:defRPr>
            </a:pPr>
            <a:r>
              <a:t>ビッグトレンドとなっている犯罪予測</a:t>
            </a:r>
          </a:p>
          <a:p>
            <a:pPr>
              <a:lnSpc>
                <a:spcPct val="150000"/>
              </a:lnSpc>
              <a:defRPr sz="3700">
                <a:latin typeface="HGPGothicE"/>
                <a:ea typeface="HGPGothicE"/>
                <a:cs typeface="HGPGothicE"/>
                <a:sym typeface="HGPGothicE"/>
              </a:defRPr>
            </a:pPr>
            <a:r>
              <a:t> </a:t>
            </a:r>
            <a:r>
              <a:t>：</a:t>
            </a:r>
            <a:r>
              <a:rPr sz="3200"/>
              <a:t>次世代防犯は「事後対応」から</a:t>
            </a:r>
            <a:r>
              <a:rPr sz="3200"/>
              <a:t>「予測」</a:t>
            </a:r>
            <a:r>
              <a:rPr sz="3200"/>
              <a:t>へ</a:t>
            </a:r>
          </a:p>
        </p:txBody>
      </p:sp>
      <p:sp>
        <p:nvSpPr>
          <p:cNvPr id="187" name="Shape 187"/>
          <p:cNvSpPr/>
          <p:nvPr/>
        </p:nvSpPr>
        <p:spPr>
          <a:xfrm>
            <a:off x="513500" y="2973970"/>
            <a:ext cx="8521136" cy="4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世界では既に「予測」による犯罪抑止へとシフトし始めている</a:t>
            </a:r>
          </a:p>
        </p:txBody>
      </p:sp>
      <p:sp>
        <p:nvSpPr>
          <p:cNvPr id="188" name="Shape 188"/>
          <p:cNvSpPr/>
          <p:nvPr/>
        </p:nvSpPr>
        <p:spPr>
          <a:xfrm>
            <a:off x="7508558" y="4029359"/>
            <a:ext cx="309722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1900">
                <a:latin typeface="HGPGothicE"/>
                <a:ea typeface="HGPGothicE"/>
                <a:cs typeface="HGPGothicE"/>
                <a:sym typeface="HGPGothicE"/>
              </a:defRPr>
            </a:pPr>
            <a:r>
              <a:t>2. PreCobs</a:t>
            </a:r>
            <a:r>
              <a:rPr baseline="31999"/>
              <a:t>[4]</a:t>
            </a:r>
            <a:r>
              <a:t> in Germany</a:t>
            </a:r>
          </a:p>
        </p:txBody>
      </p:sp>
      <p:pic>
        <p:nvPicPr>
          <p:cNvPr id="189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2980" y="4404733"/>
            <a:ext cx="2595100" cy="145415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8111832" y="6068784"/>
            <a:ext cx="286702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16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バイエルン州の行政機関が導入</a:t>
            </a:r>
          </a:p>
        </p:txBody>
      </p:sp>
      <p:sp>
        <p:nvSpPr>
          <p:cNvPr id="191" name="Shape 191"/>
          <p:cNvSpPr/>
          <p:nvPr/>
        </p:nvSpPr>
        <p:spPr>
          <a:xfrm>
            <a:off x="1080828" y="6067355"/>
            <a:ext cx="4468966" cy="30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50000"/>
              </a:lnSpc>
              <a:defRPr sz="16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LA,シアトル、サンタクルーズ等の警察が導入</a:t>
            </a:r>
          </a:p>
        </p:txBody>
      </p:sp>
      <p:pic>
        <p:nvPicPr>
          <p:cNvPr id="192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20" y="4378296"/>
            <a:ext cx="2924019" cy="155213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451907" y="5593227"/>
            <a:ext cx="269804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1900">
                <a:latin typeface="HGPGothicE"/>
                <a:ea typeface="HGPGothicE"/>
                <a:cs typeface="HGPGothicE"/>
                <a:sym typeface="HGPGothicE"/>
              </a:defRPr>
            </a:pPr>
            <a:r>
              <a:t>1. PredPol</a:t>
            </a:r>
            <a:r>
              <a:rPr baseline="31999"/>
              <a:t>[1]</a:t>
            </a:r>
            <a:r>
              <a:t> in USA</a:t>
            </a:r>
          </a:p>
        </p:txBody>
      </p:sp>
      <p:sp>
        <p:nvSpPr>
          <p:cNvPr id="194" name="Shape 194"/>
          <p:cNvSpPr/>
          <p:nvPr/>
        </p:nvSpPr>
        <p:spPr>
          <a:xfrm>
            <a:off x="3288059" y="4199396"/>
            <a:ext cx="3883257" cy="150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300">
                <a:latin typeface="HGPGothicE"/>
                <a:ea typeface="HGPGothicE"/>
                <a:cs typeface="HGPGothicE"/>
                <a:sym typeface="HGPGothicE"/>
              </a:defRPr>
            </a:pPr>
            <a:r>
              <a:t>2011年にGeorge Mohler准教授が提案したEM法を用いた</a:t>
            </a:r>
            <a:r>
              <a:rPr>
                <a:solidFill>
                  <a:schemeClr val="accent5"/>
                </a:solidFill>
              </a:rPr>
              <a:t>犯罪予測アルゴリズム</a:t>
            </a:r>
            <a:r>
              <a:t>[2]をベースに、</a:t>
            </a:r>
          </a:p>
          <a:p>
            <a:pPr algn="l" defTabSz="457200">
              <a:lnSpc>
                <a:spcPct val="150000"/>
              </a:lnSpc>
              <a:defRPr sz="1300">
                <a:latin typeface="HGPGothicE"/>
                <a:ea typeface="HGPGothicE"/>
                <a:cs typeface="HGPGothicE"/>
                <a:sym typeface="HGPGothicE"/>
              </a:defRPr>
            </a:pPr>
            <a:r>
              <a:t>警察向けパトロール経路提案事業のスタートアップPredpolが生まれた。</a:t>
            </a:r>
          </a:p>
          <a:p>
            <a:pPr algn="l" defTabSz="457200">
              <a:lnSpc>
                <a:spcPct val="150000"/>
              </a:lnSpc>
              <a:defRPr sz="1300">
                <a:latin typeface="HGPGothicE"/>
                <a:ea typeface="HGPGothicE"/>
                <a:cs typeface="HGPGothicE"/>
                <a:sym typeface="HGPGothicE"/>
              </a:defRPr>
            </a:pPr>
            <a:r>
              <a:t>これを用いたパトロール活動により</a:t>
            </a:r>
            <a:r>
              <a:rPr>
                <a:solidFill>
                  <a:schemeClr val="accent5"/>
                </a:solidFill>
              </a:rPr>
              <a:t>犯罪発生が20%程度減少した</a:t>
            </a:r>
            <a:r>
              <a:t>という目覚ましい成果報告がある[3]。</a:t>
            </a:r>
          </a:p>
        </p:txBody>
      </p:sp>
      <p:sp>
        <p:nvSpPr>
          <p:cNvPr id="195" name="Shape 195"/>
          <p:cNvSpPr/>
          <p:nvPr/>
        </p:nvSpPr>
        <p:spPr>
          <a:xfrm>
            <a:off x="10247940" y="4416396"/>
            <a:ext cx="240753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200" u="sng">
                <a:solidFill>
                  <a:srgbClr val="042EEE"/>
                </a:solidFill>
                <a:uFill>
                  <a:solidFill>
                    <a:srgbClr val="042EEE"/>
                  </a:solidFill>
                </a:uFill>
                <a:latin typeface="HGPGothicE"/>
                <a:ea typeface="HGPGothicE"/>
                <a:cs typeface="HGPGothicE"/>
                <a:sym typeface="HGPGothicE"/>
              </a:defRPr>
            </a:pPr>
            <a:r>
              <a:rPr u="none">
                <a:solidFill>
                  <a:srgbClr val="000000"/>
                </a:solidFill>
              </a:rPr>
              <a:t>[1] </a:t>
            </a:r>
            <a:r>
              <a:rPr>
                <a:hlinkClick r:id="rId4" invalidUrl="" action="" tgtFrame="" tooltip="" history="1" highlightClick="0" endSnd="0"/>
              </a:rPr>
              <a:t>http://www.predpol.com</a:t>
            </a:r>
          </a:p>
          <a:p>
            <a:pPr algn="l" defTabSz="457200">
              <a:lnSpc>
                <a:spcPct val="150000"/>
              </a:lnSpc>
              <a:defRPr sz="1200">
                <a:latin typeface="HGPGothicE"/>
                <a:ea typeface="HGPGothicE"/>
                <a:cs typeface="HGPGothicE"/>
                <a:sym typeface="HGPGothicE"/>
              </a:defRPr>
            </a:pPr>
            <a:r>
              <a:t>[2] Mohler, G.O., et al., 2011. </a:t>
            </a:r>
            <a:r>
              <a:t>J. American Statistical Association</a:t>
            </a:r>
            <a:r>
              <a:t>, 106 (493), 100–108</a:t>
            </a:r>
          </a:p>
          <a:p>
            <a:pPr algn="l" defTabSz="457200">
              <a:lnSpc>
                <a:spcPct val="150000"/>
              </a:lnSpc>
              <a:defRPr sz="1200" u="sng">
                <a:solidFill>
                  <a:srgbClr val="042EEE"/>
                </a:solidFill>
                <a:uFill>
                  <a:solidFill>
                    <a:srgbClr val="042EEE"/>
                  </a:solidFill>
                </a:uFill>
                <a:latin typeface="HGPGothicE"/>
                <a:ea typeface="HGPGothicE"/>
                <a:cs typeface="HGPGothicE"/>
                <a:sym typeface="HGPGothicE"/>
              </a:defRPr>
            </a:pPr>
            <a:r>
              <a:rPr u="none">
                <a:solidFill>
                  <a:srgbClr val="000000"/>
                </a:solidFill>
              </a:rPr>
              <a:t>[3] </a:t>
            </a:r>
            <a:r>
              <a:rPr>
                <a:hlinkClick r:id="rId5" invalidUrl="" action="" tgtFrame="" tooltip="" history="1" highlightClick="0" endSnd="0"/>
              </a:rPr>
              <a:t>http://cooeydailypress.com/can-police-foretell-crime/</a:t>
            </a:r>
            <a:endParaRPr u="none">
              <a:solidFill>
                <a:srgbClr val="000000"/>
              </a:solidFill>
            </a:endParaRPr>
          </a:p>
          <a:p>
            <a:pPr algn="l" defTabSz="457200">
              <a:lnSpc>
                <a:spcPct val="150000"/>
              </a:lnSpc>
              <a:defRPr sz="1200">
                <a:latin typeface="HGPGothicE"/>
                <a:ea typeface="HGPGothicE"/>
                <a:cs typeface="HGPGothicE"/>
                <a:sym typeface="HGPGothicE"/>
              </a:defRPr>
            </a:pPr>
            <a:r>
              <a:t>[4]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http://www.ifmpt.de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痴漢、不審者、窃盗、暴漢予測_20150702_3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456" y="2258595"/>
            <a:ext cx="8125639" cy="574562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1312373" y="682059"/>
            <a:ext cx="107525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300">
                <a:latin typeface="HGPGothicE"/>
                <a:ea typeface="HGPGothicE"/>
                <a:cs typeface="HGPGothicE"/>
                <a:sym typeface="HGPGothicE"/>
              </a:defRPr>
            </a:pPr>
            <a:r>
              <a:t>東京の予測犯罪</a:t>
            </a:r>
            <a:r>
              <a:t>発生</a:t>
            </a:r>
            <a:r>
              <a:t>密度と実際に起きた犯罪</a:t>
            </a:r>
          </a:p>
        </p:txBody>
      </p:sp>
      <p:sp>
        <p:nvSpPr>
          <p:cNvPr id="199" name="Shape 199"/>
          <p:cNvSpPr/>
          <p:nvPr/>
        </p:nvSpPr>
        <p:spPr>
          <a:xfrm>
            <a:off x="2488317" y="6956001"/>
            <a:ext cx="3060701" cy="46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2900">
                <a:solidFill>
                  <a:schemeClr val="accent2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予測犯罪発生密度</a:t>
            </a:r>
          </a:p>
        </p:txBody>
      </p:sp>
      <p:sp>
        <p:nvSpPr>
          <p:cNvPr id="200" name="Shape 200"/>
          <p:cNvSpPr/>
          <p:nvPr/>
        </p:nvSpPr>
        <p:spPr>
          <a:xfrm>
            <a:off x="-326802" y="1582510"/>
            <a:ext cx="84260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>
                <a:latin typeface="HGPGothicE"/>
                <a:ea typeface="HGPGothicE"/>
                <a:cs typeface="HGPGothicE"/>
                <a:sym typeface="HGPGothicE"/>
              </a:defRPr>
            </a:pPr>
            <a:r>
              <a:t>2015/</a:t>
            </a:r>
            <a:r>
              <a:t>7</a:t>
            </a:r>
            <a:r>
              <a:t>/</a:t>
            </a:r>
            <a:r>
              <a:t>2</a:t>
            </a:r>
            <a:r>
              <a:t>に実際に起きた</a:t>
            </a:r>
            <a:r>
              <a:t>犯罪</a:t>
            </a:r>
          </a:p>
        </p:txBody>
      </p:sp>
      <p:sp>
        <p:nvSpPr>
          <p:cNvPr id="201" name="Shape 201"/>
          <p:cNvSpPr/>
          <p:nvPr/>
        </p:nvSpPr>
        <p:spPr>
          <a:xfrm flipH="1">
            <a:off x="3737199" y="2057686"/>
            <a:ext cx="1461212" cy="165289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Shape 202"/>
          <p:cNvSpPr/>
          <p:nvPr/>
        </p:nvSpPr>
        <p:spPr>
          <a:xfrm>
            <a:off x="1461286" y="8121502"/>
            <a:ext cx="528855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14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Esri Japan, Esri, HERE, DeLorme, INCREMENT P, USGS, METI/NASA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7067530" y="2258595"/>
            <a:ext cx="5830973" cy="3678200"/>
          </a:xfrm>
          <a:prstGeom prst="rect">
            <a:avLst/>
          </a:prstGeom>
        </p:spPr>
        <p:txBody>
          <a:bodyPr/>
          <a:lstStyle/>
          <a:p>
            <a:pPr lvl="1" marL="586739" indent="-293369" defTabSz="385572">
              <a:lnSpc>
                <a:spcPct val="150000"/>
              </a:lnSpc>
              <a:spcBef>
                <a:spcPts val="2700"/>
              </a:spcBef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警視庁のメーリングリストサービス（メール警視庁）が配信する東京都の軽犯罪データ</a:t>
            </a:r>
          </a:p>
          <a:p>
            <a:pPr lvl="2" marL="880110" indent="-293369" defTabSz="385572">
              <a:lnSpc>
                <a:spcPct val="150000"/>
              </a:lnSpc>
              <a:spcBef>
                <a:spcPts val="2700"/>
              </a:spcBef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東京都の痴漢、窃盗、不審者、暴漢</a:t>
            </a:r>
          </a:p>
          <a:p>
            <a:pPr lvl="2" marL="880110" indent="-293369" defTabSz="385572">
              <a:lnSpc>
                <a:spcPct val="150000"/>
              </a:lnSpc>
              <a:spcBef>
                <a:spcPts val="2700"/>
              </a:spcBef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東京都庁から半径10km圏内、2015/3月 ~ 2015/10月までの期間から100日間</a:t>
            </a:r>
          </a:p>
          <a:p>
            <a:pPr lvl="1" marL="586739" indent="-293369" defTabSz="385572">
              <a:lnSpc>
                <a:spcPct val="150000"/>
              </a:lnSpc>
              <a:spcBef>
                <a:spcPts val="2700"/>
              </a:spcBef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時空間分解能: 1km^2, １day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5573566" y="6453538"/>
            <a:ext cx="7274720" cy="3037286"/>
            <a:chOff x="-2030913" y="105189"/>
            <a:chExt cx="7274718" cy="3037284"/>
          </a:xfrm>
        </p:grpSpPr>
        <p:sp>
          <p:nvSpPr>
            <p:cNvPr id="204" name="Shape 204"/>
            <p:cNvSpPr/>
            <p:nvPr/>
          </p:nvSpPr>
          <p:spPr>
            <a:xfrm rot="16200000">
              <a:off x="87803" y="-2013528"/>
              <a:ext cx="3037285" cy="727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48" y="0"/>
                  </a:moveTo>
                  <a:lnTo>
                    <a:pt x="14270" y="5447"/>
                  </a:lnTo>
                  <a:lnTo>
                    <a:pt x="1140" y="5447"/>
                  </a:lnTo>
                  <a:cubicBezTo>
                    <a:pt x="511" y="5447"/>
                    <a:pt x="0" y="5660"/>
                    <a:pt x="0" y="5923"/>
                  </a:cubicBezTo>
                  <a:lnTo>
                    <a:pt x="0" y="21125"/>
                  </a:lnTo>
                  <a:cubicBezTo>
                    <a:pt x="0" y="21388"/>
                    <a:pt x="511" y="21600"/>
                    <a:pt x="1140" y="21600"/>
                  </a:cubicBezTo>
                  <a:lnTo>
                    <a:pt x="20460" y="21600"/>
                  </a:lnTo>
                  <a:cubicBezTo>
                    <a:pt x="21089" y="21600"/>
                    <a:pt x="21600" y="21388"/>
                    <a:pt x="21600" y="21125"/>
                  </a:cubicBezTo>
                  <a:lnTo>
                    <a:pt x="21600" y="5923"/>
                  </a:lnTo>
                  <a:cubicBezTo>
                    <a:pt x="21600" y="5660"/>
                    <a:pt x="21089" y="5447"/>
                    <a:pt x="20460" y="5447"/>
                  </a:cubicBezTo>
                  <a:lnTo>
                    <a:pt x="18823" y="5447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C82101"/>
              </a:solidFill>
              <a:prstDash val="solid"/>
              <a:round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83082" y="752109"/>
              <a:ext cx="4830160" cy="1997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予測犯罪発生密度が高い</a:t>
              </a:r>
            </a:p>
            <a:p>
              <a:pPr>
                <a:lnSpc>
                  <a:spcPct val="150000"/>
                </a:lnSpc>
                <a:defRPr sz="32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エリアで実際に犯罪が発生している。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431800" y="6732303"/>
            <a:ext cx="12344400" cy="28929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Shape 209"/>
          <p:cNvSpPr/>
          <p:nvPr/>
        </p:nvSpPr>
        <p:spPr>
          <a:xfrm>
            <a:off x="9231102" y="45657"/>
            <a:ext cx="2569008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/>
            </a:pPr>
            <a:r>
              <a:t>2016/07/19 KDDI</a:t>
            </a:r>
            <a:r>
              <a:t>様</a:t>
            </a:r>
            <a:r>
              <a:t> confidential</a:t>
            </a:r>
          </a:p>
        </p:txBody>
      </p:sp>
      <p:sp>
        <p:nvSpPr>
          <p:cNvPr id="210" name="Shape 210"/>
          <p:cNvSpPr/>
          <p:nvPr/>
        </p:nvSpPr>
        <p:spPr>
          <a:xfrm>
            <a:off x="8962270" y="45657"/>
            <a:ext cx="3106675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/>
            </a:pPr>
            <a:r>
              <a:t>2016/07/20 </a:t>
            </a:r>
            <a:r>
              <a:t>ソフトバンク様</a:t>
            </a:r>
            <a:r>
              <a:t> confidential</a:t>
            </a:r>
          </a:p>
        </p:txBody>
      </p:sp>
      <p:sp>
        <p:nvSpPr>
          <p:cNvPr id="211" name="Shape 211"/>
          <p:cNvSpPr/>
          <p:nvPr/>
        </p:nvSpPr>
        <p:spPr>
          <a:xfrm>
            <a:off x="8994327" y="16629"/>
            <a:ext cx="3009901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　　　　　　　　　　　　　　　　　　　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518707" y="6889095"/>
            <a:ext cx="12170586" cy="2282137"/>
            <a:chOff x="0" y="0"/>
            <a:chExt cx="12170584" cy="2282135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5564786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lnSpc>
                  <a:spcPct val="150000"/>
                </a:lnSpc>
                <a:defRPr sz="1600"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犯罪発生密度λ(t,x):</a:t>
              </a:r>
              <a:endParaRPr sz="1300"/>
            </a:p>
            <a:p>
              <a:pPr algn="l">
                <a:lnSpc>
                  <a:spcPct val="150000"/>
                </a:lnSpc>
                <a:defRPr sz="1600"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rPr sz="1300"/>
                <a:t>t, x</a:t>
              </a:r>
              <a:r>
                <a:t>における単位時間・面積あたりの 犯罪発生数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402230" y="845546"/>
              <a:ext cx="6205494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λ(t,x) = Σ</a:t>
              </a:r>
              <a:r>
                <a:rPr baseline="-5998"/>
                <a:t>ti&lt;t </a:t>
              </a:r>
              <a:r>
                <a:t>g(t-t</a:t>
              </a:r>
              <a:r>
                <a:rPr baseline="-5998"/>
                <a:t>i</a:t>
              </a:r>
              <a:r>
                <a:t>,x-x</a:t>
              </a:r>
              <a:r>
                <a:rPr baseline="-5998"/>
                <a:t>i</a:t>
              </a:r>
              <a:r>
                <a:t>) + λ</a:t>
              </a:r>
              <a:r>
                <a:rPr baseline="-5998"/>
                <a:t>0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3366163" y="595748"/>
              <a:ext cx="3084194" cy="1058397"/>
            </a:xfrm>
            <a:prstGeom prst="rect">
              <a:avLst/>
            </a:pr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6817243" y="606488"/>
              <a:ext cx="740421" cy="1092925"/>
            </a:xfrm>
            <a:prstGeom prst="rect">
              <a:avLst/>
            </a:prstGeom>
            <a:noFill/>
            <a:ln w="25400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206691" y="1875735"/>
              <a:ext cx="816649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 sz="2400">
                  <a:solidFill>
                    <a:schemeClr val="accent6"/>
                  </a:solidFill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過去のi番目の犯罪イベントとの因果関係により誘発される寄与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7056850" y="106646"/>
              <a:ext cx="511373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 sz="2400">
                  <a:solidFill>
                    <a:srgbClr val="02519A"/>
                  </a:solidFill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過去の事象から直接誘発されない寄与</a:t>
              </a:r>
            </a:p>
          </p:txBody>
        </p:sp>
        <p:sp>
          <p:nvSpPr>
            <p:cNvPr id="218" name="Shape 218"/>
            <p:cNvSpPr/>
            <p:nvPr/>
          </p:nvSpPr>
          <p:spPr>
            <a:xfrm rot="10800000">
              <a:off x="7782604" y="657586"/>
              <a:ext cx="914401" cy="74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2150"/>
                  </a:lnTo>
                  <a:cubicBezTo>
                    <a:pt x="0" y="6931"/>
                    <a:pt x="3455" y="2700"/>
                    <a:pt x="7718" y="2700"/>
                  </a:cubicBezTo>
                  <a:lnTo>
                    <a:pt x="17190" y="2700"/>
                  </a:lnTo>
                  <a:lnTo>
                    <a:pt x="17190" y="0"/>
                  </a:lnTo>
                  <a:lnTo>
                    <a:pt x="21600" y="5400"/>
                  </a:lnTo>
                  <a:lnTo>
                    <a:pt x="17190" y="10800"/>
                  </a:lnTo>
                  <a:lnTo>
                    <a:pt x="17190" y="8100"/>
                  </a:lnTo>
                  <a:lnTo>
                    <a:pt x="7718" y="8100"/>
                  </a:lnTo>
                  <a:cubicBezTo>
                    <a:pt x="5891" y="8100"/>
                    <a:pt x="4410" y="9913"/>
                    <a:pt x="4410" y="12150"/>
                  </a:cubicBezTo>
                  <a:lnTo>
                    <a:pt x="4410" y="2160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0" name="Shape 220"/>
          <p:cNvSpPr/>
          <p:nvPr/>
        </p:nvSpPr>
        <p:spPr>
          <a:xfrm>
            <a:off x="4955116" y="818052"/>
            <a:ext cx="37719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近接反復被害</a:t>
            </a:r>
          </a:p>
        </p:txBody>
      </p:sp>
      <p:sp>
        <p:nvSpPr>
          <p:cNvPr id="221" name="Shape 221"/>
          <p:cNvSpPr/>
          <p:nvPr/>
        </p:nvSpPr>
        <p:spPr>
          <a:xfrm>
            <a:off x="9569769" y="45657"/>
            <a:ext cx="2569008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/>
            </a:pPr>
            <a:r>
              <a:t>2016/07/19 KDDI</a:t>
            </a:r>
            <a:r>
              <a:t>様</a:t>
            </a:r>
            <a:r>
              <a:t> confidential</a:t>
            </a:r>
          </a:p>
        </p:txBody>
      </p:sp>
      <p:sp>
        <p:nvSpPr>
          <p:cNvPr id="222" name="Shape 222"/>
          <p:cNvSpPr/>
          <p:nvPr/>
        </p:nvSpPr>
        <p:spPr>
          <a:xfrm>
            <a:off x="9300936" y="45657"/>
            <a:ext cx="3106675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/>
            </a:pPr>
            <a:r>
              <a:t>2016/07/20 </a:t>
            </a:r>
            <a:r>
              <a:t>ソフトバンク様</a:t>
            </a:r>
            <a:r>
              <a:t> confidential</a:t>
            </a:r>
          </a:p>
        </p:txBody>
      </p:sp>
      <p:sp>
        <p:nvSpPr>
          <p:cNvPr id="223" name="Shape 223"/>
          <p:cNvSpPr/>
          <p:nvPr/>
        </p:nvSpPr>
        <p:spPr>
          <a:xfrm>
            <a:off x="9332994" y="16629"/>
            <a:ext cx="3009901" cy="254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　　　　　　　　　　　　　　　　　　　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2406202" y="2227289"/>
            <a:ext cx="3106675" cy="2184002"/>
            <a:chOff x="0" y="0"/>
            <a:chExt cx="3106673" cy="2184000"/>
          </a:xfrm>
        </p:grpSpPr>
        <p:grpSp>
          <p:nvGrpSpPr>
            <p:cNvPr id="233" name="Group 233"/>
            <p:cNvGrpSpPr/>
            <p:nvPr/>
          </p:nvGrpSpPr>
          <p:grpSpPr>
            <a:xfrm>
              <a:off x="0" y="-1"/>
              <a:ext cx="3106674" cy="2184002"/>
              <a:chOff x="0" y="0"/>
              <a:chExt cx="3106673" cy="2184000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-1" y="498105"/>
                <a:ext cx="310667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-1" y="1092000"/>
                <a:ext cx="310667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-1" y="1685894"/>
                <a:ext cx="310667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363999" y="0"/>
                <a:ext cx="2" cy="21840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Shape 228"/>
              <p:cNvSpPr/>
              <p:nvPr/>
            </p:nvSpPr>
            <p:spPr>
              <a:xfrm flipH="1">
                <a:off x="965556" y="0"/>
                <a:ext cx="2" cy="21840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" name="Shape 229"/>
              <p:cNvSpPr/>
              <p:nvPr/>
            </p:nvSpPr>
            <p:spPr>
              <a:xfrm flipH="1">
                <a:off x="1567114" y="0"/>
                <a:ext cx="2" cy="21840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2178250" y="0"/>
                <a:ext cx="3" cy="21840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2789387" y="0"/>
                <a:ext cx="3" cy="218400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761640" y="405580"/>
                <a:ext cx="952913" cy="922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17" h="17181" fill="norm" stroke="1" extrusionOk="0">
                    <a:moveTo>
                      <a:pt x="5369" y="17181"/>
                    </a:moveTo>
                    <a:cubicBezTo>
                      <a:pt x="-4583" y="-253"/>
                      <a:pt x="-700" y="-4419"/>
                      <a:pt x="17017" y="4683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234" name="image1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3678" y="1263568"/>
              <a:ext cx="475114" cy="348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1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89194" y="645016"/>
              <a:ext cx="475115" cy="3481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7" name="Shape 237"/>
          <p:cNvSpPr/>
          <p:nvPr/>
        </p:nvSpPr>
        <p:spPr>
          <a:xfrm>
            <a:off x="3523954" y="1601674"/>
            <a:ext cx="663422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“犯罪者は犯行現場に帰ってくる”</a:t>
            </a:r>
          </a:p>
        </p:txBody>
      </p:sp>
      <p:sp>
        <p:nvSpPr>
          <p:cNvPr id="238" name="Shape 238"/>
          <p:cNvSpPr/>
          <p:nvPr/>
        </p:nvSpPr>
        <p:spPr>
          <a:xfrm>
            <a:off x="4304341" y="97930"/>
            <a:ext cx="52766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3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犯罪予測アルゴリズム</a:t>
            </a:r>
          </a:p>
        </p:txBody>
      </p:sp>
      <p:sp>
        <p:nvSpPr>
          <p:cNvPr id="239" name="Shape 239"/>
          <p:cNvSpPr/>
          <p:nvPr/>
        </p:nvSpPr>
        <p:spPr>
          <a:xfrm>
            <a:off x="1470736" y="4882885"/>
            <a:ext cx="27932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数理モデル化</a:t>
            </a:r>
          </a:p>
        </p:txBody>
      </p:sp>
      <p:sp>
        <p:nvSpPr>
          <p:cNvPr id="240" name="Shape 240"/>
          <p:cNvSpPr/>
          <p:nvPr/>
        </p:nvSpPr>
        <p:spPr>
          <a:xfrm>
            <a:off x="960255" y="5594085"/>
            <a:ext cx="4799331" cy="50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犯罪はカスケードしていく</a:t>
            </a:r>
          </a:p>
        </p:txBody>
      </p:sp>
      <p:pic>
        <p:nvPicPr>
          <p:cNvPr id="241" name="スクリーンショット 2017-03-05 21.15.07.png"/>
          <p:cNvPicPr>
            <a:picLocks noChangeAspect="1"/>
          </p:cNvPicPr>
          <p:nvPr/>
        </p:nvPicPr>
        <p:blipFill>
          <a:blip r:embed="rId4">
            <a:alphaModFix amt="85191"/>
            <a:extLst/>
          </a:blip>
          <a:stretch>
            <a:fillRect/>
          </a:stretch>
        </p:blipFill>
        <p:spPr>
          <a:xfrm>
            <a:off x="7665563" y="4183950"/>
            <a:ext cx="5008775" cy="195667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6799563" y="2551409"/>
            <a:ext cx="592231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/>
            </a:pPr>
            <a:r>
              <a:t>環境とターゲットの行動を熟知した</a:t>
            </a:r>
          </a:p>
          <a:p>
            <a:pPr algn="l">
              <a:defRPr sz="2800"/>
            </a:pPr>
            <a:r>
              <a:t>現場近くで犯行を繰り返す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659390" y="4296501"/>
            <a:ext cx="1257225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3200">
                <a:latin typeface="HGPGothicE"/>
                <a:ea typeface="HGPGothicE"/>
                <a:cs typeface="HGPGothicE"/>
                <a:sym typeface="HGPGothicE"/>
              </a:defRPr>
            </a:pPr>
            <a:r>
              <a:t>g(t,x)(</a:t>
            </a:r>
            <a:r>
              <a:t>グリーン関数)</a:t>
            </a:r>
            <a:r>
              <a:t>を犯罪データ</a:t>
            </a:r>
            <a:r>
              <a:t>ρ</a:t>
            </a:r>
            <a:r>
              <a:t>から導出する。</a:t>
            </a:r>
          </a:p>
        </p:txBody>
      </p:sp>
      <p:sp>
        <p:nvSpPr>
          <p:cNvPr id="245" name="Shape 245"/>
          <p:cNvSpPr/>
          <p:nvPr/>
        </p:nvSpPr>
        <p:spPr>
          <a:xfrm>
            <a:off x="1427786" y="809810"/>
            <a:ext cx="9790857" cy="121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3500">
                <a:latin typeface="HGPGothicE"/>
                <a:ea typeface="HGPGothicE"/>
                <a:cs typeface="HGPGothicE"/>
                <a:sym typeface="HGPGothicE"/>
              </a:defRPr>
            </a:pPr>
            <a:r>
              <a:t>How to find </a:t>
            </a:r>
            <a:r>
              <a:t>g(t,x)</a:t>
            </a:r>
            <a:r>
              <a:t>?</a:t>
            </a:r>
          </a:p>
          <a:p>
            <a:pPr>
              <a:lnSpc>
                <a:spcPct val="150000"/>
              </a:lnSpc>
              <a:defRPr sz="3500">
                <a:latin typeface="HGPGothicE"/>
                <a:ea typeface="HGPGothicE"/>
                <a:cs typeface="HGPGothicE"/>
                <a:sym typeface="HGPGothicE"/>
              </a:defRPr>
            </a:pPr>
            <a:r>
              <a:t>Data-derived Green’s function (DDGF)アルゴリズム</a:t>
            </a:r>
          </a:p>
        </p:txBody>
      </p:sp>
      <p:sp>
        <p:nvSpPr>
          <p:cNvPr id="246" name="Shape 246"/>
          <p:cNvSpPr/>
          <p:nvPr/>
        </p:nvSpPr>
        <p:spPr>
          <a:xfrm rot="16200000">
            <a:off x="1498441" y="-382509"/>
            <a:ext cx="946548" cy="2043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45" y="0"/>
                </a:moveTo>
                <a:cubicBezTo>
                  <a:pt x="6445" y="0"/>
                  <a:pt x="5796" y="301"/>
                  <a:pt x="5796" y="671"/>
                </a:cubicBezTo>
                <a:lnTo>
                  <a:pt x="5796" y="5370"/>
                </a:lnTo>
                <a:lnTo>
                  <a:pt x="0" y="6712"/>
                </a:lnTo>
                <a:lnTo>
                  <a:pt x="5796" y="8054"/>
                </a:lnTo>
                <a:lnTo>
                  <a:pt x="5796" y="20929"/>
                </a:lnTo>
                <a:cubicBezTo>
                  <a:pt x="5796" y="21299"/>
                  <a:pt x="6445" y="21600"/>
                  <a:pt x="7245" y="21600"/>
                </a:cubicBezTo>
                <a:lnTo>
                  <a:pt x="20151" y="21600"/>
                </a:lnTo>
                <a:cubicBezTo>
                  <a:pt x="20951" y="21600"/>
                  <a:pt x="21600" y="21299"/>
                  <a:pt x="21600" y="20929"/>
                </a:cubicBezTo>
                <a:lnTo>
                  <a:pt x="21600" y="671"/>
                </a:lnTo>
                <a:cubicBezTo>
                  <a:pt x="21600" y="301"/>
                  <a:pt x="20951" y="0"/>
                  <a:pt x="20151" y="0"/>
                </a:cubicBezTo>
                <a:lnTo>
                  <a:pt x="7245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C82101"/>
            </a:solidFill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1105435" y="309880"/>
            <a:ext cx="173255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2800">
                <a:solidFill>
                  <a:srgbClr val="FFFFFF"/>
                </a:solidFill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オリジナル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825523" y="5930710"/>
            <a:ext cx="12444109" cy="3058274"/>
            <a:chOff x="0" y="0"/>
            <a:chExt cx="12444108" cy="3058272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10172576" cy="30582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498755" y="477935"/>
              <a:ext cx="11945354" cy="2102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634998" indent="-634998" algn="l">
                <a:lnSpc>
                  <a:spcPct val="150000"/>
                </a:lnSpc>
                <a:buSzPct val="100000"/>
                <a:buAutoNum type="arabicPeriod" startAt="1"/>
                <a:defRPr sz="3700"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方程式を解く</a:t>
              </a:r>
            </a:p>
            <a:p>
              <a:pPr marL="634998" indent="-634998" algn="l">
                <a:lnSpc>
                  <a:spcPct val="150000"/>
                </a:lnSpc>
                <a:buSzPct val="100000"/>
                <a:buAutoNum type="arabicPeriod" startAt="1"/>
                <a:defRPr sz="3700"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過去のデータからg(t,x)を構築</a:t>
              </a:r>
            </a:p>
            <a:p>
              <a:pPr marL="634998" indent="-634998" algn="l">
                <a:lnSpc>
                  <a:spcPct val="150000"/>
                </a:lnSpc>
                <a:buSzPct val="100000"/>
                <a:buAutoNum type="arabicPeriod" startAt="1"/>
                <a:defRPr sz="3700"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g(t,x)を使って、未来の犯罪を予測する</a:t>
              </a: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8637659" y="5018700"/>
            <a:ext cx="2918064" cy="1887935"/>
            <a:chOff x="0" y="108"/>
            <a:chExt cx="2918063" cy="1887934"/>
          </a:xfrm>
        </p:grpSpPr>
        <p:sp>
          <p:nvSpPr>
            <p:cNvPr id="251" name="Shape 251"/>
            <p:cNvSpPr/>
            <p:nvPr/>
          </p:nvSpPr>
          <p:spPr>
            <a:xfrm rot="16200000">
              <a:off x="533030" y="-441416"/>
              <a:ext cx="1887936" cy="277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25" y="0"/>
                  </a:moveTo>
                  <a:cubicBezTo>
                    <a:pt x="5440" y="0"/>
                    <a:pt x="4886" y="378"/>
                    <a:pt x="4886" y="845"/>
                  </a:cubicBezTo>
                  <a:lnTo>
                    <a:pt x="4886" y="4978"/>
                  </a:lnTo>
                  <a:lnTo>
                    <a:pt x="0" y="6667"/>
                  </a:lnTo>
                  <a:lnTo>
                    <a:pt x="4886" y="8356"/>
                  </a:lnTo>
                  <a:lnTo>
                    <a:pt x="4886" y="20755"/>
                  </a:lnTo>
                  <a:cubicBezTo>
                    <a:pt x="4886" y="21222"/>
                    <a:pt x="5440" y="21600"/>
                    <a:pt x="6125" y="21600"/>
                  </a:cubicBezTo>
                  <a:lnTo>
                    <a:pt x="20360" y="21600"/>
                  </a:lnTo>
                  <a:cubicBezTo>
                    <a:pt x="21046" y="21600"/>
                    <a:pt x="21600" y="21222"/>
                    <a:pt x="21600" y="20755"/>
                  </a:cubicBezTo>
                  <a:lnTo>
                    <a:pt x="21600" y="845"/>
                  </a:lnTo>
                  <a:cubicBezTo>
                    <a:pt x="21600" y="378"/>
                    <a:pt x="21046" y="0"/>
                    <a:pt x="20360" y="0"/>
                  </a:cubicBezTo>
                  <a:lnTo>
                    <a:pt x="612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C82101"/>
              </a:solidFill>
              <a:prstDash val="solid"/>
              <a:round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0" y="115413"/>
              <a:ext cx="2918064" cy="1254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50000"/>
                </a:lnSpc>
                <a:defRPr sz="1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データ駆動型</a:t>
              </a:r>
            </a:p>
            <a:p>
              <a:pPr>
                <a:lnSpc>
                  <a:spcPct val="150000"/>
                </a:lnSpc>
                <a:defRPr sz="1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ノンパラメトリック型</a:t>
              </a:r>
            </a:p>
            <a:p>
              <a:pPr>
                <a:lnSpc>
                  <a:spcPct val="150000"/>
                </a:lnSpc>
                <a:defRPr sz="1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の手法</a:t>
              </a:r>
            </a:p>
          </p:txBody>
        </p:sp>
      </p:grpSp>
      <p:sp>
        <p:nvSpPr>
          <p:cNvPr id="254" name="Shape 254"/>
          <p:cNvSpPr/>
          <p:nvPr/>
        </p:nvSpPr>
        <p:spPr>
          <a:xfrm>
            <a:off x="6421615" y="9248140"/>
            <a:ext cx="62982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2200">
                <a:latin typeface="HGPGothicE"/>
                <a:ea typeface="HGPGothicE"/>
                <a:cs typeface="HGPGothicE"/>
                <a:sym typeface="HGPGothicE"/>
              </a:defRPr>
            </a:lvl1pPr>
          </a:lstStyle>
          <a:p>
            <a:pPr/>
            <a:r>
              <a:t>＊数式の詳細は割愛。近日、学術論文にて公開予定</a:t>
            </a:r>
          </a:p>
        </p:txBody>
      </p:sp>
      <p:pic>
        <p:nvPicPr>
          <p:cNvPr id="255" name="latex-imag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556" y="2618797"/>
            <a:ext cx="11929688" cy="1081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hit_chica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940" y="1241213"/>
            <a:ext cx="11040920" cy="828069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8058150" y="5856506"/>
            <a:ext cx="394392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Chicago</a:t>
            </a:r>
            <a:r>
              <a:t>南部、半径</a:t>
            </a:r>
            <a:r>
              <a:t>6km</a:t>
            </a:r>
            <a:r>
              <a:t>圏内、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2011</a:t>
            </a:r>
            <a:r>
              <a:t>年度、300</a:t>
            </a:r>
            <a:r>
              <a:t>日間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5</a:t>
            </a:r>
            <a:r>
              <a:t>0samplesで平均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burglary </a:t>
            </a:r>
            <a:r>
              <a:t>データ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d</a:t>
            </a:r>
            <a:r>
              <a:t>x=0.25km, dt = 1 day</a:t>
            </a:r>
          </a:p>
          <a:p>
            <a:pPr>
              <a:lnSpc>
                <a:spcPct val="150000"/>
              </a:lnSpc>
              <a:defRPr sz="2000">
                <a:latin typeface="HGPGothicE"/>
                <a:ea typeface="HGPGothicE"/>
                <a:cs typeface="HGPGothicE"/>
                <a:sym typeface="HGPGothicE"/>
              </a:defRPr>
            </a:pPr>
            <a:r>
              <a:t>各データ数6000件程度</a:t>
            </a:r>
          </a:p>
        </p:txBody>
      </p:sp>
      <p:sp>
        <p:nvSpPr>
          <p:cNvPr id="259" name="Shape 259"/>
          <p:cNvSpPr/>
          <p:nvPr/>
        </p:nvSpPr>
        <p:spPr>
          <a:xfrm>
            <a:off x="5152545" y="6667499"/>
            <a:ext cx="20164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solidFill>
                  <a:srgbClr val="00B5FF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既存手法1</a:t>
            </a:r>
          </a:p>
          <a:p>
            <a:pPr>
              <a:lnSpc>
                <a:spcPct val="150000"/>
              </a:lnSpc>
              <a:defRPr sz="1900">
                <a:solidFill>
                  <a:srgbClr val="00B5FF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(PHOT method[1])</a:t>
            </a:r>
          </a:p>
        </p:txBody>
      </p:sp>
      <p:sp>
        <p:nvSpPr>
          <p:cNvPr id="260" name="Shape 260"/>
          <p:cNvSpPr/>
          <p:nvPr/>
        </p:nvSpPr>
        <p:spPr>
          <a:xfrm>
            <a:off x="1744245" y="245250"/>
            <a:ext cx="9823623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3800">
                <a:latin typeface="HGPGothicE"/>
                <a:ea typeface="HGPGothicE"/>
                <a:cs typeface="HGPGothicE"/>
                <a:sym typeface="HGPGothicE"/>
              </a:defRPr>
            </a:pPr>
            <a:r>
              <a:t>シカゴのオープンデータを用いた</a:t>
            </a:r>
          </a:p>
          <a:p>
            <a:pPr>
              <a:lnSpc>
                <a:spcPct val="150000"/>
              </a:lnSpc>
              <a:defRPr sz="3800">
                <a:latin typeface="HGPGothicE"/>
                <a:ea typeface="HGPGothicE"/>
                <a:cs typeface="HGPGothicE"/>
                <a:sym typeface="HGPGothicE"/>
              </a:defRPr>
            </a:pPr>
            <a:r>
              <a:t>　　　デモンストレーション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3728128" y="1867872"/>
            <a:ext cx="4178698" cy="2819797"/>
            <a:chOff x="0" y="-49"/>
            <a:chExt cx="4178696" cy="2819796"/>
          </a:xfrm>
        </p:grpSpPr>
        <p:sp>
          <p:nvSpPr>
            <p:cNvPr id="261" name="Shape 261"/>
            <p:cNvSpPr/>
            <p:nvPr/>
          </p:nvSpPr>
          <p:spPr>
            <a:xfrm rot="16200000">
              <a:off x="679450" y="-679500"/>
              <a:ext cx="2819797" cy="417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73" y="0"/>
                  </a:moveTo>
                  <a:cubicBezTo>
                    <a:pt x="4152" y="0"/>
                    <a:pt x="3730" y="285"/>
                    <a:pt x="3730" y="636"/>
                  </a:cubicBezTo>
                  <a:lnTo>
                    <a:pt x="3730" y="15109"/>
                  </a:lnTo>
                  <a:lnTo>
                    <a:pt x="0" y="16379"/>
                  </a:lnTo>
                  <a:lnTo>
                    <a:pt x="3730" y="17651"/>
                  </a:lnTo>
                  <a:lnTo>
                    <a:pt x="3730" y="20964"/>
                  </a:lnTo>
                  <a:cubicBezTo>
                    <a:pt x="3730" y="21315"/>
                    <a:pt x="4152" y="21600"/>
                    <a:pt x="4673" y="21600"/>
                  </a:cubicBezTo>
                  <a:lnTo>
                    <a:pt x="20658" y="21600"/>
                  </a:lnTo>
                  <a:cubicBezTo>
                    <a:pt x="21178" y="21600"/>
                    <a:pt x="21600" y="21315"/>
                    <a:pt x="21600" y="20964"/>
                  </a:cubicBezTo>
                  <a:lnTo>
                    <a:pt x="21600" y="636"/>
                  </a:lnTo>
                  <a:cubicBezTo>
                    <a:pt x="21600" y="285"/>
                    <a:pt x="21178" y="0"/>
                    <a:pt x="20658" y="0"/>
                  </a:cubicBezTo>
                  <a:lnTo>
                    <a:pt x="4673" y="0"/>
                  </a:lnTo>
                  <a:close/>
                </a:path>
              </a:pathLst>
            </a:custGeom>
            <a:solidFill>
              <a:srgbClr val="228F7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25167" y="403817"/>
              <a:ext cx="3709803" cy="1533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50000"/>
                </a:lnSpc>
                <a:defRPr sz="2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世界で使われている</a:t>
              </a:r>
            </a:p>
            <a:p>
              <a:pPr>
                <a:lnSpc>
                  <a:spcPct val="150000"/>
                </a:lnSpc>
                <a:defRPr sz="2800">
                  <a:solidFill>
                    <a:srgbClr val="FFFFFF"/>
                  </a:solidFill>
                  <a:latin typeface="HGPGothicE"/>
                  <a:ea typeface="HGPGothicE"/>
                  <a:cs typeface="HGPGothicE"/>
                  <a:sym typeface="HGPGothicE"/>
                </a:defRPr>
              </a:pPr>
              <a:r>
                <a:t>既存の手法よりも優れた予測精度を叩き出す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170021" y="1780244"/>
            <a:ext cx="1076345" cy="6864295"/>
            <a:chOff x="0" y="0"/>
            <a:chExt cx="1076344" cy="6864294"/>
          </a:xfrm>
        </p:grpSpPr>
        <p:sp>
          <p:nvSpPr>
            <p:cNvPr id="264" name="Shape 264"/>
            <p:cNvSpPr/>
            <p:nvPr/>
          </p:nvSpPr>
          <p:spPr>
            <a:xfrm rot="5400000">
              <a:off x="-2893975" y="2893974"/>
              <a:ext cx="6864295" cy="1076346"/>
            </a:xfrm>
            <a:prstGeom prst="leftRightArrow">
              <a:avLst>
                <a:gd name="adj1" fmla="val 64719"/>
                <a:gd name="adj2" fmla="val 51916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5" name="Shape 265"/>
            <p:cNvSpPr/>
            <p:nvPr/>
          </p:nvSpPr>
          <p:spPr>
            <a:xfrm rot="16200000">
              <a:off x="-890578" y="3051871"/>
              <a:ext cx="2857501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犯罪予測精度</a:t>
              </a:r>
            </a:p>
          </p:txBody>
        </p:sp>
        <p:sp>
          <p:nvSpPr>
            <p:cNvPr id="266" name="Shape 266"/>
            <p:cNvSpPr/>
            <p:nvPr/>
          </p:nvSpPr>
          <p:spPr>
            <a:xfrm rot="16200000">
              <a:off x="252422" y="345441"/>
              <a:ext cx="571501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高</a:t>
              </a:r>
            </a:p>
          </p:txBody>
        </p:sp>
        <p:sp>
          <p:nvSpPr>
            <p:cNvPr id="267" name="Shape 267"/>
            <p:cNvSpPr/>
            <p:nvPr/>
          </p:nvSpPr>
          <p:spPr>
            <a:xfrm rot="16200000">
              <a:off x="252422" y="5963921"/>
              <a:ext cx="571501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150000"/>
                </a:lnSpc>
                <a:defRPr>
                  <a:latin typeface="HGPGothicE"/>
                  <a:ea typeface="HGPGothicE"/>
                  <a:cs typeface="HGPGothicE"/>
                  <a:sym typeface="HGPGothicE"/>
                </a:defRPr>
              </a:lvl1pPr>
            </a:lstStyle>
            <a:p>
              <a:pPr/>
              <a:r>
                <a:t>低</a:t>
              </a:r>
            </a:p>
          </p:txBody>
        </p:sp>
      </p:grpSp>
      <p:sp>
        <p:nvSpPr>
          <p:cNvPr id="269" name="Shape 269"/>
          <p:cNvSpPr/>
          <p:nvPr/>
        </p:nvSpPr>
        <p:spPr>
          <a:xfrm>
            <a:off x="7915101" y="9173225"/>
            <a:ext cx="5072510" cy="73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900">
                <a:latin typeface="HGPGothicE"/>
                <a:ea typeface="HGPGothicE"/>
                <a:cs typeface="HGPGothicE"/>
                <a:sym typeface="HGPGothicE"/>
              </a:defRPr>
            </a:pPr>
            <a:r>
              <a:t>[1] Bowers, K.J., Johnson, S.D., and Pease, K., 2004. British Journal of Criminology, 44 (5), 641–658</a:t>
            </a:r>
          </a:p>
          <a:p>
            <a:pPr algn="l" defTabSz="457200">
              <a:lnSpc>
                <a:spcPct val="150000"/>
              </a:lnSpc>
              <a:defRPr sz="900">
                <a:latin typeface="HGPGothicE"/>
                <a:ea typeface="HGPGothicE"/>
                <a:cs typeface="HGPGothicE"/>
                <a:sym typeface="HGPGothicE"/>
              </a:defRPr>
            </a:pPr>
            <a:r>
              <a:t>[2] Mohler, G.O., et al., 2011. </a:t>
            </a:r>
            <a:r>
              <a:t>Journal of the American Statistical Association</a:t>
            </a:r>
            <a:r>
              <a:t>, 106 (493), 100–108, </a:t>
            </a:r>
          </a:p>
          <a:p>
            <a:pPr algn="l" defTabSz="457200">
              <a:lnSpc>
                <a:spcPct val="150000"/>
              </a:lnSpc>
              <a:defRPr sz="900">
                <a:latin typeface="HGPGothicE"/>
                <a:ea typeface="HGPGothicE"/>
                <a:cs typeface="HGPGothicE"/>
                <a:sym typeface="HGPGothicE"/>
              </a:defRPr>
            </a:pPr>
            <a:r>
              <a:t>     Marsan, David, and Olivier Lengline. Science 319.5866 (2008): 1076-1079.</a:t>
            </a:r>
          </a:p>
        </p:txBody>
      </p:sp>
      <p:sp>
        <p:nvSpPr>
          <p:cNvPr id="270" name="Shape 270"/>
          <p:cNvSpPr/>
          <p:nvPr/>
        </p:nvSpPr>
        <p:spPr>
          <a:xfrm>
            <a:off x="9459507" y="4356099"/>
            <a:ext cx="175909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600">
                <a:solidFill>
                  <a:srgbClr val="FF5240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既存手法2</a:t>
            </a:r>
          </a:p>
          <a:p>
            <a:pPr>
              <a:lnSpc>
                <a:spcPct val="150000"/>
              </a:lnSpc>
              <a:defRPr sz="1900">
                <a:solidFill>
                  <a:srgbClr val="FF5240"/>
                </a:solidFill>
                <a:latin typeface="HGPGothicE"/>
                <a:ea typeface="HGPGothicE"/>
                <a:cs typeface="HGPGothicE"/>
                <a:sym typeface="HGPGothicE"/>
              </a:defRPr>
            </a:pPr>
            <a:r>
              <a:t>(EM method[2])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4"/>
          <p:cNvGrpSpPr/>
          <p:nvPr/>
        </p:nvGrpSpPr>
        <p:grpSpPr>
          <a:xfrm>
            <a:off x="-35256" y="1971909"/>
            <a:ext cx="8128001" cy="6859648"/>
            <a:chOff x="0" y="0"/>
            <a:chExt cx="8128000" cy="6859646"/>
          </a:xfrm>
        </p:grpSpPr>
        <p:pic>
          <p:nvPicPr>
            <p:cNvPr id="272" name="gt_long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63646"/>
              <a:ext cx="8128000" cy="609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Shape 273"/>
            <p:cNvSpPr/>
            <p:nvPr/>
          </p:nvSpPr>
          <p:spPr>
            <a:xfrm>
              <a:off x="941189" y="0"/>
              <a:ext cx="6245622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75" name="g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3540" y="675214"/>
            <a:ext cx="7440814" cy="558061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7710785" y="1901668"/>
            <a:ext cx="4329692" cy="175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侵入盗が起きると</a:t>
            </a:r>
          </a:p>
          <a:p>
            <a:pPr>
              <a:defRPr sz="23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その1, 5, 9日後、</a:t>
            </a:r>
          </a:p>
          <a:p>
            <a:pPr>
              <a:defRPr sz="23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再発生確率が高くなる</a:t>
            </a:r>
          </a:p>
        </p:txBody>
      </p:sp>
      <p:sp>
        <p:nvSpPr>
          <p:cNvPr id="277" name="Shape 277"/>
          <p:cNvSpPr/>
          <p:nvPr/>
        </p:nvSpPr>
        <p:spPr>
          <a:xfrm>
            <a:off x="264380" y="414866"/>
            <a:ext cx="3365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DDGF法の特徴:</a:t>
            </a:r>
          </a:p>
        </p:txBody>
      </p:sp>
      <p:sp>
        <p:nvSpPr>
          <p:cNvPr id="278" name="Shape 278"/>
          <p:cNvSpPr/>
          <p:nvPr/>
        </p:nvSpPr>
        <p:spPr>
          <a:xfrm>
            <a:off x="206734" y="976841"/>
            <a:ext cx="5109973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>
                <a:solidFill>
                  <a:srgbClr val="428CD0"/>
                </a:solidFill>
              </a:defRPr>
            </a:pPr>
            <a:r>
              <a:t>short / long time</a:t>
            </a:r>
          </a:p>
          <a:p>
            <a:pPr algn="l">
              <a:defRPr sz="3300"/>
            </a:pPr>
            <a:r>
              <a:t>両方の時間スケールを導出</a:t>
            </a:r>
          </a:p>
        </p:txBody>
      </p:sp>
      <p:sp>
        <p:nvSpPr>
          <p:cNvPr id="279" name="Shape 279"/>
          <p:cNvSpPr/>
          <p:nvPr/>
        </p:nvSpPr>
        <p:spPr>
          <a:xfrm>
            <a:off x="5664977" y="6208088"/>
            <a:ext cx="2226383" cy="89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00"/>
            </a:pPr>
            <a:r>
              <a:t>Chicago</a:t>
            </a:r>
            <a:r>
              <a:t>南部、半径</a:t>
            </a:r>
            <a:r>
              <a:t>6km</a:t>
            </a:r>
            <a:r>
              <a:t>圏内、</a:t>
            </a:r>
          </a:p>
          <a:p>
            <a:pPr>
              <a:defRPr sz="1100"/>
            </a:pPr>
            <a:r>
              <a:t>2011</a:t>
            </a:r>
            <a:r>
              <a:t>年度、450</a:t>
            </a:r>
            <a:r>
              <a:t>日間, </a:t>
            </a:r>
            <a:r>
              <a:t>burglary</a:t>
            </a:r>
          </a:p>
          <a:p>
            <a:pPr>
              <a:defRPr sz="1100"/>
            </a:pPr>
            <a:r>
              <a:t>d</a:t>
            </a:r>
            <a:r>
              <a:t>x=0.25km, dt = 1 day</a:t>
            </a:r>
          </a:p>
          <a:p>
            <a:pPr>
              <a:defRPr sz="1100"/>
            </a:pPr>
            <a:r>
              <a:t>各データ数3200件程度</a:t>
            </a:r>
          </a:p>
        </p:txBody>
      </p:sp>
      <p:sp>
        <p:nvSpPr>
          <p:cNvPr id="280" name="Shape 280"/>
          <p:cNvSpPr/>
          <p:nvPr/>
        </p:nvSpPr>
        <p:spPr>
          <a:xfrm>
            <a:off x="7008829" y="1294341"/>
            <a:ext cx="3491408" cy="52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428CD0"/>
                </a:solidFill>
              </a:defRPr>
            </a:lvl1pPr>
          </a:lstStyle>
          <a:p>
            <a:pPr/>
            <a:r>
              <a:t>Short time scale</a:t>
            </a:r>
          </a:p>
        </p:txBody>
      </p:sp>
      <p:sp>
        <p:nvSpPr>
          <p:cNvPr id="281" name="Shape 281"/>
          <p:cNvSpPr/>
          <p:nvPr/>
        </p:nvSpPr>
        <p:spPr>
          <a:xfrm>
            <a:off x="1218588" y="2835275"/>
            <a:ext cx="3387891" cy="52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428CD0"/>
                </a:solidFill>
              </a:defRPr>
            </a:lvl1pPr>
          </a:lstStyle>
          <a:p>
            <a:pPr/>
            <a:r>
              <a:t>Long time scale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7485034" y="6570416"/>
            <a:ext cx="5299925" cy="2561036"/>
            <a:chOff x="-574556" y="142030"/>
            <a:chExt cx="5299923" cy="2561034"/>
          </a:xfrm>
        </p:grpSpPr>
        <p:sp>
          <p:nvSpPr>
            <p:cNvPr id="282" name="Shape 282"/>
            <p:cNvSpPr/>
            <p:nvPr/>
          </p:nvSpPr>
          <p:spPr>
            <a:xfrm rot="16200000">
              <a:off x="717668" y="-1150195"/>
              <a:ext cx="2561035" cy="514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28" y="0"/>
                  </a:moveTo>
                  <a:lnTo>
                    <a:pt x="10149" y="2342"/>
                  </a:lnTo>
                  <a:lnTo>
                    <a:pt x="1138" y="2342"/>
                  </a:lnTo>
                  <a:cubicBezTo>
                    <a:pt x="509" y="2342"/>
                    <a:pt x="0" y="2596"/>
                    <a:pt x="0" y="2909"/>
                  </a:cubicBezTo>
                  <a:lnTo>
                    <a:pt x="0" y="21032"/>
                  </a:lnTo>
                  <a:cubicBezTo>
                    <a:pt x="0" y="21345"/>
                    <a:pt x="509" y="21600"/>
                    <a:pt x="1138" y="21600"/>
                  </a:cubicBezTo>
                  <a:lnTo>
                    <a:pt x="20459" y="21600"/>
                  </a:lnTo>
                  <a:cubicBezTo>
                    <a:pt x="21088" y="21600"/>
                    <a:pt x="21600" y="21345"/>
                    <a:pt x="21600" y="21032"/>
                  </a:cubicBezTo>
                  <a:lnTo>
                    <a:pt x="21600" y="2909"/>
                  </a:lnTo>
                  <a:cubicBezTo>
                    <a:pt x="21600" y="2596"/>
                    <a:pt x="21088" y="2342"/>
                    <a:pt x="20459" y="2342"/>
                  </a:cubicBezTo>
                  <a:lnTo>
                    <a:pt x="14705" y="2342"/>
                  </a:lnTo>
                  <a:lnTo>
                    <a:pt x="1242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rgbClr val="C82101"/>
              </a:solidFill>
              <a:prstDash val="solid"/>
              <a:round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3" name="p488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9324" y="762792"/>
              <a:ext cx="2663952" cy="1319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Shape 284"/>
            <p:cNvSpPr/>
            <p:nvPr/>
          </p:nvSpPr>
          <p:spPr>
            <a:xfrm>
              <a:off x="130022" y="162818"/>
              <a:ext cx="4448773" cy="400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FFFFF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pPr/>
              <a:r>
                <a:t>実験でもlog(t)が観測されている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2919617" y="800256"/>
              <a:ext cx="1805751" cy="882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1500"/>
              </a:pPr>
              <a:r>
                <a:t>Nottinghamshire </a:t>
              </a:r>
            </a:p>
            <a:p>
              <a:pPr algn="l">
                <a:defRPr sz="1500"/>
              </a:pPr>
              <a:r>
                <a:t>in UK, </a:t>
              </a:r>
            </a:p>
            <a:p>
              <a:pPr algn="l">
                <a:defRPr sz="1500"/>
              </a:pPr>
              <a:r>
                <a:t>burglary data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49516" y="2236034"/>
              <a:ext cx="4209784" cy="22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900"/>
              </a:lvl1pPr>
            </a:lstStyle>
            <a:p>
              <a:pPr/>
              <a:r>
                <a:t>J. H. RATCLIFFE et al, BRIT. J. CRIMINOL. VOL. 38 NO. 4 AUTUMN 1998,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