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80" r:id="rId7"/>
    <p:sldId id="267" r:id="rId8"/>
    <p:sldId id="266" r:id="rId9"/>
    <p:sldId id="260" r:id="rId10"/>
    <p:sldId id="261" r:id="rId11"/>
    <p:sldId id="281" r:id="rId12"/>
    <p:sldId id="263" r:id="rId13"/>
    <p:sldId id="283" r:id="rId14"/>
    <p:sldId id="264" r:id="rId15"/>
    <p:sldId id="277" r:id="rId16"/>
    <p:sldId id="278" r:id="rId17"/>
    <p:sldId id="282" r:id="rId18"/>
    <p:sldId id="265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4E6"/>
    <a:srgbClr val="FF99CC"/>
    <a:srgbClr val="F9B1EB"/>
    <a:srgbClr val="F2F2F2"/>
    <a:srgbClr val="FDC2E8"/>
    <a:srgbClr val="F8A6C9"/>
    <a:srgbClr val="F9ADE3"/>
    <a:srgbClr val="7AD8F6"/>
    <a:srgbClr val="F9FBA3"/>
    <a:srgbClr val="B2F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2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12" y="56"/>
      </p:cViewPr>
      <p:guideLst>
        <p:guide orient="horz" pos="200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756C02-A626-46A4-B612-B951F735A1D6}" type="doc">
      <dgm:prSet loTypeId="urn:microsoft.com/office/officeart/2005/8/layout/radial3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kumimoji="1" lang="ja-JP" altLang="en-US"/>
        </a:p>
      </dgm:t>
    </dgm:pt>
    <dgm:pt modelId="{946DD9DF-5908-49AA-B7E6-9FAAF8E0CF69}">
      <dgm:prSet phldrT="[テキスト]"/>
      <dgm:spPr>
        <a:xfrm>
          <a:off x="1588626" y="601347"/>
          <a:ext cx="1521897" cy="1521897"/>
        </a:xfrm>
        <a:prstGeom prst="ellipse">
          <a:avLst/>
        </a:prstGeom>
        <a:solidFill>
          <a:srgbClr val="FFFFFF">
            <a:alpha val="50000"/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lumMod val="6500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kumimoji="1" lang="ja-JP" altLang="en-US" dirty="0">
              <a:solidFill>
                <a:srgbClr val="000000"/>
              </a:solidFill>
              <a:latin typeface="MS UI Gothic"/>
              <a:ea typeface="MS UI Gothic"/>
              <a:cs typeface="+mn-cs"/>
            </a:rPr>
            <a:t>地域の安全</a:t>
          </a:r>
        </a:p>
      </dgm:t>
    </dgm:pt>
    <dgm:pt modelId="{901282D7-D5A8-4501-8EFA-8A7C94EFE1F3}" type="parTrans" cxnId="{DC14803C-C160-4874-A534-2EDC77BA3416}">
      <dgm:prSet/>
      <dgm:spPr/>
      <dgm:t>
        <a:bodyPr/>
        <a:lstStyle/>
        <a:p>
          <a:endParaRPr kumimoji="1" lang="ja-JP" altLang="en-US"/>
        </a:p>
      </dgm:t>
    </dgm:pt>
    <dgm:pt modelId="{795C406F-2AAE-4693-A4BC-3DBE24B31322}" type="sibTrans" cxnId="{DC14803C-C160-4874-A534-2EDC77BA3416}">
      <dgm:prSet/>
      <dgm:spPr/>
      <dgm:t>
        <a:bodyPr/>
        <a:lstStyle/>
        <a:p>
          <a:endParaRPr kumimoji="1" lang="ja-JP" altLang="en-US"/>
        </a:p>
      </dgm:t>
    </dgm:pt>
    <dgm:pt modelId="{4E4A7B1E-0E7A-473E-A2DD-FD39F16C319A}">
      <dgm:prSet phldrT="[テキスト]" custT="1"/>
      <dgm:spPr>
        <a:xfrm>
          <a:off x="1650259" y="71391"/>
          <a:ext cx="1398631" cy="599597"/>
        </a:xfrm>
        <a:prstGeom prst="roundRect">
          <a:avLst/>
        </a:prstGeom>
        <a:solidFill>
          <a:srgbClr val="FFFFFF">
            <a:alpha val="50000"/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lumMod val="5000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kumimoji="1" lang="ja-JP" altLang="en-US" sz="1800" dirty="0">
              <a:solidFill>
                <a:srgbClr val="000000"/>
              </a:solidFill>
              <a:latin typeface="MS UI Gothic"/>
              <a:ea typeface="MS UI Gothic"/>
              <a:cs typeface="+mn-cs"/>
            </a:rPr>
            <a:t>自治会活動</a:t>
          </a:r>
        </a:p>
      </dgm:t>
    </dgm:pt>
    <dgm:pt modelId="{CF67023A-EE70-4120-B45A-9668115354E5}" type="parTrans" cxnId="{17D942F9-EA33-43C1-9E57-ABF682696DB2}">
      <dgm:prSet/>
      <dgm:spPr/>
      <dgm:t>
        <a:bodyPr/>
        <a:lstStyle/>
        <a:p>
          <a:endParaRPr kumimoji="1" lang="ja-JP" altLang="en-US"/>
        </a:p>
      </dgm:t>
    </dgm:pt>
    <dgm:pt modelId="{7B5A6FE1-B10B-45D9-A45A-0C22834E796A}" type="sibTrans" cxnId="{17D942F9-EA33-43C1-9E57-ABF682696DB2}">
      <dgm:prSet/>
      <dgm:spPr/>
      <dgm:t>
        <a:bodyPr/>
        <a:lstStyle/>
        <a:p>
          <a:endParaRPr kumimoji="1" lang="ja-JP" altLang="en-US"/>
        </a:p>
      </dgm:t>
    </dgm:pt>
    <dgm:pt modelId="{A8933134-FA6A-45B9-90A2-C94121EB1970}">
      <dgm:prSet phldrT="[テキスト]" custT="1"/>
      <dgm:spPr>
        <a:xfrm>
          <a:off x="2957050" y="1156455"/>
          <a:ext cx="1416262" cy="562082"/>
        </a:xfrm>
        <a:prstGeom prst="roundRect">
          <a:avLst/>
        </a:prstGeom>
        <a:solidFill>
          <a:srgbClr val="FFFFFF">
            <a:alpha val="50000"/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lumMod val="6500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kumimoji="1" lang="ja-JP" altLang="en-US" sz="1800" dirty="0">
              <a:solidFill>
                <a:srgbClr val="000000"/>
              </a:solidFill>
              <a:latin typeface="MS UI Gothic"/>
              <a:ea typeface="MS UI Gothic"/>
              <a:cs typeface="+mn-cs"/>
            </a:rPr>
            <a:t>自治会活動</a:t>
          </a:r>
        </a:p>
      </dgm:t>
    </dgm:pt>
    <dgm:pt modelId="{5CE184C1-9019-4F1A-977C-22CC1E5E648A}" type="parTrans" cxnId="{5B12301F-4BE7-4876-9C69-D2D366B47F49}">
      <dgm:prSet/>
      <dgm:spPr/>
      <dgm:t>
        <a:bodyPr/>
        <a:lstStyle/>
        <a:p>
          <a:endParaRPr kumimoji="1" lang="ja-JP" altLang="en-US"/>
        </a:p>
      </dgm:t>
    </dgm:pt>
    <dgm:pt modelId="{06C7F5EC-85ED-4519-9FFE-0A824B3CD457}" type="sibTrans" cxnId="{5B12301F-4BE7-4876-9C69-D2D366B47F49}">
      <dgm:prSet/>
      <dgm:spPr/>
      <dgm:t>
        <a:bodyPr/>
        <a:lstStyle/>
        <a:p>
          <a:endParaRPr kumimoji="1" lang="ja-JP" altLang="en-US"/>
        </a:p>
      </dgm:t>
    </dgm:pt>
    <dgm:pt modelId="{4A30873F-9C26-40E4-98F2-FFF9E510980A}">
      <dgm:prSet phldrT="[テキスト]" custT="1"/>
      <dgm:spPr>
        <a:xfrm>
          <a:off x="1591654" y="2063865"/>
          <a:ext cx="1511898" cy="637819"/>
        </a:xfrm>
        <a:prstGeom prst="roundRect">
          <a:avLst/>
        </a:prstGeom>
        <a:solidFill>
          <a:srgbClr val="FFFFFF">
            <a:alpha val="50000"/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lumMod val="6500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kumimoji="1" lang="ja-JP" altLang="en-US" sz="1800" dirty="0">
              <a:solidFill>
                <a:srgbClr val="000000"/>
              </a:solidFill>
              <a:latin typeface="MS UI Gothic"/>
              <a:ea typeface="MS UI Gothic"/>
              <a:cs typeface="+mn-cs"/>
            </a:rPr>
            <a:t>団体活動</a:t>
          </a:r>
        </a:p>
      </dgm:t>
    </dgm:pt>
    <dgm:pt modelId="{F59C37B1-0F46-40AD-A35A-BA906B0F4AAA}" type="parTrans" cxnId="{1C28DAF6-E9D4-40FE-808D-477E56F180DF}">
      <dgm:prSet/>
      <dgm:spPr/>
      <dgm:t>
        <a:bodyPr/>
        <a:lstStyle/>
        <a:p>
          <a:endParaRPr kumimoji="1" lang="ja-JP" altLang="en-US"/>
        </a:p>
      </dgm:t>
    </dgm:pt>
    <dgm:pt modelId="{B9A9AE6C-4952-44FD-B679-5F2A8F09F887}" type="sibTrans" cxnId="{1C28DAF6-E9D4-40FE-808D-477E56F180DF}">
      <dgm:prSet/>
      <dgm:spPr/>
      <dgm:t>
        <a:bodyPr/>
        <a:lstStyle/>
        <a:p>
          <a:endParaRPr kumimoji="1" lang="ja-JP" altLang="en-US"/>
        </a:p>
      </dgm:t>
    </dgm:pt>
    <dgm:pt modelId="{E7BCE0F9-0C30-4C34-9F17-15BD7C2228B9}">
      <dgm:prSet phldrT="[テキスト]" custT="1"/>
      <dgm:spPr>
        <a:xfrm>
          <a:off x="281081" y="1061878"/>
          <a:ext cx="1573619" cy="544413"/>
        </a:xfrm>
        <a:prstGeom prst="roundRect">
          <a:avLst/>
        </a:prstGeom>
        <a:solidFill>
          <a:srgbClr val="FFFFFF">
            <a:alpha val="50000"/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FFFF">
              <a:lumMod val="6500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kumimoji="1" lang="ja-JP" altLang="en-US" sz="1800" dirty="0">
              <a:solidFill>
                <a:srgbClr val="000000"/>
              </a:solidFill>
              <a:latin typeface="MS UI Gothic"/>
              <a:ea typeface="MS UI Gothic"/>
              <a:cs typeface="+mn-cs"/>
            </a:rPr>
            <a:t>自治会活動</a:t>
          </a:r>
        </a:p>
      </dgm:t>
    </dgm:pt>
    <dgm:pt modelId="{9ACF3842-CEE6-470F-9566-73D30988C22C}" type="parTrans" cxnId="{845ED1A9-D624-4FD9-8FF6-1F7E71965132}">
      <dgm:prSet/>
      <dgm:spPr/>
      <dgm:t>
        <a:bodyPr/>
        <a:lstStyle/>
        <a:p>
          <a:endParaRPr kumimoji="1" lang="ja-JP" altLang="en-US"/>
        </a:p>
      </dgm:t>
    </dgm:pt>
    <dgm:pt modelId="{43D1113B-F503-4CF8-A9E5-1AF86600753B}" type="sibTrans" cxnId="{845ED1A9-D624-4FD9-8FF6-1F7E71965132}">
      <dgm:prSet/>
      <dgm:spPr/>
      <dgm:t>
        <a:bodyPr/>
        <a:lstStyle/>
        <a:p>
          <a:endParaRPr kumimoji="1" lang="ja-JP" altLang="en-US"/>
        </a:p>
      </dgm:t>
    </dgm:pt>
    <dgm:pt modelId="{393B0064-5EA5-4015-9467-8E32B8B12F3F}" type="pres">
      <dgm:prSet presAssocID="{8B756C02-A626-46A4-B612-B951F735A1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F5E9A5E-C7C9-427A-8438-8F9A58BCD98A}" type="pres">
      <dgm:prSet presAssocID="{8B756C02-A626-46A4-B612-B951F735A1D6}" presName="radial" presStyleCnt="0">
        <dgm:presLayoutVars>
          <dgm:animLvl val="ctr"/>
        </dgm:presLayoutVars>
      </dgm:prSet>
      <dgm:spPr/>
    </dgm:pt>
    <dgm:pt modelId="{7786B973-A6A4-481E-94F8-A095DFD8AE4D}" type="pres">
      <dgm:prSet presAssocID="{946DD9DF-5908-49AA-B7E6-9FAAF8E0CF69}" presName="centerShape" presStyleLbl="vennNode1" presStyleIdx="0" presStyleCnt="5"/>
      <dgm:spPr/>
      <dgm:t>
        <a:bodyPr/>
        <a:lstStyle/>
        <a:p>
          <a:endParaRPr kumimoji="1" lang="ja-JP" altLang="en-US"/>
        </a:p>
      </dgm:t>
    </dgm:pt>
    <dgm:pt modelId="{4118ED49-D3C0-4E19-B549-07708856111F}" type="pres">
      <dgm:prSet presAssocID="{4E4A7B1E-0E7A-473E-A2DD-FD39F16C319A}" presName="node" presStyleLbl="vennNode1" presStyleIdx="1" presStyleCnt="5" custScaleX="198651" custScaleY="7879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1E23ED3B-754C-44E4-A00E-8AD2287F22C4}" type="pres">
      <dgm:prSet presAssocID="{A8933134-FA6A-45B9-90A2-C94121EB1970}" presName="node" presStyleLbl="vennNode1" presStyleIdx="2" presStyleCnt="5" custScaleX="186118" custScaleY="73866" custRadScaleRad="132958" custRadScaleInc="363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AFFB485E-72FE-47B2-AB79-63225340DC32}" type="pres">
      <dgm:prSet presAssocID="{4A30873F-9C26-40E4-98F2-FFF9E510980A}" presName="node" presStyleLbl="vennNode1" presStyleIdx="3" presStyleCnt="5" custScaleX="200949" custScaleY="83819" custRadScaleRad="102964" custRadScaleInc="12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FB151505-5E3A-464A-8521-AFB87051071B}" type="pres">
      <dgm:prSet presAssocID="{E7BCE0F9-0C30-4C34-9F17-15BD7C2228B9}" presName="node" presStyleLbl="vennNode1" presStyleIdx="4" presStyleCnt="5" custScaleX="206797" custScaleY="71544" custRadScaleRad="127097" custRadScaleInc="-13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</dgm:ptLst>
  <dgm:cxnLst>
    <dgm:cxn modelId="{5B12301F-4BE7-4876-9C69-D2D366B47F49}" srcId="{946DD9DF-5908-49AA-B7E6-9FAAF8E0CF69}" destId="{A8933134-FA6A-45B9-90A2-C94121EB1970}" srcOrd="1" destOrd="0" parTransId="{5CE184C1-9019-4F1A-977C-22CC1E5E648A}" sibTransId="{06C7F5EC-85ED-4519-9FFE-0A824B3CD457}"/>
    <dgm:cxn modelId="{17D942F9-EA33-43C1-9E57-ABF682696DB2}" srcId="{946DD9DF-5908-49AA-B7E6-9FAAF8E0CF69}" destId="{4E4A7B1E-0E7A-473E-A2DD-FD39F16C319A}" srcOrd="0" destOrd="0" parTransId="{CF67023A-EE70-4120-B45A-9668115354E5}" sibTransId="{7B5A6FE1-B10B-45D9-A45A-0C22834E796A}"/>
    <dgm:cxn modelId="{E79BAD41-D769-428D-B602-C932BF8763F4}" type="presOf" srcId="{4E4A7B1E-0E7A-473E-A2DD-FD39F16C319A}" destId="{4118ED49-D3C0-4E19-B549-07708856111F}" srcOrd="0" destOrd="0" presId="urn:microsoft.com/office/officeart/2005/8/layout/radial3"/>
    <dgm:cxn modelId="{6E84C5AA-999E-4E5F-8460-AACFB3814F4B}" type="presOf" srcId="{E7BCE0F9-0C30-4C34-9F17-15BD7C2228B9}" destId="{FB151505-5E3A-464A-8521-AFB87051071B}" srcOrd="0" destOrd="0" presId="urn:microsoft.com/office/officeart/2005/8/layout/radial3"/>
    <dgm:cxn modelId="{1C28DAF6-E9D4-40FE-808D-477E56F180DF}" srcId="{946DD9DF-5908-49AA-B7E6-9FAAF8E0CF69}" destId="{4A30873F-9C26-40E4-98F2-FFF9E510980A}" srcOrd="2" destOrd="0" parTransId="{F59C37B1-0F46-40AD-A35A-BA906B0F4AAA}" sibTransId="{B9A9AE6C-4952-44FD-B679-5F2A8F09F887}"/>
    <dgm:cxn modelId="{58BFF71B-8CF9-4AB8-8DF1-28FB6A0C194A}" type="presOf" srcId="{A8933134-FA6A-45B9-90A2-C94121EB1970}" destId="{1E23ED3B-754C-44E4-A00E-8AD2287F22C4}" srcOrd="0" destOrd="0" presId="urn:microsoft.com/office/officeart/2005/8/layout/radial3"/>
    <dgm:cxn modelId="{845ED1A9-D624-4FD9-8FF6-1F7E71965132}" srcId="{946DD9DF-5908-49AA-B7E6-9FAAF8E0CF69}" destId="{E7BCE0F9-0C30-4C34-9F17-15BD7C2228B9}" srcOrd="3" destOrd="0" parTransId="{9ACF3842-CEE6-470F-9566-73D30988C22C}" sibTransId="{43D1113B-F503-4CF8-A9E5-1AF86600753B}"/>
    <dgm:cxn modelId="{9C851C48-8496-40D7-9DAB-64E70FEC929A}" type="presOf" srcId="{8B756C02-A626-46A4-B612-B951F735A1D6}" destId="{393B0064-5EA5-4015-9467-8E32B8B12F3F}" srcOrd="0" destOrd="0" presId="urn:microsoft.com/office/officeart/2005/8/layout/radial3"/>
    <dgm:cxn modelId="{3A34BB9C-7E5D-44F2-BDEF-8C0E88B179CE}" type="presOf" srcId="{946DD9DF-5908-49AA-B7E6-9FAAF8E0CF69}" destId="{7786B973-A6A4-481E-94F8-A095DFD8AE4D}" srcOrd="0" destOrd="0" presId="urn:microsoft.com/office/officeart/2005/8/layout/radial3"/>
    <dgm:cxn modelId="{DC14803C-C160-4874-A534-2EDC77BA3416}" srcId="{8B756C02-A626-46A4-B612-B951F735A1D6}" destId="{946DD9DF-5908-49AA-B7E6-9FAAF8E0CF69}" srcOrd="0" destOrd="0" parTransId="{901282D7-D5A8-4501-8EFA-8A7C94EFE1F3}" sibTransId="{795C406F-2AAE-4693-A4BC-3DBE24B31322}"/>
    <dgm:cxn modelId="{82655367-E52E-4113-8CE7-7FB89785B9DF}" type="presOf" srcId="{4A30873F-9C26-40E4-98F2-FFF9E510980A}" destId="{AFFB485E-72FE-47B2-AB79-63225340DC32}" srcOrd="0" destOrd="0" presId="urn:microsoft.com/office/officeart/2005/8/layout/radial3"/>
    <dgm:cxn modelId="{1CF44427-506C-457E-BD7A-F2EE2FA2D2FF}" type="presParOf" srcId="{393B0064-5EA5-4015-9467-8E32B8B12F3F}" destId="{6F5E9A5E-C7C9-427A-8438-8F9A58BCD98A}" srcOrd="0" destOrd="0" presId="urn:microsoft.com/office/officeart/2005/8/layout/radial3"/>
    <dgm:cxn modelId="{66217BD4-7348-4246-8F8C-593293D54B9E}" type="presParOf" srcId="{6F5E9A5E-C7C9-427A-8438-8F9A58BCD98A}" destId="{7786B973-A6A4-481E-94F8-A095DFD8AE4D}" srcOrd="0" destOrd="0" presId="urn:microsoft.com/office/officeart/2005/8/layout/radial3"/>
    <dgm:cxn modelId="{2E394CBA-9EBB-4A3C-90F5-2745C410C309}" type="presParOf" srcId="{6F5E9A5E-C7C9-427A-8438-8F9A58BCD98A}" destId="{4118ED49-D3C0-4E19-B549-07708856111F}" srcOrd="1" destOrd="0" presId="urn:microsoft.com/office/officeart/2005/8/layout/radial3"/>
    <dgm:cxn modelId="{3772BC45-142C-46DB-8E24-8B258060E822}" type="presParOf" srcId="{6F5E9A5E-C7C9-427A-8438-8F9A58BCD98A}" destId="{1E23ED3B-754C-44E4-A00E-8AD2287F22C4}" srcOrd="2" destOrd="0" presId="urn:microsoft.com/office/officeart/2005/8/layout/radial3"/>
    <dgm:cxn modelId="{0225FCEC-2EFD-4D1B-AD55-02D251AF0490}" type="presParOf" srcId="{6F5E9A5E-C7C9-427A-8438-8F9A58BCD98A}" destId="{AFFB485E-72FE-47B2-AB79-63225340DC32}" srcOrd="3" destOrd="0" presId="urn:microsoft.com/office/officeart/2005/8/layout/radial3"/>
    <dgm:cxn modelId="{D3FCDE3E-E118-4627-A821-8AA3E73CBB72}" type="presParOf" srcId="{6F5E9A5E-C7C9-427A-8438-8F9A58BCD98A}" destId="{FB151505-5E3A-464A-8521-AFB87051071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CC1AC9-6142-4C34-8554-AA7D14A0F17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BE630BC6-3EC7-4B19-811D-C28998EB39C7}">
      <dgm:prSet phldrT="[テキスト]" custT="1"/>
      <dgm:spPr>
        <a:solidFill>
          <a:srgbClr val="CFFF9E"/>
        </a:solidFill>
        <a:ln>
          <a:noFill/>
        </a:ln>
      </dgm:spPr>
      <dgm:t>
        <a:bodyPr/>
        <a:lstStyle/>
        <a:p>
          <a:r>
            <a:rPr kumimoji="1" lang="ja-JP" altLang="en-US" sz="4800" b="1" dirty="0" smtClean="0">
              <a:solidFill>
                <a:schemeClr val="tx1"/>
              </a:solidFill>
            </a:rPr>
            <a:t>可視化</a:t>
          </a:r>
          <a:endParaRPr kumimoji="1" lang="ja-JP" altLang="en-US" sz="4800" b="1" dirty="0">
            <a:solidFill>
              <a:schemeClr val="tx1"/>
            </a:solidFill>
          </a:endParaRPr>
        </a:p>
      </dgm:t>
    </dgm:pt>
    <dgm:pt modelId="{AC195613-DA6C-4913-9B64-58945A425A5F}" type="parTrans" cxnId="{E6C1E65F-C7E2-4385-9B7D-854929474393}">
      <dgm:prSet/>
      <dgm:spPr/>
      <dgm:t>
        <a:bodyPr/>
        <a:lstStyle/>
        <a:p>
          <a:endParaRPr kumimoji="1" lang="ja-JP" altLang="en-US"/>
        </a:p>
      </dgm:t>
    </dgm:pt>
    <dgm:pt modelId="{77C993D2-0CE3-4740-8BA0-21F1013EE8AD}" type="sibTrans" cxnId="{E6C1E65F-C7E2-4385-9B7D-854929474393}">
      <dgm:prSet/>
      <dgm:spPr/>
      <dgm:t>
        <a:bodyPr/>
        <a:lstStyle/>
        <a:p>
          <a:endParaRPr kumimoji="1" lang="ja-JP" altLang="en-US"/>
        </a:p>
      </dgm:t>
    </dgm:pt>
    <dgm:pt modelId="{0F61EA63-1445-4016-94DE-1A44AE0DEABF}">
      <dgm:prSet phldrT="[テキスト]"/>
      <dgm:spPr>
        <a:solidFill>
          <a:srgbClr val="B8E0F2"/>
        </a:solidFill>
      </dgm:spPr>
      <dgm:t>
        <a:bodyPr/>
        <a:lstStyle/>
        <a:p>
          <a:r>
            <a:rPr kumimoji="1" lang="ja-JP" altLang="en-US" dirty="0" smtClean="0">
              <a:solidFill>
                <a:schemeClr val="bg2">
                  <a:lumMod val="25000"/>
                </a:schemeClr>
              </a:solidFill>
            </a:rPr>
            <a:t>情報</a:t>
          </a:r>
          <a:endParaRPr kumimoji="1" lang="ja-JP" altLang="en-US" dirty="0">
            <a:solidFill>
              <a:schemeClr val="bg2">
                <a:lumMod val="25000"/>
              </a:schemeClr>
            </a:solidFill>
          </a:endParaRPr>
        </a:p>
      </dgm:t>
    </dgm:pt>
    <dgm:pt modelId="{0EDADE11-3201-47E6-AC31-56865D9736D0}" type="parTrans" cxnId="{610CC315-48B9-4FF7-9BF2-7BCABAE7121B}">
      <dgm:prSet/>
      <dgm:spPr/>
      <dgm:t>
        <a:bodyPr/>
        <a:lstStyle/>
        <a:p>
          <a:endParaRPr kumimoji="1" lang="ja-JP" altLang="en-US"/>
        </a:p>
      </dgm:t>
    </dgm:pt>
    <dgm:pt modelId="{EA8501A8-1B2D-4961-AC1A-50A2F8296DEE}" type="sibTrans" cxnId="{610CC315-48B9-4FF7-9BF2-7BCABAE7121B}">
      <dgm:prSet/>
      <dgm:spPr/>
      <dgm:t>
        <a:bodyPr/>
        <a:lstStyle/>
        <a:p>
          <a:endParaRPr kumimoji="1" lang="ja-JP" altLang="en-US"/>
        </a:p>
      </dgm:t>
    </dgm:pt>
    <dgm:pt modelId="{332CBB92-16A2-4C3D-96DD-548B880252EB}">
      <dgm:prSet phldrT="[テキスト]"/>
      <dgm:spPr>
        <a:solidFill>
          <a:srgbClr val="B8E0F2"/>
        </a:solidFill>
      </dgm:spPr>
      <dgm:t>
        <a:bodyPr/>
        <a:lstStyle/>
        <a:p>
          <a:r>
            <a:rPr kumimoji="1" lang="ja-JP" altLang="en-US" dirty="0" smtClean="0">
              <a:solidFill>
                <a:schemeClr val="bg2">
                  <a:lumMod val="25000"/>
                </a:schemeClr>
              </a:solidFill>
            </a:rPr>
            <a:t>活動</a:t>
          </a:r>
          <a:endParaRPr kumimoji="1" lang="ja-JP" altLang="en-US" dirty="0">
            <a:solidFill>
              <a:schemeClr val="bg2">
                <a:lumMod val="25000"/>
              </a:schemeClr>
            </a:solidFill>
          </a:endParaRPr>
        </a:p>
      </dgm:t>
    </dgm:pt>
    <dgm:pt modelId="{EEF39756-5B60-4BE1-AD4B-A67E2A0F40F6}" type="parTrans" cxnId="{DBC06E6C-577C-4BFD-BFCA-EB84053856BB}">
      <dgm:prSet/>
      <dgm:spPr/>
      <dgm:t>
        <a:bodyPr/>
        <a:lstStyle/>
        <a:p>
          <a:endParaRPr kumimoji="1" lang="ja-JP" altLang="en-US"/>
        </a:p>
      </dgm:t>
    </dgm:pt>
    <dgm:pt modelId="{531B7E1A-CA51-4553-870A-B8D81CC00CAF}" type="sibTrans" cxnId="{DBC06E6C-577C-4BFD-BFCA-EB84053856BB}">
      <dgm:prSet/>
      <dgm:spPr/>
      <dgm:t>
        <a:bodyPr/>
        <a:lstStyle/>
        <a:p>
          <a:endParaRPr kumimoji="1" lang="ja-JP" altLang="en-US"/>
        </a:p>
      </dgm:t>
    </dgm:pt>
    <dgm:pt modelId="{9B61FFA4-5B31-48B7-887E-6FB47BBE04AF}">
      <dgm:prSet phldrT="[テキスト]" custT="1"/>
      <dgm:spPr>
        <a:solidFill>
          <a:srgbClr val="F5F391"/>
        </a:solidFill>
        <a:ln>
          <a:noFill/>
        </a:ln>
      </dgm:spPr>
      <dgm:t>
        <a:bodyPr/>
        <a:lstStyle/>
        <a:p>
          <a:r>
            <a:rPr kumimoji="1" lang="ja-JP" altLang="en-US" sz="4800" b="1" dirty="0" smtClean="0">
              <a:solidFill>
                <a:schemeClr val="tx1"/>
              </a:solidFill>
            </a:rPr>
            <a:t>生活情報</a:t>
          </a:r>
          <a:endParaRPr kumimoji="1" lang="ja-JP" altLang="en-US" sz="4800" b="1" dirty="0">
            <a:solidFill>
              <a:schemeClr val="tx1"/>
            </a:solidFill>
          </a:endParaRPr>
        </a:p>
      </dgm:t>
    </dgm:pt>
    <dgm:pt modelId="{172886C5-4C50-4933-B1DE-70777950ED91}" type="parTrans" cxnId="{1887E54B-19C7-4D12-99B8-7F803C5CA998}">
      <dgm:prSet/>
      <dgm:spPr/>
      <dgm:t>
        <a:bodyPr/>
        <a:lstStyle/>
        <a:p>
          <a:endParaRPr kumimoji="1" lang="ja-JP" altLang="en-US"/>
        </a:p>
      </dgm:t>
    </dgm:pt>
    <dgm:pt modelId="{263CF581-3127-4623-8927-EB3C7DA3FD21}" type="sibTrans" cxnId="{1887E54B-19C7-4D12-99B8-7F803C5CA998}">
      <dgm:prSet/>
      <dgm:spPr/>
      <dgm:t>
        <a:bodyPr/>
        <a:lstStyle/>
        <a:p>
          <a:endParaRPr kumimoji="1" lang="ja-JP" altLang="en-US"/>
        </a:p>
      </dgm:t>
    </dgm:pt>
    <dgm:pt modelId="{90317906-707D-4E8F-9AAF-4B575D9735DE}">
      <dgm:prSet phldrT="[テキスト]"/>
      <dgm:spPr>
        <a:solidFill>
          <a:srgbClr val="F8A6C9"/>
        </a:solidFill>
      </dgm:spPr>
      <dgm:t>
        <a:bodyPr/>
        <a:lstStyle/>
        <a:p>
          <a:r>
            <a:rPr kumimoji="1" lang="ja-JP" altLang="en-US" dirty="0" smtClean="0">
              <a:solidFill>
                <a:schemeClr val="bg2">
                  <a:lumMod val="25000"/>
                </a:schemeClr>
              </a:solidFill>
            </a:rPr>
            <a:t>ダイエット</a:t>
          </a:r>
          <a:endParaRPr kumimoji="1" lang="ja-JP" altLang="en-US" dirty="0">
            <a:solidFill>
              <a:schemeClr val="bg2">
                <a:lumMod val="25000"/>
              </a:schemeClr>
            </a:solidFill>
          </a:endParaRPr>
        </a:p>
      </dgm:t>
    </dgm:pt>
    <dgm:pt modelId="{F5FBDFC4-2204-43C8-B6D5-40D5239AFB8F}" type="parTrans" cxnId="{A8C81E9E-B3F4-48AB-AC5B-13763F31E2EF}">
      <dgm:prSet/>
      <dgm:spPr/>
      <dgm:t>
        <a:bodyPr/>
        <a:lstStyle/>
        <a:p>
          <a:endParaRPr kumimoji="1" lang="ja-JP" altLang="en-US"/>
        </a:p>
      </dgm:t>
    </dgm:pt>
    <dgm:pt modelId="{F4AC886E-71EB-4341-A0AF-6EDE0E58B823}" type="sibTrans" cxnId="{A8C81E9E-B3F4-48AB-AC5B-13763F31E2EF}">
      <dgm:prSet/>
      <dgm:spPr/>
      <dgm:t>
        <a:bodyPr/>
        <a:lstStyle/>
        <a:p>
          <a:endParaRPr kumimoji="1" lang="ja-JP" altLang="en-US"/>
        </a:p>
      </dgm:t>
    </dgm:pt>
    <dgm:pt modelId="{CAABD530-B8D6-45FB-8EE3-B831A21DE9D8}">
      <dgm:prSet phldrT="[テキスト]"/>
      <dgm:spPr>
        <a:solidFill>
          <a:srgbClr val="F8A6C9"/>
        </a:solidFill>
      </dgm:spPr>
      <dgm:t>
        <a:bodyPr/>
        <a:lstStyle/>
        <a:p>
          <a:r>
            <a:rPr kumimoji="1" lang="ja-JP" altLang="en-US" dirty="0" smtClean="0">
              <a:solidFill>
                <a:schemeClr val="bg2">
                  <a:lumMod val="25000"/>
                </a:schemeClr>
              </a:solidFill>
            </a:rPr>
            <a:t>万歩計</a:t>
          </a:r>
          <a:endParaRPr kumimoji="1" lang="ja-JP" altLang="en-US" dirty="0">
            <a:solidFill>
              <a:schemeClr val="bg2">
                <a:lumMod val="25000"/>
              </a:schemeClr>
            </a:solidFill>
          </a:endParaRPr>
        </a:p>
      </dgm:t>
    </dgm:pt>
    <dgm:pt modelId="{B1EAE261-14B1-4AE3-A7F4-EB7597601A3C}" type="parTrans" cxnId="{5499B41C-7EE0-4275-8962-842CF3461C6C}">
      <dgm:prSet/>
      <dgm:spPr/>
      <dgm:t>
        <a:bodyPr/>
        <a:lstStyle/>
        <a:p>
          <a:endParaRPr kumimoji="1" lang="ja-JP" altLang="en-US"/>
        </a:p>
      </dgm:t>
    </dgm:pt>
    <dgm:pt modelId="{F620D2F4-CF03-4943-84D8-9675658384FF}" type="sibTrans" cxnId="{5499B41C-7EE0-4275-8962-842CF3461C6C}">
      <dgm:prSet/>
      <dgm:spPr/>
      <dgm:t>
        <a:bodyPr/>
        <a:lstStyle/>
        <a:p>
          <a:endParaRPr kumimoji="1" lang="ja-JP" altLang="en-US"/>
        </a:p>
      </dgm:t>
    </dgm:pt>
    <dgm:pt modelId="{C2F7C104-97BE-47C3-9E9F-433BA92CE92E}">
      <dgm:prSet phldrT="[テキスト]"/>
      <dgm:spPr>
        <a:solidFill>
          <a:srgbClr val="F8A6C9"/>
        </a:solidFill>
      </dgm:spPr>
      <dgm:t>
        <a:bodyPr/>
        <a:lstStyle/>
        <a:p>
          <a:r>
            <a:rPr kumimoji="1" lang="ja-JP" altLang="en-US" dirty="0" smtClean="0">
              <a:solidFill>
                <a:schemeClr val="bg2">
                  <a:lumMod val="25000"/>
                </a:schemeClr>
              </a:solidFill>
            </a:rPr>
            <a:t>天気予報</a:t>
          </a:r>
          <a:endParaRPr kumimoji="1" lang="ja-JP" altLang="en-US" dirty="0">
            <a:solidFill>
              <a:schemeClr val="bg2">
                <a:lumMod val="25000"/>
              </a:schemeClr>
            </a:solidFill>
          </a:endParaRPr>
        </a:p>
      </dgm:t>
    </dgm:pt>
    <dgm:pt modelId="{D6844C8C-8E8F-4599-A456-08FF85BDB25C}" type="parTrans" cxnId="{FBC88173-7594-45AC-B6EE-FE26B485DEBF}">
      <dgm:prSet/>
      <dgm:spPr/>
      <dgm:t>
        <a:bodyPr/>
        <a:lstStyle/>
        <a:p>
          <a:endParaRPr kumimoji="1" lang="ja-JP" altLang="en-US"/>
        </a:p>
      </dgm:t>
    </dgm:pt>
    <dgm:pt modelId="{DB61109B-7265-4EA8-876B-22762FE49A2A}" type="sibTrans" cxnId="{FBC88173-7594-45AC-B6EE-FE26B485DEBF}">
      <dgm:prSet/>
      <dgm:spPr/>
      <dgm:t>
        <a:bodyPr/>
        <a:lstStyle/>
        <a:p>
          <a:endParaRPr kumimoji="1" lang="ja-JP" altLang="en-US"/>
        </a:p>
      </dgm:t>
    </dgm:pt>
    <dgm:pt modelId="{06C4CF96-0ABF-4688-87A9-0B63272D06A5}" type="pres">
      <dgm:prSet presAssocID="{27CC1AC9-6142-4C34-8554-AA7D14A0F1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2330C4D-D8D9-4903-8FE0-482939915D8E}" type="pres">
      <dgm:prSet presAssocID="{BE630BC6-3EC7-4B19-811D-C28998EB39C7}" presName="composite" presStyleCnt="0"/>
      <dgm:spPr/>
    </dgm:pt>
    <dgm:pt modelId="{4680E0CC-864F-48BA-8DE2-F0FC7153641E}" type="pres">
      <dgm:prSet presAssocID="{BE630BC6-3EC7-4B19-811D-C28998EB39C7}" presName="parTx" presStyleLbl="alignNode1" presStyleIdx="0" presStyleCnt="2" custLinFactNeighborX="-1" custLinFactNeighborY="-1937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C619DA21-71BF-4269-A404-6A4D5D3C4D00}" type="pres">
      <dgm:prSet presAssocID="{BE630BC6-3EC7-4B19-811D-C28998EB39C7}" presName="desTx" presStyleLbl="alignAccFollowNode1" presStyleIdx="0" presStyleCnt="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DEA6BB6E-1450-4625-B9F2-7F586B5845D9}" type="pres">
      <dgm:prSet presAssocID="{77C993D2-0CE3-4740-8BA0-21F1013EE8AD}" presName="space" presStyleCnt="0"/>
      <dgm:spPr/>
    </dgm:pt>
    <dgm:pt modelId="{8986287A-9530-489A-B216-530A891A1E92}" type="pres">
      <dgm:prSet presAssocID="{9B61FFA4-5B31-48B7-887E-6FB47BBE04AF}" presName="composite" presStyleCnt="0"/>
      <dgm:spPr/>
    </dgm:pt>
    <dgm:pt modelId="{8510A387-18F4-480A-AF01-3FE8704479A3}" type="pres">
      <dgm:prSet presAssocID="{9B61FFA4-5B31-48B7-887E-6FB47BBE04AF}" presName="parTx" presStyleLbl="alignNode1" presStyleIdx="1" presStyleCnt="2" custLinFactNeighborX="260" custLinFactNeighborY="109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9D51EB25-5D8D-4C85-8BCB-9066BE173FE8}" type="pres">
      <dgm:prSet presAssocID="{9B61FFA4-5B31-48B7-887E-6FB47BBE04AF}" presName="desTx" presStyleLbl="alignAccFollowNode1" presStyleIdx="1" presStyleCnt="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</dgm:ptLst>
  <dgm:cxnLst>
    <dgm:cxn modelId="{96A112A8-DC13-4B9D-9F80-DF1B66162147}" type="presOf" srcId="{0F61EA63-1445-4016-94DE-1A44AE0DEABF}" destId="{C619DA21-71BF-4269-A404-6A4D5D3C4D00}" srcOrd="0" destOrd="0" presId="urn:microsoft.com/office/officeart/2005/8/layout/hList1"/>
    <dgm:cxn modelId="{1887E54B-19C7-4D12-99B8-7F803C5CA998}" srcId="{27CC1AC9-6142-4C34-8554-AA7D14A0F17D}" destId="{9B61FFA4-5B31-48B7-887E-6FB47BBE04AF}" srcOrd="1" destOrd="0" parTransId="{172886C5-4C50-4933-B1DE-70777950ED91}" sibTransId="{263CF581-3127-4623-8927-EB3C7DA3FD21}"/>
    <dgm:cxn modelId="{7D14F1D8-3A4B-4753-BF99-FBCC0E61B664}" type="presOf" srcId="{332CBB92-16A2-4C3D-96DD-548B880252EB}" destId="{C619DA21-71BF-4269-A404-6A4D5D3C4D00}" srcOrd="0" destOrd="1" presId="urn:microsoft.com/office/officeart/2005/8/layout/hList1"/>
    <dgm:cxn modelId="{610CC315-48B9-4FF7-9BF2-7BCABAE7121B}" srcId="{BE630BC6-3EC7-4B19-811D-C28998EB39C7}" destId="{0F61EA63-1445-4016-94DE-1A44AE0DEABF}" srcOrd="0" destOrd="0" parTransId="{0EDADE11-3201-47E6-AC31-56865D9736D0}" sibTransId="{EA8501A8-1B2D-4961-AC1A-50A2F8296DEE}"/>
    <dgm:cxn modelId="{DBC06E6C-577C-4BFD-BFCA-EB84053856BB}" srcId="{BE630BC6-3EC7-4B19-811D-C28998EB39C7}" destId="{332CBB92-16A2-4C3D-96DD-548B880252EB}" srcOrd="1" destOrd="0" parTransId="{EEF39756-5B60-4BE1-AD4B-A67E2A0F40F6}" sibTransId="{531B7E1A-CA51-4553-870A-B8D81CC00CAF}"/>
    <dgm:cxn modelId="{FBC88173-7594-45AC-B6EE-FE26B485DEBF}" srcId="{9B61FFA4-5B31-48B7-887E-6FB47BBE04AF}" destId="{C2F7C104-97BE-47C3-9E9F-433BA92CE92E}" srcOrd="2" destOrd="0" parTransId="{D6844C8C-8E8F-4599-A456-08FF85BDB25C}" sibTransId="{DB61109B-7265-4EA8-876B-22762FE49A2A}"/>
    <dgm:cxn modelId="{A8C81E9E-B3F4-48AB-AC5B-13763F31E2EF}" srcId="{9B61FFA4-5B31-48B7-887E-6FB47BBE04AF}" destId="{90317906-707D-4E8F-9AAF-4B575D9735DE}" srcOrd="0" destOrd="0" parTransId="{F5FBDFC4-2204-43C8-B6D5-40D5239AFB8F}" sibTransId="{F4AC886E-71EB-4341-A0AF-6EDE0E58B823}"/>
    <dgm:cxn modelId="{E6C1E65F-C7E2-4385-9B7D-854929474393}" srcId="{27CC1AC9-6142-4C34-8554-AA7D14A0F17D}" destId="{BE630BC6-3EC7-4B19-811D-C28998EB39C7}" srcOrd="0" destOrd="0" parTransId="{AC195613-DA6C-4913-9B64-58945A425A5F}" sibTransId="{77C993D2-0CE3-4740-8BA0-21F1013EE8AD}"/>
    <dgm:cxn modelId="{2255B71B-D1F5-407B-B56F-B2B25D0E20D5}" type="presOf" srcId="{27CC1AC9-6142-4C34-8554-AA7D14A0F17D}" destId="{06C4CF96-0ABF-4688-87A9-0B63272D06A5}" srcOrd="0" destOrd="0" presId="urn:microsoft.com/office/officeart/2005/8/layout/hList1"/>
    <dgm:cxn modelId="{61DF0C45-186D-43F3-84A2-545A16B87D67}" type="presOf" srcId="{90317906-707D-4E8F-9AAF-4B575D9735DE}" destId="{9D51EB25-5D8D-4C85-8BCB-9066BE173FE8}" srcOrd="0" destOrd="0" presId="urn:microsoft.com/office/officeart/2005/8/layout/hList1"/>
    <dgm:cxn modelId="{06BCDD9D-6C3C-4D76-A13E-91978D7FA7E6}" type="presOf" srcId="{9B61FFA4-5B31-48B7-887E-6FB47BBE04AF}" destId="{8510A387-18F4-480A-AF01-3FE8704479A3}" srcOrd="0" destOrd="0" presId="urn:microsoft.com/office/officeart/2005/8/layout/hList1"/>
    <dgm:cxn modelId="{B955F6CD-24BE-4626-AEA3-51C847D1D45D}" type="presOf" srcId="{C2F7C104-97BE-47C3-9E9F-433BA92CE92E}" destId="{9D51EB25-5D8D-4C85-8BCB-9066BE173FE8}" srcOrd="0" destOrd="2" presId="urn:microsoft.com/office/officeart/2005/8/layout/hList1"/>
    <dgm:cxn modelId="{C2BA1D7F-09B9-4AC2-99F0-72696C8041F6}" type="presOf" srcId="{CAABD530-B8D6-45FB-8EE3-B831A21DE9D8}" destId="{9D51EB25-5D8D-4C85-8BCB-9066BE173FE8}" srcOrd="0" destOrd="1" presId="urn:microsoft.com/office/officeart/2005/8/layout/hList1"/>
    <dgm:cxn modelId="{8930D826-835C-4B14-8E73-38C81D4C1EAB}" type="presOf" srcId="{BE630BC6-3EC7-4B19-811D-C28998EB39C7}" destId="{4680E0CC-864F-48BA-8DE2-F0FC7153641E}" srcOrd="0" destOrd="0" presId="urn:microsoft.com/office/officeart/2005/8/layout/hList1"/>
    <dgm:cxn modelId="{5499B41C-7EE0-4275-8962-842CF3461C6C}" srcId="{9B61FFA4-5B31-48B7-887E-6FB47BBE04AF}" destId="{CAABD530-B8D6-45FB-8EE3-B831A21DE9D8}" srcOrd="1" destOrd="0" parTransId="{B1EAE261-14B1-4AE3-A7F4-EB7597601A3C}" sibTransId="{F620D2F4-CF03-4943-84D8-9675658384FF}"/>
    <dgm:cxn modelId="{83097CF0-FDBF-42EC-8F35-4B9CD16B66BD}" type="presParOf" srcId="{06C4CF96-0ABF-4688-87A9-0B63272D06A5}" destId="{42330C4D-D8D9-4903-8FE0-482939915D8E}" srcOrd="0" destOrd="0" presId="urn:microsoft.com/office/officeart/2005/8/layout/hList1"/>
    <dgm:cxn modelId="{AC103015-946D-4A78-92D5-45BEEBC3925B}" type="presParOf" srcId="{42330C4D-D8D9-4903-8FE0-482939915D8E}" destId="{4680E0CC-864F-48BA-8DE2-F0FC7153641E}" srcOrd="0" destOrd="0" presId="urn:microsoft.com/office/officeart/2005/8/layout/hList1"/>
    <dgm:cxn modelId="{C0A4247C-D186-46C9-A935-E47802F5ACE4}" type="presParOf" srcId="{42330C4D-D8D9-4903-8FE0-482939915D8E}" destId="{C619DA21-71BF-4269-A404-6A4D5D3C4D00}" srcOrd="1" destOrd="0" presId="urn:microsoft.com/office/officeart/2005/8/layout/hList1"/>
    <dgm:cxn modelId="{12AD91D7-3053-42E7-A534-E4CCCBCA532A}" type="presParOf" srcId="{06C4CF96-0ABF-4688-87A9-0B63272D06A5}" destId="{DEA6BB6E-1450-4625-B9F2-7F586B5845D9}" srcOrd="1" destOrd="0" presId="urn:microsoft.com/office/officeart/2005/8/layout/hList1"/>
    <dgm:cxn modelId="{2133FFD7-E28E-4547-B49A-3A0650BF9021}" type="presParOf" srcId="{06C4CF96-0ABF-4688-87A9-0B63272D06A5}" destId="{8986287A-9530-489A-B216-530A891A1E92}" srcOrd="2" destOrd="0" presId="urn:microsoft.com/office/officeart/2005/8/layout/hList1"/>
    <dgm:cxn modelId="{E8D2C4C6-25AF-4F11-9AF1-53006D290E9C}" type="presParOf" srcId="{8986287A-9530-489A-B216-530A891A1E92}" destId="{8510A387-18F4-480A-AF01-3FE8704479A3}" srcOrd="0" destOrd="0" presId="urn:microsoft.com/office/officeart/2005/8/layout/hList1"/>
    <dgm:cxn modelId="{C7A0A623-FD12-4F1E-BC4A-2FD9AD143ED6}" type="presParOf" srcId="{8986287A-9530-489A-B216-530A891A1E92}" destId="{9D51EB25-5D8D-4C85-8BCB-9066BE173FE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19C3F-09CB-4748-ACC8-2D568A62A2BC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9AAE9-E2A4-446D-997D-242DDE8525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8147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C12B-48F1-468A-AA2C-16A04A8241C5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78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FFDB-FE9D-47A8-80FD-927FBAE18C85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z="2400" dirty="0" err="1">
                <a:solidFill>
                  <a:schemeClr val="bg1">
                    <a:lumMod val="6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FerriSat</a:t>
            </a:r>
            <a:fld id="{16B7B04A-6ABF-4913-B47F-5278D796E56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776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FFDB-FE9D-47A8-80FD-927FBAE18C85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B04A-6ABF-4913-B47F-5278D796E5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2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FFDB-FE9D-47A8-80FD-927FBAE18C85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B04A-6ABF-4913-B47F-5278D796E5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1009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FC5C-3391-4967-9781-99C03DC5ED4E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BC1B-E873-4F10-8208-8968DE9589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9234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FC5C-3391-4967-9781-99C03DC5ED4E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BC1B-E873-4F10-8208-8968DE9589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679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FC5C-3391-4967-9781-99C03DC5ED4E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BC1B-E873-4F10-8208-8968DE9589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396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FC5C-3391-4967-9781-99C03DC5ED4E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BC1B-E873-4F10-8208-8968DE9589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53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FC5C-3391-4967-9781-99C03DC5ED4E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BC1B-E873-4F10-8208-8968DE9589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0589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FC5C-3391-4967-9781-99C03DC5ED4E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BC1B-E873-4F10-8208-8968DE9589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205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FC5C-3391-4967-9781-99C03DC5ED4E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BC1B-E873-4F10-8208-8968DE9589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963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FC5C-3391-4967-9781-99C03DC5ED4E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BC1B-E873-4F10-8208-8968DE9589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186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FFDB-FE9D-47A8-80FD-927FBAE18C85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B04A-6ABF-4913-B47F-5278D796E5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587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FC5C-3391-4967-9781-99C03DC5ED4E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BC1B-E873-4F10-8208-8968DE9589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086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FC5C-3391-4967-9781-99C03DC5ED4E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BC1B-E873-4F10-8208-8968DE9589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0356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FC5C-3391-4967-9781-99C03DC5ED4E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BC1B-E873-4F10-8208-8968DE9589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87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FFDB-FE9D-47A8-80FD-927FBAE18C85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B04A-6ABF-4913-B47F-5278D796E5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864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FFDB-FE9D-47A8-80FD-927FBAE18C85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B04A-6ABF-4913-B47F-5278D796E5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37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FFDB-FE9D-47A8-80FD-927FBAE18C85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B04A-6ABF-4913-B47F-5278D796E5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42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FFDB-FE9D-47A8-80FD-927FBAE18C85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B04A-6ABF-4913-B47F-5278D796E5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897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FFDB-FE9D-47A8-80FD-927FBAE18C85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B04A-6ABF-4913-B47F-5278D796E5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255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FFDB-FE9D-47A8-80FD-927FBAE18C85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B04A-6ABF-4913-B47F-5278D796E5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4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FFDB-FE9D-47A8-80FD-927FBAE18C85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B04A-6ABF-4913-B47F-5278D796E5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63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DCFE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DFFDB-FE9D-47A8-80FD-927FBAE18C85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7B04A-6ABF-4913-B47F-5278D796E5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913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7FC5C-3391-4967-9781-99C03DC5ED4E}" type="datetimeFigureOut">
              <a:rPr kumimoji="1" lang="ja-JP" altLang="en-US" smtClean="0"/>
              <a:t>2017/3/6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EBC1B-E873-4F10-8208-8968DE9589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8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DCFE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503488" y="4685016"/>
            <a:ext cx="5101015" cy="1840976"/>
          </a:xfrm>
          <a:prstGeom prst="rect">
            <a:avLst/>
          </a:prstGeom>
          <a:pattFill prst="pct5">
            <a:fgClr>
              <a:srgbClr val="FDCFE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ハート 5"/>
          <p:cNvSpPr/>
          <p:nvPr/>
        </p:nvSpPr>
        <p:spPr>
          <a:xfrm>
            <a:off x="566984" y="4552427"/>
            <a:ext cx="2721799" cy="2190819"/>
          </a:xfrm>
          <a:prstGeom prst="heart">
            <a:avLst/>
          </a:prstGeom>
          <a:solidFill>
            <a:srgbClr val="FDD4E6"/>
          </a:solidFill>
          <a:ln w="28575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71414" y="5235423"/>
            <a:ext cx="2552734" cy="1009765"/>
          </a:xfrm>
          <a:noFill/>
        </p:spPr>
        <p:txBody>
          <a:bodyPr>
            <a:normAutofit/>
          </a:bodyPr>
          <a:lstStyle/>
          <a:p>
            <a:pPr lvl="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altLang="ja-JP" sz="4400" dirty="0" err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FerriSat</a:t>
            </a:r>
            <a:r>
              <a:rPr lang="ja-JP" altLang="en-US" sz="2800" dirty="0">
                <a:solidFill>
                  <a:srgbClr val="000000"/>
                </a:solidFill>
                <a:latin typeface="MS UI Gothic"/>
                <a:ea typeface="MS UI Gothic"/>
              </a:rPr>
              <a:t>　</a:t>
            </a:r>
            <a:r>
              <a:rPr lang="ja-JP" altLang="en-US" sz="2000" dirty="0">
                <a:solidFill>
                  <a:srgbClr val="000000"/>
                </a:solidFill>
                <a:latin typeface="MS UI Gothic"/>
                <a:ea typeface="MS UI Gothic"/>
              </a:rPr>
              <a:t>　　　　　　　　　　　　　 　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66984" y="754416"/>
            <a:ext cx="8037520" cy="3497544"/>
          </a:xfrm>
          <a:prstGeom prst="rect">
            <a:avLst/>
          </a:prstGeom>
          <a:solidFill>
            <a:srgbClr val="FDCBE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MS UI Gothic" panose="020B0600070205080204" pitchFamily="50" charset="-128"/>
                <a:ea typeface="MS UI Gothic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ＭＳ Ｐゴシック "/>
                <a:ea typeface="MS UI Gothic"/>
                <a:cs typeface="+mj-cs"/>
              </a:rPr>
              <a:t>目指せ 犯罪ゼロ！</a:t>
            </a:r>
            <a:r>
              <a:rPr kumimoji="1" lang="en-US" altLang="ja-JP" sz="48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ＭＳ Ｐゴシック "/>
                <a:ea typeface="MS UI Gothic"/>
                <a:cs typeface="+mj-cs"/>
              </a:rPr>
              <a:t/>
            </a:r>
            <a:br>
              <a:rPr kumimoji="1" lang="en-US" altLang="ja-JP" sz="48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ＭＳ Ｐゴシック "/>
                <a:ea typeface="MS UI Gothic"/>
                <a:cs typeface="+mj-cs"/>
              </a:rPr>
            </a:br>
            <a:r>
              <a:rPr kumimoji="1" lang="ja-JP" altLang="en-US" sz="48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ＭＳ Ｐゴシック "/>
                <a:ea typeface="MS UI Gothic"/>
                <a:cs typeface="+mj-cs"/>
              </a:rPr>
              <a:t>住みやすい街　緑園都市</a:t>
            </a:r>
            <a:r>
              <a:rPr kumimoji="1" lang="ja-JP" altLang="en-US" sz="28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ＭＳ Ｐゴシック "/>
                <a:ea typeface="MS UI Gothic"/>
                <a:cs typeface="+mj-cs"/>
              </a:rPr>
              <a:t/>
            </a:r>
            <a:br>
              <a:rPr kumimoji="1" lang="ja-JP" altLang="en-US" sz="28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ＭＳ Ｐゴシック "/>
                <a:ea typeface="MS UI Gothic"/>
                <a:cs typeface="+mj-cs"/>
              </a:rPr>
            </a:br>
            <a:r>
              <a:rPr kumimoji="1" lang="en-US" altLang="ja-JP" sz="32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MS UI Gothic"/>
                <a:ea typeface="MS UI Gothic"/>
                <a:cs typeface="+mj-cs"/>
              </a:rPr>
              <a:t>―</a:t>
            </a:r>
            <a:r>
              <a:rPr kumimoji="1" lang="ja-JP" altLang="en-US" sz="32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MS UI Gothic"/>
                <a:ea typeface="MS UI Gothic"/>
                <a:cs typeface="+mj-cs"/>
              </a:rPr>
              <a:t>緑園の犯罪被害０を目指し、</a:t>
            </a:r>
            <a:r>
              <a:rPr kumimoji="1" lang="en-US" altLang="ja-JP" sz="32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MS UI Gothic"/>
                <a:ea typeface="MS UI Gothic"/>
                <a:cs typeface="+mj-cs"/>
              </a:rPr>
              <a:t/>
            </a:r>
            <a:br>
              <a:rPr kumimoji="1" lang="en-US" altLang="ja-JP" sz="32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MS UI Gothic"/>
                <a:ea typeface="MS UI Gothic"/>
                <a:cs typeface="+mj-cs"/>
              </a:rPr>
            </a:br>
            <a:r>
              <a:rPr kumimoji="1" lang="ja-JP" altLang="en-US" sz="32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MS UI Gothic"/>
                <a:ea typeface="MS UI Gothic"/>
                <a:cs typeface="+mj-cs"/>
              </a:rPr>
              <a:t>市民の力で安心安全なまちづくりを目指すー</a:t>
            </a:r>
            <a:endParaRPr kumimoji="1" lang="ja-JP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S UI Gothic"/>
              <a:ea typeface="MS UI Gothic"/>
              <a:cs typeface="+mj-cs"/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3588477" y="5095020"/>
            <a:ext cx="4931035" cy="12905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ja-JP" altLang="en-US" sz="2200" b="1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フェリス女学院大学</a:t>
            </a:r>
            <a:r>
              <a:rPr lang="ja-JP" altLang="en-US" sz="2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猪井・富山</a:t>
            </a:r>
            <a:endParaRPr lang="en-US" altLang="ja-JP" sz="22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ja-JP" altLang="en-US" sz="2200" b="1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ＲＣＡ（緑園都市コミュニティ協会）</a:t>
            </a:r>
            <a:endParaRPr lang="en-US" altLang="ja-JP" sz="2200" b="1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ja-JP" altLang="en-US" sz="2200" b="1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神奈川県くらし安全交通課</a:t>
            </a:r>
            <a:r>
              <a:rPr lang="ja-JP" altLang="en-US" sz="2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高木・久保</a:t>
            </a:r>
            <a:r>
              <a:rPr lang="ja-JP" altLang="en-US" sz="2000" dirty="0">
                <a:solidFill>
                  <a:srgbClr val="000000"/>
                </a:solidFill>
                <a:latin typeface="MS UI Gothic"/>
                <a:ea typeface="MS UI Gothic"/>
              </a:rPr>
              <a:t>　　　　　　　　　　　　　 　</a:t>
            </a:r>
          </a:p>
        </p:txBody>
      </p:sp>
    </p:spTree>
    <p:extLst>
      <p:ext uri="{BB962C8B-B14F-4D97-AF65-F5344CB8AC3E}">
        <p14:creationId xmlns:p14="http://schemas.microsoft.com/office/powerpoint/2010/main" val="243124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ローチャート: 代替処理 7"/>
          <p:cNvSpPr/>
          <p:nvPr/>
        </p:nvSpPr>
        <p:spPr>
          <a:xfrm>
            <a:off x="261258" y="1175657"/>
            <a:ext cx="8636000" cy="5515429"/>
          </a:xfrm>
          <a:prstGeom prst="flowChartAlternateProcess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4702628" y="1364342"/>
            <a:ext cx="3875314" cy="5050971"/>
          </a:xfrm>
          <a:prstGeom prst="roundRect">
            <a:avLst>
              <a:gd name="adj" fmla="val 842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566057" y="1364343"/>
            <a:ext cx="3875314" cy="5050971"/>
          </a:xfrm>
          <a:prstGeom prst="roundRect">
            <a:avLst>
              <a:gd name="adj" fmla="val 842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DC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400" b="1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Times" panose="02020603050405020304" pitchFamily="18" charset="0"/>
                <a:ea typeface="Osaka" charset="-128"/>
              </a:rPr>
              <a:t>防犯アプリの</a:t>
            </a:r>
            <a:r>
              <a:rPr lang="ja-JP" altLang="en-US" sz="4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Times" panose="02020603050405020304" pitchFamily="18" charset="0"/>
                <a:ea typeface="Osaka" charset="-128"/>
              </a:rPr>
              <a:t>イメージ</a:t>
            </a:r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3201638458"/>
              </p:ext>
            </p:extLst>
          </p:nvPr>
        </p:nvGraphicFramePr>
        <p:xfrm>
          <a:off x="707005" y="1627094"/>
          <a:ext cx="7729989" cy="4591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159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DC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400" b="1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Times" panose="02020603050405020304" pitchFamily="18" charset="0"/>
                <a:ea typeface="Osaka" charset="-128"/>
              </a:rPr>
              <a:t>防犯アプリの構成と効果</a:t>
            </a:r>
            <a:endParaRPr lang="ja-JP" altLang="en-US" sz="4400" b="1" dirty="0">
              <a:ln w="9525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latin typeface="Times" panose="02020603050405020304" pitchFamily="18" charset="0"/>
              <a:ea typeface="Osaka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23" y="938759"/>
            <a:ext cx="3066554" cy="5895343"/>
          </a:xfrm>
          <a:prstGeom prst="rect">
            <a:avLst/>
          </a:prstGeom>
        </p:spPr>
      </p:pic>
      <p:sp>
        <p:nvSpPr>
          <p:cNvPr id="4" name="四角形吹き出し 3"/>
          <p:cNvSpPr/>
          <p:nvPr/>
        </p:nvSpPr>
        <p:spPr>
          <a:xfrm>
            <a:off x="132665" y="1537381"/>
            <a:ext cx="2892418" cy="5039098"/>
          </a:xfrm>
          <a:prstGeom prst="wedgeRectCallout">
            <a:avLst>
              <a:gd name="adj1" fmla="val 66820"/>
              <a:gd name="adj2" fmla="val -3491"/>
            </a:avLst>
          </a:prstGeom>
          <a:solidFill>
            <a:srgbClr val="F8A6C9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S UI Gothic"/>
              <a:ea typeface="MS UI Gothic"/>
              <a:cs typeface="+mn-c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S UI Gothic"/>
              <a:ea typeface="MS UI Gothic"/>
              <a:cs typeface="+mn-cs"/>
            </a:endParaRPr>
          </a:p>
        </p:txBody>
      </p:sp>
      <p:sp>
        <p:nvSpPr>
          <p:cNvPr id="5" name="四角形吹き出し 4"/>
          <p:cNvSpPr/>
          <p:nvPr/>
        </p:nvSpPr>
        <p:spPr>
          <a:xfrm>
            <a:off x="6118917" y="1537381"/>
            <a:ext cx="2892418" cy="5039098"/>
          </a:xfrm>
          <a:prstGeom prst="wedgeRectCallout">
            <a:avLst>
              <a:gd name="adj1" fmla="val -65160"/>
              <a:gd name="adj2" fmla="val 4128"/>
            </a:avLst>
          </a:prstGeom>
          <a:solidFill>
            <a:srgbClr val="FCA2EB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S UI Gothic"/>
              <a:ea typeface="MS UI Gothic"/>
              <a:cs typeface="+mn-c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S UI Gothic"/>
              <a:ea typeface="MS UI Gothic"/>
              <a:cs typeface="+mn-cs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475446" y="938759"/>
            <a:ext cx="2218764" cy="68460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ja-JP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/>
                <a:ea typeface="MS UI Gothic"/>
              </a:rPr>
              <a:t>可視化モード</a:t>
            </a:r>
          </a:p>
        </p:txBody>
      </p:sp>
      <p:sp>
        <p:nvSpPr>
          <p:cNvPr id="10" name="円/楕円 9"/>
          <p:cNvSpPr/>
          <p:nvPr/>
        </p:nvSpPr>
        <p:spPr>
          <a:xfrm>
            <a:off x="6442104" y="950396"/>
            <a:ext cx="2218764" cy="70566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ながら</a:t>
            </a:r>
            <a:r>
              <a:rPr kumimoji="1" lang="ja-JP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モード</a:t>
            </a:r>
            <a:endParaRPr kumimoji="1" lang="ja-JP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685379" y="1019449"/>
            <a:ext cx="17732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イメージ図</a:t>
            </a:r>
            <a:endParaRPr lang="ja-JP" alt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71741" y="1828799"/>
            <a:ext cx="2646760" cy="1075765"/>
          </a:xfrm>
          <a:prstGeom prst="roundRect">
            <a:avLst/>
          </a:prstGeom>
          <a:solidFill>
            <a:srgbClr val="FDD4E6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ja-JP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/>
                <a:ea typeface="MS UI Gothic"/>
              </a:rPr>
              <a:t>主</a:t>
            </a:r>
            <a:r>
              <a:rPr kumimoji="0" lang="ja-JP" altLang="ja-JP" sz="2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/>
                <a:ea typeface="MS UI Gothic"/>
              </a:rPr>
              <a:t>に</a:t>
            </a:r>
            <a:r>
              <a:rPr kumimoji="0" lang="ja-JP" altLang="ja-JP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/>
                <a:ea typeface="MS UI Gothic"/>
              </a:rPr>
              <a:t>既存</a:t>
            </a:r>
            <a:r>
              <a:rPr kumimoji="0" lang="ja-JP" altLang="ja-JP" sz="2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/>
                <a:ea typeface="MS UI Gothic"/>
              </a:rPr>
              <a:t>の人向け</a:t>
            </a:r>
            <a:endParaRPr kumimoji="0" lang="en-US" altLang="ja-JP" sz="24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UI Gothic"/>
              <a:ea typeface="MS UI Gothic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2000" kern="0" dirty="0">
                <a:solidFill>
                  <a:srgbClr val="000000"/>
                </a:solidFill>
                <a:latin typeface="MS UI Gothic"/>
                <a:ea typeface="MS UI Gothic"/>
              </a:rPr>
              <a:t>&lt;</a:t>
            </a:r>
            <a:r>
              <a:rPr kumimoji="0" lang="ja-JP" altLang="en-US" sz="2000" kern="0" dirty="0">
                <a:solidFill>
                  <a:srgbClr val="000000"/>
                </a:solidFill>
                <a:latin typeface="MS UI Gothic"/>
                <a:ea typeface="MS UI Gothic"/>
              </a:rPr>
              <a:t>今までパトロールしていた人</a:t>
            </a:r>
            <a:r>
              <a:rPr kumimoji="0" lang="en-US" altLang="ja-JP" sz="2000" kern="0" dirty="0">
                <a:solidFill>
                  <a:srgbClr val="000000"/>
                </a:solidFill>
                <a:latin typeface="MS UI Gothic"/>
                <a:ea typeface="MS UI Gothic"/>
              </a:rPr>
              <a:t>&gt;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6241746" y="1828799"/>
            <a:ext cx="2646760" cy="1075765"/>
          </a:xfrm>
          <a:prstGeom prst="roundRect">
            <a:avLst/>
          </a:prstGeom>
          <a:solidFill>
            <a:srgbClr val="FDD4E6">
              <a:alpha val="63922"/>
            </a:srgbClr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ja-JP" sz="2000" kern="0" dirty="0" smtClean="0">
              <a:solidFill>
                <a:srgbClr val="000000"/>
              </a:solidFill>
              <a:latin typeface="MS UI Gothic"/>
              <a:ea typeface="MS UI Gothic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ja-JP" sz="2400" b="1" kern="0" dirty="0" smtClean="0">
                <a:solidFill>
                  <a:srgbClr val="000000"/>
                </a:solidFill>
                <a:latin typeface="MS UI Gothic"/>
                <a:ea typeface="MS UI Gothic"/>
              </a:rPr>
              <a:t>主</a:t>
            </a:r>
            <a:r>
              <a:rPr kumimoji="0" lang="ja-JP" altLang="ja-JP" sz="2400" b="1" kern="0" dirty="0">
                <a:solidFill>
                  <a:srgbClr val="000000"/>
                </a:solidFill>
                <a:latin typeface="MS UI Gothic"/>
                <a:ea typeface="MS UI Gothic"/>
              </a:rPr>
              <a:t>に</a:t>
            </a:r>
            <a:r>
              <a:rPr kumimoji="0" lang="ja-JP" altLang="ja-JP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/>
                <a:ea typeface="MS UI Gothic"/>
              </a:rPr>
              <a:t>新規</a:t>
            </a:r>
            <a:r>
              <a:rPr kumimoji="0" lang="ja-JP" altLang="ja-JP" sz="2400" b="1" kern="0" dirty="0">
                <a:solidFill>
                  <a:srgbClr val="000000"/>
                </a:solidFill>
                <a:latin typeface="MS UI Gothic"/>
                <a:ea typeface="MS UI Gothic"/>
              </a:rPr>
              <a:t>の人向け</a:t>
            </a:r>
            <a:endParaRPr kumimoji="0" lang="en-US" altLang="ja-JP" sz="2400" b="1" kern="0" dirty="0">
              <a:solidFill>
                <a:srgbClr val="000000"/>
              </a:solidFill>
              <a:latin typeface="MS UI Gothic"/>
              <a:ea typeface="MS UI Gothic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2000" kern="0" dirty="0">
                <a:solidFill>
                  <a:srgbClr val="000000"/>
                </a:solidFill>
                <a:latin typeface="MS UI Gothic"/>
                <a:ea typeface="MS UI Gothic"/>
              </a:rPr>
              <a:t>&lt;</a:t>
            </a:r>
            <a:r>
              <a:rPr kumimoji="0" lang="ja-JP" altLang="en-US" sz="2000" kern="0" dirty="0">
                <a:solidFill>
                  <a:srgbClr val="000000"/>
                </a:solidFill>
                <a:latin typeface="MS UI Gothic"/>
                <a:ea typeface="MS UI Gothic"/>
              </a:rPr>
              <a:t>これまでパトロールに参加してなかった人</a:t>
            </a:r>
            <a:r>
              <a:rPr kumimoji="0" lang="en-US" altLang="ja-JP" sz="2000" kern="0" dirty="0">
                <a:solidFill>
                  <a:srgbClr val="000000"/>
                </a:solidFill>
                <a:latin typeface="MS UI Gothic"/>
                <a:ea typeface="MS UI Gothic"/>
              </a:rPr>
              <a:t>&gt;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ja-JP" sz="20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UI Gothic"/>
              <a:ea typeface="MS UI Gothic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271741" y="5446125"/>
            <a:ext cx="2630513" cy="960576"/>
          </a:xfrm>
          <a:prstGeom prst="ellipse">
            <a:avLst/>
          </a:prstGeom>
          <a:solidFill>
            <a:srgbClr val="FDD4E6"/>
          </a:solidFill>
          <a:ln>
            <a:solidFill>
              <a:srgbClr val="F8A6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ja-JP" sz="2400" kern="0" dirty="0">
              <a:solidFill>
                <a:srgbClr val="000000"/>
              </a:solidFill>
              <a:latin typeface="MS UI Gothic"/>
              <a:ea typeface="MS UI Gothic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08210" y="55203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sz="2400" kern="0" dirty="0">
                <a:solidFill>
                  <a:srgbClr val="000000"/>
                </a:solidFill>
                <a:latin typeface="MS UI Gothic"/>
                <a:ea typeface="MS UI Gothic"/>
              </a:rPr>
              <a:t>現在のパトロールの</a:t>
            </a:r>
            <a:endParaRPr kumimoji="0" lang="en-US" altLang="ja-JP" sz="2400" kern="0" dirty="0">
              <a:solidFill>
                <a:srgbClr val="000000"/>
              </a:solidFill>
              <a:latin typeface="MS UI Gothic"/>
              <a:ea typeface="MS UI Gothic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sz="2400" kern="0" dirty="0">
                <a:solidFill>
                  <a:srgbClr val="000000"/>
                </a:solidFill>
                <a:latin typeface="MS UI Gothic"/>
                <a:ea typeface="MS UI Gothic"/>
              </a:rPr>
              <a:t>活性化</a:t>
            </a:r>
            <a:endParaRPr kumimoji="0" lang="ja-JP" altLang="ja-JP" sz="2400" kern="0" dirty="0">
              <a:solidFill>
                <a:srgbClr val="000000"/>
              </a:solidFill>
              <a:latin typeface="MS UI Gothic"/>
              <a:ea typeface="MS UI Gothic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6228106" y="5423721"/>
            <a:ext cx="2633120" cy="995222"/>
          </a:xfrm>
          <a:prstGeom prst="ellipse">
            <a:avLst/>
          </a:prstGeom>
          <a:solidFill>
            <a:srgbClr val="FDC2E8"/>
          </a:solidFill>
          <a:ln>
            <a:solidFill>
              <a:srgbClr val="F8A6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ja-JP" sz="2400" kern="0" dirty="0">
              <a:solidFill>
                <a:srgbClr val="000000"/>
              </a:solidFill>
              <a:latin typeface="MS UI Gothic"/>
              <a:ea typeface="MS UI Gothic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6241746" y="3119977"/>
            <a:ext cx="2646760" cy="2110736"/>
          </a:xfrm>
          <a:prstGeom prst="roundRect">
            <a:avLst/>
          </a:prstGeom>
          <a:solidFill>
            <a:srgbClr val="FDD4E6">
              <a:alpha val="69804"/>
            </a:srgbClr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ja-JP" sz="2400" kern="0" dirty="0">
                <a:solidFill>
                  <a:srgbClr val="000000"/>
                </a:solidFill>
                <a:latin typeface="MS UI Gothic"/>
                <a:ea typeface="MS UI Gothic"/>
              </a:rPr>
              <a:t>・帰りながらできる</a:t>
            </a:r>
            <a:endParaRPr kumimoji="0" lang="en-US" altLang="ja-JP" sz="2400" kern="0" dirty="0">
              <a:solidFill>
                <a:srgbClr val="000000"/>
              </a:solidFill>
              <a:latin typeface="MS UI Gothic"/>
              <a:ea typeface="MS UI Gothic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ja-JP" sz="800" kern="0" dirty="0">
              <a:solidFill>
                <a:srgbClr val="000000"/>
              </a:solidFill>
              <a:latin typeface="MS UI Gothic"/>
              <a:ea typeface="MS UI Gothic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ja-JP" sz="2400" kern="0" dirty="0">
                <a:solidFill>
                  <a:srgbClr val="000000"/>
                </a:solidFill>
                <a:latin typeface="MS UI Gothic"/>
                <a:ea typeface="MS UI Gothic"/>
              </a:rPr>
              <a:t>・見守り箇所情報</a:t>
            </a:r>
            <a:endParaRPr kumimoji="0" lang="en-US" altLang="ja-JP" sz="2400" kern="0" dirty="0">
              <a:solidFill>
                <a:srgbClr val="000000"/>
              </a:solidFill>
              <a:latin typeface="MS UI Gothic"/>
              <a:ea typeface="MS UI Gothic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ja-JP" sz="800" kern="0" dirty="0">
              <a:solidFill>
                <a:srgbClr val="000000"/>
              </a:solidFill>
              <a:latin typeface="MS UI Gothic"/>
              <a:ea typeface="MS UI Gothic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ja-JP" sz="2400" kern="0" dirty="0" smtClean="0">
                <a:solidFill>
                  <a:srgbClr val="000000"/>
                </a:solidFill>
                <a:latin typeface="MS UI Gothic"/>
                <a:ea typeface="MS UI Gothic"/>
              </a:rPr>
              <a:t>・クーポン</a:t>
            </a:r>
            <a:r>
              <a:rPr kumimoji="0" lang="ja-JP" altLang="en-US" sz="2400" kern="0" dirty="0" smtClean="0">
                <a:solidFill>
                  <a:srgbClr val="000000"/>
                </a:solidFill>
                <a:latin typeface="MS UI Gothic"/>
                <a:ea typeface="MS UI Gothic"/>
              </a:rPr>
              <a:t>が</a:t>
            </a:r>
            <a:endParaRPr kumimoji="0" lang="en-US" altLang="ja-JP" sz="2400" kern="0" dirty="0" smtClean="0">
              <a:solidFill>
                <a:srgbClr val="000000"/>
              </a:solidFill>
              <a:latin typeface="MS UI Gothic"/>
              <a:ea typeface="MS UI Gothic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sz="2400" kern="0" dirty="0">
                <a:solidFill>
                  <a:srgbClr val="000000"/>
                </a:solidFill>
                <a:latin typeface="MS UI Gothic"/>
                <a:ea typeface="MS UI Gothic"/>
              </a:rPr>
              <a:t>　</a:t>
            </a:r>
            <a:r>
              <a:rPr kumimoji="0" lang="ja-JP" altLang="ja-JP" sz="2400" kern="0" dirty="0" smtClean="0">
                <a:solidFill>
                  <a:srgbClr val="000000"/>
                </a:solidFill>
                <a:latin typeface="MS UI Gothic"/>
                <a:ea typeface="MS UI Gothic"/>
              </a:rPr>
              <a:t>あるから行く</a:t>
            </a:r>
            <a:endParaRPr kumimoji="0" lang="en-US" altLang="ja-JP" sz="2400" kern="0" dirty="0">
              <a:solidFill>
                <a:srgbClr val="000000"/>
              </a:solidFill>
              <a:latin typeface="MS UI Gothic"/>
              <a:ea typeface="MS UI Gothic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255494" y="3121108"/>
            <a:ext cx="2646760" cy="2252349"/>
          </a:xfrm>
          <a:prstGeom prst="roundRect">
            <a:avLst/>
          </a:prstGeom>
          <a:solidFill>
            <a:srgbClr val="FDD4E6">
              <a:alpha val="63922"/>
            </a:srgbClr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ja-JP" sz="2400" kern="0" dirty="0">
                <a:solidFill>
                  <a:srgbClr val="000000"/>
                </a:solidFill>
                <a:latin typeface="MS UI Gothic"/>
                <a:ea typeface="MS UI Gothic"/>
              </a:rPr>
              <a:t>・危険</a:t>
            </a:r>
            <a:r>
              <a:rPr kumimoji="0" lang="ja-JP" altLang="ja-JP" sz="2400" kern="0" dirty="0" smtClean="0">
                <a:solidFill>
                  <a:srgbClr val="000000"/>
                </a:solidFill>
                <a:latin typeface="MS UI Gothic"/>
                <a:ea typeface="MS UI Gothic"/>
              </a:rPr>
              <a:t>情報</a:t>
            </a:r>
            <a:r>
              <a:rPr kumimoji="0" lang="ja-JP" altLang="en-US" sz="2400" kern="0" dirty="0" smtClean="0">
                <a:solidFill>
                  <a:srgbClr val="000000"/>
                </a:solidFill>
                <a:latin typeface="MS UI Gothic"/>
                <a:ea typeface="MS UI Gothic"/>
              </a:rPr>
              <a:t>が</a:t>
            </a:r>
            <a:endParaRPr kumimoji="0" lang="en-US" altLang="ja-JP" sz="2400" kern="0" dirty="0" smtClean="0">
              <a:solidFill>
                <a:srgbClr val="000000"/>
              </a:solidFill>
              <a:latin typeface="MS UI Gothic"/>
              <a:ea typeface="MS UI Gothic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sz="2400" kern="0" dirty="0">
                <a:solidFill>
                  <a:srgbClr val="000000"/>
                </a:solidFill>
                <a:latin typeface="MS UI Gothic"/>
                <a:ea typeface="MS UI Gothic"/>
              </a:rPr>
              <a:t>　</a:t>
            </a:r>
            <a:r>
              <a:rPr kumimoji="0" lang="ja-JP" altLang="ja-JP" sz="2400" kern="0" dirty="0" smtClean="0">
                <a:solidFill>
                  <a:srgbClr val="000000"/>
                </a:solidFill>
                <a:latin typeface="MS UI Gothic"/>
                <a:ea typeface="MS UI Gothic"/>
              </a:rPr>
              <a:t>書き込める</a:t>
            </a:r>
            <a:endParaRPr kumimoji="0" lang="en-US" altLang="ja-JP" sz="2400" kern="0" dirty="0">
              <a:solidFill>
                <a:srgbClr val="000000"/>
              </a:solidFill>
              <a:latin typeface="MS UI Gothic"/>
              <a:ea typeface="MS UI Gothic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ja-JP" sz="800" kern="0" dirty="0">
              <a:solidFill>
                <a:srgbClr val="000000"/>
              </a:solidFill>
              <a:latin typeface="MS UI Gothic"/>
              <a:ea typeface="MS UI Gothic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ja-JP" sz="2400" kern="0" dirty="0">
                <a:solidFill>
                  <a:srgbClr val="000000"/>
                </a:solidFill>
                <a:latin typeface="MS UI Gothic"/>
                <a:ea typeface="MS UI Gothic"/>
              </a:rPr>
              <a:t>・</a:t>
            </a:r>
            <a:r>
              <a:rPr kumimoji="0" lang="ja-JP" altLang="en-US" sz="2400" kern="0" dirty="0">
                <a:solidFill>
                  <a:srgbClr val="000000"/>
                </a:solidFill>
                <a:latin typeface="MS UI Gothic"/>
                <a:ea typeface="MS UI Gothic"/>
              </a:rPr>
              <a:t>パトロール</a:t>
            </a:r>
            <a:r>
              <a:rPr kumimoji="0" lang="ja-JP" altLang="en-US" sz="2400" kern="0" dirty="0" smtClean="0">
                <a:solidFill>
                  <a:srgbClr val="000000"/>
                </a:solidFill>
                <a:latin typeface="MS UI Gothic"/>
                <a:ea typeface="MS UI Gothic"/>
              </a:rPr>
              <a:t>の</a:t>
            </a:r>
            <a:endParaRPr kumimoji="0" lang="en-US" altLang="ja-JP" sz="2400" kern="0" dirty="0" smtClean="0">
              <a:solidFill>
                <a:srgbClr val="000000"/>
              </a:solidFill>
              <a:latin typeface="MS UI Gothic"/>
              <a:ea typeface="MS UI Gothic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sz="2400" kern="0" dirty="0">
                <a:solidFill>
                  <a:srgbClr val="000000"/>
                </a:solidFill>
                <a:latin typeface="MS UI Gothic"/>
                <a:ea typeface="MS UI Gothic"/>
              </a:rPr>
              <a:t>　</a:t>
            </a:r>
            <a:r>
              <a:rPr kumimoji="0" lang="ja-JP" altLang="en-US" sz="2400" kern="0" dirty="0" smtClean="0">
                <a:solidFill>
                  <a:srgbClr val="000000"/>
                </a:solidFill>
                <a:latin typeface="MS UI Gothic"/>
                <a:ea typeface="MS UI Gothic"/>
              </a:rPr>
              <a:t>共有化</a:t>
            </a:r>
            <a:endParaRPr kumimoji="0" lang="en-US" altLang="ja-JP" sz="2400" kern="0" dirty="0">
              <a:solidFill>
                <a:srgbClr val="000000"/>
              </a:solidFill>
              <a:latin typeface="MS UI Gothic"/>
              <a:ea typeface="MS UI Gothic"/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1217686" y="5125762"/>
            <a:ext cx="722376" cy="41148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/>
          <p:cNvSpPr/>
          <p:nvPr/>
        </p:nvSpPr>
        <p:spPr>
          <a:xfrm>
            <a:off x="7190298" y="5034645"/>
            <a:ext cx="722376" cy="41148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6241746" y="545971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sz="2400" kern="0" dirty="0">
                <a:solidFill>
                  <a:srgbClr val="000000"/>
                </a:solidFill>
                <a:latin typeface="MS UI Gothic"/>
                <a:ea typeface="MS UI Gothic"/>
              </a:rPr>
              <a:t>防犯無関心層の</a:t>
            </a:r>
            <a:endParaRPr kumimoji="0" lang="en-US" altLang="ja-JP" sz="2400" kern="0" dirty="0">
              <a:solidFill>
                <a:srgbClr val="000000"/>
              </a:solidFill>
              <a:latin typeface="MS UI Gothic"/>
              <a:ea typeface="MS UI Gothic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sz="2400" kern="0" dirty="0">
                <a:solidFill>
                  <a:srgbClr val="000000"/>
                </a:solidFill>
                <a:latin typeface="MS UI Gothic"/>
                <a:ea typeface="MS UI Gothic"/>
              </a:rPr>
              <a:t>取り込み</a:t>
            </a:r>
            <a:endParaRPr kumimoji="0" lang="ja-JP" altLang="ja-JP" sz="2400" kern="0" dirty="0">
              <a:solidFill>
                <a:srgbClr val="000000"/>
              </a:solidFill>
              <a:latin typeface="MS UI Gothic"/>
              <a:ea typeface="MS UI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52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DC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400" b="1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Times" panose="02020603050405020304" pitchFamily="18" charset="0"/>
                <a:ea typeface="Osaka" charset="-128"/>
              </a:rPr>
              <a:t>実現までの流れ</a:t>
            </a:r>
            <a:endParaRPr lang="ja-JP" altLang="en-US" sz="4400" b="1" dirty="0">
              <a:ln w="9525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latin typeface="Times" panose="02020603050405020304" pitchFamily="18" charset="0"/>
              <a:ea typeface="Osaka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831" y="965947"/>
            <a:ext cx="4419040" cy="589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DC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400" b="1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Times" panose="02020603050405020304" pitchFamily="18" charset="0"/>
                <a:ea typeface="Osaka" charset="-128"/>
              </a:rPr>
              <a:t>実現までの流れ</a:t>
            </a:r>
            <a:r>
              <a:rPr lang="ja-JP" altLang="en-US" sz="4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Times" panose="02020603050405020304" pitchFamily="18" charset="0"/>
                <a:ea typeface="Osaka" charset="-128"/>
              </a:rPr>
              <a:t>①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1215" y="1159303"/>
            <a:ext cx="2460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 smtClean="0"/>
              <a:t>STEP1</a:t>
            </a:r>
          </a:p>
        </p:txBody>
      </p:sp>
      <p:sp>
        <p:nvSpPr>
          <p:cNvPr id="8" name="ハート 7"/>
          <p:cNvSpPr/>
          <p:nvPr/>
        </p:nvSpPr>
        <p:spPr>
          <a:xfrm>
            <a:off x="986674" y="2604536"/>
            <a:ext cx="2928099" cy="2891117"/>
          </a:xfrm>
          <a:prstGeom prst="hear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アプリの検討</a:t>
            </a:r>
            <a:endParaRPr kumimoji="1" lang="ja-JP" alt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4760258" y="2604536"/>
            <a:ext cx="3778623" cy="289111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キャンペーン</a:t>
            </a:r>
            <a:endParaRPr kumimoji="1" lang="ja-JP" alt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70257" y="5671225"/>
            <a:ext cx="336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RCA</a:t>
            </a:r>
            <a:r>
              <a:rPr kumimoji="1" lang="ja-JP" altLang="en-US" dirty="0" smtClean="0"/>
              <a:t>・神奈川県・フェリス学生など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26298" y="5642723"/>
            <a:ext cx="2362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RCA</a:t>
            </a:r>
            <a:r>
              <a:rPr kumimoji="1" lang="ja-JP" altLang="en-US" dirty="0" smtClean="0"/>
              <a:t>・神奈川県・県警防犯活動団体</a:t>
            </a:r>
            <a:endParaRPr kumimoji="1" lang="en-US" altLang="ja-JP" dirty="0" smtClean="0"/>
          </a:p>
          <a:p>
            <a:r>
              <a:rPr kumimoji="1" lang="ja-JP" altLang="en-US" dirty="0" smtClean="0"/>
              <a:t>フェリス学生など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16" name="下矢印 15"/>
          <p:cNvSpPr/>
          <p:nvPr/>
        </p:nvSpPr>
        <p:spPr>
          <a:xfrm>
            <a:off x="2237113" y="6040557"/>
            <a:ext cx="427218" cy="7561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4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DC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Times" panose="02020603050405020304" pitchFamily="18" charset="0"/>
                <a:ea typeface="Osaka" charset="-128"/>
              </a:rPr>
              <a:t>実現</a:t>
            </a:r>
            <a:r>
              <a:rPr lang="ja-JP" altLang="en-US" sz="4400" b="1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Times" panose="02020603050405020304" pitchFamily="18" charset="0"/>
                <a:ea typeface="Osaka" charset="-128"/>
              </a:rPr>
              <a:t>までの流れ②</a:t>
            </a:r>
            <a:endParaRPr lang="ja-JP" altLang="en-US" sz="4400" b="1" dirty="0">
              <a:ln w="9525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latin typeface="Times" panose="02020603050405020304" pitchFamily="18" charset="0"/>
              <a:ea typeface="Osaka" charset="-128"/>
            </a:endParaRPr>
          </a:p>
        </p:txBody>
      </p:sp>
      <p:sp>
        <p:nvSpPr>
          <p:cNvPr id="9" name="雲形吹き出し 8"/>
          <p:cNvSpPr/>
          <p:nvPr/>
        </p:nvSpPr>
        <p:spPr>
          <a:xfrm>
            <a:off x="3672075" y="1798426"/>
            <a:ext cx="2386443" cy="1394799"/>
          </a:xfrm>
          <a:prstGeom prst="cloudCallout">
            <a:avLst>
              <a:gd name="adj1" fmla="val -72225"/>
              <a:gd name="adj2" fmla="val 2006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現在地</a:t>
            </a:r>
          </a:p>
        </p:txBody>
      </p:sp>
      <p:sp>
        <p:nvSpPr>
          <p:cNvPr id="10" name="ハート 9"/>
          <p:cNvSpPr/>
          <p:nvPr/>
        </p:nvSpPr>
        <p:spPr>
          <a:xfrm>
            <a:off x="418858" y="2097127"/>
            <a:ext cx="2515502" cy="2192197"/>
          </a:xfrm>
          <a:prstGeom prst="hear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アプリ案</a:t>
            </a:r>
            <a:endParaRPr kumimoji="1" lang="en-US" altLang="ja-JP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ja-JP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発表</a:t>
            </a:r>
            <a:endParaRPr kumimoji="1" lang="ja-JP" alt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4760256" y="2846778"/>
            <a:ext cx="3778623" cy="25952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キャンペーン</a:t>
            </a:r>
            <a:endParaRPr kumimoji="1" lang="ja-JP" alt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023" y="1078330"/>
            <a:ext cx="2731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 smtClean="0"/>
              <a:t>STEP2</a:t>
            </a:r>
            <a:endParaRPr kumimoji="1" lang="ja-JP" altLang="en-US" sz="7200" dirty="0"/>
          </a:p>
        </p:txBody>
      </p:sp>
      <p:sp>
        <p:nvSpPr>
          <p:cNvPr id="17" name="ハート 16"/>
          <p:cNvSpPr/>
          <p:nvPr/>
        </p:nvSpPr>
        <p:spPr>
          <a:xfrm>
            <a:off x="444301" y="4744364"/>
            <a:ext cx="2464615" cy="2128659"/>
          </a:xfrm>
          <a:prstGeom prst="hear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アプリ</a:t>
            </a:r>
            <a:endParaRPr kumimoji="1" lang="en-US" altLang="ja-JP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ja-JP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作成</a:t>
            </a:r>
            <a:endParaRPr kumimoji="1" lang="en-US" altLang="ja-JP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05369" y="3682754"/>
            <a:ext cx="1825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パソコンクラブ</a:t>
            </a:r>
            <a:endParaRPr kumimoji="1" lang="en-US" altLang="ja-JP" dirty="0" smtClean="0"/>
          </a:p>
          <a:p>
            <a:r>
              <a:rPr kumimoji="1" lang="ja-JP" altLang="en-US" dirty="0" smtClean="0"/>
              <a:t>地域住民</a:t>
            </a:r>
            <a:endParaRPr kumimoji="1" lang="en-US" altLang="ja-JP" dirty="0" smtClean="0"/>
          </a:p>
          <a:p>
            <a:r>
              <a:rPr lang="ja-JP" altLang="en-US" dirty="0"/>
              <a:t>フェリス</a:t>
            </a:r>
            <a:r>
              <a:rPr lang="ja-JP" altLang="en-US" dirty="0" smtClean="0"/>
              <a:t>学生など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5325035" y="5808694"/>
            <a:ext cx="3667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RCA</a:t>
            </a:r>
            <a:r>
              <a:rPr lang="ja-JP" altLang="en-US" dirty="0"/>
              <a:t>・神奈川県・県警・防犯活動団体</a:t>
            </a:r>
            <a:endParaRPr lang="en-US" altLang="ja-JP" dirty="0"/>
          </a:p>
          <a:p>
            <a:r>
              <a:rPr lang="ja-JP" altLang="en-US" dirty="0"/>
              <a:t>フェリス学生など</a:t>
            </a:r>
            <a:endParaRPr lang="en-US" altLang="ja-JP" dirty="0"/>
          </a:p>
        </p:txBody>
      </p:sp>
      <p:sp>
        <p:nvSpPr>
          <p:cNvPr id="12" name="下矢印 11"/>
          <p:cNvSpPr/>
          <p:nvPr/>
        </p:nvSpPr>
        <p:spPr>
          <a:xfrm>
            <a:off x="1462999" y="4350302"/>
            <a:ext cx="427218" cy="7561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26458" y="6439977"/>
            <a:ext cx="176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2017</a:t>
            </a:r>
            <a:r>
              <a:rPr kumimoji="1" lang="ja-JP" altLang="en-US" dirty="0" smtClean="0"/>
              <a:t>年</a:t>
            </a:r>
            <a:r>
              <a:rPr lang="ja-JP" altLang="en-US" dirty="0"/>
              <a:t>年度内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271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DC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400" b="1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Times" panose="02020603050405020304" pitchFamily="18" charset="0"/>
                <a:ea typeface="Osaka" charset="-128"/>
              </a:rPr>
              <a:t>実現までの流れ③</a:t>
            </a:r>
            <a:endParaRPr lang="ja-JP" altLang="en-US" sz="4400" b="1" dirty="0">
              <a:ln w="9525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latin typeface="Times" panose="02020603050405020304" pitchFamily="18" charset="0"/>
              <a:ea typeface="Osaka" charset="-128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5081473" y="1987708"/>
            <a:ext cx="3538092" cy="21069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キャンペーン</a:t>
            </a:r>
            <a:endParaRPr kumimoji="1" lang="ja-JP" alt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73479" y="931572"/>
            <a:ext cx="24498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7200" dirty="0" smtClean="0"/>
              <a:t>STEP3</a:t>
            </a:r>
            <a:endParaRPr lang="ja-JP" altLang="en-US" sz="7200" dirty="0"/>
          </a:p>
        </p:txBody>
      </p:sp>
      <p:sp>
        <p:nvSpPr>
          <p:cNvPr id="12" name="ハート 11"/>
          <p:cNvSpPr/>
          <p:nvPr/>
        </p:nvSpPr>
        <p:spPr>
          <a:xfrm>
            <a:off x="478786" y="4662492"/>
            <a:ext cx="2444531" cy="2106995"/>
          </a:xfrm>
          <a:prstGeom prst="hear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アプリ</a:t>
            </a:r>
            <a:endParaRPr kumimoji="1" lang="en-US" altLang="ja-JP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ja-JP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完成</a:t>
            </a:r>
            <a:endParaRPr kumimoji="1" lang="ja-JP" alt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ハート 12"/>
          <p:cNvSpPr/>
          <p:nvPr/>
        </p:nvSpPr>
        <p:spPr>
          <a:xfrm>
            <a:off x="476132" y="1987707"/>
            <a:ext cx="2444531" cy="2106995"/>
          </a:xfrm>
          <a:prstGeom prst="hear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β</a:t>
            </a:r>
            <a:r>
              <a:rPr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版</a:t>
            </a:r>
            <a:endParaRPr lang="en-US" altLang="ja-JP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テスト運用</a:t>
            </a:r>
            <a:endParaRPr kumimoji="1" lang="ja-JP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5081473" y="4662491"/>
            <a:ext cx="3538092" cy="21069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キャンペーン</a:t>
            </a:r>
            <a:endParaRPr kumimoji="1" lang="ja-JP" alt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1484789" y="4171641"/>
            <a:ext cx="427218" cy="7561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918010" y="3063996"/>
            <a:ext cx="1867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2017</a:t>
            </a:r>
            <a:r>
              <a:rPr kumimoji="1" lang="ja-JP" altLang="en-US" sz="2000" dirty="0" smtClean="0"/>
              <a:t>年</a:t>
            </a:r>
            <a:r>
              <a:rPr kumimoji="1" lang="en-US" altLang="ja-JP" sz="2000" dirty="0" smtClean="0"/>
              <a:t>11</a:t>
            </a:r>
            <a:r>
              <a:rPr kumimoji="1" lang="ja-JP" altLang="en-US" sz="2000" dirty="0" smtClean="0"/>
              <a:t>月～</a:t>
            </a:r>
            <a:endParaRPr kumimoji="1" lang="ja-JP" altLang="en-US" sz="2000" dirty="0"/>
          </a:p>
        </p:txBody>
      </p:sp>
      <p:sp>
        <p:nvSpPr>
          <p:cNvPr id="4" name="正方形/長方形 3"/>
          <p:cNvSpPr/>
          <p:nvPr/>
        </p:nvSpPr>
        <p:spPr>
          <a:xfrm>
            <a:off x="2918010" y="5844189"/>
            <a:ext cx="1603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2018</a:t>
            </a:r>
            <a:r>
              <a:rPr lang="ja-JP" altLang="en-US" sz="2000" dirty="0" smtClean="0"/>
              <a:t>年</a:t>
            </a:r>
            <a:r>
              <a:rPr lang="en-US" altLang="ja-JP" sz="2000" dirty="0" smtClean="0"/>
              <a:t>2</a:t>
            </a:r>
            <a:r>
              <a:rPr lang="ja-JP" altLang="en-US" sz="2000" dirty="0" smtClean="0"/>
              <a:t>月～</a:t>
            </a:r>
            <a:endParaRPr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18010" y="3569891"/>
            <a:ext cx="3423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Ferris Festival(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予定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防犯キャンペーン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街カフェ・マルシェ　など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02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DC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400" b="1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Times" panose="02020603050405020304" pitchFamily="18" charset="0"/>
                <a:ea typeface="Osaka" charset="-128"/>
              </a:rPr>
              <a:t>実現までの流れ④</a:t>
            </a:r>
            <a:endParaRPr lang="ja-JP" altLang="en-US" sz="4400" b="1" dirty="0">
              <a:ln w="9525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latin typeface="Times" panose="02020603050405020304" pitchFamily="18" charset="0"/>
              <a:ea typeface="Osaka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67648" y="1041460"/>
            <a:ext cx="24498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7200" dirty="0" smtClean="0"/>
              <a:t>STEP4</a:t>
            </a:r>
            <a:endParaRPr lang="ja-JP" altLang="en-US" sz="7200" dirty="0"/>
          </a:p>
        </p:txBody>
      </p:sp>
      <p:sp>
        <p:nvSpPr>
          <p:cNvPr id="12" name="ハート 11"/>
          <p:cNvSpPr/>
          <p:nvPr/>
        </p:nvSpPr>
        <p:spPr>
          <a:xfrm>
            <a:off x="570301" y="2752429"/>
            <a:ext cx="2444531" cy="2106995"/>
          </a:xfrm>
          <a:prstGeom prst="hear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アプリの</a:t>
            </a:r>
            <a:endParaRPr kumimoji="1" lang="en-US" altLang="ja-JP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運用</a:t>
            </a:r>
            <a:endParaRPr kumimoji="1" lang="ja-JP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ハート 12"/>
          <p:cNvSpPr/>
          <p:nvPr/>
        </p:nvSpPr>
        <p:spPr>
          <a:xfrm>
            <a:off x="3355261" y="2752428"/>
            <a:ext cx="2444531" cy="2106995"/>
          </a:xfrm>
          <a:prstGeom prst="hear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積極的</a:t>
            </a:r>
            <a:endParaRPr kumimoji="1" lang="en-US" altLang="ja-JP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参加</a:t>
            </a:r>
            <a:endParaRPr kumimoji="1" lang="ja-JP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ハート 15"/>
          <p:cNvSpPr/>
          <p:nvPr/>
        </p:nvSpPr>
        <p:spPr>
          <a:xfrm>
            <a:off x="6140221" y="2752427"/>
            <a:ext cx="2444531" cy="2106995"/>
          </a:xfrm>
          <a:prstGeom prst="hear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安心・安全な緑園</a:t>
            </a:r>
            <a:endParaRPr kumimoji="1" lang="ja-JP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下矢印 16"/>
          <p:cNvSpPr/>
          <p:nvPr/>
        </p:nvSpPr>
        <p:spPr>
          <a:xfrm rot="16200000">
            <a:off x="2971438" y="3915335"/>
            <a:ext cx="427218" cy="7561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 rot="16200000">
            <a:off x="5756398" y="3913850"/>
            <a:ext cx="427218" cy="7561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92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DC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Times" panose="02020603050405020304" pitchFamily="18" charset="0"/>
                <a:ea typeface="Osaka" charset="-128"/>
              </a:rPr>
              <a:t>新規性</a:t>
            </a:r>
          </a:p>
        </p:txBody>
      </p:sp>
      <p:sp>
        <p:nvSpPr>
          <p:cNvPr id="3" name="上カーブ リボン 2"/>
          <p:cNvSpPr/>
          <p:nvPr/>
        </p:nvSpPr>
        <p:spPr>
          <a:xfrm>
            <a:off x="968849" y="3996166"/>
            <a:ext cx="7206297" cy="2739220"/>
          </a:xfrm>
          <a:prstGeom prst="ellipseRibbon2">
            <a:avLst>
              <a:gd name="adj1" fmla="val 25000"/>
              <a:gd name="adj2" fmla="val 65400"/>
              <a:gd name="adj3" fmla="val 12500"/>
            </a:avLst>
          </a:prstGeom>
          <a:solidFill>
            <a:srgbClr val="F8A6C9">
              <a:alpha val="92941"/>
            </a:srgbClr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r>
              <a:rPr kumimoji="0" lang="ja-JP" altLang="en-US" sz="2800" kern="0" dirty="0" smtClean="0">
                <a:solidFill>
                  <a:srgbClr val="000000"/>
                </a:solidFill>
                <a:latin typeface="MS UI Gothic"/>
                <a:ea typeface="MS UI Gothic"/>
              </a:rPr>
              <a:t>帰宅</a:t>
            </a:r>
            <a:r>
              <a:rPr kumimoji="0" lang="ja-JP" altLang="en-US" sz="2800" kern="0" dirty="0">
                <a:solidFill>
                  <a:srgbClr val="000000"/>
                </a:solidFill>
                <a:latin typeface="MS UI Gothic"/>
                <a:ea typeface="MS UI Gothic"/>
              </a:rPr>
              <a:t>途中</a:t>
            </a:r>
            <a:r>
              <a:rPr kumimoji="0" lang="ja-JP" altLang="en-US" sz="2800" kern="0" dirty="0" smtClean="0">
                <a:solidFill>
                  <a:srgbClr val="000000"/>
                </a:solidFill>
                <a:latin typeface="MS UI Gothic"/>
                <a:ea typeface="MS UI Gothic"/>
              </a:rPr>
              <a:t>に</a:t>
            </a:r>
            <a:r>
              <a:rPr kumimoji="0" lang="ja-JP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S UI Gothic"/>
                <a:ea typeface="MS UI Gothic"/>
              </a:rPr>
              <a:t>「</a:t>
            </a:r>
            <a:r>
              <a:rPr kumimoji="0" lang="ja-JP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S UI Gothic"/>
                <a:ea typeface="MS UI Gothic"/>
              </a:rPr>
              <a:t>ながら」状態</a:t>
            </a:r>
            <a:r>
              <a:rPr kumimoji="0" lang="ja-JP" altLang="ja-JP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/>
                <a:ea typeface="MS UI Gothic"/>
              </a:rPr>
              <a:t>で</a:t>
            </a:r>
            <a:endParaRPr kumimoji="0" lang="en-US" altLang="ja-JP" sz="2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S UI Gothic"/>
              <a:ea typeface="MS UI Gothic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r>
              <a:rPr kumimoji="0" lang="ja-JP" altLang="en-US" sz="2800" kern="0" dirty="0" smtClean="0">
                <a:solidFill>
                  <a:srgbClr val="000000"/>
                </a:solidFill>
                <a:latin typeface="MS UI Gothic"/>
                <a:ea typeface="MS UI Gothic"/>
              </a:rPr>
              <a:t>防犯活動ができ、さらに</a:t>
            </a:r>
            <a:endParaRPr kumimoji="0" lang="en-US" altLang="ja-JP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S UI Gothic"/>
              <a:ea typeface="MS UI Gothic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r>
              <a:rPr kumimoji="0" lang="ja-JP" altLang="ja-JP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/>
                <a:ea typeface="MS UI Gothic"/>
              </a:rPr>
              <a:t>お得な</a:t>
            </a:r>
            <a:r>
              <a:rPr kumimoji="0" lang="ja-JP" altLang="ja-JP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/>
                <a:ea typeface="MS UI Gothic"/>
              </a:rPr>
              <a:t>情報</a:t>
            </a:r>
            <a:r>
              <a:rPr kumimoji="0" lang="ja-JP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/>
                <a:ea typeface="MS UI Gothic"/>
              </a:rPr>
              <a:t>も</a:t>
            </a:r>
            <a:r>
              <a:rPr kumimoji="0" lang="ja-JP" altLang="ja-JP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/>
                <a:ea typeface="MS UI Gothic"/>
              </a:rPr>
              <a:t>得られる</a:t>
            </a:r>
            <a:r>
              <a:rPr kumimoji="0" lang="ja-JP" altLang="ja-JP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/>
                <a:ea typeface="MS UI Gothic"/>
              </a:rPr>
              <a:t>仕組み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87036" y="1294856"/>
            <a:ext cx="8769927" cy="209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ja-JP" altLang="ja-JP" sz="36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犯罪</a:t>
            </a:r>
            <a:r>
              <a:rPr lang="ja-JP" altLang="en-US" sz="36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発生</a:t>
            </a:r>
            <a:r>
              <a:rPr lang="ja-JP" altLang="ja-JP" sz="36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地点のデータは</a:t>
            </a:r>
            <a:r>
              <a:rPr lang="ja-JP" altLang="ja-JP" sz="4400" b="1" dirty="0" smtClean="0">
                <a:solidFill>
                  <a:srgbClr val="66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マイナス</a:t>
            </a:r>
            <a:r>
              <a:rPr lang="ja-JP" altLang="ja-JP" sz="36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のイメージ</a:t>
            </a:r>
            <a:endParaRPr lang="en-US" altLang="ja-JP" sz="3600" b="1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altLang="ja-JP" sz="2800" b="1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自分を守り、お得な</a:t>
            </a:r>
            <a:r>
              <a:rPr lang="ja-JP" altLang="ja-JP" sz="4400" b="1" dirty="0" smtClean="0">
                <a:solidFill>
                  <a:srgbClr val="F84A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プラス</a:t>
            </a:r>
            <a:r>
              <a:rPr lang="ja-JP" altLang="ja-JP" sz="36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のデータ</a:t>
            </a:r>
            <a:endParaRPr lang="en-US" altLang="ja-JP" sz="36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4139949" y="2101418"/>
            <a:ext cx="864096" cy="576064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UI Gothic"/>
              <a:ea typeface="MS UI Goth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1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051720" y="213285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県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15616" y="350100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警察署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2" y="501317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地域の団体</a:t>
            </a:r>
          </a:p>
        </p:txBody>
      </p:sp>
      <p:sp>
        <p:nvSpPr>
          <p:cNvPr id="9" name="右矢印 8"/>
          <p:cNvSpPr/>
          <p:nvPr/>
        </p:nvSpPr>
        <p:spPr>
          <a:xfrm>
            <a:off x="3131840" y="2060848"/>
            <a:ext cx="648072" cy="64807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3131840" y="3429000"/>
            <a:ext cx="648072" cy="64807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1"/>
          <p:cNvSpPr/>
          <p:nvPr/>
        </p:nvSpPr>
        <p:spPr>
          <a:xfrm>
            <a:off x="3131840" y="4941168"/>
            <a:ext cx="648072" cy="64807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83968" y="213285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8469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防犯活動団体の情勢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83968" y="350100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F8469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緑園</a:t>
            </a:r>
            <a:r>
              <a:rPr kumimoji="1" lang="ja-JP" altLang="en-US" sz="3600" b="1" dirty="0">
                <a:solidFill>
                  <a:srgbClr val="F8469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の犯罪発生状況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83968" y="5014917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8469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地域の活動実態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DC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Times" panose="02020603050405020304" pitchFamily="18" charset="0"/>
                <a:ea typeface="Osaka" charset="-128"/>
              </a:rPr>
              <a:t>データの提供状況</a:t>
            </a:r>
          </a:p>
        </p:txBody>
      </p:sp>
    </p:spTree>
    <p:extLst>
      <p:ext uri="{BB962C8B-B14F-4D97-AF65-F5344CB8AC3E}">
        <p14:creationId xmlns:p14="http://schemas.microsoft.com/office/powerpoint/2010/main" val="99479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DSC_1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572000" y="4827666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・毎週月曜</a:t>
            </a:r>
            <a:r>
              <a:rPr kumimoji="1" lang="ja-JP" altLang="en-US" sz="3200" b="1" dirty="0">
                <a:solidFill>
                  <a:srgbClr val="F490C4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全</a:t>
            </a:r>
            <a:r>
              <a:rPr kumimoji="1" lang="en-US" altLang="ja-JP" sz="3200" b="1" dirty="0">
                <a:solidFill>
                  <a:srgbClr val="F490C4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13</a:t>
            </a:r>
            <a:r>
              <a:rPr kumimoji="1" lang="ja-JP" altLang="en-US" sz="3200" b="1" dirty="0">
                <a:solidFill>
                  <a:srgbClr val="F490C4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回</a:t>
            </a:r>
            <a:r>
              <a:rPr kumimoji="1" lang="ja-JP" altLang="en-US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</a:t>
            </a:r>
            <a:endParaRPr lang="en-US" altLang="ja-JP" sz="32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ミーティング</a:t>
            </a:r>
            <a:r>
              <a:rPr kumimoji="1" lang="ja-JP" altLang="en-US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実施</a:t>
            </a:r>
            <a:endParaRPr kumimoji="1" lang="en-US" altLang="ja-JP" sz="2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5022479" y="1715891"/>
            <a:ext cx="2880320" cy="2664296"/>
          </a:xfrm>
          <a:prstGeom prst="ellipse">
            <a:avLst/>
          </a:prstGeom>
          <a:solidFill>
            <a:srgbClr val="F8469F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849987" y="1851196"/>
            <a:ext cx="1188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学生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 rot="3300000">
            <a:off x="4977830" y="3330199"/>
            <a:ext cx="111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行政</a:t>
            </a:r>
            <a:endParaRPr kumimoji="1" lang="ja-JP" alt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 rot="18180000">
            <a:off x="6842558" y="3234444"/>
            <a:ext cx="121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地域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DC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4400" b="1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FerriSat</a:t>
            </a:r>
            <a:r>
              <a:rPr lang="ja-JP" altLang="en-US" sz="4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の連携</a:t>
            </a:r>
            <a:endParaRPr lang="ja-JP" altLang="en-US" sz="4400" b="1" dirty="0">
              <a:ln w="9525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latin typeface="Segoe UI Symbol" panose="020B0502040204020203" pitchFamily="34" charset="0"/>
              <a:ea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471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DC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4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Times" panose="02020603050405020304" pitchFamily="18" charset="0"/>
                <a:ea typeface="Osaka" charset="-128"/>
              </a:rPr>
              <a:t>緑園都市防犯マップ</a:t>
            </a:r>
            <a:r>
              <a:rPr lang="en-US" altLang="ja-JP" sz="44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Times" panose="02020603050405020304" pitchFamily="18" charset="0"/>
                <a:ea typeface="Osaka" charset="-128"/>
              </a:rPr>
              <a:t>(2002</a:t>
            </a:r>
            <a:r>
              <a:rPr lang="ja-JP" altLang="en-US" sz="44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Times" panose="02020603050405020304" pitchFamily="18" charset="0"/>
                <a:ea typeface="Osaka" charset="-128"/>
              </a:rPr>
              <a:t>年</a:t>
            </a:r>
            <a:r>
              <a:rPr lang="en-US" altLang="ja-JP" sz="44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Times" panose="02020603050405020304" pitchFamily="18" charset="0"/>
                <a:ea typeface="Osaka" charset="-128"/>
              </a:rPr>
              <a:t>)</a:t>
            </a:r>
            <a:endParaRPr lang="ja-JP" altLang="en-US" sz="4400" b="1" dirty="0">
              <a:ln w="9525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latin typeface="Times" panose="02020603050405020304" pitchFamily="18" charset="0"/>
              <a:ea typeface="Osaka" charset="-128"/>
            </a:endParaRPr>
          </a:p>
        </p:txBody>
      </p:sp>
      <p:pic>
        <p:nvPicPr>
          <p:cNvPr id="3" name="図 2"/>
          <p:cNvPicPr/>
          <p:nvPr/>
        </p:nvPicPr>
        <p:blipFill rotWithShape="1">
          <a:blip r:embed="rId2"/>
          <a:srcRect l="25842" t="16405" r="26476" b="11684"/>
          <a:stretch/>
        </p:blipFill>
        <p:spPr bwMode="auto">
          <a:xfrm>
            <a:off x="1407751" y="1260874"/>
            <a:ext cx="6328498" cy="53690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円/楕円 3"/>
          <p:cNvSpPr/>
          <p:nvPr/>
        </p:nvSpPr>
        <p:spPr>
          <a:xfrm>
            <a:off x="3331864" y="1440377"/>
            <a:ext cx="3888432" cy="1311450"/>
          </a:xfrm>
          <a:prstGeom prst="ellipse">
            <a:avLst/>
          </a:prstGeom>
          <a:solidFill>
            <a:srgbClr val="F8A6C9"/>
          </a:solidFill>
          <a:ln w="28575" cap="flat" cmpd="sng" algn="ctr">
            <a:solidFill>
              <a:srgbClr val="FFFFFF">
                <a:lumMod val="6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フラワーポット</a:t>
            </a:r>
            <a:endParaRPr kumimoji="0" lang="en-US" altLang="ja-JP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　　　プロジェクト</a:t>
            </a:r>
            <a:endParaRPr kumimoji="0" lang="en-US" altLang="ja-JP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347087" y="2931330"/>
            <a:ext cx="4219872" cy="1296144"/>
          </a:xfrm>
          <a:prstGeom prst="ellipse">
            <a:avLst/>
          </a:prstGeom>
          <a:solidFill>
            <a:srgbClr val="F5F391"/>
          </a:solidFill>
          <a:ln w="28575" cap="flat" cmpd="sng" algn="ctr">
            <a:solidFill>
              <a:srgbClr val="FFFFFF">
                <a:lumMod val="6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わんわんパトロール</a:t>
            </a:r>
            <a:endParaRPr kumimoji="0" lang="en-US" altLang="ja-JP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5157208" y="4442808"/>
            <a:ext cx="3639705" cy="1273100"/>
          </a:xfrm>
          <a:prstGeom prst="ellipse">
            <a:avLst/>
          </a:prstGeom>
          <a:solidFill>
            <a:srgbClr val="B8E0F2"/>
          </a:solidFill>
          <a:ln w="28575" cap="flat" cmpd="sng" algn="ctr">
            <a:solidFill>
              <a:srgbClr val="FFFFFF">
                <a:lumMod val="6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青パトロール</a:t>
            </a:r>
            <a:endParaRPr kumimoji="0" lang="ja-JP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99618" y="5933761"/>
            <a:ext cx="4561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000" dirty="0" smtClean="0"/>
              <a:t>地図作成：フェリス</a:t>
            </a:r>
            <a:r>
              <a:rPr lang="en-US" altLang="ja-JP" sz="2000" dirty="0" smtClean="0"/>
              <a:t>GIS</a:t>
            </a:r>
            <a:r>
              <a:rPr lang="ja-JP" altLang="en-US" sz="2000" dirty="0" smtClean="0"/>
              <a:t>研究会</a:t>
            </a:r>
            <a:endParaRPr lang="en-US" altLang="ja-JP" sz="2000" dirty="0" smtClean="0"/>
          </a:p>
          <a:p>
            <a:pPr algn="r"/>
            <a:r>
              <a:rPr lang="ja-JP" altLang="en-US" sz="2000" dirty="0" smtClean="0"/>
              <a:t>データ提供</a:t>
            </a:r>
            <a:r>
              <a:rPr kumimoji="1" lang="ja-JP" altLang="en-US" sz="2000" dirty="0" smtClean="0"/>
              <a:t>：泉警察署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1326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14195" t="-159" r="7848" b="159"/>
          <a:stretch/>
        </p:blipFill>
        <p:spPr>
          <a:xfrm>
            <a:off x="-9427" y="931024"/>
            <a:ext cx="9172281" cy="592697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0" y="4941168"/>
            <a:ext cx="9144000" cy="2585323"/>
          </a:xfrm>
          <a:prstGeom prst="rect">
            <a:avLst/>
          </a:prstGeom>
          <a:solidFill>
            <a:schemeClr val="accent5">
              <a:lumMod val="75000"/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kumimoji="1" lang="en-US" altLang="ja-JP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ja-JP" sz="3600" b="1" dirty="0">
                <a:solidFill>
                  <a:schemeClr val="bg1"/>
                </a:solidFill>
                <a:latin typeface="Segoe UI" panose="020B0502040204020203" pitchFamily="34" charset="0"/>
                <a:ea typeface="メイリオ" pitchFamily="50" charset="-128"/>
                <a:cs typeface="Segoe UI" panose="020B0502040204020203" pitchFamily="34" charset="0"/>
              </a:rPr>
              <a:t>RESAS</a:t>
            </a:r>
            <a:r>
              <a:rPr lang="ja-JP" altLang="en-US" sz="3600" b="1" dirty="0">
                <a:solidFill>
                  <a:schemeClr val="bg1"/>
                </a:solidFill>
                <a:latin typeface="Segoe UI" panose="020B0502040204020203" pitchFamily="34" charset="0"/>
                <a:ea typeface="メイリオ" pitchFamily="50" charset="-128"/>
                <a:cs typeface="Segoe UI" panose="020B0502040204020203" pitchFamily="34" charset="0"/>
              </a:rPr>
              <a:t>講習会の開催</a:t>
            </a:r>
            <a:endParaRPr lang="en-US" altLang="ja-JP" sz="3600" b="1" dirty="0">
              <a:solidFill>
                <a:schemeClr val="bg1"/>
              </a:solidFill>
              <a:latin typeface="Segoe UI" panose="020B0502040204020203" pitchFamily="34" charset="0"/>
              <a:ea typeface="メイリオ" pitchFamily="50" charset="-128"/>
              <a:cs typeface="Segoe UI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endParaRPr lang="en-US" altLang="ja-JP" sz="3600" b="1" dirty="0">
              <a:solidFill>
                <a:schemeClr val="bg1"/>
              </a:solidFill>
              <a:latin typeface="Segoe UI" panose="020B0502040204020203" pitchFamily="34" charset="0"/>
              <a:ea typeface="メイリオ" pitchFamily="50" charset="-128"/>
              <a:cs typeface="Segoe UI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endParaRPr kumimoji="1" lang="ja-JP" altLang="en-US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DC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4400" b="1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FerriSat</a:t>
            </a:r>
            <a:r>
              <a:rPr lang="ja-JP" altLang="en-US" sz="4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の連携</a:t>
            </a:r>
            <a:endParaRPr lang="ja-JP" altLang="en-US" sz="4400" b="1" dirty="0">
              <a:ln w="9525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latin typeface="Segoe UI Symbol" panose="020B0502040204020203" pitchFamily="34" charset="0"/>
              <a:ea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51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4"/>
          <a:stretch/>
        </p:blipFill>
        <p:spPr>
          <a:xfrm>
            <a:off x="0" y="857250"/>
            <a:ext cx="9162288" cy="600075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0" y="4941168"/>
            <a:ext cx="9144000" cy="2215991"/>
          </a:xfrm>
          <a:prstGeom prst="rect">
            <a:avLst/>
          </a:prstGeom>
          <a:solidFill>
            <a:schemeClr val="accent5">
              <a:lumMod val="75000"/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kumimoji="1" lang="en-US" altLang="ja-JP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8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学園祭（ＲＣＡブース）でのＣＯＧ課題の展示</a:t>
            </a:r>
            <a:endParaRPr kumimoji="1" lang="en-US" altLang="ja-JP" sz="28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ct val="150000"/>
              </a:lnSpc>
            </a:pPr>
            <a:endParaRPr lang="en-US" altLang="ja-JP" sz="28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ct val="150000"/>
              </a:lnSpc>
            </a:pPr>
            <a:endParaRPr kumimoji="1" lang="ja-JP" altLang="en-US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DC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400" b="1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Segoe UI Symbol" panose="020B0502040204020203" pitchFamily="34" charset="0"/>
                <a:ea typeface="Osaka" charset="-128"/>
              </a:rPr>
              <a:t>地域への発信</a:t>
            </a:r>
            <a:endParaRPr lang="ja-JP" altLang="en-US" sz="4400" b="1" dirty="0">
              <a:ln w="9525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latin typeface="Segoe UI Symbol" panose="020B0502040204020203" pitchFamily="34" charset="0"/>
              <a:ea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130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キャ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6" y="27384"/>
            <a:ext cx="9142414" cy="68580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0" y="4941168"/>
            <a:ext cx="9144000" cy="2262158"/>
          </a:xfrm>
          <a:prstGeom prst="rect">
            <a:avLst/>
          </a:prstGeom>
          <a:solidFill>
            <a:schemeClr val="accent5">
              <a:lumMod val="75000"/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28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６者合同防犯キャンペーン</a:t>
            </a:r>
            <a:endParaRPr kumimoji="1" lang="en-US" altLang="ja-JP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24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フ</a:t>
            </a:r>
            <a:r>
              <a:rPr lang="ja-JP" altLang="en-US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ェリス女学院大学　</a:t>
            </a:r>
            <a:r>
              <a:rPr lang="ja-JP" altLang="en-US" sz="24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緑</a:t>
            </a:r>
            <a:r>
              <a:rPr lang="ja-JP" altLang="en-US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園連合自治会　</a:t>
            </a:r>
            <a:r>
              <a:rPr lang="ja-JP" altLang="en-US" sz="24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緑</a:t>
            </a:r>
            <a:r>
              <a:rPr lang="ja-JP" altLang="en-US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園都市コミュニティ協会</a:t>
            </a:r>
            <a:endParaRPr lang="en-US" altLang="ja-JP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kumimoji="1" lang="ja-JP" altLang="en-US" sz="24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緑</a:t>
            </a:r>
            <a:r>
              <a:rPr kumimoji="1" lang="ja-JP" altLang="en-US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園地区パトロール協議会</a:t>
            </a:r>
            <a:r>
              <a:rPr lang="ja-JP" altLang="en-US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24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神</a:t>
            </a:r>
            <a:r>
              <a:rPr lang="ja-JP" altLang="en-US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奈川県</a:t>
            </a:r>
            <a:r>
              <a:rPr kumimoji="1" lang="ja-JP" altLang="en-US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24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横</a:t>
            </a:r>
            <a:r>
              <a:rPr lang="ja-JP" altLang="en-US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浜市</a:t>
            </a:r>
            <a:endParaRPr lang="en-US" altLang="ja-JP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ct val="150000"/>
              </a:lnSpc>
            </a:pPr>
            <a:endParaRPr kumimoji="1" lang="ja-JP" altLang="en-US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DC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Segoe UI Symbol" panose="020B0502040204020203" pitchFamily="34" charset="0"/>
                <a:ea typeface="Osaka" charset="-128"/>
              </a:rPr>
              <a:t>活動</a:t>
            </a:r>
            <a:r>
              <a:rPr lang="ja-JP" altLang="en-US" sz="4400" b="1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Segoe UI Symbol" panose="020B0502040204020203" pitchFamily="34" charset="0"/>
                <a:ea typeface="Osaka" charset="-128"/>
              </a:rPr>
              <a:t>の具現化その</a:t>
            </a:r>
            <a:r>
              <a:rPr lang="ja-JP" altLang="en-US" sz="4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Segoe UI Symbol" panose="020B0502040204020203" pitchFamily="34" charset="0"/>
                <a:ea typeface="Osaka" charset="-128"/>
              </a:rPr>
              <a:t>①</a:t>
            </a:r>
          </a:p>
        </p:txBody>
      </p:sp>
    </p:spTree>
    <p:extLst>
      <p:ext uri="{BB962C8B-B14F-4D97-AF65-F5344CB8AC3E}">
        <p14:creationId xmlns:p14="http://schemas.microsoft.com/office/powerpoint/2010/main" val="342100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66721"/>
            <a:ext cx="4309490" cy="323483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16016" y="2807586"/>
            <a:ext cx="4248472" cy="319092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79512" y="5517232"/>
            <a:ext cx="4320480" cy="473206"/>
          </a:xfrm>
          <a:prstGeom prst="rect">
            <a:avLst/>
          </a:prstGeom>
          <a:solidFill>
            <a:schemeClr val="accent5">
              <a:lumMod val="75000"/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</a:t>
            </a:r>
            <a:r>
              <a:rPr kumimoji="1" lang="en-US" altLang="ja-JP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110</a:t>
            </a:r>
            <a:r>
              <a:rPr kumimoji="1" lang="ja-JP" altLang="en-US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番の日」イベント参加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16016" y="5513457"/>
            <a:ext cx="4248472" cy="507831"/>
          </a:xfrm>
          <a:prstGeom prst="rect">
            <a:avLst/>
          </a:prstGeom>
          <a:solidFill>
            <a:schemeClr val="accent5">
              <a:lumMod val="75000"/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県防犯キャンペーンへの参加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09636" y="1353161"/>
            <a:ext cx="5323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様々な活動での</a:t>
            </a:r>
            <a:r>
              <a:rPr kumimoji="1" lang="ja-JP" altLang="en-US" sz="4000" b="1" dirty="0">
                <a:solidFill>
                  <a:srgbClr val="F8469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連携</a:t>
            </a:r>
            <a:endParaRPr kumimoji="1" lang="en-US" altLang="ja-JP" sz="4000" dirty="0">
              <a:solidFill>
                <a:srgbClr val="F8469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DC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400" b="1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Segoe UI Symbol" panose="020B0502040204020203" pitchFamily="34" charset="0"/>
                <a:ea typeface="Osaka" charset="-128"/>
              </a:rPr>
              <a:t>活動の具現化その</a:t>
            </a:r>
            <a:r>
              <a:rPr lang="ja-JP" altLang="en-US" sz="4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Segoe UI Symbol" panose="020B0502040204020203" pitchFamily="34" charset="0"/>
                <a:ea typeface="Osaka" charset="-128"/>
              </a:rPr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35829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593611" y="5237188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dirty="0">
                <a:solidFill>
                  <a:schemeClr val="accent5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防犯活動</a:t>
            </a:r>
            <a:r>
              <a:rPr kumimoji="1" lang="ja-JP" altLang="en-US" sz="3600" dirty="0">
                <a:solidFill>
                  <a:schemeClr val="accent5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</a:p>
        </p:txBody>
      </p:sp>
      <p:sp>
        <p:nvSpPr>
          <p:cNvPr id="20" name="加算記号 19"/>
          <p:cNvSpPr/>
          <p:nvPr/>
        </p:nvSpPr>
        <p:spPr>
          <a:xfrm>
            <a:off x="2364223" y="3475146"/>
            <a:ext cx="792088" cy="792088"/>
          </a:xfrm>
          <a:prstGeom prst="mathPl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等号 11"/>
          <p:cNvSpPr/>
          <p:nvPr/>
        </p:nvSpPr>
        <p:spPr>
          <a:xfrm>
            <a:off x="5130826" y="3475147"/>
            <a:ext cx="720080" cy="792088"/>
          </a:xfrm>
          <a:prstGeom prst="mathEqua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12054" y="2239660"/>
            <a:ext cx="2123728" cy="3263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851339" y="2647898"/>
            <a:ext cx="329266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kumimoji="1" lang="ja-JP" altLang="en-US" sz="3600" b="1" dirty="0">
                <a:solidFill>
                  <a:srgbClr val="F490C4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健康</a:t>
            </a:r>
            <a:r>
              <a:rPr kumimoji="1" lang="ja-JP" altLang="en-US" sz="2800" b="1" dirty="0">
                <a:solidFill>
                  <a:schemeClr val="bg2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を感じながら</a:t>
            </a:r>
            <a:endParaRPr kumimoji="1" lang="en-US" altLang="ja-JP" sz="2800" b="1" dirty="0">
              <a:solidFill>
                <a:schemeClr val="bg2">
                  <a:lumMod val="5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7000"/>
              </a:lnSpc>
            </a:pPr>
            <a:r>
              <a:rPr lang="ja-JP" altLang="en-US" sz="3600" b="1" dirty="0">
                <a:solidFill>
                  <a:srgbClr val="F490C4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楽しく</a:t>
            </a:r>
            <a:r>
              <a:rPr lang="ja-JP" altLang="en-US" sz="2800" b="1" dirty="0">
                <a:solidFill>
                  <a:schemeClr val="bg2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取り組む</a:t>
            </a:r>
            <a:endParaRPr lang="en-US" altLang="ja-JP" sz="2800" b="1" dirty="0">
              <a:solidFill>
                <a:schemeClr val="bg2">
                  <a:lumMod val="5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7000"/>
              </a:lnSpc>
            </a:pPr>
            <a:r>
              <a:rPr kumimoji="1" lang="ja-JP" altLang="en-US" sz="3600" b="1" dirty="0">
                <a:solidFill>
                  <a:srgbClr val="F490C4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防犯</a:t>
            </a:r>
            <a:r>
              <a:rPr kumimoji="1" lang="ja-JP" altLang="en-US" sz="2800" b="1" dirty="0">
                <a:solidFill>
                  <a:schemeClr val="bg2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活動</a:t>
            </a:r>
            <a:endParaRPr kumimoji="1" lang="en-US" altLang="ja-JP" sz="2800" b="1" dirty="0">
              <a:solidFill>
                <a:schemeClr val="bg2">
                  <a:lumMod val="5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673955" y="5237188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dirty="0">
                <a:solidFill>
                  <a:schemeClr val="accent5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歩数計</a:t>
            </a:r>
            <a:r>
              <a:rPr kumimoji="1" lang="ja-JP" altLang="en-US" sz="3600" dirty="0">
                <a:solidFill>
                  <a:schemeClr val="accent5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</a:p>
        </p:txBody>
      </p:sp>
      <p:pic>
        <p:nvPicPr>
          <p:cNvPr id="26" name="図 25" descr="表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4753" y="2583466"/>
            <a:ext cx="1946506" cy="1296144"/>
          </a:xfrm>
          <a:prstGeom prst="rect">
            <a:avLst/>
          </a:prstGeom>
        </p:spPr>
      </p:pic>
      <p:pic>
        <p:nvPicPr>
          <p:cNvPr id="27" name="図 26" descr="浦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84753" y="3871969"/>
            <a:ext cx="1946073" cy="1296144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DC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Times" panose="02020603050405020304" pitchFamily="18" charset="0"/>
                <a:ea typeface="Osaka" charset="-128"/>
              </a:rPr>
              <a:t>学生アイデアの一部試験実施</a:t>
            </a:r>
          </a:p>
        </p:txBody>
      </p:sp>
    </p:spTree>
    <p:extLst>
      <p:ext uri="{BB962C8B-B14F-4D97-AF65-F5344CB8AC3E}">
        <p14:creationId xmlns:p14="http://schemas.microsoft.com/office/powerpoint/2010/main" val="3265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DC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Times" panose="02020603050405020304" pitchFamily="18" charset="0"/>
                <a:ea typeface="Osaka" charset="-128"/>
              </a:rPr>
              <a:t>犯罪発生状況</a:t>
            </a:r>
          </a:p>
        </p:txBody>
      </p:sp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90" y="1335250"/>
            <a:ext cx="8763448" cy="32443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正方形/長方形 3"/>
          <p:cNvSpPr/>
          <p:nvPr/>
        </p:nvSpPr>
        <p:spPr>
          <a:xfrm>
            <a:off x="365760" y="4579592"/>
            <a:ext cx="8601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ja-JP" altLang="en-US" sz="2000" dirty="0">
                <a:solidFill>
                  <a:srgbClr val="000000"/>
                </a:solidFill>
                <a:latin typeface="MS UI Gothic"/>
                <a:ea typeface="MS UI Gothic"/>
              </a:rPr>
              <a:t>出典：神奈川県泉警察署提供データ</a:t>
            </a:r>
          </a:p>
        </p:txBody>
      </p:sp>
      <p:sp>
        <p:nvSpPr>
          <p:cNvPr id="5" name="右矢印 4"/>
          <p:cNvSpPr/>
          <p:nvPr/>
        </p:nvSpPr>
        <p:spPr>
          <a:xfrm rot="988190">
            <a:off x="2902808" y="2279147"/>
            <a:ext cx="2088232" cy="1008112"/>
          </a:xfrm>
          <a:prstGeom prst="rightArrow">
            <a:avLst/>
          </a:prstGeom>
          <a:solidFill>
            <a:srgbClr val="6699FF">
              <a:alpha val="92157"/>
            </a:srgbClr>
          </a:solidFill>
          <a:ln w="28575" cap="flat" cmpd="sng" algn="ctr">
            <a:solidFill>
              <a:srgbClr val="B8E0F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UI Gothic"/>
              <a:ea typeface="MS UI Gothic"/>
              <a:cs typeface="+mn-cs"/>
            </a:endParaRPr>
          </a:p>
        </p:txBody>
      </p:sp>
      <p:sp>
        <p:nvSpPr>
          <p:cNvPr id="6" name="爆発 2 5"/>
          <p:cNvSpPr/>
          <p:nvPr/>
        </p:nvSpPr>
        <p:spPr>
          <a:xfrm rot="1926973">
            <a:off x="4888692" y="64853"/>
            <a:ext cx="3954286" cy="4272493"/>
          </a:xfrm>
          <a:prstGeom prst="irregularSeal2">
            <a:avLst/>
          </a:prstGeom>
          <a:solidFill>
            <a:srgbClr val="F84A5B">
              <a:alpha val="90980"/>
            </a:srgbClr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UI Gothic"/>
              <a:ea typeface="MS UI Gothic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 rot="20525352">
            <a:off x="4865478" y="1817068"/>
            <a:ext cx="37321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更</a:t>
            </a:r>
            <a:r>
              <a:rPr lang="ja-JP" altLang="en-US" sz="4400" b="1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なる改善を</a:t>
            </a:r>
            <a:r>
              <a:rPr lang="en-US" altLang="ja-JP" sz="4400" b="1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!!</a:t>
            </a:r>
            <a:endParaRPr lang="ja-JP" altLang="en-US" sz="4400" b="1" dirty="0">
              <a:ln w="9525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3690" y="5143425"/>
            <a:ext cx="5708469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平成</a:t>
            </a:r>
            <a:r>
              <a:rPr kumimoji="1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年度県民ニーズ調査</a:t>
            </a:r>
            <a:r>
              <a:rPr kumimoji="1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基本調査</a:t>
            </a:r>
            <a:r>
              <a:rPr kumimoji="1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】』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P.11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図表</a:t>
            </a:r>
            <a:r>
              <a:rPr kumimoji="1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県行政への要望</a:t>
            </a:r>
            <a:endParaRPr kumimoji="1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lang="en-US" altLang="ja-JP" sz="3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位　治安対策</a:t>
            </a:r>
            <a:endParaRPr kumimoji="1"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301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DC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Times" panose="02020603050405020304" pitchFamily="18" charset="0"/>
                <a:ea typeface="Osaka" charset="-128"/>
              </a:rPr>
              <a:t>自主防犯</a:t>
            </a:r>
            <a:r>
              <a:rPr lang="ja-JP" altLang="en-US" sz="4400" b="1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Times" panose="02020603050405020304" pitchFamily="18" charset="0"/>
                <a:ea typeface="Osaka" charset="-128"/>
              </a:rPr>
              <a:t>活動の</a:t>
            </a:r>
            <a:r>
              <a:rPr lang="ja-JP" altLang="en-US" sz="4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Times" panose="02020603050405020304" pitchFamily="18" charset="0"/>
                <a:ea typeface="Osaka" charset="-128"/>
              </a:rPr>
              <a:t>効果</a:t>
            </a:r>
          </a:p>
        </p:txBody>
      </p:sp>
      <p:pic>
        <p:nvPicPr>
          <p:cNvPr id="3" name="Picture 1" descr="160929新規ボランティア講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92" y="1062731"/>
            <a:ext cx="7362016" cy="552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265176" y="6297091"/>
            <a:ext cx="879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000000"/>
                </a:solidFill>
                <a:latin typeface="MS UI Gothic"/>
                <a:ea typeface="Osaka" charset="-128"/>
              </a:rPr>
              <a:t>出典：　神奈川県安全防災局　安全防災部くらし安全交通課</a:t>
            </a:r>
          </a:p>
        </p:txBody>
      </p:sp>
    </p:spTree>
    <p:extLst>
      <p:ext uri="{BB962C8B-B14F-4D97-AF65-F5344CB8AC3E}">
        <p14:creationId xmlns:p14="http://schemas.microsoft.com/office/powerpoint/2010/main" val="19286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雲形吹き出し 2"/>
          <p:cNvSpPr/>
          <p:nvPr/>
        </p:nvSpPr>
        <p:spPr>
          <a:xfrm>
            <a:off x="349245" y="4159279"/>
            <a:ext cx="4331970" cy="2414016"/>
          </a:xfrm>
          <a:prstGeom prst="cloudCallout">
            <a:avLst>
              <a:gd name="adj1" fmla="val 61952"/>
              <a:gd name="adj2" fmla="val 22592"/>
            </a:avLst>
          </a:prstGeom>
          <a:solidFill>
            <a:srgbClr val="F7317C"/>
          </a:solidFill>
          <a:ln>
            <a:solidFill>
              <a:srgbClr val="FDCF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DC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400" b="1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Times" panose="02020603050405020304" pitchFamily="18" charset="0"/>
                <a:ea typeface="Osaka" charset="-128"/>
              </a:rPr>
              <a:t>高齢化の現状</a:t>
            </a:r>
            <a:endParaRPr lang="ja-JP" altLang="en-US" sz="4400" b="1" dirty="0">
              <a:ln w="9525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latin typeface="Times" panose="02020603050405020304" pitchFamily="18" charset="0"/>
              <a:ea typeface="Osaka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938099"/>
              </p:ext>
            </p:extLst>
          </p:nvPr>
        </p:nvGraphicFramePr>
        <p:xfrm>
          <a:off x="432912" y="2126117"/>
          <a:ext cx="8278176" cy="1674736"/>
        </p:xfrm>
        <a:graphic>
          <a:graphicData uri="http://schemas.openxmlformats.org/drawingml/2006/table">
            <a:tbl>
              <a:tblPr firstRow="1" firstCol="1" bandRow="1"/>
              <a:tblGrid>
                <a:gridCol w="1063309"/>
                <a:gridCol w="1250952"/>
                <a:gridCol w="1251995"/>
                <a:gridCol w="1177980"/>
                <a:gridCol w="1177980"/>
                <a:gridCol w="1177980"/>
                <a:gridCol w="1177980"/>
              </a:tblGrid>
              <a:tr h="5002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b="1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年齢</a:t>
                      </a:r>
                      <a:r>
                        <a:rPr lang="ja-JP" sz="1800" b="1" kern="0" dirty="0" smtClea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別</a:t>
                      </a:r>
                      <a:endParaRPr lang="ja-JP" sz="1800" b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7763" marR="107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ＭＳ Ｐゴシック" panose="020B0600070205080204" pitchFamily="50" charset="-128"/>
                        </a:rPr>
                        <a:t>60</a:t>
                      </a:r>
                      <a:r>
                        <a:rPr lang="ja-JP" sz="1800" b="1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～</a:t>
                      </a: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64</a:t>
                      </a:r>
                      <a:r>
                        <a:rPr lang="ja-JP" sz="1800" b="1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歳</a:t>
                      </a:r>
                      <a:endParaRPr lang="ja-JP" sz="1800" b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7763" marR="107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ＭＳ Ｐゴシック" panose="020B0600070205080204" pitchFamily="50" charset="-128"/>
                        </a:rPr>
                        <a:t>65</a:t>
                      </a:r>
                      <a:r>
                        <a:rPr lang="ja-JP" sz="1800" b="1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～</a:t>
                      </a: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69</a:t>
                      </a:r>
                      <a:r>
                        <a:rPr lang="ja-JP" sz="1800" b="1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歳</a:t>
                      </a:r>
                      <a:endParaRPr lang="ja-JP" sz="1800" b="1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7763" marR="107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ＭＳ Ｐゴシック" panose="020B0600070205080204" pitchFamily="50" charset="-128"/>
                        </a:rPr>
                        <a:t>70</a:t>
                      </a:r>
                      <a:r>
                        <a:rPr lang="ja-JP" sz="1800" b="1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～</a:t>
                      </a: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74</a:t>
                      </a:r>
                      <a:r>
                        <a:rPr lang="ja-JP" sz="1800" b="1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歳</a:t>
                      </a:r>
                      <a:endParaRPr lang="ja-JP" sz="1800" b="1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7763" marR="107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ＭＳ Ｐゴシック" panose="020B0600070205080204" pitchFamily="50" charset="-128"/>
                        </a:rPr>
                        <a:t>75</a:t>
                      </a:r>
                      <a:r>
                        <a:rPr lang="ja-JP" sz="1800" b="1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～</a:t>
                      </a: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80</a:t>
                      </a:r>
                      <a:r>
                        <a:rPr lang="ja-JP" sz="1800" b="1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歳</a:t>
                      </a:r>
                      <a:endParaRPr lang="ja-JP" sz="1800" b="1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7763" marR="107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ＭＳ Ｐゴシック" panose="020B0600070205080204" pitchFamily="50" charset="-128"/>
                        </a:rPr>
                        <a:t>80</a:t>
                      </a:r>
                      <a:r>
                        <a:rPr lang="ja-JP" sz="1800" b="1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歳以上</a:t>
                      </a:r>
                      <a:endParaRPr lang="ja-JP" sz="1800" b="1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7763" marR="107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b="1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計</a:t>
                      </a:r>
                      <a:endParaRPr lang="ja-JP" sz="1800" b="1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7763" marR="107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b="1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男</a:t>
                      </a:r>
                      <a:endParaRPr lang="ja-JP" sz="1800" b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7763" marR="107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ＭＳ Ｐゴシック" panose="020B0600070205080204" pitchFamily="50" charset="-128"/>
                        </a:rPr>
                        <a:t>0</a:t>
                      </a:r>
                      <a:endParaRPr lang="ja-JP" sz="1800" b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7763" marR="107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ＭＳ Ｐゴシック" panose="020B0600070205080204" pitchFamily="50" charset="-128"/>
                        </a:rPr>
                        <a:t>6</a:t>
                      </a:r>
                      <a:endParaRPr lang="ja-JP" sz="1800" b="1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7763" marR="107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ＭＳ Ｐゴシック" panose="020B0600070205080204" pitchFamily="50" charset="-128"/>
                        </a:rPr>
                        <a:t>6</a:t>
                      </a:r>
                      <a:endParaRPr lang="ja-JP" sz="1800" b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7763" marR="107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ＭＳ Ｐゴシック" panose="020B0600070205080204" pitchFamily="50" charset="-128"/>
                        </a:rPr>
                        <a:t>9</a:t>
                      </a:r>
                      <a:endParaRPr lang="ja-JP" sz="1800" b="1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7763" marR="107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ＭＳ Ｐゴシック" panose="020B0600070205080204" pitchFamily="50" charset="-128"/>
                        </a:rPr>
                        <a:t>1</a:t>
                      </a:r>
                      <a:endParaRPr lang="ja-JP" sz="1800" b="1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7763" marR="107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ＭＳ Ｐゴシック" panose="020B0600070205080204" pitchFamily="50" charset="-128"/>
                        </a:rPr>
                        <a:t>22</a:t>
                      </a:r>
                      <a:endParaRPr lang="ja-JP" sz="1800" b="1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7763" marR="107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b="1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女</a:t>
                      </a:r>
                      <a:endParaRPr lang="ja-JP" sz="1800" b="1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7763" marR="107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ＭＳ Ｐゴシック" panose="020B0600070205080204" pitchFamily="50" charset="-128"/>
                        </a:rPr>
                        <a:t>2</a:t>
                      </a:r>
                      <a:endParaRPr lang="ja-JP" sz="1800" b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7763" marR="107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ＭＳ Ｐゴシック" panose="020B0600070205080204" pitchFamily="50" charset="-128"/>
                        </a:rPr>
                        <a:t>3</a:t>
                      </a:r>
                      <a:endParaRPr lang="ja-JP" sz="1800" b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7763" marR="107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ＭＳ Ｐゴシック" panose="020B0600070205080204" pitchFamily="50" charset="-128"/>
                        </a:rPr>
                        <a:t>0</a:t>
                      </a:r>
                      <a:endParaRPr lang="ja-JP" sz="1800" b="1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7763" marR="107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ＭＳ Ｐゴシック" panose="020B0600070205080204" pitchFamily="50" charset="-128"/>
                        </a:rPr>
                        <a:t>0</a:t>
                      </a:r>
                      <a:endParaRPr lang="ja-JP" sz="1800" b="1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7763" marR="107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ＭＳ Ｐゴシック" panose="020B0600070205080204" pitchFamily="50" charset="-128"/>
                        </a:rPr>
                        <a:t>0</a:t>
                      </a:r>
                      <a:endParaRPr lang="ja-JP" sz="1800" b="1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7763" marR="107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ＭＳ Ｐゴシック" panose="020B0600070205080204" pitchFamily="50" charset="-128"/>
                        </a:rPr>
                        <a:t>5</a:t>
                      </a:r>
                      <a:endParaRPr lang="ja-JP" sz="1800" b="1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7763" marR="107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b="1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Ｐゴシック" panose="020B0600070205080204" pitchFamily="50" charset="-128"/>
                          <a:cs typeface="ＭＳ Ｐゴシック" panose="020B0600070205080204" pitchFamily="50" charset="-128"/>
                        </a:rPr>
                        <a:t>計</a:t>
                      </a:r>
                      <a:endParaRPr lang="ja-JP" sz="1800" b="1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7763" marR="107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ＭＳ Ｐゴシック" panose="020B0600070205080204" pitchFamily="50" charset="-128"/>
                        </a:rPr>
                        <a:t>2</a:t>
                      </a:r>
                      <a:endParaRPr lang="ja-JP" sz="1800" b="1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7763" marR="107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ＭＳ Ｐゴシック" panose="020B0600070205080204" pitchFamily="50" charset="-128"/>
                        </a:rPr>
                        <a:t>9</a:t>
                      </a:r>
                      <a:endParaRPr lang="ja-JP" sz="1800" b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7763" marR="107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ＭＳ Ｐゴシック" panose="020B0600070205080204" pitchFamily="50" charset="-128"/>
                        </a:rPr>
                        <a:t>6</a:t>
                      </a:r>
                      <a:endParaRPr lang="ja-JP" sz="1800" b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7763" marR="107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ＭＳ Ｐゴシック" panose="020B0600070205080204" pitchFamily="50" charset="-128"/>
                        </a:rPr>
                        <a:t>9</a:t>
                      </a:r>
                      <a:endParaRPr lang="ja-JP" sz="1800" b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7763" marR="107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ＭＳ Ｐゴシック" panose="020B0600070205080204" pitchFamily="50" charset="-128"/>
                        </a:rPr>
                        <a:t>1</a:t>
                      </a:r>
                      <a:endParaRPr lang="ja-JP" sz="1800" b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7763" marR="107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明朝" panose="02020609040205080304" pitchFamily="17" charset="-128"/>
                          <a:cs typeface="ＭＳ Ｐゴシック" panose="020B0600070205080204" pitchFamily="50" charset="-128"/>
                        </a:rPr>
                        <a:t>27</a:t>
                      </a:r>
                      <a:endParaRPr lang="ja-JP" sz="1800" b="1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7763" marR="107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620695" y="1315138"/>
            <a:ext cx="7292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0550" algn="ctr">
              <a:spcAft>
                <a:spcPts val="0"/>
              </a:spcAft>
            </a:pPr>
            <a:r>
              <a:rPr lang="ja-JP" altLang="ja-JP" sz="3200" b="1" kern="100" dirty="0">
                <a:latin typeface="Century" panose="02040604050505020304" pitchFamily="18" charset="0"/>
                <a:ea typeface="Meiryo UI" panose="020B0604030504040204" pitchFamily="50" charset="-128"/>
                <a:cs typeface="Meiryo UI" panose="020B0604030504040204" pitchFamily="50" charset="-128"/>
              </a:rPr>
              <a:t>防犯パトロール隊員年齢</a:t>
            </a:r>
            <a:r>
              <a:rPr lang="ja-JP" altLang="ja-JP" sz="3200" b="1" kern="100" dirty="0" smtClean="0">
                <a:latin typeface="Century" panose="02040604050505020304" pitchFamily="18" charset="0"/>
                <a:ea typeface="Meiryo UI" panose="020B0604030504040204" pitchFamily="50" charset="-128"/>
                <a:cs typeface="Meiryo UI" panose="020B0604030504040204" pitchFamily="50" charset="-128"/>
              </a:rPr>
              <a:t>別表</a:t>
            </a:r>
            <a:endParaRPr lang="ja-JP" altLang="ja-JP" sz="3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266878" y="3857818"/>
            <a:ext cx="44834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algn="r">
              <a:spcAft>
                <a:spcPts val="0"/>
              </a:spcAft>
            </a:pPr>
            <a:r>
              <a:rPr lang="ja-JP" altLang="ja-JP" sz="20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出典：</a:t>
            </a:r>
            <a:r>
              <a:rPr lang="en-US" altLang="ja-JP" sz="20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RCA</a:t>
            </a:r>
            <a:r>
              <a:rPr lang="ja-JP" altLang="ja-JP" sz="20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より提供</a:t>
            </a:r>
            <a:endParaRPr lang="ja-JP" altLang="ja-JP" sz="20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027" name="Picture 3" descr="笑顔のおじおばあさ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320" y="4095139"/>
            <a:ext cx="3989070" cy="259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468509" y="5058899"/>
            <a:ext cx="2975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ja-JP" altLang="en-US" sz="2800" b="1" kern="100" dirty="0" smtClean="0">
                <a:latin typeface="Century" panose="02040604050505020304" pitchFamily="18" charset="0"/>
                <a:ea typeface="Meiryo UI" panose="020B0604030504040204" pitchFamily="50" charset="-128"/>
                <a:cs typeface="Meiryo UI" panose="020B0604030504040204" pitchFamily="50" charset="-128"/>
              </a:rPr>
              <a:t>新規参加者少ない</a:t>
            </a:r>
            <a:endParaRPr lang="ja-JP" altLang="ja-JP" sz="28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06159" y="4484132"/>
            <a:ext cx="2577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800" b="1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固定化</a:t>
            </a:r>
            <a:r>
              <a:rPr lang="ja-JP" altLang="ja-JP" sz="2800" b="1" dirty="0">
                <a:ea typeface="Meiryo UI" panose="020B0604030504040204" pitchFamily="50" charset="-128"/>
                <a:cs typeface="Meiryo UI" panose="020B0604030504040204" pitchFamily="50" charset="-128"/>
              </a:rPr>
              <a:t>、高齢化</a:t>
            </a:r>
            <a:endParaRPr lang="ja-JP" altLang="en-US" sz="28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38374" y="5633666"/>
            <a:ext cx="2359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活動がマンネリ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57600" y="1750113"/>
            <a:ext cx="5092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b="1" kern="100" dirty="0">
                <a:latin typeface="Century" panose="02040604050505020304" pitchFamily="18" charset="0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en-US" altLang="ja-JP" sz="2000" b="1" kern="100" dirty="0" smtClean="0">
                <a:latin typeface="Century" panose="02040604050505020304" pitchFamily="18" charset="0"/>
                <a:ea typeface="Meiryo UI" panose="020B0604030504040204" pitchFamily="50" charset="-128"/>
                <a:cs typeface="Meiryo UI" panose="020B0604030504040204" pitchFamily="50" charset="-128"/>
              </a:rPr>
              <a:t>2016</a:t>
            </a:r>
            <a:r>
              <a:rPr lang="ja-JP" altLang="en-US" sz="2000" b="1" kern="100" dirty="0" smtClean="0">
                <a:latin typeface="Century" panose="02040604050505020304" pitchFamily="18" charset="0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2000" b="1" kern="100" dirty="0" smtClean="0">
                <a:latin typeface="Century" panose="02040604050505020304" pitchFamily="18" charset="0"/>
                <a:ea typeface="Meiryo UI" panose="020B0604030504040204" pitchFamily="50" charset="-128"/>
                <a:cs typeface="Meiryo UI" panose="020B0604030504040204" pitchFamily="50" charset="-128"/>
              </a:rPr>
              <a:t>11</a:t>
            </a:r>
            <a:r>
              <a:rPr lang="ja-JP" altLang="en-US" sz="2000" b="1" kern="100" dirty="0">
                <a:latin typeface="Century" panose="02040604050505020304" pitchFamily="18" charset="0"/>
                <a:ea typeface="Meiryo UI" panose="020B0604030504040204" pitchFamily="50" charset="-128"/>
                <a:cs typeface="Meiryo UI" panose="020B0604030504040204" pitchFamily="50" charset="-128"/>
              </a:rPr>
              <a:t>月現在</a:t>
            </a:r>
            <a:r>
              <a:rPr lang="en-US" altLang="ja-JP" sz="2000" b="1" kern="100" dirty="0">
                <a:latin typeface="Century" panose="02040604050505020304" pitchFamily="18" charset="0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3811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DC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Times" panose="02020603050405020304" pitchFamily="18" charset="0"/>
                <a:ea typeface="Osaka" charset="-128"/>
              </a:rPr>
              <a:t>現地調査からわかったこと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71" y="2469381"/>
            <a:ext cx="4181072" cy="3134158"/>
          </a:xfrm>
          <a:prstGeom prst="rect">
            <a:avLst/>
          </a:prstGeom>
        </p:spPr>
      </p:pic>
      <p:pic>
        <p:nvPicPr>
          <p:cNvPr id="4" name="コンテンツ プレースホルダー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37" y="2474048"/>
            <a:ext cx="4172656" cy="3129491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55937" y="1208543"/>
            <a:ext cx="6998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交通量の多い広い道路に面した古いアパート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55936" y="6027920"/>
            <a:ext cx="85497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⇒</a:t>
            </a:r>
            <a:r>
              <a:rPr lang="ja-JP" altLang="en-US" sz="3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algun Gothic Semilight" panose="020B0502040204020203" pitchFamily="50" charset="-128"/>
              </a:rPr>
              <a:t>人目に付きにくく、犯人が侵入しやすい</a:t>
            </a:r>
          </a:p>
        </p:txBody>
      </p:sp>
      <p:sp>
        <p:nvSpPr>
          <p:cNvPr id="7" name="円/楕円 6"/>
          <p:cNvSpPr/>
          <p:nvPr/>
        </p:nvSpPr>
        <p:spPr>
          <a:xfrm>
            <a:off x="1161976" y="1926989"/>
            <a:ext cx="2290618" cy="68447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chemeClr val="tx1"/>
                </a:solidFill>
              </a:rPr>
              <a:t>大通り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5575646" y="1913628"/>
            <a:ext cx="2290618" cy="711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</a:rPr>
              <a:t>裏通り</a:t>
            </a:r>
          </a:p>
        </p:txBody>
      </p:sp>
    </p:spTree>
    <p:extLst>
      <p:ext uri="{BB962C8B-B14F-4D97-AF65-F5344CB8AC3E}">
        <p14:creationId xmlns:p14="http://schemas.microsoft.com/office/powerpoint/2010/main" val="192110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DC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Times" panose="02020603050405020304" pitchFamily="18" charset="0"/>
                <a:ea typeface="Osaka" charset="-128"/>
              </a:rPr>
              <a:t>緑園地区の防犯環境を取り巻く現状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557346" y="5264437"/>
            <a:ext cx="60209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私たち</a:t>
            </a: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の提案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緑園地区の犯罪</a:t>
            </a:r>
            <a:r>
              <a:rPr lang="en-US" altLang="ja-JP" sz="32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0(</a:t>
            </a:r>
            <a:r>
              <a:rPr lang="ja-JP" altLang="en-US" sz="32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ゼロ</a:t>
            </a:r>
            <a:r>
              <a:rPr lang="en-US" altLang="ja-JP" sz="32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en-US" sz="3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目指して</a:t>
            </a:r>
            <a:r>
              <a:rPr lang="en-US" altLang="ja-JP" sz="3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!!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264022" y="1290983"/>
            <a:ext cx="6925236" cy="581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犯罪の発生は減少傾向にあるも　・　・　・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892922" y="1997851"/>
            <a:ext cx="1358153" cy="501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分断</a:t>
            </a:r>
          </a:p>
        </p:txBody>
      </p:sp>
      <p:sp>
        <p:nvSpPr>
          <p:cNvPr id="12" name="下矢印 11"/>
          <p:cNvSpPr/>
          <p:nvPr/>
        </p:nvSpPr>
        <p:spPr>
          <a:xfrm>
            <a:off x="4383739" y="2499612"/>
            <a:ext cx="376518" cy="2190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2909605" y="4468433"/>
            <a:ext cx="3324786" cy="6441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1969992" y="2005450"/>
            <a:ext cx="0" cy="2462983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463922" y="3250388"/>
            <a:ext cx="3012141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角丸四角形 25"/>
          <p:cNvSpPr/>
          <p:nvPr/>
        </p:nvSpPr>
        <p:spPr>
          <a:xfrm>
            <a:off x="295838" y="2181869"/>
            <a:ext cx="1479178" cy="7931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自治会活動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295837" y="3525773"/>
            <a:ext cx="1514134" cy="74618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自治会活動</a:t>
            </a:r>
          </a:p>
        </p:txBody>
      </p:sp>
      <p:sp>
        <p:nvSpPr>
          <p:cNvPr id="29" name="角丸四角形 28"/>
          <p:cNvSpPr/>
          <p:nvPr/>
        </p:nvSpPr>
        <p:spPr>
          <a:xfrm>
            <a:off x="2141444" y="2193630"/>
            <a:ext cx="1472449" cy="78137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自治会活動</a:t>
            </a:r>
          </a:p>
        </p:txBody>
      </p:sp>
      <p:sp>
        <p:nvSpPr>
          <p:cNvPr id="30" name="角丸四角形 29"/>
          <p:cNvSpPr/>
          <p:nvPr/>
        </p:nvSpPr>
        <p:spPr>
          <a:xfrm>
            <a:off x="2130014" y="3533618"/>
            <a:ext cx="1483879" cy="73834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団体活動</a:t>
            </a:r>
          </a:p>
        </p:txBody>
      </p:sp>
      <p:sp>
        <p:nvSpPr>
          <p:cNvPr id="31" name="角丸四角形 30"/>
          <p:cNvSpPr/>
          <p:nvPr/>
        </p:nvSpPr>
        <p:spPr>
          <a:xfrm>
            <a:off x="6248351" y="2878989"/>
            <a:ext cx="1954867" cy="107051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地域の安全</a:t>
            </a:r>
          </a:p>
        </p:txBody>
      </p:sp>
      <p:sp>
        <p:nvSpPr>
          <p:cNvPr id="32" name="フローチャート: 結合子 31"/>
          <p:cNvSpPr/>
          <p:nvPr/>
        </p:nvSpPr>
        <p:spPr>
          <a:xfrm>
            <a:off x="5965151" y="2109589"/>
            <a:ext cx="768162" cy="689591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住民</a:t>
            </a:r>
          </a:p>
        </p:txBody>
      </p:sp>
      <p:sp>
        <p:nvSpPr>
          <p:cNvPr id="33" name="フローチャート: 結合子 32"/>
          <p:cNvSpPr/>
          <p:nvPr/>
        </p:nvSpPr>
        <p:spPr>
          <a:xfrm>
            <a:off x="5138531" y="3137098"/>
            <a:ext cx="751278" cy="707992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住民</a:t>
            </a:r>
          </a:p>
        </p:txBody>
      </p:sp>
      <p:sp>
        <p:nvSpPr>
          <p:cNvPr id="34" name="フローチャート: 結合子 33"/>
          <p:cNvSpPr/>
          <p:nvPr/>
        </p:nvSpPr>
        <p:spPr>
          <a:xfrm>
            <a:off x="7611767" y="4098676"/>
            <a:ext cx="751278" cy="678356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住民</a:t>
            </a:r>
          </a:p>
        </p:txBody>
      </p:sp>
      <p:sp>
        <p:nvSpPr>
          <p:cNvPr id="35" name="フローチャート: 結合子 34"/>
          <p:cNvSpPr/>
          <p:nvPr/>
        </p:nvSpPr>
        <p:spPr>
          <a:xfrm>
            <a:off x="7724560" y="2081170"/>
            <a:ext cx="743727" cy="741319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住民</a:t>
            </a:r>
          </a:p>
        </p:txBody>
      </p:sp>
      <p:sp>
        <p:nvSpPr>
          <p:cNvPr id="36" name="フローチャート: 結合子 35"/>
          <p:cNvSpPr/>
          <p:nvPr/>
        </p:nvSpPr>
        <p:spPr>
          <a:xfrm>
            <a:off x="8310071" y="3193631"/>
            <a:ext cx="751277" cy="798255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住民</a:t>
            </a:r>
          </a:p>
        </p:txBody>
      </p:sp>
      <p:cxnSp>
        <p:nvCxnSpPr>
          <p:cNvPr id="38" name="直線矢印コネクタ 37"/>
          <p:cNvCxnSpPr>
            <a:stCxn id="32" idx="2"/>
          </p:cNvCxnSpPr>
          <p:nvPr/>
        </p:nvCxnSpPr>
        <p:spPr>
          <a:xfrm flipH="1" flipV="1">
            <a:off x="5514170" y="2181869"/>
            <a:ext cx="450981" cy="272516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>
            <a:stCxn id="33" idx="3"/>
          </p:cNvCxnSpPr>
          <p:nvPr/>
        </p:nvCxnSpPr>
        <p:spPr>
          <a:xfrm flipH="1">
            <a:off x="4965895" y="3741407"/>
            <a:ext cx="282658" cy="304110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V="1">
            <a:off x="8295696" y="1783043"/>
            <a:ext cx="257153" cy="361535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8345042" y="4587060"/>
            <a:ext cx="340667" cy="1721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flipV="1">
            <a:off x="8685709" y="2975003"/>
            <a:ext cx="275411" cy="209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フローチャート: 結合子 51"/>
          <p:cNvSpPr/>
          <p:nvPr/>
        </p:nvSpPr>
        <p:spPr>
          <a:xfrm>
            <a:off x="6321348" y="4098676"/>
            <a:ext cx="787552" cy="660499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住民</a:t>
            </a:r>
          </a:p>
        </p:txBody>
      </p:sp>
      <p:cxnSp>
        <p:nvCxnSpPr>
          <p:cNvPr id="54" name="直線矢印コネクタ 53"/>
          <p:cNvCxnSpPr>
            <a:stCxn id="52" idx="2"/>
          </p:cNvCxnSpPr>
          <p:nvPr/>
        </p:nvCxnSpPr>
        <p:spPr>
          <a:xfrm flipH="1" flipV="1">
            <a:off x="5965151" y="4098676"/>
            <a:ext cx="356197" cy="3302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爆発 2 9"/>
          <p:cNvSpPr/>
          <p:nvPr/>
        </p:nvSpPr>
        <p:spPr>
          <a:xfrm rot="20788339">
            <a:off x="310054" y="3140632"/>
            <a:ext cx="3815476" cy="2114063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爆発 1 10"/>
          <p:cNvSpPr/>
          <p:nvPr/>
        </p:nvSpPr>
        <p:spPr>
          <a:xfrm rot="877270">
            <a:off x="6305739" y="4389777"/>
            <a:ext cx="2656930" cy="1906524"/>
          </a:xfrm>
          <a:prstGeom prst="irregularSeal1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 rot="1060694">
            <a:off x="6911503" y="5065395"/>
            <a:ext cx="14205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無関心</a:t>
            </a:r>
            <a:endParaRPr lang="ja-JP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 rot="20230925">
            <a:off x="1213650" y="3948794"/>
            <a:ext cx="17459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バラバラ</a:t>
            </a:r>
            <a:endParaRPr lang="ja-JP" alt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093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DC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Times" panose="02020603050405020304" pitchFamily="18" charset="0"/>
                <a:ea typeface="Osaka" charset="-128"/>
              </a:rPr>
              <a:t>緑園地区の防犯環境を取り巻く現状</a:t>
            </a:r>
          </a:p>
        </p:txBody>
      </p:sp>
      <p:sp>
        <p:nvSpPr>
          <p:cNvPr id="3" name="雲 2"/>
          <p:cNvSpPr/>
          <p:nvPr/>
        </p:nvSpPr>
        <p:spPr>
          <a:xfrm>
            <a:off x="1295636" y="1226458"/>
            <a:ext cx="6552727" cy="1080120"/>
          </a:xfrm>
          <a:prstGeom prst="cloud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MS UI Gothic"/>
                <a:cs typeface="+mn-cs"/>
              </a:rPr>
              <a:t>　</a:t>
            </a:r>
            <a:r>
              <a:rPr kumimoji="0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アプリの開発</a:t>
            </a: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MS UI Gothic"/>
                <a:cs typeface="+mn-cs"/>
              </a:rPr>
              <a:t>　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MS UI Gothic"/>
                <a:cs typeface="+mn-cs"/>
              </a:rPr>
              <a:t>　</a:t>
            </a: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MS UI Gothic"/>
                <a:cs typeface="+mn-cs"/>
              </a:rPr>
              <a:t>　</a:t>
            </a:r>
          </a:p>
        </p:txBody>
      </p:sp>
      <p:sp>
        <p:nvSpPr>
          <p:cNvPr id="4" name="右カーブ矢印 3"/>
          <p:cNvSpPr/>
          <p:nvPr/>
        </p:nvSpPr>
        <p:spPr>
          <a:xfrm>
            <a:off x="1388947" y="2279221"/>
            <a:ext cx="1435956" cy="2068369"/>
          </a:xfrm>
          <a:prstGeom prst="curvedRightArrow">
            <a:avLst/>
          </a:prstGeom>
          <a:solidFill>
            <a:srgbClr val="FF99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S UI Gothic"/>
              <a:ea typeface="MS UI Gothic"/>
              <a:cs typeface="+mn-cs"/>
            </a:endParaRPr>
          </a:p>
        </p:txBody>
      </p:sp>
      <p:sp>
        <p:nvSpPr>
          <p:cNvPr id="5" name="左カーブ矢印 4"/>
          <p:cNvSpPr/>
          <p:nvPr/>
        </p:nvSpPr>
        <p:spPr>
          <a:xfrm>
            <a:off x="6443548" y="2266958"/>
            <a:ext cx="1538328" cy="2076533"/>
          </a:xfrm>
          <a:prstGeom prst="curvedLeftArrow">
            <a:avLst/>
          </a:prstGeom>
          <a:solidFill>
            <a:srgbClr val="FF99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S UI Gothic"/>
              <a:ea typeface="MS UI Gothic"/>
              <a:cs typeface="+mn-cs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4063204" y="2083735"/>
            <a:ext cx="1017589" cy="152526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vert="eaVert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S UI Gothic"/>
                <a:ea typeface="MS UI Gothic"/>
                <a:cs typeface="+mn-cs"/>
              </a:rPr>
              <a:t>連携の促進</a:t>
            </a:r>
          </a:p>
        </p:txBody>
      </p:sp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2384874416"/>
              </p:ext>
            </p:extLst>
          </p:nvPr>
        </p:nvGraphicFramePr>
        <p:xfrm>
          <a:off x="2020825" y="3416173"/>
          <a:ext cx="5102350" cy="3222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955166" y="2759558"/>
            <a:ext cx="376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rgbClr val="000000"/>
                </a:solidFill>
                <a:latin typeface="Times" panose="02020603050405020304" pitchFamily="18" charset="0"/>
                <a:ea typeface="Osaka" charset="-128"/>
              </a:rPr>
              <a:t>・防犯意識向上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12253" y="2618636"/>
            <a:ext cx="2901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rgbClr val="000000"/>
                </a:solidFill>
                <a:latin typeface="Times" panose="02020603050405020304" pitchFamily="18" charset="0"/>
                <a:ea typeface="Osaka" charset="-128"/>
              </a:rPr>
              <a:t>・参加促進</a:t>
            </a:r>
            <a:endParaRPr lang="en-US" altLang="ja-JP" sz="2400" dirty="0">
              <a:solidFill>
                <a:srgbClr val="000000"/>
              </a:solidFill>
              <a:latin typeface="Times" panose="02020603050405020304" pitchFamily="18" charset="0"/>
              <a:ea typeface="Osaka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rgbClr val="000000"/>
                </a:solidFill>
                <a:latin typeface="Times" panose="02020603050405020304" pitchFamily="18" charset="0"/>
                <a:ea typeface="Osaka" charset="-128"/>
              </a:rPr>
              <a:t>・人材確保</a:t>
            </a:r>
          </a:p>
        </p:txBody>
      </p:sp>
      <p:sp>
        <p:nvSpPr>
          <p:cNvPr id="10" name="フローチャート: 結合子 9"/>
          <p:cNvSpPr/>
          <p:nvPr/>
        </p:nvSpPr>
        <p:spPr>
          <a:xfrm>
            <a:off x="2905618" y="3753276"/>
            <a:ext cx="697270" cy="660919"/>
          </a:xfrm>
          <a:prstGeom prst="flowChartConnector">
            <a:avLst/>
          </a:prstGeom>
          <a:noFill/>
          <a:ln w="381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/>
                <a:ea typeface="MS UI Gothic"/>
                <a:cs typeface="+mn-cs"/>
              </a:rPr>
              <a:t>住民</a:t>
            </a:r>
          </a:p>
        </p:txBody>
      </p:sp>
      <p:cxnSp>
        <p:nvCxnSpPr>
          <p:cNvPr id="11" name="直線矢印コネクタ 10"/>
          <p:cNvCxnSpPr>
            <a:stCxn id="10" idx="4"/>
          </p:cNvCxnSpPr>
          <p:nvPr/>
        </p:nvCxnSpPr>
        <p:spPr>
          <a:xfrm flipH="1">
            <a:off x="3241783" y="4414195"/>
            <a:ext cx="12470" cy="247486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" name="フローチャート: 結合子 11"/>
          <p:cNvSpPr/>
          <p:nvPr/>
        </p:nvSpPr>
        <p:spPr>
          <a:xfrm>
            <a:off x="2839906" y="5624416"/>
            <a:ext cx="683086" cy="703555"/>
          </a:xfrm>
          <a:prstGeom prst="flowChartConnector">
            <a:avLst/>
          </a:prstGeom>
          <a:noFill/>
          <a:ln w="381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/>
                <a:ea typeface="MS UI Gothic"/>
                <a:cs typeface="+mn-cs"/>
              </a:rPr>
              <a:t>住民</a:t>
            </a: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2985662" y="5313842"/>
            <a:ext cx="59147" cy="398029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4" name="フローチャート: 結合子 13"/>
          <p:cNvSpPr/>
          <p:nvPr/>
        </p:nvSpPr>
        <p:spPr>
          <a:xfrm>
            <a:off x="5766738" y="5775178"/>
            <a:ext cx="676810" cy="574093"/>
          </a:xfrm>
          <a:prstGeom prst="flowChartConnector">
            <a:avLst/>
          </a:prstGeom>
          <a:noFill/>
          <a:ln w="381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/>
                <a:ea typeface="MS UI Gothic"/>
                <a:cs typeface="+mn-cs"/>
              </a:rPr>
              <a:t>住民</a:t>
            </a:r>
          </a:p>
        </p:txBody>
      </p:sp>
      <p:cxnSp>
        <p:nvCxnSpPr>
          <p:cNvPr id="15" name="直線矢印コネクタ 14"/>
          <p:cNvCxnSpPr/>
          <p:nvPr/>
        </p:nvCxnSpPr>
        <p:spPr>
          <a:xfrm flipH="1" flipV="1">
            <a:off x="5578417" y="6062224"/>
            <a:ext cx="188321" cy="2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6" name="フローチャート: 結合子 15"/>
          <p:cNvSpPr/>
          <p:nvPr/>
        </p:nvSpPr>
        <p:spPr>
          <a:xfrm>
            <a:off x="5614687" y="3829922"/>
            <a:ext cx="720054" cy="666653"/>
          </a:xfrm>
          <a:prstGeom prst="flowChartConnector">
            <a:avLst/>
          </a:prstGeom>
          <a:noFill/>
          <a:ln w="381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/>
                <a:ea typeface="MS UI Gothic"/>
                <a:cs typeface="+mn-cs"/>
              </a:rPr>
              <a:t>住民</a:t>
            </a: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5974714" y="4496575"/>
            <a:ext cx="0" cy="285268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" name="直線矢印コネクタ 17"/>
          <p:cNvCxnSpPr/>
          <p:nvPr/>
        </p:nvCxnSpPr>
        <p:spPr>
          <a:xfrm flipV="1">
            <a:off x="3543665" y="3829922"/>
            <a:ext cx="191425" cy="2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4" name="小波 23"/>
          <p:cNvSpPr/>
          <p:nvPr/>
        </p:nvSpPr>
        <p:spPr>
          <a:xfrm rot="21281951">
            <a:off x="549281" y="4392011"/>
            <a:ext cx="3491186" cy="1614765"/>
          </a:xfrm>
          <a:prstGeom prst="doubleWav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情報</a:t>
            </a:r>
            <a:r>
              <a:rPr lang="ja-JP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の可視化</a:t>
            </a:r>
            <a:endParaRPr kumimoji="1" lang="ja-JP" altLang="en-US" sz="4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650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DC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400" b="1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Times" panose="02020603050405020304" pitchFamily="18" charset="0"/>
                <a:ea typeface="Osaka" charset="-128"/>
              </a:rPr>
              <a:t>防犯アプリの</a:t>
            </a:r>
            <a:r>
              <a:rPr lang="ja-JP" altLang="en-US" sz="4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Times" panose="02020603050405020304" pitchFamily="18" charset="0"/>
                <a:ea typeface="Osaka" charset="-128"/>
              </a:rPr>
              <a:t>機能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243173" y="1748558"/>
            <a:ext cx="7280576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ja-JP" altLang="en-US" sz="3600" b="1" dirty="0">
                <a:solidFill>
                  <a:srgbClr val="000000"/>
                </a:solidFill>
                <a:latin typeface="MS UI Gothic"/>
                <a:ea typeface="MS UI Gothic"/>
              </a:rPr>
              <a:t>（</a:t>
            </a:r>
            <a:r>
              <a:rPr lang="en-US" altLang="ja-JP" sz="3600" b="1" dirty="0">
                <a:solidFill>
                  <a:srgbClr val="000000"/>
                </a:solidFill>
                <a:latin typeface="MS UI Gothic"/>
                <a:ea typeface="MS UI Gothic"/>
              </a:rPr>
              <a:t>1</a:t>
            </a:r>
            <a:r>
              <a:rPr lang="ja-JP" altLang="en-US" sz="3600" b="1" dirty="0">
                <a:solidFill>
                  <a:srgbClr val="000000"/>
                </a:solidFill>
                <a:latin typeface="MS UI Gothic"/>
                <a:ea typeface="MS UI Gothic"/>
              </a:rPr>
              <a:t>）防犯パトロール情報の共有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ja-JP" altLang="en-US" sz="2400" b="1" dirty="0" smtClean="0">
                <a:solidFill>
                  <a:srgbClr val="000000"/>
                </a:solidFill>
                <a:latin typeface="MS UI Gothic"/>
                <a:ea typeface="MS UI Gothic"/>
              </a:rPr>
              <a:t>　　　 自治会同士の連携と活動の効率化</a:t>
            </a:r>
            <a:endParaRPr lang="en-US" altLang="ja-JP" sz="2400" b="1" dirty="0" smtClean="0">
              <a:solidFill>
                <a:srgbClr val="000000"/>
              </a:solidFill>
              <a:latin typeface="MS UI Gothic"/>
              <a:ea typeface="MS UI Gothic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ja-JP" altLang="en-US" sz="2400" b="1" dirty="0">
              <a:solidFill>
                <a:srgbClr val="000000"/>
              </a:solidFill>
              <a:latin typeface="MS UI Gothic"/>
              <a:ea typeface="MS UI Gothic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ja-JP" altLang="en-US" sz="3600" b="1" dirty="0">
                <a:solidFill>
                  <a:srgbClr val="000000"/>
                </a:solidFill>
                <a:latin typeface="MS UI Gothic"/>
                <a:ea typeface="MS UI Gothic"/>
              </a:rPr>
              <a:t>（</a:t>
            </a:r>
            <a:r>
              <a:rPr lang="en-US" altLang="ja-JP" sz="3600" b="1" dirty="0">
                <a:solidFill>
                  <a:srgbClr val="000000"/>
                </a:solidFill>
                <a:latin typeface="MS UI Gothic"/>
                <a:ea typeface="MS UI Gothic"/>
              </a:rPr>
              <a:t>2</a:t>
            </a:r>
            <a:r>
              <a:rPr lang="ja-JP" altLang="en-US" sz="3600" b="1" dirty="0">
                <a:solidFill>
                  <a:srgbClr val="000000"/>
                </a:solidFill>
                <a:latin typeface="MS UI Gothic"/>
                <a:ea typeface="MS UI Gothic"/>
              </a:rPr>
              <a:t>）危険情報の表示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ja-JP" altLang="en-US" sz="2400" b="1" dirty="0" smtClean="0">
                <a:solidFill>
                  <a:srgbClr val="000000"/>
                </a:solidFill>
                <a:latin typeface="MS UI Gothic"/>
                <a:ea typeface="MS UI Gothic"/>
              </a:rPr>
              <a:t> 　　　見える化による防犯意識の向上</a:t>
            </a:r>
            <a:endParaRPr lang="en-US" altLang="ja-JP" sz="2400" b="1" dirty="0" smtClean="0">
              <a:solidFill>
                <a:srgbClr val="000000"/>
              </a:solidFill>
              <a:latin typeface="MS UI Gothic"/>
              <a:ea typeface="MS UI Gothic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altLang="ja-JP" sz="2400" b="1" dirty="0">
              <a:solidFill>
                <a:srgbClr val="000000"/>
              </a:solidFill>
              <a:latin typeface="MS UI Gothic"/>
              <a:ea typeface="MS UI Gothic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ja-JP" altLang="en-US" sz="3600" b="1" dirty="0">
                <a:solidFill>
                  <a:srgbClr val="000000"/>
                </a:solidFill>
                <a:latin typeface="MS UI Gothic"/>
                <a:ea typeface="MS UI Gothic"/>
              </a:rPr>
              <a:t>（</a:t>
            </a:r>
            <a:r>
              <a:rPr lang="en-US" altLang="ja-JP" sz="3600" b="1" dirty="0">
                <a:solidFill>
                  <a:srgbClr val="000000"/>
                </a:solidFill>
                <a:latin typeface="MS UI Gothic"/>
                <a:ea typeface="MS UI Gothic"/>
              </a:rPr>
              <a:t>3</a:t>
            </a:r>
            <a:r>
              <a:rPr lang="ja-JP" altLang="en-US" sz="3600" b="1" dirty="0">
                <a:solidFill>
                  <a:srgbClr val="000000"/>
                </a:solidFill>
                <a:latin typeface="MS UI Gothic"/>
                <a:ea typeface="MS UI Gothic"/>
              </a:rPr>
              <a:t>）生活情報の便利機能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ja-JP" altLang="en-US" sz="2400" b="1" dirty="0" smtClean="0">
                <a:solidFill>
                  <a:srgbClr val="000000"/>
                </a:solidFill>
                <a:latin typeface="MS UI Gothic"/>
                <a:ea typeface="MS UI Gothic"/>
              </a:rPr>
              <a:t>　　　 防犯活動</a:t>
            </a:r>
            <a:r>
              <a:rPr lang="ja-JP" altLang="en-US" sz="2400" b="1" dirty="0">
                <a:solidFill>
                  <a:srgbClr val="000000"/>
                </a:solidFill>
                <a:latin typeface="MS UI Gothic"/>
                <a:ea typeface="MS UI Gothic"/>
              </a:rPr>
              <a:t>参加</a:t>
            </a:r>
            <a:r>
              <a:rPr lang="ja-JP" altLang="en-US" sz="2400" b="1" dirty="0" smtClean="0">
                <a:solidFill>
                  <a:srgbClr val="000000"/>
                </a:solidFill>
                <a:latin typeface="MS UI Gothic"/>
                <a:ea typeface="MS UI Gothic"/>
              </a:rPr>
              <a:t>のきっかけ</a:t>
            </a:r>
            <a:endParaRPr lang="ja-JP" altLang="en-US" sz="2400" b="1" dirty="0">
              <a:solidFill>
                <a:srgbClr val="000000"/>
              </a:solidFill>
              <a:latin typeface="MS UI Gothic"/>
              <a:ea typeface="MS UI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39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1404</TotalTime>
  <Words>614</Words>
  <Application>Microsoft Office PowerPoint</Application>
  <PresentationFormat>画面に合わせる (4:3)</PresentationFormat>
  <Paragraphs>218</Paragraphs>
  <Slides>24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24</vt:i4>
      </vt:variant>
    </vt:vector>
  </HeadingPairs>
  <TitlesOfParts>
    <vt:vector size="43" baseType="lpstr">
      <vt:lpstr>HGP創英角ｺﾞｼｯｸUB</vt:lpstr>
      <vt:lpstr>Malgun Gothic Semilight</vt:lpstr>
      <vt:lpstr>Meiryo UI</vt:lpstr>
      <vt:lpstr>ＭＳ Ｐゴシック</vt:lpstr>
      <vt:lpstr>ＭＳ Ｐゴシック </vt:lpstr>
      <vt:lpstr>MS UI Gothic</vt:lpstr>
      <vt:lpstr>ＭＳ 明朝</vt:lpstr>
      <vt:lpstr>Osaka</vt:lpstr>
      <vt:lpstr>メイリオ</vt:lpstr>
      <vt:lpstr>Arial</vt:lpstr>
      <vt:lpstr>Calibri</vt:lpstr>
      <vt:lpstr>Calibri Light</vt:lpstr>
      <vt:lpstr>Century</vt:lpstr>
      <vt:lpstr>Segoe UI</vt:lpstr>
      <vt:lpstr>Segoe UI Symbol</vt:lpstr>
      <vt:lpstr>Times</vt:lpstr>
      <vt:lpstr>Times New Roman</vt:lpstr>
      <vt:lpstr>Office テーマ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Risa Tomiyama</dc:creator>
  <cp:lastModifiedBy>Risa Tomiyama</cp:lastModifiedBy>
  <cp:revision>122</cp:revision>
  <dcterms:created xsi:type="dcterms:W3CDTF">2017-02-28T04:59:55Z</dcterms:created>
  <dcterms:modified xsi:type="dcterms:W3CDTF">2017-03-06T14:53:00Z</dcterms:modified>
</cp:coreProperties>
</file>