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99" r:id="rId3"/>
    <p:sldId id="311" r:id="rId4"/>
    <p:sldId id="318" r:id="rId5"/>
    <p:sldId id="314" r:id="rId6"/>
    <p:sldId id="313" r:id="rId7"/>
    <p:sldId id="290" r:id="rId8"/>
    <p:sldId id="31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6382"/>
  </p:normalViewPr>
  <p:slideViewPr>
    <p:cSldViewPr snapToGrid="0">
      <p:cViewPr varScale="1">
        <p:scale>
          <a:sx n="100" d="100"/>
          <a:sy n="100" d="100"/>
        </p:scale>
        <p:origin x="72" y="23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14T23:59:11.015"/>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25340-681B-324F-957C-9BFDCDB13DEE}"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C9EBC-2BD1-8A44-981F-A1836A08DBDD}" type="slidenum">
              <a:rPr kumimoji="1" lang="ja-JP" altLang="en-US" smtClean="0"/>
              <a:t>‹#›</a:t>
            </a:fld>
            <a:endParaRPr kumimoji="1" lang="ja-JP" altLang="en-US"/>
          </a:p>
        </p:txBody>
      </p:sp>
    </p:spTree>
    <p:extLst>
      <p:ext uri="{BB962C8B-B14F-4D97-AF65-F5344CB8AC3E}">
        <p14:creationId xmlns:p14="http://schemas.microsoft.com/office/powerpoint/2010/main" val="19071464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こんにちは。みんなの居場所</a:t>
            </a:r>
            <a:r>
              <a:rPr kumimoji="1" lang="en-US" altLang="ja-JP" dirty="0"/>
              <a:t>PJ</a:t>
            </a:r>
            <a:r>
              <a:rPr kumimoji="1" lang="ja-JP" altLang="en-US"/>
              <a:t>。それぞれの得意で持続可能な学校。チームチャンプル</a:t>
            </a:r>
            <a:r>
              <a:rPr kumimoji="1" lang="en-US" altLang="ja-JP" dirty="0"/>
              <a:t>〜</a:t>
            </a:r>
            <a:r>
              <a:rPr kumimoji="1" lang="ja-JP" altLang="en-US"/>
              <a:t>の発表を始めます。よろしくお願いします。</a:t>
            </a:r>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1</a:t>
            </a:fld>
            <a:endParaRPr kumimoji="1" lang="ja-JP" altLang="en-US"/>
          </a:p>
        </p:txBody>
      </p:sp>
    </p:spTree>
    <p:extLst>
      <p:ext uri="{BB962C8B-B14F-4D97-AF65-F5344CB8AC3E}">
        <p14:creationId xmlns:p14="http://schemas.microsoft.com/office/powerpoint/2010/main" val="49371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子どもにとって学校は初めに所属する小さな社会。色んな価値観を認め合う社会の入り口です。</a:t>
            </a:r>
            <a:endParaRPr kumimoji="1" lang="en-US" altLang="ja-JP" dirty="0"/>
          </a:p>
          <a:p>
            <a:r>
              <a:rPr kumimoji="1" lang="ja-JP" altLang="en-US"/>
              <a:t>多様性の時代・・・</a:t>
            </a:r>
            <a:endParaRPr kumimoji="1" lang="en-US" altLang="ja-JP" dirty="0"/>
          </a:p>
          <a:p>
            <a:r>
              <a:rPr kumimoji="1" lang="ja-JP" altLang="en-US"/>
              <a:t>みんな違ってみんないい。と言うスローガンが色んな小学校で目にしますが・・・</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2</a:t>
            </a:fld>
            <a:endParaRPr kumimoji="1" lang="ja-JP" altLang="en-US"/>
          </a:p>
        </p:txBody>
      </p:sp>
    </p:spTree>
    <p:extLst>
      <p:ext uri="{BB962C8B-B14F-4D97-AF65-F5344CB8AC3E}">
        <p14:creationId xmlns:p14="http://schemas.microsoft.com/office/powerpoint/2010/main" val="243851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現実は</a:t>
            </a:r>
            <a:endParaRPr kumimoji="1" lang="en-US" altLang="ja-JP" dirty="0"/>
          </a:p>
          <a:p>
            <a:r>
              <a:rPr kumimoji="1" lang="ja-JP" altLang="en-US"/>
              <a:t>・・・・・</a:t>
            </a:r>
            <a:endParaRPr kumimoji="1" lang="en-US" altLang="ja-JP" dirty="0"/>
          </a:p>
          <a:p>
            <a:r>
              <a:rPr kumimoji="1" lang="ja-JP" altLang="en-US"/>
              <a:t>と言うようにたくさんの課題が散在しており疲弊しています。</a:t>
            </a:r>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3</a:t>
            </a:fld>
            <a:endParaRPr kumimoji="1" lang="ja-JP" altLang="en-US"/>
          </a:p>
        </p:txBody>
      </p:sp>
    </p:spTree>
    <p:extLst>
      <p:ext uri="{BB962C8B-B14F-4D97-AF65-F5344CB8AC3E}">
        <p14:creationId xmlns:p14="http://schemas.microsoft.com/office/powerpoint/2010/main" val="166110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そこで、解決する策として「福祉のプロと教育のプロが協働する学校」を提案します。</a:t>
            </a:r>
            <a:endParaRPr kumimoji="1" lang="en-US" altLang="ja-JP" dirty="0"/>
          </a:p>
          <a:p>
            <a:r>
              <a:rPr kumimoji="1" lang="ja-JP" altLang="en-US"/>
              <a:t>多様な他者が・・・・・持続可能な学校。です。</a:t>
            </a:r>
            <a:endParaRPr kumimoji="1" lang="en-US" altLang="ja-JP" dirty="0"/>
          </a:p>
          <a:p>
            <a:r>
              <a:rPr kumimoji="1" lang="ja-JP" altLang="en-US"/>
              <a:t>イメージとして学校の空き教室に「児童デイサービス」を併設します。放課後、個別の課題に取り組んだり、自分と向き合ったりゆったりしたりして過ごします。</a:t>
            </a:r>
            <a:endParaRPr kumimoji="1" lang="en-US" altLang="ja-JP" dirty="0"/>
          </a:p>
          <a:p>
            <a:r>
              <a:rPr kumimoji="1" lang="ja-JP" altLang="en-US"/>
              <a:t>日中は、デイのスタッフが教室にでむき、個別でサポートが必要な子供達についてそれぞれの学習スタイルにあった声かけをします。その内容を先生と連携してここにあった学びの保障をしていけます。</a:t>
            </a:r>
            <a:endParaRPr kumimoji="1" lang="en-US" altLang="ja-JP" dirty="0"/>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4</a:t>
            </a:fld>
            <a:endParaRPr kumimoji="1" lang="ja-JP" altLang="en-US"/>
          </a:p>
        </p:txBody>
      </p:sp>
    </p:spTree>
    <p:extLst>
      <p:ext uri="{BB962C8B-B14F-4D97-AF65-F5344CB8AC3E}">
        <p14:creationId xmlns:p14="http://schemas.microsoft.com/office/powerpoint/2010/main" val="111981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どもが多様化しているからこそ大事にしたいことは、こども自身が自分の凸凹を知って、誰かにお願いできるようにすることが、結果持続可能な支援につながっていきます。一人でがんばらないでいい。助けてと言える空間、仲間を作っていく。</a:t>
            </a:r>
            <a:endParaRPr kumimoji="1" lang="en-US" altLang="ja-JP" dirty="0"/>
          </a:p>
          <a:p>
            <a:r>
              <a:rPr kumimoji="1" lang="ja-JP" altLang="en-US"/>
              <a:t>これこそが自然な形での共生であり、誰も取りのこされない持続可能な取り組みになすっていきます。</a:t>
            </a:r>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5</a:t>
            </a:fld>
            <a:endParaRPr kumimoji="1" lang="ja-JP" altLang="en-US"/>
          </a:p>
        </p:txBody>
      </p:sp>
    </p:spTree>
    <p:extLst>
      <p:ext uri="{BB962C8B-B14F-4D97-AF65-F5344CB8AC3E}">
        <p14:creationId xmlns:p14="http://schemas.microsoft.com/office/powerpoint/2010/main" val="386248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教育・福祉のプロが協働して学校運営をすることで→得意な分野で生き生きと働く大人増える→</a:t>
            </a:r>
            <a:endParaRPr kumimoji="1" lang="en-US" altLang="ja-JP" dirty="0"/>
          </a:p>
          <a:p>
            <a:r>
              <a:rPr kumimoji="1" lang="ja-JP" altLang="en-US"/>
              <a:t>子供たちとの関わりが増え、子どもたちが安心して学ぶことができ、子どもの可能性広がる→お互いの多様性を認め合える社会に近づきます。</a:t>
            </a:r>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6</a:t>
            </a:fld>
            <a:endParaRPr kumimoji="1" lang="ja-JP" altLang="en-US"/>
          </a:p>
        </p:txBody>
      </p:sp>
    </p:spTree>
    <p:extLst>
      <p:ext uri="{BB962C8B-B14F-4D97-AF65-F5344CB8AC3E}">
        <p14:creationId xmlns:p14="http://schemas.microsoft.com/office/powerpoint/2010/main" val="237320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チャンプルー（沖縄の言葉でごちゃまぜ）。私たちは、１２３４を目指して・・・</a:t>
            </a:r>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7</a:t>
            </a:fld>
            <a:endParaRPr kumimoji="1" lang="ja-JP" altLang="en-US"/>
          </a:p>
        </p:txBody>
      </p:sp>
    </p:spTree>
    <p:extLst>
      <p:ext uri="{BB962C8B-B14F-4D97-AF65-F5344CB8AC3E}">
        <p14:creationId xmlns:p14="http://schemas.microsoft.com/office/powerpoint/2010/main" val="184540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那覇市の大名小がこうで、小学校と児童デイの協働する学校をも</a:t>
            </a:r>
            <a:r>
              <a:rPr kumimoji="1" lang="en-US" altLang="ja-JP" dirty="0"/>
              <a:t>8</a:t>
            </a:r>
            <a:r>
              <a:rPr kumimoji="1" lang="ja-JP" altLang="en-US"/>
              <a:t>月オープンを目指して準備を進めています。</a:t>
            </a:r>
            <a:endParaRPr kumimoji="1" lang="en-US" altLang="ja-JP" dirty="0"/>
          </a:p>
          <a:p>
            <a:r>
              <a:rPr kumimoji="1" lang="ja-JP" altLang="en-US"/>
              <a:t>ごちゃまぜな学校。応援よろしくお願いします。</a:t>
            </a:r>
            <a:endParaRPr kumimoji="1" lang="en-US" altLang="ja-JP" dirty="0"/>
          </a:p>
          <a:p>
            <a:r>
              <a:rPr kumimoji="1" lang="ja-JP" altLang="en-US"/>
              <a:t>ご清聴ありがとうございます。</a:t>
            </a:r>
          </a:p>
        </p:txBody>
      </p:sp>
      <p:sp>
        <p:nvSpPr>
          <p:cNvPr id="4" name="スライド番号プレースホルダー 3"/>
          <p:cNvSpPr>
            <a:spLocks noGrp="1"/>
          </p:cNvSpPr>
          <p:nvPr>
            <p:ph type="sldNum" sz="quarter" idx="5"/>
          </p:nvPr>
        </p:nvSpPr>
        <p:spPr/>
        <p:txBody>
          <a:bodyPr/>
          <a:lstStyle/>
          <a:p>
            <a:fld id="{F74C9EBC-2BD1-8A44-981F-A1836A08DBDD}" type="slidenum">
              <a:rPr kumimoji="1" lang="ja-JP" altLang="en-US" smtClean="0"/>
              <a:t>8</a:t>
            </a:fld>
            <a:endParaRPr kumimoji="1" lang="ja-JP" altLang="en-US"/>
          </a:p>
        </p:txBody>
      </p:sp>
    </p:spTree>
    <p:extLst>
      <p:ext uri="{BB962C8B-B14F-4D97-AF65-F5344CB8AC3E}">
        <p14:creationId xmlns:p14="http://schemas.microsoft.com/office/powerpoint/2010/main" val="199065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3/8/2024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3/8/2024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3/8/2024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81F6A-113F-9221-AEE7-FA526987FC56}"/>
              </a:ext>
            </a:extLst>
          </p:cNvPr>
          <p:cNvSpPr>
            <a:spLocks noGrp="1"/>
          </p:cNvSpPr>
          <p:nvPr>
            <p:ph type="ctrTitle"/>
          </p:nvPr>
        </p:nvSpPr>
        <p:spPr>
          <a:xfrm>
            <a:off x="1915385" y="318883"/>
            <a:ext cx="8361229" cy="2098226"/>
          </a:xfrm>
        </p:spPr>
        <p:txBody>
          <a:bodyPr/>
          <a:lstStyle/>
          <a:p>
            <a:r>
              <a:rPr kumimoji="1" lang="ja-JP" altLang="en-US">
                <a:latin typeface="+mj-ea"/>
              </a:rPr>
              <a:t>みんな</a:t>
            </a:r>
            <a:r>
              <a:rPr kumimoji="1" lang="ja-JP" altLang="en-US"/>
              <a:t>の居場所</a:t>
            </a:r>
            <a:r>
              <a:rPr kumimoji="1" lang="en-US" altLang="ja-JP" dirty="0"/>
              <a:t>PJ</a:t>
            </a:r>
            <a:endParaRPr kumimoji="1" lang="ja-JP" altLang="en-US"/>
          </a:p>
        </p:txBody>
      </p:sp>
      <p:sp>
        <p:nvSpPr>
          <p:cNvPr id="3" name="字幕 2">
            <a:extLst>
              <a:ext uri="{FF2B5EF4-FFF2-40B4-BE49-F238E27FC236}">
                <a16:creationId xmlns:a16="http://schemas.microsoft.com/office/drawing/2014/main" id="{F2767C53-84FC-1383-ED96-BAB9E845D7BA}"/>
              </a:ext>
            </a:extLst>
          </p:cNvPr>
          <p:cNvSpPr>
            <a:spLocks noGrp="1"/>
          </p:cNvSpPr>
          <p:nvPr>
            <p:ph type="subTitle" idx="1"/>
          </p:nvPr>
        </p:nvSpPr>
        <p:spPr>
          <a:xfrm rot="5400000">
            <a:off x="2758733" y="2329004"/>
            <a:ext cx="2146737" cy="1969959"/>
          </a:xfrm>
        </p:spPr>
        <p:txBody>
          <a:bodyPr>
            <a:normAutofit fontScale="85000" lnSpcReduction="20000"/>
          </a:bodyPr>
          <a:lstStyle/>
          <a:p>
            <a:r>
              <a:rPr kumimoji="1" lang="ja-JP" altLang="en-US" sz="15400"/>
              <a:t>凸</a:t>
            </a:r>
            <a:endParaRPr kumimoji="1" lang="en-US" altLang="ja-JP" sz="15400" dirty="0"/>
          </a:p>
          <a:p>
            <a:endParaRPr kumimoji="1" lang="ja-JP" altLang="en-US"/>
          </a:p>
        </p:txBody>
      </p:sp>
      <p:sp>
        <p:nvSpPr>
          <p:cNvPr id="4" name="字幕 2">
            <a:extLst>
              <a:ext uri="{FF2B5EF4-FFF2-40B4-BE49-F238E27FC236}">
                <a16:creationId xmlns:a16="http://schemas.microsoft.com/office/drawing/2014/main" id="{E2221FEA-69F9-DD0D-34BF-51240D693F3D}"/>
              </a:ext>
            </a:extLst>
          </p:cNvPr>
          <p:cNvSpPr txBox="1">
            <a:spLocks/>
          </p:cNvSpPr>
          <p:nvPr/>
        </p:nvSpPr>
        <p:spPr>
          <a:xfrm rot="16200000">
            <a:off x="6821517" y="2282880"/>
            <a:ext cx="2005911" cy="2062206"/>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r>
              <a:rPr lang="ja-JP" altLang="en-US" sz="13100"/>
              <a:t>凹</a:t>
            </a:r>
          </a:p>
        </p:txBody>
      </p:sp>
      <p:sp>
        <p:nvSpPr>
          <p:cNvPr id="5" name="字幕 2">
            <a:extLst>
              <a:ext uri="{FF2B5EF4-FFF2-40B4-BE49-F238E27FC236}">
                <a16:creationId xmlns:a16="http://schemas.microsoft.com/office/drawing/2014/main" id="{4F7682F2-1BD9-2550-11E1-8D98AB3FDFE7}"/>
              </a:ext>
            </a:extLst>
          </p:cNvPr>
          <p:cNvSpPr txBox="1">
            <a:spLocks/>
          </p:cNvSpPr>
          <p:nvPr/>
        </p:nvSpPr>
        <p:spPr>
          <a:xfrm>
            <a:off x="4934413" y="2417109"/>
            <a:ext cx="1741623" cy="1355954"/>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r>
              <a:rPr lang="en-US" altLang="ja-JP" sz="7200" dirty="0">
                <a:solidFill>
                  <a:srgbClr val="FFC000"/>
                </a:solidFill>
              </a:rPr>
              <a:t>×</a:t>
            </a:r>
          </a:p>
        </p:txBody>
      </p:sp>
      <p:sp>
        <p:nvSpPr>
          <p:cNvPr id="6" name="正方形/長方形 5">
            <a:extLst>
              <a:ext uri="{FF2B5EF4-FFF2-40B4-BE49-F238E27FC236}">
                <a16:creationId xmlns:a16="http://schemas.microsoft.com/office/drawing/2014/main" id="{08C9608F-5BE9-F80B-86C7-7BAD14FCC821}"/>
              </a:ext>
            </a:extLst>
          </p:cNvPr>
          <p:cNvSpPr/>
          <p:nvPr/>
        </p:nvSpPr>
        <p:spPr>
          <a:xfrm>
            <a:off x="1615018" y="4338840"/>
            <a:ext cx="8947783" cy="8152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4000" dirty="0"/>
              <a:t>〜</a:t>
            </a:r>
            <a:r>
              <a:rPr kumimoji="1" lang="ja-JP" altLang="en-US" sz="4000"/>
              <a:t>それぞれの得意で持続可能な学校</a:t>
            </a:r>
            <a:r>
              <a:rPr kumimoji="1" lang="en-US" altLang="ja-JP" sz="4000" dirty="0"/>
              <a:t>〜</a:t>
            </a:r>
          </a:p>
          <a:p>
            <a:pPr algn="ctr"/>
            <a:endParaRPr kumimoji="1" lang="ja-JP" altLang="en-US" sz="2800" b="1"/>
          </a:p>
        </p:txBody>
      </p:sp>
      <mc:AlternateContent xmlns:mc="http://schemas.openxmlformats.org/markup-compatibility/2006" xmlns:p14="http://schemas.microsoft.com/office/powerpoint/2010/main">
        <mc:Choice Requires="p14">
          <p:contentPart p14:bwMode="auto" r:id="rId3">
            <p14:nvContentPartPr>
              <p14:cNvPr id="7" name="インク 6">
                <a:extLst>
                  <a:ext uri="{FF2B5EF4-FFF2-40B4-BE49-F238E27FC236}">
                    <a16:creationId xmlns:a16="http://schemas.microsoft.com/office/drawing/2014/main" id="{725783F4-82A7-CEB9-E8F7-B008FF4705D0}"/>
                  </a:ext>
                </a:extLst>
              </p14:cNvPr>
              <p14:cNvContentPartPr/>
              <p14:nvPr/>
            </p14:nvContentPartPr>
            <p14:xfrm>
              <a:off x="436342" y="-1400648"/>
              <a:ext cx="360" cy="360"/>
            </p14:xfrm>
          </p:contentPart>
        </mc:Choice>
        <mc:Fallback xmlns="">
          <p:pic>
            <p:nvPicPr>
              <p:cNvPr id="7" name="インク 6">
                <a:extLst>
                  <a:ext uri="{FF2B5EF4-FFF2-40B4-BE49-F238E27FC236}">
                    <a16:creationId xmlns:a16="http://schemas.microsoft.com/office/drawing/2014/main" id="{725783F4-82A7-CEB9-E8F7-B008FF4705D0}"/>
                  </a:ext>
                </a:extLst>
              </p:cNvPr>
              <p:cNvPicPr/>
              <p:nvPr/>
            </p:nvPicPr>
            <p:blipFill>
              <a:blip r:embed="rId4"/>
              <a:stretch>
                <a:fillRect/>
              </a:stretch>
            </p:blipFill>
            <p:spPr>
              <a:xfrm>
                <a:off x="427702" y="-1409288"/>
                <a:ext cx="18000" cy="18000"/>
              </a:xfrm>
              <a:prstGeom prst="rect">
                <a:avLst/>
              </a:prstGeom>
            </p:spPr>
          </p:pic>
        </mc:Fallback>
      </mc:AlternateContent>
      <p:sp>
        <p:nvSpPr>
          <p:cNvPr id="9" name="テキスト ボックス 8">
            <a:extLst>
              <a:ext uri="{FF2B5EF4-FFF2-40B4-BE49-F238E27FC236}">
                <a16:creationId xmlns:a16="http://schemas.microsoft.com/office/drawing/2014/main" id="{7600DEBD-35D3-C2FE-E5C3-B12D4D8D4A15}"/>
              </a:ext>
            </a:extLst>
          </p:cNvPr>
          <p:cNvSpPr txBox="1"/>
          <p:nvPr/>
        </p:nvSpPr>
        <p:spPr>
          <a:xfrm>
            <a:off x="6884021" y="5077240"/>
            <a:ext cx="6096000" cy="707886"/>
          </a:xfrm>
          <a:prstGeom prst="rect">
            <a:avLst/>
          </a:prstGeom>
          <a:noFill/>
        </p:spPr>
        <p:txBody>
          <a:bodyPr wrap="square">
            <a:spAutoFit/>
          </a:bodyPr>
          <a:lstStyle/>
          <a:p>
            <a:pPr marL="0" indent="0">
              <a:buNone/>
            </a:pPr>
            <a:r>
              <a:rPr kumimoji="1" lang="ja-JP" altLang="en-US" sz="4000" b="1">
                <a:solidFill>
                  <a:srgbClr val="0070C0"/>
                </a:solidFill>
              </a:rPr>
              <a:t>ち</a:t>
            </a:r>
            <a:r>
              <a:rPr kumimoji="1" lang="ja-JP" altLang="en-US" sz="4000" b="1">
                <a:solidFill>
                  <a:srgbClr val="00B0F0"/>
                </a:solidFill>
              </a:rPr>
              <a:t>ゃ</a:t>
            </a:r>
            <a:r>
              <a:rPr kumimoji="1" lang="ja-JP" altLang="en-US" sz="4000" b="1">
                <a:solidFill>
                  <a:srgbClr val="00B050"/>
                </a:solidFill>
              </a:rPr>
              <a:t>ん</a:t>
            </a:r>
            <a:r>
              <a:rPr kumimoji="1" lang="ja-JP" altLang="en-US" sz="4000" b="1">
                <a:solidFill>
                  <a:srgbClr val="7030A0"/>
                </a:solidFill>
              </a:rPr>
              <a:t>ぷ</a:t>
            </a:r>
            <a:r>
              <a:rPr kumimoji="1" lang="ja-JP" altLang="en-US" sz="4000" b="1">
                <a:solidFill>
                  <a:srgbClr val="FFC000"/>
                </a:solidFill>
              </a:rPr>
              <a:t>る</a:t>
            </a:r>
            <a:r>
              <a:rPr kumimoji="1" lang="ja-JP" altLang="en-US" sz="4000" b="1">
                <a:solidFill>
                  <a:srgbClr val="FF0000"/>
                </a:solidFill>
              </a:rPr>
              <a:t>う</a:t>
            </a:r>
            <a:r>
              <a:rPr kumimoji="1" lang="en-US" altLang="ja-JP" sz="4000" b="1" dirty="0">
                <a:solidFill>
                  <a:srgbClr val="FF8AD8"/>
                </a:solidFill>
              </a:rPr>
              <a:t>〜</a:t>
            </a:r>
          </a:p>
        </p:txBody>
      </p:sp>
      <p:sp>
        <p:nvSpPr>
          <p:cNvPr id="8" name="テキスト ボックス 7">
            <a:extLst>
              <a:ext uri="{FF2B5EF4-FFF2-40B4-BE49-F238E27FC236}">
                <a16:creationId xmlns:a16="http://schemas.microsoft.com/office/drawing/2014/main" id="{7FF7DCBC-B1B9-9632-A3BC-F40C93081B5A}"/>
              </a:ext>
            </a:extLst>
          </p:cNvPr>
          <p:cNvSpPr txBox="1"/>
          <p:nvPr/>
        </p:nvSpPr>
        <p:spPr>
          <a:xfrm>
            <a:off x="4680227" y="4646353"/>
            <a:ext cx="1415772" cy="1569660"/>
          </a:xfrm>
          <a:prstGeom prst="rect">
            <a:avLst/>
          </a:prstGeom>
          <a:noFill/>
        </p:spPr>
        <p:txBody>
          <a:bodyPr wrap="none" rtlCol="0">
            <a:spAutoFit/>
          </a:bodyPr>
          <a:lstStyle/>
          <a:p>
            <a:r>
              <a:rPr kumimoji="1" lang="ja-JP" altLang="en-US" sz="9600">
                <a:solidFill>
                  <a:schemeClr val="bg1">
                    <a:lumMod val="75000"/>
                  </a:schemeClr>
                </a:solidFill>
              </a:rPr>
              <a:t>凸</a:t>
            </a:r>
          </a:p>
        </p:txBody>
      </p:sp>
      <p:pic>
        <p:nvPicPr>
          <p:cNvPr id="10" name="図 9">
            <a:extLst>
              <a:ext uri="{FF2B5EF4-FFF2-40B4-BE49-F238E27FC236}">
                <a16:creationId xmlns:a16="http://schemas.microsoft.com/office/drawing/2014/main" id="{DC95763B-E03C-7A85-69AA-967B023F3D9E}"/>
              </a:ext>
            </a:extLst>
          </p:cNvPr>
          <p:cNvPicPr>
            <a:picLocks noChangeAspect="1"/>
          </p:cNvPicPr>
          <p:nvPr/>
        </p:nvPicPr>
        <p:blipFill rotWithShape="1">
          <a:blip r:embed="rId5"/>
          <a:srcRect l="51031" r="33305" b="67287"/>
          <a:stretch/>
        </p:blipFill>
        <p:spPr>
          <a:xfrm>
            <a:off x="9667886" y="318884"/>
            <a:ext cx="894916" cy="929208"/>
          </a:xfrm>
          <a:prstGeom prst="rect">
            <a:avLst/>
          </a:prstGeom>
        </p:spPr>
      </p:pic>
      <p:pic>
        <p:nvPicPr>
          <p:cNvPr id="11" name="図 10">
            <a:extLst>
              <a:ext uri="{FF2B5EF4-FFF2-40B4-BE49-F238E27FC236}">
                <a16:creationId xmlns:a16="http://schemas.microsoft.com/office/drawing/2014/main" id="{8EA320E5-6D02-5C51-EA0D-FA02DD1C2AE8}"/>
              </a:ext>
            </a:extLst>
          </p:cNvPr>
          <p:cNvPicPr>
            <a:picLocks noChangeAspect="1"/>
          </p:cNvPicPr>
          <p:nvPr/>
        </p:nvPicPr>
        <p:blipFill rotWithShape="1">
          <a:blip r:embed="rId5"/>
          <a:srcRect l="67510" t="67287" r="16826" b="1"/>
          <a:stretch/>
        </p:blipFill>
        <p:spPr>
          <a:xfrm>
            <a:off x="10623678" y="318883"/>
            <a:ext cx="894917" cy="929209"/>
          </a:xfrm>
          <a:prstGeom prst="rect">
            <a:avLst/>
          </a:prstGeom>
        </p:spPr>
      </p:pic>
    </p:spTree>
    <p:extLst>
      <p:ext uri="{BB962C8B-B14F-4D97-AF65-F5344CB8AC3E}">
        <p14:creationId xmlns:p14="http://schemas.microsoft.com/office/powerpoint/2010/main" val="2394877407"/>
      </p:ext>
    </p:extLst>
  </p:cSld>
  <p:clrMapOvr>
    <a:masterClrMapping/>
  </p:clrMapOvr>
  <mc:AlternateContent xmlns:mc="http://schemas.openxmlformats.org/markup-compatibility/2006" xmlns:p14="http://schemas.microsoft.com/office/powerpoint/2010/main">
    <mc:Choice Requires="p14">
      <p:transition spd="slow" p14:dur="2000" advTm="14896"/>
    </mc:Choice>
    <mc:Fallback xmlns="">
      <p:transition spd="slow" advTm="148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9F941E-51D3-D1BF-7470-D727E19CCD93}"/>
              </a:ext>
            </a:extLst>
          </p:cNvPr>
          <p:cNvPicPr>
            <a:picLocks noChangeAspect="1"/>
          </p:cNvPicPr>
          <p:nvPr/>
        </p:nvPicPr>
        <p:blipFill>
          <a:blip r:embed="rId3"/>
          <a:stretch>
            <a:fillRect/>
          </a:stretch>
        </p:blipFill>
        <p:spPr>
          <a:xfrm>
            <a:off x="0" y="-318464"/>
            <a:ext cx="12192000" cy="9917023"/>
          </a:xfrm>
          <a:prstGeom prst="rect">
            <a:avLst/>
          </a:prstGeom>
        </p:spPr>
      </p:pic>
      <p:sp>
        <p:nvSpPr>
          <p:cNvPr id="2" name="タイトル 1">
            <a:extLst>
              <a:ext uri="{FF2B5EF4-FFF2-40B4-BE49-F238E27FC236}">
                <a16:creationId xmlns:a16="http://schemas.microsoft.com/office/drawing/2014/main" id="{42CF9A3A-5CC5-A24F-A12A-90230E2BB90B}"/>
              </a:ext>
            </a:extLst>
          </p:cNvPr>
          <p:cNvSpPr>
            <a:spLocks noGrp="1"/>
          </p:cNvSpPr>
          <p:nvPr>
            <p:ph type="title"/>
          </p:nvPr>
        </p:nvSpPr>
        <p:spPr>
          <a:xfrm>
            <a:off x="1727662" y="1203189"/>
            <a:ext cx="9601200" cy="1485900"/>
          </a:xfrm>
        </p:spPr>
        <p:txBody>
          <a:bodyPr/>
          <a:lstStyle/>
          <a:p>
            <a:br>
              <a:rPr kumimoji="1" lang="en-US" altLang="ja-JP" dirty="0"/>
            </a:br>
            <a:r>
              <a:rPr kumimoji="1" lang="ja-JP" altLang="en-US"/>
              <a:t>色んな価値観を認め合える社会に</a:t>
            </a:r>
          </a:p>
        </p:txBody>
      </p:sp>
      <p:sp>
        <p:nvSpPr>
          <p:cNvPr id="5" name="コンテンツ プレースホルダー 2">
            <a:extLst>
              <a:ext uri="{FF2B5EF4-FFF2-40B4-BE49-F238E27FC236}">
                <a16:creationId xmlns:a16="http://schemas.microsoft.com/office/drawing/2014/main" id="{89D09D98-2D7B-43F4-2288-F4D505EBDEC0}"/>
              </a:ext>
            </a:extLst>
          </p:cNvPr>
          <p:cNvSpPr txBox="1">
            <a:spLocks/>
          </p:cNvSpPr>
          <p:nvPr/>
        </p:nvSpPr>
        <p:spPr>
          <a:xfrm>
            <a:off x="5247138" y="1055848"/>
            <a:ext cx="7376431" cy="90497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ja-JP" altLang="en-US" sz="3200">
                <a:solidFill>
                  <a:srgbClr val="FF0000"/>
                </a:solidFill>
              </a:rPr>
              <a:t>学校は初めに所属する小さな社会</a:t>
            </a:r>
          </a:p>
        </p:txBody>
      </p:sp>
      <p:sp>
        <p:nvSpPr>
          <p:cNvPr id="9" name="タイトル 1">
            <a:extLst>
              <a:ext uri="{FF2B5EF4-FFF2-40B4-BE49-F238E27FC236}">
                <a16:creationId xmlns:a16="http://schemas.microsoft.com/office/drawing/2014/main" id="{853011BB-6DC8-30C3-9227-10BA0ACE534E}"/>
              </a:ext>
            </a:extLst>
          </p:cNvPr>
          <p:cNvSpPr txBox="1">
            <a:spLocks/>
          </p:cNvSpPr>
          <p:nvPr/>
        </p:nvSpPr>
        <p:spPr>
          <a:xfrm>
            <a:off x="6058007" y="4316252"/>
            <a:ext cx="5718313"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ja-JP" altLang="en-US" sz="3200">
                <a:solidFill>
                  <a:schemeClr val="tx1"/>
                </a:solidFill>
                <a:latin typeface="+mn-ea"/>
                <a:ea typeface="+mn-ea"/>
              </a:rPr>
              <a:t>多様性の時代</a:t>
            </a:r>
            <a:br>
              <a:rPr lang="en-US" altLang="ja-JP" sz="3200" dirty="0">
                <a:solidFill>
                  <a:schemeClr val="tx1"/>
                </a:solidFill>
                <a:latin typeface="+mn-ea"/>
                <a:ea typeface="+mn-ea"/>
              </a:rPr>
            </a:br>
            <a:r>
              <a:rPr lang="ja-JP" altLang="en-US" sz="3200">
                <a:solidFill>
                  <a:schemeClr val="tx1"/>
                </a:solidFill>
                <a:latin typeface="+mn-ea"/>
                <a:ea typeface="+mn-ea"/>
              </a:rPr>
              <a:t>　　みんな違ってみんないい</a:t>
            </a:r>
          </a:p>
        </p:txBody>
      </p:sp>
      <p:pic>
        <p:nvPicPr>
          <p:cNvPr id="8" name="図 7">
            <a:extLst>
              <a:ext uri="{FF2B5EF4-FFF2-40B4-BE49-F238E27FC236}">
                <a16:creationId xmlns:a16="http://schemas.microsoft.com/office/drawing/2014/main" id="{DB48BFC7-8A88-490A-75BA-613F8129FB14}"/>
              </a:ext>
            </a:extLst>
          </p:cNvPr>
          <p:cNvPicPr>
            <a:picLocks noChangeAspect="1"/>
          </p:cNvPicPr>
          <p:nvPr/>
        </p:nvPicPr>
        <p:blipFill rotWithShape="1">
          <a:blip r:embed="rId4"/>
          <a:srcRect l="51031" r="33305" b="67287"/>
          <a:stretch/>
        </p:blipFill>
        <p:spPr>
          <a:xfrm>
            <a:off x="9925611" y="52969"/>
            <a:ext cx="894916" cy="929208"/>
          </a:xfrm>
          <a:prstGeom prst="rect">
            <a:avLst/>
          </a:prstGeom>
        </p:spPr>
      </p:pic>
      <p:pic>
        <p:nvPicPr>
          <p:cNvPr id="10" name="図 9">
            <a:extLst>
              <a:ext uri="{FF2B5EF4-FFF2-40B4-BE49-F238E27FC236}">
                <a16:creationId xmlns:a16="http://schemas.microsoft.com/office/drawing/2014/main" id="{EB24CAE1-DC65-FECC-C2A4-455D69BC3587}"/>
              </a:ext>
            </a:extLst>
          </p:cNvPr>
          <p:cNvPicPr>
            <a:picLocks noChangeAspect="1"/>
          </p:cNvPicPr>
          <p:nvPr/>
        </p:nvPicPr>
        <p:blipFill rotWithShape="1">
          <a:blip r:embed="rId4"/>
          <a:srcRect l="67510" t="67287" r="16826" b="1"/>
          <a:stretch/>
        </p:blipFill>
        <p:spPr>
          <a:xfrm>
            <a:off x="10881403" y="52968"/>
            <a:ext cx="894917" cy="929209"/>
          </a:xfrm>
          <a:prstGeom prst="rect">
            <a:avLst/>
          </a:prstGeom>
        </p:spPr>
      </p:pic>
    </p:spTree>
    <p:extLst>
      <p:ext uri="{BB962C8B-B14F-4D97-AF65-F5344CB8AC3E}">
        <p14:creationId xmlns:p14="http://schemas.microsoft.com/office/powerpoint/2010/main" val="4072643649"/>
      </p:ext>
    </p:extLst>
  </p:cSld>
  <p:clrMapOvr>
    <a:masterClrMapping/>
  </p:clrMapOvr>
  <mc:AlternateContent xmlns:mc="http://schemas.openxmlformats.org/markup-compatibility/2006" xmlns:p14="http://schemas.microsoft.com/office/powerpoint/2010/main">
    <mc:Choice Requires="p14">
      <p:transition spd="slow" p14:dur="2000" advTm="17530"/>
    </mc:Choice>
    <mc:Fallback xmlns="">
      <p:transition spd="slow" advTm="17530"/>
    </mc:Fallback>
  </mc:AlternateContent>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58315" pathEditMode="relative" ptsTypes="AA">
                                      <p:cBhvr>
                                        <p:cTn id="6" dur="30000" fill="hold"/>
                                        <p:tgtEl>
                                          <p:spTgt spid="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4"/>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58315 L 0 0" pathEditMode="relative" ptsTypes="AA">
                                      <p:cBhvr>
                                        <p:cTn id="11" dur="30000" fill="hold"/>
                                        <p:tgtEl>
                                          <p:spTgt spid="4"/>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4"/>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4"/>
                                        </p:tgtEl>
                                        <p:attrNameLst>
                                          <p:attrName>ppt_x</p:attrName>
                                          <p:attrName>ppt_y</p:attrName>
                                        </p:attrNameLst>
                                      </p:cBhvr>
                                    </p:animMotion>
                                  </p:childTnLst>
                                </p:cTn>
                              </p:par>
                            </p:childTnLst>
                          </p:cTn>
                        </p:par>
                      </p:childTnLst>
                    </p:cTn>
                  </p:par>
                </p:childTnLst>
              </p:cTn>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5417FE-EC11-FB1F-3A3F-906FC27C0E41}"/>
              </a:ext>
            </a:extLst>
          </p:cNvPr>
          <p:cNvSpPr>
            <a:spLocks noGrp="1"/>
          </p:cNvSpPr>
          <p:nvPr>
            <p:ph type="title"/>
          </p:nvPr>
        </p:nvSpPr>
        <p:spPr/>
        <p:txBody>
          <a:bodyPr/>
          <a:lstStyle/>
          <a:p>
            <a:r>
              <a:rPr kumimoji="1" lang="ja-JP" altLang="en-US"/>
              <a:t>現実・・・</a:t>
            </a:r>
          </a:p>
        </p:txBody>
      </p:sp>
      <p:sp>
        <p:nvSpPr>
          <p:cNvPr id="6" name="テキスト ボックス 5">
            <a:extLst>
              <a:ext uri="{FF2B5EF4-FFF2-40B4-BE49-F238E27FC236}">
                <a16:creationId xmlns:a16="http://schemas.microsoft.com/office/drawing/2014/main" id="{23DA8E9F-6C40-F8DF-D6BD-959C93DF239D}"/>
              </a:ext>
            </a:extLst>
          </p:cNvPr>
          <p:cNvSpPr txBox="1"/>
          <p:nvPr/>
        </p:nvSpPr>
        <p:spPr>
          <a:xfrm>
            <a:off x="3648894" y="2090856"/>
            <a:ext cx="2339102" cy="523220"/>
          </a:xfrm>
          <a:prstGeom prst="rect">
            <a:avLst/>
          </a:prstGeom>
          <a:noFill/>
        </p:spPr>
        <p:txBody>
          <a:bodyPr wrap="none" rtlCol="0">
            <a:spAutoFit/>
          </a:bodyPr>
          <a:lstStyle/>
          <a:p>
            <a:r>
              <a:rPr kumimoji="1" lang="ja-JP" altLang="en-US" sz="2800">
                <a:solidFill>
                  <a:srgbClr val="FF0000"/>
                </a:solidFill>
              </a:rPr>
              <a:t>特別支援学級</a:t>
            </a:r>
          </a:p>
        </p:txBody>
      </p:sp>
      <p:sp>
        <p:nvSpPr>
          <p:cNvPr id="7" name="テキスト ボックス 6">
            <a:extLst>
              <a:ext uri="{FF2B5EF4-FFF2-40B4-BE49-F238E27FC236}">
                <a16:creationId xmlns:a16="http://schemas.microsoft.com/office/drawing/2014/main" id="{7BFCCF1B-0157-39C9-2B75-C54EAB104C15}"/>
              </a:ext>
            </a:extLst>
          </p:cNvPr>
          <p:cNvSpPr txBox="1"/>
          <p:nvPr/>
        </p:nvSpPr>
        <p:spPr>
          <a:xfrm>
            <a:off x="4988004" y="4705806"/>
            <a:ext cx="877163" cy="369332"/>
          </a:xfrm>
          <a:prstGeom prst="rect">
            <a:avLst/>
          </a:prstGeom>
          <a:noFill/>
        </p:spPr>
        <p:txBody>
          <a:bodyPr wrap="none" rtlCol="0">
            <a:spAutoFit/>
          </a:bodyPr>
          <a:lstStyle/>
          <a:p>
            <a:r>
              <a:rPr kumimoji="1" lang="ja-JP" altLang="en-US">
                <a:solidFill>
                  <a:srgbClr val="7030A0"/>
                </a:solidFill>
              </a:rPr>
              <a:t>外国人</a:t>
            </a:r>
          </a:p>
        </p:txBody>
      </p:sp>
      <p:sp>
        <p:nvSpPr>
          <p:cNvPr id="8" name="テキスト ボックス 7">
            <a:extLst>
              <a:ext uri="{FF2B5EF4-FFF2-40B4-BE49-F238E27FC236}">
                <a16:creationId xmlns:a16="http://schemas.microsoft.com/office/drawing/2014/main" id="{771FCE9F-4A8A-D61D-2408-5E20BB7AFE67}"/>
              </a:ext>
            </a:extLst>
          </p:cNvPr>
          <p:cNvSpPr txBox="1"/>
          <p:nvPr/>
        </p:nvSpPr>
        <p:spPr>
          <a:xfrm>
            <a:off x="7385158" y="4326993"/>
            <a:ext cx="954107" cy="400110"/>
          </a:xfrm>
          <a:prstGeom prst="rect">
            <a:avLst/>
          </a:prstGeom>
          <a:noFill/>
        </p:spPr>
        <p:txBody>
          <a:bodyPr wrap="none" rtlCol="0">
            <a:spAutoFit/>
          </a:bodyPr>
          <a:lstStyle/>
          <a:p>
            <a:r>
              <a:rPr kumimoji="1" lang="ja-JP" altLang="en-US" sz="2000" b="1">
                <a:solidFill>
                  <a:srgbClr val="FF0000"/>
                </a:solidFill>
              </a:rPr>
              <a:t>多様性</a:t>
            </a:r>
          </a:p>
        </p:txBody>
      </p:sp>
      <p:sp>
        <p:nvSpPr>
          <p:cNvPr id="9" name="テキスト ボックス 8">
            <a:extLst>
              <a:ext uri="{FF2B5EF4-FFF2-40B4-BE49-F238E27FC236}">
                <a16:creationId xmlns:a16="http://schemas.microsoft.com/office/drawing/2014/main" id="{51E53B7B-AEBE-EFA1-80E0-E6FF99B6B148}"/>
              </a:ext>
            </a:extLst>
          </p:cNvPr>
          <p:cNvSpPr txBox="1"/>
          <p:nvPr/>
        </p:nvSpPr>
        <p:spPr>
          <a:xfrm>
            <a:off x="5220670" y="3671982"/>
            <a:ext cx="2236510" cy="707886"/>
          </a:xfrm>
          <a:prstGeom prst="rect">
            <a:avLst/>
          </a:prstGeom>
          <a:noFill/>
        </p:spPr>
        <p:txBody>
          <a:bodyPr wrap="none" rtlCol="0">
            <a:spAutoFit/>
          </a:bodyPr>
          <a:lstStyle/>
          <a:p>
            <a:r>
              <a:rPr kumimoji="1" lang="ja-JP" altLang="en-US" sz="4000" b="1">
                <a:solidFill>
                  <a:srgbClr val="FF0000"/>
                </a:solidFill>
              </a:rPr>
              <a:t>人手不足</a:t>
            </a:r>
          </a:p>
        </p:txBody>
      </p:sp>
      <p:sp>
        <p:nvSpPr>
          <p:cNvPr id="10" name="テキスト ボックス 9">
            <a:extLst>
              <a:ext uri="{FF2B5EF4-FFF2-40B4-BE49-F238E27FC236}">
                <a16:creationId xmlns:a16="http://schemas.microsoft.com/office/drawing/2014/main" id="{C330C36E-847F-58B7-A8EC-AA039CB643DE}"/>
              </a:ext>
            </a:extLst>
          </p:cNvPr>
          <p:cNvSpPr txBox="1"/>
          <p:nvPr/>
        </p:nvSpPr>
        <p:spPr>
          <a:xfrm>
            <a:off x="8398305" y="3957661"/>
            <a:ext cx="877163" cy="369332"/>
          </a:xfrm>
          <a:prstGeom prst="rect">
            <a:avLst/>
          </a:prstGeom>
          <a:noFill/>
        </p:spPr>
        <p:txBody>
          <a:bodyPr wrap="none" rtlCol="0">
            <a:spAutoFit/>
          </a:bodyPr>
          <a:lstStyle/>
          <a:p>
            <a:r>
              <a:rPr kumimoji="1" lang="ja-JP" altLang="en-US">
                <a:solidFill>
                  <a:schemeClr val="accent6">
                    <a:lumMod val="75000"/>
                  </a:schemeClr>
                </a:solidFill>
              </a:rPr>
              <a:t>保護者</a:t>
            </a:r>
          </a:p>
        </p:txBody>
      </p:sp>
      <p:sp>
        <p:nvSpPr>
          <p:cNvPr id="11" name="テキスト ボックス 10">
            <a:extLst>
              <a:ext uri="{FF2B5EF4-FFF2-40B4-BE49-F238E27FC236}">
                <a16:creationId xmlns:a16="http://schemas.microsoft.com/office/drawing/2014/main" id="{DDD9193A-164C-9D8A-A033-081DEC58EDBC}"/>
              </a:ext>
            </a:extLst>
          </p:cNvPr>
          <p:cNvSpPr txBox="1"/>
          <p:nvPr/>
        </p:nvSpPr>
        <p:spPr>
          <a:xfrm>
            <a:off x="4045529" y="4017819"/>
            <a:ext cx="646331" cy="369332"/>
          </a:xfrm>
          <a:prstGeom prst="rect">
            <a:avLst/>
          </a:prstGeom>
          <a:noFill/>
        </p:spPr>
        <p:txBody>
          <a:bodyPr wrap="none" rtlCol="0">
            <a:spAutoFit/>
          </a:bodyPr>
          <a:lstStyle/>
          <a:p>
            <a:r>
              <a:rPr kumimoji="1" lang="ja-JP" altLang="en-US">
                <a:solidFill>
                  <a:srgbClr val="7030A0"/>
                </a:solidFill>
              </a:rPr>
              <a:t>貧困</a:t>
            </a:r>
          </a:p>
        </p:txBody>
      </p:sp>
      <p:sp>
        <p:nvSpPr>
          <p:cNvPr id="12" name="テキスト ボックス 11">
            <a:extLst>
              <a:ext uri="{FF2B5EF4-FFF2-40B4-BE49-F238E27FC236}">
                <a16:creationId xmlns:a16="http://schemas.microsoft.com/office/drawing/2014/main" id="{C81BA7EB-6B67-365D-20F6-764D2BD71B2A}"/>
              </a:ext>
            </a:extLst>
          </p:cNvPr>
          <p:cNvSpPr txBox="1"/>
          <p:nvPr/>
        </p:nvSpPr>
        <p:spPr>
          <a:xfrm>
            <a:off x="4466335" y="4309711"/>
            <a:ext cx="877163" cy="369332"/>
          </a:xfrm>
          <a:prstGeom prst="rect">
            <a:avLst/>
          </a:prstGeom>
          <a:noFill/>
        </p:spPr>
        <p:txBody>
          <a:bodyPr wrap="none" rtlCol="0">
            <a:spAutoFit/>
          </a:bodyPr>
          <a:lstStyle/>
          <a:p>
            <a:r>
              <a:rPr kumimoji="1" lang="ja-JP" altLang="en-US">
                <a:solidFill>
                  <a:srgbClr val="00B050"/>
                </a:solidFill>
              </a:rPr>
              <a:t>不登校</a:t>
            </a:r>
          </a:p>
        </p:txBody>
      </p:sp>
      <p:sp>
        <p:nvSpPr>
          <p:cNvPr id="13" name="テキスト ボックス 12">
            <a:extLst>
              <a:ext uri="{FF2B5EF4-FFF2-40B4-BE49-F238E27FC236}">
                <a16:creationId xmlns:a16="http://schemas.microsoft.com/office/drawing/2014/main" id="{0BDE7D87-FF88-D1C7-1DC7-683AE136BA18}"/>
              </a:ext>
            </a:extLst>
          </p:cNvPr>
          <p:cNvSpPr txBox="1"/>
          <p:nvPr/>
        </p:nvSpPr>
        <p:spPr>
          <a:xfrm>
            <a:off x="3343965" y="4173944"/>
            <a:ext cx="646331" cy="369332"/>
          </a:xfrm>
          <a:prstGeom prst="rect">
            <a:avLst/>
          </a:prstGeom>
          <a:noFill/>
        </p:spPr>
        <p:txBody>
          <a:bodyPr wrap="none" rtlCol="0">
            <a:spAutoFit/>
          </a:bodyPr>
          <a:lstStyle/>
          <a:p>
            <a:r>
              <a:rPr kumimoji="1" lang="ja-JP" altLang="en-US">
                <a:solidFill>
                  <a:srgbClr val="00B0F0"/>
                </a:solidFill>
              </a:rPr>
              <a:t>人生</a:t>
            </a:r>
          </a:p>
        </p:txBody>
      </p:sp>
      <p:sp>
        <p:nvSpPr>
          <p:cNvPr id="14" name="テキスト ボックス 13">
            <a:extLst>
              <a:ext uri="{FF2B5EF4-FFF2-40B4-BE49-F238E27FC236}">
                <a16:creationId xmlns:a16="http://schemas.microsoft.com/office/drawing/2014/main" id="{366A6494-D64E-FA30-031B-3F0C5704D171}"/>
              </a:ext>
            </a:extLst>
          </p:cNvPr>
          <p:cNvSpPr txBox="1"/>
          <p:nvPr/>
        </p:nvSpPr>
        <p:spPr>
          <a:xfrm>
            <a:off x="6033208" y="2002413"/>
            <a:ext cx="1546580" cy="369332"/>
          </a:xfrm>
          <a:prstGeom prst="rect">
            <a:avLst/>
          </a:prstGeom>
          <a:noFill/>
        </p:spPr>
        <p:txBody>
          <a:bodyPr wrap="square" rtlCol="0">
            <a:spAutoFit/>
          </a:bodyPr>
          <a:lstStyle/>
          <a:p>
            <a:r>
              <a:rPr kumimoji="1" lang="ja-JP" altLang="en-US"/>
              <a:t>安全の確保</a:t>
            </a:r>
          </a:p>
        </p:txBody>
      </p:sp>
      <p:sp>
        <p:nvSpPr>
          <p:cNvPr id="15" name="テキスト ボックス 14">
            <a:extLst>
              <a:ext uri="{FF2B5EF4-FFF2-40B4-BE49-F238E27FC236}">
                <a16:creationId xmlns:a16="http://schemas.microsoft.com/office/drawing/2014/main" id="{7BB977EE-EFE4-C4C6-7074-C54DD8F7D4A5}"/>
              </a:ext>
            </a:extLst>
          </p:cNvPr>
          <p:cNvSpPr txBox="1"/>
          <p:nvPr/>
        </p:nvSpPr>
        <p:spPr>
          <a:xfrm>
            <a:off x="6096000" y="4410645"/>
            <a:ext cx="1005403" cy="861774"/>
          </a:xfrm>
          <a:prstGeom prst="rect">
            <a:avLst/>
          </a:prstGeom>
          <a:noFill/>
        </p:spPr>
        <p:txBody>
          <a:bodyPr wrap="none" rtlCol="0">
            <a:spAutoFit/>
          </a:bodyPr>
          <a:lstStyle/>
          <a:p>
            <a:r>
              <a:rPr kumimoji="1" lang="ja-JP" altLang="en-US" sz="3200">
                <a:solidFill>
                  <a:srgbClr val="FF0000"/>
                </a:solidFill>
              </a:rPr>
              <a:t>支援</a:t>
            </a:r>
            <a:endParaRPr kumimoji="1" lang="en-US" altLang="ja-JP" sz="3200" dirty="0">
              <a:solidFill>
                <a:srgbClr val="FF0000"/>
              </a:solidFill>
            </a:endParaRPr>
          </a:p>
          <a:p>
            <a:r>
              <a:rPr kumimoji="1" lang="ja-JP" altLang="en-US">
                <a:solidFill>
                  <a:srgbClr val="FF0000"/>
                </a:solidFill>
              </a:rPr>
              <a:t>　研修</a:t>
            </a:r>
          </a:p>
        </p:txBody>
      </p:sp>
      <p:sp>
        <p:nvSpPr>
          <p:cNvPr id="16" name="テキスト ボックス 15">
            <a:extLst>
              <a:ext uri="{FF2B5EF4-FFF2-40B4-BE49-F238E27FC236}">
                <a16:creationId xmlns:a16="http://schemas.microsoft.com/office/drawing/2014/main" id="{E69FF963-C8EC-091F-C6D1-0BFFF8DDF864}"/>
              </a:ext>
            </a:extLst>
          </p:cNvPr>
          <p:cNvSpPr txBox="1"/>
          <p:nvPr/>
        </p:nvSpPr>
        <p:spPr>
          <a:xfrm>
            <a:off x="4516599" y="3403343"/>
            <a:ext cx="1107996" cy="369332"/>
          </a:xfrm>
          <a:prstGeom prst="rect">
            <a:avLst/>
          </a:prstGeom>
          <a:noFill/>
        </p:spPr>
        <p:txBody>
          <a:bodyPr wrap="none" rtlCol="0">
            <a:spAutoFit/>
          </a:bodyPr>
          <a:lstStyle/>
          <a:p>
            <a:r>
              <a:rPr kumimoji="1" lang="ja-JP" altLang="en-US">
                <a:solidFill>
                  <a:srgbClr val="FF8AD8"/>
                </a:solidFill>
              </a:rPr>
              <a:t>学習障害</a:t>
            </a:r>
          </a:p>
        </p:txBody>
      </p:sp>
      <p:sp>
        <p:nvSpPr>
          <p:cNvPr id="17" name="テキスト ボックス 16">
            <a:extLst>
              <a:ext uri="{FF2B5EF4-FFF2-40B4-BE49-F238E27FC236}">
                <a16:creationId xmlns:a16="http://schemas.microsoft.com/office/drawing/2014/main" id="{8608B78E-72B2-0C54-5546-4707B08D0359}"/>
              </a:ext>
            </a:extLst>
          </p:cNvPr>
          <p:cNvSpPr txBox="1"/>
          <p:nvPr/>
        </p:nvSpPr>
        <p:spPr>
          <a:xfrm>
            <a:off x="6263699" y="2444464"/>
            <a:ext cx="1572489" cy="369332"/>
          </a:xfrm>
          <a:prstGeom prst="rect">
            <a:avLst/>
          </a:prstGeom>
          <a:noFill/>
        </p:spPr>
        <p:txBody>
          <a:bodyPr wrap="square" rtlCol="0">
            <a:spAutoFit/>
          </a:bodyPr>
          <a:lstStyle/>
          <a:p>
            <a:r>
              <a:rPr kumimoji="1" lang="ja-JP" altLang="en-US"/>
              <a:t>学級運営</a:t>
            </a:r>
          </a:p>
        </p:txBody>
      </p:sp>
      <p:sp>
        <p:nvSpPr>
          <p:cNvPr id="18" name="テキスト ボックス 17">
            <a:extLst>
              <a:ext uri="{FF2B5EF4-FFF2-40B4-BE49-F238E27FC236}">
                <a16:creationId xmlns:a16="http://schemas.microsoft.com/office/drawing/2014/main" id="{5536C439-8D2E-E1D2-F754-3068128AE7F2}"/>
              </a:ext>
            </a:extLst>
          </p:cNvPr>
          <p:cNvSpPr txBox="1"/>
          <p:nvPr/>
        </p:nvSpPr>
        <p:spPr>
          <a:xfrm>
            <a:off x="3269209" y="2712549"/>
            <a:ext cx="1572489" cy="369332"/>
          </a:xfrm>
          <a:prstGeom prst="rect">
            <a:avLst/>
          </a:prstGeom>
          <a:noFill/>
        </p:spPr>
        <p:txBody>
          <a:bodyPr wrap="square" rtlCol="0">
            <a:spAutoFit/>
          </a:bodyPr>
          <a:lstStyle/>
          <a:p>
            <a:r>
              <a:rPr kumimoji="1" lang="ja-JP" altLang="en-US"/>
              <a:t>学校運営</a:t>
            </a:r>
          </a:p>
        </p:txBody>
      </p:sp>
      <p:sp>
        <p:nvSpPr>
          <p:cNvPr id="19" name="テキスト ボックス 18">
            <a:extLst>
              <a:ext uri="{FF2B5EF4-FFF2-40B4-BE49-F238E27FC236}">
                <a16:creationId xmlns:a16="http://schemas.microsoft.com/office/drawing/2014/main" id="{E85E0B31-050E-BBC0-7887-C404656BD0D8}"/>
              </a:ext>
            </a:extLst>
          </p:cNvPr>
          <p:cNvSpPr txBox="1"/>
          <p:nvPr/>
        </p:nvSpPr>
        <p:spPr>
          <a:xfrm>
            <a:off x="6630214" y="2942497"/>
            <a:ext cx="919048" cy="369332"/>
          </a:xfrm>
          <a:prstGeom prst="rect">
            <a:avLst/>
          </a:prstGeom>
          <a:noFill/>
        </p:spPr>
        <p:txBody>
          <a:bodyPr wrap="square" rtlCol="0">
            <a:spAutoFit/>
          </a:bodyPr>
          <a:lstStyle/>
          <a:p>
            <a:r>
              <a:rPr kumimoji="1" lang="en-US" altLang="ja-JP" dirty="0">
                <a:solidFill>
                  <a:srgbClr val="FF8AD8"/>
                </a:solidFill>
              </a:rPr>
              <a:t>ADHD</a:t>
            </a:r>
            <a:endParaRPr kumimoji="1" lang="ja-JP" altLang="en-US">
              <a:solidFill>
                <a:srgbClr val="FF8AD8"/>
              </a:solidFill>
            </a:endParaRPr>
          </a:p>
        </p:txBody>
      </p:sp>
      <p:sp>
        <p:nvSpPr>
          <p:cNvPr id="20" name="テキスト ボックス 19">
            <a:extLst>
              <a:ext uri="{FF2B5EF4-FFF2-40B4-BE49-F238E27FC236}">
                <a16:creationId xmlns:a16="http://schemas.microsoft.com/office/drawing/2014/main" id="{9AA772CC-4F81-E666-E160-F756BDB62FE1}"/>
              </a:ext>
            </a:extLst>
          </p:cNvPr>
          <p:cNvSpPr txBox="1"/>
          <p:nvPr/>
        </p:nvSpPr>
        <p:spPr>
          <a:xfrm>
            <a:off x="3595829" y="4607950"/>
            <a:ext cx="877163" cy="369332"/>
          </a:xfrm>
          <a:prstGeom prst="rect">
            <a:avLst/>
          </a:prstGeom>
          <a:noFill/>
        </p:spPr>
        <p:txBody>
          <a:bodyPr wrap="none" rtlCol="0">
            <a:spAutoFit/>
          </a:bodyPr>
          <a:lstStyle/>
          <a:p>
            <a:r>
              <a:rPr kumimoji="1" lang="ja-JP" altLang="en-US">
                <a:solidFill>
                  <a:srgbClr val="00B050"/>
                </a:solidFill>
              </a:rPr>
              <a:t>いじめ</a:t>
            </a:r>
          </a:p>
        </p:txBody>
      </p:sp>
      <p:sp>
        <p:nvSpPr>
          <p:cNvPr id="21" name="テキスト ボックス 20">
            <a:extLst>
              <a:ext uri="{FF2B5EF4-FFF2-40B4-BE49-F238E27FC236}">
                <a16:creationId xmlns:a16="http://schemas.microsoft.com/office/drawing/2014/main" id="{B334DA2E-B568-20E4-2DB7-384B0EC2446B}"/>
              </a:ext>
            </a:extLst>
          </p:cNvPr>
          <p:cNvSpPr txBox="1"/>
          <p:nvPr/>
        </p:nvSpPr>
        <p:spPr>
          <a:xfrm>
            <a:off x="3235431" y="3522417"/>
            <a:ext cx="1159292" cy="400110"/>
          </a:xfrm>
          <a:prstGeom prst="rect">
            <a:avLst/>
          </a:prstGeom>
          <a:noFill/>
        </p:spPr>
        <p:txBody>
          <a:bodyPr wrap="none" rtlCol="0">
            <a:spAutoFit/>
          </a:bodyPr>
          <a:lstStyle/>
          <a:p>
            <a:r>
              <a:rPr kumimoji="1" lang="ja-JP" altLang="en-US">
                <a:solidFill>
                  <a:srgbClr val="FF0000"/>
                </a:solidFill>
              </a:rPr>
              <a:t>発達</a:t>
            </a:r>
            <a:r>
              <a:rPr kumimoji="1" lang="ja-JP" altLang="en-US" sz="2000">
                <a:solidFill>
                  <a:srgbClr val="FF0000"/>
                </a:solidFill>
              </a:rPr>
              <a:t>障害</a:t>
            </a:r>
          </a:p>
        </p:txBody>
      </p:sp>
      <p:sp>
        <p:nvSpPr>
          <p:cNvPr id="22" name="テキスト ボックス 21">
            <a:extLst>
              <a:ext uri="{FF2B5EF4-FFF2-40B4-BE49-F238E27FC236}">
                <a16:creationId xmlns:a16="http://schemas.microsoft.com/office/drawing/2014/main" id="{817BA67D-8A33-D1DA-4CA2-37AAA84BC0B7}"/>
              </a:ext>
            </a:extLst>
          </p:cNvPr>
          <p:cNvSpPr txBox="1"/>
          <p:nvPr/>
        </p:nvSpPr>
        <p:spPr>
          <a:xfrm>
            <a:off x="4549104" y="3750354"/>
            <a:ext cx="646331" cy="369332"/>
          </a:xfrm>
          <a:prstGeom prst="rect">
            <a:avLst/>
          </a:prstGeom>
          <a:noFill/>
        </p:spPr>
        <p:txBody>
          <a:bodyPr wrap="none" rtlCol="0">
            <a:spAutoFit/>
          </a:bodyPr>
          <a:lstStyle/>
          <a:p>
            <a:r>
              <a:rPr kumimoji="1" lang="ja-JP" altLang="en-US">
                <a:solidFill>
                  <a:srgbClr val="FF0000"/>
                </a:solidFill>
              </a:rPr>
              <a:t>情緒</a:t>
            </a:r>
          </a:p>
        </p:txBody>
      </p:sp>
      <p:sp>
        <p:nvSpPr>
          <p:cNvPr id="23" name="テキスト ボックス 22">
            <a:extLst>
              <a:ext uri="{FF2B5EF4-FFF2-40B4-BE49-F238E27FC236}">
                <a16:creationId xmlns:a16="http://schemas.microsoft.com/office/drawing/2014/main" id="{A29E6D63-1D47-E3DB-31D1-5028D75AD682}"/>
              </a:ext>
            </a:extLst>
          </p:cNvPr>
          <p:cNvSpPr txBox="1"/>
          <p:nvPr/>
        </p:nvSpPr>
        <p:spPr>
          <a:xfrm>
            <a:off x="4602921" y="2779829"/>
            <a:ext cx="983603" cy="461665"/>
          </a:xfrm>
          <a:prstGeom prst="rect">
            <a:avLst/>
          </a:prstGeom>
          <a:noFill/>
        </p:spPr>
        <p:txBody>
          <a:bodyPr wrap="square" rtlCol="0">
            <a:spAutoFit/>
          </a:bodyPr>
          <a:lstStyle/>
          <a:p>
            <a:r>
              <a:rPr kumimoji="1" lang="ja-JP" altLang="en-US" sz="2400">
                <a:solidFill>
                  <a:srgbClr val="FF8AD8"/>
                </a:solidFill>
              </a:rPr>
              <a:t>知的</a:t>
            </a:r>
          </a:p>
        </p:txBody>
      </p:sp>
      <p:sp>
        <p:nvSpPr>
          <p:cNvPr id="24" name="テキスト ボックス 23">
            <a:extLst>
              <a:ext uri="{FF2B5EF4-FFF2-40B4-BE49-F238E27FC236}">
                <a16:creationId xmlns:a16="http://schemas.microsoft.com/office/drawing/2014/main" id="{38ED767A-62B6-A33F-EAA9-5B0420275985}"/>
              </a:ext>
            </a:extLst>
          </p:cNvPr>
          <p:cNvSpPr txBox="1"/>
          <p:nvPr/>
        </p:nvSpPr>
        <p:spPr>
          <a:xfrm>
            <a:off x="5817996" y="3327822"/>
            <a:ext cx="1572489" cy="369332"/>
          </a:xfrm>
          <a:prstGeom prst="rect">
            <a:avLst/>
          </a:prstGeom>
          <a:noFill/>
        </p:spPr>
        <p:txBody>
          <a:bodyPr wrap="square" rtlCol="0">
            <a:spAutoFit/>
          </a:bodyPr>
          <a:lstStyle/>
          <a:p>
            <a:r>
              <a:rPr kumimoji="1" lang="ja-JP" altLang="en-US">
                <a:solidFill>
                  <a:srgbClr val="00B0F0"/>
                </a:solidFill>
              </a:rPr>
              <a:t>ライフワーク</a:t>
            </a:r>
          </a:p>
        </p:txBody>
      </p:sp>
      <p:sp>
        <p:nvSpPr>
          <p:cNvPr id="25" name="テキスト ボックス 24">
            <a:extLst>
              <a:ext uri="{FF2B5EF4-FFF2-40B4-BE49-F238E27FC236}">
                <a16:creationId xmlns:a16="http://schemas.microsoft.com/office/drawing/2014/main" id="{B2A1D99B-A67F-2C6C-9260-127386C2832A}"/>
              </a:ext>
            </a:extLst>
          </p:cNvPr>
          <p:cNvSpPr txBox="1"/>
          <p:nvPr/>
        </p:nvSpPr>
        <p:spPr>
          <a:xfrm>
            <a:off x="8751164" y="2472747"/>
            <a:ext cx="1572489" cy="369332"/>
          </a:xfrm>
          <a:prstGeom prst="rect">
            <a:avLst/>
          </a:prstGeom>
          <a:noFill/>
        </p:spPr>
        <p:txBody>
          <a:bodyPr wrap="square" rtlCol="0">
            <a:spAutoFit/>
          </a:bodyPr>
          <a:lstStyle/>
          <a:p>
            <a:r>
              <a:rPr kumimoji="1" lang="ja-JP" altLang="en-US">
                <a:solidFill>
                  <a:srgbClr val="00B0F0"/>
                </a:solidFill>
              </a:rPr>
              <a:t>バランス</a:t>
            </a:r>
          </a:p>
        </p:txBody>
      </p:sp>
      <p:sp>
        <p:nvSpPr>
          <p:cNvPr id="26" name="テキスト ボックス 25">
            <a:extLst>
              <a:ext uri="{FF2B5EF4-FFF2-40B4-BE49-F238E27FC236}">
                <a16:creationId xmlns:a16="http://schemas.microsoft.com/office/drawing/2014/main" id="{7FEA1595-06B0-09E4-B5A2-0164C552CBBC}"/>
              </a:ext>
            </a:extLst>
          </p:cNvPr>
          <p:cNvSpPr txBox="1"/>
          <p:nvPr/>
        </p:nvSpPr>
        <p:spPr>
          <a:xfrm>
            <a:off x="7362522" y="3198494"/>
            <a:ext cx="1572489" cy="461665"/>
          </a:xfrm>
          <a:prstGeom prst="rect">
            <a:avLst/>
          </a:prstGeom>
          <a:noFill/>
        </p:spPr>
        <p:txBody>
          <a:bodyPr wrap="square" rtlCol="0">
            <a:spAutoFit/>
          </a:bodyPr>
          <a:lstStyle/>
          <a:p>
            <a:r>
              <a:rPr kumimoji="1" lang="ja-JP" altLang="en-US" sz="2400">
                <a:solidFill>
                  <a:srgbClr val="00B0F0"/>
                </a:solidFill>
              </a:rPr>
              <a:t>やりがい</a:t>
            </a:r>
          </a:p>
        </p:txBody>
      </p:sp>
      <p:sp>
        <p:nvSpPr>
          <p:cNvPr id="27" name="テキスト ボックス 26">
            <a:extLst>
              <a:ext uri="{FF2B5EF4-FFF2-40B4-BE49-F238E27FC236}">
                <a16:creationId xmlns:a16="http://schemas.microsoft.com/office/drawing/2014/main" id="{F1C11E10-2CEC-DAD9-DCFE-C4FF85F11CE2}"/>
              </a:ext>
            </a:extLst>
          </p:cNvPr>
          <p:cNvSpPr txBox="1"/>
          <p:nvPr/>
        </p:nvSpPr>
        <p:spPr>
          <a:xfrm>
            <a:off x="3752616" y="1766665"/>
            <a:ext cx="1572489" cy="400110"/>
          </a:xfrm>
          <a:prstGeom prst="rect">
            <a:avLst/>
          </a:prstGeom>
          <a:noFill/>
        </p:spPr>
        <p:txBody>
          <a:bodyPr wrap="square" rtlCol="0">
            <a:spAutoFit/>
          </a:bodyPr>
          <a:lstStyle/>
          <a:p>
            <a:r>
              <a:rPr kumimoji="1" lang="ja-JP" altLang="en-US" sz="2000" b="1">
                <a:solidFill>
                  <a:srgbClr val="FF0000"/>
                </a:solidFill>
              </a:rPr>
              <a:t>増える</a:t>
            </a:r>
          </a:p>
        </p:txBody>
      </p:sp>
      <p:sp>
        <p:nvSpPr>
          <p:cNvPr id="28" name="テキスト ボックス 27">
            <a:extLst>
              <a:ext uri="{FF2B5EF4-FFF2-40B4-BE49-F238E27FC236}">
                <a16:creationId xmlns:a16="http://schemas.microsoft.com/office/drawing/2014/main" id="{C4B2A4D6-E197-1B80-CD6C-DF870C2032EB}"/>
              </a:ext>
            </a:extLst>
          </p:cNvPr>
          <p:cNvSpPr txBox="1"/>
          <p:nvPr/>
        </p:nvSpPr>
        <p:spPr>
          <a:xfrm>
            <a:off x="5829238" y="5676312"/>
            <a:ext cx="1338828" cy="369332"/>
          </a:xfrm>
          <a:prstGeom prst="rect">
            <a:avLst/>
          </a:prstGeom>
          <a:noFill/>
        </p:spPr>
        <p:txBody>
          <a:bodyPr wrap="none" rtlCol="0">
            <a:spAutoFit/>
          </a:bodyPr>
          <a:lstStyle/>
          <a:p>
            <a:r>
              <a:rPr kumimoji="1" lang="ja-JP" altLang="en-US">
                <a:solidFill>
                  <a:srgbClr val="FF0000"/>
                </a:solidFill>
              </a:rPr>
              <a:t>個別の対応</a:t>
            </a:r>
          </a:p>
        </p:txBody>
      </p:sp>
      <p:sp>
        <p:nvSpPr>
          <p:cNvPr id="29" name="テキスト ボックス 28">
            <a:extLst>
              <a:ext uri="{FF2B5EF4-FFF2-40B4-BE49-F238E27FC236}">
                <a16:creationId xmlns:a16="http://schemas.microsoft.com/office/drawing/2014/main" id="{89160F29-4F13-DB46-92BA-B9CDD17CE1AD}"/>
              </a:ext>
            </a:extLst>
          </p:cNvPr>
          <p:cNvSpPr txBox="1"/>
          <p:nvPr/>
        </p:nvSpPr>
        <p:spPr>
          <a:xfrm>
            <a:off x="3799184" y="5003733"/>
            <a:ext cx="1723549" cy="461665"/>
          </a:xfrm>
          <a:prstGeom prst="rect">
            <a:avLst/>
          </a:prstGeom>
          <a:noFill/>
        </p:spPr>
        <p:txBody>
          <a:bodyPr wrap="none" rtlCol="0">
            <a:spAutoFit/>
          </a:bodyPr>
          <a:lstStyle/>
          <a:p>
            <a:r>
              <a:rPr kumimoji="1" lang="ja-JP" altLang="en-US" sz="2400">
                <a:solidFill>
                  <a:schemeClr val="accent6">
                    <a:lumMod val="75000"/>
                  </a:schemeClr>
                </a:solidFill>
              </a:rPr>
              <a:t>親への対応</a:t>
            </a:r>
          </a:p>
        </p:txBody>
      </p:sp>
      <p:sp>
        <p:nvSpPr>
          <p:cNvPr id="30" name="テキスト ボックス 29">
            <a:extLst>
              <a:ext uri="{FF2B5EF4-FFF2-40B4-BE49-F238E27FC236}">
                <a16:creationId xmlns:a16="http://schemas.microsoft.com/office/drawing/2014/main" id="{A240B423-1BB4-28CD-8C69-89B8A14BE605}"/>
              </a:ext>
            </a:extLst>
          </p:cNvPr>
          <p:cNvSpPr txBox="1"/>
          <p:nvPr/>
        </p:nvSpPr>
        <p:spPr>
          <a:xfrm>
            <a:off x="5713822" y="5209397"/>
            <a:ext cx="1569660" cy="369332"/>
          </a:xfrm>
          <a:prstGeom prst="rect">
            <a:avLst/>
          </a:prstGeom>
          <a:noFill/>
        </p:spPr>
        <p:txBody>
          <a:bodyPr wrap="none" rtlCol="0">
            <a:spAutoFit/>
          </a:bodyPr>
          <a:lstStyle/>
          <a:p>
            <a:r>
              <a:rPr kumimoji="1" lang="ja-JP" altLang="en-US">
                <a:solidFill>
                  <a:srgbClr val="7030A0"/>
                </a:solidFill>
              </a:rPr>
              <a:t>地域との連携</a:t>
            </a:r>
          </a:p>
        </p:txBody>
      </p:sp>
      <p:sp>
        <p:nvSpPr>
          <p:cNvPr id="31" name="テキスト ボックス 30">
            <a:extLst>
              <a:ext uri="{FF2B5EF4-FFF2-40B4-BE49-F238E27FC236}">
                <a16:creationId xmlns:a16="http://schemas.microsoft.com/office/drawing/2014/main" id="{893B281E-6E67-F2B7-67EA-D8E673A47898}"/>
              </a:ext>
            </a:extLst>
          </p:cNvPr>
          <p:cNvSpPr txBox="1"/>
          <p:nvPr/>
        </p:nvSpPr>
        <p:spPr>
          <a:xfrm>
            <a:off x="5417827" y="2588527"/>
            <a:ext cx="877163" cy="369332"/>
          </a:xfrm>
          <a:prstGeom prst="rect">
            <a:avLst/>
          </a:prstGeom>
          <a:noFill/>
        </p:spPr>
        <p:txBody>
          <a:bodyPr wrap="none" rtlCol="0">
            <a:spAutoFit/>
          </a:bodyPr>
          <a:lstStyle/>
          <a:p>
            <a:r>
              <a:rPr kumimoji="1" lang="ja-JP" altLang="en-US"/>
              <a:t>業務量</a:t>
            </a:r>
          </a:p>
        </p:txBody>
      </p:sp>
      <p:sp>
        <p:nvSpPr>
          <p:cNvPr id="32" name="テキスト ボックス 31">
            <a:extLst>
              <a:ext uri="{FF2B5EF4-FFF2-40B4-BE49-F238E27FC236}">
                <a16:creationId xmlns:a16="http://schemas.microsoft.com/office/drawing/2014/main" id="{B46BA782-5636-BD57-6C18-58EBBB138430}"/>
              </a:ext>
            </a:extLst>
          </p:cNvPr>
          <p:cNvSpPr txBox="1"/>
          <p:nvPr/>
        </p:nvSpPr>
        <p:spPr>
          <a:xfrm>
            <a:off x="7204584" y="4742482"/>
            <a:ext cx="1546580" cy="369332"/>
          </a:xfrm>
          <a:prstGeom prst="rect">
            <a:avLst/>
          </a:prstGeom>
          <a:noFill/>
        </p:spPr>
        <p:txBody>
          <a:bodyPr wrap="square" rtlCol="0">
            <a:spAutoFit/>
          </a:bodyPr>
          <a:lstStyle/>
          <a:p>
            <a:r>
              <a:rPr kumimoji="1" lang="ja-JP" altLang="en-US"/>
              <a:t>学力向上</a:t>
            </a:r>
          </a:p>
        </p:txBody>
      </p:sp>
      <p:sp>
        <p:nvSpPr>
          <p:cNvPr id="33" name="テキスト ボックス 32">
            <a:extLst>
              <a:ext uri="{FF2B5EF4-FFF2-40B4-BE49-F238E27FC236}">
                <a16:creationId xmlns:a16="http://schemas.microsoft.com/office/drawing/2014/main" id="{3839D48A-E81E-0677-661C-2F2D53BA3664}"/>
              </a:ext>
            </a:extLst>
          </p:cNvPr>
          <p:cNvSpPr txBox="1"/>
          <p:nvPr/>
        </p:nvSpPr>
        <p:spPr>
          <a:xfrm>
            <a:off x="8390434" y="4642219"/>
            <a:ext cx="2582365" cy="369332"/>
          </a:xfrm>
          <a:prstGeom prst="rect">
            <a:avLst/>
          </a:prstGeom>
          <a:noFill/>
        </p:spPr>
        <p:txBody>
          <a:bodyPr wrap="square" rtlCol="0">
            <a:spAutoFit/>
          </a:bodyPr>
          <a:lstStyle/>
          <a:p>
            <a:r>
              <a:rPr kumimoji="1" lang="ja-JP" altLang="en-US">
                <a:solidFill>
                  <a:srgbClr val="FF0000"/>
                </a:solidFill>
              </a:rPr>
              <a:t>インクルーシブ教育</a:t>
            </a:r>
          </a:p>
        </p:txBody>
      </p:sp>
      <p:sp>
        <p:nvSpPr>
          <p:cNvPr id="34" name="テキスト ボックス 33">
            <a:extLst>
              <a:ext uri="{FF2B5EF4-FFF2-40B4-BE49-F238E27FC236}">
                <a16:creationId xmlns:a16="http://schemas.microsoft.com/office/drawing/2014/main" id="{448336F6-E5B5-1B52-819C-9F807146B454}"/>
              </a:ext>
            </a:extLst>
          </p:cNvPr>
          <p:cNvSpPr txBox="1"/>
          <p:nvPr/>
        </p:nvSpPr>
        <p:spPr>
          <a:xfrm>
            <a:off x="2448487" y="3087240"/>
            <a:ext cx="2017643" cy="461665"/>
          </a:xfrm>
          <a:prstGeom prst="rect">
            <a:avLst/>
          </a:prstGeom>
          <a:noFill/>
        </p:spPr>
        <p:txBody>
          <a:bodyPr wrap="square" rtlCol="0">
            <a:spAutoFit/>
          </a:bodyPr>
          <a:lstStyle/>
          <a:p>
            <a:r>
              <a:rPr kumimoji="1" lang="ja-JP" altLang="en-US" sz="2400" b="1">
                <a:solidFill>
                  <a:srgbClr val="FF0000"/>
                </a:solidFill>
              </a:rPr>
              <a:t>補助員不足</a:t>
            </a:r>
          </a:p>
        </p:txBody>
      </p:sp>
      <p:sp>
        <p:nvSpPr>
          <p:cNvPr id="36" name="テキスト ボックス 35">
            <a:extLst>
              <a:ext uri="{FF2B5EF4-FFF2-40B4-BE49-F238E27FC236}">
                <a16:creationId xmlns:a16="http://schemas.microsoft.com/office/drawing/2014/main" id="{135EBE10-8E84-34DC-20E1-BF3193FF6058}"/>
              </a:ext>
            </a:extLst>
          </p:cNvPr>
          <p:cNvSpPr txBox="1"/>
          <p:nvPr/>
        </p:nvSpPr>
        <p:spPr>
          <a:xfrm>
            <a:off x="7726704" y="2747226"/>
            <a:ext cx="1343203" cy="369332"/>
          </a:xfrm>
          <a:prstGeom prst="rect">
            <a:avLst/>
          </a:prstGeom>
          <a:noFill/>
        </p:spPr>
        <p:txBody>
          <a:bodyPr wrap="square" rtlCol="0">
            <a:spAutoFit/>
          </a:bodyPr>
          <a:lstStyle/>
          <a:p>
            <a:r>
              <a:rPr kumimoji="1" lang="ja-JP" altLang="en-US">
                <a:solidFill>
                  <a:srgbClr val="FF8AD8"/>
                </a:solidFill>
              </a:rPr>
              <a:t>難聴　言語</a:t>
            </a:r>
          </a:p>
        </p:txBody>
      </p:sp>
      <p:sp>
        <p:nvSpPr>
          <p:cNvPr id="37" name="テキスト ボックス 36">
            <a:extLst>
              <a:ext uri="{FF2B5EF4-FFF2-40B4-BE49-F238E27FC236}">
                <a16:creationId xmlns:a16="http://schemas.microsoft.com/office/drawing/2014/main" id="{807018FE-2A88-7B6A-942B-3203138526CA}"/>
              </a:ext>
            </a:extLst>
          </p:cNvPr>
          <p:cNvSpPr txBox="1"/>
          <p:nvPr/>
        </p:nvSpPr>
        <p:spPr>
          <a:xfrm>
            <a:off x="6650984" y="1573766"/>
            <a:ext cx="1343203" cy="369332"/>
          </a:xfrm>
          <a:prstGeom prst="rect">
            <a:avLst/>
          </a:prstGeom>
          <a:noFill/>
        </p:spPr>
        <p:txBody>
          <a:bodyPr wrap="square" rtlCol="0">
            <a:spAutoFit/>
          </a:bodyPr>
          <a:lstStyle/>
          <a:p>
            <a:r>
              <a:rPr kumimoji="1" lang="ja-JP" altLang="en-US"/>
              <a:t>格差社会</a:t>
            </a:r>
          </a:p>
        </p:txBody>
      </p:sp>
      <p:sp>
        <p:nvSpPr>
          <p:cNvPr id="39" name="テキスト ボックス 38">
            <a:extLst>
              <a:ext uri="{FF2B5EF4-FFF2-40B4-BE49-F238E27FC236}">
                <a16:creationId xmlns:a16="http://schemas.microsoft.com/office/drawing/2014/main" id="{244DDB93-28A5-D911-DC5B-D88CC75DA8E9}"/>
              </a:ext>
            </a:extLst>
          </p:cNvPr>
          <p:cNvSpPr txBox="1"/>
          <p:nvPr/>
        </p:nvSpPr>
        <p:spPr>
          <a:xfrm>
            <a:off x="9213642" y="2868346"/>
            <a:ext cx="1572489" cy="461665"/>
          </a:xfrm>
          <a:prstGeom prst="rect">
            <a:avLst/>
          </a:prstGeom>
          <a:noFill/>
        </p:spPr>
        <p:txBody>
          <a:bodyPr wrap="square" rtlCol="0">
            <a:spAutoFit/>
          </a:bodyPr>
          <a:lstStyle/>
          <a:p>
            <a:r>
              <a:rPr kumimoji="1" lang="ja-JP" altLang="en-US" sz="2400">
                <a:solidFill>
                  <a:srgbClr val="FFC000"/>
                </a:solidFill>
              </a:rPr>
              <a:t>令和</a:t>
            </a:r>
          </a:p>
        </p:txBody>
      </p:sp>
      <p:sp>
        <p:nvSpPr>
          <p:cNvPr id="40" name="テキスト ボックス 39">
            <a:extLst>
              <a:ext uri="{FF2B5EF4-FFF2-40B4-BE49-F238E27FC236}">
                <a16:creationId xmlns:a16="http://schemas.microsoft.com/office/drawing/2014/main" id="{70A115E0-C08A-6AC5-4065-5CD261C8FE79}"/>
              </a:ext>
            </a:extLst>
          </p:cNvPr>
          <p:cNvSpPr txBox="1"/>
          <p:nvPr/>
        </p:nvSpPr>
        <p:spPr>
          <a:xfrm>
            <a:off x="7529950" y="2176002"/>
            <a:ext cx="1916853" cy="461665"/>
          </a:xfrm>
          <a:prstGeom prst="rect">
            <a:avLst/>
          </a:prstGeom>
          <a:noFill/>
        </p:spPr>
        <p:txBody>
          <a:bodyPr wrap="square" rtlCol="0">
            <a:spAutoFit/>
          </a:bodyPr>
          <a:lstStyle/>
          <a:p>
            <a:r>
              <a:rPr kumimoji="1" lang="ja-JP" altLang="en-US">
                <a:solidFill>
                  <a:srgbClr val="00B0F0"/>
                </a:solidFill>
              </a:rPr>
              <a:t>子どもの</a:t>
            </a:r>
            <a:r>
              <a:rPr kumimoji="1" lang="ja-JP" altLang="en-US" sz="2400" b="1">
                <a:solidFill>
                  <a:srgbClr val="00B0F0"/>
                </a:solidFill>
              </a:rPr>
              <a:t>人権</a:t>
            </a:r>
          </a:p>
        </p:txBody>
      </p:sp>
      <p:sp>
        <p:nvSpPr>
          <p:cNvPr id="41" name="テキスト ボックス 40">
            <a:extLst>
              <a:ext uri="{FF2B5EF4-FFF2-40B4-BE49-F238E27FC236}">
                <a16:creationId xmlns:a16="http://schemas.microsoft.com/office/drawing/2014/main" id="{56A26D3E-4451-BA82-A283-FE7943EA9D2E}"/>
              </a:ext>
            </a:extLst>
          </p:cNvPr>
          <p:cNvSpPr txBox="1"/>
          <p:nvPr/>
        </p:nvSpPr>
        <p:spPr>
          <a:xfrm>
            <a:off x="9197665" y="3687131"/>
            <a:ext cx="1343203" cy="369332"/>
          </a:xfrm>
          <a:prstGeom prst="rect">
            <a:avLst/>
          </a:prstGeom>
          <a:noFill/>
        </p:spPr>
        <p:txBody>
          <a:bodyPr wrap="square" rtlCol="0">
            <a:spAutoFit/>
          </a:bodyPr>
          <a:lstStyle/>
          <a:p>
            <a:r>
              <a:rPr kumimoji="1" lang="ja-JP" altLang="en-US"/>
              <a:t>長時間勤務</a:t>
            </a:r>
          </a:p>
        </p:txBody>
      </p:sp>
      <p:sp>
        <p:nvSpPr>
          <p:cNvPr id="42" name="テキスト ボックス 41">
            <a:extLst>
              <a:ext uri="{FF2B5EF4-FFF2-40B4-BE49-F238E27FC236}">
                <a16:creationId xmlns:a16="http://schemas.microsoft.com/office/drawing/2014/main" id="{4761AE4A-F77E-78AD-2DC7-363B1AA7A58E}"/>
              </a:ext>
            </a:extLst>
          </p:cNvPr>
          <p:cNvSpPr txBox="1"/>
          <p:nvPr/>
        </p:nvSpPr>
        <p:spPr>
          <a:xfrm>
            <a:off x="8818181" y="3332968"/>
            <a:ext cx="1343203" cy="461665"/>
          </a:xfrm>
          <a:prstGeom prst="rect">
            <a:avLst/>
          </a:prstGeom>
          <a:noFill/>
        </p:spPr>
        <p:txBody>
          <a:bodyPr wrap="square" rtlCol="0">
            <a:spAutoFit/>
          </a:bodyPr>
          <a:lstStyle/>
          <a:p>
            <a:r>
              <a:rPr kumimoji="1" lang="ja-JP" altLang="en-US" sz="2400" b="1">
                <a:solidFill>
                  <a:srgbClr val="FF0000"/>
                </a:solidFill>
              </a:rPr>
              <a:t>個性</a:t>
            </a:r>
          </a:p>
        </p:txBody>
      </p:sp>
      <p:sp>
        <p:nvSpPr>
          <p:cNvPr id="43" name="テキスト ボックス 42">
            <a:extLst>
              <a:ext uri="{FF2B5EF4-FFF2-40B4-BE49-F238E27FC236}">
                <a16:creationId xmlns:a16="http://schemas.microsoft.com/office/drawing/2014/main" id="{EB3CAA2E-143C-9047-5FAA-6B14C2AE7DCE}"/>
              </a:ext>
            </a:extLst>
          </p:cNvPr>
          <p:cNvSpPr txBox="1"/>
          <p:nvPr/>
        </p:nvSpPr>
        <p:spPr>
          <a:xfrm>
            <a:off x="9473317" y="4062829"/>
            <a:ext cx="1572489" cy="369332"/>
          </a:xfrm>
          <a:prstGeom prst="rect">
            <a:avLst/>
          </a:prstGeom>
          <a:noFill/>
        </p:spPr>
        <p:txBody>
          <a:bodyPr wrap="square" rtlCol="0">
            <a:spAutoFit/>
          </a:bodyPr>
          <a:lstStyle/>
          <a:p>
            <a:r>
              <a:rPr kumimoji="1" lang="ja-JP" altLang="en-US">
                <a:solidFill>
                  <a:srgbClr val="92D050"/>
                </a:solidFill>
              </a:rPr>
              <a:t>レジリエンス</a:t>
            </a:r>
            <a:endParaRPr kumimoji="1" lang="en-US" altLang="ja-JP" dirty="0">
              <a:solidFill>
                <a:srgbClr val="92D050"/>
              </a:solidFill>
            </a:endParaRPr>
          </a:p>
        </p:txBody>
      </p:sp>
      <p:sp>
        <p:nvSpPr>
          <p:cNvPr id="44" name="テキスト ボックス 43">
            <a:extLst>
              <a:ext uri="{FF2B5EF4-FFF2-40B4-BE49-F238E27FC236}">
                <a16:creationId xmlns:a16="http://schemas.microsoft.com/office/drawing/2014/main" id="{CAB74C56-B040-3A84-FD13-C79992A23BFB}"/>
              </a:ext>
            </a:extLst>
          </p:cNvPr>
          <p:cNvSpPr txBox="1"/>
          <p:nvPr/>
        </p:nvSpPr>
        <p:spPr>
          <a:xfrm>
            <a:off x="7641529" y="5148590"/>
            <a:ext cx="2035292" cy="369332"/>
          </a:xfrm>
          <a:prstGeom prst="rect">
            <a:avLst/>
          </a:prstGeom>
          <a:noFill/>
        </p:spPr>
        <p:txBody>
          <a:bodyPr wrap="square" rtlCol="0">
            <a:spAutoFit/>
          </a:bodyPr>
          <a:lstStyle/>
          <a:p>
            <a:r>
              <a:rPr kumimoji="1" lang="ja-JP" altLang="en-US"/>
              <a:t>可能性を引き出す</a:t>
            </a:r>
          </a:p>
        </p:txBody>
      </p:sp>
      <p:sp>
        <p:nvSpPr>
          <p:cNvPr id="45" name="テキスト ボックス 44">
            <a:extLst>
              <a:ext uri="{FF2B5EF4-FFF2-40B4-BE49-F238E27FC236}">
                <a16:creationId xmlns:a16="http://schemas.microsoft.com/office/drawing/2014/main" id="{B190BD47-0B99-1380-D88F-7DE4AE7192EC}"/>
              </a:ext>
            </a:extLst>
          </p:cNvPr>
          <p:cNvSpPr txBox="1"/>
          <p:nvPr/>
        </p:nvSpPr>
        <p:spPr>
          <a:xfrm>
            <a:off x="8890576" y="4316502"/>
            <a:ext cx="1572489" cy="369332"/>
          </a:xfrm>
          <a:prstGeom prst="rect">
            <a:avLst/>
          </a:prstGeom>
          <a:noFill/>
        </p:spPr>
        <p:txBody>
          <a:bodyPr wrap="square" rtlCol="0">
            <a:spAutoFit/>
          </a:bodyPr>
          <a:lstStyle/>
          <a:p>
            <a:r>
              <a:rPr kumimoji="1" lang="ja-JP" altLang="en-US">
                <a:solidFill>
                  <a:srgbClr val="92D050"/>
                </a:solidFill>
              </a:rPr>
              <a:t>対話</a:t>
            </a:r>
          </a:p>
        </p:txBody>
      </p:sp>
      <p:sp>
        <p:nvSpPr>
          <p:cNvPr id="46" name="テキスト ボックス 45">
            <a:extLst>
              <a:ext uri="{FF2B5EF4-FFF2-40B4-BE49-F238E27FC236}">
                <a16:creationId xmlns:a16="http://schemas.microsoft.com/office/drawing/2014/main" id="{D0967D76-8904-C7E2-3F59-58B7D3492D44}"/>
              </a:ext>
            </a:extLst>
          </p:cNvPr>
          <p:cNvSpPr txBox="1"/>
          <p:nvPr/>
        </p:nvSpPr>
        <p:spPr>
          <a:xfrm>
            <a:off x="7888201" y="3651420"/>
            <a:ext cx="1154095" cy="523220"/>
          </a:xfrm>
          <a:prstGeom prst="rect">
            <a:avLst/>
          </a:prstGeom>
          <a:noFill/>
        </p:spPr>
        <p:txBody>
          <a:bodyPr wrap="square" rtlCol="0">
            <a:spAutoFit/>
          </a:bodyPr>
          <a:lstStyle/>
          <a:p>
            <a:r>
              <a:rPr kumimoji="1" lang="en-US" altLang="ja-JP" sz="2800" b="1" dirty="0">
                <a:solidFill>
                  <a:srgbClr val="00B0F0"/>
                </a:solidFill>
              </a:rPr>
              <a:t>IT</a:t>
            </a:r>
            <a:endParaRPr kumimoji="1" lang="ja-JP" altLang="en-US" sz="2800" b="1">
              <a:solidFill>
                <a:srgbClr val="00B0F0"/>
              </a:solidFill>
            </a:endParaRPr>
          </a:p>
        </p:txBody>
      </p:sp>
      <p:sp>
        <p:nvSpPr>
          <p:cNvPr id="47" name="テキスト ボックス 46">
            <a:extLst>
              <a:ext uri="{FF2B5EF4-FFF2-40B4-BE49-F238E27FC236}">
                <a16:creationId xmlns:a16="http://schemas.microsoft.com/office/drawing/2014/main" id="{CE8AE2C3-BD61-E48E-9E64-6E74C7FBC1FE}"/>
              </a:ext>
            </a:extLst>
          </p:cNvPr>
          <p:cNvSpPr txBox="1"/>
          <p:nvPr/>
        </p:nvSpPr>
        <p:spPr>
          <a:xfrm>
            <a:off x="5271239" y="3056332"/>
            <a:ext cx="1572489" cy="369332"/>
          </a:xfrm>
          <a:prstGeom prst="rect">
            <a:avLst/>
          </a:prstGeom>
          <a:noFill/>
        </p:spPr>
        <p:txBody>
          <a:bodyPr wrap="square" rtlCol="0">
            <a:spAutoFit/>
          </a:bodyPr>
          <a:lstStyle/>
          <a:p>
            <a:r>
              <a:rPr kumimoji="1" lang="ja-JP" altLang="en-US">
                <a:solidFill>
                  <a:srgbClr val="00B0F0"/>
                </a:solidFill>
              </a:rPr>
              <a:t>医療ケア</a:t>
            </a:r>
          </a:p>
        </p:txBody>
      </p:sp>
      <p:pic>
        <p:nvPicPr>
          <p:cNvPr id="3" name="図 2">
            <a:extLst>
              <a:ext uri="{FF2B5EF4-FFF2-40B4-BE49-F238E27FC236}">
                <a16:creationId xmlns:a16="http://schemas.microsoft.com/office/drawing/2014/main" id="{93A5C23B-50E3-E5EF-8657-1A07266035E9}"/>
              </a:ext>
            </a:extLst>
          </p:cNvPr>
          <p:cNvPicPr>
            <a:picLocks noChangeAspect="1"/>
          </p:cNvPicPr>
          <p:nvPr/>
        </p:nvPicPr>
        <p:blipFill rotWithShape="1">
          <a:blip r:embed="rId4"/>
          <a:srcRect l="51031" r="33305" b="67287"/>
          <a:stretch/>
        </p:blipFill>
        <p:spPr>
          <a:xfrm>
            <a:off x="9667886" y="318884"/>
            <a:ext cx="894916" cy="929208"/>
          </a:xfrm>
          <a:prstGeom prst="rect">
            <a:avLst/>
          </a:prstGeom>
        </p:spPr>
      </p:pic>
      <p:pic>
        <p:nvPicPr>
          <p:cNvPr id="4" name="図 3">
            <a:extLst>
              <a:ext uri="{FF2B5EF4-FFF2-40B4-BE49-F238E27FC236}">
                <a16:creationId xmlns:a16="http://schemas.microsoft.com/office/drawing/2014/main" id="{251761F1-DA77-D267-608F-C4FF7B5BC38E}"/>
              </a:ext>
            </a:extLst>
          </p:cNvPr>
          <p:cNvPicPr>
            <a:picLocks noChangeAspect="1"/>
          </p:cNvPicPr>
          <p:nvPr/>
        </p:nvPicPr>
        <p:blipFill rotWithShape="1">
          <a:blip r:embed="rId4"/>
          <a:srcRect l="67510" t="67287" r="16826" b="1"/>
          <a:stretch/>
        </p:blipFill>
        <p:spPr>
          <a:xfrm>
            <a:off x="10623678" y="318883"/>
            <a:ext cx="894917" cy="929209"/>
          </a:xfrm>
          <a:prstGeom prst="rect">
            <a:avLst/>
          </a:prstGeom>
        </p:spPr>
      </p:pic>
    </p:spTree>
    <p:custDataLst>
      <p:tags r:id="rId1"/>
    </p:custDataLst>
    <p:extLst>
      <p:ext uri="{BB962C8B-B14F-4D97-AF65-F5344CB8AC3E}">
        <p14:creationId xmlns:p14="http://schemas.microsoft.com/office/powerpoint/2010/main" val="3549342373"/>
      </p:ext>
    </p:extLst>
  </p:cSld>
  <p:clrMapOvr>
    <a:masterClrMapping/>
  </p:clrMapOvr>
  <mc:AlternateContent xmlns:mc="http://schemas.openxmlformats.org/markup-compatibility/2006" xmlns:p14="http://schemas.microsoft.com/office/powerpoint/2010/main">
    <mc:Choice Requires="p14">
      <p:transition spd="slow" p14:dur="2000" advTm="23551"/>
    </mc:Choice>
    <mc:Fallback xmlns="">
      <p:transition spd="slow" advTm="23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checkerboard(across)">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heckerboard(across)">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heckerboard(across)">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heckerboard(across)">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P spid="21" grpId="0"/>
      <p:bldP spid="27" grpId="0"/>
      <p:bldP spid="28" grpId="0"/>
      <p:bldP spid="29" grpId="0"/>
      <p:bldP spid="34"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09749A30-E31C-1C70-F6CA-FC00081B3610}"/>
              </a:ext>
            </a:extLst>
          </p:cNvPr>
          <p:cNvPicPr>
            <a:picLocks noChangeAspect="1"/>
          </p:cNvPicPr>
          <p:nvPr/>
        </p:nvPicPr>
        <p:blipFill>
          <a:blip r:embed="rId4"/>
          <a:stretch>
            <a:fillRect/>
          </a:stretch>
        </p:blipFill>
        <p:spPr>
          <a:xfrm>
            <a:off x="870978" y="253223"/>
            <a:ext cx="11129893" cy="6351553"/>
          </a:xfrm>
          <a:prstGeom prst="rect">
            <a:avLst/>
          </a:prstGeom>
        </p:spPr>
      </p:pic>
      <p:sp>
        <p:nvSpPr>
          <p:cNvPr id="2" name="タイトル 1">
            <a:extLst>
              <a:ext uri="{FF2B5EF4-FFF2-40B4-BE49-F238E27FC236}">
                <a16:creationId xmlns:a16="http://schemas.microsoft.com/office/drawing/2014/main" id="{98CD26EC-669B-A337-8A3B-45B812BADD2E}"/>
              </a:ext>
            </a:extLst>
          </p:cNvPr>
          <p:cNvSpPr>
            <a:spLocks noGrp="1"/>
          </p:cNvSpPr>
          <p:nvPr>
            <p:ph type="title"/>
          </p:nvPr>
        </p:nvSpPr>
        <p:spPr>
          <a:xfrm>
            <a:off x="1832852" y="174881"/>
            <a:ext cx="2217877" cy="1316897"/>
          </a:xfrm>
        </p:spPr>
        <p:txBody>
          <a:bodyPr>
            <a:normAutofit/>
          </a:bodyPr>
          <a:lstStyle/>
          <a:p>
            <a:r>
              <a:rPr kumimoji="1" lang="ja-JP" altLang="en-US">
                <a:solidFill>
                  <a:srgbClr val="FF0000"/>
                </a:solidFill>
              </a:rPr>
              <a:t>協働</a:t>
            </a:r>
            <a:br>
              <a:rPr kumimoji="1" lang="en-US" altLang="ja-JP" dirty="0">
                <a:solidFill>
                  <a:srgbClr val="FF0000"/>
                </a:solidFill>
              </a:rPr>
            </a:br>
            <a:r>
              <a:rPr kumimoji="1" lang="ja-JP" altLang="en-US">
                <a:solidFill>
                  <a:srgbClr val="FF0000"/>
                </a:solidFill>
              </a:rPr>
              <a:t>　</a:t>
            </a:r>
            <a:r>
              <a:rPr kumimoji="1" lang="ja-JP" altLang="en-US" sz="2800">
                <a:solidFill>
                  <a:srgbClr val="FF0000"/>
                </a:solidFill>
              </a:rPr>
              <a:t>する学校</a:t>
            </a:r>
            <a:endParaRPr kumimoji="1" lang="ja-JP" altLang="en-US">
              <a:solidFill>
                <a:srgbClr val="FF0000"/>
              </a:solidFill>
            </a:endParaRPr>
          </a:p>
        </p:txBody>
      </p:sp>
      <p:pic>
        <p:nvPicPr>
          <p:cNvPr id="6" name="図 5">
            <a:extLst>
              <a:ext uri="{FF2B5EF4-FFF2-40B4-BE49-F238E27FC236}">
                <a16:creationId xmlns:a16="http://schemas.microsoft.com/office/drawing/2014/main" id="{F66E83B9-3B65-1239-8537-AFC2E8B19A62}"/>
              </a:ext>
            </a:extLst>
          </p:cNvPr>
          <p:cNvPicPr>
            <a:picLocks noChangeAspect="1"/>
          </p:cNvPicPr>
          <p:nvPr/>
        </p:nvPicPr>
        <p:blipFill>
          <a:blip r:embed="rId5"/>
          <a:stretch>
            <a:fillRect/>
          </a:stretch>
        </p:blipFill>
        <p:spPr>
          <a:xfrm>
            <a:off x="1101670" y="1760534"/>
            <a:ext cx="2704407" cy="1795895"/>
          </a:xfrm>
          <a:prstGeom prst="rect">
            <a:avLst/>
          </a:prstGeom>
        </p:spPr>
      </p:pic>
      <p:pic>
        <p:nvPicPr>
          <p:cNvPr id="7" name="図 6">
            <a:extLst>
              <a:ext uri="{FF2B5EF4-FFF2-40B4-BE49-F238E27FC236}">
                <a16:creationId xmlns:a16="http://schemas.microsoft.com/office/drawing/2014/main" id="{F384BC9B-493B-EA17-AB07-041D1BE76151}"/>
              </a:ext>
            </a:extLst>
          </p:cNvPr>
          <p:cNvPicPr>
            <a:picLocks noChangeAspect="1"/>
          </p:cNvPicPr>
          <p:nvPr/>
        </p:nvPicPr>
        <p:blipFill>
          <a:blip r:embed="rId6"/>
          <a:stretch>
            <a:fillRect/>
          </a:stretch>
        </p:blipFill>
        <p:spPr>
          <a:xfrm>
            <a:off x="8923866" y="4579625"/>
            <a:ext cx="2855629" cy="1896805"/>
          </a:xfrm>
          <a:prstGeom prst="rect">
            <a:avLst/>
          </a:prstGeom>
        </p:spPr>
      </p:pic>
      <p:pic>
        <p:nvPicPr>
          <p:cNvPr id="8" name="図 7">
            <a:extLst>
              <a:ext uri="{FF2B5EF4-FFF2-40B4-BE49-F238E27FC236}">
                <a16:creationId xmlns:a16="http://schemas.microsoft.com/office/drawing/2014/main" id="{515636FD-BDAB-6ED5-0944-83D6112A483D}"/>
              </a:ext>
            </a:extLst>
          </p:cNvPr>
          <p:cNvPicPr>
            <a:picLocks noChangeAspect="1"/>
          </p:cNvPicPr>
          <p:nvPr/>
        </p:nvPicPr>
        <p:blipFill>
          <a:blip r:embed="rId7"/>
          <a:stretch>
            <a:fillRect/>
          </a:stretch>
        </p:blipFill>
        <p:spPr>
          <a:xfrm>
            <a:off x="3696551" y="4266267"/>
            <a:ext cx="2344475" cy="1682734"/>
          </a:xfrm>
          <a:prstGeom prst="rect">
            <a:avLst/>
          </a:prstGeom>
        </p:spPr>
      </p:pic>
      <p:sp>
        <p:nvSpPr>
          <p:cNvPr id="9" name="テキスト ボックス 8">
            <a:extLst>
              <a:ext uri="{FF2B5EF4-FFF2-40B4-BE49-F238E27FC236}">
                <a16:creationId xmlns:a16="http://schemas.microsoft.com/office/drawing/2014/main" id="{B2D279B4-8967-3444-F10E-93FAFFB1764E}"/>
              </a:ext>
            </a:extLst>
          </p:cNvPr>
          <p:cNvSpPr txBox="1"/>
          <p:nvPr/>
        </p:nvSpPr>
        <p:spPr>
          <a:xfrm>
            <a:off x="1345369" y="1054679"/>
            <a:ext cx="646331" cy="369332"/>
          </a:xfrm>
          <a:prstGeom prst="rect">
            <a:avLst/>
          </a:prstGeom>
          <a:noFill/>
        </p:spPr>
        <p:txBody>
          <a:bodyPr wrap="none" rtlCol="0">
            <a:spAutoFit/>
          </a:bodyPr>
          <a:lstStyle/>
          <a:p>
            <a:r>
              <a:rPr kumimoji="1" lang="ja-JP" altLang="en-US" b="1"/>
              <a:t>福祉</a:t>
            </a:r>
          </a:p>
        </p:txBody>
      </p:sp>
      <p:sp>
        <p:nvSpPr>
          <p:cNvPr id="10" name="テキスト ボックス 9">
            <a:extLst>
              <a:ext uri="{FF2B5EF4-FFF2-40B4-BE49-F238E27FC236}">
                <a16:creationId xmlns:a16="http://schemas.microsoft.com/office/drawing/2014/main" id="{0E0E62A8-9E50-3630-82C2-DBAC0B76AD19}"/>
              </a:ext>
            </a:extLst>
          </p:cNvPr>
          <p:cNvSpPr txBox="1"/>
          <p:nvPr/>
        </p:nvSpPr>
        <p:spPr>
          <a:xfrm>
            <a:off x="3185242" y="566906"/>
            <a:ext cx="707886" cy="369332"/>
          </a:xfrm>
          <a:prstGeom prst="rect">
            <a:avLst/>
          </a:prstGeom>
          <a:noFill/>
        </p:spPr>
        <p:txBody>
          <a:bodyPr wrap="square" rtlCol="0">
            <a:spAutoFit/>
          </a:bodyPr>
          <a:lstStyle/>
          <a:p>
            <a:r>
              <a:rPr kumimoji="1" lang="ja-JP" altLang="en-US" b="1"/>
              <a:t>教育</a:t>
            </a:r>
          </a:p>
        </p:txBody>
      </p:sp>
      <p:sp>
        <p:nvSpPr>
          <p:cNvPr id="11" name="テキスト ボックス 10">
            <a:extLst>
              <a:ext uri="{FF2B5EF4-FFF2-40B4-BE49-F238E27FC236}">
                <a16:creationId xmlns:a16="http://schemas.microsoft.com/office/drawing/2014/main" id="{185FC5FE-765D-9C18-6E04-B249D67A3295}"/>
              </a:ext>
            </a:extLst>
          </p:cNvPr>
          <p:cNvSpPr txBox="1"/>
          <p:nvPr/>
        </p:nvSpPr>
        <p:spPr>
          <a:xfrm rot="5400000">
            <a:off x="1283149" y="450478"/>
            <a:ext cx="721568" cy="707886"/>
          </a:xfrm>
          <a:prstGeom prst="rect">
            <a:avLst/>
          </a:prstGeom>
          <a:noFill/>
        </p:spPr>
        <p:txBody>
          <a:bodyPr wrap="square">
            <a:spAutoFit/>
          </a:bodyPr>
          <a:lstStyle/>
          <a:p>
            <a:r>
              <a:rPr kumimoji="1" lang="ja-JP" altLang="en-US" sz="4000"/>
              <a:t>凸</a:t>
            </a:r>
            <a:endParaRPr kumimoji="1" lang="en-US" altLang="ja-JP" sz="4000" dirty="0"/>
          </a:p>
        </p:txBody>
      </p:sp>
      <p:sp>
        <p:nvSpPr>
          <p:cNvPr id="12" name="テキスト ボックス 11">
            <a:extLst>
              <a:ext uri="{FF2B5EF4-FFF2-40B4-BE49-F238E27FC236}">
                <a16:creationId xmlns:a16="http://schemas.microsoft.com/office/drawing/2014/main" id="{D16B6636-C9F1-71EC-50DE-0438E35416B2}"/>
              </a:ext>
            </a:extLst>
          </p:cNvPr>
          <p:cNvSpPr txBox="1"/>
          <p:nvPr/>
        </p:nvSpPr>
        <p:spPr>
          <a:xfrm rot="16200000">
            <a:off x="3149148" y="-39332"/>
            <a:ext cx="721568" cy="707886"/>
          </a:xfrm>
          <a:prstGeom prst="rect">
            <a:avLst/>
          </a:prstGeom>
          <a:noFill/>
        </p:spPr>
        <p:txBody>
          <a:bodyPr wrap="square">
            <a:spAutoFit/>
          </a:bodyPr>
          <a:lstStyle/>
          <a:p>
            <a:r>
              <a:rPr kumimoji="1" lang="ja-JP" altLang="en-US" sz="4000"/>
              <a:t>凸</a:t>
            </a:r>
            <a:endParaRPr kumimoji="1" lang="en-US" altLang="ja-JP" sz="4000" dirty="0"/>
          </a:p>
        </p:txBody>
      </p:sp>
      <p:sp>
        <p:nvSpPr>
          <p:cNvPr id="13" name="円/楕円 12">
            <a:extLst>
              <a:ext uri="{FF2B5EF4-FFF2-40B4-BE49-F238E27FC236}">
                <a16:creationId xmlns:a16="http://schemas.microsoft.com/office/drawing/2014/main" id="{7CD5933F-5D7D-839D-90ED-13D890CCB359}"/>
              </a:ext>
            </a:extLst>
          </p:cNvPr>
          <p:cNvSpPr/>
          <p:nvPr/>
        </p:nvSpPr>
        <p:spPr>
          <a:xfrm>
            <a:off x="8702490" y="4183781"/>
            <a:ext cx="2968005" cy="2559772"/>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36BE6FE5-D59D-F1F5-891B-C5E59FE579E2}"/>
              </a:ext>
            </a:extLst>
          </p:cNvPr>
          <p:cNvSpPr/>
          <p:nvPr/>
        </p:nvSpPr>
        <p:spPr>
          <a:xfrm>
            <a:off x="905277" y="1384003"/>
            <a:ext cx="3018330" cy="264994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3AC79DA3-3708-7BBB-4FA8-2EA6B3946958}"/>
              </a:ext>
            </a:extLst>
          </p:cNvPr>
          <p:cNvSpPr/>
          <p:nvPr/>
        </p:nvSpPr>
        <p:spPr>
          <a:xfrm>
            <a:off x="3413323" y="4419914"/>
            <a:ext cx="1610809" cy="146154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a:extLst>
              <a:ext uri="{FF2B5EF4-FFF2-40B4-BE49-F238E27FC236}">
                <a16:creationId xmlns:a16="http://schemas.microsoft.com/office/drawing/2014/main" id="{D53CEB95-0E77-F325-A227-F4302B17E810}"/>
              </a:ext>
            </a:extLst>
          </p:cNvPr>
          <p:cNvSpPr/>
          <p:nvPr/>
        </p:nvSpPr>
        <p:spPr>
          <a:xfrm>
            <a:off x="4733169" y="4398591"/>
            <a:ext cx="1615905" cy="1572181"/>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FD470FE4-7489-6544-485F-D81BB726DDB2}"/>
              </a:ext>
            </a:extLst>
          </p:cNvPr>
          <p:cNvSpPr/>
          <p:nvPr/>
        </p:nvSpPr>
        <p:spPr>
          <a:xfrm>
            <a:off x="10902010" y="5803321"/>
            <a:ext cx="476594" cy="47570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32138C5-2894-37C0-6330-02BB6660E41F}"/>
              </a:ext>
            </a:extLst>
          </p:cNvPr>
          <p:cNvSpPr/>
          <p:nvPr/>
        </p:nvSpPr>
        <p:spPr>
          <a:xfrm>
            <a:off x="1397817" y="2541211"/>
            <a:ext cx="2112115" cy="51538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rPr>
              <a:t>児童デイ</a:t>
            </a:r>
          </a:p>
        </p:txBody>
      </p:sp>
      <p:sp>
        <p:nvSpPr>
          <p:cNvPr id="19" name="正方形/長方形 18">
            <a:extLst>
              <a:ext uri="{FF2B5EF4-FFF2-40B4-BE49-F238E27FC236}">
                <a16:creationId xmlns:a16="http://schemas.microsoft.com/office/drawing/2014/main" id="{34B48513-3F3E-FDF2-EC73-08BF537766D4}"/>
              </a:ext>
            </a:extLst>
          </p:cNvPr>
          <p:cNvSpPr/>
          <p:nvPr/>
        </p:nvSpPr>
        <p:spPr>
          <a:xfrm>
            <a:off x="9266489" y="4784010"/>
            <a:ext cx="2112115" cy="51538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rPr>
              <a:t>授業中</a:t>
            </a:r>
            <a:endParaRPr kumimoji="1" lang="en-US" altLang="ja-JP" sz="2800" b="1" dirty="0">
              <a:solidFill>
                <a:schemeClr val="tx1"/>
              </a:solidFill>
            </a:endParaRPr>
          </a:p>
        </p:txBody>
      </p:sp>
      <p:sp>
        <p:nvSpPr>
          <p:cNvPr id="20" name="正方形/長方形 19">
            <a:extLst>
              <a:ext uri="{FF2B5EF4-FFF2-40B4-BE49-F238E27FC236}">
                <a16:creationId xmlns:a16="http://schemas.microsoft.com/office/drawing/2014/main" id="{CD3C292D-1002-4FBB-24D7-92D2CDA44C4F}"/>
              </a:ext>
            </a:extLst>
          </p:cNvPr>
          <p:cNvSpPr/>
          <p:nvPr/>
        </p:nvSpPr>
        <p:spPr>
          <a:xfrm>
            <a:off x="4629392" y="4613653"/>
            <a:ext cx="504266" cy="1087075"/>
          </a:xfrm>
          <a:prstGeom prst="rect">
            <a:avLst/>
          </a:prstGeom>
          <a:solidFill>
            <a:srgbClr val="FF8AD8"/>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rPr>
              <a:t>シ</a:t>
            </a:r>
            <a:endParaRPr kumimoji="1" lang="en-US" altLang="ja-JP" sz="2000" b="1" dirty="0">
              <a:solidFill>
                <a:schemeClr val="tx1"/>
              </a:solidFill>
            </a:endParaRPr>
          </a:p>
          <a:p>
            <a:pPr algn="ctr"/>
            <a:r>
              <a:rPr kumimoji="1" lang="ja-JP" altLang="en-US" sz="2000" b="1">
                <a:solidFill>
                  <a:schemeClr val="tx1"/>
                </a:solidFill>
              </a:rPr>
              <a:t>ェ</a:t>
            </a:r>
            <a:endParaRPr kumimoji="1" lang="en-US" altLang="ja-JP" sz="2000" b="1" dirty="0">
              <a:solidFill>
                <a:schemeClr val="tx1"/>
              </a:solidFill>
            </a:endParaRPr>
          </a:p>
          <a:p>
            <a:pPr algn="ctr"/>
            <a:r>
              <a:rPr kumimoji="1" lang="ja-JP" altLang="en-US" sz="2000" b="1">
                <a:solidFill>
                  <a:schemeClr val="tx1"/>
                </a:solidFill>
              </a:rPr>
              <a:t>ア</a:t>
            </a:r>
          </a:p>
        </p:txBody>
      </p:sp>
      <p:sp>
        <p:nvSpPr>
          <p:cNvPr id="21" name="屈折矢印 20">
            <a:extLst>
              <a:ext uri="{FF2B5EF4-FFF2-40B4-BE49-F238E27FC236}">
                <a16:creationId xmlns:a16="http://schemas.microsoft.com/office/drawing/2014/main" id="{11247CDF-804C-F3EB-5EF3-6039D19D24E7}"/>
              </a:ext>
            </a:extLst>
          </p:cNvPr>
          <p:cNvSpPr/>
          <p:nvPr/>
        </p:nvSpPr>
        <p:spPr>
          <a:xfrm>
            <a:off x="3806077" y="2821868"/>
            <a:ext cx="1119662" cy="515389"/>
          </a:xfrm>
          <a:prstGeom prst="bentUpArrow">
            <a:avLst/>
          </a:prstGeom>
          <a:ln w="825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屈折矢印 22">
            <a:extLst>
              <a:ext uri="{FF2B5EF4-FFF2-40B4-BE49-F238E27FC236}">
                <a16:creationId xmlns:a16="http://schemas.microsoft.com/office/drawing/2014/main" id="{832B3FBF-D62E-FF15-039A-F629A180FAB8}"/>
              </a:ext>
            </a:extLst>
          </p:cNvPr>
          <p:cNvSpPr/>
          <p:nvPr/>
        </p:nvSpPr>
        <p:spPr>
          <a:xfrm rot="16200000">
            <a:off x="8578349" y="3504507"/>
            <a:ext cx="1462448" cy="566634"/>
          </a:xfrm>
          <a:prstGeom prst="bentUpArrow">
            <a:avLst/>
          </a:prstGeom>
          <a:ln w="825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曲線コネクタ 24">
            <a:extLst>
              <a:ext uri="{FF2B5EF4-FFF2-40B4-BE49-F238E27FC236}">
                <a16:creationId xmlns:a16="http://schemas.microsoft.com/office/drawing/2014/main" id="{A4C0542A-E477-A22E-1174-4C2F80CFD244}"/>
              </a:ext>
            </a:extLst>
          </p:cNvPr>
          <p:cNvCxnSpPr>
            <a:cxnSpLocks/>
            <a:endCxn id="17" idx="2"/>
          </p:cNvCxnSpPr>
          <p:nvPr/>
        </p:nvCxnSpPr>
        <p:spPr>
          <a:xfrm>
            <a:off x="3806077" y="3556429"/>
            <a:ext cx="7095933" cy="2484745"/>
          </a:xfrm>
          <a:prstGeom prst="curvedConnector3">
            <a:avLst/>
          </a:prstGeom>
          <a:ln w="952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45D3F617-DD7F-FF16-C1E9-1C9022CED894}"/>
              </a:ext>
            </a:extLst>
          </p:cNvPr>
          <p:cNvSpPr txBox="1"/>
          <p:nvPr/>
        </p:nvSpPr>
        <p:spPr>
          <a:xfrm>
            <a:off x="4827946" y="743278"/>
            <a:ext cx="4839940" cy="1323439"/>
          </a:xfrm>
          <a:prstGeom prst="rect">
            <a:avLst/>
          </a:prstGeom>
          <a:noFill/>
        </p:spPr>
        <p:txBody>
          <a:bodyPr wrap="square" rtlCol="0">
            <a:spAutoFit/>
          </a:bodyPr>
          <a:lstStyle/>
          <a:p>
            <a:r>
              <a:rPr kumimoji="1" lang="ja-JP" altLang="en-US" sz="2000">
                <a:latin typeface="+mj-ea"/>
                <a:ea typeface="+mj-ea"/>
              </a:rPr>
              <a:t>多様な他者と協働</a:t>
            </a:r>
            <a:endParaRPr kumimoji="1" lang="en-US" altLang="ja-JP" sz="2000" dirty="0">
              <a:latin typeface="+mj-ea"/>
              <a:ea typeface="+mj-ea"/>
            </a:endParaRPr>
          </a:p>
          <a:p>
            <a:r>
              <a:rPr kumimoji="1" lang="ja-JP" altLang="en-US" sz="2000">
                <a:latin typeface="+mj-ea"/>
                <a:ea typeface="+mj-ea"/>
              </a:rPr>
              <a:t>　お互いの価値観を尊重</a:t>
            </a:r>
            <a:endParaRPr kumimoji="1" lang="en-US" altLang="ja-JP" sz="2000" dirty="0">
              <a:latin typeface="+mj-ea"/>
              <a:ea typeface="+mj-ea"/>
            </a:endParaRPr>
          </a:p>
          <a:p>
            <a:r>
              <a:rPr kumimoji="1" lang="ja-JP" altLang="en-US" sz="2000">
                <a:latin typeface="+mj-ea"/>
                <a:ea typeface="+mj-ea"/>
              </a:rPr>
              <a:t>　　多様な社会的な変化を乗り越える</a:t>
            </a:r>
            <a:endParaRPr kumimoji="1" lang="en-US" altLang="ja-JP" sz="2000" dirty="0">
              <a:latin typeface="+mj-ea"/>
              <a:ea typeface="+mj-ea"/>
            </a:endParaRPr>
          </a:p>
          <a:p>
            <a:r>
              <a:rPr kumimoji="1" lang="ja-JP" altLang="en-US" sz="2000">
                <a:latin typeface="+mj-ea"/>
                <a:ea typeface="+mj-ea"/>
              </a:rPr>
              <a:t>　　　　持続可能な学校</a:t>
            </a:r>
          </a:p>
        </p:txBody>
      </p:sp>
      <p:pic>
        <p:nvPicPr>
          <p:cNvPr id="3" name="図 2">
            <a:extLst>
              <a:ext uri="{FF2B5EF4-FFF2-40B4-BE49-F238E27FC236}">
                <a16:creationId xmlns:a16="http://schemas.microsoft.com/office/drawing/2014/main" id="{F752F03E-C984-AB97-3639-70E770115790}"/>
              </a:ext>
            </a:extLst>
          </p:cNvPr>
          <p:cNvPicPr>
            <a:picLocks noChangeAspect="1"/>
          </p:cNvPicPr>
          <p:nvPr/>
        </p:nvPicPr>
        <p:blipFill rotWithShape="1">
          <a:blip r:embed="rId8"/>
          <a:srcRect l="51031" r="33305" b="67287"/>
          <a:stretch/>
        </p:blipFill>
        <p:spPr>
          <a:xfrm>
            <a:off x="9667886" y="318884"/>
            <a:ext cx="894916" cy="929208"/>
          </a:xfrm>
          <a:prstGeom prst="rect">
            <a:avLst/>
          </a:prstGeom>
        </p:spPr>
      </p:pic>
      <p:pic>
        <p:nvPicPr>
          <p:cNvPr id="4" name="図 3">
            <a:extLst>
              <a:ext uri="{FF2B5EF4-FFF2-40B4-BE49-F238E27FC236}">
                <a16:creationId xmlns:a16="http://schemas.microsoft.com/office/drawing/2014/main" id="{570CBAB4-451E-230D-6E4F-0EEF3F91C450}"/>
              </a:ext>
            </a:extLst>
          </p:cNvPr>
          <p:cNvPicPr>
            <a:picLocks noChangeAspect="1"/>
          </p:cNvPicPr>
          <p:nvPr/>
        </p:nvPicPr>
        <p:blipFill rotWithShape="1">
          <a:blip r:embed="rId8"/>
          <a:srcRect l="67510" t="67287" r="16826" b="1"/>
          <a:stretch/>
        </p:blipFill>
        <p:spPr>
          <a:xfrm>
            <a:off x="10623678" y="318883"/>
            <a:ext cx="894917" cy="929209"/>
          </a:xfrm>
          <a:prstGeom prst="rect">
            <a:avLst/>
          </a:prstGeom>
        </p:spPr>
      </p:pic>
    </p:spTree>
    <p:custDataLst>
      <p:tags r:id="rId1"/>
    </p:custDataLst>
    <p:extLst>
      <p:ext uri="{BB962C8B-B14F-4D97-AF65-F5344CB8AC3E}">
        <p14:creationId xmlns:p14="http://schemas.microsoft.com/office/powerpoint/2010/main" val="1606805979"/>
      </p:ext>
    </p:extLst>
  </p:cSld>
  <p:clrMapOvr>
    <a:masterClrMapping/>
  </p:clrMapOvr>
  <mc:AlternateContent xmlns:mc="http://schemas.openxmlformats.org/markup-compatibility/2006" xmlns:p14="http://schemas.microsoft.com/office/powerpoint/2010/main">
    <mc:Choice Requires="p14">
      <p:transition spd="slow" p14:dur="2000" advTm="56674"/>
    </mc:Choice>
    <mc:Fallback xmlns="">
      <p:transition spd="slow" advTm="56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heckerboard(across)">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heckerboard(across)">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351BBC-8896-8737-F93E-D046FD44CFA7}"/>
              </a:ext>
            </a:extLst>
          </p:cNvPr>
          <p:cNvSpPr>
            <a:spLocks noGrp="1"/>
          </p:cNvSpPr>
          <p:nvPr>
            <p:ph type="title"/>
          </p:nvPr>
        </p:nvSpPr>
        <p:spPr/>
        <p:txBody>
          <a:bodyPr>
            <a:normAutofit/>
          </a:bodyPr>
          <a:lstStyle/>
          <a:p>
            <a:br>
              <a:rPr kumimoji="1" lang="en-US" altLang="ja-JP" dirty="0"/>
            </a:br>
            <a:r>
              <a:rPr kumimoji="1" lang="ja-JP" altLang="en-US"/>
              <a:t>　　　自分の凸凹を知ること</a:t>
            </a:r>
          </a:p>
        </p:txBody>
      </p:sp>
      <p:sp>
        <p:nvSpPr>
          <p:cNvPr id="3" name="コンテンツ プレースホルダー 2">
            <a:extLst>
              <a:ext uri="{FF2B5EF4-FFF2-40B4-BE49-F238E27FC236}">
                <a16:creationId xmlns:a16="http://schemas.microsoft.com/office/drawing/2014/main" id="{70644F39-6679-59D3-CB11-FFCDD051F593}"/>
              </a:ext>
            </a:extLst>
          </p:cNvPr>
          <p:cNvSpPr>
            <a:spLocks noGrp="1"/>
          </p:cNvSpPr>
          <p:nvPr>
            <p:ph sz="half" idx="1"/>
          </p:nvPr>
        </p:nvSpPr>
        <p:spPr>
          <a:xfrm>
            <a:off x="1313978" y="2829167"/>
            <a:ext cx="5301916" cy="4127501"/>
          </a:xfrm>
        </p:spPr>
        <p:txBody>
          <a:bodyPr/>
          <a:lstStyle/>
          <a:p>
            <a:pPr marL="0" indent="0">
              <a:buNone/>
            </a:pPr>
            <a:r>
              <a:rPr lang="ja-JP" altLang="en-US" sz="3200"/>
              <a:t>できないことを知ることで相手を頼ることができる</a:t>
            </a:r>
            <a:endParaRPr lang="en-US" altLang="ja-JP" sz="3200" dirty="0"/>
          </a:p>
          <a:p>
            <a:pPr marL="0" indent="0">
              <a:buNone/>
            </a:pPr>
            <a:endParaRPr kumimoji="1" lang="ja-JP" altLang="en-US"/>
          </a:p>
        </p:txBody>
      </p:sp>
      <p:pic>
        <p:nvPicPr>
          <p:cNvPr id="6" name="図 5">
            <a:extLst>
              <a:ext uri="{FF2B5EF4-FFF2-40B4-BE49-F238E27FC236}">
                <a16:creationId xmlns:a16="http://schemas.microsoft.com/office/drawing/2014/main" id="{93CCCDB1-9B4C-48BC-3A4A-4F4619D18A70}"/>
              </a:ext>
            </a:extLst>
          </p:cNvPr>
          <p:cNvPicPr>
            <a:picLocks noChangeAspect="1"/>
          </p:cNvPicPr>
          <p:nvPr/>
        </p:nvPicPr>
        <p:blipFill>
          <a:blip r:embed="rId3"/>
          <a:stretch>
            <a:fillRect/>
          </a:stretch>
        </p:blipFill>
        <p:spPr>
          <a:xfrm>
            <a:off x="6649745" y="2829167"/>
            <a:ext cx="4064000" cy="4064000"/>
          </a:xfrm>
          <a:prstGeom prst="rect">
            <a:avLst/>
          </a:prstGeom>
        </p:spPr>
      </p:pic>
      <p:sp>
        <p:nvSpPr>
          <p:cNvPr id="7" name="テキスト ボックス 6">
            <a:extLst>
              <a:ext uri="{FF2B5EF4-FFF2-40B4-BE49-F238E27FC236}">
                <a16:creationId xmlns:a16="http://schemas.microsoft.com/office/drawing/2014/main" id="{D1AFA780-A69A-C432-9F7F-0E0D4741A09D}"/>
              </a:ext>
            </a:extLst>
          </p:cNvPr>
          <p:cNvSpPr txBox="1"/>
          <p:nvPr/>
        </p:nvSpPr>
        <p:spPr>
          <a:xfrm rot="10800000">
            <a:off x="8330372" y="3429000"/>
            <a:ext cx="1055766" cy="830997"/>
          </a:xfrm>
          <a:prstGeom prst="rect">
            <a:avLst/>
          </a:prstGeom>
          <a:noFill/>
        </p:spPr>
        <p:txBody>
          <a:bodyPr wrap="square">
            <a:spAutoFit/>
          </a:bodyPr>
          <a:lstStyle/>
          <a:p>
            <a:r>
              <a:rPr kumimoji="1" lang="ja-JP" altLang="en-US" sz="4800"/>
              <a:t>凸</a:t>
            </a:r>
            <a:endParaRPr kumimoji="1" lang="en-US" altLang="ja-JP" sz="4800" dirty="0"/>
          </a:p>
        </p:txBody>
      </p:sp>
      <p:sp>
        <p:nvSpPr>
          <p:cNvPr id="8" name="テキスト ボックス 7">
            <a:extLst>
              <a:ext uri="{FF2B5EF4-FFF2-40B4-BE49-F238E27FC236}">
                <a16:creationId xmlns:a16="http://schemas.microsoft.com/office/drawing/2014/main" id="{4613B1A2-A431-3900-B396-627661120A3F}"/>
              </a:ext>
            </a:extLst>
          </p:cNvPr>
          <p:cNvSpPr txBox="1"/>
          <p:nvPr/>
        </p:nvSpPr>
        <p:spPr>
          <a:xfrm>
            <a:off x="8534594" y="5250147"/>
            <a:ext cx="1055766" cy="830997"/>
          </a:xfrm>
          <a:prstGeom prst="rect">
            <a:avLst/>
          </a:prstGeom>
          <a:noFill/>
        </p:spPr>
        <p:txBody>
          <a:bodyPr wrap="square">
            <a:spAutoFit/>
          </a:bodyPr>
          <a:lstStyle/>
          <a:p>
            <a:r>
              <a:rPr kumimoji="1" lang="ja-JP" altLang="en-US" sz="4800"/>
              <a:t>凹</a:t>
            </a:r>
            <a:endParaRPr kumimoji="1" lang="en-US" altLang="ja-JP" sz="4800" dirty="0"/>
          </a:p>
        </p:txBody>
      </p:sp>
      <p:pic>
        <p:nvPicPr>
          <p:cNvPr id="12" name="図 11">
            <a:extLst>
              <a:ext uri="{FF2B5EF4-FFF2-40B4-BE49-F238E27FC236}">
                <a16:creationId xmlns:a16="http://schemas.microsoft.com/office/drawing/2014/main" id="{8824BFE7-D9E0-22F7-7D25-A4DC14F7D61B}"/>
              </a:ext>
            </a:extLst>
          </p:cNvPr>
          <p:cNvPicPr>
            <a:picLocks noChangeAspect="1"/>
          </p:cNvPicPr>
          <p:nvPr/>
        </p:nvPicPr>
        <p:blipFill>
          <a:blip r:embed="rId4"/>
          <a:stretch>
            <a:fillRect/>
          </a:stretch>
        </p:blipFill>
        <p:spPr>
          <a:xfrm>
            <a:off x="1104803" y="3838483"/>
            <a:ext cx="3175000" cy="3175000"/>
          </a:xfrm>
          <a:prstGeom prst="rect">
            <a:avLst/>
          </a:prstGeom>
        </p:spPr>
      </p:pic>
      <p:sp>
        <p:nvSpPr>
          <p:cNvPr id="14" name="テキスト ボックス 13">
            <a:extLst>
              <a:ext uri="{FF2B5EF4-FFF2-40B4-BE49-F238E27FC236}">
                <a16:creationId xmlns:a16="http://schemas.microsoft.com/office/drawing/2014/main" id="{A1A11FF5-0EA0-543A-E6AE-D64368638F83}"/>
              </a:ext>
            </a:extLst>
          </p:cNvPr>
          <p:cNvSpPr txBox="1"/>
          <p:nvPr/>
        </p:nvSpPr>
        <p:spPr>
          <a:xfrm>
            <a:off x="2876810" y="5250146"/>
            <a:ext cx="1055766" cy="830997"/>
          </a:xfrm>
          <a:prstGeom prst="rect">
            <a:avLst/>
          </a:prstGeom>
          <a:noFill/>
        </p:spPr>
        <p:txBody>
          <a:bodyPr wrap="square">
            <a:spAutoFit/>
          </a:bodyPr>
          <a:lstStyle/>
          <a:p>
            <a:r>
              <a:rPr kumimoji="1" lang="ja-JP" altLang="en-US" sz="4800"/>
              <a:t>凹</a:t>
            </a:r>
            <a:endParaRPr kumimoji="1" lang="en-US" altLang="ja-JP" sz="4800" dirty="0"/>
          </a:p>
        </p:txBody>
      </p:sp>
      <p:sp>
        <p:nvSpPr>
          <p:cNvPr id="5" name="テキスト ボックス 4">
            <a:extLst>
              <a:ext uri="{FF2B5EF4-FFF2-40B4-BE49-F238E27FC236}">
                <a16:creationId xmlns:a16="http://schemas.microsoft.com/office/drawing/2014/main" id="{C497F4BB-36F5-5984-DF60-914E4C45200C}"/>
              </a:ext>
            </a:extLst>
          </p:cNvPr>
          <p:cNvSpPr txBox="1"/>
          <p:nvPr/>
        </p:nvSpPr>
        <p:spPr>
          <a:xfrm>
            <a:off x="3109200" y="6026561"/>
            <a:ext cx="3174999" cy="523220"/>
          </a:xfrm>
          <a:prstGeom prst="rect">
            <a:avLst/>
          </a:prstGeom>
          <a:noFill/>
        </p:spPr>
        <p:txBody>
          <a:bodyPr wrap="square" rtlCol="0">
            <a:spAutoFit/>
          </a:bodyPr>
          <a:lstStyle/>
          <a:p>
            <a:r>
              <a:rPr kumimoji="1" lang="ja-JP" altLang="en-US" sz="2800" b="1">
                <a:solidFill>
                  <a:srgbClr val="FF0000"/>
                </a:solidFill>
              </a:rPr>
              <a:t>一人で頑張らない</a:t>
            </a:r>
          </a:p>
        </p:txBody>
      </p:sp>
      <p:sp>
        <p:nvSpPr>
          <p:cNvPr id="10" name="テキスト ボックス 9">
            <a:extLst>
              <a:ext uri="{FF2B5EF4-FFF2-40B4-BE49-F238E27FC236}">
                <a16:creationId xmlns:a16="http://schemas.microsoft.com/office/drawing/2014/main" id="{35358DC9-7AE4-74A4-4A06-6AF638660124}"/>
              </a:ext>
            </a:extLst>
          </p:cNvPr>
          <p:cNvSpPr txBox="1"/>
          <p:nvPr/>
        </p:nvSpPr>
        <p:spPr>
          <a:xfrm>
            <a:off x="8703405" y="2684796"/>
            <a:ext cx="3690967" cy="954107"/>
          </a:xfrm>
          <a:prstGeom prst="rect">
            <a:avLst/>
          </a:prstGeom>
          <a:noFill/>
        </p:spPr>
        <p:txBody>
          <a:bodyPr wrap="square" rtlCol="0">
            <a:spAutoFit/>
          </a:bodyPr>
          <a:lstStyle/>
          <a:p>
            <a:r>
              <a:rPr kumimoji="1" lang="ja-JP" altLang="en-US" sz="2800" b="1">
                <a:solidFill>
                  <a:srgbClr val="0070C0"/>
                </a:solidFill>
              </a:rPr>
              <a:t>「助けて」が</a:t>
            </a:r>
            <a:endParaRPr kumimoji="1" lang="en-US" altLang="ja-JP" sz="2800" b="1" dirty="0">
              <a:solidFill>
                <a:srgbClr val="0070C0"/>
              </a:solidFill>
            </a:endParaRPr>
          </a:p>
          <a:p>
            <a:r>
              <a:rPr kumimoji="1" lang="ja-JP" altLang="en-US" sz="2800" b="1">
                <a:solidFill>
                  <a:srgbClr val="0070C0"/>
                </a:solidFill>
              </a:rPr>
              <a:t>言える仲間づくり</a:t>
            </a:r>
          </a:p>
        </p:txBody>
      </p:sp>
      <p:sp>
        <p:nvSpPr>
          <p:cNvPr id="11" name="右矢印 10">
            <a:extLst>
              <a:ext uri="{FF2B5EF4-FFF2-40B4-BE49-F238E27FC236}">
                <a16:creationId xmlns:a16="http://schemas.microsoft.com/office/drawing/2014/main" id="{DBC72BD9-2034-FA30-131B-0579F3F2C275}"/>
              </a:ext>
            </a:extLst>
          </p:cNvPr>
          <p:cNvSpPr/>
          <p:nvPr/>
        </p:nvSpPr>
        <p:spPr>
          <a:xfrm>
            <a:off x="4233291" y="4610110"/>
            <a:ext cx="2760313" cy="700087"/>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695B66B-888C-BE0E-16E1-CE1ECFD1FEEA}"/>
              </a:ext>
            </a:extLst>
          </p:cNvPr>
          <p:cNvPicPr>
            <a:picLocks noChangeAspect="1"/>
          </p:cNvPicPr>
          <p:nvPr/>
        </p:nvPicPr>
        <p:blipFill rotWithShape="1">
          <a:blip r:embed="rId5"/>
          <a:srcRect l="51031" r="33305" b="67287"/>
          <a:stretch/>
        </p:blipFill>
        <p:spPr>
          <a:xfrm>
            <a:off x="9667886" y="318884"/>
            <a:ext cx="894916" cy="929208"/>
          </a:xfrm>
          <a:prstGeom prst="rect">
            <a:avLst/>
          </a:prstGeom>
        </p:spPr>
      </p:pic>
      <p:pic>
        <p:nvPicPr>
          <p:cNvPr id="9" name="図 8">
            <a:extLst>
              <a:ext uri="{FF2B5EF4-FFF2-40B4-BE49-F238E27FC236}">
                <a16:creationId xmlns:a16="http://schemas.microsoft.com/office/drawing/2014/main" id="{63AB2A5E-7E9D-7C65-F1DE-8C343B5578A8}"/>
              </a:ext>
            </a:extLst>
          </p:cNvPr>
          <p:cNvPicPr>
            <a:picLocks noChangeAspect="1"/>
          </p:cNvPicPr>
          <p:nvPr/>
        </p:nvPicPr>
        <p:blipFill rotWithShape="1">
          <a:blip r:embed="rId5"/>
          <a:srcRect l="67510" t="67287" r="16826" b="1"/>
          <a:stretch/>
        </p:blipFill>
        <p:spPr>
          <a:xfrm>
            <a:off x="10623678" y="318883"/>
            <a:ext cx="894917" cy="929209"/>
          </a:xfrm>
          <a:prstGeom prst="rect">
            <a:avLst/>
          </a:prstGeom>
        </p:spPr>
      </p:pic>
    </p:spTree>
    <p:extLst>
      <p:ext uri="{BB962C8B-B14F-4D97-AF65-F5344CB8AC3E}">
        <p14:creationId xmlns:p14="http://schemas.microsoft.com/office/powerpoint/2010/main" val="1372623592"/>
      </p:ext>
    </p:extLst>
  </p:cSld>
  <p:clrMapOvr>
    <a:masterClrMapping/>
  </p:clrMapOvr>
  <mc:AlternateContent xmlns:mc="http://schemas.openxmlformats.org/markup-compatibility/2006" xmlns:p14="http://schemas.microsoft.com/office/powerpoint/2010/main">
    <mc:Choice Requires="p14">
      <p:transition spd="slow" p14:dur="2000" advTm="26769"/>
    </mc:Choice>
    <mc:Fallback xmlns="">
      <p:transition spd="slow" advTm="2676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C43141-7EA4-605E-BF6B-4E7C3CABF313}"/>
              </a:ext>
            </a:extLst>
          </p:cNvPr>
          <p:cNvSpPr>
            <a:spLocks noGrp="1"/>
          </p:cNvSpPr>
          <p:nvPr>
            <p:ph sz="half" idx="1"/>
          </p:nvPr>
        </p:nvSpPr>
        <p:spPr>
          <a:xfrm>
            <a:off x="1106745" y="171450"/>
            <a:ext cx="3536069" cy="2971800"/>
          </a:xfrm>
          <a:noFill/>
          <a:ln w="85725">
            <a:solidFill>
              <a:srgbClr val="00B0F0"/>
            </a:solidFill>
          </a:ln>
        </p:spPr>
        <p:txBody>
          <a:bodyPr/>
          <a:lstStyle/>
          <a:p>
            <a:pPr marL="0" indent="0" algn="ctr">
              <a:buNone/>
            </a:pPr>
            <a:endParaRPr kumimoji="1" lang="en-US" altLang="ja-JP" dirty="0"/>
          </a:p>
        </p:txBody>
      </p:sp>
      <p:sp>
        <p:nvSpPr>
          <p:cNvPr id="4" name="コンテンツ プレースホルダー 3">
            <a:extLst>
              <a:ext uri="{FF2B5EF4-FFF2-40B4-BE49-F238E27FC236}">
                <a16:creationId xmlns:a16="http://schemas.microsoft.com/office/drawing/2014/main" id="{E329F793-0805-BD54-E520-41F0F30E2B9A}"/>
              </a:ext>
            </a:extLst>
          </p:cNvPr>
          <p:cNvSpPr>
            <a:spLocks noGrp="1"/>
          </p:cNvSpPr>
          <p:nvPr>
            <p:ph sz="half" idx="2"/>
          </p:nvPr>
        </p:nvSpPr>
        <p:spPr>
          <a:xfrm>
            <a:off x="6943413" y="3429000"/>
            <a:ext cx="3742003" cy="2971801"/>
          </a:xfrm>
          <a:noFill/>
          <a:ln w="66675">
            <a:solidFill>
              <a:srgbClr val="FF8AD8"/>
            </a:solidFill>
            <a:prstDash val="sysDot"/>
          </a:ln>
        </p:spPr>
        <p:txBody>
          <a:bodyPr/>
          <a:lstStyle/>
          <a:p>
            <a:pPr marL="0" indent="0">
              <a:buNone/>
            </a:pPr>
            <a:endParaRPr lang="en-US" altLang="ja-JP" dirty="0"/>
          </a:p>
          <a:p>
            <a:pPr marL="0" indent="0" algn="ctr">
              <a:buNone/>
            </a:pPr>
            <a:r>
              <a:rPr lang="ja-JP" altLang="en-US"/>
              <a:t>未　来</a:t>
            </a:r>
            <a:endParaRPr kumimoji="1" lang="ja-JP" altLang="en-US"/>
          </a:p>
        </p:txBody>
      </p:sp>
      <p:sp>
        <p:nvSpPr>
          <p:cNvPr id="7" name="コンテンツ プレースホルダー 2">
            <a:extLst>
              <a:ext uri="{FF2B5EF4-FFF2-40B4-BE49-F238E27FC236}">
                <a16:creationId xmlns:a16="http://schemas.microsoft.com/office/drawing/2014/main" id="{D83A877B-003D-726E-FCEC-FD3C3B9F2AAB}"/>
              </a:ext>
            </a:extLst>
          </p:cNvPr>
          <p:cNvSpPr txBox="1">
            <a:spLocks/>
          </p:cNvSpPr>
          <p:nvPr/>
        </p:nvSpPr>
        <p:spPr>
          <a:xfrm>
            <a:off x="1089115" y="3477124"/>
            <a:ext cx="3536069" cy="2971800"/>
          </a:xfrm>
          <a:prstGeom prst="rect">
            <a:avLst/>
          </a:prstGeom>
          <a:noFill/>
          <a:ln w="73025">
            <a:solidFill>
              <a:srgbClr val="FFC00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Font typeface="Franklin Gothic Book" panose="020B0503020102020204" pitchFamily="34" charset="0"/>
              <a:buNone/>
            </a:pPr>
            <a:endParaRPr lang="en-US" altLang="ja-JP" dirty="0"/>
          </a:p>
          <a:p>
            <a:pPr marL="0" indent="0" algn="ctr">
              <a:buFont typeface="Franklin Gothic Book" panose="020B0503020102020204" pitchFamily="34" charset="0"/>
              <a:buNone/>
            </a:pPr>
            <a:r>
              <a:rPr lang="ja-JP" altLang="en-US"/>
              <a:t>子ども</a:t>
            </a:r>
          </a:p>
        </p:txBody>
      </p:sp>
      <p:sp>
        <p:nvSpPr>
          <p:cNvPr id="8" name="コンテンツ プレースホルダー 2">
            <a:extLst>
              <a:ext uri="{FF2B5EF4-FFF2-40B4-BE49-F238E27FC236}">
                <a16:creationId xmlns:a16="http://schemas.microsoft.com/office/drawing/2014/main" id="{ABC7ADB2-4955-D895-4F73-7A10594C4B94}"/>
              </a:ext>
            </a:extLst>
          </p:cNvPr>
          <p:cNvSpPr txBox="1">
            <a:spLocks/>
          </p:cNvSpPr>
          <p:nvPr/>
        </p:nvSpPr>
        <p:spPr>
          <a:xfrm>
            <a:off x="6943412" y="171450"/>
            <a:ext cx="3742003" cy="2971800"/>
          </a:xfrm>
          <a:prstGeom prst="rect">
            <a:avLst/>
          </a:prstGeom>
          <a:noFill/>
          <a:ln w="73025">
            <a:solidFill>
              <a:srgbClr val="00B050"/>
            </a:solidFill>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lgn="ctr">
              <a:buFont typeface="Franklin Gothic Book" panose="020B0503020102020204" pitchFamily="34" charset="0"/>
              <a:buNone/>
            </a:pPr>
            <a:endParaRPr lang="en-US" altLang="ja-JP" dirty="0"/>
          </a:p>
          <a:p>
            <a:pPr marL="0" indent="0" algn="ctr">
              <a:buFont typeface="Franklin Gothic Book" panose="020B0503020102020204" pitchFamily="34" charset="0"/>
              <a:buNone/>
            </a:pPr>
            <a:r>
              <a:rPr lang="ja-JP" altLang="en-US"/>
              <a:t>働く大人</a:t>
            </a:r>
          </a:p>
        </p:txBody>
      </p:sp>
      <p:sp>
        <p:nvSpPr>
          <p:cNvPr id="10" name="右矢印 9">
            <a:extLst>
              <a:ext uri="{FF2B5EF4-FFF2-40B4-BE49-F238E27FC236}">
                <a16:creationId xmlns:a16="http://schemas.microsoft.com/office/drawing/2014/main" id="{82D4BA40-2A4B-5D92-9F91-54EFB707B0AB}"/>
              </a:ext>
            </a:extLst>
          </p:cNvPr>
          <p:cNvSpPr/>
          <p:nvPr/>
        </p:nvSpPr>
        <p:spPr>
          <a:xfrm>
            <a:off x="4806964" y="1657350"/>
            <a:ext cx="1972299" cy="70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a:extLst>
              <a:ext uri="{FF2B5EF4-FFF2-40B4-BE49-F238E27FC236}">
                <a16:creationId xmlns:a16="http://schemas.microsoft.com/office/drawing/2014/main" id="{75B2C964-1C64-37C3-F492-9DD3175F71CC}"/>
              </a:ext>
            </a:extLst>
          </p:cNvPr>
          <p:cNvSpPr/>
          <p:nvPr/>
        </p:nvSpPr>
        <p:spPr>
          <a:xfrm rot="7792387" flipV="1">
            <a:off x="4380384" y="3246699"/>
            <a:ext cx="2825454" cy="729342"/>
          </a:xfrm>
          <a:prstGeom prst="rightArrow">
            <a:avLst>
              <a:gd name="adj1" fmla="val 521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a:extLst>
              <a:ext uri="{FF2B5EF4-FFF2-40B4-BE49-F238E27FC236}">
                <a16:creationId xmlns:a16="http://schemas.microsoft.com/office/drawing/2014/main" id="{D80E8E8D-9376-7003-4F43-343711B68202}"/>
              </a:ext>
            </a:extLst>
          </p:cNvPr>
          <p:cNvSpPr/>
          <p:nvPr/>
        </p:nvSpPr>
        <p:spPr>
          <a:xfrm>
            <a:off x="4806963" y="5072251"/>
            <a:ext cx="1972299" cy="70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981BAC48-C07D-E15C-46E0-B960996F8B17}"/>
              </a:ext>
            </a:extLst>
          </p:cNvPr>
          <p:cNvPicPr>
            <a:picLocks noChangeAspect="1"/>
          </p:cNvPicPr>
          <p:nvPr/>
        </p:nvPicPr>
        <p:blipFill>
          <a:blip r:embed="rId3"/>
          <a:stretch>
            <a:fillRect/>
          </a:stretch>
        </p:blipFill>
        <p:spPr>
          <a:xfrm>
            <a:off x="1197635" y="3560178"/>
            <a:ext cx="3354288" cy="2840623"/>
          </a:xfrm>
          <a:prstGeom prst="rect">
            <a:avLst/>
          </a:prstGeom>
        </p:spPr>
      </p:pic>
      <p:pic>
        <p:nvPicPr>
          <p:cNvPr id="17" name="図 16">
            <a:extLst>
              <a:ext uri="{FF2B5EF4-FFF2-40B4-BE49-F238E27FC236}">
                <a16:creationId xmlns:a16="http://schemas.microsoft.com/office/drawing/2014/main" id="{6019A75D-861A-CCA3-AFB1-D91D960896B3}"/>
              </a:ext>
            </a:extLst>
          </p:cNvPr>
          <p:cNvPicPr>
            <a:picLocks noChangeAspect="1"/>
          </p:cNvPicPr>
          <p:nvPr/>
        </p:nvPicPr>
        <p:blipFill>
          <a:blip r:embed="rId4"/>
          <a:stretch>
            <a:fillRect/>
          </a:stretch>
        </p:blipFill>
        <p:spPr>
          <a:xfrm>
            <a:off x="7160449" y="3542712"/>
            <a:ext cx="3319028" cy="2750137"/>
          </a:xfrm>
          <a:prstGeom prst="rect">
            <a:avLst/>
          </a:prstGeom>
        </p:spPr>
      </p:pic>
      <p:pic>
        <p:nvPicPr>
          <p:cNvPr id="18" name="図 17">
            <a:extLst>
              <a:ext uri="{FF2B5EF4-FFF2-40B4-BE49-F238E27FC236}">
                <a16:creationId xmlns:a16="http://schemas.microsoft.com/office/drawing/2014/main" id="{9DEE624A-DE28-EF51-EC79-EF05C42A9AD7}"/>
              </a:ext>
            </a:extLst>
          </p:cNvPr>
          <p:cNvPicPr>
            <a:picLocks noChangeAspect="1"/>
          </p:cNvPicPr>
          <p:nvPr/>
        </p:nvPicPr>
        <p:blipFill>
          <a:blip r:embed="rId5"/>
          <a:stretch>
            <a:fillRect/>
          </a:stretch>
        </p:blipFill>
        <p:spPr>
          <a:xfrm>
            <a:off x="1218091" y="474665"/>
            <a:ext cx="3170118" cy="2402379"/>
          </a:xfrm>
          <a:prstGeom prst="rect">
            <a:avLst/>
          </a:prstGeom>
        </p:spPr>
      </p:pic>
      <p:pic>
        <p:nvPicPr>
          <p:cNvPr id="21" name="図 20">
            <a:extLst>
              <a:ext uri="{FF2B5EF4-FFF2-40B4-BE49-F238E27FC236}">
                <a16:creationId xmlns:a16="http://schemas.microsoft.com/office/drawing/2014/main" id="{F08AD91A-8640-EBD9-CBB4-D832DA6D4647}"/>
              </a:ext>
            </a:extLst>
          </p:cNvPr>
          <p:cNvPicPr>
            <a:picLocks noChangeAspect="1"/>
          </p:cNvPicPr>
          <p:nvPr/>
        </p:nvPicPr>
        <p:blipFill>
          <a:blip r:embed="rId6"/>
          <a:stretch>
            <a:fillRect/>
          </a:stretch>
        </p:blipFill>
        <p:spPr>
          <a:xfrm>
            <a:off x="7399666" y="457200"/>
            <a:ext cx="3074477" cy="2552008"/>
          </a:xfrm>
          <a:prstGeom prst="rect">
            <a:avLst/>
          </a:prstGeom>
        </p:spPr>
      </p:pic>
      <p:pic>
        <p:nvPicPr>
          <p:cNvPr id="2" name="図 1">
            <a:extLst>
              <a:ext uri="{FF2B5EF4-FFF2-40B4-BE49-F238E27FC236}">
                <a16:creationId xmlns:a16="http://schemas.microsoft.com/office/drawing/2014/main" id="{EDA3D709-F99C-61D5-BD40-8BE909EC9F1F}"/>
              </a:ext>
            </a:extLst>
          </p:cNvPr>
          <p:cNvPicPr>
            <a:picLocks noChangeAspect="1"/>
          </p:cNvPicPr>
          <p:nvPr/>
        </p:nvPicPr>
        <p:blipFill rotWithShape="1">
          <a:blip r:embed="rId7"/>
          <a:srcRect l="51031" r="33305" b="67287"/>
          <a:stretch/>
        </p:blipFill>
        <p:spPr>
          <a:xfrm>
            <a:off x="11141669" y="156453"/>
            <a:ext cx="894916" cy="929208"/>
          </a:xfrm>
          <a:prstGeom prst="rect">
            <a:avLst/>
          </a:prstGeom>
        </p:spPr>
      </p:pic>
      <p:pic>
        <p:nvPicPr>
          <p:cNvPr id="5" name="図 4">
            <a:extLst>
              <a:ext uri="{FF2B5EF4-FFF2-40B4-BE49-F238E27FC236}">
                <a16:creationId xmlns:a16="http://schemas.microsoft.com/office/drawing/2014/main" id="{CBC72C7E-BDAC-3899-FA7E-AB872D153631}"/>
              </a:ext>
            </a:extLst>
          </p:cNvPr>
          <p:cNvPicPr>
            <a:picLocks noChangeAspect="1"/>
          </p:cNvPicPr>
          <p:nvPr/>
        </p:nvPicPr>
        <p:blipFill rotWithShape="1">
          <a:blip r:embed="rId7"/>
          <a:srcRect l="67510" t="67287" r="16826" b="1"/>
          <a:stretch/>
        </p:blipFill>
        <p:spPr>
          <a:xfrm>
            <a:off x="11141669" y="1268599"/>
            <a:ext cx="894917" cy="929209"/>
          </a:xfrm>
          <a:prstGeom prst="rect">
            <a:avLst/>
          </a:prstGeom>
        </p:spPr>
      </p:pic>
    </p:spTree>
    <p:extLst>
      <p:ext uri="{BB962C8B-B14F-4D97-AF65-F5344CB8AC3E}">
        <p14:creationId xmlns:p14="http://schemas.microsoft.com/office/powerpoint/2010/main" val="2281580828"/>
      </p:ext>
    </p:extLst>
  </p:cSld>
  <p:clrMapOvr>
    <a:masterClrMapping/>
  </p:clrMapOvr>
  <mc:AlternateContent xmlns:mc="http://schemas.openxmlformats.org/markup-compatibility/2006" xmlns:p14="http://schemas.microsoft.com/office/powerpoint/2010/main">
    <mc:Choice Requires="p14">
      <p:transition spd="slow" p14:dur="2000" advTm="16057"/>
    </mc:Choice>
    <mc:Fallback xmlns="">
      <p:transition spd="slow" advTm="160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AE6F02-DAC8-312E-2B5A-F81C37BC10B2}"/>
              </a:ext>
            </a:extLst>
          </p:cNvPr>
          <p:cNvSpPr>
            <a:spLocks noGrp="1"/>
          </p:cNvSpPr>
          <p:nvPr>
            <p:ph type="title"/>
          </p:nvPr>
        </p:nvSpPr>
        <p:spPr/>
        <p:txBody>
          <a:bodyPr>
            <a:normAutofit/>
          </a:bodyPr>
          <a:lstStyle/>
          <a:p>
            <a:br>
              <a:rPr kumimoji="1" lang="en-US" altLang="ja-JP" sz="4000" dirty="0">
                <a:solidFill>
                  <a:schemeClr val="tx1"/>
                </a:solidFill>
              </a:rPr>
            </a:br>
            <a:r>
              <a:rPr kumimoji="1" lang="ja-JP" altLang="en-US" sz="4000">
                <a:solidFill>
                  <a:schemeClr val="tx1"/>
                </a:solidFill>
              </a:rPr>
              <a:t>　　</a:t>
            </a:r>
          </a:p>
        </p:txBody>
      </p:sp>
      <p:sp>
        <p:nvSpPr>
          <p:cNvPr id="3" name="コンテンツ プレースホルダー 2">
            <a:extLst>
              <a:ext uri="{FF2B5EF4-FFF2-40B4-BE49-F238E27FC236}">
                <a16:creationId xmlns:a16="http://schemas.microsoft.com/office/drawing/2014/main" id="{862B4EC6-6D83-79E6-0F2B-72A5936C69B2}"/>
              </a:ext>
            </a:extLst>
          </p:cNvPr>
          <p:cNvSpPr>
            <a:spLocks noGrp="1"/>
          </p:cNvSpPr>
          <p:nvPr>
            <p:ph idx="1"/>
          </p:nvPr>
        </p:nvSpPr>
        <p:spPr>
          <a:xfrm>
            <a:off x="1543724" y="622889"/>
            <a:ext cx="9601200" cy="3581400"/>
          </a:xfrm>
        </p:spPr>
        <p:txBody>
          <a:bodyPr>
            <a:normAutofit fontScale="92500" lnSpcReduction="20000"/>
          </a:bodyPr>
          <a:lstStyle/>
          <a:p>
            <a:pPr marL="0" indent="0">
              <a:buNone/>
            </a:pPr>
            <a:r>
              <a:rPr kumimoji="1" lang="ja-JP" altLang="en-US" sz="6600"/>
              <a:t>　</a:t>
            </a:r>
            <a:endParaRPr kumimoji="1" lang="en-US" altLang="ja-JP" sz="6600" dirty="0"/>
          </a:p>
          <a:p>
            <a:pPr marL="0" indent="0">
              <a:buNone/>
            </a:pPr>
            <a:r>
              <a:rPr kumimoji="1" lang="ja-JP" altLang="en-US" sz="11300" b="1">
                <a:solidFill>
                  <a:srgbClr val="0070C0"/>
                </a:solidFill>
              </a:rPr>
              <a:t>ち</a:t>
            </a:r>
            <a:r>
              <a:rPr kumimoji="1" lang="ja-JP" altLang="en-US" sz="11300" b="1">
                <a:solidFill>
                  <a:srgbClr val="00B0F0"/>
                </a:solidFill>
              </a:rPr>
              <a:t>ゃ</a:t>
            </a:r>
            <a:r>
              <a:rPr kumimoji="1" lang="ja-JP" altLang="en-US" sz="11300" b="1">
                <a:solidFill>
                  <a:srgbClr val="00B050"/>
                </a:solidFill>
              </a:rPr>
              <a:t>ん</a:t>
            </a:r>
            <a:r>
              <a:rPr kumimoji="1" lang="ja-JP" altLang="en-US" sz="11300" b="1">
                <a:solidFill>
                  <a:srgbClr val="7030A0"/>
                </a:solidFill>
              </a:rPr>
              <a:t>ぷ</a:t>
            </a:r>
            <a:r>
              <a:rPr kumimoji="1" lang="ja-JP" altLang="en-US" sz="11300" b="1">
                <a:solidFill>
                  <a:srgbClr val="FFC000"/>
                </a:solidFill>
              </a:rPr>
              <a:t>る</a:t>
            </a:r>
            <a:r>
              <a:rPr kumimoji="1" lang="ja-JP" altLang="en-US" sz="11300" b="1">
                <a:solidFill>
                  <a:srgbClr val="FF0000"/>
                </a:solidFill>
              </a:rPr>
              <a:t>う</a:t>
            </a:r>
            <a:r>
              <a:rPr kumimoji="1" lang="en-US" altLang="ja-JP" sz="11300" b="1" dirty="0">
                <a:solidFill>
                  <a:srgbClr val="FF8AD8"/>
                </a:solidFill>
              </a:rPr>
              <a:t>〜</a:t>
            </a:r>
          </a:p>
          <a:p>
            <a:pPr marL="0" indent="0">
              <a:buNone/>
            </a:pPr>
            <a:r>
              <a:rPr kumimoji="1" lang="ja-JP" altLang="en-US" sz="6600">
                <a:solidFill>
                  <a:srgbClr val="FF8AD8"/>
                </a:solidFill>
              </a:rPr>
              <a:t>　　　　</a:t>
            </a:r>
            <a:endParaRPr kumimoji="1" lang="en-US" altLang="ja-JP" sz="4400" dirty="0">
              <a:solidFill>
                <a:schemeClr val="tx1"/>
              </a:solidFill>
            </a:endParaRPr>
          </a:p>
          <a:p>
            <a:pPr marL="0" indent="0">
              <a:buNone/>
            </a:pPr>
            <a:r>
              <a:rPr lang="ja-JP" altLang="en-US" sz="1800"/>
              <a:t>　　　　　　　　　　　　　　　　</a:t>
            </a:r>
            <a:endParaRPr lang="en-US" altLang="ja-JP" sz="2800" dirty="0"/>
          </a:p>
          <a:p>
            <a:pPr marL="0" indent="0">
              <a:buNone/>
            </a:pPr>
            <a:endParaRPr kumimoji="1" lang="en-US" altLang="ja-JP" sz="2800" dirty="0"/>
          </a:p>
          <a:p>
            <a:pPr marL="0" indent="0">
              <a:buNone/>
            </a:pPr>
            <a:endParaRPr kumimoji="1" lang="ja-JP" altLang="en-US" sz="2800"/>
          </a:p>
        </p:txBody>
      </p:sp>
      <p:sp>
        <p:nvSpPr>
          <p:cNvPr id="5" name="テキスト ボックス 4">
            <a:extLst>
              <a:ext uri="{FF2B5EF4-FFF2-40B4-BE49-F238E27FC236}">
                <a16:creationId xmlns:a16="http://schemas.microsoft.com/office/drawing/2014/main" id="{571DB994-A769-68A8-74E8-31E9F108BFC9}"/>
              </a:ext>
            </a:extLst>
          </p:cNvPr>
          <p:cNvSpPr txBox="1"/>
          <p:nvPr/>
        </p:nvSpPr>
        <p:spPr>
          <a:xfrm>
            <a:off x="2590686" y="5612368"/>
            <a:ext cx="922471" cy="938719"/>
          </a:xfrm>
          <a:prstGeom prst="rect">
            <a:avLst/>
          </a:prstGeom>
          <a:noFill/>
        </p:spPr>
        <p:txBody>
          <a:bodyPr wrap="square" rtlCol="0">
            <a:spAutoFit/>
          </a:bodyPr>
          <a:lstStyle/>
          <a:p>
            <a:r>
              <a:rPr kumimoji="1" lang="ja-JP" altLang="en-US" sz="5500" b="1">
                <a:solidFill>
                  <a:srgbClr val="00B050"/>
                </a:solidFill>
              </a:rPr>
              <a:t>凸</a:t>
            </a:r>
          </a:p>
        </p:txBody>
      </p:sp>
      <p:sp>
        <p:nvSpPr>
          <p:cNvPr id="8" name="テキスト ボックス 7">
            <a:extLst>
              <a:ext uri="{FF2B5EF4-FFF2-40B4-BE49-F238E27FC236}">
                <a16:creationId xmlns:a16="http://schemas.microsoft.com/office/drawing/2014/main" id="{8939A488-14DF-D4D7-F531-95FEE9BCB70F}"/>
              </a:ext>
            </a:extLst>
          </p:cNvPr>
          <p:cNvSpPr txBox="1"/>
          <p:nvPr/>
        </p:nvSpPr>
        <p:spPr>
          <a:xfrm>
            <a:off x="4639208" y="5561779"/>
            <a:ext cx="748923" cy="938719"/>
          </a:xfrm>
          <a:prstGeom prst="rect">
            <a:avLst/>
          </a:prstGeom>
          <a:noFill/>
        </p:spPr>
        <p:txBody>
          <a:bodyPr wrap="square" rtlCol="0">
            <a:spAutoFit/>
          </a:bodyPr>
          <a:lstStyle/>
          <a:p>
            <a:r>
              <a:rPr kumimoji="1" lang="ja-JP" altLang="en-US" sz="5500" b="1">
                <a:solidFill>
                  <a:srgbClr val="0070C0"/>
                </a:solidFill>
              </a:rPr>
              <a:t>凹</a:t>
            </a:r>
          </a:p>
        </p:txBody>
      </p:sp>
      <p:sp>
        <p:nvSpPr>
          <p:cNvPr id="9" name="テキスト ボックス 8">
            <a:extLst>
              <a:ext uri="{FF2B5EF4-FFF2-40B4-BE49-F238E27FC236}">
                <a16:creationId xmlns:a16="http://schemas.microsoft.com/office/drawing/2014/main" id="{DF38A1A8-2ADA-382F-634B-7F7D133A95EE}"/>
              </a:ext>
            </a:extLst>
          </p:cNvPr>
          <p:cNvSpPr txBox="1"/>
          <p:nvPr/>
        </p:nvSpPr>
        <p:spPr>
          <a:xfrm>
            <a:off x="5441648" y="5612367"/>
            <a:ext cx="889987" cy="938719"/>
          </a:xfrm>
          <a:prstGeom prst="rect">
            <a:avLst/>
          </a:prstGeom>
          <a:noFill/>
        </p:spPr>
        <p:txBody>
          <a:bodyPr wrap="none" rtlCol="0">
            <a:spAutoFit/>
          </a:bodyPr>
          <a:lstStyle/>
          <a:p>
            <a:r>
              <a:rPr kumimoji="1" lang="ja-JP" altLang="en-US" sz="5500" b="1">
                <a:solidFill>
                  <a:srgbClr val="7030A0"/>
                </a:solidFill>
              </a:rPr>
              <a:t>凸</a:t>
            </a:r>
          </a:p>
        </p:txBody>
      </p:sp>
      <p:sp>
        <p:nvSpPr>
          <p:cNvPr id="10" name="テキスト ボックス 9">
            <a:extLst>
              <a:ext uri="{FF2B5EF4-FFF2-40B4-BE49-F238E27FC236}">
                <a16:creationId xmlns:a16="http://schemas.microsoft.com/office/drawing/2014/main" id="{D78DB85A-4820-2205-BFA0-1496FE0B62C7}"/>
              </a:ext>
            </a:extLst>
          </p:cNvPr>
          <p:cNvSpPr txBox="1"/>
          <p:nvPr/>
        </p:nvSpPr>
        <p:spPr>
          <a:xfrm rot="19380671">
            <a:off x="3607265" y="5561777"/>
            <a:ext cx="889987" cy="938719"/>
          </a:xfrm>
          <a:prstGeom prst="rect">
            <a:avLst/>
          </a:prstGeom>
          <a:noFill/>
        </p:spPr>
        <p:txBody>
          <a:bodyPr wrap="none" rtlCol="0">
            <a:spAutoFit/>
          </a:bodyPr>
          <a:lstStyle/>
          <a:p>
            <a:r>
              <a:rPr kumimoji="1" lang="ja-JP" altLang="en-US" sz="5500" b="1">
                <a:solidFill>
                  <a:srgbClr val="FF8AD8"/>
                </a:solidFill>
              </a:rPr>
              <a:t>凸</a:t>
            </a:r>
          </a:p>
        </p:txBody>
      </p:sp>
      <p:sp>
        <p:nvSpPr>
          <p:cNvPr id="11" name="テキスト ボックス 10">
            <a:extLst>
              <a:ext uri="{FF2B5EF4-FFF2-40B4-BE49-F238E27FC236}">
                <a16:creationId xmlns:a16="http://schemas.microsoft.com/office/drawing/2014/main" id="{E90FE809-EFD1-C9EA-29C5-2C0BD85C0724}"/>
              </a:ext>
            </a:extLst>
          </p:cNvPr>
          <p:cNvSpPr txBox="1"/>
          <p:nvPr/>
        </p:nvSpPr>
        <p:spPr>
          <a:xfrm rot="2559337">
            <a:off x="6259204" y="5606739"/>
            <a:ext cx="889987" cy="938719"/>
          </a:xfrm>
          <a:prstGeom prst="rect">
            <a:avLst/>
          </a:prstGeom>
          <a:noFill/>
        </p:spPr>
        <p:txBody>
          <a:bodyPr wrap="none" rtlCol="0">
            <a:spAutoFit/>
          </a:bodyPr>
          <a:lstStyle/>
          <a:p>
            <a:r>
              <a:rPr kumimoji="1" lang="ja-JP" altLang="en-US" sz="5500" b="1">
                <a:solidFill>
                  <a:srgbClr val="92D050"/>
                </a:solidFill>
              </a:rPr>
              <a:t>凸</a:t>
            </a:r>
          </a:p>
        </p:txBody>
      </p:sp>
      <p:sp>
        <p:nvSpPr>
          <p:cNvPr id="12" name="テキスト ボックス 11">
            <a:extLst>
              <a:ext uri="{FF2B5EF4-FFF2-40B4-BE49-F238E27FC236}">
                <a16:creationId xmlns:a16="http://schemas.microsoft.com/office/drawing/2014/main" id="{353509DA-99F4-79E9-58F9-5153D65B8AC9}"/>
              </a:ext>
            </a:extLst>
          </p:cNvPr>
          <p:cNvSpPr txBox="1"/>
          <p:nvPr/>
        </p:nvSpPr>
        <p:spPr>
          <a:xfrm>
            <a:off x="8769187" y="5606737"/>
            <a:ext cx="889987" cy="938719"/>
          </a:xfrm>
          <a:prstGeom prst="rect">
            <a:avLst/>
          </a:prstGeom>
          <a:noFill/>
        </p:spPr>
        <p:txBody>
          <a:bodyPr wrap="none" rtlCol="0">
            <a:spAutoFit/>
          </a:bodyPr>
          <a:lstStyle/>
          <a:p>
            <a:r>
              <a:rPr kumimoji="1" lang="ja-JP" altLang="en-US" sz="5500"/>
              <a:t>凸</a:t>
            </a:r>
          </a:p>
        </p:txBody>
      </p:sp>
      <p:sp>
        <p:nvSpPr>
          <p:cNvPr id="13" name="テキスト ボックス 12">
            <a:extLst>
              <a:ext uri="{FF2B5EF4-FFF2-40B4-BE49-F238E27FC236}">
                <a16:creationId xmlns:a16="http://schemas.microsoft.com/office/drawing/2014/main" id="{2C052455-765D-B6F1-7908-CC8272760C29}"/>
              </a:ext>
            </a:extLst>
          </p:cNvPr>
          <p:cNvSpPr txBox="1"/>
          <p:nvPr/>
        </p:nvSpPr>
        <p:spPr>
          <a:xfrm>
            <a:off x="9518110" y="5561776"/>
            <a:ext cx="748923" cy="938719"/>
          </a:xfrm>
          <a:prstGeom prst="rect">
            <a:avLst/>
          </a:prstGeom>
          <a:noFill/>
        </p:spPr>
        <p:txBody>
          <a:bodyPr wrap="square" rtlCol="0">
            <a:spAutoFit/>
          </a:bodyPr>
          <a:lstStyle/>
          <a:p>
            <a:r>
              <a:rPr kumimoji="1" lang="ja-JP" altLang="en-US" sz="5500">
                <a:solidFill>
                  <a:srgbClr val="0070C0"/>
                </a:solidFill>
              </a:rPr>
              <a:t>凹</a:t>
            </a:r>
          </a:p>
        </p:txBody>
      </p:sp>
      <p:sp>
        <p:nvSpPr>
          <p:cNvPr id="14" name="テキスト ボックス 13">
            <a:extLst>
              <a:ext uri="{FF2B5EF4-FFF2-40B4-BE49-F238E27FC236}">
                <a16:creationId xmlns:a16="http://schemas.microsoft.com/office/drawing/2014/main" id="{421316A5-A01A-BD71-856A-5A1664BF3B1B}"/>
              </a:ext>
            </a:extLst>
          </p:cNvPr>
          <p:cNvSpPr txBox="1"/>
          <p:nvPr/>
        </p:nvSpPr>
        <p:spPr>
          <a:xfrm>
            <a:off x="1841763" y="5606738"/>
            <a:ext cx="748923" cy="938719"/>
          </a:xfrm>
          <a:prstGeom prst="rect">
            <a:avLst/>
          </a:prstGeom>
          <a:noFill/>
        </p:spPr>
        <p:txBody>
          <a:bodyPr wrap="square" rtlCol="0">
            <a:spAutoFit/>
          </a:bodyPr>
          <a:lstStyle/>
          <a:p>
            <a:r>
              <a:rPr kumimoji="1" lang="ja-JP" altLang="en-US" sz="5500">
                <a:solidFill>
                  <a:srgbClr val="0070C0"/>
                </a:solidFill>
              </a:rPr>
              <a:t>凹</a:t>
            </a:r>
          </a:p>
        </p:txBody>
      </p:sp>
      <p:sp>
        <p:nvSpPr>
          <p:cNvPr id="15" name="テキスト ボックス 14">
            <a:extLst>
              <a:ext uri="{FF2B5EF4-FFF2-40B4-BE49-F238E27FC236}">
                <a16:creationId xmlns:a16="http://schemas.microsoft.com/office/drawing/2014/main" id="{364A94B5-776D-76C1-DA87-2E92D1FBE708}"/>
              </a:ext>
            </a:extLst>
          </p:cNvPr>
          <p:cNvSpPr txBox="1"/>
          <p:nvPr/>
        </p:nvSpPr>
        <p:spPr>
          <a:xfrm rot="7736665" flipH="1">
            <a:off x="10377440" y="5411530"/>
            <a:ext cx="950282" cy="938719"/>
          </a:xfrm>
          <a:prstGeom prst="rect">
            <a:avLst/>
          </a:prstGeom>
          <a:noFill/>
        </p:spPr>
        <p:txBody>
          <a:bodyPr wrap="square" rtlCol="0">
            <a:spAutoFit/>
          </a:bodyPr>
          <a:lstStyle/>
          <a:p>
            <a:r>
              <a:rPr kumimoji="1" lang="ja-JP" altLang="en-US" sz="5500" b="1">
                <a:solidFill>
                  <a:srgbClr val="FFC000"/>
                </a:solidFill>
              </a:rPr>
              <a:t>凹</a:t>
            </a:r>
          </a:p>
        </p:txBody>
      </p:sp>
      <p:sp>
        <p:nvSpPr>
          <p:cNvPr id="16" name="テキスト ボックス 15">
            <a:extLst>
              <a:ext uri="{FF2B5EF4-FFF2-40B4-BE49-F238E27FC236}">
                <a16:creationId xmlns:a16="http://schemas.microsoft.com/office/drawing/2014/main" id="{308872AE-44C0-5D3F-0BBF-0AC6CC2DB9B1}"/>
              </a:ext>
            </a:extLst>
          </p:cNvPr>
          <p:cNvSpPr txBox="1"/>
          <p:nvPr/>
        </p:nvSpPr>
        <p:spPr>
          <a:xfrm>
            <a:off x="8020264" y="5606738"/>
            <a:ext cx="748923" cy="938719"/>
          </a:xfrm>
          <a:prstGeom prst="rect">
            <a:avLst/>
          </a:prstGeom>
          <a:noFill/>
        </p:spPr>
        <p:txBody>
          <a:bodyPr wrap="square" rtlCol="0">
            <a:spAutoFit/>
          </a:bodyPr>
          <a:lstStyle/>
          <a:p>
            <a:r>
              <a:rPr kumimoji="1" lang="ja-JP" altLang="en-US" sz="5500" b="1">
                <a:solidFill>
                  <a:srgbClr val="FF0000"/>
                </a:solidFill>
              </a:rPr>
              <a:t>凹</a:t>
            </a:r>
          </a:p>
        </p:txBody>
      </p:sp>
      <p:sp>
        <p:nvSpPr>
          <p:cNvPr id="4" name="テキスト ボックス 3">
            <a:extLst>
              <a:ext uri="{FF2B5EF4-FFF2-40B4-BE49-F238E27FC236}">
                <a16:creationId xmlns:a16="http://schemas.microsoft.com/office/drawing/2014/main" id="{6B4D1536-4FEB-F5DB-B327-5B9D94C102A0}"/>
              </a:ext>
            </a:extLst>
          </p:cNvPr>
          <p:cNvSpPr txBox="1"/>
          <p:nvPr/>
        </p:nvSpPr>
        <p:spPr>
          <a:xfrm>
            <a:off x="3414424" y="2946592"/>
            <a:ext cx="5234711" cy="2062103"/>
          </a:xfrm>
          <a:prstGeom prst="rect">
            <a:avLst/>
          </a:prstGeom>
          <a:noFill/>
        </p:spPr>
        <p:txBody>
          <a:bodyPr wrap="square" rtlCol="0">
            <a:spAutoFit/>
          </a:bodyPr>
          <a:lstStyle/>
          <a:p>
            <a:r>
              <a:rPr kumimoji="1" lang="en-US" altLang="ja-JP" sz="3200" dirty="0"/>
              <a:t>①</a:t>
            </a:r>
            <a:r>
              <a:rPr kumimoji="1" lang="ja-JP" altLang="en-US" sz="3200"/>
              <a:t>誰も取り残さない</a:t>
            </a:r>
            <a:endParaRPr kumimoji="1" lang="en-US" altLang="ja-JP" sz="3200" dirty="0"/>
          </a:p>
          <a:p>
            <a:r>
              <a:rPr kumimoji="1" lang="ja-JP" altLang="en-US" sz="3200"/>
              <a:t>　②みんなが特別・主役</a:t>
            </a:r>
            <a:endParaRPr kumimoji="1" lang="en-US" altLang="ja-JP" sz="3200" dirty="0"/>
          </a:p>
          <a:p>
            <a:r>
              <a:rPr kumimoji="1" lang="ja-JP" altLang="en-US" sz="3200"/>
              <a:t>　　</a:t>
            </a:r>
            <a:r>
              <a:rPr kumimoji="1" lang="en-US" altLang="ja-JP" sz="3200" dirty="0"/>
              <a:t>③</a:t>
            </a:r>
            <a:r>
              <a:rPr kumimoji="1" lang="ja-JP" altLang="en-US" sz="3200"/>
              <a:t>自然な共生</a:t>
            </a:r>
            <a:endParaRPr kumimoji="1" lang="en-US" altLang="ja-JP" sz="3200" dirty="0"/>
          </a:p>
          <a:p>
            <a:r>
              <a:rPr kumimoji="1" lang="ja-JP" altLang="en-US" sz="3200"/>
              <a:t>　　　</a:t>
            </a:r>
            <a:r>
              <a:rPr kumimoji="1" lang="en-US" altLang="ja-JP" sz="3200" dirty="0"/>
              <a:t>④</a:t>
            </a:r>
            <a:r>
              <a:rPr kumimoji="1" lang="ja-JP" altLang="en-US" sz="3200"/>
              <a:t>持続可能な学校</a:t>
            </a:r>
          </a:p>
        </p:txBody>
      </p:sp>
      <p:pic>
        <p:nvPicPr>
          <p:cNvPr id="6" name="図 5">
            <a:extLst>
              <a:ext uri="{FF2B5EF4-FFF2-40B4-BE49-F238E27FC236}">
                <a16:creationId xmlns:a16="http://schemas.microsoft.com/office/drawing/2014/main" id="{66C4DD4E-01FC-E9D9-9085-AAFE2E84665C}"/>
              </a:ext>
            </a:extLst>
          </p:cNvPr>
          <p:cNvPicPr>
            <a:picLocks noChangeAspect="1"/>
          </p:cNvPicPr>
          <p:nvPr/>
        </p:nvPicPr>
        <p:blipFill rotWithShape="1">
          <a:blip r:embed="rId3"/>
          <a:srcRect l="51031" r="33305" b="67287"/>
          <a:stretch/>
        </p:blipFill>
        <p:spPr>
          <a:xfrm>
            <a:off x="9667886" y="318884"/>
            <a:ext cx="894916" cy="929208"/>
          </a:xfrm>
          <a:prstGeom prst="rect">
            <a:avLst/>
          </a:prstGeom>
        </p:spPr>
      </p:pic>
      <p:pic>
        <p:nvPicPr>
          <p:cNvPr id="7" name="図 6">
            <a:extLst>
              <a:ext uri="{FF2B5EF4-FFF2-40B4-BE49-F238E27FC236}">
                <a16:creationId xmlns:a16="http://schemas.microsoft.com/office/drawing/2014/main" id="{B400BEC6-FF3B-377B-4D40-7899671B19BF}"/>
              </a:ext>
            </a:extLst>
          </p:cNvPr>
          <p:cNvPicPr>
            <a:picLocks noChangeAspect="1"/>
          </p:cNvPicPr>
          <p:nvPr/>
        </p:nvPicPr>
        <p:blipFill rotWithShape="1">
          <a:blip r:embed="rId3"/>
          <a:srcRect l="67510" t="67287" r="16826" b="1"/>
          <a:stretch/>
        </p:blipFill>
        <p:spPr>
          <a:xfrm>
            <a:off x="10623678" y="318883"/>
            <a:ext cx="894917" cy="929209"/>
          </a:xfrm>
          <a:prstGeom prst="rect">
            <a:avLst/>
          </a:prstGeom>
        </p:spPr>
      </p:pic>
    </p:spTree>
    <p:extLst>
      <p:ext uri="{BB962C8B-B14F-4D97-AF65-F5344CB8AC3E}">
        <p14:creationId xmlns:p14="http://schemas.microsoft.com/office/powerpoint/2010/main" val="2655734669"/>
      </p:ext>
    </p:extLst>
  </p:cSld>
  <p:clrMapOvr>
    <a:masterClrMapping/>
  </p:clrMapOvr>
  <mc:AlternateContent xmlns:mc="http://schemas.openxmlformats.org/markup-compatibility/2006" xmlns:p14="http://schemas.microsoft.com/office/powerpoint/2010/main">
    <mc:Choice Requires="p14">
      <p:transition spd="slow" p14:dur="2000" advTm="12586"/>
    </mc:Choice>
    <mc:Fallback xmlns="">
      <p:transition spd="slow" advTm="1258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4881DD2-62A8-35EA-6680-097D81EDD5AE}"/>
              </a:ext>
            </a:extLst>
          </p:cNvPr>
          <p:cNvSpPr txBox="1"/>
          <p:nvPr/>
        </p:nvSpPr>
        <p:spPr>
          <a:xfrm>
            <a:off x="5291019" y="861347"/>
            <a:ext cx="3398687" cy="584775"/>
          </a:xfrm>
          <a:prstGeom prst="rect">
            <a:avLst/>
          </a:prstGeom>
          <a:noFill/>
        </p:spPr>
        <p:txBody>
          <a:bodyPr wrap="none" rtlCol="0">
            <a:spAutoFit/>
          </a:bodyPr>
          <a:lstStyle/>
          <a:p>
            <a:r>
              <a:rPr kumimoji="1" lang="ja-JP" altLang="en-US" sz="3200" b="1">
                <a:solidFill>
                  <a:srgbClr val="FF0000"/>
                </a:solidFill>
              </a:rPr>
              <a:t>小学校</a:t>
            </a:r>
            <a:r>
              <a:rPr kumimoji="1" lang="en-US" altLang="ja-JP" sz="3200" b="1" dirty="0">
                <a:solidFill>
                  <a:srgbClr val="FF0000"/>
                </a:solidFill>
              </a:rPr>
              <a:t>×</a:t>
            </a:r>
            <a:r>
              <a:rPr kumimoji="1" lang="ja-JP" altLang="en-US" sz="3200" b="1">
                <a:solidFill>
                  <a:srgbClr val="FF0000"/>
                </a:solidFill>
              </a:rPr>
              <a:t>児童デイ</a:t>
            </a:r>
          </a:p>
        </p:txBody>
      </p:sp>
      <p:pic>
        <p:nvPicPr>
          <p:cNvPr id="5" name="図 4">
            <a:extLst>
              <a:ext uri="{FF2B5EF4-FFF2-40B4-BE49-F238E27FC236}">
                <a16:creationId xmlns:a16="http://schemas.microsoft.com/office/drawing/2014/main" id="{0505EFA2-EB21-D285-CD0D-71A4BD13C070}"/>
              </a:ext>
            </a:extLst>
          </p:cNvPr>
          <p:cNvPicPr>
            <a:picLocks noChangeAspect="1"/>
          </p:cNvPicPr>
          <p:nvPr/>
        </p:nvPicPr>
        <p:blipFill>
          <a:blip r:embed="rId3"/>
          <a:stretch>
            <a:fillRect/>
          </a:stretch>
        </p:blipFill>
        <p:spPr>
          <a:xfrm>
            <a:off x="870978" y="253223"/>
            <a:ext cx="11129893" cy="6351553"/>
          </a:xfrm>
          <a:prstGeom prst="rect">
            <a:avLst/>
          </a:prstGeom>
        </p:spPr>
      </p:pic>
      <p:sp>
        <p:nvSpPr>
          <p:cNvPr id="6" name="円/楕円 5">
            <a:extLst>
              <a:ext uri="{FF2B5EF4-FFF2-40B4-BE49-F238E27FC236}">
                <a16:creationId xmlns:a16="http://schemas.microsoft.com/office/drawing/2014/main" id="{04223949-9DD5-E8F6-FD6F-5A141520EABC}"/>
              </a:ext>
            </a:extLst>
          </p:cNvPr>
          <p:cNvSpPr/>
          <p:nvPr/>
        </p:nvSpPr>
        <p:spPr>
          <a:xfrm>
            <a:off x="996110" y="3592157"/>
            <a:ext cx="10199780" cy="2364206"/>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500" b="1">
                <a:latin typeface="HGMaruGothicMPRO" panose="020F0600000000000000" pitchFamily="34" charset="-128"/>
                <a:ea typeface="HGMaruGothicMPRO" panose="020F0600000000000000" pitchFamily="34" charset="-128"/>
              </a:rPr>
              <a:t>＠那覇市立大名小学校</a:t>
            </a:r>
          </a:p>
        </p:txBody>
      </p:sp>
      <p:sp>
        <p:nvSpPr>
          <p:cNvPr id="9" name="タイトル 1">
            <a:extLst>
              <a:ext uri="{FF2B5EF4-FFF2-40B4-BE49-F238E27FC236}">
                <a16:creationId xmlns:a16="http://schemas.microsoft.com/office/drawing/2014/main" id="{97B37FF8-1977-7F00-D5DA-4C18A1CD68A6}"/>
              </a:ext>
            </a:extLst>
          </p:cNvPr>
          <p:cNvSpPr txBox="1">
            <a:spLocks/>
          </p:cNvSpPr>
          <p:nvPr/>
        </p:nvSpPr>
        <p:spPr>
          <a:xfrm>
            <a:off x="1295400" y="1027602"/>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a:lstStyle>
          <a:p>
            <a:r>
              <a:rPr lang="en-US" altLang="ja-JP" dirty="0"/>
              <a:t>8</a:t>
            </a:r>
            <a:r>
              <a:rPr lang="ja-JP" altLang="en-US"/>
              <a:t>月</a:t>
            </a:r>
            <a:r>
              <a:rPr lang="en-US" altLang="ja-JP" dirty="0"/>
              <a:t>OPEN</a:t>
            </a:r>
            <a:br>
              <a:rPr lang="en-US" altLang="ja-JP" dirty="0"/>
            </a:br>
            <a:r>
              <a:rPr lang="ja-JP" altLang="en-US"/>
              <a:t>　　モデル事業としてスタート</a:t>
            </a:r>
          </a:p>
        </p:txBody>
      </p:sp>
      <p:sp>
        <p:nvSpPr>
          <p:cNvPr id="12" name="テキスト ボックス 11">
            <a:extLst>
              <a:ext uri="{FF2B5EF4-FFF2-40B4-BE49-F238E27FC236}">
                <a16:creationId xmlns:a16="http://schemas.microsoft.com/office/drawing/2014/main" id="{20BE057C-2034-C5CD-99A6-50416377DAE7}"/>
              </a:ext>
            </a:extLst>
          </p:cNvPr>
          <p:cNvSpPr txBox="1"/>
          <p:nvPr/>
        </p:nvSpPr>
        <p:spPr>
          <a:xfrm>
            <a:off x="4143811" y="1102649"/>
            <a:ext cx="3398687" cy="584775"/>
          </a:xfrm>
          <a:prstGeom prst="rect">
            <a:avLst/>
          </a:prstGeom>
          <a:noFill/>
        </p:spPr>
        <p:txBody>
          <a:bodyPr wrap="none" rtlCol="0">
            <a:spAutoFit/>
          </a:bodyPr>
          <a:lstStyle/>
          <a:p>
            <a:r>
              <a:rPr kumimoji="1" lang="ja-JP" altLang="en-US" sz="3200" b="1">
                <a:solidFill>
                  <a:srgbClr val="FF0000"/>
                </a:solidFill>
              </a:rPr>
              <a:t>小学校</a:t>
            </a:r>
            <a:r>
              <a:rPr kumimoji="1" lang="en-US" altLang="ja-JP" sz="3200" b="1" dirty="0">
                <a:solidFill>
                  <a:srgbClr val="FF0000"/>
                </a:solidFill>
              </a:rPr>
              <a:t>×</a:t>
            </a:r>
            <a:r>
              <a:rPr kumimoji="1" lang="ja-JP" altLang="en-US" sz="3200" b="1">
                <a:solidFill>
                  <a:srgbClr val="FF0000"/>
                </a:solidFill>
              </a:rPr>
              <a:t>児童デイ</a:t>
            </a:r>
          </a:p>
        </p:txBody>
      </p:sp>
      <p:pic>
        <p:nvPicPr>
          <p:cNvPr id="2" name="図 1">
            <a:extLst>
              <a:ext uri="{FF2B5EF4-FFF2-40B4-BE49-F238E27FC236}">
                <a16:creationId xmlns:a16="http://schemas.microsoft.com/office/drawing/2014/main" id="{C876829F-4FE8-0FC8-982A-DA2F18F54BA0}"/>
              </a:ext>
            </a:extLst>
          </p:cNvPr>
          <p:cNvPicPr>
            <a:picLocks noChangeAspect="1"/>
          </p:cNvPicPr>
          <p:nvPr/>
        </p:nvPicPr>
        <p:blipFill rotWithShape="1">
          <a:blip r:embed="rId4"/>
          <a:srcRect l="51031" r="33305" b="67287"/>
          <a:stretch/>
        </p:blipFill>
        <p:spPr>
          <a:xfrm>
            <a:off x="9667886" y="318884"/>
            <a:ext cx="894916" cy="929208"/>
          </a:xfrm>
          <a:prstGeom prst="rect">
            <a:avLst/>
          </a:prstGeom>
        </p:spPr>
      </p:pic>
      <p:pic>
        <p:nvPicPr>
          <p:cNvPr id="3" name="図 2">
            <a:extLst>
              <a:ext uri="{FF2B5EF4-FFF2-40B4-BE49-F238E27FC236}">
                <a16:creationId xmlns:a16="http://schemas.microsoft.com/office/drawing/2014/main" id="{427287F6-1EC1-C502-EB9C-3856EC06AB8C}"/>
              </a:ext>
            </a:extLst>
          </p:cNvPr>
          <p:cNvPicPr>
            <a:picLocks noChangeAspect="1"/>
          </p:cNvPicPr>
          <p:nvPr/>
        </p:nvPicPr>
        <p:blipFill rotWithShape="1">
          <a:blip r:embed="rId4"/>
          <a:srcRect l="67510" t="67287" r="16826" b="1"/>
          <a:stretch/>
        </p:blipFill>
        <p:spPr>
          <a:xfrm>
            <a:off x="10623678" y="318883"/>
            <a:ext cx="894917" cy="929209"/>
          </a:xfrm>
          <a:prstGeom prst="rect">
            <a:avLst/>
          </a:prstGeom>
        </p:spPr>
      </p:pic>
    </p:spTree>
    <p:extLst>
      <p:ext uri="{BB962C8B-B14F-4D97-AF65-F5344CB8AC3E}">
        <p14:creationId xmlns:p14="http://schemas.microsoft.com/office/powerpoint/2010/main" val="1164420544"/>
      </p:ext>
    </p:extLst>
  </p:cSld>
  <p:clrMapOvr>
    <a:masterClrMapping/>
  </p:clrMapOvr>
  <mc:AlternateContent xmlns:mc="http://schemas.openxmlformats.org/markup-compatibility/2006" xmlns:p14="http://schemas.microsoft.com/office/powerpoint/2010/main">
    <mc:Choice Requires="p14">
      <p:transition spd="slow" p14:dur="2000" advTm="16659"/>
    </mc:Choice>
    <mc:Fallback xmlns="">
      <p:transition spd="slow" advTm="1665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1.8|1.7|1.4|1.4|2.4|1.4|1.2|2.2|1.7"/>
</p:tagLst>
</file>

<file path=ppt/tags/tag2.xml><?xml version="1.0" encoding="utf-8"?>
<p:tagLst xmlns:a="http://schemas.openxmlformats.org/drawingml/2006/main" xmlns:r="http://schemas.openxmlformats.org/officeDocument/2006/relationships" xmlns:p="http://schemas.openxmlformats.org/presentationml/2006/main">
  <p:tag name="TIMING" val="|23|0.6|0.8|0.8|8.6|0.6|0.6|0.8|0.7|2.2|7.6|0.9|0.9|1"/>
</p:tagLst>
</file>

<file path=ppt/theme/theme1.xml><?xml version="1.0" encoding="utf-8"?>
<a:theme xmlns:a="http://schemas.openxmlformats.org/drawingml/2006/main" name="トリミング">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トリミング</Template>
  <TotalTime>13360</TotalTime>
  <Words>678</Words>
  <Application>Microsoft Office PowerPoint</Application>
  <PresentationFormat>ワイド画面</PresentationFormat>
  <Paragraphs>130</Paragraphs>
  <Slides>8</Slides>
  <Notes>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HGMaruGothicMPRO</vt:lpstr>
      <vt:lpstr>游ゴシック</vt:lpstr>
      <vt:lpstr>Franklin Gothic Book</vt:lpstr>
      <vt:lpstr>トリミング</vt:lpstr>
      <vt:lpstr>みんなの居場所PJ</vt:lpstr>
      <vt:lpstr> 色んな価値観を認め合える社会に</vt:lpstr>
      <vt:lpstr>現実・・・</vt:lpstr>
      <vt:lpstr>協働 　する学校</vt:lpstr>
      <vt:lpstr> 　　　自分の凸凹を知ること</vt:lpstr>
      <vt:lpstr>PowerPoint プレゼンテーション</vt:lpstr>
      <vt:lpstr>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みんなの居場所PJ</dc:title>
  <dc:creator>平良 和</dc:creator>
  <cp:lastModifiedBy>裕一 奥村</cp:lastModifiedBy>
  <cp:revision>20</cp:revision>
  <dcterms:created xsi:type="dcterms:W3CDTF">2024-02-12T06:43:48Z</dcterms:created>
  <dcterms:modified xsi:type="dcterms:W3CDTF">2024-03-08T11:41:38Z</dcterms:modified>
</cp:coreProperties>
</file>