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1"/>
  </p:notesMasterIdLst>
  <p:sldIdLst>
    <p:sldId id="256" r:id="rId2"/>
    <p:sldId id="280" r:id="rId3"/>
    <p:sldId id="262" r:id="rId4"/>
    <p:sldId id="281" r:id="rId5"/>
    <p:sldId id="279" r:id="rId6"/>
    <p:sldId id="257" r:id="rId7"/>
    <p:sldId id="259" r:id="rId8"/>
    <p:sldId id="260" r:id="rId9"/>
    <p:sldId id="28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19680-CB3E-4AEF-AA21-607F4EBC9EBE}" v="176" dt="2024-03-08T08:24:35.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2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FC990-D29F-43B0-BF79-0E7BCC94874C}"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B2052-39D2-4631-A602-3F744AC15067}" type="slidenum">
              <a:rPr kumimoji="1" lang="ja-JP" altLang="en-US" smtClean="0"/>
              <a:t>‹#›</a:t>
            </a:fld>
            <a:endParaRPr kumimoji="1" lang="ja-JP" altLang="en-US"/>
          </a:p>
        </p:txBody>
      </p:sp>
    </p:spTree>
    <p:extLst>
      <p:ext uri="{BB962C8B-B14F-4D97-AF65-F5344CB8AC3E}">
        <p14:creationId xmlns:p14="http://schemas.microsoft.com/office/powerpoint/2010/main" val="14531425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3B99226-05FC-462F-BB01-2422387EB7DD}" type="slidenum">
              <a:rPr kumimoji="1" lang="ja-JP" altLang="en-US" smtClean="0"/>
              <a:t>5</a:t>
            </a:fld>
            <a:endParaRPr kumimoji="1" lang="ja-JP" altLang="en-US"/>
          </a:p>
        </p:txBody>
      </p:sp>
    </p:spTree>
    <p:extLst>
      <p:ext uri="{BB962C8B-B14F-4D97-AF65-F5344CB8AC3E}">
        <p14:creationId xmlns:p14="http://schemas.microsoft.com/office/powerpoint/2010/main" val="209982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6053235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38962600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9844393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EA57F-793F-4683-BD8A-741FD4B89154}" type="datetime1">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358069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FBEA57F-793F-4683-BD8A-741FD4B89154}" type="datetime1">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05139642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BEA57F-793F-4683-BD8A-741FD4B89154}" type="datetime1">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1514184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BEA57F-793F-4683-BD8A-741FD4B89154}" type="datetime1">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0954984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FBEA57F-793F-4683-BD8A-741FD4B89154}" type="datetime1">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6145791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EA57F-793F-4683-BD8A-741FD4B89154}" type="datetime1">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7875811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BEA57F-793F-4683-BD8A-741FD4B89154}" type="datetime1">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8285889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BEA57F-793F-4683-BD8A-741FD4B89154}" type="datetime1">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55546043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BEA57F-793F-4683-BD8A-741FD4B89154}" type="datetime1">
              <a:rPr lang="en-US" smtClean="0"/>
              <a:t>3/8/2024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D2C36F-4504-47C0-B82F-A167342A2754}" type="slidenum">
              <a:rPr lang="en-US" smtClean="0"/>
              <a:t>‹#›</a:t>
            </a:fld>
            <a:endParaRPr lang="en-US"/>
          </a:p>
        </p:txBody>
      </p:sp>
    </p:spTree>
    <p:extLst>
      <p:ext uri="{BB962C8B-B14F-4D97-AF65-F5344CB8AC3E}">
        <p14:creationId xmlns:p14="http://schemas.microsoft.com/office/powerpoint/2010/main" val="344059575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カラフルな幾何学的形状のモザイク">
            <a:extLst>
              <a:ext uri="{FF2B5EF4-FFF2-40B4-BE49-F238E27FC236}">
                <a16:creationId xmlns:a16="http://schemas.microsoft.com/office/drawing/2014/main" id="{DFE057F2-AC69-9578-4DC9-8294AFACB333}"/>
              </a:ext>
            </a:extLst>
          </p:cNvPr>
          <p:cNvPicPr>
            <a:picLocks noChangeAspect="1"/>
          </p:cNvPicPr>
          <p:nvPr/>
        </p:nvPicPr>
        <p:blipFill rotWithShape="1">
          <a:blip r:embed="rId2">
            <a:alphaModFix amt="30000"/>
          </a:blip>
          <a:srcRect t="18022" b="3306"/>
          <a:stretch/>
        </p:blipFill>
        <p:spPr>
          <a:xfrm>
            <a:off x="0" y="-51805"/>
            <a:ext cx="12284078" cy="6909805"/>
          </a:xfrm>
          <a:prstGeom prst="rect">
            <a:avLst/>
          </a:prstGeom>
        </p:spPr>
      </p:pic>
      <p:sp>
        <p:nvSpPr>
          <p:cNvPr id="2" name="タイトル 1">
            <a:extLst>
              <a:ext uri="{FF2B5EF4-FFF2-40B4-BE49-F238E27FC236}">
                <a16:creationId xmlns:a16="http://schemas.microsoft.com/office/drawing/2014/main" id="{4C187FE8-FFA4-111C-C46A-48DD6B9E342F}"/>
              </a:ext>
            </a:extLst>
          </p:cNvPr>
          <p:cNvSpPr>
            <a:spLocks noGrp="1"/>
          </p:cNvSpPr>
          <p:nvPr>
            <p:ph type="ctrTitle"/>
          </p:nvPr>
        </p:nvSpPr>
        <p:spPr>
          <a:xfrm>
            <a:off x="197154" y="174172"/>
            <a:ext cx="11994846" cy="3712028"/>
          </a:xfrm>
        </p:spPr>
        <p:txBody>
          <a:bodyPr anchor="t">
            <a:noAutofit/>
          </a:bodyPr>
          <a:lstStyle/>
          <a:p>
            <a:pPr algn="ctr"/>
            <a:br>
              <a:rPr lang="en-US" altLang="ja-JP" sz="4000" kern="100" spc="45" dirty="0">
                <a:solidFill>
                  <a:srgbClr val="000000"/>
                </a:solidFill>
                <a:effectLst/>
                <a:latin typeface="Century" panose="02040604050505020304" pitchFamily="18" charset="0"/>
                <a:ea typeface="UD デジタル 教科書体 N-B" panose="02020700000000000000" pitchFamily="17" charset="-128"/>
                <a:cs typeface="Times New Roman" panose="02020603050405020304" pitchFamily="18" charset="0"/>
              </a:rPr>
            </a:br>
            <a:r>
              <a:rPr lang="ja-JP" altLang="ja-JP" sz="4800" kern="100" spc="45" dirty="0">
                <a:solidFill>
                  <a:schemeClr val="accent2">
                    <a:lumMod val="75000"/>
                  </a:schemeClr>
                </a:solidFill>
                <a:effectLst/>
                <a:latin typeface="Century" panose="02040604050505020304" pitchFamily="18" charset="0"/>
                <a:ea typeface="UD デジタル 教科書体 N-B" panose="02020700000000000000" pitchFamily="17" charset="-128"/>
                <a:cs typeface="Times New Roman" panose="02020603050405020304" pitchFamily="18" charset="0"/>
              </a:rPr>
              <a:t>高校生が主体とした</a:t>
            </a:r>
            <a:br>
              <a:rPr lang="en-US" altLang="ja-JP" sz="4800" kern="100" spc="45" dirty="0">
                <a:solidFill>
                  <a:schemeClr val="accent2">
                    <a:lumMod val="75000"/>
                  </a:schemeClr>
                </a:solidFill>
                <a:effectLst/>
                <a:latin typeface="Century" panose="02040604050505020304" pitchFamily="18" charset="0"/>
                <a:ea typeface="UD デジタル 教科書体 N-B" panose="02020700000000000000" pitchFamily="17" charset="-128"/>
                <a:cs typeface="Times New Roman" panose="02020603050405020304" pitchFamily="18" charset="0"/>
              </a:rPr>
            </a:br>
            <a:r>
              <a:rPr lang="ja-JP" altLang="ja-JP" sz="4800" kern="100" spc="45" dirty="0">
                <a:solidFill>
                  <a:schemeClr val="accent2">
                    <a:lumMod val="75000"/>
                  </a:schemeClr>
                </a:solidFill>
                <a:effectLst/>
                <a:latin typeface="Century" panose="02040604050505020304" pitchFamily="18" charset="0"/>
                <a:ea typeface="UD デジタル 教科書体 N-B" panose="02020700000000000000" pitchFamily="17" charset="-128"/>
                <a:cs typeface="Times New Roman" panose="02020603050405020304" pitchFamily="18" charset="0"/>
              </a:rPr>
              <a:t>地域におけるフレイル予防と</a:t>
            </a:r>
            <a:br>
              <a:rPr lang="en-US" altLang="ja-JP" sz="4800" kern="100" spc="45" dirty="0">
                <a:solidFill>
                  <a:schemeClr val="accent2">
                    <a:lumMod val="75000"/>
                  </a:schemeClr>
                </a:solidFill>
                <a:effectLst/>
                <a:latin typeface="Century" panose="02040604050505020304" pitchFamily="18" charset="0"/>
                <a:ea typeface="UD デジタル 教科書体 N-B" panose="02020700000000000000" pitchFamily="17" charset="-128"/>
                <a:cs typeface="Times New Roman" panose="02020603050405020304" pitchFamily="18" charset="0"/>
              </a:rPr>
            </a:br>
            <a:r>
              <a:rPr lang="ja-JP" altLang="ja-JP" sz="4800" kern="100" spc="45" dirty="0">
                <a:solidFill>
                  <a:schemeClr val="accent2">
                    <a:lumMod val="75000"/>
                  </a:schemeClr>
                </a:solidFill>
                <a:effectLst/>
                <a:latin typeface="Century" panose="02040604050505020304" pitchFamily="18" charset="0"/>
                <a:ea typeface="UD デジタル 教科書体 N-B" panose="02020700000000000000" pitchFamily="17" charset="-128"/>
                <a:cs typeface="Times New Roman" panose="02020603050405020304" pitchFamily="18" charset="0"/>
              </a:rPr>
              <a:t>世代間交流による地域共生社会の実現</a:t>
            </a:r>
            <a:br>
              <a:rPr lang="ja-JP" altLang="ja-JP" sz="40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sz="4000" dirty="0"/>
          </a:p>
        </p:txBody>
      </p:sp>
      <p:sp>
        <p:nvSpPr>
          <p:cNvPr id="12" name="字幕 11">
            <a:extLst>
              <a:ext uri="{FF2B5EF4-FFF2-40B4-BE49-F238E27FC236}">
                <a16:creationId xmlns:a16="http://schemas.microsoft.com/office/drawing/2014/main" id="{B7873FB7-2ED1-7651-C5D8-49BF72C050BF}"/>
              </a:ext>
            </a:extLst>
          </p:cNvPr>
          <p:cNvSpPr>
            <a:spLocks noGrp="1"/>
          </p:cNvSpPr>
          <p:nvPr>
            <p:ph type="subTitle" idx="1"/>
          </p:nvPr>
        </p:nvSpPr>
        <p:spPr>
          <a:xfrm>
            <a:off x="552802" y="3298752"/>
            <a:ext cx="10969236" cy="699186"/>
          </a:xfrm>
        </p:spPr>
        <p:txBody>
          <a:bodyPr>
            <a:normAutofit/>
          </a:bodyPr>
          <a:lstStyle/>
          <a:p>
            <a:r>
              <a:rPr lang="ja-JP" altLang="ja-JP" sz="3200" kern="0" dirty="0">
                <a:solidFill>
                  <a:schemeClr val="tx1"/>
                </a:solidFill>
                <a:effectLst/>
                <a:ea typeface="UD デジタル 教科書体 N-B" panose="02020700000000000000" pitchFamily="17" charset="-128"/>
                <a:cs typeface="Meiryo UI" panose="020B0604030504040204" pitchFamily="50" charset="-128"/>
              </a:rPr>
              <a:t> ～健康長寿命延伸に向けた取り組みで元気なまちづくり～</a:t>
            </a:r>
            <a:endParaRPr kumimoji="1" lang="ja-JP" altLang="en-US" sz="3200" dirty="0">
              <a:solidFill>
                <a:schemeClr val="tx1"/>
              </a:solidFill>
            </a:endParaRPr>
          </a:p>
        </p:txBody>
      </p:sp>
      <p:sp>
        <p:nvSpPr>
          <p:cNvPr id="3" name="字幕 11">
            <a:extLst>
              <a:ext uri="{FF2B5EF4-FFF2-40B4-BE49-F238E27FC236}">
                <a16:creationId xmlns:a16="http://schemas.microsoft.com/office/drawing/2014/main" id="{AD0E4248-C351-3D54-BEE6-94895CCBB6D1}"/>
              </a:ext>
            </a:extLst>
          </p:cNvPr>
          <p:cNvSpPr txBox="1">
            <a:spLocks/>
          </p:cNvSpPr>
          <p:nvPr/>
        </p:nvSpPr>
        <p:spPr>
          <a:xfrm>
            <a:off x="277156" y="4303136"/>
            <a:ext cx="11244882" cy="2249666"/>
          </a:xfrm>
          <a:prstGeom prst="rect">
            <a:avLst/>
          </a:prstGeom>
          <a:solidFill>
            <a:srgbClr val="FF9933"/>
          </a:solidFill>
          <a:ln>
            <a:noFill/>
          </a:ln>
        </p:spPr>
        <p:style>
          <a:lnRef idx="1">
            <a:schemeClr val="accent1"/>
          </a:lnRef>
          <a:fillRef idx="3">
            <a:schemeClr val="accent1"/>
          </a:fillRef>
          <a:effectRef idx="2">
            <a:schemeClr val="accent1"/>
          </a:effectRef>
          <a:fontRef idx="minor">
            <a:schemeClr val="lt1"/>
          </a:fontRef>
        </p:style>
        <p:txBody>
          <a:bodyPr lIns="109728" tIns="109728" rIns="109728" bIns="9144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spc="90">
                <a:solidFill>
                  <a:schemeClr val="accent1"/>
                </a:solidFill>
                <a:latin typeface="+mn-lt"/>
                <a:ea typeface="+mn-ea"/>
                <a:cs typeface="+mn-cs"/>
              </a:defRPr>
            </a:lvl1pPr>
            <a:lvl2pPr marL="457200" indent="0" algn="ctr" defTabSz="914400" rtl="0" eaLnBrk="1" latinLnBrk="0" hangingPunct="1">
              <a:lnSpc>
                <a:spcPct val="140000"/>
              </a:lnSpc>
              <a:spcBef>
                <a:spcPts val="500"/>
              </a:spcBef>
              <a:buFont typeface="Arial" panose="020B0604020202020204" pitchFamily="34" charset="0"/>
              <a:buNone/>
              <a:defRPr sz="2000" kern="1200" spc="90">
                <a:solidFill>
                  <a:schemeClr val="accent1"/>
                </a:solidFill>
                <a:latin typeface="+mn-lt"/>
                <a:ea typeface="+mn-ea"/>
                <a:cs typeface="+mn-cs"/>
              </a:defRPr>
            </a:lvl2pPr>
            <a:lvl3pPr marL="914400" indent="0" algn="ctr" defTabSz="914400" rtl="0" eaLnBrk="1" latinLnBrk="0" hangingPunct="1">
              <a:lnSpc>
                <a:spcPct val="140000"/>
              </a:lnSpc>
              <a:spcBef>
                <a:spcPts val="500"/>
              </a:spcBef>
              <a:buFont typeface="Arial" panose="020B0604020202020204" pitchFamily="34" charset="0"/>
              <a:buNone/>
              <a:defRPr sz="1800" kern="1200" spc="90">
                <a:solidFill>
                  <a:schemeClr val="accent1"/>
                </a:solidFill>
                <a:latin typeface="+mn-lt"/>
                <a:ea typeface="+mn-ea"/>
                <a:cs typeface="+mn-cs"/>
              </a:defRPr>
            </a:lvl3pPr>
            <a:lvl4pPr marL="1371600" indent="0" algn="ctr" defTabSz="914400" rtl="0" eaLnBrk="1" latinLnBrk="0" hangingPunct="1">
              <a:lnSpc>
                <a:spcPct val="140000"/>
              </a:lnSpc>
              <a:spcBef>
                <a:spcPts val="500"/>
              </a:spcBef>
              <a:buFont typeface="Arial" panose="020B0604020202020204" pitchFamily="34" charset="0"/>
              <a:buNone/>
              <a:defRPr sz="1600" kern="1200" spc="90">
                <a:solidFill>
                  <a:schemeClr val="accent1"/>
                </a:solidFill>
                <a:latin typeface="+mn-lt"/>
                <a:ea typeface="+mn-ea"/>
                <a:cs typeface="+mn-cs"/>
              </a:defRPr>
            </a:lvl4pPr>
            <a:lvl5pPr marL="1828800" indent="0" algn="ctr" defTabSz="914400" rtl="0" eaLnBrk="1" latinLnBrk="0" hangingPunct="1">
              <a:lnSpc>
                <a:spcPct val="140000"/>
              </a:lnSpc>
              <a:spcBef>
                <a:spcPts val="500"/>
              </a:spcBef>
              <a:buFont typeface="Arial" panose="020B0604020202020204" pitchFamily="34" charset="0"/>
              <a:buNone/>
              <a:defRPr sz="1600" kern="1200" spc="9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kumimoji="0" lang="ja-JP" altLang="ja-JP" sz="3200" kern="0" dirty="0">
                <a:solidFill>
                  <a:schemeClr val="tx1"/>
                </a:solidFill>
                <a:ea typeface="UD デジタル 教科書体 N-B" panose="02020700000000000000" pitchFamily="17" charset="-128"/>
                <a:cs typeface="Meiryo UI" panose="020B0604030504040204" pitchFamily="50" charset="-128"/>
              </a:rPr>
              <a:t> </a:t>
            </a:r>
            <a:r>
              <a:rPr kumimoji="0" lang="ja-JP" altLang="en-US" sz="3200" kern="0" dirty="0">
                <a:solidFill>
                  <a:schemeClr val="bg1"/>
                </a:solidFill>
                <a:ea typeface="UD デジタル 教科書体 N-B" panose="02020700000000000000" pitchFamily="17" charset="-128"/>
                <a:cs typeface="Meiryo UI" panose="020B0604030504040204" pitchFamily="50" charset="-128"/>
              </a:rPr>
              <a:t>雲雀丘中高等学校　地域共生ゼミ</a:t>
            </a:r>
            <a:r>
              <a:rPr kumimoji="0" lang="en-US" altLang="ja-JP" sz="3200" kern="0" dirty="0">
                <a:solidFill>
                  <a:schemeClr val="bg1"/>
                </a:solidFill>
                <a:ea typeface="UD デジタル 教科書体 N-B" panose="02020700000000000000" pitchFamily="17" charset="-128"/>
                <a:cs typeface="Meiryo UI" panose="020B0604030504040204" pitchFamily="50" charset="-128"/>
              </a:rPr>
              <a:t>×</a:t>
            </a:r>
            <a:r>
              <a:rPr kumimoji="0" lang="ja-JP" altLang="en-US" sz="3200" kern="0" dirty="0">
                <a:solidFill>
                  <a:schemeClr val="bg1"/>
                </a:solidFill>
                <a:ea typeface="UD デジタル 教科書体 N-B" panose="02020700000000000000" pitchFamily="17" charset="-128"/>
                <a:cs typeface="Meiryo UI" panose="020B0604030504040204" pitchFamily="50" charset="-128"/>
              </a:rPr>
              <a:t>データサインエスゼミ</a:t>
            </a:r>
            <a:endParaRPr kumimoji="0" lang="en-US" altLang="ja-JP" sz="3200" kern="0" dirty="0">
              <a:solidFill>
                <a:schemeClr val="bg1"/>
              </a:solidFill>
              <a:ea typeface="UD デジタル 教科書体 N-B" panose="02020700000000000000" pitchFamily="17" charset="-128"/>
              <a:cs typeface="Meiryo UI" panose="020B0604030504040204" pitchFamily="50" charset="-128"/>
            </a:endParaRPr>
          </a:p>
          <a:p>
            <a:pPr algn="ctr"/>
            <a:r>
              <a:rPr lang="en-US" altLang="ja-JP" sz="3200" kern="0" dirty="0">
                <a:solidFill>
                  <a:schemeClr val="bg1"/>
                </a:solidFill>
                <a:ea typeface="UD デジタル 教科書体 N-B" panose="02020700000000000000" pitchFamily="17" charset="-128"/>
              </a:rPr>
              <a:t>×</a:t>
            </a:r>
          </a:p>
          <a:p>
            <a:pPr algn="ctr"/>
            <a:r>
              <a:rPr lang="ja-JP" altLang="en-US" sz="5400" kern="0" dirty="0">
                <a:solidFill>
                  <a:schemeClr val="bg1"/>
                </a:solidFill>
                <a:ea typeface="UD デジタル 教科書体 N-B" panose="02020700000000000000" pitchFamily="17" charset="-128"/>
              </a:rPr>
              <a:t>宝塚市</a:t>
            </a:r>
            <a:endParaRPr lang="en-US" altLang="ja-JP" sz="5400" kern="0" dirty="0">
              <a:solidFill>
                <a:schemeClr val="bg1"/>
              </a:solidFill>
              <a:ea typeface="UD デジタル 教科書体 N-B" panose="02020700000000000000" pitchFamily="17" charset="-128"/>
            </a:endParaRPr>
          </a:p>
        </p:txBody>
      </p:sp>
    </p:spTree>
    <p:extLst>
      <p:ext uri="{BB962C8B-B14F-4D97-AF65-F5344CB8AC3E}">
        <p14:creationId xmlns:p14="http://schemas.microsoft.com/office/powerpoint/2010/main" val="313398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03BE591-1093-FEB8-9DB8-953F8447B5D8}"/>
              </a:ext>
            </a:extLst>
          </p:cNvPr>
          <p:cNvSpPr>
            <a:spLocks noGrp="1"/>
          </p:cNvSpPr>
          <p:nvPr>
            <p:ph type="sldNum" sz="quarter" idx="12"/>
          </p:nvPr>
        </p:nvSpPr>
        <p:spPr/>
        <p:txBody>
          <a:bodyPr/>
          <a:lstStyle/>
          <a:p>
            <a:fld id="{81D2C36F-4504-47C0-B82F-A167342A2754}" type="slidenum">
              <a:rPr lang="en-US" smtClean="0"/>
              <a:t>2</a:t>
            </a:fld>
            <a:endParaRPr lang="en-US"/>
          </a:p>
        </p:txBody>
      </p:sp>
      <p:grpSp>
        <p:nvGrpSpPr>
          <p:cNvPr id="7" name="グループ化 6">
            <a:extLst>
              <a:ext uri="{FF2B5EF4-FFF2-40B4-BE49-F238E27FC236}">
                <a16:creationId xmlns:a16="http://schemas.microsoft.com/office/drawing/2014/main" id="{595AD745-8898-F00C-0BA8-C9DC3E568A53}"/>
              </a:ext>
            </a:extLst>
          </p:cNvPr>
          <p:cNvGrpSpPr/>
          <p:nvPr/>
        </p:nvGrpSpPr>
        <p:grpSpPr>
          <a:xfrm>
            <a:off x="0" y="136525"/>
            <a:ext cx="12279086" cy="6302829"/>
            <a:chOff x="313614" y="800735"/>
            <a:chExt cx="13051970" cy="6302829"/>
          </a:xfrm>
        </p:grpSpPr>
        <p:sp>
          <p:nvSpPr>
            <p:cNvPr id="6" name="爆発: 14 pt 5">
              <a:extLst>
                <a:ext uri="{FF2B5EF4-FFF2-40B4-BE49-F238E27FC236}">
                  <a16:creationId xmlns:a16="http://schemas.microsoft.com/office/drawing/2014/main" id="{127F6025-22F4-655A-5051-B7F00BFF510E}"/>
                </a:ext>
              </a:extLst>
            </p:cNvPr>
            <p:cNvSpPr/>
            <p:nvPr/>
          </p:nvSpPr>
          <p:spPr>
            <a:xfrm>
              <a:off x="313614" y="800735"/>
              <a:ext cx="13051970" cy="6302829"/>
            </a:xfrm>
            <a:prstGeom prst="irregularSeal2">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77487D5-73F6-DE7D-78DF-19014718B720}"/>
                </a:ext>
              </a:extLst>
            </p:cNvPr>
            <p:cNvSpPr txBox="1"/>
            <p:nvPr/>
          </p:nvSpPr>
          <p:spPr>
            <a:xfrm>
              <a:off x="2160813" y="2731207"/>
              <a:ext cx="9612796" cy="2862322"/>
            </a:xfrm>
            <a:prstGeom prst="rect">
              <a:avLst/>
            </a:prstGeom>
            <a:noFill/>
            <a:ln>
              <a:noFill/>
            </a:ln>
          </p:spPr>
          <p:txBody>
            <a:bodyPr wrap="square" rtlCol="0">
              <a:spAutoFit/>
            </a:bodyPr>
            <a:lstStyle/>
            <a:p>
              <a:r>
                <a:rPr kumimoji="1" lang="ja-JP" altLang="en-US" sz="18000" dirty="0">
                  <a:solidFill>
                    <a:schemeClr val="bg1"/>
                  </a:solidFill>
                  <a:latin typeface="UD デジタル 教科書体 NK-B" panose="02020700000000000000" pitchFamily="18" charset="-128"/>
                  <a:ea typeface="UD デジタル 教科書体 NK-B" panose="02020700000000000000" pitchFamily="18" charset="-128"/>
                </a:rPr>
                <a:t>フレイル</a:t>
              </a:r>
            </a:p>
          </p:txBody>
        </p:sp>
      </p:grpSp>
    </p:spTree>
    <p:extLst>
      <p:ext uri="{BB962C8B-B14F-4D97-AF65-F5344CB8AC3E}">
        <p14:creationId xmlns:p14="http://schemas.microsoft.com/office/powerpoint/2010/main" val="302511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798060-1681-CBD6-CE21-9D1302CC4066}"/>
              </a:ext>
            </a:extLst>
          </p:cNvPr>
          <p:cNvSpPr>
            <a:spLocks noGrp="1"/>
          </p:cNvSpPr>
          <p:nvPr>
            <p:ph type="dt" sz="half" idx="10"/>
          </p:nvPr>
        </p:nvSpPr>
        <p:spPr>
          <a:xfrm>
            <a:off x="2242549" y="6416005"/>
            <a:ext cx="9673588" cy="405368"/>
          </a:xfrm>
        </p:spPr>
        <p:txBody>
          <a:bodyPr/>
          <a:lstStyle/>
          <a:p>
            <a:r>
              <a:rPr lang="ja-JP" altLang="ja-JP" sz="1800" kern="1200" dirty="0">
                <a:effectLst/>
                <a:latin typeface="ＭＳ Ｐゴシック" panose="020B0600070205080204" pitchFamily="50" charset="-128"/>
                <a:ea typeface="UD デジタル 教科書体 N-B" panose="02020700000000000000" pitchFamily="17" charset="-128"/>
                <a:cs typeface="ＭＳ Ｐゴシック" panose="020B0600070205080204" pitchFamily="50" charset="-128"/>
              </a:rPr>
              <a:t>資料引用元：</a:t>
            </a:r>
            <a:r>
              <a:rPr lang="ja-JP" altLang="ja-JP" sz="1800" dirty="0">
                <a:effectLst/>
                <a:latin typeface="ＭＳ Ｐゴシック" panose="020B0600070205080204" pitchFamily="50" charset="-128"/>
                <a:ea typeface="UD デジタル 教科書体 N-B" panose="02020700000000000000" pitchFamily="17" charset="-128"/>
                <a:cs typeface="ＭＳ Ｐゴシック" panose="020B0600070205080204" pitchFamily="50" charset="-128"/>
              </a:rPr>
              <a:t>東京大学・未来ビジョン研究センター</a:t>
            </a:r>
            <a:r>
              <a:rPr lang="en-US" altLang="ja-JP" sz="1800" dirty="0">
                <a:effectLst/>
                <a:latin typeface="ＭＳ Ｐゴシック" panose="020B0600070205080204" pitchFamily="50" charset="-128"/>
                <a:ea typeface="UD デジタル 教科書体 N-B" panose="02020700000000000000" pitchFamily="17" charset="-128"/>
                <a:cs typeface="ＭＳ Ｐゴシック" panose="020B0600070205080204" pitchFamily="50" charset="-128"/>
              </a:rPr>
              <a:t>/</a:t>
            </a:r>
            <a:r>
              <a:rPr lang="ja-JP" altLang="ja-JP" sz="1800" dirty="0">
                <a:effectLst/>
                <a:latin typeface="ＭＳ Ｐゴシック" panose="020B0600070205080204" pitchFamily="50" charset="-128"/>
                <a:ea typeface="UD デジタル 教科書体 N-B" panose="02020700000000000000" pitchFamily="17" charset="-128"/>
                <a:cs typeface="ＭＳ Ｐゴシック" panose="020B0600070205080204" pitchFamily="50" charset="-128"/>
              </a:rPr>
              <a:t>高齢社会総合研究機構</a:t>
            </a:r>
            <a:r>
              <a:rPr lang="ja-JP" altLang="ja-JP" sz="1800" dirty="0">
                <a:solidFill>
                  <a:srgbClr val="555552"/>
                </a:solidFill>
                <a:effectLst/>
                <a:latin typeface="ＭＳ Ｐゴシック" panose="020B0600070205080204" pitchFamily="50" charset="-128"/>
                <a:ea typeface="UD デジタル 教科書体 N-B" panose="02020700000000000000" pitchFamily="17" charset="-128"/>
                <a:cs typeface="ＭＳ Ｐゴシック" panose="020B0600070205080204" pitchFamily="50" charset="-128"/>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dirty="0"/>
          </a:p>
        </p:txBody>
      </p:sp>
      <p:sp>
        <p:nvSpPr>
          <p:cNvPr id="4" name="スライド番号プレースホルダー 3">
            <a:extLst>
              <a:ext uri="{FF2B5EF4-FFF2-40B4-BE49-F238E27FC236}">
                <a16:creationId xmlns:a16="http://schemas.microsoft.com/office/drawing/2014/main" id="{26D2A499-0FE1-DD72-3AC0-AC89A4160E2D}"/>
              </a:ext>
            </a:extLst>
          </p:cNvPr>
          <p:cNvSpPr>
            <a:spLocks noGrp="1"/>
          </p:cNvSpPr>
          <p:nvPr>
            <p:ph type="sldNum" sz="quarter" idx="12"/>
          </p:nvPr>
        </p:nvSpPr>
        <p:spPr/>
        <p:txBody>
          <a:bodyPr/>
          <a:lstStyle/>
          <a:p>
            <a:fld id="{81D2C36F-4504-47C0-B82F-A167342A2754}" type="slidenum">
              <a:rPr lang="en-US" smtClean="0"/>
              <a:t>3</a:t>
            </a:fld>
            <a:endParaRPr lang="en-US"/>
          </a:p>
        </p:txBody>
      </p:sp>
      <p:pic>
        <p:nvPicPr>
          <p:cNvPr id="5" name="図 4">
            <a:extLst>
              <a:ext uri="{FF2B5EF4-FFF2-40B4-BE49-F238E27FC236}">
                <a16:creationId xmlns:a16="http://schemas.microsoft.com/office/drawing/2014/main" id="{71C28495-A517-9356-E8A0-BFE6C1D15857}"/>
              </a:ext>
            </a:extLst>
          </p:cNvPr>
          <p:cNvPicPr>
            <a:picLocks noChangeAspect="1"/>
          </p:cNvPicPr>
          <p:nvPr/>
        </p:nvPicPr>
        <p:blipFill>
          <a:blip r:embed="rId2"/>
          <a:stretch>
            <a:fillRect/>
          </a:stretch>
        </p:blipFill>
        <p:spPr>
          <a:xfrm>
            <a:off x="1872342" y="90425"/>
            <a:ext cx="8708571" cy="6265925"/>
          </a:xfrm>
          <a:prstGeom prst="rect">
            <a:avLst/>
          </a:prstGeom>
        </p:spPr>
      </p:pic>
    </p:spTree>
    <p:extLst>
      <p:ext uri="{BB962C8B-B14F-4D97-AF65-F5344CB8AC3E}">
        <p14:creationId xmlns:p14="http://schemas.microsoft.com/office/powerpoint/2010/main" val="382544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63D5076-A606-3ECA-C9D9-245E8726F002}"/>
              </a:ext>
            </a:extLst>
          </p:cNvPr>
          <p:cNvSpPr>
            <a:spLocks noGrp="1"/>
          </p:cNvSpPr>
          <p:nvPr>
            <p:ph type="sldNum" sz="quarter" idx="12"/>
          </p:nvPr>
        </p:nvSpPr>
        <p:spPr/>
        <p:txBody>
          <a:bodyPr/>
          <a:lstStyle/>
          <a:p>
            <a:fld id="{81D2C36F-4504-47C0-B82F-A167342A2754}" type="slidenum">
              <a:rPr lang="en-US" smtClean="0"/>
              <a:t>4</a:t>
            </a:fld>
            <a:endParaRPr lang="en-US"/>
          </a:p>
        </p:txBody>
      </p:sp>
      <p:sp>
        <p:nvSpPr>
          <p:cNvPr id="6" name="テキスト ボックス 5">
            <a:extLst>
              <a:ext uri="{FF2B5EF4-FFF2-40B4-BE49-F238E27FC236}">
                <a16:creationId xmlns:a16="http://schemas.microsoft.com/office/drawing/2014/main" id="{DC2D6D7C-2836-6236-CF95-B3FD1FD6804E}"/>
              </a:ext>
            </a:extLst>
          </p:cNvPr>
          <p:cNvSpPr txBox="1"/>
          <p:nvPr/>
        </p:nvSpPr>
        <p:spPr>
          <a:xfrm>
            <a:off x="3141009" y="319088"/>
            <a:ext cx="7057643" cy="3170099"/>
          </a:xfrm>
          <a:prstGeom prst="rect">
            <a:avLst/>
          </a:prstGeom>
          <a:noFill/>
        </p:spPr>
        <p:txBody>
          <a:bodyPr wrap="square" rtlCol="0">
            <a:spAutoFit/>
          </a:bodyPr>
          <a:lstStyle/>
          <a:p>
            <a:r>
              <a:rPr kumimoji="1" lang="ja-JP" altLang="en-US" sz="20000" dirty="0">
                <a:latin typeface="UD デジタル 教科書体 NK-B" panose="02020700000000000000" pitchFamily="18" charset="-128"/>
                <a:ea typeface="UD デジタル 教科書体 NK-B" panose="02020700000000000000" pitchFamily="18" charset="-128"/>
              </a:rPr>
              <a:t>元気！</a:t>
            </a:r>
          </a:p>
        </p:txBody>
      </p:sp>
      <p:sp>
        <p:nvSpPr>
          <p:cNvPr id="7" name="テキスト ボックス 6">
            <a:extLst>
              <a:ext uri="{FF2B5EF4-FFF2-40B4-BE49-F238E27FC236}">
                <a16:creationId xmlns:a16="http://schemas.microsoft.com/office/drawing/2014/main" id="{F087DE72-52B6-F491-21E6-65ABDCCADBE5}"/>
              </a:ext>
            </a:extLst>
          </p:cNvPr>
          <p:cNvSpPr txBox="1"/>
          <p:nvPr/>
        </p:nvSpPr>
        <p:spPr>
          <a:xfrm>
            <a:off x="1985862" y="3368813"/>
            <a:ext cx="9367938" cy="3170099"/>
          </a:xfrm>
          <a:prstGeom prst="rect">
            <a:avLst/>
          </a:prstGeom>
          <a:noFill/>
        </p:spPr>
        <p:txBody>
          <a:bodyPr wrap="square" rtlCol="0">
            <a:spAutoFit/>
          </a:bodyPr>
          <a:lstStyle/>
          <a:p>
            <a:r>
              <a:rPr kumimoji="1" lang="ja-JP" altLang="en-US" sz="20000" dirty="0">
                <a:latin typeface="UD デジタル 教科書体 NK-B" panose="02020700000000000000" pitchFamily="18" charset="-128"/>
                <a:ea typeface="UD デジタル 教科書体 NK-B" panose="02020700000000000000" pitchFamily="18" charset="-128"/>
              </a:rPr>
              <a:t>長生き！</a:t>
            </a:r>
          </a:p>
        </p:txBody>
      </p:sp>
    </p:spTree>
    <p:extLst>
      <p:ext uri="{BB962C8B-B14F-4D97-AF65-F5344CB8AC3E}">
        <p14:creationId xmlns:p14="http://schemas.microsoft.com/office/powerpoint/2010/main" val="345703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08001" y="300446"/>
            <a:ext cx="10336058" cy="1962653"/>
          </a:xfrm>
          <a:prstGeom prst="rect">
            <a:avLst/>
          </a:prstGeom>
        </p:spPr>
        <p:txBody>
          <a:bodyPr wrap="square" lIns="0" tIns="0" rIns="0" bIns="0" rtlCol="0" anchor="t">
            <a:spAutoFit/>
          </a:bodyPr>
          <a:lstStyle/>
          <a:p>
            <a:pPr>
              <a:lnSpc>
                <a:spcPts val="5120"/>
              </a:lnSpc>
              <a:spcBef>
                <a:spcPct val="0"/>
              </a:spcBef>
            </a:pPr>
            <a:r>
              <a:rPr lang="ja-JP" altLang="en-US" sz="4266" dirty="0">
                <a:solidFill>
                  <a:srgbClr val="494F56"/>
                </a:solidFill>
                <a:ea typeface="モトヤ明朝モダン"/>
              </a:rPr>
              <a:t>アンケート項目</a:t>
            </a:r>
            <a:endParaRPr lang="en-US" altLang="ja-JP" sz="4266" dirty="0">
              <a:solidFill>
                <a:srgbClr val="494F56"/>
              </a:solidFill>
              <a:ea typeface="モトヤ明朝モダン"/>
            </a:endParaRPr>
          </a:p>
          <a:p>
            <a:pPr>
              <a:lnSpc>
                <a:spcPts val="5120"/>
              </a:lnSpc>
              <a:spcBef>
                <a:spcPct val="0"/>
              </a:spcBef>
            </a:pPr>
            <a:r>
              <a:rPr lang="ja-JP" altLang="en-US" sz="2400" b="0" i="0" u="none" strike="noStrike" dirty="0">
                <a:effectLst/>
                <a:latin typeface="UD デジタル 教科書体 NK-B" panose="02020700000000000000" pitchFamily="18" charset="-128"/>
                <a:ea typeface="UD デジタル 教科書体 NK-B" panose="02020700000000000000" pitchFamily="18" charset="-128"/>
              </a:rPr>
              <a:t>公益財団法人長寿科学執行財団のイレブンチェックの</a:t>
            </a:r>
            <a:r>
              <a:rPr lang="en-US" altLang="ja-JP" sz="2400" b="0" i="0" u="none" strike="noStrike" dirty="0">
                <a:effectLst/>
                <a:latin typeface="UD デジタル 教科書体 NK-B" panose="02020700000000000000" pitchFamily="18" charset="-128"/>
                <a:ea typeface="UD デジタル 教科書体 NK-B" panose="02020700000000000000" pitchFamily="18" charset="-128"/>
              </a:rPr>
              <a:t>11</a:t>
            </a:r>
            <a:r>
              <a:rPr lang="ja-JP" altLang="en-US" sz="2400" b="0" i="0" u="none" strike="noStrike" dirty="0">
                <a:effectLst/>
                <a:latin typeface="UD デジタル 教科書体 NK-B" panose="02020700000000000000" pitchFamily="18" charset="-128"/>
                <a:ea typeface="UD デジタル 教科書体 NK-B" panose="02020700000000000000" pitchFamily="18" charset="-128"/>
              </a:rPr>
              <a:t>項目</a:t>
            </a:r>
            <a:endParaRPr kumimoji="1" lang="ja-JP" altLang="en-US" sz="2400" dirty="0">
              <a:latin typeface="UD デジタル 教科書体 NK-B" panose="02020700000000000000" pitchFamily="18" charset="-128"/>
              <a:ea typeface="UD デジタル 教科書体 NK-B" panose="02020700000000000000" pitchFamily="18" charset="-128"/>
            </a:endParaRPr>
          </a:p>
          <a:p>
            <a:pPr>
              <a:lnSpc>
                <a:spcPts val="5120"/>
              </a:lnSpc>
              <a:spcBef>
                <a:spcPct val="0"/>
              </a:spcBef>
            </a:pPr>
            <a:endParaRPr lang="en-US" sz="4266" dirty="0">
              <a:solidFill>
                <a:srgbClr val="494F56"/>
              </a:solidFill>
              <a:ea typeface="モトヤ明朝モダン"/>
            </a:endParaRPr>
          </a:p>
        </p:txBody>
      </p:sp>
      <p:graphicFrame>
        <p:nvGraphicFramePr>
          <p:cNvPr id="16" name="表 15">
            <a:extLst>
              <a:ext uri="{FF2B5EF4-FFF2-40B4-BE49-F238E27FC236}">
                <a16:creationId xmlns:a16="http://schemas.microsoft.com/office/drawing/2014/main" id="{0B64B1F3-20F5-C461-3827-5B5E90A81028}"/>
              </a:ext>
            </a:extLst>
          </p:cNvPr>
          <p:cNvGraphicFramePr>
            <a:graphicFrameLocks noGrp="1"/>
          </p:cNvGraphicFramePr>
          <p:nvPr>
            <p:extLst>
              <p:ext uri="{D42A27DB-BD31-4B8C-83A1-F6EECF244321}">
                <p14:modId xmlns:p14="http://schemas.microsoft.com/office/powerpoint/2010/main" val="2745161288"/>
              </p:ext>
            </p:extLst>
          </p:nvPr>
        </p:nvGraphicFramePr>
        <p:xfrm>
          <a:off x="342829" y="1593398"/>
          <a:ext cx="11341170" cy="4206240"/>
        </p:xfrm>
        <a:graphic>
          <a:graphicData uri="http://schemas.openxmlformats.org/drawingml/2006/table">
            <a:tbl>
              <a:tblPr firstRow="1" bandRow="1">
                <a:tableStyleId>{F5AB1C69-6EDB-4FF4-983F-18BD219EF322}</a:tableStyleId>
              </a:tblPr>
              <a:tblGrid>
                <a:gridCol w="9156771">
                  <a:extLst>
                    <a:ext uri="{9D8B030D-6E8A-4147-A177-3AD203B41FA5}">
                      <a16:colId xmlns:a16="http://schemas.microsoft.com/office/drawing/2014/main" val="1259532348"/>
                    </a:ext>
                  </a:extLst>
                </a:gridCol>
                <a:gridCol w="1016000">
                  <a:extLst>
                    <a:ext uri="{9D8B030D-6E8A-4147-A177-3AD203B41FA5}">
                      <a16:colId xmlns:a16="http://schemas.microsoft.com/office/drawing/2014/main" val="2656862723"/>
                    </a:ext>
                  </a:extLst>
                </a:gridCol>
                <a:gridCol w="1168399">
                  <a:extLst>
                    <a:ext uri="{9D8B030D-6E8A-4147-A177-3AD203B41FA5}">
                      <a16:colId xmlns:a16="http://schemas.microsoft.com/office/drawing/2014/main" val="3776089769"/>
                    </a:ext>
                  </a:extLst>
                </a:gridCol>
              </a:tblGrid>
              <a:tr h="345440">
                <a:tc>
                  <a:txBody>
                    <a:bodyPr/>
                    <a:lstStyle/>
                    <a:p>
                      <a:pPr algn="ctr"/>
                      <a:r>
                        <a:rPr kumimoji="1" lang="ja-JP" altLang="en-US" sz="1900" dirty="0">
                          <a:latin typeface="セザンヌ" panose="020B0600070205080204" charset="-128"/>
                          <a:ea typeface="セザンヌ" panose="020B0600070205080204" charset="-128"/>
                        </a:rPr>
                        <a:t>項目</a:t>
                      </a:r>
                    </a:p>
                  </a:txBody>
                  <a:tcPr marL="60960" marR="60960" marT="30480" marB="30480"/>
                </a:tc>
                <a:tc>
                  <a:txBody>
                    <a:bodyPr/>
                    <a:lstStyle/>
                    <a:p>
                      <a:pPr algn="ctr"/>
                      <a:r>
                        <a:rPr kumimoji="1" lang="ja-JP" altLang="en-US" sz="1900">
                          <a:latin typeface="セザンヌ" panose="020B0600070205080204" charset="-128"/>
                          <a:ea typeface="セザンヌ" panose="020B0600070205080204" charset="-128"/>
                        </a:rPr>
                        <a:t>はい</a:t>
                      </a:r>
                    </a:p>
                  </a:txBody>
                  <a:tcPr marL="60960" marR="60960" marT="30480" marB="30480"/>
                </a:tc>
                <a:tc>
                  <a:txBody>
                    <a:bodyPr/>
                    <a:lstStyle/>
                    <a:p>
                      <a:pPr algn="ctr"/>
                      <a:r>
                        <a:rPr kumimoji="1" lang="ja-JP" altLang="en-US" sz="1900">
                          <a:latin typeface="セザンヌ" panose="020B0600070205080204" charset="-128"/>
                          <a:ea typeface="セザンヌ" panose="020B0600070205080204" charset="-128"/>
                        </a:rPr>
                        <a:t>いいえ</a:t>
                      </a:r>
                    </a:p>
                  </a:txBody>
                  <a:tcPr marL="60960" marR="60960" marT="30480" marB="30480"/>
                </a:tc>
                <a:extLst>
                  <a:ext uri="{0D108BD9-81ED-4DB2-BD59-A6C34878D82A}">
                    <a16:rowId xmlns:a16="http://schemas.microsoft.com/office/drawing/2014/main" val="700529693"/>
                  </a:ext>
                </a:extLst>
              </a:tr>
              <a:tr h="345440">
                <a:tc>
                  <a:txBody>
                    <a:bodyPr/>
                    <a:lstStyle/>
                    <a:p>
                      <a:r>
                        <a:rPr kumimoji="1" lang="ja-JP" altLang="en-US" sz="1900">
                          <a:latin typeface="セザンヌ" panose="020B0600070205080204" charset="-128"/>
                          <a:ea typeface="セザンヌ" panose="020B0600070205080204" charset="-128"/>
                        </a:rPr>
                        <a:t>１．ほぼ同じ年齢の同姓と比較して健康に気を付けた食事を心がけていますか</a:t>
                      </a: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30</a:t>
                      </a:r>
                      <a:endParaRPr kumimoji="1" lang="ja-JP" altLang="en-US" sz="1900">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8</a:t>
                      </a:r>
                      <a:endParaRPr kumimoji="1" lang="ja-JP" altLang="en-US" sz="1900">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1811836502"/>
                  </a:ext>
                </a:extLst>
              </a:tr>
              <a:tr h="345440">
                <a:tc>
                  <a:txBody>
                    <a:bodyPr/>
                    <a:lstStyle/>
                    <a:p>
                      <a:r>
                        <a:rPr kumimoji="1" lang="ja-JP" altLang="en-US" sz="1900" dirty="0">
                          <a:latin typeface="セザンヌ" panose="020B0600070205080204" charset="-128"/>
                          <a:ea typeface="セザンヌ" panose="020B0600070205080204" charset="-128"/>
                        </a:rPr>
                        <a:t>２．野菜料理と主菜（お肉またはお魚）を両方とも毎日</a:t>
                      </a:r>
                      <a:r>
                        <a:rPr kumimoji="1" lang="en-US" altLang="ja-JP" sz="1900" dirty="0">
                          <a:latin typeface="セザンヌ" panose="020B0600070205080204" charset="-128"/>
                          <a:ea typeface="セザンヌ" panose="020B0600070205080204" charset="-128"/>
                        </a:rPr>
                        <a:t>2</a:t>
                      </a:r>
                      <a:r>
                        <a:rPr kumimoji="1" lang="ja-JP" altLang="en-US" sz="1900" dirty="0">
                          <a:latin typeface="セザンヌ" panose="020B0600070205080204" charset="-128"/>
                          <a:ea typeface="セザンヌ" panose="020B0600070205080204" charset="-128"/>
                        </a:rPr>
                        <a:t>回以上は食べていますか</a:t>
                      </a: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26</a:t>
                      </a:r>
                      <a:endParaRPr kumimoji="1" lang="ja-JP" altLang="en-US" sz="1900">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12</a:t>
                      </a:r>
                      <a:endParaRPr kumimoji="1" lang="ja-JP" altLang="en-US" sz="1900">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3901595127"/>
                  </a:ext>
                </a:extLst>
              </a:tr>
              <a:tr h="345440">
                <a:tc>
                  <a:txBody>
                    <a:bodyPr/>
                    <a:lstStyle/>
                    <a:p>
                      <a:r>
                        <a:rPr kumimoji="1" lang="ja-JP" altLang="en-US" sz="1900">
                          <a:latin typeface="セザンヌ" panose="020B0600070205080204" charset="-128"/>
                          <a:ea typeface="セザンヌ" panose="020B0600070205080204" charset="-128"/>
                        </a:rPr>
                        <a:t>３．「さきいか」、「たくあん」くらいの固さの食品を普通に噛み切れますか</a:t>
                      </a: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33</a:t>
                      </a:r>
                      <a:endParaRPr kumimoji="1" lang="ja-JP" altLang="en-US" sz="1900">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latin typeface="セザンヌ" panose="020B0600070205080204" charset="-128"/>
                          <a:ea typeface="セザンヌ" panose="020B0600070205080204" charset="-128"/>
                        </a:rPr>
                        <a:t>5</a:t>
                      </a:r>
                      <a:endParaRPr kumimoji="1" lang="ja-JP" altLang="en-US" sz="1900">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3867464759"/>
                  </a:ext>
                </a:extLst>
              </a:tr>
              <a:tr h="345440">
                <a:tc>
                  <a:txBody>
                    <a:bodyPr/>
                    <a:lstStyle/>
                    <a:p>
                      <a:r>
                        <a:rPr kumimoji="1" lang="ja-JP" altLang="en-US" sz="1900">
                          <a:latin typeface="セザンヌ" panose="020B0600070205080204" charset="-128"/>
                          <a:ea typeface="セザンヌ" panose="020B0600070205080204" charset="-128"/>
                        </a:rPr>
                        <a:t>４．お茶や汁物でむせることがありますか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7</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31</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2367400381"/>
                  </a:ext>
                </a:extLst>
              </a:tr>
              <a:tr h="345440">
                <a:tc>
                  <a:txBody>
                    <a:bodyPr/>
                    <a:lstStyle/>
                    <a:p>
                      <a:r>
                        <a:rPr kumimoji="1" lang="ja-JP" altLang="en-US" sz="1900">
                          <a:latin typeface="セザンヌ" panose="020B0600070205080204" charset="-128"/>
                          <a:ea typeface="セザンヌ" panose="020B0600070205080204" charset="-128"/>
                        </a:rPr>
                        <a:t>５．</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回</a:t>
                      </a:r>
                      <a:r>
                        <a:rPr kumimoji="1" lang="en-US" altLang="ja-JP" sz="1900">
                          <a:latin typeface="セザンヌ" panose="020B0600070205080204" charset="-128"/>
                          <a:ea typeface="セザンヌ" panose="020B0600070205080204" charset="-128"/>
                        </a:rPr>
                        <a:t>30</a:t>
                      </a:r>
                      <a:r>
                        <a:rPr kumimoji="1" lang="ja-JP" altLang="en-US" sz="1900">
                          <a:latin typeface="セザンヌ" panose="020B0600070205080204" charset="-128"/>
                          <a:ea typeface="セザンヌ" panose="020B0600070205080204" charset="-128"/>
                        </a:rPr>
                        <a:t>分以上の汗をかく運動を週</a:t>
                      </a:r>
                      <a:r>
                        <a:rPr kumimoji="1" lang="en-US" altLang="ja-JP" sz="1900">
                          <a:latin typeface="セザンヌ" panose="020B0600070205080204" charset="-128"/>
                          <a:ea typeface="セザンヌ" panose="020B0600070205080204" charset="-128"/>
                        </a:rPr>
                        <a:t>2</a:t>
                      </a:r>
                      <a:r>
                        <a:rPr kumimoji="1" lang="ja-JP" altLang="en-US" sz="1900">
                          <a:latin typeface="セザンヌ" panose="020B0600070205080204" charset="-128"/>
                          <a:ea typeface="セザンヌ" panose="020B0600070205080204" charset="-128"/>
                        </a:rPr>
                        <a:t>日以上、</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年以上実施していますか</a:t>
                      </a:r>
                    </a:p>
                  </a:txBody>
                  <a:tcPr marL="60960" marR="60960" marT="30480" marB="304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900">
                          <a:solidFill>
                            <a:schemeClr val="tx1"/>
                          </a:solidFill>
                          <a:latin typeface="セザンヌ" panose="020B0600070205080204" charset="-128"/>
                          <a:ea typeface="セザンヌ" panose="020B0600070205080204" charset="-128"/>
                        </a:rPr>
                        <a:t>16</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22</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1897513642"/>
                  </a:ext>
                </a:extLst>
              </a:tr>
              <a:tr h="345440">
                <a:tc>
                  <a:txBody>
                    <a:bodyPr/>
                    <a:lstStyle/>
                    <a:p>
                      <a:r>
                        <a:rPr kumimoji="1" lang="ja-JP" altLang="en-US" sz="1900">
                          <a:latin typeface="セザンヌ" panose="020B0600070205080204" charset="-128"/>
                          <a:ea typeface="セザンヌ" panose="020B0600070205080204" charset="-128"/>
                        </a:rPr>
                        <a:t>６．日常生活において歩行または同等の身体活動を</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日</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時間以上実施していますか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23</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15</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1662769845"/>
                  </a:ext>
                </a:extLst>
              </a:tr>
              <a:tr h="345440">
                <a:tc>
                  <a:txBody>
                    <a:bodyPr/>
                    <a:lstStyle/>
                    <a:p>
                      <a:r>
                        <a:rPr kumimoji="1" lang="ja-JP" altLang="en-US" sz="1900">
                          <a:latin typeface="セザンヌ" panose="020B0600070205080204" charset="-128"/>
                          <a:ea typeface="セザンヌ" panose="020B0600070205080204" charset="-128"/>
                        </a:rPr>
                        <a:t>７．ほぼ同じ年齢の同性と比較して歩く速度が速いと思いますか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21</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17</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689274334"/>
                  </a:ext>
                </a:extLst>
              </a:tr>
              <a:tr h="345440">
                <a:tc>
                  <a:txBody>
                    <a:bodyPr/>
                    <a:lstStyle/>
                    <a:p>
                      <a:r>
                        <a:rPr kumimoji="1" lang="ja-JP" altLang="en-US" sz="1900">
                          <a:latin typeface="セザンヌ" panose="020B0600070205080204" charset="-128"/>
                          <a:ea typeface="セザンヌ" panose="020B0600070205080204" charset="-128"/>
                        </a:rPr>
                        <a:t>８．昨年と比べて外出の回数が減っていますか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10</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28</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701967378"/>
                  </a:ext>
                </a:extLst>
              </a:tr>
              <a:tr h="345440">
                <a:tc>
                  <a:txBody>
                    <a:bodyPr/>
                    <a:lstStyle/>
                    <a:p>
                      <a:r>
                        <a:rPr kumimoji="1" lang="ja-JP" altLang="en-US" sz="1900">
                          <a:latin typeface="セザンヌ" panose="020B0600070205080204" charset="-128"/>
                          <a:ea typeface="セザンヌ" panose="020B0600070205080204" charset="-128"/>
                        </a:rPr>
                        <a:t>９．</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日に</a:t>
                      </a:r>
                      <a:r>
                        <a:rPr kumimoji="1" lang="en-US" altLang="ja-JP" sz="1900">
                          <a:latin typeface="セザンヌ" panose="020B0600070205080204" charset="-128"/>
                          <a:ea typeface="セザンヌ" panose="020B0600070205080204" charset="-128"/>
                        </a:rPr>
                        <a:t>1</a:t>
                      </a:r>
                      <a:r>
                        <a:rPr kumimoji="1" lang="ja-JP" altLang="en-US" sz="1900">
                          <a:latin typeface="セザンヌ" panose="020B0600070205080204" charset="-128"/>
                          <a:ea typeface="セザンヌ" panose="020B0600070205080204" charset="-128"/>
                        </a:rPr>
                        <a:t>回以上は、誰かと一緒に食事をしますか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28</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10</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1041179925"/>
                  </a:ext>
                </a:extLst>
              </a:tr>
              <a:tr h="345440">
                <a:tc>
                  <a:txBody>
                    <a:bodyPr/>
                    <a:lstStyle/>
                    <a:p>
                      <a:r>
                        <a:rPr kumimoji="1" lang="en-US" altLang="ja-JP" sz="1900">
                          <a:latin typeface="セザンヌ" panose="020B0600070205080204" charset="-128"/>
                          <a:ea typeface="セザンヌ" panose="020B0600070205080204" charset="-128"/>
                        </a:rPr>
                        <a:t>10</a:t>
                      </a:r>
                      <a:r>
                        <a:rPr kumimoji="1" lang="ja-JP" altLang="en-US" sz="1900">
                          <a:latin typeface="セザンヌ" panose="020B0600070205080204" charset="-128"/>
                          <a:ea typeface="セザンヌ" panose="020B0600070205080204" charset="-128"/>
                        </a:rPr>
                        <a:t>．自分が活気に溢れていると思いますか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27</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11</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1005205409"/>
                  </a:ext>
                </a:extLst>
              </a:tr>
              <a:tr h="345440">
                <a:tc>
                  <a:txBody>
                    <a:bodyPr/>
                    <a:lstStyle/>
                    <a:p>
                      <a:r>
                        <a:rPr kumimoji="1" lang="en-US" altLang="ja-JP" sz="1900" dirty="0">
                          <a:latin typeface="セザンヌ" panose="020B0600070205080204" charset="-128"/>
                          <a:ea typeface="セザンヌ" panose="020B0600070205080204" charset="-128"/>
                        </a:rPr>
                        <a:t>11</a:t>
                      </a:r>
                      <a:r>
                        <a:rPr kumimoji="1" lang="ja-JP" altLang="en-US" sz="1900" dirty="0">
                          <a:latin typeface="セザンヌ" panose="020B0600070205080204" charset="-128"/>
                          <a:ea typeface="セザンヌ" panose="020B0600070205080204" charset="-128"/>
                        </a:rPr>
                        <a:t>．何よりまず、物忘れが気になりますか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19</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dirty="0">
                          <a:solidFill>
                            <a:schemeClr val="tx1"/>
                          </a:solidFill>
                          <a:latin typeface="セザンヌ" panose="020B0600070205080204" charset="-128"/>
                          <a:ea typeface="セザンヌ" panose="020B0600070205080204" charset="-128"/>
                        </a:rPr>
                        <a:t>19</a:t>
                      </a:r>
                      <a:endParaRPr kumimoji="1" lang="ja-JP" altLang="en-US" sz="1900" dirty="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423103264"/>
                  </a:ext>
                </a:extLst>
              </a:tr>
            </a:tbl>
          </a:graphicData>
        </a:graphic>
      </p:graphicFrame>
      <p:graphicFrame>
        <p:nvGraphicFramePr>
          <p:cNvPr id="17" name="表 16">
            <a:extLst>
              <a:ext uri="{FF2B5EF4-FFF2-40B4-BE49-F238E27FC236}">
                <a16:creationId xmlns:a16="http://schemas.microsoft.com/office/drawing/2014/main" id="{3575915F-297A-BFBB-A3DF-332F4D61F18D}"/>
              </a:ext>
            </a:extLst>
          </p:cNvPr>
          <p:cNvGraphicFramePr>
            <a:graphicFrameLocks noGrp="1"/>
          </p:cNvGraphicFramePr>
          <p:nvPr>
            <p:extLst>
              <p:ext uri="{D42A27DB-BD31-4B8C-83A1-F6EECF244321}">
                <p14:modId xmlns:p14="http://schemas.microsoft.com/office/powerpoint/2010/main" val="2322781409"/>
              </p:ext>
            </p:extLst>
          </p:nvPr>
        </p:nvGraphicFramePr>
        <p:xfrm>
          <a:off x="342829" y="5805392"/>
          <a:ext cx="11341170" cy="701040"/>
        </p:xfrm>
        <a:graphic>
          <a:graphicData uri="http://schemas.openxmlformats.org/drawingml/2006/table">
            <a:tbl>
              <a:tblPr firstRow="1" bandRow="1">
                <a:tableStyleId>{F5AB1C69-6EDB-4FF4-983F-18BD219EF322}</a:tableStyleId>
              </a:tblPr>
              <a:tblGrid>
                <a:gridCol w="7101325">
                  <a:extLst>
                    <a:ext uri="{9D8B030D-6E8A-4147-A177-3AD203B41FA5}">
                      <a16:colId xmlns:a16="http://schemas.microsoft.com/office/drawing/2014/main" val="1259532348"/>
                    </a:ext>
                  </a:extLst>
                </a:gridCol>
                <a:gridCol w="965200">
                  <a:extLst>
                    <a:ext uri="{9D8B030D-6E8A-4147-A177-3AD203B41FA5}">
                      <a16:colId xmlns:a16="http://schemas.microsoft.com/office/drawing/2014/main" val="2656862723"/>
                    </a:ext>
                  </a:extLst>
                </a:gridCol>
                <a:gridCol w="2032000">
                  <a:extLst>
                    <a:ext uri="{9D8B030D-6E8A-4147-A177-3AD203B41FA5}">
                      <a16:colId xmlns:a16="http://schemas.microsoft.com/office/drawing/2014/main" val="2997654912"/>
                    </a:ext>
                  </a:extLst>
                </a:gridCol>
                <a:gridCol w="1242645">
                  <a:extLst>
                    <a:ext uri="{9D8B030D-6E8A-4147-A177-3AD203B41FA5}">
                      <a16:colId xmlns:a16="http://schemas.microsoft.com/office/drawing/2014/main" val="3776089769"/>
                    </a:ext>
                  </a:extLst>
                </a:gridCol>
              </a:tblGrid>
              <a:tr h="345440">
                <a:tc>
                  <a:txBody>
                    <a:bodyPr/>
                    <a:lstStyle/>
                    <a:p>
                      <a:pPr algn="ctr"/>
                      <a:r>
                        <a:rPr kumimoji="1" lang="ja-JP" altLang="en-US" sz="1900" dirty="0">
                          <a:latin typeface="セザンヌ" panose="020B0600070205080204" charset="-128"/>
                          <a:ea typeface="セザンヌ" panose="020B0600070205080204" charset="-128"/>
                        </a:rPr>
                        <a:t>項目</a:t>
                      </a:r>
                    </a:p>
                  </a:txBody>
                  <a:tcPr marL="60960" marR="60960" marT="30480" marB="30480"/>
                </a:tc>
                <a:tc>
                  <a:txBody>
                    <a:bodyPr/>
                    <a:lstStyle/>
                    <a:p>
                      <a:pPr algn="ctr"/>
                      <a:r>
                        <a:rPr kumimoji="1" lang="ja-JP" altLang="en-US" sz="1900">
                          <a:latin typeface="セザンヌ" panose="020B0600070205080204" charset="-128"/>
                          <a:ea typeface="セザンヌ" panose="020B0600070205080204" charset="-128"/>
                        </a:rPr>
                        <a:t>はい</a:t>
                      </a:r>
                    </a:p>
                  </a:txBody>
                  <a:tcPr marL="60960" marR="60960" marT="30480" marB="30480"/>
                </a:tc>
                <a:tc>
                  <a:txBody>
                    <a:bodyPr/>
                    <a:lstStyle/>
                    <a:p>
                      <a:pPr algn="ctr"/>
                      <a:r>
                        <a:rPr kumimoji="1" lang="ja-JP" altLang="en-US" sz="1900">
                          <a:latin typeface="セザンヌ" panose="020B0600070205080204" charset="-128"/>
                          <a:ea typeface="セザンヌ" panose="020B0600070205080204" charset="-128"/>
                        </a:rPr>
                        <a:t>開けにくかった</a:t>
                      </a:r>
                    </a:p>
                  </a:txBody>
                  <a:tcPr marL="60960" marR="60960" marT="30480" marB="30480"/>
                </a:tc>
                <a:tc>
                  <a:txBody>
                    <a:bodyPr/>
                    <a:lstStyle/>
                    <a:p>
                      <a:pPr algn="ctr"/>
                      <a:r>
                        <a:rPr kumimoji="1" lang="ja-JP" altLang="en-US" sz="1900">
                          <a:latin typeface="セザンヌ" panose="020B0600070205080204" charset="-128"/>
                          <a:ea typeface="セザンヌ" panose="020B0600070205080204" charset="-128"/>
                        </a:rPr>
                        <a:t>いいえ</a:t>
                      </a:r>
                    </a:p>
                  </a:txBody>
                  <a:tcPr marL="60960" marR="60960" marT="30480" marB="30480"/>
                </a:tc>
                <a:extLst>
                  <a:ext uri="{0D108BD9-81ED-4DB2-BD59-A6C34878D82A}">
                    <a16:rowId xmlns:a16="http://schemas.microsoft.com/office/drawing/2014/main" val="700529693"/>
                  </a:ext>
                </a:extLst>
              </a:tr>
              <a:tr h="345440">
                <a:tc>
                  <a:txBody>
                    <a:bodyPr/>
                    <a:lstStyle/>
                    <a:p>
                      <a:r>
                        <a:rPr kumimoji="1" lang="en-US" altLang="ja-JP" sz="1900" dirty="0">
                          <a:latin typeface="セザンヌ" panose="020B0600070205080204" charset="-128"/>
                          <a:ea typeface="セザンヌ" panose="020B0600070205080204" charset="-128"/>
                        </a:rPr>
                        <a:t>12</a:t>
                      </a:r>
                      <a:r>
                        <a:rPr kumimoji="1" lang="ja-JP" altLang="en-US" sz="1900" dirty="0">
                          <a:latin typeface="セザンヌ" panose="020B0600070205080204" charset="-128"/>
                          <a:ea typeface="セザンヌ" panose="020B0600070205080204" charset="-128"/>
                        </a:rPr>
                        <a:t>．ペットボトルの蓋を開けることができますか</a:t>
                      </a: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22</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a:solidFill>
                            <a:schemeClr val="tx1"/>
                          </a:solidFill>
                          <a:latin typeface="セザンヌ" panose="020B0600070205080204" charset="-128"/>
                          <a:ea typeface="セザンヌ" panose="020B0600070205080204" charset="-128"/>
                        </a:rPr>
                        <a:t>3</a:t>
                      </a:r>
                      <a:endParaRPr kumimoji="1" lang="ja-JP" altLang="en-US" sz="1900">
                        <a:solidFill>
                          <a:schemeClr val="tx1"/>
                        </a:solidFill>
                        <a:latin typeface="セザンヌ" panose="020B0600070205080204" charset="-128"/>
                        <a:ea typeface="セザンヌ" panose="020B0600070205080204" charset="-128"/>
                      </a:endParaRPr>
                    </a:p>
                  </a:txBody>
                  <a:tcPr marL="60960" marR="60960" marT="30480" marB="30480"/>
                </a:tc>
                <a:tc>
                  <a:txBody>
                    <a:bodyPr/>
                    <a:lstStyle/>
                    <a:p>
                      <a:pPr algn="ctr"/>
                      <a:r>
                        <a:rPr kumimoji="1" lang="en-US" altLang="ja-JP" sz="1900" dirty="0">
                          <a:solidFill>
                            <a:schemeClr val="tx1"/>
                          </a:solidFill>
                          <a:latin typeface="セザンヌ" panose="020B0600070205080204" charset="-128"/>
                          <a:ea typeface="セザンヌ" panose="020B0600070205080204" charset="-128"/>
                        </a:rPr>
                        <a:t>12</a:t>
                      </a:r>
                      <a:endParaRPr kumimoji="1" lang="ja-JP" altLang="en-US" sz="1900" dirty="0">
                        <a:solidFill>
                          <a:schemeClr val="tx1"/>
                        </a:solidFill>
                        <a:latin typeface="セザンヌ" panose="020B0600070205080204" charset="-128"/>
                        <a:ea typeface="セザンヌ" panose="020B0600070205080204" charset="-128"/>
                      </a:endParaRPr>
                    </a:p>
                  </a:txBody>
                  <a:tcPr marL="60960" marR="60960" marT="30480" marB="30480"/>
                </a:tc>
                <a:extLst>
                  <a:ext uri="{0D108BD9-81ED-4DB2-BD59-A6C34878D82A}">
                    <a16:rowId xmlns:a16="http://schemas.microsoft.com/office/drawing/2014/main" val="3783971612"/>
                  </a:ext>
                </a:extLst>
              </a:tr>
            </a:tbl>
          </a:graphicData>
        </a:graphic>
      </p:graphicFrame>
      <p:sp>
        <p:nvSpPr>
          <p:cNvPr id="18" name="TextBox 4">
            <a:extLst>
              <a:ext uri="{FF2B5EF4-FFF2-40B4-BE49-F238E27FC236}">
                <a16:creationId xmlns:a16="http://schemas.microsoft.com/office/drawing/2014/main" id="{8C9B8FCA-8639-9825-8F7B-4540F7828890}"/>
              </a:ext>
            </a:extLst>
          </p:cNvPr>
          <p:cNvSpPr txBox="1"/>
          <p:nvPr/>
        </p:nvSpPr>
        <p:spPr>
          <a:xfrm>
            <a:off x="5527797" y="351568"/>
            <a:ext cx="5384800" cy="738664"/>
          </a:xfrm>
          <a:prstGeom prst="rect">
            <a:avLst/>
          </a:prstGeom>
        </p:spPr>
        <p:txBody>
          <a:bodyPr wrap="square" lIns="0" tIns="0" rIns="0" bIns="0" rtlCol="0" anchor="t">
            <a:spAutoFit/>
          </a:bodyPr>
          <a:lstStyle/>
          <a:p>
            <a:pPr algn="ctr">
              <a:spcBef>
                <a:spcPct val="0"/>
              </a:spcBef>
            </a:pPr>
            <a:r>
              <a:rPr lang="ja-JP" altLang="en-US" sz="2133" dirty="0">
                <a:solidFill>
                  <a:srgbClr val="494F56"/>
                </a:solidFill>
                <a:ea typeface="モトヤ明朝モダン"/>
              </a:rPr>
              <a:t>「はい」「いいえ」の２件法 </a:t>
            </a:r>
            <a:endParaRPr lang="en-US" altLang="ja-JP" sz="2133" dirty="0">
              <a:solidFill>
                <a:srgbClr val="494F56"/>
              </a:solidFill>
              <a:ea typeface="モトヤ明朝モダン"/>
            </a:endParaRPr>
          </a:p>
          <a:p>
            <a:pPr algn="ctr">
              <a:spcBef>
                <a:spcPct val="0"/>
              </a:spcBef>
            </a:pPr>
            <a:r>
              <a:rPr lang="ja-JP" altLang="en-US" sz="2133" dirty="0">
                <a:solidFill>
                  <a:srgbClr val="494F56"/>
                </a:solidFill>
                <a:ea typeface="モトヤ明朝モダン"/>
              </a:rPr>
              <a:t>（調査場所：コープ売布店 </a:t>
            </a:r>
            <a:r>
              <a:rPr lang="en-US" altLang="ja-JP" sz="2667" i="1" dirty="0">
                <a:solidFill>
                  <a:srgbClr val="494F56"/>
                </a:solidFill>
                <a:ea typeface="モトヤ明朝モダン"/>
              </a:rPr>
              <a:t>n=38</a:t>
            </a:r>
            <a:r>
              <a:rPr lang="ja-JP" altLang="en-US" sz="2133" dirty="0">
                <a:solidFill>
                  <a:srgbClr val="494F56"/>
                </a:solidFill>
                <a:ea typeface="モトヤ明朝モダン"/>
              </a:rPr>
              <a:t>）</a:t>
            </a:r>
            <a:endParaRPr lang="en-US" sz="2133" dirty="0">
              <a:solidFill>
                <a:srgbClr val="494F56"/>
              </a:solidFill>
              <a:ea typeface="モトヤ明朝モダン"/>
            </a:endParaRPr>
          </a:p>
        </p:txBody>
      </p:sp>
      <p:pic>
        <p:nvPicPr>
          <p:cNvPr id="22" name="図 21">
            <a:extLst>
              <a:ext uri="{FF2B5EF4-FFF2-40B4-BE49-F238E27FC236}">
                <a16:creationId xmlns:a16="http://schemas.microsoft.com/office/drawing/2014/main" id="{CA69FC30-80E9-2301-1518-F9EA3166D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597" y="107304"/>
            <a:ext cx="1152830" cy="921707"/>
          </a:xfrm>
          <a:prstGeom prst="rect">
            <a:avLst/>
          </a:prstGeom>
        </p:spPr>
      </p:pic>
    </p:spTree>
    <p:extLst>
      <p:ext uri="{BB962C8B-B14F-4D97-AF65-F5344CB8AC3E}">
        <p14:creationId xmlns:p14="http://schemas.microsoft.com/office/powerpoint/2010/main" val="279370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3FF82F-C8BC-9CFA-7F5C-60025005C0C4}"/>
              </a:ext>
            </a:extLst>
          </p:cNvPr>
          <p:cNvSpPr>
            <a:spLocks noGrp="1"/>
          </p:cNvSpPr>
          <p:nvPr>
            <p:ph type="dt" sz="half" idx="10"/>
          </p:nvPr>
        </p:nvSpPr>
        <p:spPr>
          <a:xfrm>
            <a:off x="1692020" y="6131120"/>
            <a:ext cx="9291666" cy="504336"/>
          </a:xfrm>
        </p:spPr>
        <p:txBody>
          <a:bodyPr/>
          <a:lstStyle/>
          <a:p>
            <a:r>
              <a:rPr lang="ja-JP" altLang="ja-JP" sz="2800" b="1" kern="100" dirty="0">
                <a:solidFill>
                  <a:srgbClr val="000000"/>
                </a:solidFill>
                <a:effectLst/>
                <a:latin typeface="Century" panose="02040604050505020304" pitchFamily="18" charset="0"/>
                <a:ea typeface="UD デジタル 教科書体 N-B" panose="02020700000000000000" pitchFamily="17" charset="-128"/>
                <a:cs typeface="Arial" panose="020B0604020202020204" pitchFamily="34" charset="0"/>
              </a:rPr>
              <a:t>図１　</a:t>
            </a:r>
            <a:r>
              <a:rPr lang="en-US" altLang="ja-JP" sz="2800" b="1" kern="100" dirty="0">
                <a:solidFill>
                  <a:srgbClr val="000000"/>
                </a:solidFill>
                <a:effectLst/>
                <a:latin typeface="Century" panose="02040604050505020304" pitchFamily="18" charset="0"/>
                <a:ea typeface="UD デジタル 教科書体 N-B" panose="02020700000000000000" pitchFamily="17" charset="-128"/>
                <a:cs typeface="Arial" panose="020B0604020202020204" pitchFamily="34" charset="0"/>
              </a:rPr>
              <a:t>11</a:t>
            </a:r>
            <a:r>
              <a:rPr lang="ja-JP" altLang="ja-JP" sz="2800" b="1" kern="100" dirty="0">
                <a:solidFill>
                  <a:srgbClr val="000000"/>
                </a:solidFill>
                <a:effectLst/>
                <a:latin typeface="Century" panose="02040604050505020304" pitchFamily="18" charset="0"/>
                <a:ea typeface="UD デジタル 教科書体 N-B" panose="02020700000000000000" pitchFamily="17" charset="-128"/>
                <a:cs typeface="Arial" panose="020B0604020202020204" pitchFamily="34" charset="0"/>
              </a:rPr>
              <a:t>項目のアンケート結果による相関係数</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
        <p:nvSpPr>
          <p:cNvPr id="4" name="スライド番号プレースホルダー 3">
            <a:extLst>
              <a:ext uri="{FF2B5EF4-FFF2-40B4-BE49-F238E27FC236}">
                <a16:creationId xmlns:a16="http://schemas.microsoft.com/office/drawing/2014/main" id="{177DCB45-6859-511E-53B9-DBEFF38D1726}"/>
              </a:ext>
            </a:extLst>
          </p:cNvPr>
          <p:cNvSpPr>
            <a:spLocks noGrp="1"/>
          </p:cNvSpPr>
          <p:nvPr>
            <p:ph type="sldNum" sz="quarter" idx="12"/>
          </p:nvPr>
        </p:nvSpPr>
        <p:spPr/>
        <p:txBody>
          <a:bodyPr/>
          <a:lstStyle/>
          <a:p>
            <a:fld id="{81D2C36F-4504-47C0-B82F-A167342A2754}" type="slidenum">
              <a:rPr lang="en-US" smtClean="0"/>
              <a:t>6</a:t>
            </a:fld>
            <a:endParaRPr lang="en-US"/>
          </a:p>
        </p:txBody>
      </p:sp>
      <p:pic>
        <p:nvPicPr>
          <p:cNvPr id="5" name="図 4">
            <a:extLst>
              <a:ext uri="{FF2B5EF4-FFF2-40B4-BE49-F238E27FC236}">
                <a16:creationId xmlns:a16="http://schemas.microsoft.com/office/drawing/2014/main" id="{3525686C-3275-84BD-F0E3-B0B43CFE2A32}"/>
              </a:ext>
            </a:extLst>
          </p:cNvPr>
          <p:cNvPicPr>
            <a:picLocks noChangeAspect="1"/>
          </p:cNvPicPr>
          <p:nvPr/>
        </p:nvPicPr>
        <p:blipFill>
          <a:blip r:embed="rId2"/>
          <a:stretch>
            <a:fillRect/>
          </a:stretch>
        </p:blipFill>
        <p:spPr>
          <a:xfrm>
            <a:off x="331868" y="703687"/>
            <a:ext cx="11441741" cy="5034008"/>
          </a:xfrm>
          <a:prstGeom prst="rect">
            <a:avLst/>
          </a:prstGeom>
        </p:spPr>
      </p:pic>
    </p:spTree>
    <p:extLst>
      <p:ext uri="{BB962C8B-B14F-4D97-AF65-F5344CB8AC3E}">
        <p14:creationId xmlns:p14="http://schemas.microsoft.com/office/powerpoint/2010/main" val="222881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6E8D85-15BB-1726-3EE1-6EE75CC80389}"/>
              </a:ext>
            </a:extLst>
          </p:cNvPr>
          <p:cNvSpPr>
            <a:spLocks noGrp="1"/>
          </p:cNvSpPr>
          <p:nvPr>
            <p:ph type="sldNum" sz="quarter" idx="12"/>
          </p:nvPr>
        </p:nvSpPr>
        <p:spPr/>
        <p:txBody>
          <a:bodyPr/>
          <a:lstStyle/>
          <a:p>
            <a:fld id="{81D2C36F-4504-47C0-B82F-A167342A2754}" type="slidenum">
              <a:rPr lang="en-US" smtClean="0"/>
              <a:t>7</a:t>
            </a:fld>
            <a:endParaRPr lang="en-US"/>
          </a:p>
        </p:txBody>
      </p:sp>
      <p:sp>
        <p:nvSpPr>
          <p:cNvPr id="8" name="テキスト ボックス 7">
            <a:extLst>
              <a:ext uri="{FF2B5EF4-FFF2-40B4-BE49-F238E27FC236}">
                <a16:creationId xmlns:a16="http://schemas.microsoft.com/office/drawing/2014/main" id="{674CD6C2-E156-5801-4369-AE18A0F4A814}"/>
              </a:ext>
            </a:extLst>
          </p:cNvPr>
          <p:cNvSpPr txBox="1"/>
          <p:nvPr/>
        </p:nvSpPr>
        <p:spPr>
          <a:xfrm>
            <a:off x="413657" y="608148"/>
            <a:ext cx="11059868" cy="160043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sz="9800" dirty="0">
                <a:latin typeface="UD デジタル 教科書体 NK-B" panose="02020700000000000000" pitchFamily="18" charset="-128"/>
                <a:ea typeface="UD デジタル 教科書体 NK-B" panose="02020700000000000000" pitchFamily="18" charset="-128"/>
              </a:rPr>
              <a:t>今年も！市内</a:t>
            </a:r>
            <a:r>
              <a:rPr kumimoji="1" lang="en-US" altLang="ja-JP" sz="9800" dirty="0">
                <a:latin typeface="UD デジタル 教科書体 NK-B" panose="02020700000000000000" pitchFamily="18" charset="-128"/>
                <a:ea typeface="UD デジタル 教科書体 NK-B" panose="02020700000000000000" pitchFamily="18" charset="-128"/>
              </a:rPr>
              <a:t>4</a:t>
            </a:r>
            <a:r>
              <a:rPr kumimoji="1" lang="ja-JP" altLang="en-US" sz="9800" dirty="0">
                <a:latin typeface="UD デジタル 教科書体 NK-B" panose="02020700000000000000" pitchFamily="18" charset="-128"/>
                <a:ea typeface="UD デジタル 教科書体 NK-B" panose="02020700000000000000" pitchFamily="18" charset="-128"/>
              </a:rPr>
              <a:t>カ所</a:t>
            </a:r>
            <a:endParaRPr kumimoji="1" lang="en-US" altLang="ja-JP" sz="9800" dirty="0">
              <a:latin typeface="UD デジタル 教科書体 NK-B" panose="02020700000000000000" pitchFamily="18" charset="-128"/>
              <a:ea typeface="UD デジタル 教科書体 NK-B" panose="02020700000000000000" pitchFamily="18" charset="-128"/>
            </a:endParaRPr>
          </a:p>
        </p:txBody>
      </p:sp>
      <p:pic>
        <p:nvPicPr>
          <p:cNvPr id="9" name="図 8">
            <a:extLst>
              <a:ext uri="{FF2B5EF4-FFF2-40B4-BE49-F238E27FC236}">
                <a16:creationId xmlns:a16="http://schemas.microsoft.com/office/drawing/2014/main" id="{266C1AC0-CAC9-A6B5-855D-E0A3099371B1}"/>
              </a:ext>
            </a:extLst>
          </p:cNvPr>
          <p:cNvPicPr>
            <a:picLocks noChangeAspect="1"/>
          </p:cNvPicPr>
          <p:nvPr/>
        </p:nvPicPr>
        <p:blipFill>
          <a:blip r:embed="rId2"/>
          <a:stretch>
            <a:fillRect/>
          </a:stretch>
        </p:blipFill>
        <p:spPr>
          <a:xfrm>
            <a:off x="5987477" y="2334019"/>
            <a:ext cx="5499762" cy="4125126"/>
          </a:xfrm>
          <a:prstGeom prst="rect">
            <a:avLst/>
          </a:prstGeom>
        </p:spPr>
      </p:pic>
      <p:sp>
        <p:nvSpPr>
          <p:cNvPr id="13" name="テキスト ボックス 12">
            <a:extLst>
              <a:ext uri="{FF2B5EF4-FFF2-40B4-BE49-F238E27FC236}">
                <a16:creationId xmlns:a16="http://schemas.microsoft.com/office/drawing/2014/main" id="{5D9236EB-BE4B-ED09-2BEF-7B31F3520328}"/>
              </a:ext>
            </a:extLst>
          </p:cNvPr>
          <p:cNvSpPr txBox="1"/>
          <p:nvPr/>
        </p:nvSpPr>
        <p:spPr>
          <a:xfrm rot="1345350">
            <a:off x="8537015" y="2788864"/>
            <a:ext cx="3552494"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3600" dirty="0">
                <a:latin typeface="UD デジタル 教科書体 NK-B" panose="02020700000000000000" pitchFamily="18" charset="-128"/>
                <a:ea typeface="UD デジタル 教科書体 NK-B" panose="02020700000000000000" pitchFamily="18" charset="-128"/>
              </a:rPr>
              <a:t>スーパー</a:t>
            </a:r>
            <a:r>
              <a:rPr kumimoji="1" lang="ja-JP" altLang="en-US" sz="4000" dirty="0">
                <a:latin typeface="UD デジタル 教科書体 NK-B" panose="02020700000000000000" pitchFamily="18" charset="-128"/>
                <a:ea typeface="UD デジタル 教科書体 NK-B" panose="02020700000000000000" pitchFamily="18" charset="-128"/>
              </a:rPr>
              <a:t>にて</a:t>
            </a:r>
            <a:endParaRPr kumimoji="1"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DB7C6AF6-4878-E44A-4962-8C421C1A8CDF}"/>
              </a:ext>
            </a:extLst>
          </p:cNvPr>
          <p:cNvSpPr txBox="1"/>
          <p:nvPr/>
        </p:nvSpPr>
        <p:spPr>
          <a:xfrm>
            <a:off x="261258" y="4019481"/>
            <a:ext cx="5940262" cy="116955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7000" dirty="0">
                <a:latin typeface="UD デジタル 教科書体 NK-B" panose="02020700000000000000" pitchFamily="18" charset="-128"/>
                <a:ea typeface="UD デジタル 教科書体 NK-B" panose="02020700000000000000" pitchFamily="18" charset="-128"/>
              </a:rPr>
              <a:t>フレイル調査→</a:t>
            </a:r>
          </a:p>
        </p:txBody>
      </p:sp>
    </p:spTree>
    <p:extLst>
      <p:ext uri="{BB962C8B-B14F-4D97-AF65-F5344CB8AC3E}">
        <p14:creationId xmlns:p14="http://schemas.microsoft.com/office/powerpoint/2010/main" val="2799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EE6AB2A-71CF-6A9A-E895-08714A0EA0D6}"/>
              </a:ext>
            </a:extLst>
          </p:cNvPr>
          <p:cNvSpPr>
            <a:spLocks noGrp="1"/>
          </p:cNvSpPr>
          <p:nvPr>
            <p:ph type="sldNum" sz="quarter" idx="12"/>
          </p:nvPr>
        </p:nvSpPr>
        <p:spPr/>
        <p:txBody>
          <a:bodyPr/>
          <a:lstStyle/>
          <a:p>
            <a:fld id="{81D2C36F-4504-47C0-B82F-A167342A2754}" type="slidenum">
              <a:rPr lang="en-US" smtClean="0"/>
              <a:t>8</a:t>
            </a:fld>
            <a:endParaRPr lang="en-US"/>
          </a:p>
        </p:txBody>
      </p:sp>
      <p:pic>
        <p:nvPicPr>
          <p:cNvPr id="5" name="図 4">
            <a:extLst>
              <a:ext uri="{FF2B5EF4-FFF2-40B4-BE49-F238E27FC236}">
                <a16:creationId xmlns:a16="http://schemas.microsoft.com/office/drawing/2014/main" id="{A047235A-0C46-BF60-35C3-D60C394D8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852" y="311966"/>
            <a:ext cx="5934381" cy="6044384"/>
          </a:xfrm>
          <a:prstGeom prst="rect">
            <a:avLst/>
          </a:prstGeom>
          <a:noFill/>
          <a:ln>
            <a:noFill/>
          </a:ln>
        </p:spPr>
      </p:pic>
      <p:sp>
        <p:nvSpPr>
          <p:cNvPr id="7" name="テキスト ボックス 6">
            <a:extLst>
              <a:ext uri="{FF2B5EF4-FFF2-40B4-BE49-F238E27FC236}">
                <a16:creationId xmlns:a16="http://schemas.microsoft.com/office/drawing/2014/main" id="{4AD33855-B2D4-1404-8287-08A9A214761F}"/>
              </a:ext>
            </a:extLst>
          </p:cNvPr>
          <p:cNvSpPr txBox="1"/>
          <p:nvPr/>
        </p:nvSpPr>
        <p:spPr>
          <a:xfrm>
            <a:off x="5587924" y="169839"/>
            <a:ext cx="5934380" cy="2400657"/>
          </a:xfrm>
          <a:prstGeom prst="rect">
            <a:avLst/>
          </a:prstGeom>
          <a:solidFill>
            <a:srgbClr val="FF9933"/>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15000" dirty="0">
                <a:latin typeface="UD デジタル 教科書体 NK-B" panose="02020700000000000000" pitchFamily="18" charset="-128"/>
                <a:ea typeface="UD デジタル 教科書体 NK-B" panose="02020700000000000000" pitchFamily="18" charset="-128"/>
              </a:rPr>
              <a:t>高校生</a:t>
            </a:r>
          </a:p>
        </p:txBody>
      </p:sp>
      <p:sp>
        <p:nvSpPr>
          <p:cNvPr id="9" name="テキスト ボックス 8">
            <a:extLst>
              <a:ext uri="{FF2B5EF4-FFF2-40B4-BE49-F238E27FC236}">
                <a16:creationId xmlns:a16="http://schemas.microsoft.com/office/drawing/2014/main" id="{8EFC1D6A-BD93-5786-8E38-1EC94B27C100}"/>
              </a:ext>
            </a:extLst>
          </p:cNvPr>
          <p:cNvSpPr txBox="1"/>
          <p:nvPr/>
        </p:nvSpPr>
        <p:spPr>
          <a:xfrm>
            <a:off x="5018311" y="3687901"/>
            <a:ext cx="7073606" cy="31700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sz="9800" dirty="0">
                <a:latin typeface="UD デジタル 教科書体 NK-B" panose="02020700000000000000" pitchFamily="18" charset="-128"/>
                <a:ea typeface="UD デジタル 教科書体 NK-B" panose="02020700000000000000" pitchFamily="18" charset="-128"/>
              </a:rPr>
              <a:t>おじいちゃん</a:t>
            </a:r>
            <a:endParaRPr kumimoji="1" lang="en-US" altLang="ja-JP" sz="9800" dirty="0">
              <a:latin typeface="UD デジタル 教科書体 NK-B" panose="02020700000000000000" pitchFamily="18" charset="-128"/>
              <a:ea typeface="UD デジタル 教科書体 NK-B" panose="02020700000000000000" pitchFamily="18" charset="-128"/>
            </a:endParaRPr>
          </a:p>
          <a:p>
            <a:r>
              <a:rPr kumimoji="1" lang="ja-JP" altLang="en-US" sz="9800" dirty="0">
                <a:latin typeface="UD デジタル 教科書体 NK-B" panose="02020700000000000000" pitchFamily="18" charset="-128"/>
                <a:ea typeface="UD デジタル 教科書体 NK-B" panose="02020700000000000000" pitchFamily="18" charset="-128"/>
              </a:rPr>
              <a:t>おばあちゃん</a:t>
            </a:r>
          </a:p>
        </p:txBody>
      </p:sp>
      <p:sp>
        <p:nvSpPr>
          <p:cNvPr id="11" name="十字形 10">
            <a:extLst>
              <a:ext uri="{FF2B5EF4-FFF2-40B4-BE49-F238E27FC236}">
                <a16:creationId xmlns:a16="http://schemas.microsoft.com/office/drawing/2014/main" id="{067A7C15-E2FC-2353-8C33-FCB5931FE337}"/>
              </a:ext>
            </a:extLst>
          </p:cNvPr>
          <p:cNvSpPr/>
          <p:nvPr/>
        </p:nvSpPr>
        <p:spPr>
          <a:xfrm rot="2611490">
            <a:off x="7940972" y="2550441"/>
            <a:ext cx="1121157" cy="1127937"/>
          </a:xfrm>
          <a:prstGeom prst="plus">
            <a:avLst>
              <a:gd name="adj" fmla="val 4140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59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CEFEDA-AD58-D7CD-22DA-C83DCB979A87}"/>
              </a:ext>
            </a:extLst>
          </p:cNvPr>
          <p:cNvSpPr>
            <a:spLocks noGrp="1"/>
          </p:cNvSpPr>
          <p:nvPr>
            <p:ph type="sldNum" sz="quarter" idx="12"/>
          </p:nvPr>
        </p:nvSpPr>
        <p:spPr/>
        <p:txBody>
          <a:bodyPr/>
          <a:lstStyle/>
          <a:p>
            <a:fld id="{81D2C36F-4504-47C0-B82F-A167342A2754}" type="slidenum">
              <a:rPr lang="en-US" smtClean="0"/>
              <a:t>9</a:t>
            </a:fld>
            <a:endParaRPr lang="en-US"/>
          </a:p>
        </p:txBody>
      </p:sp>
      <p:sp>
        <p:nvSpPr>
          <p:cNvPr id="5" name="テキスト ボックス 4">
            <a:extLst>
              <a:ext uri="{FF2B5EF4-FFF2-40B4-BE49-F238E27FC236}">
                <a16:creationId xmlns:a16="http://schemas.microsoft.com/office/drawing/2014/main" id="{7B4AA797-CD72-9071-ECBB-6D8DDF701075}"/>
              </a:ext>
            </a:extLst>
          </p:cNvPr>
          <p:cNvSpPr txBox="1"/>
          <p:nvPr/>
        </p:nvSpPr>
        <p:spPr>
          <a:xfrm>
            <a:off x="0" y="1817161"/>
            <a:ext cx="12235543" cy="240065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en-US" altLang="ja-JP" sz="15000" dirty="0">
                <a:latin typeface="UD デジタル 教科書体 NK-B" panose="02020700000000000000" pitchFamily="18" charset="-128"/>
                <a:ea typeface="UD デジタル 教科書体 NK-B" panose="02020700000000000000" pitchFamily="18" charset="-128"/>
              </a:rPr>
              <a:t>Well-being</a:t>
            </a:r>
            <a:endParaRPr kumimoji="1" lang="ja-JP" altLang="en-US" sz="15000" dirty="0">
              <a:latin typeface="UD デジタル 教科書体 NK-B" panose="02020700000000000000" pitchFamily="18" charset="-128"/>
              <a:ea typeface="UD デジタル 教科書体 NK-B" panose="02020700000000000000" pitchFamily="18" charset="-128"/>
            </a:endParaRPr>
          </a:p>
        </p:txBody>
      </p:sp>
      <p:grpSp>
        <p:nvGrpSpPr>
          <p:cNvPr id="13" name="グループ化 12">
            <a:extLst>
              <a:ext uri="{FF2B5EF4-FFF2-40B4-BE49-F238E27FC236}">
                <a16:creationId xmlns:a16="http://schemas.microsoft.com/office/drawing/2014/main" id="{838547B2-A33C-E8F9-E0B5-B6150172C81B}"/>
              </a:ext>
            </a:extLst>
          </p:cNvPr>
          <p:cNvGrpSpPr/>
          <p:nvPr/>
        </p:nvGrpSpPr>
        <p:grpSpPr>
          <a:xfrm rot="20131662">
            <a:off x="6234882" y="4791732"/>
            <a:ext cx="5749082" cy="1267294"/>
            <a:chOff x="4945841" y="5205004"/>
            <a:chExt cx="5749082" cy="1267294"/>
          </a:xfrm>
        </p:grpSpPr>
        <p:sp>
          <p:nvSpPr>
            <p:cNvPr id="12" name="台形 11">
              <a:extLst>
                <a:ext uri="{FF2B5EF4-FFF2-40B4-BE49-F238E27FC236}">
                  <a16:creationId xmlns:a16="http://schemas.microsoft.com/office/drawing/2014/main" id="{6AE38F25-9CA5-C483-930E-39B853B7E310}"/>
                </a:ext>
              </a:extLst>
            </p:cNvPr>
            <p:cNvSpPr/>
            <p:nvPr/>
          </p:nvSpPr>
          <p:spPr>
            <a:xfrm rot="6065497">
              <a:off x="7206433" y="3004083"/>
              <a:ext cx="1267294" cy="5669136"/>
            </a:xfrm>
            <a:prstGeom prst="trapezoid">
              <a:avLst>
                <a:gd name="adj" fmla="val 2410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B3B995D2-1CB1-7ECE-D4D8-346A4241DD78}"/>
                </a:ext>
              </a:extLst>
            </p:cNvPr>
            <p:cNvSpPr txBox="1"/>
            <p:nvPr/>
          </p:nvSpPr>
          <p:spPr>
            <a:xfrm rot="713018">
              <a:off x="4945841" y="5484708"/>
              <a:ext cx="5749082"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en-US" altLang="ja-JP" sz="4000" dirty="0">
                  <a:latin typeface="Amasis MT Pro Medium" panose="02040604050005020304" pitchFamily="18" charset="0"/>
                  <a:ea typeface="UD デジタル 教科書体 NK-B" panose="02020700000000000000" pitchFamily="18" charset="-128"/>
                </a:rPr>
                <a:t>To Be Continued…</a:t>
              </a:r>
              <a:endParaRPr kumimoji="1" lang="ja-JP" altLang="en-US" sz="4000" dirty="0">
                <a:latin typeface="Amasis MT Pro Medium" panose="02040604050005020304" pitchFamily="18" charset="0"/>
                <a:ea typeface="UD デジタル 教科書体 NK-B" panose="02020700000000000000" pitchFamily="18" charset="-128"/>
              </a:endParaRPr>
            </a:p>
          </p:txBody>
        </p:sp>
      </p:grpSp>
    </p:spTree>
    <p:extLst>
      <p:ext uri="{BB962C8B-B14F-4D97-AF65-F5344CB8AC3E}">
        <p14:creationId xmlns:p14="http://schemas.microsoft.com/office/powerpoint/2010/main" val="12430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TotalTime>
  <Words>379</Words>
  <Application>Microsoft Office PowerPoint</Application>
  <PresentationFormat>ワイド画面</PresentationFormat>
  <Paragraphs>74</Paragraphs>
  <Slides>9</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ＭＳ Ｐゴシック</vt:lpstr>
      <vt:lpstr>UD デジタル 教科書体 N-B</vt:lpstr>
      <vt:lpstr>UD デジタル 教科書体 NK-B</vt:lpstr>
      <vt:lpstr>セザンヌ</vt:lpstr>
      <vt:lpstr>モトヤ明朝モダン</vt:lpstr>
      <vt:lpstr>游ゴシック</vt:lpstr>
      <vt:lpstr>Amasis MT Pro Medium</vt:lpstr>
      <vt:lpstr>Aptos</vt:lpstr>
      <vt:lpstr>Aptos Display</vt:lpstr>
      <vt:lpstr>Arial</vt:lpstr>
      <vt:lpstr>Century</vt:lpstr>
      <vt:lpstr>Office Theme</vt:lpstr>
      <vt:lpstr> 高校生が主体とした 地域におけるフレイル予防と 世代間交流による地域共生社会の実現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和田 由起子</dc:creator>
  <cp:lastModifiedBy>裕一 奥村</cp:lastModifiedBy>
  <cp:revision>3</cp:revision>
  <dcterms:created xsi:type="dcterms:W3CDTF">2024-03-03T23:41:00Z</dcterms:created>
  <dcterms:modified xsi:type="dcterms:W3CDTF">2024-03-08T11:48:35Z</dcterms:modified>
</cp:coreProperties>
</file>