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56" r:id="rId2"/>
    <p:sldId id="267" r:id="rId3"/>
    <p:sldId id="263" r:id="rId4"/>
    <p:sldId id="269" r:id="rId5"/>
    <p:sldId id="270" r:id="rId6"/>
    <p:sldId id="271" r:id="rId7"/>
    <p:sldId id="281" r:id="rId8"/>
    <p:sldId id="272" r:id="rId9"/>
    <p:sldId id="282" r:id="rId10"/>
    <p:sldId id="276" r:id="rId11"/>
    <p:sldId id="283" r:id="rId12"/>
    <p:sldId id="268"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699"/>
    <a:srgbClr val="E5B0F6"/>
    <a:srgbClr val="FA9CAC"/>
    <a:srgbClr val="D3DEF1"/>
    <a:srgbClr val="FAA4A4"/>
    <a:srgbClr val="FBE6C1"/>
    <a:srgbClr val="FDA9D9"/>
    <a:srgbClr val="F2ECE9"/>
    <a:srgbClr val="FCB4D8"/>
    <a:srgbClr val="FDF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53" autoAdjust="0"/>
    <p:restoredTop sz="94660"/>
  </p:normalViewPr>
  <p:slideViewPr>
    <p:cSldViewPr snapToGrid="0">
      <p:cViewPr varScale="1">
        <p:scale>
          <a:sx n="115" d="100"/>
          <a:sy n="115" d="100"/>
        </p:scale>
        <p:origin x="102"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304FF-65BA-4CA4-860E-22882AF08000}" type="datetimeFigureOut">
              <a:rPr kumimoji="1" lang="ja-JP" altLang="en-US" smtClean="0"/>
              <a:t>2024/3/7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7B726-A5C1-454E-8E0B-2C745EBFCD7A}" type="slidenum">
              <a:rPr kumimoji="1" lang="ja-JP" altLang="en-US" smtClean="0"/>
              <a:t>‹#›</a:t>
            </a:fld>
            <a:endParaRPr kumimoji="1" lang="ja-JP" altLang="en-US"/>
          </a:p>
        </p:txBody>
      </p:sp>
    </p:spTree>
    <p:extLst>
      <p:ext uri="{BB962C8B-B14F-4D97-AF65-F5344CB8AC3E}">
        <p14:creationId xmlns:p14="http://schemas.microsoft.com/office/powerpoint/2010/main" val="3505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50F9C-10EE-B8E3-AECE-029AACD26CA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EF6F79-5103-6FCD-BB2E-47141E3C6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7D2B5AA-7CD8-23F6-83E4-90F0465B891B}"/>
              </a:ext>
            </a:extLst>
          </p:cNvPr>
          <p:cNvSpPr>
            <a:spLocks noGrp="1"/>
          </p:cNvSpPr>
          <p:nvPr>
            <p:ph type="dt" sz="half" idx="10"/>
          </p:nvPr>
        </p:nvSpPr>
        <p:spPr/>
        <p:txBody>
          <a:bodyPr/>
          <a:lstStyle/>
          <a:p>
            <a:fld id="{9474877D-F20E-4397-B58D-F116AA3F7364}" type="datetime1">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38DDD49D-1F6E-0636-0651-1F517EFCA7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804DBE-FA84-732B-D74D-F5899CF7C716}"/>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34463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28E5F-DA97-03A5-6328-88B37100370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B8A4DA-6824-2797-23A3-969F144D8A4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238F5F-C478-FF51-937C-04E253854090}"/>
              </a:ext>
            </a:extLst>
          </p:cNvPr>
          <p:cNvSpPr>
            <a:spLocks noGrp="1"/>
          </p:cNvSpPr>
          <p:nvPr>
            <p:ph type="dt" sz="half" idx="10"/>
          </p:nvPr>
        </p:nvSpPr>
        <p:spPr/>
        <p:txBody>
          <a:bodyPr/>
          <a:lstStyle/>
          <a:p>
            <a:fld id="{2F763A64-2C79-495E-AFE5-BB9A0305CBA9}" type="datetime1">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871B5545-8201-98F2-3981-2350F00402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21EA79-DB8C-6BB6-2D97-B14C5AB903B3}"/>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421686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D8D9F9-DB9F-578B-7F74-48A1103309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FB0E1E-4F3E-5F38-AD31-5C71DDFE4F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35AF1E-C4DD-DEAB-413C-86C3029B5B79}"/>
              </a:ext>
            </a:extLst>
          </p:cNvPr>
          <p:cNvSpPr>
            <a:spLocks noGrp="1"/>
          </p:cNvSpPr>
          <p:nvPr>
            <p:ph type="dt" sz="half" idx="10"/>
          </p:nvPr>
        </p:nvSpPr>
        <p:spPr/>
        <p:txBody>
          <a:bodyPr/>
          <a:lstStyle/>
          <a:p>
            <a:fld id="{67FEFB5F-046A-4C3D-8D82-BADC4D5B65C2}" type="datetime1">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01B464AF-9C4E-FE2B-DA62-9991426815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1CD027-C284-7A59-E246-E0027644204B}"/>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373782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2FF373-97C6-1DF4-2E4F-85E39C0D4A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085B22-014A-44D3-7AFF-83B5CC3C9EB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5A1AF3-887F-1292-9294-6A5A3C217FD7}"/>
              </a:ext>
            </a:extLst>
          </p:cNvPr>
          <p:cNvSpPr>
            <a:spLocks noGrp="1"/>
          </p:cNvSpPr>
          <p:nvPr>
            <p:ph type="dt" sz="half" idx="10"/>
          </p:nvPr>
        </p:nvSpPr>
        <p:spPr/>
        <p:txBody>
          <a:bodyPr/>
          <a:lstStyle/>
          <a:p>
            <a:fld id="{99518B0E-4D0A-429F-AA1F-E37EA34C7267}" type="datetime1">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87CC5607-FE6C-D253-857B-8D65B47038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E274E3-4E4D-8F0D-659E-F06401E2727E}"/>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75594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43ACF-50B6-2983-6175-3E5DD1E79DB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511F29-1EA0-6001-05CE-7FBC30B9F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5DA9C1B-95A3-DE64-F4DD-957FF891FAE7}"/>
              </a:ext>
            </a:extLst>
          </p:cNvPr>
          <p:cNvSpPr>
            <a:spLocks noGrp="1"/>
          </p:cNvSpPr>
          <p:nvPr>
            <p:ph type="dt" sz="half" idx="10"/>
          </p:nvPr>
        </p:nvSpPr>
        <p:spPr/>
        <p:txBody>
          <a:bodyPr/>
          <a:lstStyle/>
          <a:p>
            <a:fld id="{0D4B59C3-5A6D-41AB-A933-1B22094878B1}" type="datetime1">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54F63E98-CA0B-BFAA-53A9-4B072C7282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A8D525-EA11-F437-92EF-CDD76C11DC2B}"/>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249569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F96B8-2EBB-04F1-CB61-60646662D1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370B86-1F3F-6EA0-76FF-18C634AD557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5C2778B-16B3-70A8-82E6-D20163CE6E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B79E93E-ED2A-BA1C-3AF8-C1996FB2F539}"/>
              </a:ext>
            </a:extLst>
          </p:cNvPr>
          <p:cNvSpPr>
            <a:spLocks noGrp="1"/>
          </p:cNvSpPr>
          <p:nvPr>
            <p:ph type="dt" sz="half" idx="10"/>
          </p:nvPr>
        </p:nvSpPr>
        <p:spPr/>
        <p:txBody>
          <a:bodyPr/>
          <a:lstStyle/>
          <a:p>
            <a:fld id="{BB44C6F9-ADB4-4B3F-BD73-A02261D99333}" type="datetime1">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A8DF9EC6-156A-00CC-0A04-52E9C2532A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7AD433-ED6F-99C3-C328-2FA2BE5FB9C0}"/>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97342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E2056-50D5-A2FE-9775-60D2720CBFF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9EB1E9-23FD-D9DA-8A7A-191EAF0E8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57A7656-72B7-E092-A5C2-28A4E8D4F35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4B18706-4F70-B014-3520-CF13EFB75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CD2A493-992B-F6ED-D85E-5E03BF5CCAA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9C5C775-BA13-FB33-76E0-30E6EBA05B4C}"/>
              </a:ext>
            </a:extLst>
          </p:cNvPr>
          <p:cNvSpPr>
            <a:spLocks noGrp="1"/>
          </p:cNvSpPr>
          <p:nvPr>
            <p:ph type="dt" sz="half" idx="10"/>
          </p:nvPr>
        </p:nvSpPr>
        <p:spPr/>
        <p:txBody>
          <a:bodyPr/>
          <a:lstStyle/>
          <a:p>
            <a:fld id="{EAA08DB3-4B94-499A-9A22-DB5B6D6E5CF9}" type="datetime1">
              <a:rPr kumimoji="1" lang="ja-JP" altLang="en-US" smtClean="0"/>
              <a:t>2024/3/7</a:t>
            </a:fld>
            <a:endParaRPr kumimoji="1" lang="ja-JP" altLang="en-US"/>
          </a:p>
        </p:txBody>
      </p:sp>
      <p:sp>
        <p:nvSpPr>
          <p:cNvPr id="8" name="フッター プレースホルダー 7">
            <a:extLst>
              <a:ext uri="{FF2B5EF4-FFF2-40B4-BE49-F238E27FC236}">
                <a16:creationId xmlns:a16="http://schemas.microsoft.com/office/drawing/2014/main" id="{6163EBD2-9DC0-E655-4EAD-F43F0A95933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79EB4DE-F49E-6E6A-BB3C-B1DF79EAB99E}"/>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197866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29421-7A0E-9D94-21C8-B5ECBA0E101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3B7236E-34F2-2A06-8FC8-10743743D05D}"/>
              </a:ext>
            </a:extLst>
          </p:cNvPr>
          <p:cNvSpPr>
            <a:spLocks noGrp="1"/>
          </p:cNvSpPr>
          <p:nvPr>
            <p:ph type="dt" sz="half" idx="10"/>
          </p:nvPr>
        </p:nvSpPr>
        <p:spPr/>
        <p:txBody>
          <a:bodyPr/>
          <a:lstStyle/>
          <a:p>
            <a:fld id="{33E5408D-0B5D-4D64-9F83-7FCC030FF357}" type="datetime1">
              <a:rPr kumimoji="1" lang="ja-JP" altLang="en-US" smtClean="0"/>
              <a:t>2024/3/7</a:t>
            </a:fld>
            <a:endParaRPr kumimoji="1" lang="ja-JP" altLang="en-US"/>
          </a:p>
        </p:txBody>
      </p:sp>
      <p:sp>
        <p:nvSpPr>
          <p:cNvPr id="4" name="フッター プレースホルダー 3">
            <a:extLst>
              <a:ext uri="{FF2B5EF4-FFF2-40B4-BE49-F238E27FC236}">
                <a16:creationId xmlns:a16="http://schemas.microsoft.com/office/drawing/2014/main" id="{98FEF056-5A1F-7E83-DE7D-8221E82AF8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662D12D-4B9A-9FA2-100F-1367265F798D}"/>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51891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5205AE3-19D3-BB4B-EFA7-66965180F4C3}"/>
              </a:ext>
            </a:extLst>
          </p:cNvPr>
          <p:cNvSpPr>
            <a:spLocks noGrp="1"/>
          </p:cNvSpPr>
          <p:nvPr>
            <p:ph type="dt" sz="half" idx="10"/>
          </p:nvPr>
        </p:nvSpPr>
        <p:spPr/>
        <p:txBody>
          <a:bodyPr/>
          <a:lstStyle/>
          <a:p>
            <a:fld id="{F6B867B4-48FE-4A8F-91B8-567C916FD21A}" type="datetime1">
              <a:rPr kumimoji="1" lang="ja-JP" altLang="en-US" smtClean="0"/>
              <a:t>2024/3/7</a:t>
            </a:fld>
            <a:endParaRPr kumimoji="1" lang="ja-JP" altLang="en-US"/>
          </a:p>
        </p:txBody>
      </p:sp>
      <p:sp>
        <p:nvSpPr>
          <p:cNvPr id="3" name="フッター プレースホルダー 2">
            <a:extLst>
              <a:ext uri="{FF2B5EF4-FFF2-40B4-BE49-F238E27FC236}">
                <a16:creationId xmlns:a16="http://schemas.microsoft.com/office/drawing/2014/main" id="{D4C9B5A9-3E9B-AC97-36EB-F3211D134CF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4BC8D0F-951C-AC2A-EB9E-E7FA2B43C96C}"/>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60838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12957-AC1C-9DF8-D2C0-F5C3F7D0C93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EE4F9A-7E3A-C6C6-86A4-DACC2A32E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0CBCE9-7728-8B12-AAB5-69DAEC7AA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12FA4E-4F22-F74D-35E0-A7F6FF697B1F}"/>
              </a:ext>
            </a:extLst>
          </p:cNvPr>
          <p:cNvSpPr>
            <a:spLocks noGrp="1"/>
          </p:cNvSpPr>
          <p:nvPr>
            <p:ph type="dt" sz="half" idx="10"/>
          </p:nvPr>
        </p:nvSpPr>
        <p:spPr/>
        <p:txBody>
          <a:bodyPr/>
          <a:lstStyle/>
          <a:p>
            <a:fld id="{706E3BEA-2A7D-47C6-9926-8040D6D5CB07}" type="datetime1">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4E6EC684-B3C0-53CA-A727-BE42A35977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52A819-395B-6E6A-4C4E-8166E0C55A76}"/>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23190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047D7C-7888-6B18-5E46-A27EE93C2EB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B3706A0-0A12-4F20-D107-46544D25CD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E25BB16-2462-1126-D4EF-DF28D8C7A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74D106-5CB6-0C06-C67D-5278B5C0492C}"/>
              </a:ext>
            </a:extLst>
          </p:cNvPr>
          <p:cNvSpPr>
            <a:spLocks noGrp="1"/>
          </p:cNvSpPr>
          <p:nvPr>
            <p:ph type="dt" sz="half" idx="10"/>
          </p:nvPr>
        </p:nvSpPr>
        <p:spPr/>
        <p:txBody>
          <a:bodyPr/>
          <a:lstStyle/>
          <a:p>
            <a:fld id="{36D26AD9-261E-49B6-9A9D-A328F93E705C}" type="datetime1">
              <a:rPr kumimoji="1" lang="ja-JP" altLang="en-US" smtClean="0"/>
              <a:t>2024/3/7</a:t>
            </a:fld>
            <a:endParaRPr kumimoji="1" lang="ja-JP" altLang="en-US"/>
          </a:p>
        </p:txBody>
      </p:sp>
      <p:sp>
        <p:nvSpPr>
          <p:cNvPr id="6" name="フッター プレースホルダー 5">
            <a:extLst>
              <a:ext uri="{FF2B5EF4-FFF2-40B4-BE49-F238E27FC236}">
                <a16:creationId xmlns:a16="http://schemas.microsoft.com/office/drawing/2014/main" id="{125423FF-735A-FF1C-2C0E-038976C52D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4103AF-C811-6F50-CF63-C5BFFBC572AC}"/>
              </a:ext>
            </a:extLst>
          </p:cNvPr>
          <p:cNvSpPr>
            <a:spLocks noGrp="1"/>
          </p:cNvSpPr>
          <p:nvPr>
            <p:ph type="sldNum" sz="quarter" idx="12"/>
          </p:nvPr>
        </p:nvSpPr>
        <p:spPr/>
        <p:txBody>
          <a:body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382286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BE424E-7572-0833-ADCF-E92FA99BC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E75B41-F0A7-85C1-4ED0-AF0AA45DC0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DC8F8B-7C72-9C48-F886-D48994128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FE98E-7E8F-4997-866C-42FAF5532B6E}" type="datetime1">
              <a:rPr kumimoji="1" lang="ja-JP" altLang="en-US" smtClean="0"/>
              <a:t>2024/3/7</a:t>
            </a:fld>
            <a:endParaRPr kumimoji="1" lang="ja-JP" altLang="en-US"/>
          </a:p>
        </p:txBody>
      </p:sp>
      <p:sp>
        <p:nvSpPr>
          <p:cNvPr id="5" name="フッター プレースホルダー 4">
            <a:extLst>
              <a:ext uri="{FF2B5EF4-FFF2-40B4-BE49-F238E27FC236}">
                <a16:creationId xmlns:a16="http://schemas.microsoft.com/office/drawing/2014/main" id="{0ABF835E-FA49-D72A-128F-64365575AC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285A34-3E7E-1504-EE22-9C3706013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2AA63-ACD3-4349-8CEE-E89FF0C48BF0}" type="slidenum">
              <a:rPr kumimoji="1" lang="ja-JP" altLang="en-US" smtClean="0"/>
              <a:t>‹#›</a:t>
            </a:fld>
            <a:endParaRPr kumimoji="1" lang="ja-JP" altLang="en-US"/>
          </a:p>
        </p:txBody>
      </p:sp>
    </p:spTree>
    <p:extLst>
      <p:ext uri="{BB962C8B-B14F-4D97-AF65-F5344CB8AC3E}">
        <p14:creationId xmlns:p14="http://schemas.microsoft.com/office/powerpoint/2010/main" val="3199267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7C89CB23-15C8-4E4D-5BCA-4CABCA916400}"/>
              </a:ext>
            </a:extLst>
          </p:cNvPr>
          <p:cNvGrpSpPr/>
          <p:nvPr/>
        </p:nvGrpSpPr>
        <p:grpSpPr>
          <a:xfrm>
            <a:off x="351243" y="4272939"/>
            <a:ext cx="1841421" cy="2585061"/>
            <a:chOff x="6017647" y="3800894"/>
            <a:chExt cx="1841421" cy="2585061"/>
          </a:xfrm>
        </p:grpSpPr>
        <p:sp>
          <p:nvSpPr>
            <p:cNvPr id="16" name="楕円 5">
              <a:extLst>
                <a:ext uri="{FF2B5EF4-FFF2-40B4-BE49-F238E27FC236}">
                  <a16:creationId xmlns:a16="http://schemas.microsoft.com/office/drawing/2014/main" id="{79AF3E1A-3FCE-88E1-98A7-FCBFCC37720A}"/>
                </a:ext>
              </a:extLst>
            </p:cNvPr>
            <p:cNvSpPr/>
            <p:nvPr/>
          </p:nvSpPr>
          <p:spPr>
            <a:xfrm rot="17146433">
              <a:off x="5968289" y="4495176"/>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5">
              <a:extLst>
                <a:ext uri="{FF2B5EF4-FFF2-40B4-BE49-F238E27FC236}">
                  <a16:creationId xmlns:a16="http://schemas.microsoft.com/office/drawing/2014/main" id="{88EDA458-BB62-89AD-08DD-FAA99FF4FE5B}"/>
                </a:ext>
              </a:extLst>
            </p:cNvPr>
            <p:cNvSpPr/>
            <p:nvPr/>
          </p:nvSpPr>
          <p:spPr>
            <a:xfrm rot="20300240">
              <a:off x="6264212" y="3800894"/>
              <a:ext cx="1285655" cy="148848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a:extLst>
              <a:ext uri="{FF2B5EF4-FFF2-40B4-BE49-F238E27FC236}">
                <a16:creationId xmlns:a16="http://schemas.microsoft.com/office/drawing/2014/main" id="{606FFAEA-7A87-AC2C-8F72-1AA7317EB701}"/>
              </a:ext>
            </a:extLst>
          </p:cNvPr>
          <p:cNvGrpSpPr/>
          <p:nvPr/>
        </p:nvGrpSpPr>
        <p:grpSpPr>
          <a:xfrm>
            <a:off x="5666976" y="-341557"/>
            <a:ext cx="6582174" cy="7159308"/>
            <a:chOff x="5558001" y="-357332"/>
            <a:chExt cx="6582174" cy="7159308"/>
          </a:xfrm>
        </p:grpSpPr>
        <p:sp>
          <p:nvSpPr>
            <p:cNvPr id="6" name="楕円 5">
              <a:extLst>
                <a:ext uri="{FF2B5EF4-FFF2-40B4-BE49-F238E27FC236}">
                  <a16:creationId xmlns:a16="http://schemas.microsoft.com/office/drawing/2014/main" id="{3B4E3425-FA08-C8F0-7F42-4E4229DDF853}"/>
                </a:ext>
              </a:extLst>
            </p:cNvPr>
            <p:cNvSpPr/>
            <p:nvPr/>
          </p:nvSpPr>
          <p:spPr>
            <a:xfrm rot="20889596">
              <a:off x="9508270" y="-357332"/>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5">
              <a:extLst>
                <a:ext uri="{FF2B5EF4-FFF2-40B4-BE49-F238E27FC236}">
                  <a16:creationId xmlns:a16="http://schemas.microsoft.com/office/drawing/2014/main" id="{1BB1C4C7-9D62-DFB4-F2D5-809ECFA9F590}"/>
                </a:ext>
              </a:extLst>
            </p:cNvPr>
            <p:cNvSpPr/>
            <p:nvPr/>
          </p:nvSpPr>
          <p:spPr>
            <a:xfrm>
              <a:off x="5558001" y="1200396"/>
              <a:ext cx="5597033" cy="488417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DB49D3C6-658F-5229-D29A-2054523E60F4}"/>
                </a:ext>
              </a:extLst>
            </p:cNvPr>
            <p:cNvSpPr/>
            <p:nvPr/>
          </p:nvSpPr>
          <p:spPr>
            <a:xfrm rot="9884036">
              <a:off x="7066705" y="2065882"/>
              <a:ext cx="4939925" cy="4736094"/>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67084 w 5713649"/>
                <a:gd name="connsiteY0" fmla="*/ 2339784 h 5012727"/>
                <a:gd name="connsiteX1" fmla="*/ 2824035 w 5713649"/>
                <a:gd name="connsiteY1" fmla="*/ 231598 h 5012727"/>
                <a:gd name="connsiteX2" fmla="*/ 5664112 w 5713649"/>
                <a:gd name="connsiteY2" fmla="*/ 3295748 h 5012727"/>
                <a:gd name="connsiteX3" fmla="*/ 2837889 w 5713649"/>
                <a:gd name="connsiteY3" fmla="*/ 4988297 h 5012727"/>
                <a:gd name="connsiteX4" fmla="*/ 67084 w 5713649"/>
                <a:gd name="connsiteY4" fmla="*/ 2339784 h 5012727"/>
                <a:gd name="connsiteX0" fmla="*/ 67084 w 5713649"/>
                <a:gd name="connsiteY0" fmla="*/ 2339784 h 5022212"/>
                <a:gd name="connsiteX1" fmla="*/ 2824035 w 5713649"/>
                <a:gd name="connsiteY1" fmla="*/ 231598 h 5022212"/>
                <a:gd name="connsiteX2" fmla="*/ 5664112 w 5713649"/>
                <a:gd name="connsiteY2" fmla="*/ 3295748 h 5022212"/>
                <a:gd name="connsiteX3" fmla="*/ 2837889 w 5713649"/>
                <a:gd name="connsiteY3" fmla="*/ 4988297 h 5022212"/>
                <a:gd name="connsiteX4" fmla="*/ 67084 w 5713649"/>
                <a:gd name="connsiteY4" fmla="*/ 2339784 h 5022212"/>
                <a:gd name="connsiteX0" fmla="*/ 67084 w 5891893"/>
                <a:gd name="connsiteY0" fmla="*/ 2339784 h 5022212"/>
                <a:gd name="connsiteX1" fmla="*/ 2824035 w 5891893"/>
                <a:gd name="connsiteY1" fmla="*/ 231598 h 5022212"/>
                <a:gd name="connsiteX2" fmla="*/ 5664112 w 5891893"/>
                <a:gd name="connsiteY2" fmla="*/ 3295748 h 5022212"/>
                <a:gd name="connsiteX3" fmla="*/ 2837889 w 5891893"/>
                <a:gd name="connsiteY3" fmla="*/ 4988297 h 5022212"/>
                <a:gd name="connsiteX4" fmla="*/ 67084 w 5891893"/>
                <a:gd name="connsiteY4" fmla="*/ 2339784 h 5022212"/>
                <a:gd name="connsiteX0" fmla="*/ 3 w 5305287"/>
                <a:gd name="connsiteY0" fmla="*/ 1570229 h 4863751"/>
                <a:gd name="connsiteX1" fmla="*/ 2418581 w 5305287"/>
                <a:gd name="connsiteY1" fmla="*/ 41047 h 4863751"/>
                <a:gd name="connsiteX2" fmla="*/ 5258658 w 5305287"/>
                <a:gd name="connsiteY2" fmla="*/ 3105197 h 4863751"/>
                <a:gd name="connsiteX3" fmla="*/ 2432435 w 5305287"/>
                <a:gd name="connsiteY3" fmla="*/ 4797746 h 4863751"/>
                <a:gd name="connsiteX4" fmla="*/ 3 w 5305287"/>
                <a:gd name="connsiteY4" fmla="*/ 1570229 h 4863751"/>
                <a:gd name="connsiteX0" fmla="*/ 42099 w 5347383"/>
                <a:gd name="connsiteY0" fmla="*/ 1631941 h 4925463"/>
                <a:gd name="connsiteX1" fmla="*/ 2460677 w 5347383"/>
                <a:gd name="connsiteY1" fmla="*/ 102759 h 4925463"/>
                <a:gd name="connsiteX2" fmla="*/ 5300754 w 5347383"/>
                <a:gd name="connsiteY2" fmla="*/ 3166909 h 4925463"/>
                <a:gd name="connsiteX3" fmla="*/ 2474531 w 5347383"/>
                <a:gd name="connsiteY3" fmla="*/ 4859458 h 4925463"/>
                <a:gd name="connsiteX4" fmla="*/ 42099 w 5347383"/>
                <a:gd name="connsiteY4" fmla="*/ 1631941 h 492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7383" h="4925463">
                  <a:moveTo>
                    <a:pt x="42099" y="1631941"/>
                  </a:moveTo>
                  <a:cubicBezTo>
                    <a:pt x="390628" y="-30103"/>
                    <a:pt x="1584235" y="-153069"/>
                    <a:pt x="2460677" y="102759"/>
                  </a:cubicBezTo>
                  <a:cubicBezTo>
                    <a:pt x="3337119" y="358587"/>
                    <a:pt x="5708066" y="1912269"/>
                    <a:pt x="5300754" y="3166909"/>
                  </a:cubicBezTo>
                  <a:cubicBezTo>
                    <a:pt x="4652550" y="4643216"/>
                    <a:pt x="3350973" y="5115286"/>
                    <a:pt x="2474531" y="4859458"/>
                  </a:cubicBezTo>
                  <a:cubicBezTo>
                    <a:pt x="1598089" y="4603630"/>
                    <a:pt x="-306430" y="3293985"/>
                    <a:pt x="42099" y="1631941"/>
                  </a:cubicBezTo>
                  <a:close/>
                </a:path>
              </a:pathLst>
            </a:custGeom>
            <a:gradFill flip="none" rotWithShape="1">
              <a:gsLst>
                <a:gs pos="0">
                  <a:srgbClr val="F2ECE9"/>
                </a:gs>
                <a:gs pos="50000">
                  <a:srgbClr val="FCB4D8">
                    <a:alpha val="38824"/>
                  </a:srgbClr>
                </a:gs>
                <a:gs pos="100000">
                  <a:srgbClr val="FAA4A4">
                    <a:alpha val="3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5">
              <a:extLst>
                <a:ext uri="{FF2B5EF4-FFF2-40B4-BE49-F238E27FC236}">
                  <a16:creationId xmlns:a16="http://schemas.microsoft.com/office/drawing/2014/main" id="{6F3C2F26-1048-F846-3D90-5A6CDA10CBEC}"/>
                </a:ext>
              </a:extLst>
            </p:cNvPr>
            <p:cNvSpPr/>
            <p:nvPr/>
          </p:nvSpPr>
          <p:spPr>
            <a:xfrm rot="18438383">
              <a:off x="6050016" y="3600610"/>
              <a:ext cx="3232145" cy="3008659"/>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5AE8F59C-4B72-8539-1946-74D00166D3BC}"/>
              </a:ext>
            </a:extLst>
          </p:cNvPr>
          <p:cNvSpPr>
            <a:spLocks noGrp="1"/>
          </p:cNvSpPr>
          <p:nvPr>
            <p:ph type="ctrTitle"/>
          </p:nvPr>
        </p:nvSpPr>
        <p:spPr>
          <a:xfrm>
            <a:off x="0" y="524258"/>
            <a:ext cx="7663215" cy="2387600"/>
          </a:xfrm>
        </p:spPr>
        <p:txBody>
          <a:bodyPr>
            <a:normAutofit/>
          </a:bodyPr>
          <a:lstStyle/>
          <a:p>
            <a:r>
              <a:rPr lang="en-US" altLang="ja-JP" b="1" kern="0" dirty="0" err="1">
                <a:effectLst/>
                <a:latin typeface="Meiryo UI" panose="020B0604030504040204" pitchFamily="50" charset="-128"/>
                <a:cs typeface="Meiryo UI" panose="020B0604030504040204" pitchFamily="50" charset="-128"/>
              </a:rPr>
              <a:t>AyumiyorI</a:t>
            </a:r>
            <a:endParaRPr kumimoji="1" lang="ja-JP" altLang="en-US" b="1" dirty="0">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57E80367-DB5D-A119-E4AB-3997FA0F5F2B}"/>
              </a:ext>
            </a:extLst>
          </p:cNvPr>
          <p:cNvSpPr>
            <a:spLocks noGrp="1"/>
          </p:cNvSpPr>
          <p:nvPr>
            <p:ph type="subTitle" idx="1"/>
          </p:nvPr>
        </p:nvSpPr>
        <p:spPr>
          <a:xfrm>
            <a:off x="-27296" y="3238097"/>
            <a:ext cx="10300300" cy="1428750"/>
          </a:xfrm>
        </p:spPr>
        <p:txBody>
          <a:bodyPr>
            <a:normAutofit/>
          </a:bodyPr>
          <a:lstStyle/>
          <a:p>
            <a:r>
              <a:rPr lang="ja-JP" altLang="ja-JP" sz="2800" kern="0" dirty="0">
                <a:effectLst/>
                <a:ea typeface="Meiryo UI" panose="020B0604030504040204" pitchFamily="50" charset="-128"/>
                <a:cs typeface="Meiryo UI" panose="020B0604030504040204" pitchFamily="50" charset="-128"/>
              </a:rPr>
              <a:t>　～横浜市すすき野団地から提案する</a:t>
            </a:r>
            <a:r>
              <a:rPr lang="ja-JP" altLang="en-US" sz="2800" kern="0" dirty="0">
                <a:effectLst/>
                <a:ea typeface="Meiryo UI" panose="020B0604030504040204" pitchFamily="50" charset="-128"/>
                <a:cs typeface="Meiryo UI" panose="020B0604030504040204" pitchFamily="50" charset="-128"/>
              </a:rPr>
              <a:t>「</a:t>
            </a:r>
            <a:r>
              <a:rPr lang="ja-JP" altLang="ja-JP" sz="2800" kern="0" dirty="0">
                <a:effectLst/>
                <a:ea typeface="Meiryo UI" panose="020B0604030504040204" pitchFamily="50" charset="-128"/>
                <a:cs typeface="Meiryo UI" panose="020B0604030504040204" pitchFamily="50" charset="-128"/>
              </a:rPr>
              <a:t>アドボケーター</a:t>
            </a:r>
            <a:r>
              <a:rPr lang="ja-JP" altLang="en-US" sz="2800" kern="0" dirty="0">
                <a:effectLst/>
                <a:ea typeface="Meiryo UI" panose="020B0604030504040204" pitchFamily="50" charset="-128"/>
                <a:cs typeface="Meiryo UI" panose="020B0604030504040204" pitchFamily="50" charset="-128"/>
              </a:rPr>
              <a:t>」</a:t>
            </a:r>
            <a:r>
              <a:rPr lang="ja-JP" altLang="ja-JP" sz="2800" kern="0" dirty="0">
                <a:effectLst/>
                <a:ea typeface="Meiryo UI" panose="020B0604030504040204" pitchFamily="50" charset="-128"/>
                <a:cs typeface="Meiryo UI" panose="020B0604030504040204" pitchFamily="50" charset="-128"/>
              </a:rPr>
              <a:t>と</a:t>
            </a:r>
            <a:r>
              <a:rPr lang="ja-JP" altLang="en-US" sz="2800" kern="0" dirty="0">
                <a:effectLst/>
                <a:ea typeface="Meiryo UI" panose="020B0604030504040204" pitchFamily="50" charset="-128"/>
                <a:cs typeface="Meiryo UI" panose="020B0604030504040204" pitchFamily="50" charset="-128"/>
              </a:rPr>
              <a:t>　　　</a:t>
            </a:r>
            <a:endParaRPr lang="en-US" altLang="ja-JP" sz="2800" kern="0" dirty="0">
              <a:effectLst/>
              <a:ea typeface="Meiryo UI" panose="020B0604030504040204" pitchFamily="50" charset="-128"/>
              <a:cs typeface="Meiryo UI" panose="020B0604030504040204" pitchFamily="50" charset="-128"/>
            </a:endParaRPr>
          </a:p>
          <a:p>
            <a:r>
              <a:rPr lang="ja-JP" altLang="en-US" sz="2800" kern="0" dirty="0">
                <a:effectLst/>
                <a:ea typeface="Meiryo UI" panose="020B0604030504040204" pitchFamily="50" charset="-128"/>
                <a:cs typeface="Meiryo UI" panose="020B0604030504040204" pitchFamily="50" charset="-128"/>
              </a:rPr>
              <a:t>　　　　　　　</a:t>
            </a:r>
            <a:r>
              <a:rPr lang="en-US" altLang="ja-JP" sz="2800" kern="0" dirty="0">
                <a:effectLst/>
                <a:ea typeface="Meiryo UI" panose="020B0604030504040204" pitchFamily="50" charset="-128"/>
                <a:cs typeface="Meiryo UI" panose="020B0604030504040204" pitchFamily="50" charset="-128"/>
              </a:rPr>
              <a:t>AI</a:t>
            </a:r>
            <a:r>
              <a:rPr lang="ja-JP" altLang="ja-JP" sz="2800" kern="0" dirty="0">
                <a:effectLst/>
                <a:ea typeface="Meiryo UI" panose="020B0604030504040204" pitchFamily="50" charset="-128"/>
                <a:cs typeface="Meiryo UI" panose="020B0604030504040204" pitchFamily="50" charset="-128"/>
              </a:rPr>
              <a:t>チャットボットによる個・孤に寄り添う行政システムの構築～</a:t>
            </a:r>
            <a:endParaRPr kumimoji="1" lang="ja-JP" altLang="en-US" sz="28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53B075EB-E576-B9E0-5A68-EBD5DD80503A}"/>
              </a:ext>
            </a:extLst>
          </p:cNvPr>
          <p:cNvSpPr txBox="1"/>
          <p:nvPr/>
        </p:nvSpPr>
        <p:spPr>
          <a:xfrm>
            <a:off x="1614196" y="5807701"/>
            <a:ext cx="7879227" cy="400110"/>
          </a:xfrm>
          <a:prstGeom prst="rect">
            <a:avLst/>
          </a:prstGeom>
          <a:noFill/>
        </p:spPr>
        <p:txBody>
          <a:bodyPr wrap="square">
            <a:spAutoFit/>
          </a:bodyPr>
          <a:lstStyle/>
          <a:p>
            <a:r>
              <a:rPr lang="ja-JP" altLang="en-US" sz="2000" b="1" kern="0" dirty="0">
                <a:effectLst/>
                <a:ea typeface="Meiryo UI" panose="020B0604030504040204" pitchFamily="50" charset="-128"/>
                <a:cs typeface="Meiryo UI" panose="020B0604030504040204" pitchFamily="50" charset="-128"/>
              </a:rPr>
              <a:t>チーム名：</a:t>
            </a:r>
            <a:r>
              <a:rPr lang="ja-JP" altLang="ja-JP" sz="2000" b="1" kern="0" dirty="0">
                <a:effectLst/>
                <a:ea typeface="Meiryo UI" panose="020B0604030504040204" pitchFamily="50" charset="-128"/>
                <a:cs typeface="Meiryo UI" panose="020B0604030504040204" pitchFamily="50" charset="-128"/>
              </a:rPr>
              <a:t>個・孤の時代の人生ケア会議「</a:t>
            </a:r>
            <a:r>
              <a:rPr lang="en-US" altLang="ja-JP" sz="2000" b="1" kern="0" dirty="0" err="1">
                <a:effectLst/>
                <a:ea typeface="Meiryo UI" panose="020B0604030504040204" pitchFamily="50" charset="-128"/>
                <a:cs typeface="Meiryo UI" panose="020B0604030504040204" pitchFamily="50" charset="-128"/>
              </a:rPr>
              <a:t>AyumiyorI</a:t>
            </a:r>
            <a:r>
              <a:rPr lang="ja-JP" altLang="ja-JP" sz="2000" b="1" kern="0" dirty="0">
                <a:effectLst/>
                <a:ea typeface="Meiryo UI" panose="020B0604030504040204" pitchFamily="50" charset="-128"/>
                <a:cs typeface="Meiryo UI" panose="020B0604030504040204" pitchFamily="50" charset="-128"/>
              </a:rPr>
              <a:t>　プロジェクト」　</a:t>
            </a:r>
            <a:endParaRPr lang="ja-JP" altLang="en-US" sz="2000" b="1" dirty="0"/>
          </a:p>
        </p:txBody>
      </p:sp>
    </p:spTree>
    <p:extLst>
      <p:ext uri="{BB962C8B-B14F-4D97-AF65-F5344CB8AC3E}">
        <p14:creationId xmlns:p14="http://schemas.microsoft.com/office/powerpoint/2010/main" val="302469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FFD7-A816-5258-311E-7250839CAC3F}"/>
            </a:ext>
          </a:extLst>
        </p:cNvPr>
        <p:cNvGrpSpPr/>
        <p:nvPr/>
      </p:nvGrpSpPr>
      <p:grpSpPr>
        <a:xfrm>
          <a:off x="0" y="0"/>
          <a:ext cx="0" cy="0"/>
          <a:chOff x="0" y="0"/>
          <a:chExt cx="0" cy="0"/>
        </a:xfrm>
      </p:grpSpPr>
      <p:sp>
        <p:nvSpPr>
          <p:cNvPr id="18" name="楕円 5">
            <a:extLst>
              <a:ext uri="{FF2B5EF4-FFF2-40B4-BE49-F238E27FC236}">
                <a16:creationId xmlns:a16="http://schemas.microsoft.com/office/drawing/2014/main" id="{DC9ED1D9-CEAF-D30C-E659-EB2CC84D5477}"/>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5B016D3F-116E-3858-0B5B-540E960167DF}"/>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F7883928-90D6-DB01-EB2E-BD58C9386C02}"/>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F43B0FA-5C87-99EE-BABD-3BE50BB2D7AC}"/>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CE8CC3E3-C66E-C219-9B02-8BBD7865C4FD}"/>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2350C25D-D540-4BB9-5EE4-BDA2719F37C1}"/>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A10C2BE4-9B2C-37E0-784C-4542682F15C7}"/>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BD6AD3B9-4B7B-BB31-88E1-5E8EB242328D}"/>
              </a:ext>
            </a:extLst>
          </p:cNvPr>
          <p:cNvSpPr txBox="1"/>
          <p:nvPr/>
        </p:nvSpPr>
        <p:spPr>
          <a:xfrm>
            <a:off x="9460171" y="227206"/>
            <a:ext cx="2197289" cy="369332"/>
          </a:xfrm>
          <a:prstGeom prst="rect">
            <a:avLst/>
          </a:prstGeom>
          <a:noFill/>
        </p:spPr>
        <p:txBody>
          <a:bodyPr wrap="square" rtlCol="0">
            <a:spAutoFit/>
          </a:bodyPr>
          <a:lstStyle/>
          <a:p>
            <a:pPr algn="r"/>
            <a:r>
              <a:rPr kumimoji="1" lang="ja-JP" altLang="en-US" dirty="0">
                <a:solidFill>
                  <a:schemeClr val="bg1"/>
                </a:solidFill>
                <a:latin typeface="Arial" panose="020B0604020202020204" pitchFamily="34" charset="0"/>
                <a:cs typeface="Arial" panose="020B0604020202020204" pitchFamily="34" charset="0"/>
              </a:rPr>
              <a:t>○○</a:t>
            </a:r>
            <a:r>
              <a:rPr lang="en-US" altLang="ja-JP" dirty="0">
                <a:solidFill>
                  <a:schemeClr val="bg1"/>
                </a:solidFill>
                <a:latin typeface="Arial" panose="020B0604020202020204" pitchFamily="34" charset="0"/>
                <a:cs typeface="Arial" panose="020B0604020202020204" pitchFamily="34" charset="0"/>
              </a:rPr>
              <a:t>C</a:t>
            </a:r>
            <a:r>
              <a:rPr kumimoji="1" lang="en-US" altLang="ja-JP" dirty="0">
                <a:solidFill>
                  <a:schemeClr val="bg1"/>
                </a:solidFill>
                <a:latin typeface="Arial" panose="020B0604020202020204" pitchFamily="34" charset="0"/>
                <a:cs typeface="Arial" panose="020B0604020202020204" pitchFamily="34" charset="0"/>
              </a:rPr>
              <a:t>orporation</a:t>
            </a:r>
            <a:endParaRPr kumimoji="1" lang="ja-JP" altLang="en-US" dirty="0">
              <a:solidFill>
                <a:schemeClr val="bg1"/>
              </a:solidFill>
              <a:latin typeface="Arial" panose="020B0604020202020204" pitchFamily="34" charset="0"/>
              <a:cs typeface="Arial" panose="020B0604020202020204" pitchFamily="34" charset="0"/>
            </a:endParaRPr>
          </a:p>
        </p:txBody>
      </p:sp>
      <p:sp>
        <p:nvSpPr>
          <p:cNvPr id="15" name="スライド番号プレースホルダー 14">
            <a:extLst>
              <a:ext uri="{FF2B5EF4-FFF2-40B4-BE49-F238E27FC236}">
                <a16:creationId xmlns:a16="http://schemas.microsoft.com/office/drawing/2014/main" id="{B437087E-DC8D-EA67-CE81-04CFDA8BC33E}"/>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10</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16FF3E42-6D09-2B7C-D97F-ED0E5F792D40}"/>
              </a:ext>
            </a:extLst>
          </p:cNvPr>
          <p:cNvSpPr>
            <a:spLocks noGrp="1"/>
          </p:cNvSpPr>
          <p:nvPr>
            <p:ph type="title"/>
          </p:nvPr>
        </p:nvSpPr>
        <p:spPr>
          <a:xfrm>
            <a:off x="609600" y="365126"/>
            <a:ext cx="10972800" cy="779462"/>
          </a:xfrm>
          <a:noFill/>
          <a:ln>
            <a:noFill/>
          </a:ln>
        </p:spPr>
        <p:txBody>
          <a:bodyPr>
            <a:noAutofit/>
          </a:bodyPr>
          <a:lstStyle/>
          <a:p>
            <a:r>
              <a:rPr kumimoji="1" lang="ja-JP" altLang="en-US" sz="3000" b="1" dirty="0">
                <a:latin typeface="BIZ UDPゴシック" panose="020B0400000000000000" pitchFamily="50" charset="-128"/>
                <a:ea typeface="BIZ UDPゴシック" panose="020B0400000000000000" pitchFamily="50" charset="-128"/>
              </a:rPr>
              <a:t>まとめ</a:t>
            </a:r>
          </a:p>
        </p:txBody>
      </p:sp>
      <p:sp>
        <p:nvSpPr>
          <p:cNvPr id="5" name="テキスト ボックス 4">
            <a:extLst>
              <a:ext uri="{FF2B5EF4-FFF2-40B4-BE49-F238E27FC236}">
                <a16:creationId xmlns:a16="http://schemas.microsoft.com/office/drawing/2014/main" id="{CD6E458F-3F0F-23FB-F2EB-538D9FD03651}"/>
              </a:ext>
            </a:extLst>
          </p:cNvPr>
          <p:cNvSpPr txBox="1"/>
          <p:nvPr/>
        </p:nvSpPr>
        <p:spPr>
          <a:xfrm>
            <a:off x="807446" y="1434140"/>
            <a:ext cx="7092778" cy="400110"/>
          </a:xfrm>
          <a:prstGeom prst="rect">
            <a:avLst/>
          </a:prstGeom>
          <a:noFill/>
        </p:spPr>
        <p:txBody>
          <a:bodyPr wrap="square" rtlCol="0">
            <a:spAutoFit/>
          </a:bodyPr>
          <a:lstStyle/>
          <a:p>
            <a:r>
              <a:rPr kumimoji="1" lang="ja-JP" altLang="en-US" sz="2000" b="1" u="sng" dirty="0">
                <a:latin typeface="メイリオ" panose="020B0604030504040204" pitchFamily="50" charset="-128"/>
                <a:ea typeface="メイリオ" panose="020B0604030504040204" pitchFamily="50" charset="-128"/>
              </a:rPr>
              <a:t>家族ありきの仕組みから、個人を前提とした仕組みへ</a:t>
            </a:r>
          </a:p>
        </p:txBody>
      </p:sp>
      <p:sp>
        <p:nvSpPr>
          <p:cNvPr id="6" name="テキスト ボックス 5">
            <a:extLst>
              <a:ext uri="{FF2B5EF4-FFF2-40B4-BE49-F238E27FC236}">
                <a16:creationId xmlns:a16="http://schemas.microsoft.com/office/drawing/2014/main" id="{E630D06A-57E8-28C6-AAC7-B60F18373CF6}"/>
              </a:ext>
            </a:extLst>
          </p:cNvPr>
          <p:cNvSpPr txBox="1"/>
          <p:nvPr/>
        </p:nvSpPr>
        <p:spPr>
          <a:xfrm>
            <a:off x="634452" y="1982448"/>
            <a:ext cx="10837112" cy="369331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これまでの行政サービスは、高齢になったり障害を追ったりしていても、</a:t>
            </a:r>
            <a:r>
              <a:rPr kumimoji="1" lang="ja-JP" altLang="en-US" b="1" dirty="0">
                <a:solidFill>
                  <a:srgbClr val="FF0000"/>
                </a:solidFill>
                <a:latin typeface="メイリオ" panose="020B0604030504040204" pitchFamily="50" charset="-128"/>
                <a:ea typeface="メイリオ" panose="020B0604030504040204" pitchFamily="50" charset="-128"/>
              </a:rPr>
              <a:t>支える家族がいるということを前提</a:t>
            </a:r>
            <a:r>
              <a:rPr kumimoji="1" lang="ja-JP" altLang="en-US" dirty="0">
                <a:latin typeface="メイリオ" panose="020B0604030504040204" pitchFamily="50" charset="-128"/>
                <a:ea typeface="メイリオ" panose="020B0604030504040204" pitchFamily="50" charset="-128"/>
              </a:rPr>
              <a:t>として組み立てられていた。</a:t>
            </a:r>
            <a:endParaRPr kumimoji="1"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kumimoji="1" lang="ja-JP" altLang="en-US"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しかしいま、</a:t>
            </a:r>
            <a:r>
              <a:rPr kumimoji="1" lang="ja-JP" altLang="en-US" dirty="0">
                <a:solidFill>
                  <a:srgbClr val="FF0000"/>
                </a:solidFill>
                <a:latin typeface="メイリオ" panose="020B0604030504040204" pitchFamily="50" charset="-128"/>
                <a:ea typeface="メイリオ" panose="020B0604030504040204" pitchFamily="50" charset="-128"/>
              </a:rPr>
              <a:t>家族の形が多様化し、これまで家族に求められてきた機能が弱体化</a:t>
            </a:r>
            <a:r>
              <a:rPr kumimoji="1" lang="ja-JP" altLang="en-US" dirty="0">
                <a:latin typeface="メイリオ" panose="020B0604030504040204" pitchFamily="50" charset="-128"/>
                <a:ea typeface="メイリオ" panose="020B0604030504040204" pitchFamily="50" charset="-128"/>
              </a:rPr>
              <a:t>し、そこで機能しなくなるリスクとコストを誰が負担するのかが、日本全国で大きな課題となっている。</a:t>
            </a:r>
            <a:endParaRPr kumimoji="1"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kumimoji="1" lang="ja-JP" altLang="en-US"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家族ありきを前提としない仕組みづくりについては、横浜市青葉区のすすき野団地をフィールドとして、「アドボケーター」という役割の人を置いてみるという実証プロジェクトを行っており、それと行政との連携のありかたも検証していくところであるが、その公民連携の一貫として、まず</a:t>
            </a:r>
            <a:r>
              <a:rPr kumimoji="1" lang="ja-JP" altLang="en-US" dirty="0">
                <a:solidFill>
                  <a:srgbClr val="FF0000"/>
                </a:solidFill>
                <a:latin typeface="メイリオ" panose="020B0604030504040204" pitchFamily="50" charset="-128"/>
                <a:ea typeface="メイリオ" panose="020B0604030504040204" pitchFamily="50" charset="-128"/>
              </a:rPr>
              <a:t>行政は「家族ありきを前提としない情報提供」を心掛けるべき</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kumimoji="1" lang="ja-JP" altLang="en-US"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その第一歩として、</a:t>
            </a:r>
            <a:r>
              <a:rPr kumimoji="1" lang="ja-JP" altLang="en-US" b="1" dirty="0">
                <a:solidFill>
                  <a:srgbClr val="FF0000"/>
                </a:solidFill>
                <a:latin typeface="メイリオ" panose="020B0604030504040204" pitchFamily="50" charset="-128"/>
                <a:ea typeface="メイリオ" panose="020B0604030504040204" pitchFamily="50" charset="-128"/>
              </a:rPr>
              <a:t>「アドボケーター」支援の役割も兼ねた、家族ありきを前提としないチャットボットが必要</a:t>
            </a:r>
            <a:r>
              <a:rPr kumimoji="1" lang="ja-JP" altLang="en-US" dirty="0">
                <a:latin typeface="メイリオ" panose="020B0604030504040204" pitchFamily="50" charset="-128"/>
                <a:ea typeface="メイリオ" panose="020B0604030504040204" pitchFamily="50" charset="-128"/>
              </a:rPr>
              <a:t>。</a:t>
            </a:r>
          </a:p>
        </p:txBody>
      </p:sp>
      <p:sp>
        <p:nvSpPr>
          <p:cNvPr id="2" name="二等辺三角形 1">
            <a:extLst>
              <a:ext uri="{FF2B5EF4-FFF2-40B4-BE49-F238E27FC236}">
                <a16:creationId xmlns:a16="http://schemas.microsoft.com/office/drawing/2014/main" id="{3743CB75-E3C0-7567-DD9F-5EEB2536E043}"/>
              </a:ext>
            </a:extLst>
          </p:cNvPr>
          <p:cNvSpPr/>
          <p:nvPr/>
        </p:nvSpPr>
        <p:spPr>
          <a:xfrm rot="10800000">
            <a:off x="4851697" y="5592639"/>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C5B1824-DEF0-84A9-CF9E-31F96CBFE9F3}"/>
              </a:ext>
            </a:extLst>
          </p:cNvPr>
          <p:cNvSpPr txBox="1"/>
          <p:nvPr/>
        </p:nvSpPr>
        <p:spPr>
          <a:xfrm>
            <a:off x="4474706" y="5974195"/>
            <a:ext cx="3298642" cy="769441"/>
          </a:xfrm>
          <a:prstGeom prst="rect">
            <a:avLst/>
          </a:prstGeom>
          <a:solidFill>
            <a:schemeClr val="accent4">
              <a:lumMod val="40000"/>
              <a:lumOff val="60000"/>
            </a:schemeClr>
          </a:solidFill>
        </p:spPr>
        <p:txBody>
          <a:bodyPr wrap="square">
            <a:spAutoFit/>
          </a:bodyPr>
          <a:lstStyle/>
          <a:p>
            <a:pPr algn="ctr"/>
            <a:r>
              <a:rPr lang="en-US" altLang="ja-JP" sz="2200" b="1" kern="0" dirty="0" err="1">
                <a:effectLst/>
                <a:latin typeface="BIZ UDPゴシック" panose="020B0400000000000000" pitchFamily="50" charset="-128"/>
                <a:ea typeface="BIZ UDPゴシック" panose="020B0400000000000000" pitchFamily="50" charset="-128"/>
                <a:cs typeface="Meiryo UI" panose="020B0604030504040204" pitchFamily="50" charset="-128"/>
              </a:rPr>
              <a:t>AyumiyorI</a:t>
            </a:r>
            <a:r>
              <a:rPr lang="ja-JP" altLang="en-US" sz="2200" b="1" kern="0" dirty="0">
                <a:latin typeface="BIZ UDPゴシック" panose="020B0400000000000000" pitchFamily="50" charset="-128"/>
                <a:ea typeface="BIZ UDPゴシック" panose="020B0400000000000000" pitchFamily="50" charset="-128"/>
                <a:cs typeface="Meiryo UI" panose="020B0604030504040204" pitchFamily="50" charset="-128"/>
              </a:rPr>
              <a:t>（歩み寄り）</a:t>
            </a:r>
            <a:endParaRPr lang="en-US" altLang="ja-JP" sz="2200" b="1" kern="0" dirty="0">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200" b="1" kern="0" dirty="0">
                <a:latin typeface="BIZ UDPゴシック" panose="020B0400000000000000" pitchFamily="50" charset="-128"/>
                <a:ea typeface="BIZ UDPゴシック" panose="020B0400000000000000" pitchFamily="50" charset="-128"/>
                <a:cs typeface="Meiryo UI" panose="020B0604030504040204" pitchFamily="50" charset="-128"/>
              </a:rPr>
              <a:t>プロジェクト</a:t>
            </a:r>
            <a:endParaRPr lang="ja-JP" altLang="en-US" sz="2200" dirty="0"/>
          </a:p>
        </p:txBody>
      </p:sp>
    </p:spTree>
    <p:extLst>
      <p:ext uri="{BB962C8B-B14F-4D97-AF65-F5344CB8AC3E}">
        <p14:creationId xmlns:p14="http://schemas.microsoft.com/office/powerpoint/2010/main" val="339097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242AA63-ACD3-4349-8CEE-E89FF0C48BF0}" type="slidenum">
              <a:rPr kumimoji="1" lang="ja-JP" altLang="en-US" smtClean="0"/>
              <a:t>11</a:t>
            </a:fld>
            <a:endParaRPr kumimoji="1" lang="ja-JP" altLang="en-US"/>
          </a:p>
        </p:txBody>
      </p:sp>
      <p:sp>
        <p:nvSpPr>
          <p:cNvPr id="5" name="テキスト ボックス 4"/>
          <p:cNvSpPr txBox="1"/>
          <p:nvPr/>
        </p:nvSpPr>
        <p:spPr>
          <a:xfrm>
            <a:off x="538842" y="261257"/>
            <a:ext cx="6972301" cy="523220"/>
          </a:xfrm>
          <a:prstGeom prst="rect">
            <a:avLst/>
          </a:prstGeom>
          <a:noFill/>
        </p:spPr>
        <p:txBody>
          <a:bodyPr wrap="square" rtlCol="0">
            <a:spAutoFit/>
          </a:bodyPr>
          <a:lstStyle/>
          <a:p>
            <a:r>
              <a:rPr lang="ja-JP" altLang="en-US" sz="2800" b="1" dirty="0"/>
              <a:t>横浜市政策局共創推進課からのコメント</a:t>
            </a:r>
            <a:endParaRPr kumimoji="1" lang="ja-JP" altLang="en-US" sz="2800" b="1" dirty="0"/>
          </a:p>
        </p:txBody>
      </p:sp>
      <p:sp>
        <p:nvSpPr>
          <p:cNvPr id="7" name="正方形/長方形 6"/>
          <p:cNvSpPr/>
          <p:nvPr/>
        </p:nvSpPr>
        <p:spPr>
          <a:xfrm>
            <a:off x="726619" y="1369038"/>
            <a:ext cx="10303329" cy="3139321"/>
          </a:xfrm>
          <a:prstGeom prst="rect">
            <a:avLst/>
          </a:prstGeom>
        </p:spPr>
        <p:txBody>
          <a:bodyPr wrap="square">
            <a:spAutoFit/>
          </a:bodyPr>
          <a:lstStyle/>
          <a:p>
            <a:pPr marL="285750" indent="-285750">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この</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年間、横浜市は、</a:t>
            </a:r>
            <a:r>
              <a:rPr lang="ja-JP" altLang="en-US" b="1" dirty="0">
                <a:solidFill>
                  <a:srgbClr val="FF0000"/>
                </a:solidFill>
                <a:latin typeface="メイリオ" panose="020B0604030504040204" pitchFamily="50" charset="-128"/>
                <a:ea typeface="メイリオ" panose="020B0604030504040204" pitchFamily="50" charset="-128"/>
              </a:rPr>
              <a:t>オープンデータに始まり、シビックテック、オープンイノベーション、共創ラボ・リビングラボと</a:t>
            </a:r>
            <a:r>
              <a:rPr lang="ja-JP" altLang="en-US" dirty="0">
                <a:latin typeface="メイリオ" panose="020B0604030504040204" pitchFamily="50" charset="-128"/>
                <a:ea typeface="メイリオ" panose="020B0604030504040204" pitchFamily="50" charset="-128"/>
              </a:rPr>
              <a:t>常に時代を先取りしながら、行政も市民も共に主役となり協働する</a:t>
            </a:r>
            <a:r>
              <a:rPr lang="ja-JP" altLang="en-US" b="1" dirty="0">
                <a:solidFill>
                  <a:srgbClr val="FF0000"/>
                </a:solidFill>
                <a:latin typeface="メイリオ" panose="020B0604030504040204" pitchFamily="50" charset="-128"/>
                <a:ea typeface="メイリオ" panose="020B0604030504040204" pitchFamily="50" charset="-128"/>
              </a:rPr>
              <a:t>「オープンガバナンス」の取組を進めてきた</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lang="ja-JP" altLang="en-US"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それは、</a:t>
            </a:r>
            <a:r>
              <a:rPr lang="en-US" altLang="ja-JP" dirty="0">
                <a:latin typeface="メイリオ" panose="020B0604030504040204" pitchFamily="50" charset="-128"/>
                <a:ea typeface="メイリオ" panose="020B0604030504040204" pitchFamily="50" charset="-128"/>
              </a:rPr>
              <a:t>1960</a:t>
            </a:r>
            <a:r>
              <a:rPr lang="ja-JP" altLang="en-US" dirty="0">
                <a:latin typeface="メイリオ" panose="020B0604030504040204" pitchFamily="50" charset="-128"/>
                <a:ea typeface="メイリオ" panose="020B0604030504040204" pitchFamily="50" charset="-128"/>
              </a:rPr>
              <a:t>年代前半からの飛鳥田革新市政によって培われた、</a:t>
            </a:r>
            <a:r>
              <a:rPr lang="ja-JP" altLang="en-US" b="1" dirty="0">
                <a:solidFill>
                  <a:srgbClr val="FF0000"/>
                </a:solidFill>
                <a:latin typeface="メイリオ" panose="020B0604030504040204" pitchFamily="50" charset="-128"/>
                <a:ea typeface="メイリオ" panose="020B0604030504040204" pitchFamily="50" charset="-128"/>
              </a:rPr>
              <a:t>市民生活の課題や都市問題を行政がデータに基づいて科学的に分析・把握し、</a:t>
            </a:r>
            <a:r>
              <a:rPr lang="ja-JP" altLang="en-US" dirty="0">
                <a:latin typeface="メイリオ" panose="020B0604030504040204" pitchFamily="50" charset="-128"/>
                <a:ea typeface="メイリオ" panose="020B0604030504040204" pitchFamily="50" charset="-128"/>
              </a:rPr>
              <a:t>それを政策情報誌や白書の編集発行を通じて、</a:t>
            </a:r>
            <a:r>
              <a:rPr lang="ja-JP" altLang="en-US" b="1" dirty="0">
                <a:solidFill>
                  <a:srgbClr val="FF0000"/>
                </a:solidFill>
                <a:latin typeface="メイリオ" panose="020B0604030504040204" pitchFamily="50" charset="-128"/>
                <a:ea typeface="メイリオ" panose="020B0604030504040204" pitchFamily="50" charset="-128"/>
              </a:rPr>
              <a:t>市民と共有し、市民と共に解決するという参加と協働の市政</a:t>
            </a:r>
            <a:r>
              <a:rPr lang="ja-JP" altLang="en-US" dirty="0">
                <a:latin typeface="メイリオ" panose="020B0604030504040204" pitchFamily="50" charset="-128"/>
                <a:ea typeface="メイリオ" panose="020B0604030504040204" pitchFamily="50" charset="-128"/>
              </a:rPr>
              <a:t>を脈々と紡いできたから。</a:t>
            </a:r>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endParaRPr lang="ja-JP" altLang="en-US"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この家族ありきを前提としない</a:t>
            </a:r>
            <a:r>
              <a:rPr lang="ja-JP" altLang="en-US" b="1" dirty="0">
                <a:solidFill>
                  <a:srgbClr val="FF0000"/>
                </a:solidFill>
                <a:latin typeface="メイリオ" panose="020B0604030504040204" pitchFamily="50" charset="-128"/>
                <a:ea typeface="メイリオ" panose="020B0604030504040204" pitchFamily="50" charset="-128"/>
              </a:rPr>
              <a:t>個・孤に寄り添う行政システム仕組みづくりについても</a:t>
            </a:r>
            <a:r>
              <a:rPr lang="ja-JP" altLang="en-US" dirty="0">
                <a:latin typeface="メイリオ" panose="020B0604030504040204" pitchFamily="50" charset="-128"/>
                <a:ea typeface="メイリオ" panose="020B0604030504040204" pitchFamily="50" charset="-128"/>
              </a:rPr>
              <a:t>、提案された民間主体の皆様との</a:t>
            </a:r>
            <a:r>
              <a:rPr lang="ja-JP" altLang="en-US" b="1" dirty="0">
                <a:solidFill>
                  <a:srgbClr val="FF0000"/>
                </a:solidFill>
                <a:latin typeface="メイリオ" panose="020B0604030504040204" pitchFamily="50" charset="-128"/>
                <a:ea typeface="メイリオ" panose="020B0604030504040204" pitchFamily="50" charset="-128"/>
              </a:rPr>
              <a:t>継続的な対話と協働での実証実験を重ねて行く事で、形にしていきたい。</a:t>
            </a:r>
            <a:endParaRPr lang="en-US" altLang="ja-JP" b="1" dirty="0">
              <a:solidFill>
                <a:srgbClr val="FF0000"/>
              </a:solidFill>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2277835" y="5191194"/>
            <a:ext cx="8376557" cy="830997"/>
          </a:xfrm>
          <a:prstGeom prst="rect">
            <a:avLst/>
          </a:prstGeom>
        </p:spPr>
        <p:txBody>
          <a:bodyPr wrap="square">
            <a:spAutoFit/>
          </a:bodyPr>
          <a:lstStyle/>
          <a:p>
            <a:r>
              <a:rPr lang="ja-JP" altLang="en-US" sz="2400" b="1" u="sng" dirty="0">
                <a:solidFill>
                  <a:srgbClr val="FF0000"/>
                </a:solidFill>
              </a:rPr>
              <a:t>横浜から更なる「オープンガバナンス」の仕組みづくりにチャレンジしてゆく。</a:t>
            </a:r>
          </a:p>
        </p:txBody>
      </p:sp>
      <p:sp>
        <p:nvSpPr>
          <p:cNvPr id="3" name="下矢印 2"/>
          <p:cNvSpPr/>
          <p:nvPr/>
        </p:nvSpPr>
        <p:spPr>
          <a:xfrm>
            <a:off x="5225140" y="4449727"/>
            <a:ext cx="1306286" cy="473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20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C358CACE-5C88-BFD9-FA68-AC6830BE3C3D}"/>
              </a:ext>
            </a:extLst>
          </p:cNvPr>
          <p:cNvGrpSpPr/>
          <p:nvPr/>
        </p:nvGrpSpPr>
        <p:grpSpPr>
          <a:xfrm>
            <a:off x="1687331" y="595816"/>
            <a:ext cx="10382459" cy="6408393"/>
            <a:chOff x="1431390" y="595353"/>
            <a:chExt cx="10382459" cy="6408393"/>
          </a:xfrm>
        </p:grpSpPr>
        <p:sp>
          <p:nvSpPr>
            <p:cNvPr id="14" name="楕円 5">
              <a:extLst>
                <a:ext uri="{FF2B5EF4-FFF2-40B4-BE49-F238E27FC236}">
                  <a16:creationId xmlns:a16="http://schemas.microsoft.com/office/drawing/2014/main" id="{8B5205C2-E35C-AB7C-8928-BB66CB6B967F}"/>
                </a:ext>
              </a:extLst>
            </p:cNvPr>
            <p:cNvSpPr/>
            <p:nvPr/>
          </p:nvSpPr>
          <p:spPr>
            <a:xfrm rot="15916937">
              <a:off x="6556628" y="357200"/>
              <a:ext cx="5019068" cy="5495374"/>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67084 w 5713649"/>
                <a:gd name="connsiteY0" fmla="*/ 2339784 h 5012727"/>
                <a:gd name="connsiteX1" fmla="*/ 2824035 w 5713649"/>
                <a:gd name="connsiteY1" fmla="*/ 231598 h 5012727"/>
                <a:gd name="connsiteX2" fmla="*/ 5664112 w 5713649"/>
                <a:gd name="connsiteY2" fmla="*/ 3295748 h 5012727"/>
                <a:gd name="connsiteX3" fmla="*/ 2837889 w 5713649"/>
                <a:gd name="connsiteY3" fmla="*/ 4988297 h 5012727"/>
                <a:gd name="connsiteX4" fmla="*/ 67084 w 5713649"/>
                <a:gd name="connsiteY4" fmla="*/ 2339784 h 5012727"/>
                <a:gd name="connsiteX0" fmla="*/ 67084 w 5713649"/>
                <a:gd name="connsiteY0" fmla="*/ 2339784 h 5022212"/>
                <a:gd name="connsiteX1" fmla="*/ 2824035 w 5713649"/>
                <a:gd name="connsiteY1" fmla="*/ 231598 h 5022212"/>
                <a:gd name="connsiteX2" fmla="*/ 5664112 w 5713649"/>
                <a:gd name="connsiteY2" fmla="*/ 3295748 h 5022212"/>
                <a:gd name="connsiteX3" fmla="*/ 2837889 w 5713649"/>
                <a:gd name="connsiteY3" fmla="*/ 4988297 h 5022212"/>
                <a:gd name="connsiteX4" fmla="*/ 67084 w 5713649"/>
                <a:gd name="connsiteY4" fmla="*/ 2339784 h 5022212"/>
                <a:gd name="connsiteX0" fmla="*/ 67084 w 5891893"/>
                <a:gd name="connsiteY0" fmla="*/ 2339784 h 5022212"/>
                <a:gd name="connsiteX1" fmla="*/ 2824035 w 5891893"/>
                <a:gd name="connsiteY1" fmla="*/ 231598 h 5022212"/>
                <a:gd name="connsiteX2" fmla="*/ 5664112 w 5891893"/>
                <a:gd name="connsiteY2" fmla="*/ 3295748 h 5022212"/>
                <a:gd name="connsiteX3" fmla="*/ 2837889 w 5891893"/>
                <a:gd name="connsiteY3" fmla="*/ 4988297 h 5022212"/>
                <a:gd name="connsiteX4" fmla="*/ 67084 w 5891893"/>
                <a:gd name="connsiteY4" fmla="*/ 2339784 h 5022212"/>
                <a:gd name="connsiteX0" fmla="*/ 3 w 5305287"/>
                <a:gd name="connsiteY0" fmla="*/ 1570229 h 4863751"/>
                <a:gd name="connsiteX1" fmla="*/ 2418581 w 5305287"/>
                <a:gd name="connsiteY1" fmla="*/ 41047 h 4863751"/>
                <a:gd name="connsiteX2" fmla="*/ 5258658 w 5305287"/>
                <a:gd name="connsiteY2" fmla="*/ 3105197 h 4863751"/>
                <a:gd name="connsiteX3" fmla="*/ 2432435 w 5305287"/>
                <a:gd name="connsiteY3" fmla="*/ 4797746 h 4863751"/>
                <a:gd name="connsiteX4" fmla="*/ 3 w 5305287"/>
                <a:gd name="connsiteY4" fmla="*/ 1570229 h 4863751"/>
                <a:gd name="connsiteX0" fmla="*/ 42099 w 5347383"/>
                <a:gd name="connsiteY0" fmla="*/ 1631941 h 4925463"/>
                <a:gd name="connsiteX1" fmla="*/ 2460677 w 5347383"/>
                <a:gd name="connsiteY1" fmla="*/ 102759 h 4925463"/>
                <a:gd name="connsiteX2" fmla="*/ 5300754 w 5347383"/>
                <a:gd name="connsiteY2" fmla="*/ 3166909 h 4925463"/>
                <a:gd name="connsiteX3" fmla="*/ 2474531 w 5347383"/>
                <a:gd name="connsiteY3" fmla="*/ 4859458 h 4925463"/>
                <a:gd name="connsiteX4" fmla="*/ 42099 w 5347383"/>
                <a:gd name="connsiteY4" fmla="*/ 1631941 h 492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7383" h="4925463">
                  <a:moveTo>
                    <a:pt x="42099" y="1631941"/>
                  </a:moveTo>
                  <a:cubicBezTo>
                    <a:pt x="390628" y="-30103"/>
                    <a:pt x="1584235" y="-153069"/>
                    <a:pt x="2460677" y="102759"/>
                  </a:cubicBezTo>
                  <a:cubicBezTo>
                    <a:pt x="3337119" y="358587"/>
                    <a:pt x="5708066" y="1912269"/>
                    <a:pt x="5300754" y="3166909"/>
                  </a:cubicBezTo>
                  <a:cubicBezTo>
                    <a:pt x="4652550" y="4643216"/>
                    <a:pt x="3350973" y="5115286"/>
                    <a:pt x="2474531" y="4859458"/>
                  </a:cubicBezTo>
                  <a:cubicBezTo>
                    <a:pt x="1598089" y="4603630"/>
                    <a:pt x="-306430" y="3293985"/>
                    <a:pt x="42099" y="1631941"/>
                  </a:cubicBezTo>
                  <a:close/>
                </a:path>
              </a:pathLst>
            </a:custGeom>
            <a:gradFill flip="none" rotWithShape="1">
              <a:gsLst>
                <a:gs pos="0">
                  <a:srgbClr val="F2ECE9">
                    <a:alpha val="45000"/>
                  </a:srgbClr>
                </a:gs>
                <a:gs pos="50000">
                  <a:srgbClr val="FCB4D8">
                    <a:alpha val="38824"/>
                  </a:srgbClr>
                </a:gs>
                <a:gs pos="100000">
                  <a:srgbClr val="FAA4A4">
                    <a:alpha val="3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5">
              <a:extLst>
                <a:ext uri="{FF2B5EF4-FFF2-40B4-BE49-F238E27FC236}">
                  <a16:creationId xmlns:a16="http://schemas.microsoft.com/office/drawing/2014/main" id="{3836B4DA-2B05-56F7-220F-8CB8C74D9864}"/>
                </a:ext>
              </a:extLst>
            </p:cNvPr>
            <p:cNvSpPr/>
            <p:nvPr/>
          </p:nvSpPr>
          <p:spPr>
            <a:xfrm rot="2119328">
              <a:off x="1431390" y="1829238"/>
              <a:ext cx="2715604" cy="2567563"/>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5">
              <a:extLst>
                <a:ext uri="{FF2B5EF4-FFF2-40B4-BE49-F238E27FC236}">
                  <a16:creationId xmlns:a16="http://schemas.microsoft.com/office/drawing/2014/main" id="{925A2358-1464-ADB0-293C-0F20931A88B0}"/>
                </a:ext>
              </a:extLst>
            </p:cNvPr>
            <p:cNvSpPr/>
            <p:nvPr/>
          </p:nvSpPr>
          <p:spPr>
            <a:xfrm>
              <a:off x="5558001" y="1200396"/>
              <a:ext cx="5597033" cy="488417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5">
              <a:extLst>
                <a:ext uri="{FF2B5EF4-FFF2-40B4-BE49-F238E27FC236}">
                  <a16:creationId xmlns:a16="http://schemas.microsoft.com/office/drawing/2014/main" id="{C37C4F8E-F1FC-4A89-0BF0-4E0237290BEB}"/>
                </a:ext>
              </a:extLst>
            </p:cNvPr>
            <p:cNvSpPr/>
            <p:nvPr/>
          </p:nvSpPr>
          <p:spPr>
            <a:xfrm rot="18438383">
              <a:off x="8591480" y="3883344"/>
              <a:ext cx="3232145" cy="3008659"/>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841BA158-CFB1-E55B-FE36-959A808ED5D8}"/>
              </a:ext>
            </a:extLst>
          </p:cNvPr>
          <p:cNvSpPr>
            <a:spLocks noGrp="1"/>
          </p:cNvSpPr>
          <p:nvPr>
            <p:ph type="title"/>
          </p:nvPr>
        </p:nvSpPr>
        <p:spPr>
          <a:xfrm>
            <a:off x="838200" y="2701135"/>
            <a:ext cx="10515600" cy="1325563"/>
          </a:xfrm>
        </p:spPr>
        <p:txBody>
          <a:bodyPr/>
          <a:lstStyle/>
          <a:p>
            <a:pPr algn="ctr"/>
            <a:r>
              <a:rPr kumimoji="1" lang="ja-JP" altLang="en-US" dirty="0"/>
              <a:t>ご清聴ありがとうございました</a:t>
            </a:r>
          </a:p>
        </p:txBody>
      </p:sp>
      <p:sp>
        <p:nvSpPr>
          <p:cNvPr id="5" name="スライド番号プレースホルダー 4">
            <a:extLst>
              <a:ext uri="{FF2B5EF4-FFF2-40B4-BE49-F238E27FC236}">
                <a16:creationId xmlns:a16="http://schemas.microsoft.com/office/drawing/2014/main" id="{74C99F0B-AAB3-8136-FDC4-05F56FCD3DCB}"/>
              </a:ext>
            </a:extLst>
          </p:cNvPr>
          <p:cNvSpPr>
            <a:spLocks noGrp="1"/>
          </p:cNvSpPr>
          <p:nvPr>
            <p:ph type="sldNum" sz="quarter" idx="12"/>
          </p:nvPr>
        </p:nvSpPr>
        <p:spPr/>
        <p:txBody>
          <a:bodyPr/>
          <a:lstStyle/>
          <a:p>
            <a:fld id="{6242AA63-ACD3-4349-8CEE-E89FF0C48BF0}" type="slidenum">
              <a:rPr kumimoji="1" lang="ja-JP" altLang="en-US" smtClean="0"/>
              <a:t>12</a:t>
            </a:fld>
            <a:endParaRPr kumimoji="1" lang="ja-JP" altLang="en-US"/>
          </a:p>
        </p:txBody>
      </p:sp>
      <p:grpSp>
        <p:nvGrpSpPr>
          <p:cNvPr id="3" name="グループ化 2">
            <a:extLst>
              <a:ext uri="{FF2B5EF4-FFF2-40B4-BE49-F238E27FC236}">
                <a16:creationId xmlns:a16="http://schemas.microsoft.com/office/drawing/2014/main" id="{67F08F19-B92F-A7E5-D15F-646F22063DFA}"/>
              </a:ext>
            </a:extLst>
          </p:cNvPr>
          <p:cNvGrpSpPr/>
          <p:nvPr/>
        </p:nvGrpSpPr>
        <p:grpSpPr>
          <a:xfrm>
            <a:off x="351243" y="4272939"/>
            <a:ext cx="1841421" cy="2585061"/>
            <a:chOff x="6017647" y="3800894"/>
            <a:chExt cx="1841421" cy="2585061"/>
          </a:xfrm>
        </p:grpSpPr>
        <p:sp>
          <p:nvSpPr>
            <p:cNvPr id="4" name="楕円 5">
              <a:extLst>
                <a:ext uri="{FF2B5EF4-FFF2-40B4-BE49-F238E27FC236}">
                  <a16:creationId xmlns:a16="http://schemas.microsoft.com/office/drawing/2014/main" id="{78933C53-F98C-C228-82D1-6277C9FB5515}"/>
                </a:ext>
              </a:extLst>
            </p:cNvPr>
            <p:cNvSpPr/>
            <p:nvPr/>
          </p:nvSpPr>
          <p:spPr>
            <a:xfrm rot="17146433">
              <a:off x="5968289" y="4495176"/>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19D0B2D3-FB30-430F-91BF-2B1E09122A3C}"/>
                </a:ext>
              </a:extLst>
            </p:cNvPr>
            <p:cNvSpPr/>
            <p:nvPr/>
          </p:nvSpPr>
          <p:spPr>
            <a:xfrm rot="20300240">
              <a:off x="6264212" y="3800894"/>
              <a:ext cx="1285655" cy="148848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73882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楕円 5">
            <a:extLst>
              <a:ext uri="{FF2B5EF4-FFF2-40B4-BE49-F238E27FC236}">
                <a16:creationId xmlns:a16="http://schemas.microsoft.com/office/drawing/2014/main" id="{09346E6C-E149-A1FF-B760-5E68670D750D}"/>
              </a:ext>
            </a:extLst>
          </p:cNvPr>
          <p:cNvSpPr/>
          <p:nvPr/>
        </p:nvSpPr>
        <p:spPr>
          <a:xfrm rot="19191245">
            <a:off x="621930" y="2056478"/>
            <a:ext cx="4041947" cy="3824587"/>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a:gsLst>
              <a:gs pos="0">
                <a:srgbClr val="FDA9D9">
                  <a:alpha val="67000"/>
                </a:srgbClr>
              </a:gs>
              <a:gs pos="100000">
                <a:srgbClr val="FBE6C1">
                  <a:alpha val="7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5">
            <a:extLst>
              <a:ext uri="{FF2B5EF4-FFF2-40B4-BE49-F238E27FC236}">
                <a16:creationId xmlns:a16="http://schemas.microsoft.com/office/drawing/2014/main" id="{470D53B1-BD1C-75B2-ED37-F15AF7329B27}"/>
              </a:ext>
            </a:extLst>
          </p:cNvPr>
          <p:cNvSpPr/>
          <p:nvPr/>
        </p:nvSpPr>
        <p:spPr>
          <a:xfrm rot="7591969">
            <a:off x="7441266" y="1940103"/>
            <a:ext cx="4357674" cy="3845150"/>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a:gsLst>
              <a:gs pos="0">
                <a:srgbClr val="FDA9D9">
                  <a:alpha val="67000"/>
                </a:srgbClr>
              </a:gs>
              <a:gs pos="71000">
                <a:srgbClr val="F66699">
                  <a:alpha val="2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5">
            <a:extLst>
              <a:ext uri="{FF2B5EF4-FFF2-40B4-BE49-F238E27FC236}">
                <a16:creationId xmlns:a16="http://schemas.microsoft.com/office/drawing/2014/main" id="{DB4FC379-2357-ABD5-9B83-C410D971F621}"/>
              </a:ext>
            </a:extLst>
          </p:cNvPr>
          <p:cNvSpPr/>
          <p:nvPr/>
        </p:nvSpPr>
        <p:spPr>
          <a:xfrm rot="7508831">
            <a:off x="4196329" y="2079125"/>
            <a:ext cx="3710278" cy="418210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a:gsLst>
              <a:gs pos="66100">
                <a:srgbClr val="FA9CAC">
                  <a:lumMod val="99000"/>
                  <a:alpha val="55000"/>
                </a:srgbClr>
              </a:gs>
              <a:gs pos="0">
                <a:srgbClr val="FDA9D9">
                  <a:alpha val="67000"/>
                </a:srgbClr>
              </a:gs>
              <a:gs pos="100000">
                <a:srgbClr val="FBE6C1">
                  <a:alpha val="7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5">
            <a:extLst>
              <a:ext uri="{FF2B5EF4-FFF2-40B4-BE49-F238E27FC236}">
                <a16:creationId xmlns:a16="http://schemas.microsoft.com/office/drawing/2014/main" id="{70E331A8-D73C-F8ED-7A2B-2B058217B736}"/>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1093E069-8A12-4CD0-EF75-66B157837404}"/>
              </a:ext>
            </a:extLst>
          </p:cNvPr>
          <p:cNvGrpSpPr/>
          <p:nvPr/>
        </p:nvGrpSpPr>
        <p:grpSpPr>
          <a:xfrm>
            <a:off x="203801" y="55420"/>
            <a:ext cx="11409801" cy="1868288"/>
            <a:chOff x="203801" y="55420"/>
            <a:chExt cx="11409801" cy="1868288"/>
          </a:xfrm>
        </p:grpSpPr>
        <p:sp>
          <p:nvSpPr>
            <p:cNvPr id="9" name="楕円 5">
              <a:extLst>
                <a:ext uri="{FF2B5EF4-FFF2-40B4-BE49-F238E27FC236}">
                  <a16:creationId xmlns:a16="http://schemas.microsoft.com/office/drawing/2014/main" id="{A66465BF-1C25-308B-87AB-ECF99650CB0E}"/>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B873851A-5EC9-AD08-8754-8E113C651C1A}"/>
                </a:ext>
              </a:extLst>
            </p:cNvPr>
            <p:cNvGrpSpPr/>
            <p:nvPr/>
          </p:nvGrpSpPr>
          <p:grpSpPr>
            <a:xfrm>
              <a:off x="332021" y="55420"/>
              <a:ext cx="1332025" cy="1361545"/>
              <a:chOff x="6222470" y="3894581"/>
              <a:chExt cx="1883878" cy="2119620"/>
            </a:xfrm>
          </p:grpSpPr>
          <p:sp>
            <p:nvSpPr>
              <p:cNvPr id="30" name="楕円 5">
                <a:extLst>
                  <a:ext uri="{FF2B5EF4-FFF2-40B4-BE49-F238E27FC236}">
                    <a16:creationId xmlns:a16="http://schemas.microsoft.com/office/drawing/2014/main" id="{06C1349E-3E68-CE33-7097-C586E40724B6}"/>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5">
                <a:extLst>
                  <a:ext uri="{FF2B5EF4-FFF2-40B4-BE49-F238E27FC236}">
                    <a16:creationId xmlns:a16="http://schemas.microsoft.com/office/drawing/2014/main" id="{E0300AFD-5BE7-E85D-06A9-BF910AE5578C}"/>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7" name="直線コネクタ 26">
              <a:extLst>
                <a:ext uri="{FF2B5EF4-FFF2-40B4-BE49-F238E27FC236}">
                  <a16:creationId xmlns:a16="http://schemas.microsoft.com/office/drawing/2014/main" id="{E5F2A2BF-B223-FB0E-4EA6-66E2E66C377C}"/>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BDF09FB0-86DF-13D0-B924-A1E35E485678}"/>
              </a:ext>
            </a:extLst>
          </p:cNvPr>
          <p:cNvSpPr>
            <a:spLocks noGrp="1"/>
          </p:cNvSpPr>
          <p:nvPr>
            <p:ph type="title"/>
          </p:nvPr>
        </p:nvSpPr>
        <p:spPr>
          <a:xfrm>
            <a:off x="609600" y="365126"/>
            <a:ext cx="10972800" cy="779462"/>
          </a:xfrm>
          <a:noFill/>
          <a:ln>
            <a:noFill/>
          </a:ln>
        </p:spPr>
        <p:txBody>
          <a:bodyPr>
            <a:noAutofit/>
          </a:bodyPr>
          <a:lstStyle/>
          <a:p>
            <a:r>
              <a:rPr kumimoji="1" lang="ja-JP" altLang="en-US" sz="3000" b="1" dirty="0">
                <a:latin typeface="BIZ UDPゴシック" panose="020B0400000000000000" pitchFamily="50" charset="-128"/>
                <a:ea typeface="BIZ UDPゴシック" panose="020B0400000000000000" pitchFamily="50" charset="-128"/>
              </a:rPr>
              <a:t>目指す方向性</a:t>
            </a:r>
          </a:p>
        </p:txBody>
      </p:sp>
      <p:sp>
        <p:nvSpPr>
          <p:cNvPr id="10" name="コンテンツ プレースホルダー 9">
            <a:extLst>
              <a:ext uri="{FF2B5EF4-FFF2-40B4-BE49-F238E27FC236}">
                <a16:creationId xmlns:a16="http://schemas.microsoft.com/office/drawing/2014/main" id="{1E7E127B-5458-E87B-5812-C84AC038EC2F}"/>
              </a:ext>
            </a:extLst>
          </p:cNvPr>
          <p:cNvSpPr>
            <a:spLocks noGrp="1"/>
          </p:cNvSpPr>
          <p:nvPr>
            <p:ph idx="1"/>
          </p:nvPr>
        </p:nvSpPr>
        <p:spPr>
          <a:xfrm>
            <a:off x="745612" y="2158053"/>
            <a:ext cx="10911848" cy="4161527"/>
          </a:xfrm>
        </p:spPr>
        <p:txBody>
          <a:bodyPr>
            <a:noAutofit/>
          </a:bodyPr>
          <a:lstStyle/>
          <a:p>
            <a:pPr marL="0" indent="0" algn="ctr">
              <a:buNone/>
            </a:pPr>
            <a:r>
              <a:rPr lang="ja-JP" altLang="ja-JP" b="1" dirty="0">
                <a:solidFill>
                  <a:srgbClr val="FF0000"/>
                </a:solidFill>
                <a:effectLst/>
                <a:ea typeface="Meiryo UI" panose="020B0604030504040204" pitchFamily="50" charset="-128"/>
                <a:cs typeface="Meiryo UI" panose="020B0604030504040204" pitchFamily="50" charset="-128"/>
              </a:rPr>
              <a:t>家族に頼ることのできない</a:t>
            </a:r>
            <a:r>
              <a:rPr lang="ja-JP" altLang="ja-JP" dirty="0">
                <a:effectLst/>
                <a:ea typeface="Meiryo UI" panose="020B0604030504040204" pitchFamily="50" charset="-128"/>
                <a:cs typeface="Meiryo UI" panose="020B0604030504040204" pitchFamily="50" charset="-128"/>
              </a:rPr>
              <a:t>身寄りのない高齢者等が、</a:t>
            </a:r>
            <a:endParaRPr lang="en-US" altLang="ja-JP" dirty="0">
              <a:effectLst/>
              <a:ea typeface="Meiryo UI" panose="020B0604030504040204" pitchFamily="50" charset="-128"/>
              <a:cs typeface="Meiryo UI" panose="020B0604030504040204" pitchFamily="50" charset="-128"/>
            </a:endParaRPr>
          </a:p>
          <a:p>
            <a:pPr marL="0" indent="0" algn="ctr">
              <a:buNone/>
            </a:pPr>
            <a:endParaRPr lang="en-US" altLang="ja-JP" dirty="0">
              <a:effectLst/>
              <a:ea typeface="Meiryo UI" panose="020B0604030504040204" pitchFamily="50" charset="-128"/>
              <a:cs typeface="Meiryo UI" panose="020B0604030504040204" pitchFamily="50" charset="-128"/>
            </a:endParaRPr>
          </a:p>
          <a:p>
            <a:pPr marL="0" indent="0" algn="ctr">
              <a:buNone/>
            </a:pPr>
            <a:r>
              <a:rPr lang="ja-JP" altLang="ja-JP" dirty="0">
                <a:effectLst/>
                <a:ea typeface="Meiryo UI" panose="020B0604030504040204" pitchFamily="50" charset="-128"/>
                <a:cs typeface="Meiryo UI" panose="020B0604030504040204" pitchFamily="50" charset="-128"/>
              </a:rPr>
              <a:t>その尊厳を十分に守られながら、</a:t>
            </a:r>
            <a:endParaRPr lang="en-US" altLang="ja-JP" dirty="0">
              <a:effectLst/>
              <a:ea typeface="Meiryo UI" panose="020B0604030504040204" pitchFamily="50" charset="-128"/>
              <a:cs typeface="Meiryo UI" panose="020B0604030504040204" pitchFamily="50" charset="-128"/>
            </a:endParaRPr>
          </a:p>
          <a:p>
            <a:pPr marL="0" indent="0" algn="ctr">
              <a:buNone/>
            </a:pPr>
            <a:endParaRPr lang="en-US" altLang="ja-JP" dirty="0">
              <a:effectLst/>
              <a:ea typeface="Meiryo UI" panose="020B0604030504040204" pitchFamily="50" charset="-128"/>
              <a:cs typeface="Meiryo UI" panose="020B0604030504040204" pitchFamily="50" charset="-128"/>
            </a:endParaRPr>
          </a:p>
          <a:p>
            <a:pPr marL="0" indent="0" algn="ctr">
              <a:buNone/>
            </a:pPr>
            <a:r>
              <a:rPr lang="ja-JP" altLang="ja-JP" dirty="0">
                <a:effectLst/>
                <a:ea typeface="Meiryo UI" panose="020B0604030504040204" pitchFamily="50" charset="-128"/>
                <a:cs typeface="Meiryo UI" panose="020B0604030504040204" pitchFamily="50" charset="-128"/>
              </a:rPr>
              <a:t>住み慣れた地域で</a:t>
            </a:r>
            <a:r>
              <a:rPr lang="ja-JP" altLang="ja-JP" b="1" dirty="0">
                <a:effectLst/>
                <a:ea typeface="Meiryo UI" panose="020B0604030504040204" pitchFamily="50" charset="-128"/>
                <a:cs typeface="Meiryo UI" panose="020B0604030504040204" pitchFamily="50" charset="-128"/>
              </a:rPr>
              <a:t>老後とその先の死を不安なく迎える</a:t>
            </a:r>
            <a:r>
              <a:rPr lang="ja-JP" altLang="ja-JP" dirty="0">
                <a:effectLst/>
                <a:ea typeface="Meiryo UI" panose="020B0604030504040204" pitchFamily="50" charset="-128"/>
                <a:cs typeface="Meiryo UI" panose="020B0604030504040204" pitchFamily="50" charset="-128"/>
              </a:rPr>
              <a:t>ことのできる仕組みを、</a:t>
            </a:r>
            <a:endParaRPr lang="en-US" altLang="ja-JP" dirty="0">
              <a:effectLst/>
              <a:ea typeface="Meiryo UI" panose="020B0604030504040204" pitchFamily="50" charset="-128"/>
              <a:cs typeface="Meiryo UI" panose="020B0604030504040204" pitchFamily="50" charset="-128"/>
            </a:endParaRPr>
          </a:p>
          <a:p>
            <a:pPr marL="0" indent="0" algn="ctr">
              <a:buNone/>
            </a:pPr>
            <a:endParaRPr lang="en-US" altLang="ja-JP" dirty="0">
              <a:effectLst/>
              <a:ea typeface="Meiryo UI" panose="020B0604030504040204" pitchFamily="50" charset="-128"/>
              <a:cs typeface="Meiryo UI" panose="020B0604030504040204" pitchFamily="50" charset="-128"/>
            </a:endParaRPr>
          </a:p>
          <a:p>
            <a:pPr marL="0" indent="0" algn="ctr">
              <a:buNone/>
            </a:pPr>
            <a:r>
              <a:rPr lang="ja-JP" altLang="ja-JP" b="1" dirty="0">
                <a:solidFill>
                  <a:srgbClr val="FF0000"/>
                </a:solidFill>
                <a:effectLst/>
                <a:ea typeface="Meiryo UI" panose="020B0604030504040204" pitchFamily="50" charset="-128"/>
                <a:cs typeface="Meiryo UI" panose="020B0604030504040204" pitchFamily="50" charset="-128"/>
              </a:rPr>
              <a:t>「アドボケーター」と「</a:t>
            </a:r>
            <a:r>
              <a:rPr lang="en-US" altLang="ja-JP" b="1" dirty="0">
                <a:solidFill>
                  <a:srgbClr val="FF0000"/>
                </a:solidFill>
                <a:effectLst/>
                <a:ea typeface="Meiryo UI" panose="020B0604030504040204" pitchFamily="50" charset="-128"/>
                <a:cs typeface="Meiryo UI" panose="020B0604030504040204" pitchFamily="50" charset="-128"/>
              </a:rPr>
              <a:t>AI</a:t>
            </a:r>
            <a:r>
              <a:rPr lang="ja-JP" altLang="ja-JP" b="1" dirty="0">
                <a:solidFill>
                  <a:srgbClr val="FF0000"/>
                </a:solidFill>
                <a:effectLst/>
                <a:ea typeface="Meiryo UI" panose="020B0604030504040204" pitchFamily="50" charset="-128"/>
                <a:cs typeface="Meiryo UI" panose="020B0604030504040204" pitchFamily="50" charset="-128"/>
              </a:rPr>
              <a:t>チャットボット」</a:t>
            </a:r>
            <a:r>
              <a:rPr lang="ja-JP" altLang="ja-JP" dirty="0">
                <a:effectLst/>
                <a:ea typeface="Meiryo UI" panose="020B0604030504040204" pitchFamily="50" charset="-128"/>
                <a:cs typeface="Meiryo UI" panose="020B0604030504040204" pitchFamily="50" charset="-128"/>
              </a:rPr>
              <a:t>を活用して構築する</a:t>
            </a:r>
            <a:endParaRPr lang="en-US" altLang="ja-JP" dirty="0"/>
          </a:p>
        </p:txBody>
      </p:sp>
      <p:sp>
        <p:nvSpPr>
          <p:cNvPr id="20" name="テキスト ボックス 19">
            <a:extLst>
              <a:ext uri="{FF2B5EF4-FFF2-40B4-BE49-F238E27FC236}">
                <a16:creationId xmlns:a16="http://schemas.microsoft.com/office/drawing/2014/main" id="{03600773-26B1-8B0D-52EA-3003EFAD278C}"/>
              </a:ext>
            </a:extLst>
          </p:cNvPr>
          <p:cNvSpPr txBox="1"/>
          <p:nvPr/>
        </p:nvSpPr>
        <p:spPr>
          <a:xfrm>
            <a:off x="9460171" y="227206"/>
            <a:ext cx="2197289" cy="369332"/>
          </a:xfrm>
          <a:prstGeom prst="rect">
            <a:avLst/>
          </a:prstGeom>
          <a:noFill/>
        </p:spPr>
        <p:txBody>
          <a:bodyPr wrap="square" rtlCol="0">
            <a:spAutoFit/>
          </a:bodyPr>
          <a:lstStyle/>
          <a:p>
            <a:pPr algn="r"/>
            <a:r>
              <a:rPr kumimoji="1" lang="ja-JP" altLang="en-US" dirty="0">
                <a:solidFill>
                  <a:schemeClr val="bg1"/>
                </a:solidFill>
              </a:rPr>
              <a:t>○○</a:t>
            </a:r>
            <a:r>
              <a:rPr lang="en-US" altLang="ja-JP" dirty="0">
                <a:solidFill>
                  <a:schemeClr val="bg1"/>
                </a:solidFill>
              </a:rPr>
              <a:t>C</a:t>
            </a:r>
            <a:r>
              <a:rPr kumimoji="1" lang="en-US" altLang="ja-JP" dirty="0">
                <a:solidFill>
                  <a:schemeClr val="bg1"/>
                </a:solidFill>
              </a:rPr>
              <a:t>orporation</a:t>
            </a:r>
            <a:endParaRPr kumimoji="1" lang="ja-JP" altLang="en-US" dirty="0">
              <a:solidFill>
                <a:schemeClr val="bg1"/>
              </a:solidFill>
            </a:endParaRPr>
          </a:p>
        </p:txBody>
      </p:sp>
      <p:sp>
        <p:nvSpPr>
          <p:cNvPr id="21" name="スライド番号プレースホルダー 20">
            <a:extLst>
              <a:ext uri="{FF2B5EF4-FFF2-40B4-BE49-F238E27FC236}">
                <a16:creationId xmlns:a16="http://schemas.microsoft.com/office/drawing/2014/main" id="{7C9D411C-4338-219C-15A7-8D578C595BF1}"/>
              </a:ext>
            </a:extLst>
          </p:cNvPr>
          <p:cNvSpPr>
            <a:spLocks noGrp="1"/>
          </p:cNvSpPr>
          <p:nvPr>
            <p:ph type="sldNum" sz="quarter" idx="12"/>
          </p:nvPr>
        </p:nvSpPr>
        <p:spPr/>
        <p:txBody>
          <a:bodyPr/>
          <a:lstStyle/>
          <a:p>
            <a:fld id="{6242AA63-ACD3-4349-8CEE-E89FF0C48BF0}" type="slidenum">
              <a:rPr kumimoji="1" lang="ja-JP" altLang="en-US" smtClean="0"/>
              <a:t>2</a:t>
            </a:fld>
            <a:endParaRPr kumimoji="1" lang="ja-JP" altLang="en-US"/>
          </a:p>
        </p:txBody>
      </p:sp>
    </p:spTree>
    <p:extLst>
      <p:ext uri="{BB962C8B-B14F-4D97-AF65-F5344CB8AC3E}">
        <p14:creationId xmlns:p14="http://schemas.microsoft.com/office/powerpoint/2010/main" val="390723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A872397-A725-EBE7-4CC0-2A3ADD8332A5}"/>
              </a:ext>
            </a:extLst>
          </p:cNvPr>
          <p:cNvPicPr>
            <a:picLocks noChangeAspect="1"/>
          </p:cNvPicPr>
          <p:nvPr/>
        </p:nvPicPr>
        <p:blipFill>
          <a:blip r:embed="rId2"/>
          <a:stretch>
            <a:fillRect/>
          </a:stretch>
        </p:blipFill>
        <p:spPr>
          <a:xfrm>
            <a:off x="11087101" y="5570063"/>
            <a:ext cx="1016112" cy="809345"/>
          </a:xfrm>
          <a:prstGeom prst="rect">
            <a:avLst/>
          </a:prstGeom>
        </p:spPr>
      </p:pic>
      <p:sp>
        <p:nvSpPr>
          <p:cNvPr id="24" name="正方形/長方形 23">
            <a:extLst>
              <a:ext uri="{FF2B5EF4-FFF2-40B4-BE49-F238E27FC236}">
                <a16:creationId xmlns:a16="http://schemas.microsoft.com/office/drawing/2014/main" id="{6B3434C5-F39A-5138-0377-DEE89DF9ACEB}"/>
              </a:ext>
            </a:extLst>
          </p:cNvPr>
          <p:cNvSpPr/>
          <p:nvPr/>
        </p:nvSpPr>
        <p:spPr>
          <a:xfrm>
            <a:off x="8910892" y="2960504"/>
            <a:ext cx="3233885" cy="3527618"/>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ja-JP" altLang="en-US" b="1" dirty="0">
                <a:solidFill>
                  <a:schemeClr val="tx1"/>
                </a:solidFill>
              </a:rPr>
              <a:t>申請主義</a:t>
            </a:r>
            <a:endParaRPr kumimoji="1" lang="en-US" altLang="ja-JP" b="1" dirty="0">
              <a:solidFill>
                <a:schemeClr val="tx1"/>
              </a:solidFill>
            </a:endParaRPr>
          </a:p>
          <a:p>
            <a:r>
              <a:rPr kumimoji="1" lang="ja-JP" altLang="en-US" dirty="0">
                <a:solidFill>
                  <a:schemeClr val="tx1"/>
                </a:solidFill>
              </a:rPr>
              <a:t>（必要なら申請して！）</a:t>
            </a:r>
            <a:endParaRPr kumimoji="1" lang="en-US" altLang="ja-JP" dirty="0">
              <a:solidFill>
                <a:schemeClr val="tx1"/>
              </a:solidFill>
            </a:endParaRPr>
          </a:p>
          <a:p>
            <a:pPr marL="285750" indent="-285750">
              <a:buFont typeface="Wingdings" panose="05000000000000000000" pitchFamily="2" charset="2"/>
              <a:buChar char="n"/>
            </a:pPr>
            <a:endParaRPr lang="en-US" altLang="ja-JP" dirty="0">
              <a:solidFill>
                <a:schemeClr val="tx1"/>
              </a:solidFill>
            </a:endParaRPr>
          </a:p>
          <a:p>
            <a:pPr marL="285750" indent="-285750">
              <a:buFont typeface="Wingdings" panose="05000000000000000000" pitchFamily="2" charset="2"/>
              <a:buChar char="n"/>
            </a:pPr>
            <a:r>
              <a:rPr kumimoji="1" lang="en-US" altLang="ja-JP" dirty="0">
                <a:solidFill>
                  <a:schemeClr val="tx1"/>
                </a:solidFill>
              </a:rPr>
              <a:t>AI</a:t>
            </a:r>
            <a:r>
              <a:rPr kumimoji="1" lang="ja-JP" altLang="en-US" dirty="0">
                <a:solidFill>
                  <a:schemeClr val="tx1"/>
                </a:solidFill>
              </a:rPr>
              <a:t>チャットボットがあるが</a:t>
            </a:r>
            <a:r>
              <a:rPr kumimoji="1" lang="ja-JP" altLang="en-US" b="1" dirty="0">
                <a:solidFill>
                  <a:schemeClr val="tx1"/>
                </a:solidFill>
              </a:rPr>
              <a:t>未成熟</a:t>
            </a:r>
            <a:r>
              <a:rPr kumimoji="1" lang="ja-JP" altLang="en-US" dirty="0">
                <a:solidFill>
                  <a:schemeClr val="tx1"/>
                </a:solidFill>
              </a:rPr>
              <a:t>（学習が足りない）</a:t>
            </a:r>
            <a:endParaRPr kumimoji="1" lang="en-US" altLang="ja-JP" dirty="0">
              <a:solidFill>
                <a:schemeClr val="tx1"/>
              </a:solidFill>
            </a:endParaRPr>
          </a:p>
          <a:p>
            <a:pPr marL="285750" indent="-285750">
              <a:buFont typeface="Wingdings" panose="05000000000000000000" pitchFamily="2" charset="2"/>
              <a:buChar char="n"/>
            </a:pPr>
            <a:endParaRPr lang="en-US" altLang="ja-JP" dirty="0">
              <a:solidFill>
                <a:schemeClr val="tx1"/>
              </a:solidFill>
            </a:endParaRPr>
          </a:p>
          <a:p>
            <a:pPr marL="285750" indent="-285750">
              <a:buFont typeface="Wingdings" panose="05000000000000000000" pitchFamily="2" charset="2"/>
              <a:buChar char="n"/>
            </a:pPr>
            <a:r>
              <a:rPr kumimoji="1" lang="en-US" altLang="ja-JP" dirty="0">
                <a:solidFill>
                  <a:schemeClr val="tx1"/>
                </a:solidFill>
              </a:rPr>
              <a:t>AI</a:t>
            </a:r>
            <a:r>
              <a:rPr kumimoji="1" lang="ja-JP" altLang="en-US" dirty="0">
                <a:solidFill>
                  <a:schemeClr val="tx1"/>
                </a:solidFill>
              </a:rPr>
              <a:t>の回答も</a:t>
            </a:r>
            <a:r>
              <a:rPr kumimoji="1" lang="ja-JP" altLang="en-US" b="1" dirty="0">
                <a:solidFill>
                  <a:schemeClr val="tx1"/>
                </a:solidFill>
              </a:rPr>
              <a:t>縦割り</a:t>
            </a:r>
            <a:endParaRPr kumimoji="1" lang="en-US" altLang="ja-JP" b="1" dirty="0">
              <a:solidFill>
                <a:schemeClr val="tx1"/>
              </a:solidFill>
            </a:endParaRPr>
          </a:p>
          <a:p>
            <a:r>
              <a:rPr kumimoji="1" lang="ja-JP" altLang="en-US" dirty="0">
                <a:solidFill>
                  <a:schemeClr val="tx1"/>
                </a:solidFill>
              </a:rPr>
              <a:t>（それは○○に聞いて！）</a:t>
            </a:r>
            <a:endParaRPr kumimoji="1" lang="en-US" altLang="ja-JP" dirty="0">
              <a:solidFill>
                <a:schemeClr val="tx1"/>
              </a:solidFill>
            </a:endParaRPr>
          </a:p>
          <a:p>
            <a:endParaRPr lang="en-US" altLang="ja-JP" dirty="0">
              <a:solidFill>
                <a:schemeClr val="tx1"/>
              </a:solidFill>
            </a:endParaRPr>
          </a:p>
          <a:p>
            <a:pPr marL="285750" indent="-285750">
              <a:buFont typeface="Wingdings" panose="05000000000000000000" pitchFamily="2" charset="2"/>
              <a:buChar char="n"/>
            </a:pPr>
            <a:r>
              <a:rPr kumimoji="1" lang="ja-JP" altLang="en-US" dirty="0">
                <a:solidFill>
                  <a:schemeClr val="tx1"/>
                </a:solidFill>
              </a:rPr>
              <a:t>情報が</a:t>
            </a:r>
            <a:r>
              <a:rPr kumimoji="1" lang="ja-JP" altLang="en-US" b="1" dirty="0">
                <a:solidFill>
                  <a:schemeClr val="tx1"/>
                </a:solidFill>
              </a:rPr>
              <a:t>未整理</a:t>
            </a:r>
            <a:r>
              <a:rPr kumimoji="1" lang="ja-JP" altLang="en-US" dirty="0">
                <a:solidFill>
                  <a:schemeClr val="tx1"/>
                </a:solidFill>
              </a:rPr>
              <a:t>（古い</a:t>
            </a:r>
            <a:r>
              <a:rPr kumimoji="1" lang="en-US" altLang="ja-JP" dirty="0">
                <a:solidFill>
                  <a:schemeClr val="tx1"/>
                </a:solidFill>
              </a:rPr>
              <a:t>…</a:t>
            </a:r>
            <a:r>
              <a:rPr kumimoji="1" lang="ja-JP" altLang="en-US" dirty="0">
                <a:solidFill>
                  <a:schemeClr val="tx1"/>
                </a:solidFill>
              </a:rPr>
              <a:t>）</a:t>
            </a:r>
            <a:endParaRPr kumimoji="1" lang="en-US" altLang="ja-JP" dirty="0">
              <a:solidFill>
                <a:schemeClr val="tx1"/>
              </a:solidFill>
            </a:endParaRPr>
          </a:p>
          <a:p>
            <a:endParaRPr lang="en-US" altLang="ja-JP" dirty="0">
              <a:solidFill>
                <a:schemeClr val="tx1"/>
              </a:solidFill>
            </a:endParaRPr>
          </a:p>
          <a:p>
            <a:endParaRPr kumimoji="1" lang="en-US" altLang="ja-JP" dirty="0">
              <a:solidFill>
                <a:schemeClr val="tx1"/>
              </a:solidFill>
            </a:endParaRPr>
          </a:p>
        </p:txBody>
      </p:sp>
      <p:sp>
        <p:nvSpPr>
          <p:cNvPr id="18" name="楕円 5">
            <a:extLst>
              <a:ext uri="{FF2B5EF4-FFF2-40B4-BE49-F238E27FC236}">
                <a16:creationId xmlns:a16="http://schemas.microsoft.com/office/drawing/2014/main" id="{11899D58-DD69-D07A-41AF-354D1B129D79}"/>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60EF03AC-7D29-E18B-C27D-13840368F0EC}"/>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99F84C9A-247B-72AB-815D-11B642AFB7DA}"/>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009B11C8-ABC9-364E-326B-1B68513F7356}"/>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F25D9736-5D1A-F067-14C9-EC6D39A4684F}"/>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A9E79276-A5D4-205C-1A45-3D250579D278}"/>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88E9C16B-124B-B9DA-FD9A-E85E937630CC}"/>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a:extLst>
              <a:ext uri="{FF2B5EF4-FFF2-40B4-BE49-F238E27FC236}">
                <a16:creationId xmlns:a16="http://schemas.microsoft.com/office/drawing/2014/main" id="{5B9B6D25-17DF-333E-4DC3-69142296E3B0}"/>
              </a:ext>
            </a:extLst>
          </p:cNvPr>
          <p:cNvSpPr>
            <a:spLocks noGrp="1"/>
          </p:cNvSpPr>
          <p:nvPr>
            <p:ph type="sldNum" sz="quarter" idx="12"/>
          </p:nvPr>
        </p:nvSpPr>
        <p:spPr>
          <a:xfrm>
            <a:off x="8693728" y="6356350"/>
            <a:ext cx="2743200" cy="365125"/>
          </a:xfrm>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3</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D1F15AE9-0842-563A-9BF9-58696720977A}"/>
              </a:ext>
            </a:extLst>
          </p:cNvPr>
          <p:cNvSpPr>
            <a:spLocks noGrp="1"/>
          </p:cNvSpPr>
          <p:nvPr>
            <p:ph type="title"/>
          </p:nvPr>
        </p:nvSpPr>
        <p:spPr>
          <a:xfrm>
            <a:off x="609600" y="365126"/>
            <a:ext cx="10972800" cy="779462"/>
          </a:xfrm>
          <a:noFill/>
          <a:ln>
            <a:noFill/>
          </a:ln>
        </p:spPr>
        <p:txBody>
          <a:bodyPr>
            <a:noAutofit/>
          </a:bodyPr>
          <a:lstStyle/>
          <a:p>
            <a:r>
              <a:rPr lang="ja-JP" altLang="en-US" sz="3000" b="1" dirty="0">
                <a:latin typeface="BIZ UDPゴシック" panose="020B0400000000000000" pitchFamily="50" charset="-128"/>
                <a:ea typeface="BIZ UDPゴシック" panose="020B0400000000000000" pitchFamily="50" charset="-128"/>
              </a:rPr>
              <a:t>プロジェクト概要　</a:t>
            </a:r>
            <a:r>
              <a:rPr lang="en-US" altLang="ja-JP" sz="3000" b="1" dirty="0">
                <a:latin typeface="BIZ UDPゴシック" panose="020B0400000000000000" pitchFamily="50" charset="-128"/>
                <a:ea typeface="BIZ UDPゴシック" panose="020B0400000000000000" pitchFamily="50" charset="-128"/>
              </a:rPr>
              <a:t>What’s</a:t>
            </a:r>
            <a:r>
              <a:rPr lang="ja-JP" altLang="en-US" sz="3000" b="1" dirty="0">
                <a:latin typeface="BIZ UDPゴシック" panose="020B0400000000000000" pitchFamily="50" charset="-128"/>
                <a:ea typeface="BIZ UDPゴシック" panose="020B0400000000000000" pitchFamily="50" charset="-128"/>
              </a:rPr>
              <a:t>　“</a:t>
            </a:r>
            <a:r>
              <a:rPr lang="en-US" altLang="ja-JP" sz="3000" b="1" kern="0" dirty="0" err="1">
                <a:effectLst/>
                <a:latin typeface="BIZ UDPゴシック" panose="020B0400000000000000" pitchFamily="50" charset="-128"/>
                <a:ea typeface="BIZ UDPゴシック" panose="020B0400000000000000" pitchFamily="50" charset="-128"/>
                <a:cs typeface="Meiryo UI" panose="020B0604030504040204" pitchFamily="50" charset="-128"/>
              </a:rPr>
              <a:t>AyumiyorI</a:t>
            </a:r>
            <a:r>
              <a:rPr lang="ja-JP" altLang="en-US" sz="3000" b="1" kern="0" dirty="0">
                <a:effectLst/>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4400" b="1" kern="0" dirty="0">
                <a:effectLst/>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3000" b="1"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B3659F18-4FB3-345E-2755-A1A790F66E33}"/>
              </a:ext>
            </a:extLst>
          </p:cNvPr>
          <p:cNvPicPr>
            <a:picLocks noChangeAspect="1"/>
          </p:cNvPicPr>
          <p:nvPr/>
        </p:nvPicPr>
        <p:blipFill>
          <a:blip r:embed="rId3"/>
          <a:stretch>
            <a:fillRect/>
          </a:stretch>
        </p:blipFill>
        <p:spPr>
          <a:xfrm>
            <a:off x="29537" y="1848935"/>
            <a:ext cx="1218272" cy="1050391"/>
          </a:xfrm>
          <a:prstGeom prst="rect">
            <a:avLst/>
          </a:prstGeom>
          <a:solidFill>
            <a:schemeClr val="bg1"/>
          </a:solidFill>
        </p:spPr>
      </p:pic>
      <p:sp>
        <p:nvSpPr>
          <p:cNvPr id="19" name="四角形: 角を丸くする 18">
            <a:extLst>
              <a:ext uri="{FF2B5EF4-FFF2-40B4-BE49-F238E27FC236}">
                <a16:creationId xmlns:a16="http://schemas.microsoft.com/office/drawing/2014/main" id="{DAEC18BF-4027-8F44-17B4-63CF2F5B32AF}"/>
              </a:ext>
            </a:extLst>
          </p:cNvPr>
          <p:cNvSpPr/>
          <p:nvPr/>
        </p:nvSpPr>
        <p:spPr>
          <a:xfrm>
            <a:off x="1252841" y="1940767"/>
            <a:ext cx="2052734" cy="8584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身寄り無し</a:t>
            </a:r>
            <a:br>
              <a:rPr kumimoji="1" lang="en-US" altLang="ja-JP" b="1" dirty="0">
                <a:solidFill>
                  <a:schemeClr val="tx1"/>
                </a:solidFill>
              </a:rPr>
            </a:br>
            <a:r>
              <a:rPr kumimoji="1" lang="ja-JP" altLang="en-US" b="1" dirty="0">
                <a:solidFill>
                  <a:schemeClr val="tx1"/>
                </a:solidFill>
              </a:rPr>
              <a:t>高齢者等</a:t>
            </a:r>
          </a:p>
        </p:txBody>
      </p:sp>
      <p:pic>
        <p:nvPicPr>
          <p:cNvPr id="21" name="図 20">
            <a:extLst>
              <a:ext uri="{FF2B5EF4-FFF2-40B4-BE49-F238E27FC236}">
                <a16:creationId xmlns:a16="http://schemas.microsoft.com/office/drawing/2014/main" id="{8BC94657-CEA1-ABCC-9467-8C1358F6EAFB}"/>
              </a:ext>
            </a:extLst>
          </p:cNvPr>
          <p:cNvPicPr>
            <a:picLocks noChangeAspect="1"/>
          </p:cNvPicPr>
          <p:nvPr/>
        </p:nvPicPr>
        <p:blipFill>
          <a:blip r:embed="rId4"/>
          <a:stretch>
            <a:fillRect/>
          </a:stretch>
        </p:blipFill>
        <p:spPr>
          <a:xfrm>
            <a:off x="10913852" y="1774685"/>
            <a:ext cx="1346286" cy="1190571"/>
          </a:xfrm>
          <a:prstGeom prst="rect">
            <a:avLst/>
          </a:prstGeom>
        </p:spPr>
      </p:pic>
      <p:sp>
        <p:nvSpPr>
          <p:cNvPr id="22" name="四角形: 角を丸くする 21">
            <a:extLst>
              <a:ext uri="{FF2B5EF4-FFF2-40B4-BE49-F238E27FC236}">
                <a16:creationId xmlns:a16="http://schemas.microsoft.com/office/drawing/2014/main" id="{9C8911FD-E917-1AC4-184F-72623ED98A08}"/>
              </a:ext>
            </a:extLst>
          </p:cNvPr>
          <p:cNvSpPr/>
          <p:nvPr/>
        </p:nvSpPr>
        <p:spPr>
          <a:xfrm>
            <a:off x="8782517" y="1940767"/>
            <a:ext cx="2052734" cy="85840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自治体</a:t>
            </a:r>
            <a:endParaRPr kumimoji="1" lang="en-US" altLang="ja-JP" b="1" dirty="0">
              <a:solidFill>
                <a:schemeClr val="tx1"/>
              </a:solidFill>
            </a:endParaRPr>
          </a:p>
          <a:p>
            <a:pPr algn="ctr"/>
            <a:r>
              <a:rPr lang="ja-JP" altLang="en-US" b="1" dirty="0">
                <a:solidFill>
                  <a:schemeClr val="tx1"/>
                </a:solidFill>
              </a:rPr>
              <a:t>サービス</a:t>
            </a:r>
            <a:endParaRPr kumimoji="1" lang="ja-JP" altLang="en-US" b="1" dirty="0">
              <a:solidFill>
                <a:schemeClr val="tx1"/>
              </a:solidFill>
            </a:endParaRPr>
          </a:p>
        </p:txBody>
      </p:sp>
      <p:sp>
        <p:nvSpPr>
          <p:cNvPr id="23" name="正方形/長方形 22">
            <a:extLst>
              <a:ext uri="{FF2B5EF4-FFF2-40B4-BE49-F238E27FC236}">
                <a16:creationId xmlns:a16="http://schemas.microsoft.com/office/drawing/2014/main" id="{CCA591C9-ECBA-0812-39CE-F5BC214C781A}"/>
              </a:ext>
            </a:extLst>
          </p:cNvPr>
          <p:cNvSpPr/>
          <p:nvPr/>
        </p:nvSpPr>
        <p:spPr>
          <a:xfrm>
            <a:off x="71690" y="2965256"/>
            <a:ext cx="3233885" cy="3527618"/>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kumimoji="1" lang="ja-JP" altLang="en-US" b="1" dirty="0">
                <a:solidFill>
                  <a:schemeClr val="tx1"/>
                </a:solidFill>
              </a:rPr>
              <a:t>頼れる家族等がいない</a:t>
            </a:r>
            <a:endParaRPr kumimoji="1" lang="en-US" altLang="ja-JP" b="1" dirty="0">
              <a:solidFill>
                <a:schemeClr val="tx1"/>
              </a:solidFill>
            </a:endParaRPr>
          </a:p>
          <a:p>
            <a:pPr marL="285750" indent="-285750">
              <a:buFont typeface="Wingdings" panose="05000000000000000000" pitchFamily="2" charset="2"/>
              <a:buChar char="ü"/>
            </a:pPr>
            <a:endParaRPr kumimoji="1" lang="en-US" altLang="ja-JP" dirty="0">
              <a:solidFill>
                <a:schemeClr val="tx1"/>
              </a:solidFill>
            </a:endParaRPr>
          </a:p>
          <a:p>
            <a:pPr marL="285750" indent="-285750">
              <a:buFont typeface="Wingdings" panose="05000000000000000000" pitchFamily="2" charset="2"/>
              <a:buChar char="ü"/>
            </a:pPr>
            <a:r>
              <a:rPr lang="ja-JP" altLang="en-US" dirty="0">
                <a:solidFill>
                  <a:schemeClr val="tx1"/>
                </a:solidFill>
              </a:rPr>
              <a:t>判断に自信が持てない</a:t>
            </a:r>
            <a:endParaRPr lang="en-US" altLang="ja-JP" dirty="0">
              <a:solidFill>
                <a:schemeClr val="tx1"/>
              </a:solidFill>
            </a:endParaRPr>
          </a:p>
          <a:p>
            <a:pPr marL="285750" indent="-285750">
              <a:buFont typeface="Wingdings" panose="05000000000000000000" pitchFamily="2" charset="2"/>
              <a:buChar char="ü"/>
            </a:pPr>
            <a:endParaRPr lang="en-US" altLang="ja-JP" dirty="0">
              <a:solidFill>
                <a:schemeClr val="tx1"/>
              </a:solidFill>
            </a:endParaRPr>
          </a:p>
          <a:p>
            <a:pPr marL="285750" indent="-285750">
              <a:buFont typeface="Wingdings" panose="05000000000000000000" pitchFamily="2" charset="2"/>
              <a:buChar char="ü"/>
            </a:pPr>
            <a:r>
              <a:rPr lang="ja-JP" altLang="en-US" dirty="0">
                <a:solidFill>
                  <a:schemeClr val="tx1"/>
                </a:solidFill>
              </a:rPr>
              <a:t>行政サービスの調べ方が分からない</a:t>
            </a:r>
            <a:endParaRPr lang="en-US" altLang="ja-JP" dirty="0">
              <a:solidFill>
                <a:schemeClr val="tx1"/>
              </a:solidFill>
            </a:endParaRPr>
          </a:p>
          <a:p>
            <a:pPr marL="285750" indent="-285750">
              <a:buFont typeface="Wingdings" panose="05000000000000000000" pitchFamily="2" charset="2"/>
              <a:buChar char="ü"/>
            </a:pPr>
            <a:endParaRPr lang="en-US" altLang="ja-JP" dirty="0">
              <a:solidFill>
                <a:schemeClr val="tx1"/>
              </a:solidFill>
            </a:endParaRPr>
          </a:p>
          <a:p>
            <a:pPr marL="285750" indent="-285750">
              <a:buFont typeface="Wingdings" panose="05000000000000000000" pitchFamily="2" charset="2"/>
              <a:buChar char="ü"/>
            </a:pPr>
            <a:r>
              <a:rPr lang="en-US" altLang="ja-JP" dirty="0">
                <a:solidFill>
                  <a:schemeClr val="tx1"/>
                </a:solidFill>
              </a:rPr>
              <a:t>AI</a:t>
            </a:r>
            <a:r>
              <a:rPr lang="ja-JP" altLang="en-US" dirty="0">
                <a:solidFill>
                  <a:schemeClr val="tx1"/>
                </a:solidFill>
              </a:rPr>
              <a:t>って・・・何？</a:t>
            </a:r>
            <a:endParaRPr lang="en-US" altLang="ja-JP" dirty="0">
              <a:solidFill>
                <a:schemeClr val="tx1"/>
              </a:solidFill>
            </a:endParaRPr>
          </a:p>
          <a:p>
            <a:pPr marL="285750" indent="-285750">
              <a:buFont typeface="Wingdings" panose="05000000000000000000" pitchFamily="2" charset="2"/>
              <a:buChar char="ü"/>
            </a:pPr>
            <a:endParaRPr lang="en-US" altLang="ja-JP" dirty="0">
              <a:solidFill>
                <a:schemeClr val="tx1"/>
              </a:solidFill>
            </a:endParaRPr>
          </a:p>
          <a:p>
            <a:pPr marL="285750" indent="-285750">
              <a:buFont typeface="Wingdings" panose="05000000000000000000" pitchFamily="2" charset="2"/>
              <a:buChar char="ü"/>
            </a:pPr>
            <a:r>
              <a:rPr lang="ja-JP" altLang="en-US" dirty="0">
                <a:solidFill>
                  <a:schemeClr val="tx1"/>
                </a:solidFill>
              </a:rPr>
              <a:t>必要な答えに辿り着かない</a:t>
            </a:r>
            <a:endParaRPr lang="en-US" altLang="ja-JP" dirty="0">
              <a:solidFill>
                <a:schemeClr val="tx1"/>
              </a:solidFill>
            </a:endParaRPr>
          </a:p>
          <a:p>
            <a:pPr marL="285750" indent="-285750">
              <a:buFont typeface="Wingdings" panose="05000000000000000000" pitchFamily="2" charset="2"/>
              <a:buChar char="ü"/>
            </a:pPr>
            <a:endParaRPr lang="en-US" altLang="ja-JP" dirty="0">
              <a:solidFill>
                <a:schemeClr val="tx1"/>
              </a:solidFill>
            </a:endParaRPr>
          </a:p>
          <a:p>
            <a:pPr marL="285750" indent="-285750">
              <a:buFont typeface="Wingdings" panose="05000000000000000000" pitchFamily="2" charset="2"/>
              <a:buChar char="ü"/>
            </a:pPr>
            <a:r>
              <a:rPr lang="ja-JP" altLang="en-US" b="1" dirty="0">
                <a:solidFill>
                  <a:schemeClr val="tx1"/>
                </a:solidFill>
              </a:rPr>
              <a:t>孤独死</a:t>
            </a:r>
            <a:r>
              <a:rPr lang="ja-JP" altLang="en-US" dirty="0">
                <a:solidFill>
                  <a:schemeClr val="tx1"/>
                </a:solidFill>
              </a:rPr>
              <a:t>　　　　　　</a:t>
            </a:r>
            <a:r>
              <a:rPr lang="en-US" altLang="ja-JP" dirty="0" err="1">
                <a:solidFill>
                  <a:schemeClr val="tx1"/>
                </a:solidFill>
              </a:rPr>
              <a:t>etc</a:t>
            </a:r>
            <a:endParaRPr kumimoji="1" lang="ja-JP" altLang="en-US" dirty="0">
              <a:solidFill>
                <a:schemeClr val="tx1"/>
              </a:solidFill>
            </a:endParaRPr>
          </a:p>
        </p:txBody>
      </p:sp>
      <p:pic>
        <p:nvPicPr>
          <p:cNvPr id="28" name="図 27">
            <a:extLst>
              <a:ext uri="{FF2B5EF4-FFF2-40B4-BE49-F238E27FC236}">
                <a16:creationId xmlns:a16="http://schemas.microsoft.com/office/drawing/2014/main" id="{523850F2-FA72-8008-6C90-B9783F29FCE1}"/>
              </a:ext>
            </a:extLst>
          </p:cNvPr>
          <p:cNvPicPr>
            <a:picLocks noChangeAspect="1"/>
          </p:cNvPicPr>
          <p:nvPr/>
        </p:nvPicPr>
        <p:blipFill>
          <a:blip r:embed="rId5"/>
          <a:stretch>
            <a:fillRect/>
          </a:stretch>
        </p:blipFill>
        <p:spPr>
          <a:xfrm>
            <a:off x="6794036" y="5201889"/>
            <a:ext cx="1305603" cy="1216880"/>
          </a:xfrm>
          <a:prstGeom prst="rect">
            <a:avLst/>
          </a:prstGeom>
        </p:spPr>
      </p:pic>
      <p:grpSp>
        <p:nvGrpSpPr>
          <p:cNvPr id="33" name="グループ化 32">
            <a:extLst>
              <a:ext uri="{FF2B5EF4-FFF2-40B4-BE49-F238E27FC236}">
                <a16:creationId xmlns:a16="http://schemas.microsoft.com/office/drawing/2014/main" id="{B0692734-779B-70FD-FBEE-950D2F58DFB2}"/>
              </a:ext>
            </a:extLst>
          </p:cNvPr>
          <p:cNvGrpSpPr/>
          <p:nvPr/>
        </p:nvGrpSpPr>
        <p:grpSpPr>
          <a:xfrm>
            <a:off x="3831847" y="5130266"/>
            <a:ext cx="1914647" cy="1477327"/>
            <a:chOff x="1808923" y="2669123"/>
            <a:chExt cx="5288068" cy="3930071"/>
          </a:xfrm>
        </p:grpSpPr>
        <p:pic>
          <p:nvPicPr>
            <p:cNvPr id="34" name="図 33">
              <a:extLst>
                <a:ext uri="{FF2B5EF4-FFF2-40B4-BE49-F238E27FC236}">
                  <a16:creationId xmlns:a16="http://schemas.microsoft.com/office/drawing/2014/main" id="{584B633B-8DC0-EA6F-D650-7312C918BAA1}"/>
                </a:ext>
              </a:extLst>
            </p:cNvPr>
            <p:cNvPicPr>
              <a:picLocks noChangeAspect="1"/>
            </p:cNvPicPr>
            <p:nvPr/>
          </p:nvPicPr>
          <p:blipFill>
            <a:blip r:embed="rId6"/>
            <a:stretch>
              <a:fillRect/>
            </a:stretch>
          </p:blipFill>
          <p:spPr>
            <a:xfrm>
              <a:off x="1919878" y="2669123"/>
              <a:ext cx="5177113" cy="3930071"/>
            </a:xfrm>
            <a:prstGeom prst="rect">
              <a:avLst/>
            </a:prstGeom>
          </p:spPr>
        </p:pic>
        <p:pic>
          <p:nvPicPr>
            <p:cNvPr id="35" name="図 34">
              <a:extLst>
                <a:ext uri="{FF2B5EF4-FFF2-40B4-BE49-F238E27FC236}">
                  <a16:creationId xmlns:a16="http://schemas.microsoft.com/office/drawing/2014/main" id="{DFECA49E-845B-0EA1-8D9F-85844F836D22}"/>
                </a:ext>
              </a:extLst>
            </p:cNvPr>
            <p:cNvPicPr>
              <a:picLocks noChangeAspect="1"/>
            </p:cNvPicPr>
            <p:nvPr/>
          </p:nvPicPr>
          <p:blipFill>
            <a:blip r:embed="rId7"/>
            <a:stretch>
              <a:fillRect/>
            </a:stretch>
          </p:blipFill>
          <p:spPr>
            <a:xfrm>
              <a:off x="2425071" y="4695538"/>
              <a:ext cx="2882885" cy="1868919"/>
            </a:xfrm>
            <a:prstGeom prst="rect">
              <a:avLst/>
            </a:prstGeom>
          </p:spPr>
        </p:pic>
        <p:sp>
          <p:nvSpPr>
            <p:cNvPr id="36" name="正方形/長方形 35">
              <a:extLst>
                <a:ext uri="{FF2B5EF4-FFF2-40B4-BE49-F238E27FC236}">
                  <a16:creationId xmlns:a16="http://schemas.microsoft.com/office/drawing/2014/main" id="{4DA41B01-9A52-8901-CCD1-D4E781A329D6}"/>
                </a:ext>
              </a:extLst>
            </p:cNvPr>
            <p:cNvSpPr/>
            <p:nvPr/>
          </p:nvSpPr>
          <p:spPr>
            <a:xfrm>
              <a:off x="1808923" y="5237018"/>
              <a:ext cx="616148" cy="111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二等辺三角形 36">
            <a:extLst>
              <a:ext uri="{FF2B5EF4-FFF2-40B4-BE49-F238E27FC236}">
                <a16:creationId xmlns:a16="http://schemas.microsoft.com/office/drawing/2014/main" id="{BDDAC9E9-5C87-07F1-DD37-5864F08ECE8F}"/>
              </a:ext>
            </a:extLst>
          </p:cNvPr>
          <p:cNvSpPr/>
          <p:nvPr/>
        </p:nvSpPr>
        <p:spPr>
          <a:xfrm rot="5400000">
            <a:off x="1745523" y="4152467"/>
            <a:ext cx="3690285" cy="186647"/>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a:extLst>
              <a:ext uri="{FF2B5EF4-FFF2-40B4-BE49-F238E27FC236}">
                <a16:creationId xmlns:a16="http://schemas.microsoft.com/office/drawing/2014/main" id="{DB337B72-DEA4-02A6-4EBC-FD38F88EBAC9}"/>
              </a:ext>
            </a:extLst>
          </p:cNvPr>
          <p:cNvSpPr/>
          <p:nvPr/>
        </p:nvSpPr>
        <p:spPr>
          <a:xfrm rot="16200000">
            <a:off x="6728690" y="4144409"/>
            <a:ext cx="3690285" cy="186647"/>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0976F3E2-0E76-D168-5BB1-8043258BA1AB}"/>
              </a:ext>
            </a:extLst>
          </p:cNvPr>
          <p:cNvSpPr/>
          <p:nvPr/>
        </p:nvSpPr>
        <p:spPr>
          <a:xfrm>
            <a:off x="3932830" y="2287560"/>
            <a:ext cx="2127097" cy="736848"/>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「アドボケーター」</a:t>
            </a:r>
            <a:endParaRPr kumimoji="1" lang="en-US" altLang="ja-JP" sz="1600" b="1" dirty="0">
              <a:solidFill>
                <a:srgbClr val="FF0000"/>
              </a:solidFill>
            </a:endParaRPr>
          </a:p>
          <a:p>
            <a:pPr algn="ctr"/>
            <a:r>
              <a:rPr lang="ja-JP" altLang="en-US" sz="1600" dirty="0">
                <a:solidFill>
                  <a:srgbClr val="FF0000"/>
                </a:solidFill>
              </a:rPr>
              <a:t>の創設</a:t>
            </a:r>
            <a:endParaRPr kumimoji="1" lang="ja-JP" altLang="en-US" sz="1600" dirty="0">
              <a:solidFill>
                <a:srgbClr val="FF0000"/>
              </a:solidFill>
            </a:endParaRPr>
          </a:p>
        </p:txBody>
      </p:sp>
      <p:sp>
        <p:nvSpPr>
          <p:cNvPr id="41" name="四角形: 角を丸くする 40">
            <a:extLst>
              <a:ext uri="{FF2B5EF4-FFF2-40B4-BE49-F238E27FC236}">
                <a16:creationId xmlns:a16="http://schemas.microsoft.com/office/drawing/2014/main" id="{1EA36934-36E0-B4E8-01B5-D608083B2A6B}"/>
              </a:ext>
            </a:extLst>
          </p:cNvPr>
          <p:cNvSpPr/>
          <p:nvPr/>
        </p:nvSpPr>
        <p:spPr>
          <a:xfrm>
            <a:off x="6163293" y="2287560"/>
            <a:ext cx="2118727" cy="736848"/>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rgbClr val="FF0000"/>
                </a:solidFill>
              </a:rPr>
              <a:t>AI</a:t>
            </a:r>
            <a:r>
              <a:rPr kumimoji="1" lang="ja-JP" altLang="en-US" sz="1600" b="1" dirty="0">
                <a:solidFill>
                  <a:srgbClr val="FF0000"/>
                </a:solidFill>
              </a:rPr>
              <a:t>チャット</a:t>
            </a:r>
            <a:br>
              <a:rPr kumimoji="1" lang="en-US" altLang="ja-JP" sz="1600" b="1" dirty="0">
                <a:solidFill>
                  <a:srgbClr val="FF0000"/>
                </a:solidFill>
              </a:rPr>
            </a:br>
            <a:r>
              <a:rPr kumimoji="1" lang="ja-JP" altLang="en-US" sz="1600" dirty="0">
                <a:solidFill>
                  <a:srgbClr val="FF0000"/>
                </a:solidFill>
              </a:rPr>
              <a:t>の改良・強化</a:t>
            </a:r>
          </a:p>
        </p:txBody>
      </p:sp>
      <p:pic>
        <p:nvPicPr>
          <p:cNvPr id="43" name="グラフィックス 42" descr="握手">
            <a:extLst>
              <a:ext uri="{FF2B5EF4-FFF2-40B4-BE49-F238E27FC236}">
                <a16:creationId xmlns:a16="http://schemas.microsoft.com/office/drawing/2014/main" id="{BCA3D602-2A9F-273F-DBDB-E510ECA685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2614" y="5570063"/>
            <a:ext cx="914400" cy="914400"/>
          </a:xfrm>
          <a:prstGeom prst="rect">
            <a:avLst/>
          </a:prstGeom>
        </p:spPr>
      </p:pic>
      <p:sp>
        <p:nvSpPr>
          <p:cNvPr id="45" name="テキスト ボックス 44">
            <a:extLst>
              <a:ext uri="{FF2B5EF4-FFF2-40B4-BE49-F238E27FC236}">
                <a16:creationId xmlns:a16="http://schemas.microsoft.com/office/drawing/2014/main" id="{EA22D064-4967-B597-3BEB-BC71E3CB97A7}"/>
              </a:ext>
            </a:extLst>
          </p:cNvPr>
          <p:cNvSpPr txBox="1"/>
          <p:nvPr/>
        </p:nvSpPr>
        <p:spPr>
          <a:xfrm>
            <a:off x="3943391" y="3087680"/>
            <a:ext cx="4338629" cy="2031325"/>
          </a:xfrm>
          <a:prstGeom prst="rect">
            <a:avLst/>
          </a:prstGeom>
          <a:noFill/>
        </p:spPr>
        <p:txBody>
          <a:bodyPr wrap="square">
            <a:spAutoFit/>
          </a:bodyPr>
          <a:lstStyle/>
          <a:p>
            <a:pPr marL="285750" indent="-285750">
              <a:buFont typeface="Wingdings" panose="05000000000000000000" pitchFamily="2" charset="2"/>
              <a:buChar char="Ø"/>
            </a:pPr>
            <a:r>
              <a:rPr lang="ja-JP" altLang="en-US" b="1" dirty="0"/>
              <a:t>家族に頼らない仕組みの創設</a:t>
            </a:r>
            <a:endParaRPr lang="en-US" altLang="ja-JP" b="1" dirty="0"/>
          </a:p>
          <a:p>
            <a:pPr marL="285750" indent="-285750">
              <a:buFont typeface="Wingdings" panose="05000000000000000000" pitchFamily="2" charset="2"/>
              <a:buChar char="Ø"/>
            </a:pPr>
            <a:r>
              <a:rPr lang="ja-JP" altLang="en-US" b="1" dirty="0"/>
              <a:t>家族に頼らない意思決定支援</a:t>
            </a:r>
            <a:endParaRPr lang="en-US" altLang="ja-JP" b="1" dirty="0"/>
          </a:p>
          <a:p>
            <a:pPr marL="285750" indent="-285750">
              <a:buFont typeface="Wingdings" panose="05000000000000000000" pitchFamily="2" charset="2"/>
              <a:buChar char="Ø"/>
            </a:pPr>
            <a:r>
              <a:rPr lang="ja-JP" altLang="en-US" b="1" dirty="0"/>
              <a:t>生前からの関与による情報の集積</a:t>
            </a:r>
            <a:endParaRPr lang="en-US" altLang="ja-JP" b="1" dirty="0"/>
          </a:p>
          <a:p>
            <a:pPr marL="285750" indent="-285750">
              <a:buFont typeface="Wingdings" panose="05000000000000000000" pitchFamily="2" charset="2"/>
              <a:buChar char="Ø"/>
            </a:pPr>
            <a:r>
              <a:rPr lang="ja-JP" altLang="en-US" b="1" dirty="0"/>
              <a:t>適時適切な行政サービスの提供</a:t>
            </a:r>
            <a:endParaRPr lang="en-US" altLang="ja-JP" b="1" dirty="0"/>
          </a:p>
          <a:p>
            <a:r>
              <a:rPr lang="ja-JP" altLang="en-US" b="1" dirty="0"/>
              <a:t>（申請主義からアウトリーチ型へ）</a:t>
            </a:r>
            <a:endParaRPr lang="en-US" altLang="ja-JP" b="1" dirty="0"/>
          </a:p>
          <a:p>
            <a:pPr marL="285750" indent="-285750">
              <a:buFont typeface="Wingdings" panose="05000000000000000000" pitchFamily="2" charset="2"/>
              <a:buChar char="Ø"/>
            </a:pPr>
            <a:r>
              <a:rPr lang="ja-JP" altLang="en-US" b="1" dirty="0"/>
              <a:t>新しい「地域」のあり方検討と全国への横展開　　　　　　　　　</a:t>
            </a:r>
            <a:r>
              <a:rPr lang="en-US" altLang="ja-JP" b="1" dirty="0" err="1"/>
              <a:t>etc</a:t>
            </a:r>
            <a:endParaRPr lang="en-US" altLang="ja-JP" b="1" dirty="0"/>
          </a:p>
        </p:txBody>
      </p:sp>
      <p:sp>
        <p:nvSpPr>
          <p:cNvPr id="48" name="四角形: 角を丸くする 47">
            <a:extLst>
              <a:ext uri="{FF2B5EF4-FFF2-40B4-BE49-F238E27FC236}">
                <a16:creationId xmlns:a16="http://schemas.microsoft.com/office/drawing/2014/main" id="{0F3FB101-034E-34DE-C579-F43AF7021120}"/>
              </a:ext>
            </a:extLst>
          </p:cNvPr>
          <p:cNvSpPr/>
          <p:nvPr/>
        </p:nvSpPr>
        <p:spPr>
          <a:xfrm>
            <a:off x="3808895" y="1774685"/>
            <a:ext cx="4609268" cy="4946776"/>
          </a:xfrm>
          <a:prstGeom prst="roundRect">
            <a:avLst>
              <a:gd name="adj" fmla="val 6973"/>
            </a:avLst>
          </a:prstGeom>
          <a:no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8D0979DC-4A5E-8A0E-B1F5-C20CB34E9BAB}"/>
              </a:ext>
            </a:extLst>
          </p:cNvPr>
          <p:cNvSpPr txBox="1"/>
          <p:nvPr/>
        </p:nvSpPr>
        <p:spPr>
          <a:xfrm>
            <a:off x="4423325" y="1343084"/>
            <a:ext cx="3298642" cy="769441"/>
          </a:xfrm>
          <a:prstGeom prst="rect">
            <a:avLst/>
          </a:prstGeom>
          <a:solidFill>
            <a:schemeClr val="accent4">
              <a:lumMod val="40000"/>
              <a:lumOff val="60000"/>
            </a:schemeClr>
          </a:solidFill>
        </p:spPr>
        <p:txBody>
          <a:bodyPr wrap="square">
            <a:spAutoFit/>
          </a:bodyPr>
          <a:lstStyle/>
          <a:p>
            <a:pPr algn="ctr"/>
            <a:r>
              <a:rPr lang="en-US" altLang="ja-JP" sz="2200" b="1" kern="0" dirty="0" err="1">
                <a:effectLst/>
                <a:latin typeface="BIZ UDPゴシック" panose="020B0400000000000000" pitchFamily="50" charset="-128"/>
                <a:ea typeface="BIZ UDPゴシック" panose="020B0400000000000000" pitchFamily="50" charset="-128"/>
                <a:cs typeface="Meiryo UI" panose="020B0604030504040204" pitchFamily="50" charset="-128"/>
              </a:rPr>
              <a:t>AyumiyorI</a:t>
            </a:r>
            <a:r>
              <a:rPr lang="ja-JP" altLang="en-US" sz="2200" b="1" kern="0" dirty="0">
                <a:latin typeface="BIZ UDPゴシック" panose="020B0400000000000000" pitchFamily="50" charset="-128"/>
                <a:ea typeface="BIZ UDPゴシック" panose="020B0400000000000000" pitchFamily="50" charset="-128"/>
                <a:cs typeface="Meiryo UI" panose="020B0604030504040204" pitchFamily="50" charset="-128"/>
              </a:rPr>
              <a:t>（歩み寄り）</a:t>
            </a:r>
            <a:endParaRPr lang="en-US" altLang="ja-JP" sz="2200" b="1" kern="0" dirty="0">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200" b="1" kern="0" dirty="0">
                <a:latin typeface="BIZ UDPゴシック" panose="020B0400000000000000" pitchFamily="50" charset="-128"/>
                <a:ea typeface="BIZ UDPゴシック" panose="020B0400000000000000" pitchFamily="50" charset="-128"/>
                <a:cs typeface="Meiryo UI" panose="020B0604030504040204" pitchFamily="50" charset="-128"/>
              </a:rPr>
              <a:t>プロジェクト</a:t>
            </a:r>
            <a:endParaRPr lang="ja-JP" altLang="en-US" sz="2200" dirty="0"/>
          </a:p>
        </p:txBody>
      </p:sp>
    </p:spTree>
    <p:extLst>
      <p:ext uri="{BB962C8B-B14F-4D97-AF65-F5344CB8AC3E}">
        <p14:creationId xmlns:p14="http://schemas.microsoft.com/office/powerpoint/2010/main" val="258870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7EF14-79C6-3E12-168B-F5633A73EE6E}"/>
            </a:ext>
          </a:extLst>
        </p:cNvPr>
        <p:cNvGrpSpPr/>
        <p:nvPr/>
      </p:nvGrpSpPr>
      <p:grpSpPr>
        <a:xfrm>
          <a:off x="0" y="0"/>
          <a:ext cx="0" cy="0"/>
          <a:chOff x="0" y="0"/>
          <a:chExt cx="0" cy="0"/>
        </a:xfrm>
      </p:grpSpPr>
      <p:sp>
        <p:nvSpPr>
          <p:cNvPr id="18" name="楕円 5">
            <a:extLst>
              <a:ext uri="{FF2B5EF4-FFF2-40B4-BE49-F238E27FC236}">
                <a16:creationId xmlns:a16="http://schemas.microsoft.com/office/drawing/2014/main" id="{AAF5235A-8504-80B2-3EBC-82B36C5BBAC0}"/>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01B1554-C9A8-F1D7-5000-3B25749C1C9A}"/>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3B1D57DB-7178-997A-5605-D42C6726F8F8}"/>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A2767BC6-4F1B-427D-975C-940F22C5EDF5}"/>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B3669CAF-D23E-1AD9-39E5-43A630AA09D5}"/>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B4D0408A-49A5-E84A-7262-A4B2064D52AC}"/>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0C50490C-00E5-9246-EE10-70DCA1C5C38B}"/>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a:extLst>
              <a:ext uri="{FF2B5EF4-FFF2-40B4-BE49-F238E27FC236}">
                <a16:creationId xmlns:a16="http://schemas.microsoft.com/office/drawing/2014/main" id="{C43C70C4-CEA1-8BB6-DDE5-6E68D0467D4A}"/>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4</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27326E77-FBD3-3DE4-F9DE-BA39F01A2418}"/>
              </a:ext>
            </a:extLst>
          </p:cNvPr>
          <p:cNvSpPr>
            <a:spLocks noGrp="1"/>
          </p:cNvSpPr>
          <p:nvPr>
            <p:ph type="title"/>
          </p:nvPr>
        </p:nvSpPr>
        <p:spPr>
          <a:xfrm>
            <a:off x="609600" y="365126"/>
            <a:ext cx="10972800" cy="779462"/>
          </a:xfrm>
          <a:noFill/>
          <a:ln>
            <a:noFill/>
          </a:ln>
        </p:spPr>
        <p:txBody>
          <a:bodyPr>
            <a:noAutofit/>
          </a:bodyPr>
          <a:lstStyle/>
          <a:p>
            <a:r>
              <a:rPr lang="ja-JP" altLang="en-US" sz="3000" b="1" dirty="0">
                <a:latin typeface="BIZ UDPゴシック" panose="020B0400000000000000" pitchFamily="50" charset="-128"/>
                <a:ea typeface="BIZ UDPゴシック" panose="020B0400000000000000" pitchFamily="50" charset="-128"/>
              </a:rPr>
              <a:t>背景と課題</a:t>
            </a:r>
            <a:endParaRPr kumimoji="1" lang="ja-JP" altLang="en-US" sz="3000" b="1" dirty="0">
              <a:latin typeface="BIZ UDPゴシック" panose="020B0400000000000000" pitchFamily="50" charset="-128"/>
              <a:ea typeface="BIZ UDPゴシック" panose="020B0400000000000000" pitchFamily="50" charset="-128"/>
            </a:endParaRPr>
          </a:p>
        </p:txBody>
      </p:sp>
      <p:sp>
        <p:nvSpPr>
          <p:cNvPr id="19" name="コンテンツ プレースホルダー 9">
            <a:extLst>
              <a:ext uri="{FF2B5EF4-FFF2-40B4-BE49-F238E27FC236}">
                <a16:creationId xmlns:a16="http://schemas.microsoft.com/office/drawing/2014/main" id="{69809E11-B23B-6EF0-9764-9FE1BA225ADB}"/>
              </a:ext>
            </a:extLst>
          </p:cNvPr>
          <p:cNvSpPr>
            <a:spLocks noGrp="1"/>
          </p:cNvSpPr>
          <p:nvPr>
            <p:ph idx="1"/>
          </p:nvPr>
        </p:nvSpPr>
        <p:spPr>
          <a:xfrm>
            <a:off x="326554" y="4979647"/>
            <a:ext cx="5583343" cy="1940275"/>
          </a:xfrm>
        </p:spPr>
        <p:txBody>
          <a:bodyPr>
            <a:normAutofit/>
          </a:bodyPr>
          <a:lstStyle/>
          <a:p>
            <a:pPr>
              <a:buFont typeface="Wingdings" panose="05000000000000000000" pitchFamily="2" charset="2"/>
              <a:buChar char="ü"/>
            </a:pP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日本の総世帯に占める単独世帯の割合は</a:t>
            </a:r>
            <a:r>
              <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rPr>
              <a:t>38</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％となり、</a:t>
            </a:r>
            <a:r>
              <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rPr>
              <a:t>1980</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年の</a:t>
            </a:r>
            <a:r>
              <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rPr>
              <a:t>19.8</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％からほぼ倍増</a:t>
            </a:r>
            <a:endParaRPr lang="en-US" altLang="ja-JP" sz="1800" kern="100" dirty="0">
              <a:latin typeface="Century" panose="02040604050505020304" pitchFamily="18" charset="0"/>
              <a:ea typeface="Meiryo UI" panose="020B0604030504040204" pitchFamily="50" charset="-128"/>
            </a:endParaRPr>
          </a:p>
          <a:p>
            <a:pPr>
              <a:buFont typeface="Wingdings" panose="05000000000000000000" pitchFamily="2" charset="2"/>
              <a:buChar char="ü"/>
            </a:pP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「夫婦と子供」世帯（いわゆる核家族世帯）は</a:t>
            </a:r>
            <a:r>
              <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rPr>
              <a:t>25</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en-US" sz="1800" kern="100" dirty="0">
                <a:effectLst/>
                <a:latin typeface="Century" panose="02040604050505020304" pitchFamily="18" charset="0"/>
                <a:ea typeface="Meiryo UI" panose="020B0604030504040204" pitchFamily="50" charset="-128"/>
                <a:cs typeface="Meiryo UI" panose="020B0604030504040204" pitchFamily="50" charset="-128"/>
              </a:rPr>
              <a:t>となり、単独世帯の方が多い</a:t>
            </a:r>
            <a:endPar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endParaRPr>
          </a:p>
          <a:p>
            <a:pPr>
              <a:buFont typeface="Wingdings" panose="05000000000000000000" pitchFamily="2" charset="2"/>
              <a:buChar char="ü"/>
            </a:pPr>
            <a:r>
              <a:rPr lang="ja-JP" altLang="ja-JP" sz="1800" dirty="0">
                <a:effectLst/>
                <a:ea typeface="Meiryo UI" panose="020B0604030504040204" pitchFamily="50" charset="-128"/>
                <a:cs typeface="Meiryo UI" panose="020B0604030504040204" pitchFamily="50" charset="-128"/>
              </a:rPr>
              <a:t>核家族化と高齢化が進展する過程で、介護という実働を</a:t>
            </a:r>
            <a:r>
              <a:rPr lang="ja-JP" altLang="ja-JP" sz="1800" b="1" dirty="0">
                <a:solidFill>
                  <a:srgbClr val="FF0000"/>
                </a:solidFill>
                <a:effectLst/>
                <a:ea typeface="Meiryo UI" panose="020B0604030504040204" pitchFamily="50" charset="-128"/>
                <a:cs typeface="Meiryo UI" panose="020B0604030504040204" pitchFamily="50" charset="-128"/>
              </a:rPr>
              <a:t>家庭内だけで解決しようとする家庭内自助の限界</a:t>
            </a:r>
            <a:r>
              <a:rPr lang="ja-JP" altLang="en-US" sz="1800" dirty="0">
                <a:effectLst/>
                <a:ea typeface="Meiryo UI" panose="020B0604030504040204" pitchFamily="50" charset="-128"/>
                <a:cs typeface="Meiryo UI" panose="020B0604030504040204" pitchFamily="50" charset="-128"/>
              </a:rPr>
              <a:t>が・・・</a:t>
            </a:r>
            <a:endParaRPr lang="ja-JP" altLang="en-US" sz="1800" dirty="0"/>
          </a:p>
        </p:txBody>
      </p:sp>
      <p:sp>
        <p:nvSpPr>
          <p:cNvPr id="21" name="テキスト ボックス 20">
            <a:extLst>
              <a:ext uri="{FF2B5EF4-FFF2-40B4-BE49-F238E27FC236}">
                <a16:creationId xmlns:a16="http://schemas.microsoft.com/office/drawing/2014/main" id="{BC081879-FDDA-6948-9EFD-819772F0020B}"/>
              </a:ext>
            </a:extLst>
          </p:cNvPr>
          <p:cNvSpPr txBox="1"/>
          <p:nvPr/>
        </p:nvSpPr>
        <p:spPr>
          <a:xfrm>
            <a:off x="471456" y="1307840"/>
            <a:ext cx="2448387" cy="369332"/>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a:spAutoFit/>
          </a:bodyPr>
          <a:lstStyle/>
          <a:p>
            <a:pPr algn="ctr"/>
            <a:r>
              <a:rPr lang="ja-JP" altLang="en-US" b="1" dirty="0">
                <a:latin typeface="Arial" panose="020B0604020202020204" pitchFamily="34" charset="0"/>
                <a:cs typeface="Arial" panose="020B0604020202020204" pitchFamily="34" charset="0"/>
              </a:rPr>
              <a:t>背景：</a:t>
            </a:r>
            <a:r>
              <a:rPr lang="ja-JP" altLang="en-US" sz="1800" b="1" dirty="0">
                <a:latin typeface="Arial" panose="020B0604020202020204" pitchFamily="34" charset="0"/>
                <a:cs typeface="Arial" panose="020B0604020202020204" pitchFamily="34" charset="0"/>
              </a:rPr>
              <a:t>世帯の単身化</a:t>
            </a:r>
            <a:endParaRPr lang="en-US" altLang="ja-JP" sz="1800" b="1"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3327A1F5-DACA-40B4-07C4-49CE50AE2554}"/>
              </a:ext>
            </a:extLst>
          </p:cNvPr>
          <p:cNvSpPr txBox="1"/>
          <p:nvPr/>
        </p:nvSpPr>
        <p:spPr>
          <a:xfrm>
            <a:off x="2222949" y="1448170"/>
            <a:ext cx="3186242" cy="215444"/>
          </a:xfrm>
          <a:prstGeom prst="rect">
            <a:avLst/>
          </a:prstGeom>
          <a:noFill/>
        </p:spPr>
        <p:txBody>
          <a:bodyPr wrap="square">
            <a:spAutoFit/>
          </a:bodyPr>
          <a:lstStyle/>
          <a:p>
            <a:pPr algn="r"/>
            <a:r>
              <a:rPr lang="en-US" altLang="ja-JP" sz="800" kern="100" dirty="0">
                <a:effectLst/>
                <a:latin typeface="Meiryo UI" panose="020B0604030504040204" pitchFamily="50" charset="-128"/>
                <a:ea typeface="ＭＳ 明朝" panose="02020609040205080304" pitchFamily="17" charset="-128"/>
                <a:cs typeface="Meiryo UI" panose="020B0604030504040204" pitchFamily="50" charset="-128"/>
              </a:rPr>
              <a:t>※</a:t>
            </a:r>
            <a:r>
              <a:rPr lang="ja-JP" altLang="en-US" sz="800" kern="100" dirty="0">
                <a:effectLst/>
                <a:latin typeface="Meiryo UI" panose="020B0604030504040204" pitchFamily="50" charset="-128"/>
                <a:ea typeface="ＭＳ 明朝" panose="02020609040205080304" pitchFamily="17" charset="-128"/>
                <a:cs typeface="Meiryo UI" panose="020B0604030504040204" pitchFamily="50" charset="-128"/>
              </a:rPr>
              <a:t>出典：内閣府　男女共同参画白書　令和４年版</a:t>
            </a:r>
            <a:endParaRPr lang="ja-JP" altLang="en-US" sz="800" dirty="0"/>
          </a:p>
        </p:txBody>
      </p:sp>
      <p:sp>
        <p:nvSpPr>
          <p:cNvPr id="26" name="テキスト ボックス 25">
            <a:extLst>
              <a:ext uri="{FF2B5EF4-FFF2-40B4-BE49-F238E27FC236}">
                <a16:creationId xmlns:a16="http://schemas.microsoft.com/office/drawing/2014/main" id="{4986D223-C72B-44EB-9DB7-E5EBF768923E}"/>
              </a:ext>
            </a:extLst>
          </p:cNvPr>
          <p:cNvSpPr txBox="1"/>
          <p:nvPr/>
        </p:nvSpPr>
        <p:spPr>
          <a:xfrm>
            <a:off x="7898539" y="1327548"/>
            <a:ext cx="3702221" cy="369332"/>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a:spAutoFit/>
          </a:bodyPr>
          <a:lstStyle/>
          <a:p>
            <a:pPr algn="ctr"/>
            <a:r>
              <a:rPr lang="ja-JP" altLang="en-US" b="1" dirty="0">
                <a:latin typeface="Arial" panose="020B0604020202020204" pitchFamily="34" charset="0"/>
                <a:cs typeface="Arial" panose="020B0604020202020204" pitchFamily="34" charset="0"/>
              </a:rPr>
              <a:t>課題：家族ありきの制度体系</a:t>
            </a:r>
            <a:endParaRPr lang="en-US" altLang="ja-JP" sz="1800" b="1" dirty="0">
              <a:latin typeface="Arial" panose="020B0604020202020204" pitchFamily="34" charset="0"/>
              <a:cs typeface="Arial" panose="020B0604020202020204" pitchFamily="34" charset="0"/>
            </a:endParaRPr>
          </a:p>
        </p:txBody>
      </p:sp>
      <p:sp>
        <p:nvSpPr>
          <p:cNvPr id="29" name="二等辺三角形 28">
            <a:extLst>
              <a:ext uri="{FF2B5EF4-FFF2-40B4-BE49-F238E27FC236}">
                <a16:creationId xmlns:a16="http://schemas.microsoft.com/office/drawing/2014/main" id="{9712726C-39A8-001A-A60F-2631CF0A8705}"/>
              </a:ext>
            </a:extLst>
          </p:cNvPr>
          <p:cNvSpPr/>
          <p:nvPr/>
        </p:nvSpPr>
        <p:spPr>
          <a:xfrm rot="5400000">
            <a:off x="5164690" y="3476500"/>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0542D465-3CEA-9A26-C51E-3194C4B1B3DC}"/>
              </a:ext>
            </a:extLst>
          </p:cNvPr>
          <p:cNvSpPr/>
          <p:nvPr/>
        </p:nvSpPr>
        <p:spPr>
          <a:xfrm>
            <a:off x="6744633" y="3152881"/>
            <a:ext cx="797901" cy="3010141"/>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b="1" dirty="0">
                <a:solidFill>
                  <a:schemeClr val="tx1"/>
                </a:solidFill>
              </a:rPr>
              <a:t>介護保険制度　導入　</a:t>
            </a:r>
            <a:endParaRPr kumimoji="1" lang="ja-JP" altLang="en-US" sz="2400" b="1" dirty="0">
              <a:solidFill>
                <a:schemeClr val="tx1"/>
              </a:solidFill>
            </a:endParaRPr>
          </a:p>
        </p:txBody>
      </p:sp>
      <p:sp>
        <p:nvSpPr>
          <p:cNvPr id="31" name="四角形: 角を丸くする 30">
            <a:extLst>
              <a:ext uri="{FF2B5EF4-FFF2-40B4-BE49-F238E27FC236}">
                <a16:creationId xmlns:a16="http://schemas.microsoft.com/office/drawing/2014/main" id="{9AFD53C8-6620-EEE2-70A7-3CF5D6649C20}"/>
              </a:ext>
            </a:extLst>
          </p:cNvPr>
          <p:cNvSpPr/>
          <p:nvPr/>
        </p:nvSpPr>
        <p:spPr>
          <a:xfrm>
            <a:off x="6721985" y="2284423"/>
            <a:ext cx="820549" cy="858408"/>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2000</a:t>
            </a:r>
            <a:r>
              <a:rPr kumimoji="1" lang="ja-JP" altLang="en-US" b="1" dirty="0">
                <a:solidFill>
                  <a:schemeClr val="tx1"/>
                </a:solidFill>
              </a:rPr>
              <a:t>年</a:t>
            </a:r>
          </a:p>
        </p:txBody>
      </p:sp>
      <p:sp>
        <p:nvSpPr>
          <p:cNvPr id="33" name="テキスト ボックス 32">
            <a:extLst>
              <a:ext uri="{FF2B5EF4-FFF2-40B4-BE49-F238E27FC236}">
                <a16:creationId xmlns:a16="http://schemas.microsoft.com/office/drawing/2014/main" id="{8C9AEDAB-882F-CE13-4194-FBCE87165049}"/>
              </a:ext>
            </a:extLst>
          </p:cNvPr>
          <p:cNvSpPr txBox="1"/>
          <p:nvPr/>
        </p:nvSpPr>
        <p:spPr>
          <a:xfrm>
            <a:off x="7772398" y="1817495"/>
            <a:ext cx="4021282" cy="2862322"/>
          </a:xfrm>
          <a:prstGeom prst="rect">
            <a:avLst/>
          </a:prstGeom>
          <a:noFill/>
        </p:spPr>
        <p:txBody>
          <a:bodyPr wrap="square">
            <a:spAutoFit/>
          </a:bodyPr>
          <a:lstStyle/>
          <a:p>
            <a:pPr marL="285750" indent="-285750">
              <a:buFont typeface="Wingdings" panose="05000000000000000000" pitchFamily="2" charset="2"/>
              <a:buChar char="u"/>
            </a:pPr>
            <a:r>
              <a:rPr lang="ja-JP" altLang="en-US" b="1" i="0" u="sng" dirty="0">
                <a:solidFill>
                  <a:srgbClr val="FF0000"/>
                </a:solidFill>
                <a:effectLst/>
                <a:latin typeface="Meiryo UI" panose="020B0604030504040204" pitchFamily="50" charset="-128"/>
                <a:ea typeface="Meiryo UI" panose="020B0604030504040204" pitchFamily="50" charset="-128"/>
              </a:rPr>
              <a:t>介護保険</a:t>
            </a:r>
            <a:r>
              <a:rPr lang="ja-JP" altLang="en-US" b="0" i="0" u="sng" dirty="0">
                <a:solidFill>
                  <a:srgbClr val="050505"/>
                </a:solidFill>
                <a:effectLst/>
                <a:latin typeface="Meiryo UI" panose="020B0604030504040204" pitchFamily="50" charset="-128"/>
                <a:ea typeface="Meiryo UI" panose="020B0604030504040204" pitchFamily="50" charset="-128"/>
              </a:rPr>
              <a:t>があるじゃないか </a:t>
            </a:r>
            <a:endParaRPr lang="en-US" altLang="ja-JP" b="0" i="0" u="sng" dirty="0">
              <a:solidFill>
                <a:srgbClr val="050505"/>
              </a:solidFill>
              <a:effectLst/>
              <a:latin typeface="Meiryo UI" panose="020B0604030504040204" pitchFamily="50" charset="-128"/>
              <a:ea typeface="Meiryo UI" panose="020B0604030504040204" pitchFamily="50" charset="-128"/>
            </a:endParaRPr>
          </a:p>
          <a:p>
            <a:pPr marL="269875"/>
            <a:r>
              <a:rPr lang="ja-JP" altLang="en-US" b="0" i="0" dirty="0">
                <a:solidFill>
                  <a:srgbClr val="050505"/>
                </a:solidFill>
                <a:effectLst/>
                <a:latin typeface="Meiryo UI" panose="020B0604030504040204" pitchFamily="50" charset="-128"/>
                <a:ea typeface="Meiryo UI" panose="020B0604030504040204" pitchFamily="50" charset="-128"/>
              </a:rPr>
              <a:t>→介護実務を家族以外に外部化することには成功したが、</a:t>
            </a:r>
            <a:r>
              <a:rPr lang="ja-JP" altLang="en-US" i="0" dirty="0">
                <a:solidFill>
                  <a:srgbClr val="FF0000"/>
                </a:solidFill>
                <a:effectLst/>
                <a:latin typeface="Meiryo UI" panose="020B0604030504040204" pitchFamily="50" charset="-128"/>
                <a:ea typeface="Meiryo UI" panose="020B0604030504040204" pitchFamily="50" charset="-128"/>
              </a:rPr>
              <a:t>本人の意思決定の支援は家族の役割のまま</a:t>
            </a:r>
            <a:endParaRPr lang="en-US" altLang="ja-JP" i="0" dirty="0">
              <a:solidFill>
                <a:srgbClr val="FF0000"/>
              </a:solidFill>
              <a:effectLst/>
              <a:latin typeface="Meiryo UI" panose="020B0604030504040204" pitchFamily="50" charset="-128"/>
              <a:ea typeface="Meiryo UI" panose="020B0604030504040204" pitchFamily="50" charset="-128"/>
            </a:endParaRPr>
          </a:p>
          <a:p>
            <a:pPr marL="269875"/>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b="1" i="0" u="sng" dirty="0">
                <a:solidFill>
                  <a:srgbClr val="FF0000"/>
                </a:solidFill>
                <a:effectLst/>
                <a:latin typeface="Meiryo UI" panose="020B0604030504040204" pitchFamily="50" charset="-128"/>
                <a:ea typeface="Meiryo UI" panose="020B0604030504040204" pitchFamily="50" charset="-128"/>
              </a:rPr>
              <a:t>成年後見制度</a:t>
            </a:r>
            <a:r>
              <a:rPr lang="ja-JP" altLang="en-US" b="0" i="0" u="sng" dirty="0">
                <a:solidFill>
                  <a:srgbClr val="050505"/>
                </a:solidFill>
                <a:effectLst/>
                <a:latin typeface="Meiryo UI" panose="020B0604030504040204" pitchFamily="50" charset="-128"/>
                <a:ea typeface="Meiryo UI" panose="020B0604030504040204" pitchFamily="50" charset="-128"/>
              </a:rPr>
              <a:t>があるじゃないか</a:t>
            </a:r>
            <a:endParaRPr lang="en-US" altLang="ja-JP" b="0" i="0" u="sng" dirty="0">
              <a:solidFill>
                <a:srgbClr val="050505"/>
              </a:solidFill>
              <a:effectLst/>
              <a:latin typeface="Meiryo UI" panose="020B0604030504040204" pitchFamily="50" charset="-128"/>
              <a:ea typeface="Meiryo UI" panose="020B0604030504040204" pitchFamily="50" charset="-128"/>
            </a:endParaRPr>
          </a:p>
          <a:p>
            <a:pPr marL="269875"/>
            <a:r>
              <a:rPr lang="ja-JP" altLang="en-US" b="0" i="0" dirty="0">
                <a:solidFill>
                  <a:srgbClr val="050505"/>
                </a:solidFill>
                <a:effectLst/>
                <a:latin typeface="Meiryo UI" panose="020B0604030504040204" pitchFamily="50" charset="-128"/>
                <a:ea typeface="Meiryo UI" panose="020B0604030504040204" pitchFamily="50" charset="-128"/>
              </a:rPr>
              <a:t>→判断力低下のグラデーションに対応しきれておらず、</a:t>
            </a:r>
            <a:r>
              <a:rPr lang="ja-JP" altLang="en-US" i="0" dirty="0">
                <a:solidFill>
                  <a:srgbClr val="FF0000"/>
                </a:solidFill>
                <a:effectLst/>
                <a:latin typeface="Meiryo UI" panose="020B0604030504040204" pitchFamily="50" charset="-128"/>
                <a:ea typeface="Meiryo UI" panose="020B0604030504040204" pitchFamily="50" charset="-128"/>
              </a:rPr>
              <a:t>過渡期では利用しにくい。</a:t>
            </a:r>
            <a:r>
              <a:rPr lang="ja-JP" altLang="en-US" b="0" i="0" dirty="0">
                <a:solidFill>
                  <a:srgbClr val="050505"/>
                </a:solidFill>
                <a:effectLst/>
                <a:latin typeface="Meiryo UI" panose="020B0604030504040204" pitchFamily="50" charset="-128"/>
                <a:ea typeface="Meiryo UI" panose="020B0604030504040204" pitchFamily="50" charset="-128"/>
              </a:rPr>
              <a:t>そもそも制度利用の</a:t>
            </a:r>
            <a:r>
              <a:rPr lang="ja-JP" altLang="en-US" b="0" i="0" dirty="0">
                <a:solidFill>
                  <a:srgbClr val="FF0000"/>
                </a:solidFill>
                <a:effectLst/>
                <a:latin typeface="Meiryo UI" panose="020B0604030504040204" pitchFamily="50" charset="-128"/>
                <a:ea typeface="Meiryo UI" panose="020B0604030504040204" pitchFamily="50" charset="-128"/>
              </a:rPr>
              <a:t>申立は、原則として家族が行う</a:t>
            </a:r>
            <a:r>
              <a:rPr lang="ja-JP" altLang="en-US" b="0" i="0" dirty="0">
                <a:solidFill>
                  <a:srgbClr val="050505"/>
                </a:solidFill>
                <a:effectLst/>
                <a:latin typeface="Meiryo UI" panose="020B0604030504040204" pitchFamily="50" charset="-128"/>
                <a:ea typeface="Meiryo UI" panose="020B0604030504040204" pitchFamily="50" charset="-128"/>
              </a:rPr>
              <a:t>ことになっている</a:t>
            </a:r>
            <a:endParaRPr lang="ja-JP" altLang="en-US" b="1" dirty="0">
              <a:latin typeface="Meiryo UI" panose="020B0604030504040204" pitchFamily="50" charset="-128"/>
              <a:ea typeface="Meiryo UI" panose="020B0604030504040204" pitchFamily="50" charset="-128"/>
            </a:endParaRPr>
          </a:p>
        </p:txBody>
      </p:sp>
      <p:sp>
        <p:nvSpPr>
          <p:cNvPr id="34" name="二等辺三角形 33">
            <a:extLst>
              <a:ext uri="{FF2B5EF4-FFF2-40B4-BE49-F238E27FC236}">
                <a16:creationId xmlns:a16="http://schemas.microsoft.com/office/drawing/2014/main" id="{577E0163-3669-DC4C-626C-96129E0013CF}"/>
              </a:ext>
            </a:extLst>
          </p:cNvPr>
          <p:cNvSpPr/>
          <p:nvPr/>
        </p:nvSpPr>
        <p:spPr>
          <a:xfrm rot="10800000">
            <a:off x="8495975" y="4838720"/>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F49D2F1-5540-CE43-4A5C-794191F89CF9}"/>
              </a:ext>
            </a:extLst>
          </p:cNvPr>
          <p:cNvSpPr txBox="1"/>
          <p:nvPr/>
        </p:nvSpPr>
        <p:spPr>
          <a:xfrm>
            <a:off x="8055158" y="5243165"/>
            <a:ext cx="3558444" cy="1107996"/>
          </a:xfrm>
          <a:prstGeom prst="rect">
            <a:avLst/>
          </a:prstGeom>
          <a:solidFill>
            <a:schemeClr val="accent4">
              <a:lumMod val="40000"/>
              <a:lumOff val="60000"/>
            </a:schemeClr>
          </a:solidFill>
        </p:spPr>
        <p:txBody>
          <a:bodyPr wrap="square">
            <a:spAutoFit/>
          </a:bodyPr>
          <a:lstStyle/>
          <a:p>
            <a:pPr algn="ctr"/>
            <a:r>
              <a:rPr lang="ja-JP" altLang="en-US" b="0" i="0" dirty="0">
                <a:solidFill>
                  <a:srgbClr val="050505"/>
                </a:solidFill>
                <a:effectLst/>
                <a:latin typeface="Segoe UI Historic" panose="020B0502040204020203" pitchFamily="34" charset="0"/>
              </a:rPr>
              <a:t>既存の制度の狭間となっている </a:t>
            </a:r>
            <a:r>
              <a:rPr lang="ja-JP" altLang="en-US" sz="2400" b="1" i="0" dirty="0">
                <a:solidFill>
                  <a:srgbClr val="FF0000"/>
                </a:solidFill>
                <a:effectLst/>
                <a:latin typeface="Segoe UI Historic" panose="020B0502040204020203" pitchFamily="34" charset="0"/>
              </a:rPr>
              <a:t>家族に頼れない人の</a:t>
            </a:r>
            <a:endParaRPr lang="en-US" altLang="ja-JP" sz="2400" b="1" i="0" dirty="0">
              <a:solidFill>
                <a:srgbClr val="FF0000"/>
              </a:solidFill>
              <a:effectLst/>
              <a:latin typeface="Segoe UI Historic" panose="020B0502040204020203" pitchFamily="34" charset="0"/>
            </a:endParaRPr>
          </a:p>
          <a:p>
            <a:pPr algn="ctr"/>
            <a:r>
              <a:rPr lang="ja-JP" altLang="en-US" sz="2400" b="1" i="0" dirty="0">
                <a:solidFill>
                  <a:srgbClr val="FF0000"/>
                </a:solidFill>
                <a:effectLst/>
                <a:latin typeface="Segoe UI Historic" panose="020B0502040204020203" pitchFamily="34" charset="0"/>
              </a:rPr>
              <a:t>意思決定支援は？</a:t>
            </a:r>
            <a:endParaRPr lang="ja-JP" altLang="en-US" sz="2400" b="1" dirty="0">
              <a:solidFill>
                <a:srgbClr val="FF0000"/>
              </a:solidFill>
            </a:endParaRPr>
          </a:p>
        </p:txBody>
      </p:sp>
      <p:pic>
        <p:nvPicPr>
          <p:cNvPr id="6" name="図 5">
            <a:extLst>
              <a:ext uri="{FF2B5EF4-FFF2-40B4-BE49-F238E27FC236}">
                <a16:creationId xmlns:a16="http://schemas.microsoft.com/office/drawing/2014/main" id="{C9CD14B4-0C90-2640-C686-DD1D6C5A81CD}"/>
              </a:ext>
            </a:extLst>
          </p:cNvPr>
          <p:cNvPicPr>
            <a:picLocks noChangeAspect="1"/>
          </p:cNvPicPr>
          <p:nvPr/>
        </p:nvPicPr>
        <p:blipFill>
          <a:blip r:embed="rId2"/>
          <a:stretch>
            <a:fillRect/>
          </a:stretch>
        </p:blipFill>
        <p:spPr>
          <a:xfrm>
            <a:off x="393855" y="1747281"/>
            <a:ext cx="5255500" cy="3232365"/>
          </a:xfrm>
          <a:prstGeom prst="rect">
            <a:avLst/>
          </a:prstGeom>
        </p:spPr>
      </p:pic>
      <p:sp>
        <p:nvSpPr>
          <p:cNvPr id="8" name="四角形: 角を丸くする 7">
            <a:extLst>
              <a:ext uri="{FF2B5EF4-FFF2-40B4-BE49-F238E27FC236}">
                <a16:creationId xmlns:a16="http://schemas.microsoft.com/office/drawing/2014/main" id="{3B134B44-F526-E37C-B26D-CB6855F5797A}"/>
              </a:ext>
            </a:extLst>
          </p:cNvPr>
          <p:cNvSpPr/>
          <p:nvPr/>
        </p:nvSpPr>
        <p:spPr>
          <a:xfrm>
            <a:off x="471456" y="3265714"/>
            <a:ext cx="1627932" cy="64381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1E1A5F83-15A9-8479-C35F-39BF8CB61B43}"/>
              </a:ext>
            </a:extLst>
          </p:cNvPr>
          <p:cNvSpPr/>
          <p:nvPr/>
        </p:nvSpPr>
        <p:spPr>
          <a:xfrm>
            <a:off x="2207639" y="2191894"/>
            <a:ext cx="1627932" cy="64381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EF75CE0D-7FCA-E611-ADC9-4B2C9C6B85CF}"/>
              </a:ext>
            </a:extLst>
          </p:cNvPr>
          <p:cNvSpPr/>
          <p:nvPr/>
        </p:nvSpPr>
        <p:spPr>
          <a:xfrm>
            <a:off x="3982004" y="2191893"/>
            <a:ext cx="1627932" cy="64381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908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C005F-C4C6-BB72-9900-ACEF20B06320}"/>
            </a:ext>
          </a:extLst>
        </p:cNvPr>
        <p:cNvGrpSpPr/>
        <p:nvPr/>
      </p:nvGrpSpPr>
      <p:grpSpPr>
        <a:xfrm>
          <a:off x="0" y="0"/>
          <a:ext cx="0" cy="0"/>
          <a:chOff x="0" y="0"/>
          <a:chExt cx="0" cy="0"/>
        </a:xfrm>
      </p:grpSpPr>
      <p:sp>
        <p:nvSpPr>
          <p:cNvPr id="18" name="楕円 5">
            <a:extLst>
              <a:ext uri="{FF2B5EF4-FFF2-40B4-BE49-F238E27FC236}">
                <a16:creationId xmlns:a16="http://schemas.microsoft.com/office/drawing/2014/main" id="{3A564008-7B05-AB80-25DD-1C2A7010C4C4}"/>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FB1C08F1-8A2B-91C6-01A6-DB94C1170210}"/>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486E1486-0750-53B9-E2A4-9FE83F9B6152}"/>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FAFDD1DA-34F1-C92A-7813-9E13579DEB00}"/>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CF72BA42-6C8C-3664-D2BD-EED0EB8B243D}"/>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071D4C0C-5EA0-D3ED-F051-B4C814B8E01A}"/>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981FB1CD-5406-95EC-E0FA-46E71C4FD881}"/>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a:extLst>
              <a:ext uri="{FF2B5EF4-FFF2-40B4-BE49-F238E27FC236}">
                <a16:creationId xmlns:a16="http://schemas.microsoft.com/office/drawing/2014/main" id="{924EBB01-7722-0C79-1367-6DD478356B73}"/>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5</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9987F181-E016-4E7D-58A5-CF7BDFA5D0E4}"/>
              </a:ext>
            </a:extLst>
          </p:cNvPr>
          <p:cNvSpPr>
            <a:spLocks noGrp="1"/>
          </p:cNvSpPr>
          <p:nvPr>
            <p:ph type="title"/>
          </p:nvPr>
        </p:nvSpPr>
        <p:spPr>
          <a:xfrm>
            <a:off x="609600" y="365126"/>
            <a:ext cx="10972800" cy="779462"/>
          </a:xfrm>
          <a:noFill/>
          <a:ln>
            <a:noFill/>
          </a:ln>
        </p:spPr>
        <p:txBody>
          <a:bodyPr>
            <a:noAutofit/>
          </a:bodyPr>
          <a:lstStyle/>
          <a:p>
            <a:r>
              <a:rPr kumimoji="1" lang="ja-JP" altLang="en-US" sz="3000" b="1" dirty="0">
                <a:latin typeface="BIZ UDPゴシック" panose="020B0400000000000000" pitchFamily="50" charset="-128"/>
                <a:ea typeface="BIZ UDPゴシック" panose="020B0400000000000000" pitchFamily="50" charset="-128"/>
              </a:rPr>
              <a:t>専門職「アドボケーター」の創設</a:t>
            </a:r>
          </a:p>
        </p:txBody>
      </p:sp>
      <p:grpSp>
        <p:nvGrpSpPr>
          <p:cNvPr id="2" name="グループ化 1">
            <a:extLst>
              <a:ext uri="{FF2B5EF4-FFF2-40B4-BE49-F238E27FC236}">
                <a16:creationId xmlns:a16="http://schemas.microsoft.com/office/drawing/2014/main" id="{FC5B3B9B-57DE-2404-D9F9-AD99F9CCF790}"/>
              </a:ext>
            </a:extLst>
          </p:cNvPr>
          <p:cNvGrpSpPr/>
          <p:nvPr/>
        </p:nvGrpSpPr>
        <p:grpSpPr>
          <a:xfrm>
            <a:off x="9040091" y="1376000"/>
            <a:ext cx="2934745" cy="2541372"/>
            <a:chOff x="1808923" y="2669123"/>
            <a:chExt cx="5288068" cy="3930071"/>
          </a:xfrm>
        </p:grpSpPr>
        <p:pic>
          <p:nvPicPr>
            <p:cNvPr id="4" name="図 3">
              <a:extLst>
                <a:ext uri="{FF2B5EF4-FFF2-40B4-BE49-F238E27FC236}">
                  <a16:creationId xmlns:a16="http://schemas.microsoft.com/office/drawing/2014/main" id="{AA46D9CE-E6BD-5A54-0BF1-6FCB126A3002}"/>
                </a:ext>
              </a:extLst>
            </p:cNvPr>
            <p:cNvPicPr>
              <a:picLocks noChangeAspect="1"/>
            </p:cNvPicPr>
            <p:nvPr/>
          </p:nvPicPr>
          <p:blipFill>
            <a:blip r:embed="rId2"/>
            <a:stretch>
              <a:fillRect/>
            </a:stretch>
          </p:blipFill>
          <p:spPr>
            <a:xfrm>
              <a:off x="1919878" y="2669123"/>
              <a:ext cx="5177113" cy="3930071"/>
            </a:xfrm>
            <a:prstGeom prst="rect">
              <a:avLst/>
            </a:prstGeom>
          </p:spPr>
        </p:pic>
        <p:pic>
          <p:nvPicPr>
            <p:cNvPr id="5" name="図 4">
              <a:extLst>
                <a:ext uri="{FF2B5EF4-FFF2-40B4-BE49-F238E27FC236}">
                  <a16:creationId xmlns:a16="http://schemas.microsoft.com/office/drawing/2014/main" id="{1EE891FB-4537-E05E-64C7-78669C8D7A7C}"/>
                </a:ext>
              </a:extLst>
            </p:cNvPr>
            <p:cNvPicPr>
              <a:picLocks noChangeAspect="1"/>
            </p:cNvPicPr>
            <p:nvPr/>
          </p:nvPicPr>
          <p:blipFill>
            <a:blip r:embed="rId3"/>
            <a:stretch>
              <a:fillRect/>
            </a:stretch>
          </p:blipFill>
          <p:spPr>
            <a:xfrm>
              <a:off x="2425071" y="4695538"/>
              <a:ext cx="2882885" cy="1868919"/>
            </a:xfrm>
            <a:prstGeom prst="rect">
              <a:avLst/>
            </a:prstGeom>
          </p:spPr>
        </p:pic>
        <p:sp>
          <p:nvSpPr>
            <p:cNvPr id="6" name="正方形/長方形 5">
              <a:extLst>
                <a:ext uri="{FF2B5EF4-FFF2-40B4-BE49-F238E27FC236}">
                  <a16:creationId xmlns:a16="http://schemas.microsoft.com/office/drawing/2014/main" id="{46CED9FB-AC9D-DFA7-8F06-07504D5DCBF8}"/>
                </a:ext>
              </a:extLst>
            </p:cNvPr>
            <p:cNvSpPr/>
            <p:nvPr/>
          </p:nvSpPr>
          <p:spPr>
            <a:xfrm>
              <a:off x="1808923" y="5237018"/>
              <a:ext cx="616148" cy="111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楕円 18">
            <a:extLst>
              <a:ext uri="{FF2B5EF4-FFF2-40B4-BE49-F238E27FC236}">
                <a16:creationId xmlns:a16="http://schemas.microsoft.com/office/drawing/2014/main" id="{764620A1-1B19-E3DB-D47F-33FEDFEF87AF}"/>
              </a:ext>
            </a:extLst>
          </p:cNvPr>
          <p:cNvSpPr/>
          <p:nvPr/>
        </p:nvSpPr>
        <p:spPr>
          <a:xfrm>
            <a:off x="634452" y="1361205"/>
            <a:ext cx="2306175" cy="725291"/>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どんな人達？</a:t>
            </a:r>
          </a:p>
        </p:txBody>
      </p:sp>
      <p:sp>
        <p:nvSpPr>
          <p:cNvPr id="21" name="テキスト ボックス 20">
            <a:extLst>
              <a:ext uri="{FF2B5EF4-FFF2-40B4-BE49-F238E27FC236}">
                <a16:creationId xmlns:a16="http://schemas.microsoft.com/office/drawing/2014/main" id="{3F962DA3-ED14-3CA3-A19F-E46D1C554143}"/>
              </a:ext>
            </a:extLst>
          </p:cNvPr>
          <p:cNvSpPr txBox="1"/>
          <p:nvPr/>
        </p:nvSpPr>
        <p:spPr>
          <a:xfrm>
            <a:off x="644033" y="2278544"/>
            <a:ext cx="8292149" cy="923330"/>
          </a:xfrm>
          <a:prstGeom prst="rect">
            <a:avLst/>
          </a:prstGeom>
          <a:noFill/>
        </p:spPr>
        <p:txBody>
          <a:bodyPr wrap="square">
            <a:spAutoFit/>
          </a:bodyPr>
          <a:lstStyle/>
          <a:p>
            <a:r>
              <a:rPr kumimoji="1" lang="ja-JP" altLang="en-US" sz="1800" b="1" dirty="0">
                <a:latin typeface="メイリオ" panose="020B0604030504040204" pitchFamily="50" charset="-128"/>
                <a:ea typeface="メイリオ" panose="020B0604030504040204" pitchFamily="50" charset="-128"/>
              </a:rPr>
              <a:t>本人が判断力を有している時期から</a:t>
            </a:r>
            <a:r>
              <a:rPr kumimoji="1" lang="ja-JP" altLang="en-US" sz="1800" dirty="0">
                <a:latin typeface="メイリオ" panose="020B0604030504040204" pitchFamily="50" charset="-128"/>
                <a:ea typeface="メイリオ" panose="020B0604030504040204" pitchFamily="50" charset="-128"/>
              </a:rPr>
              <a:t>本人に関わり、本人や家族等がこの先どんな状況になっても、本人の尊厳を守り、</a:t>
            </a:r>
            <a:r>
              <a:rPr kumimoji="1" lang="ja-JP" altLang="en-US" sz="1800" b="1" dirty="0">
                <a:solidFill>
                  <a:srgbClr val="FF0000"/>
                </a:solidFill>
                <a:latin typeface="メイリオ" panose="020B0604030504040204" pitchFamily="50" charset="-128"/>
                <a:ea typeface="メイリオ" panose="020B0604030504040204" pitchFamily="50" charset="-128"/>
              </a:rPr>
              <a:t>本人の意思決定支援や実行支援を行う専門職</a:t>
            </a:r>
            <a:r>
              <a:rPr kumimoji="1" lang="ja-JP" altLang="en-US" sz="1800" dirty="0">
                <a:latin typeface="メイリオ" panose="020B0604030504040204" pitchFamily="50" charset="-128"/>
                <a:ea typeface="メイリオ" panose="020B0604030504040204" pitchFamily="50" charset="-128"/>
              </a:rPr>
              <a:t>を想定。</a:t>
            </a:r>
          </a:p>
        </p:txBody>
      </p:sp>
      <p:sp>
        <p:nvSpPr>
          <p:cNvPr id="23" name="テキスト ボックス 22">
            <a:extLst>
              <a:ext uri="{FF2B5EF4-FFF2-40B4-BE49-F238E27FC236}">
                <a16:creationId xmlns:a16="http://schemas.microsoft.com/office/drawing/2014/main" id="{22FEAD86-EB57-1765-9B7D-D103B7D77B97}"/>
              </a:ext>
            </a:extLst>
          </p:cNvPr>
          <p:cNvSpPr txBox="1"/>
          <p:nvPr/>
        </p:nvSpPr>
        <p:spPr>
          <a:xfrm>
            <a:off x="719569" y="4655684"/>
            <a:ext cx="10862831" cy="369332"/>
          </a:xfrm>
          <a:prstGeom prst="rect">
            <a:avLst/>
          </a:prstGeom>
          <a:noFill/>
        </p:spPr>
        <p:txBody>
          <a:bodyPr wrap="square">
            <a:spAutoFit/>
          </a:bodyPr>
          <a:lstStyle/>
          <a:p>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受けたい医療や介護の希望、療養や住まいの場所の希望、葬儀や納骨の希望、お金の使い方の希望</a:t>
            </a:r>
            <a:r>
              <a:rPr lang="ja-JP" altLang="en-US" kern="100" dirty="0">
                <a:latin typeface="Century" panose="02040604050505020304" pitchFamily="18" charset="0"/>
                <a:ea typeface="Meiryo UI" panose="020B0604030504040204" pitchFamily="50" charset="-128"/>
                <a:cs typeface="Meiryo UI" panose="020B0604030504040204" pitchFamily="50" charset="-128"/>
              </a:rPr>
              <a:t>、、、</a:t>
            </a:r>
            <a:r>
              <a:rPr lang="en-US" altLang="ja-JP" kern="100" dirty="0" err="1">
                <a:latin typeface="Century" panose="02040604050505020304" pitchFamily="18" charset="0"/>
                <a:ea typeface="Meiryo UI" panose="020B0604030504040204" pitchFamily="50" charset="-128"/>
                <a:cs typeface="Meiryo UI" panose="020B0604030504040204" pitchFamily="50" charset="-128"/>
              </a:rPr>
              <a:t>etc</a:t>
            </a:r>
            <a:endParaRPr lang="ja-JP" altLang="en-US" dirty="0"/>
          </a:p>
        </p:txBody>
      </p:sp>
      <p:sp>
        <p:nvSpPr>
          <p:cNvPr id="24" name="楕円 23">
            <a:extLst>
              <a:ext uri="{FF2B5EF4-FFF2-40B4-BE49-F238E27FC236}">
                <a16:creationId xmlns:a16="http://schemas.microsoft.com/office/drawing/2014/main" id="{784A9A07-33F1-D354-A6D9-6984F11B4B50}"/>
              </a:ext>
            </a:extLst>
          </p:cNvPr>
          <p:cNvSpPr/>
          <p:nvPr/>
        </p:nvSpPr>
        <p:spPr>
          <a:xfrm>
            <a:off x="655835" y="3610538"/>
            <a:ext cx="2306175" cy="725291"/>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例えば？</a:t>
            </a:r>
          </a:p>
        </p:txBody>
      </p:sp>
      <p:sp>
        <p:nvSpPr>
          <p:cNvPr id="25" name="二等辺三角形 24">
            <a:extLst>
              <a:ext uri="{FF2B5EF4-FFF2-40B4-BE49-F238E27FC236}">
                <a16:creationId xmlns:a16="http://schemas.microsoft.com/office/drawing/2014/main" id="{86230572-9D96-F03A-2B96-3C9E10ACB503}"/>
              </a:ext>
            </a:extLst>
          </p:cNvPr>
          <p:cNvSpPr/>
          <p:nvPr/>
        </p:nvSpPr>
        <p:spPr>
          <a:xfrm rot="10800000">
            <a:off x="4572408" y="5147442"/>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DE0E4967-000D-258D-C659-8BE044AD3E49}"/>
              </a:ext>
            </a:extLst>
          </p:cNvPr>
          <p:cNvSpPr/>
          <p:nvPr/>
        </p:nvSpPr>
        <p:spPr>
          <a:xfrm>
            <a:off x="2239978" y="5748372"/>
            <a:ext cx="3516586" cy="8584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本人の尊厳を守る</a:t>
            </a:r>
            <a:endParaRPr kumimoji="1" lang="ja-JP" altLang="en-US" b="1" dirty="0">
              <a:solidFill>
                <a:srgbClr val="FF0000"/>
              </a:solidFill>
            </a:endParaRPr>
          </a:p>
        </p:txBody>
      </p:sp>
      <p:sp>
        <p:nvSpPr>
          <p:cNvPr id="27" name="四角形: 角を丸くする 26">
            <a:extLst>
              <a:ext uri="{FF2B5EF4-FFF2-40B4-BE49-F238E27FC236}">
                <a16:creationId xmlns:a16="http://schemas.microsoft.com/office/drawing/2014/main" id="{98562310-0F30-E417-CFE5-91E7849DCC9B}"/>
              </a:ext>
            </a:extLst>
          </p:cNvPr>
          <p:cNvSpPr/>
          <p:nvPr/>
        </p:nvSpPr>
        <p:spPr>
          <a:xfrm>
            <a:off x="5865452" y="5748372"/>
            <a:ext cx="3516586" cy="8584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家族の負担や重圧の軽減</a:t>
            </a:r>
            <a:endParaRPr kumimoji="1" lang="ja-JP" altLang="en-US" b="1" dirty="0">
              <a:solidFill>
                <a:srgbClr val="FF0000"/>
              </a:solidFill>
            </a:endParaRPr>
          </a:p>
        </p:txBody>
      </p:sp>
    </p:spTree>
    <p:extLst>
      <p:ext uri="{BB962C8B-B14F-4D97-AF65-F5344CB8AC3E}">
        <p14:creationId xmlns:p14="http://schemas.microsoft.com/office/powerpoint/2010/main" val="139804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5BB18-3EA4-11DB-B3B5-3D98B8CCCFFC}"/>
            </a:ext>
          </a:extLst>
        </p:cNvPr>
        <p:cNvGrpSpPr/>
        <p:nvPr/>
      </p:nvGrpSpPr>
      <p:grpSpPr>
        <a:xfrm>
          <a:off x="0" y="0"/>
          <a:ext cx="0" cy="0"/>
          <a:chOff x="0" y="0"/>
          <a:chExt cx="0" cy="0"/>
        </a:xfrm>
      </p:grpSpPr>
      <p:sp>
        <p:nvSpPr>
          <p:cNvPr id="19" name="二等辺三角形 18">
            <a:extLst>
              <a:ext uri="{FF2B5EF4-FFF2-40B4-BE49-F238E27FC236}">
                <a16:creationId xmlns:a16="http://schemas.microsoft.com/office/drawing/2014/main" id="{E3A07061-F992-027E-A3EE-CACBBFDF1A16}"/>
              </a:ext>
            </a:extLst>
          </p:cNvPr>
          <p:cNvSpPr/>
          <p:nvPr/>
        </p:nvSpPr>
        <p:spPr>
          <a:xfrm rot="13908570">
            <a:off x="1576729" y="1360255"/>
            <a:ext cx="342900" cy="547430"/>
          </a:xfrm>
          <a:prstGeom prst="triangle">
            <a:avLst/>
          </a:prstGeom>
          <a:solidFill>
            <a:schemeClr val="bg1"/>
          </a:solidFill>
          <a:ln w="4762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5">
            <a:extLst>
              <a:ext uri="{FF2B5EF4-FFF2-40B4-BE49-F238E27FC236}">
                <a16:creationId xmlns:a16="http://schemas.microsoft.com/office/drawing/2014/main" id="{06EA8C21-5923-6D84-3D09-524CFBC1FF7E}"/>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07F78F65-D4AB-8CD6-CFBE-365CC49B0622}"/>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B290A3DC-9492-80A4-D246-053F05F61D0D}"/>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401880CF-449D-608D-2CDB-99BFE4690B2D}"/>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FEE57CB8-EFA4-88D0-C326-06249F1C9F7E}"/>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D8BC08CA-43BF-DE9C-1106-6D09E8728C94}"/>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AB5075D5-5509-5585-5A0A-5434377FDBBE}"/>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a:extLst>
              <a:ext uri="{FF2B5EF4-FFF2-40B4-BE49-F238E27FC236}">
                <a16:creationId xmlns:a16="http://schemas.microsoft.com/office/drawing/2014/main" id="{57E5575F-18BD-CD65-8E18-D5976B052404}"/>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6</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32968CFE-0D89-080B-2AAE-2AC1BB492166}"/>
              </a:ext>
            </a:extLst>
          </p:cNvPr>
          <p:cNvSpPr>
            <a:spLocks noGrp="1"/>
          </p:cNvSpPr>
          <p:nvPr>
            <p:ph type="title"/>
          </p:nvPr>
        </p:nvSpPr>
        <p:spPr>
          <a:xfrm>
            <a:off x="609600" y="365126"/>
            <a:ext cx="10972800" cy="779462"/>
          </a:xfrm>
          <a:noFill/>
          <a:ln>
            <a:noFill/>
          </a:ln>
        </p:spPr>
        <p:txBody>
          <a:bodyPr>
            <a:noAutofit/>
          </a:bodyPr>
          <a:lstStyle/>
          <a:p>
            <a:r>
              <a:rPr kumimoji="1" lang="en-US" altLang="ja-JP" sz="3000" b="1" dirty="0">
                <a:latin typeface="BIZ UDPゴシック" panose="020B0400000000000000" pitchFamily="50" charset="-128"/>
                <a:ea typeface="BIZ UDPゴシック" panose="020B0400000000000000" pitchFamily="50" charset="-128"/>
              </a:rPr>
              <a:t>AI</a:t>
            </a:r>
            <a:r>
              <a:rPr kumimoji="1" lang="ja-JP" altLang="en-US" sz="3000" b="1" dirty="0">
                <a:latin typeface="BIZ UDPゴシック" panose="020B0400000000000000" pitchFamily="50" charset="-128"/>
                <a:ea typeface="BIZ UDPゴシック" panose="020B0400000000000000" pitchFamily="50" charset="-128"/>
              </a:rPr>
              <a:t>チャットボットの改良・強化</a:t>
            </a:r>
          </a:p>
        </p:txBody>
      </p:sp>
      <p:sp>
        <p:nvSpPr>
          <p:cNvPr id="6" name="四角形: 角を丸くする 5">
            <a:extLst>
              <a:ext uri="{FF2B5EF4-FFF2-40B4-BE49-F238E27FC236}">
                <a16:creationId xmlns:a16="http://schemas.microsoft.com/office/drawing/2014/main" id="{C41D27D7-4BF9-6315-E987-8106925BE330}"/>
              </a:ext>
            </a:extLst>
          </p:cNvPr>
          <p:cNvSpPr/>
          <p:nvPr/>
        </p:nvSpPr>
        <p:spPr>
          <a:xfrm>
            <a:off x="164047" y="1282508"/>
            <a:ext cx="1217944" cy="54645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現状</a:t>
            </a:r>
          </a:p>
        </p:txBody>
      </p:sp>
      <p:pic>
        <p:nvPicPr>
          <p:cNvPr id="8" name="図 7">
            <a:extLst>
              <a:ext uri="{FF2B5EF4-FFF2-40B4-BE49-F238E27FC236}">
                <a16:creationId xmlns:a16="http://schemas.microsoft.com/office/drawing/2014/main" id="{30F92A16-685A-6536-6667-89963BC1BA13}"/>
              </a:ext>
            </a:extLst>
          </p:cNvPr>
          <p:cNvPicPr>
            <a:picLocks noChangeAspect="1"/>
          </p:cNvPicPr>
          <p:nvPr/>
        </p:nvPicPr>
        <p:blipFill>
          <a:blip r:embed="rId2"/>
          <a:stretch>
            <a:fillRect/>
          </a:stretch>
        </p:blipFill>
        <p:spPr>
          <a:xfrm>
            <a:off x="183614" y="1918387"/>
            <a:ext cx="1016112" cy="809345"/>
          </a:xfrm>
          <a:prstGeom prst="rect">
            <a:avLst/>
          </a:prstGeom>
        </p:spPr>
      </p:pic>
      <p:sp>
        <p:nvSpPr>
          <p:cNvPr id="12" name="正方形/長方形 11">
            <a:extLst>
              <a:ext uri="{FF2B5EF4-FFF2-40B4-BE49-F238E27FC236}">
                <a16:creationId xmlns:a16="http://schemas.microsoft.com/office/drawing/2014/main" id="{B9869D8A-7355-84BF-983A-37EAAAA9A809}"/>
              </a:ext>
            </a:extLst>
          </p:cNvPr>
          <p:cNvSpPr/>
          <p:nvPr/>
        </p:nvSpPr>
        <p:spPr>
          <a:xfrm>
            <a:off x="1808923" y="1282508"/>
            <a:ext cx="10219030" cy="1445209"/>
          </a:xfrm>
          <a:prstGeom prst="rect">
            <a:avLst/>
          </a:prstGeom>
          <a:solidFill>
            <a:schemeClr val="bg1"/>
          </a:solidFill>
          <a:ln w="5715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kumimoji="1" lang="en-US" altLang="ja-JP" b="1" dirty="0">
                <a:solidFill>
                  <a:schemeClr val="tx1"/>
                </a:solidFill>
              </a:rPr>
              <a:t>Q&amp;A</a:t>
            </a:r>
            <a:r>
              <a:rPr kumimoji="1" lang="ja-JP" altLang="en-US" b="1" dirty="0">
                <a:solidFill>
                  <a:schemeClr val="tx1"/>
                </a:solidFill>
              </a:rPr>
              <a:t>の羅列</a:t>
            </a:r>
            <a:r>
              <a:rPr kumimoji="1" lang="ja-JP" altLang="en-US" dirty="0">
                <a:solidFill>
                  <a:schemeClr val="tx1"/>
                </a:solidFill>
              </a:rPr>
              <a:t>：</a:t>
            </a:r>
            <a:r>
              <a:rPr lang="ja-JP" altLang="ja-JP" sz="1800" dirty="0">
                <a:solidFill>
                  <a:schemeClr val="tx1"/>
                </a:solidFill>
                <a:effectLst/>
                <a:ea typeface="Meiryo UI" panose="020B0604030504040204" pitchFamily="50" charset="-128"/>
                <a:cs typeface="Meiryo UI" panose="020B0604030504040204" pitchFamily="50" charset="-128"/>
              </a:rPr>
              <a:t>お知りになりたいことはこちらにありますか？</a:t>
            </a:r>
            <a:endParaRPr lang="en-US" altLang="ja-JP" sz="1800" dirty="0">
              <a:solidFill>
                <a:schemeClr val="tx1"/>
              </a:solidFill>
              <a:effectLst/>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b="1" dirty="0">
                <a:solidFill>
                  <a:schemeClr val="tx1"/>
                </a:solidFill>
                <a:ea typeface="Meiryo UI" panose="020B0604030504040204" pitchFamily="50" charset="-128"/>
              </a:rPr>
              <a:t>学習不足</a:t>
            </a:r>
            <a:r>
              <a:rPr kumimoji="1" lang="ja-JP" altLang="en-US" dirty="0">
                <a:solidFill>
                  <a:schemeClr val="tx1"/>
                </a:solidFill>
                <a:ea typeface="Meiryo UI" panose="020B0604030504040204" pitchFamily="50" charset="-128"/>
              </a:rPr>
              <a:t>：</a:t>
            </a:r>
            <a:r>
              <a:rPr lang="ja-JP" altLang="ja-JP" sz="1800" dirty="0">
                <a:solidFill>
                  <a:schemeClr val="tx1"/>
                </a:solidFill>
                <a:effectLst/>
                <a:ea typeface="Meiryo UI" panose="020B0604030504040204" pitchFamily="50" charset="-128"/>
                <a:cs typeface="Meiryo UI" panose="020B0604030504040204" pitchFamily="50" charset="-128"/>
              </a:rPr>
              <a:t>申し訳ございません。お調べしました回答が見つかりませんでした。</a:t>
            </a:r>
            <a:endParaRPr lang="en-US" altLang="ja-JP" sz="1800" dirty="0">
              <a:solidFill>
                <a:schemeClr val="tx1"/>
              </a:solidFill>
              <a:effectLst/>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b="1" dirty="0">
                <a:solidFill>
                  <a:schemeClr val="tx1"/>
                </a:solidFill>
                <a:ea typeface="Meiryo UI" panose="020B0604030504040204" pitchFamily="50" charset="-128"/>
              </a:rPr>
              <a:t>縦割り</a:t>
            </a:r>
            <a:r>
              <a:rPr kumimoji="1" lang="ja-JP" altLang="en-US" dirty="0">
                <a:solidFill>
                  <a:schemeClr val="tx1"/>
                </a:solidFill>
                <a:ea typeface="Meiryo UI" panose="020B0604030504040204" pitchFamily="50" charset="-128"/>
              </a:rPr>
              <a:t>：</a:t>
            </a:r>
            <a:r>
              <a:rPr lang="ja-JP" altLang="ja-JP" sz="1800" dirty="0">
                <a:solidFill>
                  <a:schemeClr val="tx1"/>
                </a:solidFill>
                <a:effectLst/>
                <a:ea typeface="Meiryo UI" panose="020B0604030504040204" pitchFamily="50" charset="-128"/>
                <a:cs typeface="Meiryo UI" panose="020B0604030504040204" pitchFamily="50" charset="-128"/>
              </a:rPr>
              <a:t>区役所福祉保健センター高齢・障害支援課高齢者支援担当や、地域ケアプラザ</a:t>
            </a:r>
            <a:endParaRPr lang="en-US" altLang="ja-JP" sz="1800" dirty="0">
              <a:solidFill>
                <a:schemeClr val="tx1"/>
              </a:solidFill>
              <a:effectLst/>
              <a:ea typeface="Meiryo UI" panose="020B0604030504040204" pitchFamily="50" charset="-128"/>
              <a:cs typeface="Meiryo UI" panose="020B0604030504040204" pitchFamily="50" charset="-128"/>
            </a:endParaRPr>
          </a:p>
          <a:p>
            <a:r>
              <a:rPr lang="ja-JP" altLang="en-US" sz="1800" dirty="0">
                <a:solidFill>
                  <a:schemeClr val="tx1"/>
                </a:solidFill>
                <a:effectLst/>
                <a:ea typeface="Meiryo UI" panose="020B0604030504040204" pitchFamily="50" charset="-128"/>
                <a:cs typeface="Meiryo UI" panose="020B0604030504040204" pitchFamily="50" charset="-128"/>
              </a:rPr>
              <a:t>　　　　　　　</a:t>
            </a:r>
            <a:r>
              <a:rPr lang="ja-JP" altLang="ja-JP" sz="1800" dirty="0">
                <a:solidFill>
                  <a:schemeClr val="tx1"/>
                </a:solidFill>
                <a:effectLst/>
                <a:ea typeface="Meiryo UI" panose="020B0604030504040204" pitchFamily="50" charset="-128"/>
                <a:cs typeface="Meiryo UI" panose="020B0604030504040204" pitchFamily="50" charset="-128"/>
              </a:rPr>
              <a:t>（地域包括支援センター）で相談に応じます</a:t>
            </a:r>
            <a:r>
              <a:rPr lang="ja-JP" altLang="en-US" sz="1800" dirty="0">
                <a:solidFill>
                  <a:schemeClr val="tx1"/>
                </a:solidFill>
                <a:effectLst/>
                <a:ea typeface="Meiryo UI" panose="020B0604030504040204" pitchFamily="50" charset="-128"/>
                <a:cs typeface="Meiryo UI" panose="020B0604030504040204" pitchFamily="50" charset="-128"/>
              </a:rPr>
              <a:t>。</a:t>
            </a:r>
            <a:endParaRPr kumimoji="1" lang="ja-JP" altLang="en-US" dirty="0">
              <a:solidFill>
                <a:schemeClr val="tx1"/>
              </a:solidFill>
            </a:endParaRPr>
          </a:p>
        </p:txBody>
      </p:sp>
      <p:sp>
        <p:nvSpPr>
          <p:cNvPr id="20" name="二等辺三角形 19">
            <a:extLst>
              <a:ext uri="{FF2B5EF4-FFF2-40B4-BE49-F238E27FC236}">
                <a16:creationId xmlns:a16="http://schemas.microsoft.com/office/drawing/2014/main" id="{3B2DB145-B288-3947-7D5A-7DD44EDA0563}"/>
              </a:ext>
            </a:extLst>
          </p:cNvPr>
          <p:cNvSpPr/>
          <p:nvPr/>
        </p:nvSpPr>
        <p:spPr>
          <a:xfrm rot="10800000">
            <a:off x="4851697" y="2947570"/>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6C97A68-F87E-A481-D45C-709A5DDCCB25}"/>
              </a:ext>
            </a:extLst>
          </p:cNvPr>
          <p:cNvSpPr txBox="1"/>
          <p:nvPr/>
        </p:nvSpPr>
        <p:spPr>
          <a:xfrm>
            <a:off x="1825595" y="3429000"/>
            <a:ext cx="2008648" cy="769441"/>
          </a:xfrm>
          <a:prstGeom prst="rect">
            <a:avLst/>
          </a:prstGeom>
          <a:solidFill>
            <a:schemeClr val="accent4">
              <a:lumMod val="40000"/>
              <a:lumOff val="60000"/>
            </a:schemeClr>
          </a:solidFill>
        </p:spPr>
        <p:txBody>
          <a:bodyPr wrap="square">
            <a:spAutoFit/>
          </a:bodyPr>
          <a:lstStyle/>
          <a:p>
            <a:pPr algn="ctr"/>
            <a:r>
              <a:rPr lang="en-US" altLang="ja-JP" sz="2200" b="1" kern="0" dirty="0" err="1">
                <a:effectLst/>
                <a:latin typeface="BIZ UDPゴシック" panose="020B0400000000000000" pitchFamily="50" charset="-128"/>
                <a:ea typeface="BIZ UDPゴシック" panose="020B0400000000000000" pitchFamily="50" charset="-128"/>
                <a:cs typeface="Meiryo UI" panose="020B0604030504040204" pitchFamily="50" charset="-128"/>
              </a:rPr>
              <a:t>AyumiyorI</a:t>
            </a:r>
            <a:endParaRPr lang="en-US" altLang="ja-JP" sz="2200" b="1" kern="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200" b="1" kern="0" dirty="0">
                <a:latin typeface="BIZ UDPゴシック" panose="020B0400000000000000" pitchFamily="50" charset="-128"/>
                <a:ea typeface="BIZ UDPゴシック" panose="020B0400000000000000" pitchFamily="50" charset="-128"/>
                <a:cs typeface="Meiryo UI" panose="020B0604030504040204" pitchFamily="50" charset="-128"/>
              </a:rPr>
              <a:t>プロジェクト</a:t>
            </a:r>
            <a:endParaRPr lang="ja-JP" altLang="en-US" sz="2200" dirty="0"/>
          </a:p>
        </p:txBody>
      </p:sp>
      <p:sp>
        <p:nvSpPr>
          <p:cNvPr id="22" name="四角形: 角を丸くする 21">
            <a:extLst>
              <a:ext uri="{FF2B5EF4-FFF2-40B4-BE49-F238E27FC236}">
                <a16:creationId xmlns:a16="http://schemas.microsoft.com/office/drawing/2014/main" id="{04021921-E7D3-B3A2-FB3D-CAC19AEA9F6B}"/>
              </a:ext>
            </a:extLst>
          </p:cNvPr>
          <p:cNvSpPr/>
          <p:nvPr/>
        </p:nvSpPr>
        <p:spPr>
          <a:xfrm>
            <a:off x="3827317" y="3445852"/>
            <a:ext cx="6293427" cy="769441"/>
          </a:xfrm>
          <a:prstGeom prst="roundRect">
            <a:avLst>
              <a:gd name="adj" fmla="val 6973"/>
            </a:avLst>
          </a:prstGeom>
          <a:no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kumimoji="1" lang="ja-JP" altLang="en-US" b="1" dirty="0">
                <a:solidFill>
                  <a:schemeClr val="tx1"/>
                </a:solidFill>
              </a:rPr>
              <a:t>実証検証による情報や事例の検証、情報蓄積（</a:t>
            </a:r>
            <a:r>
              <a:rPr kumimoji="1" lang="en-US" altLang="ja-JP" b="1" dirty="0">
                <a:solidFill>
                  <a:schemeClr val="tx1"/>
                </a:solidFill>
              </a:rPr>
              <a:t>AI</a:t>
            </a:r>
            <a:r>
              <a:rPr kumimoji="1" lang="ja-JP" altLang="en-US" b="1" dirty="0">
                <a:solidFill>
                  <a:schemeClr val="tx1"/>
                </a:solidFill>
              </a:rPr>
              <a:t>学習）</a:t>
            </a:r>
            <a:endParaRPr kumimoji="1" lang="en-US" altLang="ja-JP" b="1" dirty="0">
              <a:solidFill>
                <a:schemeClr val="tx1"/>
              </a:solidFill>
            </a:endParaRPr>
          </a:p>
          <a:p>
            <a:pPr marL="285750" indent="-285750">
              <a:buFont typeface="Wingdings" panose="05000000000000000000" pitchFamily="2" charset="2"/>
              <a:buChar char="ü"/>
            </a:pPr>
            <a:r>
              <a:rPr kumimoji="1" lang="ja-JP" altLang="en-US" b="1" dirty="0">
                <a:solidFill>
                  <a:schemeClr val="tx1"/>
                </a:solidFill>
              </a:rPr>
              <a:t>情報連携システムの改良・開発　</a:t>
            </a:r>
            <a:r>
              <a:rPr kumimoji="1" lang="en-US" altLang="ja-JP" b="1" dirty="0" err="1">
                <a:solidFill>
                  <a:schemeClr val="tx1"/>
                </a:solidFill>
              </a:rPr>
              <a:t>etc</a:t>
            </a:r>
            <a:endParaRPr kumimoji="1" lang="ja-JP" altLang="en-US" b="1" dirty="0">
              <a:solidFill>
                <a:schemeClr val="tx1"/>
              </a:solidFill>
            </a:endParaRPr>
          </a:p>
        </p:txBody>
      </p:sp>
      <p:sp>
        <p:nvSpPr>
          <p:cNvPr id="23" name="二等辺三角形 22">
            <a:extLst>
              <a:ext uri="{FF2B5EF4-FFF2-40B4-BE49-F238E27FC236}">
                <a16:creationId xmlns:a16="http://schemas.microsoft.com/office/drawing/2014/main" id="{5654928F-C4DD-2D4D-904B-80FD630D1EDB}"/>
              </a:ext>
            </a:extLst>
          </p:cNvPr>
          <p:cNvSpPr/>
          <p:nvPr/>
        </p:nvSpPr>
        <p:spPr>
          <a:xfrm rot="10800000">
            <a:off x="4879724" y="4459799"/>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28BA442C-207A-DC55-6CC8-DCF69FA0D9F8}"/>
              </a:ext>
            </a:extLst>
          </p:cNvPr>
          <p:cNvSpPr/>
          <p:nvPr/>
        </p:nvSpPr>
        <p:spPr>
          <a:xfrm rot="13908570">
            <a:off x="1576728" y="5035829"/>
            <a:ext cx="342900" cy="547430"/>
          </a:xfrm>
          <a:prstGeom prst="triangle">
            <a:avLst/>
          </a:prstGeom>
          <a:solidFill>
            <a:schemeClr val="bg1"/>
          </a:solidFill>
          <a:ln w="47625"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BA5BA8C0-6EC7-4ADB-A724-FD4E85F9B20B}"/>
              </a:ext>
            </a:extLst>
          </p:cNvPr>
          <p:cNvSpPr/>
          <p:nvPr/>
        </p:nvSpPr>
        <p:spPr>
          <a:xfrm>
            <a:off x="164046" y="4958082"/>
            <a:ext cx="1217944" cy="546458"/>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PJ</a:t>
            </a:r>
            <a:r>
              <a:rPr kumimoji="1" lang="ja-JP" altLang="en-US" b="1" dirty="0">
                <a:solidFill>
                  <a:schemeClr val="tx1"/>
                </a:solidFill>
              </a:rPr>
              <a:t>後</a:t>
            </a:r>
          </a:p>
        </p:txBody>
      </p:sp>
      <p:sp>
        <p:nvSpPr>
          <p:cNvPr id="27" name="正方形/長方形 26">
            <a:extLst>
              <a:ext uri="{FF2B5EF4-FFF2-40B4-BE49-F238E27FC236}">
                <a16:creationId xmlns:a16="http://schemas.microsoft.com/office/drawing/2014/main" id="{8F9B5E7F-48F8-E436-794D-40A3CCC8C1F0}"/>
              </a:ext>
            </a:extLst>
          </p:cNvPr>
          <p:cNvSpPr/>
          <p:nvPr/>
        </p:nvSpPr>
        <p:spPr>
          <a:xfrm>
            <a:off x="1808922" y="4958083"/>
            <a:ext cx="4997123" cy="1063936"/>
          </a:xfrm>
          <a:prstGeom prst="rect">
            <a:avLst/>
          </a:prstGeom>
          <a:solidFill>
            <a:schemeClr val="bg1"/>
          </a:solidFill>
          <a:ln w="5715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r>
              <a:rPr kumimoji="1" lang="ja-JP" altLang="en-US" sz="1800" b="1" dirty="0">
                <a:solidFill>
                  <a:schemeClr val="tx1"/>
                </a:solidFill>
                <a:latin typeface="メイリオ" panose="020B0604030504040204" pitchFamily="50" charset="-128"/>
                <a:ea typeface="メイリオ" panose="020B0604030504040204" pitchFamily="50" charset="-128"/>
              </a:rPr>
              <a:t>意思決定に必要な様々な情報を蓄積</a:t>
            </a:r>
            <a:endParaRPr kumimoji="1" lang="en-US" altLang="ja-JP" sz="1800" b="1"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p"/>
            </a:pPr>
            <a:r>
              <a:rPr kumimoji="1" lang="ja-JP" altLang="en-US" sz="1800" b="1" dirty="0">
                <a:solidFill>
                  <a:schemeClr val="tx1"/>
                </a:solidFill>
                <a:latin typeface="メイリオ" panose="020B0604030504040204" pitchFamily="50" charset="-128"/>
                <a:ea typeface="メイリオ" panose="020B0604030504040204" pitchFamily="50" charset="-128"/>
              </a:rPr>
              <a:t>行政横断的、総合的なケアの情報を提供</a:t>
            </a:r>
            <a:endParaRPr kumimoji="1" lang="en-US" altLang="ja-JP" sz="1800" b="1"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p"/>
            </a:pPr>
            <a:r>
              <a:rPr kumimoji="1" lang="ja-JP" altLang="en-US" sz="1800" b="1" dirty="0">
                <a:solidFill>
                  <a:schemeClr val="tx1"/>
                </a:solidFill>
                <a:latin typeface="メイリオ" panose="020B0604030504040204" pitchFamily="50" charset="-128"/>
                <a:ea typeface="メイリオ" panose="020B0604030504040204" pitchFamily="50" charset="-128"/>
              </a:rPr>
              <a:t>「寄り添い」型の行政サービス提供へ</a:t>
            </a:r>
            <a:endParaRPr kumimoji="1" lang="en-US" altLang="ja-JP" sz="1800" b="1" dirty="0">
              <a:solidFill>
                <a:schemeClr val="tx1"/>
              </a:solidFill>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1D85184E-73FE-2568-73EB-9BE4047752AF}"/>
              </a:ext>
            </a:extLst>
          </p:cNvPr>
          <p:cNvPicPr>
            <a:picLocks noChangeAspect="1"/>
          </p:cNvPicPr>
          <p:nvPr/>
        </p:nvPicPr>
        <p:blipFill>
          <a:blip r:embed="rId3"/>
          <a:stretch>
            <a:fillRect/>
          </a:stretch>
        </p:blipFill>
        <p:spPr>
          <a:xfrm>
            <a:off x="98914" y="5586411"/>
            <a:ext cx="1305603" cy="1216880"/>
          </a:xfrm>
          <a:prstGeom prst="rect">
            <a:avLst/>
          </a:prstGeom>
        </p:spPr>
      </p:pic>
      <p:grpSp>
        <p:nvGrpSpPr>
          <p:cNvPr id="29" name="グループ化 28">
            <a:extLst>
              <a:ext uri="{FF2B5EF4-FFF2-40B4-BE49-F238E27FC236}">
                <a16:creationId xmlns:a16="http://schemas.microsoft.com/office/drawing/2014/main" id="{4228D352-D296-BB3A-5D04-8140785F0D32}"/>
              </a:ext>
            </a:extLst>
          </p:cNvPr>
          <p:cNvGrpSpPr/>
          <p:nvPr/>
        </p:nvGrpSpPr>
        <p:grpSpPr>
          <a:xfrm>
            <a:off x="9996055" y="4720112"/>
            <a:ext cx="2097032" cy="1588149"/>
            <a:chOff x="1808923" y="2669123"/>
            <a:chExt cx="5288068" cy="3930071"/>
          </a:xfrm>
        </p:grpSpPr>
        <p:pic>
          <p:nvPicPr>
            <p:cNvPr id="30" name="図 29">
              <a:extLst>
                <a:ext uri="{FF2B5EF4-FFF2-40B4-BE49-F238E27FC236}">
                  <a16:creationId xmlns:a16="http://schemas.microsoft.com/office/drawing/2014/main" id="{174A6EA4-C4CB-EC02-E474-9379EBC83B84}"/>
                </a:ext>
              </a:extLst>
            </p:cNvPr>
            <p:cNvPicPr>
              <a:picLocks noChangeAspect="1"/>
            </p:cNvPicPr>
            <p:nvPr/>
          </p:nvPicPr>
          <p:blipFill>
            <a:blip r:embed="rId4"/>
            <a:stretch>
              <a:fillRect/>
            </a:stretch>
          </p:blipFill>
          <p:spPr>
            <a:xfrm>
              <a:off x="1919878" y="2669123"/>
              <a:ext cx="5177113" cy="3930071"/>
            </a:xfrm>
            <a:prstGeom prst="rect">
              <a:avLst/>
            </a:prstGeom>
          </p:spPr>
        </p:pic>
        <p:pic>
          <p:nvPicPr>
            <p:cNvPr id="31" name="図 30">
              <a:extLst>
                <a:ext uri="{FF2B5EF4-FFF2-40B4-BE49-F238E27FC236}">
                  <a16:creationId xmlns:a16="http://schemas.microsoft.com/office/drawing/2014/main" id="{F64BF63C-AFF5-B1FA-1F17-0626F077B325}"/>
                </a:ext>
              </a:extLst>
            </p:cNvPr>
            <p:cNvPicPr>
              <a:picLocks noChangeAspect="1"/>
            </p:cNvPicPr>
            <p:nvPr/>
          </p:nvPicPr>
          <p:blipFill>
            <a:blip r:embed="rId5"/>
            <a:stretch>
              <a:fillRect/>
            </a:stretch>
          </p:blipFill>
          <p:spPr>
            <a:xfrm>
              <a:off x="2425071" y="4695538"/>
              <a:ext cx="2882885" cy="1868919"/>
            </a:xfrm>
            <a:prstGeom prst="rect">
              <a:avLst/>
            </a:prstGeom>
          </p:spPr>
        </p:pic>
        <p:sp>
          <p:nvSpPr>
            <p:cNvPr id="32" name="正方形/長方形 31">
              <a:extLst>
                <a:ext uri="{FF2B5EF4-FFF2-40B4-BE49-F238E27FC236}">
                  <a16:creationId xmlns:a16="http://schemas.microsoft.com/office/drawing/2014/main" id="{15DCDDD1-2CDC-8646-E43C-3066C9AE2222}"/>
                </a:ext>
              </a:extLst>
            </p:cNvPr>
            <p:cNvSpPr/>
            <p:nvPr/>
          </p:nvSpPr>
          <p:spPr>
            <a:xfrm>
              <a:off x="1808923" y="5237018"/>
              <a:ext cx="616148" cy="111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317583FC-1EAB-AC86-402F-7BA70F948E3A}"/>
              </a:ext>
            </a:extLst>
          </p:cNvPr>
          <p:cNvSpPr txBox="1"/>
          <p:nvPr/>
        </p:nvSpPr>
        <p:spPr>
          <a:xfrm>
            <a:off x="10091285" y="4531014"/>
            <a:ext cx="1852545" cy="276999"/>
          </a:xfrm>
          <a:prstGeom prst="rect">
            <a:avLst/>
          </a:prstGeom>
          <a:noFill/>
        </p:spPr>
        <p:txBody>
          <a:bodyPr wrap="square">
            <a:spAutoFit/>
          </a:bodyPr>
          <a:lstStyle/>
          <a:p>
            <a:pPr algn="ctr"/>
            <a:r>
              <a:rPr kumimoji="1" lang="ja-JP" altLang="en-US" sz="1200" b="1" dirty="0">
                <a:solidFill>
                  <a:srgbClr val="FF0000"/>
                </a:solidFill>
                <a:latin typeface="メイリオ" panose="020B0604030504040204" pitchFamily="50" charset="-128"/>
                <a:ea typeface="メイリオ" panose="020B0604030504040204" pitchFamily="50" charset="-128"/>
              </a:rPr>
              <a:t>アドボケーター</a:t>
            </a:r>
            <a:endParaRPr lang="ja-JP" altLang="en-US" sz="1200" dirty="0"/>
          </a:p>
        </p:txBody>
      </p:sp>
      <p:sp>
        <p:nvSpPr>
          <p:cNvPr id="36" name="矢印: 上向き折線 35">
            <a:extLst>
              <a:ext uri="{FF2B5EF4-FFF2-40B4-BE49-F238E27FC236}">
                <a16:creationId xmlns:a16="http://schemas.microsoft.com/office/drawing/2014/main" id="{1D42E6A7-99B7-D544-580D-619299CD29C2}"/>
              </a:ext>
            </a:extLst>
          </p:cNvPr>
          <p:cNvSpPr/>
          <p:nvPr/>
        </p:nvSpPr>
        <p:spPr>
          <a:xfrm rot="16200000">
            <a:off x="10240394" y="3751118"/>
            <a:ext cx="867488" cy="692303"/>
          </a:xfrm>
          <a:prstGeom prst="bentUp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1B58930-12D0-FF83-8AB9-4F00B85BC04C}"/>
              </a:ext>
            </a:extLst>
          </p:cNvPr>
          <p:cNvSpPr txBox="1"/>
          <p:nvPr/>
        </p:nvSpPr>
        <p:spPr>
          <a:xfrm>
            <a:off x="11072210" y="3449147"/>
            <a:ext cx="563180" cy="738664"/>
          </a:xfrm>
          <a:prstGeom prst="rect">
            <a:avLst/>
          </a:prstGeom>
          <a:noFill/>
        </p:spPr>
        <p:txBody>
          <a:bodyPr wrap="square">
            <a:spAutoFit/>
          </a:bodyPr>
          <a:lstStyle/>
          <a:p>
            <a:r>
              <a:rPr lang="ja-JP" altLang="en-US" sz="1400" b="1" dirty="0"/>
              <a:t>事例</a:t>
            </a:r>
            <a:endParaRPr lang="en-US" altLang="ja-JP" sz="1400" b="1" dirty="0"/>
          </a:p>
          <a:p>
            <a:r>
              <a:rPr lang="ja-JP" altLang="en-US" sz="1400" b="1" dirty="0"/>
              <a:t>情報</a:t>
            </a:r>
            <a:endParaRPr lang="en-US" altLang="ja-JP" sz="1400" b="1" dirty="0"/>
          </a:p>
          <a:p>
            <a:r>
              <a:rPr lang="ja-JP" altLang="en-US" sz="1400" b="1" dirty="0"/>
              <a:t>提供</a:t>
            </a:r>
          </a:p>
        </p:txBody>
      </p:sp>
      <p:sp>
        <p:nvSpPr>
          <p:cNvPr id="39" name="矢印: 右 38">
            <a:extLst>
              <a:ext uri="{FF2B5EF4-FFF2-40B4-BE49-F238E27FC236}">
                <a16:creationId xmlns:a16="http://schemas.microsoft.com/office/drawing/2014/main" id="{4FFB5C5F-76F9-E4FF-6357-90D6CAAA4FBB}"/>
              </a:ext>
            </a:extLst>
          </p:cNvPr>
          <p:cNvSpPr/>
          <p:nvPr/>
        </p:nvSpPr>
        <p:spPr>
          <a:xfrm>
            <a:off x="7340302" y="5133109"/>
            <a:ext cx="2375198" cy="250858"/>
          </a:xfrm>
          <a:prstGeom prst="right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D3B9B3BD-805F-17A5-A652-6ABCA5C8F058}"/>
              </a:ext>
            </a:extLst>
          </p:cNvPr>
          <p:cNvSpPr/>
          <p:nvPr/>
        </p:nvSpPr>
        <p:spPr>
          <a:xfrm rot="10800000">
            <a:off x="7340302" y="5563339"/>
            <a:ext cx="2375198" cy="250858"/>
          </a:xfrm>
          <a:prstGeom prst="right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083EA21-70C9-8DEB-59DA-851B1CA68540}"/>
              </a:ext>
            </a:extLst>
          </p:cNvPr>
          <p:cNvSpPr txBox="1"/>
          <p:nvPr/>
        </p:nvSpPr>
        <p:spPr>
          <a:xfrm>
            <a:off x="7252266" y="4861901"/>
            <a:ext cx="2488606" cy="307777"/>
          </a:xfrm>
          <a:prstGeom prst="rect">
            <a:avLst/>
          </a:prstGeom>
          <a:noFill/>
        </p:spPr>
        <p:txBody>
          <a:bodyPr wrap="square">
            <a:spAutoFit/>
          </a:bodyPr>
          <a:lstStyle/>
          <a:p>
            <a:pPr algn="ctr"/>
            <a:r>
              <a:rPr lang="ja-JP" altLang="en-US" sz="1400" b="1" dirty="0"/>
              <a:t>適時適切な情報提供</a:t>
            </a:r>
            <a:endParaRPr lang="en-US" altLang="ja-JP" sz="1400" b="1" dirty="0"/>
          </a:p>
        </p:txBody>
      </p:sp>
      <p:sp>
        <p:nvSpPr>
          <p:cNvPr id="43" name="テキスト ボックス 42">
            <a:extLst>
              <a:ext uri="{FF2B5EF4-FFF2-40B4-BE49-F238E27FC236}">
                <a16:creationId xmlns:a16="http://schemas.microsoft.com/office/drawing/2014/main" id="{2F9CBCB9-DD54-E5A2-650F-B7582658D760}"/>
              </a:ext>
            </a:extLst>
          </p:cNvPr>
          <p:cNvSpPr txBox="1"/>
          <p:nvPr/>
        </p:nvSpPr>
        <p:spPr>
          <a:xfrm>
            <a:off x="7150843" y="5865836"/>
            <a:ext cx="2956796" cy="307777"/>
          </a:xfrm>
          <a:prstGeom prst="rect">
            <a:avLst/>
          </a:prstGeom>
          <a:noFill/>
        </p:spPr>
        <p:txBody>
          <a:bodyPr wrap="square">
            <a:spAutoFit/>
          </a:bodyPr>
          <a:lstStyle/>
          <a:p>
            <a:pPr algn="ctr"/>
            <a:r>
              <a:rPr lang="ja-JP" altLang="en-US" sz="1400" b="1" dirty="0"/>
              <a:t>継続的な事例提供とモニタリング</a:t>
            </a:r>
            <a:endParaRPr lang="en-US" altLang="ja-JP" sz="1400" b="1" dirty="0"/>
          </a:p>
        </p:txBody>
      </p:sp>
      <p:sp>
        <p:nvSpPr>
          <p:cNvPr id="45" name="テキスト ボックス 44">
            <a:extLst>
              <a:ext uri="{FF2B5EF4-FFF2-40B4-BE49-F238E27FC236}">
                <a16:creationId xmlns:a16="http://schemas.microsoft.com/office/drawing/2014/main" id="{9CC039E8-C9CD-1700-FCFF-05C9758C3ADB}"/>
              </a:ext>
            </a:extLst>
          </p:cNvPr>
          <p:cNvSpPr txBox="1"/>
          <p:nvPr/>
        </p:nvSpPr>
        <p:spPr>
          <a:xfrm>
            <a:off x="1779347" y="6438467"/>
            <a:ext cx="8967354" cy="369332"/>
          </a:xfrm>
          <a:prstGeom prst="rect">
            <a:avLst/>
          </a:prstGeom>
          <a:noFill/>
        </p:spPr>
        <p:txBody>
          <a:bodyPr wrap="square">
            <a:spAutoFit/>
          </a:bodyPr>
          <a:lstStyle/>
          <a:p>
            <a:r>
              <a:rPr lang="ja-JP" altLang="ja-JP" sz="1800" b="1" dirty="0">
                <a:solidFill>
                  <a:srgbClr val="FF0000"/>
                </a:solidFill>
                <a:effectLst/>
                <a:ea typeface="Meiryo UI" panose="020B0604030504040204" pitchFamily="50" charset="-128"/>
                <a:cs typeface="Meiryo UI" panose="020B0604030504040204" pitchFamily="50" charset="-128"/>
              </a:rPr>
              <a:t>住民側</a:t>
            </a:r>
            <a:r>
              <a:rPr lang="ja-JP" altLang="en-US" sz="1800" b="1" dirty="0">
                <a:solidFill>
                  <a:srgbClr val="FF0000"/>
                </a:solidFill>
                <a:effectLst/>
                <a:ea typeface="Meiryo UI" panose="020B0604030504040204" pitchFamily="50" charset="-128"/>
                <a:cs typeface="Meiryo UI" panose="020B0604030504040204" pitchFamily="50" charset="-128"/>
              </a:rPr>
              <a:t>（アドボケーター含む）</a:t>
            </a:r>
            <a:r>
              <a:rPr lang="ja-JP" altLang="ja-JP" sz="1800" b="1" dirty="0">
                <a:solidFill>
                  <a:srgbClr val="FF0000"/>
                </a:solidFill>
                <a:effectLst/>
                <a:ea typeface="Meiryo UI" panose="020B0604030504040204" pitchFamily="50" charset="-128"/>
                <a:cs typeface="Meiryo UI" panose="020B0604030504040204" pitchFamily="50" charset="-128"/>
              </a:rPr>
              <a:t>が自ら的確な行政サービスに関する情報にアクセスでき</a:t>
            </a:r>
            <a:r>
              <a:rPr lang="ja-JP" altLang="en-US" sz="1800" b="1" dirty="0">
                <a:solidFill>
                  <a:srgbClr val="FF0000"/>
                </a:solidFill>
                <a:effectLst/>
                <a:ea typeface="Meiryo UI" panose="020B0604030504040204" pitchFamily="50" charset="-128"/>
                <a:cs typeface="Meiryo UI" panose="020B0604030504040204" pitchFamily="50" charset="-128"/>
              </a:rPr>
              <a:t>る状態に</a:t>
            </a:r>
            <a:endParaRPr lang="ja-JP" altLang="en-US" b="1" dirty="0">
              <a:solidFill>
                <a:srgbClr val="FF0000"/>
              </a:solidFill>
            </a:endParaRPr>
          </a:p>
        </p:txBody>
      </p:sp>
    </p:spTree>
    <p:extLst>
      <p:ext uri="{BB962C8B-B14F-4D97-AF65-F5344CB8AC3E}">
        <p14:creationId xmlns:p14="http://schemas.microsoft.com/office/powerpoint/2010/main" val="405934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8E5A-00D8-365E-2EF1-E33AB966FA55}"/>
            </a:ext>
          </a:extLst>
        </p:cNvPr>
        <p:cNvGrpSpPr/>
        <p:nvPr/>
      </p:nvGrpSpPr>
      <p:grpSpPr>
        <a:xfrm>
          <a:off x="0" y="0"/>
          <a:ext cx="0" cy="0"/>
          <a:chOff x="0" y="0"/>
          <a:chExt cx="0" cy="0"/>
        </a:xfrm>
      </p:grpSpPr>
      <p:sp>
        <p:nvSpPr>
          <p:cNvPr id="18" name="楕円 5">
            <a:extLst>
              <a:ext uri="{FF2B5EF4-FFF2-40B4-BE49-F238E27FC236}">
                <a16:creationId xmlns:a16="http://schemas.microsoft.com/office/drawing/2014/main" id="{AAB4ECD4-B684-7130-252E-1F61518F1F6D}"/>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C9EA4EAF-AC1B-3FF1-13DB-009764A49E61}"/>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7C32C3EB-1D46-C26B-E32E-F9162ED0633F}"/>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FE8655BB-2F08-9FE5-FEAC-AF949EE7EEE2}"/>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D2417191-3984-9080-D857-EAF62F221F7B}"/>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02F21579-B569-F811-D3E4-74CB4CB9F21A}"/>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10A963C0-F889-2102-C521-4B6D163660C7}"/>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a:extLst>
              <a:ext uri="{FF2B5EF4-FFF2-40B4-BE49-F238E27FC236}">
                <a16:creationId xmlns:a16="http://schemas.microsoft.com/office/drawing/2014/main" id="{4D929203-7C13-51A4-B410-063D03440C6B}"/>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7</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30E20C64-8C5F-A29C-0959-373353C698E7}"/>
              </a:ext>
            </a:extLst>
          </p:cNvPr>
          <p:cNvSpPr>
            <a:spLocks noGrp="1"/>
          </p:cNvSpPr>
          <p:nvPr>
            <p:ph type="title"/>
          </p:nvPr>
        </p:nvSpPr>
        <p:spPr>
          <a:xfrm>
            <a:off x="609600" y="365126"/>
            <a:ext cx="10972800" cy="779462"/>
          </a:xfrm>
          <a:noFill/>
          <a:ln>
            <a:noFill/>
          </a:ln>
        </p:spPr>
        <p:txBody>
          <a:bodyPr>
            <a:noAutofit/>
          </a:bodyPr>
          <a:lstStyle/>
          <a:p>
            <a:r>
              <a:rPr lang="ja-JP" altLang="en-US" sz="3000" b="1" dirty="0">
                <a:latin typeface="BIZ UDPゴシック" panose="020B0400000000000000" pitchFamily="50" charset="-128"/>
                <a:ea typeface="BIZ UDPゴシック" panose="020B0400000000000000" pitchFamily="50" charset="-128"/>
              </a:rPr>
              <a:t>実証検証フィールド～すすき野団地</a:t>
            </a:r>
            <a:endParaRPr kumimoji="1" lang="ja-JP" altLang="en-US" sz="3000" b="1"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42C076FC-621A-22F9-3788-02F175311E53}"/>
              </a:ext>
            </a:extLst>
          </p:cNvPr>
          <p:cNvPicPr>
            <a:picLocks noChangeAspect="1"/>
          </p:cNvPicPr>
          <p:nvPr/>
        </p:nvPicPr>
        <p:blipFill>
          <a:blip r:embed="rId2"/>
          <a:stretch>
            <a:fillRect/>
          </a:stretch>
        </p:blipFill>
        <p:spPr>
          <a:xfrm>
            <a:off x="73734" y="1370231"/>
            <a:ext cx="8309956" cy="5297978"/>
          </a:xfrm>
          <a:prstGeom prst="rect">
            <a:avLst/>
          </a:prstGeom>
          <a:ln>
            <a:solidFill>
              <a:schemeClr val="tx1"/>
            </a:solidFill>
          </a:ln>
        </p:spPr>
      </p:pic>
      <p:sp>
        <p:nvSpPr>
          <p:cNvPr id="10" name="テキスト ボックス 9">
            <a:extLst>
              <a:ext uri="{FF2B5EF4-FFF2-40B4-BE49-F238E27FC236}">
                <a16:creationId xmlns:a16="http://schemas.microsoft.com/office/drawing/2014/main" id="{1AAD34B6-C45F-ACA5-6407-55520B795837}"/>
              </a:ext>
            </a:extLst>
          </p:cNvPr>
          <p:cNvSpPr txBox="1"/>
          <p:nvPr/>
        </p:nvSpPr>
        <p:spPr>
          <a:xfrm>
            <a:off x="8485414" y="2040029"/>
            <a:ext cx="3632852" cy="4524315"/>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ja-JP" dirty="0">
                <a:effectLst/>
                <a:ea typeface="Meiryo UI" panose="020B0604030504040204" pitchFamily="50" charset="-128"/>
                <a:cs typeface="Meiryo UI" panose="020B0604030504040204" pitchFamily="50" charset="-128"/>
              </a:rPr>
              <a:t>昭和</a:t>
            </a:r>
            <a:r>
              <a:rPr lang="en-US" altLang="ja-JP" dirty="0">
                <a:effectLst/>
                <a:ea typeface="Meiryo UI" panose="020B0604030504040204" pitchFamily="50" charset="-128"/>
                <a:cs typeface="Meiryo UI" panose="020B0604030504040204" pitchFamily="50" charset="-128"/>
              </a:rPr>
              <a:t>49</a:t>
            </a:r>
            <a:r>
              <a:rPr lang="ja-JP" altLang="ja-JP" dirty="0">
                <a:effectLst/>
                <a:ea typeface="Meiryo UI" panose="020B0604030504040204" pitchFamily="50" charset="-128"/>
                <a:cs typeface="Meiryo UI" panose="020B0604030504040204" pitchFamily="50" charset="-128"/>
              </a:rPr>
              <a:t>年に分譲開始</a:t>
            </a: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dirty="0">
                <a:effectLst/>
                <a:ea typeface="Meiryo UI" panose="020B0604030504040204" pitchFamily="50" charset="-128"/>
                <a:cs typeface="Meiryo UI" panose="020B0604030504040204" pitchFamily="50" charset="-128"/>
              </a:rPr>
              <a:t>820</a:t>
            </a:r>
            <a:r>
              <a:rPr lang="ja-JP" altLang="ja-JP" dirty="0">
                <a:effectLst/>
                <a:ea typeface="Meiryo UI" panose="020B0604030504040204" pitchFamily="50" charset="-128"/>
                <a:cs typeface="Meiryo UI" panose="020B0604030504040204" pitchFamily="50" charset="-128"/>
              </a:rPr>
              <a:t>戸を含む大規模な集合団地</a:t>
            </a: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ja-JP" dirty="0">
                <a:effectLst/>
                <a:ea typeface="Meiryo UI" panose="020B0604030504040204" pitchFamily="50" charset="-128"/>
                <a:cs typeface="Meiryo UI" panose="020B0604030504040204" pitchFamily="50" charset="-128"/>
              </a:rPr>
              <a:t>住民の「高齢化」と建物・設備の「高経年化」という、大きな「</a:t>
            </a:r>
            <a:r>
              <a:rPr lang="en-US" altLang="ja-JP" dirty="0">
                <a:effectLst/>
                <a:ea typeface="Meiryo UI" panose="020B0604030504040204" pitchFamily="50" charset="-128"/>
                <a:cs typeface="Meiryo UI" panose="020B0604030504040204" pitchFamily="50" charset="-128"/>
              </a:rPr>
              <a:t>2</a:t>
            </a:r>
            <a:r>
              <a:rPr lang="ja-JP" altLang="ja-JP" dirty="0">
                <a:effectLst/>
                <a:ea typeface="Meiryo UI" panose="020B0604030504040204" pitchFamily="50" charset="-128"/>
                <a:cs typeface="Meiryo UI" panose="020B0604030504040204" pitchFamily="50" charset="-128"/>
              </a:rPr>
              <a:t>つの老い」が地域課題</a:t>
            </a: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ja-JP" dirty="0">
                <a:effectLst/>
                <a:ea typeface="Meiryo UI" panose="020B0604030504040204" pitchFamily="50" charset="-128"/>
                <a:cs typeface="Meiryo UI" panose="020B0604030504040204" pitchFamily="50" charset="-128"/>
              </a:rPr>
              <a:t>特に高齢化率は、すすき野団地が位置する青葉区全体で</a:t>
            </a:r>
            <a:r>
              <a:rPr lang="en-US" altLang="ja-JP" dirty="0">
                <a:effectLst/>
                <a:ea typeface="Meiryo UI" panose="020B0604030504040204" pitchFamily="50" charset="-128"/>
                <a:cs typeface="Meiryo UI" panose="020B0604030504040204" pitchFamily="50" charset="-128"/>
              </a:rPr>
              <a:t>21.9</a:t>
            </a:r>
            <a:r>
              <a:rPr lang="ja-JP" altLang="ja-JP" dirty="0">
                <a:effectLst/>
                <a:ea typeface="Meiryo UI" panose="020B0604030504040204" pitchFamily="50" charset="-128"/>
                <a:cs typeface="Meiryo UI" panose="020B0604030504040204" pitchFamily="50" charset="-128"/>
              </a:rPr>
              <a:t>％であるのに対して、当団地を含むエリアでは</a:t>
            </a:r>
            <a:r>
              <a:rPr lang="en-US" altLang="ja-JP" dirty="0">
                <a:effectLst/>
                <a:ea typeface="Meiryo UI" panose="020B0604030504040204" pitchFamily="50" charset="-128"/>
                <a:cs typeface="Meiryo UI" panose="020B0604030504040204" pitchFamily="50" charset="-128"/>
              </a:rPr>
              <a:t>46.6</a:t>
            </a:r>
            <a:r>
              <a:rPr lang="ja-JP" altLang="ja-JP" dirty="0">
                <a:effectLst/>
                <a:ea typeface="Meiryo UI" panose="020B0604030504040204" pitchFamily="50" charset="-128"/>
                <a:cs typeface="Meiryo UI" panose="020B0604030504040204" pitchFamily="50" charset="-128"/>
              </a:rPr>
              <a:t>％（</a:t>
            </a:r>
            <a:r>
              <a:rPr lang="en-US" altLang="ja-JP" dirty="0">
                <a:effectLst/>
                <a:ea typeface="Meiryo UI" panose="020B0604030504040204" pitchFamily="50" charset="-128"/>
                <a:cs typeface="Meiryo UI" panose="020B0604030504040204" pitchFamily="50" charset="-128"/>
              </a:rPr>
              <a:t>2022</a:t>
            </a:r>
            <a:r>
              <a:rPr lang="ja-JP" altLang="ja-JP" dirty="0">
                <a:effectLst/>
                <a:ea typeface="Meiryo UI" panose="020B0604030504040204" pitchFamily="50" charset="-128"/>
                <a:cs typeface="Meiryo UI" panose="020B0604030504040204" pitchFamily="50" charset="-128"/>
              </a:rPr>
              <a:t>年</a:t>
            </a:r>
            <a:r>
              <a:rPr lang="en-US" altLang="ja-JP" dirty="0">
                <a:effectLst/>
                <a:ea typeface="Meiryo UI" panose="020B0604030504040204" pitchFamily="50" charset="-128"/>
                <a:cs typeface="Meiryo UI" panose="020B0604030504040204" pitchFamily="50" charset="-128"/>
              </a:rPr>
              <a:t>1</a:t>
            </a:r>
            <a:r>
              <a:rPr lang="ja-JP" altLang="ja-JP" dirty="0">
                <a:effectLst/>
                <a:ea typeface="Meiryo UI" panose="020B0604030504040204" pitchFamily="50" charset="-128"/>
                <a:cs typeface="Meiryo UI" panose="020B0604030504040204" pitchFamily="50" charset="-128"/>
              </a:rPr>
              <a:t>月現在）と、その深刻化が顕著</a:t>
            </a:r>
            <a:endParaRPr lang="en-US" altLang="ja-JP" dirty="0">
              <a:effectLst/>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ea typeface="Meiryo UI" panose="020B0604030504040204" pitchFamily="50" charset="-128"/>
            </a:endParaRPr>
          </a:p>
          <a:p>
            <a:pPr marL="285750" indent="-285750">
              <a:buFont typeface="Arial" panose="020B0604020202020204" pitchFamily="34" charset="0"/>
              <a:buChar char="•"/>
            </a:pPr>
            <a:endParaRPr lang="ja-JP" altLang="en-US" dirty="0"/>
          </a:p>
        </p:txBody>
      </p:sp>
      <p:sp>
        <p:nvSpPr>
          <p:cNvPr id="14" name="四角形: 角を丸くする 13">
            <a:extLst>
              <a:ext uri="{FF2B5EF4-FFF2-40B4-BE49-F238E27FC236}">
                <a16:creationId xmlns:a16="http://schemas.microsoft.com/office/drawing/2014/main" id="{D43FC8C8-C6D7-4E91-A179-9AFE47387964}"/>
              </a:ext>
            </a:extLst>
          </p:cNvPr>
          <p:cNvSpPr/>
          <p:nvPr/>
        </p:nvSpPr>
        <p:spPr>
          <a:xfrm>
            <a:off x="8478982" y="1370231"/>
            <a:ext cx="3597578" cy="669704"/>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すすき野団地</a:t>
            </a:r>
          </a:p>
        </p:txBody>
      </p:sp>
    </p:spTree>
    <p:extLst>
      <p:ext uri="{BB962C8B-B14F-4D97-AF65-F5344CB8AC3E}">
        <p14:creationId xmlns:p14="http://schemas.microsoft.com/office/powerpoint/2010/main" val="184566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9A34-56A0-D598-1DF8-79B1F84D4084}"/>
            </a:ext>
          </a:extLst>
        </p:cNvPr>
        <p:cNvGrpSpPr/>
        <p:nvPr/>
      </p:nvGrpSpPr>
      <p:grpSpPr>
        <a:xfrm>
          <a:off x="0" y="0"/>
          <a:ext cx="0" cy="0"/>
          <a:chOff x="0" y="0"/>
          <a:chExt cx="0" cy="0"/>
        </a:xfrm>
      </p:grpSpPr>
      <p:sp>
        <p:nvSpPr>
          <p:cNvPr id="18" name="楕円 5">
            <a:extLst>
              <a:ext uri="{FF2B5EF4-FFF2-40B4-BE49-F238E27FC236}">
                <a16:creationId xmlns:a16="http://schemas.microsoft.com/office/drawing/2014/main" id="{75ACB97A-0A37-F0A5-CA5A-198B3F0396FA}"/>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53295681-C9F7-32AA-2F11-A4ECA79AA8A7}"/>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A144C20B-634E-9B36-0BB2-22165C572B86}"/>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C2D0A8-14F2-2359-FDE3-CCFCF6C81776}"/>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552BFD92-E4CD-1EFE-D357-5760C5843D1D}"/>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973E9318-E00E-5E06-C8AD-256EDB242EC7}"/>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A122F2B4-580E-2084-9C17-EF0EFFDFF1A7}"/>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a:extLst>
              <a:ext uri="{FF2B5EF4-FFF2-40B4-BE49-F238E27FC236}">
                <a16:creationId xmlns:a16="http://schemas.microsoft.com/office/drawing/2014/main" id="{4D82B81D-7A69-F310-8B51-9CD80E1ADA38}"/>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8</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21DDC4C1-8D9E-D91A-FC3D-6E2E8958E1A0}"/>
              </a:ext>
            </a:extLst>
          </p:cNvPr>
          <p:cNvSpPr>
            <a:spLocks noGrp="1"/>
          </p:cNvSpPr>
          <p:nvPr>
            <p:ph type="title"/>
          </p:nvPr>
        </p:nvSpPr>
        <p:spPr>
          <a:xfrm>
            <a:off x="609600" y="365126"/>
            <a:ext cx="10972800" cy="779462"/>
          </a:xfrm>
          <a:noFill/>
          <a:ln>
            <a:noFill/>
          </a:ln>
        </p:spPr>
        <p:txBody>
          <a:bodyPr>
            <a:noAutofit/>
          </a:bodyPr>
          <a:lstStyle/>
          <a:p>
            <a:r>
              <a:rPr kumimoji="1" lang="ja-JP" altLang="en-US" sz="3000" b="1" dirty="0">
                <a:latin typeface="BIZ UDPゴシック" panose="020B0400000000000000" pitchFamily="50" charset="-128"/>
                <a:ea typeface="BIZ UDPゴシック" panose="020B0400000000000000" pitchFamily="50" charset="-128"/>
              </a:rPr>
              <a:t>具体例～</a:t>
            </a:r>
            <a:r>
              <a:rPr kumimoji="1" lang="ja-JP" altLang="en-US" sz="3200" b="1" u="sng" dirty="0">
                <a:latin typeface="メイリオ" panose="020B0604030504040204" pitchFamily="50" charset="-128"/>
                <a:ea typeface="メイリオ" panose="020B0604030504040204" pitchFamily="50" charset="-128"/>
              </a:rPr>
              <a:t>横浜市在住　</a:t>
            </a:r>
            <a:r>
              <a:rPr kumimoji="1" lang="en-US" altLang="ja-JP" sz="3200" b="1" u="sng" dirty="0">
                <a:latin typeface="メイリオ" panose="020B0604030504040204" pitchFamily="50" charset="-128"/>
                <a:ea typeface="メイリオ" panose="020B0604030504040204" pitchFamily="50" charset="-128"/>
              </a:rPr>
              <a:t>T</a:t>
            </a:r>
            <a:r>
              <a:rPr kumimoji="1" lang="ja-JP" altLang="en-US" sz="3200" b="1" u="sng" dirty="0">
                <a:latin typeface="メイリオ" panose="020B0604030504040204" pitchFamily="50" charset="-128"/>
                <a:ea typeface="メイリオ" panose="020B0604030504040204" pitchFamily="50" charset="-128"/>
              </a:rPr>
              <a:t>さん（９０歳、女性）</a:t>
            </a:r>
            <a:endParaRPr kumimoji="1" lang="ja-JP" altLang="en-US" sz="3000" b="1" dirty="0">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8136B88F-615E-7B9B-A4FC-56011FE22F65}"/>
              </a:ext>
            </a:extLst>
          </p:cNvPr>
          <p:cNvSpPr/>
          <p:nvPr/>
        </p:nvSpPr>
        <p:spPr>
          <a:xfrm>
            <a:off x="353290" y="1350820"/>
            <a:ext cx="5742709" cy="2951016"/>
          </a:xfrm>
          <a:prstGeom prst="roundRect">
            <a:avLst>
              <a:gd name="adj" fmla="val 7676"/>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endParaRPr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kumimoji="1" lang="ja-JP" altLang="en-US" dirty="0">
                <a:solidFill>
                  <a:schemeClr val="tx1"/>
                </a:solidFill>
                <a:latin typeface="メイリオ" panose="020B0604030504040204" pitchFamily="50" charset="-128"/>
                <a:ea typeface="メイリオ" panose="020B0604030504040204" pitchFamily="50" charset="-128"/>
              </a:rPr>
              <a:t>要介護</a:t>
            </a:r>
            <a:r>
              <a:rPr kumimoji="1" lang="en-US" altLang="ja-JP" dirty="0">
                <a:solidFill>
                  <a:schemeClr val="tx1"/>
                </a:solidFill>
                <a:latin typeface="メイリオ" panose="020B0604030504040204" pitchFamily="50" charset="-128"/>
                <a:ea typeface="メイリオ" panose="020B0604030504040204" pitchFamily="50" charset="-128"/>
              </a:rPr>
              <a:t>3</a:t>
            </a:r>
          </a:p>
          <a:p>
            <a:pPr marL="285750" indent="-285750">
              <a:buFont typeface="Wingdings" panose="05000000000000000000" pitchFamily="2" charset="2"/>
              <a:buChar char="ü"/>
            </a:pPr>
            <a:r>
              <a:rPr kumimoji="1" lang="ja-JP" altLang="en-US" b="1" dirty="0">
                <a:solidFill>
                  <a:srgbClr val="FF0000"/>
                </a:solidFill>
                <a:latin typeface="メイリオ" panose="020B0604030504040204" pitchFamily="50" charset="-128"/>
                <a:ea typeface="メイリオ" panose="020B0604030504040204" pitchFamily="50" charset="-128"/>
              </a:rPr>
              <a:t>認知症の症状</a:t>
            </a:r>
            <a:r>
              <a:rPr kumimoji="1" lang="ja-JP" altLang="en-US" dirty="0">
                <a:solidFill>
                  <a:schemeClr val="tx1"/>
                </a:solidFill>
                <a:latin typeface="メイリオ" panose="020B0604030504040204" pitchFamily="50" charset="-128"/>
                <a:ea typeface="メイリオ" panose="020B0604030504040204" pitchFamily="50" charset="-128"/>
              </a:rPr>
              <a:t>あり</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kumimoji="1" lang="ja-JP" altLang="en-US" dirty="0">
                <a:solidFill>
                  <a:schemeClr val="tx1"/>
                </a:solidFill>
                <a:latin typeface="メイリオ" panose="020B0604030504040204" pitchFamily="50" charset="-128"/>
                <a:ea typeface="メイリオ" panose="020B0604030504040204" pitchFamily="50" charset="-128"/>
              </a:rPr>
              <a:t>自分でお金の管理ができない</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kumimoji="1" lang="ja-JP" altLang="en-US" b="1" dirty="0">
                <a:solidFill>
                  <a:srgbClr val="FF0000"/>
                </a:solidFill>
                <a:latin typeface="メイリオ" panose="020B0604030504040204" pitchFamily="50" charset="-128"/>
                <a:ea typeface="メイリオ" panose="020B0604030504040204" pitchFamily="50" charset="-128"/>
              </a:rPr>
              <a:t>同居の息子（難病）以外に連絡のとれる親族なし</a:t>
            </a:r>
          </a:p>
          <a:p>
            <a:pPr marL="285750" indent="-285750">
              <a:buFont typeface="Wingdings" panose="05000000000000000000" pitchFamily="2" charset="2"/>
              <a:buChar char="ü"/>
            </a:pPr>
            <a:r>
              <a:rPr kumimoji="1" lang="ja-JP" altLang="en-US" dirty="0">
                <a:solidFill>
                  <a:schemeClr val="tx1"/>
                </a:solidFill>
                <a:latin typeface="メイリオ" panose="020B0604030504040204" pitchFamily="50" charset="-128"/>
                <a:ea typeface="メイリオ" panose="020B0604030504040204" pitchFamily="50" charset="-128"/>
              </a:rPr>
              <a:t>屋外での歩行は不可能</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kumimoji="1" lang="ja-JP" altLang="en-US" dirty="0">
                <a:solidFill>
                  <a:schemeClr val="tx1"/>
                </a:solidFill>
                <a:latin typeface="メイリオ" panose="020B0604030504040204" pitchFamily="50" charset="-128"/>
                <a:ea typeface="メイリオ" panose="020B0604030504040204" pitchFamily="50" charset="-128"/>
              </a:rPr>
              <a:t>借家住まい、施設入居の希望あり</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kumimoji="1" lang="ja-JP" altLang="en-US" dirty="0">
                <a:solidFill>
                  <a:schemeClr val="tx1"/>
                </a:solidFill>
                <a:latin typeface="メイリオ" panose="020B0604030504040204" pitchFamily="50" charset="-128"/>
                <a:ea typeface="メイリオ" panose="020B0604030504040204" pitchFamily="50" charset="-128"/>
              </a:rPr>
              <a:t>預貯金はほぼゼロ</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kumimoji="1" lang="ja-JP" altLang="en-US" dirty="0">
                <a:solidFill>
                  <a:schemeClr val="tx1"/>
                </a:solidFill>
                <a:latin typeface="メイリオ" panose="020B0604030504040204" pitchFamily="50" charset="-128"/>
                <a:ea typeface="メイリオ" panose="020B0604030504040204" pitchFamily="50" charset="-128"/>
              </a:rPr>
              <a:t>年金収入がそこそこあり、生活保護には繋げない</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kumimoji="1" lang="ja-JP" altLang="en-US" dirty="0">
              <a:solidFill>
                <a:schemeClr val="tx1"/>
              </a:solidFill>
            </a:endParaRPr>
          </a:p>
        </p:txBody>
      </p:sp>
      <p:sp>
        <p:nvSpPr>
          <p:cNvPr id="4" name="楕円 3">
            <a:extLst>
              <a:ext uri="{FF2B5EF4-FFF2-40B4-BE49-F238E27FC236}">
                <a16:creationId xmlns:a16="http://schemas.microsoft.com/office/drawing/2014/main" id="{782D5FB0-7943-3B69-1A76-43F4C7DB587E}"/>
              </a:ext>
            </a:extLst>
          </p:cNvPr>
          <p:cNvSpPr/>
          <p:nvPr/>
        </p:nvSpPr>
        <p:spPr>
          <a:xfrm>
            <a:off x="71690" y="1281980"/>
            <a:ext cx="1944145" cy="646793"/>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基本情報</a:t>
            </a:r>
            <a:endParaRPr kumimoji="1" lang="ja-JP" altLang="en-US" sz="2000" b="1" dirty="0">
              <a:solidFill>
                <a:schemeClr val="tx1"/>
              </a:solidFill>
            </a:endParaRPr>
          </a:p>
        </p:txBody>
      </p:sp>
      <p:sp>
        <p:nvSpPr>
          <p:cNvPr id="20" name="二等辺三角形 19">
            <a:extLst>
              <a:ext uri="{FF2B5EF4-FFF2-40B4-BE49-F238E27FC236}">
                <a16:creationId xmlns:a16="http://schemas.microsoft.com/office/drawing/2014/main" id="{22FCF7E7-6BA1-8EC5-54AB-B7480A0E6921}"/>
              </a:ext>
            </a:extLst>
          </p:cNvPr>
          <p:cNvSpPr/>
          <p:nvPr/>
        </p:nvSpPr>
        <p:spPr>
          <a:xfrm rot="10800000">
            <a:off x="1980341" y="4433035"/>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85CA1ABA-5720-C598-44C2-4D74023DBE1D}"/>
              </a:ext>
            </a:extLst>
          </p:cNvPr>
          <p:cNvSpPr/>
          <p:nvPr/>
        </p:nvSpPr>
        <p:spPr>
          <a:xfrm>
            <a:off x="2015835" y="4804591"/>
            <a:ext cx="2389910" cy="42316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息子が死亡</a:t>
            </a:r>
            <a:endParaRPr kumimoji="1" lang="ja-JP" altLang="en-US" b="1" dirty="0">
              <a:solidFill>
                <a:srgbClr val="FF0000"/>
              </a:solidFill>
            </a:endParaRPr>
          </a:p>
        </p:txBody>
      </p:sp>
      <p:sp>
        <p:nvSpPr>
          <p:cNvPr id="22" name="四角形: 角を丸くする 21">
            <a:extLst>
              <a:ext uri="{FF2B5EF4-FFF2-40B4-BE49-F238E27FC236}">
                <a16:creationId xmlns:a16="http://schemas.microsoft.com/office/drawing/2014/main" id="{5A5D7DEB-5650-4C68-C9DD-9BF0FFB0CE41}"/>
              </a:ext>
            </a:extLst>
          </p:cNvPr>
          <p:cNvSpPr/>
          <p:nvPr/>
        </p:nvSpPr>
        <p:spPr>
          <a:xfrm>
            <a:off x="353288" y="5768706"/>
            <a:ext cx="10609121" cy="952769"/>
          </a:xfrm>
          <a:prstGeom prst="roundRect">
            <a:avLst>
              <a:gd name="adj" fmla="val 7676"/>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kumimoji="1" lang="en-US" altLang="ja-JP" b="1" dirty="0">
              <a:solidFill>
                <a:srgbClr val="FF0000"/>
              </a:solidFill>
            </a:endParaRPr>
          </a:p>
          <a:p>
            <a:pPr marL="285750" indent="-285750">
              <a:buFont typeface="Wingdings" panose="05000000000000000000" pitchFamily="2" charset="2"/>
              <a:buChar char="Ø"/>
            </a:pPr>
            <a:r>
              <a:rPr kumimoji="1" lang="ja-JP" altLang="en-US" b="1" dirty="0">
                <a:solidFill>
                  <a:srgbClr val="FF0000"/>
                </a:solidFill>
              </a:rPr>
              <a:t>本人の</a:t>
            </a:r>
            <a:r>
              <a:rPr kumimoji="1" lang="ja-JP" altLang="en-US" b="1" dirty="0">
                <a:solidFill>
                  <a:srgbClr val="FF0000"/>
                </a:solidFill>
                <a:latin typeface="メイリオ" panose="020B0604030504040204" pitchFamily="50" charset="-128"/>
                <a:ea typeface="メイリオ" panose="020B0604030504040204" pitchFamily="50" charset="-128"/>
              </a:rPr>
              <a:t>意思決定を支援する権限のある人がいない（独居、高齢、認知症）</a:t>
            </a: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kumimoji="1" lang="ja-JP" altLang="en-US" dirty="0">
                <a:solidFill>
                  <a:schemeClr val="tx1"/>
                </a:solidFill>
                <a:latin typeface="メイリオ" panose="020B0604030504040204" pitchFamily="50" charset="-128"/>
                <a:ea typeface="メイリオ" panose="020B0604030504040204" pitchFamily="50" charset="-128"/>
              </a:rPr>
              <a:t>亡くなった息子の相続手続きができない、借金があっても相続放棄もできない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23" name="二等辺三角形 22">
            <a:extLst>
              <a:ext uri="{FF2B5EF4-FFF2-40B4-BE49-F238E27FC236}">
                <a16:creationId xmlns:a16="http://schemas.microsoft.com/office/drawing/2014/main" id="{5F9030D2-FE2C-D98F-36C4-E9C946BD8312}"/>
              </a:ext>
            </a:extLst>
          </p:cNvPr>
          <p:cNvSpPr/>
          <p:nvPr/>
        </p:nvSpPr>
        <p:spPr>
          <a:xfrm rot="10800000">
            <a:off x="1980341" y="5371344"/>
            <a:ext cx="2488605" cy="253776"/>
          </a:xfrm>
          <a:prstGeom prst="triangl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54D3F014-F5BB-DCD6-88E3-EC566502C3EF}"/>
              </a:ext>
            </a:extLst>
          </p:cNvPr>
          <p:cNvSpPr/>
          <p:nvPr/>
        </p:nvSpPr>
        <p:spPr>
          <a:xfrm>
            <a:off x="115440" y="5300495"/>
            <a:ext cx="1944145" cy="646793"/>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現状</a:t>
            </a:r>
            <a:endParaRPr kumimoji="1" lang="ja-JP" altLang="en-US" sz="2000" b="1" dirty="0">
              <a:solidFill>
                <a:schemeClr val="tx1"/>
              </a:solidFill>
            </a:endParaRPr>
          </a:p>
        </p:txBody>
      </p:sp>
      <p:pic>
        <p:nvPicPr>
          <p:cNvPr id="6" name="図 5">
            <a:extLst>
              <a:ext uri="{FF2B5EF4-FFF2-40B4-BE49-F238E27FC236}">
                <a16:creationId xmlns:a16="http://schemas.microsoft.com/office/drawing/2014/main" id="{D4BF9679-BDB7-1E3B-E974-23DA8949F280}"/>
              </a:ext>
            </a:extLst>
          </p:cNvPr>
          <p:cNvPicPr>
            <a:picLocks noChangeAspect="1"/>
          </p:cNvPicPr>
          <p:nvPr/>
        </p:nvPicPr>
        <p:blipFill>
          <a:blip r:embed="rId2"/>
          <a:stretch>
            <a:fillRect/>
          </a:stretch>
        </p:blipFill>
        <p:spPr>
          <a:xfrm>
            <a:off x="7110447" y="1216171"/>
            <a:ext cx="3866583" cy="4454558"/>
          </a:xfrm>
          <a:prstGeom prst="rect">
            <a:avLst/>
          </a:prstGeom>
        </p:spPr>
      </p:pic>
    </p:spTree>
    <p:extLst>
      <p:ext uri="{BB962C8B-B14F-4D97-AF65-F5344CB8AC3E}">
        <p14:creationId xmlns:p14="http://schemas.microsoft.com/office/powerpoint/2010/main" val="260757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F72B-D755-701A-C8D0-F2CDE398F317}"/>
            </a:ext>
          </a:extLst>
        </p:cNvPr>
        <p:cNvGrpSpPr/>
        <p:nvPr/>
      </p:nvGrpSpPr>
      <p:grpSpPr>
        <a:xfrm>
          <a:off x="0" y="0"/>
          <a:ext cx="0" cy="0"/>
          <a:chOff x="0" y="0"/>
          <a:chExt cx="0" cy="0"/>
        </a:xfrm>
      </p:grpSpPr>
      <p:sp>
        <p:nvSpPr>
          <p:cNvPr id="34" name="四角形: 角を丸くする 33">
            <a:extLst>
              <a:ext uri="{FF2B5EF4-FFF2-40B4-BE49-F238E27FC236}">
                <a16:creationId xmlns:a16="http://schemas.microsoft.com/office/drawing/2014/main" id="{67EF29E4-087E-2FDE-E8DC-236CBF4C1F88}"/>
              </a:ext>
            </a:extLst>
          </p:cNvPr>
          <p:cNvSpPr/>
          <p:nvPr/>
        </p:nvSpPr>
        <p:spPr>
          <a:xfrm>
            <a:off x="644033" y="5060704"/>
            <a:ext cx="4939145" cy="369332"/>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6A3471A0-F318-B2A2-BB25-8748B4486811}"/>
              </a:ext>
            </a:extLst>
          </p:cNvPr>
          <p:cNvSpPr/>
          <p:nvPr/>
        </p:nvSpPr>
        <p:spPr>
          <a:xfrm>
            <a:off x="634452" y="3940405"/>
            <a:ext cx="6919739" cy="369332"/>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45214D6-7FA3-5C13-6AA3-A09A0933D6D1}"/>
              </a:ext>
            </a:extLst>
          </p:cNvPr>
          <p:cNvSpPr/>
          <p:nvPr/>
        </p:nvSpPr>
        <p:spPr>
          <a:xfrm>
            <a:off x="609599" y="2438495"/>
            <a:ext cx="4939145" cy="369332"/>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C543C061-0EED-839D-E4A4-7E44A5B3DBA8}"/>
              </a:ext>
            </a:extLst>
          </p:cNvPr>
          <p:cNvGrpSpPr/>
          <p:nvPr/>
        </p:nvGrpSpPr>
        <p:grpSpPr>
          <a:xfrm>
            <a:off x="203801" y="55420"/>
            <a:ext cx="11409801" cy="1868288"/>
            <a:chOff x="203801" y="55420"/>
            <a:chExt cx="11409801" cy="1868288"/>
          </a:xfrm>
        </p:grpSpPr>
        <p:sp>
          <p:nvSpPr>
            <p:cNvPr id="16" name="楕円 5">
              <a:extLst>
                <a:ext uri="{FF2B5EF4-FFF2-40B4-BE49-F238E27FC236}">
                  <a16:creationId xmlns:a16="http://schemas.microsoft.com/office/drawing/2014/main" id="{94609ADF-7A29-08CA-FF7B-0B00EEA29CC5}"/>
                </a:ext>
              </a:extLst>
            </p:cNvPr>
            <p:cNvSpPr/>
            <p:nvPr/>
          </p:nvSpPr>
          <p:spPr>
            <a:xfrm rot="12462939">
              <a:off x="203801" y="1387817"/>
              <a:ext cx="632012" cy="53589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EE4F0">
                    <a:alpha val="63000"/>
                  </a:srgbClr>
                </a:gs>
                <a:gs pos="50000">
                  <a:srgbClr val="FDF3E5">
                    <a:alpha val="63000"/>
                  </a:srgbClr>
                </a:gs>
                <a:gs pos="100000">
                  <a:srgbClr val="FDA9D9">
                    <a:alpha val="5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80E99DB-F3DB-A726-9A8F-010964E82EF0}"/>
                </a:ext>
              </a:extLst>
            </p:cNvPr>
            <p:cNvGrpSpPr/>
            <p:nvPr/>
          </p:nvGrpSpPr>
          <p:grpSpPr>
            <a:xfrm>
              <a:off x="332021" y="55420"/>
              <a:ext cx="1332025" cy="1361545"/>
              <a:chOff x="6222470" y="3894581"/>
              <a:chExt cx="1883878" cy="2119620"/>
            </a:xfrm>
          </p:grpSpPr>
          <p:sp>
            <p:nvSpPr>
              <p:cNvPr id="9" name="楕円 5">
                <a:extLst>
                  <a:ext uri="{FF2B5EF4-FFF2-40B4-BE49-F238E27FC236}">
                    <a16:creationId xmlns:a16="http://schemas.microsoft.com/office/drawing/2014/main" id="{395B51C2-0ACB-0AEC-C5A8-2AD3ED49666A}"/>
                  </a:ext>
                </a:extLst>
              </p:cNvPr>
              <p:cNvSpPr/>
              <p:nvPr/>
            </p:nvSpPr>
            <p:spPr>
              <a:xfrm rot="17146433">
                <a:off x="6215569" y="4123422"/>
                <a:ext cx="1940137" cy="1841421"/>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5">
                <a:extLst>
                  <a:ext uri="{FF2B5EF4-FFF2-40B4-BE49-F238E27FC236}">
                    <a16:creationId xmlns:a16="http://schemas.microsoft.com/office/drawing/2014/main" id="{4D5C05A0-0E15-FFDD-0CBA-33FAD67DEDFB}"/>
                  </a:ext>
                </a:extLst>
              </p:cNvPr>
              <p:cNvSpPr/>
              <p:nvPr/>
            </p:nvSpPr>
            <p:spPr>
              <a:xfrm rot="20300240">
                <a:off x="6222470" y="3894581"/>
                <a:ext cx="882555" cy="1154635"/>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033" h="4884175">
                    <a:moveTo>
                      <a:pt x="5" y="2211232"/>
                    </a:moveTo>
                    <a:cubicBezTo>
                      <a:pt x="-2304" y="1418449"/>
                      <a:pt x="715754" y="-458062"/>
                      <a:pt x="2756956" y="103046"/>
                    </a:cubicBezTo>
                    <a:cubicBezTo>
                      <a:pt x="4798158" y="664154"/>
                      <a:pt x="5597033" y="1941664"/>
                      <a:pt x="5597033" y="3167196"/>
                    </a:cubicBezTo>
                    <a:cubicBezTo>
                      <a:pt x="5597033" y="4392728"/>
                      <a:pt x="3703648" y="5019072"/>
                      <a:pt x="2770810" y="4859745"/>
                    </a:cubicBezTo>
                    <a:cubicBezTo>
                      <a:pt x="1837972" y="4700418"/>
                      <a:pt x="2314" y="3004015"/>
                      <a:pt x="5" y="2211232"/>
                    </a:cubicBezTo>
                    <a:close/>
                  </a:path>
                </a:pathLst>
              </a:custGeom>
              <a:gradFill flip="none" rotWithShape="1">
                <a:gsLst>
                  <a:gs pos="0">
                    <a:srgbClr val="FDA9D9">
                      <a:alpha val="36000"/>
                    </a:srgbClr>
                  </a:gs>
                  <a:gs pos="57000">
                    <a:srgbClr val="FEBFA1">
                      <a:alpha val="37000"/>
                    </a:srgbClr>
                  </a:gs>
                  <a:gs pos="100000">
                    <a:srgbClr val="E5B0F6">
                      <a:alpha val="2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3" name="直線コネクタ 12">
              <a:extLst>
                <a:ext uri="{FF2B5EF4-FFF2-40B4-BE49-F238E27FC236}">
                  <a16:creationId xmlns:a16="http://schemas.microsoft.com/office/drawing/2014/main" id="{D52691FE-F0C8-2BF0-EFB6-28CC003CC8AB}"/>
                </a:ext>
              </a:extLst>
            </p:cNvPr>
            <p:cNvCxnSpPr/>
            <p:nvPr/>
          </p:nvCxnSpPr>
          <p:spPr>
            <a:xfrm>
              <a:off x="634452" y="1144588"/>
              <a:ext cx="10979150" cy="0"/>
            </a:xfrm>
            <a:prstGeom prst="line">
              <a:avLst/>
            </a:prstGeom>
            <a:ln>
              <a:gradFill flip="none" rotWithShape="1">
                <a:gsLst>
                  <a:gs pos="0">
                    <a:schemeClr val="bg1"/>
                  </a:gs>
                  <a:gs pos="38000">
                    <a:srgbClr val="FBE6C1"/>
                  </a:gs>
                  <a:gs pos="100000">
                    <a:srgbClr val="D3DEF1"/>
                  </a:gs>
                  <a:gs pos="68000">
                    <a:srgbClr val="FAA4A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31" name="四角形: 角を丸くする 30">
            <a:extLst>
              <a:ext uri="{FF2B5EF4-FFF2-40B4-BE49-F238E27FC236}">
                <a16:creationId xmlns:a16="http://schemas.microsoft.com/office/drawing/2014/main" id="{E1FE4F88-C618-2673-EC19-C00A0EE2BC57}"/>
              </a:ext>
            </a:extLst>
          </p:cNvPr>
          <p:cNvSpPr/>
          <p:nvPr/>
        </p:nvSpPr>
        <p:spPr>
          <a:xfrm>
            <a:off x="634452" y="1246460"/>
            <a:ext cx="4010284" cy="369332"/>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5">
            <a:extLst>
              <a:ext uri="{FF2B5EF4-FFF2-40B4-BE49-F238E27FC236}">
                <a16:creationId xmlns:a16="http://schemas.microsoft.com/office/drawing/2014/main" id="{0DBDA336-240C-D391-E9D2-3D3647F34462}"/>
              </a:ext>
            </a:extLst>
          </p:cNvPr>
          <p:cNvSpPr/>
          <p:nvPr/>
        </p:nvSpPr>
        <p:spPr>
          <a:xfrm rot="20889596">
            <a:off x="9560095" y="-341557"/>
            <a:ext cx="2631905" cy="1301566"/>
          </a:xfrm>
          <a:custGeom>
            <a:avLst/>
            <a:gdLst>
              <a:gd name="connsiteX0" fmla="*/ 0 w 5347645"/>
              <a:gd name="connsiteY0" fmla="*/ 2219022 h 4438044"/>
              <a:gd name="connsiteX1" fmla="*/ 2673823 w 5347645"/>
              <a:gd name="connsiteY1" fmla="*/ 0 h 4438044"/>
              <a:gd name="connsiteX2" fmla="*/ 5347646 w 5347645"/>
              <a:gd name="connsiteY2" fmla="*/ 2219022 h 4438044"/>
              <a:gd name="connsiteX3" fmla="*/ 2673823 w 5347645"/>
              <a:gd name="connsiteY3" fmla="*/ 4438044 h 4438044"/>
              <a:gd name="connsiteX4" fmla="*/ 0 w 5347645"/>
              <a:gd name="connsiteY4" fmla="*/ 2219022 h 4438044"/>
              <a:gd name="connsiteX0" fmla="*/ 0 w 5444628"/>
              <a:gd name="connsiteY0" fmla="*/ 1794980 h 4446905"/>
              <a:gd name="connsiteX1" fmla="*/ 2770805 w 5444628"/>
              <a:gd name="connsiteY1" fmla="*/ 5449 h 4446905"/>
              <a:gd name="connsiteX2" fmla="*/ 5444628 w 5444628"/>
              <a:gd name="connsiteY2" fmla="*/ 2224471 h 4446905"/>
              <a:gd name="connsiteX3" fmla="*/ 2770805 w 5444628"/>
              <a:gd name="connsiteY3" fmla="*/ 4443493 h 4446905"/>
              <a:gd name="connsiteX4" fmla="*/ 0 w 5444628"/>
              <a:gd name="connsiteY4" fmla="*/ 1794980 h 4446905"/>
              <a:gd name="connsiteX0" fmla="*/ 0 w 5597028"/>
              <a:gd name="connsiteY0" fmla="*/ 1811389 h 4484332"/>
              <a:gd name="connsiteX1" fmla="*/ 2770805 w 5597028"/>
              <a:gd name="connsiteY1" fmla="*/ 21858 h 4484332"/>
              <a:gd name="connsiteX2" fmla="*/ 5597028 w 5597028"/>
              <a:gd name="connsiteY2" fmla="*/ 2767353 h 4484332"/>
              <a:gd name="connsiteX3" fmla="*/ 2770805 w 5597028"/>
              <a:gd name="connsiteY3" fmla="*/ 4459902 h 4484332"/>
              <a:gd name="connsiteX4" fmla="*/ 0 w 5597028"/>
              <a:gd name="connsiteY4" fmla="*/ 1811389 h 4484332"/>
              <a:gd name="connsiteX0" fmla="*/ 2 w 5597030"/>
              <a:gd name="connsiteY0" fmla="*/ 2120120 h 4793063"/>
              <a:gd name="connsiteX1" fmla="*/ 2756953 w 5597030"/>
              <a:gd name="connsiteY1" fmla="*/ 11934 h 4793063"/>
              <a:gd name="connsiteX2" fmla="*/ 5597030 w 5597030"/>
              <a:gd name="connsiteY2" fmla="*/ 3076084 h 4793063"/>
              <a:gd name="connsiteX3" fmla="*/ 2770807 w 5597030"/>
              <a:gd name="connsiteY3" fmla="*/ 4768633 h 4793063"/>
              <a:gd name="connsiteX4" fmla="*/ 2 w 5597030"/>
              <a:gd name="connsiteY4" fmla="*/ 2120120 h 4793063"/>
              <a:gd name="connsiteX0" fmla="*/ 5 w 5597033"/>
              <a:gd name="connsiteY0" fmla="*/ 2211232 h 4884175"/>
              <a:gd name="connsiteX1" fmla="*/ 2756956 w 5597033"/>
              <a:gd name="connsiteY1" fmla="*/ 103046 h 4884175"/>
              <a:gd name="connsiteX2" fmla="*/ 5597033 w 5597033"/>
              <a:gd name="connsiteY2" fmla="*/ 3167196 h 4884175"/>
              <a:gd name="connsiteX3" fmla="*/ 2770810 w 5597033"/>
              <a:gd name="connsiteY3" fmla="*/ 4859745 h 4884175"/>
              <a:gd name="connsiteX4" fmla="*/ 5 w 5597033"/>
              <a:gd name="connsiteY4" fmla="*/ 2211232 h 4884175"/>
              <a:gd name="connsiteX0" fmla="*/ 24 w 5597052"/>
              <a:gd name="connsiteY0" fmla="*/ 2273630 h 4946573"/>
              <a:gd name="connsiteX1" fmla="*/ 2756975 w 5597052"/>
              <a:gd name="connsiteY1" fmla="*/ 165444 h 4946573"/>
              <a:gd name="connsiteX2" fmla="*/ 5597052 w 5597052"/>
              <a:gd name="connsiteY2" fmla="*/ 3229594 h 4946573"/>
              <a:gd name="connsiteX3" fmla="*/ 2770829 w 5597052"/>
              <a:gd name="connsiteY3" fmla="*/ 4922143 h 4946573"/>
              <a:gd name="connsiteX4" fmla="*/ 24 w 5597052"/>
              <a:gd name="connsiteY4" fmla="*/ 2273630 h 4946573"/>
              <a:gd name="connsiteX0" fmla="*/ 88 w 5597116"/>
              <a:gd name="connsiteY0" fmla="*/ 2208956 h 4565577"/>
              <a:gd name="connsiteX1" fmla="*/ 2757039 w 5597116"/>
              <a:gd name="connsiteY1" fmla="*/ 100770 h 4565577"/>
              <a:gd name="connsiteX2" fmla="*/ 5597116 w 5597116"/>
              <a:gd name="connsiteY2" fmla="*/ 3164920 h 4565577"/>
              <a:gd name="connsiteX3" fmla="*/ 2812551 w 5597116"/>
              <a:gd name="connsiteY3" fmla="*/ 4525924 h 4565577"/>
              <a:gd name="connsiteX4" fmla="*/ 88 w 5597116"/>
              <a:gd name="connsiteY4" fmla="*/ 2208956 h 4565577"/>
              <a:gd name="connsiteX0" fmla="*/ 13110 w 5610138"/>
              <a:gd name="connsiteY0" fmla="*/ 2272343 h 4628964"/>
              <a:gd name="connsiteX1" fmla="*/ 2770061 w 5610138"/>
              <a:gd name="connsiteY1" fmla="*/ 164157 h 4628964"/>
              <a:gd name="connsiteX2" fmla="*/ 5610138 w 5610138"/>
              <a:gd name="connsiteY2" fmla="*/ 3228307 h 4628964"/>
              <a:gd name="connsiteX3" fmla="*/ 2825573 w 5610138"/>
              <a:gd name="connsiteY3" fmla="*/ 4589311 h 4628964"/>
              <a:gd name="connsiteX4" fmla="*/ 13110 w 5610138"/>
              <a:gd name="connsiteY4" fmla="*/ 2272343 h 46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138" h="4628964">
                <a:moveTo>
                  <a:pt x="13110" y="2272343"/>
                </a:moveTo>
                <a:cubicBezTo>
                  <a:pt x="-117956" y="523082"/>
                  <a:pt x="728859" y="-396951"/>
                  <a:pt x="2770061" y="164157"/>
                </a:cubicBezTo>
                <a:cubicBezTo>
                  <a:pt x="4811263" y="725265"/>
                  <a:pt x="5610138" y="2002775"/>
                  <a:pt x="5610138" y="3228307"/>
                </a:cubicBezTo>
                <a:cubicBezTo>
                  <a:pt x="5610138" y="4453839"/>
                  <a:pt x="3758411" y="4748638"/>
                  <a:pt x="2825573" y="4589311"/>
                </a:cubicBezTo>
                <a:cubicBezTo>
                  <a:pt x="1892735" y="4429984"/>
                  <a:pt x="144176" y="4021604"/>
                  <a:pt x="13110" y="2272343"/>
                </a:cubicBezTo>
                <a:close/>
              </a:path>
            </a:pathLst>
          </a:custGeom>
          <a:gradFill flip="none" rotWithShape="1">
            <a:gsLst>
              <a:gs pos="0">
                <a:srgbClr val="FDA9D9">
                  <a:alpha val="36000"/>
                </a:srgbClr>
              </a:gs>
              <a:gs pos="100000">
                <a:srgbClr val="FBE6C1">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a:extLst>
              <a:ext uri="{FF2B5EF4-FFF2-40B4-BE49-F238E27FC236}">
                <a16:creationId xmlns:a16="http://schemas.microsoft.com/office/drawing/2014/main" id="{5FB0149A-0E32-9C3B-830A-00CCE771D54A}"/>
              </a:ext>
            </a:extLst>
          </p:cNvPr>
          <p:cNvSpPr>
            <a:spLocks noGrp="1"/>
          </p:cNvSpPr>
          <p:nvPr>
            <p:ph type="sldNum" sz="quarter" idx="12"/>
          </p:nvPr>
        </p:nvSpPr>
        <p:spPr/>
        <p:txBody>
          <a:bodyPr/>
          <a:lstStyle/>
          <a:p>
            <a:fld id="{6242AA63-ACD3-4349-8CEE-E89FF0C48BF0}" type="slidenum">
              <a:rPr kumimoji="1" lang="ja-JP" altLang="en-US" smtClean="0">
                <a:latin typeface="Arial" panose="020B0604020202020204" pitchFamily="34" charset="0"/>
                <a:cs typeface="Arial" panose="020B0604020202020204" pitchFamily="34" charset="0"/>
              </a:rPr>
              <a:t>9</a:t>
            </a:fld>
            <a:endParaRPr kumimoji="1" lang="ja-JP" altLang="en-US">
              <a:latin typeface="Arial" panose="020B0604020202020204" pitchFamily="34" charset="0"/>
              <a:cs typeface="Arial" panose="020B0604020202020204" pitchFamily="34" charset="0"/>
            </a:endParaRPr>
          </a:p>
        </p:txBody>
      </p:sp>
      <p:sp>
        <p:nvSpPr>
          <p:cNvPr id="7" name="タイトル 1">
            <a:extLst>
              <a:ext uri="{FF2B5EF4-FFF2-40B4-BE49-F238E27FC236}">
                <a16:creationId xmlns:a16="http://schemas.microsoft.com/office/drawing/2014/main" id="{9827B043-6C69-0578-5A7D-A8FA2E327AD4}"/>
              </a:ext>
            </a:extLst>
          </p:cNvPr>
          <p:cNvSpPr>
            <a:spLocks noGrp="1"/>
          </p:cNvSpPr>
          <p:nvPr>
            <p:ph type="title"/>
          </p:nvPr>
        </p:nvSpPr>
        <p:spPr>
          <a:xfrm>
            <a:off x="609600" y="365126"/>
            <a:ext cx="10972800" cy="779462"/>
          </a:xfrm>
          <a:noFill/>
          <a:ln>
            <a:noFill/>
          </a:ln>
        </p:spPr>
        <p:txBody>
          <a:bodyPr>
            <a:noAutofit/>
          </a:bodyPr>
          <a:lstStyle/>
          <a:p>
            <a:r>
              <a:rPr kumimoji="1" lang="ja-JP" altLang="en-US" sz="3000" b="1" dirty="0">
                <a:latin typeface="BIZ UDPゴシック" panose="020B0400000000000000" pitchFamily="50" charset="-128"/>
                <a:ea typeface="BIZ UDPゴシック" panose="020B0400000000000000" pitchFamily="50" charset="-128"/>
              </a:rPr>
              <a:t>具体例～</a:t>
            </a:r>
            <a:r>
              <a:rPr kumimoji="1" lang="en-US" altLang="ja-JP" sz="3200" b="1" u="sng" dirty="0">
                <a:latin typeface="メイリオ" panose="020B0604030504040204" pitchFamily="50" charset="-128"/>
                <a:ea typeface="メイリオ" panose="020B0604030504040204" pitchFamily="50" charset="-128"/>
              </a:rPr>
              <a:t>T</a:t>
            </a:r>
            <a:r>
              <a:rPr kumimoji="1" lang="ja-JP" altLang="en-US" sz="3200" b="1" u="sng" dirty="0">
                <a:latin typeface="メイリオ" panose="020B0604030504040204" pitchFamily="50" charset="-128"/>
                <a:ea typeface="メイリオ" panose="020B0604030504040204" pitchFamily="50" charset="-128"/>
              </a:rPr>
              <a:t>さんの置かれた状況</a:t>
            </a:r>
            <a:endParaRPr kumimoji="1" lang="ja-JP" altLang="en-US" sz="30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7CFE955-5329-F1FC-2186-1C7B4F76674D}"/>
              </a:ext>
            </a:extLst>
          </p:cNvPr>
          <p:cNvSpPr txBox="1"/>
          <p:nvPr/>
        </p:nvSpPr>
        <p:spPr>
          <a:xfrm>
            <a:off x="924174" y="1246460"/>
            <a:ext cx="6115050" cy="369332"/>
          </a:xfrm>
          <a:prstGeom prst="rect">
            <a:avLst/>
          </a:prstGeom>
          <a:noFill/>
        </p:spPr>
        <p:txBody>
          <a:bodyPr wrap="square">
            <a:spAutoFit/>
          </a:bodyPr>
          <a:lstStyle/>
          <a:p>
            <a:r>
              <a:rPr lang="ja-JP" altLang="en-US" u="sng" dirty="0">
                <a:latin typeface="メイリオ" panose="020B0604030504040204" pitchFamily="50" charset="-128"/>
                <a:ea typeface="メイリオ" panose="020B0604030504040204" pitchFamily="50" charset="-128"/>
              </a:rPr>
              <a:t>●</a:t>
            </a:r>
            <a:r>
              <a:rPr kumimoji="1" lang="ja-JP" altLang="en-US" u="sng" dirty="0">
                <a:latin typeface="メイリオ" panose="020B0604030504040204" pitchFamily="50" charset="-128"/>
                <a:ea typeface="メイリオ" panose="020B0604030504040204" pitchFamily="50" charset="-128"/>
              </a:rPr>
              <a:t>ケアマネに相談するも、、、</a:t>
            </a:r>
            <a:endParaRPr lang="ja-JP" altLang="en-US" u="sng" dirty="0"/>
          </a:p>
        </p:txBody>
      </p:sp>
      <p:sp>
        <p:nvSpPr>
          <p:cNvPr id="14" name="テキスト ボックス 13">
            <a:extLst>
              <a:ext uri="{FF2B5EF4-FFF2-40B4-BE49-F238E27FC236}">
                <a16:creationId xmlns:a16="http://schemas.microsoft.com/office/drawing/2014/main" id="{4C5395E8-360D-F18A-7F8D-71F8E0F3272E}"/>
              </a:ext>
            </a:extLst>
          </p:cNvPr>
          <p:cNvSpPr txBox="1"/>
          <p:nvPr/>
        </p:nvSpPr>
        <p:spPr>
          <a:xfrm>
            <a:off x="1384588" y="1775800"/>
            <a:ext cx="10083511" cy="400110"/>
          </a:xfrm>
          <a:prstGeom prst="rect">
            <a:avLst/>
          </a:prstGeom>
          <a:noFill/>
        </p:spPr>
        <p:txBody>
          <a:bodyPr wrap="square">
            <a:spAutoFit/>
          </a:bodyPr>
          <a:lstStyle/>
          <a:p>
            <a:r>
              <a:rPr kumimoji="1" lang="ja-JP" altLang="en-US" sz="2000" b="1" dirty="0">
                <a:latin typeface="メイリオ" panose="020B0604030504040204" pitchFamily="50" charset="-128"/>
                <a:ea typeface="メイリオ" panose="020B0604030504040204" pitchFamily="50" charset="-128"/>
              </a:rPr>
              <a:t>成年後見がつかないと身元保証人がいないので、</a:t>
            </a:r>
            <a:r>
              <a:rPr kumimoji="1" lang="ja-JP" altLang="en-US" sz="2000" b="1" dirty="0">
                <a:solidFill>
                  <a:srgbClr val="FF0000"/>
                </a:solidFill>
                <a:latin typeface="メイリオ" panose="020B0604030504040204" pitchFamily="50" charset="-128"/>
                <a:ea typeface="メイリオ" panose="020B0604030504040204" pitchFamily="50" charset="-128"/>
              </a:rPr>
              <a:t>施設入居の申込みも難しい</a:t>
            </a:r>
            <a:r>
              <a:rPr kumimoji="1" lang="ja-JP" altLang="en-US" sz="2000" b="1" dirty="0">
                <a:latin typeface="メイリオ" panose="020B0604030504040204" pitchFamily="50" charset="-128"/>
                <a:ea typeface="メイリオ" panose="020B0604030504040204" pitchFamily="50" charset="-128"/>
              </a:rPr>
              <a:t>とのこと。</a:t>
            </a:r>
            <a:endParaRPr kumimoji="1" lang="en-US" altLang="ja-JP" sz="20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8077BAD5-4830-206A-A076-B7F12158B5B4}"/>
              </a:ext>
            </a:extLst>
          </p:cNvPr>
          <p:cNvSpPr txBox="1"/>
          <p:nvPr/>
        </p:nvSpPr>
        <p:spPr>
          <a:xfrm>
            <a:off x="924174" y="2450774"/>
            <a:ext cx="6115050" cy="369332"/>
          </a:xfrm>
          <a:prstGeom prst="rect">
            <a:avLst/>
          </a:prstGeom>
          <a:noFill/>
        </p:spPr>
        <p:txBody>
          <a:bodyPr wrap="square">
            <a:spAutoFit/>
          </a:bodyPr>
          <a:lstStyle/>
          <a:p>
            <a:r>
              <a:rPr kumimoji="1" lang="ja-JP" altLang="en-US" u="sng" dirty="0">
                <a:latin typeface="メイリオ" panose="020B0604030504040204" pitchFamily="50" charset="-128"/>
                <a:ea typeface="メイリオ" panose="020B0604030504040204" pitchFamily="50" charset="-128"/>
              </a:rPr>
              <a:t>●成年後見人を付けようとするも、、、</a:t>
            </a:r>
            <a:endParaRPr lang="ja-JP" altLang="en-US" u="sng" dirty="0"/>
          </a:p>
        </p:txBody>
      </p:sp>
      <p:sp>
        <p:nvSpPr>
          <p:cNvPr id="26" name="テキスト ボックス 25">
            <a:extLst>
              <a:ext uri="{FF2B5EF4-FFF2-40B4-BE49-F238E27FC236}">
                <a16:creationId xmlns:a16="http://schemas.microsoft.com/office/drawing/2014/main" id="{926557CE-2905-25DE-43CA-951CE4ABB843}"/>
              </a:ext>
            </a:extLst>
          </p:cNvPr>
          <p:cNvSpPr txBox="1"/>
          <p:nvPr/>
        </p:nvSpPr>
        <p:spPr>
          <a:xfrm>
            <a:off x="1384588" y="2980114"/>
            <a:ext cx="10083511" cy="707886"/>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家庭裁判所</a:t>
            </a:r>
            <a:r>
              <a:rPr kumimoji="1" lang="ja-JP" altLang="en-US" sz="2000" dirty="0">
                <a:latin typeface="メイリオ" panose="020B0604030504040204" pitchFamily="50" charset="-128"/>
                <a:ea typeface="メイリオ" panose="020B0604030504040204" pitchFamily="50" charset="-128"/>
              </a:rPr>
              <a:t>に申立てる</a:t>
            </a:r>
            <a:r>
              <a:rPr kumimoji="1" lang="en-US" altLang="ja-JP" sz="2000" b="1" dirty="0">
                <a:latin typeface="メイリオ" panose="020B0604030504040204" pitchFamily="50" charset="-128"/>
                <a:ea typeface="メイリオ" panose="020B0604030504040204" pitchFamily="50" charset="-128"/>
              </a:rPr>
              <a:t>4</a:t>
            </a:r>
            <a:r>
              <a:rPr kumimoji="1" lang="ja-JP" altLang="en-US" sz="2000" b="1" dirty="0">
                <a:latin typeface="メイリオ" panose="020B0604030504040204" pitchFamily="50" charset="-128"/>
                <a:ea typeface="メイリオ" panose="020B0604030504040204" pitchFamily="50" charset="-128"/>
              </a:rPr>
              <a:t>親等以内の相続人がいないので、区長申立のルートに。</a:t>
            </a:r>
            <a:endParaRPr lang="en-US" altLang="ja-JP" sz="2000" b="1"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そうなると</a:t>
            </a:r>
            <a:r>
              <a:rPr kumimoji="1" lang="ja-JP" altLang="en-US" sz="2000" b="1" dirty="0">
                <a:solidFill>
                  <a:srgbClr val="FF0000"/>
                </a:solidFill>
                <a:latin typeface="メイリオ" panose="020B0604030504040204" pitchFamily="50" charset="-128"/>
                <a:ea typeface="メイリオ" panose="020B0604030504040204" pitchFamily="50" charset="-128"/>
              </a:rPr>
              <a:t>成年後見人がつくまで</a:t>
            </a:r>
            <a:r>
              <a:rPr kumimoji="1" lang="en-US" altLang="ja-JP" sz="2000" b="1" dirty="0">
                <a:solidFill>
                  <a:srgbClr val="FF0000"/>
                </a:solidFill>
                <a:latin typeface="メイリオ" panose="020B0604030504040204" pitchFamily="50" charset="-128"/>
                <a:ea typeface="メイリオ" panose="020B0604030504040204" pitchFamily="50" charset="-128"/>
              </a:rPr>
              <a:t>1</a:t>
            </a:r>
            <a:r>
              <a:rPr kumimoji="1" lang="ja-JP" altLang="en-US" sz="2000" b="1" dirty="0">
                <a:solidFill>
                  <a:srgbClr val="FF0000"/>
                </a:solidFill>
                <a:latin typeface="メイリオ" panose="020B0604030504040204" pitchFamily="50" charset="-128"/>
                <a:ea typeface="メイリオ" panose="020B0604030504040204" pitchFamily="50" charset="-128"/>
              </a:rPr>
              <a:t>年</a:t>
            </a:r>
            <a:r>
              <a:rPr kumimoji="1" lang="ja-JP" altLang="en-US" sz="2000" b="1" dirty="0">
                <a:latin typeface="メイリオ" panose="020B0604030504040204" pitchFamily="50" charset="-128"/>
                <a:ea typeface="メイリオ" panose="020B0604030504040204" pitchFamily="50" charset="-128"/>
              </a:rPr>
              <a:t>はかかる。</a:t>
            </a:r>
            <a:endParaRPr kumimoji="1" lang="en-US" altLang="ja-JP" sz="2000" b="1"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E3996D10-0402-F183-64C5-DCA5560DD2F7}"/>
              </a:ext>
            </a:extLst>
          </p:cNvPr>
          <p:cNvSpPr txBox="1"/>
          <p:nvPr/>
        </p:nvSpPr>
        <p:spPr>
          <a:xfrm>
            <a:off x="924174" y="3946078"/>
            <a:ext cx="7232690" cy="369332"/>
          </a:xfrm>
          <a:prstGeom prst="rect">
            <a:avLst/>
          </a:prstGeom>
          <a:noFill/>
        </p:spPr>
        <p:txBody>
          <a:bodyPr wrap="square">
            <a:spAutoFit/>
          </a:bodyPr>
          <a:lstStyle/>
          <a:p>
            <a:r>
              <a:rPr kumimoji="1" lang="ja-JP" altLang="en-US" u="sng" dirty="0">
                <a:latin typeface="メイリオ" panose="020B0604030504040204" pitchFamily="50" charset="-128"/>
                <a:ea typeface="メイリオ" panose="020B0604030504040204" pitchFamily="50" charset="-128"/>
              </a:rPr>
              <a:t>●相続や相続放棄の手続きを専門家に依頼しようにも 、、、</a:t>
            </a:r>
            <a:endParaRPr lang="ja-JP" altLang="en-US" u="sng" dirty="0"/>
          </a:p>
        </p:txBody>
      </p:sp>
      <p:sp>
        <p:nvSpPr>
          <p:cNvPr id="28" name="テキスト ボックス 27">
            <a:extLst>
              <a:ext uri="{FF2B5EF4-FFF2-40B4-BE49-F238E27FC236}">
                <a16:creationId xmlns:a16="http://schemas.microsoft.com/office/drawing/2014/main" id="{3F888C18-30F1-A90B-6F1A-A0782CAF748A}"/>
              </a:ext>
            </a:extLst>
          </p:cNvPr>
          <p:cNvSpPr txBox="1"/>
          <p:nvPr/>
        </p:nvSpPr>
        <p:spPr>
          <a:xfrm>
            <a:off x="1384588" y="4475418"/>
            <a:ext cx="10083511" cy="400110"/>
          </a:xfrm>
          <a:prstGeom prst="rect">
            <a:avLst/>
          </a:prstGeom>
          <a:noFill/>
        </p:spPr>
        <p:txBody>
          <a:bodyPr wrap="square">
            <a:spAutoFit/>
          </a:bodyPr>
          <a:lstStyle/>
          <a:p>
            <a:r>
              <a:rPr kumimoji="1" lang="ja-JP" altLang="en-US" sz="2000" dirty="0">
                <a:latin typeface="メイリオ" panose="020B0604030504040204" pitchFamily="50" charset="-128"/>
                <a:ea typeface="メイリオ" panose="020B0604030504040204" pitchFamily="50" charset="-128"/>
              </a:rPr>
              <a:t>依頼する判断力が必要なので、</a:t>
            </a:r>
            <a:r>
              <a:rPr kumimoji="1" lang="ja-JP" altLang="en-US" sz="2000" b="1" dirty="0">
                <a:latin typeface="メイリオ" panose="020B0604030504040204" pitchFamily="50" charset="-128"/>
                <a:ea typeface="メイリオ" panose="020B0604030504040204" pitchFamily="50" charset="-128"/>
              </a:rPr>
              <a:t>結局は成年後見人が必要という話し</a:t>
            </a:r>
            <a:r>
              <a:rPr kumimoji="1" lang="ja-JP" altLang="en-US" sz="2000" dirty="0">
                <a:latin typeface="メイリオ" panose="020B0604030504040204" pitchFamily="50" charset="-128"/>
                <a:ea typeface="メイリオ" panose="020B0604030504040204" pitchFamily="50" charset="-128"/>
              </a:rPr>
              <a:t>になってしまう。</a:t>
            </a:r>
          </a:p>
        </p:txBody>
      </p:sp>
      <p:sp>
        <p:nvSpPr>
          <p:cNvPr id="29" name="テキスト ボックス 28">
            <a:extLst>
              <a:ext uri="{FF2B5EF4-FFF2-40B4-BE49-F238E27FC236}">
                <a16:creationId xmlns:a16="http://schemas.microsoft.com/office/drawing/2014/main" id="{8D3CC452-5EF1-EA9F-CDE2-0508FCC93C47}"/>
              </a:ext>
            </a:extLst>
          </p:cNvPr>
          <p:cNvSpPr txBox="1"/>
          <p:nvPr/>
        </p:nvSpPr>
        <p:spPr>
          <a:xfrm>
            <a:off x="924174" y="5082200"/>
            <a:ext cx="7232690" cy="369332"/>
          </a:xfrm>
          <a:prstGeom prst="rect">
            <a:avLst/>
          </a:prstGeom>
          <a:noFill/>
        </p:spPr>
        <p:txBody>
          <a:bodyPr wrap="square">
            <a:spAutoFit/>
          </a:bodyPr>
          <a:lstStyle/>
          <a:p>
            <a:r>
              <a:rPr kumimoji="1" lang="ja-JP" altLang="en-US" u="sng" dirty="0">
                <a:latin typeface="メイリオ" panose="020B0604030504040204" pitchFamily="50" charset="-128"/>
                <a:ea typeface="メイリオ" panose="020B0604030504040204" pitchFamily="50" charset="-128"/>
              </a:rPr>
              <a:t>●行政サービスに頼ろうとするも、、、</a:t>
            </a:r>
            <a:endParaRPr lang="ja-JP" altLang="en-US" u="sng" dirty="0"/>
          </a:p>
        </p:txBody>
      </p:sp>
      <p:sp>
        <p:nvSpPr>
          <p:cNvPr id="30" name="テキスト ボックス 29">
            <a:extLst>
              <a:ext uri="{FF2B5EF4-FFF2-40B4-BE49-F238E27FC236}">
                <a16:creationId xmlns:a16="http://schemas.microsoft.com/office/drawing/2014/main" id="{6CD6AB4C-5AD7-3714-7FBF-D142EAB97CFF}"/>
              </a:ext>
            </a:extLst>
          </p:cNvPr>
          <p:cNvSpPr txBox="1"/>
          <p:nvPr/>
        </p:nvSpPr>
        <p:spPr>
          <a:xfrm>
            <a:off x="1384588" y="5611540"/>
            <a:ext cx="10083511" cy="1015663"/>
          </a:xfrm>
          <a:prstGeom prst="rect">
            <a:avLst/>
          </a:prstGeom>
          <a:noFill/>
        </p:spPr>
        <p:txBody>
          <a:bodyPr wrap="square">
            <a:spAutoFit/>
          </a:bodyPr>
          <a:lstStyle/>
          <a:p>
            <a:pPr marL="342900" indent="-342900">
              <a:buFont typeface="Wingdings" panose="05000000000000000000" pitchFamily="2" charset="2"/>
              <a:buChar char="n"/>
            </a:pPr>
            <a:r>
              <a:rPr kumimoji="1" lang="ja-JP" altLang="en-US" sz="2000" dirty="0">
                <a:latin typeface="メイリオ" panose="020B0604030504040204" pitchFamily="50" charset="-128"/>
                <a:ea typeface="メイリオ" panose="020B0604030504040204" pitchFamily="50" charset="-128"/>
              </a:rPr>
              <a:t>ホームページをみても、</a:t>
            </a:r>
            <a:r>
              <a:rPr kumimoji="1" lang="ja-JP" altLang="en-US" sz="2000" b="1" dirty="0">
                <a:latin typeface="メイリオ" panose="020B0604030504040204" pitchFamily="50" charset="-128"/>
                <a:ea typeface="メイリオ" panose="020B0604030504040204" pitchFamily="50" charset="-128"/>
              </a:rPr>
              <a:t>どこに相談したら良いのか全く分からない。</a:t>
            </a:r>
          </a:p>
          <a:p>
            <a:pPr marL="342900" indent="-342900">
              <a:buFont typeface="Wingdings" panose="05000000000000000000" pitchFamily="2" charset="2"/>
              <a:buChar char="n"/>
            </a:pPr>
            <a:r>
              <a:rPr kumimoji="1" lang="ja-JP" altLang="en-US" sz="2000" b="1" dirty="0">
                <a:latin typeface="メイリオ" panose="020B0604030504040204" pitchFamily="50" charset="-128"/>
                <a:ea typeface="メイリオ" panose="020B0604030504040204" pitchFamily="50" charset="-128"/>
              </a:rPr>
              <a:t>区長申立てで成年後見人をつけるという解決策を示されても、</a:t>
            </a:r>
            <a:r>
              <a:rPr kumimoji="1" lang="en-US" altLang="ja-JP" sz="2000" b="1" dirty="0">
                <a:solidFill>
                  <a:srgbClr val="FF0000"/>
                </a:solidFill>
                <a:latin typeface="メイリオ" panose="020B0604030504040204" pitchFamily="50" charset="-128"/>
                <a:ea typeface="メイリオ" panose="020B0604030504040204" pitchFamily="50" charset="-128"/>
              </a:rPr>
              <a:t>1</a:t>
            </a:r>
            <a:r>
              <a:rPr kumimoji="1" lang="ja-JP" altLang="en-US" sz="2000" b="1" dirty="0">
                <a:solidFill>
                  <a:srgbClr val="FF0000"/>
                </a:solidFill>
                <a:latin typeface="メイリオ" panose="020B0604030504040204" pitchFamily="50" charset="-128"/>
                <a:ea typeface="メイリオ" panose="020B0604030504040204" pitchFamily="50" charset="-128"/>
              </a:rPr>
              <a:t>年待っている間に、誰がどうしたら良いのか</a:t>
            </a:r>
            <a:r>
              <a:rPr kumimoji="1" lang="ja-JP" altLang="en-US" sz="2000" b="1" dirty="0">
                <a:latin typeface="メイリオ" panose="020B0604030504040204" pitchFamily="50" charset="-128"/>
                <a:ea typeface="メイリオ" panose="020B0604030504040204" pitchFamily="50" charset="-128"/>
              </a:rPr>
              <a:t>の解決策は全く示されない。</a:t>
            </a:r>
          </a:p>
        </p:txBody>
      </p:sp>
    </p:spTree>
    <p:extLst>
      <p:ext uri="{BB962C8B-B14F-4D97-AF65-F5344CB8AC3E}">
        <p14:creationId xmlns:p14="http://schemas.microsoft.com/office/powerpoint/2010/main" val="33757612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1496</Words>
  <Application>Microsoft Office PowerPoint</Application>
  <PresentationFormat>ワイド画面</PresentationFormat>
  <Paragraphs>162</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BIZ UDPゴシック</vt:lpstr>
      <vt:lpstr>Meiryo UI</vt:lpstr>
      <vt:lpstr>メイリオ</vt:lpstr>
      <vt:lpstr>游ゴシック</vt:lpstr>
      <vt:lpstr>游ゴシック Light</vt:lpstr>
      <vt:lpstr>Arial</vt:lpstr>
      <vt:lpstr>Century</vt:lpstr>
      <vt:lpstr>Segoe UI Historic</vt:lpstr>
      <vt:lpstr>Wingdings</vt:lpstr>
      <vt:lpstr>Office テーマ</vt:lpstr>
      <vt:lpstr>AyumiyorI</vt:lpstr>
      <vt:lpstr>目指す方向性</vt:lpstr>
      <vt:lpstr>プロジェクト概要　What’s　“AyumiyorI”？</vt:lpstr>
      <vt:lpstr>背景と課題</vt:lpstr>
      <vt:lpstr>専門職「アドボケーター」の創設</vt:lpstr>
      <vt:lpstr>AIチャットボットの改良・強化</vt:lpstr>
      <vt:lpstr>実証検証フィールド～すすき野団地</vt:lpstr>
      <vt:lpstr>具体例～横浜市在住　Tさん（９０歳、女性）</vt:lpstr>
      <vt:lpstr>具体例～Tさんの置かれた状況</vt:lpstr>
      <vt:lpstr>まとめ</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2022-12-11T08:56:00Z</dcterms:created>
  <dcterms:modified xsi:type="dcterms:W3CDTF">2024-03-07T06:18:42Z</dcterms:modified>
</cp:coreProperties>
</file>