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XANO明朝フォント" panose="020B0600070205080204" charset="-128"/>
      <p:regular r:id="rId9"/>
    </p:embeddedFont>
    <p:embeddedFont>
      <p:font typeface="刻ゴシック" panose="020B0600070205080204" charset="-128"/>
      <p:regular r:id="rId10"/>
    </p:embeddedFont>
    <p:embeddedFont>
      <p:font typeface="刻明朝" panose="020B0600070205080204" charset="-128"/>
      <p:regular r:id="rId11"/>
    </p:embeddedFont>
    <p:embeddedFont>
      <p:font typeface="筑紫明朝（N仕様） 1" panose="020B0600070205080204" charset="-128"/>
      <p:regular r:id="rId12"/>
    </p:embeddedFont>
    <p:embeddedFont>
      <p:font typeface="筑紫明朝（N仕様） 2" panose="020B0600070205080204" charset="-128"/>
      <p:regular r:id="rId13"/>
    </p:embeddedFont>
    <p:embeddedFont>
      <p:font typeface="Cooper Hewitt" panose="020B0600070205080204" charset="0"/>
      <p:regular r:id="rId14"/>
    </p:embeddedFont>
    <p:embeddedFont>
      <p:font typeface="Cooper Hewitt Heavy" panose="020B060007020508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0" d="100"/>
          <a:sy n="40" d="100"/>
        </p:scale>
        <p:origin x="76" y="6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拓真 山口" userId="a78a82319959fbd8" providerId="LiveId" clId="{351C8DF6-3DE1-4309-9F91-D3B3B1A87D0F}"/>
    <pc:docChg chg="modSld">
      <pc:chgData name="拓真 山口" userId="a78a82319959fbd8" providerId="LiveId" clId="{351C8DF6-3DE1-4309-9F91-D3B3B1A87D0F}" dt="2024-03-10T13:21:33.979" v="23" actId="14100"/>
      <pc:docMkLst>
        <pc:docMk/>
      </pc:docMkLst>
      <pc:sldChg chg="modSp mod">
        <pc:chgData name="拓真 山口" userId="a78a82319959fbd8" providerId="LiveId" clId="{351C8DF6-3DE1-4309-9F91-D3B3B1A87D0F}" dt="2024-03-10T13:18:53.699" v="0" actId="14100"/>
        <pc:sldMkLst>
          <pc:docMk/>
          <pc:sldMk cId="0" sldId="260"/>
        </pc:sldMkLst>
        <pc:spChg chg="mod">
          <ac:chgData name="拓真 山口" userId="a78a82319959fbd8" providerId="LiveId" clId="{351C8DF6-3DE1-4309-9F91-D3B3B1A87D0F}" dt="2024-03-10T13:18:53.699" v="0" actId="14100"/>
          <ac:spMkLst>
            <pc:docMk/>
            <pc:sldMk cId="0" sldId="260"/>
            <ac:spMk id="18" creationId="{00000000-0000-0000-0000-000000000000}"/>
          </ac:spMkLst>
        </pc:spChg>
      </pc:sldChg>
      <pc:sldChg chg="modSp mod">
        <pc:chgData name="拓真 山口" userId="a78a82319959fbd8" providerId="LiveId" clId="{351C8DF6-3DE1-4309-9F91-D3B3B1A87D0F}" dt="2024-03-10T13:21:33.979" v="23" actId="14100"/>
        <pc:sldMkLst>
          <pc:docMk/>
          <pc:sldMk cId="0" sldId="261"/>
        </pc:sldMkLst>
        <pc:spChg chg="mod">
          <ac:chgData name="拓真 山口" userId="a78a82319959fbd8" providerId="LiveId" clId="{351C8DF6-3DE1-4309-9F91-D3B3B1A87D0F}" dt="2024-03-10T13:21:17.151" v="19" actId="20577"/>
          <ac:spMkLst>
            <pc:docMk/>
            <pc:sldMk cId="0" sldId="261"/>
            <ac:spMk id="18" creationId="{00000000-0000-0000-0000-000000000000}"/>
          </ac:spMkLst>
        </pc:spChg>
        <pc:spChg chg="mod">
          <ac:chgData name="拓真 山口" userId="a78a82319959fbd8" providerId="LiveId" clId="{351C8DF6-3DE1-4309-9F91-D3B3B1A87D0F}" dt="2024-03-10T13:21:33.979" v="23" actId="14100"/>
          <ac:spMkLst>
            <pc:docMk/>
            <pc:sldMk cId="0" sldId="261"/>
            <ac:spMk id="19" creationId="{00000000-0000-0000-0000-000000000000}"/>
          </ac:spMkLst>
        </pc:spChg>
        <pc:spChg chg="mod">
          <ac:chgData name="拓真 山口" userId="a78a82319959fbd8" providerId="LiveId" clId="{351C8DF6-3DE1-4309-9F91-D3B3B1A87D0F}" dt="2024-03-10T13:19:35.993" v="5" actId="2711"/>
          <ac:spMkLst>
            <pc:docMk/>
            <pc:sldMk cId="0" sldId="261"/>
            <ac:spMk id="20" creationId="{00000000-0000-0000-0000-000000000000}"/>
          </ac:spMkLst>
        </pc:spChg>
        <pc:spChg chg="mod">
          <ac:chgData name="拓真 山口" userId="a78a82319959fbd8" providerId="LiveId" clId="{351C8DF6-3DE1-4309-9F91-D3B3B1A87D0F}" dt="2024-03-10T13:20:48.626" v="16" actId="1076"/>
          <ac:spMkLst>
            <pc:docMk/>
            <pc:sldMk cId="0" sldId="261"/>
            <ac:spMk id="21" creationId="{00000000-0000-0000-0000-000000000000}"/>
          </ac:spMkLst>
        </pc:spChg>
        <pc:spChg chg="mod">
          <ac:chgData name="拓真 山口" userId="a78a82319959fbd8" providerId="LiveId" clId="{351C8DF6-3DE1-4309-9F91-D3B3B1A87D0F}" dt="2024-03-10T13:19:57.017" v="8" actId="1076"/>
          <ac:spMkLst>
            <pc:docMk/>
            <pc:sldMk cId="0" sldId="261"/>
            <ac:spMk id="2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6" Type="http://schemas.openxmlformats.org/officeDocument/2006/relationships/image" Target="../media/image2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2044" y="2758829"/>
            <a:ext cx="5414686" cy="4622788"/>
          </a:xfrm>
          <a:custGeom>
            <a:avLst/>
            <a:gdLst/>
            <a:ahLst/>
            <a:cxnLst/>
            <a:rect l="l" t="t" r="r" b="b"/>
            <a:pathLst>
              <a:path w="5414686" h="4622788">
                <a:moveTo>
                  <a:pt x="0" y="0"/>
                </a:moveTo>
                <a:lnTo>
                  <a:pt x="5414686" y="0"/>
                </a:lnTo>
                <a:lnTo>
                  <a:pt x="5414686" y="4622788"/>
                </a:lnTo>
                <a:lnTo>
                  <a:pt x="0" y="4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Freeform 3"/>
          <p:cNvSpPr/>
          <p:nvPr/>
        </p:nvSpPr>
        <p:spPr>
          <a:xfrm>
            <a:off x="8404558" y="0"/>
            <a:ext cx="10660253" cy="10287000"/>
          </a:xfrm>
          <a:custGeom>
            <a:avLst/>
            <a:gdLst/>
            <a:ahLst/>
            <a:cxnLst/>
            <a:rect l="l" t="t" r="r" b="b"/>
            <a:pathLst>
              <a:path w="10660253" h="10287000">
                <a:moveTo>
                  <a:pt x="0" y="0"/>
                </a:moveTo>
                <a:lnTo>
                  <a:pt x="10660253" y="0"/>
                </a:lnTo>
                <a:lnTo>
                  <a:pt x="106602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" name="Freeform 4"/>
          <p:cNvSpPr/>
          <p:nvPr/>
        </p:nvSpPr>
        <p:spPr>
          <a:xfrm>
            <a:off x="-2202112" y="0"/>
            <a:ext cx="12279277" cy="10348388"/>
          </a:xfrm>
          <a:custGeom>
            <a:avLst/>
            <a:gdLst/>
            <a:ahLst/>
            <a:cxnLst/>
            <a:rect l="l" t="t" r="r" b="b"/>
            <a:pathLst>
              <a:path w="12279277" h="10348388">
                <a:moveTo>
                  <a:pt x="0" y="0"/>
                </a:moveTo>
                <a:lnTo>
                  <a:pt x="12279277" y="0"/>
                </a:lnTo>
                <a:lnTo>
                  <a:pt x="12279277" y="10348388"/>
                </a:lnTo>
                <a:lnTo>
                  <a:pt x="0" y="1034838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" name="Freeform 5"/>
          <p:cNvSpPr/>
          <p:nvPr/>
        </p:nvSpPr>
        <p:spPr>
          <a:xfrm>
            <a:off x="-1545733" y="1640349"/>
            <a:ext cx="15689087" cy="8079880"/>
          </a:xfrm>
          <a:custGeom>
            <a:avLst/>
            <a:gdLst/>
            <a:ahLst/>
            <a:cxnLst/>
            <a:rect l="l" t="t" r="r" b="b"/>
            <a:pathLst>
              <a:path w="15689087" h="8079880">
                <a:moveTo>
                  <a:pt x="0" y="0"/>
                </a:moveTo>
                <a:lnTo>
                  <a:pt x="15689087" y="0"/>
                </a:lnTo>
                <a:lnTo>
                  <a:pt x="15689087" y="8079880"/>
                </a:lnTo>
                <a:lnTo>
                  <a:pt x="0" y="80798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" name="AutoShape 6"/>
          <p:cNvSpPr/>
          <p:nvPr/>
        </p:nvSpPr>
        <p:spPr>
          <a:xfrm>
            <a:off x="3251679" y="7095453"/>
            <a:ext cx="7971088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7" name="Freeform 7"/>
          <p:cNvSpPr/>
          <p:nvPr/>
        </p:nvSpPr>
        <p:spPr>
          <a:xfrm>
            <a:off x="9512336" y="2339248"/>
            <a:ext cx="2995807" cy="2995807"/>
          </a:xfrm>
          <a:custGeom>
            <a:avLst/>
            <a:gdLst/>
            <a:ahLst/>
            <a:cxnLst/>
            <a:rect l="l" t="t" r="r" b="b"/>
            <a:pathLst>
              <a:path w="2995807" h="2995807">
                <a:moveTo>
                  <a:pt x="0" y="0"/>
                </a:moveTo>
                <a:lnTo>
                  <a:pt x="2995807" y="0"/>
                </a:lnTo>
                <a:lnTo>
                  <a:pt x="2995807" y="2995806"/>
                </a:lnTo>
                <a:lnTo>
                  <a:pt x="0" y="2995806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" name="TextBox 8"/>
          <p:cNvSpPr txBox="1"/>
          <p:nvPr/>
        </p:nvSpPr>
        <p:spPr>
          <a:xfrm>
            <a:off x="366978" y="3386868"/>
            <a:ext cx="10855789" cy="1096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79"/>
              </a:lnSpc>
            </a:pPr>
            <a:r>
              <a:rPr lang="en-US" sz="2799" spc="1399">
                <a:solidFill>
                  <a:srgbClr val="000000"/>
                </a:solidFill>
                <a:latin typeface="XANO明朝フォント"/>
              </a:rPr>
              <a:t>TAMA CITY ACTIVITY REPORT</a:t>
            </a:r>
          </a:p>
          <a:p>
            <a:pPr marL="0" lvl="0" indent="0" algn="l">
              <a:lnSpc>
                <a:spcPts val="4479"/>
              </a:lnSpc>
              <a:spcBef>
                <a:spcPct val="0"/>
              </a:spcBef>
            </a:pPr>
            <a:endParaRPr lang="en-US" sz="2799" spc="1399">
              <a:solidFill>
                <a:srgbClr val="000000"/>
              </a:solidFill>
              <a:latin typeface="XANO明朝フォント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8059586" y="886497"/>
            <a:ext cx="2905501" cy="2905501"/>
          </a:xfrm>
          <a:custGeom>
            <a:avLst/>
            <a:gdLst/>
            <a:ahLst/>
            <a:cxnLst/>
            <a:rect l="l" t="t" r="r" b="b"/>
            <a:pathLst>
              <a:path w="2905501" h="2905501">
                <a:moveTo>
                  <a:pt x="0" y="0"/>
                </a:moveTo>
                <a:lnTo>
                  <a:pt x="2905500" y="0"/>
                </a:lnTo>
                <a:lnTo>
                  <a:pt x="2905500" y="2905501"/>
                </a:lnTo>
                <a:lnTo>
                  <a:pt x="0" y="290550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0" name="TextBox 10"/>
          <p:cNvSpPr txBox="1"/>
          <p:nvPr/>
        </p:nvSpPr>
        <p:spPr>
          <a:xfrm>
            <a:off x="1459755" y="3811048"/>
            <a:ext cx="11554937" cy="8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40"/>
              </a:lnSpc>
              <a:spcBef>
                <a:spcPct val="0"/>
              </a:spcBef>
            </a:pPr>
            <a:r>
              <a:rPr lang="en-US" sz="4400" spc="2200">
                <a:solidFill>
                  <a:srgbClr val="000000"/>
                </a:solidFill>
                <a:ea typeface="刻ゴシック"/>
              </a:rPr>
              <a:t>ー歩いてシェアするそんな街ー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02239" y="7810242"/>
            <a:ext cx="8544819" cy="1987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</a:pPr>
            <a:r>
              <a:rPr lang="en-US" sz="2499" spc="374">
                <a:solidFill>
                  <a:srgbClr val="000000"/>
                </a:solidFill>
                <a:latin typeface="刻ゴシック Medium"/>
                <a:ea typeface="刻ゴシック Medium"/>
              </a:rPr>
              <a:t>多摩大学付属聖ヶ丘高等学校  チームGUMI</a:t>
            </a:r>
          </a:p>
          <a:p>
            <a:pPr>
              <a:lnSpc>
                <a:spcPts val="3999"/>
              </a:lnSpc>
            </a:pPr>
            <a:r>
              <a:rPr lang="en-US" sz="2499" spc="374">
                <a:solidFill>
                  <a:srgbClr val="000000"/>
                </a:solidFill>
                <a:ea typeface="刻ゴシック Medium"/>
              </a:rPr>
              <a:t>発表者 山口   相原　井山</a:t>
            </a:r>
          </a:p>
          <a:p>
            <a:pPr>
              <a:lnSpc>
                <a:spcPts val="3999"/>
              </a:lnSpc>
            </a:pPr>
            <a:r>
              <a:rPr lang="en-US" sz="2499" spc="374">
                <a:solidFill>
                  <a:srgbClr val="000000"/>
                </a:solidFill>
                <a:ea typeface="刻ゴシック Medium"/>
              </a:rPr>
              <a:t>スライド作成　　小出</a:t>
            </a:r>
          </a:p>
          <a:p>
            <a:pPr>
              <a:lnSpc>
                <a:spcPts val="3999"/>
              </a:lnSpc>
            </a:pPr>
            <a:r>
              <a:rPr lang="en-US" sz="2499" spc="374">
                <a:solidFill>
                  <a:srgbClr val="000000"/>
                </a:solidFill>
                <a:ea typeface="刻ゴシック Medium"/>
              </a:rPr>
              <a:t>サイト作成　田中　田村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89432" y="6230531"/>
            <a:ext cx="8173875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560"/>
              </a:lnSpc>
              <a:spcBef>
                <a:spcPct val="0"/>
              </a:spcBef>
            </a:pPr>
            <a:r>
              <a:rPr lang="en-US" sz="4100" spc="2050">
                <a:solidFill>
                  <a:srgbClr val="000000"/>
                </a:solidFill>
                <a:latin typeface="XANO明朝フォント"/>
              </a:rPr>
              <a:t>FOR TAMA CITY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02477" y="4726519"/>
            <a:ext cx="7844582" cy="1459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719"/>
              </a:lnSpc>
              <a:spcBef>
                <a:spcPct val="0"/>
              </a:spcBef>
            </a:pPr>
            <a:r>
              <a:rPr lang="en-US" sz="6699" spc="2123">
                <a:solidFill>
                  <a:srgbClr val="000000"/>
                </a:solidFill>
                <a:ea typeface="Cooper Hewitt"/>
              </a:rPr>
              <a:t>マルシェアタン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FF">
                <a:alpha val="100000"/>
              </a:srgbClr>
            </a:gs>
            <a:gs pos="100000">
              <a:srgbClr val="4DA3DB">
                <a:alpha val="100000"/>
              </a:srgb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57093" y="-2675836"/>
            <a:ext cx="6940777" cy="5925688"/>
          </a:xfrm>
          <a:custGeom>
            <a:avLst/>
            <a:gdLst/>
            <a:ahLst/>
            <a:cxnLst/>
            <a:rect l="l" t="t" r="r" b="b"/>
            <a:pathLst>
              <a:path w="6940777" h="5925688">
                <a:moveTo>
                  <a:pt x="0" y="0"/>
                </a:moveTo>
                <a:lnTo>
                  <a:pt x="6940777" y="0"/>
                </a:lnTo>
                <a:lnTo>
                  <a:pt x="6940777" y="5925688"/>
                </a:lnTo>
                <a:lnTo>
                  <a:pt x="0" y="59256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320934" y="287008"/>
            <a:ext cx="17646131" cy="9795541"/>
            <a:chOff x="0" y="0"/>
            <a:chExt cx="4647541" cy="257989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47541" cy="2579896"/>
            </a:xfrm>
            <a:custGeom>
              <a:avLst/>
              <a:gdLst/>
              <a:ahLst/>
              <a:cxnLst/>
              <a:rect l="l" t="t" r="r" b="b"/>
              <a:pathLst>
                <a:path w="4647541" h="2579896">
                  <a:moveTo>
                    <a:pt x="0" y="0"/>
                  </a:moveTo>
                  <a:lnTo>
                    <a:pt x="4647541" y="0"/>
                  </a:lnTo>
                  <a:lnTo>
                    <a:pt x="4647541" y="2579896"/>
                  </a:lnTo>
                  <a:lnTo>
                    <a:pt x="0" y="257989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71475"/>
              <a:ext cx="4647541" cy="29513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50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237160" y="4806950"/>
            <a:ext cx="11117234" cy="5738237"/>
          </a:xfrm>
          <a:custGeom>
            <a:avLst/>
            <a:gdLst/>
            <a:ahLst/>
            <a:cxnLst/>
            <a:rect l="l" t="t" r="r" b="b"/>
            <a:pathLst>
              <a:path w="11117234" h="5738237">
                <a:moveTo>
                  <a:pt x="0" y="0"/>
                </a:moveTo>
                <a:lnTo>
                  <a:pt x="11117234" y="0"/>
                </a:lnTo>
                <a:lnTo>
                  <a:pt x="11117234" y="5738237"/>
                </a:lnTo>
                <a:lnTo>
                  <a:pt x="0" y="573823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7" name="Freeform 7"/>
          <p:cNvSpPr/>
          <p:nvPr/>
        </p:nvSpPr>
        <p:spPr>
          <a:xfrm>
            <a:off x="7201504" y="-3827792"/>
            <a:ext cx="14756524" cy="8229600"/>
          </a:xfrm>
          <a:custGeom>
            <a:avLst/>
            <a:gdLst/>
            <a:ahLst/>
            <a:cxnLst/>
            <a:rect l="l" t="t" r="r" b="b"/>
            <a:pathLst>
              <a:path w="14756524" h="8229600">
                <a:moveTo>
                  <a:pt x="0" y="0"/>
                </a:moveTo>
                <a:lnTo>
                  <a:pt x="14756524" y="0"/>
                </a:lnTo>
                <a:lnTo>
                  <a:pt x="1475652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173278"/>
            <a:ext cx="16243566" cy="2415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80"/>
              </a:lnSpc>
            </a:pPr>
            <a:r>
              <a:rPr lang="en-US" sz="4050" spc="1215">
                <a:solidFill>
                  <a:srgbClr val="000000"/>
                </a:solidFill>
                <a:latin typeface="刻ゴシック"/>
                <a:ea typeface="刻ゴシック"/>
              </a:rPr>
              <a:t>フランス語で歩くを意味するMarusher </a:t>
            </a:r>
          </a:p>
          <a:p>
            <a:pPr>
              <a:lnSpc>
                <a:spcPts val="6480"/>
              </a:lnSpc>
            </a:pPr>
            <a:r>
              <a:rPr lang="en-US" sz="4050" spc="1215">
                <a:solidFill>
                  <a:srgbClr val="000000"/>
                </a:solidFill>
                <a:latin typeface="刻ゴシック"/>
                <a:ea typeface="刻ゴシック"/>
              </a:rPr>
              <a:t>            それに共有の意味のシェアを加えて</a:t>
            </a:r>
          </a:p>
          <a:p>
            <a:pPr>
              <a:lnSpc>
                <a:spcPts val="6480"/>
              </a:lnSpc>
            </a:pPr>
            <a:r>
              <a:rPr lang="en-US" sz="4050" spc="1215">
                <a:solidFill>
                  <a:srgbClr val="000000"/>
                </a:solidFill>
                <a:ea typeface="刻ゴシック"/>
              </a:rPr>
              <a:t>　　　　　　　　　　とある街の名前をもじってできたそれが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65004" y="3755389"/>
            <a:ext cx="11016807" cy="2309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59"/>
              </a:lnSpc>
            </a:pPr>
            <a:r>
              <a:rPr lang="en-US" sz="12099" spc="604">
                <a:solidFill>
                  <a:srgbClr val="000000"/>
                </a:solidFill>
                <a:ea typeface="刻明朝"/>
              </a:rPr>
              <a:t>マルシェアタン</a:t>
            </a:r>
          </a:p>
        </p:txBody>
      </p:sp>
      <p:sp>
        <p:nvSpPr>
          <p:cNvPr id="10" name="Freeform 10"/>
          <p:cNvSpPr/>
          <p:nvPr/>
        </p:nvSpPr>
        <p:spPr>
          <a:xfrm>
            <a:off x="1041666" y="2462079"/>
            <a:ext cx="16230600" cy="10725484"/>
          </a:xfrm>
          <a:custGeom>
            <a:avLst/>
            <a:gdLst/>
            <a:ahLst/>
            <a:cxnLst/>
            <a:rect l="l" t="t" r="r" b="b"/>
            <a:pathLst>
              <a:path w="16230600" h="10725484">
                <a:moveTo>
                  <a:pt x="0" y="0"/>
                </a:moveTo>
                <a:lnTo>
                  <a:pt x="16230600" y="0"/>
                </a:lnTo>
                <a:lnTo>
                  <a:pt x="16230600" y="10725484"/>
                </a:lnTo>
                <a:lnTo>
                  <a:pt x="0" y="107254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1" name="Freeform 11"/>
          <p:cNvSpPr/>
          <p:nvPr/>
        </p:nvSpPr>
        <p:spPr>
          <a:xfrm>
            <a:off x="14579766" y="4806950"/>
            <a:ext cx="6774600" cy="4114800"/>
          </a:xfrm>
          <a:custGeom>
            <a:avLst/>
            <a:gdLst/>
            <a:ahLst/>
            <a:cxnLst/>
            <a:rect l="l" t="t" r="r" b="b"/>
            <a:pathLst>
              <a:path w="6774600" h="4114800">
                <a:moveTo>
                  <a:pt x="0" y="0"/>
                </a:moveTo>
                <a:lnTo>
                  <a:pt x="6774599" y="0"/>
                </a:lnTo>
                <a:lnTo>
                  <a:pt x="677459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2" name="TextBox 12"/>
          <p:cNvSpPr txBox="1"/>
          <p:nvPr/>
        </p:nvSpPr>
        <p:spPr>
          <a:xfrm>
            <a:off x="12046255" y="4695825"/>
            <a:ext cx="2476500" cy="10344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9"/>
              </a:lnSpc>
            </a:pPr>
            <a:r>
              <a:rPr lang="en-US" sz="3900">
                <a:solidFill>
                  <a:srgbClr val="000000"/>
                </a:solidFill>
                <a:ea typeface="筑紫明朝（N仕様） 1"/>
              </a:rPr>
              <a:t>なのです。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6529" y="7123618"/>
            <a:ext cx="17067907" cy="2125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spc="408">
                <a:solidFill>
                  <a:srgbClr val="000000"/>
                </a:solidFill>
                <a:latin typeface="筑紫明朝（N仕様） 1"/>
                <a:ea typeface="筑紫明朝（N仕様） 1"/>
              </a:rPr>
              <a:t>GUMIは色々な人に街の景色の価値を再認識してもらう</a:t>
            </a:r>
          </a:p>
          <a:p>
            <a:pPr algn="ctr">
              <a:lnSpc>
                <a:spcPts val="6719"/>
              </a:lnSpc>
            </a:pPr>
            <a:r>
              <a:rPr lang="en-US" sz="4800" spc="408">
                <a:solidFill>
                  <a:srgbClr val="000000"/>
                </a:solidFill>
                <a:ea typeface="筑紫明朝（N仕様） 1"/>
              </a:rPr>
              <a:t>それが目標です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12382">
            <a:off x="14492738" y="324522"/>
            <a:ext cx="3706523" cy="5307515"/>
          </a:xfrm>
          <a:custGeom>
            <a:avLst/>
            <a:gdLst/>
            <a:ahLst/>
            <a:cxnLst/>
            <a:rect l="l" t="t" r="r" b="b"/>
            <a:pathLst>
              <a:path w="3706523" h="5307515">
                <a:moveTo>
                  <a:pt x="0" y="0"/>
                </a:moveTo>
                <a:lnTo>
                  <a:pt x="3706523" y="0"/>
                </a:lnTo>
                <a:lnTo>
                  <a:pt x="3706523" y="5307515"/>
                </a:lnTo>
                <a:lnTo>
                  <a:pt x="0" y="530751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Freeform 3"/>
          <p:cNvSpPr/>
          <p:nvPr/>
        </p:nvSpPr>
        <p:spPr>
          <a:xfrm>
            <a:off x="1308819" y="6874402"/>
            <a:ext cx="5236996" cy="2920232"/>
          </a:xfrm>
          <a:custGeom>
            <a:avLst/>
            <a:gdLst/>
            <a:ahLst/>
            <a:cxnLst/>
            <a:rect l="l" t="t" r="r" b="b"/>
            <a:pathLst>
              <a:path w="5236996" h="2920232">
                <a:moveTo>
                  <a:pt x="0" y="0"/>
                </a:moveTo>
                <a:lnTo>
                  <a:pt x="5236996" y="0"/>
                </a:lnTo>
                <a:lnTo>
                  <a:pt x="5236996" y="2920232"/>
                </a:lnTo>
                <a:lnTo>
                  <a:pt x="0" y="29202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" name="Freeform 4"/>
          <p:cNvSpPr/>
          <p:nvPr/>
        </p:nvSpPr>
        <p:spPr>
          <a:xfrm>
            <a:off x="444016" y="1028700"/>
            <a:ext cx="6545815" cy="6545815"/>
          </a:xfrm>
          <a:custGeom>
            <a:avLst/>
            <a:gdLst/>
            <a:ahLst/>
            <a:cxnLst/>
            <a:rect l="l" t="t" r="r" b="b"/>
            <a:pathLst>
              <a:path w="6545815" h="6545815">
                <a:moveTo>
                  <a:pt x="0" y="0"/>
                </a:moveTo>
                <a:lnTo>
                  <a:pt x="6545815" y="0"/>
                </a:lnTo>
                <a:lnTo>
                  <a:pt x="6545815" y="6545815"/>
                </a:lnTo>
                <a:lnTo>
                  <a:pt x="0" y="65458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5" name="Freeform 5"/>
          <p:cNvSpPr/>
          <p:nvPr/>
        </p:nvSpPr>
        <p:spPr>
          <a:xfrm>
            <a:off x="6989831" y="5411220"/>
            <a:ext cx="4100856" cy="507015"/>
          </a:xfrm>
          <a:custGeom>
            <a:avLst/>
            <a:gdLst/>
            <a:ahLst/>
            <a:cxnLst/>
            <a:rect l="l" t="t" r="r" b="b"/>
            <a:pathLst>
              <a:path w="4100856" h="507015">
                <a:moveTo>
                  <a:pt x="0" y="0"/>
                </a:moveTo>
                <a:lnTo>
                  <a:pt x="4100857" y="0"/>
                </a:lnTo>
                <a:lnTo>
                  <a:pt x="4100857" y="507015"/>
                </a:lnTo>
                <a:lnTo>
                  <a:pt x="0" y="5070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6" name="Freeform 6"/>
          <p:cNvSpPr/>
          <p:nvPr/>
        </p:nvSpPr>
        <p:spPr>
          <a:xfrm>
            <a:off x="10713485" y="3601494"/>
            <a:ext cx="6545815" cy="6545815"/>
          </a:xfrm>
          <a:custGeom>
            <a:avLst/>
            <a:gdLst/>
            <a:ahLst/>
            <a:cxnLst/>
            <a:rect l="l" t="t" r="r" b="b"/>
            <a:pathLst>
              <a:path w="6545815" h="6545815">
                <a:moveTo>
                  <a:pt x="0" y="0"/>
                </a:moveTo>
                <a:lnTo>
                  <a:pt x="6545815" y="0"/>
                </a:lnTo>
                <a:lnTo>
                  <a:pt x="6545815" y="6545816"/>
                </a:lnTo>
                <a:lnTo>
                  <a:pt x="0" y="65458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7" name="Freeform 7"/>
          <p:cNvSpPr/>
          <p:nvPr/>
        </p:nvSpPr>
        <p:spPr>
          <a:xfrm>
            <a:off x="-837688" y="4849093"/>
            <a:ext cx="19755894" cy="8818413"/>
          </a:xfrm>
          <a:custGeom>
            <a:avLst/>
            <a:gdLst/>
            <a:ahLst/>
            <a:cxnLst/>
            <a:rect l="l" t="t" r="r" b="b"/>
            <a:pathLst>
              <a:path w="19755894" h="8818413">
                <a:moveTo>
                  <a:pt x="0" y="0"/>
                </a:moveTo>
                <a:lnTo>
                  <a:pt x="19755895" y="0"/>
                </a:lnTo>
                <a:lnTo>
                  <a:pt x="19755895" y="8818414"/>
                </a:lnTo>
                <a:lnTo>
                  <a:pt x="0" y="881841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8" name="TextBox 8"/>
          <p:cNvSpPr txBox="1"/>
          <p:nvPr/>
        </p:nvSpPr>
        <p:spPr>
          <a:xfrm>
            <a:off x="1308819" y="2867552"/>
            <a:ext cx="4445050" cy="279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ea typeface="筑紫明朝（N仕様） 1"/>
              </a:rPr>
              <a:t>　綺麗な景色の近くに</a:t>
            </a: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筑紫明朝（N仕様） 1"/>
                <a:ea typeface="筑紫明朝（N仕様） 1"/>
              </a:rPr>
              <a:t>　QRコードを設置し</a:t>
            </a: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ea typeface="筑紫明朝（N仕様） 1"/>
              </a:rPr>
              <a:t>　街中を歩いてる人に</a:t>
            </a: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ea typeface="筑紫明朝（N仕様） 1"/>
              </a:rPr>
              <a:t>スポットを意識させる</a:t>
            </a:r>
          </a:p>
        </p:txBody>
      </p:sp>
      <p:sp>
        <p:nvSpPr>
          <p:cNvPr id="9" name="Freeform 9"/>
          <p:cNvSpPr/>
          <p:nvPr/>
        </p:nvSpPr>
        <p:spPr>
          <a:xfrm rot="-10800000">
            <a:off x="-494788" y="-4267732"/>
            <a:ext cx="19755894" cy="7869226"/>
          </a:xfrm>
          <a:custGeom>
            <a:avLst/>
            <a:gdLst/>
            <a:ahLst/>
            <a:cxnLst/>
            <a:rect l="l" t="t" r="r" b="b"/>
            <a:pathLst>
              <a:path w="19755894" h="7869226">
                <a:moveTo>
                  <a:pt x="0" y="0"/>
                </a:moveTo>
                <a:lnTo>
                  <a:pt x="19755895" y="0"/>
                </a:lnTo>
                <a:lnTo>
                  <a:pt x="19755895" y="7869226"/>
                </a:lnTo>
                <a:lnTo>
                  <a:pt x="0" y="7869226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0" name="Freeform 10"/>
          <p:cNvSpPr/>
          <p:nvPr/>
        </p:nvSpPr>
        <p:spPr>
          <a:xfrm>
            <a:off x="661419" y="0"/>
            <a:ext cx="6588488" cy="5956560"/>
          </a:xfrm>
          <a:custGeom>
            <a:avLst/>
            <a:gdLst/>
            <a:ahLst/>
            <a:cxnLst/>
            <a:rect l="l" t="t" r="r" b="b"/>
            <a:pathLst>
              <a:path w="6588488" h="5956560">
                <a:moveTo>
                  <a:pt x="0" y="0"/>
                </a:moveTo>
                <a:lnTo>
                  <a:pt x="6588488" y="0"/>
                </a:lnTo>
                <a:lnTo>
                  <a:pt x="6588488" y="5956560"/>
                </a:lnTo>
                <a:lnTo>
                  <a:pt x="0" y="5956560"/>
                </a:lnTo>
                <a:lnTo>
                  <a:pt x="0" y="0"/>
                </a:lnTo>
                <a:close/>
              </a:path>
            </a:pathLst>
          </a:custGeom>
          <a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11443143" y="5001645"/>
            <a:ext cx="5086499" cy="403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211815"/>
                </a:solidFill>
                <a:latin typeface="筑紫明朝（N仕様） 2"/>
              </a:rPr>
              <a:t>QR</a:t>
            </a:r>
            <a:r>
              <a:rPr lang="en-US" sz="3500">
                <a:solidFill>
                  <a:srgbClr val="000000"/>
                </a:solidFill>
                <a:ea typeface="筑紫明朝（N仕様） 2"/>
              </a:rPr>
              <a:t>コードでサイトに繋げ</a:t>
            </a: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ea typeface="筑紫明朝（N仕様） 2"/>
              </a:rPr>
              <a:t>　　</a:t>
            </a:r>
            <a:r>
              <a:rPr lang="en-US" sz="3500">
                <a:solidFill>
                  <a:srgbClr val="211815"/>
                </a:solidFill>
                <a:ea typeface="筑紫明朝（N仕様） 2"/>
              </a:rPr>
              <a:t>サイト</a:t>
            </a:r>
            <a:r>
              <a:rPr lang="en-US" sz="3500">
                <a:solidFill>
                  <a:srgbClr val="000000"/>
                </a:solidFill>
                <a:ea typeface="筑紫明朝（N仕様） 2"/>
              </a:rPr>
              <a:t>を使った</a:t>
            </a: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ea typeface="筑紫明朝（N仕様） 2"/>
              </a:rPr>
              <a:t>　掲示板での交流や</a:t>
            </a: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211815"/>
                </a:solidFill>
                <a:ea typeface="筑紫明朝（N仕様） 2"/>
              </a:rPr>
              <a:t>　町のスポットを表示</a:t>
            </a: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211815"/>
                </a:solidFill>
                <a:ea typeface="筑紫明朝（N仕様） 2"/>
              </a:rPr>
              <a:t>　また情報共有の場の</a:t>
            </a: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211815"/>
                </a:solidFill>
                <a:ea typeface="筑紫明朝（N仕様） 2"/>
              </a:rPr>
              <a:t>　　　　提供</a:t>
            </a:r>
          </a:p>
        </p:txBody>
      </p:sp>
      <p:sp>
        <p:nvSpPr>
          <p:cNvPr id="12" name="Freeform 12"/>
          <p:cNvSpPr/>
          <p:nvPr/>
        </p:nvSpPr>
        <p:spPr>
          <a:xfrm>
            <a:off x="9040259" y="8767242"/>
            <a:ext cx="10998765" cy="8357570"/>
          </a:xfrm>
          <a:custGeom>
            <a:avLst/>
            <a:gdLst/>
            <a:ahLst/>
            <a:cxnLst/>
            <a:rect l="l" t="t" r="r" b="b"/>
            <a:pathLst>
              <a:path w="10998765" h="8357570">
                <a:moveTo>
                  <a:pt x="0" y="0"/>
                </a:moveTo>
                <a:lnTo>
                  <a:pt x="10998765" y="0"/>
                </a:lnTo>
                <a:lnTo>
                  <a:pt x="10998765" y="8357570"/>
                </a:lnTo>
                <a:lnTo>
                  <a:pt x="0" y="8357570"/>
                </a:lnTo>
                <a:lnTo>
                  <a:pt x="0" y="0"/>
                </a:lnTo>
                <a:close/>
              </a:path>
            </a:pathLst>
          </a:cu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3" name="Freeform 13"/>
          <p:cNvSpPr/>
          <p:nvPr/>
        </p:nvSpPr>
        <p:spPr>
          <a:xfrm>
            <a:off x="393079" y="-676650"/>
            <a:ext cx="10075733" cy="4420500"/>
          </a:xfrm>
          <a:custGeom>
            <a:avLst/>
            <a:gdLst/>
            <a:ahLst/>
            <a:cxnLst/>
            <a:rect l="l" t="t" r="r" b="b"/>
            <a:pathLst>
              <a:path w="10075733" h="4420500">
                <a:moveTo>
                  <a:pt x="0" y="0"/>
                </a:moveTo>
                <a:lnTo>
                  <a:pt x="10075733" y="0"/>
                </a:lnTo>
                <a:lnTo>
                  <a:pt x="10075733" y="4420500"/>
                </a:lnTo>
                <a:lnTo>
                  <a:pt x="0" y="4420500"/>
                </a:lnTo>
                <a:lnTo>
                  <a:pt x="0" y="0"/>
                </a:lnTo>
                <a:close/>
              </a:path>
            </a:pathLst>
          </a:custGeom>
          <a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4" name="Freeform 14"/>
          <p:cNvSpPr/>
          <p:nvPr/>
        </p:nvSpPr>
        <p:spPr>
          <a:xfrm rot="1670088">
            <a:off x="1233453" y="2078208"/>
            <a:ext cx="4785438" cy="4785438"/>
          </a:xfrm>
          <a:custGeom>
            <a:avLst/>
            <a:gdLst/>
            <a:ahLst/>
            <a:cxnLst/>
            <a:rect l="l" t="t" r="r" b="b"/>
            <a:pathLst>
              <a:path w="4785438" h="4785438">
                <a:moveTo>
                  <a:pt x="0" y="0"/>
                </a:moveTo>
                <a:lnTo>
                  <a:pt x="4785438" y="0"/>
                </a:lnTo>
                <a:lnTo>
                  <a:pt x="4785438" y="4785438"/>
                </a:lnTo>
                <a:lnTo>
                  <a:pt x="0" y="4785438"/>
                </a:lnTo>
                <a:lnTo>
                  <a:pt x="0" y="0"/>
                </a:lnTo>
                <a:close/>
              </a:path>
            </a:pathLst>
          </a:custGeom>
          <a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5" name="Freeform 15"/>
          <p:cNvSpPr/>
          <p:nvPr/>
        </p:nvSpPr>
        <p:spPr>
          <a:xfrm rot="1233002">
            <a:off x="10834451" y="4025695"/>
            <a:ext cx="5697415" cy="5697415"/>
          </a:xfrm>
          <a:custGeom>
            <a:avLst/>
            <a:gdLst/>
            <a:ahLst/>
            <a:cxnLst/>
            <a:rect l="l" t="t" r="r" b="b"/>
            <a:pathLst>
              <a:path w="5697415" h="5697415">
                <a:moveTo>
                  <a:pt x="0" y="0"/>
                </a:moveTo>
                <a:lnTo>
                  <a:pt x="5697415" y="0"/>
                </a:lnTo>
                <a:lnTo>
                  <a:pt x="5697415" y="5697415"/>
                </a:lnTo>
                <a:lnTo>
                  <a:pt x="0" y="56974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6" name="Freeform 16"/>
          <p:cNvSpPr/>
          <p:nvPr/>
        </p:nvSpPr>
        <p:spPr>
          <a:xfrm>
            <a:off x="12072242" y="771311"/>
            <a:ext cx="2062191" cy="1945401"/>
          </a:xfrm>
          <a:custGeom>
            <a:avLst/>
            <a:gdLst/>
            <a:ahLst/>
            <a:cxnLst/>
            <a:rect l="l" t="t" r="r" b="b"/>
            <a:pathLst>
              <a:path w="2062191" h="1945401">
                <a:moveTo>
                  <a:pt x="0" y="0"/>
                </a:moveTo>
                <a:lnTo>
                  <a:pt x="2062191" y="0"/>
                </a:lnTo>
                <a:lnTo>
                  <a:pt x="2062191" y="1945400"/>
                </a:lnTo>
                <a:lnTo>
                  <a:pt x="0" y="1945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7" name="Freeform 17"/>
          <p:cNvSpPr/>
          <p:nvPr/>
        </p:nvSpPr>
        <p:spPr>
          <a:xfrm>
            <a:off x="11859462" y="548454"/>
            <a:ext cx="2429826" cy="2429826"/>
          </a:xfrm>
          <a:custGeom>
            <a:avLst/>
            <a:gdLst/>
            <a:ahLst/>
            <a:cxnLst/>
            <a:rect l="l" t="t" r="r" b="b"/>
            <a:pathLst>
              <a:path w="2429826" h="2429826">
                <a:moveTo>
                  <a:pt x="0" y="0"/>
                </a:moveTo>
                <a:lnTo>
                  <a:pt x="2429826" y="0"/>
                </a:lnTo>
                <a:lnTo>
                  <a:pt x="2429826" y="2429826"/>
                </a:lnTo>
                <a:lnTo>
                  <a:pt x="0" y="2429826"/>
                </a:lnTo>
                <a:lnTo>
                  <a:pt x="0" y="0"/>
                </a:lnTo>
                <a:close/>
              </a:path>
            </a:pathLst>
          </a:custGeom>
          <a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8" name="TextBox 18"/>
          <p:cNvSpPr txBox="1"/>
          <p:nvPr/>
        </p:nvSpPr>
        <p:spPr>
          <a:xfrm>
            <a:off x="3927317" y="647486"/>
            <a:ext cx="6210373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spc="603">
                <a:solidFill>
                  <a:srgbClr val="000000"/>
                </a:solidFill>
                <a:latin typeface="刻ゴシック"/>
                <a:ea typeface="刻ゴシック"/>
              </a:rPr>
              <a:t>2つのアプローチ方法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38796" y="2386834"/>
            <a:ext cx="685800" cy="6650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000000"/>
                </a:solidFill>
                <a:latin typeface="刻ゴシック"/>
                <a:ea typeface="刻ゴシック"/>
              </a:rPr>
              <a:t>この二つをQRコードで繋げる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713485" y="2518274"/>
            <a:ext cx="1141958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Ipaex Mincho Bold"/>
                <a:ea typeface="Ipaex Mincho Bold"/>
              </a:rPr>
              <a:t>QRコード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2044" y="-3745566"/>
            <a:ext cx="9639356" cy="8229600"/>
          </a:xfrm>
          <a:custGeom>
            <a:avLst/>
            <a:gdLst/>
            <a:ahLst/>
            <a:cxnLst/>
            <a:rect l="l" t="t" r="r" b="b"/>
            <a:pathLst>
              <a:path w="9639356" h="8229600">
                <a:moveTo>
                  <a:pt x="0" y="0"/>
                </a:moveTo>
                <a:lnTo>
                  <a:pt x="9639356" y="0"/>
                </a:lnTo>
                <a:lnTo>
                  <a:pt x="96393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Freeform 3"/>
          <p:cNvSpPr/>
          <p:nvPr/>
        </p:nvSpPr>
        <p:spPr>
          <a:xfrm>
            <a:off x="11002232" y="4654328"/>
            <a:ext cx="10785293" cy="9207944"/>
          </a:xfrm>
          <a:custGeom>
            <a:avLst/>
            <a:gdLst/>
            <a:ahLst/>
            <a:cxnLst/>
            <a:rect l="l" t="t" r="r" b="b"/>
            <a:pathLst>
              <a:path w="10785293" h="9207944">
                <a:moveTo>
                  <a:pt x="0" y="0"/>
                </a:moveTo>
                <a:lnTo>
                  <a:pt x="10785293" y="0"/>
                </a:lnTo>
                <a:lnTo>
                  <a:pt x="10785293" y="9207944"/>
                </a:lnTo>
                <a:lnTo>
                  <a:pt x="0" y="9207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" name="Freeform 4"/>
          <p:cNvSpPr/>
          <p:nvPr/>
        </p:nvSpPr>
        <p:spPr>
          <a:xfrm>
            <a:off x="-3042044" y="2758829"/>
            <a:ext cx="5414686" cy="4622788"/>
          </a:xfrm>
          <a:custGeom>
            <a:avLst/>
            <a:gdLst/>
            <a:ahLst/>
            <a:cxnLst/>
            <a:rect l="l" t="t" r="r" b="b"/>
            <a:pathLst>
              <a:path w="5414686" h="4622788">
                <a:moveTo>
                  <a:pt x="0" y="0"/>
                </a:moveTo>
                <a:lnTo>
                  <a:pt x="5414686" y="0"/>
                </a:lnTo>
                <a:lnTo>
                  <a:pt x="5414686" y="4622788"/>
                </a:lnTo>
                <a:lnTo>
                  <a:pt x="0" y="4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5" name="Group 5"/>
          <p:cNvGrpSpPr/>
          <p:nvPr/>
        </p:nvGrpSpPr>
        <p:grpSpPr>
          <a:xfrm>
            <a:off x="627821" y="625248"/>
            <a:ext cx="17032359" cy="9036504"/>
            <a:chOff x="0" y="0"/>
            <a:chExt cx="4485889" cy="23799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85889" cy="2379985"/>
            </a:xfrm>
            <a:custGeom>
              <a:avLst/>
              <a:gdLst/>
              <a:ahLst/>
              <a:cxnLst/>
              <a:rect l="l" t="t" r="r" b="b"/>
              <a:pathLst>
                <a:path w="4485889" h="2379985">
                  <a:moveTo>
                    <a:pt x="0" y="0"/>
                  </a:moveTo>
                  <a:lnTo>
                    <a:pt x="4485889" y="0"/>
                  </a:lnTo>
                  <a:lnTo>
                    <a:pt x="4485889" y="2379985"/>
                  </a:lnTo>
                  <a:lnTo>
                    <a:pt x="0" y="23799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4485889" cy="2465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160843" y="790575"/>
            <a:ext cx="11966314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6000" spc="3000">
                <a:solidFill>
                  <a:srgbClr val="4586B2"/>
                </a:solidFill>
                <a:latin typeface="刻ゴシック Heavy"/>
                <a:ea typeface="刻ゴシック Heavy"/>
              </a:rPr>
              <a:t>GUMIの全体の過程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3042044" y="2168279"/>
            <a:ext cx="24284542" cy="6925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586B2"/>
                </a:solidFill>
                <a:latin typeface="筑紫明朝（N仕様） 2"/>
                <a:ea typeface="筑紫明朝（N仕様） 2"/>
              </a:rPr>
              <a:t>11/1チーム結成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586B2"/>
                </a:solidFill>
                <a:latin typeface="筑紫明朝（N仕様） 2"/>
              </a:rPr>
              <a:t>↓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586B2"/>
                </a:solidFill>
                <a:latin typeface="筑紫明朝（N仕様） 2"/>
                <a:ea typeface="筑紫明朝（N仕様） 2"/>
              </a:rPr>
              <a:t>　1ヶ月ほど情報収集、アンケート調査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586B2"/>
                </a:solidFill>
                <a:latin typeface="筑紫明朝（N仕様） 2"/>
              </a:rPr>
              <a:t>↓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586B2"/>
                </a:solidFill>
                <a:latin typeface="筑紫明朝（N仕様） 2"/>
                <a:ea typeface="筑紫明朝（N仕様） 2"/>
              </a:rPr>
              <a:t>　12月中頃企画書、ポスター作成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586B2"/>
                </a:solidFill>
                <a:latin typeface="筑紫明朝（N仕様） 2"/>
              </a:rPr>
              <a:t>↓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4586B2"/>
                </a:solidFill>
                <a:latin typeface="筑紫明朝（N仕様） 2"/>
                <a:ea typeface="筑紫明朝（N仕様） 2"/>
              </a:rPr>
              <a:t>12月20日応募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7280" y="2462632"/>
            <a:ext cx="15233441" cy="2123481"/>
            <a:chOff x="0" y="0"/>
            <a:chExt cx="4692217" cy="65407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92217" cy="654076"/>
            </a:xfrm>
            <a:custGeom>
              <a:avLst/>
              <a:gdLst/>
              <a:ahLst/>
              <a:cxnLst/>
              <a:rect l="l" t="t" r="r" b="b"/>
              <a:pathLst>
                <a:path w="4692217" h="654076">
                  <a:moveTo>
                    <a:pt x="0" y="0"/>
                  </a:moveTo>
                  <a:lnTo>
                    <a:pt x="4692217" y="0"/>
                  </a:lnTo>
                  <a:lnTo>
                    <a:pt x="4692217" y="654076"/>
                  </a:lnTo>
                  <a:lnTo>
                    <a:pt x="0" y="65407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692217" cy="730276"/>
            </a:xfrm>
            <a:prstGeom prst="rect">
              <a:avLst/>
            </a:prstGeom>
          </p:spPr>
          <p:txBody>
            <a:bodyPr lIns="51174" tIns="51174" rIns="51174" bIns="51174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7280" y="4798725"/>
            <a:ext cx="15233441" cy="2123481"/>
            <a:chOff x="0" y="0"/>
            <a:chExt cx="4692217" cy="6540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692217" cy="654076"/>
            </a:xfrm>
            <a:custGeom>
              <a:avLst/>
              <a:gdLst/>
              <a:ahLst/>
              <a:cxnLst/>
              <a:rect l="l" t="t" r="r" b="b"/>
              <a:pathLst>
                <a:path w="4692217" h="654076">
                  <a:moveTo>
                    <a:pt x="0" y="0"/>
                  </a:moveTo>
                  <a:lnTo>
                    <a:pt x="4692217" y="0"/>
                  </a:lnTo>
                  <a:lnTo>
                    <a:pt x="4692217" y="654076"/>
                  </a:lnTo>
                  <a:lnTo>
                    <a:pt x="0" y="65407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4692217" cy="730276"/>
            </a:xfrm>
            <a:prstGeom prst="rect">
              <a:avLst/>
            </a:prstGeom>
          </p:spPr>
          <p:txBody>
            <a:bodyPr lIns="51174" tIns="51174" rIns="51174" bIns="51174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527280" y="7134819"/>
            <a:ext cx="15233441" cy="2123481"/>
            <a:chOff x="0" y="0"/>
            <a:chExt cx="4692217" cy="65407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692217" cy="654076"/>
            </a:xfrm>
            <a:custGeom>
              <a:avLst/>
              <a:gdLst/>
              <a:ahLst/>
              <a:cxnLst/>
              <a:rect l="l" t="t" r="r" b="b"/>
              <a:pathLst>
                <a:path w="4692217" h="654076">
                  <a:moveTo>
                    <a:pt x="0" y="0"/>
                  </a:moveTo>
                  <a:lnTo>
                    <a:pt x="4692217" y="0"/>
                  </a:lnTo>
                  <a:lnTo>
                    <a:pt x="4692217" y="654076"/>
                  </a:lnTo>
                  <a:lnTo>
                    <a:pt x="0" y="654076"/>
                  </a:lnTo>
                  <a:close/>
                </a:path>
              </a:pathLst>
            </a:custGeom>
            <a:solidFill>
              <a:srgbClr val="FFFFFF">
                <a:alpha val="80000"/>
              </a:srgbClr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4692217" cy="730276"/>
            </a:xfrm>
            <a:prstGeom prst="rect">
              <a:avLst/>
            </a:prstGeom>
          </p:spPr>
          <p:txBody>
            <a:bodyPr lIns="51174" tIns="51174" rIns="51174" bIns="51174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3432001" y="576960"/>
            <a:ext cx="6595536" cy="1391059"/>
          </a:xfrm>
          <a:custGeom>
            <a:avLst/>
            <a:gdLst/>
            <a:ahLst/>
            <a:cxnLst/>
            <a:rect l="l" t="t" r="r" b="b"/>
            <a:pathLst>
              <a:path w="6595536" h="1391059">
                <a:moveTo>
                  <a:pt x="0" y="0"/>
                </a:moveTo>
                <a:lnTo>
                  <a:pt x="6595536" y="0"/>
                </a:lnTo>
                <a:lnTo>
                  <a:pt x="6595536" y="1391058"/>
                </a:lnTo>
                <a:lnTo>
                  <a:pt x="0" y="13910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3" name="Freeform 13"/>
          <p:cNvSpPr/>
          <p:nvPr/>
        </p:nvSpPr>
        <p:spPr>
          <a:xfrm>
            <a:off x="11459045" y="5143500"/>
            <a:ext cx="5301675" cy="5143500"/>
          </a:xfrm>
          <a:custGeom>
            <a:avLst/>
            <a:gdLst/>
            <a:ahLst/>
            <a:cxnLst/>
            <a:rect l="l" t="t" r="r" b="b"/>
            <a:pathLst>
              <a:path w="5301675" h="5143500">
                <a:moveTo>
                  <a:pt x="0" y="0"/>
                </a:moveTo>
                <a:lnTo>
                  <a:pt x="5301675" y="0"/>
                </a:lnTo>
                <a:lnTo>
                  <a:pt x="5301675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4" name="Freeform 14"/>
          <p:cNvSpPr/>
          <p:nvPr/>
        </p:nvSpPr>
        <p:spPr>
          <a:xfrm rot="1020379">
            <a:off x="13440494" y="5333074"/>
            <a:ext cx="4304907" cy="4353986"/>
          </a:xfrm>
          <a:custGeom>
            <a:avLst/>
            <a:gdLst/>
            <a:ahLst/>
            <a:cxnLst/>
            <a:rect l="l" t="t" r="r" b="b"/>
            <a:pathLst>
              <a:path w="4304907" h="4353986">
                <a:moveTo>
                  <a:pt x="0" y="0"/>
                </a:moveTo>
                <a:lnTo>
                  <a:pt x="4304907" y="0"/>
                </a:lnTo>
                <a:lnTo>
                  <a:pt x="4304907" y="4353986"/>
                </a:lnTo>
                <a:lnTo>
                  <a:pt x="0" y="43539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76200" cap="sq">
            <a:solidFill>
              <a:srgbClr val="FCFBFD"/>
            </a:solidFill>
            <a:prstDash val="solid"/>
            <a:miter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" name="TextBox 15"/>
          <p:cNvSpPr txBox="1"/>
          <p:nvPr/>
        </p:nvSpPr>
        <p:spPr>
          <a:xfrm>
            <a:off x="1889146" y="5461051"/>
            <a:ext cx="11843777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3400" spc="510">
                <a:solidFill>
                  <a:srgbClr val="000000"/>
                </a:solidFill>
                <a:latin typeface="刻ゴシック Heavy"/>
                <a:ea typeface="刻ゴシック Heavy"/>
              </a:rPr>
              <a:t>QRコードの作成　　→  目を引くためにQRコードをイラスト化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89146" y="7797145"/>
            <a:ext cx="10017928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3400" spc="510">
                <a:solidFill>
                  <a:srgbClr val="000000"/>
                </a:solidFill>
                <a:latin typeface="刻ゴシック Heavy"/>
                <a:ea typeface="刻ゴシック Heavy"/>
              </a:rPr>
              <a:t>アンケート調査　→  実際に街の中で33人にアンケート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89146" y="3124957"/>
            <a:ext cx="15001342" cy="655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3400" spc="510">
                <a:solidFill>
                  <a:srgbClr val="000000"/>
                </a:solidFill>
                <a:latin typeface="刻ゴシック Heavy"/>
                <a:ea typeface="刻ゴシック Heavy"/>
              </a:rPr>
              <a:t>フィールドワークでスポット探し　→  QRコードを設置するのに最適なスポット選び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66801" y="771791"/>
            <a:ext cx="5139264" cy="896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spc="1591" dirty="0" err="1">
                <a:solidFill>
                  <a:srgbClr val="000000"/>
                </a:solidFill>
                <a:ea typeface="刻ゴシック"/>
              </a:rPr>
              <a:t>これまでの活動</a:t>
            </a:r>
            <a:endParaRPr lang="en-US" sz="5199" spc="1591" dirty="0">
              <a:solidFill>
                <a:srgbClr val="000000"/>
              </a:solidFill>
              <a:ea typeface="刻ゴシック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516058" y="1242162"/>
            <a:ext cx="9885811" cy="639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</a:pPr>
            <a:r>
              <a:rPr lang="en-US" sz="3699" spc="1132">
                <a:solidFill>
                  <a:srgbClr val="000000"/>
                </a:solidFill>
                <a:latin typeface="刻ゴシック"/>
              </a:rPr>
              <a:t>Activities so far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112709" y="-2179896"/>
            <a:ext cx="13995395" cy="18355186"/>
          </a:xfrm>
          <a:custGeom>
            <a:avLst/>
            <a:gdLst/>
            <a:ahLst/>
            <a:cxnLst/>
            <a:rect l="l" t="t" r="r" b="b"/>
            <a:pathLst>
              <a:path w="13995395" h="18355186">
                <a:moveTo>
                  <a:pt x="0" y="0"/>
                </a:moveTo>
                <a:lnTo>
                  <a:pt x="13995395" y="0"/>
                </a:lnTo>
                <a:lnTo>
                  <a:pt x="13995395" y="18355187"/>
                </a:lnTo>
                <a:lnTo>
                  <a:pt x="0" y="18355187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3" name="Group 3"/>
          <p:cNvGrpSpPr/>
          <p:nvPr/>
        </p:nvGrpSpPr>
        <p:grpSpPr>
          <a:xfrm>
            <a:off x="1527280" y="2620072"/>
            <a:ext cx="7549534" cy="3005799"/>
            <a:chOff x="0" y="0"/>
            <a:chExt cx="2325414" cy="9258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25414" cy="925849"/>
            </a:xfrm>
            <a:custGeom>
              <a:avLst/>
              <a:gdLst/>
              <a:ahLst/>
              <a:cxnLst/>
              <a:rect l="l" t="t" r="r" b="b"/>
              <a:pathLst>
                <a:path w="2325414" h="925849">
                  <a:moveTo>
                    <a:pt x="0" y="0"/>
                  </a:moveTo>
                  <a:lnTo>
                    <a:pt x="2325414" y="0"/>
                  </a:lnTo>
                  <a:lnTo>
                    <a:pt x="2325414" y="925849"/>
                  </a:lnTo>
                  <a:lnTo>
                    <a:pt x="0" y="9258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85725"/>
              <a:ext cx="2325414" cy="1011574"/>
            </a:xfrm>
            <a:prstGeom prst="rect">
              <a:avLst/>
            </a:prstGeom>
          </p:spPr>
          <p:txBody>
            <a:bodyPr lIns="51174" tIns="51174" rIns="51174" bIns="51174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527280" y="5801138"/>
            <a:ext cx="7549534" cy="3005799"/>
            <a:chOff x="0" y="0"/>
            <a:chExt cx="2325414" cy="92584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5414" cy="925849"/>
            </a:xfrm>
            <a:custGeom>
              <a:avLst/>
              <a:gdLst/>
              <a:ahLst/>
              <a:cxnLst/>
              <a:rect l="l" t="t" r="r" b="b"/>
              <a:pathLst>
                <a:path w="2325414" h="925849">
                  <a:moveTo>
                    <a:pt x="0" y="0"/>
                  </a:moveTo>
                  <a:lnTo>
                    <a:pt x="2325414" y="0"/>
                  </a:lnTo>
                  <a:lnTo>
                    <a:pt x="2325414" y="925849"/>
                  </a:lnTo>
                  <a:lnTo>
                    <a:pt x="0" y="9258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85725"/>
              <a:ext cx="2325414" cy="1011574"/>
            </a:xfrm>
            <a:prstGeom prst="rect">
              <a:avLst/>
            </a:prstGeom>
          </p:spPr>
          <p:txBody>
            <a:bodyPr lIns="51174" tIns="51174" rIns="51174" bIns="51174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11186" y="2620072"/>
            <a:ext cx="7549534" cy="3005799"/>
            <a:chOff x="0" y="0"/>
            <a:chExt cx="2325414" cy="92584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325414" cy="925849"/>
            </a:xfrm>
            <a:custGeom>
              <a:avLst/>
              <a:gdLst/>
              <a:ahLst/>
              <a:cxnLst/>
              <a:rect l="l" t="t" r="r" b="b"/>
              <a:pathLst>
                <a:path w="2325414" h="925849">
                  <a:moveTo>
                    <a:pt x="0" y="0"/>
                  </a:moveTo>
                  <a:lnTo>
                    <a:pt x="2325414" y="0"/>
                  </a:lnTo>
                  <a:lnTo>
                    <a:pt x="2325414" y="925849"/>
                  </a:lnTo>
                  <a:lnTo>
                    <a:pt x="0" y="9258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2325414" cy="1011574"/>
            </a:xfrm>
            <a:prstGeom prst="rect">
              <a:avLst/>
            </a:prstGeom>
          </p:spPr>
          <p:txBody>
            <a:bodyPr lIns="51174" tIns="51174" rIns="51174" bIns="51174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211186" y="5801138"/>
            <a:ext cx="7549534" cy="3005799"/>
            <a:chOff x="0" y="0"/>
            <a:chExt cx="2325414" cy="92584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25414" cy="925849"/>
            </a:xfrm>
            <a:custGeom>
              <a:avLst/>
              <a:gdLst/>
              <a:ahLst/>
              <a:cxnLst/>
              <a:rect l="l" t="t" r="r" b="b"/>
              <a:pathLst>
                <a:path w="2325414" h="925849">
                  <a:moveTo>
                    <a:pt x="0" y="0"/>
                  </a:moveTo>
                  <a:lnTo>
                    <a:pt x="2325414" y="0"/>
                  </a:lnTo>
                  <a:lnTo>
                    <a:pt x="2325414" y="925849"/>
                  </a:lnTo>
                  <a:lnTo>
                    <a:pt x="0" y="9258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2325414" cy="1011574"/>
            </a:xfrm>
            <a:prstGeom prst="rect">
              <a:avLst/>
            </a:prstGeom>
          </p:spPr>
          <p:txBody>
            <a:bodyPr lIns="51174" tIns="51174" rIns="51174" bIns="51174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864475" y="866775"/>
            <a:ext cx="11313042" cy="941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39"/>
              </a:lnSpc>
            </a:pPr>
            <a:r>
              <a:rPr lang="en-US" sz="4899" spc="1469">
                <a:solidFill>
                  <a:srgbClr val="FFFFFF"/>
                </a:solidFill>
                <a:ea typeface="刻ゴシック Heavy"/>
              </a:rPr>
              <a:t>今後の展望</a:t>
            </a:r>
          </a:p>
        </p:txBody>
      </p:sp>
      <p:sp>
        <p:nvSpPr>
          <p:cNvPr id="16" name="Freeform 16"/>
          <p:cNvSpPr/>
          <p:nvPr/>
        </p:nvSpPr>
        <p:spPr>
          <a:xfrm>
            <a:off x="570619" y="1028700"/>
            <a:ext cx="7827683" cy="967786"/>
          </a:xfrm>
          <a:custGeom>
            <a:avLst/>
            <a:gdLst/>
            <a:ahLst/>
            <a:cxnLst/>
            <a:rect l="l" t="t" r="r" b="b"/>
            <a:pathLst>
              <a:path w="7827683" h="967786">
                <a:moveTo>
                  <a:pt x="0" y="0"/>
                </a:moveTo>
                <a:lnTo>
                  <a:pt x="7827683" y="0"/>
                </a:lnTo>
                <a:lnTo>
                  <a:pt x="7827683" y="967786"/>
                </a:lnTo>
                <a:lnTo>
                  <a:pt x="0" y="967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17" name="TextBox 17"/>
          <p:cNvSpPr txBox="1"/>
          <p:nvPr/>
        </p:nvSpPr>
        <p:spPr>
          <a:xfrm>
            <a:off x="2884302" y="3747051"/>
            <a:ext cx="6192511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200" spc="480">
                <a:solidFill>
                  <a:srgbClr val="000000"/>
                </a:solidFill>
                <a:ea typeface="刻ゴシック Heavy"/>
              </a:rPr>
              <a:t>全体の改善・サイトの修正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00400" y="6928118"/>
            <a:ext cx="6192511" cy="590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ja-JP" altLang="en-US" sz="3200" spc="480" dirty="0">
                <a:solidFill>
                  <a:srgbClr val="000000"/>
                </a:solidFill>
                <a:latin typeface="刻ゴシック Heavy"/>
                <a:ea typeface="刻ゴシック Heavy"/>
              </a:rPr>
              <a:t>・</a:t>
            </a:r>
            <a:r>
              <a:rPr lang="en-US" sz="3200" spc="480" dirty="0" err="1">
                <a:solidFill>
                  <a:srgbClr val="000000"/>
                </a:solidFill>
                <a:latin typeface="刻ゴシック Heavy"/>
                <a:ea typeface="刻ゴシック Heavy"/>
              </a:rPr>
              <a:t>QRコードの別途作成</a:t>
            </a:r>
            <a:endParaRPr lang="en-US" sz="3200" spc="480" dirty="0">
              <a:solidFill>
                <a:srgbClr val="000000"/>
              </a:solidFill>
              <a:latin typeface="刻ゴシック Heavy"/>
              <a:ea typeface="刻ゴシック Heavy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200400" y="7666321"/>
            <a:ext cx="4952999" cy="5909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ja-JP" altLang="en-US" sz="3200" spc="480" dirty="0">
                <a:solidFill>
                  <a:srgbClr val="000000"/>
                </a:solidFill>
                <a:ea typeface="刻ゴシック Heavy"/>
              </a:rPr>
              <a:t>・</a:t>
            </a:r>
            <a:r>
              <a:rPr lang="en-US" sz="3200" spc="480" dirty="0" err="1">
                <a:solidFill>
                  <a:srgbClr val="000000"/>
                </a:solidFill>
                <a:ea typeface="刻ゴシック Heavy"/>
              </a:rPr>
              <a:t>スポット設置の協議</a:t>
            </a:r>
            <a:endParaRPr lang="en-US" sz="3200" spc="480" dirty="0">
              <a:solidFill>
                <a:srgbClr val="000000"/>
              </a:solidFill>
              <a:ea typeface="刻ゴシック Heavy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655955" y="6928118"/>
            <a:ext cx="6192511" cy="579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120"/>
              </a:lnSpc>
            </a:pPr>
            <a:r>
              <a:rPr lang="en-US" sz="3200" spc="480" dirty="0" err="1">
                <a:solidFill>
                  <a:srgbClr val="000000"/>
                </a:solidFill>
                <a:latin typeface="+mj-ea"/>
                <a:ea typeface="+mj-ea"/>
              </a:rPr>
              <a:t>多摩市の活動の手助けに</a:t>
            </a:r>
            <a:endParaRPr lang="en-US" sz="3200" spc="48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3701847" y="6080040"/>
            <a:ext cx="3200400" cy="534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dirty="0" err="1">
                <a:solidFill>
                  <a:srgbClr val="000000"/>
                </a:solidFill>
                <a:latin typeface="+mj-ea"/>
                <a:ea typeface="+mj-ea"/>
              </a:rPr>
              <a:t>スポットの拡大</a:t>
            </a:r>
            <a:endParaRPr lang="en-US" sz="3300" dirty="0">
              <a:solidFill>
                <a:srgbClr val="000000"/>
              </a:solidFill>
              <a:latin typeface="+mj-ea"/>
              <a:ea typeface="+mj-e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953124" y="3900368"/>
            <a:ext cx="4065657" cy="4997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en-US" sz="3099" dirty="0" err="1">
                <a:solidFill>
                  <a:srgbClr val="000000"/>
                </a:solidFill>
                <a:latin typeface="+mj-ea"/>
                <a:ea typeface="+mj-ea"/>
              </a:rPr>
              <a:t>コミュニティーの発展</a:t>
            </a:r>
            <a:endParaRPr lang="en-US" sz="3099" dirty="0">
              <a:solidFill>
                <a:srgbClr val="00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C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42044" y="-3745566"/>
            <a:ext cx="9639356" cy="8229600"/>
          </a:xfrm>
          <a:custGeom>
            <a:avLst/>
            <a:gdLst/>
            <a:ahLst/>
            <a:cxnLst/>
            <a:rect l="l" t="t" r="r" b="b"/>
            <a:pathLst>
              <a:path w="9639356" h="8229600">
                <a:moveTo>
                  <a:pt x="0" y="0"/>
                </a:moveTo>
                <a:lnTo>
                  <a:pt x="9639356" y="0"/>
                </a:lnTo>
                <a:lnTo>
                  <a:pt x="96393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3" name="Freeform 3"/>
          <p:cNvSpPr/>
          <p:nvPr/>
        </p:nvSpPr>
        <p:spPr>
          <a:xfrm>
            <a:off x="11002232" y="4654328"/>
            <a:ext cx="10785293" cy="9207944"/>
          </a:xfrm>
          <a:custGeom>
            <a:avLst/>
            <a:gdLst/>
            <a:ahLst/>
            <a:cxnLst/>
            <a:rect l="l" t="t" r="r" b="b"/>
            <a:pathLst>
              <a:path w="10785293" h="9207944">
                <a:moveTo>
                  <a:pt x="0" y="0"/>
                </a:moveTo>
                <a:lnTo>
                  <a:pt x="10785293" y="0"/>
                </a:lnTo>
                <a:lnTo>
                  <a:pt x="10785293" y="9207944"/>
                </a:lnTo>
                <a:lnTo>
                  <a:pt x="0" y="920794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sp>
        <p:nvSpPr>
          <p:cNvPr id="4" name="Freeform 4"/>
          <p:cNvSpPr/>
          <p:nvPr/>
        </p:nvSpPr>
        <p:spPr>
          <a:xfrm>
            <a:off x="-3042044" y="2758829"/>
            <a:ext cx="5414686" cy="4622788"/>
          </a:xfrm>
          <a:custGeom>
            <a:avLst/>
            <a:gdLst/>
            <a:ahLst/>
            <a:cxnLst/>
            <a:rect l="l" t="t" r="r" b="b"/>
            <a:pathLst>
              <a:path w="5414686" h="4622788">
                <a:moveTo>
                  <a:pt x="0" y="0"/>
                </a:moveTo>
                <a:lnTo>
                  <a:pt x="5414686" y="0"/>
                </a:lnTo>
                <a:lnTo>
                  <a:pt x="5414686" y="4622788"/>
                </a:lnTo>
                <a:lnTo>
                  <a:pt x="0" y="4622788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ja-JP" altLang="en-US"/>
          </a:p>
        </p:txBody>
      </p:sp>
      <p:grpSp>
        <p:nvGrpSpPr>
          <p:cNvPr id="5" name="Group 5"/>
          <p:cNvGrpSpPr/>
          <p:nvPr/>
        </p:nvGrpSpPr>
        <p:grpSpPr>
          <a:xfrm>
            <a:off x="627821" y="625248"/>
            <a:ext cx="17032359" cy="9036504"/>
            <a:chOff x="0" y="0"/>
            <a:chExt cx="4485889" cy="23799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485889" cy="2379985"/>
            </a:xfrm>
            <a:custGeom>
              <a:avLst/>
              <a:gdLst/>
              <a:ahLst/>
              <a:cxnLst/>
              <a:rect l="l" t="t" r="r" b="b"/>
              <a:pathLst>
                <a:path w="4485889" h="2379985">
                  <a:moveTo>
                    <a:pt x="0" y="0"/>
                  </a:moveTo>
                  <a:lnTo>
                    <a:pt x="4485889" y="0"/>
                  </a:lnTo>
                  <a:lnTo>
                    <a:pt x="4485889" y="2379985"/>
                  </a:lnTo>
                  <a:lnTo>
                    <a:pt x="0" y="23799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4485889" cy="24657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857632" y="3365581"/>
            <a:ext cx="12572736" cy="1971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400"/>
              </a:lnSpc>
            </a:pPr>
            <a:r>
              <a:rPr lang="en-US" sz="9000" spc="2700">
                <a:solidFill>
                  <a:srgbClr val="4586B2"/>
                </a:solidFill>
                <a:latin typeface="Cooper Hewitt Heavy"/>
              </a:rPr>
              <a:t>THANK YOU!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60843" y="5702854"/>
            <a:ext cx="11966314" cy="618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0"/>
              </a:lnSpc>
            </a:pPr>
            <a:r>
              <a:rPr lang="en-US" sz="3200" spc="960">
                <a:solidFill>
                  <a:srgbClr val="4586B2"/>
                </a:solidFill>
                <a:latin typeface="刻ゴシック Medium"/>
                <a:ea typeface="刻ゴシック Medium"/>
              </a:rPr>
              <a:t>ありがとうございました!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117</Words>
  <Application>Microsoft Office PowerPoint</Application>
  <PresentationFormat>ユーザー設定</PresentationFormat>
  <Paragraphs>50</Paragraphs>
  <Slides>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20" baseType="lpstr">
      <vt:lpstr>Calibri</vt:lpstr>
      <vt:lpstr>筑紫明朝（N仕様） 2</vt:lpstr>
      <vt:lpstr>Ipaex Mincho Bold</vt:lpstr>
      <vt:lpstr>筑紫明朝（N仕様） 1</vt:lpstr>
      <vt:lpstr>刻ゴシック Medium</vt:lpstr>
      <vt:lpstr>Cooper Hewitt</vt:lpstr>
      <vt:lpstr>Cooper Hewitt Heavy</vt:lpstr>
      <vt:lpstr>刻明朝</vt:lpstr>
      <vt:lpstr>XANO明朝フォント</vt:lpstr>
      <vt:lpstr>刻ゴシック Heavy</vt:lpstr>
      <vt:lpstr>Arial</vt:lpstr>
      <vt:lpstr>刻ゴシック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青　プロフェッショナル　アクセス解析レポート　プレゼンテーション</dc:title>
  <dc:creator>山口拓真</dc:creator>
  <cp:lastModifiedBy>拓真 山口</cp:lastModifiedBy>
  <cp:revision>1</cp:revision>
  <dcterms:created xsi:type="dcterms:W3CDTF">2006-08-16T00:00:00Z</dcterms:created>
  <dcterms:modified xsi:type="dcterms:W3CDTF">2024-03-10T13:21:42Z</dcterms:modified>
  <dc:identifier>DAF-y71ZrHY</dc:identifier>
</cp:coreProperties>
</file>