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385" r:id="rId3"/>
    <p:sldId id="384" r:id="rId4"/>
    <p:sldId id="409" r:id="rId5"/>
    <p:sldId id="411" r:id="rId6"/>
    <p:sldId id="387" r:id="rId7"/>
    <p:sldId id="388" r:id="rId8"/>
    <p:sldId id="266" r:id="rId9"/>
    <p:sldId id="389" r:id="rId10"/>
    <p:sldId id="410" r:id="rId11"/>
    <p:sldId id="412" r:id="rId12"/>
    <p:sldId id="403" r:id="rId13"/>
    <p:sldId id="394" r:id="rId14"/>
    <p:sldId id="383" r:id="rId15"/>
    <p:sldId id="400" r:id="rId16"/>
    <p:sldId id="405" r:id="rId17"/>
    <p:sldId id="406" r:id="rId18"/>
    <p:sldId id="397" r:id="rId19"/>
    <p:sldId id="395" r:id="rId20"/>
    <p:sldId id="401" r:id="rId21"/>
    <p:sldId id="404" r:id="rId22"/>
    <p:sldId id="413" r:id="rId23"/>
    <p:sldId id="257" r:id="rId24"/>
    <p:sldId id="258" r:id="rId25"/>
    <p:sldId id="408" r:id="rId26"/>
    <p:sldId id="407" r:id="rId2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12B3BD35-C6F6-4B01-9F3E-048EEA2EFBEA}">
          <p14:sldIdLst>
            <p14:sldId id="256"/>
          </p14:sldIdLst>
        </p14:section>
        <p14:section name="テーマ" id="{0CB3E58A-2EF6-4FE7-A666-D439D58C9C3C}">
          <p14:sldIdLst>
            <p14:sldId id="385"/>
            <p14:sldId id="384"/>
          </p14:sldIdLst>
        </p14:section>
        <p14:section name="障がい者雇用の現状" id="{6ABA5733-6280-47E1-AA52-866B0B30FD87}">
          <p14:sldIdLst>
            <p14:sldId id="409"/>
            <p14:sldId id="411"/>
            <p14:sldId id="387"/>
            <p14:sldId id="388"/>
            <p14:sldId id="266"/>
          </p14:sldIdLst>
        </p14:section>
        <p14:section name="活動内容" id="{CC25B392-0439-459E-B068-09D0DEC554E1}">
          <p14:sldIdLst>
            <p14:sldId id="389"/>
            <p14:sldId id="410"/>
            <p14:sldId id="412"/>
          </p14:sldIdLst>
        </p14:section>
        <p14:section name="アイデア" id="{9E57B5FF-F09F-4B30-B2C6-61F80768669F}">
          <p14:sldIdLst>
            <p14:sldId id="403"/>
            <p14:sldId id="394"/>
          </p14:sldIdLst>
        </p14:section>
        <p14:section name="おおたんワークスNEO" id="{A491080F-34D8-4CE8-8109-4E90E9F1833E}">
          <p14:sldIdLst>
            <p14:sldId id="383"/>
            <p14:sldId id="400"/>
            <p14:sldId id="405"/>
            <p14:sldId id="406"/>
            <p14:sldId id="397"/>
            <p14:sldId id="395"/>
          </p14:sldIdLst>
        </p14:section>
        <p14:section name="事業実現" id="{554D6AF7-E372-4DBB-8C6A-FB31697175F1}">
          <p14:sldIdLst>
            <p14:sldId id="401"/>
            <p14:sldId id="404"/>
            <p14:sldId id="413"/>
            <p14:sldId id="257"/>
            <p14:sldId id="258"/>
            <p14:sldId id="408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45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A5B5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846" y="102"/>
      </p:cViewPr>
      <p:guideLst>
        <p:guide orient="horz" pos="845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kantoproto-my.sharepoint.com/personal/jnakatan_kanto-gakuen_ac_jp/Documents/&#12487;&#12473;&#12463;&#12488;&#12483;&#12503;/202312/COG&#29992;&#931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kantoproto-my.sharepoint.com/personal/jnakatan_kanto-gakuen_ac_jp/Documents/&#12487;&#12473;&#12463;&#12488;&#12483;&#12503;/202312/COG&#29992;&#931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r>
              <a:rPr lang="ja-JP"/>
              <a:t>障がい者の雇用が難しい理由（複数回答）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ea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ea"/>
                    <a:ea typeface="+mn-ea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Sheet1!$F$20:$F$25</c:f>
              <c:strCache>
                <c:ptCount val="6"/>
                <c:pt idx="0">
                  <c:v>その他</c:v>
                </c:pt>
                <c:pt idx="1">
                  <c:v>障がい者が働く必要はない</c:v>
                </c:pt>
                <c:pt idx="2">
                  <c:v>障がい者のマネジメントは難しい</c:v>
                </c:pt>
                <c:pt idx="3">
                  <c:v>一緒に働くイメージが持てない</c:v>
                </c:pt>
                <c:pt idx="4">
                  <c:v>社内理解が得られない</c:v>
                </c:pt>
                <c:pt idx="5">
                  <c:v>障がい者に適した業務がない</c:v>
                </c:pt>
              </c:strCache>
            </c:strRef>
          </c:cat>
          <c:val>
            <c:numRef>
              <c:f>Sheet1!$G$20:$G$25</c:f>
              <c:numCache>
                <c:formatCode>General</c:formatCode>
                <c:ptCount val="6"/>
                <c:pt idx="0">
                  <c:v>35</c:v>
                </c:pt>
                <c:pt idx="1">
                  <c:v>0</c:v>
                </c:pt>
                <c:pt idx="2">
                  <c:v>11</c:v>
                </c:pt>
                <c:pt idx="3">
                  <c:v>1</c:v>
                </c:pt>
                <c:pt idx="4">
                  <c:v>2</c:v>
                </c:pt>
                <c:pt idx="5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F8-4A29-95D3-6167F874319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92271104"/>
        <c:axId val="892266424"/>
      </c:barChart>
      <c:catAx>
        <c:axId val="89227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892266424"/>
        <c:crosses val="autoZero"/>
        <c:auto val="1"/>
        <c:lblAlgn val="ctr"/>
        <c:lblOffset val="100"/>
        <c:noMultiLvlLbl val="0"/>
      </c:catAx>
      <c:valAx>
        <c:axId val="892266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ea"/>
                <a:ea typeface="+mn-ea"/>
                <a:cs typeface="+mn-cs"/>
              </a:defRPr>
            </a:pPr>
            <a:endParaRPr lang="ja-JP"/>
          </a:p>
        </c:txPr>
        <c:crossAx val="89227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>
          <a:solidFill>
            <a:schemeClr val="tx1"/>
          </a:solidFill>
          <a:latin typeface="+mn-ea"/>
          <a:ea typeface="+mn-ea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sz="1400"/>
              <a:t>障がい者雇用人数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23858812730375917"/>
          <c:y val="0.2299187080781569"/>
          <c:w val="0.57382556688610642"/>
          <c:h val="0.72923665791776016"/>
        </c:manualLayout>
      </c:layout>
      <c:pieChart>
        <c:varyColors val="1"/>
        <c:ser>
          <c:idx val="0"/>
          <c:order val="0"/>
          <c:tx>
            <c:strRef>
              <c:f>Sheet1!$C$2</c:f>
              <c:strCache>
                <c:ptCount val="1"/>
                <c:pt idx="0">
                  <c:v>事業所数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18-4660-B8D4-E904E326A3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18-4660-B8D4-E904E326A3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18-4660-B8D4-E904E326A3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18-4660-B8D4-E904E326A3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18-4660-B8D4-E904E326A3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18-4660-B8D4-E904E326A3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D18-4660-B8D4-E904E326A357}"/>
              </c:ext>
            </c:extLst>
          </c:dPt>
          <c:dLbls>
            <c:dLbl>
              <c:idx val="0"/>
              <c:layout>
                <c:manualLayout>
                  <c:x val="-0.22541009129887554"/>
                  <c:y val="-4.03649552150469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1" i="0" u="none" strike="noStrike" kern="1200" baseline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18-4660-B8D4-E904E326A3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1人</c:v>
                </c:pt>
                <c:pt idx="1">
                  <c:v>2人</c:v>
                </c:pt>
                <c:pt idx="2">
                  <c:v>3人</c:v>
                </c:pt>
                <c:pt idx="3">
                  <c:v>4人</c:v>
                </c:pt>
                <c:pt idx="4">
                  <c:v>5人</c:v>
                </c:pt>
                <c:pt idx="5">
                  <c:v>6人～9人</c:v>
                </c:pt>
                <c:pt idx="6">
                  <c:v>10人以上</c:v>
                </c:pt>
              </c:strCache>
            </c:strRef>
          </c:cat>
          <c:val>
            <c:numRef>
              <c:f>Sheet1!$C$3:$C$9</c:f>
              <c:numCache>
                <c:formatCode>General</c:formatCode>
                <c:ptCount val="7"/>
                <c:pt idx="0">
                  <c:v>41</c:v>
                </c:pt>
                <c:pt idx="1">
                  <c:v>19</c:v>
                </c:pt>
                <c:pt idx="2">
                  <c:v>4</c:v>
                </c:pt>
                <c:pt idx="3">
                  <c:v>8</c:v>
                </c:pt>
                <c:pt idx="4">
                  <c:v>2</c:v>
                </c:pt>
                <c:pt idx="5">
                  <c:v>7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D18-4660-B8D4-E904E326A357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比率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5D18-4660-B8D4-E904E326A35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5D18-4660-B8D4-E904E326A35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5D18-4660-B8D4-E904E326A35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5D18-4660-B8D4-E904E326A35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5D18-4660-B8D4-E904E326A35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5D18-4660-B8D4-E904E326A35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5D18-4660-B8D4-E904E326A3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Sheet1!$B$3:$B$9</c:f>
              <c:strCache>
                <c:ptCount val="7"/>
                <c:pt idx="0">
                  <c:v>1人</c:v>
                </c:pt>
                <c:pt idx="1">
                  <c:v>2人</c:v>
                </c:pt>
                <c:pt idx="2">
                  <c:v>3人</c:v>
                </c:pt>
                <c:pt idx="3">
                  <c:v>4人</c:v>
                </c:pt>
                <c:pt idx="4">
                  <c:v>5人</c:v>
                </c:pt>
                <c:pt idx="5">
                  <c:v>6人～9人</c:v>
                </c:pt>
                <c:pt idx="6">
                  <c:v>10人以上</c:v>
                </c:pt>
              </c:strCache>
            </c:strRef>
          </c:cat>
          <c:val>
            <c:numRef>
              <c:f>Sheet1!$D$3:$D$9</c:f>
              <c:numCache>
                <c:formatCode>0%</c:formatCode>
                <c:ptCount val="7"/>
                <c:pt idx="0">
                  <c:v>0.4823529411764706</c:v>
                </c:pt>
                <c:pt idx="1">
                  <c:v>0.22352941176470589</c:v>
                </c:pt>
                <c:pt idx="2">
                  <c:v>4.7058823529411764E-2</c:v>
                </c:pt>
                <c:pt idx="3">
                  <c:v>9.4117647058823528E-2</c:v>
                </c:pt>
                <c:pt idx="4">
                  <c:v>2.3529411764705882E-2</c:v>
                </c:pt>
                <c:pt idx="5">
                  <c:v>8.2352941176470587E-2</c:v>
                </c:pt>
                <c:pt idx="6">
                  <c:v>4.7058823529411764E-2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D18-4660-B8D4-E904E326A35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ja-JP" sz="1400"/>
              <a:t>障がい者を雇用した理由（複数回答）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0.34569422572178476"/>
          <c:y val="0.17518518518518519"/>
          <c:w val="0.60822244094488187"/>
          <c:h val="0.6595194135215857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Sheet1!$B$20:$B$23</c:f>
              <c:strCache>
                <c:ptCount val="4"/>
                <c:pt idx="0">
                  <c:v>その他</c:v>
                </c:pt>
                <c:pt idx="1">
                  <c:v>人材の戦力化による経営改善</c:v>
                </c:pt>
                <c:pt idx="2">
                  <c:v>多様な人材を確保するため</c:v>
                </c:pt>
                <c:pt idx="3">
                  <c:v>法定雇用率達成のため</c:v>
                </c:pt>
              </c:strCache>
            </c:strRef>
          </c:cat>
          <c:val>
            <c:numRef>
              <c:f>Sheet1!$C$20:$C$23</c:f>
              <c:numCache>
                <c:formatCode>General</c:formatCode>
                <c:ptCount val="4"/>
                <c:pt idx="0">
                  <c:v>21</c:v>
                </c:pt>
                <c:pt idx="1">
                  <c:v>8</c:v>
                </c:pt>
                <c:pt idx="2">
                  <c:v>28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B9-4276-A5F3-D97A34DD31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3890520"/>
        <c:axId val="743886200"/>
      </c:barChart>
      <c:catAx>
        <c:axId val="743890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43886200"/>
        <c:crosses val="autoZero"/>
        <c:auto val="1"/>
        <c:lblAlgn val="ctr"/>
        <c:lblOffset val="100"/>
        <c:noMultiLvlLbl val="0"/>
      </c:catAx>
      <c:valAx>
        <c:axId val="743886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43890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3E8CA-66F7-4141-BE9C-5B7DDDBEDAE8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3E1AC-1EAE-4245-82CE-5164DDC708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195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19" y="182879"/>
            <a:ext cx="950976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859" y="882376"/>
            <a:ext cx="8098155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8994" y="3869636"/>
            <a:ext cx="7123886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607662" y="3733800"/>
            <a:ext cx="668655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1531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31264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762000"/>
            <a:ext cx="1888331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88" y="762000"/>
            <a:ext cx="6036469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93119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04186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970" y="1173575"/>
            <a:ext cx="8098155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9316" y="4154520"/>
            <a:ext cx="7124891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609726" y="4020408"/>
            <a:ext cx="668655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9993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8688" y="2057399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435" y="2057400"/>
            <a:ext cx="386334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900819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8" y="2001511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8688" y="2721483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703" y="1999032"/>
            <a:ext cx="386334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703" y="2719322"/>
            <a:ext cx="386334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17213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835334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029520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424" y="1097280"/>
            <a:ext cx="4495441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8842478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8" y="1097280"/>
            <a:ext cx="307086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54033" y="1069848"/>
            <a:ext cx="4612512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88" y="2834640"/>
            <a:ext cx="307086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842729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8120" y="182880"/>
            <a:ext cx="950976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88" y="609600"/>
            <a:ext cx="802386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89" y="2057400"/>
            <a:ext cx="8021707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8684" y="6223830"/>
            <a:ext cx="1892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C0869C99-4F01-42CF-8B0D-C6F14FC7ADCE}" type="datetimeFigureOut">
              <a:rPr kumimoji="1" lang="ja-JP" altLang="en-US" smtClean="0"/>
              <a:t>2024/3/8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8683" y="6223830"/>
            <a:ext cx="3833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244" y="6223830"/>
            <a:ext cx="1386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5128970-2EBF-4C0C-B43F-DF60AFC6B34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215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 descr="ヒナギクが咲いている夏の牧草地">
            <a:extLst>
              <a:ext uri="{FF2B5EF4-FFF2-40B4-BE49-F238E27FC236}">
                <a16:creationId xmlns:a16="http://schemas.microsoft.com/office/drawing/2014/main" id="{EFA4F0FB-D849-349B-973B-A0CAC5EDF1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6" y="202131"/>
            <a:ext cx="9472831" cy="64599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FBB1B1E-57A1-E3D4-8F48-1D16C72FCD3E}"/>
              </a:ext>
            </a:extLst>
          </p:cNvPr>
          <p:cNvSpPr txBox="1"/>
          <p:nvPr/>
        </p:nvSpPr>
        <p:spPr>
          <a:xfrm>
            <a:off x="1851447" y="5216666"/>
            <a:ext cx="623194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関東学園大学 地域活性協力隊</a:t>
            </a:r>
            <a:endParaRPr lang="en-US" altLang="ja-JP" sz="32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9521C9-F396-6AF3-C9F3-EECFFFF52ADD}"/>
              </a:ext>
            </a:extLst>
          </p:cNvPr>
          <p:cNvSpPr txBox="1"/>
          <p:nvPr/>
        </p:nvSpPr>
        <p:spPr>
          <a:xfrm>
            <a:off x="836582" y="2506383"/>
            <a:ext cx="8246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b="1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6000" b="1" dirty="0">
                <a:solidFill>
                  <a:schemeClr val="bg1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F672C7-C69E-4C75-84BD-74A233DB92D9}"/>
              </a:ext>
            </a:extLst>
          </p:cNvPr>
          <p:cNvSpPr txBox="1"/>
          <p:nvPr/>
        </p:nvSpPr>
        <p:spPr>
          <a:xfrm>
            <a:off x="1556428" y="1989544"/>
            <a:ext cx="6904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 err="1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kumimoji="1" lang="ja-JP" altLang="en-US" sz="28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者と企業を繋ぐ新しい架け橋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B698EAE-EB42-B785-BD68-1CD9C2C2AA04}"/>
              </a:ext>
            </a:extLst>
          </p:cNvPr>
          <p:cNvSpPr txBox="1"/>
          <p:nvPr/>
        </p:nvSpPr>
        <p:spPr>
          <a:xfrm>
            <a:off x="2344370" y="4270744"/>
            <a:ext cx="5233075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　</a:t>
            </a:r>
            <a:r>
              <a:rPr lang="en-US" altLang="ja-JP" sz="2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2024.3.17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99C06C8-9CFB-F1EA-8272-57DCF7750520}"/>
              </a:ext>
            </a:extLst>
          </p:cNvPr>
          <p:cNvSpPr txBox="1"/>
          <p:nvPr/>
        </p:nvSpPr>
        <p:spPr>
          <a:xfrm>
            <a:off x="2446505" y="5804850"/>
            <a:ext cx="495137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「おおたんしふぉんず」</a:t>
            </a:r>
          </a:p>
        </p:txBody>
      </p:sp>
    </p:spTree>
    <p:extLst>
      <p:ext uri="{BB962C8B-B14F-4D97-AF65-F5344CB8AC3E}">
        <p14:creationId xmlns:p14="http://schemas.microsoft.com/office/powerpoint/2010/main" val="6028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8D3CB256-CEFC-EABF-CF2E-967F21BCE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16" y="3920200"/>
            <a:ext cx="3656340" cy="2741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E8DB86-4B2D-F894-8E4D-A302C72C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" y="3775765"/>
            <a:ext cx="3848986" cy="2885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3A50515-EF9A-614E-48B7-85CA3A94330F}"/>
              </a:ext>
            </a:extLst>
          </p:cNvPr>
          <p:cNvSpPr txBox="1"/>
          <p:nvPr/>
        </p:nvSpPr>
        <p:spPr>
          <a:xfrm>
            <a:off x="384593" y="1153886"/>
            <a:ext cx="907069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7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14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日：チャレンジ！！オープンガバナンス（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COG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　　　　　オリエンテーション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9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日：取り組みテーマに関するレクチャー／勉強会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16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日：株式会社エス・エス・シー（本社・太田市）見学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26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日：スバルブルーム株式会社（本社・太田市）見学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日：群馬県立太田高等特別支援学校見学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12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  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7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日：太田市役所「おおたんワークス」見学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  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24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日：太田市役所で</a:t>
            </a:r>
            <a:r>
              <a:rPr kumimoji="1" lang="en-US" altLang="ja-JP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COG</a:t>
            </a:r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学生チーム報告会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000" b="1" dirty="0">
                <a:ln w="19050">
                  <a:noFill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　  ３月 ４日：「障がい者就業・生活支援センター」との意見交換会</a:t>
            </a:r>
            <a:endParaRPr kumimoji="1" lang="en-US" altLang="ja-JP" sz="2000" b="1" dirty="0">
              <a:ln w="19050">
                <a:noFill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0514EF7-0591-761B-B8C9-9FC4C7163530}"/>
              </a:ext>
            </a:extLst>
          </p:cNvPr>
          <p:cNvSpPr txBox="1"/>
          <p:nvPr/>
        </p:nvSpPr>
        <p:spPr>
          <a:xfrm>
            <a:off x="209943" y="196497"/>
            <a:ext cx="2961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■活動内容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0CEFDF5-F184-12D1-C676-6CFB41CB3E95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4299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9683FE-6922-4EDC-BD2E-2E9F5707BE83}"/>
              </a:ext>
            </a:extLst>
          </p:cNvPr>
          <p:cNvSpPr txBox="1"/>
          <p:nvPr/>
        </p:nvSpPr>
        <p:spPr>
          <a:xfrm>
            <a:off x="1070043" y="3594057"/>
            <a:ext cx="7874224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</a:t>
            </a:r>
            <a:r>
              <a:rPr kumimoji="1" lang="ja-JP" altLang="en-US" sz="24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者でも健常者と変わらない仕事ができる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・専門組織化すれば他社の業務を請け負える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・教育体制があれば多種多様な業務スキルを取得できる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ts val="33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・軽作業を外注化することで組織の生産性が向上する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2E52AF-3095-4433-844B-ECADA00963EF}"/>
              </a:ext>
            </a:extLst>
          </p:cNvPr>
          <p:cNvSpPr txBox="1"/>
          <p:nvPr/>
        </p:nvSpPr>
        <p:spPr>
          <a:xfrm>
            <a:off x="1290690" y="5458242"/>
            <a:ext cx="7344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障がい者のスキルを尊重することの</a:t>
            </a:r>
            <a:endParaRPr kumimoji="1" lang="en-US" altLang="ja-JP" sz="3200" b="1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32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大切さを学びました。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CBF2C87-3049-4A65-82F6-25C0AA622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789" y="745732"/>
            <a:ext cx="3719944" cy="278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B59147D-6277-4971-BF88-2CD197A6D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06" y="725245"/>
            <a:ext cx="3719944" cy="2789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549D7F9-7B8B-107F-B466-7F1C8AB45C77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CA4E204-50B1-0F6D-7BC5-3776635694AF}"/>
              </a:ext>
            </a:extLst>
          </p:cNvPr>
          <p:cNvSpPr txBox="1"/>
          <p:nvPr/>
        </p:nvSpPr>
        <p:spPr>
          <a:xfrm>
            <a:off x="209943" y="196497"/>
            <a:ext cx="29612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■活動内容</a:t>
            </a:r>
          </a:p>
        </p:txBody>
      </p:sp>
    </p:spTree>
    <p:extLst>
      <p:ext uri="{BB962C8B-B14F-4D97-AF65-F5344CB8AC3E}">
        <p14:creationId xmlns:p14="http://schemas.microsoft.com/office/powerpoint/2010/main" val="250067969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99B137-0EC7-CF06-4EAD-69C4AFFF7455}"/>
              </a:ext>
            </a:extLst>
          </p:cNvPr>
          <p:cNvSpPr txBox="1"/>
          <p:nvPr/>
        </p:nvSpPr>
        <p:spPr>
          <a:xfrm>
            <a:off x="737900" y="2008692"/>
            <a:ext cx="8497455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障がい者雇用の壁を乗り越え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持続的な障がい者雇用を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実現するために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C5CB1009-C4C4-9FBE-7C52-41CCBC1CF250}"/>
              </a:ext>
            </a:extLst>
          </p:cNvPr>
          <p:cNvCxnSpPr>
            <a:cxnSpLocks/>
          </p:cNvCxnSpPr>
          <p:nvPr/>
        </p:nvCxnSpPr>
        <p:spPr>
          <a:xfrm>
            <a:off x="67256" y="1950171"/>
            <a:ext cx="9838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4CD73E2-52AC-72BC-A64B-7ED237BEA43B}"/>
              </a:ext>
            </a:extLst>
          </p:cNvPr>
          <p:cNvCxnSpPr>
            <a:cxnSpLocks/>
          </p:cNvCxnSpPr>
          <p:nvPr/>
        </p:nvCxnSpPr>
        <p:spPr>
          <a:xfrm>
            <a:off x="-29726" y="4785264"/>
            <a:ext cx="983874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グラフィックス 3" descr="事務用品でいっぱいのマグカップ">
            <a:extLst>
              <a:ext uri="{FF2B5EF4-FFF2-40B4-BE49-F238E27FC236}">
                <a16:creationId xmlns:a16="http://schemas.microsoft.com/office/drawing/2014/main" id="{013FD326-F9C5-6F5D-3EB1-44B50D8AD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96913" y="3664085"/>
            <a:ext cx="3320376" cy="3320376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8AEBEF6-DAD4-9553-40B3-04C24CC294D2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1170674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072F5BF-EA9B-4CF2-94A9-2B611F7B5258}"/>
              </a:ext>
            </a:extLst>
          </p:cNvPr>
          <p:cNvSpPr/>
          <p:nvPr/>
        </p:nvSpPr>
        <p:spPr>
          <a:xfrm>
            <a:off x="129044" y="803248"/>
            <a:ext cx="9647909" cy="1929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解決方針</a:t>
            </a:r>
            <a:endParaRPr lang="en-US" altLang="ja-JP" sz="3200" b="1" dirty="0">
              <a:solidFill>
                <a:schemeClr val="tx2">
                  <a:lumMod val="50000"/>
                </a:scheme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太田市が運用している社内組織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「おおたんワークス」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br>
              <a:rPr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</a:b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発展的に拡大する形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で新たな組織を立ち上げていく。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665793BC-0014-48F1-96AF-5E47FAEC4E31}"/>
              </a:ext>
            </a:extLst>
          </p:cNvPr>
          <p:cNvSpPr/>
          <p:nvPr/>
        </p:nvSpPr>
        <p:spPr>
          <a:xfrm>
            <a:off x="933858" y="5247568"/>
            <a:ext cx="8029216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「おおたんワークス</a:t>
            </a:r>
            <a:r>
              <a:rPr lang="en-US" altLang="ja-JP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r>
              <a:rPr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4" name="矢印: 下 3">
            <a:extLst>
              <a:ext uri="{FF2B5EF4-FFF2-40B4-BE49-F238E27FC236}">
                <a16:creationId xmlns:a16="http://schemas.microsoft.com/office/drawing/2014/main" id="{1BB7FF69-7D56-783C-D889-64B0C9BE6D76}"/>
              </a:ext>
            </a:extLst>
          </p:cNvPr>
          <p:cNvSpPr/>
          <p:nvPr/>
        </p:nvSpPr>
        <p:spPr>
          <a:xfrm>
            <a:off x="4332369" y="2903334"/>
            <a:ext cx="1134723" cy="942901"/>
          </a:xfrm>
          <a:prstGeom prst="down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FD2193E-499D-017E-1B56-80D1D5C394E4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D6741B5-3530-6358-7951-758979DD11D4}"/>
              </a:ext>
            </a:extLst>
          </p:cNvPr>
          <p:cNvSpPr txBox="1"/>
          <p:nvPr/>
        </p:nvSpPr>
        <p:spPr>
          <a:xfrm>
            <a:off x="2475690" y="3973910"/>
            <a:ext cx="4951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解決アイデア</a:t>
            </a:r>
            <a:endParaRPr lang="ja-JP" altLang="en-US" sz="36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3B048B4-53B5-BB22-0FDC-9AABA54C841B}"/>
              </a:ext>
            </a:extLst>
          </p:cNvPr>
          <p:cNvSpPr txBox="1"/>
          <p:nvPr/>
        </p:nvSpPr>
        <p:spPr>
          <a:xfrm>
            <a:off x="1877440" y="4793173"/>
            <a:ext cx="6143016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障がい者と企業を繋ぐ新しい架け橋</a:t>
            </a:r>
          </a:p>
        </p:txBody>
      </p:sp>
    </p:spTree>
    <p:extLst>
      <p:ext uri="{BB962C8B-B14F-4D97-AF65-F5344CB8AC3E}">
        <p14:creationId xmlns:p14="http://schemas.microsoft.com/office/powerpoint/2010/main" val="390223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F41087A-3FAD-4C9F-B005-3AA5852B6413}"/>
              </a:ext>
            </a:extLst>
          </p:cNvPr>
          <p:cNvSpPr txBox="1"/>
          <p:nvPr/>
        </p:nvSpPr>
        <p:spPr>
          <a:xfrm>
            <a:off x="1290989" y="3075057"/>
            <a:ext cx="732402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おおたんワークスＮＥＯの概要</a:t>
            </a: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211A591-CC98-4028-9543-6BC9FE377896}"/>
              </a:ext>
            </a:extLst>
          </p:cNvPr>
          <p:cNvCxnSpPr>
            <a:cxnSpLocks/>
          </p:cNvCxnSpPr>
          <p:nvPr/>
        </p:nvCxnSpPr>
        <p:spPr>
          <a:xfrm>
            <a:off x="125128" y="2908597"/>
            <a:ext cx="967339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31A0F91-609C-47B6-AC84-AD34C505A5B0}"/>
              </a:ext>
            </a:extLst>
          </p:cNvPr>
          <p:cNvCxnSpPr>
            <a:cxnSpLocks/>
          </p:cNvCxnSpPr>
          <p:nvPr/>
        </p:nvCxnSpPr>
        <p:spPr>
          <a:xfrm>
            <a:off x="125128" y="4019531"/>
            <a:ext cx="966376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グラフィックス 2" descr="事務用品でいっぱいのマグカップ">
            <a:extLst>
              <a:ext uri="{FF2B5EF4-FFF2-40B4-BE49-F238E27FC236}">
                <a16:creationId xmlns:a16="http://schemas.microsoft.com/office/drawing/2014/main" id="{E3A604BE-D1EF-B956-5D13-4D98417F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91466" y="3829455"/>
            <a:ext cx="3164732" cy="3164732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B572AB6-535E-5BBC-ED22-42F98CA57751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269489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F33142C4-0FF1-87ED-3C7C-98FB7226C1B5}"/>
              </a:ext>
            </a:extLst>
          </p:cNvPr>
          <p:cNvGrpSpPr/>
          <p:nvPr/>
        </p:nvGrpSpPr>
        <p:grpSpPr>
          <a:xfrm>
            <a:off x="7121251" y="2396206"/>
            <a:ext cx="2494575" cy="1683275"/>
            <a:chOff x="7121251" y="2221105"/>
            <a:chExt cx="2494575" cy="1683275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9FA94E67-35BB-6946-996D-7FC23C20FBBC}"/>
                </a:ext>
              </a:extLst>
            </p:cNvPr>
            <p:cNvSpPr/>
            <p:nvPr/>
          </p:nvSpPr>
          <p:spPr>
            <a:xfrm>
              <a:off x="7140485" y="2221105"/>
              <a:ext cx="2462921" cy="1683275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8C5D6DB5-D566-7674-B47B-E18538004392}"/>
                </a:ext>
              </a:extLst>
            </p:cNvPr>
            <p:cNvSpPr txBox="1"/>
            <p:nvPr/>
          </p:nvSpPr>
          <p:spPr>
            <a:xfrm>
              <a:off x="7121251" y="2425804"/>
              <a:ext cx="2494575" cy="1304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地域の企業や店舗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農家、団体や組織など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(</a:t>
              </a: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障がい者未雇用</a:t>
              </a:r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)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61FCA1DD-5130-AF8D-1C22-EA3C0FBD6B30}"/>
              </a:ext>
            </a:extLst>
          </p:cNvPr>
          <p:cNvGrpSpPr/>
          <p:nvPr/>
        </p:nvGrpSpPr>
        <p:grpSpPr>
          <a:xfrm>
            <a:off x="332150" y="2549314"/>
            <a:ext cx="2554214" cy="3672024"/>
            <a:chOff x="332150" y="2374213"/>
            <a:chExt cx="2554214" cy="3672024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855ADD2E-6D20-597D-7AB4-3B5912F95429}"/>
                </a:ext>
              </a:extLst>
            </p:cNvPr>
            <p:cNvGrpSpPr/>
            <p:nvPr/>
          </p:nvGrpSpPr>
          <p:grpSpPr>
            <a:xfrm>
              <a:off x="346360" y="3197600"/>
              <a:ext cx="2540000" cy="649737"/>
              <a:chOff x="346360" y="3197600"/>
              <a:chExt cx="2540000" cy="649737"/>
            </a:xfrm>
          </p:grpSpPr>
          <p:sp>
            <p:nvSpPr>
              <p:cNvPr id="4" name="四角形: 角を丸くする 3">
                <a:extLst>
                  <a:ext uri="{FF2B5EF4-FFF2-40B4-BE49-F238E27FC236}">
                    <a16:creationId xmlns:a16="http://schemas.microsoft.com/office/drawing/2014/main" id="{05581C60-04CC-B671-E6FA-9871582DE053}"/>
                  </a:ext>
                </a:extLst>
              </p:cNvPr>
              <p:cNvSpPr/>
              <p:nvPr/>
            </p:nvSpPr>
            <p:spPr>
              <a:xfrm>
                <a:off x="346360" y="3197600"/>
                <a:ext cx="2540000" cy="64973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1095409A-1BE1-F42D-BB93-9EA1489C479A}"/>
                  </a:ext>
                </a:extLst>
              </p:cNvPr>
              <p:cNvSpPr txBox="1"/>
              <p:nvPr/>
            </p:nvSpPr>
            <p:spPr>
              <a:xfrm>
                <a:off x="534553" y="3345756"/>
                <a:ext cx="2288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協力企業・組織団体</a:t>
                </a:r>
                <a:endPara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F06789D8-B393-BE5F-B229-A3B69A18B5EC}"/>
                </a:ext>
              </a:extLst>
            </p:cNvPr>
            <p:cNvGrpSpPr/>
            <p:nvPr/>
          </p:nvGrpSpPr>
          <p:grpSpPr>
            <a:xfrm>
              <a:off x="332150" y="3983857"/>
              <a:ext cx="2546143" cy="649737"/>
              <a:chOff x="332150" y="3983857"/>
              <a:chExt cx="2546143" cy="649737"/>
            </a:xfrm>
          </p:grpSpPr>
          <p:sp>
            <p:nvSpPr>
              <p:cNvPr id="5" name="四角形: 角を丸くする 4">
                <a:extLst>
                  <a:ext uri="{FF2B5EF4-FFF2-40B4-BE49-F238E27FC236}">
                    <a16:creationId xmlns:a16="http://schemas.microsoft.com/office/drawing/2014/main" id="{5D452D1D-15C2-C404-2044-A146D8DF7C92}"/>
                  </a:ext>
                </a:extLst>
              </p:cNvPr>
              <p:cNvSpPr/>
              <p:nvPr/>
            </p:nvSpPr>
            <p:spPr>
              <a:xfrm>
                <a:off x="338293" y="3983857"/>
                <a:ext cx="2540000" cy="64973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9E0B1C1-93A2-E962-AE19-176FE201A8B7}"/>
                  </a:ext>
                </a:extLst>
              </p:cNvPr>
              <p:cNvSpPr txBox="1"/>
              <p:nvPr/>
            </p:nvSpPr>
            <p:spPr>
              <a:xfrm>
                <a:off x="332150" y="4146190"/>
                <a:ext cx="2540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太田高等特別支援学校</a:t>
                </a:r>
                <a:endPara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BD065B9-2A19-3211-EDD0-59AD72B0D07C}"/>
                </a:ext>
              </a:extLst>
            </p:cNvPr>
            <p:cNvGrpSpPr/>
            <p:nvPr/>
          </p:nvGrpSpPr>
          <p:grpSpPr>
            <a:xfrm>
              <a:off x="333131" y="2374213"/>
              <a:ext cx="2540000" cy="649737"/>
              <a:chOff x="333131" y="2374213"/>
              <a:chExt cx="2540000" cy="649737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id="{86933A3A-DB7B-6A5F-09A7-A26E30A63D4B}"/>
                  </a:ext>
                </a:extLst>
              </p:cNvPr>
              <p:cNvSpPr/>
              <p:nvPr/>
            </p:nvSpPr>
            <p:spPr>
              <a:xfrm>
                <a:off x="333131" y="2374213"/>
                <a:ext cx="2540000" cy="64973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44CFAE19-5CDD-CC66-28BB-1BD605493F1B}"/>
                  </a:ext>
                </a:extLst>
              </p:cNvPr>
              <p:cNvSpPr txBox="1"/>
              <p:nvPr/>
            </p:nvSpPr>
            <p:spPr>
              <a:xfrm>
                <a:off x="825849" y="2512755"/>
                <a:ext cx="15810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関東学園大学</a:t>
                </a:r>
                <a:endPara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EEF0BF99-8B2A-78E6-3FFB-058A6A848382}"/>
                </a:ext>
              </a:extLst>
            </p:cNvPr>
            <p:cNvGrpSpPr/>
            <p:nvPr/>
          </p:nvGrpSpPr>
          <p:grpSpPr>
            <a:xfrm>
              <a:off x="346364" y="4807244"/>
              <a:ext cx="2540000" cy="1238993"/>
              <a:chOff x="346364" y="4807244"/>
              <a:chExt cx="2540000" cy="1238993"/>
            </a:xfrm>
          </p:grpSpPr>
          <p:sp>
            <p:nvSpPr>
              <p:cNvPr id="6" name="四角形: 角を丸くする 5">
                <a:extLst>
                  <a:ext uri="{FF2B5EF4-FFF2-40B4-BE49-F238E27FC236}">
                    <a16:creationId xmlns:a16="http://schemas.microsoft.com/office/drawing/2014/main" id="{5540FC42-7F0F-ED66-1411-D9A24849DF90}"/>
                  </a:ext>
                </a:extLst>
              </p:cNvPr>
              <p:cNvSpPr/>
              <p:nvPr/>
            </p:nvSpPr>
            <p:spPr>
              <a:xfrm>
                <a:off x="346364" y="4807244"/>
                <a:ext cx="2540000" cy="123899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6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B069E66F-6370-3552-6736-386299FA4E52}"/>
                  </a:ext>
                </a:extLst>
              </p:cNvPr>
              <p:cNvSpPr txBox="1"/>
              <p:nvPr/>
            </p:nvSpPr>
            <p:spPr>
              <a:xfrm>
                <a:off x="472204" y="4995268"/>
                <a:ext cx="2288310" cy="888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太田市役所</a:t>
                </a:r>
                <a:endPara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kumimoji="1" lang="ja-JP" altLang="en-US" b="1" dirty="0"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おおたんしふぉんず</a:t>
                </a:r>
                <a:endPara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7BDEDB8E-2536-FA98-12EB-3068827E3D98}"/>
              </a:ext>
            </a:extLst>
          </p:cNvPr>
          <p:cNvGrpSpPr/>
          <p:nvPr/>
        </p:nvGrpSpPr>
        <p:grpSpPr>
          <a:xfrm>
            <a:off x="4004885" y="2707312"/>
            <a:ext cx="2166115" cy="2231385"/>
            <a:chOff x="4004885" y="2512755"/>
            <a:chExt cx="2166115" cy="2231385"/>
          </a:xfrm>
        </p:grpSpPr>
        <p:sp>
          <p:nvSpPr>
            <p:cNvPr id="16" name="四角形: 角を丸くする 15">
              <a:extLst>
                <a:ext uri="{FF2B5EF4-FFF2-40B4-BE49-F238E27FC236}">
                  <a16:creationId xmlns:a16="http://schemas.microsoft.com/office/drawing/2014/main" id="{5538969A-F42C-6B44-025B-F1BC7EBE6AEC}"/>
                </a:ext>
              </a:extLst>
            </p:cNvPr>
            <p:cNvSpPr/>
            <p:nvPr/>
          </p:nvSpPr>
          <p:spPr>
            <a:xfrm>
              <a:off x="4036055" y="2512755"/>
              <a:ext cx="2103771" cy="2231385"/>
            </a:xfrm>
            <a:prstGeom prst="roundRect">
              <a:avLst/>
            </a:prstGeom>
            <a:noFill/>
            <a:ln w="762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C52AC9AE-6484-1656-6042-A795839C6D56}"/>
                </a:ext>
              </a:extLst>
            </p:cNvPr>
            <p:cNvSpPr txBox="1"/>
            <p:nvPr/>
          </p:nvSpPr>
          <p:spPr>
            <a:xfrm>
              <a:off x="4004885" y="2750739"/>
              <a:ext cx="21661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おおたんワークス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NEO</a:t>
              </a:r>
            </a:p>
          </p:txBody>
        </p:sp>
        <p:pic>
          <p:nvPicPr>
            <p:cNvPr id="8" name="グラフィックス 7" descr="グループ 単色塗りつぶし">
              <a:extLst>
                <a:ext uri="{FF2B5EF4-FFF2-40B4-BE49-F238E27FC236}">
                  <a16:creationId xmlns:a16="http://schemas.microsoft.com/office/drawing/2014/main" id="{DEA7F65E-5537-9987-7E83-D7808B21B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90005" y="3365085"/>
              <a:ext cx="1195873" cy="1195873"/>
            </a:xfrm>
            <a:prstGeom prst="rect">
              <a:avLst/>
            </a:prstGeom>
          </p:spPr>
        </p:pic>
      </p:grp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81E0F92B-1AF9-0C0D-D1FF-AA3035734040}"/>
              </a:ext>
            </a:extLst>
          </p:cNvPr>
          <p:cNvSpPr txBox="1"/>
          <p:nvPr/>
        </p:nvSpPr>
        <p:spPr>
          <a:xfrm>
            <a:off x="2854033" y="3448534"/>
            <a:ext cx="1295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運営支援</a:t>
            </a:r>
          </a:p>
        </p:txBody>
      </p:sp>
      <p:sp>
        <p:nvSpPr>
          <p:cNvPr id="26" name="直角三角形 25">
            <a:extLst>
              <a:ext uri="{FF2B5EF4-FFF2-40B4-BE49-F238E27FC236}">
                <a16:creationId xmlns:a16="http://schemas.microsoft.com/office/drawing/2014/main" id="{D01DBF25-4A68-D923-06FF-897C0F329901}"/>
              </a:ext>
            </a:extLst>
          </p:cNvPr>
          <p:cNvSpPr/>
          <p:nvPr/>
        </p:nvSpPr>
        <p:spPr>
          <a:xfrm rot="13274500">
            <a:off x="2907375" y="4032882"/>
            <a:ext cx="684852" cy="78000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982A9A58-F4F4-DD91-B456-2C1E23F2BA72}"/>
              </a:ext>
            </a:extLst>
          </p:cNvPr>
          <p:cNvGrpSpPr/>
          <p:nvPr/>
        </p:nvGrpSpPr>
        <p:grpSpPr>
          <a:xfrm>
            <a:off x="6171000" y="2384149"/>
            <a:ext cx="950251" cy="894041"/>
            <a:chOff x="6171000" y="2209048"/>
            <a:chExt cx="950251" cy="894041"/>
          </a:xfrm>
        </p:grpSpPr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7DF0E712-7712-0AB8-71C5-3E91C3E544E1}"/>
                </a:ext>
              </a:extLst>
            </p:cNvPr>
            <p:cNvCxnSpPr>
              <a:cxnSpLocks/>
              <a:stCxn id="25" idx="1"/>
              <a:endCxn id="24" idx="3"/>
            </p:cNvCxnSpPr>
            <p:nvPr/>
          </p:nvCxnSpPr>
          <p:spPr>
            <a:xfrm flipH="1">
              <a:off x="6171000" y="3087634"/>
              <a:ext cx="950251" cy="15455"/>
            </a:xfrm>
            <a:prstGeom prst="straightConnector1">
              <a:avLst/>
            </a:prstGeom>
            <a:ln w="762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9FD683D0-0FD6-0AF3-0C6E-8B98FC095D25}"/>
                </a:ext>
              </a:extLst>
            </p:cNvPr>
            <p:cNvSpPr txBox="1"/>
            <p:nvPr/>
          </p:nvSpPr>
          <p:spPr>
            <a:xfrm>
              <a:off x="6332051" y="2209048"/>
              <a:ext cx="701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業務発注</a:t>
              </a:r>
            </a:p>
          </p:txBody>
        </p:sp>
      </p:grpSp>
      <p:cxnSp>
        <p:nvCxnSpPr>
          <p:cNvPr id="46" name="直線矢印コネクタ 45">
            <a:extLst>
              <a:ext uri="{FF2B5EF4-FFF2-40B4-BE49-F238E27FC236}">
                <a16:creationId xmlns:a16="http://schemas.microsoft.com/office/drawing/2014/main" id="{0732D746-B20F-25C5-D7B6-A3E1B39DEFC5}"/>
              </a:ext>
            </a:extLst>
          </p:cNvPr>
          <p:cNvCxnSpPr>
            <a:cxnSpLocks/>
            <a:stCxn id="18" idx="0"/>
          </p:cNvCxnSpPr>
          <p:nvPr/>
        </p:nvCxnSpPr>
        <p:spPr>
          <a:xfrm flipV="1">
            <a:off x="8389511" y="4060494"/>
            <a:ext cx="3919" cy="453336"/>
          </a:xfrm>
          <a:prstGeom prst="straightConnector1">
            <a:avLst/>
          </a:prstGeom>
          <a:ln w="762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5A19B8A8-2A20-2CE6-B2B5-2E805E0BC19F}"/>
              </a:ext>
            </a:extLst>
          </p:cNvPr>
          <p:cNvGrpSpPr/>
          <p:nvPr/>
        </p:nvGrpSpPr>
        <p:grpSpPr>
          <a:xfrm>
            <a:off x="6139826" y="4080108"/>
            <a:ext cx="1300841" cy="731888"/>
            <a:chOff x="6139826" y="3905007"/>
            <a:chExt cx="1300841" cy="731888"/>
          </a:xfrm>
        </p:grpSpPr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D6367DB2-FFD4-9D1A-2FB4-FE3F31F40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2536" y="4636895"/>
              <a:ext cx="1000659" cy="0"/>
            </a:xfrm>
            <a:prstGeom prst="straightConnector1">
              <a:avLst/>
            </a:prstGeom>
            <a:ln w="76200">
              <a:solidFill>
                <a:schemeClr val="tx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0D66B335-F269-E2CC-5798-53F9F52D3588}"/>
                </a:ext>
              </a:extLst>
            </p:cNvPr>
            <p:cNvSpPr txBox="1"/>
            <p:nvPr/>
          </p:nvSpPr>
          <p:spPr>
            <a:xfrm>
              <a:off x="6139826" y="3905007"/>
              <a:ext cx="13008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</a:t>
              </a:r>
              <a:endParaRPr kumimoji="1" lang="en-US" altLang="ja-JP" sz="20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出向</a:t>
              </a: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9B7AF-051B-EC8A-185B-2D079DC61ED5}"/>
              </a:ext>
            </a:extLst>
          </p:cNvPr>
          <p:cNvGrpSpPr/>
          <p:nvPr/>
        </p:nvGrpSpPr>
        <p:grpSpPr>
          <a:xfrm>
            <a:off x="7104972" y="4513830"/>
            <a:ext cx="2618261" cy="1189988"/>
            <a:chOff x="7104972" y="4338729"/>
            <a:chExt cx="2618261" cy="1189988"/>
          </a:xfrm>
        </p:grpSpPr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2F4FC3B6-41A9-9CA3-B893-2A5ED1723812}"/>
                </a:ext>
              </a:extLst>
            </p:cNvPr>
            <p:cNvSpPr txBox="1"/>
            <p:nvPr/>
          </p:nvSpPr>
          <p:spPr>
            <a:xfrm>
              <a:off x="7104972" y="4526434"/>
              <a:ext cx="2618261" cy="88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障がい者雇用している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企業・団体</a:t>
              </a: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56868F5D-1919-9FC2-709A-BF965E1B4BB4}"/>
                </a:ext>
              </a:extLst>
            </p:cNvPr>
            <p:cNvSpPr/>
            <p:nvPr/>
          </p:nvSpPr>
          <p:spPr>
            <a:xfrm>
              <a:off x="7163195" y="4338729"/>
              <a:ext cx="2452631" cy="1189988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7A0CE564-5F59-B483-18AD-7ED902C1BA86}"/>
              </a:ext>
            </a:extLst>
          </p:cNvPr>
          <p:cNvGrpSpPr/>
          <p:nvPr/>
        </p:nvGrpSpPr>
        <p:grpSpPr>
          <a:xfrm>
            <a:off x="2897719" y="5444221"/>
            <a:ext cx="5536521" cy="534117"/>
            <a:chOff x="2897719" y="5269120"/>
            <a:chExt cx="5536521" cy="534117"/>
          </a:xfrm>
        </p:grpSpPr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3DFDB910-00C0-B31E-5412-DDB6A681C8B9}"/>
                </a:ext>
              </a:extLst>
            </p:cNvPr>
            <p:cNvCxnSpPr>
              <a:cxnSpLocks/>
            </p:cNvCxnSpPr>
            <p:nvPr/>
          </p:nvCxnSpPr>
          <p:spPr>
            <a:xfrm>
              <a:off x="2897719" y="5764878"/>
              <a:ext cx="5516383" cy="0"/>
            </a:xfrm>
            <a:prstGeom prst="line">
              <a:avLst/>
            </a:prstGeom>
            <a:ln w="762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グループ化 41">
              <a:extLst>
                <a:ext uri="{FF2B5EF4-FFF2-40B4-BE49-F238E27FC236}">
                  <a16:creationId xmlns:a16="http://schemas.microsoft.com/office/drawing/2014/main" id="{453DC736-A39A-D868-11F1-DC61E1611D0E}"/>
                </a:ext>
              </a:extLst>
            </p:cNvPr>
            <p:cNvGrpSpPr/>
            <p:nvPr/>
          </p:nvGrpSpPr>
          <p:grpSpPr>
            <a:xfrm>
              <a:off x="4789395" y="5269120"/>
              <a:ext cx="3644845" cy="534117"/>
              <a:chOff x="4789395" y="5269120"/>
              <a:chExt cx="3644845" cy="534117"/>
            </a:xfrm>
          </p:grpSpPr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67261AEF-85ED-D5BC-9FC7-C696EF9485AC}"/>
                  </a:ext>
                </a:extLst>
              </p:cNvPr>
              <p:cNvSpPr txBox="1"/>
              <p:nvPr/>
            </p:nvSpPr>
            <p:spPr>
              <a:xfrm>
                <a:off x="4789395" y="5269120"/>
                <a:ext cx="838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ja-JP" altLang="en-US" sz="2400" b="1" dirty="0">
                    <a:solidFill>
                      <a:srgbClr val="FF0000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支援</a:t>
                </a:r>
              </a:p>
            </p:txBody>
          </p: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5BDF8D59-CEFE-88D0-976B-2AB9C5099D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425457" y="5532982"/>
                <a:ext cx="8783" cy="270255"/>
              </a:xfrm>
              <a:prstGeom prst="line">
                <a:avLst/>
              </a:prstGeom>
              <a:ln w="7620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E2475D7-8AE0-5ECA-DE53-FDAD5279DEE8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FCE1E4-EE7D-5F8C-2952-767D4082301B}"/>
              </a:ext>
            </a:extLst>
          </p:cNvPr>
          <p:cNvSpPr txBox="1"/>
          <p:nvPr/>
        </p:nvSpPr>
        <p:spPr>
          <a:xfrm>
            <a:off x="277232" y="788334"/>
            <a:ext cx="85068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■産官学で創り支える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持続可能な障がい者雇用に向けたビジネスモデル</a:t>
            </a:r>
            <a:endParaRPr lang="en-US" altLang="ja-JP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「おおたんワークス</a:t>
            </a:r>
            <a:r>
              <a:rPr lang="en-US" altLang="ja-JP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F41D8FB-0953-2E72-97E4-6765F91D6749}"/>
              </a:ext>
            </a:extLst>
          </p:cNvPr>
          <p:cNvSpPr txBox="1"/>
          <p:nvPr/>
        </p:nvSpPr>
        <p:spPr>
          <a:xfrm>
            <a:off x="209943" y="196497"/>
            <a:ext cx="457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13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3703C3-D8FE-0106-95CE-7A0AFB4DCC2F}"/>
              </a:ext>
            </a:extLst>
          </p:cNvPr>
          <p:cNvSpPr txBox="1"/>
          <p:nvPr/>
        </p:nvSpPr>
        <p:spPr>
          <a:xfrm>
            <a:off x="425866" y="2296120"/>
            <a:ext cx="2656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地域の企業や店舗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農家、団体や組織など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520AB2FC-946C-E414-20D3-BADC5EE29A4F}"/>
              </a:ext>
            </a:extLst>
          </p:cNvPr>
          <p:cNvGrpSpPr/>
          <p:nvPr/>
        </p:nvGrpSpPr>
        <p:grpSpPr>
          <a:xfrm>
            <a:off x="953315" y="5488561"/>
            <a:ext cx="8028238" cy="1024644"/>
            <a:chOff x="1938899" y="5439921"/>
            <a:chExt cx="6724731" cy="1024644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7F005CED-805D-5716-2D2C-1DD8B5069FC9}"/>
                </a:ext>
              </a:extLst>
            </p:cNvPr>
            <p:cNvSpPr/>
            <p:nvPr/>
          </p:nvSpPr>
          <p:spPr>
            <a:xfrm>
              <a:off x="1938899" y="5439921"/>
              <a:ext cx="6724731" cy="1024644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4B06DF21-D0FD-E351-36CB-EA7461007454}"/>
                </a:ext>
              </a:extLst>
            </p:cNvPr>
            <p:cNvSpPr txBox="1"/>
            <p:nvPr/>
          </p:nvSpPr>
          <p:spPr>
            <a:xfrm>
              <a:off x="1938899" y="5594407"/>
              <a:ext cx="6724731" cy="63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業務を通じて、</a:t>
              </a:r>
              <a:r>
                <a:rPr kumimoji="1"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障がい者に対する理解が進む</a:t>
              </a:r>
            </a:p>
          </p:txBody>
        </p:sp>
      </p:grpSp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FA6C9F3F-1AF5-3C7F-4133-BF1B9BC96C77}"/>
              </a:ext>
            </a:extLst>
          </p:cNvPr>
          <p:cNvSpPr/>
          <p:nvPr/>
        </p:nvSpPr>
        <p:spPr>
          <a:xfrm>
            <a:off x="284483" y="1976106"/>
            <a:ext cx="2939143" cy="133874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9A101BF0-E227-B34C-B3F2-3EA696EA48D8}"/>
              </a:ext>
            </a:extLst>
          </p:cNvPr>
          <p:cNvSpPr/>
          <p:nvPr/>
        </p:nvSpPr>
        <p:spPr>
          <a:xfrm>
            <a:off x="284483" y="4018272"/>
            <a:ext cx="2939143" cy="1338741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D4980622-EF3B-87D6-84CE-D78CA99308C6}"/>
              </a:ext>
            </a:extLst>
          </p:cNvPr>
          <p:cNvSpPr/>
          <p:nvPr/>
        </p:nvSpPr>
        <p:spPr>
          <a:xfrm rot="10800000">
            <a:off x="3407107" y="3484989"/>
            <a:ext cx="970384" cy="45467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6A6A757D-B139-49C8-C3D4-579396A9F7EA}"/>
              </a:ext>
            </a:extLst>
          </p:cNvPr>
          <p:cNvSpPr/>
          <p:nvPr/>
        </p:nvSpPr>
        <p:spPr>
          <a:xfrm>
            <a:off x="3288940" y="2361963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F641353-CD41-B0E1-5DAF-BAA9725D58CE}"/>
              </a:ext>
            </a:extLst>
          </p:cNvPr>
          <p:cNvSpPr/>
          <p:nvPr/>
        </p:nvSpPr>
        <p:spPr>
          <a:xfrm>
            <a:off x="3308639" y="4415754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108AB6F-11F7-FB47-CFC3-995F18D151A8}"/>
              </a:ext>
            </a:extLst>
          </p:cNvPr>
          <p:cNvSpPr txBox="1"/>
          <p:nvPr/>
        </p:nvSpPr>
        <p:spPr>
          <a:xfrm>
            <a:off x="3360735" y="1980789"/>
            <a:ext cx="86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×</a:t>
            </a:r>
            <a:endParaRPr kumimoji="1" lang="ja-JP" altLang="en-US" sz="7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FD84D1E-24EC-BCAA-B642-EE7327ADCB5F}"/>
              </a:ext>
            </a:extLst>
          </p:cNvPr>
          <p:cNvSpPr txBox="1"/>
          <p:nvPr/>
        </p:nvSpPr>
        <p:spPr>
          <a:xfrm>
            <a:off x="3360735" y="3997004"/>
            <a:ext cx="161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60B20E9-F035-A05F-F7AF-49DC5C42D8E2}"/>
              </a:ext>
            </a:extLst>
          </p:cNvPr>
          <p:cNvSpPr txBox="1"/>
          <p:nvPr/>
        </p:nvSpPr>
        <p:spPr>
          <a:xfrm>
            <a:off x="447767" y="4366876"/>
            <a:ext cx="2612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地域の企業や店舗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農家、団体や組織など</a:t>
            </a:r>
          </a:p>
        </p:txBody>
      </p:sp>
      <p:pic>
        <p:nvPicPr>
          <p:cNvPr id="25" name="グラフィックス 24" descr="ユーザー 単色塗りつぶし">
            <a:extLst>
              <a:ext uri="{FF2B5EF4-FFF2-40B4-BE49-F238E27FC236}">
                <a16:creationId xmlns:a16="http://schemas.microsoft.com/office/drawing/2014/main" id="{45C5249F-D447-8F9C-D115-59861468E0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9003" y="2114518"/>
            <a:ext cx="914400" cy="914400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8EABB55-3B1B-970B-3C8D-1F89C3BE4DED}"/>
              </a:ext>
            </a:extLst>
          </p:cNvPr>
          <p:cNvSpPr txBox="1"/>
          <p:nvPr/>
        </p:nvSpPr>
        <p:spPr>
          <a:xfrm>
            <a:off x="5535873" y="2072205"/>
            <a:ext cx="4096139" cy="1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依頼できる業務が日常的にはなく、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教育・管理する人材に余裕がないため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すぐに障がい者を雇用できない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DC4B41E-A9FC-501F-1DF3-0A78CD76B6E7}"/>
              </a:ext>
            </a:extLst>
          </p:cNvPr>
          <p:cNvSpPr txBox="1"/>
          <p:nvPr/>
        </p:nvSpPr>
        <p:spPr>
          <a:xfrm>
            <a:off x="6157042" y="3914755"/>
            <a:ext cx="3431249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現状社員が行っている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軽作業を切り出すことで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障がい者へ業務を依頼できる</a:t>
            </a:r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3A625AB4-7CD7-3C8E-4AB8-BD8FB5BB0530}"/>
              </a:ext>
            </a:extLst>
          </p:cNvPr>
          <p:cNvGrpSpPr/>
          <p:nvPr/>
        </p:nvGrpSpPr>
        <p:grpSpPr>
          <a:xfrm>
            <a:off x="4711859" y="3724877"/>
            <a:ext cx="1474367" cy="1630101"/>
            <a:chOff x="5285792" y="3316314"/>
            <a:chExt cx="1474367" cy="1630101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9703262D-B02C-686C-7B37-F0E127625A8A}"/>
                </a:ext>
              </a:extLst>
            </p:cNvPr>
            <p:cNvSpPr/>
            <p:nvPr/>
          </p:nvSpPr>
          <p:spPr>
            <a:xfrm>
              <a:off x="5285792" y="3316314"/>
              <a:ext cx="1294297" cy="970131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30" name="グラフィックス 29" descr="ユーザー 単色塗りつぶし">
              <a:extLst>
                <a:ext uri="{FF2B5EF4-FFF2-40B4-BE49-F238E27FC236}">
                  <a16:creationId xmlns:a16="http://schemas.microsoft.com/office/drawing/2014/main" id="{4D5AC1B5-B0CD-C80B-85F8-82B0E017E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45759" y="4032015"/>
              <a:ext cx="914400" cy="914400"/>
            </a:xfrm>
            <a:prstGeom prst="rect">
              <a:avLst/>
            </a:prstGeom>
          </p:spPr>
        </p:pic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3A4D9EF6-57BA-E702-62FF-EB60614898CD}"/>
                </a:ext>
              </a:extLst>
            </p:cNvPr>
            <p:cNvSpPr txBox="1"/>
            <p:nvPr/>
          </p:nvSpPr>
          <p:spPr>
            <a:xfrm>
              <a:off x="5363774" y="3361408"/>
              <a:ext cx="115699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おおたん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ワークス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NEO</a:t>
              </a:r>
              <a:endPara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B7A73EC-A1B3-61E5-AFF6-A095BB855F56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8D5AAA-34AF-AC0C-0ABE-252CC7A7DE22}"/>
              </a:ext>
            </a:extLst>
          </p:cNvPr>
          <p:cNvSpPr txBox="1"/>
          <p:nvPr/>
        </p:nvSpPr>
        <p:spPr>
          <a:xfrm>
            <a:off x="209943" y="196497"/>
            <a:ext cx="457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851CA95-D72C-870A-AE67-042843337ED5}"/>
              </a:ext>
            </a:extLst>
          </p:cNvPr>
          <p:cNvSpPr txBox="1"/>
          <p:nvPr/>
        </p:nvSpPr>
        <p:spPr>
          <a:xfrm>
            <a:off x="1546701" y="865981"/>
            <a:ext cx="6750994" cy="996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■</a:t>
            </a:r>
            <a:r>
              <a:rPr lang="ja-JP" altLang="ja-JP" sz="24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障がい者に</a:t>
            </a:r>
            <a:r>
              <a:rPr lang="ja-JP" altLang="ja-JP" sz="2400" b="1" dirty="0">
                <a:solidFill>
                  <a:srgbClr val="FF0000"/>
                </a:solidFill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任せられる仕事がない問題</a:t>
            </a:r>
            <a:r>
              <a:rPr lang="ja-JP" altLang="ja-JP" sz="24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を解決</a:t>
            </a:r>
            <a:endParaRPr lang="en-US" altLang="ja-JP" sz="2400" b="1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18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（企業の障がい者雇用への理解促進）</a:t>
            </a:r>
            <a:endParaRPr lang="ja-JP" altLang="en-US" sz="1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2843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40EF4-54DE-5219-3C15-01C667AA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326B910C-8947-7A1E-8C48-BD8552E67572}"/>
              </a:ext>
            </a:extLst>
          </p:cNvPr>
          <p:cNvGrpSpPr/>
          <p:nvPr/>
        </p:nvGrpSpPr>
        <p:grpSpPr>
          <a:xfrm>
            <a:off x="1334653" y="5550609"/>
            <a:ext cx="7296696" cy="952868"/>
            <a:chOff x="2986815" y="5550609"/>
            <a:chExt cx="5477164" cy="952868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9BBA4128-2477-78C3-B503-D5A5B08B9925}"/>
                </a:ext>
              </a:extLst>
            </p:cNvPr>
            <p:cNvSpPr/>
            <p:nvPr/>
          </p:nvSpPr>
          <p:spPr>
            <a:xfrm>
              <a:off x="2986815" y="5550609"/>
              <a:ext cx="5477164" cy="95286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2054D5AB-63D6-C06E-D0E1-1CE15B5A87C0}"/>
                </a:ext>
              </a:extLst>
            </p:cNvPr>
            <p:cNvSpPr txBox="1"/>
            <p:nvPr/>
          </p:nvSpPr>
          <p:spPr>
            <a:xfrm>
              <a:off x="3118420" y="5643047"/>
              <a:ext cx="5182725" cy="6376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障がい者雇用に対するハードルを下げる</a:t>
              </a: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5CA0455-B397-71DE-A92B-C8F25350200F}"/>
              </a:ext>
            </a:extLst>
          </p:cNvPr>
          <p:cNvGrpSpPr/>
          <p:nvPr/>
        </p:nvGrpSpPr>
        <p:grpSpPr>
          <a:xfrm>
            <a:off x="556864" y="2044201"/>
            <a:ext cx="2939143" cy="1338741"/>
            <a:chOff x="858416" y="1567543"/>
            <a:chExt cx="2939143" cy="133874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2315A01-6A62-D409-FED9-677D5B7547E8}"/>
                </a:ext>
              </a:extLst>
            </p:cNvPr>
            <p:cNvSpPr txBox="1"/>
            <p:nvPr/>
          </p:nvSpPr>
          <p:spPr>
            <a:xfrm>
              <a:off x="965002" y="1921064"/>
              <a:ext cx="272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障がい者雇用をしている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企業・団体</a:t>
              </a:r>
            </a:p>
          </p:txBody>
        </p:sp>
        <p:sp>
          <p:nvSpPr>
            <p:cNvPr id="2" name="四角形: 角を丸くする 1">
              <a:extLst>
                <a:ext uri="{FF2B5EF4-FFF2-40B4-BE49-F238E27FC236}">
                  <a16:creationId xmlns:a16="http://schemas.microsoft.com/office/drawing/2014/main" id="{2D534816-25A2-724F-E7ED-55187CF90F32}"/>
                </a:ext>
              </a:extLst>
            </p:cNvPr>
            <p:cNvSpPr/>
            <p:nvPr/>
          </p:nvSpPr>
          <p:spPr>
            <a:xfrm>
              <a:off x="858416" y="1567543"/>
              <a:ext cx="2939143" cy="1338741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D0F6F79A-27BB-FA48-8B08-9F3FDBBF6CAA}"/>
              </a:ext>
            </a:extLst>
          </p:cNvPr>
          <p:cNvSpPr/>
          <p:nvPr/>
        </p:nvSpPr>
        <p:spPr>
          <a:xfrm rot="10800000">
            <a:off x="3095828" y="3553084"/>
            <a:ext cx="970384" cy="45467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2109DF4B-74F7-8A76-1A52-309847CEA491}"/>
              </a:ext>
            </a:extLst>
          </p:cNvPr>
          <p:cNvSpPr/>
          <p:nvPr/>
        </p:nvSpPr>
        <p:spPr>
          <a:xfrm>
            <a:off x="3561321" y="2430058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BFB6DD79-F105-8314-C58A-BD0F771A1C92}"/>
              </a:ext>
            </a:extLst>
          </p:cNvPr>
          <p:cNvSpPr/>
          <p:nvPr/>
        </p:nvSpPr>
        <p:spPr>
          <a:xfrm>
            <a:off x="3581020" y="4483849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CD085DC-1FB1-3499-0DEC-D76F7227F207}"/>
              </a:ext>
            </a:extLst>
          </p:cNvPr>
          <p:cNvSpPr txBox="1"/>
          <p:nvPr/>
        </p:nvSpPr>
        <p:spPr>
          <a:xfrm>
            <a:off x="3633116" y="2048884"/>
            <a:ext cx="866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？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799A32D6-F52C-86EC-AB02-6D5ED4C792A4}"/>
              </a:ext>
            </a:extLst>
          </p:cNvPr>
          <p:cNvSpPr txBox="1"/>
          <p:nvPr/>
        </p:nvSpPr>
        <p:spPr>
          <a:xfrm>
            <a:off x="3633116" y="4065099"/>
            <a:ext cx="161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</a:p>
        </p:txBody>
      </p:sp>
      <p:pic>
        <p:nvPicPr>
          <p:cNvPr id="25" name="グラフィックス 24" descr="ユーザー 単色塗りつぶし">
            <a:extLst>
              <a:ext uri="{FF2B5EF4-FFF2-40B4-BE49-F238E27FC236}">
                <a16:creationId xmlns:a16="http://schemas.microsoft.com/office/drawing/2014/main" id="{9AEAD0B4-583E-B196-437B-08B4B1760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384" y="2182613"/>
            <a:ext cx="914400" cy="91440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5B1F6E23-6077-638A-FDDF-F67FA1FD9B53}"/>
              </a:ext>
            </a:extLst>
          </p:cNvPr>
          <p:cNvGrpSpPr/>
          <p:nvPr/>
        </p:nvGrpSpPr>
        <p:grpSpPr>
          <a:xfrm>
            <a:off x="556864" y="4086367"/>
            <a:ext cx="2939143" cy="1338741"/>
            <a:chOff x="858416" y="3609709"/>
            <a:chExt cx="2939143" cy="1338741"/>
          </a:xfrm>
        </p:grpSpPr>
        <p:sp>
          <p:nvSpPr>
            <p:cNvPr id="8" name="四角形: 角を丸くする 7">
              <a:extLst>
                <a:ext uri="{FF2B5EF4-FFF2-40B4-BE49-F238E27FC236}">
                  <a16:creationId xmlns:a16="http://schemas.microsoft.com/office/drawing/2014/main" id="{7F1E5ED2-EBE0-067D-420F-FCA5D63E588C}"/>
                </a:ext>
              </a:extLst>
            </p:cNvPr>
            <p:cNvSpPr/>
            <p:nvPr/>
          </p:nvSpPr>
          <p:spPr>
            <a:xfrm>
              <a:off x="858416" y="3609709"/>
              <a:ext cx="2939143" cy="1338741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DC44DFF6-395B-E150-A7B7-46520E624142}"/>
                </a:ext>
              </a:extLst>
            </p:cNvPr>
            <p:cNvSpPr txBox="1"/>
            <p:nvPr/>
          </p:nvSpPr>
          <p:spPr>
            <a:xfrm>
              <a:off x="965002" y="4001528"/>
              <a:ext cx="27259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障がい者雇用をしている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企業・団体</a:t>
              </a:r>
            </a:p>
          </p:txBody>
        </p:sp>
      </p:grp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7128C2A-AAC5-C19B-094E-C08C1EF9A8E0}"/>
              </a:ext>
            </a:extLst>
          </p:cNvPr>
          <p:cNvSpPr txBox="1"/>
          <p:nvPr/>
        </p:nvSpPr>
        <p:spPr>
          <a:xfrm>
            <a:off x="5759294" y="2169139"/>
            <a:ext cx="3948910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障がい者を雇用すると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マネジメント・教育の負担が大きく</a:t>
            </a:r>
            <a:endParaRPr kumimoji="1" lang="en-US" altLang="ja-JP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定着、長期的な雇用が容易ではない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A287100-D217-5478-A7AD-DCDEA255B96A}"/>
              </a:ext>
            </a:extLst>
          </p:cNvPr>
          <p:cNvSpPr txBox="1"/>
          <p:nvPr/>
        </p:nvSpPr>
        <p:spPr>
          <a:xfrm>
            <a:off x="6200715" y="3946971"/>
            <a:ext cx="364836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マネジメント・教育を委ねられる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様々な業務経験でスキル向上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長期的な雇用が可能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4216AFF0-BB72-8BC4-548D-305DF88B0BE7}"/>
              </a:ext>
            </a:extLst>
          </p:cNvPr>
          <p:cNvGrpSpPr/>
          <p:nvPr/>
        </p:nvGrpSpPr>
        <p:grpSpPr>
          <a:xfrm>
            <a:off x="4984240" y="3792972"/>
            <a:ext cx="1474367" cy="1630101"/>
            <a:chOff x="5285792" y="3316314"/>
            <a:chExt cx="1474367" cy="1630101"/>
          </a:xfrm>
        </p:grpSpPr>
        <p:sp>
          <p:nvSpPr>
            <p:cNvPr id="12" name="四角形: 角を丸くする 11">
              <a:extLst>
                <a:ext uri="{FF2B5EF4-FFF2-40B4-BE49-F238E27FC236}">
                  <a16:creationId xmlns:a16="http://schemas.microsoft.com/office/drawing/2014/main" id="{509E4D18-612A-8074-6F76-77DD694EF013}"/>
                </a:ext>
              </a:extLst>
            </p:cNvPr>
            <p:cNvSpPr/>
            <p:nvPr/>
          </p:nvSpPr>
          <p:spPr>
            <a:xfrm>
              <a:off x="5285792" y="3316314"/>
              <a:ext cx="1294297" cy="970131"/>
            </a:xfrm>
            <a:prstGeom prst="roundRect">
              <a:avLst/>
            </a:prstGeom>
            <a:noFill/>
            <a:ln w="3810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6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26" name="グラフィックス 25" descr="ユーザー 単色塗りつぶし">
              <a:extLst>
                <a:ext uri="{FF2B5EF4-FFF2-40B4-BE49-F238E27FC236}">
                  <a16:creationId xmlns:a16="http://schemas.microsoft.com/office/drawing/2014/main" id="{21B310FF-DC6F-C8CB-BF99-CA98491E4C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45759" y="4032015"/>
              <a:ext cx="914400" cy="914400"/>
            </a:xfrm>
            <a:prstGeom prst="rect">
              <a:avLst/>
            </a:prstGeom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6FF87173-146C-84CD-1D54-99D640121C5B}"/>
                </a:ext>
              </a:extLst>
            </p:cNvPr>
            <p:cNvSpPr txBox="1"/>
            <p:nvPr/>
          </p:nvSpPr>
          <p:spPr>
            <a:xfrm>
              <a:off x="5305491" y="3363115"/>
              <a:ext cx="12745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おおたん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ja-JP" altLang="en-US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ワークス</a:t>
              </a:r>
              <a:endPara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r>
                <a:rPr kumimoji="1" lang="en-US" altLang="ja-JP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NEO</a:t>
              </a:r>
              <a:endPara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D4AF39-8CFF-0C8E-F119-6974F97641EF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75F5A8F-55E5-4E3D-E2F3-8A24632376C5}"/>
              </a:ext>
            </a:extLst>
          </p:cNvPr>
          <p:cNvSpPr txBox="1"/>
          <p:nvPr/>
        </p:nvSpPr>
        <p:spPr>
          <a:xfrm>
            <a:off x="1101615" y="739753"/>
            <a:ext cx="7672729" cy="1113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障がい者雇用をしても</a:t>
            </a:r>
            <a:r>
              <a:rPr lang="ja-JP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マネジメント人材がいない・</a:t>
            </a:r>
            <a:endParaRPr lang="en-US" altLang="ja-JP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教育育成の体制が作れない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等の問題を解決</a:t>
            </a:r>
            <a:endParaRPr lang="ja-JP" altLang="en-US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32BED60-5284-D5C6-66EF-566188633566}"/>
              </a:ext>
            </a:extLst>
          </p:cNvPr>
          <p:cNvSpPr txBox="1"/>
          <p:nvPr/>
        </p:nvSpPr>
        <p:spPr>
          <a:xfrm>
            <a:off x="209943" y="196497"/>
            <a:ext cx="457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8308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矢印: 右 6">
            <a:extLst>
              <a:ext uri="{FF2B5EF4-FFF2-40B4-BE49-F238E27FC236}">
                <a16:creationId xmlns:a16="http://schemas.microsoft.com/office/drawing/2014/main" id="{DE80DE51-D86B-5605-3B53-4AD96467EFC6}"/>
              </a:ext>
            </a:extLst>
          </p:cNvPr>
          <p:cNvSpPr/>
          <p:nvPr/>
        </p:nvSpPr>
        <p:spPr>
          <a:xfrm>
            <a:off x="1968257" y="2020031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6A351B24-F17B-3D12-085A-DEB35037A57A}"/>
              </a:ext>
            </a:extLst>
          </p:cNvPr>
          <p:cNvSpPr/>
          <p:nvPr/>
        </p:nvSpPr>
        <p:spPr>
          <a:xfrm>
            <a:off x="1978021" y="4143191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89FE5B-3D21-F0E1-E27B-5227499A6785}"/>
              </a:ext>
            </a:extLst>
          </p:cNvPr>
          <p:cNvSpPr txBox="1"/>
          <p:nvPr/>
        </p:nvSpPr>
        <p:spPr>
          <a:xfrm>
            <a:off x="583661" y="960711"/>
            <a:ext cx="872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障がい者の仕事に対する</a:t>
            </a:r>
            <a:r>
              <a:rPr lang="ja-JP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「やりがい」創出</a:t>
            </a:r>
            <a:r>
              <a:rPr lang="ja-JP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lang="ja-JP" altLang="ja-JP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キャリア形成</a:t>
            </a:r>
            <a:endParaRPr lang="ja-JP" altLang="en-US" sz="24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940F8A00-927F-07C8-B28F-04E5671067DF}"/>
              </a:ext>
            </a:extLst>
          </p:cNvPr>
          <p:cNvGrpSpPr/>
          <p:nvPr/>
        </p:nvGrpSpPr>
        <p:grpSpPr>
          <a:xfrm>
            <a:off x="807401" y="5354544"/>
            <a:ext cx="8333929" cy="1273875"/>
            <a:chOff x="2284794" y="5419861"/>
            <a:chExt cx="5477164" cy="1273875"/>
          </a:xfrm>
        </p:grpSpPr>
        <p:sp>
          <p:nvSpPr>
            <p:cNvPr id="5" name="四角形: 角を丸くする 4">
              <a:extLst>
                <a:ext uri="{FF2B5EF4-FFF2-40B4-BE49-F238E27FC236}">
                  <a16:creationId xmlns:a16="http://schemas.microsoft.com/office/drawing/2014/main" id="{95E6E741-B385-31A5-8CC8-593D51051819}"/>
                </a:ext>
              </a:extLst>
            </p:cNvPr>
            <p:cNvSpPr/>
            <p:nvPr/>
          </p:nvSpPr>
          <p:spPr>
            <a:xfrm>
              <a:off x="2284794" y="5419861"/>
              <a:ext cx="5477164" cy="1273875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87427E4F-C4CC-777B-35BE-7215AB24D0EA}"/>
                </a:ext>
              </a:extLst>
            </p:cNvPr>
            <p:cNvSpPr txBox="1"/>
            <p:nvPr/>
          </p:nvSpPr>
          <p:spPr>
            <a:xfrm>
              <a:off x="2534128" y="5445841"/>
              <a:ext cx="5003640" cy="111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障がい者の仕事に対するキャリアアップの機会を作り</a:t>
              </a:r>
              <a:endPara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継続的な雇用につなげる</a:t>
              </a:r>
            </a:p>
          </p:txBody>
        </p:sp>
      </p:grpSp>
      <p:pic>
        <p:nvPicPr>
          <p:cNvPr id="6" name="グラフィックス 5" descr="ユーザー 単色塗りつぶし">
            <a:extLst>
              <a:ext uri="{FF2B5EF4-FFF2-40B4-BE49-F238E27FC236}">
                <a16:creationId xmlns:a16="http://schemas.microsoft.com/office/drawing/2014/main" id="{17597153-C0EB-D935-8D9E-BD356297D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235" y="1576737"/>
            <a:ext cx="1247333" cy="1247333"/>
          </a:xfrm>
          <a:prstGeom prst="rect">
            <a:avLst/>
          </a:prstGeom>
        </p:spPr>
      </p:pic>
      <p:pic>
        <p:nvPicPr>
          <p:cNvPr id="8" name="グラフィックス 7" descr="ユーザー 単色塗りつぶし">
            <a:extLst>
              <a:ext uri="{FF2B5EF4-FFF2-40B4-BE49-F238E27FC236}">
                <a16:creationId xmlns:a16="http://schemas.microsoft.com/office/drawing/2014/main" id="{9DAE7177-4DEF-18F2-4852-F6C4A45A2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093" y="3655315"/>
            <a:ext cx="1247333" cy="124733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F8797BB-4338-D641-9822-C1A1D2F200DB}"/>
              </a:ext>
            </a:extLst>
          </p:cNvPr>
          <p:cNvSpPr txBox="1"/>
          <p:nvPr/>
        </p:nvSpPr>
        <p:spPr>
          <a:xfrm>
            <a:off x="1983433" y="1654641"/>
            <a:ext cx="103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4BE58D4-8B9B-62B6-4E35-B3673E7261A4}"/>
              </a:ext>
            </a:extLst>
          </p:cNvPr>
          <p:cNvSpPr txBox="1"/>
          <p:nvPr/>
        </p:nvSpPr>
        <p:spPr>
          <a:xfrm>
            <a:off x="1978021" y="3738102"/>
            <a:ext cx="1034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A1C40FC-FE55-A157-77F1-680429A696B3}"/>
              </a:ext>
            </a:extLst>
          </p:cNvPr>
          <p:cNvSpPr/>
          <p:nvPr/>
        </p:nvSpPr>
        <p:spPr>
          <a:xfrm>
            <a:off x="3724743" y="1738524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D38ACE1-A50B-EF73-B2BE-BCA6DB198C98}"/>
              </a:ext>
            </a:extLst>
          </p:cNvPr>
          <p:cNvSpPr/>
          <p:nvPr/>
        </p:nvSpPr>
        <p:spPr>
          <a:xfrm>
            <a:off x="3663562" y="2414846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DA57994-4C50-7AC1-1DC0-83C247A19837}"/>
              </a:ext>
            </a:extLst>
          </p:cNvPr>
          <p:cNvSpPr/>
          <p:nvPr/>
        </p:nvSpPr>
        <p:spPr>
          <a:xfrm>
            <a:off x="4448633" y="1913038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52A0C123-7C95-4116-6651-0311184A9C03}"/>
              </a:ext>
            </a:extLst>
          </p:cNvPr>
          <p:cNvSpPr/>
          <p:nvPr/>
        </p:nvSpPr>
        <p:spPr>
          <a:xfrm>
            <a:off x="4431330" y="2558712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B428B1D5-A5D7-2756-499F-FB22C75DCE00}"/>
              </a:ext>
            </a:extLst>
          </p:cNvPr>
          <p:cNvSpPr/>
          <p:nvPr/>
        </p:nvSpPr>
        <p:spPr>
          <a:xfrm>
            <a:off x="3627206" y="3833388"/>
            <a:ext cx="498764" cy="4682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二等辺三角形 17">
            <a:extLst>
              <a:ext uri="{FF2B5EF4-FFF2-40B4-BE49-F238E27FC236}">
                <a16:creationId xmlns:a16="http://schemas.microsoft.com/office/drawing/2014/main" id="{931B6517-3CA5-8046-0C3C-323D31D9F99A}"/>
              </a:ext>
            </a:extLst>
          </p:cNvPr>
          <p:cNvSpPr/>
          <p:nvPr/>
        </p:nvSpPr>
        <p:spPr>
          <a:xfrm>
            <a:off x="3570040" y="4432453"/>
            <a:ext cx="628072" cy="512633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44AF0EE6-0D0F-330D-A040-3060263F1FFE}"/>
              </a:ext>
            </a:extLst>
          </p:cNvPr>
          <p:cNvSpPr/>
          <p:nvPr/>
        </p:nvSpPr>
        <p:spPr>
          <a:xfrm>
            <a:off x="4366676" y="3846829"/>
            <a:ext cx="563418" cy="5682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0" name="五角形 19">
            <a:extLst>
              <a:ext uri="{FF2B5EF4-FFF2-40B4-BE49-F238E27FC236}">
                <a16:creationId xmlns:a16="http://schemas.microsoft.com/office/drawing/2014/main" id="{D6071B7A-0260-B1E2-2B5B-F56F722F5009}"/>
              </a:ext>
            </a:extLst>
          </p:cNvPr>
          <p:cNvSpPr/>
          <p:nvPr/>
        </p:nvSpPr>
        <p:spPr>
          <a:xfrm>
            <a:off x="4383979" y="4519781"/>
            <a:ext cx="628072" cy="5682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FF31B1B-5006-0E31-5254-1052BB03911A}"/>
              </a:ext>
            </a:extLst>
          </p:cNvPr>
          <p:cNvSpPr txBox="1"/>
          <p:nvPr/>
        </p:nvSpPr>
        <p:spPr>
          <a:xfrm>
            <a:off x="5419827" y="1697068"/>
            <a:ext cx="3911083" cy="128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企業に雇用されても、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同一業務しかない場合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スキルアップの機会が作りにくい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0176CB7-04FE-C0C1-8A2E-2C9518196B08}"/>
              </a:ext>
            </a:extLst>
          </p:cNvPr>
          <p:cNvSpPr txBox="1"/>
          <p:nvPr/>
        </p:nvSpPr>
        <p:spPr>
          <a:xfrm>
            <a:off x="5270761" y="3782357"/>
            <a:ext cx="4225817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複数の企業・組織から業務を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請け負うことで、本人のスキルや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意欲次第で業務選択の幅が広がる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2D8910EB-1A92-1A08-1C6C-B3E089C67AB6}"/>
              </a:ext>
            </a:extLst>
          </p:cNvPr>
          <p:cNvSpPr/>
          <p:nvPr/>
        </p:nvSpPr>
        <p:spPr>
          <a:xfrm rot="10800000">
            <a:off x="1400624" y="3154129"/>
            <a:ext cx="970384" cy="45467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500E2A9-92E4-659B-C439-0CEAFCC22051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45427B-DA26-1EBB-C89F-38509ACD0C4D}"/>
              </a:ext>
            </a:extLst>
          </p:cNvPr>
          <p:cNvSpPr txBox="1"/>
          <p:nvPr/>
        </p:nvSpPr>
        <p:spPr>
          <a:xfrm>
            <a:off x="209943" y="196497"/>
            <a:ext cx="457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8289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2" grpId="0"/>
      <p:bldP spid="23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CCC4CB-60CD-6E3C-5E58-82A91C751D37}"/>
              </a:ext>
            </a:extLst>
          </p:cNvPr>
          <p:cNvSpPr txBox="1"/>
          <p:nvPr/>
        </p:nvSpPr>
        <p:spPr>
          <a:xfrm>
            <a:off x="359923" y="916050"/>
            <a:ext cx="9191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障がい者の「働きたい」</a:t>
            </a:r>
            <a:r>
              <a: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を多様な働き方の仕組みにより</a:t>
            </a:r>
            <a:r>
              <a:rPr lang="ja-JP" altLang="en-US" sz="24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支援</a:t>
            </a:r>
          </a:p>
        </p:txBody>
      </p:sp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id="{4BBAC607-A89D-848B-2639-623EB26B2CE8}"/>
              </a:ext>
            </a:extLst>
          </p:cNvPr>
          <p:cNvGrpSpPr/>
          <p:nvPr/>
        </p:nvGrpSpPr>
        <p:grpSpPr>
          <a:xfrm>
            <a:off x="1322967" y="5360714"/>
            <a:ext cx="7263106" cy="1200330"/>
            <a:chOff x="2482980" y="4991879"/>
            <a:chExt cx="5477164" cy="1200330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8486BD80-D9DC-2294-1CC5-A642F2FB89B5}"/>
                </a:ext>
              </a:extLst>
            </p:cNvPr>
            <p:cNvSpPr/>
            <p:nvPr/>
          </p:nvSpPr>
          <p:spPr>
            <a:xfrm>
              <a:off x="2482980" y="4991879"/>
              <a:ext cx="5477164" cy="1200330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4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A3BEA0B-71CA-7B19-1B4C-544FADE64DCB}"/>
                </a:ext>
              </a:extLst>
            </p:cNvPr>
            <p:cNvSpPr txBox="1"/>
            <p:nvPr/>
          </p:nvSpPr>
          <p:spPr>
            <a:xfrm>
              <a:off x="2585381" y="5052658"/>
              <a:ext cx="5272362" cy="1113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障がい者に合わせた多様な働き方を提供</a:t>
              </a:r>
              <a:endPara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多くの</a:t>
              </a:r>
              <a:r>
                <a:rPr kumimoji="1" lang="ja-JP" altLang="en-US" sz="2400" b="1" dirty="0" err="1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</a:t>
              </a:r>
              <a:r>
                <a:rPr kumimoji="1" lang="ja-JP" altLang="en-US" sz="24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者を雇用し続ける仕組みを作る</a:t>
              </a: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68675344-63AD-6020-6795-4A81537785E8}"/>
              </a:ext>
            </a:extLst>
          </p:cNvPr>
          <p:cNvSpPr txBox="1"/>
          <p:nvPr/>
        </p:nvSpPr>
        <p:spPr>
          <a:xfrm>
            <a:off x="5122683" y="1779623"/>
            <a:ext cx="439884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１名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もしくは少人数</a:t>
            </a:r>
            <a:r>
              <a:rPr kumimoji="1" lang="en-US" altLang="ja-JP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の場合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本人のスキル・体調やキャリアプラン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に即した勤務が容易でない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4B9BD65-5CF9-733E-2F3D-0D5C8B086F5E}"/>
              </a:ext>
            </a:extLst>
          </p:cNvPr>
          <p:cNvSpPr txBox="1"/>
          <p:nvPr/>
        </p:nvSpPr>
        <p:spPr>
          <a:xfrm>
            <a:off x="5159039" y="3815809"/>
            <a:ext cx="4398842" cy="127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チームで業務に対応することで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本人のスキル・体調やキャリアプランに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即した勤務が可能となる</a:t>
            </a:r>
            <a:endParaRPr kumimoji="1" lang="en-US" altLang="ja-JP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5" name="グラフィックス 4" descr="ユーザー 単色塗りつぶし">
            <a:extLst>
              <a:ext uri="{FF2B5EF4-FFF2-40B4-BE49-F238E27FC236}">
                <a16:creationId xmlns:a16="http://schemas.microsoft.com/office/drawing/2014/main" id="{A74A9146-C847-CE15-6789-8A1AB0DB59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023" y="1578924"/>
            <a:ext cx="1247333" cy="1247333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FCC5C1DB-CB49-EA61-FC34-7623CDE454CD}"/>
              </a:ext>
            </a:extLst>
          </p:cNvPr>
          <p:cNvSpPr/>
          <p:nvPr/>
        </p:nvSpPr>
        <p:spPr>
          <a:xfrm>
            <a:off x="1970045" y="2022218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7B2B7DDB-0655-C38A-8843-1830264A57C2}"/>
              </a:ext>
            </a:extLst>
          </p:cNvPr>
          <p:cNvSpPr/>
          <p:nvPr/>
        </p:nvSpPr>
        <p:spPr>
          <a:xfrm>
            <a:off x="1979809" y="4145378"/>
            <a:ext cx="1422919" cy="543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8A17A12E-6CC4-A209-D497-2C585752A29A}"/>
              </a:ext>
            </a:extLst>
          </p:cNvPr>
          <p:cNvSpPr/>
          <p:nvPr/>
        </p:nvSpPr>
        <p:spPr>
          <a:xfrm>
            <a:off x="3726531" y="1740711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55D7A523-AC27-8E9D-4A51-4759F280588F}"/>
              </a:ext>
            </a:extLst>
          </p:cNvPr>
          <p:cNvSpPr/>
          <p:nvPr/>
        </p:nvSpPr>
        <p:spPr>
          <a:xfrm>
            <a:off x="4450421" y="1915225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9910900-C07C-67C7-F280-BAD895AF943F}"/>
              </a:ext>
            </a:extLst>
          </p:cNvPr>
          <p:cNvSpPr/>
          <p:nvPr/>
        </p:nvSpPr>
        <p:spPr>
          <a:xfrm>
            <a:off x="3665350" y="2417033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4935AE64-C229-B019-9C55-3193C147CAE0}"/>
              </a:ext>
            </a:extLst>
          </p:cNvPr>
          <p:cNvSpPr/>
          <p:nvPr/>
        </p:nvSpPr>
        <p:spPr>
          <a:xfrm>
            <a:off x="4433118" y="2560899"/>
            <a:ext cx="498764" cy="46188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6A51765D-8821-4704-B73E-C32C55CEB0AD}"/>
              </a:ext>
            </a:extLst>
          </p:cNvPr>
          <p:cNvSpPr/>
          <p:nvPr/>
        </p:nvSpPr>
        <p:spPr>
          <a:xfrm>
            <a:off x="3628994" y="3835575"/>
            <a:ext cx="498764" cy="46829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rgbClr val="0070C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14402C75-88C1-C4AD-3549-3F70127A1501}"/>
              </a:ext>
            </a:extLst>
          </p:cNvPr>
          <p:cNvSpPr/>
          <p:nvPr/>
        </p:nvSpPr>
        <p:spPr>
          <a:xfrm>
            <a:off x="4368464" y="3849016"/>
            <a:ext cx="563418" cy="568250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6" name="二等辺三角形 35">
            <a:extLst>
              <a:ext uri="{FF2B5EF4-FFF2-40B4-BE49-F238E27FC236}">
                <a16:creationId xmlns:a16="http://schemas.microsoft.com/office/drawing/2014/main" id="{1D44311B-11AB-BB31-5647-164FCE863A60}"/>
              </a:ext>
            </a:extLst>
          </p:cNvPr>
          <p:cNvSpPr/>
          <p:nvPr/>
        </p:nvSpPr>
        <p:spPr>
          <a:xfrm>
            <a:off x="3571828" y="4434640"/>
            <a:ext cx="628072" cy="512633"/>
          </a:xfrm>
          <a:prstGeom prst="triangle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五角形 36">
            <a:extLst>
              <a:ext uri="{FF2B5EF4-FFF2-40B4-BE49-F238E27FC236}">
                <a16:creationId xmlns:a16="http://schemas.microsoft.com/office/drawing/2014/main" id="{0BFFBB1F-244A-6422-444A-F2648138B70A}"/>
              </a:ext>
            </a:extLst>
          </p:cNvPr>
          <p:cNvSpPr/>
          <p:nvPr/>
        </p:nvSpPr>
        <p:spPr>
          <a:xfrm>
            <a:off x="4385767" y="4521968"/>
            <a:ext cx="628072" cy="568250"/>
          </a:xfrm>
          <a:prstGeom prst="pentagon">
            <a:avLst/>
          </a:prstGeom>
          <a:solidFill>
            <a:schemeClr val="accent4">
              <a:alpha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9" name="グラフィックス 38" descr="ユーザー 単色塗りつぶし">
            <a:extLst>
              <a:ext uri="{FF2B5EF4-FFF2-40B4-BE49-F238E27FC236}">
                <a16:creationId xmlns:a16="http://schemas.microsoft.com/office/drawing/2014/main" id="{D6EE4ED5-90DA-60EA-6DB9-607B273E3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023" y="3680207"/>
            <a:ext cx="1247333" cy="1247333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8917EFA-B015-E1AF-84D3-13F7A50FA9E8}"/>
              </a:ext>
            </a:extLst>
          </p:cNvPr>
          <p:cNvSpPr txBox="1"/>
          <p:nvPr/>
        </p:nvSpPr>
        <p:spPr>
          <a:xfrm>
            <a:off x="1987043" y="1653572"/>
            <a:ext cx="953880" cy="12473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△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EE7BF7C5-B64E-A268-4E71-004C357537EF}"/>
              </a:ext>
            </a:extLst>
          </p:cNvPr>
          <p:cNvSpPr txBox="1"/>
          <p:nvPr/>
        </p:nvSpPr>
        <p:spPr>
          <a:xfrm>
            <a:off x="1979809" y="3740289"/>
            <a:ext cx="3819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○</a:t>
            </a:r>
          </a:p>
        </p:txBody>
      </p:sp>
      <p:sp>
        <p:nvSpPr>
          <p:cNvPr id="3" name="二等辺三角形 2">
            <a:extLst>
              <a:ext uri="{FF2B5EF4-FFF2-40B4-BE49-F238E27FC236}">
                <a16:creationId xmlns:a16="http://schemas.microsoft.com/office/drawing/2014/main" id="{D6226A1D-E5BF-2721-C4F3-8B6D0909A076}"/>
              </a:ext>
            </a:extLst>
          </p:cNvPr>
          <p:cNvSpPr/>
          <p:nvPr/>
        </p:nvSpPr>
        <p:spPr>
          <a:xfrm rot="10800000">
            <a:off x="1402412" y="3156316"/>
            <a:ext cx="970384" cy="454679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6B9FD45-45F1-D59A-27FB-42181334A45F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7A00B40-D238-1327-3538-2F0B5F4B5923}"/>
              </a:ext>
            </a:extLst>
          </p:cNvPr>
          <p:cNvSpPr txBox="1"/>
          <p:nvPr/>
        </p:nvSpPr>
        <p:spPr>
          <a:xfrm>
            <a:off x="209943" y="196497"/>
            <a:ext cx="45794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4D26"/>
                </a:solidFill>
                <a:effectLst/>
                <a:uLnTx/>
                <a:uFillTx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2800" b="1" dirty="0">
                <a:solidFill>
                  <a:srgbClr val="444D26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4D26"/>
              </a:solidFill>
              <a:effectLst/>
              <a:uLnTx/>
              <a:uFillTx/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21528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1" grpId="0"/>
      <p:bldP spid="43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A859EF-8F10-4BDF-A895-B4FDACB4B8C2}"/>
              </a:ext>
            </a:extLst>
          </p:cNvPr>
          <p:cNvSpPr txBox="1"/>
          <p:nvPr/>
        </p:nvSpPr>
        <p:spPr>
          <a:xfrm>
            <a:off x="2020102" y="3036145"/>
            <a:ext cx="58657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取り組みテーマについて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70B1B91-82A3-41DE-BCF2-B3ED29A97EB2}"/>
              </a:ext>
            </a:extLst>
          </p:cNvPr>
          <p:cNvCxnSpPr/>
          <p:nvPr/>
        </p:nvCxnSpPr>
        <p:spPr>
          <a:xfrm>
            <a:off x="159619" y="2849961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BA2317A1-F735-4553-8017-30D818851F2C}"/>
              </a:ext>
            </a:extLst>
          </p:cNvPr>
          <p:cNvCxnSpPr>
            <a:cxnSpLocks/>
          </p:cNvCxnSpPr>
          <p:nvPr/>
        </p:nvCxnSpPr>
        <p:spPr>
          <a:xfrm>
            <a:off x="90638" y="3981783"/>
            <a:ext cx="965574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グラフィックス 9" descr="事務用品でいっぱいのマグカップ">
            <a:extLst>
              <a:ext uri="{FF2B5EF4-FFF2-40B4-BE49-F238E27FC236}">
                <a16:creationId xmlns:a16="http://schemas.microsoft.com/office/drawing/2014/main" id="{02509317-B399-9C40-2D07-398FDCF44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190" y="3683542"/>
            <a:ext cx="3281464" cy="328146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107C7BB-0011-7597-C200-FA2D192B43FF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1071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A1BF59-E8EB-E5DD-AF99-D518F62DA213}"/>
              </a:ext>
            </a:extLst>
          </p:cNvPr>
          <p:cNvSpPr txBox="1"/>
          <p:nvPr/>
        </p:nvSpPr>
        <p:spPr>
          <a:xfrm>
            <a:off x="1683327" y="2608125"/>
            <a:ext cx="65393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「おおたんワークス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実現までの流れ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95F3570-5AAD-128D-183B-83E9A2C725EC}"/>
              </a:ext>
            </a:extLst>
          </p:cNvPr>
          <p:cNvCxnSpPr/>
          <p:nvPr/>
        </p:nvCxnSpPr>
        <p:spPr>
          <a:xfrm>
            <a:off x="154709" y="2504746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ACE7DA-A64F-B6E1-31D0-E041BF65239E}"/>
              </a:ext>
            </a:extLst>
          </p:cNvPr>
          <p:cNvCxnSpPr/>
          <p:nvPr/>
        </p:nvCxnSpPr>
        <p:spPr>
          <a:xfrm>
            <a:off x="154709" y="4025444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グラフィックス 2" descr="事務用品でいっぱいのマグカップ">
            <a:extLst>
              <a:ext uri="{FF2B5EF4-FFF2-40B4-BE49-F238E27FC236}">
                <a16:creationId xmlns:a16="http://schemas.microsoft.com/office/drawing/2014/main" id="{6A857639-0CA1-FF1C-D467-DBAABB08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9090" y="3712725"/>
            <a:ext cx="3184187" cy="318418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E5BB1D-254B-0AA3-B40B-EFD2F068A510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6234667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5E4BFC-F96F-F477-A553-A85CAF144A91}"/>
              </a:ext>
            </a:extLst>
          </p:cNvPr>
          <p:cNvSpPr txBox="1"/>
          <p:nvPr/>
        </p:nvSpPr>
        <p:spPr>
          <a:xfrm>
            <a:off x="206478" y="186502"/>
            <a:ext cx="411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■事業実現までの流れ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11ADCFE-62E0-B424-8443-19676FA04227}"/>
              </a:ext>
            </a:extLst>
          </p:cNvPr>
          <p:cNvGrpSpPr/>
          <p:nvPr/>
        </p:nvGrpSpPr>
        <p:grpSpPr>
          <a:xfrm>
            <a:off x="359921" y="1566154"/>
            <a:ext cx="9165369" cy="4670474"/>
            <a:chOff x="730163" y="1644130"/>
            <a:chExt cx="8549796" cy="423276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A018F931-9D4D-43B8-B21F-43DAA0AAAECA}"/>
                </a:ext>
              </a:extLst>
            </p:cNvPr>
            <p:cNvSpPr txBox="1"/>
            <p:nvPr/>
          </p:nvSpPr>
          <p:spPr>
            <a:xfrm>
              <a:off x="1038674" y="1647824"/>
              <a:ext cx="1523524" cy="334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88D01EC-9C70-3D92-09D1-AC89CA9EF6EA}"/>
                </a:ext>
              </a:extLst>
            </p:cNvPr>
            <p:cNvGrpSpPr/>
            <p:nvPr/>
          </p:nvGrpSpPr>
          <p:grpSpPr>
            <a:xfrm>
              <a:off x="1140542" y="2028824"/>
              <a:ext cx="1133475" cy="1095376"/>
              <a:chOff x="1140542" y="2028824"/>
              <a:chExt cx="1133475" cy="1095376"/>
            </a:xfrm>
          </p:grpSpPr>
          <p:sp>
            <p:nvSpPr>
              <p:cNvPr id="5" name="楕円 4">
                <a:extLst>
                  <a:ext uri="{FF2B5EF4-FFF2-40B4-BE49-F238E27FC236}">
                    <a16:creationId xmlns:a16="http://schemas.microsoft.com/office/drawing/2014/main" id="{C216C85B-53D0-4E43-83ED-5352249E797F}"/>
                  </a:ext>
                </a:extLst>
              </p:cNvPr>
              <p:cNvSpPr/>
              <p:nvPr/>
            </p:nvSpPr>
            <p:spPr>
              <a:xfrm>
                <a:off x="1140542" y="2028824"/>
                <a:ext cx="1133475" cy="10953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18" name="グラフィックス 17" descr="電球 単色塗りつぶし">
                <a:extLst>
                  <a:ext uri="{FF2B5EF4-FFF2-40B4-BE49-F238E27FC236}">
                    <a16:creationId xmlns:a16="http://schemas.microsoft.com/office/drawing/2014/main" id="{57E828BC-0765-2DCE-FA3D-75EFA7D1A7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365879" y="2222148"/>
                <a:ext cx="708727" cy="708727"/>
              </a:xfrm>
              <a:prstGeom prst="rect">
                <a:avLst/>
              </a:prstGeom>
            </p:spPr>
          </p:pic>
        </p:grp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CCD5D99F-D1DD-BDDC-F0C9-AFDD27D800D6}"/>
                </a:ext>
              </a:extLst>
            </p:cNvPr>
            <p:cNvSpPr txBox="1"/>
            <p:nvPr/>
          </p:nvSpPr>
          <p:spPr>
            <a:xfrm>
              <a:off x="730163" y="3335123"/>
              <a:ext cx="1860237" cy="2485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立ち上げ準備</a:t>
              </a:r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sz="14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準備組織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「おおたんワークス</a:t>
              </a:r>
              <a:r>
                <a:rPr kumimoji="1" lang="en-US" altLang="ja-JP" sz="1600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NEO</a:t>
              </a:r>
              <a:r>
                <a:rPr kumimoji="1" lang="ja-JP" altLang="en-US" sz="1600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」を設立</a:t>
              </a:r>
              <a:endParaRPr kumimoji="1" lang="en-US" altLang="ja-JP" sz="1600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法定雇用率</a:t>
              </a:r>
              <a:endParaRPr kumimoji="1" lang="en-US" altLang="ja-JP" sz="16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en-US" altLang="ja-JP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2.5</a:t>
              </a:r>
              <a:r>
                <a:rPr kumimoji="1" lang="ja-JP" altLang="en-US" sz="1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％に引き上げ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46238CB1-014A-3F60-690A-A91BC95C9EA5}"/>
                </a:ext>
              </a:extLst>
            </p:cNvPr>
            <p:cNvSpPr txBox="1"/>
            <p:nvPr/>
          </p:nvSpPr>
          <p:spPr>
            <a:xfrm>
              <a:off x="3123992" y="1644130"/>
              <a:ext cx="1576837" cy="334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11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0DADC277-E277-6C65-A1D9-D9223DDFBBD7}"/>
                </a:ext>
              </a:extLst>
            </p:cNvPr>
            <p:cNvGrpSpPr/>
            <p:nvPr/>
          </p:nvGrpSpPr>
          <p:grpSpPr>
            <a:xfrm>
              <a:off x="3288429" y="2028824"/>
              <a:ext cx="1133475" cy="1095376"/>
              <a:chOff x="3288429" y="2028824"/>
              <a:chExt cx="1133475" cy="1095376"/>
            </a:xfrm>
          </p:grpSpPr>
          <p:sp>
            <p:nvSpPr>
              <p:cNvPr id="10" name="楕円 9">
                <a:extLst>
                  <a:ext uri="{FF2B5EF4-FFF2-40B4-BE49-F238E27FC236}">
                    <a16:creationId xmlns:a16="http://schemas.microsoft.com/office/drawing/2014/main" id="{8143F67C-FFCE-C57C-021F-D7E5AF16547F}"/>
                  </a:ext>
                </a:extLst>
              </p:cNvPr>
              <p:cNvSpPr/>
              <p:nvPr/>
            </p:nvSpPr>
            <p:spPr>
              <a:xfrm>
                <a:off x="3288429" y="2028824"/>
                <a:ext cx="1133475" cy="109537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7" name="グラフィックス 6" descr="リサーチ 単色塗りつぶし">
                <a:extLst>
                  <a:ext uri="{FF2B5EF4-FFF2-40B4-BE49-F238E27FC236}">
                    <a16:creationId xmlns:a16="http://schemas.microsoft.com/office/drawing/2014/main" id="{918B09F3-EFF8-CD1A-AA92-FC9113B04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511488" y="2187604"/>
                <a:ext cx="743271" cy="743271"/>
              </a:xfrm>
              <a:prstGeom prst="rect">
                <a:avLst/>
              </a:prstGeom>
            </p:spPr>
          </p:pic>
        </p:grp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B53CAB3-F08A-D2C4-83A1-AC6D242556C7}"/>
                </a:ext>
              </a:extLst>
            </p:cNvPr>
            <p:cNvGrpSpPr/>
            <p:nvPr/>
          </p:nvGrpSpPr>
          <p:grpSpPr>
            <a:xfrm>
              <a:off x="7631983" y="2028824"/>
              <a:ext cx="1133475" cy="1095376"/>
              <a:chOff x="7631983" y="2028824"/>
              <a:chExt cx="1133475" cy="1095376"/>
            </a:xfrm>
          </p:grpSpPr>
          <p:sp>
            <p:nvSpPr>
              <p:cNvPr id="12" name="楕円 11">
                <a:extLst>
                  <a:ext uri="{FF2B5EF4-FFF2-40B4-BE49-F238E27FC236}">
                    <a16:creationId xmlns:a16="http://schemas.microsoft.com/office/drawing/2014/main" id="{1CC296CC-B82A-B026-B88D-B8E24A8371A0}"/>
                  </a:ext>
                </a:extLst>
              </p:cNvPr>
              <p:cNvSpPr/>
              <p:nvPr/>
            </p:nvSpPr>
            <p:spPr>
              <a:xfrm>
                <a:off x="7631983" y="2028824"/>
                <a:ext cx="1133475" cy="109537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22" name="グラフィックス 21" descr="事業の成長 単色塗りつぶし">
                <a:extLst>
                  <a:ext uri="{FF2B5EF4-FFF2-40B4-BE49-F238E27FC236}">
                    <a16:creationId xmlns:a16="http://schemas.microsoft.com/office/drawing/2014/main" id="{7AE47FAA-A0CD-2A14-9669-87297AC42A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815030" y="2222148"/>
                <a:ext cx="767380" cy="767380"/>
              </a:xfrm>
              <a:prstGeom prst="rect">
                <a:avLst/>
              </a:prstGeom>
            </p:spPr>
          </p:pic>
        </p:grpSp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2637767E-1CFF-F694-2035-F75287CCD110}"/>
                </a:ext>
              </a:extLst>
            </p:cNvPr>
            <p:cNvGrpSpPr/>
            <p:nvPr/>
          </p:nvGrpSpPr>
          <p:grpSpPr>
            <a:xfrm>
              <a:off x="5484096" y="2028824"/>
              <a:ext cx="1133475" cy="1095376"/>
              <a:chOff x="5484096" y="2028824"/>
              <a:chExt cx="1133475" cy="1095376"/>
            </a:xfrm>
          </p:grpSpPr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6847F39C-0683-12C6-7F71-CCC0641E7847}"/>
                  </a:ext>
                </a:extLst>
              </p:cNvPr>
              <p:cNvSpPr/>
              <p:nvPr/>
            </p:nvSpPr>
            <p:spPr>
              <a:xfrm>
                <a:off x="5484096" y="2028824"/>
                <a:ext cx="1133475" cy="109537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  <p:pic>
            <p:nvPicPr>
              <p:cNvPr id="25" name="グラフィックス 24" descr="リスト 単色塗りつぶし">
                <a:extLst>
                  <a:ext uri="{FF2B5EF4-FFF2-40B4-BE49-F238E27FC236}">
                    <a16:creationId xmlns:a16="http://schemas.microsoft.com/office/drawing/2014/main" id="{8C6BF776-45F8-1EF1-F2E6-9BFACA602B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66145" y="2187604"/>
                <a:ext cx="769376" cy="769376"/>
              </a:xfrm>
              <a:prstGeom prst="rect">
                <a:avLst/>
              </a:prstGeom>
            </p:spPr>
          </p:pic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6942EA5-A745-2C51-14D9-5DA71437B4C0}"/>
                </a:ext>
              </a:extLst>
            </p:cNvPr>
            <p:cNvSpPr txBox="1"/>
            <p:nvPr/>
          </p:nvSpPr>
          <p:spPr>
            <a:xfrm>
              <a:off x="2856700" y="3335124"/>
              <a:ext cx="1972954" cy="153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事業立ち上げ</a:t>
              </a:r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事業システムを確立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受託業務拡大に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向けた活動を行う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36F74A81-0273-A9BA-0AE2-A0CA237E7359}"/>
                </a:ext>
              </a:extLst>
            </p:cNvPr>
            <p:cNvSpPr txBox="1"/>
            <p:nvPr/>
          </p:nvSpPr>
          <p:spPr>
            <a:xfrm>
              <a:off x="5293975" y="1647824"/>
              <a:ext cx="1523524" cy="334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2025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BB1E80F-AC6D-3AA0-11B1-10573AE4981E}"/>
                </a:ext>
              </a:extLst>
            </p:cNvPr>
            <p:cNvSpPr txBox="1"/>
            <p:nvPr/>
          </p:nvSpPr>
          <p:spPr>
            <a:xfrm>
              <a:off x="5081851" y="3335124"/>
              <a:ext cx="1972954" cy="2541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事業拡大①</a:t>
              </a:r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おおたんワークス</a:t>
              </a:r>
              <a:r>
                <a:rPr kumimoji="1" lang="en-US" altLang="ja-JP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NEO</a:t>
              </a: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法人化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障がい者を直接雇用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請け負う業務を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増やす</a:t>
              </a: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CB636CF3-754C-5209-C2A9-F4BDD01BCF54}"/>
                </a:ext>
              </a:extLst>
            </p:cNvPr>
            <p:cNvSpPr txBox="1"/>
            <p:nvPr/>
          </p:nvSpPr>
          <p:spPr>
            <a:xfrm>
              <a:off x="7307005" y="3335124"/>
              <a:ext cx="1972954" cy="1537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事業拡大②</a:t>
              </a:r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/>
              <a:endParaRPr kumimoji="1" lang="en-US" altLang="ja-JP" b="1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事業をパッケージ化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1600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太田市以外の地域へ展開を目指す</a:t>
              </a:r>
              <a:endParaRPr kumimoji="1" lang="en-US" altLang="ja-JP" sz="1600" dirty="0">
                <a:solidFill>
                  <a:schemeClr val="tx2">
                    <a:lumMod val="50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48ACDE12-890D-67CB-EDC8-FB85CAC32178}"/>
                </a:ext>
              </a:extLst>
            </p:cNvPr>
            <p:cNvSpPr txBox="1"/>
            <p:nvPr/>
          </p:nvSpPr>
          <p:spPr>
            <a:xfrm>
              <a:off x="7394449" y="1644130"/>
              <a:ext cx="1576837" cy="334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2026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b="1" dirty="0">
                  <a:solidFill>
                    <a:schemeClr val="tx2">
                      <a:lumMod val="50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</a:t>
              </a:r>
            </a:p>
          </p:txBody>
        </p:sp>
        <p:sp>
          <p:nvSpPr>
            <p:cNvPr id="32" name="直角三角形 31">
              <a:extLst>
                <a:ext uri="{FF2B5EF4-FFF2-40B4-BE49-F238E27FC236}">
                  <a16:creationId xmlns:a16="http://schemas.microsoft.com/office/drawing/2014/main" id="{C7B2BCA0-91B9-E66B-BB58-538B062F8FFA}"/>
                </a:ext>
              </a:extLst>
            </p:cNvPr>
            <p:cNvSpPr/>
            <p:nvPr/>
          </p:nvSpPr>
          <p:spPr>
            <a:xfrm rot="13456501">
              <a:off x="2425343" y="2418239"/>
              <a:ext cx="413624" cy="429208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3" name="直角三角形 32">
              <a:extLst>
                <a:ext uri="{FF2B5EF4-FFF2-40B4-BE49-F238E27FC236}">
                  <a16:creationId xmlns:a16="http://schemas.microsoft.com/office/drawing/2014/main" id="{CA622CA8-932C-1334-1D2E-EC72B5375C7C}"/>
                </a:ext>
              </a:extLst>
            </p:cNvPr>
            <p:cNvSpPr/>
            <p:nvPr/>
          </p:nvSpPr>
          <p:spPr>
            <a:xfrm rot="13456501">
              <a:off x="4623843" y="2414031"/>
              <a:ext cx="413624" cy="429208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34" name="直角三角形 33">
              <a:extLst>
                <a:ext uri="{FF2B5EF4-FFF2-40B4-BE49-F238E27FC236}">
                  <a16:creationId xmlns:a16="http://schemas.microsoft.com/office/drawing/2014/main" id="{3E95A116-FDC9-AD84-0808-524DE998A184}"/>
                </a:ext>
              </a:extLst>
            </p:cNvPr>
            <p:cNvSpPr/>
            <p:nvPr/>
          </p:nvSpPr>
          <p:spPr>
            <a:xfrm rot="13456501">
              <a:off x="6771730" y="2418239"/>
              <a:ext cx="413624" cy="429208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828C6BA-C3D6-E6EA-3A60-4D3EE2FA0F1C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78657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CA1BF59-E8EB-E5DD-AF99-D518F62DA213}"/>
              </a:ext>
            </a:extLst>
          </p:cNvPr>
          <p:cNvSpPr txBox="1"/>
          <p:nvPr/>
        </p:nvSpPr>
        <p:spPr>
          <a:xfrm>
            <a:off x="1683327" y="2734585"/>
            <a:ext cx="653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自治体との連携について</a:t>
            </a: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295F3570-5AAD-128D-183B-83E9A2C725EC}"/>
              </a:ext>
            </a:extLst>
          </p:cNvPr>
          <p:cNvCxnSpPr/>
          <p:nvPr/>
        </p:nvCxnSpPr>
        <p:spPr>
          <a:xfrm>
            <a:off x="154709" y="2504746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FACE7DA-A64F-B6E1-31D0-E041BF65239E}"/>
              </a:ext>
            </a:extLst>
          </p:cNvPr>
          <p:cNvCxnSpPr/>
          <p:nvPr/>
        </p:nvCxnSpPr>
        <p:spPr>
          <a:xfrm>
            <a:off x="154709" y="3772522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グラフィックス 2" descr="事務用品でいっぱいのマグカップ">
            <a:extLst>
              <a:ext uri="{FF2B5EF4-FFF2-40B4-BE49-F238E27FC236}">
                <a16:creationId xmlns:a16="http://schemas.microsoft.com/office/drawing/2014/main" id="{6A857639-0CA1-FF1C-D467-DBAABB087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19090" y="3712725"/>
            <a:ext cx="3184187" cy="318418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BE5BB1D-254B-0AA3-B40B-EFD2F068A510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9912560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テキスト ボックス 1"/>
          <p:cNvSpPr txBox="1"/>
          <p:nvPr/>
        </p:nvSpPr>
        <p:spPr>
          <a:xfrm>
            <a:off x="476656" y="1225687"/>
            <a:ext cx="88667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自治体連携状況</a:t>
            </a:r>
            <a:r>
              <a: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endParaRPr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地域課題についての問題意識</a:t>
            </a:r>
            <a:endParaRPr lang="en-US" altLang="ja-JP" sz="28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障がい者雇用には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多くの壁がある！</a:t>
            </a:r>
            <a:endParaRPr lang="en-US" altLang="ja-JP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法定雇用率の段階的引き上げが迫っている！</a:t>
            </a: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これまでと同じやり方では行き詰る！</a:t>
            </a: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lang="ja-JP" altLang="en-US" sz="28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市民に身近な行政として</a:t>
            </a:r>
            <a:r>
              <a:rPr lang="ja-JP" altLang="en-US" sz="28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何かできることは？</a:t>
            </a:r>
            <a:endParaRPr lang="en-US" altLang="ja-JP" sz="2800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8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地元大学の学生から、</a:t>
            </a:r>
            <a:endParaRPr kumimoji="1" lang="en-US" altLang="ja-JP" sz="28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800" b="1" dirty="0">
                <a:solidFill>
                  <a:srgbClr val="0070C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自由な発想によるアイデア募集！</a:t>
            </a:r>
            <a:endParaRPr kumimoji="1" lang="en-US" altLang="ja-JP" sz="2800" dirty="0">
              <a:solidFill>
                <a:srgbClr val="0070C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08" name="矢印: 下 2"/>
          <p:cNvSpPr/>
          <p:nvPr/>
        </p:nvSpPr>
        <p:spPr>
          <a:xfrm>
            <a:off x="4451638" y="4435807"/>
            <a:ext cx="1025035" cy="58956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63"/>
          </a:p>
        </p:txBody>
      </p:sp>
      <p:pic>
        <p:nvPicPr>
          <p:cNvPr id="1109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044" y="1342296"/>
            <a:ext cx="3809545" cy="380954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CD8C847-4E03-5BEA-69B4-61B26C037C8B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E6E87A9-68B0-CEC9-DF12-60E5A902F874}"/>
              </a:ext>
            </a:extLst>
          </p:cNvPr>
          <p:cNvSpPr txBox="1"/>
          <p:nvPr/>
        </p:nvSpPr>
        <p:spPr>
          <a:xfrm>
            <a:off x="206478" y="186502"/>
            <a:ext cx="411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■自治体との連携</a:t>
            </a:r>
          </a:p>
        </p:txBody>
      </p:sp>
    </p:spTree>
    <p:extLst>
      <p:ext uri="{BB962C8B-B14F-4D97-AF65-F5344CB8AC3E}">
        <p14:creationId xmlns:p14="http://schemas.microsoft.com/office/powerpoint/2010/main" val="1170073213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テキスト ボックス 1"/>
          <p:cNvSpPr txBox="1"/>
          <p:nvPr/>
        </p:nvSpPr>
        <p:spPr>
          <a:xfrm>
            <a:off x="533713" y="975604"/>
            <a:ext cx="84539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学生チームへのサポート</a:t>
            </a:r>
            <a:endParaRPr kumimoji="1" lang="en-US" altLang="ja-JP" sz="2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600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既存制度やデータの解説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非公開データの提供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企業見学やインタビューのコーディネート・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当日の立ち会い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アイデア作りのヒント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2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COG</a:t>
            </a:r>
            <a:r>
              <a:rPr kumimoji="1" lang="ja-JP" altLang="en-US" sz="2600" b="1" u="sng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参加の意義</a:t>
            </a:r>
            <a:endParaRPr kumimoji="1" lang="en-US" altLang="ja-JP" sz="2600" b="1" u="sng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地域</a:t>
            </a: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を知る機会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経験</a:t>
            </a: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</a:t>
            </a:r>
            <a:r>
              <a:rPr kumimoji="1" lang="ja-JP" altLang="en-US" sz="2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成長</a:t>
            </a: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の場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71475" indent="-371475">
              <a:buFont typeface="Wingdings" panose="05000000000000000000" pitchFamily="2" charset="2"/>
              <a:buChar char="u"/>
            </a:pP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障がいのある人と一緒に働くことを</a:t>
            </a:r>
            <a:r>
              <a:rPr kumimoji="1" lang="ja-JP" altLang="en-US" sz="2600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“自分事”</a:t>
            </a:r>
            <a:r>
              <a:rPr kumimoji="1" lang="ja-JP" altLang="en-US" sz="26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に！</a:t>
            </a:r>
            <a:endParaRPr kumimoji="1" lang="en-US" altLang="ja-JP" sz="26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1112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76" y="1478604"/>
            <a:ext cx="3891484" cy="389148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895F07-CB0B-2071-B17A-B3B17BAC1E7A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53A402-31E4-6A32-A336-63A85482BE52}"/>
              </a:ext>
            </a:extLst>
          </p:cNvPr>
          <p:cNvSpPr txBox="1"/>
          <p:nvPr/>
        </p:nvSpPr>
        <p:spPr>
          <a:xfrm>
            <a:off x="206478" y="186502"/>
            <a:ext cx="411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■自治体との連携</a:t>
            </a:r>
          </a:p>
        </p:txBody>
      </p:sp>
    </p:spTree>
    <p:extLst>
      <p:ext uri="{BB962C8B-B14F-4D97-AF65-F5344CB8AC3E}">
        <p14:creationId xmlns:p14="http://schemas.microsoft.com/office/powerpoint/2010/main" val="588699356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ヒナギクが咲いている夏の牧草地">
            <a:extLst>
              <a:ext uri="{FF2B5EF4-FFF2-40B4-BE49-F238E27FC236}">
                <a16:creationId xmlns:a16="http://schemas.microsoft.com/office/drawing/2014/main" id="{9AED07F4-F1A9-DED8-CFBE-EFCF6A064C7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4" y="186612"/>
            <a:ext cx="9503613" cy="647544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87AF848-9A35-F8FB-395A-10F7BAD9F4DB}"/>
              </a:ext>
            </a:extLst>
          </p:cNvPr>
          <p:cNvSpPr txBox="1"/>
          <p:nvPr/>
        </p:nvSpPr>
        <p:spPr>
          <a:xfrm>
            <a:off x="214007" y="1125208"/>
            <a:ext cx="9513649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企業側も「法定雇用率達成のため」ではなく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u="sng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「障がい者に仕事を任せられるから任せたい」</a:t>
            </a:r>
            <a:endParaRPr kumimoji="1" lang="en-US" altLang="ja-JP" sz="3200" b="1" u="sng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そんな風に思ってもらえるように、</a:t>
            </a:r>
            <a:endParaRPr kumimoji="1"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61FDCF8-37CA-B83E-5617-8FE1E87904B4}"/>
              </a:ext>
            </a:extLst>
          </p:cNvPr>
          <p:cNvSpPr txBox="1"/>
          <p:nvPr/>
        </p:nvSpPr>
        <p:spPr>
          <a:xfrm>
            <a:off x="632297" y="3443888"/>
            <a:ext cx="8617051" cy="271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「おおたんワークス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」では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障がい者雇用に対する偏見を無くす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お手伝いをしたい</a:t>
            </a:r>
            <a:r>
              <a:rPr kumimoji="1" lang="ja-JP" altLang="en-US" sz="4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41D292-6F40-CD36-CC6D-AAB6C8CBFFD5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A2C3749-084E-931E-1C10-EC4759A852AE}"/>
              </a:ext>
            </a:extLst>
          </p:cNvPr>
          <p:cNvSpPr txBox="1"/>
          <p:nvPr/>
        </p:nvSpPr>
        <p:spPr>
          <a:xfrm>
            <a:off x="206478" y="186502"/>
            <a:ext cx="41109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■おわりに</a:t>
            </a:r>
          </a:p>
        </p:txBody>
      </p:sp>
    </p:spTree>
    <p:extLst>
      <p:ext uri="{BB962C8B-B14F-4D97-AF65-F5344CB8AC3E}">
        <p14:creationId xmlns:p14="http://schemas.microsoft.com/office/powerpoint/2010/main" val="31307472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ヒナギクが咲いている夏の牧草地">
            <a:extLst>
              <a:ext uri="{FF2B5EF4-FFF2-40B4-BE49-F238E27FC236}">
                <a16:creationId xmlns:a16="http://schemas.microsoft.com/office/drawing/2014/main" id="{567F06C6-FF13-77EC-374A-367655AE6ED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4" y="186612"/>
            <a:ext cx="9503613" cy="647544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C6BB55-DD8F-4E2F-D643-2C659937F602}"/>
              </a:ext>
            </a:extLst>
          </p:cNvPr>
          <p:cNvSpPr txBox="1"/>
          <p:nvPr/>
        </p:nvSpPr>
        <p:spPr>
          <a:xfrm>
            <a:off x="403534" y="2891199"/>
            <a:ext cx="9365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ご清聴ありがとうございました。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E5BB1148-7020-9E32-B9D2-E4373619D36D}"/>
              </a:ext>
            </a:extLst>
          </p:cNvPr>
          <p:cNvCxnSpPr/>
          <p:nvPr/>
        </p:nvCxnSpPr>
        <p:spPr>
          <a:xfrm>
            <a:off x="154709" y="2397743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BD86D07-71FA-1F5C-4ACE-E106B7CB7E7C}"/>
              </a:ext>
            </a:extLst>
          </p:cNvPr>
          <p:cNvCxnSpPr/>
          <p:nvPr/>
        </p:nvCxnSpPr>
        <p:spPr>
          <a:xfrm>
            <a:off x="154709" y="4344999"/>
            <a:ext cx="959658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850AA2D-A1C4-67D4-2CD4-0B0AA61AF93F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C86B6F6-825A-5113-0D03-B8034834D0C8}"/>
              </a:ext>
            </a:extLst>
          </p:cNvPr>
          <p:cNvSpPr txBox="1"/>
          <p:nvPr/>
        </p:nvSpPr>
        <p:spPr>
          <a:xfrm>
            <a:off x="1851447" y="5323673"/>
            <a:ext cx="623194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関東学園大学 地域活性協力隊</a:t>
            </a:r>
            <a:endParaRPr lang="en-US" altLang="ja-JP" sz="3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05E2AF9-69D1-75FE-7728-11A4D49EB2A4}"/>
              </a:ext>
            </a:extLst>
          </p:cNvPr>
          <p:cNvSpPr txBox="1"/>
          <p:nvPr/>
        </p:nvSpPr>
        <p:spPr>
          <a:xfrm>
            <a:off x="856038" y="1095868"/>
            <a:ext cx="8246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54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おおたんワークス</a:t>
            </a:r>
            <a:r>
              <a:rPr kumimoji="1" lang="en-US" altLang="ja-JP" sz="5400" b="1" dirty="0">
                <a:effectLst/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NEO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CB99087-0D69-B0B5-DFE6-8FE5433D22E0}"/>
              </a:ext>
            </a:extLst>
          </p:cNvPr>
          <p:cNvSpPr txBox="1"/>
          <p:nvPr/>
        </p:nvSpPr>
        <p:spPr>
          <a:xfrm>
            <a:off x="1575884" y="579029"/>
            <a:ext cx="6904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err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者と企業を繋ぐ新しい架け橋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99A041-3AC1-0B08-B04F-0E1BB5A60E9B}"/>
              </a:ext>
            </a:extLst>
          </p:cNvPr>
          <p:cNvSpPr txBox="1"/>
          <p:nvPr/>
        </p:nvSpPr>
        <p:spPr>
          <a:xfrm>
            <a:off x="2344370" y="4377751"/>
            <a:ext cx="5233075" cy="943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</a:p>
          <a:p>
            <a:pPr algn="ctr">
              <a:lnSpc>
                <a:spcPct val="150000"/>
              </a:lnSpc>
            </a:pPr>
            <a:r>
              <a:rPr lang="ja-JP" altLang="en-US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　</a:t>
            </a:r>
            <a:r>
              <a:rPr lang="en-US" altLang="ja-JP" sz="2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2024.3.17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5F527C8-DE1F-1EE1-252F-ECD6E90F3235}"/>
              </a:ext>
            </a:extLst>
          </p:cNvPr>
          <p:cNvSpPr txBox="1"/>
          <p:nvPr/>
        </p:nvSpPr>
        <p:spPr>
          <a:xfrm>
            <a:off x="2446505" y="5911857"/>
            <a:ext cx="4951378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3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「おおたんしふぉんず」</a:t>
            </a:r>
          </a:p>
        </p:txBody>
      </p:sp>
    </p:spTree>
    <p:extLst>
      <p:ext uri="{BB962C8B-B14F-4D97-AF65-F5344CB8AC3E}">
        <p14:creationId xmlns:p14="http://schemas.microsoft.com/office/powerpoint/2010/main" val="3345043610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36F234-DA5B-4162-9C10-AC5491747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43" y="749029"/>
            <a:ext cx="8916893" cy="1507319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「持続可能な 障がい者 雇用」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A2A3B9-C59F-485F-A82A-3C3980E62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31" y="2047672"/>
            <a:ext cx="9153730" cy="4038600"/>
          </a:xfrm>
        </p:spPr>
        <p:txBody>
          <a:bodyPr/>
          <a:lstStyle/>
          <a:p>
            <a:pPr marL="34290" indent="0" algn="ctr">
              <a:buNone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" indent="0" algn="ctr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働きたい障がい者と雇用する企業をつなぎ、</a:t>
            </a:r>
            <a:endParaRPr lang="en-US" altLang="ja-JP" sz="2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marL="34290" indent="0" algn="ctr">
              <a:buNone/>
            </a:pPr>
            <a:r>
              <a:rPr lang="ja-JP" altLang="en-US" sz="2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持続可能な障がい者雇用を</a:t>
            </a:r>
            <a:r>
              <a:rPr lang="ja-JP" altLang="en-US" sz="28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実現するための</a:t>
            </a:r>
            <a:r>
              <a:rPr lang="ja-JP" altLang="en-US" sz="28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アイデア</a:t>
            </a:r>
          </a:p>
          <a:p>
            <a:endParaRPr kumimoji="1" lang="ja-JP" altLang="en-US" dirty="0"/>
          </a:p>
        </p:txBody>
      </p:sp>
      <p:pic>
        <p:nvPicPr>
          <p:cNvPr id="5" name="Picture 2" descr="働く障害者のイラスト | かわいいフリー素材集 いらすとや">
            <a:extLst>
              <a:ext uri="{FF2B5EF4-FFF2-40B4-BE49-F238E27FC236}">
                <a16:creationId xmlns:a16="http://schemas.microsoft.com/office/drawing/2014/main" id="{4F383F40-8A00-430A-91C6-10249069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537" y="3351178"/>
            <a:ext cx="5766688" cy="366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528E2E6-FB80-5778-FF9C-C76DA4DA17FF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737415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D2866C-4FCE-834C-79C0-640E28A77168}"/>
              </a:ext>
            </a:extLst>
          </p:cNvPr>
          <p:cNvSpPr txBox="1"/>
          <p:nvPr/>
        </p:nvSpPr>
        <p:spPr>
          <a:xfrm>
            <a:off x="1743269" y="2506509"/>
            <a:ext cx="6419461" cy="1486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『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</a:t>
            </a:r>
            <a:r>
              <a:rPr kumimoji="1" lang="en-US" altLang="ja-JP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』</a:t>
            </a: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と聞いて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何を思いますか？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2520E14B-A2DF-0A64-4293-BD2EAF7BC030}"/>
              </a:ext>
            </a:extLst>
          </p:cNvPr>
          <p:cNvCxnSpPr/>
          <p:nvPr/>
        </p:nvCxnSpPr>
        <p:spPr>
          <a:xfrm>
            <a:off x="159619" y="2271463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4B862E93-34B0-C5E9-8548-CC6FC8ABC4FF}"/>
              </a:ext>
            </a:extLst>
          </p:cNvPr>
          <p:cNvCxnSpPr/>
          <p:nvPr/>
        </p:nvCxnSpPr>
        <p:spPr>
          <a:xfrm>
            <a:off x="159619" y="4224671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グラフィックス 5" descr="ユニバーサル アクセス 単色塗りつぶし">
            <a:extLst>
              <a:ext uri="{FF2B5EF4-FFF2-40B4-BE49-F238E27FC236}">
                <a16:creationId xmlns:a16="http://schemas.microsoft.com/office/drawing/2014/main" id="{321FC477-62E8-889D-5BAC-E77227F7D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36584" y="3822170"/>
            <a:ext cx="3287949" cy="328794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9CAE2A-802F-1D25-CC07-8A1119F3DEF5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785227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BB683B6-FD77-7E3E-609B-C7D360A3D53F}"/>
              </a:ext>
            </a:extLst>
          </p:cNvPr>
          <p:cNvGrpSpPr/>
          <p:nvPr/>
        </p:nvGrpSpPr>
        <p:grpSpPr>
          <a:xfrm>
            <a:off x="405289" y="916409"/>
            <a:ext cx="3380797" cy="1747393"/>
            <a:chOff x="405289" y="916409"/>
            <a:chExt cx="3380797" cy="1747393"/>
          </a:xfrm>
        </p:grpSpPr>
        <p:sp>
          <p:nvSpPr>
            <p:cNvPr id="17" name="吹き出し: 角を丸めた四角形 16">
              <a:extLst>
                <a:ext uri="{FF2B5EF4-FFF2-40B4-BE49-F238E27FC236}">
                  <a16:creationId xmlns:a16="http://schemas.microsoft.com/office/drawing/2014/main" id="{EB83B195-E0FA-0708-38C9-9CDA4796CA64}"/>
                </a:ext>
              </a:extLst>
            </p:cNvPr>
            <p:cNvSpPr/>
            <p:nvPr/>
          </p:nvSpPr>
          <p:spPr>
            <a:xfrm>
              <a:off x="405289" y="916409"/>
              <a:ext cx="3380797" cy="1747393"/>
            </a:xfrm>
            <a:prstGeom prst="wedgeRoundRectCallout">
              <a:avLst>
                <a:gd name="adj1" fmla="val 42920"/>
                <a:gd name="adj2" fmla="val 65704"/>
                <a:gd name="adj3" fmla="val 16667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93FEB91F-D9D3-E364-3077-35918EF46D8F}"/>
                </a:ext>
              </a:extLst>
            </p:cNvPr>
            <p:cNvSpPr txBox="1"/>
            <p:nvPr/>
          </p:nvSpPr>
          <p:spPr>
            <a:xfrm>
              <a:off x="591561" y="1088128"/>
              <a:ext cx="3029153" cy="128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ちゃんと</a:t>
              </a:r>
              <a:endPara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働けるのかな？</a:t>
              </a: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7C2C78D-C1C7-76EE-5C22-4CB675FF45CD}"/>
              </a:ext>
            </a:extLst>
          </p:cNvPr>
          <p:cNvGrpSpPr/>
          <p:nvPr/>
        </p:nvGrpSpPr>
        <p:grpSpPr>
          <a:xfrm>
            <a:off x="3686538" y="820081"/>
            <a:ext cx="2322659" cy="3292347"/>
            <a:chOff x="4034713" y="1664050"/>
            <a:chExt cx="2038739" cy="2784319"/>
          </a:xfrm>
        </p:grpSpPr>
        <p:pic>
          <p:nvPicPr>
            <p:cNvPr id="7" name="グラフィックス 6" descr="混乱した人 単色塗りつぶし">
              <a:extLst>
                <a:ext uri="{FF2B5EF4-FFF2-40B4-BE49-F238E27FC236}">
                  <a16:creationId xmlns:a16="http://schemas.microsoft.com/office/drawing/2014/main" id="{AF7D6125-0C11-679D-2D38-478803487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34713" y="2409630"/>
              <a:ext cx="2038739" cy="2038739"/>
            </a:xfrm>
            <a:prstGeom prst="rect">
              <a:avLst/>
            </a:prstGeom>
          </p:spPr>
        </p:pic>
        <p:pic>
          <p:nvPicPr>
            <p:cNvPr id="9" name="グラフィックス 8" descr="疑問符 単色塗りつぶし">
              <a:extLst>
                <a:ext uri="{FF2B5EF4-FFF2-40B4-BE49-F238E27FC236}">
                  <a16:creationId xmlns:a16="http://schemas.microsoft.com/office/drawing/2014/main" id="{39574A98-8D5F-7420-00C4-AEB94806E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69110" y="1664050"/>
              <a:ext cx="569944" cy="569944"/>
            </a:xfrm>
            <a:prstGeom prst="rect">
              <a:avLst/>
            </a:prstGeom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39559048-8BBF-9D56-D03F-BA99DBB036DB}"/>
              </a:ext>
            </a:extLst>
          </p:cNvPr>
          <p:cNvGrpSpPr/>
          <p:nvPr/>
        </p:nvGrpSpPr>
        <p:grpSpPr>
          <a:xfrm>
            <a:off x="5680145" y="916409"/>
            <a:ext cx="4046778" cy="1747393"/>
            <a:chOff x="5583610" y="916408"/>
            <a:chExt cx="4046778" cy="1747393"/>
          </a:xfrm>
        </p:grpSpPr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6599AE12-F06C-6383-529B-A72E22852078}"/>
                </a:ext>
              </a:extLst>
            </p:cNvPr>
            <p:cNvSpPr txBox="1"/>
            <p:nvPr/>
          </p:nvSpPr>
          <p:spPr>
            <a:xfrm>
              <a:off x="5583610" y="1116837"/>
              <a:ext cx="4046778" cy="1284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仕事を教えるのも</a:t>
              </a:r>
              <a:endParaRPr kumimoji="1" lang="en-US" altLang="ja-JP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kumimoji="1" lang="ja-JP" altLang="en-US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任せるのも不安だな</a:t>
              </a:r>
              <a:r>
                <a:rPr kumimoji="1" lang="en-US" altLang="ja-JP" sz="28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…</a:t>
              </a:r>
              <a:endParaRPr kumimoji="1" lang="ja-JP" altLang="en-US" sz="28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18" name="吹き出し: 角を丸めた四角形 17">
              <a:extLst>
                <a:ext uri="{FF2B5EF4-FFF2-40B4-BE49-F238E27FC236}">
                  <a16:creationId xmlns:a16="http://schemas.microsoft.com/office/drawing/2014/main" id="{4F4FEDD8-70B4-97D7-8291-2FEA5A18910B}"/>
                </a:ext>
              </a:extLst>
            </p:cNvPr>
            <p:cNvSpPr/>
            <p:nvPr/>
          </p:nvSpPr>
          <p:spPr>
            <a:xfrm flipH="1">
              <a:off x="5698362" y="916408"/>
              <a:ext cx="3673322" cy="1747393"/>
            </a:xfrm>
            <a:prstGeom prst="wedgeRoundRectCallout">
              <a:avLst>
                <a:gd name="adj1" fmla="val 42920"/>
                <a:gd name="adj2" fmla="val 65704"/>
                <a:gd name="adj3" fmla="val 16667"/>
              </a:avLst>
            </a:prstGeom>
            <a:noFill/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7A8E30-A916-421B-A628-A588FB691810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0057C333-2B2C-BFF0-6CF5-2869FB913967}"/>
              </a:ext>
            </a:extLst>
          </p:cNvPr>
          <p:cNvGrpSpPr/>
          <p:nvPr/>
        </p:nvGrpSpPr>
        <p:grpSpPr>
          <a:xfrm>
            <a:off x="591561" y="4233767"/>
            <a:ext cx="8711059" cy="2359538"/>
            <a:chOff x="591561" y="4233767"/>
            <a:chExt cx="8711059" cy="2359538"/>
          </a:xfrm>
        </p:grpSpPr>
        <p:sp>
          <p:nvSpPr>
            <p:cNvPr id="11" name="星: 16 pt 10">
              <a:extLst>
                <a:ext uri="{FF2B5EF4-FFF2-40B4-BE49-F238E27FC236}">
                  <a16:creationId xmlns:a16="http://schemas.microsoft.com/office/drawing/2014/main" id="{F910CE8A-9D45-33B6-D8D7-8035CF2C0700}"/>
                </a:ext>
              </a:extLst>
            </p:cNvPr>
            <p:cNvSpPr/>
            <p:nvPr/>
          </p:nvSpPr>
          <p:spPr>
            <a:xfrm>
              <a:off x="591561" y="4233767"/>
              <a:ext cx="8711059" cy="2359538"/>
            </a:xfrm>
            <a:prstGeom prst="star16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622901A1-9FC5-44F5-FBD7-342FEFC4E16C}"/>
                </a:ext>
              </a:extLst>
            </p:cNvPr>
            <p:cNvSpPr txBox="1"/>
            <p:nvPr/>
          </p:nvSpPr>
          <p:spPr>
            <a:xfrm>
              <a:off x="1280777" y="4802526"/>
              <a:ext cx="732333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企業の障がい者雇用率が低いのは</a:t>
              </a:r>
              <a:br>
                <a: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</a:br>
              <a:r>
                <a:rPr lang="ja-JP" altLang="en-US" sz="36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そういった理由からきている！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7837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7CE3BFD-DA72-4F04-9479-45054A865EE3}"/>
              </a:ext>
            </a:extLst>
          </p:cNvPr>
          <p:cNvSpPr txBox="1"/>
          <p:nvPr/>
        </p:nvSpPr>
        <p:spPr>
          <a:xfrm>
            <a:off x="2372086" y="3026417"/>
            <a:ext cx="521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障がい者雇用の現状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AB8A4039-4370-485E-B668-E9FAC67E4D84}"/>
              </a:ext>
            </a:extLst>
          </p:cNvPr>
          <p:cNvCxnSpPr/>
          <p:nvPr/>
        </p:nvCxnSpPr>
        <p:spPr>
          <a:xfrm>
            <a:off x="159619" y="2840631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BF49531E-F13A-4703-9F47-351BEFD8CC9C}"/>
              </a:ext>
            </a:extLst>
          </p:cNvPr>
          <p:cNvCxnSpPr/>
          <p:nvPr/>
        </p:nvCxnSpPr>
        <p:spPr>
          <a:xfrm>
            <a:off x="159619" y="3972158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CCF5C3-77ED-3321-3D78-635A64E4F87E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" name="グラフィックス 6" descr="事務用品でいっぱいのマグカップ">
            <a:extLst>
              <a:ext uri="{FF2B5EF4-FFF2-40B4-BE49-F238E27FC236}">
                <a16:creationId xmlns:a16="http://schemas.microsoft.com/office/drawing/2014/main" id="{9C9E0400-EF25-0F9C-751A-B39CCE3D2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190" y="3683542"/>
            <a:ext cx="3281464" cy="32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2812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9DA0681-ABFC-4455-A7FD-E63551D13EF3}"/>
              </a:ext>
            </a:extLst>
          </p:cNvPr>
          <p:cNvSpPr txBox="1"/>
          <p:nvPr/>
        </p:nvSpPr>
        <p:spPr>
          <a:xfrm>
            <a:off x="393487" y="841682"/>
            <a:ext cx="8380861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　障がい者雇用が難しい主な理由</a:t>
            </a:r>
            <a:endParaRPr kumimoji="1" lang="en-US" altLang="ja-JP" sz="24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「任せられる仕事がない」「担当する人材がいない」</a:t>
            </a:r>
          </a:p>
        </p:txBody>
      </p:sp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38400238-2BB5-41E1-9273-A30EAB495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359321"/>
              </p:ext>
            </p:extLst>
          </p:nvPr>
        </p:nvGraphicFramePr>
        <p:xfrm>
          <a:off x="642026" y="2198434"/>
          <a:ext cx="8903515" cy="375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16F317-75C0-472A-8E06-7A58CFCBC4ED}"/>
              </a:ext>
            </a:extLst>
          </p:cNvPr>
          <p:cNvSpPr txBox="1"/>
          <p:nvPr/>
        </p:nvSpPr>
        <p:spPr>
          <a:xfrm>
            <a:off x="153713" y="192213"/>
            <a:ext cx="4038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</a:t>
            </a:r>
            <a:r>
              <a:rPr kumimoji="1" lang="ja-JP" altLang="en-US" sz="2800" b="1" dirty="0" err="1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障がい</a:t>
            </a:r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者雇用の現状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710F1E-C2F3-9BA2-C248-22A5AFFC0FEC}"/>
              </a:ext>
            </a:extLst>
          </p:cNvPr>
          <p:cNvSpPr txBox="1"/>
          <p:nvPr/>
        </p:nvSpPr>
        <p:spPr>
          <a:xfrm>
            <a:off x="3472778" y="6064307"/>
            <a:ext cx="628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太田市が令和３年１２月実施</a:t>
            </a:r>
            <a:endParaRPr lang="en-US" altLang="ja-JP" sz="1400" b="1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「障がい者雇用に関する市内企業向けアンケート」（回答数</a:t>
            </a:r>
            <a:r>
              <a:rPr lang="en-US" altLang="ja-JP" sz="1400" b="1" dirty="0">
                <a:latin typeface="+mn-ea"/>
              </a:rPr>
              <a:t>135</a:t>
            </a:r>
            <a:r>
              <a:rPr lang="ja-JP" altLang="en-US" sz="1400" b="1" dirty="0">
                <a:latin typeface="+mn-ea"/>
              </a:rPr>
              <a:t>事業所）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32DD56-AF15-EED9-E197-E1824648D58B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26F187A5-7E2F-A63B-BEE8-224C92AA1C07}"/>
              </a:ext>
            </a:extLst>
          </p:cNvPr>
          <p:cNvSpPr/>
          <p:nvPr/>
        </p:nvSpPr>
        <p:spPr>
          <a:xfrm>
            <a:off x="344847" y="2645923"/>
            <a:ext cx="9227168" cy="61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0642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CE2A9A26-5F28-1934-8546-39C918FAB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326726"/>
              </p:ext>
            </p:extLst>
          </p:nvPr>
        </p:nvGraphicFramePr>
        <p:xfrm>
          <a:off x="-166081" y="2925815"/>
          <a:ext cx="4431818" cy="348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E77813C4-41A4-81FA-68D6-5F5CADFFA9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039180"/>
              </p:ext>
            </p:extLst>
          </p:nvPr>
        </p:nvGraphicFramePr>
        <p:xfrm>
          <a:off x="3904026" y="2991216"/>
          <a:ext cx="5856900" cy="3198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E102366-3B67-499B-94A8-F820DBEA2AB2}"/>
              </a:ext>
            </a:extLst>
          </p:cNvPr>
          <p:cNvSpPr/>
          <p:nvPr/>
        </p:nvSpPr>
        <p:spPr>
          <a:xfrm>
            <a:off x="150542" y="160650"/>
            <a:ext cx="40226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■障がい者雇用の現状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D0D27DBF-B0C0-2B02-8025-4D9758155116}"/>
              </a:ext>
            </a:extLst>
          </p:cNvPr>
          <p:cNvGrpSpPr/>
          <p:nvPr/>
        </p:nvGrpSpPr>
        <p:grpSpPr>
          <a:xfrm>
            <a:off x="596102" y="803159"/>
            <a:ext cx="9073192" cy="1690519"/>
            <a:chOff x="596102" y="803159"/>
            <a:chExt cx="9073192" cy="1690519"/>
          </a:xfrm>
        </p:grpSpPr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BF8AD66-8AAF-7236-6E48-5D3EE757721E}"/>
                </a:ext>
              </a:extLst>
            </p:cNvPr>
            <p:cNvSpPr txBox="1"/>
            <p:nvPr/>
          </p:nvSpPr>
          <p:spPr>
            <a:xfrm>
              <a:off x="596102" y="803159"/>
              <a:ext cx="907319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②　障がい者雇用をしている企業の多くは １名。</a:t>
              </a:r>
              <a:endParaRPr kumimoji="1" lang="en-US" altLang="ja-JP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24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　理由：「法定雇用率達成のため」</a:t>
              </a:r>
              <a:endParaRPr lang="ja-JP" altLang="en-US" sz="24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r>
                <a:rPr lang="ja-JP" altLang="en-US" sz="2400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　</a:t>
              </a:r>
            </a:p>
          </p:txBody>
        </p:sp>
        <p:sp>
          <p:nvSpPr>
            <p:cNvPr id="4" name="テキスト ボックス 3">
              <a:extLst>
                <a:ext uri="{FF2B5EF4-FFF2-40B4-BE49-F238E27FC236}">
                  <a16:creationId xmlns:a16="http://schemas.microsoft.com/office/drawing/2014/main" id="{CF84FB68-92C0-C13E-5325-19A896929885}"/>
                </a:ext>
              </a:extLst>
            </p:cNvPr>
            <p:cNvSpPr txBox="1"/>
            <p:nvPr/>
          </p:nvSpPr>
          <p:spPr>
            <a:xfrm>
              <a:off x="739303" y="2093568"/>
              <a:ext cx="84338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2024</a:t>
              </a:r>
              <a:r>
                <a:rPr kumimoji="1"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年</a:t>
              </a:r>
              <a:r>
                <a:rPr kumimoji="1" lang="en-US" altLang="ja-JP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4</a:t>
              </a:r>
              <a:r>
                <a:rPr kumimoji="1"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月には法定雇用率が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2.3</a:t>
              </a:r>
              <a:r>
                <a:rPr kumimoji="1"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％⇒</a:t>
              </a:r>
              <a:r>
                <a:rPr kumimoji="1" lang="en-US" altLang="ja-JP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2.5</a:t>
              </a:r>
              <a:r>
                <a:rPr kumimoji="1" lang="ja-JP" altLang="en-US" sz="2000" b="1" dirty="0">
                  <a:solidFill>
                    <a:srgbClr val="FF0000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％</a:t>
              </a:r>
              <a:r>
                <a:rPr kumimoji="1" lang="ja-JP" altLang="en-US" sz="2000" b="1" dirty="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に引き上げられます</a:t>
              </a: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C99A34A-F327-9AAB-1592-798DD373F281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693F53-EDA8-4007-FC43-2A47F5FA42B7}"/>
              </a:ext>
            </a:extLst>
          </p:cNvPr>
          <p:cNvSpPr txBox="1"/>
          <p:nvPr/>
        </p:nvSpPr>
        <p:spPr>
          <a:xfrm>
            <a:off x="3472778" y="6083763"/>
            <a:ext cx="628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+mn-ea"/>
              </a:rPr>
              <a:t>太田市が令和３年１２月実施</a:t>
            </a:r>
            <a:endParaRPr lang="en-US" altLang="ja-JP" sz="1400" b="1" dirty="0">
              <a:latin typeface="+mn-ea"/>
            </a:endParaRPr>
          </a:p>
          <a:p>
            <a:r>
              <a:rPr lang="ja-JP" altLang="en-US" sz="1400" b="1" dirty="0">
                <a:latin typeface="+mn-ea"/>
              </a:rPr>
              <a:t>「障がい者雇用に関する市内企業向けアンケート」（回答数</a:t>
            </a:r>
            <a:r>
              <a:rPr lang="en-US" altLang="ja-JP" sz="1400" b="1" dirty="0">
                <a:latin typeface="+mn-ea"/>
              </a:rPr>
              <a:t>135</a:t>
            </a:r>
            <a:r>
              <a:rPr lang="ja-JP" altLang="en-US" sz="1400" b="1" dirty="0">
                <a:latin typeface="+mn-ea"/>
              </a:rPr>
              <a:t>事業所）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3C9048BE-CC45-F6C9-81A9-9BE51B936C70}"/>
              </a:ext>
            </a:extLst>
          </p:cNvPr>
          <p:cNvSpPr/>
          <p:nvPr/>
        </p:nvSpPr>
        <p:spPr>
          <a:xfrm>
            <a:off x="3822971" y="3501960"/>
            <a:ext cx="5758772" cy="61284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265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2269E3-6B6B-456C-BBAC-96A112EB1FE0}"/>
              </a:ext>
            </a:extLst>
          </p:cNvPr>
          <p:cNvSpPr txBox="1"/>
          <p:nvPr/>
        </p:nvSpPr>
        <p:spPr>
          <a:xfrm>
            <a:off x="1180811" y="2792952"/>
            <a:ext cx="750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解決アイディア立案にむけた</a:t>
            </a:r>
            <a:endParaRPr kumimoji="1" lang="en-US" altLang="ja-JP" sz="40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40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活動内容</a:t>
            </a:r>
          </a:p>
        </p:txBody>
      </p:sp>
      <p:cxnSp>
        <p:nvCxnSpPr>
          <p:cNvPr id="3" name="直線コネクタ 2">
            <a:extLst>
              <a:ext uri="{FF2B5EF4-FFF2-40B4-BE49-F238E27FC236}">
                <a16:creationId xmlns:a16="http://schemas.microsoft.com/office/drawing/2014/main" id="{D3BC072E-8C56-43CC-BC00-E7476DE35813}"/>
              </a:ext>
            </a:extLst>
          </p:cNvPr>
          <p:cNvCxnSpPr/>
          <p:nvPr/>
        </p:nvCxnSpPr>
        <p:spPr>
          <a:xfrm>
            <a:off x="159619" y="2665136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F4E9E246-D12D-41BC-A0E0-66122A12518D}"/>
              </a:ext>
            </a:extLst>
          </p:cNvPr>
          <p:cNvCxnSpPr/>
          <p:nvPr/>
        </p:nvCxnSpPr>
        <p:spPr>
          <a:xfrm>
            <a:off x="159619" y="4234423"/>
            <a:ext cx="958676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F68846B-56BB-A968-1A3B-73C8F5582FFE}"/>
              </a:ext>
            </a:extLst>
          </p:cNvPr>
          <p:cNvSpPr txBox="1"/>
          <p:nvPr/>
        </p:nvSpPr>
        <p:spPr>
          <a:xfrm>
            <a:off x="4630371" y="121575"/>
            <a:ext cx="5204298" cy="403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オープンガバナンス</a:t>
            </a:r>
            <a:r>
              <a:rPr lang="en-US" altLang="ja-JP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2023</a:t>
            </a:r>
            <a:r>
              <a:rPr lang="ja-JP" altLang="en-US" sz="1600" b="1" dirty="0">
                <a:solidFill>
                  <a:srgbClr val="A5B59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最終公開審査</a:t>
            </a:r>
            <a:endParaRPr lang="en-US" altLang="ja-JP" sz="1600" b="1" dirty="0">
              <a:solidFill>
                <a:srgbClr val="A5B592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6" name="グラフィックス 5" descr="事務用品でいっぱいのマグカップ">
            <a:extLst>
              <a:ext uri="{FF2B5EF4-FFF2-40B4-BE49-F238E27FC236}">
                <a16:creationId xmlns:a16="http://schemas.microsoft.com/office/drawing/2014/main" id="{0990D818-304C-DF09-3128-DDFF3C811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4190" y="3693270"/>
            <a:ext cx="3281464" cy="328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0240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基礎">
  <a:themeElements>
    <a:clrScheme name="ペーパー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1793</TotalTime>
  <Words>1517</Words>
  <Application>Microsoft Office PowerPoint</Application>
  <PresentationFormat>A4 210 x 297 mm</PresentationFormat>
  <Paragraphs>248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HG丸ｺﾞｼｯｸM-PRO</vt:lpstr>
      <vt:lpstr>メイリオ</vt:lpstr>
      <vt:lpstr>游ゴシック</vt:lpstr>
      <vt:lpstr>Corbel</vt:lpstr>
      <vt:lpstr>Wingdings</vt:lpstr>
      <vt:lpstr>基礎</vt:lpstr>
      <vt:lpstr>PowerPoint プレゼンテーション</vt:lpstr>
      <vt:lpstr>PowerPoint プレゼンテーション</vt:lpstr>
      <vt:lpstr>「持続可能な 障がい者 雇用」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中谷　淳一</dc:creator>
  <cp:lastModifiedBy>裕一 奥村</cp:lastModifiedBy>
  <cp:revision>137</cp:revision>
  <dcterms:created xsi:type="dcterms:W3CDTF">2024-01-21T13:12:49Z</dcterms:created>
  <dcterms:modified xsi:type="dcterms:W3CDTF">2024-03-08T12:46:35Z</dcterms:modified>
</cp:coreProperties>
</file>