
<file path=[Content_Types].xml><?xml version="1.0" encoding="utf-8"?>
<Types xmlns="http://schemas.openxmlformats.org/package/2006/content-types">
  <Default Extension="emf" ContentType="image/x-emf"/>
  <Default Extension="jpeg" ContentType="image/jpeg"/>
  <Default Extension="png" ContentType="image/png"/>
  <Default Extension="pptx" ContentType="application/vnd.openxmlformats-officedocument.presentationml.presentation"/>
  <Default Extension="rels" ContentType="application/vnd.openxmlformats-package.relationships+xml"/>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9"/>
  </p:notesMasterIdLst>
  <p:handoutMasterIdLst>
    <p:handoutMasterId r:id="rId20"/>
  </p:handoutMasterIdLst>
  <p:sldIdLst>
    <p:sldId id="256" r:id="rId2"/>
    <p:sldId id="273" r:id="rId3"/>
    <p:sldId id="274" r:id="rId4"/>
    <p:sldId id="281" r:id="rId5"/>
    <p:sldId id="275" r:id="rId6"/>
    <p:sldId id="276" r:id="rId7"/>
    <p:sldId id="277" r:id="rId8"/>
    <p:sldId id="282" r:id="rId9"/>
    <p:sldId id="283" r:id="rId10"/>
    <p:sldId id="284" r:id="rId11"/>
    <p:sldId id="291" r:id="rId12"/>
    <p:sldId id="290" r:id="rId13"/>
    <p:sldId id="286" r:id="rId14"/>
    <p:sldId id="292" r:id="rId15"/>
    <p:sldId id="293" r:id="rId16"/>
    <p:sldId id="278" r:id="rId17"/>
    <p:sldId id="289" r:id="rId18"/>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9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47"/>
    <p:restoredTop sz="94660"/>
  </p:normalViewPr>
  <p:slideViewPr>
    <p:cSldViewPr snapToGrid="0">
      <p:cViewPr varScale="1">
        <p:scale>
          <a:sx n="121" d="100"/>
          <a:sy n="121" d="100"/>
        </p:scale>
        <p:origin x="126" y="16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horzOverflow="overflow" vert="horz" wrap="square" anchor="ctr" anchorCtr="1"/>
          <a:lstStyle/>
          <a:p>
            <a:pPr algn="ctr" rtl="0">
              <a:defRPr lang="ja-JP" altLang="en-US" sz="1800" b="1" i="0" u="none" strike="noStrike" kern="1200" baseline="0">
                <a:solidFill>
                  <a:schemeClr val="dk1">
                    <a:lumMod val="75000"/>
                    <a:lumOff val="25000"/>
                  </a:schemeClr>
                </a:solidFill>
                <a:latin typeface="+mn-lt"/>
                <a:ea typeface="+mn-ea"/>
                <a:cs typeface="+mn-cs"/>
              </a:defRPr>
            </a:pPr>
            <a:r>
              <a:rPr lang="en-US" altLang="en-US" sz="1200" b="1" i="0" u="none" strike="noStrike" kern="1200" baseline="0">
                <a:solidFill>
                  <a:schemeClr val="dk1">
                    <a:lumMod val="75000"/>
                    <a:lumOff val="25000"/>
                  </a:schemeClr>
                </a:solidFill>
                <a:latin typeface="+mn-lt"/>
                <a:ea typeface="+mn-ea"/>
                <a:cs typeface="+mn-cs"/>
              </a:rPr>
              <a:t>【</a:t>
            </a:r>
            <a:r>
              <a:rPr lang="ja-JP" altLang="en-US" sz="1200" b="1" i="0" u="none" strike="noStrike" kern="1200" baseline="0">
                <a:solidFill>
                  <a:schemeClr val="dk1">
                    <a:lumMod val="75000"/>
                    <a:lumOff val="25000"/>
                  </a:schemeClr>
                </a:solidFill>
                <a:latin typeface="+mn-lt"/>
                <a:ea typeface="+mn-ea"/>
                <a:cs typeface="+mn-cs"/>
              </a:rPr>
              <a:t>質問１</a:t>
            </a:r>
            <a:r>
              <a:rPr lang="en-US" altLang="en-US" sz="1200" b="1" i="0" u="none" strike="noStrike" kern="1200" baseline="0">
                <a:solidFill>
                  <a:schemeClr val="dk1">
                    <a:lumMod val="75000"/>
                    <a:lumOff val="25000"/>
                  </a:schemeClr>
                </a:solidFill>
                <a:latin typeface="+mn-lt"/>
                <a:ea typeface="+mn-ea"/>
                <a:cs typeface="+mn-cs"/>
              </a:rPr>
              <a:t>】</a:t>
            </a:r>
            <a:r>
              <a:rPr lang="ja-JP" altLang="en-US" sz="1200" b="1" i="0" u="none" strike="noStrike" kern="1200" baseline="0">
                <a:solidFill>
                  <a:schemeClr val="dk1">
                    <a:lumMod val="75000"/>
                    <a:lumOff val="25000"/>
                  </a:schemeClr>
                </a:solidFill>
                <a:latin typeface="+mn-lt"/>
                <a:ea typeface="+mn-ea"/>
                <a:cs typeface="+mn-cs"/>
              </a:rPr>
              <a:t>「オープンデータ」という言葉を知っていますか？</a:t>
            </a:r>
            <a:endParaRPr lang="ja-JP" altLang="en-US" sz="1800" b="1" i="0" u="none" strike="noStrike" kern="1200" baseline="0">
              <a:solidFill>
                <a:schemeClr val="dk1">
                  <a:lumMod val="75000"/>
                  <a:lumOff val="25000"/>
                </a:schemeClr>
              </a:solidFill>
              <a:latin typeface="+mn-lt"/>
              <a:ea typeface="+mn-ea"/>
              <a:cs typeface="+mn-cs"/>
            </a:endParaRPr>
          </a:p>
        </c:rich>
      </c:tx>
      <c:layout>
        <c:manualLayout>
          <c:xMode val="edge"/>
          <c:yMode val="edge"/>
          <c:x val="3.2383960955389529E-4"/>
          <c:y val="4.6079322504992734E-2"/>
        </c:manualLayout>
      </c:layout>
      <c:overlay val="0"/>
      <c:spPr>
        <a:noFill/>
        <a:ln>
          <a:noFill/>
        </a:ln>
        <a:effectLst/>
      </c:spPr>
      <c:txPr>
        <a:bodyPr rot="0" spcFirstLastPara="1" vertOverflow="ellipsis" horzOverflow="overflow" vert="horz" wrap="square" anchor="ctr" anchorCtr="1"/>
        <a:lstStyle/>
        <a:p>
          <a:pPr algn="ctr" rtl="0">
            <a:defRPr lang="ja-JP" altLang="en-US" sz="1800" b="1" i="0" u="none" strike="noStrike" kern="1200" baseline="0">
              <a:solidFill>
                <a:schemeClr val="dk1">
                  <a:lumMod val="75000"/>
                  <a:lumOff val="25000"/>
                </a:schemeClr>
              </a:solidFill>
              <a:latin typeface="+mn-lt"/>
              <a:ea typeface="+mn-ea"/>
              <a:cs typeface="+mn-cs"/>
            </a:defRPr>
          </a:pPr>
          <a:endParaRPr lang="ja-JP"/>
        </a:p>
      </c:txPr>
    </c:title>
    <c:autoTitleDeleted val="0"/>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EA42-4EA9-902B-5A52872B1B97}"/>
              </c:ext>
            </c:extLst>
          </c:dPt>
          <c:dPt>
            <c:idx val="1"/>
            <c:bubble3D val="0"/>
            <c:spPr>
              <a:solidFill>
                <a:srgbClr val="0070C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EA42-4EA9-902B-5A52872B1B97}"/>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horzOverflow="overflow" vert="horz" wrap="square" lIns="38100" tIns="19050" rIns="38100" bIns="19050" anchor="ctr" anchorCtr="1">
                <a:spAutoFit/>
              </a:bodyPr>
              <a:lstStyle/>
              <a:p>
                <a:pPr algn="ctr" rtl="0">
                  <a:defRPr lang="ja-JP" altLang="en-US" sz="1000" b="1" i="0" u="none" strike="noStrike" kern="1200" baseline="0">
                    <a:solidFill>
                      <a:schemeClr val="lt1"/>
                    </a:solidFill>
                    <a:latin typeface="+mn-lt"/>
                    <a:ea typeface="+mn-ea"/>
                    <a:cs typeface="+mn-cs"/>
                  </a:defRPr>
                </a:pPr>
                <a:endParaRPr lang="ja-JP"/>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Sheet3!$B$3:$B$4</c:f>
              <c:strCache>
                <c:ptCount val="2"/>
                <c:pt idx="0">
                  <c:v>はい</c:v>
                </c:pt>
                <c:pt idx="1">
                  <c:v>いいえ</c:v>
                </c:pt>
              </c:strCache>
            </c:strRef>
          </c:cat>
          <c:val>
            <c:numRef>
              <c:f>Sheet3!$C$3:$C$4</c:f>
              <c:numCache>
                <c:formatCode>0.00%</c:formatCode>
                <c:ptCount val="2"/>
                <c:pt idx="0">
                  <c:v>3.2000000000000001E-2</c:v>
                </c:pt>
                <c:pt idx="1">
                  <c:v>0.96799999999999997</c:v>
                </c:pt>
              </c:numCache>
            </c:numRef>
          </c:val>
          <c:extLst>
            <c:ext xmlns:c16="http://schemas.microsoft.com/office/drawing/2014/chart" uri="{C3380CC4-5D6E-409C-BE32-E72D297353CC}">
              <c16:uniqueId val="{00000004-EA42-4EA9-902B-5A52872B1B97}"/>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8131741963329884"/>
          <c:y val="0.46518969127148202"/>
          <c:w val="0.21967376702311966"/>
          <c:h val="0.25880601034463641"/>
        </c:manualLayout>
      </c:layout>
      <c:overlay val="0"/>
      <c:spPr>
        <a:solidFill>
          <a:schemeClr val="lt1">
            <a:lumMod val="95000"/>
            <a:alpha val="39000"/>
          </a:schemeClr>
        </a:solidFill>
        <a:ln>
          <a:noFill/>
        </a:ln>
        <a:effectLst/>
      </c:spPr>
      <c:txPr>
        <a:bodyPr rot="0" spcFirstLastPara="1" vertOverflow="ellipsis" horzOverflow="overflow" vert="horz" wrap="square" anchor="ctr" anchorCtr="1"/>
        <a:lstStyle/>
        <a:p>
          <a:pPr algn="l" rtl="0">
            <a:defRPr lang="ja-JP" altLang="en-US" sz="1100" b="0" i="0" u="none" strike="noStrike" kern="1200" baseline="0">
              <a:solidFill>
                <a:schemeClr val="dk1">
                  <a:lumMod val="75000"/>
                  <a:lumOff val="25000"/>
                </a:schemeClr>
              </a:solidFill>
              <a:latin typeface="+mn-lt"/>
              <a:ea typeface="+mn-ea"/>
              <a:cs typeface="+mn-cs"/>
            </a:defRPr>
          </a:pPr>
          <a:endParaRPr lang="ja-JP"/>
        </a:p>
      </c:txPr>
    </c:legend>
    <c:plotVisOnly val="1"/>
    <c:dispBlanksAs val="gap"/>
    <c:showDLblsOverMax val="0"/>
  </c:chart>
  <c:spPr>
    <a:solidFill>
      <a:schemeClr val="tx2">
        <a:lumMod val="20000"/>
        <a:lumOff val="80000"/>
      </a:schemeClr>
    </a:solidFill>
    <a:ln w="9525" cap="flat" cmpd="sng" algn="ctr">
      <a:solidFill>
        <a:schemeClr val="dk1">
          <a:lumMod val="25000"/>
          <a:lumOff val="75000"/>
        </a:schemeClr>
      </a:solidFill>
      <a:round/>
    </a:ln>
    <a:effectLst/>
  </c:spPr>
  <c:txPr>
    <a:bodyPr vertOverflow="overflow" horzOverflow="overflow" anchor="ctr" anchorCtr="1"/>
    <a:lstStyle/>
    <a:p>
      <a:pPr algn="ctr" rtl="0">
        <a:defRPr lang="ja-JP" altLang="en-US" sz="1000">
          <a:solidFill>
            <a:schemeClr val="tx1"/>
          </a:solidFill>
        </a:defRPr>
      </a:pPr>
      <a:endParaRPr lang="ja-JP"/>
    </a:p>
  </c:txPr>
  <c:externalData r:id="rId3">
    <c:autoUpdate val="0"/>
  </c:externalData>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vertOverflow="overflow" horzOverflow="overflow"/>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vertOverflow="clip" horzOverflow="clip"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bodyPr vertOverflow="overflow" horzOverflow="overflow"/>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bodyPr vertOverflow="overflow" horzOverflow="overflow"/>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lt1">
                <a:lumMod val="75000"/>
                <a:alpha val="36000"/>
              </a:schemeClr>
            </a:gs>
            <a:gs pos="100000">
              <a:schemeClr val="dk1">
                <a:lumMod val="95000"/>
                <a:lumOff val="5000"/>
                <a:alpha val="42000"/>
              </a:schemeClr>
            </a:gs>
          </a:gsLst>
          <a:lin ang="5400000" scaled="0"/>
          <a:tileRect/>
        </a:gradFill>
        <a:round/>
      </a:ln>
    </cs:spPr>
  </cs:gridlineMajor>
  <cs:gridlineMinor>
    <cs:lnRef idx="0"/>
    <cs:fillRef idx="0"/>
    <cs:effectRef idx="0"/>
    <cs:fontRef idx="minor">
      <a:schemeClr val="dk1"/>
    </cs:fontRef>
    <cs:spPr>
      <a:ln>
        <a:gradFill>
          <a:gsLst>
            <a:gs pos="0">
              <a:schemeClr val="lt1">
                <a:lumMod val="75000"/>
                <a:alpha val="36000"/>
              </a:schemeClr>
            </a:gs>
            <a:gs pos="100000">
              <a:schemeClr val="dk1">
                <a:lumMod val="95000"/>
                <a:lumOff val="5000"/>
                <a:alpha val="42000"/>
              </a:schemeClr>
            </a:gs>
          </a:gsLst>
          <a:lin ang="5400000" scaled="0"/>
          <a:tileRect/>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0_3#1">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tint val="40000"/>
        <a:alpha val="90000"/>
      </a:schemeClr>
    </dgm:fillClrLst>
    <dgm:linClrLst meth="repeat">
      <a:schemeClr val="dk2">
        <a:tint val="40000"/>
        <a:alpha val="90000"/>
      </a:schemeClr>
    </dgm:linClrLst>
    <dgm:effectClrLst/>
    <dgm:txLinClrLst/>
    <dgm:txFillClrLst meth="repeat">
      <a:schemeClr val="dk1"/>
    </dgm:txFillClrLst>
    <dgm:txEffectClrLst/>
  </dgm:styleLbl>
  <dgm:styleLbl name="alignAccFollowNode1">
    <dgm:fillClrLst meth="repeat">
      <a:schemeClr val="dk2">
        <a:tint val="40000"/>
        <a:alpha val="90000"/>
      </a:schemeClr>
    </dgm:fillClrLst>
    <dgm:linClrLst meth="repeat">
      <a:schemeClr val="dk2">
        <a:tint val="40000"/>
        <a:alpha val="90000"/>
      </a:schemeClr>
    </dgm:linClrLst>
    <dgm:effectClrLst/>
    <dgm:txLinClrLst/>
    <dgm:txFillClrLst meth="repeat">
      <a:schemeClr val="dk1"/>
    </dgm:txFillClrLst>
    <dgm:txEffectClrLst/>
  </dgm:styleLbl>
  <dgm:styleLbl name="bgAccFollowNode1">
    <dgm:fillClrLst meth="repeat">
      <a:schemeClr val="dk2">
        <a:tint val="40000"/>
        <a:alpha val="90000"/>
      </a:schemeClr>
    </dgm:fillClrLst>
    <dgm:linClrLst meth="repeat">
      <a:schemeClr val="dk2">
        <a:tint val="40000"/>
        <a:alpha val="9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2">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tint val="40000"/>
        <a:alpha val="90000"/>
      </a:schemeClr>
    </dgm:fillClrLst>
    <dgm:linClrLst meth="repeat">
      <a:schemeClr val="dk2">
        <a:tint val="40000"/>
        <a:alpha val="90000"/>
      </a:schemeClr>
    </dgm:linClrLst>
    <dgm:effectClrLst/>
    <dgm:txLinClrLst/>
    <dgm:txFillClrLst meth="repeat">
      <a:schemeClr val="dk1"/>
    </dgm:txFillClrLst>
    <dgm:txEffectClrLst/>
  </dgm:styleLbl>
  <dgm:styleLbl name="alignAccFollowNode1">
    <dgm:fillClrLst meth="repeat">
      <a:schemeClr val="dk2">
        <a:tint val="40000"/>
        <a:alpha val="90000"/>
      </a:schemeClr>
    </dgm:fillClrLst>
    <dgm:linClrLst meth="repeat">
      <a:schemeClr val="dk2">
        <a:tint val="40000"/>
        <a:alpha val="90000"/>
      </a:schemeClr>
    </dgm:linClrLst>
    <dgm:effectClrLst/>
    <dgm:txLinClrLst/>
    <dgm:txFillClrLst meth="repeat">
      <a:schemeClr val="dk1"/>
    </dgm:txFillClrLst>
    <dgm:txEffectClrLst/>
  </dgm:styleLbl>
  <dgm:styleLbl name="bgAccFollowNode1">
    <dgm:fillClrLst meth="repeat">
      <a:schemeClr val="dk2">
        <a:tint val="40000"/>
        <a:alpha val="90000"/>
      </a:schemeClr>
    </dgm:fillClrLst>
    <dgm:linClrLst meth="repeat">
      <a:schemeClr val="dk2">
        <a:tint val="40000"/>
        <a:alpha val="9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F794EF-C700-455B-8A84-2C94506F264B}" type="doc">
      <dgm:prSet loTypeId="urn:microsoft.com/office/officeart/2005/8/layout/hierarchy1" loCatId="hierarchy" qsTypeId="urn:microsoft.com/office/officeart/2005/8/quickstyle/simple1" qsCatId="simple" csTypeId="urn:microsoft.com/office/officeart/2005/8/colors/accent0_3#1" csCatId="mainScheme" phldr="1"/>
      <dgm:spPr/>
      <dgm:t>
        <a:bodyPr/>
        <a:lstStyle/>
        <a:p>
          <a:endParaRPr lang="en-US"/>
        </a:p>
      </dgm:t>
    </dgm:pt>
    <dgm:pt modelId="{93F6446F-9100-46AE-90ED-6697F0B93BA8}">
      <dgm:prSet/>
      <dgm:spPr/>
      <dgm:t>
        <a:bodyPr/>
        <a:lstStyle/>
        <a:p>
          <a:r>
            <a:rPr lang="ja-JP" dirty="0">
              <a:solidFill>
                <a:srgbClr val="FF0000"/>
              </a:solidFill>
            </a:rPr>
            <a:t>「オープンデータ」の活用を通して</a:t>
          </a:r>
          <a:r>
            <a:rPr lang="ja-JP" altLang="en-US" dirty="0">
              <a:solidFill>
                <a:srgbClr val="FF0000"/>
              </a:solidFill>
            </a:rPr>
            <a:t>，</a:t>
          </a:r>
          <a:r>
            <a:rPr lang="ja-JP" dirty="0">
              <a:solidFill>
                <a:srgbClr val="FF0000"/>
              </a:solidFill>
            </a:rPr>
            <a:t>地域の活性化を図りたい。</a:t>
          </a:r>
          <a:endParaRPr lang="en-US" dirty="0">
            <a:solidFill>
              <a:srgbClr val="FF0000"/>
            </a:solidFill>
          </a:endParaRPr>
        </a:p>
      </dgm:t>
    </dgm:pt>
    <dgm:pt modelId="{68E553A4-8AB0-4F23-9D1A-EF9451135DA3}" type="parTrans" cxnId="{A28DCFAD-9EA9-4C06-847E-7079613D3C6E}">
      <dgm:prSet/>
      <dgm:spPr/>
      <dgm:t>
        <a:bodyPr/>
        <a:lstStyle/>
        <a:p>
          <a:endParaRPr lang="en-US"/>
        </a:p>
      </dgm:t>
    </dgm:pt>
    <dgm:pt modelId="{39240B5D-309F-4E6F-A809-CD21E14AE901}" type="sibTrans" cxnId="{A28DCFAD-9EA9-4C06-847E-7079613D3C6E}">
      <dgm:prSet/>
      <dgm:spPr/>
      <dgm:t>
        <a:bodyPr/>
        <a:lstStyle/>
        <a:p>
          <a:endParaRPr lang="en-US"/>
        </a:p>
      </dgm:t>
    </dgm:pt>
    <dgm:pt modelId="{66AF5058-2ADE-4ACF-82DB-92275DB057A5}">
      <dgm:prSet/>
      <dgm:spPr/>
      <dgm:t>
        <a:bodyPr/>
        <a:lstStyle/>
        <a:p>
          <a:r>
            <a:rPr lang="ja-JP" dirty="0">
              <a:solidFill>
                <a:srgbClr val="FF0000"/>
              </a:solidFill>
            </a:rPr>
            <a:t>「地産地消」の興味・関心度を高めて家族世帯の食卓を変えたい。</a:t>
          </a:r>
          <a:endParaRPr lang="en-US" dirty="0">
            <a:solidFill>
              <a:srgbClr val="FF0000"/>
            </a:solidFill>
          </a:endParaRPr>
        </a:p>
      </dgm:t>
    </dgm:pt>
    <dgm:pt modelId="{8FE11063-6208-4830-ACE4-01349D564F26}" type="parTrans" cxnId="{9E3A8152-5DF6-4A01-84B0-A06368F346E5}">
      <dgm:prSet/>
      <dgm:spPr/>
      <dgm:t>
        <a:bodyPr/>
        <a:lstStyle/>
        <a:p>
          <a:endParaRPr lang="en-US"/>
        </a:p>
      </dgm:t>
    </dgm:pt>
    <dgm:pt modelId="{A70CE579-EF8E-4017-829D-5DAD4CA409DA}" type="sibTrans" cxnId="{9E3A8152-5DF6-4A01-84B0-A06368F346E5}">
      <dgm:prSet/>
      <dgm:spPr/>
      <dgm:t>
        <a:bodyPr/>
        <a:lstStyle/>
        <a:p>
          <a:endParaRPr lang="en-US"/>
        </a:p>
      </dgm:t>
    </dgm:pt>
    <dgm:pt modelId="{906219A1-92DC-4A0A-B8AC-B13100F0326B}" type="pres">
      <dgm:prSet presAssocID="{F0F794EF-C700-455B-8A84-2C94506F264B}" presName="hierChild1" presStyleCnt="0">
        <dgm:presLayoutVars>
          <dgm:chPref val="1"/>
          <dgm:dir/>
          <dgm:animOne val="branch"/>
          <dgm:animLvl val="lvl"/>
          <dgm:resizeHandles/>
        </dgm:presLayoutVars>
      </dgm:prSet>
      <dgm:spPr/>
    </dgm:pt>
    <dgm:pt modelId="{F2F954B7-FBEC-4FF6-8B28-DF9F1D7AC13A}" type="pres">
      <dgm:prSet presAssocID="{93F6446F-9100-46AE-90ED-6697F0B93BA8}" presName="hierRoot1" presStyleLbl="node1" presStyleIdx="0" presStyleCnt="0"/>
      <dgm:spPr/>
    </dgm:pt>
    <dgm:pt modelId="{3DFC3C7F-BCB9-4FC6-BC14-5602A3FD75E5}" type="pres">
      <dgm:prSet presAssocID="{93F6446F-9100-46AE-90ED-6697F0B93BA8}" presName="composite" presStyleLbl="node1" presStyleIdx="0" presStyleCnt="0"/>
      <dgm:spPr/>
    </dgm:pt>
    <dgm:pt modelId="{3137E8F5-2C52-47F3-ADBF-7159B86B3678}" type="pres">
      <dgm:prSet presAssocID="{93F6446F-9100-46AE-90ED-6697F0B93BA8}" presName="background" presStyleLbl="node0" presStyleIdx="0" presStyleCnt="2"/>
      <dgm:spPr/>
    </dgm:pt>
    <dgm:pt modelId="{4058097A-061D-4307-A6FC-AF3B24E73B07}" type="pres">
      <dgm:prSet presAssocID="{93F6446F-9100-46AE-90ED-6697F0B93BA8}" presName="text" presStyleLbl="fgAcc0" presStyleIdx="0" presStyleCnt="2">
        <dgm:presLayoutVars>
          <dgm:chPref val="3"/>
        </dgm:presLayoutVars>
      </dgm:prSet>
      <dgm:spPr/>
    </dgm:pt>
    <dgm:pt modelId="{265F1B6D-0B63-4CD8-AD39-92A60F8F0729}" type="pres">
      <dgm:prSet presAssocID="{93F6446F-9100-46AE-90ED-6697F0B93BA8}" presName="hierChild2" presStyleLbl="node1" presStyleIdx="0" presStyleCnt="0"/>
      <dgm:spPr/>
    </dgm:pt>
    <dgm:pt modelId="{91DF02C6-359F-4D88-996D-DFACE18E0256}" type="pres">
      <dgm:prSet presAssocID="{66AF5058-2ADE-4ACF-82DB-92275DB057A5}" presName="hierRoot1" presStyleLbl="node1" presStyleIdx="0" presStyleCnt="0"/>
      <dgm:spPr/>
    </dgm:pt>
    <dgm:pt modelId="{C0650B8E-08E3-4BF2-80C6-82C87308682F}" type="pres">
      <dgm:prSet presAssocID="{66AF5058-2ADE-4ACF-82DB-92275DB057A5}" presName="composite" presStyleLbl="node1" presStyleIdx="0" presStyleCnt="0"/>
      <dgm:spPr/>
    </dgm:pt>
    <dgm:pt modelId="{F367F35A-E445-4C4E-BAF9-C2B3ED5E6B07}" type="pres">
      <dgm:prSet presAssocID="{66AF5058-2ADE-4ACF-82DB-92275DB057A5}" presName="background" presStyleLbl="node0" presStyleIdx="1" presStyleCnt="2"/>
      <dgm:spPr/>
    </dgm:pt>
    <dgm:pt modelId="{863DFA7F-DDA5-4904-ADC0-CFBE59D58F5F}" type="pres">
      <dgm:prSet presAssocID="{66AF5058-2ADE-4ACF-82DB-92275DB057A5}" presName="text" presStyleLbl="fgAcc0" presStyleIdx="1" presStyleCnt="2">
        <dgm:presLayoutVars>
          <dgm:chPref val="3"/>
        </dgm:presLayoutVars>
      </dgm:prSet>
      <dgm:spPr/>
    </dgm:pt>
    <dgm:pt modelId="{1470C328-C98A-432A-90FD-DB98027AA4A8}" type="pres">
      <dgm:prSet presAssocID="{66AF5058-2ADE-4ACF-82DB-92275DB057A5}" presName="hierChild2" presStyleLbl="node1" presStyleIdx="0" presStyleCnt="0"/>
      <dgm:spPr/>
    </dgm:pt>
  </dgm:ptLst>
  <dgm:cxnLst>
    <dgm:cxn modelId="{9E3A8152-5DF6-4A01-84B0-A06368F346E5}" srcId="{F0F794EF-C700-455B-8A84-2C94506F264B}" destId="{66AF5058-2ADE-4ACF-82DB-92275DB057A5}" srcOrd="1" destOrd="0" parTransId="{8FE11063-6208-4830-ACE4-01349D564F26}" sibTransId="{A70CE579-EF8E-4017-829D-5DAD4CA409DA}"/>
    <dgm:cxn modelId="{A28DCFAD-9EA9-4C06-847E-7079613D3C6E}" srcId="{F0F794EF-C700-455B-8A84-2C94506F264B}" destId="{93F6446F-9100-46AE-90ED-6697F0B93BA8}" srcOrd="0" destOrd="0" parTransId="{68E553A4-8AB0-4F23-9D1A-EF9451135DA3}" sibTransId="{39240B5D-309F-4E6F-A809-CD21E14AE901}"/>
    <dgm:cxn modelId="{826EA0B4-9183-474A-938A-D39DCAE79D0E}" type="presOf" srcId="{93F6446F-9100-46AE-90ED-6697F0B93BA8}" destId="{4058097A-061D-4307-A6FC-AF3B24E73B07}" srcOrd="0" destOrd="0" presId="urn:microsoft.com/office/officeart/2005/8/layout/hierarchy1"/>
    <dgm:cxn modelId="{252985C3-F420-43A0-BBD9-F572063F95CE}" type="presOf" srcId="{66AF5058-2ADE-4ACF-82DB-92275DB057A5}" destId="{863DFA7F-DDA5-4904-ADC0-CFBE59D58F5F}" srcOrd="0" destOrd="0" presId="urn:microsoft.com/office/officeart/2005/8/layout/hierarchy1"/>
    <dgm:cxn modelId="{52CF7BC8-8BCB-415F-B04E-0283C3A1FD44}" type="presOf" srcId="{F0F794EF-C700-455B-8A84-2C94506F264B}" destId="{906219A1-92DC-4A0A-B8AC-B13100F0326B}" srcOrd="0" destOrd="0" presId="urn:microsoft.com/office/officeart/2005/8/layout/hierarchy1"/>
    <dgm:cxn modelId="{121EA63B-4459-4E19-B70A-C7939B812710}" type="presParOf" srcId="{906219A1-92DC-4A0A-B8AC-B13100F0326B}" destId="{F2F954B7-FBEC-4FF6-8B28-DF9F1D7AC13A}" srcOrd="0" destOrd="0" presId="urn:microsoft.com/office/officeart/2005/8/layout/hierarchy1"/>
    <dgm:cxn modelId="{3DCC2E00-92B9-428F-94AA-F5678A59BB21}" type="presParOf" srcId="{F2F954B7-FBEC-4FF6-8B28-DF9F1D7AC13A}" destId="{3DFC3C7F-BCB9-4FC6-BC14-5602A3FD75E5}" srcOrd="0" destOrd="0" presId="urn:microsoft.com/office/officeart/2005/8/layout/hierarchy1"/>
    <dgm:cxn modelId="{E1880C10-0199-49A5-99C4-7B2133D191BA}" type="presParOf" srcId="{3DFC3C7F-BCB9-4FC6-BC14-5602A3FD75E5}" destId="{3137E8F5-2C52-47F3-ADBF-7159B86B3678}" srcOrd="0" destOrd="0" presId="urn:microsoft.com/office/officeart/2005/8/layout/hierarchy1"/>
    <dgm:cxn modelId="{74FFAC78-24CC-461B-95E2-F5FD162B33D7}" type="presParOf" srcId="{3DFC3C7F-BCB9-4FC6-BC14-5602A3FD75E5}" destId="{4058097A-061D-4307-A6FC-AF3B24E73B07}" srcOrd="1" destOrd="0" presId="urn:microsoft.com/office/officeart/2005/8/layout/hierarchy1"/>
    <dgm:cxn modelId="{1754F14C-B0A9-4CF2-A4B0-2D505F8A37C5}" type="presParOf" srcId="{F2F954B7-FBEC-4FF6-8B28-DF9F1D7AC13A}" destId="{265F1B6D-0B63-4CD8-AD39-92A60F8F0729}" srcOrd="1" destOrd="0" presId="urn:microsoft.com/office/officeart/2005/8/layout/hierarchy1"/>
    <dgm:cxn modelId="{55D0C2B4-17B6-47EF-B7A7-275ED0A121B0}" type="presParOf" srcId="{906219A1-92DC-4A0A-B8AC-B13100F0326B}" destId="{91DF02C6-359F-4D88-996D-DFACE18E0256}" srcOrd="1" destOrd="0" presId="urn:microsoft.com/office/officeart/2005/8/layout/hierarchy1"/>
    <dgm:cxn modelId="{5A08E63E-E69C-4359-AF00-06ECBDB78A86}" type="presParOf" srcId="{91DF02C6-359F-4D88-996D-DFACE18E0256}" destId="{C0650B8E-08E3-4BF2-80C6-82C87308682F}" srcOrd="0" destOrd="0" presId="urn:microsoft.com/office/officeart/2005/8/layout/hierarchy1"/>
    <dgm:cxn modelId="{74B56C3F-8C12-4707-ADF7-0C6BEC228AB3}" type="presParOf" srcId="{C0650B8E-08E3-4BF2-80C6-82C87308682F}" destId="{F367F35A-E445-4C4E-BAF9-C2B3ED5E6B07}" srcOrd="0" destOrd="0" presId="urn:microsoft.com/office/officeart/2005/8/layout/hierarchy1"/>
    <dgm:cxn modelId="{E4BA9651-0536-412E-A1D2-54E5A386EE6F}" type="presParOf" srcId="{C0650B8E-08E3-4BF2-80C6-82C87308682F}" destId="{863DFA7F-DDA5-4904-ADC0-CFBE59D58F5F}" srcOrd="1" destOrd="0" presId="urn:microsoft.com/office/officeart/2005/8/layout/hierarchy1"/>
    <dgm:cxn modelId="{868E85BD-153D-490C-87B6-6CE10668F4F7}" type="presParOf" srcId="{91DF02C6-359F-4D88-996D-DFACE18E0256}" destId="{1470C328-C98A-432A-90FD-DB98027AA4A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F794EF-C700-455B-8A84-2C94506F264B}" type="doc">
      <dgm:prSet loTypeId="urn:microsoft.com/office/officeart/2005/8/layout/hierarchy1" loCatId="hierarchy" qsTypeId="urn:microsoft.com/office/officeart/2005/8/quickstyle/simple1" qsCatId="simple" csTypeId="urn:microsoft.com/office/officeart/2005/8/colors/accent0_3#2" csCatId="mainScheme" phldr="1"/>
      <dgm:spPr/>
      <dgm:t>
        <a:bodyPr/>
        <a:lstStyle/>
        <a:p>
          <a:endParaRPr lang="en-US"/>
        </a:p>
      </dgm:t>
    </dgm:pt>
    <dgm:pt modelId="{D994CCA3-EA09-4E67-A8D5-C69EA3213BF0}">
      <dgm:prSet custT="1"/>
      <dgm:spPr/>
      <dgm:t>
        <a:bodyPr/>
        <a:lstStyle/>
        <a:p>
          <a:pPr algn="l"/>
          <a:r>
            <a:rPr lang="ja-JP" altLang="en-US" sz="2000" b="1" dirty="0">
              <a:solidFill>
                <a:srgbClr val="FF0000"/>
              </a:solidFill>
            </a:rPr>
            <a:t>営利目的、非営利目的を問わず二次利用可能なルールが適用されたもの</a:t>
          </a:r>
          <a:r>
            <a:rPr lang="ja-JP" altLang="en-US" sz="2600" b="1" dirty="0">
              <a:solidFill>
                <a:srgbClr val="002060"/>
              </a:solidFill>
            </a:rPr>
            <a:t>　</a:t>
          </a:r>
        </a:p>
      </dgm:t>
    </dgm:pt>
    <dgm:pt modelId="{C582D4EB-21BA-4C8A-8A36-613DCB96F8BE}" type="parTrans" cxnId="{E5A38E98-0DDB-4634-9F50-FF5C01736AF4}">
      <dgm:prSet/>
      <dgm:spPr/>
      <dgm:t>
        <a:bodyPr/>
        <a:lstStyle/>
        <a:p>
          <a:endParaRPr kumimoji="1" lang="ja-JP" altLang="en-US"/>
        </a:p>
      </dgm:t>
    </dgm:pt>
    <dgm:pt modelId="{78BE34AB-F2C4-4A10-AE00-6FEBBDE2ED59}" type="sibTrans" cxnId="{E5A38E98-0DDB-4634-9F50-FF5C01736AF4}">
      <dgm:prSet/>
      <dgm:spPr/>
      <dgm:t>
        <a:bodyPr/>
        <a:lstStyle/>
        <a:p>
          <a:endParaRPr kumimoji="1" lang="ja-JP" altLang="en-US"/>
        </a:p>
      </dgm:t>
    </dgm:pt>
    <dgm:pt modelId="{6FE051DB-D692-41C0-96F2-4C96106EA321}">
      <dgm:prSet custT="1"/>
      <dgm:spPr/>
      <dgm:t>
        <a:bodyPr/>
        <a:lstStyle/>
        <a:p>
          <a:pPr algn="l"/>
          <a:r>
            <a:rPr lang="ja-JP" altLang="en-US" sz="2300" b="1" dirty="0">
              <a:solidFill>
                <a:srgbClr val="FF0000"/>
              </a:solidFill>
            </a:rPr>
            <a:t>機械判読に適したもの</a:t>
          </a:r>
        </a:p>
      </dgm:t>
    </dgm:pt>
    <dgm:pt modelId="{3D19BA3D-0143-436B-BF05-DD4A0FCDCBE8}" type="parTrans" cxnId="{356E8238-34B8-4A34-853B-36DD7492CB96}">
      <dgm:prSet/>
      <dgm:spPr/>
      <dgm:t>
        <a:bodyPr/>
        <a:lstStyle/>
        <a:p>
          <a:endParaRPr kumimoji="1" lang="ja-JP" altLang="en-US"/>
        </a:p>
      </dgm:t>
    </dgm:pt>
    <dgm:pt modelId="{E8848211-56B2-45EE-819B-C789C77305F9}" type="sibTrans" cxnId="{356E8238-34B8-4A34-853B-36DD7492CB96}">
      <dgm:prSet/>
      <dgm:spPr/>
      <dgm:t>
        <a:bodyPr/>
        <a:lstStyle/>
        <a:p>
          <a:endParaRPr kumimoji="1" lang="ja-JP" altLang="en-US"/>
        </a:p>
      </dgm:t>
    </dgm:pt>
    <dgm:pt modelId="{E7425AFE-03F9-4474-BC20-8F57E5D94D05}">
      <dgm:prSet custT="1"/>
      <dgm:spPr/>
      <dgm:t>
        <a:bodyPr/>
        <a:lstStyle/>
        <a:p>
          <a:pPr algn="l"/>
          <a:r>
            <a:rPr lang="ja-JP" altLang="en-US" sz="2100" b="1" dirty="0">
              <a:solidFill>
                <a:srgbClr val="FF0000"/>
              </a:solidFill>
            </a:rPr>
            <a:t>無償で利用できるもの</a:t>
          </a:r>
        </a:p>
      </dgm:t>
    </dgm:pt>
    <dgm:pt modelId="{DA3145E0-0D94-46CD-96ED-732F2DF50F15}" type="parTrans" cxnId="{22CCF60E-83AB-400D-94D9-F176F4BC72C5}">
      <dgm:prSet/>
      <dgm:spPr/>
      <dgm:t>
        <a:bodyPr/>
        <a:lstStyle/>
        <a:p>
          <a:endParaRPr kumimoji="1" lang="ja-JP" altLang="en-US"/>
        </a:p>
      </dgm:t>
    </dgm:pt>
    <dgm:pt modelId="{B454B8BA-1334-4C30-8B6B-84CF951D49C6}" type="sibTrans" cxnId="{22CCF60E-83AB-400D-94D9-F176F4BC72C5}">
      <dgm:prSet/>
      <dgm:spPr/>
      <dgm:t>
        <a:bodyPr/>
        <a:lstStyle/>
        <a:p>
          <a:endParaRPr kumimoji="1" lang="ja-JP" altLang="en-US"/>
        </a:p>
      </dgm:t>
    </dgm:pt>
    <dgm:pt modelId="{906219A1-92DC-4A0A-B8AC-B13100F0326B}" type="pres">
      <dgm:prSet presAssocID="{F0F794EF-C700-455B-8A84-2C94506F264B}" presName="hierChild1" presStyleCnt="0">
        <dgm:presLayoutVars>
          <dgm:chPref val="1"/>
          <dgm:dir/>
          <dgm:animOne val="branch"/>
          <dgm:animLvl val="lvl"/>
          <dgm:resizeHandles/>
        </dgm:presLayoutVars>
      </dgm:prSet>
      <dgm:spPr/>
    </dgm:pt>
    <dgm:pt modelId="{E2813A97-4B6C-4F6E-BD3C-6BDBCB7E17AA}" type="pres">
      <dgm:prSet presAssocID="{D994CCA3-EA09-4E67-A8D5-C69EA3213BF0}" presName="hierRoot1" presStyleLbl="node1" presStyleIdx="0" presStyleCnt="0"/>
      <dgm:spPr/>
    </dgm:pt>
    <dgm:pt modelId="{133C5D9C-D456-4F63-BCCA-EA97CB0D552C}" type="pres">
      <dgm:prSet presAssocID="{D994CCA3-EA09-4E67-A8D5-C69EA3213BF0}" presName="composite" presStyleLbl="node1" presStyleIdx="0" presStyleCnt="0"/>
      <dgm:spPr/>
    </dgm:pt>
    <dgm:pt modelId="{11A83620-2DBF-4A97-BCA6-A96F2F00C01E}" type="pres">
      <dgm:prSet presAssocID="{D994CCA3-EA09-4E67-A8D5-C69EA3213BF0}" presName="background" presStyleLbl="node0" presStyleIdx="0" presStyleCnt="3"/>
      <dgm:spPr/>
    </dgm:pt>
    <dgm:pt modelId="{4B3D84E5-2FD3-4CBC-9579-8CC0E469EC0D}" type="pres">
      <dgm:prSet presAssocID="{D994CCA3-EA09-4E67-A8D5-C69EA3213BF0}" presName="text" presStyleLbl="fgAcc0" presStyleIdx="0" presStyleCnt="3" custScaleY="102601">
        <dgm:presLayoutVars>
          <dgm:chPref val="3"/>
        </dgm:presLayoutVars>
      </dgm:prSet>
      <dgm:spPr/>
    </dgm:pt>
    <dgm:pt modelId="{58DFA107-A680-4778-9C07-0B6D10DDC9E4}" type="pres">
      <dgm:prSet presAssocID="{D994CCA3-EA09-4E67-A8D5-C69EA3213BF0}" presName="hierChild2" presStyleLbl="node1" presStyleIdx="0" presStyleCnt="0"/>
      <dgm:spPr/>
    </dgm:pt>
    <dgm:pt modelId="{5D35F5E3-2FE2-4A74-B6AB-AD023A05D1E7}" type="pres">
      <dgm:prSet presAssocID="{6FE051DB-D692-41C0-96F2-4C96106EA321}" presName="hierRoot1" presStyleLbl="node1" presStyleIdx="0" presStyleCnt="0"/>
      <dgm:spPr/>
    </dgm:pt>
    <dgm:pt modelId="{108D11AA-28C0-4009-AF7C-455A8A80E77E}" type="pres">
      <dgm:prSet presAssocID="{6FE051DB-D692-41C0-96F2-4C96106EA321}" presName="composite" presStyleLbl="node1" presStyleIdx="0" presStyleCnt="0"/>
      <dgm:spPr/>
    </dgm:pt>
    <dgm:pt modelId="{84265EBD-34F4-49A0-90EC-72299C25E732}" type="pres">
      <dgm:prSet presAssocID="{6FE051DB-D692-41C0-96F2-4C96106EA321}" presName="background" presStyleLbl="node0" presStyleIdx="1" presStyleCnt="3"/>
      <dgm:spPr/>
    </dgm:pt>
    <dgm:pt modelId="{B495F6BB-62CE-4BC1-AA7B-D2F277708930}" type="pres">
      <dgm:prSet presAssocID="{6FE051DB-D692-41C0-96F2-4C96106EA321}" presName="text" presStyleLbl="fgAcc0" presStyleIdx="1" presStyleCnt="3" custScaleX="102120">
        <dgm:presLayoutVars>
          <dgm:chPref val="3"/>
        </dgm:presLayoutVars>
      </dgm:prSet>
      <dgm:spPr/>
    </dgm:pt>
    <dgm:pt modelId="{0DA1C59B-3B68-4992-A740-606B09EDBFD7}" type="pres">
      <dgm:prSet presAssocID="{6FE051DB-D692-41C0-96F2-4C96106EA321}" presName="hierChild2" presStyleLbl="node1" presStyleIdx="0" presStyleCnt="0"/>
      <dgm:spPr/>
    </dgm:pt>
    <dgm:pt modelId="{6B2A0A58-411D-4B88-AAB8-08D54D28A6B8}" type="pres">
      <dgm:prSet presAssocID="{E7425AFE-03F9-4474-BC20-8F57E5D94D05}" presName="hierRoot1" presStyleLbl="node1" presStyleIdx="0" presStyleCnt="0"/>
      <dgm:spPr/>
    </dgm:pt>
    <dgm:pt modelId="{49C23EE2-346B-4F75-AA4D-8A36EA854D7B}" type="pres">
      <dgm:prSet presAssocID="{E7425AFE-03F9-4474-BC20-8F57E5D94D05}" presName="composite" presStyleLbl="node1" presStyleIdx="0" presStyleCnt="0"/>
      <dgm:spPr/>
    </dgm:pt>
    <dgm:pt modelId="{C1473BD6-54DA-400E-843E-3EC8D6D3C00E}" type="pres">
      <dgm:prSet presAssocID="{E7425AFE-03F9-4474-BC20-8F57E5D94D05}" presName="background" presStyleLbl="node0" presStyleIdx="2" presStyleCnt="3"/>
      <dgm:spPr/>
    </dgm:pt>
    <dgm:pt modelId="{561A8024-8090-40E6-B883-03F8B8C214FC}" type="pres">
      <dgm:prSet presAssocID="{E7425AFE-03F9-4474-BC20-8F57E5D94D05}" presName="text" presStyleLbl="fgAcc0" presStyleIdx="2" presStyleCnt="3" custLinFactNeighborX="-1037" custLinFactNeighborY="-2601">
        <dgm:presLayoutVars>
          <dgm:chPref val="3"/>
        </dgm:presLayoutVars>
      </dgm:prSet>
      <dgm:spPr/>
    </dgm:pt>
    <dgm:pt modelId="{F0297B1D-C848-44D9-A09F-76568ACEA6B7}" type="pres">
      <dgm:prSet presAssocID="{E7425AFE-03F9-4474-BC20-8F57E5D94D05}" presName="hierChild2" presStyleLbl="node1" presStyleIdx="0" presStyleCnt="0"/>
      <dgm:spPr/>
    </dgm:pt>
  </dgm:ptLst>
  <dgm:cxnLst>
    <dgm:cxn modelId="{22CCF60E-83AB-400D-94D9-F176F4BC72C5}" srcId="{F0F794EF-C700-455B-8A84-2C94506F264B}" destId="{E7425AFE-03F9-4474-BC20-8F57E5D94D05}" srcOrd="2" destOrd="0" parTransId="{DA3145E0-0D94-46CD-96ED-732F2DF50F15}" sibTransId="{B454B8BA-1334-4C30-8B6B-84CF951D49C6}"/>
    <dgm:cxn modelId="{AC5DA936-FBB9-4FC4-9BDC-03886720C1A3}" type="presOf" srcId="{E7425AFE-03F9-4474-BC20-8F57E5D94D05}" destId="{561A8024-8090-40E6-B883-03F8B8C214FC}" srcOrd="0" destOrd="0" presId="urn:microsoft.com/office/officeart/2005/8/layout/hierarchy1"/>
    <dgm:cxn modelId="{356E8238-34B8-4A34-853B-36DD7492CB96}" srcId="{F0F794EF-C700-455B-8A84-2C94506F264B}" destId="{6FE051DB-D692-41C0-96F2-4C96106EA321}" srcOrd="1" destOrd="0" parTransId="{3D19BA3D-0143-436B-BF05-DD4A0FCDCBE8}" sibTransId="{E8848211-56B2-45EE-819B-C789C77305F9}"/>
    <dgm:cxn modelId="{E5A38E98-0DDB-4634-9F50-FF5C01736AF4}" srcId="{F0F794EF-C700-455B-8A84-2C94506F264B}" destId="{D994CCA3-EA09-4E67-A8D5-C69EA3213BF0}" srcOrd="0" destOrd="0" parTransId="{C582D4EB-21BA-4C8A-8A36-613DCB96F8BE}" sibTransId="{78BE34AB-F2C4-4A10-AE00-6FEBBDE2ED59}"/>
    <dgm:cxn modelId="{FCF030A4-F63A-403E-8288-CF72EA0AD23C}" type="presOf" srcId="{F0F794EF-C700-455B-8A84-2C94506F264B}" destId="{906219A1-92DC-4A0A-B8AC-B13100F0326B}" srcOrd="0" destOrd="0" presId="urn:microsoft.com/office/officeart/2005/8/layout/hierarchy1"/>
    <dgm:cxn modelId="{721A74AB-EE21-4708-8C2E-46212D38FC99}" type="presOf" srcId="{6FE051DB-D692-41C0-96F2-4C96106EA321}" destId="{B495F6BB-62CE-4BC1-AA7B-D2F277708930}" srcOrd="0" destOrd="0" presId="urn:microsoft.com/office/officeart/2005/8/layout/hierarchy1"/>
    <dgm:cxn modelId="{52B8A0F0-A3EA-4A82-8FEB-F3AD32C5D497}" type="presOf" srcId="{D994CCA3-EA09-4E67-A8D5-C69EA3213BF0}" destId="{4B3D84E5-2FD3-4CBC-9579-8CC0E469EC0D}" srcOrd="0" destOrd="0" presId="urn:microsoft.com/office/officeart/2005/8/layout/hierarchy1"/>
    <dgm:cxn modelId="{F32555A1-EAA6-40CC-9368-DB50EB3C46FF}" type="presParOf" srcId="{906219A1-92DC-4A0A-B8AC-B13100F0326B}" destId="{E2813A97-4B6C-4F6E-BD3C-6BDBCB7E17AA}" srcOrd="0" destOrd="0" presId="urn:microsoft.com/office/officeart/2005/8/layout/hierarchy1"/>
    <dgm:cxn modelId="{952F993E-356F-4792-B02F-D65CD7E37782}" type="presParOf" srcId="{E2813A97-4B6C-4F6E-BD3C-6BDBCB7E17AA}" destId="{133C5D9C-D456-4F63-BCCA-EA97CB0D552C}" srcOrd="0" destOrd="0" presId="urn:microsoft.com/office/officeart/2005/8/layout/hierarchy1"/>
    <dgm:cxn modelId="{60464059-25FA-4553-827B-7A6BDE7CED42}" type="presParOf" srcId="{133C5D9C-D456-4F63-BCCA-EA97CB0D552C}" destId="{11A83620-2DBF-4A97-BCA6-A96F2F00C01E}" srcOrd="0" destOrd="0" presId="urn:microsoft.com/office/officeart/2005/8/layout/hierarchy1"/>
    <dgm:cxn modelId="{ABC1A339-438D-40AE-8522-6554B1A531AC}" type="presParOf" srcId="{133C5D9C-D456-4F63-BCCA-EA97CB0D552C}" destId="{4B3D84E5-2FD3-4CBC-9579-8CC0E469EC0D}" srcOrd="1" destOrd="0" presId="urn:microsoft.com/office/officeart/2005/8/layout/hierarchy1"/>
    <dgm:cxn modelId="{CA2CF315-C972-4692-8A01-E3EACA6C8649}" type="presParOf" srcId="{E2813A97-4B6C-4F6E-BD3C-6BDBCB7E17AA}" destId="{58DFA107-A680-4778-9C07-0B6D10DDC9E4}" srcOrd="1" destOrd="0" presId="urn:microsoft.com/office/officeart/2005/8/layout/hierarchy1"/>
    <dgm:cxn modelId="{CD003626-B624-451E-A2DE-073BA388F8F4}" type="presParOf" srcId="{906219A1-92DC-4A0A-B8AC-B13100F0326B}" destId="{5D35F5E3-2FE2-4A74-B6AB-AD023A05D1E7}" srcOrd="1" destOrd="0" presId="urn:microsoft.com/office/officeart/2005/8/layout/hierarchy1"/>
    <dgm:cxn modelId="{86F0B498-04EE-4D82-8E70-B8BD47EEEBE1}" type="presParOf" srcId="{5D35F5E3-2FE2-4A74-B6AB-AD023A05D1E7}" destId="{108D11AA-28C0-4009-AF7C-455A8A80E77E}" srcOrd="0" destOrd="0" presId="urn:microsoft.com/office/officeart/2005/8/layout/hierarchy1"/>
    <dgm:cxn modelId="{71B8F408-9138-4732-90AC-16DC6381290D}" type="presParOf" srcId="{108D11AA-28C0-4009-AF7C-455A8A80E77E}" destId="{84265EBD-34F4-49A0-90EC-72299C25E732}" srcOrd="0" destOrd="0" presId="urn:microsoft.com/office/officeart/2005/8/layout/hierarchy1"/>
    <dgm:cxn modelId="{F9A1F78F-1B87-4829-8AF9-C989C7BCB04D}" type="presParOf" srcId="{108D11AA-28C0-4009-AF7C-455A8A80E77E}" destId="{B495F6BB-62CE-4BC1-AA7B-D2F277708930}" srcOrd="1" destOrd="0" presId="urn:microsoft.com/office/officeart/2005/8/layout/hierarchy1"/>
    <dgm:cxn modelId="{E03BC90D-E257-4EC9-9942-B665915F9B1D}" type="presParOf" srcId="{5D35F5E3-2FE2-4A74-B6AB-AD023A05D1E7}" destId="{0DA1C59B-3B68-4992-A740-606B09EDBFD7}" srcOrd="1" destOrd="0" presId="urn:microsoft.com/office/officeart/2005/8/layout/hierarchy1"/>
    <dgm:cxn modelId="{B8474002-D772-457A-811C-01821234F8B5}" type="presParOf" srcId="{906219A1-92DC-4A0A-B8AC-B13100F0326B}" destId="{6B2A0A58-411D-4B88-AAB8-08D54D28A6B8}" srcOrd="2" destOrd="0" presId="urn:microsoft.com/office/officeart/2005/8/layout/hierarchy1"/>
    <dgm:cxn modelId="{36B92A83-9F75-4C68-94F3-1BE8D0C1A399}" type="presParOf" srcId="{6B2A0A58-411D-4B88-AAB8-08D54D28A6B8}" destId="{49C23EE2-346B-4F75-AA4D-8A36EA854D7B}" srcOrd="0" destOrd="0" presId="urn:microsoft.com/office/officeart/2005/8/layout/hierarchy1"/>
    <dgm:cxn modelId="{83142EEF-A8E6-47E0-B22A-C0FADD8AB4AD}" type="presParOf" srcId="{49C23EE2-346B-4F75-AA4D-8A36EA854D7B}" destId="{C1473BD6-54DA-400E-843E-3EC8D6D3C00E}" srcOrd="0" destOrd="0" presId="urn:microsoft.com/office/officeart/2005/8/layout/hierarchy1"/>
    <dgm:cxn modelId="{8526BCA7-A1B3-4BF8-80EA-B380A01BE2BA}" type="presParOf" srcId="{49C23EE2-346B-4F75-AA4D-8A36EA854D7B}" destId="{561A8024-8090-40E6-B883-03F8B8C214FC}" srcOrd="1" destOrd="0" presId="urn:microsoft.com/office/officeart/2005/8/layout/hierarchy1"/>
    <dgm:cxn modelId="{EA869E76-9F44-4C27-9FDE-73E203040983}" type="presParOf" srcId="{6B2A0A58-411D-4B88-AAB8-08D54D28A6B8}" destId="{F0297B1D-C848-44D9-A09F-76568ACEA6B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37E8F5-2C52-47F3-ADBF-7159B86B3678}">
      <dsp:nvSpPr>
        <dsp:cNvPr id="0" name=""/>
        <dsp:cNvSpPr/>
      </dsp:nvSpPr>
      <dsp:spPr>
        <a:xfrm>
          <a:off x="1227" y="297257"/>
          <a:ext cx="4309690" cy="2736653"/>
        </a:xfrm>
        <a:prstGeom prst="roundRect">
          <a:avLst>
            <a:gd name="adj" fmla="val 1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58097A-061D-4307-A6FC-AF3B24E73B07}">
      <dsp:nvSpPr>
        <dsp:cNvPr id="0" name=""/>
        <dsp:cNvSpPr/>
      </dsp:nvSpPr>
      <dsp:spPr>
        <a:xfrm>
          <a:off x="480082" y="752169"/>
          <a:ext cx="4309690" cy="2736653"/>
        </a:xfrm>
        <a:prstGeom prst="roundRect">
          <a:avLst>
            <a:gd name="adj" fmla="val 10000"/>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ja-JP" sz="3800" kern="1200" dirty="0">
              <a:solidFill>
                <a:srgbClr val="FF0000"/>
              </a:solidFill>
            </a:rPr>
            <a:t>「オープンデータ」の活用を通して</a:t>
          </a:r>
          <a:r>
            <a:rPr lang="ja-JP" altLang="en-US" sz="3800" kern="1200" dirty="0">
              <a:solidFill>
                <a:srgbClr val="FF0000"/>
              </a:solidFill>
            </a:rPr>
            <a:t>，</a:t>
          </a:r>
          <a:r>
            <a:rPr lang="ja-JP" sz="3800" kern="1200" dirty="0">
              <a:solidFill>
                <a:srgbClr val="FF0000"/>
              </a:solidFill>
            </a:rPr>
            <a:t>地域の活性化を図りたい。</a:t>
          </a:r>
          <a:endParaRPr lang="en-US" sz="3800" kern="1200" dirty="0">
            <a:solidFill>
              <a:srgbClr val="FF0000"/>
            </a:solidFill>
          </a:endParaRPr>
        </a:p>
      </dsp:txBody>
      <dsp:txXfrm>
        <a:off x="560236" y="832323"/>
        <a:ext cx="4149382" cy="2576345"/>
      </dsp:txXfrm>
    </dsp:sp>
    <dsp:sp modelId="{F367F35A-E445-4C4E-BAF9-C2B3ED5E6B07}">
      <dsp:nvSpPr>
        <dsp:cNvPr id="0" name=""/>
        <dsp:cNvSpPr/>
      </dsp:nvSpPr>
      <dsp:spPr>
        <a:xfrm>
          <a:off x="5268627" y="297257"/>
          <a:ext cx="4309690" cy="2736653"/>
        </a:xfrm>
        <a:prstGeom prst="roundRect">
          <a:avLst>
            <a:gd name="adj" fmla="val 1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3DFA7F-DDA5-4904-ADC0-CFBE59D58F5F}">
      <dsp:nvSpPr>
        <dsp:cNvPr id="0" name=""/>
        <dsp:cNvSpPr/>
      </dsp:nvSpPr>
      <dsp:spPr>
        <a:xfrm>
          <a:off x="5747481" y="752169"/>
          <a:ext cx="4309690" cy="2736653"/>
        </a:xfrm>
        <a:prstGeom prst="roundRect">
          <a:avLst>
            <a:gd name="adj" fmla="val 10000"/>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ja-JP" sz="3800" kern="1200" dirty="0">
              <a:solidFill>
                <a:srgbClr val="FF0000"/>
              </a:solidFill>
            </a:rPr>
            <a:t>「地産地消」の興味・関心度を高めて家族世帯の食卓を変えたい。</a:t>
          </a:r>
          <a:endParaRPr lang="en-US" sz="3800" kern="1200" dirty="0">
            <a:solidFill>
              <a:srgbClr val="FF0000"/>
            </a:solidFill>
          </a:endParaRPr>
        </a:p>
      </dsp:txBody>
      <dsp:txXfrm>
        <a:off x="5827635" y="832323"/>
        <a:ext cx="4149382" cy="25763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A83620-2DBF-4A97-BCA6-A96F2F00C01E}">
      <dsp:nvSpPr>
        <dsp:cNvPr id="0" name=""/>
        <dsp:cNvSpPr/>
      </dsp:nvSpPr>
      <dsp:spPr>
        <a:xfrm>
          <a:off x="1738" y="102085"/>
          <a:ext cx="2993134" cy="1950076"/>
        </a:xfrm>
        <a:prstGeom prst="roundRect">
          <a:avLst>
            <a:gd name="adj" fmla="val 1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3D84E5-2FD3-4CBC-9579-8CC0E469EC0D}">
      <dsp:nvSpPr>
        <dsp:cNvPr id="0" name=""/>
        <dsp:cNvSpPr/>
      </dsp:nvSpPr>
      <dsp:spPr>
        <a:xfrm>
          <a:off x="334309" y="418027"/>
          <a:ext cx="2993134" cy="1950076"/>
        </a:xfrm>
        <a:prstGeom prst="roundRect">
          <a:avLst>
            <a:gd name="adj" fmla="val 10000"/>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ja-JP" altLang="en-US" sz="2000" b="1" kern="1200" dirty="0">
              <a:solidFill>
                <a:srgbClr val="FF0000"/>
              </a:solidFill>
            </a:rPr>
            <a:t>営利目的、非営利目的を問わず二次利用可能なルールが適用されたもの</a:t>
          </a:r>
          <a:r>
            <a:rPr lang="ja-JP" altLang="en-US" sz="2600" b="1" kern="1200" dirty="0">
              <a:solidFill>
                <a:srgbClr val="002060"/>
              </a:solidFill>
            </a:rPr>
            <a:t>　</a:t>
          </a:r>
        </a:p>
      </dsp:txBody>
      <dsp:txXfrm>
        <a:off x="391425" y="475143"/>
        <a:ext cx="2878902" cy="1835844"/>
      </dsp:txXfrm>
    </dsp:sp>
    <dsp:sp modelId="{84265EBD-34F4-49A0-90EC-72299C25E732}">
      <dsp:nvSpPr>
        <dsp:cNvPr id="0" name=""/>
        <dsp:cNvSpPr/>
      </dsp:nvSpPr>
      <dsp:spPr>
        <a:xfrm>
          <a:off x="3660014" y="102085"/>
          <a:ext cx="3056589" cy="1900640"/>
        </a:xfrm>
        <a:prstGeom prst="roundRect">
          <a:avLst>
            <a:gd name="adj" fmla="val 1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95F6BB-62CE-4BC1-AA7B-D2F277708930}">
      <dsp:nvSpPr>
        <dsp:cNvPr id="0" name=""/>
        <dsp:cNvSpPr/>
      </dsp:nvSpPr>
      <dsp:spPr>
        <a:xfrm>
          <a:off x="3992585" y="418027"/>
          <a:ext cx="3056589" cy="1900640"/>
        </a:xfrm>
        <a:prstGeom prst="roundRect">
          <a:avLst>
            <a:gd name="adj" fmla="val 10000"/>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ja-JP" altLang="en-US" sz="2300" b="1" kern="1200" dirty="0">
              <a:solidFill>
                <a:srgbClr val="FF0000"/>
              </a:solidFill>
            </a:rPr>
            <a:t>機械判読に適したもの</a:t>
          </a:r>
        </a:p>
      </dsp:txBody>
      <dsp:txXfrm>
        <a:off x="4048253" y="473695"/>
        <a:ext cx="2945253" cy="1789304"/>
      </dsp:txXfrm>
    </dsp:sp>
    <dsp:sp modelId="{C1473BD6-54DA-400E-843E-3EC8D6D3C00E}">
      <dsp:nvSpPr>
        <dsp:cNvPr id="0" name=""/>
        <dsp:cNvSpPr/>
      </dsp:nvSpPr>
      <dsp:spPr>
        <a:xfrm>
          <a:off x="7350706" y="52650"/>
          <a:ext cx="2993134" cy="1900640"/>
        </a:xfrm>
        <a:prstGeom prst="roundRect">
          <a:avLst>
            <a:gd name="adj" fmla="val 1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1A8024-8090-40E6-B883-03F8B8C214FC}">
      <dsp:nvSpPr>
        <dsp:cNvPr id="0" name=""/>
        <dsp:cNvSpPr/>
      </dsp:nvSpPr>
      <dsp:spPr>
        <a:xfrm>
          <a:off x="7683276" y="368592"/>
          <a:ext cx="2993134" cy="1900640"/>
        </a:xfrm>
        <a:prstGeom prst="roundRect">
          <a:avLst>
            <a:gd name="adj" fmla="val 10000"/>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ja-JP" altLang="en-US" sz="2100" b="1" kern="1200" dirty="0">
              <a:solidFill>
                <a:srgbClr val="FF0000"/>
              </a:solidFill>
            </a:rPr>
            <a:t>無償で利用できるもの</a:t>
          </a:r>
        </a:p>
      </dsp:txBody>
      <dsp:txXfrm>
        <a:off x="7738944" y="424260"/>
        <a:ext cx="2881798" cy="178930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4"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1125" name="日付プレースホルダー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2D76A54-DD3F-4B4A-83E9-B3304B8AAC94}" type="datetimeFigureOut">
              <a:rPr kumimoji="1" lang="ja-JP" altLang="en-US" smtClean="0"/>
              <a:t>2024/3/7</a:t>
            </a:fld>
            <a:endParaRPr kumimoji="1" lang="ja-JP" altLang="en-US"/>
          </a:p>
        </p:txBody>
      </p:sp>
      <p:sp>
        <p:nvSpPr>
          <p:cNvPr id="1126" name="フッター プレースホルダー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1127" name="スライド番号プレースホルダー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4450E7E-0793-4B31-83E5-056492630554}" type="slidenum">
              <a:rPr kumimoji="1" lang="ja-JP" altLang="en-US" smtClean="0"/>
              <a:t>‹#›</a:t>
            </a:fld>
            <a:endParaRPr kumimoji="1" lang="ja-JP" altLang="en-US"/>
          </a:p>
        </p:txBody>
      </p:sp>
    </p:spTree>
    <p:extLst>
      <p:ext uri="{BB962C8B-B14F-4D97-AF65-F5344CB8AC3E}">
        <p14:creationId xmlns:p14="http://schemas.microsoft.com/office/powerpoint/2010/main" val="33618713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17"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1118"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D06EA9-14B5-4F31-95CC-6AD91D20700D}" type="datetimeFigureOut">
              <a:rPr kumimoji="1" lang="ja-JP" altLang="en-US" smtClean="0"/>
              <a:t>2024/3/7</a:t>
            </a:fld>
            <a:endParaRPr kumimoji="1" lang="ja-JP" altLang="en-US"/>
          </a:p>
        </p:txBody>
      </p:sp>
      <p:sp>
        <p:nvSpPr>
          <p:cNvPr id="1119" name="スライド イメージ プレースホルダー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1120"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121"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1122"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1034"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35"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36"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1037"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1038" name="Date Placeholder 3"/>
          <p:cNvSpPr>
            <a:spLocks noGrp="1"/>
          </p:cNvSpPr>
          <p:nvPr>
            <p:ph type="dt" sz="half" idx="10"/>
          </p:nvPr>
        </p:nvSpPr>
        <p:spPr/>
        <p:txBody>
          <a:bodyPr/>
          <a:lstStyle/>
          <a:p>
            <a:fld id="{E874B879-0AF9-4026-BF5A-3DB8BD27CB43}" type="datetimeFigureOut">
              <a:rPr kumimoji="1" lang="ja-JP" altLang="en-US" smtClean="0"/>
              <a:t>2024/3/7</a:t>
            </a:fld>
            <a:endParaRPr kumimoji="1" lang="ja-JP" altLang="en-US"/>
          </a:p>
        </p:txBody>
      </p:sp>
      <p:sp>
        <p:nvSpPr>
          <p:cNvPr id="1039" name="Footer Placeholder 4"/>
          <p:cNvSpPr>
            <a:spLocks noGrp="1"/>
          </p:cNvSpPr>
          <p:nvPr>
            <p:ph type="ftr" sz="quarter" idx="11"/>
          </p:nvPr>
        </p:nvSpPr>
        <p:spPr/>
        <p:txBody>
          <a:bodyPr/>
          <a:lstStyle/>
          <a:p>
            <a:endParaRPr kumimoji="1" lang="ja-JP" altLang="en-US"/>
          </a:p>
        </p:txBody>
      </p:sp>
      <p:sp>
        <p:nvSpPr>
          <p:cNvPr id="1040" name="Slide Number Placeholder 5"/>
          <p:cNvSpPr>
            <a:spLocks noGrp="1"/>
          </p:cNvSpPr>
          <p:nvPr>
            <p:ph type="sldNum" sz="quarter" idx="12"/>
          </p:nvPr>
        </p:nvSpPr>
        <p:spPr/>
        <p:txBody>
          <a:bodyPr/>
          <a:lstStyle/>
          <a:p>
            <a:fld id="{13722285-1663-4EE5-A286-FC891BDC55B3}" type="slidenum">
              <a:rPr kumimoji="1" lang="ja-JP" altLang="en-US" smtClean="0"/>
              <a:t>‹#›</a:t>
            </a:fld>
            <a:endParaRPr kumimoji="1" lang="ja-JP" altLang="en-US"/>
          </a:p>
        </p:txBody>
      </p:sp>
      <p:cxnSp>
        <p:nvCxnSpPr>
          <p:cNvPr id="1041"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631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1103" name="Title 1"/>
          <p:cNvSpPr>
            <a:spLocks noGrp="1"/>
          </p:cNvSpPr>
          <p:nvPr>
            <p:ph type="title"/>
          </p:nvPr>
        </p:nvSpPr>
        <p:spPr/>
        <p:txBody>
          <a:bodyPr/>
          <a:lstStyle/>
          <a:p>
            <a:r>
              <a:rPr lang="ja-JP" altLang="en-US"/>
              <a:t>マスター タイトルの書式設定</a:t>
            </a:r>
            <a:endParaRPr lang="en-US" dirty="0"/>
          </a:p>
        </p:txBody>
      </p:sp>
      <p:sp>
        <p:nvSpPr>
          <p:cNvPr id="1104"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105" name="Date Placeholder 3"/>
          <p:cNvSpPr>
            <a:spLocks noGrp="1"/>
          </p:cNvSpPr>
          <p:nvPr>
            <p:ph type="dt" sz="half" idx="10"/>
          </p:nvPr>
        </p:nvSpPr>
        <p:spPr/>
        <p:txBody>
          <a:bodyPr/>
          <a:lstStyle/>
          <a:p>
            <a:fld id="{E874B879-0AF9-4026-BF5A-3DB8BD27CB43}" type="datetimeFigureOut">
              <a:rPr kumimoji="1" lang="ja-JP" altLang="en-US" smtClean="0"/>
              <a:t>2024/3/7</a:t>
            </a:fld>
            <a:endParaRPr kumimoji="1" lang="ja-JP" altLang="en-US"/>
          </a:p>
        </p:txBody>
      </p:sp>
      <p:sp>
        <p:nvSpPr>
          <p:cNvPr id="1106" name="Footer Placeholder 4"/>
          <p:cNvSpPr>
            <a:spLocks noGrp="1"/>
          </p:cNvSpPr>
          <p:nvPr>
            <p:ph type="ftr" sz="quarter" idx="11"/>
          </p:nvPr>
        </p:nvSpPr>
        <p:spPr/>
        <p:txBody>
          <a:bodyPr/>
          <a:lstStyle/>
          <a:p>
            <a:endParaRPr kumimoji="1" lang="ja-JP" altLang="en-US"/>
          </a:p>
        </p:txBody>
      </p:sp>
      <p:sp>
        <p:nvSpPr>
          <p:cNvPr id="1107" name="Slide Number Placeholder 5"/>
          <p:cNvSpPr>
            <a:spLocks noGrp="1"/>
          </p:cNvSpPr>
          <p:nvPr>
            <p:ph type="sldNum" sz="quarter" idx="12"/>
          </p:nvPr>
        </p:nvSpPr>
        <p:spPr/>
        <p:txBody>
          <a:bodyPr/>
          <a:lstStyle/>
          <a:p>
            <a:fld id="{13722285-1663-4EE5-A286-FC891BDC55B3}" type="slidenum">
              <a:rPr kumimoji="1" lang="ja-JP" altLang="en-US" smtClean="0"/>
              <a:t>‹#›</a:t>
            </a:fld>
            <a:endParaRPr kumimoji="1" lang="ja-JP" altLang="en-US"/>
          </a:p>
        </p:txBody>
      </p:sp>
    </p:spTree>
    <p:extLst>
      <p:ext uri="{BB962C8B-B14F-4D97-AF65-F5344CB8AC3E}">
        <p14:creationId xmlns:p14="http://schemas.microsoft.com/office/powerpoint/2010/main" val="3442608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1109"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10"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11" name="Vertical Title 1"/>
          <p:cNvSpPr>
            <a:spLocks noGrp="1"/>
          </p:cNvSpPr>
          <p:nvPr>
            <p:ph type="title" orient="vert"/>
          </p:nvPr>
        </p:nvSpPr>
        <p:spPr>
          <a:xfrm>
            <a:off x="8724900" y="414778"/>
            <a:ext cx="2628900" cy="5757421"/>
          </a:xfrm>
        </p:spPr>
        <p:txBody>
          <a:bodyPr vert="eaVert"/>
          <a:lstStyle/>
          <a:p>
            <a:r>
              <a:rPr lang="ja-JP" altLang="en-US"/>
              <a:t>マスター タイトルの書式設定</a:t>
            </a:r>
            <a:endParaRPr lang="en-US" dirty="0"/>
          </a:p>
        </p:txBody>
      </p:sp>
      <p:sp>
        <p:nvSpPr>
          <p:cNvPr id="1112"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113" name="Date Placeholder 3"/>
          <p:cNvSpPr>
            <a:spLocks noGrp="1"/>
          </p:cNvSpPr>
          <p:nvPr>
            <p:ph type="dt" sz="half" idx="10"/>
          </p:nvPr>
        </p:nvSpPr>
        <p:spPr/>
        <p:txBody>
          <a:bodyPr/>
          <a:lstStyle/>
          <a:p>
            <a:fld id="{E874B879-0AF9-4026-BF5A-3DB8BD27CB43}" type="datetimeFigureOut">
              <a:rPr kumimoji="1" lang="ja-JP" altLang="en-US" smtClean="0"/>
              <a:t>2024/3/7</a:t>
            </a:fld>
            <a:endParaRPr kumimoji="1" lang="ja-JP" altLang="en-US"/>
          </a:p>
        </p:txBody>
      </p:sp>
      <p:sp>
        <p:nvSpPr>
          <p:cNvPr id="1114" name="Footer Placeholder 4"/>
          <p:cNvSpPr>
            <a:spLocks noGrp="1"/>
          </p:cNvSpPr>
          <p:nvPr>
            <p:ph type="ftr" sz="quarter" idx="11"/>
          </p:nvPr>
        </p:nvSpPr>
        <p:spPr/>
        <p:txBody>
          <a:bodyPr/>
          <a:lstStyle/>
          <a:p>
            <a:endParaRPr kumimoji="1" lang="ja-JP" altLang="en-US"/>
          </a:p>
        </p:txBody>
      </p:sp>
      <p:sp>
        <p:nvSpPr>
          <p:cNvPr id="1115" name="Slide Number Placeholder 5"/>
          <p:cNvSpPr>
            <a:spLocks noGrp="1"/>
          </p:cNvSpPr>
          <p:nvPr>
            <p:ph type="sldNum" sz="quarter" idx="12"/>
          </p:nvPr>
        </p:nvSpPr>
        <p:spPr/>
        <p:txBody>
          <a:bodyPr/>
          <a:lstStyle/>
          <a:p>
            <a:fld id="{13722285-1663-4EE5-A286-FC891BDC55B3}" type="slidenum">
              <a:rPr kumimoji="1" lang="ja-JP" altLang="en-US" smtClean="0"/>
              <a:t>‹#›</a:t>
            </a:fld>
            <a:endParaRPr kumimoji="1" lang="ja-JP" altLang="en-US"/>
          </a:p>
        </p:txBody>
      </p:sp>
    </p:spTree>
    <p:extLst>
      <p:ext uri="{BB962C8B-B14F-4D97-AF65-F5344CB8AC3E}">
        <p14:creationId xmlns:p14="http://schemas.microsoft.com/office/powerpoint/2010/main" val="2876774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043" name="Title 1"/>
          <p:cNvSpPr>
            <a:spLocks noGrp="1"/>
          </p:cNvSpPr>
          <p:nvPr>
            <p:ph type="title"/>
          </p:nvPr>
        </p:nvSpPr>
        <p:spPr/>
        <p:txBody>
          <a:bodyPr/>
          <a:lstStyle>
            <a:lvl1pPr marL="0">
              <a:defRPr/>
            </a:lvl1pPr>
          </a:lstStyle>
          <a:p>
            <a:r>
              <a:rPr lang="ja-JP" altLang="en-US"/>
              <a:t>マスター タイトルの書式設定</a:t>
            </a:r>
            <a:endParaRPr lang="en-US" dirty="0"/>
          </a:p>
        </p:txBody>
      </p:sp>
      <p:sp>
        <p:nvSpPr>
          <p:cNvPr id="1044"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45" name="Date Placeholder 3"/>
          <p:cNvSpPr>
            <a:spLocks noGrp="1"/>
          </p:cNvSpPr>
          <p:nvPr>
            <p:ph type="dt" sz="half" idx="10"/>
          </p:nvPr>
        </p:nvSpPr>
        <p:spPr/>
        <p:txBody>
          <a:bodyPr/>
          <a:lstStyle/>
          <a:p>
            <a:fld id="{E874B879-0AF9-4026-BF5A-3DB8BD27CB43}" type="datetimeFigureOut">
              <a:rPr kumimoji="1" lang="ja-JP" altLang="en-US" smtClean="0"/>
              <a:t>2024/3/7</a:t>
            </a:fld>
            <a:endParaRPr kumimoji="1" lang="ja-JP" altLang="en-US"/>
          </a:p>
        </p:txBody>
      </p:sp>
      <p:sp>
        <p:nvSpPr>
          <p:cNvPr id="1046" name="Footer Placeholder 4"/>
          <p:cNvSpPr>
            <a:spLocks noGrp="1"/>
          </p:cNvSpPr>
          <p:nvPr>
            <p:ph type="ftr" sz="quarter" idx="11"/>
          </p:nvPr>
        </p:nvSpPr>
        <p:spPr/>
        <p:txBody>
          <a:bodyPr/>
          <a:lstStyle/>
          <a:p>
            <a:endParaRPr kumimoji="1" lang="ja-JP" altLang="en-US"/>
          </a:p>
        </p:txBody>
      </p:sp>
      <p:sp>
        <p:nvSpPr>
          <p:cNvPr id="1047" name="Slide Number Placeholder 5"/>
          <p:cNvSpPr>
            <a:spLocks noGrp="1"/>
          </p:cNvSpPr>
          <p:nvPr>
            <p:ph type="sldNum" sz="quarter" idx="12"/>
          </p:nvPr>
        </p:nvSpPr>
        <p:spPr/>
        <p:txBody>
          <a:bodyPr/>
          <a:lstStyle/>
          <a:p>
            <a:fld id="{13722285-1663-4EE5-A286-FC891BDC55B3}" type="slidenum">
              <a:rPr kumimoji="1" lang="ja-JP" altLang="en-US" smtClean="0"/>
              <a:t>‹#›</a:t>
            </a:fld>
            <a:endParaRPr kumimoji="1" lang="ja-JP" altLang="en-US"/>
          </a:p>
        </p:txBody>
      </p:sp>
    </p:spTree>
    <p:extLst>
      <p:ext uri="{BB962C8B-B14F-4D97-AF65-F5344CB8AC3E}">
        <p14:creationId xmlns:p14="http://schemas.microsoft.com/office/powerpoint/2010/main" val="2337318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049"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50"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51"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1052"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1053" name="Date Placeholder 3"/>
          <p:cNvSpPr>
            <a:spLocks noGrp="1"/>
          </p:cNvSpPr>
          <p:nvPr>
            <p:ph type="dt" sz="half" idx="10"/>
          </p:nvPr>
        </p:nvSpPr>
        <p:spPr/>
        <p:txBody>
          <a:bodyPr/>
          <a:lstStyle/>
          <a:p>
            <a:fld id="{E874B879-0AF9-4026-BF5A-3DB8BD27CB43}" type="datetimeFigureOut">
              <a:rPr kumimoji="1" lang="ja-JP" altLang="en-US" smtClean="0"/>
              <a:t>2024/3/7</a:t>
            </a:fld>
            <a:endParaRPr kumimoji="1" lang="ja-JP" altLang="en-US"/>
          </a:p>
        </p:txBody>
      </p:sp>
      <p:sp>
        <p:nvSpPr>
          <p:cNvPr id="1054" name="Footer Placeholder 4"/>
          <p:cNvSpPr>
            <a:spLocks noGrp="1"/>
          </p:cNvSpPr>
          <p:nvPr>
            <p:ph type="ftr" sz="quarter" idx="11"/>
          </p:nvPr>
        </p:nvSpPr>
        <p:spPr/>
        <p:txBody>
          <a:bodyPr/>
          <a:lstStyle/>
          <a:p>
            <a:endParaRPr kumimoji="1" lang="ja-JP" altLang="en-US"/>
          </a:p>
        </p:txBody>
      </p:sp>
      <p:sp>
        <p:nvSpPr>
          <p:cNvPr id="1055" name="Slide Number Placeholder 5"/>
          <p:cNvSpPr>
            <a:spLocks noGrp="1"/>
          </p:cNvSpPr>
          <p:nvPr>
            <p:ph type="sldNum" sz="quarter" idx="12"/>
          </p:nvPr>
        </p:nvSpPr>
        <p:spPr/>
        <p:txBody>
          <a:bodyPr/>
          <a:lstStyle/>
          <a:p>
            <a:fld id="{13722285-1663-4EE5-A286-FC891BDC55B3}" type="slidenum">
              <a:rPr kumimoji="1" lang="ja-JP" altLang="en-US" smtClean="0"/>
              <a:t>‹#›</a:t>
            </a:fld>
            <a:endParaRPr kumimoji="1" lang="ja-JP" altLang="en-US"/>
          </a:p>
        </p:txBody>
      </p:sp>
      <p:cxnSp>
        <p:nvCxnSpPr>
          <p:cNvPr id="1056"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1233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058" name="Title 7"/>
          <p:cNvSpPr>
            <a:spLocks noGrp="1"/>
          </p:cNvSpPr>
          <p:nvPr>
            <p:ph type="title"/>
          </p:nvPr>
        </p:nvSpPr>
        <p:spPr>
          <a:xfrm>
            <a:off x="1097280" y="286603"/>
            <a:ext cx="10058400" cy="1450757"/>
          </a:xfrm>
        </p:spPr>
        <p:txBody>
          <a:bodyPr/>
          <a:lstStyle/>
          <a:p>
            <a:r>
              <a:rPr lang="ja-JP" altLang="en-US"/>
              <a:t>マスター タイトルの書式設定</a:t>
            </a:r>
            <a:endParaRPr lang="en-US" dirty="0"/>
          </a:p>
        </p:txBody>
      </p:sp>
      <p:sp>
        <p:nvSpPr>
          <p:cNvPr id="1059" name="Content Placeholder 2"/>
          <p:cNvSpPr>
            <a:spLocks noGrp="1"/>
          </p:cNvSpPr>
          <p:nvPr>
            <p:ph sz="half" idx="1"/>
          </p:nvPr>
        </p:nvSpPr>
        <p:spPr>
          <a:xfrm>
            <a:off x="1097279" y="1845734"/>
            <a:ext cx="493776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60" name="Content Placeholder 3"/>
          <p:cNvSpPr>
            <a:spLocks noGrp="1"/>
          </p:cNvSpPr>
          <p:nvPr>
            <p:ph sz="half" idx="2"/>
          </p:nvPr>
        </p:nvSpPr>
        <p:spPr>
          <a:xfrm>
            <a:off x="6217920" y="1845735"/>
            <a:ext cx="493776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61" name="Date Placeholder 4"/>
          <p:cNvSpPr>
            <a:spLocks noGrp="1"/>
          </p:cNvSpPr>
          <p:nvPr>
            <p:ph type="dt" sz="half" idx="10"/>
          </p:nvPr>
        </p:nvSpPr>
        <p:spPr/>
        <p:txBody>
          <a:bodyPr/>
          <a:lstStyle/>
          <a:p>
            <a:fld id="{E874B879-0AF9-4026-BF5A-3DB8BD27CB43}" type="datetimeFigureOut">
              <a:rPr kumimoji="1" lang="ja-JP" altLang="en-US" smtClean="0"/>
              <a:t>2024/3/7</a:t>
            </a:fld>
            <a:endParaRPr kumimoji="1" lang="ja-JP" altLang="en-US"/>
          </a:p>
        </p:txBody>
      </p:sp>
      <p:sp>
        <p:nvSpPr>
          <p:cNvPr id="1062" name="Footer Placeholder 5"/>
          <p:cNvSpPr>
            <a:spLocks noGrp="1"/>
          </p:cNvSpPr>
          <p:nvPr>
            <p:ph type="ftr" sz="quarter" idx="11"/>
          </p:nvPr>
        </p:nvSpPr>
        <p:spPr/>
        <p:txBody>
          <a:bodyPr/>
          <a:lstStyle/>
          <a:p>
            <a:endParaRPr kumimoji="1" lang="ja-JP" altLang="en-US"/>
          </a:p>
        </p:txBody>
      </p:sp>
      <p:sp>
        <p:nvSpPr>
          <p:cNvPr id="1063" name="Slide Number Placeholder 6"/>
          <p:cNvSpPr>
            <a:spLocks noGrp="1"/>
          </p:cNvSpPr>
          <p:nvPr>
            <p:ph type="sldNum" sz="quarter" idx="12"/>
          </p:nvPr>
        </p:nvSpPr>
        <p:spPr/>
        <p:txBody>
          <a:bodyPr/>
          <a:lstStyle/>
          <a:p>
            <a:fld id="{13722285-1663-4EE5-A286-FC891BDC55B3}" type="slidenum">
              <a:rPr kumimoji="1" lang="ja-JP" altLang="en-US" smtClean="0"/>
              <a:t>‹#›</a:t>
            </a:fld>
            <a:endParaRPr kumimoji="1" lang="ja-JP" altLang="en-US"/>
          </a:p>
        </p:txBody>
      </p:sp>
    </p:spTree>
    <p:extLst>
      <p:ext uri="{BB962C8B-B14F-4D97-AF65-F5344CB8AC3E}">
        <p14:creationId xmlns:p14="http://schemas.microsoft.com/office/powerpoint/2010/main" val="292374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65" name="Title 9"/>
          <p:cNvSpPr>
            <a:spLocks noGrp="1"/>
          </p:cNvSpPr>
          <p:nvPr>
            <p:ph type="title"/>
          </p:nvPr>
        </p:nvSpPr>
        <p:spPr>
          <a:xfrm>
            <a:off x="1097280" y="286603"/>
            <a:ext cx="10058400" cy="1450757"/>
          </a:xfrm>
        </p:spPr>
        <p:txBody>
          <a:bodyPr/>
          <a:lstStyle/>
          <a:p>
            <a:r>
              <a:rPr lang="ja-JP" altLang="en-US"/>
              <a:t>マスター タイトルの書式設定</a:t>
            </a:r>
            <a:endParaRPr lang="en-US" dirty="0"/>
          </a:p>
        </p:txBody>
      </p:sp>
      <p:sp>
        <p:nvSpPr>
          <p:cNvPr id="1066"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067" name="Content Placeholder 3"/>
          <p:cNvSpPr>
            <a:spLocks noGrp="1"/>
          </p:cNvSpPr>
          <p:nvPr>
            <p:ph sz="half" idx="2"/>
          </p:nvPr>
        </p:nvSpPr>
        <p:spPr>
          <a:xfrm>
            <a:off x="1097280" y="2582334"/>
            <a:ext cx="493776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68"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069" name="Content Placeholder 5"/>
          <p:cNvSpPr>
            <a:spLocks noGrp="1"/>
          </p:cNvSpPr>
          <p:nvPr>
            <p:ph sz="quarter" idx="4"/>
          </p:nvPr>
        </p:nvSpPr>
        <p:spPr>
          <a:xfrm>
            <a:off x="6217920" y="2582334"/>
            <a:ext cx="493776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70" name="Date Placeholder 6"/>
          <p:cNvSpPr>
            <a:spLocks noGrp="1"/>
          </p:cNvSpPr>
          <p:nvPr>
            <p:ph type="dt" sz="half" idx="10"/>
          </p:nvPr>
        </p:nvSpPr>
        <p:spPr/>
        <p:txBody>
          <a:bodyPr/>
          <a:lstStyle/>
          <a:p>
            <a:fld id="{E874B879-0AF9-4026-BF5A-3DB8BD27CB43}" type="datetimeFigureOut">
              <a:rPr kumimoji="1" lang="ja-JP" altLang="en-US" smtClean="0"/>
              <a:t>2024/3/7</a:t>
            </a:fld>
            <a:endParaRPr kumimoji="1" lang="ja-JP" altLang="en-US"/>
          </a:p>
        </p:txBody>
      </p:sp>
      <p:sp>
        <p:nvSpPr>
          <p:cNvPr id="1071" name="Footer Placeholder 7"/>
          <p:cNvSpPr>
            <a:spLocks noGrp="1"/>
          </p:cNvSpPr>
          <p:nvPr>
            <p:ph type="ftr" sz="quarter" idx="11"/>
          </p:nvPr>
        </p:nvSpPr>
        <p:spPr/>
        <p:txBody>
          <a:bodyPr/>
          <a:lstStyle/>
          <a:p>
            <a:endParaRPr kumimoji="1" lang="ja-JP" altLang="en-US"/>
          </a:p>
        </p:txBody>
      </p:sp>
      <p:sp>
        <p:nvSpPr>
          <p:cNvPr id="1072" name="Slide Number Placeholder 8"/>
          <p:cNvSpPr>
            <a:spLocks noGrp="1"/>
          </p:cNvSpPr>
          <p:nvPr>
            <p:ph type="sldNum" sz="quarter" idx="12"/>
          </p:nvPr>
        </p:nvSpPr>
        <p:spPr/>
        <p:txBody>
          <a:bodyPr/>
          <a:lstStyle/>
          <a:p>
            <a:fld id="{13722285-1663-4EE5-A286-FC891BDC55B3}" type="slidenum">
              <a:rPr kumimoji="1" lang="ja-JP" altLang="en-US" smtClean="0"/>
              <a:t>‹#›</a:t>
            </a:fld>
            <a:endParaRPr kumimoji="1" lang="ja-JP" altLang="en-US"/>
          </a:p>
        </p:txBody>
      </p:sp>
    </p:spTree>
    <p:extLst>
      <p:ext uri="{BB962C8B-B14F-4D97-AF65-F5344CB8AC3E}">
        <p14:creationId xmlns:p14="http://schemas.microsoft.com/office/powerpoint/2010/main" val="631981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074" name="Title 1"/>
          <p:cNvSpPr>
            <a:spLocks noGrp="1"/>
          </p:cNvSpPr>
          <p:nvPr>
            <p:ph type="title"/>
          </p:nvPr>
        </p:nvSpPr>
        <p:spPr/>
        <p:txBody>
          <a:bodyPr/>
          <a:lstStyle/>
          <a:p>
            <a:r>
              <a:rPr lang="ja-JP" altLang="en-US"/>
              <a:t>マスター タイトルの書式設定</a:t>
            </a:r>
            <a:endParaRPr lang="en-US" dirty="0"/>
          </a:p>
        </p:txBody>
      </p:sp>
      <p:sp>
        <p:nvSpPr>
          <p:cNvPr id="1075" name="Date Placeholder 2"/>
          <p:cNvSpPr>
            <a:spLocks noGrp="1"/>
          </p:cNvSpPr>
          <p:nvPr>
            <p:ph type="dt" sz="half" idx="10"/>
          </p:nvPr>
        </p:nvSpPr>
        <p:spPr/>
        <p:txBody>
          <a:bodyPr/>
          <a:lstStyle/>
          <a:p>
            <a:fld id="{E874B879-0AF9-4026-BF5A-3DB8BD27CB43}" type="datetimeFigureOut">
              <a:rPr kumimoji="1" lang="ja-JP" altLang="en-US" smtClean="0"/>
              <a:t>2024/3/7</a:t>
            </a:fld>
            <a:endParaRPr kumimoji="1" lang="ja-JP" altLang="en-US"/>
          </a:p>
        </p:txBody>
      </p:sp>
      <p:sp>
        <p:nvSpPr>
          <p:cNvPr id="1076" name="Footer Placeholder 3"/>
          <p:cNvSpPr>
            <a:spLocks noGrp="1"/>
          </p:cNvSpPr>
          <p:nvPr>
            <p:ph type="ftr" sz="quarter" idx="11"/>
          </p:nvPr>
        </p:nvSpPr>
        <p:spPr/>
        <p:txBody>
          <a:bodyPr/>
          <a:lstStyle/>
          <a:p>
            <a:endParaRPr kumimoji="1" lang="ja-JP" altLang="en-US"/>
          </a:p>
        </p:txBody>
      </p:sp>
      <p:sp>
        <p:nvSpPr>
          <p:cNvPr id="1077" name="Slide Number Placeholder 4"/>
          <p:cNvSpPr>
            <a:spLocks noGrp="1"/>
          </p:cNvSpPr>
          <p:nvPr>
            <p:ph type="sldNum" sz="quarter" idx="12"/>
          </p:nvPr>
        </p:nvSpPr>
        <p:spPr/>
        <p:txBody>
          <a:bodyPr/>
          <a:lstStyle/>
          <a:p>
            <a:fld id="{13722285-1663-4EE5-A286-FC891BDC55B3}" type="slidenum">
              <a:rPr kumimoji="1" lang="ja-JP" altLang="en-US" smtClean="0"/>
              <a:t>‹#›</a:t>
            </a:fld>
            <a:endParaRPr kumimoji="1" lang="ja-JP" altLang="en-US"/>
          </a:p>
        </p:txBody>
      </p:sp>
    </p:spTree>
    <p:extLst>
      <p:ext uri="{BB962C8B-B14F-4D97-AF65-F5344CB8AC3E}">
        <p14:creationId xmlns:p14="http://schemas.microsoft.com/office/powerpoint/2010/main" val="786287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079"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80"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81" name="Date Placeholder 6"/>
          <p:cNvSpPr>
            <a:spLocks noGrp="1"/>
          </p:cNvSpPr>
          <p:nvPr>
            <p:ph type="dt" sz="half" idx="10"/>
          </p:nvPr>
        </p:nvSpPr>
        <p:spPr/>
        <p:txBody>
          <a:bodyPr/>
          <a:lstStyle/>
          <a:p>
            <a:fld id="{E874B879-0AF9-4026-BF5A-3DB8BD27CB43}" type="datetimeFigureOut">
              <a:rPr kumimoji="1" lang="ja-JP" altLang="en-US" smtClean="0"/>
              <a:t>2024/3/7</a:t>
            </a:fld>
            <a:endParaRPr kumimoji="1" lang="ja-JP" altLang="en-US"/>
          </a:p>
        </p:txBody>
      </p:sp>
      <p:sp>
        <p:nvSpPr>
          <p:cNvPr id="1082"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1083" name="Slide Number Placeholder 8"/>
          <p:cNvSpPr>
            <a:spLocks noGrp="1"/>
          </p:cNvSpPr>
          <p:nvPr>
            <p:ph type="sldNum" sz="quarter" idx="12"/>
          </p:nvPr>
        </p:nvSpPr>
        <p:spPr/>
        <p:txBody>
          <a:bodyPr/>
          <a:lstStyle/>
          <a:p>
            <a:fld id="{13722285-1663-4EE5-A286-FC891BDC55B3}" type="slidenum">
              <a:rPr kumimoji="1" lang="ja-JP" altLang="en-US" smtClean="0"/>
              <a:t>‹#›</a:t>
            </a:fld>
            <a:endParaRPr kumimoji="1" lang="ja-JP" altLang="en-US"/>
          </a:p>
        </p:txBody>
      </p:sp>
    </p:spTree>
    <p:extLst>
      <p:ext uri="{BB962C8B-B14F-4D97-AF65-F5344CB8AC3E}">
        <p14:creationId xmlns:p14="http://schemas.microsoft.com/office/powerpoint/2010/main" val="590801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1085"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86"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87"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1088" name="Content Placeholder 2"/>
          <p:cNvSpPr>
            <a:spLocks noGrp="1"/>
          </p:cNvSpPr>
          <p:nvPr>
            <p:ph idx="1"/>
          </p:nvPr>
        </p:nvSpPr>
        <p:spPr>
          <a:xfrm>
            <a:off x="4800600" y="731520"/>
            <a:ext cx="6492240"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89"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090" name="Date Placeholder 4"/>
          <p:cNvSpPr>
            <a:spLocks noGrp="1"/>
          </p:cNvSpPr>
          <p:nvPr>
            <p:ph type="dt" sz="half" idx="10"/>
          </p:nvPr>
        </p:nvSpPr>
        <p:spPr>
          <a:xfrm>
            <a:off x="465512" y="6459785"/>
            <a:ext cx="2618510" cy="365125"/>
          </a:xfrm>
        </p:spPr>
        <p:txBody>
          <a:bodyPr/>
          <a:lstStyle>
            <a:lvl1pPr algn="l">
              <a:defRPr/>
            </a:lvl1pPr>
          </a:lstStyle>
          <a:p>
            <a:fld id="{E874B879-0AF9-4026-BF5A-3DB8BD27CB43}" type="datetimeFigureOut">
              <a:rPr kumimoji="1" lang="ja-JP" altLang="en-US" smtClean="0"/>
              <a:t>2024/3/7</a:t>
            </a:fld>
            <a:endParaRPr kumimoji="1" lang="ja-JP" altLang="en-US"/>
          </a:p>
        </p:txBody>
      </p:sp>
      <p:sp>
        <p:nvSpPr>
          <p:cNvPr id="1091"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kumimoji="1" lang="ja-JP" altLang="en-US"/>
          </a:p>
        </p:txBody>
      </p:sp>
      <p:sp>
        <p:nvSpPr>
          <p:cNvPr id="1092" name="Slide Number Placeholder 6"/>
          <p:cNvSpPr>
            <a:spLocks noGrp="1"/>
          </p:cNvSpPr>
          <p:nvPr>
            <p:ph type="sldNum" sz="quarter" idx="12"/>
          </p:nvPr>
        </p:nvSpPr>
        <p:spPr/>
        <p:txBody>
          <a:bodyPr/>
          <a:lstStyle>
            <a:lvl1pPr>
              <a:defRPr>
                <a:solidFill>
                  <a:schemeClr val="tx2"/>
                </a:solidFill>
              </a:defRPr>
            </a:lvl1pPr>
          </a:lstStyle>
          <a:p>
            <a:fld id="{13722285-1663-4EE5-A286-FC891BDC55B3}" type="slidenum">
              <a:rPr kumimoji="1" lang="ja-JP" altLang="en-US" smtClean="0"/>
              <a:t>‹#›</a:t>
            </a:fld>
            <a:endParaRPr kumimoji="1" lang="ja-JP" altLang="en-US"/>
          </a:p>
        </p:txBody>
      </p:sp>
    </p:spTree>
    <p:extLst>
      <p:ext uri="{BB962C8B-B14F-4D97-AF65-F5344CB8AC3E}">
        <p14:creationId xmlns:p14="http://schemas.microsoft.com/office/powerpoint/2010/main" val="645185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094"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95"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96"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1097"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1098"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099" name="Date Placeholder 4"/>
          <p:cNvSpPr>
            <a:spLocks noGrp="1"/>
          </p:cNvSpPr>
          <p:nvPr>
            <p:ph type="dt" sz="half" idx="10"/>
          </p:nvPr>
        </p:nvSpPr>
        <p:spPr/>
        <p:txBody>
          <a:bodyPr/>
          <a:lstStyle/>
          <a:p>
            <a:fld id="{E874B879-0AF9-4026-BF5A-3DB8BD27CB43}" type="datetimeFigureOut">
              <a:rPr kumimoji="1" lang="ja-JP" altLang="en-US" smtClean="0"/>
              <a:t>2024/3/7</a:t>
            </a:fld>
            <a:endParaRPr kumimoji="1" lang="ja-JP" altLang="en-US"/>
          </a:p>
        </p:txBody>
      </p:sp>
      <p:sp>
        <p:nvSpPr>
          <p:cNvPr id="1100" name="Footer Placeholder 5"/>
          <p:cNvSpPr>
            <a:spLocks noGrp="1"/>
          </p:cNvSpPr>
          <p:nvPr>
            <p:ph type="ftr" sz="quarter" idx="11"/>
          </p:nvPr>
        </p:nvSpPr>
        <p:spPr/>
        <p:txBody>
          <a:bodyPr/>
          <a:lstStyle/>
          <a:p>
            <a:endParaRPr kumimoji="1" lang="ja-JP" altLang="en-US"/>
          </a:p>
        </p:txBody>
      </p:sp>
      <p:sp>
        <p:nvSpPr>
          <p:cNvPr id="1101" name="Slide Number Placeholder 6"/>
          <p:cNvSpPr>
            <a:spLocks noGrp="1"/>
          </p:cNvSpPr>
          <p:nvPr>
            <p:ph type="sldNum" sz="quarter" idx="12"/>
          </p:nvPr>
        </p:nvSpPr>
        <p:spPr/>
        <p:txBody>
          <a:bodyPr/>
          <a:lstStyle/>
          <a:p>
            <a:fld id="{13722285-1663-4EE5-A286-FC891BDC55B3}" type="slidenum">
              <a:rPr kumimoji="1" lang="ja-JP" altLang="en-US" smtClean="0"/>
              <a:t>‹#›</a:t>
            </a:fld>
            <a:endParaRPr kumimoji="1" lang="ja-JP" altLang="en-US"/>
          </a:p>
        </p:txBody>
      </p:sp>
    </p:spTree>
    <p:extLst>
      <p:ext uri="{BB962C8B-B14F-4D97-AF65-F5344CB8AC3E}">
        <p14:creationId xmlns:p14="http://schemas.microsoft.com/office/powerpoint/2010/main" val="843784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30">
          <a:fgClr>
            <a:schemeClr val="accent1">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1025"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26"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27"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1028"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29"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E874B879-0AF9-4026-BF5A-3DB8BD27CB43}" type="datetimeFigureOut">
              <a:rPr kumimoji="1" lang="ja-JP" altLang="en-US" smtClean="0"/>
              <a:t>2024/3/7</a:t>
            </a:fld>
            <a:endParaRPr kumimoji="1" lang="ja-JP" altLang="en-US"/>
          </a:p>
        </p:txBody>
      </p:sp>
      <p:sp>
        <p:nvSpPr>
          <p:cNvPr id="1030"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1031"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3722285-1663-4EE5-A286-FC891BDC55B3}" type="slidenum">
              <a:rPr kumimoji="1" lang="ja-JP" altLang="en-US" smtClean="0"/>
              <a:t>‹#›</a:t>
            </a:fld>
            <a:endParaRPr kumimoji="1" lang="ja-JP" altLang="en-US"/>
          </a:p>
        </p:txBody>
      </p:sp>
      <p:cxnSp>
        <p:nvCxnSpPr>
          <p:cNvPr id="1032"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757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package" Target="../embeddings/Microsoft_PowerPoint_Presentation.pptx"/><Relationship Id="rId2" Type="http://schemas.openxmlformats.org/officeDocument/2006/relationships/image" Target="../media/image16.tmp"/><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9" name="Picture 6" descr="水戸の梅まつり2024】絶賛開催中！ふくよかな香りと鮮やかな色に ..."/>
          <p:cNvPicPr>
            <a:picLocks noChangeAspect="1" noChangeArrowheads="1"/>
          </p:cNvPicPr>
          <p:nvPr/>
        </p:nvPicPr>
        <p:blipFill>
          <a:blip r:embed="rId2"/>
          <a:srcRect l="8078" r="18369" b="-2"/>
          <a:stretch>
            <a:fillRect/>
          </a:stretch>
        </p:blipFill>
        <p:spPr>
          <a:xfrm>
            <a:off x="0" y="0"/>
            <a:ext cx="7556905" cy="6376416"/>
          </a:xfrm>
          <a:prstGeom prst="rect">
            <a:avLst/>
          </a:prstGeom>
          <a:noFill/>
          <a:effectLst>
            <a:softEdge rad="63500"/>
          </a:effectLst>
        </p:spPr>
      </p:pic>
      <p:sp>
        <p:nvSpPr>
          <p:cNvPr id="1130" name="Rectangle 1076">
            <a:extLs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1131" name="タイトル 1"/>
          <p:cNvSpPr>
            <a:spLocks noGrp="1"/>
          </p:cNvSpPr>
          <p:nvPr>
            <p:ph type="ctrTitle"/>
          </p:nvPr>
        </p:nvSpPr>
        <p:spPr>
          <a:xfrm>
            <a:off x="7719234" y="157421"/>
            <a:ext cx="4735000" cy="1320497"/>
          </a:xfrm>
        </p:spPr>
        <p:txBody>
          <a:bodyPr>
            <a:normAutofit/>
          </a:bodyPr>
          <a:lstStyle/>
          <a:p>
            <a:r>
              <a:rPr kumimoji="1" lang="en-US" altLang="ja-JP" sz="5400" dirty="0">
                <a:solidFill>
                  <a:srgbClr val="FFFF00"/>
                </a:solidFill>
                <a:effectLst>
                  <a:outerShdw blurRad="38100" dist="38100" dir="2700000" algn="tl">
                    <a:srgbClr val="000000">
                      <a:alpha val="43137"/>
                    </a:srgbClr>
                  </a:outerShdw>
                </a:effectLst>
              </a:rPr>
              <a:t>Good Appetite!</a:t>
            </a:r>
            <a:br>
              <a:rPr kumimoji="1" lang="en-US" altLang="ja-JP" sz="5400" dirty="0">
                <a:solidFill>
                  <a:srgbClr val="FFFF00"/>
                </a:solidFill>
                <a:effectLst>
                  <a:outerShdw blurRad="38100" dist="38100" dir="2700000" algn="tl">
                    <a:srgbClr val="000000">
                      <a:alpha val="43137"/>
                    </a:srgbClr>
                  </a:outerShdw>
                </a:effectLst>
              </a:rPr>
            </a:br>
            <a:r>
              <a:rPr kumimoji="1" lang="ja-JP" altLang="en-US" sz="2800" dirty="0">
                <a:solidFill>
                  <a:srgbClr val="FFFF00"/>
                </a:solidFill>
                <a:effectLst>
                  <a:outerShdw blurRad="38100" dist="38100" dir="2700000" algn="tl">
                    <a:srgbClr val="000000">
                      <a:alpha val="43137"/>
                    </a:srgbClr>
                  </a:outerShdw>
                </a:effectLst>
              </a:rPr>
              <a:t>～地産地消でよい食事を～</a:t>
            </a:r>
          </a:p>
        </p:txBody>
      </p:sp>
      <p:sp>
        <p:nvSpPr>
          <p:cNvPr id="1132" name="サブタイトル 2"/>
          <p:cNvSpPr>
            <a:spLocks noGrp="1"/>
          </p:cNvSpPr>
          <p:nvPr>
            <p:ph type="subTitle" idx="1"/>
          </p:nvPr>
        </p:nvSpPr>
        <p:spPr>
          <a:xfrm>
            <a:off x="8812945" y="1556628"/>
            <a:ext cx="3280611" cy="2649823"/>
          </a:xfrm>
        </p:spPr>
        <p:txBody>
          <a:bodyPr>
            <a:normAutofit lnSpcReduction="10000"/>
          </a:bodyPr>
          <a:lstStyle/>
          <a:p>
            <a:r>
              <a:rPr kumimoji="1" lang="ja-JP" altLang="en-US" dirty="0">
                <a:solidFill>
                  <a:srgbClr val="FFFFFF"/>
                </a:solidFill>
                <a:effectLst>
                  <a:outerShdw blurRad="38100" dist="38100" dir="2700000" algn="tl">
                    <a:srgbClr val="000000">
                      <a:alpha val="43137"/>
                    </a:srgbClr>
                  </a:outerShdw>
                </a:effectLst>
              </a:rPr>
              <a:t>大原学園</a:t>
            </a:r>
            <a:r>
              <a:rPr kumimoji="1" lang="en-US" altLang="ja-JP" dirty="0">
                <a:solidFill>
                  <a:srgbClr val="FFFFFF"/>
                </a:solidFill>
                <a:effectLst>
                  <a:outerShdw blurRad="38100" dist="38100" dir="2700000" algn="tl">
                    <a:srgbClr val="000000">
                      <a:alpha val="43137"/>
                    </a:srgbClr>
                  </a:outerShdw>
                </a:effectLst>
              </a:rPr>
              <a:t>COG</a:t>
            </a:r>
            <a:r>
              <a:rPr kumimoji="1" lang="ja-JP" altLang="en-US" dirty="0">
                <a:solidFill>
                  <a:srgbClr val="FFFFFF"/>
                </a:solidFill>
                <a:effectLst>
                  <a:outerShdw blurRad="38100" dist="38100" dir="2700000" algn="tl">
                    <a:srgbClr val="000000">
                      <a:alpha val="43137"/>
                    </a:srgbClr>
                  </a:outerShdw>
                </a:effectLst>
              </a:rPr>
              <a:t>チーム</a:t>
            </a:r>
            <a:endParaRPr kumimoji="1" lang="en-US" altLang="ja-JP" dirty="0">
              <a:solidFill>
                <a:srgbClr val="FFFFFF"/>
              </a:solidFill>
              <a:effectLst>
                <a:outerShdw blurRad="38100" dist="38100" dir="2700000" algn="tl">
                  <a:srgbClr val="000000">
                    <a:alpha val="43137"/>
                  </a:srgbClr>
                </a:outerShdw>
              </a:effectLst>
            </a:endParaRPr>
          </a:p>
          <a:p>
            <a:r>
              <a:rPr lang="ja-JP" altLang="en-US" sz="2000" dirty="0">
                <a:solidFill>
                  <a:srgbClr val="FFFFFF"/>
                </a:solidFill>
                <a:effectLst>
                  <a:outerShdw blurRad="38100" dist="38100" dir="2700000" algn="tl">
                    <a:srgbClr val="000000">
                      <a:alpha val="43137"/>
                    </a:srgbClr>
                  </a:outerShdw>
                </a:effectLst>
              </a:rPr>
              <a:t>　多田嘉夫（教員）</a:t>
            </a:r>
            <a:endParaRPr lang="en-US" altLang="ja-JP" sz="2000" dirty="0">
              <a:solidFill>
                <a:srgbClr val="FFFFFF"/>
              </a:solidFill>
              <a:effectLst>
                <a:outerShdw blurRad="38100" dist="38100" dir="2700000" algn="tl">
                  <a:srgbClr val="000000">
                    <a:alpha val="43137"/>
                  </a:srgbClr>
                </a:outerShdw>
              </a:effectLst>
            </a:endParaRPr>
          </a:p>
          <a:p>
            <a:r>
              <a:rPr lang="ja-JP" altLang="en-US" sz="2000" dirty="0">
                <a:solidFill>
                  <a:srgbClr val="FFFFFF"/>
                </a:solidFill>
                <a:effectLst>
                  <a:outerShdw blurRad="38100" dist="38100" dir="2700000" algn="tl">
                    <a:srgbClr val="000000">
                      <a:alpha val="43137"/>
                    </a:srgbClr>
                  </a:outerShdw>
                </a:effectLst>
              </a:rPr>
              <a:t>　井川麻夏</a:t>
            </a:r>
          </a:p>
          <a:p>
            <a:r>
              <a:rPr lang="ja-JP" altLang="en-US" sz="2000" dirty="0">
                <a:solidFill>
                  <a:srgbClr val="FFFFFF"/>
                </a:solidFill>
                <a:effectLst>
                  <a:outerShdw blurRad="38100" dist="38100" dir="2700000" algn="tl">
                    <a:srgbClr val="000000">
                      <a:alpha val="43137"/>
                    </a:srgbClr>
                  </a:outerShdw>
                </a:effectLst>
              </a:rPr>
              <a:t>　海野紘希</a:t>
            </a:r>
          </a:p>
          <a:p>
            <a:r>
              <a:rPr lang="ja-JP" altLang="en-US" sz="2000" dirty="0">
                <a:solidFill>
                  <a:srgbClr val="FFFFFF"/>
                </a:solidFill>
                <a:effectLst>
                  <a:outerShdw blurRad="38100" dist="38100" dir="2700000" algn="tl">
                    <a:srgbClr val="000000">
                      <a:alpha val="43137"/>
                    </a:srgbClr>
                  </a:outerShdw>
                </a:effectLst>
              </a:rPr>
              <a:t>　関　</a:t>
            </a:r>
            <a:r>
              <a:rPr lang="ja-JP" altLang="en-US" sz="1050" dirty="0">
                <a:solidFill>
                  <a:srgbClr val="FFFFFF"/>
                </a:solidFill>
                <a:effectLst>
                  <a:outerShdw blurRad="38100" dist="38100" dir="2700000" algn="tl">
                    <a:srgbClr val="000000">
                      <a:alpha val="43137"/>
                    </a:srgbClr>
                  </a:outerShdw>
                </a:effectLst>
              </a:rPr>
              <a:t>　</a:t>
            </a:r>
            <a:r>
              <a:rPr lang="ja-JP" altLang="en-US" sz="2000" dirty="0">
                <a:solidFill>
                  <a:srgbClr val="FFFFFF"/>
                </a:solidFill>
                <a:effectLst>
                  <a:outerShdw blurRad="38100" dist="38100" dir="2700000" algn="tl">
                    <a:srgbClr val="000000">
                      <a:alpha val="43137"/>
                    </a:srgbClr>
                  </a:outerShdw>
                </a:effectLst>
              </a:rPr>
              <a:t>李紗</a:t>
            </a:r>
            <a:endParaRPr lang="en-US" altLang="ja-JP" sz="2000" dirty="0">
              <a:solidFill>
                <a:srgbClr val="FFFFFF"/>
              </a:solidFill>
              <a:effectLst>
                <a:outerShdw blurRad="38100" dist="38100" dir="2700000" algn="tl">
                  <a:srgbClr val="000000">
                    <a:alpha val="43137"/>
                  </a:srgbClr>
                </a:outerShdw>
              </a:effectLst>
            </a:endParaRPr>
          </a:p>
          <a:p>
            <a:r>
              <a:rPr lang="ja-JP" altLang="en-US" sz="2000" dirty="0">
                <a:solidFill>
                  <a:srgbClr val="FFFFFF"/>
                </a:solidFill>
                <a:effectLst>
                  <a:outerShdw blurRad="38100" dist="38100" dir="2700000" algn="tl">
                    <a:srgbClr val="000000">
                      <a:alpha val="43137"/>
                    </a:srgbClr>
                  </a:outerShdw>
                </a:effectLst>
              </a:rPr>
              <a:t>　谷島ひなた</a:t>
            </a:r>
            <a:endParaRPr lang="en-US" altLang="ja-JP" sz="2000" dirty="0">
              <a:solidFill>
                <a:srgbClr val="FFFFFF"/>
              </a:solidFill>
              <a:effectLst>
                <a:outerShdw blurRad="38100" dist="38100" dir="2700000" algn="tl">
                  <a:srgbClr val="000000">
                    <a:alpha val="43137"/>
                  </a:srgbClr>
                </a:outerShdw>
              </a:effectLst>
            </a:endParaRPr>
          </a:p>
          <a:p>
            <a:endParaRPr kumimoji="1" lang="en-US" altLang="ja-JP" dirty="0">
              <a:solidFill>
                <a:srgbClr val="FFFFFF"/>
              </a:solidFill>
              <a:effectLst>
                <a:outerShdw blurRad="38100" dist="38100" dir="2700000" algn="tl">
                  <a:srgbClr val="000000">
                    <a:alpha val="43137"/>
                  </a:srgbClr>
                </a:outerShdw>
              </a:effectLst>
            </a:endParaRPr>
          </a:p>
          <a:p>
            <a:endParaRPr lang="en-US" altLang="ja-JP" dirty="0">
              <a:solidFill>
                <a:srgbClr val="FFFFFF"/>
              </a:solidFill>
              <a:effectLst>
                <a:outerShdw blurRad="38100" dist="38100" dir="2700000" algn="tl">
                  <a:srgbClr val="000000">
                    <a:alpha val="43137"/>
                  </a:srgbClr>
                </a:outerShdw>
              </a:effectLst>
            </a:endParaRPr>
          </a:p>
          <a:p>
            <a:endParaRPr kumimoji="1" lang="en-US" altLang="ja-JP" dirty="0">
              <a:solidFill>
                <a:srgbClr val="FFFFFF"/>
              </a:solidFill>
              <a:effectLst>
                <a:outerShdw blurRad="38100" dist="38100" dir="2700000" algn="tl">
                  <a:srgbClr val="000000">
                    <a:alpha val="43137"/>
                  </a:srgbClr>
                </a:outerShdw>
              </a:effectLst>
            </a:endParaRPr>
          </a:p>
          <a:p>
            <a:endParaRPr lang="en-US" altLang="ja-JP" dirty="0">
              <a:solidFill>
                <a:srgbClr val="FFFFFF"/>
              </a:solidFill>
              <a:effectLst>
                <a:outerShdw blurRad="38100" dist="38100" dir="2700000" algn="tl">
                  <a:srgbClr val="000000">
                    <a:alpha val="43137"/>
                  </a:srgbClr>
                </a:outerShdw>
              </a:effectLst>
            </a:endParaRPr>
          </a:p>
          <a:p>
            <a:endParaRPr kumimoji="1" lang="ja-JP" altLang="en-US" dirty="0">
              <a:solidFill>
                <a:srgbClr val="FFFFFF"/>
              </a:solidFill>
              <a:effectLst>
                <a:outerShdw blurRad="38100" dist="38100" dir="2700000" algn="tl">
                  <a:srgbClr val="000000">
                    <a:alpha val="43137"/>
                  </a:srgbClr>
                </a:outerShdw>
              </a:effectLst>
            </a:endParaRPr>
          </a:p>
          <a:p>
            <a:endParaRPr lang="ja-JP" altLang="en-US" sz="1500" dirty="0">
              <a:solidFill>
                <a:srgbClr val="FFFFFF"/>
              </a:solidFill>
            </a:endParaRPr>
          </a:p>
          <a:p>
            <a:endParaRPr kumimoji="1" lang="ja-JP" altLang="en-US" sz="1500" dirty="0">
              <a:solidFill>
                <a:srgbClr val="FFFFFF"/>
              </a:solidFill>
            </a:endParaRPr>
          </a:p>
        </p:txBody>
      </p:sp>
      <p:sp>
        <p:nvSpPr>
          <p:cNvPr id="1133" name="Rectangle 1078">
            <a:extLs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pic>
        <p:nvPicPr>
          <p:cNvPr id="1134" name="Picture 10"/>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9584726" y="4285161"/>
            <a:ext cx="2471932" cy="2091255"/>
          </a:xfrm>
          <a:prstGeom prst="rect">
            <a:avLst/>
          </a:prstGeom>
          <a:noFill/>
          <a:effectLst>
            <a:softEdge rad="63500"/>
          </a:effectLst>
        </p:spPr>
      </p:pic>
      <p:sp>
        <p:nvSpPr>
          <p:cNvPr id="1135" name="テキスト ボックス 5"/>
          <p:cNvSpPr txBox="1"/>
          <p:nvPr/>
        </p:nvSpPr>
        <p:spPr>
          <a:xfrm>
            <a:off x="9693851" y="6361314"/>
            <a:ext cx="3016396" cy="461665"/>
          </a:xfrm>
          <a:prstGeom prst="rect">
            <a:avLst/>
          </a:prstGeom>
          <a:noFill/>
        </p:spPr>
        <p:txBody>
          <a:bodyPr wrap="square" rtlCol="0">
            <a:spAutoFit/>
          </a:bodyPr>
          <a:lstStyle/>
          <a:p>
            <a:r>
              <a:rPr kumimoji="1" lang="ja-JP" altLang="en-US" sz="1200" b="1" dirty="0">
                <a:solidFill>
                  <a:srgbClr val="FFC000"/>
                </a:solidFill>
              </a:rPr>
              <a:t>水戸市のマスコットキャラクター</a:t>
            </a:r>
            <a:endParaRPr kumimoji="1" lang="en-US" altLang="ja-JP" sz="1200" b="1" dirty="0">
              <a:solidFill>
                <a:srgbClr val="FFC000"/>
              </a:solidFill>
            </a:endParaRPr>
          </a:p>
          <a:p>
            <a:r>
              <a:rPr lang="ja-JP" altLang="en-US" sz="1200" b="1" dirty="0">
                <a:solidFill>
                  <a:srgbClr val="FFC000"/>
                </a:solidFill>
              </a:rPr>
              <a:t>「みとちゃん」</a:t>
            </a:r>
            <a:endParaRPr kumimoji="1" lang="ja-JP" altLang="en-US" sz="1200" b="1" dirty="0">
              <a:solidFill>
                <a:srgbClr val="FFC000"/>
              </a:solidFill>
            </a:endParaRPr>
          </a:p>
        </p:txBody>
      </p:sp>
      <p:sp>
        <p:nvSpPr>
          <p:cNvPr id="1136" name="テキスト ボックス 6"/>
          <p:cNvSpPr txBox="1"/>
          <p:nvPr/>
        </p:nvSpPr>
        <p:spPr>
          <a:xfrm>
            <a:off x="6167691" y="6453646"/>
            <a:ext cx="1867536" cy="276999"/>
          </a:xfrm>
          <a:prstGeom prst="rect">
            <a:avLst/>
          </a:prstGeom>
          <a:noFill/>
        </p:spPr>
        <p:txBody>
          <a:bodyPr wrap="square" rtlCol="0">
            <a:spAutoFit/>
          </a:bodyPr>
          <a:lstStyle/>
          <a:p>
            <a:r>
              <a:rPr kumimoji="1" lang="ja-JP" altLang="en-US" sz="1200" b="1" dirty="0">
                <a:solidFill>
                  <a:srgbClr val="FFC000"/>
                </a:solidFill>
              </a:rPr>
              <a:t>水戸市　「偕楽園</a:t>
            </a:r>
            <a:r>
              <a:rPr lang="ja-JP" altLang="en-US" sz="1200" b="1" dirty="0">
                <a:solidFill>
                  <a:srgbClr val="FFC000"/>
                </a:solidFill>
              </a:rPr>
              <a:t>」</a:t>
            </a:r>
            <a:endParaRPr kumimoji="1" lang="en-US" altLang="ja-JP" sz="1200" b="1" dirty="0">
              <a:solidFill>
                <a:srgbClr val="FFC000"/>
              </a:solidFill>
            </a:endParaRPr>
          </a:p>
        </p:txBody>
      </p:sp>
    </p:spTree>
    <p:extLst>
      <p:ext uri="{BB962C8B-B14F-4D97-AF65-F5344CB8AC3E}">
        <p14:creationId xmlns:p14="http://schemas.microsoft.com/office/powerpoint/2010/main" val="1655681283"/>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3" name="図 1"/>
          <p:cNvPicPr>
            <a:picLocks noChangeAspect="1"/>
          </p:cNvPicPr>
          <p:nvPr/>
        </p:nvPicPr>
        <p:blipFill>
          <a:blip r:embed="rId2"/>
          <a:srcRect l="40018" t="18547" r="20998" b="23944"/>
          <a:stretch>
            <a:fillRect/>
          </a:stretch>
        </p:blipFill>
        <p:spPr>
          <a:xfrm>
            <a:off x="51636" y="1694329"/>
            <a:ext cx="4698365" cy="4542689"/>
          </a:xfrm>
          <a:prstGeom prst="rect">
            <a:avLst/>
          </a:prstGeom>
        </p:spPr>
      </p:pic>
      <p:sp>
        <p:nvSpPr>
          <p:cNvPr id="1214" name="テキスト ボックス 2"/>
          <p:cNvSpPr txBox="1"/>
          <p:nvPr/>
        </p:nvSpPr>
        <p:spPr>
          <a:xfrm>
            <a:off x="5016342" y="387903"/>
            <a:ext cx="6360459" cy="1200329"/>
          </a:xfrm>
          <a:prstGeom prst="rect">
            <a:avLst/>
          </a:prstGeom>
          <a:noFill/>
        </p:spPr>
        <p:txBody>
          <a:bodyPr wrap="square" rtlCol="0">
            <a:spAutoFit/>
          </a:bodyPr>
          <a:lstStyle/>
          <a:p>
            <a:r>
              <a:rPr kumimoji="1" lang="ja-JP" altLang="en-US" sz="2400" dirty="0"/>
              <a:t>課題ポイント②</a:t>
            </a:r>
            <a:endParaRPr kumimoji="1" lang="en-US" altLang="ja-JP" sz="2400" dirty="0"/>
          </a:p>
          <a:p>
            <a:r>
              <a:rPr lang="ja-JP" altLang="en-US" sz="2400" dirty="0">
                <a:solidFill>
                  <a:srgbClr val="FF0000"/>
                </a:solidFill>
              </a:rPr>
              <a:t>地産地消の興味・関心度を高め，</a:t>
            </a:r>
            <a:endParaRPr lang="en-US" altLang="ja-JP" sz="2400" dirty="0">
              <a:solidFill>
                <a:srgbClr val="FF0000"/>
              </a:solidFill>
            </a:endParaRPr>
          </a:p>
          <a:p>
            <a:r>
              <a:rPr lang="ja-JP" altLang="en-US" sz="2400" dirty="0">
                <a:solidFill>
                  <a:srgbClr val="FF0000"/>
                </a:solidFill>
              </a:rPr>
              <a:t>家族世帯の食卓を変えたい</a:t>
            </a:r>
            <a:endParaRPr lang="en-US" altLang="ja-JP" sz="2400" dirty="0">
              <a:solidFill>
                <a:srgbClr val="FF0000"/>
              </a:solidFill>
            </a:endParaRPr>
          </a:p>
        </p:txBody>
      </p:sp>
      <p:sp>
        <p:nvSpPr>
          <p:cNvPr id="1215" name="テキスト ボックス 3"/>
          <p:cNvSpPr txBox="1"/>
          <p:nvPr/>
        </p:nvSpPr>
        <p:spPr>
          <a:xfrm>
            <a:off x="5141001" y="1771159"/>
            <a:ext cx="6007100" cy="400110"/>
          </a:xfrm>
          <a:prstGeom prst="rect">
            <a:avLst/>
          </a:prstGeom>
          <a:noFill/>
        </p:spPr>
        <p:txBody>
          <a:bodyPr wrap="square" rtlCol="0">
            <a:spAutoFit/>
          </a:bodyPr>
          <a:lstStyle/>
          <a:p>
            <a:r>
              <a:rPr lang="en-US" altLang="ja-JP" sz="2000" dirty="0"/>
              <a:t>【</a:t>
            </a:r>
            <a:r>
              <a:rPr lang="ja-JP" altLang="en-US" sz="2000" dirty="0"/>
              <a:t>行政データ</a:t>
            </a:r>
            <a:r>
              <a:rPr lang="en-US" altLang="ja-JP" sz="2000" dirty="0"/>
              <a:t>】</a:t>
            </a:r>
          </a:p>
        </p:txBody>
      </p:sp>
      <p:sp>
        <p:nvSpPr>
          <p:cNvPr id="1216" name="矢印: 下 4"/>
          <p:cNvSpPr/>
          <p:nvPr/>
        </p:nvSpPr>
        <p:spPr>
          <a:xfrm>
            <a:off x="7356130" y="5324791"/>
            <a:ext cx="840441" cy="41685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7" name="テキスト ボックス 5"/>
          <p:cNvSpPr txBox="1"/>
          <p:nvPr/>
        </p:nvSpPr>
        <p:spPr>
          <a:xfrm>
            <a:off x="5526739" y="4863126"/>
            <a:ext cx="6051922" cy="461665"/>
          </a:xfrm>
          <a:prstGeom prst="rect">
            <a:avLst/>
          </a:prstGeom>
          <a:noFill/>
        </p:spPr>
        <p:txBody>
          <a:bodyPr wrap="square" rtlCol="0">
            <a:spAutoFit/>
          </a:bodyPr>
          <a:lstStyle/>
          <a:p>
            <a:r>
              <a:rPr kumimoji="1" lang="ja-JP" altLang="en-US" sz="2400" dirty="0">
                <a:highlight>
                  <a:srgbClr val="FFFF00"/>
                </a:highlight>
              </a:rPr>
              <a:t>より地産地消の興味・関心度</a:t>
            </a:r>
            <a:r>
              <a:rPr lang="ja-JP" altLang="en-US" sz="2400" dirty="0">
                <a:highlight>
                  <a:srgbClr val="FFFF00"/>
                </a:highlight>
              </a:rPr>
              <a:t>を</a:t>
            </a:r>
            <a:r>
              <a:rPr kumimoji="1" lang="ja-JP" altLang="en-US" sz="2400" dirty="0">
                <a:highlight>
                  <a:srgbClr val="FFFF00"/>
                </a:highlight>
              </a:rPr>
              <a:t>高めたい</a:t>
            </a:r>
            <a:r>
              <a:rPr kumimoji="1" lang="en-US" altLang="ja-JP" sz="2400" dirty="0">
                <a:highlight>
                  <a:srgbClr val="FFFF00"/>
                </a:highlight>
              </a:rPr>
              <a:t>!!</a:t>
            </a:r>
          </a:p>
        </p:txBody>
      </p:sp>
      <p:pic>
        <p:nvPicPr>
          <p:cNvPr id="1218" name="図 8"/>
          <p:cNvPicPr>
            <a:picLocks noChangeAspect="1"/>
          </p:cNvPicPr>
          <p:nvPr/>
        </p:nvPicPr>
        <p:blipFill>
          <a:blip r:embed="rId3"/>
          <a:srcRect l="39989" t="63432" r="20972" b="9845"/>
          <a:stretch>
            <a:fillRect/>
          </a:stretch>
        </p:blipFill>
        <p:spPr>
          <a:xfrm>
            <a:off x="51636" y="208590"/>
            <a:ext cx="4698367" cy="2056157"/>
          </a:xfrm>
          <a:prstGeom prst="rect">
            <a:avLst/>
          </a:prstGeom>
        </p:spPr>
      </p:pic>
      <p:pic>
        <p:nvPicPr>
          <p:cNvPr id="1219" name="図 9"/>
          <p:cNvPicPr>
            <a:picLocks noChangeAspect="1"/>
          </p:cNvPicPr>
          <p:nvPr/>
        </p:nvPicPr>
        <p:blipFill>
          <a:blip r:embed="rId4"/>
          <a:srcRect l="28746" t="42973" r="28464" b="42255"/>
          <a:stretch>
            <a:fillRect/>
          </a:stretch>
        </p:blipFill>
        <p:spPr>
          <a:xfrm>
            <a:off x="5141003" y="2085940"/>
            <a:ext cx="6111139" cy="1348870"/>
          </a:xfrm>
          <a:prstGeom prst="rect">
            <a:avLst/>
          </a:prstGeom>
        </p:spPr>
      </p:pic>
      <p:sp>
        <p:nvSpPr>
          <p:cNvPr id="1220" name="テキスト ボックス 11"/>
          <p:cNvSpPr txBox="1"/>
          <p:nvPr/>
        </p:nvSpPr>
        <p:spPr>
          <a:xfrm>
            <a:off x="7422774" y="3356396"/>
            <a:ext cx="4235361" cy="461665"/>
          </a:xfrm>
          <a:prstGeom prst="rect">
            <a:avLst/>
          </a:prstGeom>
          <a:noFill/>
        </p:spPr>
        <p:txBody>
          <a:bodyPr wrap="square" rtlCol="0">
            <a:spAutoFit/>
          </a:bodyPr>
          <a:lstStyle/>
          <a:p>
            <a:r>
              <a:rPr lang="ja-JP" altLang="en-US" sz="1200" dirty="0"/>
              <a:t>「</a:t>
            </a:r>
            <a:r>
              <a:rPr kumimoji="1" lang="ja-JP" altLang="en-US" sz="1200" dirty="0"/>
              <a:t>水戸市健康増進・食育推進計画（第３次）策定のための健康と　</a:t>
            </a:r>
          </a:p>
          <a:p>
            <a:r>
              <a:rPr kumimoji="1" lang="ja-JP" altLang="en-US" sz="1200" dirty="0"/>
              <a:t>食に関するアンケート調査結果報告書」</a:t>
            </a:r>
            <a:endParaRPr kumimoji="1" lang="en-US" altLang="ja-JP" sz="1200" dirty="0"/>
          </a:p>
        </p:txBody>
      </p:sp>
      <p:sp>
        <p:nvSpPr>
          <p:cNvPr id="1221" name="四角形: 角を丸くする 12"/>
          <p:cNvSpPr/>
          <p:nvPr/>
        </p:nvSpPr>
        <p:spPr>
          <a:xfrm>
            <a:off x="6867044" y="2985074"/>
            <a:ext cx="329453" cy="249703"/>
          </a:xfrm>
          <a:prstGeom prst="round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22" name="直線矢印コネクタ 14"/>
          <p:cNvCxnSpPr>
            <a:cxnSpLocks/>
          </p:cNvCxnSpPr>
          <p:nvPr/>
        </p:nvCxnSpPr>
        <p:spPr>
          <a:xfrm flipH="1">
            <a:off x="7031770" y="3252066"/>
            <a:ext cx="1" cy="5033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23" name="テキスト ボックス 15"/>
          <p:cNvSpPr txBox="1"/>
          <p:nvPr/>
        </p:nvSpPr>
        <p:spPr>
          <a:xfrm>
            <a:off x="5526739" y="3839998"/>
            <a:ext cx="3792071" cy="1015663"/>
          </a:xfrm>
          <a:prstGeom prst="rect">
            <a:avLst/>
          </a:prstGeom>
          <a:noFill/>
        </p:spPr>
        <p:txBody>
          <a:bodyPr wrap="square" rtlCol="0">
            <a:spAutoFit/>
          </a:bodyPr>
          <a:lstStyle/>
          <a:p>
            <a:r>
              <a:rPr kumimoji="1" lang="ja-JP" altLang="en-US" sz="2000" dirty="0"/>
              <a:t>水戸市や茨城県産の食材を購入するように心がけている方は全体の</a:t>
            </a:r>
            <a:r>
              <a:rPr kumimoji="1" lang="ja-JP" altLang="en-US" sz="2000" dirty="0">
                <a:solidFill>
                  <a:srgbClr val="FF0000"/>
                </a:solidFill>
              </a:rPr>
              <a:t>約４割</a:t>
            </a:r>
            <a:r>
              <a:rPr kumimoji="1" lang="ja-JP" altLang="en-US" sz="2000" dirty="0"/>
              <a:t>程度</a:t>
            </a:r>
          </a:p>
        </p:txBody>
      </p:sp>
      <p:sp>
        <p:nvSpPr>
          <p:cNvPr id="1224" name="テキスト ボックス 16"/>
          <p:cNvSpPr txBox="1"/>
          <p:nvPr/>
        </p:nvSpPr>
        <p:spPr>
          <a:xfrm>
            <a:off x="6343415" y="5789944"/>
            <a:ext cx="3197039" cy="461665"/>
          </a:xfrm>
          <a:prstGeom prst="rect">
            <a:avLst/>
          </a:prstGeom>
          <a:noFill/>
        </p:spPr>
        <p:txBody>
          <a:bodyPr wrap="square" rtlCol="0">
            <a:spAutoFit/>
          </a:bodyPr>
          <a:lstStyle/>
          <a:p>
            <a:r>
              <a:rPr kumimoji="1" lang="ja-JP" altLang="en-US" sz="2400" dirty="0">
                <a:solidFill>
                  <a:srgbClr val="FF0000"/>
                </a:solidFill>
              </a:rPr>
              <a:t>食フェスの開催を提案</a:t>
            </a:r>
          </a:p>
        </p:txBody>
      </p:sp>
      <p:sp>
        <p:nvSpPr>
          <p:cNvPr id="1225" name="正方形/長方形 6"/>
          <p:cNvSpPr/>
          <p:nvPr/>
        </p:nvSpPr>
        <p:spPr>
          <a:xfrm>
            <a:off x="51636" y="223181"/>
            <a:ext cx="4698365" cy="6028428"/>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256277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5" grpId="0"/>
      <p:bldP spid="1216" grpId="0" animBg="1"/>
      <p:bldP spid="1217" grpId="0"/>
      <p:bldP spid="1220" grpId="0"/>
      <p:bldP spid="1221" grpId="0" animBg="1"/>
      <p:bldP spid="1223" grpId="0"/>
      <p:bldP spid="12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CBAB216-8C04-6CF1-0783-0076B789AF4E}"/>
              </a:ext>
            </a:extLst>
          </p:cNvPr>
          <p:cNvSpPr txBox="1"/>
          <p:nvPr/>
        </p:nvSpPr>
        <p:spPr>
          <a:xfrm>
            <a:off x="354006" y="212140"/>
            <a:ext cx="4728013" cy="584775"/>
          </a:xfrm>
          <a:prstGeom prst="rect">
            <a:avLst/>
          </a:prstGeom>
          <a:noFill/>
        </p:spPr>
        <p:txBody>
          <a:bodyPr wrap="square" rtlCol="0">
            <a:spAutoFit/>
          </a:bodyPr>
          <a:lstStyle/>
          <a:p>
            <a:r>
              <a:rPr lang="ja-JP" altLang="en-US" sz="3200" b="1" dirty="0">
                <a:solidFill>
                  <a:schemeClr val="accent1"/>
                </a:solidFill>
              </a:rPr>
              <a:t>★「</a:t>
            </a:r>
            <a:r>
              <a:rPr kumimoji="1" lang="ja-JP" altLang="en-US" sz="3200" b="1" dirty="0">
                <a:solidFill>
                  <a:schemeClr val="accent1"/>
                </a:solidFill>
              </a:rPr>
              <a:t>食フェス開催」</a:t>
            </a:r>
            <a:r>
              <a:rPr kumimoji="1" lang="ja-JP" altLang="en-US" sz="3200" b="1" dirty="0"/>
              <a:t>の理由</a:t>
            </a:r>
          </a:p>
        </p:txBody>
      </p:sp>
      <p:sp>
        <p:nvSpPr>
          <p:cNvPr id="3" name="テキスト ボックス 2">
            <a:extLst>
              <a:ext uri="{FF2B5EF4-FFF2-40B4-BE49-F238E27FC236}">
                <a16:creationId xmlns:a16="http://schemas.microsoft.com/office/drawing/2014/main" id="{78067E81-8CF9-7E54-6312-A12C3B1113A5}"/>
              </a:ext>
            </a:extLst>
          </p:cNvPr>
          <p:cNvSpPr txBox="1"/>
          <p:nvPr/>
        </p:nvSpPr>
        <p:spPr>
          <a:xfrm>
            <a:off x="229193" y="926785"/>
            <a:ext cx="7675358" cy="1179810"/>
          </a:xfrm>
          <a:prstGeom prst="rect">
            <a:avLst/>
          </a:prstGeom>
          <a:solidFill>
            <a:schemeClr val="bg2">
              <a:lumMod val="90000"/>
            </a:schemeClr>
          </a:solidFill>
          <a:ln w="15875">
            <a:solidFill>
              <a:schemeClr val="bg2">
                <a:lumMod val="75000"/>
                <a:alpha val="97000"/>
              </a:schemeClr>
            </a:solidFill>
          </a:ln>
        </p:spPr>
        <p:txBody>
          <a:bodyPr wrap="square" rtlCol="0">
            <a:spAutoFit/>
          </a:bodyPr>
          <a:lstStyle/>
          <a:p>
            <a:pPr>
              <a:spcBef>
                <a:spcPts val="600"/>
              </a:spcBef>
              <a:spcAft>
                <a:spcPts val="200"/>
              </a:spcAft>
            </a:pPr>
            <a:r>
              <a:rPr kumimoji="1" lang="ja-JP" altLang="en-US" sz="2400" b="1" dirty="0">
                <a:solidFill>
                  <a:srgbClr val="0070C0"/>
                </a:solidFill>
              </a:rPr>
              <a:t>目的①</a:t>
            </a:r>
            <a:r>
              <a:rPr lang="ja-JP" altLang="en-US" sz="2400" b="1" dirty="0">
                <a:solidFill>
                  <a:srgbClr val="0070C0"/>
                </a:solidFill>
              </a:rPr>
              <a:t>　</a:t>
            </a:r>
            <a:r>
              <a:rPr kumimoji="1" lang="ja-JP" altLang="en-US" sz="2400" b="1" dirty="0">
                <a:solidFill>
                  <a:srgbClr val="0070C0"/>
                </a:solidFill>
              </a:rPr>
              <a:t>「地域の活性化」，「地域コミュニティ」の促進</a:t>
            </a:r>
            <a:endParaRPr kumimoji="1" lang="en-US" altLang="ja-JP" sz="2400" b="1" dirty="0">
              <a:solidFill>
                <a:srgbClr val="0070C0"/>
              </a:solidFill>
            </a:endParaRPr>
          </a:p>
          <a:p>
            <a:pPr>
              <a:spcBef>
                <a:spcPts val="600"/>
              </a:spcBef>
              <a:spcAft>
                <a:spcPts val="200"/>
              </a:spcAft>
            </a:pPr>
            <a:r>
              <a:rPr kumimoji="1" lang="ja-JP" altLang="en-US" sz="2000" dirty="0"/>
              <a:t>地元農家，地産地消推進店，行政，市民を巻き込んだ取り組みが</a:t>
            </a:r>
            <a:r>
              <a:rPr kumimoji="1" lang="ja-JP" altLang="en-US" sz="2000"/>
              <a:t>可能。食</a:t>
            </a:r>
            <a:r>
              <a:rPr kumimoji="1" lang="ja-JP" altLang="en-US" sz="2000" dirty="0"/>
              <a:t>フェスで交流する機会を作ること効果的。</a:t>
            </a:r>
            <a:endParaRPr kumimoji="1" lang="en-US" altLang="ja-JP" sz="2000" dirty="0"/>
          </a:p>
        </p:txBody>
      </p:sp>
      <p:pic>
        <p:nvPicPr>
          <p:cNvPr id="5" name="図 4">
            <a:extLst>
              <a:ext uri="{FF2B5EF4-FFF2-40B4-BE49-F238E27FC236}">
                <a16:creationId xmlns:a16="http://schemas.microsoft.com/office/drawing/2014/main" id="{009B79ED-3D49-834B-4A93-4CBCE580174E}"/>
              </a:ext>
            </a:extLst>
          </p:cNvPr>
          <p:cNvPicPr>
            <a:picLocks noChangeAspect="1"/>
          </p:cNvPicPr>
          <p:nvPr/>
        </p:nvPicPr>
        <p:blipFill rotWithShape="1">
          <a:blip r:embed="rId2">
            <a:extLst>
              <a:ext uri="{28A0092B-C50C-407E-A947-70E740481C1C}">
                <a14:useLocalDpi xmlns:a14="http://schemas.microsoft.com/office/drawing/2010/main" val="0"/>
              </a:ext>
            </a:extLst>
          </a:blip>
          <a:srcRect l="23103" t="28940" r="22707" b="45633"/>
          <a:stretch/>
        </p:blipFill>
        <p:spPr>
          <a:xfrm>
            <a:off x="287559" y="4072411"/>
            <a:ext cx="6308649" cy="1892595"/>
          </a:xfrm>
          <a:prstGeom prst="rect">
            <a:avLst/>
          </a:prstGeom>
        </p:spPr>
      </p:pic>
      <p:sp>
        <p:nvSpPr>
          <p:cNvPr id="6" name="テキスト ボックス 5">
            <a:extLst>
              <a:ext uri="{FF2B5EF4-FFF2-40B4-BE49-F238E27FC236}">
                <a16:creationId xmlns:a16="http://schemas.microsoft.com/office/drawing/2014/main" id="{BD649851-3C13-7910-12C7-8ED01761A640}"/>
              </a:ext>
            </a:extLst>
          </p:cNvPr>
          <p:cNvSpPr txBox="1"/>
          <p:nvPr/>
        </p:nvSpPr>
        <p:spPr>
          <a:xfrm>
            <a:off x="3877623" y="6074611"/>
            <a:ext cx="3708788" cy="276999"/>
          </a:xfrm>
          <a:prstGeom prst="rect">
            <a:avLst/>
          </a:prstGeom>
          <a:noFill/>
        </p:spPr>
        <p:txBody>
          <a:bodyPr wrap="square" rtlCol="0">
            <a:spAutoFit/>
          </a:bodyPr>
          <a:lstStyle/>
          <a:p>
            <a:r>
              <a:rPr kumimoji="1" lang="ja-JP" altLang="en-US" sz="1200" dirty="0"/>
              <a:t>水戸市健康増進・食育推進計画（第２次）</a:t>
            </a:r>
          </a:p>
        </p:txBody>
      </p:sp>
      <p:sp>
        <p:nvSpPr>
          <p:cNvPr id="7" name="四角形: 角を丸くする 6">
            <a:extLst>
              <a:ext uri="{FF2B5EF4-FFF2-40B4-BE49-F238E27FC236}">
                <a16:creationId xmlns:a16="http://schemas.microsoft.com/office/drawing/2014/main" id="{05598B2D-3515-0863-A2E2-9CB6ADC8D3DB}"/>
              </a:ext>
            </a:extLst>
          </p:cNvPr>
          <p:cNvSpPr/>
          <p:nvPr/>
        </p:nvSpPr>
        <p:spPr>
          <a:xfrm>
            <a:off x="2348283" y="4909139"/>
            <a:ext cx="345781" cy="285431"/>
          </a:xfrm>
          <a:prstGeom prst="round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D283F79D-D29C-2E6C-AF42-8B479EFC067E}"/>
              </a:ext>
            </a:extLst>
          </p:cNvPr>
          <p:cNvSpPr/>
          <p:nvPr/>
        </p:nvSpPr>
        <p:spPr>
          <a:xfrm>
            <a:off x="4736238" y="4875992"/>
            <a:ext cx="345781" cy="285431"/>
          </a:xfrm>
          <a:prstGeom prst="roundRect">
            <a:avLst>
              <a:gd name="adj" fmla="val 41986"/>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9" name="オブジェクト 8">
            <a:hlinkClick r:id="" action="ppaction://ole?verb=0"/>
            <a:extLst>
              <a:ext uri="{FF2B5EF4-FFF2-40B4-BE49-F238E27FC236}">
                <a16:creationId xmlns:a16="http://schemas.microsoft.com/office/drawing/2014/main" id="{C16B484D-8680-217D-C11C-F7DB86B19A87}"/>
              </a:ext>
            </a:extLst>
          </p:cNvPr>
          <p:cNvGraphicFramePr>
            <a:graphicFrameLocks noChangeAspect="1"/>
          </p:cNvGraphicFramePr>
          <p:nvPr/>
        </p:nvGraphicFramePr>
        <p:xfrm>
          <a:off x="8113743" y="344976"/>
          <a:ext cx="3944610" cy="5703070"/>
        </p:xfrm>
        <a:graphic>
          <a:graphicData uri="http://schemas.openxmlformats.org/presentationml/2006/ole">
            <mc:AlternateContent xmlns:mc="http://schemas.openxmlformats.org/markup-compatibility/2006">
              <mc:Choice xmlns:v="urn:schemas-microsoft-com:vml" Requires="v">
                <p:oleObj name="Presentation" r:id="rId3" imgW="3429064" imgH="4952869" progId="PowerPoint.Show.12">
                  <p:embed/>
                </p:oleObj>
              </mc:Choice>
              <mc:Fallback>
                <p:oleObj name="Presentation" r:id="rId3" imgW="3429064" imgH="4952869" progId="PowerPoint.Show.12">
                  <p:embed/>
                  <p:pic>
                    <p:nvPicPr>
                      <p:cNvPr id="9" name="オブジェクト 8">
                        <a:hlinkClick r:id="" action="ppaction://ole?verb=0"/>
                        <a:extLst>
                          <a:ext uri="{FF2B5EF4-FFF2-40B4-BE49-F238E27FC236}">
                            <a16:creationId xmlns:a16="http://schemas.microsoft.com/office/drawing/2014/main" id="{C16B484D-8680-217D-C11C-F7DB86B19A87}"/>
                          </a:ext>
                        </a:extLst>
                      </p:cNvPr>
                      <p:cNvPicPr/>
                      <p:nvPr/>
                    </p:nvPicPr>
                    <p:blipFill>
                      <a:blip r:embed="rId4"/>
                      <a:stretch>
                        <a:fillRect/>
                      </a:stretch>
                    </p:blipFill>
                    <p:spPr>
                      <a:xfrm>
                        <a:off x="8113743" y="344976"/>
                        <a:ext cx="3944610" cy="5703070"/>
                      </a:xfrm>
                      <a:prstGeom prst="rect">
                        <a:avLst/>
                      </a:prstGeom>
                    </p:spPr>
                  </p:pic>
                </p:oleObj>
              </mc:Fallback>
            </mc:AlternateContent>
          </a:graphicData>
        </a:graphic>
      </p:graphicFrame>
      <p:sp>
        <p:nvSpPr>
          <p:cNvPr id="10" name="テキスト ボックス 9">
            <a:extLst>
              <a:ext uri="{FF2B5EF4-FFF2-40B4-BE49-F238E27FC236}">
                <a16:creationId xmlns:a16="http://schemas.microsoft.com/office/drawing/2014/main" id="{78067E81-8CF9-7E54-6312-A12C3B1113A5}"/>
              </a:ext>
            </a:extLst>
          </p:cNvPr>
          <p:cNvSpPr txBox="1"/>
          <p:nvPr/>
        </p:nvSpPr>
        <p:spPr>
          <a:xfrm>
            <a:off x="229193" y="2663952"/>
            <a:ext cx="7675358" cy="1179810"/>
          </a:xfrm>
          <a:prstGeom prst="rect">
            <a:avLst/>
          </a:prstGeom>
          <a:solidFill>
            <a:schemeClr val="bg2">
              <a:lumMod val="90000"/>
            </a:schemeClr>
          </a:solidFill>
          <a:ln w="15875">
            <a:solidFill>
              <a:schemeClr val="bg2">
                <a:lumMod val="75000"/>
                <a:alpha val="95000"/>
              </a:schemeClr>
            </a:solidFill>
          </a:ln>
        </p:spPr>
        <p:txBody>
          <a:bodyPr wrap="square" rtlCol="0">
            <a:spAutoFit/>
          </a:bodyPr>
          <a:lstStyle/>
          <a:p>
            <a:pPr>
              <a:spcBef>
                <a:spcPts val="600"/>
              </a:spcBef>
              <a:spcAft>
                <a:spcPts val="200"/>
              </a:spcAft>
            </a:pPr>
            <a:r>
              <a:rPr kumimoji="1" lang="ja-JP" altLang="en-US" sz="2400" b="1" dirty="0">
                <a:solidFill>
                  <a:srgbClr val="0070C0"/>
                </a:solidFill>
              </a:rPr>
              <a:t>目的②　「地産地消</a:t>
            </a:r>
            <a:r>
              <a:rPr kumimoji="1" lang="en-US" altLang="ja-JP" sz="2400" b="1" dirty="0">
                <a:solidFill>
                  <a:srgbClr val="0070C0"/>
                </a:solidFill>
              </a:rPr>
              <a:t>×</a:t>
            </a:r>
            <a:r>
              <a:rPr kumimoji="1" lang="ja-JP" altLang="en-US" sz="2400" b="1" dirty="0">
                <a:solidFill>
                  <a:srgbClr val="0070C0"/>
                </a:solidFill>
              </a:rPr>
              <a:t>健康」</a:t>
            </a:r>
            <a:endParaRPr kumimoji="1" lang="en-US" altLang="ja-JP" sz="2400" b="1" dirty="0">
              <a:solidFill>
                <a:srgbClr val="0070C0"/>
              </a:solidFill>
            </a:endParaRPr>
          </a:p>
          <a:p>
            <a:pPr>
              <a:spcBef>
                <a:spcPts val="600"/>
              </a:spcBef>
              <a:spcAft>
                <a:spcPts val="200"/>
              </a:spcAft>
            </a:pPr>
            <a:r>
              <a:rPr kumimoji="1" lang="ja-JP" altLang="en-US" sz="2000" u="sng" dirty="0"/>
              <a:t>水戸市の方々の健康志向が高く</a:t>
            </a:r>
            <a:r>
              <a:rPr kumimoji="1" lang="ja-JP" altLang="en-US" sz="2000" dirty="0"/>
              <a:t>、地元の新鮮な食べ物の出るフェスの需要は高いものになると考えられる。</a:t>
            </a:r>
            <a:endParaRPr kumimoji="1" lang="en-US" altLang="ja-JP" sz="2000" dirty="0"/>
          </a:p>
        </p:txBody>
      </p:sp>
    </p:spTree>
    <p:extLst>
      <p:ext uri="{BB962C8B-B14F-4D97-AF65-F5344CB8AC3E}">
        <p14:creationId xmlns:p14="http://schemas.microsoft.com/office/powerpoint/2010/main" val="31874222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 grpId="0" animBg="1"/>
      <p:bldP spid="8"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19A2035-9BB6-04E4-244E-753034630A4D}"/>
              </a:ext>
            </a:extLst>
          </p:cNvPr>
          <p:cNvSpPr txBox="1"/>
          <p:nvPr/>
        </p:nvSpPr>
        <p:spPr>
          <a:xfrm>
            <a:off x="568213" y="438216"/>
            <a:ext cx="3459126" cy="584775"/>
          </a:xfrm>
          <a:prstGeom prst="rect">
            <a:avLst/>
          </a:prstGeom>
          <a:noFill/>
        </p:spPr>
        <p:txBody>
          <a:bodyPr wrap="square" rtlCol="0">
            <a:spAutoFit/>
          </a:bodyPr>
          <a:lstStyle/>
          <a:p>
            <a:r>
              <a:rPr lang="ja-JP" altLang="en-US" sz="3200" b="1" dirty="0">
                <a:solidFill>
                  <a:schemeClr val="accent1"/>
                </a:solidFill>
              </a:rPr>
              <a:t>★アイデアの内容</a:t>
            </a:r>
            <a:endParaRPr kumimoji="1" lang="ja-JP" altLang="en-US" sz="3200" b="1" dirty="0">
              <a:solidFill>
                <a:schemeClr val="accent1"/>
              </a:solidFill>
            </a:endParaRPr>
          </a:p>
        </p:txBody>
      </p:sp>
      <p:sp>
        <p:nvSpPr>
          <p:cNvPr id="3" name="テキスト ボックス 2">
            <a:extLst>
              <a:ext uri="{FF2B5EF4-FFF2-40B4-BE49-F238E27FC236}">
                <a16:creationId xmlns:a16="http://schemas.microsoft.com/office/drawing/2014/main" id="{7E5EE03B-5110-D69F-93F6-8ED27597E1D7}"/>
              </a:ext>
            </a:extLst>
          </p:cNvPr>
          <p:cNvSpPr txBox="1"/>
          <p:nvPr/>
        </p:nvSpPr>
        <p:spPr>
          <a:xfrm>
            <a:off x="703519" y="1250970"/>
            <a:ext cx="10171745" cy="3642023"/>
          </a:xfrm>
          <a:prstGeom prst="rect">
            <a:avLst/>
          </a:prstGeom>
          <a:solidFill>
            <a:schemeClr val="accent1">
              <a:lumMod val="20000"/>
              <a:lumOff val="80000"/>
            </a:schemeClr>
          </a:solidFill>
        </p:spPr>
        <p:txBody>
          <a:bodyPr wrap="square" rtlCol="0">
            <a:spAutoFit/>
          </a:bodyPr>
          <a:lstStyle/>
          <a:p>
            <a:pPr>
              <a:spcBef>
                <a:spcPts val="600"/>
              </a:spcBef>
              <a:spcAft>
                <a:spcPts val="200"/>
              </a:spcAft>
            </a:pPr>
            <a:r>
              <a:rPr lang="ja-JP" altLang="en-US" sz="2800" b="1" dirty="0">
                <a:solidFill>
                  <a:schemeClr val="accent1"/>
                </a:solidFill>
              </a:rPr>
              <a:t>「食フェス」</a:t>
            </a:r>
            <a:r>
              <a:rPr lang="ja-JP" altLang="en-US" sz="2800" b="1" dirty="0"/>
              <a:t>の実施</a:t>
            </a:r>
            <a:endParaRPr kumimoji="1" lang="en-US" altLang="ja-JP" sz="2800" b="1" dirty="0"/>
          </a:p>
          <a:p>
            <a:pPr>
              <a:spcBef>
                <a:spcPts val="600"/>
              </a:spcBef>
              <a:spcAft>
                <a:spcPts val="200"/>
              </a:spcAft>
            </a:pPr>
            <a:r>
              <a:rPr kumimoji="1" lang="ja-JP" altLang="en-US" sz="2400" b="1" dirty="0"/>
              <a:t>◆場所：水戸市の小学校（緑岡小学校）の校庭</a:t>
            </a:r>
            <a:endParaRPr kumimoji="1" lang="en-US" altLang="ja-JP" sz="2400" b="1" dirty="0"/>
          </a:p>
          <a:p>
            <a:pPr>
              <a:spcBef>
                <a:spcPts val="600"/>
              </a:spcBef>
              <a:spcAft>
                <a:spcPts val="200"/>
              </a:spcAft>
            </a:pPr>
            <a:r>
              <a:rPr lang="ja-JP" altLang="en-US" sz="2000" dirty="0"/>
              <a:t>　　小学校を舞台とした</a:t>
            </a:r>
            <a:r>
              <a:rPr lang="ja-JP" altLang="en-US" sz="2800" dirty="0">
                <a:solidFill>
                  <a:srgbClr val="FF0000"/>
                </a:solidFill>
              </a:rPr>
              <a:t>思い出に残る</a:t>
            </a:r>
            <a:r>
              <a:rPr lang="ja-JP" altLang="en-US" sz="2000" dirty="0"/>
              <a:t>フェス　</a:t>
            </a:r>
          </a:p>
          <a:p>
            <a:pPr>
              <a:spcBef>
                <a:spcPts val="600"/>
              </a:spcBef>
              <a:spcAft>
                <a:spcPts val="200"/>
              </a:spcAft>
            </a:pPr>
            <a:r>
              <a:rPr lang="ja-JP" altLang="en-US" sz="2000" dirty="0"/>
              <a:t>　　・</a:t>
            </a:r>
            <a:r>
              <a:rPr lang="ja-JP" altLang="en-US" sz="2000" dirty="0">
                <a:solidFill>
                  <a:srgbClr val="FF0000"/>
                </a:solidFill>
              </a:rPr>
              <a:t>「みとちゃん献立」</a:t>
            </a:r>
            <a:r>
              <a:rPr lang="ja-JP" altLang="en-US" sz="2000" dirty="0"/>
              <a:t>（月２回ほど地場産業物及び特産物を給食に取り入れる取り組み）</a:t>
            </a:r>
            <a:endParaRPr lang="en-US" altLang="ja-JP" sz="2000" dirty="0"/>
          </a:p>
          <a:p>
            <a:pPr>
              <a:spcBef>
                <a:spcPts val="600"/>
              </a:spcBef>
              <a:spcAft>
                <a:spcPts val="200"/>
              </a:spcAft>
            </a:pPr>
            <a:r>
              <a:rPr lang="ja-JP" altLang="en-US" sz="2000" dirty="0"/>
              <a:t>　　　により、</a:t>
            </a:r>
            <a:r>
              <a:rPr lang="ja-JP" altLang="en-US" sz="2000" u="sng" dirty="0"/>
              <a:t>生徒は地場産業への興味・関心度は高いと考えられる</a:t>
            </a:r>
            <a:r>
              <a:rPr lang="ja-JP" altLang="en-US" sz="2000" dirty="0"/>
              <a:t>。</a:t>
            </a:r>
            <a:endParaRPr lang="en-US" altLang="ja-JP" sz="2000" dirty="0"/>
          </a:p>
          <a:p>
            <a:pPr>
              <a:spcBef>
                <a:spcPts val="600"/>
              </a:spcBef>
              <a:spcAft>
                <a:spcPts val="200"/>
              </a:spcAft>
            </a:pPr>
            <a:r>
              <a:rPr lang="ja-JP" altLang="en-US" sz="2000" dirty="0"/>
              <a:t>　　・子供たちが成長し地元を離れた後も、水戸市の食材を通して水戸への愛を感じて欲しい</a:t>
            </a:r>
            <a:endParaRPr lang="en-US" altLang="ja-JP" sz="2000" dirty="0"/>
          </a:p>
          <a:p>
            <a:pPr>
              <a:spcBef>
                <a:spcPts val="600"/>
              </a:spcBef>
              <a:spcAft>
                <a:spcPts val="200"/>
              </a:spcAft>
            </a:pPr>
            <a:r>
              <a:rPr lang="ja-JP" altLang="en-US" sz="2000" dirty="0"/>
              <a:t>　　　→</a:t>
            </a:r>
            <a:r>
              <a:rPr lang="ja-JP" altLang="en-US" sz="2000" dirty="0">
                <a:solidFill>
                  <a:srgbClr val="FF0000"/>
                </a:solidFill>
              </a:rPr>
              <a:t>将来の水戸市の「関係人口」増加につながる。</a:t>
            </a:r>
            <a:endParaRPr lang="en-US" altLang="ja-JP" sz="2000" dirty="0">
              <a:solidFill>
                <a:srgbClr val="FF0000"/>
              </a:solidFill>
            </a:endParaRPr>
          </a:p>
          <a:p>
            <a:pPr>
              <a:spcBef>
                <a:spcPts val="600"/>
              </a:spcBef>
              <a:spcAft>
                <a:spcPts val="200"/>
              </a:spcAft>
            </a:pPr>
            <a:r>
              <a:rPr lang="ja-JP" altLang="en-US" sz="2400" b="1" dirty="0"/>
              <a:t>◆開催予定月：春（</a:t>
            </a:r>
            <a:r>
              <a:rPr lang="en-US" altLang="ja-JP" sz="2400" b="1" dirty="0"/>
              <a:t>3</a:t>
            </a:r>
            <a:r>
              <a:rPr lang="ja-JP" altLang="en-US" sz="2400" b="1" dirty="0"/>
              <a:t>月）、秋（</a:t>
            </a:r>
            <a:r>
              <a:rPr lang="en-US" altLang="ja-JP" sz="2400" b="1" dirty="0"/>
              <a:t>10</a:t>
            </a:r>
            <a:r>
              <a:rPr lang="ja-JP" altLang="en-US" sz="2400" b="1" dirty="0"/>
              <a:t>月）</a:t>
            </a:r>
            <a:endParaRPr lang="en-US" altLang="ja-JP" sz="2400" b="1" dirty="0"/>
          </a:p>
        </p:txBody>
      </p:sp>
      <p:sp>
        <p:nvSpPr>
          <p:cNvPr id="4" name="テキスト ボックス 3">
            <a:extLst>
              <a:ext uri="{FF2B5EF4-FFF2-40B4-BE49-F238E27FC236}">
                <a16:creationId xmlns:a16="http://schemas.microsoft.com/office/drawing/2014/main" id="{307ACA02-B676-496C-AC10-C6E6D989D1C1}"/>
              </a:ext>
            </a:extLst>
          </p:cNvPr>
          <p:cNvSpPr txBox="1"/>
          <p:nvPr/>
        </p:nvSpPr>
        <p:spPr>
          <a:xfrm>
            <a:off x="1935123" y="5074612"/>
            <a:ext cx="8321749" cy="954107"/>
          </a:xfrm>
          <a:prstGeom prst="rect">
            <a:avLst/>
          </a:prstGeom>
          <a:noFill/>
        </p:spPr>
        <p:txBody>
          <a:bodyPr wrap="square" rtlCol="0">
            <a:spAutoFit/>
          </a:bodyPr>
          <a:lstStyle/>
          <a:p>
            <a:pPr algn="ctr"/>
            <a:r>
              <a:rPr lang="ja-JP" altLang="en-US" sz="2800" b="1" dirty="0"/>
              <a:t>学生（大原）＆水戸市＆地産地消推奨店＆地元農家</a:t>
            </a:r>
            <a:endParaRPr lang="en-US" altLang="ja-JP" sz="2800" b="1" dirty="0"/>
          </a:p>
          <a:p>
            <a:pPr algn="ctr"/>
            <a:r>
              <a:rPr kumimoji="1" lang="ja-JP" altLang="en-US" sz="2800" b="1" dirty="0"/>
              <a:t>共同で開催</a:t>
            </a:r>
          </a:p>
        </p:txBody>
      </p:sp>
      <p:sp>
        <p:nvSpPr>
          <p:cNvPr id="5" name="四角形: 角を丸くする 4">
            <a:extLst>
              <a:ext uri="{FF2B5EF4-FFF2-40B4-BE49-F238E27FC236}">
                <a16:creationId xmlns:a16="http://schemas.microsoft.com/office/drawing/2014/main" id="{E8145A82-E90F-14F8-372E-0D8AACCF6466}"/>
              </a:ext>
            </a:extLst>
          </p:cNvPr>
          <p:cNvSpPr/>
          <p:nvPr/>
        </p:nvSpPr>
        <p:spPr>
          <a:xfrm>
            <a:off x="2042138" y="4934978"/>
            <a:ext cx="8214736" cy="1233376"/>
          </a:xfrm>
          <a:prstGeom prst="round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descr="みとちゃん献立　水戸市 に対する画像結果">
            <a:extLst>
              <a:ext uri="{FF2B5EF4-FFF2-40B4-BE49-F238E27FC236}">
                <a16:creationId xmlns:a16="http://schemas.microsoft.com/office/drawing/2014/main" id="{AEB3C4C5-FDC6-16FC-613C-F2A9888B5F24}"/>
              </a:ext>
            </a:extLst>
          </p:cNvPr>
          <p:cNvPicPr/>
          <p:nvPr/>
        </p:nvPicPr>
        <p:blipFill>
          <a:blip r:embed="rId2"/>
          <a:srcRect/>
          <a:stretch>
            <a:fillRect/>
          </a:stretch>
        </p:blipFill>
        <p:spPr>
          <a:xfrm>
            <a:off x="9763432" y="210235"/>
            <a:ext cx="1802303" cy="1941447"/>
          </a:xfrm>
          <a:prstGeom prst="rect">
            <a:avLst/>
          </a:prstGeom>
          <a:noFill/>
          <a:ln>
            <a:noFill/>
            <a:prstDash/>
          </a:ln>
        </p:spPr>
      </p:pic>
      <p:sp>
        <p:nvSpPr>
          <p:cNvPr id="7" name="テキスト ボックス 6">
            <a:extLst>
              <a:ext uri="{FF2B5EF4-FFF2-40B4-BE49-F238E27FC236}">
                <a16:creationId xmlns:a16="http://schemas.microsoft.com/office/drawing/2014/main" id="{09C952F5-8190-D826-6AB0-79CC9150DC80}"/>
              </a:ext>
            </a:extLst>
          </p:cNvPr>
          <p:cNvSpPr txBox="1"/>
          <p:nvPr/>
        </p:nvSpPr>
        <p:spPr>
          <a:xfrm>
            <a:off x="9497575" y="2202496"/>
            <a:ext cx="3084860" cy="261610"/>
          </a:xfrm>
          <a:prstGeom prst="rect">
            <a:avLst/>
          </a:prstGeom>
          <a:noFill/>
        </p:spPr>
        <p:txBody>
          <a:bodyPr wrap="square" rtlCol="0">
            <a:spAutoFit/>
          </a:bodyPr>
          <a:lstStyle/>
          <a:p>
            <a:r>
              <a:rPr lang="ja-JP" altLang="ja-JP" sz="1100" dirty="0">
                <a:solidFill>
                  <a:srgbClr val="FF3300"/>
                </a:solidFill>
                <a:effectLst/>
                <a:ea typeface="Meiryo UI" panose="020B0604030504040204" pitchFamily="50" charset="-128"/>
                <a:cs typeface="Times New Roman" panose="02020603050405020304" pitchFamily="18" charset="0"/>
              </a:rPr>
              <a:t>～みとちゃん献立～（双葉台小学校）</a:t>
            </a:r>
            <a:endParaRPr kumimoji="1" lang="ja-JP" altLang="en-US" sz="1100" dirty="0"/>
          </a:p>
        </p:txBody>
      </p:sp>
    </p:spTree>
    <p:extLst>
      <p:ext uri="{BB962C8B-B14F-4D97-AF65-F5344CB8AC3E}">
        <p14:creationId xmlns:p14="http://schemas.microsoft.com/office/powerpoint/2010/main" val="20861340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3" name="テキスト ボックス 1"/>
          <p:cNvSpPr txBox="1"/>
          <p:nvPr/>
        </p:nvSpPr>
        <p:spPr>
          <a:xfrm>
            <a:off x="266574" y="-14144"/>
            <a:ext cx="4332727" cy="584775"/>
          </a:xfrm>
          <a:prstGeom prst="rect">
            <a:avLst/>
          </a:prstGeom>
          <a:noFill/>
        </p:spPr>
        <p:txBody>
          <a:bodyPr wrap="square" rtlCol="0">
            <a:spAutoFit/>
          </a:bodyPr>
          <a:lstStyle/>
          <a:p>
            <a:r>
              <a:rPr kumimoji="1" lang="ja-JP" altLang="en-US" sz="3200" b="1" dirty="0">
                <a:solidFill>
                  <a:schemeClr val="accent1"/>
                </a:solidFill>
              </a:rPr>
              <a:t>★「食フェス」開催内容</a:t>
            </a:r>
          </a:p>
        </p:txBody>
      </p:sp>
      <p:sp>
        <p:nvSpPr>
          <p:cNvPr id="1244" name="テキスト ボックス 2"/>
          <p:cNvSpPr txBox="1"/>
          <p:nvPr/>
        </p:nvSpPr>
        <p:spPr>
          <a:xfrm>
            <a:off x="473470" y="439809"/>
            <a:ext cx="3129804" cy="4927503"/>
          </a:xfrm>
          <a:prstGeom prst="rect">
            <a:avLst/>
          </a:prstGeom>
          <a:noFill/>
        </p:spPr>
        <p:txBody>
          <a:bodyPr wrap="square" rtlCol="0">
            <a:spAutoFit/>
          </a:bodyPr>
          <a:lstStyle/>
          <a:p>
            <a:pPr>
              <a:lnSpc>
                <a:spcPct val="110000"/>
              </a:lnSpc>
            </a:pPr>
            <a:r>
              <a:rPr lang="ja-JP" altLang="en-US" sz="2400" b="1" dirty="0">
                <a:solidFill>
                  <a:srgbClr val="FF0000"/>
                </a:solidFill>
              </a:rPr>
              <a:t>１．「水戸美味（みとうま）」登録店による出店（８０店舗のうち</a:t>
            </a:r>
            <a:r>
              <a:rPr lang="en-US" altLang="ja-JP" sz="2400" b="1" dirty="0">
                <a:solidFill>
                  <a:srgbClr val="FF0000"/>
                </a:solidFill>
              </a:rPr>
              <a:t>7</a:t>
            </a:r>
            <a:r>
              <a:rPr lang="ja-JP" altLang="en-US" sz="2400" b="1" dirty="0">
                <a:solidFill>
                  <a:srgbClr val="FF0000"/>
                </a:solidFill>
              </a:rPr>
              <a:t>店舗）</a:t>
            </a:r>
            <a:endParaRPr lang="en-US" altLang="ja-JP" sz="2400" b="1" dirty="0">
              <a:solidFill>
                <a:srgbClr val="FF0000"/>
              </a:solidFill>
            </a:endParaRPr>
          </a:p>
          <a:p>
            <a:pPr>
              <a:spcBef>
                <a:spcPts val="600"/>
              </a:spcBef>
            </a:pPr>
            <a:r>
              <a:rPr lang="ja-JP" altLang="en-US" sz="2000" dirty="0"/>
              <a:t>　　　　　</a:t>
            </a:r>
            <a:endParaRPr lang="en-US" altLang="ja-JP" sz="2000" dirty="0"/>
          </a:p>
          <a:p>
            <a:pPr>
              <a:spcBef>
                <a:spcPts val="600"/>
              </a:spcBef>
            </a:pPr>
            <a:r>
              <a:rPr lang="ja-JP" altLang="en-US" sz="2000" dirty="0"/>
              <a:t>・</a:t>
            </a:r>
            <a:r>
              <a:rPr lang="ja-JP" altLang="en-US" sz="2000" dirty="0">
                <a:highlight>
                  <a:srgbClr val="FFFF00"/>
                </a:highlight>
              </a:rPr>
              <a:t>お店の認知度アップ</a:t>
            </a:r>
            <a:r>
              <a:rPr lang="en-US" altLang="ja-JP" sz="2000" dirty="0">
                <a:highlight>
                  <a:srgbClr val="FFFF00"/>
                </a:highlight>
              </a:rPr>
              <a:t>!</a:t>
            </a:r>
          </a:p>
          <a:p>
            <a:pPr>
              <a:spcBef>
                <a:spcPts val="600"/>
              </a:spcBef>
              <a:spcAft>
                <a:spcPts val="0"/>
              </a:spcAft>
            </a:pPr>
            <a:r>
              <a:rPr lang="ja-JP" altLang="en-US" sz="2000" dirty="0"/>
              <a:t>・抽選会</a:t>
            </a:r>
            <a:endParaRPr lang="en-US" altLang="ja-JP" sz="2000" dirty="0"/>
          </a:p>
          <a:p>
            <a:pPr>
              <a:spcBef>
                <a:spcPts val="0"/>
              </a:spcBef>
              <a:spcAft>
                <a:spcPts val="0"/>
              </a:spcAft>
            </a:pPr>
            <a:r>
              <a:rPr lang="ja-JP" altLang="en-US" sz="2000" dirty="0"/>
              <a:t>　出店店舗での買い物でポ　</a:t>
            </a:r>
          </a:p>
          <a:p>
            <a:pPr>
              <a:spcBef>
                <a:spcPts val="0"/>
              </a:spcBef>
              <a:spcAft>
                <a:spcPts val="0"/>
              </a:spcAft>
            </a:pPr>
            <a:r>
              <a:rPr lang="ja-JP" altLang="en-US" sz="2000" dirty="0"/>
              <a:t>　イントを付与</a:t>
            </a:r>
            <a:endParaRPr lang="en-US" altLang="ja-JP" sz="2000" dirty="0"/>
          </a:p>
          <a:p>
            <a:pPr>
              <a:spcBef>
                <a:spcPts val="0"/>
              </a:spcBef>
              <a:spcAft>
                <a:spcPts val="0"/>
              </a:spcAft>
            </a:pPr>
            <a:r>
              <a:rPr lang="ja-JP" altLang="en-US" sz="2000" dirty="0"/>
              <a:t>　</a:t>
            </a:r>
            <a:r>
              <a:rPr lang="en-US" altLang="ja-JP" sz="2000" dirty="0"/>
              <a:t>3</a:t>
            </a:r>
            <a:r>
              <a:rPr lang="ja-JP" altLang="en-US" sz="2000" dirty="0"/>
              <a:t>ポイント獲得で抽選会に　</a:t>
            </a:r>
          </a:p>
          <a:p>
            <a:pPr>
              <a:spcBef>
                <a:spcPts val="0"/>
              </a:spcBef>
              <a:spcAft>
                <a:spcPts val="0"/>
              </a:spcAft>
            </a:pPr>
            <a:r>
              <a:rPr lang="ja-JP" altLang="en-US" sz="2000" dirty="0"/>
              <a:t>　参加可能</a:t>
            </a:r>
            <a:endParaRPr lang="en-US" altLang="ja-JP" sz="2000" dirty="0"/>
          </a:p>
          <a:p>
            <a:pPr>
              <a:spcBef>
                <a:spcPts val="0"/>
              </a:spcBef>
              <a:spcAft>
                <a:spcPts val="0"/>
              </a:spcAft>
            </a:pPr>
            <a:r>
              <a:rPr lang="ja-JP" altLang="en-US" sz="2000" dirty="0"/>
              <a:t>　景品</a:t>
            </a:r>
            <a:endParaRPr lang="en-US" altLang="ja-JP" sz="2000" dirty="0"/>
          </a:p>
          <a:p>
            <a:pPr>
              <a:spcBef>
                <a:spcPts val="0"/>
              </a:spcBef>
              <a:spcAft>
                <a:spcPts val="0"/>
              </a:spcAft>
            </a:pPr>
            <a:r>
              <a:rPr lang="ja-JP" altLang="en-US" sz="2000" dirty="0"/>
              <a:t>　キックボード、任天堂ス　　</a:t>
            </a:r>
          </a:p>
          <a:p>
            <a:pPr>
              <a:spcBef>
                <a:spcPts val="0"/>
              </a:spcBef>
              <a:spcAft>
                <a:spcPts val="0"/>
              </a:spcAft>
            </a:pPr>
            <a:r>
              <a:rPr lang="ja-JP" altLang="en-US" sz="2000" dirty="0"/>
              <a:t>　イッチソフト、デジタルカメ　</a:t>
            </a:r>
          </a:p>
          <a:p>
            <a:pPr>
              <a:spcBef>
                <a:spcPts val="0"/>
              </a:spcBef>
              <a:spcAft>
                <a:spcPts val="0"/>
              </a:spcAft>
            </a:pPr>
            <a:r>
              <a:rPr lang="ja-JP" altLang="en-US" sz="2000" dirty="0"/>
              <a:t>　ラ、クーポン券、お菓子</a:t>
            </a:r>
            <a:endParaRPr lang="en-US" altLang="ja-JP" sz="2000" dirty="0"/>
          </a:p>
        </p:txBody>
      </p:sp>
      <p:sp>
        <p:nvSpPr>
          <p:cNvPr id="1245" name="テキスト ボックス 3"/>
          <p:cNvSpPr txBox="1"/>
          <p:nvPr/>
        </p:nvSpPr>
        <p:spPr>
          <a:xfrm>
            <a:off x="4136917" y="570631"/>
            <a:ext cx="3293805" cy="4201150"/>
          </a:xfrm>
          <a:prstGeom prst="rect">
            <a:avLst/>
          </a:prstGeom>
          <a:noFill/>
        </p:spPr>
        <p:txBody>
          <a:bodyPr wrap="square" rtlCol="0">
            <a:spAutoFit/>
          </a:bodyPr>
          <a:lstStyle/>
          <a:p>
            <a:r>
              <a:rPr kumimoji="1" lang="ja-JP" altLang="en-US" sz="2400" b="1" dirty="0">
                <a:solidFill>
                  <a:srgbClr val="FF0000"/>
                </a:solidFill>
              </a:rPr>
              <a:t>２．地元農業団体によ　</a:t>
            </a:r>
          </a:p>
          <a:p>
            <a:r>
              <a:rPr kumimoji="1" lang="ja-JP" altLang="en-US" sz="2400" b="1" dirty="0">
                <a:solidFill>
                  <a:srgbClr val="FF0000"/>
                </a:solidFill>
              </a:rPr>
              <a:t>る野菜販売＆オリジナル料理（試食）の提供</a:t>
            </a:r>
            <a:endParaRPr kumimoji="1" lang="en-US" altLang="ja-JP" sz="2000" b="1" dirty="0">
              <a:solidFill>
                <a:srgbClr val="FF0000"/>
              </a:solidFill>
            </a:endParaRPr>
          </a:p>
          <a:p>
            <a:pPr>
              <a:spcBef>
                <a:spcPts val="600"/>
              </a:spcBef>
              <a:spcAft>
                <a:spcPts val="200"/>
              </a:spcAft>
            </a:pPr>
            <a:endParaRPr lang="en-US" altLang="ja-JP" sz="2000" dirty="0">
              <a:solidFill>
                <a:schemeClr val="tx1">
                  <a:lumMod val="75000"/>
                  <a:lumOff val="25000"/>
                </a:schemeClr>
              </a:solidFill>
            </a:endParaRPr>
          </a:p>
          <a:p>
            <a:pPr>
              <a:spcBef>
                <a:spcPts val="600"/>
              </a:spcBef>
              <a:spcAft>
                <a:spcPts val="200"/>
              </a:spcAft>
            </a:pPr>
            <a:r>
              <a:rPr lang="ja-JP" altLang="en-US" sz="2000" dirty="0">
                <a:solidFill>
                  <a:schemeClr val="tx1">
                    <a:lumMod val="75000"/>
                    <a:lumOff val="25000"/>
                  </a:schemeClr>
                </a:solidFill>
              </a:rPr>
              <a:t>・旬の地元食材の販売</a:t>
            </a:r>
            <a:endParaRPr lang="en-US" altLang="ja-JP" sz="2000" dirty="0">
              <a:solidFill>
                <a:schemeClr val="tx1">
                  <a:lumMod val="75000"/>
                  <a:lumOff val="25000"/>
                </a:schemeClr>
              </a:solidFill>
            </a:endParaRPr>
          </a:p>
          <a:p>
            <a:pPr>
              <a:spcBef>
                <a:spcPts val="600"/>
              </a:spcBef>
              <a:spcAft>
                <a:spcPts val="200"/>
              </a:spcAft>
            </a:pPr>
            <a:r>
              <a:rPr kumimoji="1" lang="ja-JP" altLang="en-US" sz="2000" dirty="0">
                <a:solidFill>
                  <a:schemeClr val="tx1">
                    <a:lumMod val="75000"/>
                    <a:lumOff val="25000"/>
                  </a:schemeClr>
                </a:solidFill>
                <a:highlight>
                  <a:srgbClr val="FFFF00"/>
                </a:highlight>
              </a:rPr>
              <a:t>・農家と地域住民とのコミュニ</a:t>
            </a:r>
            <a:r>
              <a:rPr kumimoji="1" lang="ja-JP" altLang="en-US" sz="2000" dirty="0">
                <a:solidFill>
                  <a:schemeClr val="tx1">
                    <a:lumMod val="75000"/>
                    <a:lumOff val="25000"/>
                  </a:schemeClr>
                </a:solidFill>
              </a:rPr>
              <a:t>　　　　</a:t>
            </a:r>
            <a:r>
              <a:rPr kumimoji="1" lang="ja-JP" altLang="en-US" sz="2000" dirty="0">
                <a:solidFill>
                  <a:schemeClr val="tx1">
                    <a:lumMod val="75000"/>
                    <a:lumOff val="25000"/>
                  </a:schemeClr>
                </a:solidFill>
                <a:highlight>
                  <a:srgbClr val="FFFF00"/>
                </a:highlight>
              </a:rPr>
              <a:t>ケーションを通じて地元食材への興味・関心を高める</a:t>
            </a:r>
            <a:endParaRPr lang="ja-JP" altLang="en-US" sz="2000" dirty="0">
              <a:solidFill>
                <a:schemeClr val="tx1">
                  <a:lumMod val="75000"/>
                  <a:lumOff val="25000"/>
                </a:schemeClr>
              </a:solidFill>
              <a:highlight>
                <a:srgbClr val="FFFF00"/>
              </a:highlight>
            </a:endParaRPr>
          </a:p>
          <a:p>
            <a:pPr>
              <a:spcBef>
                <a:spcPts val="600"/>
              </a:spcBef>
              <a:spcAft>
                <a:spcPts val="200"/>
              </a:spcAft>
            </a:pPr>
            <a:r>
              <a:rPr lang="ja-JP" altLang="en-US" sz="2000" dirty="0">
                <a:solidFill>
                  <a:schemeClr val="tx1">
                    <a:lumMod val="75000"/>
                    <a:lumOff val="25000"/>
                  </a:schemeClr>
                </a:solidFill>
              </a:rPr>
              <a:t>・</a:t>
            </a:r>
            <a:r>
              <a:rPr lang="ja-JP" altLang="en-US" sz="2000" dirty="0">
                <a:solidFill>
                  <a:schemeClr val="tx1">
                    <a:lumMod val="75000"/>
                    <a:lumOff val="25000"/>
                  </a:schemeClr>
                </a:solidFill>
                <a:highlight>
                  <a:srgbClr val="FFFF00"/>
                </a:highlight>
              </a:rPr>
              <a:t>地産地消</a:t>
            </a:r>
            <a:r>
              <a:rPr lang="en-US" altLang="ja-JP" sz="2000" dirty="0">
                <a:solidFill>
                  <a:schemeClr val="tx1">
                    <a:lumMod val="75000"/>
                    <a:lumOff val="25000"/>
                  </a:schemeClr>
                </a:solidFill>
                <a:highlight>
                  <a:srgbClr val="FFFF00"/>
                </a:highlight>
              </a:rPr>
              <a:t>×</a:t>
            </a:r>
            <a:r>
              <a:rPr lang="ja-JP" altLang="en-US" sz="2000" dirty="0">
                <a:solidFill>
                  <a:schemeClr val="tx1">
                    <a:lumMod val="75000"/>
                    <a:lumOff val="25000"/>
                  </a:schemeClr>
                </a:solidFill>
                <a:highlight>
                  <a:srgbClr val="FFFF00"/>
                </a:highlight>
              </a:rPr>
              <a:t>健康</a:t>
            </a:r>
            <a:endParaRPr lang="en-US" altLang="ja-JP" sz="2000" dirty="0">
              <a:solidFill>
                <a:schemeClr val="tx1">
                  <a:lumMod val="75000"/>
                  <a:lumOff val="25000"/>
                </a:schemeClr>
              </a:solidFill>
              <a:highlight>
                <a:srgbClr val="FFFF00"/>
              </a:highlight>
            </a:endParaRPr>
          </a:p>
          <a:p>
            <a:pPr>
              <a:spcAft>
                <a:spcPts val="200"/>
              </a:spcAft>
            </a:pPr>
            <a:r>
              <a:rPr kumimoji="1" lang="ja-JP" altLang="en-US" sz="2000" dirty="0">
                <a:solidFill>
                  <a:srgbClr val="FF0000"/>
                </a:solidFill>
              </a:rPr>
              <a:t>水戸市の青パパイヤ</a:t>
            </a:r>
            <a:endParaRPr kumimoji="1" lang="en-US" altLang="ja-JP" sz="2000" dirty="0">
              <a:solidFill>
                <a:srgbClr val="FF0000"/>
              </a:solidFill>
            </a:endParaRPr>
          </a:p>
          <a:p>
            <a:pPr>
              <a:spcAft>
                <a:spcPts val="200"/>
              </a:spcAft>
            </a:pPr>
            <a:r>
              <a:rPr kumimoji="1" lang="ja-JP" altLang="en-US" sz="2000" dirty="0">
                <a:solidFill>
                  <a:srgbClr val="FF0000"/>
                </a:solidFill>
              </a:rPr>
              <a:t>生活習慣病に効果あり</a:t>
            </a:r>
            <a:r>
              <a:rPr kumimoji="1" lang="en-US" altLang="ja-JP" sz="2000" dirty="0">
                <a:solidFill>
                  <a:srgbClr val="FF0000"/>
                </a:solidFill>
              </a:rPr>
              <a:t>!!</a:t>
            </a:r>
          </a:p>
        </p:txBody>
      </p:sp>
      <p:sp>
        <p:nvSpPr>
          <p:cNvPr id="1246" name="テキスト ボックス 4"/>
          <p:cNvSpPr txBox="1"/>
          <p:nvPr/>
        </p:nvSpPr>
        <p:spPr>
          <a:xfrm>
            <a:off x="7964365" y="570631"/>
            <a:ext cx="3126658" cy="4498667"/>
          </a:xfrm>
          <a:prstGeom prst="rect">
            <a:avLst/>
          </a:prstGeom>
          <a:noFill/>
        </p:spPr>
        <p:txBody>
          <a:bodyPr wrap="square" rtlCol="0">
            <a:spAutoFit/>
          </a:bodyPr>
          <a:lstStyle/>
          <a:p>
            <a:r>
              <a:rPr lang="ja-JP" altLang="en-US" sz="2400" b="1" dirty="0">
                <a:solidFill>
                  <a:srgbClr val="FF0000"/>
                </a:solidFill>
              </a:rPr>
              <a:t>３．</a:t>
            </a:r>
            <a:r>
              <a:rPr kumimoji="1" lang="ja-JP" altLang="en-US" sz="2400" b="1" dirty="0">
                <a:solidFill>
                  <a:srgbClr val="FF0000"/>
                </a:solidFill>
              </a:rPr>
              <a:t>ステージイベントの　　</a:t>
            </a:r>
          </a:p>
          <a:p>
            <a:r>
              <a:rPr lang="ja-JP" altLang="en-US" sz="2400" b="1" dirty="0">
                <a:solidFill>
                  <a:srgbClr val="FF0000"/>
                </a:solidFill>
              </a:rPr>
              <a:t>　　</a:t>
            </a:r>
            <a:r>
              <a:rPr kumimoji="1" lang="ja-JP" altLang="en-US" sz="2400" b="1" dirty="0">
                <a:solidFill>
                  <a:srgbClr val="FF0000"/>
                </a:solidFill>
              </a:rPr>
              <a:t>開催</a:t>
            </a:r>
            <a:endParaRPr kumimoji="1" lang="en-US" altLang="ja-JP" sz="2400" b="1" dirty="0">
              <a:solidFill>
                <a:srgbClr val="FF0000"/>
              </a:solidFill>
            </a:endParaRPr>
          </a:p>
          <a:p>
            <a:pPr>
              <a:spcBef>
                <a:spcPts val="600"/>
              </a:spcBef>
              <a:spcAft>
                <a:spcPts val="200"/>
              </a:spcAft>
            </a:pPr>
            <a:endParaRPr lang="en-US" altLang="ja-JP" sz="2000" dirty="0">
              <a:solidFill>
                <a:schemeClr val="tx1">
                  <a:lumMod val="75000"/>
                  <a:lumOff val="25000"/>
                </a:schemeClr>
              </a:solidFill>
            </a:endParaRPr>
          </a:p>
          <a:p>
            <a:pPr>
              <a:spcBef>
                <a:spcPts val="600"/>
              </a:spcBef>
              <a:spcAft>
                <a:spcPts val="200"/>
              </a:spcAft>
            </a:pPr>
            <a:endParaRPr lang="en-US" altLang="ja-JP" sz="2000" dirty="0">
              <a:solidFill>
                <a:schemeClr val="tx1">
                  <a:lumMod val="75000"/>
                  <a:lumOff val="25000"/>
                </a:schemeClr>
              </a:solidFill>
            </a:endParaRPr>
          </a:p>
          <a:p>
            <a:pPr>
              <a:spcBef>
                <a:spcPts val="600"/>
              </a:spcBef>
              <a:spcAft>
                <a:spcPts val="200"/>
              </a:spcAft>
            </a:pPr>
            <a:r>
              <a:rPr lang="ja-JP" altLang="en-US" sz="2000" dirty="0">
                <a:solidFill>
                  <a:schemeClr val="tx1">
                    <a:lumMod val="75000"/>
                    <a:lumOff val="25000"/>
                  </a:schemeClr>
                </a:solidFill>
              </a:rPr>
              <a:t>・児童、先生、地域団体によるステージ発表</a:t>
            </a:r>
            <a:endParaRPr lang="en-US" altLang="ja-JP" sz="2000" dirty="0">
              <a:solidFill>
                <a:schemeClr val="tx1">
                  <a:lumMod val="75000"/>
                  <a:lumOff val="25000"/>
                </a:schemeClr>
              </a:solidFill>
            </a:endParaRPr>
          </a:p>
          <a:p>
            <a:pPr>
              <a:spcBef>
                <a:spcPts val="600"/>
              </a:spcBef>
              <a:spcAft>
                <a:spcPts val="200"/>
              </a:spcAft>
            </a:pPr>
            <a:r>
              <a:rPr lang="en-US" altLang="ja-JP" sz="2000" dirty="0">
                <a:solidFill>
                  <a:schemeClr val="tx1">
                    <a:lumMod val="75000"/>
                    <a:lumOff val="25000"/>
                  </a:schemeClr>
                </a:solidFill>
              </a:rPr>
              <a:t>Ex)</a:t>
            </a:r>
            <a:r>
              <a:rPr lang="ja-JP" altLang="en-US" sz="2000" dirty="0">
                <a:solidFill>
                  <a:schemeClr val="tx1">
                    <a:lumMod val="75000"/>
                    <a:lumOff val="25000"/>
                  </a:schemeClr>
                </a:solidFill>
              </a:rPr>
              <a:t>歌、ダンス、演奏、モノマネ、マジック</a:t>
            </a:r>
            <a:endParaRPr lang="en-US" altLang="ja-JP" sz="2000" dirty="0">
              <a:solidFill>
                <a:schemeClr val="tx1">
                  <a:lumMod val="75000"/>
                  <a:lumOff val="25000"/>
                </a:schemeClr>
              </a:solidFill>
            </a:endParaRPr>
          </a:p>
          <a:p>
            <a:pPr>
              <a:spcBef>
                <a:spcPts val="600"/>
              </a:spcBef>
              <a:spcAft>
                <a:spcPts val="200"/>
              </a:spcAft>
            </a:pPr>
            <a:r>
              <a:rPr lang="ja-JP" altLang="en-US" sz="2000" dirty="0">
                <a:solidFill>
                  <a:schemeClr val="tx1">
                    <a:lumMod val="75000"/>
                    <a:lumOff val="25000"/>
                  </a:schemeClr>
                </a:solidFill>
              </a:rPr>
              <a:t>・地元農業団体による野菜・果物のクイズの実施</a:t>
            </a:r>
            <a:endParaRPr lang="en-US" altLang="ja-JP" sz="2000" dirty="0">
              <a:solidFill>
                <a:schemeClr val="tx1">
                  <a:lumMod val="75000"/>
                  <a:lumOff val="25000"/>
                </a:schemeClr>
              </a:solidFill>
            </a:endParaRPr>
          </a:p>
          <a:p>
            <a:pPr>
              <a:spcBef>
                <a:spcPts val="600"/>
              </a:spcBef>
              <a:spcAft>
                <a:spcPts val="200"/>
              </a:spcAft>
            </a:pPr>
            <a:r>
              <a:rPr lang="ja-JP" altLang="en-US" sz="2000" dirty="0">
                <a:solidFill>
                  <a:schemeClr val="tx1">
                    <a:lumMod val="75000"/>
                    <a:lumOff val="25000"/>
                  </a:schemeClr>
                </a:solidFill>
                <a:highlight>
                  <a:srgbClr val="FFFF00"/>
                </a:highlight>
              </a:rPr>
              <a:t>・生徒・児童の思い出の「場」を作る</a:t>
            </a:r>
            <a:endParaRPr lang="en-US" altLang="ja-JP" sz="2000" dirty="0">
              <a:solidFill>
                <a:schemeClr val="tx1">
                  <a:lumMod val="75000"/>
                  <a:lumOff val="25000"/>
                </a:schemeClr>
              </a:solidFill>
              <a:highlight>
                <a:srgbClr val="FFFF00"/>
              </a:highlight>
            </a:endParaRPr>
          </a:p>
        </p:txBody>
      </p:sp>
      <p:pic>
        <p:nvPicPr>
          <p:cNvPr id="1247" name="図 5" descr="青パパイヤ 水戸 に対する画像結果"/>
          <p:cNvPicPr/>
          <p:nvPr/>
        </p:nvPicPr>
        <p:blipFill>
          <a:blip r:embed="rId2"/>
          <a:stretch>
            <a:fillRect/>
          </a:stretch>
        </p:blipFill>
        <p:spPr>
          <a:xfrm flipH="1">
            <a:off x="4222952" y="4842549"/>
            <a:ext cx="2118853" cy="1381269"/>
          </a:xfrm>
          <a:prstGeom prst="rect">
            <a:avLst/>
          </a:prstGeom>
          <a:ln>
            <a:noFill/>
          </a:ln>
          <a:effectLst>
            <a:softEdge rad="112500"/>
          </a:effectLst>
        </p:spPr>
      </p:pic>
      <p:pic>
        <p:nvPicPr>
          <p:cNvPr id="1248" name="Picture 2" descr="夏の素敵な思い出のイラスト素材 [23068385] - PIXTA"/>
          <p:cNvPicPr>
            <a:picLocks noChangeAspect="1" noChangeArrowheads="1"/>
          </p:cNvPicPr>
          <p:nvPr/>
        </p:nvPicPr>
        <p:blipFill>
          <a:blip r:embed="rId3"/>
          <a:stretch>
            <a:fillRect/>
          </a:stretch>
        </p:blipFill>
        <p:spPr>
          <a:xfrm>
            <a:off x="9438460" y="4741848"/>
            <a:ext cx="2528871" cy="1647305"/>
          </a:xfrm>
          <a:prstGeom prst="rect">
            <a:avLst/>
          </a:prstGeom>
          <a:ln>
            <a:noFill/>
          </a:ln>
          <a:effectLst>
            <a:softEdge rad="112500"/>
          </a:effectLst>
        </p:spPr>
      </p:pic>
    </p:spTree>
    <p:extLst>
      <p:ext uri="{BB962C8B-B14F-4D97-AF65-F5344CB8AC3E}">
        <p14:creationId xmlns:p14="http://schemas.microsoft.com/office/powerpoint/2010/main" val="26668642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44"/>
                                        </p:tgtEl>
                                        <p:attrNameLst>
                                          <p:attrName>style.visibility</p:attrName>
                                        </p:attrNameLst>
                                      </p:cBhvr>
                                      <p:to>
                                        <p:strVal val="visible"/>
                                      </p:to>
                                    </p:set>
                                    <p:animEffect transition="in" filter="fade">
                                      <p:cBhvr>
                                        <p:cTn id="7" dur="1000"/>
                                        <p:tgtEl>
                                          <p:spTgt spid="1244"/>
                                        </p:tgtEl>
                                      </p:cBhvr>
                                    </p:animEffect>
                                    <p:anim calcmode="lin" valueType="num">
                                      <p:cBhvr>
                                        <p:cTn id="8" dur="1000" fill="hold"/>
                                        <p:tgtEl>
                                          <p:spTgt spid="1244"/>
                                        </p:tgtEl>
                                        <p:attrNameLst>
                                          <p:attrName>ppt_x</p:attrName>
                                        </p:attrNameLst>
                                      </p:cBhvr>
                                      <p:tavLst>
                                        <p:tav tm="0">
                                          <p:val>
                                            <p:strVal val="#ppt_x"/>
                                          </p:val>
                                        </p:tav>
                                        <p:tav tm="100000">
                                          <p:val>
                                            <p:strVal val="#ppt_x"/>
                                          </p:val>
                                        </p:tav>
                                      </p:tavLst>
                                    </p:anim>
                                    <p:anim calcmode="lin" valueType="num">
                                      <p:cBhvr>
                                        <p:cTn id="9" dur="1000" fill="hold"/>
                                        <p:tgtEl>
                                          <p:spTgt spid="12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45"/>
                                        </p:tgtEl>
                                        <p:attrNameLst>
                                          <p:attrName>style.visibility</p:attrName>
                                        </p:attrNameLst>
                                      </p:cBhvr>
                                      <p:to>
                                        <p:strVal val="visible"/>
                                      </p:to>
                                    </p:set>
                                    <p:animEffect transition="in" filter="fade">
                                      <p:cBhvr>
                                        <p:cTn id="14" dur="1000"/>
                                        <p:tgtEl>
                                          <p:spTgt spid="1245"/>
                                        </p:tgtEl>
                                      </p:cBhvr>
                                    </p:animEffect>
                                    <p:anim calcmode="lin" valueType="num">
                                      <p:cBhvr>
                                        <p:cTn id="15" dur="1000" fill="hold"/>
                                        <p:tgtEl>
                                          <p:spTgt spid="1245"/>
                                        </p:tgtEl>
                                        <p:attrNameLst>
                                          <p:attrName>ppt_x</p:attrName>
                                        </p:attrNameLst>
                                      </p:cBhvr>
                                      <p:tavLst>
                                        <p:tav tm="0">
                                          <p:val>
                                            <p:strVal val="#ppt_x"/>
                                          </p:val>
                                        </p:tav>
                                        <p:tav tm="100000">
                                          <p:val>
                                            <p:strVal val="#ppt_x"/>
                                          </p:val>
                                        </p:tav>
                                      </p:tavLst>
                                    </p:anim>
                                    <p:anim calcmode="lin" valueType="num">
                                      <p:cBhvr>
                                        <p:cTn id="16" dur="1000" fill="hold"/>
                                        <p:tgtEl>
                                          <p:spTgt spid="124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1247"/>
                                        </p:tgtEl>
                                        <p:attrNameLst>
                                          <p:attrName>style.visibility</p:attrName>
                                        </p:attrNameLst>
                                      </p:cBhvr>
                                      <p:to>
                                        <p:strVal val="visible"/>
                                      </p:to>
                                    </p:set>
                                    <p:anim calcmode="lin" valueType="num">
                                      <p:cBhvr>
                                        <p:cTn id="21" dur="1000" fill="hold"/>
                                        <p:tgtEl>
                                          <p:spTgt spid="1247"/>
                                        </p:tgtEl>
                                        <p:attrNameLst>
                                          <p:attrName>ppt_w</p:attrName>
                                        </p:attrNameLst>
                                      </p:cBhvr>
                                      <p:tavLst>
                                        <p:tav tm="0">
                                          <p:val>
                                            <p:fltVal val="0"/>
                                          </p:val>
                                        </p:tav>
                                        <p:tav tm="100000">
                                          <p:val>
                                            <p:strVal val="#ppt_w"/>
                                          </p:val>
                                        </p:tav>
                                      </p:tavLst>
                                    </p:anim>
                                    <p:anim calcmode="lin" valueType="num">
                                      <p:cBhvr>
                                        <p:cTn id="22" dur="1000" fill="hold"/>
                                        <p:tgtEl>
                                          <p:spTgt spid="1247"/>
                                        </p:tgtEl>
                                        <p:attrNameLst>
                                          <p:attrName>ppt_h</p:attrName>
                                        </p:attrNameLst>
                                      </p:cBhvr>
                                      <p:tavLst>
                                        <p:tav tm="0">
                                          <p:val>
                                            <p:fltVal val="0"/>
                                          </p:val>
                                        </p:tav>
                                        <p:tav tm="100000">
                                          <p:val>
                                            <p:strVal val="#ppt_h"/>
                                          </p:val>
                                        </p:tav>
                                      </p:tavLst>
                                    </p:anim>
                                    <p:anim calcmode="lin" valueType="num">
                                      <p:cBhvr>
                                        <p:cTn id="23" dur="1000" fill="hold"/>
                                        <p:tgtEl>
                                          <p:spTgt spid="1247"/>
                                        </p:tgtEl>
                                        <p:attrNameLst>
                                          <p:attrName>style.rotation</p:attrName>
                                        </p:attrNameLst>
                                      </p:cBhvr>
                                      <p:tavLst>
                                        <p:tav tm="0">
                                          <p:val>
                                            <p:fltVal val="90"/>
                                          </p:val>
                                        </p:tav>
                                        <p:tav tm="100000">
                                          <p:val>
                                            <p:fltVal val="0"/>
                                          </p:val>
                                        </p:tav>
                                      </p:tavLst>
                                    </p:anim>
                                    <p:animEffect transition="in" filter="fade">
                                      <p:cBhvr>
                                        <p:cTn id="24" dur="1000"/>
                                        <p:tgtEl>
                                          <p:spTgt spid="1247"/>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246"/>
                                        </p:tgtEl>
                                        <p:attrNameLst>
                                          <p:attrName>style.visibility</p:attrName>
                                        </p:attrNameLst>
                                      </p:cBhvr>
                                      <p:to>
                                        <p:strVal val="visible"/>
                                      </p:to>
                                    </p:set>
                                    <p:animEffect transition="in" filter="fade">
                                      <p:cBhvr>
                                        <p:cTn id="29" dur="1000"/>
                                        <p:tgtEl>
                                          <p:spTgt spid="1246"/>
                                        </p:tgtEl>
                                      </p:cBhvr>
                                    </p:animEffect>
                                    <p:anim calcmode="lin" valueType="num">
                                      <p:cBhvr>
                                        <p:cTn id="30" dur="1000" fill="hold"/>
                                        <p:tgtEl>
                                          <p:spTgt spid="1246"/>
                                        </p:tgtEl>
                                        <p:attrNameLst>
                                          <p:attrName>ppt_x</p:attrName>
                                        </p:attrNameLst>
                                      </p:cBhvr>
                                      <p:tavLst>
                                        <p:tav tm="0">
                                          <p:val>
                                            <p:strVal val="#ppt_x"/>
                                          </p:val>
                                        </p:tav>
                                        <p:tav tm="100000">
                                          <p:val>
                                            <p:strVal val="#ppt_x"/>
                                          </p:val>
                                        </p:tav>
                                      </p:tavLst>
                                    </p:anim>
                                    <p:anim calcmode="lin" valueType="num">
                                      <p:cBhvr>
                                        <p:cTn id="31" dur="1000" fill="hold"/>
                                        <p:tgtEl>
                                          <p:spTgt spid="124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1248"/>
                                        </p:tgtEl>
                                        <p:attrNameLst>
                                          <p:attrName>style.visibility</p:attrName>
                                        </p:attrNameLst>
                                      </p:cBhvr>
                                      <p:to>
                                        <p:strVal val="visible"/>
                                      </p:to>
                                    </p:set>
                                    <p:anim calcmode="lin" valueType="num">
                                      <p:cBhvr>
                                        <p:cTn id="36" dur="1000" fill="hold"/>
                                        <p:tgtEl>
                                          <p:spTgt spid="1248"/>
                                        </p:tgtEl>
                                        <p:attrNameLst>
                                          <p:attrName>ppt_w</p:attrName>
                                        </p:attrNameLst>
                                      </p:cBhvr>
                                      <p:tavLst>
                                        <p:tav tm="0">
                                          <p:val>
                                            <p:fltVal val="0"/>
                                          </p:val>
                                        </p:tav>
                                        <p:tav tm="100000">
                                          <p:val>
                                            <p:strVal val="#ppt_w"/>
                                          </p:val>
                                        </p:tav>
                                      </p:tavLst>
                                    </p:anim>
                                    <p:anim calcmode="lin" valueType="num">
                                      <p:cBhvr>
                                        <p:cTn id="37" dur="1000" fill="hold"/>
                                        <p:tgtEl>
                                          <p:spTgt spid="1248"/>
                                        </p:tgtEl>
                                        <p:attrNameLst>
                                          <p:attrName>ppt_h</p:attrName>
                                        </p:attrNameLst>
                                      </p:cBhvr>
                                      <p:tavLst>
                                        <p:tav tm="0">
                                          <p:val>
                                            <p:fltVal val="0"/>
                                          </p:val>
                                        </p:tav>
                                        <p:tav tm="100000">
                                          <p:val>
                                            <p:strVal val="#ppt_h"/>
                                          </p:val>
                                        </p:tav>
                                      </p:tavLst>
                                    </p:anim>
                                    <p:anim calcmode="lin" valueType="num">
                                      <p:cBhvr>
                                        <p:cTn id="38" dur="1000" fill="hold"/>
                                        <p:tgtEl>
                                          <p:spTgt spid="1248"/>
                                        </p:tgtEl>
                                        <p:attrNameLst>
                                          <p:attrName>style.rotation</p:attrName>
                                        </p:attrNameLst>
                                      </p:cBhvr>
                                      <p:tavLst>
                                        <p:tav tm="0">
                                          <p:val>
                                            <p:fltVal val="90"/>
                                          </p:val>
                                        </p:tav>
                                        <p:tav tm="100000">
                                          <p:val>
                                            <p:fltVal val="0"/>
                                          </p:val>
                                        </p:tav>
                                      </p:tavLst>
                                    </p:anim>
                                    <p:animEffect transition="in" filter="fade">
                                      <p:cBhvr>
                                        <p:cTn id="39" dur="1000"/>
                                        <p:tgtEl>
                                          <p:spTgt spid="1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4" grpId="0"/>
      <p:bldP spid="1245" grpId="0"/>
      <p:bldP spid="124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BDC6A4B-9D9D-B6C5-BD6E-04050D920687}"/>
              </a:ext>
            </a:extLst>
          </p:cNvPr>
          <p:cNvSpPr txBox="1"/>
          <p:nvPr/>
        </p:nvSpPr>
        <p:spPr>
          <a:xfrm>
            <a:off x="494686" y="110600"/>
            <a:ext cx="6535270" cy="584775"/>
          </a:xfrm>
          <a:prstGeom prst="rect">
            <a:avLst/>
          </a:prstGeom>
          <a:noFill/>
        </p:spPr>
        <p:txBody>
          <a:bodyPr wrap="square" rtlCol="0">
            <a:spAutoFit/>
          </a:bodyPr>
          <a:lstStyle/>
          <a:p>
            <a:r>
              <a:rPr kumimoji="1" lang="ja-JP" altLang="en-US" sz="3200" b="1" dirty="0">
                <a:solidFill>
                  <a:schemeClr val="accent1"/>
                </a:solidFill>
              </a:rPr>
              <a:t>★アイデア実現までのプロセス</a:t>
            </a:r>
          </a:p>
        </p:txBody>
      </p:sp>
      <p:pic>
        <p:nvPicPr>
          <p:cNvPr id="4" name="図 3">
            <a:extLst>
              <a:ext uri="{FF2B5EF4-FFF2-40B4-BE49-F238E27FC236}">
                <a16:creationId xmlns:a16="http://schemas.microsoft.com/office/drawing/2014/main" id="{DD273E17-E737-E4C4-606C-5272D4245025}"/>
              </a:ext>
            </a:extLst>
          </p:cNvPr>
          <p:cNvPicPr>
            <a:picLocks noChangeAspect="1"/>
          </p:cNvPicPr>
          <p:nvPr/>
        </p:nvPicPr>
        <p:blipFill rotWithShape="1">
          <a:blip r:embed="rId2">
            <a:extLst>
              <a:ext uri="{28A0092B-C50C-407E-A947-70E740481C1C}">
                <a14:useLocalDpi xmlns:a14="http://schemas.microsoft.com/office/drawing/2010/main" val="0"/>
              </a:ext>
            </a:extLst>
          </a:blip>
          <a:srcRect l="69139" t="50000" r="9109" b="25000"/>
          <a:stretch/>
        </p:blipFill>
        <p:spPr>
          <a:xfrm>
            <a:off x="8856471" y="589275"/>
            <a:ext cx="2790923" cy="2050966"/>
          </a:xfrm>
          <a:prstGeom prst="rect">
            <a:avLst/>
          </a:prstGeom>
        </p:spPr>
      </p:pic>
      <p:sp>
        <p:nvSpPr>
          <p:cNvPr id="5" name="テキスト ボックス 4">
            <a:extLst>
              <a:ext uri="{FF2B5EF4-FFF2-40B4-BE49-F238E27FC236}">
                <a16:creationId xmlns:a16="http://schemas.microsoft.com/office/drawing/2014/main" id="{5FE044AF-2422-BEF9-F1B0-BF216BC9CB28}"/>
              </a:ext>
            </a:extLst>
          </p:cNvPr>
          <p:cNvSpPr txBox="1"/>
          <p:nvPr/>
        </p:nvSpPr>
        <p:spPr>
          <a:xfrm>
            <a:off x="494686" y="589275"/>
            <a:ext cx="8100674" cy="5632311"/>
          </a:xfrm>
          <a:prstGeom prst="rect">
            <a:avLst/>
          </a:prstGeom>
          <a:solidFill>
            <a:schemeClr val="accent1">
              <a:lumMod val="20000"/>
              <a:lumOff val="80000"/>
            </a:schemeClr>
          </a:solidFill>
        </p:spPr>
        <p:txBody>
          <a:bodyPr wrap="square" rtlCol="0">
            <a:spAutoFit/>
          </a:bodyPr>
          <a:lstStyle/>
          <a:p>
            <a:pPr>
              <a:spcBef>
                <a:spcPts val="600"/>
              </a:spcBef>
              <a:spcAft>
                <a:spcPts val="200"/>
              </a:spcAft>
            </a:pPr>
            <a:r>
              <a:rPr kumimoji="1" lang="en-US" altLang="ja-JP" sz="2000" dirty="0">
                <a:highlight>
                  <a:srgbClr val="FFFF00"/>
                </a:highlight>
              </a:rPr>
              <a:t>【PLAN】</a:t>
            </a:r>
          </a:p>
          <a:p>
            <a:pPr>
              <a:spcBef>
                <a:spcPts val="600"/>
              </a:spcBef>
              <a:spcAft>
                <a:spcPts val="200"/>
              </a:spcAft>
            </a:pPr>
            <a:r>
              <a:rPr kumimoji="1" lang="ja-JP" altLang="en-US" sz="2000" dirty="0"/>
              <a:t>１１月</a:t>
            </a:r>
            <a:r>
              <a:rPr lang="ja-JP" altLang="en-US" sz="2000" dirty="0"/>
              <a:t>７日</a:t>
            </a:r>
            <a:r>
              <a:rPr lang="en-US" altLang="ja-JP" sz="2000" dirty="0"/>
              <a:t>	</a:t>
            </a:r>
            <a:r>
              <a:rPr lang="ja-JP" altLang="en-US" sz="2000" dirty="0"/>
              <a:t>水戸市デジタルイノベーション課にて</a:t>
            </a:r>
            <a:endParaRPr lang="en-US" altLang="ja-JP" sz="2000" dirty="0"/>
          </a:p>
          <a:p>
            <a:pPr>
              <a:spcBef>
                <a:spcPts val="600"/>
              </a:spcBef>
              <a:spcAft>
                <a:spcPts val="200"/>
              </a:spcAft>
            </a:pPr>
            <a:r>
              <a:rPr lang="en-US" altLang="ja-JP" sz="2000" dirty="0"/>
              <a:t>		</a:t>
            </a:r>
            <a:r>
              <a:rPr lang="ja-JP" altLang="en-US" sz="2000" dirty="0"/>
              <a:t>オープンデータについての説明兼学習会</a:t>
            </a:r>
            <a:endParaRPr lang="en-US" altLang="ja-JP" sz="2000" dirty="0"/>
          </a:p>
          <a:p>
            <a:pPr>
              <a:spcBef>
                <a:spcPts val="600"/>
              </a:spcBef>
              <a:spcAft>
                <a:spcPts val="200"/>
              </a:spcAft>
            </a:pPr>
            <a:r>
              <a:rPr lang="ja-JP" altLang="en-US" sz="2000" dirty="0"/>
              <a:t>１１月中旬</a:t>
            </a:r>
            <a:r>
              <a:rPr lang="en-US" altLang="ja-JP" sz="2000" dirty="0"/>
              <a:t>	</a:t>
            </a:r>
            <a:r>
              <a:rPr lang="ja-JP" altLang="en-US" sz="2000" b="1" dirty="0">
                <a:solidFill>
                  <a:srgbClr val="0070C0"/>
                </a:solidFill>
              </a:rPr>
              <a:t>オープンデータ「みとうま地産地消推奨店」を利用した</a:t>
            </a:r>
            <a:endParaRPr lang="en-US" altLang="ja-JP" sz="2000" b="1" dirty="0">
              <a:solidFill>
                <a:srgbClr val="0070C0"/>
              </a:solidFill>
            </a:endParaRPr>
          </a:p>
          <a:p>
            <a:pPr>
              <a:spcBef>
                <a:spcPts val="600"/>
              </a:spcBef>
              <a:spcAft>
                <a:spcPts val="200"/>
              </a:spcAft>
            </a:pPr>
            <a:r>
              <a:rPr lang="en-US" altLang="ja-JP" sz="2000" b="1" dirty="0">
                <a:solidFill>
                  <a:srgbClr val="0070C0"/>
                </a:solidFill>
              </a:rPr>
              <a:t>		</a:t>
            </a:r>
            <a:r>
              <a:rPr lang="ja-JP" altLang="en-US" sz="2000" b="1" dirty="0">
                <a:solidFill>
                  <a:srgbClr val="0070C0"/>
                </a:solidFill>
              </a:rPr>
              <a:t>食フェス企画立案</a:t>
            </a:r>
            <a:endParaRPr lang="en-US" altLang="ja-JP" sz="2000" b="1" dirty="0">
              <a:solidFill>
                <a:srgbClr val="0070C0"/>
              </a:solidFill>
            </a:endParaRPr>
          </a:p>
          <a:p>
            <a:pPr>
              <a:spcBef>
                <a:spcPts val="600"/>
              </a:spcBef>
              <a:spcAft>
                <a:spcPts val="200"/>
              </a:spcAft>
            </a:pPr>
            <a:r>
              <a:rPr lang="ja-JP" altLang="en-US" sz="2000" dirty="0"/>
              <a:t>１１月２８日</a:t>
            </a:r>
            <a:r>
              <a:rPr lang="en-US" altLang="ja-JP" sz="2000" dirty="0"/>
              <a:t>	</a:t>
            </a:r>
            <a:r>
              <a:rPr lang="ja-JP" altLang="en-US" sz="2000" b="1" dirty="0">
                <a:solidFill>
                  <a:srgbClr val="0070C0"/>
                </a:solidFill>
              </a:rPr>
              <a:t>学生向けアンケート作成</a:t>
            </a:r>
            <a:endParaRPr lang="en-US" altLang="ja-JP" sz="2000" b="1" dirty="0">
              <a:solidFill>
                <a:srgbClr val="0070C0"/>
              </a:solidFill>
            </a:endParaRPr>
          </a:p>
          <a:p>
            <a:pPr>
              <a:spcBef>
                <a:spcPts val="600"/>
              </a:spcBef>
              <a:spcAft>
                <a:spcPts val="200"/>
              </a:spcAft>
            </a:pPr>
            <a:r>
              <a:rPr lang="en-US" altLang="ja-JP" sz="2000" dirty="0"/>
              <a:t>		</a:t>
            </a:r>
            <a:r>
              <a:rPr lang="ja-JP" altLang="en-US" sz="2000" dirty="0"/>
              <a:t>（オープンデータ「みとうま地産地消推奨店」を二次加工）</a:t>
            </a:r>
            <a:endParaRPr lang="en-US" altLang="ja-JP" sz="2000" dirty="0"/>
          </a:p>
          <a:p>
            <a:pPr>
              <a:spcBef>
                <a:spcPts val="600"/>
              </a:spcBef>
              <a:spcAft>
                <a:spcPts val="200"/>
              </a:spcAft>
            </a:pPr>
            <a:r>
              <a:rPr lang="ja-JP" altLang="en-US" sz="2000" dirty="0"/>
              <a:t>１２月１１日</a:t>
            </a:r>
            <a:r>
              <a:rPr lang="en-US" altLang="ja-JP" sz="2000" dirty="0"/>
              <a:t>	</a:t>
            </a:r>
            <a:r>
              <a:rPr lang="ja-JP" altLang="en-US" sz="2000" b="1" dirty="0">
                <a:solidFill>
                  <a:srgbClr val="0070C0"/>
                </a:solidFill>
              </a:rPr>
              <a:t>水戸市農産振興課にてフェスの実行性の確認</a:t>
            </a:r>
            <a:endParaRPr lang="en-US" altLang="ja-JP" sz="2000" b="1" dirty="0">
              <a:solidFill>
                <a:srgbClr val="0070C0"/>
              </a:solidFill>
            </a:endParaRPr>
          </a:p>
          <a:p>
            <a:pPr>
              <a:spcBef>
                <a:spcPts val="600"/>
              </a:spcBef>
              <a:spcAft>
                <a:spcPts val="200"/>
              </a:spcAft>
            </a:pPr>
            <a:r>
              <a:rPr lang="en-US" altLang="ja-JP" sz="2000" dirty="0"/>
              <a:t>		</a:t>
            </a:r>
            <a:r>
              <a:rPr lang="ja-JP" altLang="en-US" sz="2000" dirty="0"/>
              <a:t>　農産振興課より頂いた助言</a:t>
            </a:r>
            <a:endParaRPr lang="en-US" altLang="ja-JP" sz="2000" dirty="0"/>
          </a:p>
          <a:p>
            <a:pPr>
              <a:spcBef>
                <a:spcPts val="600"/>
              </a:spcBef>
              <a:spcAft>
                <a:spcPts val="200"/>
              </a:spcAft>
            </a:pPr>
            <a:r>
              <a:rPr lang="en-US" altLang="ja-JP" sz="2000" dirty="0"/>
              <a:t>		</a:t>
            </a:r>
            <a:r>
              <a:rPr lang="ja-JP" altLang="en-US" sz="2000" dirty="0"/>
              <a:t>１．予算確保、手続き上の問題から、単独開催は困難</a:t>
            </a:r>
            <a:endParaRPr lang="en-US" altLang="ja-JP" sz="2000" dirty="0"/>
          </a:p>
          <a:p>
            <a:pPr>
              <a:spcBef>
                <a:spcPts val="600"/>
              </a:spcBef>
              <a:spcAft>
                <a:spcPts val="200"/>
              </a:spcAft>
            </a:pPr>
            <a:r>
              <a:rPr lang="en-US" altLang="ja-JP" sz="2000" dirty="0"/>
              <a:t>		</a:t>
            </a:r>
            <a:r>
              <a:rPr lang="ja-JP" altLang="en-US" sz="2000" dirty="0"/>
              <a:t>２．学区を限定することで、駐車場や運営費用の問題も</a:t>
            </a:r>
            <a:r>
              <a:rPr lang="en-US" altLang="ja-JP" sz="2000" dirty="0"/>
              <a:t>		</a:t>
            </a:r>
            <a:r>
              <a:rPr lang="ja-JP" altLang="en-US" sz="2000" dirty="0"/>
              <a:t>　　解決しやすい</a:t>
            </a:r>
            <a:endParaRPr lang="en-US" altLang="ja-JP" sz="2000" dirty="0"/>
          </a:p>
          <a:p>
            <a:pPr>
              <a:spcBef>
                <a:spcPts val="600"/>
              </a:spcBef>
              <a:spcAft>
                <a:spcPts val="200"/>
              </a:spcAft>
            </a:pPr>
            <a:r>
              <a:rPr lang="en-US" altLang="ja-JP" sz="2000" dirty="0"/>
              <a:t>		</a:t>
            </a:r>
            <a:r>
              <a:rPr lang="ja-JP" altLang="en-US" sz="2000" dirty="0"/>
              <a:t>３．初回の食フェスは</a:t>
            </a:r>
            <a:r>
              <a:rPr lang="ja-JP" altLang="en-US" sz="2000" u="sng" dirty="0"/>
              <a:t>他団体主催のイベントとの協賛</a:t>
            </a:r>
            <a:r>
              <a:rPr lang="ja-JP" altLang="en-US" sz="2000" dirty="0"/>
              <a:t>が</a:t>
            </a:r>
            <a:endParaRPr lang="en-US" altLang="ja-JP" sz="2000" dirty="0"/>
          </a:p>
          <a:p>
            <a:pPr>
              <a:spcBef>
                <a:spcPts val="600"/>
              </a:spcBef>
              <a:spcAft>
                <a:spcPts val="200"/>
              </a:spcAft>
            </a:pPr>
            <a:r>
              <a:rPr lang="en-US" altLang="ja-JP" sz="2000" dirty="0"/>
              <a:t>		</a:t>
            </a:r>
            <a:r>
              <a:rPr lang="ja-JP" altLang="en-US" sz="2000" dirty="0"/>
              <a:t>　　現実的</a:t>
            </a:r>
            <a:endParaRPr lang="en-US" altLang="ja-JP" sz="2000" dirty="0"/>
          </a:p>
        </p:txBody>
      </p:sp>
      <p:sp>
        <p:nvSpPr>
          <p:cNvPr id="6" name="矢印: 右 5">
            <a:extLst>
              <a:ext uri="{FF2B5EF4-FFF2-40B4-BE49-F238E27FC236}">
                <a16:creationId xmlns:a16="http://schemas.microsoft.com/office/drawing/2014/main" id="{96B14102-DDB7-C3F9-6B14-C20E2E60F0D4}"/>
              </a:ext>
            </a:extLst>
          </p:cNvPr>
          <p:cNvSpPr/>
          <p:nvPr/>
        </p:nvSpPr>
        <p:spPr>
          <a:xfrm>
            <a:off x="8500573" y="4828674"/>
            <a:ext cx="493382" cy="34207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D286ECED-D8C1-8976-EC4A-0021AC0F4B42}"/>
              </a:ext>
            </a:extLst>
          </p:cNvPr>
          <p:cNvSpPr/>
          <p:nvPr/>
        </p:nvSpPr>
        <p:spPr>
          <a:xfrm>
            <a:off x="2222779" y="3857961"/>
            <a:ext cx="6277794" cy="2283503"/>
          </a:xfrm>
          <a:prstGeom prst="round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E75C6A7A-A3F4-D29A-415C-ED0B34B6567D}"/>
              </a:ext>
            </a:extLst>
          </p:cNvPr>
          <p:cNvSpPr txBox="1"/>
          <p:nvPr/>
        </p:nvSpPr>
        <p:spPr>
          <a:xfrm>
            <a:off x="9080733" y="4310097"/>
            <a:ext cx="2673768" cy="1569660"/>
          </a:xfrm>
          <a:prstGeom prst="rect">
            <a:avLst/>
          </a:prstGeom>
          <a:solidFill>
            <a:schemeClr val="accent1">
              <a:lumMod val="20000"/>
              <a:lumOff val="80000"/>
            </a:schemeClr>
          </a:solidFill>
          <a:ln w="28575">
            <a:solidFill>
              <a:srgbClr val="FF0000"/>
            </a:solidFill>
          </a:ln>
        </p:spPr>
        <p:txBody>
          <a:bodyPr wrap="square" rtlCol="0">
            <a:spAutoFit/>
          </a:bodyPr>
          <a:lstStyle/>
          <a:p>
            <a:r>
              <a:rPr lang="ja-JP" altLang="en-US" sz="2400" dirty="0"/>
              <a:t>翌日</a:t>
            </a:r>
            <a:endParaRPr lang="en-US" altLang="ja-JP" sz="2400" dirty="0"/>
          </a:p>
          <a:p>
            <a:r>
              <a:rPr kumimoji="1" lang="ja-JP" altLang="en-US" sz="2400" dirty="0"/>
              <a:t>チームで方向性を再検討</a:t>
            </a:r>
            <a:endParaRPr kumimoji="1" lang="en-US" altLang="ja-JP" sz="2400" dirty="0"/>
          </a:p>
          <a:p>
            <a:r>
              <a:rPr lang="ja-JP" altLang="en-US" sz="2400" dirty="0"/>
              <a:t>単独開催を断念</a:t>
            </a:r>
            <a:endParaRPr kumimoji="1" lang="ja-JP" altLang="en-US" sz="2400" dirty="0"/>
          </a:p>
        </p:txBody>
      </p:sp>
      <p:sp>
        <p:nvSpPr>
          <p:cNvPr id="3" name="テキスト ボックス 2">
            <a:extLst>
              <a:ext uri="{FF2B5EF4-FFF2-40B4-BE49-F238E27FC236}">
                <a16:creationId xmlns:a16="http://schemas.microsoft.com/office/drawing/2014/main" id="{3CE937E7-3B91-0AC7-93FB-2FFFC0FE5DFC}"/>
              </a:ext>
            </a:extLst>
          </p:cNvPr>
          <p:cNvSpPr txBox="1"/>
          <p:nvPr/>
        </p:nvSpPr>
        <p:spPr>
          <a:xfrm>
            <a:off x="8832008" y="2640241"/>
            <a:ext cx="3171217" cy="276999"/>
          </a:xfrm>
          <a:prstGeom prst="rect">
            <a:avLst/>
          </a:prstGeom>
          <a:noFill/>
        </p:spPr>
        <p:txBody>
          <a:bodyPr wrap="square" rtlCol="0">
            <a:spAutoFit/>
          </a:bodyPr>
          <a:lstStyle/>
          <a:p>
            <a:r>
              <a:rPr kumimoji="1" lang="ja-JP" altLang="en-US" sz="1200" b="1" dirty="0"/>
              <a:t>水戸市</a:t>
            </a:r>
            <a:r>
              <a:rPr lang="ja-JP" altLang="en-US" sz="1200" b="1" dirty="0"/>
              <a:t>デジタルイノベーション課での勉強会</a:t>
            </a:r>
            <a:endParaRPr kumimoji="1" lang="en-US" altLang="ja-JP" sz="1200" b="1" dirty="0"/>
          </a:p>
        </p:txBody>
      </p:sp>
    </p:spTree>
    <p:extLst>
      <p:ext uri="{BB962C8B-B14F-4D97-AF65-F5344CB8AC3E}">
        <p14:creationId xmlns:p14="http://schemas.microsoft.com/office/powerpoint/2010/main" val="3963724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977FE-4CF1-4ED0-D3DB-F3E14A2FC5EF}"/>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12CAF12-130B-44C3-D9AD-02EFE07E785C}"/>
              </a:ext>
            </a:extLst>
          </p:cNvPr>
          <p:cNvSpPr txBox="1"/>
          <p:nvPr/>
        </p:nvSpPr>
        <p:spPr>
          <a:xfrm>
            <a:off x="381548" y="334935"/>
            <a:ext cx="6535270" cy="584775"/>
          </a:xfrm>
          <a:prstGeom prst="rect">
            <a:avLst/>
          </a:prstGeom>
          <a:noFill/>
        </p:spPr>
        <p:txBody>
          <a:bodyPr wrap="square" rtlCol="0">
            <a:spAutoFit/>
          </a:bodyPr>
          <a:lstStyle/>
          <a:p>
            <a:r>
              <a:rPr kumimoji="1" lang="ja-JP" altLang="en-US" sz="3200" b="1" dirty="0">
                <a:solidFill>
                  <a:schemeClr val="accent2"/>
                </a:solidFill>
              </a:rPr>
              <a:t>★アイデア実現までのプロセス</a:t>
            </a:r>
          </a:p>
        </p:txBody>
      </p:sp>
      <p:sp>
        <p:nvSpPr>
          <p:cNvPr id="5" name="テキスト ボックス 4">
            <a:extLst>
              <a:ext uri="{FF2B5EF4-FFF2-40B4-BE49-F238E27FC236}">
                <a16:creationId xmlns:a16="http://schemas.microsoft.com/office/drawing/2014/main" id="{C01BD91F-71AC-C372-5D78-6080C4C14262}"/>
              </a:ext>
            </a:extLst>
          </p:cNvPr>
          <p:cNvSpPr txBox="1"/>
          <p:nvPr/>
        </p:nvSpPr>
        <p:spPr>
          <a:xfrm>
            <a:off x="626231" y="1257358"/>
            <a:ext cx="7902800" cy="2426305"/>
          </a:xfrm>
          <a:prstGeom prst="rect">
            <a:avLst/>
          </a:prstGeom>
          <a:noFill/>
        </p:spPr>
        <p:txBody>
          <a:bodyPr wrap="square" rtlCol="0">
            <a:spAutoFit/>
          </a:bodyPr>
          <a:lstStyle/>
          <a:p>
            <a:pPr>
              <a:spcBef>
                <a:spcPts val="600"/>
              </a:spcBef>
              <a:spcAft>
                <a:spcPts val="200"/>
              </a:spcAft>
            </a:pPr>
            <a:r>
              <a:rPr lang="ja-JP" altLang="en-US" sz="2000" dirty="0"/>
              <a:t>１２月１２日　開催場所として</a:t>
            </a:r>
            <a:r>
              <a:rPr lang="ja-JP" altLang="en-US" sz="2000" dirty="0">
                <a:solidFill>
                  <a:srgbClr val="0070C0"/>
                </a:solidFill>
              </a:rPr>
              <a:t>水戸市立緑岡小学校</a:t>
            </a:r>
            <a:r>
              <a:rPr lang="ja-JP" altLang="en-US" sz="2000" dirty="0"/>
              <a:t>を想定</a:t>
            </a:r>
            <a:endParaRPr lang="en-US" altLang="ja-JP" sz="2000" dirty="0"/>
          </a:p>
          <a:p>
            <a:pPr>
              <a:spcBef>
                <a:spcPts val="1200"/>
              </a:spcBef>
              <a:spcAft>
                <a:spcPts val="200"/>
              </a:spcAft>
            </a:pPr>
            <a:r>
              <a:rPr lang="ja-JP" altLang="en-US" sz="2000" dirty="0"/>
              <a:t>　理由</a:t>
            </a:r>
            <a:endParaRPr lang="en-US" altLang="ja-JP" sz="2000" dirty="0"/>
          </a:p>
          <a:p>
            <a:pPr>
              <a:spcBef>
                <a:spcPts val="600"/>
              </a:spcBef>
              <a:spcAft>
                <a:spcPts val="200"/>
              </a:spcAft>
            </a:pPr>
            <a:r>
              <a:rPr lang="ja-JP" altLang="en-US" sz="2000" dirty="0"/>
              <a:t>　　１．小中一貫校で在籍生徒数が他の小学校より多い（児童数</a:t>
            </a:r>
            <a:r>
              <a:rPr lang="en-US" altLang="ja-JP" sz="2000" dirty="0"/>
              <a:t>927</a:t>
            </a:r>
            <a:r>
              <a:rPr lang="ja-JP" altLang="en-US" sz="2000" dirty="0"/>
              <a:t>人）</a:t>
            </a:r>
            <a:endParaRPr lang="en-US" altLang="ja-JP" sz="2000" dirty="0"/>
          </a:p>
          <a:p>
            <a:pPr>
              <a:spcBef>
                <a:spcPts val="600"/>
              </a:spcBef>
              <a:spcAft>
                <a:spcPts val="200"/>
              </a:spcAft>
            </a:pPr>
            <a:r>
              <a:rPr lang="ja-JP" altLang="en-US" sz="2000" dirty="0"/>
              <a:t>　　２．緑岡小学校の学区に「みとうま」加盟店が他学区と比べて多い</a:t>
            </a:r>
            <a:endParaRPr lang="en-US" altLang="ja-JP" sz="2000" dirty="0"/>
          </a:p>
          <a:p>
            <a:pPr>
              <a:spcBef>
                <a:spcPts val="600"/>
              </a:spcBef>
              <a:spcAft>
                <a:spcPts val="200"/>
              </a:spcAft>
            </a:pPr>
            <a:r>
              <a:rPr lang="ja-JP" altLang="en-US" sz="2000" dirty="0"/>
              <a:t>　　　（洋食屋</a:t>
            </a:r>
            <a:r>
              <a:rPr lang="en-US" altLang="ja-JP" sz="2000" dirty="0"/>
              <a:t>1</a:t>
            </a:r>
            <a:r>
              <a:rPr lang="ja-JP" altLang="en-US" sz="2000" dirty="0"/>
              <a:t>店舗，和食屋</a:t>
            </a:r>
            <a:r>
              <a:rPr lang="en-US" altLang="ja-JP" sz="2000" dirty="0"/>
              <a:t>1</a:t>
            </a:r>
            <a:r>
              <a:rPr lang="ja-JP" altLang="en-US" sz="2000" dirty="0"/>
              <a:t>店舗，麺屋</a:t>
            </a:r>
            <a:r>
              <a:rPr lang="en-US" altLang="ja-JP" sz="2000" dirty="0"/>
              <a:t>2</a:t>
            </a:r>
            <a:r>
              <a:rPr lang="ja-JP" altLang="en-US" sz="2000" dirty="0"/>
              <a:t>店舗，スイーツ店</a:t>
            </a:r>
            <a:r>
              <a:rPr lang="en-US" altLang="ja-JP" sz="2000" dirty="0"/>
              <a:t>3</a:t>
            </a:r>
            <a:r>
              <a:rPr lang="ja-JP" altLang="en-US" sz="2000" dirty="0"/>
              <a:t>店舗）</a:t>
            </a:r>
            <a:r>
              <a:rPr lang="en-US" altLang="ja-JP" sz="2000" dirty="0"/>
              <a:t>		</a:t>
            </a:r>
          </a:p>
        </p:txBody>
      </p:sp>
      <p:sp>
        <p:nvSpPr>
          <p:cNvPr id="7" name="四角形: 角を丸くする 6">
            <a:extLst>
              <a:ext uri="{FF2B5EF4-FFF2-40B4-BE49-F238E27FC236}">
                <a16:creationId xmlns:a16="http://schemas.microsoft.com/office/drawing/2014/main" id="{EAA47C3B-78AF-97D8-CCB4-1B9C6CE31C65}"/>
              </a:ext>
            </a:extLst>
          </p:cNvPr>
          <p:cNvSpPr/>
          <p:nvPr/>
        </p:nvSpPr>
        <p:spPr>
          <a:xfrm>
            <a:off x="572272" y="1765153"/>
            <a:ext cx="7833940" cy="1793857"/>
          </a:xfrm>
          <a:prstGeom prst="round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コネクタ 8">
            <a:extLst>
              <a:ext uri="{FF2B5EF4-FFF2-40B4-BE49-F238E27FC236}">
                <a16:creationId xmlns:a16="http://schemas.microsoft.com/office/drawing/2014/main" id="{481E3796-C250-F75F-521C-FBD94BC041B7}"/>
              </a:ext>
            </a:extLst>
          </p:cNvPr>
          <p:cNvCxnSpPr/>
          <p:nvPr/>
        </p:nvCxnSpPr>
        <p:spPr>
          <a:xfrm>
            <a:off x="381548" y="3716807"/>
            <a:ext cx="8495252"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064916B1-9F1A-8430-AC25-3E2C2B92E6A2}"/>
              </a:ext>
            </a:extLst>
          </p:cNvPr>
          <p:cNvSpPr txBox="1"/>
          <p:nvPr/>
        </p:nvSpPr>
        <p:spPr>
          <a:xfrm>
            <a:off x="626231" y="3894501"/>
            <a:ext cx="8005886" cy="1785104"/>
          </a:xfrm>
          <a:prstGeom prst="rect">
            <a:avLst/>
          </a:prstGeom>
          <a:noFill/>
        </p:spPr>
        <p:txBody>
          <a:bodyPr wrap="square" rtlCol="0">
            <a:spAutoFit/>
          </a:bodyPr>
          <a:lstStyle/>
          <a:p>
            <a:pPr>
              <a:spcBef>
                <a:spcPts val="600"/>
              </a:spcBef>
              <a:spcAft>
                <a:spcPts val="600"/>
              </a:spcAft>
            </a:pPr>
            <a:r>
              <a:rPr kumimoji="1" lang="en-US" altLang="ja-JP" sz="2000" dirty="0">
                <a:highlight>
                  <a:srgbClr val="FFFF00"/>
                </a:highlight>
              </a:rPr>
              <a:t>【DO】</a:t>
            </a:r>
            <a:endParaRPr lang="en-US" altLang="ja-JP" sz="2000" dirty="0"/>
          </a:p>
          <a:p>
            <a:pPr>
              <a:spcBef>
                <a:spcPts val="600"/>
              </a:spcBef>
              <a:spcAft>
                <a:spcPts val="600"/>
              </a:spcAft>
            </a:pPr>
            <a:r>
              <a:rPr lang="ja-JP" altLang="en-US" sz="2000" dirty="0"/>
              <a:t>４月</a:t>
            </a:r>
            <a:r>
              <a:rPr lang="en-US" altLang="ja-JP" sz="2000" dirty="0"/>
              <a:t>	</a:t>
            </a:r>
            <a:r>
              <a:rPr lang="ja-JP" altLang="en-US" sz="2000" dirty="0"/>
              <a:t>農産振興課、緑岡市民センター長に企画プレゼン</a:t>
            </a:r>
            <a:endParaRPr lang="en-US" altLang="ja-JP" sz="2000" dirty="0"/>
          </a:p>
          <a:p>
            <a:pPr>
              <a:spcBef>
                <a:spcPts val="600"/>
              </a:spcBef>
              <a:spcAft>
                <a:spcPts val="600"/>
              </a:spcAft>
            </a:pPr>
            <a:r>
              <a:rPr lang="ja-JP" altLang="en-US" sz="2000" dirty="0"/>
              <a:t>８月</a:t>
            </a:r>
            <a:r>
              <a:rPr lang="en-US" altLang="ja-JP" sz="2000" dirty="0"/>
              <a:t>	</a:t>
            </a:r>
            <a:r>
              <a:rPr lang="ja-JP" altLang="en-US" sz="2000" dirty="0">
                <a:solidFill>
                  <a:srgbClr val="0070C0"/>
                </a:solidFill>
              </a:rPr>
              <a:t>緑岡市民センター開催</a:t>
            </a:r>
            <a:r>
              <a:rPr lang="en-US" altLang="ja-JP" sz="2000" dirty="0">
                <a:solidFill>
                  <a:srgbClr val="0070C0"/>
                </a:solidFill>
              </a:rPr>
              <a:t>『</a:t>
            </a:r>
            <a:r>
              <a:rPr lang="ja-JP" altLang="en-US" sz="2000" dirty="0">
                <a:solidFill>
                  <a:srgbClr val="0070C0"/>
                </a:solidFill>
              </a:rPr>
              <a:t>緑岡ふれあい夏まつり</a:t>
            </a:r>
            <a:r>
              <a:rPr lang="en-US" altLang="ja-JP" sz="2000" dirty="0">
                <a:solidFill>
                  <a:srgbClr val="0070C0"/>
                </a:solidFill>
              </a:rPr>
              <a:t>』</a:t>
            </a:r>
            <a:r>
              <a:rPr lang="ja-JP" altLang="en-US" sz="2000" dirty="0">
                <a:solidFill>
                  <a:srgbClr val="0070C0"/>
                </a:solidFill>
              </a:rPr>
              <a:t>で協賛という</a:t>
            </a:r>
            <a:endParaRPr lang="en-US" altLang="ja-JP" sz="2000" dirty="0">
              <a:solidFill>
                <a:srgbClr val="0070C0"/>
              </a:solidFill>
            </a:endParaRPr>
          </a:p>
          <a:p>
            <a:pPr>
              <a:spcBef>
                <a:spcPts val="600"/>
              </a:spcBef>
              <a:spcAft>
                <a:spcPts val="600"/>
              </a:spcAft>
            </a:pPr>
            <a:r>
              <a:rPr lang="en-US" altLang="ja-JP" sz="2000" dirty="0">
                <a:solidFill>
                  <a:srgbClr val="0070C0"/>
                </a:solidFill>
              </a:rPr>
              <a:t>	</a:t>
            </a:r>
            <a:r>
              <a:rPr lang="ja-JP" altLang="en-US" sz="2000" dirty="0">
                <a:solidFill>
                  <a:srgbClr val="0070C0"/>
                </a:solidFill>
              </a:rPr>
              <a:t>形で食フェス開催を目指す</a:t>
            </a:r>
            <a:endParaRPr lang="en-US" altLang="ja-JP" sz="2000" dirty="0">
              <a:solidFill>
                <a:srgbClr val="0070C0"/>
              </a:solidFill>
            </a:endParaRPr>
          </a:p>
        </p:txBody>
      </p:sp>
      <p:sp>
        <p:nvSpPr>
          <p:cNvPr id="3" name="四角形: 角を丸くする 2">
            <a:extLst>
              <a:ext uri="{FF2B5EF4-FFF2-40B4-BE49-F238E27FC236}">
                <a16:creationId xmlns:a16="http://schemas.microsoft.com/office/drawing/2014/main" id="{64A887D2-AC8C-6575-F732-22123C6556A5}"/>
              </a:ext>
            </a:extLst>
          </p:cNvPr>
          <p:cNvSpPr/>
          <p:nvPr/>
        </p:nvSpPr>
        <p:spPr>
          <a:xfrm>
            <a:off x="544605" y="3828214"/>
            <a:ext cx="7889275" cy="1997394"/>
          </a:xfrm>
          <a:prstGeom prst="round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矢印: 右 10">
            <a:extLst>
              <a:ext uri="{FF2B5EF4-FFF2-40B4-BE49-F238E27FC236}">
                <a16:creationId xmlns:a16="http://schemas.microsoft.com/office/drawing/2014/main" id="{365206ED-825F-04A9-6DC3-170FE904699F}"/>
              </a:ext>
            </a:extLst>
          </p:cNvPr>
          <p:cNvSpPr/>
          <p:nvPr/>
        </p:nvSpPr>
        <p:spPr>
          <a:xfrm>
            <a:off x="8462207" y="4651880"/>
            <a:ext cx="493382" cy="34207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886D07E7-97A0-6950-65FE-8D535FC3CD58}"/>
              </a:ext>
            </a:extLst>
          </p:cNvPr>
          <p:cNvSpPr txBox="1"/>
          <p:nvPr/>
        </p:nvSpPr>
        <p:spPr>
          <a:xfrm>
            <a:off x="8983916" y="3811770"/>
            <a:ext cx="3064835" cy="1077218"/>
          </a:xfrm>
          <a:prstGeom prst="rect">
            <a:avLst/>
          </a:prstGeom>
          <a:solidFill>
            <a:schemeClr val="accent1">
              <a:lumMod val="20000"/>
              <a:lumOff val="80000"/>
            </a:schemeClr>
          </a:solidFill>
          <a:ln w="53975">
            <a:solidFill>
              <a:srgbClr val="FF0000"/>
            </a:solidFill>
          </a:ln>
        </p:spPr>
        <p:txBody>
          <a:bodyPr wrap="square" rtlCol="0">
            <a:spAutoFit/>
          </a:bodyPr>
          <a:lstStyle/>
          <a:p>
            <a:r>
              <a:rPr lang="en-US" altLang="ja-JP" sz="2400" dirty="0">
                <a:highlight>
                  <a:srgbClr val="FFFF00"/>
                </a:highlight>
              </a:rPr>
              <a:t>【SEE】</a:t>
            </a:r>
          </a:p>
          <a:p>
            <a:r>
              <a:rPr lang="ja-JP" altLang="en-US" sz="2000" dirty="0"/>
              <a:t>実施内容の検証</a:t>
            </a:r>
            <a:endParaRPr lang="en-US" altLang="ja-JP" sz="2000" dirty="0"/>
          </a:p>
          <a:p>
            <a:r>
              <a:rPr kumimoji="1" lang="ja-JP" altLang="en-US" sz="2000" dirty="0"/>
              <a:t>（継続・単独運営・廃止等）</a:t>
            </a:r>
            <a:endParaRPr kumimoji="1" lang="en-US" altLang="ja-JP" sz="2000" dirty="0"/>
          </a:p>
        </p:txBody>
      </p:sp>
      <p:sp>
        <p:nvSpPr>
          <p:cNvPr id="13" name="矢印: 右 12">
            <a:extLst>
              <a:ext uri="{FF2B5EF4-FFF2-40B4-BE49-F238E27FC236}">
                <a16:creationId xmlns:a16="http://schemas.microsoft.com/office/drawing/2014/main" id="{5D914455-D8D5-3D8D-8156-F7A0ADECECC0}"/>
              </a:ext>
            </a:extLst>
          </p:cNvPr>
          <p:cNvSpPr/>
          <p:nvPr/>
        </p:nvSpPr>
        <p:spPr>
          <a:xfrm>
            <a:off x="8462207" y="2439657"/>
            <a:ext cx="493382" cy="34207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507C5869-6903-BF5B-6B52-A675D5DB37CC}"/>
              </a:ext>
            </a:extLst>
          </p:cNvPr>
          <p:cNvSpPr txBox="1"/>
          <p:nvPr/>
        </p:nvSpPr>
        <p:spPr>
          <a:xfrm>
            <a:off x="8983916" y="1948976"/>
            <a:ext cx="2805037" cy="1323439"/>
          </a:xfrm>
          <a:prstGeom prst="rect">
            <a:avLst/>
          </a:prstGeom>
          <a:solidFill>
            <a:schemeClr val="accent1">
              <a:lumMod val="20000"/>
              <a:lumOff val="80000"/>
            </a:schemeClr>
          </a:solidFill>
          <a:ln w="38100" cmpd="sng">
            <a:solidFill>
              <a:srgbClr val="FF0000">
                <a:alpha val="88000"/>
              </a:srgbClr>
            </a:solid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r>
              <a:rPr lang="ja-JP" altLang="en-US" sz="2000" dirty="0">
                <a:solidFill>
                  <a:srgbClr val="0070C0"/>
                </a:solidFill>
              </a:rPr>
              <a:t>単独開催ではなく，</a:t>
            </a:r>
            <a:endParaRPr lang="en-US" altLang="ja-JP" sz="2000" dirty="0">
              <a:solidFill>
                <a:srgbClr val="0070C0"/>
              </a:solidFill>
            </a:endParaRPr>
          </a:p>
          <a:p>
            <a:r>
              <a:rPr lang="ja-JP" altLang="en-US" sz="2000" dirty="0">
                <a:solidFill>
                  <a:srgbClr val="0070C0"/>
                </a:solidFill>
              </a:rPr>
              <a:t>「緑岡市民センター」</a:t>
            </a:r>
            <a:r>
              <a:rPr lang="ja-JP" altLang="en-US" sz="2000" dirty="0"/>
              <a:t>，</a:t>
            </a:r>
            <a:endParaRPr lang="en-US" altLang="ja-JP" sz="2000" dirty="0"/>
          </a:p>
          <a:p>
            <a:r>
              <a:rPr lang="ja-JP" altLang="en-US" sz="2000" dirty="0">
                <a:solidFill>
                  <a:srgbClr val="0070C0"/>
                </a:solidFill>
              </a:rPr>
              <a:t>「地域実行委員会」と連携（緑岡小学校を会場）</a:t>
            </a:r>
            <a:endParaRPr lang="en-US" altLang="ja-JP" sz="2000" dirty="0">
              <a:solidFill>
                <a:srgbClr val="0070C0"/>
              </a:solidFill>
            </a:endParaRPr>
          </a:p>
        </p:txBody>
      </p:sp>
      <p:sp>
        <p:nvSpPr>
          <p:cNvPr id="16" name="テキスト ボックス 15">
            <a:extLst>
              <a:ext uri="{FF2B5EF4-FFF2-40B4-BE49-F238E27FC236}">
                <a16:creationId xmlns:a16="http://schemas.microsoft.com/office/drawing/2014/main" id="{886D07E7-97A0-6950-65FE-8D535FC3CD58}"/>
              </a:ext>
            </a:extLst>
          </p:cNvPr>
          <p:cNvSpPr txBox="1"/>
          <p:nvPr/>
        </p:nvSpPr>
        <p:spPr>
          <a:xfrm>
            <a:off x="8983916" y="5091550"/>
            <a:ext cx="3064835" cy="1015663"/>
          </a:xfrm>
          <a:prstGeom prst="rect">
            <a:avLst/>
          </a:prstGeom>
          <a:solidFill>
            <a:schemeClr val="accent1">
              <a:lumMod val="20000"/>
              <a:lumOff val="80000"/>
            </a:schemeClr>
          </a:solidFill>
          <a:ln w="53975">
            <a:solidFill>
              <a:srgbClr val="FF0000"/>
            </a:solidFill>
          </a:ln>
        </p:spPr>
        <p:txBody>
          <a:bodyPr wrap="square" rtlCol="0">
            <a:spAutoFit/>
          </a:bodyPr>
          <a:lstStyle/>
          <a:p>
            <a:r>
              <a:rPr lang="en-US" altLang="ja-JP" sz="2000" dirty="0">
                <a:highlight>
                  <a:srgbClr val="FFFF00"/>
                </a:highlight>
              </a:rPr>
              <a:t>【</a:t>
            </a:r>
            <a:r>
              <a:rPr lang="ja-JP" altLang="en-US" sz="2000" dirty="0">
                <a:highlight>
                  <a:srgbClr val="FFFF00"/>
                </a:highlight>
              </a:rPr>
              <a:t>水戸市へ報告</a:t>
            </a:r>
            <a:r>
              <a:rPr lang="en-US" altLang="ja-JP" sz="2000" dirty="0">
                <a:highlight>
                  <a:srgbClr val="FFFF00"/>
                </a:highlight>
              </a:rPr>
              <a:t>】</a:t>
            </a:r>
          </a:p>
          <a:p>
            <a:r>
              <a:rPr lang="ja-JP" altLang="en-US" sz="2000" dirty="0">
                <a:solidFill>
                  <a:srgbClr val="FF0000"/>
                </a:solidFill>
              </a:rPr>
              <a:t>オープンデータの活用事例</a:t>
            </a:r>
            <a:endParaRPr lang="en-US" altLang="ja-JP" sz="2000" dirty="0">
              <a:solidFill>
                <a:srgbClr val="FF0000"/>
              </a:solidFill>
            </a:endParaRPr>
          </a:p>
          <a:p>
            <a:r>
              <a:rPr lang="ja-JP" altLang="en-US" sz="2000" dirty="0">
                <a:solidFill>
                  <a:srgbClr val="FF0000"/>
                </a:solidFill>
              </a:rPr>
              <a:t>報告                  </a:t>
            </a:r>
          </a:p>
        </p:txBody>
      </p:sp>
    </p:spTree>
    <p:extLst>
      <p:ext uri="{BB962C8B-B14F-4D97-AF65-F5344CB8AC3E}">
        <p14:creationId xmlns:p14="http://schemas.microsoft.com/office/powerpoint/2010/main" val="32910770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p:cTn id="46" dur="1000" fill="hold"/>
                                        <p:tgtEl>
                                          <p:spTgt spid="16"/>
                                        </p:tgtEl>
                                        <p:attrNameLst>
                                          <p:attrName>ppt_w</p:attrName>
                                        </p:attrNameLst>
                                      </p:cBhvr>
                                      <p:tavLst>
                                        <p:tav tm="0">
                                          <p:val>
                                            <p:fltVal val="0"/>
                                          </p:val>
                                        </p:tav>
                                        <p:tav tm="100000">
                                          <p:val>
                                            <p:strVal val="#ppt_w"/>
                                          </p:val>
                                        </p:tav>
                                      </p:tavLst>
                                    </p:anim>
                                    <p:anim calcmode="lin" valueType="num">
                                      <p:cBhvr>
                                        <p:cTn id="47" dur="1000" fill="hold"/>
                                        <p:tgtEl>
                                          <p:spTgt spid="16"/>
                                        </p:tgtEl>
                                        <p:attrNameLst>
                                          <p:attrName>ppt_h</p:attrName>
                                        </p:attrNameLst>
                                      </p:cBhvr>
                                      <p:tavLst>
                                        <p:tav tm="0">
                                          <p:val>
                                            <p:fltVal val="0"/>
                                          </p:val>
                                        </p:tav>
                                        <p:tav tm="100000">
                                          <p:val>
                                            <p:strVal val="#ppt_h"/>
                                          </p:val>
                                        </p:tav>
                                      </p:tavLst>
                                    </p:anim>
                                    <p:anim calcmode="lin" valueType="num">
                                      <p:cBhvr>
                                        <p:cTn id="48" dur="1000" fill="hold"/>
                                        <p:tgtEl>
                                          <p:spTgt spid="16"/>
                                        </p:tgtEl>
                                        <p:attrNameLst>
                                          <p:attrName>style.rotation</p:attrName>
                                        </p:attrNameLst>
                                      </p:cBhvr>
                                      <p:tavLst>
                                        <p:tav tm="0">
                                          <p:val>
                                            <p:fltVal val="90"/>
                                          </p:val>
                                        </p:tav>
                                        <p:tav tm="100000">
                                          <p:val>
                                            <p:fltVal val="0"/>
                                          </p:val>
                                        </p:tav>
                                      </p:tavLst>
                                    </p:anim>
                                    <p:animEffect transition="in" filter="fade">
                                      <p:cBhvr>
                                        <p:cTn id="4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0" grpId="0"/>
      <p:bldP spid="3" grpId="0" animBg="1"/>
      <p:bldP spid="11" grpId="0" animBg="1"/>
      <p:bldP spid="12" grpId="0" animBg="1"/>
      <p:bldP spid="13" grpId="0" animBg="1"/>
      <p:bldP spid="14"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 name="タイトル 1"/>
          <p:cNvSpPr>
            <a:spLocks noGrp="1"/>
          </p:cNvSpPr>
          <p:nvPr>
            <p:ph type="title"/>
          </p:nvPr>
        </p:nvSpPr>
        <p:spPr>
          <a:xfrm>
            <a:off x="1066800" y="313633"/>
            <a:ext cx="10058400" cy="1200329"/>
          </a:xfrm>
        </p:spPr>
        <p:txBody>
          <a:bodyPr>
            <a:normAutofit/>
          </a:bodyPr>
          <a:lstStyle/>
          <a:p>
            <a:r>
              <a:rPr lang="ja-JP" altLang="en-US" sz="3600" dirty="0">
                <a:solidFill>
                  <a:srgbClr val="0070C0"/>
                </a:solidFill>
                <a:effectLst>
                  <a:outerShdw blurRad="38100" dist="38100" dir="2700000" algn="tl">
                    <a:srgbClr val="000000">
                      <a:alpha val="43137"/>
                    </a:srgbClr>
                  </a:outerShdw>
                </a:effectLst>
              </a:rPr>
              <a:t>「行政データをもっと身近に」，</a:t>
            </a:r>
            <a:r>
              <a:rPr lang="ja-JP" altLang="en-US" sz="3200" dirty="0">
                <a:solidFill>
                  <a:srgbClr val="0070C0"/>
                </a:solidFill>
                <a:effectLst>
                  <a:outerShdw blurRad="38100" dist="38100" dir="2700000" algn="tl">
                    <a:srgbClr val="000000">
                      <a:alpha val="43137"/>
                    </a:srgbClr>
                  </a:outerShdw>
                </a:effectLst>
              </a:rPr>
              <a:t>その第一歩として</a:t>
            </a:r>
            <a:br>
              <a:rPr lang="en-US" altLang="ja-JP" sz="3200" dirty="0">
                <a:solidFill>
                  <a:srgbClr val="0070C0"/>
                </a:solidFill>
                <a:effectLst>
                  <a:outerShdw blurRad="38100" dist="38100" dir="2700000" algn="tl">
                    <a:srgbClr val="000000">
                      <a:alpha val="43137"/>
                    </a:srgbClr>
                  </a:outerShdw>
                </a:effectLst>
              </a:rPr>
            </a:br>
            <a:r>
              <a:rPr lang="ja-JP" altLang="en-US" sz="3200" dirty="0">
                <a:solidFill>
                  <a:srgbClr val="0070C0"/>
                </a:solidFill>
                <a:effectLst>
                  <a:outerShdw blurRad="38100" dist="38100" dir="2700000" algn="tl">
                    <a:srgbClr val="000000">
                      <a:alpha val="43137"/>
                    </a:srgbClr>
                  </a:outerShdw>
                </a:effectLst>
              </a:rPr>
              <a:t>　　　　　　　　　　　　　　　　　　　　　　　　　　　</a:t>
            </a:r>
            <a:r>
              <a:rPr lang="ja-JP" altLang="en-US" sz="2400" dirty="0">
                <a:solidFill>
                  <a:srgbClr val="0070C0"/>
                </a:solidFill>
                <a:effectLst>
                  <a:outerShdw blurRad="38100" dist="38100" dir="2700000" algn="tl">
                    <a:srgbClr val="000000">
                      <a:alpha val="43137"/>
                    </a:srgbClr>
                  </a:outerShdw>
                </a:effectLst>
              </a:rPr>
              <a:t>大原学園</a:t>
            </a:r>
            <a:r>
              <a:rPr lang="en-US" altLang="ja-JP" sz="2400" dirty="0">
                <a:solidFill>
                  <a:srgbClr val="0070C0"/>
                </a:solidFill>
                <a:effectLst>
                  <a:outerShdw blurRad="38100" dist="38100" dir="2700000" algn="tl">
                    <a:srgbClr val="000000">
                      <a:alpha val="43137"/>
                    </a:srgbClr>
                  </a:outerShdw>
                </a:effectLst>
              </a:rPr>
              <a:t>COG</a:t>
            </a:r>
            <a:r>
              <a:rPr lang="ja-JP" altLang="en-US" sz="2400" dirty="0">
                <a:solidFill>
                  <a:srgbClr val="0070C0"/>
                </a:solidFill>
                <a:effectLst>
                  <a:outerShdw blurRad="38100" dist="38100" dir="2700000" algn="tl">
                    <a:srgbClr val="000000">
                      <a:alpha val="43137"/>
                    </a:srgbClr>
                  </a:outerShdw>
                </a:effectLst>
              </a:rPr>
              <a:t>チーム</a:t>
            </a:r>
            <a:endParaRPr kumimoji="1" lang="ja-JP" altLang="en-US" sz="2400" dirty="0">
              <a:solidFill>
                <a:srgbClr val="0070C0"/>
              </a:solidFill>
              <a:effectLst>
                <a:outerShdw blurRad="38100" dist="38100" dir="2700000" algn="tl">
                  <a:srgbClr val="000000">
                    <a:alpha val="43137"/>
                  </a:srgbClr>
                </a:outerShdw>
              </a:effectLst>
            </a:endParaRPr>
          </a:p>
        </p:txBody>
      </p:sp>
      <p:sp>
        <p:nvSpPr>
          <p:cNvPr id="1271" name="縦書きテキスト プレースホルダー 2"/>
          <p:cNvSpPr>
            <a:spLocks noGrp="1"/>
          </p:cNvSpPr>
          <p:nvPr>
            <p:ph type="body" orient="vert" idx="1"/>
          </p:nvPr>
        </p:nvSpPr>
        <p:spPr>
          <a:xfrm>
            <a:off x="1178113" y="1810191"/>
            <a:ext cx="9835770" cy="915050"/>
          </a:xfrm>
          <a:ln w="34925" cmpd="dbl">
            <a:solidFill>
              <a:schemeClr val="accent1"/>
            </a:solidFill>
            <a:prstDash val="solid"/>
          </a:ln>
        </p:spPr>
        <p:txBody>
          <a:bodyPr vert="horz">
            <a:normAutofit/>
          </a:bodyPr>
          <a:lstStyle/>
          <a:p>
            <a:r>
              <a:rPr lang="ja-JP" altLang="en-US" sz="2400" dirty="0"/>
              <a:t>水戸市オープンデータ（</a:t>
            </a:r>
            <a:r>
              <a:rPr lang="ja-JP" altLang="en-US" sz="2400" dirty="0">
                <a:solidFill>
                  <a:srgbClr val="0070C0"/>
                </a:solidFill>
              </a:rPr>
              <a:t>「みとうま～地産地消推奨店～」</a:t>
            </a:r>
            <a:r>
              <a:rPr lang="ja-JP" altLang="en-US" sz="2400" dirty="0"/>
              <a:t>）</a:t>
            </a:r>
            <a:endParaRPr lang="en-US" altLang="ja-JP" sz="2400" dirty="0"/>
          </a:p>
          <a:p>
            <a:r>
              <a:rPr lang="ja-JP" altLang="en-US" sz="2400" dirty="0"/>
              <a:t>➡ </a:t>
            </a:r>
            <a:r>
              <a:rPr lang="ja-JP" altLang="en-US" sz="2400" dirty="0">
                <a:highlight>
                  <a:srgbClr val="FFFF00"/>
                </a:highlight>
              </a:rPr>
              <a:t>「地産地消」の興味・関心度を高めて家族世帯の食卓を変えたい</a:t>
            </a:r>
            <a:r>
              <a:rPr lang="en-US" altLang="ja-JP" sz="2400" dirty="0">
                <a:highlight>
                  <a:srgbClr val="FFFF00"/>
                </a:highlight>
              </a:rPr>
              <a:t>!!</a:t>
            </a:r>
            <a:endParaRPr kumimoji="1" lang="ja-JP" altLang="en-US" sz="2400" dirty="0">
              <a:highlight>
                <a:srgbClr val="FFFF00"/>
              </a:highlight>
            </a:endParaRPr>
          </a:p>
        </p:txBody>
      </p:sp>
      <p:sp>
        <p:nvSpPr>
          <p:cNvPr id="1272" name="テキスト ボックス 3"/>
          <p:cNvSpPr txBox="1"/>
          <p:nvPr/>
        </p:nvSpPr>
        <p:spPr>
          <a:xfrm>
            <a:off x="1178114" y="5625049"/>
            <a:ext cx="9835769" cy="461665"/>
          </a:xfrm>
          <a:prstGeom prst="rect">
            <a:avLst/>
          </a:prstGeom>
          <a:noFill/>
          <a:ln w="28575" cmpd="sng">
            <a:solidFill>
              <a:schemeClr val="accent1"/>
            </a:solidFill>
          </a:ln>
        </p:spPr>
        <p:txBody>
          <a:bodyPr wrap="square" rtlCol="0">
            <a:spAutoFit/>
          </a:bodyPr>
          <a:lstStyle/>
          <a:p>
            <a:r>
              <a:rPr lang="ja-JP" altLang="en-US" sz="2400" dirty="0">
                <a:solidFill>
                  <a:srgbClr val="FF0000"/>
                </a:solidFill>
              </a:rPr>
              <a:t>◎オープンデータ　➡　行政と市民とを繋ぐ「プラットホーム（連携の場）」</a:t>
            </a:r>
            <a:endParaRPr kumimoji="1" lang="ja-JP" altLang="en-US" sz="2400" dirty="0">
              <a:solidFill>
                <a:srgbClr val="FF0000"/>
              </a:solidFill>
            </a:endParaRPr>
          </a:p>
        </p:txBody>
      </p:sp>
      <p:sp>
        <p:nvSpPr>
          <p:cNvPr id="1273" name="テキスト ボックス 5"/>
          <p:cNvSpPr txBox="1"/>
          <p:nvPr/>
        </p:nvSpPr>
        <p:spPr>
          <a:xfrm>
            <a:off x="1178114" y="2917211"/>
            <a:ext cx="10054178" cy="1200329"/>
          </a:xfrm>
          <a:prstGeom prst="rect">
            <a:avLst/>
          </a:prstGeom>
          <a:noFill/>
        </p:spPr>
        <p:txBody>
          <a:bodyPr wrap="square" rtlCol="0">
            <a:spAutoFit/>
          </a:bodyPr>
          <a:lstStyle/>
          <a:p>
            <a:r>
              <a:rPr kumimoji="1" lang="ja-JP" altLang="en-US" sz="2400" dirty="0">
                <a:solidFill>
                  <a:srgbClr val="0070C0"/>
                </a:solidFill>
              </a:rPr>
              <a:t>（今回の活動から分かったこと）</a:t>
            </a:r>
          </a:p>
          <a:p>
            <a:r>
              <a:rPr kumimoji="1" lang="ja-JP" altLang="en-US" sz="2400" dirty="0">
                <a:solidFill>
                  <a:schemeClr val="tx1">
                    <a:lumMod val="75000"/>
                    <a:lumOff val="25000"/>
                  </a:schemeClr>
                </a:solidFill>
              </a:rPr>
              <a:t>　市民と行政との不断の</a:t>
            </a:r>
            <a:r>
              <a:rPr kumimoji="1" lang="ja-JP" altLang="en-US" sz="2400" dirty="0">
                <a:solidFill>
                  <a:srgbClr val="0070C0"/>
                </a:solidFill>
              </a:rPr>
              <a:t>「対話」，「協働」</a:t>
            </a:r>
            <a:r>
              <a:rPr kumimoji="1" lang="ja-JP" altLang="en-US" sz="2400" dirty="0">
                <a:solidFill>
                  <a:schemeClr val="tx1">
                    <a:lumMod val="75000"/>
                    <a:lumOff val="25000"/>
                  </a:schemeClr>
                </a:solidFill>
              </a:rPr>
              <a:t>の中でこそ，</a:t>
            </a:r>
            <a:r>
              <a:rPr kumimoji="1" lang="ja-JP" altLang="en-US" sz="2400" u="sng" dirty="0">
                <a:solidFill>
                  <a:schemeClr val="tx1">
                    <a:lumMod val="75000"/>
                    <a:lumOff val="25000"/>
                  </a:schemeClr>
                </a:solidFill>
              </a:rPr>
              <a:t>市民が求める「生きた」　</a:t>
            </a:r>
          </a:p>
          <a:p>
            <a:r>
              <a:rPr lang="ja-JP" altLang="en-US" sz="2400" dirty="0">
                <a:solidFill>
                  <a:schemeClr val="tx1">
                    <a:lumMod val="75000"/>
                    <a:lumOff val="25000"/>
                  </a:schemeClr>
                </a:solidFill>
              </a:rPr>
              <a:t>　</a:t>
            </a:r>
            <a:r>
              <a:rPr kumimoji="1" lang="ja-JP" altLang="en-US" sz="2400" u="sng" dirty="0">
                <a:solidFill>
                  <a:schemeClr val="tx1">
                    <a:lumMod val="75000"/>
                    <a:lumOff val="25000"/>
                  </a:schemeClr>
                </a:solidFill>
              </a:rPr>
              <a:t>データ</a:t>
            </a:r>
            <a:r>
              <a:rPr kumimoji="1" lang="ja-JP" altLang="en-US" sz="2400" dirty="0">
                <a:solidFill>
                  <a:schemeClr val="tx1">
                    <a:lumMod val="75000"/>
                    <a:lumOff val="25000"/>
                  </a:schemeClr>
                </a:solidFill>
              </a:rPr>
              <a:t>の集積が可能となる。</a:t>
            </a:r>
          </a:p>
        </p:txBody>
      </p:sp>
      <p:sp>
        <p:nvSpPr>
          <p:cNvPr id="1274" name="縦書きテキスト プレースホルダー 2"/>
          <p:cNvSpPr txBox="1"/>
          <p:nvPr/>
        </p:nvSpPr>
        <p:spPr>
          <a:xfrm>
            <a:off x="1289430" y="4192047"/>
            <a:ext cx="9835770" cy="1358495"/>
          </a:xfrm>
          <a:prstGeom prst="rect">
            <a:avLst/>
          </a:prstGeom>
        </p:spPr>
        <p:txBody>
          <a:bodyPr vert="horz" lIns="45720" tIns="0" rIns="45720" bIns="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a:buNone/>
            </a:pPr>
            <a:r>
              <a:rPr lang="ja-JP" altLang="en-US" sz="2400" dirty="0">
                <a:solidFill>
                  <a:srgbClr val="0070C0"/>
                </a:solidFill>
              </a:rPr>
              <a:t>（これから求められること）</a:t>
            </a:r>
          </a:p>
          <a:p>
            <a:r>
              <a:rPr lang="ja-JP" altLang="en-US" sz="2400" dirty="0"/>
              <a:t>・オープンデータ活用事例の集積（</a:t>
            </a:r>
            <a:r>
              <a:rPr lang="ja-JP" altLang="en-US" sz="2400" dirty="0">
                <a:solidFill>
                  <a:srgbClr val="FF0000"/>
                </a:solidFill>
              </a:rPr>
              <a:t>市民の興味・関心を高めるきっかけ</a:t>
            </a:r>
            <a:r>
              <a:rPr lang="ja-JP" altLang="en-US" sz="2400" dirty="0"/>
              <a:t>）</a:t>
            </a:r>
          </a:p>
          <a:p>
            <a:r>
              <a:rPr lang="ja-JP" altLang="en-US" sz="2400" dirty="0"/>
              <a:t>・活用事例を活かした認知度向上のための様々な活動の展開</a:t>
            </a:r>
          </a:p>
          <a:p>
            <a:pPr marL="0" indent="0">
              <a:buNone/>
            </a:pPr>
            <a:endParaRPr lang="ja-JP" altLang="en-US" sz="2400" dirty="0"/>
          </a:p>
        </p:txBody>
      </p:sp>
    </p:spTree>
    <p:extLst>
      <p:ext uri="{BB962C8B-B14F-4D97-AF65-F5344CB8AC3E}">
        <p14:creationId xmlns:p14="http://schemas.microsoft.com/office/powerpoint/2010/main" val="41864206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71">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7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7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72"/>
                                        </p:tgtEl>
                                        <p:attrNameLst>
                                          <p:attrName>style.visibility</p:attrName>
                                        </p:attrNameLst>
                                      </p:cBhvr>
                                      <p:to>
                                        <p:strVal val="visible"/>
                                      </p:to>
                                    </p:set>
                                    <p:animEffect transition="in" filter="fade">
                                      <p:cBhvr>
                                        <p:cTn id="27" dur="500"/>
                                        <p:tgtEl>
                                          <p:spTgt spid="1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1" grpId="0" build="p" animBg="1"/>
      <p:bldP spid="1272" grpId="0" animBg="1"/>
      <p:bldP spid="1273" grpId="0"/>
      <p:bldP spid="127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6" name="タイトル 1"/>
          <p:cNvSpPr>
            <a:spLocks noGrp="1"/>
          </p:cNvSpPr>
          <p:nvPr>
            <p:ph type="title"/>
          </p:nvPr>
        </p:nvSpPr>
        <p:spPr>
          <a:xfrm>
            <a:off x="955485" y="312174"/>
            <a:ext cx="10058400" cy="601752"/>
          </a:xfrm>
        </p:spPr>
        <p:txBody>
          <a:bodyPr>
            <a:normAutofit/>
          </a:bodyPr>
          <a:lstStyle/>
          <a:p>
            <a:r>
              <a:rPr lang="ja-JP" altLang="en-US" sz="3600" dirty="0">
                <a:solidFill>
                  <a:srgbClr val="0070C0"/>
                </a:solidFill>
                <a:effectLst>
                  <a:outerShdw blurRad="38100" dist="38100" dir="2700000" algn="tl">
                    <a:srgbClr val="000000">
                      <a:alpha val="43137"/>
                    </a:srgbClr>
                  </a:outerShdw>
                </a:effectLst>
              </a:rPr>
              <a:t>自治体との連携状況について</a:t>
            </a:r>
            <a:r>
              <a:rPr lang="ja-JP" altLang="en-US" sz="3200" dirty="0">
                <a:solidFill>
                  <a:srgbClr val="0070C0"/>
                </a:solidFill>
                <a:effectLst>
                  <a:outerShdw blurRad="38100" dist="38100" dir="2700000" algn="tl">
                    <a:srgbClr val="000000">
                      <a:alpha val="43137"/>
                    </a:srgbClr>
                  </a:outerShdw>
                </a:effectLst>
              </a:rPr>
              <a:t>　　　　　　　　　　　　　　　　　　　　　　</a:t>
            </a:r>
            <a:endParaRPr lang="ja-JP" altLang="en-US" sz="3600" dirty="0">
              <a:solidFill>
                <a:srgbClr val="0070C0"/>
              </a:solidFill>
              <a:effectLst>
                <a:outerShdw blurRad="38100" dist="38100" dir="2700000" algn="tl">
                  <a:srgbClr val="000000">
                    <a:alpha val="43137"/>
                  </a:srgbClr>
                </a:outerShdw>
              </a:effectLst>
            </a:endParaRPr>
          </a:p>
        </p:txBody>
      </p:sp>
      <p:sp>
        <p:nvSpPr>
          <p:cNvPr id="1277" name="縦書きテキスト プレースホルダー 2"/>
          <p:cNvSpPr>
            <a:spLocks noGrp="1"/>
          </p:cNvSpPr>
          <p:nvPr>
            <p:ph type="body" orient="vert" idx="1"/>
          </p:nvPr>
        </p:nvSpPr>
        <p:spPr>
          <a:xfrm>
            <a:off x="1178115" y="1037044"/>
            <a:ext cx="9835770" cy="457383"/>
          </a:xfrm>
          <a:ln w="34925" cmpd="dbl">
            <a:noFill/>
            <a:prstDash val="solid"/>
          </a:ln>
        </p:spPr>
        <p:txBody>
          <a:bodyPr vert="horz">
            <a:normAutofit lnSpcReduction="10000"/>
          </a:bodyPr>
          <a:lstStyle/>
          <a:p>
            <a:r>
              <a:rPr lang="ja-JP" altLang="en-US" sz="3200" dirty="0"/>
              <a:t>『水戸市デジタルまちづくりビジョン』　　Ｒ６年２月策定！</a:t>
            </a:r>
            <a:endParaRPr lang="en-US" altLang="ja-JP" sz="3200" dirty="0"/>
          </a:p>
          <a:p>
            <a:endParaRPr kumimoji="1" lang="ja-JP" altLang="en-US" sz="2400" dirty="0">
              <a:highlight>
                <a:srgbClr val="FFFF00"/>
              </a:highlight>
            </a:endParaRPr>
          </a:p>
        </p:txBody>
      </p:sp>
      <p:sp>
        <p:nvSpPr>
          <p:cNvPr id="1278" name="テキスト ボックス 3"/>
          <p:cNvSpPr txBox="1"/>
          <p:nvPr/>
        </p:nvSpPr>
        <p:spPr>
          <a:xfrm>
            <a:off x="4658558" y="5799399"/>
            <a:ext cx="7197507" cy="460772"/>
          </a:xfrm>
          <a:prstGeom prst="rect">
            <a:avLst/>
          </a:prstGeom>
          <a:noFill/>
          <a:ln w="28575" cmpd="sng">
            <a:solidFill>
              <a:schemeClr val="accent1"/>
            </a:solidFill>
          </a:ln>
        </p:spPr>
        <p:txBody>
          <a:bodyPr wrap="square" rtlCol="0">
            <a:spAutoFit/>
          </a:bodyPr>
          <a:lstStyle/>
          <a:p>
            <a:r>
              <a:rPr lang="ja-JP" altLang="en-US" sz="2400" dirty="0">
                <a:solidFill>
                  <a:srgbClr val="FF0000"/>
                </a:solidFill>
              </a:rPr>
              <a:t>～ＣＯＧから始まる，水戸市の「デジタルまちづくり」～</a:t>
            </a:r>
            <a:endParaRPr kumimoji="1" lang="ja-JP" altLang="en-US" sz="2400" dirty="0">
              <a:solidFill>
                <a:srgbClr val="FF0000"/>
              </a:solidFill>
            </a:endParaRPr>
          </a:p>
        </p:txBody>
      </p:sp>
      <p:sp>
        <p:nvSpPr>
          <p:cNvPr id="1279" name="テキスト ボックス 5"/>
          <p:cNvSpPr txBox="1"/>
          <p:nvPr/>
        </p:nvSpPr>
        <p:spPr>
          <a:xfrm>
            <a:off x="4807306" y="1902858"/>
            <a:ext cx="6425106" cy="1568768"/>
          </a:xfrm>
          <a:prstGeom prst="rect">
            <a:avLst/>
          </a:prstGeom>
          <a:noFill/>
        </p:spPr>
        <p:txBody>
          <a:bodyPr wrap="square" rtlCol="0">
            <a:spAutoFit/>
          </a:bodyPr>
          <a:lstStyle/>
          <a:p>
            <a:r>
              <a:rPr kumimoji="1" lang="ja-JP" altLang="en-US" sz="2400" dirty="0">
                <a:solidFill>
                  <a:srgbClr val="0070C0"/>
                </a:solidFill>
              </a:rPr>
              <a:t>○デジタル技術はコミュニケーションツール</a:t>
            </a:r>
          </a:p>
          <a:p>
            <a:r>
              <a:rPr kumimoji="1" lang="ja-JP" altLang="en-US" sz="2400" dirty="0">
                <a:solidFill>
                  <a:schemeClr val="tx1">
                    <a:lumMod val="75000"/>
                    <a:lumOff val="25000"/>
                  </a:schemeClr>
                </a:solidFill>
              </a:rPr>
              <a:t>　 市民，学校，企業，行政等，地域社会に関わるすべての人々がまちづくりに参加，意見を交わしながら創り上げていく</a:t>
            </a:r>
          </a:p>
        </p:txBody>
      </p:sp>
      <p:pic>
        <p:nvPicPr>
          <p:cNvPr id="1280" name="図 151"/>
          <p:cNvPicPr>
            <a:picLocks noChangeAspect="1"/>
          </p:cNvPicPr>
          <p:nvPr/>
        </p:nvPicPr>
        <p:blipFill>
          <a:blip r:embed="rId2"/>
          <a:stretch>
            <a:fillRect/>
          </a:stretch>
        </p:blipFill>
        <p:spPr>
          <a:xfrm>
            <a:off x="526367" y="1494427"/>
            <a:ext cx="3798492" cy="5273939"/>
          </a:xfrm>
          <a:prstGeom prst="rect">
            <a:avLst/>
          </a:prstGeom>
        </p:spPr>
      </p:pic>
      <p:sp>
        <p:nvSpPr>
          <p:cNvPr id="1281" name="テキスト ボックス 153"/>
          <p:cNvSpPr txBox="1"/>
          <p:nvPr/>
        </p:nvSpPr>
        <p:spPr>
          <a:xfrm>
            <a:off x="4852495" y="3613892"/>
            <a:ext cx="6425106" cy="1938099"/>
          </a:xfrm>
          <a:prstGeom prst="rect">
            <a:avLst/>
          </a:prstGeom>
          <a:noFill/>
        </p:spPr>
        <p:txBody>
          <a:bodyPr wrap="square" rtlCol="0">
            <a:spAutoFit/>
          </a:bodyPr>
          <a:lstStyle/>
          <a:p>
            <a:r>
              <a:rPr kumimoji="1" lang="ja-JP" altLang="en-US" sz="2400" dirty="0">
                <a:solidFill>
                  <a:srgbClr val="0070C0"/>
                </a:solidFill>
              </a:rPr>
              <a:t>○ビジョンはドラフト</a:t>
            </a:r>
          </a:p>
          <a:p>
            <a:r>
              <a:rPr kumimoji="1" lang="ja-JP" altLang="en-US" sz="2400" dirty="0">
                <a:solidFill>
                  <a:schemeClr val="tx1">
                    <a:lumMod val="75000"/>
                    <a:lumOff val="25000"/>
                  </a:schemeClr>
                </a:solidFill>
              </a:rPr>
              <a:t>　 ビジョンは市役所が作り上げたドラフト。このドラフトに息を吹き込み，多くの市民や企業の意見，意欲，創意工夫を巻き込んだ躍動的な「デジタルまちづくり」を</a:t>
            </a:r>
          </a:p>
        </p:txBody>
      </p:sp>
    </p:spTree>
    <p:extLst>
      <p:ext uri="{BB962C8B-B14F-4D97-AF65-F5344CB8AC3E}">
        <p14:creationId xmlns:p14="http://schemas.microsoft.com/office/powerpoint/2010/main" val="41864206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77">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7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78"/>
                                        </p:tgtEl>
                                        <p:attrNameLst>
                                          <p:attrName>style.visibility</p:attrName>
                                        </p:attrNameLst>
                                      </p:cBhvr>
                                      <p:to>
                                        <p:strVal val="visible"/>
                                      </p:to>
                                    </p:set>
                                    <p:animEffect transition="in" filter="fade">
                                      <p:cBhvr>
                                        <p:cTn id="19" dur="500"/>
                                        <p:tgtEl>
                                          <p:spTgt spid="127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7" grpId="0" build="p" animBg="1" autoUpdateAnimBg="0"/>
      <p:bldP spid="1278" grpId="0" animBg="1" autoUpdateAnimBg="0"/>
      <p:bldP spid="1279" grpId="0" autoUpdateAnimBg="0"/>
      <p:bldP spid="1281"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8" name="タイトル 1"/>
          <p:cNvSpPr>
            <a:spLocks noGrp="1"/>
          </p:cNvSpPr>
          <p:nvPr>
            <p:ph type="title"/>
          </p:nvPr>
        </p:nvSpPr>
        <p:spPr>
          <a:xfrm>
            <a:off x="904240" y="135739"/>
            <a:ext cx="10058400" cy="1450757"/>
          </a:xfrm>
        </p:spPr>
        <p:txBody>
          <a:bodyPr>
            <a:normAutofit fontScale="90000"/>
          </a:bodyPr>
          <a:lstStyle/>
          <a:p>
            <a:r>
              <a:rPr kumimoji="1" lang="ja-JP" altLang="en-US" sz="2800" b="1" dirty="0">
                <a:solidFill>
                  <a:srgbClr val="0070C0"/>
                </a:solidFill>
              </a:rPr>
              <a:t>大原学園</a:t>
            </a:r>
            <a:r>
              <a:rPr kumimoji="1" lang="en-US" altLang="ja-JP" sz="2800" b="1" dirty="0">
                <a:solidFill>
                  <a:srgbClr val="0070C0"/>
                </a:solidFill>
              </a:rPr>
              <a:t>COG</a:t>
            </a:r>
            <a:r>
              <a:rPr kumimoji="1" lang="ja-JP" altLang="en-US" sz="2800" b="1" dirty="0">
                <a:solidFill>
                  <a:srgbClr val="0070C0"/>
                </a:solidFill>
              </a:rPr>
              <a:t>チーム</a:t>
            </a:r>
            <a:br>
              <a:rPr kumimoji="1" lang="en-US" altLang="ja-JP" dirty="0">
                <a:solidFill>
                  <a:schemeClr val="tx1"/>
                </a:solidFill>
              </a:rPr>
            </a:br>
            <a:r>
              <a:rPr kumimoji="1" lang="ja-JP" altLang="en-US" dirty="0">
                <a:solidFill>
                  <a:srgbClr val="0070C0"/>
                </a:solidFill>
                <a:latin typeface="+mn-ea"/>
                <a:ea typeface="+mn-ea"/>
              </a:rPr>
              <a:t>「</a:t>
            </a:r>
            <a:r>
              <a:rPr lang="ja-JP" altLang="ja-JP" sz="3600" b="1" kern="0" spc="45" dirty="0">
                <a:solidFill>
                  <a:srgbClr val="0070C0"/>
                </a:solidFill>
                <a:effectLst/>
                <a:latin typeface="+mn-ea"/>
                <a:ea typeface="+mn-ea"/>
                <a:cs typeface="ＭＳ Ｐゴシック" panose="020B0600070205080204" pitchFamily="50" charset="-128"/>
              </a:rPr>
              <a:t>行政データをもっと身近に！</a:t>
            </a:r>
            <a:r>
              <a:rPr lang="ja-JP" altLang="en-US" sz="3600" b="1" kern="0" spc="45" dirty="0">
                <a:solidFill>
                  <a:srgbClr val="0070C0"/>
                </a:solidFill>
                <a:effectLst/>
                <a:latin typeface="+mn-ea"/>
                <a:ea typeface="+mn-ea"/>
                <a:cs typeface="ＭＳ Ｐゴシック" panose="020B0600070205080204" pitchFamily="50" charset="-128"/>
              </a:rPr>
              <a:t>　　　　　　　　　</a:t>
            </a:r>
            <a:br>
              <a:rPr lang="ja-JP" altLang="en-US" sz="3600" b="1" kern="0" spc="45" dirty="0">
                <a:solidFill>
                  <a:srgbClr val="0070C0"/>
                </a:solidFill>
                <a:effectLst/>
                <a:latin typeface="+mn-ea"/>
                <a:ea typeface="+mn-ea"/>
                <a:cs typeface="ＭＳ Ｐゴシック" panose="020B0600070205080204" pitchFamily="50" charset="-128"/>
              </a:rPr>
            </a:br>
            <a:r>
              <a:rPr lang="ja-JP" altLang="en-US" sz="3600" b="1" kern="0" spc="45" dirty="0">
                <a:solidFill>
                  <a:srgbClr val="0070C0"/>
                </a:solidFill>
                <a:effectLst/>
                <a:latin typeface="+mn-ea"/>
                <a:ea typeface="+mn-ea"/>
                <a:cs typeface="ＭＳ Ｐゴシック" panose="020B0600070205080204" pitchFamily="50" charset="-128"/>
              </a:rPr>
              <a:t>　</a:t>
            </a:r>
            <a:r>
              <a:rPr lang="ja-JP" altLang="ja-JP" sz="3100" b="1" kern="0" spc="45" dirty="0">
                <a:solidFill>
                  <a:srgbClr val="0070C0"/>
                </a:solidFill>
                <a:effectLst/>
                <a:latin typeface="+mn-ea"/>
                <a:ea typeface="+mn-ea"/>
                <a:cs typeface="ＭＳ Ｐゴシック" panose="020B0600070205080204" pitchFamily="50" charset="-128"/>
              </a:rPr>
              <a:t>～自治体オープンデータ推進に向けて～</a:t>
            </a:r>
            <a:r>
              <a:rPr lang="ja-JP" altLang="en-US" sz="3600" b="1" kern="0" spc="45" dirty="0">
                <a:solidFill>
                  <a:srgbClr val="0070C0"/>
                </a:solidFill>
                <a:effectLst/>
                <a:latin typeface="+mn-ea"/>
                <a:ea typeface="+mn-ea"/>
                <a:cs typeface="ＭＳ Ｐゴシック" panose="020B0600070205080204" pitchFamily="50" charset="-128"/>
              </a:rPr>
              <a:t>」</a:t>
            </a:r>
            <a:r>
              <a:rPr lang="ja-JP" altLang="en-US" sz="2700" b="1" kern="0" spc="45" dirty="0">
                <a:solidFill>
                  <a:srgbClr val="0070C0"/>
                </a:solidFill>
                <a:effectLst/>
                <a:latin typeface="+mn-ea"/>
                <a:ea typeface="+mn-ea"/>
                <a:cs typeface="ＭＳ Ｐゴシック" panose="020B0600070205080204" pitchFamily="50" charset="-128"/>
              </a:rPr>
              <a:t>（茨城県水戸市）</a:t>
            </a:r>
            <a:endParaRPr kumimoji="1" lang="ja-JP" altLang="en-US" sz="2700" dirty="0">
              <a:solidFill>
                <a:srgbClr val="0070C0"/>
              </a:solidFill>
              <a:latin typeface="+mn-ea"/>
              <a:ea typeface="+mn-ea"/>
            </a:endParaRPr>
          </a:p>
        </p:txBody>
      </p:sp>
      <p:graphicFrame>
        <p:nvGraphicFramePr>
          <p:cNvPr id="1139" name="コンテンツ プレースホルダー 2"/>
          <p:cNvGraphicFramePr>
            <a:graphicFrameLocks noGrp="1"/>
          </p:cNvGraphicFramePr>
          <p:nvPr>
            <p:ph idx="1"/>
            <p:extLst>
              <p:ext uri="{D42A27DB-BD31-4B8C-83A1-F6EECF244321}">
                <p14:modId xmlns:p14="http://schemas.microsoft.com/office/powerpoint/2010/main" val="2557523154"/>
              </p:ext>
            </p:extLst>
          </p:nvPr>
        </p:nvGraphicFramePr>
        <p:xfrm>
          <a:off x="1066800" y="231187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41" name="タイトル 1"/>
          <p:cNvSpPr txBox="1"/>
          <p:nvPr/>
        </p:nvSpPr>
        <p:spPr>
          <a:xfrm>
            <a:off x="904240" y="861118"/>
            <a:ext cx="10058400" cy="1450757"/>
          </a:xfrm>
          <a:prstGeom prst="rect">
            <a:avLst/>
          </a:prstGeom>
        </p:spPr>
        <p:txBody>
          <a:bodyPr vert="horz" lIns="91440" tIns="45720" rIns="91440" bIns="45720" rtlCol="0" anchor="b">
            <a:normAutofit fontScale="97500"/>
          </a:bodyPr>
          <a:lstStyle>
            <a:lvl1pPr marL="0"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dirty="0">
                <a:solidFill>
                  <a:srgbClr val="FF0000"/>
                </a:solidFill>
                <a:highlight>
                  <a:srgbClr val="C0C0C0"/>
                </a:highlight>
                <a:latin typeface="+mn-ea"/>
                <a:ea typeface="+mn-ea"/>
              </a:rPr>
              <a:t>＜解決したい課題のポイント＞</a:t>
            </a:r>
            <a:endParaRPr lang="ja-JP" altLang="en-US" sz="3600" dirty="0">
              <a:solidFill>
                <a:srgbClr val="FF0000"/>
              </a:solidFill>
              <a:highlight>
                <a:srgbClr val="C0C0C0"/>
              </a:highlight>
              <a:latin typeface="+mn-ea"/>
              <a:ea typeface="+mn-ea"/>
            </a:endParaRPr>
          </a:p>
        </p:txBody>
      </p:sp>
      <p:sp>
        <p:nvSpPr>
          <p:cNvPr id="1142" name="右矢印 3"/>
          <p:cNvSpPr/>
          <p:nvPr/>
        </p:nvSpPr>
        <p:spPr>
          <a:xfrm>
            <a:off x="5933440" y="4102443"/>
            <a:ext cx="827903" cy="4819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3" name="正方形/長方形 5"/>
          <p:cNvSpPr/>
          <p:nvPr/>
        </p:nvSpPr>
        <p:spPr>
          <a:xfrm>
            <a:off x="1828800" y="4343400"/>
            <a:ext cx="2866767" cy="66108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292023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39"/>
                                        </p:tgtEl>
                                        <p:attrNameLst>
                                          <p:attrName>style.visibility</p:attrName>
                                        </p:attrNameLst>
                                      </p:cBhvr>
                                      <p:to>
                                        <p:strVal val="visible"/>
                                      </p:to>
                                    </p:set>
                                    <p:animEffect transition="in" filter="wipe(down)">
                                      <p:cBhvr>
                                        <p:cTn id="7" dur="500"/>
                                        <p:tgtEl>
                                          <p:spTgt spid="113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4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39" grpId="0">
        <p:bldAsOne/>
      </p:bldGraphic>
      <p:bldP spid="1142" grpId="0" animBg="1"/>
      <p:bldP spid="114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 name="タイトル 1"/>
          <p:cNvSpPr>
            <a:spLocks noGrp="1"/>
          </p:cNvSpPr>
          <p:nvPr>
            <p:ph type="title"/>
          </p:nvPr>
        </p:nvSpPr>
        <p:spPr>
          <a:xfrm>
            <a:off x="5651717" y="354072"/>
            <a:ext cx="4058068" cy="1450757"/>
          </a:xfrm>
        </p:spPr>
        <p:txBody>
          <a:bodyPr>
            <a:normAutofit fontScale="90000"/>
          </a:bodyPr>
          <a:lstStyle/>
          <a:p>
            <a:br>
              <a:rPr lang="en-US" altLang="ja-JP" sz="3000" dirty="0"/>
            </a:br>
            <a:r>
              <a:rPr lang="ja-JP" altLang="en-US" sz="3000" dirty="0">
                <a:solidFill>
                  <a:srgbClr val="FF0000"/>
                </a:solidFill>
              </a:rPr>
              <a:t>「オープンデータ」の活用を通して，地域の活性化を図りたい</a:t>
            </a:r>
            <a:endParaRPr kumimoji="1" lang="ja-JP" altLang="en-US" sz="3000" dirty="0">
              <a:solidFill>
                <a:srgbClr val="FF0000"/>
              </a:solidFill>
            </a:endParaRPr>
          </a:p>
        </p:txBody>
      </p:sp>
      <p:sp>
        <p:nvSpPr>
          <p:cNvPr id="1146" name="Content Placeholder 8"/>
          <p:cNvSpPr>
            <a:spLocks noGrp="1"/>
          </p:cNvSpPr>
          <p:nvPr>
            <p:ph idx="1"/>
          </p:nvPr>
        </p:nvSpPr>
        <p:spPr>
          <a:xfrm>
            <a:off x="5840187" y="1899152"/>
            <a:ext cx="6030438" cy="2855728"/>
          </a:xfrm>
        </p:spPr>
        <p:txBody>
          <a:bodyPr>
            <a:normAutofit/>
          </a:bodyPr>
          <a:lstStyle/>
          <a:p>
            <a:r>
              <a:rPr lang="en-US" altLang="ja-JP" dirty="0"/>
              <a:t>【</a:t>
            </a:r>
            <a:r>
              <a:rPr lang="ja-JP" altLang="en-US" dirty="0"/>
              <a:t>独自調査</a:t>
            </a:r>
            <a:r>
              <a:rPr lang="en-US" altLang="ja-JP" dirty="0"/>
              <a:t>】</a:t>
            </a:r>
            <a:endParaRPr lang="ja-JP" altLang="en-US" dirty="0"/>
          </a:p>
          <a:p>
            <a:r>
              <a:rPr lang="ja-JP" altLang="en-US" b="1" dirty="0">
                <a:solidFill>
                  <a:srgbClr val="0070C0"/>
                </a:solidFill>
              </a:rPr>
              <a:t>◆大原学園水戸校法律行政科の学生</a:t>
            </a:r>
            <a:r>
              <a:rPr lang="en-US" altLang="ja-JP" b="1" dirty="0">
                <a:solidFill>
                  <a:srgbClr val="0070C0"/>
                </a:solidFill>
              </a:rPr>
              <a:t>185</a:t>
            </a:r>
            <a:r>
              <a:rPr lang="ja-JP" altLang="en-US" b="1" dirty="0">
                <a:solidFill>
                  <a:srgbClr val="0070C0"/>
                </a:solidFill>
              </a:rPr>
              <a:t>名を対象</a:t>
            </a:r>
            <a:endParaRPr lang="en-US" altLang="ja-JP" b="1" dirty="0">
              <a:solidFill>
                <a:srgbClr val="0070C0"/>
              </a:solidFill>
            </a:endParaRPr>
          </a:p>
          <a:p>
            <a:r>
              <a:rPr lang="ja-JP" altLang="en-US" b="1" dirty="0">
                <a:solidFill>
                  <a:srgbClr val="0070C0"/>
                </a:solidFill>
              </a:rPr>
              <a:t>　にアンケートを実施</a:t>
            </a:r>
            <a:endParaRPr lang="en-US" altLang="ja-JP" b="1" dirty="0">
              <a:solidFill>
                <a:srgbClr val="0070C0"/>
              </a:solidFill>
            </a:endParaRPr>
          </a:p>
          <a:p>
            <a:endParaRPr lang="ja-JP" altLang="en-US" b="1" dirty="0"/>
          </a:p>
          <a:p>
            <a:r>
              <a:rPr lang="ja-JP" altLang="en-US" b="1" dirty="0">
                <a:solidFill>
                  <a:srgbClr val="0070C0"/>
                </a:solidFill>
              </a:rPr>
              <a:t>◆大原生（専門学校生）のオープンデータに関する</a:t>
            </a:r>
            <a:endParaRPr lang="en-US" altLang="ja-JP" b="1" dirty="0">
              <a:solidFill>
                <a:srgbClr val="0070C0"/>
              </a:solidFill>
            </a:endParaRPr>
          </a:p>
          <a:p>
            <a:r>
              <a:rPr lang="ja-JP" altLang="en-US" b="1" dirty="0">
                <a:solidFill>
                  <a:srgbClr val="0070C0"/>
                </a:solidFill>
              </a:rPr>
              <a:t>　　認知度調査（質問</a:t>
            </a:r>
            <a:r>
              <a:rPr lang="en-US" altLang="ja-JP" b="1" dirty="0">
                <a:solidFill>
                  <a:srgbClr val="0070C0"/>
                </a:solidFill>
              </a:rPr>
              <a:t>1</a:t>
            </a:r>
            <a:r>
              <a:rPr lang="ja-JP" altLang="en-US" b="1" dirty="0">
                <a:solidFill>
                  <a:srgbClr val="0070C0"/>
                </a:solidFill>
              </a:rPr>
              <a:t>，</a:t>
            </a:r>
            <a:r>
              <a:rPr lang="en-US" altLang="ja-JP" b="1" dirty="0">
                <a:solidFill>
                  <a:srgbClr val="0070C0"/>
                </a:solidFill>
              </a:rPr>
              <a:t>2</a:t>
            </a:r>
            <a:r>
              <a:rPr lang="ja-JP" altLang="en-US" b="1" dirty="0">
                <a:solidFill>
                  <a:srgbClr val="0070C0"/>
                </a:solidFill>
              </a:rPr>
              <a:t>）</a:t>
            </a:r>
            <a:endParaRPr lang="en-US" b="1" dirty="0">
              <a:solidFill>
                <a:srgbClr val="0070C0"/>
              </a:solidFill>
            </a:endParaRPr>
          </a:p>
        </p:txBody>
      </p:sp>
      <p:sp>
        <p:nvSpPr>
          <p:cNvPr id="1147" name="タイトル 1"/>
          <p:cNvSpPr txBox="1"/>
          <p:nvPr/>
        </p:nvSpPr>
        <p:spPr>
          <a:xfrm>
            <a:off x="5651717" y="55037"/>
            <a:ext cx="3690257" cy="598069"/>
          </a:xfrm>
          <a:prstGeom prst="rect">
            <a:avLst/>
          </a:prstGeom>
        </p:spPr>
        <p:txBody>
          <a:bodyPr vert="horz" lIns="91440" tIns="45720" rIns="91440" bIns="45720" rtlCol="0" anchor="b">
            <a:normAutofit fontScale="82500" lnSpcReduction="20000"/>
          </a:bodyPr>
          <a:lstStyle>
            <a:lvl1pPr marL="0"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br>
              <a:rPr lang="en-US" altLang="ja-JP" sz="3000" dirty="0"/>
            </a:br>
            <a:r>
              <a:rPr lang="ja-JP" altLang="en-US" sz="3000" dirty="0"/>
              <a:t>課題ポイント①</a:t>
            </a:r>
          </a:p>
        </p:txBody>
      </p:sp>
      <p:sp>
        <p:nvSpPr>
          <p:cNvPr id="1148" name="矢印: 下 2"/>
          <p:cNvSpPr/>
          <p:nvPr/>
        </p:nvSpPr>
        <p:spPr>
          <a:xfrm>
            <a:off x="8349462" y="3161262"/>
            <a:ext cx="267128" cy="3315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49" name="図 6" descr="テーブル&#10;&#10;自動的に生成された説明"/>
          <p:cNvPicPr>
            <a:picLocks noChangeAspect="1"/>
          </p:cNvPicPr>
          <p:nvPr/>
        </p:nvPicPr>
        <p:blipFill>
          <a:blip r:embed="rId2"/>
          <a:stretch>
            <a:fillRect/>
          </a:stretch>
        </p:blipFill>
        <p:spPr>
          <a:xfrm>
            <a:off x="134114" y="96106"/>
            <a:ext cx="5338262" cy="6130312"/>
          </a:xfrm>
          <a:prstGeom prst="rect">
            <a:avLst/>
          </a:prstGeom>
          <a:ln>
            <a:solidFill>
              <a:srgbClr val="C00000"/>
            </a:solidFill>
          </a:ln>
        </p:spPr>
      </p:pic>
      <p:sp>
        <p:nvSpPr>
          <p:cNvPr id="1150" name="正方形/長方形 7"/>
          <p:cNvSpPr/>
          <p:nvPr/>
        </p:nvSpPr>
        <p:spPr>
          <a:xfrm>
            <a:off x="348629" y="4539094"/>
            <a:ext cx="4713921" cy="1530849"/>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151" name="グラフ 9"/>
          <p:cNvGraphicFramePr/>
          <p:nvPr>
            <p:extLst>
              <p:ext uri="{D42A27DB-BD31-4B8C-83A1-F6EECF244321}">
                <p14:modId xmlns:p14="http://schemas.microsoft.com/office/powerpoint/2010/main" val="840029222"/>
              </p:ext>
            </p:extLst>
          </p:nvPr>
        </p:nvGraphicFramePr>
        <p:xfrm>
          <a:off x="8998833" y="4137248"/>
          <a:ext cx="2871792" cy="214862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589829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childTnLst>
                                    <p:set>
                                      <p:cBhvr>
                                        <p:cTn id="10" dur="1" fill="hold">
                                          <p:stCondLst>
                                            <p:cond delay="0"/>
                                          </p:stCondLst>
                                        </p:cTn>
                                        <p:tgtEl>
                                          <p:spTgt spid="114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childTnLst>
                                    <p:set>
                                      <p:cBhvr>
                                        <p:cTn id="14" dur="1" fill="hold">
                                          <p:stCondLst>
                                            <p:cond delay="0"/>
                                          </p:stCondLst>
                                        </p:cTn>
                                        <p:tgtEl>
                                          <p:spTgt spid="114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114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3" nodeType="clickEffect">
                                  <p:stCondLst>
                                    <p:cond delay="0"/>
                                  </p:stCondLst>
                                  <p:childTnLst>
                                    <p:set>
                                      <p:cBhvr>
                                        <p:cTn id="30" dur="1" fill="hold">
                                          <p:stCondLst>
                                            <p:cond delay="0"/>
                                          </p:stCondLst>
                                        </p:cTn>
                                        <p:tgtEl>
                                          <p:spTgt spid="114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5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3" nodeType="clickEffect">
                                  <p:stCondLst>
                                    <p:cond delay="0"/>
                                  </p:stCondLst>
                                  <p:childTnLst>
                                    <p:set>
                                      <p:cBhvr>
                                        <p:cTn id="38" dur="1" fill="hold">
                                          <p:stCondLst>
                                            <p:cond delay="0"/>
                                          </p:stCondLst>
                                        </p:cTn>
                                        <p:tgtEl>
                                          <p:spTgt spid="1146">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3" nodeType="clickEffect">
                                  <p:stCondLst>
                                    <p:cond delay="0"/>
                                  </p:stCondLst>
                                  <p:childTnLst>
                                    <p:set>
                                      <p:cBhvr>
                                        <p:cTn id="46" dur="1" fill="hold">
                                          <p:stCondLst>
                                            <p:cond delay="0"/>
                                          </p:stCondLst>
                                        </p:cTn>
                                        <p:tgtEl>
                                          <p:spTgt spid="1146">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3" nodeType="clickEffect">
                                  <p:stCondLst>
                                    <p:cond delay="0"/>
                                  </p:stCondLst>
                                  <p:childTnLst>
                                    <p:set>
                                      <p:cBhvr>
                                        <p:cTn id="50" dur="1" fill="hold">
                                          <p:stCondLst>
                                            <p:cond delay="0"/>
                                          </p:stCondLst>
                                        </p:cTn>
                                        <p:tgtEl>
                                          <p:spTgt spid="114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 grpId="0" uiExpand="1" build="p"/>
      <p:bldP spid="1146" grpId="1" uiExpand="1" build="p"/>
      <p:bldP spid="1146" grpId="2" uiExpand="1" build="p"/>
      <p:bldP spid="1146" grpId="3" uiExpand="1" build="p"/>
      <p:bldP spid="1148" grpId="0" animBg="1"/>
      <p:bldP spid="1150" grpId="0" animBg="1"/>
      <p:bldGraphic spid="1151"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3" name="タイトル 1"/>
          <p:cNvSpPr>
            <a:spLocks noGrp="1"/>
          </p:cNvSpPr>
          <p:nvPr>
            <p:ph type="title"/>
          </p:nvPr>
        </p:nvSpPr>
        <p:spPr>
          <a:xfrm>
            <a:off x="994538" y="191882"/>
            <a:ext cx="10058400" cy="1450757"/>
          </a:xfrm>
        </p:spPr>
        <p:txBody>
          <a:bodyPr>
            <a:normAutofit fontScale="90000"/>
          </a:bodyPr>
          <a:lstStyle/>
          <a:p>
            <a:r>
              <a:rPr kumimoji="1" lang="ja-JP" altLang="en-US" sz="2800" dirty="0">
                <a:solidFill>
                  <a:schemeClr val="tx1"/>
                </a:solidFill>
              </a:rPr>
              <a:t>大原学園</a:t>
            </a:r>
            <a:r>
              <a:rPr kumimoji="1" lang="en-US" altLang="ja-JP" sz="2800" dirty="0">
                <a:solidFill>
                  <a:schemeClr val="tx1"/>
                </a:solidFill>
              </a:rPr>
              <a:t>COG</a:t>
            </a:r>
            <a:r>
              <a:rPr kumimoji="1" lang="ja-JP" altLang="en-US" sz="2800" dirty="0">
                <a:solidFill>
                  <a:schemeClr val="tx1"/>
                </a:solidFill>
              </a:rPr>
              <a:t>チーム</a:t>
            </a:r>
            <a:br>
              <a:rPr kumimoji="1" lang="en-US" altLang="ja-JP" dirty="0">
                <a:solidFill>
                  <a:schemeClr val="tx1"/>
                </a:solidFill>
              </a:rPr>
            </a:br>
            <a:r>
              <a:rPr kumimoji="1" lang="ja-JP" altLang="en-US" dirty="0">
                <a:solidFill>
                  <a:srgbClr val="0070C0"/>
                </a:solidFill>
                <a:latin typeface="+mn-ea"/>
                <a:ea typeface="+mn-ea"/>
              </a:rPr>
              <a:t>「</a:t>
            </a:r>
            <a:r>
              <a:rPr lang="ja-JP" altLang="ja-JP" sz="3600" b="1" kern="0" spc="45" dirty="0">
                <a:solidFill>
                  <a:srgbClr val="0070C0"/>
                </a:solidFill>
                <a:effectLst/>
                <a:latin typeface="+mn-ea"/>
                <a:ea typeface="+mn-ea"/>
                <a:cs typeface="ＭＳ Ｐゴシック" panose="020B0600070205080204" pitchFamily="50" charset="-128"/>
              </a:rPr>
              <a:t>行政データをもっと身近に！</a:t>
            </a:r>
            <a:r>
              <a:rPr lang="ja-JP" altLang="en-US" sz="3600" b="1" kern="0" spc="45" dirty="0">
                <a:solidFill>
                  <a:srgbClr val="0070C0"/>
                </a:solidFill>
                <a:effectLst/>
                <a:latin typeface="+mn-ea"/>
                <a:ea typeface="+mn-ea"/>
                <a:cs typeface="ＭＳ Ｐゴシック" panose="020B0600070205080204" pitchFamily="50" charset="-128"/>
              </a:rPr>
              <a:t>　　　　　　　　　</a:t>
            </a:r>
            <a:br>
              <a:rPr lang="ja-JP" altLang="en-US" sz="3600" b="1" kern="0" spc="45" dirty="0">
                <a:solidFill>
                  <a:srgbClr val="0070C0"/>
                </a:solidFill>
                <a:effectLst/>
                <a:latin typeface="+mn-ea"/>
                <a:ea typeface="+mn-ea"/>
                <a:cs typeface="ＭＳ Ｐゴシック" panose="020B0600070205080204" pitchFamily="50" charset="-128"/>
              </a:rPr>
            </a:br>
            <a:r>
              <a:rPr lang="ja-JP" altLang="en-US" sz="3600" b="1" kern="0" spc="45" dirty="0">
                <a:solidFill>
                  <a:srgbClr val="0070C0"/>
                </a:solidFill>
                <a:effectLst/>
                <a:latin typeface="+mn-ea"/>
                <a:ea typeface="+mn-ea"/>
                <a:cs typeface="ＭＳ Ｐゴシック" panose="020B0600070205080204" pitchFamily="50" charset="-128"/>
              </a:rPr>
              <a:t>　</a:t>
            </a:r>
            <a:r>
              <a:rPr lang="ja-JP" altLang="ja-JP" sz="3100" b="1" kern="0" spc="45" dirty="0">
                <a:solidFill>
                  <a:srgbClr val="0070C0"/>
                </a:solidFill>
                <a:effectLst/>
                <a:latin typeface="+mn-ea"/>
                <a:ea typeface="+mn-ea"/>
                <a:cs typeface="ＭＳ Ｐゴシック" panose="020B0600070205080204" pitchFamily="50" charset="-128"/>
              </a:rPr>
              <a:t>～自治体オープンデータ推進に向けて～</a:t>
            </a:r>
            <a:r>
              <a:rPr lang="ja-JP" altLang="en-US" sz="3600" b="1" kern="0" spc="45" dirty="0">
                <a:solidFill>
                  <a:srgbClr val="0070C0"/>
                </a:solidFill>
                <a:effectLst/>
                <a:latin typeface="+mn-ea"/>
                <a:ea typeface="+mn-ea"/>
                <a:cs typeface="ＭＳ Ｐゴシック" panose="020B0600070205080204" pitchFamily="50" charset="-128"/>
              </a:rPr>
              <a:t>」</a:t>
            </a:r>
            <a:r>
              <a:rPr lang="ja-JP" altLang="en-US" sz="2700" b="1" kern="0" spc="45" dirty="0">
                <a:solidFill>
                  <a:srgbClr val="0070C0"/>
                </a:solidFill>
                <a:effectLst/>
                <a:latin typeface="+mn-ea"/>
                <a:ea typeface="+mn-ea"/>
                <a:cs typeface="ＭＳ Ｐゴシック" panose="020B0600070205080204" pitchFamily="50" charset="-128"/>
              </a:rPr>
              <a:t>（茨城県水戸市）</a:t>
            </a:r>
            <a:endParaRPr kumimoji="1" lang="ja-JP" altLang="en-US" sz="2700" dirty="0">
              <a:solidFill>
                <a:srgbClr val="0070C0"/>
              </a:solidFill>
              <a:latin typeface="+mn-ea"/>
              <a:ea typeface="+mn-ea"/>
            </a:endParaRPr>
          </a:p>
        </p:txBody>
      </p:sp>
      <p:graphicFrame>
        <p:nvGraphicFramePr>
          <p:cNvPr id="1154" name="コンテンツ プレースホルダー 2"/>
          <p:cNvGraphicFramePr>
            <a:graphicFrameLocks noGrp="1"/>
          </p:cNvGraphicFramePr>
          <p:nvPr>
            <p:ph idx="1"/>
            <p:extLst>
              <p:ext uri="{D42A27DB-BD31-4B8C-83A1-F6EECF244321}">
                <p14:modId xmlns:p14="http://schemas.microsoft.com/office/powerpoint/2010/main" val="2404015837"/>
              </p:ext>
            </p:extLst>
          </p:nvPr>
        </p:nvGraphicFramePr>
        <p:xfrm>
          <a:off x="669143" y="3151148"/>
          <a:ext cx="10709189" cy="24701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56" name="タイトル 1"/>
          <p:cNvSpPr txBox="1"/>
          <p:nvPr/>
        </p:nvSpPr>
        <p:spPr>
          <a:xfrm>
            <a:off x="799069" y="826327"/>
            <a:ext cx="10058400" cy="1450757"/>
          </a:xfrm>
          <a:prstGeom prst="rect">
            <a:avLst/>
          </a:prstGeom>
        </p:spPr>
        <p:txBody>
          <a:bodyPr vert="horz" lIns="91440" tIns="45720" rIns="91440" bIns="45720" rtlCol="0" anchor="b">
            <a:normAutofit fontScale="97500"/>
          </a:bodyPr>
          <a:lstStyle>
            <a:lvl1pPr marL="0"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sz="2800" dirty="0">
                <a:solidFill>
                  <a:srgbClr val="FF0000"/>
                </a:solidFill>
                <a:highlight>
                  <a:srgbClr val="C0C0C0"/>
                </a:highlight>
                <a:latin typeface="+mn-ea"/>
                <a:ea typeface="+mn-ea"/>
              </a:rPr>
              <a:t>＜オープンデータとは</a:t>
            </a:r>
            <a:r>
              <a:rPr lang="en-US" altLang="ja-JP" sz="2800" dirty="0">
                <a:solidFill>
                  <a:srgbClr val="FF0000"/>
                </a:solidFill>
                <a:highlight>
                  <a:srgbClr val="C0C0C0"/>
                </a:highlight>
                <a:latin typeface="+mn-ea"/>
                <a:ea typeface="+mn-ea"/>
              </a:rPr>
              <a:t>?</a:t>
            </a:r>
            <a:r>
              <a:rPr lang="ja-JP" altLang="en-US" sz="2800" dirty="0">
                <a:solidFill>
                  <a:srgbClr val="FF0000"/>
                </a:solidFill>
                <a:highlight>
                  <a:srgbClr val="C0C0C0"/>
                </a:highlight>
                <a:latin typeface="+mn-ea"/>
                <a:ea typeface="+mn-ea"/>
              </a:rPr>
              <a:t>＞</a:t>
            </a:r>
            <a:endParaRPr lang="ja-JP" altLang="en-US" sz="3600" dirty="0">
              <a:solidFill>
                <a:srgbClr val="FF0000"/>
              </a:solidFill>
              <a:highlight>
                <a:srgbClr val="C0C0C0"/>
              </a:highlight>
              <a:latin typeface="+mn-ea"/>
              <a:ea typeface="+mn-ea"/>
            </a:endParaRPr>
          </a:p>
        </p:txBody>
      </p:sp>
      <p:sp>
        <p:nvSpPr>
          <p:cNvPr id="1157" name="Content Placeholder 8"/>
          <p:cNvSpPr txBox="1"/>
          <p:nvPr/>
        </p:nvSpPr>
        <p:spPr>
          <a:xfrm>
            <a:off x="961766" y="2379498"/>
            <a:ext cx="10383794" cy="66923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r>
              <a:rPr lang="ja-JP" altLang="en-US" b="1" dirty="0">
                <a:solidFill>
                  <a:srgbClr val="002060"/>
                </a:solidFill>
              </a:rPr>
              <a:t>行政機関が保有する官民データのうち，国民誰もがインターネット等を通じて容易に利用（加工，編集，再配布等）できるよう，下記いずれの項目にも該当する形で公開されたデータのことです。</a:t>
            </a:r>
            <a:endParaRPr lang="en-US" dirty="0"/>
          </a:p>
        </p:txBody>
      </p:sp>
      <p:sp>
        <p:nvSpPr>
          <p:cNvPr id="1158" name="正方形/長方形 8"/>
          <p:cNvSpPr/>
          <p:nvPr/>
        </p:nvSpPr>
        <p:spPr>
          <a:xfrm>
            <a:off x="3838833" y="5930257"/>
            <a:ext cx="8353167" cy="261610"/>
          </a:xfrm>
          <a:prstGeom prst="rect">
            <a:avLst/>
          </a:prstGeom>
        </p:spPr>
        <p:txBody>
          <a:bodyPr wrap="square">
            <a:spAutoFit/>
          </a:bodyPr>
          <a:lstStyle/>
          <a:p>
            <a:r>
              <a:rPr lang="en-US" altLang="ja-JP" sz="1100" dirty="0">
                <a:solidFill>
                  <a:srgbClr val="333333"/>
                </a:solidFill>
                <a:latin typeface="ＭＳ Ｐゴシック" panose="020B0600070205080204" pitchFamily="50" charset="-128"/>
              </a:rPr>
              <a:t>〈</a:t>
            </a:r>
            <a:r>
              <a:rPr lang="ja-JP" altLang="en-US" sz="1100" dirty="0">
                <a:solidFill>
                  <a:srgbClr val="333333"/>
                </a:solidFill>
                <a:latin typeface="ＭＳ Ｐゴシック" panose="020B0600070205080204" pitchFamily="50" charset="-128"/>
              </a:rPr>
              <a:t>参照：オープンデータ基本指針（平成</a:t>
            </a:r>
            <a:r>
              <a:rPr lang="en-US" altLang="ja-JP" sz="1100" dirty="0">
                <a:solidFill>
                  <a:srgbClr val="333333"/>
                </a:solidFill>
                <a:latin typeface="ＭＳ Ｐゴシック" panose="020B0600070205080204" pitchFamily="50" charset="-128"/>
              </a:rPr>
              <a:t>29</a:t>
            </a:r>
            <a:r>
              <a:rPr lang="ja-JP" altLang="en-US" sz="1100" dirty="0">
                <a:solidFill>
                  <a:srgbClr val="333333"/>
                </a:solidFill>
                <a:latin typeface="ＭＳ Ｐゴシック" panose="020B0600070205080204" pitchFamily="50" charset="-128"/>
              </a:rPr>
              <a:t>年</a:t>
            </a:r>
            <a:r>
              <a:rPr lang="en-US" altLang="ja-JP" sz="1100" dirty="0">
                <a:solidFill>
                  <a:srgbClr val="333333"/>
                </a:solidFill>
                <a:latin typeface="ＭＳ Ｐゴシック" panose="020B0600070205080204" pitchFamily="50" charset="-128"/>
              </a:rPr>
              <a:t>5</a:t>
            </a:r>
            <a:r>
              <a:rPr lang="ja-JP" altLang="en-US" sz="1100" dirty="0">
                <a:solidFill>
                  <a:srgbClr val="333333"/>
                </a:solidFill>
                <a:latin typeface="ＭＳ Ｐゴシック" panose="020B0600070205080204" pitchFamily="50" charset="-128"/>
              </a:rPr>
              <a:t>月</a:t>
            </a:r>
            <a:r>
              <a:rPr lang="en-US" altLang="ja-JP" sz="1100" dirty="0">
                <a:solidFill>
                  <a:srgbClr val="333333"/>
                </a:solidFill>
                <a:latin typeface="ＭＳ Ｐゴシック" panose="020B0600070205080204" pitchFamily="50" charset="-128"/>
              </a:rPr>
              <a:t>30</a:t>
            </a:r>
            <a:r>
              <a:rPr lang="ja-JP" altLang="en-US" sz="1100" dirty="0">
                <a:solidFill>
                  <a:srgbClr val="333333"/>
                </a:solidFill>
                <a:latin typeface="ＭＳ Ｐゴシック" panose="020B0600070205080204" pitchFamily="50" charset="-128"/>
              </a:rPr>
              <a:t>日高度情報通信ネットワーク社会推進戦略本部・官民データ活用推進戦略会議決定）</a:t>
            </a:r>
            <a:r>
              <a:rPr lang="en-US" altLang="ja-JP" sz="1100" dirty="0">
                <a:solidFill>
                  <a:srgbClr val="333333"/>
                </a:solidFill>
                <a:latin typeface="ＭＳ Ｐゴシック" panose="020B0600070205080204" pitchFamily="50" charset="-128"/>
              </a:rPr>
              <a:t>〉</a:t>
            </a:r>
            <a:endParaRPr lang="ja-JP" altLang="en-US" sz="1100" dirty="0"/>
          </a:p>
        </p:txBody>
      </p:sp>
    </p:spTree>
    <p:extLst>
      <p:ext uri="{BB962C8B-B14F-4D97-AF65-F5344CB8AC3E}">
        <p14:creationId xmlns:p14="http://schemas.microsoft.com/office/powerpoint/2010/main" val="10474243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57"/>
                                        </p:tgtEl>
                                        <p:attrNameLst>
                                          <p:attrName>style.visibility</p:attrName>
                                        </p:attrNameLst>
                                      </p:cBhvr>
                                      <p:to>
                                        <p:strVal val="visible"/>
                                      </p:to>
                                    </p:set>
                                    <p:animEffect transition="in" filter="fade">
                                      <p:cBhvr>
                                        <p:cTn id="7" dur="500"/>
                                        <p:tgtEl>
                                          <p:spTgt spid="115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54" grpId="0">
        <p:bldAsOne/>
      </p:bldGraphic>
      <p:bldP spid="115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0" name="タイトル 1"/>
          <p:cNvSpPr>
            <a:spLocks noGrp="1"/>
          </p:cNvSpPr>
          <p:nvPr>
            <p:ph type="title"/>
          </p:nvPr>
        </p:nvSpPr>
        <p:spPr>
          <a:xfrm>
            <a:off x="6401098" y="174750"/>
            <a:ext cx="4058068" cy="1450757"/>
          </a:xfrm>
        </p:spPr>
        <p:txBody>
          <a:bodyPr>
            <a:normAutofit fontScale="90000"/>
          </a:bodyPr>
          <a:lstStyle/>
          <a:p>
            <a:br>
              <a:rPr lang="en-US" altLang="ja-JP" sz="3000" dirty="0"/>
            </a:br>
            <a:r>
              <a:rPr lang="ja-JP" altLang="en-US" sz="3000" dirty="0">
                <a:solidFill>
                  <a:srgbClr val="FF0000"/>
                </a:solidFill>
              </a:rPr>
              <a:t>「オープンデータ」の活用を通して，地域の活性化を図りたい</a:t>
            </a:r>
            <a:endParaRPr kumimoji="1" lang="ja-JP" altLang="en-US" sz="3000" dirty="0">
              <a:solidFill>
                <a:srgbClr val="FF0000"/>
              </a:solidFill>
            </a:endParaRPr>
          </a:p>
        </p:txBody>
      </p:sp>
      <p:pic>
        <p:nvPicPr>
          <p:cNvPr id="1161" name="コンテンツ プレースホルダー 4" descr="グラフィカル ユーザー インターフェイス, アプリケーション&#10;&#10;自動的に生成された説明"/>
          <p:cNvPicPr>
            <a:picLocks noChangeAspect="1"/>
          </p:cNvPicPr>
          <p:nvPr/>
        </p:nvPicPr>
        <p:blipFill>
          <a:blip r:embed="rId2"/>
          <a:stretch>
            <a:fillRect/>
          </a:stretch>
        </p:blipFill>
        <p:spPr>
          <a:xfrm>
            <a:off x="0" y="7068"/>
            <a:ext cx="6096000" cy="6226139"/>
          </a:xfrm>
          <a:prstGeom prst="rect">
            <a:avLst/>
          </a:prstGeom>
          <a:ln>
            <a:solidFill>
              <a:srgbClr val="C00000"/>
            </a:solidFill>
          </a:ln>
        </p:spPr>
      </p:pic>
      <p:sp>
        <p:nvSpPr>
          <p:cNvPr id="1162" name="Content Placeholder 8"/>
          <p:cNvSpPr>
            <a:spLocks noGrp="1"/>
          </p:cNvSpPr>
          <p:nvPr>
            <p:ph idx="1"/>
          </p:nvPr>
        </p:nvSpPr>
        <p:spPr>
          <a:xfrm>
            <a:off x="6231042" y="1924542"/>
            <a:ext cx="5362886" cy="3985417"/>
          </a:xfrm>
        </p:spPr>
        <p:txBody>
          <a:bodyPr>
            <a:normAutofit/>
          </a:bodyPr>
          <a:lstStyle/>
          <a:p>
            <a:r>
              <a:rPr lang="ja-JP" altLang="en-US" b="1" dirty="0"/>
              <a:t>水戸市には，二次利用を可能とするデータをまとめた</a:t>
            </a:r>
            <a:r>
              <a:rPr lang="ja-JP" altLang="en-US" b="1" dirty="0">
                <a:solidFill>
                  <a:srgbClr val="FF0000"/>
                </a:solidFill>
              </a:rPr>
              <a:t>「オープンデータライブラリー」</a:t>
            </a:r>
            <a:r>
              <a:rPr lang="ja-JP" altLang="en-US" b="1" dirty="0"/>
              <a:t>が開設されています。</a:t>
            </a:r>
            <a:endParaRPr lang="en-US" altLang="ja-JP" b="1" dirty="0"/>
          </a:p>
          <a:p>
            <a:r>
              <a:rPr lang="ja-JP" altLang="en-US" dirty="0">
                <a:solidFill>
                  <a:srgbClr val="0070C0"/>
                </a:solidFill>
              </a:rPr>
              <a:t>  </a:t>
            </a:r>
            <a:r>
              <a:rPr lang="ja-JP" altLang="en-US" b="1" dirty="0">
                <a:solidFill>
                  <a:srgbClr val="0070C0"/>
                </a:solidFill>
              </a:rPr>
              <a:t>◆人口統計，各種統計</a:t>
            </a:r>
          </a:p>
          <a:p>
            <a:r>
              <a:rPr lang="ja-JP" altLang="en-US" b="1" dirty="0">
                <a:solidFill>
                  <a:srgbClr val="0070C0"/>
                </a:solidFill>
              </a:rPr>
              <a:t>  ◆暮らし・手続き</a:t>
            </a:r>
          </a:p>
          <a:p>
            <a:r>
              <a:rPr lang="ja-JP" altLang="en-US" b="1" dirty="0">
                <a:solidFill>
                  <a:srgbClr val="0070C0"/>
                </a:solidFill>
              </a:rPr>
              <a:t>  ◆健康福祉，文化・教育・スポーツ</a:t>
            </a:r>
          </a:p>
          <a:p>
            <a:r>
              <a:rPr lang="ja-JP" altLang="en-US" b="1" dirty="0">
                <a:solidFill>
                  <a:srgbClr val="0070C0"/>
                </a:solidFill>
              </a:rPr>
              <a:t>  ◆観光・交流</a:t>
            </a:r>
          </a:p>
          <a:p>
            <a:r>
              <a:rPr lang="ja-JP" altLang="en-US" b="1" dirty="0">
                <a:solidFill>
                  <a:srgbClr val="0070C0"/>
                </a:solidFill>
              </a:rPr>
              <a:t>  ◆産業・仕事・開発，市政</a:t>
            </a:r>
            <a:endParaRPr lang="en-US" altLang="ja-JP" b="1" dirty="0">
              <a:solidFill>
                <a:srgbClr val="0070C0"/>
              </a:solidFill>
            </a:endParaRPr>
          </a:p>
          <a:p>
            <a:r>
              <a:rPr lang="ja-JP" altLang="en-US" b="1" dirty="0"/>
              <a:t>公開データは</a:t>
            </a:r>
            <a:r>
              <a:rPr lang="en-US" altLang="ja-JP" sz="4000" dirty="0">
                <a:solidFill>
                  <a:srgbClr val="FF0000"/>
                </a:solidFill>
                <a:effectLst>
                  <a:outerShdw blurRad="38100" dist="38100" dir="2700000" algn="tl">
                    <a:srgbClr val="000000">
                      <a:alpha val="43137"/>
                    </a:srgbClr>
                  </a:outerShdw>
                </a:effectLst>
              </a:rPr>
              <a:t>600</a:t>
            </a:r>
            <a:r>
              <a:rPr lang="ja-JP" altLang="en-US" b="1" dirty="0"/>
              <a:t>を超えています。</a:t>
            </a:r>
          </a:p>
          <a:p>
            <a:endParaRPr lang="en-US" altLang="ja-JP" dirty="0"/>
          </a:p>
          <a:p>
            <a:endParaRPr lang="ja-JP" altLang="en-US" dirty="0"/>
          </a:p>
          <a:p>
            <a:endParaRPr lang="ja-JP" altLang="en-US" dirty="0"/>
          </a:p>
          <a:p>
            <a:endParaRPr lang="en-US" dirty="0"/>
          </a:p>
        </p:txBody>
      </p:sp>
      <p:sp>
        <p:nvSpPr>
          <p:cNvPr id="1163" name="タイトル 1"/>
          <p:cNvSpPr txBox="1"/>
          <p:nvPr/>
        </p:nvSpPr>
        <p:spPr>
          <a:xfrm>
            <a:off x="6401098" y="-124284"/>
            <a:ext cx="3690257" cy="598069"/>
          </a:xfrm>
          <a:prstGeom prst="rect">
            <a:avLst/>
          </a:prstGeom>
        </p:spPr>
        <p:txBody>
          <a:bodyPr vert="horz" lIns="91440" tIns="45720" rIns="91440" bIns="45720" rtlCol="0" anchor="b">
            <a:normAutofit fontScale="82500" lnSpcReduction="20000"/>
          </a:bodyPr>
          <a:lstStyle>
            <a:lvl1pPr marL="0"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br>
              <a:rPr lang="en-US" altLang="ja-JP" sz="3000" dirty="0"/>
            </a:br>
            <a:r>
              <a:rPr lang="ja-JP" altLang="en-US" sz="3000" dirty="0"/>
              <a:t>課題ポイント①</a:t>
            </a:r>
          </a:p>
        </p:txBody>
      </p:sp>
      <p:sp>
        <p:nvSpPr>
          <p:cNvPr id="1164" name="正方形/長方形 6"/>
          <p:cNvSpPr/>
          <p:nvPr/>
        </p:nvSpPr>
        <p:spPr>
          <a:xfrm>
            <a:off x="4267199" y="5971597"/>
            <a:ext cx="1828801" cy="261610"/>
          </a:xfrm>
          <a:prstGeom prst="rect">
            <a:avLst/>
          </a:prstGeom>
        </p:spPr>
        <p:txBody>
          <a:bodyPr wrap="square">
            <a:spAutoFit/>
          </a:bodyPr>
          <a:lstStyle/>
          <a:p>
            <a:r>
              <a:rPr lang="en-US" altLang="ja-JP" sz="1100" dirty="0">
                <a:solidFill>
                  <a:srgbClr val="333333"/>
                </a:solidFill>
                <a:latin typeface="ＭＳ Ｐゴシック" panose="020B0600070205080204" pitchFamily="50" charset="-128"/>
              </a:rPr>
              <a:t>〈</a:t>
            </a:r>
            <a:r>
              <a:rPr lang="ja-JP" altLang="en-US" sz="1100" dirty="0">
                <a:solidFill>
                  <a:srgbClr val="333333"/>
                </a:solidFill>
                <a:latin typeface="ＭＳ Ｐゴシック" panose="020B0600070205080204" pitchFamily="50" charset="-128"/>
              </a:rPr>
              <a:t>水戸市ホームページより</a:t>
            </a:r>
            <a:r>
              <a:rPr lang="en-US" altLang="ja-JP" sz="1100" dirty="0">
                <a:solidFill>
                  <a:srgbClr val="333333"/>
                </a:solidFill>
                <a:latin typeface="ＭＳ Ｐゴシック" panose="020B0600070205080204" pitchFamily="50" charset="-128"/>
              </a:rPr>
              <a:t>)</a:t>
            </a:r>
            <a:endParaRPr lang="ja-JP" altLang="en-US" sz="1100" dirty="0"/>
          </a:p>
        </p:txBody>
      </p:sp>
    </p:spTree>
    <p:extLst>
      <p:ext uri="{BB962C8B-B14F-4D97-AF65-F5344CB8AC3E}">
        <p14:creationId xmlns:p14="http://schemas.microsoft.com/office/powerpoint/2010/main" val="9983393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6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6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6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6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6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6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6" name="タイトル 1"/>
          <p:cNvSpPr>
            <a:spLocks noGrp="1"/>
          </p:cNvSpPr>
          <p:nvPr>
            <p:ph type="title"/>
          </p:nvPr>
        </p:nvSpPr>
        <p:spPr>
          <a:xfrm>
            <a:off x="6560101" y="219116"/>
            <a:ext cx="4032672" cy="1450757"/>
          </a:xfrm>
        </p:spPr>
        <p:txBody>
          <a:bodyPr>
            <a:normAutofit fontScale="90000"/>
          </a:bodyPr>
          <a:lstStyle/>
          <a:p>
            <a:br>
              <a:rPr lang="en-US" altLang="ja-JP" sz="3000" dirty="0"/>
            </a:br>
            <a:r>
              <a:rPr lang="ja-JP" altLang="en-US" sz="3000" dirty="0">
                <a:solidFill>
                  <a:srgbClr val="FF0000"/>
                </a:solidFill>
              </a:rPr>
              <a:t>「オープンデータ」の活用を通して，地域の活性化を図りたい</a:t>
            </a:r>
            <a:endParaRPr kumimoji="1" lang="ja-JP" altLang="en-US" sz="3000" dirty="0">
              <a:solidFill>
                <a:srgbClr val="FF0000"/>
              </a:solidFill>
            </a:endParaRPr>
          </a:p>
        </p:txBody>
      </p:sp>
      <p:pic>
        <p:nvPicPr>
          <p:cNvPr id="1167" name="コンテンツ プレースホルダー 4" descr="グラフィカル ユーザー インターフェイス, アプリケーション&#10;&#10;自動的に生成された説明"/>
          <p:cNvPicPr>
            <a:picLocks noChangeAspect="1"/>
          </p:cNvPicPr>
          <p:nvPr/>
        </p:nvPicPr>
        <p:blipFill>
          <a:blip r:embed="rId2"/>
          <a:stretch>
            <a:fillRect/>
          </a:stretch>
        </p:blipFill>
        <p:spPr>
          <a:xfrm>
            <a:off x="0" y="24085"/>
            <a:ext cx="6076334" cy="6197597"/>
          </a:xfrm>
          <a:prstGeom prst="rect">
            <a:avLst/>
          </a:prstGeom>
          <a:ln>
            <a:solidFill>
              <a:srgbClr val="C00000"/>
            </a:solidFill>
          </a:ln>
        </p:spPr>
      </p:pic>
      <p:sp>
        <p:nvSpPr>
          <p:cNvPr id="1168" name="Content Placeholder 8"/>
          <p:cNvSpPr>
            <a:spLocks noGrp="1"/>
          </p:cNvSpPr>
          <p:nvPr>
            <p:ph idx="1"/>
          </p:nvPr>
        </p:nvSpPr>
        <p:spPr>
          <a:xfrm>
            <a:off x="6482279" y="1889466"/>
            <a:ext cx="5190912" cy="3985417"/>
          </a:xfrm>
        </p:spPr>
        <p:txBody>
          <a:bodyPr>
            <a:normAutofit/>
          </a:bodyPr>
          <a:lstStyle/>
          <a:p>
            <a:r>
              <a:rPr lang="en-US" altLang="ja-JP" dirty="0"/>
              <a:t>【</a:t>
            </a:r>
            <a:r>
              <a:rPr lang="ja-JP" altLang="en-US" dirty="0"/>
              <a:t>現状</a:t>
            </a:r>
            <a:r>
              <a:rPr lang="en-US" altLang="ja-JP" dirty="0"/>
              <a:t>】</a:t>
            </a:r>
            <a:endParaRPr lang="ja-JP" altLang="en-US" dirty="0"/>
          </a:p>
          <a:p>
            <a:r>
              <a:rPr lang="ja-JP" altLang="en-US" sz="2400" dirty="0">
                <a:solidFill>
                  <a:srgbClr val="0070C0"/>
                </a:solidFill>
              </a:rPr>
              <a:t>水戸市では，オープンデータの活用状況に関する調査が行われていない</a:t>
            </a:r>
          </a:p>
          <a:p>
            <a:r>
              <a:rPr lang="ja-JP" altLang="en-US" dirty="0"/>
              <a:t>　　　　　　　　</a:t>
            </a:r>
          </a:p>
          <a:p>
            <a:r>
              <a:rPr lang="en-US" altLang="ja-JP" dirty="0"/>
              <a:t>【</a:t>
            </a:r>
            <a:r>
              <a:rPr lang="ja-JP" altLang="en-US" dirty="0"/>
              <a:t>課題</a:t>
            </a:r>
            <a:r>
              <a:rPr lang="en-US" altLang="ja-JP" dirty="0"/>
              <a:t>】</a:t>
            </a:r>
            <a:endParaRPr lang="ja-JP" altLang="en-US" dirty="0"/>
          </a:p>
          <a:p>
            <a:r>
              <a:rPr lang="ja-JP" altLang="en-US" sz="2600" dirty="0">
                <a:solidFill>
                  <a:srgbClr val="0070C0"/>
                </a:solidFill>
              </a:rPr>
              <a:t>市民の認知度，市民ニーズの把握が困難</a:t>
            </a:r>
            <a:endParaRPr lang="en-US" sz="2600" dirty="0">
              <a:solidFill>
                <a:srgbClr val="0070C0"/>
              </a:solidFill>
            </a:endParaRPr>
          </a:p>
        </p:txBody>
      </p:sp>
      <p:sp>
        <p:nvSpPr>
          <p:cNvPr id="1169" name="タイトル 1"/>
          <p:cNvSpPr txBox="1"/>
          <p:nvPr/>
        </p:nvSpPr>
        <p:spPr>
          <a:xfrm>
            <a:off x="6651373" y="-79918"/>
            <a:ext cx="3690257" cy="598069"/>
          </a:xfrm>
          <a:prstGeom prst="rect">
            <a:avLst/>
          </a:prstGeom>
        </p:spPr>
        <p:txBody>
          <a:bodyPr vert="horz" lIns="91440" tIns="45720" rIns="91440" bIns="45720" rtlCol="0" anchor="b">
            <a:normAutofit fontScale="82500" lnSpcReduction="20000"/>
          </a:bodyPr>
          <a:lstStyle>
            <a:lvl1pPr marL="0"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br>
              <a:rPr lang="en-US" altLang="ja-JP" sz="3000" dirty="0"/>
            </a:br>
            <a:r>
              <a:rPr lang="ja-JP" altLang="en-US" sz="3000" dirty="0"/>
              <a:t>課題ポイント①</a:t>
            </a:r>
          </a:p>
        </p:txBody>
      </p:sp>
      <p:sp>
        <p:nvSpPr>
          <p:cNvPr id="1170" name="矢印: 下 2"/>
          <p:cNvSpPr/>
          <p:nvPr/>
        </p:nvSpPr>
        <p:spPr>
          <a:xfrm>
            <a:off x="8356113" y="3098798"/>
            <a:ext cx="440648" cy="52984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1" name="正方形/長方形 7"/>
          <p:cNvSpPr/>
          <p:nvPr/>
        </p:nvSpPr>
        <p:spPr>
          <a:xfrm>
            <a:off x="4341340" y="5935987"/>
            <a:ext cx="1828801" cy="261610"/>
          </a:xfrm>
          <a:prstGeom prst="rect">
            <a:avLst/>
          </a:prstGeom>
        </p:spPr>
        <p:txBody>
          <a:bodyPr wrap="square">
            <a:spAutoFit/>
          </a:bodyPr>
          <a:lstStyle/>
          <a:p>
            <a:r>
              <a:rPr lang="en-US" altLang="ja-JP" sz="1100" dirty="0">
                <a:solidFill>
                  <a:srgbClr val="333333"/>
                </a:solidFill>
                <a:latin typeface="ＭＳ Ｐゴシック" panose="020B0600070205080204" pitchFamily="50" charset="-128"/>
              </a:rPr>
              <a:t>〈</a:t>
            </a:r>
            <a:r>
              <a:rPr lang="ja-JP" altLang="en-US" sz="1100" dirty="0">
                <a:solidFill>
                  <a:srgbClr val="333333"/>
                </a:solidFill>
                <a:latin typeface="ＭＳ Ｐゴシック" panose="020B0600070205080204" pitchFamily="50" charset="-128"/>
              </a:rPr>
              <a:t>水戸市ホームページより</a:t>
            </a:r>
            <a:r>
              <a:rPr lang="en-US" altLang="ja-JP" sz="1100" dirty="0">
                <a:solidFill>
                  <a:srgbClr val="333333"/>
                </a:solidFill>
                <a:latin typeface="ＭＳ Ｐゴシック" panose="020B0600070205080204" pitchFamily="50" charset="-128"/>
              </a:rPr>
              <a:t>)</a:t>
            </a:r>
            <a:endParaRPr lang="ja-JP" altLang="en-US" sz="1100" dirty="0"/>
          </a:p>
        </p:txBody>
      </p:sp>
    </p:spTree>
    <p:extLst>
      <p:ext uri="{BB962C8B-B14F-4D97-AF65-F5344CB8AC3E}">
        <p14:creationId xmlns:p14="http://schemas.microsoft.com/office/powerpoint/2010/main" val="109076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68">
                                            <p:txEl>
                                              <p:pRg st="0" end="0"/>
                                            </p:txEl>
                                          </p:spTgt>
                                        </p:tgtEl>
                                        <p:attrNameLst>
                                          <p:attrName>style.visibility</p:attrName>
                                        </p:attrNameLst>
                                      </p:cBhvr>
                                      <p:to>
                                        <p:strVal val="visible"/>
                                      </p:to>
                                    </p:set>
                                    <p:animEffect transition="in" filter="fade">
                                      <p:cBhvr>
                                        <p:cTn id="7" dur="500"/>
                                        <p:tgtEl>
                                          <p:spTgt spid="116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68">
                                            <p:txEl>
                                              <p:pRg st="1" end="1"/>
                                            </p:txEl>
                                          </p:spTgt>
                                        </p:tgtEl>
                                        <p:attrNameLst>
                                          <p:attrName>style.visibility</p:attrName>
                                        </p:attrNameLst>
                                      </p:cBhvr>
                                      <p:to>
                                        <p:strVal val="visible"/>
                                      </p:to>
                                    </p:set>
                                    <p:animEffect transition="in" filter="fade">
                                      <p:cBhvr>
                                        <p:cTn id="12" dur="500"/>
                                        <p:tgtEl>
                                          <p:spTgt spid="116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7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68">
                                            <p:txEl>
                                              <p:pRg st="3" end="3"/>
                                            </p:txEl>
                                          </p:spTgt>
                                        </p:tgtEl>
                                        <p:attrNameLst>
                                          <p:attrName>style.visibility</p:attrName>
                                        </p:attrNameLst>
                                      </p:cBhvr>
                                      <p:to>
                                        <p:strVal val="visible"/>
                                      </p:to>
                                    </p:set>
                                    <p:animEffect transition="in" filter="fade">
                                      <p:cBhvr>
                                        <p:cTn id="21" dur="500"/>
                                        <p:tgtEl>
                                          <p:spTgt spid="1168">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68">
                                            <p:txEl>
                                              <p:pRg st="4" end="4"/>
                                            </p:txEl>
                                          </p:spTgt>
                                        </p:tgtEl>
                                        <p:attrNameLst>
                                          <p:attrName>style.visibility</p:attrName>
                                        </p:attrNameLst>
                                      </p:cBhvr>
                                      <p:to>
                                        <p:strVal val="visible"/>
                                      </p:to>
                                    </p:set>
                                    <p:animEffect transition="in" filter="fade">
                                      <p:cBhvr>
                                        <p:cTn id="26" dur="500"/>
                                        <p:tgtEl>
                                          <p:spTgt spid="116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8" grpId="0" uiExpand="1" build="p"/>
      <p:bldP spid="117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3" name="タイトル 1"/>
          <p:cNvSpPr>
            <a:spLocks noGrp="1"/>
          </p:cNvSpPr>
          <p:nvPr>
            <p:ph type="title"/>
          </p:nvPr>
        </p:nvSpPr>
        <p:spPr>
          <a:xfrm>
            <a:off x="6096000" y="313018"/>
            <a:ext cx="4058068" cy="1450757"/>
          </a:xfrm>
        </p:spPr>
        <p:txBody>
          <a:bodyPr>
            <a:normAutofit fontScale="90000"/>
          </a:bodyPr>
          <a:lstStyle/>
          <a:p>
            <a:br>
              <a:rPr lang="en-US" altLang="ja-JP" sz="3000" dirty="0"/>
            </a:br>
            <a:r>
              <a:rPr lang="ja-JP" altLang="en-US" sz="3000" dirty="0">
                <a:solidFill>
                  <a:srgbClr val="FF0000"/>
                </a:solidFill>
              </a:rPr>
              <a:t>「オープンデータ」の活用を通して，地域の活性化を図りたい</a:t>
            </a:r>
            <a:endParaRPr kumimoji="1" lang="ja-JP" altLang="en-US" sz="3000" dirty="0">
              <a:solidFill>
                <a:srgbClr val="FF0000"/>
              </a:solidFill>
            </a:endParaRPr>
          </a:p>
        </p:txBody>
      </p:sp>
      <p:sp>
        <p:nvSpPr>
          <p:cNvPr id="1174" name="Content Placeholder 8"/>
          <p:cNvSpPr>
            <a:spLocks noGrp="1"/>
          </p:cNvSpPr>
          <p:nvPr>
            <p:ph idx="1"/>
          </p:nvPr>
        </p:nvSpPr>
        <p:spPr>
          <a:xfrm>
            <a:off x="5865213" y="1790227"/>
            <a:ext cx="5467406" cy="1284121"/>
          </a:xfrm>
        </p:spPr>
        <p:txBody>
          <a:bodyPr>
            <a:normAutofit lnSpcReduction="10000"/>
          </a:bodyPr>
          <a:lstStyle/>
          <a:p>
            <a:r>
              <a:rPr lang="en-US" altLang="ja-JP" dirty="0"/>
              <a:t>【</a:t>
            </a:r>
            <a:r>
              <a:rPr lang="ja-JP" altLang="en-US" dirty="0"/>
              <a:t>仮説</a:t>
            </a:r>
            <a:r>
              <a:rPr lang="en-US" altLang="ja-JP" dirty="0"/>
              <a:t>】</a:t>
            </a:r>
            <a:endParaRPr lang="ja-JP" altLang="en-US" dirty="0"/>
          </a:p>
          <a:p>
            <a:r>
              <a:rPr lang="ja-JP" altLang="en-US" b="1" dirty="0">
                <a:solidFill>
                  <a:srgbClr val="0070C0"/>
                </a:solidFill>
              </a:rPr>
              <a:t>◆一般の市民「オープンデータ」に関する認知　　</a:t>
            </a:r>
          </a:p>
          <a:p>
            <a:r>
              <a:rPr lang="ja-JP" altLang="en-US" b="1" dirty="0">
                <a:solidFill>
                  <a:srgbClr val="0070C0"/>
                </a:solidFill>
              </a:rPr>
              <a:t>　度も低いのではないか</a:t>
            </a:r>
            <a:r>
              <a:rPr lang="en-US" altLang="ja-JP" b="1" dirty="0">
                <a:solidFill>
                  <a:srgbClr val="0070C0"/>
                </a:solidFill>
              </a:rPr>
              <a:t>?</a:t>
            </a:r>
            <a:r>
              <a:rPr lang="ja-JP" altLang="en-US" b="1" dirty="0">
                <a:solidFill>
                  <a:srgbClr val="0070C0"/>
                </a:solidFill>
              </a:rPr>
              <a:t>　</a:t>
            </a:r>
            <a:endParaRPr lang="en-US" altLang="ja-JP" b="1" dirty="0">
              <a:solidFill>
                <a:srgbClr val="0070C0"/>
              </a:solidFill>
            </a:endParaRPr>
          </a:p>
          <a:p>
            <a:endParaRPr lang="ja-JP" altLang="en-US" dirty="0"/>
          </a:p>
          <a:p>
            <a:endParaRPr lang="ja-JP" altLang="en-US" sz="1800" dirty="0">
              <a:solidFill>
                <a:srgbClr val="0070C0"/>
              </a:solidFill>
            </a:endParaRPr>
          </a:p>
          <a:p>
            <a:pPr marL="0" indent="0">
              <a:buNone/>
            </a:pPr>
            <a:endParaRPr lang="en-US" sz="1800" dirty="0">
              <a:solidFill>
                <a:srgbClr val="0070C0"/>
              </a:solidFill>
            </a:endParaRPr>
          </a:p>
        </p:txBody>
      </p:sp>
      <p:sp>
        <p:nvSpPr>
          <p:cNvPr id="1175" name="タイトル 1"/>
          <p:cNvSpPr txBox="1"/>
          <p:nvPr/>
        </p:nvSpPr>
        <p:spPr>
          <a:xfrm>
            <a:off x="6096000" y="-14570"/>
            <a:ext cx="3690257" cy="598069"/>
          </a:xfrm>
          <a:prstGeom prst="rect">
            <a:avLst/>
          </a:prstGeom>
        </p:spPr>
        <p:txBody>
          <a:bodyPr vert="horz" lIns="91440" tIns="45720" rIns="91440" bIns="45720" rtlCol="0" anchor="b">
            <a:normAutofit fontScale="82500" lnSpcReduction="20000"/>
          </a:bodyPr>
          <a:lstStyle>
            <a:lvl1pPr marL="0"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br>
              <a:rPr lang="en-US" altLang="ja-JP" sz="3000" dirty="0"/>
            </a:br>
            <a:r>
              <a:rPr lang="ja-JP" altLang="en-US" sz="3000" dirty="0"/>
              <a:t>課題ポイント①</a:t>
            </a:r>
          </a:p>
        </p:txBody>
      </p:sp>
      <p:sp>
        <p:nvSpPr>
          <p:cNvPr id="1176" name="矢印: 下 2"/>
          <p:cNvSpPr/>
          <p:nvPr/>
        </p:nvSpPr>
        <p:spPr>
          <a:xfrm>
            <a:off x="8465352" y="3001748"/>
            <a:ext cx="267128" cy="3315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77" name="図 6" descr="テーブル&#10;&#10;自動的に生成された説明"/>
          <p:cNvPicPr>
            <a:picLocks noChangeAspect="1"/>
          </p:cNvPicPr>
          <p:nvPr/>
        </p:nvPicPr>
        <p:blipFill>
          <a:blip r:embed="rId2"/>
          <a:stretch>
            <a:fillRect/>
          </a:stretch>
        </p:blipFill>
        <p:spPr>
          <a:xfrm>
            <a:off x="52168" y="102346"/>
            <a:ext cx="5508560" cy="6130312"/>
          </a:xfrm>
          <a:prstGeom prst="rect">
            <a:avLst/>
          </a:prstGeom>
          <a:ln>
            <a:solidFill>
              <a:srgbClr val="C00000"/>
            </a:solidFill>
          </a:ln>
        </p:spPr>
      </p:pic>
      <p:sp>
        <p:nvSpPr>
          <p:cNvPr id="1178" name="正方形/長方形 7"/>
          <p:cNvSpPr/>
          <p:nvPr/>
        </p:nvSpPr>
        <p:spPr>
          <a:xfrm>
            <a:off x="455487" y="4551451"/>
            <a:ext cx="4921185" cy="1530849"/>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9" name="Content Placeholder 8"/>
          <p:cNvSpPr txBox="1"/>
          <p:nvPr/>
        </p:nvSpPr>
        <p:spPr>
          <a:xfrm>
            <a:off x="5931895" y="3182775"/>
            <a:ext cx="6125993" cy="1284121"/>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r>
              <a:rPr lang="en-US" altLang="ja-JP" b="1" dirty="0"/>
              <a:t>【</a:t>
            </a:r>
            <a:r>
              <a:rPr lang="ja-JP" altLang="en-US" b="1" dirty="0"/>
              <a:t>独自の事例づくり</a:t>
            </a:r>
            <a:r>
              <a:rPr lang="en-US" altLang="ja-JP" b="1" dirty="0"/>
              <a:t>】</a:t>
            </a:r>
            <a:endParaRPr lang="ja-JP" altLang="en-US" b="1" dirty="0"/>
          </a:p>
          <a:p>
            <a:r>
              <a:rPr lang="ja-JP" altLang="en-US" sz="1800" b="1" dirty="0">
                <a:solidFill>
                  <a:srgbClr val="0070C0"/>
                </a:solidFill>
              </a:rPr>
              <a:t>◆大原学園</a:t>
            </a:r>
            <a:r>
              <a:rPr lang="en-US" altLang="ja-JP" sz="1800" b="1" dirty="0">
                <a:solidFill>
                  <a:srgbClr val="0070C0"/>
                </a:solidFill>
              </a:rPr>
              <a:t>COG</a:t>
            </a:r>
            <a:r>
              <a:rPr lang="ja-JP" altLang="en-US" sz="1800" b="1" dirty="0">
                <a:solidFill>
                  <a:srgbClr val="0070C0"/>
                </a:solidFill>
              </a:rPr>
              <a:t>チーム独自の事例づくりにチャレンジ</a:t>
            </a:r>
          </a:p>
          <a:p>
            <a:r>
              <a:rPr lang="ja-JP" altLang="en-US" sz="1800" b="1" dirty="0">
                <a:solidFill>
                  <a:srgbClr val="0070C0"/>
                </a:solidFill>
              </a:rPr>
              <a:t>◆意義あるオープンデータの活用事例（サンプル）を提供　　　　　　　　　　</a:t>
            </a:r>
          </a:p>
          <a:p>
            <a:pPr marL="0" indent="0">
              <a:buNone/>
            </a:pPr>
            <a:endParaRPr lang="en-US" altLang="ja-JP" sz="1800" b="1" dirty="0">
              <a:solidFill>
                <a:srgbClr val="0070C0"/>
              </a:solidFill>
            </a:endParaRPr>
          </a:p>
          <a:p>
            <a:endParaRPr lang="ja-JP" altLang="en-US" b="1" dirty="0"/>
          </a:p>
          <a:p>
            <a:endParaRPr lang="ja-JP" altLang="en-US" sz="1800" dirty="0">
              <a:solidFill>
                <a:srgbClr val="0070C0"/>
              </a:solidFill>
            </a:endParaRPr>
          </a:p>
          <a:p>
            <a:pPr marL="0" indent="0">
              <a:buFont typeface="Calibri" panose="020F0502020204030204" pitchFamily="34" charset="0"/>
              <a:buNone/>
            </a:pPr>
            <a:endParaRPr lang="en-US" sz="1800" dirty="0">
              <a:solidFill>
                <a:srgbClr val="0070C0"/>
              </a:solidFill>
            </a:endParaRPr>
          </a:p>
        </p:txBody>
      </p:sp>
      <p:sp>
        <p:nvSpPr>
          <p:cNvPr id="1180" name="矢印: 下 4"/>
          <p:cNvSpPr/>
          <p:nvPr/>
        </p:nvSpPr>
        <p:spPr>
          <a:xfrm>
            <a:off x="8440326" y="4519800"/>
            <a:ext cx="267128" cy="3315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1" name="Content Placeholder 8"/>
          <p:cNvSpPr txBox="1"/>
          <p:nvPr/>
        </p:nvSpPr>
        <p:spPr>
          <a:xfrm>
            <a:off x="5928539" y="4904212"/>
            <a:ext cx="5467406" cy="1284121"/>
          </a:xfrm>
          <a:prstGeom prst="rect">
            <a:avLst/>
          </a:prstGeom>
        </p:spPr>
        <p:txBody>
          <a:bodyPr vert="horz" lIns="0" tIns="45720" rIns="0" bIns="45720" rtlCol="0">
            <a:normAutofit fontScale="850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r>
              <a:rPr lang="en-US" altLang="ja-JP" sz="2400" b="1" dirty="0"/>
              <a:t>【</a:t>
            </a:r>
            <a:r>
              <a:rPr lang="ja-JP" altLang="en-US" sz="2400" b="1" dirty="0"/>
              <a:t>目指すところは</a:t>
            </a:r>
            <a:r>
              <a:rPr lang="en-US" altLang="ja-JP" sz="2400" b="1" dirty="0"/>
              <a:t>】</a:t>
            </a:r>
            <a:endParaRPr lang="ja-JP" altLang="en-US" sz="2400" b="1" dirty="0"/>
          </a:p>
          <a:p>
            <a:r>
              <a:rPr lang="ja-JP" altLang="en-US" sz="2400" b="1" dirty="0">
                <a:solidFill>
                  <a:srgbClr val="0070C0"/>
                </a:solidFill>
              </a:rPr>
              <a:t>◆オープンデータの認知度向上</a:t>
            </a:r>
          </a:p>
          <a:p>
            <a:r>
              <a:rPr lang="ja-JP" altLang="en-US" sz="2400" b="1" dirty="0">
                <a:solidFill>
                  <a:srgbClr val="0070C0"/>
                </a:solidFill>
              </a:rPr>
              <a:t>◆地域活性化（➡地産地消をテーマとして選択）　</a:t>
            </a:r>
            <a:r>
              <a:rPr lang="ja-JP" altLang="en-US" sz="2400" dirty="0">
                <a:solidFill>
                  <a:srgbClr val="0070C0"/>
                </a:solidFill>
              </a:rPr>
              <a:t>　　</a:t>
            </a:r>
            <a:r>
              <a:rPr lang="ja-JP" altLang="en-US" sz="1800" dirty="0">
                <a:solidFill>
                  <a:srgbClr val="0070C0"/>
                </a:solidFill>
              </a:rPr>
              <a:t>　　　　　　　</a:t>
            </a:r>
          </a:p>
          <a:p>
            <a:pPr marL="0" indent="0">
              <a:buNone/>
            </a:pPr>
            <a:endParaRPr lang="en-US" altLang="ja-JP" sz="1800" dirty="0">
              <a:solidFill>
                <a:srgbClr val="0070C0"/>
              </a:solidFill>
            </a:endParaRPr>
          </a:p>
          <a:p>
            <a:pPr marL="0" indent="0">
              <a:buNone/>
            </a:pPr>
            <a:endParaRPr lang="ja-JP" altLang="en-US" dirty="0"/>
          </a:p>
          <a:p>
            <a:endParaRPr lang="ja-JP" altLang="en-US" sz="1800" dirty="0">
              <a:solidFill>
                <a:srgbClr val="0070C0"/>
              </a:solidFill>
            </a:endParaRPr>
          </a:p>
          <a:p>
            <a:pPr marL="0" indent="0">
              <a:buFont typeface="Calibri" panose="020F0502020204030204" pitchFamily="34" charset="0"/>
              <a:buNone/>
            </a:pPr>
            <a:endParaRPr lang="en-US" sz="1800" dirty="0">
              <a:solidFill>
                <a:srgbClr val="0070C0"/>
              </a:solidFill>
            </a:endParaRPr>
          </a:p>
        </p:txBody>
      </p:sp>
    </p:spTree>
    <p:extLst>
      <p:ext uri="{BB962C8B-B14F-4D97-AF65-F5344CB8AC3E}">
        <p14:creationId xmlns:p14="http://schemas.microsoft.com/office/powerpoint/2010/main" val="32116897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17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117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7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8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117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4" grpId="0" uiExpand="1" build="p"/>
      <p:bldP spid="1174" grpId="1" uiExpand="1" build="p"/>
      <p:bldP spid="1176" grpId="0" animBg="1"/>
      <p:bldP spid="1179" grpId="0"/>
      <p:bldP spid="1180" grpId="0" animBg="1"/>
      <p:bldP spid="118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3" name="テキスト ボックス 2"/>
          <p:cNvSpPr txBox="1"/>
          <p:nvPr/>
        </p:nvSpPr>
        <p:spPr>
          <a:xfrm>
            <a:off x="5271246" y="228600"/>
            <a:ext cx="6360459" cy="1200329"/>
          </a:xfrm>
          <a:prstGeom prst="rect">
            <a:avLst/>
          </a:prstGeom>
          <a:noFill/>
        </p:spPr>
        <p:txBody>
          <a:bodyPr wrap="square" rtlCol="0">
            <a:spAutoFit/>
          </a:bodyPr>
          <a:lstStyle/>
          <a:p>
            <a:r>
              <a:rPr kumimoji="1" lang="ja-JP" altLang="en-US" sz="2400" dirty="0"/>
              <a:t>課題ポイント②</a:t>
            </a:r>
            <a:endParaRPr kumimoji="1" lang="en-US" altLang="ja-JP" sz="2400" dirty="0"/>
          </a:p>
          <a:p>
            <a:r>
              <a:rPr lang="ja-JP" altLang="en-US" sz="2400" dirty="0">
                <a:solidFill>
                  <a:srgbClr val="FF0000"/>
                </a:solidFill>
              </a:rPr>
              <a:t>地産地消の興味・関心度を高め，</a:t>
            </a:r>
            <a:endParaRPr lang="en-US" altLang="ja-JP" sz="2400" dirty="0">
              <a:solidFill>
                <a:srgbClr val="FF0000"/>
              </a:solidFill>
            </a:endParaRPr>
          </a:p>
          <a:p>
            <a:r>
              <a:rPr lang="ja-JP" altLang="en-US" sz="2400" dirty="0">
                <a:solidFill>
                  <a:srgbClr val="FF0000"/>
                </a:solidFill>
              </a:rPr>
              <a:t>家族世帯の食卓を変えたい</a:t>
            </a:r>
            <a:endParaRPr lang="en-US" altLang="ja-JP" sz="2400" dirty="0">
              <a:solidFill>
                <a:srgbClr val="FF0000"/>
              </a:solidFill>
            </a:endParaRPr>
          </a:p>
        </p:txBody>
      </p:sp>
      <p:sp>
        <p:nvSpPr>
          <p:cNvPr id="1184" name="テキスト ボックス 3"/>
          <p:cNvSpPr txBox="1"/>
          <p:nvPr/>
        </p:nvSpPr>
        <p:spPr>
          <a:xfrm>
            <a:off x="5097657" y="1715682"/>
            <a:ext cx="6139656" cy="707886"/>
          </a:xfrm>
          <a:prstGeom prst="rect">
            <a:avLst/>
          </a:prstGeom>
          <a:noFill/>
        </p:spPr>
        <p:txBody>
          <a:bodyPr wrap="square" rtlCol="0">
            <a:spAutoFit/>
          </a:bodyPr>
          <a:lstStyle/>
          <a:p>
            <a:r>
              <a:rPr kumimoji="1" lang="ja-JP" altLang="en-US" sz="2000" dirty="0"/>
              <a:t>水戸市オープンデータ</a:t>
            </a:r>
            <a:r>
              <a:rPr kumimoji="1" lang="ja-JP" altLang="en-US" sz="2000" dirty="0">
                <a:solidFill>
                  <a:srgbClr val="FF0000"/>
                </a:solidFill>
              </a:rPr>
              <a:t>「みとうま～地産地消推奨店～」</a:t>
            </a:r>
            <a:r>
              <a:rPr kumimoji="1" lang="ja-JP" altLang="en-US" sz="2000" dirty="0"/>
              <a:t>に</a:t>
            </a:r>
            <a:r>
              <a:rPr lang="ja-JP" altLang="en-US" sz="2000" dirty="0"/>
              <a:t>着目</a:t>
            </a:r>
            <a:endParaRPr lang="en-US" altLang="ja-JP" sz="2000" dirty="0"/>
          </a:p>
        </p:txBody>
      </p:sp>
      <p:sp>
        <p:nvSpPr>
          <p:cNvPr id="1185" name="矢印: 下 4"/>
          <p:cNvSpPr/>
          <p:nvPr/>
        </p:nvSpPr>
        <p:spPr>
          <a:xfrm>
            <a:off x="7854575" y="5394776"/>
            <a:ext cx="840441" cy="41685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6" name="テキスト ボックス 5"/>
          <p:cNvSpPr txBox="1"/>
          <p:nvPr/>
        </p:nvSpPr>
        <p:spPr>
          <a:xfrm>
            <a:off x="5755910" y="5851499"/>
            <a:ext cx="5933140" cy="400110"/>
          </a:xfrm>
          <a:prstGeom prst="rect">
            <a:avLst/>
          </a:prstGeom>
          <a:noFill/>
        </p:spPr>
        <p:txBody>
          <a:bodyPr wrap="square" rtlCol="0">
            <a:spAutoFit/>
          </a:bodyPr>
          <a:lstStyle/>
          <a:p>
            <a:r>
              <a:rPr lang="ja-JP" altLang="en-US" sz="2000" b="1" dirty="0">
                <a:solidFill>
                  <a:srgbClr val="FF0000"/>
                </a:solidFill>
              </a:rPr>
              <a:t>興味・関心度</a:t>
            </a:r>
            <a:r>
              <a:rPr kumimoji="1" lang="ja-JP" altLang="en-US" sz="2000" b="1" dirty="0">
                <a:solidFill>
                  <a:srgbClr val="FF0000"/>
                </a:solidFill>
              </a:rPr>
              <a:t>調査のためアンケートを実施</a:t>
            </a:r>
          </a:p>
        </p:txBody>
      </p:sp>
      <p:pic>
        <p:nvPicPr>
          <p:cNvPr id="1187" name="図 6"/>
          <p:cNvPicPr>
            <a:picLocks noChangeAspect="1"/>
          </p:cNvPicPr>
          <p:nvPr/>
        </p:nvPicPr>
        <p:blipFill>
          <a:blip r:embed="rId2"/>
          <a:srcRect l="41986" t="16211" r="23668" b="7338"/>
          <a:stretch>
            <a:fillRect/>
          </a:stretch>
        </p:blipFill>
        <p:spPr>
          <a:xfrm rot="5400000">
            <a:off x="5432695" y="2372812"/>
            <a:ext cx="2442201" cy="3241998"/>
          </a:xfrm>
          <a:prstGeom prst="rect">
            <a:avLst/>
          </a:prstGeom>
        </p:spPr>
      </p:pic>
      <p:pic>
        <p:nvPicPr>
          <p:cNvPr id="1188" name="図 7"/>
          <p:cNvPicPr>
            <a:picLocks noChangeAspect="1"/>
          </p:cNvPicPr>
          <p:nvPr/>
        </p:nvPicPr>
        <p:blipFill>
          <a:blip r:embed="rId3"/>
          <a:srcRect l="41986" t="23213" r="23422" b="1199"/>
          <a:stretch>
            <a:fillRect/>
          </a:stretch>
        </p:blipFill>
        <p:spPr>
          <a:xfrm rot="5400000">
            <a:off x="8803936" y="2409100"/>
            <a:ext cx="2442202" cy="3213336"/>
          </a:xfrm>
          <a:prstGeom prst="rect">
            <a:avLst/>
          </a:prstGeom>
        </p:spPr>
      </p:pic>
      <p:sp>
        <p:nvSpPr>
          <p:cNvPr id="1189" name="テキスト ボックス 9"/>
          <p:cNvSpPr txBox="1"/>
          <p:nvPr/>
        </p:nvSpPr>
        <p:spPr>
          <a:xfrm>
            <a:off x="8564879" y="5247457"/>
            <a:ext cx="3627121" cy="307777"/>
          </a:xfrm>
          <a:prstGeom prst="rect">
            <a:avLst/>
          </a:prstGeom>
          <a:noFill/>
        </p:spPr>
        <p:txBody>
          <a:bodyPr wrap="square" rtlCol="0">
            <a:spAutoFit/>
          </a:bodyPr>
          <a:lstStyle/>
          <a:p>
            <a:r>
              <a:rPr kumimoji="1" lang="ja-JP" altLang="en-US" sz="1400" b="1" dirty="0"/>
              <a:t>（オープンデータをアンケート用に加工）</a:t>
            </a:r>
          </a:p>
        </p:txBody>
      </p:sp>
      <p:pic>
        <p:nvPicPr>
          <p:cNvPr id="1190" name="図 12" descr="みとうま に対する画像結果"/>
          <p:cNvPicPr/>
          <p:nvPr/>
        </p:nvPicPr>
        <p:blipFill>
          <a:blip r:embed="rId4"/>
          <a:stretch>
            <a:fillRect/>
          </a:stretch>
        </p:blipFill>
        <p:spPr>
          <a:xfrm>
            <a:off x="10359046" y="29726"/>
            <a:ext cx="1477353" cy="1528049"/>
          </a:xfrm>
          <a:prstGeom prst="rect">
            <a:avLst/>
          </a:prstGeom>
          <a:noFill/>
          <a:ln>
            <a:noFill/>
          </a:ln>
        </p:spPr>
      </p:pic>
      <p:sp>
        <p:nvSpPr>
          <p:cNvPr id="1191" name="テキスト ボックス 13"/>
          <p:cNvSpPr txBox="1"/>
          <p:nvPr/>
        </p:nvSpPr>
        <p:spPr>
          <a:xfrm>
            <a:off x="5097657" y="2434156"/>
            <a:ext cx="6139656" cy="338554"/>
          </a:xfrm>
          <a:prstGeom prst="rect">
            <a:avLst/>
          </a:prstGeom>
          <a:noFill/>
        </p:spPr>
        <p:txBody>
          <a:bodyPr wrap="square" rtlCol="0">
            <a:spAutoFit/>
          </a:bodyPr>
          <a:lstStyle/>
          <a:p>
            <a:r>
              <a:rPr lang="ja-JP" altLang="en-US" sz="1600" dirty="0">
                <a:solidFill>
                  <a:schemeClr val="accent1"/>
                </a:solidFill>
              </a:rPr>
              <a:t>水戸市内で地産地消に積極定期に取り組んでいる飲食店（</a:t>
            </a:r>
            <a:r>
              <a:rPr lang="en-US" altLang="ja-JP" sz="1600" dirty="0">
                <a:solidFill>
                  <a:schemeClr val="accent1"/>
                </a:solidFill>
              </a:rPr>
              <a:t>80</a:t>
            </a:r>
            <a:r>
              <a:rPr lang="ja-JP" altLang="en-US" sz="1600" dirty="0">
                <a:solidFill>
                  <a:schemeClr val="accent1"/>
                </a:solidFill>
              </a:rPr>
              <a:t>店舗）</a:t>
            </a:r>
            <a:endParaRPr kumimoji="1" lang="ja-JP" altLang="en-US" sz="1600" dirty="0">
              <a:solidFill>
                <a:schemeClr val="accent1"/>
              </a:solidFill>
            </a:endParaRPr>
          </a:p>
        </p:txBody>
      </p:sp>
      <p:sp>
        <p:nvSpPr>
          <p:cNvPr id="1192" name="テキスト ボックス 15"/>
          <p:cNvSpPr txBox="1"/>
          <p:nvPr/>
        </p:nvSpPr>
        <p:spPr>
          <a:xfrm>
            <a:off x="10465225" y="4865559"/>
            <a:ext cx="6139656" cy="253916"/>
          </a:xfrm>
          <a:prstGeom prst="rect">
            <a:avLst/>
          </a:prstGeom>
          <a:noFill/>
        </p:spPr>
        <p:txBody>
          <a:bodyPr wrap="square" rtlCol="0">
            <a:spAutoFit/>
          </a:bodyPr>
          <a:lstStyle/>
          <a:p>
            <a:r>
              <a:rPr kumimoji="1" lang="ja-JP" altLang="en-US" sz="1050" dirty="0">
                <a:solidFill>
                  <a:srgbClr val="FF0000"/>
                </a:solidFill>
              </a:rPr>
              <a:t>アンケート別表</a:t>
            </a:r>
          </a:p>
        </p:txBody>
      </p:sp>
      <p:pic>
        <p:nvPicPr>
          <p:cNvPr id="1193" name="図 10"/>
          <p:cNvPicPr>
            <a:picLocks noChangeAspect="1"/>
          </p:cNvPicPr>
          <p:nvPr/>
        </p:nvPicPr>
        <p:blipFill>
          <a:blip r:embed="rId5"/>
          <a:stretch>
            <a:fillRect/>
          </a:stretch>
        </p:blipFill>
        <p:spPr>
          <a:xfrm>
            <a:off x="124481" y="44257"/>
            <a:ext cx="4732911" cy="6270655"/>
          </a:xfrm>
          <a:prstGeom prst="rect">
            <a:avLst/>
          </a:prstGeom>
        </p:spPr>
      </p:pic>
      <p:sp>
        <p:nvSpPr>
          <p:cNvPr id="1194" name="正方形/長方形 1"/>
          <p:cNvSpPr/>
          <p:nvPr/>
        </p:nvSpPr>
        <p:spPr>
          <a:xfrm>
            <a:off x="1018338" y="6045252"/>
            <a:ext cx="6096000" cy="246221"/>
          </a:xfrm>
          <a:prstGeom prst="rect">
            <a:avLst/>
          </a:prstGeom>
        </p:spPr>
        <p:txBody>
          <a:bodyPr>
            <a:spAutoFit/>
          </a:bodyPr>
          <a:lstStyle/>
          <a:p>
            <a:r>
              <a:rPr lang="ja-JP" altLang="en-US" sz="1000" dirty="0">
                <a:hlinkClick r:id="" action="ppaction://noaction"/>
              </a:rPr>
              <a:t>水戸の地産地消グルメ </a:t>
            </a:r>
            <a:r>
              <a:rPr lang="en-US" altLang="ja-JP" sz="1000" dirty="0">
                <a:hlinkClick r:id="" action="ppaction://noaction"/>
              </a:rPr>
              <a:t>- </a:t>
            </a:r>
            <a:r>
              <a:rPr lang="ja-JP" altLang="en-US" sz="1000" dirty="0">
                <a:hlinkClick r:id="" action="ppaction://noaction"/>
              </a:rPr>
              <a:t>水戸美味</a:t>
            </a:r>
            <a:r>
              <a:rPr lang="ja-JP" altLang="en-US" sz="1000" dirty="0" err="1">
                <a:hlinkClick r:id="" action="ppaction://noaction"/>
              </a:rPr>
              <a:t>ッ</a:t>
            </a:r>
            <a:r>
              <a:rPr lang="ja-JP" altLang="en-US" sz="1000" dirty="0">
                <a:hlinkClick r:id="" action="ppaction://noaction"/>
              </a:rPr>
              <a:t>プ（みとうまっぷ） </a:t>
            </a:r>
            <a:r>
              <a:rPr lang="en-US" altLang="ja-JP" sz="1000" dirty="0">
                <a:hlinkClick r:id="" action="ppaction://noaction"/>
              </a:rPr>
              <a:t>(mitoumap.com)</a:t>
            </a:r>
            <a:endParaRPr lang="ja-JP" altLang="en-US" sz="1000" dirty="0"/>
          </a:p>
        </p:txBody>
      </p:sp>
      <p:sp>
        <p:nvSpPr>
          <p:cNvPr id="1195" name="正方形/長方形 8"/>
          <p:cNvSpPr/>
          <p:nvPr/>
        </p:nvSpPr>
        <p:spPr>
          <a:xfrm>
            <a:off x="901700" y="1692243"/>
            <a:ext cx="3403600" cy="51559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21275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1190"/>
                                        </p:tgtEl>
                                        <p:attrNameLst>
                                          <p:attrName>style.visibility</p:attrName>
                                        </p:attrNameLst>
                                      </p:cBhvr>
                                      <p:to>
                                        <p:strVal val="visible"/>
                                      </p:to>
                                    </p:set>
                                    <p:anim calcmode="lin" valueType="num">
                                      <p:cBhvr>
                                        <p:cTn id="11" dur="1000" fill="hold"/>
                                        <p:tgtEl>
                                          <p:spTgt spid="1190"/>
                                        </p:tgtEl>
                                        <p:attrNameLst>
                                          <p:attrName>ppt_w</p:attrName>
                                        </p:attrNameLst>
                                      </p:cBhvr>
                                      <p:tavLst>
                                        <p:tav tm="0">
                                          <p:val>
                                            <p:fltVal val="0"/>
                                          </p:val>
                                        </p:tav>
                                        <p:tav tm="100000">
                                          <p:val>
                                            <p:strVal val="#ppt_w"/>
                                          </p:val>
                                        </p:tav>
                                      </p:tavLst>
                                    </p:anim>
                                    <p:anim calcmode="lin" valueType="num">
                                      <p:cBhvr>
                                        <p:cTn id="12" dur="1000" fill="hold"/>
                                        <p:tgtEl>
                                          <p:spTgt spid="1190"/>
                                        </p:tgtEl>
                                        <p:attrNameLst>
                                          <p:attrName>ppt_h</p:attrName>
                                        </p:attrNameLst>
                                      </p:cBhvr>
                                      <p:tavLst>
                                        <p:tav tm="0">
                                          <p:val>
                                            <p:fltVal val="0"/>
                                          </p:val>
                                        </p:tav>
                                        <p:tav tm="100000">
                                          <p:val>
                                            <p:strVal val="#ppt_h"/>
                                          </p:val>
                                        </p:tav>
                                      </p:tavLst>
                                    </p:anim>
                                    <p:anim calcmode="lin" valueType="num">
                                      <p:cBhvr>
                                        <p:cTn id="13" dur="1000" fill="hold"/>
                                        <p:tgtEl>
                                          <p:spTgt spid="1190"/>
                                        </p:tgtEl>
                                        <p:attrNameLst>
                                          <p:attrName>style.rotation</p:attrName>
                                        </p:attrNameLst>
                                      </p:cBhvr>
                                      <p:tavLst>
                                        <p:tav tm="0">
                                          <p:val>
                                            <p:fltVal val="90"/>
                                          </p:val>
                                        </p:tav>
                                        <p:tav tm="100000">
                                          <p:val>
                                            <p:fltVal val="0"/>
                                          </p:val>
                                        </p:tav>
                                      </p:tavLst>
                                    </p:anim>
                                    <p:animEffect transition="in" filter="fade">
                                      <p:cBhvr>
                                        <p:cTn id="14" dur="1000"/>
                                        <p:tgtEl>
                                          <p:spTgt spid="119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93"/>
                                        </p:tgtEl>
                                        <p:attrNameLst>
                                          <p:attrName>style.visibility</p:attrName>
                                        </p:attrNameLst>
                                      </p:cBhvr>
                                      <p:to>
                                        <p:strVal val="visible"/>
                                      </p:to>
                                    </p:set>
                                    <p:animEffect transition="in" filter="barn(inVertical)">
                                      <p:cBhvr>
                                        <p:cTn id="19" dur="500"/>
                                        <p:tgtEl>
                                          <p:spTgt spid="119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1" nodeType="clickEffect">
                                  <p:stCondLst>
                                    <p:cond delay="0"/>
                                  </p:stCondLst>
                                  <p:childTnLst>
                                    <p:set>
                                      <p:cBhvr>
                                        <p:cTn id="23" dur="1" fill="hold">
                                          <p:stCondLst>
                                            <p:cond delay="0"/>
                                          </p:stCondLst>
                                        </p:cTn>
                                        <p:tgtEl>
                                          <p:spTgt spid="119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9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91"/>
                                        </p:tgtEl>
                                        <p:attrNameLst>
                                          <p:attrName>style.visibility</p:attrName>
                                        </p:attrNameLst>
                                      </p:cBhvr>
                                      <p:to>
                                        <p:strVal val="visible"/>
                                      </p:to>
                                    </p:set>
                                    <p:animEffect transition="in" filter="barn(inVertical)">
                                      <p:cBhvr>
                                        <p:cTn id="32" dur="500"/>
                                        <p:tgtEl>
                                          <p:spTgt spid="1191"/>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8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8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8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8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186">
                                            <p:txEl>
                                              <p:pRg st="0" end="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19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1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4" grpId="0"/>
      <p:bldP spid="1185" grpId="0" animBg="1"/>
      <p:bldP spid="1189" grpId="0"/>
      <p:bldP spid="1191" grpId="0"/>
      <p:bldP spid="1192" grpId="0"/>
      <p:bldP spid="1195" grpId="0" animBg="1"/>
      <p:bldP spid="119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7" name="図 1"/>
          <p:cNvPicPr>
            <a:picLocks noChangeAspect="1"/>
          </p:cNvPicPr>
          <p:nvPr/>
        </p:nvPicPr>
        <p:blipFill>
          <a:blip r:embed="rId2"/>
          <a:srcRect l="40018" t="18547" r="20998" b="23944"/>
          <a:stretch>
            <a:fillRect/>
          </a:stretch>
        </p:blipFill>
        <p:spPr>
          <a:xfrm>
            <a:off x="51635" y="1731142"/>
            <a:ext cx="4660581" cy="4542689"/>
          </a:xfrm>
          <a:prstGeom prst="rect">
            <a:avLst/>
          </a:prstGeom>
        </p:spPr>
      </p:pic>
      <p:sp>
        <p:nvSpPr>
          <p:cNvPr id="1198" name="テキスト ボックス 2"/>
          <p:cNvSpPr txBox="1"/>
          <p:nvPr/>
        </p:nvSpPr>
        <p:spPr>
          <a:xfrm>
            <a:off x="5008599" y="228600"/>
            <a:ext cx="6360459" cy="1138773"/>
          </a:xfrm>
          <a:prstGeom prst="rect">
            <a:avLst/>
          </a:prstGeom>
          <a:noFill/>
        </p:spPr>
        <p:txBody>
          <a:bodyPr wrap="square" rtlCol="0">
            <a:spAutoFit/>
          </a:bodyPr>
          <a:lstStyle/>
          <a:p>
            <a:r>
              <a:rPr kumimoji="1" lang="ja-JP" altLang="en-US" sz="2000" dirty="0"/>
              <a:t>課題ポイント②</a:t>
            </a:r>
            <a:endParaRPr kumimoji="1" lang="en-US" altLang="ja-JP" sz="2000" dirty="0"/>
          </a:p>
          <a:p>
            <a:r>
              <a:rPr lang="ja-JP" altLang="en-US" sz="2400" dirty="0">
                <a:solidFill>
                  <a:srgbClr val="FF0000"/>
                </a:solidFill>
              </a:rPr>
              <a:t>地産地消の興味・関心度を高め，</a:t>
            </a:r>
            <a:endParaRPr lang="en-US" altLang="ja-JP" sz="2400" dirty="0">
              <a:solidFill>
                <a:srgbClr val="FF0000"/>
              </a:solidFill>
            </a:endParaRPr>
          </a:p>
          <a:p>
            <a:r>
              <a:rPr lang="ja-JP" altLang="en-US" sz="2400" dirty="0">
                <a:solidFill>
                  <a:srgbClr val="FF0000"/>
                </a:solidFill>
              </a:rPr>
              <a:t>家族世帯の食卓を変えたい</a:t>
            </a:r>
            <a:endParaRPr lang="en-US" altLang="ja-JP" sz="2400" dirty="0">
              <a:solidFill>
                <a:srgbClr val="FF0000"/>
              </a:solidFill>
            </a:endParaRPr>
          </a:p>
        </p:txBody>
      </p:sp>
      <p:sp>
        <p:nvSpPr>
          <p:cNvPr id="1199" name="テキスト ボックス 3"/>
          <p:cNvSpPr txBox="1"/>
          <p:nvPr/>
        </p:nvSpPr>
        <p:spPr>
          <a:xfrm>
            <a:off x="4863438" y="1773842"/>
            <a:ext cx="6007100" cy="707886"/>
          </a:xfrm>
          <a:prstGeom prst="rect">
            <a:avLst/>
          </a:prstGeom>
          <a:noFill/>
        </p:spPr>
        <p:txBody>
          <a:bodyPr wrap="square" rtlCol="0">
            <a:spAutoFit/>
          </a:bodyPr>
          <a:lstStyle/>
          <a:p>
            <a:r>
              <a:rPr lang="en-US" altLang="ja-JP" sz="2000" dirty="0"/>
              <a:t>【</a:t>
            </a:r>
            <a:r>
              <a:rPr lang="ja-JP" altLang="en-US" sz="2000" dirty="0"/>
              <a:t>アンケート結果</a:t>
            </a:r>
            <a:r>
              <a:rPr lang="en-US" altLang="ja-JP" sz="2000" dirty="0"/>
              <a:t>】</a:t>
            </a:r>
          </a:p>
          <a:p>
            <a:endParaRPr lang="en-US" altLang="ja-JP" sz="2000" dirty="0"/>
          </a:p>
        </p:txBody>
      </p:sp>
      <p:sp>
        <p:nvSpPr>
          <p:cNvPr id="1200" name="矢印: 下 4"/>
          <p:cNvSpPr/>
          <p:nvPr/>
        </p:nvSpPr>
        <p:spPr>
          <a:xfrm>
            <a:off x="6463639" y="4753161"/>
            <a:ext cx="840441" cy="52978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1" name="テキスト ボックス 5"/>
          <p:cNvSpPr txBox="1"/>
          <p:nvPr/>
        </p:nvSpPr>
        <p:spPr>
          <a:xfrm>
            <a:off x="4900418" y="5372226"/>
            <a:ext cx="5933140" cy="830997"/>
          </a:xfrm>
          <a:prstGeom prst="rect">
            <a:avLst/>
          </a:prstGeom>
          <a:noFill/>
        </p:spPr>
        <p:txBody>
          <a:bodyPr wrap="square" rtlCol="0">
            <a:spAutoFit/>
          </a:bodyPr>
          <a:lstStyle/>
          <a:p>
            <a:r>
              <a:rPr kumimoji="1" lang="ja-JP" altLang="en-US" sz="2400" dirty="0"/>
              <a:t>地産地消推奨店に訪れる学生は多いが、地産地消推奨店とは</a:t>
            </a:r>
            <a:r>
              <a:rPr kumimoji="1" lang="ja-JP" altLang="en-US" sz="2400" u="sng" dirty="0">
                <a:solidFill>
                  <a:srgbClr val="FF0000"/>
                </a:solidFill>
              </a:rPr>
              <a:t>知らずに</a:t>
            </a:r>
            <a:r>
              <a:rPr kumimoji="1" lang="ja-JP" altLang="en-US" sz="2400" dirty="0"/>
              <a:t>訪れている</a:t>
            </a:r>
          </a:p>
        </p:txBody>
      </p:sp>
      <p:pic>
        <p:nvPicPr>
          <p:cNvPr id="1202" name="図 8"/>
          <p:cNvPicPr>
            <a:picLocks noChangeAspect="1"/>
          </p:cNvPicPr>
          <p:nvPr/>
        </p:nvPicPr>
        <p:blipFill>
          <a:blip r:embed="rId3"/>
          <a:srcRect l="39989" t="63432" r="20972" b="9845"/>
          <a:stretch>
            <a:fillRect/>
          </a:stretch>
        </p:blipFill>
        <p:spPr>
          <a:xfrm>
            <a:off x="13849" y="228600"/>
            <a:ext cx="4698367" cy="2036147"/>
          </a:xfrm>
          <a:prstGeom prst="rect">
            <a:avLst/>
          </a:prstGeom>
        </p:spPr>
      </p:pic>
      <p:pic>
        <p:nvPicPr>
          <p:cNvPr id="1203" name="図 9"/>
          <p:cNvPicPr>
            <a:picLocks noChangeAspect="1"/>
          </p:cNvPicPr>
          <p:nvPr/>
        </p:nvPicPr>
        <p:blipFill>
          <a:blip r:embed="rId4"/>
          <a:srcRect l="25079" t="43500" r="54710" b="23480"/>
          <a:stretch>
            <a:fillRect/>
          </a:stretch>
        </p:blipFill>
        <p:spPr>
          <a:xfrm>
            <a:off x="4900418" y="2519491"/>
            <a:ext cx="1983442" cy="2136058"/>
          </a:xfrm>
          <a:prstGeom prst="rect">
            <a:avLst/>
          </a:prstGeom>
        </p:spPr>
      </p:pic>
      <p:sp>
        <p:nvSpPr>
          <p:cNvPr id="1204" name="テキスト ボックス 10"/>
          <p:cNvSpPr txBox="1"/>
          <p:nvPr/>
        </p:nvSpPr>
        <p:spPr>
          <a:xfrm>
            <a:off x="4890268" y="2158981"/>
            <a:ext cx="1223682" cy="369332"/>
          </a:xfrm>
          <a:prstGeom prst="rect">
            <a:avLst/>
          </a:prstGeom>
          <a:noFill/>
        </p:spPr>
        <p:txBody>
          <a:bodyPr wrap="square" rtlCol="0">
            <a:spAutoFit/>
          </a:bodyPr>
          <a:lstStyle/>
          <a:p>
            <a:r>
              <a:rPr kumimoji="1" lang="ja-JP" altLang="en-US" b="1" dirty="0"/>
              <a:t>質問５</a:t>
            </a:r>
          </a:p>
        </p:txBody>
      </p:sp>
      <p:pic>
        <p:nvPicPr>
          <p:cNvPr id="1205" name="図 12"/>
          <p:cNvPicPr>
            <a:picLocks noChangeAspect="1"/>
          </p:cNvPicPr>
          <p:nvPr/>
        </p:nvPicPr>
        <p:blipFill>
          <a:blip r:embed="rId5"/>
          <a:srcRect l="53473" t="42978" r="24718" b="21568"/>
          <a:stretch>
            <a:fillRect/>
          </a:stretch>
        </p:blipFill>
        <p:spPr>
          <a:xfrm>
            <a:off x="7009960" y="2536640"/>
            <a:ext cx="1854202" cy="2136058"/>
          </a:xfrm>
          <a:prstGeom prst="rect">
            <a:avLst/>
          </a:prstGeom>
        </p:spPr>
      </p:pic>
      <p:sp>
        <p:nvSpPr>
          <p:cNvPr id="1206" name="テキスト ボックス 14"/>
          <p:cNvSpPr txBox="1"/>
          <p:nvPr/>
        </p:nvSpPr>
        <p:spPr>
          <a:xfrm>
            <a:off x="7061912" y="2145756"/>
            <a:ext cx="1021976" cy="369332"/>
          </a:xfrm>
          <a:prstGeom prst="rect">
            <a:avLst/>
          </a:prstGeom>
          <a:noFill/>
        </p:spPr>
        <p:txBody>
          <a:bodyPr wrap="square" rtlCol="0">
            <a:spAutoFit/>
          </a:bodyPr>
          <a:lstStyle/>
          <a:p>
            <a:r>
              <a:rPr kumimoji="1" lang="ja-JP" altLang="en-US" b="1" dirty="0"/>
              <a:t>質問８</a:t>
            </a:r>
          </a:p>
        </p:txBody>
      </p:sp>
      <p:sp>
        <p:nvSpPr>
          <p:cNvPr id="1207" name="テキスト ボックス 7"/>
          <p:cNvSpPr txBox="1"/>
          <p:nvPr/>
        </p:nvSpPr>
        <p:spPr>
          <a:xfrm>
            <a:off x="9027268" y="4753161"/>
            <a:ext cx="3084860" cy="261610"/>
          </a:xfrm>
          <a:prstGeom prst="rect">
            <a:avLst/>
          </a:prstGeom>
          <a:noFill/>
        </p:spPr>
        <p:txBody>
          <a:bodyPr wrap="square" rtlCol="0">
            <a:spAutoFit/>
          </a:bodyPr>
          <a:lstStyle/>
          <a:p>
            <a:r>
              <a:rPr kumimoji="1" lang="en-US" altLang="ja-JP" sz="1100" dirty="0"/>
              <a:t>『</a:t>
            </a:r>
            <a:r>
              <a:rPr kumimoji="1" lang="ja-JP" altLang="en-US" sz="1100" dirty="0"/>
              <a:t>水戸市農業基本計画（第４次）農家アンケート</a:t>
            </a:r>
            <a:r>
              <a:rPr kumimoji="1" lang="en-US" altLang="ja-JP" sz="1100" dirty="0"/>
              <a:t>』</a:t>
            </a:r>
            <a:endParaRPr kumimoji="1" lang="ja-JP" altLang="en-US" sz="1100" dirty="0"/>
          </a:p>
        </p:txBody>
      </p:sp>
      <p:pic>
        <p:nvPicPr>
          <p:cNvPr id="1208" name="図 11"/>
          <p:cNvPicPr>
            <a:picLocks noChangeAspect="1"/>
          </p:cNvPicPr>
          <p:nvPr/>
        </p:nvPicPr>
        <p:blipFill>
          <a:blip r:embed="rId6"/>
          <a:srcRect l="30936" t="29694" r="34015" b="40092"/>
          <a:stretch>
            <a:fillRect/>
          </a:stretch>
        </p:blipFill>
        <p:spPr>
          <a:xfrm>
            <a:off x="8941454" y="1881771"/>
            <a:ext cx="3198910" cy="2782569"/>
          </a:xfrm>
          <a:prstGeom prst="rect">
            <a:avLst/>
          </a:prstGeom>
        </p:spPr>
      </p:pic>
      <p:sp>
        <p:nvSpPr>
          <p:cNvPr id="1209" name="正方形/長方形 6"/>
          <p:cNvSpPr/>
          <p:nvPr/>
        </p:nvSpPr>
        <p:spPr>
          <a:xfrm>
            <a:off x="652065" y="1414272"/>
            <a:ext cx="3462733" cy="467499"/>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0" name="正方形/長方形 13"/>
          <p:cNvSpPr/>
          <p:nvPr/>
        </p:nvSpPr>
        <p:spPr>
          <a:xfrm>
            <a:off x="652065" y="2714535"/>
            <a:ext cx="3462734" cy="50532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1" name="正方形/長方形 15"/>
          <p:cNvSpPr/>
          <p:nvPr/>
        </p:nvSpPr>
        <p:spPr>
          <a:xfrm>
            <a:off x="9027268" y="3046364"/>
            <a:ext cx="2986392" cy="382636"/>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517865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0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0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9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0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0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0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0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0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0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9" grpId="0"/>
      <p:bldP spid="1200" grpId="0" animBg="1"/>
      <p:bldP spid="1201" grpId="0"/>
      <p:bldP spid="1204" grpId="0"/>
      <p:bldP spid="1206" grpId="0"/>
      <p:bldP spid="1207" grpId="0"/>
      <p:bldP spid="1209" grpId="0" animBg="1"/>
      <p:bldP spid="1210" grpId="0" animBg="1"/>
      <p:bldP spid="1211" grpId="0" animBg="1"/>
    </p:bldLst>
  </p:timing>
</p:sld>
</file>

<file path=ppt/theme/theme1.xml><?xml version="1.0" encoding="utf-8"?>
<a:theme xmlns:a="http://schemas.openxmlformats.org/drawingml/2006/main" name="レトロスペクト">
  <a:themeElements>
    <a:clrScheme name="レトロスペクト">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レトロスペクト">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tileRect/>
        </a:gradFill>
        <a:gradFill rotWithShape="1">
          <a:gsLst>
            <a:gs pos="0">
              <a:schemeClr val="phClr">
                <a:shade val="85000"/>
                <a:satMod val="130000"/>
              </a:schemeClr>
            </a:gs>
            <a:gs pos="34000">
              <a:schemeClr val="phClr">
                <a:shade val="87000"/>
                <a:satMod val="125000"/>
              </a:schemeClr>
            </a:gs>
            <a:gs pos="70000">
              <a:schemeClr val="phClr">
                <a:shade val="90000"/>
                <a:satMod val="130000"/>
              </a:schemeClr>
            </a:gs>
            <a:gs pos="100000">
              <a:schemeClr val="phClr">
                <a:satMod val="110000"/>
              </a:schemeClr>
            </a:gs>
          </a:gsLst>
          <a:path path="circle">
            <a:fillToRect l="100000" t="100000" r="100000" b="100000"/>
          </a:path>
          <a:tileRect/>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shade val="80000"/>
                <a:satMod val="130000"/>
              </a:schemeClr>
            </a:gs>
            <a:gs pos="100000">
              <a:schemeClr val="phClr">
                <a:shade val="48000"/>
                <a:satMod val="120000"/>
              </a:schemeClr>
            </a:gs>
          </a:gsLst>
          <a:lin ang="16200000" scaled="0"/>
          <a:tileRect/>
        </a:gradFill>
      </a:bgFillStyleLst>
    </a:fmtScheme>
  </a:themeElements>
  <a:objectDefaults/>
  <a:extraClrSchemeLst/>
</a:theme>
</file>

<file path=ppt/theme/theme2.xml><?xml version="1.0" encoding="utf-8"?>
<a:theme xmlns:a="http://schemas.openxmlformats.org/drawingml/2006/main" name="標準">
  <a:themeElements>
    <a:clrScheme name="標準">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標準">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標準">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Integral</Template>
  <TotalTime>1194</TotalTime>
  <Words>1772</Words>
  <Application>Microsoft Office PowerPoint</Application>
  <PresentationFormat>ワイド画面</PresentationFormat>
  <Paragraphs>198</Paragraphs>
  <Slides>17</Slides>
  <Notes>0</Notes>
  <HiddenSlides>0</HiddenSlides>
  <MMClips>0</MMClips>
  <ScaleCrop>false</ScaleCrop>
  <HeadingPairs>
    <vt:vector size="8" baseType="variant">
      <vt:variant>
        <vt:lpstr>使用されているフォント</vt:lpstr>
      </vt:variant>
      <vt:variant>
        <vt:i4>5</vt:i4>
      </vt:variant>
      <vt:variant>
        <vt:lpstr>テーマ</vt:lpstr>
      </vt:variant>
      <vt:variant>
        <vt:i4>1</vt:i4>
      </vt:variant>
      <vt:variant>
        <vt:lpstr>埋め込まれた OLE サーバー</vt:lpstr>
      </vt:variant>
      <vt:variant>
        <vt:i4>1</vt:i4>
      </vt:variant>
      <vt:variant>
        <vt:lpstr>スライド タイトル</vt:lpstr>
      </vt:variant>
      <vt:variant>
        <vt:i4>17</vt:i4>
      </vt:variant>
    </vt:vector>
  </HeadingPairs>
  <TitlesOfParts>
    <vt:vector size="24" baseType="lpstr">
      <vt:lpstr>Meiryo UI</vt:lpstr>
      <vt:lpstr>ＭＳ Ｐゴシック</vt:lpstr>
      <vt:lpstr>游ゴシック</vt:lpstr>
      <vt:lpstr>Calibri</vt:lpstr>
      <vt:lpstr>Calibri Light</vt:lpstr>
      <vt:lpstr>レトロスペクト</vt:lpstr>
      <vt:lpstr>Presentation</vt:lpstr>
      <vt:lpstr>Good Appetite! ～地産地消でよい食事を～</vt:lpstr>
      <vt:lpstr>大原学園COGチーム 「行政データをもっと身近に！　　　　　　　　　 　～自治体オープンデータ推進に向けて～」（茨城県水戸市）</vt:lpstr>
      <vt:lpstr> 「オープンデータ」の活用を通して，地域の活性化を図りたい</vt:lpstr>
      <vt:lpstr>大原学園COGチーム 「行政データをもっと身近に！　　　　　　　　　 　～自治体オープンデータ推進に向けて～」（茨城県水戸市）</vt:lpstr>
      <vt:lpstr> 「オープンデータ」の活用を通して，地域の活性化を図りたい</vt:lpstr>
      <vt:lpstr> 「オープンデータ」の活用を通して，地域の活性化を図りたい</vt:lpstr>
      <vt:lpstr> 「オープンデータ」の活用を通して，地域の活性化を図りたい</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「行政データをもっと身近に」，その第一歩として 　　　　　　　　　　　　　　　　　　　　　　　　　　　大原学園COGチーム</vt:lpstr>
      <vt:lpstr>自治体との連携状況について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Good appetite!</dc:title>
  <dc:creator>student</dc:creator>
  <cp:lastModifiedBy>裕一 奥村</cp:lastModifiedBy>
  <cp:revision>82</cp:revision>
  <dcterms:created xsi:type="dcterms:W3CDTF">2024-02-16T02:32:19Z</dcterms:created>
  <dcterms:modified xsi:type="dcterms:W3CDTF">2024-03-07T06:06:58Z</dcterms:modified>
</cp:coreProperties>
</file>