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4"/>
  </p:notesMasterIdLst>
  <p:sldIdLst>
    <p:sldId id="256" r:id="rId2"/>
    <p:sldId id="295" r:id="rId3"/>
    <p:sldId id="273" r:id="rId4"/>
    <p:sldId id="297" r:id="rId5"/>
    <p:sldId id="299" r:id="rId6"/>
    <p:sldId id="298" r:id="rId7"/>
    <p:sldId id="309" r:id="rId8"/>
    <p:sldId id="260" r:id="rId9"/>
    <p:sldId id="262" r:id="rId10"/>
    <p:sldId id="302" r:id="rId11"/>
    <p:sldId id="303" r:id="rId12"/>
    <p:sldId id="307" r:id="rId13"/>
  </p:sldIdLst>
  <p:sldSz cx="9144000" cy="5143500" type="screen16x9"/>
  <p:notesSz cx="6858000" cy="9144000"/>
  <p:embeddedFontLst>
    <p:embeddedFont>
      <p:font typeface="Montserrat" panose="00000500000000000000" pitchFamily="2" charset="0"/>
      <p:regular r:id="rId15"/>
      <p:bold r:id="rId16"/>
      <p:italic r:id="rId17"/>
      <p:boldItalic r:id="rId18"/>
    </p:embeddedFont>
    <p:embeddedFont>
      <p:font typeface="UD デジタル 教科書体 NK-R" panose="02020400000000000000" pitchFamily="18" charset="-128"/>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D65BA1-6D69-4548-B479-736EBF70C33D}">
  <a:tblStyle styleId="{B9D65BA1-6D69-4548-B479-736EBF70C33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065233-25E1-4989-AD35-E11AE04927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70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67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e4ecd812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ce4ecd812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e4ecd812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ce4ecd812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96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48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164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14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818063" y="805650"/>
            <a:ext cx="7507875" cy="35322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chemeClr val="lt1"/>
            </a:solidFill>
            <a:prstDash val="solid"/>
            <a:miter lim="8000"/>
            <a:headEnd type="none" w="med" len="med"/>
            <a:tailEnd type="none" w="med" len="med"/>
          </a:ln>
        </p:spPr>
      </p:sp>
      <p:sp>
        <p:nvSpPr>
          <p:cNvPr id="11" name="Google Shape;11;p2"/>
          <p:cNvSpPr txBox="1">
            <a:spLocks noGrp="1"/>
          </p:cNvSpPr>
          <p:nvPr>
            <p:ph type="ctrTitle"/>
          </p:nvPr>
        </p:nvSpPr>
        <p:spPr>
          <a:xfrm>
            <a:off x="2296350" y="1991850"/>
            <a:ext cx="4551300" cy="11598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000"/>
              <a:buNone/>
              <a:defRPr sz="3000">
                <a:solidFill>
                  <a:schemeClr val="dk1"/>
                </a:solidFill>
              </a:defRPr>
            </a:lvl1pPr>
            <a:lvl2pPr lvl="1" algn="ctr">
              <a:spcBef>
                <a:spcPts val="0"/>
              </a:spcBef>
              <a:spcAft>
                <a:spcPts val="0"/>
              </a:spcAft>
              <a:buClr>
                <a:schemeClr val="dk1"/>
              </a:buClr>
              <a:buSzPts val="3000"/>
              <a:buNone/>
              <a:defRPr sz="3000">
                <a:solidFill>
                  <a:schemeClr val="dk1"/>
                </a:solidFill>
              </a:defRPr>
            </a:lvl2pPr>
            <a:lvl3pPr lvl="2" algn="ctr">
              <a:spcBef>
                <a:spcPts val="0"/>
              </a:spcBef>
              <a:spcAft>
                <a:spcPts val="0"/>
              </a:spcAft>
              <a:buClr>
                <a:schemeClr val="dk1"/>
              </a:buClr>
              <a:buSzPts val="3000"/>
              <a:buNone/>
              <a:defRPr sz="3000">
                <a:solidFill>
                  <a:schemeClr val="dk1"/>
                </a:solidFill>
              </a:defRPr>
            </a:lvl3pPr>
            <a:lvl4pPr lvl="3" algn="ctr">
              <a:spcBef>
                <a:spcPts val="0"/>
              </a:spcBef>
              <a:spcAft>
                <a:spcPts val="0"/>
              </a:spcAft>
              <a:buClr>
                <a:schemeClr val="dk1"/>
              </a:buClr>
              <a:buSzPts val="3000"/>
              <a:buNone/>
              <a:defRPr sz="3000">
                <a:solidFill>
                  <a:schemeClr val="dk1"/>
                </a:solidFill>
              </a:defRPr>
            </a:lvl4pPr>
            <a:lvl5pPr lvl="4" algn="ctr">
              <a:spcBef>
                <a:spcPts val="0"/>
              </a:spcBef>
              <a:spcAft>
                <a:spcPts val="0"/>
              </a:spcAft>
              <a:buClr>
                <a:schemeClr val="dk1"/>
              </a:buClr>
              <a:buSzPts val="3000"/>
              <a:buNone/>
              <a:defRPr sz="3000">
                <a:solidFill>
                  <a:schemeClr val="dk1"/>
                </a:solidFill>
              </a:defRPr>
            </a:lvl5pPr>
            <a:lvl6pPr lvl="5" algn="ctr">
              <a:spcBef>
                <a:spcPts val="0"/>
              </a:spcBef>
              <a:spcAft>
                <a:spcPts val="0"/>
              </a:spcAft>
              <a:buClr>
                <a:schemeClr val="dk1"/>
              </a:buClr>
              <a:buSzPts val="3000"/>
              <a:buNone/>
              <a:defRPr sz="3000">
                <a:solidFill>
                  <a:schemeClr val="dk1"/>
                </a:solidFill>
              </a:defRPr>
            </a:lvl6pPr>
            <a:lvl7pPr lvl="6" algn="ctr">
              <a:spcBef>
                <a:spcPts val="0"/>
              </a:spcBef>
              <a:spcAft>
                <a:spcPts val="0"/>
              </a:spcAft>
              <a:buClr>
                <a:schemeClr val="dk1"/>
              </a:buClr>
              <a:buSzPts val="3000"/>
              <a:buNone/>
              <a:defRPr sz="3000">
                <a:solidFill>
                  <a:schemeClr val="dk1"/>
                </a:solidFill>
              </a:defRPr>
            </a:lvl7pPr>
            <a:lvl8pPr lvl="7" algn="ctr">
              <a:spcBef>
                <a:spcPts val="0"/>
              </a:spcBef>
              <a:spcAft>
                <a:spcPts val="0"/>
              </a:spcAft>
              <a:buClr>
                <a:schemeClr val="dk1"/>
              </a:buClr>
              <a:buSzPts val="3000"/>
              <a:buNone/>
              <a:defRPr sz="3000">
                <a:solidFill>
                  <a:schemeClr val="dk1"/>
                </a:solidFill>
              </a:defRPr>
            </a:lvl8pPr>
            <a:lvl9pPr lvl="8" algn="ctr">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p:nvPr/>
        </p:nvSpPr>
        <p:spPr>
          <a:xfrm>
            <a:off x="818063" y="805650"/>
            <a:ext cx="7507875" cy="35322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accent1"/>
            </a:solidFill>
            <a:prstDash val="solid"/>
            <a:miter lim="8000"/>
            <a:headEnd type="none" w="med" len="med"/>
            <a:tailEnd type="none" w="med" len="med"/>
          </a:ln>
        </p:spPr>
      </p:sp>
      <p:sp>
        <p:nvSpPr>
          <p:cNvPr id="19" name="Google Shape;19;p4"/>
          <p:cNvSpPr txBox="1">
            <a:spLocks noGrp="1"/>
          </p:cNvSpPr>
          <p:nvPr>
            <p:ph type="body" idx="1"/>
          </p:nvPr>
        </p:nvSpPr>
        <p:spPr>
          <a:xfrm>
            <a:off x="2037600" y="2161800"/>
            <a:ext cx="5068800" cy="819900"/>
          </a:xfrm>
          <a:prstGeom prst="rect">
            <a:avLst/>
          </a:prstGeom>
        </p:spPr>
        <p:txBody>
          <a:bodyPr spcFirstLastPara="1" wrap="square" lIns="91425" tIns="91425" rIns="91425" bIns="91425" anchor="ctr" anchorCtr="0">
            <a:noAutofit/>
          </a:bodyPr>
          <a:lstStyle>
            <a:lvl1pPr marL="457200" lvl="0" indent="-342900" algn="ctr" rtl="0">
              <a:spcBef>
                <a:spcPts val="600"/>
              </a:spcBef>
              <a:spcAft>
                <a:spcPts val="0"/>
              </a:spcAft>
              <a:buSzPts val="1800"/>
              <a:buChar char="⊡"/>
              <a:defRPr sz="1800" i="1">
                <a:solidFill>
                  <a:srgbClr val="CCCCCC"/>
                </a:solidFill>
              </a:defRPr>
            </a:lvl1pPr>
            <a:lvl2pPr marL="914400" lvl="1" indent="-342900" algn="ctr" rtl="0">
              <a:spcBef>
                <a:spcPts val="0"/>
              </a:spcBef>
              <a:spcAft>
                <a:spcPts val="0"/>
              </a:spcAft>
              <a:buSzPts val="1800"/>
              <a:buChar char="□"/>
              <a:defRPr sz="1800" i="1">
                <a:solidFill>
                  <a:srgbClr val="CCCCCC"/>
                </a:solidFill>
              </a:defRPr>
            </a:lvl2pPr>
            <a:lvl3pPr marL="1371600" lvl="2" indent="-342900" algn="ctr" rtl="0">
              <a:spcBef>
                <a:spcPts val="0"/>
              </a:spcBef>
              <a:spcAft>
                <a:spcPts val="0"/>
              </a:spcAft>
              <a:buSzPts val="1800"/>
              <a:buChar char="■"/>
              <a:defRPr sz="1800" i="1">
                <a:solidFill>
                  <a:srgbClr val="CCCCCC"/>
                </a:solidFill>
              </a:defRPr>
            </a:lvl3pPr>
            <a:lvl4pPr marL="1828800" lvl="3" indent="-342900" algn="ctr" rtl="0">
              <a:spcBef>
                <a:spcPts val="0"/>
              </a:spcBef>
              <a:spcAft>
                <a:spcPts val="0"/>
              </a:spcAft>
              <a:buSzPts val="1800"/>
              <a:buChar char="●"/>
              <a:defRPr i="1">
                <a:solidFill>
                  <a:srgbClr val="CCCCCC"/>
                </a:solidFill>
              </a:defRPr>
            </a:lvl4pPr>
            <a:lvl5pPr marL="2286000" lvl="4" indent="-342900" algn="ctr" rtl="0">
              <a:spcBef>
                <a:spcPts val="0"/>
              </a:spcBef>
              <a:spcAft>
                <a:spcPts val="0"/>
              </a:spcAft>
              <a:buSzPts val="1800"/>
              <a:buChar char="○"/>
              <a:defRPr i="1">
                <a:solidFill>
                  <a:srgbClr val="CCCCCC"/>
                </a:solidFill>
              </a:defRPr>
            </a:lvl5pPr>
            <a:lvl6pPr marL="2743200" lvl="5" indent="-342900" algn="ctr" rtl="0">
              <a:spcBef>
                <a:spcPts val="0"/>
              </a:spcBef>
              <a:spcAft>
                <a:spcPts val="0"/>
              </a:spcAft>
              <a:buClr>
                <a:srgbClr val="CCCCCC"/>
              </a:buClr>
              <a:buSzPts val="1800"/>
              <a:buChar char="■"/>
              <a:defRPr i="1">
                <a:solidFill>
                  <a:srgbClr val="CCCCCC"/>
                </a:solidFill>
              </a:defRPr>
            </a:lvl6pPr>
            <a:lvl7pPr marL="3200400" lvl="6" indent="-342900" algn="ctr" rtl="0">
              <a:spcBef>
                <a:spcPts val="0"/>
              </a:spcBef>
              <a:spcAft>
                <a:spcPts val="0"/>
              </a:spcAft>
              <a:buClr>
                <a:srgbClr val="CCCCCC"/>
              </a:buClr>
              <a:buSzPts val="1800"/>
              <a:buChar char="●"/>
              <a:defRPr i="1">
                <a:solidFill>
                  <a:srgbClr val="CCCCCC"/>
                </a:solidFill>
              </a:defRPr>
            </a:lvl7pPr>
            <a:lvl8pPr marL="3657600" lvl="7" indent="-342900" algn="ctr" rtl="0">
              <a:spcBef>
                <a:spcPts val="0"/>
              </a:spcBef>
              <a:spcAft>
                <a:spcPts val="0"/>
              </a:spcAft>
              <a:buClr>
                <a:srgbClr val="CCCCCC"/>
              </a:buClr>
              <a:buSzPts val="1800"/>
              <a:buChar char="○"/>
              <a:defRPr i="1">
                <a:solidFill>
                  <a:srgbClr val="CCCCCC"/>
                </a:solidFill>
              </a:defRPr>
            </a:lvl8pPr>
            <a:lvl9pPr marL="4114800" lvl="8" indent="-342900" algn="ctr">
              <a:spcBef>
                <a:spcPts val="0"/>
              </a:spcBef>
              <a:spcAft>
                <a:spcPts val="0"/>
              </a:spcAft>
              <a:buClr>
                <a:srgbClr val="CCCCCC"/>
              </a:buClr>
              <a:buSzPts val="1800"/>
              <a:buChar char="■"/>
              <a:defRPr i="1">
                <a:solidFill>
                  <a:srgbClr val="CCCCCC"/>
                </a:solidFill>
              </a:defRPr>
            </a:lvl9pPr>
          </a:lstStyle>
          <a:p>
            <a:endParaRPr/>
          </a:p>
        </p:txBody>
      </p:sp>
      <p:sp>
        <p:nvSpPr>
          <p:cNvPr id="20" name="Google Shape;20;p4"/>
          <p:cNvSpPr txBox="1"/>
          <p:nvPr/>
        </p:nvSpPr>
        <p:spPr>
          <a:xfrm>
            <a:off x="3853200" y="293593"/>
            <a:ext cx="14376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1"/>
                </a:solidFill>
                <a:latin typeface="Montserrat"/>
                <a:ea typeface="Montserrat"/>
                <a:cs typeface="Montserrat"/>
                <a:sym typeface="Montserrat"/>
              </a:rPr>
              <a:t>“</a:t>
            </a:r>
            <a:endParaRPr sz="9600">
              <a:solidFill>
                <a:schemeClr val="accent1"/>
              </a:solidFill>
              <a:latin typeface="Montserrat"/>
              <a:ea typeface="Montserrat"/>
              <a:cs typeface="Montserrat"/>
              <a:sym typeface="Montserrat"/>
            </a:endParaRPr>
          </a:p>
        </p:txBody>
      </p:sp>
      <p:sp>
        <p:nvSpPr>
          <p:cNvPr id="21" name="Google Shape;21;p4"/>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3241650" y="99105"/>
            <a:ext cx="2660700" cy="3603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2" name="Google Shape;42;p8"/>
          <p:cNvSpPr/>
          <p:nvPr/>
        </p:nvSpPr>
        <p:spPr>
          <a:xfrm>
            <a:off x="259950" y="274275"/>
            <a:ext cx="8624125" cy="459495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43" name="Google Shape;43;p8"/>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inverse">
  <p:cSld name="BLANK_1">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p:nvPr/>
        </p:nvSpPr>
        <p:spPr>
          <a:xfrm>
            <a:off x="558125" y="550425"/>
            <a:ext cx="8028198" cy="4042637"/>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lt1"/>
            </a:solidFill>
            <a:prstDash val="solid"/>
            <a:miter lim="8000"/>
            <a:headEnd type="none" w="med" len="med"/>
            <a:tailEnd type="none" w="med" len="med"/>
          </a:ln>
        </p:spPr>
      </p:sp>
      <p:sp>
        <p:nvSpPr>
          <p:cNvPr id="53" name="Google Shape;53;p11"/>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41650" y="99105"/>
            <a:ext cx="2660700" cy="3603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2pPr>
            <a:lvl3pPr lvl="2"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3pPr>
            <a:lvl4pPr lvl="3"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4pPr>
            <a:lvl5pPr lvl="4"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5pPr>
            <a:lvl6pPr lvl="5"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6pPr>
            <a:lvl7pPr lvl="6"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7pPr>
            <a:lvl8pPr lvl="7"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8pPr>
            <a:lvl9pPr lvl="8"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16650" y="950850"/>
            <a:ext cx="7310700" cy="3241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Droid Serif"/>
              <a:buChar char="⊡"/>
              <a:defRPr sz="3000">
                <a:solidFill>
                  <a:schemeClr val="dk1"/>
                </a:solidFill>
                <a:latin typeface="Droid Serif"/>
                <a:ea typeface="Droid Serif"/>
                <a:cs typeface="Droid Serif"/>
                <a:sym typeface="Droid Serif"/>
              </a:defRPr>
            </a:lvl1pPr>
            <a:lvl2pPr marL="914400" lvl="1" indent="-342900">
              <a:spcBef>
                <a:spcPts val="0"/>
              </a:spcBef>
              <a:spcAft>
                <a:spcPts val="0"/>
              </a:spcAft>
              <a:buClr>
                <a:schemeClr val="dk2"/>
              </a:buClr>
              <a:buSzPts val="1800"/>
              <a:buFont typeface="Droid Serif"/>
              <a:buChar char="□"/>
              <a:defRPr sz="2400">
                <a:solidFill>
                  <a:schemeClr val="dk1"/>
                </a:solidFill>
                <a:latin typeface="Droid Serif"/>
                <a:ea typeface="Droid Serif"/>
                <a:cs typeface="Droid Serif"/>
                <a:sym typeface="Droid Serif"/>
              </a:defRPr>
            </a:lvl2pPr>
            <a:lvl3pPr marL="1371600" lvl="2" indent="-381000">
              <a:spcBef>
                <a:spcPts val="0"/>
              </a:spcBef>
              <a:spcAft>
                <a:spcPts val="0"/>
              </a:spcAft>
              <a:buClr>
                <a:schemeClr val="dk2"/>
              </a:buClr>
              <a:buSzPts val="2400"/>
              <a:buFont typeface="Droid Serif"/>
              <a:buChar char="■"/>
              <a:defRPr sz="2400">
                <a:solidFill>
                  <a:schemeClr val="dk1"/>
                </a:solidFill>
                <a:latin typeface="Droid Serif"/>
                <a:ea typeface="Droid Serif"/>
                <a:cs typeface="Droid Serif"/>
                <a:sym typeface="Droid Serif"/>
              </a:defRPr>
            </a:lvl3pPr>
            <a:lvl4pPr marL="1828800" lvl="3" indent="-342900">
              <a:spcBef>
                <a:spcPts val="0"/>
              </a:spcBef>
              <a:spcAft>
                <a:spcPts val="0"/>
              </a:spcAft>
              <a:buClr>
                <a:schemeClr val="dk2"/>
              </a:buClr>
              <a:buSzPts val="1800"/>
              <a:buFont typeface="Droid Serif"/>
              <a:buChar char="●"/>
              <a:defRPr sz="1800">
                <a:solidFill>
                  <a:schemeClr val="dk1"/>
                </a:solidFill>
                <a:latin typeface="Droid Serif"/>
                <a:ea typeface="Droid Serif"/>
                <a:cs typeface="Droid Serif"/>
                <a:sym typeface="Droid Serif"/>
              </a:defRPr>
            </a:lvl4pPr>
            <a:lvl5pPr marL="2286000" lvl="4"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5pPr>
            <a:lvl6pPr marL="2743200" lvl="5"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6pPr>
            <a:lvl7pPr marL="3200400" lvl="6"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7pPr>
            <a:lvl8pPr marL="3657600" lvl="7"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8pPr>
            <a:lvl9pPr marL="4114800" lvl="8"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9pPr>
          </a:lstStyle>
          <a:p>
            <a:endParaRPr/>
          </a:p>
        </p:txBody>
      </p:sp>
      <p:sp>
        <p:nvSpPr>
          <p:cNvPr id="8" name="Google Shape;8;p1"/>
          <p:cNvSpPr txBox="1">
            <a:spLocks noGrp="1"/>
          </p:cNvSpPr>
          <p:nvPr>
            <p:ph type="sldNum" idx="12"/>
          </p:nvPr>
        </p:nvSpPr>
        <p:spPr>
          <a:xfrm>
            <a:off x="-125" y="4869225"/>
            <a:ext cx="9144000" cy="274200"/>
          </a:xfrm>
          <a:prstGeom prst="rect">
            <a:avLst/>
          </a:prstGeom>
          <a:noFill/>
          <a:ln>
            <a:noFill/>
          </a:ln>
        </p:spPr>
        <p:txBody>
          <a:bodyPr spcFirstLastPara="1" wrap="square" lIns="91425" tIns="91425" rIns="91425" bIns="91425" anchor="ctr" anchorCtr="0">
            <a:noAutofit/>
          </a:bodyPr>
          <a:lstStyle>
            <a:lvl1pPr lvl="0" algn="ctr">
              <a:buNone/>
              <a:defRPr sz="800" b="1">
                <a:solidFill>
                  <a:schemeClr val="accent1"/>
                </a:solidFill>
                <a:latin typeface="Montserrat"/>
                <a:ea typeface="Montserrat"/>
                <a:cs typeface="Montserrat"/>
                <a:sym typeface="Montserrat"/>
              </a:defRPr>
            </a:lvl1pPr>
            <a:lvl2pPr lvl="1" algn="ctr">
              <a:buNone/>
              <a:defRPr sz="800" b="1">
                <a:solidFill>
                  <a:schemeClr val="accent1"/>
                </a:solidFill>
                <a:latin typeface="Montserrat"/>
                <a:ea typeface="Montserrat"/>
                <a:cs typeface="Montserrat"/>
                <a:sym typeface="Montserrat"/>
              </a:defRPr>
            </a:lvl2pPr>
            <a:lvl3pPr lvl="2" algn="ctr">
              <a:buNone/>
              <a:defRPr sz="800" b="1">
                <a:solidFill>
                  <a:schemeClr val="accent1"/>
                </a:solidFill>
                <a:latin typeface="Montserrat"/>
                <a:ea typeface="Montserrat"/>
                <a:cs typeface="Montserrat"/>
                <a:sym typeface="Montserrat"/>
              </a:defRPr>
            </a:lvl3pPr>
            <a:lvl4pPr lvl="3" algn="ctr">
              <a:buNone/>
              <a:defRPr sz="800" b="1">
                <a:solidFill>
                  <a:schemeClr val="accent1"/>
                </a:solidFill>
                <a:latin typeface="Montserrat"/>
                <a:ea typeface="Montserrat"/>
                <a:cs typeface="Montserrat"/>
                <a:sym typeface="Montserrat"/>
              </a:defRPr>
            </a:lvl4pPr>
            <a:lvl5pPr lvl="4" algn="ctr">
              <a:buNone/>
              <a:defRPr sz="800" b="1">
                <a:solidFill>
                  <a:schemeClr val="accent1"/>
                </a:solidFill>
                <a:latin typeface="Montserrat"/>
                <a:ea typeface="Montserrat"/>
                <a:cs typeface="Montserrat"/>
                <a:sym typeface="Montserrat"/>
              </a:defRPr>
            </a:lvl5pPr>
            <a:lvl6pPr lvl="5" algn="ctr">
              <a:buNone/>
              <a:defRPr sz="800" b="1">
                <a:solidFill>
                  <a:schemeClr val="accent1"/>
                </a:solidFill>
                <a:latin typeface="Montserrat"/>
                <a:ea typeface="Montserrat"/>
                <a:cs typeface="Montserrat"/>
                <a:sym typeface="Montserrat"/>
              </a:defRPr>
            </a:lvl6pPr>
            <a:lvl7pPr lvl="6" algn="ctr">
              <a:buNone/>
              <a:defRPr sz="800" b="1">
                <a:solidFill>
                  <a:schemeClr val="accent1"/>
                </a:solidFill>
                <a:latin typeface="Montserrat"/>
                <a:ea typeface="Montserrat"/>
                <a:cs typeface="Montserrat"/>
                <a:sym typeface="Montserrat"/>
              </a:defRPr>
            </a:lvl7pPr>
            <a:lvl8pPr lvl="7" algn="ctr">
              <a:buNone/>
              <a:defRPr sz="800" b="1">
                <a:solidFill>
                  <a:schemeClr val="accent1"/>
                </a:solidFill>
                <a:latin typeface="Montserrat"/>
                <a:ea typeface="Montserrat"/>
                <a:cs typeface="Montserrat"/>
                <a:sym typeface="Montserrat"/>
              </a:defRPr>
            </a:lvl8pPr>
            <a:lvl9pPr lvl="8" algn="ctr">
              <a:buNone/>
              <a:defRPr sz="800" b="1">
                <a:solidFill>
                  <a:schemeClr val="accen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7"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1007483" y="2228508"/>
            <a:ext cx="7129034" cy="1700656"/>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ja-JP" altLang="en-US" dirty="0">
                <a:latin typeface="UD デジタル 教科書体 NK-R" panose="02020400000000000000" pitchFamily="18" charset="-128"/>
                <a:ea typeface="UD デジタル 教科書体 NK-R" panose="02020400000000000000" pitchFamily="18" charset="-128"/>
              </a:rPr>
              <a:t>「文化がまんなかにある大学が子どもを</a:t>
            </a:r>
            <a:br>
              <a:rPr lang="ja-JP" altLang="en-US"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社会のまんなかにする」</a:t>
            </a:r>
            <a:br>
              <a:rPr lang="ja-JP" altLang="en-US"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（山形県鶴岡市）</a:t>
            </a:r>
            <a:br>
              <a:rPr lang="ja-JP" altLang="en-US" dirty="0">
                <a:latin typeface="UD デジタル 教科書体 NK-R" panose="02020400000000000000" pitchFamily="18" charset="-128"/>
                <a:ea typeface="UD デジタル 教科書体 NK-R" panose="02020400000000000000" pitchFamily="18" charset="-128"/>
              </a:rPr>
            </a:br>
            <a:br>
              <a:rPr lang="ja-JP" altLang="en-US"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大東文化大学　社会学部</a:t>
            </a:r>
            <a:br>
              <a:rPr lang="ja-JP" altLang="en-US" dirty="0">
                <a:latin typeface="UD デジタル 教科書体 NK-R" panose="02020400000000000000" pitchFamily="18" charset="-128"/>
                <a:ea typeface="UD デジタル 教科書体 NK-R" panose="02020400000000000000" pitchFamily="18" charset="-128"/>
              </a:rPr>
            </a:br>
            <a:r>
              <a:rPr lang="ja-JP" altLang="en-US" dirty="0">
                <a:latin typeface="UD デジタル 教科書体 NK-R" panose="02020400000000000000" pitchFamily="18" charset="-128"/>
                <a:ea typeface="UD デジタル 教科書体 NK-R" panose="02020400000000000000" pitchFamily="18" charset="-128"/>
              </a:rPr>
              <a:t>　　　　　　　　　　阿部ゼミ・</a:t>
            </a:r>
            <a:r>
              <a:rPr lang="en-US" altLang="ja-JP" dirty="0" err="1">
                <a:latin typeface="UD デジタル 教科書体 NK-R" panose="02020400000000000000" pitchFamily="18" charset="-128"/>
                <a:ea typeface="UD デジタル 教科書体 NK-R" panose="02020400000000000000" pitchFamily="18" charset="-128"/>
              </a:rPr>
              <a:t>Hisu</a:t>
            </a:r>
            <a:r>
              <a:rPr lang="ja-JP" altLang="en-US" dirty="0">
                <a:latin typeface="UD デジタル 教科書体 NK-R" panose="02020400000000000000" pitchFamily="18" charset="-128"/>
                <a:ea typeface="UD デジタル 教科書体 NK-R" panose="02020400000000000000" pitchFamily="18" charset="-128"/>
              </a:rPr>
              <a:t>花チーム</a:t>
            </a:r>
            <a:br>
              <a:rPr lang="ja-JP" altLang="en-US" dirty="0"/>
            </a:br>
            <a:endParaRPr dirty="0"/>
          </a:p>
        </p:txBody>
      </p:sp>
      <p:sp>
        <p:nvSpPr>
          <p:cNvPr id="59" name="Google Shape;59;p12"/>
          <p:cNvSpPr/>
          <p:nvPr/>
        </p:nvSpPr>
        <p:spPr>
          <a:xfrm>
            <a:off x="4255105" y="512098"/>
            <a:ext cx="633840" cy="576508"/>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ctrTitle" idx="4294967295"/>
          </p:nvPr>
        </p:nvSpPr>
        <p:spPr>
          <a:xfrm>
            <a:off x="695380" y="2302498"/>
            <a:ext cx="8048911"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大東文化大学</a:t>
            </a:r>
            <a:r>
              <a:rPr lang="en-US" altLang="ja-JP" sz="1400" b="0" dirty="0">
                <a:solidFill>
                  <a:schemeClr val="tx1"/>
                </a:solidFill>
                <a:latin typeface="UD デジタル 教科書体 NK-R" panose="02020400000000000000" pitchFamily="18" charset="-128"/>
                <a:ea typeface="UD デジタル 教科書体 NK-R" panose="02020400000000000000" pitchFamily="18" charset="-128"/>
              </a:rPr>
              <a:t>100</a:t>
            </a: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周年記念事業「フレンドシップかるた」で学ぶ</a:t>
            </a:r>
            <a:r>
              <a:rPr lang="en-US" altLang="ja-JP" sz="1400" b="0" u="sng" dirty="0">
                <a:solidFill>
                  <a:schemeClr val="accent2"/>
                </a:solidFill>
                <a:latin typeface="UD デジタル 教科書体 NK-R" panose="02020400000000000000" pitchFamily="18" charset="-128"/>
                <a:ea typeface="UD デジタル 教科書体 NK-R" panose="02020400000000000000" pitchFamily="18" charset="-128"/>
              </a:rPr>
              <a:t>SDGs</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文化体験</a:t>
            </a: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・日本で唯一の書道学科の学生と一緒に行う書道教室で</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書の文化体験</a:t>
            </a: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・鶴岡市出身の漢詩人・初代学長・土屋竹雨から漢語を学ぶ・</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歴史文化体験</a:t>
            </a: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1400" b="0" dirty="0">
                <a:solidFill>
                  <a:schemeClr val="tx1"/>
                </a:solidFill>
                <a:latin typeface="UD デジタル 教科書体 NK-R" panose="02020400000000000000" pitchFamily="18" charset="-128"/>
                <a:ea typeface="UD デジタル 教科書体 NK-R" panose="02020400000000000000" pitchFamily="18" charset="-128"/>
              </a:rPr>
              <a:t>JA</a:t>
            </a: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庄内たがわのわら工芸部会による藁細工作りによる</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藁文化体験</a:t>
            </a:r>
            <a:b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・「つや姫」誕生の町・ふじしま」によるやコメを知る</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食文化体験</a:t>
            </a:r>
            <a:b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・庄内による伝統野菜などを用いた調理体験を行う</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食育文化体験</a:t>
            </a:r>
            <a:b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・自分たちでイルミネーションのデザインを考える・</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ものづくり体験</a:t>
            </a: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b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400" b="0" dirty="0">
                <a:solidFill>
                  <a:schemeClr val="tx1"/>
                </a:solidFill>
                <a:latin typeface="UD デジタル 教科書体 NK-R" panose="02020400000000000000" pitchFamily="18" charset="-128"/>
                <a:ea typeface="UD デジタル 教科書体 NK-R" panose="02020400000000000000" pitchFamily="18" charset="-128"/>
              </a:rPr>
              <a:t>・歴史公園に花を咲かせるたねダンゴの作りによる</a:t>
            </a:r>
            <a:r>
              <a:rPr lang="ja-JP" altLang="en-US" sz="1400" b="0" u="sng" dirty="0">
                <a:solidFill>
                  <a:schemeClr val="accent2"/>
                </a:solidFill>
                <a:latin typeface="UD デジタル 教科書体 NK-R" panose="02020400000000000000" pitchFamily="18" charset="-128"/>
                <a:ea typeface="UD デジタル 教科書体 NK-R" panose="02020400000000000000" pitchFamily="18" charset="-128"/>
              </a:rPr>
              <a:t>農業体験</a:t>
            </a:r>
          </a:p>
        </p:txBody>
      </p:sp>
      <p:sp>
        <p:nvSpPr>
          <p:cNvPr id="2" name="テキスト ボックス 1">
            <a:extLst>
              <a:ext uri="{FF2B5EF4-FFF2-40B4-BE49-F238E27FC236}">
                <a16:creationId xmlns:a16="http://schemas.microsoft.com/office/drawing/2014/main" id="{793C5E22-2B90-67E5-19B8-BAD49FF75B3C}"/>
              </a:ext>
            </a:extLst>
          </p:cNvPr>
          <p:cNvSpPr txBox="1"/>
          <p:nvPr/>
        </p:nvSpPr>
        <p:spPr>
          <a:xfrm>
            <a:off x="4033207" y="203424"/>
            <a:ext cx="1077335" cy="369332"/>
          </a:xfrm>
          <a:prstGeom prst="rect">
            <a:avLst/>
          </a:prstGeom>
          <a:noFill/>
          <a:ln w="28575">
            <a:solidFill>
              <a:schemeClr val="accent1"/>
            </a:solidFill>
          </a:ln>
        </p:spPr>
        <p:txBody>
          <a:bodyPr wrap="square" rtlCol="0">
            <a:spAutoFit/>
          </a:bodyPr>
          <a:lstStyle/>
          <a:p>
            <a:pPr algn="ctr"/>
            <a:r>
              <a:rPr kumimoji="1" lang="ja-JP" altLang="en-US" sz="1800" dirty="0">
                <a:solidFill>
                  <a:schemeClr val="accent1"/>
                </a:solidFill>
                <a:latin typeface="UD デジタル 教科書体 NK-R" panose="02020400000000000000" pitchFamily="18" charset="-128"/>
                <a:ea typeface="UD デジタル 教科書体 NK-R" panose="02020400000000000000" pitchFamily="18" charset="-128"/>
              </a:rPr>
              <a:t>提案</a:t>
            </a:r>
          </a:p>
        </p:txBody>
      </p:sp>
      <p:sp>
        <p:nvSpPr>
          <p:cNvPr id="5" name="正方形/長方形 4">
            <a:extLst>
              <a:ext uri="{FF2B5EF4-FFF2-40B4-BE49-F238E27FC236}">
                <a16:creationId xmlns:a16="http://schemas.microsoft.com/office/drawing/2014/main" id="{E128B312-EAC6-A49A-D965-8F7BAF844285}"/>
              </a:ext>
            </a:extLst>
          </p:cNvPr>
          <p:cNvSpPr/>
          <p:nvPr/>
        </p:nvSpPr>
        <p:spPr>
          <a:xfrm>
            <a:off x="689905" y="621246"/>
            <a:ext cx="7764189" cy="550500"/>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藤島歴史公園での遊びの</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日オープン・キャンパス</a:t>
            </a:r>
          </a:p>
          <a:p>
            <a:pPr algn="ct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子どもまんなか一日オープン・キャンパス</a:t>
            </a:r>
          </a:p>
        </p:txBody>
      </p:sp>
    </p:spTree>
    <p:extLst>
      <p:ext uri="{BB962C8B-B14F-4D97-AF65-F5344CB8AC3E}">
        <p14:creationId xmlns:p14="http://schemas.microsoft.com/office/powerpoint/2010/main" val="317336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01"/>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93C5E22-2B90-67E5-19B8-BAD49FF75B3C}"/>
              </a:ext>
            </a:extLst>
          </p:cNvPr>
          <p:cNvSpPr txBox="1"/>
          <p:nvPr/>
        </p:nvSpPr>
        <p:spPr>
          <a:xfrm>
            <a:off x="4084405" y="331151"/>
            <a:ext cx="974939" cy="369332"/>
          </a:xfrm>
          <a:prstGeom prst="rect">
            <a:avLst/>
          </a:prstGeom>
          <a:noFill/>
          <a:ln w="28575">
            <a:solidFill>
              <a:schemeClr val="accent1"/>
            </a:solidFill>
          </a:ln>
        </p:spPr>
        <p:txBody>
          <a:bodyPr wrap="square" rtlCol="0">
            <a:spAutoFit/>
          </a:bodyPr>
          <a:lstStyle/>
          <a:p>
            <a:pPr algn="ctr"/>
            <a:r>
              <a:rPr kumimoji="1" lang="ja-JP" altLang="en-US" sz="1800" dirty="0">
                <a:solidFill>
                  <a:schemeClr val="accent1"/>
                </a:solidFill>
                <a:latin typeface="UD デジタル 教科書体 NK-R" panose="02020400000000000000" pitchFamily="18" charset="-128"/>
                <a:ea typeface="UD デジタル 教科書体 NK-R" panose="02020400000000000000" pitchFamily="18" charset="-128"/>
              </a:rPr>
              <a:t>効果</a:t>
            </a:r>
          </a:p>
        </p:txBody>
      </p:sp>
      <p:sp>
        <p:nvSpPr>
          <p:cNvPr id="4" name="正方形/長方形 3">
            <a:extLst>
              <a:ext uri="{FF2B5EF4-FFF2-40B4-BE49-F238E27FC236}">
                <a16:creationId xmlns:a16="http://schemas.microsoft.com/office/drawing/2014/main" id="{EBF39D64-FC9F-B276-6169-385900AB812B}"/>
              </a:ext>
            </a:extLst>
          </p:cNvPr>
          <p:cNvSpPr/>
          <p:nvPr/>
        </p:nvSpPr>
        <p:spPr>
          <a:xfrm>
            <a:off x="630730" y="821183"/>
            <a:ext cx="7856686"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子どもまんなか一日オープン・キャンパスの期待する効果</a:t>
            </a:r>
          </a:p>
        </p:txBody>
      </p:sp>
      <p:sp>
        <p:nvSpPr>
          <p:cNvPr id="5" name="正方形/長方形 4">
            <a:extLst>
              <a:ext uri="{FF2B5EF4-FFF2-40B4-BE49-F238E27FC236}">
                <a16:creationId xmlns:a16="http://schemas.microsoft.com/office/drawing/2014/main" id="{E128B312-EAC6-A49A-D965-8F7BAF844285}"/>
              </a:ext>
            </a:extLst>
          </p:cNvPr>
          <p:cNvSpPr/>
          <p:nvPr/>
        </p:nvSpPr>
        <p:spPr>
          <a:xfrm>
            <a:off x="630729" y="1315382"/>
            <a:ext cx="7856686" cy="747374"/>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・子どもたちが地元地域を親しみに感じ、子どもと大人が元気になる取り組み</a:t>
            </a:r>
          </a:p>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・子ともたちが、様々な体験を通じて、地元地域の再認識と再評価につなげる</a:t>
            </a:r>
          </a:p>
        </p:txBody>
      </p:sp>
      <p:sp>
        <p:nvSpPr>
          <p:cNvPr id="6" name="矢印: 下 5">
            <a:extLst>
              <a:ext uri="{FF2B5EF4-FFF2-40B4-BE49-F238E27FC236}">
                <a16:creationId xmlns:a16="http://schemas.microsoft.com/office/drawing/2014/main" id="{8BAC6BC0-5CED-7D9E-9CF9-D6B4DE426010}"/>
              </a:ext>
            </a:extLst>
          </p:cNvPr>
          <p:cNvSpPr/>
          <p:nvPr/>
        </p:nvSpPr>
        <p:spPr>
          <a:xfrm>
            <a:off x="6134452" y="2088906"/>
            <a:ext cx="810366" cy="184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68975DD-6907-0DC1-6274-E7B6B0D6FCA7}"/>
              </a:ext>
            </a:extLst>
          </p:cNvPr>
          <p:cNvSpPr/>
          <p:nvPr/>
        </p:nvSpPr>
        <p:spPr>
          <a:xfrm>
            <a:off x="638315" y="2282686"/>
            <a:ext cx="4154814" cy="448337"/>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地域への効果</a:t>
            </a:r>
          </a:p>
        </p:txBody>
      </p:sp>
      <p:sp>
        <p:nvSpPr>
          <p:cNvPr id="9" name="正方形/長方形 8">
            <a:extLst>
              <a:ext uri="{FF2B5EF4-FFF2-40B4-BE49-F238E27FC236}">
                <a16:creationId xmlns:a16="http://schemas.microsoft.com/office/drawing/2014/main" id="{9AAB646F-F1C3-B1A8-331E-EEF10649E470}"/>
              </a:ext>
            </a:extLst>
          </p:cNvPr>
          <p:cNvSpPr/>
          <p:nvPr/>
        </p:nvSpPr>
        <p:spPr>
          <a:xfrm>
            <a:off x="4828293" y="2281889"/>
            <a:ext cx="3677391" cy="44992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大学への効果</a:t>
            </a:r>
          </a:p>
        </p:txBody>
      </p:sp>
      <p:sp>
        <p:nvSpPr>
          <p:cNvPr id="10" name="正方形/長方形 9">
            <a:extLst>
              <a:ext uri="{FF2B5EF4-FFF2-40B4-BE49-F238E27FC236}">
                <a16:creationId xmlns:a16="http://schemas.microsoft.com/office/drawing/2014/main" id="{A95CB253-5FB5-8502-4423-0DCB391B33C5}"/>
              </a:ext>
            </a:extLst>
          </p:cNvPr>
          <p:cNvSpPr/>
          <p:nvPr/>
        </p:nvSpPr>
        <p:spPr>
          <a:xfrm>
            <a:off x="4828295" y="2725608"/>
            <a:ext cx="3677390" cy="1746742"/>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●「文化」が大学名のまんなかにある</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唯一の大学</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rPr>
              <a:t>100</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周年を迎えた大学の地域貢献</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●初代学長の地域への恩返し</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550" dirty="0">
                <a:solidFill>
                  <a:schemeClr val="tx1"/>
                </a:solidFill>
                <a:latin typeface="UD デジタル 教科書体 NK-R" panose="02020400000000000000" pitchFamily="18" charset="-128"/>
                <a:ea typeface="UD デジタル 教科書体 NK-R" panose="02020400000000000000" pitchFamily="18" charset="-128"/>
              </a:rPr>
              <a:t>継続的な学生訪問による交流人口拡大</a:t>
            </a:r>
          </a:p>
        </p:txBody>
      </p:sp>
      <p:sp>
        <p:nvSpPr>
          <p:cNvPr id="11" name="矢印: 下 10">
            <a:extLst>
              <a:ext uri="{FF2B5EF4-FFF2-40B4-BE49-F238E27FC236}">
                <a16:creationId xmlns:a16="http://schemas.microsoft.com/office/drawing/2014/main" id="{BB3C8605-3190-4346-4070-3A42E9E1274E}"/>
              </a:ext>
            </a:extLst>
          </p:cNvPr>
          <p:cNvSpPr/>
          <p:nvPr/>
        </p:nvSpPr>
        <p:spPr>
          <a:xfrm>
            <a:off x="2627305" y="2094541"/>
            <a:ext cx="810366" cy="1613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3C82AC3-7685-5919-D531-60F58C5C7EC2}"/>
              </a:ext>
            </a:extLst>
          </p:cNvPr>
          <p:cNvSpPr/>
          <p:nvPr/>
        </p:nvSpPr>
        <p:spPr>
          <a:xfrm>
            <a:off x="630729" y="2740894"/>
            <a:ext cx="4154813" cy="174243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●これからの地域を担う子どもたちに</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多様な学びの提供</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●地域を知り、地域に学び、地域の魅力再発見</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●地域住民と中高生との多世代交流の広がり</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●行政主導から住民主導による地域づくりへ</a:t>
            </a:r>
          </a:p>
        </p:txBody>
      </p:sp>
    </p:spTree>
    <p:extLst>
      <p:ext uri="{BB962C8B-B14F-4D97-AF65-F5344CB8AC3E}">
        <p14:creationId xmlns:p14="http://schemas.microsoft.com/office/powerpoint/2010/main" val="154231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01"/>
        <p:cNvGrpSpPr/>
        <p:nvPr/>
      </p:nvGrpSpPr>
      <p:grpSpPr>
        <a:xfrm>
          <a:off x="0" y="0"/>
          <a:ext cx="0" cy="0"/>
          <a:chOff x="0" y="0"/>
          <a:chExt cx="0" cy="0"/>
        </a:xfrm>
      </p:grpSpPr>
      <p:sp>
        <p:nvSpPr>
          <p:cNvPr id="110" name="Google Shape;110;p18"/>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2" name="テキスト ボックス 1">
            <a:extLst>
              <a:ext uri="{FF2B5EF4-FFF2-40B4-BE49-F238E27FC236}">
                <a16:creationId xmlns:a16="http://schemas.microsoft.com/office/drawing/2014/main" id="{793C5E22-2B90-67E5-19B8-BAD49FF75B3C}"/>
              </a:ext>
            </a:extLst>
          </p:cNvPr>
          <p:cNvSpPr txBox="1"/>
          <p:nvPr/>
        </p:nvSpPr>
        <p:spPr>
          <a:xfrm>
            <a:off x="3909345" y="338144"/>
            <a:ext cx="1325059" cy="369332"/>
          </a:xfrm>
          <a:prstGeom prst="rect">
            <a:avLst/>
          </a:prstGeom>
          <a:noFill/>
          <a:ln w="28575">
            <a:solidFill>
              <a:schemeClr val="accent1"/>
            </a:solidFill>
          </a:ln>
        </p:spPr>
        <p:txBody>
          <a:bodyPr wrap="square" rtlCol="0">
            <a:spAutoFit/>
          </a:bodyPr>
          <a:lstStyle/>
          <a:p>
            <a:pPr algn="ctr"/>
            <a:r>
              <a:rPr kumimoji="1" lang="ja-JP" altLang="en-US" sz="1800" dirty="0">
                <a:solidFill>
                  <a:schemeClr val="accent1"/>
                </a:solidFill>
                <a:latin typeface="UD デジタル 教科書体 NK-R" panose="02020400000000000000" pitchFamily="18" charset="-128"/>
                <a:ea typeface="UD デジタル 教科書体 NK-R" panose="02020400000000000000" pitchFamily="18" charset="-128"/>
              </a:rPr>
              <a:t>まとめ</a:t>
            </a:r>
          </a:p>
        </p:txBody>
      </p:sp>
      <p:sp>
        <p:nvSpPr>
          <p:cNvPr id="4" name="正方形/長方形 3">
            <a:extLst>
              <a:ext uri="{FF2B5EF4-FFF2-40B4-BE49-F238E27FC236}">
                <a16:creationId xmlns:a16="http://schemas.microsoft.com/office/drawing/2014/main" id="{EBF39D64-FC9F-B276-6169-385900AB812B}"/>
              </a:ext>
            </a:extLst>
          </p:cNvPr>
          <p:cNvSpPr/>
          <p:nvPr/>
        </p:nvSpPr>
        <p:spPr>
          <a:xfrm>
            <a:off x="737151" y="1784046"/>
            <a:ext cx="7736106" cy="747375"/>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子ともたちが、体験を通じて、地元地域への再評価・再認識</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＜地域愛と地域定着・</a:t>
            </a: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U</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ターン意識の醸成＞</a:t>
            </a:r>
          </a:p>
        </p:txBody>
      </p:sp>
      <p:sp>
        <p:nvSpPr>
          <p:cNvPr id="9" name="正方形/長方形 8">
            <a:extLst>
              <a:ext uri="{FF2B5EF4-FFF2-40B4-BE49-F238E27FC236}">
                <a16:creationId xmlns:a16="http://schemas.microsoft.com/office/drawing/2014/main" id="{9AAB646F-F1C3-B1A8-331E-EEF10649E470}"/>
              </a:ext>
            </a:extLst>
          </p:cNvPr>
          <p:cNvSpPr/>
          <p:nvPr/>
        </p:nvSpPr>
        <p:spPr>
          <a:xfrm>
            <a:off x="698121" y="2621639"/>
            <a:ext cx="7775136" cy="747374"/>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行政主導から地域住民主導の地域づくりの展開</a:t>
            </a:r>
          </a:p>
          <a:p>
            <a:pPr algn="ct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行政・大学・地域が一体となって地域づくりを目指す</a:t>
            </a: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a:t>
            </a:r>
            <a:endPar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4C77EA9F-DF72-B671-A639-D381A3ABF92B}"/>
              </a:ext>
            </a:extLst>
          </p:cNvPr>
          <p:cNvSpPr/>
          <p:nvPr/>
        </p:nvSpPr>
        <p:spPr>
          <a:xfrm>
            <a:off x="698122" y="927334"/>
            <a:ext cx="7775136" cy="747374"/>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1800" b="1" dirty="0" err="1">
                <a:solidFill>
                  <a:schemeClr val="bg1"/>
                </a:solidFill>
                <a:latin typeface="UD デジタル 教科書体 NK-R" panose="02020400000000000000" pitchFamily="18" charset="-128"/>
                <a:ea typeface="UD デジタル 教科書体 NK-R" panose="02020400000000000000" pitchFamily="18" charset="-128"/>
              </a:rPr>
              <a:t>Hisu</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花</a:t>
            </a: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de</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ないと」が藤島地域に冬のイベントに定着する中、</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子どもを中心にした地域住民との交流機会の創出</a:t>
            </a:r>
          </a:p>
        </p:txBody>
      </p:sp>
      <p:sp>
        <p:nvSpPr>
          <p:cNvPr id="6" name="正方形/長方形 5">
            <a:extLst>
              <a:ext uri="{FF2B5EF4-FFF2-40B4-BE49-F238E27FC236}">
                <a16:creationId xmlns:a16="http://schemas.microsoft.com/office/drawing/2014/main" id="{6DD1BEE2-7C1B-8F8B-92A5-E7C0D502C673}"/>
              </a:ext>
            </a:extLst>
          </p:cNvPr>
          <p:cNvSpPr/>
          <p:nvPr/>
        </p:nvSpPr>
        <p:spPr>
          <a:xfrm>
            <a:off x="698121" y="3459231"/>
            <a:ext cx="7775136" cy="1034041"/>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外部＜大東文化大学＞からの地域への社会的還元の必要性</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＜大学知の地域貢献活動による共同の地域づくり＞</a:t>
            </a:r>
          </a:p>
        </p:txBody>
      </p:sp>
    </p:spTree>
    <p:extLst>
      <p:ext uri="{BB962C8B-B14F-4D97-AF65-F5344CB8AC3E}">
        <p14:creationId xmlns:p14="http://schemas.microsoft.com/office/powerpoint/2010/main" val="27636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発表のポイント</a:t>
            </a:r>
            <a:endParaRPr sz="2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8" name="Google Shape;68;p1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2" name="正方形/長方形 1">
            <a:extLst>
              <a:ext uri="{FF2B5EF4-FFF2-40B4-BE49-F238E27FC236}">
                <a16:creationId xmlns:a16="http://schemas.microsoft.com/office/drawing/2014/main" id="{4CD3E9E1-03A6-91F6-5F8C-9A7340797AA4}"/>
              </a:ext>
            </a:extLst>
          </p:cNvPr>
          <p:cNvSpPr/>
          <p:nvPr/>
        </p:nvSpPr>
        <p:spPr>
          <a:xfrm>
            <a:off x="460287" y="615507"/>
            <a:ext cx="1959862"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過疎化・少子化</a:t>
            </a:r>
          </a:p>
        </p:txBody>
      </p:sp>
      <p:sp>
        <p:nvSpPr>
          <p:cNvPr id="3" name="正方形/長方形 2">
            <a:extLst>
              <a:ext uri="{FF2B5EF4-FFF2-40B4-BE49-F238E27FC236}">
                <a16:creationId xmlns:a16="http://schemas.microsoft.com/office/drawing/2014/main" id="{A6C55EA4-4C85-6AC3-C6DB-52778D05C9BF}"/>
              </a:ext>
            </a:extLst>
          </p:cNvPr>
          <p:cNvSpPr/>
          <p:nvPr/>
        </p:nvSpPr>
        <p:spPr>
          <a:xfrm>
            <a:off x="2420149" y="607133"/>
            <a:ext cx="6313192" cy="49419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過疎化・出生数・子育て世帯の激減による地域力低下</a:t>
            </a:r>
          </a:p>
        </p:txBody>
      </p:sp>
      <p:sp>
        <p:nvSpPr>
          <p:cNvPr id="4" name="正方形/長方形 3">
            <a:extLst>
              <a:ext uri="{FF2B5EF4-FFF2-40B4-BE49-F238E27FC236}">
                <a16:creationId xmlns:a16="http://schemas.microsoft.com/office/drawing/2014/main" id="{B203499A-5B8A-E8E3-37EE-E657A68EA67D}"/>
              </a:ext>
            </a:extLst>
          </p:cNvPr>
          <p:cNvSpPr/>
          <p:nvPr/>
        </p:nvSpPr>
        <p:spPr>
          <a:xfrm>
            <a:off x="460287" y="1340438"/>
            <a:ext cx="1959862"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rPr>
              <a:t>子どもの安心・安全</a:t>
            </a:r>
          </a:p>
        </p:txBody>
      </p:sp>
      <p:sp>
        <p:nvSpPr>
          <p:cNvPr id="5" name="正方形/長方形 4">
            <a:extLst>
              <a:ext uri="{FF2B5EF4-FFF2-40B4-BE49-F238E27FC236}">
                <a16:creationId xmlns:a16="http://schemas.microsoft.com/office/drawing/2014/main" id="{AA438D48-0064-2F9A-056F-0F98532420E6}"/>
              </a:ext>
            </a:extLst>
          </p:cNvPr>
          <p:cNvSpPr/>
          <p:nvPr/>
        </p:nvSpPr>
        <p:spPr>
          <a:xfrm>
            <a:off x="2420149" y="1340437"/>
            <a:ext cx="6313192" cy="49419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地元地域を親しみに感じ、子どもたちか安心して遊べる場所</a:t>
            </a:r>
          </a:p>
        </p:txBody>
      </p:sp>
      <p:sp>
        <p:nvSpPr>
          <p:cNvPr id="6" name="正方形/長方形 5">
            <a:extLst>
              <a:ext uri="{FF2B5EF4-FFF2-40B4-BE49-F238E27FC236}">
                <a16:creationId xmlns:a16="http://schemas.microsoft.com/office/drawing/2014/main" id="{25634E17-6524-A01E-DEF6-D8EE295E553C}"/>
              </a:ext>
            </a:extLst>
          </p:cNvPr>
          <p:cNvSpPr/>
          <p:nvPr/>
        </p:nvSpPr>
        <p:spPr>
          <a:xfrm>
            <a:off x="460287" y="2055436"/>
            <a:ext cx="1959862"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地元の公園活用</a:t>
            </a:r>
          </a:p>
        </p:txBody>
      </p:sp>
      <p:sp>
        <p:nvSpPr>
          <p:cNvPr id="7" name="正方形/長方形 6">
            <a:extLst>
              <a:ext uri="{FF2B5EF4-FFF2-40B4-BE49-F238E27FC236}">
                <a16:creationId xmlns:a16="http://schemas.microsoft.com/office/drawing/2014/main" id="{2E1A493B-3D91-D540-F14C-B06DD3F7BB23}"/>
              </a:ext>
            </a:extLst>
          </p:cNvPr>
          <p:cNvSpPr/>
          <p:nvPr/>
        </p:nvSpPr>
        <p:spPr>
          <a:xfrm>
            <a:off x="2420149" y="2055435"/>
            <a:ext cx="6313192" cy="49419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町のシンボルとしての藤島歴史公園（愛称・</a:t>
            </a:r>
            <a:r>
              <a:rPr kumimoji="1" lang="en-US" altLang="ja-JP" sz="180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Hisu</a:t>
            </a:r>
            <a:r>
              <a:rPr kumimoji="1"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花）の活用</a:t>
            </a:r>
          </a:p>
        </p:txBody>
      </p:sp>
      <p:sp>
        <p:nvSpPr>
          <p:cNvPr id="8" name="正方形/長方形 7">
            <a:extLst>
              <a:ext uri="{FF2B5EF4-FFF2-40B4-BE49-F238E27FC236}">
                <a16:creationId xmlns:a16="http://schemas.microsoft.com/office/drawing/2014/main" id="{3A1B73A1-4FCB-6EF9-515B-25CD2D17DF8D}"/>
              </a:ext>
            </a:extLst>
          </p:cNvPr>
          <p:cNvSpPr/>
          <p:nvPr/>
        </p:nvSpPr>
        <p:spPr>
          <a:xfrm>
            <a:off x="460287" y="2778996"/>
            <a:ext cx="1959862"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rPr>
              <a:t>多世代交流の拠点</a:t>
            </a:r>
          </a:p>
        </p:txBody>
      </p:sp>
      <p:sp>
        <p:nvSpPr>
          <p:cNvPr id="9" name="正方形/長方形 8">
            <a:extLst>
              <a:ext uri="{FF2B5EF4-FFF2-40B4-BE49-F238E27FC236}">
                <a16:creationId xmlns:a16="http://schemas.microsoft.com/office/drawing/2014/main" id="{A1AE49BF-6FD9-2989-E5C2-045C9D5FD9CD}"/>
              </a:ext>
            </a:extLst>
          </p:cNvPr>
          <p:cNvSpPr/>
          <p:nvPr/>
        </p:nvSpPr>
        <p:spPr>
          <a:xfrm>
            <a:off x="2420149" y="2778995"/>
            <a:ext cx="6313192" cy="49419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大学と地域住民が、地域づくりを楽しみながら、交流人口を増やす</a:t>
            </a:r>
          </a:p>
        </p:txBody>
      </p:sp>
      <p:sp>
        <p:nvSpPr>
          <p:cNvPr id="10" name="矢印: 下 9">
            <a:extLst>
              <a:ext uri="{FF2B5EF4-FFF2-40B4-BE49-F238E27FC236}">
                <a16:creationId xmlns:a16="http://schemas.microsoft.com/office/drawing/2014/main" id="{20D4D2A3-7855-633C-1847-13E96E776B3E}"/>
              </a:ext>
            </a:extLst>
          </p:cNvPr>
          <p:cNvSpPr/>
          <p:nvPr/>
        </p:nvSpPr>
        <p:spPr>
          <a:xfrm>
            <a:off x="4402260" y="3350548"/>
            <a:ext cx="1045811" cy="3782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F8241B-9087-7D00-155D-AA3992C32E84}"/>
              </a:ext>
            </a:extLst>
          </p:cNvPr>
          <p:cNvSpPr/>
          <p:nvPr/>
        </p:nvSpPr>
        <p:spPr>
          <a:xfrm>
            <a:off x="514129" y="3809656"/>
            <a:ext cx="8219212" cy="689140"/>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子どもたちをまんなかに、「</a:t>
            </a:r>
            <a:r>
              <a:rPr kumimoji="1" lang="en-US" altLang="ja-JP" sz="1800" b="1" dirty="0" err="1">
                <a:solidFill>
                  <a:schemeClr val="bg1"/>
                </a:solidFill>
                <a:latin typeface="UD デジタル 教科書体 NK-R" panose="02020400000000000000" pitchFamily="18" charset="-128"/>
                <a:ea typeface="UD デジタル 教科書体 NK-R" panose="02020400000000000000" pitchFamily="18" charset="-128"/>
              </a:rPr>
              <a:t>Hisu</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花」で遊び、地域を親しみに感じ、</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子どもが元気になる取り組みを提案する。</a:t>
            </a:r>
          </a:p>
        </p:txBody>
      </p:sp>
    </p:spTree>
    <p:extLst>
      <p:ext uri="{BB962C8B-B14F-4D97-AF65-F5344CB8AC3E}">
        <p14:creationId xmlns:p14="http://schemas.microsoft.com/office/powerpoint/2010/main" val="203743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1051286" y="476921"/>
            <a:ext cx="7014051"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地域の課題</a:t>
            </a:r>
            <a:b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br>
            <a:r>
              <a:rPr lang="en-US" altLang="ja-JP" sz="24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山形県鶴岡市藤島地域の概要</a:t>
            </a:r>
            <a:r>
              <a:rPr lang="en-US" altLang="ja-JP" sz="2400" dirty="0">
                <a:solidFill>
                  <a:schemeClr val="tx1"/>
                </a:solidFill>
                <a:latin typeface="UD デジタル 教科書体 NK-R" panose="02020400000000000000" pitchFamily="18" charset="-128"/>
                <a:ea typeface="UD デジタル 教科書体 NK-R" panose="02020400000000000000" pitchFamily="18" charset="-128"/>
              </a:rPr>
              <a:t>】</a:t>
            </a:r>
            <a:b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br>
            <a:endParaRPr sz="2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17" name="Google Shape;217;p29"/>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dirty="0"/>
          </a:p>
        </p:txBody>
      </p:sp>
      <p:sp>
        <p:nvSpPr>
          <p:cNvPr id="219" name="Google Shape;219;p29"/>
          <p:cNvSpPr/>
          <p:nvPr/>
        </p:nvSpPr>
        <p:spPr>
          <a:xfrm>
            <a:off x="0" y="20662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29"/>
          <p:cNvSpPr txBox="1"/>
          <p:nvPr/>
        </p:nvSpPr>
        <p:spPr>
          <a:xfrm>
            <a:off x="705492" y="1482876"/>
            <a:ext cx="2693303" cy="794590"/>
          </a:xfrm>
          <a:prstGeom prst="rect">
            <a:avLst/>
          </a:prstGeom>
          <a:noFill/>
          <a:ln w="28575">
            <a:solidFill>
              <a:srgbClr val="00B050"/>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鶴岡市藤島地域・初の人口</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1</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万人を切る</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a:t>
            </a: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人口</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9452</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2020</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a:t>
            </a:r>
          </a:p>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2022</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年生まれた子どもの数は</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45</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p>
        </p:txBody>
      </p:sp>
      <p:sp>
        <p:nvSpPr>
          <p:cNvPr id="239" name="Google Shape;239;p29"/>
          <p:cNvSpPr txBox="1"/>
          <p:nvPr/>
        </p:nvSpPr>
        <p:spPr>
          <a:xfrm>
            <a:off x="4291732" y="2318625"/>
            <a:ext cx="4219286" cy="387284"/>
          </a:xfrm>
          <a:prstGeom prst="rect">
            <a:avLst/>
          </a:prstGeom>
          <a:noFill/>
          <a:ln w="28575">
            <a:solidFill>
              <a:srgbClr val="00B0F0"/>
            </a:solid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2018</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年、本格的に</a:t>
            </a:r>
            <a:r>
              <a:rPr lang="en-US" altLang="ja-JP" sz="1100" dirty="0" err="1">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Hisu</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花を盛り上げて行くため、</a:t>
            </a: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地域住民を中心とした市民ワークショップが立ち上がる</a:t>
            </a:r>
            <a:endParaRPr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endParaRPr>
          </a:p>
        </p:txBody>
      </p:sp>
      <p:sp>
        <p:nvSpPr>
          <p:cNvPr id="241" name="Google Shape;241;p29"/>
          <p:cNvSpPr txBox="1"/>
          <p:nvPr/>
        </p:nvSpPr>
        <p:spPr>
          <a:xfrm>
            <a:off x="428964" y="3454777"/>
            <a:ext cx="3439156" cy="413927"/>
          </a:xfrm>
          <a:prstGeom prst="rect">
            <a:avLst/>
          </a:prstGeom>
          <a:noFill/>
          <a:ln w="28575">
            <a:solidFill>
              <a:srgbClr val="00B050"/>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女性の減少率が大きいのが特徴</a:t>
            </a: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婚姻数や出生数・子育て世帯の激減につながっている。</a:t>
            </a:r>
          </a:p>
        </p:txBody>
      </p:sp>
      <p:sp>
        <p:nvSpPr>
          <p:cNvPr id="2" name="Google Shape;240;p29">
            <a:extLst>
              <a:ext uri="{FF2B5EF4-FFF2-40B4-BE49-F238E27FC236}">
                <a16:creationId xmlns:a16="http://schemas.microsoft.com/office/drawing/2014/main" id="{B9B28B3C-8D96-5900-FAAB-BDC3CF8950EE}"/>
              </a:ext>
            </a:extLst>
          </p:cNvPr>
          <p:cNvSpPr txBox="1"/>
          <p:nvPr/>
        </p:nvSpPr>
        <p:spPr>
          <a:xfrm>
            <a:off x="4291733" y="1451049"/>
            <a:ext cx="4219286" cy="781653"/>
          </a:xfrm>
          <a:prstGeom prst="rect">
            <a:avLst/>
          </a:prstGeom>
          <a:noFill/>
          <a:ln w="28575">
            <a:solidFill>
              <a:srgbClr val="00B0F0"/>
            </a:solid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2015</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年に、町のシンボルとして藤島歴史公園（愛称・</a:t>
            </a:r>
            <a:r>
              <a:rPr lang="en-US" altLang="ja-JP" sz="1100" dirty="0" err="1">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Hisu</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花）は開園</a:t>
            </a:r>
          </a:p>
          <a:p>
            <a:pPr marL="0" marR="0" lvl="0" indent="0" algn="ctr" rtl="0">
              <a:lnSpc>
                <a:spcPct val="100000"/>
              </a:lnSpc>
              <a:spcBef>
                <a:spcPts val="0"/>
              </a:spcBef>
              <a:spcAft>
                <a:spcPts val="0"/>
              </a:spcAft>
              <a:buNone/>
            </a:pPr>
            <a:endPar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藤島地域の中心部に大藤棚や藤のトンネルなど、地域のシンボルである“藤の花”を堪能できるスポットとして誕生するも活用方法が課題</a:t>
            </a:r>
            <a:endParaRPr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endParaRPr>
          </a:p>
        </p:txBody>
      </p:sp>
      <p:sp>
        <p:nvSpPr>
          <p:cNvPr id="3" name="正方形/長方形 2">
            <a:extLst>
              <a:ext uri="{FF2B5EF4-FFF2-40B4-BE49-F238E27FC236}">
                <a16:creationId xmlns:a16="http://schemas.microsoft.com/office/drawing/2014/main" id="{E02C24A3-2A86-E7C9-99AD-7A43D10978B9}"/>
              </a:ext>
            </a:extLst>
          </p:cNvPr>
          <p:cNvSpPr/>
          <p:nvPr/>
        </p:nvSpPr>
        <p:spPr>
          <a:xfrm>
            <a:off x="326186" y="4068767"/>
            <a:ext cx="8418106" cy="743273"/>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　⇒住民協働による地域づくり、イルミネーションによる魅力発信とさらなる展開</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⇒子育て世代から、子どもたちから大人まで魅力に思える地域シンボルの形成</a:t>
            </a:r>
          </a:p>
        </p:txBody>
      </p:sp>
      <p:sp>
        <p:nvSpPr>
          <p:cNvPr id="58" name="Google Shape;238;p29">
            <a:extLst>
              <a:ext uri="{FF2B5EF4-FFF2-40B4-BE49-F238E27FC236}">
                <a16:creationId xmlns:a16="http://schemas.microsoft.com/office/drawing/2014/main" id="{FFCF7DF4-67A3-DFE9-1676-5AB84AFD8133}"/>
              </a:ext>
            </a:extLst>
          </p:cNvPr>
          <p:cNvSpPr txBox="1"/>
          <p:nvPr/>
        </p:nvSpPr>
        <p:spPr>
          <a:xfrm>
            <a:off x="445942" y="2333378"/>
            <a:ext cx="3388898" cy="649865"/>
          </a:xfrm>
          <a:prstGeom prst="rect">
            <a:avLst/>
          </a:prstGeom>
          <a:noFill/>
          <a:ln w="28575">
            <a:solidFill>
              <a:srgbClr val="00B050"/>
            </a:solid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児童数</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355</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2021</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297</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2028</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30</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％減</a:t>
            </a: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生徒数</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252</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2021</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144</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2028</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44</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％減</a:t>
            </a:r>
          </a:p>
          <a:p>
            <a:pPr marL="0" marR="0" lvl="0" indent="0" algn="ctr" rtl="0">
              <a:lnSpc>
                <a:spcPct val="100000"/>
              </a:lnSpc>
              <a:spcBef>
                <a:spcPts val="0"/>
              </a:spcBef>
              <a:spcAft>
                <a:spcPts val="0"/>
              </a:spcAft>
              <a:buNone/>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⇒小中一貫校設立むけて藤島地域教育振興会議スタート</a:t>
            </a:r>
          </a:p>
        </p:txBody>
      </p:sp>
      <p:sp>
        <p:nvSpPr>
          <p:cNvPr id="59" name="矢印: 下 58">
            <a:extLst>
              <a:ext uri="{FF2B5EF4-FFF2-40B4-BE49-F238E27FC236}">
                <a16:creationId xmlns:a16="http://schemas.microsoft.com/office/drawing/2014/main" id="{B4133C7C-4C5D-4996-3429-A469DE886709}"/>
              </a:ext>
            </a:extLst>
          </p:cNvPr>
          <p:cNvSpPr/>
          <p:nvPr/>
        </p:nvSpPr>
        <p:spPr>
          <a:xfrm>
            <a:off x="1557582" y="3013476"/>
            <a:ext cx="1045811" cy="3782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C76F8980-EFA9-0DD5-C14C-8CB83607DB2B}"/>
              </a:ext>
            </a:extLst>
          </p:cNvPr>
          <p:cNvSpPr/>
          <p:nvPr/>
        </p:nvSpPr>
        <p:spPr>
          <a:xfrm>
            <a:off x="705493" y="1017430"/>
            <a:ext cx="2693303" cy="338234"/>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藤島地域の少子化の課題</a:t>
            </a:r>
          </a:p>
        </p:txBody>
      </p:sp>
      <p:sp>
        <p:nvSpPr>
          <p:cNvPr id="61" name="正方形/長方形 60">
            <a:extLst>
              <a:ext uri="{FF2B5EF4-FFF2-40B4-BE49-F238E27FC236}">
                <a16:creationId xmlns:a16="http://schemas.microsoft.com/office/drawing/2014/main" id="{D4FC8DB1-B714-0B72-B8DA-83D388B99F7E}"/>
              </a:ext>
            </a:extLst>
          </p:cNvPr>
          <p:cNvSpPr/>
          <p:nvPr/>
        </p:nvSpPr>
        <p:spPr>
          <a:xfrm>
            <a:off x="4460329" y="1029573"/>
            <a:ext cx="3882093" cy="338234"/>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町のシンボルとしての歴史公園の活用</a:t>
            </a:r>
          </a:p>
        </p:txBody>
      </p:sp>
      <p:sp>
        <p:nvSpPr>
          <p:cNvPr id="62" name="Google Shape;239;p29">
            <a:extLst>
              <a:ext uri="{FF2B5EF4-FFF2-40B4-BE49-F238E27FC236}">
                <a16:creationId xmlns:a16="http://schemas.microsoft.com/office/drawing/2014/main" id="{4D4B2503-A474-1F48-C20E-4311C76E3802}"/>
              </a:ext>
            </a:extLst>
          </p:cNvPr>
          <p:cNvSpPr txBox="1"/>
          <p:nvPr/>
        </p:nvSpPr>
        <p:spPr>
          <a:xfrm>
            <a:off x="4280782" y="2808640"/>
            <a:ext cx="4219286" cy="387284"/>
          </a:xfrm>
          <a:prstGeom prst="rect">
            <a:avLst/>
          </a:prstGeom>
          <a:noFill/>
          <a:ln w="28575">
            <a:solidFill>
              <a:srgbClr val="00B0F0"/>
            </a:solid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2019</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年から「</a:t>
            </a:r>
            <a:r>
              <a:rPr lang="en-US" altLang="ja-JP" sz="1100" dirty="0" err="1">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Hisu</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花</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de</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ないと」によるイルミネーション点灯式を実施</a:t>
            </a:r>
          </a:p>
          <a:p>
            <a:pPr marL="0" marR="0" lvl="0" indent="0" algn="ctr" rtl="0">
              <a:lnSpc>
                <a:spcPct val="100000"/>
              </a:lnSpc>
              <a:spcBef>
                <a:spcPts val="0"/>
              </a:spcBef>
              <a:spcAft>
                <a:spcPts val="0"/>
              </a:spcAft>
              <a:buNone/>
            </a:pP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2023</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年は点灯期間中（</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11</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月から</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1</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月）に</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26,200</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人が来園</a:t>
            </a:r>
            <a:endParaRPr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endParaRPr>
          </a:p>
        </p:txBody>
      </p:sp>
      <p:sp>
        <p:nvSpPr>
          <p:cNvPr id="63" name="矢印: 下 62">
            <a:extLst>
              <a:ext uri="{FF2B5EF4-FFF2-40B4-BE49-F238E27FC236}">
                <a16:creationId xmlns:a16="http://schemas.microsoft.com/office/drawing/2014/main" id="{796BDF9D-6C58-1D4A-DE7A-8C9F271C7441}"/>
              </a:ext>
            </a:extLst>
          </p:cNvPr>
          <p:cNvSpPr/>
          <p:nvPr/>
        </p:nvSpPr>
        <p:spPr>
          <a:xfrm>
            <a:off x="5878469" y="3239546"/>
            <a:ext cx="1045811" cy="20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Google Shape;241;p29">
            <a:extLst>
              <a:ext uri="{FF2B5EF4-FFF2-40B4-BE49-F238E27FC236}">
                <a16:creationId xmlns:a16="http://schemas.microsoft.com/office/drawing/2014/main" id="{DC8FAF2D-15BC-750F-3069-9270810C83E7}"/>
              </a:ext>
            </a:extLst>
          </p:cNvPr>
          <p:cNvSpPr txBox="1"/>
          <p:nvPr/>
        </p:nvSpPr>
        <p:spPr>
          <a:xfrm>
            <a:off x="4291732" y="3505506"/>
            <a:ext cx="4219286" cy="413927"/>
          </a:xfrm>
          <a:prstGeom prst="rect">
            <a:avLst/>
          </a:prstGeom>
          <a:noFill/>
          <a:ln w="28575">
            <a:solidFill>
              <a:srgbClr val="00B0F0"/>
            </a:solidFill>
          </a:ln>
        </p:spPr>
        <p:txBody>
          <a:bodyPr spcFirstLastPara="1" wrap="square" lIns="0" tIns="0" rIns="0" bIns="0" anchor="ctr" anchorCtr="0">
            <a:noAutofit/>
          </a:bodyPr>
          <a:lstStyle/>
          <a:p>
            <a:pPr lvl="0" algn="ct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a:t>
            </a:r>
            <a:r>
              <a:rPr lang="en-US" altLang="ja-JP" sz="1100" dirty="0" err="1">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Hisu</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花</a:t>
            </a:r>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de</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Droid Serif"/>
                <a:sym typeface="Droid Serif"/>
              </a:rPr>
              <a:t>ないと」以外の期間での活用方法の課題</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1051286" y="476921"/>
            <a:ext cx="7014051"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鶴岡市との連携体制</a:t>
            </a:r>
            <a:b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br>
            <a:r>
              <a:rPr lang="en-US" altLang="ja-JP" sz="24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大東文化大学と</a:t>
            </a:r>
            <a:r>
              <a:rPr lang="zh-TW" altLang="en-US" sz="2400" dirty="0">
                <a:solidFill>
                  <a:schemeClr val="tx1"/>
                </a:solidFill>
                <a:latin typeface="UD デジタル 教科書体 NK-R" panose="02020400000000000000" pitchFamily="18" charset="-128"/>
                <a:ea typeface="UD デジタル 教科書体 NK-R" panose="02020400000000000000" pitchFamily="18" charset="-128"/>
              </a:rPr>
              <a:t>藤島歴史公園</a:t>
            </a:r>
            <a:r>
              <a:rPr lang="en-US" altLang="zh-TW" sz="2400" dirty="0" err="1">
                <a:solidFill>
                  <a:schemeClr val="tx1"/>
                </a:solidFill>
                <a:latin typeface="UD デジタル 教科書体 NK-R" panose="02020400000000000000" pitchFamily="18" charset="-128"/>
                <a:ea typeface="UD デジタル 教科書体 NK-R" panose="02020400000000000000" pitchFamily="18" charset="-128"/>
              </a:rPr>
              <a:t>Hisu</a:t>
            </a:r>
            <a:r>
              <a:rPr lang="zh-TW" altLang="en-US" sz="2400" dirty="0">
                <a:solidFill>
                  <a:schemeClr val="tx1"/>
                </a:solidFill>
                <a:latin typeface="UD デジタル 教科書体 NK-R" panose="02020400000000000000" pitchFamily="18" charset="-128"/>
                <a:ea typeface="UD デジタル 教科書体 NK-R" panose="02020400000000000000" pitchFamily="18" charset="-128"/>
              </a:rPr>
              <a:t>花</a:t>
            </a:r>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との繋がり①</a:t>
            </a:r>
            <a:r>
              <a:rPr lang="en-US" altLang="ja-JP" sz="2400" dirty="0">
                <a:solidFill>
                  <a:schemeClr val="tx1"/>
                </a:solidFill>
                <a:latin typeface="UD デジタル 教科書体 NK-R" panose="02020400000000000000" pitchFamily="18" charset="-128"/>
                <a:ea typeface="UD デジタル 教科書体 NK-R" panose="02020400000000000000" pitchFamily="18" charset="-128"/>
              </a:rPr>
              <a:t>】</a:t>
            </a:r>
            <a:b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br>
            <a:endParaRPr sz="2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17" name="Google Shape;217;p29"/>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dirty="0"/>
          </a:p>
        </p:txBody>
      </p:sp>
      <p:sp>
        <p:nvSpPr>
          <p:cNvPr id="219" name="Google Shape;219;p29"/>
          <p:cNvSpPr/>
          <p:nvPr/>
        </p:nvSpPr>
        <p:spPr>
          <a:xfrm>
            <a:off x="0" y="20662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 name="正方形/長方形 2">
            <a:extLst>
              <a:ext uri="{FF2B5EF4-FFF2-40B4-BE49-F238E27FC236}">
                <a16:creationId xmlns:a16="http://schemas.microsoft.com/office/drawing/2014/main" id="{E02C24A3-2A86-E7C9-99AD-7A43D10978B9}"/>
              </a:ext>
            </a:extLst>
          </p:cNvPr>
          <p:cNvSpPr/>
          <p:nvPr/>
        </p:nvSpPr>
        <p:spPr>
          <a:xfrm>
            <a:off x="427435" y="4063760"/>
            <a:ext cx="8289130" cy="743273"/>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　⇒鶴岡市役所および鶴岡市役所藤島庁舎総企画課との連携</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1800" b="1" dirty="0" err="1">
                <a:solidFill>
                  <a:schemeClr val="bg1"/>
                </a:solidFill>
                <a:latin typeface="UD デジタル 教科書体 NK-R" panose="02020400000000000000" pitchFamily="18" charset="-128"/>
                <a:ea typeface="UD デジタル 教科書体 NK-R" panose="02020400000000000000" pitchFamily="18" charset="-128"/>
              </a:rPr>
              <a:t>Hisu</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花活用ワークショップ」へのリモートによる参加</a:t>
            </a:r>
          </a:p>
        </p:txBody>
      </p:sp>
      <p:sp>
        <p:nvSpPr>
          <p:cNvPr id="4" name="正方形/長方形 3">
            <a:extLst>
              <a:ext uri="{FF2B5EF4-FFF2-40B4-BE49-F238E27FC236}">
                <a16:creationId xmlns:a16="http://schemas.microsoft.com/office/drawing/2014/main" id="{9DE1FEF8-8215-CF7C-292D-39E286459318}"/>
              </a:ext>
            </a:extLst>
          </p:cNvPr>
          <p:cNvSpPr/>
          <p:nvPr/>
        </p:nvSpPr>
        <p:spPr>
          <a:xfrm>
            <a:off x="427435" y="837221"/>
            <a:ext cx="1050936" cy="806051"/>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2018</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年</a:t>
            </a:r>
          </a:p>
        </p:txBody>
      </p:sp>
      <p:sp>
        <p:nvSpPr>
          <p:cNvPr id="5" name="正方形/長方形 4">
            <a:extLst>
              <a:ext uri="{FF2B5EF4-FFF2-40B4-BE49-F238E27FC236}">
                <a16:creationId xmlns:a16="http://schemas.microsoft.com/office/drawing/2014/main" id="{4654A869-3FDC-253D-AC4A-CBB630FA65CC}"/>
              </a:ext>
            </a:extLst>
          </p:cNvPr>
          <p:cNvSpPr/>
          <p:nvPr/>
        </p:nvSpPr>
        <p:spPr>
          <a:xfrm>
            <a:off x="1478371" y="837221"/>
            <a:ext cx="7222118" cy="806051"/>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800" dirty="0" err="1">
                <a:solidFill>
                  <a:schemeClr val="tx1"/>
                </a:solidFill>
                <a:latin typeface="UD デジタル 教科書体 NK-R" panose="02020400000000000000" pitchFamily="18" charset="-128"/>
                <a:ea typeface="UD デジタル 教科書体 NK-R" panose="02020400000000000000" pitchFamily="18" charset="-128"/>
              </a:rPr>
              <a:t>Hisu</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花活用ワークショップ」が発足（メンバー</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名）</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800" dirty="0" err="1">
                <a:solidFill>
                  <a:schemeClr val="tx1"/>
                </a:solidFill>
                <a:latin typeface="UD デジタル 教科書体 NK-R" panose="02020400000000000000" pitchFamily="18" charset="-128"/>
                <a:ea typeface="UD デジタル 教科書体 NK-R" panose="02020400000000000000" pitchFamily="18" charset="-128"/>
              </a:rPr>
              <a:t>Hisu</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花</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de</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ないと」ゼミ生がイベントスタッフとして、ボランティア参加する。</a:t>
            </a:r>
          </a:p>
        </p:txBody>
      </p:sp>
      <p:sp>
        <p:nvSpPr>
          <p:cNvPr id="6" name="正方形/長方形 5">
            <a:extLst>
              <a:ext uri="{FF2B5EF4-FFF2-40B4-BE49-F238E27FC236}">
                <a16:creationId xmlns:a16="http://schemas.microsoft.com/office/drawing/2014/main" id="{F3B081B5-E6DC-63C4-61AA-DC2AABCAEAE6}"/>
              </a:ext>
            </a:extLst>
          </p:cNvPr>
          <p:cNvSpPr/>
          <p:nvPr/>
        </p:nvSpPr>
        <p:spPr>
          <a:xfrm>
            <a:off x="427435" y="1707954"/>
            <a:ext cx="1050936" cy="494199"/>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2020</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年</a:t>
            </a:r>
            <a:endPar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2868D859-CD5B-7455-382A-FAFF9C70C326}"/>
              </a:ext>
            </a:extLst>
          </p:cNvPr>
          <p:cNvSpPr/>
          <p:nvPr/>
        </p:nvSpPr>
        <p:spPr>
          <a:xfrm>
            <a:off x="1478371" y="1704466"/>
            <a:ext cx="7222118" cy="49419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「新型コロナウイルス感染拡大のため「</a:t>
            </a:r>
            <a:r>
              <a:rPr kumimoji="1" lang="en-US" altLang="ja-JP" sz="1800" dirty="0" err="1">
                <a:solidFill>
                  <a:schemeClr val="tx1"/>
                </a:solidFill>
                <a:latin typeface="UD デジタル 教科書体 NK-R" panose="02020400000000000000" pitchFamily="18" charset="-128"/>
                <a:ea typeface="UD デジタル 教科書体 NK-R" panose="02020400000000000000" pitchFamily="18" charset="-128"/>
              </a:rPr>
              <a:t>Hisu</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花</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de</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ないと」中止</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（インスタ配信のみ）</a:t>
            </a:r>
          </a:p>
        </p:txBody>
      </p:sp>
      <p:sp>
        <p:nvSpPr>
          <p:cNvPr id="8" name="正方形/長方形 7">
            <a:extLst>
              <a:ext uri="{FF2B5EF4-FFF2-40B4-BE49-F238E27FC236}">
                <a16:creationId xmlns:a16="http://schemas.microsoft.com/office/drawing/2014/main" id="{7F554F9F-8A1B-E497-09DC-4F8CCD45A72D}"/>
              </a:ext>
            </a:extLst>
          </p:cNvPr>
          <p:cNvSpPr/>
          <p:nvPr/>
        </p:nvSpPr>
        <p:spPr>
          <a:xfrm>
            <a:off x="427435" y="2259859"/>
            <a:ext cx="1050936" cy="750192"/>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2022</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年</a:t>
            </a:r>
          </a:p>
        </p:txBody>
      </p:sp>
      <p:sp>
        <p:nvSpPr>
          <p:cNvPr id="9" name="正方形/長方形 8">
            <a:extLst>
              <a:ext uri="{FF2B5EF4-FFF2-40B4-BE49-F238E27FC236}">
                <a16:creationId xmlns:a16="http://schemas.microsoft.com/office/drawing/2014/main" id="{CCE15B24-F922-EFC9-2E39-F33F47952406}"/>
              </a:ext>
            </a:extLst>
          </p:cNvPr>
          <p:cNvSpPr/>
          <p:nvPr/>
        </p:nvSpPr>
        <p:spPr>
          <a:xfrm>
            <a:off x="1478371" y="2252073"/>
            <a:ext cx="7222118" cy="757978"/>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800" dirty="0" err="1">
                <a:solidFill>
                  <a:schemeClr val="tx1"/>
                </a:solidFill>
                <a:latin typeface="UD デジタル 教科書体 NK-R" panose="02020400000000000000" pitchFamily="18" charset="-128"/>
                <a:ea typeface="UD デジタル 教科書体 NK-R" panose="02020400000000000000" pitchFamily="18" charset="-128"/>
              </a:rPr>
              <a:t>Hisu</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花</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de</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ないと」イベントの完全復活</a:t>
            </a:r>
          </a:p>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ワークショップメンバーに、ゼミ生（</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期生）が参加。</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、ふるまいを担当。</a:t>
            </a:r>
          </a:p>
        </p:txBody>
      </p:sp>
      <p:sp>
        <p:nvSpPr>
          <p:cNvPr id="10" name="正方形/長方形 9">
            <a:extLst>
              <a:ext uri="{FF2B5EF4-FFF2-40B4-BE49-F238E27FC236}">
                <a16:creationId xmlns:a16="http://schemas.microsoft.com/office/drawing/2014/main" id="{70E2BB39-EF3F-30B8-3533-1BD621133A49}"/>
              </a:ext>
            </a:extLst>
          </p:cNvPr>
          <p:cNvSpPr/>
          <p:nvPr/>
        </p:nvSpPr>
        <p:spPr>
          <a:xfrm>
            <a:off x="427435" y="3077271"/>
            <a:ext cx="1050936" cy="846426"/>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2023</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年</a:t>
            </a:r>
          </a:p>
        </p:txBody>
      </p:sp>
      <p:sp>
        <p:nvSpPr>
          <p:cNvPr id="2" name="正方形/長方形 1">
            <a:extLst>
              <a:ext uri="{FF2B5EF4-FFF2-40B4-BE49-F238E27FC236}">
                <a16:creationId xmlns:a16="http://schemas.microsoft.com/office/drawing/2014/main" id="{54AE2830-82D6-E841-CCF3-AF79DE4AFF69}"/>
              </a:ext>
            </a:extLst>
          </p:cNvPr>
          <p:cNvSpPr/>
          <p:nvPr/>
        </p:nvSpPr>
        <p:spPr>
          <a:xfrm>
            <a:off x="1478371" y="3080904"/>
            <a:ext cx="7222118" cy="855059"/>
          </a:xfrm>
          <a:prstGeom prst="rect">
            <a:avLst/>
          </a:prstGeom>
          <a:solidFill>
            <a:schemeClr val="bg1"/>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ワークショップメンバーに、ゼミ生（</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期生）に引継ぎ。</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、企画を担当</a:t>
            </a:r>
          </a:p>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【2023</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年・大東文化大学　創立</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100</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周年</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62937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2940499" y="139051"/>
            <a:ext cx="3361742" cy="360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連携のねらい</a:t>
            </a:r>
            <a:r>
              <a:rPr lang="en-US" altLang="ja-JP" sz="2000" dirty="0">
                <a:solidFill>
                  <a:schemeClr val="tx1"/>
                </a:solidFill>
                <a:latin typeface="UD デジタル 教科書体 NK-R" panose="02020400000000000000" pitchFamily="18" charset="-128"/>
                <a:ea typeface="UD デジタル 教科書体 NK-R" panose="02020400000000000000" pitchFamily="18" charset="-128"/>
              </a:rPr>
              <a:t>】</a:t>
            </a:r>
            <a:endParaRPr sz="2000" dirty="0"/>
          </a:p>
        </p:txBody>
      </p:sp>
      <p:sp>
        <p:nvSpPr>
          <p:cNvPr id="148" name="Google Shape;148;p23"/>
          <p:cNvSpPr/>
          <p:nvPr/>
        </p:nvSpPr>
        <p:spPr>
          <a:xfrm>
            <a:off x="384943" y="1272215"/>
            <a:ext cx="4104924" cy="2676940"/>
          </a:xfrm>
          <a:prstGeom prst="flowChartPreparation">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・藤にこだわったまちづくり・</a:t>
            </a: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住民協働による地域づくり</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・イルミネーションイベント</a:t>
            </a: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による魅力発信</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・子育て世代から選ばれる支援制度および住みやすさ</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・子どもたちから大人まで魅力に思う地域シンボルの形成</a:t>
            </a:r>
          </a:p>
        </p:txBody>
      </p:sp>
      <p:sp>
        <p:nvSpPr>
          <p:cNvPr id="151" name="Google Shape;151;p23"/>
          <p:cNvSpPr txBox="1">
            <a:spLocks noGrp="1"/>
          </p:cNvSpPr>
          <p:nvPr>
            <p:ph type="sldNum" idx="12"/>
          </p:nvPr>
        </p:nvSpPr>
        <p:spPr>
          <a:xfrm>
            <a:off x="-125" y="4869225"/>
            <a:ext cx="91440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2" name="正方形/長方形 1">
            <a:extLst>
              <a:ext uri="{FF2B5EF4-FFF2-40B4-BE49-F238E27FC236}">
                <a16:creationId xmlns:a16="http://schemas.microsoft.com/office/drawing/2014/main" id="{D23A9A5D-0594-0433-4899-E88B63E719B5}"/>
              </a:ext>
            </a:extLst>
          </p:cNvPr>
          <p:cNvSpPr/>
          <p:nvPr/>
        </p:nvSpPr>
        <p:spPr>
          <a:xfrm>
            <a:off x="1153414" y="602507"/>
            <a:ext cx="2567984" cy="494199"/>
          </a:xfrm>
          <a:prstGeom prst="rect">
            <a:avLst/>
          </a:prstGeom>
          <a:solidFill>
            <a:schemeClr val="accent6"/>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rPr>
              <a:t>藤島地域を取り巻く課題</a:t>
            </a:r>
          </a:p>
        </p:txBody>
      </p:sp>
      <p:sp>
        <p:nvSpPr>
          <p:cNvPr id="3" name="AutoShape 2" descr="握手のアイコンのイラスト素材 [FYI04311813] | ストックフォト ...">
            <a:extLst>
              <a:ext uri="{FF2B5EF4-FFF2-40B4-BE49-F238E27FC236}">
                <a16:creationId xmlns:a16="http://schemas.microsoft.com/office/drawing/2014/main" id="{CE26C6C9-CEC1-C8D3-ADAA-E69970805DA5}"/>
              </a:ext>
            </a:extLst>
          </p:cNvPr>
          <p:cNvSpPr>
            <a:spLocks noChangeAspect="1" noChangeArrowheads="1"/>
          </p:cNvSpPr>
          <p:nvPr/>
        </p:nvSpPr>
        <p:spPr bwMode="auto">
          <a:xfrm>
            <a:off x="4419600" y="2419350"/>
            <a:ext cx="951816" cy="9518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Google Shape;148;p23">
            <a:extLst>
              <a:ext uri="{FF2B5EF4-FFF2-40B4-BE49-F238E27FC236}">
                <a16:creationId xmlns:a16="http://schemas.microsoft.com/office/drawing/2014/main" id="{2A0396A7-20B2-6B31-12E4-FE5514BE84B3}"/>
              </a:ext>
            </a:extLst>
          </p:cNvPr>
          <p:cNvSpPr/>
          <p:nvPr/>
        </p:nvSpPr>
        <p:spPr>
          <a:xfrm>
            <a:off x="4390461" y="1272215"/>
            <a:ext cx="4474291" cy="2752240"/>
          </a:xfrm>
          <a:prstGeom prst="flowChartPreparation">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b="1" dirty="0">
                <a:solidFill>
                  <a:schemeClr val="dk1"/>
                </a:solidFill>
                <a:latin typeface="Droid Serif"/>
                <a:ea typeface="Droid Serif"/>
                <a:cs typeface="Droid Serif"/>
                <a:sym typeface="Droid Serif"/>
              </a:rPr>
              <a:t>・</a:t>
            </a: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地域住民と共同の地域づくり</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・客観的なデータの提示</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・地域経済効果の検証</a:t>
            </a:r>
          </a:p>
          <a:p>
            <a:pPr marL="0" lvl="0" indent="0" algn="ctr" rtl="0">
              <a:spcBef>
                <a:spcPts val="0"/>
              </a:spcBef>
              <a:spcAft>
                <a:spcPts val="0"/>
              </a:spcAft>
              <a:buNone/>
            </a:pPr>
            <a:endPar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endParaRPr>
          </a:p>
          <a:p>
            <a:pPr marL="0" lvl="0" indent="0" algn="ctr" rtl="0">
              <a:spcBef>
                <a:spcPts val="0"/>
              </a:spcBef>
              <a:spcAft>
                <a:spcPts val="0"/>
              </a:spcAft>
              <a:buNone/>
            </a:pPr>
            <a:r>
              <a:rPr lang="ja-JP" altLang="en-US" b="1" dirty="0">
                <a:solidFill>
                  <a:schemeClr val="dk1"/>
                </a:solidFill>
                <a:latin typeface="UD デジタル 教科書体 NK-R" panose="02020400000000000000" pitchFamily="18" charset="-128"/>
                <a:ea typeface="UD デジタル 教科書体 NK-R" panose="02020400000000000000" pitchFamily="18" charset="-128"/>
                <a:cs typeface="Droid Serif"/>
                <a:sym typeface="Droid Serif"/>
              </a:rPr>
              <a:t>・住民に寄り添った課題提案</a:t>
            </a:r>
          </a:p>
        </p:txBody>
      </p:sp>
      <p:pic>
        <p:nvPicPr>
          <p:cNvPr id="1028" name="Picture 4" descr="握手する手のイラスト（スーツ）">
            <a:extLst>
              <a:ext uri="{FF2B5EF4-FFF2-40B4-BE49-F238E27FC236}">
                <a16:creationId xmlns:a16="http://schemas.microsoft.com/office/drawing/2014/main" id="{0C06AE13-B026-3C5D-029A-EDC51BD0C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33" y="2016776"/>
            <a:ext cx="1657577" cy="107108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D87501F6-E7DB-9B82-BA37-0F0CAF53BF70}"/>
              </a:ext>
            </a:extLst>
          </p:cNvPr>
          <p:cNvSpPr/>
          <p:nvPr/>
        </p:nvSpPr>
        <p:spPr>
          <a:xfrm>
            <a:off x="5422604" y="602507"/>
            <a:ext cx="2567984" cy="494199"/>
          </a:xfrm>
          <a:prstGeom prst="rect">
            <a:avLst/>
          </a:prstGeom>
          <a:solidFill>
            <a:schemeClr val="accent6"/>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rPr>
              <a:t>大東文化大・阿部ゼミ</a:t>
            </a:r>
          </a:p>
        </p:txBody>
      </p:sp>
      <p:grpSp>
        <p:nvGrpSpPr>
          <p:cNvPr id="6" name="グループ化 5">
            <a:extLst>
              <a:ext uri="{FF2B5EF4-FFF2-40B4-BE49-F238E27FC236}">
                <a16:creationId xmlns:a16="http://schemas.microsoft.com/office/drawing/2014/main" id="{688827C2-DE8E-04E4-F300-044E9D1D0D67}"/>
              </a:ext>
            </a:extLst>
          </p:cNvPr>
          <p:cNvGrpSpPr/>
          <p:nvPr/>
        </p:nvGrpSpPr>
        <p:grpSpPr>
          <a:xfrm>
            <a:off x="4250136" y="1507847"/>
            <a:ext cx="605400" cy="451246"/>
            <a:chOff x="7802563" y="1514475"/>
            <a:chExt cx="479425" cy="358775"/>
          </a:xfrm>
        </p:grpSpPr>
        <p:sp>
          <p:nvSpPr>
            <p:cNvPr id="7" name="Freeform 454">
              <a:extLst>
                <a:ext uri="{FF2B5EF4-FFF2-40B4-BE49-F238E27FC236}">
                  <a16:creationId xmlns:a16="http://schemas.microsoft.com/office/drawing/2014/main" id="{81AFF625-10B2-6702-46FC-9E55F7107BC4}"/>
                </a:ext>
              </a:extLst>
            </p:cNvPr>
            <p:cNvSpPr>
              <a:spLocks/>
            </p:cNvSpPr>
            <p:nvPr/>
          </p:nvSpPr>
          <p:spPr bwMode="auto">
            <a:xfrm>
              <a:off x="7986713" y="1514475"/>
              <a:ext cx="111125" cy="111125"/>
            </a:xfrm>
            <a:custGeom>
              <a:avLst/>
              <a:gdLst>
                <a:gd name="T0" fmla="*/ 34 w 70"/>
                <a:gd name="T1" fmla="*/ 70 h 70"/>
                <a:gd name="T2" fmla="*/ 34 w 70"/>
                <a:gd name="T3" fmla="*/ 70 h 70"/>
                <a:gd name="T4" fmla="*/ 42 w 70"/>
                <a:gd name="T5" fmla="*/ 70 h 70"/>
                <a:gd name="T6" fmla="*/ 48 w 70"/>
                <a:gd name="T7" fmla="*/ 68 h 70"/>
                <a:gd name="T8" fmla="*/ 54 w 70"/>
                <a:gd name="T9" fmla="*/ 64 h 70"/>
                <a:gd name="T10" fmla="*/ 60 w 70"/>
                <a:gd name="T11" fmla="*/ 60 h 70"/>
                <a:gd name="T12" fmla="*/ 64 w 70"/>
                <a:gd name="T13" fmla="*/ 54 h 70"/>
                <a:gd name="T14" fmla="*/ 68 w 70"/>
                <a:gd name="T15" fmla="*/ 48 h 70"/>
                <a:gd name="T16" fmla="*/ 70 w 70"/>
                <a:gd name="T17" fmla="*/ 42 h 70"/>
                <a:gd name="T18" fmla="*/ 70 w 70"/>
                <a:gd name="T19" fmla="*/ 34 h 70"/>
                <a:gd name="T20" fmla="*/ 70 w 70"/>
                <a:gd name="T21" fmla="*/ 34 h 70"/>
                <a:gd name="T22" fmla="*/ 70 w 70"/>
                <a:gd name="T23" fmla="*/ 28 h 70"/>
                <a:gd name="T24" fmla="*/ 68 w 70"/>
                <a:gd name="T25" fmla="*/ 20 h 70"/>
                <a:gd name="T26" fmla="*/ 64 w 70"/>
                <a:gd name="T27" fmla="*/ 14 h 70"/>
                <a:gd name="T28" fmla="*/ 60 w 70"/>
                <a:gd name="T29" fmla="*/ 10 h 70"/>
                <a:gd name="T30" fmla="*/ 54 w 70"/>
                <a:gd name="T31" fmla="*/ 6 h 70"/>
                <a:gd name="T32" fmla="*/ 48 w 70"/>
                <a:gd name="T33" fmla="*/ 2 h 70"/>
                <a:gd name="T34" fmla="*/ 42 w 70"/>
                <a:gd name="T35" fmla="*/ 0 h 70"/>
                <a:gd name="T36" fmla="*/ 34 w 70"/>
                <a:gd name="T37" fmla="*/ 0 h 70"/>
                <a:gd name="T38" fmla="*/ 34 w 70"/>
                <a:gd name="T39" fmla="*/ 0 h 70"/>
                <a:gd name="T40" fmla="*/ 28 w 70"/>
                <a:gd name="T41" fmla="*/ 0 h 70"/>
                <a:gd name="T42" fmla="*/ 22 w 70"/>
                <a:gd name="T43" fmla="*/ 2 h 70"/>
                <a:gd name="T44" fmla="*/ 16 w 70"/>
                <a:gd name="T45" fmla="*/ 6 h 70"/>
                <a:gd name="T46" fmla="*/ 10 w 70"/>
                <a:gd name="T47" fmla="*/ 10 h 70"/>
                <a:gd name="T48" fmla="*/ 6 w 70"/>
                <a:gd name="T49" fmla="*/ 14 h 70"/>
                <a:gd name="T50" fmla="*/ 2 w 70"/>
                <a:gd name="T51" fmla="*/ 20 h 70"/>
                <a:gd name="T52" fmla="*/ 0 w 70"/>
                <a:gd name="T53" fmla="*/ 28 h 70"/>
                <a:gd name="T54" fmla="*/ 0 w 70"/>
                <a:gd name="T55" fmla="*/ 34 h 70"/>
                <a:gd name="T56" fmla="*/ 0 w 70"/>
                <a:gd name="T57" fmla="*/ 34 h 70"/>
                <a:gd name="T58" fmla="*/ 0 w 70"/>
                <a:gd name="T59" fmla="*/ 42 h 70"/>
                <a:gd name="T60" fmla="*/ 2 w 70"/>
                <a:gd name="T61" fmla="*/ 48 h 70"/>
                <a:gd name="T62" fmla="*/ 6 w 70"/>
                <a:gd name="T63" fmla="*/ 54 h 70"/>
                <a:gd name="T64" fmla="*/ 10 w 70"/>
                <a:gd name="T65" fmla="*/ 60 h 70"/>
                <a:gd name="T66" fmla="*/ 16 w 70"/>
                <a:gd name="T67" fmla="*/ 64 h 70"/>
                <a:gd name="T68" fmla="*/ 22 w 70"/>
                <a:gd name="T69" fmla="*/ 68 h 70"/>
                <a:gd name="T70" fmla="*/ 28 w 70"/>
                <a:gd name="T71" fmla="*/ 70 h 70"/>
                <a:gd name="T72" fmla="*/ 34 w 70"/>
                <a:gd name="T73" fmla="*/ 70 h 70"/>
                <a:gd name="T74" fmla="*/ 34 w 70"/>
                <a:gd name="T7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0">
                  <a:moveTo>
                    <a:pt x="34" y="70"/>
                  </a:moveTo>
                  <a:lnTo>
                    <a:pt x="34" y="70"/>
                  </a:lnTo>
                  <a:lnTo>
                    <a:pt x="42" y="70"/>
                  </a:lnTo>
                  <a:lnTo>
                    <a:pt x="48" y="68"/>
                  </a:lnTo>
                  <a:lnTo>
                    <a:pt x="54" y="64"/>
                  </a:lnTo>
                  <a:lnTo>
                    <a:pt x="60" y="60"/>
                  </a:lnTo>
                  <a:lnTo>
                    <a:pt x="64" y="54"/>
                  </a:lnTo>
                  <a:lnTo>
                    <a:pt x="68" y="48"/>
                  </a:lnTo>
                  <a:lnTo>
                    <a:pt x="70" y="42"/>
                  </a:lnTo>
                  <a:lnTo>
                    <a:pt x="70" y="34"/>
                  </a:lnTo>
                  <a:lnTo>
                    <a:pt x="70" y="34"/>
                  </a:lnTo>
                  <a:lnTo>
                    <a:pt x="70" y="28"/>
                  </a:lnTo>
                  <a:lnTo>
                    <a:pt x="68" y="20"/>
                  </a:lnTo>
                  <a:lnTo>
                    <a:pt x="64" y="14"/>
                  </a:lnTo>
                  <a:lnTo>
                    <a:pt x="60" y="10"/>
                  </a:lnTo>
                  <a:lnTo>
                    <a:pt x="54" y="6"/>
                  </a:lnTo>
                  <a:lnTo>
                    <a:pt x="48" y="2"/>
                  </a:lnTo>
                  <a:lnTo>
                    <a:pt x="42" y="0"/>
                  </a:lnTo>
                  <a:lnTo>
                    <a:pt x="34" y="0"/>
                  </a:lnTo>
                  <a:lnTo>
                    <a:pt x="34" y="0"/>
                  </a:lnTo>
                  <a:lnTo>
                    <a:pt x="28" y="0"/>
                  </a:lnTo>
                  <a:lnTo>
                    <a:pt x="22" y="2"/>
                  </a:lnTo>
                  <a:lnTo>
                    <a:pt x="16" y="6"/>
                  </a:lnTo>
                  <a:lnTo>
                    <a:pt x="10" y="10"/>
                  </a:lnTo>
                  <a:lnTo>
                    <a:pt x="6" y="14"/>
                  </a:lnTo>
                  <a:lnTo>
                    <a:pt x="2" y="20"/>
                  </a:lnTo>
                  <a:lnTo>
                    <a:pt x="0" y="28"/>
                  </a:lnTo>
                  <a:lnTo>
                    <a:pt x="0" y="34"/>
                  </a:lnTo>
                  <a:lnTo>
                    <a:pt x="0" y="34"/>
                  </a:lnTo>
                  <a:lnTo>
                    <a:pt x="0" y="42"/>
                  </a:lnTo>
                  <a:lnTo>
                    <a:pt x="2" y="48"/>
                  </a:lnTo>
                  <a:lnTo>
                    <a:pt x="6" y="54"/>
                  </a:lnTo>
                  <a:lnTo>
                    <a:pt x="10" y="60"/>
                  </a:lnTo>
                  <a:lnTo>
                    <a:pt x="16" y="64"/>
                  </a:lnTo>
                  <a:lnTo>
                    <a:pt x="22" y="68"/>
                  </a:lnTo>
                  <a:lnTo>
                    <a:pt x="28" y="70"/>
                  </a:lnTo>
                  <a:lnTo>
                    <a:pt x="34" y="70"/>
                  </a:lnTo>
                  <a:lnTo>
                    <a:pt x="34"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8" name="Freeform 455">
              <a:extLst>
                <a:ext uri="{FF2B5EF4-FFF2-40B4-BE49-F238E27FC236}">
                  <a16:creationId xmlns:a16="http://schemas.microsoft.com/office/drawing/2014/main" id="{1E1A10DF-51C7-2FF4-BBB7-0A63B988614F}"/>
                </a:ext>
              </a:extLst>
            </p:cNvPr>
            <p:cNvSpPr>
              <a:spLocks/>
            </p:cNvSpPr>
            <p:nvPr/>
          </p:nvSpPr>
          <p:spPr bwMode="auto">
            <a:xfrm>
              <a:off x="7974013" y="1628775"/>
              <a:ext cx="136525" cy="88900"/>
            </a:xfrm>
            <a:custGeom>
              <a:avLst/>
              <a:gdLst>
                <a:gd name="T0" fmla="*/ 42 w 86"/>
                <a:gd name="T1" fmla="*/ 0 h 56"/>
                <a:gd name="T2" fmla="*/ 42 w 86"/>
                <a:gd name="T3" fmla="*/ 0 h 56"/>
                <a:gd name="T4" fmla="*/ 36 w 86"/>
                <a:gd name="T5" fmla="*/ 2 h 56"/>
                <a:gd name="T6" fmla="*/ 30 w 86"/>
                <a:gd name="T7" fmla="*/ 4 h 56"/>
                <a:gd name="T8" fmla="*/ 22 w 86"/>
                <a:gd name="T9" fmla="*/ 10 h 56"/>
                <a:gd name="T10" fmla="*/ 16 w 86"/>
                <a:gd name="T11" fmla="*/ 16 h 56"/>
                <a:gd name="T12" fmla="*/ 12 w 86"/>
                <a:gd name="T13" fmla="*/ 24 h 56"/>
                <a:gd name="T14" fmla="*/ 8 w 86"/>
                <a:gd name="T15" fmla="*/ 34 h 56"/>
                <a:gd name="T16" fmla="*/ 0 w 86"/>
                <a:gd name="T17" fmla="*/ 56 h 56"/>
                <a:gd name="T18" fmla="*/ 86 w 86"/>
                <a:gd name="T19" fmla="*/ 56 h 56"/>
                <a:gd name="T20" fmla="*/ 86 w 86"/>
                <a:gd name="T21" fmla="*/ 56 h 56"/>
                <a:gd name="T22" fmla="*/ 78 w 86"/>
                <a:gd name="T23" fmla="*/ 34 h 56"/>
                <a:gd name="T24" fmla="*/ 74 w 86"/>
                <a:gd name="T25" fmla="*/ 24 h 56"/>
                <a:gd name="T26" fmla="*/ 68 w 86"/>
                <a:gd name="T27" fmla="*/ 16 h 56"/>
                <a:gd name="T28" fmla="*/ 64 w 86"/>
                <a:gd name="T29" fmla="*/ 10 h 56"/>
                <a:gd name="T30" fmla="*/ 56 w 86"/>
                <a:gd name="T31" fmla="*/ 4 h 56"/>
                <a:gd name="T32" fmla="*/ 50 w 86"/>
                <a:gd name="T33" fmla="*/ 2 h 56"/>
                <a:gd name="T34" fmla="*/ 42 w 86"/>
                <a:gd name="T35" fmla="*/ 0 h 56"/>
                <a:gd name="T36" fmla="*/ 42 w 86"/>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56">
                  <a:moveTo>
                    <a:pt x="42" y="0"/>
                  </a:moveTo>
                  <a:lnTo>
                    <a:pt x="42" y="0"/>
                  </a:lnTo>
                  <a:lnTo>
                    <a:pt x="36" y="2"/>
                  </a:lnTo>
                  <a:lnTo>
                    <a:pt x="30" y="4"/>
                  </a:lnTo>
                  <a:lnTo>
                    <a:pt x="22" y="10"/>
                  </a:lnTo>
                  <a:lnTo>
                    <a:pt x="16" y="16"/>
                  </a:lnTo>
                  <a:lnTo>
                    <a:pt x="12" y="24"/>
                  </a:lnTo>
                  <a:lnTo>
                    <a:pt x="8" y="34"/>
                  </a:lnTo>
                  <a:lnTo>
                    <a:pt x="0" y="56"/>
                  </a:lnTo>
                  <a:lnTo>
                    <a:pt x="86" y="56"/>
                  </a:lnTo>
                  <a:lnTo>
                    <a:pt x="86" y="56"/>
                  </a:lnTo>
                  <a:lnTo>
                    <a:pt x="78" y="34"/>
                  </a:lnTo>
                  <a:lnTo>
                    <a:pt x="74" y="24"/>
                  </a:lnTo>
                  <a:lnTo>
                    <a:pt x="68" y="16"/>
                  </a:lnTo>
                  <a:lnTo>
                    <a:pt x="64" y="10"/>
                  </a:lnTo>
                  <a:lnTo>
                    <a:pt x="56" y="4"/>
                  </a:lnTo>
                  <a:lnTo>
                    <a:pt x="50" y="2"/>
                  </a:lnTo>
                  <a:lnTo>
                    <a:pt x="42"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9" name="Freeform 456">
              <a:extLst>
                <a:ext uri="{FF2B5EF4-FFF2-40B4-BE49-F238E27FC236}">
                  <a16:creationId xmlns:a16="http://schemas.microsoft.com/office/drawing/2014/main" id="{E34CEEBC-9C3B-D53C-9389-15BFDEEE554F}"/>
                </a:ext>
              </a:extLst>
            </p:cNvPr>
            <p:cNvSpPr>
              <a:spLocks/>
            </p:cNvSpPr>
            <p:nvPr/>
          </p:nvSpPr>
          <p:spPr bwMode="auto">
            <a:xfrm>
              <a:off x="7818438" y="1612900"/>
              <a:ext cx="114300" cy="114300"/>
            </a:xfrm>
            <a:custGeom>
              <a:avLst/>
              <a:gdLst>
                <a:gd name="T0" fmla="*/ 36 w 72"/>
                <a:gd name="T1" fmla="*/ 72 h 72"/>
                <a:gd name="T2" fmla="*/ 36 w 72"/>
                <a:gd name="T3" fmla="*/ 72 h 72"/>
                <a:gd name="T4" fmla="*/ 42 w 72"/>
                <a:gd name="T5" fmla="*/ 72 h 72"/>
                <a:gd name="T6" fmla="*/ 50 w 72"/>
                <a:gd name="T7" fmla="*/ 70 h 72"/>
                <a:gd name="T8" fmla="*/ 56 w 72"/>
                <a:gd name="T9" fmla="*/ 66 h 72"/>
                <a:gd name="T10" fmla="*/ 60 w 72"/>
                <a:gd name="T11" fmla="*/ 62 h 72"/>
                <a:gd name="T12" fmla="*/ 66 w 72"/>
                <a:gd name="T13" fmla="*/ 56 h 72"/>
                <a:gd name="T14" fmla="*/ 68 w 72"/>
                <a:gd name="T15" fmla="*/ 50 h 72"/>
                <a:gd name="T16" fmla="*/ 70 w 72"/>
                <a:gd name="T17" fmla="*/ 44 h 72"/>
                <a:gd name="T18" fmla="*/ 72 w 72"/>
                <a:gd name="T19" fmla="*/ 36 h 72"/>
                <a:gd name="T20" fmla="*/ 72 w 72"/>
                <a:gd name="T21" fmla="*/ 36 h 72"/>
                <a:gd name="T22" fmla="*/ 70 w 72"/>
                <a:gd name="T23" fmla="*/ 30 h 72"/>
                <a:gd name="T24" fmla="*/ 68 w 72"/>
                <a:gd name="T25" fmla="*/ 22 h 72"/>
                <a:gd name="T26" fmla="*/ 66 w 72"/>
                <a:gd name="T27" fmla="*/ 16 h 72"/>
                <a:gd name="T28" fmla="*/ 60 w 72"/>
                <a:gd name="T29" fmla="*/ 12 h 72"/>
                <a:gd name="T30" fmla="*/ 56 w 72"/>
                <a:gd name="T31" fmla="*/ 6 h 72"/>
                <a:gd name="T32" fmla="*/ 50 w 72"/>
                <a:gd name="T33" fmla="*/ 4 h 72"/>
                <a:gd name="T34" fmla="*/ 42 w 72"/>
                <a:gd name="T35" fmla="*/ 2 h 72"/>
                <a:gd name="T36" fmla="*/ 36 w 72"/>
                <a:gd name="T37" fmla="*/ 0 h 72"/>
                <a:gd name="T38" fmla="*/ 36 w 72"/>
                <a:gd name="T39" fmla="*/ 0 h 72"/>
                <a:gd name="T40" fmla="*/ 28 w 72"/>
                <a:gd name="T41" fmla="*/ 2 h 72"/>
                <a:gd name="T42" fmla="*/ 22 w 72"/>
                <a:gd name="T43" fmla="*/ 4 h 72"/>
                <a:gd name="T44" fmla="*/ 16 w 72"/>
                <a:gd name="T45" fmla="*/ 6 h 72"/>
                <a:gd name="T46" fmla="*/ 10 w 72"/>
                <a:gd name="T47" fmla="*/ 12 h 72"/>
                <a:gd name="T48" fmla="*/ 6 w 72"/>
                <a:gd name="T49" fmla="*/ 16 h 72"/>
                <a:gd name="T50" fmla="*/ 4 w 72"/>
                <a:gd name="T51" fmla="*/ 22 h 72"/>
                <a:gd name="T52" fmla="*/ 0 w 72"/>
                <a:gd name="T53" fmla="*/ 30 h 72"/>
                <a:gd name="T54" fmla="*/ 0 w 72"/>
                <a:gd name="T55" fmla="*/ 36 h 72"/>
                <a:gd name="T56" fmla="*/ 0 w 72"/>
                <a:gd name="T57" fmla="*/ 36 h 72"/>
                <a:gd name="T58" fmla="*/ 0 w 72"/>
                <a:gd name="T59" fmla="*/ 44 h 72"/>
                <a:gd name="T60" fmla="*/ 4 w 72"/>
                <a:gd name="T61" fmla="*/ 50 h 72"/>
                <a:gd name="T62" fmla="*/ 6 w 72"/>
                <a:gd name="T63" fmla="*/ 56 h 72"/>
                <a:gd name="T64" fmla="*/ 10 w 72"/>
                <a:gd name="T65" fmla="*/ 62 h 72"/>
                <a:gd name="T66" fmla="*/ 16 w 72"/>
                <a:gd name="T67" fmla="*/ 66 h 72"/>
                <a:gd name="T68" fmla="*/ 22 w 72"/>
                <a:gd name="T69" fmla="*/ 70 h 72"/>
                <a:gd name="T70" fmla="*/ 28 w 72"/>
                <a:gd name="T71" fmla="*/ 72 h 72"/>
                <a:gd name="T72" fmla="*/ 36 w 72"/>
                <a:gd name="T73" fmla="*/ 72 h 72"/>
                <a:gd name="T74" fmla="*/ 36 w 72"/>
                <a:gd name="T7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72">
                  <a:moveTo>
                    <a:pt x="36" y="72"/>
                  </a:moveTo>
                  <a:lnTo>
                    <a:pt x="36" y="72"/>
                  </a:lnTo>
                  <a:lnTo>
                    <a:pt x="42" y="72"/>
                  </a:lnTo>
                  <a:lnTo>
                    <a:pt x="50" y="70"/>
                  </a:lnTo>
                  <a:lnTo>
                    <a:pt x="56" y="66"/>
                  </a:lnTo>
                  <a:lnTo>
                    <a:pt x="60" y="62"/>
                  </a:lnTo>
                  <a:lnTo>
                    <a:pt x="66" y="56"/>
                  </a:lnTo>
                  <a:lnTo>
                    <a:pt x="68" y="50"/>
                  </a:lnTo>
                  <a:lnTo>
                    <a:pt x="70" y="44"/>
                  </a:lnTo>
                  <a:lnTo>
                    <a:pt x="72" y="36"/>
                  </a:lnTo>
                  <a:lnTo>
                    <a:pt x="72" y="36"/>
                  </a:lnTo>
                  <a:lnTo>
                    <a:pt x="70" y="30"/>
                  </a:lnTo>
                  <a:lnTo>
                    <a:pt x="68" y="22"/>
                  </a:lnTo>
                  <a:lnTo>
                    <a:pt x="66" y="16"/>
                  </a:lnTo>
                  <a:lnTo>
                    <a:pt x="60" y="12"/>
                  </a:lnTo>
                  <a:lnTo>
                    <a:pt x="56" y="6"/>
                  </a:lnTo>
                  <a:lnTo>
                    <a:pt x="50" y="4"/>
                  </a:lnTo>
                  <a:lnTo>
                    <a:pt x="42" y="2"/>
                  </a:lnTo>
                  <a:lnTo>
                    <a:pt x="36" y="0"/>
                  </a:lnTo>
                  <a:lnTo>
                    <a:pt x="36" y="0"/>
                  </a:lnTo>
                  <a:lnTo>
                    <a:pt x="28" y="2"/>
                  </a:lnTo>
                  <a:lnTo>
                    <a:pt x="22" y="4"/>
                  </a:lnTo>
                  <a:lnTo>
                    <a:pt x="16" y="6"/>
                  </a:lnTo>
                  <a:lnTo>
                    <a:pt x="10" y="12"/>
                  </a:lnTo>
                  <a:lnTo>
                    <a:pt x="6" y="16"/>
                  </a:lnTo>
                  <a:lnTo>
                    <a:pt x="4" y="22"/>
                  </a:lnTo>
                  <a:lnTo>
                    <a:pt x="0" y="30"/>
                  </a:lnTo>
                  <a:lnTo>
                    <a:pt x="0" y="36"/>
                  </a:lnTo>
                  <a:lnTo>
                    <a:pt x="0" y="36"/>
                  </a:lnTo>
                  <a:lnTo>
                    <a:pt x="0" y="44"/>
                  </a:lnTo>
                  <a:lnTo>
                    <a:pt x="4" y="50"/>
                  </a:lnTo>
                  <a:lnTo>
                    <a:pt x="6" y="56"/>
                  </a:lnTo>
                  <a:lnTo>
                    <a:pt x="10" y="62"/>
                  </a:lnTo>
                  <a:lnTo>
                    <a:pt x="16" y="66"/>
                  </a:lnTo>
                  <a:lnTo>
                    <a:pt x="22" y="70"/>
                  </a:lnTo>
                  <a:lnTo>
                    <a:pt x="28" y="72"/>
                  </a:lnTo>
                  <a:lnTo>
                    <a:pt x="36" y="72"/>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10" name="Freeform 457">
              <a:extLst>
                <a:ext uri="{FF2B5EF4-FFF2-40B4-BE49-F238E27FC236}">
                  <a16:creationId xmlns:a16="http://schemas.microsoft.com/office/drawing/2014/main" id="{4B30BD2E-EE4F-0DDF-F066-28197117F1C6}"/>
                </a:ext>
              </a:extLst>
            </p:cNvPr>
            <p:cNvSpPr>
              <a:spLocks/>
            </p:cNvSpPr>
            <p:nvPr/>
          </p:nvSpPr>
          <p:spPr bwMode="auto">
            <a:xfrm>
              <a:off x="7802563" y="1730375"/>
              <a:ext cx="111125" cy="142875"/>
            </a:xfrm>
            <a:custGeom>
              <a:avLst/>
              <a:gdLst>
                <a:gd name="T0" fmla="*/ 46 w 70"/>
                <a:gd name="T1" fmla="*/ 0 h 90"/>
                <a:gd name="T2" fmla="*/ 46 w 70"/>
                <a:gd name="T3" fmla="*/ 0 h 90"/>
                <a:gd name="T4" fmla="*/ 36 w 70"/>
                <a:gd name="T5" fmla="*/ 2 h 90"/>
                <a:gd name="T6" fmla="*/ 28 w 70"/>
                <a:gd name="T7" fmla="*/ 6 h 90"/>
                <a:gd name="T8" fmla="*/ 20 w 70"/>
                <a:gd name="T9" fmla="*/ 14 h 90"/>
                <a:gd name="T10" fmla="*/ 14 w 70"/>
                <a:gd name="T11" fmla="*/ 26 h 90"/>
                <a:gd name="T12" fmla="*/ 8 w 70"/>
                <a:gd name="T13" fmla="*/ 40 h 90"/>
                <a:gd name="T14" fmla="*/ 4 w 70"/>
                <a:gd name="T15" fmla="*/ 54 h 90"/>
                <a:gd name="T16" fmla="*/ 0 w 70"/>
                <a:gd name="T17" fmla="*/ 72 h 90"/>
                <a:gd name="T18" fmla="*/ 0 w 70"/>
                <a:gd name="T19" fmla="*/ 90 h 90"/>
                <a:gd name="T20" fmla="*/ 50 w 70"/>
                <a:gd name="T21" fmla="*/ 90 h 90"/>
                <a:gd name="T22" fmla="*/ 70 w 70"/>
                <a:gd name="T23" fmla="*/ 36 h 90"/>
                <a:gd name="T24" fmla="*/ 70 w 70"/>
                <a:gd name="T25" fmla="*/ 36 h 90"/>
                <a:gd name="T26" fmla="*/ 68 w 70"/>
                <a:gd name="T27" fmla="*/ 20 h 90"/>
                <a:gd name="T28" fmla="*/ 62 w 70"/>
                <a:gd name="T29" fmla="*/ 10 h 90"/>
                <a:gd name="T30" fmla="*/ 60 w 70"/>
                <a:gd name="T31" fmla="*/ 6 h 90"/>
                <a:gd name="T32" fmla="*/ 56 w 70"/>
                <a:gd name="T33" fmla="*/ 2 h 90"/>
                <a:gd name="T34" fmla="*/ 50 w 70"/>
                <a:gd name="T35" fmla="*/ 0 h 90"/>
                <a:gd name="T36" fmla="*/ 46 w 70"/>
                <a:gd name="T37" fmla="*/ 0 h 90"/>
                <a:gd name="T38" fmla="*/ 46 w 70"/>
                <a:gd name="T3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90">
                  <a:moveTo>
                    <a:pt x="46" y="0"/>
                  </a:moveTo>
                  <a:lnTo>
                    <a:pt x="46" y="0"/>
                  </a:lnTo>
                  <a:lnTo>
                    <a:pt x="36" y="2"/>
                  </a:lnTo>
                  <a:lnTo>
                    <a:pt x="28" y="6"/>
                  </a:lnTo>
                  <a:lnTo>
                    <a:pt x="20" y="14"/>
                  </a:lnTo>
                  <a:lnTo>
                    <a:pt x="14" y="26"/>
                  </a:lnTo>
                  <a:lnTo>
                    <a:pt x="8" y="40"/>
                  </a:lnTo>
                  <a:lnTo>
                    <a:pt x="4" y="54"/>
                  </a:lnTo>
                  <a:lnTo>
                    <a:pt x="0" y="72"/>
                  </a:lnTo>
                  <a:lnTo>
                    <a:pt x="0" y="90"/>
                  </a:lnTo>
                  <a:lnTo>
                    <a:pt x="50" y="90"/>
                  </a:lnTo>
                  <a:lnTo>
                    <a:pt x="70" y="36"/>
                  </a:lnTo>
                  <a:lnTo>
                    <a:pt x="70" y="36"/>
                  </a:lnTo>
                  <a:lnTo>
                    <a:pt x="68" y="20"/>
                  </a:lnTo>
                  <a:lnTo>
                    <a:pt x="62" y="10"/>
                  </a:lnTo>
                  <a:lnTo>
                    <a:pt x="60" y="6"/>
                  </a:lnTo>
                  <a:lnTo>
                    <a:pt x="56" y="2"/>
                  </a:lnTo>
                  <a:lnTo>
                    <a:pt x="50" y="0"/>
                  </a:lnTo>
                  <a:lnTo>
                    <a:pt x="46" y="0"/>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11" name="Freeform 458">
              <a:extLst>
                <a:ext uri="{FF2B5EF4-FFF2-40B4-BE49-F238E27FC236}">
                  <a16:creationId xmlns:a16="http://schemas.microsoft.com/office/drawing/2014/main" id="{4091430E-F09A-5CB4-611D-804922A5B5CF}"/>
                </a:ext>
              </a:extLst>
            </p:cNvPr>
            <p:cNvSpPr>
              <a:spLocks/>
            </p:cNvSpPr>
            <p:nvPr/>
          </p:nvSpPr>
          <p:spPr bwMode="auto">
            <a:xfrm>
              <a:off x="8151813" y="1612900"/>
              <a:ext cx="114300" cy="114300"/>
            </a:xfrm>
            <a:custGeom>
              <a:avLst/>
              <a:gdLst>
                <a:gd name="T0" fmla="*/ 36 w 72"/>
                <a:gd name="T1" fmla="*/ 72 h 72"/>
                <a:gd name="T2" fmla="*/ 36 w 72"/>
                <a:gd name="T3" fmla="*/ 72 h 72"/>
                <a:gd name="T4" fmla="*/ 44 w 72"/>
                <a:gd name="T5" fmla="*/ 72 h 72"/>
                <a:gd name="T6" fmla="*/ 50 w 72"/>
                <a:gd name="T7" fmla="*/ 70 h 72"/>
                <a:gd name="T8" fmla="*/ 56 w 72"/>
                <a:gd name="T9" fmla="*/ 66 h 72"/>
                <a:gd name="T10" fmla="*/ 62 w 72"/>
                <a:gd name="T11" fmla="*/ 62 h 72"/>
                <a:gd name="T12" fmla="*/ 66 w 72"/>
                <a:gd name="T13" fmla="*/ 56 h 72"/>
                <a:gd name="T14" fmla="*/ 68 w 72"/>
                <a:gd name="T15" fmla="*/ 50 h 72"/>
                <a:gd name="T16" fmla="*/ 70 w 72"/>
                <a:gd name="T17" fmla="*/ 44 h 72"/>
                <a:gd name="T18" fmla="*/ 72 w 72"/>
                <a:gd name="T19" fmla="*/ 36 h 72"/>
                <a:gd name="T20" fmla="*/ 72 w 72"/>
                <a:gd name="T21" fmla="*/ 36 h 72"/>
                <a:gd name="T22" fmla="*/ 70 w 72"/>
                <a:gd name="T23" fmla="*/ 30 h 72"/>
                <a:gd name="T24" fmla="*/ 68 w 72"/>
                <a:gd name="T25" fmla="*/ 22 h 72"/>
                <a:gd name="T26" fmla="*/ 66 w 72"/>
                <a:gd name="T27" fmla="*/ 16 h 72"/>
                <a:gd name="T28" fmla="*/ 62 w 72"/>
                <a:gd name="T29" fmla="*/ 12 h 72"/>
                <a:gd name="T30" fmla="*/ 56 w 72"/>
                <a:gd name="T31" fmla="*/ 6 h 72"/>
                <a:gd name="T32" fmla="*/ 50 w 72"/>
                <a:gd name="T33" fmla="*/ 4 h 72"/>
                <a:gd name="T34" fmla="*/ 44 w 72"/>
                <a:gd name="T35" fmla="*/ 2 h 72"/>
                <a:gd name="T36" fmla="*/ 36 w 72"/>
                <a:gd name="T37" fmla="*/ 0 h 72"/>
                <a:gd name="T38" fmla="*/ 36 w 72"/>
                <a:gd name="T39" fmla="*/ 0 h 72"/>
                <a:gd name="T40" fmla="*/ 28 w 72"/>
                <a:gd name="T41" fmla="*/ 2 h 72"/>
                <a:gd name="T42" fmla="*/ 22 w 72"/>
                <a:gd name="T43" fmla="*/ 4 h 72"/>
                <a:gd name="T44" fmla="*/ 16 w 72"/>
                <a:gd name="T45" fmla="*/ 6 h 72"/>
                <a:gd name="T46" fmla="*/ 10 w 72"/>
                <a:gd name="T47" fmla="*/ 12 h 72"/>
                <a:gd name="T48" fmla="*/ 6 w 72"/>
                <a:gd name="T49" fmla="*/ 16 h 72"/>
                <a:gd name="T50" fmla="*/ 4 w 72"/>
                <a:gd name="T51" fmla="*/ 22 h 72"/>
                <a:gd name="T52" fmla="*/ 2 w 72"/>
                <a:gd name="T53" fmla="*/ 30 h 72"/>
                <a:gd name="T54" fmla="*/ 0 w 72"/>
                <a:gd name="T55" fmla="*/ 36 h 72"/>
                <a:gd name="T56" fmla="*/ 0 w 72"/>
                <a:gd name="T57" fmla="*/ 36 h 72"/>
                <a:gd name="T58" fmla="*/ 2 w 72"/>
                <a:gd name="T59" fmla="*/ 44 h 72"/>
                <a:gd name="T60" fmla="*/ 4 w 72"/>
                <a:gd name="T61" fmla="*/ 50 h 72"/>
                <a:gd name="T62" fmla="*/ 6 w 72"/>
                <a:gd name="T63" fmla="*/ 56 h 72"/>
                <a:gd name="T64" fmla="*/ 10 w 72"/>
                <a:gd name="T65" fmla="*/ 62 h 72"/>
                <a:gd name="T66" fmla="*/ 16 w 72"/>
                <a:gd name="T67" fmla="*/ 66 h 72"/>
                <a:gd name="T68" fmla="*/ 22 w 72"/>
                <a:gd name="T69" fmla="*/ 70 h 72"/>
                <a:gd name="T70" fmla="*/ 28 w 72"/>
                <a:gd name="T71" fmla="*/ 72 h 72"/>
                <a:gd name="T72" fmla="*/ 36 w 72"/>
                <a:gd name="T73" fmla="*/ 72 h 72"/>
                <a:gd name="T74" fmla="*/ 36 w 72"/>
                <a:gd name="T7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72">
                  <a:moveTo>
                    <a:pt x="36" y="72"/>
                  </a:moveTo>
                  <a:lnTo>
                    <a:pt x="36" y="72"/>
                  </a:lnTo>
                  <a:lnTo>
                    <a:pt x="44" y="72"/>
                  </a:lnTo>
                  <a:lnTo>
                    <a:pt x="50" y="70"/>
                  </a:lnTo>
                  <a:lnTo>
                    <a:pt x="56" y="66"/>
                  </a:lnTo>
                  <a:lnTo>
                    <a:pt x="62" y="62"/>
                  </a:lnTo>
                  <a:lnTo>
                    <a:pt x="66" y="56"/>
                  </a:lnTo>
                  <a:lnTo>
                    <a:pt x="68" y="50"/>
                  </a:lnTo>
                  <a:lnTo>
                    <a:pt x="70" y="44"/>
                  </a:lnTo>
                  <a:lnTo>
                    <a:pt x="72" y="36"/>
                  </a:lnTo>
                  <a:lnTo>
                    <a:pt x="72" y="36"/>
                  </a:lnTo>
                  <a:lnTo>
                    <a:pt x="70" y="30"/>
                  </a:lnTo>
                  <a:lnTo>
                    <a:pt x="68" y="22"/>
                  </a:lnTo>
                  <a:lnTo>
                    <a:pt x="66" y="16"/>
                  </a:lnTo>
                  <a:lnTo>
                    <a:pt x="62" y="12"/>
                  </a:lnTo>
                  <a:lnTo>
                    <a:pt x="56" y="6"/>
                  </a:lnTo>
                  <a:lnTo>
                    <a:pt x="50" y="4"/>
                  </a:lnTo>
                  <a:lnTo>
                    <a:pt x="44" y="2"/>
                  </a:lnTo>
                  <a:lnTo>
                    <a:pt x="36" y="0"/>
                  </a:lnTo>
                  <a:lnTo>
                    <a:pt x="36" y="0"/>
                  </a:lnTo>
                  <a:lnTo>
                    <a:pt x="28" y="2"/>
                  </a:lnTo>
                  <a:lnTo>
                    <a:pt x="22" y="4"/>
                  </a:lnTo>
                  <a:lnTo>
                    <a:pt x="16" y="6"/>
                  </a:lnTo>
                  <a:lnTo>
                    <a:pt x="10" y="12"/>
                  </a:lnTo>
                  <a:lnTo>
                    <a:pt x="6" y="16"/>
                  </a:lnTo>
                  <a:lnTo>
                    <a:pt x="4" y="22"/>
                  </a:lnTo>
                  <a:lnTo>
                    <a:pt x="2" y="30"/>
                  </a:lnTo>
                  <a:lnTo>
                    <a:pt x="0" y="36"/>
                  </a:lnTo>
                  <a:lnTo>
                    <a:pt x="0" y="36"/>
                  </a:lnTo>
                  <a:lnTo>
                    <a:pt x="2" y="44"/>
                  </a:lnTo>
                  <a:lnTo>
                    <a:pt x="4" y="50"/>
                  </a:lnTo>
                  <a:lnTo>
                    <a:pt x="6" y="56"/>
                  </a:lnTo>
                  <a:lnTo>
                    <a:pt x="10" y="62"/>
                  </a:lnTo>
                  <a:lnTo>
                    <a:pt x="16" y="66"/>
                  </a:lnTo>
                  <a:lnTo>
                    <a:pt x="22" y="70"/>
                  </a:lnTo>
                  <a:lnTo>
                    <a:pt x="28" y="72"/>
                  </a:lnTo>
                  <a:lnTo>
                    <a:pt x="36" y="72"/>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12" name="Freeform 459">
              <a:extLst>
                <a:ext uri="{FF2B5EF4-FFF2-40B4-BE49-F238E27FC236}">
                  <a16:creationId xmlns:a16="http://schemas.microsoft.com/office/drawing/2014/main" id="{D8411374-BBF1-4D92-6F60-E1DA5BCBA297}"/>
                </a:ext>
              </a:extLst>
            </p:cNvPr>
            <p:cNvSpPr>
              <a:spLocks/>
            </p:cNvSpPr>
            <p:nvPr/>
          </p:nvSpPr>
          <p:spPr bwMode="auto">
            <a:xfrm>
              <a:off x="8170863" y="1730375"/>
              <a:ext cx="111125" cy="142875"/>
            </a:xfrm>
            <a:custGeom>
              <a:avLst/>
              <a:gdLst>
                <a:gd name="T0" fmla="*/ 24 w 70"/>
                <a:gd name="T1" fmla="*/ 0 h 90"/>
                <a:gd name="T2" fmla="*/ 24 w 70"/>
                <a:gd name="T3" fmla="*/ 0 h 90"/>
                <a:gd name="T4" fmla="*/ 18 w 70"/>
                <a:gd name="T5" fmla="*/ 0 h 90"/>
                <a:gd name="T6" fmla="*/ 14 w 70"/>
                <a:gd name="T7" fmla="*/ 2 h 90"/>
                <a:gd name="T8" fmla="*/ 10 w 70"/>
                <a:gd name="T9" fmla="*/ 6 h 90"/>
                <a:gd name="T10" fmla="*/ 8 w 70"/>
                <a:gd name="T11" fmla="*/ 10 h 90"/>
                <a:gd name="T12" fmla="*/ 2 w 70"/>
                <a:gd name="T13" fmla="*/ 20 h 90"/>
                <a:gd name="T14" fmla="*/ 0 w 70"/>
                <a:gd name="T15" fmla="*/ 36 h 90"/>
                <a:gd name="T16" fmla="*/ 20 w 70"/>
                <a:gd name="T17" fmla="*/ 90 h 90"/>
                <a:gd name="T18" fmla="*/ 70 w 70"/>
                <a:gd name="T19" fmla="*/ 90 h 90"/>
                <a:gd name="T20" fmla="*/ 70 w 70"/>
                <a:gd name="T21" fmla="*/ 90 h 90"/>
                <a:gd name="T22" fmla="*/ 68 w 70"/>
                <a:gd name="T23" fmla="*/ 72 h 90"/>
                <a:gd name="T24" fmla="*/ 66 w 70"/>
                <a:gd name="T25" fmla="*/ 54 h 90"/>
                <a:gd name="T26" fmla="*/ 62 w 70"/>
                <a:gd name="T27" fmla="*/ 40 h 90"/>
                <a:gd name="T28" fmla="*/ 56 w 70"/>
                <a:gd name="T29" fmla="*/ 26 h 90"/>
                <a:gd name="T30" fmla="*/ 50 w 70"/>
                <a:gd name="T31" fmla="*/ 14 h 90"/>
                <a:gd name="T32" fmla="*/ 42 w 70"/>
                <a:gd name="T33" fmla="*/ 6 h 90"/>
                <a:gd name="T34" fmla="*/ 34 w 70"/>
                <a:gd name="T35" fmla="*/ 2 h 90"/>
                <a:gd name="T36" fmla="*/ 24 w 70"/>
                <a:gd name="T37" fmla="*/ 0 h 90"/>
                <a:gd name="T38" fmla="*/ 24 w 70"/>
                <a:gd name="T3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90">
                  <a:moveTo>
                    <a:pt x="24" y="0"/>
                  </a:moveTo>
                  <a:lnTo>
                    <a:pt x="24" y="0"/>
                  </a:lnTo>
                  <a:lnTo>
                    <a:pt x="18" y="0"/>
                  </a:lnTo>
                  <a:lnTo>
                    <a:pt x="14" y="2"/>
                  </a:lnTo>
                  <a:lnTo>
                    <a:pt x="10" y="6"/>
                  </a:lnTo>
                  <a:lnTo>
                    <a:pt x="8" y="10"/>
                  </a:lnTo>
                  <a:lnTo>
                    <a:pt x="2" y="20"/>
                  </a:lnTo>
                  <a:lnTo>
                    <a:pt x="0" y="36"/>
                  </a:lnTo>
                  <a:lnTo>
                    <a:pt x="20" y="90"/>
                  </a:lnTo>
                  <a:lnTo>
                    <a:pt x="70" y="90"/>
                  </a:lnTo>
                  <a:lnTo>
                    <a:pt x="70" y="90"/>
                  </a:lnTo>
                  <a:lnTo>
                    <a:pt x="68" y="72"/>
                  </a:lnTo>
                  <a:lnTo>
                    <a:pt x="66" y="54"/>
                  </a:lnTo>
                  <a:lnTo>
                    <a:pt x="62" y="40"/>
                  </a:lnTo>
                  <a:lnTo>
                    <a:pt x="56" y="26"/>
                  </a:lnTo>
                  <a:lnTo>
                    <a:pt x="50" y="14"/>
                  </a:lnTo>
                  <a:lnTo>
                    <a:pt x="42" y="6"/>
                  </a:lnTo>
                  <a:lnTo>
                    <a:pt x="34" y="2"/>
                  </a:lnTo>
                  <a:lnTo>
                    <a:pt x="24"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sp>
          <p:nvSpPr>
            <p:cNvPr id="13" name="Freeform 460">
              <a:extLst>
                <a:ext uri="{FF2B5EF4-FFF2-40B4-BE49-F238E27FC236}">
                  <a16:creationId xmlns:a16="http://schemas.microsoft.com/office/drawing/2014/main" id="{E4AFE258-6F94-4801-17FE-945259C5835E}"/>
                </a:ext>
              </a:extLst>
            </p:cNvPr>
            <p:cNvSpPr>
              <a:spLocks/>
            </p:cNvSpPr>
            <p:nvPr/>
          </p:nvSpPr>
          <p:spPr bwMode="auto">
            <a:xfrm>
              <a:off x="7900988" y="1733550"/>
              <a:ext cx="282575" cy="139700"/>
            </a:xfrm>
            <a:custGeom>
              <a:avLst/>
              <a:gdLst>
                <a:gd name="T0" fmla="*/ 148 w 178"/>
                <a:gd name="T1" fmla="*/ 0 h 88"/>
                <a:gd name="T2" fmla="*/ 134 w 178"/>
                <a:gd name="T3" fmla="*/ 0 h 88"/>
                <a:gd name="T4" fmla="*/ 44 w 178"/>
                <a:gd name="T5" fmla="*/ 0 h 88"/>
                <a:gd name="T6" fmla="*/ 30 w 178"/>
                <a:gd name="T7" fmla="*/ 0 h 88"/>
                <a:gd name="T8" fmla="*/ 10 w 178"/>
                <a:gd name="T9" fmla="*/ 58 h 88"/>
                <a:gd name="T10" fmla="*/ 0 w 178"/>
                <a:gd name="T11" fmla="*/ 88 h 88"/>
                <a:gd name="T12" fmla="*/ 10 w 178"/>
                <a:gd name="T13" fmla="*/ 88 h 88"/>
                <a:gd name="T14" fmla="*/ 168 w 178"/>
                <a:gd name="T15" fmla="*/ 88 h 88"/>
                <a:gd name="T16" fmla="*/ 178 w 178"/>
                <a:gd name="T17" fmla="*/ 88 h 88"/>
                <a:gd name="T18" fmla="*/ 168 w 178"/>
                <a:gd name="T19" fmla="*/ 58 h 88"/>
                <a:gd name="T20" fmla="*/ 148 w 178"/>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88">
                  <a:moveTo>
                    <a:pt x="148" y="0"/>
                  </a:moveTo>
                  <a:lnTo>
                    <a:pt x="134" y="0"/>
                  </a:lnTo>
                  <a:lnTo>
                    <a:pt x="44" y="0"/>
                  </a:lnTo>
                  <a:lnTo>
                    <a:pt x="30" y="0"/>
                  </a:lnTo>
                  <a:lnTo>
                    <a:pt x="10" y="58"/>
                  </a:lnTo>
                  <a:lnTo>
                    <a:pt x="0" y="88"/>
                  </a:lnTo>
                  <a:lnTo>
                    <a:pt x="10" y="88"/>
                  </a:lnTo>
                  <a:lnTo>
                    <a:pt x="168" y="88"/>
                  </a:lnTo>
                  <a:lnTo>
                    <a:pt x="178" y="88"/>
                  </a:lnTo>
                  <a:lnTo>
                    <a:pt x="168" y="58"/>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53" tIns="41476" rIns="82953" bIns="41476" numCol="1" anchor="t" anchorCtr="0" compatLnSpc="1">
              <a:prstTxWarp prst="textNoShape">
                <a:avLst/>
              </a:prstTxWarp>
            </a:bodyPr>
            <a:lstStyle/>
            <a:p>
              <a:endParaRPr lang="ja-JP" altLang="en-US" sz="1633"/>
            </a:p>
          </p:txBody>
        </p:sp>
      </p:grpSp>
    </p:spTree>
    <p:extLst>
      <p:ext uri="{BB962C8B-B14F-4D97-AF65-F5344CB8AC3E}">
        <p14:creationId xmlns:p14="http://schemas.microsoft.com/office/powerpoint/2010/main" val="359432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6B0F00-CBF0-66F9-E896-84D0A501102F}"/>
              </a:ext>
            </a:extLst>
          </p:cNvPr>
          <p:cNvSpPr>
            <a:spLocks noGrp="1"/>
          </p:cNvSpPr>
          <p:nvPr>
            <p:ph type="title"/>
          </p:nvPr>
        </p:nvSpPr>
        <p:spPr>
          <a:xfrm>
            <a:off x="3153825" y="104048"/>
            <a:ext cx="2836099" cy="360300"/>
          </a:xfrm>
        </p:spPr>
        <p:txBody>
          <a:bodyPr/>
          <a:lstStyle/>
          <a:p>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ワークショップへの参加</a:t>
            </a:r>
          </a:p>
        </p:txBody>
      </p:sp>
      <p:sp>
        <p:nvSpPr>
          <p:cNvPr id="3" name="スライド番号プレースホルダー 2">
            <a:extLst>
              <a:ext uri="{FF2B5EF4-FFF2-40B4-BE49-F238E27FC236}">
                <a16:creationId xmlns:a16="http://schemas.microsoft.com/office/drawing/2014/main" id="{0B707FC3-5E53-4528-12E9-4B4BE557058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4" name="AutoShape 2" descr="握手のアイコンのイラスト素材 [FYI04311813] | ストックフォト ...">
            <a:extLst>
              <a:ext uri="{FF2B5EF4-FFF2-40B4-BE49-F238E27FC236}">
                <a16:creationId xmlns:a16="http://schemas.microsoft.com/office/drawing/2014/main" id="{E4E04480-06DB-EF01-CED4-1FA7B987723F}"/>
              </a:ext>
            </a:extLst>
          </p:cNvPr>
          <p:cNvSpPr>
            <a:spLocks noChangeAspect="1" noChangeArrowheads="1"/>
          </p:cNvSpPr>
          <p:nvPr/>
        </p:nvSpPr>
        <p:spPr bwMode="auto">
          <a:xfrm>
            <a:off x="4419599" y="2419349"/>
            <a:ext cx="1356999" cy="13569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正方形/長方形 8">
            <a:extLst>
              <a:ext uri="{FF2B5EF4-FFF2-40B4-BE49-F238E27FC236}">
                <a16:creationId xmlns:a16="http://schemas.microsoft.com/office/drawing/2014/main" id="{EADB7430-CC81-B38E-955E-4DB312406AB7}"/>
              </a:ext>
            </a:extLst>
          </p:cNvPr>
          <p:cNvSpPr/>
          <p:nvPr/>
        </p:nvSpPr>
        <p:spPr>
          <a:xfrm>
            <a:off x="5776599" y="464348"/>
            <a:ext cx="3014102" cy="855235"/>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1800" b="1" dirty="0" err="1">
                <a:solidFill>
                  <a:schemeClr val="bg1"/>
                </a:solidFill>
                <a:latin typeface="UD デジタル 教科書体 NK-R" panose="02020400000000000000" pitchFamily="18" charset="-128"/>
                <a:ea typeface="UD デジタル 教科書体 NK-R" panose="02020400000000000000" pitchFamily="18" charset="-128"/>
              </a:rPr>
              <a:t>Hisu</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花活用ワークショップ」（メンバー</a:t>
            </a: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31</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名）</a:t>
            </a:r>
            <a:endPar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9863B930-6A69-F46B-FB55-89323EAFEEAB}"/>
              </a:ext>
            </a:extLst>
          </p:cNvPr>
          <p:cNvSpPr txBox="1"/>
          <p:nvPr/>
        </p:nvSpPr>
        <p:spPr>
          <a:xfrm>
            <a:off x="5989924" y="1442837"/>
            <a:ext cx="2705044" cy="3323987"/>
          </a:xfrm>
          <a:prstGeom prst="rect">
            <a:avLst/>
          </a:prstGeom>
          <a:noFill/>
        </p:spPr>
        <p:txBody>
          <a:bodyPr wrap="square">
            <a:spAutoFit/>
          </a:bodyPr>
          <a:lstStyle/>
          <a:p>
            <a:r>
              <a:rPr lang="en-US" altLang="ja-JP" dirty="0">
                <a:latin typeface="UD デジタル 教科書体 NK-R" panose="02020400000000000000" pitchFamily="18" charset="-128"/>
                <a:ea typeface="UD デジタル 教科書体 NK-R" panose="02020400000000000000" pitchFamily="18" charset="-128"/>
              </a:rPr>
              <a:t>2018</a:t>
            </a:r>
            <a:r>
              <a:rPr lang="ja-JP" altLang="en-US" dirty="0">
                <a:latin typeface="UD デジタル 教科書体 NK-R" panose="02020400000000000000" pitchFamily="18" charset="-128"/>
                <a:ea typeface="UD デジタル 教科書体 NK-R" panose="02020400000000000000" pitchFamily="18" charset="-128"/>
              </a:rPr>
              <a:t>年に「</a:t>
            </a:r>
            <a:r>
              <a:rPr lang="en-US" altLang="ja-JP" dirty="0" err="1">
                <a:latin typeface="UD デジタル 教科書体 NK-R" panose="02020400000000000000" pitchFamily="18" charset="-128"/>
                <a:ea typeface="UD デジタル 教科書体 NK-R" panose="02020400000000000000" pitchFamily="18" charset="-128"/>
              </a:rPr>
              <a:t>Hisu</a:t>
            </a:r>
            <a:r>
              <a:rPr lang="ja-JP" altLang="en-US" dirty="0">
                <a:latin typeface="UD デジタル 教科書体 NK-R" panose="02020400000000000000" pitchFamily="18" charset="-128"/>
                <a:ea typeface="UD デジタル 教科書体 NK-R" panose="02020400000000000000" pitchFamily="18" charset="-128"/>
              </a:rPr>
              <a:t>花活用ワークショップ」が発足（メンバー</a:t>
            </a:r>
            <a:r>
              <a:rPr lang="en-US" altLang="ja-JP" dirty="0">
                <a:latin typeface="UD デジタル 教科書体 NK-R" panose="02020400000000000000" pitchFamily="18" charset="-128"/>
                <a:ea typeface="UD デジタル 教科書体 NK-R" panose="02020400000000000000" pitchFamily="18" charset="-128"/>
              </a:rPr>
              <a:t>20</a:t>
            </a:r>
            <a:r>
              <a:rPr lang="ja-JP" altLang="en-US" dirty="0">
                <a:latin typeface="UD デジタル 教科書体 NK-R" panose="02020400000000000000" pitchFamily="18" charset="-128"/>
                <a:ea typeface="UD デジタル 教科書体 NK-R" panose="02020400000000000000" pitchFamily="18" charset="-128"/>
              </a:rPr>
              <a:t>名）。歴史公園の利活用を検討</a:t>
            </a:r>
          </a:p>
          <a:p>
            <a:endParaRPr lang="ja-JP" altLang="en-US" dirty="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2023</a:t>
            </a:r>
            <a:r>
              <a:rPr lang="ja-JP" altLang="en-US" dirty="0">
                <a:latin typeface="UD デジタル 教科書体 NK-R" panose="02020400000000000000" pitchFamily="18" charset="-128"/>
                <a:ea typeface="UD デジタル 教科書体 NK-R" panose="02020400000000000000" pitchFamily="18" charset="-128"/>
              </a:rPr>
              <a:t>年のメンバーは、</a:t>
            </a:r>
            <a:r>
              <a:rPr lang="en-US" altLang="ja-JP" dirty="0">
                <a:latin typeface="UD デジタル 教科書体 NK-R" panose="02020400000000000000" pitchFamily="18" charset="-128"/>
                <a:ea typeface="UD デジタル 教科書体 NK-R" panose="02020400000000000000" pitchFamily="18" charset="-128"/>
              </a:rPr>
              <a:t>31</a:t>
            </a:r>
            <a:r>
              <a:rPr lang="ja-JP" altLang="en-US" dirty="0">
                <a:latin typeface="UD デジタル 教科書体 NK-R" panose="02020400000000000000" pitchFamily="18" charset="-128"/>
                <a:ea typeface="UD デジタル 教科書体 NK-R" panose="02020400000000000000" pitchFamily="18" charset="-128"/>
              </a:rPr>
              <a:t>名</a:t>
            </a:r>
          </a:p>
          <a:p>
            <a:r>
              <a:rPr lang="ja-JP" altLang="en-US" dirty="0">
                <a:latin typeface="UD デジタル 教科書体 NK-R" panose="02020400000000000000" pitchFamily="18" charset="-128"/>
                <a:ea typeface="UD デジタル 教科書体 NK-R" panose="02020400000000000000" pitchFamily="18" charset="-128"/>
              </a:rPr>
              <a:t>　（大東大はゼミ生</a:t>
            </a:r>
            <a:r>
              <a:rPr lang="en-US" altLang="ja-JP" dirty="0">
                <a:latin typeface="UD デジタル 教科書体 NK-R" panose="02020400000000000000" pitchFamily="18" charset="-128"/>
                <a:ea typeface="UD デジタル 教科書体 NK-R" panose="02020400000000000000" pitchFamily="18" charset="-128"/>
              </a:rPr>
              <a:t>5</a:t>
            </a:r>
            <a:r>
              <a:rPr lang="ja-JP" altLang="en-US" dirty="0">
                <a:latin typeface="UD デジタル 教科書体 NK-R" panose="02020400000000000000" pitchFamily="18" charset="-128"/>
                <a:ea typeface="UD デジタル 教科書体 NK-R" panose="02020400000000000000" pitchFamily="18" charset="-128"/>
              </a:rPr>
              <a:t>名）</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・通常のワークショップは、</a:t>
            </a:r>
            <a:r>
              <a:rPr lang="en-US" altLang="ja-JP" dirty="0">
                <a:latin typeface="UD デジタル 教科書体 NK-R" panose="02020400000000000000" pitchFamily="18" charset="-128"/>
                <a:ea typeface="UD デジタル 教科書体 NK-R" panose="02020400000000000000" pitchFamily="18" charset="-128"/>
              </a:rPr>
              <a:t>Zoom</a:t>
            </a:r>
            <a:r>
              <a:rPr lang="ja-JP" altLang="en-US" dirty="0">
                <a:latin typeface="UD デジタル 教科書体 NK-R" panose="02020400000000000000" pitchFamily="18" charset="-128"/>
                <a:ea typeface="UD デジタル 教科書体 NK-R" panose="02020400000000000000" pitchFamily="18" charset="-128"/>
              </a:rPr>
              <a:t>で参加し、</a:t>
            </a:r>
            <a:r>
              <a:rPr lang="en-US" altLang="ja-JP" dirty="0">
                <a:latin typeface="UD デジタル 教科書体 NK-R" panose="02020400000000000000" pitchFamily="18" charset="-128"/>
                <a:ea typeface="UD デジタル 教科書体 NK-R" panose="02020400000000000000" pitchFamily="18" charset="-128"/>
              </a:rPr>
              <a:t>9</a:t>
            </a:r>
            <a:r>
              <a:rPr lang="ja-JP" altLang="en-US" dirty="0">
                <a:latin typeface="UD デジタル 教科書体 NK-R" panose="02020400000000000000" pitchFamily="18" charset="-128"/>
                <a:ea typeface="UD デジタル 教科書体 NK-R" panose="02020400000000000000" pitchFamily="18" charset="-128"/>
              </a:rPr>
              <a:t>月のゼミ合宿時に現地参加する。</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・イルミネーションイベントには、</a:t>
            </a:r>
          </a:p>
          <a:p>
            <a:r>
              <a:rPr lang="ja-JP" altLang="en-US" dirty="0">
                <a:latin typeface="UD デジタル 教科書体 NK-R" panose="02020400000000000000" pitchFamily="18" charset="-128"/>
                <a:ea typeface="UD デジタル 教科書体 NK-R" panose="02020400000000000000" pitchFamily="18" charset="-128"/>
              </a:rPr>
              <a:t>参加し、</a:t>
            </a:r>
            <a:r>
              <a:rPr lang="en-US" altLang="ja-JP" dirty="0">
                <a:latin typeface="UD デジタル 教科書体 NK-R" panose="02020400000000000000" pitchFamily="18" charset="-128"/>
                <a:ea typeface="UD デジタル 教科書体 NK-R" panose="02020400000000000000" pitchFamily="18" charset="-128"/>
              </a:rPr>
              <a:t>SNS</a:t>
            </a:r>
            <a:r>
              <a:rPr lang="ja-JP" altLang="en-US" dirty="0">
                <a:latin typeface="UD デジタル 教科書体 NK-R" panose="02020400000000000000" pitchFamily="18" charset="-128"/>
                <a:ea typeface="UD デジタル 教科書体 NK-R" panose="02020400000000000000" pitchFamily="18" charset="-128"/>
              </a:rPr>
              <a:t>発信や企画・イベントを担当する。</a:t>
            </a:r>
          </a:p>
          <a:p>
            <a:endParaRPr lang="ja-JP" altLang="en-US" u="sng" dirty="0">
              <a:solidFill>
                <a:srgbClr val="FF0000"/>
              </a:solidFill>
              <a:latin typeface="UD デジタル 教科書体 NK-R" panose="02020400000000000000" pitchFamily="18" charset="-128"/>
              <a:ea typeface="UD デジタル 教科書体 NK-R" panose="02020400000000000000" pitchFamily="18" charset="-128"/>
            </a:endParaRPr>
          </a:p>
        </p:txBody>
      </p:sp>
      <p:grpSp>
        <p:nvGrpSpPr>
          <p:cNvPr id="14" name="グループ化 13">
            <a:extLst>
              <a:ext uri="{FF2B5EF4-FFF2-40B4-BE49-F238E27FC236}">
                <a16:creationId xmlns:a16="http://schemas.microsoft.com/office/drawing/2014/main" id="{5028153C-ACE8-701E-E8D3-707874335F3C}"/>
              </a:ext>
            </a:extLst>
          </p:cNvPr>
          <p:cNvGrpSpPr/>
          <p:nvPr/>
        </p:nvGrpSpPr>
        <p:grpSpPr>
          <a:xfrm>
            <a:off x="353300" y="410772"/>
            <a:ext cx="5536847" cy="4155752"/>
            <a:chOff x="353300" y="410772"/>
            <a:chExt cx="5536847" cy="4155752"/>
          </a:xfrm>
        </p:grpSpPr>
        <p:pic>
          <p:nvPicPr>
            <p:cNvPr id="5" name="図 4">
              <a:extLst>
                <a:ext uri="{FF2B5EF4-FFF2-40B4-BE49-F238E27FC236}">
                  <a16:creationId xmlns:a16="http://schemas.microsoft.com/office/drawing/2014/main" id="{A8BEA8CE-FF5F-0344-FE49-757FD95E5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300" y="410772"/>
              <a:ext cx="5499955" cy="2064131"/>
            </a:xfrm>
            <a:prstGeom prst="rect">
              <a:avLst/>
            </a:prstGeom>
            <a:noFill/>
            <a:ln>
              <a:noFill/>
            </a:ln>
          </p:spPr>
        </p:pic>
        <p:pic>
          <p:nvPicPr>
            <p:cNvPr id="10" name="図 9">
              <a:extLst>
                <a:ext uri="{FF2B5EF4-FFF2-40B4-BE49-F238E27FC236}">
                  <a16:creationId xmlns:a16="http://schemas.microsoft.com/office/drawing/2014/main" id="{8EA57872-4969-8C5A-D7CE-64FDD595EC87}"/>
                </a:ext>
              </a:extLst>
            </p:cNvPr>
            <p:cNvPicPr>
              <a:picLocks noChangeAspect="1"/>
            </p:cNvPicPr>
            <p:nvPr/>
          </p:nvPicPr>
          <p:blipFill>
            <a:blip r:embed="rId3"/>
            <a:stretch>
              <a:fillRect/>
            </a:stretch>
          </p:blipFill>
          <p:spPr>
            <a:xfrm>
              <a:off x="398233" y="2553387"/>
              <a:ext cx="2591362" cy="2013137"/>
            </a:xfrm>
            <a:prstGeom prst="rect">
              <a:avLst/>
            </a:prstGeom>
          </p:spPr>
        </p:pic>
        <p:pic>
          <p:nvPicPr>
            <p:cNvPr id="13" name="図 12">
              <a:extLst>
                <a:ext uri="{FF2B5EF4-FFF2-40B4-BE49-F238E27FC236}">
                  <a16:creationId xmlns:a16="http://schemas.microsoft.com/office/drawing/2014/main" id="{A739B996-BA00-5C76-ADB4-199D5CAA2048}"/>
                </a:ext>
              </a:extLst>
            </p:cNvPr>
            <p:cNvPicPr>
              <a:picLocks noChangeAspect="1"/>
            </p:cNvPicPr>
            <p:nvPr/>
          </p:nvPicPr>
          <p:blipFill>
            <a:blip r:embed="rId4"/>
            <a:stretch>
              <a:fillRect/>
            </a:stretch>
          </p:blipFill>
          <p:spPr>
            <a:xfrm>
              <a:off x="3185103" y="2538198"/>
              <a:ext cx="2705044" cy="2028326"/>
            </a:xfrm>
            <a:prstGeom prst="rect">
              <a:avLst/>
            </a:prstGeom>
          </p:spPr>
        </p:pic>
      </p:grpSp>
    </p:spTree>
    <p:extLst>
      <p:ext uri="{BB962C8B-B14F-4D97-AF65-F5344CB8AC3E}">
        <p14:creationId xmlns:p14="http://schemas.microsoft.com/office/powerpoint/2010/main" val="317572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AB2030C-36AD-BCA5-DD8E-B449D704BEA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pic>
        <p:nvPicPr>
          <p:cNvPr id="5" name="図 4">
            <a:extLst>
              <a:ext uri="{FF2B5EF4-FFF2-40B4-BE49-F238E27FC236}">
                <a16:creationId xmlns:a16="http://schemas.microsoft.com/office/drawing/2014/main" id="{CAAF72EA-FAD5-F573-DF2E-C58923764B05}"/>
              </a:ext>
            </a:extLst>
          </p:cNvPr>
          <p:cNvPicPr>
            <a:picLocks noChangeAspect="1"/>
          </p:cNvPicPr>
          <p:nvPr/>
        </p:nvPicPr>
        <p:blipFill>
          <a:blip r:embed="rId2"/>
          <a:stretch>
            <a:fillRect/>
          </a:stretch>
        </p:blipFill>
        <p:spPr>
          <a:xfrm>
            <a:off x="372331" y="506213"/>
            <a:ext cx="3645024" cy="1774046"/>
          </a:xfrm>
          <a:prstGeom prst="rect">
            <a:avLst/>
          </a:prstGeom>
        </p:spPr>
      </p:pic>
      <p:pic>
        <p:nvPicPr>
          <p:cNvPr id="7" name="図 6">
            <a:extLst>
              <a:ext uri="{FF2B5EF4-FFF2-40B4-BE49-F238E27FC236}">
                <a16:creationId xmlns:a16="http://schemas.microsoft.com/office/drawing/2014/main" id="{6616A317-4823-FF62-1F65-246BF4C514A4}"/>
              </a:ext>
            </a:extLst>
          </p:cNvPr>
          <p:cNvPicPr>
            <a:picLocks noChangeAspect="1"/>
          </p:cNvPicPr>
          <p:nvPr/>
        </p:nvPicPr>
        <p:blipFill>
          <a:blip r:embed="rId3"/>
          <a:stretch>
            <a:fillRect/>
          </a:stretch>
        </p:blipFill>
        <p:spPr>
          <a:xfrm>
            <a:off x="4118929" y="535568"/>
            <a:ext cx="2015436" cy="3582997"/>
          </a:xfrm>
          <a:prstGeom prst="rect">
            <a:avLst/>
          </a:prstGeom>
        </p:spPr>
      </p:pic>
      <p:pic>
        <p:nvPicPr>
          <p:cNvPr id="9" name="図 8">
            <a:extLst>
              <a:ext uri="{FF2B5EF4-FFF2-40B4-BE49-F238E27FC236}">
                <a16:creationId xmlns:a16="http://schemas.microsoft.com/office/drawing/2014/main" id="{11FFA5EC-0017-064D-32E8-2C9535DD1E42}"/>
              </a:ext>
            </a:extLst>
          </p:cNvPr>
          <p:cNvPicPr>
            <a:picLocks noChangeAspect="1"/>
          </p:cNvPicPr>
          <p:nvPr/>
        </p:nvPicPr>
        <p:blipFill>
          <a:blip r:embed="rId4"/>
          <a:stretch>
            <a:fillRect/>
          </a:stretch>
        </p:blipFill>
        <p:spPr>
          <a:xfrm>
            <a:off x="372331" y="2327067"/>
            <a:ext cx="3645024" cy="2289170"/>
          </a:xfrm>
          <a:prstGeom prst="rect">
            <a:avLst/>
          </a:prstGeom>
        </p:spPr>
      </p:pic>
      <p:sp>
        <p:nvSpPr>
          <p:cNvPr id="10" name="テキスト ボックス 9">
            <a:extLst>
              <a:ext uri="{FF2B5EF4-FFF2-40B4-BE49-F238E27FC236}">
                <a16:creationId xmlns:a16="http://schemas.microsoft.com/office/drawing/2014/main" id="{98497985-DDE9-17DC-F92D-EFD99AF8A022}"/>
              </a:ext>
            </a:extLst>
          </p:cNvPr>
          <p:cNvSpPr txBox="1"/>
          <p:nvPr/>
        </p:nvSpPr>
        <p:spPr>
          <a:xfrm>
            <a:off x="6235939" y="1139722"/>
            <a:ext cx="2554762" cy="3539430"/>
          </a:xfrm>
          <a:prstGeom prst="rect">
            <a:avLst/>
          </a:prstGeom>
          <a:noFill/>
        </p:spPr>
        <p:txBody>
          <a:bodyPr wrap="square">
            <a:spAutoFit/>
          </a:bodyPr>
          <a:lstStyle/>
          <a:p>
            <a:r>
              <a:rPr lang="ja-JP" altLang="en-US" dirty="0">
                <a:latin typeface="UD デジタル 教科書体 NK-R" panose="02020400000000000000" pitchFamily="18" charset="-128"/>
                <a:ea typeface="UD デジタル 教科書体 NK-R" panose="02020400000000000000" pitchFamily="18" charset="-128"/>
              </a:rPr>
              <a:t>昨年は、「あそべるイルミ」「おいしいイルミ」で子どもが遊べるアトラクション・イルミを企画</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2023</a:t>
            </a:r>
            <a:r>
              <a:rPr lang="ja-JP" altLang="en-US" dirty="0">
                <a:latin typeface="UD デジタル 教科書体 NK-R" panose="02020400000000000000" pitchFamily="18" charset="-128"/>
                <a:ea typeface="UD デジタル 教科書体 NK-R" panose="02020400000000000000" pitchFamily="18" charset="-128"/>
              </a:rPr>
              <a:t>年の</a:t>
            </a:r>
            <a:r>
              <a:rPr lang="en-US" altLang="ja-JP" dirty="0">
                <a:latin typeface="UD デジタル 教科書体 NK-R" panose="02020400000000000000" pitchFamily="18" charset="-128"/>
                <a:ea typeface="UD デジタル 教科書体 NK-R" panose="02020400000000000000" pitchFamily="18" charset="-128"/>
              </a:rPr>
              <a:t>26.200</a:t>
            </a:r>
            <a:r>
              <a:rPr lang="ja-JP" altLang="en-US" dirty="0">
                <a:latin typeface="UD デジタル 教科書体 NK-R" panose="02020400000000000000" pitchFamily="18" charset="-128"/>
                <a:ea typeface="UD デジタル 教科書体 NK-R" panose="02020400000000000000" pitchFamily="18" charset="-128"/>
              </a:rPr>
              <a:t>人に来場</a:t>
            </a:r>
          </a:p>
          <a:p>
            <a:r>
              <a:rPr lang="ja-JP" altLang="en-US" dirty="0">
                <a:latin typeface="UD デジタル 教科書体 NK-R" panose="02020400000000000000" pitchFamily="18" charset="-128"/>
                <a:ea typeface="UD デジタル 教科書体 NK-R" panose="02020400000000000000" pitchFamily="18" charset="-128"/>
              </a:rPr>
              <a:t>　者と過去最高の来場者</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・イルミネーションの外出で</a:t>
            </a:r>
            <a:r>
              <a:rPr lang="en-US" altLang="ja-JP" dirty="0">
                <a:latin typeface="UD デジタル 教科書体 NK-R" panose="02020400000000000000" pitchFamily="18" charset="-128"/>
                <a:ea typeface="UD デジタル 教科書体 NK-R" panose="02020400000000000000" pitchFamily="18" charset="-128"/>
              </a:rPr>
              <a:t>7</a:t>
            </a:r>
            <a:r>
              <a:rPr lang="ja-JP" altLang="en-US" dirty="0">
                <a:latin typeface="UD デジタル 教科書体 NK-R" panose="02020400000000000000" pitchFamily="18" charset="-128"/>
                <a:ea typeface="UD デジタル 教科書体 NK-R" panose="02020400000000000000" pitchFamily="18" charset="-128"/>
              </a:rPr>
              <a:t>割の方が</a:t>
            </a:r>
            <a:r>
              <a:rPr lang="en-US" altLang="ja-JP" dirty="0">
                <a:latin typeface="UD デジタル 教科書体 NK-R" panose="02020400000000000000" pitchFamily="18" charset="-128"/>
                <a:ea typeface="UD デジタル 教科書体 NK-R" panose="02020400000000000000" pitchFamily="18" charset="-128"/>
              </a:rPr>
              <a:t>2</a:t>
            </a:r>
            <a:r>
              <a:rPr lang="ja-JP" altLang="en-US" dirty="0">
                <a:latin typeface="UD デジタル 教科書体 NK-R" panose="02020400000000000000" pitchFamily="18" charset="-128"/>
                <a:ea typeface="UD デジタル 教科書体 NK-R" panose="02020400000000000000" pitchFamily="18" charset="-128"/>
              </a:rPr>
              <a:t>千円近い支出り、全年代で高い消費行動へ</a:t>
            </a: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・多くの方がキッチンカー等の出店を望むなど、来場者の高い購買意欲が、地元商店や飲食店等と連携すれば、藤島地域に更なる経済効果が期待される</a:t>
            </a:r>
            <a:endParaRPr lang="ja-JP" altLang="en-US" u="sng"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99D1757A-AD62-407E-CEFF-94CED36B71CD}"/>
              </a:ext>
            </a:extLst>
          </p:cNvPr>
          <p:cNvSpPr/>
          <p:nvPr/>
        </p:nvSpPr>
        <p:spPr>
          <a:xfrm>
            <a:off x="6235939" y="464348"/>
            <a:ext cx="2554762" cy="575987"/>
          </a:xfrm>
          <a:prstGeom prst="rect">
            <a:avLst/>
          </a:prstGeom>
          <a:solidFill>
            <a:srgbClr val="195C97"/>
          </a:solidFill>
          <a:ln w="19050">
            <a:solidFill>
              <a:srgbClr val="195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今年のテーマ</a:t>
            </a:r>
          </a:p>
          <a:p>
            <a:pPr algn="ct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「フジ　</a:t>
            </a:r>
            <a:r>
              <a:rPr kumimoji="1" lang="en-US" altLang="ja-JP" sz="18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1800" b="1" dirty="0">
                <a:solidFill>
                  <a:schemeClr val="bg1"/>
                </a:solidFill>
                <a:latin typeface="UD デジタル 教科書体 NK-R" panose="02020400000000000000" pitchFamily="18" charset="-128"/>
                <a:ea typeface="UD デジタル 教科書体 NK-R" panose="02020400000000000000" pitchFamily="18" charset="-128"/>
              </a:rPr>
              <a:t>　アメ」</a:t>
            </a:r>
            <a:endPar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2" name="タイトル 1">
            <a:extLst>
              <a:ext uri="{FF2B5EF4-FFF2-40B4-BE49-F238E27FC236}">
                <a16:creationId xmlns:a16="http://schemas.microsoft.com/office/drawing/2014/main" id="{DE894529-7001-9F10-8D3B-4CAA4C6635A1}"/>
              </a:ext>
            </a:extLst>
          </p:cNvPr>
          <p:cNvSpPr>
            <a:spLocks noGrp="1"/>
          </p:cNvSpPr>
          <p:nvPr>
            <p:ph type="title"/>
          </p:nvPr>
        </p:nvSpPr>
        <p:spPr>
          <a:xfrm>
            <a:off x="3153825" y="104048"/>
            <a:ext cx="2836099" cy="360300"/>
          </a:xfrm>
        </p:spPr>
        <p:txBody>
          <a:bodyPr/>
          <a:lstStyle/>
          <a:p>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イベントの地域効果</a:t>
            </a:r>
          </a:p>
        </p:txBody>
      </p:sp>
    </p:spTree>
    <p:extLst>
      <p:ext uri="{BB962C8B-B14F-4D97-AF65-F5344CB8AC3E}">
        <p14:creationId xmlns:p14="http://schemas.microsoft.com/office/powerpoint/2010/main" val="278047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980105" y="1953734"/>
            <a:ext cx="7304249" cy="8199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ja-JP" altLang="en-US" sz="2800" i="0" dirty="0">
                <a:solidFill>
                  <a:schemeClr val="tx1"/>
                </a:solidFill>
                <a:latin typeface="UD デジタル 教科書体 NK-R" panose="02020400000000000000" pitchFamily="18" charset="-128"/>
                <a:ea typeface="UD デジタル 教科書体 NK-R" panose="02020400000000000000" pitchFamily="18" charset="-128"/>
              </a:rPr>
              <a:t>「文化がまんなかにある大学が</a:t>
            </a:r>
          </a:p>
          <a:p>
            <a:pPr marL="0" lvl="0" indent="0" algn="ctr" rtl="0">
              <a:spcBef>
                <a:spcPts val="600"/>
              </a:spcBef>
              <a:spcAft>
                <a:spcPts val="0"/>
              </a:spcAft>
              <a:buNone/>
            </a:pPr>
            <a:r>
              <a:rPr lang="ja-JP" altLang="en-US" sz="2800" i="0" dirty="0">
                <a:solidFill>
                  <a:schemeClr val="tx1"/>
                </a:solidFill>
                <a:latin typeface="UD デジタル 教科書体 NK-R" panose="02020400000000000000" pitchFamily="18" charset="-128"/>
                <a:ea typeface="UD デジタル 教科書体 NK-R" panose="02020400000000000000" pitchFamily="18" charset="-128"/>
              </a:rPr>
              <a:t>子どもを社会のまんなかにする」</a:t>
            </a:r>
          </a:p>
          <a:p>
            <a:pPr marL="0" lvl="0" indent="0" algn="ctr" rtl="0">
              <a:spcBef>
                <a:spcPts val="600"/>
              </a:spcBef>
              <a:spcAft>
                <a:spcPts val="0"/>
              </a:spcAft>
              <a:buNone/>
            </a:pPr>
            <a:r>
              <a:rPr lang="ja-JP" altLang="en-US" i="0" dirty="0">
                <a:solidFill>
                  <a:schemeClr val="tx1"/>
                </a:solidFill>
                <a:latin typeface="UD デジタル 教科書体 NK-R" panose="02020400000000000000" pitchFamily="18" charset="-128"/>
                <a:ea typeface="UD デジタル 教科書体 NK-R" panose="02020400000000000000" pitchFamily="18" charset="-128"/>
              </a:rPr>
              <a:t>～藤島歴史公園</a:t>
            </a:r>
            <a:r>
              <a:rPr lang="en-US" altLang="ja-JP" i="0" dirty="0" err="1">
                <a:solidFill>
                  <a:schemeClr val="tx1"/>
                </a:solidFill>
                <a:latin typeface="UD デジタル 教科書体 NK-R" panose="02020400000000000000" pitchFamily="18" charset="-128"/>
                <a:ea typeface="UD デジタル 教科書体 NK-R" panose="02020400000000000000" pitchFamily="18" charset="-128"/>
              </a:rPr>
              <a:t>Hisu</a:t>
            </a:r>
            <a:r>
              <a:rPr lang="ja-JP" altLang="en-US" i="0" dirty="0">
                <a:solidFill>
                  <a:schemeClr val="tx1"/>
                </a:solidFill>
                <a:latin typeface="UD デジタル 教科書体 NK-R" panose="02020400000000000000" pitchFamily="18" charset="-128"/>
                <a:ea typeface="UD デジタル 教科書体 NK-R" panose="02020400000000000000" pitchFamily="18" charset="-128"/>
              </a:rPr>
              <a:t>花からの地域づくりへの挑戦～</a:t>
            </a:r>
          </a:p>
          <a:p>
            <a:pPr marL="0" lvl="0" indent="0" algn="ctr" rtl="0">
              <a:spcBef>
                <a:spcPts val="600"/>
              </a:spcBef>
              <a:spcAft>
                <a:spcPts val="0"/>
              </a:spcAft>
              <a:buNone/>
            </a:pPr>
            <a:endParaRPr lang="ja-JP" altLang="en-US" sz="2800" i="0" dirty="0">
              <a:solidFill>
                <a:schemeClr val="tx1"/>
              </a:solidFill>
              <a:latin typeface="UD デジタル 教科書体 NK-R" panose="02020400000000000000" pitchFamily="18" charset="-128"/>
              <a:ea typeface="UD デジタル 教科書体 NK-R" panose="02020400000000000000" pitchFamily="18" charset="-128"/>
            </a:endParaRPr>
          </a:p>
          <a:p>
            <a:pPr marL="0" lvl="0" indent="0" algn="ctr" rtl="0">
              <a:spcBef>
                <a:spcPts val="600"/>
              </a:spcBef>
              <a:spcAft>
                <a:spcPts val="0"/>
              </a:spcAft>
              <a:buNone/>
            </a:pPr>
            <a:r>
              <a:rPr lang="ja-JP" altLang="en-US" sz="2800" i="0" dirty="0">
                <a:solidFill>
                  <a:schemeClr val="tx1"/>
                </a:solidFill>
                <a:latin typeface="UD デジタル 教科書体 NK-R" panose="02020400000000000000" pitchFamily="18" charset="-128"/>
                <a:ea typeface="UD デジタル 教科書体 NK-R" panose="02020400000000000000" pitchFamily="18" charset="-128"/>
              </a:rPr>
              <a:t>を提案します</a:t>
            </a:r>
            <a:endParaRPr sz="2800" i="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0" name="Google Shape;90;p16"/>
          <p:cNvSpPr txBox="1">
            <a:spLocks noGrp="1"/>
          </p:cNvSpPr>
          <p:nvPr>
            <p:ph type="sldNum" idx="12"/>
          </p:nvPr>
        </p:nvSpPr>
        <p:spPr>
          <a:xfrm>
            <a:off x="-125" y="4337850"/>
            <a:ext cx="9144000" cy="80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ctrTitle" idx="4294967295"/>
          </p:nvPr>
        </p:nvSpPr>
        <p:spPr>
          <a:xfrm>
            <a:off x="-125" y="1584591"/>
            <a:ext cx="8766194" cy="124621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①「</a:t>
            </a:r>
            <a:r>
              <a:rPr lang="en-US" altLang="ja-JP" sz="1800" b="0" dirty="0" err="1">
                <a:solidFill>
                  <a:schemeClr val="tx1"/>
                </a:solidFill>
                <a:latin typeface="UD デジタル 教科書体 NK-R" panose="02020400000000000000" pitchFamily="18" charset="-128"/>
                <a:ea typeface="UD デジタル 教科書体 NK-R" panose="02020400000000000000" pitchFamily="18" charset="-128"/>
              </a:rPr>
              <a:t>Hisu</a:t>
            </a:r>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花」ワークショップ　</a:t>
            </a:r>
            <a:b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＜地域住民＋大東文化大学・阿部ゼミによる混成チーム＞</a:t>
            </a:r>
            <a:b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br>
            <a:b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②地域による協賛金・クラウドファンデング・地元銀行のふるさと創造基金の活用</a:t>
            </a:r>
            <a:b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b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p>
        </p:txBody>
      </p:sp>
      <p:grpSp>
        <p:nvGrpSpPr>
          <p:cNvPr id="104" name="Google Shape;104;p18"/>
          <p:cNvGrpSpPr/>
          <p:nvPr/>
        </p:nvGrpSpPr>
        <p:grpSpPr>
          <a:xfrm>
            <a:off x="4233360" y="103921"/>
            <a:ext cx="677029" cy="750249"/>
            <a:chOff x="6730350" y="2315900"/>
            <a:chExt cx="257700" cy="420100"/>
          </a:xfrm>
        </p:grpSpPr>
        <p:sp>
          <p:nvSpPr>
            <p:cNvPr id="105" name="Google Shape;105;p1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6" name="Google Shape;106;p1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7" name="Google Shape;107;p1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8" name="Google Shape;108;p1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09" name="Google Shape;109;p1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grpSp>
      <p:sp>
        <p:nvSpPr>
          <p:cNvPr id="110" name="Google Shape;110;p18"/>
          <p:cNvSpPr txBox="1">
            <a:spLocks noGrp="1"/>
          </p:cNvSpPr>
          <p:nvPr>
            <p:ph type="sldNum" idx="12"/>
          </p:nvPr>
        </p:nvSpPr>
        <p:spPr>
          <a:xfrm>
            <a:off x="-125" y="4593050"/>
            <a:ext cx="9144000" cy="55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2" name="テキスト ボックス 1">
            <a:extLst>
              <a:ext uri="{FF2B5EF4-FFF2-40B4-BE49-F238E27FC236}">
                <a16:creationId xmlns:a16="http://schemas.microsoft.com/office/drawing/2014/main" id="{793C5E22-2B90-67E5-19B8-BAD49FF75B3C}"/>
              </a:ext>
            </a:extLst>
          </p:cNvPr>
          <p:cNvSpPr txBox="1"/>
          <p:nvPr/>
        </p:nvSpPr>
        <p:spPr>
          <a:xfrm>
            <a:off x="3658929" y="854170"/>
            <a:ext cx="1747594" cy="369332"/>
          </a:xfrm>
          <a:prstGeom prst="rect">
            <a:avLst/>
          </a:prstGeom>
          <a:solidFill>
            <a:schemeClr val="accent3">
              <a:lumMod val="20000"/>
              <a:lumOff val="80000"/>
            </a:schemeClr>
          </a:solidFill>
          <a:ln w="28575">
            <a:solidFill>
              <a:schemeClr val="accent1"/>
            </a:solidFill>
          </a:ln>
        </p:spPr>
        <p:txBody>
          <a:bodyPr wrap="none" rtlCol="0">
            <a:spAutoFit/>
          </a:bodyP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実施主体と資金</a:t>
            </a:r>
          </a:p>
        </p:txBody>
      </p:sp>
      <p:sp>
        <p:nvSpPr>
          <p:cNvPr id="3" name="Google Shape;102;p18">
            <a:extLst>
              <a:ext uri="{FF2B5EF4-FFF2-40B4-BE49-F238E27FC236}">
                <a16:creationId xmlns:a16="http://schemas.microsoft.com/office/drawing/2014/main" id="{7428F493-2FF0-99E7-A0A3-B37A830A3B05}"/>
              </a:ext>
            </a:extLst>
          </p:cNvPr>
          <p:cNvSpPr txBox="1">
            <a:spLocks/>
          </p:cNvSpPr>
          <p:nvPr/>
        </p:nvSpPr>
        <p:spPr>
          <a:xfrm>
            <a:off x="832142" y="2901137"/>
            <a:ext cx="7479463" cy="1565978"/>
          </a:xfrm>
          <a:prstGeom prst="rect">
            <a:avLst/>
          </a:prstGeom>
          <a:noFill/>
          <a:ln w="28575">
            <a:solidFill>
              <a:srgbClr val="FFC000"/>
            </a:solid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2pPr>
            <a:lvl3pPr marR="0" lvl="2"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3pPr>
            <a:lvl4pPr marR="0" lvl="3"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4pPr>
            <a:lvl5pPr marR="0" lvl="4"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5pPr>
            <a:lvl6pPr marR="0" lvl="5"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6pPr>
            <a:lvl7pPr marR="0" lvl="6"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7pPr>
            <a:lvl8pPr marR="0" lvl="7"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8pPr>
            <a:lvl9pPr marR="0" lvl="8" algn="ctr" rtl="0">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sym typeface="Montserrat"/>
              </a:defRPr>
            </a:lvl9pPr>
          </a:lstStyle>
          <a:p>
            <a:pPr algn="l"/>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・大東文化大学社会学部・阿部ゼミ</a:t>
            </a:r>
          </a:p>
          <a:p>
            <a:pPr algn="l"/>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・大東文化大学・地域ボランティア団体・なかいた環創堂</a:t>
            </a:r>
          </a:p>
          <a:p>
            <a:pPr algn="l"/>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・藤島地域青少年ボランティアサークル</a:t>
            </a:r>
            <a:r>
              <a:rPr lang="en-US" altLang="ja-JP" sz="1800" b="0" dirty="0" err="1">
                <a:solidFill>
                  <a:schemeClr val="tx1"/>
                </a:solidFill>
                <a:latin typeface="UD デジタル 教科書体 NK-R" panose="02020400000000000000" pitchFamily="18" charset="-128"/>
                <a:ea typeface="UD デジタル 教科書体 NK-R" panose="02020400000000000000" pitchFamily="18" charset="-128"/>
              </a:rPr>
              <a:t>Ben‘S</a:t>
            </a:r>
            <a:endParaRPr lang="en-US" altLang="ja-JP" sz="1800" b="0" dirty="0">
              <a:solidFill>
                <a:schemeClr val="tx1"/>
              </a:solidFill>
              <a:latin typeface="UD デジタル 教科書体 NK-R" panose="02020400000000000000" pitchFamily="18" charset="-128"/>
              <a:ea typeface="UD デジタル 教科書体 NK-R" panose="02020400000000000000" pitchFamily="18" charset="-128"/>
            </a:endParaRPr>
          </a:p>
          <a:p>
            <a:pPr algn="l"/>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・山形県立庄内農業高校</a:t>
            </a:r>
          </a:p>
          <a:p>
            <a:pPr algn="l"/>
            <a:r>
              <a:rPr lang="ja-JP" altLang="en-US" sz="1800" b="0" dirty="0">
                <a:solidFill>
                  <a:schemeClr val="tx1"/>
                </a:solidFill>
                <a:latin typeface="UD デジタル 教科書体 NK-R" panose="02020400000000000000" pitchFamily="18" charset="-128"/>
                <a:ea typeface="UD デジタル 教科書体 NK-R" panose="02020400000000000000" pitchFamily="18" charset="-128"/>
              </a:rPr>
              <a:t>　・藤島地域・くりくり保育園・こりす保育園・いなば幼稚園</a:t>
            </a:r>
          </a:p>
        </p:txBody>
      </p:sp>
      <p:sp>
        <p:nvSpPr>
          <p:cNvPr id="4" name="テキスト ボックス 3">
            <a:extLst>
              <a:ext uri="{FF2B5EF4-FFF2-40B4-BE49-F238E27FC236}">
                <a16:creationId xmlns:a16="http://schemas.microsoft.com/office/drawing/2014/main" id="{2B05D489-C0AE-9B2B-BFB8-BA198E3958B8}"/>
              </a:ext>
            </a:extLst>
          </p:cNvPr>
          <p:cNvSpPr txBox="1"/>
          <p:nvPr/>
        </p:nvSpPr>
        <p:spPr>
          <a:xfrm>
            <a:off x="3683444" y="2584411"/>
            <a:ext cx="1503938" cy="369332"/>
          </a:xfrm>
          <a:prstGeom prst="rect">
            <a:avLst/>
          </a:prstGeom>
          <a:solidFill>
            <a:schemeClr val="accent3">
              <a:lumMod val="20000"/>
              <a:lumOff val="80000"/>
            </a:schemeClr>
          </a:solidFill>
          <a:ln w="28575">
            <a:solidFill>
              <a:schemeClr val="accent1"/>
            </a:solidFill>
          </a:ln>
        </p:spPr>
        <p:txBody>
          <a:bodyPr wrap="none" rtlCol="0">
            <a:spAutoFit/>
          </a:bodyPr>
          <a:lstStyle/>
          <a:p>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連携する組織</a:t>
            </a:r>
          </a:p>
        </p:txBody>
      </p:sp>
    </p:spTree>
  </p:cSld>
  <p:clrMapOvr>
    <a:masterClrMapping/>
  </p:clrMapOvr>
</p:sld>
</file>

<file path=ppt/theme/theme1.xml><?xml version="1.0" encoding="utf-8"?>
<a:theme xmlns:a="http://schemas.openxmlformats.org/drawingml/2006/main" name="Perdita template">
  <a:themeElements>
    <a:clrScheme name="Custom 347">
      <a:dk1>
        <a:srgbClr val="434343"/>
      </a:dk1>
      <a:lt1>
        <a:srgbClr val="FFFFFF"/>
      </a:lt1>
      <a:dk2>
        <a:srgbClr val="999999"/>
      </a:dk2>
      <a:lt2>
        <a:srgbClr val="EFEFEF"/>
      </a:lt2>
      <a:accent1>
        <a:srgbClr val="FF9E00"/>
      </a:accent1>
      <a:accent2>
        <a:srgbClr val="FF6F00"/>
      </a:accent2>
      <a:accent3>
        <a:srgbClr val="8A827D"/>
      </a:accent3>
      <a:accent4>
        <a:srgbClr val="443F3D"/>
      </a:accent4>
      <a:accent5>
        <a:srgbClr val="A0BEDA"/>
      </a:accent5>
      <a:accent6>
        <a:srgbClr val="5E86AC"/>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1456</Words>
  <Application>Microsoft Office PowerPoint</Application>
  <PresentationFormat>画面に合わせる (16:9)</PresentationFormat>
  <Paragraphs>139</Paragraphs>
  <Slides>12</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Arial</vt:lpstr>
      <vt:lpstr>Calibri</vt:lpstr>
      <vt:lpstr>Montserrat</vt:lpstr>
      <vt:lpstr>Droid Serif</vt:lpstr>
      <vt:lpstr>UD デジタル 教科書体 NK-R</vt:lpstr>
      <vt:lpstr>Perdita template</vt:lpstr>
      <vt:lpstr>「文化がまんなかにある大学が子どもを 社会のまんなかにする」 （山形県鶴岡市）  大東文化大学　社会学部 　　　　　　　　　　阿部ゼミ・Hisu花チーム </vt:lpstr>
      <vt:lpstr>発表のポイント</vt:lpstr>
      <vt:lpstr>地域の課題 【山形県鶴岡市藤島地域の概要】 </vt:lpstr>
      <vt:lpstr>鶴岡市との連携体制 【大東文化大学と藤島歴史公園Hisu花との繋がり①】 </vt:lpstr>
      <vt:lpstr>【連携のねらい】</vt:lpstr>
      <vt:lpstr>ワークショップへの参加</vt:lpstr>
      <vt:lpstr>イベントの地域効果</vt:lpstr>
      <vt:lpstr>PowerPoint プレゼンテーション</vt:lpstr>
      <vt:lpstr>　　　　　　①「Hisu花」ワークショップ　 　　　　　　　　　　＜地域住民＋大東文化大学・阿部ゼミによる混成チーム＞  　　　　　　②地域による協賛金・クラウドファンデング・地元銀行のふるさと創造基金の活用 　 　　　　　　</vt:lpstr>
      <vt:lpstr>・大東文化大学100周年記念事業「フレンドシップかるた」で学ぶSDGs文化体験  ・日本で唯一の書道学科の学生と一緒に行う書道教室で書の文化体験  ・鶴岡市出身の漢詩人・初代学長・土屋竹雨から漢語を学ぶ・歴史文化体験  ・JA庄内たがわのわら工芸部会による藁細工作りによる藁文化体験  ・「つや姫」誕生の町・ふじしま」によるやコメを知る食文化体験  ・庄内による伝統野菜などを用いた調理体験を行う食育文化体験  ・自分たちでイルミネーションのデザインを考える・ものづくり体験  ・歴史公園に花を咲かせるたねダンゴの作りによる農業体験</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Einosuke Abe</cp:lastModifiedBy>
  <cp:revision>26</cp:revision>
  <dcterms:modified xsi:type="dcterms:W3CDTF">2024-03-09T03:30:13Z</dcterms:modified>
</cp:coreProperties>
</file>