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89" r:id="rId3"/>
    <p:sldId id="303" r:id="rId4"/>
    <p:sldId id="304" r:id="rId5"/>
    <p:sldId id="290" r:id="rId6"/>
    <p:sldId id="280" r:id="rId7"/>
    <p:sldId id="291" r:id="rId8"/>
    <p:sldId id="305" r:id="rId9"/>
    <p:sldId id="301" r:id="rId10"/>
    <p:sldId id="292" r:id="rId11"/>
    <p:sldId id="298" r:id="rId12"/>
    <p:sldId id="295" r:id="rId13"/>
    <p:sldId id="296" r:id="rId14"/>
    <p:sldId id="293" r:id="rId15"/>
    <p:sldId id="294" r:id="rId16"/>
    <p:sldId id="277" r:id="rId17"/>
    <p:sldId id="267" r:id="rId18"/>
    <p:sldId id="302" r:id="rId19"/>
    <p:sldId id="306" r:id="rId20"/>
    <p:sldId id="307" r:id="rId21"/>
  </p:sldIdLst>
  <p:sldSz cx="12192000" cy="6858000"/>
  <p:notesSz cx="9866313" cy="142954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E6EF8995-59C2-4377-89D6-3A354CDAE201}">
          <p14:sldIdLst>
            <p14:sldId id="289"/>
            <p14:sldId id="303"/>
            <p14:sldId id="304"/>
            <p14:sldId id="290"/>
            <p14:sldId id="280"/>
            <p14:sldId id="291"/>
            <p14:sldId id="305"/>
            <p14:sldId id="301"/>
            <p14:sldId id="292"/>
            <p14:sldId id="298"/>
            <p14:sldId id="295"/>
            <p14:sldId id="296"/>
            <p14:sldId id="293"/>
            <p14:sldId id="294"/>
            <p14:sldId id="277"/>
            <p14:sldId id="267"/>
            <p14:sldId id="302"/>
            <p14:sldId id="306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99"/>
    <a:srgbClr val="99CCFF"/>
    <a:srgbClr val="CCECFF"/>
    <a:srgbClr val="FF66CC"/>
    <a:srgbClr val="66FFFF"/>
    <a:srgbClr val="FFFFCC"/>
    <a:srgbClr val="FF0000"/>
    <a:srgbClr val="D7B6AD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4" autoAdjust="0"/>
    <p:restoredTop sz="82048" autoAdjust="0"/>
  </p:normalViewPr>
  <p:slideViewPr>
    <p:cSldViewPr snapToGrid="0">
      <p:cViewPr varScale="1">
        <p:scale>
          <a:sx n="69" d="100"/>
          <a:sy n="69" d="100"/>
        </p:scale>
        <p:origin x="126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204"/>
    </p:cViewPr>
  </p:sorterViewPr>
  <p:notesViewPr>
    <p:cSldViewPr snapToGrid="0">
      <p:cViewPr varScale="1">
        <p:scale>
          <a:sx n="31" d="100"/>
          <a:sy n="31" d="100"/>
        </p:scale>
        <p:origin x="283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8DEE06-09CF-4668-B1F0-189AE5C030E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792FA29-5A77-4F45-9150-2B0F25A83A19}">
      <dgm:prSet phldrT="[テキスト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kumimoji="1" lang="ja-JP" altLang="en-US" sz="3600" dirty="0">
              <a:solidFill>
                <a:schemeClr val="tx1">
                  <a:lumMod val="85000"/>
                  <a:lumOff val="15000"/>
                </a:schemeClr>
              </a:solidFill>
            </a:rPr>
            <a:t>相鉄</a:t>
          </a:r>
          <a:r>
            <a:rPr kumimoji="1" lang="en-US" altLang="ja-JP" sz="3600" dirty="0">
              <a:solidFill>
                <a:schemeClr val="tx1">
                  <a:lumMod val="85000"/>
                  <a:lumOff val="15000"/>
                </a:schemeClr>
              </a:solidFill>
            </a:rPr>
            <a:t/>
          </a:r>
          <a:br>
            <a:rPr kumimoji="1" lang="en-US" altLang="ja-JP" sz="3600" dirty="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kumimoji="1" lang="ja-JP" altLang="en-US" sz="3600" dirty="0">
              <a:solidFill>
                <a:schemeClr val="tx1">
                  <a:lumMod val="85000"/>
                  <a:lumOff val="15000"/>
                </a:schemeClr>
              </a:solidFill>
            </a:rPr>
            <a:t>グループ</a:t>
          </a:r>
        </a:p>
      </dgm:t>
    </dgm:pt>
    <dgm:pt modelId="{2A0970AA-9C44-4B36-83D1-BDB2FCCA3B55}" type="parTrans" cxnId="{48CBE5AC-2723-4B24-A8DF-BD71BA2BF314}">
      <dgm:prSet/>
      <dgm:spPr/>
      <dgm:t>
        <a:bodyPr/>
        <a:lstStyle/>
        <a:p>
          <a:endParaRPr kumimoji="1" lang="ja-JP" altLang="en-US"/>
        </a:p>
      </dgm:t>
    </dgm:pt>
    <dgm:pt modelId="{DF8B0F6D-433D-4C84-9BFC-C5E4EFD70B37}" type="sibTrans" cxnId="{48CBE5AC-2723-4B24-A8DF-BD71BA2BF314}">
      <dgm:prSet/>
      <dgm:spPr/>
      <dgm:t>
        <a:bodyPr/>
        <a:lstStyle/>
        <a:p>
          <a:endParaRPr kumimoji="1" lang="ja-JP" altLang="en-US"/>
        </a:p>
      </dgm:t>
    </dgm:pt>
    <dgm:pt modelId="{012CBB11-1A1A-4813-B76B-595E68DCD016}">
      <dgm:prSet phldrT="[テキスト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kumimoji="1" lang="ja-JP" altLang="en-US" sz="4000" dirty="0">
              <a:solidFill>
                <a:schemeClr val="tx1">
                  <a:lumMod val="85000"/>
                  <a:lumOff val="15000"/>
                </a:schemeClr>
              </a:solidFill>
            </a:rPr>
            <a:t>横浜</a:t>
          </a:r>
          <a:r>
            <a:rPr kumimoji="1" lang="en-US" altLang="ja-JP" sz="4000" dirty="0">
              <a:solidFill>
                <a:schemeClr val="tx1">
                  <a:lumMod val="85000"/>
                  <a:lumOff val="15000"/>
                </a:schemeClr>
              </a:solidFill>
            </a:rPr>
            <a:t/>
          </a:r>
          <a:br>
            <a:rPr kumimoji="1" lang="en-US" altLang="ja-JP" sz="4000" dirty="0">
              <a:solidFill>
                <a:schemeClr val="tx1">
                  <a:lumMod val="85000"/>
                  <a:lumOff val="15000"/>
                </a:schemeClr>
              </a:solidFill>
            </a:rPr>
          </a:br>
          <a:r>
            <a:rPr kumimoji="1" lang="ja-JP" altLang="en-US" sz="4000" dirty="0">
              <a:solidFill>
                <a:schemeClr val="tx1">
                  <a:lumMod val="85000"/>
                  <a:lumOff val="15000"/>
                </a:schemeClr>
              </a:solidFill>
            </a:rPr>
            <a:t>市役所</a:t>
          </a:r>
        </a:p>
      </dgm:t>
    </dgm:pt>
    <dgm:pt modelId="{B585E1C2-4D0C-480B-AD81-66B8F2B1A359}" type="parTrans" cxnId="{815D4630-8CE5-4BB6-829D-2DD58169640A}">
      <dgm:prSet/>
      <dgm:spPr/>
      <dgm:t>
        <a:bodyPr/>
        <a:lstStyle/>
        <a:p>
          <a:endParaRPr kumimoji="1" lang="ja-JP" altLang="en-US"/>
        </a:p>
      </dgm:t>
    </dgm:pt>
    <dgm:pt modelId="{A514A71F-C868-43FD-AE15-115BA3963DC2}" type="sibTrans" cxnId="{815D4630-8CE5-4BB6-829D-2DD58169640A}">
      <dgm:prSet/>
      <dgm:spPr/>
      <dgm:t>
        <a:bodyPr/>
        <a:lstStyle/>
        <a:p>
          <a:endParaRPr kumimoji="1" lang="ja-JP" altLang="en-US"/>
        </a:p>
      </dgm:t>
    </dgm:pt>
    <dgm:pt modelId="{8BD94982-BE3F-46F0-BF4E-533478AA23D5}" type="pres">
      <dgm:prSet presAssocID="{738DEE06-09CF-4668-B1F0-189AE5C030E3}" presName="linearFlow" presStyleCnt="0">
        <dgm:presLayoutVars>
          <dgm:dir/>
          <dgm:resizeHandles val="exact"/>
        </dgm:presLayoutVars>
      </dgm:prSet>
      <dgm:spPr/>
    </dgm:pt>
    <dgm:pt modelId="{105EBF1F-F1B5-4775-82A5-85C35FCC71DA}" type="pres">
      <dgm:prSet presAssocID="{1792FA29-5A77-4F45-9150-2B0F25A83A19}" presName="composite" presStyleCnt="0"/>
      <dgm:spPr/>
    </dgm:pt>
    <dgm:pt modelId="{CC567285-7DB3-4DE3-88CE-82324361DB7E}" type="pres">
      <dgm:prSet presAssocID="{1792FA29-5A77-4F45-9150-2B0F25A83A19}" presName="imgShp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bg1">
              <a:lumMod val="50000"/>
            </a:schemeClr>
          </a:solidFill>
        </a:ln>
      </dgm:spPr>
    </dgm:pt>
    <dgm:pt modelId="{7091D35A-AD36-495E-B1C1-84BF35C65E8A}" type="pres">
      <dgm:prSet presAssocID="{1792FA29-5A77-4F45-9150-2B0F25A83A19}" presName="txShp" presStyleLbl="node1" presStyleIdx="0" presStyleCnt="2" custScaleY="11870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4EE149E-EB11-4F53-BCE2-69630CE2D105}" type="pres">
      <dgm:prSet presAssocID="{DF8B0F6D-433D-4C84-9BFC-C5E4EFD70B37}" presName="spacing" presStyleCnt="0"/>
      <dgm:spPr/>
    </dgm:pt>
    <dgm:pt modelId="{0974D1B6-8C53-40D3-B5D8-99D65BF3650F}" type="pres">
      <dgm:prSet presAssocID="{012CBB11-1A1A-4813-B76B-595E68DCD016}" presName="composite" presStyleCnt="0"/>
      <dgm:spPr/>
    </dgm:pt>
    <dgm:pt modelId="{CDF63B3F-A79D-438D-9B4C-3ECDFFE5385A}" type="pres">
      <dgm:prSet presAssocID="{012CBB11-1A1A-4813-B76B-595E68DCD016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bg1">
              <a:lumMod val="50000"/>
            </a:schemeClr>
          </a:solidFill>
        </a:ln>
      </dgm:spPr>
    </dgm:pt>
    <dgm:pt modelId="{E433FC02-3781-4380-BCAD-D891AD0AEBBD}" type="pres">
      <dgm:prSet presAssocID="{012CBB11-1A1A-4813-B76B-595E68DCD016}" presName="txShp" presStyleLbl="node1" presStyleIdx="1" presStyleCnt="2" custScaleY="11491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8CBE5AC-2723-4B24-A8DF-BD71BA2BF314}" srcId="{738DEE06-09CF-4668-B1F0-189AE5C030E3}" destId="{1792FA29-5A77-4F45-9150-2B0F25A83A19}" srcOrd="0" destOrd="0" parTransId="{2A0970AA-9C44-4B36-83D1-BDB2FCCA3B55}" sibTransId="{DF8B0F6D-433D-4C84-9BFC-C5E4EFD70B37}"/>
    <dgm:cxn modelId="{43E8197C-9E40-0A4A-91E3-D48464D1941D}" type="presOf" srcId="{012CBB11-1A1A-4813-B76B-595E68DCD016}" destId="{E433FC02-3781-4380-BCAD-D891AD0AEBBD}" srcOrd="0" destOrd="0" presId="urn:microsoft.com/office/officeart/2005/8/layout/vList3"/>
    <dgm:cxn modelId="{336DBC6A-9784-E14D-BC12-5698D26C048C}" type="presOf" srcId="{738DEE06-09CF-4668-B1F0-189AE5C030E3}" destId="{8BD94982-BE3F-46F0-BF4E-533478AA23D5}" srcOrd="0" destOrd="0" presId="urn:microsoft.com/office/officeart/2005/8/layout/vList3"/>
    <dgm:cxn modelId="{815D4630-8CE5-4BB6-829D-2DD58169640A}" srcId="{738DEE06-09CF-4668-B1F0-189AE5C030E3}" destId="{012CBB11-1A1A-4813-B76B-595E68DCD016}" srcOrd="1" destOrd="0" parTransId="{B585E1C2-4D0C-480B-AD81-66B8F2B1A359}" sibTransId="{A514A71F-C868-43FD-AE15-115BA3963DC2}"/>
    <dgm:cxn modelId="{953D0B7F-0F1E-6548-8DA9-676DB8120FF9}" type="presOf" srcId="{1792FA29-5A77-4F45-9150-2B0F25A83A19}" destId="{7091D35A-AD36-495E-B1C1-84BF35C65E8A}" srcOrd="0" destOrd="0" presId="urn:microsoft.com/office/officeart/2005/8/layout/vList3"/>
    <dgm:cxn modelId="{47DAE6D9-E3EE-8648-BBCF-29B1C20A640D}" type="presParOf" srcId="{8BD94982-BE3F-46F0-BF4E-533478AA23D5}" destId="{105EBF1F-F1B5-4775-82A5-85C35FCC71DA}" srcOrd="0" destOrd="0" presId="urn:microsoft.com/office/officeart/2005/8/layout/vList3"/>
    <dgm:cxn modelId="{91F73B0B-AE52-E14D-90B1-759544D23D8F}" type="presParOf" srcId="{105EBF1F-F1B5-4775-82A5-85C35FCC71DA}" destId="{CC567285-7DB3-4DE3-88CE-82324361DB7E}" srcOrd="0" destOrd="0" presId="urn:microsoft.com/office/officeart/2005/8/layout/vList3"/>
    <dgm:cxn modelId="{C7BEE212-8EF6-C24F-ABB7-3C15C3B681D3}" type="presParOf" srcId="{105EBF1F-F1B5-4775-82A5-85C35FCC71DA}" destId="{7091D35A-AD36-495E-B1C1-84BF35C65E8A}" srcOrd="1" destOrd="0" presId="urn:microsoft.com/office/officeart/2005/8/layout/vList3"/>
    <dgm:cxn modelId="{04CBE164-2935-FE47-9B59-D1C3FBE25676}" type="presParOf" srcId="{8BD94982-BE3F-46F0-BF4E-533478AA23D5}" destId="{54EE149E-EB11-4F53-BCE2-69630CE2D105}" srcOrd="1" destOrd="0" presId="urn:microsoft.com/office/officeart/2005/8/layout/vList3"/>
    <dgm:cxn modelId="{2CD5994A-3B22-694A-9224-51F48D50FB1B}" type="presParOf" srcId="{8BD94982-BE3F-46F0-BF4E-533478AA23D5}" destId="{0974D1B6-8C53-40D3-B5D8-99D65BF3650F}" srcOrd="2" destOrd="0" presId="urn:microsoft.com/office/officeart/2005/8/layout/vList3"/>
    <dgm:cxn modelId="{0104A666-0397-624F-A699-D9853E3487A0}" type="presParOf" srcId="{0974D1B6-8C53-40D3-B5D8-99D65BF3650F}" destId="{CDF63B3F-A79D-438D-9B4C-3ECDFFE5385A}" srcOrd="0" destOrd="0" presId="urn:microsoft.com/office/officeart/2005/8/layout/vList3"/>
    <dgm:cxn modelId="{5F4365A2-6A86-8847-A5FF-E2712B4A277E}" type="presParOf" srcId="{0974D1B6-8C53-40D3-B5D8-99D65BF3650F}" destId="{E433FC02-3781-4380-BCAD-D891AD0AEBB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8DEE06-09CF-4668-B1F0-189AE5C030E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792FA29-5A77-4F45-9150-2B0F25A83A19}">
      <dgm:prSet phldrT="[テキスト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kumimoji="1" lang="ja-JP" altLang="en-US" sz="3600" dirty="0">
              <a:solidFill>
                <a:schemeClr val="tx1">
                  <a:lumMod val="85000"/>
                  <a:lumOff val="15000"/>
                </a:schemeClr>
              </a:solidFill>
            </a:rPr>
            <a:t>フェリス</a:t>
          </a:r>
          <a:endParaRPr kumimoji="1" lang="en-US" altLang="ja-JP" sz="3600" dirty="0">
            <a:solidFill>
              <a:schemeClr val="tx1">
                <a:lumMod val="85000"/>
                <a:lumOff val="15000"/>
              </a:schemeClr>
            </a:solidFill>
          </a:endParaRPr>
        </a:p>
        <a:p>
          <a:pPr>
            <a:lnSpc>
              <a:spcPct val="50000"/>
            </a:lnSpc>
          </a:pPr>
          <a:r>
            <a:rPr kumimoji="1" lang="ja-JP" altLang="en-US" sz="3600" dirty="0">
              <a:solidFill>
                <a:schemeClr val="tx1">
                  <a:lumMod val="85000"/>
                  <a:lumOff val="15000"/>
                </a:schemeClr>
              </a:solidFill>
            </a:rPr>
            <a:t>女学院大学</a:t>
          </a:r>
        </a:p>
      </dgm:t>
    </dgm:pt>
    <dgm:pt modelId="{2A0970AA-9C44-4B36-83D1-BDB2FCCA3B55}" type="parTrans" cxnId="{48CBE5AC-2723-4B24-A8DF-BD71BA2BF314}">
      <dgm:prSet/>
      <dgm:spPr/>
      <dgm:t>
        <a:bodyPr/>
        <a:lstStyle/>
        <a:p>
          <a:endParaRPr kumimoji="1" lang="ja-JP" altLang="en-US"/>
        </a:p>
      </dgm:t>
    </dgm:pt>
    <dgm:pt modelId="{DF8B0F6D-433D-4C84-9BFC-C5E4EFD70B37}" type="sibTrans" cxnId="{48CBE5AC-2723-4B24-A8DF-BD71BA2BF314}">
      <dgm:prSet/>
      <dgm:spPr/>
      <dgm:t>
        <a:bodyPr/>
        <a:lstStyle/>
        <a:p>
          <a:endParaRPr kumimoji="1" lang="ja-JP" altLang="en-US"/>
        </a:p>
      </dgm:t>
    </dgm:pt>
    <dgm:pt modelId="{FE5FDE23-F2E3-4E83-A22F-82C477C51591}">
      <dgm:prSet phldrT="[テキスト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kumimoji="1" lang="ja-JP" altLang="en-US" sz="4400" dirty="0">
              <a:solidFill>
                <a:schemeClr val="tx1">
                  <a:lumMod val="85000"/>
                  <a:lumOff val="15000"/>
                </a:schemeClr>
              </a:solidFill>
            </a:rPr>
            <a:t>住民</a:t>
          </a:r>
        </a:p>
      </dgm:t>
    </dgm:pt>
    <dgm:pt modelId="{EEF4C056-D234-4B02-AB33-8859BB346C7A}" type="parTrans" cxnId="{6E4899AE-4CDF-419B-9DA4-18C12CF0C672}">
      <dgm:prSet/>
      <dgm:spPr/>
      <dgm:t>
        <a:bodyPr/>
        <a:lstStyle/>
        <a:p>
          <a:endParaRPr kumimoji="1" lang="ja-JP" altLang="en-US"/>
        </a:p>
      </dgm:t>
    </dgm:pt>
    <dgm:pt modelId="{5D2A5D51-829A-42D8-B48B-144F3CA52303}" type="sibTrans" cxnId="{6E4899AE-4CDF-419B-9DA4-18C12CF0C672}">
      <dgm:prSet/>
      <dgm:spPr/>
      <dgm:t>
        <a:bodyPr/>
        <a:lstStyle/>
        <a:p>
          <a:endParaRPr kumimoji="1" lang="ja-JP" altLang="en-US"/>
        </a:p>
      </dgm:t>
    </dgm:pt>
    <dgm:pt modelId="{8BD94982-BE3F-46F0-BF4E-533478AA23D5}" type="pres">
      <dgm:prSet presAssocID="{738DEE06-09CF-4668-B1F0-189AE5C030E3}" presName="linearFlow" presStyleCnt="0">
        <dgm:presLayoutVars>
          <dgm:dir/>
          <dgm:resizeHandles val="exact"/>
        </dgm:presLayoutVars>
      </dgm:prSet>
      <dgm:spPr/>
    </dgm:pt>
    <dgm:pt modelId="{105EBF1F-F1B5-4775-82A5-85C35FCC71DA}" type="pres">
      <dgm:prSet presAssocID="{1792FA29-5A77-4F45-9150-2B0F25A83A19}" presName="composite" presStyleCnt="0"/>
      <dgm:spPr/>
    </dgm:pt>
    <dgm:pt modelId="{CC567285-7DB3-4DE3-88CE-82324361DB7E}" type="pres">
      <dgm:prSet presAssocID="{1792FA29-5A77-4F45-9150-2B0F25A83A19}" presName="imgShp" presStyleLbl="fgImgPlace1" presStyleIdx="0" presStyleCnt="2"/>
      <dgm:spPr>
        <a:blipFill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bg1">
              <a:lumMod val="50000"/>
            </a:schemeClr>
          </a:solidFill>
        </a:ln>
      </dgm:spPr>
    </dgm:pt>
    <dgm:pt modelId="{7091D35A-AD36-495E-B1C1-84BF35C65E8A}" type="pres">
      <dgm:prSet presAssocID="{1792FA29-5A77-4F45-9150-2B0F25A83A19}" presName="txShp" presStyleLbl="node1" presStyleIdx="0" presStyleCnt="2" custScaleX="103970" custScaleY="11870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4EE149E-EB11-4F53-BCE2-69630CE2D105}" type="pres">
      <dgm:prSet presAssocID="{DF8B0F6D-433D-4C84-9BFC-C5E4EFD70B37}" presName="spacing" presStyleCnt="0"/>
      <dgm:spPr/>
    </dgm:pt>
    <dgm:pt modelId="{20490586-8F89-4588-A9B4-EC2D82243CD5}" type="pres">
      <dgm:prSet presAssocID="{FE5FDE23-F2E3-4E83-A22F-82C477C51591}" presName="composite" presStyleCnt="0"/>
      <dgm:spPr/>
    </dgm:pt>
    <dgm:pt modelId="{8E9C5879-2CBA-411F-A036-465C0C4E2C08}" type="pres">
      <dgm:prSet presAssocID="{FE5FDE23-F2E3-4E83-A22F-82C477C51591}" presName="imgShp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11B3A03-107E-4220-B940-4BF928E04E9C}" type="pres">
      <dgm:prSet presAssocID="{FE5FDE23-F2E3-4E83-A22F-82C477C51591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8CBE5AC-2723-4B24-A8DF-BD71BA2BF314}" srcId="{738DEE06-09CF-4668-B1F0-189AE5C030E3}" destId="{1792FA29-5A77-4F45-9150-2B0F25A83A19}" srcOrd="0" destOrd="0" parTransId="{2A0970AA-9C44-4B36-83D1-BDB2FCCA3B55}" sibTransId="{DF8B0F6D-433D-4C84-9BFC-C5E4EFD70B37}"/>
    <dgm:cxn modelId="{336DBC6A-9784-E14D-BC12-5698D26C048C}" type="presOf" srcId="{738DEE06-09CF-4668-B1F0-189AE5C030E3}" destId="{8BD94982-BE3F-46F0-BF4E-533478AA23D5}" srcOrd="0" destOrd="0" presId="urn:microsoft.com/office/officeart/2005/8/layout/vList3"/>
    <dgm:cxn modelId="{6E4899AE-4CDF-419B-9DA4-18C12CF0C672}" srcId="{738DEE06-09CF-4668-B1F0-189AE5C030E3}" destId="{FE5FDE23-F2E3-4E83-A22F-82C477C51591}" srcOrd="1" destOrd="0" parTransId="{EEF4C056-D234-4B02-AB33-8859BB346C7A}" sibTransId="{5D2A5D51-829A-42D8-B48B-144F3CA52303}"/>
    <dgm:cxn modelId="{953D0B7F-0F1E-6548-8DA9-676DB8120FF9}" type="presOf" srcId="{1792FA29-5A77-4F45-9150-2B0F25A83A19}" destId="{7091D35A-AD36-495E-B1C1-84BF35C65E8A}" srcOrd="0" destOrd="0" presId="urn:microsoft.com/office/officeart/2005/8/layout/vList3"/>
    <dgm:cxn modelId="{546178EB-6B44-104D-A5A4-3DFDAFE1E4C6}" type="presOf" srcId="{FE5FDE23-F2E3-4E83-A22F-82C477C51591}" destId="{A11B3A03-107E-4220-B940-4BF928E04E9C}" srcOrd="0" destOrd="0" presId="urn:microsoft.com/office/officeart/2005/8/layout/vList3"/>
    <dgm:cxn modelId="{47DAE6D9-E3EE-8648-BBCF-29B1C20A640D}" type="presParOf" srcId="{8BD94982-BE3F-46F0-BF4E-533478AA23D5}" destId="{105EBF1F-F1B5-4775-82A5-85C35FCC71DA}" srcOrd="0" destOrd="0" presId="urn:microsoft.com/office/officeart/2005/8/layout/vList3"/>
    <dgm:cxn modelId="{91F73B0B-AE52-E14D-90B1-759544D23D8F}" type="presParOf" srcId="{105EBF1F-F1B5-4775-82A5-85C35FCC71DA}" destId="{CC567285-7DB3-4DE3-88CE-82324361DB7E}" srcOrd="0" destOrd="0" presId="urn:microsoft.com/office/officeart/2005/8/layout/vList3"/>
    <dgm:cxn modelId="{C7BEE212-8EF6-C24F-ABB7-3C15C3B681D3}" type="presParOf" srcId="{105EBF1F-F1B5-4775-82A5-85C35FCC71DA}" destId="{7091D35A-AD36-495E-B1C1-84BF35C65E8A}" srcOrd="1" destOrd="0" presId="urn:microsoft.com/office/officeart/2005/8/layout/vList3"/>
    <dgm:cxn modelId="{04CBE164-2935-FE47-9B59-D1C3FBE25676}" type="presParOf" srcId="{8BD94982-BE3F-46F0-BF4E-533478AA23D5}" destId="{54EE149E-EB11-4F53-BCE2-69630CE2D105}" srcOrd="1" destOrd="0" presId="urn:microsoft.com/office/officeart/2005/8/layout/vList3"/>
    <dgm:cxn modelId="{10233E6A-DB21-854D-AFE2-76C5AAA98EFA}" type="presParOf" srcId="{8BD94982-BE3F-46F0-BF4E-533478AA23D5}" destId="{20490586-8F89-4588-A9B4-EC2D82243CD5}" srcOrd="2" destOrd="0" presId="urn:microsoft.com/office/officeart/2005/8/layout/vList3"/>
    <dgm:cxn modelId="{1FDA8041-C7D4-6147-9B9E-3BD21637153E}" type="presParOf" srcId="{20490586-8F89-4588-A9B4-EC2D82243CD5}" destId="{8E9C5879-2CBA-411F-A036-465C0C4E2C08}" srcOrd="0" destOrd="0" presId="urn:microsoft.com/office/officeart/2005/8/layout/vList3"/>
    <dgm:cxn modelId="{CB8F27F9-B1C0-244F-A9D1-B2C197DD2979}" type="presParOf" srcId="{20490586-8F89-4588-A9B4-EC2D82243CD5}" destId="{A11B3A03-107E-4220-B940-4BF928E04E9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3989CD-F236-48CE-9174-493E3442F6C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B7F633D7-CE63-4874-A58E-64B0EB3B2FF3}">
      <dgm:prSet phldrT="[テキスト]" custT="1"/>
      <dgm:spPr>
        <a:solidFill>
          <a:srgbClr val="99CCFF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kumimoji="1" lang="ja-JP" altLang="en-US" sz="3600" b="1" dirty="0"/>
            <a:t>ミーティング</a:t>
          </a:r>
        </a:p>
      </dgm:t>
    </dgm:pt>
    <dgm:pt modelId="{91F3CA92-B9DC-477B-BD60-37B3320BFCBA}" type="parTrans" cxnId="{977C8BA7-F71C-49F2-8CD1-20951184524B}">
      <dgm:prSet/>
      <dgm:spPr/>
      <dgm:t>
        <a:bodyPr/>
        <a:lstStyle/>
        <a:p>
          <a:endParaRPr kumimoji="1" lang="ja-JP" altLang="en-US"/>
        </a:p>
      </dgm:t>
    </dgm:pt>
    <dgm:pt modelId="{8062637D-EFDF-4833-B84D-5430929B6DB6}" type="sibTrans" cxnId="{977C8BA7-F71C-49F2-8CD1-20951184524B}">
      <dgm:prSet/>
      <dgm:spPr/>
      <dgm:t>
        <a:bodyPr/>
        <a:lstStyle/>
        <a:p>
          <a:endParaRPr kumimoji="1" lang="ja-JP" altLang="en-US"/>
        </a:p>
      </dgm:t>
    </dgm:pt>
    <dgm:pt modelId="{F659C10D-11A8-4A80-9DF3-182889DCB955}">
      <dgm:prSet phldrT="[テキスト]" custT="1"/>
      <dgm:spPr>
        <a:solidFill>
          <a:schemeClr val="bg1">
            <a:alpha val="9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kumimoji="1" lang="ja-JP" altLang="en-US" sz="2800" dirty="0"/>
            <a:t>提案作成　</a:t>
          </a:r>
          <a:r>
            <a:rPr kumimoji="1" lang="en-US" altLang="ja-JP" sz="2800" dirty="0"/>
            <a:t>5</a:t>
          </a:r>
          <a:r>
            <a:rPr kumimoji="1" lang="ja-JP" altLang="en-US" sz="2800" dirty="0"/>
            <a:t>回</a:t>
          </a:r>
        </a:p>
      </dgm:t>
    </dgm:pt>
    <dgm:pt modelId="{9FBBEA40-4ED9-49D9-9B89-B35340EF5BFE}" type="parTrans" cxnId="{44EFEE24-E6D5-4652-811A-40879BAE0C76}">
      <dgm:prSet/>
      <dgm:spPr/>
      <dgm:t>
        <a:bodyPr/>
        <a:lstStyle/>
        <a:p>
          <a:endParaRPr kumimoji="1" lang="ja-JP" altLang="en-US"/>
        </a:p>
      </dgm:t>
    </dgm:pt>
    <dgm:pt modelId="{A1480866-7DB4-4813-823E-DC79789FCDD4}" type="sibTrans" cxnId="{44EFEE24-E6D5-4652-811A-40879BAE0C76}">
      <dgm:prSet/>
      <dgm:spPr/>
      <dgm:t>
        <a:bodyPr/>
        <a:lstStyle/>
        <a:p>
          <a:endParaRPr kumimoji="1" lang="ja-JP" altLang="en-US"/>
        </a:p>
      </dgm:t>
    </dgm:pt>
    <dgm:pt modelId="{332EBE0B-F3AE-49FC-BF8E-C43F892BFDD4}">
      <dgm:prSet phldrT="[テキスト]" custT="1"/>
      <dgm:spPr>
        <a:solidFill>
          <a:schemeClr val="bg1">
            <a:alpha val="9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kumimoji="1" lang="ja-JP" altLang="en-US" sz="2800" dirty="0"/>
            <a:t>イベント準備　</a:t>
          </a:r>
          <a:r>
            <a:rPr kumimoji="1" lang="en-US" altLang="ja-JP" sz="2800" dirty="0"/>
            <a:t>3</a:t>
          </a:r>
          <a:r>
            <a:rPr kumimoji="1" lang="ja-JP" altLang="en-US" sz="2800" dirty="0"/>
            <a:t>回</a:t>
          </a:r>
        </a:p>
      </dgm:t>
    </dgm:pt>
    <dgm:pt modelId="{DDC03D41-2060-4A6C-88EF-FC2F45B1091C}" type="parTrans" cxnId="{B62201C0-A342-4C9A-A46C-C6377B1360A4}">
      <dgm:prSet/>
      <dgm:spPr/>
      <dgm:t>
        <a:bodyPr/>
        <a:lstStyle/>
        <a:p>
          <a:endParaRPr kumimoji="1" lang="ja-JP" altLang="en-US"/>
        </a:p>
      </dgm:t>
    </dgm:pt>
    <dgm:pt modelId="{07ABC690-0920-4E96-B34A-4433B73BE7E7}" type="sibTrans" cxnId="{B62201C0-A342-4C9A-A46C-C6377B1360A4}">
      <dgm:prSet/>
      <dgm:spPr/>
      <dgm:t>
        <a:bodyPr/>
        <a:lstStyle/>
        <a:p>
          <a:endParaRPr kumimoji="1" lang="ja-JP" altLang="en-US"/>
        </a:p>
      </dgm:t>
    </dgm:pt>
    <dgm:pt modelId="{48D4396D-DCF7-4A63-9155-7F59AC48E886}">
      <dgm:prSet phldrT="[テキスト]" custT="1"/>
      <dgm:spPr>
        <a:solidFill>
          <a:srgbClr val="FF9999"/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kumimoji="1" lang="ja-JP" altLang="en-US" sz="3600" b="1" dirty="0"/>
            <a:t>勉強会</a:t>
          </a:r>
        </a:p>
      </dgm:t>
    </dgm:pt>
    <dgm:pt modelId="{FC9CC8C7-11E4-44E2-A3AC-9D5CE626A972}" type="parTrans" cxnId="{69ED642B-E1FB-4BC6-B660-1EE8073533ED}">
      <dgm:prSet/>
      <dgm:spPr/>
      <dgm:t>
        <a:bodyPr/>
        <a:lstStyle/>
        <a:p>
          <a:endParaRPr kumimoji="1" lang="ja-JP" altLang="en-US"/>
        </a:p>
      </dgm:t>
    </dgm:pt>
    <dgm:pt modelId="{A053ADCA-8170-4EDF-8AD3-430CD270B9DD}" type="sibTrans" cxnId="{69ED642B-E1FB-4BC6-B660-1EE8073533ED}">
      <dgm:prSet/>
      <dgm:spPr/>
      <dgm:t>
        <a:bodyPr/>
        <a:lstStyle/>
        <a:p>
          <a:endParaRPr kumimoji="1" lang="ja-JP" altLang="en-US"/>
        </a:p>
      </dgm:t>
    </dgm:pt>
    <dgm:pt modelId="{71D25309-8C11-4EAE-86B1-C64CD12EBF17}">
      <dgm:prSet phldrT="[テキスト]" custT="1"/>
      <dgm:spPr>
        <a:solidFill>
          <a:schemeClr val="bg1">
            <a:alpha val="90000"/>
          </a:schemeClr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kumimoji="1" lang="en-US" altLang="ja-JP" sz="3200" dirty="0"/>
            <a:t>RESAS</a:t>
          </a:r>
          <a:r>
            <a:rPr kumimoji="1" lang="ja-JP" altLang="en-US" sz="3200" dirty="0"/>
            <a:t>講習会</a:t>
          </a:r>
        </a:p>
      </dgm:t>
    </dgm:pt>
    <dgm:pt modelId="{5365F953-8C56-42FC-949C-9B3782EFD0E9}" type="parTrans" cxnId="{FD3C9AE7-E623-4C5F-9D35-6DFAC518B01C}">
      <dgm:prSet/>
      <dgm:spPr/>
      <dgm:t>
        <a:bodyPr/>
        <a:lstStyle/>
        <a:p>
          <a:endParaRPr kumimoji="1" lang="ja-JP" altLang="en-US"/>
        </a:p>
      </dgm:t>
    </dgm:pt>
    <dgm:pt modelId="{DBBCD107-FF35-4699-8D87-58174FA7C870}" type="sibTrans" cxnId="{FD3C9AE7-E623-4C5F-9D35-6DFAC518B01C}">
      <dgm:prSet/>
      <dgm:spPr/>
      <dgm:t>
        <a:bodyPr/>
        <a:lstStyle/>
        <a:p>
          <a:endParaRPr kumimoji="1" lang="ja-JP" altLang="en-US"/>
        </a:p>
      </dgm:t>
    </dgm:pt>
    <dgm:pt modelId="{4CCDC4E9-E511-4956-AB8C-C8B4D5DCDEF0}">
      <dgm:prSet phldrT="[テキスト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kumimoji="1" lang="ja-JP" altLang="en-US" sz="3600" b="1" dirty="0"/>
            <a:t>イベント</a:t>
          </a:r>
        </a:p>
      </dgm:t>
    </dgm:pt>
    <dgm:pt modelId="{FD8E51AB-96E9-4A5F-A9F8-9E42FF3213BA}" type="parTrans" cxnId="{68619CFA-3DC8-4E4B-AFEE-7C3015025C45}">
      <dgm:prSet/>
      <dgm:spPr/>
      <dgm:t>
        <a:bodyPr/>
        <a:lstStyle/>
        <a:p>
          <a:endParaRPr kumimoji="1" lang="ja-JP" altLang="en-US"/>
        </a:p>
      </dgm:t>
    </dgm:pt>
    <dgm:pt modelId="{18A13F19-91FD-428B-8A24-D840B133F3E2}" type="sibTrans" cxnId="{68619CFA-3DC8-4E4B-AFEE-7C3015025C45}">
      <dgm:prSet/>
      <dgm:spPr/>
      <dgm:t>
        <a:bodyPr/>
        <a:lstStyle/>
        <a:p>
          <a:endParaRPr kumimoji="1" lang="ja-JP" altLang="en-US"/>
        </a:p>
      </dgm:t>
    </dgm:pt>
    <dgm:pt modelId="{1A1DBFE7-FE5F-4366-97B7-D7EB83237F7A}">
      <dgm:prSet phldrT="[テキスト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kumimoji="1" lang="en-US" altLang="ja-JP" sz="2800" dirty="0"/>
            <a:t>3</a:t>
          </a:r>
          <a:r>
            <a:rPr kumimoji="1" lang="ja-JP" altLang="en-US" sz="2800" dirty="0"/>
            <a:t>月  </a:t>
          </a:r>
          <a:r>
            <a:rPr kumimoji="1" lang="en-US" altLang="ja-JP" sz="2800" dirty="0"/>
            <a:t>4</a:t>
          </a:r>
          <a:r>
            <a:rPr kumimoji="1" lang="ja-JP" altLang="en-US" sz="2800" dirty="0"/>
            <a:t>日   素敵発見祭り</a:t>
          </a:r>
        </a:p>
      </dgm:t>
    </dgm:pt>
    <dgm:pt modelId="{273F8B60-F9C6-4588-BFD7-2BD63DE75ED2}" type="parTrans" cxnId="{05299F08-E291-4790-BE25-EEA456B6F74B}">
      <dgm:prSet/>
      <dgm:spPr/>
      <dgm:t>
        <a:bodyPr/>
        <a:lstStyle/>
        <a:p>
          <a:endParaRPr kumimoji="1" lang="ja-JP" altLang="en-US"/>
        </a:p>
      </dgm:t>
    </dgm:pt>
    <dgm:pt modelId="{026E2059-AE83-412F-B53F-F9B58ACDE6E8}" type="sibTrans" cxnId="{05299F08-E291-4790-BE25-EEA456B6F74B}">
      <dgm:prSet/>
      <dgm:spPr/>
      <dgm:t>
        <a:bodyPr/>
        <a:lstStyle/>
        <a:p>
          <a:endParaRPr kumimoji="1" lang="ja-JP" altLang="en-US"/>
        </a:p>
      </dgm:t>
    </dgm:pt>
    <dgm:pt modelId="{CBFB815D-A737-4D30-9F56-B60A2208FE80}">
      <dgm:prSet phldrT="[テキスト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kumimoji="1" lang="en-US" altLang="ja-JP" sz="2800" dirty="0"/>
            <a:t>5</a:t>
          </a:r>
          <a:r>
            <a:rPr kumimoji="1" lang="ja-JP" altLang="en-US" sz="2800" dirty="0"/>
            <a:t>月</a:t>
          </a:r>
          <a:r>
            <a:rPr kumimoji="1" lang="en-US" altLang="ja-JP" sz="2800" dirty="0"/>
            <a:t>13</a:t>
          </a:r>
          <a:r>
            <a:rPr kumimoji="1" lang="ja-JP" altLang="en-US" sz="2800" dirty="0"/>
            <a:t>日　街カフェ（予定）</a:t>
          </a:r>
        </a:p>
      </dgm:t>
    </dgm:pt>
    <dgm:pt modelId="{0560C3D8-CF50-4E74-B27F-088358D9F744}" type="parTrans" cxnId="{38DF38AE-6E03-4569-B73F-729128C7FA3F}">
      <dgm:prSet/>
      <dgm:spPr/>
      <dgm:t>
        <a:bodyPr/>
        <a:lstStyle/>
        <a:p>
          <a:endParaRPr kumimoji="1" lang="ja-JP" altLang="en-US"/>
        </a:p>
      </dgm:t>
    </dgm:pt>
    <dgm:pt modelId="{31666F96-3327-41FE-87A8-5F29AA724DBE}" type="sibTrans" cxnId="{38DF38AE-6E03-4569-B73F-729128C7FA3F}">
      <dgm:prSet/>
      <dgm:spPr/>
      <dgm:t>
        <a:bodyPr/>
        <a:lstStyle/>
        <a:p>
          <a:endParaRPr kumimoji="1" lang="ja-JP" altLang="en-US"/>
        </a:p>
      </dgm:t>
    </dgm:pt>
    <dgm:pt modelId="{04D37344-127A-4652-85F8-8F3A396B9290}">
      <dgm:prSet phldrT="[テキスト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kumimoji="1" lang="en-US" altLang="ja-JP" sz="2800" dirty="0"/>
            <a:t>3</a:t>
          </a:r>
          <a:r>
            <a:rPr kumimoji="1" lang="ja-JP" altLang="en-US" sz="2800" dirty="0"/>
            <a:t>月  </a:t>
          </a:r>
          <a:r>
            <a:rPr kumimoji="1" lang="en-US" altLang="ja-JP" sz="2800" dirty="0"/>
            <a:t>4</a:t>
          </a:r>
          <a:r>
            <a:rPr kumimoji="1" lang="ja-JP" altLang="en-US" sz="2800" dirty="0"/>
            <a:t>日   </a:t>
          </a:r>
          <a:r>
            <a:rPr kumimoji="1" lang="en-US" altLang="ja-JP" sz="2800" dirty="0"/>
            <a:t>YOKOHAMA</a:t>
          </a:r>
          <a:r>
            <a:rPr kumimoji="1" lang="ja-JP" altLang="en-US" sz="2800" dirty="0"/>
            <a:t> </a:t>
          </a:r>
          <a:r>
            <a:rPr kumimoji="1" lang="en-US" altLang="ja-JP" sz="2800" dirty="0"/>
            <a:t>YOUTH Ups</a:t>
          </a:r>
          <a:endParaRPr kumimoji="1" lang="ja-JP" altLang="en-US" sz="2800" dirty="0"/>
        </a:p>
      </dgm:t>
    </dgm:pt>
    <dgm:pt modelId="{37BCD42D-323F-4CDF-8CF1-3C56A184AB47}" type="parTrans" cxnId="{A49389D5-4010-49E0-90E7-F6F8C3283B61}">
      <dgm:prSet/>
      <dgm:spPr/>
      <dgm:t>
        <a:bodyPr/>
        <a:lstStyle/>
        <a:p>
          <a:endParaRPr kumimoji="1" lang="ja-JP" altLang="en-US"/>
        </a:p>
      </dgm:t>
    </dgm:pt>
    <dgm:pt modelId="{4E3CCDAD-9F22-47D5-B11D-1BD1169ABDF2}" type="sibTrans" cxnId="{A49389D5-4010-49E0-90E7-F6F8C3283B61}">
      <dgm:prSet/>
      <dgm:spPr/>
      <dgm:t>
        <a:bodyPr/>
        <a:lstStyle/>
        <a:p>
          <a:endParaRPr kumimoji="1" lang="ja-JP" altLang="en-US"/>
        </a:p>
      </dgm:t>
    </dgm:pt>
    <dgm:pt modelId="{FE4468BB-7809-4080-B643-6D2C6E931F2A}" type="pres">
      <dgm:prSet presAssocID="{7A3989CD-F236-48CE-9174-493E3442F6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34A51763-9D95-4972-A98F-19723F3BC280}" type="pres">
      <dgm:prSet presAssocID="{B7F633D7-CE63-4874-A58E-64B0EB3B2FF3}" presName="linNode" presStyleCnt="0"/>
      <dgm:spPr/>
    </dgm:pt>
    <dgm:pt modelId="{49968126-61F8-41CB-9B38-D9B482841065}" type="pres">
      <dgm:prSet presAssocID="{B7F633D7-CE63-4874-A58E-64B0EB3B2FF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172CDC1-4079-4B1C-A1AC-F0A29438374E}" type="pres">
      <dgm:prSet presAssocID="{B7F633D7-CE63-4874-A58E-64B0EB3B2FF3}" presName="descendantText" presStyleLbl="alignAccFollowNode1" presStyleIdx="0" presStyleCnt="3" custLinFactNeighborX="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BEB6C16-8CC4-4CDD-9738-D49307E41B44}" type="pres">
      <dgm:prSet presAssocID="{8062637D-EFDF-4833-B84D-5430929B6DB6}" presName="sp" presStyleCnt="0"/>
      <dgm:spPr/>
    </dgm:pt>
    <dgm:pt modelId="{593AE0B2-4E2B-4825-A8A0-5722B3C59D9F}" type="pres">
      <dgm:prSet presAssocID="{48D4396D-DCF7-4A63-9155-7F59AC48E886}" presName="linNode" presStyleCnt="0"/>
      <dgm:spPr/>
    </dgm:pt>
    <dgm:pt modelId="{B07EB2F3-864D-406C-AC32-2FAF8ACFC8D4}" type="pres">
      <dgm:prSet presAssocID="{48D4396D-DCF7-4A63-9155-7F59AC48E88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26F8FDF-8815-427F-9923-76E80C2F7F90}" type="pres">
      <dgm:prSet presAssocID="{48D4396D-DCF7-4A63-9155-7F59AC48E886}" presName="descendantText" presStyleLbl="alignAccFollowNode1" presStyleIdx="1" presStyleCnt="3" custLinFactNeighborY="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2743980-8693-4C8F-8FB2-46CFD08E399B}" type="pres">
      <dgm:prSet presAssocID="{A053ADCA-8170-4EDF-8AD3-430CD270B9DD}" presName="sp" presStyleCnt="0"/>
      <dgm:spPr/>
    </dgm:pt>
    <dgm:pt modelId="{3121128B-5D3C-464B-9E39-C439E184EABC}" type="pres">
      <dgm:prSet presAssocID="{4CCDC4E9-E511-4956-AB8C-C8B4D5DCDEF0}" presName="linNode" presStyleCnt="0"/>
      <dgm:spPr/>
    </dgm:pt>
    <dgm:pt modelId="{C9D9F485-069B-420B-81EA-A59ABF6A7781}" type="pres">
      <dgm:prSet presAssocID="{4CCDC4E9-E511-4956-AB8C-C8B4D5DCDEF0}" presName="parentText" presStyleLbl="node1" presStyleIdx="2" presStyleCnt="3" custScaleY="119128">
        <dgm:presLayoutVars>
          <dgm:chMax val="1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36855B5-F5C9-4EA7-96A8-A83480F8E32C}" type="pres">
      <dgm:prSet presAssocID="{4CCDC4E9-E511-4956-AB8C-C8B4D5DCDEF0}" presName="descendantText" presStyleLbl="alignAccFollowNode1" presStyleIdx="2" presStyleCnt="3" custScaleY="14614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A69A3C5-1184-4ED4-8B1C-3B78FB968DD3}" type="presOf" srcId="{7A3989CD-F236-48CE-9174-493E3442F6CB}" destId="{FE4468BB-7809-4080-B643-6D2C6E931F2A}" srcOrd="0" destOrd="0" presId="urn:microsoft.com/office/officeart/2005/8/layout/vList5"/>
    <dgm:cxn modelId="{D5EB997D-A2EF-4B80-A2A9-7EEB694F4ED6}" type="presOf" srcId="{48D4396D-DCF7-4A63-9155-7F59AC48E886}" destId="{B07EB2F3-864D-406C-AC32-2FAF8ACFC8D4}" srcOrd="0" destOrd="0" presId="urn:microsoft.com/office/officeart/2005/8/layout/vList5"/>
    <dgm:cxn modelId="{FE13120F-E732-4346-ABA2-79FCEBE1FBE1}" type="presOf" srcId="{1A1DBFE7-FE5F-4366-97B7-D7EB83237F7A}" destId="{436855B5-F5C9-4EA7-96A8-A83480F8E32C}" srcOrd="0" destOrd="0" presId="urn:microsoft.com/office/officeart/2005/8/layout/vList5"/>
    <dgm:cxn modelId="{18BDA2EB-B82F-44BD-AA1C-7A248D536E94}" type="presOf" srcId="{332EBE0B-F3AE-49FC-BF8E-C43F892BFDD4}" destId="{F172CDC1-4079-4B1C-A1AC-F0A29438374E}" srcOrd="0" destOrd="1" presId="urn:microsoft.com/office/officeart/2005/8/layout/vList5"/>
    <dgm:cxn modelId="{E763E877-6162-4645-87BE-DAC00E551E66}" type="presOf" srcId="{F659C10D-11A8-4A80-9DF3-182889DCB955}" destId="{F172CDC1-4079-4B1C-A1AC-F0A29438374E}" srcOrd="0" destOrd="0" presId="urn:microsoft.com/office/officeart/2005/8/layout/vList5"/>
    <dgm:cxn modelId="{68619CFA-3DC8-4E4B-AFEE-7C3015025C45}" srcId="{7A3989CD-F236-48CE-9174-493E3442F6CB}" destId="{4CCDC4E9-E511-4956-AB8C-C8B4D5DCDEF0}" srcOrd="2" destOrd="0" parTransId="{FD8E51AB-96E9-4A5F-A9F8-9E42FF3213BA}" sibTransId="{18A13F19-91FD-428B-8A24-D840B133F3E2}"/>
    <dgm:cxn modelId="{44EFEE24-E6D5-4652-811A-40879BAE0C76}" srcId="{B7F633D7-CE63-4874-A58E-64B0EB3B2FF3}" destId="{F659C10D-11A8-4A80-9DF3-182889DCB955}" srcOrd="0" destOrd="0" parTransId="{9FBBEA40-4ED9-49D9-9B89-B35340EF5BFE}" sibTransId="{A1480866-7DB4-4813-823E-DC79789FCDD4}"/>
    <dgm:cxn modelId="{32062DB5-CBDA-4138-A6FB-D8B65258CF98}" type="presOf" srcId="{4CCDC4E9-E511-4956-AB8C-C8B4D5DCDEF0}" destId="{C9D9F485-069B-420B-81EA-A59ABF6A7781}" srcOrd="0" destOrd="0" presId="urn:microsoft.com/office/officeart/2005/8/layout/vList5"/>
    <dgm:cxn modelId="{4B0AE0FE-6F42-4CBB-BEF1-EFFCBFA3D248}" type="presOf" srcId="{71D25309-8C11-4EAE-86B1-C64CD12EBF17}" destId="{E26F8FDF-8815-427F-9923-76E80C2F7F90}" srcOrd="0" destOrd="0" presId="urn:microsoft.com/office/officeart/2005/8/layout/vList5"/>
    <dgm:cxn modelId="{55733256-9439-4EEA-B82A-74AA21EE0FD5}" type="presOf" srcId="{CBFB815D-A737-4D30-9F56-B60A2208FE80}" destId="{436855B5-F5C9-4EA7-96A8-A83480F8E32C}" srcOrd="0" destOrd="2" presId="urn:microsoft.com/office/officeart/2005/8/layout/vList5"/>
    <dgm:cxn modelId="{05299F08-E291-4790-BE25-EEA456B6F74B}" srcId="{4CCDC4E9-E511-4956-AB8C-C8B4D5DCDEF0}" destId="{1A1DBFE7-FE5F-4366-97B7-D7EB83237F7A}" srcOrd="0" destOrd="0" parTransId="{273F8B60-F9C6-4588-BFD7-2BD63DE75ED2}" sibTransId="{026E2059-AE83-412F-B53F-F9B58ACDE6E8}"/>
    <dgm:cxn modelId="{B62201C0-A342-4C9A-A46C-C6377B1360A4}" srcId="{B7F633D7-CE63-4874-A58E-64B0EB3B2FF3}" destId="{332EBE0B-F3AE-49FC-BF8E-C43F892BFDD4}" srcOrd="1" destOrd="0" parTransId="{DDC03D41-2060-4A6C-88EF-FC2F45B1091C}" sibTransId="{07ABC690-0920-4E96-B34A-4433B73BE7E7}"/>
    <dgm:cxn modelId="{FD3C9AE7-E623-4C5F-9D35-6DFAC518B01C}" srcId="{48D4396D-DCF7-4A63-9155-7F59AC48E886}" destId="{71D25309-8C11-4EAE-86B1-C64CD12EBF17}" srcOrd="0" destOrd="0" parTransId="{5365F953-8C56-42FC-949C-9B3782EFD0E9}" sibTransId="{DBBCD107-FF35-4699-8D87-58174FA7C870}"/>
    <dgm:cxn modelId="{ADE51AD0-E5A0-4028-963F-83AC661368FB}" type="presOf" srcId="{B7F633D7-CE63-4874-A58E-64B0EB3B2FF3}" destId="{49968126-61F8-41CB-9B38-D9B482841065}" srcOrd="0" destOrd="0" presId="urn:microsoft.com/office/officeart/2005/8/layout/vList5"/>
    <dgm:cxn modelId="{B9DAE9A0-43CF-4CE6-8247-BA5FDFFA747C}" type="presOf" srcId="{04D37344-127A-4652-85F8-8F3A396B9290}" destId="{436855B5-F5C9-4EA7-96A8-A83480F8E32C}" srcOrd="0" destOrd="1" presId="urn:microsoft.com/office/officeart/2005/8/layout/vList5"/>
    <dgm:cxn modelId="{A49389D5-4010-49E0-90E7-F6F8C3283B61}" srcId="{4CCDC4E9-E511-4956-AB8C-C8B4D5DCDEF0}" destId="{04D37344-127A-4652-85F8-8F3A396B9290}" srcOrd="1" destOrd="0" parTransId="{37BCD42D-323F-4CDF-8CF1-3C56A184AB47}" sibTransId="{4E3CCDAD-9F22-47D5-B11D-1BD1169ABDF2}"/>
    <dgm:cxn modelId="{38DF38AE-6E03-4569-B73F-729128C7FA3F}" srcId="{4CCDC4E9-E511-4956-AB8C-C8B4D5DCDEF0}" destId="{CBFB815D-A737-4D30-9F56-B60A2208FE80}" srcOrd="2" destOrd="0" parTransId="{0560C3D8-CF50-4E74-B27F-088358D9F744}" sibTransId="{31666F96-3327-41FE-87A8-5F29AA724DBE}"/>
    <dgm:cxn modelId="{977C8BA7-F71C-49F2-8CD1-20951184524B}" srcId="{7A3989CD-F236-48CE-9174-493E3442F6CB}" destId="{B7F633D7-CE63-4874-A58E-64B0EB3B2FF3}" srcOrd="0" destOrd="0" parTransId="{91F3CA92-B9DC-477B-BD60-37B3320BFCBA}" sibTransId="{8062637D-EFDF-4833-B84D-5430929B6DB6}"/>
    <dgm:cxn modelId="{69ED642B-E1FB-4BC6-B660-1EE8073533ED}" srcId="{7A3989CD-F236-48CE-9174-493E3442F6CB}" destId="{48D4396D-DCF7-4A63-9155-7F59AC48E886}" srcOrd="1" destOrd="0" parTransId="{FC9CC8C7-11E4-44E2-A3AC-9D5CE626A972}" sibTransId="{A053ADCA-8170-4EDF-8AD3-430CD270B9DD}"/>
    <dgm:cxn modelId="{6ADB93EF-5995-4B1C-A317-5A1836E129E9}" type="presParOf" srcId="{FE4468BB-7809-4080-B643-6D2C6E931F2A}" destId="{34A51763-9D95-4972-A98F-19723F3BC280}" srcOrd="0" destOrd="0" presId="urn:microsoft.com/office/officeart/2005/8/layout/vList5"/>
    <dgm:cxn modelId="{A5B0F436-5826-4EB2-85DE-B2E5FCC81878}" type="presParOf" srcId="{34A51763-9D95-4972-A98F-19723F3BC280}" destId="{49968126-61F8-41CB-9B38-D9B482841065}" srcOrd="0" destOrd="0" presId="urn:microsoft.com/office/officeart/2005/8/layout/vList5"/>
    <dgm:cxn modelId="{66920779-6B28-4A0B-B2DA-F07AE3DF12C1}" type="presParOf" srcId="{34A51763-9D95-4972-A98F-19723F3BC280}" destId="{F172CDC1-4079-4B1C-A1AC-F0A29438374E}" srcOrd="1" destOrd="0" presId="urn:microsoft.com/office/officeart/2005/8/layout/vList5"/>
    <dgm:cxn modelId="{14F42715-CD30-4A1C-8BA0-927350A6BBE5}" type="presParOf" srcId="{FE4468BB-7809-4080-B643-6D2C6E931F2A}" destId="{0BEB6C16-8CC4-4CDD-9738-D49307E41B44}" srcOrd="1" destOrd="0" presId="urn:microsoft.com/office/officeart/2005/8/layout/vList5"/>
    <dgm:cxn modelId="{477CA9F9-055D-4DE9-8E8E-F07D9A5A05BB}" type="presParOf" srcId="{FE4468BB-7809-4080-B643-6D2C6E931F2A}" destId="{593AE0B2-4E2B-4825-A8A0-5722B3C59D9F}" srcOrd="2" destOrd="0" presId="urn:microsoft.com/office/officeart/2005/8/layout/vList5"/>
    <dgm:cxn modelId="{D6497998-AEDF-4C85-9A37-2276F1EAFE99}" type="presParOf" srcId="{593AE0B2-4E2B-4825-A8A0-5722B3C59D9F}" destId="{B07EB2F3-864D-406C-AC32-2FAF8ACFC8D4}" srcOrd="0" destOrd="0" presId="urn:microsoft.com/office/officeart/2005/8/layout/vList5"/>
    <dgm:cxn modelId="{AED59772-91AB-4C14-9ADB-0F1A5F1BE5E0}" type="presParOf" srcId="{593AE0B2-4E2B-4825-A8A0-5722B3C59D9F}" destId="{E26F8FDF-8815-427F-9923-76E80C2F7F90}" srcOrd="1" destOrd="0" presId="urn:microsoft.com/office/officeart/2005/8/layout/vList5"/>
    <dgm:cxn modelId="{44172C2D-2E00-4B02-917E-4BCF9E419EB0}" type="presParOf" srcId="{FE4468BB-7809-4080-B643-6D2C6E931F2A}" destId="{32743980-8693-4C8F-8FB2-46CFD08E399B}" srcOrd="3" destOrd="0" presId="urn:microsoft.com/office/officeart/2005/8/layout/vList5"/>
    <dgm:cxn modelId="{3929D381-597D-437D-B0D5-84A294CE2FD7}" type="presParOf" srcId="{FE4468BB-7809-4080-B643-6D2C6E931F2A}" destId="{3121128B-5D3C-464B-9E39-C439E184EABC}" srcOrd="4" destOrd="0" presId="urn:microsoft.com/office/officeart/2005/8/layout/vList5"/>
    <dgm:cxn modelId="{C12DC7B8-5309-404E-A804-B345081FB6DD}" type="presParOf" srcId="{3121128B-5D3C-464B-9E39-C439E184EABC}" destId="{C9D9F485-069B-420B-81EA-A59ABF6A7781}" srcOrd="0" destOrd="0" presId="urn:microsoft.com/office/officeart/2005/8/layout/vList5"/>
    <dgm:cxn modelId="{AE8C8767-3AEE-4DB7-9600-63F29C3B53BD}" type="presParOf" srcId="{3121128B-5D3C-464B-9E39-C439E184EABC}" destId="{436855B5-F5C9-4EA7-96A8-A83480F8E32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031D92-0D4C-4E65-A708-14318CB663E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4B652B24-DDBC-44D7-9FB1-8EFE86DCF252}">
      <dgm:prSet phldrT="[テキスト]"/>
      <dgm:spPr>
        <a:solidFill>
          <a:srgbClr val="FFC000"/>
        </a:solidFill>
      </dgm:spPr>
      <dgm:t>
        <a:bodyPr/>
        <a:lstStyle/>
        <a:p>
          <a:r>
            <a:rPr kumimoji="1" lang="ja-JP" altLang="en-US" dirty="0"/>
            <a:t>住宅街</a:t>
          </a:r>
        </a:p>
      </dgm:t>
    </dgm:pt>
    <dgm:pt modelId="{328FCAAA-43E7-4FF2-A084-2C7625E37F65}" type="parTrans" cxnId="{9C69A997-CEB1-4C32-9D3B-B139A9D74600}">
      <dgm:prSet/>
      <dgm:spPr/>
      <dgm:t>
        <a:bodyPr/>
        <a:lstStyle/>
        <a:p>
          <a:endParaRPr kumimoji="1" lang="ja-JP" altLang="en-US"/>
        </a:p>
      </dgm:t>
    </dgm:pt>
    <dgm:pt modelId="{B4CFA425-30E4-48CE-95ED-40B1CC1726AF}" type="sibTrans" cxnId="{9C69A997-CEB1-4C32-9D3B-B139A9D74600}">
      <dgm:prSet/>
      <dgm:spPr/>
      <dgm:t>
        <a:bodyPr/>
        <a:lstStyle/>
        <a:p>
          <a:endParaRPr kumimoji="1" lang="ja-JP" altLang="en-US"/>
        </a:p>
      </dgm:t>
    </dgm:pt>
    <dgm:pt modelId="{4B7C1088-962E-46D6-AEEF-E6BBE9F7B1A7}">
      <dgm:prSet phldrT="[テキスト]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kumimoji="1" lang="ja-JP" altLang="en-US" dirty="0"/>
            <a:t>農家</a:t>
          </a:r>
        </a:p>
      </dgm:t>
    </dgm:pt>
    <dgm:pt modelId="{FDF81B2E-D8EE-4831-BF5D-7C902D0345F3}" type="parTrans" cxnId="{B2D4AACE-4212-4508-AA17-1F7E4AE66250}">
      <dgm:prSet/>
      <dgm:spPr/>
      <dgm:t>
        <a:bodyPr/>
        <a:lstStyle/>
        <a:p>
          <a:endParaRPr kumimoji="1" lang="ja-JP" altLang="en-US"/>
        </a:p>
      </dgm:t>
    </dgm:pt>
    <dgm:pt modelId="{62183E49-4B73-449F-A7B5-A67631535B16}" type="sibTrans" cxnId="{B2D4AACE-4212-4508-AA17-1F7E4AE66250}">
      <dgm:prSet/>
      <dgm:spPr/>
      <dgm:t>
        <a:bodyPr/>
        <a:lstStyle/>
        <a:p>
          <a:endParaRPr kumimoji="1" lang="ja-JP" altLang="en-US"/>
        </a:p>
      </dgm:t>
    </dgm:pt>
    <dgm:pt modelId="{162360EE-C47F-4FDB-B736-49380643033C}">
      <dgm:prSet phldrT="[テキスト]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kumimoji="1" lang="ja-JP" altLang="en-US" dirty="0"/>
            <a:t>大学</a:t>
          </a:r>
        </a:p>
      </dgm:t>
    </dgm:pt>
    <dgm:pt modelId="{5597C3EE-079B-419E-9F16-38A3115CED76}" type="parTrans" cxnId="{7E5C4278-C96A-46A5-A7AB-EC68A099010F}">
      <dgm:prSet/>
      <dgm:spPr/>
      <dgm:t>
        <a:bodyPr/>
        <a:lstStyle/>
        <a:p>
          <a:endParaRPr kumimoji="1" lang="ja-JP" altLang="en-US"/>
        </a:p>
      </dgm:t>
    </dgm:pt>
    <dgm:pt modelId="{D3E59133-DD78-4F56-B8F6-563ABB140DC4}" type="sibTrans" cxnId="{7E5C4278-C96A-46A5-A7AB-EC68A099010F}">
      <dgm:prSet/>
      <dgm:spPr/>
      <dgm:t>
        <a:bodyPr/>
        <a:lstStyle/>
        <a:p>
          <a:endParaRPr kumimoji="1" lang="ja-JP" altLang="en-US"/>
        </a:p>
      </dgm:t>
    </dgm:pt>
    <dgm:pt modelId="{8726C17B-2F51-4C9B-BA3D-428059D282EA}" type="pres">
      <dgm:prSet presAssocID="{00031D92-0D4C-4E65-A708-14318CB663E2}" presName="compositeShape" presStyleCnt="0">
        <dgm:presLayoutVars>
          <dgm:chMax val="7"/>
          <dgm:dir/>
          <dgm:resizeHandles val="exact"/>
        </dgm:presLayoutVars>
      </dgm:prSet>
      <dgm:spPr/>
    </dgm:pt>
    <dgm:pt modelId="{D9479D28-6ADE-4E1E-9677-3D306903DAFF}" type="pres">
      <dgm:prSet presAssocID="{4B652B24-DDBC-44D7-9FB1-8EFE86DCF252}" presName="circ1" presStyleLbl="vennNode1" presStyleIdx="0" presStyleCnt="3"/>
      <dgm:spPr/>
      <dgm:t>
        <a:bodyPr/>
        <a:lstStyle/>
        <a:p>
          <a:endParaRPr kumimoji="1" lang="ja-JP" altLang="en-US"/>
        </a:p>
      </dgm:t>
    </dgm:pt>
    <dgm:pt modelId="{7B9E810E-56A8-40EA-A85D-94BA265DF42B}" type="pres">
      <dgm:prSet presAssocID="{4B652B24-DDBC-44D7-9FB1-8EFE86DCF25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A232728-5FFA-4BDD-9E3A-78CAE83E459A}" type="pres">
      <dgm:prSet presAssocID="{4B7C1088-962E-46D6-AEEF-E6BBE9F7B1A7}" presName="circ2" presStyleLbl="vennNode1" presStyleIdx="1" presStyleCnt="3" custLinFactNeighborX="1518" custLinFactNeighborY="-352"/>
      <dgm:spPr/>
      <dgm:t>
        <a:bodyPr/>
        <a:lstStyle/>
        <a:p>
          <a:endParaRPr kumimoji="1" lang="ja-JP" altLang="en-US"/>
        </a:p>
      </dgm:t>
    </dgm:pt>
    <dgm:pt modelId="{CBA366B9-D024-41C0-92BB-BFCA3A054DB9}" type="pres">
      <dgm:prSet presAssocID="{4B7C1088-962E-46D6-AEEF-E6BBE9F7B1A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542E5A5-97B0-4E59-96F0-491000018800}" type="pres">
      <dgm:prSet presAssocID="{162360EE-C47F-4FDB-B736-49380643033C}" presName="circ3" presStyleLbl="vennNode1" presStyleIdx="2" presStyleCnt="3" custLinFactNeighborX="670" custLinFactNeighborY="-348"/>
      <dgm:spPr/>
      <dgm:t>
        <a:bodyPr/>
        <a:lstStyle/>
        <a:p>
          <a:endParaRPr kumimoji="1" lang="ja-JP" altLang="en-US"/>
        </a:p>
      </dgm:t>
    </dgm:pt>
    <dgm:pt modelId="{AC359DE2-62C4-4FAB-9FD0-38F5B44EA188}" type="pres">
      <dgm:prSet presAssocID="{162360EE-C47F-4FDB-B736-49380643033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1199CE1C-1BEC-473E-A651-8F6B3E62850B}" type="presOf" srcId="{162360EE-C47F-4FDB-B736-49380643033C}" destId="{AC359DE2-62C4-4FAB-9FD0-38F5B44EA188}" srcOrd="1" destOrd="0" presId="urn:microsoft.com/office/officeart/2005/8/layout/venn1"/>
    <dgm:cxn modelId="{9C69A997-CEB1-4C32-9D3B-B139A9D74600}" srcId="{00031D92-0D4C-4E65-A708-14318CB663E2}" destId="{4B652B24-DDBC-44D7-9FB1-8EFE86DCF252}" srcOrd="0" destOrd="0" parTransId="{328FCAAA-43E7-4FF2-A084-2C7625E37F65}" sibTransId="{B4CFA425-30E4-48CE-95ED-40B1CC1726AF}"/>
    <dgm:cxn modelId="{B2D4AACE-4212-4508-AA17-1F7E4AE66250}" srcId="{00031D92-0D4C-4E65-A708-14318CB663E2}" destId="{4B7C1088-962E-46D6-AEEF-E6BBE9F7B1A7}" srcOrd="1" destOrd="0" parTransId="{FDF81B2E-D8EE-4831-BF5D-7C902D0345F3}" sibTransId="{62183E49-4B73-449F-A7B5-A67631535B16}"/>
    <dgm:cxn modelId="{4A285857-2825-4D8C-A9CF-5CA1D54E03AE}" type="presOf" srcId="{4B652B24-DDBC-44D7-9FB1-8EFE86DCF252}" destId="{D9479D28-6ADE-4E1E-9677-3D306903DAFF}" srcOrd="0" destOrd="0" presId="urn:microsoft.com/office/officeart/2005/8/layout/venn1"/>
    <dgm:cxn modelId="{3F2CC418-2DE0-41A7-8C5D-BE84518EA65B}" type="presOf" srcId="{4B652B24-DDBC-44D7-9FB1-8EFE86DCF252}" destId="{7B9E810E-56A8-40EA-A85D-94BA265DF42B}" srcOrd="1" destOrd="0" presId="urn:microsoft.com/office/officeart/2005/8/layout/venn1"/>
    <dgm:cxn modelId="{2B3CB6BA-03AE-4300-9DDC-7864563EA66E}" type="presOf" srcId="{00031D92-0D4C-4E65-A708-14318CB663E2}" destId="{8726C17B-2F51-4C9B-BA3D-428059D282EA}" srcOrd="0" destOrd="0" presId="urn:microsoft.com/office/officeart/2005/8/layout/venn1"/>
    <dgm:cxn modelId="{35B07356-5CA4-4014-8466-7DE4087CCAF2}" type="presOf" srcId="{4B7C1088-962E-46D6-AEEF-E6BBE9F7B1A7}" destId="{CBA366B9-D024-41C0-92BB-BFCA3A054DB9}" srcOrd="1" destOrd="0" presId="urn:microsoft.com/office/officeart/2005/8/layout/venn1"/>
    <dgm:cxn modelId="{77B3B4B8-5D6A-48F3-8BA3-9D390F322254}" type="presOf" srcId="{162360EE-C47F-4FDB-B736-49380643033C}" destId="{4542E5A5-97B0-4E59-96F0-491000018800}" srcOrd="0" destOrd="0" presId="urn:microsoft.com/office/officeart/2005/8/layout/venn1"/>
    <dgm:cxn modelId="{D95707B8-786B-4EB1-8354-8E13CF410F4D}" type="presOf" srcId="{4B7C1088-962E-46D6-AEEF-E6BBE9F7B1A7}" destId="{3A232728-5FFA-4BDD-9E3A-78CAE83E459A}" srcOrd="0" destOrd="0" presId="urn:microsoft.com/office/officeart/2005/8/layout/venn1"/>
    <dgm:cxn modelId="{7E5C4278-C96A-46A5-A7AB-EC68A099010F}" srcId="{00031D92-0D4C-4E65-A708-14318CB663E2}" destId="{162360EE-C47F-4FDB-B736-49380643033C}" srcOrd="2" destOrd="0" parTransId="{5597C3EE-079B-419E-9F16-38A3115CED76}" sibTransId="{D3E59133-DD78-4F56-B8F6-563ABB140DC4}"/>
    <dgm:cxn modelId="{2C613EF4-9A65-4516-8CE0-900FB133DD06}" type="presParOf" srcId="{8726C17B-2F51-4C9B-BA3D-428059D282EA}" destId="{D9479D28-6ADE-4E1E-9677-3D306903DAFF}" srcOrd="0" destOrd="0" presId="urn:microsoft.com/office/officeart/2005/8/layout/venn1"/>
    <dgm:cxn modelId="{276F1D1A-1CED-445F-8C13-67A80A129DF5}" type="presParOf" srcId="{8726C17B-2F51-4C9B-BA3D-428059D282EA}" destId="{7B9E810E-56A8-40EA-A85D-94BA265DF42B}" srcOrd="1" destOrd="0" presId="urn:microsoft.com/office/officeart/2005/8/layout/venn1"/>
    <dgm:cxn modelId="{973A4A68-A669-4267-9D63-5543707C0ABB}" type="presParOf" srcId="{8726C17B-2F51-4C9B-BA3D-428059D282EA}" destId="{3A232728-5FFA-4BDD-9E3A-78CAE83E459A}" srcOrd="2" destOrd="0" presId="urn:microsoft.com/office/officeart/2005/8/layout/venn1"/>
    <dgm:cxn modelId="{10E233D7-79DE-4C98-BA92-012429F35864}" type="presParOf" srcId="{8726C17B-2F51-4C9B-BA3D-428059D282EA}" destId="{CBA366B9-D024-41C0-92BB-BFCA3A054DB9}" srcOrd="3" destOrd="0" presId="urn:microsoft.com/office/officeart/2005/8/layout/venn1"/>
    <dgm:cxn modelId="{84758774-6D36-4DC5-A15C-D91F1348156A}" type="presParOf" srcId="{8726C17B-2F51-4C9B-BA3D-428059D282EA}" destId="{4542E5A5-97B0-4E59-96F0-491000018800}" srcOrd="4" destOrd="0" presId="urn:microsoft.com/office/officeart/2005/8/layout/venn1"/>
    <dgm:cxn modelId="{F191C5FE-8F16-4FBF-A974-E046CCA6FE72}" type="presParOf" srcId="{8726C17B-2F51-4C9B-BA3D-428059D282EA}" destId="{AC359DE2-62C4-4FAB-9FD0-38F5B44EA18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9D66E4-0995-465D-92CB-BE7FBA729F8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8A315743-836B-46FD-BFC0-94DE7A0B93BD}">
      <dgm:prSet phldrT="[テキスト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kumimoji="1" lang="ja-JP" altLang="en-US" dirty="0">
              <a:solidFill>
                <a:schemeClr val="tx1"/>
              </a:solidFill>
            </a:rPr>
            <a:t>交流</a:t>
          </a:r>
        </a:p>
      </dgm:t>
    </dgm:pt>
    <dgm:pt modelId="{9AFEFFD0-2F4A-4662-8672-4C3879F4EFCD}" type="parTrans" cxnId="{F9D52510-255D-4DAE-ABC0-50873267A5A4}">
      <dgm:prSet/>
      <dgm:spPr/>
      <dgm:t>
        <a:bodyPr/>
        <a:lstStyle/>
        <a:p>
          <a:endParaRPr kumimoji="1" lang="ja-JP" altLang="en-US"/>
        </a:p>
      </dgm:t>
    </dgm:pt>
    <dgm:pt modelId="{684E81F0-8473-4FDC-BA4F-CD8BAAAF4163}" type="sibTrans" cxnId="{F9D52510-255D-4DAE-ABC0-50873267A5A4}">
      <dgm:prSet/>
      <dgm:spPr/>
      <dgm:t>
        <a:bodyPr/>
        <a:lstStyle/>
        <a:p>
          <a:endParaRPr kumimoji="1" lang="ja-JP" altLang="en-US"/>
        </a:p>
      </dgm:t>
    </dgm:pt>
    <dgm:pt modelId="{C221C92F-F13C-4296-A624-C582DE8586F1}">
      <dgm:prSet phldrT="[テキスト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kumimoji="1" lang="ja-JP" altLang="en-US" dirty="0">
              <a:solidFill>
                <a:schemeClr val="tx1"/>
              </a:solidFill>
            </a:rPr>
            <a:t>教育</a:t>
          </a:r>
        </a:p>
      </dgm:t>
    </dgm:pt>
    <dgm:pt modelId="{496EEBD9-D773-4E60-8926-38AC6CE69D17}" type="parTrans" cxnId="{141A10A9-343F-4375-BBA8-8D7F6CEEC1C1}">
      <dgm:prSet/>
      <dgm:spPr/>
      <dgm:t>
        <a:bodyPr/>
        <a:lstStyle/>
        <a:p>
          <a:endParaRPr kumimoji="1" lang="ja-JP" altLang="en-US"/>
        </a:p>
      </dgm:t>
    </dgm:pt>
    <dgm:pt modelId="{31B20E2C-774E-44DA-94DD-F3B55A11BCD5}" type="sibTrans" cxnId="{141A10A9-343F-4375-BBA8-8D7F6CEEC1C1}">
      <dgm:prSet/>
      <dgm:spPr/>
      <dgm:t>
        <a:bodyPr/>
        <a:lstStyle/>
        <a:p>
          <a:endParaRPr kumimoji="1" lang="ja-JP" altLang="en-US"/>
        </a:p>
      </dgm:t>
    </dgm:pt>
    <dgm:pt modelId="{C602ED41-C109-470E-8908-D6484B3B0921}">
      <dgm:prSet phldrT="[テキスト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kumimoji="1" lang="ja-JP" altLang="en-US" dirty="0">
              <a:solidFill>
                <a:schemeClr val="tx1"/>
              </a:solidFill>
            </a:rPr>
            <a:t>経済</a:t>
          </a:r>
        </a:p>
      </dgm:t>
    </dgm:pt>
    <dgm:pt modelId="{0885D80A-AA8E-4E6E-A5C2-06428F41F463}" type="parTrans" cxnId="{F1B60EF4-E22D-49A2-BAC4-7231002CB46C}">
      <dgm:prSet/>
      <dgm:spPr/>
      <dgm:t>
        <a:bodyPr/>
        <a:lstStyle/>
        <a:p>
          <a:endParaRPr kumimoji="1" lang="ja-JP" altLang="en-US"/>
        </a:p>
      </dgm:t>
    </dgm:pt>
    <dgm:pt modelId="{60B2A120-4ED6-4E09-87D9-2B47061D3239}" type="sibTrans" cxnId="{F1B60EF4-E22D-49A2-BAC4-7231002CB46C}">
      <dgm:prSet/>
      <dgm:spPr/>
      <dgm:t>
        <a:bodyPr/>
        <a:lstStyle/>
        <a:p>
          <a:endParaRPr kumimoji="1" lang="ja-JP" altLang="en-US"/>
        </a:p>
      </dgm:t>
    </dgm:pt>
    <dgm:pt modelId="{BEE76EE4-8BA1-4799-873D-7B934196F59B}" type="pres">
      <dgm:prSet presAssocID="{729D66E4-0995-465D-92CB-BE7FBA729F8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48C884DB-83FC-4310-A862-2E530F34AB12}" type="pres">
      <dgm:prSet presAssocID="{8A315743-836B-46FD-BFC0-94DE7A0B93BD}" presName="node" presStyleLbl="node1" presStyleIdx="0" presStyleCnt="3" custLinFactNeighborX="-52296" custLinFactNeighborY="17098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0598912-06B7-411C-937B-34B0A35BA31D}" type="pres">
      <dgm:prSet presAssocID="{684E81F0-8473-4FDC-BA4F-CD8BAAAF4163}" presName="sibTrans" presStyleCnt="0"/>
      <dgm:spPr/>
    </dgm:pt>
    <dgm:pt modelId="{56741BBF-762C-4ECC-9C90-64C1D214747F}" type="pres">
      <dgm:prSet presAssocID="{C221C92F-F13C-4296-A624-C582DE8586F1}" presName="node" presStyleLbl="node1" presStyleIdx="1" presStyleCnt="3" custLinFactNeighborX="-55000" custLinFactNeighborY="1727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E66C785-9878-44F2-8E37-8766E2F55C66}" type="pres">
      <dgm:prSet presAssocID="{31B20E2C-774E-44DA-94DD-F3B55A11BCD5}" presName="sibTrans" presStyleCnt="0"/>
      <dgm:spPr/>
    </dgm:pt>
    <dgm:pt modelId="{F1DC155A-DEBE-4F8D-80E5-DC61C3913957}" type="pres">
      <dgm:prSet presAssocID="{C602ED41-C109-470E-8908-D6484B3B0921}" presName="node" presStyleLbl="node1" presStyleIdx="2" presStyleCnt="3" custLinFactX="7296" custLinFactNeighborX="100000" custLinFactNeighborY="-9930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308F6575-F29B-4C31-B584-378574B48BDE}" type="presOf" srcId="{C221C92F-F13C-4296-A624-C582DE8586F1}" destId="{56741BBF-762C-4ECC-9C90-64C1D214747F}" srcOrd="0" destOrd="0" presId="urn:microsoft.com/office/officeart/2005/8/layout/default"/>
    <dgm:cxn modelId="{F1B60EF4-E22D-49A2-BAC4-7231002CB46C}" srcId="{729D66E4-0995-465D-92CB-BE7FBA729F8F}" destId="{C602ED41-C109-470E-8908-D6484B3B0921}" srcOrd="2" destOrd="0" parTransId="{0885D80A-AA8E-4E6E-A5C2-06428F41F463}" sibTransId="{60B2A120-4ED6-4E09-87D9-2B47061D3239}"/>
    <dgm:cxn modelId="{546A656B-429A-40EA-AD32-BD5E6636B90C}" type="presOf" srcId="{C602ED41-C109-470E-8908-D6484B3B0921}" destId="{F1DC155A-DEBE-4F8D-80E5-DC61C3913957}" srcOrd="0" destOrd="0" presId="urn:microsoft.com/office/officeart/2005/8/layout/default"/>
    <dgm:cxn modelId="{141A10A9-343F-4375-BBA8-8D7F6CEEC1C1}" srcId="{729D66E4-0995-465D-92CB-BE7FBA729F8F}" destId="{C221C92F-F13C-4296-A624-C582DE8586F1}" srcOrd="1" destOrd="0" parTransId="{496EEBD9-D773-4E60-8926-38AC6CE69D17}" sibTransId="{31B20E2C-774E-44DA-94DD-F3B55A11BCD5}"/>
    <dgm:cxn modelId="{F3CB3ED6-4CF5-47B8-896B-6B2EEDC75B9A}" type="presOf" srcId="{8A315743-836B-46FD-BFC0-94DE7A0B93BD}" destId="{48C884DB-83FC-4310-A862-2E530F34AB12}" srcOrd="0" destOrd="0" presId="urn:microsoft.com/office/officeart/2005/8/layout/default"/>
    <dgm:cxn modelId="{F9D52510-255D-4DAE-ABC0-50873267A5A4}" srcId="{729D66E4-0995-465D-92CB-BE7FBA729F8F}" destId="{8A315743-836B-46FD-BFC0-94DE7A0B93BD}" srcOrd="0" destOrd="0" parTransId="{9AFEFFD0-2F4A-4662-8672-4C3879F4EFCD}" sibTransId="{684E81F0-8473-4FDC-BA4F-CD8BAAAF4163}"/>
    <dgm:cxn modelId="{AF8ABDDC-E6E8-43D9-9372-6720AC2991A4}" type="presOf" srcId="{729D66E4-0995-465D-92CB-BE7FBA729F8F}" destId="{BEE76EE4-8BA1-4799-873D-7B934196F59B}" srcOrd="0" destOrd="0" presId="urn:microsoft.com/office/officeart/2005/8/layout/default"/>
    <dgm:cxn modelId="{6D308F69-E5CB-4CF2-8E34-46C29B163F05}" type="presParOf" srcId="{BEE76EE4-8BA1-4799-873D-7B934196F59B}" destId="{48C884DB-83FC-4310-A862-2E530F34AB12}" srcOrd="0" destOrd="0" presId="urn:microsoft.com/office/officeart/2005/8/layout/default"/>
    <dgm:cxn modelId="{C2EE4788-1099-4832-A426-CBEE16D3E440}" type="presParOf" srcId="{BEE76EE4-8BA1-4799-873D-7B934196F59B}" destId="{30598912-06B7-411C-937B-34B0A35BA31D}" srcOrd="1" destOrd="0" presId="urn:microsoft.com/office/officeart/2005/8/layout/default"/>
    <dgm:cxn modelId="{EB55E768-22A8-4023-AED1-CB3E3C91737A}" type="presParOf" srcId="{BEE76EE4-8BA1-4799-873D-7B934196F59B}" destId="{56741BBF-762C-4ECC-9C90-64C1D214747F}" srcOrd="2" destOrd="0" presId="urn:microsoft.com/office/officeart/2005/8/layout/default"/>
    <dgm:cxn modelId="{5BD3EB37-52B5-4712-8615-02E069CE2D87}" type="presParOf" srcId="{BEE76EE4-8BA1-4799-873D-7B934196F59B}" destId="{8E66C785-9878-44F2-8E37-8766E2F55C66}" srcOrd="3" destOrd="0" presId="urn:microsoft.com/office/officeart/2005/8/layout/default"/>
    <dgm:cxn modelId="{A6E25D1D-3A8D-4066-8470-57C4E8CE37C7}" type="presParOf" srcId="{BEE76EE4-8BA1-4799-873D-7B934196F59B}" destId="{F1DC155A-DEBE-4F8D-80E5-DC61C391395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138" cy="715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000" y="0"/>
            <a:ext cx="4276725" cy="715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C33A3-49D1-435A-9449-C76B88D1975A}" type="datetimeFigureOut">
              <a:rPr kumimoji="1" lang="ja-JP" altLang="en-US" smtClean="0"/>
              <a:t>2017/3/13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46113" y="1787525"/>
            <a:ext cx="8575675" cy="4824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7425" y="6880225"/>
            <a:ext cx="7893050" cy="56276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13579475"/>
            <a:ext cx="4275138" cy="715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000" y="13579475"/>
            <a:ext cx="4276725" cy="715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9690D-6C14-44FF-9937-CD2BAC00C5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312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9690D-6C14-44FF-9937-CD2BAC00C55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3491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9690D-6C14-44FF-9937-CD2BAC00C557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975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9690D-6C14-44FF-9937-CD2BAC00C557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7551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9690D-6C14-44FF-9937-CD2BAC00C55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2084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9690D-6C14-44FF-9937-CD2BAC00C55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2181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9690D-6C14-44FF-9937-CD2BAC00C55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558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9690D-6C14-44FF-9937-CD2BAC00C55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20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9690D-6C14-44FF-9937-CD2BAC00C55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0787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9690D-6C14-44FF-9937-CD2BAC00C557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371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9690D-6C14-44FF-9937-CD2BAC00C55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6303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9690D-6C14-44FF-9937-CD2BAC00C55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6374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9690D-6C14-44FF-9937-CD2BAC00C557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7789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1235-6FA4-478A-A24D-6812A8DD7A45}" type="datetimeFigureOut">
              <a:rPr kumimoji="1" lang="ja-JP" altLang="en-US" smtClean="0"/>
              <a:t>2017/3/13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8ED7-7B3B-4F9E-9784-F80FEE77D43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9414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1235-6FA4-478A-A24D-6812A8DD7A45}" type="datetimeFigureOut">
              <a:rPr kumimoji="1" lang="ja-JP" altLang="en-US" smtClean="0"/>
              <a:t>2017/3/13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8ED7-7B3B-4F9E-9784-F80FEE77D43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6201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1235-6FA4-478A-A24D-6812A8DD7A45}" type="datetimeFigureOut">
              <a:rPr kumimoji="1" lang="ja-JP" altLang="en-US" smtClean="0"/>
              <a:t>2017/3/13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8ED7-7B3B-4F9E-9784-F80FEE77D43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27046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2017/3/13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656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2017/3/13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838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2017/3/13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149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2017/3/13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4473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2017/3/13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1558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2017/3/13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5563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2017/3/13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7511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2017/3/13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834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1235-6FA4-478A-A24D-6812A8DD7A45}" type="datetimeFigureOut">
              <a:rPr kumimoji="1" lang="ja-JP" altLang="en-US" smtClean="0"/>
              <a:t>2017/3/13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8ED7-7B3B-4F9E-9784-F80FEE77D43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9104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2017/3/13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4649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2017/3/13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0014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2017/3/13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6082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1235-6FA4-478A-A24D-6812A8DD7A45}" type="datetimeFigureOut">
              <a:rPr kumimoji="1" lang="ja-JP" altLang="en-US" smtClean="0"/>
              <a:t>2017/3/13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8ED7-7B3B-4F9E-9784-F80FEE77D43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474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1235-6FA4-478A-A24D-6812A8DD7A45}" type="datetimeFigureOut">
              <a:rPr kumimoji="1" lang="ja-JP" altLang="en-US" smtClean="0"/>
              <a:t>2017/3/13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8ED7-7B3B-4F9E-9784-F80FEE77D43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5048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1235-6FA4-478A-A24D-6812A8DD7A45}" type="datetimeFigureOut">
              <a:rPr kumimoji="1" lang="ja-JP" altLang="en-US" smtClean="0"/>
              <a:t>2017/3/13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8ED7-7B3B-4F9E-9784-F80FEE77D43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4572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1235-6FA4-478A-A24D-6812A8DD7A45}" type="datetimeFigureOut">
              <a:rPr kumimoji="1" lang="ja-JP" altLang="en-US" smtClean="0"/>
              <a:t>2017/3/13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8ED7-7B3B-4F9E-9784-F80FEE77D43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242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1235-6FA4-478A-A24D-6812A8DD7A45}" type="datetimeFigureOut">
              <a:rPr kumimoji="1" lang="ja-JP" altLang="en-US" smtClean="0"/>
              <a:t>2017/3/13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8ED7-7B3B-4F9E-9784-F80FEE77D43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4929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1235-6FA4-478A-A24D-6812A8DD7A45}" type="datetimeFigureOut">
              <a:rPr kumimoji="1" lang="ja-JP" altLang="en-US" smtClean="0"/>
              <a:t>2017/3/13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8ED7-7B3B-4F9E-9784-F80FEE77D43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1592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1235-6FA4-478A-A24D-6812A8DD7A45}" type="datetimeFigureOut">
              <a:rPr kumimoji="1" lang="ja-JP" altLang="en-US" smtClean="0"/>
              <a:t>2017/3/13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8ED7-7B3B-4F9E-9784-F80FEE77D43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056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D1235-6FA4-478A-A24D-6812A8DD7A45}" type="datetimeFigureOut">
              <a:rPr kumimoji="1" lang="ja-JP" altLang="en-US" smtClean="0"/>
              <a:t>2017/3/13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98ED7-7B3B-4F9E-9784-F80FEE77D43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502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2017/3/13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93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rgbClr val="CCECFF"/>
            </a:gs>
            <a:gs pos="6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6935"/>
            <a:ext cx="12192000" cy="117053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095265" y="1133667"/>
            <a:ext cx="1009815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latin typeface="+mn-ea"/>
              </a:rPr>
              <a:t>地域プロモーション</a:t>
            </a:r>
            <a:endParaRPr lang="en-US" altLang="ja-JP" sz="4000" dirty="0">
              <a:latin typeface="+mn-ea"/>
            </a:endParaRPr>
          </a:p>
          <a:p>
            <a:pPr algn="ctr"/>
            <a:r>
              <a:rPr kumimoji="1" lang="ja-JP" altLang="en-US" sz="4000" dirty="0">
                <a:latin typeface="+mn-ea"/>
              </a:rPr>
              <a:t>横浜市　「シビックプライドの醸成」</a:t>
            </a:r>
            <a:endParaRPr kumimoji="1" lang="en-US" altLang="ja-JP" sz="4000" dirty="0">
              <a:latin typeface="+mn-ea"/>
            </a:endParaRPr>
          </a:p>
          <a:p>
            <a:endParaRPr lang="en-US" altLang="ja-JP" sz="4000" dirty="0">
              <a:latin typeface="+mn-ea"/>
            </a:endParaRPr>
          </a:p>
          <a:p>
            <a:endParaRPr kumimoji="1" lang="en-US" altLang="ja-JP" sz="5400" dirty="0">
              <a:latin typeface="+mn-ea"/>
            </a:endParaRPr>
          </a:p>
          <a:p>
            <a:pPr algn="ctr"/>
            <a:r>
              <a:rPr lang="ja-JP" altLang="en-US" sz="5400" dirty="0">
                <a:latin typeface="+mn-ea"/>
              </a:rPr>
              <a:t>花のいずみ野沿線組</a:t>
            </a:r>
            <a:endParaRPr kumimoji="1" lang="en-US" altLang="ja-JP" sz="5400" dirty="0">
              <a:latin typeface="+mn-ea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26" l="3922" r="89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596" y="3664650"/>
            <a:ext cx="5163474" cy="313840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38" l="0" r="89770">
                        <a14:foregroundMark x1="40750" y1="85422" x2="58653" y2="97826"/>
                        <a14:foregroundMark x1="61466" y1="94885" x2="68883" y2="85038"/>
                        <a14:foregroundMark x1="69736" y1="86701" x2="79113" y2="81202"/>
                        <a14:foregroundMark x1="79966" y1="80179" x2="81756" y2="76854"/>
                        <a14:backgroundMark x1="18073" y1="14706" x2="30009" y2="0"/>
                        <a14:backgroundMark x1="17647" y1="15090" x2="11765" y2="47442"/>
                        <a14:backgroundMark x1="10827" y1="51023" x2="12361" y2="69054"/>
                        <a14:backgroundMark x1="12361" y1="69054" x2="13043" y2="7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37" y="63481"/>
            <a:ext cx="763800" cy="53275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38" l="0" r="89770">
                        <a14:foregroundMark x1="40750" y1="85422" x2="58653" y2="97826"/>
                        <a14:foregroundMark x1="61466" y1="94885" x2="68883" y2="85038"/>
                        <a14:foregroundMark x1="69736" y1="86701" x2="79113" y2="81202"/>
                        <a14:foregroundMark x1="79966" y1="80179" x2="81756" y2="76854"/>
                        <a14:backgroundMark x1="18073" y1="14706" x2="30009" y2="0"/>
                        <a14:backgroundMark x1="17647" y1="15090" x2="11765" y2="47442"/>
                        <a14:backgroundMark x1="10827" y1="51023" x2="12361" y2="69054"/>
                        <a14:backgroundMark x1="12361" y1="69054" x2="13043" y2="7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6" y="5869137"/>
            <a:ext cx="1325559" cy="9245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338" l="0" r="89770">
                        <a14:foregroundMark x1="40750" y1="85422" x2="58653" y2="97826"/>
                        <a14:foregroundMark x1="61466" y1="94885" x2="68883" y2="85038"/>
                        <a14:foregroundMark x1="69736" y1="86701" x2="79113" y2="81202"/>
                        <a14:foregroundMark x1="79966" y1="80179" x2="81756" y2="76854"/>
                        <a14:backgroundMark x1="18073" y1="14706" x2="30009" y2="0"/>
                        <a14:backgroundMark x1="17647" y1="15090" x2="11765" y2="47442"/>
                        <a14:backgroundMark x1="10827" y1="51023" x2="12361" y2="69054"/>
                        <a14:backgroundMark x1="12361" y1="69054" x2="13043" y2="7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8" y="5918466"/>
            <a:ext cx="787486" cy="54927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855269">
            <a:off x="1960021" y="522401"/>
            <a:ext cx="530712" cy="47917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38" l="0" r="89770">
                        <a14:foregroundMark x1="40750" y1="85422" x2="58653" y2="97826"/>
                        <a14:foregroundMark x1="61466" y1="94885" x2="68883" y2="85038"/>
                        <a14:foregroundMark x1="69736" y1="86701" x2="79113" y2="81202"/>
                        <a14:foregroundMark x1="79966" y1="80179" x2="81756" y2="76854"/>
                        <a14:backgroundMark x1="18073" y1="14706" x2="30009" y2="0"/>
                        <a14:backgroundMark x1="17647" y1="15090" x2="11765" y2="47442"/>
                        <a14:backgroundMark x1="10827" y1="51023" x2="12361" y2="69054"/>
                        <a14:backgroundMark x1="12361" y1="69054" x2="13043" y2="7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932" y="4386409"/>
            <a:ext cx="1325559" cy="92458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38" l="0" r="89770">
                        <a14:foregroundMark x1="40750" y1="85422" x2="58653" y2="97826"/>
                        <a14:foregroundMark x1="61466" y1="94885" x2="68883" y2="85038"/>
                        <a14:foregroundMark x1="69736" y1="86701" x2="79113" y2="81202"/>
                        <a14:foregroundMark x1="79966" y1="80179" x2="81756" y2="76854"/>
                        <a14:backgroundMark x1="18073" y1="14706" x2="30009" y2="0"/>
                        <a14:backgroundMark x1="17647" y1="15090" x2="11765" y2="47442"/>
                        <a14:backgroundMark x1="10827" y1="51023" x2="12361" y2="69054"/>
                        <a14:backgroundMark x1="12361" y1="69054" x2="13043" y2="7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217" y="4967348"/>
            <a:ext cx="1801529" cy="125657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940" l="9974" r="99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53" b="8489"/>
          <a:stretch/>
        </p:blipFill>
        <p:spPr>
          <a:xfrm>
            <a:off x="9955763" y="4635417"/>
            <a:ext cx="2274636" cy="172013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73596" y="-64304"/>
            <a:ext cx="2274005" cy="172531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796432">
            <a:off x="10347441" y="116830"/>
            <a:ext cx="2274005" cy="172531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16415" y="-464518"/>
            <a:ext cx="3553134" cy="216040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819132">
            <a:off x="1433139" y="291039"/>
            <a:ext cx="2194316" cy="133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26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27170"/>
            <a:ext cx="10515600" cy="1325563"/>
          </a:xfrm>
          <a:solidFill>
            <a:srgbClr val="FFFFCC"/>
          </a:solidFill>
        </p:spPr>
        <p:txBody>
          <a:bodyPr/>
          <a:lstStyle/>
          <a:p>
            <a:r>
              <a:rPr lang="ja-JP" altLang="en-US" dirty="0"/>
              <a:t>１</a:t>
            </a:r>
            <a:r>
              <a:rPr kumimoji="1" lang="ja-JP" altLang="en-US" dirty="0"/>
              <a:t>．フェリス女学院大学とコラボ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21911" y="1987860"/>
            <a:ext cx="5726606" cy="155892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ja-JP" altLang="en-US" sz="5800" dirty="0">
                <a:ln w="0"/>
                <a:solidFill>
                  <a:srgbClr val="CC99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地産野菜を使った</a:t>
            </a:r>
            <a:endParaRPr lang="en-US" altLang="ja-JP" sz="5800" dirty="0">
              <a:ln w="0"/>
              <a:solidFill>
                <a:srgbClr val="CC99F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marL="0" indent="0" algn="ctr">
              <a:buNone/>
            </a:pPr>
            <a:r>
              <a:rPr lang="ja-JP" altLang="en-US" sz="5800" dirty="0">
                <a:ln w="0"/>
                <a:solidFill>
                  <a:srgbClr val="CC99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食堂メニュー</a:t>
            </a:r>
            <a:endParaRPr lang="ja-JP" altLang="en-US" sz="5200" dirty="0">
              <a:ln w="0"/>
              <a:solidFill>
                <a:srgbClr val="CC99F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marL="0" indent="0" algn="ctr">
              <a:buNone/>
            </a:pPr>
            <a:endParaRPr lang="en-US" altLang="ja-JP" sz="40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851071" y="1746559"/>
            <a:ext cx="6340929" cy="7474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ja-JP" altLang="en-US" sz="6000" dirty="0">
                <a:ln w="0"/>
                <a:solidFill>
                  <a:srgbClr val="CC66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新カリキュラム</a:t>
            </a:r>
            <a:endParaRPr lang="en-US" altLang="ja-JP" sz="6000" dirty="0">
              <a:ln w="0"/>
              <a:solidFill>
                <a:srgbClr val="CC66F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marL="0" indent="0" algn="ctr">
              <a:buNone/>
            </a:pPr>
            <a:r>
              <a:rPr lang="ja-JP" altLang="en-US" sz="6000" dirty="0">
                <a:ln w="0"/>
                <a:solidFill>
                  <a:srgbClr val="CC66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導入</a:t>
            </a:r>
            <a:endParaRPr lang="en-US" altLang="ja-JP" sz="6000" dirty="0">
              <a:ln w="0"/>
              <a:solidFill>
                <a:srgbClr val="CC66F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t="23719" r="-993" b="9355"/>
          <a:stretch/>
        </p:blipFill>
        <p:spPr>
          <a:xfrm>
            <a:off x="6050117" y="3498963"/>
            <a:ext cx="5838661" cy="333363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2" r="61262"/>
          <a:stretch/>
        </p:blipFill>
        <p:spPr>
          <a:xfrm>
            <a:off x="450511" y="3657714"/>
            <a:ext cx="1771106" cy="239594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7" b="89898" l="3581" r="965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67" y="3448163"/>
            <a:ext cx="3826995" cy="300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24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/>
          <a:lstStyle/>
          <a:p>
            <a:r>
              <a:rPr lang="ja-JP" altLang="en-US" dirty="0"/>
              <a:t>２．既存イベントのリニューアル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正方形/長方形 3"/>
          <p:cNvSpPr/>
          <p:nvPr/>
        </p:nvSpPr>
        <p:spPr>
          <a:xfrm>
            <a:off x="7098878" y="2815729"/>
            <a:ext cx="4700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>
                <a:ln w="0"/>
                <a:solidFill>
                  <a:srgbClr val="CC66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チラシ→招待状</a:t>
            </a:r>
            <a:endParaRPr lang="en-US" altLang="ja-JP" sz="5400" dirty="0">
              <a:ln w="0"/>
              <a:solidFill>
                <a:srgbClr val="CC66F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42"/>
          <a:stretch/>
        </p:blipFill>
        <p:spPr>
          <a:xfrm>
            <a:off x="1283604" y="2059093"/>
            <a:ext cx="3399108" cy="247480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/>
          <a:srcRect l="5965" t="45337" r="5545"/>
          <a:stretch/>
        </p:blipFill>
        <p:spPr>
          <a:xfrm>
            <a:off x="1283603" y="2059093"/>
            <a:ext cx="3399110" cy="468355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 rot="21243931">
            <a:off x="4448031" y="1544663"/>
            <a:ext cx="663856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8000" dirty="0">
                <a:ln w="0"/>
                <a:solidFill>
                  <a:srgbClr val="CC99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フォトジェニック</a:t>
            </a:r>
            <a:endParaRPr lang="ja-JP" altLang="en-US" sz="7200" b="0" cap="none" spc="0" dirty="0">
              <a:ln w="0"/>
              <a:solidFill>
                <a:srgbClr val="CC99F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l="5965" t="45337" r="5545"/>
          <a:stretch/>
        </p:blipFill>
        <p:spPr>
          <a:xfrm>
            <a:off x="1283603" y="4533190"/>
            <a:ext cx="3399109" cy="46835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70" y="3720471"/>
            <a:ext cx="2951545" cy="176488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66" r="20835" b="105"/>
          <a:stretch/>
        </p:blipFill>
        <p:spPr>
          <a:xfrm>
            <a:off x="5337170" y="5217502"/>
            <a:ext cx="2951545" cy="29538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-140108" y="5134233"/>
            <a:ext cx="129036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　　　いいね！２００</a:t>
            </a:r>
            <a:r>
              <a:rPr lang="en-US" altLang="ja-JP" sz="2400" b="1" dirty="0"/>
              <a:t>,</a:t>
            </a:r>
            <a:r>
              <a:rPr lang="ja-JP" altLang="en-US" sz="2400" b="1" dirty="0"/>
              <a:t>０００件</a:t>
            </a:r>
            <a:endParaRPr lang="en-US" altLang="ja-JP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ja-JP" altLang="en-US" sz="3600" dirty="0">
                <a:solidFill>
                  <a:schemeClr val="accent5">
                    <a:lumMod val="75000"/>
                  </a:schemeClr>
                </a:solidFill>
              </a:rPr>
              <a:t>♯</a:t>
            </a:r>
            <a:r>
              <a:rPr lang="ja-JP" altLang="en-US" sz="3600" b="1" dirty="0">
                <a:solidFill>
                  <a:schemeClr val="accent5">
                    <a:lumMod val="75000"/>
                  </a:schemeClr>
                </a:solidFill>
              </a:rPr>
              <a:t>２０代～４０代をターゲット</a:t>
            </a:r>
            <a:r>
              <a:rPr lang="ja-JP" altLang="en-US" sz="3200" dirty="0">
                <a:solidFill>
                  <a:schemeClr val="accent5">
                    <a:lumMod val="75000"/>
                  </a:schemeClr>
                </a:solidFill>
              </a:rPr>
              <a:t>　</a:t>
            </a:r>
            <a:r>
              <a:rPr lang="ja-JP" altLang="en-US" sz="3600" dirty="0">
                <a:solidFill>
                  <a:schemeClr val="accent5">
                    <a:lumMod val="75000"/>
                  </a:schemeClr>
                </a:solidFill>
              </a:rPr>
              <a:t>♯</a:t>
            </a:r>
            <a:r>
              <a:rPr lang="ja-JP" altLang="en-US" sz="3600" b="1" dirty="0">
                <a:solidFill>
                  <a:schemeClr val="accent5">
                    <a:lumMod val="75000"/>
                  </a:schemeClr>
                </a:solidFill>
              </a:rPr>
              <a:t>地産地消野菜販売</a:t>
            </a:r>
            <a:r>
              <a:rPr lang="ja-JP" altLang="en-US" dirty="0">
                <a:solidFill>
                  <a:schemeClr val="accent5">
                    <a:lumMod val="75000"/>
                  </a:schemeClr>
                </a:solidFill>
              </a:rPr>
              <a:t>　</a:t>
            </a:r>
            <a:endParaRPr lang="en-US" altLang="ja-JP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ja-JP" altLang="en-US" sz="3600" dirty="0">
                <a:solidFill>
                  <a:schemeClr val="accent5">
                    <a:lumMod val="75000"/>
                  </a:schemeClr>
                </a:solidFill>
              </a:rPr>
              <a:t>♯</a:t>
            </a:r>
            <a:r>
              <a:rPr lang="ja-JP" altLang="en-US" sz="3600" b="1" dirty="0">
                <a:solidFill>
                  <a:schemeClr val="accent5">
                    <a:lumMod val="75000"/>
                  </a:schemeClr>
                </a:solidFill>
              </a:rPr>
              <a:t>「撮りたくなる」空間</a:t>
            </a:r>
            <a:r>
              <a:rPr lang="ja-JP" altLang="en-US" sz="3600" dirty="0">
                <a:solidFill>
                  <a:schemeClr val="accent5">
                    <a:lumMod val="75000"/>
                  </a:schemeClr>
                </a:solidFill>
              </a:rPr>
              <a:t>♯</a:t>
            </a:r>
            <a:r>
              <a:rPr lang="ja-JP" altLang="en-US" sz="3600" b="1" dirty="0">
                <a:solidFill>
                  <a:schemeClr val="accent5">
                    <a:lumMod val="75000"/>
                  </a:schemeClr>
                </a:solidFill>
              </a:rPr>
              <a:t>いずみ野駅前広場　</a:t>
            </a:r>
            <a:r>
              <a:rPr lang="ja-JP" altLang="en-US" sz="3600" dirty="0">
                <a:solidFill>
                  <a:schemeClr val="accent5">
                    <a:lumMod val="75000"/>
                  </a:schemeClr>
                </a:solidFill>
              </a:rPr>
              <a:t>♯</a:t>
            </a:r>
            <a:r>
              <a:rPr lang="ja-JP" altLang="en-US" sz="3600" b="1" dirty="0">
                <a:solidFill>
                  <a:schemeClr val="accent5">
                    <a:lumMod val="75000"/>
                  </a:schemeClr>
                </a:solidFill>
              </a:rPr>
              <a:t>地域全体に招待　</a:t>
            </a:r>
            <a:endParaRPr lang="en-US" altLang="ja-JP" sz="11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r>
              <a:rPr lang="ja-JP" altLang="en-US" dirty="0"/>
              <a:t>　　　　　</a:t>
            </a:r>
          </a:p>
          <a:p>
            <a:endParaRPr kumimoji="1" lang="ja-JP" altLang="en-US" dirty="0"/>
          </a:p>
        </p:txBody>
      </p:sp>
      <p:sp>
        <p:nvSpPr>
          <p:cNvPr id="12" name="ハート 11"/>
          <p:cNvSpPr/>
          <p:nvPr/>
        </p:nvSpPr>
        <p:spPr>
          <a:xfrm>
            <a:off x="523184" y="4602915"/>
            <a:ext cx="537718" cy="545617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8382883" y="4091881"/>
            <a:ext cx="358784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6000" dirty="0">
                <a:ln w="0"/>
                <a:solidFill>
                  <a:srgbClr val="FF66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SNS</a:t>
            </a:r>
            <a:r>
              <a:rPr lang="ja-JP" altLang="en-US" sz="6000" dirty="0">
                <a:ln w="0"/>
                <a:solidFill>
                  <a:srgbClr val="FF66CC"/>
                </a:solidFill>
                <a:effectLst>
                  <a:reflection blurRad="6350" stA="53000" endA="300" endPos="35500" dir="5400000" sy="-90000" algn="bl" rotWithShape="0"/>
                </a:effectLst>
              </a:rPr>
              <a:t>を活用</a:t>
            </a:r>
            <a:endParaRPr lang="ja-JP" altLang="en-US" sz="6000" b="0" cap="none" spc="0" dirty="0">
              <a:ln w="0"/>
              <a:solidFill>
                <a:srgbClr val="FF66CC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7987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51271"/>
            <a:ext cx="10515600" cy="1325563"/>
          </a:xfrm>
          <a:solidFill>
            <a:srgbClr val="FFFFCC"/>
          </a:solidFill>
        </p:spPr>
        <p:txBody>
          <a:bodyPr/>
          <a:lstStyle/>
          <a:p>
            <a:r>
              <a:rPr kumimoji="1" lang="ja-JP" altLang="en-US" dirty="0"/>
              <a:t>アイデアがもたらす効果</a:t>
            </a: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55871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8" y="4272322"/>
            <a:ext cx="2498473" cy="2053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332" y="4383215"/>
            <a:ext cx="2505428" cy="2059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45" y="4383215"/>
            <a:ext cx="3026563" cy="1794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820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/>
          <a:lstStyle/>
          <a:p>
            <a:r>
              <a:rPr kumimoji="1" lang="ja-JP" altLang="en-US" dirty="0"/>
              <a:t>既存イベントの実績と基盤がある！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126" t="15303" r="28450" b="12575"/>
          <a:stretch/>
        </p:blipFill>
        <p:spPr>
          <a:xfrm>
            <a:off x="838200" y="1881285"/>
            <a:ext cx="3155979" cy="435133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l="40937" t="14074" r="32188" b="19444"/>
          <a:stretch/>
        </p:blipFill>
        <p:spPr>
          <a:xfrm>
            <a:off x="4315461" y="1859914"/>
            <a:ext cx="3242665" cy="4351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/>
          <a:srcRect l="39408" t="32953" r="31842" b="33596"/>
          <a:stretch/>
        </p:blipFill>
        <p:spPr>
          <a:xfrm>
            <a:off x="7879408" y="1859914"/>
            <a:ext cx="3456224" cy="196133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6"/>
          <a:srcRect l="38156" t="59535" r="44139" b="20152"/>
          <a:stretch/>
        </p:blipFill>
        <p:spPr>
          <a:xfrm>
            <a:off x="7861240" y="3969101"/>
            <a:ext cx="3474392" cy="224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03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/>
          <a:lstStyle/>
          <a:p>
            <a:r>
              <a:rPr kumimoji="1" lang="ja-JP" altLang="en-US" dirty="0"/>
              <a:t>学び</a:t>
            </a:r>
            <a:r>
              <a:rPr kumimoji="1" lang="en-US" altLang="ja-JP" dirty="0"/>
              <a:t>×</a:t>
            </a:r>
            <a:r>
              <a:rPr kumimoji="1" lang="ja-JP" altLang="en-US" dirty="0"/>
              <a:t>実行力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　　　　「学生のアイデア」で終わらせない！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09532" y="5593305"/>
            <a:ext cx="10572935" cy="823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/>
              <a:t>立案から実現までの</a:t>
            </a:r>
            <a:r>
              <a:rPr lang="ja-JP" altLang="en-US" sz="4800" dirty="0"/>
              <a:t>圧倒的なスピード感</a:t>
            </a:r>
            <a:endParaRPr kumimoji="1" lang="ja-JP" altLang="en-US" sz="2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54654"/>
            <a:ext cx="3614530" cy="271089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82" y="2554654"/>
            <a:ext cx="3619236" cy="27144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4" t="12355" r="24488" b="25382"/>
          <a:stretch/>
        </p:blipFill>
        <p:spPr>
          <a:xfrm>
            <a:off x="8696671" y="1825625"/>
            <a:ext cx="2657129" cy="35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67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ローチャート: 結合子 12"/>
          <p:cNvSpPr/>
          <p:nvPr/>
        </p:nvSpPr>
        <p:spPr>
          <a:xfrm>
            <a:off x="5301377" y="3083375"/>
            <a:ext cx="2977102" cy="2403909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2400" dirty="0">
              <a:solidFill>
                <a:schemeClr val="tx1"/>
              </a:solidFill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</a:rPr>
              <a:t>実践による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</a:rPr>
              <a:t>双方向の学び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algn="ctr"/>
            <a:endParaRPr kumimoji="1" lang="ja-JP" altLang="en-US" sz="2400" dirty="0"/>
          </a:p>
        </p:txBody>
      </p:sp>
      <p:sp>
        <p:nvSpPr>
          <p:cNvPr id="14" name="フローチャート: 結合子 13"/>
          <p:cNvSpPr/>
          <p:nvPr/>
        </p:nvSpPr>
        <p:spPr>
          <a:xfrm>
            <a:off x="528900" y="2900428"/>
            <a:ext cx="2906830" cy="2426890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2400" dirty="0">
              <a:solidFill>
                <a:schemeClr val="tx1"/>
              </a:solidFill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</a:rPr>
              <a:t>沿線価値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</a:rPr>
              <a:t>の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</a:rPr>
              <a:t>向上</a:t>
            </a:r>
          </a:p>
          <a:p>
            <a:pPr algn="ctr"/>
            <a:endParaRPr kumimoji="1" lang="ja-JP" altLang="en-US" sz="2400" dirty="0"/>
          </a:p>
        </p:txBody>
      </p:sp>
      <p:sp>
        <p:nvSpPr>
          <p:cNvPr id="15" name="フローチャート: 結合子 14"/>
          <p:cNvSpPr/>
          <p:nvPr/>
        </p:nvSpPr>
        <p:spPr>
          <a:xfrm>
            <a:off x="2563052" y="1546700"/>
            <a:ext cx="3811803" cy="2315534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dirty="0">
              <a:solidFill>
                <a:schemeClr val="tx1"/>
              </a:solidFill>
            </a:endParaRPr>
          </a:p>
          <a:p>
            <a:pPr algn="ctr"/>
            <a:endParaRPr lang="en-US" altLang="ja-JP" dirty="0">
              <a:solidFill>
                <a:schemeClr val="tx1"/>
              </a:solidFill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</a:rPr>
              <a:t>超高齢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</a:rPr>
              <a:t>人口減少社会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</a:rPr>
              <a:t>に対応する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</a:rPr>
              <a:t>地域再生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algn="ctr"/>
            <a:endParaRPr kumimoji="1"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1370356" y="2675012"/>
            <a:ext cx="1192696" cy="6062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地元企業</a:t>
            </a:r>
            <a:endParaRPr kumimoji="1" lang="en-US" altLang="ja-JP" dirty="0">
              <a:solidFill>
                <a:schemeClr val="tx1"/>
              </a:solidFill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3762375" y="1399229"/>
            <a:ext cx="1267045" cy="4192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行政</a:t>
            </a:r>
          </a:p>
        </p:txBody>
      </p:sp>
      <p:sp>
        <p:nvSpPr>
          <p:cNvPr id="2" name="フローチャート: 結合子 1"/>
          <p:cNvSpPr/>
          <p:nvPr/>
        </p:nvSpPr>
        <p:spPr>
          <a:xfrm>
            <a:off x="2563052" y="4480053"/>
            <a:ext cx="3725963" cy="2300816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US" altLang="ja-JP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ja-JP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住民主体の</a:t>
            </a:r>
            <a:endParaRPr lang="en-US" altLang="ja-JP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ja-JP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活力ある</a:t>
            </a:r>
            <a:endParaRPr lang="en-US" altLang="ja-JP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ja-JP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まちづくり</a:t>
            </a:r>
          </a:p>
          <a:p>
            <a:pPr algn="ctr"/>
            <a:endParaRPr kumimoji="1" lang="ja-JP" altLang="en-US" sz="2400" dirty="0"/>
          </a:p>
        </p:txBody>
      </p:sp>
      <p:sp>
        <p:nvSpPr>
          <p:cNvPr id="3" name="角丸四角形 2"/>
          <p:cNvSpPr/>
          <p:nvPr/>
        </p:nvSpPr>
        <p:spPr>
          <a:xfrm>
            <a:off x="3831504" y="4603650"/>
            <a:ext cx="1197916" cy="46322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住民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6174055" y="2882606"/>
            <a:ext cx="1007165" cy="5035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学生</a:t>
            </a:r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528900" y="304854"/>
            <a:ext cx="10515600" cy="1094375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4800" dirty="0"/>
              <a:t>多様性ある連携体制</a:t>
            </a:r>
          </a:p>
        </p:txBody>
      </p:sp>
      <p:sp>
        <p:nvSpPr>
          <p:cNvPr id="7" name="右矢印 6"/>
          <p:cNvSpPr/>
          <p:nvPr/>
        </p:nvSpPr>
        <p:spPr>
          <a:xfrm>
            <a:off x="8053898" y="2673649"/>
            <a:ext cx="1247499" cy="7075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151157" y="2044935"/>
            <a:ext cx="220389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/>
              <a:t>点</a:t>
            </a:r>
            <a:endParaRPr lang="en-US" altLang="ja-JP" sz="5400" dirty="0"/>
          </a:p>
          <a:p>
            <a:pPr algn="ctr"/>
            <a:endParaRPr lang="en-US" altLang="ja-JP" sz="4800" dirty="0"/>
          </a:p>
          <a:p>
            <a:pPr algn="ctr"/>
            <a:r>
              <a:rPr kumimoji="1" lang="ja-JP" altLang="en-US" sz="5400" dirty="0"/>
              <a:t>線</a:t>
            </a:r>
            <a:endParaRPr lang="en-US" altLang="ja-JP" sz="4800" dirty="0"/>
          </a:p>
          <a:p>
            <a:pPr algn="ctr"/>
            <a:endParaRPr kumimoji="1" lang="en-US" altLang="ja-JP" sz="4800" dirty="0"/>
          </a:p>
          <a:p>
            <a:pPr algn="ctr"/>
            <a:r>
              <a:rPr lang="ja-JP" altLang="en-US" sz="5400" dirty="0"/>
              <a:t>面</a:t>
            </a:r>
            <a:endParaRPr kumimoji="1" lang="en-US" altLang="ja-JP" dirty="0"/>
          </a:p>
        </p:txBody>
      </p:sp>
      <p:sp>
        <p:nvSpPr>
          <p:cNvPr id="9" name="下矢印 8"/>
          <p:cNvSpPr/>
          <p:nvPr/>
        </p:nvSpPr>
        <p:spPr>
          <a:xfrm>
            <a:off x="10124809" y="2966354"/>
            <a:ext cx="256588" cy="624264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下矢印 17"/>
          <p:cNvSpPr/>
          <p:nvPr/>
        </p:nvSpPr>
        <p:spPr>
          <a:xfrm>
            <a:off x="10144126" y="4487129"/>
            <a:ext cx="266514" cy="579742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9805357" y="2100369"/>
            <a:ext cx="895492" cy="8000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9593705" y="3751408"/>
            <a:ext cx="1251679" cy="649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9151157" y="5066871"/>
            <a:ext cx="2278505" cy="14013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5042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99803" y="3903507"/>
            <a:ext cx="3384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/>
              <a:t>若者主体で</a:t>
            </a:r>
            <a:endParaRPr lang="en-US" altLang="ja-JP" sz="4000" dirty="0"/>
          </a:p>
          <a:p>
            <a:pPr algn="ctr"/>
            <a:r>
              <a:rPr lang="ja-JP" altLang="en-US" sz="4000" dirty="0"/>
              <a:t>横浜を</a:t>
            </a:r>
            <a:endParaRPr lang="en-US" altLang="ja-JP" sz="4000" dirty="0"/>
          </a:p>
          <a:p>
            <a:pPr algn="ctr"/>
            <a:r>
              <a:rPr lang="ja-JP" altLang="en-US" sz="4000" dirty="0"/>
              <a:t>盛り上げる</a:t>
            </a:r>
            <a:endParaRPr lang="en-US" altLang="ja-JP" sz="4000" dirty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22550" y="338824"/>
            <a:ext cx="10515600" cy="1094375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4800" dirty="0"/>
              <a:t>地域をアピールする場がある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29692" y="4583430"/>
            <a:ext cx="549582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/>
              <a:t>クラウドファンディングでの資金集めが</a:t>
            </a:r>
            <a:r>
              <a:rPr lang="ja-JP" altLang="en-US" sz="6000" dirty="0">
                <a:solidFill>
                  <a:srgbClr val="FF0000"/>
                </a:solidFill>
              </a:rPr>
              <a:t>可</a:t>
            </a:r>
            <a:endParaRPr lang="en-US" altLang="ja-JP" sz="4400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678957" y="1567688"/>
            <a:ext cx="524149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kumimoji="1" lang="en-US" altLang="ja-JP" sz="6600" b="1" cap="none" spc="0" dirty="0">
                <a:ln/>
                <a:solidFill>
                  <a:schemeClr val="accent3"/>
                </a:solidFill>
                <a:effectLst/>
              </a:rPr>
              <a:t>YOKOHAMA</a:t>
            </a:r>
          </a:p>
          <a:p>
            <a:pPr algn="ctr"/>
            <a:r>
              <a:rPr kumimoji="1" lang="ja-JP" altLang="en-US" sz="66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kumimoji="1" lang="en-US" altLang="ja-JP" sz="6600" b="1" cap="none" spc="0" dirty="0">
                <a:ln/>
                <a:solidFill>
                  <a:schemeClr val="accent3"/>
                </a:solidFill>
                <a:effectLst/>
              </a:rPr>
              <a:t>YOUTH</a:t>
            </a:r>
            <a:r>
              <a:rPr kumimoji="1" lang="ja-JP" altLang="en-US" sz="66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kumimoji="1" lang="en-US" altLang="ja-JP" sz="6600" b="1" cap="none" spc="0" dirty="0">
                <a:ln/>
                <a:solidFill>
                  <a:schemeClr val="accent3"/>
                </a:solidFill>
                <a:effectLst/>
              </a:rPr>
              <a:t>Ups</a:t>
            </a:r>
            <a:r>
              <a:rPr lang="ja-JP" altLang="en-US" sz="6600" b="1" cap="none" spc="0" dirty="0">
                <a:ln/>
                <a:solidFill>
                  <a:schemeClr val="accent3"/>
                </a:solidFill>
                <a:effectLst/>
              </a:rPr>
              <a:t>！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436782" y="1612900"/>
            <a:ext cx="5725850" cy="494030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6334662" y="1612900"/>
            <a:ext cx="5685888" cy="4978400"/>
          </a:xfrm>
          <a:prstGeom prst="rect">
            <a:avLst/>
          </a:prstGeom>
          <a:noFill/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564" y="1724891"/>
            <a:ext cx="4763419" cy="26208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932" y="4064521"/>
            <a:ext cx="2670279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69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847528" y="44624"/>
            <a:ext cx="84969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800" kern="0" dirty="0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1514972" y="476672"/>
            <a:ext cx="9144000" cy="0"/>
          </a:xfrm>
          <a:prstGeom prst="line">
            <a:avLst/>
          </a:prstGeom>
          <a:ln w="222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円/楕円 5"/>
          <p:cNvSpPr/>
          <p:nvPr/>
        </p:nvSpPr>
        <p:spPr>
          <a:xfrm>
            <a:off x="3682470" y="619026"/>
            <a:ext cx="5012017" cy="1543149"/>
          </a:xfrm>
          <a:prstGeom prst="ellipse">
            <a:avLst/>
          </a:prstGeom>
          <a:ln w="69850" cmpd="dbl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896686" y="743893"/>
            <a:ext cx="4523838" cy="805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kern="0" dirty="0">
                <a:solidFill>
                  <a:schemeClr val="bg1"/>
                </a:solidFill>
              </a:rPr>
              <a:t>オープンイノベーション</a:t>
            </a:r>
            <a:r>
              <a:rPr lang="ja-JP" altLang="en-US" sz="1600" kern="0" dirty="0">
                <a:solidFill>
                  <a:schemeClr val="bg1"/>
                </a:solidFill>
              </a:rPr>
              <a:t>推進本部（仮）</a:t>
            </a:r>
            <a:endParaRPr lang="en-US" altLang="ja-JP" sz="1600" kern="0" dirty="0">
              <a:solidFill>
                <a:schemeClr val="bg1"/>
              </a:solidFill>
            </a:endParaRPr>
          </a:p>
          <a:p>
            <a:pPr algn="ctr"/>
            <a:r>
              <a:rPr kumimoji="0" lang="ja-JP" altLang="en-US" sz="1100" kern="0" dirty="0">
                <a:solidFill>
                  <a:schemeClr val="bg1"/>
                </a:solidFill>
              </a:rPr>
              <a:t>庁</a:t>
            </a:r>
            <a:r>
              <a:rPr kumimoji="0" lang="ja-JP" altLang="en-US" sz="1200" kern="0" dirty="0">
                <a:solidFill>
                  <a:schemeClr val="bg1"/>
                </a:solidFill>
              </a:rPr>
              <a:t>内のオープンイノベーションの取組を共有し、統括する会議体</a:t>
            </a:r>
            <a:endParaRPr lang="ja-JP" altLang="en-US" sz="1600" kern="0" dirty="0">
              <a:solidFill>
                <a:schemeClr val="bg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889293" y="2293822"/>
            <a:ext cx="2619708" cy="369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ja-JP" sz="1600" kern="0" dirty="0">
                <a:solidFill>
                  <a:sysClr val="windowText" lastClr="000000"/>
                </a:solidFill>
              </a:rPr>
              <a:t>LOCAL GOOD YOKOHAMA</a:t>
            </a:r>
            <a:endParaRPr lang="ja-JP" altLang="en-US" sz="1600" kern="0" dirty="0">
              <a:solidFill>
                <a:schemeClr val="bg1"/>
              </a:solidFill>
            </a:endParaRPr>
          </a:p>
        </p:txBody>
      </p:sp>
      <p:sp>
        <p:nvSpPr>
          <p:cNvPr id="18" name="円柱 17"/>
          <p:cNvSpPr/>
          <p:nvPr/>
        </p:nvSpPr>
        <p:spPr>
          <a:xfrm>
            <a:off x="1685925" y="2833183"/>
            <a:ext cx="2602872" cy="1687477"/>
          </a:xfrm>
          <a:prstGeom prst="can">
            <a:avLst>
              <a:gd name="adj" fmla="val 18552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altLang="ja-JP" sz="1100" kern="0" dirty="0">
              <a:solidFill>
                <a:schemeClr val="tx1"/>
              </a:solidFill>
            </a:endParaRPr>
          </a:p>
          <a:p>
            <a:pPr algn="ctr"/>
            <a:endParaRPr kumimoji="0" lang="en-US" altLang="ja-JP" sz="1100" kern="0" dirty="0">
              <a:solidFill>
                <a:schemeClr val="tx1"/>
              </a:solidFill>
            </a:endParaRPr>
          </a:p>
          <a:p>
            <a:pPr algn="ctr"/>
            <a:endParaRPr kumimoji="0" lang="en-US" altLang="ja-JP" sz="1100" kern="0" dirty="0">
              <a:solidFill>
                <a:schemeClr val="tx1"/>
              </a:solidFill>
            </a:endParaRPr>
          </a:p>
          <a:p>
            <a:pPr algn="ctr"/>
            <a:endParaRPr kumimoji="0" lang="en-US" altLang="ja-JP" sz="1100" kern="0" dirty="0">
              <a:solidFill>
                <a:schemeClr val="tx1"/>
              </a:solidFill>
            </a:endParaRPr>
          </a:p>
          <a:p>
            <a:pPr algn="ctr"/>
            <a:r>
              <a:rPr kumimoji="0" lang="ja-JP" altLang="en-US" sz="1100" b="1" kern="0" dirty="0">
                <a:solidFill>
                  <a:schemeClr val="tx1"/>
                </a:solidFill>
              </a:rPr>
              <a:t>官民協働で地域課題を解決する</a:t>
            </a:r>
            <a:endParaRPr kumimoji="0" lang="en-US" altLang="ja-JP" sz="1100" b="1" kern="0" dirty="0">
              <a:solidFill>
                <a:schemeClr val="tx1"/>
              </a:solidFill>
            </a:endParaRPr>
          </a:p>
          <a:p>
            <a:pPr algn="ctr"/>
            <a:r>
              <a:rPr lang="en-US" altLang="ja-JP" sz="1100" b="1" kern="0" dirty="0">
                <a:solidFill>
                  <a:schemeClr val="tx1"/>
                </a:solidFill>
              </a:rPr>
              <a:t>ICT</a:t>
            </a:r>
            <a:r>
              <a:rPr lang="ja-JP" altLang="en-US" sz="1100" b="1" kern="0" dirty="0">
                <a:solidFill>
                  <a:schemeClr val="tx1"/>
                </a:solidFill>
              </a:rPr>
              <a:t>プラットホーム</a:t>
            </a:r>
            <a:endParaRPr lang="en-US" altLang="ja-JP" sz="1100" b="1" kern="0" dirty="0">
              <a:solidFill>
                <a:schemeClr val="tx1"/>
              </a:solidFill>
            </a:endParaRPr>
          </a:p>
          <a:p>
            <a:r>
              <a:rPr kumimoji="0" lang="ja-JP" altLang="en-US" sz="1100" kern="0" dirty="0">
                <a:solidFill>
                  <a:schemeClr val="tx1"/>
                </a:solidFill>
              </a:rPr>
              <a:t>（</a:t>
            </a:r>
            <a:r>
              <a:rPr kumimoji="0" lang="ja-JP" altLang="en-US" sz="1050" kern="0" dirty="0">
                <a:solidFill>
                  <a:schemeClr val="tx1"/>
                </a:solidFill>
              </a:rPr>
              <a:t>課題の視える化、データに基づく</a:t>
            </a:r>
            <a:r>
              <a:rPr lang="ja-JP" altLang="en-US" sz="1050" kern="0" dirty="0">
                <a:solidFill>
                  <a:schemeClr val="tx1"/>
                </a:solidFill>
              </a:rPr>
              <a:t>対話の場　　</a:t>
            </a:r>
            <a:endParaRPr lang="en-US" altLang="ja-JP" sz="1050" kern="0" dirty="0">
              <a:solidFill>
                <a:schemeClr val="tx1"/>
              </a:solidFill>
            </a:endParaRPr>
          </a:p>
          <a:p>
            <a:r>
              <a:rPr kumimoji="0" lang="ja-JP" altLang="en-US" sz="1050" kern="0" dirty="0">
                <a:solidFill>
                  <a:schemeClr val="tx1"/>
                </a:solidFill>
              </a:rPr>
              <a:t>　　</a:t>
            </a:r>
            <a:r>
              <a:rPr lang="ja-JP" altLang="en-US" sz="1050" kern="0" dirty="0">
                <a:solidFill>
                  <a:schemeClr val="tx1"/>
                </a:solidFill>
              </a:rPr>
              <a:t>の創出、市民からの人材・資金調達）</a:t>
            </a:r>
          </a:p>
        </p:txBody>
      </p:sp>
      <p:sp>
        <p:nvSpPr>
          <p:cNvPr id="20" name="円柱 19"/>
          <p:cNvSpPr/>
          <p:nvPr/>
        </p:nvSpPr>
        <p:spPr>
          <a:xfrm>
            <a:off x="4591483" y="2578397"/>
            <a:ext cx="2697118" cy="2374311"/>
          </a:xfrm>
          <a:prstGeom prst="can">
            <a:avLst>
              <a:gd name="adj" fmla="val 24138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610225" y="4836668"/>
            <a:ext cx="4104994" cy="869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085310" y="4872147"/>
            <a:ext cx="2990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kern="0" dirty="0">
                <a:solidFill>
                  <a:sysClr val="windowText" lastClr="000000"/>
                </a:solidFill>
              </a:rPr>
              <a:t>データに基づく政策立案</a:t>
            </a:r>
            <a:r>
              <a:rPr kumimoji="0" lang="ja-JP" altLang="en-US" sz="1200" b="1" kern="0" dirty="0">
                <a:solidFill>
                  <a:sysClr val="windowText" lastClr="000000"/>
                </a:solidFill>
              </a:rPr>
              <a:t>と行政運営</a:t>
            </a:r>
            <a:endParaRPr lang="ja-JP" altLang="en-US" sz="12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172101" y="5113089"/>
            <a:ext cx="257762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kern="0" dirty="0">
                <a:solidFill>
                  <a:sysClr val="windowText" lastClr="000000"/>
                </a:solidFill>
              </a:rPr>
              <a:t>・</a:t>
            </a:r>
            <a:r>
              <a:rPr lang="ja-JP" altLang="en-US" sz="1050" kern="0" dirty="0">
                <a:solidFill>
                  <a:sysClr val="windowText" lastClr="000000"/>
                </a:solidFill>
              </a:rPr>
              <a:t>データの生成・整備・庁内データ活用支援</a:t>
            </a:r>
            <a:endParaRPr kumimoji="0" lang="en-US" altLang="ja-JP" sz="1100" kern="0" dirty="0">
              <a:solidFill>
                <a:sysClr val="windowText" lastClr="000000"/>
              </a:solidFill>
            </a:endParaRPr>
          </a:p>
          <a:p>
            <a:r>
              <a:rPr kumimoji="0" lang="ja-JP" altLang="en-US" sz="1100" kern="0" dirty="0">
                <a:solidFill>
                  <a:sysClr val="windowText" lastClr="000000"/>
                </a:solidFill>
              </a:rPr>
              <a:t>・オープンデータ化の推進</a:t>
            </a:r>
            <a:endParaRPr kumimoji="0" lang="en-US" altLang="ja-JP" sz="1100" kern="0" dirty="0">
              <a:solidFill>
                <a:sysClr val="windowText" lastClr="000000"/>
              </a:solidFill>
            </a:endParaRPr>
          </a:p>
          <a:p>
            <a:r>
              <a:rPr kumimoji="0" lang="ja-JP" altLang="en-US" sz="1100" kern="0" dirty="0">
                <a:solidFill>
                  <a:sysClr val="windowText" lastClr="000000"/>
                </a:solidFill>
              </a:rPr>
              <a:t>・庁内外データサイエンティストの育成</a:t>
            </a:r>
            <a:endParaRPr kumimoji="0" lang="en-US" altLang="ja-JP" sz="1100" kern="0" dirty="0">
              <a:solidFill>
                <a:sysClr val="windowText" lastClr="000000"/>
              </a:solidFill>
            </a:endParaRPr>
          </a:p>
          <a:p>
            <a:r>
              <a:rPr kumimoji="0" lang="ja-JP" altLang="en-US" sz="1100" kern="0" dirty="0">
                <a:solidFill>
                  <a:sysClr val="windowText" lastClr="000000"/>
                </a:solidFill>
              </a:rPr>
              <a:t>・データに基づく政策立案方針検討</a:t>
            </a:r>
            <a:endParaRPr kumimoji="0" lang="en-US" altLang="ja-JP" sz="1100" kern="0" dirty="0">
              <a:solidFill>
                <a:sysClr val="windowText" lastClr="000000"/>
              </a:solidFill>
            </a:endParaRPr>
          </a:p>
          <a:p>
            <a:endParaRPr kumimoji="0" lang="en-US" altLang="ja-JP" sz="1100" kern="0" dirty="0">
              <a:solidFill>
                <a:sysClr val="windowText" lastClr="000000"/>
              </a:solidFill>
            </a:endParaRPr>
          </a:p>
          <a:p>
            <a:endParaRPr kumimoji="0" lang="en-US" altLang="ja-JP" sz="1100" kern="0" dirty="0">
              <a:solidFill>
                <a:sysClr val="windowText" lastClr="000000"/>
              </a:solidFill>
            </a:endParaRPr>
          </a:p>
          <a:p>
            <a:r>
              <a:rPr lang="ja-JP" altLang="en-US" sz="1100" kern="0" dirty="0">
                <a:solidFill>
                  <a:sysClr val="windowText" lastClr="000000"/>
                </a:solidFill>
              </a:rPr>
              <a:t>　　　　　　　　　　　　　　　　　　　　　　　</a:t>
            </a:r>
            <a:r>
              <a:rPr kumimoji="0" lang="ja-JP" altLang="en-US" sz="1100" kern="0" dirty="0">
                <a:solidFill>
                  <a:sysClr val="windowText" lastClr="000000"/>
                </a:solidFill>
              </a:rPr>
              <a:t>　</a:t>
            </a:r>
            <a:endParaRPr lang="en-US" altLang="ja-JP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20219" y="2663658"/>
            <a:ext cx="2083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kern="0" dirty="0">
                <a:solidFill>
                  <a:sysClr val="windowText" lastClr="000000"/>
                </a:solidFill>
              </a:rPr>
              <a:t>オープンガバメント</a:t>
            </a:r>
            <a:endParaRPr lang="en-US" altLang="ja-JP" sz="1200" b="1" kern="0" dirty="0">
              <a:solidFill>
                <a:sysClr val="windowText" lastClr="000000"/>
              </a:solidFill>
            </a:endParaRPr>
          </a:p>
          <a:p>
            <a:r>
              <a:rPr kumimoji="0" lang="ja-JP" altLang="en-US" sz="1200" b="1" kern="0" dirty="0">
                <a:solidFill>
                  <a:sysClr val="windowText" lastClr="000000"/>
                </a:solidFill>
              </a:rPr>
              <a:t>　　を進めるプラット</a:t>
            </a:r>
            <a:r>
              <a:rPr lang="ja-JP" altLang="en-US" sz="1200" b="1" kern="0" dirty="0">
                <a:solidFill>
                  <a:sysClr val="windowText" lastClr="000000"/>
                </a:solidFill>
              </a:rPr>
              <a:t>ホーム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665059" y="3478355"/>
            <a:ext cx="25884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0" lang="en-US" altLang="ja-JP" sz="1100" kern="0" dirty="0">
              <a:solidFill>
                <a:sysClr val="windowText" lastClr="000000"/>
              </a:solidFill>
            </a:endParaRPr>
          </a:p>
          <a:p>
            <a:endParaRPr lang="en-US" altLang="ja-JP" sz="1100" kern="0" dirty="0">
              <a:solidFill>
                <a:sysClr val="windowText" lastClr="000000"/>
              </a:solidFill>
            </a:endParaRPr>
          </a:p>
          <a:p>
            <a:r>
              <a:rPr kumimoji="0" lang="ja-JP" altLang="en-US" sz="1100" kern="0" dirty="0">
                <a:solidFill>
                  <a:sysClr val="windowText" lastClr="000000"/>
                </a:solidFill>
              </a:rPr>
              <a:t>　　</a:t>
            </a:r>
            <a:endParaRPr lang="ja-JP" altLang="en-US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39" name="フローチャート: 代替処理 20"/>
          <p:cNvSpPr/>
          <p:nvPr/>
        </p:nvSpPr>
        <p:spPr>
          <a:xfrm>
            <a:off x="3372434" y="6299929"/>
            <a:ext cx="1902941" cy="477630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472955" y="6171599"/>
            <a:ext cx="173957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0" lang="en-US" altLang="ja-JP" sz="1400" kern="0" dirty="0">
              <a:solidFill>
                <a:sysClr val="windowText" lastClr="000000"/>
              </a:solidFill>
            </a:endParaRPr>
          </a:p>
          <a:p>
            <a:r>
              <a:rPr kumimoji="0" lang="ja-JP" altLang="en-US" sz="1400" kern="0" dirty="0">
                <a:solidFill>
                  <a:sysClr val="windowText" lastClr="000000"/>
                </a:solidFill>
              </a:rPr>
              <a:t>　</a:t>
            </a:r>
            <a:r>
              <a:rPr kumimoji="0" lang="ja-JP" altLang="en-US" sz="1400" b="1" kern="0" dirty="0">
                <a:solidFill>
                  <a:sysClr val="windowText" lastClr="000000"/>
                </a:solidFill>
              </a:rPr>
              <a:t>市内大学研究機関</a:t>
            </a:r>
            <a:endParaRPr kumimoji="0" lang="en-US" altLang="ja-JP" sz="1400" b="1" kern="0" dirty="0">
              <a:solidFill>
                <a:sysClr val="windowText" lastClr="000000"/>
              </a:solidFill>
            </a:endParaRPr>
          </a:p>
          <a:p>
            <a:endParaRPr lang="ja-JP" altLang="en-US" sz="9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42" name="フローチャート: 代替処理 23"/>
          <p:cNvSpPr/>
          <p:nvPr/>
        </p:nvSpPr>
        <p:spPr>
          <a:xfrm>
            <a:off x="5379493" y="6299929"/>
            <a:ext cx="1729946" cy="492443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7300203" y="6237559"/>
            <a:ext cx="1645221" cy="540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386679" y="6299930"/>
            <a:ext cx="19556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 kern="0" dirty="0">
                <a:solidFill>
                  <a:sysClr val="windowText" lastClr="000000"/>
                </a:solidFill>
              </a:rPr>
              <a:t>NPO</a:t>
            </a:r>
            <a:r>
              <a:rPr lang="ja-JP" altLang="en-US" sz="1300" kern="0" dirty="0" err="1">
                <a:solidFill>
                  <a:sysClr val="windowText" lastClr="000000"/>
                </a:solidFill>
              </a:rPr>
              <a:t>、</a:t>
            </a:r>
            <a:r>
              <a:rPr lang="ja-JP" altLang="en-US" sz="1300" kern="0" dirty="0">
                <a:solidFill>
                  <a:sysClr val="windowText" lastClr="000000"/>
                </a:solidFill>
              </a:rPr>
              <a:t>社会的起業家</a:t>
            </a:r>
            <a:endParaRPr lang="en-US" altLang="ja-JP" sz="1300" kern="0" dirty="0">
              <a:solidFill>
                <a:sysClr val="windowText" lastClr="000000"/>
              </a:solidFill>
            </a:endParaRPr>
          </a:p>
          <a:p>
            <a:r>
              <a:rPr kumimoji="0" lang="ja-JP" altLang="en-US" sz="1300" kern="0" dirty="0">
                <a:solidFill>
                  <a:sysClr val="windowText" lastClr="000000"/>
                </a:solidFill>
              </a:rPr>
              <a:t>地域貢献企業　</a:t>
            </a:r>
            <a:r>
              <a:rPr lang="ja-JP" altLang="en-US" sz="1300" kern="0" dirty="0">
                <a:solidFill>
                  <a:sysClr val="windowText" lastClr="000000"/>
                </a:solidFill>
              </a:rPr>
              <a:t>等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166558" y="570845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kern="0" dirty="0">
                <a:solidFill>
                  <a:sysClr val="windowText" lastClr="000000"/>
                </a:solidFill>
              </a:rPr>
              <a:t>提案</a:t>
            </a:r>
          </a:p>
        </p:txBody>
      </p:sp>
      <p:sp>
        <p:nvSpPr>
          <p:cNvPr id="57" name="正方形/長方形 56"/>
          <p:cNvSpPr/>
          <p:nvPr/>
        </p:nvSpPr>
        <p:spPr>
          <a:xfrm>
            <a:off x="1399076" y="417014"/>
            <a:ext cx="2181568" cy="636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kern="0" dirty="0">
                <a:solidFill>
                  <a:sysClr val="windowText" lastClr="000000"/>
                </a:solidFill>
              </a:rPr>
              <a:t>しごと改革推進本部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4393777" y="1219611"/>
            <a:ext cx="3907675" cy="805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ja-JP" altLang="en-US" sz="1300" kern="0" dirty="0">
                <a:solidFill>
                  <a:schemeClr val="bg1"/>
                </a:solidFill>
              </a:rPr>
              <a:t>市民、企業等の意見及びデータを踏まえた、革新的なビジネスモデル、研究・実証、製品・サービス開発へ</a:t>
            </a:r>
            <a:endParaRPr lang="en-US" altLang="ja-JP" sz="1300" kern="0" dirty="0">
              <a:solidFill>
                <a:schemeClr val="bg1"/>
              </a:solidFill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8261988" y="619026"/>
            <a:ext cx="2602524" cy="747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0" lang="en-US" altLang="ja-JP" sz="1000" kern="0" dirty="0">
              <a:solidFill>
                <a:schemeClr val="tx1"/>
              </a:solidFill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1559496" y="1181879"/>
            <a:ext cx="691662" cy="287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0" lang="en-US" altLang="ja-JP" sz="1000" kern="0" dirty="0">
              <a:solidFill>
                <a:schemeClr val="tx1"/>
              </a:solidFill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2682966" y="1165656"/>
            <a:ext cx="691662" cy="287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0" lang="en-US" altLang="ja-JP" sz="1000" kern="0" dirty="0">
              <a:solidFill>
                <a:schemeClr val="tx1"/>
              </a:solidFill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-2653778" y="2290826"/>
            <a:ext cx="691662" cy="287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0" lang="en-US" altLang="ja-JP" sz="1000" kern="0" dirty="0">
              <a:solidFill>
                <a:schemeClr val="tx1"/>
              </a:solidFill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3264304" y="5949078"/>
            <a:ext cx="5949870" cy="908923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8801305" y="6500850"/>
            <a:ext cx="1702980" cy="366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sz="1100" kern="0" dirty="0">
              <a:solidFill>
                <a:schemeClr val="tx1"/>
              </a:solidFill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4002907" y="5976476"/>
            <a:ext cx="2419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 kern="0" dirty="0">
                <a:solidFill>
                  <a:sysClr val="windowText" lastClr="000000"/>
                </a:solidFill>
              </a:rPr>
              <a:t>オープンガバメントを志向する主体</a:t>
            </a:r>
          </a:p>
        </p:txBody>
      </p:sp>
      <p:sp>
        <p:nvSpPr>
          <p:cNvPr id="3" name="上矢印 2"/>
          <p:cNvSpPr/>
          <p:nvPr/>
        </p:nvSpPr>
        <p:spPr>
          <a:xfrm>
            <a:off x="6738704" y="5671372"/>
            <a:ext cx="365281" cy="41620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610226" y="4836668"/>
            <a:ext cx="4256856" cy="951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ja-JP" altLang="en-US" sz="1400" b="1" kern="0" dirty="0">
                <a:solidFill>
                  <a:sysClr val="windowText" lastClr="000000"/>
                </a:solidFill>
              </a:rPr>
              <a:t>新共創フロント（仮称）</a:t>
            </a:r>
            <a:endParaRPr kumimoji="0" lang="en-US" altLang="ja-JP" sz="1400" b="1" kern="0" dirty="0">
              <a:solidFill>
                <a:sysClr val="windowText" lastClr="000000"/>
              </a:solidFill>
            </a:endParaRPr>
          </a:p>
          <a:p>
            <a:pPr algn="ctr"/>
            <a:r>
              <a:rPr kumimoji="0" lang="ja-JP" altLang="en-US" sz="1200" kern="0" dirty="0">
                <a:solidFill>
                  <a:sysClr val="windowText" lastClr="000000"/>
                </a:solidFill>
              </a:rPr>
              <a:t>オープンデータ、オープンガバメント、オープンイノベーション</a:t>
            </a:r>
            <a:endParaRPr kumimoji="0" lang="en-US" altLang="ja-JP" sz="1200" kern="0" dirty="0">
              <a:solidFill>
                <a:sysClr val="windowText" lastClr="000000"/>
              </a:solidFill>
            </a:endParaRPr>
          </a:p>
          <a:p>
            <a:pPr algn="ctr"/>
            <a:r>
              <a:rPr kumimoji="0" lang="ja-JP" altLang="en-US" sz="1200" kern="0" dirty="0">
                <a:solidFill>
                  <a:sysClr val="windowText" lastClr="000000"/>
                </a:solidFill>
              </a:rPr>
              <a:t>についての民間からの相談を受ける総合窓口　　　　　　　　　　　　</a:t>
            </a:r>
            <a:r>
              <a:rPr kumimoji="0" lang="en-US" altLang="ja-JP" sz="1200" kern="0" dirty="0">
                <a:solidFill>
                  <a:schemeClr val="bg1"/>
                </a:solidFill>
              </a:rPr>
              <a:t>【</a:t>
            </a:r>
            <a:r>
              <a:rPr kumimoji="0" lang="ja-JP" altLang="en-US" sz="1200" kern="0" dirty="0">
                <a:solidFill>
                  <a:schemeClr val="bg1"/>
                </a:solidFill>
              </a:rPr>
              <a:t>共創フロント＋オープンデータデスク</a:t>
            </a:r>
            <a:r>
              <a:rPr kumimoji="0" lang="en-US" altLang="ja-JP" sz="1200" kern="0" dirty="0">
                <a:solidFill>
                  <a:schemeClr val="bg1"/>
                </a:solidFill>
              </a:rPr>
              <a:t>】</a:t>
            </a:r>
          </a:p>
        </p:txBody>
      </p:sp>
      <p:sp>
        <p:nvSpPr>
          <p:cNvPr id="91" name="メモ 90"/>
          <p:cNvSpPr/>
          <p:nvPr/>
        </p:nvSpPr>
        <p:spPr>
          <a:xfrm>
            <a:off x="8823179" y="4347204"/>
            <a:ext cx="781991" cy="357875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00" kern="0" dirty="0">
              <a:solidFill>
                <a:schemeClr val="tx1"/>
              </a:solidFill>
            </a:endParaRPr>
          </a:p>
        </p:txBody>
      </p:sp>
      <p:sp>
        <p:nvSpPr>
          <p:cNvPr id="93" name="メモ 92"/>
          <p:cNvSpPr/>
          <p:nvPr/>
        </p:nvSpPr>
        <p:spPr>
          <a:xfrm>
            <a:off x="10031860" y="4142081"/>
            <a:ext cx="781991" cy="471824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kern="0" dirty="0">
              <a:solidFill>
                <a:schemeClr val="tx1"/>
              </a:solidFill>
            </a:endParaRPr>
          </a:p>
        </p:txBody>
      </p:sp>
      <p:sp>
        <p:nvSpPr>
          <p:cNvPr id="95" name="メモ 94"/>
          <p:cNvSpPr/>
          <p:nvPr/>
        </p:nvSpPr>
        <p:spPr>
          <a:xfrm>
            <a:off x="9867082" y="4703160"/>
            <a:ext cx="885099" cy="467871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 kern="0" dirty="0">
              <a:solidFill>
                <a:schemeClr val="tx1"/>
              </a:solidFill>
            </a:endParaRPr>
          </a:p>
        </p:txBody>
      </p:sp>
      <p:sp>
        <p:nvSpPr>
          <p:cNvPr id="81" name="円柱 80"/>
          <p:cNvSpPr/>
          <p:nvPr/>
        </p:nvSpPr>
        <p:spPr>
          <a:xfrm>
            <a:off x="7676869" y="2902329"/>
            <a:ext cx="2537108" cy="1711576"/>
          </a:xfrm>
          <a:prstGeom prst="can">
            <a:avLst>
              <a:gd name="adj" fmla="val 16231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kern="0" dirty="0">
                <a:solidFill>
                  <a:schemeClr val="tx1"/>
                </a:solidFill>
              </a:rPr>
              <a:t>リビングラボ</a:t>
            </a:r>
            <a:endParaRPr lang="en-US" altLang="ja-JP" b="1" kern="0" dirty="0">
              <a:solidFill>
                <a:schemeClr val="tx1"/>
              </a:solidFill>
            </a:endParaRPr>
          </a:p>
          <a:p>
            <a:pPr algn="ctr"/>
            <a:endParaRPr kumimoji="0" lang="en-US" altLang="ja-JP" b="1" kern="0" dirty="0">
              <a:solidFill>
                <a:schemeClr val="tx1"/>
              </a:solidFill>
            </a:endParaRPr>
          </a:p>
          <a:p>
            <a:pPr algn="ctr"/>
            <a:r>
              <a:rPr lang="ja-JP" altLang="en-US" sz="1100" b="1" kern="0" dirty="0">
                <a:solidFill>
                  <a:schemeClr val="tx1"/>
                </a:solidFill>
              </a:rPr>
              <a:t>市民生活に根差したリアルな協働・共創</a:t>
            </a:r>
            <a:endParaRPr lang="en-US" altLang="ja-JP" sz="1100" b="1" kern="0" dirty="0">
              <a:solidFill>
                <a:schemeClr val="tx1"/>
              </a:solidFill>
            </a:endParaRPr>
          </a:p>
          <a:p>
            <a:pPr algn="ctr"/>
            <a:r>
              <a:rPr kumimoji="0" lang="ja-JP" altLang="en-US" sz="1100" b="1" kern="0" dirty="0">
                <a:solidFill>
                  <a:schemeClr val="tx1"/>
                </a:solidFill>
              </a:rPr>
              <a:t>拠点</a:t>
            </a:r>
            <a:endParaRPr kumimoji="0" lang="en-US" altLang="ja-JP" sz="1100" b="1" kern="0" dirty="0">
              <a:solidFill>
                <a:schemeClr val="tx1"/>
              </a:solidFill>
            </a:endParaRPr>
          </a:p>
          <a:p>
            <a:pPr algn="ctr"/>
            <a:r>
              <a:rPr lang="ja-JP" altLang="en-US" sz="1100" kern="0" dirty="0">
                <a:solidFill>
                  <a:schemeClr val="tx1"/>
                </a:solidFill>
              </a:rPr>
              <a:t>（郊外の住宅団地の再生、コミュニティ経済の育成、働き方改革の推進）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57410" y="75982"/>
            <a:ext cx="405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kern="0" dirty="0">
                <a:solidFill>
                  <a:sysClr val="windowText" lastClr="000000"/>
                </a:solidFill>
              </a:rPr>
              <a:t>横浜市のオープンガバメントの推進体制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1905327" y="4755629"/>
            <a:ext cx="3062548" cy="11223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3" name="左右矢印 22"/>
          <p:cNvSpPr/>
          <p:nvPr/>
        </p:nvSpPr>
        <p:spPr>
          <a:xfrm>
            <a:off x="4143376" y="3676921"/>
            <a:ext cx="504825" cy="31405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4" name="左右矢印 23"/>
          <p:cNvSpPr/>
          <p:nvPr/>
        </p:nvSpPr>
        <p:spPr>
          <a:xfrm>
            <a:off x="7224302" y="3760751"/>
            <a:ext cx="514353" cy="26143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714919" y="3226311"/>
            <a:ext cx="2608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ja-JP" kern="0" dirty="0">
                <a:solidFill>
                  <a:sysClr val="windowText" lastClr="000000"/>
                </a:solidFill>
              </a:rPr>
              <a:t>LOCAL GOOD YOKOHAMA</a:t>
            </a:r>
            <a:endParaRPr kumimoji="0" lang="ja-JP" alt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649292" y="3336881"/>
            <a:ext cx="258841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ja-JP" altLang="en-US" sz="1100" kern="0" dirty="0">
                <a:solidFill>
                  <a:sysClr val="windowText" lastClr="000000"/>
                </a:solidFill>
              </a:rPr>
              <a:t>１　横浜市の重要な政策課題やデジタル</a:t>
            </a:r>
            <a:endParaRPr kumimoji="0" lang="en-US" altLang="ja-JP" sz="1100" kern="0" dirty="0">
              <a:solidFill>
                <a:sysClr val="windowText" lastClr="000000"/>
              </a:solidFill>
            </a:endParaRPr>
          </a:p>
          <a:p>
            <a:r>
              <a:rPr kumimoji="0" lang="ja-JP" altLang="en-US" sz="1100" kern="0" dirty="0">
                <a:solidFill>
                  <a:sysClr val="windowText" lastClr="000000"/>
                </a:solidFill>
              </a:rPr>
              <a:t>　　テクノロジーを活用した提案に対する　　</a:t>
            </a:r>
            <a:endParaRPr kumimoji="0" lang="en-US" altLang="ja-JP" sz="1100" kern="0" dirty="0">
              <a:solidFill>
                <a:sysClr val="windowText" lastClr="000000"/>
              </a:solidFill>
            </a:endParaRPr>
          </a:p>
          <a:p>
            <a:r>
              <a:rPr kumimoji="0" lang="ja-JP" altLang="en-US" sz="1100" kern="0" dirty="0">
                <a:solidFill>
                  <a:sysClr val="windowText" lastClr="000000"/>
                </a:solidFill>
              </a:rPr>
              <a:t>　　公民連携による重点的な推進</a:t>
            </a:r>
            <a:endParaRPr kumimoji="0" lang="en-US" altLang="ja-JP" sz="1100" kern="0" dirty="0">
              <a:solidFill>
                <a:sysClr val="windowText" lastClr="000000"/>
              </a:solidFill>
            </a:endParaRPr>
          </a:p>
          <a:p>
            <a:r>
              <a:rPr kumimoji="0" lang="ja-JP" altLang="en-US" sz="1100" kern="0" dirty="0">
                <a:solidFill>
                  <a:sysClr val="windowText" lastClr="000000"/>
                </a:solidFill>
              </a:rPr>
              <a:t>２　オープンデータとデジタルテクノロジー　</a:t>
            </a:r>
            <a:endParaRPr kumimoji="0" lang="en-US" altLang="ja-JP" sz="1100" kern="0" dirty="0">
              <a:solidFill>
                <a:sysClr val="windowText" lastClr="000000"/>
              </a:solidFill>
            </a:endParaRPr>
          </a:p>
          <a:p>
            <a:r>
              <a:rPr kumimoji="0" lang="ja-JP" altLang="en-US" sz="1100" kern="0" dirty="0">
                <a:solidFill>
                  <a:sysClr val="windowText" lastClr="000000"/>
                </a:solidFill>
              </a:rPr>
              <a:t>　　を有効に活用した対話の手法の開発</a:t>
            </a:r>
            <a:endParaRPr kumimoji="0" lang="en-US" altLang="ja-JP" sz="1100" kern="0" dirty="0">
              <a:solidFill>
                <a:sysClr val="windowText" lastClr="000000"/>
              </a:solidFill>
            </a:endParaRPr>
          </a:p>
          <a:p>
            <a:r>
              <a:rPr kumimoji="0" lang="ja-JP" altLang="en-US" sz="1100" kern="0" dirty="0">
                <a:solidFill>
                  <a:sysClr val="windowText" lastClr="000000"/>
                </a:solidFill>
              </a:rPr>
              <a:t>３　オープンデータを活用した公民連携に　　</a:t>
            </a:r>
            <a:endParaRPr kumimoji="0" lang="en-US" altLang="ja-JP" sz="1100" kern="0" dirty="0">
              <a:solidFill>
                <a:sysClr val="windowText" lastClr="000000"/>
              </a:solidFill>
            </a:endParaRPr>
          </a:p>
          <a:p>
            <a:r>
              <a:rPr kumimoji="0" lang="ja-JP" altLang="en-US" sz="1100" kern="0" dirty="0">
                <a:solidFill>
                  <a:sysClr val="windowText" lastClr="000000"/>
                </a:solidFill>
              </a:rPr>
              <a:t>　　　よるシティプロモーション</a:t>
            </a:r>
            <a:endParaRPr kumimoji="0" lang="en-US" altLang="ja-JP" sz="1100" kern="0" dirty="0">
              <a:solidFill>
                <a:sysClr val="windowText" lastClr="000000"/>
              </a:solidFill>
            </a:endParaRPr>
          </a:p>
          <a:p>
            <a:endParaRPr kumimoji="0" lang="en-US" altLang="ja-JP" sz="1100" kern="0" dirty="0">
              <a:solidFill>
                <a:sysClr val="windowText" lastClr="000000"/>
              </a:solidFill>
            </a:endParaRPr>
          </a:p>
          <a:p>
            <a:endParaRPr kumimoji="0" lang="ja-JP" altLang="en-US" sz="1100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6022257" y="2162176"/>
            <a:ext cx="0" cy="4162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5496621" y="6354079"/>
            <a:ext cx="13837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b="1" kern="0" dirty="0">
                <a:solidFill>
                  <a:sysClr val="windowText" lastClr="000000"/>
                </a:solidFill>
              </a:rPr>
              <a:t>町内会・自治会等の</a:t>
            </a:r>
            <a:endParaRPr lang="en-US" altLang="ja-JP" sz="1100" b="1" kern="0" dirty="0">
              <a:solidFill>
                <a:sysClr val="windowText" lastClr="000000"/>
              </a:solidFill>
            </a:endParaRPr>
          </a:p>
          <a:p>
            <a:r>
              <a:rPr kumimoji="0" lang="ja-JP" altLang="en-US" sz="1100" b="1" kern="0" dirty="0">
                <a:solidFill>
                  <a:sysClr val="windowText" lastClr="000000"/>
                </a:solidFill>
              </a:rPr>
              <a:t>　　地域団体・組織</a:t>
            </a:r>
            <a:endParaRPr lang="ja-JP" altLang="en-US" sz="1100" b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28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507548" y="191869"/>
            <a:ext cx="7791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/>
              <a:t>横浜市行政と「花のいずみ野沿線組」との</a:t>
            </a:r>
            <a:r>
              <a:rPr lang="ja-JP" altLang="en-US" sz="2400" dirty="0"/>
              <a:t>連携状況</a:t>
            </a:r>
            <a:endParaRPr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955296" y="863143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i="1" u="sng" dirty="0"/>
              <a:t>日本最大級のオープンデータカタログでデータを公開</a:t>
            </a:r>
            <a:endParaRPr lang="ja-JP" altLang="en-US" i="1" u="sng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96192" y="2006143"/>
            <a:ext cx="570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i="1" u="sng" dirty="0"/>
              <a:t>提案者の課題意識に応じて必要なデータを追加で提供</a:t>
            </a:r>
            <a:endParaRPr lang="ja-JP" altLang="en-US" i="1" u="sng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50444" y="3178372"/>
            <a:ext cx="598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i="1" u="sng" dirty="0"/>
              <a:t>提案者と本市との共催で公開研究会＆ワークショップを実施</a:t>
            </a:r>
            <a:endParaRPr lang="ja-JP" altLang="en-US" i="1" u="sng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55296" y="4648231"/>
            <a:ext cx="450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i="1" u="sng" dirty="0"/>
              <a:t>提案内容作成に向けた検討に全面的に協力</a:t>
            </a:r>
            <a:endParaRPr lang="ja-JP" altLang="en-US" i="1" u="sng" dirty="0"/>
          </a:p>
        </p:txBody>
      </p:sp>
      <p:sp>
        <p:nvSpPr>
          <p:cNvPr id="11" name="正方形/長方形 10"/>
          <p:cNvSpPr/>
          <p:nvPr/>
        </p:nvSpPr>
        <p:spPr>
          <a:xfrm>
            <a:off x="3038474" y="2375476"/>
            <a:ext cx="8239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/>
              <a:t>相鉄いずみ野線沿線の地域資源や地域</a:t>
            </a:r>
            <a:r>
              <a:rPr lang="ja-JP" altLang="en-US" sz="1600" b="1" dirty="0"/>
              <a:t>課題、民間</a:t>
            </a:r>
            <a:r>
              <a:rPr lang="ja-JP" altLang="en-US" sz="1600" b="1" dirty="0"/>
              <a:t>と</a:t>
            </a:r>
            <a:r>
              <a:rPr lang="ja-JP" altLang="en-US" sz="1600" b="1" dirty="0"/>
              <a:t>行政にまちづくり</a:t>
            </a:r>
            <a:endParaRPr lang="en-US" altLang="ja-JP" sz="1600" b="1" dirty="0"/>
          </a:p>
          <a:p>
            <a:r>
              <a:rPr lang="ja-JP" altLang="en-US" sz="1600" b="1" dirty="0"/>
              <a:t>の状況など提案者の要望に応じて追加データを提供</a:t>
            </a:r>
            <a:endParaRPr lang="ja-JP" altLang="en-US" sz="16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50903" y="863143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STEP 1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955296" y="1232476"/>
            <a:ext cx="6369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/>
              <a:t>公開データ数が</a:t>
            </a:r>
            <a:r>
              <a:rPr lang="en-US" altLang="ja-JP" sz="1600" b="1" dirty="0"/>
              <a:t>500</a:t>
            </a:r>
            <a:r>
              <a:rPr lang="ja-JP" altLang="en-US" sz="1600" b="1" dirty="0"/>
              <a:t>を超える自治体のオープンデータカタログとしては</a:t>
            </a:r>
            <a:endParaRPr lang="en-US" altLang="ja-JP" sz="1600" b="1" dirty="0"/>
          </a:p>
          <a:p>
            <a:r>
              <a:rPr lang="ja-JP" altLang="en-US" sz="1600" b="1" dirty="0"/>
              <a:t>日本最大級の「横浜オープンデータカタログ」で関連データを公開</a:t>
            </a:r>
            <a:endParaRPr lang="ja-JP" altLang="en-US" sz="1600" b="1" dirty="0"/>
          </a:p>
        </p:txBody>
      </p:sp>
      <p:sp>
        <p:nvSpPr>
          <p:cNvPr id="14" name="正方形/長方形 13"/>
          <p:cNvSpPr/>
          <p:nvPr/>
        </p:nvSpPr>
        <p:spPr>
          <a:xfrm>
            <a:off x="1950903" y="2006143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STEP </a:t>
            </a:r>
            <a:r>
              <a:rPr lang="ja-JP" altLang="en-US" dirty="0"/>
              <a:t>２</a:t>
            </a:r>
            <a:endParaRPr lang="en-US" altLang="ja-JP" dirty="0"/>
          </a:p>
        </p:txBody>
      </p:sp>
      <p:sp>
        <p:nvSpPr>
          <p:cNvPr id="15" name="正方形/長方形 14"/>
          <p:cNvSpPr/>
          <p:nvPr/>
        </p:nvSpPr>
        <p:spPr>
          <a:xfrm>
            <a:off x="1983289" y="3178372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STEP </a:t>
            </a:r>
            <a:r>
              <a:rPr lang="ja-JP" altLang="en-US" dirty="0"/>
              <a:t>３</a:t>
            </a:r>
            <a:endParaRPr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3058438" y="3628422"/>
            <a:ext cx="6419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600" b="1" dirty="0">
                <a:latin typeface="+mn-ea"/>
              </a:rPr>
              <a:t>本市と相鉄グループが取り組んでいる「相鉄いずみ野線沿線　環境未来都市」の一環として</a:t>
            </a:r>
            <a:r>
              <a:rPr lang="ja-JP" altLang="ja-JP" sz="1600" b="1" dirty="0">
                <a:latin typeface="+mn-ea"/>
              </a:rPr>
              <a:t>、フェリス</a:t>
            </a:r>
            <a:r>
              <a:rPr lang="ja-JP" altLang="ja-JP" sz="1600" b="1" dirty="0">
                <a:latin typeface="+mn-ea"/>
              </a:rPr>
              <a:t>学生及び地域住民</a:t>
            </a:r>
            <a:r>
              <a:rPr lang="ja-JP" altLang="ja-JP" sz="1600" b="1" dirty="0">
                <a:latin typeface="+mn-ea"/>
              </a:rPr>
              <a:t>を</a:t>
            </a:r>
            <a:r>
              <a:rPr lang="ja-JP" altLang="en-US" sz="1600" b="1" dirty="0">
                <a:latin typeface="+mn-ea"/>
              </a:rPr>
              <a:t>対象にした公開研究会＆</a:t>
            </a:r>
            <a:r>
              <a:rPr lang="ja-JP" altLang="ja-JP" sz="1600" b="1" dirty="0">
                <a:latin typeface="+mn-ea"/>
              </a:rPr>
              <a:t>ワークショップ</a:t>
            </a:r>
            <a:r>
              <a:rPr lang="ja-JP" altLang="ja-JP" sz="1600" b="1" dirty="0">
                <a:latin typeface="+mn-ea"/>
              </a:rPr>
              <a:t>をフェリス女学院大学にて</a:t>
            </a:r>
            <a:r>
              <a:rPr lang="ja-JP" altLang="ja-JP" sz="1600" b="1" dirty="0">
                <a:latin typeface="+mn-ea"/>
              </a:rPr>
              <a:t>開催</a:t>
            </a:r>
            <a:r>
              <a:rPr lang="ja-JP" altLang="en-US" sz="1600" b="1" dirty="0">
                <a:latin typeface="+mn-ea"/>
              </a:rPr>
              <a:t>　（</a:t>
            </a:r>
            <a:r>
              <a:rPr lang="en-US" altLang="ja-JP" sz="1600" b="1" dirty="0">
                <a:latin typeface="+mn-ea"/>
              </a:rPr>
              <a:t>11</a:t>
            </a:r>
            <a:r>
              <a:rPr lang="ja-JP" altLang="en-US" sz="1600" b="1" dirty="0">
                <a:latin typeface="+mn-ea"/>
              </a:rPr>
              <a:t>月中下旬　全</a:t>
            </a:r>
            <a:r>
              <a:rPr lang="en-US" altLang="ja-JP" sz="1600" b="1" dirty="0">
                <a:latin typeface="+mn-ea"/>
              </a:rPr>
              <a:t>2</a:t>
            </a:r>
            <a:r>
              <a:rPr lang="ja-JP" altLang="en-US" sz="1600" b="1" dirty="0">
                <a:latin typeface="+mn-ea"/>
              </a:rPr>
              <a:t>回）</a:t>
            </a:r>
            <a:endParaRPr lang="ja-JP" altLang="en-US" sz="1600" b="1" dirty="0">
              <a:latin typeface="+mn-ea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042866" y="4641085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STEP</a:t>
            </a:r>
            <a:r>
              <a:rPr lang="ja-JP" altLang="en-US" dirty="0"/>
              <a:t>４</a:t>
            </a:r>
            <a:endParaRPr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3063289" y="5141665"/>
            <a:ext cx="6703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/>
              <a:t>提案者による提案内容作成に向けたワークショップ＆検討会に参画し、</a:t>
            </a:r>
            <a:endParaRPr lang="en-US" altLang="ja-JP" sz="1600" b="1" dirty="0"/>
          </a:p>
          <a:p>
            <a:r>
              <a:rPr lang="ja-JP" altLang="en-US" sz="1600" b="1" dirty="0"/>
              <a:t>行政の立場から助言（</a:t>
            </a:r>
            <a:r>
              <a:rPr lang="en-US" altLang="ja-JP" sz="1600" b="1" dirty="0"/>
              <a:t>12</a:t>
            </a:r>
            <a:r>
              <a:rPr lang="ja-JP" altLang="en-US" sz="1600" b="1" dirty="0"/>
              <a:t>月～</a:t>
            </a:r>
            <a:r>
              <a:rPr lang="en-US" altLang="ja-JP" sz="1600" b="1" dirty="0"/>
              <a:t>2</a:t>
            </a:r>
            <a:r>
              <a:rPr lang="ja-JP" altLang="en-US" sz="1600" b="1" dirty="0"/>
              <a:t>月　全</a:t>
            </a:r>
            <a:r>
              <a:rPr lang="en-US" altLang="ja-JP" sz="1600" b="1" dirty="0"/>
              <a:t>6</a:t>
            </a:r>
            <a:r>
              <a:rPr lang="ja-JP" altLang="en-US" sz="1600" b="1" dirty="0"/>
              <a:t>回）</a:t>
            </a:r>
            <a:endParaRPr lang="ja-JP" altLang="en-US" sz="16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975800" y="5825609"/>
            <a:ext cx="411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i="1" u="sng" dirty="0"/>
              <a:t>提案者に対して公開プレゼンの場を提供</a:t>
            </a:r>
            <a:endParaRPr lang="ja-JP" altLang="en-US" i="1" u="sng" dirty="0"/>
          </a:p>
        </p:txBody>
      </p:sp>
      <p:sp>
        <p:nvSpPr>
          <p:cNvPr id="20" name="正方形/長方形 19"/>
          <p:cNvSpPr/>
          <p:nvPr/>
        </p:nvSpPr>
        <p:spPr>
          <a:xfrm>
            <a:off x="2072033" y="5825609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STEP</a:t>
            </a:r>
            <a:r>
              <a:rPr lang="ja-JP" altLang="en-US" dirty="0"/>
              <a:t>５</a:t>
            </a:r>
            <a:endParaRPr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79011" y="6264470"/>
            <a:ext cx="6423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/>
              <a:t>市内学生によるオープンガバメントの祭典「ヨコハマユースアップス」にて、提案者が</a:t>
            </a:r>
            <a:endParaRPr lang="en-US" altLang="ja-JP" sz="1400" b="1" dirty="0"/>
          </a:p>
          <a:p>
            <a:r>
              <a:rPr lang="ja-JP" altLang="en-US" sz="1400" b="1" dirty="0"/>
              <a:t>提案内容をプレゼンする機会を提供（</a:t>
            </a:r>
            <a:r>
              <a:rPr lang="en-US" altLang="ja-JP" sz="1400" b="1" dirty="0"/>
              <a:t>3</a:t>
            </a:r>
            <a:r>
              <a:rPr lang="ja-JP" altLang="en-US" sz="1400" b="1" dirty="0"/>
              <a:t>月</a:t>
            </a:r>
            <a:r>
              <a:rPr lang="en-US" altLang="ja-JP" sz="1400" b="1" dirty="0"/>
              <a:t>4</a:t>
            </a:r>
            <a:r>
              <a:rPr lang="ja-JP" altLang="en-US" sz="1400" b="1" dirty="0"/>
              <a:t>日）</a:t>
            </a:r>
            <a:endParaRPr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32203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1847528" y="44624"/>
            <a:ext cx="8496944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800" dirty="0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1514972" y="476672"/>
            <a:ext cx="9144000" cy="0"/>
          </a:xfrm>
          <a:prstGeom prst="line">
            <a:avLst/>
          </a:prstGeom>
          <a:ln w="22225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円/楕円 5"/>
          <p:cNvSpPr/>
          <p:nvPr/>
        </p:nvSpPr>
        <p:spPr>
          <a:xfrm>
            <a:off x="3682470" y="619026"/>
            <a:ext cx="5012017" cy="1543149"/>
          </a:xfrm>
          <a:prstGeom prst="ellipse">
            <a:avLst/>
          </a:prstGeom>
          <a:ln w="69850" cmpd="dbl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896686" y="743893"/>
            <a:ext cx="4523838" cy="805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bg1"/>
                </a:solidFill>
              </a:rPr>
              <a:t>オープンイノベーション</a:t>
            </a:r>
            <a:r>
              <a:rPr lang="ja-JP" altLang="en-US" sz="1600" dirty="0">
                <a:solidFill>
                  <a:schemeClr val="bg1"/>
                </a:solidFill>
              </a:rPr>
              <a:t>推進本部（仮）</a:t>
            </a:r>
            <a:endParaRPr lang="en-US" altLang="ja-JP" sz="1600" dirty="0">
              <a:solidFill>
                <a:schemeClr val="bg1"/>
              </a:solidFill>
            </a:endParaRPr>
          </a:p>
          <a:p>
            <a:pPr algn="ctr"/>
            <a:r>
              <a:rPr lang="ja-JP" altLang="en-US" sz="1100" dirty="0">
                <a:solidFill>
                  <a:schemeClr val="bg1"/>
                </a:solidFill>
              </a:rPr>
              <a:t>庁</a:t>
            </a:r>
            <a:r>
              <a:rPr lang="ja-JP" altLang="en-US" sz="1200" dirty="0">
                <a:solidFill>
                  <a:schemeClr val="bg1"/>
                </a:solidFill>
              </a:rPr>
              <a:t>内のオープンイノベーションの取組を共有し、統括する会議体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8" name="円柱 17"/>
          <p:cNvSpPr/>
          <p:nvPr/>
        </p:nvSpPr>
        <p:spPr>
          <a:xfrm>
            <a:off x="1685925" y="2833183"/>
            <a:ext cx="2602872" cy="1687477"/>
          </a:xfrm>
          <a:prstGeom prst="can">
            <a:avLst>
              <a:gd name="adj" fmla="val 18552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100" dirty="0">
              <a:solidFill>
                <a:schemeClr val="tx1"/>
              </a:solidFill>
            </a:endParaRPr>
          </a:p>
          <a:p>
            <a:pPr algn="ctr"/>
            <a:r>
              <a:rPr lang="en-US" altLang="ja-JP" dirty="0">
                <a:solidFill>
                  <a:schemeClr val="tx1"/>
                </a:solidFill>
              </a:rPr>
              <a:t>LOCAL GOOD </a:t>
            </a:r>
            <a:r>
              <a:rPr lang="en-US" altLang="ja-JP" dirty="0">
                <a:solidFill>
                  <a:schemeClr val="tx1"/>
                </a:solidFill>
              </a:rPr>
              <a:t>YOKOHAMA</a:t>
            </a:r>
            <a:endParaRPr lang="en-US" altLang="ja-JP" sz="1100" dirty="0">
              <a:solidFill>
                <a:schemeClr val="tx1"/>
              </a:solidFill>
            </a:endParaRPr>
          </a:p>
          <a:p>
            <a:pPr algn="ctr"/>
            <a:endParaRPr lang="en-US" altLang="ja-JP" sz="1100" dirty="0">
              <a:solidFill>
                <a:schemeClr val="tx1"/>
              </a:solidFill>
            </a:endParaRPr>
          </a:p>
          <a:p>
            <a:pPr algn="ctr"/>
            <a:r>
              <a:rPr lang="ja-JP" altLang="en-US" sz="1100" b="1" dirty="0">
                <a:solidFill>
                  <a:schemeClr val="tx1"/>
                </a:solidFill>
              </a:rPr>
              <a:t>官民協働で地域課題を解決する</a:t>
            </a:r>
            <a:endParaRPr lang="en-US" altLang="ja-JP" sz="11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sz="1100" b="1" dirty="0">
                <a:solidFill>
                  <a:schemeClr val="tx1"/>
                </a:solidFill>
              </a:rPr>
              <a:t>ICT</a:t>
            </a:r>
            <a:r>
              <a:rPr lang="ja-JP" altLang="en-US" sz="1100" b="1" dirty="0">
                <a:solidFill>
                  <a:schemeClr val="tx1"/>
                </a:solidFill>
              </a:rPr>
              <a:t>プラットホーム</a:t>
            </a:r>
            <a:endParaRPr lang="en-US" altLang="ja-JP" sz="1100" b="1" dirty="0">
              <a:solidFill>
                <a:schemeClr val="tx1"/>
              </a:solidFill>
            </a:endParaRPr>
          </a:p>
          <a:p>
            <a:r>
              <a:rPr lang="ja-JP" altLang="en-US" sz="1100" dirty="0">
                <a:solidFill>
                  <a:schemeClr val="tx1"/>
                </a:solidFill>
              </a:rPr>
              <a:t>（</a:t>
            </a:r>
            <a:r>
              <a:rPr lang="ja-JP" altLang="en-US" sz="1050" dirty="0">
                <a:solidFill>
                  <a:schemeClr val="tx1"/>
                </a:solidFill>
              </a:rPr>
              <a:t>課題の視える化、データに基づく対話の場　　</a:t>
            </a:r>
            <a:endParaRPr lang="en-US" altLang="ja-JP" sz="1050" dirty="0">
              <a:solidFill>
                <a:schemeClr val="tx1"/>
              </a:solidFill>
            </a:endParaRPr>
          </a:p>
          <a:p>
            <a:r>
              <a:rPr lang="ja-JP" altLang="en-US" sz="1050" dirty="0">
                <a:solidFill>
                  <a:schemeClr val="tx1"/>
                </a:solidFill>
              </a:rPr>
              <a:t>　</a:t>
            </a:r>
            <a:r>
              <a:rPr lang="ja-JP" altLang="en-US" sz="1050" dirty="0">
                <a:solidFill>
                  <a:schemeClr val="tx1"/>
                </a:solidFill>
              </a:rPr>
              <a:t>　の創出、市民からの人材・資金調達）</a:t>
            </a:r>
            <a:endParaRPr lang="ja-JP" altLang="en-US" sz="1050" dirty="0">
              <a:solidFill>
                <a:schemeClr val="tx1"/>
              </a:solidFill>
            </a:endParaRPr>
          </a:p>
        </p:txBody>
      </p:sp>
      <p:sp>
        <p:nvSpPr>
          <p:cNvPr id="20" name="円柱 19"/>
          <p:cNvSpPr/>
          <p:nvPr/>
        </p:nvSpPr>
        <p:spPr>
          <a:xfrm>
            <a:off x="4591483" y="2578397"/>
            <a:ext cx="2697118" cy="2374311"/>
          </a:xfrm>
          <a:prstGeom prst="can">
            <a:avLst>
              <a:gd name="adj" fmla="val 24138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5610225" y="4836668"/>
            <a:ext cx="4104994" cy="869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085310" y="4872147"/>
            <a:ext cx="2990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データに基づく政策立案と行政運営</a:t>
            </a:r>
            <a:endParaRPr lang="ja-JP" altLang="en-US" sz="120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172101" y="5113089"/>
            <a:ext cx="257762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・</a:t>
            </a:r>
            <a:r>
              <a:rPr lang="ja-JP" altLang="en-US" sz="1050" dirty="0"/>
              <a:t>データの生成・整備・庁内データ活用支援</a:t>
            </a:r>
            <a:endParaRPr lang="en-US" altLang="ja-JP" sz="1100" dirty="0"/>
          </a:p>
          <a:p>
            <a:r>
              <a:rPr lang="ja-JP" altLang="en-US" sz="1100" dirty="0"/>
              <a:t>・オープンデータ化の推進</a:t>
            </a:r>
            <a:endParaRPr lang="en-US" altLang="ja-JP" sz="1100" dirty="0"/>
          </a:p>
          <a:p>
            <a:r>
              <a:rPr lang="ja-JP" altLang="en-US" sz="1100" dirty="0"/>
              <a:t>・庁内外データサイエンティストの</a:t>
            </a:r>
            <a:r>
              <a:rPr lang="ja-JP" altLang="en-US" sz="1100" dirty="0"/>
              <a:t>育成</a:t>
            </a:r>
            <a:endParaRPr lang="en-US" altLang="ja-JP" sz="1100" dirty="0"/>
          </a:p>
          <a:p>
            <a:r>
              <a:rPr lang="ja-JP" altLang="en-US" sz="1100" dirty="0"/>
              <a:t>・データに基づく政策立案方針検討</a:t>
            </a:r>
            <a:endParaRPr lang="en-US" altLang="ja-JP" sz="1100" dirty="0"/>
          </a:p>
          <a:p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　　　　　　　　　　　　　　　　　　　　　　　</a:t>
            </a:r>
            <a:r>
              <a:rPr lang="ja-JP" altLang="en-US" sz="1100" dirty="0"/>
              <a:t>　</a:t>
            </a:r>
            <a:endParaRPr lang="en-US" altLang="ja-JP" sz="11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20219" y="2663658"/>
            <a:ext cx="2083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/>
              <a:t>オープンガバメント</a:t>
            </a:r>
            <a:endParaRPr lang="en-US" altLang="ja-JP" sz="1200" b="1" dirty="0"/>
          </a:p>
          <a:p>
            <a:r>
              <a:rPr lang="ja-JP" altLang="en-US" sz="1200" b="1" dirty="0"/>
              <a:t>　</a:t>
            </a:r>
            <a:r>
              <a:rPr lang="ja-JP" altLang="en-US" sz="1200" b="1" dirty="0"/>
              <a:t>　</a:t>
            </a:r>
            <a:r>
              <a:rPr lang="ja-JP" altLang="en-US" sz="1200" b="1" dirty="0"/>
              <a:t>を進めるプラットホーム</a:t>
            </a:r>
            <a:endParaRPr lang="ja-JP" altLang="en-US" sz="1200" b="1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665059" y="3478355"/>
            <a:ext cx="25884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　</a:t>
            </a:r>
            <a:r>
              <a:rPr lang="ja-JP" altLang="en-US" sz="1100" dirty="0"/>
              <a:t>　</a:t>
            </a:r>
            <a:endParaRPr lang="ja-JP" altLang="en-US" sz="11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472954" y="6171599"/>
            <a:ext cx="303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sz="1400" dirty="0"/>
          </a:p>
          <a:p>
            <a:r>
              <a:rPr lang="ja-JP" altLang="en-US" sz="1400" dirty="0"/>
              <a:t>　</a:t>
            </a:r>
            <a:endParaRPr lang="ja-JP" altLang="en-US" sz="900" b="1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166558" y="570845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/>
              <a:t>提案</a:t>
            </a:r>
            <a:endParaRPr lang="ja-JP" altLang="en-US" sz="1400" b="1" dirty="0"/>
          </a:p>
        </p:txBody>
      </p:sp>
      <p:sp>
        <p:nvSpPr>
          <p:cNvPr id="41" name="正方形/長方形 40"/>
          <p:cNvSpPr/>
          <p:nvPr/>
        </p:nvSpPr>
        <p:spPr>
          <a:xfrm>
            <a:off x="4393777" y="1219611"/>
            <a:ext cx="3907675" cy="805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300" dirty="0">
                <a:solidFill>
                  <a:schemeClr val="bg1"/>
                </a:solidFill>
              </a:rPr>
              <a:t>横浜市役所内の各部署間の縦割りを超えて提案の</a:t>
            </a:r>
            <a:endParaRPr lang="en-US" altLang="ja-JP" sz="1300" dirty="0">
              <a:solidFill>
                <a:schemeClr val="bg1"/>
              </a:solidFill>
            </a:endParaRPr>
          </a:p>
          <a:p>
            <a:pPr algn="ctr"/>
            <a:r>
              <a:rPr lang="ja-JP" altLang="en-US" sz="1300" dirty="0">
                <a:solidFill>
                  <a:schemeClr val="bg1"/>
                </a:solidFill>
              </a:rPr>
              <a:t>実現</a:t>
            </a:r>
            <a:r>
              <a:rPr lang="ja-JP" altLang="en-US" sz="1300" dirty="0">
                <a:solidFill>
                  <a:schemeClr val="bg1"/>
                </a:solidFill>
              </a:rPr>
              <a:t>を全庁的にバックアップ</a:t>
            </a:r>
            <a:endParaRPr lang="en-US" altLang="ja-JP" sz="1300" dirty="0">
              <a:solidFill>
                <a:schemeClr val="bg1"/>
              </a:solidFill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8261988" y="619026"/>
            <a:ext cx="2602524" cy="747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000" dirty="0">
              <a:solidFill>
                <a:schemeClr val="tx1"/>
              </a:solidFill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-2653778" y="2290826"/>
            <a:ext cx="691662" cy="287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000" dirty="0">
              <a:solidFill>
                <a:schemeClr val="tx1"/>
              </a:solidFill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3264304" y="5949078"/>
            <a:ext cx="5949870" cy="908923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3" name="正方形/長方形 62"/>
          <p:cNvSpPr/>
          <p:nvPr/>
        </p:nvSpPr>
        <p:spPr>
          <a:xfrm>
            <a:off x="8801305" y="6500850"/>
            <a:ext cx="1702980" cy="3668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3" name="上矢印 2"/>
          <p:cNvSpPr/>
          <p:nvPr/>
        </p:nvSpPr>
        <p:spPr>
          <a:xfrm>
            <a:off x="6738704" y="5671372"/>
            <a:ext cx="365281" cy="41620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5610226" y="4836668"/>
            <a:ext cx="4256856" cy="951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/>
              <a:t>新共創フロント（仮称）</a:t>
            </a:r>
            <a:endParaRPr lang="en-US" altLang="ja-JP" sz="1400" b="1" dirty="0"/>
          </a:p>
          <a:p>
            <a:pPr algn="ctr"/>
            <a:r>
              <a:rPr lang="ja-JP" altLang="en-US" sz="1200" dirty="0"/>
              <a:t>オープンデータ、オープンガバメント、オープンイノベーション</a:t>
            </a:r>
            <a:endParaRPr lang="en-US" altLang="ja-JP" sz="1200" dirty="0"/>
          </a:p>
          <a:p>
            <a:pPr algn="ctr"/>
            <a:r>
              <a:rPr lang="ja-JP" altLang="en-US" sz="1200" dirty="0"/>
              <a:t>についての民間からの相談を受ける総合窓口　　　　　　　　　　　　</a:t>
            </a:r>
            <a:r>
              <a:rPr lang="en-US" altLang="ja-JP" sz="1200" dirty="0">
                <a:solidFill>
                  <a:schemeClr val="bg1"/>
                </a:solidFill>
              </a:rPr>
              <a:t>【</a:t>
            </a:r>
            <a:r>
              <a:rPr lang="ja-JP" altLang="en-US" sz="1200" dirty="0">
                <a:solidFill>
                  <a:schemeClr val="bg1"/>
                </a:solidFill>
              </a:rPr>
              <a:t>共創フロント＋オープンデータデスク</a:t>
            </a:r>
            <a:r>
              <a:rPr lang="en-US" altLang="ja-JP" sz="1200" dirty="0">
                <a:solidFill>
                  <a:schemeClr val="bg1"/>
                </a:solidFill>
              </a:rPr>
              <a:t>】</a:t>
            </a:r>
          </a:p>
        </p:txBody>
      </p:sp>
      <p:sp>
        <p:nvSpPr>
          <p:cNvPr id="91" name="メモ 90"/>
          <p:cNvSpPr/>
          <p:nvPr/>
        </p:nvSpPr>
        <p:spPr>
          <a:xfrm>
            <a:off x="8823179" y="4347204"/>
            <a:ext cx="781991" cy="357875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93" name="メモ 92"/>
          <p:cNvSpPr/>
          <p:nvPr/>
        </p:nvSpPr>
        <p:spPr>
          <a:xfrm>
            <a:off x="10031860" y="4142081"/>
            <a:ext cx="781991" cy="471824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95" name="メモ 94"/>
          <p:cNvSpPr/>
          <p:nvPr/>
        </p:nvSpPr>
        <p:spPr>
          <a:xfrm>
            <a:off x="9867082" y="4703160"/>
            <a:ext cx="885099" cy="467871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81" name="円柱 80"/>
          <p:cNvSpPr/>
          <p:nvPr/>
        </p:nvSpPr>
        <p:spPr>
          <a:xfrm>
            <a:off x="7676869" y="2902329"/>
            <a:ext cx="2537108" cy="1711576"/>
          </a:xfrm>
          <a:prstGeom prst="can">
            <a:avLst>
              <a:gd name="adj" fmla="val 16231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</a:rPr>
              <a:t>リビングラボ</a:t>
            </a:r>
            <a:endParaRPr lang="en-US" altLang="ja-JP" b="1" dirty="0">
              <a:solidFill>
                <a:schemeClr val="tx1"/>
              </a:solidFill>
            </a:endParaRPr>
          </a:p>
          <a:p>
            <a:pPr algn="ctr"/>
            <a:endParaRPr lang="en-US" altLang="ja-JP" b="1" dirty="0">
              <a:solidFill>
                <a:schemeClr val="tx1"/>
              </a:solidFill>
            </a:endParaRPr>
          </a:p>
          <a:p>
            <a:pPr algn="ctr"/>
            <a:r>
              <a:rPr lang="ja-JP" altLang="en-US" sz="1100" b="1" dirty="0">
                <a:solidFill>
                  <a:schemeClr val="tx1"/>
                </a:solidFill>
              </a:rPr>
              <a:t>市民生活に根差したリアルな</a:t>
            </a:r>
            <a:endParaRPr lang="en-US" altLang="ja-JP" sz="1100" b="1" dirty="0">
              <a:solidFill>
                <a:schemeClr val="tx1"/>
              </a:solidFill>
            </a:endParaRPr>
          </a:p>
          <a:p>
            <a:pPr algn="ctr"/>
            <a:r>
              <a:rPr lang="ja-JP" altLang="en-US" sz="1100" b="1" dirty="0">
                <a:solidFill>
                  <a:schemeClr val="tx1"/>
                </a:solidFill>
              </a:rPr>
              <a:t>協働・共創拠点</a:t>
            </a:r>
            <a:endParaRPr lang="en-US" altLang="ja-JP" sz="1100" b="1" dirty="0">
              <a:solidFill>
                <a:schemeClr val="tx1"/>
              </a:solidFill>
            </a:endParaRPr>
          </a:p>
          <a:p>
            <a:pPr algn="ctr"/>
            <a:r>
              <a:rPr lang="ja-JP" altLang="en-US" sz="1100" dirty="0">
                <a:solidFill>
                  <a:schemeClr val="tx1"/>
                </a:solidFill>
              </a:rPr>
              <a:t>（郊外の住宅団地の再生、コミュニティ経済の育成、働き方改革の推進）</a:t>
            </a:r>
            <a:endParaRPr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30414" y="56714"/>
            <a:ext cx="861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花</a:t>
            </a:r>
            <a:r>
              <a:rPr lang="ja-JP" altLang="en-US" dirty="0"/>
              <a:t>のいずみ野沿線組の提案実現に向けて～横浜市のオープンガバメントの推進体制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1905327" y="4755629"/>
            <a:ext cx="3062548" cy="11223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3" name="左右矢印 22"/>
          <p:cNvSpPr/>
          <p:nvPr/>
        </p:nvSpPr>
        <p:spPr>
          <a:xfrm>
            <a:off x="4143376" y="3676921"/>
            <a:ext cx="504825" cy="31405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左右矢印 23"/>
          <p:cNvSpPr/>
          <p:nvPr/>
        </p:nvSpPr>
        <p:spPr>
          <a:xfrm>
            <a:off x="7224302" y="3760751"/>
            <a:ext cx="514353" cy="26143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665059" y="3225541"/>
            <a:ext cx="25884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１　横浜市の重要な</a:t>
            </a:r>
            <a:r>
              <a:rPr lang="ja-JP" altLang="en-US" sz="1100" dirty="0"/>
              <a:t>政策課題やデジタル</a:t>
            </a:r>
            <a:endParaRPr lang="en-US" altLang="ja-JP" sz="1100" dirty="0"/>
          </a:p>
          <a:p>
            <a:r>
              <a:rPr lang="ja-JP" altLang="en-US" sz="1100" dirty="0"/>
              <a:t>　</a:t>
            </a:r>
            <a:r>
              <a:rPr lang="ja-JP" altLang="en-US" sz="1100" dirty="0"/>
              <a:t>　テクノロジー</a:t>
            </a:r>
            <a:r>
              <a:rPr lang="ja-JP" altLang="en-US" sz="1100" dirty="0"/>
              <a:t>を</a:t>
            </a:r>
            <a:r>
              <a:rPr lang="ja-JP" altLang="en-US" sz="1100" dirty="0"/>
              <a:t>活用</a:t>
            </a:r>
            <a:r>
              <a:rPr lang="ja-JP" altLang="en-US" sz="1100" dirty="0"/>
              <a:t>した提案に</a:t>
            </a:r>
            <a:r>
              <a:rPr lang="ja-JP" altLang="en-US" sz="1100" dirty="0"/>
              <a:t>対する　　</a:t>
            </a:r>
            <a:endParaRPr lang="en-US" altLang="ja-JP" sz="1100" dirty="0"/>
          </a:p>
          <a:p>
            <a:r>
              <a:rPr lang="ja-JP" altLang="en-US" sz="1100" dirty="0"/>
              <a:t>　</a:t>
            </a:r>
            <a:r>
              <a:rPr lang="ja-JP" altLang="en-US" sz="1100" dirty="0"/>
              <a:t>　公民</a:t>
            </a:r>
            <a:r>
              <a:rPr lang="ja-JP" altLang="en-US" sz="1100" dirty="0"/>
              <a:t>連携に</a:t>
            </a:r>
            <a:r>
              <a:rPr lang="ja-JP" altLang="en-US" sz="1100" dirty="0"/>
              <a:t>よる重点的</a:t>
            </a:r>
            <a:r>
              <a:rPr lang="ja-JP" altLang="en-US" sz="1100" dirty="0"/>
              <a:t>な</a:t>
            </a:r>
            <a:r>
              <a:rPr lang="ja-JP" altLang="en-US" sz="1100" dirty="0"/>
              <a:t>推進</a:t>
            </a:r>
            <a:endParaRPr lang="en-US" altLang="ja-JP" sz="1100" dirty="0"/>
          </a:p>
          <a:p>
            <a:r>
              <a:rPr lang="ja-JP" altLang="en-US" sz="1100" dirty="0"/>
              <a:t>２</a:t>
            </a:r>
            <a:r>
              <a:rPr lang="ja-JP" altLang="en-US" sz="1100" dirty="0"/>
              <a:t>　オープンデータと</a:t>
            </a:r>
            <a:r>
              <a:rPr lang="ja-JP" altLang="en-US" sz="1100" dirty="0"/>
              <a:t>デジタルテクノロジー　</a:t>
            </a:r>
            <a:endParaRPr lang="en-US" altLang="ja-JP" sz="1100" dirty="0"/>
          </a:p>
          <a:p>
            <a:r>
              <a:rPr lang="ja-JP" altLang="en-US" sz="1100" dirty="0"/>
              <a:t>　</a:t>
            </a:r>
            <a:r>
              <a:rPr lang="ja-JP" altLang="en-US" sz="1100" dirty="0"/>
              <a:t>　を</a:t>
            </a:r>
            <a:r>
              <a:rPr lang="ja-JP" altLang="en-US" sz="1100" dirty="0"/>
              <a:t>有効に活用した対話の手法</a:t>
            </a:r>
            <a:endParaRPr lang="en-US" altLang="ja-JP" sz="1100" dirty="0"/>
          </a:p>
          <a:p>
            <a:r>
              <a:rPr lang="ja-JP" altLang="en-US" sz="1100" dirty="0"/>
              <a:t>　　</a:t>
            </a:r>
            <a:r>
              <a:rPr lang="ja-JP" altLang="en-US" sz="1100" dirty="0"/>
              <a:t>ン</a:t>
            </a:r>
            <a:r>
              <a:rPr lang="ja-JP" altLang="en-US" sz="1100" dirty="0"/>
              <a:t>、アイデアソン、</a:t>
            </a:r>
            <a:r>
              <a:rPr lang="ja-JP" altLang="en-US" sz="1100" dirty="0"/>
              <a:t>ハカソン</a:t>
            </a:r>
            <a:r>
              <a:rPr lang="ja-JP" altLang="en-US" sz="1100" dirty="0"/>
              <a:t>等）の開発</a:t>
            </a:r>
            <a:endParaRPr lang="en-US" altLang="ja-JP" sz="1100" dirty="0"/>
          </a:p>
          <a:p>
            <a:r>
              <a:rPr lang="ja-JP" altLang="en-US" sz="1100" dirty="0"/>
              <a:t>３</a:t>
            </a:r>
            <a:r>
              <a:rPr lang="ja-JP" altLang="en-US" sz="1100" dirty="0"/>
              <a:t>　オープンデータを活用した公民連携</a:t>
            </a:r>
            <a:r>
              <a:rPr lang="ja-JP" altLang="en-US" sz="1100" dirty="0"/>
              <a:t>に　　</a:t>
            </a:r>
            <a:endParaRPr lang="en-US" altLang="ja-JP" sz="1100" dirty="0"/>
          </a:p>
          <a:p>
            <a:r>
              <a:rPr lang="ja-JP" altLang="en-US" sz="1100" dirty="0"/>
              <a:t>　</a:t>
            </a:r>
            <a:r>
              <a:rPr lang="ja-JP" altLang="en-US" sz="1100" dirty="0"/>
              <a:t>　　よる</a:t>
            </a:r>
            <a:r>
              <a:rPr lang="ja-JP" altLang="en-US" sz="1100" dirty="0"/>
              <a:t>シティプロモーション</a:t>
            </a:r>
            <a:endParaRPr lang="en-US" altLang="ja-JP" sz="1100" dirty="0"/>
          </a:p>
          <a:p>
            <a:endParaRPr lang="en-US" altLang="ja-JP" sz="1100" dirty="0"/>
          </a:p>
          <a:p>
            <a:endParaRPr lang="ja-JP" altLang="en-US" sz="1100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5974934" y="2162174"/>
            <a:ext cx="0" cy="4162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959546" y="6120673"/>
            <a:ext cx="4668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花の沿線いずみの沿線組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1285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コンテンツ プレースホルダー 8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217487" y="1933575"/>
          <a:ext cx="5867119" cy="4592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タイトル 1"/>
          <p:cNvSpPr txBox="1">
            <a:spLocks/>
          </p:cNvSpPr>
          <p:nvPr/>
        </p:nvSpPr>
        <p:spPr>
          <a:xfrm>
            <a:off x="533400" y="221208"/>
            <a:ext cx="10515600" cy="1325563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チーム概要</a:t>
            </a:r>
          </a:p>
        </p:txBody>
      </p:sp>
      <p:graphicFrame>
        <p:nvGraphicFramePr>
          <p:cNvPr id="11" name="コンテンツ プレースホルダー 8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5625551" y="1933575"/>
          <a:ext cx="5867119" cy="4592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981895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コンテンツ プレースホルダー 9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727817" y="1771595"/>
          <a:ext cx="10126766" cy="462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タイトル 1"/>
          <p:cNvSpPr txBox="1">
            <a:spLocks/>
          </p:cNvSpPr>
          <p:nvPr/>
        </p:nvSpPr>
        <p:spPr>
          <a:xfrm>
            <a:off x="533400" y="221208"/>
            <a:ext cx="10515600" cy="1325563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 活動状況</a:t>
            </a:r>
          </a:p>
        </p:txBody>
      </p:sp>
    </p:spTree>
    <p:extLst>
      <p:ext uri="{BB962C8B-B14F-4D97-AF65-F5344CB8AC3E}">
        <p14:creationId xmlns:p14="http://schemas.microsoft.com/office/powerpoint/2010/main" val="1634042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/>
          <a:lstStyle/>
          <a:p>
            <a:r>
              <a:rPr lang="ja-JP" altLang="en-US" dirty="0"/>
              <a:t>横浜市西部地域について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57887" y="1913089"/>
            <a:ext cx="4180392" cy="435133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18812" y="1962887"/>
            <a:ext cx="641968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/>
              <a:t>相鉄いずみ野線を</a:t>
            </a:r>
            <a:endParaRPr kumimoji="1" lang="en-US" altLang="ja-JP" sz="4000" dirty="0"/>
          </a:p>
          <a:p>
            <a:pPr algn="ctr"/>
            <a:r>
              <a:rPr kumimoji="1" lang="ja-JP" altLang="en-US" sz="4000" dirty="0"/>
              <a:t>包括する地域</a:t>
            </a:r>
            <a:endParaRPr kumimoji="1" lang="en-US" altLang="ja-JP" sz="4000" dirty="0"/>
          </a:p>
          <a:p>
            <a:pPr algn="ctr"/>
            <a:r>
              <a:rPr lang="ja-JP" altLang="en-US" sz="6000" dirty="0"/>
              <a:t>「泉区」</a:t>
            </a:r>
            <a:endParaRPr lang="en-US" altLang="ja-JP" sz="4000" dirty="0"/>
          </a:p>
          <a:p>
            <a:pPr algn="ctr"/>
            <a:endParaRPr lang="en-US" altLang="ja-JP" sz="4000" b="1" dirty="0"/>
          </a:p>
          <a:p>
            <a:pPr algn="ctr"/>
            <a:endParaRPr lang="en-US" altLang="ja-JP" sz="40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99711" y="4871375"/>
            <a:ext cx="72578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/>
              <a:t>緑園都市駅</a:t>
            </a:r>
            <a:endParaRPr kumimoji="1" lang="en-US" altLang="ja-JP" sz="4000" dirty="0"/>
          </a:p>
          <a:p>
            <a:pPr algn="ctr"/>
            <a:r>
              <a:rPr kumimoji="1" lang="ja-JP" altLang="en-US" sz="4000" dirty="0"/>
              <a:t>フェリス女学院大学</a:t>
            </a:r>
          </a:p>
        </p:txBody>
      </p:sp>
      <p:sp>
        <p:nvSpPr>
          <p:cNvPr id="6" name="楕円 5"/>
          <p:cNvSpPr/>
          <p:nvPr/>
        </p:nvSpPr>
        <p:spPr>
          <a:xfrm>
            <a:off x="1391829" y="4616427"/>
            <a:ext cx="5073650" cy="1949450"/>
          </a:xfrm>
          <a:prstGeom prst="ellipse">
            <a:avLst/>
          </a:prstGeom>
          <a:noFill/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319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/>
          <a:srcRect l="1758" t="3106" r="3833" b="18833"/>
          <a:stretch/>
        </p:blipFill>
        <p:spPr>
          <a:xfrm>
            <a:off x="6219810" y="3218878"/>
            <a:ext cx="5649973" cy="348778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22" y="1614055"/>
            <a:ext cx="6406823" cy="4257699"/>
          </a:xfrm>
          <a:prstGeom prst="rect">
            <a:avLst/>
          </a:prstGeom>
        </p:spPr>
      </p:pic>
      <p:sp>
        <p:nvSpPr>
          <p:cNvPr id="4" name="円形吹き出し 3"/>
          <p:cNvSpPr/>
          <p:nvPr/>
        </p:nvSpPr>
        <p:spPr>
          <a:xfrm>
            <a:off x="1468340" y="3875314"/>
            <a:ext cx="2032506" cy="1087455"/>
          </a:xfrm>
          <a:prstGeom prst="wedgeEllipseCallout">
            <a:avLst>
              <a:gd name="adj1" fmla="val -1637"/>
              <a:gd name="adj2" fmla="val 6524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老年人口</a:t>
            </a:r>
            <a:r>
              <a:rPr lang="ja-JP" altLang="en-US" sz="2800" dirty="0">
                <a:solidFill>
                  <a:srgbClr val="FF0000"/>
                </a:solidFill>
              </a:rPr>
              <a:t>↑</a:t>
            </a:r>
            <a:endParaRPr lang="en-US" altLang="ja-JP" dirty="0">
              <a:solidFill>
                <a:srgbClr val="FF0000"/>
              </a:solidFill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</a:rPr>
              <a:t>年少人口</a:t>
            </a:r>
            <a:r>
              <a:rPr lang="ja-JP" altLang="en-US" dirty="0">
                <a:solidFill>
                  <a:srgbClr val="00B050"/>
                </a:solidFill>
              </a:rPr>
              <a:t>↓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58594" y="1549019"/>
            <a:ext cx="39014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/>
              <a:t>64</a:t>
            </a:r>
            <a:r>
              <a:rPr lang="ja-JP" altLang="en-US" sz="2800" dirty="0"/>
              <a:t>歳以下の</a:t>
            </a:r>
            <a:r>
              <a:rPr lang="ja-JP" altLang="en-US" sz="3200" dirty="0">
                <a:solidFill>
                  <a:srgbClr val="FF0000"/>
                </a:solidFill>
              </a:rPr>
              <a:t>人口減少</a:t>
            </a:r>
            <a:endParaRPr lang="en-US" altLang="ja-JP" sz="3200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800" dirty="0"/>
              <a:t>↓</a:t>
            </a:r>
            <a:endParaRPr kumimoji="1" lang="en-US" altLang="ja-JP" sz="2800" dirty="0"/>
          </a:p>
          <a:p>
            <a:pPr algn="ctr"/>
            <a:r>
              <a:rPr kumimoji="1" lang="ja-JP" altLang="en-US" sz="2800" dirty="0"/>
              <a:t>急速な</a:t>
            </a:r>
            <a:r>
              <a:rPr kumimoji="1" lang="ja-JP" altLang="en-US" sz="3200" dirty="0">
                <a:solidFill>
                  <a:srgbClr val="FF0000"/>
                </a:solidFill>
              </a:rPr>
              <a:t>超高齢化</a:t>
            </a:r>
          </a:p>
        </p:txBody>
      </p:sp>
      <p:sp>
        <p:nvSpPr>
          <p:cNvPr id="20" name="下カーブ矢印 19"/>
          <p:cNvSpPr/>
          <p:nvPr/>
        </p:nvSpPr>
        <p:spPr>
          <a:xfrm>
            <a:off x="8368937" y="3074126"/>
            <a:ext cx="1680754" cy="74022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76696" y="214955"/>
            <a:ext cx="10515600" cy="1325563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 現状と課題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7763" y="5871754"/>
            <a:ext cx="8056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600" b="1" dirty="0"/>
              <a:t>横浜市泉区の人口推移（人口減少と高齢化）</a:t>
            </a:r>
          </a:p>
          <a:p>
            <a:r>
              <a:rPr lang="ja-JP" altLang="ja-JP" sz="1600" dirty="0"/>
              <a:t>（出典：地域経済分析システム　</a:t>
            </a:r>
            <a:r>
              <a:rPr lang="en-US" altLang="ja-JP" sz="1600" dirty="0"/>
              <a:t>RESAS</a:t>
            </a:r>
            <a:r>
              <a:rPr lang="ja-JP" altLang="ja-JP" sz="1600" dirty="0"/>
              <a:t>　</a:t>
            </a:r>
            <a:r>
              <a:rPr lang="en-US" altLang="ja-JP" sz="1600" dirty="0"/>
              <a:t>https://resas.go.jp/#/13/13101</a:t>
            </a:r>
            <a:r>
              <a:rPr lang="ja-JP" altLang="ja-JP" sz="1600" dirty="0"/>
              <a:t>より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56205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/>
          <a:lstStyle/>
          <a:p>
            <a:r>
              <a:rPr kumimoji="1" lang="ja-JP" altLang="en-US" dirty="0"/>
              <a:t>西部地域の愛着度の薄さ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850" y="1895334"/>
            <a:ext cx="6761024" cy="433786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224905" y="2560347"/>
            <a:ext cx="45827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/>
              <a:t>他の地域に比べて</a:t>
            </a:r>
            <a:endParaRPr kumimoji="1" lang="en-US" altLang="ja-JP" sz="4400" dirty="0"/>
          </a:p>
          <a:p>
            <a:pPr algn="ctr"/>
            <a:r>
              <a:rPr lang="ja-JP" altLang="en-US" sz="4400" dirty="0"/>
              <a:t>愛着度</a:t>
            </a:r>
            <a:r>
              <a:rPr lang="ja-JP" altLang="en-US" sz="5400" dirty="0">
                <a:solidFill>
                  <a:srgbClr val="FF0000"/>
                </a:solidFill>
              </a:rPr>
              <a:t>「低」</a:t>
            </a:r>
            <a:endParaRPr kumimoji="1" lang="ja-JP" altLang="en-US" sz="44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flipH="1">
            <a:off x="7294424" y="4612255"/>
            <a:ext cx="4759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dirty="0"/>
              <a:t>（出典：平成</a:t>
            </a:r>
            <a:r>
              <a:rPr lang="en-US" altLang="ja-JP" dirty="0"/>
              <a:t>27</a:t>
            </a:r>
            <a:r>
              <a:rPr lang="ja-JP" altLang="ja-JP" dirty="0"/>
              <a:t>年度　横浜市民意識調査より）</a:t>
            </a:r>
          </a:p>
          <a:p>
            <a:r>
              <a:rPr lang="en-US" altLang="ja-JP" dirty="0"/>
              <a:t>http://www.city.yokohama.lg.jp/seisaku/seisaku/chousa/ishiki/ishiki-index.html</a:t>
            </a:r>
            <a:endParaRPr lang="ja-JP" altLang="ja-JP" dirty="0"/>
          </a:p>
          <a:p>
            <a:r>
              <a:rPr lang="en-US" altLang="ja-JP" dirty="0"/>
              <a:t> </a:t>
            </a:r>
            <a:endParaRPr lang="ja-JP" altLang="ja-JP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61632" y="4007932"/>
            <a:ext cx="269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愛着を感じている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46050" y="4007932"/>
            <a:ext cx="1921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感じていない</a:t>
            </a:r>
          </a:p>
        </p:txBody>
      </p:sp>
      <p:cxnSp>
        <p:nvCxnSpPr>
          <p:cNvPr id="14" name="直線コネクタ 13"/>
          <p:cNvCxnSpPr/>
          <p:nvPr/>
        </p:nvCxnSpPr>
        <p:spPr>
          <a:xfrm>
            <a:off x="5054600" y="2178050"/>
            <a:ext cx="0" cy="13274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460382" y="3865276"/>
            <a:ext cx="14514" cy="7469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4900386" y="4811601"/>
            <a:ext cx="0" cy="6619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四角形: 角を丸くする 7"/>
          <p:cNvSpPr/>
          <p:nvPr/>
        </p:nvSpPr>
        <p:spPr>
          <a:xfrm>
            <a:off x="476250" y="3777241"/>
            <a:ext cx="6748655" cy="91382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2409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68285" y="1143001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ja-JP" altLang="en-US" sz="2400" dirty="0"/>
              <a:t>１　経緯と現況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dirty="0"/>
              <a:t>　・</a:t>
            </a:r>
            <a:r>
              <a:rPr lang="ja-JP" altLang="en-US" sz="2400" dirty="0"/>
              <a:t>１９９０年代には、田園文化都市構想を背景にした住環境を　　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維持保全するための住民参加の街づくりが盛んだった。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・　２０００年代後半から住宅地の新住民と周辺の農家との交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流活動が盛んになった。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　　　　　　　</a:t>
            </a:r>
            <a:r>
              <a:rPr lang="ja-JP" altLang="en-US" sz="24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小学校での農業体験と食育、住民による農援隊の活動、　</a:t>
            </a:r>
            <a:endParaRPr lang="en-US" altLang="ja-JP" sz="2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　　　　　　　　　住宅地での農家による朝市　</a:t>
            </a:r>
            <a:endParaRPr lang="en-US" altLang="ja-JP" sz="2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+mj-ea"/>
                <a:ea typeface="+mj-ea"/>
              </a:rPr>
              <a:t>２　課　題</a:t>
            </a:r>
            <a:endParaRPr lang="en-US" altLang="ja-JP" sz="24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2400" dirty="0">
                <a:latin typeface="+mj-ea"/>
                <a:ea typeface="+mj-ea"/>
              </a:rPr>
              <a:t>　</a:t>
            </a:r>
            <a:endParaRPr lang="en-US" altLang="ja-JP" sz="24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2400" dirty="0">
                <a:latin typeface="+mj-ea"/>
                <a:ea typeface="+mj-ea"/>
              </a:rPr>
              <a:t>　・田園文化都市構想の破綻</a:t>
            </a:r>
            <a:endParaRPr lang="en-US" altLang="ja-JP" sz="24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2400" dirty="0">
                <a:latin typeface="+mj-ea"/>
                <a:ea typeface="+mj-ea"/>
              </a:rPr>
              <a:t>　　　　　　　　　　</a:t>
            </a:r>
            <a:r>
              <a:rPr lang="ja-JP" altLang="en-US" sz="24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若年人口の流出による空き家や空き店舗、耕作放棄地の増大</a:t>
            </a:r>
            <a:endParaRPr lang="en-US" altLang="ja-JP" sz="2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　　　　　</a:t>
            </a:r>
            <a:endParaRPr lang="en-US" altLang="ja-JP" sz="24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・</a:t>
            </a:r>
            <a:r>
              <a:rPr lang="ja-JP" altLang="en-US" sz="2400" dirty="0">
                <a:latin typeface="+mj-ea"/>
                <a:ea typeface="+mj-ea"/>
              </a:rPr>
              <a:t>コミュニティ活動の担い手の高齢化</a:t>
            </a:r>
            <a:endParaRPr lang="en-US" altLang="ja-JP" sz="24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2400" dirty="0">
                <a:latin typeface="+mj-ea"/>
                <a:ea typeface="+mj-ea"/>
              </a:rPr>
              <a:t>　　　　　　　　　　</a:t>
            </a:r>
            <a:r>
              <a:rPr lang="ja-JP" altLang="en-US" sz="24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超高齢化社会の到来、専業主婦の減少、地域に働く場が少ない　　　　　　</a:t>
            </a:r>
          </a:p>
        </p:txBody>
      </p:sp>
      <p:sp>
        <p:nvSpPr>
          <p:cNvPr id="4" name="右矢印 3"/>
          <p:cNvSpPr/>
          <p:nvPr/>
        </p:nvSpPr>
        <p:spPr>
          <a:xfrm>
            <a:off x="2490245" y="2897479"/>
            <a:ext cx="618308" cy="251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245" y="4644477"/>
            <a:ext cx="622661" cy="25909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245" y="5403980"/>
            <a:ext cx="621846" cy="262151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>
          <a:xfrm>
            <a:off x="508029" y="196768"/>
            <a:ext cx="10515600" cy="836696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dirty="0"/>
              <a:t>いずみ野沿線のコミュニティ活動の現況と課題</a:t>
            </a:r>
          </a:p>
        </p:txBody>
      </p:sp>
    </p:spTree>
    <p:extLst>
      <p:ext uri="{BB962C8B-B14F-4D97-AF65-F5344CB8AC3E}">
        <p14:creationId xmlns:p14="http://schemas.microsoft.com/office/powerpoint/2010/main" val="894700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title"/>
          </p:nvPr>
        </p:nvSpPr>
        <p:spPr>
          <a:xfrm>
            <a:off x="823452" y="202893"/>
            <a:ext cx="10515600" cy="1325563"/>
          </a:xfrm>
          <a:solidFill>
            <a:srgbClr val="FFFFCC"/>
          </a:solidFill>
        </p:spPr>
        <p:txBody>
          <a:bodyPr/>
          <a:lstStyle/>
          <a:p>
            <a:r>
              <a:rPr lang="ja-JP" altLang="en-US" dirty="0"/>
              <a:t>相鉄いずみ野線沿線・泉区の価値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803705" y="6115157"/>
            <a:ext cx="7749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/>
              <a:t>平成２７年２月１日　</a:t>
            </a:r>
            <a:r>
              <a:rPr lang="en-US" altLang="ja-JP" b="1" dirty="0"/>
              <a:t>2015</a:t>
            </a:r>
            <a:r>
              <a:rPr lang="ja-JP" altLang="en-US" b="1" dirty="0"/>
              <a:t>年農林業センサス　</a:t>
            </a:r>
            <a:r>
              <a:rPr lang="en-US" altLang="ja-JP" b="1" dirty="0"/>
              <a:t>http://www.pref.kanagawa.jp/cnt/f6792/p1102591.html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8218" y="1864905"/>
            <a:ext cx="375960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/>
              <a:t>農地面積が</a:t>
            </a:r>
            <a:endParaRPr lang="en-US" altLang="ja-JP" sz="4000" dirty="0"/>
          </a:p>
          <a:p>
            <a:pPr algn="ctr"/>
            <a:r>
              <a:rPr lang="ja-JP" altLang="en-US" sz="5400" dirty="0">
                <a:solidFill>
                  <a:srgbClr val="FF0000"/>
                </a:solidFill>
              </a:rPr>
              <a:t>「市内</a:t>
            </a:r>
            <a:r>
              <a:rPr lang="en-US" altLang="ja-JP" sz="5400" dirty="0">
                <a:solidFill>
                  <a:srgbClr val="FF0000"/>
                </a:solidFill>
              </a:rPr>
              <a:t>No.</a:t>
            </a:r>
            <a:r>
              <a:rPr lang="ja-JP" altLang="en-US" sz="5400" dirty="0">
                <a:solidFill>
                  <a:srgbClr val="FF0000"/>
                </a:solidFill>
              </a:rPr>
              <a:t>１」</a:t>
            </a:r>
            <a:endParaRPr kumimoji="1" lang="ja-JP" altLang="en-US" sz="5400" dirty="0">
              <a:solidFill>
                <a:srgbClr val="FF0000"/>
              </a:solidFill>
            </a:endParaRPr>
          </a:p>
        </p:txBody>
      </p:sp>
      <p:graphicFrame>
        <p:nvGraphicFramePr>
          <p:cNvPr id="8" name="図表 7"/>
          <p:cNvGraphicFramePr/>
          <p:nvPr>
            <p:extLst>
              <p:ext uri="{D42A27DB-BD31-4B8C-83A1-F6EECF244321}">
                <p14:modId xmlns:p14="http://schemas.microsoft.com/office/powerpoint/2010/main" val="571636691"/>
              </p:ext>
            </p:extLst>
          </p:nvPr>
        </p:nvGraphicFramePr>
        <p:xfrm>
          <a:off x="0" y="3563255"/>
          <a:ext cx="4226640" cy="3003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1652758" y="4865195"/>
            <a:ext cx="921124" cy="461665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u="sng" dirty="0">
                <a:solidFill>
                  <a:schemeClr val="tx1"/>
                </a:solidFill>
              </a:rPr>
              <a:t>密着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3965" y="1672319"/>
            <a:ext cx="7904018" cy="444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79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9150" y="151644"/>
            <a:ext cx="10515600" cy="1325563"/>
          </a:xfrm>
          <a:solidFill>
            <a:srgbClr val="FFFFCC"/>
          </a:solidFill>
        </p:spPr>
        <p:txBody>
          <a:bodyPr/>
          <a:lstStyle/>
          <a:p>
            <a:r>
              <a:rPr kumimoji="1" lang="ja-JP" altLang="en-US" dirty="0"/>
              <a:t>やりたいこと</a:t>
            </a:r>
          </a:p>
        </p:txBody>
      </p:sp>
      <p:sp>
        <p:nvSpPr>
          <p:cNvPr id="6" name="フリーフォーム 5"/>
          <p:cNvSpPr/>
          <p:nvPr/>
        </p:nvSpPr>
        <p:spPr>
          <a:xfrm>
            <a:off x="2658801" y="3688393"/>
            <a:ext cx="1223733" cy="51804"/>
          </a:xfrm>
          <a:custGeom>
            <a:avLst/>
            <a:gdLst>
              <a:gd name="connsiteX0" fmla="*/ 0 w 1223733"/>
              <a:gd name="connsiteY0" fmla="*/ 25902 h 51804"/>
              <a:gd name="connsiteX1" fmla="*/ 1223733 w 1223733"/>
              <a:gd name="connsiteY1" fmla="*/ 25902 h 5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3733" h="51804">
                <a:moveTo>
                  <a:pt x="0" y="25902"/>
                </a:moveTo>
                <a:lnTo>
                  <a:pt x="1223733" y="25902"/>
                </a:lnTo>
              </a:path>
            </a:pathLst>
          </a:custGeom>
          <a:noFill/>
          <a:scene3d>
            <a:camera prst="isometricOffAxis2Left" zoom="95000"/>
            <a:lightRig rig="flat" dir="t"/>
          </a:scene3d>
          <a:sp3d z="-40000" prstMaterial="matte"/>
        </p:spPr>
        <p:style>
          <a:lnRef idx="2">
            <a:schemeClr val="dk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93974" tIns="-4691" rIns="593973" bIns="-4691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kumimoji="1" lang="ja-JP" altLang="en-US" sz="500" kern="1200"/>
          </a:p>
        </p:txBody>
      </p:sp>
      <p:sp>
        <p:nvSpPr>
          <p:cNvPr id="8" name="フリーフォーム 7"/>
          <p:cNvSpPr/>
          <p:nvPr/>
        </p:nvSpPr>
        <p:spPr>
          <a:xfrm rot="18834667">
            <a:off x="6387105" y="3052816"/>
            <a:ext cx="1764470" cy="51804"/>
          </a:xfrm>
          <a:custGeom>
            <a:avLst/>
            <a:gdLst>
              <a:gd name="connsiteX0" fmla="*/ 0 w 1764470"/>
              <a:gd name="connsiteY0" fmla="*/ 25902 h 51804"/>
              <a:gd name="connsiteX1" fmla="*/ 1764470 w 1764470"/>
              <a:gd name="connsiteY1" fmla="*/ 25902 h 5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64470" h="51804">
                <a:moveTo>
                  <a:pt x="0" y="25902"/>
                </a:moveTo>
                <a:lnTo>
                  <a:pt x="1764470" y="25902"/>
                </a:lnTo>
              </a:path>
            </a:pathLst>
          </a:custGeom>
          <a:noFill/>
          <a:scene3d>
            <a:camera prst="isometricOffAxis2Left" zoom="95000"/>
            <a:lightRig rig="flat" dir="t"/>
          </a:scene3d>
          <a:sp3d z="-40000" prstMaterial="matte"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0823" tIns="-18209" rIns="850823" bIns="-18211" numCol="1" spcCol="1270" anchor="ctr" anchorCtr="0">
            <a:noAutofit/>
          </a:bodyPr>
          <a:lstStyle/>
          <a:p>
            <a:pPr marL="0" lvl="0" indent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kumimoji="1" lang="ja-JP" altLang="en-US" sz="600" kern="1200"/>
          </a:p>
        </p:txBody>
      </p:sp>
      <p:sp>
        <p:nvSpPr>
          <p:cNvPr id="10" name="フリーフォーム 9"/>
          <p:cNvSpPr/>
          <p:nvPr/>
        </p:nvSpPr>
        <p:spPr>
          <a:xfrm rot="2863958">
            <a:off x="6359624" y="4361596"/>
            <a:ext cx="1819431" cy="51804"/>
          </a:xfrm>
          <a:custGeom>
            <a:avLst/>
            <a:gdLst>
              <a:gd name="connsiteX0" fmla="*/ 0 w 1819431"/>
              <a:gd name="connsiteY0" fmla="*/ 25902 h 51804"/>
              <a:gd name="connsiteX1" fmla="*/ 1819431 w 1819431"/>
              <a:gd name="connsiteY1" fmla="*/ 25902 h 51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19431" h="51804">
                <a:moveTo>
                  <a:pt x="0" y="25902"/>
                </a:moveTo>
                <a:lnTo>
                  <a:pt x="1819431" y="25902"/>
                </a:lnTo>
              </a:path>
            </a:pathLst>
          </a:custGeom>
          <a:noFill/>
          <a:scene3d>
            <a:camera prst="isometricOffAxis2Left" zoom="95000"/>
            <a:lightRig rig="flat" dir="t"/>
          </a:scene3d>
          <a:sp3d z="-40000" prstMaterial="matte"/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76929" tIns="-19585" rIns="876930" bIns="-19583" numCol="1" spcCol="1270" anchor="ctr" anchorCtr="0">
            <a:noAutofit/>
          </a:bodyPr>
          <a:lstStyle/>
          <a:p>
            <a:pPr marL="0" lvl="0" indent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kumimoji="1" lang="ja-JP" altLang="en-US" sz="600" kern="1200"/>
          </a:p>
        </p:txBody>
      </p:sp>
      <p:sp>
        <p:nvSpPr>
          <p:cNvPr id="5" name="フリーフォーム 4"/>
          <p:cNvSpPr/>
          <p:nvPr/>
        </p:nvSpPr>
        <p:spPr>
          <a:xfrm>
            <a:off x="229026" y="2460052"/>
            <a:ext cx="2435841" cy="2508485"/>
          </a:xfrm>
          <a:custGeom>
            <a:avLst/>
            <a:gdLst>
              <a:gd name="connsiteX0" fmla="*/ 0 w 2435841"/>
              <a:gd name="connsiteY0" fmla="*/ 243584 h 2508485"/>
              <a:gd name="connsiteX1" fmla="*/ 243584 w 2435841"/>
              <a:gd name="connsiteY1" fmla="*/ 0 h 2508485"/>
              <a:gd name="connsiteX2" fmla="*/ 2192257 w 2435841"/>
              <a:gd name="connsiteY2" fmla="*/ 0 h 2508485"/>
              <a:gd name="connsiteX3" fmla="*/ 2435841 w 2435841"/>
              <a:gd name="connsiteY3" fmla="*/ 243584 h 2508485"/>
              <a:gd name="connsiteX4" fmla="*/ 2435841 w 2435841"/>
              <a:gd name="connsiteY4" fmla="*/ 2264901 h 2508485"/>
              <a:gd name="connsiteX5" fmla="*/ 2192257 w 2435841"/>
              <a:gd name="connsiteY5" fmla="*/ 2508485 h 2508485"/>
              <a:gd name="connsiteX6" fmla="*/ 243584 w 2435841"/>
              <a:gd name="connsiteY6" fmla="*/ 2508485 h 2508485"/>
              <a:gd name="connsiteX7" fmla="*/ 0 w 2435841"/>
              <a:gd name="connsiteY7" fmla="*/ 2264901 h 2508485"/>
              <a:gd name="connsiteX8" fmla="*/ 0 w 2435841"/>
              <a:gd name="connsiteY8" fmla="*/ 243584 h 250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5841" h="2508485">
                <a:moveTo>
                  <a:pt x="0" y="243584"/>
                </a:moveTo>
                <a:cubicBezTo>
                  <a:pt x="0" y="109056"/>
                  <a:pt x="109056" y="0"/>
                  <a:pt x="243584" y="0"/>
                </a:cubicBezTo>
                <a:lnTo>
                  <a:pt x="2192257" y="0"/>
                </a:lnTo>
                <a:cubicBezTo>
                  <a:pt x="2326785" y="0"/>
                  <a:pt x="2435841" y="109056"/>
                  <a:pt x="2435841" y="243584"/>
                </a:cubicBezTo>
                <a:lnTo>
                  <a:pt x="2435841" y="2264901"/>
                </a:lnTo>
                <a:cubicBezTo>
                  <a:pt x="2435841" y="2399429"/>
                  <a:pt x="2326785" y="2508485"/>
                  <a:pt x="2192257" y="2508485"/>
                </a:cubicBezTo>
                <a:lnTo>
                  <a:pt x="243584" y="2508485"/>
                </a:lnTo>
                <a:cubicBezTo>
                  <a:pt x="109056" y="2508485"/>
                  <a:pt x="0" y="2399429"/>
                  <a:pt x="0" y="2264901"/>
                </a:cubicBezTo>
                <a:lnTo>
                  <a:pt x="0" y="24358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scene3d>
            <a:camera prst="isometricOffAxis2Left" zoom="95000"/>
            <a:lightRig rig="flat" dir="t"/>
          </a:scene3d>
          <a:sp3d extrusionH="381000" contourW="38100" prstMaterial="matte">
            <a:contourClr>
              <a:schemeClr val="lt1"/>
            </a:contourClr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283" tIns="99283" rIns="99283" bIns="99283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1" lang="ja-JP" altLang="en-US" sz="4400" kern="1200" dirty="0">
                <a:solidFill>
                  <a:schemeClr val="tx1"/>
                </a:solidFill>
              </a:rPr>
              <a:t>シビック</a:t>
            </a:r>
            <a:endParaRPr kumimoji="1" lang="en-US" altLang="ja-JP" sz="4400" kern="1200" dirty="0">
              <a:solidFill>
                <a:schemeClr val="tx1"/>
              </a:solidFill>
            </a:endParaRPr>
          </a:p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1" lang="ja-JP" altLang="en-US" sz="4400" kern="1200" dirty="0">
                <a:solidFill>
                  <a:schemeClr val="tx1"/>
                </a:solidFill>
              </a:rPr>
              <a:t>プライド</a:t>
            </a:r>
          </a:p>
        </p:txBody>
      </p:sp>
      <p:sp>
        <p:nvSpPr>
          <p:cNvPr id="7" name="フリーフォーム 6"/>
          <p:cNvSpPr/>
          <p:nvPr/>
        </p:nvSpPr>
        <p:spPr>
          <a:xfrm>
            <a:off x="3882535" y="2644584"/>
            <a:ext cx="2774938" cy="2139422"/>
          </a:xfrm>
          <a:custGeom>
            <a:avLst/>
            <a:gdLst>
              <a:gd name="connsiteX0" fmla="*/ 0 w 2774938"/>
              <a:gd name="connsiteY0" fmla="*/ 213942 h 2139422"/>
              <a:gd name="connsiteX1" fmla="*/ 213942 w 2774938"/>
              <a:gd name="connsiteY1" fmla="*/ 0 h 2139422"/>
              <a:gd name="connsiteX2" fmla="*/ 2560996 w 2774938"/>
              <a:gd name="connsiteY2" fmla="*/ 0 h 2139422"/>
              <a:gd name="connsiteX3" fmla="*/ 2774938 w 2774938"/>
              <a:gd name="connsiteY3" fmla="*/ 213942 h 2139422"/>
              <a:gd name="connsiteX4" fmla="*/ 2774938 w 2774938"/>
              <a:gd name="connsiteY4" fmla="*/ 1925480 h 2139422"/>
              <a:gd name="connsiteX5" fmla="*/ 2560996 w 2774938"/>
              <a:gd name="connsiteY5" fmla="*/ 2139422 h 2139422"/>
              <a:gd name="connsiteX6" fmla="*/ 213942 w 2774938"/>
              <a:gd name="connsiteY6" fmla="*/ 2139422 h 2139422"/>
              <a:gd name="connsiteX7" fmla="*/ 0 w 2774938"/>
              <a:gd name="connsiteY7" fmla="*/ 1925480 h 2139422"/>
              <a:gd name="connsiteX8" fmla="*/ 0 w 2774938"/>
              <a:gd name="connsiteY8" fmla="*/ 213942 h 213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4938" h="2139422">
                <a:moveTo>
                  <a:pt x="0" y="213942"/>
                </a:moveTo>
                <a:cubicBezTo>
                  <a:pt x="0" y="95785"/>
                  <a:pt x="95785" y="0"/>
                  <a:pt x="213942" y="0"/>
                </a:cubicBezTo>
                <a:lnTo>
                  <a:pt x="2560996" y="0"/>
                </a:lnTo>
                <a:cubicBezTo>
                  <a:pt x="2679153" y="0"/>
                  <a:pt x="2774938" y="95785"/>
                  <a:pt x="2774938" y="213942"/>
                </a:cubicBezTo>
                <a:lnTo>
                  <a:pt x="2774938" y="1925480"/>
                </a:lnTo>
                <a:cubicBezTo>
                  <a:pt x="2774938" y="2043637"/>
                  <a:pt x="2679153" y="2139422"/>
                  <a:pt x="2560996" y="2139422"/>
                </a:cubicBezTo>
                <a:lnTo>
                  <a:pt x="213942" y="2139422"/>
                </a:lnTo>
                <a:cubicBezTo>
                  <a:pt x="95785" y="2139422"/>
                  <a:pt x="0" y="2043637"/>
                  <a:pt x="0" y="1925480"/>
                </a:cubicBezTo>
                <a:lnTo>
                  <a:pt x="0" y="213942"/>
                </a:lnTo>
                <a:close/>
              </a:path>
            </a:pathLst>
          </a:custGeom>
          <a:solidFill>
            <a:srgbClr val="FFC000"/>
          </a:solidFill>
          <a:scene3d>
            <a:camera prst="isometricOffAxis2Left" zoom="95000"/>
            <a:lightRig rig="flat" dir="t"/>
          </a:scene3d>
          <a:sp3d extrusionH="381000" contourW="38100" prstMaterial="matte">
            <a:contourClr>
              <a:schemeClr val="lt1"/>
            </a:contourClr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062" tIns="88062" rIns="88062" bIns="88062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1" lang="ja-JP" altLang="en-US" sz="4000" kern="1200" dirty="0">
                <a:solidFill>
                  <a:schemeClr val="tx1"/>
                </a:solidFill>
              </a:rPr>
              <a:t>地域の魅力</a:t>
            </a:r>
            <a:endParaRPr kumimoji="1" lang="en-US" altLang="ja-JP" sz="4000" kern="1200" dirty="0">
              <a:solidFill>
                <a:schemeClr val="tx1"/>
              </a:solidFill>
            </a:endParaRPr>
          </a:p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1" lang="ja-JP" altLang="en-US" sz="4000" kern="1200" dirty="0">
                <a:solidFill>
                  <a:schemeClr val="tx1"/>
                </a:solidFill>
              </a:rPr>
              <a:t>発見、発信</a:t>
            </a:r>
            <a:endParaRPr kumimoji="1" lang="ja-JP" altLang="en-US" sz="3600" kern="1200" dirty="0">
              <a:solidFill>
                <a:schemeClr val="tx1"/>
              </a:solidFill>
            </a:endParaRPr>
          </a:p>
        </p:txBody>
      </p:sp>
      <p:sp>
        <p:nvSpPr>
          <p:cNvPr id="9" name="フリーフォーム 8"/>
          <p:cNvSpPr/>
          <p:nvPr/>
        </p:nvSpPr>
        <p:spPr>
          <a:xfrm>
            <a:off x="7881207" y="1211462"/>
            <a:ext cx="4005494" cy="2463360"/>
          </a:xfrm>
          <a:custGeom>
            <a:avLst/>
            <a:gdLst>
              <a:gd name="connsiteX0" fmla="*/ 0 w 4005494"/>
              <a:gd name="connsiteY0" fmla="*/ 246336 h 2463360"/>
              <a:gd name="connsiteX1" fmla="*/ 246336 w 4005494"/>
              <a:gd name="connsiteY1" fmla="*/ 0 h 2463360"/>
              <a:gd name="connsiteX2" fmla="*/ 3759158 w 4005494"/>
              <a:gd name="connsiteY2" fmla="*/ 0 h 2463360"/>
              <a:gd name="connsiteX3" fmla="*/ 4005494 w 4005494"/>
              <a:gd name="connsiteY3" fmla="*/ 246336 h 2463360"/>
              <a:gd name="connsiteX4" fmla="*/ 4005494 w 4005494"/>
              <a:gd name="connsiteY4" fmla="*/ 2217024 h 2463360"/>
              <a:gd name="connsiteX5" fmla="*/ 3759158 w 4005494"/>
              <a:gd name="connsiteY5" fmla="*/ 2463360 h 2463360"/>
              <a:gd name="connsiteX6" fmla="*/ 246336 w 4005494"/>
              <a:gd name="connsiteY6" fmla="*/ 2463360 h 2463360"/>
              <a:gd name="connsiteX7" fmla="*/ 0 w 4005494"/>
              <a:gd name="connsiteY7" fmla="*/ 2217024 h 2463360"/>
              <a:gd name="connsiteX8" fmla="*/ 0 w 4005494"/>
              <a:gd name="connsiteY8" fmla="*/ 246336 h 246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5494" h="2463360">
                <a:moveTo>
                  <a:pt x="0" y="246336"/>
                </a:moveTo>
                <a:cubicBezTo>
                  <a:pt x="0" y="110288"/>
                  <a:pt x="110288" y="0"/>
                  <a:pt x="246336" y="0"/>
                </a:cubicBezTo>
                <a:lnTo>
                  <a:pt x="3759158" y="0"/>
                </a:lnTo>
                <a:cubicBezTo>
                  <a:pt x="3895206" y="0"/>
                  <a:pt x="4005494" y="110288"/>
                  <a:pt x="4005494" y="246336"/>
                </a:cubicBezTo>
                <a:lnTo>
                  <a:pt x="4005494" y="2217024"/>
                </a:lnTo>
                <a:cubicBezTo>
                  <a:pt x="4005494" y="2353072"/>
                  <a:pt x="3895206" y="2463360"/>
                  <a:pt x="3759158" y="2463360"/>
                </a:cubicBezTo>
                <a:lnTo>
                  <a:pt x="246336" y="2463360"/>
                </a:lnTo>
                <a:cubicBezTo>
                  <a:pt x="110288" y="2463360"/>
                  <a:pt x="0" y="2353072"/>
                  <a:pt x="0" y="2217024"/>
                </a:cubicBezTo>
                <a:lnTo>
                  <a:pt x="0" y="24633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scene3d>
            <a:camera prst="isometricOffAxis2Left" zoom="95000"/>
            <a:lightRig rig="flat" dir="t"/>
          </a:scene3d>
          <a:sp3d extrusionH="381000" contourW="38100" prstMaterial="matte">
            <a:contourClr>
              <a:schemeClr val="lt1"/>
            </a:contourClr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089" tIns="100089" rIns="100089" bIns="100089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1" lang="ja-JP" altLang="en-US" sz="4400" b="1" u="sng" kern="1200" dirty="0">
                <a:solidFill>
                  <a:srgbClr val="FF0000"/>
                </a:solidFill>
              </a:rPr>
              <a:t>地域間交流</a:t>
            </a:r>
          </a:p>
        </p:txBody>
      </p:sp>
      <p:sp>
        <p:nvSpPr>
          <p:cNvPr id="11" name="フリーフォーム 10"/>
          <p:cNvSpPr/>
          <p:nvPr/>
        </p:nvSpPr>
        <p:spPr>
          <a:xfrm>
            <a:off x="7881207" y="3904273"/>
            <a:ext cx="4049732" cy="2312856"/>
          </a:xfrm>
          <a:custGeom>
            <a:avLst/>
            <a:gdLst>
              <a:gd name="connsiteX0" fmla="*/ 0 w 4049732"/>
              <a:gd name="connsiteY0" fmla="*/ 231286 h 2312856"/>
              <a:gd name="connsiteX1" fmla="*/ 231286 w 4049732"/>
              <a:gd name="connsiteY1" fmla="*/ 0 h 2312856"/>
              <a:gd name="connsiteX2" fmla="*/ 3818446 w 4049732"/>
              <a:gd name="connsiteY2" fmla="*/ 0 h 2312856"/>
              <a:gd name="connsiteX3" fmla="*/ 4049732 w 4049732"/>
              <a:gd name="connsiteY3" fmla="*/ 231286 h 2312856"/>
              <a:gd name="connsiteX4" fmla="*/ 4049732 w 4049732"/>
              <a:gd name="connsiteY4" fmla="*/ 2081570 h 2312856"/>
              <a:gd name="connsiteX5" fmla="*/ 3818446 w 4049732"/>
              <a:gd name="connsiteY5" fmla="*/ 2312856 h 2312856"/>
              <a:gd name="connsiteX6" fmla="*/ 231286 w 4049732"/>
              <a:gd name="connsiteY6" fmla="*/ 2312856 h 2312856"/>
              <a:gd name="connsiteX7" fmla="*/ 0 w 4049732"/>
              <a:gd name="connsiteY7" fmla="*/ 2081570 h 2312856"/>
              <a:gd name="connsiteX8" fmla="*/ 0 w 4049732"/>
              <a:gd name="connsiteY8" fmla="*/ 231286 h 231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9732" h="2312856">
                <a:moveTo>
                  <a:pt x="0" y="231286"/>
                </a:moveTo>
                <a:cubicBezTo>
                  <a:pt x="0" y="103550"/>
                  <a:pt x="103550" y="0"/>
                  <a:pt x="231286" y="0"/>
                </a:cubicBezTo>
                <a:lnTo>
                  <a:pt x="3818446" y="0"/>
                </a:lnTo>
                <a:cubicBezTo>
                  <a:pt x="3946182" y="0"/>
                  <a:pt x="4049732" y="103550"/>
                  <a:pt x="4049732" y="231286"/>
                </a:cubicBezTo>
                <a:lnTo>
                  <a:pt x="4049732" y="2081570"/>
                </a:lnTo>
                <a:cubicBezTo>
                  <a:pt x="4049732" y="2209306"/>
                  <a:pt x="3946182" y="2312856"/>
                  <a:pt x="3818446" y="2312856"/>
                </a:cubicBezTo>
                <a:lnTo>
                  <a:pt x="231286" y="2312856"/>
                </a:lnTo>
                <a:cubicBezTo>
                  <a:pt x="103550" y="2312856"/>
                  <a:pt x="0" y="2209306"/>
                  <a:pt x="0" y="2081570"/>
                </a:cubicBezTo>
                <a:lnTo>
                  <a:pt x="0" y="23128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scene3d>
            <a:camera prst="isometricOffAxis2Left" zoom="95000"/>
            <a:lightRig rig="flat" dir="t"/>
          </a:scene3d>
          <a:sp3d extrusionH="381000" contourW="38100" prstMaterial="matte">
            <a:contourClr>
              <a:schemeClr val="lt1"/>
            </a:contourClr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681" tIns="95681" rIns="95681" bIns="95681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kumimoji="1" lang="ja-JP" altLang="en-US" sz="4400" b="1" u="sng" kern="1200" dirty="0">
                <a:solidFill>
                  <a:srgbClr val="FF0000"/>
                </a:solidFill>
              </a:rPr>
              <a:t>プロモーション</a:t>
            </a:r>
            <a:r>
              <a:rPr kumimoji="1" lang="ja-JP" altLang="en-US" sz="4400" kern="1200" dirty="0">
                <a:solidFill>
                  <a:srgbClr val="FF0000"/>
                </a:solidFill>
              </a:rPr>
              <a:t>　</a:t>
            </a:r>
            <a:r>
              <a:rPr kumimoji="1" lang="ja-JP" altLang="en-US" sz="3200" kern="1200" dirty="0">
                <a:solidFill>
                  <a:srgbClr val="FF0000"/>
                </a:solidFill>
              </a:rPr>
              <a:t>　</a:t>
            </a:r>
            <a:r>
              <a:rPr kumimoji="1" lang="ja-JP" altLang="en-US" sz="3200" kern="1200" dirty="0">
                <a:solidFill>
                  <a:schemeClr val="tx1"/>
                </a:solidFill>
              </a:rPr>
              <a:t>　</a:t>
            </a:r>
            <a:r>
              <a:rPr kumimoji="1" lang="ja-JP" altLang="en-US" sz="3200" kern="1200" dirty="0"/>
              <a:t>　　　　　　　　　　　　　　　　　　　　　　　　　　</a:t>
            </a:r>
          </a:p>
        </p:txBody>
      </p:sp>
    </p:spTree>
    <p:extLst>
      <p:ext uri="{BB962C8B-B14F-4D97-AF65-F5344CB8AC3E}">
        <p14:creationId xmlns:p14="http://schemas.microsoft.com/office/powerpoint/2010/main" val="403119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build="p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2255</TotalTime>
  <Words>865</Words>
  <Application>Microsoft Office PowerPoint</Application>
  <PresentationFormat>ワイド画面</PresentationFormat>
  <Paragraphs>260</Paragraphs>
  <Slides>19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19</vt:i4>
      </vt:variant>
    </vt:vector>
  </HeadingPairs>
  <TitlesOfParts>
    <vt:vector size="27" baseType="lpstr">
      <vt:lpstr>Adobe Fan Heiti Std B</vt:lpstr>
      <vt:lpstr>HGPｺﾞｼｯｸM</vt:lpstr>
      <vt:lpstr>ＭＳ Ｐゴシック</vt:lpstr>
      <vt:lpstr>Arial</vt:lpstr>
      <vt:lpstr>Calibri</vt:lpstr>
      <vt:lpstr>Calibri Light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横浜市西部地域について</vt:lpstr>
      <vt:lpstr>PowerPoint プレゼンテーション</vt:lpstr>
      <vt:lpstr>西部地域の愛着度の薄さ</vt:lpstr>
      <vt:lpstr>PowerPoint プレゼンテーション</vt:lpstr>
      <vt:lpstr>相鉄いずみ野線沿線・泉区の価値</vt:lpstr>
      <vt:lpstr>やりたいこと</vt:lpstr>
      <vt:lpstr>１．フェリス女学院大学とコラボ</vt:lpstr>
      <vt:lpstr>２．既存イベントのリニューアル</vt:lpstr>
      <vt:lpstr>アイデアがもたらす効果</vt:lpstr>
      <vt:lpstr>既存イベントの実績と基盤がある！</vt:lpstr>
      <vt:lpstr>学び×実行力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ワンランク上の地域活性化イベント</dc:title>
  <dc:creator>Owner</dc:creator>
  <cp:lastModifiedBy>松岡広</cp:lastModifiedBy>
  <cp:revision>148</cp:revision>
  <cp:lastPrinted>2017-03-03T09:01:05Z</cp:lastPrinted>
  <dcterms:created xsi:type="dcterms:W3CDTF">2017-02-25T08:12:04Z</dcterms:created>
  <dcterms:modified xsi:type="dcterms:W3CDTF">2017-03-13T02:56:52Z</dcterms:modified>
</cp:coreProperties>
</file>