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90" autoAdjust="0"/>
  </p:normalViewPr>
  <p:slideViewPr>
    <p:cSldViewPr snapToGrid="0">
      <p:cViewPr varScale="1">
        <p:scale>
          <a:sx n="79" d="100"/>
          <a:sy n="79" d="100"/>
        </p:scale>
        <p:origin x="17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roundedCorners val="0"/>
  <c:style val="2"/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plotVisOnly val="1"/>
    <c:dispBlanksAs val="gap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/>
              <a:t>日本人市民と外国人市民の交流</a:t>
            </a:r>
            <a:endParaRPr lang="ja-JP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Sheet1!$B$6:$B$7</c:f>
              <c:strCache>
                <c:ptCount val="2"/>
                <c:pt idx="0">
                  <c:v>交流のある</c:v>
                </c:pt>
                <c:pt idx="1">
                  <c:v>交流のない</c:v>
                </c:pt>
              </c:strCache>
            </c:strRef>
          </c:cat>
          <c:val>
            <c:numRef>
              <c:f>Sheet1!$C$6:$C$7</c:f>
              <c:numCache>
                <c:formatCode>General</c:formatCode>
                <c:ptCount val="2"/>
                <c:pt idx="0">
                  <c:v>3</c:v>
                </c:pt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クリックしてノート書式の編集</a:t>
            </a:r>
          </a:p>
        </p:txBody>
      </p:sp>
      <p:sp>
        <p:nvSpPr>
          <p:cNvPr id="1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&lt;ヘッダー&gt;</a:t>
            </a:r>
          </a:p>
        </p:txBody>
      </p:sp>
      <p:sp>
        <p:nvSpPr>
          <p:cNvPr id="146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&lt;日付/時刻&gt;</a:t>
            </a:r>
          </a:p>
        </p:txBody>
      </p:sp>
      <p:sp>
        <p:nvSpPr>
          <p:cNvPr id="147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&lt;フッター&gt;</a:t>
            </a:r>
          </a:p>
        </p:txBody>
      </p:sp>
      <p:sp>
        <p:nvSpPr>
          <p:cNvPr id="148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C8DCF87D-6706-486C-ADC6-34C20CAD8094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4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97568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30668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48000" y="43920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1916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893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7369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145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939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1500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9524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569967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24999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236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7818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4490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527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20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8485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263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1958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図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図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図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図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図 10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図 10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2" name="図 14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図 142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タイトルテキストの書式を編集するにはクリックします。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-7200" y="531360"/>
            <a:ext cx="9154440" cy="2634840"/>
          </a:xfrm>
          <a:prstGeom prst="rect">
            <a:avLst/>
          </a:prstGeom>
          <a:gradFill>
            <a:gsLst>
              <a:gs pos="0">
                <a:srgbClr val="A0FEFE"/>
              </a:gs>
              <a:gs pos="39000">
                <a:srgbClr val="BCF5BC"/>
              </a:gs>
              <a:gs pos="100000">
                <a:srgbClr val="FF7C80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0" name="CustomShape 2"/>
          <p:cNvSpPr/>
          <p:nvPr/>
        </p:nvSpPr>
        <p:spPr>
          <a:xfrm>
            <a:off x="31680" y="536400"/>
            <a:ext cx="8711640" cy="26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</a:t>
            </a:r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演劇」と「リフレクション」で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自分と相手を理解する</a:t>
            </a: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ー</a:t>
            </a:r>
            <a:r>
              <a:rPr lang="en-US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多文化共生の促進</a:t>
            </a:r>
            <a:r>
              <a:rPr lang="en-US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ー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851040" y="3556800"/>
            <a:ext cx="7416000" cy="1028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外国人市民と日本人市民の多文化共生の促進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千葉県松戸市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4"/>
          <p:cNvSpPr/>
          <p:nvPr/>
        </p:nvSpPr>
        <p:spPr>
          <a:xfrm>
            <a:off x="-12600" y="5407200"/>
            <a:ext cx="9143280" cy="45360"/>
          </a:xfrm>
          <a:prstGeom prst="rect">
            <a:avLst/>
          </a:prstGeom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53" name="CustomShape 5"/>
          <p:cNvSpPr/>
          <p:nvPr/>
        </p:nvSpPr>
        <p:spPr>
          <a:xfrm>
            <a:off x="1306440" y="5805360"/>
            <a:ext cx="1032840" cy="516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</a:t>
            </a:r>
            <a:r>
              <a:rPr lang="en-US" sz="2800" b="1" strike="noStrike" spc="-1" dirty="0">
                <a:solidFill>
                  <a:schemeClr val="accent6">
                    <a:lumMod val="75000"/>
                  </a:schemeClr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</a:t>
            </a:r>
            <a:r>
              <a:rPr lang="en-US" sz="2800" b="1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I</a:t>
            </a:r>
            <a:endParaRPr lang="en-US" sz="1800" b="0" strike="noStrike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6"/>
          <p:cNvSpPr/>
          <p:nvPr/>
        </p:nvSpPr>
        <p:spPr>
          <a:xfrm>
            <a:off x="3077100" y="5661000"/>
            <a:ext cx="2160000" cy="964440"/>
          </a:xfrm>
          <a:prstGeom prst="rect">
            <a:avLst/>
          </a:prstGeom>
          <a:solidFill>
            <a:srgbClr val="33CC33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7"/>
          <p:cNvSpPr/>
          <p:nvPr/>
        </p:nvSpPr>
        <p:spPr>
          <a:xfrm>
            <a:off x="5234040" y="5446800"/>
            <a:ext cx="3911040" cy="964440"/>
          </a:xfrm>
          <a:prstGeom prst="rect">
            <a:avLst/>
          </a:prstGeom>
          <a:solidFill>
            <a:srgbClr val="E4CA0A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8"/>
          <p:cNvSpPr/>
          <p:nvPr/>
        </p:nvSpPr>
        <p:spPr>
          <a:xfrm>
            <a:off x="7297560" y="6411960"/>
            <a:ext cx="1853640" cy="459720"/>
          </a:xfrm>
          <a:prstGeom prst="rect">
            <a:avLst/>
          </a:prstGeom>
          <a:solidFill>
            <a:srgbClr val="FF696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7" name="CustomShape 9"/>
          <p:cNvSpPr/>
          <p:nvPr/>
        </p:nvSpPr>
        <p:spPr>
          <a:xfrm>
            <a:off x="0" y="5442120"/>
            <a:ext cx="970920" cy="969120"/>
          </a:xfrm>
          <a:prstGeom prst="rect">
            <a:avLst/>
          </a:prstGeom>
          <a:solidFill>
            <a:srgbClr val="00B0F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0"/>
          <p:cNvSpPr/>
          <p:nvPr/>
        </p:nvSpPr>
        <p:spPr>
          <a:xfrm>
            <a:off x="972720" y="6416640"/>
            <a:ext cx="2107440" cy="455040"/>
          </a:xfrm>
          <a:prstGeom prst="rect">
            <a:avLst/>
          </a:prstGeom>
          <a:solidFill>
            <a:srgbClr val="7575D1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1"/>
          <p:cNvSpPr/>
          <p:nvPr/>
        </p:nvSpPr>
        <p:spPr>
          <a:xfrm>
            <a:off x="2511360" y="5794200"/>
            <a:ext cx="6336720" cy="834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US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発表者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：　　 </a:t>
            </a: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聡美杏・五十嵐章江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en-US" sz="2000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資料作成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：　</a:t>
            </a: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猪口綾奈</a:t>
            </a:r>
            <a:r>
              <a:rPr lang="en-US" sz="2000" b="1" strike="noStrike" spc="-1" dirty="0" err="1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（海外セミナー参加中のため不参加</a:t>
            </a:r>
            <a:r>
              <a:rPr lang="en-US" sz="2000" b="1" strike="noStrike" spc="-1" dirty="0">
                <a:solidFill>
                  <a:srgbClr val="FF00FF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）</a:t>
            </a:r>
            <a:endParaRPr lang="en-US" sz="1800" b="0" strike="noStrike" spc="-1" dirty="0">
              <a:solidFill>
                <a:srgbClr val="FF00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12"/>
          <p:cNvSpPr/>
          <p:nvPr/>
        </p:nvSpPr>
        <p:spPr>
          <a:xfrm>
            <a:off x="58680" y="5848200"/>
            <a:ext cx="1583640" cy="562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S UI Gothic"/>
                <a:ea typeface="MS UI Gothic"/>
              </a:rPr>
              <a:t>チーム：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2"/>
          <p:cNvSpPr/>
          <p:nvPr/>
        </p:nvSpPr>
        <p:spPr>
          <a:xfrm>
            <a:off x="323640" y="2061000"/>
            <a:ext cx="367128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 演劇を体験する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4212000" y="1989000"/>
            <a:ext cx="4739400" cy="912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振り返り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-108360" y="4797000"/>
            <a:ext cx="473940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試す・次への課題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5"/>
          <p:cNvSpPr/>
          <p:nvPr/>
        </p:nvSpPr>
        <p:spPr>
          <a:xfrm>
            <a:off x="4403880" y="4797000"/>
            <a:ext cx="473940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自分の言葉にする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Line 9"/>
          <p:cNvSpPr/>
          <p:nvPr/>
        </p:nvSpPr>
        <p:spPr>
          <a:xfrm>
            <a:off x="4644000" y="2708640"/>
            <a:ext cx="40273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3" name="Line 10"/>
          <p:cNvSpPr/>
          <p:nvPr/>
        </p:nvSpPr>
        <p:spPr>
          <a:xfrm>
            <a:off x="4860000" y="5535000"/>
            <a:ext cx="40129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4" name="Line 11"/>
          <p:cNvSpPr/>
          <p:nvPr/>
        </p:nvSpPr>
        <p:spPr>
          <a:xfrm>
            <a:off x="395280" y="2708640"/>
            <a:ext cx="34495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5" name="Line 12"/>
          <p:cNvSpPr/>
          <p:nvPr/>
        </p:nvSpPr>
        <p:spPr>
          <a:xfrm>
            <a:off x="395280" y="5517000"/>
            <a:ext cx="367236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56" name="CustomShape 13"/>
          <p:cNvSpPr/>
          <p:nvPr/>
        </p:nvSpPr>
        <p:spPr>
          <a:xfrm>
            <a:off x="2927275" y="3197681"/>
            <a:ext cx="2668047" cy="1223640"/>
          </a:xfrm>
          <a:prstGeom prst="rect">
            <a:avLst/>
          </a:prstGeom>
          <a:solidFill>
            <a:srgbClr val="FFFF6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演劇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14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58" name="CustomShape 15"/>
          <p:cNvSpPr/>
          <p:nvPr/>
        </p:nvSpPr>
        <p:spPr>
          <a:xfrm>
            <a:off x="2760480" y="332640"/>
            <a:ext cx="63828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②どうしてリフレクション？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16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環状矢印 2"/>
          <p:cNvSpPr/>
          <p:nvPr/>
        </p:nvSpPr>
        <p:spPr>
          <a:xfrm rot="16534023">
            <a:off x="850361" y="3242347"/>
            <a:ext cx="1720497" cy="878938"/>
          </a:xfrm>
          <a:custGeom>
            <a:avLst/>
            <a:gdLst>
              <a:gd name="connsiteX0" fmla="*/ 82934 w 1145808"/>
              <a:gd name="connsiteY0" fmla="*/ 572904 h 1145808"/>
              <a:gd name="connsiteX1" fmla="*/ 525511 w 1145808"/>
              <a:gd name="connsiteY1" fmla="*/ 85231 h 1145808"/>
              <a:gd name="connsiteX2" fmla="*/ 1053706 w 1145808"/>
              <a:gd name="connsiteY2" fmla="*/ 478562 h 1145808"/>
              <a:gd name="connsiteX3" fmla="*/ 1135053 w 1145808"/>
              <a:gd name="connsiteY3" fmla="*/ 471918 h 1145808"/>
              <a:gd name="connsiteX4" fmla="*/ 916339 w 1145808"/>
              <a:gd name="connsiteY4" fmla="*/ 544850 h 1145808"/>
              <a:gd name="connsiteX5" fmla="*/ 679919 w 1145808"/>
              <a:gd name="connsiteY5" fmla="*/ 509096 h 1145808"/>
              <a:gd name="connsiteX6" fmla="*/ 759277 w 1145808"/>
              <a:gd name="connsiteY6" fmla="*/ 502614 h 1145808"/>
              <a:gd name="connsiteX7" fmla="*/ 537180 w 1145808"/>
              <a:gd name="connsiteY7" fmla="*/ 376947 h 1145808"/>
              <a:gd name="connsiteX8" fmla="*/ 373717 w 1145808"/>
              <a:gd name="connsiteY8" fmla="*/ 572904 h 1145808"/>
              <a:gd name="connsiteX9" fmla="*/ 82934 w 1145808"/>
              <a:gd name="connsiteY9" fmla="*/ 572904 h 1145808"/>
              <a:gd name="connsiteX0" fmla="*/ 0 w 1052119"/>
              <a:gd name="connsiteY0" fmla="*/ 489998 h 566719"/>
              <a:gd name="connsiteX1" fmla="*/ 442577 w 1052119"/>
              <a:gd name="connsiteY1" fmla="*/ 2325 h 566719"/>
              <a:gd name="connsiteX2" fmla="*/ 970772 w 1052119"/>
              <a:gd name="connsiteY2" fmla="*/ 395656 h 566719"/>
              <a:gd name="connsiteX3" fmla="*/ 1052119 w 1052119"/>
              <a:gd name="connsiteY3" fmla="*/ 389012 h 566719"/>
              <a:gd name="connsiteX4" fmla="*/ 846105 w 1052119"/>
              <a:gd name="connsiteY4" fmla="*/ 566719 h 566719"/>
              <a:gd name="connsiteX5" fmla="*/ 596985 w 1052119"/>
              <a:gd name="connsiteY5" fmla="*/ 426190 h 566719"/>
              <a:gd name="connsiteX6" fmla="*/ 676343 w 1052119"/>
              <a:gd name="connsiteY6" fmla="*/ 419708 h 566719"/>
              <a:gd name="connsiteX7" fmla="*/ 454246 w 1052119"/>
              <a:gd name="connsiteY7" fmla="*/ 294041 h 566719"/>
              <a:gd name="connsiteX8" fmla="*/ 290783 w 1052119"/>
              <a:gd name="connsiteY8" fmla="*/ 489998 h 566719"/>
              <a:gd name="connsiteX9" fmla="*/ 0 w 1052119"/>
              <a:gd name="connsiteY9" fmla="*/ 489998 h 56671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36569"/>
              <a:gd name="connsiteX1" fmla="*/ 442577 w 1052119"/>
              <a:gd name="connsiteY1" fmla="*/ 2325 h 636569"/>
              <a:gd name="connsiteX2" fmla="*/ 970772 w 1052119"/>
              <a:gd name="connsiteY2" fmla="*/ 395656 h 636569"/>
              <a:gd name="connsiteX3" fmla="*/ 1052119 w 1052119"/>
              <a:gd name="connsiteY3" fmla="*/ 389012 h 636569"/>
              <a:gd name="connsiteX4" fmla="*/ 852455 w 1052119"/>
              <a:gd name="connsiteY4" fmla="*/ 636569 h 636569"/>
              <a:gd name="connsiteX5" fmla="*/ 596985 w 1052119"/>
              <a:gd name="connsiteY5" fmla="*/ 426190 h 636569"/>
              <a:gd name="connsiteX6" fmla="*/ 676343 w 1052119"/>
              <a:gd name="connsiteY6" fmla="*/ 419708 h 636569"/>
              <a:gd name="connsiteX7" fmla="*/ 454246 w 1052119"/>
              <a:gd name="connsiteY7" fmla="*/ 294041 h 636569"/>
              <a:gd name="connsiteX8" fmla="*/ 290783 w 1052119"/>
              <a:gd name="connsiteY8" fmla="*/ 489998 h 636569"/>
              <a:gd name="connsiteX9" fmla="*/ 0 w 1052119"/>
              <a:gd name="connsiteY9" fmla="*/ 489998 h 63656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62060 w 1052119"/>
              <a:gd name="connsiteY5" fmla="*/ 429365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93394"/>
              <a:gd name="connsiteY0" fmla="*/ 489998 h 620694"/>
              <a:gd name="connsiteX1" fmla="*/ 442577 w 1093394"/>
              <a:gd name="connsiteY1" fmla="*/ 2325 h 620694"/>
              <a:gd name="connsiteX2" fmla="*/ 970772 w 1093394"/>
              <a:gd name="connsiteY2" fmla="*/ 395656 h 620694"/>
              <a:gd name="connsiteX3" fmla="*/ 1093394 w 1093394"/>
              <a:gd name="connsiteY3" fmla="*/ 385837 h 620694"/>
              <a:gd name="connsiteX4" fmla="*/ 852455 w 1093394"/>
              <a:gd name="connsiteY4" fmla="*/ 620694 h 620694"/>
              <a:gd name="connsiteX5" fmla="*/ 562060 w 1093394"/>
              <a:gd name="connsiteY5" fmla="*/ 429365 h 620694"/>
              <a:gd name="connsiteX6" fmla="*/ 676343 w 1093394"/>
              <a:gd name="connsiteY6" fmla="*/ 419708 h 620694"/>
              <a:gd name="connsiteX7" fmla="*/ 454246 w 1093394"/>
              <a:gd name="connsiteY7" fmla="*/ 294041 h 620694"/>
              <a:gd name="connsiteX8" fmla="*/ 290783 w 1093394"/>
              <a:gd name="connsiteY8" fmla="*/ 489998 h 620694"/>
              <a:gd name="connsiteX9" fmla="*/ 0 w 1093394"/>
              <a:gd name="connsiteY9" fmla="*/ 489998 h 6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3394" h="620694">
                <a:moveTo>
                  <a:pt x="0" y="489998"/>
                </a:moveTo>
                <a:cubicBezTo>
                  <a:pt x="0" y="237752"/>
                  <a:pt x="191513" y="26724"/>
                  <a:pt x="442577" y="2325"/>
                </a:cubicBezTo>
                <a:cubicBezTo>
                  <a:pt x="693641" y="-22074"/>
                  <a:pt x="922203" y="148130"/>
                  <a:pt x="970772" y="395656"/>
                </a:cubicBezTo>
                <a:lnTo>
                  <a:pt x="1093394" y="385837"/>
                </a:lnTo>
                <a:lnTo>
                  <a:pt x="852455" y="620694"/>
                </a:lnTo>
                <a:lnTo>
                  <a:pt x="562060" y="429365"/>
                </a:lnTo>
                <a:lnTo>
                  <a:pt x="676343" y="419708"/>
                </a:lnTo>
                <a:cubicBezTo>
                  <a:pt x="642385" y="329670"/>
                  <a:pt x="548914" y="276782"/>
                  <a:pt x="454246" y="294041"/>
                </a:cubicBezTo>
                <a:cubicBezTo>
                  <a:pt x="359578" y="311300"/>
                  <a:pt x="290783" y="393769"/>
                  <a:pt x="290783" y="489998"/>
                </a:cubicBezTo>
                <a:lnTo>
                  <a:pt x="0" y="489998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40000"/>
                  <a:lumOff val="60000"/>
                </a:schemeClr>
              </a:gs>
              <a:gs pos="417">
                <a:srgbClr val="466D9E"/>
              </a:gs>
              <a:gs pos="7000">
                <a:schemeClr val="tx2">
                  <a:lumMod val="60000"/>
                  <a:lumOff val="40000"/>
                </a:schemeClr>
              </a:gs>
              <a:gs pos="15000">
                <a:srgbClr val="41638D"/>
              </a:gs>
              <a:gs pos="9000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30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環状矢印 2"/>
          <p:cNvSpPr/>
          <p:nvPr/>
        </p:nvSpPr>
        <p:spPr>
          <a:xfrm rot="21446590">
            <a:off x="3552754" y="1236072"/>
            <a:ext cx="1720497" cy="878938"/>
          </a:xfrm>
          <a:custGeom>
            <a:avLst/>
            <a:gdLst>
              <a:gd name="connsiteX0" fmla="*/ 82934 w 1145808"/>
              <a:gd name="connsiteY0" fmla="*/ 572904 h 1145808"/>
              <a:gd name="connsiteX1" fmla="*/ 525511 w 1145808"/>
              <a:gd name="connsiteY1" fmla="*/ 85231 h 1145808"/>
              <a:gd name="connsiteX2" fmla="*/ 1053706 w 1145808"/>
              <a:gd name="connsiteY2" fmla="*/ 478562 h 1145808"/>
              <a:gd name="connsiteX3" fmla="*/ 1135053 w 1145808"/>
              <a:gd name="connsiteY3" fmla="*/ 471918 h 1145808"/>
              <a:gd name="connsiteX4" fmla="*/ 916339 w 1145808"/>
              <a:gd name="connsiteY4" fmla="*/ 544850 h 1145808"/>
              <a:gd name="connsiteX5" fmla="*/ 679919 w 1145808"/>
              <a:gd name="connsiteY5" fmla="*/ 509096 h 1145808"/>
              <a:gd name="connsiteX6" fmla="*/ 759277 w 1145808"/>
              <a:gd name="connsiteY6" fmla="*/ 502614 h 1145808"/>
              <a:gd name="connsiteX7" fmla="*/ 537180 w 1145808"/>
              <a:gd name="connsiteY7" fmla="*/ 376947 h 1145808"/>
              <a:gd name="connsiteX8" fmla="*/ 373717 w 1145808"/>
              <a:gd name="connsiteY8" fmla="*/ 572904 h 1145808"/>
              <a:gd name="connsiteX9" fmla="*/ 82934 w 1145808"/>
              <a:gd name="connsiteY9" fmla="*/ 572904 h 1145808"/>
              <a:gd name="connsiteX0" fmla="*/ 0 w 1052119"/>
              <a:gd name="connsiteY0" fmla="*/ 489998 h 566719"/>
              <a:gd name="connsiteX1" fmla="*/ 442577 w 1052119"/>
              <a:gd name="connsiteY1" fmla="*/ 2325 h 566719"/>
              <a:gd name="connsiteX2" fmla="*/ 970772 w 1052119"/>
              <a:gd name="connsiteY2" fmla="*/ 395656 h 566719"/>
              <a:gd name="connsiteX3" fmla="*/ 1052119 w 1052119"/>
              <a:gd name="connsiteY3" fmla="*/ 389012 h 566719"/>
              <a:gd name="connsiteX4" fmla="*/ 846105 w 1052119"/>
              <a:gd name="connsiteY4" fmla="*/ 566719 h 566719"/>
              <a:gd name="connsiteX5" fmla="*/ 596985 w 1052119"/>
              <a:gd name="connsiteY5" fmla="*/ 426190 h 566719"/>
              <a:gd name="connsiteX6" fmla="*/ 676343 w 1052119"/>
              <a:gd name="connsiteY6" fmla="*/ 419708 h 566719"/>
              <a:gd name="connsiteX7" fmla="*/ 454246 w 1052119"/>
              <a:gd name="connsiteY7" fmla="*/ 294041 h 566719"/>
              <a:gd name="connsiteX8" fmla="*/ 290783 w 1052119"/>
              <a:gd name="connsiteY8" fmla="*/ 489998 h 566719"/>
              <a:gd name="connsiteX9" fmla="*/ 0 w 1052119"/>
              <a:gd name="connsiteY9" fmla="*/ 489998 h 56671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36569"/>
              <a:gd name="connsiteX1" fmla="*/ 442577 w 1052119"/>
              <a:gd name="connsiteY1" fmla="*/ 2325 h 636569"/>
              <a:gd name="connsiteX2" fmla="*/ 970772 w 1052119"/>
              <a:gd name="connsiteY2" fmla="*/ 395656 h 636569"/>
              <a:gd name="connsiteX3" fmla="*/ 1052119 w 1052119"/>
              <a:gd name="connsiteY3" fmla="*/ 389012 h 636569"/>
              <a:gd name="connsiteX4" fmla="*/ 852455 w 1052119"/>
              <a:gd name="connsiteY4" fmla="*/ 636569 h 636569"/>
              <a:gd name="connsiteX5" fmla="*/ 596985 w 1052119"/>
              <a:gd name="connsiteY5" fmla="*/ 426190 h 636569"/>
              <a:gd name="connsiteX6" fmla="*/ 676343 w 1052119"/>
              <a:gd name="connsiteY6" fmla="*/ 419708 h 636569"/>
              <a:gd name="connsiteX7" fmla="*/ 454246 w 1052119"/>
              <a:gd name="connsiteY7" fmla="*/ 294041 h 636569"/>
              <a:gd name="connsiteX8" fmla="*/ 290783 w 1052119"/>
              <a:gd name="connsiteY8" fmla="*/ 489998 h 636569"/>
              <a:gd name="connsiteX9" fmla="*/ 0 w 1052119"/>
              <a:gd name="connsiteY9" fmla="*/ 489998 h 63656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62060 w 1052119"/>
              <a:gd name="connsiteY5" fmla="*/ 429365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93394"/>
              <a:gd name="connsiteY0" fmla="*/ 489998 h 620694"/>
              <a:gd name="connsiteX1" fmla="*/ 442577 w 1093394"/>
              <a:gd name="connsiteY1" fmla="*/ 2325 h 620694"/>
              <a:gd name="connsiteX2" fmla="*/ 970772 w 1093394"/>
              <a:gd name="connsiteY2" fmla="*/ 395656 h 620694"/>
              <a:gd name="connsiteX3" fmla="*/ 1093394 w 1093394"/>
              <a:gd name="connsiteY3" fmla="*/ 385837 h 620694"/>
              <a:gd name="connsiteX4" fmla="*/ 852455 w 1093394"/>
              <a:gd name="connsiteY4" fmla="*/ 620694 h 620694"/>
              <a:gd name="connsiteX5" fmla="*/ 562060 w 1093394"/>
              <a:gd name="connsiteY5" fmla="*/ 429365 h 620694"/>
              <a:gd name="connsiteX6" fmla="*/ 676343 w 1093394"/>
              <a:gd name="connsiteY6" fmla="*/ 419708 h 620694"/>
              <a:gd name="connsiteX7" fmla="*/ 454246 w 1093394"/>
              <a:gd name="connsiteY7" fmla="*/ 294041 h 620694"/>
              <a:gd name="connsiteX8" fmla="*/ 290783 w 1093394"/>
              <a:gd name="connsiteY8" fmla="*/ 489998 h 620694"/>
              <a:gd name="connsiteX9" fmla="*/ 0 w 1093394"/>
              <a:gd name="connsiteY9" fmla="*/ 489998 h 6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3394" h="620694">
                <a:moveTo>
                  <a:pt x="0" y="489998"/>
                </a:moveTo>
                <a:cubicBezTo>
                  <a:pt x="0" y="237752"/>
                  <a:pt x="191513" y="26724"/>
                  <a:pt x="442577" y="2325"/>
                </a:cubicBezTo>
                <a:cubicBezTo>
                  <a:pt x="693641" y="-22074"/>
                  <a:pt x="922203" y="148130"/>
                  <a:pt x="970772" y="395656"/>
                </a:cubicBezTo>
                <a:lnTo>
                  <a:pt x="1093394" y="385837"/>
                </a:lnTo>
                <a:lnTo>
                  <a:pt x="852455" y="620694"/>
                </a:lnTo>
                <a:lnTo>
                  <a:pt x="562060" y="429365"/>
                </a:lnTo>
                <a:lnTo>
                  <a:pt x="676343" y="419708"/>
                </a:lnTo>
                <a:cubicBezTo>
                  <a:pt x="642385" y="329670"/>
                  <a:pt x="548914" y="276782"/>
                  <a:pt x="454246" y="294041"/>
                </a:cubicBezTo>
                <a:cubicBezTo>
                  <a:pt x="359578" y="311300"/>
                  <a:pt x="290783" y="393769"/>
                  <a:pt x="290783" y="489998"/>
                </a:cubicBezTo>
                <a:lnTo>
                  <a:pt x="0" y="489998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40000"/>
                  <a:lumOff val="60000"/>
                </a:schemeClr>
              </a:gs>
              <a:gs pos="417">
                <a:srgbClr val="466D9E"/>
              </a:gs>
              <a:gs pos="7000">
                <a:schemeClr val="tx2">
                  <a:lumMod val="60000"/>
                  <a:lumOff val="40000"/>
                </a:schemeClr>
              </a:gs>
              <a:gs pos="15000">
                <a:srgbClr val="41638D"/>
              </a:gs>
              <a:gs pos="9000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30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環状矢印 2"/>
          <p:cNvSpPr/>
          <p:nvPr/>
        </p:nvSpPr>
        <p:spPr>
          <a:xfrm rot="5400000">
            <a:off x="5721451" y="3424980"/>
            <a:ext cx="1720497" cy="878938"/>
          </a:xfrm>
          <a:custGeom>
            <a:avLst/>
            <a:gdLst>
              <a:gd name="connsiteX0" fmla="*/ 82934 w 1145808"/>
              <a:gd name="connsiteY0" fmla="*/ 572904 h 1145808"/>
              <a:gd name="connsiteX1" fmla="*/ 525511 w 1145808"/>
              <a:gd name="connsiteY1" fmla="*/ 85231 h 1145808"/>
              <a:gd name="connsiteX2" fmla="*/ 1053706 w 1145808"/>
              <a:gd name="connsiteY2" fmla="*/ 478562 h 1145808"/>
              <a:gd name="connsiteX3" fmla="*/ 1135053 w 1145808"/>
              <a:gd name="connsiteY3" fmla="*/ 471918 h 1145808"/>
              <a:gd name="connsiteX4" fmla="*/ 916339 w 1145808"/>
              <a:gd name="connsiteY4" fmla="*/ 544850 h 1145808"/>
              <a:gd name="connsiteX5" fmla="*/ 679919 w 1145808"/>
              <a:gd name="connsiteY5" fmla="*/ 509096 h 1145808"/>
              <a:gd name="connsiteX6" fmla="*/ 759277 w 1145808"/>
              <a:gd name="connsiteY6" fmla="*/ 502614 h 1145808"/>
              <a:gd name="connsiteX7" fmla="*/ 537180 w 1145808"/>
              <a:gd name="connsiteY7" fmla="*/ 376947 h 1145808"/>
              <a:gd name="connsiteX8" fmla="*/ 373717 w 1145808"/>
              <a:gd name="connsiteY8" fmla="*/ 572904 h 1145808"/>
              <a:gd name="connsiteX9" fmla="*/ 82934 w 1145808"/>
              <a:gd name="connsiteY9" fmla="*/ 572904 h 1145808"/>
              <a:gd name="connsiteX0" fmla="*/ 0 w 1052119"/>
              <a:gd name="connsiteY0" fmla="*/ 489998 h 566719"/>
              <a:gd name="connsiteX1" fmla="*/ 442577 w 1052119"/>
              <a:gd name="connsiteY1" fmla="*/ 2325 h 566719"/>
              <a:gd name="connsiteX2" fmla="*/ 970772 w 1052119"/>
              <a:gd name="connsiteY2" fmla="*/ 395656 h 566719"/>
              <a:gd name="connsiteX3" fmla="*/ 1052119 w 1052119"/>
              <a:gd name="connsiteY3" fmla="*/ 389012 h 566719"/>
              <a:gd name="connsiteX4" fmla="*/ 846105 w 1052119"/>
              <a:gd name="connsiteY4" fmla="*/ 566719 h 566719"/>
              <a:gd name="connsiteX5" fmla="*/ 596985 w 1052119"/>
              <a:gd name="connsiteY5" fmla="*/ 426190 h 566719"/>
              <a:gd name="connsiteX6" fmla="*/ 676343 w 1052119"/>
              <a:gd name="connsiteY6" fmla="*/ 419708 h 566719"/>
              <a:gd name="connsiteX7" fmla="*/ 454246 w 1052119"/>
              <a:gd name="connsiteY7" fmla="*/ 294041 h 566719"/>
              <a:gd name="connsiteX8" fmla="*/ 290783 w 1052119"/>
              <a:gd name="connsiteY8" fmla="*/ 489998 h 566719"/>
              <a:gd name="connsiteX9" fmla="*/ 0 w 1052119"/>
              <a:gd name="connsiteY9" fmla="*/ 489998 h 56671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36569"/>
              <a:gd name="connsiteX1" fmla="*/ 442577 w 1052119"/>
              <a:gd name="connsiteY1" fmla="*/ 2325 h 636569"/>
              <a:gd name="connsiteX2" fmla="*/ 970772 w 1052119"/>
              <a:gd name="connsiteY2" fmla="*/ 395656 h 636569"/>
              <a:gd name="connsiteX3" fmla="*/ 1052119 w 1052119"/>
              <a:gd name="connsiteY3" fmla="*/ 389012 h 636569"/>
              <a:gd name="connsiteX4" fmla="*/ 852455 w 1052119"/>
              <a:gd name="connsiteY4" fmla="*/ 636569 h 636569"/>
              <a:gd name="connsiteX5" fmla="*/ 596985 w 1052119"/>
              <a:gd name="connsiteY5" fmla="*/ 426190 h 636569"/>
              <a:gd name="connsiteX6" fmla="*/ 676343 w 1052119"/>
              <a:gd name="connsiteY6" fmla="*/ 419708 h 636569"/>
              <a:gd name="connsiteX7" fmla="*/ 454246 w 1052119"/>
              <a:gd name="connsiteY7" fmla="*/ 294041 h 636569"/>
              <a:gd name="connsiteX8" fmla="*/ 290783 w 1052119"/>
              <a:gd name="connsiteY8" fmla="*/ 489998 h 636569"/>
              <a:gd name="connsiteX9" fmla="*/ 0 w 1052119"/>
              <a:gd name="connsiteY9" fmla="*/ 489998 h 63656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62060 w 1052119"/>
              <a:gd name="connsiteY5" fmla="*/ 429365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93394"/>
              <a:gd name="connsiteY0" fmla="*/ 489998 h 620694"/>
              <a:gd name="connsiteX1" fmla="*/ 442577 w 1093394"/>
              <a:gd name="connsiteY1" fmla="*/ 2325 h 620694"/>
              <a:gd name="connsiteX2" fmla="*/ 970772 w 1093394"/>
              <a:gd name="connsiteY2" fmla="*/ 395656 h 620694"/>
              <a:gd name="connsiteX3" fmla="*/ 1093394 w 1093394"/>
              <a:gd name="connsiteY3" fmla="*/ 385837 h 620694"/>
              <a:gd name="connsiteX4" fmla="*/ 852455 w 1093394"/>
              <a:gd name="connsiteY4" fmla="*/ 620694 h 620694"/>
              <a:gd name="connsiteX5" fmla="*/ 562060 w 1093394"/>
              <a:gd name="connsiteY5" fmla="*/ 429365 h 620694"/>
              <a:gd name="connsiteX6" fmla="*/ 676343 w 1093394"/>
              <a:gd name="connsiteY6" fmla="*/ 419708 h 620694"/>
              <a:gd name="connsiteX7" fmla="*/ 454246 w 1093394"/>
              <a:gd name="connsiteY7" fmla="*/ 294041 h 620694"/>
              <a:gd name="connsiteX8" fmla="*/ 290783 w 1093394"/>
              <a:gd name="connsiteY8" fmla="*/ 489998 h 620694"/>
              <a:gd name="connsiteX9" fmla="*/ 0 w 1093394"/>
              <a:gd name="connsiteY9" fmla="*/ 489998 h 6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3394" h="620694">
                <a:moveTo>
                  <a:pt x="0" y="489998"/>
                </a:moveTo>
                <a:cubicBezTo>
                  <a:pt x="0" y="237752"/>
                  <a:pt x="191513" y="26724"/>
                  <a:pt x="442577" y="2325"/>
                </a:cubicBezTo>
                <a:cubicBezTo>
                  <a:pt x="693641" y="-22074"/>
                  <a:pt x="922203" y="148130"/>
                  <a:pt x="970772" y="395656"/>
                </a:cubicBezTo>
                <a:lnTo>
                  <a:pt x="1093394" y="385837"/>
                </a:lnTo>
                <a:lnTo>
                  <a:pt x="852455" y="620694"/>
                </a:lnTo>
                <a:lnTo>
                  <a:pt x="562060" y="429365"/>
                </a:lnTo>
                <a:lnTo>
                  <a:pt x="676343" y="419708"/>
                </a:lnTo>
                <a:cubicBezTo>
                  <a:pt x="642385" y="329670"/>
                  <a:pt x="548914" y="276782"/>
                  <a:pt x="454246" y="294041"/>
                </a:cubicBezTo>
                <a:cubicBezTo>
                  <a:pt x="359578" y="311300"/>
                  <a:pt x="290783" y="393769"/>
                  <a:pt x="290783" y="489998"/>
                </a:cubicBezTo>
                <a:lnTo>
                  <a:pt x="0" y="489998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40000"/>
                  <a:lumOff val="60000"/>
                </a:schemeClr>
              </a:gs>
              <a:gs pos="417">
                <a:srgbClr val="466D9E"/>
              </a:gs>
              <a:gs pos="7000">
                <a:schemeClr val="tx2">
                  <a:lumMod val="60000"/>
                  <a:lumOff val="40000"/>
                </a:schemeClr>
              </a:gs>
              <a:gs pos="15000">
                <a:srgbClr val="41638D"/>
              </a:gs>
              <a:gs pos="9000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30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環状矢印 2"/>
          <p:cNvSpPr/>
          <p:nvPr/>
        </p:nvSpPr>
        <p:spPr>
          <a:xfrm rot="10800000">
            <a:off x="3401051" y="5710841"/>
            <a:ext cx="1720497" cy="878938"/>
          </a:xfrm>
          <a:custGeom>
            <a:avLst/>
            <a:gdLst>
              <a:gd name="connsiteX0" fmla="*/ 82934 w 1145808"/>
              <a:gd name="connsiteY0" fmla="*/ 572904 h 1145808"/>
              <a:gd name="connsiteX1" fmla="*/ 525511 w 1145808"/>
              <a:gd name="connsiteY1" fmla="*/ 85231 h 1145808"/>
              <a:gd name="connsiteX2" fmla="*/ 1053706 w 1145808"/>
              <a:gd name="connsiteY2" fmla="*/ 478562 h 1145808"/>
              <a:gd name="connsiteX3" fmla="*/ 1135053 w 1145808"/>
              <a:gd name="connsiteY3" fmla="*/ 471918 h 1145808"/>
              <a:gd name="connsiteX4" fmla="*/ 916339 w 1145808"/>
              <a:gd name="connsiteY4" fmla="*/ 544850 h 1145808"/>
              <a:gd name="connsiteX5" fmla="*/ 679919 w 1145808"/>
              <a:gd name="connsiteY5" fmla="*/ 509096 h 1145808"/>
              <a:gd name="connsiteX6" fmla="*/ 759277 w 1145808"/>
              <a:gd name="connsiteY6" fmla="*/ 502614 h 1145808"/>
              <a:gd name="connsiteX7" fmla="*/ 537180 w 1145808"/>
              <a:gd name="connsiteY7" fmla="*/ 376947 h 1145808"/>
              <a:gd name="connsiteX8" fmla="*/ 373717 w 1145808"/>
              <a:gd name="connsiteY8" fmla="*/ 572904 h 1145808"/>
              <a:gd name="connsiteX9" fmla="*/ 82934 w 1145808"/>
              <a:gd name="connsiteY9" fmla="*/ 572904 h 1145808"/>
              <a:gd name="connsiteX0" fmla="*/ 0 w 1052119"/>
              <a:gd name="connsiteY0" fmla="*/ 489998 h 566719"/>
              <a:gd name="connsiteX1" fmla="*/ 442577 w 1052119"/>
              <a:gd name="connsiteY1" fmla="*/ 2325 h 566719"/>
              <a:gd name="connsiteX2" fmla="*/ 970772 w 1052119"/>
              <a:gd name="connsiteY2" fmla="*/ 395656 h 566719"/>
              <a:gd name="connsiteX3" fmla="*/ 1052119 w 1052119"/>
              <a:gd name="connsiteY3" fmla="*/ 389012 h 566719"/>
              <a:gd name="connsiteX4" fmla="*/ 846105 w 1052119"/>
              <a:gd name="connsiteY4" fmla="*/ 566719 h 566719"/>
              <a:gd name="connsiteX5" fmla="*/ 596985 w 1052119"/>
              <a:gd name="connsiteY5" fmla="*/ 426190 h 566719"/>
              <a:gd name="connsiteX6" fmla="*/ 676343 w 1052119"/>
              <a:gd name="connsiteY6" fmla="*/ 419708 h 566719"/>
              <a:gd name="connsiteX7" fmla="*/ 454246 w 1052119"/>
              <a:gd name="connsiteY7" fmla="*/ 294041 h 566719"/>
              <a:gd name="connsiteX8" fmla="*/ 290783 w 1052119"/>
              <a:gd name="connsiteY8" fmla="*/ 489998 h 566719"/>
              <a:gd name="connsiteX9" fmla="*/ 0 w 1052119"/>
              <a:gd name="connsiteY9" fmla="*/ 489998 h 56671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36569"/>
              <a:gd name="connsiteX1" fmla="*/ 442577 w 1052119"/>
              <a:gd name="connsiteY1" fmla="*/ 2325 h 636569"/>
              <a:gd name="connsiteX2" fmla="*/ 970772 w 1052119"/>
              <a:gd name="connsiteY2" fmla="*/ 395656 h 636569"/>
              <a:gd name="connsiteX3" fmla="*/ 1052119 w 1052119"/>
              <a:gd name="connsiteY3" fmla="*/ 389012 h 636569"/>
              <a:gd name="connsiteX4" fmla="*/ 852455 w 1052119"/>
              <a:gd name="connsiteY4" fmla="*/ 636569 h 636569"/>
              <a:gd name="connsiteX5" fmla="*/ 596985 w 1052119"/>
              <a:gd name="connsiteY5" fmla="*/ 426190 h 636569"/>
              <a:gd name="connsiteX6" fmla="*/ 676343 w 1052119"/>
              <a:gd name="connsiteY6" fmla="*/ 419708 h 636569"/>
              <a:gd name="connsiteX7" fmla="*/ 454246 w 1052119"/>
              <a:gd name="connsiteY7" fmla="*/ 294041 h 636569"/>
              <a:gd name="connsiteX8" fmla="*/ 290783 w 1052119"/>
              <a:gd name="connsiteY8" fmla="*/ 489998 h 636569"/>
              <a:gd name="connsiteX9" fmla="*/ 0 w 1052119"/>
              <a:gd name="connsiteY9" fmla="*/ 489998 h 636569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96985 w 1052119"/>
              <a:gd name="connsiteY5" fmla="*/ 426190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52119"/>
              <a:gd name="connsiteY0" fmla="*/ 489998 h 620694"/>
              <a:gd name="connsiteX1" fmla="*/ 442577 w 1052119"/>
              <a:gd name="connsiteY1" fmla="*/ 2325 h 620694"/>
              <a:gd name="connsiteX2" fmla="*/ 970772 w 1052119"/>
              <a:gd name="connsiteY2" fmla="*/ 395656 h 620694"/>
              <a:gd name="connsiteX3" fmla="*/ 1052119 w 1052119"/>
              <a:gd name="connsiteY3" fmla="*/ 389012 h 620694"/>
              <a:gd name="connsiteX4" fmla="*/ 852455 w 1052119"/>
              <a:gd name="connsiteY4" fmla="*/ 620694 h 620694"/>
              <a:gd name="connsiteX5" fmla="*/ 562060 w 1052119"/>
              <a:gd name="connsiteY5" fmla="*/ 429365 h 620694"/>
              <a:gd name="connsiteX6" fmla="*/ 676343 w 1052119"/>
              <a:gd name="connsiteY6" fmla="*/ 419708 h 620694"/>
              <a:gd name="connsiteX7" fmla="*/ 454246 w 1052119"/>
              <a:gd name="connsiteY7" fmla="*/ 294041 h 620694"/>
              <a:gd name="connsiteX8" fmla="*/ 290783 w 1052119"/>
              <a:gd name="connsiteY8" fmla="*/ 489998 h 620694"/>
              <a:gd name="connsiteX9" fmla="*/ 0 w 1052119"/>
              <a:gd name="connsiteY9" fmla="*/ 489998 h 620694"/>
              <a:gd name="connsiteX0" fmla="*/ 0 w 1093394"/>
              <a:gd name="connsiteY0" fmla="*/ 489998 h 620694"/>
              <a:gd name="connsiteX1" fmla="*/ 442577 w 1093394"/>
              <a:gd name="connsiteY1" fmla="*/ 2325 h 620694"/>
              <a:gd name="connsiteX2" fmla="*/ 970772 w 1093394"/>
              <a:gd name="connsiteY2" fmla="*/ 395656 h 620694"/>
              <a:gd name="connsiteX3" fmla="*/ 1093394 w 1093394"/>
              <a:gd name="connsiteY3" fmla="*/ 385837 h 620694"/>
              <a:gd name="connsiteX4" fmla="*/ 852455 w 1093394"/>
              <a:gd name="connsiteY4" fmla="*/ 620694 h 620694"/>
              <a:gd name="connsiteX5" fmla="*/ 562060 w 1093394"/>
              <a:gd name="connsiteY5" fmla="*/ 429365 h 620694"/>
              <a:gd name="connsiteX6" fmla="*/ 676343 w 1093394"/>
              <a:gd name="connsiteY6" fmla="*/ 419708 h 620694"/>
              <a:gd name="connsiteX7" fmla="*/ 454246 w 1093394"/>
              <a:gd name="connsiteY7" fmla="*/ 294041 h 620694"/>
              <a:gd name="connsiteX8" fmla="*/ 290783 w 1093394"/>
              <a:gd name="connsiteY8" fmla="*/ 489998 h 620694"/>
              <a:gd name="connsiteX9" fmla="*/ 0 w 1093394"/>
              <a:gd name="connsiteY9" fmla="*/ 489998 h 620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3394" h="620694">
                <a:moveTo>
                  <a:pt x="0" y="489998"/>
                </a:moveTo>
                <a:cubicBezTo>
                  <a:pt x="0" y="237752"/>
                  <a:pt x="191513" y="26724"/>
                  <a:pt x="442577" y="2325"/>
                </a:cubicBezTo>
                <a:cubicBezTo>
                  <a:pt x="693641" y="-22074"/>
                  <a:pt x="922203" y="148130"/>
                  <a:pt x="970772" y="395656"/>
                </a:cubicBezTo>
                <a:lnTo>
                  <a:pt x="1093394" y="385837"/>
                </a:lnTo>
                <a:lnTo>
                  <a:pt x="852455" y="620694"/>
                </a:lnTo>
                <a:lnTo>
                  <a:pt x="562060" y="429365"/>
                </a:lnTo>
                <a:lnTo>
                  <a:pt x="676343" y="419708"/>
                </a:lnTo>
                <a:cubicBezTo>
                  <a:pt x="642385" y="329670"/>
                  <a:pt x="548914" y="276782"/>
                  <a:pt x="454246" y="294041"/>
                </a:cubicBezTo>
                <a:cubicBezTo>
                  <a:pt x="359578" y="311300"/>
                  <a:pt x="290783" y="393769"/>
                  <a:pt x="290783" y="489998"/>
                </a:cubicBezTo>
                <a:lnTo>
                  <a:pt x="0" y="489998"/>
                </a:lnTo>
                <a:close/>
              </a:path>
            </a:pathLst>
          </a:custGeom>
          <a:gradFill>
            <a:gsLst>
              <a:gs pos="100000">
                <a:schemeClr val="tx2">
                  <a:lumMod val="40000"/>
                  <a:lumOff val="60000"/>
                </a:schemeClr>
              </a:gs>
              <a:gs pos="417">
                <a:srgbClr val="466D9E"/>
              </a:gs>
              <a:gs pos="7000">
                <a:schemeClr val="tx2">
                  <a:lumMod val="60000"/>
                  <a:lumOff val="40000"/>
                </a:schemeClr>
              </a:gs>
              <a:gs pos="15000">
                <a:srgbClr val="41638D"/>
              </a:gs>
              <a:gs pos="90000">
                <a:schemeClr val="tx2">
                  <a:lumMod val="75000"/>
                </a:schemeClr>
              </a:gs>
              <a:gs pos="50000">
                <a:schemeClr val="tx2">
                  <a:lumMod val="60000"/>
                  <a:lumOff val="40000"/>
                </a:schemeClr>
              </a:gs>
            </a:gsLst>
            <a:lin ang="3000000" scaled="0"/>
          </a:gra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62" name="CustomShape 3"/>
          <p:cNvSpPr/>
          <p:nvPr/>
        </p:nvSpPr>
        <p:spPr>
          <a:xfrm>
            <a:off x="1547640" y="20520"/>
            <a:ext cx="82288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②どうしてリフレクション？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63" name="Table 4"/>
          <p:cNvGraphicFramePr/>
          <p:nvPr/>
        </p:nvGraphicFramePr>
        <p:xfrm>
          <a:off x="611280" y="1628640"/>
          <a:ext cx="8208720" cy="4776624"/>
        </p:xfrm>
        <a:graphic>
          <a:graphicData uri="http://schemas.openxmlformats.org/drawingml/2006/table">
            <a:tbl>
              <a:tblPr/>
              <a:tblGrid>
                <a:gridCol w="3744360"/>
                <a:gridCol w="4464360"/>
              </a:tblGrid>
              <a:tr h="72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Kolb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Experiential Learning Cycle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(ELC経験学習サイクル）(1984)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BBE0E3"/>
                    </a:solidFill>
                  </a:tcPr>
                </a:tc>
              </a:tr>
              <a:tr h="6400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(ELC経験学習サイクル</a:t>
                      </a:r>
                      <a:r>
                        <a:rPr lang="en-US" sz="1800" b="0" strike="noStrike" spc="-1">
                          <a:solidFill>
                            <a:srgbClr val="0066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リフレクション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を教育・医療・ビジネスなど様々な場で応用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102888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Organization for Economic Cooperation and　Development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(OECD経済協力開発機構)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Key Competencies (2005)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72BFC5"/>
                    </a:solidFill>
                  </a:tcPr>
                </a:tc>
              </a:tr>
              <a:tr h="775080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青少年の教育に必要な要素をまとめ、</a:t>
                      </a:r>
                      <a:r>
                        <a:rPr lang="en-US" sz="1800" b="1" strike="noStrike" spc="-1">
                          <a:solidFill>
                            <a:srgbClr val="0066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Reflectiveness (リフレクション性)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を骨子(the heart of key competencies)としその効果について記述あり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83196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Association of American Colleges &amp; Universities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　　(全米大学・カレッジ協会)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「The Essential Learning Outcomes (ELOs)」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3C8C93"/>
                    </a:solidFill>
                  </a:tcPr>
                </a:tc>
              </a:tr>
              <a:tr h="776160"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学習達成度合いを表すValue Rubric(2007)に</a:t>
                      </a:r>
                      <a:r>
                        <a:rPr lang="en-US" sz="1800" b="1" strike="noStrike" spc="-1">
                          <a:solidFill>
                            <a:srgbClr val="0066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リフレクション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ＭＳ Ｐゴシック"/>
                        </a:rPr>
                        <a:t>についての記述あり　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6F3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66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5"/>
          <p:cNvSpPr/>
          <p:nvPr/>
        </p:nvSpPr>
        <p:spPr>
          <a:xfrm>
            <a:off x="3147840" y="1192320"/>
            <a:ext cx="194400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全体図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6"/>
          <p:cNvSpPr/>
          <p:nvPr/>
        </p:nvSpPr>
        <p:spPr>
          <a:xfrm>
            <a:off x="469800" y="193212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４つのプロセス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1.　チームビルディング　(全３回)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2.　表現の入り口ワーク　(全２回)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3.　作品作成　(全２回)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4.　発表　(全１回・最終回)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800" b="0" strike="noStrike" spc="-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＊全てのプロセスを録画／リフレクション活動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800" b="0" strike="noStrike" spc="-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に用い、最終成果物とする。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72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CustomShape 5"/>
          <p:cNvSpPr/>
          <p:nvPr/>
        </p:nvSpPr>
        <p:spPr>
          <a:xfrm>
            <a:off x="1116000" y="1698480"/>
            <a:ext cx="6174720" cy="1296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第１プロセス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「チームビルディング」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6"/>
          <p:cNvSpPr/>
          <p:nvPr/>
        </p:nvSpPr>
        <p:spPr>
          <a:xfrm>
            <a:off x="482760" y="4005360"/>
            <a:ext cx="8228880" cy="2056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参加者の関係性を構築し、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活動環境をより効果的な場へと整える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78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CustomShape 5"/>
          <p:cNvSpPr/>
          <p:nvPr/>
        </p:nvSpPr>
        <p:spPr>
          <a:xfrm>
            <a:off x="1116000" y="1698480"/>
            <a:ext cx="6174720" cy="1296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第２プロセス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「表現の入り口ワーク」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CustomShape 6"/>
          <p:cNvSpPr/>
          <p:nvPr/>
        </p:nvSpPr>
        <p:spPr>
          <a:xfrm>
            <a:off x="324000" y="4076640"/>
            <a:ext cx="8228880" cy="2058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演劇活動の基本となる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無意識の意識化」の体験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84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CustomShape 5"/>
          <p:cNvSpPr/>
          <p:nvPr/>
        </p:nvSpPr>
        <p:spPr>
          <a:xfrm>
            <a:off x="1116000" y="1698480"/>
            <a:ext cx="6174720" cy="1296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第３プロセス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「作品作成」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6"/>
          <p:cNvSpPr/>
          <p:nvPr/>
        </p:nvSpPr>
        <p:spPr>
          <a:xfrm>
            <a:off x="289080" y="4069776"/>
            <a:ext cx="8819280" cy="2404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/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第２ステップの「表現の入り口ワーク」で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/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体験した「無意識の意識化」を発展させ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/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コミュニケーション」について考え実践する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90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CustomShape 5"/>
          <p:cNvSpPr/>
          <p:nvPr/>
        </p:nvSpPr>
        <p:spPr>
          <a:xfrm>
            <a:off x="1116000" y="1698480"/>
            <a:ext cx="6174720" cy="1296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2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第４プロセス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lang="en-US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「発表」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CustomShape 6"/>
          <p:cNvSpPr/>
          <p:nvPr/>
        </p:nvSpPr>
        <p:spPr>
          <a:xfrm>
            <a:off x="12600" y="3767040"/>
            <a:ext cx="8821080" cy="264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・プロジェクトの成果物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・第三者に演劇作品の意図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(＝演じ手のコミュニケーション方法)が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9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 伝わるかどうかの確認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108000" y="125280"/>
            <a:ext cx="323928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3．プロセス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96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5"/>
          <p:cNvSpPr/>
          <p:nvPr/>
        </p:nvSpPr>
        <p:spPr>
          <a:xfrm>
            <a:off x="671400" y="5759280"/>
            <a:ext cx="8471880" cy="2824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20000"/>
              </a:lnSpc>
            </a:pPr>
            <a:r>
              <a:rPr lang="en-US" sz="2800" b="0" strike="noStrike" spc="-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＊参加者は全セッションへの参加を原則とする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6"/>
          <p:cNvSpPr/>
          <p:nvPr/>
        </p:nvSpPr>
        <p:spPr>
          <a:xfrm>
            <a:off x="3349800" y="1285920"/>
            <a:ext cx="194400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概　要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300" name="Table 7"/>
          <p:cNvGraphicFramePr/>
          <p:nvPr/>
        </p:nvGraphicFramePr>
        <p:xfrm>
          <a:off x="684360" y="1949400"/>
          <a:ext cx="7921440" cy="3767760"/>
        </p:xfrm>
        <a:graphic>
          <a:graphicData uri="http://schemas.openxmlformats.org/drawingml/2006/table">
            <a:tbl>
              <a:tblPr/>
              <a:tblGrid>
                <a:gridCol w="2452680"/>
                <a:gridCol w="5468760"/>
              </a:tblGrid>
              <a:tr h="691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ＭＳ Ｐゴシック"/>
                          <a:ea typeface="メイリオ"/>
                        </a:rPr>
                        <a:t>参加者　　　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松戸市民と日本在住外国人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830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ＭＳ Ｐゴシック"/>
                          <a:ea typeface="メイリオ"/>
                        </a:rPr>
                        <a:t>参加者の条件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特になし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（年齢や語学力も問わない）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520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ED3D7"/>
                    </a:solidFill>
                  </a:tcPr>
                </a:tc>
              </a:tr>
              <a:tr h="76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ＭＳ Ｐゴシック"/>
                          <a:ea typeface="メイリオ"/>
                        </a:rPr>
                        <a:t>人数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３０人程度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  <a:tr h="692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ＭＳ Ｐゴシック"/>
                          <a:ea typeface="メイリオ"/>
                        </a:rPr>
                        <a:t>実施期間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８週間（週末１日）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9ED3D7"/>
                    </a:solidFill>
                  </a:tcPr>
                </a:tc>
              </a:tr>
              <a:tr h="79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ＭＳ Ｐゴシック"/>
                          <a:ea typeface="メイリオ"/>
                        </a:rPr>
                        <a:t>時間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メイリオ"/>
                          <a:ea typeface="メイリオ"/>
                        </a:rPr>
                        <a:t>１回３時間　（全８回＝２４時間）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179280" y="247680"/>
            <a:ext cx="8228880" cy="1501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40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私達の想い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ー プログラムを通して ー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2"/>
          <p:cNvSpPr/>
          <p:nvPr/>
        </p:nvSpPr>
        <p:spPr>
          <a:xfrm>
            <a:off x="1368360" y="4941720"/>
            <a:ext cx="6047640" cy="72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　安心・安全に暮らす街になる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3" name="図 3"/>
          <p:cNvPicPr/>
          <p:nvPr/>
        </p:nvPicPr>
        <p:blipFill>
          <a:blip r:embed="rId3"/>
          <a:stretch/>
        </p:blipFill>
        <p:spPr>
          <a:xfrm>
            <a:off x="7236000" y="5781600"/>
            <a:ext cx="1708920" cy="870840"/>
          </a:xfrm>
          <a:prstGeom prst="rect">
            <a:avLst/>
          </a:prstGeom>
          <a:ln w="9360">
            <a:noFill/>
          </a:ln>
        </p:spPr>
      </p:pic>
      <p:sp>
        <p:nvSpPr>
          <p:cNvPr id="304" name="CustomShape 3"/>
          <p:cNvSpPr/>
          <p:nvPr/>
        </p:nvSpPr>
        <p:spPr>
          <a:xfrm>
            <a:off x="2195640" y="1989000"/>
            <a:ext cx="4392000" cy="718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松戸市民ひとりひとり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4"/>
          <p:cNvSpPr/>
          <p:nvPr/>
        </p:nvSpPr>
        <p:spPr>
          <a:xfrm>
            <a:off x="1817640" y="3449520"/>
            <a:ext cx="5672880" cy="796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地域文化コーディネーター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5"/>
          <p:cNvSpPr/>
          <p:nvPr/>
        </p:nvSpPr>
        <p:spPr>
          <a:xfrm>
            <a:off x="3348000" y="2717640"/>
            <a:ext cx="1510560" cy="71856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628C62"/>
              </a:gs>
              <a:gs pos="50000">
                <a:srgbClr val="8CC78C"/>
              </a:gs>
              <a:gs pos="100000">
                <a:srgbClr val="A5ECA5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7" name="CustomShape 6"/>
          <p:cNvSpPr/>
          <p:nvPr/>
        </p:nvSpPr>
        <p:spPr>
          <a:xfrm>
            <a:off x="3419640" y="4033800"/>
            <a:ext cx="1512000" cy="71856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628C62"/>
              </a:gs>
              <a:gs pos="50000">
                <a:srgbClr val="8CC78C"/>
              </a:gs>
              <a:gs pos="100000">
                <a:srgbClr val="A5ECA5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116000" y="1274566"/>
            <a:ext cx="727164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ご清聴ありがとうございました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9" name="Picture 2"/>
          <p:cNvPicPr/>
          <p:nvPr/>
        </p:nvPicPr>
        <p:blipFill>
          <a:blip r:embed="rId3"/>
          <a:stretch/>
        </p:blipFill>
        <p:spPr>
          <a:xfrm>
            <a:off x="3356659" y="2291174"/>
            <a:ext cx="2119994" cy="2272578"/>
          </a:xfrm>
          <a:prstGeom prst="rect">
            <a:avLst/>
          </a:prstGeom>
          <a:ln w="9360">
            <a:noFill/>
          </a:ln>
        </p:spPr>
      </p:pic>
      <p:sp>
        <p:nvSpPr>
          <p:cNvPr id="310" name="CustomShape 2"/>
          <p:cNvSpPr/>
          <p:nvPr/>
        </p:nvSpPr>
        <p:spPr>
          <a:xfrm>
            <a:off x="1011828" y="4941720"/>
            <a:ext cx="7271640" cy="1187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 dirty="0" err="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優しい都市、優しい人</a:t>
            </a:r>
            <a:r>
              <a:rPr lang="en-US" sz="3600" b="1" strike="noStrike" spc="-1" dirty="0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々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600" b="1" strike="noStrike" spc="-1" dirty="0" err="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やさシティ、まつど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250920" y="271440"/>
            <a:ext cx="8228880" cy="777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はじめに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2" name="図 3"/>
          <p:cNvPicPr/>
          <p:nvPr/>
        </p:nvPicPr>
        <p:blipFill>
          <a:blip r:embed="rId3"/>
          <a:stretch/>
        </p:blipFill>
        <p:spPr>
          <a:xfrm>
            <a:off x="561960" y="1881360"/>
            <a:ext cx="3388680" cy="3118680"/>
          </a:xfrm>
          <a:prstGeom prst="rect">
            <a:avLst/>
          </a:prstGeom>
          <a:ln w="9360">
            <a:noFill/>
          </a:ln>
        </p:spPr>
      </p:pic>
      <p:sp>
        <p:nvSpPr>
          <p:cNvPr id="163" name="CustomShape 2"/>
          <p:cNvSpPr/>
          <p:nvPr/>
        </p:nvSpPr>
        <p:spPr>
          <a:xfrm>
            <a:off x="2378160" y="2782800"/>
            <a:ext cx="199440" cy="340560"/>
          </a:xfrm>
          <a:custGeom>
            <a:avLst/>
            <a:gdLst/>
            <a:ahLst/>
            <a:cxnLst/>
            <a:rect l="l" t="t" r="r" b="b"/>
            <a:pathLst>
              <a:path w="384314" h="503583">
                <a:moveTo>
                  <a:pt x="53009" y="0"/>
                </a:moveTo>
                <a:lnTo>
                  <a:pt x="13253" y="159026"/>
                </a:lnTo>
                <a:lnTo>
                  <a:pt x="13253" y="344557"/>
                </a:lnTo>
                <a:lnTo>
                  <a:pt x="0" y="371061"/>
                </a:lnTo>
                <a:lnTo>
                  <a:pt x="0" y="371061"/>
                </a:lnTo>
                <a:lnTo>
                  <a:pt x="26505" y="437322"/>
                </a:lnTo>
                <a:lnTo>
                  <a:pt x="145774" y="503583"/>
                </a:lnTo>
                <a:lnTo>
                  <a:pt x="318053" y="477079"/>
                </a:lnTo>
                <a:lnTo>
                  <a:pt x="318053" y="357809"/>
                </a:lnTo>
                <a:lnTo>
                  <a:pt x="384314" y="291548"/>
                </a:lnTo>
                <a:lnTo>
                  <a:pt x="371061" y="132522"/>
                </a:lnTo>
                <a:lnTo>
                  <a:pt x="251792" y="66261"/>
                </a:lnTo>
                <a:lnTo>
                  <a:pt x="159027" y="106018"/>
                </a:lnTo>
                <a:lnTo>
                  <a:pt x="119270" y="53009"/>
                </a:lnTo>
                <a:lnTo>
                  <a:pt x="26505" y="106018"/>
                </a:lnTo>
                <a:lnTo>
                  <a:pt x="26505" y="132522"/>
                </a:lnTo>
                <a:lnTo>
                  <a:pt x="13253" y="238539"/>
                </a:lnTo>
              </a:path>
            </a:pathLst>
          </a:custGeom>
          <a:solidFill>
            <a:srgbClr val="FF33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4" name="CustomShape 3"/>
          <p:cNvSpPr/>
          <p:nvPr/>
        </p:nvSpPr>
        <p:spPr>
          <a:xfrm>
            <a:off x="3743640" y="1077837"/>
            <a:ext cx="5400000" cy="113525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位置：千葉県北西部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　　　　東京駅まで最短24分の地の利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2039760" y="2557440"/>
            <a:ext cx="791280" cy="791280"/>
          </a:xfrm>
          <a:prstGeom prst="ellipse">
            <a:avLst/>
          </a:prstGeom>
          <a:noFill/>
          <a:ln w="3816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5"/>
          <p:cNvSpPr/>
          <p:nvPr/>
        </p:nvSpPr>
        <p:spPr>
          <a:xfrm>
            <a:off x="978840" y="1017360"/>
            <a:ext cx="212184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松戸市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3743640" y="1875742"/>
            <a:ext cx="5400000" cy="1553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人口：約48万人　－県内3位！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68" name="グラフ 9"/>
          <p:cNvGraphicFramePr/>
          <p:nvPr>
            <p:extLst>
              <p:ext uri="{D42A27DB-BD31-4B8C-83A1-F6EECF244321}">
                <p14:modId xmlns:p14="http://schemas.microsoft.com/office/powerpoint/2010/main" val="2875085878"/>
              </p:ext>
            </p:extLst>
          </p:nvPr>
        </p:nvGraphicFramePr>
        <p:xfrm>
          <a:off x="4515840" y="2880600"/>
          <a:ext cx="2952000" cy="23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9" name="CustomShape 7"/>
          <p:cNvSpPr/>
          <p:nvPr/>
        </p:nvSpPr>
        <p:spPr>
          <a:xfrm>
            <a:off x="3064800" y="4960443"/>
            <a:ext cx="5712840" cy="1686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外国⼈市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⺠：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14</a:t>
            </a:r>
            <a:r>
              <a:rPr lang="en-US" altLang="ja-JP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,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000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⼈超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外国⼈市⺠と交流のある⽇本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⼈：3％～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8"/>
          <p:cNvSpPr/>
          <p:nvPr/>
        </p:nvSpPr>
        <p:spPr>
          <a:xfrm>
            <a:off x="527400" y="5393690"/>
            <a:ext cx="3816000" cy="720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20000"/>
              </a:lnSpc>
            </a:pPr>
            <a:r>
              <a:rPr lang="en-US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国際化の現状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：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1" name="図 7"/>
          <p:cNvPicPr/>
          <p:nvPr/>
        </p:nvPicPr>
        <p:blipFill>
          <a:blip r:embed="rId5"/>
          <a:stretch/>
        </p:blipFill>
        <p:spPr>
          <a:xfrm>
            <a:off x="7735833" y="4031472"/>
            <a:ext cx="1151640" cy="1295640"/>
          </a:xfrm>
          <a:prstGeom prst="rect">
            <a:avLst/>
          </a:prstGeom>
          <a:ln w="9360">
            <a:noFill/>
          </a:ln>
        </p:spPr>
      </p:pic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950319"/>
              </p:ext>
            </p:extLst>
          </p:nvPr>
        </p:nvGraphicFramePr>
        <p:xfrm>
          <a:off x="4047437" y="2928413"/>
          <a:ext cx="4049100" cy="2398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4343400" y="2880600"/>
            <a:ext cx="3361944" cy="2411570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はじめに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3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75" name="CustomShape 4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5"/>
          <p:cNvSpPr/>
          <p:nvPr/>
        </p:nvSpPr>
        <p:spPr>
          <a:xfrm>
            <a:off x="1141416" y="3211103"/>
            <a:ext cx="6946512" cy="24977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</a:t>
            </a:r>
            <a:r>
              <a:rPr lang="en-US" sz="32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こわくない、こわくない</a:t>
            </a: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」</a:t>
            </a:r>
            <a:endParaRPr lang="en-US" sz="3200" b="0" strike="noStrike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</a:t>
            </a:r>
            <a:r>
              <a:rPr lang="en-US" sz="32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ほら、こわくない</a:t>
            </a: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・・・</a:t>
            </a:r>
            <a:r>
              <a:rPr lang="en-US" sz="32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ねっ</a:t>
            </a: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・・・」</a:t>
            </a:r>
            <a:endParaRPr lang="en-US" sz="3200" b="0" strike="noStrike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「</a:t>
            </a:r>
            <a:r>
              <a:rPr lang="en-US" sz="3200" b="0" strike="noStrike" spc="-1" dirty="0" err="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おびえていたんだね、でももう大丈夫</a:t>
            </a:r>
            <a:r>
              <a:rPr lang="en-US" sz="32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」</a:t>
            </a:r>
            <a:endParaRPr lang="en-US" sz="3200" b="0" strike="noStrike" spc="-1" dirty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0288" y="1811046"/>
            <a:ext cx="551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風の谷のナウシカ　</a:t>
            </a:r>
            <a:r>
              <a:rPr kumimoji="1" lang="ja-JP" altLang="en-US" sz="1400" dirty="0" smtClean="0"/>
              <a:t>より引用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0288" y="2618931"/>
            <a:ext cx="766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野生のキツネリス・テトがナウシカと初めて会って、その指にかみついたシーン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１．要点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324000" y="1650240"/>
            <a:ext cx="8228880" cy="5110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en-US" sz="3200" b="1" strike="noStrike" spc="-1" dirty="0" err="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プロジェクトの目的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自己文化のリフレクション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(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省察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)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による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多文化共生の促進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1" strike="noStrike" spc="-1" dirty="0" err="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プロジェクトの方法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演劇を通したコミュニケーション活動と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そのリフレクションから参加者の気づきを促す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4322880" y="328680"/>
            <a:ext cx="4814280" cy="72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「演劇」と「リフレクション」で自分と相手を理解する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－多文化共生の促進　－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82" name="CustomShape 5"/>
          <p:cNvSpPr/>
          <p:nvPr/>
        </p:nvSpPr>
        <p:spPr>
          <a:xfrm>
            <a:off x="8317080" y="588960"/>
            <a:ext cx="791280" cy="4557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  <a:latin typeface="Microsoft JhengHei"/>
                <a:ea typeface="Microsoft JhengHei"/>
              </a:rPr>
              <a:t>AAI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403280" y="5718240"/>
            <a:ext cx="6408000" cy="769320"/>
          </a:xfrm>
          <a:prstGeom prst="rect">
            <a:avLst/>
          </a:prstGeom>
          <a:gradFill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108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多文化共生意識の促進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4" name="図 3"/>
          <p:cNvPicPr/>
          <p:nvPr/>
        </p:nvPicPr>
        <p:blipFill>
          <a:blip r:embed="rId3"/>
          <a:stretch/>
        </p:blipFill>
        <p:spPr>
          <a:xfrm>
            <a:off x="5538960" y="2357280"/>
            <a:ext cx="2313720" cy="2790000"/>
          </a:xfrm>
          <a:prstGeom prst="rect">
            <a:avLst/>
          </a:prstGeom>
          <a:ln w="9360">
            <a:noFill/>
          </a:ln>
        </p:spPr>
      </p:pic>
      <p:pic>
        <p:nvPicPr>
          <p:cNvPr id="185" name="図 4"/>
          <p:cNvPicPr/>
          <p:nvPr/>
        </p:nvPicPr>
        <p:blipFill>
          <a:blip r:embed="rId4"/>
          <a:stretch/>
        </p:blipFill>
        <p:spPr>
          <a:xfrm>
            <a:off x="2484360" y="243000"/>
            <a:ext cx="2770920" cy="1837440"/>
          </a:xfrm>
          <a:prstGeom prst="rect">
            <a:avLst/>
          </a:prstGeom>
          <a:ln w="9360">
            <a:noFill/>
          </a:ln>
        </p:spPr>
      </p:pic>
      <p:pic>
        <p:nvPicPr>
          <p:cNvPr id="186" name="図 8"/>
          <p:cNvPicPr/>
          <p:nvPr/>
        </p:nvPicPr>
        <p:blipFill>
          <a:blip r:embed="rId5"/>
          <a:stretch/>
        </p:blipFill>
        <p:spPr>
          <a:xfrm>
            <a:off x="1122480" y="2719440"/>
            <a:ext cx="1971000" cy="2256840"/>
          </a:xfrm>
          <a:prstGeom prst="rect">
            <a:avLst/>
          </a:prstGeom>
          <a:ln w="9360">
            <a:noFill/>
          </a:ln>
        </p:spPr>
      </p:pic>
      <p:sp>
        <p:nvSpPr>
          <p:cNvPr id="187" name="CustomShape 2"/>
          <p:cNvSpPr/>
          <p:nvPr/>
        </p:nvSpPr>
        <p:spPr>
          <a:xfrm>
            <a:off x="3276720" y="2241720"/>
            <a:ext cx="1978920" cy="1980360"/>
          </a:xfrm>
          <a:prstGeom prst="ellipse">
            <a:avLst/>
          </a:prstGeom>
          <a:solidFill>
            <a:srgbClr val="00B0F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1A1A4D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演劇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4280" y="1765440"/>
            <a:ext cx="309636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F0D6E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「自分の文化」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FF0D6E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に気づく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2843280" y="4738680"/>
            <a:ext cx="309636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リフレクション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（省察）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4514760" y="1568520"/>
            <a:ext cx="4826880" cy="882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600" b="1" strike="noStrike" spc="-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摩擦や衝突にどのように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1" strike="noStrike" spc="-1">
                <a:solidFill>
                  <a:srgbClr val="33CC33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対応したかを俯瞰（客観視）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1692360" y="0"/>
            <a:ext cx="60573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①どうして演劇？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246240" y="1393200"/>
            <a:ext cx="8399880" cy="4987440"/>
          </a:xfrm>
          <a:prstGeom prst="rect">
            <a:avLst/>
          </a:prstGeom>
          <a:gradFill>
            <a:gsLst>
              <a:gs pos="0">
                <a:srgbClr val="9C9C55"/>
              </a:gs>
              <a:gs pos="100000">
                <a:srgbClr val="FFFF99"/>
              </a:gs>
            </a:gsLst>
            <a:lin ang="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演劇　</a:t>
            </a: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　　　　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4644360" y="4077000"/>
            <a:ext cx="3455280" cy="12952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noFill/>
          </a:ln>
          <a:effectLst>
            <a:glow rad="190500">
              <a:schemeClr val="accent6">
                <a:lumMod val="20000"/>
                <a:lumOff val="80000"/>
                <a:alpha val="8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限定的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5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4644000" y="2426100"/>
            <a:ext cx="3311640" cy="1295280"/>
          </a:xfrm>
          <a:prstGeom prst="ellipse">
            <a:avLst/>
          </a:prstGeom>
          <a:solidFill>
            <a:srgbClr val="33CC33"/>
          </a:solidFill>
          <a:ln w="9360">
            <a:noFill/>
          </a:ln>
          <a:effectLst>
            <a:glow rad="228600">
              <a:schemeClr val="bg1"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自分の当たり前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7"/>
          <p:cNvSpPr/>
          <p:nvPr/>
        </p:nvSpPr>
        <p:spPr>
          <a:xfrm>
            <a:off x="971640" y="4149000"/>
            <a:ext cx="3167640" cy="1223280"/>
          </a:xfrm>
          <a:prstGeom prst="ellipse">
            <a:avLst/>
          </a:prstGeom>
          <a:solidFill>
            <a:srgbClr val="FF6699"/>
          </a:solidFill>
          <a:ln w="9360">
            <a:noFill/>
          </a:ln>
          <a:effectLst>
            <a:glow rad="152400">
              <a:schemeClr val="accent6">
                <a:lumMod val="20000"/>
                <a:lumOff val="80000"/>
                <a:alpha val="85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協働性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755640" y="2426100"/>
            <a:ext cx="3527640" cy="1367280"/>
          </a:xfrm>
          <a:prstGeom prst="ellipse">
            <a:avLst/>
          </a:prstGeom>
          <a:solidFill>
            <a:srgbClr val="FFC000"/>
          </a:solidFill>
          <a:ln w="9360">
            <a:noFill/>
          </a:ln>
          <a:effectLst>
            <a:glow rad="114300">
              <a:schemeClr val="bg1"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自分じゃない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役を演じる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1115280" y="5715000"/>
            <a:ext cx="6336000" cy="7912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コミュニケーション能力育成</a:t>
            </a:r>
            <a:endParaRPr lang="en-US" sz="1800" b="1" strike="noStrike" spc="-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95640" y="2205000"/>
            <a:ext cx="8516160" cy="3310920"/>
          </a:xfrm>
          <a:prstGeom prst="rect">
            <a:avLst/>
          </a:prstGeom>
          <a:solidFill>
            <a:srgbClr val="FEE0CE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CustomShape 2"/>
          <p:cNvSpPr/>
          <p:nvPr/>
        </p:nvSpPr>
        <p:spPr>
          <a:xfrm>
            <a:off x="1692360" y="0"/>
            <a:ext cx="60573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①どうして演劇？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04" name="CustomShape 5"/>
          <p:cNvSpPr/>
          <p:nvPr/>
        </p:nvSpPr>
        <p:spPr>
          <a:xfrm>
            <a:off x="447840" y="1628640"/>
            <a:ext cx="8435160" cy="410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90000"/>
              </a:lnSpc>
            </a:pP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平田オリザ（劇作家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）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ja-JP" alt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演劇は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、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常に他者を演じることができる。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実際の体験教育ほどの効果はないかもしれな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いが、異文化、他者への接触をフィクション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の力を借りてシミュレート（疑似体験）する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ことができる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90000"/>
              </a:lnSpc>
            </a:pP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『</a:t>
            </a:r>
            <a:r>
              <a:rPr lang="ja-JP" alt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わかりあえない</a:t>
            </a:r>
            <a:r>
              <a:rPr lang="en-US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ことからーコミュニケーション能力とは何か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』(2012)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251640" y="4725000"/>
            <a:ext cx="8712720" cy="1656000"/>
          </a:xfrm>
          <a:prstGeom prst="rect">
            <a:avLst/>
          </a:prstGeom>
          <a:solidFill>
            <a:srgbClr val="ECF99D">
              <a:alpha val="90000"/>
            </a:srgbClr>
          </a:solidFill>
          <a:ln w="936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2"/>
          <p:cNvSpPr/>
          <p:nvPr/>
        </p:nvSpPr>
        <p:spPr>
          <a:xfrm>
            <a:off x="539640" y="2531160"/>
            <a:ext cx="8228880" cy="1080360"/>
          </a:xfrm>
          <a:prstGeom prst="rect">
            <a:avLst/>
          </a:prstGeom>
          <a:solidFill>
            <a:srgbClr val="FEE0CE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8" name="CustomShape 3"/>
          <p:cNvSpPr/>
          <p:nvPr/>
        </p:nvSpPr>
        <p:spPr>
          <a:xfrm>
            <a:off x="1692360" y="0"/>
            <a:ext cx="605736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①どうして演劇？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5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21" name="CustomShape 6"/>
          <p:cNvSpPr/>
          <p:nvPr/>
        </p:nvSpPr>
        <p:spPr>
          <a:xfrm>
            <a:off x="251640" y="1412640"/>
            <a:ext cx="8448120" cy="302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文部科学省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教科書体"/>
                <a:ea typeface="HGP教科書体"/>
              </a:rPr>
              <a:t>「コミュニケーション教育推進会議」審議経過報告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　　「子どもたちのコミュニケーション能力を育むために～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ＭＳ Ｐゴシック"/>
              </a:rPr>
              <a:t>　　『話し合う・創る・表現する』ワークショップへの取組～」（2011)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0" y="3672360"/>
            <a:ext cx="8964000" cy="278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　     </a:t>
            </a: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教科書体"/>
                <a:ea typeface="HGP教科書体"/>
              </a:rPr>
              <a:t>項目２「コミュニケーション能力を育成する手法・方策」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GP教科書体"/>
                <a:ea typeface="HGP教科書体"/>
              </a:rPr>
              <a:t>　　　      (３)効果的な手法・方策         (抜粋）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　</a:t>
            </a: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　・</a:t>
            </a:r>
            <a:r>
              <a:rPr lang="en-US" sz="2400" b="1" u="sng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演劇的活動など表現手法を豊富に取り入れていること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2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　　・ワークショップでは、「導入過程」「展開過程」</a:t>
            </a:r>
            <a:r>
              <a:rPr lang="en-US" sz="2400" b="1" u="sng" strike="noStrike" spc="-1">
                <a:solidFill>
                  <a:srgbClr val="0066FF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「ふりかえり過程」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80000"/>
              </a:lnSpc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明朝"/>
                <a:ea typeface="ＭＳ Ｐ明朝"/>
              </a:rPr>
              <a:t>      という要素をもったプログラムを意識的に組んでいく必要がある。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 rot="5734200">
            <a:off x="5857920" y="3566520"/>
            <a:ext cx="1681920" cy="1071000"/>
          </a:xfrm>
          <a:custGeom>
            <a:avLst/>
            <a:gdLst/>
            <a:ahLst/>
            <a:cxnLst/>
            <a:rect l="l" t="t" r="r" b="b"/>
            <a:pathLst>
              <a:path w="1093394" h="623657">
                <a:moveTo>
                  <a:pt x="0" y="478673"/>
                </a:moveTo>
                <a:cubicBezTo>
                  <a:pt x="9525" y="174040"/>
                  <a:pt x="264115" y="11487"/>
                  <a:pt x="475916" y="526"/>
                </a:cubicBezTo>
                <a:cubicBezTo>
                  <a:pt x="687717" y="-10435"/>
                  <a:pt x="922203" y="151093"/>
                  <a:pt x="970772" y="398619"/>
                </a:cubicBezTo>
                <a:lnTo>
                  <a:pt x="1093394" y="388800"/>
                </a:lnTo>
                <a:lnTo>
                  <a:pt x="852455" y="623657"/>
                </a:lnTo>
                <a:lnTo>
                  <a:pt x="562060" y="432328"/>
                </a:lnTo>
                <a:lnTo>
                  <a:pt x="676343" y="422671"/>
                </a:lnTo>
                <a:cubicBezTo>
                  <a:pt x="642385" y="332633"/>
                  <a:pt x="548914" y="279745"/>
                  <a:pt x="454246" y="297004"/>
                </a:cubicBezTo>
                <a:cubicBezTo>
                  <a:pt x="359578" y="314263"/>
                  <a:pt x="295032" y="393548"/>
                  <a:pt x="290783" y="471530"/>
                </a:cubicBezTo>
                <a:cubicBezTo>
                  <a:pt x="243905" y="435969"/>
                  <a:pt x="175593" y="398026"/>
                  <a:pt x="121571" y="362464"/>
                </a:cubicBezTo>
                <a:cubicBezTo>
                  <a:pt x="84223" y="400407"/>
                  <a:pt x="32586" y="443111"/>
                  <a:pt x="0" y="478673"/>
                </a:cubicBezTo>
                <a:close/>
              </a:path>
            </a:pathLst>
          </a:custGeom>
          <a:gradFill>
            <a:gsLst>
              <a:gs pos="0">
                <a:srgbClr val="FFE5E5"/>
              </a:gs>
              <a:gs pos="51000">
                <a:srgbClr val="FF6565"/>
              </a:gs>
              <a:gs pos="92000">
                <a:srgbClr val="FF0000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2"/>
          <p:cNvSpPr/>
          <p:nvPr/>
        </p:nvSpPr>
        <p:spPr>
          <a:xfrm>
            <a:off x="299880" y="2043000"/>
            <a:ext cx="367128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 Concrete Experience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(経験)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3"/>
          <p:cNvSpPr/>
          <p:nvPr/>
        </p:nvSpPr>
        <p:spPr>
          <a:xfrm>
            <a:off x="4427640" y="2043000"/>
            <a:ext cx="4739400" cy="9126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Reflective Observation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(内省的観察＝リフレクション)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4"/>
          <p:cNvSpPr/>
          <p:nvPr/>
        </p:nvSpPr>
        <p:spPr>
          <a:xfrm>
            <a:off x="-384480" y="5157360"/>
            <a:ext cx="473940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Active Experimentation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(能動的実験)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5"/>
          <p:cNvSpPr/>
          <p:nvPr/>
        </p:nvSpPr>
        <p:spPr>
          <a:xfrm>
            <a:off x="4403880" y="5067360"/>
            <a:ext cx="4739400" cy="943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Abstract Conceptualization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ＭＳ Ｐゴシック"/>
                <a:ea typeface="メイリオ"/>
              </a:rPr>
              <a:t>(抽象的概念化)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6"/>
          <p:cNvSpPr/>
          <p:nvPr/>
        </p:nvSpPr>
        <p:spPr>
          <a:xfrm rot="10201200">
            <a:off x="3241800" y="5477400"/>
            <a:ext cx="1681920" cy="1071000"/>
          </a:xfrm>
          <a:custGeom>
            <a:avLst/>
            <a:gdLst/>
            <a:ahLst/>
            <a:cxnLst/>
            <a:rect l="l" t="t" r="r" b="b"/>
            <a:pathLst>
              <a:path w="1093394" h="623657">
                <a:moveTo>
                  <a:pt x="0" y="478673"/>
                </a:moveTo>
                <a:cubicBezTo>
                  <a:pt x="9525" y="174040"/>
                  <a:pt x="264115" y="11487"/>
                  <a:pt x="475916" y="526"/>
                </a:cubicBezTo>
                <a:cubicBezTo>
                  <a:pt x="687717" y="-10435"/>
                  <a:pt x="922203" y="151093"/>
                  <a:pt x="970772" y="398619"/>
                </a:cubicBezTo>
                <a:lnTo>
                  <a:pt x="1093394" y="388800"/>
                </a:lnTo>
                <a:lnTo>
                  <a:pt x="852455" y="623657"/>
                </a:lnTo>
                <a:lnTo>
                  <a:pt x="562060" y="432328"/>
                </a:lnTo>
                <a:lnTo>
                  <a:pt x="676343" y="422671"/>
                </a:lnTo>
                <a:cubicBezTo>
                  <a:pt x="642385" y="332633"/>
                  <a:pt x="548914" y="279745"/>
                  <a:pt x="454246" y="297004"/>
                </a:cubicBezTo>
                <a:cubicBezTo>
                  <a:pt x="359578" y="314263"/>
                  <a:pt x="295032" y="393548"/>
                  <a:pt x="290783" y="471530"/>
                </a:cubicBezTo>
                <a:cubicBezTo>
                  <a:pt x="243905" y="435969"/>
                  <a:pt x="175593" y="398026"/>
                  <a:pt x="121571" y="362464"/>
                </a:cubicBezTo>
                <a:cubicBezTo>
                  <a:pt x="84223" y="400407"/>
                  <a:pt x="32586" y="443111"/>
                  <a:pt x="0" y="478673"/>
                </a:cubicBezTo>
                <a:close/>
              </a:path>
            </a:pathLst>
          </a:custGeom>
          <a:gradFill>
            <a:gsLst>
              <a:gs pos="0">
                <a:srgbClr val="FFE5E5"/>
              </a:gs>
              <a:gs pos="51000">
                <a:srgbClr val="FF6565"/>
              </a:gs>
              <a:gs pos="92000">
                <a:srgbClr val="FF0000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7"/>
          <p:cNvSpPr/>
          <p:nvPr/>
        </p:nvSpPr>
        <p:spPr>
          <a:xfrm rot="16200000">
            <a:off x="666000" y="3446640"/>
            <a:ext cx="1681920" cy="1071000"/>
          </a:xfrm>
          <a:custGeom>
            <a:avLst/>
            <a:gdLst/>
            <a:ahLst/>
            <a:cxnLst/>
            <a:rect l="l" t="t" r="r" b="b"/>
            <a:pathLst>
              <a:path w="1093394" h="623657">
                <a:moveTo>
                  <a:pt x="0" y="478673"/>
                </a:moveTo>
                <a:cubicBezTo>
                  <a:pt x="9525" y="174040"/>
                  <a:pt x="264115" y="11487"/>
                  <a:pt x="475916" y="526"/>
                </a:cubicBezTo>
                <a:cubicBezTo>
                  <a:pt x="687717" y="-10435"/>
                  <a:pt x="922203" y="151093"/>
                  <a:pt x="970772" y="398619"/>
                </a:cubicBezTo>
                <a:lnTo>
                  <a:pt x="1093394" y="388800"/>
                </a:lnTo>
                <a:lnTo>
                  <a:pt x="852455" y="623657"/>
                </a:lnTo>
                <a:lnTo>
                  <a:pt x="562060" y="432328"/>
                </a:lnTo>
                <a:lnTo>
                  <a:pt x="676343" y="422671"/>
                </a:lnTo>
                <a:cubicBezTo>
                  <a:pt x="642385" y="332633"/>
                  <a:pt x="548914" y="279745"/>
                  <a:pt x="454246" y="297004"/>
                </a:cubicBezTo>
                <a:cubicBezTo>
                  <a:pt x="359578" y="314263"/>
                  <a:pt x="295032" y="393548"/>
                  <a:pt x="290783" y="471530"/>
                </a:cubicBezTo>
                <a:cubicBezTo>
                  <a:pt x="243905" y="435969"/>
                  <a:pt x="175593" y="398026"/>
                  <a:pt x="121571" y="362464"/>
                </a:cubicBezTo>
                <a:cubicBezTo>
                  <a:pt x="84223" y="400407"/>
                  <a:pt x="32586" y="443111"/>
                  <a:pt x="0" y="478673"/>
                </a:cubicBezTo>
                <a:close/>
              </a:path>
            </a:pathLst>
          </a:custGeom>
          <a:gradFill>
            <a:gsLst>
              <a:gs pos="0">
                <a:srgbClr val="FFE5E5"/>
              </a:gs>
              <a:gs pos="51000">
                <a:srgbClr val="FF6565"/>
              </a:gs>
              <a:gs pos="92000">
                <a:srgbClr val="FF0000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8"/>
          <p:cNvSpPr/>
          <p:nvPr/>
        </p:nvSpPr>
        <p:spPr>
          <a:xfrm rot="21100800">
            <a:off x="3336120" y="1233000"/>
            <a:ext cx="1681920" cy="1071000"/>
          </a:xfrm>
          <a:custGeom>
            <a:avLst/>
            <a:gdLst/>
            <a:ahLst/>
            <a:cxnLst/>
            <a:rect l="l" t="t" r="r" b="b"/>
            <a:pathLst>
              <a:path w="1093394" h="623657">
                <a:moveTo>
                  <a:pt x="0" y="478673"/>
                </a:moveTo>
                <a:cubicBezTo>
                  <a:pt x="9525" y="174040"/>
                  <a:pt x="264115" y="11487"/>
                  <a:pt x="475916" y="526"/>
                </a:cubicBezTo>
                <a:cubicBezTo>
                  <a:pt x="687717" y="-10435"/>
                  <a:pt x="922203" y="151093"/>
                  <a:pt x="970772" y="398619"/>
                </a:cubicBezTo>
                <a:lnTo>
                  <a:pt x="1093394" y="388800"/>
                </a:lnTo>
                <a:lnTo>
                  <a:pt x="852455" y="623657"/>
                </a:lnTo>
                <a:lnTo>
                  <a:pt x="562060" y="432328"/>
                </a:lnTo>
                <a:lnTo>
                  <a:pt x="676343" y="422671"/>
                </a:lnTo>
                <a:cubicBezTo>
                  <a:pt x="642385" y="332633"/>
                  <a:pt x="548914" y="279745"/>
                  <a:pt x="454246" y="297004"/>
                </a:cubicBezTo>
                <a:cubicBezTo>
                  <a:pt x="359578" y="314263"/>
                  <a:pt x="295032" y="393548"/>
                  <a:pt x="290783" y="471530"/>
                </a:cubicBezTo>
                <a:cubicBezTo>
                  <a:pt x="243905" y="435969"/>
                  <a:pt x="175593" y="398026"/>
                  <a:pt x="121571" y="362464"/>
                </a:cubicBezTo>
                <a:cubicBezTo>
                  <a:pt x="84223" y="400407"/>
                  <a:pt x="32586" y="443111"/>
                  <a:pt x="0" y="478673"/>
                </a:cubicBezTo>
                <a:close/>
              </a:path>
            </a:pathLst>
          </a:custGeom>
          <a:gradFill>
            <a:gsLst>
              <a:gs pos="0">
                <a:srgbClr val="FFE5E5"/>
              </a:gs>
              <a:gs pos="51000">
                <a:srgbClr val="FF6565"/>
              </a:gs>
              <a:gs pos="92000">
                <a:srgbClr val="FF0000"/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1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Line 9"/>
          <p:cNvSpPr/>
          <p:nvPr/>
        </p:nvSpPr>
        <p:spPr>
          <a:xfrm>
            <a:off x="4579920" y="2996640"/>
            <a:ext cx="40273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37" name="Line 10"/>
          <p:cNvSpPr/>
          <p:nvPr/>
        </p:nvSpPr>
        <p:spPr>
          <a:xfrm>
            <a:off x="4860000" y="6309000"/>
            <a:ext cx="40129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38" name="Line 11"/>
          <p:cNvSpPr/>
          <p:nvPr/>
        </p:nvSpPr>
        <p:spPr>
          <a:xfrm>
            <a:off x="411120" y="2996640"/>
            <a:ext cx="344952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39" name="Line 12"/>
          <p:cNvSpPr/>
          <p:nvPr/>
        </p:nvSpPr>
        <p:spPr>
          <a:xfrm>
            <a:off x="0" y="6309000"/>
            <a:ext cx="3450960" cy="360"/>
          </a:xfrm>
          <a:prstGeom prst="line">
            <a:avLst/>
          </a:prstGeom>
          <a:ln>
            <a:solidFill>
              <a:srgbClr val="C00000"/>
            </a:solidFill>
            <a:rou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240" name="CustomShape 13"/>
          <p:cNvSpPr/>
          <p:nvPr/>
        </p:nvSpPr>
        <p:spPr>
          <a:xfrm>
            <a:off x="2555640" y="3285000"/>
            <a:ext cx="3312000" cy="1439640"/>
          </a:xfrm>
          <a:prstGeom prst="rect">
            <a:avLst/>
          </a:prstGeom>
          <a:solidFill>
            <a:srgbClr val="FFFF66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500" b="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Experiential Learning Cycle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(ELC経験学習サイクル)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ctr">
              <a:lnSpc>
                <a:spcPct val="100000"/>
              </a:lnSpc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Kolb (1984)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CustomShape 14"/>
          <p:cNvSpPr/>
          <p:nvPr/>
        </p:nvSpPr>
        <p:spPr>
          <a:xfrm>
            <a:off x="12600" y="971640"/>
            <a:ext cx="9143280" cy="78480"/>
          </a:xfrm>
          <a:prstGeom prst="rect">
            <a:avLst/>
          </a:prstGeom>
          <a:solidFill>
            <a:srgbClr val="002060"/>
          </a:solidFill>
          <a:ln>
            <a:rou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242" name="CustomShape 15"/>
          <p:cNvSpPr/>
          <p:nvPr/>
        </p:nvSpPr>
        <p:spPr>
          <a:xfrm>
            <a:off x="2760480" y="332640"/>
            <a:ext cx="638280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②どうしてリフレクション？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CustomShape 16"/>
          <p:cNvSpPr/>
          <p:nvPr/>
        </p:nvSpPr>
        <p:spPr>
          <a:xfrm>
            <a:off x="-108000" y="125280"/>
            <a:ext cx="2734560" cy="1142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メイリオ"/>
                <a:ea typeface="メイリオ"/>
              </a:rPr>
              <a:t>2．論拠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492</Words>
  <Application>Microsoft Office PowerPoint</Application>
  <PresentationFormat>画面に合わせる (4:3)</PresentationFormat>
  <Paragraphs>197</Paragraphs>
  <Slides>19</Slides>
  <Notes>19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19</vt:i4>
      </vt:variant>
    </vt:vector>
  </HeadingPairs>
  <TitlesOfParts>
    <vt:vector size="34" baseType="lpstr">
      <vt:lpstr>DejaVu Sans</vt:lpstr>
      <vt:lpstr>HGP教科書体</vt:lpstr>
      <vt:lpstr>Microsoft JhengHei</vt:lpstr>
      <vt:lpstr>ＭＳ Ｐゴシック</vt:lpstr>
      <vt:lpstr>ＭＳ Ｐ明朝</vt:lpstr>
      <vt:lpstr>MS UI Gothic</vt:lpstr>
      <vt:lpstr>メイリオ</vt:lpstr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ayaaya</dc:creator>
  <dc:description/>
  <cp:lastModifiedBy>PC-38</cp:lastModifiedBy>
  <cp:revision>218</cp:revision>
  <cp:lastPrinted>2017-03-04T12:20:05Z</cp:lastPrinted>
  <dcterms:created xsi:type="dcterms:W3CDTF">2017-02-12T08:15:05Z</dcterms:created>
  <dcterms:modified xsi:type="dcterms:W3CDTF">2017-03-09T11:53:32Z</dcterms:modified>
  <cp:contentStatus>最終版</cp:contentStatus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22</vt:i4>
  </property>
  <property fmtid="{D5CDD505-2E9C-101B-9397-08002B2CF9AE}" pid="8" name="PresentationFormat">
    <vt:lpwstr>画面に合わせる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  <property fmtid="{D5CDD505-2E9C-101B-9397-08002B2CF9AE}" pid="12" name="_MarkAsFinal">
    <vt:bool>true</vt:bool>
  </property>
</Properties>
</file>