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215"/>
  </p:notesMasterIdLst>
  <p:sldIdLst>
    <p:sldId id="2898" r:id="rId2"/>
    <p:sldId id="2173" r:id="rId3"/>
    <p:sldId id="2626" r:id="rId4"/>
    <p:sldId id="2627" r:id="rId5"/>
    <p:sldId id="2628" r:id="rId6"/>
    <p:sldId id="2625" r:id="rId7"/>
    <p:sldId id="2629" r:id="rId8"/>
    <p:sldId id="2630" r:id="rId9"/>
    <p:sldId id="2897" r:id="rId10"/>
    <p:sldId id="2631" r:id="rId11"/>
    <p:sldId id="2634" r:id="rId12"/>
    <p:sldId id="2636" r:id="rId13"/>
    <p:sldId id="2638" r:id="rId14"/>
    <p:sldId id="2637" r:id="rId15"/>
    <p:sldId id="2633" r:id="rId16"/>
    <p:sldId id="2632" r:id="rId17"/>
    <p:sldId id="2639" r:id="rId18"/>
    <p:sldId id="2642" r:id="rId19"/>
    <p:sldId id="2640" r:id="rId20"/>
    <p:sldId id="2896" r:id="rId21"/>
    <p:sldId id="2643" r:id="rId22"/>
    <p:sldId id="2645" r:id="rId23"/>
    <p:sldId id="2646" r:id="rId24"/>
    <p:sldId id="2895" r:id="rId25"/>
    <p:sldId id="2648" r:id="rId26"/>
    <p:sldId id="2652" r:id="rId27"/>
    <p:sldId id="2651" r:id="rId28"/>
    <p:sldId id="2653" r:id="rId29"/>
    <p:sldId id="2655" r:id="rId30"/>
    <p:sldId id="2656" r:id="rId31"/>
    <p:sldId id="2657" r:id="rId32"/>
    <p:sldId id="2658" r:id="rId33"/>
    <p:sldId id="2659" r:id="rId34"/>
    <p:sldId id="2660" r:id="rId35"/>
    <p:sldId id="2661" r:id="rId36"/>
    <p:sldId id="2662" r:id="rId37"/>
    <p:sldId id="2663" r:id="rId38"/>
    <p:sldId id="2664" r:id="rId39"/>
    <p:sldId id="2665" r:id="rId40"/>
    <p:sldId id="2666" r:id="rId41"/>
    <p:sldId id="2667" r:id="rId42"/>
    <p:sldId id="2668" r:id="rId43"/>
    <p:sldId id="2669" r:id="rId44"/>
    <p:sldId id="2670" r:id="rId45"/>
    <p:sldId id="2671" r:id="rId46"/>
    <p:sldId id="2672" r:id="rId47"/>
    <p:sldId id="2673" r:id="rId48"/>
    <p:sldId id="2894" r:id="rId49"/>
    <p:sldId id="2675" r:id="rId50"/>
    <p:sldId id="2676" r:id="rId51"/>
    <p:sldId id="2677" r:id="rId52"/>
    <p:sldId id="2678" r:id="rId53"/>
    <p:sldId id="2679" r:id="rId54"/>
    <p:sldId id="2680" r:id="rId55"/>
    <p:sldId id="2681" r:id="rId56"/>
    <p:sldId id="2682" r:id="rId57"/>
    <p:sldId id="2683" r:id="rId58"/>
    <p:sldId id="2684" r:id="rId59"/>
    <p:sldId id="2893" r:id="rId60"/>
    <p:sldId id="2687" r:id="rId61"/>
    <p:sldId id="2688" r:id="rId62"/>
    <p:sldId id="2689" r:id="rId63"/>
    <p:sldId id="2690" r:id="rId64"/>
    <p:sldId id="2691" r:id="rId65"/>
    <p:sldId id="2692" r:id="rId66"/>
    <p:sldId id="2693" r:id="rId67"/>
    <p:sldId id="2694" r:id="rId68"/>
    <p:sldId id="2892" r:id="rId69"/>
    <p:sldId id="2696" r:id="rId70"/>
    <p:sldId id="2697" r:id="rId71"/>
    <p:sldId id="2698" r:id="rId72"/>
    <p:sldId id="2699" r:id="rId73"/>
    <p:sldId id="2700" r:id="rId74"/>
    <p:sldId id="2891" r:id="rId75"/>
    <p:sldId id="2701" r:id="rId76"/>
    <p:sldId id="2703" r:id="rId77"/>
    <p:sldId id="2704" r:id="rId78"/>
    <p:sldId id="2705" r:id="rId79"/>
    <p:sldId id="2706" r:id="rId80"/>
    <p:sldId id="2707" r:id="rId81"/>
    <p:sldId id="2708" r:id="rId82"/>
    <p:sldId id="2709" r:id="rId83"/>
    <p:sldId id="2710" r:id="rId84"/>
    <p:sldId id="2890" r:id="rId85"/>
    <p:sldId id="2712" r:id="rId86"/>
    <p:sldId id="2713" r:id="rId87"/>
    <p:sldId id="2715" r:id="rId88"/>
    <p:sldId id="2889" r:id="rId89"/>
    <p:sldId id="2717" r:id="rId90"/>
    <p:sldId id="2719" r:id="rId91"/>
    <p:sldId id="2720" r:id="rId92"/>
    <p:sldId id="2718" r:id="rId93"/>
    <p:sldId id="2721" r:id="rId94"/>
    <p:sldId id="2722" r:id="rId95"/>
    <p:sldId id="2723" r:id="rId96"/>
    <p:sldId id="2725" r:id="rId97"/>
    <p:sldId id="2726" r:id="rId98"/>
    <p:sldId id="2727" r:id="rId99"/>
    <p:sldId id="2728" r:id="rId100"/>
    <p:sldId id="2888" r:id="rId101"/>
    <p:sldId id="2729" r:id="rId102"/>
    <p:sldId id="2731" r:id="rId103"/>
    <p:sldId id="2730" r:id="rId104"/>
    <p:sldId id="2733" r:id="rId105"/>
    <p:sldId id="2734" r:id="rId106"/>
    <p:sldId id="2735" r:id="rId107"/>
    <p:sldId id="2736" r:id="rId108"/>
    <p:sldId id="2737" r:id="rId109"/>
    <p:sldId id="2738" r:id="rId110"/>
    <p:sldId id="2887" r:id="rId111"/>
    <p:sldId id="2750" r:id="rId112"/>
    <p:sldId id="2751" r:id="rId113"/>
    <p:sldId id="2752" r:id="rId114"/>
    <p:sldId id="2753" r:id="rId115"/>
    <p:sldId id="2754" r:id="rId116"/>
    <p:sldId id="2755" r:id="rId117"/>
    <p:sldId id="2756" r:id="rId118"/>
    <p:sldId id="2757" r:id="rId119"/>
    <p:sldId id="2758" r:id="rId120"/>
    <p:sldId id="2759" r:id="rId121"/>
    <p:sldId id="2760" r:id="rId122"/>
    <p:sldId id="2886" r:id="rId123"/>
    <p:sldId id="2762" r:id="rId124"/>
    <p:sldId id="2763" r:id="rId125"/>
    <p:sldId id="2764" r:id="rId126"/>
    <p:sldId id="2766" r:id="rId127"/>
    <p:sldId id="2885" r:id="rId128"/>
    <p:sldId id="2767" r:id="rId129"/>
    <p:sldId id="2769" r:id="rId130"/>
    <p:sldId id="2770" r:id="rId131"/>
    <p:sldId id="2771" r:id="rId132"/>
    <p:sldId id="2772" r:id="rId133"/>
    <p:sldId id="2773" r:id="rId134"/>
    <p:sldId id="2774" r:id="rId135"/>
    <p:sldId id="2775" r:id="rId136"/>
    <p:sldId id="2884" r:id="rId137"/>
    <p:sldId id="2777" r:id="rId138"/>
    <p:sldId id="2778" r:id="rId139"/>
    <p:sldId id="2779" r:id="rId140"/>
    <p:sldId id="2780" r:id="rId141"/>
    <p:sldId id="2781" r:id="rId142"/>
    <p:sldId id="2782" r:id="rId143"/>
    <p:sldId id="2783" r:id="rId144"/>
    <p:sldId id="2784" r:id="rId145"/>
    <p:sldId id="2883" r:id="rId146"/>
    <p:sldId id="2786" r:id="rId147"/>
    <p:sldId id="2787" r:id="rId148"/>
    <p:sldId id="2788" r:id="rId149"/>
    <p:sldId id="2789" r:id="rId150"/>
    <p:sldId id="2790" r:id="rId151"/>
    <p:sldId id="2791" r:id="rId152"/>
    <p:sldId id="2792" r:id="rId153"/>
    <p:sldId id="2793" r:id="rId154"/>
    <p:sldId id="2794" r:id="rId155"/>
    <p:sldId id="2882" r:id="rId156"/>
    <p:sldId id="2796" r:id="rId157"/>
    <p:sldId id="2797" r:id="rId158"/>
    <p:sldId id="2798" r:id="rId159"/>
    <p:sldId id="2799" r:id="rId160"/>
    <p:sldId id="2800" r:id="rId161"/>
    <p:sldId id="2801" r:id="rId162"/>
    <p:sldId id="2881" r:id="rId163"/>
    <p:sldId id="2803" r:id="rId164"/>
    <p:sldId id="2804" r:id="rId165"/>
    <p:sldId id="2805" r:id="rId166"/>
    <p:sldId id="2807" r:id="rId167"/>
    <p:sldId id="2806" r:id="rId168"/>
    <p:sldId id="2808" r:id="rId169"/>
    <p:sldId id="2809" r:id="rId170"/>
    <p:sldId id="2810" r:id="rId171"/>
    <p:sldId id="2811" r:id="rId172"/>
    <p:sldId id="2880" r:id="rId173"/>
    <p:sldId id="2831" r:id="rId174"/>
    <p:sldId id="2832" r:id="rId175"/>
    <p:sldId id="2833" r:id="rId176"/>
    <p:sldId id="2879" r:id="rId177"/>
    <p:sldId id="2835" r:id="rId178"/>
    <p:sldId id="2836" r:id="rId179"/>
    <p:sldId id="2837" r:id="rId180"/>
    <p:sldId id="2838" r:id="rId181"/>
    <p:sldId id="2839" r:id="rId182"/>
    <p:sldId id="2840" r:id="rId183"/>
    <p:sldId id="2841" r:id="rId184"/>
    <p:sldId id="2842" r:id="rId185"/>
    <p:sldId id="2843" r:id="rId186"/>
    <p:sldId id="2844" r:id="rId187"/>
    <p:sldId id="2845" r:id="rId188"/>
    <p:sldId id="2878" r:id="rId189"/>
    <p:sldId id="2846" r:id="rId190"/>
    <p:sldId id="2847" r:id="rId191"/>
    <p:sldId id="2849" r:id="rId192"/>
    <p:sldId id="2850" r:id="rId193"/>
    <p:sldId id="2851" r:id="rId194"/>
    <p:sldId id="2877" r:id="rId195"/>
    <p:sldId id="2853" r:id="rId196"/>
    <p:sldId id="2854" r:id="rId197"/>
    <p:sldId id="2855" r:id="rId198"/>
    <p:sldId id="2856" r:id="rId199"/>
    <p:sldId id="2857" r:id="rId200"/>
    <p:sldId id="2876" r:id="rId201"/>
    <p:sldId id="2859" r:id="rId202"/>
    <p:sldId id="2860" r:id="rId203"/>
    <p:sldId id="2861" r:id="rId204"/>
    <p:sldId id="2875" r:id="rId205"/>
    <p:sldId id="2862" r:id="rId206"/>
    <p:sldId id="2863" r:id="rId207"/>
    <p:sldId id="2874" r:id="rId208"/>
    <p:sldId id="2866" r:id="rId209"/>
    <p:sldId id="2867" r:id="rId210"/>
    <p:sldId id="2868" r:id="rId211"/>
    <p:sldId id="2869" r:id="rId212"/>
    <p:sldId id="2870" r:id="rId213"/>
    <p:sldId id="2871" r:id="rId214"/>
  </p:sldIdLst>
  <p:sldSz cx="9906000" cy="6858000" type="A4"/>
  <p:notesSz cx="6807200" cy="9939338"/>
  <p:defaultTex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9900"/>
    <a:srgbClr val="FF00FF"/>
    <a:srgbClr val="00CCFF"/>
    <a:srgbClr val="336600"/>
    <a:srgbClr val="4AD68D"/>
    <a:srgbClr val="66FF99"/>
    <a:srgbClr val="B4D7FE"/>
    <a:srgbClr val="00CC00"/>
    <a:srgbClr val="04FC98"/>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2048" autoAdjust="0"/>
    <p:restoredTop sz="96469" autoAdjust="0"/>
  </p:normalViewPr>
  <p:slideViewPr>
    <p:cSldViewPr>
      <p:cViewPr varScale="1">
        <p:scale>
          <a:sx n="98" d="100"/>
          <a:sy n="98" d="100"/>
        </p:scale>
        <p:origin x="653" y="77"/>
      </p:cViewPr>
      <p:guideLst>
        <p:guide orient="horz" pos="2160"/>
        <p:guide pos="312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583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presProps" Target="pres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viewProps" Target="viewProps.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theme" Target="theme/theme1.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tableStyles" Target="tableStyles.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notesMaster" Target="notesMasters/notesMaster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5026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ltLang="ja-JP"/>
          </a:p>
        </p:txBody>
      </p:sp>
      <p:sp>
        <p:nvSpPr>
          <p:cNvPr id="3075" name="Rectangle 3"/>
          <p:cNvSpPr>
            <a:spLocks noGrp="1" noChangeArrowheads="1"/>
          </p:cNvSpPr>
          <p:nvPr>
            <p:ph type="dt" idx="1"/>
          </p:nvPr>
        </p:nvSpPr>
        <p:spPr bwMode="auto">
          <a:xfrm>
            <a:off x="3855349" y="0"/>
            <a:ext cx="295026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ltLang="ja-JP"/>
          </a:p>
        </p:txBody>
      </p:sp>
      <p:sp>
        <p:nvSpPr>
          <p:cNvPr id="78852" name="Rectangle 4"/>
          <p:cNvSpPr>
            <a:spLocks noGrp="1" noRot="1" noChangeAspect="1" noChangeArrowheads="1" noTextEdit="1"/>
          </p:cNvSpPr>
          <p:nvPr>
            <p:ph type="sldImg" idx="2"/>
          </p:nvPr>
        </p:nvSpPr>
        <p:spPr bwMode="auto">
          <a:xfrm>
            <a:off x="712788" y="746125"/>
            <a:ext cx="5383212" cy="37258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81198" y="4721225"/>
            <a:ext cx="5444806" cy="44719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3078" name="Rectangle 6"/>
          <p:cNvSpPr>
            <a:spLocks noGrp="1" noChangeArrowheads="1"/>
          </p:cNvSpPr>
          <p:nvPr>
            <p:ph type="ftr" sz="quarter" idx="4"/>
          </p:nvPr>
        </p:nvSpPr>
        <p:spPr bwMode="auto">
          <a:xfrm>
            <a:off x="0" y="9440864"/>
            <a:ext cx="2950263"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ltLang="ja-JP"/>
          </a:p>
        </p:txBody>
      </p:sp>
      <p:sp>
        <p:nvSpPr>
          <p:cNvPr id="3079" name="Rectangle 7"/>
          <p:cNvSpPr>
            <a:spLocks noGrp="1" noChangeArrowheads="1"/>
          </p:cNvSpPr>
          <p:nvPr>
            <p:ph type="sldNum" sz="quarter" idx="5"/>
          </p:nvPr>
        </p:nvSpPr>
        <p:spPr bwMode="auto">
          <a:xfrm>
            <a:off x="3855349" y="9440864"/>
            <a:ext cx="2950263"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4D6AAD06-7617-482F-BA18-065E58641F76}" type="slidenum">
              <a:rPr lang="en-US" altLang="ja-JP"/>
              <a:pPr>
                <a:defRPr/>
              </a:pPr>
              <a:t>‹#›</a:t>
            </a:fld>
            <a:endParaRPr lang="en-US" altLang="ja-JP"/>
          </a:p>
        </p:txBody>
      </p:sp>
    </p:spTree>
    <p:extLst>
      <p:ext uri="{BB962C8B-B14F-4D97-AF65-F5344CB8AC3E}">
        <p14:creationId xmlns:p14="http://schemas.microsoft.com/office/powerpoint/2010/main" val="38439335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a:t>
            </a:fld>
            <a:endParaRPr lang="en-US" altLang="ja-JP"/>
          </a:p>
        </p:txBody>
      </p:sp>
    </p:spTree>
    <p:extLst>
      <p:ext uri="{BB962C8B-B14F-4D97-AF65-F5344CB8AC3E}">
        <p14:creationId xmlns:p14="http://schemas.microsoft.com/office/powerpoint/2010/main" val="189042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10</a:t>
            </a:fld>
            <a:endParaRPr lang="en-US" altLang="ja-JP"/>
          </a:p>
        </p:txBody>
      </p:sp>
    </p:spTree>
    <p:extLst>
      <p:ext uri="{BB962C8B-B14F-4D97-AF65-F5344CB8AC3E}">
        <p14:creationId xmlns:p14="http://schemas.microsoft.com/office/powerpoint/2010/main" val="248915681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100</a:t>
            </a:fld>
            <a:endParaRPr lang="en-US" altLang="ja-JP"/>
          </a:p>
        </p:txBody>
      </p:sp>
    </p:spTree>
    <p:extLst>
      <p:ext uri="{BB962C8B-B14F-4D97-AF65-F5344CB8AC3E}">
        <p14:creationId xmlns:p14="http://schemas.microsoft.com/office/powerpoint/2010/main" val="320267362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101</a:t>
            </a:fld>
            <a:endParaRPr lang="en-US" altLang="ja-JP"/>
          </a:p>
        </p:txBody>
      </p:sp>
    </p:spTree>
    <p:extLst>
      <p:ext uri="{BB962C8B-B14F-4D97-AF65-F5344CB8AC3E}">
        <p14:creationId xmlns:p14="http://schemas.microsoft.com/office/powerpoint/2010/main" val="67291675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102</a:t>
            </a:fld>
            <a:endParaRPr lang="en-US" altLang="ja-JP"/>
          </a:p>
        </p:txBody>
      </p:sp>
    </p:spTree>
    <p:extLst>
      <p:ext uri="{BB962C8B-B14F-4D97-AF65-F5344CB8AC3E}">
        <p14:creationId xmlns:p14="http://schemas.microsoft.com/office/powerpoint/2010/main" val="382348263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103</a:t>
            </a:fld>
            <a:endParaRPr lang="en-US" altLang="ja-JP"/>
          </a:p>
        </p:txBody>
      </p:sp>
    </p:spTree>
    <p:extLst>
      <p:ext uri="{BB962C8B-B14F-4D97-AF65-F5344CB8AC3E}">
        <p14:creationId xmlns:p14="http://schemas.microsoft.com/office/powerpoint/2010/main" val="153905794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104</a:t>
            </a:fld>
            <a:endParaRPr lang="en-US" altLang="ja-JP"/>
          </a:p>
        </p:txBody>
      </p:sp>
    </p:spTree>
    <p:extLst>
      <p:ext uri="{BB962C8B-B14F-4D97-AF65-F5344CB8AC3E}">
        <p14:creationId xmlns:p14="http://schemas.microsoft.com/office/powerpoint/2010/main" val="371468872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105</a:t>
            </a:fld>
            <a:endParaRPr lang="en-US" altLang="ja-JP"/>
          </a:p>
        </p:txBody>
      </p:sp>
    </p:spTree>
    <p:extLst>
      <p:ext uri="{BB962C8B-B14F-4D97-AF65-F5344CB8AC3E}">
        <p14:creationId xmlns:p14="http://schemas.microsoft.com/office/powerpoint/2010/main" val="161803419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106</a:t>
            </a:fld>
            <a:endParaRPr lang="en-US" altLang="ja-JP"/>
          </a:p>
        </p:txBody>
      </p:sp>
    </p:spTree>
    <p:extLst>
      <p:ext uri="{BB962C8B-B14F-4D97-AF65-F5344CB8AC3E}">
        <p14:creationId xmlns:p14="http://schemas.microsoft.com/office/powerpoint/2010/main" val="328858805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107</a:t>
            </a:fld>
            <a:endParaRPr lang="en-US" altLang="ja-JP"/>
          </a:p>
        </p:txBody>
      </p:sp>
    </p:spTree>
    <p:extLst>
      <p:ext uri="{BB962C8B-B14F-4D97-AF65-F5344CB8AC3E}">
        <p14:creationId xmlns:p14="http://schemas.microsoft.com/office/powerpoint/2010/main" val="368504004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108</a:t>
            </a:fld>
            <a:endParaRPr lang="en-US" altLang="ja-JP"/>
          </a:p>
        </p:txBody>
      </p:sp>
    </p:spTree>
    <p:extLst>
      <p:ext uri="{BB962C8B-B14F-4D97-AF65-F5344CB8AC3E}">
        <p14:creationId xmlns:p14="http://schemas.microsoft.com/office/powerpoint/2010/main" val="227124988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109</a:t>
            </a:fld>
            <a:endParaRPr lang="en-US" altLang="ja-JP"/>
          </a:p>
        </p:txBody>
      </p:sp>
    </p:spTree>
    <p:extLst>
      <p:ext uri="{BB962C8B-B14F-4D97-AF65-F5344CB8AC3E}">
        <p14:creationId xmlns:p14="http://schemas.microsoft.com/office/powerpoint/2010/main" val="559349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11</a:t>
            </a:fld>
            <a:endParaRPr lang="en-US" altLang="ja-JP"/>
          </a:p>
        </p:txBody>
      </p:sp>
    </p:spTree>
    <p:extLst>
      <p:ext uri="{BB962C8B-B14F-4D97-AF65-F5344CB8AC3E}">
        <p14:creationId xmlns:p14="http://schemas.microsoft.com/office/powerpoint/2010/main" val="294821391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110</a:t>
            </a:fld>
            <a:endParaRPr lang="en-US" altLang="ja-JP"/>
          </a:p>
        </p:txBody>
      </p:sp>
    </p:spTree>
    <p:extLst>
      <p:ext uri="{BB962C8B-B14F-4D97-AF65-F5344CB8AC3E}">
        <p14:creationId xmlns:p14="http://schemas.microsoft.com/office/powerpoint/2010/main" val="249715683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111</a:t>
            </a:fld>
            <a:endParaRPr lang="en-US" altLang="ja-JP"/>
          </a:p>
        </p:txBody>
      </p:sp>
    </p:spTree>
    <p:extLst>
      <p:ext uri="{BB962C8B-B14F-4D97-AF65-F5344CB8AC3E}">
        <p14:creationId xmlns:p14="http://schemas.microsoft.com/office/powerpoint/2010/main" val="134519333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112</a:t>
            </a:fld>
            <a:endParaRPr lang="en-US" altLang="ja-JP"/>
          </a:p>
        </p:txBody>
      </p:sp>
    </p:spTree>
    <p:extLst>
      <p:ext uri="{BB962C8B-B14F-4D97-AF65-F5344CB8AC3E}">
        <p14:creationId xmlns:p14="http://schemas.microsoft.com/office/powerpoint/2010/main" val="281711861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113</a:t>
            </a:fld>
            <a:endParaRPr lang="en-US" altLang="ja-JP"/>
          </a:p>
        </p:txBody>
      </p:sp>
    </p:spTree>
    <p:extLst>
      <p:ext uri="{BB962C8B-B14F-4D97-AF65-F5344CB8AC3E}">
        <p14:creationId xmlns:p14="http://schemas.microsoft.com/office/powerpoint/2010/main" val="128461711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114</a:t>
            </a:fld>
            <a:endParaRPr lang="en-US" altLang="ja-JP"/>
          </a:p>
        </p:txBody>
      </p:sp>
    </p:spTree>
    <p:extLst>
      <p:ext uri="{BB962C8B-B14F-4D97-AF65-F5344CB8AC3E}">
        <p14:creationId xmlns:p14="http://schemas.microsoft.com/office/powerpoint/2010/main" val="191041146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115</a:t>
            </a:fld>
            <a:endParaRPr lang="en-US" altLang="ja-JP"/>
          </a:p>
        </p:txBody>
      </p:sp>
    </p:spTree>
    <p:extLst>
      <p:ext uri="{BB962C8B-B14F-4D97-AF65-F5344CB8AC3E}">
        <p14:creationId xmlns:p14="http://schemas.microsoft.com/office/powerpoint/2010/main" val="303280100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116</a:t>
            </a:fld>
            <a:endParaRPr lang="en-US" altLang="ja-JP"/>
          </a:p>
        </p:txBody>
      </p:sp>
    </p:spTree>
    <p:extLst>
      <p:ext uri="{BB962C8B-B14F-4D97-AF65-F5344CB8AC3E}">
        <p14:creationId xmlns:p14="http://schemas.microsoft.com/office/powerpoint/2010/main" val="70910894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117</a:t>
            </a:fld>
            <a:endParaRPr lang="en-US" altLang="ja-JP"/>
          </a:p>
        </p:txBody>
      </p:sp>
    </p:spTree>
    <p:extLst>
      <p:ext uri="{BB962C8B-B14F-4D97-AF65-F5344CB8AC3E}">
        <p14:creationId xmlns:p14="http://schemas.microsoft.com/office/powerpoint/2010/main" val="111287205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118</a:t>
            </a:fld>
            <a:endParaRPr lang="en-US" altLang="ja-JP"/>
          </a:p>
        </p:txBody>
      </p:sp>
    </p:spTree>
    <p:extLst>
      <p:ext uri="{BB962C8B-B14F-4D97-AF65-F5344CB8AC3E}">
        <p14:creationId xmlns:p14="http://schemas.microsoft.com/office/powerpoint/2010/main" val="199910151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119</a:t>
            </a:fld>
            <a:endParaRPr lang="en-US" altLang="ja-JP"/>
          </a:p>
        </p:txBody>
      </p:sp>
    </p:spTree>
    <p:extLst>
      <p:ext uri="{BB962C8B-B14F-4D97-AF65-F5344CB8AC3E}">
        <p14:creationId xmlns:p14="http://schemas.microsoft.com/office/powerpoint/2010/main" val="4081545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12</a:t>
            </a:fld>
            <a:endParaRPr lang="en-US" altLang="ja-JP"/>
          </a:p>
        </p:txBody>
      </p:sp>
    </p:spTree>
    <p:extLst>
      <p:ext uri="{BB962C8B-B14F-4D97-AF65-F5344CB8AC3E}">
        <p14:creationId xmlns:p14="http://schemas.microsoft.com/office/powerpoint/2010/main" val="350657073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120</a:t>
            </a:fld>
            <a:endParaRPr lang="en-US" altLang="ja-JP"/>
          </a:p>
        </p:txBody>
      </p:sp>
    </p:spTree>
    <p:extLst>
      <p:ext uri="{BB962C8B-B14F-4D97-AF65-F5344CB8AC3E}">
        <p14:creationId xmlns:p14="http://schemas.microsoft.com/office/powerpoint/2010/main" val="418261540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121</a:t>
            </a:fld>
            <a:endParaRPr lang="en-US" altLang="ja-JP"/>
          </a:p>
        </p:txBody>
      </p:sp>
    </p:spTree>
    <p:extLst>
      <p:ext uri="{BB962C8B-B14F-4D97-AF65-F5344CB8AC3E}">
        <p14:creationId xmlns:p14="http://schemas.microsoft.com/office/powerpoint/2010/main" val="171169474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122</a:t>
            </a:fld>
            <a:endParaRPr lang="en-US" altLang="ja-JP"/>
          </a:p>
        </p:txBody>
      </p:sp>
    </p:spTree>
    <p:extLst>
      <p:ext uri="{BB962C8B-B14F-4D97-AF65-F5344CB8AC3E}">
        <p14:creationId xmlns:p14="http://schemas.microsoft.com/office/powerpoint/2010/main" val="117216784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123</a:t>
            </a:fld>
            <a:endParaRPr lang="en-US" altLang="ja-JP"/>
          </a:p>
        </p:txBody>
      </p:sp>
    </p:spTree>
    <p:extLst>
      <p:ext uri="{BB962C8B-B14F-4D97-AF65-F5344CB8AC3E}">
        <p14:creationId xmlns:p14="http://schemas.microsoft.com/office/powerpoint/2010/main" val="326683889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124</a:t>
            </a:fld>
            <a:endParaRPr lang="en-US" altLang="ja-JP"/>
          </a:p>
        </p:txBody>
      </p:sp>
    </p:spTree>
    <p:extLst>
      <p:ext uri="{BB962C8B-B14F-4D97-AF65-F5344CB8AC3E}">
        <p14:creationId xmlns:p14="http://schemas.microsoft.com/office/powerpoint/2010/main" val="168433276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125</a:t>
            </a:fld>
            <a:endParaRPr lang="en-US" altLang="ja-JP"/>
          </a:p>
        </p:txBody>
      </p:sp>
    </p:spTree>
    <p:extLst>
      <p:ext uri="{BB962C8B-B14F-4D97-AF65-F5344CB8AC3E}">
        <p14:creationId xmlns:p14="http://schemas.microsoft.com/office/powerpoint/2010/main" val="327569803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126</a:t>
            </a:fld>
            <a:endParaRPr lang="en-US" altLang="ja-JP"/>
          </a:p>
        </p:txBody>
      </p:sp>
    </p:spTree>
    <p:extLst>
      <p:ext uri="{BB962C8B-B14F-4D97-AF65-F5344CB8AC3E}">
        <p14:creationId xmlns:p14="http://schemas.microsoft.com/office/powerpoint/2010/main" val="131946382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127</a:t>
            </a:fld>
            <a:endParaRPr lang="en-US" altLang="ja-JP"/>
          </a:p>
        </p:txBody>
      </p:sp>
    </p:spTree>
    <p:extLst>
      <p:ext uri="{BB962C8B-B14F-4D97-AF65-F5344CB8AC3E}">
        <p14:creationId xmlns:p14="http://schemas.microsoft.com/office/powerpoint/2010/main" val="333352398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128</a:t>
            </a:fld>
            <a:endParaRPr lang="en-US" altLang="ja-JP"/>
          </a:p>
        </p:txBody>
      </p:sp>
    </p:spTree>
    <p:extLst>
      <p:ext uri="{BB962C8B-B14F-4D97-AF65-F5344CB8AC3E}">
        <p14:creationId xmlns:p14="http://schemas.microsoft.com/office/powerpoint/2010/main" val="209601337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129</a:t>
            </a:fld>
            <a:endParaRPr lang="en-US" altLang="ja-JP"/>
          </a:p>
        </p:txBody>
      </p:sp>
    </p:spTree>
    <p:extLst>
      <p:ext uri="{BB962C8B-B14F-4D97-AF65-F5344CB8AC3E}">
        <p14:creationId xmlns:p14="http://schemas.microsoft.com/office/powerpoint/2010/main" val="1018894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13</a:t>
            </a:fld>
            <a:endParaRPr lang="en-US" altLang="ja-JP"/>
          </a:p>
        </p:txBody>
      </p:sp>
    </p:spTree>
    <p:extLst>
      <p:ext uri="{BB962C8B-B14F-4D97-AF65-F5344CB8AC3E}">
        <p14:creationId xmlns:p14="http://schemas.microsoft.com/office/powerpoint/2010/main" val="221265580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130</a:t>
            </a:fld>
            <a:endParaRPr lang="en-US" altLang="ja-JP"/>
          </a:p>
        </p:txBody>
      </p:sp>
    </p:spTree>
    <p:extLst>
      <p:ext uri="{BB962C8B-B14F-4D97-AF65-F5344CB8AC3E}">
        <p14:creationId xmlns:p14="http://schemas.microsoft.com/office/powerpoint/2010/main" val="269204843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131</a:t>
            </a:fld>
            <a:endParaRPr lang="en-US" altLang="ja-JP"/>
          </a:p>
        </p:txBody>
      </p:sp>
    </p:spTree>
    <p:extLst>
      <p:ext uri="{BB962C8B-B14F-4D97-AF65-F5344CB8AC3E}">
        <p14:creationId xmlns:p14="http://schemas.microsoft.com/office/powerpoint/2010/main" val="16749644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132</a:t>
            </a:fld>
            <a:endParaRPr lang="en-US" altLang="ja-JP"/>
          </a:p>
        </p:txBody>
      </p:sp>
    </p:spTree>
    <p:extLst>
      <p:ext uri="{BB962C8B-B14F-4D97-AF65-F5344CB8AC3E}">
        <p14:creationId xmlns:p14="http://schemas.microsoft.com/office/powerpoint/2010/main" val="183752169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133</a:t>
            </a:fld>
            <a:endParaRPr lang="en-US" altLang="ja-JP"/>
          </a:p>
        </p:txBody>
      </p:sp>
    </p:spTree>
    <p:extLst>
      <p:ext uri="{BB962C8B-B14F-4D97-AF65-F5344CB8AC3E}">
        <p14:creationId xmlns:p14="http://schemas.microsoft.com/office/powerpoint/2010/main" val="181417658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134</a:t>
            </a:fld>
            <a:endParaRPr lang="en-US" altLang="ja-JP"/>
          </a:p>
        </p:txBody>
      </p:sp>
    </p:spTree>
    <p:extLst>
      <p:ext uri="{BB962C8B-B14F-4D97-AF65-F5344CB8AC3E}">
        <p14:creationId xmlns:p14="http://schemas.microsoft.com/office/powerpoint/2010/main" val="28779357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135</a:t>
            </a:fld>
            <a:endParaRPr lang="en-US" altLang="ja-JP"/>
          </a:p>
        </p:txBody>
      </p:sp>
    </p:spTree>
    <p:extLst>
      <p:ext uri="{BB962C8B-B14F-4D97-AF65-F5344CB8AC3E}">
        <p14:creationId xmlns:p14="http://schemas.microsoft.com/office/powerpoint/2010/main" val="198011408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136</a:t>
            </a:fld>
            <a:endParaRPr lang="en-US" altLang="ja-JP"/>
          </a:p>
        </p:txBody>
      </p:sp>
    </p:spTree>
    <p:extLst>
      <p:ext uri="{BB962C8B-B14F-4D97-AF65-F5344CB8AC3E}">
        <p14:creationId xmlns:p14="http://schemas.microsoft.com/office/powerpoint/2010/main" val="210042123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137</a:t>
            </a:fld>
            <a:endParaRPr lang="en-US" altLang="ja-JP"/>
          </a:p>
        </p:txBody>
      </p:sp>
    </p:spTree>
    <p:extLst>
      <p:ext uri="{BB962C8B-B14F-4D97-AF65-F5344CB8AC3E}">
        <p14:creationId xmlns:p14="http://schemas.microsoft.com/office/powerpoint/2010/main" val="230654712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138</a:t>
            </a:fld>
            <a:endParaRPr lang="en-US" altLang="ja-JP"/>
          </a:p>
        </p:txBody>
      </p:sp>
    </p:spTree>
    <p:extLst>
      <p:ext uri="{BB962C8B-B14F-4D97-AF65-F5344CB8AC3E}">
        <p14:creationId xmlns:p14="http://schemas.microsoft.com/office/powerpoint/2010/main" val="372234730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139</a:t>
            </a:fld>
            <a:endParaRPr lang="en-US" altLang="ja-JP"/>
          </a:p>
        </p:txBody>
      </p:sp>
    </p:spTree>
    <p:extLst>
      <p:ext uri="{BB962C8B-B14F-4D97-AF65-F5344CB8AC3E}">
        <p14:creationId xmlns:p14="http://schemas.microsoft.com/office/powerpoint/2010/main" val="1458782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14</a:t>
            </a:fld>
            <a:endParaRPr lang="en-US" altLang="ja-JP"/>
          </a:p>
        </p:txBody>
      </p:sp>
    </p:spTree>
    <p:extLst>
      <p:ext uri="{BB962C8B-B14F-4D97-AF65-F5344CB8AC3E}">
        <p14:creationId xmlns:p14="http://schemas.microsoft.com/office/powerpoint/2010/main" val="198663476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140</a:t>
            </a:fld>
            <a:endParaRPr lang="en-US" altLang="ja-JP"/>
          </a:p>
        </p:txBody>
      </p:sp>
    </p:spTree>
    <p:extLst>
      <p:ext uri="{BB962C8B-B14F-4D97-AF65-F5344CB8AC3E}">
        <p14:creationId xmlns:p14="http://schemas.microsoft.com/office/powerpoint/2010/main" val="324586231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141</a:t>
            </a:fld>
            <a:endParaRPr lang="en-US" altLang="ja-JP"/>
          </a:p>
        </p:txBody>
      </p:sp>
    </p:spTree>
    <p:extLst>
      <p:ext uri="{BB962C8B-B14F-4D97-AF65-F5344CB8AC3E}">
        <p14:creationId xmlns:p14="http://schemas.microsoft.com/office/powerpoint/2010/main" val="240336794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142</a:t>
            </a:fld>
            <a:endParaRPr lang="en-US" altLang="ja-JP"/>
          </a:p>
        </p:txBody>
      </p:sp>
    </p:spTree>
    <p:extLst>
      <p:ext uri="{BB962C8B-B14F-4D97-AF65-F5344CB8AC3E}">
        <p14:creationId xmlns:p14="http://schemas.microsoft.com/office/powerpoint/2010/main" val="297486582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143</a:t>
            </a:fld>
            <a:endParaRPr lang="en-US" altLang="ja-JP"/>
          </a:p>
        </p:txBody>
      </p:sp>
    </p:spTree>
    <p:extLst>
      <p:ext uri="{BB962C8B-B14F-4D97-AF65-F5344CB8AC3E}">
        <p14:creationId xmlns:p14="http://schemas.microsoft.com/office/powerpoint/2010/main" val="142018457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144</a:t>
            </a:fld>
            <a:endParaRPr lang="en-US" altLang="ja-JP"/>
          </a:p>
        </p:txBody>
      </p:sp>
    </p:spTree>
    <p:extLst>
      <p:ext uri="{BB962C8B-B14F-4D97-AF65-F5344CB8AC3E}">
        <p14:creationId xmlns:p14="http://schemas.microsoft.com/office/powerpoint/2010/main" val="387892952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145</a:t>
            </a:fld>
            <a:endParaRPr lang="en-US" altLang="ja-JP"/>
          </a:p>
        </p:txBody>
      </p:sp>
    </p:spTree>
    <p:extLst>
      <p:ext uri="{BB962C8B-B14F-4D97-AF65-F5344CB8AC3E}">
        <p14:creationId xmlns:p14="http://schemas.microsoft.com/office/powerpoint/2010/main" val="352520513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146</a:t>
            </a:fld>
            <a:endParaRPr lang="en-US" altLang="ja-JP"/>
          </a:p>
        </p:txBody>
      </p:sp>
    </p:spTree>
    <p:extLst>
      <p:ext uri="{BB962C8B-B14F-4D97-AF65-F5344CB8AC3E}">
        <p14:creationId xmlns:p14="http://schemas.microsoft.com/office/powerpoint/2010/main" val="34523325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147</a:t>
            </a:fld>
            <a:endParaRPr lang="en-US" altLang="ja-JP"/>
          </a:p>
        </p:txBody>
      </p:sp>
    </p:spTree>
    <p:extLst>
      <p:ext uri="{BB962C8B-B14F-4D97-AF65-F5344CB8AC3E}">
        <p14:creationId xmlns:p14="http://schemas.microsoft.com/office/powerpoint/2010/main" val="100134887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148</a:t>
            </a:fld>
            <a:endParaRPr lang="en-US" altLang="ja-JP"/>
          </a:p>
        </p:txBody>
      </p:sp>
    </p:spTree>
    <p:extLst>
      <p:ext uri="{BB962C8B-B14F-4D97-AF65-F5344CB8AC3E}">
        <p14:creationId xmlns:p14="http://schemas.microsoft.com/office/powerpoint/2010/main" val="81874730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149</a:t>
            </a:fld>
            <a:endParaRPr lang="en-US" altLang="ja-JP"/>
          </a:p>
        </p:txBody>
      </p:sp>
    </p:spTree>
    <p:extLst>
      <p:ext uri="{BB962C8B-B14F-4D97-AF65-F5344CB8AC3E}">
        <p14:creationId xmlns:p14="http://schemas.microsoft.com/office/powerpoint/2010/main" val="30936927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15</a:t>
            </a:fld>
            <a:endParaRPr lang="en-US" altLang="ja-JP"/>
          </a:p>
        </p:txBody>
      </p:sp>
    </p:spTree>
    <p:extLst>
      <p:ext uri="{BB962C8B-B14F-4D97-AF65-F5344CB8AC3E}">
        <p14:creationId xmlns:p14="http://schemas.microsoft.com/office/powerpoint/2010/main" val="114953349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150</a:t>
            </a:fld>
            <a:endParaRPr lang="en-US" altLang="ja-JP"/>
          </a:p>
        </p:txBody>
      </p:sp>
    </p:spTree>
    <p:extLst>
      <p:ext uri="{BB962C8B-B14F-4D97-AF65-F5344CB8AC3E}">
        <p14:creationId xmlns:p14="http://schemas.microsoft.com/office/powerpoint/2010/main" val="17185720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151</a:t>
            </a:fld>
            <a:endParaRPr lang="en-US" altLang="ja-JP"/>
          </a:p>
        </p:txBody>
      </p:sp>
    </p:spTree>
    <p:extLst>
      <p:ext uri="{BB962C8B-B14F-4D97-AF65-F5344CB8AC3E}">
        <p14:creationId xmlns:p14="http://schemas.microsoft.com/office/powerpoint/2010/main" val="403270399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152</a:t>
            </a:fld>
            <a:endParaRPr lang="en-US" altLang="ja-JP"/>
          </a:p>
        </p:txBody>
      </p:sp>
    </p:spTree>
    <p:extLst>
      <p:ext uri="{BB962C8B-B14F-4D97-AF65-F5344CB8AC3E}">
        <p14:creationId xmlns:p14="http://schemas.microsoft.com/office/powerpoint/2010/main" val="49710569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153</a:t>
            </a:fld>
            <a:endParaRPr lang="en-US" altLang="ja-JP"/>
          </a:p>
        </p:txBody>
      </p:sp>
    </p:spTree>
    <p:extLst>
      <p:ext uri="{BB962C8B-B14F-4D97-AF65-F5344CB8AC3E}">
        <p14:creationId xmlns:p14="http://schemas.microsoft.com/office/powerpoint/2010/main" val="55723427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154</a:t>
            </a:fld>
            <a:endParaRPr lang="en-US" altLang="ja-JP"/>
          </a:p>
        </p:txBody>
      </p:sp>
    </p:spTree>
    <p:extLst>
      <p:ext uri="{BB962C8B-B14F-4D97-AF65-F5344CB8AC3E}">
        <p14:creationId xmlns:p14="http://schemas.microsoft.com/office/powerpoint/2010/main" val="403593683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155</a:t>
            </a:fld>
            <a:endParaRPr lang="en-US" altLang="ja-JP"/>
          </a:p>
        </p:txBody>
      </p:sp>
    </p:spTree>
    <p:extLst>
      <p:ext uri="{BB962C8B-B14F-4D97-AF65-F5344CB8AC3E}">
        <p14:creationId xmlns:p14="http://schemas.microsoft.com/office/powerpoint/2010/main" val="37188335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156</a:t>
            </a:fld>
            <a:endParaRPr lang="en-US" altLang="ja-JP"/>
          </a:p>
        </p:txBody>
      </p:sp>
    </p:spTree>
    <p:extLst>
      <p:ext uri="{BB962C8B-B14F-4D97-AF65-F5344CB8AC3E}">
        <p14:creationId xmlns:p14="http://schemas.microsoft.com/office/powerpoint/2010/main" val="199755484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157</a:t>
            </a:fld>
            <a:endParaRPr lang="en-US" altLang="ja-JP"/>
          </a:p>
        </p:txBody>
      </p:sp>
    </p:spTree>
    <p:extLst>
      <p:ext uri="{BB962C8B-B14F-4D97-AF65-F5344CB8AC3E}">
        <p14:creationId xmlns:p14="http://schemas.microsoft.com/office/powerpoint/2010/main" val="9283816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158</a:t>
            </a:fld>
            <a:endParaRPr lang="en-US" altLang="ja-JP"/>
          </a:p>
        </p:txBody>
      </p:sp>
    </p:spTree>
    <p:extLst>
      <p:ext uri="{BB962C8B-B14F-4D97-AF65-F5344CB8AC3E}">
        <p14:creationId xmlns:p14="http://schemas.microsoft.com/office/powerpoint/2010/main" val="276026344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159</a:t>
            </a:fld>
            <a:endParaRPr lang="en-US" altLang="ja-JP"/>
          </a:p>
        </p:txBody>
      </p:sp>
    </p:spTree>
    <p:extLst>
      <p:ext uri="{BB962C8B-B14F-4D97-AF65-F5344CB8AC3E}">
        <p14:creationId xmlns:p14="http://schemas.microsoft.com/office/powerpoint/2010/main" val="2101854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16</a:t>
            </a:fld>
            <a:endParaRPr lang="en-US" altLang="ja-JP"/>
          </a:p>
        </p:txBody>
      </p:sp>
    </p:spTree>
    <p:extLst>
      <p:ext uri="{BB962C8B-B14F-4D97-AF65-F5344CB8AC3E}">
        <p14:creationId xmlns:p14="http://schemas.microsoft.com/office/powerpoint/2010/main" val="2141803128"/>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160</a:t>
            </a:fld>
            <a:endParaRPr lang="en-US" altLang="ja-JP"/>
          </a:p>
        </p:txBody>
      </p:sp>
    </p:spTree>
    <p:extLst>
      <p:ext uri="{BB962C8B-B14F-4D97-AF65-F5344CB8AC3E}">
        <p14:creationId xmlns:p14="http://schemas.microsoft.com/office/powerpoint/2010/main" val="78002554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161</a:t>
            </a:fld>
            <a:endParaRPr lang="en-US" altLang="ja-JP"/>
          </a:p>
        </p:txBody>
      </p:sp>
    </p:spTree>
    <p:extLst>
      <p:ext uri="{BB962C8B-B14F-4D97-AF65-F5344CB8AC3E}">
        <p14:creationId xmlns:p14="http://schemas.microsoft.com/office/powerpoint/2010/main" val="214246745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162</a:t>
            </a:fld>
            <a:endParaRPr lang="en-US" altLang="ja-JP"/>
          </a:p>
        </p:txBody>
      </p:sp>
    </p:spTree>
    <p:extLst>
      <p:ext uri="{BB962C8B-B14F-4D97-AF65-F5344CB8AC3E}">
        <p14:creationId xmlns:p14="http://schemas.microsoft.com/office/powerpoint/2010/main" val="158594737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163</a:t>
            </a:fld>
            <a:endParaRPr lang="en-US" altLang="ja-JP"/>
          </a:p>
        </p:txBody>
      </p:sp>
    </p:spTree>
    <p:extLst>
      <p:ext uri="{BB962C8B-B14F-4D97-AF65-F5344CB8AC3E}">
        <p14:creationId xmlns:p14="http://schemas.microsoft.com/office/powerpoint/2010/main" val="39613692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164</a:t>
            </a:fld>
            <a:endParaRPr lang="en-US" altLang="ja-JP"/>
          </a:p>
        </p:txBody>
      </p:sp>
    </p:spTree>
    <p:extLst>
      <p:ext uri="{BB962C8B-B14F-4D97-AF65-F5344CB8AC3E}">
        <p14:creationId xmlns:p14="http://schemas.microsoft.com/office/powerpoint/2010/main" val="49097899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165</a:t>
            </a:fld>
            <a:endParaRPr lang="en-US" altLang="ja-JP"/>
          </a:p>
        </p:txBody>
      </p:sp>
    </p:spTree>
    <p:extLst>
      <p:ext uri="{BB962C8B-B14F-4D97-AF65-F5344CB8AC3E}">
        <p14:creationId xmlns:p14="http://schemas.microsoft.com/office/powerpoint/2010/main" val="1492540147"/>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166</a:t>
            </a:fld>
            <a:endParaRPr lang="en-US" altLang="ja-JP"/>
          </a:p>
        </p:txBody>
      </p:sp>
    </p:spTree>
    <p:extLst>
      <p:ext uri="{BB962C8B-B14F-4D97-AF65-F5344CB8AC3E}">
        <p14:creationId xmlns:p14="http://schemas.microsoft.com/office/powerpoint/2010/main" val="2275558247"/>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167</a:t>
            </a:fld>
            <a:endParaRPr lang="en-US" altLang="ja-JP"/>
          </a:p>
        </p:txBody>
      </p:sp>
    </p:spTree>
    <p:extLst>
      <p:ext uri="{BB962C8B-B14F-4D97-AF65-F5344CB8AC3E}">
        <p14:creationId xmlns:p14="http://schemas.microsoft.com/office/powerpoint/2010/main" val="99183929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168</a:t>
            </a:fld>
            <a:endParaRPr lang="en-US" altLang="ja-JP"/>
          </a:p>
        </p:txBody>
      </p:sp>
    </p:spTree>
    <p:extLst>
      <p:ext uri="{BB962C8B-B14F-4D97-AF65-F5344CB8AC3E}">
        <p14:creationId xmlns:p14="http://schemas.microsoft.com/office/powerpoint/2010/main" val="351548363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169</a:t>
            </a:fld>
            <a:endParaRPr lang="en-US" altLang="ja-JP"/>
          </a:p>
        </p:txBody>
      </p:sp>
    </p:spTree>
    <p:extLst>
      <p:ext uri="{BB962C8B-B14F-4D97-AF65-F5344CB8AC3E}">
        <p14:creationId xmlns:p14="http://schemas.microsoft.com/office/powerpoint/2010/main" val="2010174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17</a:t>
            </a:fld>
            <a:endParaRPr lang="en-US" altLang="ja-JP"/>
          </a:p>
        </p:txBody>
      </p:sp>
    </p:spTree>
    <p:extLst>
      <p:ext uri="{BB962C8B-B14F-4D97-AF65-F5344CB8AC3E}">
        <p14:creationId xmlns:p14="http://schemas.microsoft.com/office/powerpoint/2010/main" val="2103856734"/>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170</a:t>
            </a:fld>
            <a:endParaRPr lang="en-US" altLang="ja-JP"/>
          </a:p>
        </p:txBody>
      </p:sp>
    </p:spTree>
    <p:extLst>
      <p:ext uri="{BB962C8B-B14F-4D97-AF65-F5344CB8AC3E}">
        <p14:creationId xmlns:p14="http://schemas.microsoft.com/office/powerpoint/2010/main" val="3895169863"/>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171</a:t>
            </a:fld>
            <a:endParaRPr lang="en-US" altLang="ja-JP"/>
          </a:p>
        </p:txBody>
      </p:sp>
    </p:spTree>
    <p:extLst>
      <p:ext uri="{BB962C8B-B14F-4D97-AF65-F5344CB8AC3E}">
        <p14:creationId xmlns:p14="http://schemas.microsoft.com/office/powerpoint/2010/main" val="1468578711"/>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172</a:t>
            </a:fld>
            <a:endParaRPr lang="en-US" altLang="ja-JP"/>
          </a:p>
        </p:txBody>
      </p:sp>
    </p:spTree>
    <p:extLst>
      <p:ext uri="{BB962C8B-B14F-4D97-AF65-F5344CB8AC3E}">
        <p14:creationId xmlns:p14="http://schemas.microsoft.com/office/powerpoint/2010/main" val="2577642934"/>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173</a:t>
            </a:fld>
            <a:endParaRPr lang="en-US" altLang="ja-JP"/>
          </a:p>
        </p:txBody>
      </p:sp>
    </p:spTree>
    <p:extLst>
      <p:ext uri="{BB962C8B-B14F-4D97-AF65-F5344CB8AC3E}">
        <p14:creationId xmlns:p14="http://schemas.microsoft.com/office/powerpoint/2010/main" val="2753177646"/>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174</a:t>
            </a:fld>
            <a:endParaRPr lang="en-US" altLang="ja-JP"/>
          </a:p>
        </p:txBody>
      </p:sp>
    </p:spTree>
    <p:extLst>
      <p:ext uri="{BB962C8B-B14F-4D97-AF65-F5344CB8AC3E}">
        <p14:creationId xmlns:p14="http://schemas.microsoft.com/office/powerpoint/2010/main" val="4041297755"/>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175</a:t>
            </a:fld>
            <a:endParaRPr lang="en-US" altLang="ja-JP"/>
          </a:p>
        </p:txBody>
      </p:sp>
    </p:spTree>
    <p:extLst>
      <p:ext uri="{BB962C8B-B14F-4D97-AF65-F5344CB8AC3E}">
        <p14:creationId xmlns:p14="http://schemas.microsoft.com/office/powerpoint/2010/main" val="3420244089"/>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176</a:t>
            </a:fld>
            <a:endParaRPr lang="en-US" altLang="ja-JP"/>
          </a:p>
        </p:txBody>
      </p:sp>
    </p:spTree>
    <p:extLst>
      <p:ext uri="{BB962C8B-B14F-4D97-AF65-F5344CB8AC3E}">
        <p14:creationId xmlns:p14="http://schemas.microsoft.com/office/powerpoint/2010/main" val="2126787752"/>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177</a:t>
            </a:fld>
            <a:endParaRPr lang="en-US" altLang="ja-JP"/>
          </a:p>
        </p:txBody>
      </p:sp>
    </p:spTree>
    <p:extLst>
      <p:ext uri="{BB962C8B-B14F-4D97-AF65-F5344CB8AC3E}">
        <p14:creationId xmlns:p14="http://schemas.microsoft.com/office/powerpoint/2010/main" val="381896581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178</a:t>
            </a:fld>
            <a:endParaRPr lang="en-US" altLang="ja-JP"/>
          </a:p>
        </p:txBody>
      </p:sp>
    </p:spTree>
    <p:extLst>
      <p:ext uri="{BB962C8B-B14F-4D97-AF65-F5344CB8AC3E}">
        <p14:creationId xmlns:p14="http://schemas.microsoft.com/office/powerpoint/2010/main" val="1921247264"/>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179</a:t>
            </a:fld>
            <a:endParaRPr lang="en-US" altLang="ja-JP"/>
          </a:p>
        </p:txBody>
      </p:sp>
    </p:spTree>
    <p:extLst>
      <p:ext uri="{BB962C8B-B14F-4D97-AF65-F5344CB8AC3E}">
        <p14:creationId xmlns:p14="http://schemas.microsoft.com/office/powerpoint/2010/main" val="34915339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18</a:t>
            </a:fld>
            <a:endParaRPr lang="en-US" altLang="ja-JP"/>
          </a:p>
        </p:txBody>
      </p:sp>
    </p:spTree>
    <p:extLst>
      <p:ext uri="{BB962C8B-B14F-4D97-AF65-F5344CB8AC3E}">
        <p14:creationId xmlns:p14="http://schemas.microsoft.com/office/powerpoint/2010/main" val="3161895523"/>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180</a:t>
            </a:fld>
            <a:endParaRPr lang="en-US" altLang="ja-JP"/>
          </a:p>
        </p:txBody>
      </p:sp>
    </p:spTree>
    <p:extLst>
      <p:ext uri="{BB962C8B-B14F-4D97-AF65-F5344CB8AC3E}">
        <p14:creationId xmlns:p14="http://schemas.microsoft.com/office/powerpoint/2010/main" val="3794087885"/>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181</a:t>
            </a:fld>
            <a:endParaRPr lang="en-US" altLang="ja-JP"/>
          </a:p>
        </p:txBody>
      </p:sp>
    </p:spTree>
    <p:extLst>
      <p:ext uri="{BB962C8B-B14F-4D97-AF65-F5344CB8AC3E}">
        <p14:creationId xmlns:p14="http://schemas.microsoft.com/office/powerpoint/2010/main" val="398255412"/>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182</a:t>
            </a:fld>
            <a:endParaRPr lang="en-US" altLang="ja-JP"/>
          </a:p>
        </p:txBody>
      </p:sp>
    </p:spTree>
    <p:extLst>
      <p:ext uri="{BB962C8B-B14F-4D97-AF65-F5344CB8AC3E}">
        <p14:creationId xmlns:p14="http://schemas.microsoft.com/office/powerpoint/2010/main" val="3273235435"/>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183</a:t>
            </a:fld>
            <a:endParaRPr lang="en-US" altLang="ja-JP"/>
          </a:p>
        </p:txBody>
      </p:sp>
    </p:spTree>
    <p:extLst>
      <p:ext uri="{BB962C8B-B14F-4D97-AF65-F5344CB8AC3E}">
        <p14:creationId xmlns:p14="http://schemas.microsoft.com/office/powerpoint/2010/main" val="2250608714"/>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184</a:t>
            </a:fld>
            <a:endParaRPr lang="en-US" altLang="ja-JP"/>
          </a:p>
        </p:txBody>
      </p:sp>
    </p:spTree>
    <p:extLst>
      <p:ext uri="{BB962C8B-B14F-4D97-AF65-F5344CB8AC3E}">
        <p14:creationId xmlns:p14="http://schemas.microsoft.com/office/powerpoint/2010/main" val="2707023551"/>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185</a:t>
            </a:fld>
            <a:endParaRPr lang="en-US" altLang="ja-JP"/>
          </a:p>
        </p:txBody>
      </p:sp>
    </p:spTree>
    <p:extLst>
      <p:ext uri="{BB962C8B-B14F-4D97-AF65-F5344CB8AC3E}">
        <p14:creationId xmlns:p14="http://schemas.microsoft.com/office/powerpoint/2010/main" val="1493933175"/>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186</a:t>
            </a:fld>
            <a:endParaRPr lang="en-US" altLang="ja-JP"/>
          </a:p>
        </p:txBody>
      </p:sp>
    </p:spTree>
    <p:extLst>
      <p:ext uri="{BB962C8B-B14F-4D97-AF65-F5344CB8AC3E}">
        <p14:creationId xmlns:p14="http://schemas.microsoft.com/office/powerpoint/2010/main" val="2994460665"/>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187</a:t>
            </a:fld>
            <a:endParaRPr lang="en-US" altLang="ja-JP"/>
          </a:p>
        </p:txBody>
      </p:sp>
    </p:spTree>
    <p:extLst>
      <p:ext uri="{BB962C8B-B14F-4D97-AF65-F5344CB8AC3E}">
        <p14:creationId xmlns:p14="http://schemas.microsoft.com/office/powerpoint/2010/main" val="3381479029"/>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188</a:t>
            </a:fld>
            <a:endParaRPr lang="en-US" altLang="ja-JP"/>
          </a:p>
        </p:txBody>
      </p:sp>
    </p:spTree>
    <p:extLst>
      <p:ext uri="{BB962C8B-B14F-4D97-AF65-F5344CB8AC3E}">
        <p14:creationId xmlns:p14="http://schemas.microsoft.com/office/powerpoint/2010/main" val="1212730413"/>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189</a:t>
            </a:fld>
            <a:endParaRPr lang="en-US" altLang="ja-JP"/>
          </a:p>
        </p:txBody>
      </p:sp>
    </p:spTree>
    <p:extLst>
      <p:ext uri="{BB962C8B-B14F-4D97-AF65-F5344CB8AC3E}">
        <p14:creationId xmlns:p14="http://schemas.microsoft.com/office/powerpoint/2010/main" val="2309820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19</a:t>
            </a:fld>
            <a:endParaRPr lang="en-US" altLang="ja-JP"/>
          </a:p>
        </p:txBody>
      </p:sp>
    </p:spTree>
    <p:extLst>
      <p:ext uri="{BB962C8B-B14F-4D97-AF65-F5344CB8AC3E}">
        <p14:creationId xmlns:p14="http://schemas.microsoft.com/office/powerpoint/2010/main" val="2098581423"/>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190</a:t>
            </a:fld>
            <a:endParaRPr lang="en-US" altLang="ja-JP"/>
          </a:p>
        </p:txBody>
      </p:sp>
    </p:spTree>
    <p:extLst>
      <p:ext uri="{BB962C8B-B14F-4D97-AF65-F5344CB8AC3E}">
        <p14:creationId xmlns:p14="http://schemas.microsoft.com/office/powerpoint/2010/main" val="3285906426"/>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191</a:t>
            </a:fld>
            <a:endParaRPr lang="en-US" altLang="ja-JP"/>
          </a:p>
        </p:txBody>
      </p:sp>
    </p:spTree>
    <p:extLst>
      <p:ext uri="{BB962C8B-B14F-4D97-AF65-F5344CB8AC3E}">
        <p14:creationId xmlns:p14="http://schemas.microsoft.com/office/powerpoint/2010/main" val="3164215838"/>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192</a:t>
            </a:fld>
            <a:endParaRPr lang="en-US" altLang="ja-JP"/>
          </a:p>
        </p:txBody>
      </p:sp>
    </p:spTree>
    <p:extLst>
      <p:ext uri="{BB962C8B-B14F-4D97-AF65-F5344CB8AC3E}">
        <p14:creationId xmlns:p14="http://schemas.microsoft.com/office/powerpoint/2010/main" val="4158718593"/>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193</a:t>
            </a:fld>
            <a:endParaRPr lang="en-US" altLang="ja-JP"/>
          </a:p>
        </p:txBody>
      </p:sp>
    </p:spTree>
    <p:extLst>
      <p:ext uri="{BB962C8B-B14F-4D97-AF65-F5344CB8AC3E}">
        <p14:creationId xmlns:p14="http://schemas.microsoft.com/office/powerpoint/2010/main" val="39027425"/>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194</a:t>
            </a:fld>
            <a:endParaRPr lang="en-US" altLang="ja-JP"/>
          </a:p>
        </p:txBody>
      </p:sp>
    </p:spTree>
    <p:extLst>
      <p:ext uri="{BB962C8B-B14F-4D97-AF65-F5344CB8AC3E}">
        <p14:creationId xmlns:p14="http://schemas.microsoft.com/office/powerpoint/2010/main" val="652506768"/>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195</a:t>
            </a:fld>
            <a:endParaRPr lang="en-US" altLang="ja-JP"/>
          </a:p>
        </p:txBody>
      </p:sp>
    </p:spTree>
    <p:extLst>
      <p:ext uri="{BB962C8B-B14F-4D97-AF65-F5344CB8AC3E}">
        <p14:creationId xmlns:p14="http://schemas.microsoft.com/office/powerpoint/2010/main" val="1080285491"/>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196</a:t>
            </a:fld>
            <a:endParaRPr lang="en-US" altLang="ja-JP"/>
          </a:p>
        </p:txBody>
      </p:sp>
    </p:spTree>
    <p:extLst>
      <p:ext uri="{BB962C8B-B14F-4D97-AF65-F5344CB8AC3E}">
        <p14:creationId xmlns:p14="http://schemas.microsoft.com/office/powerpoint/2010/main" val="3219470986"/>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197</a:t>
            </a:fld>
            <a:endParaRPr lang="en-US" altLang="ja-JP"/>
          </a:p>
        </p:txBody>
      </p:sp>
    </p:spTree>
    <p:extLst>
      <p:ext uri="{BB962C8B-B14F-4D97-AF65-F5344CB8AC3E}">
        <p14:creationId xmlns:p14="http://schemas.microsoft.com/office/powerpoint/2010/main" val="649090621"/>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198</a:t>
            </a:fld>
            <a:endParaRPr lang="en-US" altLang="ja-JP"/>
          </a:p>
        </p:txBody>
      </p:sp>
    </p:spTree>
    <p:extLst>
      <p:ext uri="{BB962C8B-B14F-4D97-AF65-F5344CB8AC3E}">
        <p14:creationId xmlns:p14="http://schemas.microsoft.com/office/powerpoint/2010/main" val="3143210549"/>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199</a:t>
            </a:fld>
            <a:endParaRPr lang="en-US" altLang="ja-JP"/>
          </a:p>
        </p:txBody>
      </p:sp>
    </p:spTree>
    <p:extLst>
      <p:ext uri="{BB962C8B-B14F-4D97-AF65-F5344CB8AC3E}">
        <p14:creationId xmlns:p14="http://schemas.microsoft.com/office/powerpoint/2010/main" val="3830151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2</a:t>
            </a:fld>
            <a:endParaRPr lang="en-US" altLang="ja-JP"/>
          </a:p>
        </p:txBody>
      </p:sp>
    </p:spTree>
    <p:extLst>
      <p:ext uri="{BB962C8B-B14F-4D97-AF65-F5344CB8AC3E}">
        <p14:creationId xmlns:p14="http://schemas.microsoft.com/office/powerpoint/2010/main" val="36789046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20</a:t>
            </a:fld>
            <a:endParaRPr lang="en-US" altLang="ja-JP"/>
          </a:p>
        </p:txBody>
      </p:sp>
    </p:spTree>
    <p:extLst>
      <p:ext uri="{BB962C8B-B14F-4D97-AF65-F5344CB8AC3E}">
        <p14:creationId xmlns:p14="http://schemas.microsoft.com/office/powerpoint/2010/main" val="1340440690"/>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200</a:t>
            </a:fld>
            <a:endParaRPr lang="en-US" altLang="ja-JP"/>
          </a:p>
        </p:txBody>
      </p:sp>
    </p:spTree>
    <p:extLst>
      <p:ext uri="{BB962C8B-B14F-4D97-AF65-F5344CB8AC3E}">
        <p14:creationId xmlns:p14="http://schemas.microsoft.com/office/powerpoint/2010/main" val="3999595882"/>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201</a:t>
            </a:fld>
            <a:endParaRPr lang="en-US" altLang="ja-JP"/>
          </a:p>
        </p:txBody>
      </p:sp>
    </p:spTree>
    <p:extLst>
      <p:ext uri="{BB962C8B-B14F-4D97-AF65-F5344CB8AC3E}">
        <p14:creationId xmlns:p14="http://schemas.microsoft.com/office/powerpoint/2010/main" val="2996383774"/>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202</a:t>
            </a:fld>
            <a:endParaRPr lang="en-US" altLang="ja-JP"/>
          </a:p>
        </p:txBody>
      </p:sp>
    </p:spTree>
    <p:extLst>
      <p:ext uri="{BB962C8B-B14F-4D97-AF65-F5344CB8AC3E}">
        <p14:creationId xmlns:p14="http://schemas.microsoft.com/office/powerpoint/2010/main" val="2294241090"/>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203</a:t>
            </a:fld>
            <a:endParaRPr lang="en-US" altLang="ja-JP"/>
          </a:p>
        </p:txBody>
      </p:sp>
    </p:spTree>
    <p:extLst>
      <p:ext uri="{BB962C8B-B14F-4D97-AF65-F5344CB8AC3E}">
        <p14:creationId xmlns:p14="http://schemas.microsoft.com/office/powerpoint/2010/main" val="4063890190"/>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204</a:t>
            </a:fld>
            <a:endParaRPr lang="en-US" altLang="ja-JP"/>
          </a:p>
        </p:txBody>
      </p:sp>
    </p:spTree>
    <p:extLst>
      <p:ext uri="{BB962C8B-B14F-4D97-AF65-F5344CB8AC3E}">
        <p14:creationId xmlns:p14="http://schemas.microsoft.com/office/powerpoint/2010/main" val="2236236876"/>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205</a:t>
            </a:fld>
            <a:endParaRPr lang="en-US" altLang="ja-JP"/>
          </a:p>
        </p:txBody>
      </p:sp>
    </p:spTree>
    <p:extLst>
      <p:ext uri="{BB962C8B-B14F-4D97-AF65-F5344CB8AC3E}">
        <p14:creationId xmlns:p14="http://schemas.microsoft.com/office/powerpoint/2010/main" val="2830650313"/>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206</a:t>
            </a:fld>
            <a:endParaRPr lang="en-US" altLang="ja-JP"/>
          </a:p>
        </p:txBody>
      </p:sp>
    </p:spTree>
    <p:extLst>
      <p:ext uri="{BB962C8B-B14F-4D97-AF65-F5344CB8AC3E}">
        <p14:creationId xmlns:p14="http://schemas.microsoft.com/office/powerpoint/2010/main" val="393260014"/>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207</a:t>
            </a:fld>
            <a:endParaRPr lang="en-US" altLang="ja-JP"/>
          </a:p>
        </p:txBody>
      </p:sp>
    </p:spTree>
    <p:extLst>
      <p:ext uri="{BB962C8B-B14F-4D97-AF65-F5344CB8AC3E}">
        <p14:creationId xmlns:p14="http://schemas.microsoft.com/office/powerpoint/2010/main" val="3360321202"/>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208</a:t>
            </a:fld>
            <a:endParaRPr lang="en-US" altLang="ja-JP"/>
          </a:p>
        </p:txBody>
      </p:sp>
    </p:spTree>
    <p:extLst>
      <p:ext uri="{BB962C8B-B14F-4D97-AF65-F5344CB8AC3E}">
        <p14:creationId xmlns:p14="http://schemas.microsoft.com/office/powerpoint/2010/main" val="534204374"/>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209</a:t>
            </a:fld>
            <a:endParaRPr lang="en-US" altLang="ja-JP"/>
          </a:p>
        </p:txBody>
      </p:sp>
    </p:spTree>
    <p:extLst>
      <p:ext uri="{BB962C8B-B14F-4D97-AF65-F5344CB8AC3E}">
        <p14:creationId xmlns:p14="http://schemas.microsoft.com/office/powerpoint/2010/main" val="8846566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21</a:t>
            </a:fld>
            <a:endParaRPr lang="en-US" altLang="ja-JP"/>
          </a:p>
        </p:txBody>
      </p:sp>
    </p:spTree>
    <p:extLst>
      <p:ext uri="{BB962C8B-B14F-4D97-AF65-F5344CB8AC3E}">
        <p14:creationId xmlns:p14="http://schemas.microsoft.com/office/powerpoint/2010/main" val="2229667844"/>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210</a:t>
            </a:fld>
            <a:endParaRPr lang="en-US" altLang="ja-JP"/>
          </a:p>
        </p:txBody>
      </p:sp>
    </p:spTree>
    <p:extLst>
      <p:ext uri="{BB962C8B-B14F-4D97-AF65-F5344CB8AC3E}">
        <p14:creationId xmlns:p14="http://schemas.microsoft.com/office/powerpoint/2010/main" val="2668109714"/>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211</a:t>
            </a:fld>
            <a:endParaRPr lang="en-US" altLang="ja-JP"/>
          </a:p>
        </p:txBody>
      </p:sp>
    </p:spTree>
    <p:extLst>
      <p:ext uri="{BB962C8B-B14F-4D97-AF65-F5344CB8AC3E}">
        <p14:creationId xmlns:p14="http://schemas.microsoft.com/office/powerpoint/2010/main" val="1944328952"/>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212</a:t>
            </a:fld>
            <a:endParaRPr lang="en-US" altLang="ja-JP"/>
          </a:p>
        </p:txBody>
      </p:sp>
    </p:spTree>
    <p:extLst>
      <p:ext uri="{BB962C8B-B14F-4D97-AF65-F5344CB8AC3E}">
        <p14:creationId xmlns:p14="http://schemas.microsoft.com/office/powerpoint/2010/main" val="1720455247"/>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213</a:t>
            </a:fld>
            <a:endParaRPr lang="en-US" altLang="ja-JP"/>
          </a:p>
        </p:txBody>
      </p:sp>
    </p:spTree>
    <p:extLst>
      <p:ext uri="{BB962C8B-B14F-4D97-AF65-F5344CB8AC3E}">
        <p14:creationId xmlns:p14="http://schemas.microsoft.com/office/powerpoint/2010/main" val="3740764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22</a:t>
            </a:fld>
            <a:endParaRPr lang="en-US" altLang="ja-JP"/>
          </a:p>
        </p:txBody>
      </p:sp>
    </p:spTree>
    <p:extLst>
      <p:ext uri="{BB962C8B-B14F-4D97-AF65-F5344CB8AC3E}">
        <p14:creationId xmlns:p14="http://schemas.microsoft.com/office/powerpoint/2010/main" val="8686030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23</a:t>
            </a:fld>
            <a:endParaRPr lang="en-US" altLang="ja-JP"/>
          </a:p>
        </p:txBody>
      </p:sp>
    </p:spTree>
    <p:extLst>
      <p:ext uri="{BB962C8B-B14F-4D97-AF65-F5344CB8AC3E}">
        <p14:creationId xmlns:p14="http://schemas.microsoft.com/office/powerpoint/2010/main" val="16051175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24</a:t>
            </a:fld>
            <a:endParaRPr lang="en-US" altLang="ja-JP"/>
          </a:p>
        </p:txBody>
      </p:sp>
    </p:spTree>
    <p:extLst>
      <p:ext uri="{BB962C8B-B14F-4D97-AF65-F5344CB8AC3E}">
        <p14:creationId xmlns:p14="http://schemas.microsoft.com/office/powerpoint/2010/main" val="36624804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25</a:t>
            </a:fld>
            <a:endParaRPr lang="en-US" altLang="ja-JP"/>
          </a:p>
        </p:txBody>
      </p:sp>
    </p:spTree>
    <p:extLst>
      <p:ext uri="{BB962C8B-B14F-4D97-AF65-F5344CB8AC3E}">
        <p14:creationId xmlns:p14="http://schemas.microsoft.com/office/powerpoint/2010/main" val="40657347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26</a:t>
            </a:fld>
            <a:endParaRPr lang="en-US" altLang="ja-JP"/>
          </a:p>
        </p:txBody>
      </p:sp>
    </p:spTree>
    <p:extLst>
      <p:ext uri="{BB962C8B-B14F-4D97-AF65-F5344CB8AC3E}">
        <p14:creationId xmlns:p14="http://schemas.microsoft.com/office/powerpoint/2010/main" val="6100827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27</a:t>
            </a:fld>
            <a:endParaRPr lang="en-US" altLang="ja-JP"/>
          </a:p>
        </p:txBody>
      </p:sp>
    </p:spTree>
    <p:extLst>
      <p:ext uri="{BB962C8B-B14F-4D97-AF65-F5344CB8AC3E}">
        <p14:creationId xmlns:p14="http://schemas.microsoft.com/office/powerpoint/2010/main" val="15338628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28</a:t>
            </a:fld>
            <a:endParaRPr lang="en-US" altLang="ja-JP"/>
          </a:p>
        </p:txBody>
      </p:sp>
    </p:spTree>
    <p:extLst>
      <p:ext uri="{BB962C8B-B14F-4D97-AF65-F5344CB8AC3E}">
        <p14:creationId xmlns:p14="http://schemas.microsoft.com/office/powerpoint/2010/main" val="38215154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29</a:t>
            </a:fld>
            <a:endParaRPr lang="en-US" altLang="ja-JP"/>
          </a:p>
        </p:txBody>
      </p:sp>
    </p:spTree>
    <p:extLst>
      <p:ext uri="{BB962C8B-B14F-4D97-AF65-F5344CB8AC3E}">
        <p14:creationId xmlns:p14="http://schemas.microsoft.com/office/powerpoint/2010/main" val="964894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3</a:t>
            </a:fld>
            <a:endParaRPr lang="en-US" altLang="ja-JP"/>
          </a:p>
        </p:txBody>
      </p:sp>
    </p:spTree>
    <p:extLst>
      <p:ext uri="{BB962C8B-B14F-4D97-AF65-F5344CB8AC3E}">
        <p14:creationId xmlns:p14="http://schemas.microsoft.com/office/powerpoint/2010/main" val="25957554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30</a:t>
            </a:fld>
            <a:endParaRPr lang="en-US" altLang="ja-JP"/>
          </a:p>
        </p:txBody>
      </p:sp>
    </p:spTree>
    <p:extLst>
      <p:ext uri="{BB962C8B-B14F-4D97-AF65-F5344CB8AC3E}">
        <p14:creationId xmlns:p14="http://schemas.microsoft.com/office/powerpoint/2010/main" val="29635049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31</a:t>
            </a:fld>
            <a:endParaRPr lang="en-US" altLang="ja-JP"/>
          </a:p>
        </p:txBody>
      </p:sp>
    </p:spTree>
    <p:extLst>
      <p:ext uri="{BB962C8B-B14F-4D97-AF65-F5344CB8AC3E}">
        <p14:creationId xmlns:p14="http://schemas.microsoft.com/office/powerpoint/2010/main" val="28810289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32</a:t>
            </a:fld>
            <a:endParaRPr lang="en-US" altLang="ja-JP"/>
          </a:p>
        </p:txBody>
      </p:sp>
    </p:spTree>
    <p:extLst>
      <p:ext uri="{BB962C8B-B14F-4D97-AF65-F5344CB8AC3E}">
        <p14:creationId xmlns:p14="http://schemas.microsoft.com/office/powerpoint/2010/main" val="33028763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33</a:t>
            </a:fld>
            <a:endParaRPr lang="en-US" altLang="ja-JP"/>
          </a:p>
        </p:txBody>
      </p:sp>
    </p:spTree>
    <p:extLst>
      <p:ext uri="{BB962C8B-B14F-4D97-AF65-F5344CB8AC3E}">
        <p14:creationId xmlns:p14="http://schemas.microsoft.com/office/powerpoint/2010/main" val="22933535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34</a:t>
            </a:fld>
            <a:endParaRPr lang="en-US" altLang="ja-JP"/>
          </a:p>
        </p:txBody>
      </p:sp>
    </p:spTree>
    <p:extLst>
      <p:ext uri="{BB962C8B-B14F-4D97-AF65-F5344CB8AC3E}">
        <p14:creationId xmlns:p14="http://schemas.microsoft.com/office/powerpoint/2010/main" val="12876289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35</a:t>
            </a:fld>
            <a:endParaRPr lang="en-US" altLang="ja-JP"/>
          </a:p>
        </p:txBody>
      </p:sp>
    </p:spTree>
    <p:extLst>
      <p:ext uri="{BB962C8B-B14F-4D97-AF65-F5344CB8AC3E}">
        <p14:creationId xmlns:p14="http://schemas.microsoft.com/office/powerpoint/2010/main" val="4197383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36</a:t>
            </a:fld>
            <a:endParaRPr lang="en-US" altLang="ja-JP"/>
          </a:p>
        </p:txBody>
      </p:sp>
    </p:spTree>
    <p:extLst>
      <p:ext uri="{BB962C8B-B14F-4D97-AF65-F5344CB8AC3E}">
        <p14:creationId xmlns:p14="http://schemas.microsoft.com/office/powerpoint/2010/main" val="39944501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37</a:t>
            </a:fld>
            <a:endParaRPr lang="en-US" altLang="ja-JP"/>
          </a:p>
        </p:txBody>
      </p:sp>
    </p:spTree>
    <p:extLst>
      <p:ext uri="{BB962C8B-B14F-4D97-AF65-F5344CB8AC3E}">
        <p14:creationId xmlns:p14="http://schemas.microsoft.com/office/powerpoint/2010/main" val="39682925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38</a:t>
            </a:fld>
            <a:endParaRPr lang="en-US" altLang="ja-JP"/>
          </a:p>
        </p:txBody>
      </p:sp>
    </p:spTree>
    <p:extLst>
      <p:ext uri="{BB962C8B-B14F-4D97-AF65-F5344CB8AC3E}">
        <p14:creationId xmlns:p14="http://schemas.microsoft.com/office/powerpoint/2010/main" val="8811302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39</a:t>
            </a:fld>
            <a:endParaRPr lang="en-US" altLang="ja-JP"/>
          </a:p>
        </p:txBody>
      </p:sp>
    </p:spTree>
    <p:extLst>
      <p:ext uri="{BB962C8B-B14F-4D97-AF65-F5344CB8AC3E}">
        <p14:creationId xmlns:p14="http://schemas.microsoft.com/office/powerpoint/2010/main" val="3788036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4</a:t>
            </a:fld>
            <a:endParaRPr lang="en-US" altLang="ja-JP"/>
          </a:p>
        </p:txBody>
      </p:sp>
    </p:spTree>
    <p:extLst>
      <p:ext uri="{BB962C8B-B14F-4D97-AF65-F5344CB8AC3E}">
        <p14:creationId xmlns:p14="http://schemas.microsoft.com/office/powerpoint/2010/main" val="37496578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40</a:t>
            </a:fld>
            <a:endParaRPr lang="en-US" altLang="ja-JP"/>
          </a:p>
        </p:txBody>
      </p:sp>
    </p:spTree>
    <p:extLst>
      <p:ext uri="{BB962C8B-B14F-4D97-AF65-F5344CB8AC3E}">
        <p14:creationId xmlns:p14="http://schemas.microsoft.com/office/powerpoint/2010/main" val="4114749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41</a:t>
            </a:fld>
            <a:endParaRPr lang="en-US" altLang="ja-JP"/>
          </a:p>
        </p:txBody>
      </p:sp>
    </p:spTree>
    <p:extLst>
      <p:ext uri="{BB962C8B-B14F-4D97-AF65-F5344CB8AC3E}">
        <p14:creationId xmlns:p14="http://schemas.microsoft.com/office/powerpoint/2010/main" val="21623901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42</a:t>
            </a:fld>
            <a:endParaRPr lang="en-US" altLang="ja-JP"/>
          </a:p>
        </p:txBody>
      </p:sp>
    </p:spTree>
    <p:extLst>
      <p:ext uri="{BB962C8B-B14F-4D97-AF65-F5344CB8AC3E}">
        <p14:creationId xmlns:p14="http://schemas.microsoft.com/office/powerpoint/2010/main" val="1487314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43</a:t>
            </a:fld>
            <a:endParaRPr lang="en-US" altLang="ja-JP"/>
          </a:p>
        </p:txBody>
      </p:sp>
    </p:spTree>
    <p:extLst>
      <p:ext uri="{BB962C8B-B14F-4D97-AF65-F5344CB8AC3E}">
        <p14:creationId xmlns:p14="http://schemas.microsoft.com/office/powerpoint/2010/main" val="34579339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44</a:t>
            </a:fld>
            <a:endParaRPr lang="en-US" altLang="ja-JP"/>
          </a:p>
        </p:txBody>
      </p:sp>
    </p:spTree>
    <p:extLst>
      <p:ext uri="{BB962C8B-B14F-4D97-AF65-F5344CB8AC3E}">
        <p14:creationId xmlns:p14="http://schemas.microsoft.com/office/powerpoint/2010/main" val="15927371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45</a:t>
            </a:fld>
            <a:endParaRPr lang="en-US" altLang="ja-JP"/>
          </a:p>
        </p:txBody>
      </p:sp>
    </p:spTree>
    <p:extLst>
      <p:ext uri="{BB962C8B-B14F-4D97-AF65-F5344CB8AC3E}">
        <p14:creationId xmlns:p14="http://schemas.microsoft.com/office/powerpoint/2010/main" val="4737850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46</a:t>
            </a:fld>
            <a:endParaRPr lang="en-US" altLang="ja-JP"/>
          </a:p>
        </p:txBody>
      </p:sp>
    </p:spTree>
    <p:extLst>
      <p:ext uri="{BB962C8B-B14F-4D97-AF65-F5344CB8AC3E}">
        <p14:creationId xmlns:p14="http://schemas.microsoft.com/office/powerpoint/2010/main" val="6262324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47</a:t>
            </a:fld>
            <a:endParaRPr lang="en-US" altLang="ja-JP"/>
          </a:p>
        </p:txBody>
      </p:sp>
    </p:spTree>
    <p:extLst>
      <p:ext uri="{BB962C8B-B14F-4D97-AF65-F5344CB8AC3E}">
        <p14:creationId xmlns:p14="http://schemas.microsoft.com/office/powerpoint/2010/main" val="33893242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48</a:t>
            </a:fld>
            <a:endParaRPr lang="en-US" altLang="ja-JP"/>
          </a:p>
        </p:txBody>
      </p:sp>
    </p:spTree>
    <p:extLst>
      <p:ext uri="{BB962C8B-B14F-4D97-AF65-F5344CB8AC3E}">
        <p14:creationId xmlns:p14="http://schemas.microsoft.com/office/powerpoint/2010/main" val="17833531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49</a:t>
            </a:fld>
            <a:endParaRPr lang="en-US" altLang="ja-JP"/>
          </a:p>
        </p:txBody>
      </p:sp>
    </p:spTree>
    <p:extLst>
      <p:ext uri="{BB962C8B-B14F-4D97-AF65-F5344CB8AC3E}">
        <p14:creationId xmlns:p14="http://schemas.microsoft.com/office/powerpoint/2010/main" val="251086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5</a:t>
            </a:fld>
            <a:endParaRPr lang="en-US" altLang="ja-JP"/>
          </a:p>
        </p:txBody>
      </p:sp>
    </p:spTree>
    <p:extLst>
      <p:ext uri="{BB962C8B-B14F-4D97-AF65-F5344CB8AC3E}">
        <p14:creationId xmlns:p14="http://schemas.microsoft.com/office/powerpoint/2010/main" val="12988655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50</a:t>
            </a:fld>
            <a:endParaRPr lang="en-US" altLang="ja-JP"/>
          </a:p>
        </p:txBody>
      </p:sp>
    </p:spTree>
    <p:extLst>
      <p:ext uri="{BB962C8B-B14F-4D97-AF65-F5344CB8AC3E}">
        <p14:creationId xmlns:p14="http://schemas.microsoft.com/office/powerpoint/2010/main" val="14295937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51</a:t>
            </a:fld>
            <a:endParaRPr lang="en-US" altLang="ja-JP"/>
          </a:p>
        </p:txBody>
      </p:sp>
    </p:spTree>
    <p:extLst>
      <p:ext uri="{BB962C8B-B14F-4D97-AF65-F5344CB8AC3E}">
        <p14:creationId xmlns:p14="http://schemas.microsoft.com/office/powerpoint/2010/main" val="41670703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52</a:t>
            </a:fld>
            <a:endParaRPr lang="en-US" altLang="ja-JP"/>
          </a:p>
        </p:txBody>
      </p:sp>
    </p:spTree>
    <p:extLst>
      <p:ext uri="{BB962C8B-B14F-4D97-AF65-F5344CB8AC3E}">
        <p14:creationId xmlns:p14="http://schemas.microsoft.com/office/powerpoint/2010/main" val="20339955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53</a:t>
            </a:fld>
            <a:endParaRPr lang="en-US" altLang="ja-JP"/>
          </a:p>
        </p:txBody>
      </p:sp>
    </p:spTree>
    <p:extLst>
      <p:ext uri="{BB962C8B-B14F-4D97-AF65-F5344CB8AC3E}">
        <p14:creationId xmlns:p14="http://schemas.microsoft.com/office/powerpoint/2010/main" val="35264344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54</a:t>
            </a:fld>
            <a:endParaRPr lang="en-US" altLang="ja-JP"/>
          </a:p>
        </p:txBody>
      </p:sp>
    </p:spTree>
    <p:extLst>
      <p:ext uri="{BB962C8B-B14F-4D97-AF65-F5344CB8AC3E}">
        <p14:creationId xmlns:p14="http://schemas.microsoft.com/office/powerpoint/2010/main" val="39937511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55</a:t>
            </a:fld>
            <a:endParaRPr lang="en-US" altLang="ja-JP"/>
          </a:p>
        </p:txBody>
      </p:sp>
    </p:spTree>
    <p:extLst>
      <p:ext uri="{BB962C8B-B14F-4D97-AF65-F5344CB8AC3E}">
        <p14:creationId xmlns:p14="http://schemas.microsoft.com/office/powerpoint/2010/main" val="9200118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56</a:t>
            </a:fld>
            <a:endParaRPr lang="en-US" altLang="ja-JP"/>
          </a:p>
        </p:txBody>
      </p:sp>
    </p:spTree>
    <p:extLst>
      <p:ext uri="{BB962C8B-B14F-4D97-AF65-F5344CB8AC3E}">
        <p14:creationId xmlns:p14="http://schemas.microsoft.com/office/powerpoint/2010/main" val="9344267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57</a:t>
            </a:fld>
            <a:endParaRPr lang="en-US" altLang="ja-JP"/>
          </a:p>
        </p:txBody>
      </p:sp>
    </p:spTree>
    <p:extLst>
      <p:ext uri="{BB962C8B-B14F-4D97-AF65-F5344CB8AC3E}">
        <p14:creationId xmlns:p14="http://schemas.microsoft.com/office/powerpoint/2010/main" val="9794536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58</a:t>
            </a:fld>
            <a:endParaRPr lang="en-US" altLang="ja-JP"/>
          </a:p>
        </p:txBody>
      </p:sp>
    </p:spTree>
    <p:extLst>
      <p:ext uri="{BB962C8B-B14F-4D97-AF65-F5344CB8AC3E}">
        <p14:creationId xmlns:p14="http://schemas.microsoft.com/office/powerpoint/2010/main" val="11924190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59</a:t>
            </a:fld>
            <a:endParaRPr lang="en-US" altLang="ja-JP"/>
          </a:p>
        </p:txBody>
      </p:sp>
    </p:spTree>
    <p:extLst>
      <p:ext uri="{BB962C8B-B14F-4D97-AF65-F5344CB8AC3E}">
        <p14:creationId xmlns:p14="http://schemas.microsoft.com/office/powerpoint/2010/main" val="1251475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6</a:t>
            </a:fld>
            <a:endParaRPr lang="en-US" altLang="ja-JP"/>
          </a:p>
        </p:txBody>
      </p:sp>
    </p:spTree>
    <p:extLst>
      <p:ext uri="{BB962C8B-B14F-4D97-AF65-F5344CB8AC3E}">
        <p14:creationId xmlns:p14="http://schemas.microsoft.com/office/powerpoint/2010/main" val="10426231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60</a:t>
            </a:fld>
            <a:endParaRPr lang="en-US" altLang="ja-JP"/>
          </a:p>
        </p:txBody>
      </p:sp>
    </p:spTree>
    <p:extLst>
      <p:ext uri="{BB962C8B-B14F-4D97-AF65-F5344CB8AC3E}">
        <p14:creationId xmlns:p14="http://schemas.microsoft.com/office/powerpoint/2010/main" val="5957378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61</a:t>
            </a:fld>
            <a:endParaRPr lang="en-US" altLang="ja-JP"/>
          </a:p>
        </p:txBody>
      </p:sp>
    </p:spTree>
    <p:extLst>
      <p:ext uri="{BB962C8B-B14F-4D97-AF65-F5344CB8AC3E}">
        <p14:creationId xmlns:p14="http://schemas.microsoft.com/office/powerpoint/2010/main" val="26326427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62</a:t>
            </a:fld>
            <a:endParaRPr lang="en-US" altLang="ja-JP"/>
          </a:p>
        </p:txBody>
      </p:sp>
    </p:spTree>
    <p:extLst>
      <p:ext uri="{BB962C8B-B14F-4D97-AF65-F5344CB8AC3E}">
        <p14:creationId xmlns:p14="http://schemas.microsoft.com/office/powerpoint/2010/main" val="369423414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63</a:t>
            </a:fld>
            <a:endParaRPr lang="en-US" altLang="ja-JP"/>
          </a:p>
        </p:txBody>
      </p:sp>
    </p:spTree>
    <p:extLst>
      <p:ext uri="{BB962C8B-B14F-4D97-AF65-F5344CB8AC3E}">
        <p14:creationId xmlns:p14="http://schemas.microsoft.com/office/powerpoint/2010/main" val="5205709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64</a:t>
            </a:fld>
            <a:endParaRPr lang="en-US" altLang="ja-JP"/>
          </a:p>
        </p:txBody>
      </p:sp>
    </p:spTree>
    <p:extLst>
      <p:ext uri="{BB962C8B-B14F-4D97-AF65-F5344CB8AC3E}">
        <p14:creationId xmlns:p14="http://schemas.microsoft.com/office/powerpoint/2010/main" val="30885511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65</a:t>
            </a:fld>
            <a:endParaRPr lang="en-US" altLang="ja-JP"/>
          </a:p>
        </p:txBody>
      </p:sp>
    </p:spTree>
    <p:extLst>
      <p:ext uri="{BB962C8B-B14F-4D97-AF65-F5344CB8AC3E}">
        <p14:creationId xmlns:p14="http://schemas.microsoft.com/office/powerpoint/2010/main" val="31783359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66</a:t>
            </a:fld>
            <a:endParaRPr lang="en-US" altLang="ja-JP"/>
          </a:p>
        </p:txBody>
      </p:sp>
    </p:spTree>
    <p:extLst>
      <p:ext uri="{BB962C8B-B14F-4D97-AF65-F5344CB8AC3E}">
        <p14:creationId xmlns:p14="http://schemas.microsoft.com/office/powerpoint/2010/main" val="40179684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67</a:t>
            </a:fld>
            <a:endParaRPr lang="en-US" altLang="ja-JP"/>
          </a:p>
        </p:txBody>
      </p:sp>
    </p:spTree>
    <p:extLst>
      <p:ext uri="{BB962C8B-B14F-4D97-AF65-F5344CB8AC3E}">
        <p14:creationId xmlns:p14="http://schemas.microsoft.com/office/powerpoint/2010/main" val="41026956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68</a:t>
            </a:fld>
            <a:endParaRPr lang="en-US" altLang="ja-JP"/>
          </a:p>
        </p:txBody>
      </p:sp>
    </p:spTree>
    <p:extLst>
      <p:ext uri="{BB962C8B-B14F-4D97-AF65-F5344CB8AC3E}">
        <p14:creationId xmlns:p14="http://schemas.microsoft.com/office/powerpoint/2010/main" val="375350615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69</a:t>
            </a:fld>
            <a:endParaRPr lang="en-US" altLang="ja-JP"/>
          </a:p>
        </p:txBody>
      </p:sp>
    </p:spTree>
    <p:extLst>
      <p:ext uri="{BB962C8B-B14F-4D97-AF65-F5344CB8AC3E}">
        <p14:creationId xmlns:p14="http://schemas.microsoft.com/office/powerpoint/2010/main" val="4055786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7</a:t>
            </a:fld>
            <a:endParaRPr lang="en-US" altLang="ja-JP"/>
          </a:p>
        </p:txBody>
      </p:sp>
    </p:spTree>
    <p:extLst>
      <p:ext uri="{BB962C8B-B14F-4D97-AF65-F5344CB8AC3E}">
        <p14:creationId xmlns:p14="http://schemas.microsoft.com/office/powerpoint/2010/main" val="41815733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70</a:t>
            </a:fld>
            <a:endParaRPr lang="en-US" altLang="ja-JP"/>
          </a:p>
        </p:txBody>
      </p:sp>
    </p:spTree>
    <p:extLst>
      <p:ext uri="{BB962C8B-B14F-4D97-AF65-F5344CB8AC3E}">
        <p14:creationId xmlns:p14="http://schemas.microsoft.com/office/powerpoint/2010/main" val="34263151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71</a:t>
            </a:fld>
            <a:endParaRPr lang="en-US" altLang="ja-JP"/>
          </a:p>
        </p:txBody>
      </p:sp>
    </p:spTree>
    <p:extLst>
      <p:ext uri="{BB962C8B-B14F-4D97-AF65-F5344CB8AC3E}">
        <p14:creationId xmlns:p14="http://schemas.microsoft.com/office/powerpoint/2010/main" val="249007162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72</a:t>
            </a:fld>
            <a:endParaRPr lang="en-US" altLang="ja-JP"/>
          </a:p>
        </p:txBody>
      </p:sp>
    </p:spTree>
    <p:extLst>
      <p:ext uri="{BB962C8B-B14F-4D97-AF65-F5344CB8AC3E}">
        <p14:creationId xmlns:p14="http://schemas.microsoft.com/office/powerpoint/2010/main" val="4765837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73</a:t>
            </a:fld>
            <a:endParaRPr lang="en-US" altLang="ja-JP"/>
          </a:p>
        </p:txBody>
      </p:sp>
    </p:spTree>
    <p:extLst>
      <p:ext uri="{BB962C8B-B14F-4D97-AF65-F5344CB8AC3E}">
        <p14:creationId xmlns:p14="http://schemas.microsoft.com/office/powerpoint/2010/main" val="266551898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74</a:t>
            </a:fld>
            <a:endParaRPr lang="en-US" altLang="ja-JP"/>
          </a:p>
        </p:txBody>
      </p:sp>
    </p:spTree>
    <p:extLst>
      <p:ext uri="{BB962C8B-B14F-4D97-AF65-F5344CB8AC3E}">
        <p14:creationId xmlns:p14="http://schemas.microsoft.com/office/powerpoint/2010/main" val="357534499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75</a:t>
            </a:fld>
            <a:endParaRPr lang="en-US" altLang="ja-JP"/>
          </a:p>
        </p:txBody>
      </p:sp>
    </p:spTree>
    <p:extLst>
      <p:ext uri="{BB962C8B-B14F-4D97-AF65-F5344CB8AC3E}">
        <p14:creationId xmlns:p14="http://schemas.microsoft.com/office/powerpoint/2010/main" val="18230971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76</a:t>
            </a:fld>
            <a:endParaRPr lang="en-US" altLang="ja-JP"/>
          </a:p>
        </p:txBody>
      </p:sp>
    </p:spTree>
    <p:extLst>
      <p:ext uri="{BB962C8B-B14F-4D97-AF65-F5344CB8AC3E}">
        <p14:creationId xmlns:p14="http://schemas.microsoft.com/office/powerpoint/2010/main" val="114905645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77</a:t>
            </a:fld>
            <a:endParaRPr lang="en-US" altLang="ja-JP"/>
          </a:p>
        </p:txBody>
      </p:sp>
    </p:spTree>
    <p:extLst>
      <p:ext uri="{BB962C8B-B14F-4D97-AF65-F5344CB8AC3E}">
        <p14:creationId xmlns:p14="http://schemas.microsoft.com/office/powerpoint/2010/main" val="397176978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78</a:t>
            </a:fld>
            <a:endParaRPr lang="en-US" altLang="ja-JP"/>
          </a:p>
        </p:txBody>
      </p:sp>
    </p:spTree>
    <p:extLst>
      <p:ext uri="{BB962C8B-B14F-4D97-AF65-F5344CB8AC3E}">
        <p14:creationId xmlns:p14="http://schemas.microsoft.com/office/powerpoint/2010/main" val="212356620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79</a:t>
            </a:fld>
            <a:endParaRPr lang="en-US" altLang="ja-JP"/>
          </a:p>
        </p:txBody>
      </p:sp>
    </p:spTree>
    <p:extLst>
      <p:ext uri="{BB962C8B-B14F-4D97-AF65-F5344CB8AC3E}">
        <p14:creationId xmlns:p14="http://schemas.microsoft.com/office/powerpoint/2010/main" val="301040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8</a:t>
            </a:fld>
            <a:endParaRPr lang="en-US" altLang="ja-JP"/>
          </a:p>
        </p:txBody>
      </p:sp>
    </p:spTree>
    <p:extLst>
      <p:ext uri="{BB962C8B-B14F-4D97-AF65-F5344CB8AC3E}">
        <p14:creationId xmlns:p14="http://schemas.microsoft.com/office/powerpoint/2010/main" val="305960144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80</a:t>
            </a:fld>
            <a:endParaRPr lang="en-US" altLang="ja-JP"/>
          </a:p>
        </p:txBody>
      </p:sp>
    </p:spTree>
    <p:extLst>
      <p:ext uri="{BB962C8B-B14F-4D97-AF65-F5344CB8AC3E}">
        <p14:creationId xmlns:p14="http://schemas.microsoft.com/office/powerpoint/2010/main" val="177250034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81</a:t>
            </a:fld>
            <a:endParaRPr lang="en-US" altLang="ja-JP"/>
          </a:p>
        </p:txBody>
      </p:sp>
    </p:spTree>
    <p:extLst>
      <p:ext uri="{BB962C8B-B14F-4D97-AF65-F5344CB8AC3E}">
        <p14:creationId xmlns:p14="http://schemas.microsoft.com/office/powerpoint/2010/main" val="53343168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82</a:t>
            </a:fld>
            <a:endParaRPr lang="en-US" altLang="ja-JP"/>
          </a:p>
        </p:txBody>
      </p:sp>
    </p:spTree>
    <p:extLst>
      <p:ext uri="{BB962C8B-B14F-4D97-AF65-F5344CB8AC3E}">
        <p14:creationId xmlns:p14="http://schemas.microsoft.com/office/powerpoint/2010/main" val="22071301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83</a:t>
            </a:fld>
            <a:endParaRPr lang="en-US" altLang="ja-JP"/>
          </a:p>
        </p:txBody>
      </p:sp>
    </p:spTree>
    <p:extLst>
      <p:ext uri="{BB962C8B-B14F-4D97-AF65-F5344CB8AC3E}">
        <p14:creationId xmlns:p14="http://schemas.microsoft.com/office/powerpoint/2010/main" val="216038354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84</a:t>
            </a:fld>
            <a:endParaRPr lang="en-US" altLang="ja-JP"/>
          </a:p>
        </p:txBody>
      </p:sp>
    </p:spTree>
    <p:extLst>
      <p:ext uri="{BB962C8B-B14F-4D97-AF65-F5344CB8AC3E}">
        <p14:creationId xmlns:p14="http://schemas.microsoft.com/office/powerpoint/2010/main" val="236943478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85</a:t>
            </a:fld>
            <a:endParaRPr lang="en-US" altLang="ja-JP"/>
          </a:p>
        </p:txBody>
      </p:sp>
    </p:spTree>
    <p:extLst>
      <p:ext uri="{BB962C8B-B14F-4D97-AF65-F5344CB8AC3E}">
        <p14:creationId xmlns:p14="http://schemas.microsoft.com/office/powerpoint/2010/main" val="250334833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86</a:t>
            </a:fld>
            <a:endParaRPr lang="en-US" altLang="ja-JP"/>
          </a:p>
        </p:txBody>
      </p:sp>
    </p:spTree>
    <p:extLst>
      <p:ext uri="{BB962C8B-B14F-4D97-AF65-F5344CB8AC3E}">
        <p14:creationId xmlns:p14="http://schemas.microsoft.com/office/powerpoint/2010/main" val="110753498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87</a:t>
            </a:fld>
            <a:endParaRPr lang="en-US" altLang="ja-JP"/>
          </a:p>
        </p:txBody>
      </p:sp>
    </p:spTree>
    <p:extLst>
      <p:ext uri="{BB962C8B-B14F-4D97-AF65-F5344CB8AC3E}">
        <p14:creationId xmlns:p14="http://schemas.microsoft.com/office/powerpoint/2010/main" val="143834733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88</a:t>
            </a:fld>
            <a:endParaRPr lang="en-US" altLang="ja-JP"/>
          </a:p>
        </p:txBody>
      </p:sp>
    </p:spTree>
    <p:extLst>
      <p:ext uri="{BB962C8B-B14F-4D97-AF65-F5344CB8AC3E}">
        <p14:creationId xmlns:p14="http://schemas.microsoft.com/office/powerpoint/2010/main" val="277985596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89</a:t>
            </a:fld>
            <a:endParaRPr lang="en-US" altLang="ja-JP"/>
          </a:p>
        </p:txBody>
      </p:sp>
    </p:spTree>
    <p:extLst>
      <p:ext uri="{BB962C8B-B14F-4D97-AF65-F5344CB8AC3E}">
        <p14:creationId xmlns:p14="http://schemas.microsoft.com/office/powerpoint/2010/main" val="1834395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9</a:t>
            </a:fld>
            <a:endParaRPr lang="en-US" altLang="ja-JP"/>
          </a:p>
        </p:txBody>
      </p:sp>
    </p:spTree>
    <p:extLst>
      <p:ext uri="{BB962C8B-B14F-4D97-AF65-F5344CB8AC3E}">
        <p14:creationId xmlns:p14="http://schemas.microsoft.com/office/powerpoint/2010/main" val="145564525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90</a:t>
            </a:fld>
            <a:endParaRPr lang="en-US" altLang="ja-JP"/>
          </a:p>
        </p:txBody>
      </p:sp>
    </p:spTree>
    <p:extLst>
      <p:ext uri="{BB962C8B-B14F-4D97-AF65-F5344CB8AC3E}">
        <p14:creationId xmlns:p14="http://schemas.microsoft.com/office/powerpoint/2010/main" val="225995593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91</a:t>
            </a:fld>
            <a:endParaRPr lang="en-US" altLang="ja-JP"/>
          </a:p>
        </p:txBody>
      </p:sp>
    </p:spTree>
    <p:extLst>
      <p:ext uri="{BB962C8B-B14F-4D97-AF65-F5344CB8AC3E}">
        <p14:creationId xmlns:p14="http://schemas.microsoft.com/office/powerpoint/2010/main" val="323517139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92</a:t>
            </a:fld>
            <a:endParaRPr lang="en-US" altLang="ja-JP"/>
          </a:p>
        </p:txBody>
      </p:sp>
    </p:spTree>
    <p:extLst>
      <p:ext uri="{BB962C8B-B14F-4D97-AF65-F5344CB8AC3E}">
        <p14:creationId xmlns:p14="http://schemas.microsoft.com/office/powerpoint/2010/main" val="213658166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93</a:t>
            </a:fld>
            <a:endParaRPr lang="en-US" altLang="ja-JP"/>
          </a:p>
        </p:txBody>
      </p:sp>
    </p:spTree>
    <p:extLst>
      <p:ext uri="{BB962C8B-B14F-4D97-AF65-F5344CB8AC3E}">
        <p14:creationId xmlns:p14="http://schemas.microsoft.com/office/powerpoint/2010/main" val="366102976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94</a:t>
            </a:fld>
            <a:endParaRPr lang="en-US" altLang="ja-JP"/>
          </a:p>
        </p:txBody>
      </p:sp>
    </p:spTree>
    <p:extLst>
      <p:ext uri="{BB962C8B-B14F-4D97-AF65-F5344CB8AC3E}">
        <p14:creationId xmlns:p14="http://schemas.microsoft.com/office/powerpoint/2010/main" val="292486210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95</a:t>
            </a:fld>
            <a:endParaRPr lang="en-US" altLang="ja-JP"/>
          </a:p>
        </p:txBody>
      </p:sp>
    </p:spTree>
    <p:extLst>
      <p:ext uri="{BB962C8B-B14F-4D97-AF65-F5344CB8AC3E}">
        <p14:creationId xmlns:p14="http://schemas.microsoft.com/office/powerpoint/2010/main" val="385863884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96</a:t>
            </a:fld>
            <a:endParaRPr lang="en-US" altLang="ja-JP"/>
          </a:p>
        </p:txBody>
      </p:sp>
    </p:spTree>
    <p:extLst>
      <p:ext uri="{BB962C8B-B14F-4D97-AF65-F5344CB8AC3E}">
        <p14:creationId xmlns:p14="http://schemas.microsoft.com/office/powerpoint/2010/main" val="146299642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97</a:t>
            </a:fld>
            <a:endParaRPr lang="en-US" altLang="ja-JP"/>
          </a:p>
        </p:txBody>
      </p:sp>
    </p:spTree>
    <p:extLst>
      <p:ext uri="{BB962C8B-B14F-4D97-AF65-F5344CB8AC3E}">
        <p14:creationId xmlns:p14="http://schemas.microsoft.com/office/powerpoint/2010/main" val="333657939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98</a:t>
            </a:fld>
            <a:endParaRPr lang="en-US" altLang="ja-JP"/>
          </a:p>
        </p:txBody>
      </p:sp>
    </p:spTree>
    <p:extLst>
      <p:ext uri="{BB962C8B-B14F-4D97-AF65-F5344CB8AC3E}">
        <p14:creationId xmlns:p14="http://schemas.microsoft.com/office/powerpoint/2010/main" val="203902623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99</a:t>
            </a:fld>
            <a:endParaRPr lang="en-US" altLang="ja-JP"/>
          </a:p>
        </p:txBody>
      </p:sp>
    </p:spTree>
    <p:extLst>
      <p:ext uri="{BB962C8B-B14F-4D97-AF65-F5344CB8AC3E}">
        <p14:creationId xmlns:p14="http://schemas.microsoft.com/office/powerpoint/2010/main" val="3273674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906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kumimoji="0" lang="ja-JP" altLang="ja-JP" sz="2400">
                <a:latin typeface="Times New Roman" pitchFamily="18"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sz="2400">
                <a:latin typeface="Times New Roman" pitchFamily="18"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6"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sz="2400">
                  <a:latin typeface="Times New Roman" pitchFamily="18" charset="0"/>
                </a:endParaRPr>
              </a:p>
            </p:txBody>
          </p:sp>
          <p:sp>
            <p:nvSpPr>
              <p:cNvPr id="9" name="Rectangle 7"/>
              <p:cNvSpPr>
                <a:spLocks noChangeArrowheads="1"/>
              </p:cNvSpPr>
              <p:nvPr userDrawn="1"/>
            </p:nvSpPr>
            <p:spPr bwMode="auto">
              <a:xfrm>
                <a:off x="1081" y="1065"/>
                <a:ext cx="366"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sz="2400">
                  <a:latin typeface="Times New Roman"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sz="2400">
                  <a:latin typeface="Times New Roman"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sz="2400">
                  <a:latin typeface="Times New Roman"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sz="2400">
                  <a:latin typeface="Times New Roman"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sz="2400">
                  <a:latin typeface="Times New Roman"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sz="2400">
                  <a:latin typeface="Times New Roman" pitchFamily="18" charset="0"/>
                </a:endParaRPr>
              </a:p>
            </p:txBody>
          </p:sp>
          <p:sp>
            <p:nvSpPr>
              <p:cNvPr id="15" name="Rectangle 13"/>
              <p:cNvSpPr>
                <a:spLocks noChangeArrowheads="1"/>
              </p:cNvSpPr>
              <p:nvPr userDrawn="1"/>
            </p:nvSpPr>
            <p:spPr bwMode="auto">
              <a:xfrm>
                <a:off x="1081" y="1464"/>
                <a:ext cx="366"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sz="2400">
                  <a:latin typeface="Times New Roman" pitchFamily="18" charset="0"/>
                </a:endParaRPr>
              </a:p>
            </p:txBody>
          </p:sp>
          <p:sp>
            <p:nvSpPr>
              <p:cNvPr id="16" name="Rectangle 14"/>
              <p:cNvSpPr>
                <a:spLocks noChangeArrowheads="1"/>
              </p:cNvSpPr>
              <p:nvPr userDrawn="1"/>
            </p:nvSpPr>
            <p:spPr bwMode="auto">
              <a:xfrm>
                <a:off x="361" y="1857"/>
                <a:ext cx="366"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sz="2400">
                  <a:latin typeface="Times New Roman"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sz="2400">
                  <a:latin typeface="Times New Roman" pitchFamily="18" charset="0"/>
                </a:endParaRPr>
              </a:p>
            </p:txBody>
          </p:sp>
        </p:grpSp>
      </p:grpSp>
      <p:sp>
        <p:nvSpPr>
          <p:cNvPr id="16403" name="Rectangle 19"/>
          <p:cNvSpPr>
            <a:spLocks noGrp="1" noChangeArrowheads="1"/>
          </p:cNvSpPr>
          <p:nvPr>
            <p:ph type="ctrTitle"/>
          </p:nvPr>
        </p:nvSpPr>
        <p:spPr>
          <a:xfrm>
            <a:off x="3219450" y="1828800"/>
            <a:ext cx="6521450" cy="2209800"/>
          </a:xfrm>
        </p:spPr>
        <p:txBody>
          <a:bodyPr/>
          <a:lstStyle>
            <a:lvl1pPr>
              <a:defRPr sz="5000">
                <a:solidFill>
                  <a:srgbClr val="FFFFFF"/>
                </a:solidFill>
              </a:defRPr>
            </a:lvl1pPr>
          </a:lstStyle>
          <a:p>
            <a:r>
              <a:rPr lang="ja-JP" altLang="en-US"/>
              <a:t>マスタ タイトルの書式設定</a:t>
            </a:r>
          </a:p>
        </p:txBody>
      </p:sp>
      <p:sp>
        <p:nvSpPr>
          <p:cNvPr id="16404" name="Rectangle 20"/>
          <p:cNvSpPr>
            <a:spLocks noGrp="1" noChangeArrowheads="1"/>
          </p:cNvSpPr>
          <p:nvPr>
            <p:ph type="subTitle" idx="1"/>
          </p:nvPr>
        </p:nvSpPr>
        <p:spPr>
          <a:xfrm>
            <a:off x="3219450" y="4267200"/>
            <a:ext cx="6521450" cy="1752600"/>
          </a:xfrm>
        </p:spPr>
        <p:txBody>
          <a:bodyPr/>
          <a:lstStyle>
            <a:lvl1pPr marL="0" indent="0">
              <a:buFont typeface="Wingdings" pitchFamily="2" charset="2"/>
              <a:buNone/>
              <a:defRPr sz="3400"/>
            </a:lvl1pPr>
          </a:lstStyle>
          <a:p>
            <a:r>
              <a:rPr lang="ja-JP" altLang="en-US"/>
              <a:t>マスタ サブタイトルの書式設定</a:t>
            </a:r>
          </a:p>
        </p:txBody>
      </p:sp>
      <p:sp>
        <p:nvSpPr>
          <p:cNvPr id="18" name="Rectangle 16"/>
          <p:cNvSpPr>
            <a:spLocks noGrp="1" noChangeArrowheads="1"/>
          </p:cNvSpPr>
          <p:nvPr>
            <p:ph type="dt" sz="half" idx="10"/>
          </p:nvPr>
        </p:nvSpPr>
        <p:spPr>
          <a:xfrm>
            <a:off x="495300" y="6248400"/>
            <a:ext cx="2311400" cy="457200"/>
          </a:xfrm>
        </p:spPr>
        <p:txBody>
          <a:bodyPr/>
          <a:lstStyle>
            <a:lvl1pPr>
              <a:defRPr/>
            </a:lvl1pPr>
          </a:lstStyle>
          <a:p>
            <a:pPr>
              <a:defRPr/>
            </a:pPr>
            <a:endParaRPr lang="en-US" altLang="ja-JP"/>
          </a:p>
        </p:txBody>
      </p:sp>
      <p:sp>
        <p:nvSpPr>
          <p:cNvPr id="19" name="Rectangle 17"/>
          <p:cNvSpPr>
            <a:spLocks noGrp="1" noChangeArrowheads="1"/>
          </p:cNvSpPr>
          <p:nvPr>
            <p:ph type="ftr" sz="quarter" idx="11"/>
          </p:nvPr>
        </p:nvSpPr>
        <p:spPr/>
        <p:txBody>
          <a:bodyPr/>
          <a:lstStyle>
            <a:lvl1pPr>
              <a:defRPr/>
            </a:lvl1pPr>
          </a:lstStyle>
          <a:p>
            <a:pPr>
              <a:defRPr/>
            </a:pPr>
            <a:endParaRPr lang="en-US" altLang="ja-JP"/>
          </a:p>
        </p:txBody>
      </p:sp>
      <p:sp>
        <p:nvSpPr>
          <p:cNvPr id="20" name="Rectangle 18"/>
          <p:cNvSpPr>
            <a:spLocks noGrp="1" noChangeArrowheads="1"/>
          </p:cNvSpPr>
          <p:nvPr>
            <p:ph type="sldNum" sz="quarter" idx="12"/>
          </p:nvPr>
        </p:nvSpPr>
        <p:spPr/>
        <p:txBody>
          <a:bodyPr/>
          <a:lstStyle>
            <a:lvl1pPr>
              <a:defRPr/>
            </a:lvl1pPr>
          </a:lstStyle>
          <a:p>
            <a:pPr>
              <a:defRPr/>
            </a:pPr>
            <a:fld id="{25FD60F3-EF60-4AAA-9A27-10638DECB871}" type="slidenum">
              <a:rPr lang="en-US" altLang="ja-JP"/>
              <a:pPr>
                <a:defRPr/>
              </a:pPr>
              <a:t>‹#›</a:t>
            </a:fld>
            <a:endParaRPr lang="en-US" altLang="ja-JP"/>
          </a:p>
        </p:txBody>
      </p:sp>
    </p:spTree>
    <p:extLst>
      <p:ext uri="{BB962C8B-B14F-4D97-AF65-F5344CB8AC3E}">
        <p14:creationId xmlns:p14="http://schemas.microsoft.com/office/powerpoint/2010/main" val="473348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E6BAEE74-91FA-4BFA-8956-0345BC6B2008}" type="slidenum">
              <a:rPr lang="en-US" altLang="ja-JP"/>
              <a:pPr>
                <a:defRPr/>
              </a:pPr>
              <a:t>‹#›</a:t>
            </a:fld>
            <a:endParaRPr lang="en-US" altLang="ja-JP"/>
          </a:p>
        </p:txBody>
      </p:sp>
      <p:sp>
        <p:nvSpPr>
          <p:cNvPr id="6" name="Rectangle 16"/>
          <p:cNvSpPr>
            <a:spLocks noGrp="1" noChangeArrowheads="1"/>
          </p:cNvSpPr>
          <p:nvPr>
            <p:ph type="dt" sz="half"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1590007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457200"/>
            <a:ext cx="2228850" cy="54102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95300" y="457200"/>
            <a:ext cx="6534150" cy="54102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17DB8A2E-9CED-486A-A322-CE0E9E815E0E}" type="slidenum">
              <a:rPr lang="en-US" altLang="ja-JP"/>
              <a:pPr>
                <a:defRPr/>
              </a:pPr>
              <a:t>‹#›</a:t>
            </a:fld>
            <a:endParaRPr lang="en-US" altLang="ja-JP"/>
          </a:p>
        </p:txBody>
      </p:sp>
      <p:sp>
        <p:nvSpPr>
          <p:cNvPr id="6" name="Rectangle 16"/>
          <p:cNvSpPr>
            <a:spLocks noGrp="1" noChangeArrowheads="1"/>
          </p:cNvSpPr>
          <p:nvPr>
            <p:ph type="dt" sz="half"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1370309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9569CFD5-9F41-4AC4-A319-89DB484317B9}" type="slidenum">
              <a:rPr lang="en-US" altLang="ja-JP"/>
              <a:pPr>
                <a:defRPr/>
              </a:pPr>
              <a:t>‹#›</a:t>
            </a:fld>
            <a:endParaRPr lang="en-US" altLang="ja-JP"/>
          </a:p>
        </p:txBody>
      </p:sp>
      <p:sp>
        <p:nvSpPr>
          <p:cNvPr id="6" name="Rectangle 16"/>
          <p:cNvSpPr>
            <a:spLocks noGrp="1" noChangeArrowheads="1"/>
          </p:cNvSpPr>
          <p:nvPr>
            <p:ph type="dt" sz="half"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177735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638" y="4406900"/>
            <a:ext cx="84201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F021002C-4ACA-406B-98DD-309E891DB120}" type="slidenum">
              <a:rPr lang="en-US" altLang="ja-JP"/>
              <a:pPr>
                <a:defRPr/>
              </a:pPr>
              <a:t>‹#›</a:t>
            </a:fld>
            <a:endParaRPr lang="en-US" altLang="ja-JP"/>
          </a:p>
        </p:txBody>
      </p:sp>
      <p:sp>
        <p:nvSpPr>
          <p:cNvPr id="6" name="Rectangle 16"/>
          <p:cNvSpPr>
            <a:spLocks noGrp="1" noChangeArrowheads="1"/>
          </p:cNvSpPr>
          <p:nvPr>
            <p:ph type="dt" sz="half"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315645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981200"/>
            <a:ext cx="43815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29200" y="1981200"/>
            <a:ext cx="43815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710CCF49-3CFD-4B12-AC4D-86D725F22958}" type="slidenum">
              <a:rPr lang="en-US" altLang="ja-JP"/>
              <a:pPr>
                <a:defRPr/>
              </a:pPr>
              <a:t>‹#›</a:t>
            </a:fld>
            <a:endParaRPr lang="en-US" altLang="ja-JP"/>
          </a:p>
        </p:txBody>
      </p:sp>
      <p:sp>
        <p:nvSpPr>
          <p:cNvPr id="7" name="Rectangle 16"/>
          <p:cNvSpPr>
            <a:spLocks noGrp="1" noChangeArrowheads="1"/>
          </p:cNvSpPr>
          <p:nvPr>
            <p:ph type="dt" sz="half"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1964049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2"/>
          <p:cNvSpPr>
            <a:spLocks noGrp="1" noChangeArrowheads="1"/>
          </p:cNvSpPr>
          <p:nvPr>
            <p:ph type="ftr" sz="quarter" idx="10"/>
          </p:nvPr>
        </p:nvSpPr>
        <p:spPr>
          <a:ln/>
        </p:spPr>
        <p:txBody>
          <a:bodyPr/>
          <a:lstStyle>
            <a:lvl1pPr>
              <a:defRPr/>
            </a:lvl1pPr>
          </a:lstStyle>
          <a:p>
            <a:pPr>
              <a:defRPr/>
            </a:pPr>
            <a:endParaRPr lang="en-US" altLang="ja-JP"/>
          </a:p>
        </p:txBody>
      </p:sp>
      <p:sp>
        <p:nvSpPr>
          <p:cNvPr id="8" name="Rectangle 3"/>
          <p:cNvSpPr>
            <a:spLocks noGrp="1" noChangeArrowheads="1"/>
          </p:cNvSpPr>
          <p:nvPr>
            <p:ph type="sldNum" sz="quarter" idx="11"/>
          </p:nvPr>
        </p:nvSpPr>
        <p:spPr>
          <a:ln/>
        </p:spPr>
        <p:txBody>
          <a:bodyPr/>
          <a:lstStyle>
            <a:lvl1pPr>
              <a:defRPr/>
            </a:lvl1pPr>
          </a:lstStyle>
          <a:p>
            <a:pPr>
              <a:defRPr/>
            </a:pPr>
            <a:fld id="{21C46710-66FD-4CC8-9907-02A9020535E9}" type="slidenum">
              <a:rPr lang="en-US" altLang="ja-JP"/>
              <a:pPr>
                <a:defRPr/>
              </a:pPr>
              <a:t>‹#›</a:t>
            </a:fld>
            <a:endParaRPr lang="en-US" altLang="ja-JP"/>
          </a:p>
        </p:txBody>
      </p:sp>
      <p:sp>
        <p:nvSpPr>
          <p:cNvPr id="9" name="Rectangle 16"/>
          <p:cNvSpPr>
            <a:spLocks noGrp="1" noChangeArrowheads="1"/>
          </p:cNvSpPr>
          <p:nvPr>
            <p:ph type="dt" sz="half"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1626996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2"/>
          <p:cNvSpPr>
            <a:spLocks noGrp="1" noChangeArrowheads="1"/>
          </p:cNvSpPr>
          <p:nvPr>
            <p:ph type="ftr" sz="quarter" idx="10"/>
          </p:nvPr>
        </p:nvSpPr>
        <p:spPr>
          <a:ln/>
        </p:spPr>
        <p:txBody>
          <a:bodyPr/>
          <a:lstStyle>
            <a:lvl1pPr>
              <a:defRPr/>
            </a:lvl1pPr>
          </a:lstStyle>
          <a:p>
            <a:pPr>
              <a:defRPr/>
            </a:pPr>
            <a:endParaRPr lang="en-US" altLang="ja-JP"/>
          </a:p>
        </p:txBody>
      </p:sp>
      <p:sp>
        <p:nvSpPr>
          <p:cNvPr id="4" name="Rectangle 3"/>
          <p:cNvSpPr>
            <a:spLocks noGrp="1" noChangeArrowheads="1"/>
          </p:cNvSpPr>
          <p:nvPr>
            <p:ph type="sldNum" sz="quarter" idx="11"/>
          </p:nvPr>
        </p:nvSpPr>
        <p:spPr>
          <a:ln/>
        </p:spPr>
        <p:txBody>
          <a:bodyPr/>
          <a:lstStyle>
            <a:lvl1pPr>
              <a:defRPr/>
            </a:lvl1pPr>
          </a:lstStyle>
          <a:p>
            <a:pPr>
              <a:defRPr/>
            </a:pPr>
            <a:fld id="{39F22AA6-E470-4E13-9485-680E73E7F3F2}" type="slidenum">
              <a:rPr lang="en-US" altLang="ja-JP"/>
              <a:pPr>
                <a:defRPr/>
              </a:pPr>
              <a:t>‹#›</a:t>
            </a:fld>
            <a:endParaRPr lang="en-US" altLang="ja-JP"/>
          </a:p>
        </p:txBody>
      </p:sp>
      <p:sp>
        <p:nvSpPr>
          <p:cNvPr id="5" name="Rectangle 16"/>
          <p:cNvSpPr>
            <a:spLocks noGrp="1" noChangeArrowheads="1"/>
          </p:cNvSpPr>
          <p:nvPr>
            <p:ph type="dt" sz="half"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1368998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en-US" altLang="ja-JP"/>
          </a:p>
        </p:txBody>
      </p:sp>
      <p:sp>
        <p:nvSpPr>
          <p:cNvPr id="3" name="Rectangle 3"/>
          <p:cNvSpPr>
            <a:spLocks noGrp="1" noChangeArrowheads="1"/>
          </p:cNvSpPr>
          <p:nvPr>
            <p:ph type="sldNum" sz="quarter" idx="11"/>
          </p:nvPr>
        </p:nvSpPr>
        <p:spPr>
          <a:ln/>
        </p:spPr>
        <p:txBody>
          <a:bodyPr/>
          <a:lstStyle>
            <a:lvl1pPr>
              <a:defRPr/>
            </a:lvl1pPr>
          </a:lstStyle>
          <a:p>
            <a:pPr>
              <a:defRPr/>
            </a:pPr>
            <a:fld id="{069DF726-01F3-49CC-80FC-48903E1CF3BA}" type="slidenum">
              <a:rPr lang="en-US" altLang="ja-JP"/>
              <a:pPr>
                <a:defRPr/>
              </a:pPr>
              <a:t>‹#›</a:t>
            </a:fld>
            <a:endParaRPr lang="en-US" altLang="ja-JP"/>
          </a:p>
        </p:txBody>
      </p:sp>
      <p:sp>
        <p:nvSpPr>
          <p:cNvPr id="4" name="Rectangle 16"/>
          <p:cNvSpPr>
            <a:spLocks noGrp="1" noChangeArrowheads="1"/>
          </p:cNvSpPr>
          <p:nvPr>
            <p:ph type="dt" sz="half"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1025694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138"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18BF0BA6-9DD8-4AE3-A89F-069D35ABE1F2}" type="slidenum">
              <a:rPr lang="en-US" altLang="ja-JP"/>
              <a:pPr>
                <a:defRPr/>
              </a:pPr>
              <a:t>‹#›</a:t>
            </a:fld>
            <a:endParaRPr lang="en-US" altLang="ja-JP"/>
          </a:p>
        </p:txBody>
      </p:sp>
      <p:sp>
        <p:nvSpPr>
          <p:cNvPr id="7" name="Rectangle 16"/>
          <p:cNvSpPr>
            <a:spLocks noGrp="1" noChangeArrowheads="1"/>
          </p:cNvSpPr>
          <p:nvPr>
            <p:ph type="dt" sz="half"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309220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513" y="4800600"/>
            <a:ext cx="59436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6CE6740F-CED5-44DF-B459-BD29CAE868E1}" type="slidenum">
              <a:rPr lang="en-US" altLang="ja-JP"/>
              <a:pPr>
                <a:defRPr/>
              </a:pPr>
              <a:t>‹#›</a:t>
            </a:fld>
            <a:endParaRPr lang="en-US" altLang="ja-JP"/>
          </a:p>
        </p:txBody>
      </p:sp>
      <p:sp>
        <p:nvSpPr>
          <p:cNvPr id="7" name="Rectangle 16"/>
          <p:cNvSpPr>
            <a:spLocks noGrp="1" noChangeArrowheads="1"/>
          </p:cNvSpPr>
          <p:nvPr>
            <p:ph type="dt" sz="half"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3701131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ftr" sz="quarter" idx="3"/>
          </p:nvPr>
        </p:nvSpPr>
        <p:spPr bwMode="auto">
          <a:xfrm>
            <a:off x="3384550" y="6248400"/>
            <a:ext cx="31369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200">
                <a:latin typeface="Arial" charset="0"/>
              </a:defRPr>
            </a:lvl1pPr>
          </a:lstStyle>
          <a:p>
            <a:pPr>
              <a:defRPr/>
            </a:pPr>
            <a:endParaRPr lang="en-US" altLang="ja-JP"/>
          </a:p>
        </p:txBody>
      </p:sp>
      <p:sp>
        <p:nvSpPr>
          <p:cNvPr id="15363" name="Rectangle 3"/>
          <p:cNvSpPr>
            <a:spLocks noGrp="1" noChangeArrowheads="1"/>
          </p:cNvSpPr>
          <p:nvPr>
            <p:ph type="sldNum" sz="quarter" idx="4"/>
          </p:nvPr>
        </p:nvSpPr>
        <p:spPr bwMode="auto">
          <a:xfrm>
            <a:off x="7099300" y="6248400"/>
            <a:ext cx="2311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200">
                <a:latin typeface="Arial Black" pitchFamily="34" charset="0"/>
              </a:defRPr>
            </a:lvl1pPr>
          </a:lstStyle>
          <a:p>
            <a:pPr>
              <a:defRPr/>
            </a:pPr>
            <a:fld id="{1F8598A6-2E15-440B-9C4C-0200EE745DF0}" type="slidenum">
              <a:rPr lang="en-US" altLang="ja-JP"/>
              <a:pPr>
                <a:defRPr/>
              </a:pPr>
              <a:t>‹#›</a:t>
            </a:fld>
            <a:endParaRPr lang="en-US" altLang="ja-JP"/>
          </a:p>
        </p:txBody>
      </p:sp>
      <p:grpSp>
        <p:nvGrpSpPr>
          <p:cNvPr id="1028" name="Group 4"/>
          <p:cNvGrpSpPr>
            <a:grpSpLocks/>
          </p:cNvGrpSpPr>
          <p:nvPr/>
        </p:nvGrpSpPr>
        <p:grpSpPr bwMode="auto">
          <a:xfrm>
            <a:off x="0" y="0"/>
            <a:ext cx="9906000" cy="546100"/>
            <a:chOff x="0" y="0"/>
            <a:chExt cx="5760" cy="344"/>
          </a:xfrm>
        </p:grpSpPr>
        <p:sp>
          <p:nvSpPr>
            <p:cNvPr id="1032"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kumimoji="0" lang="ja-JP" altLang="ja-JP" sz="2400">
                <a:latin typeface="Times New Roman" pitchFamily="18" charset="0"/>
              </a:endParaRPr>
            </a:p>
          </p:txBody>
        </p:sp>
        <p:sp>
          <p:nvSpPr>
            <p:cNvPr id="1033"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sz="2400">
                <a:latin typeface="Times New Roman" pitchFamily="18" charset="0"/>
              </a:endParaRPr>
            </a:p>
          </p:txBody>
        </p:sp>
        <p:sp>
          <p:nvSpPr>
            <p:cNvPr id="1034"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a:solidFill>
                  <a:schemeClr val="hlink"/>
                </a:solidFill>
              </a:endParaRPr>
            </a:p>
          </p:txBody>
        </p:sp>
        <p:sp>
          <p:nvSpPr>
            <p:cNvPr id="1035"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a:solidFill>
                  <a:schemeClr val="hlink"/>
                </a:solidFill>
              </a:endParaRPr>
            </a:p>
          </p:txBody>
        </p:sp>
        <p:sp>
          <p:nvSpPr>
            <p:cNvPr id="1036"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a:solidFill>
                  <a:schemeClr val="accent2"/>
                </a:solidFill>
              </a:endParaRPr>
            </a:p>
          </p:txBody>
        </p:sp>
        <p:sp>
          <p:nvSpPr>
            <p:cNvPr id="1037" name="Rectangle 10"/>
            <p:cNvSpPr>
              <a:spLocks noChangeArrowheads="1"/>
            </p:cNvSpPr>
            <p:nvPr/>
          </p:nvSpPr>
          <p:spPr bwMode="auto">
            <a:xfrm>
              <a:off x="173" y="173"/>
              <a:ext cx="90"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a:solidFill>
                  <a:schemeClr val="hlink"/>
                </a:solidFill>
              </a:endParaRPr>
            </a:p>
          </p:txBody>
        </p:sp>
        <p:sp>
          <p:nvSpPr>
            <p:cNvPr id="1038"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sz="2400">
                <a:latin typeface="Times New Roman" pitchFamily="18" charset="0"/>
              </a:endParaRPr>
            </a:p>
          </p:txBody>
        </p:sp>
        <p:sp>
          <p:nvSpPr>
            <p:cNvPr id="1039"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a:solidFill>
                  <a:schemeClr val="accent2"/>
                </a:solidFill>
              </a:endParaRPr>
            </a:p>
          </p:txBody>
        </p:sp>
        <p:sp>
          <p:nvSpPr>
            <p:cNvPr id="1040" name="Rectangle 13"/>
            <p:cNvSpPr>
              <a:spLocks noChangeArrowheads="1"/>
            </p:cNvSpPr>
            <p:nvPr/>
          </p:nvSpPr>
          <p:spPr bwMode="auto">
            <a:xfrm>
              <a:off x="173" y="258"/>
              <a:ext cx="90"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a:solidFill>
                  <a:schemeClr val="accent2"/>
                </a:solidFill>
              </a:endParaRPr>
            </a:p>
          </p:txBody>
        </p:sp>
      </p:grpSp>
      <p:sp>
        <p:nvSpPr>
          <p:cNvPr id="1029" name="Rectangle 14"/>
          <p:cNvSpPr>
            <a:spLocks noGrp="1" noChangeArrowheads="1"/>
          </p:cNvSpPr>
          <p:nvPr>
            <p:ph type="title"/>
          </p:nvPr>
        </p:nvSpPr>
        <p:spPr bwMode="auto">
          <a:xfrm>
            <a:off x="495300" y="457200"/>
            <a:ext cx="8915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30" name="Rectangle 15"/>
          <p:cNvSpPr>
            <a:spLocks noGrp="1" noChangeArrowheads="1"/>
          </p:cNvSpPr>
          <p:nvPr>
            <p:ph type="body" idx="1"/>
          </p:nvPr>
        </p:nvSpPr>
        <p:spPr bwMode="auto">
          <a:xfrm>
            <a:off x="495300" y="19812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5376" name="Rectangle 16"/>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200">
                <a:latin typeface="Arial" charset="0"/>
              </a:defRPr>
            </a:lvl1pPr>
          </a:lstStyle>
          <a:p>
            <a:pPr>
              <a:defRPr/>
            </a:pPr>
            <a:endParaRPr lang="en-US" altLang="ja-JP"/>
          </a:p>
        </p:txBody>
      </p:sp>
    </p:spTree>
  </p:cSld>
  <p:clrMap bg1="lt1" tx1="dk1" bg2="lt2" tx2="dk2" accent1="accent1" accent2="accent2" accent3="accent3" accent4="accent4" accent5="accent5" accent6="accent6" hlink="hlink" folHlink="folHlink"/>
  <p:sldLayoutIdLst>
    <p:sldLayoutId id="2147484361" r:id="rId1"/>
    <p:sldLayoutId id="2147484341" r:id="rId2"/>
    <p:sldLayoutId id="2147484342" r:id="rId3"/>
    <p:sldLayoutId id="2147484343" r:id="rId4"/>
    <p:sldLayoutId id="2147484344" r:id="rId5"/>
    <p:sldLayoutId id="2147484345" r:id="rId6"/>
    <p:sldLayoutId id="2147484346" r:id="rId7"/>
    <p:sldLayoutId id="2147484347" r:id="rId8"/>
    <p:sldLayoutId id="2147484348" r:id="rId9"/>
    <p:sldLayoutId id="2147484349" r:id="rId10"/>
    <p:sldLayoutId id="2147484350" r:id="rId11"/>
  </p:sldLayoutIdLst>
  <p:hf hdr="0" ftr="0"/>
  <p:txStyles>
    <p:titleStyle>
      <a:lvl1pPr algn="l" rtl="0" eaLnBrk="0" fontAlgn="base" hangingPunct="0">
        <a:spcBef>
          <a:spcPct val="0"/>
        </a:spcBef>
        <a:spcAft>
          <a:spcPct val="0"/>
        </a:spcAft>
        <a:defRPr kumimoji="1" sz="4400">
          <a:solidFill>
            <a:schemeClr val="tx1"/>
          </a:solidFill>
          <a:latin typeface="+mj-lt"/>
          <a:ea typeface="+mj-ea"/>
          <a:cs typeface="+mj-cs"/>
        </a:defRPr>
      </a:lvl1pPr>
      <a:lvl2pPr algn="l" rtl="0" eaLnBrk="0" fontAlgn="base" hangingPunct="0">
        <a:spcBef>
          <a:spcPct val="0"/>
        </a:spcBef>
        <a:spcAft>
          <a:spcPct val="0"/>
        </a:spcAft>
        <a:defRPr kumimoji="1" sz="4400">
          <a:solidFill>
            <a:schemeClr val="tx1"/>
          </a:solidFill>
          <a:latin typeface="Arial" charset="0"/>
          <a:ea typeface="ＭＳ Ｐゴシック" pitchFamily="50" charset="-128"/>
        </a:defRPr>
      </a:lvl2pPr>
      <a:lvl3pPr algn="l" rtl="0" eaLnBrk="0" fontAlgn="base" hangingPunct="0">
        <a:spcBef>
          <a:spcPct val="0"/>
        </a:spcBef>
        <a:spcAft>
          <a:spcPct val="0"/>
        </a:spcAft>
        <a:defRPr kumimoji="1" sz="4400">
          <a:solidFill>
            <a:schemeClr val="tx1"/>
          </a:solidFill>
          <a:latin typeface="Arial" charset="0"/>
          <a:ea typeface="ＭＳ Ｐゴシック" pitchFamily="50" charset="-128"/>
        </a:defRPr>
      </a:lvl3pPr>
      <a:lvl4pPr algn="l" rtl="0" eaLnBrk="0" fontAlgn="base" hangingPunct="0">
        <a:spcBef>
          <a:spcPct val="0"/>
        </a:spcBef>
        <a:spcAft>
          <a:spcPct val="0"/>
        </a:spcAft>
        <a:defRPr kumimoji="1" sz="4400">
          <a:solidFill>
            <a:schemeClr val="tx1"/>
          </a:solidFill>
          <a:latin typeface="Arial" charset="0"/>
          <a:ea typeface="ＭＳ Ｐゴシック" pitchFamily="50" charset="-128"/>
        </a:defRPr>
      </a:lvl4pPr>
      <a:lvl5pPr algn="l" rtl="0" eaLnBrk="0" fontAlgn="base" hangingPunct="0">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000">
          <a:solidFill>
            <a:schemeClr val="tx1"/>
          </a:solidFill>
          <a:latin typeface="+mn-lt"/>
          <a:ea typeface="+mn-ea"/>
        </a:defRPr>
      </a:lvl5pPr>
      <a:lvl6pPr marL="25146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0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0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0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0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7.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39.png"/></Relationships>
</file>

<file path=ppt/slides/_rels/slide10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8.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39.png"/></Relationships>
</file>

<file path=ppt/slides/_rels/slide10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8.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39.png"/></Relationships>
</file>

<file path=ppt/slides/_rels/slide1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9.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0.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65.png"/></Relationships>
</file>

<file path=ppt/slides/_rels/slide1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1.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65.png"/></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4.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39.png"/></Relationships>
</file>

<file path=ppt/slides/_rels/slide1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5.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1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6.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1.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39.png"/></Relationships>
</file>

<file path=ppt/slides/_rels/slide1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2.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39.png"/></Relationships>
</file>

<file path=ppt/slides/_rels/slide1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3.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39.png"/></Relationships>
</file>

<file path=ppt/slides/_rels/slide1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4.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39.png"/></Relationships>
</file>

<file path=ppt/slides/_rels/slide1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5.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39.pn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8.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1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9.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3.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0.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3.png"/></Relationships>
</file>

<file path=ppt/slides/_rels/slide1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3.png"/></Relationships>
</file>

<file path=ppt/slides/_rels/slide1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4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3.png"/></Relationships>
</file>

<file path=ppt/slides/_rels/slide1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4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3.png"/></Relationships>
</file>

<file path=ppt/slides/_rels/slide1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4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3.png"/></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46.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47.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48.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49.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50.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5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51.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52.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7.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15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8.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15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9.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60.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7.png"/></Relationships>
</file>

<file path=ppt/slides/_rels/slide16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63.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16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64.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16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65.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16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66.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0.png"/></Relationships>
</file>

<file path=ppt/slides/_rels/slide16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67.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16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68.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16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69.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0.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70.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3.png"/><Relationship Id="rId4" Type="http://schemas.openxmlformats.org/officeDocument/2006/relationships/image" Target="../media/image90.png"/></Relationships>
</file>

<file path=ppt/slides/_rels/slide17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71.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3.png"/><Relationship Id="rId4" Type="http://schemas.openxmlformats.org/officeDocument/2006/relationships/image" Target="../media/image90.png"/></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73.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3.png"/></Relationships>
</file>

<file path=ppt/slides/_rels/slide17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74.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3.png"/></Relationships>
</file>

<file path=ppt/slides/_rels/slide17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75.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3.png"/></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77.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17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78.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17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79.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5.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80.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18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81.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18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82.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18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83.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5.png"/></Relationships>
</file>

<file path=ppt/slides/_rels/slide18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84.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5.png"/></Relationships>
</file>

<file path=ppt/slides/_rels/slide18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85.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18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86.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18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87.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89.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90.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19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91.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19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92.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19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93.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95.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19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96.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19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97.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19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98.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19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99.xml"/><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9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01.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20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02.xml"/><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90.png"/></Relationships>
</file>

<file path=ppt/slides/_rels/slide20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03.xml"/><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90.png"/></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05.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20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06.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08.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20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09.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10.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7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7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7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7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7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7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7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39.png"/></Relationships>
</file>

<file path=ppt/slides/_rels/slide8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8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39.png"/></Relationships>
</file>

<file path=ppt/slides/_rels/slide8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39.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8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8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9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9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9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9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9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9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9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9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9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6000"/>
            <a:ext cx="9453504" cy="4536157"/>
          </a:xfrm>
        </p:spPr>
        <p:txBody>
          <a:bodyPr/>
          <a:lstStyle/>
          <a:p>
            <a:r>
              <a:rPr lang="en-US" altLang="ja-JP" sz="2400" dirty="0">
                <a:latin typeface="+mn-ea"/>
              </a:rPr>
              <a:t>Introduction</a:t>
            </a:r>
            <a:r>
              <a:rPr lang="ja-JP" altLang="en-US" sz="2400" dirty="0">
                <a:solidFill>
                  <a:schemeClr val="bg1">
                    <a:lumMod val="50000"/>
                  </a:schemeClr>
                </a:solidFill>
                <a:latin typeface="+mn-ea"/>
              </a:rPr>
              <a:t>、出現頻度解析（</a:t>
            </a:r>
            <a:r>
              <a:rPr lang="en-US" altLang="ja-JP" sz="2400" dirty="0">
                <a:solidFill>
                  <a:schemeClr val="bg1">
                    <a:lumMod val="50000"/>
                  </a:schemeClr>
                </a:solidFill>
                <a:latin typeface="+mn-ea"/>
              </a:rPr>
              <a:t>k=2</a:t>
            </a:r>
            <a:r>
              <a:rPr lang="ja-JP" altLang="en-US" sz="2400" dirty="0">
                <a:solidFill>
                  <a:schemeClr val="bg1">
                    <a:lumMod val="50000"/>
                  </a:schemeClr>
                </a:solidFill>
                <a:latin typeface="+mn-ea"/>
              </a:rPr>
              <a:t>）、出現頻度解析（</a:t>
            </a:r>
            <a:r>
              <a:rPr lang="en-US" altLang="ja-JP" sz="2400" dirty="0">
                <a:solidFill>
                  <a:schemeClr val="bg1">
                    <a:lumMod val="50000"/>
                  </a:schemeClr>
                </a:solidFill>
                <a:latin typeface="+mn-ea"/>
              </a:rPr>
              <a:t>k=1</a:t>
            </a:r>
            <a:r>
              <a:rPr lang="ja-JP" altLang="en-US" sz="2400" dirty="0">
                <a:solidFill>
                  <a:schemeClr val="bg1">
                    <a:lumMod val="50000"/>
                  </a:schemeClr>
                </a:solidFill>
                <a:latin typeface="+mn-ea"/>
              </a:rPr>
              <a:t>）</a:t>
            </a:r>
            <a:endParaRPr lang="en-US" altLang="ja-JP" sz="2400" dirty="0">
              <a:solidFill>
                <a:schemeClr val="bg1">
                  <a:lumMod val="50000"/>
                </a:schemeClr>
              </a:solidFill>
              <a:latin typeface="+mn-ea"/>
            </a:endParaRPr>
          </a:p>
          <a:p>
            <a:r>
              <a:rPr lang="en-US" altLang="ja-JP" sz="2400" dirty="0">
                <a:solidFill>
                  <a:schemeClr val="bg1">
                    <a:lumMod val="50000"/>
                  </a:schemeClr>
                </a:solidFill>
                <a:latin typeface="+mn-ea"/>
              </a:rPr>
              <a:t>k=1</a:t>
            </a:r>
            <a:r>
              <a:rPr lang="ja-JP" altLang="en-US" sz="2400" dirty="0">
                <a:solidFill>
                  <a:schemeClr val="bg1">
                    <a:lumMod val="50000"/>
                  </a:schemeClr>
                </a:solidFill>
                <a:latin typeface="+mn-ea"/>
              </a:rPr>
              <a:t>で実践、</a:t>
            </a:r>
            <a:r>
              <a:rPr lang="en-US" altLang="ja-JP" sz="2400" dirty="0">
                <a:solidFill>
                  <a:schemeClr val="bg1">
                    <a:lumMod val="50000"/>
                  </a:schemeClr>
                </a:solidFill>
                <a:latin typeface="+mn-ea"/>
              </a:rPr>
              <a:t>multi-FASTA</a:t>
            </a:r>
            <a:r>
              <a:rPr lang="ja-JP" altLang="en-US" sz="2400" dirty="0">
                <a:solidFill>
                  <a:schemeClr val="bg1">
                    <a:lumMod val="50000"/>
                  </a:schemeClr>
                </a:solidFill>
                <a:latin typeface="+mn-ea"/>
              </a:rPr>
              <a:t>ファイル、他の例題を実行</a:t>
            </a:r>
            <a:endParaRPr lang="en-US" altLang="ja-JP" sz="2400" dirty="0">
              <a:solidFill>
                <a:schemeClr val="bg1">
                  <a:lumMod val="50000"/>
                </a:schemeClr>
              </a:solidFill>
              <a:latin typeface="+mn-ea"/>
            </a:endParaRPr>
          </a:p>
          <a:p>
            <a:r>
              <a:rPr lang="en-US" altLang="ja-JP" sz="2400" dirty="0">
                <a:solidFill>
                  <a:schemeClr val="bg1">
                    <a:lumMod val="50000"/>
                  </a:schemeClr>
                </a:solidFill>
                <a:latin typeface="+mn-ea"/>
              </a:rPr>
              <a:t>k=2</a:t>
            </a:r>
            <a:r>
              <a:rPr lang="ja-JP" altLang="en-US" sz="2400" dirty="0">
                <a:solidFill>
                  <a:schemeClr val="bg1">
                    <a:lumMod val="50000"/>
                  </a:schemeClr>
                </a:solidFill>
                <a:latin typeface="+mn-ea"/>
              </a:rPr>
              <a:t>で実践、関数マニュアル、例題</a:t>
            </a:r>
            <a:r>
              <a:rPr lang="en-US" altLang="ja-JP" sz="2400" dirty="0">
                <a:solidFill>
                  <a:schemeClr val="bg1">
                    <a:lumMod val="50000"/>
                  </a:schemeClr>
                </a:solidFill>
                <a:latin typeface="+mn-ea"/>
              </a:rPr>
              <a:t>2</a:t>
            </a:r>
            <a:r>
              <a:rPr lang="ja-JP" altLang="en-US" sz="2400" dirty="0">
                <a:solidFill>
                  <a:schemeClr val="bg1">
                    <a:lumMod val="50000"/>
                  </a:schemeClr>
                </a:solidFill>
                <a:latin typeface="+mn-ea"/>
              </a:rPr>
              <a:t>を実行、例題</a:t>
            </a:r>
            <a:r>
              <a:rPr lang="en-US" altLang="ja-JP" sz="2400" dirty="0">
                <a:solidFill>
                  <a:schemeClr val="bg1">
                    <a:lumMod val="50000"/>
                  </a:schemeClr>
                </a:solidFill>
                <a:latin typeface="+mn-ea"/>
              </a:rPr>
              <a:t>7</a:t>
            </a:r>
            <a:r>
              <a:rPr lang="ja-JP" altLang="en-US" sz="2400" dirty="0">
                <a:solidFill>
                  <a:schemeClr val="bg1">
                    <a:lumMod val="50000"/>
                  </a:schemeClr>
                </a:solidFill>
                <a:latin typeface="+mn-ea"/>
              </a:rPr>
              <a:t>を実行</a:t>
            </a:r>
            <a:endParaRPr lang="en-US" altLang="ja-JP" sz="2400" dirty="0">
              <a:solidFill>
                <a:schemeClr val="bg1">
                  <a:lumMod val="50000"/>
                </a:schemeClr>
              </a:solidFill>
              <a:latin typeface="+mn-ea"/>
            </a:endParaRPr>
          </a:p>
          <a:p>
            <a:r>
              <a:rPr lang="ja-JP" altLang="en-US" sz="2400" dirty="0">
                <a:solidFill>
                  <a:schemeClr val="bg1">
                    <a:lumMod val="50000"/>
                  </a:schemeClr>
                </a:solidFill>
                <a:latin typeface="+mn-ea"/>
              </a:rPr>
              <a:t>確率の話、作図（例題</a:t>
            </a:r>
            <a:r>
              <a:rPr lang="en-US" altLang="ja-JP" sz="2400" dirty="0">
                <a:solidFill>
                  <a:schemeClr val="bg1">
                    <a:lumMod val="50000"/>
                  </a:schemeClr>
                </a:solidFill>
                <a:latin typeface="+mn-ea"/>
              </a:rPr>
              <a:t>10</a:t>
            </a:r>
            <a:r>
              <a:rPr lang="ja-JP" altLang="en-US" sz="2400" dirty="0">
                <a:solidFill>
                  <a:schemeClr val="bg1">
                    <a:lumMod val="50000"/>
                  </a:schemeClr>
                </a:solidFill>
                <a:latin typeface="+mn-ea"/>
              </a:rPr>
              <a:t>）、作図（例題</a:t>
            </a:r>
            <a:r>
              <a:rPr lang="en-US" altLang="ja-JP" sz="2400" dirty="0">
                <a:solidFill>
                  <a:schemeClr val="bg1">
                    <a:lumMod val="50000"/>
                  </a:schemeClr>
                </a:solidFill>
                <a:latin typeface="+mn-ea"/>
              </a:rPr>
              <a:t>11</a:t>
            </a:r>
            <a:r>
              <a:rPr lang="ja-JP" altLang="en-US" sz="2400" dirty="0">
                <a:solidFill>
                  <a:schemeClr val="bg1">
                    <a:lumMod val="50000"/>
                  </a:schemeClr>
                </a:solidFill>
                <a:latin typeface="+mn-ea"/>
              </a:rPr>
              <a:t>）、作図（例題</a:t>
            </a:r>
            <a:r>
              <a:rPr lang="en-US" altLang="ja-JP" sz="2400" dirty="0">
                <a:solidFill>
                  <a:schemeClr val="bg1">
                    <a:lumMod val="50000"/>
                  </a:schemeClr>
                </a:solidFill>
                <a:latin typeface="+mn-ea"/>
              </a:rPr>
              <a:t>12</a:t>
            </a:r>
            <a:r>
              <a:rPr lang="ja-JP" altLang="en-US" sz="2400" dirty="0">
                <a:solidFill>
                  <a:schemeClr val="bg1">
                    <a:lumMod val="50000"/>
                  </a:schemeClr>
                </a:solidFill>
                <a:latin typeface="+mn-ea"/>
              </a:rPr>
              <a:t>）</a:t>
            </a:r>
            <a:endParaRPr lang="en-US" altLang="ja-JP" sz="2400" dirty="0">
              <a:solidFill>
                <a:schemeClr val="bg1">
                  <a:lumMod val="50000"/>
                </a:schemeClr>
              </a:solidFill>
              <a:latin typeface="+mn-ea"/>
            </a:endParaRPr>
          </a:p>
          <a:p>
            <a:r>
              <a:rPr lang="ja-JP" altLang="en-US" sz="2400" dirty="0">
                <a:solidFill>
                  <a:schemeClr val="bg1">
                    <a:lumMod val="50000"/>
                  </a:schemeClr>
                </a:solidFill>
                <a:latin typeface="+mn-ea"/>
              </a:rPr>
              <a:t>塩基配列解析の基礎</a:t>
            </a:r>
            <a:endParaRPr lang="en-US" altLang="ja-JP" sz="2400" dirty="0">
              <a:solidFill>
                <a:schemeClr val="bg1">
                  <a:lumMod val="50000"/>
                </a:schemeClr>
              </a:solidFill>
              <a:latin typeface="+mn-ea"/>
            </a:endParaRPr>
          </a:p>
          <a:p>
            <a:pPr lvl="1"/>
            <a:r>
              <a:rPr lang="en-US" altLang="ja-JP" sz="2000" dirty="0">
                <a:solidFill>
                  <a:schemeClr val="bg1">
                    <a:lumMod val="50000"/>
                  </a:schemeClr>
                </a:solidFill>
                <a:latin typeface="+mn-ea"/>
              </a:rPr>
              <a:t>GC</a:t>
            </a:r>
            <a:r>
              <a:rPr lang="ja-JP" altLang="en-US" sz="2000" dirty="0">
                <a:solidFill>
                  <a:schemeClr val="bg1">
                    <a:lumMod val="50000"/>
                  </a:schemeClr>
                </a:solidFill>
                <a:latin typeface="+mn-ea"/>
              </a:rPr>
              <a:t>含量、ランダム配列を生成、部分配列の切り出し</a:t>
            </a:r>
            <a:endParaRPr lang="en-US" altLang="ja-JP" sz="2000" dirty="0">
              <a:solidFill>
                <a:schemeClr val="bg1">
                  <a:lumMod val="50000"/>
                </a:schemeClr>
              </a:solidFill>
              <a:latin typeface="+mn-ea"/>
            </a:endParaRPr>
          </a:p>
          <a:p>
            <a:r>
              <a:rPr lang="ja-JP" altLang="en-US" sz="2400" dirty="0">
                <a:solidFill>
                  <a:schemeClr val="bg1">
                    <a:lumMod val="50000"/>
                  </a:schemeClr>
                </a:solidFill>
                <a:latin typeface="+mn-ea"/>
              </a:rPr>
              <a:t>ゲノムサイズ推定</a:t>
            </a:r>
            <a:endParaRPr lang="en-US" altLang="ja-JP" sz="2400" dirty="0">
              <a:solidFill>
                <a:schemeClr val="bg1">
                  <a:lumMod val="50000"/>
                </a:schemeClr>
              </a:solidFill>
              <a:latin typeface="+mn-ea"/>
            </a:endParaRPr>
          </a:p>
          <a:p>
            <a:pPr lvl="1"/>
            <a:r>
              <a:rPr lang="ja-JP" altLang="en-US" sz="2000" dirty="0">
                <a:solidFill>
                  <a:schemeClr val="bg1">
                    <a:lumMod val="50000"/>
                  </a:schemeClr>
                </a:solidFill>
                <a:latin typeface="+mn-ea"/>
              </a:rPr>
              <a:t>サンプルデータ（例題</a:t>
            </a:r>
            <a:r>
              <a:rPr lang="en-US" altLang="ja-JP" sz="2000" dirty="0">
                <a:solidFill>
                  <a:schemeClr val="bg1">
                    <a:lumMod val="50000"/>
                  </a:schemeClr>
                </a:solidFill>
                <a:latin typeface="+mn-ea"/>
              </a:rPr>
              <a:t>32</a:t>
            </a:r>
            <a:r>
              <a:rPr lang="ja-JP" altLang="en-US" sz="2000" dirty="0">
                <a:solidFill>
                  <a:schemeClr val="bg1">
                    <a:lumMod val="50000"/>
                  </a:schemeClr>
                </a:solidFill>
                <a:latin typeface="+mn-ea"/>
              </a:rPr>
              <a:t>）、被覆率（</a:t>
            </a:r>
            <a:r>
              <a:rPr lang="en-US" altLang="ja-JP" sz="2000" dirty="0">
                <a:solidFill>
                  <a:schemeClr val="bg1">
                    <a:lumMod val="50000"/>
                  </a:schemeClr>
                </a:solidFill>
                <a:latin typeface="+mn-ea"/>
              </a:rPr>
              <a:t>coverage</a:t>
            </a:r>
            <a:r>
              <a:rPr lang="ja-JP" altLang="en-US" sz="2000" dirty="0">
                <a:solidFill>
                  <a:schemeClr val="bg1">
                    <a:lumMod val="50000"/>
                  </a:schemeClr>
                </a:solidFill>
                <a:latin typeface="+mn-ea"/>
              </a:rPr>
              <a:t>）、基本的な考え方</a:t>
            </a:r>
            <a:r>
              <a:rPr lang="en-US" altLang="ja-JP" sz="2000" dirty="0">
                <a:solidFill>
                  <a:schemeClr val="bg1">
                    <a:lumMod val="50000"/>
                  </a:schemeClr>
                </a:solidFill>
                <a:latin typeface="+mn-ea"/>
              </a:rPr>
              <a:t>(</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7</a:t>
            </a:r>
            <a:r>
              <a:rPr lang="ja-JP" altLang="en-US" sz="2000" dirty="0">
                <a:solidFill>
                  <a:schemeClr val="bg1">
                    <a:lumMod val="50000"/>
                  </a:schemeClr>
                </a:solidFill>
                <a:latin typeface="+mn-ea"/>
              </a:rPr>
              <a:t>）</a:t>
            </a:r>
            <a:endParaRPr lang="en-US" altLang="ja-JP" sz="2000" dirty="0">
              <a:solidFill>
                <a:schemeClr val="bg1">
                  <a:lumMod val="50000"/>
                </a:schemeClr>
              </a:solidFill>
              <a:latin typeface="+mn-ea"/>
            </a:endParaRPr>
          </a:p>
          <a:p>
            <a:pPr lvl="1"/>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8</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k=2)</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9</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k=3</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1,000</a:t>
            </a:r>
            <a:r>
              <a:rPr lang="ja-JP" altLang="en-US" sz="2000" dirty="0">
                <a:solidFill>
                  <a:schemeClr val="bg1">
                    <a:lumMod val="50000"/>
                  </a:schemeClr>
                </a:solidFill>
                <a:latin typeface="+mn-ea"/>
              </a:rPr>
              <a:t>塩基の仮想ゲノム（サンプルデータの例題</a:t>
            </a:r>
            <a:r>
              <a:rPr lang="en-US" altLang="ja-JP" sz="2000" dirty="0">
                <a:solidFill>
                  <a:schemeClr val="bg1">
                    <a:lumMod val="50000"/>
                  </a:schemeClr>
                </a:solidFill>
                <a:latin typeface="+mn-ea"/>
              </a:rPr>
              <a:t>33</a:t>
            </a:r>
            <a:r>
              <a:rPr lang="ja-JP" altLang="en-US" sz="2000" dirty="0">
                <a:solidFill>
                  <a:schemeClr val="bg1">
                    <a:lumMod val="50000"/>
                  </a:schemeClr>
                </a:solidFill>
                <a:latin typeface="+mn-ea"/>
              </a:rPr>
              <a:t>）</a:t>
            </a:r>
            <a:endParaRPr lang="en-US" altLang="ja-JP" sz="2000" dirty="0">
              <a:solidFill>
                <a:schemeClr val="bg1">
                  <a:lumMod val="50000"/>
                </a:schemeClr>
              </a:solidFill>
              <a:latin typeface="+mn-ea"/>
            </a:endParaRPr>
          </a:p>
          <a:p>
            <a:pPr lvl="1"/>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11(k=10)</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12(k=10)</a:t>
            </a:r>
            <a:r>
              <a:rPr lang="ja-JP" altLang="en-US" sz="2000" dirty="0">
                <a:solidFill>
                  <a:schemeClr val="bg1">
                    <a:lumMod val="50000"/>
                  </a:schemeClr>
                </a:solidFill>
                <a:latin typeface="+mn-ea"/>
              </a:rPr>
              <a:t>、シークエンスエラーを含む場合</a:t>
            </a:r>
            <a:endParaRPr lang="en-US" altLang="ja-JP" sz="2000" dirty="0">
              <a:solidFill>
                <a:schemeClr val="bg1">
                  <a:lumMod val="50000"/>
                </a:schemeClr>
              </a:solidFill>
              <a:latin typeface="+mn-ea"/>
            </a:endParaRPr>
          </a:p>
          <a:p>
            <a:pPr lvl="1"/>
            <a:endParaRPr lang="en-US" altLang="ja-JP" sz="2000" dirty="0">
              <a:solidFill>
                <a:schemeClr val="bg1">
                  <a:lumMod val="50000"/>
                </a:schemeClr>
              </a:solidFill>
              <a:latin typeface="+mn-ea"/>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1</a:t>
            </a:fld>
            <a:endParaRPr kumimoji="0" lang="en-US" altLang="ja-JP">
              <a:latin typeface="Arial Black" pitchFamily="34" charset="0"/>
            </a:endParaRPr>
          </a:p>
        </p:txBody>
      </p:sp>
    </p:spTree>
    <p:extLst>
      <p:ext uri="{BB962C8B-B14F-4D97-AF65-F5344CB8AC3E}">
        <p14:creationId xmlns:p14="http://schemas.microsoft.com/office/powerpoint/2010/main" val="3170768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35D8C69-DA83-47F0-877A-0693A82E1623}"/>
              </a:ext>
            </a:extLst>
          </p:cNvPr>
          <p:cNvPicPr>
            <a:picLocks noChangeAspect="1"/>
          </p:cNvPicPr>
          <p:nvPr/>
        </p:nvPicPr>
        <p:blipFill rotWithShape="1">
          <a:blip r:embed="rId3"/>
          <a:srcRect r="65813"/>
          <a:stretch/>
        </p:blipFill>
        <p:spPr>
          <a:xfrm>
            <a:off x="4806000" y="2430000"/>
            <a:ext cx="396000" cy="3520745"/>
          </a:xfrm>
          <a:prstGeom prst="rect">
            <a:avLst/>
          </a:prstGeom>
          <a:ln>
            <a:solidFill>
              <a:srgbClr val="000000"/>
            </a:solidFill>
          </a:ln>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出現頻度解析（</a:t>
            </a:r>
            <a:r>
              <a:rPr lang="en-US" altLang="ja-JP" sz="4000" dirty="0">
                <a:latin typeface="+mn-ea"/>
              </a:rPr>
              <a:t>k=2</a:t>
            </a:r>
            <a:r>
              <a:rPr lang="ja-JP" altLang="en-US" sz="4000" dirty="0">
                <a:latin typeface="+mn-ea"/>
              </a:rPr>
              <a:t>）</a:t>
            </a:r>
            <a:r>
              <a:rPr lang="en-US" altLang="ja-JP" sz="4000" dirty="0">
                <a:latin typeface="+mn-ea"/>
              </a:rPr>
              <a:t>1</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10</a:t>
            </a:fld>
            <a:endParaRPr lang="en-US" altLang="ja-JP" dirty="0">
              <a:solidFill>
                <a:srgbClr val="000000"/>
              </a:solidFill>
            </a:endParaRPr>
          </a:p>
        </p:txBody>
      </p:sp>
      <p:sp>
        <p:nvSpPr>
          <p:cNvPr id="20" name="正方形/長方形 19">
            <a:extLst>
              <a:ext uri="{FF2B5EF4-FFF2-40B4-BE49-F238E27FC236}">
                <a16:creationId xmlns:a16="http://schemas.microsoft.com/office/drawing/2014/main" id="{12BD418E-733D-48E7-9375-46C4D45B69CD}"/>
              </a:ext>
            </a:extLst>
          </p:cNvPr>
          <p:cNvSpPr/>
          <p:nvPr/>
        </p:nvSpPr>
        <p:spPr>
          <a:xfrm>
            <a:off x="36000" y="2016000"/>
            <a:ext cx="3207929" cy="369332"/>
          </a:xfrm>
          <a:prstGeom prst="rect">
            <a:avLst/>
          </a:prstGeom>
        </p:spPr>
        <p:txBody>
          <a:bodyPr wrap="none">
            <a:spAutoFit/>
          </a:bodyPr>
          <a:lstStyle/>
          <a:p>
            <a:r>
              <a:rPr lang="en-US" altLang="ja-JP" dirty="0">
                <a:latin typeface="+mn-ea"/>
              </a:rPr>
              <a:t>GGTACG</a:t>
            </a:r>
            <a:r>
              <a:rPr lang="en-US" altLang="ja-JP" dirty="0">
                <a:latin typeface="+mn-ea"/>
                <a:ea typeface="+mn-ea"/>
              </a:rPr>
              <a:t>GTTCCGGTTGCCGA</a:t>
            </a:r>
            <a:endParaRPr lang="ja-JP" altLang="en-US" sz="1800" dirty="0">
              <a:latin typeface="+mn-ea"/>
              <a:ea typeface="+mn-ea"/>
            </a:endParaRPr>
          </a:p>
        </p:txBody>
      </p:sp>
      <p:sp>
        <p:nvSpPr>
          <p:cNvPr id="95" name="Text Box 8">
            <a:extLst>
              <a:ext uri="{FF2B5EF4-FFF2-40B4-BE49-F238E27FC236}">
                <a16:creationId xmlns:a16="http://schemas.microsoft.com/office/drawing/2014/main" id="{EE28CA5E-D873-4437-952E-44BFC146E746}"/>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例として、</a:t>
            </a:r>
            <a:r>
              <a:rPr lang="en-US" altLang="ja-JP" dirty="0">
                <a:latin typeface="+mn-ea"/>
              </a:rPr>
              <a:t>k-mer</a:t>
            </a:r>
            <a:r>
              <a:rPr lang="ja-JP" altLang="en-US" dirty="0">
                <a:latin typeface="+mn-ea"/>
              </a:rPr>
              <a:t>出現頻度解析（</a:t>
            </a:r>
            <a:r>
              <a:rPr lang="en-US" altLang="ja-JP" dirty="0">
                <a:latin typeface="+mn-ea"/>
              </a:rPr>
              <a:t>k=</a:t>
            </a:r>
            <a:r>
              <a:rPr lang="en-US" altLang="ja-JP" dirty="0">
                <a:solidFill>
                  <a:srgbClr val="669900"/>
                </a:solidFill>
                <a:latin typeface="+mn-ea"/>
              </a:rPr>
              <a:t>2</a:t>
            </a:r>
            <a:r>
              <a:rPr lang="ja-JP" altLang="en-US" dirty="0">
                <a:latin typeface="+mn-ea"/>
              </a:rPr>
              <a:t>）で、①の配列の出現頻度を調べる。</a:t>
            </a:r>
            <a:r>
              <a:rPr lang="en-US" altLang="ja-JP" dirty="0">
                <a:latin typeface="+mn-ea"/>
              </a:rPr>
              <a:t>ACGT</a:t>
            </a:r>
            <a:r>
              <a:rPr lang="ja-JP" altLang="en-US" dirty="0">
                <a:latin typeface="+mn-ea"/>
              </a:rPr>
              <a:t>の</a:t>
            </a:r>
            <a:r>
              <a:rPr lang="en-US" altLang="ja-JP" dirty="0">
                <a:latin typeface="+mn-ea"/>
              </a:rPr>
              <a:t>4</a:t>
            </a:r>
            <a:r>
              <a:rPr lang="ja-JP" altLang="en-US" dirty="0">
                <a:latin typeface="+mn-ea"/>
              </a:rPr>
              <a:t>種類のみで考えると、②</a:t>
            </a:r>
            <a:r>
              <a:rPr lang="en-US" altLang="ja-JP" dirty="0">
                <a:latin typeface="+mn-ea"/>
              </a:rPr>
              <a:t>k=</a:t>
            </a:r>
            <a:r>
              <a:rPr lang="en-US" altLang="ja-JP" dirty="0">
                <a:solidFill>
                  <a:srgbClr val="669900"/>
                </a:solidFill>
                <a:latin typeface="+mn-ea"/>
              </a:rPr>
              <a:t>2</a:t>
            </a:r>
            <a:r>
              <a:rPr lang="ja-JP" altLang="en-US" dirty="0">
                <a:latin typeface="+mn-ea"/>
              </a:rPr>
              <a:t>の場合に可能な</a:t>
            </a:r>
            <a:r>
              <a:rPr lang="en-US" altLang="ja-JP" dirty="0">
                <a:latin typeface="+mn-ea"/>
              </a:rPr>
              <a:t>k-mer</a:t>
            </a:r>
            <a:r>
              <a:rPr lang="ja-JP" altLang="en-US" dirty="0">
                <a:latin typeface="+mn-ea"/>
              </a:rPr>
              <a:t>の種類数は「</a:t>
            </a:r>
            <a:r>
              <a:rPr lang="en-US" altLang="ja-JP" dirty="0">
                <a:latin typeface="+mn-ea"/>
              </a:rPr>
              <a:t>AA, AC, AG, …, TG, TT</a:t>
            </a:r>
            <a:r>
              <a:rPr lang="ja-JP" altLang="en-US" dirty="0">
                <a:latin typeface="+mn-ea"/>
              </a:rPr>
              <a:t>」の</a:t>
            </a:r>
            <a:r>
              <a:rPr lang="en-US" altLang="ja-JP" dirty="0">
                <a:latin typeface="+mn-ea"/>
              </a:rPr>
              <a:t>4^</a:t>
            </a:r>
            <a:r>
              <a:rPr lang="en-US" altLang="ja-JP" dirty="0">
                <a:solidFill>
                  <a:srgbClr val="669900"/>
                </a:solidFill>
                <a:latin typeface="+mn-ea"/>
              </a:rPr>
              <a:t>2</a:t>
            </a:r>
            <a:r>
              <a:rPr lang="en-US" altLang="ja-JP" dirty="0">
                <a:latin typeface="+mn-ea"/>
              </a:rPr>
              <a:t> = 16</a:t>
            </a:r>
            <a:r>
              <a:rPr lang="ja-JP" altLang="en-US" dirty="0">
                <a:latin typeface="+mn-ea"/>
              </a:rPr>
              <a:t>。</a:t>
            </a:r>
            <a:endParaRPr lang="en-US" altLang="ja-JP" dirty="0">
              <a:latin typeface="+mn-ea"/>
            </a:endParaRPr>
          </a:p>
        </p:txBody>
      </p:sp>
      <p:grpSp>
        <p:nvGrpSpPr>
          <p:cNvPr id="102" name="グループ化 25">
            <a:extLst>
              <a:ext uri="{FF2B5EF4-FFF2-40B4-BE49-F238E27FC236}">
                <a16:creationId xmlns:a16="http://schemas.microsoft.com/office/drawing/2014/main" id="{FF03591E-F5B5-4C0B-8BBC-484069C4D1F1}"/>
              </a:ext>
            </a:extLst>
          </p:cNvPr>
          <p:cNvGrpSpPr>
            <a:grpSpLocks/>
          </p:cNvGrpSpPr>
          <p:nvPr/>
        </p:nvGrpSpPr>
        <p:grpSpPr bwMode="auto">
          <a:xfrm>
            <a:off x="1270800" y="1728000"/>
            <a:ext cx="647700" cy="368300"/>
            <a:chOff x="8265543" y="5967772"/>
            <a:chExt cx="647700" cy="369332"/>
          </a:xfrm>
        </p:grpSpPr>
        <p:sp>
          <p:nvSpPr>
            <p:cNvPr id="103" name="下矢印 26">
              <a:extLst>
                <a:ext uri="{FF2B5EF4-FFF2-40B4-BE49-F238E27FC236}">
                  <a16:creationId xmlns:a16="http://schemas.microsoft.com/office/drawing/2014/main" id="{6D6D5B8D-7C71-4B6D-BF1D-AAB217BF1144}"/>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04" name="テキスト ボックス 27">
              <a:extLst>
                <a:ext uri="{FF2B5EF4-FFF2-40B4-BE49-F238E27FC236}">
                  <a16:creationId xmlns:a16="http://schemas.microsoft.com/office/drawing/2014/main" id="{757D97B2-FACD-4DEB-9436-4F9E0AFB62E0}"/>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
        <p:nvSpPr>
          <p:cNvPr id="127" name="右中かっこ 126">
            <a:extLst>
              <a:ext uri="{FF2B5EF4-FFF2-40B4-BE49-F238E27FC236}">
                <a16:creationId xmlns:a16="http://schemas.microsoft.com/office/drawing/2014/main" id="{A908209A-7786-4CD1-95BD-B73AF05A48B2}"/>
              </a:ext>
            </a:extLst>
          </p:cNvPr>
          <p:cNvSpPr/>
          <p:nvPr/>
        </p:nvSpPr>
        <p:spPr>
          <a:xfrm>
            <a:off x="5385048" y="2412000"/>
            <a:ext cx="166688" cy="3546000"/>
          </a:xfrm>
          <a:prstGeom prst="rightBrace">
            <a:avLst>
              <a:gd name="adj1" fmla="val 32935"/>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nvGrpSpPr>
          <p:cNvPr id="128" name="グループ化 19">
            <a:extLst>
              <a:ext uri="{FF2B5EF4-FFF2-40B4-BE49-F238E27FC236}">
                <a16:creationId xmlns:a16="http://schemas.microsoft.com/office/drawing/2014/main" id="{2683BD4D-AF84-4ED7-81F2-5A197BF43667}"/>
              </a:ext>
            </a:extLst>
          </p:cNvPr>
          <p:cNvGrpSpPr>
            <a:grpSpLocks/>
          </p:cNvGrpSpPr>
          <p:nvPr/>
        </p:nvGrpSpPr>
        <p:grpSpPr bwMode="auto">
          <a:xfrm>
            <a:off x="5599733" y="3861048"/>
            <a:ext cx="433387" cy="647700"/>
            <a:chOff x="9008376" y="4278533"/>
            <a:chExt cx="432048" cy="647700"/>
          </a:xfrm>
        </p:grpSpPr>
        <p:sp>
          <p:nvSpPr>
            <p:cNvPr id="129" name="下矢印 20">
              <a:extLst>
                <a:ext uri="{FF2B5EF4-FFF2-40B4-BE49-F238E27FC236}">
                  <a16:creationId xmlns:a16="http://schemas.microsoft.com/office/drawing/2014/main" id="{1EEFAD76-68AD-414D-B831-05B6F0F4071B}"/>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30" name="テキスト ボックス 21">
              <a:extLst>
                <a:ext uri="{FF2B5EF4-FFF2-40B4-BE49-F238E27FC236}">
                  <a16:creationId xmlns:a16="http://schemas.microsoft.com/office/drawing/2014/main" id="{DB6F2492-0C56-4743-A43F-788E4A21DEEB}"/>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spTree>
    <p:extLst>
      <p:ext uri="{BB962C8B-B14F-4D97-AF65-F5344CB8AC3E}">
        <p14:creationId xmlns:p14="http://schemas.microsoft.com/office/powerpoint/2010/main" val="148585392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6000"/>
            <a:ext cx="9453504" cy="4536157"/>
          </a:xfrm>
        </p:spPr>
        <p:txBody>
          <a:bodyPr/>
          <a:lstStyle/>
          <a:p>
            <a:r>
              <a:rPr lang="en-US" altLang="ja-JP" sz="2400" dirty="0">
                <a:solidFill>
                  <a:schemeClr val="bg1">
                    <a:lumMod val="50000"/>
                  </a:schemeClr>
                </a:solidFill>
                <a:latin typeface="+mn-ea"/>
              </a:rPr>
              <a:t>Introduction</a:t>
            </a:r>
            <a:r>
              <a:rPr lang="ja-JP" altLang="en-US" sz="2400" dirty="0">
                <a:solidFill>
                  <a:schemeClr val="bg1">
                    <a:lumMod val="50000"/>
                  </a:schemeClr>
                </a:solidFill>
                <a:latin typeface="+mn-ea"/>
              </a:rPr>
              <a:t>、出現頻度解析（</a:t>
            </a:r>
            <a:r>
              <a:rPr lang="en-US" altLang="ja-JP" sz="2400" dirty="0">
                <a:solidFill>
                  <a:schemeClr val="bg1">
                    <a:lumMod val="50000"/>
                  </a:schemeClr>
                </a:solidFill>
                <a:latin typeface="+mn-ea"/>
              </a:rPr>
              <a:t>k=2</a:t>
            </a:r>
            <a:r>
              <a:rPr lang="ja-JP" altLang="en-US" sz="2400" dirty="0">
                <a:solidFill>
                  <a:schemeClr val="bg1">
                    <a:lumMod val="50000"/>
                  </a:schemeClr>
                </a:solidFill>
                <a:latin typeface="+mn-ea"/>
              </a:rPr>
              <a:t>）、出現頻度解析（</a:t>
            </a:r>
            <a:r>
              <a:rPr lang="en-US" altLang="ja-JP" sz="2400" dirty="0">
                <a:solidFill>
                  <a:schemeClr val="bg1">
                    <a:lumMod val="50000"/>
                  </a:schemeClr>
                </a:solidFill>
                <a:latin typeface="+mn-ea"/>
              </a:rPr>
              <a:t>k=1</a:t>
            </a:r>
            <a:r>
              <a:rPr lang="ja-JP" altLang="en-US" sz="2400" dirty="0">
                <a:solidFill>
                  <a:schemeClr val="bg1">
                    <a:lumMod val="50000"/>
                  </a:schemeClr>
                </a:solidFill>
                <a:latin typeface="+mn-ea"/>
              </a:rPr>
              <a:t>）</a:t>
            </a:r>
            <a:endParaRPr lang="en-US" altLang="ja-JP" sz="2400" dirty="0">
              <a:solidFill>
                <a:schemeClr val="bg1">
                  <a:lumMod val="50000"/>
                </a:schemeClr>
              </a:solidFill>
              <a:latin typeface="+mn-ea"/>
            </a:endParaRPr>
          </a:p>
          <a:p>
            <a:r>
              <a:rPr lang="en-US" altLang="ja-JP" sz="2400" dirty="0">
                <a:solidFill>
                  <a:schemeClr val="bg1">
                    <a:lumMod val="50000"/>
                  </a:schemeClr>
                </a:solidFill>
                <a:latin typeface="+mn-ea"/>
              </a:rPr>
              <a:t>k=1</a:t>
            </a:r>
            <a:r>
              <a:rPr lang="ja-JP" altLang="en-US" sz="2400" dirty="0">
                <a:solidFill>
                  <a:schemeClr val="bg1">
                    <a:lumMod val="50000"/>
                  </a:schemeClr>
                </a:solidFill>
                <a:latin typeface="+mn-ea"/>
              </a:rPr>
              <a:t>で実践、</a:t>
            </a:r>
            <a:r>
              <a:rPr lang="en-US" altLang="ja-JP" sz="2400" dirty="0">
                <a:solidFill>
                  <a:schemeClr val="bg1">
                    <a:lumMod val="50000"/>
                  </a:schemeClr>
                </a:solidFill>
                <a:latin typeface="+mn-ea"/>
              </a:rPr>
              <a:t>multi-FASTA</a:t>
            </a:r>
            <a:r>
              <a:rPr lang="ja-JP" altLang="en-US" sz="2400" dirty="0">
                <a:solidFill>
                  <a:schemeClr val="bg1">
                    <a:lumMod val="50000"/>
                  </a:schemeClr>
                </a:solidFill>
                <a:latin typeface="+mn-ea"/>
              </a:rPr>
              <a:t>ファイル、他の例題を実行</a:t>
            </a:r>
            <a:endParaRPr lang="en-US" altLang="ja-JP" sz="2400" dirty="0">
              <a:solidFill>
                <a:schemeClr val="bg1">
                  <a:lumMod val="50000"/>
                </a:schemeClr>
              </a:solidFill>
              <a:latin typeface="+mn-ea"/>
            </a:endParaRPr>
          </a:p>
          <a:p>
            <a:r>
              <a:rPr lang="en-US" altLang="ja-JP" sz="2400" dirty="0">
                <a:solidFill>
                  <a:schemeClr val="bg1">
                    <a:lumMod val="50000"/>
                  </a:schemeClr>
                </a:solidFill>
                <a:latin typeface="+mn-ea"/>
              </a:rPr>
              <a:t>k=2</a:t>
            </a:r>
            <a:r>
              <a:rPr lang="ja-JP" altLang="en-US" sz="2400" dirty="0">
                <a:solidFill>
                  <a:schemeClr val="bg1">
                    <a:lumMod val="50000"/>
                  </a:schemeClr>
                </a:solidFill>
                <a:latin typeface="+mn-ea"/>
              </a:rPr>
              <a:t>で実践、関数マニュアル、例題</a:t>
            </a:r>
            <a:r>
              <a:rPr lang="en-US" altLang="ja-JP" sz="2400" dirty="0">
                <a:solidFill>
                  <a:schemeClr val="bg1">
                    <a:lumMod val="50000"/>
                  </a:schemeClr>
                </a:solidFill>
                <a:latin typeface="+mn-ea"/>
              </a:rPr>
              <a:t>2</a:t>
            </a:r>
            <a:r>
              <a:rPr lang="ja-JP" altLang="en-US" sz="2400" dirty="0">
                <a:solidFill>
                  <a:schemeClr val="bg1">
                    <a:lumMod val="50000"/>
                  </a:schemeClr>
                </a:solidFill>
                <a:latin typeface="+mn-ea"/>
              </a:rPr>
              <a:t>を実行、例題</a:t>
            </a:r>
            <a:r>
              <a:rPr lang="en-US" altLang="ja-JP" sz="2400" dirty="0">
                <a:solidFill>
                  <a:schemeClr val="bg1">
                    <a:lumMod val="50000"/>
                  </a:schemeClr>
                </a:solidFill>
                <a:latin typeface="+mn-ea"/>
              </a:rPr>
              <a:t>7</a:t>
            </a:r>
            <a:r>
              <a:rPr lang="ja-JP" altLang="en-US" sz="2400" dirty="0">
                <a:solidFill>
                  <a:schemeClr val="bg1">
                    <a:lumMod val="50000"/>
                  </a:schemeClr>
                </a:solidFill>
                <a:latin typeface="+mn-ea"/>
              </a:rPr>
              <a:t>を実行</a:t>
            </a:r>
            <a:endParaRPr lang="en-US" altLang="ja-JP" sz="2400" dirty="0">
              <a:solidFill>
                <a:schemeClr val="bg1">
                  <a:lumMod val="50000"/>
                </a:schemeClr>
              </a:solidFill>
              <a:latin typeface="+mn-ea"/>
            </a:endParaRPr>
          </a:p>
          <a:p>
            <a:r>
              <a:rPr lang="ja-JP" altLang="en-US" sz="2400" dirty="0">
                <a:latin typeface="+mn-ea"/>
              </a:rPr>
              <a:t>確率の話</a:t>
            </a:r>
            <a:r>
              <a:rPr lang="ja-JP" altLang="en-US" sz="2400" dirty="0">
                <a:solidFill>
                  <a:schemeClr val="bg1">
                    <a:lumMod val="50000"/>
                  </a:schemeClr>
                </a:solidFill>
                <a:latin typeface="+mn-ea"/>
              </a:rPr>
              <a:t>、作図（例題</a:t>
            </a:r>
            <a:r>
              <a:rPr lang="en-US" altLang="ja-JP" sz="2400" dirty="0">
                <a:solidFill>
                  <a:schemeClr val="bg1">
                    <a:lumMod val="50000"/>
                  </a:schemeClr>
                </a:solidFill>
                <a:latin typeface="+mn-ea"/>
              </a:rPr>
              <a:t>10</a:t>
            </a:r>
            <a:r>
              <a:rPr lang="ja-JP" altLang="en-US" sz="2400" dirty="0">
                <a:solidFill>
                  <a:schemeClr val="bg1">
                    <a:lumMod val="50000"/>
                  </a:schemeClr>
                </a:solidFill>
                <a:latin typeface="+mn-ea"/>
              </a:rPr>
              <a:t>）、作図（例題</a:t>
            </a:r>
            <a:r>
              <a:rPr lang="en-US" altLang="ja-JP" sz="2400" dirty="0">
                <a:solidFill>
                  <a:schemeClr val="bg1">
                    <a:lumMod val="50000"/>
                  </a:schemeClr>
                </a:solidFill>
                <a:latin typeface="+mn-ea"/>
              </a:rPr>
              <a:t>11</a:t>
            </a:r>
            <a:r>
              <a:rPr lang="ja-JP" altLang="en-US" sz="2400" dirty="0">
                <a:solidFill>
                  <a:schemeClr val="bg1">
                    <a:lumMod val="50000"/>
                  </a:schemeClr>
                </a:solidFill>
                <a:latin typeface="+mn-ea"/>
              </a:rPr>
              <a:t>）、作図（例題</a:t>
            </a:r>
            <a:r>
              <a:rPr lang="en-US" altLang="ja-JP" sz="2400" dirty="0">
                <a:solidFill>
                  <a:schemeClr val="bg1">
                    <a:lumMod val="50000"/>
                  </a:schemeClr>
                </a:solidFill>
                <a:latin typeface="+mn-ea"/>
              </a:rPr>
              <a:t>12</a:t>
            </a:r>
            <a:r>
              <a:rPr lang="ja-JP" altLang="en-US" sz="2400" dirty="0">
                <a:solidFill>
                  <a:schemeClr val="bg1">
                    <a:lumMod val="50000"/>
                  </a:schemeClr>
                </a:solidFill>
                <a:latin typeface="+mn-ea"/>
              </a:rPr>
              <a:t>）</a:t>
            </a:r>
            <a:endParaRPr lang="en-US" altLang="ja-JP" sz="2400" dirty="0">
              <a:solidFill>
                <a:schemeClr val="bg1">
                  <a:lumMod val="50000"/>
                </a:schemeClr>
              </a:solidFill>
              <a:latin typeface="+mn-ea"/>
            </a:endParaRPr>
          </a:p>
          <a:p>
            <a:r>
              <a:rPr lang="ja-JP" altLang="en-US" sz="2400" dirty="0">
                <a:solidFill>
                  <a:schemeClr val="bg1">
                    <a:lumMod val="50000"/>
                  </a:schemeClr>
                </a:solidFill>
                <a:latin typeface="+mn-ea"/>
              </a:rPr>
              <a:t>塩基配列解析の基礎</a:t>
            </a:r>
            <a:endParaRPr lang="en-US" altLang="ja-JP" sz="2400" dirty="0">
              <a:solidFill>
                <a:schemeClr val="bg1">
                  <a:lumMod val="50000"/>
                </a:schemeClr>
              </a:solidFill>
              <a:latin typeface="+mn-ea"/>
            </a:endParaRPr>
          </a:p>
          <a:p>
            <a:pPr lvl="1"/>
            <a:r>
              <a:rPr lang="en-US" altLang="ja-JP" sz="2000" dirty="0">
                <a:solidFill>
                  <a:schemeClr val="bg1">
                    <a:lumMod val="50000"/>
                  </a:schemeClr>
                </a:solidFill>
                <a:latin typeface="+mn-ea"/>
              </a:rPr>
              <a:t>GC</a:t>
            </a:r>
            <a:r>
              <a:rPr lang="ja-JP" altLang="en-US" sz="2000" dirty="0">
                <a:solidFill>
                  <a:schemeClr val="bg1">
                    <a:lumMod val="50000"/>
                  </a:schemeClr>
                </a:solidFill>
                <a:latin typeface="+mn-ea"/>
              </a:rPr>
              <a:t>含量、ランダム配列を生成、部分配列の切り出し</a:t>
            </a:r>
            <a:endParaRPr lang="en-US" altLang="ja-JP" sz="2000" dirty="0">
              <a:solidFill>
                <a:schemeClr val="bg1">
                  <a:lumMod val="50000"/>
                </a:schemeClr>
              </a:solidFill>
              <a:latin typeface="+mn-ea"/>
            </a:endParaRPr>
          </a:p>
          <a:p>
            <a:r>
              <a:rPr lang="ja-JP" altLang="en-US" sz="2400" dirty="0">
                <a:solidFill>
                  <a:schemeClr val="bg1">
                    <a:lumMod val="50000"/>
                  </a:schemeClr>
                </a:solidFill>
                <a:latin typeface="+mn-ea"/>
              </a:rPr>
              <a:t>ゲノムサイズ推定</a:t>
            </a:r>
            <a:endParaRPr lang="en-US" altLang="ja-JP" sz="2400" dirty="0">
              <a:solidFill>
                <a:schemeClr val="bg1">
                  <a:lumMod val="50000"/>
                </a:schemeClr>
              </a:solidFill>
              <a:latin typeface="+mn-ea"/>
            </a:endParaRPr>
          </a:p>
          <a:p>
            <a:pPr lvl="1"/>
            <a:r>
              <a:rPr lang="ja-JP" altLang="en-US" sz="2000" dirty="0">
                <a:solidFill>
                  <a:schemeClr val="bg1">
                    <a:lumMod val="50000"/>
                  </a:schemeClr>
                </a:solidFill>
                <a:latin typeface="+mn-ea"/>
              </a:rPr>
              <a:t>サンプルデータ（例題</a:t>
            </a:r>
            <a:r>
              <a:rPr lang="en-US" altLang="ja-JP" sz="2000" dirty="0">
                <a:solidFill>
                  <a:schemeClr val="bg1">
                    <a:lumMod val="50000"/>
                  </a:schemeClr>
                </a:solidFill>
                <a:latin typeface="+mn-ea"/>
              </a:rPr>
              <a:t>32</a:t>
            </a:r>
            <a:r>
              <a:rPr lang="ja-JP" altLang="en-US" sz="2000" dirty="0">
                <a:solidFill>
                  <a:schemeClr val="bg1">
                    <a:lumMod val="50000"/>
                  </a:schemeClr>
                </a:solidFill>
                <a:latin typeface="+mn-ea"/>
              </a:rPr>
              <a:t>）、被覆率（</a:t>
            </a:r>
            <a:r>
              <a:rPr lang="en-US" altLang="ja-JP" sz="2000" dirty="0">
                <a:solidFill>
                  <a:schemeClr val="bg1">
                    <a:lumMod val="50000"/>
                  </a:schemeClr>
                </a:solidFill>
                <a:latin typeface="+mn-ea"/>
              </a:rPr>
              <a:t>coverage</a:t>
            </a:r>
            <a:r>
              <a:rPr lang="ja-JP" altLang="en-US" sz="2000" dirty="0">
                <a:solidFill>
                  <a:schemeClr val="bg1">
                    <a:lumMod val="50000"/>
                  </a:schemeClr>
                </a:solidFill>
                <a:latin typeface="+mn-ea"/>
              </a:rPr>
              <a:t>）、基本的な考え方</a:t>
            </a:r>
            <a:r>
              <a:rPr lang="en-US" altLang="ja-JP" sz="2000" dirty="0">
                <a:solidFill>
                  <a:schemeClr val="bg1">
                    <a:lumMod val="50000"/>
                  </a:schemeClr>
                </a:solidFill>
                <a:latin typeface="+mn-ea"/>
              </a:rPr>
              <a:t>(</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7</a:t>
            </a:r>
            <a:r>
              <a:rPr lang="ja-JP" altLang="en-US" sz="2000" dirty="0">
                <a:solidFill>
                  <a:schemeClr val="bg1">
                    <a:lumMod val="50000"/>
                  </a:schemeClr>
                </a:solidFill>
                <a:latin typeface="+mn-ea"/>
              </a:rPr>
              <a:t>）</a:t>
            </a:r>
            <a:endParaRPr lang="en-US" altLang="ja-JP" sz="2000" dirty="0">
              <a:solidFill>
                <a:schemeClr val="bg1">
                  <a:lumMod val="50000"/>
                </a:schemeClr>
              </a:solidFill>
              <a:latin typeface="+mn-ea"/>
            </a:endParaRPr>
          </a:p>
          <a:p>
            <a:pPr lvl="1"/>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8</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k=2)</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9</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k=3</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1,000</a:t>
            </a:r>
            <a:r>
              <a:rPr lang="ja-JP" altLang="en-US" sz="2000" dirty="0">
                <a:solidFill>
                  <a:schemeClr val="bg1">
                    <a:lumMod val="50000"/>
                  </a:schemeClr>
                </a:solidFill>
                <a:latin typeface="+mn-ea"/>
              </a:rPr>
              <a:t>塩基の仮想ゲノム（サンプルデータの例題</a:t>
            </a:r>
            <a:r>
              <a:rPr lang="en-US" altLang="ja-JP" sz="2000" dirty="0">
                <a:solidFill>
                  <a:schemeClr val="bg1">
                    <a:lumMod val="50000"/>
                  </a:schemeClr>
                </a:solidFill>
                <a:latin typeface="+mn-ea"/>
              </a:rPr>
              <a:t>33</a:t>
            </a:r>
            <a:r>
              <a:rPr lang="ja-JP" altLang="en-US" sz="2000" dirty="0">
                <a:solidFill>
                  <a:schemeClr val="bg1">
                    <a:lumMod val="50000"/>
                  </a:schemeClr>
                </a:solidFill>
                <a:latin typeface="+mn-ea"/>
              </a:rPr>
              <a:t>）</a:t>
            </a:r>
            <a:endParaRPr lang="en-US" altLang="ja-JP" sz="2000" dirty="0">
              <a:solidFill>
                <a:schemeClr val="bg1">
                  <a:lumMod val="50000"/>
                </a:schemeClr>
              </a:solidFill>
              <a:latin typeface="+mn-ea"/>
            </a:endParaRPr>
          </a:p>
          <a:p>
            <a:pPr lvl="1"/>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11(k=10)</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12(k=10)</a:t>
            </a:r>
            <a:r>
              <a:rPr lang="ja-JP" altLang="en-US" sz="2000" dirty="0">
                <a:solidFill>
                  <a:schemeClr val="bg1">
                    <a:lumMod val="50000"/>
                  </a:schemeClr>
                </a:solidFill>
                <a:latin typeface="+mn-ea"/>
              </a:rPr>
              <a:t>、シークエンスエラーを含む場合</a:t>
            </a:r>
            <a:endParaRPr lang="en-US" altLang="ja-JP" sz="2000" dirty="0">
              <a:solidFill>
                <a:schemeClr val="bg1">
                  <a:lumMod val="50000"/>
                </a:schemeClr>
              </a:solidFill>
              <a:latin typeface="+mn-ea"/>
            </a:endParaRPr>
          </a:p>
          <a:p>
            <a:endParaRPr lang="en-US" altLang="ja-JP" sz="2400" dirty="0">
              <a:solidFill>
                <a:schemeClr val="bg1">
                  <a:lumMod val="50000"/>
                </a:schemeClr>
              </a:solidFill>
              <a:latin typeface="+mn-ea"/>
            </a:endParaRPr>
          </a:p>
          <a:p>
            <a:pPr lvl="1"/>
            <a:endParaRPr lang="en-US" altLang="ja-JP" sz="2000" dirty="0">
              <a:solidFill>
                <a:schemeClr val="bg1">
                  <a:lumMod val="50000"/>
                </a:schemeClr>
              </a:solidFill>
              <a:latin typeface="+mn-ea"/>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100</a:t>
            </a:fld>
            <a:endParaRPr kumimoji="0" lang="en-US" altLang="ja-JP">
              <a:latin typeface="Arial Black" pitchFamily="34" charset="0"/>
            </a:endParaRPr>
          </a:p>
        </p:txBody>
      </p:sp>
    </p:spTree>
    <p:extLst>
      <p:ext uri="{BB962C8B-B14F-4D97-AF65-F5344CB8AC3E}">
        <p14:creationId xmlns:p14="http://schemas.microsoft.com/office/powerpoint/2010/main" val="7201449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24A777AF-22DE-4AE7-B0DD-1926864EF15B}"/>
              </a:ext>
            </a:extLst>
          </p:cNvPr>
          <p:cNvPicPr>
            <a:picLocks noChangeAspect="1"/>
          </p:cNvPicPr>
          <p:nvPr/>
        </p:nvPicPr>
        <p:blipFill>
          <a:blip r:embed="rId3"/>
          <a:stretch>
            <a:fillRect/>
          </a:stretch>
        </p:blipFill>
        <p:spPr>
          <a:xfrm>
            <a:off x="792000" y="180000"/>
            <a:ext cx="5044877" cy="175275"/>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確率の話</a:t>
            </a:r>
            <a:r>
              <a:rPr lang="en-US" altLang="ja-JP" sz="4000" dirty="0">
                <a:latin typeface="+mn-ea"/>
              </a:rPr>
              <a:t>1</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101</a:t>
            </a:fld>
            <a:endParaRPr lang="en-US" altLang="ja-JP" dirty="0">
              <a:solidFill>
                <a:srgbClr val="000000"/>
              </a:solidFill>
            </a:endParaRPr>
          </a:p>
        </p:txBody>
      </p:sp>
      <p:sp>
        <p:nvSpPr>
          <p:cNvPr id="20" name="コンテンツ プレースホルダー 2">
            <a:extLst>
              <a:ext uri="{FF2B5EF4-FFF2-40B4-BE49-F238E27FC236}">
                <a16:creationId xmlns:a16="http://schemas.microsoft.com/office/drawing/2014/main" id="{DFC098D6-8AD1-49F1-A5AC-AE60C3B87A7F}"/>
              </a:ext>
            </a:extLst>
          </p:cNvPr>
          <p:cNvSpPr>
            <a:spLocks noGrp="1"/>
          </p:cNvSpPr>
          <p:nvPr>
            <p:ph idx="1"/>
          </p:nvPr>
        </p:nvSpPr>
        <p:spPr>
          <a:xfrm>
            <a:off x="56456" y="1629148"/>
            <a:ext cx="9649072" cy="3023988"/>
          </a:xfrm>
        </p:spPr>
        <p:txBody>
          <a:bodyPr/>
          <a:lstStyle/>
          <a:p>
            <a:pPr marL="0" indent="0">
              <a:buClr>
                <a:schemeClr val="tx1"/>
              </a:buClr>
              <a:buSzPct val="100000"/>
              <a:buNone/>
            </a:pPr>
            <a:r>
              <a:rPr lang="ja-JP" altLang="en-US" sz="2000" dirty="0">
                <a:latin typeface="Consolas" panose="020B0609020204030204" pitchFamily="49" charset="0"/>
              </a:rPr>
              <a:t>仮想ゲノムの</a:t>
            </a:r>
            <a:r>
              <a:rPr lang="en-US" altLang="ja-JP" sz="2000" dirty="0">
                <a:latin typeface="Consolas" panose="020B0609020204030204" pitchFamily="49" charset="0"/>
              </a:rPr>
              <a:t>GC</a:t>
            </a:r>
            <a:r>
              <a:rPr lang="ja-JP" altLang="en-US" sz="2000" dirty="0">
                <a:latin typeface="Consolas" panose="020B0609020204030204" pitchFamily="49" charset="0"/>
              </a:rPr>
              <a:t>含量を</a:t>
            </a:r>
            <a:r>
              <a:rPr lang="en-US" altLang="ja-JP" sz="2000" dirty="0">
                <a:latin typeface="Consolas" panose="020B0609020204030204" pitchFamily="49" charset="0"/>
              </a:rPr>
              <a:t>50%</a:t>
            </a:r>
            <a:r>
              <a:rPr lang="ja-JP" altLang="en-US" sz="2000" dirty="0">
                <a:latin typeface="Consolas" panose="020B0609020204030204" pitchFamily="49" charset="0"/>
              </a:rPr>
              <a:t>とすると</a:t>
            </a:r>
            <a:r>
              <a:rPr lang="en-US" altLang="ja-JP" sz="2000" dirty="0">
                <a:latin typeface="Consolas" panose="020B0609020204030204" pitchFamily="49" charset="0"/>
              </a:rPr>
              <a:t>…</a:t>
            </a:r>
          </a:p>
          <a:p>
            <a:pPr marL="0" indent="0">
              <a:buClr>
                <a:schemeClr val="tx1"/>
              </a:buClr>
              <a:buSzPct val="100000"/>
              <a:buNone/>
            </a:pPr>
            <a:r>
              <a:rPr lang="en-US" altLang="ja-JP" sz="2000" dirty="0">
                <a:latin typeface="Consolas" panose="020B0609020204030204" pitchFamily="49" charset="0"/>
              </a:rPr>
              <a:t>(1) </a:t>
            </a:r>
            <a:r>
              <a:rPr lang="en-US" altLang="ja-JP" sz="2000" dirty="0">
                <a:solidFill>
                  <a:srgbClr val="669900"/>
                </a:solidFill>
                <a:latin typeface="Consolas" panose="020B0609020204030204" pitchFamily="49" charset="0"/>
              </a:rPr>
              <a:t>1</a:t>
            </a:r>
            <a:r>
              <a:rPr lang="ja-JP" altLang="en-US" sz="2000" dirty="0">
                <a:latin typeface="Consolas" panose="020B0609020204030204" pitchFamily="49" charset="0"/>
              </a:rPr>
              <a:t>連続塩基の出現確率</a:t>
            </a:r>
            <a:endParaRPr lang="en-US" altLang="ja-JP" sz="2000" dirty="0">
              <a:latin typeface="Consolas" panose="020B0609020204030204" pitchFamily="49" charset="0"/>
            </a:endParaRPr>
          </a:p>
          <a:p>
            <a:pPr marL="0" indent="0">
              <a:buClr>
                <a:schemeClr val="tx1"/>
              </a:buClr>
              <a:buSzPct val="100000"/>
              <a:buNone/>
            </a:pPr>
            <a:r>
              <a:rPr lang="ja-JP" altLang="en-US" sz="2000" dirty="0">
                <a:latin typeface="Consolas" panose="020B0609020204030204" pitchFamily="49" charset="0"/>
              </a:rPr>
              <a:t>    </a:t>
            </a:r>
            <a:r>
              <a:rPr lang="en-US" altLang="ja-JP" sz="2000" dirty="0">
                <a:latin typeface="Consolas" panose="020B0609020204030204" pitchFamily="49" charset="0"/>
              </a:rPr>
              <a:t>A</a:t>
            </a:r>
            <a:r>
              <a:rPr lang="ja-JP" altLang="en-US" sz="2000" dirty="0">
                <a:latin typeface="Consolas" panose="020B0609020204030204" pitchFamily="49" charset="0"/>
              </a:rPr>
              <a:t> </a:t>
            </a:r>
            <a:r>
              <a:rPr lang="en-US" altLang="ja-JP" sz="2000" dirty="0">
                <a:latin typeface="Consolas" panose="020B0609020204030204" pitchFamily="49" charset="0"/>
              </a:rPr>
              <a:t>or</a:t>
            </a:r>
            <a:r>
              <a:rPr lang="ja-JP" altLang="en-US" sz="2000" dirty="0">
                <a:latin typeface="Consolas" panose="020B0609020204030204" pitchFamily="49" charset="0"/>
              </a:rPr>
              <a:t> </a:t>
            </a:r>
            <a:r>
              <a:rPr lang="en-US" altLang="ja-JP" sz="2000" dirty="0">
                <a:latin typeface="Consolas" panose="020B0609020204030204" pitchFamily="49" charset="0"/>
              </a:rPr>
              <a:t>T</a:t>
            </a:r>
            <a:r>
              <a:rPr lang="ja-JP" altLang="en-US" sz="2000" dirty="0">
                <a:latin typeface="Consolas" panose="020B0609020204030204" pitchFamily="49" charset="0"/>
              </a:rPr>
              <a:t>の場合： </a:t>
            </a:r>
            <a:r>
              <a:rPr lang="en-US" altLang="ja-JP" sz="2000" dirty="0">
                <a:latin typeface="Consolas" panose="020B0609020204030204" pitchFamily="49" charset="0"/>
              </a:rPr>
              <a:t>0.250</a:t>
            </a:r>
          </a:p>
          <a:p>
            <a:pPr marL="0" indent="0">
              <a:buClr>
                <a:schemeClr val="tx1"/>
              </a:buClr>
              <a:buSzPct val="100000"/>
              <a:buNone/>
            </a:pPr>
            <a:r>
              <a:rPr lang="en-US" altLang="ja-JP" sz="2000" dirty="0">
                <a:latin typeface="Consolas" panose="020B0609020204030204" pitchFamily="49" charset="0"/>
              </a:rPr>
              <a:t>    </a:t>
            </a:r>
            <a:r>
              <a:rPr lang="en-US" altLang="ja-JP" sz="2000" dirty="0">
                <a:solidFill>
                  <a:srgbClr val="FF0000"/>
                </a:solidFill>
                <a:latin typeface="Consolas" panose="020B0609020204030204" pitchFamily="49" charset="0"/>
              </a:rPr>
              <a:t>C</a:t>
            </a:r>
            <a:r>
              <a:rPr lang="ja-JP" altLang="en-US" sz="2000" dirty="0">
                <a:latin typeface="Consolas" panose="020B0609020204030204" pitchFamily="49" charset="0"/>
              </a:rPr>
              <a:t> </a:t>
            </a:r>
            <a:r>
              <a:rPr lang="en-US" altLang="ja-JP" sz="2000" dirty="0">
                <a:latin typeface="Consolas" panose="020B0609020204030204" pitchFamily="49" charset="0"/>
              </a:rPr>
              <a:t>or</a:t>
            </a:r>
            <a:r>
              <a:rPr lang="ja-JP" altLang="en-US" sz="2000" dirty="0">
                <a:latin typeface="Consolas" panose="020B0609020204030204" pitchFamily="49" charset="0"/>
              </a:rPr>
              <a:t> </a:t>
            </a:r>
            <a:r>
              <a:rPr lang="en-US" altLang="ja-JP" sz="2000" dirty="0">
                <a:solidFill>
                  <a:srgbClr val="FF0000"/>
                </a:solidFill>
                <a:latin typeface="Consolas" panose="020B0609020204030204" pitchFamily="49" charset="0"/>
              </a:rPr>
              <a:t>G</a:t>
            </a:r>
            <a:r>
              <a:rPr lang="ja-JP" altLang="en-US" sz="2000" dirty="0">
                <a:latin typeface="Consolas" panose="020B0609020204030204" pitchFamily="49" charset="0"/>
              </a:rPr>
              <a:t>の場合： </a:t>
            </a:r>
            <a:r>
              <a:rPr lang="en-US" altLang="ja-JP" sz="2000" dirty="0">
                <a:solidFill>
                  <a:srgbClr val="FF0000"/>
                </a:solidFill>
                <a:latin typeface="Consolas" panose="020B0609020204030204" pitchFamily="49" charset="0"/>
              </a:rPr>
              <a:t>0.250</a:t>
            </a:r>
          </a:p>
          <a:p>
            <a:pPr marL="0" indent="0">
              <a:buClr>
                <a:schemeClr val="tx1"/>
              </a:buClr>
              <a:buSzPct val="100000"/>
              <a:buNone/>
            </a:pPr>
            <a:r>
              <a:rPr lang="en-US" altLang="ja-JP" sz="2000" dirty="0">
                <a:latin typeface="Consolas" panose="020B0609020204030204" pitchFamily="49" charset="0"/>
              </a:rPr>
              <a:t>(2) </a:t>
            </a:r>
            <a:r>
              <a:rPr lang="en-US" altLang="ja-JP" sz="2000" dirty="0">
                <a:solidFill>
                  <a:srgbClr val="669900"/>
                </a:solidFill>
                <a:latin typeface="Consolas" panose="020B0609020204030204" pitchFamily="49" charset="0"/>
              </a:rPr>
              <a:t>2</a:t>
            </a:r>
            <a:r>
              <a:rPr lang="ja-JP" altLang="en-US" sz="2000" dirty="0">
                <a:latin typeface="Consolas" panose="020B0609020204030204" pitchFamily="49" charset="0"/>
              </a:rPr>
              <a:t>連続塩基の出現確率</a:t>
            </a:r>
            <a:endParaRPr lang="en-US" altLang="ja-JP" sz="2000" dirty="0">
              <a:latin typeface="Consolas" panose="020B0609020204030204" pitchFamily="49" charset="0"/>
            </a:endParaRPr>
          </a:p>
          <a:p>
            <a:pPr marL="0" indent="0">
              <a:buClr>
                <a:schemeClr val="tx1"/>
              </a:buClr>
              <a:buSzPct val="100000"/>
              <a:buNone/>
            </a:pPr>
            <a:r>
              <a:rPr lang="en-US" altLang="ja-JP" sz="2000" dirty="0">
                <a:solidFill>
                  <a:srgbClr val="FF0000"/>
                </a:solidFill>
                <a:latin typeface="Consolas" panose="020B0609020204030204" pitchFamily="49" charset="0"/>
              </a:rPr>
              <a:t>    </a:t>
            </a:r>
            <a:r>
              <a:rPr lang="en-US" altLang="ja-JP" sz="2000" dirty="0">
                <a:latin typeface="Consolas" panose="020B0609020204030204" pitchFamily="49" charset="0"/>
              </a:rPr>
              <a:t>A</a:t>
            </a:r>
            <a:r>
              <a:rPr lang="ja-JP" altLang="en-US" sz="2000" dirty="0">
                <a:latin typeface="Consolas" panose="020B0609020204030204" pitchFamily="49" charset="0"/>
              </a:rPr>
              <a:t>と</a:t>
            </a:r>
            <a:r>
              <a:rPr lang="en-US" altLang="ja-JP" sz="2000" dirty="0">
                <a:latin typeface="Consolas" panose="020B0609020204030204" pitchFamily="49" charset="0"/>
              </a:rPr>
              <a:t>T</a:t>
            </a:r>
            <a:r>
              <a:rPr lang="ja-JP" altLang="en-US" sz="2000" dirty="0">
                <a:latin typeface="Consolas" panose="020B0609020204030204" pitchFamily="49" charset="0"/>
              </a:rPr>
              <a:t>のみから構成される場合</a:t>
            </a:r>
            <a:r>
              <a:rPr lang="en-US" altLang="ja-JP" sz="2000" dirty="0">
                <a:latin typeface="Consolas" panose="020B0609020204030204" pitchFamily="49" charset="0"/>
              </a:rPr>
              <a:t>(AA, AT, TA, TT)</a:t>
            </a:r>
            <a:r>
              <a:rPr lang="ja-JP" altLang="en-US" sz="2000" dirty="0">
                <a:latin typeface="Consolas" panose="020B0609020204030204" pitchFamily="49" charset="0"/>
              </a:rPr>
              <a:t>： </a:t>
            </a:r>
            <a:r>
              <a:rPr lang="en-US" altLang="ja-JP" sz="2000" dirty="0">
                <a:latin typeface="Consolas" panose="020B0609020204030204" pitchFamily="49" charset="0"/>
              </a:rPr>
              <a:t>0.250×0.250 = 6.25%</a:t>
            </a:r>
          </a:p>
          <a:p>
            <a:pPr marL="0" indent="0">
              <a:buClr>
                <a:schemeClr val="tx1"/>
              </a:buClr>
              <a:buSzPct val="100000"/>
              <a:buNone/>
            </a:pPr>
            <a:r>
              <a:rPr lang="en-US" altLang="ja-JP" sz="2000" dirty="0">
                <a:latin typeface="Consolas" panose="020B0609020204030204" pitchFamily="49" charset="0"/>
              </a:rPr>
              <a:t>    </a:t>
            </a:r>
            <a:r>
              <a:rPr lang="en-US" altLang="ja-JP" sz="2000" dirty="0">
                <a:solidFill>
                  <a:srgbClr val="FF0000"/>
                </a:solidFill>
                <a:latin typeface="Consolas" panose="020B0609020204030204" pitchFamily="49" charset="0"/>
              </a:rPr>
              <a:t>C</a:t>
            </a:r>
            <a:r>
              <a:rPr lang="ja-JP" altLang="en-US" sz="2000" dirty="0">
                <a:latin typeface="Consolas" panose="020B0609020204030204" pitchFamily="49" charset="0"/>
              </a:rPr>
              <a:t>と</a:t>
            </a:r>
            <a:r>
              <a:rPr lang="en-US" altLang="ja-JP" sz="2000" dirty="0">
                <a:solidFill>
                  <a:srgbClr val="FF0000"/>
                </a:solidFill>
                <a:latin typeface="Consolas" panose="020B0609020204030204" pitchFamily="49" charset="0"/>
              </a:rPr>
              <a:t>G</a:t>
            </a:r>
            <a:r>
              <a:rPr lang="ja-JP" altLang="en-US" sz="2000" dirty="0">
                <a:latin typeface="Consolas" panose="020B0609020204030204" pitchFamily="49" charset="0"/>
              </a:rPr>
              <a:t>のみから構成される場合</a:t>
            </a:r>
            <a:r>
              <a:rPr lang="en-US" altLang="ja-JP" sz="2000" dirty="0">
                <a:latin typeface="Consolas" panose="020B0609020204030204" pitchFamily="49" charset="0"/>
              </a:rPr>
              <a:t>(</a:t>
            </a:r>
            <a:r>
              <a:rPr lang="en-US" altLang="ja-JP" sz="2000" dirty="0">
                <a:solidFill>
                  <a:srgbClr val="FF0000"/>
                </a:solidFill>
                <a:latin typeface="Consolas" panose="020B0609020204030204" pitchFamily="49" charset="0"/>
              </a:rPr>
              <a:t>CC</a:t>
            </a:r>
            <a:r>
              <a:rPr lang="en-US" altLang="ja-JP" sz="2000" dirty="0">
                <a:latin typeface="Consolas" panose="020B0609020204030204" pitchFamily="49" charset="0"/>
              </a:rPr>
              <a:t>, </a:t>
            </a:r>
            <a:r>
              <a:rPr lang="en-US" altLang="ja-JP" sz="2000" b="1" dirty="0">
                <a:solidFill>
                  <a:srgbClr val="FF0000"/>
                </a:solidFill>
                <a:latin typeface="Consolas" panose="020B0609020204030204" pitchFamily="49" charset="0"/>
              </a:rPr>
              <a:t>CG</a:t>
            </a:r>
            <a:r>
              <a:rPr lang="en-US" altLang="ja-JP" sz="2000" dirty="0">
                <a:latin typeface="Consolas" panose="020B0609020204030204" pitchFamily="49" charset="0"/>
              </a:rPr>
              <a:t>, </a:t>
            </a:r>
            <a:r>
              <a:rPr lang="en-US" altLang="ja-JP" sz="2000" dirty="0">
                <a:solidFill>
                  <a:srgbClr val="FF0000"/>
                </a:solidFill>
                <a:latin typeface="Consolas" panose="020B0609020204030204" pitchFamily="49" charset="0"/>
              </a:rPr>
              <a:t>GC</a:t>
            </a:r>
            <a:r>
              <a:rPr lang="en-US" altLang="ja-JP" sz="2000" dirty="0">
                <a:latin typeface="Consolas" panose="020B0609020204030204" pitchFamily="49" charset="0"/>
              </a:rPr>
              <a:t>, </a:t>
            </a:r>
            <a:r>
              <a:rPr lang="en-US" altLang="ja-JP" sz="2000" dirty="0">
                <a:solidFill>
                  <a:srgbClr val="FF0000"/>
                </a:solidFill>
                <a:latin typeface="Consolas" panose="020B0609020204030204" pitchFamily="49" charset="0"/>
              </a:rPr>
              <a:t>GG</a:t>
            </a:r>
            <a:r>
              <a:rPr lang="en-US" altLang="ja-JP" sz="2000" dirty="0">
                <a:latin typeface="Consolas" panose="020B0609020204030204" pitchFamily="49" charset="0"/>
              </a:rPr>
              <a:t>)</a:t>
            </a:r>
            <a:r>
              <a:rPr lang="ja-JP" altLang="en-US" sz="2000" dirty="0">
                <a:latin typeface="Consolas" panose="020B0609020204030204" pitchFamily="49" charset="0"/>
              </a:rPr>
              <a:t>： </a:t>
            </a:r>
            <a:r>
              <a:rPr lang="en-US" altLang="ja-JP" sz="2000" dirty="0">
                <a:solidFill>
                  <a:srgbClr val="FF0000"/>
                </a:solidFill>
                <a:latin typeface="Consolas" panose="020B0609020204030204" pitchFamily="49" charset="0"/>
              </a:rPr>
              <a:t>0.250</a:t>
            </a:r>
            <a:r>
              <a:rPr lang="en-US" altLang="ja-JP" sz="2000" dirty="0">
                <a:latin typeface="Consolas" panose="020B0609020204030204" pitchFamily="49" charset="0"/>
              </a:rPr>
              <a:t>×</a:t>
            </a:r>
            <a:r>
              <a:rPr lang="en-US" altLang="ja-JP" sz="2000" dirty="0">
                <a:solidFill>
                  <a:srgbClr val="FF0000"/>
                </a:solidFill>
                <a:latin typeface="Consolas" panose="020B0609020204030204" pitchFamily="49" charset="0"/>
              </a:rPr>
              <a:t>0.250</a:t>
            </a:r>
            <a:r>
              <a:rPr lang="en-US" altLang="ja-JP" sz="2000" dirty="0">
                <a:latin typeface="Consolas" panose="020B0609020204030204" pitchFamily="49" charset="0"/>
              </a:rPr>
              <a:t> = 6.25%</a:t>
            </a:r>
          </a:p>
          <a:p>
            <a:pPr marL="0" indent="0">
              <a:buClr>
                <a:schemeClr val="tx1"/>
              </a:buClr>
              <a:buSzPct val="100000"/>
              <a:buNone/>
            </a:pPr>
            <a:r>
              <a:rPr lang="en-US" altLang="ja-JP" sz="2000" dirty="0">
                <a:solidFill>
                  <a:srgbClr val="00CCFF"/>
                </a:solidFill>
                <a:latin typeface="Consolas" panose="020B0609020204030204" pitchFamily="49" charset="0"/>
              </a:rPr>
              <a:t>    </a:t>
            </a:r>
            <a:r>
              <a:rPr lang="ja-JP" altLang="en-US" sz="2000" dirty="0">
                <a:latin typeface="Consolas" panose="020B0609020204030204" pitchFamily="49" charset="0"/>
              </a:rPr>
              <a:t>それ以外</a:t>
            </a:r>
            <a:r>
              <a:rPr lang="en-US" altLang="ja-JP" sz="2000" dirty="0">
                <a:latin typeface="Consolas" panose="020B0609020204030204" pitchFamily="49" charset="0"/>
              </a:rPr>
              <a:t>(A</a:t>
            </a:r>
            <a:r>
              <a:rPr lang="en-US" altLang="ja-JP" sz="2000" dirty="0">
                <a:solidFill>
                  <a:srgbClr val="FF0000"/>
                </a:solidFill>
                <a:latin typeface="Consolas" panose="020B0609020204030204" pitchFamily="49" charset="0"/>
              </a:rPr>
              <a:t>C</a:t>
            </a:r>
            <a:r>
              <a:rPr lang="en-US" altLang="ja-JP" sz="2000" dirty="0">
                <a:latin typeface="Consolas" panose="020B0609020204030204" pitchFamily="49" charset="0"/>
              </a:rPr>
              <a:t>, A</a:t>
            </a:r>
            <a:r>
              <a:rPr lang="en-US" altLang="ja-JP" sz="2000" dirty="0">
                <a:solidFill>
                  <a:srgbClr val="FF0000"/>
                </a:solidFill>
                <a:latin typeface="Consolas" panose="020B0609020204030204" pitchFamily="49" charset="0"/>
              </a:rPr>
              <a:t>G</a:t>
            </a:r>
            <a:r>
              <a:rPr lang="en-US" altLang="ja-JP" sz="2000" dirty="0">
                <a:latin typeface="Consolas" panose="020B0609020204030204" pitchFamily="49" charset="0"/>
              </a:rPr>
              <a:t>, </a:t>
            </a:r>
            <a:r>
              <a:rPr lang="en-US" altLang="ja-JP" sz="2000" dirty="0">
                <a:solidFill>
                  <a:srgbClr val="FF0000"/>
                </a:solidFill>
                <a:latin typeface="Consolas" panose="020B0609020204030204" pitchFamily="49" charset="0"/>
              </a:rPr>
              <a:t>C</a:t>
            </a:r>
            <a:r>
              <a:rPr lang="en-US" altLang="ja-JP" sz="2000" dirty="0">
                <a:latin typeface="Consolas" panose="020B0609020204030204" pitchFamily="49" charset="0"/>
              </a:rPr>
              <a:t>A, </a:t>
            </a:r>
            <a:r>
              <a:rPr lang="en-US" altLang="ja-JP" sz="2000" dirty="0">
                <a:solidFill>
                  <a:srgbClr val="FF0000"/>
                </a:solidFill>
                <a:latin typeface="Consolas" panose="020B0609020204030204" pitchFamily="49" charset="0"/>
              </a:rPr>
              <a:t>C</a:t>
            </a:r>
            <a:r>
              <a:rPr lang="en-US" altLang="ja-JP" sz="2000" dirty="0">
                <a:latin typeface="Consolas" panose="020B0609020204030204" pitchFamily="49" charset="0"/>
              </a:rPr>
              <a:t>T, </a:t>
            </a:r>
            <a:r>
              <a:rPr lang="en-US" altLang="ja-JP" sz="2000" dirty="0">
                <a:solidFill>
                  <a:srgbClr val="FF0000"/>
                </a:solidFill>
                <a:latin typeface="Consolas" panose="020B0609020204030204" pitchFamily="49" charset="0"/>
              </a:rPr>
              <a:t>G</a:t>
            </a:r>
            <a:r>
              <a:rPr lang="en-US" altLang="ja-JP" sz="2000" dirty="0">
                <a:latin typeface="Consolas" panose="020B0609020204030204" pitchFamily="49" charset="0"/>
              </a:rPr>
              <a:t>A, </a:t>
            </a:r>
            <a:r>
              <a:rPr lang="en-US" altLang="ja-JP" sz="2000" dirty="0">
                <a:solidFill>
                  <a:srgbClr val="FF0000"/>
                </a:solidFill>
                <a:latin typeface="Consolas" panose="020B0609020204030204" pitchFamily="49" charset="0"/>
              </a:rPr>
              <a:t>G</a:t>
            </a:r>
            <a:r>
              <a:rPr lang="en-US" altLang="ja-JP" sz="2000" dirty="0">
                <a:latin typeface="Consolas" panose="020B0609020204030204" pitchFamily="49" charset="0"/>
              </a:rPr>
              <a:t>T, T</a:t>
            </a:r>
            <a:r>
              <a:rPr lang="en-US" altLang="ja-JP" sz="2000" dirty="0">
                <a:solidFill>
                  <a:srgbClr val="FF0000"/>
                </a:solidFill>
                <a:latin typeface="Consolas" panose="020B0609020204030204" pitchFamily="49" charset="0"/>
              </a:rPr>
              <a:t>C</a:t>
            </a:r>
            <a:r>
              <a:rPr lang="en-US" altLang="ja-JP" sz="2000" dirty="0">
                <a:latin typeface="Consolas" panose="020B0609020204030204" pitchFamily="49" charset="0"/>
              </a:rPr>
              <a:t>, T</a:t>
            </a:r>
            <a:r>
              <a:rPr lang="en-US" altLang="ja-JP" sz="2000" dirty="0">
                <a:solidFill>
                  <a:srgbClr val="FF0000"/>
                </a:solidFill>
                <a:latin typeface="Consolas" panose="020B0609020204030204" pitchFamily="49" charset="0"/>
              </a:rPr>
              <a:t>G</a:t>
            </a:r>
            <a:r>
              <a:rPr lang="en-US" altLang="ja-JP" sz="2000" dirty="0">
                <a:latin typeface="Consolas" panose="020B0609020204030204" pitchFamily="49" charset="0"/>
              </a:rPr>
              <a:t>)</a:t>
            </a:r>
            <a:r>
              <a:rPr lang="ja-JP" altLang="en-US" sz="2000" dirty="0">
                <a:latin typeface="Consolas" panose="020B0609020204030204" pitchFamily="49" charset="0"/>
              </a:rPr>
              <a:t>： </a:t>
            </a:r>
            <a:r>
              <a:rPr lang="en-US" altLang="ja-JP" sz="2000" dirty="0">
                <a:solidFill>
                  <a:srgbClr val="FF0000"/>
                </a:solidFill>
                <a:latin typeface="Consolas" panose="020B0609020204030204" pitchFamily="49" charset="0"/>
              </a:rPr>
              <a:t>0.250</a:t>
            </a:r>
            <a:r>
              <a:rPr lang="en-US" altLang="ja-JP" sz="2000" dirty="0">
                <a:latin typeface="Consolas" panose="020B0609020204030204" pitchFamily="49" charset="0"/>
              </a:rPr>
              <a:t>×0.250 = 6.25%</a:t>
            </a:r>
          </a:p>
          <a:p>
            <a:pPr marL="0" indent="0">
              <a:buClr>
                <a:schemeClr val="tx1"/>
              </a:buClr>
              <a:buSzPct val="100000"/>
              <a:buNone/>
            </a:pPr>
            <a:endParaRPr lang="en-US" altLang="ja-JP" sz="2000" dirty="0">
              <a:solidFill>
                <a:srgbClr val="FF0000"/>
              </a:solidFill>
              <a:latin typeface="+mn-ea"/>
            </a:endParaRPr>
          </a:p>
          <a:p>
            <a:pPr marL="0" indent="0">
              <a:buClr>
                <a:schemeClr val="tx1"/>
              </a:buClr>
              <a:buSzPct val="100000"/>
              <a:buNone/>
            </a:pPr>
            <a:r>
              <a:rPr lang="ja-JP" altLang="en-US" sz="2000" dirty="0">
                <a:latin typeface="+mn-ea"/>
              </a:rPr>
              <a:t>　　　</a:t>
            </a:r>
            <a:endParaRPr lang="en-US" altLang="ja-JP" sz="2000" dirty="0">
              <a:latin typeface="+mn-ea"/>
            </a:endParaRPr>
          </a:p>
        </p:txBody>
      </p:sp>
      <p:sp>
        <p:nvSpPr>
          <p:cNvPr id="11" name="Text Box 8">
            <a:extLst>
              <a:ext uri="{FF2B5EF4-FFF2-40B4-BE49-F238E27FC236}">
                <a16:creationId xmlns:a16="http://schemas.microsoft.com/office/drawing/2014/main" id="{9F2CFF84-7C6F-4ED2-9D12-4C405A8911B3}"/>
              </a:ext>
            </a:extLst>
          </p:cNvPr>
          <p:cNvSpPr txBox="1">
            <a:spLocks noChangeArrowheads="1"/>
          </p:cNvSpPr>
          <p:nvPr/>
        </p:nvSpPr>
        <p:spPr bwMode="auto">
          <a:xfrm>
            <a:off x="5796172" y="46100"/>
            <a:ext cx="4053371" cy="2308324"/>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確率をおさらい。ゲノム中に</a:t>
            </a:r>
            <a:r>
              <a:rPr lang="en-US" altLang="ja-JP" dirty="0">
                <a:latin typeface="+mn-ea"/>
              </a:rPr>
              <a:t>A,</a:t>
            </a:r>
            <a:r>
              <a:rPr lang="en-US" altLang="ja-JP" dirty="0">
                <a:solidFill>
                  <a:srgbClr val="FF0000"/>
                </a:solidFill>
                <a:latin typeface="+mn-ea"/>
              </a:rPr>
              <a:t>C</a:t>
            </a:r>
            <a:r>
              <a:rPr lang="en-US" altLang="ja-JP" dirty="0">
                <a:latin typeface="+mn-ea"/>
              </a:rPr>
              <a:t>,</a:t>
            </a:r>
            <a:r>
              <a:rPr lang="en-US" altLang="ja-JP" dirty="0">
                <a:solidFill>
                  <a:srgbClr val="FF0000"/>
                </a:solidFill>
                <a:latin typeface="+mn-ea"/>
              </a:rPr>
              <a:t>G</a:t>
            </a:r>
            <a:r>
              <a:rPr lang="en-US" altLang="ja-JP" dirty="0">
                <a:latin typeface="+mn-ea"/>
              </a:rPr>
              <a:t>,T</a:t>
            </a:r>
            <a:r>
              <a:rPr lang="ja-JP" altLang="en-US" dirty="0">
                <a:latin typeface="+mn-ea"/>
              </a:rPr>
              <a:t>の</a:t>
            </a:r>
            <a:r>
              <a:rPr lang="en-US" altLang="ja-JP" dirty="0">
                <a:solidFill>
                  <a:srgbClr val="FF00FF"/>
                </a:solidFill>
                <a:latin typeface="+mn-ea"/>
              </a:rPr>
              <a:t>4</a:t>
            </a:r>
            <a:r>
              <a:rPr lang="ja-JP" altLang="en-US" dirty="0">
                <a:latin typeface="+mn-ea"/>
              </a:rPr>
              <a:t>種類しかなく、①それぞれの塩基の出現確率が等しい場合（</a:t>
            </a:r>
            <a:r>
              <a:rPr lang="en-US" altLang="ja-JP" dirty="0">
                <a:latin typeface="+mn-ea"/>
              </a:rPr>
              <a:t>= 1/</a:t>
            </a:r>
            <a:r>
              <a:rPr lang="en-US" altLang="ja-JP" dirty="0">
                <a:solidFill>
                  <a:srgbClr val="FF00FF"/>
                </a:solidFill>
                <a:latin typeface="+mn-ea"/>
              </a:rPr>
              <a:t>4 </a:t>
            </a:r>
            <a:r>
              <a:rPr lang="en-US" altLang="ja-JP" dirty="0">
                <a:latin typeface="+mn-ea"/>
              </a:rPr>
              <a:t>= 0.25</a:t>
            </a:r>
            <a:r>
              <a:rPr lang="ja-JP" altLang="en-US" dirty="0">
                <a:latin typeface="+mn-ea"/>
              </a:rPr>
              <a:t>）、②任意の</a:t>
            </a:r>
            <a:r>
              <a:rPr lang="en-US" altLang="ja-JP" dirty="0">
                <a:solidFill>
                  <a:srgbClr val="669900"/>
                </a:solidFill>
                <a:latin typeface="+mn-ea"/>
              </a:rPr>
              <a:t>2</a:t>
            </a:r>
            <a:r>
              <a:rPr lang="ja-JP" altLang="en-US" dirty="0">
                <a:latin typeface="+mn-ea"/>
              </a:rPr>
              <a:t>連続塩基の出現確率は</a:t>
            </a:r>
            <a:r>
              <a:rPr lang="en-US" altLang="ja-JP" dirty="0">
                <a:latin typeface="+mn-ea"/>
              </a:rPr>
              <a:t>(0.25)^</a:t>
            </a:r>
            <a:r>
              <a:rPr lang="en-US" altLang="ja-JP" dirty="0">
                <a:solidFill>
                  <a:srgbClr val="669900"/>
                </a:solidFill>
                <a:latin typeface="+mn-ea"/>
              </a:rPr>
              <a:t>2</a:t>
            </a:r>
            <a:r>
              <a:rPr lang="ja-JP" altLang="en-US" dirty="0">
                <a:latin typeface="+mn-ea"/>
              </a:rPr>
              <a:t>で表される。つまり、</a:t>
            </a:r>
            <a:r>
              <a:rPr lang="en-US" altLang="ja-JP" dirty="0">
                <a:latin typeface="+mn-ea"/>
              </a:rPr>
              <a:t>AA</a:t>
            </a:r>
            <a:r>
              <a:rPr lang="ja-JP" altLang="en-US" dirty="0">
                <a:latin typeface="+mn-ea"/>
              </a:rPr>
              <a:t>の出現確率も</a:t>
            </a:r>
            <a:r>
              <a:rPr lang="en-US" altLang="ja-JP" dirty="0">
                <a:solidFill>
                  <a:srgbClr val="FF0000"/>
                </a:solidFill>
                <a:latin typeface="+mn-ea"/>
              </a:rPr>
              <a:t>CG</a:t>
            </a:r>
            <a:r>
              <a:rPr lang="ja-JP" altLang="en-US" dirty="0">
                <a:latin typeface="+mn-ea"/>
              </a:rPr>
              <a:t>の出現確率も全て</a:t>
            </a:r>
            <a:r>
              <a:rPr lang="en-US" altLang="ja-JP" dirty="0">
                <a:latin typeface="+mn-ea"/>
              </a:rPr>
              <a:t>1/16 = 0.0625</a:t>
            </a:r>
            <a:r>
              <a:rPr lang="ja-JP" altLang="en-US" dirty="0">
                <a:latin typeface="+mn-ea"/>
              </a:rPr>
              <a:t>だということ。③この条件はゲノム中の</a:t>
            </a:r>
            <a:r>
              <a:rPr lang="en-US" altLang="ja-JP" dirty="0">
                <a:solidFill>
                  <a:srgbClr val="FF0000"/>
                </a:solidFill>
                <a:latin typeface="+mn-ea"/>
              </a:rPr>
              <a:t>GC</a:t>
            </a:r>
            <a:r>
              <a:rPr lang="ja-JP" altLang="en-US" dirty="0">
                <a:latin typeface="+mn-ea"/>
              </a:rPr>
              <a:t>含量（</a:t>
            </a:r>
            <a:r>
              <a:rPr lang="en-US" altLang="ja-JP" dirty="0">
                <a:solidFill>
                  <a:srgbClr val="FF0000"/>
                </a:solidFill>
                <a:latin typeface="+mn-ea"/>
              </a:rPr>
              <a:t>GC</a:t>
            </a:r>
            <a:r>
              <a:rPr lang="en-US" altLang="ja-JP" dirty="0">
                <a:latin typeface="+mn-ea"/>
              </a:rPr>
              <a:t> contents</a:t>
            </a:r>
            <a:r>
              <a:rPr lang="ja-JP" altLang="en-US" dirty="0">
                <a:latin typeface="+mn-ea"/>
              </a:rPr>
              <a:t>）が</a:t>
            </a:r>
            <a:r>
              <a:rPr lang="en-US" altLang="ja-JP" dirty="0">
                <a:latin typeface="+mn-ea"/>
              </a:rPr>
              <a:t>50%</a:t>
            </a:r>
            <a:r>
              <a:rPr lang="ja-JP" altLang="en-US" dirty="0">
                <a:latin typeface="+mn-ea"/>
              </a:rPr>
              <a:t>だということと等価。</a:t>
            </a:r>
            <a:endParaRPr lang="en-US" altLang="ja-JP" dirty="0">
              <a:solidFill>
                <a:schemeClr val="bg1">
                  <a:lumMod val="50000"/>
                </a:schemeClr>
              </a:solidFill>
              <a:latin typeface="+mn-ea"/>
            </a:endParaRPr>
          </a:p>
        </p:txBody>
      </p:sp>
      <p:sp>
        <p:nvSpPr>
          <p:cNvPr id="21" name="右中かっこ 20">
            <a:extLst>
              <a:ext uri="{FF2B5EF4-FFF2-40B4-BE49-F238E27FC236}">
                <a16:creationId xmlns:a16="http://schemas.microsoft.com/office/drawing/2014/main" id="{9A83235A-909A-4B87-813C-AC3658A9EE88}"/>
              </a:ext>
            </a:extLst>
          </p:cNvPr>
          <p:cNvSpPr/>
          <p:nvPr/>
        </p:nvSpPr>
        <p:spPr>
          <a:xfrm>
            <a:off x="3492000" y="2463106"/>
            <a:ext cx="166688" cy="576000"/>
          </a:xfrm>
          <a:prstGeom prst="rightBrace">
            <a:avLst>
              <a:gd name="adj1" fmla="val 32935"/>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nvGrpSpPr>
          <p:cNvPr id="22" name="グループ化 19">
            <a:extLst>
              <a:ext uri="{FF2B5EF4-FFF2-40B4-BE49-F238E27FC236}">
                <a16:creationId xmlns:a16="http://schemas.microsoft.com/office/drawing/2014/main" id="{6740267B-626B-434C-A159-8BE2D9E55208}"/>
              </a:ext>
            </a:extLst>
          </p:cNvPr>
          <p:cNvGrpSpPr>
            <a:grpSpLocks/>
          </p:cNvGrpSpPr>
          <p:nvPr/>
        </p:nvGrpSpPr>
        <p:grpSpPr bwMode="auto">
          <a:xfrm>
            <a:off x="3656856" y="2430000"/>
            <a:ext cx="433387" cy="647700"/>
            <a:chOff x="9008376" y="4278533"/>
            <a:chExt cx="432048" cy="647700"/>
          </a:xfrm>
        </p:grpSpPr>
        <p:sp>
          <p:nvSpPr>
            <p:cNvPr id="23" name="下矢印 20">
              <a:extLst>
                <a:ext uri="{FF2B5EF4-FFF2-40B4-BE49-F238E27FC236}">
                  <a16:creationId xmlns:a16="http://schemas.microsoft.com/office/drawing/2014/main" id="{684804CC-6AEF-420D-A3EA-2B5011B5CEA1}"/>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4" name="テキスト ボックス 21">
              <a:extLst>
                <a:ext uri="{FF2B5EF4-FFF2-40B4-BE49-F238E27FC236}">
                  <a16:creationId xmlns:a16="http://schemas.microsoft.com/office/drawing/2014/main" id="{0A90034B-DEC8-483E-B42C-4289D9918C47}"/>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
        <p:nvSpPr>
          <p:cNvPr id="25" name="右中かっこ 24">
            <a:extLst>
              <a:ext uri="{FF2B5EF4-FFF2-40B4-BE49-F238E27FC236}">
                <a16:creationId xmlns:a16="http://schemas.microsoft.com/office/drawing/2014/main" id="{82EB8C5B-F466-4839-AE57-80CE613CCFF5}"/>
              </a:ext>
            </a:extLst>
          </p:cNvPr>
          <p:cNvSpPr/>
          <p:nvPr/>
        </p:nvSpPr>
        <p:spPr>
          <a:xfrm>
            <a:off x="9323309" y="3534486"/>
            <a:ext cx="166688" cy="972000"/>
          </a:xfrm>
          <a:prstGeom prst="rightBrace">
            <a:avLst>
              <a:gd name="adj1" fmla="val 32935"/>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nvGrpSpPr>
          <p:cNvPr id="26" name="グループ化 19">
            <a:extLst>
              <a:ext uri="{FF2B5EF4-FFF2-40B4-BE49-F238E27FC236}">
                <a16:creationId xmlns:a16="http://schemas.microsoft.com/office/drawing/2014/main" id="{1334DDCF-BBB9-49FD-8E2B-22CB373D85B5}"/>
              </a:ext>
            </a:extLst>
          </p:cNvPr>
          <p:cNvGrpSpPr>
            <a:grpSpLocks/>
          </p:cNvGrpSpPr>
          <p:nvPr/>
        </p:nvGrpSpPr>
        <p:grpSpPr bwMode="auto">
          <a:xfrm>
            <a:off x="9488165" y="3697200"/>
            <a:ext cx="433387" cy="647700"/>
            <a:chOff x="9008376" y="4278533"/>
            <a:chExt cx="432048" cy="647700"/>
          </a:xfrm>
        </p:grpSpPr>
        <p:sp>
          <p:nvSpPr>
            <p:cNvPr id="27" name="下矢印 20">
              <a:extLst>
                <a:ext uri="{FF2B5EF4-FFF2-40B4-BE49-F238E27FC236}">
                  <a16:creationId xmlns:a16="http://schemas.microsoft.com/office/drawing/2014/main" id="{BBA737CC-B29B-480A-AD7E-4049F6FEF543}"/>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8" name="テキスト ボックス 21">
              <a:extLst>
                <a:ext uri="{FF2B5EF4-FFF2-40B4-BE49-F238E27FC236}">
                  <a16:creationId xmlns:a16="http://schemas.microsoft.com/office/drawing/2014/main" id="{14ECAF74-E363-40CC-8C03-855A254A1928}"/>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29" name="グループ化 25">
            <a:extLst>
              <a:ext uri="{FF2B5EF4-FFF2-40B4-BE49-F238E27FC236}">
                <a16:creationId xmlns:a16="http://schemas.microsoft.com/office/drawing/2014/main" id="{B2E7C6CF-0351-42B6-8D9A-826239F9F6FA}"/>
              </a:ext>
            </a:extLst>
          </p:cNvPr>
          <p:cNvGrpSpPr>
            <a:grpSpLocks/>
          </p:cNvGrpSpPr>
          <p:nvPr/>
        </p:nvGrpSpPr>
        <p:grpSpPr bwMode="auto">
          <a:xfrm>
            <a:off x="2466000" y="1332000"/>
            <a:ext cx="647700" cy="368300"/>
            <a:chOff x="8265543" y="5967772"/>
            <a:chExt cx="647700" cy="369332"/>
          </a:xfrm>
        </p:grpSpPr>
        <p:sp>
          <p:nvSpPr>
            <p:cNvPr id="30" name="下矢印 26">
              <a:extLst>
                <a:ext uri="{FF2B5EF4-FFF2-40B4-BE49-F238E27FC236}">
                  <a16:creationId xmlns:a16="http://schemas.microsoft.com/office/drawing/2014/main" id="{7D219979-820F-4BD0-8F6C-70D1B087228B}"/>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1" name="テキスト ボックス 27">
              <a:extLst>
                <a:ext uri="{FF2B5EF4-FFF2-40B4-BE49-F238E27FC236}">
                  <a16:creationId xmlns:a16="http://schemas.microsoft.com/office/drawing/2014/main" id="{07B508E7-BD8E-4017-8C18-6AB236636F0F}"/>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③</a:t>
              </a:r>
            </a:p>
          </p:txBody>
        </p:sp>
      </p:grpSp>
    </p:spTree>
    <p:extLst>
      <p:ext uri="{BB962C8B-B14F-4D97-AF65-F5344CB8AC3E}">
        <p14:creationId xmlns:p14="http://schemas.microsoft.com/office/powerpoint/2010/main" val="53012946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24A777AF-22DE-4AE7-B0DD-1926864EF15B}"/>
              </a:ext>
            </a:extLst>
          </p:cNvPr>
          <p:cNvPicPr>
            <a:picLocks noChangeAspect="1"/>
          </p:cNvPicPr>
          <p:nvPr/>
        </p:nvPicPr>
        <p:blipFill>
          <a:blip r:embed="rId3"/>
          <a:stretch>
            <a:fillRect/>
          </a:stretch>
        </p:blipFill>
        <p:spPr>
          <a:xfrm>
            <a:off x="792000" y="180000"/>
            <a:ext cx="5044877" cy="175275"/>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確率の話</a:t>
            </a:r>
            <a:r>
              <a:rPr lang="en-US" altLang="ja-JP" sz="4000" dirty="0">
                <a:latin typeface="+mn-ea"/>
              </a:rPr>
              <a:t>2</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102</a:t>
            </a:fld>
            <a:endParaRPr lang="en-US" altLang="ja-JP" dirty="0">
              <a:solidFill>
                <a:srgbClr val="000000"/>
              </a:solidFill>
            </a:endParaRPr>
          </a:p>
        </p:txBody>
      </p:sp>
      <p:sp>
        <p:nvSpPr>
          <p:cNvPr id="20" name="コンテンツ プレースホルダー 2">
            <a:extLst>
              <a:ext uri="{FF2B5EF4-FFF2-40B4-BE49-F238E27FC236}">
                <a16:creationId xmlns:a16="http://schemas.microsoft.com/office/drawing/2014/main" id="{DFC098D6-8AD1-49F1-A5AC-AE60C3B87A7F}"/>
              </a:ext>
            </a:extLst>
          </p:cNvPr>
          <p:cNvSpPr>
            <a:spLocks noGrp="1"/>
          </p:cNvSpPr>
          <p:nvPr>
            <p:ph idx="1"/>
          </p:nvPr>
        </p:nvSpPr>
        <p:spPr>
          <a:xfrm>
            <a:off x="56456" y="1629148"/>
            <a:ext cx="9649072" cy="3023988"/>
          </a:xfrm>
        </p:spPr>
        <p:txBody>
          <a:bodyPr/>
          <a:lstStyle/>
          <a:p>
            <a:pPr marL="0" indent="0">
              <a:buClr>
                <a:schemeClr val="tx1"/>
              </a:buClr>
              <a:buSzPct val="100000"/>
              <a:buNone/>
            </a:pPr>
            <a:r>
              <a:rPr lang="ja-JP" altLang="en-US" sz="2000" dirty="0">
                <a:latin typeface="Consolas" panose="020B0609020204030204" pitchFamily="49" charset="0"/>
              </a:rPr>
              <a:t>ヒトゲノムの</a:t>
            </a:r>
            <a:r>
              <a:rPr lang="en-US" altLang="ja-JP" sz="2000" dirty="0">
                <a:latin typeface="Consolas" panose="020B0609020204030204" pitchFamily="49" charset="0"/>
              </a:rPr>
              <a:t>GC</a:t>
            </a:r>
            <a:r>
              <a:rPr lang="ja-JP" altLang="en-US" sz="2000" dirty="0">
                <a:latin typeface="Consolas" panose="020B0609020204030204" pitchFamily="49" charset="0"/>
              </a:rPr>
              <a:t>含量は約</a:t>
            </a:r>
            <a:r>
              <a:rPr lang="en-US" altLang="ja-JP" sz="2000" dirty="0">
                <a:latin typeface="Consolas" panose="020B0609020204030204" pitchFamily="49" charset="0"/>
              </a:rPr>
              <a:t>41%</a:t>
            </a:r>
            <a:r>
              <a:rPr lang="ja-JP" altLang="en-US" sz="2000" dirty="0">
                <a:latin typeface="Consolas" panose="020B0609020204030204" pitchFamily="49" charset="0"/>
              </a:rPr>
              <a:t>なので</a:t>
            </a:r>
            <a:r>
              <a:rPr lang="en-US" altLang="ja-JP" sz="2000" dirty="0">
                <a:latin typeface="Consolas" panose="020B0609020204030204" pitchFamily="49" charset="0"/>
              </a:rPr>
              <a:t>…</a:t>
            </a:r>
          </a:p>
          <a:p>
            <a:pPr marL="0" indent="0">
              <a:buClr>
                <a:schemeClr val="tx1"/>
              </a:buClr>
              <a:buSzPct val="100000"/>
              <a:buNone/>
            </a:pPr>
            <a:r>
              <a:rPr lang="en-US" altLang="ja-JP" sz="2000" dirty="0">
                <a:latin typeface="Consolas" panose="020B0609020204030204" pitchFamily="49" charset="0"/>
              </a:rPr>
              <a:t>(1) </a:t>
            </a:r>
            <a:r>
              <a:rPr lang="en-US" altLang="ja-JP" sz="2000" dirty="0">
                <a:solidFill>
                  <a:srgbClr val="669900"/>
                </a:solidFill>
                <a:latin typeface="Consolas" panose="020B0609020204030204" pitchFamily="49" charset="0"/>
              </a:rPr>
              <a:t>1</a:t>
            </a:r>
            <a:r>
              <a:rPr lang="ja-JP" altLang="en-US" sz="2000" dirty="0">
                <a:latin typeface="Consolas" panose="020B0609020204030204" pitchFamily="49" charset="0"/>
              </a:rPr>
              <a:t>連続塩基の出現確率</a:t>
            </a:r>
            <a:endParaRPr lang="en-US" altLang="ja-JP" sz="2000" dirty="0">
              <a:latin typeface="Consolas" panose="020B0609020204030204" pitchFamily="49" charset="0"/>
            </a:endParaRPr>
          </a:p>
          <a:p>
            <a:pPr marL="0" indent="0">
              <a:buClr>
                <a:schemeClr val="tx1"/>
              </a:buClr>
              <a:buSzPct val="100000"/>
              <a:buNone/>
            </a:pPr>
            <a:r>
              <a:rPr lang="en-US" altLang="ja-JP" sz="2000" dirty="0">
                <a:latin typeface="Consolas" panose="020B0609020204030204" pitchFamily="49" charset="0"/>
              </a:rPr>
              <a:t>    A</a:t>
            </a:r>
            <a:r>
              <a:rPr lang="ja-JP" altLang="en-US" sz="2000" dirty="0">
                <a:latin typeface="Consolas" panose="020B0609020204030204" pitchFamily="49" charset="0"/>
              </a:rPr>
              <a:t> </a:t>
            </a:r>
            <a:r>
              <a:rPr lang="en-US" altLang="ja-JP" sz="2000" dirty="0">
                <a:latin typeface="Consolas" panose="020B0609020204030204" pitchFamily="49" charset="0"/>
              </a:rPr>
              <a:t>or</a:t>
            </a:r>
            <a:r>
              <a:rPr lang="ja-JP" altLang="en-US" sz="2000" dirty="0">
                <a:latin typeface="Consolas" panose="020B0609020204030204" pitchFamily="49" charset="0"/>
              </a:rPr>
              <a:t> </a:t>
            </a:r>
            <a:r>
              <a:rPr lang="en-US" altLang="ja-JP" sz="2000" dirty="0">
                <a:latin typeface="Consolas" panose="020B0609020204030204" pitchFamily="49" charset="0"/>
              </a:rPr>
              <a:t>T</a:t>
            </a:r>
            <a:r>
              <a:rPr lang="ja-JP" altLang="en-US" sz="2000" dirty="0">
                <a:latin typeface="Consolas" panose="020B0609020204030204" pitchFamily="49" charset="0"/>
              </a:rPr>
              <a:t>の場合： </a:t>
            </a:r>
            <a:r>
              <a:rPr lang="en-US" altLang="ja-JP" sz="2000" dirty="0">
                <a:latin typeface="Consolas" panose="020B0609020204030204" pitchFamily="49" charset="0"/>
              </a:rPr>
              <a:t>0.295</a:t>
            </a:r>
          </a:p>
          <a:p>
            <a:pPr marL="0" indent="0">
              <a:buClr>
                <a:schemeClr val="tx1"/>
              </a:buClr>
              <a:buSzPct val="100000"/>
              <a:buNone/>
            </a:pPr>
            <a:r>
              <a:rPr lang="en-US" altLang="ja-JP" sz="2000" dirty="0">
                <a:latin typeface="Consolas" panose="020B0609020204030204" pitchFamily="49" charset="0"/>
              </a:rPr>
              <a:t>    </a:t>
            </a:r>
            <a:r>
              <a:rPr lang="en-US" altLang="ja-JP" sz="2000" dirty="0">
                <a:solidFill>
                  <a:srgbClr val="FF0000"/>
                </a:solidFill>
                <a:latin typeface="Consolas" panose="020B0609020204030204" pitchFamily="49" charset="0"/>
              </a:rPr>
              <a:t>C</a:t>
            </a:r>
            <a:r>
              <a:rPr lang="ja-JP" altLang="en-US" sz="2000" dirty="0">
                <a:latin typeface="Consolas" panose="020B0609020204030204" pitchFamily="49" charset="0"/>
              </a:rPr>
              <a:t> </a:t>
            </a:r>
            <a:r>
              <a:rPr lang="en-US" altLang="ja-JP" sz="2000" dirty="0">
                <a:latin typeface="Consolas" panose="020B0609020204030204" pitchFamily="49" charset="0"/>
              </a:rPr>
              <a:t>or</a:t>
            </a:r>
            <a:r>
              <a:rPr lang="ja-JP" altLang="en-US" sz="2000" dirty="0">
                <a:latin typeface="Consolas" panose="020B0609020204030204" pitchFamily="49" charset="0"/>
              </a:rPr>
              <a:t> </a:t>
            </a:r>
            <a:r>
              <a:rPr lang="en-US" altLang="ja-JP" sz="2000" dirty="0">
                <a:solidFill>
                  <a:srgbClr val="FF0000"/>
                </a:solidFill>
                <a:latin typeface="Consolas" panose="020B0609020204030204" pitchFamily="49" charset="0"/>
              </a:rPr>
              <a:t>G</a:t>
            </a:r>
            <a:r>
              <a:rPr lang="ja-JP" altLang="en-US" sz="2000" dirty="0">
                <a:latin typeface="Consolas" panose="020B0609020204030204" pitchFamily="49" charset="0"/>
              </a:rPr>
              <a:t>の場合： </a:t>
            </a:r>
            <a:r>
              <a:rPr lang="en-US" altLang="ja-JP" sz="2000" dirty="0">
                <a:solidFill>
                  <a:srgbClr val="FF0000"/>
                </a:solidFill>
                <a:latin typeface="Consolas" panose="020B0609020204030204" pitchFamily="49" charset="0"/>
              </a:rPr>
              <a:t>0.205</a:t>
            </a:r>
          </a:p>
          <a:p>
            <a:pPr marL="0" indent="0">
              <a:buClr>
                <a:schemeClr val="tx1"/>
              </a:buClr>
              <a:buSzPct val="100000"/>
              <a:buNone/>
            </a:pPr>
            <a:r>
              <a:rPr lang="en-US" altLang="ja-JP" sz="2000" dirty="0">
                <a:latin typeface="Consolas" panose="020B0609020204030204" pitchFamily="49" charset="0"/>
              </a:rPr>
              <a:t>(2) </a:t>
            </a:r>
            <a:r>
              <a:rPr lang="en-US" altLang="ja-JP" sz="2000" dirty="0">
                <a:solidFill>
                  <a:srgbClr val="669900"/>
                </a:solidFill>
                <a:latin typeface="Consolas" panose="020B0609020204030204" pitchFamily="49" charset="0"/>
              </a:rPr>
              <a:t>2</a:t>
            </a:r>
            <a:r>
              <a:rPr lang="ja-JP" altLang="en-US" sz="2000" dirty="0">
                <a:latin typeface="Consolas" panose="020B0609020204030204" pitchFamily="49" charset="0"/>
              </a:rPr>
              <a:t>連続塩基の出現確率</a:t>
            </a:r>
            <a:endParaRPr lang="en-US" altLang="ja-JP" sz="2000" dirty="0">
              <a:latin typeface="Consolas" panose="020B0609020204030204" pitchFamily="49" charset="0"/>
            </a:endParaRPr>
          </a:p>
          <a:p>
            <a:pPr marL="0" indent="0">
              <a:buClr>
                <a:schemeClr val="tx1"/>
              </a:buClr>
              <a:buSzPct val="100000"/>
              <a:buNone/>
            </a:pPr>
            <a:r>
              <a:rPr lang="en-US" altLang="ja-JP" sz="2000" dirty="0">
                <a:solidFill>
                  <a:srgbClr val="FF0000"/>
                </a:solidFill>
                <a:latin typeface="Consolas" panose="020B0609020204030204" pitchFamily="49" charset="0"/>
              </a:rPr>
              <a:t>    </a:t>
            </a:r>
            <a:r>
              <a:rPr lang="en-US" altLang="ja-JP" sz="2000" dirty="0">
                <a:latin typeface="Consolas" panose="020B0609020204030204" pitchFamily="49" charset="0"/>
              </a:rPr>
              <a:t>A</a:t>
            </a:r>
            <a:r>
              <a:rPr lang="ja-JP" altLang="en-US" sz="2000" dirty="0">
                <a:latin typeface="Consolas" panose="020B0609020204030204" pitchFamily="49" charset="0"/>
              </a:rPr>
              <a:t>と</a:t>
            </a:r>
            <a:r>
              <a:rPr lang="en-US" altLang="ja-JP" sz="2000" dirty="0">
                <a:latin typeface="Consolas" panose="020B0609020204030204" pitchFamily="49" charset="0"/>
              </a:rPr>
              <a:t>T</a:t>
            </a:r>
            <a:r>
              <a:rPr lang="ja-JP" altLang="en-US" sz="2000" dirty="0">
                <a:latin typeface="Consolas" panose="020B0609020204030204" pitchFamily="49" charset="0"/>
              </a:rPr>
              <a:t>のみから構成される場合</a:t>
            </a:r>
            <a:r>
              <a:rPr lang="en-US" altLang="ja-JP" sz="2000" dirty="0">
                <a:latin typeface="Consolas" panose="020B0609020204030204" pitchFamily="49" charset="0"/>
              </a:rPr>
              <a:t>(AA, AT, TA, TT)</a:t>
            </a:r>
            <a:r>
              <a:rPr lang="ja-JP" altLang="en-US" sz="2000" dirty="0">
                <a:latin typeface="Consolas" panose="020B0609020204030204" pitchFamily="49" charset="0"/>
              </a:rPr>
              <a:t>： </a:t>
            </a:r>
            <a:r>
              <a:rPr lang="en-US" altLang="ja-JP" sz="2000" dirty="0">
                <a:latin typeface="Consolas" panose="020B0609020204030204" pitchFamily="49" charset="0"/>
              </a:rPr>
              <a:t>0.295×0.295 = 8.70%</a:t>
            </a:r>
          </a:p>
          <a:p>
            <a:pPr marL="0" indent="0">
              <a:buClr>
                <a:schemeClr val="tx1"/>
              </a:buClr>
              <a:buSzPct val="100000"/>
              <a:buNone/>
            </a:pPr>
            <a:r>
              <a:rPr lang="en-US" altLang="ja-JP" sz="2000" dirty="0">
                <a:latin typeface="Consolas" panose="020B0609020204030204" pitchFamily="49" charset="0"/>
              </a:rPr>
              <a:t>    </a:t>
            </a:r>
            <a:r>
              <a:rPr lang="en-US" altLang="ja-JP" sz="2000" dirty="0">
                <a:solidFill>
                  <a:srgbClr val="FF0000"/>
                </a:solidFill>
                <a:latin typeface="Consolas" panose="020B0609020204030204" pitchFamily="49" charset="0"/>
              </a:rPr>
              <a:t>C</a:t>
            </a:r>
            <a:r>
              <a:rPr lang="ja-JP" altLang="en-US" sz="2000" dirty="0">
                <a:latin typeface="Consolas" panose="020B0609020204030204" pitchFamily="49" charset="0"/>
              </a:rPr>
              <a:t>と</a:t>
            </a:r>
            <a:r>
              <a:rPr lang="en-US" altLang="ja-JP" sz="2000" dirty="0">
                <a:solidFill>
                  <a:srgbClr val="FF0000"/>
                </a:solidFill>
                <a:latin typeface="Consolas" panose="020B0609020204030204" pitchFamily="49" charset="0"/>
              </a:rPr>
              <a:t>G</a:t>
            </a:r>
            <a:r>
              <a:rPr lang="ja-JP" altLang="en-US" sz="2000" dirty="0">
                <a:latin typeface="Consolas" panose="020B0609020204030204" pitchFamily="49" charset="0"/>
              </a:rPr>
              <a:t>のみから構成される場合</a:t>
            </a:r>
            <a:r>
              <a:rPr lang="en-US" altLang="ja-JP" sz="2000" dirty="0">
                <a:latin typeface="Consolas" panose="020B0609020204030204" pitchFamily="49" charset="0"/>
              </a:rPr>
              <a:t>(</a:t>
            </a:r>
            <a:r>
              <a:rPr lang="en-US" altLang="ja-JP" sz="2000" dirty="0">
                <a:solidFill>
                  <a:srgbClr val="FF0000"/>
                </a:solidFill>
                <a:latin typeface="Consolas" panose="020B0609020204030204" pitchFamily="49" charset="0"/>
              </a:rPr>
              <a:t>CC</a:t>
            </a:r>
            <a:r>
              <a:rPr lang="en-US" altLang="ja-JP" sz="2000" dirty="0">
                <a:latin typeface="Consolas" panose="020B0609020204030204" pitchFamily="49" charset="0"/>
              </a:rPr>
              <a:t>, </a:t>
            </a:r>
            <a:r>
              <a:rPr lang="en-US" altLang="ja-JP" sz="2000" b="1" dirty="0">
                <a:solidFill>
                  <a:srgbClr val="FF0000"/>
                </a:solidFill>
                <a:latin typeface="Consolas" panose="020B0609020204030204" pitchFamily="49" charset="0"/>
              </a:rPr>
              <a:t>CG</a:t>
            </a:r>
            <a:r>
              <a:rPr lang="en-US" altLang="ja-JP" sz="2000" dirty="0">
                <a:latin typeface="Consolas" panose="020B0609020204030204" pitchFamily="49" charset="0"/>
              </a:rPr>
              <a:t>, </a:t>
            </a:r>
            <a:r>
              <a:rPr lang="en-US" altLang="ja-JP" sz="2000" dirty="0">
                <a:solidFill>
                  <a:srgbClr val="FF0000"/>
                </a:solidFill>
                <a:latin typeface="Consolas" panose="020B0609020204030204" pitchFamily="49" charset="0"/>
              </a:rPr>
              <a:t>GC</a:t>
            </a:r>
            <a:r>
              <a:rPr lang="en-US" altLang="ja-JP" sz="2000" dirty="0">
                <a:latin typeface="Consolas" panose="020B0609020204030204" pitchFamily="49" charset="0"/>
              </a:rPr>
              <a:t>, </a:t>
            </a:r>
            <a:r>
              <a:rPr lang="en-US" altLang="ja-JP" sz="2000" dirty="0">
                <a:solidFill>
                  <a:srgbClr val="FF0000"/>
                </a:solidFill>
                <a:latin typeface="Consolas" panose="020B0609020204030204" pitchFamily="49" charset="0"/>
              </a:rPr>
              <a:t>GG</a:t>
            </a:r>
            <a:r>
              <a:rPr lang="en-US" altLang="ja-JP" sz="2000" dirty="0">
                <a:latin typeface="Consolas" panose="020B0609020204030204" pitchFamily="49" charset="0"/>
              </a:rPr>
              <a:t>)</a:t>
            </a:r>
            <a:r>
              <a:rPr lang="ja-JP" altLang="en-US" sz="2000" dirty="0">
                <a:latin typeface="Consolas" panose="020B0609020204030204" pitchFamily="49" charset="0"/>
              </a:rPr>
              <a:t>： </a:t>
            </a:r>
            <a:r>
              <a:rPr lang="en-US" altLang="ja-JP" sz="2000" dirty="0">
                <a:solidFill>
                  <a:srgbClr val="FF0000"/>
                </a:solidFill>
                <a:latin typeface="Consolas" panose="020B0609020204030204" pitchFamily="49" charset="0"/>
              </a:rPr>
              <a:t>0.205</a:t>
            </a:r>
            <a:r>
              <a:rPr lang="en-US" altLang="ja-JP" sz="2000" dirty="0">
                <a:latin typeface="Consolas" panose="020B0609020204030204" pitchFamily="49" charset="0"/>
              </a:rPr>
              <a:t>×</a:t>
            </a:r>
            <a:r>
              <a:rPr lang="en-US" altLang="ja-JP" sz="2000" dirty="0">
                <a:solidFill>
                  <a:srgbClr val="FF0000"/>
                </a:solidFill>
                <a:latin typeface="Consolas" panose="020B0609020204030204" pitchFamily="49" charset="0"/>
              </a:rPr>
              <a:t>0.205</a:t>
            </a:r>
            <a:r>
              <a:rPr lang="en-US" altLang="ja-JP" sz="2000" dirty="0">
                <a:latin typeface="Consolas" panose="020B0609020204030204" pitchFamily="49" charset="0"/>
              </a:rPr>
              <a:t> = 4.20%</a:t>
            </a:r>
          </a:p>
          <a:p>
            <a:pPr marL="0" indent="0">
              <a:buClr>
                <a:schemeClr val="tx1"/>
              </a:buClr>
              <a:buSzPct val="100000"/>
              <a:buNone/>
            </a:pPr>
            <a:r>
              <a:rPr lang="en-US" altLang="ja-JP" sz="2000" dirty="0">
                <a:solidFill>
                  <a:srgbClr val="00CCFF"/>
                </a:solidFill>
                <a:latin typeface="Consolas" panose="020B0609020204030204" pitchFamily="49" charset="0"/>
              </a:rPr>
              <a:t>    </a:t>
            </a:r>
            <a:r>
              <a:rPr lang="ja-JP" altLang="en-US" sz="2000" dirty="0">
                <a:latin typeface="Consolas" panose="020B0609020204030204" pitchFamily="49" charset="0"/>
              </a:rPr>
              <a:t>それ以外</a:t>
            </a:r>
            <a:r>
              <a:rPr lang="en-US" altLang="ja-JP" sz="2000" dirty="0">
                <a:latin typeface="Consolas" panose="020B0609020204030204" pitchFamily="49" charset="0"/>
              </a:rPr>
              <a:t>(A</a:t>
            </a:r>
            <a:r>
              <a:rPr lang="en-US" altLang="ja-JP" sz="2000" dirty="0">
                <a:solidFill>
                  <a:srgbClr val="FF0000"/>
                </a:solidFill>
                <a:latin typeface="Consolas" panose="020B0609020204030204" pitchFamily="49" charset="0"/>
              </a:rPr>
              <a:t>C</a:t>
            </a:r>
            <a:r>
              <a:rPr lang="en-US" altLang="ja-JP" sz="2000" dirty="0">
                <a:latin typeface="Consolas" panose="020B0609020204030204" pitchFamily="49" charset="0"/>
              </a:rPr>
              <a:t>, A</a:t>
            </a:r>
            <a:r>
              <a:rPr lang="en-US" altLang="ja-JP" sz="2000" dirty="0">
                <a:solidFill>
                  <a:srgbClr val="FF0000"/>
                </a:solidFill>
                <a:latin typeface="Consolas" panose="020B0609020204030204" pitchFamily="49" charset="0"/>
              </a:rPr>
              <a:t>G</a:t>
            </a:r>
            <a:r>
              <a:rPr lang="en-US" altLang="ja-JP" sz="2000" dirty="0">
                <a:latin typeface="Consolas" panose="020B0609020204030204" pitchFamily="49" charset="0"/>
              </a:rPr>
              <a:t>, </a:t>
            </a:r>
            <a:r>
              <a:rPr lang="en-US" altLang="ja-JP" sz="2000" dirty="0">
                <a:solidFill>
                  <a:srgbClr val="FF0000"/>
                </a:solidFill>
                <a:latin typeface="Consolas" panose="020B0609020204030204" pitchFamily="49" charset="0"/>
              </a:rPr>
              <a:t>C</a:t>
            </a:r>
            <a:r>
              <a:rPr lang="en-US" altLang="ja-JP" sz="2000" dirty="0">
                <a:latin typeface="Consolas" panose="020B0609020204030204" pitchFamily="49" charset="0"/>
              </a:rPr>
              <a:t>A, </a:t>
            </a:r>
            <a:r>
              <a:rPr lang="en-US" altLang="ja-JP" sz="2000" dirty="0">
                <a:solidFill>
                  <a:srgbClr val="FF0000"/>
                </a:solidFill>
                <a:latin typeface="Consolas" panose="020B0609020204030204" pitchFamily="49" charset="0"/>
              </a:rPr>
              <a:t>C</a:t>
            </a:r>
            <a:r>
              <a:rPr lang="en-US" altLang="ja-JP" sz="2000" dirty="0">
                <a:latin typeface="Consolas" panose="020B0609020204030204" pitchFamily="49" charset="0"/>
              </a:rPr>
              <a:t>T, </a:t>
            </a:r>
            <a:r>
              <a:rPr lang="en-US" altLang="ja-JP" sz="2000" dirty="0">
                <a:solidFill>
                  <a:srgbClr val="FF0000"/>
                </a:solidFill>
                <a:latin typeface="Consolas" panose="020B0609020204030204" pitchFamily="49" charset="0"/>
              </a:rPr>
              <a:t>G</a:t>
            </a:r>
            <a:r>
              <a:rPr lang="en-US" altLang="ja-JP" sz="2000" dirty="0">
                <a:latin typeface="Consolas" panose="020B0609020204030204" pitchFamily="49" charset="0"/>
              </a:rPr>
              <a:t>A, </a:t>
            </a:r>
            <a:r>
              <a:rPr lang="en-US" altLang="ja-JP" sz="2000" dirty="0">
                <a:solidFill>
                  <a:srgbClr val="FF0000"/>
                </a:solidFill>
                <a:latin typeface="Consolas" panose="020B0609020204030204" pitchFamily="49" charset="0"/>
              </a:rPr>
              <a:t>G</a:t>
            </a:r>
            <a:r>
              <a:rPr lang="en-US" altLang="ja-JP" sz="2000" dirty="0">
                <a:latin typeface="Consolas" panose="020B0609020204030204" pitchFamily="49" charset="0"/>
              </a:rPr>
              <a:t>T, T</a:t>
            </a:r>
            <a:r>
              <a:rPr lang="en-US" altLang="ja-JP" sz="2000" dirty="0">
                <a:solidFill>
                  <a:srgbClr val="FF0000"/>
                </a:solidFill>
                <a:latin typeface="Consolas" panose="020B0609020204030204" pitchFamily="49" charset="0"/>
              </a:rPr>
              <a:t>C</a:t>
            </a:r>
            <a:r>
              <a:rPr lang="en-US" altLang="ja-JP" sz="2000" dirty="0">
                <a:latin typeface="Consolas" panose="020B0609020204030204" pitchFamily="49" charset="0"/>
              </a:rPr>
              <a:t>, T</a:t>
            </a:r>
            <a:r>
              <a:rPr lang="en-US" altLang="ja-JP" sz="2000" dirty="0">
                <a:solidFill>
                  <a:srgbClr val="FF0000"/>
                </a:solidFill>
                <a:latin typeface="Consolas" panose="020B0609020204030204" pitchFamily="49" charset="0"/>
              </a:rPr>
              <a:t>G</a:t>
            </a:r>
            <a:r>
              <a:rPr lang="en-US" altLang="ja-JP" sz="2000" dirty="0">
                <a:latin typeface="Consolas" panose="020B0609020204030204" pitchFamily="49" charset="0"/>
              </a:rPr>
              <a:t>)</a:t>
            </a:r>
            <a:r>
              <a:rPr lang="ja-JP" altLang="en-US" sz="2000" dirty="0">
                <a:latin typeface="Consolas" panose="020B0609020204030204" pitchFamily="49" charset="0"/>
              </a:rPr>
              <a:t>： </a:t>
            </a:r>
            <a:r>
              <a:rPr lang="en-US" altLang="ja-JP" sz="2000" dirty="0">
                <a:solidFill>
                  <a:srgbClr val="FF0000"/>
                </a:solidFill>
                <a:latin typeface="Consolas" panose="020B0609020204030204" pitchFamily="49" charset="0"/>
              </a:rPr>
              <a:t>0.205</a:t>
            </a:r>
            <a:r>
              <a:rPr lang="en-US" altLang="ja-JP" sz="2000" dirty="0">
                <a:latin typeface="Consolas" panose="020B0609020204030204" pitchFamily="49" charset="0"/>
              </a:rPr>
              <a:t>×0.295 = 6.05%</a:t>
            </a:r>
          </a:p>
          <a:p>
            <a:pPr marL="0" indent="0">
              <a:buClr>
                <a:schemeClr val="tx1"/>
              </a:buClr>
              <a:buSzPct val="100000"/>
              <a:buNone/>
            </a:pPr>
            <a:endParaRPr lang="en-US" altLang="ja-JP" sz="2000" dirty="0">
              <a:solidFill>
                <a:srgbClr val="FF0000"/>
              </a:solidFill>
              <a:latin typeface="+mn-ea"/>
            </a:endParaRPr>
          </a:p>
          <a:p>
            <a:pPr marL="0" indent="0">
              <a:buClr>
                <a:schemeClr val="tx1"/>
              </a:buClr>
              <a:buSzPct val="100000"/>
              <a:buNone/>
            </a:pPr>
            <a:endParaRPr lang="en-US" altLang="ja-JP" sz="2000" dirty="0">
              <a:latin typeface="+mn-ea"/>
            </a:endParaRPr>
          </a:p>
        </p:txBody>
      </p:sp>
      <p:sp>
        <p:nvSpPr>
          <p:cNvPr id="13" name="Text Box 8">
            <a:extLst>
              <a:ext uri="{FF2B5EF4-FFF2-40B4-BE49-F238E27FC236}">
                <a16:creationId xmlns:a16="http://schemas.microsoft.com/office/drawing/2014/main" id="{D41A3750-8BBD-4697-B4F6-DA2770A51410}"/>
              </a:ext>
            </a:extLst>
          </p:cNvPr>
          <p:cNvSpPr txBox="1">
            <a:spLocks noChangeArrowheads="1"/>
          </p:cNvSpPr>
          <p:nvPr/>
        </p:nvSpPr>
        <p:spPr bwMode="auto">
          <a:xfrm>
            <a:off x="5796172" y="46100"/>
            <a:ext cx="4053371" cy="313932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現実のゲノムはぴったり</a:t>
            </a:r>
            <a:r>
              <a:rPr lang="en-US" altLang="ja-JP" dirty="0">
                <a:solidFill>
                  <a:srgbClr val="FF0000"/>
                </a:solidFill>
                <a:latin typeface="+mn-ea"/>
              </a:rPr>
              <a:t>GC</a:t>
            </a:r>
            <a:r>
              <a:rPr lang="ja-JP" altLang="en-US" dirty="0">
                <a:latin typeface="+mn-ea"/>
              </a:rPr>
              <a:t>含量 </a:t>
            </a:r>
            <a:r>
              <a:rPr lang="en-US" altLang="ja-JP" dirty="0">
                <a:latin typeface="+mn-ea"/>
              </a:rPr>
              <a:t>= 50%</a:t>
            </a:r>
            <a:r>
              <a:rPr lang="ja-JP" altLang="en-US" dirty="0">
                <a:latin typeface="+mn-ea"/>
              </a:rPr>
              <a:t>というわけではない。④例えばヒトゲノムの場合は約</a:t>
            </a:r>
            <a:r>
              <a:rPr lang="en-US" altLang="ja-JP" dirty="0">
                <a:latin typeface="+mn-ea"/>
              </a:rPr>
              <a:t>41%</a:t>
            </a:r>
            <a:r>
              <a:rPr lang="ja-JP" altLang="en-US" dirty="0">
                <a:latin typeface="+mn-ea"/>
              </a:rPr>
              <a:t>なので、⑤</a:t>
            </a:r>
            <a:r>
              <a:rPr lang="en-US" altLang="ja-JP" dirty="0">
                <a:solidFill>
                  <a:srgbClr val="FF0000"/>
                </a:solidFill>
                <a:latin typeface="+mn-ea"/>
              </a:rPr>
              <a:t>C</a:t>
            </a:r>
            <a:r>
              <a:rPr lang="en-US" altLang="ja-JP" dirty="0">
                <a:latin typeface="+mn-ea"/>
              </a:rPr>
              <a:t> or </a:t>
            </a:r>
            <a:r>
              <a:rPr lang="en-US" altLang="ja-JP" dirty="0">
                <a:solidFill>
                  <a:srgbClr val="FF0000"/>
                </a:solidFill>
                <a:latin typeface="+mn-ea"/>
              </a:rPr>
              <a:t>G</a:t>
            </a:r>
            <a:r>
              <a:rPr lang="ja-JP" altLang="en-US" dirty="0">
                <a:latin typeface="+mn-ea"/>
              </a:rPr>
              <a:t>の出現確率は</a:t>
            </a:r>
            <a:r>
              <a:rPr lang="en-US" altLang="ja-JP" dirty="0">
                <a:latin typeface="+mn-ea"/>
              </a:rPr>
              <a:t>0.41/2 = </a:t>
            </a:r>
            <a:r>
              <a:rPr lang="en-US" altLang="ja-JP" dirty="0">
                <a:solidFill>
                  <a:srgbClr val="FF0000"/>
                </a:solidFill>
                <a:latin typeface="+mn-ea"/>
              </a:rPr>
              <a:t>0.205</a:t>
            </a:r>
            <a:r>
              <a:rPr lang="ja-JP" altLang="en-US" dirty="0">
                <a:latin typeface="+mn-ea"/>
              </a:rPr>
              <a:t>となる。必然的に残りの</a:t>
            </a:r>
            <a:r>
              <a:rPr lang="en-US" altLang="ja-JP" dirty="0">
                <a:latin typeface="+mn-ea"/>
              </a:rPr>
              <a:t>A or T</a:t>
            </a:r>
            <a:r>
              <a:rPr lang="ja-JP" altLang="en-US" dirty="0">
                <a:latin typeface="+mn-ea"/>
              </a:rPr>
              <a:t>の出現確率は</a:t>
            </a:r>
            <a:r>
              <a:rPr lang="en-US" altLang="ja-JP" dirty="0">
                <a:latin typeface="+mn-ea"/>
              </a:rPr>
              <a:t>(1.00 – 0.41)/2 = 0.295</a:t>
            </a:r>
            <a:r>
              <a:rPr lang="ja-JP" altLang="en-US" dirty="0">
                <a:latin typeface="+mn-ea"/>
              </a:rPr>
              <a:t>となる。したがって、</a:t>
            </a:r>
            <a:r>
              <a:rPr lang="en-US" altLang="ja-JP" dirty="0">
                <a:solidFill>
                  <a:srgbClr val="669900"/>
                </a:solidFill>
                <a:latin typeface="+mn-ea"/>
              </a:rPr>
              <a:t>2</a:t>
            </a:r>
            <a:r>
              <a:rPr lang="ja-JP" altLang="en-US" dirty="0">
                <a:latin typeface="+mn-ea"/>
              </a:rPr>
              <a:t>連続塩基の出現確率（期待値）も、⑥構成塩基によって異なる。</a:t>
            </a:r>
            <a:r>
              <a:rPr lang="en-US" altLang="ja-JP" dirty="0">
                <a:solidFill>
                  <a:srgbClr val="FF0000"/>
                </a:solidFill>
                <a:latin typeface="+mn-ea"/>
              </a:rPr>
              <a:t>GC</a:t>
            </a:r>
            <a:r>
              <a:rPr lang="ja-JP" altLang="en-US" dirty="0">
                <a:latin typeface="+mn-ea"/>
              </a:rPr>
              <a:t>含量が</a:t>
            </a:r>
            <a:r>
              <a:rPr lang="en-US" altLang="ja-JP" dirty="0">
                <a:latin typeface="+mn-ea"/>
              </a:rPr>
              <a:t>50%</a:t>
            </a:r>
            <a:r>
              <a:rPr lang="ja-JP" altLang="en-US" dirty="0">
                <a:latin typeface="+mn-ea"/>
              </a:rPr>
              <a:t>よりも低いと、</a:t>
            </a:r>
            <a:r>
              <a:rPr lang="en-US" altLang="ja-JP" dirty="0">
                <a:solidFill>
                  <a:srgbClr val="669900"/>
                </a:solidFill>
                <a:latin typeface="+mn-ea"/>
              </a:rPr>
              <a:t>2</a:t>
            </a:r>
            <a:r>
              <a:rPr lang="ja-JP" altLang="en-US" dirty="0">
                <a:latin typeface="+mn-ea"/>
              </a:rPr>
              <a:t>連続塩基の出現確率は「</a:t>
            </a:r>
            <a:r>
              <a:rPr lang="en-US" altLang="ja-JP" dirty="0">
                <a:solidFill>
                  <a:srgbClr val="FF0000"/>
                </a:solidFill>
                <a:latin typeface="+mn-ea"/>
              </a:rPr>
              <a:t>C</a:t>
            </a:r>
            <a:r>
              <a:rPr lang="ja-JP" altLang="en-US" dirty="0">
                <a:latin typeface="+mn-ea"/>
              </a:rPr>
              <a:t>と</a:t>
            </a:r>
            <a:r>
              <a:rPr lang="en-US" altLang="ja-JP" dirty="0">
                <a:solidFill>
                  <a:srgbClr val="FF0000"/>
                </a:solidFill>
                <a:latin typeface="+mn-ea"/>
              </a:rPr>
              <a:t>G</a:t>
            </a:r>
            <a:r>
              <a:rPr lang="ja-JP" altLang="en-US" dirty="0">
                <a:latin typeface="+mn-ea"/>
              </a:rPr>
              <a:t>のみから構成される場合」に最も低くなる。</a:t>
            </a:r>
            <a:endParaRPr lang="en-US" altLang="ja-JP" dirty="0">
              <a:solidFill>
                <a:schemeClr val="bg1">
                  <a:lumMod val="50000"/>
                </a:schemeClr>
              </a:solidFill>
              <a:latin typeface="+mn-ea"/>
            </a:endParaRPr>
          </a:p>
        </p:txBody>
      </p:sp>
      <p:grpSp>
        <p:nvGrpSpPr>
          <p:cNvPr id="14" name="グループ化 25">
            <a:extLst>
              <a:ext uri="{FF2B5EF4-FFF2-40B4-BE49-F238E27FC236}">
                <a16:creationId xmlns:a16="http://schemas.microsoft.com/office/drawing/2014/main" id="{06D58AD2-D72D-488C-8D5D-F089310A0E13}"/>
              </a:ext>
            </a:extLst>
          </p:cNvPr>
          <p:cNvGrpSpPr>
            <a:grpSpLocks/>
          </p:cNvGrpSpPr>
          <p:nvPr/>
        </p:nvGrpSpPr>
        <p:grpSpPr bwMode="auto">
          <a:xfrm>
            <a:off x="2466000" y="1332000"/>
            <a:ext cx="647700" cy="368300"/>
            <a:chOff x="8265543" y="5967772"/>
            <a:chExt cx="647700" cy="369332"/>
          </a:xfrm>
        </p:grpSpPr>
        <p:sp>
          <p:nvSpPr>
            <p:cNvPr id="15" name="下矢印 26">
              <a:extLst>
                <a:ext uri="{FF2B5EF4-FFF2-40B4-BE49-F238E27FC236}">
                  <a16:creationId xmlns:a16="http://schemas.microsoft.com/office/drawing/2014/main" id="{D3E0612F-D6EE-4C87-8B46-EBD1398F8986}"/>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6" name="テキスト ボックス 27">
              <a:extLst>
                <a:ext uri="{FF2B5EF4-FFF2-40B4-BE49-F238E27FC236}">
                  <a16:creationId xmlns:a16="http://schemas.microsoft.com/office/drawing/2014/main" id="{2F27E32D-FC52-458E-8C02-7CB42C375576}"/>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
        <p:nvSpPr>
          <p:cNvPr id="17" name="右中かっこ 16">
            <a:extLst>
              <a:ext uri="{FF2B5EF4-FFF2-40B4-BE49-F238E27FC236}">
                <a16:creationId xmlns:a16="http://schemas.microsoft.com/office/drawing/2014/main" id="{6FD139EC-7ED5-497F-B647-39201F5ABE8C}"/>
              </a:ext>
            </a:extLst>
          </p:cNvPr>
          <p:cNvSpPr/>
          <p:nvPr/>
        </p:nvSpPr>
        <p:spPr>
          <a:xfrm>
            <a:off x="3492000" y="2463106"/>
            <a:ext cx="166688" cy="576000"/>
          </a:xfrm>
          <a:prstGeom prst="rightBrace">
            <a:avLst>
              <a:gd name="adj1" fmla="val 32935"/>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nvGrpSpPr>
          <p:cNvPr id="18" name="グループ化 19">
            <a:extLst>
              <a:ext uri="{FF2B5EF4-FFF2-40B4-BE49-F238E27FC236}">
                <a16:creationId xmlns:a16="http://schemas.microsoft.com/office/drawing/2014/main" id="{05E1DE30-FFF0-4578-8A95-D9EC18689B67}"/>
              </a:ext>
            </a:extLst>
          </p:cNvPr>
          <p:cNvGrpSpPr>
            <a:grpSpLocks/>
          </p:cNvGrpSpPr>
          <p:nvPr/>
        </p:nvGrpSpPr>
        <p:grpSpPr bwMode="auto">
          <a:xfrm>
            <a:off x="3656856" y="2430000"/>
            <a:ext cx="433387" cy="647700"/>
            <a:chOff x="9008376" y="4278533"/>
            <a:chExt cx="432048" cy="647700"/>
          </a:xfrm>
        </p:grpSpPr>
        <p:sp>
          <p:nvSpPr>
            <p:cNvPr id="19" name="下矢印 20">
              <a:extLst>
                <a:ext uri="{FF2B5EF4-FFF2-40B4-BE49-F238E27FC236}">
                  <a16:creationId xmlns:a16="http://schemas.microsoft.com/office/drawing/2014/main" id="{0252744C-601B-4651-8C7F-DA50ABB20110}"/>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1" name="テキスト ボックス 21">
              <a:extLst>
                <a:ext uri="{FF2B5EF4-FFF2-40B4-BE49-F238E27FC236}">
                  <a16:creationId xmlns:a16="http://schemas.microsoft.com/office/drawing/2014/main" id="{02BD82BB-A883-4DF9-8CAA-FA03AF884A84}"/>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sp>
        <p:nvSpPr>
          <p:cNvPr id="22" name="右中かっこ 21">
            <a:extLst>
              <a:ext uri="{FF2B5EF4-FFF2-40B4-BE49-F238E27FC236}">
                <a16:creationId xmlns:a16="http://schemas.microsoft.com/office/drawing/2014/main" id="{5F16AB72-039A-4A12-9FEE-96A47A37FE56}"/>
              </a:ext>
            </a:extLst>
          </p:cNvPr>
          <p:cNvSpPr/>
          <p:nvPr/>
        </p:nvSpPr>
        <p:spPr>
          <a:xfrm>
            <a:off x="9323309" y="3534486"/>
            <a:ext cx="166688" cy="972000"/>
          </a:xfrm>
          <a:prstGeom prst="rightBrace">
            <a:avLst>
              <a:gd name="adj1" fmla="val 32935"/>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nvGrpSpPr>
          <p:cNvPr id="23" name="グループ化 19">
            <a:extLst>
              <a:ext uri="{FF2B5EF4-FFF2-40B4-BE49-F238E27FC236}">
                <a16:creationId xmlns:a16="http://schemas.microsoft.com/office/drawing/2014/main" id="{401BB850-7BE1-45AA-BAC3-479B47823990}"/>
              </a:ext>
            </a:extLst>
          </p:cNvPr>
          <p:cNvGrpSpPr>
            <a:grpSpLocks/>
          </p:cNvGrpSpPr>
          <p:nvPr/>
        </p:nvGrpSpPr>
        <p:grpSpPr bwMode="auto">
          <a:xfrm>
            <a:off x="9488165" y="3697200"/>
            <a:ext cx="433387" cy="647700"/>
            <a:chOff x="9008376" y="4278533"/>
            <a:chExt cx="432048" cy="647700"/>
          </a:xfrm>
        </p:grpSpPr>
        <p:sp>
          <p:nvSpPr>
            <p:cNvPr id="24" name="下矢印 20">
              <a:extLst>
                <a:ext uri="{FF2B5EF4-FFF2-40B4-BE49-F238E27FC236}">
                  <a16:creationId xmlns:a16="http://schemas.microsoft.com/office/drawing/2014/main" id="{182B996B-CC8F-45EA-A384-148CC9892531}"/>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5" name="テキスト ボックス 21">
              <a:extLst>
                <a:ext uri="{FF2B5EF4-FFF2-40B4-BE49-F238E27FC236}">
                  <a16:creationId xmlns:a16="http://schemas.microsoft.com/office/drawing/2014/main" id="{625594FC-CA81-4D60-A4E7-9AC9162476B4}"/>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⑥</a:t>
              </a:r>
            </a:p>
          </p:txBody>
        </p:sp>
      </p:grpSp>
    </p:spTree>
    <p:extLst>
      <p:ext uri="{BB962C8B-B14F-4D97-AF65-F5344CB8AC3E}">
        <p14:creationId xmlns:p14="http://schemas.microsoft.com/office/powerpoint/2010/main" val="60761301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24A777AF-22DE-4AE7-B0DD-1926864EF15B}"/>
              </a:ext>
            </a:extLst>
          </p:cNvPr>
          <p:cNvPicPr>
            <a:picLocks noChangeAspect="1"/>
          </p:cNvPicPr>
          <p:nvPr/>
        </p:nvPicPr>
        <p:blipFill>
          <a:blip r:embed="rId3"/>
          <a:stretch>
            <a:fillRect/>
          </a:stretch>
        </p:blipFill>
        <p:spPr>
          <a:xfrm>
            <a:off x="792000" y="180000"/>
            <a:ext cx="5044877" cy="175275"/>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確率の話</a:t>
            </a:r>
            <a:r>
              <a:rPr lang="en-US" altLang="ja-JP" sz="4000" dirty="0">
                <a:latin typeface="+mn-ea"/>
              </a:rPr>
              <a:t>3</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103</a:t>
            </a:fld>
            <a:endParaRPr lang="en-US" altLang="ja-JP" dirty="0">
              <a:solidFill>
                <a:srgbClr val="000000"/>
              </a:solidFill>
            </a:endParaRPr>
          </a:p>
        </p:txBody>
      </p:sp>
      <p:sp>
        <p:nvSpPr>
          <p:cNvPr id="8" name="正方形/長方形 7">
            <a:extLst>
              <a:ext uri="{FF2B5EF4-FFF2-40B4-BE49-F238E27FC236}">
                <a16:creationId xmlns:a16="http://schemas.microsoft.com/office/drawing/2014/main" id="{083F861E-35C3-4208-9644-E96C2DE4C509}"/>
              </a:ext>
            </a:extLst>
          </p:cNvPr>
          <p:cNvSpPr/>
          <p:nvPr/>
        </p:nvSpPr>
        <p:spPr>
          <a:xfrm>
            <a:off x="2753263" y="6451759"/>
            <a:ext cx="4399474" cy="369332"/>
          </a:xfrm>
          <a:prstGeom prst="rect">
            <a:avLst/>
          </a:prstGeom>
        </p:spPr>
        <p:txBody>
          <a:bodyPr wrap="none">
            <a:spAutoFit/>
          </a:bodyPr>
          <a:lstStyle/>
          <a:p>
            <a:pPr algn="ctr"/>
            <a:r>
              <a:rPr lang="en-US" altLang="ja-JP" dirty="0">
                <a:solidFill>
                  <a:srgbClr val="000000"/>
                </a:solidFill>
                <a:latin typeface="Arial"/>
                <a:cs typeface="Times New Roman" pitchFamily="18" charset="0"/>
              </a:rPr>
              <a:t>Lander et al., </a:t>
            </a:r>
            <a:r>
              <a:rPr lang="en-US" altLang="ja-JP" i="1" dirty="0">
                <a:solidFill>
                  <a:srgbClr val="000000"/>
                </a:solidFill>
                <a:latin typeface="Arial"/>
                <a:cs typeface="Times New Roman" pitchFamily="18" charset="0"/>
              </a:rPr>
              <a:t>Nature</a:t>
            </a:r>
            <a:r>
              <a:rPr lang="en-US" altLang="ja-JP" dirty="0">
                <a:solidFill>
                  <a:srgbClr val="000000"/>
                </a:solidFill>
                <a:latin typeface="Arial"/>
                <a:cs typeface="Times New Roman" pitchFamily="18" charset="0"/>
              </a:rPr>
              <a:t>, </a:t>
            </a:r>
            <a:r>
              <a:rPr lang="en-US" altLang="ja-JP" b="1" dirty="0">
                <a:solidFill>
                  <a:srgbClr val="000000"/>
                </a:solidFill>
                <a:latin typeface="Arial"/>
                <a:cs typeface="Times New Roman" pitchFamily="18" charset="0"/>
              </a:rPr>
              <a:t>409</a:t>
            </a:r>
            <a:r>
              <a:rPr lang="en-US" altLang="ja-JP" dirty="0">
                <a:solidFill>
                  <a:srgbClr val="000000"/>
                </a:solidFill>
                <a:latin typeface="Arial"/>
                <a:cs typeface="Times New Roman" pitchFamily="18" charset="0"/>
              </a:rPr>
              <a:t>: 860-921, 2001</a:t>
            </a:r>
            <a:endParaRPr lang="ja-JP" altLang="en-US" dirty="0">
              <a:solidFill>
                <a:srgbClr val="000000"/>
              </a:solidFill>
              <a:latin typeface="Arial"/>
              <a:cs typeface="Times New Roman" pitchFamily="18" charset="0"/>
            </a:endParaRPr>
          </a:p>
        </p:txBody>
      </p:sp>
      <p:grpSp>
        <p:nvGrpSpPr>
          <p:cNvPr id="14" name="グループ化 1">
            <a:extLst>
              <a:ext uri="{FF2B5EF4-FFF2-40B4-BE49-F238E27FC236}">
                <a16:creationId xmlns:a16="http://schemas.microsoft.com/office/drawing/2014/main" id="{37EBA5E7-07B8-41C6-98E6-CFA98AB53F30}"/>
              </a:ext>
            </a:extLst>
          </p:cNvPr>
          <p:cNvGrpSpPr>
            <a:grpSpLocks/>
          </p:cNvGrpSpPr>
          <p:nvPr/>
        </p:nvGrpSpPr>
        <p:grpSpPr bwMode="auto">
          <a:xfrm>
            <a:off x="6969224" y="6021288"/>
            <a:ext cx="415498" cy="647700"/>
            <a:chOff x="8946000" y="4620357"/>
            <a:chExt cx="415497" cy="647700"/>
          </a:xfrm>
        </p:grpSpPr>
        <p:sp>
          <p:nvSpPr>
            <p:cNvPr id="15" name="下矢印 31">
              <a:extLst>
                <a:ext uri="{FF2B5EF4-FFF2-40B4-BE49-F238E27FC236}">
                  <a16:creationId xmlns:a16="http://schemas.microsoft.com/office/drawing/2014/main" id="{ABC2DB89-B77C-4FB2-B13C-04FBF8F22719}"/>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6" name="正方形/長方形 1">
              <a:extLst>
                <a:ext uri="{FF2B5EF4-FFF2-40B4-BE49-F238E27FC236}">
                  <a16:creationId xmlns:a16="http://schemas.microsoft.com/office/drawing/2014/main" id="{86FB38C6-4464-44B7-AA5C-61E7EA8377B4}"/>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pic>
        <p:nvPicPr>
          <p:cNvPr id="3" name="図 2">
            <a:extLst>
              <a:ext uri="{FF2B5EF4-FFF2-40B4-BE49-F238E27FC236}">
                <a16:creationId xmlns:a16="http://schemas.microsoft.com/office/drawing/2014/main" id="{6F889C12-4293-42E8-86EB-1D224898DECE}"/>
              </a:ext>
            </a:extLst>
          </p:cNvPr>
          <p:cNvPicPr>
            <a:picLocks noChangeAspect="1"/>
          </p:cNvPicPr>
          <p:nvPr/>
        </p:nvPicPr>
        <p:blipFill>
          <a:blip r:embed="rId4"/>
          <a:stretch>
            <a:fillRect/>
          </a:stretch>
        </p:blipFill>
        <p:spPr>
          <a:xfrm>
            <a:off x="36000" y="1439907"/>
            <a:ext cx="7940728" cy="4587638"/>
          </a:xfrm>
          <a:prstGeom prst="rect">
            <a:avLst/>
          </a:prstGeom>
          <a:ln>
            <a:solidFill>
              <a:srgbClr val="000000"/>
            </a:solidFill>
          </a:ln>
        </p:spPr>
      </p:pic>
      <p:sp>
        <p:nvSpPr>
          <p:cNvPr id="11" name="Text Box 8">
            <a:extLst>
              <a:ext uri="{FF2B5EF4-FFF2-40B4-BE49-F238E27FC236}">
                <a16:creationId xmlns:a16="http://schemas.microsoft.com/office/drawing/2014/main" id="{9F2CFF84-7C6F-4ED2-9D12-4C405A8911B3}"/>
              </a:ext>
            </a:extLst>
          </p:cNvPr>
          <p:cNvSpPr txBox="1">
            <a:spLocks noChangeArrowheads="1"/>
          </p:cNvSpPr>
          <p:nvPr/>
        </p:nvSpPr>
        <p:spPr bwMode="auto">
          <a:xfrm>
            <a:off x="5796172" y="46100"/>
            <a:ext cx="4053371" cy="92333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先ほどのヒトゲノムの染色体ごとの</a:t>
            </a:r>
            <a:r>
              <a:rPr lang="en-US" altLang="ja-JP" dirty="0">
                <a:solidFill>
                  <a:srgbClr val="669900"/>
                </a:solidFill>
                <a:latin typeface="+mn-ea"/>
              </a:rPr>
              <a:t>2</a:t>
            </a:r>
            <a:r>
              <a:rPr lang="ja-JP" altLang="en-US" dirty="0">
                <a:latin typeface="+mn-ea"/>
              </a:rPr>
              <a:t>連続塩基の出現確率（観測値）を、</a:t>
            </a:r>
            <a:r>
              <a:rPr lang="en-US" altLang="ja-JP" dirty="0">
                <a:solidFill>
                  <a:srgbClr val="FF0000"/>
                </a:solidFill>
                <a:latin typeface="+mn-ea"/>
              </a:rPr>
              <a:t>C</a:t>
            </a:r>
            <a:r>
              <a:rPr lang="ja-JP" altLang="en-US" dirty="0">
                <a:latin typeface="+mn-ea"/>
              </a:rPr>
              <a:t>と</a:t>
            </a:r>
            <a:r>
              <a:rPr lang="en-US" altLang="ja-JP" dirty="0">
                <a:solidFill>
                  <a:srgbClr val="FF0000"/>
                </a:solidFill>
                <a:latin typeface="+mn-ea"/>
              </a:rPr>
              <a:t>G</a:t>
            </a:r>
            <a:r>
              <a:rPr lang="ja-JP" altLang="en-US" dirty="0">
                <a:latin typeface="+mn-ea"/>
              </a:rPr>
              <a:t>を赤字にして再掲。</a:t>
            </a:r>
            <a:endParaRPr lang="en-US" altLang="ja-JP" dirty="0">
              <a:solidFill>
                <a:schemeClr val="bg1">
                  <a:lumMod val="50000"/>
                </a:schemeClr>
              </a:solidFill>
              <a:latin typeface="+mn-ea"/>
            </a:endParaRPr>
          </a:p>
        </p:txBody>
      </p:sp>
    </p:spTree>
    <p:extLst>
      <p:ext uri="{BB962C8B-B14F-4D97-AF65-F5344CB8AC3E}">
        <p14:creationId xmlns:p14="http://schemas.microsoft.com/office/powerpoint/2010/main" val="199567958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14184F7A-B0CD-468C-B8BB-521C156058CB}"/>
              </a:ext>
            </a:extLst>
          </p:cNvPr>
          <p:cNvPicPr>
            <a:picLocks noChangeAspect="1"/>
          </p:cNvPicPr>
          <p:nvPr/>
        </p:nvPicPr>
        <p:blipFill>
          <a:blip r:embed="rId3"/>
          <a:stretch>
            <a:fillRect/>
          </a:stretch>
        </p:blipFill>
        <p:spPr>
          <a:xfrm>
            <a:off x="36000" y="1440000"/>
            <a:ext cx="7971211" cy="4587638"/>
          </a:xfrm>
          <a:prstGeom prst="rect">
            <a:avLst/>
          </a:prstGeom>
          <a:ln>
            <a:solidFill>
              <a:srgbClr val="000000"/>
            </a:solidFill>
          </a:ln>
        </p:spPr>
      </p:pic>
      <p:pic>
        <p:nvPicPr>
          <p:cNvPr id="10" name="図 9">
            <a:extLst>
              <a:ext uri="{FF2B5EF4-FFF2-40B4-BE49-F238E27FC236}">
                <a16:creationId xmlns:a16="http://schemas.microsoft.com/office/drawing/2014/main" id="{24A777AF-22DE-4AE7-B0DD-1926864EF15B}"/>
              </a:ext>
            </a:extLst>
          </p:cNvPr>
          <p:cNvPicPr>
            <a:picLocks noChangeAspect="1"/>
          </p:cNvPicPr>
          <p:nvPr/>
        </p:nvPicPr>
        <p:blipFill>
          <a:blip r:embed="rId4"/>
          <a:stretch>
            <a:fillRect/>
          </a:stretch>
        </p:blipFill>
        <p:spPr>
          <a:xfrm>
            <a:off x="792000" y="180000"/>
            <a:ext cx="5044877" cy="175275"/>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確率の話</a:t>
            </a:r>
            <a:r>
              <a:rPr lang="en-US" altLang="ja-JP" sz="4000" dirty="0">
                <a:latin typeface="+mn-ea"/>
              </a:rPr>
              <a:t>4</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104</a:t>
            </a:fld>
            <a:endParaRPr lang="en-US" altLang="ja-JP" dirty="0">
              <a:solidFill>
                <a:srgbClr val="000000"/>
              </a:solidFill>
            </a:endParaRPr>
          </a:p>
        </p:txBody>
      </p:sp>
      <p:sp>
        <p:nvSpPr>
          <p:cNvPr id="11" name="Text Box 8">
            <a:extLst>
              <a:ext uri="{FF2B5EF4-FFF2-40B4-BE49-F238E27FC236}">
                <a16:creationId xmlns:a16="http://schemas.microsoft.com/office/drawing/2014/main" id="{9F2CFF84-7C6F-4ED2-9D12-4C405A8911B3}"/>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先ほどのヒトゲノムの染色体ごとの</a:t>
            </a:r>
            <a:r>
              <a:rPr lang="en-US" altLang="ja-JP" dirty="0">
                <a:solidFill>
                  <a:schemeClr val="bg1">
                    <a:lumMod val="50000"/>
                  </a:schemeClr>
                </a:solidFill>
                <a:latin typeface="+mn-ea"/>
              </a:rPr>
              <a:t>2</a:t>
            </a:r>
            <a:r>
              <a:rPr lang="ja-JP" altLang="en-US" dirty="0">
                <a:solidFill>
                  <a:schemeClr val="bg1">
                    <a:lumMod val="50000"/>
                  </a:schemeClr>
                </a:solidFill>
                <a:latin typeface="+mn-ea"/>
              </a:rPr>
              <a:t>連続塩基の出現確率（観測値）を、</a:t>
            </a:r>
            <a:r>
              <a:rPr lang="en-US" altLang="ja-JP" dirty="0">
                <a:solidFill>
                  <a:schemeClr val="bg1">
                    <a:lumMod val="50000"/>
                  </a:schemeClr>
                </a:solidFill>
                <a:latin typeface="+mn-ea"/>
              </a:rPr>
              <a:t>C</a:t>
            </a:r>
            <a:r>
              <a:rPr lang="ja-JP" altLang="en-US" dirty="0">
                <a:solidFill>
                  <a:schemeClr val="bg1">
                    <a:lumMod val="50000"/>
                  </a:schemeClr>
                </a:solidFill>
                <a:latin typeface="+mn-ea"/>
              </a:rPr>
              <a:t>と</a:t>
            </a:r>
            <a:r>
              <a:rPr lang="en-US" altLang="ja-JP" dirty="0">
                <a:solidFill>
                  <a:schemeClr val="bg1">
                    <a:lumMod val="50000"/>
                  </a:schemeClr>
                </a:solidFill>
                <a:latin typeface="+mn-ea"/>
              </a:rPr>
              <a:t>G</a:t>
            </a:r>
            <a:r>
              <a:rPr lang="ja-JP" altLang="en-US" dirty="0">
                <a:solidFill>
                  <a:schemeClr val="bg1">
                    <a:lumMod val="50000"/>
                  </a:schemeClr>
                </a:solidFill>
                <a:latin typeface="+mn-ea"/>
              </a:rPr>
              <a:t>を赤字にして再掲。</a:t>
            </a:r>
            <a:r>
              <a:rPr lang="ja-JP" altLang="en-US" dirty="0">
                <a:latin typeface="+mn-ea"/>
              </a:rPr>
              <a:t>さらに構成塩基別にソート後。</a:t>
            </a:r>
            <a:endParaRPr lang="en-US" altLang="ja-JP" dirty="0">
              <a:solidFill>
                <a:schemeClr val="bg1">
                  <a:lumMod val="50000"/>
                </a:schemeClr>
              </a:solidFill>
              <a:latin typeface="+mn-ea"/>
            </a:endParaRPr>
          </a:p>
        </p:txBody>
      </p:sp>
      <p:sp>
        <p:nvSpPr>
          <p:cNvPr id="20" name="右中かっこ 19">
            <a:extLst>
              <a:ext uri="{FF2B5EF4-FFF2-40B4-BE49-F238E27FC236}">
                <a16:creationId xmlns:a16="http://schemas.microsoft.com/office/drawing/2014/main" id="{C2539BF8-AEDE-4B28-B9E3-4FC2E72DB3B1}"/>
              </a:ext>
            </a:extLst>
          </p:cNvPr>
          <p:cNvSpPr/>
          <p:nvPr/>
        </p:nvSpPr>
        <p:spPr>
          <a:xfrm rot="16200000">
            <a:off x="1268441" y="342000"/>
            <a:ext cx="180000" cy="1944000"/>
          </a:xfrm>
          <a:prstGeom prst="rightBrace">
            <a:avLst>
              <a:gd name="adj1" fmla="val 32935"/>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21" name="右中かっこ 20">
            <a:extLst>
              <a:ext uri="{FF2B5EF4-FFF2-40B4-BE49-F238E27FC236}">
                <a16:creationId xmlns:a16="http://schemas.microsoft.com/office/drawing/2014/main" id="{1245A1B2-FEB4-4A83-AED7-763529ADC211}"/>
              </a:ext>
            </a:extLst>
          </p:cNvPr>
          <p:cNvSpPr/>
          <p:nvPr/>
        </p:nvSpPr>
        <p:spPr>
          <a:xfrm rot="16200000">
            <a:off x="4122000" y="-522000"/>
            <a:ext cx="180000" cy="3672000"/>
          </a:xfrm>
          <a:prstGeom prst="rightBrace">
            <a:avLst>
              <a:gd name="adj1" fmla="val 32935"/>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22" name="右中かっこ 21">
            <a:extLst>
              <a:ext uri="{FF2B5EF4-FFF2-40B4-BE49-F238E27FC236}">
                <a16:creationId xmlns:a16="http://schemas.microsoft.com/office/drawing/2014/main" id="{C3BD6F7B-0F3E-4130-AC04-5C1DA0D64275}"/>
              </a:ext>
            </a:extLst>
          </p:cNvPr>
          <p:cNvSpPr/>
          <p:nvPr/>
        </p:nvSpPr>
        <p:spPr>
          <a:xfrm rot="16200000">
            <a:off x="6951344" y="378000"/>
            <a:ext cx="180000" cy="1872000"/>
          </a:xfrm>
          <a:prstGeom prst="rightBrace">
            <a:avLst>
              <a:gd name="adj1" fmla="val 32935"/>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Tree>
    <p:extLst>
      <p:ext uri="{BB962C8B-B14F-4D97-AF65-F5344CB8AC3E}">
        <p14:creationId xmlns:p14="http://schemas.microsoft.com/office/powerpoint/2010/main" val="8558758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14184F7A-B0CD-468C-B8BB-521C156058CB}"/>
              </a:ext>
            </a:extLst>
          </p:cNvPr>
          <p:cNvPicPr>
            <a:picLocks noChangeAspect="1"/>
          </p:cNvPicPr>
          <p:nvPr/>
        </p:nvPicPr>
        <p:blipFill>
          <a:blip r:embed="rId3"/>
          <a:stretch>
            <a:fillRect/>
          </a:stretch>
        </p:blipFill>
        <p:spPr>
          <a:xfrm>
            <a:off x="36000" y="1440000"/>
            <a:ext cx="7971211" cy="4587638"/>
          </a:xfrm>
          <a:prstGeom prst="rect">
            <a:avLst/>
          </a:prstGeom>
          <a:ln>
            <a:solidFill>
              <a:srgbClr val="000000"/>
            </a:solidFill>
          </a:ln>
        </p:spPr>
      </p:pic>
      <p:pic>
        <p:nvPicPr>
          <p:cNvPr id="10" name="図 9">
            <a:extLst>
              <a:ext uri="{FF2B5EF4-FFF2-40B4-BE49-F238E27FC236}">
                <a16:creationId xmlns:a16="http://schemas.microsoft.com/office/drawing/2014/main" id="{24A777AF-22DE-4AE7-B0DD-1926864EF15B}"/>
              </a:ext>
            </a:extLst>
          </p:cNvPr>
          <p:cNvPicPr>
            <a:picLocks noChangeAspect="1"/>
          </p:cNvPicPr>
          <p:nvPr/>
        </p:nvPicPr>
        <p:blipFill>
          <a:blip r:embed="rId4"/>
          <a:stretch>
            <a:fillRect/>
          </a:stretch>
        </p:blipFill>
        <p:spPr>
          <a:xfrm>
            <a:off x="792000" y="180000"/>
            <a:ext cx="5044877" cy="175275"/>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確率の話</a:t>
            </a:r>
            <a:r>
              <a:rPr lang="en-US" altLang="ja-JP" sz="4000" dirty="0">
                <a:latin typeface="+mn-ea"/>
              </a:rPr>
              <a:t>5</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105</a:t>
            </a:fld>
            <a:endParaRPr lang="en-US" altLang="ja-JP" dirty="0">
              <a:solidFill>
                <a:srgbClr val="000000"/>
              </a:solidFill>
            </a:endParaRPr>
          </a:p>
        </p:txBody>
      </p:sp>
      <p:sp>
        <p:nvSpPr>
          <p:cNvPr id="14" name="右中かっこ 13">
            <a:extLst>
              <a:ext uri="{FF2B5EF4-FFF2-40B4-BE49-F238E27FC236}">
                <a16:creationId xmlns:a16="http://schemas.microsoft.com/office/drawing/2014/main" id="{DE59B93B-B45C-4AC9-ACF5-C57082FC34FF}"/>
              </a:ext>
            </a:extLst>
          </p:cNvPr>
          <p:cNvSpPr/>
          <p:nvPr/>
        </p:nvSpPr>
        <p:spPr>
          <a:xfrm rot="16200000">
            <a:off x="1268441" y="342000"/>
            <a:ext cx="180000" cy="1944000"/>
          </a:xfrm>
          <a:prstGeom prst="rightBrace">
            <a:avLst>
              <a:gd name="adj1" fmla="val 32935"/>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15" name="右中かっこ 14">
            <a:extLst>
              <a:ext uri="{FF2B5EF4-FFF2-40B4-BE49-F238E27FC236}">
                <a16:creationId xmlns:a16="http://schemas.microsoft.com/office/drawing/2014/main" id="{1B627FAC-63A7-41AE-88C8-8BAB0D73E2D1}"/>
              </a:ext>
            </a:extLst>
          </p:cNvPr>
          <p:cNvSpPr/>
          <p:nvPr/>
        </p:nvSpPr>
        <p:spPr>
          <a:xfrm rot="16200000">
            <a:off x="4122000" y="-522000"/>
            <a:ext cx="180000" cy="3672000"/>
          </a:xfrm>
          <a:prstGeom prst="rightBrace">
            <a:avLst>
              <a:gd name="adj1" fmla="val 32935"/>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16" name="右中かっこ 15">
            <a:extLst>
              <a:ext uri="{FF2B5EF4-FFF2-40B4-BE49-F238E27FC236}">
                <a16:creationId xmlns:a16="http://schemas.microsoft.com/office/drawing/2014/main" id="{600B46D2-1410-46CD-B1E4-683B34622B2A}"/>
              </a:ext>
            </a:extLst>
          </p:cNvPr>
          <p:cNvSpPr/>
          <p:nvPr/>
        </p:nvSpPr>
        <p:spPr>
          <a:xfrm rot="16200000">
            <a:off x="6951344" y="378000"/>
            <a:ext cx="180000" cy="1872000"/>
          </a:xfrm>
          <a:prstGeom prst="rightBrace">
            <a:avLst>
              <a:gd name="adj1" fmla="val 32935"/>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nvGrpSpPr>
          <p:cNvPr id="17" name="グループ化 25">
            <a:extLst>
              <a:ext uri="{FF2B5EF4-FFF2-40B4-BE49-F238E27FC236}">
                <a16:creationId xmlns:a16="http://schemas.microsoft.com/office/drawing/2014/main" id="{96E79266-F189-447F-8889-3735A70C22CF}"/>
              </a:ext>
            </a:extLst>
          </p:cNvPr>
          <p:cNvGrpSpPr>
            <a:grpSpLocks/>
          </p:cNvGrpSpPr>
          <p:nvPr/>
        </p:nvGrpSpPr>
        <p:grpSpPr bwMode="auto">
          <a:xfrm>
            <a:off x="1044000" y="864000"/>
            <a:ext cx="647700" cy="368300"/>
            <a:chOff x="8265543" y="5967772"/>
            <a:chExt cx="647700" cy="369332"/>
          </a:xfrm>
        </p:grpSpPr>
        <p:sp>
          <p:nvSpPr>
            <p:cNvPr id="18" name="下矢印 26">
              <a:extLst>
                <a:ext uri="{FF2B5EF4-FFF2-40B4-BE49-F238E27FC236}">
                  <a16:creationId xmlns:a16="http://schemas.microsoft.com/office/drawing/2014/main" id="{D4553151-E366-4550-ABEC-E3BA8BF42BF6}"/>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9" name="テキスト ボックス 27">
              <a:extLst>
                <a:ext uri="{FF2B5EF4-FFF2-40B4-BE49-F238E27FC236}">
                  <a16:creationId xmlns:a16="http://schemas.microsoft.com/office/drawing/2014/main" id="{ECC7DB75-D478-442C-89B2-708BE09DAF35}"/>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26" name="グループ化 25">
            <a:extLst>
              <a:ext uri="{FF2B5EF4-FFF2-40B4-BE49-F238E27FC236}">
                <a16:creationId xmlns:a16="http://schemas.microsoft.com/office/drawing/2014/main" id="{53199C36-FBF2-4D4A-A963-D602348BA55A}"/>
              </a:ext>
            </a:extLst>
          </p:cNvPr>
          <p:cNvGrpSpPr>
            <a:grpSpLocks/>
          </p:cNvGrpSpPr>
          <p:nvPr/>
        </p:nvGrpSpPr>
        <p:grpSpPr bwMode="auto">
          <a:xfrm>
            <a:off x="3888000" y="864000"/>
            <a:ext cx="647700" cy="368300"/>
            <a:chOff x="8265543" y="5967772"/>
            <a:chExt cx="647700" cy="369332"/>
          </a:xfrm>
        </p:grpSpPr>
        <p:sp>
          <p:nvSpPr>
            <p:cNvPr id="27" name="下矢印 26">
              <a:extLst>
                <a:ext uri="{FF2B5EF4-FFF2-40B4-BE49-F238E27FC236}">
                  <a16:creationId xmlns:a16="http://schemas.microsoft.com/office/drawing/2014/main" id="{4A259AD6-35A8-4EFE-AA77-CF2C29BA6CF0}"/>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8" name="テキスト ボックス 27">
              <a:extLst>
                <a:ext uri="{FF2B5EF4-FFF2-40B4-BE49-F238E27FC236}">
                  <a16:creationId xmlns:a16="http://schemas.microsoft.com/office/drawing/2014/main" id="{4B8D4FB8-E448-4E60-90B4-57E89B00275C}"/>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29" name="グループ化 28">
            <a:extLst>
              <a:ext uri="{FF2B5EF4-FFF2-40B4-BE49-F238E27FC236}">
                <a16:creationId xmlns:a16="http://schemas.microsoft.com/office/drawing/2014/main" id="{A1AAA541-8E8B-4D12-8F57-1E4BF8A7BD2A}"/>
              </a:ext>
            </a:extLst>
          </p:cNvPr>
          <p:cNvGrpSpPr>
            <a:grpSpLocks/>
          </p:cNvGrpSpPr>
          <p:nvPr/>
        </p:nvGrpSpPr>
        <p:grpSpPr bwMode="auto">
          <a:xfrm>
            <a:off x="6717494" y="864000"/>
            <a:ext cx="647700" cy="368300"/>
            <a:chOff x="8265543" y="5967772"/>
            <a:chExt cx="647700" cy="369332"/>
          </a:xfrm>
        </p:grpSpPr>
        <p:sp>
          <p:nvSpPr>
            <p:cNvPr id="30" name="下矢印 26">
              <a:extLst>
                <a:ext uri="{FF2B5EF4-FFF2-40B4-BE49-F238E27FC236}">
                  <a16:creationId xmlns:a16="http://schemas.microsoft.com/office/drawing/2014/main" id="{0A8E3F93-324A-447C-8C9C-A004C718E127}"/>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1" name="テキスト ボックス 30">
              <a:extLst>
                <a:ext uri="{FF2B5EF4-FFF2-40B4-BE49-F238E27FC236}">
                  <a16:creationId xmlns:a16="http://schemas.microsoft.com/office/drawing/2014/main" id="{2259EF2A-C053-40A9-BAA7-848494B6F226}"/>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sp>
        <p:nvSpPr>
          <p:cNvPr id="11" name="Text Box 8">
            <a:extLst>
              <a:ext uri="{FF2B5EF4-FFF2-40B4-BE49-F238E27FC236}">
                <a16:creationId xmlns:a16="http://schemas.microsoft.com/office/drawing/2014/main" id="{9F2CFF84-7C6F-4ED2-9D12-4C405A8911B3}"/>
              </a:ext>
            </a:extLst>
          </p:cNvPr>
          <p:cNvSpPr txBox="1">
            <a:spLocks noChangeArrowheads="1"/>
          </p:cNvSpPr>
          <p:nvPr/>
        </p:nvSpPr>
        <p:spPr bwMode="auto">
          <a:xfrm>
            <a:off x="5796172" y="46100"/>
            <a:ext cx="4053371" cy="92333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①</a:t>
            </a:r>
            <a:r>
              <a:rPr lang="en-US" altLang="ja-JP" dirty="0">
                <a:latin typeface="+mn-ea"/>
              </a:rPr>
              <a:t>A</a:t>
            </a:r>
            <a:r>
              <a:rPr lang="ja-JP" altLang="en-US" dirty="0">
                <a:latin typeface="+mn-ea"/>
              </a:rPr>
              <a:t>と</a:t>
            </a:r>
            <a:r>
              <a:rPr lang="en-US" altLang="ja-JP" dirty="0">
                <a:latin typeface="+mn-ea"/>
              </a:rPr>
              <a:t>T</a:t>
            </a:r>
            <a:r>
              <a:rPr lang="ja-JP" altLang="en-US" dirty="0">
                <a:latin typeface="+mn-ea"/>
              </a:rPr>
              <a:t>のみから構成される場合は</a:t>
            </a:r>
            <a:r>
              <a:rPr lang="en-US" altLang="ja-JP" dirty="0">
                <a:latin typeface="+mn-ea"/>
              </a:rPr>
              <a:t>8.70%</a:t>
            </a:r>
            <a:r>
              <a:rPr lang="ja-JP" altLang="en-US" dirty="0">
                <a:latin typeface="+mn-ea"/>
              </a:rPr>
              <a:t>、②</a:t>
            </a:r>
            <a:r>
              <a:rPr lang="en-US" altLang="ja-JP" dirty="0">
                <a:solidFill>
                  <a:srgbClr val="FF0000"/>
                </a:solidFill>
                <a:latin typeface="+mn-ea"/>
              </a:rPr>
              <a:t>C</a:t>
            </a:r>
            <a:r>
              <a:rPr lang="ja-JP" altLang="en-US" dirty="0">
                <a:latin typeface="+mn-ea"/>
              </a:rPr>
              <a:t>と</a:t>
            </a:r>
            <a:r>
              <a:rPr lang="en-US" altLang="ja-JP" dirty="0">
                <a:solidFill>
                  <a:srgbClr val="FF0000"/>
                </a:solidFill>
                <a:latin typeface="+mn-ea"/>
              </a:rPr>
              <a:t>G</a:t>
            </a:r>
            <a:r>
              <a:rPr lang="ja-JP" altLang="en-US" dirty="0">
                <a:latin typeface="+mn-ea"/>
              </a:rPr>
              <a:t>のみから構成される場合は</a:t>
            </a:r>
            <a:r>
              <a:rPr lang="en-US" altLang="ja-JP" dirty="0">
                <a:latin typeface="+mn-ea"/>
              </a:rPr>
              <a:t>4.20%</a:t>
            </a:r>
            <a:r>
              <a:rPr lang="ja-JP" altLang="en-US" dirty="0">
                <a:latin typeface="+mn-ea"/>
              </a:rPr>
              <a:t>、③それ以外は</a:t>
            </a:r>
            <a:r>
              <a:rPr lang="en-US" altLang="ja-JP" dirty="0">
                <a:latin typeface="+mn-ea"/>
              </a:rPr>
              <a:t>6.05%</a:t>
            </a:r>
            <a:r>
              <a:rPr lang="ja-JP" altLang="en-US" dirty="0">
                <a:latin typeface="+mn-ea"/>
              </a:rPr>
              <a:t>、というのが期待値。</a:t>
            </a:r>
            <a:endParaRPr lang="en-US" altLang="ja-JP" dirty="0">
              <a:solidFill>
                <a:schemeClr val="bg1">
                  <a:lumMod val="50000"/>
                </a:schemeClr>
              </a:solidFill>
              <a:latin typeface="+mn-ea"/>
            </a:endParaRPr>
          </a:p>
        </p:txBody>
      </p:sp>
    </p:spTree>
    <p:extLst>
      <p:ext uri="{BB962C8B-B14F-4D97-AF65-F5344CB8AC3E}">
        <p14:creationId xmlns:p14="http://schemas.microsoft.com/office/powerpoint/2010/main" val="241007765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2288E17-5BA1-46D8-947F-38DA5181093C}"/>
              </a:ext>
            </a:extLst>
          </p:cNvPr>
          <p:cNvPicPr>
            <a:picLocks noChangeAspect="1"/>
          </p:cNvPicPr>
          <p:nvPr/>
        </p:nvPicPr>
        <p:blipFill>
          <a:blip r:embed="rId3"/>
          <a:stretch>
            <a:fillRect/>
          </a:stretch>
        </p:blipFill>
        <p:spPr>
          <a:xfrm>
            <a:off x="36000" y="1440000"/>
            <a:ext cx="7971211" cy="4610500"/>
          </a:xfrm>
          <a:prstGeom prst="rect">
            <a:avLst/>
          </a:prstGeom>
          <a:ln>
            <a:solidFill>
              <a:srgbClr val="000000"/>
            </a:solidFill>
          </a:ln>
        </p:spPr>
      </p:pic>
      <p:pic>
        <p:nvPicPr>
          <p:cNvPr id="10" name="図 9">
            <a:extLst>
              <a:ext uri="{FF2B5EF4-FFF2-40B4-BE49-F238E27FC236}">
                <a16:creationId xmlns:a16="http://schemas.microsoft.com/office/drawing/2014/main" id="{24A777AF-22DE-4AE7-B0DD-1926864EF15B}"/>
              </a:ext>
            </a:extLst>
          </p:cNvPr>
          <p:cNvPicPr>
            <a:picLocks noChangeAspect="1"/>
          </p:cNvPicPr>
          <p:nvPr/>
        </p:nvPicPr>
        <p:blipFill>
          <a:blip r:embed="rId4"/>
          <a:stretch>
            <a:fillRect/>
          </a:stretch>
        </p:blipFill>
        <p:spPr>
          <a:xfrm>
            <a:off x="792000" y="180000"/>
            <a:ext cx="5044877" cy="175275"/>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確率の話</a:t>
            </a:r>
            <a:r>
              <a:rPr lang="en-US" altLang="ja-JP" sz="4000" dirty="0">
                <a:latin typeface="+mn-ea"/>
              </a:rPr>
              <a:t>6</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106</a:t>
            </a:fld>
            <a:endParaRPr lang="en-US" altLang="ja-JP" dirty="0">
              <a:solidFill>
                <a:srgbClr val="000000"/>
              </a:solidFill>
            </a:endParaRPr>
          </a:p>
        </p:txBody>
      </p:sp>
      <p:sp>
        <p:nvSpPr>
          <p:cNvPr id="11" name="Text Box 8">
            <a:extLst>
              <a:ext uri="{FF2B5EF4-FFF2-40B4-BE49-F238E27FC236}">
                <a16:creationId xmlns:a16="http://schemas.microsoft.com/office/drawing/2014/main" id="{9F2CFF84-7C6F-4ED2-9D12-4C405A8911B3}"/>
              </a:ext>
            </a:extLst>
          </p:cNvPr>
          <p:cNvSpPr txBox="1">
            <a:spLocks noChangeArrowheads="1"/>
          </p:cNvSpPr>
          <p:nvPr/>
        </p:nvSpPr>
        <p:spPr bwMode="auto">
          <a:xfrm>
            <a:off x="5796172" y="46100"/>
            <a:ext cx="4053371" cy="64633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④</a:t>
            </a:r>
            <a:r>
              <a:rPr lang="en-US" altLang="ja-JP" dirty="0">
                <a:solidFill>
                  <a:srgbClr val="FF0000"/>
                </a:solidFill>
                <a:latin typeface="+mn-ea"/>
              </a:rPr>
              <a:t>CG</a:t>
            </a:r>
            <a:r>
              <a:rPr lang="ja-JP" altLang="en-US" dirty="0">
                <a:latin typeface="+mn-ea"/>
              </a:rPr>
              <a:t>の観測値（約</a:t>
            </a:r>
            <a:r>
              <a:rPr lang="en-US" altLang="ja-JP" dirty="0">
                <a:latin typeface="+mn-ea"/>
              </a:rPr>
              <a:t>1%</a:t>
            </a:r>
            <a:r>
              <a:rPr lang="ja-JP" altLang="en-US" dirty="0">
                <a:latin typeface="+mn-ea"/>
              </a:rPr>
              <a:t>）は、その期待値（</a:t>
            </a:r>
            <a:r>
              <a:rPr lang="en-US" altLang="ja-JP" dirty="0">
                <a:latin typeface="+mn-ea"/>
              </a:rPr>
              <a:t>4.20%</a:t>
            </a:r>
            <a:r>
              <a:rPr lang="ja-JP" altLang="en-US" dirty="0">
                <a:latin typeface="+mn-ea"/>
              </a:rPr>
              <a:t>）より非常に低い！</a:t>
            </a:r>
            <a:endParaRPr lang="en-US" altLang="ja-JP" dirty="0">
              <a:solidFill>
                <a:schemeClr val="bg1">
                  <a:lumMod val="50000"/>
                </a:schemeClr>
              </a:solidFill>
              <a:latin typeface="+mn-ea"/>
            </a:endParaRPr>
          </a:p>
        </p:txBody>
      </p:sp>
      <p:grpSp>
        <p:nvGrpSpPr>
          <p:cNvPr id="22" name="グループ化 25">
            <a:extLst>
              <a:ext uri="{FF2B5EF4-FFF2-40B4-BE49-F238E27FC236}">
                <a16:creationId xmlns:a16="http://schemas.microsoft.com/office/drawing/2014/main" id="{3E16FDF3-9BF6-4F1A-B310-913D5D752321}"/>
              </a:ext>
            </a:extLst>
          </p:cNvPr>
          <p:cNvGrpSpPr>
            <a:grpSpLocks/>
          </p:cNvGrpSpPr>
          <p:nvPr/>
        </p:nvGrpSpPr>
        <p:grpSpPr bwMode="auto">
          <a:xfrm>
            <a:off x="6526800" y="1116000"/>
            <a:ext cx="647700" cy="368300"/>
            <a:chOff x="8265543" y="5967772"/>
            <a:chExt cx="647700" cy="369332"/>
          </a:xfrm>
        </p:grpSpPr>
        <p:sp>
          <p:nvSpPr>
            <p:cNvPr id="23" name="下矢印 26">
              <a:extLst>
                <a:ext uri="{FF2B5EF4-FFF2-40B4-BE49-F238E27FC236}">
                  <a16:creationId xmlns:a16="http://schemas.microsoft.com/office/drawing/2014/main" id="{3174213A-36BE-4629-AFD3-D50641FD0919}"/>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4" name="テキスト ボックス 27">
              <a:extLst>
                <a:ext uri="{FF2B5EF4-FFF2-40B4-BE49-F238E27FC236}">
                  <a16:creationId xmlns:a16="http://schemas.microsoft.com/office/drawing/2014/main" id="{FE31B343-D1DA-4002-82EA-12583D1E2ECB}"/>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④</a:t>
              </a:r>
            </a:p>
          </p:txBody>
        </p:sp>
      </p:grpSp>
    </p:spTree>
    <p:extLst>
      <p:ext uri="{BB962C8B-B14F-4D97-AF65-F5344CB8AC3E}">
        <p14:creationId xmlns:p14="http://schemas.microsoft.com/office/powerpoint/2010/main" val="357705164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2288E17-5BA1-46D8-947F-38DA5181093C}"/>
              </a:ext>
            </a:extLst>
          </p:cNvPr>
          <p:cNvPicPr>
            <a:picLocks noChangeAspect="1"/>
          </p:cNvPicPr>
          <p:nvPr/>
        </p:nvPicPr>
        <p:blipFill>
          <a:blip r:embed="rId3"/>
          <a:stretch>
            <a:fillRect/>
          </a:stretch>
        </p:blipFill>
        <p:spPr>
          <a:xfrm>
            <a:off x="36000" y="1440000"/>
            <a:ext cx="7971211" cy="4610500"/>
          </a:xfrm>
          <a:prstGeom prst="rect">
            <a:avLst/>
          </a:prstGeom>
          <a:ln>
            <a:solidFill>
              <a:srgbClr val="000000"/>
            </a:solidFill>
          </a:ln>
        </p:spPr>
      </p:pic>
      <p:pic>
        <p:nvPicPr>
          <p:cNvPr id="10" name="図 9">
            <a:extLst>
              <a:ext uri="{FF2B5EF4-FFF2-40B4-BE49-F238E27FC236}">
                <a16:creationId xmlns:a16="http://schemas.microsoft.com/office/drawing/2014/main" id="{24A777AF-22DE-4AE7-B0DD-1926864EF15B}"/>
              </a:ext>
            </a:extLst>
          </p:cNvPr>
          <p:cNvPicPr>
            <a:picLocks noChangeAspect="1"/>
          </p:cNvPicPr>
          <p:nvPr/>
        </p:nvPicPr>
        <p:blipFill>
          <a:blip r:embed="rId4"/>
          <a:stretch>
            <a:fillRect/>
          </a:stretch>
        </p:blipFill>
        <p:spPr>
          <a:xfrm>
            <a:off x="792000" y="180000"/>
            <a:ext cx="5044877" cy="175275"/>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確率の話</a:t>
            </a:r>
            <a:r>
              <a:rPr lang="en-US" altLang="ja-JP" sz="4000" dirty="0">
                <a:latin typeface="+mn-ea"/>
              </a:rPr>
              <a:t>7</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107</a:t>
            </a:fld>
            <a:endParaRPr lang="en-US" altLang="ja-JP" dirty="0">
              <a:solidFill>
                <a:srgbClr val="000000"/>
              </a:solidFill>
            </a:endParaRPr>
          </a:p>
        </p:txBody>
      </p:sp>
      <p:sp>
        <p:nvSpPr>
          <p:cNvPr id="11" name="Text Box 8">
            <a:extLst>
              <a:ext uri="{FF2B5EF4-FFF2-40B4-BE49-F238E27FC236}">
                <a16:creationId xmlns:a16="http://schemas.microsoft.com/office/drawing/2014/main" id="{9F2CFF84-7C6F-4ED2-9D12-4C405A8911B3}"/>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④</a:t>
            </a:r>
            <a:r>
              <a:rPr lang="en-US" altLang="ja-JP" dirty="0">
                <a:solidFill>
                  <a:schemeClr val="bg1">
                    <a:lumMod val="50000"/>
                  </a:schemeClr>
                </a:solidFill>
                <a:latin typeface="+mn-ea"/>
              </a:rPr>
              <a:t>CG</a:t>
            </a:r>
            <a:r>
              <a:rPr lang="ja-JP" altLang="en-US" dirty="0">
                <a:solidFill>
                  <a:schemeClr val="bg1">
                    <a:lumMod val="50000"/>
                  </a:schemeClr>
                </a:solidFill>
                <a:latin typeface="+mn-ea"/>
              </a:rPr>
              <a:t>の観測値（約</a:t>
            </a:r>
            <a:r>
              <a:rPr lang="en-US" altLang="ja-JP" dirty="0">
                <a:solidFill>
                  <a:schemeClr val="bg1">
                    <a:lumMod val="50000"/>
                  </a:schemeClr>
                </a:solidFill>
                <a:latin typeface="+mn-ea"/>
              </a:rPr>
              <a:t>1%</a:t>
            </a:r>
            <a:r>
              <a:rPr lang="ja-JP" altLang="en-US" dirty="0">
                <a:solidFill>
                  <a:schemeClr val="bg1">
                    <a:lumMod val="50000"/>
                  </a:schemeClr>
                </a:solidFill>
                <a:latin typeface="+mn-ea"/>
              </a:rPr>
              <a:t>）は、その期待値（</a:t>
            </a:r>
            <a:r>
              <a:rPr lang="en-US" altLang="ja-JP" dirty="0">
                <a:solidFill>
                  <a:schemeClr val="bg1">
                    <a:lumMod val="50000"/>
                  </a:schemeClr>
                </a:solidFill>
                <a:latin typeface="+mn-ea"/>
              </a:rPr>
              <a:t>4.20%</a:t>
            </a:r>
            <a:r>
              <a:rPr lang="ja-JP" altLang="en-US" dirty="0">
                <a:solidFill>
                  <a:schemeClr val="bg1">
                    <a:lumMod val="50000"/>
                  </a:schemeClr>
                </a:solidFill>
                <a:latin typeface="+mn-ea"/>
              </a:rPr>
              <a:t>）より非常に低い！</a:t>
            </a:r>
            <a:r>
              <a:rPr lang="ja-JP" altLang="en-US" dirty="0">
                <a:latin typeface="+mn-ea"/>
              </a:rPr>
              <a:t>⑤原著論文中の、⑥の項目中の赤下線部分を実際に確認したことに相当します。</a:t>
            </a:r>
            <a:endParaRPr lang="en-US" altLang="ja-JP" dirty="0">
              <a:solidFill>
                <a:schemeClr val="bg1">
                  <a:lumMod val="50000"/>
                </a:schemeClr>
              </a:solidFill>
              <a:latin typeface="+mn-ea"/>
            </a:endParaRPr>
          </a:p>
        </p:txBody>
      </p:sp>
      <p:grpSp>
        <p:nvGrpSpPr>
          <p:cNvPr id="22" name="グループ化 25">
            <a:extLst>
              <a:ext uri="{FF2B5EF4-FFF2-40B4-BE49-F238E27FC236}">
                <a16:creationId xmlns:a16="http://schemas.microsoft.com/office/drawing/2014/main" id="{3E16FDF3-9BF6-4F1A-B310-913D5D752321}"/>
              </a:ext>
            </a:extLst>
          </p:cNvPr>
          <p:cNvGrpSpPr>
            <a:grpSpLocks/>
          </p:cNvGrpSpPr>
          <p:nvPr/>
        </p:nvGrpSpPr>
        <p:grpSpPr bwMode="auto">
          <a:xfrm>
            <a:off x="6526800" y="1116000"/>
            <a:ext cx="647700" cy="368300"/>
            <a:chOff x="8265543" y="5967772"/>
            <a:chExt cx="647700" cy="369332"/>
          </a:xfrm>
        </p:grpSpPr>
        <p:sp>
          <p:nvSpPr>
            <p:cNvPr id="23" name="下矢印 26">
              <a:extLst>
                <a:ext uri="{FF2B5EF4-FFF2-40B4-BE49-F238E27FC236}">
                  <a16:creationId xmlns:a16="http://schemas.microsoft.com/office/drawing/2014/main" id="{3174213A-36BE-4629-AFD3-D50641FD0919}"/>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4" name="テキスト ボックス 27">
              <a:extLst>
                <a:ext uri="{FF2B5EF4-FFF2-40B4-BE49-F238E27FC236}">
                  <a16:creationId xmlns:a16="http://schemas.microsoft.com/office/drawing/2014/main" id="{FE31B343-D1DA-4002-82EA-12583D1E2ECB}"/>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④</a:t>
              </a:r>
            </a:p>
          </p:txBody>
        </p:sp>
      </p:grpSp>
      <p:pic>
        <p:nvPicPr>
          <p:cNvPr id="5" name="図 4">
            <a:extLst>
              <a:ext uri="{FF2B5EF4-FFF2-40B4-BE49-F238E27FC236}">
                <a16:creationId xmlns:a16="http://schemas.microsoft.com/office/drawing/2014/main" id="{7AAD5C8D-F3D4-498E-B5AA-B0AAEBA53414}"/>
              </a:ext>
            </a:extLst>
          </p:cNvPr>
          <p:cNvPicPr>
            <a:picLocks noChangeAspect="1"/>
          </p:cNvPicPr>
          <p:nvPr/>
        </p:nvPicPr>
        <p:blipFill>
          <a:blip r:embed="rId5"/>
          <a:stretch>
            <a:fillRect/>
          </a:stretch>
        </p:blipFill>
        <p:spPr>
          <a:xfrm>
            <a:off x="120619" y="2799137"/>
            <a:ext cx="6387637" cy="2196274"/>
          </a:xfrm>
          <a:prstGeom prst="rect">
            <a:avLst/>
          </a:prstGeom>
          <a:ln w="19050">
            <a:solidFill>
              <a:schemeClr val="tx1"/>
            </a:solidFill>
          </a:ln>
        </p:spPr>
      </p:pic>
      <p:sp>
        <p:nvSpPr>
          <p:cNvPr id="32" name="正方形/長方形 31">
            <a:extLst>
              <a:ext uri="{FF2B5EF4-FFF2-40B4-BE49-F238E27FC236}">
                <a16:creationId xmlns:a16="http://schemas.microsoft.com/office/drawing/2014/main" id="{241B4D96-BED0-44BB-9ECC-646A6FD5F2C2}"/>
              </a:ext>
            </a:extLst>
          </p:cNvPr>
          <p:cNvSpPr/>
          <p:nvPr/>
        </p:nvSpPr>
        <p:spPr>
          <a:xfrm>
            <a:off x="2753263" y="6451759"/>
            <a:ext cx="4399474" cy="369332"/>
          </a:xfrm>
          <a:prstGeom prst="rect">
            <a:avLst/>
          </a:prstGeom>
        </p:spPr>
        <p:txBody>
          <a:bodyPr wrap="none">
            <a:spAutoFit/>
          </a:bodyPr>
          <a:lstStyle/>
          <a:p>
            <a:pPr algn="ctr"/>
            <a:r>
              <a:rPr lang="en-US" altLang="ja-JP" dirty="0">
                <a:solidFill>
                  <a:srgbClr val="000000"/>
                </a:solidFill>
                <a:latin typeface="Arial"/>
                <a:cs typeface="Times New Roman" pitchFamily="18" charset="0"/>
              </a:rPr>
              <a:t>Lander et al., </a:t>
            </a:r>
            <a:r>
              <a:rPr lang="en-US" altLang="ja-JP" i="1" dirty="0">
                <a:solidFill>
                  <a:srgbClr val="000000"/>
                </a:solidFill>
                <a:latin typeface="Arial"/>
                <a:cs typeface="Times New Roman" pitchFamily="18" charset="0"/>
              </a:rPr>
              <a:t>Nature</a:t>
            </a:r>
            <a:r>
              <a:rPr lang="en-US" altLang="ja-JP" dirty="0">
                <a:solidFill>
                  <a:srgbClr val="000000"/>
                </a:solidFill>
                <a:latin typeface="Arial"/>
                <a:cs typeface="Times New Roman" pitchFamily="18" charset="0"/>
              </a:rPr>
              <a:t>, </a:t>
            </a:r>
            <a:r>
              <a:rPr lang="en-US" altLang="ja-JP" b="1" dirty="0">
                <a:solidFill>
                  <a:srgbClr val="000000"/>
                </a:solidFill>
                <a:latin typeface="Arial"/>
                <a:cs typeface="Times New Roman" pitchFamily="18" charset="0"/>
              </a:rPr>
              <a:t>409</a:t>
            </a:r>
            <a:r>
              <a:rPr lang="en-US" altLang="ja-JP" dirty="0">
                <a:solidFill>
                  <a:srgbClr val="000000"/>
                </a:solidFill>
                <a:latin typeface="Arial"/>
                <a:cs typeface="Times New Roman" pitchFamily="18" charset="0"/>
              </a:rPr>
              <a:t>: 860-921, 2001</a:t>
            </a:r>
            <a:endParaRPr lang="ja-JP" altLang="en-US" dirty="0">
              <a:solidFill>
                <a:srgbClr val="000000"/>
              </a:solidFill>
              <a:latin typeface="Arial"/>
              <a:cs typeface="Times New Roman" pitchFamily="18" charset="0"/>
            </a:endParaRPr>
          </a:p>
        </p:txBody>
      </p:sp>
      <p:grpSp>
        <p:nvGrpSpPr>
          <p:cNvPr id="33" name="グループ化 1">
            <a:extLst>
              <a:ext uri="{FF2B5EF4-FFF2-40B4-BE49-F238E27FC236}">
                <a16:creationId xmlns:a16="http://schemas.microsoft.com/office/drawing/2014/main" id="{2750156E-35D8-4073-A510-9E46288A5E0E}"/>
              </a:ext>
            </a:extLst>
          </p:cNvPr>
          <p:cNvGrpSpPr>
            <a:grpSpLocks/>
          </p:cNvGrpSpPr>
          <p:nvPr/>
        </p:nvGrpSpPr>
        <p:grpSpPr bwMode="auto">
          <a:xfrm>
            <a:off x="6969224" y="6021288"/>
            <a:ext cx="415498" cy="647700"/>
            <a:chOff x="8946000" y="4620357"/>
            <a:chExt cx="415497" cy="647700"/>
          </a:xfrm>
        </p:grpSpPr>
        <p:sp>
          <p:nvSpPr>
            <p:cNvPr id="34" name="下矢印 31">
              <a:extLst>
                <a:ext uri="{FF2B5EF4-FFF2-40B4-BE49-F238E27FC236}">
                  <a16:creationId xmlns:a16="http://schemas.microsoft.com/office/drawing/2014/main" id="{371452E1-1997-4E73-8AD1-A3E9030879C9}"/>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5" name="正方形/長方形 1">
              <a:extLst>
                <a:ext uri="{FF2B5EF4-FFF2-40B4-BE49-F238E27FC236}">
                  <a16:creationId xmlns:a16="http://schemas.microsoft.com/office/drawing/2014/main" id="{55C6DC09-44E1-4CB4-A2CE-730984636A7B}"/>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grpSp>
        <p:nvGrpSpPr>
          <p:cNvPr id="16" name="グループ化 19">
            <a:extLst>
              <a:ext uri="{FF2B5EF4-FFF2-40B4-BE49-F238E27FC236}">
                <a16:creationId xmlns:a16="http://schemas.microsoft.com/office/drawing/2014/main" id="{75E6AAF2-BC79-456F-B8F1-ECD7CC5E0F3C}"/>
              </a:ext>
            </a:extLst>
          </p:cNvPr>
          <p:cNvGrpSpPr>
            <a:grpSpLocks/>
          </p:cNvGrpSpPr>
          <p:nvPr/>
        </p:nvGrpSpPr>
        <p:grpSpPr bwMode="auto">
          <a:xfrm>
            <a:off x="1280592" y="2574000"/>
            <a:ext cx="433387" cy="647700"/>
            <a:chOff x="9008376" y="4278533"/>
            <a:chExt cx="432048" cy="647700"/>
          </a:xfrm>
        </p:grpSpPr>
        <p:sp>
          <p:nvSpPr>
            <p:cNvPr id="17" name="下矢印 20">
              <a:extLst>
                <a:ext uri="{FF2B5EF4-FFF2-40B4-BE49-F238E27FC236}">
                  <a16:creationId xmlns:a16="http://schemas.microsoft.com/office/drawing/2014/main" id="{758D255D-1D30-46ED-BC83-2ADCA6DA707F}"/>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8" name="テキスト ボックス 21">
              <a:extLst>
                <a:ext uri="{FF2B5EF4-FFF2-40B4-BE49-F238E27FC236}">
                  <a16:creationId xmlns:a16="http://schemas.microsoft.com/office/drawing/2014/main" id="{10630D30-201C-445A-B83E-C2B6B6FB3412}"/>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⑥</a:t>
              </a:r>
            </a:p>
          </p:txBody>
        </p:sp>
      </p:grpSp>
      <p:cxnSp>
        <p:nvCxnSpPr>
          <p:cNvPr id="19" name="直線コネクタ 18">
            <a:extLst>
              <a:ext uri="{FF2B5EF4-FFF2-40B4-BE49-F238E27FC236}">
                <a16:creationId xmlns:a16="http://schemas.microsoft.com/office/drawing/2014/main" id="{65F1775D-2098-4CC6-AECC-E6231BB4498E}"/>
              </a:ext>
            </a:extLst>
          </p:cNvPr>
          <p:cNvCxnSpPr/>
          <p:nvPr/>
        </p:nvCxnSpPr>
        <p:spPr>
          <a:xfrm>
            <a:off x="971999" y="3996000"/>
            <a:ext cx="5112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93FC45C8-6D91-4368-BF19-4D64A05CA626}"/>
              </a:ext>
            </a:extLst>
          </p:cNvPr>
          <p:cNvCxnSpPr/>
          <p:nvPr/>
        </p:nvCxnSpPr>
        <p:spPr>
          <a:xfrm>
            <a:off x="180000" y="4330800"/>
            <a:ext cx="5724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390E49B1-198B-4195-85A2-E592423621EA}"/>
              </a:ext>
            </a:extLst>
          </p:cNvPr>
          <p:cNvCxnSpPr/>
          <p:nvPr/>
        </p:nvCxnSpPr>
        <p:spPr>
          <a:xfrm>
            <a:off x="180000" y="4665600"/>
            <a:ext cx="6156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340D1900-B547-42D8-AE46-E93E273F545D}"/>
              </a:ext>
            </a:extLst>
          </p:cNvPr>
          <p:cNvCxnSpPr/>
          <p:nvPr/>
        </p:nvCxnSpPr>
        <p:spPr>
          <a:xfrm>
            <a:off x="180000" y="4968000"/>
            <a:ext cx="3528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37535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2288E17-5BA1-46D8-947F-38DA5181093C}"/>
              </a:ext>
            </a:extLst>
          </p:cNvPr>
          <p:cNvPicPr>
            <a:picLocks noChangeAspect="1"/>
          </p:cNvPicPr>
          <p:nvPr/>
        </p:nvPicPr>
        <p:blipFill>
          <a:blip r:embed="rId3"/>
          <a:stretch>
            <a:fillRect/>
          </a:stretch>
        </p:blipFill>
        <p:spPr>
          <a:xfrm>
            <a:off x="36000" y="1440000"/>
            <a:ext cx="7971211" cy="4610500"/>
          </a:xfrm>
          <a:prstGeom prst="rect">
            <a:avLst/>
          </a:prstGeom>
          <a:ln>
            <a:solidFill>
              <a:srgbClr val="000000"/>
            </a:solidFill>
          </a:ln>
        </p:spPr>
      </p:pic>
      <p:pic>
        <p:nvPicPr>
          <p:cNvPr id="10" name="図 9">
            <a:extLst>
              <a:ext uri="{FF2B5EF4-FFF2-40B4-BE49-F238E27FC236}">
                <a16:creationId xmlns:a16="http://schemas.microsoft.com/office/drawing/2014/main" id="{24A777AF-22DE-4AE7-B0DD-1926864EF15B}"/>
              </a:ext>
            </a:extLst>
          </p:cNvPr>
          <p:cNvPicPr>
            <a:picLocks noChangeAspect="1"/>
          </p:cNvPicPr>
          <p:nvPr/>
        </p:nvPicPr>
        <p:blipFill>
          <a:blip r:embed="rId4"/>
          <a:stretch>
            <a:fillRect/>
          </a:stretch>
        </p:blipFill>
        <p:spPr>
          <a:xfrm>
            <a:off x="792000" y="180000"/>
            <a:ext cx="5044877" cy="175275"/>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確率の話</a:t>
            </a:r>
            <a:r>
              <a:rPr lang="en-US" altLang="ja-JP" sz="4000" dirty="0">
                <a:latin typeface="+mn-ea"/>
              </a:rPr>
              <a:t>8</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108</a:t>
            </a:fld>
            <a:endParaRPr lang="en-US" altLang="ja-JP" dirty="0">
              <a:solidFill>
                <a:srgbClr val="000000"/>
              </a:solidFill>
            </a:endParaRPr>
          </a:p>
        </p:txBody>
      </p:sp>
      <p:sp>
        <p:nvSpPr>
          <p:cNvPr id="11" name="Text Box 8">
            <a:extLst>
              <a:ext uri="{FF2B5EF4-FFF2-40B4-BE49-F238E27FC236}">
                <a16:creationId xmlns:a16="http://schemas.microsoft.com/office/drawing/2014/main" id="{9F2CFF84-7C6F-4ED2-9D12-4C405A8911B3}"/>
              </a:ext>
            </a:extLst>
          </p:cNvPr>
          <p:cNvSpPr txBox="1">
            <a:spLocks noChangeArrowheads="1"/>
          </p:cNvSpPr>
          <p:nvPr/>
        </p:nvSpPr>
        <p:spPr bwMode="auto">
          <a:xfrm>
            <a:off x="5796172" y="46100"/>
            <a:ext cx="4053371" cy="2031325"/>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④</a:t>
            </a:r>
            <a:r>
              <a:rPr lang="en-US" altLang="ja-JP" dirty="0">
                <a:solidFill>
                  <a:schemeClr val="bg1">
                    <a:lumMod val="50000"/>
                  </a:schemeClr>
                </a:solidFill>
                <a:latin typeface="+mn-ea"/>
              </a:rPr>
              <a:t>CG</a:t>
            </a:r>
            <a:r>
              <a:rPr lang="ja-JP" altLang="en-US" dirty="0">
                <a:solidFill>
                  <a:schemeClr val="bg1">
                    <a:lumMod val="50000"/>
                  </a:schemeClr>
                </a:solidFill>
                <a:latin typeface="+mn-ea"/>
              </a:rPr>
              <a:t>の観測値（約</a:t>
            </a:r>
            <a:r>
              <a:rPr lang="en-US" altLang="ja-JP" dirty="0">
                <a:solidFill>
                  <a:schemeClr val="bg1">
                    <a:lumMod val="50000"/>
                  </a:schemeClr>
                </a:solidFill>
                <a:latin typeface="+mn-ea"/>
              </a:rPr>
              <a:t>1%</a:t>
            </a:r>
            <a:r>
              <a:rPr lang="ja-JP" altLang="en-US" dirty="0">
                <a:solidFill>
                  <a:schemeClr val="bg1">
                    <a:lumMod val="50000"/>
                  </a:schemeClr>
                </a:solidFill>
                <a:latin typeface="+mn-ea"/>
              </a:rPr>
              <a:t>）は、その期待値（</a:t>
            </a:r>
            <a:r>
              <a:rPr lang="en-US" altLang="ja-JP" dirty="0">
                <a:solidFill>
                  <a:schemeClr val="bg1">
                    <a:lumMod val="50000"/>
                  </a:schemeClr>
                </a:solidFill>
                <a:latin typeface="+mn-ea"/>
              </a:rPr>
              <a:t>4.20%</a:t>
            </a:r>
            <a:r>
              <a:rPr lang="ja-JP" altLang="en-US" dirty="0">
                <a:solidFill>
                  <a:schemeClr val="bg1">
                    <a:lumMod val="50000"/>
                  </a:schemeClr>
                </a:solidFill>
                <a:latin typeface="+mn-ea"/>
              </a:rPr>
              <a:t>）より非常に低い！⑤原著論文中の、⑥の項目中の赤下線部分を実際に確認したことに相当します。</a:t>
            </a:r>
            <a:r>
              <a:rPr lang="ja-JP" altLang="en-US" dirty="0">
                <a:latin typeface="+mn-ea"/>
              </a:rPr>
              <a:t>ゲノム中で</a:t>
            </a:r>
            <a:r>
              <a:rPr lang="en-US" altLang="ja-JP" dirty="0">
                <a:solidFill>
                  <a:srgbClr val="FF0000"/>
                </a:solidFill>
                <a:latin typeface="+mn-ea"/>
              </a:rPr>
              <a:t>C</a:t>
            </a:r>
            <a:r>
              <a:rPr lang="ja-JP" altLang="en-US" dirty="0">
                <a:latin typeface="+mn-ea"/>
              </a:rPr>
              <a:t>と</a:t>
            </a:r>
            <a:r>
              <a:rPr lang="en-US" altLang="ja-JP" dirty="0">
                <a:solidFill>
                  <a:srgbClr val="FF0000"/>
                </a:solidFill>
                <a:latin typeface="+mn-ea"/>
              </a:rPr>
              <a:t>G</a:t>
            </a:r>
            <a:r>
              <a:rPr lang="ja-JP" altLang="en-US" dirty="0">
                <a:latin typeface="+mn-ea"/>
              </a:rPr>
              <a:t>の割合である⑦</a:t>
            </a:r>
            <a:r>
              <a:rPr lang="en-US" altLang="ja-JP" dirty="0">
                <a:solidFill>
                  <a:srgbClr val="FF0000"/>
                </a:solidFill>
                <a:latin typeface="+mn-ea"/>
              </a:rPr>
              <a:t>0.21</a:t>
            </a:r>
            <a:r>
              <a:rPr lang="ja-JP" altLang="en-US" dirty="0">
                <a:latin typeface="+mn-ea"/>
              </a:rPr>
              <a:t>を掛け合わせた結果から期待される、⑧約</a:t>
            </a:r>
            <a:r>
              <a:rPr lang="en-US" altLang="ja-JP" dirty="0">
                <a:latin typeface="+mn-ea"/>
              </a:rPr>
              <a:t>4%</a:t>
            </a:r>
            <a:r>
              <a:rPr lang="ja-JP" altLang="en-US" dirty="0">
                <a:latin typeface="+mn-ea"/>
              </a:rPr>
              <a:t>という値が</a:t>
            </a:r>
            <a:r>
              <a:rPr lang="en-US" altLang="ja-JP" dirty="0">
                <a:latin typeface="+mn-ea"/>
              </a:rPr>
              <a:t>…</a:t>
            </a:r>
            <a:endParaRPr lang="en-US" altLang="ja-JP" dirty="0">
              <a:solidFill>
                <a:schemeClr val="bg1">
                  <a:lumMod val="50000"/>
                </a:schemeClr>
              </a:solidFill>
              <a:latin typeface="+mn-ea"/>
            </a:endParaRPr>
          </a:p>
        </p:txBody>
      </p:sp>
      <p:pic>
        <p:nvPicPr>
          <p:cNvPr id="5" name="図 4">
            <a:extLst>
              <a:ext uri="{FF2B5EF4-FFF2-40B4-BE49-F238E27FC236}">
                <a16:creationId xmlns:a16="http://schemas.microsoft.com/office/drawing/2014/main" id="{7AAD5C8D-F3D4-498E-B5AA-B0AAEBA53414}"/>
              </a:ext>
            </a:extLst>
          </p:cNvPr>
          <p:cNvPicPr>
            <a:picLocks noChangeAspect="1"/>
          </p:cNvPicPr>
          <p:nvPr/>
        </p:nvPicPr>
        <p:blipFill>
          <a:blip r:embed="rId5"/>
          <a:stretch>
            <a:fillRect/>
          </a:stretch>
        </p:blipFill>
        <p:spPr>
          <a:xfrm>
            <a:off x="120619" y="2799137"/>
            <a:ext cx="6387637" cy="2196274"/>
          </a:xfrm>
          <a:prstGeom prst="rect">
            <a:avLst/>
          </a:prstGeom>
          <a:ln w="19050">
            <a:solidFill>
              <a:schemeClr val="tx1"/>
            </a:solidFill>
          </a:ln>
        </p:spPr>
      </p:pic>
      <p:cxnSp>
        <p:nvCxnSpPr>
          <p:cNvPr id="21" name="直線コネクタ 20">
            <a:extLst>
              <a:ext uri="{FF2B5EF4-FFF2-40B4-BE49-F238E27FC236}">
                <a16:creationId xmlns:a16="http://schemas.microsoft.com/office/drawing/2014/main" id="{390E49B1-198B-4195-85A2-E592423621EA}"/>
              </a:ext>
            </a:extLst>
          </p:cNvPr>
          <p:cNvCxnSpPr/>
          <p:nvPr/>
        </p:nvCxnSpPr>
        <p:spPr>
          <a:xfrm>
            <a:off x="180000" y="4665600"/>
            <a:ext cx="6156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340D1900-B547-42D8-AE46-E93E273F545D}"/>
              </a:ext>
            </a:extLst>
          </p:cNvPr>
          <p:cNvCxnSpPr/>
          <p:nvPr/>
        </p:nvCxnSpPr>
        <p:spPr>
          <a:xfrm>
            <a:off x="180000" y="4968000"/>
            <a:ext cx="3528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9" name="グループ化 1">
            <a:extLst>
              <a:ext uri="{FF2B5EF4-FFF2-40B4-BE49-F238E27FC236}">
                <a16:creationId xmlns:a16="http://schemas.microsoft.com/office/drawing/2014/main" id="{DC6F1958-B556-463C-9517-E3F8E71A1223}"/>
              </a:ext>
            </a:extLst>
          </p:cNvPr>
          <p:cNvGrpSpPr>
            <a:grpSpLocks/>
          </p:cNvGrpSpPr>
          <p:nvPr/>
        </p:nvGrpSpPr>
        <p:grpSpPr bwMode="auto">
          <a:xfrm>
            <a:off x="3348000" y="4869160"/>
            <a:ext cx="647700" cy="369332"/>
            <a:chOff x="8773143" y="4154400"/>
            <a:chExt cx="647700" cy="369332"/>
          </a:xfrm>
        </p:grpSpPr>
        <p:sp>
          <p:nvSpPr>
            <p:cNvPr id="30" name="下矢印 29">
              <a:extLst>
                <a:ext uri="{FF2B5EF4-FFF2-40B4-BE49-F238E27FC236}">
                  <a16:creationId xmlns:a16="http://schemas.microsoft.com/office/drawing/2014/main" id="{787616AA-2C9E-49B4-8214-20FD5C7FBC94}"/>
                </a:ext>
              </a:extLst>
            </p:cNvPr>
            <p:cNvSpPr>
              <a:spLocks noChangeArrowheads="1"/>
            </p:cNvSpPr>
            <p:nvPr/>
          </p:nvSpPr>
          <p:spPr bwMode="auto">
            <a:xfrm rot="8100000">
              <a:off x="8773143" y="418375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1" name="正方形/長方形 1">
              <a:extLst>
                <a:ext uri="{FF2B5EF4-FFF2-40B4-BE49-F238E27FC236}">
                  <a16:creationId xmlns:a16="http://schemas.microsoft.com/office/drawing/2014/main" id="{0F9B0BE2-1C63-4905-93FE-97272C58A3C2}"/>
                </a:ext>
              </a:extLst>
            </p:cNvPr>
            <p:cNvSpPr>
              <a:spLocks noChangeArrowheads="1"/>
            </p:cNvSpPr>
            <p:nvPr/>
          </p:nvSpPr>
          <p:spPr bwMode="auto">
            <a:xfrm>
              <a:off x="8906400" y="41544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⑦</a:t>
              </a:r>
            </a:p>
          </p:txBody>
        </p:sp>
      </p:grpSp>
      <p:grpSp>
        <p:nvGrpSpPr>
          <p:cNvPr id="36" name="グループ化 25">
            <a:extLst>
              <a:ext uri="{FF2B5EF4-FFF2-40B4-BE49-F238E27FC236}">
                <a16:creationId xmlns:a16="http://schemas.microsoft.com/office/drawing/2014/main" id="{7D703C62-0445-496F-A031-B3F07FFF95E3}"/>
              </a:ext>
            </a:extLst>
          </p:cNvPr>
          <p:cNvGrpSpPr>
            <a:grpSpLocks/>
          </p:cNvGrpSpPr>
          <p:nvPr/>
        </p:nvGrpSpPr>
        <p:grpSpPr bwMode="auto">
          <a:xfrm>
            <a:off x="684000" y="4068000"/>
            <a:ext cx="647700" cy="368300"/>
            <a:chOff x="8265543" y="5967772"/>
            <a:chExt cx="647700" cy="369332"/>
          </a:xfrm>
        </p:grpSpPr>
        <p:sp>
          <p:nvSpPr>
            <p:cNvPr id="37" name="下矢印 26">
              <a:extLst>
                <a:ext uri="{FF2B5EF4-FFF2-40B4-BE49-F238E27FC236}">
                  <a16:creationId xmlns:a16="http://schemas.microsoft.com/office/drawing/2014/main" id="{050827B8-A016-4405-A094-7A7E7F013008}"/>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8" name="テキスト ボックス 27">
              <a:extLst>
                <a:ext uri="{FF2B5EF4-FFF2-40B4-BE49-F238E27FC236}">
                  <a16:creationId xmlns:a16="http://schemas.microsoft.com/office/drawing/2014/main" id="{3CA65863-6618-4E54-9D5A-EFE4EC03C5C8}"/>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⑧</a:t>
              </a:r>
            </a:p>
          </p:txBody>
        </p:sp>
      </p:grpSp>
    </p:spTree>
    <p:extLst>
      <p:ext uri="{BB962C8B-B14F-4D97-AF65-F5344CB8AC3E}">
        <p14:creationId xmlns:p14="http://schemas.microsoft.com/office/powerpoint/2010/main" val="64625445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24A777AF-22DE-4AE7-B0DD-1926864EF15B}"/>
              </a:ext>
            </a:extLst>
          </p:cNvPr>
          <p:cNvPicPr>
            <a:picLocks noChangeAspect="1"/>
          </p:cNvPicPr>
          <p:nvPr/>
        </p:nvPicPr>
        <p:blipFill>
          <a:blip r:embed="rId3"/>
          <a:stretch>
            <a:fillRect/>
          </a:stretch>
        </p:blipFill>
        <p:spPr>
          <a:xfrm>
            <a:off x="792000" y="180000"/>
            <a:ext cx="5044877" cy="175275"/>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確率の話</a:t>
            </a:r>
            <a:r>
              <a:rPr lang="en-US" altLang="ja-JP" sz="4000" dirty="0">
                <a:latin typeface="+mn-ea"/>
              </a:rPr>
              <a:t>9</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109</a:t>
            </a:fld>
            <a:endParaRPr lang="en-US" altLang="ja-JP" dirty="0">
              <a:solidFill>
                <a:srgbClr val="000000"/>
              </a:solidFill>
            </a:endParaRPr>
          </a:p>
        </p:txBody>
      </p:sp>
      <p:sp>
        <p:nvSpPr>
          <p:cNvPr id="14" name="コンテンツ プレースホルダー 2">
            <a:extLst>
              <a:ext uri="{FF2B5EF4-FFF2-40B4-BE49-F238E27FC236}">
                <a16:creationId xmlns:a16="http://schemas.microsoft.com/office/drawing/2014/main" id="{F05F7968-8CAE-4E47-883D-7A820E417F49}"/>
              </a:ext>
            </a:extLst>
          </p:cNvPr>
          <p:cNvSpPr>
            <a:spLocks noGrp="1"/>
          </p:cNvSpPr>
          <p:nvPr>
            <p:ph idx="1"/>
          </p:nvPr>
        </p:nvSpPr>
        <p:spPr>
          <a:xfrm>
            <a:off x="56456" y="1629148"/>
            <a:ext cx="9649072" cy="3023988"/>
          </a:xfrm>
        </p:spPr>
        <p:txBody>
          <a:bodyPr/>
          <a:lstStyle/>
          <a:p>
            <a:pPr marL="0" indent="0">
              <a:buClr>
                <a:schemeClr val="tx1"/>
              </a:buClr>
              <a:buSzPct val="100000"/>
              <a:buNone/>
            </a:pPr>
            <a:r>
              <a:rPr lang="ja-JP" altLang="en-US" sz="2000" dirty="0">
                <a:latin typeface="Consolas" panose="020B0609020204030204" pitchFamily="49" charset="0"/>
              </a:rPr>
              <a:t>ヒトゲノムの</a:t>
            </a:r>
            <a:r>
              <a:rPr lang="en-US" altLang="ja-JP" sz="2000" dirty="0">
                <a:latin typeface="Consolas" panose="020B0609020204030204" pitchFamily="49" charset="0"/>
              </a:rPr>
              <a:t>GC</a:t>
            </a:r>
            <a:r>
              <a:rPr lang="ja-JP" altLang="en-US" sz="2000" dirty="0">
                <a:latin typeface="Consolas" panose="020B0609020204030204" pitchFamily="49" charset="0"/>
              </a:rPr>
              <a:t>含量は約</a:t>
            </a:r>
            <a:r>
              <a:rPr lang="en-US" altLang="ja-JP" sz="2000" dirty="0">
                <a:latin typeface="Consolas" panose="020B0609020204030204" pitchFamily="49" charset="0"/>
              </a:rPr>
              <a:t>41%</a:t>
            </a:r>
            <a:r>
              <a:rPr lang="ja-JP" altLang="en-US" sz="2000" dirty="0">
                <a:latin typeface="Consolas" panose="020B0609020204030204" pitchFamily="49" charset="0"/>
              </a:rPr>
              <a:t>なので</a:t>
            </a:r>
            <a:r>
              <a:rPr lang="en-US" altLang="ja-JP" sz="2000" dirty="0">
                <a:latin typeface="Consolas" panose="020B0609020204030204" pitchFamily="49" charset="0"/>
              </a:rPr>
              <a:t>…</a:t>
            </a:r>
          </a:p>
          <a:p>
            <a:pPr marL="0" indent="0">
              <a:buClr>
                <a:schemeClr val="tx1"/>
              </a:buClr>
              <a:buSzPct val="100000"/>
              <a:buNone/>
            </a:pPr>
            <a:r>
              <a:rPr lang="en-US" altLang="ja-JP" sz="2000" dirty="0">
                <a:latin typeface="Consolas" panose="020B0609020204030204" pitchFamily="49" charset="0"/>
              </a:rPr>
              <a:t>(1) </a:t>
            </a:r>
            <a:r>
              <a:rPr lang="en-US" altLang="ja-JP" sz="2000" dirty="0">
                <a:solidFill>
                  <a:srgbClr val="669900"/>
                </a:solidFill>
                <a:latin typeface="Consolas" panose="020B0609020204030204" pitchFamily="49" charset="0"/>
              </a:rPr>
              <a:t>1</a:t>
            </a:r>
            <a:r>
              <a:rPr lang="ja-JP" altLang="en-US" sz="2000" dirty="0">
                <a:latin typeface="Consolas" panose="020B0609020204030204" pitchFamily="49" charset="0"/>
              </a:rPr>
              <a:t>連続塩基の出現確率</a:t>
            </a:r>
            <a:endParaRPr lang="en-US" altLang="ja-JP" sz="2000" dirty="0">
              <a:latin typeface="Consolas" panose="020B0609020204030204" pitchFamily="49" charset="0"/>
            </a:endParaRPr>
          </a:p>
          <a:p>
            <a:pPr marL="0" indent="0">
              <a:buClr>
                <a:schemeClr val="tx1"/>
              </a:buClr>
              <a:buSzPct val="100000"/>
              <a:buNone/>
            </a:pPr>
            <a:r>
              <a:rPr lang="en-US" altLang="ja-JP" sz="2000" dirty="0">
                <a:latin typeface="Consolas" panose="020B0609020204030204" pitchFamily="49" charset="0"/>
              </a:rPr>
              <a:t>    A</a:t>
            </a:r>
            <a:r>
              <a:rPr lang="ja-JP" altLang="en-US" sz="2000" dirty="0">
                <a:latin typeface="Consolas" panose="020B0609020204030204" pitchFamily="49" charset="0"/>
              </a:rPr>
              <a:t> </a:t>
            </a:r>
            <a:r>
              <a:rPr lang="en-US" altLang="ja-JP" sz="2000" dirty="0">
                <a:latin typeface="Consolas" panose="020B0609020204030204" pitchFamily="49" charset="0"/>
              </a:rPr>
              <a:t>or</a:t>
            </a:r>
            <a:r>
              <a:rPr lang="ja-JP" altLang="en-US" sz="2000" dirty="0">
                <a:latin typeface="Consolas" panose="020B0609020204030204" pitchFamily="49" charset="0"/>
              </a:rPr>
              <a:t> </a:t>
            </a:r>
            <a:r>
              <a:rPr lang="en-US" altLang="ja-JP" sz="2000" dirty="0">
                <a:latin typeface="Consolas" panose="020B0609020204030204" pitchFamily="49" charset="0"/>
              </a:rPr>
              <a:t>T</a:t>
            </a:r>
            <a:r>
              <a:rPr lang="ja-JP" altLang="en-US" sz="2000" dirty="0">
                <a:latin typeface="Consolas" panose="020B0609020204030204" pitchFamily="49" charset="0"/>
              </a:rPr>
              <a:t>の場合： </a:t>
            </a:r>
            <a:r>
              <a:rPr lang="en-US" altLang="ja-JP" sz="2000" dirty="0">
                <a:latin typeface="Consolas" panose="020B0609020204030204" pitchFamily="49" charset="0"/>
              </a:rPr>
              <a:t>0.295</a:t>
            </a:r>
          </a:p>
          <a:p>
            <a:pPr marL="0" indent="0">
              <a:buClr>
                <a:schemeClr val="tx1"/>
              </a:buClr>
              <a:buSzPct val="100000"/>
              <a:buNone/>
            </a:pPr>
            <a:r>
              <a:rPr lang="en-US" altLang="ja-JP" sz="2000" dirty="0">
                <a:latin typeface="Consolas" panose="020B0609020204030204" pitchFamily="49" charset="0"/>
              </a:rPr>
              <a:t>    </a:t>
            </a:r>
            <a:r>
              <a:rPr lang="en-US" altLang="ja-JP" sz="2000" dirty="0">
                <a:solidFill>
                  <a:srgbClr val="FF0000"/>
                </a:solidFill>
                <a:latin typeface="Consolas" panose="020B0609020204030204" pitchFamily="49" charset="0"/>
              </a:rPr>
              <a:t>C</a:t>
            </a:r>
            <a:r>
              <a:rPr lang="ja-JP" altLang="en-US" sz="2000" dirty="0">
                <a:latin typeface="Consolas" panose="020B0609020204030204" pitchFamily="49" charset="0"/>
              </a:rPr>
              <a:t> </a:t>
            </a:r>
            <a:r>
              <a:rPr lang="en-US" altLang="ja-JP" sz="2000" dirty="0">
                <a:latin typeface="Consolas" panose="020B0609020204030204" pitchFamily="49" charset="0"/>
              </a:rPr>
              <a:t>or</a:t>
            </a:r>
            <a:r>
              <a:rPr lang="ja-JP" altLang="en-US" sz="2000" dirty="0">
                <a:latin typeface="Consolas" panose="020B0609020204030204" pitchFamily="49" charset="0"/>
              </a:rPr>
              <a:t> </a:t>
            </a:r>
            <a:r>
              <a:rPr lang="en-US" altLang="ja-JP" sz="2000" dirty="0">
                <a:solidFill>
                  <a:srgbClr val="FF0000"/>
                </a:solidFill>
                <a:latin typeface="Consolas" panose="020B0609020204030204" pitchFamily="49" charset="0"/>
              </a:rPr>
              <a:t>G</a:t>
            </a:r>
            <a:r>
              <a:rPr lang="ja-JP" altLang="en-US" sz="2000" dirty="0">
                <a:latin typeface="Consolas" panose="020B0609020204030204" pitchFamily="49" charset="0"/>
              </a:rPr>
              <a:t>の場合： </a:t>
            </a:r>
            <a:r>
              <a:rPr lang="en-US" altLang="ja-JP" sz="2000" dirty="0">
                <a:solidFill>
                  <a:srgbClr val="FF0000"/>
                </a:solidFill>
                <a:latin typeface="Consolas" panose="020B0609020204030204" pitchFamily="49" charset="0"/>
              </a:rPr>
              <a:t>0.205</a:t>
            </a:r>
          </a:p>
          <a:p>
            <a:pPr marL="0" indent="0">
              <a:buClr>
                <a:schemeClr val="tx1"/>
              </a:buClr>
              <a:buSzPct val="100000"/>
              <a:buNone/>
            </a:pPr>
            <a:r>
              <a:rPr lang="en-US" altLang="ja-JP" sz="2000" dirty="0">
                <a:latin typeface="Consolas" panose="020B0609020204030204" pitchFamily="49" charset="0"/>
              </a:rPr>
              <a:t>(2) </a:t>
            </a:r>
            <a:r>
              <a:rPr lang="en-US" altLang="ja-JP" sz="2000" dirty="0">
                <a:solidFill>
                  <a:srgbClr val="669900"/>
                </a:solidFill>
                <a:latin typeface="Consolas" panose="020B0609020204030204" pitchFamily="49" charset="0"/>
              </a:rPr>
              <a:t>2</a:t>
            </a:r>
            <a:r>
              <a:rPr lang="ja-JP" altLang="en-US" sz="2000" dirty="0">
                <a:latin typeface="Consolas" panose="020B0609020204030204" pitchFamily="49" charset="0"/>
              </a:rPr>
              <a:t>連続塩基の出現確率</a:t>
            </a:r>
            <a:endParaRPr lang="en-US" altLang="ja-JP" sz="2000" dirty="0">
              <a:latin typeface="Consolas" panose="020B0609020204030204" pitchFamily="49" charset="0"/>
            </a:endParaRPr>
          </a:p>
          <a:p>
            <a:pPr marL="0" indent="0">
              <a:buClr>
                <a:schemeClr val="tx1"/>
              </a:buClr>
              <a:buSzPct val="100000"/>
              <a:buNone/>
            </a:pPr>
            <a:r>
              <a:rPr lang="en-US" altLang="ja-JP" sz="2000" dirty="0">
                <a:solidFill>
                  <a:srgbClr val="FF0000"/>
                </a:solidFill>
                <a:latin typeface="Consolas" panose="020B0609020204030204" pitchFamily="49" charset="0"/>
              </a:rPr>
              <a:t>    </a:t>
            </a:r>
            <a:r>
              <a:rPr lang="en-US" altLang="ja-JP" sz="2000" dirty="0">
                <a:latin typeface="Consolas" panose="020B0609020204030204" pitchFamily="49" charset="0"/>
              </a:rPr>
              <a:t>A</a:t>
            </a:r>
            <a:r>
              <a:rPr lang="ja-JP" altLang="en-US" sz="2000" dirty="0">
                <a:latin typeface="Consolas" panose="020B0609020204030204" pitchFamily="49" charset="0"/>
              </a:rPr>
              <a:t>と</a:t>
            </a:r>
            <a:r>
              <a:rPr lang="en-US" altLang="ja-JP" sz="2000" dirty="0">
                <a:latin typeface="Consolas" panose="020B0609020204030204" pitchFamily="49" charset="0"/>
              </a:rPr>
              <a:t>T</a:t>
            </a:r>
            <a:r>
              <a:rPr lang="ja-JP" altLang="en-US" sz="2000" dirty="0">
                <a:latin typeface="Consolas" panose="020B0609020204030204" pitchFamily="49" charset="0"/>
              </a:rPr>
              <a:t>のみから構成される場合</a:t>
            </a:r>
            <a:r>
              <a:rPr lang="en-US" altLang="ja-JP" sz="2000" dirty="0">
                <a:latin typeface="Consolas" panose="020B0609020204030204" pitchFamily="49" charset="0"/>
              </a:rPr>
              <a:t>(AA, AT, TA, TT)</a:t>
            </a:r>
            <a:r>
              <a:rPr lang="ja-JP" altLang="en-US" sz="2000" dirty="0">
                <a:latin typeface="Consolas" panose="020B0609020204030204" pitchFamily="49" charset="0"/>
              </a:rPr>
              <a:t>： </a:t>
            </a:r>
            <a:r>
              <a:rPr lang="en-US" altLang="ja-JP" sz="2000" dirty="0">
                <a:latin typeface="Consolas" panose="020B0609020204030204" pitchFamily="49" charset="0"/>
              </a:rPr>
              <a:t>0.295×0.295 = 8.70%</a:t>
            </a:r>
          </a:p>
          <a:p>
            <a:pPr marL="0" indent="0">
              <a:buClr>
                <a:schemeClr val="tx1"/>
              </a:buClr>
              <a:buSzPct val="100000"/>
              <a:buNone/>
            </a:pPr>
            <a:r>
              <a:rPr lang="en-US" altLang="ja-JP" sz="2000" dirty="0">
                <a:latin typeface="Consolas" panose="020B0609020204030204" pitchFamily="49" charset="0"/>
              </a:rPr>
              <a:t>    </a:t>
            </a:r>
            <a:r>
              <a:rPr lang="en-US" altLang="ja-JP" sz="2000" dirty="0">
                <a:solidFill>
                  <a:srgbClr val="FF0000"/>
                </a:solidFill>
                <a:latin typeface="Consolas" panose="020B0609020204030204" pitchFamily="49" charset="0"/>
              </a:rPr>
              <a:t>C</a:t>
            </a:r>
            <a:r>
              <a:rPr lang="ja-JP" altLang="en-US" sz="2000" dirty="0">
                <a:latin typeface="Consolas" panose="020B0609020204030204" pitchFamily="49" charset="0"/>
              </a:rPr>
              <a:t>と</a:t>
            </a:r>
            <a:r>
              <a:rPr lang="en-US" altLang="ja-JP" sz="2000" dirty="0">
                <a:solidFill>
                  <a:srgbClr val="FF0000"/>
                </a:solidFill>
                <a:latin typeface="Consolas" panose="020B0609020204030204" pitchFamily="49" charset="0"/>
              </a:rPr>
              <a:t>G</a:t>
            </a:r>
            <a:r>
              <a:rPr lang="ja-JP" altLang="en-US" sz="2000" dirty="0">
                <a:latin typeface="Consolas" panose="020B0609020204030204" pitchFamily="49" charset="0"/>
              </a:rPr>
              <a:t>のみから構成される場合</a:t>
            </a:r>
            <a:r>
              <a:rPr lang="en-US" altLang="ja-JP" sz="2000" dirty="0">
                <a:latin typeface="Consolas" panose="020B0609020204030204" pitchFamily="49" charset="0"/>
              </a:rPr>
              <a:t>(</a:t>
            </a:r>
            <a:r>
              <a:rPr lang="en-US" altLang="ja-JP" sz="2000" dirty="0">
                <a:solidFill>
                  <a:srgbClr val="FF0000"/>
                </a:solidFill>
                <a:latin typeface="Consolas" panose="020B0609020204030204" pitchFamily="49" charset="0"/>
              </a:rPr>
              <a:t>CC</a:t>
            </a:r>
            <a:r>
              <a:rPr lang="en-US" altLang="ja-JP" sz="2000" dirty="0">
                <a:latin typeface="Consolas" panose="020B0609020204030204" pitchFamily="49" charset="0"/>
              </a:rPr>
              <a:t>, </a:t>
            </a:r>
            <a:r>
              <a:rPr lang="en-US" altLang="ja-JP" sz="2000" b="1" dirty="0">
                <a:solidFill>
                  <a:srgbClr val="FF0000"/>
                </a:solidFill>
                <a:latin typeface="Consolas" panose="020B0609020204030204" pitchFamily="49" charset="0"/>
              </a:rPr>
              <a:t>CG</a:t>
            </a:r>
            <a:r>
              <a:rPr lang="en-US" altLang="ja-JP" sz="2000" dirty="0">
                <a:latin typeface="Consolas" panose="020B0609020204030204" pitchFamily="49" charset="0"/>
              </a:rPr>
              <a:t>, </a:t>
            </a:r>
            <a:r>
              <a:rPr lang="en-US" altLang="ja-JP" sz="2000" dirty="0">
                <a:solidFill>
                  <a:srgbClr val="FF0000"/>
                </a:solidFill>
                <a:latin typeface="Consolas" panose="020B0609020204030204" pitchFamily="49" charset="0"/>
              </a:rPr>
              <a:t>GC</a:t>
            </a:r>
            <a:r>
              <a:rPr lang="en-US" altLang="ja-JP" sz="2000" dirty="0">
                <a:latin typeface="Consolas" panose="020B0609020204030204" pitchFamily="49" charset="0"/>
              </a:rPr>
              <a:t>, </a:t>
            </a:r>
            <a:r>
              <a:rPr lang="en-US" altLang="ja-JP" sz="2000" dirty="0">
                <a:solidFill>
                  <a:srgbClr val="FF0000"/>
                </a:solidFill>
                <a:latin typeface="Consolas" panose="020B0609020204030204" pitchFamily="49" charset="0"/>
              </a:rPr>
              <a:t>GG</a:t>
            </a:r>
            <a:r>
              <a:rPr lang="en-US" altLang="ja-JP" sz="2000" dirty="0">
                <a:latin typeface="Consolas" panose="020B0609020204030204" pitchFamily="49" charset="0"/>
              </a:rPr>
              <a:t>)</a:t>
            </a:r>
            <a:r>
              <a:rPr lang="ja-JP" altLang="en-US" sz="2000" dirty="0">
                <a:latin typeface="Consolas" panose="020B0609020204030204" pitchFamily="49" charset="0"/>
              </a:rPr>
              <a:t>： </a:t>
            </a:r>
            <a:r>
              <a:rPr lang="en-US" altLang="ja-JP" sz="2000" dirty="0">
                <a:solidFill>
                  <a:srgbClr val="FF0000"/>
                </a:solidFill>
                <a:latin typeface="Consolas" panose="020B0609020204030204" pitchFamily="49" charset="0"/>
              </a:rPr>
              <a:t>0.205</a:t>
            </a:r>
            <a:r>
              <a:rPr lang="en-US" altLang="ja-JP" sz="2000" dirty="0">
                <a:latin typeface="Consolas" panose="020B0609020204030204" pitchFamily="49" charset="0"/>
              </a:rPr>
              <a:t>×</a:t>
            </a:r>
            <a:r>
              <a:rPr lang="en-US" altLang="ja-JP" sz="2000" dirty="0">
                <a:solidFill>
                  <a:srgbClr val="FF0000"/>
                </a:solidFill>
                <a:latin typeface="Consolas" panose="020B0609020204030204" pitchFamily="49" charset="0"/>
              </a:rPr>
              <a:t>0.205</a:t>
            </a:r>
            <a:r>
              <a:rPr lang="en-US" altLang="ja-JP" sz="2000" dirty="0">
                <a:latin typeface="Consolas" panose="020B0609020204030204" pitchFamily="49" charset="0"/>
              </a:rPr>
              <a:t> = 4.20%</a:t>
            </a:r>
          </a:p>
          <a:p>
            <a:pPr marL="0" indent="0">
              <a:buClr>
                <a:schemeClr val="tx1"/>
              </a:buClr>
              <a:buSzPct val="100000"/>
              <a:buNone/>
            </a:pPr>
            <a:r>
              <a:rPr lang="en-US" altLang="ja-JP" sz="2000" dirty="0">
                <a:solidFill>
                  <a:srgbClr val="00CCFF"/>
                </a:solidFill>
                <a:latin typeface="Consolas" panose="020B0609020204030204" pitchFamily="49" charset="0"/>
              </a:rPr>
              <a:t>    </a:t>
            </a:r>
            <a:r>
              <a:rPr lang="ja-JP" altLang="en-US" sz="2000" dirty="0">
                <a:latin typeface="Consolas" panose="020B0609020204030204" pitchFamily="49" charset="0"/>
              </a:rPr>
              <a:t>それ以外</a:t>
            </a:r>
            <a:r>
              <a:rPr lang="en-US" altLang="ja-JP" sz="2000" dirty="0">
                <a:latin typeface="Consolas" panose="020B0609020204030204" pitchFamily="49" charset="0"/>
              </a:rPr>
              <a:t>(A</a:t>
            </a:r>
            <a:r>
              <a:rPr lang="en-US" altLang="ja-JP" sz="2000" dirty="0">
                <a:solidFill>
                  <a:srgbClr val="FF0000"/>
                </a:solidFill>
                <a:latin typeface="Consolas" panose="020B0609020204030204" pitchFamily="49" charset="0"/>
              </a:rPr>
              <a:t>C</a:t>
            </a:r>
            <a:r>
              <a:rPr lang="en-US" altLang="ja-JP" sz="2000" dirty="0">
                <a:latin typeface="Consolas" panose="020B0609020204030204" pitchFamily="49" charset="0"/>
              </a:rPr>
              <a:t>, A</a:t>
            </a:r>
            <a:r>
              <a:rPr lang="en-US" altLang="ja-JP" sz="2000" dirty="0">
                <a:solidFill>
                  <a:srgbClr val="FF0000"/>
                </a:solidFill>
                <a:latin typeface="Consolas" panose="020B0609020204030204" pitchFamily="49" charset="0"/>
              </a:rPr>
              <a:t>G</a:t>
            </a:r>
            <a:r>
              <a:rPr lang="en-US" altLang="ja-JP" sz="2000" dirty="0">
                <a:latin typeface="Consolas" panose="020B0609020204030204" pitchFamily="49" charset="0"/>
              </a:rPr>
              <a:t>, </a:t>
            </a:r>
            <a:r>
              <a:rPr lang="en-US" altLang="ja-JP" sz="2000" dirty="0">
                <a:solidFill>
                  <a:srgbClr val="FF0000"/>
                </a:solidFill>
                <a:latin typeface="Consolas" panose="020B0609020204030204" pitchFamily="49" charset="0"/>
              </a:rPr>
              <a:t>C</a:t>
            </a:r>
            <a:r>
              <a:rPr lang="en-US" altLang="ja-JP" sz="2000" dirty="0">
                <a:latin typeface="Consolas" panose="020B0609020204030204" pitchFamily="49" charset="0"/>
              </a:rPr>
              <a:t>A, </a:t>
            </a:r>
            <a:r>
              <a:rPr lang="en-US" altLang="ja-JP" sz="2000" dirty="0">
                <a:solidFill>
                  <a:srgbClr val="FF0000"/>
                </a:solidFill>
                <a:latin typeface="Consolas" panose="020B0609020204030204" pitchFamily="49" charset="0"/>
              </a:rPr>
              <a:t>C</a:t>
            </a:r>
            <a:r>
              <a:rPr lang="en-US" altLang="ja-JP" sz="2000" dirty="0">
                <a:latin typeface="Consolas" panose="020B0609020204030204" pitchFamily="49" charset="0"/>
              </a:rPr>
              <a:t>T, </a:t>
            </a:r>
            <a:r>
              <a:rPr lang="en-US" altLang="ja-JP" sz="2000" dirty="0">
                <a:solidFill>
                  <a:srgbClr val="FF0000"/>
                </a:solidFill>
                <a:latin typeface="Consolas" panose="020B0609020204030204" pitchFamily="49" charset="0"/>
              </a:rPr>
              <a:t>G</a:t>
            </a:r>
            <a:r>
              <a:rPr lang="en-US" altLang="ja-JP" sz="2000" dirty="0">
                <a:latin typeface="Consolas" panose="020B0609020204030204" pitchFamily="49" charset="0"/>
              </a:rPr>
              <a:t>A, </a:t>
            </a:r>
            <a:r>
              <a:rPr lang="en-US" altLang="ja-JP" sz="2000" dirty="0">
                <a:solidFill>
                  <a:srgbClr val="FF0000"/>
                </a:solidFill>
                <a:latin typeface="Consolas" panose="020B0609020204030204" pitchFamily="49" charset="0"/>
              </a:rPr>
              <a:t>G</a:t>
            </a:r>
            <a:r>
              <a:rPr lang="en-US" altLang="ja-JP" sz="2000" dirty="0">
                <a:latin typeface="Consolas" panose="020B0609020204030204" pitchFamily="49" charset="0"/>
              </a:rPr>
              <a:t>T, T</a:t>
            </a:r>
            <a:r>
              <a:rPr lang="en-US" altLang="ja-JP" sz="2000" dirty="0">
                <a:solidFill>
                  <a:srgbClr val="FF0000"/>
                </a:solidFill>
                <a:latin typeface="Consolas" panose="020B0609020204030204" pitchFamily="49" charset="0"/>
              </a:rPr>
              <a:t>C</a:t>
            </a:r>
            <a:r>
              <a:rPr lang="en-US" altLang="ja-JP" sz="2000" dirty="0">
                <a:latin typeface="Consolas" panose="020B0609020204030204" pitchFamily="49" charset="0"/>
              </a:rPr>
              <a:t>, T</a:t>
            </a:r>
            <a:r>
              <a:rPr lang="en-US" altLang="ja-JP" sz="2000" dirty="0">
                <a:solidFill>
                  <a:srgbClr val="FF0000"/>
                </a:solidFill>
                <a:latin typeface="Consolas" panose="020B0609020204030204" pitchFamily="49" charset="0"/>
              </a:rPr>
              <a:t>G</a:t>
            </a:r>
            <a:r>
              <a:rPr lang="en-US" altLang="ja-JP" sz="2000" dirty="0">
                <a:latin typeface="Consolas" panose="020B0609020204030204" pitchFamily="49" charset="0"/>
              </a:rPr>
              <a:t>)</a:t>
            </a:r>
            <a:r>
              <a:rPr lang="ja-JP" altLang="en-US" sz="2000" dirty="0">
                <a:latin typeface="Consolas" panose="020B0609020204030204" pitchFamily="49" charset="0"/>
              </a:rPr>
              <a:t>： </a:t>
            </a:r>
            <a:r>
              <a:rPr lang="en-US" altLang="ja-JP" sz="2000" dirty="0">
                <a:solidFill>
                  <a:srgbClr val="FF0000"/>
                </a:solidFill>
                <a:latin typeface="Consolas" panose="020B0609020204030204" pitchFamily="49" charset="0"/>
              </a:rPr>
              <a:t>0.205</a:t>
            </a:r>
            <a:r>
              <a:rPr lang="en-US" altLang="ja-JP" sz="2000" dirty="0">
                <a:latin typeface="Consolas" panose="020B0609020204030204" pitchFamily="49" charset="0"/>
              </a:rPr>
              <a:t>×0.295 = 6.05%</a:t>
            </a:r>
          </a:p>
          <a:p>
            <a:pPr marL="0" indent="0">
              <a:buClr>
                <a:schemeClr val="tx1"/>
              </a:buClr>
              <a:buSzPct val="100000"/>
              <a:buNone/>
            </a:pPr>
            <a:endParaRPr lang="en-US" altLang="ja-JP" sz="2000" dirty="0">
              <a:solidFill>
                <a:srgbClr val="FF0000"/>
              </a:solidFill>
              <a:latin typeface="+mn-ea"/>
            </a:endParaRPr>
          </a:p>
          <a:p>
            <a:pPr marL="0" indent="0">
              <a:buClr>
                <a:schemeClr val="tx1"/>
              </a:buClr>
              <a:buSzPct val="100000"/>
              <a:buNone/>
            </a:pPr>
            <a:endParaRPr lang="en-US" altLang="ja-JP" sz="2000" dirty="0">
              <a:latin typeface="+mn-ea"/>
            </a:endParaRPr>
          </a:p>
        </p:txBody>
      </p:sp>
      <p:grpSp>
        <p:nvGrpSpPr>
          <p:cNvPr id="19" name="グループ化 19">
            <a:extLst>
              <a:ext uri="{FF2B5EF4-FFF2-40B4-BE49-F238E27FC236}">
                <a16:creationId xmlns:a16="http://schemas.microsoft.com/office/drawing/2014/main" id="{34AFAF12-C018-4544-BB4C-5EE00C316AAB}"/>
              </a:ext>
            </a:extLst>
          </p:cNvPr>
          <p:cNvGrpSpPr>
            <a:grpSpLocks/>
          </p:cNvGrpSpPr>
          <p:nvPr/>
        </p:nvGrpSpPr>
        <p:grpSpPr bwMode="auto">
          <a:xfrm>
            <a:off x="3314438" y="2599200"/>
            <a:ext cx="433387" cy="647700"/>
            <a:chOff x="9008376" y="4278533"/>
            <a:chExt cx="432048" cy="647700"/>
          </a:xfrm>
        </p:grpSpPr>
        <p:sp>
          <p:nvSpPr>
            <p:cNvPr id="20" name="下矢印 20">
              <a:extLst>
                <a:ext uri="{FF2B5EF4-FFF2-40B4-BE49-F238E27FC236}">
                  <a16:creationId xmlns:a16="http://schemas.microsoft.com/office/drawing/2014/main" id="{DF11A8DF-DA4D-408B-824B-9A7B1E6468D8}"/>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2" name="テキスト ボックス 21">
              <a:extLst>
                <a:ext uri="{FF2B5EF4-FFF2-40B4-BE49-F238E27FC236}">
                  <a16:creationId xmlns:a16="http://schemas.microsoft.com/office/drawing/2014/main" id="{4E536C54-4AA1-4E0B-A791-AB12626FF126}"/>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⑨</a:t>
              </a:r>
            </a:p>
          </p:txBody>
        </p:sp>
      </p:grpSp>
      <p:grpSp>
        <p:nvGrpSpPr>
          <p:cNvPr id="24" name="グループ化 19">
            <a:extLst>
              <a:ext uri="{FF2B5EF4-FFF2-40B4-BE49-F238E27FC236}">
                <a16:creationId xmlns:a16="http://schemas.microsoft.com/office/drawing/2014/main" id="{6E3408C6-09CE-46B7-A02A-82BD5780B6FA}"/>
              </a:ext>
            </a:extLst>
          </p:cNvPr>
          <p:cNvGrpSpPr>
            <a:grpSpLocks/>
          </p:cNvGrpSpPr>
          <p:nvPr/>
        </p:nvGrpSpPr>
        <p:grpSpPr bwMode="auto">
          <a:xfrm>
            <a:off x="9201472" y="3697200"/>
            <a:ext cx="433387" cy="647700"/>
            <a:chOff x="9008376" y="4278533"/>
            <a:chExt cx="432048" cy="647700"/>
          </a:xfrm>
        </p:grpSpPr>
        <p:sp>
          <p:nvSpPr>
            <p:cNvPr id="29" name="下矢印 20">
              <a:extLst>
                <a:ext uri="{FF2B5EF4-FFF2-40B4-BE49-F238E27FC236}">
                  <a16:creationId xmlns:a16="http://schemas.microsoft.com/office/drawing/2014/main" id="{64F5065F-D6F0-4CDE-B1CE-21CB710B6939}"/>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0" name="テキスト ボックス 21">
              <a:extLst>
                <a:ext uri="{FF2B5EF4-FFF2-40B4-BE49-F238E27FC236}">
                  <a16:creationId xmlns:a16="http://schemas.microsoft.com/office/drawing/2014/main" id="{6D0FB464-27E3-429B-A27E-9224122A6D8F}"/>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⑩</a:t>
              </a:r>
            </a:p>
          </p:txBody>
        </p:sp>
      </p:grpSp>
      <p:sp>
        <p:nvSpPr>
          <p:cNvPr id="31" name="Text Box 8">
            <a:extLst>
              <a:ext uri="{FF2B5EF4-FFF2-40B4-BE49-F238E27FC236}">
                <a16:creationId xmlns:a16="http://schemas.microsoft.com/office/drawing/2014/main" id="{206983D2-E427-4786-842E-7E9503D1836D}"/>
              </a:ext>
            </a:extLst>
          </p:cNvPr>
          <p:cNvSpPr txBox="1">
            <a:spLocks noChangeArrowheads="1"/>
          </p:cNvSpPr>
          <p:nvPr/>
        </p:nvSpPr>
        <p:spPr bwMode="auto">
          <a:xfrm>
            <a:off x="5796172" y="46100"/>
            <a:ext cx="4053371" cy="2862322"/>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④</a:t>
            </a:r>
            <a:r>
              <a:rPr lang="en-US" altLang="ja-JP" dirty="0">
                <a:solidFill>
                  <a:schemeClr val="bg1">
                    <a:lumMod val="50000"/>
                  </a:schemeClr>
                </a:solidFill>
                <a:latin typeface="+mn-ea"/>
              </a:rPr>
              <a:t>CG</a:t>
            </a:r>
            <a:r>
              <a:rPr lang="ja-JP" altLang="en-US" dirty="0">
                <a:solidFill>
                  <a:schemeClr val="bg1">
                    <a:lumMod val="50000"/>
                  </a:schemeClr>
                </a:solidFill>
                <a:latin typeface="+mn-ea"/>
              </a:rPr>
              <a:t>の観測値（約</a:t>
            </a:r>
            <a:r>
              <a:rPr lang="en-US" altLang="ja-JP" dirty="0">
                <a:solidFill>
                  <a:schemeClr val="bg1">
                    <a:lumMod val="50000"/>
                  </a:schemeClr>
                </a:solidFill>
                <a:latin typeface="+mn-ea"/>
              </a:rPr>
              <a:t>1%</a:t>
            </a:r>
            <a:r>
              <a:rPr lang="ja-JP" altLang="en-US" dirty="0">
                <a:solidFill>
                  <a:schemeClr val="bg1">
                    <a:lumMod val="50000"/>
                  </a:schemeClr>
                </a:solidFill>
                <a:latin typeface="+mn-ea"/>
              </a:rPr>
              <a:t>）は、その期待値（</a:t>
            </a:r>
            <a:r>
              <a:rPr lang="en-US" altLang="ja-JP" dirty="0">
                <a:solidFill>
                  <a:schemeClr val="bg1">
                    <a:lumMod val="50000"/>
                  </a:schemeClr>
                </a:solidFill>
                <a:latin typeface="+mn-ea"/>
              </a:rPr>
              <a:t>4.20%</a:t>
            </a:r>
            <a:r>
              <a:rPr lang="ja-JP" altLang="en-US" dirty="0">
                <a:solidFill>
                  <a:schemeClr val="bg1">
                    <a:lumMod val="50000"/>
                  </a:schemeClr>
                </a:solidFill>
                <a:latin typeface="+mn-ea"/>
              </a:rPr>
              <a:t>）より非常に低い！⑤原著論文中の、⑥の項目中の赤下線部分を実際に確認したことに相当します。ゲノム中で</a:t>
            </a:r>
            <a:r>
              <a:rPr lang="en-US" altLang="ja-JP" dirty="0">
                <a:solidFill>
                  <a:schemeClr val="bg1">
                    <a:lumMod val="50000"/>
                  </a:schemeClr>
                </a:solidFill>
                <a:latin typeface="+mn-ea"/>
              </a:rPr>
              <a:t>C</a:t>
            </a:r>
            <a:r>
              <a:rPr lang="ja-JP" altLang="en-US" dirty="0">
                <a:solidFill>
                  <a:schemeClr val="bg1">
                    <a:lumMod val="50000"/>
                  </a:schemeClr>
                </a:solidFill>
                <a:latin typeface="+mn-ea"/>
              </a:rPr>
              <a:t>と</a:t>
            </a:r>
            <a:r>
              <a:rPr lang="en-US" altLang="ja-JP" dirty="0">
                <a:solidFill>
                  <a:schemeClr val="bg1">
                    <a:lumMod val="50000"/>
                  </a:schemeClr>
                </a:solidFill>
                <a:latin typeface="+mn-ea"/>
              </a:rPr>
              <a:t>G</a:t>
            </a:r>
            <a:r>
              <a:rPr lang="ja-JP" altLang="en-US" dirty="0">
                <a:solidFill>
                  <a:schemeClr val="bg1">
                    <a:lumMod val="50000"/>
                  </a:schemeClr>
                </a:solidFill>
                <a:latin typeface="+mn-ea"/>
              </a:rPr>
              <a:t>の割合である⑦</a:t>
            </a:r>
            <a:r>
              <a:rPr lang="en-US" altLang="ja-JP" dirty="0">
                <a:solidFill>
                  <a:schemeClr val="bg1">
                    <a:lumMod val="50000"/>
                  </a:schemeClr>
                </a:solidFill>
                <a:latin typeface="+mn-ea"/>
              </a:rPr>
              <a:t>0.21</a:t>
            </a:r>
            <a:r>
              <a:rPr lang="ja-JP" altLang="en-US" dirty="0">
                <a:solidFill>
                  <a:schemeClr val="bg1">
                    <a:lumMod val="50000"/>
                  </a:schemeClr>
                </a:solidFill>
                <a:latin typeface="+mn-ea"/>
              </a:rPr>
              <a:t>を掛け合わせた結果から期待される、⑧約</a:t>
            </a:r>
            <a:r>
              <a:rPr lang="en-US" altLang="ja-JP" dirty="0">
                <a:solidFill>
                  <a:schemeClr val="bg1">
                    <a:lumMod val="50000"/>
                  </a:schemeClr>
                </a:solidFill>
                <a:latin typeface="+mn-ea"/>
              </a:rPr>
              <a:t>4%</a:t>
            </a:r>
            <a:r>
              <a:rPr lang="ja-JP" altLang="en-US" dirty="0">
                <a:solidFill>
                  <a:schemeClr val="bg1">
                    <a:lumMod val="50000"/>
                  </a:schemeClr>
                </a:solidFill>
                <a:latin typeface="+mn-ea"/>
              </a:rPr>
              <a:t>という値が、</a:t>
            </a:r>
            <a:r>
              <a:rPr lang="ja-JP" altLang="en-US" dirty="0">
                <a:latin typeface="+mn-ea"/>
              </a:rPr>
              <a:t>⑨</a:t>
            </a:r>
            <a:r>
              <a:rPr lang="en-US" altLang="ja-JP" dirty="0">
                <a:solidFill>
                  <a:srgbClr val="FF0000"/>
                </a:solidFill>
                <a:latin typeface="+mn-ea"/>
              </a:rPr>
              <a:t>0.205</a:t>
            </a:r>
            <a:r>
              <a:rPr lang="ja-JP" altLang="en-US" dirty="0">
                <a:latin typeface="+mn-ea"/>
              </a:rPr>
              <a:t>を掛け合わせた結果から期待される、⑩</a:t>
            </a:r>
            <a:r>
              <a:rPr lang="en-US" altLang="ja-JP" dirty="0">
                <a:latin typeface="+mn-ea"/>
              </a:rPr>
              <a:t>4.2%</a:t>
            </a:r>
            <a:r>
              <a:rPr lang="ja-JP" altLang="en-US" dirty="0">
                <a:latin typeface="+mn-ea"/>
              </a:rPr>
              <a:t>という数値に対応します。確率を考える場合は</a:t>
            </a:r>
            <a:r>
              <a:rPr lang="en-US" altLang="ja-JP" dirty="0">
                <a:solidFill>
                  <a:srgbClr val="FF0000"/>
                </a:solidFill>
                <a:latin typeface="+mn-ea"/>
              </a:rPr>
              <a:t>GC</a:t>
            </a:r>
            <a:r>
              <a:rPr lang="ja-JP" altLang="en-US" dirty="0">
                <a:solidFill>
                  <a:srgbClr val="FF0000"/>
                </a:solidFill>
                <a:latin typeface="+mn-ea"/>
              </a:rPr>
              <a:t>含量によって期待値が異なる</a:t>
            </a:r>
            <a:r>
              <a:rPr lang="ja-JP" altLang="en-US" dirty="0">
                <a:latin typeface="+mn-ea"/>
              </a:rPr>
              <a:t>点に注意すべし、ということ。</a:t>
            </a:r>
            <a:endParaRPr lang="en-US" altLang="ja-JP" dirty="0">
              <a:solidFill>
                <a:schemeClr val="bg1">
                  <a:lumMod val="50000"/>
                </a:schemeClr>
              </a:solidFill>
              <a:latin typeface="+mn-ea"/>
            </a:endParaRPr>
          </a:p>
        </p:txBody>
      </p:sp>
    </p:spTree>
    <p:extLst>
      <p:ext uri="{BB962C8B-B14F-4D97-AF65-F5344CB8AC3E}">
        <p14:creationId xmlns:p14="http://schemas.microsoft.com/office/powerpoint/2010/main" val="2132869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出現頻度解析（</a:t>
            </a:r>
            <a:r>
              <a:rPr lang="en-US" altLang="ja-JP" sz="4000" dirty="0">
                <a:latin typeface="+mn-ea"/>
              </a:rPr>
              <a:t>k=2</a:t>
            </a:r>
            <a:r>
              <a:rPr lang="ja-JP" altLang="en-US" sz="4000" dirty="0">
                <a:latin typeface="+mn-ea"/>
              </a:rPr>
              <a:t>）</a:t>
            </a:r>
            <a:r>
              <a:rPr lang="en-US" altLang="ja-JP" sz="4000" dirty="0">
                <a:latin typeface="+mn-ea"/>
              </a:rPr>
              <a:t>2</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11</a:t>
            </a:fld>
            <a:endParaRPr lang="en-US" altLang="ja-JP" dirty="0">
              <a:solidFill>
                <a:srgbClr val="000000"/>
              </a:solidFill>
            </a:endParaRPr>
          </a:p>
        </p:txBody>
      </p:sp>
      <p:sp>
        <p:nvSpPr>
          <p:cNvPr id="20" name="正方形/長方形 19">
            <a:extLst>
              <a:ext uri="{FF2B5EF4-FFF2-40B4-BE49-F238E27FC236}">
                <a16:creationId xmlns:a16="http://schemas.microsoft.com/office/drawing/2014/main" id="{12BD418E-733D-48E7-9375-46C4D45B69CD}"/>
              </a:ext>
            </a:extLst>
          </p:cNvPr>
          <p:cNvSpPr/>
          <p:nvPr/>
        </p:nvSpPr>
        <p:spPr>
          <a:xfrm>
            <a:off x="36000" y="2016000"/>
            <a:ext cx="3207929" cy="369332"/>
          </a:xfrm>
          <a:prstGeom prst="rect">
            <a:avLst/>
          </a:prstGeom>
        </p:spPr>
        <p:txBody>
          <a:bodyPr wrap="none">
            <a:spAutoFit/>
          </a:bodyPr>
          <a:lstStyle/>
          <a:p>
            <a:r>
              <a:rPr lang="en-US" altLang="ja-JP" dirty="0">
                <a:latin typeface="+mn-ea"/>
              </a:rPr>
              <a:t>GGTACG</a:t>
            </a:r>
            <a:r>
              <a:rPr lang="en-US" altLang="ja-JP" dirty="0">
                <a:latin typeface="+mn-ea"/>
                <a:ea typeface="+mn-ea"/>
              </a:rPr>
              <a:t>GTTCCGGTTGCCGA</a:t>
            </a:r>
            <a:endParaRPr lang="ja-JP" altLang="en-US" sz="1800" dirty="0">
              <a:latin typeface="+mn-ea"/>
              <a:ea typeface="+mn-ea"/>
            </a:endParaRPr>
          </a:p>
        </p:txBody>
      </p:sp>
      <p:grpSp>
        <p:nvGrpSpPr>
          <p:cNvPr id="102" name="グループ化 25">
            <a:extLst>
              <a:ext uri="{FF2B5EF4-FFF2-40B4-BE49-F238E27FC236}">
                <a16:creationId xmlns:a16="http://schemas.microsoft.com/office/drawing/2014/main" id="{FF03591E-F5B5-4C0B-8BBC-484069C4D1F1}"/>
              </a:ext>
            </a:extLst>
          </p:cNvPr>
          <p:cNvGrpSpPr>
            <a:grpSpLocks/>
          </p:cNvGrpSpPr>
          <p:nvPr/>
        </p:nvGrpSpPr>
        <p:grpSpPr bwMode="auto">
          <a:xfrm>
            <a:off x="1270800" y="1728000"/>
            <a:ext cx="647700" cy="368300"/>
            <a:chOff x="8265543" y="5967772"/>
            <a:chExt cx="647700" cy="369332"/>
          </a:xfrm>
        </p:grpSpPr>
        <p:sp>
          <p:nvSpPr>
            <p:cNvPr id="103" name="下矢印 26">
              <a:extLst>
                <a:ext uri="{FF2B5EF4-FFF2-40B4-BE49-F238E27FC236}">
                  <a16:creationId xmlns:a16="http://schemas.microsoft.com/office/drawing/2014/main" id="{6D6D5B8D-7C71-4B6D-BF1D-AAB217BF1144}"/>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04" name="テキスト ボックス 27">
              <a:extLst>
                <a:ext uri="{FF2B5EF4-FFF2-40B4-BE49-F238E27FC236}">
                  <a16:creationId xmlns:a16="http://schemas.microsoft.com/office/drawing/2014/main" id="{757D97B2-FACD-4DEB-9436-4F9E0AFB62E0}"/>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cxnSp>
        <p:nvCxnSpPr>
          <p:cNvPr id="14" name="直線コネクタ 13">
            <a:extLst>
              <a:ext uri="{FF2B5EF4-FFF2-40B4-BE49-F238E27FC236}">
                <a16:creationId xmlns:a16="http://schemas.microsoft.com/office/drawing/2014/main" id="{2699BEB8-7C46-41BE-8EAD-BF46BB4F64B1}"/>
              </a:ext>
            </a:extLst>
          </p:cNvPr>
          <p:cNvCxnSpPr/>
          <p:nvPr/>
        </p:nvCxnSpPr>
        <p:spPr bwMode="auto">
          <a:xfrm>
            <a:off x="1602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15" name="正方形/長方形 14">
            <a:extLst>
              <a:ext uri="{FF2B5EF4-FFF2-40B4-BE49-F238E27FC236}">
                <a16:creationId xmlns:a16="http://schemas.microsoft.com/office/drawing/2014/main" id="{05E5FEF7-7056-4A73-AF66-DE9057D30A01}"/>
              </a:ext>
            </a:extLst>
          </p:cNvPr>
          <p:cNvSpPr/>
          <p:nvPr/>
        </p:nvSpPr>
        <p:spPr>
          <a:xfrm>
            <a:off x="36000" y="2340000"/>
            <a:ext cx="498855" cy="369332"/>
          </a:xfrm>
          <a:prstGeom prst="rect">
            <a:avLst/>
          </a:prstGeom>
        </p:spPr>
        <p:txBody>
          <a:bodyPr wrap="none">
            <a:spAutoFit/>
          </a:bodyPr>
          <a:lstStyle/>
          <a:p>
            <a:r>
              <a:rPr lang="en-US" altLang="ja-JP" dirty="0">
                <a:latin typeface="+mn-ea"/>
              </a:rPr>
              <a:t>GG</a:t>
            </a:r>
            <a:endParaRPr lang="ja-JP" altLang="en-US" dirty="0"/>
          </a:p>
        </p:txBody>
      </p:sp>
      <p:sp>
        <p:nvSpPr>
          <p:cNvPr id="16" name="正方形/長方形 15">
            <a:extLst>
              <a:ext uri="{FF2B5EF4-FFF2-40B4-BE49-F238E27FC236}">
                <a16:creationId xmlns:a16="http://schemas.microsoft.com/office/drawing/2014/main" id="{4CDDC75D-D093-46E2-9FBA-2D03EEA188E7}"/>
              </a:ext>
            </a:extLst>
          </p:cNvPr>
          <p:cNvSpPr/>
          <p:nvPr/>
        </p:nvSpPr>
        <p:spPr>
          <a:xfrm>
            <a:off x="194400" y="2520000"/>
            <a:ext cx="478016" cy="369332"/>
          </a:xfrm>
          <a:prstGeom prst="rect">
            <a:avLst/>
          </a:prstGeom>
        </p:spPr>
        <p:txBody>
          <a:bodyPr wrap="none">
            <a:spAutoFit/>
          </a:bodyPr>
          <a:lstStyle/>
          <a:p>
            <a:r>
              <a:rPr lang="en-US" altLang="ja-JP" dirty="0">
                <a:latin typeface="+mn-ea"/>
              </a:rPr>
              <a:t>GT</a:t>
            </a:r>
            <a:endParaRPr lang="ja-JP" altLang="en-US" dirty="0"/>
          </a:p>
        </p:txBody>
      </p:sp>
      <p:sp>
        <p:nvSpPr>
          <p:cNvPr id="17" name="正方形/長方形 16">
            <a:extLst>
              <a:ext uri="{FF2B5EF4-FFF2-40B4-BE49-F238E27FC236}">
                <a16:creationId xmlns:a16="http://schemas.microsoft.com/office/drawing/2014/main" id="{0EF473B9-8CC3-44CD-AAE4-8B827115884D}"/>
              </a:ext>
            </a:extLst>
          </p:cNvPr>
          <p:cNvSpPr/>
          <p:nvPr/>
        </p:nvSpPr>
        <p:spPr>
          <a:xfrm>
            <a:off x="352800" y="2700000"/>
            <a:ext cx="466794" cy="369332"/>
          </a:xfrm>
          <a:prstGeom prst="rect">
            <a:avLst/>
          </a:prstGeom>
        </p:spPr>
        <p:txBody>
          <a:bodyPr wrap="none">
            <a:spAutoFit/>
          </a:bodyPr>
          <a:lstStyle/>
          <a:p>
            <a:r>
              <a:rPr lang="en-US" altLang="ja-JP" dirty="0">
                <a:latin typeface="+mn-ea"/>
              </a:rPr>
              <a:t>TA</a:t>
            </a:r>
            <a:endParaRPr lang="ja-JP" altLang="en-US" dirty="0"/>
          </a:p>
        </p:txBody>
      </p:sp>
      <p:sp>
        <p:nvSpPr>
          <p:cNvPr id="18" name="正方形/長方形 17">
            <a:extLst>
              <a:ext uri="{FF2B5EF4-FFF2-40B4-BE49-F238E27FC236}">
                <a16:creationId xmlns:a16="http://schemas.microsoft.com/office/drawing/2014/main" id="{179CD435-EAD5-4EC1-9934-ED23252F5332}"/>
              </a:ext>
            </a:extLst>
          </p:cNvPr>
          <p:cNvSpPr/>
          <p:nvPr/>
        </p:nvSpPr>
        <p:spPr>
          <a:xfrm>
            <a:off x="482400" y="2880000"/>
            <a:ext cx="484428" cy="369332"/>
          </a:xfrm>
          <a:prstGeom prst="rect">
            <a:avLst/>
          </a:prstGeom>
        </p:spPr>
        <p:txBody>
          <a:bodyPr wrap="none">
            <a:spAutoFit/>
          </a:bodyPr>
          <a:lstStyle/>
          <a:p>
            <a:r>
              <a:rPr lang="en-US" altLang="ja-JP" dirty="0">
                <a:latin typeface="+mn-ea"/>
              </a:rPr>
              <a:t>AC</a:t>
            </a:r>
            <a:endParaRPr lang="ja-JP" altLang="en-US" dirty="0"/>
          </a:p>
        </p:txBody>
      </p:sp>
      <p:sp>
        <p:nvSpPr>
          <p:cNvPr id="19" name="正方形/長方形 18">
            <a:extLst>
              <a:ext uri="{FF2B5EF4-FFF2-40B4-BE49-F238E27FC236}">
                <a16:creationId xmlns:a16="http://schemas.microsoft.com/office/drawing/2014/main" id="{814E76A5-8876-42E9-8C61-EEF0F670806E}"/>
              </a:ext>
            </a:extLst>
          </p:cNvPr>
          <p:cNvSpPr/>
          <p:nvPr/>
        </p:nvSpPr>
        <p:spPr>
          <a:xfrm>
            <a:off x="619200" y="3060000"/>
            <a:ext cx="495649" cy="369332"/>
          </a:xfrm>
          <a:prstGeom prst="rect">
            <a:avLst/>
          </a:prstGeom>
        </p:spPr>
        <p:txBody>
          <a:bodyPr wrap="none">
            <a:spAutoFit/>
          </a:bodyPr>
          <a:lstStyle/>
          <a:p>
            <a:r>
              <a:rPr lang="en-US" altLang="ja-JP" dirty="0">
                <a:latin typeface="+mn-ea"/>
              </a:rPr>
              <a:t>CG</a:t>
            </a:r>
            <a:endParaRPr lang="ja-JP" altLang="en-US" dirty="0"/>
          </a:p>
        </p:txBody>
      </p:sp>
      <p:sp>
        <p:nvSpPr>
          <p:cNvPr id="21" name="正方形/長方形 20">
            <a:extLst>
              <a:ext uri="{FF2B5EF4-FFF2-40B4-BE49-F238E27FC236}">
                <a16:creationId xmlns:a16="http://schemas.microsoft.com/office/drawing/2014/main" id="{75139D4C-C4AC-4220-92F3-A47B9B0E0301}"/>
              </a:ext>
            </a:extLst>
          </p:cNvPr>
          <p:cNvSpPr/>
          <p:nvPr/>
        </p:nvSpPr>
        <p:spPr>
          <a:xfrm>
            <a:off x="770400" y="3240000"/>
            <a:ext cx="498855" cy="369332"/>
          </a:xfrm>
          <a:prstGeom prst="rect">
            <a:avLst/>
          </a:prstGeom>
        </p:spPr>
        <p:txBody>
          <a:bodyPr wrap="none">
            <a:spAutoFit/>
          </a:bodyPr>
          <a:lstStyle/>
          <a:p>
            <a:r>
              <a:rPr lang="en-US" altLang="ja-JP" dirty="0">
                <a:latin typeface="+mn-ea"/>
              </a:rPr>
              <a:t>GG</a:t>
            </a:r>
            <a:endParaRPr lang="ja-JP" altLang="en-US" dirty="0"/>
          </a:p>
        </p:txBody>
      </p:sp>
      <p:sp>
        <p:nvSpPr>
          <p:cNvPr id="22" name="正方形/長方形 21">
            <a:extLst>
              <a:ext uri="{FF2B5EF4-FFF2-40B4-BE49-F238E27FC236}">
                <a16:creationId xmlns:a16="http://schemas.microsoft.com/office/drawing/2014/main" id="{77A37AE0-A9C8-4ABF-A333-CDE755C710AF}"/>
              </a:ext>
            </a:extLst>
          </p:cNvPr>
          <p:cNvSpPr/>
          <p:nvPr/>
        </p:nvSpPr>
        <p:spPr>
          <a:xfrm>
            <a:off x="921600" y="3420000"/>
            <a:ext cx="478016" cy="369332"/>
          </a:xfrm>
          <a:prstGeom prst="rect">
            <a:avLst/>
          </a:prstGeom>
        </p:spPr>
        <p:txBody>
          <a:bodyPr wrap="none">
            <a:spAutoFit/>
          </a:bodyPr>
          <a:lstStyle/>
          <a:p>
            <a:r>
              <a:rPr lang="en-US" altLang="ja-JP" dirty="0">
                <a:latin typeface="+mn-ea"/>
              </a:rPr>
              <a:t>GT</a:t>
            </a:r>
            <a:endParaRPr lang="ja-JP" altLang="en-US" dirty="0"/>
          </a:p>
        </p:txBody>
      </p:sp>
      <p:sp>
        <p:nvSpPr>
          <p:cNvPr id="23" name="正方形/長方形 22">
            <a:extLst>
              <a:ext uri="{FF2B5EF4-FFF2-40B4-BE49-F238E27FC236}">
                <a16:creationId xmlns:a16="http://schemas.microsoft.com/office/drawing/2014/main" id="{A56DBCDA-0831-4997-9137-2AA0625BBD5A}"/>
              </a:ext>
            </a:extLst>
          </p:cNvPr>
          <p:cNvSpPr/>
          <p:nvPr/>
        </p:nvSpPr>
        <p:spPr>
          <a:xfrm>
            <a:off x="1080000" y="3600000"/>
            <a:ext cx="457176" cy="369332"/>
          </a:xfrm>
          <a:prstGeom prst="rect">
            <a:avLst/>
          </a:prstGeom>
        </p:spPr>
        <p:txBody>
          <a:bodyPr wrap="none">
            <a:spAutoFit/>
          </a:bodyPr>
          <a:lstStyle/>
          <a:p>
            <a:r>
              <a:rPr lang="en-US" altLang="ja-JP" dirty="0">
                <a:latin typeface="+mn-ea"/>
              </a:rPr>
              <a:t>TT</a:t>
            </a:r>
            <a:endParaRPr lang="ja-JP" altLang="en-US" dirty="0"/>
          </a:p>
        </p:txBody>
      </p:sp>
      <p:sp>
        <p:nvSpPr>
          <p:cNvPr id="24" name="正方形/長方形 23">
            <a:extLst>
              <a:ext uri="{FF2B5EF4-FFF2-40B4-BE49-F238E27FC236}">
                <a16:creationId xmlns:a16="http://schemas.microsoft.com/office/drawing/2014/main" id="{558EE388-FE0F-46DF-BD75-B9641E3C9F73}"/>
              </a:ext>
            </a:extLst>
          </p:cNvPr>
          <p:cNvSpPr/>
          <p:nvPr/>
        </p:nvSpPr>
        <p:spPr>
          <a:xfrm>
            <a:off x="1216800" y="3780000"/>
            <a:ext cx="474810" cy="369332"/>
          </a:xfrm>
          <a:prstGeom prst="rect">
            <a:avLst/>
          </a:prstGeom>
        </p:spPr>
        <p:txBody>
          <a:bodyPr wrap="none">
            <a:spAutoFit/>
          </a:bodyPr>
          <a:lstStyle/>
          <a:p>
            <a:r>
              <a:rPr lang="en-US" altLang="ja-JP" dirty="0">
                <a:latin typeface="+mn-ea"/>
              </a:rPr>
              <a:t>TC</a:t>
            </a:r>
            <a:endParaRPr lang="ja-JP" altLang="en-US" dirty="0"/>
          </a:p>
        </p:txBody>
      </p:sp>
      <p:sp>
        <p:nvSpPr>
          <p:cNvPr id="25" name="正方形/長方形 24">
            <a:extLst>
              <a:ext uri="{FF2B5EF4-FFF2-40B4-BE49-F238E27FC236}">
                <a16:creationId xmlns:a16="http://schemas.microsoft.com/office/drawing/2014/main" id="{B109E5B5-C535-4ABF-93E1-8DC22A185246}"/>
              </a:ext>
            </a:extLst>
          </p:cNvPr>
          <p:cNvSpPr/>
          <p:nvPr/>
        </p:nvSpPr>
        <p:spPr>
          <a:xfrm>
            <a:off x="1346400" y="3960000"/>
            <a:ext cx="492443" cy="369332"/>
          </a:xfrm>
          <a:prstGeom prst="rect">
            <a:avLst/>
          </a:prstGeom>
        </p:spPr>
        <p:txBody>
          <a:bodyPr wrap="none">
            <a:spAutoFit/>
          </a:bodyPr>
          <a:lstStyle/>
          <a:p>
            <a:r>
              <a:rPr lang="en-US" altLang="ja-JP" dirty="0">
                <a:latin typeface="+mn-ea"/>
              </a:rPr>
              <a:t>CC</a:t>
            </a:r>
            <a:endParaRPr lang="ja-JP" altLang="en-US" dirty="0"/>
          </a:p>
        </p:txBody>
      </p:sp>
      <p:sp>
        <p:nvSpPr>
          <p:cNvPr id="26" name="正方形/長方形 25">
            <a:extLst>
              <a:ext uri="{FF2B5EF4-FFF2-40B4-BE49-F238E27FC236}">
                <a16:creationId xmlns:a16="http://schemas.microsoft.com/office/drawing/2014/main" id="{9D926C46-FDA3-4AFC-A4B9-F0AF66B6DE2A}"/>
              </a:ext>
            </a:extLst>
          </p:cNvPr>
          <p:cNvSpPr/>
          <p:nvPr/>
        </p:nvSpPr>
        <p:spPr>
          <a:xfrm>
            <a:off x="1497600" y="4140000"/>
            <a:ext cx="495649" cy="369332"/>
          </a:xfrm>
          <a:prstGeom prst="rect">
            <a:avLst/>
          </a:prstGeom>
        </p:spPr>
        <p:txBody>
          <a:bodyPr wrap="none">
            <a:spAutoFit/>
          </a:bodyPr>
          <a:lstStyle/>
          <a:p>
            <a:r>
              <a:rPr lang="en-US" altLang="ja-JP" dirty="0">
                <a:latin typeface="+mn-ea"/>
              </a:rPr>
              <a:t>CG</a:t>
            </a:r>
            <a:endParaRPr lang="ja-JP" altLang="en-US" dirty="0"/>
          </a:p>
        </p:txBody>
      </p:sp>
      <p:sp>
        <p:nvSpPr>
          <p:cNvPr id="27" name="正方形/長方形 26">
            <a:extLst>
              <a:ext uri="{FF2B5EF4-FFF2-40B4-BE49-F238E27FC236}">
                <a16:creationId xmlns:a16="http://schemas.microsoft.com/office/drawing/2014/main" id="{EF3F1BD8-488D-4653-9283-F8438FFD276F}"/>
              </a:ext>
            </a:extLst>
          </p:cNvPr>
          <p:cNvSpPr/>
          <p:nvPr/>
        </p:nvSpPr>
        <p:spPr>
          <a:xfrm>
            <a:off x="1645200" y="4320000"/>
            <a:ext cx="498855" cy="369332"/>
          </a:xfrm>
          <a:prstGeom prst="rect">
            <a:avLst/>
          </a:prstGeom>
        </p:spPr>
        <p:txBody>
          <a:bodyPr wrap="none">
            <a:spAutoFit/>
          </a:bodyPr>
          <a:lstStyle/>
          <a:p>
            <a:r>
              <a:rPr lang="en-US" altLang="ja-JP" dirty="0">
                <a:latin typeface="+mn-ea"/>
              </a:rPr>
              <a:t>GG</a:t>
            </a:r>
            <a:endParaRPr lang="ja-JP" altLang="en-US" dirty="0"/>
          </a:p>
        </p:txBody>
      </p:sp>
      <p:sp>
        <p:nvSpPr>
          <p:cNvPr id="28" name="正方形/長方形 27">
            <a:extLst>
              <a:ext uri="{FF2B5EF4-FFF2-40B4-BE49-F238E27FC236}">
                <a16:creationId xmlns:a16="http://schemas.microsoft.com/office/drawing/2014/main" id="{95E57F0F-FFF3-4BC5-8699-8125D376AABE}"/>
              </a:ext>
            </a:extLst>
          </p:cNvPr>
          <p:cNvSpPr/>
          <p:nvPr/>
        </p:nvSpPr>
        <p:spPr>
          <a:xfrm>
            <a:off x="1803600" y="4500000"/>
            <a:ext cx="478016" cy="369332"/>
          </a:xfrm>
          <a:prstGeom prst="rect">
            <a:avLst/>
          </a:prstGeom>
        </p:spPr>
        <p:txBody>
          <a:bodyPr wrap="none">
            <a:spAutoFit/>
          </a:bodyPr>
          <a:lstStyle/>
          <a:p>
            <a:r>
              <a:rPr lang="en-US" altLang="ja-JP" dirty="0">
                <a:latin typeface="+mn-ea"/>
              </a:rPr>
              <a:t>GT</a:t>
            </a:r>
            <a:endParaRPr lang="ja-JP" altLang="en-US" dirty="0"/>
          </a:p>
        </p:txBody>
      </p:sp>
      <p:sp>
        <p:nvSpPr>
          <p:cNvPr id="29" name="正方形/長方形 28">
            <a:extLst>
              <a:ext uri="{FF2B5EF4-FFF2-40B4-BE49-F238E27FC236}">
                <a16:creationId xmlns:a16="http://schemas.microsoft.com/office/drawing/2014/main" id="{D62BFF21-F3E7-4179-80DA-0491ECAFB824}"/>
              </a:ext>
            </a:extLst>
          </p:cNvPr>
          <p:cNvSpPr/>
          <p:nvPr/>
        </p:nvSpPr>
        <p:spPr>
          <a:xfrm>
            <a:off x="1962000" y="4680000"/>
            <a:ext cx="457176" cy="369332"/>
          </a:xfrm>
          <a:prstGeom prst="rect">
            <a:avLst/>
          </a:prstGeom>
        </p:spPr>
        <p:txBody>
          <a:bodyPr wrap="none">
            <a:spAutoFit/>
          </a:bodyPr>
          <a:lstStyle/>
          <a:p>
            <a:r>
              <a:rPr lang="en-US" altLang="ja-JP" dirty="0">
                <a:latin typeface="+mn-ea"/>
              </a:rPr>
              <a:t>TT</a:t>
            </a:r>
            <a:endParaRPr lang="ja-JP" altLang="en-US" dirty="0"/>
          </a:p>
        </p:txBody>
      </p:sp>
      <p:cxnSp>
        <p:nvCxnSpPr>
          <p:cNvPr id="30" name="直線コネクタ 29">
            <a:extLst>
              <a:ext uri="{FF2B5EF4-FFF2-40B4-BE49-F238E27FC236}">
                <a16:creationId xmlns:a16="http://schemas.microsoft.com/office/drawing/2014/main" id="{A931E115-E518-41D2-B94D-C9FC2559EA78}"/>
              </a:ext>
            </a:extLst>
          </p:cNvPr>
          <p:cNvCxnSpPr/>
          <p:nvPr/>
        </p:nvCxnSpPr>
        <p:spPr bwMode="auto">
          <a:xfrm>
            <a:off x="2322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31" name="正方形/長方形 30">
            <a:extLst>
              <a:ext uri="{FF2B5EF4-FFF2-40B4-BE49-F238E27FC236}">
                <a16:creationId xmlns:a16="http://schemas.microsoft.com/office/drawing/2014/main" id="{4C2B9AC3-45D1-4332-B45B-28574B841965}"/>
              </a:ext>
            </a:extLst>
          </p:cNvPr>
          <p:cNvSpPr/>
          <p:nvPr/>
        </p:nvSpPr>
        <p:spPr>
          <a:xfrm>
            <a:off x="2098800" y="4860000"/>
            <a:ext cx="478016" cy="369332"/>
          </a:xfrm>
          <a:prstGeom prst="rect">
            <a:avLst/>
          </a:prstGeom>
        </p:spPr>
        <p:txBody>
          <a:bodyPr wrap="none">
            <a:spAutoFit/>
          </a:bodyPr>
          <a:lstStyle/>
          <a:p>
            <a:r>
              <a:rPr lang="en-US" altLang="ja-JP" dirty="0">
                <a:latin typeface="+mn-ea"/>
              </a:rPr>
              <a:t>TG</a:t>
            </a:r>
            <a:endParaRPr lang="ja-JP" altLang="en-US" dirty="0"/>
          </a:p>
        </p:txBody>
      </p:sp>
      <p:cxnSp>
        <p:nvCxnSpPr>
          <p:cNvPr id="32" name="直線コネクタ 31">
            <a:extLst>
              <a:ext uri="{FF2B5EF4-FFF2-40B4-BE49-F238E27FC236}">
                <a16:creationId xmlns:a16="http://schemas.microsoft.com/office/drawing/2014/main" id="{D67084AF-4C22-4932-A43B-4CF5BE9A8400}"/>
              </a:ext>
            </a:extLst>
          </p:cNvPr>
          <p:cNvCxnSpPr/>
          <p:nvPr/>
        </p:nvCxnSpPr>
        <p:spPr bwMode="auto">
          <a:xfrm>
            <a:off x="3096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33" name="直線コネクタ 32">
            <a:extLst>
              <a:ext uri="{FF2B5EF4-FFF2-40B4-BE49-F238E27FC236}">
                <a16:creationId xmlns:a16="http://schemas.microsoft.com/office/drawing/2014/main" id="{E06EC17A-6CC3-4763-A539-A947238E12C5}"/>
              </a:ext>
            </a:extLst>
          </p:cNvPr>
          <p:cNvCxnSpPr/>
          <p:nvPr/>
        </p:nvCxnSpPr>
        <p:spPr bwMode="auto">
          <a:xfrm>
            <a:off x="8712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34" name="直線コネクタ 33">
            <a:extLst>
              <a:ext uri="{FF2B5EF4-FFF2-40B4-BE49-F238E27FC236}">
                <a16:creationId xmlns:a16="http://schemas.microsoft.com/office/drawing/2014/main" id="{9B9E33F5-69B4-4AA4-888C-F51A5779E53B}"/>
              </a:ext>
            </a:extLst>
          </p:cNvPr>
          <p:cNvCxnSpPr/>
          <p:nvPr/>
        </p:nvCxnSpPr>
        <p:spPr bwMode="auto">
          <a:xfrm>
            <a:off x="1332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35" name="正方形/長方形 34">
            <a:extLst>
              <a:ext uri="{FF2B5EF4-FFF2-40B4-BE49-F238E27FC236}">
                <a16:creationId xmlns:a16="http://schemas.microsoft.com/office/drawing/2014/main" id="{E5363E87-32DD-41A0-9CE4-BCFA6C5EF530}"/>
              </a:ext>
            </a:extLst>
          </p:cNvPr>
          <p:cNvSpPr/>
          <p:nvPr/>
        </p:nvSpPr>
        <p:spPr>
          <a:xfrm>
            <a:off x="2232000" y="5040000"/>
            <a:ext cx="495649" cy="369332"/>
          </a:xfrm>
          <a:prstGeom prst="rect">
            <a:avLst/>
          </a:prstGeom>
        </p:spPr>
        <p:txBody>
          <a:bodyPr wrap="none">
            <a:spAutoFit/>
          </a:bodyPr>
          <a:lstStyle/>
          <a:p>
            <a:r>
              <a:rPr lang="en-US" altLang="ja-JP" dirty="0">
                <a:latin typeface="+mn-ea"/>
              </a:rPr>
              <a:t>GC</a:t>
            </a:r>
            <a:endParaRPr lang="ja-JP" altLang="en-US" dirty="0"/>
          </a:p>
        </p:txBody>
      </p:sp>
      <p:sp>
        <p:nvSpPr>
          <p:cNvPr id="36" name="正方形/長方形 35">
            <a:extLst>
              <a:ext uri="{FF2B5EF4-FFF2-40B4-BE49-F238E27FC236}">
                <a16:creationId xmlns:a16="http://schemas.microsoft.com/office/drawing/2014/main" id="{D2F2670D-A391-4819-8463-5FA8F6190CF1}"/>
              </a:ext>
            </a:extLst>
          </p:cNvPr>
          <p:cNvSpPr/>
          <p:nvPr/>
        </p:nvSpPr>
        <p:spPr>
          <a:xfrm>
            <a:off x="2394000" y="5220000"/>
            <a:ext cx="495649" cy="369332"/>
          </a:xfrm>
          <a:prstGeom prst="rect">
            <a:avLst/>
          </a:prstGeom>
        </p:spPr>
        <p:txBody>
          <a:bodyPr wrap="none">
            <a:spAutoFit/>
          </a:bodyPr>
          <a:lstStyle/>
          <a:p>
            <a:r>
              <a:rPr lang="en-US" altLang="ja-JP" dirty="0">
                <a:latin typeface="+mn-ea"/>
              </a:rPr>
              <a:t>CC</a:t>
            </a:r>
            <a:endParaRPr lang="ja-JP" altLang="en-US" dirty="0"/>
          </a:p>
        </p:txBody>
      </p:sp>
      <p:sp>
        <p:nvSpPr>
          <p:cNvPr id="37" name="正方形/長方形 36">
            <a:extLst>
              <a:ext uri="{FF2B5EF4-FFF2-40B4-BE49-F238E27FC236}">
                <a16:creationId xmlns:a16="http://schemas.microsoft.com/office/drawing/2014/main" id="{8DBBD40E-7370-4576-A67C-42533F20252A}"/>
              </a:ext>
            </a:extLst>
          </p:cNvPr>
          <p:cNvSpPr/>
          <p:nvPr/>
        </p:nvSpPr>
        <p:spPr>
          <a:xfrm>
            <a:off x="2548800" y="5400000"/>
            <a:ext cx="495649" cy="369332"/>
          </a:xfrm>
          <a:prstGeom prst="rect">
            <a:avLst/>
          </a:prstGeom>
        </p:spPr>
        <p:txBody>
          <a:bodyPr wrap="none">
            <a:spAutoFit/>
          </a:bodyPr>
          <a:lstStyle/>
          <a:p>
            <a:r>
              <a:rPr lang="en-US" altLang="ja-JP" dirty="0">
                <a:latin typeface="+mn-ea"/>
              </a:rPr>
              <a:t>CG</a:t>
            </a:r>
            <a:endParaRPr lang="ja-JP" altLang="en-US" dirty="0"/>
          </a:p>
        </p:txBody>
      </p:sp>
      <p:sp>
        <p:nvSpPr>
          <p:cNvPr id="38" name="正方形/長方形 37">
            <a:extLst>
              <a:ext uri="{FF2B5EF4-FFF2-40B4-BE49-F238E27FC236}">
                <a16:creationId xmlns:a16="http://schemas.microsoft.com/office/drawing/2014/main" id="{B8069D1A-AB33-49BE-B48B-BC4AA739DDC2}"/>
              </a:ext>
            </a:extLst>
          </p:cNvPr>
          <p:cNvSpPr/>
          <p:nvPr/>
        </p:nvSpPr>
        <p:spPr>
          <a:xfrm>
            <a:off x="2700000" y="5580000"/>
            <a:ext cx="487634" cy="369332"/>
          </a:xfrm>
          <a:prstGeom prst="rect">
            <a:avLst/>
          </a:prstGeom>
        </p:spPr>
        <p:txBody>
          <a:bodyPr wrap="none">
            <a:spAutoFit/>
          </a:bodyPr>
          <a:lstStyle/>
          <a:p>
            <a:r>
              <a:rPr lang="en-US" altLang="ja-JP" dirty="0">
                <a:latin typeface="+mn-ea"/>
              </a:rPr>
              <a:t>GA</a:t>
            </a:r>
            <a:endParaRPr lang="ja-JP" altLang="en-US" dirty="0"/>
          </a:p>
        </p:txBody>
      </p:sp>
      <p:cxnSp>
        <p:nvCxnSpPr>
          <p:cNvPr id="39" name="直線コネクタ 38">
            <a:extLst>
              <a:ext uri="{FF2B5EF4-FFF2-40B4-BE49-F238E27FC236}">
                <a16:creationId xmlns:a16="http://schemas.microsoft.com/office/drawing/2014/main" id="{915FBFA7-B61F-4865-B24C-538FED1E6319}"/>
              </a:ext>
            </a:extLst>
          </p:cNvPr>
          <p:cNvCxnSpPr/>
          <p:nvPr/>
        </p:nvCxnSpPr>
        <p:spPr>
          <a:xfrm flipH="1">
            <a:off x="144000" y="3337200"/>
            <a:ext cx="2952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EC074113-ED12-446F-BE8F-053E1BCE83E9}"/>
              </a:ext>
            </a:extLst>
          </p:cNvPr>
          <p:cNvCxnSpPr/>
          <p:nvPr/>
        </p:nvCxnSpPr>
        <p:spPr>
          <a:xfrm flipH="1">
            <a:off x="144000" y="4240800"/>
            <a:ext cx="2952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EA5C59FB-F8F0-4892-AAD9-AB1F9F992875}"/>
              </a:ext>
            </a:extLst>
          </p:cNvPr>
          <p:cNvCxnSpPr/>
          <p:nvPr/>
        </p:nvCxnSpPr>
        <p:spPr>
          <a:xfrm flipH="1">
            <a:off x="144000" y="5144400"/>
            <a:ext cx="2952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9E212095-9A52-4551-B811-E729D5A0A95D}"/>
              </a:ext>
            </a:extLst>
          </p:cNvPr>
          <p:cNvCxnSpPr/>
          <p:nvPr/>
        </p:nvCxnSpPr>
        <p:spPr>
          <a:xfrm flipH="1">
            <a:off x="144000" y="2434665"/>
            <a:ext cx="2952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03F2F68C-B348-4CEB-86CE-69D3FA66881E}"/>
              </a:ext>
            </a:extLst>
          </p:cNvPr>
          <p:cNvCxnSpPr/>
          <p:nvPr/>
        </p:nvCxnSpPr>
        <p:spPr>
          <a:xfrm flipH="1">
            <a:off x="128464" y="6051600"/>
            <a:ext cx="2952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4" name="Text Box 8">
            <a:extLst>
              <a:ext uri="{FF2B5EF4-FFF2-40B4-BE49-F238E27FC236}">
                <a16:creationId xmlns:a16="http://schemas.microsoft.com/office/drawing/2014/main" id="{15281CBA-9B95-4DF3-8D6E-C820B19E786B}"/>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例として、</a:t>
            </a:r>
            <a:r>
              <a:rPr lang="en-US" altLang="ja-JP" dirty="0">
                <a:solidFill>
                  <a:schemeClr val="bg1">
                    <a:lumMod val="50000"/>
                  </a:schemeClr>
                </a:solidFill>
                <a:latin typeface="+mn-ea"/>
              </a:rPr>
              <a:t>k-mer</a:t>
            </a:r>
            <a:r>
              <a:rPr lang="ja-JP" altLang="en-US" dirty="0">
                <a:solidFill>
                  <a:schemeClr val="bg1">
                    <a:lumMod val="50000"/>
                  </a:schemeClr>
                </a:solidFill>
                <a:latin typeface="+mn-ea"/>
              </a:rPr>
              <a:t>出現頻度解析（</a:t>
            </a:r>
            <a:r>
              <a:rPr lang="en-US" altLang="ja-JP" dirty="0">
                <a:solidFill>
                  <a:schemeClr val="bg1">
                    <a:lumMod val="50000"/>
                  </a:schemeClr>
                </a:solidFill>
                <a:latin typeface="+mn-ea"/>
              </a:rPr>
              <a:t>k=2</a:t>
            </a:r>
            <a:r>
              <a:rPr lang="ja-JP" altLang="en-US" dirty="0">
                <a:solidFill>
                  <a:schemeClr val="bg1">
                    <a:lumMod val="50000"/>
                  </a:schemeClr>
                </a:solidFill>
                <a:latin typeface="+mn-ea"/>
              </a:rPr>
              <a:t>）で、①の配列の出現頻度を調べる。</a:t>
            </a:r>
            <a:r>
              <a:rPr lang="en-US" altLang="ja-JP" dirty="0">
                <a:solidFill>
                  <a:schemeClr val="bg1">
                    <a:lumMod val="50000"/>
                  </a:schemeClr>
                </a:solidFill>
                <a:latin typeface="+mn-ea"/>
              </a:rPr>
              <a:t>ACGT</a:t>
            </a:r>
            <a:r>
              <a:rPr lang="ja-JP" altLang="en-US" dirty="0">
                <a:solidFill>
                  <a:schemeClr val="bg1">
                    <a:lumMod val="50000"/>
                  </a:schemeClr>
                </a:solidFill>
                <a:latin typeface="+mn-ea"/>
              </a:rPr>
              <a:t>の</a:t>
            </a:r>
            <a:r>
              <a:rPr lang="en-US" altLang="ja-JP" dirty="0">
                <a:solidFill>
                  <a:schemeClr val="bg1">
                    <a:lumMod val="50000"/>
                  </a:schemeClr>
                </a:solidFill>
                <a:latin typeface="+mn-ea"/>
              </a:rPr>
              <a:t>4</a:t>
            </a:r>
            <a:r>
              <a:rPr lang="ja-JP" altLang="en-US" dirty="0">
                <a:solidFill>
                  <a:schemeClr val="bg1">
                    <a:lumMod val="50000"/>
                  </a:schemeClr>
                </a:solidFill>
                <a:latin typeface="+mn-ea"/>
              </a:rPr>
              <a:t>種類のみで考えると、②</a:t>
            </a:r>
            <a:r>
              <a:rPr lang="en-US" altLang="ja-JP" dirty="0">
                <a:solidFill>
                  <a:schemeClr val="bg1">
                    <a:lumMod val="50000"/>
                  </a:schemeClr>
                </a:solidFill>
                <a:latin typeface="+mn-ea"/>
              </a:rPr>
              <a:t>k=2</a:t>
            </a:r>
            <a:r>
              <a:rPr lang="ja-JP" altLang="en-US" dirty="0">
                <a:solidFill>
                  <a:schemeClr val="bg1">
                    <a:lumMod val="50000"/>
                  </a:schemeClr>
                </a:solidFill>
                <a:latin typeface="+mn-ea"/>
              </a:rPr>
              <a:t>の場合に可能な</a:t>
            </a:r>
            <a:r>
              <a:rPr lang="en-US" altLang="ja-JP" dirty="0">
                <a:solidFill>
                  <a:schemeClr val="bg1">
                    <a:lumMod val="50000"/>
                  </a:schemeClr>
                </a:solidFill>
                <a:latin typeface="+mn-ea"/>
              </a:rPr>
              <a:t>k-mer</a:t>
            </a:r>
            <a:r>
              <a:rPr lang="ja-JP" altLang="en-US" dirty="0">
                <a:solidFill>
                  <a:schemeClr val="bg1">
                    <a:lumMod val="50000"/>
                  </a:schemeClr>
                </a:solidFill>
                <a:latin typeface="+mn-ea"/>
              </a:rPr>
              <a:t>の種類数は「</a:t>
            </a:r>
            <a:r>
              <a:rPr lang="en-US" altLang="ja-JP" dirty="0">
                <a:solidFill>
                  <a:schemeClr val="bg1">
                    <a:lumMod val="50000"/>
                  </a:schemeClr>
                </a:solidFill>
                <a:latin typeface="+mn-ea"/>
              </a:rPr>
              <a:t>AA, AC, AG, …, TG, TT</a:t>
            </a:r>
            <a:r>
              <a:rPr lang="ja-JP" altLang="en-US" dirty="0">
                <a:solidFill>
                  <a:schemeClr val="bg1">
                    <a:lumMod val="50000"/>
                  </a:schemeClr>
                </a:solidFill>
                <a:latin typeface="+mn-ea"/>
              </a:rPr>
              <a:t>」の</a:t>
            </a:r>
            <a:r>
              <a:rPr lang="en-US" altLang="ja-JP" dirty="0">
                <a:solidFill>
                  <a:schemeClr val="bg1">
                    <a:lumMod val="50000"/>
                  </a:schemeClr>
                </a:solidFill>
                <a:latin typeface="+mn-ea"/>
              </a:rPr>
              <a:t>4^2 = 16</a:t>
            </a:r>
            <a:r>
              <a:rPr lang="ja-JP" altLang="en-US" dirty="0">
                <a:solidFill>
                  <a:schemeClr val="bg1">
                    <a:lumMod val="50000"/>
                  </a:schemeClr>
                </a:solidFill>
                <a:latin typeface="+mn-ea"/>
              </a:rPr>
              <a:t>。</a:t>
            </a:r>
            <a:r>
              <a:rPr lang="ja-JP" altLang="en-US" dirty="0">
                <a:latin typeface="+mn-ea"/>
              </a:rPr>
              <a:t>③カウント結果。</a:t>
            </a:r>
            <a:endParaRPr lang="en-US" altLang="ja-JP" dirty="0">
              <a:latin typeface="+mn-ea"/>
            </a:endParaRPr>
          </a:p>
        </p:txBody>
      </p:sp>
      <p:pic>
        <p:nvPicPr>
          <p:cNvPr id="45" name="図 44">
            <a:extLst>
              <a:ext uri="{FF2B5EF4-FFF2-40B4-BE49-F238E27FC236}">
                <a16:creationId xmlns:a16="http://schemas.microsoft.com/office/drawing/2014/main" id="{28B58B40-B0A4-498B-BE7D-3387C39F0DAE}"/>
              </a:ext>
            </a:extLst>
          </p:cNvPr>
          <p:cNvPicPr>
            <a:picLocks noChangeAspect="1"/>
          </p:cNvPicPr>
          <p:nvPr/>
        </p:nvPicPr>
        <p:blipFill rotWithShape="1">
          <a:blip r:embed="rId3"/>
          <a:srcRect l="-1" r="32248"/>
          <a:stretch/>
        </p:blipFill>
        <p:spPr>
          <a:xfrm>
            <a:off x="4806000" y="2430000"/>
            <a:ext cx="784800" cy="3520745"/>
          </a:xfrm>
          <a:prstGeom prst="rect">
            <a:avLst/>
          </a:prstGeom>
          <a:ln w="19050">
            <a:solidFill>
              <a:srgbClr val="FF0000"/>
            </a:solidFill>
          </a:ln>
        </p:spPr>
      </p:pic>
      <p:grpSp>
        <p:nvGrpSpPr>
          <p:cNvPr id="46" name="グループ化 25">
            <a:extLst>
              <a:ext uri="{FF2B5EF4-FFF2-40B4-BE49-F238E27FC236}">
                <a16:creationId xmlns:a16="http://schemas.microsoft.com/office/drawing/2014/main" id="{944AF49A-7AB0-4C33-A4FD-E706109B585B}"/>
              </a:ext>
            </a:extLst>
          </p:cNvPr>
          <p:cNvGrpSpPr>
            <a:grpSpLocks/>
          </p:cNvGrpSpPr>
          <p:nvPr/>
        </p:nvGrpSpPr>
        <p:grpSpPr bwMode="auto">
          <a:xfrm>
            <a:off x="5090400" y="2052588"/>
            <a:ext cx="647700" cy="368300"/>
            <a:chOff x="8265543" y="5967772"/>
            <a:chExt cx="647700" cy="369332"/>
          </a:xfrm>
        </p:grpSpPr>
        <p:sp>
          <p:nvSpPr>
            <p:cNvPr id="47" name="下矢印 26">
              <a:extLst>
                <a:ext uri="{FF2B5EF4-FFF2-40B4-BE49-F238E27FC236}">
                  <a16:creationId xmlns:a16="http://schemas.microsoft.com/office/drawing/2014/main" id="{8D6043F4-EEA4-46CD-88FF-74412B31ADEB}"/>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48" name="テキスト ボックス 27">
              <a:extLst>
                <a:ext uri="{FF2B5EF4-FFF2-40B4-BE49-F238E27FC236}">
                  <a16:creationId xmlns:a16="http://schemas.microsoft.com/office/drawing/2014/main" id="{DA5AD1EC-0315-42DC-83A1-CB48C0E2C0A7}"/>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③</a:t>
              </a:r>
            </a:p>
          </p:txBody>
        </p:sp>
      </p:grpSp>
    </p:spTree>
    <p:extLst>
      <p:ext uri="{BB962C8B-B14F-4D97-AF65-F5344CB8AC3E}">
        <p14:creationId xmlns:p14="http://schemas.microsoft.com/office/powerpoint/2010/main" val="2782518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6000"/>
            <a:ext cx="9453504" cy="4536157"/>
          </a:xfrm>
        </p:spPr>
        <p:txBody>
          <a:bodyPr/>
          <a:lstStyle/>
          <a:p>
            <a:r>
              <a:rPr lang="en-US" altLang="ja-JP" sz="2400" dirty="0">
                <a:solidFill>
                  <a:schemeClr val="bg1">
                    <a:lumMod val="50000"/>
                  </a:schemeClr>
                </a:solidFill>
                <a:latin typeface="+mn-ea"/>
              </a:rPr>
              <a:t>Introduction</a:t>
            </a:r>
            <a:r>
              <a:rPr lang="ja-JP" altLang="en-US" sz="2400" dirty="0">
                <a:solidFill>
                  <a:schemeClr val="bg1">
                    <a:lumMod val="50000"/>
                  </a:schemeClr>
                </a:solidFill>
                <a:latin typeface="+mn-ea"/>
              </a:rPr>
              <a:t>、出現頻度解析（</a:t>
            </a:r>
            <a:r>
              <a:rPr lang="en-US" altLang="ja-JP" sz="2400" dirty="0">
                <a:solidFill>
                  <a:schemeClr val="bg1">
                    <a:lumMod val="50000"/>
                  </a:schemeClr>
                </a:solidFill>
                <a:latin typeface="+mn-ea"/>
              </a:rPr>
              <a:t>k=2</a:t>
            </a:r>
            <a:r>
              <a:rPr lang="ja-JP" altLang="en-US" sz="2400" dirty="0">
                <a:solidFill>
                  <a:schemeClr val="bg1">
                    <a:lumMod val="50000"/>
                  </a:schemeClr>
                </a:solidFill>
                <a:latin typeface="+mn-ea"/>
              </a:rPr>
              <a:t>）、出現頻度解析（</a:t>
            </a:r>
            <a:r>
              <a:rPr lang="en-US" altLang="ja-JP" sz="2400" dirty="0">
                <a:solidFill>
                  <a:schemeClr val="bg1">
                    <a:lumMod val="50000"/>
                  </a:schemeClr>
                </a:solidFill>
                <a:latin typeface="+mn-ea"/>
              </a:rPr>
              <a:t>k=1</a:t>
            </a:r>
            <a:r>
              <a:rPr lang="ja-JP" altLang="en-US" sz="2400" dirty="0">
                <a:solidFill>
                  <a:schemeClr val="bg1">
                    <a:lumMod val="50000"/>
                  </a:schemeClr>
                </a:solidFill>
                <a:latin typeface="+mn-ea"/>
              </a:rPr>
              <a:t>）</a:t>
            </a:r>
            <a:endParaRPr lang="en-US" altLang="ja-JP" sz="2400" dirty="0">
              <a:solidFill>
                <a:schemeClr val="bg1">
                  <a:lumMod val="50000"/>
                </a:schemeClr>
              </a:solidFill>
              <a:latin typeface="+mn-ea"/>
            </a:endParaRPr>
          </a:p>
          <a:p>
            <a:r>
              <a:rPr lang="en-US" altLang="ja-JP" sz="2400" dirty="0">
                <a:solidFill>
                  <a:schemeClr val="bg1">
                    <a:lumMod val="50000"/>
                  </a:schemeClr>
                </a:solidFill>
                <a:latin typeface="+mn-ea"/>
              </a:rPr>
              <a:t>k=1</a:t>
            </a:r>
            <a:r>
              <a:rPr lang="ja-JP" altLang="en-US" sz="2400" dirty="0">
                <a:solidFill>
                  <a:schemeClr val="bg1">
                    <a:lumMod val="50000"/>
                  </a:schemeClr>
                </a:solidFill>
                <a:latin typeface="+mn-ea"/>
              </a:rPr>
              <a:t>で実践、</a:t>
            </a:r>
            <a:r>
              <a:rPr lang="en-US" altLang="ja-JP" sz="2400" dirty="0">
                <a:solidFill>
                  <a:schemeClr val="bg1">
                    <a:lumMod val="50000"/>
                  </a:schemeClr>
                </a:solidFill>
                <a:latin typeface="+mn-ea"/>
              </a:rPr>
              <a:t>multi-FASTA</a:t>
            </a:r>
            <a:r>
              <a:rPr lang="ja-JP" altLang="en-US" sz="2400" dirty="0">
                <a:solidFill>
                  <a:schemeClr val="bg1">
                    <a:lumMod val="50000"/>
                  </a:schemeClr>
                </a:solidFill>
                <a:latin typeface="+mn-ea"/>
              </a:rPr>
              <a:t>ファイル、他の例題を実行</a:t>
            </a:r>
            <a:endParaRPr lang="en-US" altLang="ja-JP" sz="2400" dirty="0">
              <a:solidFill>
                <a:schemeClr val="bg1">
                  <a:lumMod val="50000"/>
                </a:schemeClr>
              </a:solidFill>
              <a:latin typeface="+mn-ea"/>
            </a:endParaRPr>
          </a:p>
          <a:p>
            <a:r>
              <a:rPr lang="en-US" altLang="ja-JP" sz="2400" dirty="0">
                <a:solidFill>
                  <a:schemeClr val="bg1">
                    <a:lumMod val="50000"/>
                  </a:schemeClr>
                </a:solidFill>
                <a:latin typeface="+mn-ea"/>
              </a:rPr>
              <a:t>k=2</a:t>
            </a:r>
            <a:r>
              <a:rPr lang="ja-JP" altLang="en-US" sz="2400" dirty="0">
                <a:solidFill>
                  <a:schemeClr val="bg1">
                    <a:lumMod val="50000"/>
                  </a:schemeClr>
                </a:solidFill>
                <a:latin typeface="+mn-ea"/>
              </a:rPr>
              <a:t>で実践、関数マニュアル、例題</a:t>
            </a:r>
            <a:r>
              <a:rPr lang="en-US" altLang="ja-JP" sz="2400" dirty="0">
                <a:solidFill>
                  <a:schemeClr val="bg1">
                    <a:lumMod val="50000"/>
                  </a:schemeClr>
                </a:solidFill>
                <a:latin typeface="+mn-ea"/>
              </a:rPr>
              <a:t>2</a:t>
            </a:r>
            <a:r>
              <a:rPr lang="ja-JP" altLang="en-US" sz="2400" dirty="0">
                <a:solidFill>
                  <a:schemeClr val="bg1">
                    <a:lumMod val="50000"/>
                  </a:schemeClr>
                </a:solidFill>
                <a:latin typeface="+mn-ea"/>
              </a:rPr>
              <a:t>を実行、例題</a:t>
            </a:r>
            <a:r>
              <a:rPr lang="en-US" altLang="ja-JP" sz="2400" dirty="0">
                <a:solidFill>
                  <a:schemeClr val="bg1">
                    <a:lumMod val="50000"/>
                  </a:schemeClr>
                </a:solidFill>
                <a:latin typeface="+mn-ea"/>
              </a:rPr>
              <a:t>7</a:t>
            </a:r>
            <a:r>
              <a:rPr lang="ja-JP" altLang="en-US" sz="2400" dirty="0">
                <a:solidFill>
                  <a:schemeClr val="bg1">
                    <a:lumMod val="50000"/>
                  </a:schemeClr>
                </a:solidFill>
                <a:latin typeface="+mn-ea"/>
              </a:rPr>
              <a:t>を実行</a:t>
            </a:r>
            <a:endParaRPr lang="en-US" altLang="ja-JP" sz="2400" dirty="0">
              <a:solidFill>
                <a:schemeClr val="bg1">
                  <a:lumMod val="50000"/>
                </a:schemeClr>
              </a:solidFill>
              <a:latin typeface="+mn-ea"/>
            </a:endParaRPr>
          </a:p>
          <a:p>
            <a:r>
              <a:rPr lang="ja-JP" altLang="en-US" sz="2400" dirty="0">
                <a:solidFill>
                  <a:schemeClr val="bg1">
                    <a:lumMod val="50000"/>
                  </a:schemeClr>
                </a:solidFill>
                <a:latin typeface="+mn-ea"/>
              </a:rPr>
              <a:t>確率の話、</a:t>
            </a:r>
            <a:r>
              <a:rPr lang="ja-JP" altLang="en-US" sz="2400" dirty="0">
                <a:latin typeface="+mn-ea"/>
              </a:rPr>
              <a:t>作図（例題</a:t>
            </a:r>
            <a:r>
              <a:rPr lang="en-US" altLang="ja-JP" sz="2400" dirty="0">
                <a:latin typeface="+mn-ea"/>
              </a:rPr>
              <a:t>10</a:t>
            </a:r>
            <a:r>
              <a:rPr lang="ja-JP" altLang="en-US" sz="2400" dirty="0">
                <a:latin typeface="+mn-ea"/>
              </a:rPr>
              <a:t>）</a:t>
            </a:r>
            <a:r>
              <a:rPr lang="ja-JP" altLang="en-US" sz="2400" dirty="0">
                <a:solidFill>
                  <a:schemeClr val="bg1">
                    <a:lumMod val="50000"/>
                  </a:schemeClr>
                </a:solidFill>
                <a:latin typeface="+mn-ea"/>
              </a:rPr>
              <a:t>、作図（例題</a:t>
            </a:r>
            <a:r>
              <a:rPr lang="en-US" altLang="ja-JP" sz="2400" dirty="0">
                <a:solidFill>
                  <a:schemeClr val="bg1">
                    <a:lumMod val="50000"/>
                  </a:schemeClr>
                </a:solidFill>
                <a:latin typeface="+mn-ea"/>
              </a:rPr>
              <a:t>11</a:t>
            </a:r>
            <a:r>
              <a:rPr lang="ja-JP" altLang="en-US" sz="2400" dirty="0">
                <a:solidFill>
                  <a:schemeClr val="bg1">
                    <a:lumMod val="50000"/>
                  </a:schemeClr>
                </a:solidFill>
                <a:latin typeface="+mn-ea"/>
              </a:rPr>
              <a:t>）、作図（例題</a:t>
            </a:r>
            <a:r>
              <a:rPr lang="en-US" altLang="ja-JP" sz="2400" dirty="0">
                <a:solidFill>
                  <a:schemeClr val="bg1">
                    <a:lumMod val="50000"/>
                  </a:schemeClr>
                </a:solidFill>
                <a:latin typeface="+mn-ea"/>
              </a:rPr>
              <a:t>12</a:t>
            </a:r>
            <a:r>
              <a:rPr lang="ja-JP" altLang="en-US" sz="2400" dirty="0">
                <a:solidFill>
                  <a:schemeClr val="bg1">
                    <a:lumMod val="50000"/>
                  </a:schemeClr>
                </a:solidFill>
                <a:latin typeface="+mn-ea"/>
              </a:rPr>
              <a:t>）</a:t>
            </a:r>
            <a:endParaRPr lang="en-US" altLang="ja-JP" sz="2400" dirty="0">
              <a:solidFill>
                <a:schemeClr val="bg1">
                  <a:lumMod val="50000"/>
                </a:schemeClr>
              </a:solidFill>
              <a:latin typeface="+mn-ea"/>
            </a:endParaRPr>
          </a:p>
          <a:p>
            <a:r>
              <a:rPr lang="ja-JP" altLang="en-US" sz="2400" dirty="0">
                <a:solidFill>
                  <a:schemeClr val="bg1">
                    <a:lumMod val="50000"/>
                  </a:schemeClr>
                </a:solidFill>
                <a:latin typeface="+mn-ea"/>
              </a:rPr>
              <a:t>塩基配列解析の基礎</a:t>
            </a:r>
            <a:endParaRPr lang="en-US" altLang="ja-JP" sz="2400" dirty="0">
              <a:solidFill>
                <a:schemeClr val="bg1">
                  <a:lumMod val="50000"/>
                </a:schemeClr>
              </a:solidFill>
              <a:latin typeface="+mn-ea"/>
            </a:endParaRPr>
          </a:p>
          <a:p>
            <a:pPr lvl="1"/>
            <a:r>
              <a:rPr lang="en-US" altLang="ja-JP" sz="2000" dirty="0">
                <a:solidFill>
                  <a:schemeClr val="bg1">
                    <a:lumMod val="50000"/>
                  </a:schemeClr>
                </a:solidFill>
                <a:latin typeface="+mn-ea"/>
              </a:rPr>
              <a:t>GC</a:t>
            </a:r>
            <a:r>
              <a:rPr lang="ja-JP" altLang="en-US" sz="2000" dirty="0">
                <a:solidFill>
                  <a:schemeClr val="bg1">
                    <a:lumMod val="50000"/>
                  </a:schemeClr>
                </a:solidFill>
                <a:latin typeface="+mn-ea"/>
              </a:rPr>
              <a:t>含量、ランダム配列を生成、部分配列の切り出し</a:t>
            </a:r>
            <a:endParaRPr lang="en-US" altLang="ja-JP" sz="2000" dirty="0">
              <a:solidFill>
                <a:schemeClr val="bg1">
                  <a:lumMod val="50000"/>
                </a:schemeClr>
              </a:solidFill>
              <a:latin typeface="+mn-ea"/>
            </a:endParaRPr>
          </a:p>
          <a:p>
            <a:r>
              <a:rPr lang="ja-JP" altLang="en-US" sz="2400" dirty="0">
                <a:solidFill>
                  <a:schemeClr val="bg1">
                    <a:lumMod val="50000"/>
                  </a:schemeClr>
                </a:solidFill>
                <a:latin typeface="+mn-ea"/>
              </a:rPr>
              <a:t>ゲノムサイズ推定</a:t>
            </a:r>
            <a:endParaRPr lang="en-US" altLang="ja-JP" sz="2400" dirty="0">
              <a:solidFill>
                <a:schemeClr val="bg1">
                  <a:lumMod val="50000"/>
                </a:schemeClr>
              </a:solidFill>
              <a:latin typeface="+mn-ea"/>
            </a:endParaRPr>
          </a:p>
          <a:p>
            <a:pPr lvl="1"/>
            <a:r>
              <a:rPr lang="ja-JP" altLang="en-US" sz="2000" dirty="0">
                <a:solidFill>
                  <a:schemeClr val="bg1">
                    <a:lumMod val="50000"/>
                  </a:schemeClr>
                </a:solidFill>
                <a:latin typeface="+mn-ea"/>
              </a:rPr>
              <a:t>サンプルデータ（例題</a:t>
            </a:r>
            <a:r>
              <a:rPr lang="en-US" altLang="ja-JP" sz="2000" dirty="0">
                <a:solidFill>
                  <a:schemeClr val="bg1">
                    <a:lumMod val="50000"/>
                  </a:schemeClr>
                </a:solidFill>
                <a:latin typeface="+mn-ea"/>
              </a:rPr>
              <a:t>32</a:t>
            </a:r>
            <a:r>
              <a:rPr lang="ja-JP" altLang="en-US" sz="2000" dirty="0">
                <a:solidFill>
                  <a:schemeClr val="bg1">
                    <a:lumMod val="50000"/>
                  </a:schemeClr>
                </a:solidFill>
                <a:latin typeface="+mn-ea"/>
              </a:rPr>
              <a:t>）、被覆率（</a:t>
            </a:r>
            <a:r>
              <a:rPr lang="en-US" altLang="ja-JP" sz="2000" dirty="0">
                <a:solidFill>
                  <a:schemeClr val="bg1">
                    <a:lumMod val="50000"/>
                  </a:schemeClr>
                </a:solidFill>
                <a:latin typeface="+mn-ea"/>
              </a:rPr>
              <a:t>coverage</a:t>
            </a:r>
            <a:r>
              <a:rPr lang="ja-JP" altLang="en-US" sz="2000" dirty="0">
                <a:solidFill>
                  <a:schemeClr val="bg1">
                    <a:lumMod val="50000"/>
                  </a:schemeClr>
                </a:solidFill>
                <a:latin typeface="+mn-ea"/>
              </a:rPr>
              <a:t>）、基本的な考え方</a:t>
            </a:r>
            <a:r>
              <a:rPr lang="en-US" altLang="ja-JP" sz="2000" dirty="0">
                <a:solidFill>
                  <a:schemeClr val="bg1">
                    <a:lumMod val="50000"/>
                  </a:schemeClr>
                </a:solidFill>
                <a:latin typeface="+mn-ea"/>
              </a:rPr>
              <a:t>(</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7</a:t>
            </a:r>
            <a:r>
              <a:rPr lang="ja-JP" altLang="en-US" sz="2000" dirty="0">
                <a:solidFill>
                  <a:schemeClr val="bg1">
                    <a:lumMod val="50000"/>
                  </a:schemeClr>
                </a:solidFill>
                <a:latin typeface="+mn-ea"/>
              </a:rPr>
              <a:t>）</a:t>
            </a:r>
            <a:endParaRPr lang="en-US" altLang="ja-JP" sz="2000" dirty="0">
              <a:solidFill>
                <a:schemeClr val="bg1">
                  <a:lumMod val="50000"/>
                </a:schemeClr>
              </a:solidFill>
              <a:latin typeface="+mn-ea"/>
            </a:endParaRPr>
          </a:p>
          <a:p>
            <a:pPr lvl="1"/>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8</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k=2)</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9</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k=3</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1,000</a:t>
            </a:r>
            <a:r>
              <a:rPr lang="ja-JP" altLang="en-US" sz="2000" dirty="0">
                <a:solidFill>
                  <a:schemeClr val="bg1">
                    <a:lumMod val="50000"/>
                  </a:schemeClr>
                </a:solidFill>
                <a:latin typeface="+mn-ea"/>
              </a:rPr>
              <a:t>塩基の仮想ゲノム（サンプルデータの例題</a:t>
            </a:r>
            <a:r>
              <a:rPr lang="en-US" altLang="ja-JP" sz="2000" dirty="0">
                <a:solidFill>
                  <a:schemeClr val="bg1">
                    <a:lumMod val="50000"/>
                  </a:schemeClr>
                </a:solidFill>
                <a:latin typeface="+mn-ea"/>
              </a:rPr>
              <a:t>33</a:t>
            </a:r>
            <a:r>
              <a:rPr lang="ja-JP" altLang="en-US" sz="2000" dirty="0">
                <a:solidFill>
                  <a:schemeClr val="bg1">
                    <a:lumMod val="50000"/>
                  </a:schemeClr>
                </a:solidFill>
                <a:latin typeface="+mn-ea"/>
              </a:rPr>
              <a:t>）</a:t>
            </a:r>
            <a:endParaRPr lang="en-US" altLang="ja-JP" sz="2000" dirty="0">
              <a:solidFill>
                <a:schemeClr val="bg1">
                  <a:lumMod val="50000"/>
                </a:schemeClr>
              </a:solidFill>
              <a:latin typeface="+mn-ea"/>
            </a:endParaRPr>
          </a:p>
          <a:p>
            <a:pPr lvl="1"/>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11(k=10)</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12(k=10)</a:t>
            </a:r>
            <a:r>
              <a:rPr lang="ja-JP" altLang="en-US" sz="2000" dirty="0">
                <a:solidFill>
                  <a:schemeClr val="bg1">
                    <a:lumMod val="50000"/>
                  </a:schemeClr>
                </a:solidFill>
                <a:latin typeface="+mn-ea"/>
              </a:rPr>
              <a:t>、シークエンスエラーを含む場合</a:t>
            </a:r>
            <a:endParaRPr lang="en-US" altLang="ja-JP" sz="2000" dirty="0">
              <a:solidFill>
                <a:schemeClr val="bg1">
                  <a:lumMod val="50000"/>
                </a:schemeClr>
              </a:solidFill>
              <a:latin typeface="+mn-ea"/>
            </a:endParaRPr>
          </a:p>
          <a:p>
            <a:endParaRPr lang="en-US" altLang="ja-JP" sz="2400" dirty="0">
              <a:solidFill>
                <a:schemeClr val="bg1">
                  <a:lumMod val="50000"/>
                </a:schemeClr>
              </a:solidFill>
              <a:latin typeface="+mn-ea"/>
            </a:endParaRPr>
          </a:p>
          <a:p>
            <a:pPr lvl="1"/>
            <a:endParaRPr lang="en-US" altLang="ja-JP" sz="2000" dirty="0">
              <a:solidFill>
                <a:schemeClr val="bg1">
                  <a:lumMod val="50000"/>
                </a:schemeClr>
              </a:solidFill>
              <a:latin typeface="+mn-ea"/>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110</a:t>
            </a:fld>
            <a:endParaRPr kumimoji="0" lang="en-US" altLang="ja-JP">
              <a:latin typeface="Arial Black" pitchFamily="34" charset="0"/>
            </a:endParaRPr>
          </a:p>
        </p:txBody>
      </p:sp>
      <p:sp>
        <p:nvSpPr>
          <p:cNvPr id="5" name="テキスト ボックス 17">
            <a:extLst>
              <a:ext uri="{FF2B5EF4-FFF2-40B4-BE49-F238E27FC236}">
                <a16:creationId xmlns:a16="http://schemas.microsoft.com/office/drawing/2014/main" id="{B6BF5FCA-EA57-5826-3B3E-EB6D07038782}"/>
              </a:ext>
            </a:extLst>
          </p:cNvPr>
          <p:cNvSpPr txBox="1">
            <a:spLocks noChangeArrowheads="1"/>
          </p:cNvSpPr>
          <p:nvPr/>
        </p:nvSpPr>
        <p:spPr bwMode="auto">
          <a:xfrm>
            <a:off x="7401553" y="102347"/>
            <a:ext cx="24425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chemeClr val="bg1">
                    <a:lumMod val="50000"/>
                  </a:schemeClr>
                </a:solidFill>
              </a:rPr>
              <a:t>スライド</a:t>
            </a:r>
            <a:r>
              <a:rPr lang="en-US" altLang="ja-JP" sz="1800" dirty="0">
                <a:solidFill>
                  <a:schemeClr val="bg1">
                    <a:lumMod val="50000"/>
                  </a:schemeClr>
                </a:solidFill>
              </a:rPr>
              <a:t>137</a:t>
            </a:r>
            <a:r>
              <a:rPr lang="ja-JP" altLang="en-US" sz="1800" dirty="0">
                <a:solidFill>
                  <a:schemeClr val="bg1">
                    <a:lumMod val="50000"/>
                  </a:schemeClr>
                </a:solidFill>
              </a:rPr>
              <a:t>まで飛ばす</a:t>
            </a:r>
          </a:p>
        </p:txBody>
      </p:sp>
    </p:spTree>
    <p:extLst>
      <p:ext uri="{BB962C8B-B14F-4D97-AF65-F5344CB8AC3E}">
        <p14:creationId xmlns:p14="http://schemas.microsoft.com/office/powerpoint/2010/main" val="315222160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0F11B8A-E6AC-43E6-82B4-04891D20F16B}"/>
              </a:ext>
            </a:extLst>
          </p:cNvPr>
          <p:cNvPicPr>
            <a:picLocks noChangeAspect="1"/>
          </p:cNvPicPr>
          <p:nvPr/>
        </p:nvPicPr>
        <p:blipFill>
          <a:blip r:embed="rId3"/>
          <a:stretch>
            <a:fillRect/>
          </a:stretch>
        </p:blipFill>
        <p:spPr>
          <a:xfrm>
            <a:off x="36002" y="936004"/>
            <a:ext cx="8958263" cy="4809173"/>
          </a:xfrm>
          <a:prstGeom prst="rect">
            <a:avLst/>
          </a:prstGeom>
        </p:spPr>
      </p:pic>
      <p:pic>
        <p:nvPicPr>
          <p:cNvPr id="10" name="図 9">
            <a:extLst>
              <a:ext uri="{FF2B5EF4-FFF2-40B4-BE49-F238E27FC236}">
                <a16:creationId xmlns:a16="http://schemas.microsoft.com/office/drawing/2014/main" id="{24A777AF-22DE-4AE7-B0DD-1926864EF15B}"/>
              </a:ext>
            </a:extLst>
          </p:cNvPr>
          <p:cNvPicPr>
            <a:picLocks noChangeAspect="1"/>
          </p:cNvPicPr>
          <p:nvPr/>
        </p:nvPicPr>
        <p:blipFill>
          <a:blip r:embed="rId4"/>
          <a:stretch>
            <a:fillRect/>
          </a:stretch>
        </p:blipFill>
        <p:spPr>
          <a:xfrm>
            <a:off x="792000" y="180000"/>
            <a:ext cx="5044877" cy="175275"/>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作図（例題</a:t>
            </a:r>
            <a:r>
              <a:rPr lang="en-US" altLang="ja-JP" sz="4000" dirty="0">
                <a:latin typeface="+mn-ea"/>
              </a:rPr>
              <a:t>10</a:t>
            </a:r>
            <a:r>
              <a:rPr lang="ja-JP" altLang="en-US" sz="4000" dirty="0">
                <a:latin typeface="+mn-ea"/>
              </a:rPr>
              <a:t>）</a:t>
            </a:r>
            <a:r>
              <a:rPr lang="en-US" altLang="ja-JP" sz="4000" dirty="0">
                <a:latin typeface="+mn-ea"/>
              </a:rPr>
              <a:t>1</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111</a:t>
            </a:fld>
            <a:endParaRPr lang="en-US" altLang="ja-JP" dirty="0">
              <a:solidFill>
                <a:srgbClr val="000000"/>
              </a:solidFill>
            </a:endParaRPr>
          </a:p>
        </p:txBody>
      </p:sp>
      <p:sp>
        <p:nvSpPr>
          <p:cNvPr id="11" name="Text Box 8">
            <a:extLst>
              <a:ext uri="{FF2B5EF4-FFF2-40B4-BE49-F238E27FC236}">
                <a16:creationId xmlns:a16="http://schemas.microsoft.com/office/drawing/2014/main" id="{9F2CFF84-7C6F-4ED2-9D12-4C405A8911B3}"/>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①例題</a:t>
            </a:r>
            <a:r>
              <a:rPr lang="en-US" altLang="ja-JP" dirty="0">
                <a:latin typeface="+mn-ea"/>
              </a:rPr>
              <a:t>10</a:t>
            </a:r>
            <a:r>
              <a:rPr lang="ja-JP" altLang="en-US" dirty="0">
                <a:latin typeface="+mn-ea"/>
              </a:rPr>
              <a:t>。②でも書かれていますが、さきほどの例題</a:t>
            </a:r>
            <a:r>
              <a:rPr lang="en-US" altLang="ja-JP" dirty="0">
                <a:latin typeface="+mn-ea"/>
              </a:rPr>
              <a:t>7</a:t>
            </a:r>
            <a:r>
              <a:rPr lang="ja-JP" altLang="en-US" dirty="0">
                <a:latin typeface="+mn-ea"/>
              </a:rPr>
              <a:t>と基本的に同じで、</a:t>
            </a:r>
            <a:r>
              <a:rPr lang="en-US" altLang="ja-JP" dirty="0">
                <a:latin typeface="+mn-ea"/>
              </a:rPr>
              <a:t>4^</a:t>
            </a:r>
            <a:r>
              <a:rPr lang="en-US" altLang="ja-JP" dirty="0">
                <a:solidFill>
                  <a:srgbClr val="669900"/>
                </a:solidFill>
                <a:latin typeface="+mn-ea"/>
              </a:rPr>
              <a:t>2</a:t>
            </a:r>
            <a:r>
              <a:rPr lang="en-US" altLang="ja-JP" dirty="0">
                <a:latin typeface="+mn-ea"/>
              </a:rPr>
              <a:t> = 16</a:t>
            </a:r>
            <a:r>
              <a:rPr lang="ja-JP" altLang="en-US" dirty="0">
                <a:latin typeface="+mn-ea"/>
              </a:rPr>
              <a:t>種類の</a:t>
            </a:r>
            <a:r>
              <a:rPr lang="en-US" altLang="ja-JP" dirty="0">
                <a:solidFill>
                  <a:srgbClr val="669900"/>
                </a:solidFill>
                <a:latin typeface="+mn-ea"/>
              </a:rPr>
              <a:t>2</a:t>
            </a:r>
            <a:r>
              <a:rPr lang="ja-JP" altLang="en-US" dirty="0">
                <a:latin typeface="+mn-ea"/>
              </a:rPr>
              <a:t>連続塩基の出現確率の箱ひげ図（</a:t>
            </a:r>
            <a:r>
              <a:rPr lang="en-US" altLang="ja-JP" dirty="0">
                <a:latin typeface="+mn-ea"/>
              </a:rPr>
              <a:t>box plot</a:t>
            </a:r>
            <a:r>
              <a:rPr lang="ja-JP" altLang="en-US" dirty="0">
                <a:latin typeface="+mn-ea"/>
              </a:rPr>
              <a:t>）を追加で出力しています。</a:t>
            </a:r>
            <a:endParaRPr lang="en-US" altLang="ja-JP" dirty="0">
              <a:latin typeface="+mn-ea"/>
            </a:endParaRPr>
          </a:p>
        </p:txBody>
      </p:sp>
      <p:grpSp>
        <p:nvGrpSpPr>
          <p:cNvPr id="18" name="グループ化 1">
            <a:extLst>
              <a:ext uri="{FF2B5EF4-FFF2-40B4-BE49-F238E27FC236}">
                <a16:creationId xmlns:a16="http://schemas.microsoft.com/office/drawing/2014/main" id="{04B2CE37-04B1-41F3-8300-D2ECB0E58914}"/>
              </a:ext>
            </a:extLst>
          </p:cNvPr>
          <p:cNvGrpSpPr>
            <a:grpSpLocks/>
          </p:cNvGrpSpPr>
          <p:nvPr/>
        </p:nvGrpSpPr>
        <p:grpSpPr bwMode="auto">
          <a:xfrm>
            <a:off x="396000" y="1404000"/>
            <a:ext cx="415498" cy="647700"/>
            <a:chOff x="8946000" y="4620357"/>
            <a:chExt cx="415497" cy="647700"/>
          </a:xfrm>
        </p:grpSpPr>
        <p:sp>
          <p:nvSpPr>
            <p:cNvPr id="19" name="下矢印 31">
              <a:extLst>
                <a:ext uri="{FF2B5EF4-FFF2-40B4-BE49-F238E27FC236}">
                  <a16:creationId xmlns:a16="http://schemas.microsoft.com/office/drawing/2014/main" id="{CFCF9DD2-8D1F-4CD0-81FF-3D5B7C447E3F}"/>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0" name="正方形/長方形 1">
              <a:extLst>
                <a:ext uri="{FF2B5EF4-FFF2-40B4-BE49-F238E27FC236}">
                  <a16:creationId xmlns:a16="http://schemas.microsoft.com/office/drawing/2014/main" id="{F8E5BF4A-7841-47D9-BF05-CCD512EF6381}"/>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22" name="グループ化 19">
            <a:extLst>
              <a:ext uri="{FF2B5EF4-FFF2-40B4-BE49-F238E27FC236}">
                <a16:creationId xmlns:a16="http://schemas.microsoft.com/office/drawing/2014/main" id="{4ACAA808-02BC-4C07-AADC-46D9A6106430}"/>
              </a:ext>
            </a:extLst>
          </p:cNvPr>
          <p:cNvGrpSpPr>
            <a:grpSpLocks/>
          </p:cNvGrpSpPr>
          <p:nvPr/>
        </p:nvGrpSpPr>
        <p:grpSpPr bwMode="auto">
          <a:xfrm>
            <a:off x="5336068" y="1888640"/>
            <a:ext cx="433387" cy="647700"/>
            <a:chOff x="9008376" y="4278533"/>
            <a:chExt cx="432048" cy="647700"/>
          </a:xfrm>
        </p:grpSpPr>
        <p:sp>
          <p:nvSpPr>
            <p:cNvPr id="23" name="下矢印 20">
              <a:extLst>
                <a:ext uri="{FF2B5EF4-FFF2-40B4-BE49-F238E27FC236}">
                  <a16:creationId xmlns:a16="http://schemas.microsoft.com/office/drawing/2014/main" id="{048CE787-8F76-4C39-A247-8EB4F32260F8}"/>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4" name="テキスト ボックス 21">
              <a:extLst>
                <a:ext uri="{FF2B5EF4-FFF2-40B4-BE49-F238E27FC236}">
                  <a16:creationId xmlns:a16="http://schemas.microsoft.com/office/drawing/2014/main" id="{B432F8C1-AF63-4AA9-BB79-3EEC958902C0}"/>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spTree>
    <p:extLst>
      <p:ext uri="{BB962C8B-B14F-4D97-AF65-F5344CB8AC3E}">
        <p14:creationId xmlns:p14="http://schemas.microsoft.com/office/powerpoint/2010/main" val="396459906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0F11B8A-E6AC-43E6-82B4-04891D20F16B}"/>
              </a:ext>
            </a:extLst>
          </p:cNvPr>
          <p:cNvPicPr>
            <a:picLocks noChangeAspect="1"/>
          </p:cNvPicPr>
          <p:nvPr/>
        </p:nvPicPr>
        <p:blipFill>
          <a:blip r:embed="rId3"/>
          <a:stretch>
            <a:fillRect/>
          </a:stretch>
        </p:blipFill>
        <p:spPr>
          <a:xfrm>
            <a:off x="36002" y="936004"/>
            <a:ext cx="8958263" cy="4809173"/>
          </a:xfrm>
          <a:prstGeom prst="rect">
            <a:avLst/>
          </a:prstGeom>
        </p:spPr>
      </p:pic>
      <p:pic>
        <p:nvPicPr>
          <p:cNvPr id="10" name="図 9">
            <a:extLst>
              <a:ext uri="{FF2B5EF4-FFF2-40B4-BE49-F238E27FC236}">
                <a16:creationId xmlns:a16="http://schemas.microsoft.com/office/drawing/2014/main" id="{24A777AF-22DE-4AE7-B0DD-1926864EF15B}"/>
              </a:ext>
            </a:extLst>
          </p:cNvPr>
          <p:cNvPicPr>
            <a:picLocks noChangeAspect="1"/>
          </p:cNvPicPr>
          <p:nvPr/>
        </p:nvPicPr>
        <p:blipFill>
          <a:blip r:embed="rId4"/>
          <a:stretch>
            <a:fillRect/>
          </a:stretch>
        </p:blipFill>
        <p:spPr>
          <a:xfrm>
            <a:off x="792000" y="180000"/>
            <a:ext cx="5044877" cy="175275"/>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作図（例題</a:t>
            </a:r>
            <a:r>
              <a:rPr lang="en-US" altLang="ja-JP" sz="4000" dirty="0">
                <a:latin typeface="+mn-ea"/>
              </a:rPr>
              <a:t>10</a:t>
            </a:r>
            <a:r>
              <a:rPr lang="ja-JP" altLang="en-US" sz="4000" dirty="0">
                <a:latin typeface="+mn-ea"/>
              </a:rPr>
              <a:t>）</a:t>
            </a:r>
            <a:r>
              <a:rPr lang="en-US" altLang="ja-JP" sz="4000" dirty="0">
                <a:latin typeface="+mn-ea"/>
              </a:rPr>
              <a:t>2</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112</a:t>
            </a:fld>
            <a:endParaRPr lang="en-US" altLang="ja-JP" dirty="0">
              <a:solidFill>
                <a:srgbClr val="000000"/>
              </a:solidFill>
            </a:endParaRPr>
          </a:p>
        </p:txBody>
      </p:sp>
      <p:sp>
        <p:nvSpPr>
          <p:cNvPr id="11" name="Text Box 8">
            <a:extLst>
              <a:ext uri="{FF2B5EF4-FFF2-40B4-BE49-F238E27FC236}">
                <a16:creationId xmlns:a16="http://schemas.microsoft.com/office/drawing/2014/main" id="{9F2CFF84-7C6F-4ED2-9D12-4C405A8911B3}"/>
              </a:ext>
            </a:extLst>
          </p:cNvPr>
          <p:cNvSpPr txBox="1">
            <a:spLocks noChangeArrowheads="1"/>
          </p:cNvSpPr>
          <p:nvPr/>
        </p:nvSpPr>
        <p:spPr bwMode="auto">
          <a:xfrm>
            <a:off x="5796172" y="46100"/>
            <a:ext cx="4053371" cy="1754326"/>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①例題</a:t>
            </a:r>
            <a:r>
              <a:rPr lang="en-US" altLang="ja-JP" dirty="0">
                <a:solidFill>
                  <a:schemeClr val="bg1">
                    <a:lumMod val="50000"/>
                  </a:schemeClr>
                </a:solidFill>
                <a:latin typeface="+mn-ea"/>
              </a:rPr>
              <a:t>10</a:t>
            </a:r>
            <a:r>
              <a:rPr lang="ja-JP" altLang="en-US" dirty="0">
                <a:solidFill>
                  <a:schemeClr val="bg1">
                    <a:lumMod val="50000"/>
                  </a:schemeClr>
                </a:solidFill>
                <a:latin typeface="+mn-ea"/>
              </a:rPr>
              <a:t>。②でも書かれていますが、さきほどの例題</a:t>
            </a:r>
            <a:r>
              <a:rPr lang="en-US" altLang="ja-JP" dirty="0">
                <a:solidFill>
                  <a:schemeClr val="bg1">
                    <a:lumMod val="50000"/>
                  </a:schemeClr>
                </a:solidFill>
                <a:latin typeface="+mn-ea"/>
              </a:rPr>
              <a:t>7</a:t>
            </a:r>
            <a:r>
              <a:rPr lang="ja-JP" altLang="en-US" dirty="0">
                <a:solidFill>
                  <a:schemeClr val="bg1">
                    <a:lumMod val="50000"/>
                  </a:schemeClr>
                </a:solidFill>
                <a:latin typeface="+mn-ea"/>
              </a:rPr>
              <a:t>と基本的に同じで、</a:t>
            </a:r>
            <a:r>
              <a:rPr lang="en-US" altLang="ja-JP" dirty="0">
                <a:solidFill>
                  <a:schemeClr val="bg1">
                    <a:lumMod val="50000"/>
                  </a:schemeClr>
                </a:solidFill>
                <a:latin typeface="+mn-ea"/>
              </a:rPr>
              <a:t>4^2 = 16</a:t>
            </a:r>
            <a:r>
              <a:rPr lang="ja-JP" altLang="en-US" dirty="0">
                <a:solidFill>
                  <a:schemeClr val="bg1">
                    <a:lumMod val="50000"/>
                  </a:schemeClr>
                </a:solidFill>
                <a:latin typeface="+mn-ea"/>
              </a:rPr>
              <a:t>種類の</a:t>
            </a:r>
            <a:r>
              <a:rPr lang="en-US" altLang="ja-JP" dirty="0">
                <a:solidFill>
                  <a:schemeClr val="bg1">
                    <a:lumMod val="50000"/>
                  </a:schemeClr>
                </a:solidFill>
                <a:latin typeface="+mn-ea"/>
              </a:rPr>
              <a:t>2</a:t>
            </a:r>
            <a:r>
              <a:rPr lang="ja-JP" altLang="en-US" dirty="0">
                <a:solidFill>
                  <a:schemeClr val="bg1">
                    <a:lumMod val="50000"/>
                  </a:schemeClr>
                </a:solidFill>
                <a:latin typeface="+mn-ea"/>
              </a:rPr>
              <a:t>連続塩基の出現確率の箱ひげ図（</a:t>
            </a:r>
            <a:r>
              <a:rPr lang="en-US" altLang="ja-JP" dirty="0">
                <a:solidFill>
                  <a:schemeClr val="bg1">
                    <a:lumMod val="50000"/>
                  </a:schemeClr>
                </a:solidFill>
                <a:latin typeface="+mn-ea"/>
              </a:rPr>
              <a:t>box plot</a:t>
            </a:r>
            <a:r>
              <a:rPr lang="ja-JP" altLang="en-US" dirty="0">
                <a:solidFill>
                  <a:schemeClr val="bg1">
                    <a:lumMod val="50000"/>
                  </a:schemeClr>
                </a:solidFill>
                <a:latin typeface="+mn-ea"/>
              </a:rPr>
              <a:t>）を追加で出力しています。</a:t>
            </a:r>
            <a:r>
              <a:rPr lang="ja-JP" altLang="en-US" dirty="0">
                <a:latin typeface="+mn-ea"/>
              </a:rPr>
              <a:t>③</a:t>
            </a:r>
            <a:r>
              <a:rPr lang="en-US" altLang="ja-JP" dirty="0">
                <a:latin typeface="+mn-ea"/>
              </a:rPr>
              <a:t>box plot</a:t>
            </a:r>
            <a:r>
              <a:rPr lang="ja-JP" altLang="en-US" dirty="0">
                <a:latin typeface="+mn-ea"/>
              </a:rPr>
              <a:t>は</a:t>
            </a:r>
            <a:r>
              <a:rPr lang="en-US" altLang="ja-JP" dirty="0">
                <a:solidFill>
                  <a:srgbClr val="669900"/>
                </a:solidFill>
                <a:latin typeface="+mn-ea"/>
              </a:rPr>
              <a:t>hoge10.png</a:t>
            </a:r>
            <a:r>
              <a:rPr lang="ja-JP" altLang="en-US" dirty="0">
                <a:latin typeface="+mn-ea"/>
              </a:rPr>
              <a:t>に保存され、④その大きさは</a:t>
            </a:r>
            <a:r>
              <a:rPr lang="en-US" altLang="ja-JP" dirty="0">
                <a:solidFill>
                  <a:srgbClr val="669900"/>
                </a:solidFill>
                <a:latin typeface="+mn-ea"/>
              </a:rPr>
              <a:t>700</a:t>
            </a:r>
            <a:r>
              <a:rPr lang="en-US" altLang="ja-JP" dirty="0">
                <a:latin typeface="+mn-ea"/>
              </a:rPr>
              <a:t>×</a:t>
            </a:r>
            <a:r>
              <a:rPr lang="en-US" altLang="ja-JP" dirty="0">
                <a:solidFill>
                  <a:srgbClr val="669900"/>
                </a:solidFill>
                <a:latin typeface="+mn-ea"/>
              </a:rPr>
              <a:t>400</a:t>
            </a:r>
            <a:r>
              <a:rPr lang="ja-JP" altLang="en-US" dirty="0">
                <a:latin typeface="+mn-ea"/>
              </a:rPr>
              <a:t>と指定しています。</a:t>
            </a:r>
            <a:endParaRPr lang="en-US" altLang="ja-JP" dirty="0">
              <a:latin typeface="+mn-ea"/>
            </a:endParaRPr>
          </a:p>
        </p:txBody>
      </p:sp>
      <p:grpSp>
        <p:nvGrpSpPr>
          <p:cNvPr id="18" name="グループ化 1">
            <a:extLst>
              <a:ext uri="{FF2B5EF4-FFF2-40B4-BE49-F238E27FC236}">
                <a16:creationId xmlns:a16="http://schemas.microsoft.com/office/drawing/2014/main" id="{04B2CE37-04B1-41F3-8300-D2ECB0E58914}"/>
              </a:ext>
            </a:extLst>
          </p:cNvPr>
          <p:cNvGrpSpPr>
            <a:grpSpLocks/>
          </p:cNvGrpSpPr>
          <p:nvPr/>
        </p:nvGrpSpPr>
        <p:grpSpPr bwMode="auto">
          <a:xfrm>
            <a:off x="396000" y="1404000"/>
            <a:ext cx="415498" cy="647700"/>
            <a:chOff x="8946000" y="4620357"/>
            <a:chExt cx="415497" cy="647700"/>
          </a:xfrm>
        </p:grpSpPr>
        <p:sp>
          <p:nvSpPr>
            <p:cNvPr id="19" name="下矢印 31">
              <a:extLst>
                <a:ext uri="{FF2B5EF4-FFF2-40B4-BE49-F238E27FC236}">
                  <a16:creationId xmlns:a16="http://schemas.microsoft.com/office/drawing/2014/main" id="{CFCF9DD2-8D1F-4CD0-81FF-3D5B7C447E3F}"/>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0" name="正方形/長方形 1">
              <a:extLst>
                <a:ext uri="{FF2B5EF4-FFF2-40B4-BE49-F238E27FC236}">
                  <a16:creationId xmlns:a16="http://schemas.microsoft.com/office/drawing/2014/main" id="{F8E5BF4A-7841-47D9-BF05-CCD512EF6381}"/>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22" name="グループ化 19">
            <a:extLst>
              <a:ext uri="{FF2B5EF4-FFF2-40B4-BE49-F238E27FC236}">
                <a16:creationId xmlns:a16="http://schemas.microsoft.com/office/drawing/2014/main" id="{4ACAA808-02BC-4C07-AADC-46D9A6106430}"/>
              </a:ext>
            </a:extLst>
          </p:cNvPr>
          <p:cNvGrpSpPr>
            <a:grpSpLocks/>
          </p:cNvGrpSpPr>
          <p:nvPr/>
        </p:nvGrpSpPr>
        <p:grpSpPr bwMode="auto">
          <a:xfrm>
            <a:off x="5336068" y="1888640"/>
            <a:ext cx="433387" cy="647700"/>
            <a:chOff x="9008376" y="4278533"/>
            <a:chExt cx="432048" cy="647700"/>
          </a:xfrm>
        </p:grpSpPr>
        <p:sp>
          <p:nvSpPr>
            <p:cNvPr id="23" name="下矢印 20">
              <a:extLst>
                <a:ext uri="{FF2B5EF4-FFF2-40B4-BE49-F238E27FC236}">
                  <a16:creationId xmlns:a16="http://schemas.microsoft.com/office/drawing/2014/main" id="{048CE787-8F76-4C39-A247-8EB4F32260F8}"/>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4" name="テキスト ボックス 21">
              <a:extLst>
                <a:ext uri="{FF2B5EF4-FFF2-40B4-BE49-F238E27FC236}">
                  <a16:creationId xmlns:a16="http://schemas.microsoft.com/office/drawing/2014/main" id="{B432F8C1-AF63-4AA9-BB79-3EEC958902C0}"/>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grpSp>
        <p:nvGrpSpPr>
          <p:cNvPr id="14" name="グループ化 19">
            <a:extLst>
              <a:ext uri="{FF2B5EF4-FFF2-40B4-BE49-F238E27FC236}">
                <a16:creationId xmlns:a16="http://schemas.microsoft.com/office/drawing/2014/main" id="{D3024FA0-78C6-4366-8945-C3EAA3D85DAD}"/>
              </a:ext>
            </a:extLst>
          </p:cNvPr>
          <p:cNvGrpSpPr>
            <a:grpSpLocks/>
          </p:cNvGrpSpPr>
          <p:nvPr/>
        </p:nvGrpSpPr>
        <p:grpSpPr bwMode="auto">
          <a:xfrm>
            <a:off x="2376000" y="2376000"/>
            <a:ext cx="433387" cy="647700"/>
            <a:chOff x="9008376" y="4278533"/>
            <a:chExt cx="432048" cy="647700"/>
          </a:xfrm>
        </p:grpSpPr>
        <p:sp>
          <p:nvSpPr>
            <p:cNvPr id="15" name="下矢印 20">
              <a:extLst>
                <a:ext uri="{FF2B5EF4-FFF2-40B4-BE49-F238E27FC236}">
                  <a16:creationId xmlns:a16="http://schemas.microsoft.com/office/drawing/2014/main" id="{7166EB23-924B-416C-B166-F91BA9C7A1B5}"/>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6" name="テキスト ボックス 21">
              <a:extLst>
                <a:ext uri="{FF2B5EF4-FFF2-40B4-BE49-F238E27FC236}">
                  <a16:creationId xmlns:a16="http://schemas.microsoft.com/office/drawing/2014/main" id="{A0599CEA-E233-44DA-A150-19572907BF34}"/>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17" name="グループ化 19">
            <a:extLst>
              <a:ext uri="{FF2B5EF4-FFF2-40B4-BE49-F238E27FC236}">
                <a16:creationId xmlns:a16="http://schemas.microsoft.com/office/drawing/2014/main" id="{AC05E00E-A95B-48D4-A8DB-743F81C708E3}"/>
              </a:ext>
            </a:extLst>
          </p:cNvPr>
          <p:cNvGrpSpPr>
            <a:grpSpLocks/>
          </p:cNvGrpSpPr>
          <p:nvPr/>
        </p:nvGrpSpPr>
        <p:grpSpPr bwMode="auto">
          <a:xfrm>
            <a:off x="2504728" y="2718000"/>
            <a:ext cx="433387" cy="647700"/>
            <a:chOff x="9008376" y="4278533"/>
            <a:chExt cx="432048" cy="647700"/>
          </a:xfrm>
        </p:grpSpPr>
        <p:sp>
          <p:nvSpPr>
            <p:cNvPr id="21" name="下矢印 20">
              <a:extLst>
                <a:ext uri="{FF2B5EF4-FFF2-40B4-BE49-F238E27FC236}">
                  <a16:creationId xmlns:a16="http://schemas.microsoft.com/office/drawing/2014/main" id="{BEFCD80A-9F80-4515-80A1-6B7EABE8D177}"/>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5" name="テキスト ボックス 21">
              <a:extLst>
                <a:ext uri="{FF2B5EF4-FFF2-40B4-BE49-F238E27FC236}">
                  <a16:creationId xmlns:a16="http://schemas.microsoft.com/office/drawing/2014/main" id="{EE837BBB-9820-43FC-926F-751209C150FD}"/>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Tree>
    <p:extLst>
      <p:ext uri="{BB962C8B-B14F-4D97-AF65-F5344CB8AC3E}">
        <p14:creationId xmlns:p14="http://schemas.microsoft.com/office/powerpoint/2010/main" val="18054226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2B8A863-7D31-4ACE-BE08-B73DF4FD805F}"/>
              </a:ext>
            </a:extLst>
          </p:cNvPr>
          <p:cNvPicPr>
            <a:picLocks noChangeAspect="1"/>
          </p:cNvPicPr>
          <p:nvPr/>
        </p:nvPicPr>
        <p:blipFill>
          <a:blip r:embed="rId3"/>
          <a:stretch>
            <a:fillRect/>
          </a:stretch>
        </p:blipFill>
        <p:spPr>
          <a:xfrm>
            <a:off x="36002" y="936004"/>
            <a:ext cx="8958263" cy="4809173"/>
          </a:xfrm>
          <a:prstGeom prst="rect">
            <a:avLst/>
          </a:prstGeom>
        </p:spPr>
      </p:pic>
      <p:pic>
        <p:nvPicPr>
          <p:cNvPr id="10" name="図 9">
            <a:extLst>
              <a:ext uri="{FF2B5EF4-FFF2-40B4-BE49-F238E27FC236}">
                <a16:creationId xmlns:a16="http://schemas.microsoft.com/office/drawing/2014/main" id="{24A777AF-22DE-4AE7-B0DD-1926864EF15B}"/>
              </a:ext>
            </a:extLst>
          </p:cNvPr>
          <p:cNvPicPr>
            <a:picLocks noChangeAspect="1"/>
          </p:cNvPicPr>
          <p:nvPr/>
        </p:nvPicPr>
        <p:blipFill>
          <a:blip r:embed="rId4"/>
          <a:stretch>
            <a:fillRect/>
          </a:stretch>
        </p:blipFill>
        <p:spPr>
          <a:xfrm>
            <a:off x="792000" y="180000"/>
            <a:ext cx="5044877" cy="175275"/>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作図（例題</a:t>
            </a:r>
            <a:r>
              <a:rPr lang="en-US" altLang="ja-JP" sz="4000" dirty="0">
                <a:latin typeface="+mn-ea"/>
              </a:rPr>
              <a:t>10</a:t>
            </a:r>
            <a:r>
              <a:rPr lang="ja-JP" altLang="en-US" sz="4000" dirty="0">
                <a:latin typeface="+mn-ea"/>
              </a:rPr>
              <a:t>）</a:t>
            </a:r>
            <a:r>
              <a:rPr lang="en-US" altLang="ja-JP" sz="4000" dirty="0">
                <a:latin typeface="+mn-ea"/>
              </a:rPr>
              <a:t>3</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113</a:t>
            </a:fld>
            <a:endParaRPr lang="en-US" altLang="ja-JP" dirty="0">
              <a:solidFill>
                <a:srgbClr val="000000"/>
              </a:solidFill>
            </a:endParaRPr>
          </a:p>
        </p:txBody>
      </p:sp>
      <p:sp>
        <p:nvSpPr>
          <p:cNvPr id="11" name="Text Box 8">
            <a:extLst>
              <a:ext uri="{FF2B5EF4-FFF2-40B4-BE49-F238E27FC236}">
                <a16:creationId xmlns:a16="http://schemas.microsoft.com/office/drawing/2014/main" id="{9F2CFF84-7C6F-4ED2-9D12-4C405A8911B3}"/>
              </a:ext>
            </a:extLst>
          </p:cNvPr>
          <p:cNvSpPr txBox="1">
            <a:spLocks noChangeArrowheads="1"/>
          </p:cNvSpPr>
          <p:nvPr/>
        </p:nvSpPr>
        <p:spPr bwMode="auto">
          <a:xfrm>
            <a:off x="5796172" y="46100"/>
            <a:ext cx="4053371" cy="2031325"/>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①例題</a:t>
            </a:r>
            <a:r>
              <a:rPr lang="en-US" altLang="ja-JP" dirty="0">
                <a:solidFill>
                  <a:schemeClr val="bg1">
                    <a:lumMod val="50000"/>
                  </a:schemeClr>
                </a:solidFill>
                <a:latin typeface="+mn-ea"/>
              </a:rPr>
              <a:t>10</a:t>
            </a:r>
            <a:r>
              <a:rPr lang="ja-JP" altLang="en-US" dirty="0">
                <a:solidFill>
                  <a:schemeClr val="bg1">
                    <a:lumMod val="50000"/>
                  </a:schemeClr>
                </a:solidFill>
                <a:latin typeface="+mn-ea"/>
              </a:rPr>
              <a:t>。②でも書かれていますが、さきほどの例題</a:t>
            </a:r>
            <a:r>
              <a:rPr lang="en-US" altLang="ja-JP" dirty="0">
                <a:solidFill>
                  <a:schemeClr val="bg1">
                    <a:lumMod val="50000"/>
                  </a:schemeClr>
                </a:solidFill>
                <a:latin typeface="+mn-ea"/>
              </a:rPr>
              <a:t>7</a:t>
            </a:r>
            <a:r>
              <a:rPr lang="ja-JP" altLang="en-US" dirty="0">
                <a:solidFill>
                  <a:schemeClr val="bg1">
                    <a:lumMod val="50000"/>
                  </a:schemeClr>
                </a:solidFill>
                <a:latin typeface="+mn-ea"/>
              </a:rPr>
              <a:t>と基本的に同じで、</a:t>
            </a:r>
            <a:r>
              <a:rPr lang="en-US" altLang="ja-JP" dirty="0">
                <a:solidFill>
                  <a:schemeClr val="bg1">
                    <a:lumMod val="50000"/>
                  </a:schemeClr>
                </a:solidFill>
                <a:latin typeface="+mn-ea"/>
              </a:rPr>
              <a:t>4^2 = 16</a:t>
            </a:r>
            <a:r>
              <a:rPr lang="ja-JP" altLang="en-US" dirty="0">
                <a:solidFill>
                  <a:schemeClr val="bg1">
                    <a:lumMod val="50000"/>
                  </a:schemeClr>
                </a:solidFill>
                <a:latin typeface="+mn-ea"/>
              </a:rPr>
              <a:t>種類の</a:t>
            </a:r>
            <a:r>
              <a:rPr lang="en-US" altLang="ja-JP" dirty="0">
                <a:solidFill>
                  <a:schemeClr val="bg1">
                    <a:lumMod val="50000"/>
                  </a:schemeClr>
                </a:solidFill>
                <a:latin typeface="+mn-ea"/>
              </a:rPr>
              <a:t>2</a:t>
            </a:r>
            <a:r>
              <a:rPr lang="ja-JP" altLang="en-US" dirty="0">
                <a:solidFill>
                  <a:schemeClr val="bg1">
                    <a:lumMod val="50000"/>
                  </a:schemeClr>
                </a:solidFill>
                <a:latin typeface="+mn-ea"/>
              </a:rPr>
              <a:t>連続塩基の出現確率の箱ひげ図（</a:t>
            </a:r>
            <a:r>
              <a:rPr lang="en-US" altLang="ja-JP" dirty="0">
                <a:solidFill>
                  <a:schemeClr val="bg1">
                    <a:lumMod val="50000"/>
                  </a:schemeClr>
                </a:solidFill>
                <a:latin typeface="+mn-ea"/>
              </a:rPr>
              <a:t>box plot</a:t>
            </a:r>
            <a:r>
              <a:rPr lang="ja-JP" altLang="en-US" dirty="0">
                <a:solidFill>
                  <a:schemeClr val="bg1">
                    <a:lumMod val="50000"/>
                  </a:schemeClr>
                </a:solidFill>
                <a:latin typeface="+mn-ea"/>
              </a:rPr>
              <a:t>）を追加で出力しています。③</a:t>
            </a:r>
            <a:r>
              <a:rPr lang="en-US" altLang="ja-JP" dirty="0">
                <a:solidFill>
                  <a:schemeClr val="bg1">
                    <a:lumMod val="50000"/>
                  </a:schemeClr>
                </a:solidFill>
                <a:latin typeface="+mn-ea"/>
              </a:rPr>
              <a:t>box plot</a:t>
            </a:r>
            <a:r>
              <a:rPr lang="ja-JP" altLang="en-US" dirty="0">
                <a:solidFill>
                  <a:schemeClr val="bg1">
                    <a:lumMod val="50000"/>
                  </a:schemeClr>
                </a:solidFill>
                <a:latin typeface="+mn-ea"/>
              </a:rPr>
              <a:t>は</a:t>
            </a:r>
            <a:r>
              <a:rPr lang="en-US" altLang="ja-JP" dirty="0">
                <a:solidFill>
                  <a:schemeClr val="bg1">
                    <a:lumMod val="50000"/>
                  </a:schemeClr>
                </a:solidFill>
                <a:latin typeface="+mn-ea"/>
              </a:rPr>
              <a:t>hoge10.png</a:t>
            </a:r>
            <a:r>
              <a:rPr lang="ja-JP" altLang="en-US" dirty="0">
                <a:solidFill>
                  <a:schemeClr val="bg1">
                    <a:lumMod val="50000"/>
                  </a:schemeClr>
                </a:solidFill>
                <a:latin typeface="+mn-ea"/>
              </a:rPr>
              <a:t>に保存され、④その大きさは</a:t>
            </a:r>
            <a:r>
              <a:rPr lang="en-US" altLang="ja-JP" dirty="0">
                <a:solidFill>
                  <a:schemeClr val="bg1">
                    <a:lumMod val="50000"/>
                  </a:schemeClr>
                </a:solidFill>
                <a:latin typeface="+mn-ea"/>
              </a:rPr>
              <a:t>700×400</a:t>
            </a:r>
            <a:r>
              <a:rPr lang="ja-JP" altLang="en-US" dirty="0">
                <a:solidFill>
                  <a:schemeClr val="bg1">
                    <a:lumMod val="50000"/>
                  </a:schemeClr>
                </a:solidFill>
                <a:latin typeface="+mn-ea"/>
              </a:rPr>
              <a:t>と指定しています。</a:t>
            </a:r>
            <a:r>
              <a:rPr lang="ja-JP" altLang="en-US" dirty="0">
                <a:latin typeface="+mn-ea"/>
              </a:rPr>
              <a:t>⑤コード下部を表示。</a:t>
            </a:r>
            <a:endParaRPr lang="en-US" altLang="ja-JP" dirty="0">
              <a:latin typeface="+mn-ea"/>
            </a:endParaRPr>
          </a:p>
        </p:txBody>
      </p:sp>
      <p:grpSp>
        <p:nvGrpSpPr>
          <p:cNvPr id="26" name="グループ化 25">
            <a:extLst>
              <a:ext uri="{FF2B5EF4-FFF2-40B4-BE49-F238E27FC236}">
                <a16:creationId xmlns:a16="http://schemas.microsoft.com/office/drawing/2014/main" id="{696128C6-E3D5-45BC-89C7-394B0556FE3E}"/>
              </a:ext>
            </a:extLst>
          </p:cNvPr>
          <p:cNvGrpSpPr>
            <a:grpSpLocks/>
          </p:cNvGrpSpPr>
          <p:nvPr/>
        </p:nvGrpSpPr>
        <p:grpSpPr bwMode="auto">
          <a:xfrm>
            <a:off x="8265368" y="3042640"/>
            <a:ext cx="647700" cy="368300"/>
            <a:chOff x="8265543" y="5967772"/>
            <a:chExt cx="647700" cy="369332"/>
          </a:xfrm>
        </p:grpSpPr>
        <p:sp>
          <p:nvSpPr>
            <p:cNvPr id="27" name="下矢印 26">
              <a:extLst>
                <a:ext uri="{FF2B5EF4-FFF2-40B4-BE49-F238E27FC236}">
                  <a16:creationId xmlns:a16="http://schemas.microsoft.com/office/drawing/2014/main" id="{DC038792-D135-4B82-83AE-9B2DB573BEA5}"/>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8" name="テキスト ボックス 27">
              <a:extLst>
                <a:ext uri="{FF2B5EF4-FFF2-40B4-BE49-F238E27FC236}">
                  <a16:creationId xmlns:a16="http://schemas.microsoft.com/office/drawing/2014/main" id="{A0FC3254-47D4-40ED-8549-11DF9C911608}"/>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spTree>
    <p:extLst>
      <p:ext uri="{BB962C8B-B14F-4D97-AF65-F5344CB8AC3E}">
        <p14:creationId xmlns:p14="http://schemas.microsoft.com/office/powerpoint/2010/main" val="404134023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2B8A863-7D31-4ACE-BE08-B73DF4FD805F}"/>
              </a:ext>
            </a:extLst>
          </p:cNvPr>
          <p:cNvPicPr>
            <a:picLocks noChangeAspect="1"/>
          </p:cNvPicPr>
          <p:nvPr/>
        </p:nvPicPr>
        <p:blipFill>
          <a:blip r:embed="rId3"/>
          <a:stretch>
            <a:fillRect/>
          </a:stretch>
        </p:blipFill>
        <p:spPr>
          <a:xfrm>
            <a:off x="36002" y="936004"/>
            <a:ext cx="8958263" cy="4809173"/>
          </a:xfrm>
          <a:prstGeom prst="rect">
            <a:avLst/>
          </a:prstGeom>
        </p:spPr>
      </p:pic>
      <p:pic>
        <p:nvPicPr>
          <p:cNvPr id="10" name="図 9">
            <a:extLst>
              <a:ext uri="{FF2B5EF4-FFF2-40B4-BE49-F238E27FC236}">
                <a16:creationId xmlns:a16="http://schemas.microsoft.com/office/drawing/2014/main" id="{24A777AF-22DE-4AE7-B0DD-1926864EF15B}"/>
              </a:ext>
            </a:extLst>
          </p:cNvPr>
          <p:cNvPicPr>
            <a:picLocks noChangeAspect="1"/>
          </p:cNvPicPr>
          <p:nvPr/>
        </p:nvPicPr>
        <p:blipFill>
          <a:blip r:embed="rId4"/>
          <a:stretch>
            <a:fillRect/>
          </a:stretch>
        </p:blipFill>
        <p:spPr>
          <a:xfrm>
            <a:off x="792000" y="180000"/>
            <a:ext cx="5044877" cy="175275"/>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作図（例題</a:t>
            </a:r>
            <a:r>
              <a:rPr lang="en-US" altLang="ja-JP" sz="4000" dirty="0">
                <a:latin typeface="+mn-ea"/>
              </a:rPr>
              <a:t>10</a:t>
            </a:r>
            <a:r>
              <a:rPr lang="ja-JP" altLang="en-US" sz="4000" dirty="0">
                <a:latin typeface="+mn-ea"/>
              </a:rPr>
              <a:t>）</a:t>
            </a:r>
            <a:r>
              <a:rPr lang="en-US" altLang="ja-JP" sz="4000" dirty="0">
                <a:latin typeface="+mn-ea"/>
              </a:rPr>
              <a:t>4</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114</a:t>
            </a:fld>
            <a:endParaRPr lang="en-US" altLang="ja-JP" dirty="0">
              <a:solidFill>
                <a:srgbClr val="000000"/>
              </a:solidFill>
            </a:endParaRPr>
          </a:p>
        </p:txBody>
      </p:sp>
      <p:sp>
        <p:nvSpPr>
          <p:cNvPr id="11" name="Text Box 8">
            <a:extLst>
              <a:ext uri="{FF2B5EF4-FFF2-40B4-BE49-F238E27FC236}">
                <a16:creationId xmlns:a16="http://schemas.microsoft.com/office/drawing/2014/main" id="{9F2CFF84-7C6F-4ED2-9D12-4C405A8911B3}"/>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①の赤枠内が、染色体ごとの</a:t>
            </a:r>
            <a:r>
              <a:rPr lang="en-US" altLang="ja-JP" dirty="0">
                <a:latin typeface="+mn-ea"/>
              </a:rPr>
              <a:t>2</a:t>
            </a:r>
            <a:r>
              <a:rPr lang="ja-JP" altLang="en-US" dirty="0">
                <a:latin typeface="+mn-ea"/>
              </a:rPr>
              <a:t>連続塩基の出現確率情報を、②</a:t>
            </a:r>
            <a:r>
              <a:rPr lang="en-US" altLang="ja-JP" dirty="0">
                <a:latin typeface="+mn-ea"/>
              </a:rPr>
              <a:t>out_f1</a:t>
            </a:r>
            <a:r>
              <a:rPr lang="ja-JP" altLang="en-US" dirty="0">
                <a:latin typeface="+mn-ea"/>
              </a:rPr>
              <a:t>で指定したファイル名（</a:t>
            </a:r>
            <a:r>
              <a:rPr lang="en-US" altLang="ja-JP" dirty="0">
                <a:solidFill>
                  <a:srgbClr val="669900"/>
                </a:solidFill>
                <a:latin typeface="+mn-ea"/>
              </a:rPr>
              <a:t>hoge10.txt</a:t>
            </a:r>
            <a:r>
              <a:rPr lang="ja-JP" altLang="en-US" dirty="0">
                <a:latin typeface="+mn-ea"/>
              </a:rPr>
              <a:t>）で出力している部分。</a:t>
            </a:r>
            <a:endParaRPr lang="en-US" altLang="ja-JP" dirty="0">
              <a:latin typeface="+mn-ea"/>
            </a:endParaRPr>
          </a:p>
        </p:txBody>
      </p:sp>
      <p:sp>
        <p:nvSpPr>
          <p:cNvPr id="13" name="正方形/長方形 12">
            <a:extLst>
              <a:ext uri="{FF2B5EF4-FFF2-40B4-BE49-F238E27FC236}">
                <a16:creationId xmlns:a16="http://schemas.microsoft.com/office/drawing/2014/main" id="{64E2606B-186C-4FDB-8BA5-347F60E168AF}"/>
              </a:ext>
            </a:extLst>
          </p:cNvPr>
          <p:cNvSpPr/>
          <p:nvPr/>
        </p:nvSpPr>
        <p:spPr>
          <a:xfrm>
            <a:off x="378000" y="2941200"/>
            <a:ext cx="5760000" cy="5760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4" name="グループ化 1">
            <a:extLst>
              <a:ext uri="{FF2B5EF4-FFF2-40B4-BE49-F238E27FC236}">
                <a16:creationId xmlns:a16="http://schemas.microsoft.com/office/drawing/2014/main" id="{A879A88E-842E-45E4-8208-F76A9AB50DAB}"/>
              </a:ext>
            </a:extLst>
          </p:cNvPr>
          <p:cNvGrpSpPr>
            <a:grpSpLocks/>
          </p:cNvGrpSpPr>
          <p:nvPr/>
        </p:nvGrpSpPr>
        <p:grpSpPr bwMode="auto">
          <a:xfrm>
            <a:off x="2916000" y="2556000"/>
            <a:ext cx="415498" cy="647700"/>
            <a:chOff x="8946000" y="4620357"/>
            <a:chExt cx="415497" cy="647700"/>
          </a:xfrm>
        </p:grpSpPr>
        <p:sp>
          <p:nvSpPr>
            <p:cNvPr id="15" name="下矢印 31">
              <a:extLst>
                <a:ext uri="{FF2B5EF4-FFF2-40B4-BE49-F238E27FC236}">
                  <a16:creationId xmlns:a16="http://schemas.microsoft.com/office/drawing/2014/main" id="{F954F33D-C7BE-496E-B1A3-18BA33B91CAE}"/>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6" name="正方形/長方形 1">
              <a:extLst>
                <a:ext uri="{FF2B5EF4-FFF2-40B4-BE49-F238E27FC236}">
                  <a16:creationId xmlns:a16="http://schemas.microsoft.com/office/drawing/2014/main" id="{43A75D57-3DBD-44D9-AF9B-ED72A44A9980}"/>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17" name="グループ化 22">
            <a:extLst>
              <a:ext uri="{FF2B5EF4-FFF2-40B4-BE49-F238E27FC236}">
                <a16:creationId xmlns:a16="http://schemas.microsoft.com/office/drawing/2014/main" id="{247AC725-2EBE-466B-8C39-2756860401E3}"/>
              </a:ext>
            </a:extLst>
          </p:cNvPr>
          <p:cNvGrpSpPr>
            <a:grpSpLocks/>
          </p:cNvGrpSpPr>
          <p:nvPr/>
        </p:nvGrpSpPr>
        <p:grpSpPr bwMode="auto">
          <a:xfrm>
            <a:off x="1857028" y="3492000"/>
            <a:ext cx="647700" cy="368300"/>
            <a:chOff x="8113143" y="5184000"/>
            <a:chExt cx="647700" cy="369332"/>
          </a:xfrm>
        </p:grpSpPr>
        <p:sp>
          <p:nvSpPr>
            <p:cNvPr id="18" name="下矢印 23">
              <a:extLst>
                <a:ext uri="{FF2B5EF4-FFF2-40B4-BE49-F238E27FC236}">
                  <a16:creationId xmlns:a16="http://schemas.microsoft.com/office/drawing/2014/main" id="{83755540-475D-4C55-9B44-12111B178904}"/>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9" name="テキスト ボックス 24">
              <a:extLst>
                <a:ext uri="{FF2B5EF4-FFF2-40B4-BE49-F238E27FC236}">
                  <a16:creationId xmlns:a16="http://schemas.microsoft.com/office/drawing/2014/main" id="{AD8748E7-6AC3-4C27-B667-547BB0F1EB03}"/>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spTree>
    <p:extLst>
      <p:ext uri="{BB962C8B-B14F-4D97-AF65-F5344CB8AC3E}">
        <p14:creationId xmlns:p14="http://schemas.microsoft.com/office/powerpoint/2010/main" val="152438009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2B8A863-7D31-4ACE-BE08-B73DF4FD805F}"/>
              </a:ext>
            </a:extLst>
          </p:cNvPr>
          <p:cNvPicPr>
            <a:picLocks noChangeAspect="1"/>
          </p:cNvPicPr>
          <p:nvPr/>
        </p:nvPicPr>
        <p:blipFill>
          <a:blip r:embed="rId3"/>
          <a:stretch>
            <a:fillRect/>
          </a:stretch>
        </p:blipFill>
        <p:spPr>
          <a:xfrm>
            <a:off x="36002" y="936004"/>
            <a:ext cx="8958263" cy="4809173"/>
          </a:xfrm>
          <a:prstGeom prst="rect">
            <a:avLst/>
          </a:prstGeom>
        </p:spPr>
      </p:pic>
      <p:pic>
        <p:nvPicPr>
          <p:cNvPr id="10" name="図 9">
            <a:extLst>
              <a:ext uri="{FF2B5EF4-FFF2-40B4-BE49-F238E27FC236}">
                <a16:creationId xmlns:a16="http://schemas.microsoft.com/office/drawing/2014/main" id="{24A777AF-22DE-4AE7-B0DD-1926864EF15B}"/>
              </a:ext>
            </a:extLst>
          </p:cNvPr>
          <p:cNvPicPr>
            <a:picLocks noChangeAspect="1"/>
          </p:cNvPicPr>
          <p:nvPr/>
        </p:nvPicPr>
        <p:blipFill>
          <a:blip r:embed="rId4"/>
          <a:stretch>
            <a:fillRect/>
          </a:stretch>
        </p:blipFill>
        <p:spPr>
          <a:xfrm>
            <a:off x="792000" y="180000"/>
            <a:ext cx="5044877" cy="175275"/>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作図（例題</a:t>
            </a:r>
            <a:r>
              <a:rPr lang="en-US" altLang="ja-JP" sz="4000" dirty="0">
                <a:latin typeface="+mn-ea"/>
              </a:rPr>
              <a:t>10</a:t>
            </a:r>
            <a:r>
              <a:rPr lang="ja-JP" altLang="en-US" sz="4000" dirty="0">
                <a:latin typeface="+mn-ea"/>
              </a:rPr>
              <a:t>）</a:t>
            </a:r>
            <a:r>
              <a:rPr lang="en-US" altLang="ja-JP" sz="4000" dirty="0">
                <a:latin typeface="+mn-ea"/>
              </a:rPr>
              <a:t>5</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115</a:t>
            </a:fld>
            <a:endParaRPr lang="en-US" altLang="ja-JP" dirty="0">
              <a:solidFill>
                <a:srgbClr val="000000"/>
              </a:solidFill>
            </a:endParaRPr>
          </a:p>
        </p:txBody>
      </p:sp>
      <p:sp>
        <p:nvSpPr>
          <p:cNvPr id="13" name="正方形/長方形 12">
            <a:extLst>
              <a:ext uri="{FF2B5EF4-FFF2-40B4-BE49-F238E27FC236}">
                <a16:creationId xmlns:a16="http://schemas.microsoft.com/office/drawing/2014/main" id="{64E2606B-186C-4FDB-8BA5-347F60E168AF}"/>
              </a:ext>
            </a:extLst>
          </p:cNvPr>
          <p:cNvSpPr/>
          <p:nvPr/>
        </p:nvSpPr>
        <p:spPr>
          <a:xfrm>
            <a:off x="378000" y="3636000"/>
            <a:ext cx="5760000" cy="9360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4" name="グループ化 1">
            <a:extLst>
              <a:ext uri="{FF2B5EF4-FFF2-40B4-BE49-F238E27FC236}">
                <a16:creationId xmlns:a16="http://schemas.microsoft.com/office/drawing/2014/main" id="{A879A88E-842E-45E4-8208-F76A9AB50DAB}"/>
              </a:ext>
            </a:extLst>
          </p:cNvPr>
          <p:cNvGrpSpPr>
            <a:grpSpLocks/>
          </p:cNvGrpSpPr>
          <p:nvPr/>
        </p:nvGrpSpPr>
        <p:grpSpPr bwMode="auto">
          <a:xfrm>
            <a:off x="2556000" y="3250800"/>
            <a:ext cx="415498" cy="647700"/>
            <a:chOff x="8946000" y="4620357"/>
            <a:chExt cx="415497" cy="647700"/>
          </a:xfrm>
        </p:grpSpPr>
        <p:sp>
          <p:nvSpPr>
            <p:cNvPr id="15" name="下矢印 31">
              <a:extLst>
                <a:ext uri="{FF2B5EF4-FFF2-40B4-BE49-F238E27FC236}">
                  <a16:creationId xmlns:a16="http://schemas.microsoft.com/office/drawing/2014/main" id="{F954F33D-C7BE-496E-B1A3-18BA33B91CAE}"/>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6" name="正方形/長方形 1">
              <a:extLst>
                <a:ext uri="{FF2B5EF4-FFF2-40B4-BE49-F238E27FC236}">
                  <a16:creationId xmlns:a16="http://schemas.microsoft.com/office/drawing/2014/main" id="{43A75D57-3DBD-44D9-AF9B-ED72A44A9980}"/>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20" name="グループ化 25">
            <a:extLst>
              <a:ext uri="{FF2B5EF4-FFF2-40B4-BE49-F238E27FC236}">
                <a16:creationId xmlns:a16="http://schemas.microsoft.com/office/drawing/2014/main" id="{B96D297C-812A-4351-A405-D1456A1BC69A}"/>
              </a:ext>
            </a:extLst>
          </p:cNvPr>
          <p:cNvGrpSpPr>
            <a:grpSpLocks/>
          </p:cNvGrpSpPr>
          <p:nvPr/>
        </p:nvGrpSpPr>
        <p:grpSpPr bwMode="auto">
          <a:xfrm>
            <a:off x="704528" y="3501008"/>
            <a:ext cx="647700" cy="368300"/>
            <a:chOff x="8265543" y="5967772"/>
            <a:chExt cx="647700" cy="369332"/>
          </a:xfrm>
        </p:grpSpPr>
        <p:sp>
          <p:nvSpPr>
            <p:cNvPr id="21" name="下矢印 26">
              <a:extLst>
                <a:ext uri="{FF2B5EF4-FFF2-40B4-BE49-F238E27FC236}">
                  <a16:creationId xmlns:a16="http://schemas.microsoft.com/office/drawing/2014/main" id="{B31621B7-673A-47FF-9967-B49F57EFBB9B}"/>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2" name="テキスト ボックス 27">
              <a:extLst>
                <a:ext uri="{FF2B5EF4-FFF2-40B4-BE49-F238E27FC236}">
                  <a16:creationId xmlns:a16="http://schemas.microsoft.com/office/drawing/2014/main" id="{59A2E126-D096-4D5F-BE02-8B5A73282F92}"/>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
        <p:nvSpPr>
          <p:cNvPr id="23" name="Text Box 8">
            <a:extLst>
              <a:ext uri="{FF2B5EF4-FFF2-40B4-BE49-F238E27FC236}">
                <a16:creationId xmlns:a16="http://schemas.microsoft.com/office/drawing/2014/main" id="{A3E7B645-BF72-4075-AC0F-5F27A71721DC}"/>
              </a:ext>
            </a:extLst>
          </p:cNvPr>
          <p:cNvSpPr txBox="1">
            <a:spLocks noChangeArrowheads="1"/>
          </p:cNvSpPr>
          <p:nvPr/>
        </p:nvSpPr>
        <p:spPr bwMode="auto">
          <a:xfrm>
            <a:off x="5796172" y="46100"/>
            <a:ext cx="4053371" cy="1754326"/>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①の赤枠内が、染色体ごとの</a:t>
            </a:r>
            <a:r>
              <a:rPr lang="en-US" altLang="ja-JP" dirty="0">
                <a:solidFill>
                  <a:schemeClr val="bg1">
                    <a:lumMod val="50000"/>
                  </a:schemeClr>
                </a:solidFill>
                <a:latin typeface="+mn-ea"/>
              </a:rPr>
              <a:t>2</a:t>
            </a:r>
            <a:r>
              <a:rPr lang="ja-JP" altLang="en-US" dirty="0">
                <a:solidFill>
                  <a:schemeClr val="bg1">
                    <a:lumMod val="50000"/>
                  </a:schemeClr>
                </a:solidFill>
                <a:latin typeface="+mn-ea"/>
              </a:rPr>
              <a:t>連続塩基の出現確率情報を、②</a:t>
            </a:r>
            <a:r>
              <a:rPr lang="en-US" altLang="ja-JP" dirty="0">
                <a:solidFill>
                  <a:schemeClr val="bg1">
                    <a:lumMod val="50000"/>
                  </a:schemeClr>
                </a:solidFill>
                <a:latin typeface="+mn-ea"/>
              </a:rPr>
              <a:t>out_f1</a:t>
            </a:r>
            <a:r>
              <a:rPr lang="ja-JP" altLang="en-US" dirty="0">
                <a:solidFill>
                  <a:schemeClr val="bg1">
                    <a:lumMod val="50000"/>
                  </a:schemeClr>
                </a:solidFill>
                <a:latin typeface="+mn-ea"/>
              </a:rPr>
              <a:t>で指定したファイル名（</a:t>
            </a:r>
            <a:r>
              <a:rPr lang="en-US" altLang="ja-JP" dirty="0">
                <a:solidFill>
                  <a:schemeClr val="bg1">
                    <a:lumMod val="50000"/>
                  </a:schemeClr>
                </a:solidFill>
                <a:latin typeface="+mn-ea"/>
              </a:rPr>
              <a:t>hoge10.txt</a:t>
            </a:r>
            <a:r>
              <a:rPr lang="ja-JP" altLang="en-US" dirty="0">
                <a:solidFill>
                  <a:schemeClr val="bg1">
                    <a:lumMod val="50000"/>
                  </a:schemeClr>
                </a:solidFill>
                <a:latin typeface="+mn-ea"/>
              </a:rPr>
              <a:t>）で出力している部分。</a:t>
            </a:r>
            <a:r>
              <a:rPr lang="ja-JP" altLang="en-US" dirty="0">
                <a:latin typeface="+mn-ea"/>
              </a:rPr>
              <a:t>③の赤枠内が、箱ひげ図を、④</a:t>
            </a:r>
            <a:r>
              <a:rPr lang="en-US" altLang="ja-JP" dirty="0">
                <a:latin typeface="+mn-ea"/>
              </a:rPr>
              <a:t>out_f2</a:t>
            </a:r>
            <a:r>
              <a:rPr lang="ja-JP" altLang="en-US" dirty="0">
                <a:latin typeface="+mn-ea"/>
              </a:rPr>
              <a:t>で指定したファイル名（</a:t>
            </a:r>
            <a:r>
              <a:rPr lang="en-US" altLang="ja-JP" dirty="0">
                <a:solidFill>
                  <a:srgbClr val="669900"/>
                </a:solidFill>
                <a:latin typeface="+mn-ea"/>
              </a:rPr>
              <a:t>hoge10.png</a:t>
            </a:r>
            <a:r>
              <a:rPr lang="ja-JP" altLang="en-US" dirty="0">
                <a:latin typeface="+mn-ea"/>
              </a:rPr>
              <a:t>）で出力している部分。</a:t>
            </a:r>
            <a:endParaRPr lang="en-US" altLang="ja-JP" dirty="0">
              <a:latin typeface="+mn-ea"/>
            </a:endParaRPr>
          </a:p>
        </p:txBody>
      </p:sp>
    </p:spTree>
    <p:extLst>
      <p:ext uri="{BB962C8B-B14F-4D97-AF65-F5344CB8AC3E}">
        <p14:creationId xmlns:p14="http://schemas.microsoft.com/office/powerpoint/2010/main" val="218798243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0F11B8A-E6AC-43E6-82B4-04891D20F16B}"/>
              </a:ext>
            </a:extLst>
          </p:cNvPr>
          <p:cNvPicPr>
            <a:picLocks noChangeAspect="1"/>
          </p:cNvPicPr>
          <p:nvPr/>
        </p:nvPicPr>
        <p:blipFill>
          <a:blip r:embed="rId3"/>
          <a:stretch>
            <a:fillRect/>
          </a:stretch>
        </p:blipFill>
        <p:spPr>
          <a:xfrm>
            <a:off x="36002" y="936004"/>
            <a:ext cx="8958263" cy="4809173"/>
          </a:xfrm>
          <a:prstGeom prst="rect">
            <a:avLst/>
          </a:prstGeom>
        </p:spPr>
      </p:pic>
      <p:pic>
        <p:nvPicPr>
          <p:cNvPr id="10" name="図 9">
            <a:extLst>
              <a:ext uri="{FF2B5EF4-FFF2-40B4-BE49-F238E27FC236}">
                <a16:creationId xmlns:a16="http://schemas.microsoft.com/office/drawing/2014/main" id="{24A777AF-22DE-4AE7-B0DD-1926864EF15B}"/>
              </a:ext>
            </a:extLst>
          </p:cNvPr>
          <p:cNvPicPr>
            <a:picLocks noChangeAspect="1"/>
          </p:cNvPicPr>
          <p:nvPr/>
        </p:nvPicPr>
        <p:blipFill>
          <a:blip r:embed="rId4"/>
          <a:stretch>
            <a:fillRect/>
          </a:stretch>
        </p:blipFill>
        <p:spPr>
          <a:xfrm>
            <a:off x="792000" y="180000"/>
            <a:ext cx="5044877" cy="175275"/>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作図（例題</a:t>
            </a:r>
            <a:r>
              <a:rPr lang="en-US" altLang="ja-JP" sz="4000" dirty="0">
                <a:latin typeface="+mn-ea"/>
              </a:rPr>
              <a:t>10</a:t>
            </a:r>
            <a:r>
              <a:rPr lang="ja-JP" altLang="en-US" sz="4000" dirty="0">
                <a:latin typeface="+mn-ea"/>
              </a:rPr>
              <a:t>）</a:t>
            </a:r>
            <a:r>
              <a:rPr lang="en-US" altLang="ja-JP" sz="4000" dirty="0">
                <a:latin typeface="+mn-ea"/>
              </a:rPr>
              <a:t>6</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116</a:t>
            </a:fld>
            <a:endParaRPr lang="en-US" altLang="ja-JP" dirty="0">
              <a:solidFill>
                <a:srgbClr val="000000"/>
              </a:solidFill>
            </a:endParaRPr>
          </a:p>
        </p:txBody>
      </p:sp>
      <p:sp>
        <p:nvSpPr>
          <p:cNvPr id="11" name="Text Box 8">
            <a:extLst>
              <a:ext uri="{FF2B5EF4-FFF2-40B4-BE49-F238E27FC236}">
                <a16:creationId xmlns:a16="http://schemas.microsoft.com/office/drawing/2014/main" id="{9F2CFF84-7C6F-4ED2-9D12-4C405A8911B3}"/>
              </a:ext>
            </a:extLst>
          </p:cNvPr>
          <p:cNvSpPr txBox="1">
            <a:spLocks noChangeArrowheads="1"/>
          </p:cNvSpPr>
          <p:nvPr/>
        </p:nvSpPr>
        <p:spPr bwMode="auto">
          <a:xfrm>
            <a:off x="5796172" y="46100"/>
            <a:ext cx="4053371" cy="64633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①例題</a:t>
            </a:r>
            <a:r>
              <a:rPr lang="en-US" altLang="ja-JP" dirty="0">
                <a:latin typeface="+mn-ea"/>
              </a:rPr>
              <a:t>10</a:t>
            </a:r>
            <a:r>
              <a:rPr lang="ja-JP" altLang="en-US" dirty="0">
                <a:latin typeface="+mn-ea"/>
              </a:rPr>
              <a:t>のコード全体をコピペ実行。例題</a:t>
            </a:r>
            <a:r>
              <a:rPr lang="en-US" altLang="ja-JP" dirty="0">
                <a:latin typeface="+mn-ea"/>
              </a:rPr>
              <a:t>7</a:t>
            </a:r>
            <a:r>
              <a:rPr lang="ja-JP" altLang="en-US" dirty="0">
                <a:latin typeface="+mn-ea"/>
              </a:rPr>
              <a:t>と同じく、数分かかります。</a:t>
            </a:r>
            <a:endParaRPr lang="en-US" altLang="ja-JP" dirty="0">
              <a:latin typeface="+mn-ea"/>
            </a:endParaRPr>
          </a:p>
        </p:txBody>
      </p:sp>
      <p:grpSp>
        <p:nvGrpSpPr>
          <p:cNvPr id="18" name="グループ化 1">
            <a:extLst>
              <a:ext uri="{FF2B5EF4-FFF2-40B4-BE49-F238E27FC236}">
                <a16:creationId xmlns:a16="http://schemas.microsoft.com/office/drawing/2014/main" id="{04B2CE37-04B1-41F3-8300-D2ECB0E58914}"/>
              </a:ext>
            </a:extLst>
          </p:cNvPr>
          <p:cNvGrpSpPr>
            <a:grpSpLocks/>
          </p:cNvGrpSpPr>
          <p:nvPr/>
        </p:nvGrpSpPr>
        <p:grpSpPr bwMode="auto">
          <a:xfrm>
            <a:off x="396000" y="1404000"/>
            <a:ext cx="415498" cy="647700"/>
            <a:chOff x="8946000" y="4620357"/>
            <a:chExt cx="415497" cy="647700"/>
          </a:xfrm>
        </p:grpSpPr>
        <p:sp>
          <p:nvSpPr>
            <p:cNvPr id="19" name="下矢印 31">
              <a:extLst>
                <a:ext uri="{FF2B5EF4-FFF2-40B4-BE49-F238E27FC236}">
                  <a16:creationId xmlns:a16="http://schemas.microsoft.com/office/drawing/2014/main" id="{CFCF9DD2-8D1F-4CD0-81FF-3D5B7C447E3F}"/>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0" name="正方形/長方形 1">
              <a:extLst>
                <a:ext uri="{FF2B5EF4-FFF2-40B4-BE49-F238E27FC236}">
                  <a16:creationId xmlns:a16="http://schemas.microsoft.com/office/drawing/2014/main" id="{F8E5BF4A-7841-47D9-BF05-CCD512EF6381}"/>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361150292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234E6711-00AD-46E0-89FD-0139F94E6FB3}"/>
              </a:ext>
            </a:extLst>
          </p:cNvPr>
          <p:cNvPicPr>
            <a:picLocks noChangeAspect="1"/>
          </p:cNvPicPr>
          <p:nvPr/>
        </p:nvPicPr>
        <p:blipFill>
          <a:blip r:embed="rId3"/>
          <a:stretch>
            <a:fillRect/>
          </a:stretch>
        </p:blipFill>
        <p:spPr>
          <a:xfrm>
            <a:off x="36000" y="936000"/>
            <a:ext cx="9391650" cy="5162550"/>
          </a:xfrm>
          <a:prstGeom prst="rect">
            <a:avLst/>
          </a:prstGeom>
        </p:spPr>
      </p:pic>
      <p:pic>
        <p:nvPicPr>
          <p:cNvPr id="10" name="図 9">
            <a:extLst>
              <a:ext uri="{FF2B5EF4-FFF2-40B4-BE49-F238E27FC236}">
                <a16:creationId xmlns:a16="http://schemas.microsoft.com/office/drawing/2014/main" id="{24A777AF-22DE-4AE7-B0DD-1926864EF15B}"/>
              </a:ext>
            </a:extLst>
          </p:cNvPr>
          <p:cNvPicPr>
            <a:picLocks noChangeAspect="1"/>
          </p:cNvPicPr>
          <p:nvPr/>
        </p:nvPicPr>
        <p:blipFill>
          <a:blip r:embed="rId4"/>
          <a:stretch>
            <a:fillRect/>
          </a:stretch>
        </p:blipFill>
        <p:spPr>
          <a:xfrm>
            <a:off x="792000" y="180000"/>
            <a:ext cx="5044877" cy="175275"/>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作図（例題</a:t>
            </a:r>
            <a:r>
              <a:rPr lang="en-US" altLang="ja-JP" sz="4000" dirty="0">
                <a:latin typeface="+mn-ea"/>
              </a:rPr>
              <a:t>10</a:t>
            </a:r>
            <a:r>
              <a:rPr lang="ja-JP" altLang="en-US" sz="4000" dirty="0">
                <a:latin typeface="+mn-ea"/>
              </a:rPr>
              <a:t>）</a:t>
            </a:r>
            <a:r>
              <a:rPr lang="en-US" altLang="ja-JP" sz="4000" dirty="0">
                <a:latin typeface="+mn-ea"/>
              </a:rPr>
              <a:t>7</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117</a:t>
            </a:fld>
            <a:endParaRPr lang="en-US" altLang="ja-JP" dirty="0">
              <a:solidFill>
                <a:srgbClr val="000000"/>
              </a:solidFill>
            </a:endParaRPr>
          </a:p>
        </p:txBody>
      </p:sp>
      <p:sp>
        <p:nvSpPr>
          <p:cNvPr id="11" name="Text Box 8">
            <a:extLst>
              <a:ext uri="{FF2B5EF4-FFF2-40B4-BE49-F238E27FC236}">
                <a16:creationId xmlns:a16="http://schemas.microsoft.com/office/drawing/2014/main" id="{9F2CFF84-7C6F-4ED2-9D12-4C405A8911B3}"/>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①例題</a:t>
            </a:r>
            <a:r>
              <a:rPr lang="en-US" altLang="ja-JP" dirty="0">
                <a:solidFill>
                  <a:schemeClr val="bg1">
                    <a:lumMod val="50000"/>
                  </a:schemeClr>
                </a:solidFill>
                <a:latin typeface="+mn-ea"/>
              </a:rPr>
              <a:t>10</a:t>
            </a:r>
            <a:r>
              <a:rPr lang="ja-JP" altLang="en-US" dirty="0">
                <a:solidFill>
                  <a:schemeClr val="bg1">
                    <a:lumMod val="50000"/>
                  </a:schemeClr>
                </a:solidFill>
                <a:latin typeface="+mn-ea"/>
              </a:rPr>
              <a:t>のコード全体をコピペ実行。例題</a:t>
            </a:r>
            <a:r>
              <a:rPr lang="en-US" altLang="ja-JP" dirty="0">
                <a:solidFill>
                  <a:schemeClr val="bg1">
                    <a:lumMod val="50000"/>
                  </a:schemeClr>
                </a:solidFill>
                <a:latin typeface="+mn-ea"/>
              </a:rPr>
              <a:t>7</a:t>
            </a:r>
            <a:r>
              <a:rPr lang="ja-JP" altLang="en-US" dirty="0">
                <a:solidFill>
                  <a:schemeClr val="bg1">
                    <a:lumMod val="50000"/>
                  </a:schemeClr>
                </a:solidFill>
                <a:latin typeface="+mn-ea"/>
              </a:rPr>
              <a:t>と同じく、数分かかります。</a:t>
            </a:r>
            <a:r>
              <a:rPr lang="ja-JP" altLang="en-US" dirty="0">
                <a:latin typeface="+mn-ea"/>
              </a:rPr>
              <a:t>実行完了後。②エディタ画面上にあるこれらは、適宜終了してください。</a:t>
            </a:r>
            <a:endParaRPr lang="en-US" altLang="ja-JP" dirty="0">
              <a:latin typeface="+mn-ea"/>
            </a:endParaRPr>
          </a:p>
        </p:txBody>
      </p:sp>
      <p:grpSp>
        <p:nvGrpSpPr>
          <p:cNvPr id="17" name="グループ化 25">
            <a:extLst>
              <a:ext uri="{FF2B5EF4-FFF2-40B4-BE49-F238E27FC236}">
                <a16:creationId xmlns:a16="http://schemas.microsoft.com/office/drawing/2014/main" id="{0C6546E2-E920-4A7B-8718-ED0896C21E33}"/>
              </a:ext>
            </a:extLst>
          </p:cNvPr>
          <p:cNvGrpSpPr>
            <a:grpSpLocks/>
          </p:cNvGrpSpPr>
          <p:nvPr/>
        </p:nvGrpSpPr>
        <p:grpSpPr bwMode="auto">
          <a:xfrm>
            <a:off x="1541526" y="1530000"/>
            <a:ext cx="647700" cy="368300"/>
            <a:chOff x="8265543" y="5967772"/>
            <a:chExt cx="647700" cy="369332"/>
          </a:xfrm>
        </p:grpSpPr>
        <p:sp>
          <p:nvSpPr>
            <p:cNvPr id="21" name="下矢印 26">
              <a:extLst>
                <a:ext uri="{FF2B5EF4-FFF2-40B4-BE49-F238E27FC236}">
                  <a16:creationId xmlns:a16="http://schemas.microsoft.com/office/drawing/2014/main" id="{CA10E1DF-2FCA-4722-8417-2F95BED7941E}"/>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2" name="テキスト ボックス 27">
              <a:extLst>
                <a:ext uri="{FF2B5EF4-FFF2-40B4-BE49-F238E27FC236}">
                  <a16:creationId xmlns:a16="http://schemas.microsoft.com/office/drawing/2014/main" id="{21743DC3-F0A7-46E6-8926-5D8E64CF8BA1}"/>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23" name="グループ化 25">
            <a:extLst>
              <a:ext uri="{FF2B5EF4-FFF2-40B4-BE49-F238E27FC236}">
                <a16:creationId xmlns:a16="http://schemas.microsoft.com/office/drawing/2014/main" id="{A79E0F6E-6B11-4CF2-8723-ED1DA27ABEE6}"/>
              </a:ext>
            </a:extLst>
          </p:cNvPr>
          <p:cNvGrpSpPr>
            <a:grpSpLocks/>
          </p:cNvGrpSpPr>
          <p:nvPr/>
        </p:nvGrpSpPr>
        <p:grpSpPr bwMode="auto">
          <a:xfrm>
            <a:off x="2448000" y="1530000"/>
            <a:ext cx="647700" cy="368300"/>
            <a:chOff x="8265543" y="5967772"/>
            <a:chExt cx="647700" cy="369332"/>
          </a:xfrm>
        </p:grpSpPr>
        <p:sp>
          <p:nvSpPr>
            <p:cNvPr id="24" name="下矢印 26">
              <a:extLst>
                <a:ext uri="{FF2B5EF4-FFF2-40B4-BE49-F238E27FC236}">
                  <a16:creationId xmlns:a16="http://schemas.microsoft.com/office/drawing/2014/main" id="{DDA31123-1D73-4835-BD8D-2A5EC320F604}"/>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5" name="テキスト ボックス 27">
              <a:extLst>
                <a:ext uri="{FF2B5EF4-FFF2-40B4-BE49-F238E27FC236}">
                  <a16:creationId xmlns:a16="http://schemas.microsoft.com/office/drawing/2014/main" id="{864ED920-DD24-464A-8D93-E0C4F48855D4}"/>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26" name="グループ化 25">
            <a:extLst>
              <a:ext uri="{FF2B5EF4-FFF2-40B4-BE49-F238E27FC236}">
                <a16:creationId xmlns:a16="http://schemas.microsoft.com/office/drawing/2014/main" id="{40A16EAA-9398-42DA-9466-B11E7F5F9A2E}"/>
              </a:ext>
            </a:extLst>
          </p:cNvPr>
          <p:cNvGrpSpPr>
            <a:grpSpLocks/>
          </p:cNvGrpSpPr>
          <p:nvPr/>
        </p:nvGrpSpPr>
        <p:grpSpPr bwMode="auto">
          <a:xfrm>
            <a:off x="3334189" y="1530000"/>
            <a:ext cx="647700" cy="368300"/>
            <a:chOff x="8265543" y="5967772"/>
            <a:chExt cx="647700" cy="369332"/>
          </a:xfrm>
        </p:grpSpPr>
        <p:sp>
          <p:nvSpPr>
            <p:cNvPr id="27" name="下矢印 26">
              <a:extLst>
                <a:ext uri="{FF2B5EF4-FFF2-40B4-BE49-F238E27FC236}">
                  <a16:creationId xmlns:a16="http://schemas.microsoft.com/office/drawing/2014/main" id="{4C239641-62C8-4359-A2D9-A4DD15DBCA5C}"/>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8" name="テキスト ボックス 27">
              <a:extLst>
                <a:ext uri="{FF2B5EF4-FFF2-40B4-BE49-F238E27FC236}">
                  <a16:creationId xmlns:a16="http://schemas.microsoft.com/office/drawing/2014/main" id="{38615B63-0E5D-484F-BF16-129A34E9E45C}"/>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spTree>
    <p:extLst>
      <p:ext uri="{BB962C8B-B14F-4D97-AF65-F5344CB8AC3E}">
        <p14:creationId xmlns:p14="http://schemas.microsoft.com/office/powerpoint/2010/main" val="397875531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9B73B06-0F65-4DF0-B963-A910A7C711CE}"/>
              </a:ext>
            </a:extLst>
          </p:cNvPr>
          <p:cNvPicPr>
            <a:picLocks noChangeAspect="1"/>
          </p:cNvPicPr>
          <p:nvPr/>
        </p:nvPicPr>
        <p:blipFill>
          <a:blip r:embed="rId3"/>
          <a:stretch>
            <a:fillRect/>
          </a:stretch>
        </p:blipFill>
        <p:spPr>
          <a:xfrm>
            <a:off x="36000" y="936000"/>
            <a:ext cx="9391650" cy="5162550"/>
          </a:xfrm>
          <a:prstGeom prst="rect">
            <a:avLst/>
          </a:prstGeom>
        </p:spPr>
      </p:pic>
      <p:pic>
        <p:nvPicPr>
          <p:cNvPr id="10" name="図 9">
            <a:extLst>
              <a:ext uri="{FF2B5EF4-FFF2-40B4-BE49-F238E27FC236}">
                <a16:creationId xmlns:a16="http://schemas.microsoft.com/office/drawing/2014/main" id="{24A777AF-22DE-4AE7-B0DD-1926864EF15B}"/>
              </a:ext>
            </a:extLst>
          </p:cNvPr>
          <p:cNvPicPr>
            <a:picLocks noChangeAspect="1"/>
          </p:cNvPicPr>
          <p:nvPr/>
        </p:nvPicPr>
        <p:blipFill>
          <a:blip r:embed="rId4"/>
          <a:stretch>
            <a:fillRect/>
          </a:stretch>
        </p:blipFill>
        <p:spPr>
          <a:xfrm>
            <a:off x="792000" y="180000"/>
            <a:ext cx="5044877" cy="175275"/>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作図（例題</a:t>
            </a:r>
            <a:r>
              <a:rPr lang="en-US" altLang="ja-JP" sz="4000" dirty="0">
                <a:latin typeface="+mn-ea"/>
              </a:rPr>
              <a:t>10</a:t>
            </a:r>
            <a:r>
              <a:rPr lang="ja-JP" altLang="en-US" sz="4000" dirty="0">
                <a:latin typeface="+mn-ea"/>
              </a:rPr>
              <a:t>）</a:t>
            </a:r>
            <a:r>
              <a:rPr lang="en-US" altLang="ja-JP" sz="4000" dirty="0">
                <a:latin typeface="+mn-ea"/>
              </a:rPr>
              <a:t>8</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118</a:t>
            </a:fld>
            <a:endParaRPr lang="en-US" altLang="ja-JP" dirty="0">
              <a:solidFill>
                <a:srgbClr val="000000"/>
              </a:solidFill>
            </a:endParaRPr>
          </a:p>
        </p:txBody>
      </p:sp>
      <p:sp>
        <p:nvSpPr>
          <p:cNvPr id="11" name="Text Box 8">
            <a:extLst>
              <a:ext uri="{FF2B5EF4-FFF2-40B4-BE49-F238E27FC236}">
                <a16:creationId xmlns:a16="http://schemas.microsoft.com/office/drawing/2014/main" id="{9F2CFF84-7C6F-4ED2-9D12-4C405A8911B3}"/>
              </a:ext>
            </a:extLst>
          </p:cNvPr>
          <p:cNvSpPr txBox="1">
            <a:spLocks noChangeArrowheads="1"/>
          </p:cNvSpPr>
          <p:nvPr/>
        </p:nvSpPr>
        <p:spPr bwMode="auto">
          <a:xfrm>
            <a:off x="5796172" y="46100"/>
            <a:ext cx="4053371" cy="1754326"/>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①例題</a:t>
            </a:r>
            <a:r>
              <a:rPr lang="en-US" altLang="ja-JP" dirty="0">
                <a:solidFill>
                  <a:schemeClr val="bg1">
                    <a:lumMod val="50000"/>
                  </a:schemeClr>
                </a:solidFill>
                <a:latin typeface="+mn-ea"/>
              </a:rPr>
              <a:t>10</a:t>
            </a:r>
            <a:r>
              <a:rPr lang="ja-JP" altLang="en-US" dirty="0">
                <a:solidFill>
                  <a:schemeClr val="bg1">
                    <a:lumMod val="50000"/>
                  </a:schemeClr>
                </a:solidFill>
                <a:latin typeface="+mn-ea"/>
              </a:rPr>
              <a:t>のコード全体をコピペ実行。例題</a:t>
            </a:r>
            <a:r>
              <a:rPr lang="en-US" altLang="ja-JP" dirty="0">
                <a:solidFill>
                  <a:schemeClr val="bg1">
                    <a:lumMod val="50000"/>
                  </a:schemeClr>
                </a:solidFill>
                <a:latin typeface="+mn-ea"/>
              </a:rPr>
              <a:t>7</a:t>
            </a:r>
            <a:r>
              <a:rPr lang="ja-JP" altLang="en-US" dirty="0">
                <a:solidFill>
                  <a:schemeClr val="bg1">
                    <a:lumMod val="50000"/>
                  </a:schemeClr>
                </a:solidFill>
                <a:latin typeface="+mn-ea"/>
              </a:rPr>
              <a:t>と同じく、数分かかります。実行完了後。②エディタ画面上にあるこれらは、適宜終了してください。</a:t>
            </a:r>
            <a:r>
              <a:rPr lang="ja-JP" altLang="en-US" dirty="0">
                <a:latin typeface="+mn-ea"/>
              </a:rPr>
              <a:t>③は保存するか聞かれると思いますが、④好きにしてください。</a:t>
            </a:r>
            <a:endParaRPr lang="en-US" altLang="ja-JP" dirty="0">
              <a:latin typeface="+mn-ea"/>
            </a:endParaRPr>
          </a:p>
        </p:txBody>
      </p:sp>
      <p:grpSp>
        <p:nvGrpSpPr>
          <p:cNvPr id="14" name="グループ化 25">
            <a:extLst>
              <a:ext uri="{FF2B5EF4-FFF2-40B4-BE49-F238E27FC236}">
                <a16:creationId xmlns:a16="http://schemas.microsoft.com/office/drawing/2014/main" id="{5DD375F7-EE24-41DA-95B9-B6050C5625E0}"/>
              </a:ext>
            </a:extLst>
          </p:cNvPr>
          <p:cNvGrpSpPr>
            <a:grpSpLocks/>
          </p:cNvGrpSpPr>
          <p:nvPr/>
        </p:nvGrpSpPr>
        <p:grpSpPr bwMode="auto">
          <a:xfrm>
            <a:off x="626838" y="1530000"/>
            <a:ext cx="647700" cy="368300"/>
            <a:chOff x="8265543" y="5967772"/>
            <a:chExt cx="647700" cy="369332"/>
          </a:xfrm>
        </p:grpSpPr>
        <p:sp>
          <p:nvSpPr>
            <p:cNvPr id="15" name="下矢印 26">
              <a:extLst>
                <a:ext uri="{FF2B5EF4-FFF2-40B4-BE49-F238E27FC236}">
                  <a16:creationId xmlns:a16="http://schemas.microsoft.com/office/drawing/2014/main" id="{AE2D7E0A-837E-4F9A-8A44-DE4B20E0FAD0}"/>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6" name="テキスト ボックス 27">
              <a:extLst>
                <a:ext uri="{FF2B5EF4-FFF2-40B4-BE49-F238E27FC236}">
                  <a16:creationId xmlns:a16="http://schemas.microsoft.com/office/drawing/2014/main" id="{471CF2C2-722D-4788-B5EA-FA2611470CCC}"/>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pic>
        <p:nvPicPr>
          <p:cNvPr id="2" name="図 1">
            <a:extLst>
              <a:ext uri="{FF2B5EF4-FFF2-40B4-BE49-F238E27FC236}">
                <a16:creationId xmlns:a16="http://schemas.microsoft.com/office/drawing/2014/main" id="{B2F7DBA6-2809-45EB-95AE-35DC5F5523B1}"/>
              </a:ext>
            </a:extLst>
          </p:cNvPr>
          <p:cNvPicPr>
            <a:picLocks noChangeAspect="1"/>
          </p:cNvPicPr>
          <p:nvPr/>
        </p:nvPicPr>
        <p:blipFill>
          <a:blip r:embed="rId5"/>
          <a:stretch>
            <a:fillRect/>
          </a:stretch>
        </p:blipFill>
        <p:spPr>
          <a:xfrm>
            <a:off x="1672383" y="2338719"/>
            <a:ext cx="3810000" cy="1676400"/>
          </a:xfrm>
          <a:prstGeom prst="rect">
            <a:avLst/>
          </a:prstGeom>
        </p:spPr>
      </p:pic>
      <p:sp>
        <p:nvSpPr>
          <p:cNvPr id="30" name="正方形/長方形 29">
            <a:extLst>
              <a:ext uri="{FF2B5EF4-FFF2-40B4-BE49-F238E27FC236}">
                <a16:creationId xmlns:a16="http://schemas.microsoft.com/office/drawing/2014/main" id="{AC3D7774-A888-4EC6-9BE0-0EA573C62A29}"/>
              </a:ext>
            </a:extLst>
          </p:cNvPr>
          <p:cNvSpPr/>
          <p:nvPr/>
        </p:nvSpPr>
        <p:spPr>
          <a:xfrm>
            <a:off x="2520000" y="3564000"/>
            <a:ext cx="1908000" cy="3672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31" name="グループ化 22">
            <a:extLst>
              <a:ext uri="{FF2B5EF4-FFF2-40B4-BE49-F238E27FC236}">
                <a16:creationId xmlns:a16="http://schemas.microsoft.com/office/drawing/2014/main" id="{7C72A97E-9150-496C-96E8-2B778465EAA9}"/>
              </a:ext>
            </a:extLst>
          </p:cNvPr>
          <p:cNvGrpSpPr>
            <a:grpSpLocks/>
          </p:cNvGrpSpPr>
          <p:nvPr/>
        </p:nvGrpSpPr>
        <p:grpSpPr bwMode="auto">
          <a:xfrm>
            <a:off x="3141196" y="3923466"/>
            <a:ext cx="647700" cy="368300"/>
            <a:chOff x="8113143" y="5184000"/>
            <a:chExt cx="647700" cy="369332"/>
          </a:xfrm>
        </p:grpSpPr>
        <p:sp>
          <p:nvSpPr>
            <p:cNvPr id="32" name="下矢印 23">
              <a:extLst>
                <a:ext uri="{FF2B5EF4-FFF2-40B4-BE49-F238E27FC236}">
                  <a16:creationId xmlns:a16="http://schemas.microsoft.com/office/drawing/2014/main" id="{A1D659DC-4B63-47D0-9D87-CAAD8C76CD21}"/>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3" name="テキスト ボックス 24">
              <a:extLst>
                <a:ext uri="{FF2B5EF4-FFF2-40B4-BE49-F238E27FC236}">
                  <a16:creationId xmlns:a16="http://schemas.microsoft.com/office/drawing/2014/main" id="{52AA3F23-621E-4391-9635-540E55533C22}"/>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Tree>
    <p:extLst>
      <p:ext uri="{BB962C8B-B14F-4D97-AF65-F5344CB8AC3E}">
        <p14:creationId xmlns:p14="http://schemas.microsoft.com/office/powerpoint/2010/main" val="349506426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C001561E-3E24-4A13-9482-4D6D5D569D0E}"/>
              </a:ext>
            </a:extLst>
          </p:cNvPr>
          <p:cNvPicPr>
            <a:picLocks noChangeAspect="1"/>
          </p:cNvPicPr>
          <p:nvPr/>
        </p:nvPicPr>
        <p:blipFill>
          <a:blip r:embed="rId3"/>
          <a:stretch>
            <a:fillRect/>
          </a:stretch>
        </p:blipFill>
        <p:spPr>
          <a:xfrm>
            <a:off x="36002" y="936004"/>
            <a:ext cx="8958263" cy="4809173"/>
          </a:xfrm>
          <a:prstGeom prst="rect">
            <a:avLst/>
          </a:prstGeom>
        </p:spPr>
      </p:pic>
      <p:grpSp>
        <p:nvGrpSpPr>
          <p:cNvPr id="20" name="グループ化 19">
            <a:extLst>
              <a:ext uri="{FF2B5EF4-FFF2-40B4-BE49-F238E27FC236}">
                <a16:creationId xmlns:a16="http://schemas.microsoft.com/office/drawing/2014/main" id="{0B0F3B21-630C-4C3B-9187-66E717445183}"/>
              </a:ext>
            </a:extLst>
          </p:cNvPr>
          <p:cNvGrpSpPr>
            <a:grpSpLocks/>
          </p:cNvGrpSpPr>
          <p:nvPr/>
        </p:nvGrpSpPr>
        <p:grpSpPr bwMode="auto">
          <a:xfrm>
            <a:off x="2376000" y="2376000"/>
            <a:ext cx="433387" cy="647700"/>
            <a:chOff x="9008376" y="4278533"/>
            <a:chExt cx="432048" cy="647700"/>
          </a:xfrm>
        </p:grpSpPr>
        <p:sp>
          <p:nvSpPr>
            <p:cNvPr id="21" name="下矢印 20">
              <a:extLst>
                <a:ext uri="{FF2B5EF4-FFF2-40B4-BE49-F238E27FC236}">
                  <a16:creationId xmlns:a16="http://schemas.microsoft.com/office/drawing/2014/main" id="{9077A46D-0DA6-4C52-B998-77CCB3432445}"/>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2" name="テキスト ボックス 21">
              <a:extLst>
                <a:ext uri="{FF2B5EF4-FFF2-40B4-BE49-F238E27FC236}">
                  <a16:creationId xmlns:a16="http://schemas.microsoft.com/office/drawing/2014/main" id="{6160C5C6-9801-41FD-B603-2C9011C7DA14}"/>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pic>
        <p:nvPicPr>
          <p:cNvPr id="10" name="図 9">
            <a:extLst>
              <a:ext uri="{FF2B5EF4-FFF2-40B4-BE49-F238E27FC236}">
                <a16:creationId xmlns:a16="http://schemas.microsoft.com/office/drawing/2014/main" id="{24A777AF-22DE-4AE7-B0DD-1926864EF15B}"/>
              </a:ext>
            </a:extLst>
          </p:cNvPr>
          <p:cNvPicPr>
            <a:picLocks noChangeAspect="1"/>
          </p:cNvPicPr>
          <p:nvPr/>
        </p:nvPicPr>
        <p:blipFill>
          <a:blip r:embed="rId4"/>
          <a:stretch>
            <a:fillRect/>
          </a:stretch>
        </p:blipFill>
        <p:spPr>
          <a:xfrm>
            <a:off x="792000" y="180000"/>
            <a:ext cx="5044877" cy="175275"/>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作図（例題</a:t>
            </a:r>
            <a:r>
              <a:rPr lang="en-US" altLang="ja-JP" sz="4000" dirty="0">
                <a:latin typeface="+mn-ea"/>
              </a:rPr>
              <a:t>10</a:t>
            </a:r>
            <a:r>
              <a:rPr lang="ja-JP" altLang="en-US" sz="4000" dirty="0">
                <a:latin typeface="+mn-ea"/>
              </a:rPr>
              <a:t>）</a:t>
            </a:r>
            <a:r>
              <a:rPr lang="en-US" altLang="ja-JP" sz="4000" dirty="0">
                <a:latin typeface="+mn-ea"/>
              </a:rPr>
              <a:t>9</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119</a:t>
            </a:fld>
            <a:endParaRPr lang="en-US" altLang="ja-JP" dirty="0">
              <a:solidFill>
                <a:srgbClr val="000000"/>
              </a:solidFill>
            </a:endParaRPr>
          </a:p>
        </p:txBody>
      </p:sp>
      <p:sp>
        <p:nvSpPr>
          <p:cNvPr id="11" name="Text Box 8">
            <a:extLst>
              <a:ext uri="{FF2B5EF4-FFF2-40B4-BE49-F238E27FC236}">
                <a16:creationId xmlns:a16="http://schemas.microsoft.com/office/drawing/2014/main" id="{9F2CFF84-7C6F-4ED2-9D12-4C405A8911B3}"/>
              </a:ext>
            </a:extLst>
          </p:cNvPr>
          <p:cNvSpPr txBox="1">
            <a:spLocks noChangeArrowheads="1"/>
          </p:cNvSpPr>
          <p:nvPr/>
        </p:nvSpPr>
        <p:spPr bwMode="auto">
          <a:xfrm>
            <a:off x="5796172" y="46100"/>
            <a:ext cx="4053371" cy="92333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出力ファイルをパワポに貼り付けると、確かに②横幅</a:t>
            </a:r>
            <a:r>
              <a:rPr lang="en-US" altLang="ja-JP" dirty="0">
                <a:solidFill>
                  <a:srgbClr val="669900"/>
                </a:solidFill>
                <a:latin typeface="+mn-ea"/>
              </a:rPr>
              <a:t>700</a:t>
            </a:r>
            <a:r>
              <a:rPr lang="en-US" altLang="ja-JP" dirty="0">
                <a:latin typeface="+mn-ea"/>
              </a:rPr>
              <a:t> pixels</a:t>
            </a:r>
            <a:r>
              <a:rPr lang="ja-JP" altLang="en-US" dirty="0">
                <a:latin typeface="+mn-ea"/>
              </a:rPr>
              <a:t>、③縦幅</a:t>
            </a:r>
            <a:r>
              <a:rPr lang="en-US" altLang="ja-JP" dirty="0">
                <a:solidFill>
                  <a:srgbClr val="669900"/>
                </a:solidFill>
                <a:latin typeface="+mn-ea"/>
              </a:rPr>
              <a:t>400</a:t>
            </a:r>
            <a:r>
              <a:rPr lang="en-US" altLang="ja-JP" dirty="0">
                <a:latin typeface="+mn-ea"/>
              </a:rPr>
              <a:t> pixels</a:t>
            </a:r>
            <a:r>
              <a:rPr lang="ja-JP" altLang="en-US" dirty="0">
                <a:latin typeface="+mn-ea"/>
              </a:rPr>
              <a:t>っぽくなっていることがわかる。</a:t>
            </a:r>
            <a:endParaRPr lang="en-US" altLang="ja-JP" dirty="0">
              <a:latin typeface="+mn-ea"/>
            </a:endParaRPr>
          </a:p>
        </p:txBody>
      </p:sp>
      <p:pic>
        <p:nvPicPr>
          <p:cNvPr id="6" name="図 5" descr="文字と写真のスクリーンショット&#10;&#10;自動的に生成された説明">
            <a:extLst>
              <a:ext uri="{FF2B5EF4-FFF2-40B4-BE49-F238E27FC236}">
                <a16:creationId xmlns:a16="http://schemas.microsoft.com/office/drawing/2014/main" id="{DCF3138B-81A3-494B-8D9C-A748CD6DF6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8000" y="2088000"/>
            <a:ext cx="6667500" cy="3810000"/>
          </a:xfrm>
          <a:prstGeom prst="rect">
            <a:avLst/>
          </a:prstGeom>
          <a:ln w="19050">
            <a:solidFill>
              <a:srgbClr val="FF0000"/>
            </a:solidFill>
          </a:ln>
        </p:spPr>
      </p:pic>
      <p:grpSp>
        <p:nvGrpSpPr>
          <p:cNvPr id="26" name="グループ化 22">
            <a:extLst>
              <a:ext uri="{FF2B5EF4-FFF2-40B4-BE49-F238E27FC236}">
                <a16:creationId xmlns:a16="http://schemas.microsoft.com/office/drawing/2014/main" id="{B89BA056-E76F-4A88-A05E-5F63D5F41B59}"/>
              </a:ext>
            </a:extLst>
          </p:cNvPr>
          <p:cNvGrpSpPr>
            <a:grpSpLocks/>
          </p:cNvGrpSpPr>
          <p:nvPr/>
        </p:nvGrpSpPr>
        <p:grpSpPr bwMode="auto">
          <a:xfrm>
            <a:off x="1512000" y="3132000"/>
            <a:ext cx="647700" cy="368300"/>
            <a:chOff x="8113143" y="5184000"/>
            <a:chExt cx="647700" cy="369332"/>
          </a:xfrm>
        </p:grpSpPr>
        <p:sp>
          <p:nvSpPr>
            <p:cNvPr id="27" name="下矢印 23">
              <a:extLst>
                <a:ext uri="{FF2B5EF4-FFF2-40B4-BE49-F238E27FC236}">
                  <a16:creationId xmlns:a16="http://schemas.microsoft.com/office/drawing/2014/main" id="{C52FD80C-2DDA-45D1-B0F0-592AD10AB1E6}"/>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8" name="テキスト ボックス 24">
              <a:extLst>
                <a:ext uri="{FF2B5EF4-FFF2-40B4-BE49-F238E27FC236}">
                  <a16:creationId xmlns:a16="http://schemas.microsoft.com/office/drawing/2014/main" id="{80D489B7-A651-4BA2-A7DC-44291FA2844F}"/>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grpSp>
        <p:nvGrpSpPr>
          <p:cNvPr id="23" name="グループ化 22">
            <a:extLst>
              <a:ext uri="{FF2B5EF4-FFF2-40B4-BE49-F238E27FC236}">
                <a16:creationId xmlns:a16="http://schemas.microsoft.com/office/drawing/2014/main" id="{96EF5E92-2CC2-417E-AAC5-8ED642D5A914}"/>
              </a:ext>
            </a:extLst>
          </p:cNvPr>
          <p:cNvGrpSpPr>
            <a:grpSpLocks/>
          </p:cNvGrpSpPr>
          <p:nvPr/>
        </p:nvGrpSpPr>
        <p:grpSpPr bwMode="auto">
          <a:xfrm>
            <a:off x="1962652" y="3132000"/>
            <a:ext cx="647700" cy="368300"/>
            <a:chOff x="8113143" y="5184000"/>
            <a:chExt cx="647700" cy="369332"/>
          </a:xfrm>
        </p:grpSpPr>
        <p:sp>
          <p:nvSpPr>
            <p:cNvPr id="24" name="下矢印 23">
              <a:extLst>
                <a:ext uri="{FF2B5EF4-FFF2-40B4-BE49-F238E27FC236}">
                  <a16:creationId xmlns:a16="http://schemas.microsoft.com/office/drawing/2014/main" id="{FFA5EEFE-6B1B-4ED9-BD46-F50C6C35EEB2}"/>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5" name="テキスト ボックス 24">
              <a:extLst>
                <a:ext uri="{FF2B5EF4-FFF2-40B4-BE49-F238E27FC236}">
                  <a16:creationId xmlns:a16="http://schemas.microsoft.com/office/drawing/2014/main" id="{0961E1E9-14EE-4E43-989D-3DCC365F4F40}"/>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③</a:t>
              </a:r>
            </a:p>
          </p:txBody>
        </p:sp>
      </p:grpSp>
    </p:spTree>
    <p:extLst>
      <p:ext uri="{BB962C8B-B14F-4D97-AF65-F5344CB8AC3E}">
        <p14:creationId xmlns:p14="http://schemas.microsoft.com/office/powerpoint/2010/main" val="11886099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出現頻度解析（</a:t>
            </a:r>
            <a:r>
              <a:rPr lang="en-US" altLang="ja-JP" sz="4000" dirty="0">
                <a:latin typeface="+mn-ea"/>
              </a:rPr>
              <a:t>k=2</a:t>
            </a:r>
            <a:r>
              <a:rPr lang="ja-JP" altLang="en-US" sz="4000" dirty="0">
                <a:latin typeface="+mn-ea"/>
              </a:rPr>
              <a:t>）</a:t>
            </a:r>
            <a:r>
              <a:rPr lang="en-US" altLang="ja-JP" sz="4000" dirty="0">
                <a:latin typeface="+mn-ea"/>
              </a:rPr>
              <a:t>3</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12</a:t>
            </a:fld>
            <a:endParaRPr lang="en-US" altLang="ja-JP" dirty="0">
              <a:solidFill>
                <a:srgbClr val="000000"/>
              </a:solidFill>
            </a:endParaRPr>
          </a:p>
        </p:txBody>
      </p:sp>
      <p:sp>
        <p:nvSpPr>
          <p:cNvPr id="20" name="正方形/長方形 19">
            <a:extLst>
              <a:ext uri="{FF2B5EF4-FFF2-40B4-BE49-F238E27FC236}">
                <a16:creationId xmlns:a16="http://schemas.microsoft.com/office/drawing/2014/main" id="{12BD418E-733D-48E7-9375-46C4D45B69CD}"/>
              </a:ext>
            </a:extLst>
          </p:cNvPr>
          <p:cNvSpPr/>
          <p:nvPr/>
        </p:nvSpPr>
        <p:spPr>
          <a:xfrm>
            <a:off x="36000" y="2016000"/>
            <a:ext cx="3207929" cy="369332"/>
          </a:xfrm>
          <a:prstGeom prst="rect">
            <a:avLst/>
          </a:prstGeom>
        </p:spPr>
        <p:txBody>
          <a:bodyPr wrap="none">
            <a:spAutoFit/>
          </a:bodyPr>
          <a:lstStyle/>
          <a:p>
            <a:r>
              <a:rPr lang="en-US" altLang="ja-JP" dirty="0">
                <a:latin typeface="+mn-ea"/>
              </a:rPr>
              <a:t>GGTACG</a:t>
            </a:r>
            <a:r>
              <a:rPr lang="en-US" altLang="ja-JP" dirty="0">
                <a:latin typeface="+mn-ea"/>
                <a:ea typeface="+mn-ea"/>
              </a:rPr>
              <a:t>GTTCCGGTTGCCGA</a:t>
            </a:r>
            <a:endParaRPr lang="ja-JP" altLang="en-US" sz="1800" dirty="0">
              <a:latin typeface="+mn-ea"/>
              <a:ea typeface="+mn-ea"/>
            </a:endParaRPr>
          </a:p>
        </p:txBody>
      </p:sp>
      <p:grpSp>
        <p:nvGrpSpPr>
          <p:cNvPr id="102" name="グループ化 25">
            <a:extLst>
              <a:ext uri="{FF2B5EF4-FFF2-40B4-BE49-F238E27FC236}">
                <a16:creationId xmlns:a16="http://schemas.microsoft.com/office/drawing/2014/main" id="{FF03591E-F5B5-4C0B-8BBC-484069C4D1F1}"/>
              </a:ext>
            </a:extLst>
          </p:cNvPr>
          <p:cNvGrpSpPr>
            <a:grpSpLocks/>
          </p:cNvGrpSpPr>
          <p:nvPr/>
        </p:nvGrpSpPr>
        <p:grpSpPr bwMode="auto">
          <a:xfrm>
            <a:off x="1270800" y="1728000"/>
            <a:ext cx="647700" cy="368300"/>
            <a:chOff x="8265543" y="5967772"/>
            <a:chExt cx="647700" cy="369332"/>
          </a:xfrm>
        </p:grpSpPr>
        <p:sp>
          <p:nvSpPr>
            <p:cNvPr id="103" name="下矢印 26">
              <a:extLst>
                <a:ext uri="{FF2B5EF4-FFF2-40B4-BE49-F238E27FC236}">
                  <a16:creationId xmlns:a16="http://schemas.microsoft.com/office/drawing/2014/main" id="{6D6D5B8D-7C71-4B6D-BF1D-AAB217BF1144}"/>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04" name="テキスト ボックス 27">
              <a:extLst>
                <a:ext uri="{FF2B5EF4-FFF2-40B4-BE49-F238E27FC236}">
                  <a16:creationId xmlns:a16="http://schemas.microsoft.com/office/drawing/2014/main" id="{757D97B2-FACD-4DEB-9436-4F9E0AFB62E0}"/>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cxnSp>
        <p:nvCxnSpPr>
          <p:cNvPr id="14" name="直線コネクタ 13">
            <a:extLst>
              <a:ext uri="{FF2B5EF4-FFF2-40B4-BE49-F238E27FC236}">
                <a16:creationId xmlns:a16="http://schemas.microsoft.com/office/drawing/2014/main" id="{2699BEB8-7C46-41BE-8EAD-BF46BB4F64B1}"/>
              </a:ext>
            </a:extLst>
          </p:cNvPr>
          <p:cNvCxnSpPr/>
          <p:nvPr/>
        </p:nvCxnSpPr>
        <p:spPr bwMode="auto">
          <a:xfrm>
            <a:off x="1602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15" name="正方形/長方形 14">
            <a:extLst>
              <a:ext uri="{FF2B5EF4-FFF2-40B4-BE49-F238E27FC236}">
                <a16:creationId xmlns:a16="http://schemas.microsoft.com/office/drawing/2014/main" id="{05E5FEF7-7056-4A73-AF66-DE9057D30A01}"/>
              </a:ext>
            </a:extLst>
          </p:cNvPr>
          <p:cNvSpPr/>
          <p:nvPr/>
        </p:nvSpPr>
        <p:spPr>
          <a:xfrm>
            <a:off x="36000" y="2340000"/>
            <a:ext cx="498855" cy="369332"/>
          </a:xfrm>
          <a:prstGeom prst="rect">
            <a:avLst/>
          </a:prstGeom>
        </p:spPr>
        <p:txBody>
          <a:bodyPr wrap="none">
            <a:spAutoFit/>
          </a:bodyPr>
          <a:lstStyle/>
          <a:p>
            <a:r>
              <a:rPr lang="en-US" altLang="ja-JP" dirty="0">
                <a:latin typeface="+mn-ea"/>
              </a:rPr>
              <a:t>GG</a:t>
            </a:r>
            <a:endParaRPr lang="ja-JP" altLang="en-US" dirty="0"/>
          </a:p>
        </p:txBody>
      </p:sp>
      <p:sp>
        <p:nvSpPr>
          <p:cNvPr id="16" name="正方形/長方形 15">
            <a:extLst>
              <a:ext uri="{FF2B5EF4-FFF2-40B4-BE49-F238E27FC236}">
                <a16:creationId xmlns:a16="http://schemas.microsoft.com/office/drawing/2014/main" id="{4CDDC75D-D093-46E2-9FBA-2D03EEA188E7}"/>
              </a:ext>
            </a:extLst>
          </p:cNvPr>
          <p:cNvSpPr/>
          <p:nvPr/>
        </p:nvSpPr>
        <p:spPr>
          <a:xfrm>
            <a:off x="194400" y="2520000"/>
            <a:ext cx="478016" cy="369332"/>
          </a:xfrm>
          <a:prstGeom prst="rect">
            <a:avLst/>
          </a:prstGeom>
        </p:spPr>
        <p:txBody>
          <a:bodyPr wrap="none">
            <a:spAutoFit/>
          </a:bodyPr>
          <a:lstStyle/>
          <a:p>
            <a:r>
              <a:rPr lang="en-US" altLang="ja-JP" dirty="0">
                <a:latin typeface="+mn-ea"/>
              </a:rPr>
              <a:t>GT</a:t>
            </a:r>
            <a:endParaRPr lang="ja-JP" altLang="en-US" dirty="0"/>
          </a:p>
        </p:txBody>
      </p:sp>
      <p:sp>
        <p:nvSpPr>
          <p:cNvPr id="17" name="正方形/長方形 16">
            <a:extLst>
              <a:ext uri="{FF2B5EF4-FFF2-40B4-BE49-F238E27FC236}">
                <a16:creationId xmlns:a16="http://schemas.microsoft.com/office/drawing/2014/main" id="{0EF473B9-8CC3-44CD-AAE4-8B827115884D}"/>
              </a:ext>
            </a:extLst>
          </p:cNvPr>
          <p:cNvSpPr/>
          <p:nvPr/>
        </p:nvSpPr>
        <p:spPr>
          <a:xfrm>
            <a:off x="352800" y="2700000"/>
            <a:ext cx="466794" cy="369332"/>
          </a:xfrm>
          <a:prstGeom prst="rect">
            <a:avLst/>
          </a:prstGeom>
        </p:spPr>
        <p:txBody>
          <a:bodyPr wrap="none">
            <a:spAutoFit/>
          </a:bodyPr>
          <a:lstStyle/>
          <a:p>
            <a:r>
              <a:rPr lang="en-US" altLang="ja-JP" dirty="0">
                <a:latin typeface="+mn-ea"/>
              </a:rPr>
              <a:t>TA</a:t>
            </a:r>
            <a:endParaRPr lang="ja-JP" altLang="en-US" dirty="0"/>
          </a:p>
        </p:txBody>
      </p:sp>
      <p:sp>
        <p:nvSpPr>
          <p:cNvPr id="18" name="正方形/長方形 17">
            <a:extLst>
              <a:ext uri="{FF2B5EF4-FFF2-40B4-BE49-F238E27FC236}">
                <a16:creationId xmlns:a16="http://schemas.microsoft.com/office/drawing/2014/main" id="{179CD435-EAD5-4EC1-9934-ED23252F5332}"/>
              </a:ext>
            </a:extLst>
          </p:cNvPr>
          <p:cNvSpPr/>
          <p:nvPr/>
        </p:nvSpPr>
        <p:spPr>
          <a:xfrm>
            <a:off x="482400" y="2880000"/>
            <a:ext cx="484428" cy="369332"/>
          </a:xfrm>
          <a:prstGeom prst="rect">
            <a:avLst/>
          </a:prstGeom>
        </p:spPr>
        <p:txBody>
          <a:bodyPr wrap="none">
            <a:spAutoFit/>
          </a:bodyPr>
          <a:lstStyle/>
          <a:p>
            <a:r>
              <a:rPr lang="en-US" altLang="ja-JP" dirty="0">
                <a:latin typeface="+mn-ea"/>
              </a:rPr>
              <a:t>AC</a:t>
            </a:r>
            <a:endParaRPr lang="ja-JP" altLang="en-US" dirty="0"/>
          </a:p>
        </p:txBody>
      </p:sp>
      <p:sp>
        <p:nvSpPr>
          <p:cNvPr id="19" name="正方形/長方形 18">
            <a:extLst>
              <a:ext uri="{FF2B5EF4-FFF2-40B4-BE49-F238E27FC236}">
                <a16:creationId xmlns:a16="http://schemas.microsoft.com/office/drawing/2014/main" id="{814E76A5-8876-42E9-8C61-EEF0F670806E}"/>
              </a:ext>
            </a:extLst>
          </p:cNvPr>
          <p:cNvSpPr/>
          <p:nvPr/>
        </p:nvSpPr>
        <p:spPr>
          <a:xfrm>
            <a:off x="619200" y="3060000"/>
            <a:ext cx="495649" cy="369332"/>
          </a:xfrm>
          <a:prstGeom prst="rect">
            <a:avLst/>
          </a:prstGeom>
        </p:spPr>
        <p:txBody>
          <a:bodyPr wrap="none">
            <a:spAutoFit/>
          </a:bodyPr>
          <a:lstStyle/>
          <a:p>
            <a:r>
              <a:rPr lang="en-US" altLang="ja-JP" dirty="0">
                <a:latin typeface="+mn-ea"/>
              </a:rPr>
              <a:t>CG</a:t>
            </a:r>
            <a:endParaRPr lang="ja-JP" altLang="en-US" dirty="0"/>
          </a:p>
        </p:txBody>
      </p:sp>
      <p:sp>
        <p:nvSpPr>
          <p:cNvPr id="21" name="正方形/長方形 20">
            <a:extLst>
              <a:ext uri="{FF2B5EF4-FFF2-40B4-BE49-F238E27FC236}">
                <a16:creationId xmlns:a16="http://schemas.microsoft.com/office/drawing/2014/main" id="{75139D4C-C4AC-4220-92F3-A47B9B0E0301}"/>
              </a:ext>
            </a:extLst>
          </p:cNvPr>
          <p:cNvSpPr/>
          <p:nvPr/>
        </p:nvSpPr>
        <p:spPr>
          <a:xfrm>
            <a:off x="770400" y="3240000"/>
            <a:ext cx="498855" cy="369332"/>
          </a:xfrm>
          <a:prstGeom prst="rect">
            <a:avLst/>
          </a:prstGeom>
        </p:spPr>
        <p:txBody>
          <a:bodyPr wrap="none">
            <a:spAutoFit/>
          </a:bodyPr>
          <a:lstStyle/>
          <a:p>
            <a:r>
              <a:rPr lang="en-US" altLang="ja-JP" dirty="0">
                <a:latin typeface="+mn-ea"/>
              </a:rPr>
              <a:t>GG</a:t>
            </a:r>
            <a:endParaRPr lang="ja-JP" altLang="en-US" dirty="0"/>
          </a:p>
        </p:txBody>
      </p:sp>
      <p:sp>
        <p:nvSpPr>
          <p:cNvPr id="22" name="正方形/長方形 21">
            <a:extLst>
              <a:ext uri="{FF2B5EF4-FFF2-40B4-BE49-F238E27FC236}">
                <a16:creationId xmlns:a16="http://schemas.microsoft.com/office/drawing/2014/main" id="{77A37AE0-A9C8-4ABF-A333-CDE755C710AF}"/>
              </a:ext>
            </a:extLst>
          </p:cNvPr>
          <p:cNvSpPr/>
          <p:nvPr/>
        </p:nvSpPr>
        <p:spPr>
          <a:xfrm>
            <a:off x="921600" y="3420000"/>
            <a:ext cx="478016" cy="369332"/>
          </a:xfrm>
          <a:prstGeom prst="rect">
            <a:avLst/>
          </a:prstGeom>
        </p:spPr>
        <p:txBody>
          <a:bodyPr wrap="none">
            <a:spAutoFit/>
          </a:bodyPr>
          <a:lstStyle/>
          <a:p>
            <a:r>
              <a:rPr lang="en-US" altLang="ja-JP" dirty="0">
                <a:latin typeface="+mn-ea"/>
              </a:rPr>
              <a:t>GT</a:t>
            </a:r>
            <a:endParaRPr lang="ja-JP" altLang="en-US" dirty="0"/>
          </a:p>
        </p:txBody>
      </p:sp>
      <p:sp>
        <p:nvSpPr>
          <p:cNvPr id="23" name="正方形/長方形 22">
            <a:extLst>
              <a:ext uri="{FF2B5EF4-FFF2-40B4-BE49-F238E27FC236}">
                <a16:creationId xmlns:a16="http://schemas.microsoft.com/office/drawing/2014/main" id="{A56DBCDA-0831-4997-9137-2AA0625BBD5A}"/>
              </a:ext>
            </a:extLst>
          </p:cNvPr>
          <p:cNvSpPr/>
          <p:nvPr/>
        </p:nvSpPr>
        <p:spPr>
          <a:xfrm>
            <a:off x="1080000" y="3600000"/>
            <a:ext cx="457176" cy="369332"/>
          </a:xfrm>
          <a:prstGeom prst="rect">
            <a:avLst/>
          </a:prstGeom>
        </p:spPr>
        <p:txBody>
          <a:bodyPr wrap="none">
            <a:spAutoFit/>
          </a:bodyPr>
          <a:lstStyle/>
          <a:p>
            <a:r>
              <a:rPr lang="en-US" altLang="ja-JP" dirty="0">
                <a:latin typeface="+mn-ea"/>
              </a:rPr>
              <a:t>TT</a:t>
            </a:r>
            <a:endParaRPr lang="ja-JP" altLang="en-US" dirty="0"/>
          </a:p>
        </p:txBody>
      </p:sp>
      <p:sp>
        <p:nvSpPr>
          <p:cNvPr id="24" name="正方形/長方形 23">
            <a:extLst>
              <a:ext uri="{FF2B5EF4-FFF2-40B4-BE49-F238E27FC236}">
                <a16:creationId xmlns:a16="http://schemas.microsoft.com/office/drawing/2014/main" id="{558EE388-FE0F-46DF-BD75-B9641E3C9F73}"/>
              </a:ext>
            </a:extLst>
          </p:cNvPr>
          <p:cNvSpPr/>
          <p:nvPr/>
        </p:nvSpPr>
        <p:spPr>
          <a:xfrm>
            <a:off x="1216800" y="3780000"/>
            <a:ext cx="474810" cy="369332"/>
          </a:xfrm>
          <a:prstGeom prst="rect">
            <a:avLst/>
          </a:prstGeom>
        </p:spPr>
        <p:txBody>
          <a:bodyPr wrap="none">
            <a:spAutoFit/>
          </a:bodyPr>
          <a:lstStyle/>
          <a:p>
            <a:r>
              <a:rPr lang="en-US" altLang="ja-JP" dirty="0">
                <a:latin typeface="+mn-ea"/>
              </a:rPr>
              <a:t>TC</a:t>
            </a:r>
            <a:endParaRPr lang="ja-JP" altLang="en-US" dirty="0"/>
          </a:p>
        </p:txBody>
      </p:sp>
      <p:sp>
        <p:nvSpPr>
          <p:cNvPr id="25" name="正方形/長方形 24">
            <a:extLst>
              <a:ext uri="{FF2B5EF4-FFF2-40B4-BE49-F238E27FC236}">
                <a16:creationId xmlns:a16="http://schemas.microsoft.com/office/drawing/2014/main" id="{B109E5B5-C535-4ABF-93E1-8DC22A185246}"/>
              </a:ext>
            </a:extLst>
          </p:cNvPr>
          <p:cNvSpPr/>
          <p:nvPr/>
        </p:nvSpPr>
        <p:spPr>
          <a:xfrm>
            <a:off x="1346400" y="3960000"/>
            <a:ext cx="492443" cy="369332"/>
          </a:xfrm>
          <a:prstGeom prst="rect">
            <a:avLst/>
          </a:prstGeom>
        </p:spPr>
        <p:txBody>
          <a:bodyPr wrap="none">
            <a:spAutoFit/>
          </a:bodyPr>
          <a:lstStyle/>
          <a:p>
            <a:r>
              <a:rPr lang="en-US" altLang="ja-JP" dirty="0">
                <a:latin typeface="+mn-ea"/>
              </a:rPr>
              <a:t>CC</a:t>
            </a:r>
            <a:endParaRPr lang="ja-JP" altLang="en-US" dirty="0"/>
          </a:p>
        </p:txBody>
      </p:sp>
      <p:sp>
        <p:nvSpPr>
          <p:cNvPr id="26" name="正方形/長方形 25">
            <a:extLst>
              <a:ext uri="{FF2B5EF4-FFF2-40B4-BE49-F238E27FC236}">
                <a16:creationId xmlns:a16="http://schemas.microsoft.com/office/drawing/2014/main" id="{9D926C46-FDA3-4AFC-A4B9-F0AF66B6DE2A}"/>
              </a:ext>
            </a:extLst>
          </p:cNvPr>
          <p:cNvSpPr/>
          <p:nvPr/>
        </p:nvSpPr>
        <p:spPr>
          <a:xfrm>
            <a:off x="1497600" y="4140000"/>
            <a:ext cx="495649" cy="369332"/>
          </a:xfrm>
          <a:prstGeom prst="rect">
            <a:avLst/>
          </a:prstGeom>
        </p:spPr>
        <p:txBody>
          <a:bodyPr wrap="none">
            <a:spAutoFit/>
          </a:bodyPr>
          <a:lstStyle/>
          <a:p>
            <a:r>
              <a:rPr lang="en-US" altLang="ja-JP" dirty="0">
                <a:latin typeface="+mn-ea"/>
              </a:rPr>
              <a:t>CG</a:t>
            </a:r>
            <a:endParaRPr lang="ja-JP" altLang="en-US" dirty="0"/>
          </a:p>
        </p:txBody>
      </p:sp>
      <p:sp>
        <p:nvSpPr>
          <p:cNvPr id="27" name="正方形/長方形 26">
            <a:extLst>
              <a:ext uri="{FF2B5EF4-FFF2-40B4-BE49-F238E27FC236}">
                <a16:creationId xmlns:a16="http://schemas.microsoft.com/office/drawing/2014/main" id="{EF3F1BD8-488D-4653-9283-F8438FFD276F}"/>
              </a:ext>
            </a:extLst>
          </p:cNvPr>
          <p:cNvSpPr/>
          <p:nvPr/>
        </p:nvSpPr>
        <p:spPr>
          <a:xfrm>
            <a:off x="1645200" y="4320000"/>
            <a:ext cx="498855" cy="369332"/>
          </a:xfrm>
          <a:prstGeom prst="rect">
            <a:avLst/>
          </a:prstGeom>
        </p:spPr>
        <p:txBody>
          <a:bodyPr wrap="none">
            <a:spAutoFit/>
          </a:bodyPr>
          <a:lstStyle/>
          <a:p>
            <a:r>
              <a:rPr lang="en-US" altLang="ja-JP" dirty="0">
                <a:latin typeface="+mn-ea"/>
              </a:rPr>
              <a:t>GG</a:t>
            </a:r>
            <a:endParaRPr lang="ja-JP" altLang="en-US" dirty="0"/>
          </a:p>
        </p:txBody>
      </p:sp>
      <p:sp>
        <p:nvSpPr>
          <p:cNvPr id="28" name="正方形/長方形 27">
            <a:extLst>
              <a:ext uri="{FF2B5EF4-FFF2-40B4-BE49-F238E27FC236}">
                <a16:creationId xmlns:a16="http://schemas.microsoft.com/office/drawing/2014/main" id="{95E57F0F-FFF3-4BC5-8699-8125D376AABE}"/>
              </a:ext>
            </a:extLst>
          </p:cNvPr>
          <p:cNvSpPr/>
          <p:nvPr/>
        </p:nvSpPr>
        <p:spPr>
          <a:xfrm>
            <a:off x="1803600" y="4500000"/>
            <a:ext cx="478016" cy="369332"/>
          </a:xfrm>
          <a:prstGeom prst="rect">
            <a:avLst/>
          </a:prstGeom>
        </p:spPr>
        <p:txBody>
          <a:bodyPr wrap="none">
            <a:spAutoFit/>
          </a:bodyPr>
          <a:lstStyle/>
          <a:p>
            <a:r>
              <a:rPr lang="en-US" altLang="ja-JP" dirty="0">
                <a:latin typeface="+mn-ea"/>
              </a:rPr>
              <a:t>GT</a:t>
            </a:r>
            <a:endParaRPr lang="ja-JP" altLang="en-US" dirty="0"/>
          </a:p>
        </p:txBody>
      </p:sp>
      <p:sp>
        <p:nvSpPr>
          <p:cNvPr id="29" name="正方形/長方形 28">
            <a:extLst>
              <a:ext uri="{FF2B5EF4-FFF2-40B4-BE49-F238E27FC236}">
                <a16:creationId xmlns:a16="http://schemas.microsoft.com/office/drawing/2014/main" id="{D62BFF21-F3E7-4179-80DA-0491ECAFB824}"/>
              </a:ext>
            </a:extLst>
          </p:cNvPr>
          <p:cNvSpPr/>
          <p:nvPr/>
        </p:nvSpPr>
        <p:spPr>
          <a:xfrm>
            <a:off x="1962000" y="4680000"/>
            <a:ext cx="457176" cy="369332"/>
          </a:xfrm>
          <a:prstGeom prst="rect">
            <a:avLst/>
          </a:prstGeom>
        </p:spPr>
        <p:txBody>
          <a:bodyPr wrap="none">
            <a:spAutoFit/>
          </a:bodyPr>
          <a:lstStyle/>
          <a:p>
            <a:r>
              <a:rPr lang="en-US" altLang="ja-JP" dirty="0">
                <a:latin typeface="+mn-ea"/>
              </a:rPr>
              <a:t>TT</a:t>
            </a:r>
            <a:endParaRPr lang="ja-JP" altLang="en-US" dirty="0"/>
          </a:p>
        </p:txBody>
      </p:sp>
      <p:cxnSp>
        <p:nvCxnSpPr>
          <p:cNvPr id="30" name="直線コネクタ 29">
            <a:extLst>
              <a:ext uri="{FF2B5EF4-FFF2-40B4-BE49-F238E27FC236}">
                <a16:creationId xmlns:a16="http://schemas.microsoft.com/office/drawing/2014/main" id="{A931E115-E518-41D2-B94D-C9FC2559EA78}"/>
              </a:ext>
            </a:extLst>
          </p:cNvPr>
          <p:cNvCxnSpPr/>
          <p:nvPr/>
        </p:nvCxnSpPr>
        <p:spPr bwMode="auto">
          <a:xfrm>
            <a:off x="2322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31" name="正方形/長方形 30">
            <a:extLst>
              <a:ext uri="{FF2B5EF4-FFF2-40B4-BE49-F238E27FC236}">
                <a16:creationId xmlns:a16="http://schemas.microsoft.com/office/drawing/2014/main" id="{4C2B9AC3-45D1-4332-B45B-28574B841965}"/>
              </a:ext>
            </a:extLst>
          </p:cNvPr>
          <p:cNvSpPr/>
          <p:nvPr/>
        </p:nvSpPr>
        <p:spPr>
          <a:xfrm>
            <a:off x="2098800" y="4860000"/>
            <a:ext cx="478016" cy="369332"/>
          </a:xfrm>
          <a:prstGeom prst="rect">
            <a:avLst/>
          </a:prstGeom>
        </p:spPr>
        <p:txBody>
          <a:bodyPr wrap="none">
            <a:spAutoFit/>
          </a:bodyPr>
          <a:lstStyle/>
          <a:p>
            <a:r>
              <a:rPr lang="en-US" altLang="ja-JP" dirty="0">
                <a:latin typeface="+mn-ea"/>
              </a:rPr>
              <a:t>TG</a:t>
            </a:r>
            <a:endParaRPr lang="ja-JP" altLang="en-US" dirty="0"/>
          </a:p>
        </p:txBody>
      </p:sp>
      <p:cxnSp>
        <p:nvCxnSpPr>
          <p:cNvPr id="32" name="直線コネクタ 31">
            <a:extLst>
              <a:ext uri="{FF2B5EF4-FFF2-40B4-BE49-F238E27FC236}">
                <a16:creationId xmlns:a16="http://schemas.microsoft.com/office/drawing/2014/main" id="{D67084AF-4C22-4932-A43B-4CF5BE9A8400}"/>
              </a:ext>
            </a:extLst>
          </p:cNvPr>
          <p:cNvCxnSpPr/>
          <p:nvPr/>
        </p:nvCxnSpPr>
        <p:spPr bwMode="auto">
          <a:xfrm>
            <a:off x="3096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33" name="直線コネクタ 32">
            <a:extLst>
              <a:ext uri="{FF2B5EF4-FFF2-40B4-BE49-F238E27FC236}">
                <a16:creationId xmlns:a16="http://schemas.microsoft.com/office/drawing/2014/main" id="{E06EC17A-6CC3-4763-A539-A947238E12C5}"/>
              </a:ext>
            </a:extLst>
          </p:cNvPr>
          <p:cNvCxnSpPr/>
          <p:nvPr/>
        </p:nvCxnSpPr>
        <p:spPr bwMode="auto">
          <a:xfrm>
            <a:off x="8712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34" name="直線コネクタ 33">
            <a:extLst>
              <a:ext uri="{FF2B5EF4-FFF2-40B4-BE49-F238E27FC236}">
                <a16:creationId xmlns:a16="http://schemas.microsoft.com/office/drawing/2014/main" id="{9B9E33F5-69B4-4AA4-888C-F51A5779E53B}"/>
              </a:ext>
            </a:extLst>
          </p:cNvPr>
          <p:cNvCxnSpPr/>
          <p:nvPr/>
        </p:nvCxnSpPr>
        <p:spPr bwMode="auto">
          <a:xfrm>
            <a:off x="1332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35" name="正方形/長方形 34">
            <a:extLst>
              <a:ext uri="{FF2B5EF4-FFF2-40B4-BE49-F238E27FC236}">
                <a16:creationId xmlns:a16="http://schemas.microsoft.com/office/drawing/2014/main" id="{E5363E87-32DD-41A0-9CE4-BCFA6C5EF530}"/>
              </a:ext>
            </a:extLst>
          </p:cNvPr>
          <p:cNvSpPr/>
          <p:nvPr/>
        </p:nvSpPr>
        <p:spPr>
          <a:xfrm>
            <a:off x="2232000" y="5040000"/>
            <a:ext cx="495649" cy="369332"/>
          </a:xfrm>
          <a:prstGeom prst="rect">
            <a:avLst/>
          </a:prstGeom>
        </p:spPr>
        <p:txBody>
          <a:bodyPr wrap="none">
            <a:spAutoFit/>
          </a:bodyPr>
          <a:lstStyle/>
          <a:p>
            <a:r>
              <a:rPr lang="en-US" altLang="ja-JP" dirty="0">
                <a:latin typeface="+mn-ea"/>
              </a:rPr>
              <a:t>GC</a:t>
            </a:r>
            <a:endParaRPr lang="ja-JP" altLang="en-US" dirty="0"/>
          </a:p>
        </p:txBody>
      </p:sp>
      <p:sp>
        <p:nvSpPr>
          <p:cNvPr id="36" name="正方形/長方形 35">
            <a:extLst>
              <a:ext uri="{FF2B5EF4-FFF2-40B4-BE49-F238E27FC236}">
                <a16:creationId xmlns:a16="http://schemas.microsoft.com/office/drawing/2014/main" id="{D2F2670D-A391-4819-8463-5FA8F6190CF1}"/>
              </a:ext>
            </a:extLst>
          </p:cNvPr>
          <p:cNvSpPr/>
          <p:nvPr/>
        </p:nvSpPr>
        <p:spPr>
          <a:xfrm>
            <a:off x="2394000" y="5220000"/>
            <a:ext cx="495649" cy="369332"/>
          </a:xfrm>
          <a:prstGeom prst="rect">
            <a:avLst/>
          </a:prstGeom>
        </p:spPr>
        <p:txBody>
          <a:bodyPr wrap="none">
            <a:spAutoFit/>
          </a:bodyPr>
          <a:lstStyle/>
          <a:p>
            <a:r>
              <a:rPr lang="en-US" altLang="ja-JP" dirty="0">
                <a:latin typeface="+mn-ea"/>
              </a:rPr>
              <a:t>CC</a:t>
            </a:r>
            <a:endParaRPr lang="ja-JP" altLang="en-US" dirty="0"/>
          </a:p>
        </p:txBody>
      </p:sp>
      <p:sp>
        <p:nvSpPr>
          <p:cNvPr id="37" name="正方形/長方形 36">
            <a:extLst>
              <a:ext uri="{FF2B5EF4-FFF2-40B4-BE49-F238E27FC236}">
                <a16:creationId xmlns:a16="http://schemas.microsoft.com/office/drawing/2014/main" id="{8DBBD40E-7370-4576-A67C-42533F20252A}"/>
              </a:ext>
            </a:extLst>
          </p:cNvPr>
          <p:cNvSpPr/>
          <p:nvPr/>
        </p:nvSpPr>
        <p:spPr>
          <a:xfrm>
            <a:off x="2548800" y="5400000"/>
            <a:ext cx="495649" cy="369332"/>
          </a:xfrm>
          <a:prstGeom prst="rect">
            <a:avLst/>
          </a:prstGeom>
        </p:spPr>
        <p:txBody>
          <a:bodyPr wrap="none">
            <a:spAutoFit/>
          </a:bodyPr>
          <a:lstStyle/>
          <a:p>
            <a:r>
              <a:rPr lang="en-US" altLang="ja-JP" dirty="0">
                <a:latin typeface="+mn-ea"/>
              </a:rPr>
              <a:t>CG</a:t>
            </a:r>
            <a:endParaRPr lang="ja-JP" altLang="en-US" dirty="0"/>
          </a:p>
        </p:txBody>
      </p:sp>
      <p:sp>
        <p:nvSpPr>
          <p:cNvPr id="38" name="正方形/長方形 37">
            <a:extLst>
              <a:ext uri="{FF2B5EF4-FFF2-40B4-BE49-F238E27FC236}">
                <a16:creationId xmlns:a16="http://schemas.microsoft.com/office/drawing/2014/main" id="{B8069D1A-AB33-49BE-B48B-BC4AA739DDC2}"/>
              </a:ext>
            </a:extLst>
          </p:cNvPr>
          <p:cNvSpPr/>
          <p:nvPr/>
        </p:nvSpPr>
        <p:spPr>
          <a:xfrm>
            <a:off x="2700000" y="5580000"/>
            <a:ext cx="487634" cy="369332"/>
          </a:xfrm>
          <a:prstGeom prst="rect">
            <a:avLst/>
          </a:prstGeom>
        </p:spPr>
        <p:txBody>
          <a:bodyPr wrap="none">
            <a:spAutoFit/>
          </a:bodyPr>
          <a:lstStyle/>
          <a:p>
            <a:r>
              <a:rPr lang="en-US" altLang="ja-JP" dirty="0">
                <a:latin typeface="+mn-ea"/>
              </a:rPr>
              <a:t>GA</a:t>
            </a:r>
            <a:endParaRPr lang="ja-JP" altLang="en-US" dirty="0"/>
          </a:p>
        </p:txBody>
      </p:sp>
      <p:cxnSp>
        <p:nvCxnSpPr>
          <p:cNvPr id="39" name="直線コネクタ 38">
            <a:extLst>
              <a:ext uri="{FF2B5EF4-FFF2-40B4-BE49-F238E27FC236}">
                <a16:creationId xmlns:a16="http://schemas.microsoft.com/office/drawing/2014/main" id="{915FBFA7-B61F-4865-B24C-538FED1E6319}"/>
              </a:ext>
            </a:extLst>
          </p:cNvPr>
          <p:cNvCxnSpPr/>
          <p:nvPr/>
        </p:nvCxnSpPr>
        <p:spPr>
          <a:xfrm flipH="1">
            <a:off x="144000" y="3337200"/>
            <a:ext cx="2952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EC074113-ED12-446F-BE8F-053E1BCE83E9}"/>
              </a:ext>
            </a:extLst>
          </p:cNvPr>
          <p:cNvCxnSpPr/>
          <p:nvPr/>
        </p:nvCxnSpPr>
        <p:spPr>
          <a:xfrm flipH="1">
            <a:off x="144000" y="4240800"/>
            <a:ext cx="2952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EA5C59FB-F8F0-4892-AAD9-AB1F9F992875}"/>
              </a:ext>
            </a:extLst>
          </p:cNvPr>
          <p:cNvCxnSpPr/>
          <p:nvPr/>
        </p:nvCxnSpPr>
        <p:spPr>
          <a:xfrm flipH="1">
            <a:off x="144000" y="5144400"/>
            <a:ext cx="2952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9E212095-9A52-4551-B811-E729D5A0A95D}"/>
              </a:ext>
            </a:extLst>
          </p:cNvPr>
          <p:cNvCxnSpPr/>
          <p:nvPr/>
        </p:nvCxnSpPr>
        <p:spPr>
          <a:xfrm flipH="1">
            <a:off x="144000" y="2434665"/>
            <a:ext cx="2952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03F2F68C-B348-4CEB-86CE-69D3FA66881E}"/>
              </a:ext>
            </a:extLst>
          </p:cNvPr>
          <p:cNvCxnSpPr/>
          <p:nvPr/>
        </p:nvCxnSpPr>
        <p:spPr>
          <a:xfrm flipH="1">
            <a:off x="128464" y="6051600"/>
            <a:ext cx="2952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4" name="Text Box 8">
            <a:extLst>
              <a:ext uri="{FF2B5EF4-FFF2-40B4-BE49-F238E27FC236}">
                <a16:creationId xmlns:a16="http://schemas.microsoft.com/office/drawing/2014/main" id="{15281CBA-9B95-4DF3-8D6E-C820B19E786B}"/>
              </a:ext>
            </a:extLst>
          </p:cNvPr>
          <p:cNvSpPr txBox="1">
            <a:spLocks noChangeArrowheads="1"/>
          </p:cNvSpPr>
          <p:nvPr/>
        </p:nvSpPr>
        <p:spPr bwMode="auto">
          <a:xfrm>
            <a:off x="5796172" y="46100"/>
            <a:ext cx="4053371" cy="2031325"/>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例として、</a:t>
            </a:r>
            <a:r>
              <a:rPr lang="en-US" altLang="ja-JP" dirty="0">
                <a:solidFill>
                  <a:schemeClr val="bg1">
                    <a:lumMod val="50000"/>
                  </a:schemeClr>
                </a:solidFill>
                <a:latin typeface="+mn-ea"/>
              </a:rPr>
              <a:t>k-mer</a:t>
            </a:r>
            <a:r>
              <a:rPr lang="ja-JP" altLang="en-US" dirty="0">
                <a:solidFill>
                  <a:schemeClr val="bg1">
                    <a:lumMod val="50000"/>
                  </a:schemeClr>
                </a:solidFill>
                <a:latin typeface="+mn-ea"/>
              </a:rPr>
              <a:t>出現頻度解析（</a:t>
            </a:r>
            <a:r>
              <a:rPr lang="en-US" altLang="ja-JP" dirty="0">
                <a:solidFill>
                  <a:schemeClr val="bg1">
                    <a:lumMod val="50000"/>
                  </a:schemeClr>
                </a:solidFill>
                <a:latin typeface="+mn-ea"/>
              </a:rPr>
              <a:t>k=2</a:t>
            </a:r>
            <a:r>
              <a:rPr lang="ja-JP" altLang="en-US" dirty="0">
                <a:solidFill>
                  <a:schemeClr val="bg1">
                    <a:lumMod val="50000"/>
                  </a:schemeClr>
                </a:solidFill>
                <a:latin typeface="+mn-ea"/>
              </a:rPr>
              <a:t>）で、①の配列の出現頻度を調べる。</a:t>
            </a:r>
            <a:r>
              <a:rPr lang="en-US" altLang="ja-JP" dirty="0">
                <a:solidFill>
                  <a:schemeClr val="bg1">
                    <a:lumMod val="50000"/>
                  </a:schemeClr>
                </a:solidFill>
                <a:latin typeface="+mn-ea"/>
              </a:rPr>
              <a:t>ACGT</a:t>
            </a:r>
            <a:r>
              <a:rPr lang="ja-JP" altLang="en-US" dirty="0">
                <a:solidFill>
                  <a:schemeClr val="bg1">
                    <a:lumMod val="50000"/>
                  </a:schemeClr>
                </a:solidFill>
                <a:latin typeface="+mn-ea"/>
              </a:rPr>
              <a:t>の</a:t>
            </a:r>
            <a:r>
              <a:rPr lang="en-US" altLang="ja-JP" dirty="0">
                <a:solidFill>
                  <a:schemeClr val="bg1">
                    <a:lumMod val="50000"/>
                  </a:schemeClr>
                </a:solidFill>
                <a:latin typeface="+mn-ea"/>
              </a:rPr>
              <a:t>4</a:t>
            </a:r>
            <a:r>
              <a:rPr lang="ja-JP" altLang="en-US" dirty="0">
                <a:solidFill>
                  <a:schemeClr val="bg1">
                    <a:lumMod val="50000"/>
                  </a:schemeClr>
                </a:solidFill>
                <a:latin typeface="+mn-ea"/>
              </a:rPr>
              <a:t>種類のみで考えると、②</a:t>
            </a:r>
            <a:r>
              <a:rPr lang="en-US" altLang="ja-JP" dirty="0">
                <a:solidFill>
                  <a:schemeClr val="bg1">
                    <a:lumMod val="50000"/>
                  </a:schemeClr>
                </a:solidFill>
                <a:latin typeface="+mn-ea"/>
              </a:rPr>
              <a:t>k=2</a:t>
            </a:r>
            <a:r>
              <a:rPr lang="ja-JP" altLang="en-US" dirty="0">
                <a:solidFill>
                  <a:schemeClr val="bg1">
                    <a:lumMod val="50000"/>
                  </a:schemeClr>
                </a:solidFill>
                <a:latin typeface="+mn-ea"/>
              </a:rPr>
              <a:t>の場合に可能な</a:t>
            </a:r>
            <a:r>
              <a:rPr lang="en-US" altLang="ja-JP" dirty="0">
                <a:solidFill>
                  <a:schemeClr val="bg1">
                    <a:lumMod val="50000"/>
                  </a:schemeClr>
                </a:solidFill>
                <a:latin typeface="+mn-ea"/>
              </a:rPr>
              <a:t>k-mer</a:t>
            </a:r>
            <a:r>
              <a:rPr lang="ja-JP" altLang="en-US" dirty="0">
                <a:solidFill>
                  <a:schemeClr val="bg1">
                    <a:lumMod val="50000"/>
                  </a:schemeClr>
                </a:solidFill>
                <a:latin typeface="+mn-ea"/>
              </a:rPr>
              <a:t>の種類数は「</a:t>
            </a:r>
            <a:r>
              <a:rPr lang="en-US" altLang="ja-JP" dirty="0">
                <a:solidFill>
                  <a:schemeClr val="bg1">
                    <a:lumMod val="50000"/>
                  </a:schemeClr>
                </a:solidFill>
                <a:latin typeface="+mn-ea"/>
              </a:rPr>
              <a:t>AA, AC, AG, …, TG, TT</a:t>
            </a:r>
            <a:r>
              <a:rPr lang="ja-JP" altLang="en-US" dirty="0">
                <a:solidFill>
                  <a:schemeClr val="bg1">
                    <a:lumMod val="50000"/>
                  </a:schemeClr>
                </a:solidFill>
                <a:latin typeface="+mn-ea"/>
              </a:rPr>
              <a:t>」の</a:t>
            </a:r>
            <a:r>
              <a:rPr lang="en-US" altLang="ja-JP" dirty="0">
                <a:solidFill>
                  <a:schemeClr val="bg1">
                    <a:lumMod val="50000"/>
                  </a:schemeClr>
                </a:solidFill>
                <a:latin typeface="+mn-ea"/>
              </a:rPr>
              <a:t>4^2 = 16</a:t>
            </a:r>
            <a:r>
              <a:rPr lang="ja-JP" altLang="en-US" dirty="0">
                <a:solidFill>
                  <a:schemeClr val="bg1">
                    <a:lumMod val="50000"/>
                  </a:schemeClr>
                </a:solidFill>
                <a:latin typeface="+mn-ea"/>
              </a:rPr>
              <a:t>。③カウント結果。</a:t>
            </a:r>
            <a:r>
              <a:rPr lang="ja-JP" altLang="en-US" dirty="0">
                <a:latin typeface="+mn-ea"/>
              </a:rPr>
              <a:t>例えば④は、「</a:t>
            </a:r>
            <a:r>
              <a:rPr lang="en-US" altLang="ja-JP" dirty="0">
                <a:latin typeface="+mn-ea"/>
              </a:rPr>
              <a:t>CG</a:t>
            </a:r>
            <a:r>
              <a:rPr lang="ja-JP" altLang="en-US" dirty="0">
                <a:latin typeface="+mn-ea"/>
              </a:rPr>
              <a:t>という</a:t>
            </a:r>
            <a:r>
              <a:rPr lang="en-US" altLang="ja-JP" dirty="0">
                <a:latin typeface="+mn-ea"/>
              </a:rPr>
              <a:t>2</a:t>
            </a:r>
            <a:r>
              <a:rPr lang="ja-JP" altLang="en-US" dirty="0">
                <a:latin typeface="+mn-ea"/>
              </a:rPr>
              <a:t>連続塩基が</a:t>
            </a:r>
            <a:r>
              <a:rPr lang="en-US" altLang="ja-JP" dirty="0">
                <a:latin typeface="+mn-ea"/>
              </a:rPr>
              <a:t>3</a:t>
            </a:r>
            <a:r>
              <a:rPr lang="ja-JP" altLang="en-US" dirty="0">
                <a:latin typeface="+mn-ea"/>
              </a:rPr>
              <a:t>回出現した」という風に解釈する。</a:t>
            </a:r>
            <a:endParaRPr lang="en-US" altLang="ja-JP" dirty="0">
              <a:latin typeface="+mn-ea"/>
            </a:endParaRPr>
          </a:p>
        </p:txBody>
      </p:sp>
      <p:pic>
        <p:nvPicPr>
          <p:cNvPr id="45" name="図 44">
            <a:extLst>
              <a:ext uri="{FF2B5EF4-FFF2-40B4-BE49-F238E27FC236}">
                <a16:creationId xmlns:a16="http://schemas.microsoft.com/office/drawing/2014/main" id="{28B58B40-B0A4-498B-BE7D-3387C39F0DAE}"/>
              </a:ext>
            </a:extLst>
          </p:cNvPr>
          <p:cNvPicPr>
            <a:picLocks noChangeAspect="1"/>
          </p:cNvPicPr>
          <p:nvPr/>
        </p:nvPicPr>
        <p:blipFill rotWithShape="1">
          <a:blip r:embed="rId3"/>
          <a:srcRect l="-1" r="32248"/>
          <a:stretch/>
        </p:blipFill>
        <p:spPr>
          <a:xfrm>
            <a:off x="4806000" y="2430000"/>
            <a:ext cx="784800" cy="3520745"/>
          </a:xfrm>
          <a:prstGeom prst="rect">
            <a:avLst/>
          </a:prstGeom>
          <a:ln w="9525">
            <a:solidFill>
              <a:schemeClr val="tx1"/>
            </a:solidFill>
          </a:ln>
        </p:spPr>
      </p:pic>
      <p:grpSp>
        <p:nvGrpSpPr>
          <p:cNvPr id="46" name="グループ化 25">
            <a:extLst>
              <a:ext uri="{FF2B5EF4-FFF2-40B4-BE49-F238E27FC236}">
                <a16:creationId xmlns:a16="http://schemas.microsoft.com/office/drawing/2014/main" id="{944AF49A-7AB0-4C33-A4FD-E706109B585B}"/>
              </a:ext>
            </a:extLst>
          </p:cNvPr>
          <p:cNvGrpSpPr>
            <a:grpSpLocks/>
          </p:cNvGrpSpPr>
          <p:nvPr/>
        </p:nvGrpSpPr>
        <p:grpSpPr bwMode="auto">
          <a:xfrm>
            <a:off x="5090400" y="2052588"/>
            <a:ext cx="647700" cy="368300"/>
            <a:chOff x="8265543" y="5967772"/>
            <a:chExt cx="647700" cy="369332"/>
          </a:xfrm>
        </p:grpSpPr>
        <p:sp>
          <p:nvSpPr>
            <p:cNvPr id="47" name="下矢印 26">
              <a:extLst>
                <a:ext uri="{FF2B5EF4-FFF2-40B4-BE49-F238E27FC236}">
                  <a16:creationId xmlns:a16="http://schemas.microsoft.com/office/drawing/2014/main" id="{8D6043F4-EEA4-46CD-88FF-74412B31ADEB}"/>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48" name="テキスト ボックス 27">
              <a:extLst>
                <a:ext uri="{FF2B5EF4-FFF2-40B4-BE49-F238E27FC236}">
                  <a16:creationId xmlns:a16="http://schemas.microsoft.com/office/drawing/2014/main" id="{DA5AD1EC-0315-42DC-83A1-CB48C0E2C0A7}"/>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③</a:t>
              </a:r>
            </a:p>
          </p:txBody>
        </p:sp>
      </p:grpSp>
      <p:sp>
        <p:nvSpPr>
          <p:cNvPr id="49" name="正方形/長方形 48">
            <a:extLst>
              <a:ext uri="{FF2B5EF4-FFF2-40B4-BE49-F238E27FC236}">
                <a16:creationId xmlns:a16="http://schemas.microsoft.com/office/drawing/2014/main" id="{00B2CBB1-0EB1-46DB-A6B4-0C193312D608}"/>
              </a:ext>
            </a:extLst>
          </p:cNvPr>
          <p:cNvSpPr/>
          <p:nvPr/>
        </p:nvSpPr>
        <p:spPr>
          <a:xfrm>
            <a:off x="4798800" y="3754800"/>
            <a:ext cx="792000" cy="2232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50" name="グループ化 19">
            <a:extLst>
              <a:ext uri="{FF2B5EF4-FFF2-40B4-BE49-F238E27FC236}">
                <a16:creationId xmlns:a16="http://schemas.microsoft.com/office/drawing/2014/main" id="{DA479BB5-3D5A-4E96-B71B-8336AFB2AC9E}"/>
              </a:ext>
            </a:extLst>
          </p:cNvPr>
          <p:cNvGrpSpPr>
            <a:grpSpLocks/>
          </p:cNvGrpSpPr>
          <p:nvPr/>
        </p:nvGrpSpPr>
        <p:grpSpPr bwMode="auto">
          <a:xfrm>
            <a:off x="5590800" y="3538800"/>
            <a:ext cx="433387" cy="647700"/>
            <a:chOff x="9008376" y="4278533"/>
            <a:chExt cx="432048" cy="647700"/>
          </a:xfrm>
        </p:grpSpPr>
        <p:sp>
          <p:nvSpPr>
            <p:cNvPr id="51" name="下矢印 20">
              <a:extLst>
                <a:ext uri="{FF2B5EF4-FFF2-40B4-BE49-F238E27FC236}">
                  <a16:creationId xmlns:a16="http://schemas.microsoft.com/office/drawing/2014/main" id="{2842574A-C9F8-4668-A25F-C47996D650B7}"/>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52" name="テキスト ボックス 21">
              <a:extLst>
                <a:ext uri="{FF2B5EF4-FFF2-40B4-BE49-F238E27FC236}">
                  <a16:creationId xmlns:a16="http://schemas.microsoft.com/office/drawing/2014/main" id="{02219AE9-4AFB-4F72-928D-DF7A23A65EF2}"/>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Tree>
    <p:extLst>
      <p:ext uri="{BB962C8B-B14F-4D97-AF65-F5344CB8AC3E}">
        <p14:creationId xmlns:p14="http://schemas.microsoft.com/office/powerpoint/2010/main" val="165622338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C001561E-3E24-4A13-9482-4D6D5D569D0E}"/>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作図（例題</a:t>
            </a:r>
            <a:r>
              <a:rPr lang="en-US" altLang="ja-JP" sz="4000" dirty="0">
                <a:latin typeface="+mn-ea"/>
              </a:rPr>
              <a:t>10</a:t>
            </a:r>
            <a:r>
              <a:rPr lang="ja-JP" altLang="en-US" sz="4000" dirty="0">
                <a:latin typeface="+mn-ea"/>
              </a:rPr>
              <a:t>）</a:t>
            </a:r>
            <a:r>
              <a:rPr lang="en-US" altLang="ja-JP" sz="4000" dirty="0">
                <a:latin typeface="+mn-ea"/>
              </a:rPr>
              <a:t>10</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120</a:t>
            </a:fld>
            <a:endParaRPr lang="en-US" altLang="ja-JP" dirty="0">
              <a:solidFill>
                <a:srgbClr val="000000"/>
              </a:solidFill>
            </a:endParaRPr>
          </a:p>
        </p:txBody>
      </p:sp>
      <p:pic>
        <p:nvPicPr>
          <p:cNvPr id="6" name="図 5" descr="文字と写真のスクリーンショット&#10;&#10;自動的に生成された説明">
            <a:extLst>
              <a:ext uri="{FF2B5EF4-FFF2-40B4-BE49-F238E27FC236}">
                <a16:creationId xmlns:a16="http://schemas.microsoft.com/office/drawing/2014/main" id="{DCF3138B-81A3-494B-8D9C-A748CD6DF6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8000" y="2088000"/>
            <a:ext cx="6667500" cy="3810000"/>
          </a:xfrm>
          <a:prstGeom prst="rect">
            <a:avLst/>
          </a:prstGeom>
          <a:ln w="19050">
            <a:solidFill>
              <a:srgbClr val="FF0000"/>
            </a:solidFill>
          </a:ln>
        </p:spPr>
      </p:pic>
      <p:sp>
        <p:nvSpPr>
          <p:cNvPr id="32" name="正方形/長方形 31">
            <a:extLst>
              <a:ext uri="{FF2B5EF4-FFF2-40B4-BE49-F238E27FC236}">
                <a16:creationId xmlns:a16="http://schemas.microsoft.com/office/drawing/2014/main" id="{5F983669-A827-4418-81D1-76C8B0A97D73}"/>
              </a:ext>
            </a:extLst>
          </p:cNvPr>
          <p:cNvSpPr/>
          <p:nvPr/>
        </p:nvSpPr>
        <p:spPr>
          <a:xfrm>
            <a:off x="3981600" y="2735999"/>
            <a:ext cx="342000" cy="2376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solidFill>
                <a:srgbClr val="FFFFFF"/>
              </a:solidFill>
            </a:endParaRPr>
          </a:p>
        </p:txBody>
      </p:sp>
      <p:sp>
        <p:nvSpPr>
          <p:cNvPr id="33" name="正方形/長方形 32">
            <a:extLst>
              <a:ext uri="{FF2B5EF4-FFF2-40B4-BE49-F238E27FC236}">
                <a16:creationId xmlns:a16="http://schemas.microsoft.com/office/drawing/2014/main" id="{CCA54793-1334-4407-9EEA-440376486F61}"/>
              </a:ext>
            </a:extLst>
          </p:cNvPr>
          <p:cNvSpPr/>
          <p:nvPr/>
        </p:nvSpPr>
        <p:spPr>
          <a:xfrm>
            <a:off x="4975200" y="2736000"/>
            <a:ext cx="342000" cy="2376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solidFill>
                <a:srgbClr val="FFFFFF"/>
              </a:solidFill>
            </a:endParaRPr>
          </a:p>
        </p:txBody>
      </p:sp>
      <p:sp>
        <p:nvSpPr>
          <p:cNvPr id="34" name="正方形/長方形 33">
            <a:extLst>
              <a:ext uri="{FF2B5EF4-FFF2-40B4-BE49-F238E27FC236}">
                <a16:creationId xmlns:a16="http://schemas.microsoft.com/office/drawing/2014/main" id="{5148CD06-3086-425E-B0B0-5801FEA2AF70}"/>
              </a:ext>
            </a:extLst>
          </p:cNvPr>
          <p:cNvSpPr/>
          <p:nvPr/>
        </p:nvSpPr>
        <p:spPr>
          <a:xfrm>
            <a:off x="7974000" y="2736000"/>
            <a:ext cx="342000" cy="2376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solidFill>
                <a:srgbClr val="FFFFFF"/>
              </a:solidFill>
            </a:endParaRPr>
          </a:p>
        </p:txBody>
      </p:sp>
      <p:sp>
        <p:nvSpPr>
          <p:cNvPr id="35" name="正方形/長方形 34">
            <a:extLst>
              <a:ext uri="{FF2B5EF4-FFF2-40B4-BE49-F238E27FC236}">
                <a16:creationId xmlns:a16="http://schemas.microsoft.com/office/drawing/2014/main" id="{1A921391-7C54-49DD-9719-8AE4032E2D16}"/>
              </a:ext>
            </a:extLst>
          </p:cNvPr>
          <p:cNvSpPr/>
          <p:nvPr/>
        </p:nvSpPr>
        <p:spPr>
          <a:xfrm>
            <a:off x="8971200" y="2736000"/>
            <a:ext cx="342000" cy="2376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solidFill>
                <a:srgbClr val="FFFFFF"/>
              </a:solidFill>
            </a:endParaRPr>
          </a:p>
        </p:txBody>
      </p:sp>
      <p:grpSp>
        <p:nvGrpSpPr>
          <p:cNvPr id="36" name="グループ化 25">
            <a:extLst>
              <a:ext uri="{FF2B5EF4-FFF2-40B4-BE49-F238E27FC236}">
                <a16:creationId xmlns:a16="http://schemas.microsoft.com/office/drawing/2014/main" id="{164E7193-A6E0-4958-8EFA-A65EC8C0AC8F}"/>
              </a:ext>
            </a:extLst>
          </p:cNvPr>
          <p:cNvGrpSpPr>
            <a:grpSpLocks/>
          </p:cNvGrpSpPr>
          <p:nvPr/>
        </p:nvGrpSpPr>
        <p:grpSpPr bwMode="auto">
          <a:xfrm>
            <a:off x="3830400" y="2376000"/>
            <a:ext cx="647700" cy="368300"/>
            <a:chOff x="8265543" y="5967772"/>
            <a:chExt cx="647700" cy="369332"/>
          </a:xfrm>
        </p:grpSpPr>
        <p:sp>
          <p:nvSpPr>
            <p:cNvPr id="37" name="下矢印 26">
              <a:extLst>
                <a:ext uri="{FF2B5EF4-FFF2-40B4-BE49-F238E27FC236}">
                  <a16:creationId xmlns:a16="http://schemas.microsoft.com/office/drawing/2014/main" id="{27300318-7356-4A20-B6BA-8D3DB0DB6840}"/>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8" name="テキスト ボックス 27">
              <a:extLst>
                <a:ext uri="{FF2B5EF4-FFF2-40B4-BE49-F238E27FC236}">
                  <a16:creationId xmlns:a16="http://schemas.microsoft.com/office/drawing/2014/main" id="{1D2B0B0D-38CB-4CBB-99D1-B70BC8DDE79B}"/>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④</a:t>
              </a:r>
            </a:p>
          </p:txBody>
        </p:sp>
      </p:grpSp>
      <p:grpSp>
        <p:nvGrpSpPr>
          <p:cNvPr id="39" name="グループ化 25">
            <a:extLst>
              <a:ext uri="{FF2B5EF4-FFF2-40B4-BE49-F238E27FC236}">
                <a16:creationId xmlns:a16="http://schemas.microsoft.com/office/drawing/2014/main" id="{95180C53-6D92-4033-8C1D-F500C712CA6F}"/>
              </a:ext>
            </a:extLst>
          </p:cNvPr>
          <p:cNvGrpSpPr>
            <a:grpSpLocks/>
          </p:cNvGrpSpPr>
          <p:nvPr/>
        </p:nvGrpSpPr>
        <p:grpSpPr bwMode="auto">
          <a:xfrm>
            <a:off x="4824000" y="2376000"/>
            <a:ext cx="647700" cy="368300"/>
            <a:chOff x="8265543" y="5967772"/>
            <a:chExt cx="647700" cy="369332"/>
          </a:xfrm>
        </p:grpSpPr>
        <p:sp>
          <p:nvSpPr>
            <p:cNvPr id="40" name="下矢印 26">
              <a:extLst>
                <a:ext uri="{FF2B5EF4-FFF2-40B4-BE49-F238E27FC236}">
                  <a16:creationId xmlns:a16="http://schemas.microsoft.com/office/drawing/2014/main" id="{BB86A923-8443-420A-A633-1117C71E8668}"/>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41" name="テキスト ボックス 27">
              <a:extLst>
                <a:ext uri="{FF2B5EF4-FFF2-40B4-BE49-F238E27FC236}">
                  <a16:creationId xmlns:a16="http://schemas.microsoft.com/office/drawing/2014/main" id="{CAB9840C-6F3B-48DD-BEAD-34E837EF2885}"/>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④</a:t>
              </a:r>
            </a:p>
          </p:txBody>
        </p:sp>
      </p:grpSp>
      <p:grpSp>
        <p:nvGrpSpPr>
          <p:cNvPr id="42" name="グループ化 25">
            <a:extLst>
              <a:ext uri="{FF2B5EF4-FFF2-40B4-BE49-F238E27FC236}">
                <a16:creationId xmlns:a16="http://schemas.microsoft.com/office/drawing/2014/main" id="{C8BFD98A-163D-4B02-A33D-0D39535A709C}"/>
              </a:ext>
            </a:extLst>
          </p:cNvPr>
          <p:cNvGrpSpPr>
            <a:grpSpLocks/>
          </p:cNvGrpSpPr>
          <p:nvPr/>
        </p:nvGrpSpPr>
        <p:grpSpPr bwMode="auto">
          <a:xfrm>
            <a:off x="7819200" y="2376000"/>
            <a:ext cx="647700" cy="368300"/>
            <a:chOff x="8265543" y="5967772"/>
            <a:chExt cx="647700" cy="369332"/>
          </a:xfrm>
        </p:grpSpPr>
        <p:sp>
          <p:nvSpPr>
            <p:cNvPr id="43" name="下矢印 26">
              <a:extLst>
                <a:ext uri="{FF2B5EF4-FFF2-40B4-BE49-F238E27FC236}">
                  <a16:creationId xmlns:a16="http://schemas.microsoft.com/office/drawing/2014/main" id="{00B58873-0B44-4912-846B-5976BB41F37A}"/>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44" name="テキスト ボックス 27">
              <a:extLst>
                <a:ext uri="{FF2B5EF4-FFF2-40B4-BE49-F238E27FC236}">
                  <a16:creationId xmlns:a16="http://schemas.microsoft.com/office/drawing/2014/main" id="{C1DFC30D-4475-40BB-91F5-47142A70F323}"/>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④</a:t>
              </a:r>
            </a:p>
          </p:txBody>
        </p:sp>
      </p:grpSp>
      <p:grpSp>
        <p:nvGrpSpPr>
          <p:cNvPr id="45" name="グループ化 25">
            <a:extLst>
              <a:ext uri="{FF2B5EF4-FFF2-40B4-BE49-F238E27FC236}">
                <a16:creationId xmlns:a16="http://schemas.microsoft.com/office/drawing/2014/main" id="{42E8BFF5-2406-4962-8BD3-4F8698341B5C}"/>
              </a:ext>
            </a:extLst>
          </p:cNvPr>
          <p:cNvGrpSpPr>
            <a:grpSpLocks/>
          </p:cNvGrpSpPr>
          <p:nvPr/>
        </p:nvGrpSpPr>
        <p:grpSpPr bwMode="auto">
          <a:xfrm>
            <a:off x="8818350" y="2376000"/>
            <a:ext cx="647700" cy="368300"/>
            <a:chOff x="8265543" y="5967772"/>
            <a:chExt cx="647700" cy="369332"/>
          </a:xfrm>
        </p:grpSpPr>
        <p:sp>
          <p:nvSpPr>
            <p:cNvPr id="46" name="下矢印 26">
              <a:extLst>
                <a:ext uri="{FF2B5EF4-FFF2-40B4-BE49-F238E27FC236}">
                  <a16:creationId xmlns:a16="http://schemas.microsoft.com/office/drawing/2014/main" id="{F41146A7-FD09-4023-9375-C916EC4AEAEC}"/>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47" name="テキスト ボックス 27">
              <a:extLst>
                <a:ext uri="{FF2B5EF4-FFF2-40B4-BE49-F238E27FC236}">
                  <a16:creationId xmlns:a16="http://schemas.microsoft.com/office/drawing/2014/main" id="{1513C285-2917-4DAF-ABB9-044BBBBF6740}"/>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④</a:t>
              </a:r>
            </a:p>
          </p:txBody>
        </p:sp>
      </p:grpSp>
      <p:sp>
        <p:nvSpPr>
          <p:cNvPr id="11" name="Text Box 8">
            <a:extLst>
              <a:ext uri="{FF2B5EF4-FFF2-40B4-BE49-F238E27FC236}">
                <a16:creationId xmlns:a16="http://schemas.microsoft.com/office/drawing/2014/main" id="{9F2CFF84-7C6F-4ED2-9D12-4C405A8911B3}"/>
              </a:ext>
            </a:extLst>
          </p:cNvPr>
          <p:cNvSpPr txBox="1">
            <a:spLocks noChangeArrowheads="1"/>
          </p:cNvSpPr>
          <p:nvPr/>
        </p:nvSpPr>
        <p:spPr bwMode="auto">
          <a:xfrm>
            <a:off x="5796172" y="46100"/>
            <a:ext cx="4053371" cy="2031325"/>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ea typeface="+mn-ea"/>
              </a:rPr>
              <a:t>出力ファイルをパワポに貼り付けると、確かに②横幅</a:t>
            </a:r>
            <a:r>
              <a:rPr lang="en-US" altLang="ja-JP" dirty="0">
                <a:solidFill>
                  <a:schemeClr val="bg1">
                    <a:lumMod val="50000"/>
                  </a:schemeClr>
                </a:solidFill>
                <a:latin typeface="+mn-ea"/>
                <a:ea typeface="+mn-ea"/>
              </a:rPr>
              <a:t>700 pixels</a:t>
            </a:r>
            <a:r>
              <a:rPr lang="ja-JP" altLang="en-US" dirty="0">
                <a:solidFill>
                  <a:schemeClr val="bg1">
                    <a:lumMod val="50000"/>
                  </a:schemeClr>
                </a:solidFill>
                <a:latin typeface="+mn-ea"/>
                <a:ea typeface="+mn-ea"/>
              </a:rPr>
              <a:t>、③縦幅</a:t>
            </a:r>
            <a:r>
              <a:rPr lang="en-US" altLang="ja-JP" dirty="0">
                <a:solidFill>
                  <a:schemeClr val="bg1">
                    <a:lumMod val="50000"/>
                  </a:schemeClr>
                </a:solidFill>
                <a:latin typeface="+mn-ea"/>
                <a:ea typeface="+mn-ea"/>
              </a:rPr>
              <a:t>400 pixels</a:t>
            </a:r>
            <a:r>
              <a:rPr lang="ja-JP" altLang="en-US" dirty="0">
                <a:solidFill>
                  <a:schemeClr val="bg1">
                    <a:lumMod val="50000"/>
                  </a:schemeClr>
                </a:solidFill>
                <a:latin typeface="+mn-ea"/>
                <a:ea typeface="+mn-ea"/>
              </a:rPr>
              <a:t>っぽくなっていることがわかる。</a:t>
            </a:r>
            <a:r>
              <a:rPr lang="ja-JP" altLang="en-US" dirty="0">
                <a:latin typeface="+mn-ea"/>
                <a:ea typeface="+mn-ea"/>
              </a:rPr>
              <a:t>④</a:t>
            </a:r>
            <a:r>
              <a:rPr lang="en-US" altLang="ja-JP" dirty="0">
                <a:latin typeface="+mn-ea"/>
                <a:ea typeface="+mn-ea"/>
              </a:rPr>
              <a:t>A</a:t>
            </a:r>
            <a:r>
              <a:rPr lang="ja-JP" altLang="en-US" dirty="0">
                <a:latin typeface="+mn-ea"/>
                <a:ea typeface="+mn-ea"/>
              </a:rPr>
              <a:t>と</a:t>
            </a:r>
            <a:r>
              <a:rPr lang="en-US" altLang="ja-JP" dirty="0">
                <a:latin typeface="+mn-ea"/>
                <a:ea typeface="+mn-ea"/>
              </a:rPr>
              <a:t>T</a:t>
            </a:r>
            <a:r>
              <a:rPr lang="ja-JP" altLang="en-US" dirty="0">
                <a:latin typeface="+mn-ea"/>
                <a:ea typeface="+mn-ea"/>
              </a:rPr>
              <a:t>のみから構成される場合の観測値は、各塩基の出現確率（</a:t>
            </a:r>
            <a:r>
              <a:rPr lang="en-US" altLang="ja-JP" dirty="0">
                <a:latin typeface="+mn-ea"/>
                <a:ea typeface="+mn-ea"/>
              </a:rPr>
              <a:t>0.295</a:t>
            </a:r>
            <a:r>
              <a:rPr lang="ja-JP" altLang="en-US" dirty="0">
                <a:latin typeface="+mn-ea"/>
                <a:ea typeface="+mn-ea"/>
              </a:rPr>
              <a:t>）を掛けた期待値（</a:t>
            </a:r>
            <a:r>
              <a:rPr lang="en-US" altLang="ja-JP" dirty="0">
                <a:latin typeface="+mn-ea"/>
                <a:ea typeface="+mn-ea"/>
              </a:rPr>
              <a:t>8.7%</a:t>
            </a:r>
            <a:r>
              <a:rPr lang="ja-JP" altLang="en-US" dirty="0">
                <a:latin typeface="+mn-ea"/>
                <a:ea typeface="+mn-ea"/>
              </a:rPr>
              <a:t>）に比較的近い位置にプロットされていることがわかる。</a:t>
            </a:r>
            <a:endParaRPr lang="en-US" altLang="ja-JP" dirty="0">
              <a:latin typeface="+mn-ea"/>
              <a:ea typeface="+mn-ea"/>
            </a:endParaRPr>
          </a:p>
        </p:txBody>
      </p:sp>
      <p:pic>
        <p:nvPicPr>
          <p:cNvPr id="48" name="図 47">
            <a:extLst>
              <a:ext uri="{FF2B5EF4-FFF2-40B4-BE49-F238E27FC236}">
                <a16:creationId xmlns:a16="http://schemas.microsoft.com/office/drawing/2014/main" id="{B11D7FEB-2F8C-4753-B0BF-94AFF2C4EE07}"/>
              </a:ext>
            </a:extLst>
          </p:cNvPr>
          <p:cNvPicPr>
            <a:picLocks noChangeAspect="1"/>
          </p:cNvPicPr>
          <p:nvPr/>
        </p:nvPicPr>
        <p:blipFill rotWithShape="1">
          <a:blip r:embed="rId5"/>
          <a:srcRect t="3" r="10799" b="-3"/>
          <a:stretch/>
        </p:blipFill>
        <p:spPr>
          <a:xfrm>
            <a:off x="792000" y="180000"/>
            <a:ext cx="4500000" cy="175275"/>
          </a:xfrm>
          <a:prstGeom prst="rect">
            <a:avLst/>
          </a:prstGeom>
        </p:spPr>
      </p:pic>
      <p:sp>
        <p:nvSpPr>
          <p:cNvPr id="49" name="テキスト ボックス 17">
            <a:extLst>
              <a:ext uri="{FF2B5EF4-FFF2-40B4-BE49-F238E27FC236}">
                <a16:creationId xmlns:a16="http://schemas.microsoft.com/office/drawing/2014/main" id="{5397117A-B068-4BEA-8056-CC70F6E137CF}"/>
              </a:ext>
            </a:extLst>
          </p:cNvPr>
          <p:cNvSpPr txBox="1">
            <a:spLocks noChangeArrowheads="1"/>
          </p:cNvSpPr>
          <p:nvPr/>
        </p:nvSpPr>
        <p:spPr bwMode="auto">
          <a:xfrm>
            <a:off x="5169024"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spTree>
    <p:extLst>
      <p:ext uri="{BB962C8B-B14F-4D97-AF65-F5344CB8AC3E}">
        <p14:creationId xmlns:p14="http://schemas.microsoft.com/office/powerpoint/2010/main" val="108113064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C001561E-3E24-4A13-9482-4D6D5D569D0E}"/>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作図（例題</a:t>
            </a:r>
            <a:r>
              <a:rPr lang="en-US" altLang="ja-JP" sz="4000" dirty="0">
                <a:latin typeface="+mn-ea"/>
              </a:rPr>
              <a:t>10</a:t>
            </a:r>
            <a:r>
              <a:rPr lang="ja-JP" altLang="en-US" sz="4000" dirty="0">
                <a:latin typeface="+mn-ea"/>
              </a:rPr>
              <a:t>）</a:t>
            </a:r>
            <a:r>
              <a:rPr lang="en-US" altLang="ja-JP" sz="4000" dirty="0">
                <a:latin typeface="+mn-ea"/>
              </a:rPr>
              <a:t>11</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121</a:t>
            </a:fld>
            <a:endParaRPr lang="en-US" altLang="ja-JP" dirty="0">
              <a:solidFill>
                <a:srgbClr val="000000"/>
              </a:solidFill>
            </a:endParaRPr>
          </a:p>
        </p:txBody>
      </p:sp>
      <p:pic>
        <p:nvPicPr>
          <p:cNvPr id="6" name="図 5" descr="文字と写真のスクリーンショット&#10;&#10;自動的に生成された説明">
            <a:extLst>
              <a:ext uri="{FF2B5EF4-FFF2-40B4-BE49-F238E27FC236}">
                <a16:creationId xmlns:a16="http://schemas.microsoft.com/office/drawing/2014/main" id="{DCF3138B-81A3-494B-8D9C-A748CD6DF6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8000" y="2088000"/>
            <a:ext cx="6667500" cy="3810000"/>
          </a:xfrm>
          <a:prstGeom prst="rect">
            <a:avLst/>
          </a:prstGeom>
          <a:ln w="19050">
            <a:solidFill>
              <a:srgbClr val="FF0000"/>
            </a:solidFill>
          </a:ln>
        </p:spPr>
      </p:pic>
      <p:sp>
        <p:nvSpPr>
          <p:cNvPr id="32" name="正方形/長方形 31">
            <a:extLst>
              <a:ext uri="{FF2B5EF4-FFF2-40B4-BE49-F238E27FC236}">
                <a16:creationId xmlns:a16="http://schemas.microsoft.com/office/drawing/2014/main" id="{5F983669-A827-4418-81D1-76C8B0A97D73}"/>
              </a:ext>
            </a:extLst>
          </p:cNvPr>
          <p:cNvSpPr/>
          <p:nvPr/>
        </p:nvSpPr>
        <p:spPr>
          <a:xfrm>
            <a:off x="3981600" y="2735999"/>
            <a:ext cx="342000" cy="2376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solidFill>
                <a:srgbClr val="FFFFFF"/>
              </a:solidFill>
            </a:endParaRPr>
          </a:p>
        </p:txBody>
      </p:sp>
      <p:sp>
        <p:nvSpPr>
          <p:cNvPr id="33" name="正方形/長方形 32">
            <a:extLst>
              <a:ext uri="{FF2B5EF4-FFF2-40B4-BE49-F238E27FC236}">
                <a16:creationId xmlns:a16="http://schemas.microsoft.com/office/drawing/2014/main" id="{CCA54793-1334-4407-9EEA-440376486F61}"/>
              </a:ext>
            </a:extLst>
          </p:cNvPr>
          <p:cNvSpPr/>
          <p:nvPr/>
        </p:nvSpPr>
        <p:spPr>
          <a:xfrm>
            <a:off x="4975200" y="2736000"/>
            <a:ext cx="342000" cy="2376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solidFill>
                <a:srgbClr val="FFFFFF"/>
              </a:solidFill>
            </a:endParaRPr>
          </a:p>
        </p:txBody>
      </p:sp>
      <p:sp>
        <p:nvSpPr>
          <p:cNvPr id="34" name="正方形/長方形 33">
            <a:extLst>
              <a:ext uri="{FF2B5EF4-FFF2-40B4-BE49-F238E27FC236}">
                <a16:creationId xmlns:a16="http://schemas.microsoft.com/office/drawing/2014/main" id="{5148CD06-3086-425E-B0B0-5801FEA2AF70}"/>
              </a:ext>
            </a:extLst>
          </p:cNvPr>
          <p:cNvSpPr/>
          <p:nvPr/>
        </p:nvSpPr>
        <p:spPr>
          <a:xfrm>
            <a:off x="7974000" y="2736000"/>
            <a:ext cx="342000" cy="2376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solidFill>
                <a:srgbClr val="FFFFFF"/>
              </a:solidFill>
            </a:endParaRPr>
          </a:p>
        </p:txBody>
      </p:sp>
      <p:sp>
        <p:nvSpPr>
          <p:cNvPr id="35" name="正方形/長方形 34">
            <a:extLst>
              <a:ext uri="{FF2B5EF4-FFF2-40B4-BE49-F238E27FC236}">
                <a16:creationId xmlns:a16="http://schemas.microsoft.com/office/drawing/2014/main" id="{1A921391-7C54-49DD-9719-8AE4032E2D16}"/>
              </a:ext>
            </a:extLst>
          </p:cNvPr>
          <p:cNvSpPr/>
          <p:nvPr/>
        </p:nvSpPr>
        <p:spPr>
          <a:xfrm>
            <a:off x="8971200" y="2736000"/>
            <a:ext cx="342000" cy="2376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solidFill>
                <a:srgbClr val="FFFFFF"/>
              </a:solidFill>
            </a:endParaRPr>
          </a:p>
        </p:txBody>
      </p:sp>
      <p:grpSp>
        <p:nvGrpSpPr>
          <p:cNvPr id="36" name="グループ化 25">
            <a:extLst>
              <a:ext uri="{FF2B5EF4-FFF2-40B4-BE49-F238E27FC236}">
                <a16:creationId xmlns:a16="http://schemas.microsoft.com/office/drawing/2014/main" id="{164E7193-A6E0-4958-8EFA-A65EC8C0AC8F}"/>
              </a:ext>
            </a:extLst>
          </p:cNvPr>
          <p:cNvGrpSpPr>
            <a:grpSpLocks/>
          </p:cNvGrpSpPr>
          <p:nvPr/>
        </p:nvGrpSpPr>
        <p:grpSpPr bwMode="auto">
          <a:xfrm>
            <a:off x="3830400" y="2376000"/>
            <a:ext cx="647700" cy="368300"/>
            <a:chOff x="8265543" y="5967772"/>
            <a:chExt cx="647700" cy="369332"/>
          </a:xfrm>
        </p:grpSpPr>
        <p:sp>
          <p:nvSpPr>
            <p:cNvPr id="37" name="下矢印 26">
              <a:extLst>
                <a:ext uri="{FF2B5EF4-FFF2-40B4-BE49-F238E27FC236}">
                  <a16:creationId xmlns:a16="http://schemas.microsoft.com/office/drawing/2014/main" id="{27300318-7356-4A20-B6BA-8D3DB0DB6840}"/>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8" name="テキスト ボックス 27">
              <a:extLst>
                <a:ext uri="{FF2B5EF4-FFF2-40B4-BE49-F238E27FC236}">
                  <a16:creationId xmlns:a16="http://schemas.microsoft.com/office/drawing/2014/main" id="{1D2B0B0D-38CB-4CBB-99D1-B70BC8DDE79B}"/>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④</a:t>
              </a:r>
            </a:p>
          </p:txBody>
        </p:sp>
      </p:grpSp>
      <p:grpSp>
        <p:nvGrpSpPr>
          <p:cNvPr id="39" name="グループ化 25">
            <a:extLst>
              <a:ext uri="{FF2B5EF4-FFF2-40B4-BE49-F238E27FC236}">
                <a16:creationId xmlns:a16="http://schemas.microsoft.com/office/drawing/2014/main" id="{95180C53-6D92-4033-8C1D-F500C712CA6F}"/>
              </a:ext>
            </a:extLst>
          </p:cNvPr>
          <p:cNvGrpSpPr>
            <a:grpSpLocks/>
          </p:cNvGrpSpPr>
          <p:nvPr/>
        </p:nvGrpSpPr>
        <p:grpSpPr bwMode="auto">
          <a:xfrm>
            <a:off x="4824000" y="2376000"/>
            <a:ext cx="647700" cy="368300"/>
            <a:chOff x="8265543" y="5967772"/>
            <a:chExt cx="647700" cy="369332"/>
          </a:xfrm>
        </p:grpSpPr>
        <p:sp>
          <p:nvSpPr>
            <p:cNvPr id="40" name="下矢印 26">
              <a:extLst>
                <a:ext uri="{FF2B5EF4-FFF2-40B4-BE49-F238E27FC236}">
                  <a16:creationId xmlns:a16="http://schemas.microsoft.com/office/drawing/2014/main" id="{BB86A923-8443-420A-A633-1117C71E8668}"/>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41" name="テキスト ボックス 27">
              <a:extLst>
                <a:ext uri="{FF2B5EF4-FFF2-40B4-BE49-F238E27FC236}">
                  <a16:creationId xmlns:a16="http://schemas.microsoft.com/office/drawing/2014/main" id="{CAB9840C-6F3B-48DD-BEAD-34E837EF2885}"/>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④</a:t>
              </a:r>
            </a:p>
          </p:txBody>
        </p:sp>
      </p:grpSp>
      <p:grpSp>
        <p:nvGrpSpPr>
          <p:cNvPr id="42" name="グループ化 25">
            <a:extLst>
              <a:ext uri="{FF2B5EF4-FFF2-40B4-BE49-F238E27FC236}">
                <a16:creationId xmlns:a16="http://schemas.microsoft.com/office/drawing/2014/main" id="{C8BFD98A-163D-4B02-A33D-0D39535A709C}"/>
              </a:ext>
            </a:extLst>
          </p:cNvPr>
          <p:cNvGrpSpPr>
            <a:grpSpLocks/>
          </p:cNvGrpSpPr>
          <p:nvPr/>
        </p:nvGrpSpPr>
        <p:grpSpPr bwMode="auto">
          <a:xfrm>
            <a:off x="7819200" y="2376000"/>
            <a:ext cx="647700" cy="368300"/>
            <a:chOff x="8265543" y="5967772"/>
            <a:chExt cx="647700" cy="369332"/>
          </a:xfrm>
        </p:grpSpPr>
        <p:sp>
          <p:nvSpPr>
            <p:cNvPr id="43" name="下矢印 26">
              <a:extLst>
                <a:ext uri="{FF2B5EF4-FFF2-40B4-BE49-F238E27FC236}">
                  <a16:creationId xmlns:a16="http://schemas.microsoft.com/office/drawing/2014/main" id="{00B58873-0B44-4912-846B-5976BB41F37A}"/>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44" name="テキスト ボックス 27">
              <a:extLst>
                <a:ext uri="{FF2B5EF4-FFF2-40B4-BE49-F238E27FC236}">
                  <a16:creationId xmlns:a16="http://schemas.microsoft.com/office/drawing/2014/main" id="{C1DFC30D-4475-40BB-91F5-47142A70F323}"/>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④</a:t>
              </a:r>
            </a:p>
          </p:txBody>
        </p:sp>
      </p:grpSp>
      <p:grpSp>
        <p:nvGrpSpPr>
          <p:cNvPr id="45" name="グループ化 25">
            <a:extLst>
              <a:ext uri="{FF2B5EF4-FFF2-40B4-BE49-F238E27FC236}">
                <a16:creationId xmlns:a16="http://schemas.microsoft.com/office/drawing/2014/main" id="{42E8BFF5-2406-4962-8BD3-4F8698341B5C}"/>
              </a:ext>
            </a:extLst>
          </p:cNvPr>
          <p:cNvGrpSpPr>
            <a:grpSpLocks/>
          </p:cNvGrpSpPr>
          <p:nvPr/>
        </p:nvGrpSpPr>
        <p:grpSpPr bwMode="auto">
          <a:xfrm>
            <a:off x="8818350" y="2376000"/>
            <a:ext cx="647700" cy="368300"/>
            <a:chOff x="8265543" y="5967772"/>
            <a:chExt cx="647700" cy="369332"/>
          </a:xfrm>
        </p:grpSpPr>
        <p:sp>
          <p:nvSpPr>
            <p:cNvPr id="46" name="下矢印 26">
              <a:extLst>
                <a:ext uri="{FF2B5EF4-FFF2-40B4-BE49-F238E27FC236}">
                  <a16:creationId xmlns:a16="http://schemas.microsoft.com/office/drawing/2014/main" id="{F41146A7-FD09-4023-9375-C916EC4AEAEC}"/>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47" name="テキスト ボックス 27">
              <a:extLst>
                <a:ext uri="{FF2B5EF4-FFF2-40B4-BE49-F238E27FC236}">
                  <a16:creationId xmlns:a16="http://schemas.microsoft.com/office/drawing/2014/main" id="{1513C285-2917-4DAF-ABB9-044BBBBF6740}"/>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④</a:t>
              </a:r>
            </a:p>
          </p:txBody>
        </p:sp>
      </p:grpSp>
      <p:sp>
        <p:nvSpPr>
          <p:cNvPr id="11" name="Text Box 8">
            <a:extLst>
              <a:ext uri="{FF2B5EF4-FFF2-40B4-BE49-F238E27FC236}">
                <a16:creationId xmlns:a16="http://schemas.microsoft.com/office/drawing/2014/main" id="{9F2CFF84-7C6F-4ED2-9D12-4C405A8911B3}"/>
              </a:ext>
            </a:extLst>
          </p:cNvPr>
          <p:cNvSpPr txBox="1">
            <a:spLocks noChangeArrowheads="1"/>
          </p:cNvSpPr>
          <p:nvPr/>
        </p:nvSpPr>
        <p:spPr bwMode="auto">
          <a:xfrm>
            <a:off x="5796172" y="46100"/>
            <a:ext cx="4053371" cy="369331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ea typeface="+mn-ea"/>
              </a:rPr>
              <a:t>出力ファイルをパワポに貼り付けると、確かに②横幅</a:t>
            </a:r>
            <a:r>
              <a:rPr lang="en-US" altLang="ja-JP" dirty="0">
                <a:solidFill>
                  <a:schemeClr val="bg1">
                    <a:lumMod val="50000"/>
                  </a:schemeClr>
                </a:solidFill>
                <a:latin typeface="+mn-ea"/>
                <a:ea typeface="+mn-ea"/>
              </a:rPr>
              <a:t>700 pixels</a:t>
            </a:r>
            <a:r>
              <a:rPr lang="ja-JP" altLang="en-US" dirty="0">
                <a:solidFill>
                  <a:schemeClr val="bg1">
                    <a:lumMod val="50000"/>
                  </a:schemeClr>
                </a:solidFill>
                <a:latin typeface="+mn-ea"/>
                <a:ea typeface="+mn-ea"/>
              </a:rPr>
              <a:t>、③縦幅</a:t>
            </a:r>
            <a:r>
              <a:rPr lang="en-US" altLang="ja-JP" dirty="0">
                <a:solidFill>
                  <a:schemeClr val="bg1">
                    <a:lumMod val="50000"/>
                  </a:schemeClr>
                </a:solidFill>
                <a:latin typeface="+mn-ea"/>
                <a:ea typeface="+mn-ea"/>
              </a:rPr>
              <a:t>400 pixels</a:t>
            </a:r>
            <a:r>
              <a:rPr lang="ja-JP" altLang="en-US" dirty="0">
                <a:solidFill>
                  <a:schemeClr val="bg1">
                    <a:lumMod val="50000"/>
                  </a:schemeClr>
                </a:solidFill>
                <a:latin typeface="+mn-ea"/>
                <a:ea typeface="+mn-ea"/>
              </a:rPr>
              <a:t>っぽくなっていることがわかる。④</a:t>
            </a:r>
            <a:r>
              <a:rPr lang="en-US" altLang="ja-JP" dirty="0">
                <a:solidFill>
                  <a:schemeClr val="bg1">
                    <a:lumMod val="50000"/>
                  </a:schemeClr>
                </a:solidFill>
                <a:latin typeface="+mn-ea"/>
                <a:ea typeface="+mn-ea"/>
              </a:rPr>
              <a:t>A</a:t>
            </a:r>
            <a:r>
              <a:rPr lang="ja-JP" altLang="en-US" dirty="0">
                <a:solidFill>
                  <a:schemeClr val="bg1">
                    <a:lumMod val="50000"/>
                  </a:schemeClr>
                </a:solidFill>
                <a:latin typeface="+mn-ea"/>
                <a:ea typeface="+mn-ea"/>
              </a:rPr>
              <a:t>と</a:t>
            </a:r>
            <a:r>
              <a:rPr lang="en-US" altLang="ja-JP" dirty="0">
                <a:solidFill>
                  <a:schemeClr val="bg1">
                    <a:lumMod val="50000"/>
                  </a:schemeClr>
                </a:solidFill>
                <a:latin typeface="+mn-ea"/>
                <a:ea typeface="+mn-ea"/>
              </a:rPr>
              <a:t>T</a:t>
            </a:r>
            <a:r>
              <a:rPr lang="ja-JP" altLang="en-US" dirty="0">
                <a:solidFill>
                  <a:schemeClr val="bg1">
                    <a:lumMod val="50000"/>
                  </a:schemeClr>
                </a:solidFill>
                <a:latin typeface="+mn-ea"/>
                <a:ea typeface="+mn-ea"/>
              </a:rPr>
              <a:t>のみから構成される場合の観測値は、各塩基の出現確率（</a:t>
            </a:r>
            <a:r>
              <a:rPr lang="en-US" altLang="ja-JP" dirty="0">
                <a:solidFill>
                  <a:schemeClr val="bg1">
                    <a:lumMod val="50000"/>
                  </a:schemeClr>
                </a:solidFill>
                <a:latin typeface="+mn-ea"/>
                <a:ea typeface="+mn-ea"/>
              </a:rPr>
              <a:t>0.295</a:t>
            </a:r>
            <a:r>
              <a:rPr lang="ja-JP" altLang="en-US" dirty="0">
                <a:solidFill>
                  <a:schemeClr val="bg1">
                    <a:lumMod val="50000"/>
                  </a:schemeClr>
                </a:solidFill>
                <a:latin typeface="+mn-ea"/>
                <a:ea typeface="+mn-ea"/>
              </a:rPr>
              <a:t>）を掛けた期待値（</a:t>
            </a:r>
            <a:r>
              <a:rPr lang="en-US" altLang="ja-JP" dirty="0">
                <a:solidFill>
                  <a:schemeClr val="bg1">
                    <a:lumMod val="50000"/>
                  </a:schemeClr>
                </a:solidFill>
                <a:latin typeface="+mn-ea"/>
                <a:ea typeface="+mn-ea"/>
              </a:rPr>
              <a:t>8.7%</a:t>
            </a:r>
            <a:r>
              <a:rPr lang="ja-JP" altLang="en-US" dirty="0">
                <a:solidFill>
                  <a:schemeClr val="bg1">
                    <a:lumMod val="50000"/>
                  </a:schemeClr>
                </a:solidFill>
                <a:latin typeface="+mn-ea"/>
                <a:ea typeface="+mn-ea"/>
              </a:rPr>
              <a:t>）に比較的近い位置にプロットされていることがわかる。</a:t>
            </a:r>
            <a:r>
              <a:rPr lang="ja-JP" altLang="en-US" dirty="0">
                <a:latin typeface="+mn-ea"/>
                <a:ea typeface="+mn-ea"/>
              </a:rPr>
              <a:t>尚、箱ひげ図としてプロットできる理由は、染色体ごとに</a:t>
            </a:r>
            <a:r>
              <a:rPr lang="en-US" altLang="ja-JP" dirty="0">
                <a:latin typeface="+mn-ea"/>
                <a:ea typeface="+mn-ea"/>
              </a:rPr>
              <a:t>2</a:t>
            </a:r>
            <a:r>
              <a:rPr lang="ja-JP" altLang="en-US" dirty="0">
                <a:latin typeface="+mn-ea"/>
                <a:ea typeface="+mn-ea"/>
              </a:rPr>
              <a:t>連続塩基の出現確率を計算しているから。点の数は</a:t>
            </a:r>
            <a:r>
              <a:rPr lang="en-US" altLang="ja-JP" dirty="0">
                <a:latin typeface="+mn-ea"/>
                <a:ea typeface="+mn-ea"/>
              </a:rPr>
              <a:t>455</a:t>
            </a:r>
            <a:r>
              <a:rPr lang="ja-JP" altLang="en-US" dirty="0">
                <a:latin typeface="+mn-ea"/>
                <a:ea typeface="+mn-ea"/>
              </a:rPr>
              <a:t>個であるが、これはヒトゲノムであっても、まだどの染色体に割り当てられるかが定まっていないコンティグなどが存在するからです。</a:t>
            </a:r>
            <a:endParaRPr lang="en-US" altLang="ja-JP" dirty="0">
              <a:latin typeface="+mn-ea"/>
              <a:ea typeface="+mn-ea"/>
            </a:endParaRPr>
          </a:p>
        </p:txBody>
      </p:sp>
      <p:pic>
        <p:nvPicPr>
          <p:cNvPr id="25" name="図 24">
            <a:extLst>
              <a:ext uri="{FF2B5EF4-FFF2-40B4-BE49-F238E27FC236}">
                <a16:creationId xmlns:a16="http://schemas.microsoft.com/office/drawing/2014/main" id="{84BF7F12-1C80-4BF1-834C-C47B124353D3}"/>
              </a:ext>
            </a:extLst>
          </p:cNvPr>
          <p:cNvPicPr>
            <a:picLocks noChangeAspect="1"/>
          </p:cNvPicPr>
          <p:nvPr/>
        </p:nvPicPr>
        <p:blipFill rotWithShape="1">
          <a:blip r:embed="rId5"/>
          <a:srcRect t="3" r="10799" b="-3"/>
          <a:stretch/>
        </p:blipFill>
        <p:spPr>
          <a:xfrm>
            <a:off x="792000" y="180000"/>
            <a:ext cx="4500000" cy="175275"/>
          </a:xfrm>
          <a:prstGeom prst="rect">
            <a:avLst/>
          </a:prstGeom>
        </p:spPr>
      </p:pic>
      <p:sp>
        <p:nvSpPr>
          <p:cNvPr id="26" name="テキスト ボックス 17">
            <a:extLst>
              <a:ext uri="{FF2B5EF4-FFF2-40B4-BE49-F238E27FC236}">
                <a16:creationId xmlns:a16="http://schemas.microsoft.com/office/drawing/2014/main" id="{C27428E3-44F1-4EA8-AD5D-3947331C66B3}"/>
              </a:ext>
            </a:extLst>
          </p:cNvPr>
          <p:cNvSpPr txBox="1">
            <a:spLocks noChangeArrowheads="1"/>
          </p:cNvSpPr>
          <p:nvPr/>
        </p:nvSpPr>
        <p:spPr bwMode="auto">
          <a:xfrm>
            <a:off x="5169024"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spTree>
    <p:extLst>
      <p:ext uri="{BB962C8B-B14F-4D97-AF65-F5344CB8AC3E}">
        <p14:creationId xmlns:p14="http://schemas.microsoft.com/office/powerpoint/2010/main" val="26145137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6000"/>
            <a:ext cx="9453504" cy="4536157"/>
          </a:xfrm>
        </p:spPr>
        <p:txBody>
          <a:bodyPr/>
          <a:lstStyle/>
          <a:p>
            <a:r>
              <a:rPr lang="en-US" altLang="ja-JP" sz="2400" dirty="0">
                <a:solidFill>
                  <a:schemeClr val="bg1">
                    <a:lumMod val="50000"/>
                  </a:schemeClr>
                </a:solidFill>
                <a:latin typeface="+mn-ea"/>
              </a:rPr>
              <a:t>Introduction</a:t>
            </a:r>
            <a:r>
              <a:rPr lang="ja-JP" altLang="en-US" sz="2400" dirty="0">
                <a:solidFill>
                  <a:schemeClr val="bg1">
                    <a:lumMod val="50000"/>
                  </a:schemeClr>
                </a:solidFill>
                <a:latin typeface="+mn-ea"/>
              </a:rPr>
              <a:t>、出現頻度解析（</a:t>
            </a:r>
            <a:r>
              <a:rPr lang="en-US" altLang="ja-JP" sz="2400" dirty="0">
                <a:solidFill>
                  <a:schemeClr val="bg1">
                    <a:lumMod val="50000"/>
                  </a:schemeClr>
                </a:solidFill>
                <a:latin typeface="+mn-ea"/>
              </a:rPr>
              <a:t>k=2</a:t>
            </a:r>
            <a:r>
              <a:rPr lang="ja-JP" altLang="en-US" sz="2400" dirty="0">
                <a:solidFill>
                  <a:schemeClr val="bg1">
                    <a:lumMod val="50000"/>
                  </a:schemeClr>
                </a:solidFill>
                <a:latin typeface="+mn-ea"/>
              </a:rPr>
              <a:t>）、出現頻度解析（</a:t>
            </a:r>
            <a:r>
              <a:rPr lang="en-US" altLang="ja-JP" sz="2400" dirty="0">
                <a:solidFill>
                  <a:schemeClr val="bg1">
                    <a:lumMod val="50000"/>
                  </a:schemeClr>
                </a:solidFill>
                <a:latin typeface="+mn-ea"/>
              </a:rPr>
              <a:t>k=1</a:t>
            </a:r>
            <a:r>
              <a:rPr lang="ja-JP" altLang="en-US" sz="2400" dirty="0">
                <a:solidFill>
                  <a:schemeClr val="bg1">
                    <a:lumMod val="50000"/>
                  </a:schemeClr>
                </a:solidFill>
                <a:latin typeface="+mn-ea"/>
              </a:rPr>
              <a:t>）</a:t>
            </a:r>
            <a:endParaRPr lang="en-US" altLang="ja-JP" sz="2400" dirty="0">
              <a:solidFill>
                <a:schemeClr val="bg1">
                  <a:lumMod val="50000"/>
                </a:schemeClr>
              </a:solidFill>
              <a:latin typeface="+mn-ea"/>
            </a:endParaRPr>
          </a:p>
          <a:p>
            <a:r>
              <a:rPr lang="en-US" altLang="ja-JP" sz="2400" dirty="0">
                <a:solidFill>
                  <a:schemeClr val="bg1">
                    <a:lumMod val="50000"/>
                  </a:schemeClr>
                </a:solidFill>
                <a:latin typeface="+mn-ea"/>
              </a:rPr>
              <a:t>k=1</a:t>
            </a:r>
            <a:r>
              <a:rPr lang="ja-JP" altLang="en-US" sz="2400" dirty="0">
                <a:solidFill>
                  <a:schemeClr val="bg1">
                    <a:lumMod val="50000"/>
                  </a:schemeClr>
                </a:solidFill>
                <a:latin typeface="+mn-ea"/>
              </a:rPr>
              <a:t>で実践、</a:t>
            </a:r>
            <a:r>
              <a:rPr lang="en-US" altLang="ja-JP" sz="2400" dirty="0">
                <a:solidFill>
                  <a:schemeClr val="bg1">
                    <a:lumMod val="50000"/>
                  </a:schemeClr>
                </a:solidFill>
                <a:latin typeface="+mn-ea"/>
              </a:rPr>
              <a:t>multi-FASTA</a:t>
            </a:r>
            <a:r>
              <a:rPr lang="ja-JP" altLang="en-US" sz="2400" dirty="0">
                <a:solidFill>
                  <a:schemeClr val="bg1">
                    <a:lumMod val="50000"/>
                  </a:schemeClr>
                </a:solidFill>
                <a:latin typeface="+mn-ea"/>
              </a:rPr>
              <a:t>ファイル、他の例題を実行</a:t>
            </a:r>
            <a:endParaRPr lang="en-US" altLang="ja-JP" sz="2400" dirty="0">
              <a:solidFill>
                <a:schemeClr val="bg1">
                  <a:lumMod val="50000"/>
                </a:schemeClr>
              </a:solidFill>
              <a:latin typeface="+mn-ea"/>
            </a:endParaRPr>
          </a:p>
          <a:p>
            <a:r>
              <a:rPr lang="en-US" altLang="ja-JP" sz="2400" dirty="0">
                <a:solidFill>
                  <a:schemeClr val="bg1">
                    <a:lumMod val="50000"/>
                  </a:schemeClr>
                </a:solidFill>
                <a:latin typeface="+mn-ea"/>
              </a:rPr>
              <a:t>k=2</a:t>
            </a:r>
            <a:r>
              <a:rPr lang="ja-JP" altLang="en-US" sz="2400" dirty="0">
                <a:solidFill>
                  <a:schemeClr val="bg1">
                    <a:lumMod val="50000"/>
                  </a:schemeClr>
                </a:solidFill>
                <a:latin typeface="+mn-ea"/>
              </a:rPr>
              <a:t>で実践、関数マニュアル、例題</a:t>
            </a:r>
            <a:r>
              <a:rPr lang="en-US" altLang="ja-JP" sz="2400" dirty="0">
                <a:solidFill>
                  <a:schemeClr val="bg1">
                    <a:lumMod val="50000"/>
                  </a:schemeClr>
                </a:solidFill>
                <a:latin typeface="+mn-ea"/>
              </a:rPr>
              <a:t>2</a:t>
            </a:r>
            <a:r>
              <a:rPr lang="ja-JP" altLang="en-US" sz="2400" dirty="0">
                <a:solidFill>
                  <a:schemeClr val="bg1">
                    <a:lumMod val="50000"/>
                  </a:schemeClr>
                </a:solidFill>
                <a:latin typeface="+mn-ea"/>
              </a:rPr>
              <a:t>を実行、例題</a:t>
            </a:r>
            <a:r>
              <a:rPr lang="en-US" altLang="ja-JP" sz="2400" dirty="0">
                <a:solidFill>
                  <a:schemeClr val="bg1">
                    <a:lumMod val="50000"/>
                  </a:schemeClr>
                </a:solidFill>
                <a:latin typeface="+mn-ea"/>
              </a:rPr>
              <a:t>7</a:t>
            </a:r>
            <a:r>
              <a:rPr lang="ja-JP" altLang="en-US" sz="2400" dirty="0">
                <a:solidFill>
                  <a:schemeClr val="bg1">
                    <a:lumMod val="50000"/>
                  </a:schemeClr>
                </a:solidFill>
                <a:latin typeface="+mn-ea"/>
              </a:rPr>
              <a:t>を実行</a:t>
            </a:r>
            <a:endParaRPr lang="en-US" altLang="ja-JP" sz="2400" dirty="0">
              <a:solidFill>
                <a:schemeClr val="bg1">
                  <a:lumMod val="50000"/>
                </a:schemeClr>
              </a:solidFill>
              <a:latin typeface="+mn-ea"/>
            </a:endParaRPr>
          </a:p>
          <a:p>
            <a:r>
              <a:rPr lang="ja-JP" altLang="en-US" sz="2400" dirty="0">
                <a:solidFill>
                  <a:schemeClr val="bg1">
                    <a:lumMod val="50000"/>
                  </a:schemeClr>
                </a:solidFill>
                <a:latin typeface="+mn-ea"/>
              </a:rPr>
              <a:t>確率の話、作図（例題</a:t>
            </a:r>
            <a:r>
              <a:rPr lang="en-US" altLang="ja-JP" sz="2400" dirty="0">
                <a:solidFill>
                  <a:schemeClr val="bg1">
                    <a:lumMod val="50000"/>
                  </a:schemeClr>
                </a:solidFill>
                <a:latin typeface="+mn-ea"/>
              </a:rPr>
              <a:t>10</a:t>
            </a:r>
            <a:r>
              <a:rPr lang="ja-JP" altLang="en-US" sz="2400" dirty="0">
                <a:solidFill>
                  <a:schemeClr val="bg1">
                    <a:lumMod val="50000"/>
                  </a:schemeClr>
                </a:solidFill>
                <a:latin typeface="+mn-ea"/>
              </a:rPr>
              <a:t>）、</a:t>
            </a:r>
            <a:r>
              <a:rPr lang="ja-JP" altLang="en-US" sz="2400" dirty="0">
                <a:latin typeface="+mn-ea"/>
              </a:rPr>
              <a:t>作図（例題</a:t>
            </a:r>
            <a:r>
              <a:rPr lang="en-US" altLang="ja-JP" sz="2400" dirty="0">
                <a:latin typeface="+mn-ea"/>
              </a:rPr>
              <a:t>11</a:t>
            </a:r>
            <a:r>
              <a:rPr lang="ja-JP" altLang="en-US" sz="2400" dirty="0">
                <a:latin typeface="+mn-ea"/>
              </a:rPr>
              <a:t>）</a:t>
            </a:r>
            <a:r>
              <a:rPr lang="ja-JP" altLang="en-US" sz="2400" dirty="0">
                <a:solidFill>
                  <a:schemeClr val="bg1">
                    <a:lumMod val="50000"/>
                  </a:schemeClr>
                </a:solidFill>
                <a:latin typeface="+mn-ea"/>
              </a:rPr>
              <a:t>、作図（例題</a:t>
            </a:r>
            <a:r>
              <a:rPr lang="en-US" altLang="ja-JP" sz="2400" dirty="0">
                <a:solidFill>
                  <a:schemeClr val="bg1">
                    <a:lumMod val="50000"/>
                  </a:schemeClr>
                </a:solidFill>
                <a:latin typeface="+mn-ea"/>
              </a:rPr>
              <a:t>12</a:t>
            </a:r>
            <a:r>
              <a:rPr lang="ja-JP" altLang="en-US" sz="2400" dirty="0">
                <a:solidFill>
                  <a:schemeClr val="bg1">
                    <a:lumMod val="50000"/>
                  </a:schemeClr>
                </a:solidFill>
                <a:latin typeface="+mn-ea"/>
              </a:rPr>
              <a:t>）</a:t>
            </a:r>
            <a:endParaRPr lang="en-US" altLang="ja-JP" sz="2400" dirty="0">
              <a:solidFill>
                <a:schemeClr val="bg1">
                  <a:lumMod val="50000"/>
                </a:schemeClr>
              </a:solidFill>
              <a:latin typeface="+mn-ea"/>
            </a:endParaRPr>
          </a:p>
          <a:p>
            <a:r>
              <a:rPr lang="ja-JP" altLang="en-US" sz="2400" dirty="0">
                <a:solidFill>
                  <a:schemeClr val="bg1">
                    <a:lumMod val="50000"/>
                  </a:schemeClr>
                </a:solidFill>
                <a:latin typeface="+mn-ea"/>
              </a:rPr>
              <a:t>塩基配列解析の基礎</a:t>
            </a:r>
            <a:endParaRPr lang="en-US" altLang="ja-JP" sz="2400" dirty="0">
              <a:solidFill>
                <a:schemeClr val="bg1">
                  <a:lumMod val="50000"/>
                </a:schemeClr>
              </a:solidFill>
              <a:latin typeface="+mn-ea"/>
            </a:endParaRPr>
          </a:p>
          <a:p>
            <a:pPr lvl="1"/>
            <a:r>
              <a:rPr lang="en-US" altLang="ja-JP" sz="2000" dirty="0">
                <a:solidFill>
                  <a:schemeClr val="bg1">
                    <a:lumMod val="50000"/>
                  </a:schemeClr>
                </a:solidFill>
                <a:latin typeface="+mn-ea"/>
              </a:rPr>
              <a:t>GC</a:t>
            </a:r>
            <a:r>
              <a:rPr lang="ja-JP" altLang="en-US" sz="2000" dirty="0">
                <a:solidFill>
                  <a:schemeClr val="bg1">
                    <a:lumMod val="50000"/>
                  </a:schemeClr>
                </a:solidFill>
                <a:latin typeface="+mn-ea"/>
              </a:rPr>
              <a:t>含量、ランダム配列を生成、部分配列の切り出し</a:t>
            </a:r>
            <a:endParaRPr lang="en-US" altLang="ja-JP" sz="2000" dirty="0">
              <a:solidFill>
                <a:schemeClr val="bg1">
                  <a:lumMod val="50000"/>
                </a:schemeClr>
              </a:solidFill>
              <a:latin typeface="+mn-ea"/>
            </a:endParaRPr>
          </a:p>
          <a:p>
            <a:r>
              <a:rPr lang="ja-JP" altLang="en-US" sz="2400" dirty="0">
                <a:solidFill>
                  <a:schemeClr val="bg1">
                    <a:lumMod val="50000"/>
                  </a:schemeClr>
                </a:solidFill>
                <a:latin typeface="+mn-ea"/>
              </a:rPr>
              <a:t>ゲノムサイズ推定</a:t>
            </a:r>
            <a:endParaRPr lang="en-US" altLang="ja-JP" sz="2400" dirty="0">
              <a:solidFill>
                <a:schemeClr val="bg1">
                  <a:lumMod val="50000"/>
                </a:schemeClr>
              </a:solidFill>
              <a:latin typeface="+mn-ea"/>
            </a:endParaRPr>
          </a:p>
          <a:p>
            <a:pPr lvl="1"/>
            <a:r>
              <a:rPr lang="ja-JP" altLang="en-US" sz="2000" dirty="0">
                <a:solidFill>
                  <a:schemeClr val="bg1">
                    <a:lumMod val="50000"/>
                  </a:schemeClr>
                </a:solidFill>
                <a:latin typeface="+mn-ea"/>
              </a:rPr>
              <a:t>サンプルデータ（例題</a:t>
            </a:r>
            <a:r>
              <a:rPr lang="en-US" altLang="ja-JP" sz="2000" dirty="0">
                <a:solidFill>
                  <a:schemeClr val="bg1">
                    <a:lumMod val="50000"/>
                  </a:schemeClr>
                </a:solidFill>
                <a:latin typeface="+mn-ea"/>
              </a:rPr>
              <a:t>32</a:t>
            </a:r>
            <a:r>
              <a:rPr lang="ja-JP" altLang="en-US" sz="2000" dirty="0">
                <a:solidFill>
                  <a:schemeClr val="bg1">
                    <a:lumMod val="50000"/>
                  </a:schemeClr>
                </a:solidFill>
                <a:latin typeface="+mn-ea"/>
              </a:rPr>
              <a:t>）、被覆率（</a:t>
            </a:r>
            <a:r>
              <a:rPr lang="en-US" altLang="ja-JP" sz="2000" dirty="0">
                <a:solidFill>
                  <a:schemeClr val="bg1">
                    <a:lumMod val="50000"/>
                  </a:schemeClr>
                </a:solidFill>
                <a:latin typeface="+mn-ea"/>
              </a:rPr>
              <a:t>coverage</a:t>
            </a:r>
            <a:r>
              <a:rPr lang="ja-JP" altLang="en-US" sz="2000" dirty="0">
                <a:solidFill>
                  <a:schemeClr val="bg1">
                    <a:lumMod val="50000"/>
                  </a:schemeClr>
                </a:solidFill>
                <a:latin typeface="+mn-ea"/>
              </a:rPr>
              <a:t>）、基本的な考え方</a:t>
            </a:r>
            <a:r>
              <a:rPr lang="en-US" altLang="ja-JP" sz="2000" dirty="0">
                <a:solidFill>
                  <a:schemeClr val="bg1">
                    <a:lumMod val="50000"/>
                  </a:schemeClr>
                </a:solidFill>
                <a:latin typeface="+mn-ea"/>
              </a:rPr>
              <a:t>(</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7</a:t>
            </a:r>
            <a:r>
              <a:rPr lang="ja-JP" altLang="en-US" sz="2000" dirty="0">
                <a:solidFill>
                  <a:schemeClr val="bg1">
                    <a:lumMod val="50000"/>
                  </a:schemeClr>
                </a:solidFill>
                <a:latin typeface="+mn-ea"/>
              </a:rPr>
              <a:t>）</a:t>
            </a:r>
            <a:endParaRPr lang="en-US" altLang="ja-JP" sz="2000" dirty="0">
              <a:solidFill>
                <a:schemeClr val="bg1">
                  <a:lumMod val="50000"/>
                </a:schemeClr>
              </a:solidFill>
              <a:latin typeface="+mn-ea"/>
            </a:endParaRPr>
          </a:p>
          <a:p>
            <a:pPr lvl="1"/>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8</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k=2)</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9</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k=3</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1,000</a:t>
            </a:r>
            <a:r>
              <a:rPr lang="ja-JP" altLang="en-US" sz="2000" dirty="0">
                <a:solidFill>
                  <a:schemeClr val="bg1">
                    <a:lumMod val="50000"/>
                  </a:schemeClr>
                </a:solidFill>
                <a:latin typeface="+mn-ea"/>
              </a:rPr>
              <a:t>塩基の仮想ゲノム（サンプルデータの例題</a:t>
            </a:r>
            <a:r>
              <a:rPr lang="en-US" altLang="ja-JP" sz="2000" dirty="0">
                <a:solidFill>
                  <a:schemeClr val="bg1">
                    <a:lumMod val="50000"/>
                  </a:schemeClr>
                </a:solidFill>
                <a:latin typeface="+mn-ea"/>
              </a:rPr>
              <a:t>33</a:t>
            </a:r>
            <a:r>
              <a:rPr lang="ja-JP" altLang="en-US" sz="2000" dirty="0">
                <a:solidFill>
                  <a:schemeClr val="bg1">
                    <a:lumMod val="50000"/>
                  </a:schemeClr>
                </a:solidFill>
                <a:latin typeface="+mn-ea"/>
              </a:rPr>
              <a:t>）</a:t>
            </a:r>
            <a:endParaRPr lang="en-US" altLang="ja-JP" sz="2000" dirty="0">
              <a:solidFill>
                <a:schemeClr val="bg1">
                  <a:lumMod val="50000"/>
                </a:schemeClr>
              </a:solidFill>
              <a:latin typeface="+mn-ea"/>
            </a:endParaRPr>
          </a:p>
          <a:p>
            <a:pPr lvl="1"/>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11(k=10)</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12(k=10)</a:t>
            </a:r>
            <a:r>
              <a:rPr lang="ja-JP" altLang="en-US" sz="2000" dirty="0">
                <a:solidFill>
                  <a:schemeClr val="bg1">
                    <a:lumMod val="50000"/>
                  </a:schemeClr>
                </a:solidFill>
                <a:latin typeface="+mn-ea"/>
              </a:rPr>
              <a:t>、シークエンスエラーを含む場合</a:t>
            </a:r>
            <a:endParaRPr lang="en-US" altLang="ja-JP" sz="2000" dirty="0">
              <a:solidFill>
                <a:schemeClr val="bg1">
                  <a:lumMod val="50000"/>
                </a:schemeClr>
              </a:solidFill>
              <a:latin typeface="+mn-ea"/>
            </a:endParaRPr>
          </a:p>
          <a:p>
            <a:endParaRPr lang="en-US" altLang="ja-JP" sz="2400" dirty="0">
              <a:solidFill>
                <a:schemeClr val="bg1">
                  <a:lumMod val="50000"/>
                </a:schemeClr>
              </a:solidFill>
              <a:latin typeface="+mn-ea"/>
            </a:endParaRPr>
          </a:p>
          <a:p>
            <a:pPr lvl="1"/>
            <a:endParaRPr lang="en-US" altLang="ja-JP" sz="2000" dirty="0">
              <a:solidFill>
                <a:schemeClr val="bg1">
                  <a:lumMod val="50000"/>
                </a:schemeClr>
              </a:solidFill>
              <a:latin typeface="+mn-ea"/>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122</a:t>
            </a:fld>
            <a:endParaRPr kumimoji="0" lang="en-US" altLang="ja-JP">
              <a:latin typeface="Arial Black" pitchFamily="34" charset="0"/>
            </a:endParaRPr>
          </a:p>
        </p:txBody>
      </p:sp>
    </p:spTree>
    <p:extLst>
      <p:ext uri="{BB962C8B-B14F-4D97-AF65-F5344CB8AC3E}">
        <p14:creationId xmlns:p14="http://schemas.microsoft.com/office/powerpoint/2010/main" val="129083216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EBBA4C4-650C-4781-B7FE-894BD705FFED}"/>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作図（例題</a:t>
            </a:r>
            <a:r>
              <a:rPr lang="en-US" altLang="ja-JP" sz="4000" dirty="0">
                <a:latin typeface="+mn-ea"/>
              </a:rPr>
              <a:t>11</a:t>
            </a:r>
            <a:r>
              <a:rPr lang="ja-JP" altLang="en-US" sz="4000" dirty="0">
                <a:latin typeface="+mn-ea"/>
              </a:rPr>
              <a:t>）</a:t>
            </a:r>
            <a:r>
              <a:rPr lang="en-US" altLang="ja-JP" sz="4000" dirty="0">
                <a:latin typeface="+mn-ea"/>
              </a:rPr>
              <a:t>1</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123</a:t>
            </a:fld>
            <a:endParaRPr lang="en-US" altLang="ja-JP" dirty="0">
              <a:solidFill>
                <a:srgbClr val="000000"/>
              </a:solidFill>
            </a:endParaRPr>
          </a:p>
        </p:txBody>
      </p:sp>
      <p:sp>
        <p:nvSpPr>
          <p:cNvPr id="11" name="Text Box 8">
            <a:extLst>
              <a:ext uri="{FF2B5EF4-FFF2-40B4-BE49-F238E27FC236}">
                <a16:creationId xmlns:a16="http://schemas.microsoft.com/office/drawing/2014/main" id="{9F2CFF84-7C6F-4ED2-9D12-4C405A8911B3}"/>
              </a:ext>
            </a:extLst>
          </p:cNvPr>
          <p:cNvSpPr txBox="1">
            <a:spLocks noChangeArrowheads="1"/>
          </p:cNvSpPr>
          <p:nvPr/>
        </p:nvSpPr>
        <p:spPr bwMode="auto">
          <a:xfrm>
            <a:off x="5796172" y="46100"/>
            <a:ext cx="4053371" cy="64633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ea typeface="+mn-ea"/>
              </a:rPr>
              <a:t>①例題</a:t>
            </a:r>
            <a:r>
              <a:rPr lang="en-US" altLang="ja-JP" dirty="0">
                <a:latin typeface="+mn-ea"/>
                <a:ea typeface="+mn-ea"/>
              </a:rPr>
              <a:t>11</a:t>
            </a:r>
            <a:r>
              <a:rPr lang="ja-JP" altLang="en-US" dirty="0">
                <a:latin typeface="+mn-ea"/>
                <a:ea typeface="+mn-ea"/>
              </a:rPr>
              <a:t>。</a:t>
            </a:r>
            <a:r>
              <a:rPr lang="ja-JP" altLang="en-US" dirty="0">
                <a:latin typeface="+mn-ea"/>
              </a:rPr>
              <a:t>これは</a:t>
            </a:r>
            <a:r>
              <a:rPr lang="en-US" altLang="ja-JP" dirty="0">
                <a:latin typeface="+mn-ea"/>
              </a:rPr>
              <a:t>2</a:t>
            </a:r>
            <a:r>
              <a:rPr lang="ja-JP" altLang="en-US" dirty="0">
                <a:latin typeface="+mn-ea"/>
              </a:rPr>
              <a:t>連続塩基ごとに任意の色で表示させる際に利用するコード。</a:t>
            </a:r>
            <a:endParaRPr lang="en-US" altLang="ja-JP" dirty="0">
              <a:latin typeface="+mn-ea"/>
              <a:ea typeface="+mn-ea"/>
            </a:endParaRPr>
          </a:p>
        </p:txBody>
      </p:sp>
      <p:pic>
        <p:nvPicPr>
          <p:cNvPr id="26" name="図 25">
            <a:extLst>
              <a:ext uri="{FF2B5EF4-FFF2-40B4-BE49-F238E27FC236}">
                <a16:creationId xmlns:a16="http://schemas.microsoft.com/office/drawing/2014/main" id="{977C0300-9FBA-424C-A2EA-7C8ED3A8D9B5}"/>
              </a:ext>
            </a:extLst>
          </p:cNvPr>
          <p:cNvPicPr>
            <a:picLocks noChangeAspect="1"/>
          </p:cNvPicPr>
          <p:nvPr/>
        </p:nvPicPr>
        <p:blipFill rotWithShape="1">
          <a:blip r:embed="rId4"/>
          <a:srcRect t="3" r="10799" b="-3"/>
          <a:stretch/>
        </p:blipFill>
        <p:spPr>
          <a:xfrm>
            <a:off x="792000" y="180000"/>
            <a:ext cx="4500000" cy="175275"/>
          </a:xfrm>
          <a:prstGeom prst="rect">
            <a:avLst/>
          </a:prstGeom>
        </p:spPr>
      </p:pic>
      <p:sp>
        <p:nvSpPr>
          <p:cNvPr id="27" name="テキスト ボックス 17">
            <a:extLst>
              <a:ext uri="{FF2B5EF4-FFF2-40B4-BE49-F238E27FC236}">
                <a16:creationId xmlns:a16="http://schemas.microsoft.com/office/drawing/2014/main" id="{97060572-A2D7-4C4C-B25C-680D497FD8DD}"/>
              </a:ext>
            </a:extLst>
          </p:cNvPr>
          <p:cNvSpPr txBox="1">
            <a:spLocks noChangeArrowheads="1"/>
          </p:cNvSpPr>
          <p:nvPr/>
        </p:nvSpPr>
        <p:spPr bwMode="auto">
          <a:xfrm>
            <a:off x="5169024"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grpSp>
        <p:nvGrpSpPr>
          <p:cNvPr id="28" name="グループ化 1">
            <a:extLst>
              <a:ext uri="{FF2B5EF4-FFF2-40B4-BE49-F238E27FC236}">
                <a16:creationId xmlns:a16="http://schemas.microsoft.com/office/drawing/2014/main" id="{89510554-AA43-40A7-BF02-1AD5CE8D1602}"/>
              </a:ext>
            </a:extLst>
          </p:cNvPr>
          <p:cNvGrpSpPr>
            <a:grpSpLocks/>
          </p:cNvGrpSpPr>
          <p:nvPr/>
        </p:nvGrpSpPr>
        <p:grpSpPr bwMode="auto">
          <a:xfrm>
            <a:off x="396000" y="1404000"/>
            <a:ext cx="415498" cy="647700"/>
            <a:chOff x="8946000" y="4620357"/>
            <a:chExt cx="415497" cy="647700"/>
          </a:xfrm>
        </p:grpSpPr>
        <p:sp>
          <p:nvSpPr>
            <p:cNvPr id="29" name="下矢印 31">
              <a:extLst>
                <a:ext uri="{FF2B5EF4-FFF2-40B4-BE49-F238E27FC236}">
                  <a16:creationId xmlns:a16="http://schemas.microsoft.com/office/drawing/2014/main" id="{6E1A28F4-7A4F-40F8-9C9E-1DE55D9613EB}"/>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0" name="正方形/長方形 1">
              <a:extLst>
                <a:ext uri="{FF2B5EF4-FFF2-40B4-BE49-F238E27FC236}">
                  <a16:creationId xmlns:a16="http://schemas.microsoft.com/office/drawing/2014/main" id="{4EBD4DA8-A05A-48B7-9298-75624F104D2D}"/>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125447947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EBBA4C4-650C-4781-B7FE-894BD705FFED}"/>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作図（例題</a:t>
            </a:r>
            <a:r>
              <a:rPr lang="en-US" altLang="ja-JP" sz="4000" dirty="0">
                <a:latin typeface="+mn-ea"/>
              </a:rPr>
              <a:t>11</a:t>
            </a:r>
            <a:r>
              <a:rPr lang="ja-JP" altLang="en-US" sz="4000" dirty="0">
                <a:latin typeface="+mn-ea"/>
              </a:rPr>
              <a:t>）</a:t>
            </a:r>
            <a:r>
              <a:rPr lang="en-US" altLang="ja-JP" sz="4000" dirty="0">
                <a:latin typeface="+mn-ea"/>
              </a:rPr>
              <a:t>2</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124</a:t>
            </a:fld>
            <a:endParaRPr lang="en-US" altLang="ja-JP" dirty="0">
              <a:solidFill>
                <a:srgbClr val="000000"/>
              </a:solidFill>
            </a:endParaRPr>
          </a:p>
        </p:txBody>
      </p:sp>
      <p:sp>
        <p:nvSpPr>
          <p:cNvPr id="11" name="Text Box 8">
            <a:extLst>
              <a:ext uri="{FF2B5EF4-FFF2-40B4-BE49-F238E27FC236}">
                <a16:creationId xmlns:a16="http://schemas.microsoft.com/office/drawing/2014/main" id="{9F2CFF84-7C6F-4ED2-9D12-4C405A8911B3}"/>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ea typeface="+mn-ea"/>
              </a:rPr>
              <a:t>①例題</a:t>
            </a:r>
            <a:r>
              <a:rPr lang="en-US" altLang="ja-JP" dirty="0">
                <a:solidFill>
                  <a:schemeClr val="bg1">
                    <a:lumMod val="50000"/>
                  </a:schemeClr>
                </a:solidFill>
                <a:latin typeface="+mn-ea"/>
                <a:ea typeface="+mn-ea"/>
              </a:rPr>
              <a:t>11</a:t>
            </a:r>
            <a:r>
              <a:rPr lang="ja-JP" altLang="en-US" dirty="0">
                <a:solidFill>
                  <a:schemeClr val="bg1">
                    <a:lumMod val="50000"/>
                  </a:schemeClr>
                </a:solidFill>
                <a:latin typeface="+mn-ea"/>
                <a:ea typeface="+mn-ea"/>
              </a:rPr>
              <a:t>。これは</a:t>
            </a:r>
            <a:r>
              <a:rPr lang="en-US" altLang="ja-JP" dirty="0">
                <a:solidFill>
                  <a:schemeClr val="bg1">
                    <a:lumMod val="50000"/>
                  </a:schemeClr>
                </a:solidFill>
                <a:latin typeface="+mn-ea"/>
                <a:ea typeface="+mn-ea"/>
              </a:rPr>
              <a:t>2</a:t>
            </a:r>
            <a:r>
              <a:rPr lang="ja-JP" altLang="en-US" dirty="0">
                <a:solidFill>
                  <a:schemeClr val="bg1">
                    <a:lumMod val="50000"/>
                  </a:schemeClr>
                </a:solidFill>
                <a:latin typeface="+mn-ea"/>
                <a:ea typeface="+mn-ea"/>
              </a:rPr>
              <a:t>連続塩基ごとに任意の色で表示させる際に利用するコード。</a:t>
            </a:r>
            <a:r>
              <a:rPr lang="ja-JP" altLang="en-US" dirty="0">
                <a:latin typeface="+mn-ea"/>
                <a:ea typeface="+mn-ea"/>
              </a:rPr>
              <a:t>例題</a:t>
            </a:r>
            <a:r>
              <a:rPr lang="en-US" altLang="ja-JP" dirty="0">
                <a:latin typeface="+mn-ea"/>
                <a:ea typeface="+mn-ea"/>
              </a:rPr>
              <a:t>10</a:t>
            </a:r>
            <a:r>
              <a:rPr lang="ja-JP" altLang="en-US" dirty="0">
                <a:latin typeface="+mn-ea"/>
                <a:ea typeface="+mn-ea"/>
              </a:rPr>
              <a:t>との違いは、②を入力ファイルとして与えている点。赤枠が中身。③</a:t>
            </a:r>
            <a:r>
              <a:rPr lang="en-US" altLang="ja-JP" dirty="0">
                <a:latin typeface="+mn-ea"/>
                <a:ea typeface="+mn-ea"/>
              </a:rPr>
              <a:t>color</a:t>
            </a:r>
            <a:r>
              <a:rPr lang="ja-JP" altLang="en-US" dirty="0">
                <a:latin typeface="+mn-ea"/>
                <a:ea typeface="+mn-ea"/>
              </a:rPr>
              <a:t>列で任意の</a:t>
            </a:r>
            <a:r>
              <a:rPr lang="en-US" altLang="ja-JP" dirty="0">
                <a:latin typeface="+mn-ea"/>
                <a:ea typeface="+mn-ea"/>
              </a:rPr>
              <a:t>2</a:t>
            </a:r>
            <a:r>
              <a:rPr lang="ja-JP" altLang="en-US" dirty="0">
                <a:latin typeface="+mn-ea"/>
                <a:ea typeface="+mn-ea"/>
              </a:rPr>
              <a:t>連続塩基の色を与えている。</a:t>
            </a:r>
            <a:endParaRPr lang="en-US" altLang="ja-JP" dirty="0">
              <a:latin typeface="+mn-ea"/>
              <a:ea typeface="+mn-ea"/>
            </a:endParaRPr>
          </a:p>
        </p:txBody>
      </p:sp>
      <p:pic>
        <p:nvPicPr>
          <p:cNvPr id="26" name="図 25">
            <a:extLst>
              <a:ext uri="{FF2B5EF4-FFF2-40B4-BE49-F238E27FC236}">
                <a16:creationId xmlns:a16="http://schemas.microsoft.com/office/drawing/2014/main" id="{977C0300-9FBA-424C-A2EA-7C8ED3A8D9B5}"/>
              </a:ext>
            </a:extLst>
          </p:cNvPr>
          <p:cNvPicPr>
            <a:picLocks noChangeAspect="1"/>
          </p:cNvPicPr>
          <p:nvPr/>
        </p:nvPicPr>
        <p:blipFill rotWithShape="1">
          <a:blip r:embed="rId4"/>
          <a:srcRect t="3" r="10799" b="-3"/>
          <a:stretch/>
        </p:blipFill>
        <p:spPr>
          <a:xfrm>
            <a:off x="792000" y="180000"/>
            <a:ext cx="4500000" cy="175275"/>
          </a:xfrm>
          <a:prstGeom prst="rect">
            <a:avLst/>
          </a:prstGeom>
        </p:spPr>
      </p:pic>
      <p:sp>
        <p:nvSpPr>
          <p:cNvPr id="27" name="テキスト ボックス 17">
            <a:extLst>
              <a:ext uri="{FF2B5EF4-FFF2-40B4-BE49-F238E27FC236}">
                <a16:creationId xmlns:a16="http://schemas.microsoft.com/office/drawing/2014/main" id="{97060572-A2D7-4C4C-B25C-680D497FD8DD}"/>
              </a:ext>
            </a:extLst>
          </p:cNvPr>
          <p:cNvSpPr txBox="1">
            <a:spLocks noChangeArrowheads="1"/>
          </p:cNvSpPr>
          <p:nvPr/>
        </p:nvSpPr>
        <p:spPr bwMode="auto">
          <a:xfrm>
            <a:off x="5169024"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grpSp>
        <p:nvGrpSpPr>
          <p:cNvPr id="28" name="グループ化 1">
            <a:extLst>
              <a:ext uri="{FF2B5EF4-FFF2-40B4-BE49-F238E27FC236}">
                <a16:creationId xmlns:a16="http://schemas.microsoft.com/office/drawing/2014/main" id="{89510554-AA43-40A7-BF02-1AD5CE8D1602}"/>
              </a:ext>
            </a:extLst>
          </p:cNvPr>
          <p:cNvGrpSpPr>
            <a:grpSpLocks/>
          </p:cNvGrpSpPr>
          <p:nvPr/>
        </p:nvGrpSpPr>
        <p:grpSpPr bwMode="auto">
          <a:xfrm>
            <a:off x="396000" y="1404000"/>
            <a:ext cx="415498" cy="647700"/>
            <a:chOff x="8946000" y="4620357"/>
            <a:chExt cx="415497" cy="647700"/>
          </a:xfrm>
        </p:grpSpPr>
        <p:sp>
          <p:nvSpPr>
            <p:cNvPr id="29" name="下矢印 31">
              <a:extLst>
                <a:ext uri="{FF2B5EF4-FFF2-40B4-BE49-F238E27FC236}">
                  <a16:creationId xmlns:a16="http://schemas.microsoft.com/office/drawing/2014/main" id="{6E1A28F4-7A4F-40F8-9C9E-1DE55D9613EB}"/>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0" name="正方形/長方形 1">
              <a:extLst>
                <a:ext uri="{FF2B5EF4-FFF2-40B4-BE49-F238E27FC236}">
                  <a16:creationId xmlns:a16="http://schemas.microsoft.com/office/drawing/2014/main" id="{4EBD4DA8-A05A-48B7-9298-75624F104D2D}"/>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pic>
        <p:nvPicPr>
          <p:cNvPr id="13" name="図 12">
            <a:extLst>
              <a:ext uri="{FF2B5EF4-FFF2-40B4-BE49-F238E27FC236}">
                <a16:creationId xmlns:a16="http://schemas.microsoft.com/office/drawing/2014/main" id="{821A5D44-E1D7-4775-8BB0-561C1E3265A2}"/>
              </a:ext>
            </a:extLst>
          </p:cNvPr>
          <p:cNvPicPr>
            <a:picLocks noChangeAspect="1"/>
          </p:cNvPicPr>
          <p:nvPr/>
        </p:nvPicPr>
        <p:blipFill>
          <a:blip r:embed="rId5"/>
          <a:stretch>
            <a:fillRect/>
          </a:stretch>
        </p:blipFill>
        <p:spPr>
          <a:xfrm>
            <a:off x="7277447" y="1885574"/>
            <a:ext cx="2252663" cy="4086225"/>
          </a:xfrm>
          <a:prstGeom prst="rect">
            <a:avLst/>
          </a:prstGeom>
          <a:ln w="19050">
            <a:solidFill>
              <a:srgbClr val="FF0000"/>
            </a:solidFill>
          </a:ln>
        </p:spPr>
      </p:pic>
      <p:grpSp>
        <p:nvGrpSpPr>
          <p:cNvPr id="14" name="グループ化 25">
            <a:extLst>
              <a:ext uri="{FF2B5EF4-FFF2-40B4-BE49-F238E27FC236}">
                <a16:creationId xmlns:a16="http://schemas.microsoft.com/office/drawing/2014/main" id="{BF9FE5A1-E4FE-4D6D-9D3D-551E933413B7}"/>
              </a:ext>
            </a:extLst>
          </p:cNvPr>
          <p:cNvGrpSpPr>
            <a:grpSpLocks/>
          </p:cNvGrpSpPr>
          <p:nvPr/>
        </p:nvGrpSpPr>
        <p:grpSpPr bwMode="auto">
          <a:xfrm>
            <a:off x="8818642" y="1518775"/>
            <a:ext cx="647700" cy="368300"/>
            <a:chOff x="8265543" y="5967772"/>
            <a:chExt cx="647700" cy="369332"/>
          </a:xfrm>
        </p:grpSpPr>
        <p:sp>
          <p:nvSpPr>
            <p:cNvPr id="15" name="下矢印 26">
              <a:extLst>
                <a:ext uri="{FF2B5EF4-FFF2-40B4-BE49-F238E27FC236}">
                  <a16:creationId xmlns:a16="http://schemas.microsoft.com/office/drawing/2014/main" id="{1015A0C9-2C73-47AE-AE56-488659973319}"/>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6" name="テキスト ボックス 27">
              <a:extLst>
                <a:ext uri="{FF2B5EF4-FFF2-40B4-BE49-F238E27FC236}">
                  <a16:creationId xmlns:a16="http://schemas.microsoft.com/office/drawing/2014/main" id="{770162D3-86DD-4774-B911-E0807A9FD817}"/>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17" name="グループ化 19">
            <a:extLst>
              <a:ext uri="{FF2B5EF4-FFF2-40B4-BE49-F238E27FC236}">
                <a16:creationId xmlns:a16="http://schemas.microsoft.com/office/drawing/2014/main" id="{7BB79E59-A570-4385-8D48-E5BD941BDCD0}"/>
              </a:ext>
            </a:extLst>
          </p:cNvPr>
          <p:cNvGrpSpPr>
            <a:grpSpLocks/>
          </p:cNvGrpSpPr>
          <p:nvPr/>
        </p:nvGrpSpPr>
        <p:grpSpPr bwMode="auto">
          <a:xfrm>
            <a:off x="2505904" y="2386800"/>
            <a:ext cx="433387" cy="647700"/>
            <a:chOff x="9008376" y="4278533"/>
            <a:chExt cx="432048" cy="647700"/>
          </a:xfrm>
        </p:grpSpPr>
        <p:sp>
          <p:nvSpPr>
            <p:cNvPr id="18" name="下矢印 20">
              <a:extLst>
                <a:ext uri="{FF2B5EF4-FFF2-40B4-BE49-F238E27FC236}">
                  <a16:creationId xmlns:a16="http://schemas.microsoft.com/office/drawing/2014/main" id="{160E7EB5-D12E-44DC-8D49-4B3E918240D1}"/>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9" name="テキスト ボックス 21">
              <a:extLst>
                <a:ext uri="{FF2B5EF4-FFF2-40B4-BE49-F238E27FC236}">
                  <a16:creationId xmlns:a16="http://schemas.microsoft.com/office/drawing/2014/main" id="{B8E0EC43-090D-469A-86DE-7F39CA9711FC}"/>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spTree>
    <p:extLst>
      <p:ext uri="{BB962C8B-B14F-4D97-AF65-F5344CB8AC3E}">
        <p14:creationId xmlns:p14="http://schemas.microsoft.com/office/powerpoint/2010/main" val="229881936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作図（例題</a:t>
            </a:r>
            <a:r>
              <a:rPr lang="en-US" altLang="ja-JP" sz="4000" dirty="0">
                <a:latin typeface="+mn-ea"/>
              </a:rPr>
              <a:t>11</a:t>
            </a:r>
            <a:r>
              <a:rPr lang="ja-JP" altLang="en-US" sz="4000" dirty="0">
                <a:latin typeface="+mn-ea"/>
              </a:rPr>
              <a:t>）</a:t>
            </a:r>
            <a:r>
              <a:rPr lang="en-US" altLang="ja-JP" sz="4000" dirty="0">
                <a:latin typeface="+mn-ea"/>
              </a:rPr>
              <a:t>3</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125</a:t>
            </a:fld>
            <a:endParaRPr lang="en-US" altLang="ja-JP" dirty="0">
              <a:solidFill>
                <a:srgbClr val="000000"/>
              </a:solidFill>
            </a:endParaRPr>
          </a:p>
        </p:txBody>
      </p:sp>
      <p:pic>
        <p:nvPicPr>
          <p:cNvPr id="26" name="図 25">
            <a:extLst>
              <a:ext uri="{FF2B5EF4-FFF2-40B4-BE49-F238E27FC236}">
                <a16:creationId xmlns:a16="http://schemas.microsoft.com/office/drawing/2014/main" id="{977C0300-9FBA-424C-A2EA-7C8ED3A8D9B5}"/>
              </a:ext>
            </a:extLst>
          </p:cNvPr>
          <p:cNvPicPr>
            <a:picLocks noChangeAspect="1"/>
          </p:cNvPicPr>
          <p:nvPr/>
        </p:nvPicPr>
        <p:blipFill rotWithShape="1">
          <a:blip r:embed="rId3"/>
          <a:srcRect t="3" r="10799" b="-3"/>
          <a:stretch/>
        </p:blipFill>
        <p:spPr>
          <a:xfrm>
            <a:off x="792000" y="180000"/>
            <a:ext cx="4500000" cy="175275"/>
          </a:xfrm>
          <a:prstGeom prst="rect">
            <a:avLst/>
          </a:prstGeom>
        </p:spPr>
      </p:pic>
      <p:sp>
        <p:nvSpPr>
          <p:cNvPr id="27" name="テキスト ボックス 17">
            <a:extLst>
              <a:ext uri="{FF2B5EF4-FFF2-40B4-BE49-F238E27FC236}">
                <a16:creationId xmlns:a16="http://schemas.microsoft.com/office/drawing/2014/main" id="{97060572-A2D7-4C4C-B25C-680D497FD8DD}"/>
              </a:ext>
            </a:extLst>
          </p:cNvPr>
          <p:cNvSpPr txBox="1">
            <a:spLocks noChangeArrowheads="1"/>
          </p:cNvSpPr>
          <p:nvPr/>
        </p:nvSpPr>
        <p:spPr bwMode="auto">
          <a:xfrm>
            <a:off x="5169024"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pic>
        <p:nvPicPr>
          <p:cNvPr id="13" name="図 12">
            <a:extLst>
              <a:ext uri="{FF2B5EF4-FFF2-40B4-BE49-F238E27FC236}">
                <a16:creationId xmlns:a16="http://schemas.microsoft.com/office/drawing/2014/main" id="{821A5D44-E1D7-4775-8BB0-561C1E3265A2}"/>
              </a:ext>
            </a:extLst>
          </p:cNvPr>
          <p:cNvPicPr>
            <a:picLocks noChangeAspect="1"/>
          </p:cNvPicPr>
          <p:nvPr/>
        </p:nvPicPr>
        <p:blipFill>
          <a:blip r:embed="rId4"/>
          <a:stretch>
            <a:fillRect/>
          </a:stretch>
        </p:blipFill>
        <p:spPr>
          <a:xfrm>
            <a:off x="36000" y="1886400"/>
            <a:ext cx="2252663" cy="4086225"/>
          </a:xfrm>
          <a:prstGeom prst="rect">
            <a:avLst/>
          </a:prstGeom>
          <a:ln w="19050">
            <a:solidFill>
              <a:srgbClr val="FF0000"/>
            </a:solidFill>
          </a:ln>
        </p:spPr>
      </p:pic>
      <p:pic>
        <p:nvPicPr>
          <p:cNvPr id="4" name="図 3" descr="地図と文字の加工写真&#10;&#10;自動的に生成された説明">
            <a:extLst>
              <a:ext uri="{FF2B5EF4-FFF2-40B4-BE49-F238E27FC236}">
                <a16:creationId xmlns:a16="http://schemas.microsoft.com/office/drawing/2014/main" id="{66994C5C-79D1-4E9B-A43E-68EDD23A64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8000" y="2088000"/>
            <a:ext cx="6667500" cy="3810000"/>
          </a:xfrm>
          <a:prstGeom prst="rect">
            <a:avLst/>
          </a:prstGeom>
          <a:ln w="19050">
            <a:solidFill>
              <a:srgbClr val="FF0000"/>
            </a:solidFill>
          </a:ln>
        </p:spPr>
      </p:pic>
      <p:grpSp>
        <p:nvGrpSpPr>
          <p:cNvPr id="21" name="グループ化 25">
            <a:extLst>
              <a:ext uri="{FF2B5EF4-FFF2-40B4-BE49-F238E27FC236}">
                <a16:creationId xmlns:a16="http://schemas.microsoft.com/office/drawing/2014/main" id="{D6056125-CFDF-4EB6-8CAE-C43A64CC7F17}"/>
              </a:ext>
            </a:extLst>
          </p:cNvPr>
          <p:cNvGrpSpPr>
            <a:grpSpLocks/>
          </p:cNvGrpSpPr>
          <p:nvPr/>
        </p:nvGrpSpPr>
        <p:grpSpPr bwMode="auto">
          <a:xfrm>
            <a:off x="6166800" y="2052000"/>
            <a:ext cx="647700" cy="368300"/>
            <a:chOff x="8265543" y="5967772"/>
            <a:chExt cx="647700" cy="369332"/>
          </a:xfrm>
        </p:grpSpPr>
        <p:sp>
          <p:nvSpPr>
            <p:cNvPr id="22" name="下矢印 26">
              <a:extLst>
                <a:ext uri="{FF2B5EF4-FFF2-40B4-BE49-F238E27FC236}">
                  <a16:creationId xmlns:a16="http://schemas.microsoft.com/office/drawing/2014/main" id="{B6F85C89-D83A-438B-B61A-4AD1252C3F30}"/>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3" name="テキスト ボックス 27">
              <a:extLst>
                <a:ext uri="{FF2B5EF4-FFF2-40B4-BE49-F238E27FC236}">
                  <a16:creationId xmlns:a16="http://schemas.microsoft.com/office/drawing/2014/main" id="{9FDD1D90-9A35-49EB-82DB-8942E5BA80FC}"/>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24" name="グループ化 25">
            <a:extLst>
              <a:ext uri="{FF2B5EF4-FFF2-40B4-BE49-F238E27FC236}">
                <a16:creationId xmlns:a16="http://schemas.microsoft.com/office/drawing/2014/main" id="{7D2C0A40-7B3D-4953-8170-12A9C6BF3043}"/>
              </a:ext>
            </a:extLst>
          </p:cNvPr>
          <p:cNvGrpSpPr>
            <a:grpSpLocks/>
          </p:cNvGrpSpPr>
          <p:nvPr/>
        </p:nvGrpSpPr>
        <p:grpSpPr bwMode="auto">
          <a:xfrm>
            <a:off x="1576800" y="1518775"/>
            <a:ext cx="647700" cy="368300"/>
            <a:chOff x="8265543" y="5967772"/>
            <a:chExt cx="647700" cy="369332"/>
          </a:xfrm>
        </p:grpSpPr>
        <p:sp>
          <p:nvSpPr>
            <p:cNvPr id="25" name="下矢印 26">
              <a:extLst>
                <a:ext uri="{FF2B5EF4-FFF2-40B4-BE49-F238E27FC236}">
                  <a16:creationId xmlns:a16="http://schemas.microsoft.com/office/drawing/2014/main" id="{EA9A281E-8A17-444D-BB43-3AB5EDDECC2C}"/>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1" name="テキスト ボックス 27">
              <a:extLst>
                <a:ext uri="{FF2B5EF4-FFF2-40B4-BE49-F238E27FC236}">
                  <a16:creationId xmlns:a16="http://schemas.microsoft.com/office/drawing/2014/main" id="{55197722-41B1-49AB-871E-92E55D436E0D}"/>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sp>
        <p:nvSpPr>
          <p:cNvPr id="11" name="Text Box 8">
            <a:extLst>
              <a:ext uri="{FF2B5EF4-FFF2-40B4-BE49-F238E27FC236}">
                <a16:creationId xmlns:a16="http://schemas.microsoft.com/office/drawing/2014/main" id="{9F2CFF84-7C6F-4ED2-9D12-4C405A8911B3}"/>
              </a:ext>
            </a:extLst>
          </p:cNvPr>
          <p:cNvSpPr txBox="1">
            <a:spLocks noChangeArrowheads="1"/>
          </p:cNvSpPr>
          <p:nvPr/>
        </p:nvSpPr>
        <p:spPr bwMode="auto">
          <a:xfrm>
            <a:off x="5796172" y="46100"/>
            <a:ext cx="4053371" cy="2308324"/>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ea typeface="+mn-ea"/>
              </a:rPr>
              <a:t>①例題</a:t>
            </a:r>
            <a:r>
              <a:rPr lang="en-US" altLang="ja-JP" dirty="0">
                <a:latin typeface="+mn-ea"/>
                <a:ea typeface="+mn-ea"/>
              </a:rPr>
              <a:t>11</a:t>
            </a:r>
            <a:r>
              <a:rPr lang="ja-JP" altLang="en-US" dirty="0">
                <a:latin typeface="+mn-ea"/>
                <a:ea typeface="+mn-ea"/>
              </a:rPr>
              <a:t>の出力ファイル（</a:t>
            </a:r>
            <a:r>
              <a:rPr lang="en-US" altLang="ja-JP" dirty="0">
                <a:solidFill>
                  <a:srgbClr val="669900"/>
                </a:solidFill>
                <a:latin typeface="+mn-ea"/>
                <a:ea typeface="+mn-ea"/>
              </a:rPr>
              <a:t>hoge11.png</a:t>
            </a:r>
            <a:r>
              <a:rPr lang="ja-JP" altLang="en-US" dirty="0">
                <a:latin typeface="+mn-ea"/>
                <a:ea typeface="+mn-ea"/>
              </a:rPr>
              <a:t>）。確かに②で指定した通りの色になっていることがわかる。全体を眺めると、</a:t>
            </a:r>
            <a:r>
              <a:rPr lang="en-US" altLang="ja-JP" dirty="0">
                <a:latin typeface="+mn-ea"/>
                <a:ea typeface="+mn-ea"/>
              </a:rPr>
              <a:t>A or T</a:t>
            </a:r>
            <a:r>
              <a:rPr lang="ja-JP" altLang="en-US" dirty="0">
                <a:latin typeface="+mn-ea"/>
                <a:ea typeface="+mn-ea"/>
              </a:rPr>
              <a:t>で構成されるもの（赤色）が全体的に高い値となり、</a:t>
            </a:r>
            <a:r>
              <a:rPr lang="en-US" altLang="ja-JP" dirty="0">
                <a:latin typeface="+mn-ea"/>
                <a:ea typeface="+mn-ea"/>
              </a:rPr>
              <a:t>C or G</a:t>
            </a:r>
            <a:r>
              <a:rPr lang="ja-JP" altLang="en-US" dirty="0">
                <a:latin typeface="+mn-ea"/>
                <a:ea typeface="+mn-ea"/>
              </a:rPr>
              <a:t>で構成されるもの（黒色）が全体的に低い値となっていることがわかる。これは</a:t>
            </a:r>
            <a:r>
              <a:rPr lang="en-US" altLang="ja-JP" dirty="0">
                <a:latin typeface="+mn-ea"/>
                <a:ea typeface="+mn-ea"/>
              </a:rPr>
              <a:t>GC</a:t>
            </a:r>
            <a:r>
              <a:rPr lang="ja-JP" altLang="en-US" dirty="0">
                <a:latin typeface="+mn-ea"/>
                <a:ea typeface="+mn-ea"/>
              </a:rPr>
              <a:t>含量が</a:t>
            </a:r>
            <a:r>
              <a:rPr lang="en-US" altLang="ja-JP" dirty="0">
                <a:latin typeface="+mn-ea"/>
                <a:ea typeface="+mn-ea"/>
              </a:rPr>
              <a:t>41%</a:t>
            </a:r>
            <a:r>
              <a:rPr lang="ja-JP" altLang="en-US" dirty="0">
                <a:latin typeface="+mn-ea"/>
                <a:ea typeface="+mn-ea"/>
              </a:rPr>
              <a:t>という事実からも妥当。</a:t>
            </a:r>
            <a:endParaRPr lang="en-US" altLang="ja-JP" dirty="0">
              <a:latin typeface="+mn-ea"/>
              <a:ea typeface="+mn-ea"/>
            </a:endParaRPr>
          </a:p>
        </p:txBody>
      </p:sp>
    </p:spTree>
    <p:extLst>
      <p:ext uri="{BB962C8B-B14F-4D97-AF65-F5344CB8AC3E}">
        <p14:creationId xmlns:p14="http://schemas.microsoft.com/office/powerpoint/2010/main" val="36270321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作図（例題</a:t>
            </a:r>
            <a:r>
              <a:rPr lang="en-US" altLang="ja-JP" sz="4000" dirty="0">
                <a:latin typeface="+mn-ea"/>
              </a:rPr>
              <a:t>11</a:t>
            </a:r>
            <a:r>
              <a:rPr lang="ja-JP" altLang="en-US" sz="4000" dirty="0">
                <a:latin typeface="+mn-ea"/>
              </a:rPr>
              <a:t>）</a:t>
            </a:r>
            <a:r>
              <a:rPr lang="en-US" altLang="ja-JP" sz="4000" dirty="0">
                <a:latin typeface="+mn-ea"/>
              </a:rPr>
              <a:t>4</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126</a:t>
            </a:fld>
            <a:endParaRPr lang="en-US" altLang="ja-JP" dirty="0">
              <a:solidFill>
                <a:srgbClr val="000000"/>
              </a:solidFill>
            </a:endParaRPr>
          </a:p>
        </p:txBody>
      </p:sp>
      <p:pic>
        <p:nvPicPr>
          <p:cNvPr id="26" name="図 25">
            <a:extLst>
              <a:ext uri="{FF2B5EF4-FFF2-40B4-BE49-F238E27FC236}">
                <a16:creationId xmlns:a16="http://schemas.microsoft.com/office/drawing/2014/main" id="{977C0300-9FBA-424C-A2EA-7C8ED3A8D9B5}"/>
              </a:ext>
            </a:extLst>
          </p:cNvPr>
          <p:cNvPicPr>
            <a:picLocks noChangeAspect="1"/>
          </p:cNvPicPr>
          <p:nvPr/>
        </p:nvPicPr>
        <p:blipFill rotWithShape="1">
          <a:blip r:embed="rId3"/>
          <a:srcRect t="3" r="10799" b="-3"/>
          <a:stretch/>
        </p:blipFill>
        <p:spPr>
          <a:xfrm>
            <a:off x="792000" y="180000"/>
            <a:ext cx="4500000" cy="175275"/>
          </a:xfrm>
          <a:prstGeom prst="rect">
            <a:avLst/>
          </a:prstGeom>
        </p:spPr>
      </p:pic>
      <p:sp>
        <p:nvSpPr>
          <p:cNvPr id="27" name="テキスト ボックス 17">
            <a:extLst>
              <a:ext uri="{FF2B5EF4-FFF2-40B4-BE49-F238E27FC236}">
                <a16:creationId xmlns:a16="http://schemas.microsoft.com/office/drawing/2014/main" id="{97060572-A2D7-4C4C-B25C-680D497FD8DD}"/>
              </a:ext>
            </a:extLst>
          </p:cNvPr>
          <p:cNvSpPr txBox="1">
            <a:spLocks noChangeArrowheads="1"/>
          </p:cNvSpPr>
          <p:nvPr/>
        </p:nvSpPr>
        <p:spPr bwMode="auto">
          <a:xfrm>
            <a:off x="5169024"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pic>
        <p:nvPicPr>
          <p:cNvPr id="13" name="図 12">
            <a:extLst>
              <a:ext uri="{FF2B5EF4-FFF2-40B4-BE49-F238E27FC236}">
                <a16:creationId xmlns:a16="http://schemas.microsoft.com/office/drawing/2014/main" id="{821A5D44-E1D7-4775-8BB0-561C1E3265A2}"/>
              </a:ext>
            </a:extLst>
          </p:cNvPr>
          <p:cNvPicPr>
            <a:picLocks noChangeAspect="1"/>
          </p:cNvPicPr>
          <p:nvPr/>
        </p:nvPicPr>
        <p:blipFill>
          <a:blip r:embed="rId4"/>
          <a:stretch>
            <a:fillRect/>
          </a:stretch>
        </p:blipFill>
        <p:spPr>
          <a:xfrm>
            <a:off x="36000" y="1886400"/>
            <a:ext cx="2252663" cy="4086225"/>
          </a:xfrm>
          <a:prstGeom prst="rect">
            <a:avLst/>
          </a:prstGeom>
          <a:ln w="9525">
            <a:solidFill>
              <a:schemeClr val="tx1"/>
            </a:solidFill>
          </a:ln>
        </p:spPr>
      </p:pic>
      <p:pic>
        <p:nvPicPr>
          <p:cNvPr id="4" name="図 3" descr="地図と文字の加工写真&#10;&#10;自動的に生成された説明">
            <a:extLst>
              <a:ext uri="{FF2B5EF4-FFF2-40B4-BE49-F238E27FC236}">
                <a16:creationId xmlns:a16="http://schemas.microsoft.com/office/drawing/2014/main" id="{66994C5C-79D1-4E9B-A43E-68EDD23A64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8000" y="2088000"/>
            <a:ext cx="6667500" cy="3810000"/>
          </a:xfrm>
          <a:prstGeom prst="rect">
            <a:avLst/>
          </a:prstGeom>
          <a:ln w="9525">
            <a:solidFill>
              <a:schemeClr val="tx1"/>
            </a:solidFill>
          </a:ln>
        </p:spPr>
      </p:pic>
      <p:sp>
        <p:nvSpPr>
          <p:cNvPr id="11" name="Text Box 8">
            <a:extLst>
              <a:ext uri="{FF2B5EF4-FFF2-40B4-BE49-F238E27FC236}">
                <a16:creationId xmlns:a16="http://schemas.microsoft.com/office/drawing/2014/main" id="{9F2CFF84-7C6F-4ED2-9D12-4C405A8911B3}"/>
              </a:ext>
            </a:extLst>
          </p:cNvPr>
          <p:cNvSpPr txBox="1">
            <a:spLocks noChangeArrowheads="1"/>
          </p:cNvSpPr>
          <p:nvPr/>
        </p:nvSpPr>
        <p:spPr bwMode="auto">
          <a:xfrm>
            <a:off x="5796172" y="46100"/>
            <a:ext cx="4053371" cy="2585323"/>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それゆえ、③原著論文でも書かれていたように、ゲノム中の各塩基の出現確率を算出しておき、④「連続塩基の種類ごとに各塩基の出現確率を掛け合わせた期待値（</a:t>
            </a:r>
            <a:r>
              <a:rPr lang="en-US" altLang="ja-JP" dirty="0">
                <a:latin typeface="+mn-ea"/>
              </a:rPr>
              <a:t>expected</a:t>
            </a:r>
            <a:r>
              <a:rPr lang="ja-JP" altLang="en-US" dirty="0">
                <a:latin typeface="+mn-ea"/>
              </a:rPr>
              <a:t>）」を考慮に入れねばならない。⑤</a:t>
            </a:r>
            <a:r>
              <a:rPr lang="en-US" altLang="ja-JP" dirty="0">
                <a:latin typeface="+mn-ea"/>
              </a:rPr>
              <a:t>CG</a:t>
            </a:r>
            <a:r>
              <a:rPr lang="ja-JP" altLang="en-US" dirty="0">
                <a:latin typeface="+mn-ea"/>
              </a:rPr>
              <a:t>という連続塩基の出現確率がただ低いと主張するのではなく、期待値に対してどうかということを述べねばならない。</a:t>
            </a:r>
            <a:endParaRPr lang="en-US" altLang="ja-JP" dirty="0">
              <a:latin typeface="+mn-ea"/>
            </a:endParaRPr>
          </a:p>
        </p:txBody>
      </p:sp>
      <p:grpSp>
        <p:nvGrpSpPr>
          <p:cNvPr id="16" name="グループ化 25">
            <a:extLst>
              <a:ext uri="{FF2B5EF4-FFF2-40B4-BE49-F238E27FC236}">
                <a16:creationId xmlns:a16="http://schemas.microsoft.com/office/drawing/2014/main" id="{47B363E4-8A51-4445-AA86-F897A098280E}"/>
              </a:ext>
            </a:extLst>
          </p:cNvPr>
          <p:cNvGrpSpPr>
            <a:grpSpLocks/>
          </p:cNvGrpSpPr>
          <p:nvPr/>
        </p:nvGrpSpPr>
        <p:grpSpPr bwMode="auto">
          <a:xfrm>
            <a:off x="5824800" y="3816000"/>
            <a:ext cx="647700" cy="368300"/>
            <a:chOff x="8265543" y="5967772"/>
            <a:chExt cx="647700" cy="369332"/>
          </a:xfrm>
        </p:grpSpPr>
        <p:sp>
          <p:nvSpPr>
            <p:cNvPr id="17" name="下矢印 26">
              <a:extLst>
                <a:ext uri="{FF2B5EF4-FFF2-40B4-BE49-F238E27FC236}">
                  <a16:creationId xmlns:a16="http://schemas.microsoft.com/office/drawing/2014/main" id="{0022B75D-E9AE-40E3-96C6-4994FA4A1BAD}"/>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8" name="テキスト ボックス 27">
              <a:extLst>
                <a:ext uri="{FF2B5EF4-FFF2-40B4-BE49-F238E27FC236}">
                  <a16:creationId xmlns:a16="http://schemas.microsoft.com/office/drawing/2014/main" id="{4EF662D0-C797-4934-8918-DFCCBF1B2EE0}"/>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sp>
        <p:nvSpPr>
          <p:cNvPr id="19" name="正方形/長方形 18">
            <a:extLst>
              <a:ext uri="{FF2B5EF4-FFF2-40B4-BE49-F238E27FC236}">
                <a16:creationId xmlns:a16="http://schemas.microsoft.com/office/drawing/2014/main" id="{22A51BDD-EB7F-4070-A91F-CD68FCF6AB67}"/>
              </a:ext>
            </a:extLst>
          </p:cNvPr>
          <p:cNvSpPr/>
          <p:nvPr/>
        </p:nvSpPr>
        <p:spPr>
          <a:xfrm>
            <a:off x="2753263" y="6451759"/>
            <a:ext cx="4399474" cy="369332"/>
          </a:xfrm>
          <a:prstGeom prst="rect">
            <a:avLst/>
          </a:prstGeom>
        </p:spPr>
        <p:txBody>
          <a:bodyPr wrap="none">
            <a:spAutoFit/>
          </a:bodyPr>
          <a:lstStyle/>
          <a:p>
            <a:pPr algn="ctr"/>
            <a:r>
              <a:rPr lang="en-US" altLang="ja-JP" dirty="0">
                <a:solidFill>
                  <a:srgbClr val="000000"/>
                </a:solidFill>
                <a:latin typeface="Arial"/>
                <a:cs typeface="Times New Roman" pitchFamily="18" charset="0"/>
              </a:rPr>
              <a:t>Lander et al., </a:t>
            </a:r>
            <a:r>
              <a:rPr lang="en-US" altLang="ja-JP" i="1" dirty="0">
                <a:solidFill>
                  <a:srgbClr val="000000"/>
                </a:solidFill>
                <a:latin typeface="Arial"/>
                <a:cs typeface="Times New Roman" pitchFamily="18" charset="0"/>
              </a:rPr>
              <a:t>Nature</a:t>
            </a:r>
            <a:r>
              <a:rPr lang="en-US" altLang="ja-JP" dirty="0">
                <a:solidFill>
                  <a:srgbClr val="000000"/>
                </a:solidFill>
                <a:latin typeface="Arial"/>
                <a:cs typeface="Times New Roman" pitchFamily="18" charset="0"/>
              </a:rPr>
              <a:t>, </a:t>
            </a:r>
            <a:r>
              <a:rPr lang="en-US" altLang="ja-JP" b="1" dirty="0">
                <a:solidFill>
                  <a:srgbClr val="000000"/>
                </a:solidFill>
                <a:latin typeface="Arial"/>
                <a:cs typeface="Times New Roman" pitchFamily="18" charset="0"/>
              </a:rPr>
              <a:t>409</a:t>
            </a:r>
            <a:r>
              <a:rPr lang="en-US" altLang="ja-JP" dirty="0">
                <a:solidFill>
                  <a:srgbClr val="000000"/>
                </a:solidFill>
                <a:latin typeface="Arial"/>
                <a:cs typeface="Times New Roman" pitchFamily="18" charset="0"/>
              </a:rPr>
              <a:t>: 860-921, 2001</a:t>
            </a:r>
            <a:endParaRPr lang="ja-JP" altLang="en-US" dirty="0">
              <a:solidFill>
                <a:srgbClr val="000000"/>
              </a:solidFill>
              <a:latin typeface="Arial"/>
              <a:cs typeface="Times New Roman" pitchFamily="18" charset="0"/>
            </a:endParaRPr>
          </a:p>
        </p:txBody>
      </p:sp>
      <p:grpSp>
        <p:nvGrpSpPr>
          <p:cNvPr id="20" name="グループ化 1">
            <a:extLst>
              <a:ext uri="{FF2B5EF4-FFF2-40B4-BE49-F238E27FC236}">
                <a16:creationId xmlns:a16="http://schemas.microsoft.com/office/drawing/2014/main" id="{F3CC88F6-560F-429B-AB93-C41AD17E3CA8}"/>
              </a:ext>
            </a:extLst>
          </p:cNvPr>
          <p:cNvGrpSpPr>
            <a:grpSpLocks/>
          </p:cNvGrpSpPr>
          <p:nvPr/>
        </p:nvGrpSpPr>
        <p:grpSpPr bwMode="auto">
          <a:xfrm>
            <a:off x="6969224" y="6021288"/>
            <a:ext cx="415498" cy="647700"/>
            <a:chOff x="8946000" y="4620357"/>
            <a:chExt cx="415497" cy="647700"/>
          </a:xfrm>
        </p:grpSpPr>
        <p:sp>
          <p:nvSpPr>
            <p:cNvPr id="28" name="下矢印 31">
              <a:extLst>
                <a:ext uri="{FF2B5EF4-FFF2-40B4-BE49-F238E27FC236}">
                  <a16:creationId xmlns:a16="http://schemas.microsoft.com/office/drawing/2014/main" id="{2014A9E7-962D-4420-8D38-CDF437D68859}"/>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9" name="正方形/長方形 1">
              <a:extLst>
                <a:ext uri="{FF2B5EF4-FFF2-40B4-BE49-F238E27FC236}">
                  <a16:creationId xmlns:a16="http://schemas.microsoft.com/office/drawing/2014/main" id="{E5CAD2A0-0183-4FA7-8EE3-0EF7E364EBA5}"/>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30" name="グループ化 25">
            <a:extLst>
              <a:ext uri="{FF2B5EF4-FFF2-40B4-BE49-F238E27FC236}">
                <a16:creationId xmlns:a16="http://schemas.microsoft.com/office/drawing/2014/main" id="{03071F0B-7B73-4811-BFD3-D4BFDAA3FB6B}"/>
              </a:ext>
            </a:extLst>
          </p:cNvPr>
          <p:cNvGrpSpPr>
            <a:grpSpLocks/>
          </p:cNvGrpSpPr>
          <p:nvPr/>
        </p:nvGrpSpPr>
        <p:grpSpPr bwMode="auto">
          <a:xfrm>
            <a:off x="720000" y="1518775"/>
            <a:ext cx="647700" cy="368300"/>
            <a:chOff x="8265543" y="5967772"/>
            <a:chExt cx="647700" cy="369332"/>
          </a:xfrm>
        </p:grpSpPr>
        <p:sp>
          <p:nvSpPr>
            <p:cNvPr id="32" name="下矢印 26">
              <a:extLst>
                <a:ext uri="{FF2B5EF4-FFF2-40B4-BE49-F238E27FC236}">
                  <a16:creationId xmlns:a16="http://schemas.microsoft.com/office/drawing/2014/main" id="{F65A2279-1460-47F6-89C5-564B75D101FD}"/>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3" name="テキスト ボックス 27">
              <a:extLst>
                <a:ext uri="{FF2B5EF4-FFF2-40B4-BE49-F238E27FC236}">
                  <a16:creationId xmlns:a16="http://schemas.microsoft.com/office/drawing/2014/main" id="{F3DCEB4F-2BB5-466A-AC66-FC4EB095E32D}"/>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Tree>
    <p:extLst>
      <p:ext uri="{BB962C8B-B14F-4D97-AF65-F5344CB8AC3E}">
        <p14:creationId xmlns:p14="http://schemas.microsoft.com/office/powerpoint/2010/main" val="322397806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6000"/>
            <a:ext cx="9453504" cy="4536157"/>
          </a:xfrm>
        </p:spPr>
        <p:txBody>
          <a:bodyPr/>
          <a:lstStyle/>
          <a:p>
            <a:r>
              <a:rPr lang="en-US" altLang="ja-JP" sz="2400" dirty="0">
                <a:solidFill>
                  <a:schemeClr val="bg1">
                    <a:lumMod val="50000"/>
                  </a:schemeClr>
                </a:solidFill>
                <a:latin typeface="+mn-ea"/>
              </a:rPr>
              <a:t>Introduction</a:t>
            </a:r>
            <a:r>
              <a:rPr lang="ja-JP" altLang="en-US" sz="2400" dirty="0">
                <a:solidFill>
                  <a:schemeClr val="bg1">
                    <a:lumMod val="50000"/>
                  </a:schemeClr>
                </a:solidFill>
                <a:latin typeface="+mn-ea"/>
              </a:rPr>
              <a:t>、出現頻度解析（</a:t>
            </a:r>
            <a:r>
              <a:rPr lang="en-US" altLang="ja-JP" sz="2400" dirty="0">
                <a:solidFill>
                  <a:schemeClr val="bg1">
                    <a:lumMod val="50000"/>
                  </a:schemeClr>
                </a:solidFill>
                <a:latin typeface="+mn-ea"/>
              </a:rPr>
              <a:t>k=2</a:t>
            </a:r>
            <a:r>
              <a:rPr lang="ja-JP" altLang="en-US" sz="2400" dirty="0">
                <a:solidFill>
                  <a:schemeClr val="bg1">
                    <a:lumMod val="50000"/>
                  </a:schemeClr>
                </a:solidFill>
                <a:latin typeface="+mn-ea"/>
              </a:rPr>
              <a:t>）、出現頻度解析（</a:t>
            </a:r>
            <a:r>
              <a:rPr lang="en-US" altLang="ja-JP" sz="2400" dirty="0">
                <a:solidFill>
                  <a:schemeClr val="bg1">
                    <a:lumMod val="50000"/>
                  </a:schemeClr>
                </a:solidFill>
                <a:latin typeface="+mn-ea"/>
              </a:rPr>
              <a:t>k=1</a:t>
            </a:r>
            <a:r>
              <a:rPr lang="ja-JP" altLang="en-US" sz="2400" dirty="0">
                <a:solidFill>
                  <a:schemeClr val="bg1">
                    <a:lumMod val="50000"/>
                  </a:schemeClr>
                </a:solidFill>
                <a:latin typeface="+mn-ea"/>
              </a:rPr>
              <a:t>）</a:t>
            </a:r>
            <a:endParaRPr lang="en-US" altLang="ja-JP" sz="2400" dirty="0">
              <a:solidFill>
                <a:schemeClr val="bg1">
                  <a:lumMod val="50000"/>
                </a:schemeClr>
              </a:solidFill>
              <a:latin typeface="+mn-ea"/>
            </a:endParaRPr>
          </a:p>
          <a:p>
            <a:r>
              <a:rPr lang="en-US" altLang="ja-JP" sz="2400" dirty="0">
                <a:solidFill>
                  <a:schemeClr val="bg1">
                    <a:lumMod val="50000"/>
                  </a:schemeClr>
                </a:solidFill>
                <a:latin typeface="+mn-ea"/>
              </a:rPr>
              <a:t>k=1</a:t>
            </a:r>
            <a:r>
              <a:rPr lang="ja-JP" altLang="en-US" sz="2400" dirty="0">
                <a:solidFill>
                  <a:schemeClr val="bg1">
                    <a:lumMod val="50000"/>
                  </a:schemeClr>
                </a:solidFill>
                <a:latin typeface="+mn-ea"/>
              </a:rPr>
              <a:t>で実践、</a:t>
            </a:r>
            <a:r>
              <a:rPr lang="en-US" altLang="ja-JP" sz="2400" dirty="0">
                <a:solidFill>
                  <a:schemeClr val="bg1">
                    <a:lumMod val="50000"/>
                  </a:schemeClr>
                </a:solidFill>
                <a:latin typeface="+mn-ea"/>
              </a:rPr>
              <a:t>multi-FASTA</a:t>
            </a:r>
            <a:r>
              <a:rPr lang="ja-JP" altLang="en-US" sz="2400" dirty="0">
                <a:solidFill>
                  <a:schemeClr val="bg1">
                    <a:lumMod val="50000"/>
                  </a:schemeClr>
                </a:solidFill>
                <a:latin typeface="+mn-ea"/>
              </a:rPr>
              <a:t>ファイル、他の例題を実行</a:t>
            </a:r>
            <a:endParaRPr lang="en-US" altLang="ja-JP" sz="2400" dirty="0">
              <a:solidFill>
                <a:schemeClr val="bg1">
                  <a:lumMod val="50000"/>
                </a:schemeClr>
              </a:solidFill>
              <a:latin typeface="+mn-ea"/>
            </a:endParaRPr>
          </a:p>
          <a:p>
            <a:r>
              <a:rPr lang="en-US" altLang="ja-JP" sz="2400" dirty="0">
                <a:solidFill>
                  <a:schemeClr val="bg1">
                    <a:lumMod val="50000"/>
                  </a:schemeClr>
                </a:solidFill>
                <a:latin typeface="+mn-ea"/>
              </a:rPr>
              <a:t>k=2</a:t>
            </a:r>
            <a:r>
              <a:rPr lang="ja-JP" altLang="en-US" sz="2400" dirty="0">
                <a:solidFill>
                  <a:schemeClr val="bg1">
                    <a:lumMod val="50000"/>
                  </a:schemeClr>
                </a:solidFill>
                <a:latin typeface="+mn-ea"/>
              </a:rPr>
              <a:t>で実践、関数マニュアル、例題</a:t>
            </a:r>
            <a:r>
              <a:rPr lang="en-US" altLang="ja-JP" sz="2400" dirty="0">
                <a:solidFill>
                  <a:schemeClr val="bg1">
                    <a:lumMod val="50000"/>
                  </a:schemeClr>
                </a:solidFill>
                <a:latin typeface="+mn-ea"/>
              </a:rPr>
              <a:t>2</a:t>
            </a:r>
            <a:r>
              <a:rPr lang="ja-JP" altLang="en-US" sz="2400" dirty="0">
                <a:solidFill>
                  <a:schemeClr val="bg1">
                    <a:lumMod val="50000"/>
                  </a:schemeClr>
                </a:solidFill>
                <a:latin typeface="+mn-ea"/>
              </a:rPr>
              <a:t>を実行、例題</a:t>
            </a:r>
            <a:r>
              <a:rPr lang="en-US" altLang="ja-JP" sz="2400" dirty="0">
                <a:solidFill>
                  <a:schemeClr val="bg1">
                    <a:lumMod val="50000"/>
                  </a:schemeClr>
                </a:solidFill>
                <a:latin typeface="+mn-ea"/>
              </a:rPr>
              <a:t>7</a:t>
            </a:r>
            <a:r>
              <a:rPr lang="ja-JP" altLang="en-US" sz="2400" dirty="0">
                <a:solidFill>
                  <a:schemeClr val="bg1">
                    <a:lumMod val="50000"/>
                  </a:schemeClr>
                </a:solidFill>
                <a:latin typeface="+mn-ea"/>
              </a:rPr>
              <a:t>を実行</a:t>
            </a:r>
            <a:endParaRPr lang="en-US" altLang="ja-JP" sz="2400" dirty="0">
              <a:solidFill>
                <a:schemeClr val="bg1">
                  <a:lumMod val="50000"/>
                </a:schemeClr>
              </a:solidFill>
              <a:latin typeface="+mn-ea"/>
            </a:endParaRPr>
          </a:p>
          <a:p>
            <a:r>
              <a:rPr lang="ja-JP" altLang="en-US" sz="2400" dirty="0">
                <a:solidFill>
                  <a:schemeClr val="bg1">
                    <a:lumMod val="50000"/>
                  </a:schemeClr>
                </a:solidFill>
                <a:latin typeface="+mn-ea"/>
              </a:rPr>
              <a:t>確率の話、作図（例題</a:t>
            </a:r>
            <a:r>
              <a:rPr lang="en-US" altLang="ja-JP" sz="2400" dirty="0">
                <a:solidFill>
                  <a:schemeClr val="bg1">
                    <a:lumMod val="50000"/>
                  </a:schemeClr>
                </a:solidFill>
                <a:latin typeface="+mn-ea"/>
              </a:rPr>
              <a:t>10</a:t>
            </a:r>
            <a:r>
              <a:rPr lang="ja-JP" altLang="en-US" sz="2400" dirty="0">
                <a:solidFill>
                  <a:schemeClr val="bg1">
                    <a:lumMod val="50000"/>
                  </a:schemeClr>
                </a:solidFill>
                <a:latin typeface="+mn-ea"/>
              </a:rPr>
              <a:t>）、作図（例題</a:t>
            </a:r>
            <a:r>
              <a:rPr lang="en-US" altLang="ja-JP" sz="2400" dirty="0">
                <a:solidFill>
                  <a:schemeClr val="bg1">
                    <a:lumMod val="50000"/>
                  </a:schemeClr>
                </a:solidFill>
                <a:latin typeface="+mn-ea"/>
              </a:rPr>
              <a:t>11</a:t>
            </a:r>
            <a:r>
              <a:rPr lang="ja-JP" altLang="en-US" sz="2400" dirty="0">
                <a:solidFill>
                  <a:schemeClr val="bg1">
                    <a:lumMod val="50000"/>
                  </a:schemeClr>
                </a:solidFill>
                <a:latin typeface="+mn-ea"/>
              </a:rPr>
              <a:t>）、</a:t>
            </a:r>
            <a:r>
              <a:rPr lang="ja-JP" altLang="en-US" sz="2400" dirty="0">
                <a:latin typeface="+mn-ea"/>
              </a:rPr>
              <a:t>作図（例題</a:t>
            </a:r>
            <a:r>
              <a:rPr lang="en-US" altLang="ja-JP" sz="2400" dirty="0">
                <a:latin typeface="+mn-ea"/>
              </a:rPr>
              <a:t>12</a:t>
            </a:r>
            <a:r>
              <a:rPr lang="ja-JP" altLang="en-US" sz="2400" dirty="0">
                <a:latin typeface="+mn-ea"/>
              </a:rPr>
              <a:t>）</a:t>
            </a:r>
            <a:endParaRPr lang="en-US" altLang="ja-JP" sz="2400" dirty="0">
              <a:latin typeface="+mn-ea"/>
            </a:endParaRPr>
          </a:p>
          <a:p>
            <a:r>
              <a:rPr lang="ja-JP" altLang="en-US" sz="2400" dirty="0">
                <a:solidFill>
                  <a:schemeClr val="bg1">
                    <a:lumMod val="50000"/>
                  </a:schemeClr>
                </a:solidFill>
                <a:latin typeface="+mn-ea"/>
              </a:rPr>
              <a:t>塩基配列解析の基礎</a:t>
            </a:r>
            <a:endParaRPr lang="en-US" altLang="ja-JP" sz="2400" dirty="0">
              <a:solidFill>
                <a:schemeClr val="bg1">
                  <a:lumMod val="50000"/>
                </a:schemeClr>
              </a:solidFill>
              <a:latin typeface="+mn-ea"/>
            </a:endParaRPr>
          </a:p>
          <a:p>
            <a:pPr lvl="1"/>
            <a:r>
              <a:rPr lang="en-US" altLang="ja-JP" sz="2000" dirty="0">
                <a:solidFill>
                  <a:schemeClr val="bg1">
                    <a:lumMod val="50000"/>
                  </a:schemeClr>
                </a:solidFill>
                <a:latin typeface="+mn-ea"/>
              </a:rPr>
              <a:t>GC</a:t>
            </a:r>
            <a:r>
              <a:rPr lang="ja-JP" altLang="en-US" sz="2000" dirty="0">
                <a:solidFill>
                  <a:schemeClr val="bg1">
                    <a:lumMod val="50000"/>
                  </a:schemeClr>
                </a:solidFill>
                <a:latin typeface="+mn-ea"/>
              </a:rPr>
              <a:t>含量、ランダム配列を生成、部分配列の切り出し</a:t>
            </a:r>
            <a:endParaRPr lang="en-US" altLang="ja-JP" sz="2000" dirty="0">
              <a:solidFill>
                <a:schemeClr val="bg1">
                  <a:lumMod val="50000"/>
                </a:schemeClr>
              </a:solidFill>
              <a:latin typeface="+mn-ea"/>
            </a:endParaRPr>
          </a:p>
          <a:p>
            <a:r>
              <a:rPr lang="ja-JP" altLang="en-US" sz="2400" dirty="0">
                <a:solidFill>
                  <a:schemeClr val="bg1">
                    <a:lumMod val="50000"/>
                  </a:schemeClr>
                </a:solidFill>
                <a:latin typeface="+mn-ea"/>
              </a:rPr>
              <a:t>ゲノムサイズ推定</a:t>
            </a:r>
            <a:endParaRPr lang="en-US" altLang="ja-JP" sz="2400" dirty="0">
              <a:solidFill>
                <a:schemeClr val="bg1">
                  <a:lumMod val="50000"/>
                </a:schemeClr>
              </a:solidFill>
              <a:latin typeface="+mn-ea"/>
            </a:endParaRPr>
          </a:p>
          <a:p>
            <a:pPr lvl="1"/>
            <a:r>
              <a:rPr lang="ja-JP" altLang="en-US" sz="2000" dirty="0">
                <a:solidFill>
                  <a:schemeClr val="bg1">
                    <a:lumMod val="50000"/>
                  </a:schemeClr>
                </a:solidFill>
                <a:latin typeface="+mn-ea"/>
              </a:rPr>
              <a:t>サンプルデータ（例題</a:t>
            </a:r>
            <a:r>
              <a:rPr lang="en-US" altLang="ja-JP" sz="2000" dirty="0">
                <a:solidFill>
                  <a:schemeClr val="bg1">
                    <a:lumMod val="50000"/>
                  </a:schemeClr>
                </a:solidFill>
                <a:latin typeface="+mn-ea"/>
              </a:rPr>
              <a:t>32</a:t>
            </a:r>
            <a:r>
              <a:rPr lang="ja-JP" altLang="en-US" sz="2000" dirty="0">
                <a:solidFill>
                  <a:schemeClr val="bg1">
                    <a:lumMod val="50000"/>
                  </a:schemeClr>
                </a:solidFill>
                <a:latin typeface="+mn-ea"/>
              </a:rPr>
              <a:t>）、被覆率（</a:t>
            </a:r>
            <a:r>
              <a:rPr lang="en-US" altLang="ja-JP" sz="2000" dirty="0">
                <a:solidFill>
                  <a:schemeClr val="bg1">
                    <a:lumMod val="50000"/>
                  </a:schemeClr>
                </a:solidFill>
                <a:latin typeface="+mn-ea"/>
              </a:rPr>
              <a:t>coverage</a:t>
            </a:r>
            <a:r>
              <a:rPr lang="ja-JP" altLang="en-US" sz="2000" dirty="0">
                <a:solidFill>
                  <a:schemeClr val="bg1">
                    <a:lumMod val="50000"/>
                  </a:schemeClr>
                </a:solidFill>
                <a:latin typeface="+mn-ea"/>
              </a:rPr>
              <a:t>）、基本的な考え方</a:t>
            </a:r>
            <a:r>
              <a:rPr lang="en-US" altLang="ja-JP" sz="2000" dirty="0">
                <a:solidFill>
                  <a:schemeClr val="bg1">
                    <a:lumMod val="50000"/>
                  </a:schemeClr>
                </a:solidFill>
                <a:latin typeface="+mn-ea"/>
              </a:rPr>
              <a:t>(</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7</a:t>
            </a:r>
            <a:r>
              <a:rPr lang="ja-JP" altLang="en-US" sz="2000" dirty="0">
                <a:solidFill>
                  <a:schemeClr val="bg1">
                    <a:lumMod val="50000"/>
                  </a:schemeClr>
                </a:solidFill>
                <a:latin typeface="+mn-ea"/>
              </a:rPr>
              <a:t>）</a:t>
            </a:r>
            <a:endParaRPr lang="en-US" altLang="ja-JP" sz="2000" dirty="0">
              <a:solidFill>
                <a:schemeClr val="bg1">
                  <a:lumMod val="50000"/>
                </a:schemeClr>
              </a:solidFill>
              <a:latin typeface="+mn-ea"/>
            </a:endParaRPr>
          </a:p>
          <a:p>
            <a:pPr lvl="1"/>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8</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k=2)</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9</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k=3</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1,000</a:t>
            </a:r>
            <a:r>
              <a:rPr lang="ja-JP" altLang="en-US" sz="2000" dirty="0">
                <a:solidFill>
                  <a:schemeClr val="bg1">
                    <a:lumMod val="50000"/>
                  </a:schemeClr>
                </a:solidFill>
                <a:latin typeface="+mn-ea"/>
              </a:rPr>
              <a:t>塩基の仮想ゲノム（サンプルデータの例題</a:t>
            </a:r>
            <a:r>
              <a:rPr lang="en-US" altLang="ja-JP" sz="2000" dirty="0">
                <a:solidFill>
                  <a:schemeClr val="bg1">
                    <a:lumMod val="50000"/>
                  </a:schemeClr>
                </a:solidFill>
                <a:latin typeface="+mn-ea"/>
              </a:rPr>
              <a:t>33</a:t>
            </a:r>
            <a:r>
              <a:rPr lang="ja-JP" altLang="en-US" sz="2000" dirty="0">
                <a:solidFill>
                  <a:schemeClr val="bg1">
                    <a:lumMod val="50000"/>
                  </a:schemeClr>
                </a:solidFill>
                <a:latin typeface="+mn-ea"/>
              </a:rPr>
              <a:t>）</a:t>
            </a:r>
            <a:endParaRPr lang="en-US" altLang="ja-JP" sz="2000" dirty="0">
              <a:solidFill>
                <a:schemeClr val="bg1">
                  <a:lumMod val="50000"/>
                </a:schemeClr>
              </a:solidFill>
              <a:latin typeface="+mn-ea"/>
            </a:endParaRPr>
          </a:p>
          <a:p>
            <a:pPr lvl="1"/>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11(k=10)</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12(k=10)</a:t>
            </a:r>
            <a:r>
              <a:rPr lang="ja-JP" altLang="en-US" sz="2000" dirty="0">
                <a:solidFill>
                  <a:schemeClr val="bg1">
                    <a:lumMod val="50000"/>
                  </a:schemeClr>
                </a:solidFill>
                <a:latin typeface="+mn-ea"/>
              </a:rPr>
              <a:t>、シークエンスエラーを含む場合</a:t>
            </a:r>
            <a:endParaRPr lang="en-US" altLang="ja-JP" sz="2000" dirty="0">
              <a:solidFill>
                <a:schemeClr val="bg1">
                  <a:lumMod val="50000"/>
                </a:schemeClr>
              </a:solidFill>
              <a:latin typeface="+mn-ea"/>
            </a:endParaRPr>
          </a:p>
          <a:p>
            <a:endParaRPr lang="en-US" altLang="ja-JP" sz="2400" dirty="0">
              <a:solidFill>
                <a:schemeClr val="bg1">
                  <a:lumMod val="50000"/>
                </a:schemeClr>
              </a:solidFill>
              <a:latin typeface="+mn-ea"/>
            </a:endParaRPr>
          </a:p>
          <a:p>
            <a:pPr lvl="1"/>
            <a:endParaRPr lang="en-US" altLang="ja-JP" sz="2000" dirty="0">
              <a:solidFill>
                <a:schemeClr val="bg1">
                  <a:lumMod val="50000"/>
                </a:schemeClr>
              </a:solidFill>
              <a:latin typeface="+mn-ea"/>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127</a:t>
            </a:fld>
            <a:endParaRPr kumimoji="0" lang="en-US" altLang="ja-JP">
              <a:latin typeface="Arial Black" pitchFamily="34" charset="0"/>
            </a:endParaRPr>
          </a:p>
        </p:txBody>
      </p:sp>
    </p:spTree>
    <p:extLst>
      <p:ext uri="{BB962C8B-B14F-4D97-AF65-F5344CB8AC3E}">
        <p14:creationId xmlns:p14="http://schemas.microsoft.com/office/powerpoint/2010/main" val="106069363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2ED162F-5411-41A3-9F55-19B6BECDB76B}"/>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作図（例題</a:t>
            </a:r>
            <a:r>
              <a:rPr lang="en-US" altLang="ja-JP" sz="4000" dirty="0">
                <a:latin typeface="+mn-ea"/>
              </a:rPr>
              <a:t>12</a:t>
            </a:r>
            <a:r>
              <a:rPr lang="ja-JP" altLang="en-US" sz="4000" dirty="0">
                <a:latin typeface="+mn-ea"/>
              </a:rPr>
              <a:t>）</a:t>
            </a:r>
            <a:r>
              <a:rPr lang="en-US" altLang="ja-JP" sz="4000" dirty="0">
                <a:latin typeface="+mn-ea"/>
              </a:rPr>
              <a:t>1</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128</a:t>
            </a:fld>
            <a:endParaRPr lang="en-US" altLang="ja-JP" dirty="0">
              <a:solidFill>
                <a:srgbClr val="000000"/>
              </a:solidFill>
            </a:endParaRPr>
          </a:p>
        </p:txBody>
      </p:sp>
      <p:sp>
        <p:nvSpPr>
          <p:cNvPr id="11" name="Text Box 8">
            <a:extLst>
              <a:ext uri="{FF2B5EF4-FFF2-40B4-BE49-F238E27FC236}">
                <a16:creationId xmlns:a16="http://schemas.microsoft.com/office/drawing/2014/main" id="{9F2CFF84-7C6F-4ED2-9D12-4C405A8911B3}"/>
              </a:ext>
            </a:extLst>
          </p:cNvPr>
          <p:cNvSpPr txBox="1">
            <a:spLocks noChangeArrowheads="1"/>
          </p:cNvSpPr>
          <p:nvPr/>
        </p:nvSpPr>
        <p:spPr bwMode="auto">
          <a:xfrm>
            <a:off x="5796172" y="46100"/>
            <a:ext cx="4053371" cy="64633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ea typeface="+mn-ea"/>
              </a:rPr>
              <a:t>①例題</a:t>
            </a:r>
            <a:r>
              <a:rPr lang="en-US" altLang="ja-JP" dirty="0">
                <a:latin typeface="+mn-ea"/>
                <a:ea typeface="+mn-ea"/>
              </a:rPr>
              <a:t>12</a:t>
            </a:r>
            <a:r>
              <a:rPr lang="ja-JP" altLang="en-US" dirty="0">
                <a:latin typeface="+mn-ea"/>
                <a:ea typeface="+mn-ea"/>
              </a:rPr>
              <a:t>は、期待値を考慮に入れてプロットするやり方</a:t>
            </a:r>
            <a:r>
              <a:rPr lang="ja-JP" altLang="en-US" dirty="0">
                <a:latin typeface="+mn-ea"/>
              </a:rPr>
              <a:t>。</a:t>
            </a:r>
            <a:endParaRPr lang="en-US" altLang="ja-JP" dirty="0">
              <a:latin typeface="+mn-ea"/>
              <a:ea typeface="+mn-ea"/>
            </a:endParaRPr>
          </a:p>
        </p:txBody>
      </p:sp>
      <p:pic>
        <p:nvPicPr>
          <p:cNvPr id="26" name="図 25">
            <a:extLst>
              <a:ext uri="{FF2B5EF4-FFF2-40B4-BE49-F238E27FC236}">
                <a16:creationId xmlns:a16="http://schemas.microsoft.com/office/drawing/2014/main" id="{977C0300-9FBA-424C-A2EA-7C8ED3A8D9B5}"/>
              </a:ext>
            </a:extLst>
          </p:cNvPr>
          <p:cNvPicPr>
            <a:picLocks noChangeAspect="1"/>
          </p:cNvPicPr>
          <p:nvPr/>
        </p:nvPicPr>
        <p:blipFill rotWithShape="1">
          <a:blip r:embed="rId4"/>
          <a:srcRect t="3" r="10799" b="-3"/>
          <a:stretch/>
        </p:blipFill>
        <p:spPr>
          <a:xfrm>
            <a:off x="792000" y="180000"/>
            <a:ext cx="4500000" cy="175275"/>
          </a:xfrm>
          <a:prstGeom prst="rect">
            <a:avLst/>
          </a:prstGeom>
        </p:spPr>
      </p:pic>
      <p:sp>
        <p:nvSpPr>
          <p:cNvPr id="27" name="テキスト ボックス 17">
            <a:extLst>
              <a:ext uri="{FF2B5EF4-FFF2-40B4-BE49-F238E27FC236}">
                <a16:creationId xmlns:a16="http://schemas.microsoft.com/office/drawing/2014/main" id="{97060572-A2D7-4C4C-B25C-680D497FD8DD}"/>
              </a:ext>
            </a:extLst>
          </p:cNvPr>
          <p:cNvSpPr txBox="1">
            <a:spLocks noChangeArrowheads="1"/>
          </p:cNvSpPr>
          <p:nvPr/>
        </p:nvSpPr>
        <p:spPr bwMode="auto">
          <a:xfrm>
            <a:off x="5169024"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grpSp>
        <p:nvGrpSpPr>
          <p:cNvPr id="28" name="グループ化 1">
            <a:extLst>
              <a:ext uri="{FF2B5EF4-FFF2-40B4-BE49-F238E27FC236}">
                <a16:creationId xmlns:a16="http://schemas.microsoft.com/office/drawing/2014/main" id="{89510554-AA43-40A7-BF02-1AD5CE8D1602}"/>
              </a:ext>
            </a:extLst>
          </p:cNvPr>
          <p:cNvGrpSpPr>
            <a:grpSpLocks/>
          </p:cNvGrpSpPr>
          <p:nvPr/>
        </p:nvGrpSpPr>
        <p:grpSpPr bwMode="auto">
          <a:xfrm>
            <a:off x="396000" y="1404000"/>
            <a:ext cx="415498" cy="647700"/>
            <a:chOff x="8946000" y="4620357"/>
            <a:chExt cx="415497" cy="647700"/>
          </a:xfrm>
        </p:grpSpPr>
        <p:sp>
          <p:nvSpPr>
            <p:cNvPr id="29" name="下矢印 31">
              <a:extLst>
                <a:ext uri="{FF2B5EF4-FFF2-40B4-BE49-F238E27FC236}">
                  <a16:creationId xmlns:a16="http://schemas.microsoft.com/office/drawing/2014/main" id="{6E1A28F4-7A4F-40F8-9C9E-1DE55D9613EB}"/>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0" name="正方形/長方形 1">
              <a:extLst>
                <a:ext uri="{FF2B5EF4-FFF2-40B4-BE49-F238E27FC236}">
                  <a16:creationId xmlns:a16="http://schemas.microsoft.com/office/drawing/2014/main" id="{4EBD4DA8-A05A-48B7-9298-75624F104D2D}"/>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20403048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2ED162F-5411-41A3-9F55-19B6BECDB76B}"/>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作図（例題</a:t>
            </a:r>
            <a:r>
              <a:rPr lang="en-US" altLang="ja-JP" sz="4000" dirty="0">
                <a:latin typeface="+mn-ea"/>
              </a:rPr>
              <a:t>12</a:t>
            </a:r>
            <a:r>
              <a:rPr lang="ja-JP" altLang="en-US" sz="4000" dirty="0">
                <a:latin typeface="+mn-ea"/>
              </a:rPr>
              <a:t>）</a:t>
            </a:r>
            <a:r>
              <a:rPr lang="en-US" altLang="ja-JP" sz="4000" dirty="0">
                <a:latin typeface="+mn-ea"/>
              </a:rPr>
              <a:t>2</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129</a:t>
            </a:fld>
            <a:endParaRPr lang="en-US" altLang="ja-JP" dirty="0">
              <a:solidFill>
                <a:srgbClr val="000000"/>
              </a:solidFill>
            </a:endParaRPr>
          </a:p>
        </p:txBody>
      </p:sp>
      <p:sp>
        <p:nvSpPr>
          <p:cNvPr id="11" name="Text Box 8">
            <a:extLst>
              <a:ext uri="{FF2B5EF4-FFF2-40B4-BE49-F238E27FC236}">
                <a16:creationId xmlns:a16="http://schemas.microsoft.com/office/drawing/2014/main" id="{9F2CFF84-7C6F-4ED2-9D12-4C405A8911B3}"/>
              </a:ext>
            </a:extLst>
          </p:cNvPr>
          <p:cNvSpPr txBox="1">
            <a:spLocks noChangeArrowheads="1"/>
          </p:cNvSpPr>
          <p:nvPr/>
        </p:nvSpPr>
        <p:spPr bwMode="auto">
          <a:xfrm>
            <a:off x="5796172" y="46100"/>
            <a:ext cx="4053371" cy="2031325"/>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ea typeface="+mn-ea"/>
              </a:rPr>
              <a:t>①例題</a:t>
            </a:r>
            <a:r>
              <a:rPr lang="en-US" altLang="ja-JP" dirty="0">
                <a:solidFill>
                  <a:schemeClr val="bg1">
                    <a:lumMod val="50000"/>
                  </a:schemeClr>
                </a:solidFill>
                <a:latin typeface="+mn-ea"/>
                <a:ea typeface="+mn-ea"/>
              </a:rPr>
              <a:t>12</a:t>
            </a:r>
            <a:r>
              <a:rPr lang="ja-JP" altLang="en-US" dirty="0">
                <a:solidFill>
                  <a:schemeClr val="bg1">
                    <a:lumMod val="50000"/>
                  </a:schemeClr>
                </a:solidFill>
                <a:latin typeface="+mn-ea"/>
                <a:ea typeface="+mn-ea"/>
              </a:rPr>
              <a:t>は、期待値を考慮に入れてプロットするやり方</a:t>
            </a:r>
            <a:r>
              <a:rPr lang="ja-JP" altLang="en-US" dirty="0">
                <a:solidFill>
                  <a:schemeClr val="bg1">
                    <a:lumMod val="50000"/>
                  </a:schemeClr>
                </a:solidFill>
                <a:latin typeface="+mn-ea"/>
              </a:rPr>
              <a:t>。</a:t>
            </a:r>
            <a:r>
              <a:rPr lang="ja-JP" altLang="en-US" dirty="0">
                <a:latin typeface="+mn-ea"/>
              </a:rPr>
              <a:t>縦軸を「観測値」ではなく「</a:t>
            </a:r>
            <a:r>
              <a:rPr lang="en-US" altLang="ja-JP" dirty="0">
                <a:latin typeface="+mn-ea"/>
              </a:rPr>
              <a:t>log(</a:t>
            </a:r>
            <a:r>
              <a:rPr lang="ja-JP" altLang="en-US" dirty="0">
                <a:latin typeface="+mn-ea"/>
              </a:rPr>
              <a:t>観測値</a:t>
            </a:r>
            <a:r>
              <a:rPr lang="en-US" altLang="ja-JP" dirty="0">
                <a:latin typeface="+mn-ea"/>
              </a:rPr>
              <a:t>/</a:t>
            </a:r>
            <a:r>
              <a:rPr lang="ja-JP" altLang="en-US" dirty="0">
                <a:latin typeface="+mn-ea"/>
              </a:rPr>
              <a:t>期待値</a:t>
            </a:r>
            <a:r>
              <a:rPr lang="en-US" altLang="ja-JP" dirty="0">
                <a:latin typeface="+mn-ea"/>
              </a:rPr>
              <a:t>)</a:t>
            </a:r>
            <a:r>
              <a:rPr lang="ja-JP" altLang="en-US" dirty="0">
                <a:latin typeface="+mn-ea"/>
              </a:rPr>
              <a:t> 」とすることで、②のような解釈ができるようにしています。このような</a:t>
            </a:r>
            <a:r>
              <a:rPr lang="ja-JP" altLang="en-US" dirty="0">
                <a:solidFill>
                  <a:srgbClr val="FF0000"/>
                </a:solidFill>
                <a:latin typeface="+mn-ea"/>
              </a:rPr>
              <a:t>期待値で割って</a:t>
            </a:r>
            <a:r>
              <a:rPr lang="en-US" altLang="ja-JP" dirty="0">
                <a:solidFill>
                  <a:srgbClr val="FF0000"/>
                </a:solidFill>
                <a:latin typeface="+mn-ea"/>
              </a:rPr>
              <a:t>log</a:t>
            </a:r>
            <a:r>
              <a:rPr lang="ja-JP" altLang="en-US" dirty="0">
                <a:solidFill>
                  <a:srgbClr val="FF0000"/>
                </a:solidFill>
                <a:latin typeface="+mn-ea"/>
              </a:rPr>
              <a:t>をとるのはよくやられる戦略</a:t>
            </a:r>
            <a:r>
              <a:rPr lang="ja-JP" altLang="en-US" dirty="0">
                <a:latin typeface="+mn-ea"/>
              </a:rPr>
              <a:t>なので感覚をつかんでおくとよいでしょう。</a:t>
            </a:r>
            <a:endParaRPr lang="en-US" altLang="ja-JP" dirty="0">
              <a:latin typeface="+mn-ea"/>
              <a:ea typeface="+mn-ea"/>
            </a:endParaRPr>
          </a:p>
        </p:txBody>
      </p:sp>
      <p:pic>
        <p:nvPicPr>
          <p:cNvPr id="26" name="図 25">
            <a:extLst>
              <a:ext uri="{FF2B5EF4-FFF2-40B4-BE49-F238E27FC236}">
                <a16:creationId xmlns:a16="http://schemas.microsoft.com/office/drawing/2014/main" id="{977C0300-9FBA-424C-A2EA-7C8ED3A8D9B5}"/>
              </a:ext>
            </a:extLst>
          </p:cNvPr>
          <p:cNvPicPr>
            <a:picLocks noChangeAspect="1"/>
          </p:cNvPicPr>
          <p:nvPr/>
        </p:nvPicPr>
        <p:blipFill rotWithShape="1">
          <a:blip r:embed="rId4"/>
          <a:srcRect t="3" r="10799" b="-3"/>
          <a:stretch/>
        </p:blipFill>
        <p:spPr>
          <a:xfrm>
            <a:off x="792000" y="180000"/>
            <a:ext cx="4500000" cy="175275"/>
          </a:xfrm>
          <a:prstGeom prst="rect">
            <a:avLst/>
          </a:prstGeom>
        </p:spPr>
      </p:pic>
      <p:sp>
        <p:nvSpPr>
          <p:cNvPr id="27" name="テキスト ボックス 17">
            <a:extLst>
              <a:ext uri="{FF2B5EF4-FFF2-40B4-BE49-F238E27FC236}">
                <a16:creationId xmlns:a16="http://schemas.microsoft.com/office/drawing/2014/main" id="{97060572-A2D7-4C4C-B25C-680D497FD8DD}"/>
              </a:ext>
            </a:extLst>
          </p:cNvPr>
          <p:cNvSpPr txBox="1">
            <a:spLocks noChangeArrowheads="1"/>
          </p:cNvSpPr>
          <p:nvPr/>
        </p:nvSpPr>
        <p:spPr bwMode="auto">
          <a:xfrm>
            <a:off x="5169024"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grpSp>
        <p:nvGrpSpPr>
          <p:cNvPr id="28" name="グループ化 1">
            <a:extLst>
              <a:ext uri="{FF2B5EF4-FFF2-40B4-BE49-F238E27FC236}">
                <a16:creationId xmlns:a16="http://schemas.microsoft.com/office/drawing/2014/main" id="{89510554-AA43-40A7-BF02-1AD5CE8D1602}"/>
              </a:ext>
            </a:extLst>
          </p:cNvPr>
          <p:cNvGrpSpPr>
            <a:grpSpLocks/>
          </p:cNvGrpSpPr>
          <p:nvPr/>
        </p:nvGrpSpPr>
        <p:grpSpPr bwMode="auto">
          <a:xfrm>
            <a:off x="396000" y="1404000"/>
            <a:ext cx="415498" cy="647700"/>
            <a:chOff x="8946000" y="4620357"/>
            <a:chExt cx="415497" cy="647700"/>
          </a:xfrm>
        </p:grpSpPr>
        <p:sp>
          <p:nvSpPr>
            <p:cNvPr id="29" name="下矢印 31">
              <a:extLst>
                <a:ext uri="{FF2B5EF4-FFF2-40B4-BE49-F238E27FC236}">
                  <a16:creationId xmlns:a16="http://schemas.microsoft.com/office/drawing/2014/main" id="{6E1A28F4-7A4F-40F8-9C9E-1DE55D9613EB}"/>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0" name="正方形/長方形 1">
              <a:extLst>
                <a:ext uri="{FF2B5EF4-FFF2-40B4-BE49-F238E27FC236}">
                  <a16:creationId xmlns:a16="http://schemas.microsoft.com/office/drawing/2014/main" id="{4EBD4DA8-A05A-48B7-9298-75624F104D2D}"/>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cxnSp>
        <p:nvCxnSpPr>
          <p:cNvPr id="13" name="直線コネクタ 12">
            <a:extLst>
              <a:ext uri="{FF2B5EF4-FFF2-40B4-BE49-F238E27FC236}">
                <a16:creationId xmlns:a16="http://schemas.microsoft.com/office/drawing/2014/main" id="{3A2AFD62-F09F-48CA-BAE2-F7E65BE1199A}"/>
              </a:ext>
            </a:extLst>
          </p:cNvPr>
          <p:cNvCxnSpPr/>
          <p:nvPr/>
        </p:nvCxnSpPr>
        <p:spPr>
          <a:xfrm>
            <a:off x="827999" y="2692800"/>
            <a:ext cx="7704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65C8ABF3-8CBD-49DA-97AA-27BC078E8967}"/>
              </a:ext>
            </a:extLst>
          </p:cNvPr>
          <p:cNvCxnSpPr>
            <a:cxnSpLocks/>
          </p:cNvCxnSpPr>
          <p:nvPr/>
        </p:nvCxnSpPr>
        <p:spPr>
          <a:xfrm>
            <a:off x="360000" y="2852936"/>
            <a:ext cx="189270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グループ化 1">
            <a:extLst>
              <a:ext uri="{FF2B5EF4-FFF2-40B4-BE49-F238E27FC236}">
                <a16:creationId xmlns:a16="http://schemas.microsoft.com/office/drawing/2014/main" id="{9FC1828D-153F-4FAE-8FC9-60F61A71FF26}"/>
              </a:ext>
            </a:extLst>
          </p:cNvPr>
          <p:cNvGrpSpPr>
            <a:grpSpLocks/>
          </p:cNvGrpSpPr>
          <p:nvPr/>
        </p:nvGrpSpPr>
        <p:grpSpPr bwMode="auto">
          <a:xfrm>
            <a:off x="8460000" y="2089700"/>
            <a:ext cx="415498" cy="647700"/>
            <a:chOff x="8946000" y="4620357"/>
            <a:chExt cx="415497" cy="647700"/>
          </a:xfrm>
        </p:grpSpPr>
        <p:sp>
          <p:nvSpPr>
            <p:cNvPr id="16" name="下矢印 31">
              <a:extLst>
                <a:ext uri="{FF2B5EF4-FFF2-40B4-BE49-F238E27FC236}">
                  <a16:creationId xmlns:a16="http://schemas.microsoft.com/office/drawing/2014/main" id="{C9EC76A3-C2A8-4533-8260-CEB8EBF66D12}"/>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7" name="正方形/長方形 1">
              <a:extLst>
                <a:ext uri="{FF2B5EF4-FFF2-40B4-BE49-F238E27FC236}">
                  <a16:creationId xmlns:a16="http://schemas.microsoft.com/office/drawing/2014/main" id="{BE870057-E692-4065-823A-040B4A764C16}"/>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spTree>
    <p:extLst>
      <p:ext uri="{BB962C8B-B14F-4D97-AF65-F5344CB8AC3E}">
        <p14:creationId xmlns:p14="http://schemas.microsoft.com/office/powerpoint/2010/main" val="3664180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出現頻度解析（</a:t>
            </a:r>
            <a:r>
              <a:rPr lang="en-US" altLang="ja-JP" sz="4000" dirty="0">
                <a:latin typeface="+mn-ea"/>
              </a:rPr>
              <a:t>k=2</a:t>
            </a:r>
            <a:r>
              <a:rPr lang="ja-JP" altLang="en-US" sz="4000" dirty="0">
                <a:latin typeface="+mn-ea"/>
              </a:rPr>
              <a:t>）</a:t>
            </a:r>
            <a:r>
              <a:rPr lang="en-US" altLang="ja-JP" sz="4000" dirty="0">
                <a:latin typeface="+mn-ea"/>
              </a:rPr>
              <a:t>4</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13</a:t>
            </a:fld>
            <a:endParaRPr lang="en-US" altLang="ja-JP" dirty="0">
              <a:solidFill>
                <a:srgbClr val="000000"/>
              </a:solidFill>
            </a:endParaRPr>
          </a:p>
        </p:txBody>
      </p:sp>
      <p:sp>
        <p:nvSpPr>
          <p:cNvPr id="20" name="正方形/長方形 19">
            <a:extLst>
              <a:ext uri="{FF2B5EF4-FFF2-40B4-BE49-F238E27FC236}">
                <a16:creationId xmlns:a16="http://schemas.microsoft.com/office/drawing/2014/main" id="{12BD418E-733D-48E7-9375-46C4D45B69CD}"/>
              </a:ext>
            </a:extLst>
          </p:cNvPr>
          <p:cNvSpPr/>
          <p:nvPr/>
        </p:nvSpPr>
        <p:spPr>
          <a:xfrm>
            <a:off x="36000" y="2016000"/>
            <a:ext cx="3207929" cy="369332"/>
          </a:xfrm>
          <a:prstGeom prst="rect">
            <a:avLst/>
          </a:prstGeom>
        </p:spPr>
        <p:txBody>
          <a:bodyPr wrap="none">
            <a:spAutoFit/>
          </a:bodyPr>
          <a:lstStyle/>
          <a:p>
            <a:r>
              <a:rPr lang="en-US" altLang="ja-JP" dirty="0">
                <a:latin typeface="+mn-ea"/>
              </a:rPr>
              <a:t>GGTACG</a:t>
            </a:r>
            <a:r>
              <a:rPr lang="en-US" altLang="ja-JP" dirty="0">
                <a:latin typeface="+mn-ea"/>
                <a:ea typeface="+mn-ea"/>
              </a:rPr>
              <a:t>GTTCCGGTTGCCGA</a:t>
            </a:r>
            <a:endParaRPr lang="ja-JP" altLang="en-US" sz="1800" dirty="0">
              <a:latin typeface="+mn-ea"/>
              <a:ea typeface="+mn-ea"/>
            </a:endParaRPr>
          </a:p>
        </p:txBody>
      </p:sp>
      <p:cxnSp>
        <p:nvCxnSpPr>
          <p:cNvPr id="14" name="直線コネクタ 13">
            <a:extLst>
              <a:ext uri="{FF2B5EF4-FFF2-40B4-BE49-F238E27FC236}">
                <a16:creationId xmlns:a16="http://schemas.microsoft.com/office/drawing/2014/main" id="{2699BEB8-7C46-41BE-8EAD-BF46BB4F64B1}"/>
              </a:ext>
            </a:extLst>
          </p:cNvPr>
          <p:cNvCxnSpPr/>
          <p:nvPr/>
        </p:nvCxnSpPr>
        <p:spPr bwMode="auto">
          <a:xfrm>
            <a:off x="1602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15" name="正方形/長方形 14">
            <a:extLst>
              <a:ext uri="{FF2B5EF4-FFF2-40B4-BE49-F238E27FC236}">
                <a16:creationId xmlns:a16="http://schemas.microsoft.com/office/drawing/2014/main" id="{05E5FEF7-7056-4A73-AF66-DE9057D30A01}"/>
              </a:ext>
            </a:extLst>
          </p:cNvPr>
          <p:cNvSpPr/>
          <p:nvPr/>
        </p:nvSpPr>
        <p:spPr>
          <a:xfrm>
            <a:off x="36000" y="2340000"/>
            <a:ext cx="498855" cy="369332"/>
          </a:xfrm>
          <a:prstGeom prst="rect">
            <a:avLst/>
          </a:prstGeom>
        </p:spPr>
        <p:txBody>
          <a:bodyPr wrap="none">
            <a:spAutoFit/>
          </a:bodyPr>
          <a:lstStyle/>
          <a:p>
            <a:r>
              <a:rPr lang="en-US" altLang="ja-JP" dirty="0">
                <a:latin typeface="+mn-ea"/>
              </a:rPr>
              <a:t>GG</a:t>
            </a:r>
            <a:endParaRPr lang="ja-JP" altLang="en-US" dirty="0"/>
          </a:p>
        </p:txBody>
      </p:sp>
      <p:sp>
        <p:nvSpPr>
          <p:cNvPr id="16" name="正方形/長方形 15">
            <a:extLst>
              <a:ext uri="{FF2B5EF4-FFF2-40B4-BE49-F238E27FC236}">
                <a16:creationId xmlns:a16="http://schemas.microsoft.com/office/drawing/2014/main" id="{4CDDC75D-D093-46E2-9FBA-2D03EEA188E7}"/>
              </a:ext>
            </a:extLst>
          </p:cNvPr>
          <p:cNvSpPr/>
          <p:nvPr/>
        </p:nvSpPr>
        <p:spPr>
          <a:xfrm>
            <a:off x="194400" y="2520000"/>
            <a:ext cx="478016" cy="369332"/>
          </a:xfrm>
          <a:prstGeom prst="rect">
            <a:avLst/>
          </a:prstGeom>
        </p:spPr>
        <p:txBody>
          <a:bodyPr wrap="none">
            <a:spAutoFit/>
          </a:bodyPr>
          <a:lstStyle/>
          <a:p>
            <a:r>
              <a:rPr lang="en-US" altLang="ja-JP" dirty="0">
                <a:latin typeface="+mn-ea"/>
              </a:rPr>
              <a:t>GT</a:t>
            </a:r>
            <a:endParaRPr lang="ja-JP" altLang="en-US" dirty="0"/>
          </a:p>
        </p:txBody>
      </p:sp>
      <p:sp>
        <p:nvSpPr>
          <p:cNvPr id="17" name="正方形/長方形 16">
            <a:extLst>
              <a:ext uri="{FF2B5EF4-FFF2-40B4-BE49-F238E27FC236}">
                <a16:creationId xmlns:a16="http://schemas.microsoft.com/office/drawing/2014/main" id="{0EF473B9-8CC3-44CD-AAE4-8B827115884D}"/>
              </a:ext>
            </a:extLst>
          </p:cNvPr>
          <p:cNvSpPr/>
          <p:nvPr/>
        </p:nvSpPr>
        <p:spPr>
          <a:xfrm>
            <a:off x="352800" y="2700000"/>
            <a:ext cx="466794" cy="369332"/>
          </a:xfrm>
          <a:prstGeom prst="rect">
            <a:avLst/>
          </a:prstGeom>
        </p:spPr>
        <p:txBody>
          <a:bodyPr wrap="none">
            <a:spAutoFit/>
          </a:bodyPr>
          <a:lstStyle/>
          <a:p>
            <a:r>
              <a:rPr lang="en-US" altLang="ja-JP" dirty="0">
                <a:latin typeface="+mn-ea"/>
              </a:rPr>
              <a:t>TA</a:t>
            </a:r>
            <a:endParaRPr lang="ja-JP" altLang="en-US" dirty="0"/>
          </a:p>
        </p:txBody>
      </p:sp>
      <p:sp>
        <p:nvSpPr>
          <p:cNvPr id="18" name="正方形/長方形 17">
            <a:extLst>
              <a:ext uri="{FF2B5EF4-FFF2-40B4-BE49-F238E27FC236}">
                <a16:creationId xmlns:a16="http://schemas.microsoft.com/office/drawing/2014/main" id="{179CD435-EAD5-4EC1-9934-ED23252F5332}"/>
              </a:ext>
            </a:extLst>
          </p:cNvPr>
          <p:cNvSpPr/>
          <p:nvPr/>
        </p:nvSpPr>
        <p:spPr>
          <a:xfrm>
            <a:off x="482400" y="2880000"/>
            <a:ext cx="484428" cy="369332"/>
          </a:xfrm>
          <a:prstGeom prst="rect">
            <a:avLst/>
          </a:prstGeom>
        </p:spPr>
        <p:txBody>
          <a:bodyPr wrap="none">
            <a:spAutoFit/>
          </a:bodyPr>
          <a:lstStyle/>
          <a:p>
            <a:r>
              <a:rPr lang="en-US" altLang="ja-JP" dirty="0">
                <a:latin typeface="+mn-ea"/>
              </a:rPr>
              <a:t>AC</a:t>
            </a:r>
            <a:endParaRPr lang="ja-JP" altLang="en-US" dirty="0"/>
          </a:p>
        </p:txBody>
      </p:sp>
      <p:sp>
        <p:nvSpPr>
          <p:cNvPr id="19" name="正方形/長方形 18">
            <a:extLst>
              <a:ext uri="{FF2B5EF4-FFF2-40B4-BE49-F238E27FC236}">
                <a16:creationId xmlns:a16="http://schemas.microsoft.com/office/drawing/2014/main" id="{814E76A5-8876-42E9-8C61-EEF0F670806E}"/>
              </a:ext>
            </a:extLst>
          </p:cNvPr>
          <p:cNvSpPr/>
          <p:nvPr/>
        </p:nvSpPr>
        <p:spPr>
          <a:xfrm>
            <a:off x="619200" y="3060000"/>
            <a:ext cx="495649" cy="369332"/>
          </a:xfrm>
          <a:prstGeom prst="rect">
            <a:avLst/>
          </a:prstGeom>
        </p:spPr>
        <p:txBody>
          <a:bodyPr wrap="none">
            <a:spAutoFit/>
          </a:bodyPr>
          <a:lstStyle/>
          <a:p>
            <a:r>
              <a:rPr lang="en-US" altLang="ja-JP" dirty="0">
                <a:latin typeface="+mn-ea"/>
              </a:rPr>
              <a:t>CG</a:t>
            </a:r>
            <a:endParaRPr lang="ja-JP" altLang="en-US" dirty="0"/>
          </a:p>
        </p:txBody>
      </p:sp>
      <p:sp>
        <p:nvSpPr>
          <p:cNvPr id="21" name="正方形/長方形 20">
            <a:extLst>
              <a:ext uri="{FF2B5EF4-FFF2-40B4-BE49-F238E27FC236}">
                <a16:creationId xmlns:a16="http://schemas.microsoft.com/office/drawing/2014/main" id="{75139D4C-C4AC-4220-92F3-A47B9B0E0301}"/>
              </a:ext>
            </a:extLst>
          </p:cNvPr>
          <p:cNvSpPr/>
          <p:nvPr/>
        </p:nvSpPr>
        <p:spPr>
          <a:xfrm>
            <a:off x="770400" y="3240000"/>
            <a:ext cx="498855" cy="369332"/>
          </a:xfrm>
          <a:prstGeom prst="rect">
            <a:avLst/>
          </a:prstGeom>
        </p:spPr>
        <p:txBody>
          <a:bodyPr wrap="none">
            <a:spAutoFit/>
          </a:bodyPr>
          <a:lstStyle/>
          <a:p>
            <a:r>
              <a:rPr lang="en-US" altLang="ja-JP" dirty="0">
                <a:latin typeface="+mn-ea"/>
              </a:rPr>
              <a:t>GG</a:t>
            </a:r>
            <a:endParaRPr lang="ja-JP" altLang="en-US" dirty="0"/>
          </a:p>
        </p:txBody>
      </p:sp>
      <p:sp>
        <p:nvSpPr>
          <p:cNvPr id="22" name="正方形/長方形 21">
            <a:extLst>
              <a:ext uri="{FF2B5EF4-FFF2-40B4-BE49-F238E27FC236}">
                <a16:creationId xmlns:a16="http://schemas.microsoft.com/office/drawing/2014/main" id="{77A37AE0-A9C8-4ABF-A333-CDE755C710AF}"/>
              </a:ext>
            </a:extLst>
          </p:cNvPr>
          <p:cNvSpPr/>
          <p:nvPr/>
        </p:nvSpPr>
        <p:spPr>
          <a:xfrm>
            <a:off x="921600" y="3420000"/>
            <a:ext cx="478016" cy="369332"/>
          </a:xfrm>
          <a:prstGeom prst="rect">
            <a:avLst/>
          </a:prstGeom>
        </p:spPr>
        <p:txBody>
          <a:bodyPr wrap="none">
            <a:spAutoFit/>
          </a:bodyPr>
          <a:lstStyle/>
          <a:p>
            <a:r>
              <a:rPr lang="en-US" altLang="ja-JP" dirty="0">
                <a:latin typeface="+mn-ea"/>
              </a:rPr>
              <a:t>GT</a:t>
            </a:r>
            <a:endParaRPr lang="ja-JP" altLang="en-US" dirty="0"/>
          </a:p>
        </p:txBody>
      </p:sp>
      <p:sp>
        <p:nvSpPr>
          <p:cNvPr id="23" name="正方形/長方形 22">
            <a:extLst>
              <a:ext uri="{FF2B5EF4-FFF2-40B4-BE49-F238E27FC236}">
                <a16:creationId xmlns:a16="http://schemas.microsoft.com/office/drawing/2014/main" id="{A56DBCDA-0831-4997-9137-2AA0625BBD5A}"/>
              </a:ext>
            </a:extLst>
          </p:cNvPr>
          <p:cNvSpPr/>
          <p:nvPr/>
        </p:nvSpPr>
        <p:spPr>
          <a:xfrm>
            <a:off x="1080000" y="3600000"/>
            <a:ext cx="457176" cy="369332"/>
          </a:xfrm>
          <a:prstGeom prst="rect">
            <a:avLst/>
          </a:prstGeom>
        </p:spPr>
        <p:txBody>
          <a:bodyPr wrap="none">
            <a:spAutoFit/>
          </a:bodyPr>
          <a:lstStyle/>
          <a:p>
            <a:r>
              <a:rPr lang="en-US" altLang="ja-JP" dirty="0">
                <a:latin typeface="+mn-ea"/>
              </a:rPr>
              <a:t>TT</a:t>
            </a:r>
            <a:endParaRPr lang="ja-JP" altLang="en-US" dirty="0"/>
          </a:p>
        </p:txBody>
      </p:sp>
      <p:sp>
        <p:nvSpPr>
          <p:cNvPr id="24" name="正方形/長方形 23">
            <a:extLst>
              <a:ext uri="{FF2B5EF4-FFF2-40B4-BE49-F238E27FC236}">
                <a16:creationId xmlns:a16="http://schemas.microsoft.com/office/drawing/2014/main" id="{558EE388-FE0F-46DF-BD75-B9641E3C9F73}"/>
              </a:ext>
            </a:extLst>
          </p:cNvPr>
          <p:cNvSpPr/>
          <p:nvPr/>
        </p:nvSpPr>
        <p:spPr>
          <a:xfrm>
            <a:off x="1216800" y="3780000"/>
            <a:ext cx="474810" cy="369332"/>
          </a:xfrm>
          <a:prstGeom prst="rect">
            <a:avLst/>
          </a:prstGeom>
        </p:spPr>
        <p:txBody>
          <a:bodyPr wrap="none">
            <a:spAutoFit/>
          </a:bodyPr>
          <a:lstStyle/>
          <a:p>
            <a:r>
              <a:rPr lang="en-US" altLang="ja-JP" dirty="0">
                <a:latin typeface="+mn-ea"/>
              </a:rPr>
              <a:t>TC</a:t>
            </a:r>
            <a:endParaRPr lang="ja-JP" altLang="en-US" dirty="0"/>
          </a:p>
        </p:txBody>
      </p:sp>
      <p:sp>
        <p:nvSpPr>
          <p:cNvPr id="25" name="正方形/長方形 24">
            <a:extLst>
              <a:ext uri="{FF2B5EF4-FFF2-40B4-BE49-F238E27FC236}">
                <a16:creationId xmlns:a16="http://schemas.microsoft.com/office/drawing/2014/main" id="{B109E5B5-C535-4ABF-93E1-8DC22A185246}"/>
              </a:ext>
            </a:extLst>
          </p:cNvPr>
          <p:cNvSpPr/>
          <p:nvPr/>
        </p:nvSpPr>
        <p:spPr>
          <a:xfrm>
            <a:off x="1346400" y="3960000"/>
            <a:ext cx="492443" cy="369332"/>
          </a:xfrm>
          <a:prstGeom prst="rect">
            <a:avLst/>
          </a:prstGeom>
        </p:spPr>
        <p:txBody>
          <a:bodyPr wrap="none">
            <a:spAutoFit/>
          </a:bodyPr>
          <a:lstStyle/>
          <a:p>
            <a:r>
              <a:rPr lang="en-US" altLang="ja-JP" dirty="0">
                <a:latin typeface="+mn-ea"/>
              </a:rPr>
              <a:t>CC</a:t>
            </a:r>
            <a:endParaRPr lang="ja-JP" altLang="en-US" dirty="0"/>
          </a:p>
        </p:txBody>
      </p:sp>
      <p:sp>
        <p:nvSpPr>
          <p:cNvPr id="26" name="正方形/長方形 25">
            <a:extLst>
              <a:ext uri="{FF2B5EF4-FFF2-40B4-BE49-F238E27FC236}">
                <a16:creationId xmlns:a16="http://schemas.microsoft.com/office/drawing/2014/main" id="{9D926C46-FDA3-4AFC-A4B9-F0AF66B6DE2A}"/>
              </a:ext>
            </a:extLst>
          </p:cNvPr>
          <p:cNvSpPr/>
          <p:nvPr/>
        </p:nvSpPr>
        <p:spPr>
          <a:xfrm>
            <a:off x="1497600" y="4140000"/>
            <a:ext cx="495649" cy="369332"/>
          </a:xfrm>
          <a:prstGeom prst="rect">
            <a:avLst/>
          </a:prstGeom>
        </p:spPr>
        <p:txBody>
          <a:bodyPr wrap="none">
            <a:spAutoFit/>
          </a:bodyPr>
          <a:lstStyle/>
          <a:p>
            <a:r>
              <a:rPr lang="en-US" altLang="ja-JP" dirty="0">
                <a:latin typeface="+mn-ea"/>
              </a:rPr>
              <a:t>CG</a:t>
            </a:r>
            <a:endParaRPr lang="ja-JP" altLang="en-US" dirty="0"/>
          </a:p>
        </p:txBody>
      </p:sp>
      <p:sp>
        <p:nvSpPr>
          <p:cNvPr id="27" name="正方形/長方形 26">
            <a:extLst>
              <a:ext uri="{FF2B5EF4-FFF2-40B4-BE49-F238E27FC236}">
                <a16:creationId xmlns:a16="http://schemas.microsoft.com/office/drawing/2014/main" id="{EF3F1BD8-488D-4653-9283-F8438FFD276F}"/>
              </a:ext>
            </a:extLst>
          </p:cNvPr>
          <p:cNvSpPr/>
          <p:nvPr/>
        </p:nvSpPr>
        <p:spPr>
          <a:xfrm>
            <a:off x="1645200" y="4320000"/>
            <a:ext cx="498855" cy="369332"/>
          </a:xfrm>
          <a:prstGeom prst="rect">
            <a:avLst/>
          </a:prstGeom>
        </p:spPr>
        <p:txBody>
          <a:bodyPr wrap="none">
            <a:spAutoFit/>
          </a:bodyPr>
          <a:lstStyle/>
          <a:p>
            <a:r>
              <a:rPr lang="en-US" altLang="ja-JP" dirty="0">
                <a:latin typeface="+mn-ea"/>
              </a:rPr>
              <a:t>GG</a:t>
            </a:r>
            <a:endParaRPr lang="ja-JP" altLang="en-US" dirty="0"/>
          </a:p>
        </p:txBody>
      </p:sp>
      <p:sp>
        <p:nvSpPr>
          <p:cNvPr id="28" name="正方形/長方形 27">
            <a:extLst>
              <a:ext uri="{FF2B5EF4-FFF2-40B4-BE49-F238E27FC236}">
                <a16:creationId xmlns:a16="http://schemas.microsoft.com/office/drawing/2014/main" id="{95E57F0F-FFF3-4BC5-8699-8125D376AABE}"/>
              </a:ext>
            </a:extLst>
          </p:cNvPr>
          <p:cNvSpPr/>
          <p:nvPr/>
        </p:nvSpPr>
        <p:spPr>
          <a:xfrm>
            <a:off x="1803600" y="4500000"/>
            <a:ext cx="478016" cy="369332"/>
          </a:xfrm>
          <a:prstGeom prst="rect">
            <a:avLst/>
          </a:prstGeom>
        </p:spPr>
        <p:txBody>
          <a:bodyPr wrap="none">
            <a:spAutoFit/>
          </a:bodyPr>
          <a:lstStyle/>
          <a:p>
            <a:r>
              <a:rPr lang="en-US" altLang="ja-JP" dirty="0">
                <a:latin typeface="+mn-ea"/>
              </a:rPr>
              <a:t>GT</a:t>
            </a:r>
            <a:endParaRPr lang="ja-JP" altLang="en-US" dirty="0"/>
          </a:p>
        </p:txBody>
      </p:sp>
      <p:sp>
        <p:nvSpPr>
          <p:cNvPr id="29" name="正方形/長方形 28">
            <a:extLst>
              <a:ext uri="{FF2B5EF4-FFF2-40B4-BE49-F238E27FC236}">
                <a16:creationId xmlns:a16="http://schemas.microsoft.com/office/drawing/2014/main" id="{D62BFF21-F3E7-4179-80DA-0491ECAFB824}"/>
              </a:ext>
            </a:extLst>
          </p:cNvPr>
          <p:cNvSpPr/>
          <p:nvPr/>
        </p:nvSpPr>
        <p:spPr>
          <a:xfrm>
            <a:off x="1962000" y="4680000"/>
            <a:ext cx="457176" cy="369332"/>
          </a:xfrm>
          <a:prstGeom prst="rect">
            <a:avLst/>
          </a:prstGeom>
        </p:spPr>
        <p:txBody>
          <a:bodyPr wrap="none">
            <a:spAutoFit/>
          </a:bodyPr>
          <a:lstStyle/>
          <a:p>
            <a:r>
              <a:rPr lang="en-US" altLang="ja-JP" dirty="0">
                <a:latin typeface="+mn-ea"/>
              </a:rPr>
              <a:t>TT</a:t>
            </a:r>
            <a:endParaRPr lang="ja-JP" altLang="en-US" dirty="0"/>
          </a:p>
        </p:txBody>
      </p:sp>
      <p:cxnSp>
        <p:nvCxnSpPr>
          <p:cNvPr id="30" name="直線コネクタ 29">
            <a:extLst>
              <a:ext uri="{FF2B5EF4-FFF2-40B4-BE49-F238E27FC236}">
                <a16:creationId xmlns:a16="http://schemas.microsoft.com/office/drawing/2014/main" id="{A931E115-E518-41D2-B94D-C9FC2559EA78}"/>
              </a:ext>
            </a:extLst>
          </p:cNvPr>
          <p:cNvCxnSpPr/>
          <p:nvPr/>
        </p:nvCxnSpPr>
        <p:spPr bwMode="auto">
          <a:xfrm>
            <a:off x="2322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31" name="正方形/長方形 30">
            <a:extLst>
              <a:ext uri="{FF2B5EF4-FFF2-40B4-BE49-F238E27FC236}">
                <a16:creationId xmlns:a16="http://schemas.microsoft.com/office/drawing/2014/main" id="{4C2B9AC3-45D1-4332-B45B-28574B841965}"/>
              </a:ext>
            </a:extLst>
          </p:cNvPr>
          <p:cNvSpPr/>
          <p:nvPr/>
        </p:nvSpPr>
        <p:spPr>
          <a:xfrm>
            <a:off x="2098800" y="4860000"/>
            <a:ext cx="478016" cy="369332"/>
          </a:xfrm>
          <a:prstGeom prst="rect">
            <a:avLst/>
          </a:prstGeom>
        </p:spPr>
        <p:txBody>
          <a:bodyPr wrap="none">
            <a:spAutoFit/>
          </a:bodyPr>
          <a:lstStyle/>
          <a:p>
            <a:r>
              <a:rPr lang="en-US" altLang="ja-JP" dirty="0">
                <a:latin typeface="+mn-ea"/>
              </a:rPr>
              <a:t>TG</a:t>
            </a:r>
            <a:endParaRPr lang="ja-JP" altLang="en-US" dirty="0"/>
          </a:p>
        </p:txBody>
      </p:sp>
      <p:cxnSp>
        <p:nvCxnSpPr>
          <p:cNvPr id="32" name="直線コネクタ 31">
            <a:extLst>
              <a:ext uri="{FF2B5EF4-FFF2-40B4-BE49-F238E27FC236}">
                <a16:creationId xmlns:a16="http://schemas.microsoft.com/office/drawing/2014/main" id="{D67084AF-4C22-4932-A43B-4CF5BE9A8400}"/>
              </a:ext>
            </a:extLst>
          </p:cNvPr>
          <p:cNvCxnSpPr/>
          <p:nvPr/>
        </p:nvCxnSpPr>
        <p:spPr bwMode="auto">
          <a:xfrm>
            <a:off x="3096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33" name="直線コネクタ 32">
            <a:extLst>
              <a:ext uri="{FF2B5EF4-FFF2-40B4-BE49-F238E27FC236}">
                <a16:creationId xmlns:a16="http://schemas.microsoft.com/office/drawing/2014/main" id="{E06EC17A-6CC3-4763-A539-A947238E12C5}"/>
              </a:ext>
            </a:extLst>
          </p:cNvPr>
          <p:cNvCxnSpPr/>
          <p:nvPr/>
        </p:nvCxnSpPr>
        <p:spPr bwMode="auto">
          <a:xfrm>
            <a:off x="8712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34" name="直線コネクタ 33">
            <a:extLst>
              <a:ext uri="{FF2B5EF4-FFF2-40B4-BE49-F238E27FC236}">
                <a16:creationId xmlns:a16="http://schemas.microsoft.com/office/drawing/2014/main" id="{9B9E33F5-69B4-4AA4-888C-F51A5779E53B}"/>
              </a:ext>
            </a:extLst>
          </p:cNvPr>
          <p:cNvCxnSpPr/>
          <p:nvPr/>
        </p:nvCxnSpPr>
        <p:spPr bwMode="auto">
          <a:xfrm>
            <a:off x="1332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35" name="正方形/長方形 34">
            <a:extLst>
              <a:ext uri="{FF2B5EF4-FFF2-40B4-BE49-F238E27FC236}">
                <a16:creationId xmlns:a16="http://schemas.microsoft.com/office/drawing/2014/main" id="{E5363E87-32DD-41A0-9CE4-BCFA6C5EF530}"/>
              </a:ext>
            </a:extLst>
          </p:cNvPr>
          <p:cNvSpPr/>
          <p:nvPr/>
        </p:nvSpPr>
        <p:spPr>
          <a:xfrm>
            <a:off x="2232000" y="5040000"/>
            <a:ext cx="495649" cy="369332"/>
          </a:xfrm>
          <a:prstGeom prst="rect">
            <a:avLst/>
          </a:prstGeom>
        </p:spPr>
        <p:txBody>
          <a:bodyPr wrap="none">
            <a:spAutoFit/>
          </a:bodyPr>
          <a:lstStyle/>
          <a:p>
            <a:r>
              <a:rPr lang="en-US" altLang="ja-JP" dirty="0">
                <a:latin typeface="+mn-ea"/>
              </a:rPr>
              <a:t>GC</a:t>
            </a:r>
            <a:endParaRPr lang="ja-JP" altLang="en-US" dirty="0"/>
          </a:p>
        </p:txBody>
      </p:sp>
      <p:sp>
        <p:nvSpPr>
          <p:cNvPr id="36" name="正方形/長方形 35">
            <a:extLst>
              <a:ext uri="{FF2B5EF4-FFF2-40B4-BE49-F238E27FC236}">
                <a16:creationId xmlns:a16="http://schemas.microsoft.com/office/drawing/2014/main" id="{D2F2670D-A391-4819-8463-5FA8F6190CF1}"/>
              </a:ext>
            </a:extLst>
          </p:cNvPr>
          <p:cNvSpPr/>
          <p:nvPr/>
        </p:nvSpPr>
        <p:spPr>
          <a:xfrm>
            <a:off x="2394000" y="5220000"/>
            <a:ext cx="495649" cy="369332"/>
          </a:xfrm>
          <a:prstGeom prst="rect">
            <a:avLst/>
          </a:prstGeom>
        </p:spPr>
        <p:txBody>
          <a:bodyPr wrap="none">
            <a:spAutoFit/>
          </a:bodyPr>
          <a:lstStyle/>
          <a:p>
            <a:r>
              <a:rPr lang="en-US" altLang="ja-JP" dirty="0">
                <a:latin typeface="+mn-ea"/>
              </a:rPr>
              <a:t>CC</a:t>
            </a:r>
            <a:endParaRPr lang="ja-JP" altLang="en-US" dirty="0"/>
          </a:p>
        </p:txBody>
      </p:sp>
      <p:sp>
        <p:nvSpPr>
          <p:cNvPr id="37" name="正方形/長方形 36">
            <a:extLst>
              <a:ext uri="{FF2B5EF4-FFF2-40B4-BE49-F238E27FC236}">
                <a16:creationId xmlns:a16="http://schemas.microsoft.com/office/drawing/2014/main" id="{8DBBD40E-7370-4576-A67C-42533F20252A}"/>
              </a:ext>
            </a:extLst>
          </p:cNvPr>
          <p:cNvSpPr/>
          <p:nvPr/>
        </p:nvSpPr>
        <p:spPr>
          <a:xfrm>
            <a:off x="2548800" y="5400000"/>
            <a:ext cx="495649" cy="369332"/>
          </a:xfrm>
          <a:prstGeom prst="rect">
            <a:avLst/>
          </a:prstGeom>
        </p:spPr>
        <p:txBody>
          <a:bodyPr wrap="none">
            <a:spAutoFit/>
          </a:bodyPr>
          <a:lstStyle/>
          <a:p>
            <a:r>
              <a:rPr lang="en-US" altLang="ja-JP" dirty="0">
                <a:latin typeface="+mn-ea"/>
              </a:rPr>
              <a:t>CG</a:t>
            </a:r>
            <a:endParaRPr lang="ja-JP" altLang="en-US" dirty="0"/>
          </a:p>
        </p:txBody>
      </p:sp>
      <p:sp>
        <p:nvSpPr>
          <p:cNvPr id="38" name="正方形/長方形 37">
            <a:extLst>
              <a:ext uri="{FF2B5EF4-FFF2-40B4-BE49-F238E27FC236}">
                <a16:creationId xmlns:a16="http://schemas.microsoft.com/office/drawing/2014/main" id="{B8069D1A-AB33-49BE-B48B-BC4AA739DDC2}"/>
              </a:ext>
            </a:extLst>
          </p:cNvPr>
          <p:cNvSpPr/>
          <p:nvPr/>
        </p:nvSpPr>
        <p:spPr>
          <a:xfrm>
            <a:off x="2700000" y="5580000"/>
            <a:ext cx="487634" cy="369332"/>
          </a:xfrm>
          <a:prstGeom prst="rect">
            <a:avLst/>
          </a:prstGeom>
        </p:spPr>
        <p:txBody>
          <a:bodyPr wrap="none">
            <a:spAutoFit/>
          </a:bodyPr>
          <a:lstStyle/>
          <a:p>
            <a:r>
              <a:rPr lang="en-US" altLang="ja-JP" dirty="0">
                <a:latin typeface="+mn-ea"/>
              </a:rPr>
              <a:t>GA</a:t>
            </a:r>
            <a:endParaRPr lang="ja-JP" altLang="en-US" dirty="0"/>
          </a:p>
        </p:txBody>
      </p:sp>
      <p:cxnSp>
        <p:nvCxnSpPr>
          <p:cNvPr id="39" name="直線コネクタ 38">
            <a:extLst>
              <a:ext uri="{FF2B5EF4-FFF2-40B4-BE49-F238E27FC236}">
                <a16:creationId xmlns:a16="http://schemas.microsoft.com/office/drawing/2014/main" id="{915FBFA7-B61F-4865-B24C-538FED1E6319}"/>
              </a:ext>
            </a:extLst>
          </p:cNvPr>
          <p:cNvCxnSpPr/>
          <p:nvPr/>
        </p:nvCxnSpPr>
        <p:spPr>
          <a:xfrm flipH="1">
            <a:off x="144000" y="3337200"/>
            <a:ext cx="2952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EC074113-ED12-446F-BE8F-053E1BCE83E9}"/>
              </a:ext>
            </a:extLst>
          </p:cNvPr>
          <p:cNvCxnSpPr/>
          <p:nvPr/>
        </p:nvCxnSpPr>
        <p:spPr>
          <a:xfrm flipH="1">
            <a:off x="144000" y="4240800"/>
            <a:ext cx="2952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EA5C59FB-F8F0-4892-AAD9-AB1F9F992875}"/>
              </a:ext>
            </a:extLst>
          </p:cNvPr>
          <p:cNvCxnSpPr/>
          <p:nvPr/>
        </p:nvCxnSpPr>
        <p:spPr>
          <a:xfrm flipH="1">
            <a:off x="144000" y="5144400"/>
            <a:ext cx="2952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9E212095-9A52-4551-B811-E729D5A0A95D}"/>
              </a:ext>
            </a:extLst>
          </p:cNvPr>
          <p:cNvCxnSpPr/>
          <p:nvPr/>
        </p:nvCxnSpPr>
        <p:spPr>
          <a:xfrm flipH="1">
            <a:off x="144000" y="2434665"/>
            <a:ext cx="2952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03F2F68C-B348-4CEB-86CE-69D3FA66881E}"/>
              </a:ext>
            </a:extLst>
          </p:cNvPr>
          <p:cNvCxnSpPr/>
          <p:nvPr/>
        </p:nvCxnSpPr>
        <p:spPr>
          <a:xfrm flipH="1">
            <a:off x="128464" y="6051600"/>
            <a:ext cx="2952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4" name="Text Box 8">
            <a:extLst>
              <a:ext uri="{FF2B5EF4-FFF2-40B4-BE49-F238E27FC236}">
                <a16:creationId xmlns:a16="http://schemas.microsoft.com/office/drawing/2014/main" id="{15281CBA-9B95-4DF3-8D6E-C820B19E786B}"/>
              </a:ext>
            </a:extLst>
          </p:cNvPr>
          <p:cNvSpPr txBox="1">
            <a:spLocks noChangeArrowheads="1"/>
          </p:cNvSpPr>
          <p:nvPr/>
        </p:nvSpPr>
        <p:spPr bwMode="auto">
          <a:xfrm>
            <a:off x="5796172" y="46100"/>
            <a:ext cx="4053371" cy="2308324"/>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例として、</a:t>
            </a:r>
            <a:r>
              <a:rPr lang="en-US" altLang="ja-JP" dirty="0">
                <a:solidFill>
                  <a:schemeClr val="bg1">
                    <a:lumMod val="50000"/>
                  </a:schemeClr>
                </a:solidFill>
                <a:latin typeface="+mn-ea"/>
              </a:rPr>
              <a:t>k-mer</a:t>
            </a:r>
            <a:r>
              <a:rPr lang="ja-JP" altLang="en-US" dirty="0">
                <a:solidFill>
                  <a:schemeClr val="bg1">
                    <a:lumMod val="50000"/>
                  </a:schemeClr>
                </a:solidFill>
                <a:latin typeface="+mn-ea"/>
              </a:rPr>
              <a:t>出現頻度解析（</a:t>
            </a:r>
            <a:r>
              <a:rPr lang="en-US" altLang="ja-JP" dirty="0">
                <a:solidFill>
                  <a:schemeClr val="bg1">
                    <a:lumMod val="50000"/>
                  </a:schemeClr>
                </a:solidFill>
                <a:latin typeface="+mn-ea"/>
              </a:rPr>
              <a:t>k=2</a:t>
            </a:r>
            <a:r>
              <a:rPr lang="ja-JP" altLang="en-US" dirty="0">
                <a:solidFill>
                  <a:schemeClr val="bg1">
                    <a:lumMod val="50000"/>
                  </a:schemeClr>
                </a:solidFill>
                <a:latin typeface="+mn-ea"/>
              </a:rPr>
              <a:t>）で、①の配列の出現頻度を調べる。</a:t>
            </a:r>
            <a:r>
              <a:rPr lang="en-US" altLang="ja-JP" dirty="0">
                <a:solidFill>
                  <a:schemeClr val="bg1">
                    <a:lumMod val="50000"/>
                  </a:schemeClr>
                </a:solidFill>
                <a:latin typeface="+mn-ea"/>
              </a:rPr>
              <a:t>ACGT</a:t>
            </a:r>
            <a:r>
              <a:rPr lang="ja-JP" altLang="en-US" dirty="0">
                <a:solidFill>
                  <a:schemeClr val="bg1">
                    <a:lumMod val="50000"/>
                  </a:schemeClr>
                </a:solidFill>
                <a:latin typeface="+mn-ea"/>
              </a:rPr>
              <a:t>の</a:t>
            </a:r>
            <a:r>
              <a:rPr lang="en-US" altLang="ja-JP" dirty="0">
                <a:solidFill>
                  <a:schemeClr val="bg1">
                    <a:lumMod val="50000"/>
                  </a:schemeClr>
                </a:solidFill>
                <a:latin typeface="+mn-ea"/>
              </a:rPr>
              <a:t>4</a:t>
            </a:r>
            <a:r>
              <a:rPr lang="ja-JP" altLang="en-US" dirty="0">
                <a:solidFill>
                  <a:schemeClr val="bg1">
                    <a:lumMod val="50000"/>
                  </a:schemeClr>
                </a:solidFill>
                <a:latin typeface="+mn-ea"/>
              </a:rPr>
              <a:t>種類のみで考えると、②</a:t>
            </a:r>
            <a:r>
              <a:rPr lang="en-US" altLang="ja-JP" dirty="0">
                <a:solidFill>
                  <a:schemeClr val="bg1">
                    <a:lumMod val="50000"/>
                  </a:schemeClr>
                </a:solidFill>
                <a:latin typeface="+mn-ea"/>
              </a:rPr>
              <a:t>k=2</a:t>
            </a:r>
            <a:r>
              <a:rPr lang="ja-JP" altLang="en-US" dirty="0">
                <a:solidFill>
                  <a:schemeClr val="bg1">
                    <a:lumMod val="50000"/>
                  </a:schemeClr>
                </a:solidFill>
                <a:latin typeface="+mn-ea"/>
              </a:rPr>
              <a:t>の場合に可能な</a:t>
            </a:r>
            <a:r>
              <a:rPr lang="en-US" altLang="ja-JP" dirty="0">
                <a:solidFill>
                  <a:schemeClr val="bg1">
                    <a:lumMod val="50000"/>
                  </a:schemeClr>
                </a:solidFill>
                <a:latin typeface="+mn-ea"/>
              </a:rPr>
              <a:t>k-mer</a:t>
            </a:r>
            <a:r>
              <a:rPr lang="ja-JP" altLang="en-US" dirty="0">
                <a:solidFill>
                  <a:schemeClr val="bg1">
                    <a:lumMod val="50000"/>
                  </a:schemeClr>
                </a:solidFill>
                <a:latin typeface="+mn-ea"/>
              </a:rPr>
              <a:t>の種類数は「</a:t>
            </a:r>
            <a:r>
              <a:rPr lang="en-US" altLang="ja-JP" dirty="0">
                <a:solidFill>
                  <a:schemeClr val="bg1">
                    <a:lumMod val="50000"/>
                  </a:schemeClr>
                </a:solidFill>
                <a:latin typeface="+mn-ea"/>
              </a:rPr>
              <a:t>AA, AC, AG, …, TG, TT</a:t>
            </a:r>
            <a:r>
              <a:rPr lang="ja-JP" altLang="en-US" dirty="0">
                <a:solidFill>
                  <a:schemeClr val="bg1">
                    <a:lumMod val="50000"/>
                  </a:schemeClr>
                </a:solidFill>
                <a:latin typeface="+mn-ea"/>
              </a:rPr>
              <a:t>」の</a:t>
            </a:r>
            <a:r>
              <a:rPr lang="en-US" altLang="ja-JP" dirty="0">
                <a:solidFill>
                  <a:schemeClr val="bg1">
                    <a:lumMod val="50000"/>
                  </a:schemeClr>
                </a:solidFill>
                <a:latin typeface="+mn-ea"/>
              </a:rPr>
              <a:t>4^2 = 16</a:t>
            </a:r>
            <a:r>
              <a:rPr lang="ja-JP" altLang="en-US" dirty="0">
                <a:solidFill>
                  <a:schemeClr val="bg1">
                    <a:lumMod val="50000"/>
                  </a:schemeClr>
                </a:solidFill>
                <a:latin typeface="+mn-ea"/>
              </a:rPr>
              <a:t>。③カウント結果。例えば④は、「</a:t>
            </a:r>
            <a:r>
              <a:rPr lang="en-US" altLang="ja-JP" dirty="0">
                <a:solidFill>
                  <a:schemeClr val="bg1">
                    <a:lumMod val="50000"/>
                  </a:schemeClr>
                </a:solidFill>
                <a:latin typeface="+mn-ea"/>
              </a:rPr>
              <a:t>CG</a:t>
            </a:r>
            <a:r>
              <a:rPr lang="ja-JP" altLang="en-US" dirty="0">
                <a:solidFill>
                  <a:schemeClr val="bg1">
                    <a:lumMod val="50000"/>
                  </a:schemeClr>
                </a:solidFill>
                <a:latin typeface="+mn-ea"/>
              </a:rPr>
              <a:t>という</a:t>
            </a:r>
            <a:r>
              <a:rPr lang="en-US" altLang="ja-JP" dirty="0">
                <a:solidFill>
                  <a:schemeClr val="bg1">
                    <a:lumMod val="50000"/>
                  </a:schemeClr>
                </a:solidFill>
                <a:latin typeface="+mn-ea"/>
              </a:rPr>
              <a:t>2</a:t>
            </a:r>
            <a:r>
              <a:rPr lang="ja-JP" altLang="en-US" dirty="0">
                <a:solidFill>
                  <a:schemeClr val="bg1">
                    <a:lumMod val="50000"/>
                  </a:schemeClr>
                </a:solidFill>
                <a:latin typeface="+mn-ea"/>
              </a:rPr>
              <a:t>連続塩基が</a:t>
            </a:r>
            <a:r>
              <a:rPr lang="en-US" altLang="ja-JP" dirty="0">
                <a:solidFill>
                  <a:schemeClr val="bg1">
                    <a:lumMod val="50000"/>
                  </a:schemeClr>
                </a:solidFill>
                <a:latin typeface="+mn-ea"/>
              </a:rPr>
              <a:t>3</a:t>
            </a:r>
            <a:r>
              <a:rPr lang="ja-JP" altLang="en-US" dirty="0">
                <a:solidFill>
                  <a:schemeClr val="bg1">
                    <a:lumMod val="50000"/>
                  </a:schemeClr>
                </a:solidFill>
                <a:latin typeface="+mn-ea"/>
              </a:rPr>
              <a:t>回出現した」という風に解釈する。</a:t>
            </a:r>
            <a:r>
              <a:rPr lang="ja-JP" altLang="en-US" dirty="0">
                <a:latin typeface="+mn-ea"/>
              </a:rPr>
              <a:t>確かに、⑤</a:t>
            </a:r>
            <a:r>
              <a:rPr lang="en-US" altLang="ja-JP" dirty="0">
                <a:latin typeface="+mn-ea"/>
              </a:rPr>
              <a:t>CG</a:t>
            </a:r>
            <a:r>
              <a:rPr lang="ja-JP" altLang="en-US" dirty="0">
                <a:latin typeface="+mn-ea"/>
              </a:rPr>
              <a:t>が</a:t>
            </a:r>
            <a:r>
              <a:rPr lang="en-US" altLang="ja-JP" dirty="0">
                <a:latin typeface="+mn-ea"/>
              </a:rPr>
              <a:t>3</a:t>
            </a:r>
            <a:r>
              <a:rPr lang="ja-JP" altLang="en-US" dirty="0">
                <a:latin typeface="+mn-ea"/>
              </a:rPr>
              <a:t>個ありますね。</a:t>
            </a:r>
            <a:endParaRPr lang="en-US" altLang="ja-JP" dirty="0">
              <a:latin typeface="+mn-ea"/>
            </a:endParaRPr>
          </a:p>
        </p:txBody>
      </p:sp>
      <p:pic>
        <p:nvPicPr>
          <p:cNvPr id="45" name="図 44">
            <a:extLst>
              <a:ext uri="{FF2B5EF4-FFF2-40B4-BE49-F238E27FC236}">
                <a16:creationId xmlns:a16="http://schemas.microsoft.com/office/drawing/2014/main" id="{28B58B40-B0A4-498B-BE7D-3387C39F0DAE}"/>
              </a:ext>
            </a:extLst>
          </p:cNvPr>
          <p:cNvPicPr>
            <a:picLocks noChangeAspect="1"/>
          </p:cNvPicPr>
          <p:nvPr/>
        </p:nvPicPr>
        <p:blipFill rotWithShape="1">
          <a:blip r:embed="rId3"/>
          <a:srcRect l="-1" r="32248"/>
          <a:stretch/>
        </p:blipFill>
        <p:spPr>
          <a:xfrm>
            <a:off x="4806000" y="2430000"/>
            <a:ext cx="784800" cy="3520745"/>
          </a:xfrm>
          <a:prstGeom prst="rect">
            <a:avLst/>
          </a:prstGeom>
          <a:ln w="9525">
            <a:solidFill>
              <a:schemeClr val="tx1"/>
            </a:solidFill>
          </a:ln>
        </p:spPr>
      </p:pic>
      <p:grpSp>
        <p:nvGrpSpPr>
          <p:cNvPr id="46" name="グループ化 25">
            <a:extLst>
              <a:ext uri="{FF2B5EF4-FFF2-40B4-BE49-F238E27FC236}">
                <a16:creationId xmlns:a16="http://schemas.microsoft.com/office/drawing/2014/main" id="{944AF49A-7AB0-4C33-A4FD-E706109B585B}"/>
              </a:ext>
            </a:extLst>
          </p:cNvPr>
          <p:cNvGrpSpPr>
            <a:grpSpLocks/>
          </p:cNvGrpSpPr>
          <p:nvPr/>
        </p:nvGrpSpPr>
        <p:grpSpPr bwMode="auto">
          <a:xfrm>
            <a:off x="5090400" y="2052588"/>
            <a:ext cx="647700" cy="368300"/>
            <a:chOff x="8265543" y="5967772"/>
            <a:chExt cx="647700" cy="369332"/>
          </a:xfrm>
        </p:grpSpPr>
        <p:sp>
          <p:nvSpPr>
            <p:cNvPr id="47" name="下矢印 26">
              <a:extLst>
                <a:ext uri="{FF2B5EF4-FFF2-40B4-BE49-F238E27FC236}">
                  <a16:creationId xmlns:a16="http://schemas.microsoft.com/office/drawing/2014/main" id="{8D6043F4-EEA4-46CD-88FF-74412B31ADEB}"/>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48" name="テキスト ボックス 27">
              <a:extLst>
                <a:ext uri="{FF2B5EF4-FFF2-40B4-BE49-F238E27FC236}">
                  <a16:creationId xmlns:a16="http://schemas.microsoft.com/office/drawing/2014/main" id="{DA5AD1EC-0315-42DC-83A1-CB48C0E2C0A7}"/>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③</a:t>
              </a:r>
            </a:p>
          </p:txBody>
        </p:sp>
      </p:grpSp>
      <p:sp>
        <p:nvSpPr>
          <p:cNvPr id="49" name="正方形/長方形 48">
            <a:extLst>
              <a:ext uri="{FF2B5EF4-FFF2-40B4-BE49-F238E27FC236}">
                <a16:creationId xmlns:a16="http://schemas.microsoft.com/office/drawing/2014/main" id="{00B2CBB1-0EB1-46DB-A6B4-0C193312D608}"/>
              </a:ext>
            </a:extLst>
          </p:cNvPr>
          <p:cNvSpPr/>
          <p:nvPr/>
        </p:nvSpPr>
        <p:spPr>
          <a:xfrm>
            <a:off x="4798800" y="3754800"/>
            <a:ext cx="792000" cy="2232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50" name="グループ化 19">
            <a:extLst>
              <a:ext uri="{FF2B5EF4-FFF2-40B4-BE49-F238E27FC236}">
                <a16:creationId xmlns:a16="http://schemas.microsoft.com/office/drawing/2014/main" id="{DA479BB5-3D5A-4E96-B71B-8336AFB2AC9E}"/>
              </a:ext>
            </a:extLst>
          </p:cNvPr>
          <p:cNvGrpSpPr>
            <a:grpSpLocks/>
          </p:cNvGrpSpPr>
          <p:nvPr/>
        </p:nvGrpSpPr>
        <p:grpSpPr bwMode="auto">
          <a:xfrm>
            <a:off x="5590800" y="3538800"/>
            <a:ext cx="433387" cy="647700"/>
            <a:chOff x="9008376" y="4278533"/>
            <a:chExt cx="432048" cy="647700"/>
          </a:xfrm>
        </p:grpSpPr>
        <p:sp>
          <p:nvSpPr>
            <p:cNvPr id="51" name="下矢印 20">
              <a:extLst>
                <a:ext uri="{FF2B5EF4-FFF2-40B4-BE49-F238E27FC236}">
                  <a16:creationId xmlns:a16="http://schemas.microsoft.com/office/drawing/2014/main" id="{2842574A-C9F8-4668-A25F-C47996D650B7}"/>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52" name="テキスト ボックス 21">
              <a:extLst>
                <a:ext uri="{FF2B5EF4-FFF2-40B4-BE49-F238E27FC236}">
                  <a16:creationId xmlns:a16="http://schemas.microsoft.com/office/drawing/2014/main" id="{02219AE9-4AFB-4F72-928D-DF7A23A65EF2}"/>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
        <p:nvSpPr>
          <p:cNvPr id="53" name="正方形/長方形 52">
            <a:extLst>
              <a:ext uri="{FF2B5EF4-FFF2-40B4-BE49-F238E27FC236}">
                <a16:creationId xmlns:a16="http://schemas.microsoft.com/office/drawing/2014/main" id="{A0FB74D5-12F4-4EAE-B829-EF886CF6AE29}"/>
              </a:ext>
            </a:extLst>
          </p:cNvPr>
          <p:cNvSpPr/>
          <p:nvPr/>
        </p:nvSpPr>
        <p:spPr>
          <a:xfrm>
            <a:off x="694800" y="3153600"/>
            <a:ext cx="331200" cy="1944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4" name="正方形/長方形 53">
            <a:extLst>
              <a:ext uri="{FF2B5EF4-FFF2-40B4-BE49-F238E27FC236}">
                <a16:creationId xmlns:a16="http://schemas.microsoft.com/office/drawing/2014/main" id="{265617F3-BF3C-4458-9C75-4F5BA7FE829A}"/>
              </a:ext>
            </a:extLst>
          </p:cNvPr>
          <p:cNvSpPr/>
          <p:nvPr/>
        </p:nvSpPr>
        <p:spPr>
          <a:xfrm>
            <a:off x="694800" y="2124000"/>
            <a:ext cx="331200" cy="1944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5" name="正方形/長方形 54">
            <a:extLst>
              <a:ext uri="{FF2B5EF4-FFF2-40B4-BE49-F238E27FC236}">
                <a16:creationId xmlns:a16="http://schemas.microsoft.com/office/drawing/2014/main" id="{2F339437-52EE-4957-AF29-EE4F39E8085C}"/>
              </a:ext>
            </a:extLst>
          </p:cNvPr>
          <p:cNvSpPr/>
          <p:nvPr/>
        </p:nvSpPr>
        <p:spPr>
          <a:xfrm>
            <a:off x="1591200" y="2124000"/>
            <a:ext cx="331200" cy="1944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6" name="正方形/長方形 55">
            <a:extLst>
              <a:ext uri="{FF2B5EF4-FFF2-40B4-BE49-F238E27FC236}">
                <a16:creationId xmlns:a16="http://schemas.microsoft.com/office/drawing/2014/main" id="{405BAAE6-569B-4975-A9D7-C1B65237BA38}"/>
              </a:ext>
            </a:extLst>
          </p:cNvPr>
          <p:cNvSpPr/>
          <p:nvPr/>
        </p:nvSpPr>
        <p:spPr>
          <a:xfrm>
            <a:off x="1584000" y="4226400"/>
            <a:ext cx="331200" cy="1944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7" name="正方形/長方形 56">
            <a:extLst>
              <a:ext uri="{FF2B5EF4-FFF2-40B4-BE49-F238E27FC236}">
                <a16:creationId xmlns:a16="http://schemas.microsoft.com/office/drawing/2014/main" id="{F498EB6A-2845-4A74-8251-87C39B71C8B1}"/>
              </a:ext>
            </a:extLst>
          </p:cNvPr>
          <p:cNvSpPr/>
          <p:nvPr/>
        </p:nvSpPr>
        <p:spPr>
          <a:xfrm>
            <a:off x="2635200" y="2124000"/>
            <a:ext cx="331200" cy="1944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8" name="正方形/長方形 57">
            <a:extLst>
              <a:ext uri="{FF2B5EF4-FFF2-40B4-BE49-F238E27FC236}">
                <a16:creationId xmlns:a16="http://schemas.microsoft.com/office/drawing/2014/main" id="{D6B03025-03E8-4D77-90FB-C8C39F993C5A}"/>
              </a:ext>
            </a:extLst>
          </p:cNvPr>
          <p:cNvSpPr/>
          <p:nvPr/>
        </p:nvSpPr>
        <p:spPr>
          <a:xfrm>
            <a:off x="2628000" y="5500800"/>
            <a:ext cx="331200" cy="1944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59" name="グループ化 1">
            <a:extLst>
              <a:ext uri="{FF2B5EF4-FFF2-40B4-BE49-F238E27FC236}">
                <a16:creationId xmlns:a16="http://schemas.microsoft.com/office/drawing/2014/main" id="{D621AB08-6450-4292-897D-8E27614DF8EE}"/>
              </a:ext>
            </a:extLst>
          </p:cNvPr>
          <p:cNvGrpSpPr>
            <a:grpSpLocks/>
          </p:cNvGrpSpPr>
          <p:nvPr/>
        </p:nvGrpSpPr>
        <p:grpSpPr bwMode="auto">
          <a:xfrm>
            <a:off x="972000" y="2708920"/>
            <a:ext cx="415498" cy="647700"/>
            <a:chOff x="8946000" y="4620357"/>
            <a:chExt cx="415497" cy="647700"/>
          </a:xfrm>
        </p:grpSpPr>
        <p:sp>
          <p:nvSpPr>
            <p:cNvPr id="60" name="下矢印 31">
              <a:extLst>
                <a:ext uri="{FF2B5EF4-FFF2-40B4-BE49-F238E27FC236}">
                  <a16:creationId xmlns:a16="http://schemas.microsoft.com/office/drawing/2014/main" id="{FB399E3B-B0F0-4783-9530-9C5C9EE8FC57}"/>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61" name="正方形/長方形 1">
              <a:extLst>
                <a:ext uri="{FF2B5EF4-FFF2-40B4-BE49-F238E27FC236}">
                  <a16:creationId xmlns:a16="http://schemas.microsoft.com/office/drawing/2014/main" id="{B4674728-7B5E-459E-AF3E-10DCA431EE3B}"/>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grpSp>
        <p:nvGrpSpPr>
          <p:cNvPr id="62" name="グループ化 1">
            <a:extLst>
              <a:ext uri="{FF2B5EF4-FFF2-40B4-BE49-F238E27FC236}">
                <a16:creationId xmlns:a16="http://schemas.microsoft.com/office/drawing/2014/main" id="{6FC4BF1A-EF41-4D81-B2FA-DD3C3E2C0331}"/>
              </a:ext>
            </a:extLst>
          </p:cNvPr>
          <p:cNvGrpSpPr>
            <a:grpSpLocks/>
          </p:cNvGrpSpPr>
          <p:nvPr/>
        </p:nvGrpSpPr>
        <p:grpSpPr bwMode="auto">
          <a:xfrm>
            <a:off x="1843200" y="3789412"/>
            <a:ext cx="415498" cy="647700"/>
            <a:chOff x="8946000" y="4620357"/>
            <a:chExt cx="415497" cy="647700"/>
          </a:xfrm>
        </p:grpSpPr>
        <p:sp>
          <p:nvSpPr>
            <p:cNvPr id="63" name="下矢印 31">
              <a:extLst>
                <a:ext uri="{FF2B5EF4-FFF2-40B4-BE49-F238E27FC236}">
                  <a16:creationId xmlns:a16="http://schemas.microsoft.com/office/drawing/2014/main" id="{B750261A-025F-42D0-BD2D-D855E7CD0BBD}"/>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64" name="正方形/長方形 1">
              <a:extLst>
                <a:ext uri="{FF2B5EF4-FFF2-40B4-BE49-F238E27FC236}">
                  <a16:creationId xmlns:a16="http://schemas.microsoft.com/office/drawing/2014/main" id="{68A82D6B-67D3-49EA-A81B-9C6320F54B05}"/>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grpSp>
        <p:nvGrpSpPr>
          <p:cNvPr id="65" name="グループ化 1">
            <a:extLst>
              <a:ext uri="{FF2B5EF4-FFF2-40B4-BE49-F238E27FC236}">
                <a16:creationId xmlns:a16="http://schemas.microsoft.com/office/drawing/2014/main" id="{191B3952-1BD8-456B-96C1-D010A9A44A96}"/>
              </a:ext>
            </a:extLst>
          </p:cNvPr>
          <p:cNvGrpSpPr>
            <a:grpSpLocks/>
          </p:cNvGrpSpPr>
          <p:nvPr/>
        </p:nvGrpSpPr>
        <p:grpSpPr bwMode="auto">
          <a:xfrm>
            <a:off x="2905200" y="5058000"/>
            <a:ext cx="415498" cy="647700"/>
            <a:chOff x="8946000" y="4620357"/>
            <a:chExt cx="415497" cy="647700"/>
          </a:xfrm>
        </p:grpSpPr>
        <p:sp>
          <p:nvSpPr>
            <p:cNvPr id="66" name="下矢印 31">
              <a:extLst>
                <a:ext uri="{FF2B5EF4-FFF2-40B4-BE49-F238E27FC236}">
                  <a16:creationId xmlns:a16="http://schemas.microsoft.com/office/drawing/2014/main" id="{90518FB8-F934-407E-A748-C8AEA1230C65}"/>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67" name="正方形/長方形 1">
              <a:extLst>
                <a:ext uri="{FF2B5EF4-FFF2-40B4-BE49-F238E27FC236}">
                  <a16:creationId xmlns:a16="http://schemas.microsoft.com/office/drawing/2014/main" id="{69BE31C0-22B5-4625-A37C-43C40F4EE0FA}"/>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grpSp>
        <p:nvGrpSpPr>
          <p:cNvPr id="68" name="グループ化 25">
            <a:extLst>
              <a:ext uri="{FF2B5EF4-FFF2-40B4-BE49-F238E27FC236}">
                <a16:creationId xmlns:a16="http://schemas.microsoft.com/office/drawing/2014/main" id="{6CBD2E0C-8C53-4A09-B1A1-F3D86B6DB349}"/>
              </a:ext>
            </a:extLst>
          </p:cNvPr>
          <p:cNvGrpSpPr>
            <a:grpSpLocks/>
          </p:cNvGrpSpPr>
          <p:nvPr/>
        </p:nvGrpSpPr>
        <p:grpSpPr bwMode="auto">
          <a:xfrm>
            <a:off x="1270800" y="1728000"/>
            <a:ext cx="647700" cy="368300"/>
            <a:chOff x="8265543" y="5967772"/>
            <a:chExt cx="647700" cy="369332"/>
          </a:xfrm>
        </p:grpSpPr>
        <p:sp>
          <p:nvSpPr>
            <p:cNvPr id="69" name="下矢印 26">
              <a:extLst>
                <a:ext uri="{FF2B5EF4-FFF2-40B4-BE49-F238E27FC236}">
                  <a16:creationId xmlns:a16="http://schemas.microsoft.com/office/drawing/2014/main" id="{5F86B892-FD72-4ED6-86E8-5FF1B0897EAC}"/>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70" name="テキスト ボックス 27">
              <a:extLst>
                <a:ext uri="{FF2B5EF4-FFF2-40B4-BE49-F238E27FC236}">
                  <a16:creationId xmlns:a16="http://schemas.microsoft.com/office/drawing/2014/main" id="{A9B04550-5F0B-45BF-B1B3-2D46BBAA5A6D}"/>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342816771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2909D1D7-4BDA-480F-9A58-1B4F8F4FD824}"/>
              </a:ext>
            </a:extLst>
          </p:cNvPr>
          <p:cNvPicPr>
            <a:picLocks noChangeAspect="1"/>
          </p:cNvPicPr>
          <p:nvPr/>
        </p:nvPicPr>
        <p:blipFill>
          <a:blip r:embed="rId3"/>
          <a:stretch>
            <a:fillRect/>
          </a:stretch>
        </p:blipFill>
        <p:spPr>
          <a:xfrm>
            <a:off x="36000" y="936000"/>
            <a:ext cx="9391650" cy="5162550"/>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作図（例題</a:t>
            </a:r>
            <a:r>
              <a:rPr lang="en-US" altLang="ja-JP" sz="4000" dirty="0">
                <a:latin typeface="+mn-ea"/>
              </a:rPr>
              <a:t>12</a:t>
            </a:r>
            <a:r>
              <a:rPr lang="ja-JP" altLang="en-US" sz="4000" dirty="0">
                <a:latin typeface="+mn-ea"/>
              </a:rPr>
              <a:t>）</a:t>
            </a:r>
            <a:r>
              <a:rPr lang="en-US" altLang="ja-JP" sz="4000" dirty="0">
                <a:latin typeface="+mn-ea"/>
              </a:rPr>
              <a:t>3</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130</a:t>
            </a:fld>
            <a:endParaRPr lang="en-US" altLang="ja-JP" dirty="0">
              <a:solidFill>
                <a:srgbClr val="000000"/>
              </a:solidFill>
            </a:endParaRPr>
          </a:p>
        </p:txBody>
      </p:sp>
      <p:sp>
        <p:nvSpPr>
          <p:cNvPr id="11" name="Text Box 8">
            <a:extLst>
              <a:ext uri="{FF2B5EF4-FFF2-40B4-BE49-F238E27FC236}">
                <a16:creationId xmlns:a16="http://schemas.microsoft.com/office/drawing/2014/main" id="{9F2CFF84-7C6F-4ED2-9D12-4C405A8911B3}"/>
              </a:ext>
            </a:extLst>
          </p:cNvPr>
          <p:cNvSpPr txBox="1">
            <a:spLocks noChangeArrowheads="1"/>
          </p:cNvSpPr>
          <p:nvPr/>
        </p:nvSpPr>
        <p:spPr bwMode="auto">
          <a:xfrm>
            <a:off x="5796172" y="46100"/>
            <a:ext cx="4053371" cy="4247317"/>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ea typeface="+mn-ea"/>
              </a:rPr>
              <a:t>例題</a:t>
            </a:r>
            <a:r>
              <a:rPr lang="en-US" altLang="ja-JP" dirty="0">
                <a:latin typeface="+mn-ea"/>
                <a:ea typeface="+mn-ea"/>
              </a:rPr>
              <a:t>12</a:t>
            </a:r>
            <a:r>
              <a:rPr lang="ja-JP" altLang="en-US" dirty="0">
                <a:latin typeface="+mn-ea"/>
                <a:ea typeface="+mn-ea"/>
              </a:rPr>
              <a:t>のコピペ実行結果の、①</a:t>
            </a:r>
            <a:r>
              <a:rPr lang="en-US" altLang="ja-JP" dirty="0">
                <a:latin typeface="+mn-ea"/>
                <a:ea typeface="+mn-ea"/>
              </a:rPr>
              <a:t>Console</a:t>
            </a:r>
            <a:r>
              <a:rPr lang="ja-JP" altLang="en-US" dirty="0">
                <a:latin typeface="+mn-ea"/>
                <a:ea typeface="+mn-ea"/>
              </a:rPr>
              <a:t>画面。②警告メッセージがでており、③その理由として外れ値（</a:t>
            </a:r>
            <a:r>
              <a:rPr lang="en-US" altLang="ja-JP" dirty="0">
                <a:latin typeface="+mn-ea"/>
                <a:ea typeface="+mn-ea"/>
              </a:rPr>
              <a:t>-Inf</a:t>
            </a:r>
            <a:r>
              <a:rPr lang="ja-JP" altLang="en-US" dirty="0">
                <a:latin typeface="+mn-ea"/>
                <a:ea typeface="+mn-ea"/>
              </a:rPr>
              <a:t>）が存在するようだ。</a:t>
            </a:r>
            <a:r>
              <a:rPr lang="en-US" altLang="ja-JP" dirty="0">
                <a:latin typeface="+mn-ea"/>
                <a:ea typeface="+mn-ea"/>
              </a:rPr>
              <a:t>-Inf</a:t>
            </a:r>
            <a:r>
              <a:rPr lang="ja-JP" altLang="en-US" dirty="0">
                <a:latin typeface="+mn-ea"/>
                <a:ea typeface="+mn-ea"/>
              </a:rPr>
              <a:t>というのは「マイナス無限大（</a:t>
            </a:r>
            <a:r>
              <a:rPr lang="en-US" altLang="ja-JP" dirty="0">
                <a:latin typeface="+mn-ea"/>
                <a:ea typeface="+mn-ea"/>
              </a:rPr>
              <a:t>infinity</a:t>
            </a:r>
            <a:r>
              <a:rPr lang="ja-JP" altLang="en-US" dirty="0">
                <a:latin typeface="+mn-ea"/>
                <a:ea typeface="+mn-ea"/>
              </a:rPr>
              <a:t>）」のこと。</a:t>
            </a:r>
            <a:r>
              <a:rPr lang="en-US" altLang="ja-JP" dirty="0">
                <a:latin typeface="+mn-ea"/>
                <a:ea typeface="+mn-ea"/>
              </a:rPr>
              <a:t>log(</a:t>
            </a:r>
            <a:r>
              <a:rPr lang="ja-JP" altLang="en-US" dirty="0">
                <a:latin typeface="+mn-ea"/>
                <a:ea typeface="+mn-ea"/>
              </a:rPr>
              <a:t>観測値</a:t>
            </a:r>
            <a:r>
              <a:rPr lang="en-US" altLang="ja-JP" dirty="0">
                <a:latin typeface="+mn-ea"/>
                <a:ea typeface="+mn-ea"/>
              </a:rPr>
              <a:t>/</a:t>
            </a:r>
            <a:r>
              <a:rPr lang="ja-JP" altLang="en-US" dirty="0">
                <a:latin typeface="+mn-ea"/>
                <a:ea typeface="+mn-ea"/>
              </a:rPr>
              <a:t>期待値</a:t>
            </a:r>
            <a:r>
              <a:rPr lang="en-US" altLang="ja-JP" dirty="0">
                <a:latin typeface="+mn-ea"/>
                <a:ea typeface="+mn-ea"/>
              </a:rPr>
              <a:t>)</a:t>
            </a:r>
            <a:r>
              <a:rPr lang="ja-JP" altLang="en-US" dirty="0">
                <a:latin typeface="+mn-ea"/>
                <a:ea typeface="+mn-ea"/>
              </a:rPr>
              <a:t>で計算しているので、</a:t>
            </a:r>
            <a:r>
              <a:rPr lang="en-US" altLang="ja-JP" dirty="0">
                <a:latin typeface="+mn-ea"/>
                <a:ea typeface="+mn-ea"/>
              </a:rPr>
              <a:t>log</a:t>
            </a:r>
            <a:r>
              <a:rPr lang="ja-JP" altLang="en-US" dirty="0">
                <a:latin typeface="+mn-ea"/>
                <a:ea typeface="+mn-ea"/>
              </a:rPr>
              <a:t>の特性をある程度理解していれば、「観測値が</a:t>
            </a:r>
            <a:r>
              <a:rPr lang="en-US" altLang="ja-JP" dirty="0">
                <a:latin typeface="+mn-ea"/>
                <a:ea typeface="+mn-ea"/>
              </a:rPr>
              <a:t>0</a:t>
            </a:r>
            <a:r>
              <a:rPr lang="ja-JP" altLang="en-US" dirty="0">
                <a:latin typeface="+mn-ea"/>
                <a:ea typeface="+mn-ea"/>
              </a:rPr>
              <a:t>のものがあるのだろう」と簡単に原因の解読ができる。</a:t>
            </a:r>
            <a:r>
              <a:rPr lang="ja-JP" altLang="en-US" dirty="0">
                <a:solidFill>
                  <a:schemeClr val="bg1">
                    <a:lumMod val="50000"/>
                  </a:schemeClr>
                </a:solidFill>
                <a:latin typeface="+mn-ea"/>
                <a:ea typeface="+mn-ea"/>
              </a:rPr>
              <a:t>実際に出力ファイル（</a:t>
            </a:r>
            <a:r>
              <a:rPr lang="en-US" altLang="ja-JP" dirty="0">
                <a:solidFill>
                  <a:schemeClr val="bg1">
                    <a:lumMod val="50000"/>
                  </a:schemeClr>
                </a:solidFill>
                <a:latin typeface="+mn-ea"/>
                <a:ea typeface="+mn-ea"/>
              </a:rPr>
              <a:t>hoge12.txt</a:t>
            </a:r>
            <a:r>
              <a:rPr lang="ja-JP" altLang="en-US" dirty="0">
                <a:solidFill>
                  <a:schemeClr val="bg1">
                    <a:lumMod val="50000"/>
                  </a:schemeClr>
                </a:solidFill>
                <a:latin typeface="+mn-ea"/>
                <a:ea typeface="+mn-ea"/>
              </a:rPr>
              <a:t>）を眺めると、「</a:t>
            </a:r>
            <a:r>
              <a:rPr lang="en-US" altLang="ja-JP" dirty="0">
                <a:solidFill>
                  <a:schemeClr val="bg1">
                    <a:lumMod val="50000"/>
                  </a:schemeClr>
                </a:solidFill>
                <a:latin typeface="+mn-ea"/>
                <a:ea typeface="+mn-ea"/>
              </a:rPr>
              <a:t>TT</a:t>
            </a:r>
            <a:r>
              <a:rPr lang="ja-JP" altLang="en-US" dirty="0">
                <a:solidFill>
                  <a:schemeClr val="bg1">
                    <a:lumMod val="50000"/>
                  </a:schemeClr>
                </a:solidFill>
                <a:latin typeface="+mn-ea"/>
                <a:ea typeface="+mn-ea"/>
              </a:rPr>
              <a:t>」の列において、「</a:t>
            </a:r>
            <a:r>
              <a:rPr lang="en-US" altLang="ja-JP" dirty="0">
                <a:solidFill>
                  <a:schemeClr val="bg1">
                    <a:lumMod val="50000"/>
                  </a:schemeClr>
                </a:solidFill>
                <a:latin typeface="+mn-ea"/>
                <a:ea typeface="+mn-ea"/>
              </a:rPr>
              <a:t>HSCHRUN_RANDOM_146</a:t>
            </a:r>
            <a:r>
              <a:rPr lang="ja-JP" altLang="en-US" dirty="0">
                <a:solidFill>
                  <a:schemeClr val="bg1">
                    <a:lumMod val="50000"/>
                  </a:schemeClr>
                </a:solidFill>
                <a:latin typeface="+mn-ea"/>
                <a:ea typeface="+mn-ea"/>
              </a:rPr>
              <a:t>」というコンティグが</a:t>
            </a:r>
            <a:r>
              <a:rPr lang="en-US" altLang="ja-JP" dirty="0">
                <a:solidFill>
                  <a:schemeClr val="bg1">
                    <a:lumMod val="50000"/>
                  </a:schemeClr>
                </a:solidFill>
                <a:latin typeface="+mn-ea"/>
                <a:ea typeface="+mn-ea"/>
              </a:rPr>
              <a:t>-Inf</a:t>
            </a:r>
            <a:r>
              <a:rPr lang="ja-JP" altLang="en-US" dirty="0">
                <a:solidFill>
                  <a:schemeClr val="bg1">
                    <a:lumMod val="50000"/>
                  </a:schemeClr>
                </a:solidFill>
                <a:latin typeface="+mn-ea"/>
                <a:ea typeface="+mn-ea"/>
              </a:rPr>
              <a:t>になっていることが確認できる。ヒトゲノムの場合は、</a:t>
            </a:r>
            <a:r>
              <a:rPr lang="en-US" altLang="ja-JP" dirty="0">
                <a:solidFill>
                  <a:schemeClr val="bg1">
                    <a:lumMod val="50000"/>
                  </a:schemeClr>
                </a:solidFill>
                <a:latin typeface="+mn-ea"/>
                <a:ea typeface="+mn-ea"/>
              </a:rPr>
              <a:t>21</a:t>
            </a:r>
            <a:r>
              <a:rPr lang="ja-JP" altLang="en-US" dirty="0">
                <a:solidFill>
                  <a:schemeClr val="bg1">
                    <a:lumMod val="50000"/>
                  </a:schemeClr>
                </a:solidFill>
                <a:latin typeface="+mn-ea"/>
                <a:ea typeface="+mn-ea"/>
              </a:rPr>
              <a:t>番染色体（</a:t>
            </a:r>
            <a:r>
              <a:rPr lang="en-US" altLang="ja-JP" dirty="0">
                <a:solidFill>
                  <a:schemeClr val="bg1">
                    <a:lumMod val="50000"/>
                  </a:schemeClr>
                </a:solidFill>
                <a:latin typeface="+mn-ea"/>
                <a:ea typeface="+mn-ea"/>
              </a:rPr>
              <a:t>x</a:t>
            </a:r>
            <a:r>
              <a:rPr lang="ja-JP" altLang="en-US" dirty="0">
                <a:solidFill>
                  <a:schemeClr val="bg1">
                    <a:lumMod val="50000"/>
                  </a:schemeClr>
                </a:solidFill>
                <a:latin typeface="+mn-ea"/>
                <a:ea typeface="+mn-ea"/>
              </a:rPr>
              <a:t>と</a:t>
            </a:r>
            <a:r>
              <a:rPr lang="en-US" altLang="ja-JP" dirty="0">
                <a:solidFill>
                  <a:schemeClr val="bg1">
                    <a:lumMod val="50000"/>
                  </a:schemeClr>
                </a:solidFill>
                <a:latin typeface="+mn-ea"/>
                <a:ea typeface="+mn-ea"/>
              </a:rPr>
              <a:t>y</a:t>
            </a:r>
            <a:r>
              <a:rPr lang="ja-JP" altLang="en-US" dirty="0">
                <a:solidFill>
                  <a:schemeClr val="bg1">
                    <a:lumMod val="50000"/>
                  </a:schemeClr>
                </a:solidFill>
                <a:latin typeface="+mn-ea"/>
                <a:ea typeface="+mn-ea"/>
              </a:rPr>
              <a:t>を含めてもよい）までで同様の計算を行えば、このような警告は出ない筈。</a:t>
            </a:r>
            <a:endParaRPr lang="en-US" altLang="ja-JP" dirty="0">
              <a:solidFill>
                <a:schemeClr val="bg1">
                  <a:lumMod val="50000"/>
                </a:schemeClr>
              </a:solidFill>
              <a:latin typeface="+mn-ea"/>
              <a:ea typeface="+mn-ea"/>
            </a:endParaRPr>
          </a:p>
        </p:txBody>
      </p:sp>
      <p:pic>
        <p:nvPicPr>
          <p:cNvPr id="26" name="図 25">
            <a:extLst>
              <a:ext uri="{FF2B5EF4-FFF2-40B4-BE49-F238E27FC236}">
                <a16:creationId xmlns:a16="http://schemas.microsoft.com/office/drawing/2014/main" id="{977C0300-9FBA-424C-A2EA-7C8ED3A8D9B5}"/>
              </a:ext>
            </a:extLst>
          </p:cNvPr>
          <p:cNvPicPr>
            <a:picLocks noChangeAspect="1"/>
          </p:cNvPicPr>
          <p:nvPr/>
        </p:nvPicPr>
        <p:blipFill rotWithShape="1">
          <a:blip r:embed="rId4"/>
          <a:srcRect t="3" r="10799" b="-3"/>
          <a:stretch/>
        </p:blipFill>
        <p:spPr>
          <a:xfrm>
            <a:off x="792000" y="180000"/>
            <a:ext cx="4500000" cy="175275"/>
          </a:xfrm>
          <a:prstGeom prst="rect">
            <a:avLst/>
          </a:prstGeom>
        </p:spPr>
      </p:pic>
      <p:sp>
        <p:nvSpPr>
          <p:cNvPr id="27" name="テキスト ボックス 17">
            <a:extLst>
              <a:ext uri="{FF2B5EF4-FFF2-40B4-BE49-F238E27FC236}">
                <a16:creationId xmlns:a16="http://schemas.microsoft.com/office/drawing/2014/main" id="{97060572-A2D7-4C4C-B25C-680D497FD8DD}"/>
              </a:ext>
            </a:extLst>
          </p:cNvPr>
          <p:cNvSpPr txBox="1">
            <a:spLocks noChangeArrowheads="1"/>
          </p:cNvSpPr>
          <p:nvPr/>
        </p:nvSpPr>
        <p:spPr bwMode="auto">
          <a:xfrm>
            <a:off x="5169024"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grpSp>
        <p:nvGrpSpPr>
          <p:cNvPr id="20" name="グループ化 25">
            <a:extLst>
              <a:ext uri="{FF2B5EF4-FFF2-40B4-BE49-F238E27FC236}">
                <a16:creationId xmlns:a16="http://schemas.microsoft.com/office/drawing/2014/main" id="{CECAEF2C-DC66-4029-A13E-A70C77BB8253}"/>
              </a:ext>
            </a:extLst>
          </p:cNvPr>
          <p:cNvGrpSpPr>
            <a:grpSpLocks/>
          </p:cNvGrpSpPr>
          <p:nvPr/>
        </p:nvGrpSpPr>
        <p:grpSpPr bwMode="auto">
          <a:xfrm>
            <a:off x="108000" y="1533600"/>
            <a:ext cx="647700" cy="368300"/>
            <a:chOff x="8265543" y="5967772"/>
            <a:chExt cx="647700" cy="369332"/>
          </a:xfrm>
        </p:grpSpPr>
        <p:sp>
          <p:nvSpPr>
            <p:cNvPr id="21" name="下矢印 26">
              <a:extLst>
                <a:ext uri="{FF2B5EF4-FFF2-40B4-BE49-F238E27FC236}">
                  <a16:creationId xmlns:a16="http://schemas.microsoft.com/office/drawing/2014/main" id="{F16C49D8-DBA6-497D-AEA0-46962329698C}"/>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2" name="テキスト ボックス 27">
              <a:extLst>
                <a:ext uri="{FF2B5EF4-FFF2-40B4-BE49-F238E27FC236}">
                  <a16:creationId xmlns:a16="http://schemas.microsoft.com/office/drawing/2014/main" id="{DC3AE7B2-A24F-4FE0-BEDE-5D8503535138}"/>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23" name="グループ化 1">
            <a:extLst>
              <a:ext uri="{FF2B5EF4-FFF2-40B4-BE49-F238E27FC236}">
                <a16:creationId xmlns:a16="http://schemas.microsoft.com/office/drawing/2014/main" id="{0DEFF57C-7A0F-441B-BC31-39817ABF72E6}"/>
              </a:ext>
            </a:extLst>
          </p:cNvPr>
          <p:cNvGrpSpPr>
            <a:grpSpLocks/>
          </p:cNvGrpSpPr>
          <p:nvPr/>
        </p:nvGrpSpPr>
        <p:grpSpPr bwMode="auto">
          <a:xfrm>
            <a:off x="1248735" y="4626119"/>
            <a:ext cx="647700" cy="369332"/>
            <a:chOff x="8773143" y="4154400"/>
            <a:chExt cx="647700" cy="369332"/>
          </a:xfrm>
        </p:grpSpPr>
        <p:sp>
          <p:nvSpPr>
            <p:cNvPr id="24" name="下矢印 29">
              <a:extLst>
                <a:ext uri="{FF2B5EF4-FFF2-40B4-BE49-F238E27FC236}">
                  <a16:creationId xmlns:a16="http://schemas.microsoft.com/office/drawing/2014/main" id="{7305BDD0-4EAD-47DF-A575-3D63B0A6DB61}"/>
                </a:ext>
              </a:extLst>
            </p:cNvPr>
            <p:cNvSpPr>
              <a:spLocks noChangeArrowheads="1"/>
            </p:cNvSpPr>
            <p:nvPr/>
          </p:nvSpPr>
          <p:spPr bwMode="auto">
            <a:xfrm rot="8100000">
              <a:off x="8773143" y="418375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5" name="正方形/長方形 1">
              <a:extLst>
                <a:ext uri="{FF2B5EF4-FFF2-40B4-BE49-F238E27FC236}">
                  <a16:creationId xmlns:a16="http://schemas.microsoft.com/office/drawing/2014/main" id="{E6644A7B-DD81-4333-8DCB-ECFC595028C5}"/>
                </a:ext>
              </a:extLst>
            </p:cNvPr>
            <p:cNvSpPr>
              <a:spLocks noChangeArrowheads="1"/>
            </p:cNvSpPr>
            <p:nvPr/>
          </p:nvSpPr>
          <p:spPr bwMode="auto">
            <a:xfrm>
              <a:off x="8906400" y="41544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31" name="グループ化 1">
            <a:extLst>
              <a:ext uri="{FF2B5EF4-FFF2-40B4-BE49-F238E27FC236}">
                <a16:creationId xmlns:a16="http://schemas.microsoft.com/office/drawing/2014/main" id="{74F117F2-E1C9-43F3-B36D-E26740EA66CF}"/>
              </a:ext>
            </a:extLst>
          </p:cNvPr>
          <p:cNvGrpSpPr>
            <a:grpSpLocks/>
          </p:cNvGrpSpPr>
          <p:nvPr/>
        </p:nvGrpSpPr>
        <p:grpSpPr bwMode="auto">
          <a:xfrm>
            <a:off x="1280592" y="3509711"/>
            <a:ext cx="414338" cy="647700"/>
            <a:chOff x="8946000" y="4620357"/>
            <a:chExt cx="414337" cy="647700"/>
          </a:xfrm>
        </p:grpSpPr>
        <p:sp>
          <p:nvSpPr>
            <p:cNvPr id="32" name="下矢印 31">
              <a:extLst>
                <a:ext uri="{FF2B5EF4-FFF2-40B4-BE49-F238E27FC236}">
                  <a16:creationId xmlns:a16="http://schemas.microsoft.com/office/drawing/2014/main" id="{7B6A8127-8952-41F5-A67F-2C3FA2A301AC}"/>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3" name="正方形/長方形 1">
              <a:extLst>
                <a:ext uri="{FF2B5EF4-FFF2-40B4-BE49-F238E27FC236}">
                  <a16:creationId xmlns:a16="http://schemas.microsoft.com/office/drawing/2014/main" id="{7E56CC7A-0D9F-407D-9D27-73EAC62D7C60}"/>
                </a:ext>
              </a:extLst>
            </p:cNvPr>
            <p:cNvSpPr>
              <a:spLocks noChangeArrowheads="1"/>
            </p:cNvSpPr>
            <p:nvPr/>
          </p:nvSpPr>
          <p:spPr bwMode="auto">
            <a:xfrm>
              <a:off x="8946000" y="4735665"/>
              <a:ext cx="414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spTree>
    <p:extLst>
      <p:ext uri="{BB962C8B-B14F-4D97-AF65-F5344CB8AC3E}">
        <p14:creationId xmlns:p14="http://schemas.microsoft.com/office/powerpoint/2010/main" val="11508256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2ED162F-5411-41A3-9F55-19B6BECDB76B}"/>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作図（例題</a:t>
            </a:r>
            <a:r>
              <a:rPr lang="en-US" altLang="ja-JP" sz="4000" dirty="0">
                <a:latin typeface="+mn-ea"/>
              </a:rPr>
              <a:t>12</a:t>
            </a:r>
            <a:r>
              <a:rPr lang="ja-JP" altLang="en-US" sz="4000" dirty="0">
                <a:latin typeface="+mn-ea"/>
              </a:rPr>
              <a:t>）</a:t>
            </a:r>
            <a:r>
              <a:rPr lang="en-US" altLang="ja-JP" sz="4000" dirty="0">
                <a:latin typeface="+mn-ea"/>
              </a:rPr>
              <a:t>4</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131</a:t>
            </a:fld>
            <a:endParaRPr lang="en-US" altLang="ja-JP" dirty="0">
              <a:solidFill>
                <a:srgbClr val="000000"/>
              </a:solidFill>
            </a:endParaRPr>
          </a:p>
        </p:txBody>
      </p:sp>
      <p:sp>
        <p:nvSpPr>
          <p:cNvPr id="11" name="Text Box 8">
            <a:extLst>
              <a:ext uri="{FF2B5EF4-FFF2-40B4-BE49-F238E27FC236}">
                <a16:creationId xmlns:a16="http://schemas.microsoft.com/office/drawing/2014/main" id="{9F2CFF84-7C6F-4ED2-9D12-4C405A8911B3}"/>
              </a:ext>
            </a:extLst>
          </p:cNvPr>
          <p:cNvSpPr txBox="1">
            <a:spLocks noChangeArrowheads="1"/>
          </p:cNvSpPr>
          <p:nvPr/>
        </p:nvSpPr>
        <p:spPr bwMode="auto">
          <a:xfrm>
            <a:off x="5796172" y="46100"/>
            <a:ext cx="4053371" cy="369332"/>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ea typeface="+mn-ea"/>
              </a:rPr>
              <a:t>①例題</a:t>
            </a:r>
            <a:r>
              <a:rPr lang="en-US" altLang="ja-JP" dirty="0">
                <a:latin typeface="+mn-ea"/>
                <a:ea typeface="+mn-ea"/>
              </a:rPr>
              <a:t>12</a:t>
            </a:r>
            <a:r>
              <a:rPr lang="ja-JP" altLang="en-US" dirty="0">
                <a:latin typeface="+mn-ea"/>
                <a:ea typeface="+mn-ea"/>
              </a:rPr>
              <a:t>の、②出力結果（</a:t>
            </a:r>
            <a:r>
              <a:rPr lang="en-US" altLang="ja-JP" dirty="0">
                <a:solidFill>
                  <a:srgbClr val="669900"/>
                </a:solidFill>
                <a:latin typeface="+mn-ea"/>
                <a:ea typeface="+mn-ea"/>
              </a:rPr>
              <a:t>hoge12.png</a:t>
            </a:r>
            <a:r>
              <a:rPr lang="ja-JP" altLang="en-US" dirty="0">
                <a:latin typeface="+mn-ea"/>
                <a:ea typeface="+mn-ea"/>
              </a:rPr>
              <a:t>）</a:t>
            </a:r>
            <a:r>
              <a:rPr lang="ja-JP" altLang="en-US" dirty="0">
                <a:latin typeface="+mn-ea"/>
              </a:rPr>
              <a:t>。</a:t>
            </a:r>
            <a:endParaRPr lang="en-US" altLang="ja-JP" dirty="0">
              <a:latin typeface="+mn-ea"/>
              <a:ea typeface="+mn-ea"/>
            </a:endParaRPr>
          </a:p>
        </p:txBody>
      </p:sp>
      <p:pic>
        <p:nvPicPr>
          <p:cNvPr id="26" name="図 25">
            <a:extLst>
              <a:ext uri="{FF2B5EF4-FFF2-40B4-BE49-F238E27FC236}">
                <a16:creationId xmlns:a16="http://schemas.microsoft.com/office/drawing/2014/main" id="{977C0300-9FBA-424C-A2EA-7C8ED3A8D9B5}"/>
              </a:ext>
            </a:extLst>
          </p:cNvPr>
          <p:cNvPicPr>
            <a:picLocks noChangeAspect="1"/>
          </p:cNvPicPr>
          <p:nvPr/>
        </p:nvPicPr>
        <p:blipFill rotWithShape="1">
          <a:blip r:embed="rId4"/>
          <a:srcRect t="3" r="10799" b="-3"/>
          <a:stretch/>
        </p:blipFill>
        <p:spPr>
          <a:xfrm>
            <a:off x="792000" y="180000"/>
            <a:ext cx="4500000" cy="175275"/>
          </a:xfrm>
          <a:prstGeom prst="rect">
            <a:avLst/>
          </a:prstGeom>
        </p:spPr>
      </p:pic>
      <p:sp>
        <p:nvSpPr>
          <p:cNvPr id="27" name="テキスト ボックス 17">
            <a:extLst>
              <a:ext uri="{FF2B5EF4-FFF2-40B4-BE49-F238E27FC236}">
                <a16:creationId xmlns:a16="http://schemas.microsoft.com/office/drawing/2014/main" id="{97060572-A2D7-4C4C-B25C-680D497FD8DD}"/>
              </a:ext>
            </a:extLst>
          </p:cNvPr>
          <p:cNvSpPr txBox="1">
            <a:spLocks noChangeArrowheads="1"/>
          </p:cNvSpPr>
          <p:nvPr/>
        </p:nvSpPr>
        <p:spPr bwMode="auto">
          <a:xfrm>
            <a:off x="5169024"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grpSp>
        <p:nvGrpSpPr>
          <p:cNvPr id="28" name="グループ化 1">
            <a:extLst>
              <a:ext uri="{FF2B5EF4-FFF2-40B4-BE49-F238E27FC236}">
                <a16:creationId xmlns:a16="http://schemas.microsoft.com/office/drawing/2014/main" id="{89510554-AA43-40A7-BF02-1AD5CE8D1602}"/>
              </a:ext>
            </a:extLst>
          </p:cNvPr>
          <p:cNvGrpSpPr>
            <a:grpSpLocks/>
          </p:cNvGrpSpPr>
          <p:nvPr/>
        </p:nvGrpSpPr>
        <p:grpSpPr bwMode="auto">
          <a:xfrm>
            <a:off x="396000" y="1404000"/>
            <a:ext cx="415498" cy="647700"/>
            <a:chOff x="8946000" y="4620357"/>
            <a:chExt cx="415497" cy="647700"/>
          </a:xfrm>
        </p:grpSpPr>
        <p:sp>
          <p:nvSpPr>
            <p:cNvPr id="29" name="下矢印 31">
              <a:extLst>
                <a:ext uri="{FF2B5EF4-FFF2-40B4-BE49-F238E27FC236}">
                  <a16:creationId xmlns:a16="http://schemas.microsoft.com/office/drawing/2014/main" id="{6E1A28F4-7A4F-40F8-9C9E-1DE55D9613EB}"/>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0" name="正方形/長方形 1">
              <a:extLst>
                <a:ext uri="{FF2B5EF4-FFF2-40B4-BE49-F238E27FC236}">
                  <a16:creationId xmlns:a16="http://schemas.microsoft.com/office/drawing/2014/main" id="{4EBD4DA8-A05A-48B7-9298-75624F104D2D}"/>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pic>
        <p:nvPicPr>
          <p:cNvPr id="4" name="図 3" descr="抽象, スクリーンショット が含まれている画像&#10;&#10;自動的に生成された説明">
            <a:extLst>
              <a:ext uri="{FF2B5EF4-FFF2-40B4-BE49-F238E27FC236}">
                <a16:creationId xmlns:a16="http://schemas.microsoft.com/office/drawing/2014/main" id="{C9010B9F-E8B7-4E1B-80FC-6CC1B6827F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8000" y="2088000"/>
            <a:ext cx="6667500" cy="3810000"/>
          </a:xfrm>
          <a:prstGeom prst="rect">
            <a:avLst/>
          </a:prstGeom>
          <a:ln w="19050">
            <a:solidFill>
              <a:srgbClr val="FF0000"/>
            </a:solidFill>
          </a:ln>
        </p:spPr>
      </p:pic>
      <p:grpSp>
        <p:nvGrpSpPr>
          <p:cNvPr id="13" name="グループ化 19">
            <a:extLst>
              <a:ext uri="{FF2B5EF4-FFF2-40B4-BE49-F238E27FC236}">
                <a16:creationId xmlns:a16="http://schemas.microsoft.com/office/drawing/2014/main" id="{607A0AF9-89A9-4C9B-B26E-19CAFD24F1B6}"/>
              </a:ext>
            </a:extLst>
          </p:cNvPr>
          <p:cNvGrpSpPr>
            <a:grpSpLocks/>
          </p:cNvGrpSpPr>
          <p:nvPr/>
        </p:nvGrpSpPr>
        <p:grpSpPr bwMode="auto">
          <a:xfrm>
            <a:off x="2332096" y="3438000"/>
            <a:ext cx="433387" cy="647700"/>
            <a:chOff x="9008376" y="4278533"/>
            <a:chExt cx="432048" cy="647700"/>
          </a:xfrm>
        </p:grpSpPr>
        <p:sp>
          <p:nvSpPr>
            <p:cNvPr id="14" name="下矢印 20">
              <a:extLst>
                <a:ext uri="{FF2B5EF4-FFF2-40B4-BE49-F238E27FC236}">
                  <a16:creationId xmlns:a16="http://schemas.microsoft.com/office/drawing/2014/main" id="{8738A482-9825-4F82-9A96-989087171111}"/>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5" name="テキスト ボックス 21">
              <a:extLst>
                <a:ext uri="{FF2B5EF4-FFF2-40B4-BE49-F238E27FC236}">
                  <a16:creationId xmlns:a16="http://schemas.microsoft.com/office/drawing/2014/main" id="{9BB8ED54-6898-46F5-A1A0-A4180192623F}"/>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spTree>
    <p:extLst>
      <p:ext uri="{BB962C8B-B14F-4D97-AF65-F5344CB8AC3E}">
        <p14:creationId xmlns:p14="http://schemas.microsoft.com/office/powerpoint/2010/main" val="56080552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2ED162F-5411-41A3-9F55-19B6BECDB76B}"/>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作図（例題</a:t>
            </a:r>
            <a:r>
              <a:rPr lang="en-US" altLang="ja-JP" sz="4000" dirty="0">
                <a:latin typeface="+mn-ea"/>
              </a:rPr>
              <a:t>12</a:t>
            </a:r>
            <a:r>
              <a:rPr lang="ja-JP" altLang="en-US" sz="4000" dirty="0">
                <a:latin typeface="+mn-ea"/>
              </a:rPr>
              <a:t>）</a:t>
            </a:r>
            <a:r>
              <a:rPr lang="en-US" altLang="ja-JP" sz="4000" dirty="0">
                <a:latin typeface="+mn-ea"/>
              </a:rPr>
              <a:t>5</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132</a:t>
            </a:fld>
            <a:endParaRPr lang="en-US" altLang="ja-JP" dirty="0">
              <a:solidFill>
                <a:srgbClr val="000000"/>
              </a:solidFill>
            </a:endParaRPr>
          </a:p>
        </p:txBody>
      </p:sp>
      <p:sp>
        <p:nvSpPr>
          <p:cNvPr id="11" name="Text Box 8">
            <a:extLst>
              <a:ext uri="{FF2B5EF4-FFF2-40B4-BE49-F238E27FC236}">
                <a16:creationId xmlns:a16="http://schemas.microsoft.com/office/drawing/2014/main" id="{9F2CFF84-7C6F-4ED2-9D12-4C405A8911B3}"/>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ea typeface="+mn-ea"/>
              </a:rPr>
              <a:t>①例題</a:t>
            </a:r>
            <a:r>
              <a:rPr lang="en-US" altLang="ja-JP" dirty="0">
                <a:solidFill>
                  <a:schemeClr val="bg1">
                    <a:lumMod val="50000"/>
                  </a:schemeClr>
                </a:solidFill>
                <a:latin typeface="+mn-ea"/>
                <a:ea typeface="+mn-ea"/>
              </a:rPr>
              <a:t>12</a:t>
            </a:r>
            <a:r>
              <a:rPr lang="ja-JP" altLang="en-US" dirty="0">
                <a:solidFill>
                  <a:schemeClr val="bg1">
                    <a:lumMod val="50000"/>
                  </a:schemeClr>
                </a:solidFill>
                <a:latin typeface="+mn-ea"/>
                <a:ea typeface="+mn-ea"/>
              </a:rPr>
              <a:t>の、②出力結果（</a:t>
            </a:r>
            <a:r>
              <a:rPr lang="en-US" altLang="ja-JP" dirty="0">
                <a:solidFill>
                  <a:schemeClr val="bg1">
                    <a:lumMod val="50000"/>
                  </a:schemeClr>
                </a:solidFill>
                <a:latin typeface="+mn-ea"/>
                <a:ea typeface="+mn-ea"/>
              </a:rPr>
              <a:t>hoge12.png</a:t>
            </a:r>
            <a:r>
              <a:rPr lang="ja-JP" altLang="en-US" dirty="0">
                <a:solidFill>
                  <a:schemeClr val="bg1">
                    <a:lumMod val="50000"/>
                  </a:schemeClr>
                </a:solidFill>
                <a:latin typeface="+mn-ea"/>
                <a:ea typeface="+mn-ea"/>
              </a:rPr>
              <a:t>）</a:t>
            </a:r>
            <a:r>
              <a:rPr lang="ja-JP" altLang="en-US" dirty="0">
                <a:solidFill>
                  <a:schemeClr val="bg1">
                    <a:lumMod val="50000"/>
                  </a:schemeClr>
                </a:solidFill>
                <a:latin typeface="+mn-ea"/>
              </a:rPr>
              <a:t>。</a:t>
            </a:r>
            <a:r>
              <a:rPr lang="ja-JP" altLang="en-US" dirty="0">
                <a:latin typeface="+mn-ea"/>
              </a:rPr>
              <a:t>③観測値（実際の</a:t>
            </a:r>
            <a:r>
              <a:rPr lang="en-US" altLang="ja-JP" dirty="0">
                <a:latin typeface="+mn-ea"/>
              </a:rPr>
              <a:t>2</a:t>
            </a:r>
            <a:r>
              <a:rPr lang="ja-JP" altLang="en-US" dirty="0">
                <a:latin typeface="+mn-ea"/>
              </a:rPr>
              <a:t>連続塩基の出現確率）と期待値（塩基ごとの出現確率を掛け合わせたもの）が似ている場合は、</a:t>
            </a:r>
            <a:r>
              <a:rPr lang="en-US" altLang="ja-JP" dirty="0">
                <a:latin typeface="+mn-ea"/>
              </a:rPr>
              <a:t>0</a:t>
            </a:r>
            <a:r>
              <a:rPr lang="ja-JP" altLang="en-US" dirty="0">
                <a:latin typeface="+mn-ea"/>
              </a:rPr>
              <a:t>付近にプロットされる。</a:t>
            </a:r>
            <a:endParaRPr lang="en-US" altLang="ja-JP" dirty="0">
              <a:latin typeface="+mn-ea"/>
              <a:ea typeface="+mn-ea"/>
            </a:endParaRPr>
          </a:p>
        </p:txBody>
      </p:sp>
      <p:pic>
        <p:nvPicPr>
          <p:cNvPr id="26" name="図 25">
            <a:extLst>
              <a:ext uri="{FF2B5EF4-FFF2-40B4-BE49-F238E27FC236}">
                <a16:creationId xmlns:a16="http://schemas.microsoft.com/office/drawing/2014/main" id="{977C0300-9FBA-424C-A2EA-7C8ED3A8D9B5}"/>
              </a:ext>
            </a:extLst>
          </p:cNvPr>
          <p:cNvPicPr>
            <a:picLocks noChangeAspect="1"/>
          </p:cNvPicPr>
          <p:nvPr/>
        </p:nvPicPr>
        <p:blipFill rotWithShape="1">
          <a:blip r:embed="rId4"/>
          <a:srcRect t="3" r="10799" b="-3"/>
          <a:stretch/>
        </p:blipFill>
        <p:spPr>
          <a:xfrm>
            <a:off x="792000" y="180000"/>
            <a:ext cx="4500000" cy="175275"/>
          </a:xfrm>
          <a:prstGeom prst="rect">
            <a:avLst/>
          </a:prstGeom>
        </p:spPr>
      </p:pic>
      <p:sp>
        <p:nvSpPr>
          <p:cNvPr id="27" name="テキスト ボックス 17">
            <a:extLst>
              <a:ext uri="{FF2B5EF4-FFF2-40B4-BE49-F238E27FC236}">
                <a16:creationId xmlns:a16="http://schemas.microsoft.com/office/drawing/2014/main" id="{97060572-A2D7-4C4C-B25C-680D497FD8DD}"/>
              </a:ext>
            </a:extLst>
          </p:cNvPr>
          <p:cNvSpPr txBox="1">
            <a:spLocks noChangeArrowheads="1"/>
          </p:cNvSpPr>
          <p:nvPr/>
        </p:nvSpPr>
        <p:spPr bwMode="auto">
          <a:xfrm>
            <a:off x="5169024"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grpSp>
        <p:nvGrpSpPr>
          <p:cNvPr id="28" name="グループ化 1">
            <a:extLst>
              <a:ext uri="{FF2B5EF4-FFF2-40B4-BE49-F238E27FC236}">
                <a16:creationId xmlns:a16="http://schemas.microsoft.com/office/drawing/2014/main" id="{89510554-AA43-40A7-BF02-1AD5CE8D1602}"/>
              </a:ext>
            </a:extLst>
          </p:cNvPr>
          <p:cNvGrpSpPr>
            <a:grpSpLocks/>
          </p:cNvGrpSpPr>
          <p:nvPr/>
        </p:nvGrpSpPr>
        <p:grpSpPr bwMode="auto">
          <a:xfrm>
            <a:off x="396000" y="1404000"/>
            <a:ext cx="415498" cy="647700"/>
            <a:chOff x="8946000" y="4620357"/>
            <a:chExt cx="415497" cy="647700"/>
          </a:xfrm>
        </p:grpSpPr>
        <p:sp>
          <p:nvSpPr>
            <p:cNvPr id="29" name="下矢印 31">
              <a:extLst>
                <a:ext uri="{FF2B5EF4-FFF2-40B4-BE49-F238E27FC236}">
                  <a16:creationId xmlns:a16="http://schemas.microsoft.com/office/drawing/2014/main" id="{6E1A28F4-7A4F-40F8-9C9E-1DE55D9613EB}"/>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0" name="正方形/長方形 1">
              <a:extLst>
                <a:ext uri="{FF2B5EF4-FFF2-40B4-BE49-F238E27FC236}">
                  <a16:creationId xmlns:a16="http://schemas.microsoft.com/office/drawing/2014/main" id="{4EBD4DA8-A05A-48B7-9298-75624F104D2D}"/>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pic>
        <p:nvPicPr>
          <p:cNvPr id="4" name="図 3" descr="抽象, スクリーンショット が含まれている画像&#10;&#10;自動的に生成された説明">
            <a:extLst>
              <a:ext uri="{FF2B5EF4-FFF2-40B4-BE49-F238E27FC236}">
                <a16:creationId xmlns:a16="http://schemas.microsoft.com/office/drawing/2014/main" id="{C9010B9F-E8B7-4E1B-80FC-6CC1B6827F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8000" y="2088000"/>
            <a:ext cx="6667500" cy="3810000"/>
          </a:xfrm>
          <a:prstGeom prst="rect">
            <a:avLst/>
          </a:prstGeom>
          <a:ln w="19050">
            <a:solidFill>
              <a:srgbClr val="FF0000"/>
            </a:solidFill>
          </a:ln>
        </p:spPr>
      </p:pic>
      <p:grpSp>
        <p:nvGrpSpPr>
          <p:cNvPr id="13" name="グループ化 19">
            <a:extLst>
              <a:ext uri="{FF2B5EF4-FFF2-40B4-BE49-F238E27FC236}">
                <a16:creationId xmlns:a16="http://schemas.microsoft.com/office/drawing/2014/main" id="{607A0AF9-89A9-4C9B-B26E-19CAFD24F1B6}"/>
              </a:ext>
            </a:extLst>
          </p:cNvPr>
          <p:cNvGrpSpPr>
            <a:grpSpLocks/>
          </p:cNvGrpSpPr>
          <p:nvPr/>
        </p:nvGrpSpPr>
        <p:grpSpPr bwMode="auto">
          <a:xfrm>
            <a:off x="2332096" y="3438000"/>
            <a:ext cx="433387" cy="647700"/>
            <a:chOff x="9008376" y="4278533"/>
            <a:chExt cx="432048" cy="647700"/>
          </a:xfrm>
        </p:grpSpPr>
        <p:sp>
          <p:nvSpPr>
            <p:cNvPr id="14" name="下矢印 20">
              <a:extLst>
                <a:ext uri="{FF2B5EF4-FFF2-40B4-BE49-F238E27FC236}">
                  <a16:creationId xmlns:a16="http://schemas.microsoft.com/office/drawing/2014/main" id="{8738A482-9825-4F82-9A96-989087171111}"/>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5" name="テキスト ボックス 21">
              <a:extLst>
                <a:ext uri="{FF2B5EF4-FFF2-40B4-BE49-F238E27FC236}">
                  <a16:creationId xmlns:a16="http://schemas.microsoft.com/office/drawing/2014/main" id="{9BB8ED54-6898-46F5-A1A0-A4180192623F}"/>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16" name="グループ化 16">
            <a:extLst>
              <a:ext uri="{FF2B5EF4-FFF2-40B4-BE49-F238E27FC236}">
                <a16:creationId xmlns:a16="http://schemas.microsoft.com/office/drawing/2014/main" id="{51152C3F-726E-4C98-9A6E-DB080DF005AF}"/>
              </a:ext>
            </a:extLst>
          </p:cNvPr>
          <p:cNvGrpSpPr>
            <a:grpSpLocks/>
          </p:cNvGrpSpPr>
          <p:nvPr/>
        </p:nvGrpSpPr>
        <p:grpSpPr bwMode="auto">
          <a:xfrm>
            <a:off x="3060000" y="3016740"/>
            <a:ext cx="431800" cy="647700"/>
            <a:chOff x="352800" y="3885221"/>
            <a:chExt cx="432048" cy="647700"/>
          </a:xfrm>
        </p:grpSpPr>
        <p:sp>
          <p:nvSpPr>
            <p:cNvPr id="17" name="下矢印 17">
              <a:extLst>
                <a:ext uri="{FF2B5EF4-FFF2-40B4-BE49-F238E27FC236}">
                  <a16:creationId xmlns:a16="http://schemas.microsoft.com/office/drawing/2014/main" id="{EC46DF2A-7375-4F88-9C98-642650BA36AE}"/>
                </a:ext>
              </a:extLst>
            </p:cNvPr>
            <p:cNvSpPr>
              <a:spLocks noChangeArrowheads="1"/>
            </p:cNvSpPr>
            <p:nvPr/>
          </p:nvSpPr>
          <p:spPr bwMode="auto">
            <a:xfrm rot="-5400000">
              <a:off x="252000" y="4065402"/>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8" name="テキスト ボックス 18">
              <a:extLst>
                <a:ext uri="{FF2B5EF4-FFF2-40B4-BE49-F238E27FC236}">
                  <a16:creationId xmlns:a16="http://schemas.microsoft.com/office/drawing/2014/main" id="{27B24B2C-9059-42CC-BAC0-55D302F90AD1}"/>
                </a:ext>
              </a:extLst>
            </p:cNvPr>
            <p:cNvSpPr txBox="1">
              <a:spLocks noChangeArrowheads="1"/>
            </p:cNvSpPr>
            <p:nvPr/>
          </p:nvSpPr>
          <p:spPr bwMode="auto">
            <a:xfrm>
              <a:off x="352800" y="401860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③</a:t>
              </a:r>
            </a:p>
          </p:txBody>
        </p:sp>
      </p:grpSp>
    </p:spTree>
    <p:extLst>
      <p:ext uri="{BB962C8B-B14F-4D97-AF65-F5344CB8AC3E}">
        <p14:creationId xmlns:p14="http://schemas.microsoft.com/office/powerpoint/2010/main" val="296917173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2ED162F-5411-41A3-9F55-19B6BECDB76B}"/>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作図（例題</a:t>
            </a:r>
            <a:r>
              <a:rPr lang="en-US" altLang="ja-JP" sz="4000" dirty="0">
                <a:latin typeface="+mn-ea"/>
              </a:rPr>
              <a:t>12</a:t>
            </a:r>
            <a:r>
              <a:rPr lang="ja-JP" altLang="en-US" sz="4000" dirty="0">
                <a:latin typeface="+mn-ea"/>
              </a:rPr>
              <a:t>）</a:t>
            </a:r>
            <a:r>
              <a:rPr lang="en-US" altLang="ja-JP" sz="4000" dirty="0">
                <a:latin typeface="+mn-ea"/>
              </a:rPr>
              <a:t>6</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133</a:t>
            </a:fld>
            <a:endParaRPr lang="en-US" altLang="ja-JP" dirty="0">
              <a:solidFill>
                <a:srgbClr val="000000"/>
              </a:solidFill>
            </a:endParaRPr>
          </a:p>
        </p:txBody>
      </p:sp>
      <p:pic>
        <p:nvPicPr>
          <p:cNvPr id="26" name="図 25">
            <a:extLst>
              <a:ext uri="{FF2B5EF4-FFF2-40B4-BE49-F238E27FC236}">
                <a16:creationId xmlns:a16="http://schemas.microsoft.com/office/drawing/2014/main" id="{977C0300-9FBA-424C-A2EA-7C8ED3A8D9B5}"/>
              </a:ext>
            </a:extLst>
          </p:cNvPr>
          <p:cNvPicPr>
            <a:picLocks noChangeAspect="1"/>
          </p:cNvPicPr>
          <p:nvPr/>
        </p:nvPicPr>
        <p:blipFill rotWithShape="1">
          <a:blip r:embed="rId4"/>
          <a:srcRect t="3" r="10799" b="-3"/>
          <a:stretch/>
        </p:blipFill>
        <p:spPr>
          <a:xfrm>
            <a:off x="792000" y="180000"/>
            <a:ext cx="4500000" cy="175275"/>
          </a:xfrm>
          <a:prstGeom prst="rect">
            <a:avLst/>
          </a:prstGeom>
        </p:spPr>
      </p:pic>
      <p:sp>
        <p:nvSpPr>
          <p:cNvPr id="27" name="テキスト ボックス 17">
            <a:extLst>
              <a:ext uri="{FF2B5EF4-FFF2-40B4-BE49-F238E27FC236}">
                <a16:creationId xmlns:a16="http://schemas.microsoft.com/office/drawing/2014/main" id="{97060572-A2D7-4C4C-B25C-680D497FD8DD}"/>
              </a:ext>
            </a:extLst>
          </p:cNvPr>
          <p:cNvSpPr txBox="1">
            <a:spLocks noChangeArrowheads="1"/>
          </p:cNvSpPr>
          <p:nvPr/>
        </p:nvSpPr>
        <p:spPr bwMode="auto">
          <a:xfrm>
            <a:off x="5169024"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grpSp>
        <p:nvGrpSpPr>
          <p:cNvPr id="28" name="グループ化 1">
            <a:extLst>
              <a:ext uri="{FF2B5EF4-FFF2-40B4-BE49-F238E27FC236}">
                <a16:creationId xmlns:a16="http://schemas.microsoft.com/office/drawing/2014/main" id="{89510554-AA43-40A7-BF02-1AD5CE8D1602}"/>
              </a:ext>
            </a:extLst>
          </p:cNvPr>
          <p:cNvGrpSpPr>
            <a:grpSpLocks/>
          </p:cNvGrpSpPr>
          <p:nvPr/>
        </p:nvGrpSpPr>
        <p:grpSpPr bwMode="auto">
          <a:xfrm>
            <a:off x="396000" y="1404000"/>
            <a:ext cx="415498" cy="647700"/>
            <a:chOff x="8946000" y="4620357"/>
            <a:chExt cx="415497" cy="647700"/>
          </a:xfrm>
        </p:grpSpPr>
        <p:sp>
          <p:nvSpPr>
            <p:cNvPr id="29" name="下矢印 31">
              <a:extLst>
                <a:ext uri="{FF2B5EF4-FFF2-40B4-BE49-F238E27FC236}">
                  <a16:creationId xmlns:a16="http://schemas.microsoft.com/office/drawing/2014/main" id="{6E1A28F4-7A4F-40F8-9C9E-1DE55D9613EB}"/>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0" name="正方形/長方形 1">
              <a:extLst>
                <a:ext uri="{FF2B5EF4-FFF2-40B4-BE49-F238E27FC236}">
                  <a16:creationId xmlns:a16="http://schemas.microsoft.com/office/drawing/2014/main" id="{4EBD4DA8-A05A-48B7-9298-75624F104D2D}"/>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pic>
        <p:nvPicPr>
          <p:cNvPr id="4" name="図 3" descr="抽象, スクリーンショット が含まれている画像&#10;&#10;自動的に生成された説明">
            <a:extLst>
              <a:ext uri="{FF2B5EF4-FFF2-40B4-BE49-F238E27FC236}">
                <a16:creationId xmlns:a16="http://schemas.microsoft.com/office/drawing/2014/main" id="{C9010B9F-E8B7-4E1B-80FC-6CC1B6827F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8000" y="2088000"/>
            <a:ext cx="6667500" cy="3810000"/>
          </a:xfrm>
          <a:prstGeom prst="rect">
            <a:avLst/>
          </a:prstGeom>
          <a:ln w="19050">
            <a:solidFill>
              <a:srgbClr val="FF0000"/>
            </a:solidFill>
          </a:ln>
        </p:spPr>
      </p:pic>
      <p:grpSp>
        <p:nvGrpSpPr>
          <p:cNvPr id="13" name="グループ化 19">
            <a:extLst>
              <a:ext uri="{FF2B5EF4-FFF2-40B4-BE49-F238E27FC236}">
                <a16:creationId xmlns:a16="http://schemas.microsoft.com/office/drawing/2014/main" id="{607A0AF9-89A9-4C9B-B26E-19CAFD24F1B6}"/>
              </a:ext>
            </a:extLst>
          </p:cNvPr>
          <p:cNvGrpSpPr>
            <a:grpSpLocks/>
          </p:cNvGrpSpPr>
          <p:nvPr/>
        </p:nvGrpSpPr>
        <p:grpSpPr bwMode="auto">
          <a:xfrm>
            <a:off x="2332096" y="3438000"/>
            <a:ext cx="433387" cy="647700"/>
            <a:chOff x="9008376" y="4278533"/>
            <a:chExt cx="432048" cy="647700"/>
          </a:xfrm>
        </p:grpSpPr>
        <p:sp>
          <p:nvSpPr>
            <p:cNvPr id="14" name="下矢印 20">
              <a:extLst>
                <a:ext uri="{FF2B5EF4-FFF2-40B4-BE49-F238E27FC236}">
                  <a16:creationId xmlns:a16="http://schemas.microsoft.com/office/drawing/2014/main" id="{8738A482-9825-4F82-9A96-989087171111}"/>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5" name="テキスト ボックス 21">
              <a:extLst>
                <a:ext uri="{FF2B5EF4-FFF2-40B4-BE49-F238E27FC236}">
                  <a16:creationId xmlns:a16="http://schemas.microsoft.com/office/drawing/2014/main" id="{9BB8ED54-6898-46F5-A1A0-A4180192623F}"/>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20" name="グループ化 16">
            <a:extLst>
              <a:ext uri="{FF2B5EF4-FFF2-40B4-BE49-F238E27FC236}">
                <a16:creationId xmlns:a16="http://schemas.microsoft.com/office/drawing/2014/main" id="{9FEB41ED-FF7E-419E-8271-42812375B5DC}"/>
              </a:ext>
            </a:extLst>
          </p:cNvPr>
          <p:cNvGrpSpPr>
            <a:grpSpLocks/>
          </p:cNvGrpSpPr>
          <p:nvPr/>
        </p:nvGrpSpPr>
        <p:grpSpPr bwMode="auto">
          <a:xfrm>
            <a:off x="3060000" y="3016740"/>
            <a:ext cx="431800" cy="647700"/>
            <a:chOff x="352800" y="3885221"/>
            <a:chExt cx="432048" cy="647700"/>
          </a:xfrm>
        </p:grpSpPr>
        <p:sp>
          <p:nvSpPr>
            <p:cNvPr id="21" name="下矢印 17">
              <a:extLst>
                <a:ext uri="{FF2B5EF4-FFF2-40B4-BE49-F238E27FC236}">
                  <a16:creationId xmlns:a16="http://schemas.microsoft.com/office/drawing/2014/main" id="{10500AEF-8F21-47D1-8FF1-4A15099AF844}"/>
                </a:ext>
              </a:extLst>
            </p:cNvPr>
            <p:cNvSpPr>
              <a:spLocks noChangeArrowheads="1"/>
            </p:cNvSpPr>
            <p:nvPr/>
          </p:nvSpPr>
          <p:spPr bwMode="auto">
            <a:xfrm rot="-5400000">
              <a:off x="252000" y="4065402"/>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2" name="テキスト ボックス 18">
              <a:extLst>
                <a:ext uri="{FF2B5EF4-FFF2-40B4-BE49-F238E27FC236}">
                  <a16:creationId xmlns:a16="http://schemas.microsoft.com/office/drawing/2014/main" id="{E6117A4C-E755-4C44-8DB5-8A6B38F2B2AC}"/>
                </a:ext>
              </a:extLst>
            </p:cNvPr>
            <p:cNvSpPr txBox="1">
              <a:spLocks noChangeArrowheads="1"/>
            </p:cNvSpPr>
            <p:nvPr/>
          </p:nvSpPr>
          <p:spPr bwMode="auto">
            <a:xfrm>
              <a:off x="352800" y="401860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③</a:t>
              </a:r>
            </a:p>
          </p:txBody>
        </p:sp>
      </p:grpSp>
      <p:grpSp>
        <p:nvGrpSpPr>
          <p:cNvPr id="23" name="グループ化 16">
            <a:extLst>
              <a:ext uri="{FF2B5EF4-FFF2-40B4-BE49-F238E27FC236}">
                <a16:creationId xmlns:a16="http://schemas.microsoft.com/office/drawing/2014/main" id="{11850D28-FC7D-4250-AED9-5C2E5488FAED}"/>
              </a:ext>
            </a:extLst>
          </p:cNvPr>
          <p:cNvGrpSpPr>
            <a:grpSpLocks/>
          </p:cNvGrpSpPr>
          <p:nvPr/>
        </p:nvGrpSpPr>
        <p:grpSpPr bwMode="auto">
          <a:xfrm>
            <a:off x="3060000" y="2502421"/>
            <a:ext cx="431800" cy="647700"/>
            <a:chOff x="352800" y="3885221"/>
            <a:chExt cx="432048" cy="647700"/>
          </a:xfrm>
        </p:grpSpPr>
        <p:sp>
          <p:nvSpPr>
            <p:cNvPr id="24" name="下矢印 17">
              <a:extLst>
                <a:ext uri="{FF2B5EF4-FFF2-40B4-BE49-F238E27FC236}">
                  <a16:creationId xmlns:a16="http://schemas.microsoft.com/office/drawing/2014/main" id="{B00B0820-761D-47CF-AA07-908238383BD8}"/>
                </a:ext>
              </a:extLst>
            </p:cNvPr>
            <p:cNvSpPr>
              <a:spLocks noChangeArrowheads="1"/>
            </p:cNvSpPr>
            <p:nvPr/>
          </p:nvSpPr>
          <p:spPr bwMode="auto">
            <a:xfrm rot="-5400000">
              <a:off x="252000" y="4065402"/>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5" name="テキスト ボックス 18">
              <a:extLst>
                <a:ext uri="{FF2B5EF4-FFF2-40B4-BE49-F238E27FC236}">
                  <a16:creationId xmlns:a16="http://schemas.microsoft.com/office/drawing/2014/main" id="{3BADC639-ED54-42A4-8223-DA1CE1D13BEE}"/>
                </a:ext>
              </a:extLst>
            </p:cNvPr>
            <p:cNvSpPr txBox="1">
              <a:spLocks noChangeArrowheads="1"/>
            </p:cNvSpPr>
            <p:nvPr/>
          </p:nvSpPr>
          <p:spPr bwMode="auto">
            <a:xfrm>
              <a:off x="352800" y="401860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
        <p:nvSpPr>
          <p:cNvPr id="11" name="Text Box 8">
            <a:extLst>
              <a:ext uri="{FF2B5EF4-FFF2-40B4-BE49-F238E27FC236}">
                <a16:creationId xmlns:a16="http://schemas.microsoft.com/office/drawing/2014/main" id="{9F2CFF84-7C6F-4ED2-9D12-4C405A8911B3}"/>
              </a:ext>
            </a:extLst>
          </p:cNvPr>
          <p:cNvSpPr txBox="1">
            <a:spLocks noChangeArrowheads="1"/>
          </p:cNvSpPr>
          <p:nvPr/>
        </p:nvSpPr>
        <p:spPr bwMode="auto">
          <a:xfrm>
            <a:off x="5796172" y="46100"/>
            <a:ext cx="4053371" cy="2308324"/>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ea typeface="+mn-ea"/>
              </a:rPr>
              <a:t>①例題</a:t>
            </a:r>
            <a:r>
              <a:rPr lang="en-US" altLang="ja-JP" dirty="0">
                <a:solidFill>
                  <a:schemeClr val="bg1">
                    <a:lumMod val="50000"/>
                  </a:schemeClr>
                </a:solidFill>
                <a:latin typeface="+mn-ea"/>
                <a:ea typeface="+mn-ea"/>
              </a:rPr>
              <a:t>12</a:t>
            </a:r>
            <a:r>
              <a:rPr lang="ja-JP" altLang="en-US" dirty="0">
                <a:solidFill>
                  <a:schemeClr val="bg1">
                    <a:lumMod val="50000"/>
                  </a:schemeClr>
                </a:solidFill>
                <a:latin typeface="+mn-ea"/>
                <a:ea typeface="+mn-ea"/>
              </a:rPr>
              <a:t>の、②出力結果（</a:t>
            </a:r>
            <a:r>
              <a:rPr lang="en-US" altLang="ja-JP" dirty="0">
                <a:solidFill>
                  <a:schemeClr val="bg1">
                    <a:lumMod val="50000"/>
                  </a:schemeClr>
                </a:solidFill>
                <a:latin typeface="+mn-ea"/>
                <a:ea typeface="+mn-ea"/>
              </a:rPr>
              <a:t>hoge12.png</a:t>
            </a:r>
            <a:r>
              <a:rPr lang="ja-JP" altLang="en-US" dirty="0">
                <a:solidFill>
                  <a:schemeClr val="bg1">
                    <a:lumMod val="50000"/>
                  </a:schemeClr>
                </a:solidFill>
                <a:latin typeface="+mn-ea"/>
                <a:ea typeface="+mn-ea"/>
              </a:rPr>
              <a:t>）</a:t>
            </a:r>
            <a:r>
              <a:rPr lang="ja-JP" altLang="en-US" dirty="0">
                <a:solidFill>
                  <a:schemeClr val="bg1">
                    <a:lumMod val="50000"/>
                  </a:schemeClr>
                </a:solidFill>
                <a:latin typeface="+mn-ea"/>
              </a:rPr>
              <a:t>。③観測値（実際の</a:t>
            </a:r>
            <a:r>
              <a:rPr lang="en-US" altLang="ja-JP" dirty="0">
                <a:solidFill>
                  <a:schemeClr val="bg1">
                    <a:lumMod val="50000"/>
                  </a:schemeClr>
                </a:solidFill>
                <a:latin typeface="+mn-ea"/>
              </a:rPr>
              <a:t>2</a:t>
            </a:r>
            <a:r>
              <a:rPr lang="ja-JP" altLang="en-US" dirty="0">
                <a:solidFill>
                  <a:schemeClr val="bg1">
                    <a:lumMod val="50000"/>
                  </a:schemeClr>
                </a:solidFill>
                <a:latin typeface="+mn-ea"/>
              </a:rPr>
              <a:t>連続塩基の出現確率）と期待値（塩基ごとの出現確率を掛け合わせたもの）が似ている場合は、</a:t>
            </a:r>
            <a:r>
              <a:rPr lang="en-US" altLang="ja-JP" dirty="0">
                <a:solidFill>
                  <a:schemeClr val="bg1">
                    <a:lumMod val="50000"/>
                  </a:schemeClr>
                </a:solidFill>
                <a:latin typeface="+mn-ea"/>
              </a:rPr>
              <a:t>0</a:t>
            </a:r>
            <a:r>
              <a:rPr lang="ja-JP" altLang="en-US" dirty="0">
                <a:solidFill>
                  <a:schemeClr val="bg1">
                    <a:lumMod val="50000"/>
                  </a:schemeClr>
                </a:solidFill>
                <a:latin typeface="+mn-ea"/>
              </a:rPr>
              <a:t>付近にプロットされる。</a:t>
            </a:r>
            <a:r>
              <a:rPr lang="en-US" altLang="ja-JP" dirty="0">
                <a:latin typeface="+mn-ea"/>
              </a:rPr>
              <a:t>log</a:t>
            </a:r>
            <a:r>
              <a:rPr lang="ja-JP" altLang="en-US" dirty="0">
                <a:latin typeface="+mn-ea"/>
              </a:rPr>
              <a:t>の底は</a:t>
            </a:r>
            <a:r>
              <a:rPr lang="en-US" altLang="ja-JP" dirty="0">
                <a:solidFill>
                  <a:schemeClr val="bg2">
                    <a:lumMod val="60000"/>
                    <a:lumOff val="40000"/>
                  </a:schemeClr>
                </a:solidFill>
                <a:latin typeface="+mn-ea"/>
              </a:rPr>
              <a:t>2</a:t>
            </a:r>
            <a:r>
              <a:rPr lang="ja-JP" altLang="en-US" dirty="0">
                <a:latin typeface="+mn-ea"/>
              </a:rPr>
              <a:t>で計算しているので、④縦軸が</a:t>
            </a:r>
            <a:r>
              <a:rPr lang="en-US" altLang="ja-JP" dirty="0">
                <a:solidFill>
                  <a:srgbClr val="FF0000"/>
                </a:solidFill>
                <a:latin typeface="+mn-ea"/>
              </a:rPr>
              <a:t>2</a:t>
            </a:r>
            <a:r>
              <a:rPr lang="ja-JP" altLang="en-US" dirty="0">
                <a:latin typeface="+mn-ea"/>
              </a:rPr>
              <a:t>に相当するのが、観測値のほうが期待値の</a:t>
            </a:r>
            <a:r>
              <a:rPr lang="en-US" altLang="ja-JP" dirty="0">
                <a:solidFill>
                  <a:schemeClr val="bg2">
                    <a:lumMod val="60000"/>
                    <a:lumOff val="40000"/>
                  </a:schemeClr>
                </a:solidFill>
                <a:latin typeface="+mn-ea"/>
              </a:rPr>
              <a:t>2</a:t>
            </a:r>
            <a:r>
              <a:rPr lang="en-US" altLang="ja-JP" dirty="0">
                <a:latin typeface="+mn-ea"/>
              </a:rPr>
              <a:t>^</a:t>
            </a:r>
            <a:r>
              <a:rPr lang="en-US" altLang="ja-JP" dirty="0">
                <a:solidFill>
                  <a:srgbClr val="FF0000"/>
                </a:solidFill>
                <a:latin typeface="+mn-ea"/>
              </a:rPr>
              <a:t>2</a:t>
            </a:r>
            <a:r>
              <a:rPr lang="en-US" altLang="ja-JP" dirty="0">
                <a:latin typeface="+mn-ea"/>
              </a:rPr>
              <a:t> = 4</a:t>
            </a:r>
            <a:r>
              <a:rPr lang="ja-JP" altLang="en-US" dirty="0">
                <a:latin typeface="+mn-ea"/>
              </a:rPr>
              <a:t>倍出現確率が高いことを意味する。</a:t>
            </a:r>
            <a:endParaRPr lang="en-US" altLang="ja-JP" dirty="0">
              <a:latin typeface="+mn-ea"/>
              <a:ea typeface="+mn-ea"/>
            </a:endParaRPr>
          </a:p>
        </p:txBody>
      </p:sp>
    </p:spTree>
    <p:extLst>
      <p:ext uri="{BB962C8B-B14F-4D97-AF65-F5344CB8AC3E}">
        <p14:creationId xmlns:p14="http://schemas.microsoft.com/office/powerpoint/2010/main" val="184146263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2ED162F-5411-41A3-9F55-19B6BECDB76B}"/>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作図（例題</a:t>
            </a:r>
            <a:r>
              <a:rPr lang="en-US" altLang="ja-JP" sz="4000" dirty="0">
                <a:latin typeface="+mn-ea"/>
              </a:rPr>
              <a:t>12</a:t>
            </a:r>
            <a:r>
              <a:rPr lang="ja-JP" altLang="en-US" sz="4000" dirty="0">
                <a:latin typeface="+mn-ea"/>
              </a:rPr>
              <a:t>）</a:t>
            </a:r>
            <a:r>
              <a:rPr lang="en-US" altLang="ja-JP" sz="4000" dirty="0">
                <a:latin typeface="+mn-ea"/>
              </a:rPr>
              <a:t>7</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134</a:t>
            </a:fld>
            <a:endParaRPr lang="en-US" altLang="ja-JP" dirty="0">
              <a:solidFill>
                <a:srgbClr val="000000"/>
              </a:solidFill>
            </a:endParaRPr>
          </a:p>
        </p:txBody>
      </p:sp>
      <p:pic>
        <p:nvPicPr>
          <p:cNvPr id="26" name="図 25">
            <a:extLst>
              <a:ext uri="{FF2B5EF4-FFF2-40B4-BE49-F238E27FC236}">
                <a16:creationId xmlns:a16="http://schemas.microsoft.com/office/drawing/2014/main" id="{977C0300-9FBA-424C-A2EA-7C8ED3A8D9B5}"/>
              </a:ext>
            </a:extLst>
          </p:cNvPr>
          <p:cNvPicPr>
            <a:picLocks noChangeAspect="1"/>
          </p:cNvPicPr>
          <p:nvPr/>
        </p:nvPicPr>
        <p:blipFill rotWithShape="1">
          <a:blip r:embed="rId4"/>
          <a:srcRect t="3" r="10799" b="-3"/>
          <a:stretch/>
        </p:blipFill>
        <p:spPr>
          <a:xfrm>
            <a:off x="792000" y="180000"/>
            <a:ext cx="4500000" cy="175275"/>
          </a:xfrm>
          <a:prstGeom prst="rect">
            <a:avLst/>
          </a:prstGeom>
        </p:spPr>
      </p:pic>
      <p:sp>
        <p:nvSpPr>
          <p:cNvPr id="27" name="テキスト ボックス 17">
            <a:extLst>
              <a:ext uri="{FF2B5EF4-FFF2-40B4-BE49-F238E27FC236}">
                <a16:creationId xmlns:a16="http://schemas.microsoft.com/office/drawing/2014/main" id="{97060572-A2D7-4C4C-B25C-680D497FD8DD}"/>
              </a:ext>
            </a:extLst>
          </p:cNvPr>
          <p:cNvSpPr txBox="1">
            <a:spLocks noChangeArrowheads="1"/>
          </p:cNvSpPr>
          <p:nvPr/>
        </p:nvSpPr>
        <p:spPr bwMode="auto">
          <a:xfrm>
            <a:off x="5169024"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grpSp>
        <p:nvGrpSpPr>
          <p:cNvPr id="28" name="グループ化 1">
            <a:extLst>
              <a:ext uri="{FF2B5EF4-FFF2-40B4-BE49-F238E27FC236}">
                <a16:creationId xmlns:a16="http://schemas.microsoft.com/office/drawing/2014/main" id="{89510554-AA43-40A7-BF02-1AD5CE8D1602}"/>
              </a:ext>
            </a:extLst>
          </p:cNvPr>
          <p:cNvGrpSpPr>
            <a:grpSpLocks/>
          </p:cNvGrpSpPr>
          <p:nvPr/>
        </p:nvGrpSpPr>
        <p:grpSpPr bwMode="auto">
          <a:xfrm>
            <a:off x="396000" y="1404000"/>
            <a:ext cx="415498" cy="647700"/>
            <a:chOff x="8946000" y="4620357"/>
            <a:chExt cx="415497" cy="647700"/>
          </a:xfrm>
        </p:grpSpPr>
        <p:sp>
          <p:nvSpPr>
            <p:cNvPr id="29" name="下矢印 31">
              <a:extLst>
                <a:ext uri="{FF2B5EF4-FFF2-40B4-BE49-F238E27FC236}">
                  <a16:creationId xmlns:a16="http://schemas.microsoft.com/office/drawing/2014/main" id="{6E1A28F4-7A4F-40F8-9C9E-1DE55D9613EB}"/>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0" name="正方形/長方形 1">
              <a:extLst>
                <a:ext uri="{FF2B5EF4-FFF2-40B4-BE49-F238E27FC236}">
                  <a16:creationId xmlns:a16="http://schemas.microsoft.com/office/drawing/2014/main" id="{4EBD4DA8-A05A-48B7-9298-75624F104D2D}"/>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pic>
        <p:nvPicPr>
          <p:cNvPr id="4" name="図 3" descr="抽象, スクリーンショット が含まれている画像&#10;&#10;自動的に生成された説明">
            <a:extLst>
              <a:ext uri="{FF2B5EF4-FFF2-40B4-BE49-F238E27FC236}">
                <a16:creationId xmlns:a16="http://schemas.microsoft.com/office/drawing/2014/main" id="{C9010B9F-E8B7-4E1B-80FC-6CC1B6827F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8000" y="2088000"/>
            <a:ext cx="6667500" cy="3810000"/>
          </a:xfrm>
          <a:prstGeom prst="rect">
            <a:avLst/>
          </a:prstGeom>
          <a:ln w="19050">
            <a:solidFill>
              <a:srgbClr val="FF0000"/>
            </a:solidFill>
          </a:ln>
        </p:spPr>
      </p:pic>
      <p:grpSp>
        <p:nvGrpSpPr>
          <p:cNvPr id="13" name="グループ化 19">
            <a:extLst>
              <a:ext uri="{FF2B5EF4-FFF2-40B4-BE49-F238E27FC236}">
                <a16:creationId xmlns:a16="http://schemas.microsoft.com/office/drawing/2014/main" id="{607A0AF9-89A9-4C9B-B26E-19CAFD24F1B6}"/>
              </a:ext>
            </a:extLst>
          </p:cNvPr>
          <p:cNvGrpSpPr>
            <a:grpSpLocks/>
          </p:cNvGrpSpPr>
          <p:nvPr/>
        </p:nvGrpSpPr>
        <p:grpSpPr bwMode="auto">
          <a:xfrm>
            <a:off x="2332096" y="3438000"/>
            <a:ext cx="433387" cy="647700"/>
            <a:chOff x="9008376" y="4278533"/>
            <a:chExt cx="432048" cy="647700"/>
          </a:xfrm>
        </p:grpSpPr>
        <p:sp>
          <p:nvSpPr>
            <p:cNvPr id="14" name="下矢印 20">
              <a:extLst>
                <a:ext uri="{FF2B5EF4-FFF2-40B4-BE49-F238E27FC236}">
                  <a16:creationId xmlns:a16="http://schemas.microsoft.com/office/drawing/2014/main" id="{8738A482-9825-4F82-9A96-989087171111}"/>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5" name="テキスト ボックス 21">
              <a:extLst>
                <a:ext uri="{FF2B5EF4-FFF2-40B4-BE49-F238E27FC236}">
                  <a16:creationId xmlns:a16="http://schemas.microsoft.com/office/drawing/2014/main" id="{9BB8ED54-6898-46F5-A1A0-A4180192623F}"/>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20" name="グループ化 16">
            <a:extLst>
              <a:ext uri="{FF2B5EF4-FFF2-40B4-BE49-F238E27FC236}">
                <a16:creationId xmlns:a16="http://schemas.microsoft.com/office/drawing/2014/main" id="{9FEB41ED-FF7E-419E-8271-42812375B5DC}"/>
              </a:ext>
            </a:extLst>
          </p:cNvPr>
          <p:cNvGrpSpPr>
            <a:grpSpLocks/>
          </p:cNvGrpSpPr>
          <p:nvPr/>
        </p:nvGrpSpPr>
        <p:grpSpPr bwMode="auto">
          <a:xfrm>
            <a:off x="3060000" y="3016740"/>
            <a:ext cx="431800" cy="647700"/>
            <a:chOff x="352800" y="3885221"/>
            <a:chExt cx="432048" cy="647700"/>
          </a:xfrm>
        </p:grpSpPr>
        <p:sp>
          <p:nvSpPr>
            <p:cNvPr id="21" name="下矢印 17">
              <a:extLst>
                <a:ext uri="{FF2B5EF4-FFF2-40B4-BE49-F238E27FC236}">
                  <a16:creationId xmlns:a16="http://schemas.microsoft.com/office/drawing/2014/main" id="{10500AEF-8F21-47D1-8FF1-4A15099AF844}"/>
                </a:ext>
              </a:extLst>
            </p:cNvPr>
            <p:cNvSpPr>
              <a:spLocks noChangeArrowheads="1"/>
            </p:cNvSpPr>
            <p:nvPr/>
          </p:nvSpPr>
          <p:spPr bwMode="auto">
            <a:xfrm rot="-5400000">
              <a:off x="252000" y="4065402"/>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2" name="テキスト ボックス 18">
              <a:extLst>
                <a:ext uri="{FF2B5EF4-FFF2-40B4-BE49-F238E27FC236}">
                  <a16:creationId xmlns:a16="http://schemas.microsoft.com/office/drawing/2014/main" id="{E6117A4C-E755-4C44-8DB5-8A6B38F2B2AC}"/>
                </a:ext>
              </a:extLst>
            </p:cNvPr>
            <p:cNvSpPr txBox="1">
              <a:spLocks noChangeArrowheads="1"/>
            </p:cNvSpPr>
            <p:nvPr/>
          </p:nvSpPr>
          <p:spPr bwMode="auto">
            <a:xfrm>
              <a:off x="352800" y="401860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③</a:t>
              </a:r>
            </a:p>
          </p:txBody>
        </p:sp>
      </p:grpSp>
      <p:grpSp>
        <p:nvGrpSpPr>
          <p:cNvPr id="23" name="グループ化 16">
            <a:extLst>
              <a:ext uri="{FF2B5EF4-FFF2-40B4-BE49-F238E27FC236}">
                <a16:creationId xmlns:a16="http://schemas.microsoft.com/office/drawing/2014/main" id="{11850D28-FC7D-4250-AED9-5C2E5488FAED}"/>
              </a:ext>
            </a:extLst>
          </p:cNvPr>
          <p:cNvGrpSpPr>
            <a:grpSpLocks/>
          </p:cNvGrpSpPr>
          <p:nvPr/>
        </p:nvGrpSpPr>
        <p:grpSpPr bwMode="auto">
          <a:xfrm>
            <a:off x="3060000" y="2502421"/>
            <a:ext cx="431800" cy="647700"/>
            <a:chOff x="352800" y="3885221"/>
            <a:chExt cx="432048" cy="647700"/>
          </a:xfrm>
        </p:grpSpPr>
        <p:sp>
          <p:nvSpPr>
            <p:cNvPr id="24" name="下矢印 17">
              <a:extLst>
                <a:ext uri="{FF2B5EF4-FFF2-40B4-BE49-F238E27FC236}">
                  <a16:creationId xmlns:a16="http://schemas.microsoft.com/office/drawing/2014/main" id="{B00B0820-761D-47CF-AA07-908238383BD8}"/>
                </a:ext>
              </a:extLst>
            </p:cNvPr>
            <p:cNvSpPr>
              <a:spLocks noChangeArrowheads="1"/>
            </p:cNvSpPr>
            <p:nvPr/>
          </p:nvSpPr>
          <p:spPr bwMode="auto">
            <a:xfrm rot="-5400000">
              <a:off x="252000" y="4065402"/>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5" name="テキスト ボックス 18">
              <a:extLst>
                <a:ext uri="{FF2B5EF4-FFF2-40B4-BE49-F238E27FC236}">
                  <a16:creationId xmlns:a16="http://schemas.microsoft.com/office/drawing/2014/main" id="{3BADC639-ED54-42A4-8223-DA1CE1D13BEE}"/>
                </a:ext>
              </a:extLst>
            </p:cNvPr>
            <p:cNvSpPr txBox="1">
              <a:spLocks noChangeArrowheads="1"/>
            </p:cNvSpPr>
            <p:nvPr/>
          </p:nvSpPr>
          <p:spPr bwMode="auto">
            <a:xfrm>
              <a:off x="352800" y="401860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
        <p:nvSpPr>
          <p:cNvPr id="11" name="Text Box 8">
            <a:extLst>
              <a:ext uri="{FF2B5EF4-FFF2-40B4-BE49-F238E27FC236}">
                <a16:creationId xmlns:a16="http://schemas.microsoft.com/office/drawing/2014/main" id="{9F2CFF84-7C6F-4ED2-9D12-4C405A8911B3}"/>
              </a:ext>
            </a:extLst>
          </p:cNvPr>
          <p:cNvSpPr txBox="1">
            <a:spLocks noChangeArrowheads="1"/>
          </p:cNvSpPr>
          <p:nvPr/>
        </p:nvSpPr>
        <p:spPr bwMode="auto">
          <a:xfrm>
            <a:off x="5796172" y="46100"/>
            <a:ext cx="4053371" cy="341632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ea typeface="+mn-ea"/>
              </a:rPr>
              <a:t>①例題</a:t>
            </a:r>
            <a:r>
              <a:rPr lang="en-US" altLang="ja-JP" dirty="0">
                <a:solidFill>
                  <a:schemeClr val="bg1">
                    <a:lumMod val="50000"/>
                  </a:schemeClr>
                </a:solidFill>
                <a:latin typeface="+mn-ea"/>
                <a:ea typeface="+mn-ea"/>
              </a:rPr>
              <a:t>12</a:t>
            </a:r>
            <a:r>
              <a:rPr lang="ja-JP" altLang="en-US" dirty="0">
                <a:solidFill>
                  <a:schemeClr val="bg1">
                    <a:lumMod val="50000"/>
                  </a:schemeClr>
                </a:solidFill>
                <a:latin typeface="+mn-ea"/>
                <a:ea typeface="+mn-ea"/>
              </a:rPr>
              <a:t>の、②出力結果（</a:t>
            </a:r>
            <a:r>
              <a:rPr lang="en-US" altLang="ja-JP" dirty="0">
                <a:solidFill>
                  <a:schemeClr val="bg1">
                    <a:lumMod val="50000"/>
                  </a:schemeClr>
                </a:solidFill>
                <a:latin typeface="+mn-ea"/>
                <a:ea typeface="+mn-ea"/>
              </a:rPr>
              <a:t>hoge12.png</a:t>
            </a:r>
            <a:r>
              <a:rPr lang="ja-JP" altLang="en-US" dirty="0">
                <a:solidFill>
                  <a:schemeClr val="bg1">
                    <a:lumMod val="50000"/>
                  </a:schemeClr>
                </a:solidFill>
                <a:latin typeface="+mn-ea"/>
                <a:ea typeface="+mn-ea"/>
              </a:rPr>
              <a:t>）</a:t>
            </a:r>
            <a:r>
              <a:rPr lang="ja-JP" altLang="en-US" dirty="0">
                <a:solidFill>
                  <a:schemeClr val="bg1">
                    <a:lumMod val="50000"/>
                  </a:schemeClr>
                </a:solidFill>
                <a:latin typeface="+mn-ea"/>
              </a:rPr>
              <a:t>。③観測値（実際の</a:t>
            </a:r>
            <a:r>
              <a:rPr lang="en-US" altLang="ja-JP" dirty="0">
                <a:solidFill>
                  <a:schemeClr val="bg1">
                    <a:lumMod val="50000"/>
                  </a:schemeClr>
                </a:solidFill>
                <a:latin typeface="+mn-ea"/>
              </a:rPr>
              <a:t>2</a:t>
            </a:r>
            <a:r>
              <a:rPr lang="ja-JP" altLang="en-US" dirty="0">
                <a:solidFill>
                  <a:schemeClr val="bg1">
                    <a:lumMod val="50000"/>
                  </a:schemeClr>
                </a:solidFill>
                <a:latin typeface="+mn-ea"/>
              </a:rPr>
              <a:t>連続塩基の出現確率）と期待値（塩基ごとの出現確率を掛け合わせたもの）が似ている場合は、</a:t>
            </a:r>
            <a:r>
              <a:rPr lang="en-US" altLang="ja-JP" dirty="0">
                <a:solidFill>
                  <a:schemeClr val="bg1">
                    <a:lumMod val="50000"/>
                  </a:schemeClr>
                </a:solidFill>
                <a:latin typeface="+mn-ea"/>
              </a:rPr>
              <a:t>0</a:t>
            </a:r>
            <a:r>
              <a:rPr lang="ja-JP" altLang="en-US" dirty="0">
                <a:solidFill>
                  <a:schemeClr val="bg1">
                    <a:lumMod val="50000"/>
                  </a:schemeClr>
                </a:solidFill>
                <a:latin typeface="+mn-ea"/>
              </a:rPr>
              <a:t>付近にプロットされる。</a:t>
            </a:r>
            <a:r>
              <a:rPr lang="en-US" altLang="ja-JP" dirty="0">
                <a:solidFill>
                  <a:schemeClr val="bg1">
                    <a:lumMod val="50000"/>
                  </a:schemeClr>
                </a:solidFill>
                <a:latin typeface="+mn-ea"/>
              </a:rPr>
              <a:t>log</a:t>
            </a:r>
            <a:r>
              <a:rPr lang="ja-JP" altLang="en-US" dirty="0">
                <a:solidFill>
                  <a:schemeClr val="bg1">
                    <a:lumMod val="50000"/>
                  </a:schemeClr>
                </a:solidFill>
                <a:latin typeface="+mn-ea"/>
              </a:rPr>
              <a:t>の底は</a:t>
            </a:r>
            <a:r>
              <a:rPr lang="en-US" altLang="ja-JP" dirty="0">
                <a:solidFill>
                  <a:schemeClr val="bg1">
                    <a:lumMod val="50000"/>
                  </a:schemeClr>
                </a:solidFill>
                <a:latin typeface="+mn-ea"/>
              </a:rPr>
              <a:t>2</a:t>
            </a:r>
            <a:r>
              <a:rPr lang="ja-JP" altLang="en-US" dirty="0">
                <a:solidFill>
                  <a:schemeClr val="bg1">
                    <a:lumMod val="50000"/>
                  </a:schemeClr>
                </a:solidFill>
                <a:latin typeface="+mn-ea"/>
              </a:rPr>
              <a:t>で計算しているので、④縦軸が</a:t>
            </a:r>
            <a:r>
              <a:rPr lang="en-US" altLang="ja-JP" dirty="0">
                <a:solidFill>
                  <a:schemeClr val="bg1">
                    <a:lumMod val="50000"/>
                  </a:schemeClr>
                </a:solidFill>
                <a:latin typeface="+mn-ea"/>
              </a:rPr>
              <a:t>2</a:t>
            </a:r>
            <a:r>
              <a:rPr lang="ja-JP" altLang="en-US" dirty="0">
                <a:solidFill>
                  <a:schemeClr val="bg1">
                    <a:lumMod val="50000"/>
                  </a:schemeClr>
                </a:solidFill>
                <a:latin typeface="+mn-ea"/>
              </a:rPr>
              <a:t>に相当するのが、観測値のほうが期待値の</a:t>
            </a:r>
            <a:r>
              <a:rPr lang="en-US" altLang="ja-JP" dirty="0">
                <a:solidFill>
                  <a:schemeClr val="bg1">
                    <a:lumMod val="50000"/>
                  </a:schemeClr>
                </a:solidFill>
                <a:latin typeface="+mn-ea"/>
              </a:rPr>
              <a:t>2^2 = 4</a:t>
            </a:r>
            <a:r>
              <a:rPr lang="ja-JP" altLang="en-US" dirty="0">
                <a:solidFill>
                  <a:schemeClr val="bg1">
                    <a:lumMod val="50000"/>
                  </a:schemeClr>
                </a:solidFill>
                <a:latin typeface="+mn-ea"/>
              </a:rPr>
              <a:t>倍出現確率が高いことを意味する。</a:t>
            </a:r>
            <a:r>
              <a:rPr lang="ja-JP" altLang="en-US" dirty="0">
                <a:latin typeface="+mn-ea"/>
              </a:rPr>
              <a:t>同様にして、⑤縦軸が</a:t>
            </a:r>
            <a:r>
              <a:rPr lang="en-US" altLang="ja-JP" dirty="0">
                <a:solidFill>
                  <a:srgbClr val="FF0000"/>
                </a:solidFill>
                <a:latin typeface="+mn-ea"/>
              </a:rPr>
              <a:t>-2</a:t>
            </a:r>
            <a:r>
              <a:rPr lang="ja-JP" altLang="en-US" dirty="0">
                <a:latin typeface="+mn-ea"/>
              </a:rPr>
              <a:t>に相当するのが、観測値のほうが期待値の</a:t>
            </a:r>
            <a:r>
              <a:rPr lang="en-US" altLang="ja-JP" dirty="0">
                <a:solidFill>
                  <a:schemeClr val="bg2">
                    <a:lumMod val="60000"/>
                    <a:lumOff val="40000"/>
                  </a:schemeClr>
                </a:solidFill>
                <a:latin typeface="+mn-ea"/>
              </a:rPr>
              <a:t>2</a:t>
            </a:r>
            <a:r>
              <a:rPr lang="en-US" altLang="ja-JP" dirty="0">
                <a:latin typeface="+mn-ea"/>
              </a:rPr>
              <a:t>^(</a:t>
            </a:r>
            <a:r>
              <a:rPr lang="en-US" altLang="ja-JP" dirty="0">
                <a:solidFill>
                  <a:srgbClr val="FF0000"/>
                </a:solidFill>
                <a:latin typeface="+mn-ea"/>
              </a:rPr>
              <a:t>-2</a:t>
            </a:r>
            <a:r>
              <a:rPr lang="en-US" altLang="ja-JP" dirty="0">
                <a:latin typeface="+mn-ea"/>
              </a:rPr>
              <a:t>) = 1/4</a:t>
            </a:r>
            <a:r>
              <a:rPr lang="ja-JP" altLang="en-US" dirty="0">
                <a:latin typeface="+mn-ea"/>
              </a:rPr>
              <a:t>倍出現確率が高い（つまり</a:t>
            </a:r>
            <a:r>
              <a:rPr lang="en-US" altLang="ja-JP" dirty="0">
                <a:latin typeface="+mn-ea"/>
              </a:rPr>
              <a:t>4</a:t>
            </a:r>
            <a:r>
              <a:rPr lang="ja-JP" altLang="en-US" dirty="0">
                <a:latin typeface="+mn-ea"/>
              </a:rPr>
              <a:t>倍出現確率が低い）ことを意味する。</a:t>
            </a:r>
            <a:endParaRPr lang="en-US" altLang="ja-JP" dirty="0">
              <a:latin typeface="+mn-ea"/>
              <a:ea typeface="+mn-ea"/>
            </a:endParaRPr>
          </a:p>
        </p:txBody>
      </p:sp>
      <p:grpSp>
        <p:nvGrpSpPr>
          <p:cNvPr id="31" name="グループ化 16">
            <a:extLst>
              <a:ext uri="{FF2B5EF4-FFF2-40B4-BE49-F238E27FC236}">
                <a16:creationId xmlns:a16="http://schemas.microsoft.com/office/drawing/2014/main" id="{E686A191-AFA3-4974-9B82-6314D3CC8CF6}"/>
              </a:ext>
            </a:extLst>
          </p:cNvPr>
          <p:cNvGrpSpPr>
            <a:grpSpLocks/>
          </p:cNvGrpSpPr>
          <p:nvPr/>
        </p:nvGrpSpPr>
        <p:grpSpPr bwMode="auto">
          <a:xfrm>
            <a:off x="3060000" y="3528000"/>
            <a:ext cx="431800" cy="647700"/>
            <a:chOff x="352800" y="3885221"/>
            <a:chExt cx="432048" cy="647700"/>
          </a:xfrm>
        </p:grpSpPr>
        <p:sp>
          <p:nvSpPr>
            <p:cNvPr id="32" name="下矢印 17">
              <a:extLst>
                <a:ext uri="{FF2B5EF4-FFF2-40B4-BE49-F238E27FC236}">
                  <a16:creationId xmlns:a16="http://schemas.microsoft.com/office/drawing/2014/main" id="{1879B408-3AE8-49B7-8761-9A84551E4A7D}"/>
                </a:ext>
              </a:extLst>
            </p:cNvPr>
            <p:cNvSpPr>
              <a:spLocks noChangeArrowheads="1"/>
            </p:cNvSpPr>
            <p:nvPr/>
          </p:nvSpPr>
          <p:spPr bwMode="auto">
            <a:xfrm rot="-5400000">
              <a:off x="252000" y="4065402"/>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3" name="テキスト ボックス 18">
              <a:extLst>
                <a:ext uri="{FF2B5EF4-FFF2-40B4-BE49-F238E27FC236}">
                  <a16:creationId xmlns:a16="http://schemas.microsoft.com/office/drawing/2014/main" id="{E16794E2-6F19-4818-B1F9-1031139DFCC4}"/>
                </a:ext>
              </a:extLst>
            </p:cNvPr>
            <p:cNvSpPr txBox="1">
              <a:spLocks noChangeArrowheads="1"/>
            </p:cNvSpPr>
            <p:nvPr/>
          </p:nvSpPr>
          <p:spPr bwMode="auto">
            <a:xfrm>
              <a:off x="352800" y="401860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spTree>
    <p:extLst>
      <p:ext uri="{BB962C8B-B14F-4D97-AF65-F5344CB8AC3E}">
        <p14:creationId xmlns:p14="http://schemas.microsoft.com/office/powerpoint/2010/main" val="131461726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2ED162F-5411-41A3-9F55-19B6BECDB76B}"/>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作図（例題</a:t>
            </a:r>
            <a:r>
              <a:rPr lang="en-US" altLang="ja-JP" sz="4000" dirty="0">
                <a:latin typeface="+mn-ea"/>
              </a:rPr>
              <a:t>12</a:t>
            </a:r>
            <a:r>
              <a:rPr lang="ja-JP" altLang="en-US" sz="4000" dirty="0">
                <a:latin typeface="+mn-ea"/>
              </a:rPr>
              <a:t>）</a:t>
            </a:r>
            <a:r>
              <a:rPr lang="en-US" altLang="ja-JP" sz="4000" dirty="0">
                <a:latin typeface="+mn-ea"/>
              </a:rPr>
              <a:t>8</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135</a:t>
            </a:fld>
            <a:endParaRPr lang="en-US" altLang="ja-JP" dirty="0">
              <a:solidFill>
                <a:srgbClr val="000000"/>
              </a:solidFill>
            </a:endParaRPr>
          </a:p>
        </p:txBody>
      </p:sp>
      <p:pic>
        <p:nvPicPr>
          <p:cNvPr id="26" name="図 25">
            <a:extLst>
              <a:ext uri="{FF2B5EF4-FFF2-40B4-BE49-F238E27FC236}">
                <a16:creationId xmlns:a16="http://schemas.microsoft.com/office/drawing/2014/main" id="{977C0300-9FBA-424C-A2EA-7C8ED3A8D9B5}"/>
              </a:ext>
            </a:extLst>
          </p:cNvPr>
          <p:cNvPicPr>
            <a:picLocks noChangeAspect="1"/>
          </p:cNvPicPr>
          <p:nvPr/>
        </p:nvPicPr>
        <p:blipFill rotWithShape="1">
          <a:blip r:embed="rId4"/>
          <a:srcRect t="3" r="10799" b="-3"/>
          <a:stretch/>
        </p:blipFill>
        <p:spPr>
          <a:xfrm>
            <a:off x="792000" y="180000"/>
            <a:ext cx="4500000" cy="175275"/>
          </a:xfrm>
          <a:prstGeom prst="rect">
            <a:avLst/>
          </a:prstGeom>
        </p:spPr>
      </p:pic>
      <p:sp>
        <p:nvSpPr>
          <p:cNvPr id="27" name="テキスト ボックス 17">
            <a:extLst>
              <a:ext uri="{FF2B5EF4-FFF2-40B4-BE49-F238E27FC236}">
                <a16:creationId xmlns:a16="http://schemas.microsoft.com/office/drawing/2014/main" id="{97060572-A2D7-4C4C-B25C-680D497FD8DD}"/>
              </a:ext>
            </a:extLst>
          </p:cNvPr>
          <p:cNvSpPr txBox="1">
            <a:spLocks noChangeArrowheads="1"/>
          </p:cNvSpPr>
          <p:nvPr/>
        </p:nvSpPr>
        <p:spPr bwMode="auto">
          <a:xfrm>
            <a:off x="5169024"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grpSp>
        <p:nvGrpSpPr>
          <p:cNvPr id="28" name="グループ化 1">
            <a:extLst>
              <a:ext uri="{FF2B5EF4-FFF2-40B4-BE49-F238E27FC236}">
                <a16:creationId xmlns:a16="http://schemas.microsoft.com/office/drawing/2014/main" id="{89510554-AA43-40A7-BF02-1AD5CE8D1602}"/>
              </a:ext>
            </a:extLst>
          </p:cNvPr>
          <p:cNvGrpSpPr>
            <a:grpSpLocks/>
          </p:cNvGrpSpPr>
          <p:nvPr/>
        </p:nvGrpSpPr>
        <p:grpSpPr bwMode="auto">
          <a:xfrm>
            <a:off x="396000" y="1404000"/>
            <a:ext cx="415498" cy="647700"/>
            <a:chOff x="8946000" y="4620357"/>
            <a:chExt cx="415497" cy="647700"/>
          </a:xfrm>
        </p:grpSpPr>
        <p:sp>
          <p:nvSpPr>
            <p:cNvPr id="29" name="下矢印 31">
              <a:extLst>
                <a:ext uri="{FF2B5EF4-FFF2-40B4-BE49-F238E27FC236}">
                  <a16:creationId xmlns:a16="http://schemas.microsoft.com/office/drawing/2014/main" id="{6E1A28F4-7A4F-40F8-9C9E-1DE55D9613EB}"/>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0" name="正方形/長方形 1">
              <a:extLst>
                <a:ext uri="{FF2B5EF4-FFF2-40B4-BE49-F238E27FC236}">
                  <a16:creationId xmlns:a16="http://schemas.microsoft.com/office/drawing/2014/main" id="{4EBD4DA8-A05A-48B7-9298-75624F104D2D}"/>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pic>
        <p:nvPicPr>
          <p:cNvPr id="4" name="図 3" descr="抽象, スクリーンショット が含まれている画像&#10;&#10;自動的に生成された説明">
            <a:extLst>
              <a:ext uri="{FF2B5EF4-FFF2-40B4-BE49-F238E27FC236}">
                <a16:creationId xmlns:a16="http://schemas.microsoft.com/office/drawing/2014/main" id="{C9010B9F-E8B7-4E1B-80FC-6CC1B6827F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8000" y="2088000"/>
            <a:ext cx="6667500" cy="3810000"/>
          </a:xfrm>
          <a:prstGeom prst="rect">
            <a:avLst/>
          </a:prstGeom>
          <a:ln w="19050">
            <a:solidFill>
              <a:srgbClr val="FF0000"/>
            </a:solidFill>
          </a:ln>
        </p:spPr>
      </p:pic>
      <p:grpSp>
        <p:nvGrpSpPr>
          <p:cNvPr id="13" name="グループ化 19">
            <a:extLst>
              <a:ext uri="{FF2B5EF4-FFF2-40B4-BE49-F238E27FC236}">
                <a16:creationId xmlns:a16="http://schemas.microsoft.com/office/drawing/2014/main" id="{607A0AF9-89A9-4C9B-B26E-19CAFD24F1B6}"/>
              </a:ext>
            </a:extLst>
          </p:cNvPr>
          <p:cNvGrpSpPr>
            <a:grpSpLocks/>
          </p:cNvGrpSpPr>
          <p:nvPr/>
        </p:nvGrpSpPr>
        <p:grpSpPr bwMode="auto">
          <a:xfrm>
            <a:off x="2332096" y="3438000"/>
            <a:ext cx="433387" cy="647700"/>
            <a:chOff x="9008376" y="4278533"/>
            <a:chExt cx="432048" cy="647700"/>
          </a:xfrm>
        </p:grpSpPr>
        <p:sp>
          <p:nvSpPr>
            <p:cNvPr id="14" name="下矢印 20">
              <a:extLst>
                <a:ext uri="{FF2B5EF4-FFF2-40B4-BE49-F238E27FC236}">
                  <a16:creationId xmlns:a16="http://schemas.microsoft.com/office/drawing/2014/main" id="{8738A482-9825-4F82-9A96-989087171111}"/>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5" name="テキスト ボックス 21">
              <a:extLst>
                <a:ext uri="{FF2B5EF4-FFF2-40B4-BE49-F238E27FC236}">
                  <a16:creationId xmlns:a16="http://schemas.microsoft.com/office/drawing/2014/main" id="{9BB8ED54-6898-46F5-A1A0-A4180192623F}"/>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20" name="グループ化 16">
            <a:extLst>
              <a:ext uri="{FF2B5EF4-FFF2-40B4-BE49-F238E27FC236}">
                <a16:creationId xmlns:a16="http://schemas.microsoft.com/office/drawing/2014/main" id="{9FEB41ED-FF7E-419E-8271-42812375B5DC}"/>
              </a:ext>
            </a:extLst>
          </p:cNvPr>
          <p:cNvGrpSpPr>
            <a:grpSpLocks/>
          </p:cNvGrpSpPr>
          <p:nvPr/>
        </p:nvGrpSpPr>
        <p:grpSpPr bwMode="auto">
          <a:xfrm>
            <a:off x="3060000" y="3016740"/>
            <a:ext cx="431800" cy="647700"/>
            <a:chOff x="352800" y="3885221"/>
            <a:chExt cx="432048" cy="647700"/>
          </a:xfrm>
        </p:grpSpPr>
        <p:sp>
          <p:nvSpPr>
            <p:cNvPr id="21" name="下矢印 17">
              <a:extLst>
                <a:ext uri="{FF2B5EF4-FFF2-40B4-BE49-F238E27FC236}">
                  <a16:creationId xmlns:a16="http://schemas.microsoft.com/office/drawing/2014/main" id="{10500AEF-8F21-47D1-8FF1-4A15099AF844}"/>
                </a:ext>
              </a:extLst>
            </p:cNvPr>
            <p:cNvSpPr>
              <a:spLocks noChangeArrowheads="1"/>
            </p:cNvSpPr>
            <p:nvPr/>
          </p:nvSpPr>
          <p:spPr bwMode="auto">
            <a:xfrm rot="-5400000">
              <a:off x="252000" y="4065402"/>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2" name="テキスト ボックス 18">
              <a:extLst>
                <a:ext uri="{FF2B5EF4-FFF2-40B4-BE49-F238E27FC236}">
                  <a16:creationId xmlns:a16="http://schemas.microsoft.com/office/drawing/2014/main" id="{E6117A4C-E755-4C44-8DB5-8A6B38F2B2AC}"/>
                </a:ext>
              </a:extLst>
            </p:cNvPr>
            <p:cNvSpPr txBox="1">
              <a:spLocks noChangeArrowheads="1"/>
            </p:cNvSpPr>
            <p:nvPr/>
          </p:nvSpPr>
          <p:spPr bwMode="auto">
            <a:xfrm>
              <a:off x="352800" y="401860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③</a:t>
              </a:r>
            </a:p>
          </p:txBody>
        </p:sp>
      </p:grpSp>
      <p:grpSp>
        <p:nvGrpSpPr>
          <p:cNvPr id="23" name="グループ化 16">
            <a:extLst>
              <a:ext uri="{FF2B5EF4-FFF2-40B4-BE49-F238E27FC236}">
                <a16:creationId xmlns:a16="http://schemas.microsoft.com/office/drawing/2014/main" id="{11850D28-FC7D-4250-AED9-5C2E5488FAED}"/>
              </a:ext>
            </a:extLst>
          </p:cNvPr>
          <p:cNvGrpSpPr>
            <a:grpSpLocks/>
          </p:cNvGrpSpPr>
          <p:nvPr/>
        </p:nvGrpSpPr>
        <p:grpSpPr bwMode="auto">
          <a:xfrm>
            <a:off x="3060000" y="2502421"/>
            <a:ext cx="431800" cy="647700"/>
            <a:chOff x="352800" y="3885221"/>
            <a:chExt cx="432048" cy="647700"/>
          </a:xfrm>
        </p:grpSpPr>
        <p:sp>
          <p:nvSpPr>
            <p:cNvPr id="24" name="下矢印 17">
              <a:extLst>
                <a:ext uri="{FF2B5EF4-FFF2-40B4-BE49-F238E27FC236}">
                  <a16:creationId xmlns:a16="http://schemas.microsoft.com/office/drawing/2014/main" id="{B00B0820-761D-47CF-AA07-908238383BD8}"/>
                </a:ext>
              </a:extLst>
            </p:cNvPr>
            <p:cNvSpPr>
              <a:spLocks noChangeArrowheads="1"/>
            </p:cNvSpPr>
            <p:nvPr/>
          </p:nvSpPr>
          <p:spPr bwMode="auto">
            <a:xfrm rot="-5400000">
              <a:off x="252000" y="4065402"/>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5" name="テキスト ボックス 18">
              <a:extLst>
                <a:ext uri="{FF2B5EF4-FFF2-40B4-BE49-F238E27FC236}">
                  <a16:creationId xmlns:a16="http://schemas.microsoft.com/office/drawing/2014/main" id="{3BADC639-ED54-42A4-8223-DA1CE1D13BEE}"/>
                </a:ext>
              </a:extLst>
            </p:cNvPr>
            <p:cNvSpPr txBox="1">
              <a:spLocks noChangeArrowheads="1"/>
            </p:cNvSpPr>
            <p:nvPr/>
          </p:nvSpPr>
          <p:spPr bwMode="auto">
            <a:xfrm>
              <a:off x="352800" y="401860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
        <p:nvSpPr>
          <p:cNvPr id="11" name="Text Box 8">
            <a:extLst>
              <a:ext uri="{FF2B5EF4-FFF2-40B4-BE49-F238E27FC236}">
                <a16:creationId xmlns:a16="http://schemas.microsoft.com/office/drawing/2014/main" id="{9F2CFF84-7C6F-4ED2-9D12-4C405A8911B3}"/>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このように期待値の違いを補正した結果で眺めると、確かに⑥</a:t>
            </a:r>
            <a:r>
              <a:rPr lang="en-US" altLang="ja-JP" dirty="0">
                <a:latin typeface="+mn-ea"/>
              </a:rPr>
              <a:t>CG</a:t>
            </a:r>
            <a:r>
              <a:rPr lang="ja-JP" altLang="en-US" dirty="0">
                <a:latin typeface="+mn-ea"/>
              </a:rPr>
              <a:t>の出現確率が期待値よりも大幅に低いことがよくわかりますね。</a:t>
            </a:r>
            <a:endParaRPr lang="en-US" altLang="ja-JP" dirty="0">
              <a:latin typeface="+mn-ea"/>
              <a:ea typeface="+mn-ea"/>
            </a:endParaRPr>
          </a:p>
        </p:txBody>
      </p:sp>
      <p:grpSp>
        <p:nvGrpSpPr>
          <p:cNvPr id="31" name="グループ化 16">
            <a:extLst>
              <a:ext uri="{FF2B5EF4-FFF2-40B4-BE49-F238E27FC236}">
                <a16:creationId xmlns:a16="http://schemas.microsoft.com/office/drawing/2014/main" id="{E686A191-AFA3-4974-9B82-6314D3CC8CF6}"/>
              </a:ext>
            </a:extLst>
          </p:cNvPr>
          <p:cNvGrpSpPr>
            <a:grpSpLocks/>
          </p:cNvGrpSpPr>
          <p:nvPr/>
        </p:nvGrpSpPr>
        <p:grpSpPr bwMode="auto">
          <a:xfrm>
            <a:off x="3060000" y="3528000"/>
            <a:ext cx="431800" cy="647700"/>
            <a:chOff x="352800" y="3885221"/>
            <a:chExt cx="432048" cy="647700"/>
          </a:xfrm>
        </p:grpSpPr>
        <p:sp>
          <p:nvSpPr>
            <p:cNvPr id="32" name="下矢印 17">
              <a:extLst>
                <a:ext uri="{FF2B5EF4-FFF2-40B4-BE49-F238E27FC236}">
                  <a16:creationId xmlns:a16="http://schemas.microsoft.com/office/drawing/2014/main" id="{1879B408-3AE8-49B7-8761-9A84551E4A7D}"/>
                </a:ext>
              </a:extLst>
            </p:cNvPr>
            <p:cNvSpPr>
              <a:spLocks noChangeArrowheads="1"/>
            </p:cNvSpPr>
            <p:nvPr/>
          </p:nvSpPr>
          <p:spPr bwMode="auto">
            <a:xfrm rot="-5400000">
              <a:off x="252000" y="4065402"/>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3" name="テキスト ボックス 18">
              <a:extLst>
                <a:ext uri="{FF2B5EF4-FFF2-40B4-BE49-F238E27FC236}">
                  <a16:creationId xmlns:a16="http://schemas.microsoft.com/office/drawing/2014/main" id="{E16794E2-6F19-4818-B1F9-1031139DFCC4}"/>
                </a:ext>
              </a:extLst>
            </p:cNvPr>
            <p:cNvSpPr txBox="1">
              <a:spLocks noChangeArrowheads="1"/>
            </p:cNvSpPr>
            <p:nvPr/>
          </p:nvSpPr>
          <p:spPr bwMode="auto">
            <a:xfrm>
              <a:off x="352800" y="401860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grpSp>
        <p:nvGrpSpPr>
          <p:cNvPr id="34" name="グループ化 22">
            <a:extLst>
              <a:ext uri="{FF2B5EF4-FFF2-40B4-BE49-F238E27FC236}">
                <a16:creationId xmlns:a16="http://schemas.microsoft.com/office/drawing/2014/main" id="{0640B793-CB2A-45D8-AE26-21E502FEB7E1}"/>
              </a:ext>
            </a:extLst>
          </p:cNvPr>
          <p:cNvGrpSpPr>
            <a:grpSpLocks/>
          </p:cNvGrpSpPr>
          <p:nvPr/>
        </p:nvGrpSpPr>
        <p:grpSpPr bwMode="auto">
          <a:xfrm>
            <a:off x="5817600" y="5453289"/>
            <a:ext cx="647700" cy="368300"/>
            <a:chOff x="8113143" y="5184000"/>
            <a:chExt cx="647700" cy="369332"/>
          </a:xfrm>
        </p:grpSpPr>
        <p:sp>
          <p:nvSpPr>
            <p:cNvPr id="35" name="下矢印 23">
              <a:extLst>
                <a:ext uri="{FF2B5EF4-FFF2-40B4-BE49-F238E27FC236}">
                  <a16:creationId xmlns:a16="http://schemas.microsoft.com/office/drawing/2014/main" id="{58F93DB1-A133-4608-A0A9-FEC2ABB5FBB7}"/>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6" name="テキスト ボックス 24">
              <a:extLst>
                <a:ext uri="{FF2B5EF4-FFF2-40B4-BE49-F238E27FC236}">
                  <a16:creationId xmlns:a16="http://schemas.microsoft.com/office/drawing/2014/main" id="{C5E4F386-7184-460D-B9B9-B8A7F334FFDC}"/>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⑥</a:t>
              </a:r>
            </a:p>
          </p:txBody>
        </p:sp>
      </p:grpSp>
    </p:spTree>
    <p:extLst>
      <p:ext uri="{BB962C8B-B14F-4D97-AF65-F5344CB8AC3E}">
        <p14:creationId xmlns:p14="http://schemas.microsoft.com/office/powerpoint/2010/main" val="356089734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6000"/>
            <a:ext cx="9453504" cy="4536157"/>
          </a:xfrm>
        </p:spPr>
        <p:txBody>
          <a:bodyPr/>
          <a:lstStyle/>
          <a:p>
            <a:r>
              <a:rPr lang="en-US" altLang="ja-JP" sz="2400" dirty="0">
                <a:solidFill>
                  <a:schemeClr val="bg1">
                    <a:lumMod val="50000"/>
                  </a:schemeClr>
                </a:solidFill>
                <a:latin typeface="+mn-ea"/>
              </a:rPr>
              <a:t>Introduction</a:t>
            </a:r>
            <a:r>
              <a:rPr lang="ja-JP" altLang="en-US" sz="2400" dirty="0">
                <a:solidFill>
                  <a:schemeClr val="bg1">
                    <a:lumMod val="50000"/>
                  </a:schemeClr>
                </a:solidFill>
                <a:latin typeface="+mn-ea"/>
              </a:rPr>
              <a:t>、出現頻度解析（</a:t>
            </a:r>
            <a:r>
              <a:rPr lang="en-US" altLang="ja-JP" sz="2400" dirty="0">
                <a:solidFill>
                  <a:schemeClr val="bg1">
                    <a:lumMod val="50000"/>
                  </a:schemeClr>
                </a:solidFill>
                <a:latin typeface="+mn-ea"/>
              </a:rPr>
              <a:t>k=2</a:t>
            </a:r>
            <a:r>
              <a:rPr lang="ja-JP" altLang="en-US" sz="2400" dirty="0">
                <a:solidFill>
                  <a:schemeClr val="bg1">
                    <a:lumMod val="50000"/>
                  </a:schemeClr>
                </a:solidFill>
                <a:latin typeface="+mn-ea"/>
              </a:rPr>
              <a:t>）、出現頻度解析（</a:t>
            </a:r>
            <a:r>
              <a:rPr lang="en-US" altLang="ja-JP" sz="2400" dirty="0">
                <a:solidFill>
                  <a:schemeClr val="bg1">
                    <a:lumMod val="50000"/>
                  </a:schemeClr>
                </a:solidFill>
                <a:latin typeface="+mn-ea"/>
              </a:rPr>
              <a:t>k=1</a:t>
            </a:r>
            <a:r>
              <a:rPr lang="ja-JP" altLang="en-US" sz="2400" dirty="0">
                <a:solidFill>
                  <a:schemeClr val="bg1">
                    <a:lumMod val="50000"/>
                  </a:schemeClr>
                </a:solidFill>
                <a:latin typeface="+mn-ea"/>
              </a:rPr>
              <a:t>）</a:t>
            </a:r>
            <a:endParaRPr lang="en-US" altLang="ja-JP" sz="2400" dirty="0">
              <a:solidFill>
                <a:schemeClr val="bg1">
                  <a:lumMod val="50000"/>
                </a:schemeClr>
              </a:solidFill>
              <a:latin typeface="+mn-ea"/>
            </a:endParaRPr>
          </a:p>
          <a:p>
            <a:r>
              <a:rPr lang="en-US" altLang="ja-JP" sz="2400" dirty="0">
                <a:solidFill>
                  <a:schemeClr val="bg1">
                    <a:lumMod val="50000"/>
                  </a:schemeClr>
                </a:solidFill>
                <a:latin typeface="+mn-ea"/>
              </a:rPr>
              <a:t>k=1</a:t>
            </a:r>
            <a:r>
              <a:rPr lang="ja-JP" altLang="en-US" sz="2400" dirty="0">
                <a:solidFill>
                  <a:schemeClr val="bg1">
                    <a:lumMod val="50000"/>
                  </a:schemeClr>
                </a:solidFill>
                <a:latin typeface="+mn-ea"/>
              </a:rPr>
              <a:t>で実践、</a:t>
            </a:r>
            <a:r>
              <a:rPr lang="en-US" altLang="ja-JP" sz="2400" dirty="0">
                <a:solidFill>
                  <a:schemeClr val="bg1">
                    <a:lumMod val="50000"/>
                  </a:schemeClr>
                </a:solidFill>
                <a:latin typeface="+mn-ea"/>
              </a:rPr>
              <a:t>multi-FASTA</a:t>
            </a:r>
            <a:r>
              <a:rPr lang="ja-JP" altLang="en-US" sz="2400" dirty="0">
                <a:solidFill>
                  <a:schemeClr val="bg1">
                    <a:lumMod val="50000"/>
                  </a:schemeClr>
                </a:solidFill>
                <a:latin typeface="+mn-ea"/>
              </a:rPr>
              <a:t>ファイル、他の例題を実行</a:t>
            </a:r>
            <a:endParaRPr lang="en-US" altLang="ja-JP" sz="2400" dirty="0">
              <a:solidFill>
                <a:schemeClr val="bg1">
                  <a:lumMod val="50000"/>
                </a:schemeClr>
              </a:solidFill>
              <a:latin typeface="+mn-ea"/>
            </a:endParaRPr>
          </a:p>
          <a:p>
            <a:r>
              <a:rPr lang="en-US" altLang="ja-JP" sz="2400" dirty="0">
                <a:solidFill>
                  <a:schemeClr val="bg1">
                    <a:lumMod val="50000"/>
                  </a:schemeClr>
                </a:solidFill>
                <a:latin typeface="+mn-ea"/>
              </a:rPr>
              <a:t>k=2</a:t>
            </a:r>
            <a:r>
              <a:rPr lang="ja-JP" altLang="en-US" sz="2400" dirty="0">
                <a:solidFill>
                  <a:schemeClr val="bg1">
                    <a:lumMod val="50000"/>
                  </a:schemeClr>
                </a:solidFill>
                <a:latin typeface="+mn-ea"/>
              </a:rPr>
              <a:t>で実践、関数マニュアル、例題</a:t>
            </a:r>
            <a:r>
              <a:rPr lang="en-US" altLang="ja-JP" sz="2400" dirty="0">
                <a:solidFill>
                  <a:schemeClr val="bg1">
                    <a:lumMod val="50000"/>
                  </a:schemeClr>
                </a:solidFill>
                <a:latin typeface="+mn-ea"/>
              </a:rPr>
              <a:t>2</a:t>
            </a:r>
            <a:r>
              <a:rPr lang="ja-JP" altLang="en-US" sz="2400" dirty="0">
                <a:solidFill>
                  <a:schemeClr val="bg1">
                    <a:lumMod val="50000"/>
                  </a:schemeClr>
                </a:solidFill>
                <a:latin typeface="+mn-ea"/>
              </a:rPr>
              <a:t>を実行、例題</a:t>
            </a:r>
            <a:r>
              <a:rPr lang="en-US" altLang="ja-JP" sz="2400" dirty="0">
                <a:solidFill>
                  <a:schemeClr val="bg1">
                    <a:lumMod val="50000"/>
                  </a:schemeClr>
                </a:solidFill>
                <a:latin typeface="+mn-ea"/>
              </a:rPr>
              <a:t>7</a:t>
            </a:r>
            <a:r>
              <a:rPr lang="ja-JP" altLang="en-US" sz="2400" dirty="0">
                <a:solidFill>
                  <a:schemeClr val="bg1">
                    <a:lumMod val="50000"/>
                  </a:schemeClr>
                </a:solidFill>
                <a:latin typeface="+mn-ea"/>
              </a:rPr>
              <a:t>を実行</a:t>
            </a:r>
            <a:endParaRPr lang="en-US" altLang="ja-JP" sz="2400" dirty="0">
              <a:solidFill>
                <a:schemeClr val="bg1">
                  <a:lumMod val="50000"/>
                </a:schemeClr>
              </a:solidFill>
              <a:latin typeface="+mn-ea"/>
            </a:endParaRPr>
          </a:p>
          <a:p>
            <a:r>
              <a:rPr lang="ja-JP" altLang="en-US" sz="2400" dirty="0">
                <a:solidFill>
                  <a:schemeClr val="bg1">
                    <a:lumMod val="50000"/>
                  </a:schemeClr>
                </a:solidFill>
                <a:latin typeface="+mn-ea"/>
              </a:rPr>
              <a:t>確率の話、作図（例題</a:t>
            </a:r>
            <a:r>
              <a:rPr lang="en-US" altLang="ja-JP" sz="2400" dirty="0">
                <a:solidFill>
                  <a:schemeClr val="bg1">
                    <a:lumMod val="50000"/>
                  </a:schemeClr>
                </a:solidFill>
                <a:latin typeface="+mn-ea"/>
              </a:rPr>
              <a:t>10</a:t>
            </a:r>
            <a:r>
              <a:rPr lang="ja-JP" altLang="en-US" sz="2400" dirty="0">
                <a:solidFill>
                  <a:schemeClr val="bg1">
                    <a:lumMod val="50000"/>
                  </a:schemeClr>
                </a:solidFill>
                <a:latin typeface="+mn-ea"/>
              </a:rPr>
              <a:t>）、作図（例題</a:t>
            </a:r>
            <a:r>
              <a:rPr lang="en-US" altLang="ja-JP" sz="2400" dirty="0">
                <a:solidFill>
                  <a:schemeClr val="bg1">
                    <a:lumMod val="50000"/>
                  </a:schemeClr>
                </a:solidFill>
                <a:latin typeface="+mn-ea"/>
              </a:rPr>
              <a:t>11</a:t>
            </a:r>
            <a:r>
              <a:rPr lang="ja-JP" altLang="en-US" sz="2400" dirty="0">
                <a:solidFill>
                  <a:schemeClr val="bg1">
                    <a:lumMod val="50000"/>
                  </a:schemeClr>
                </a:solidFill>
                <a:latin typeface="+mn-ea"/>
              </a:rPr>
              <a:t>）、作図（例題</a:t>
            </a:r>
            <a:r>
              <a:rPr lang="en-US" altLang="ja-JP" sz="2400" dirty="0">
                <a:solidFill>
                  <a:schemeClr val="bg1">
                    <a:lumMod val="50000"/>
                  </a:schemeClr>
                </a:solidFill>
                <a:latin typeface="+mn-ea"/>
              </a:rPr>
              <a:t>12</a:t>
            </a:r>
            <a:r>
              <a:rPr lang="ja-JP" altLang="en-US" sz="2400" dirty="0">
                <a:solidFill>
                  <a:schemeClr val="bg1">
                    <a:lumMod val="50000"/>
                  </a:schemeClr>
                </a:solidFill>
                <a:latin typeface="+mn-ea"/>
              </a:rPr>
              <a:t>）</a:t>
            </a:r>
            <a:endParaRPr lang="en-US" altLang="ja-JP" sz="2400" dirty="0">
              <a:solidFill>
                <a:schemeClr val="bg1">
                  <a:lumMod val="50000"/>
                </a:schemeClr>
              </a:solidFill>
              <a:latin typeface="+mn-ea"/>
            </a:endParaRPr>
          </a:p>
          <a:p>
            <a:r>
              <a:rPr lang="ja-JP" altLang="en-US" sz="2400" dirty="0">
                <a:latin typeface="+mn-ea"/>
              </a:rPr>
              <a:t>塩基配列解析の基礎</a:t>
            </a:r>
            <a:endParaRPr lang="en-US" altLang="ja-JP" sz="2400" dirty="0">
              <a:latin typeface="+mn-ea"/>
            </a:endParaRPr>
          </a:p>
          <a:p>
            <a:pPr lvl="1"/>
            <a:r>
              <a:rPr lang="en-US" altLang="ja-JP" sz="2000" dirty="0">
                <a:latin typeface="+mn-ea"/>
              </a:rPr>
              <a:t>GC</a:t>
            </a:r>
            <a:r>
              <a:rPr lang="ja-JP" altLang="en-US" sz="2000" dirty="0">
                <a:latin typeface="+mn-ea"/>
              </a:rPr>
              <a:t>含量</a:t>
            </a:r>
            <a:r>
              <a:rPr lang="ja-JP" altLang="en-US" sz="2000" dirty="0">
                <a:solidFill>
                  <a:schemeClr val="bg1">
                    <a:lumMod val="50000"/>
                  </a:schemeClr>
                </a:solidFill>
                <a:latin typeface="+mn-ea"/>
              </a:rPr>
              <a:t>、ランダム配列を生成、部分配列の切り出し</a:t>
            </a:r>
            <a:endParaRPr lang="en-US" altLang="ja-JP" sz="2000" dirty="0">
              <a:solidFill>
                <a:schemeClr val="bg1">
                  <a:lumMod val="50000"/>
                </a:schemeClr>
              </a:solidFill>
              <a:latin typeface="+mn-ea"/>
            </a:endParaRPr>
          </a:p>
          <a:p>
            <a:r>
              <a:rPr lang="ja-JP" altLang="en-US" sz="2400" dirty="0">
                <a:solidFill>
                  <a:schemeClr val="bg1">
                    <a:lumMod val="50000"/>
                  </a:schemeClr>
                </a:solidFill>
                <a:latin typeface="+mn-ea"/>
              </a:rPr>
              <a:t>ゲノムサイズ推定</a:t>
            </a:r>
            <a:endParaRPr lang="en-US" altLang="ja-JP" sz="2400" dirty="0">
              <a:solidFill>
                <a:schemeClr val="bg1">
                  <a:lumMod val="50000"/>
                </a:schemeClr>
              </a:solidFill>
              <a:latin typeface="+mn-ea"/>
            </a:endParaRPr>
          </a:p>
          <a:p>
            <a:pPr lvl="1"/>
            <a:r>
              <a:rPr lang="ja-JP" altLang="en-US" sz="2000" dirty="0">
                <a:solidFill>
                  <a:schemeClr val="bg1">
                    <a:lumMod val="50000"/>
                  </a:schemeClr>
                </a:solidFill>
                <a:latin typeface="+mn-ea"/>
              </a:rPr>
              <a:t>サンプルデータ（例題</a:t>
            </a:r>
            <a:r>
              <a:rPr lang="en-US" altLang="ja-JP" sz="2000" dirty="0">
                <a:solidFill>
                  <a:schemeClr val="bg1">
                    <a:lumMod val="50000"/>
                  </a:schemeClr>
                </a:solidFill>
                <a:latin typeface="+mn-ea"/>
              </a:rPr>
              <a:t>32</a:t>
            </a:r>
            <a:r>
              <a:rPr lang="ja-JP" altLang="en-US" sz="2000" dirty="0">
                <a:solidFill>
                  <a:schemeClr val="bg1">
                    <a:lumMod val="50000"/>
                  </a:schemeClr>
                </a:solidFill>
                <a:latin typeface="+mn-ea"/>
              </a:rPr>
              <a:t>）、被覆率（</a:t>
            </a:r>
            <a:r>
              <a:rPr lang="en-US" altLang="ja-JP" sz="2000" dirty="0">
                <a:solidFill>
                  <a:schemeClr val="bg1">
                    <a:lumMod val="50000"/>
                  </a:schemeClr>
                </a:solidFill>
                <a:latin typeface="+mn-ea"/>
              </a:rPr>
              <a:t>coverage</a:t>
            </a:r>
            <a:r>
              <a:rPr lang="ja-JP" altLang="en-US" sz="2000" dirty="0">
                <a:solidFill>
                  <a:schemeClr val="bg1">
                    <a:lumMod val="50000"/>
                  </a:schemeClr>
                </a:solidFill>
                <a:latin typeface="+mn-ea"/>
              </a:rPr>
              <a:t>）、基本的な考え方</a:t>
            </a:r>
            <a:r>
              <a:rPr lang="en-US" altLang="ja-JP" sz="2000" dirty="0">
                <a:solidFill>
                  <a:schemeClr val="bg1">
                    <a:lumMod val="50000"/>
                  </a:schemeClr>
                </a:solidFill>
                <a:latin typeface="+mn-ea"/>
              </a:rPr>
              <a:t>(</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7</a:t>
            </a:r>
            <a:r>
              <a:rPr lang="ja-JP" altLang="en-US" sz="2000" dirty="0">
                <a:solidFill>
                  <a:schemeClr val="bg1">
                    <a:lumMod val="50000"/>
                  </a:schemeClr>
                </a:solidFill>
                <a:latin typeface="+mn-ea"/>
              </a:rPr>
              <a:t>）</a:t>
            </a:r>
            <a:endParaRPr lang="en-US" altLang="ja-JP" sz="2000" dirty="0">
              <a:solidFill>
                <a:schemeClr val="bg1">
                  <a:lumMod val="50000"/>
                </a:schemeClr>
              </a:solidFill>
              <a:latin typeface="+mn-ea"/>
            </a:endParaRPr>
          </a:p>
          <a:p>
            <a:pPr lvl="1"/>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8</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k=2)</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9</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k=3</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1,000</a:t>
            </a:r>
            <a:r>
              <a:rPr lang="ja-JP" altLang="en-US" sz="2000" dirty="0">
                <a:solidFill>
                  <a:schemeClr val="bg1">
                    <a:lumMod val="50000"/>
                  </a:schemeClr>
                </a:solidFill>
                <a:latin typeface="+mn-ea"/>
              </a:rPr>
              <a:t>塩基の仮想ゲノム（サンプルデータの例題</a:t>
            </a:r>
            <a:r>
              <a:rPr lang="en-US" altLang="ja-JP" sz="2000" dirty="0">
                <a:solidFill>
                  <a:schemeClr val="bg1">
                    <a:lumMod val="50000"/>
                  </a:schemeClr>
                </a:solidFill>
                <a:latin typeface="+mn-ea"/>
              </a:rPr>
              <a:t>33</a:t>
            </a:r>
            <a:r>
              <a:rPr lang="ja-JP" altLang="en-US" sz="2000" dirty="0">
                <a:solidFill>
                  <a:schemeClr val="bg1">
                    <a:lumMod val="50000"/>
                  </a:schemeClr>
                </a:solidFill>
                <a:latin typeface="+mn-ea"/>
              </a:rPr>
              <a:t>）</a:t>
            </a:r>
            <a:endParaRPr lang="en-US" altLang="ja-JP" sz="2000" dirty="0">
              <a:solidFill>
                <a:schemeClr val="bg1">
                  <a:lumMod val="50000"/>
                </a:schemeClr>
              </a:solidFill>
              <a:latin typeface="+mn-ea"/>
            </a:endParaRPr>
          </a:p>
          <a:p>
            <a:pPr lvl="1"/>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11(k=10)</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12(k=10)</a:t>
            </a:r>
            <a:r>
              <a:rPr lang="ja-JP" altLang="en-US" sz="2000" dirty="0">
                <a:solidFill>
                  <a:schemeClr val="bg1">
                    <a:lumMod val="50000"/>
                  </a:schemeClr>
                </a:solidFill>
                <a:latin typeface="+mn-ea"/>
              </a:rPr>
              <a:t>、シークエンスエラーを含む場合</a:t>
            </a:r>
            <a:endParaRPr lang="en-US" altLang="ja-JP" sz="2000" dirty="0">
              <a:solidFill>
                <a:schemeClr val="bg1">
                  <a:lumMod val="50000"/>
                </a:schemeClr>
              </a:solidFill>
              <a:latin typeface="+mn-ea"/>
            </a:endParaRPr>
          </a:p>
          <a:p>
            <a:endParaRPr lang="en-US" altLang="ja-JP" sz="2400" dirty="0">
              <a:solidFill>
                <a:schemeClr val="bg1">
                  <a:lumMod val="50000"/>
                </a:schemeClr>
              </a:solidFill>
              <a:latin typeface="+mn-ea"/>
            </a:endParaRPr>
          </a:p>
          <a:p>
            <a:pPr lvl="1"/>
            <a:endParaRPr lang="en-US" altLang="ja-JP" sz="2000" dirty="0">
              <a:solidFill>
                <a:schemeClr val="bg1">
                  <a:lumMod val="50000"/>
                </a:schemeClr>
              </a:solidFill>
              <a:latin typeface="+mn-ea"/>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136</a:t>
            </a:fld>
            <a:endParaRPr kumimoji="0" lang="en-US" altLang="ja-JP">
              <a:latin typeface="Arial Black" pitchFamily="34" charset="0"/>
            </a:endParaRPr>
          </a:p>
        </p:txBody>
      </p:sp>
    </p:spTree>
    <p:extLst>
      <p:ext uri="{BB962C8B-B14F-4D97-AF65-F5344CB8AC3E}">
        <p14:creationId xmlns:p14="http://schemas.microsoft.com/office/powerpoint/2010/main" val="34509644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53A758B8-FC46-3C27-9AAF-A1E0472EEB3C}"/>
              </a:ext>
            </a:extLst>
          </p:cNvPr>
          <p:cNvPicPr>
            <a:picLocks noChangeAspect="1"/>
          </p:cNvPicPr>
          <p:nvPr/>
        </p:nvPicPr>
        <p:blipFill>
          <a:blip r:embed="rId3"/>
          <a:stretch>
            <a:fillRect/>
          </a:stretch>
        </p:blipFill>
        <p:spPr>
          <a:xfrm>
            <a:off x="36001" y="936005"/>
            <a:ext cx="8752523" cy="5314950"/>
          </a:xfrm>
          <a:prstGeom prst="rect">
            <a:avLst/>
          </a:prstGeom>
        </p:spPr>
      </p:pic>
      <p:grpSp>
        <p:nvGrpSpPr>
          <p:cNvPr id="10" name="グループ化 19">
            <a:extLst>
              <a:ext uri="{FF2B5EF4-FFF2-40B4-BE49-F238E27FC236}">
                <a16:creationId xmlns:a16="http://schemas.microsoft.com/office/drawing/2014/main" id="{E3A2F9B9-9080-6451-4861-3370C2B54BC0}"/>
              </a:ext>
            </a:extLst>
          </p:cNvPr>
          <p:cNvGrpSpPr>
            <a:grpSpLocks/>
          </p:cNvGrpSpPr>
          <p:nvPr/>
        </p:nvGrpSpPr>
        <p:grpSpPr bwMode="auto">
          <a:xfrm>
            <a:off x="3096000" y="1908000"/>
            <a:ext cx="433387" cy="647700"/>
            <a:chOff x="9008376" y="4278533"/>
            <a:chExt cx="432048" cy="647700"/>
          </a:xfrm>
        </p:grpSpPr>
        <p:sp>
          <p:nvSpPr>
            <p:cNvPr id="16" name="下矢印 20">
              <a:extLst>
                <a:ext uri="{FF2B5EF4-FFF2-40B4-BE49-F238E27FC236}">
                  <a16:creationId xmlns:a16="http://schemas.microsoft.com/office/drawing/2014/main" id="{7BB7F0BF-E573-AE0D-267A-4EBD9A62EAFA}"/>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7" name="テキスト ボックス 21">
              <a:extLst>
                <a:ext uri="{FF2B5EF4-FFF2-40B4-BE49-F238E27FC236}">
                  <a16:creationId xmlns:a16="http://schemas.microsoft.com/office/drawing/2014/main" id="{217D5661-6C25-ED20-B535-97580F9F82B4}"/>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塩基配列解析の基礎</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137</a:t>
            </a:fld>
            <a:endParaRPr lang="en-US" altLang="ja-JP" dirty="0">
              <a:solidFill>
                <a:srgbClr val="000000"/>
              </a:solidFill>
            </a:endParaRPr>
          </a:p>
        </p:txBody>
      </p:sp>
      <p:sp>
        <p:nvSpPr>
          <p:cNvPr id="11" name="Text Box 8">
            <a:extLst>
              <a:ext uri="{FF2B5EF4-FFF2-40B4-BE49-F238E27FC236}">
                <a16:creationId xmlns:a16="http://schemas.microsoft.com/office/drawing/2014/main" id="{9F2CFF84-7C6F-4ED2-9D12-4C405A8911B3}"/>
              </a:ext>
            </a:extLst>
          </p:cNvPr>
          <p:cNvSpPr txBox="1">
            <a:spLocks noChangeArrowheads="1"/>
          </p:cNvSpPr>
          <p:nvPr/>
        </p:nvSpPr>
        <p:spPr bwMode="auto">
          <a:xfrm>
            <a:off x="5796172" y="46100"/>
            <a:ext cx="4053371" cy="2031325"/>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ea typeface="+mn-ea"/>
              </a:rPr>
              <a:t>①では塩基配列解析の基礎的な項目を多く含んでいる。先ほどまで解説した</a:t>
            </a:r>
            <a:r>
              <a:rPr lang="en-US" altLang="ja-JP" dirty="0">
                <a:latin typeface="+mn-ea"/>
                <a:ea typeface="+mn-ea"/>
              </a:rPr>
              <a:t>GC</a:t>
            </a:r>
            <a:r>
              <a:rPr lang="ja-JP" altLang="en-US" dirty="0">
                <a:latin typeface="+mn-ea"/>
                <a:ea typeface="+mn-ea"/>
              </a:rPr>
              <a:t>含量の違いによる出現確率の期待値の違いなどがよくわからなかったヒトも、この後挙げる</a:t>
            </a:r>
            <a:r>
              <a:rPr lang="ja-JP" altLang="en-US" dirty="0">
                <a:solidFill>
                  <a:srgbClr val="FF0000"/>
                </a:solidFill>
                <a:latin typeface="+mn-ea"/>
                <a:ea typeface="+mn-ea"/>
              </a:rPr>
              <a:t>いくつかの項目を参考にして、仮想データを作成して解析してみると理解が深まる</a:t>
            </a:r>
            <a:r>
              <a:rPr lang="ja-JP" altLang="en-US" dirty="0">
                <a:latin typeface="+mn-ea"/>
                <a:ea typeface="+mn-ea"/>
              </a:rPr>
              <a:t>でしょう。</a:t>
            </a:r>
            <a:endParaRPr lang="en-US" altLang="ja-JP" dirty="0">
              <a:latin typeface="+mn-ea"/>
              <a:ea typeface="+mn-ea"/>
            </a:endParaRPr>
          </a:p>
        </p:txBody>
      </p:sp>
      <p:grpSp>
        <p:nvGrpSpPr>
          <p:cNvPr id="13" name="グループ化 19">
            <a:extLst>
              <a:ext uri="{FF2B5EF4-FFF2-40B4-BE49-F238E27FC236}">
                <a16:creationId xmlns:a16="http://schemas.microsoft.com/office/drawing/2014/main" id="{B3EA7669-03AB-4C9D-8055-05FB9758EE39}"/>
              </a:ext>
            </a:extLst>
          </p:cNvPr>
          <p:cNvGrpSpPr>
            <a:grpSpLocks/>
          </p:cNvGrpSpPr>
          <p:nvPr/>
        </p:nvGrpSpPr>
        <p:grpSpPr bwMode="auto">
          <a:xfrm>
            <a:off x="3060000" y="1886400"/>
            <a:ext cx="433387" cy="647700"/>
            <a:chOff x="9008376" y="4278533"/>
            <a:chExt cx="432048" cy="647700"/>
          </a:xfrm>
        </p:grpSpPr>
        <p:sp>
          <p:nvSpPr>
            <p:cNvPr id="14" name="下矢印 20">
              <a:extLst>
                <a:ext uri="{FF2B5EF4-FFF2-40B4-BE49-F238E27FC236}">
                  <a16:creationId xmlns:a16="http://schemas.microsoft.com/office/drawing/2014/main" id="{BEEDA19E-815C-432F-86D3-F1CC140F12D2}"/>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5" name="テキスト ボックス 21">
              <a:extLst>
                <a:ext uri="{FF2B5EF4-FFF2-40B4-BE49-F238E27FC236}">
                  <a16:creationId xmlns:a16="http://schemas.microsoft.com/office/drawing/2014/main" id="{64E7E2FF-93A8-47AD-80D6-2F565EBCDA01}"/>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411457616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4EEBFBC-0C3E-428E-8833-4F00DD0DB31A}"/>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en-US" altLang="ja-JP" sz="4000" dirty="0">
                <a:latin typeface="+mn-ea"/>
              </a:rPr>
              <a:t>GC</a:t>
            </a:r>
            <a:r>
              <a:rPr lang="ja-JP" altLang="en-US" sz="4000" dirty="0">
                <a:latin typeface="+mn-ea"/>
              </a:rPr>
              <a:t>含量</a:t>
            </a:r>
            <a:r>
              <a:rPr lang="en-US" altLang="ja-JP" sz="4000" dirty="0">
                <a:latin typeface="+mn-ea"/>
              </a:rPr>
              <a:t>1</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138</a:t>
            </a:fld>
            <a:endParaRPr lang="en-US" altLang="ja-JP" dirty="0">
              <a:solidFill>
                <a:srgbClr val="000000"/>
              </a:solidFill>
            </a:endParaRPr>
          </a:p>
        </p:txBody>
      </p:sp>
      <p:sp>
        <p:nvSpPr>
          <p:cNvPr id="11" name="Text Box 8">
            <a:extLst>
              <a:ext uri="{FF2B5EF4-FFF2-40B4-BE49-F238E27FC236}">
                <a16:creationId xmlns:a16="http://schemas.microsoft.com/office/drawing/2014/main" id="{9F2CFF84-7C6F-4ED2-9D12-4C405A8911B3}"/>
              </a:ext>
            </a:extLst>
          </p:cNvPr>
          <p:cNvSpPr txBox="1">
            <a:spLocks noChangeArrowheads="1"/>
          </p:cNvSpPr>
          <p:nvPr/>
        </p:nvSpPr>
        <p:spPr bwMode="auto">
          <a:xfrm>
            <a:off x="5796172" y="46100"/>
            <a:ext cx="4053371" cy="2308324"/>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ea typeface="+mn-ea"/>
              </a:rPr>
              <a:t>①では塩基配列解析の基礎的な項目を多く含んでいる。先ほどまで解説した</a:t>
            </a:r>
            <a:r>
              <a:rPr lang="en-US" altLang="ja-JP" dirty="0">
                <a:solidFill>
                  <a:schemeClr val="bg1">
                    <a:lumMod val="50000"/>
                  </a:schemeClr>
                </a:solidFill>
                <a:latin typeface="+mn-ea"/>
                <a:ea typeface="+mn-ea"/>
              </a:rPr>
              <a:t>GC</a:t>
            </a:r>
            <a:r>
              <a:rPr lang="ja-JP" altLang="en-US" dirty="0">
                <a:solidFill>
                  <a:schemeClr val="bg1">
                    <a:lumMod val="50000"/>
                  </a:schemeClr>
                </a:solidFill>
                <a:latin typeface="+mn-ea"/>
                <a:ea typeface="+mn-ea"/>
              </a:rPr>
              <a:t>含量の違いによる出現確率の期待値の違いなどがよくわからなかったヒトも、この後挙げるいくつかの項目を参考にして、仮想データを作成して解析してみると理解が深まるでしょう。</a:t>
            </a:r>
            <a:r>
              <a:rPr lang="ja-JP" altLang="en-US" dirty="0">
                <a:latin typeface="+mn-ea"/>
                <a:ea typeface="+mn-ea"/>
              </a:rPr>
              <a:t>例えば、②は</a:t>
            </a:r>
            <a:r>
              <a:rPr lang="ja-JP" altLang="en-US" dirty="0">
                <a:solidFill>
                  <a:srgbClr val="FF0000"/>
                </a:solidFill>
                <a:latin typeface="+mn-ea"/>
                <a:ea typeface="+mn-ea"/>
              </a:rPr>
              <a:t>配列ごとの</a:t>
            </a:r>
            <a:r>
              <a:rPr lang="en-US" altLang="ja-JP" dirty="0">
                <a:solidFill>
                  <a:srgbClr val="FF0000"/>
                </a:solidFill>
                <a:latin typeface="+mn-ea"/>
                <a:ea typeface="+mn-ea"/>
              </a:rPr>
              <a:t>GC</a:t>
            </a:r>
            <a:r>
              <a:rPr lang="ja-JP" altLang="en-US" dirty="0">
                <a:solidFill>
                  <a:srgbClr val="FF0000"/>
                </a:solidFill>
                <a:latin typeface="+mn-ea"/>
                <a:ea typeface="+mn-ea"/>
              </a:rPr>
              <a:t>含量</a:t>
            </a:r>
            <a:r>
              <a:rPr lang="ja-JP" altLang="en-US" dirty="0">
                <a:latin typeface="+mn-ea"/>
                <a:ea typeface="+mn-ea"/>
              </a:rPr>
              <a:t>を返す項目。</a:t>
            </a:r>
            <a:endParaRPr lang="en-US" altLang="ja-JP" dirty="0">
              <a:latin typeface="+mn-ea"/>
              <a:ea typeface="+mn-ea"/>
            </a:endParaRPr>
          </a:p>
        </p:txBody>
      </p:sp>
      <p:grpSp>
        <p:nvGrpSpPr>
          <p:cNvPr id="16" name="グループ化 19">
            <a:extLst>
              <a:ext uri="{FF2B5EF4-FFF2-40B4-BE49-F238E27FC236}">
                <a16:creationId xmlns:a16="http://schemas.microsoft.com/office/drawing/2014/main" id="{83877F6D-06A8-440F-ABDF-69A5AF3D4541}"/>
              </a:ext>
            </a:extLst>
          </p:cNvPr>
          <p:cNvGrpSpPr>
            <a:grpSpLocks/>
          </p:cNvGrpSpPr>
          <p:nvPr/>
        </p:nvGrpSpPr>
        <p:grpSpPr bwMode="auto">
          <a:xfrm>
            <a:off x="3024000" y="2924944"/>
            <a:ext cx="433387" cy="647700"/>
            <a:chOff x="9008376" y="4278533"/>
            <a:chExt cx="432048" cy="647700"/>
          </a:xfrm>
        </p:grpSpPr>
        <p:sp>
          <p:nvSpPr>
            <p:cNvPr id="17" name="下矢印 20">
              <a:extLst>
                <a:ext uri="{FF2B5EF4-FFF2-40B4-BE49-F238E27FC236}">
                  <a16:creationId xmlns:a16="http://schemas.microsoft.com/office/drawing/2014/main" id="{9FD7427A-9C27-4390-A351-602BABF8097F}"/>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8" name="テキスト ボックス 21">
              <a:extLst>
                <a:ext uri="{FF2B5EF4-FFF2-40B4-BE49-F238E27FC236}">
                  <a16:creationId xmlns:a16="http://schemas.microsoft.com/office/drawing/2014/main" id="{EBCFBB64-8933-46E2-B3B4-3755ACE44217}"/>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pic>
        <p:nvPicPr>
          <p:cNvPr id="4" name="図 3">
            <a:extLst>
              <a:ext uri="{FF2B5EF4-FFF2-40B4-BE49-F238E27FC236}">
                <a16:creationId xmlns:a16="http://schemas.microsoft.com/office/drawing/2014/main" id="{66A8EC3B-F6AB-4D72-AC02-4363FA3484D7}"/>
              </a:ext>
            </a:extLst>
          </p:cNvPr>
          <p:cNvPicPr>
            <a:picLocks noChangeAspect="1"/>
          </p:cNvPicPr>
          <p:nvPr/>
        </p:nvPicPr>
        <p:blipFill>
          <a:blip r:embed="rId4"/>
          <a:stretch>
            <a:fillRect/>
          </a:stretch>
        </p:blipFill>
        <p:spPr>
          <a:xfrm>
            <a:off x="792000" y="180000"/>
            <a:ext cx="2263336" cy="190517"/>
          </a:xfrm>
          <a:prstGeom prst="rect">
            <a:avLst/>
          </a:prstGeom>
        </p:spPr>
      </p:pic>
    </p:spTree>
    <p:extLst>
      <p:ext uri="{BB962C8B-B14F-4D97-AF65-F5344CB8AC3E}">
        <p14:creationId xmlns:p14="http://schemas.microsoft.com/office/powerpoint/2010/main" val="342557997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2324A71-220C-42B8-A2CD-9897A6F33F10}"/>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en-US" altLang="ja-JP" sz="4000" dirty="0">
                <a:latin typeface="+mn-ea"/>
              </a:rPr>
              <a:t>GC</a:t>
            </a:r>
            <a:r>
              <a:rPr lang="ja-JP" altLang="en-US" sz="4000" dirty="0">
                <a:latin typeface="+mn-ea"/>
              </a:rPr>
              <a:t>含量</a:t>
            </a:r>
            <a:r>
              <a:rPr lang="en-US" altLang="ja-JP" sz="4000" dirty="0">
                <a:latin typeface="+mn-ea"/>
              </a:rPr>
              <a:t>2</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139</a:t>
            </a:fld>
            <a:endParaRPr lang="en-US" altLang="ja-JP" dirty="0">
              <a:solidFill>
                <a:srgbClr val="000000"/>
              </a:solidFill>
            </a:endParaRPr>
          </a:p>
        </p:txBody>
      </p:sp>
      <p:pic>
        <p:nvPicPr>
          <p:cNvPr id="4" name="図 3">
            <a:extLst>
              <a:ext uri="{FF2B5EF4-FFF2-40B4-BE49-F238E27FC236}">
                <a16:creationId xmlns:a16="http://schemas.microsoft.com/office/drawing/2014/main" id="{66A8EC3B-F6AB-4D72-AC02-4363FA3484D7}"/>
              </a:ext>
            </a:extLst>
          </p:cNvPr>
          <p:cNvPicPr>
            <a:picLocks noChangeAspect="1"/>
          </p:cNvPicPr>
          <p:nvPr/>
        </p:nvPicPr>
        <p:blipFill>
          <a:blip r:embed="rId4"/>
          <a:stretch>
            <a:fillRect/>
          </a:stretch>
        </p:blipFill>
        <p:spPr>
          <a:xfrm>
            <a:off x="792000" y="180000"/>
            <a:ext cx="2263336" cy="190517"/>
          </a:xfrm>
          <a:prstGeom prst="rect">
            <a:avLst/>
          </a:prstGeom>
        </p:spPr>
      </p:pic>
      <p:pic>
        <p:nvPicPr>
          <p:cNvPr id="15" name="図 14">
            <a:extLst>
              <a:ext uri="{FF2B5EF4-FFF2-40B4-BE49-F238E27FC236}">
                <a16:creationId xmlns:a16="http://schemas.microsoft.com/office/drawing/2014/main" id="{87A540C6-2988-4E39-9FD1-D5DE1491F28A}"/>
              </a:ext>
            </a:extLst>
          </p:cNvPr>
          <p:cNvPicPr>
            <a:picLocks noChangeAspect="1"/>
          </p:cNvPicPr>
          <p:nvPr/>
        </p:nvPicPr>
        <p:blipFill>
          <a:blip r:embed="rId5"/>
          <a:stretch>
            <a:fillRect/>
          </a:stretch>
        </p:blipFill>
        <p:spPr>
          <a:xfrm>
            <a:off x="792000" y="180000"/>
            <a:ext cx="4480948" cy="175275"/>
          </a:xfrm>
          <a:prstGeom prst="rect">
            <a:avLst/>
          </a:prstGeom>
        </p:spPr>
      </p:pic>
      <p:grpSp>
        <p:nvGrpSpPr>
          <p:cNvPr id="19" name="グループ化 19">
            <a:extLst>
              <a:ext uri="{FF2B5EF4-FFF2-40B4-BE49-F238E27FC236}">
                <a16:creationId xmlns:a16="http://schemas.microsoft.com/office/drawing/2014/main" id="{C418E39C-78D2-4346-9791-AF2769A35034}"/>
              </a:ext>
            </a:extLst>
          </p:cNvPr>
          <p:cNvGrpSpPr>
            <a:grpSpLocks/>
          </p:cNvGrpSpPr>
          <p:nvPr/>
        </p:nvGrpSpPr>
        <p:grpSpPr bwMode="auto">
          <a:xfrm>
            <a:off x="5796000" y="2836800"/>
            <a:ext cx="433387" cy="647700"/>
            <a:chOff x="9008376" y="4278533"/>
            <a:chExt cx="432048" cy="647700"/>
          </a:xfrm>
        </p:grpSpPr>
        <p:sp>
          <p:nvSpPr>
            <p:cNvPr id="20" name="下矢印 20">
              <a:extLst>
                <a:ext uri="{FF2B5EF4-FFF2-40B4-BE49-F238E27FC236}">
                  <a16:creationId xmlns:a16="http://schemas.microsoft.com/office/drawing/2014/main" id="{812A9F93-E6E7-4F1A-A695-70D782938535}"/>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1" name="テキスト ボックス 21">
              <a:extLst>
                <a:ext uri="{FF2B5EF4-FFF2-40B4-BE49-F238E27FC236}">
                  <a16:creationId xmlns:a16="http://schemas.microsoft.com/office/drawing/2014/main" id="{F63608B2-697A-4B44-A9C7-9A9241F1340E}"/>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sp>
        <p:nvSpPr>
          <p:cNvPr id="14" name="Text Box 8">
            <a:extLst>
              <a:ext uri="{FF2B5EF4-FFF2-40B4-BE49-F238E27FC236}">
                <a16:creationId xmlns:a16="http://schemas.microsoft.com/office/drawing/2014/main" id="{333CB7A0-BBC7-4912-9D15-BADDE4A3518B}"/>
              </a:ext>
            </a:extLst>
          </p:cNvPr>
          <p:cNvSpPr txBox="1">
            <a:spLocks noChangeArrowheads="1"/>
          </p:cNvSpPr>
          <p:nvPr/>
        </p:nvSpPr>
        <p:spPr bwMode="auto">
          <a:xfrm>
            <a:off x="5796172" y="46100"/>
            <a:ext cx="4053371" cy="2862322"/>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ea typeface="+mn-ea"/>
              </a:rPr>
              <a:t>①では塩基配列解析の基礎的な項目を多く含んでいる。先ほどまで解説した</a:t>
            </a:r>
            <a:r>
              <a:rPr lang="en-US" altLang="ja-JP" dirty="0">
                <a:solidFill>
                  <a:schemeClr val="bg1">
                    <a:lumMod val="50000"/>
                  </a:schemeClr>
                </a:solidFill>
                <a:latin typeface="+mn-ea"/>
                <a:ea typeface="+mn-ea"/>
              </a:rPr>
              <a:t>GC</a:t>
            </a:r>
            <a:r>
              <a:rPr lang="ja-JP" altLang="en-US" dirty="0">
                <a:solidFill>
                  <a:schemeClr val="bg1">
                    <a:lumMod val="50000"/>
                  </a:schemeClr>
                </a:solidFill>
                <a:latin typeface="+mn-ea"/>
                <a:ea typeface="+mn-ea"/>
              </a:rPr>
              <a:t>含量の違いによる出現確率の期待値の違いなどがよくわからなかったヒトも、この後挙げるいくつかの項目を参考にして、仮想データを作成して解析してみると理解が深まるでしょう。例えば、②は配列ごとの</a:t>
            </a:r>
            <a:r>
              <a:rPr lang="en-US" altLang="ja-JP" dirty="0">
                <a:solidFill>
                  <a:schemeClr val="bg1">
                    <a:lumMod val="50000"/>
                  </a:schemeClr>
                </a:solidFill>
                <a:latin typeface="+mn-ea"/>
                <a:ea typeface="+mn-ea"/>
              </a:rPr>
              <a:t>GC</a:t>
            </a:r>
            <a:r>
              <a:rPr lang="ja-JP" altLang="en-US" dirty="0">
                <a:solidFill>
                  <a:schemeClr val="bg1">
                    <a:lumMod val="50000"/>
                  </a:schemeClr>
                </a:solidFill>
                <a:latin typeface="+mn-ea"/>
                <a:ea typeface="+mn-ea"/>
              </a:rPr>
              <a:t>含量を返す項目。</a:t>
            </a:r>
            <a:r>
              <a:rPr lang="ja-JP" altLang="en-US" dirty="0">
                <a:solidFill>
                  <a:srgbClr val="FF0000"/>
                </a:solidFill>
                <a:latin typeface="+mn-ea"/>
                <a:ea typeface="+mn-ea"/>
              </a:rPr>
              <a:t>配列ごとではなく、入力ファイル全体の</a:t>
            </a:r>
            <a:r>
              <a:rPr lang="en-US" altLang="ja-JP" dirty="0">
                <a:solidFill>
                  <a:srgbClr val="FF0000"/>
                </a:solidFill>
                <a:latin typeface="+mn-ea"/>
                <a:ea typeface="+mn-ea"/>
              </a:rPr>
              <a:t>GC</a:t>
            </a:r>
            <a:r>
              <a:rPr lang="ja-JP" altLang="en-US" dirty="0">
                <a:solidFill>
                  <a:srgbClr val="FF0000"/>
                </a:solidFill>
                <a:latin typeface="+mn-ea"/>
                <a:ea typeface="+mn-ea"/>
              </a:rPr>
              <a:t>含量を得たい場合</a:t>
            </a:r>
            <a:r>
              <a:rPr lang="ja-JP" altLang="en-US" dirty="0">
                <a:latin typeface="+mn-ea"/>
                <a:ea typeface="+mn-ea"/>
              </a:rPr>
              <a:t>は、③の例題</a:t>
            </a:r>
            <a:r>
              <a:rPr lang="en-US" altLang="ja-JP" dirty="0">
                <a:latin typeface="+mn-ea"/>
                <a:ea typeface="+mn-ea"/>
              </a:rPr>
              <a:t>3</a:t>
            </a:r>
            <a:r>
              <a:rPr lang="ja-JP" altLang="en-US" dirty="0">
                <a:latin typeface="+mn-ea"/>
                <a:ea typeface="+mn-ea"/>
              </a:rPr>
              <a:t>が便利。</a:t>
            </a:r>
            <a:endParaRPr lang="en-US" altLang="ja-JP" dirty="0">
              <a:latin typeface="+mn-ea"/>
              <a:ea typeface="+mn-ea"/>
            </a:endParaRPr>
          </a:p>
        </p:txBody>
      </p:sp>
    </p:spTree>
    <p:extLst>
      <p:ext uri="{BB962C8B-B14F-4D97-AF65-F5344CB8AC3E}">
        <p14:creationId xmlns:p14="http://schemas.microsoft.com/office/powerpoint/2010/main" val="2953496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出現頻度解析（</a:t>
            </a:r>
            <a:r>
              <a:rPr lang="en-US" altLang="ja-JP" sz="4000" dirty="0">
                <a:latin typeface="+mn-ea"/>
              </a:rPr>
              <a:t>k=2</a:t>
            </a:r>
            <a:r>
              <a:rPr lang="ja-JP" altLang="en-US" sz="4000" dirty="0">
                <a:latin typeface="+mn-ea"/>
              </a:rPr>
              <a:t>）</a:t>
            </a:r>
            <a:r>
              <a:rPr lang="en-US" altLang="ja-JP" sz="4000" dirty="0">
                <a:latin typeface="+mn-ea"/>
              </a:rPr>
              <a:t>5</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14</a:t>
            </a:fld>
            <a:endParaRPr lang="en-US" altLang="ja-JP" dirty="0">
              <a:solidFill>
                <a:srgbClr val="000000"/>
              </a:solidFill>
            </a:endParaRPr>
          </a:p>
        </p:txBody>
      </p:sp>
      <p:sp>
        <p:nvSpPr>
          <p:cNvPr id="20" name="正方形/長方形 19">
            <a:extLst>
              <a:ext uri="{FF2B5EF4-FFF2-40B4-BE49-F238E27FC236}">
                <a16:creationId xmlns:a16="http://schemas.microsoft.com/office/drawing/2014/main" id="{12BD418E-733D-48E7-9375-46C4D45B69CD}"/>
              </a:ext>
            </a:extLst>
          </p:cNvPr>
          <p:cNvSpPr/>
          <p:nvPr/>
        </p:nvSpPr>
        <p:spPr>
          <a:xfrm>
            <a:off x="36000" y="2016000"/>
            <a:ext cx="3207929" cy="369332"/>
          </a:xfrm>
          <a:prstGeom prst="rect">
            <a:avLst/>
          </a:prstGeom>
        </p:spPr>
        <p:txBody>
          <a:bodyPr wrap="none">
            <a:spAutoFit/>
          </a:bodyPr>
          <a:lstStyle/>
          <a:p>
            <a:r>
              <a:rPr lang="en-US" altLang="ja-JP" dirty="0">
                <a:latin typeface="+mn-ea"/>
              </a:rPr>
              <a:t>GGTACG</a:t>
            </a:r>
            <a:r>
              <a:rPr lang="en-US" altLang="ja-JP" dirty="0">
                <a:latin typeface="+mn-ea"/>
                <a:ea typeface="+mn-ea"/>
              </a:rPr>
              <a:t>GTTCCGGTTGCCGA</a:t>
            </a:r>
            <a:endParaRPr lang="ja-JP" altLang="en-US" sz="1800" dirty="0">
              <a:latin typeface="+mn-ea"/>
              <a:ea typeface="+mn-ea"/>
            </a:endParaRPr>
          </a:p>
        </p:txBody>
      </p:sp>
      <p:cxnSp>
        <p:nvCxnSpPr>
          <p:cNvPr id="14" name="直線コネクタ 13">
            <a:extLst>
              <a:ext uri="{FF2B5EF4-FFF2-40B4-BE49-F238E27FC236}">
                <a16:creationId xmlns:a16="http://schemas.microsoft.com/office/drawing/2014/main" id="{2699BEB8-7C46-41BE-8EAD-BF46BB4F64B1}"/>
              </a:ext>
            </a:extLst>
          </p:cNvPr>
          <p:cNvCxnSpPr/>
          <p:nvPr/>
        </p:nvCxnSpPr>
        <p:spPr bwMode="auto">
          <a:xfrm>
            <a:off x="1602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15" name="正方形/長方形 14">
            <a:extLst>
              <a:ext uri="{FF2B5EF4-FFF2-40B4-BE49-F238E27FC236}">
                <a16:creationId xmlns:a16="http://schemas.microsoft.com/office/drawing/2014/main" id="{05E5FEF7-7056-4A73-AF66-DE9057D30A01}"/>
              </a:ext>
            </a:extLst>
          </p:cNvPr>
          <p:cNvSpPr/>
          <p:nvPr/>
        </p:nvSpPr>
        <p:spPr>
          <a:xfrm>
            <a:off x="36000" y="2340000"/>
            <a:ext cx="498855" cy="369332"/>
          </a:xfrm>
          <a:prstGeom prst="rect">
            <a:avLst/>
          </a:prstGeom>
        </p:spPr>
        <p:txBody>
          <a:bodyPr wrap="none">
            <a:spAutoFit/>
          </a:bodyPr>
          <a:lstStyle/>
          <a:p>
            <a:r>
              <a:rPr lang="en-US" altLang="ja-JP" dirty="0">
                <a:latin typeface="+mn-ea"/>
              </a:rPr>
              <a:t>GG</a:t>
            </a:r>
            <a:endParaRPr lang="ja-JP" altLang="en-US" dirty="0"/>
          </a:p>
        </p:txBody>
      </p:sp>
      <p:sp>
        <p:nvSpPr>
          <p:cNvPr id="16" name="正方形/長方形 15">
            <a:extLst>
              <a:ext uri="{FF2B5EF4-FFF2-40B4-BE49-F238E27FC236}">
                <a16:creationId xmlns:a16="http://schemas.microsoft.com/office/drawing/2014/main" id="{4CDDC75D-D093-46E2-9FBA-2D03EEA188E7}"/>
              </a:ext>
            </a:extLst>
          </p:cNvPr>
          <p:cNvSpPr/>
          <p:nvPr/>
        </p:nvSpPr>
        <p:spPr>
          <a:xfrm>
            <a:off x="194400" y="2520000"/>
            <a:ext cx="478016" cy="369332"/>
          </a:xfrm>
          <a:prstGeom prst="rect">
            <a:avLst/>
          </a:prstGeom>
        </p:spPr>
        <p:txBody>
          <a:bodyPr wrap="none">
            <a:spAutoFit/>
          </a:bodyPr>
          <a:lstStyle/>
          <a:p>
            <a:r>
              <a:rPr lang="en-US" altLang="ja-JP" dirty="0">
                <a:latin typeface="+mn-ea"/>
              </a:rPr>
              <a:t>GT</a:t>
            </a:r>
            <a:endParaRPr lang="ja-JP" altLang="en-US" dirty="0"/>
          </a:p>
        </p:txBody>
      </p:sp>
      <p:sp>
        <p:nvSpPr>
          <p:cNvPr id="17" name="正方形/長方形 16">
            <a:extLst>
              <a:ext uri="{FF2B5EF4-FFF2-40B4-BE49-F238E27FC236}">
                <a16:creationId xmlns:a16="http://schemas.microsoft.com/office/drawing/2014/main" id="{0EF473B9-8CC3-44CD-AAE4-8B827115884D}"/>
              </a:ext>
            </a:extLst>
          </p:cNvPr>
          <p:cNvSpPr/>
          <p:nvPr/>
        </p:nvSpPr>
        <p:spPr>
          <a:xfrm>
            <a:off x="352800" y="2700000"/>
            <a:ext cx="466794" cy="369332"/>
          </a:xfrm>
          <a:prstGeom prst="rect">
            <a:avLst/>
          </a:prstGeom>
        </p:spPr>
        <p:txBody>
          <a:bodyPr wrap="none">
            <a:spAutoFit/>
          </a:bodyPr>
          <a:lstStyle/>
          <a:p>
            <a:r>
              <a:rPr lang="en-US" altLang="ja-JP" dirty="0">
                <a:latin typeface="+mn-ea"/>
              </a:rPr>
              <a:t>TA</a:t>
            </a:r>
            <a:endParaRPr lang="ja-JP" altLang="en-US" dirty="0"/>
          </a:p>
        </p:txBody>
      </p:sp>
      <p:sp>
        <p:nvSpPr>
          <p:cNvPr id="18" name="正方形/長方形 17">
            <a:extLst>
              <a:ext uri="{FF2B5EF4-FFF2-40B4-BE49-F238E27FC236}">
                <a16:creationId xmlns:a16="http://schemas.microsoft.com/office/drawing/2014/main" id="{179CD435-EAD5-4EC1-9934-ED23252F5332}"/>
              </a:ext>
            </a:extLst>
          </p:cNvPr>
          <p:cNvSpPr/>
          <p:nvPr/>
        </p:nvSpPr>
        <p:spPr>
          <a:xfrm>
            <a:off x="482400" y="2880000"/>
            <a:ext cx="484428" cy="369332"/>
          </a:xfrm>
          <a:prstGeom prst="rect">
            <a:avLst/>
          </a:prstGeom>
        </p:spPr>
        <p:txBody>
          <a:bodyPr wrap="none">
            <a:spAutoFit/>
          </a:bodyPr>
          <a:lstStyle/>
          <a:p>
            <a:r>
              <a:rPr lang="en-US" altLang="ja-JP" dirty="0">
                <a:latin typeface="+mn-ea"/>
              </a:rPr>
              <a:t>AC</a:t>
            </a:r>
            <a:endParaRPr lang="ja-JP" altLang="en-US" dirty="0"/>
          </a:p>
        </p:txBody>
      </p:sp>
      <p:sp>
        <p:nvSpPr>
          <p:cNvPr id="19" name="正方形/長方形 18">
            <a:extLst>
              <a:ext uri="{FF2B5EF4-FFF2-40B4-BE49-F238E27FC236}">
                <a16:creationId xmlns:a16="http://schemas.microsoft.com/office/drawing/2014/main" id="{814E76A5-8876-42E9-8C61-EEF0F670806E}"/>
              </a:ext>
            </a:extLst>
          </p:cNvPr>
          <p:cNvSpPr/>
          <p:nvPr/>
        </p:nvSpPr>
        <p:spPr>
          <a:xfrm>
            <a:off x="619200" y="3060000"/>
            <a:ext cx="495649" cy="369332"/>
          </a:xfrm>
          <a:prstGeom prst="rect">
            <a:avLst/>
          </a:prstGeom>
        </p:spPr>
        <p:txBody>
          <a:bodyPr wrap="none">
            <a:spAutoFit/>
          </a:bodyPr>
          <a:lstStyle/>
          <a:p>
            <a:r>
              <a:rPr lang="en-US" altLang="ja-JP" dirty="0">
                <a:latin typeface="+mn-ea"/>
              </a:rPr>
              <a:t>CG</a:t>
            </a:r>
            <a:endParaRPr lang="ja-JP" altLang="en-US" dirty="0"/>
          </a:p>
        </p:txBody>
      </p:sp>
      <p:sp>
        <p:nvSpPr>
          <p:cNvPr id="21" name="正方形/長方形 20">
            <a:extLst>
              <a:ext uri="{FF2B5EF4-FFF2-40B4-BE49-F238E27FC236}">
                <a16:creationId xmlns:a16="http://schemas.microsoft.com/office/drawing/2014/main" id="{75139D4C-C4AC-4220-92F3-A47B9B0E0301}"/>
              </a:ext>
            </a:extLst>
          </p:cNvPr>
          <p:cNvSpPr/>
          <p:nvPr/>
        </p:nvSpPr>
        <p:spPr>
          <a:xfrm>
            <a:off x="770400" y="3240000"/>
            <a:ext cx="498855" cy="369332"/>
          </a:xfrm>
          <a:prstGeom prst="rect">
            <a:avLst/>
          </a:prstGeom>
        </p:spPr>
        <p:txBody>
          <a:bodyPr wrap="none">
            <a:spAutoFit/>
          </a:bodyPr>
          <a:lstStyle/>
          <a:p>
            <a:r>
              <a:rPr lang="en-US" altLang="ja-JP" dirty="0">
                <a:latin typeface="+mn-ea"/>
              </a:rPr>
              <a:t>GG</a:t>
            </a:r>
            <a:endParaRPr lang="ja-JP" altLang="en-US" dirty="0"/>
          </a:p>
        </p:txBody>
      </p:sp>
      <p:sp>
        <p:nvSpPr>
          <p:cNvPr id="22" name="正方形/長方形 21">
            <a:extLst>
              <a:ext uri="{FF2B5EF4-FFF2-40B4-BE49-F238E27FC236}">
                <a16:creationId xmlns:a16="http://schemas.microsoft.com/office/drawing/2014/main" id="{77A37AE0-A9C8-4ABF-A333-CDE755C710AF}"/>
              </a:ext>
            </a:extLst>
          </p:cNvPr>
          <p:cNvSpPr/>
          <p:nvPr/>
        </p:nvSpPr>
        <p:spPr>
          <a:xfrm>
            <a:off x="921600" y="3420000"/>
            <a:ext cx="478016" cy="369332"/>
          </a:xfrm>
          <a:prstGeom prst="rect">
            <a:avLst/>
          </a:prstGeom>
        </p:spPr>
        <p:txBody>
          <a:bodyPr wrap="none">
            <a:spAutoFit/>
          </a:bodyPr>
          <a:lstStyle/>
          <a:p>
            <a:r>
              <a:rPr lang="en-US" altLang="ja-JP" dirty="0">
                <a:latin typeface="+mn-ea"/>
              </a:rPr>
              <a:t>GT</a:t>
            </a:r>
            <a:endParaRPr lang="ja-JP" altLang="en-US" dirty="0"/>
          </a:p>
        </p:txBody>
      </p:sp>
      <p:sp>
        <p:nvSpPr>
          <p:cNvPr id="23" name="正方形/長方形 22">
            <a:extLst>
              <a:ext uri="{FF2B5EF4-FFF2-40B4-BE49-F238E27FC236}">
                <a16:creationId xmlns:a16="http://schemas.microsoft.com/office/drawing/2014/main" id="{A56DBCDA-0831-4997-9137-2AA0625BBD5A}"/>
              </a:ext>
            </a:extLst>
          </p:cNvPr>
          <p:cNvSpPr/>
          <p:nvPr/>
        </p:nvSpPr>
        <p:spPr>
          <a:xfrm>
            <a:off x="1080000" y="3600000"/>
            <a:ext cx="457176" cy="369332"/>
          </a:xfrm>
          <a:prstGeom prst="rect">
            <a:avLst/>
          </a:prstGeom>
        </p:spPr>
        <p:txBody>
          <a:bodyPr wrap="none">
            <a:spAutoFit/>
          </a:bodyPr>
          <a:lstStyle/>
          <a:p>
            <a:r>
              <a:rPr lang="en-US" altLang="ja-JP" dirty="0">
                <a:latin typeface="+mn-ea"/>
              </a:rPr>
              <a:t>TT</a:t>
            </a:r>
            <a:endParaRPr lang="ja-JP" altLang="en-US" dirty="0"/>
          </a:p>
        </p:txBody>
      </p:sp>
      <p:sp>
        <p:nvSpPr>
          <p:cNvPr id="24" name="正方形/長方形 23">
            <a:extLst>
              <a:ext uri="{FF2B5EF4-FFF2-40B4-BE49-F238E27FC236}">
                <a16:creationId xmlns:a16="http://schemas.microsoft.com/office/drawing/2014/main" id="{558EE388-FE0F-46DF-BD75-B9641E3C9F73}"/>
              </a:ext>
            </a:extLst>
          </p:cNvPr>
          <p:cNvSpPr/>
          <p:nvPr/>
        </p:nvSpPr>
        <p:spPr>
          <a:xfrm>
            <a:off x="1216800" y="3780000"/>
            <a:ext cx="474810" cy="369332"/>
          </a:xfrm>
          <a:prstGeom prst="rect">
            <a:avLst/>
          </a:prstGeom>
        </p:spPr>
        <p:txBody>
          <a:bodyPr wrap="none">
            <a:spAutoFit/>
          </a:bodyPr>
          <a:lstStyle/>
          <a:p>
            <a:r>
              <a:rPr lang="en-US" altLang="ja-JP" dirty="0">
                <a:latin typeface="+mn-ea"/>
              </a:rPr>
              <a:t>TC</a:t>
            </a:r>
            <a:endParaRPr lang="ja-JP" altLang="en-US" dirty="0"/>
          </a:p>
        </p:txBody>
      </p:sp>
      <p:sp>
        <p:nvSpPr>
          <p:cNvPr id="25" name="正方形/長方形 24">
            <a:extLst>
              <a:ext uri="{FF2B5EF4-FFF2-40B4-BE49-F238E27FC236}">
                <a16:creationId xmlns:a16="http://schemas.microsoft.com/office/drawing/2014/main" id="{B109E5B5-C535-4ABF-93E1-8DC22A185246}"/>
              </a:ext>
            </a:extLst>
          </p:cNvPr>
          <p:cNvSpPr/>
          <p:nvPr/>
        </p:nvSpPr>
        <p:spPr>
          <a:xfrm>
            <a:off x="1346400" y="3960000"/>
            <a:ext cx="492443" cy="369332"/>
          </a:xfrm>
          <a:prstGeom prst="rect">
            <a:avLst/>
          </a:prstGeom>
        </p:spPr>
        <p:txBody>
          <a:bodyPr wrap="none">
            <a:spAutoFit/>
          </a:bodyPr>
          <a:lstStyle/>
          <a:p>
            <a:r>
              <a:rPr lang="en-US" altLang="ja-JP" dirty="0">
                <a:latin typeface="+mn-ea"/>
              </a:rPr>
              <a:t>CC</a:t>
            </a:r>
            <a:endParaRPr lang="ja-JP" altLang="en-US" dirty="0"/>
          </a:p>
        </p:txBody>
      </p:sp>
      <p:sp>
        <p:nvSpPr>
          <p:cNvPr id="26" name="正方形/長方形 25">
            <a:extLst>
              <a:ext uri="{FF2B5EF4-FFF2-40B4-BE49-F238E27FC236}">
                <a16:creationId xmlns:a16="http://schemas.microsoft.com/office/drawing/2014/main" id="{9D926C46-FDA3-4AFC-A4B9-F0AF66B6DE2A}"/>
              </a:ext>
            </a:extLst>
          </p:cNvPr>
          <p:cNvSpPr/>
          <p:nvPr/>
        </p:nvSpPr>
        <p:spPr>
          <a:xfrm>
            <a:off x="1497600" y="4140000"/>
            <a:ext cx="495649" cy="369332"/>
          </a:xfrm>
          <a:prstGeom prst="rect">
            <a:avLst/>
          </a:prstGeom>
        </p:spPr>
        <p:txBody>
          <a:bodyPr wrap="none">
            <a:spAutoFit/>
          </a:bodyPr>
          <a:lstStyle/>
          <a:p>
            <a:r>
              <a:rPr lang="en-US" altLang="ja-JP" dirty="0">
                <a:latin typeface="+mn-ea"/>
              </a:rPr>
              <a:t>CG</a:t>
            </a:r>
            <a:endParaRPr lang="ja-JP" altLang="en-US" dirty="0"/>
          </a:p>
        </p:txBody>
      </p:sp>
      <p:sp>
        <p:nvSpPr>
          <p:cNvPr id="27" name="正方形/長方形 26">
            <a:extLst>
              <a:ext uri="{FF2B5EF4-FFF2-40B4-BE49-F238E27FC236}">
                <a16:creationId xmlns:a16="http://schemas.microsoft.com/office/drawing/2014/main" id="{EF3F1BD8-488D-4653-9283-F8438FFD276F}"/>
              </a:ext>
            </a:extLst>
          </p:cNvPr>
          <p:cNvSpPr/>
          <p:nvPr/>
        </p:nvSpPr>
        <p:spPr>
          <a:xfrm>
            <a:off x="1645200" y="4320000"/>
            <a:ext cx="498855" cy="369332"/>
          </a:xfrm>
          <a:prstGeom prst="rect">
            <a:avLst/>
          </a:prstGeom>
        </p:spPr>
        <p:txBody>
          <a:bodyPr wrap="none">
            <a:spAutoFit/>
          </a:bodyPr>
          <a:lstStyle/>
          <a:p>
            <a:r>
              <a:rPr lang="en-US" altLang="ja-JP" dirty="0">
                <a:latin typeface="+mn-ea"/>
              </a:rPr>
              <a:t>GG</a:t>
            </a:r>
            <a:endParaRPr lang="ja-JP" altLang="en-US" dirty="0"/>
          </a:p>
        </p:txBody>
      </p:sp>
      <p:sp>
        <p:nvSpPr>
          <p:cNvPr id="28" name="正方形/長方形 27">
            <a:extLst>
              <a:ext uri="{FF2B5EF4-FFF2-40B4-BE49-F238E27FC236}">
                <a16:creationId xmlns:a16="http://schemas.microsoft.com/office/drawing/2014/main" id="{95E57F0F-FFF3-4BC5-8699-8125D376AABE}"/>
              </a:ext>
            </a:extLst>
          </p:cNvPr>
          <p:cNvSpPr/>
          <p:nvPr/>
        </p:nvSpPr>
        <p:spPr>
          <a:xfrm>
            <a:off x="1803600" y="4500000"/>
            <a:ext cx="478016" cy="369332"/>
          </a:xfrm>
          <a:prstGeom prst="rect">
            <a:avLst/>
          </a:prstGeom>
        </p:spPr>
        <p:txBody>
          <a:bodyPr wrap="none">
            <a:spAutoFit/>
          </a:bodyPr>
          <a:lstStyle/>
          <a:p>
            <a:r>
              <a:rPr lang="en-US" altLang="ja-JP" dirty="0">
                <a:latin typeface="+mn-ea"/>
              </a:rPr>
              <a:t>GT</a:t>
            </a:r>
            <a:endParaRPr lang="ja-JP" altLang="en-US" dirty="0"/>
          </a:p>
        </p:txBody>
      </p:sp>
      <p:sp>
        <p:nvSpPr>
          <p:cNvPr id="29" name="正方形/長方形 28">
            <a:extLst>
              <a:ext uri="{FF2B5EF4-FFF2-40B4-BE49-F238E27FC236}">
                <a16:creationId xmlns:a16="http://schemas.microsoft.com/office/drawing/2014/main" id="{D62BFF21-F3E7-4179-80DA-0491ECAFB824}"/>
              </a:ext>
            </a:extLst>
          </p:cNvPr>
          <p:cNvSpPr/>
          <p:nvPr/>
        </p:nvSpPr>
        <p:spPr>
          <a:xfrm>
            <a:off x="1962000" y="4680000"/>
            <a:ext cx="457176" cy="369332"/>
          </a:xfrm>
          <a:prstGeom prst="rect">
            <a:avLst/>
          </a:prstGeom>
        </p:spPr>
        <p:txBody>
          <a:bodyPr wrap="none">
            <a:spAutoFit/>
          </a:bodyPr>
          <a:lstStyle/>
          <a:p>
            <a:r>
              <a:rPr lang="en-US" altLang="ja-JP" dirty="0">
                <a:latin typeface="+mn-ea"/>
              </a:rPr>
              <a:t>TT</a:t>
            </a:r>
            <a:endParaRPr lang="ja-JP" altLang="en-US" dirty="0"/>
          </a:p>
        </p:txBody>
      </p:sp>
      <p:cxnSp>
        <p:nvCxnSpPr>
          <p:cNvPr id="30" name="直線コネクタ 29">
            <a:extLst>
              <a:ext uri="{FF2B5EF4-FFF2-40B4-BE49-F238E27FC236}">
                <a16:creationId xmlns:a16="http://schemas.microsoft.com/office/drawing/2014/main" id="{A931E115-E518-41D2-B94D-C9FC2559EA78}"/>
              </a:ext>
            </a:extLst>
          </p:cNvPr>
          <p:cNvCxnSpPr/>
          <p:nvPr/>
        </p:nvCxnSpPr>
        <p:spPr bwMode="auto">
          <a:xfrm>
            <a:off x="2322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31" name="正方形/長方形 30">
            <a:extLst>
              <a:ext uri="{FF2B5EF4-FFF2-40B4-BE49-F238E27FC236}">
                <a16:creationId xmlns:a16="http://schemas.microsoft.com/office/drawing/2014/main" id="{4C2B9AC3-45D1-4332-B45B-28574B841965}"/>
              </a:ext>
            </a:extLst>
          </p:cNvPr>
          <p:cNvSpPr/>
          <p:nvPr/>
        </p:nvSpPr>
        <p:spPr>
          <a:xfrm>
            <a:off x="2098800" y="4860000"/>
            <a:ext cx="478016" cy="369332"/>
          </a:xfrm>
          <a:prstGeom prst="rect">
            <a:avLst/>
          </a:prstGeom>
        </p:spPr>
        <p:txBody>
          <a:bodyPr wrap="none">
            <a:spAutoFit/>
          </a:bodyPr>
          <a:lstStyle/>
          <a:p>
            <a:r>
              <a:rPr lang="en-US" altLang="ja-JP" dirty="0">
                <a:latin typeface="+mn-ea"/>
              </a:rPr>
              <a:t>TG</a:t>
            </a:r>
            <a:endParaRPr lang="ja-JP" altLang="en-US" dirty="0"/>
          </a:p>
        </p:txBody>
      </p:sp>
      <p:cxnSp>
        <p:nvCxnSpPr>
          <p:cNvPr id="32" name="直線コネクタ 31">
            <a:extLst>
              <a:ext uri="{FF2B5EF4-FFF2-40B4-BE49-F238E27FC236}">
                <a16:creationId xmlns:a16="http://schemas.microsoft.com/office/drawing/2014/main" id="{D67084AF-4C22-4932-A43B-4CF5BE9A8400}"/>
              </a:ext>
            </a:extLst>
          </p:cNvPr>
          <p:cNvCxnSpPr/>
          <p:nvPr/>
        </p:nvCxnSpPr>
        <p:spPr bwMode="auto">
          <a:xfrm>
            <a:off x="3096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33" name="直線コネクタ 32">
            <a:extLst>
              <a:ext uri="{FF2B5EF4-FFF2-40B4-BE49-F238E27FC236}">
                <a16:creationId xmlns:a16="http://schemas.microsoft.com/office/drawing/2014/main" id="{E06EC17A-6CC3-4763-A539-A947238E12C5}"/>
              </a:ext>
            </a:extLst>
          </p:cNvPr>
          <p:cNvCxnSpPr/>
          <p:nvPr/>
        </p:nvCxnSpPr>
        <p:spPr bwMode="auto">
          <a:xfrm>
            <a:off x="8712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34" name="直線コネクタ 33">
            <a:extLst>
              <a:ext uri="{FF2B5EF4-FFF2-40B4-BE49-F238E27FC236}">
                <a16:creationId xmlns:a16="http://schemas.microsoft.com/office/drawing/2014/main" id="{9B9E33F5-69B4-4AA4-888C-F51A5779E53B}"/>
              </a:ext>
            </a:extLst>
          </p:cNvPr>
          <p:cNvCxnSpPr/>
          <p:nvPr/>
        </p:nvCxnSpPr>
        <p:spPr bwMode="auto">
          <a:xfrm>
            <a:off x="1332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35" name="正方形/長方形 34">
            <a:extLst>
              <a:ext uri="{FF2B5EF4-FFF2-40B4-BE49-F238E27FC236}">
                <a16:creationId xmlns:a16="http://schemas.microsoft.com/office/drawing/2014/main" id="{E5363E87-32DD-41A0-9CE4-BCFA6C5EF530}"/>
              </a:ext>
            </a:extLst>
          </p:cNvPr>
          <p:cNvSpPr/>
          <p:nvPr/>
        </p:nvSpPr>
        <p:spPr>
          <a:xfrm>
            <a:off x="2232000" y="5040000"/>
            <a:ext cx="495649" cy="369332"/>
          </a:xfrm>
          <a:prstGeom prst="rect">
            <a:avLst/>
          </a:prstGeom>
        </p:spPr>
        <p:txBody>
          <a:bodyPr wrap="none">
            <a:spAutoFit/>
          </a:bodyPr>
          <a:lstStyle/>
          <a:p>
            <a:r>
              <a:rPr lang="en-US" altLang="ja-JP" dirty="0">
                <a:latin typeface="+mn-ea"/>
              </a:rPr>
              <a:t>GC</a:t>
            </a:r>
            <a:endParaRPr lang="ja-JP" altLang="en-US" dirty="0"/>
          </a:p>
        </p:txBody>
      </p:sp>
      <p:sp>
        <p:nvSpPr>
          <p:cNvPr id="36" name="正方形/長方形 35">
            <a:extLst>
              <a:ext uri="{FF2B5EF4-FFF2-40B4-BE49-F238E27FC236}">
                <a16:creationId xmlns:a16="http://schemas.microsoft.com/office/drawing/2014/main" id="{D2F2670D-A391-4819-8463-5FA8F6190CF1}"/>
              </a:ext>
            </a:extLst>
          </p:cNvPr>
          <p:cNvSpPr/>
          <p:nvPr/>
        </p:nvSpPr>
        <p:spPr>
          <a:xfrm>
            <a:off x="2394000" y="5220000"/>
            <a:ext cx="495649" cy="369332"/>
          </a:xfrm>
          <a:prstGeom prst="rect">
            <a:avLst/>
          </a:prstGeom>
        </p:spPr>
        <p:txBody>
          <a:bodyPr wrap="none">
            <a:spAutoFit/>
          </a:bodyPr>
          <a:lstStyle/>
          <a:p>
            <a:r>
              <a:rPr lang="en-US" altLang="ja-JP" dirty="0">
                <a:latin typeface="+mn-ea"/>
              </a:rPr>
              <a:t>CC</a:t>
            </a:r>
            <a:endParaRPr lang="ja-JP" altLang="en-US" dirty="0"/>
          </a:p>
        </p:txBody>
      </p:sp>
      <p:sp>
        <p:nvSpPr>
          <p:cNvPr id="37" name="正方形/長方形 36">
            <a:extLst>
              <a:ext uri="{FF2B5EF4-FFF2-40B4-BE49-F238E27FC236}">
                <a16:creationId xmlns:a16="http://schemas.microsoft.com/office/drawing/2014/main" id="{8DBBD40E-7370-4576-A67C-42533F20252A}"/>
              </a:ext>
            </a:extLst>
          </p:cNvPr>
          <p:cNvSpPr/>
          <p:nvPr/>
        </p:nvSpPr>
        <p:spPr>
          <a:xfrm>
            <a:off x="2548800" y="5400000"/>
            <a:ext cx="495649" cy="369332"/>
          </a:xfrm>
          <a:prstGeom prst="rect">
            <a:avLst/>
          </a:prstGeom>
        </p:spPr>
        <p:txBody>
          <a:bodyPr wrap="none">
            <a:spAutoFit/>
          </a:bodyPr>
          <a:lstStyle/>
          <a:p>
            <a:r>
              <a:rPr lang="en-US" altLang="ja-JP" dirty="0">
                <a:latin typeface="+mn-ea"/>
              </a:rPr>
              <a:t>CG</a:t>
            </a:r>
            <a:endParaRPr lang="ja-JP" altLang="en-US" dirty="0"/>
          </a:p>
        </p:txBody>
      </p:sp>
      <p:sp>
        <p:nvSpPr>
          <p:cNvPr id="38" name="正方形/長方形 37">
            <a:extLst>
              <a:ext uri="{FF2B5EF4-FFF2-40B4-BE49-F238E27FC236}">
                <a16:creationId xmlns:a16="http://schemas.microsoft.com/office/drawing/2014/main" id="{B8069D1A-AB33-49BE-B48B-BC4AA739DDC2}"/>
              </a:ext>
            </a:extLst>
          </p:cNvPr>
          <p:cNvSpPr/>
          <p:nvPr/>
        </p:nvSpPr>
        <p:spPr>
          <a:xfrm>
            <a:off x="2700000" y="5580000"/>
            <a:ext cx="487634" cy="369332"/>
          </a:xfrm>
          <a:prstGeom prst="rect">
            <a:avLst/>
          </a:prstGeom>
        </p:spPr>
        <p:txBody>
          <a:bodyPr wrap="none">
            <a:spAutoFit/>
          </a:bodyPr>
          <a:lstStyle/>
          <a:p>
            <a:r>
              <a:rPr lang="en-US" altLang="ja-JP" dirty="0">
                <a:latin typeface="+mn-ea"/>
              </a:rPr>
              <a:t>GA</a:t>
            </a:r>
            <a:endParaRPr lang="ja-JP" altLang="en-US" dirty="0"/>
          </a:p>
        </p:txBody>
      </p:sp>
      <p:cxnSp>
        <p:nvCxnSpPr>
          <p:cNvPr id="39" name="直線コネクタ 38">
            <a:extLst>
              <a:ext uri="{FF2B5EF4-FFF2-40B4-BE49-F238E27FC236}">
                <a16:creationId xmlns:a16="http://schemas.microsoft.com/office/drawing/2014/main" id="{915FBFA7-B61F-4865-B24C-538FED1E6319}"/>
              </a:ext>
            </a:extLst>
          </p:cNvPr>
          <p:cNvCxnSpPr/>
          <p:nvPr/>
        </p:nvCxnSpPr>
        <p:spPr>
          <a:xfrm flipH="1">
            <a:off x="144000" y="3337200"/>
            <a:ext cx="2952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EC074113-ED12-446F-BE8F-053E1BCE83E9}"/>
              </a:ext>
            </a:extLst>
          </p:cNvPr>
          <p:cNvCxnSpPr/>
          <p:nvPr/>
        </p:nvCxnSpPr>
        <p:spPr>
          <a:xfrm flipH="1">
            <a:off x="144000" y="4240800"/>
            <a:ext cx="2952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EA5C59FB-F8F0-4892-AAD9-AB1F9F992875}"/>
              </a:ext>
            </a:extLst>
          </p:cNvPr>
          <p:cNvCxnSpPr/>
          <p:nvPr/>
        </p:nvCxnSpPr>
        <p:spPr>
          <a:xfrm flipH="1">
            <a:off x="144000" y="5144400"/>
            <a:ext cx="2952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9E212095-9A52-4551-B811-E729D5A0A95D}"/>
              </a:ext>
            </a:extLst>
          </p:cNvPr>
          <p:cNvCxnSpPr/>
          <p:nvPr/>
        </p:nvCxnSpPr>
        <p:spPr>
          <a:xfrm flipH="1">
            <a:off x="144000" y="2434665"/>
            <a:ext cx="2952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03F2F68C-B348-4CEB-86CE-69D3FA66881E}"/>
              </a:ext>
            </a:extLst>
          </p:cNvPr>
          <p:cNvCxnSpPr/>
          <p:nvPr/>
        </p:nvCxnSpPr>
        <p:spPr>
          <a:xfrm flipH="1">
            <a:off x="128464" y="6051600"/>
            <a:ext cx="2952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4" name="Text Box 8">
            <a:extLst>
              <a:ext uri="{FF2B5EF4-FFF2-40B4-BE49-F238E27FC236}">
                <a16:creationId xmlns:a16="http://schemas.microsoft.com/office/drawing/2014/main" id="{15281CBA-9B95-4DF3-8D6E-C820B19E786B}"/>
              </a:ext>
            </a:extLst>
          </p:cNvPr>
          <p:cNvSpPr txBox="1">
            <a:spLocks noChangeArrowheads="1"/>
          </p:cNvSpPr>
          <p:nvPr/>
        </p:nvSpPr>
        <p:spPr bwMode="auto">
          <a:xfrm>
            <a:off x="5796172" y="46100"/>
            <a:ext cx="4053371" cy="313932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例として、</a:t>
            </a:r>
            <a:r>
              <a:rPr lang="en-US" altLang="ja-JP" dirty="0">
                <a:solidFill>
                  <a:schemeClr val="bg1">
                    <a:lumMod val="50000"/>
                  </a:schemeClr>
                </a:solidFill>
                <a:latin typeface="+mn-ea"/>
              </a:rPr>
              <a:t>k-mer</a:t>
            </a:r>
            <a:r>
              <a:rPr lang="ja-JP" altLang="en-US" dirty="0">
                <a:solidFill>
                  <a:schemeClr val="bg1">
                    <a:lumMod val="50000"/>
                  </a:schemeClr>
                </a:solidFill>
                <a:latin typeface="+mn-ea"/>
              </a:rPr>
              <a:t>出現頻度解析（</a:t>
            </a:r>
            <a:r>
              <a:rPr lang="en-US" altLang="ja-JP" dirty="0">
                <a:solidFill>
                  <a:schemeClr val="bg1">
                    <a:lumMod val="50000"/>
                  </a:schemeClr>
                </a:solidFill>
                <a:latin typeface="+mn-ea"/>
              </a:rPr>
              <a:t>k=2</a:t>
            </a:r>
            <a:r>
              <a:rPr lang="ja-JP" altLang="en-US" dirty="0">
                <a:solidFill>
                  <a:schemeClr val="bg1">
                    <a:lumMod val="50000"/>
                  </a:schemeClr>
                </a:solidFill>
                <a:latin typeface="+mn-ea"/>
              </a:rPr>
              <a:t>）で、①の配列の出現頻度を調べる。</a:t>
            </a:r>
            <a:r>
              <a:rPr lang="en-US" altLang="ja-JP" dirty="0">
                <a:solidFill>
                  <a:schemeClr val="bg1">
                    <a:lumMod val="50000"/>
                  </a:schemeClr>
                </a:solidFill>
                <a:latin typeface="+mn-ea"/>
              </a:rPr>
              <a:t>ACGT</a:t>
            </a:r>
            <a:r>
              <a:rPr lang="ja-JP" altLang="en-US" dirty="0">
                <a:solidFill>
                  <a:schemeClr val="bg1">
                    <a:lumMod val="50000"/>
                  </a:schemeClr>
                </a:solidFill>
                <a:latin typeface="+mn-ea"/>
              </a:rPr>
              <a:t>の</a:t>
            </a:r>
            <a:r>
              <a:rPr lang="en-US" altLang="ja-JP" dirty="0">
                <a:solidFill>
                  <a:schemeClr val="bg1">
                    <a:lumMod val="50000"/>
                  </a:schemeClr>
                </a:solidFill>
                <a:latin typeface="+mn-ea"/>
              </a:rPr>
              <a:t>4</a:t>
            </a:r>
            <a:r>
              <a:rPr lang="ja-JP" altLang="en-US" dirty="0">
                <a:solidFill>
                  <a:schemeClr val="bg1">
                    <a:lumMod val="50000"/>
                  </a:schemeClr>
                </a:solidFill>
                <a:latin typeface="+mn-ea"/>
              </a:rPr>
              <a:t>種類のみで考えると、②</a:t>
            </a:r>
            <a:r>
              <a:rPr lang="en-US" altLang="ja-JP" dirty="0">
                <a:solidFill>
                  <a:schemeClr val="bg1">
                    <a:lumMod val="50000"/>
                  </a:schemeClr>
                </a:solidFill>
                <a:latin typeface="+mn-ea"/>
              </a:rPr>
              <a:t>k=2</a:t>
            </a:r>
            <a:r>
              <a:rPr lang="ja-JP" altLang="en-US" dirty="0">
                <a:solidFill>
                  <a:schemeClr val="bg1">
                    <a:lumMod val="50000"/>
                  </a:schemeClr>
                </a:solidFill>
                <a:latin typeface="+mn-ea"/>
              </a:rPr>
              <a:t>の場合に可能な</a:t>
            </a:r>
            <a:r>
              <a:rPr lang="en-US" altLang="ja-JP" dirty="0">
                <a:solidFill>
                  <a:schemeClr val="bg1">
                    <a:lumMod val="50000"/>
                  </a:schemeClr>
                </a:solidFill>
                <a:latin typeface="+mn-ea"/>
              </a:rPr>
              <a:t>k-mer</a:t>
            </a:r>
            <a:r>
              <a:rPr lang="ja-JP" altLang="en-US" dirty="0">
                <a:solidFill>
                  <a:schemeClr val="bg1">
                    <a:lumMod val="50000"/>
                  </a:schemeClr>
                </a:solidFill>
                <a:latin typeface="+mn-ea"/>
              </a:rPr>
              <a:t>の種類数は「</a:t>
            </a:r>
            <a:r>
              <a:rPr lang="en-US" altLang="ja-JP" dirty="0">
                <a:solidFill>
                  <a:schemeClr val="bg1">
                    <a:lumMod val="50000"/>
                  </a:schemeClr>
                </a:solidFill>
                <a:latin typeface="+mn-ea"/>
              </a:rPr>
              <a:t>AA, AC, AG, …, TG, TT</a:t>
            </a:r>
            <a:r>
              <a:rPr lang="ja-JP" altLang="en-US" dirty="0">
                <a:solidFill>
                  <a:schemeClr val="bg1">
                    <a:lumMod val="50000"/>
                  </a:schemeClr>
                </a:solidFill>
                <a:latin typeface="+mn-ea"/>
              </a:rPr>
              <a:t>」の</a:t>
            </a:r>
            <a:r>
              <a:rPr lang="en-US" altLang="ja-JP" dirty="0">
                <a:solidFill>
                  <a:schemeClr val="bg1">
                    <a:lumMod val="50000"/>
                  </a:schemeClr>
                </a:solidFill>
                <a:latin typeface="+mn-ea"/>
              </a:rPr>
              <a:t>4^2 = 16</a:t>
            </a:r>
            <a:r>
              <a:rPr lang="ja-JP" altLang="en-US" dirty="0">
                <a:solidFill>
                  <a:schemeClr val="bg1">
                    <a:lumMod val="50000"/>
                  </a:schemeClr>
                </a:solidFill>
                <a:latin typeface="+mn-ea"/>
              </a:rPr>
              <a:t>。③カウント結果。例えば④は、「</a:t>
            </a:r>
            <a:r>
              <a:rPr lang="en-US" altLang="ja-JP" dirty="0">
                <a:solidFill>
                  <a:schemeClr val="bg1">
                    <a:lumMod val="50000"/>
                  </a:schemeClr>
                </a:solidFill>
                <a:latin typeface="+mn-ea"/>
              </a:rPr>
              <a:t>CG</a:t>
            </a:r>
            <a:r>
              <a:rPr lang="ja-JP" altLang="en-US" dirty="0">
                <a:solidFill>
                  <a:schemeClr val="bg1">
                    <a:lumMod val="50000"/>
                  </a:schemeClr>
                </a:solidFill>
                <a:latin typeface="+mn-ea"/>
              </a:rPr>
              <a:t>という</a:t>
            </a:r>
            <a:r>
              <a:rPr lang="en-US" altLang="ja-JP" dirty="0">
                <a:solidFill>
                  <a:schemeClr val="bg1">
                    <a:lumMod val="50000"/>
                  </a:schemeClr>
                </a:solidFill>
                <a:latin typeface="+mn-ea"/>
              </a:rPr>
              <a:t>2</a:t>
            </a:r>
            <a:r>
              <a:rPr lang="ja-JP" altLang="en-US" dirty="0">
                <a:solidFill>
                  <a:schemeClr val="bg1">
                    <a:lumMod val="50000"/>
                  </a:schemeClr>
                </a:solidFill>
                <a:latin typeface="+mn-ea"/>
              </a:rPr>
              <a:t>連続塩基が</a:t>
            </a:r>
            <a:r>
              <a:rPr lang="en-US" altLang="ja-JP" dirty="0">
                <a:solidFill>
                  <a:schemeClr val="bg1">
                    <a:lumMod val="50000"/>
                  </a:schemeClr>
                </a:solidFill>
                <a:latin typeface="+mn-ea"/>
              </a:rPr>
              <a:t>3</a:t>
            </a:r>
            <a:r>
              <a:rPr lang="ja-JP" altLang="en-US" dirty="0">
                <a:solidFill>
                  <a:schemeClr val="bg1">
                    <a:lumMod val="50000"/>
                  </a:schemeClr>
                </a:solidFill>
                <a:latin typeface="+mn-ea"/>
              </a:rPr>
              <a:t>回出現した」という風に解釈する。確かに、⑤</a:t>
            </a:r>
            <a:r>
              <a:rPr lang="en-US" altLang="ja-JP" dirty="0">
                <a:solidFill>
                  <a:schemeClr val="bg1">
                    <a:lumMod val="50000"/>
                  </a:schemeClr>
                </a:solidFill>
                <a:latin typeface="+mn-ea"/>
              </a:rPr>
              <a:t>CG</a:t>
            </a:r>
            <a:r>
              <a:rPr lang="ja-JP" altLang="en-US" dirty="0">
                <a:solidFill>
                  <a:schemeClr val="bg1">
                    <a:lumMod val="50000"/>
                  </a:schemeClr>
                </a:solidFill>
                <a:latin typeface="+mn-ea"/>
              </a:rPr>
              <a:t>が</a:t>
            </a:r>
            <a:r>
              <a:rPr lang="en-US" altLang="ja-JP" dirty="0">
                <a:solidFill>
                  <a:schemeClr val="bg1">
                    <a:lumMod val="50000"/>
                  </a:schemeClr>
                </a:solidFill>
                <a:latin typeface="+mn-ea"/>
              </a:rPr>
              <a:t>3</a:t>
            </a:r>
            <a:r>
              <a:rPr lang="ja-JP" altLang="en-US" dirty="0">
                <a:solidFill>
                  <a:schemeClr val="bg1">
                    <a:lumMod val="50000"/>
                  </a:schemeClr>
                </a:solidFill>
                <a:latin typeface="+mn-ea"/>
              </a:rPr>
              <a:t>個ありますね。</a:t>
            </a:r>
            <a:r>
              <a:rPr lang="en-US" altLang="ja-JP" dirty="0">
                <a:solidFill>
                  <a:srgbClr val="FF0000"/>
                </a:solidFill>
                <a:latin typeface="+mn-ea"/>
              </a:rPr>
              <a:t>k-mer</a:t>
            </a:r>
            <a:r>
              <a:rPr lang="ja-JP" altLang="en-US" dirty="0">
                <a:solidFill>
                  <a:srgbClr val="FF0000"/>
                </a:solidFill>
                <a:latin typeface="+mn-ea"/>
              </a:rPr>
              <a:t>出現頻度解析のメリットは、①入力塩基配列の長さに関係なく、常に②一定の要素数からなる、③数値ベクトルが得られる</a:t>
            </a:r>
            <a:r>
              <a:rPr lang="ja-JP" altLang="en-US" dirty="0">
                <a:latin typeface="+mn-ea"/>
              </a:rPr>
              <a:t>こと。</a:t>
            </a:r>
            <a:endParaRPr lang="en-US" altLang="ja-JP" dirty="0">
              <a:latin typeface="+mn-ea"/>
            </a:endParaRPr>
          </a:p>
        </p:txBody>
      </p:sp>
      <p:pic>
        <p:nvPicPr>
          <p:cNvPr id="45" name="図 44">
            <a:extLst>
              <a:ext uri="{FF2B5EF4-FFF2-40B4-BE49-F238E27FC236}">
                <a16:creationId xmlns:a16="http://schemas.microsoft.com/office/drawing/2014/main" id="{28B58B40-B0A4-498B-BE7D-3387C39F0DAE}"/>
              </a:ext>
            </a:extLst>
          </p:cNvPr>
          <p:cNvPicPr>
            <a:picLocks noChangeAspect="1"/>
          </p:cNvPicPr>
          <p:nvPr/>
        </p:nvPicPr>
        <p:blipFill rotWithShape="1">
          <a:blip r:embed="rId3"/>
          <a:srcRect l="-1" r="32248"/>
          <a:stretch/>
        </p:blipFill>
        <p:spPr>
          <a:xfrm>
            <a:off x="4806000" y="2430000"/>
            <a:ext cx="784800" cy="3520745"/>
          </a:xfrm>
          <a:prstGeom prst="rect">
            <a:avLst/>
          </a:prstGeom>
          <a:ln w="9525">
            <a:solidFill>
              <a:schemeClr val="tx1"/>
            </a:solidFill>
          </a:ln>
        </p:spPr>
      </p:pic>
      <p:grpSp>
        <p:nvGrpSpPr>
          <p:cNvPr id="46" name="グループ化 25">
            <a:extLst>
              <a:ext uri="{FF2B5EF4-FFF2-40B4-BE49-F238E27FC236}">
                <a16:creationId xmlns:a16="http://schemas.microsoft.com/office/drawing/2014/main" id="{944AF49A-7AB0-4C33-A4FD-E706109B585B}"/>
              </a:ext>
            </a:extLst>
          </p:cNvPr>
          <p:cNvGrpSpPr>
            <a:grpSpLocks/>
          </p:cNvGrpSpPr>
          <p:nvPr/>
        </p:nvGrpSpPr>
        <p:grpSpPr bwMode="auto">
          <a:xfrm>
            <a:off x="5090400" y="2052588"/>
            <a:ext cx="647700" cy="368300"/>
            <a:chOff x="8265543" y="5967772"/>
            <a:chExt cx="647700" cy="369332"/>
          </a:xfrm>
        </p:grpSpPr>
        <p:sp>
          <p:nvSpPr>
            <p:cNvPr id="47" name="下矢印 26">
              <a:extLst>
                <a:ext uri="{FF2B5EF4-FFF2-40B4-BE49-F238E27FC236}">
                  <a16:creationId xmlns:a16="http://schemas.microsoft.com/office/drawing/2014/main" id="{8D6043F4-EEA4-46CD-88FF-74412B31ADEB}"/>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48" name="テキスト ボックス 27">
              <a:extLst>
                <a:ext uri="{FF2B5EF4-FFF2-40B4-BE49-F238E27FC236}">
                  <a16:creationId xmlns:a16="http://schemas.microsoft.com/office/drawing/2014/main" id="{DA5AD1EC-0315-42DC-83A1-CB48C0E2C0A7}"/>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③</a:t>
              </a:r>
            </a:p>
          </p:txBody>
        </p:sp>
      </p:grpSp>
      <p:sp>
        <p:nvSpPr>
          <p:cNvPr id="49" name="正方形/長方形 48">
            <a:extLst>
              <a:ext uri="{FF2B5EF4-FFF2-40B4-BE49-F238E27FC236}">
                <a16:creationId xmlns:a16="http://schemas.microsoft.com/office/drawing/2014/main" id="{00B2CBB1-0EB1-46DB-A6B4-0C193312D608}"/>
              </a:ext>
            </a:extLst>
          </p:cNvPr>
          <p:cNvSpPr/>
          <p:nvPr/>
        </p:nvSpPr>
        <p:spPr>
          <a:xfrm>
            <a:off x="5221256" y="2430000"/>
            <a:ext cx="369543" cy="3520743"/>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68" name="グループ化 25">
            <a:extLst>
              <a:ext uri="{FF2B5EF4-FFF2-40B4-BE49-F238E27FC236}">
                <a16:creationId xmlns:a16="http://schemas.microsoft.com/office/drawing/2014/main" id="{AF49822E-FFED-4D99-864E-C0E9D125B40A}"/>
              </a:ext>
            </a:extLst>
          </p:cNvPr>
          <p:cNvGrpSpPr>
            <a:grpSpLocks/>
          </p:cNvGrpSpPr>
          <p:nvPr/>
        </p:nvGrpSpPr>
        <p:grpSpPr bwMode="auto">
          <a:xfrm>
            <a:off x="1270800" y="1728000"/>
            <a:ext cx="647700" cy="368300"/>
            <a:chOff x="8265543" y="5967772"/>
            <a:chExt cx="647700" cy="369332"/>
          </a:xfrm>
        </p:grpSpPr>
        <p:sp>
          <p:nvSpPr>
            <p:cNvPr id="69" name="下矢印 26">
              <a:extLst>
                <a:ext uri="{FF2B5EF4-FFF2-40B4-BE49-F238E27FC236}">
                  <a16:creationId xmlns:a16="http://schemas.microsoft.com/office/drawing/2014/main" id="{DE16D32F-670B-4A4D-981E-DA8772852B95}"/>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70" name="テキスト ボックス 27">
              <a:extLst>
                <a:ext uri="{FF2B5EF4-FFF2-40B4-BE49-F238E27FC236}">
                  <a16:creationId xmlns:a16="http://schemas.microsoft.com/office/drawing/2014/main" id="{3B258788-2339-4469-8C7F-18B5805729C2}"/>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
        <p:nvSpPr>
          <p:cNvPr id="71" name="右中かっこ 70">
            <a:extLst>
              <a:ext uri="{FF2B5EF4-FFF2-40B4-BE49-F238E27FC236}">
                <a16:creationId xmlns:a16="http://schemas.microsoft.com/office/drawing/2014/main" id="{8F430445-7A16-4626-B6AA-FB918E95449B}"/>
              </a:ext>
            </a:extLst>
          </p:cNvPr>
          <p:cNvSpPr/>
          <p:nvPr/>
        </p:nvSpPr>
        <p:spPr>
          <a:xfrm>
            <a:off x="5673080" y="2412000"/>
            <a:ext cx="166688" cy="3546000"/>
          </a:xfrm>
          <a:prstGeom prst="rightBrace">
            <a:avLst>
              <a:gd name="adj1" fmla="val 32935"/>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nvGrpSpPr>
          <p:cNvPr id="72" name="グループ化 19">
            <a:extLst>
              <a:ext uri="{FF2B5EF4-FFF2-40B4-BE49-F238E27FC236}">
                <a16:creationId xmlns:a16="http://schemas.microsoft.com/office/drawing/2014/main" id="{5FB829B2-9BFE-4019-9CCF-7FD6AB3CB330}"/>
              </a:ext>
            </a:extLst>
          </p:cNvPr>
          <p:cNvGrpSpPr>
            <a:grpSpLocks/>
          </p:cNvGrpSpPr>
          <p:nvPr/>
        </p:nvGrpSpPr>
        <p:grpSpPr bwMode="auto">
          <a:xfrm>
            <a:off x="5887765" y="3861048"/>
            <a:ext cx="433387" cy="647700"/>
            <a:chOff x="9008376" y="4278533"/>
            <a:chExt cx="432048" cy="647700"/>
          </a:xfrm>
        </p:grpSpPr>
        <p:sp>
          <p:nvSpPr>
            <p:cNvPr id="73" name="下矢印 20">
              <a:extLst>
                <a:ext uri="{FF2B5EF4-FFF2-40B4-BE49-F238E27FC236}">
                  <a16:creationId xmlns:a16="http://schemas.microsoft.com/office/drawing/2014/main" id="{25EAA108-31B7-4EC5-8673-D4E486B567A7}"/>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74" name="テキスト ボックス 21">
              <a:extLst>
                <a:ext uri="{FF2B5EF4-FFF2-40B4-BE49-F238E27FC236}">
                  <a16:creationId xmlns:a16="http://schemas.microsoft.com/office/drawing/2014/main" id="{BF75F9B7-C3CF-4BF7-8F08-494E676515DD}"/>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spTree>
    <p:extLst>
      <p:ext uri="{BB962C8B-B14F-4D97-AF65-F5344CB8AC3E}">
        <p14:creationId xmlns:p14="http://schemas.microsoft.com/office/powerpoint/2010/main" val="313938999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6D7FD73-AD3B-4455-ADFB-D77D5D80D556}"/>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en-US" altLang="ja-JP" sz="4000" dirty="0">
                <a:latin typeface="+mn-ea"/>
              </a:rPr>
              <a:t>GC</a:t>
            </a:r>
            <a:r>
              <a:rPr lang="ja-JP" altLang="en-US" sz="4000" dirty="0">
                <a:latin typeface="+mn-ea"/>
              </a:rPr>
              <a:t>含量</a:t>
            </a:r>
            <a:r>
              <a:rPr lang="en-US" altLang="ja-JP" sz="4000" dirty="0">
                <a:latin typeface="+mn-ea"/>
              </a:rPr>
              <a:t>3</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140</a:t>
            </a:fld>
            <a:endParaRPr lang="en-US" altLang="ja-JP" dirty="0">
              <a:solidFill>
                <a:srgbClr val="000000"/>
              </a:solidFill>
            </a:endParaRPr>
          </a:p>
        </p:txBody>
      </p:sp>
      <p:pic>
        <p:nvPicPr>
          <p:cNvPr id="4" name="図 3">
            <a:extLst>
              <a:ext uri="{FF2B5EF4-FFF2-40B4-BE49-F238E27FC236}">
                <a16:creationId xmlns:a16="http://schemas.microsoft.com/office/drawing/2014/main" id="{66A8EC3B-F6AB-4D72-AC02-4363FA3484D7}"/>
              </a:ext>
            </a:extLst>
          </p:cNvPr>
          <p:cNvPicPr>
            <a:picLocks noChangeAspect="1"/>
          </p:cNvPicPr>
          <p:nvPr/>
        </p:nvPicPr>
        <p:blipFill>
          <a:blip r:embed="rId4"/>
          <a:stretch>
            <a:fillRect/>
          </a:stretch>
        </p:blipFill>
        <p:spPr>
          <a:xfrm>
            <a:off x="792000" y="180000"/>
            <a:ext cx="2263336" cy="190517"/>
          </a:xfrm>
          <a:prstGeom prst="rect">
            <a:avLst/>
          </a:prstGeom>
        </p:spPr>
      </p:pic>
      <p:pic>
        <p:nvPicPr>
          <p:cNvPr id="15" name="図 14">
            <a:extLst>
              <a:ext uri="{FF2B5EF4-FFF2-40B4-BE49-F238E27FC236}">
                <a16:creationId xmlns:a16="http://schemas.microsoft.com/office/drawing/2014/main" id="{87A540C6-2988-4E39-9FD1-D5DE1491F28A}"/>
              </a:ext>
            </a:extLst>
          </p:cNvPr>
          <p:cNvPicPr>
            <a:picLocks noChangeAspect="1"/>
          </p:cNvPicPr>
          <p:nvPr/>
        </p:nvPicPr>
        <p:blipFill>
          <a:blip r:embed="rId5"/>
          <a:stretch>
            <a:fillRect/>
          </a:stretch>
        </p:blipFill>
        <p:spPr>
          <a:xfrm>
            <a:off x="792000" y="180000"/>
            <a:ext cx="4480948" cy="175275"/>
          </a:xfrm>
          <a:prstGeom prst="rect">
            <a:avLst/>
          </a:prstGeom>
        </p:spPr>
      </p:pic>
      <p:sp>
        <p:nvSpPr>
          <p:cNvPr id="13" name="Text Box 8">
            <a:extLst>
              <a:ext uri="{FF2B5EF4-FFF2-40B4-BE49-F238E27FC236}">
                <a16:creationId xmlns:a16="http://schemas.microsoft.com/office/drawing/2014/main" id="{494F63B6-06CC-4247-B86D-522C640B6771}"/>
              </a:ext>
            </a:extLst>
          </p:cNvPr>
          <p:cNvSpPr txBox="1">
            <a:spLocks noChangeArrowheads="1"/>
          </p:cNvSpPr>
          <p:nvPr/>
        </p:nvSpPr>
        <p:spPr bwMode="auto">
          <a:xfrm>
            <a:off x="5796172" y="46100"/>
            <a:ext cx="4053371" cy="369331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ea typeface="+mn-ea"/>
              </a:rPr>
              <a:t>①では塩基配列解析の基礎的な項目を多く含んでいる。先ほどまで解説した</a:t>
            </a:r>
            <a:r>
              <a:rPr lang="en-US" altLang="ja-JP" dirty="0">
                <a:solidFill>
                  <a:schemeClr val="bg1">
                    <a:lumMod val="50000"/>
                  </a:schemeClr>
                </a:solidFill>
                <a:latin typeface="+mn-ea"/>
                <a:ea typeface="+mn-ea"/>
              </a:rPr>
              <a:t>GC</a:t>
            </a:r>
            <a:r>
              <a:rPr lang="ja-JP" altLang="en-US" dirty="0">
                <a:solidFill>
                  <a:schemeClr val="bg1">
                    <a:lumMod val="50000"/>
                  </a:schemeClr>
                </a:solidFill>
                <a:latin typeface="+mn-ea"/>
                <a:ea typeface="+mn-ea"/>
              </a:rPr>
              <a:t>含量の違いによる出現確率の期待値の違いなどがよくわからなかったヒトも、この後挙げるいくつかの項目を参考にして、仮想データを作成して解析してみると理解が深まるでしょう。例えば、②は配列ごとの</a:t>
            </a:r>
            <a:r>
              <a:rPr lang="en-US" altLang="ja-JP" dirty="0">
                <a:solidFill>
                  <a:schemeClr val="bg1">
                    <a:lumMod val="50000"/>
                  </a:schemeClr>
                </a:solidFill>
                <a:latin typeface="+mn-ea"/>
                <a:ea typeface="+mn-ea"/>
              </a:rPr>
              <a:t>GC</a:t>
            </a:r>
            <a:r>
              <a:rPr lang="ja-JP" altLang="en-US" dirty="0">
                <a:solidFill>
                  <a:schemeClr val="bg1">
                    <a:lumMod val="50000"/>
                  </a:schemeClr>
                </a:solidFill>
                <a:latin typeface="+mn-ea"/>
                <a:ea typeface="+mn-ea"/>
              </a:rPr>
              <a:t>含量を返す項目。配列ごとではなく、入力ファイル全体の</a:t>
            </a:r>
            <a:r>
              <a:rPr lang="en-US" altLang="ja-JP" dirty="0">
                <a:solidFill>
                  <a:schemeClr val="bg1">
                    <a:lumMod val="50000"/>
                  </a:schemeClr>
                </a:solidFill>
                <a:latin typeface="+mn-ea"/>
                <a:ea typeface="+mn-ea"/>
              </a:rPr>
              <a:t>GC</a:t>
            </a:r>
            <a:r>
              <a:rPr lang="ja-JP" altLang="en-US" dirty="0">
                <a:solidFill>
                  <a:schemeClr val="bg1">
                    <a:lumMod val="50000"/>
                  </a:schemeClr>
                </a:solidFill>
                <a:latin typeface="+mn-ea"/>
                <a:ea typeface="+mn-ea"/>
              </a:rPr>
              <a:t>含量を得たい場合は、③の例題</a:t>
            </a:r>
            <a:r>
              <a:rPr lang="en-US" altLang="ja-JP" dirty="0">
                <a:solidFill>
                  <a:schemeClr val="bg1">
                    <a:lumMod val="50000"/>
                  </a:schemeClr>
                </a:solidFill>
                <a:latin typeface="+mn-ea"/>
                <a:ea typeface="+mn-ea"/>
              </a:rPr>
              <a:t>3</a:t>
            </a:r>
            <a:r>
              <a:rPr lang="ja-JP" altLang="en-US" dirty="0">
                <a:solidFill>
                  <a:schemeClr val="bg1">
                    <a:lumMod val="50000"/>
                  </a:schemeClr>
                </a:solidFill>
                <a:latin typeface="+mn-ea"/>
                <a:ea typeface="+mn-ea"/>
              </a:rPr>
              <a:t>が便利。</a:t>
            </a:r>
            <a:r>
              <a:rPr lang="ja-JP" altLang="en-US" dirty="0">
                <a:latin typeface="+mn-ea"/>
                <a:ea typeface="+mn-ea"/>
              </a:rPr>
              <a:t>③の、④例題</a:t>
            </a:r>
            <a:r>
              <a:rPr lang="en-US" altLang="ja-JP" dirty="0">
                <a:latin typeface="+mn-ea"/>
                <a:ea typeface="+mn-ea"/>
              </a:rPr>
              <a:t>3</a:t>
            </a:r>
            <a:r>
              <a:rPr lang="ja-JP" altLang="en-US" dirty="0">
                <a:latin typeface="+mn-ea"/>
                <a:ea typeface="+mn-ea"/>
              </a:rPr>
              <a:t>。⑤全配列をまとめて</a:t>
            </a:r>
            <a:r>
              <a:rPr lang="en-US" altLang="ja-JP" dirty="0">
                <a:latin typeface="+mn-ea"/>
                <a:ea typeface="+mn-ea"/>
              </a:rPr>
              <a:t>…</a:t>
            </a:r>
            <a:r>
              <a:rPr lang="ja-JP" altLang="en-US" dirty="0">
                <a:latin typeface="+mn-ea"/>
                <a:ea typeface="+mn-ea"/>
              </a:rPr>
              <a:t>と書かれているのがわかります。まずはこれをコピペ実行。</a:t>
            </a:r>
            <a:endParaRPr lang="en-US" altLang="ja-JP" dirty="0">
              <a:latin typeface="+mn-ea"/>
              <a:ea typeface="+mn-ea"/>
            </a:endParaRPr>
          </a:p>
        </p:txBody>
      </p:sp>
      <p:grpSp>
        <p:nvGrpSpPr>
          <p:cNvPr id="16" name="グループ化 1">
            <a:extLst>
              <a:ext uri="{FF2B5EF4-FFF2-40B4-BE49-F238E27FC236}">
                <a16:creationId xmlns:a16="http://schemas.microsoft.com/office/drawing/2014/main" id="{A72106EF-EC97-4161-A86F-E99397D6F198}"/>
              </a:ext>
            </a:extLst>
          </p:cNvPr>
          <p:cNvGrpSpPr>
            <a:grpSpLocks/>
          </p:cNvGrpSpPr>
          <p:nvPr/>
        </p:nvGrpSpPr>
        <p:grpSpPr bwMode="auto">
          <a:xfrm>
            <a:off x="5072760" y="287360"/>
            <a:ext cx="647700" cy="369332"/>
            <a:chOff x="8773143" y="4154400"/>
            <a:chExt cx="647700" cy="369332"/>
          </a:xfrm>
        </p:grpSpPr>
        <p:sp>
          <p:nvSpPr>
            <p:cNvPr id="17" name="下矢印 29">
              <a:extLst>
                <a:ext uri="{FF2B5EF4-FFF2-40B4-BE49-F238E27FC236}">
                  <a16:creationId xmlns:a16="http://schemas.microsoft.com/office/drawing/2014/main" id="{E958881A-EF70-413F-90BA-63473B90A4CA}"/>
                </a:ext>
              </a:extLst>
            </p:cNvPr>
            <p:cNvSpPr>
              <a:spLocks noChangeArrowheads="1"/>
            </p:cNvSpPr>
            <p:nvPr/>
          </p:nvSpPr>
          <p:spPr bwMode="auto">
            <a:xfrm rot="8100000">
              <a:off x="8773143" y="418375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8" name="正方形/長方形 1">
              <a:extLst>
                <a:ext uri="{FF2B5EF4-FFF2-40B4-BE49-F238E27FC236}">
                  <a16:creationId xmlns:a16="http://schemas.microsoft.com/office/drawing/2014/main" id="{F104CA3A-79B1-4517-AD46-4B3E0B93240D}"/>
                </a:ext>
              </a:extLst>
            </p:cNvPr>
            <p:cNvSpPr>
              <a:spLocks noChangeArrowheads="1"/>
            </p:cNvSpPr>
            <p:nvPr/>
          </p:nvSpPr>
          <p:spPr bwMode="auto">
            <a:xfrm>
              <a:off x="8906400" y="41544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22" name="グループ化 1">
            <a:extLst>
              <a:ext uri="{FF2B5EF4-FFF2-40B4-BE49-F238E27FC236}">
                <a16:creationId xmlns:a16="http://schemas.microsoft.com/office/drawing/2014/main" id="{AB226D76-6AE2-41FB-9406-9DA968D58211}"/>
              </a:ext>
            </a:extLst>
          </p:cNvPr>
          <p:cNvGrpSpPr>
            <a:grpSpLocks/>
          </p:cNvGrpSpPr>
          <p:nvPr/>
        </p:nvGrpSpPr>
        <p:grpSpPr bwMode="auto">
          <a:xfrm>
            <a:off x="360000" y="1404000"/>
            <a:ext cx="415498" cy="647700"/>
            <a:chOff x="8946000" y="4620357"/>
            <a:chExt cx="415497" cy="647700"/>
          </a:xfrm>
        </p:grpSpPr>
        <p:sp>
          <p:nvSpPr>
            <p:cNvPr id="23" name="下矢印 31">
              <a:extLst>
                <a:ext uri="{FF2B5EF4-FFF2-40B4-BE49-F238E27FC236}">
                  <a16:creationId xmlns:a16="http://schemas.microsoft.com/office/drawing/2014/main" id="{7D699CB7-CA86-4265-81BC-724A3A755A3E}"/>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4" name="正方形/長方形 1">
              <a:extLst>
                <a:ext uri="{FF2B5EF4-FFF2-40B4-BE49-F238E27FC236}">
                  <a16:creationId xmlns:a16="http://schemas.microsoft.com/office/drawing/2014/main" id="{4BB21655-BF12-4538-902F-77A86859C9A9}"/>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cxnSp>
        <p:nvCxnSpPr>
          <p:cNvPr id="25" name="直線コネクタ 24">
            <a:extLst>
              <a:ext uri="{FF2B5EF4-FFF2-40B4-BE49-F238E27FC236}">
                <a16:creationId xmlns:a16="http://schemas.microsoft.com/office/drawing/2014/main" id="{85B75A55-450C-4258-82BA-3BB012C2F246}"/>
              </a:ext>
            </a:extLst>
          </p:cNvPr>
          <p:cNvCxnSpPr/>
          <p:nvPr/>
        </p:nvCxnSpPr>
        <p:spPr>
          <a:xfrm>
            <a:off x="359999" y="2304000"/>
            <a:ext cx="2664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6" name="グループ化 1">
            <a:extLst>
              <a:ext uri="{FF2B5EF4-FFF2-40B4-BE49-F238E27FC236}">
                <a16:creationId xmlns:a16="http://schemas.microsoft.com/office/drawing/2014/main" id="{16AB12AF-36A3-4722-953B-3365D2DA594D}"/>
              </a:ext>
            </a:extLst>
          </p:cNvPr>
          <p:cNvGrpSpPr>
            <a:grpSpLocks/>
          </p:cNvGrpSpPr>
          <p:nvPr/>
        </p:nvGrpSpPr>
        <p:grpSpPr bwMode="auto">
          <a:xfrm>
            <a:off x="2836394" y="2296159"/>
            <a:ext cx="647700" cy="369332"/>
            <a:chOff x="8773143" y="4154400"/>
            <a:chExt cx="647700" cy="369332"/>
          </a:xfrm>
        </p:grpSpPr>
        <p:sp>
          <p:nvSpPr>
            <p:cNvPr id="27" name="下矢印 29">
              <a:extLst>
                <a:ext uri="{FF2B5EF4-FFF2-40B4-BE49-F238E27FC236}">
                  <a16:creationId xmlns:a16="http://schemas.microsoft.com/office/drawing/2014/main" id="{B86E4C7F-C6BA-428D-B84B-0E56CC0B8E55}"/>
                </a:ext>
              </a:extLst>
            </p:cNvPr>
            <p:cNvSpPr>
              <a:spLocks noChangeArrowheads="1"/>
            </p:cNvSpPr>
            <p:nvPr/>
          </p:nvSpPr>
          <p:spPr bwMode="auto">
            <a:xfrm rot="8100000">
              <a:off x="8773143" y="418375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8" name="正方形/長方形 1">
              <a:extLst>
                <a:ext uri="{FF2B5EF4-FFF2-40B4-BE49-F238E27FC236}">
                  <a16:creationId xmlns:a16="http://schemas.microsoft.com/office/drawing/2014/main" id="{99A5FF64-3863-46FE-914B-D2C866F62E09}"/>
                </a:ext>
              </a:extLst>
            </p:cNvPr>
            <p:cNvSpPr>
              <a:spLocks noChangeArrowheads="1"/>
            </p:cNvSpPr>
            <p:nvPr/>
          </p:nvSpPr>
          <p:spPr bwMode="auto">
            <a:xfrm>
              <a:off x="8906400" y="41544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spTree>
    <p:extLst>
      <p:ext uri="{BB962C8B-B14F-4D97-AF65-F5344CB8AC3E}">
        <p14:creationId xmlns:p14="http://schemas.microsoft.com/office/powerpoint/2010/main" val="76187943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8798167-6465-4E4D-B105-F1C1C3E1746C}"/>
              </a:ext>
            </a:extLst>
          </p:cNvPr>
          <p:cNvPicPr>
            <a:picLocks noChangeAspect="1"/>
          </p:cNvPicPr>
          <p:nvPr/>
        </p:nvPicPr>
        <p:blipFill>
          <a:blip r:embed="rId3"/>
          <a:stretch>
            <a:fillRect/>
          </a:stretch>
        </p:blipFill>
        <p:spPr>
          <a:xfrm>
            <a:off x="36000" y="936000"/>
            <a:ext cx="9391650" cy="5162550"/>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en-US" altLang="ja-JP" sz="4000" dirty="0">
                <a:latin typeface="+mn-ea"/>
              </a:rPr>
              <a:t>GC</a:t>
            </a:r>
            <a:r>
              <a:rPr lang="ja-JP" altLang="en-US" sz="4000" dirty="0">
                <a:latin typeface="+mn-ea"/>
              </a:rPr>
              <a:t>含量</a:t>
            </a:r>
            <a:r>
              <a:rPr lang="en-US" altLang="ja-JP" sz="4000" dirty="0">
                <a:latin typeface="+mn-ea"/>
              </a:rPr>
              <a:t>4</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141</a:t>
            </a:fld>
            <a:endParaRPr lang="en-US" altLang="ja-JP" dirty="0">
              <a:solidFill>
                <a:srgbClr val="000000"/>
              </a:solidFill>
            </a:endParaRPr>
          </a:p>
        </p:txBody>
      </p:sp>
      <p:pic>
        <p:nvPicPr>
          <p:cNvPr id="4" name="図 3">
            <a:extLst>
              <a:ext uri="{FF2B5EF4-FFF2-40B4-BE49-F238E27FC236}">
                <a16:creationId xmlns:a16="http://schemas.microsoft.com/office/drawing/2014/main" id="{66A8EC3B-F6AB-4D72-AC02-4363FA3484D7}"/>
              </a:ext>
            </a:extLst>
          </p:cNvPr>
          <p:cNvPicPr>
            <a:picLocks noChangeAspect="1"/>
          </p:cNvPicPr>
          <p:nvPr/>
        </p:nvPicPr>
        <p:blipFill>
          <a:blip r:embed="rId4"/>
          <a:stretch>
            <a:fillRect/>
          </a:stretch>
        </p:blipFill>
        <p:spPr>
          <a:xfrm>
            <a:off x="792000" y="180000"/>
            <a:ext cx="2263336" cy="190517"/>
          </a:xfrm>
          <a:prstGeom prst="rect">
            <a:avLst/>
          </a:prstGeom>
        </p:spPr>
      </p:pic>
      <p:pic>
        <p:nvPicPr>
          <p:cNvPr id="15" name="図 14">
            <a:extLst>
              <a:ext uri="{FF2B5EF4-FFF2-40B4-BE49-F238E27FC236}">
                <a16:creationId xmlns:a16="http://schemas.microsoft.com/office/drawing/2014/main" id="{87A540C6-2988-4E39-9FD1-D5DE1491F28A}"/>
              </a:ext>
            </a:extLst>
          </p:cNvPr>
          <p:cNvPicPr>
            <a:picLocks noChangeAspect="1"/>
          </p:cNvPicPr>
          <p:nvPr/>
        </p:nvPicPr>
        <p:blipFill>
          <a:blip r:embed="rId5"/>
          <a:stretch>
            <a:fillRect/>
          </a:stretch>
        </p:blipFill>
        <p:spPr>
          <a:xfrm>
            <a:off x="792000" y="180000"/>
            <a:ext cx="4480948" cy="175275"/>
          </a:xfrm>
          <a:prstGeom prst="rect">
            <a:avLst/>
          </a:prstGeom>
        </p:spPr>
      </p:pic>
      <p:sp>
        <p:nvSpPr>
          <p:cNvPr id="13" name="Text Box 8">
            <a:extLst>
              <a:ext uri="{FF2B5EF4-FFF2-40B4-BE49-F238E27FC236}">
                <a16:creationId xmlns:a16="http://schemas.microsoft.com/office/drawing/2014/main" id="{494F63B6-06CC-4247-B86D-522C640B6771}"/>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ea typeface="+mn-ea"/>
              </a:rPr>
              <a:t>コピペ実行後に、①出力ファイル（</a:t>
            </a:r>
            <a:r>
              <a:rPr lang="en-US" altLang="ja-JP" dirty="0">
                <a:solidFill>
                  <a:srgbClr val="669900"/>
                </a:solidFill>
                <a:latin typeface="+mn-ea"/>
                <a:ea typeface="+mn-ea"/>
              </a:rPr>
              <a:t>hoge3.txt</a:t>
            </a:r>
            <a:r>
              <a:rPr lang="ja-JP" altLang="en-US" dirty="0">
                <a:latin typeface="+mn-ea"/>
                <a:ea typeface="+mn-ea"/>
              </a:rPr>
              <a:t>）を、②エディタで概観。③出力ファイルの中身は、④で作成したものなので</a:t>
            </a:r>
            <a:r>
              <a:rPr lang="en-US" altLang="ja-JP" dirty="0">
                <a:latin typeface="+mn-ea"/>
                <a:ea typeface="+mn-ea"/>
              </a:rPr>
              <a:t>…</a:t>
            </a:r>
          </a:p>
        </p:txBody>
      </p:sp>
      <p:grpSp>
        <p:nvGrpSpPr>
          <p:cNvPr id="20" name="グループ化 19">
            <a:extLst>
              <a:ext uri="{FF2B5EF4-FFF2-40B4-BE49-F238E27FC236}">
                <a16:creationId xmlns:a16="http://schemas.microsoft.com/office/drawing/2014/main" id="{1C15DB92-22EA-4B37-8C8F-52318D332570}"/>
              </a:ext>
            </a:extLst>
          </p:cNvPr>
          <p:cNvGrpSpPr>
            <a:grpSpLocks/>
          </p:cNvGrpSpPr>
          <p:nvPr/>
        </p:nvGrpSpPr>
        <p:grpSpPr bwMode="auto">
          <a:xfrm>
            <a:off x="7380000" y="4482000"/>
            <a:ext cx="433387" cy="647700"/>
            <a:chOff x="9008376" y="4278533"/>
            <a:chExt cx="432048" cy="647700"/>
          </a:xfrm>
        </p:grpSpPr>
        <p:sp>
          <p:nvSpPr>
            <p:cNvPr id="21" name="下矢印 20">
              <a:extLst>
                <a:ext uri="{FF2B5EF4-FFF2-40B4-BE49-F238E27FC236}">
                  <a16:creationId xmlns:a16="http://schemas.microsoft.com/office/drawing/2014/main" id="{0B82CA14-4F3F-4005-9B90-35B64148EF97}"/>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9" name="テキスト ボックス 21">
              <a:extLst>
                <a:ext uri="{FF2B5EF4-FFF2-40B4-BE49-F238E27FC236}">
                  <a16:creationId xmlns:a16="http://schemas.microsoft.com/office/drawing/2014/main" id="{3CAA97CE-C167-4F84-B589-A5B139930171}"/>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30" name="グループ化 25">
            <a:extLst>
              <a:ext uri="{FF2B5EF4-FFF2-40B4-BE49-F238E27FC236}">
                <a16:creationId xmlns:a16="http://schemas.microsoft.com/office/drawing/2014/main" id="{8763829C-338F-442A-B693-A02C322C4945}"/>
              </a:ext>
            </a:extLst>
          </p:cNvPr>
          <p:cNvGrpSpPr>
            <a:grpSpLocks/>
          </p:cNvGrpSpPr>
          <p:nvPr/>
        </p:nvGrpSpPr>
        <p:grpSpPr bwMode="auto">
          <a:xfrm>
            <a:off x="272480" y="1521319"/>
            <a:ext cx="647700" cy="368300"/>
            <a:chOff x="8265543" y="5967772"/>
            <a:chExt cx="647700" cy="369332"/>
          </a:xfrm>
        </p:grpSpPr>
        <p:sp>
          <p:nvSpPr>
            <p:cNvPr id="31" name="下矢印 26">
              <a:extLst>
                <a:ext uri="{FF2B5EF4-FFF2-40B4-BE49-F238E27FC236}">
                  <a16:creationId xmlns:a16="http://schemas.microsoft.com/office/drawing/2014/main" id="{DE7EAFEB-2B35-43DB-9C14-5473C5B5ECBC}"/>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2" name="テキスト ボックス 27">
              <a:extLst>
                <a:ext uri="{FF2B5EF4-FFF2-40B4-BE49-F238E27FC236}">
                  <a16:creationId xmlns:a16="http://schemas.microsoft.com/office/drawing/2014/main" id="{08B3DA72-EF8A-4235-A523-15973272C3C2}"/>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33" name="グループ化 25">
            <a:extLst>
              <a:ext uri="{FF2B5EF4-FFF2-40B4-BE49-F238E27FC236}">
                <a16:creationId xmlns:a16="http://schemas.microsoft.com/office/drawing/2014/main" id="{4744FAA1-F6EE-4074-A842-6617C156E4B7}"/>
              </a:ext>
            </a:extLst>
          </p:cNvPr>
          <p:cNvGrpSpPr>
            <a:grpSpLocks/>
          </p:cNvGrpSpPr>
          <p:nvPr/>
        </p:nvGrpSpPr>
        <p:grpSpPr bwMode="auto">
          <a:xfrm>
            <a:off x="2491200" y="4869159"/>
            <a:ext cx="647700" cy="369332"/>
            <a:chOff x="8265543" y="5967772"/>
            <a:chExt cx="647700" cy="370367"/>
          </a:xfrm>
        </p:grpSpPr>
        <p:sp>
          <p:nvSpPr>
            <p:cNvPr id="34" name="下矢印 26">
              <a:extLst>
                <a:ext uri="{FF2B5EF4-FFF2-40B4-BE49-F238E27FC236}">
                  <a16:creationId xmlns:a16="http://schemas.microsoft.com/office/drawing/2014/main" id="{46CC7EA2-4808-40E1-A60B-31FF89B5C94B}"/>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5" name="テキスト ボックス 27">
              <a:extLst>
                <a:ext uri="{FF2B5EF4-FFF2-40B4-BE49-F238E27FC236}">
                  <a16:creationId xmlns:a16="http://schemas.microsoft.com/office/drawing/2014/main" id="{EB45CA36-A5B8-4E56-91C7-DC17FB33F305}"/>
                </a:ext>
              </a:extLst>
            </p:cNvPr>
            <p:cNvSpPr txBox="1">
              <a:spLocks noChangeArrowheads="1"/>
            </p:cNvSpPr>
            <p:nvPr/>
          </p:nvSpPr>
          <p:spPr bwMode="auto">
            <a:xfrm>
              <a:off x="8396400" y="5967772"/>
              <a:ext cx="432048" cy="37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42" name="グループ化 22">
            <a:extLst>
              <a:ext uri="{FF2B5EF4-FFF2-40B4-BE49-F238E27FC236}">
                <a16:creationId xmlns:a16="http://schemas.microsoft.com/office/drawing/2014/main" id="{584BB524-1019-4D4E-853B-6144F3C9C4DA}"/>
              </a:ext>
            </a:extLst>
          </p:cNvPr>
          <p:cNvGrpSpPr>
            <a:grpSpLocks/>
          </p:cNvGrpSpPr>
          <p:nvPr/>
        </p:nvGrpSpPr>
        <p:grpSpPr bwMode="auto">
          <a:xfrm>
            <a:off x="172800" y="4626000"/>
            <a:ext cx="647700" cy="368300"/>
            <a:chOff x="8113143" y="5184000"/>
            <a:chExt cx="647700" cy="369332"/>
          </a:xfrm>
        </p:grpSpPr>
        <p:sp>
          <p:nvSpPr>
            <p:cNvPr id="43" name="下矢印 23">
              <a:extLst>
                <a:ext uri="{FF2B5EF4-FFF2-40B4-BE49-F238E27FC236}">
                  <a16:creationId xmlns:a16="http://schemas.microsoft.com/office/drawing/2014/main" id="{63C32AD7-212E-4150-BAC3-1A06732F9DED}"/>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44" name="テキスト ボックス 24">
              <a:extLst>
                <a:ext uri="{FF2B5EF4-FFF2-40B4-BE49-F238E27FC236}">
                  <a16:creationId xmlns:a16="http://schemas.microsoft.com/office/drawing/2014/main" id="{0C516644-8C80-48EE-A669-81F9A1D9DC99}"/>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Tree>
    <p:extLst>
      <p:ext uri="{BB962C8B-B14F-4D97-AF65-F5344CB8AC3E}">
        <p14:creationId xmlns:p14="http://schemas.microsoft.com/office/powerpoint/2010/main" val="9779029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8BFFC2A-A363-469A-BDA3-1ED255B0453E}"/>
              </a:ext>
            </a:extLst>
          </p:cNvPr>
          <p:cNvPicPr>
            <a:picLocks noChangeAspect="1"/>
          </p:cNvPicPr>
          <p:nvPr/>
        </p:nvPicPr>
        <p:blipFill>
          <a:blip r:embed="rId3"/>
          <a:stretch>
            <a:fillRect/>
          </a:stretch>
        </p:blipFill>
        <p:spPr>
          <a:xfrm>
            <a:off x="36000" y="936000"/>
            <a:ext cx="9391650" cy="5162550"/>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en-US" altLang="ja-JP" sz="4000" dirty="0">
                <a:latin typeface="+mn-ea"/>
              </a:rPr>
              <a:t>GC</a:t>
            </a:r>
            <a:r>
              <a:rPr lang="ja-JP" altLang="en-US" sz="4000" dirty="0">
                <a:latin typeface="+mn-ea"/>
              </a:rPr>
              <a:t>含量</a:t>
            </a:r>
            <a:r>
              <a:rPr lang="en-US" altLang="ja-JP" sz="4000" dirty="0">
                <a:latin typeface="+mn-ea"/>
              </a:rPr>
              <a:t>5</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142</a:t>
            </a:fld>
            <a:endParaRPr lang="en-US" altLang="ja-JP" dirty="0">
              <a:solidFill>
                <a:srgbClr val="000000"/>
              </a:solidFill>
            </a:endParaRPr>
          </a:p>
        </p:txBody>
      </p:sp>
      <p:pic>
        <p:nvPicPr>
          <p:cNvPr id="4" name="図 3">
            <a:extLst>
              <a:ext uri="{FF2B5EF4-FFF2-40B4-BE49-F238E27FC236}">
                <a16:creationId xmlns:a16="http://schemas.microsoft.com/office/drawing/2014/main" id="{66A8EC3B-F6AB-4D72-AC02-4363FA3484D7}"/>
              </a:ext>
            </a:extLst>
          </p:cNvPr>
          <p:cNvPicPr>
            <a:picLocks noChangeAspect="1"/>
          </p:cNvPicPr>
          <p:nvPr/>
        </p:nvPicPr>
        <p:blipFill>
          <a:blip r:embed="rId4"/>
          <a:stretch>
            <a:fillRect/>
          </a:stretch>
        </p:blipFill>
        <p:spPr>
          <a:xfrm>
            <a:off x="792000" y="180000"/>
            <a:ext cx="2263336" cy="190517"/>
          </a:xfrm>
          <a:prstGeom prst="rect">
            <a:avLst/>
          </a:prstGeom>
        </p:spPr>
      </p:pic>
      <p:pic>
        <p:nvPicPr>
          <p:cNvPr id="15" name="図 14">
            <a:extLst>
              <a:ext uri="{FF2B5EF4-FFF2-40B4-BE49-F238E27FC236}">
                <a16:creationId xmlns:a16="http://schemas.microsoft.com/office/drawing/2014/main" id="{87A540C6-2988-4E39-9FD1-D5DE1491F28A}"/>
              </a:ext>
            </a:extLst>
          </p:cNvPr>
          <p:cNvPicPr>
            <a:picLocks noChangeAspect="1"/>
          </p:cNvPicPr>
          <p:nvPr/>
        </p:nvPicPr>
        <p:blipFill>
          <a:blip r:embed="rId5"/>
          <a:stretch>
            <a:fillRect/>
          </a:stretch>
        </p:blipFill>
        <p:spPr>
          <a:xfrm>
            <a:off x="792000" y="180000"/>
            <a:ext cx="4480948" cy="175275"/>
          </a:xfrm>
          <a:prstGeom prst="rect">
            <a:avLst/>
          </a:prstGeom>
        </p:spPr>
      </p:pic>
      <p:sp>
        <p:nvSpPr>
          <p:cNvPr id="13" name="Text Box 8">
            <a:extLst>
              <a:ext uri="{FF2B5EF4-FFF2-40B4-BE49-F238E27FC236}">
                <a16:creationId xmlns:a16="http://schemas.microsoft.com/office/drawing/2014/main" id="{494F63B6-06CC-4247-B86D-522C640B6771}"/>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ea typeface="+mn-ea"/>
              </a:rPr>
              <a:t>コピペ実行後に、①出力ファイル（</a:t>
            </a:r>
            <a:r>
              <a:rPr lang="en-US" altLang="ja-JP" dirty="0">
                <a:solidFill>
                  <a:schemeClr val="bg1">
                    <a:lumMod val="50000"/>
                  </a:schemeClr>
                </a:solidFill>
                <a:latin typeface="+mn-ea"/>
                <a:ea typeface="+mn-ea"/>
              </a:rPr>
              <a:t>hoge3.txt</a:t>
            </a:r>
            <a:r>
              <a:rPr lang="ja-JP" altLang="en-US" dirty="0">
                <a:solidFill>
                  <a:schemeClr val="bg1">
                    <a:lumMod val="50000"/>
                  </a:schemeClr>
                </a:solidFill>
                <a:latin typeface="+mn-ea"/>
                <a:ea typeface="+mn-ea"/>
              </a:rPr>
              <a:t>）を、②エディタで概観。③出力ファイルの中身は、④で作成したものなので、</a:t>
            </a:r>
            <a:r>
              <a:rPr lang="ja-JP" altLang="en-US" dirty="0">
                <a:latin typeface="+mn-ea"/>
                <a:ea typeface="+mn-ea"/>
              </a:rPr>
              <a:t>⑤のように</a:t>
            </a:r>
            <a:r>
              <a:rPr lang="en-US" altLang="ja-JP" dirty="0">
                <a:latin typeface="+mn-ea"/>
                <a:ea typeface="+mn-ea"/>
              </a:rPr>
              <a:t>out</a:t>
            </a:r>
            <a:r>
              <a:rPr lang="ja-JP" altLang="en-US" dirty="0">
                <a:latin typeface="+mn-ea"/>
                <a:ea typeface="+mn-ea"/>
              </a:rPr>
              <a:t>の中身を表示させると分かり易い。</a:t>
            </a:r>
            <a:endParaRPr lang="en-US" altLang="ja-JP" dirty="0">
              <a:latin typeface="+mn-ea"/>
              <a:ea typeface="+mn-ea"/>
            </a:endParaRPr>
          </a:p>
        </p:txBody>
      </p:sp>
      <p:grpSp>
        <p:nvGrpSpPr>
          <p:cNvPr id="20" name="グループ化 19">
            <a:extLst>
              <a:ext uri="{FF2B5EF4-FFF2-40B4-BE49-F238E27FC236}">
                <a16:creationId xmlns:a16="http://schemas.microsoft.com/office/drawing/2014/main" id="{1C15DB92-22EA-4B37-8C8F-52318D332570}"/>
              </a:ext>
            </a:extLst>
          </p:cNvPr>
          <p:cNvGrpSpPr>
            <a:grpSpLocks/>
          </p:cNvGrpSpPr>
          <p:nvPr/>
        </p:nvGrpSpPr>
        <p:grpSpPr bwMode="auto">
          <a:xfrm>
            <a:off x="7380000" y="4482000"/>
            <a:ext cx="433387" cy="647700"/>
            <a:chOff x="9008376" y="4278533"/>
            <a:chExt cx="432048" cy="647700"/>
          </a:xfrm>
        </p:grpSpPr>
        <p:sp>
          <p:nvSpPr>
            <p:cNvPr id="21" name="下矢印 20">
              <a:extLst>
                <a:ext uri="{FF2B5EF4-FFF2-40B4-BE49-F238E27FC236}">
                  <a16:creationId xmlns:a16="http://schemas.microsoft.com/office/drawing/2014/main" id="{0B82CA14-4F3F-4005-9B90-35B64148EF97}"/>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9" name="テキスト ボックス 21">
              <a:extLst>
                <a:ext uri="{FF2B5EF4-FFF2-40B4-BE49-F238E27FC236}">
                  <a16:creationId xmlns:a16="http://schemas.microsoft.com/office/drawing/2014/main" id="{3CAA97CE-C167-4F84-B589-A5B139930171}"/>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30" name="グループ化 25">
            <a:extLst>
              <a:ext uri="{FF2B5EF4-FFF2-40B4-BE49-F238E27FC236}">
                <a16:creationId xmlns:a16="http://schemas.microsoft.com/office/drawing/2014/main" id="{8763829C-338F-442A-B693-A02C322C4945}"/>
              </a:ext>
            </a:extLst>
          </p:cNvPr>
          <p:cNvGrpSpPr>
            <a:grpSpLocks/>
          </p:cNvGrpSpPr>
          <p:nvPr/>
        </p:nvGrpSpPr>
        <p:grpSpPr bwMode="auto">
          <a:xfrm>
            <a:off x="272480" y="1521319"/>
            <a:ext cx="647700" cy="368300"/>
            <a:chOff x="8265543" y="5967772"/>
            <a:chExt cx="647700" cy="369332"/>
          </a:xfrm>
        </p:grpSpPr>
        <p:sp>
          <p:nvSpPr>
            <p:cNvPr id="31" name="下矢印 26">
              <a:extLst>
                <a:ext uri="{FF2B5EF4-FFF2-40B4-BE49-F238E27FC236}">
                  <a16:creationId xmlns:a16="http://schemas.microsoft.com/office/drawing/2014/main" id="{DE7EAFEB-2B35-43DB-9C14-5473C5B5ECBC}"/>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2" name="テキスト ボックス 27">
              <a:extLst>
                <a:ext uri="{FF2B5EF4-FFF2-40B4-BE49-F238E27FC236}">
                  <a16:creationId xmlns:a16="http://schemas.microsoft.com/office/drawing/2014/main" id="{08B3DA72-EF8A-4235-A523-15973272C3C2}"/>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33" name="グループ化 25">
            <a:extLst>
              <a:ext uri="{FF2B5EF4-FFF2-40B4-BE49-F238E27FC236}">
                <a16:creationId xmlns:a16="http://schemas.microsoft.com/office/drawing/2014/main" id="{4744FAA1-F6EE-4074-A842-6617C156E4B7}"/>
              </a:ext>
            </a:extLst>
          </p:cNvPr>
          <p:cNvGrpSpPr>
            <a:grpSpLocks/>
          </p:cNvGrpSpPr>
          <p:nvPr/>
        </p:nvGrpSpPr>
        <p:grpSpPr bwMode="auto">
          <a:xfrm>
            <a:off x="2491200" y="4320231"/>
            <a:ext cx="647700" cy="369332"/>
            <a:chOff x="8265543" y="5967772"/>
            <a:chExt cx="647700" cy="370367"/>
          </a:xfrm>
        </p:grpSpPr>
        <p:sp>
          <p:nvSpPr>
            <p:cNvPr id="34" name="下矢印 26">
              <a:extLst>
                <a:ext uri="{FF2B5EF4-FFF2-40B4-BE49-F238E27FC236}">
                  <a16:creationId xmlns:a16="http://schemas.microsoft.com/office/drawing/2014/main" id="{46CC7EA2-4808-40E1-A60B-31FF89B5C94B}"/>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5" name="テキスト ボックス 27">
              <a:extLst>
                <a:ext uri="{FF2B5EF4-FFF2-40B4-BE49-F238E27FC236}">
                  <a16:creationId xmlns:a16="http://schemas.microsoft.com/office/drawing/2014/main" id="{EB45CA36-A5B8-4E56-91C7-DC17FB33F305}"/>
                </a:ext>
              </a:extLst>
            </p:cNvPr>
            <p:cNvSpPr txBox="1">
              <a:spLocks noChangeArrowheads="1"/>
            </p:cNvSpPr>
            <p:nvPr/>
          </p:nvSpPr>
          <p:spPr bwMode="auto">
            <a:xfrm>
              <a:off x="8396400" y="5967772"/>
              <a:ext cx="432048" cy="37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42" name="グループ化 22">
            <a:extLst>
              <a:ext uri="{FF2B5EF4-FFF2-40B4-BE49-F238E27FC236}">
                <a16:creationId xmlns:a16="http://schemas.microsoft.com/office/drawing/2014/main" id="{584BB524-1019-4D4E-853B-6144F3C9C4DA}"/>
              </a:ext>
            </a:extLst>
          </p:cNvPr>
          <p:cNvGrpSpPr>
            <a:grpSpLocks/>
          </p:cNvGrpSpPr>
          <p:nvPr/>
        </p:nvGrpSpPr>
        <p:grpSpPr bwMode="auto">
          <a:xfrm>
            <a:off x="172800" y="4077072"/>
            <a:ext cx="647700" cy="368300"/>
            <a:chOff x="8113143" y="5184000"/>
            <a:chExt cx="647700" cy="369332"/>
          </a:xfrm>
        </p:grpSpPr>
        <p:sp>
          <p:nvSpPr>
            <p:cNvPr id="43" name="下矢印 23">
              <a:extLst>
                <a:ext uri="{FF2B5EF4-FFF2-40B4-BE49-F238E27FC236}">
                  <a16:creationId xmlns:a16="http://schemas.microsoft.com/office/drawing/2014/main" id="{63C32AD7-212E-4150-BAC3-1A06732F9DED}"/>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44" name="テキスト ボックス 24">
              <a:extLst>
                <a:ext uri="{FF2B5EF4-FFF2-40B4-BE49-F238E27FC236}">
                  <a16:creationId xmlns:a16="http://schemas.microsoft.com/office/drawing/2014/main" id="{0C516644-8C80-48EE-A669-81F9A1D9DC99}"/>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grpSp>
        <p:nvGrpSpPr>
          <p:cNvPr id="22" name="グループ化 1">
            <a:extLst>
              <a:ext uri="{FF2B5EF4-FFF2-40B4-BE49-F238E27FC236}">
                <a16:creationId xmlns:a16="http://schemas.microsoft.com/office/drawing/2014/main" id="{FD09A3AC-F1F8-472A-8F06-283AD401CFB9}"/>
              </a:ext>
            </a:extLst>
          </p:cNvPr>
          <p:cNvGrpSpPr>
            <a:grpSpLocks/>
          </p:cNvGrpSpPr>
          <p:nvPr/>
        </p:nvGrpSpPr>
        <p:grpSpPr bwMode="auto">
          <a:xfrm>
            <a:off x="596330" y="4800047"/>
            <a:ext cx="415498" cy="647700"/>
            <a:chOff x="8946000" y="4620357"/>
            <a:chExt cx="415497" cy="647700"/>
          </a:xfrm>
        </p:grpSpPr>
        <p:sp>
          <p:nvSpPr>
            <p:cNvPr id="23" name="下矢印 31">
              <a:extLst>
                <a:ext uri="{FF2B5EF4-FFF2-40B4-BE49-F238E27FC236}">
                  <a16:creationId xmlns:a16="http://schemas.microsoft.com/office/drawing/2014/main" id="{48C22611-3624-46BE-B284-F15E64A01F30}"/>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4" name="正方形/長方形 1">
              <a:extLst>
                <a:ext uri="{FF2B5EF4-FFF2-40B4-BE49-F238E27FC236}">
                  <a16:creationId xmlns:a16="http://schemas.microsoft.com/office/drawing/2014/main" id="{B2B73C9B-C699-46CA-A3E1-C6EBE1E51185}"/>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spTree>
    <p:extLst>
      <p:ext uri="{BB962C8B-B14F-4D97-AF65-F5344CB8AC3E}">
        <p14:creationId xmlns:p14="http://schemas.microsoft.com/office/powerpoint/2010/main" val="136441852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C348560-32D8-4C72-8D74-6843FD98D2E3}"/>
              </a:ext>
            </a:extLst>
          </p:cNvPr>
          <p:cNvPicPr>
            <a:picLocks noChangeAspect="1"/>
          </p:cNvPicPr>
          <p:nvPr/>
        </p:nvPicPr>
        <p:blipFill>
          <a:blip r:embed="rId3"/>
          <a:stretch>
            <a:fillRect/>
          </a:stretch>
        </p:blipFill>
        <p:spPr>
          <a:xfrm>
            <a:off x="36000" y="936000"/>
            <a:ext cx="9391650" cy="5162550"/>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en-US" altLang="ja-JP" sz="4000" dirty="0">
                <a:latin typeface="+mn-ea"/>
              </a:rPr>
              <a:t>GC</a:t>
            </a:r>
            <a:r>
              <a:rPr lang="ja-JP" altLang="en-US" sz="4000" dirty="0">
                <a:latin typeface="+mn-ea"/>
              </a:rPr>
              <a:t>含量</a:t>
            </a:r>
            <a:r>
              <a:rPr lang="en-US" altLang="ja-JP" sz="4000" dirty="0">
                <a:latin typeface="+mn-ea"/>
              </a:rPr>
              <a:t>6</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143</a:t>
            </a:fld>
            <a:endParaRPr lang="en-US" altLang="ja-JP" dirty="0">
              <a:solidFill>
                <a:srgbClr val="000000"/>
              </a:solidFill>
            </a:endParaRPr>
          </a:p>
        </p:txBody>
      </p:sp>
      <p:pic>
        <p:nvPicPr>
          <p:cNvPr id="4" name="図 3">
            <a:extLst>
              <a:ext uri="{FF2B5EF4-FFF2-40B4-BE49-F238E27FC236}">
                <a16:creationId xmlns:a16="http://schemas.microsoft.com/office/drawing/2014/main" id="{66A8EC3B-F6AB-4D72-AC02-4363FA3484D7}"/>
              </a:ext>
            </a:extLst>
          </p:cNvPr>
          <p:cNvPicPr>
            <a:picLocks noChangeAspect="1"/>
          </p:cNvPicPr>
          <p:nvPr/>
        </p:nvPicPr>
        <p:blipFill>
          <a:blip r:embed="rId4"/>
          <a:stretch>
            <a:fillRect/>
          </a:stretch>
        </p:blipFill>
        <p:spPr>
          <a:xfrm>
            <a:off x="792000" y="180000"/>
            <a:ext cx="2263336" cy="190517"/>
          </a:xfrm>
          <a:prstGeom prst="rect">
            <a:avLst/>
          </a:prstGeom>
        </p:spPr>
      </p:pic>
      <p:pic>
        <p:nvPicPr>
          <p:cNvPr id="15" name="図 14">
            <a:extLst>
              <a:ext uri="{FF2B5EF4-FFF2-40B4-BE49-F238E27FC236}">
                <a16:creationId xmlns:a16="http://schemas.microsoft.com/office/drawing/2014/main" id="{87A540C6-2988-4E39-9FD1-D5DE1491F28A}"/>
              </a:ext>
            </a:extLst>
          </p:cNvPr>
          <p:cNvPicPr>
            <a:picLocks noChangeAspect="1"/>
          </p:cNvPicPr>
          <p:nvPr/>
        </p:nvPicPr>
        <p:blipFill>
          <a:blip r:embed="rId5"/>
          <a:stretch>
            <a:fillRect/>
          </a:stretch>
        </p:blipFill>
        <p:spPr>
          <a:xfrm>
            <a:off x="792000" y="180000"/>
            <a:ext cx="4480948" cy="175275"/>
          </a:xfrm>
          <a:prstGeom prst="rect">
            <a:avLst/>
          </a:prstGeom>
        </p:spPr>
      </p:pic>
      <p:sp>
        <p:nvSpPr>
          <p:cNvPr id="13" name="Text Box 8">
            <a:extLst>
              <a:ext uri="{FF2B5EF4-FFF2-40B4-BE49-F238E27FC236}">
                <a16:creationId xmlns:a16="http://schemas.microsoft.com/office/drawing/2014/main" id="{494F63B6-06CC-4247-B86D-522C640B6771}"/>
              </a:ext>
            </a:extLst>
          </p:cNvPr>
          <p:cNvSpPr txBox="1">
            <a:spLocks noChangeArrowheads="1"/>
          </p:cNvSpPr>
          <p:nvPr/>
        </p:nvSpPr>
        <p:spPr bwMode="auto">
          <a:xfrm>
            <a:off x="5796172" y="46100"/>
            <a:ext cx="4053371" cy="2862322"/>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ea typeface="+mn-ea"/>
              </a:rPr>
              <a:t>コピペ実行後に、①出力ファイル（</a:t>
            </a:r>
            <a:r>
              <a:rPr lang="en-US" altLang="ja-JP" dirty="0">
                <a:solidFill>
                  <a:schemeClr val="bg1">
                    <a:lumMod val="50000"/>
                  </a:schemeClr>
                </a:solidFill>
                <a:latin typeface="+mn-ea"/>
                <a:ea typeface="+mn-ea"/>
              </a:rPr>
              <a:t>hoge3.txt</a:t>
            </a:r>
            <a:r>
              <a:rPr lang="ja-JP" altLang="en-US" dirty="0">
                <a:solidFill>
                  <a:schemeClr val="bg1">
                    <a:lumMod val="50000"/>
                  </a:schemeClr>
                </a:solidFill>
                <a:latin typeface="+mn-ea"/>
                <a:ea typeface="+mn-ea"/>
              </a:rPr>
              <a:t>）を、②エディタで概観。③出力ファイルの中身は、④で作成したものなので、⑤のように</a:t>
            </a:r>
            <a:r>
              <a:rPr lang="en-US" altLang="ja-JP" dirty="0">
                <a:solidFill>
                  <a:schemeClr val="bg1">
                    <a:lumMod val="50000"/>
                  </a:schemeClr>
                </a:solidFill>
                <a:latin typeface="+mn-ea"/>
                <a:ea typeface="+mn-ea"/>
              </a:rPr>
              <a:t>out</a:t>
            </a:r>
            <a:r>
              <a:rPr lang="ja-JP" altLang="en-US" dirty="0">
                <a:solidFill>
                  <a:schemeClr val="bg1">
                    <a:lumMod val="50000"/>
                  </a:schemeClr>
                </a:solidFill>
                <a:latin typeface="+mn-ea"/>
                <a:ea typeface="+mn-ea"/>
              </a:rPr>
              <a:t>の中身を表示させると分かり易い。</a:t>
            </a:r>
            <a:r>
              <a:rPr lang="en-US" altLang="ja-JP" dirty="0">
                <a:latin typeface="+mn-ea"/>
                <a:ea typeface="+mn-ea"/>
              </a:rPr>
              <a:t>GC</a:t>
            </a:r>
            <a:r>
              <a:rPr lang="ja-JP" altLang="en-US" dirty="0">
                <a:latin typeface="+mn-ea"/>
                <a:ea typeface="+mn-ea"/>
              </a:rPr>
              <a:t>含量は、この場合は⑥（</a:t>
            </a:r>
            <a:r>
              <a:rPr lang="en-US" altLang="ja-JP" dirty="0">
                <a:latin typeface="+mn-ea"/>
                <a:ea typeface="+mn-ea"/>
              </a:rPr>
              <a:t>71 + 68</a:t>
            </a:r>
            <a:r>
              <a:rPr lang="ja-JP" altLang="en-US" dirty="0">
                <a:latin typeface="+mn-ea"/>
                <a:ea typeface="+mn-ea"/>
              </a:rPr>
              <a:t>）</a:t>
            </a:r>
            <a:r>
              <a:rPr lang="en-US" altLang="ja-JP" dirty="0">
                <a:latin typeface="+mn-ea"/>
                <a:ea typeface="+mn-ea"/>
              </a:rPr>
              <a:t>/(54 + 71 + 68 + 48) = 0.5767635</a:t>
            </a:r>
            <a:r>
              <a:rPr lang="ja-JP" altLang="en-US" dirty="0">
                <a:latin typeface="+mn-ea"/>
                <a:ea typeface="+mn-ea"/>
              </a:rPr>
              <a:t>のように計算すればよいだけです。</a:t>
            </a:r>
            <a:r>
              <a:rPr lang="ja-JP" altLang="en-US" dirty="0">
                <a:solidFill>
                  <a:schemeClr val="bg1">
                    <a:lumMod val="50000"/>
                  </a:schemeClr>
                </a:solidFill>
                <a:latin typeface="+mn-ea"/>
                <a:ea typeface="+mn-ea"/>
              </a:rPr>
              <a:t>⑥の数式は</a:t>
            </a:r>
            <a:r>
              <a:rPr lang="en-US" altLang="ja-JP" dirty="0">
                <a:solidFill>
                  <a:schemeClr val="bg1">
                    <a:lumMod val="50000"/>
                  </a:schemeClr>
                </a:solidFill>
                <a:latin typeface="+mn-ea"/>
                <a:ea typeface="+mn-ea"/>
              </a:rPr>
              <a:t>N</a:t>
            </a:r>
            <a:r>
              <a:rPr lang="ja-JP" altLang="en-US" dirty="0">
                <a:solidFill>
                  <a:schemeClr val="bg1">
                    <a:lumMod val="50000"/>
                  </a:schemeClr>
                </a:solidFill>
                <a:latin typeface="+mn-ea"/>
                <a:ea typeface="+mn-ea"/>
              </a:rPr>
              <a:t>をカウントするようにしていますが、おそらく実際には含めないほうがよいです。</a:t>
            </a:r>
            <a:endParaRPr lang="en-US" altLang="ja-JP" dirty="0">
              <a:solidFill>
                <a:schemeClr val="bg1">
                  <a:lumMod val="50000"/>
                </a:schemeClr>
              </a:solidFill>
              <a:latin typeface="+mn-ea"/>
              <a:ea typeface="+mn-ea"/>
            </a:endParaRPr>
          </a:p>
        </p:txBody>
      </p:sp>
      <p:grpSp>
        <p:nvGrpSpPr>
          <p:cNvPr id="20" name="グループ化 19">
            <a:extLst>
              <a:ext uri="{FF2B5EF4-FFF2-40B4-BE49-F238E27FC236}">
                <a16:creationId xmlns:a16="http://schemas.microsoft.com/office/drawing/2014/main" id="{1C15DB92-22EA-4B37-8C8F-52318D332570}"/>
              </a:ext>
            </a:extLst>
          </p:cNvPr>
          <p:cNvGrpSpPr>
            <a:grpSpLocks/>
          </p:cNvGrpSpPr>
          <p:nvPr/>
        </p:nvGrpSpPr>
        <p:grpSpPr bwMode="auto">
          <a:xfrm>
            <a:off x="7380000" y="4482000"/>
            <a:ext cx="433387" cy="647700"/>
            <a:chOff x="9008376" y="4278533"/>
            <a:chExt cx="432048" cy="647700"/>
          </a:xfrm>
        </p:grpSpPr>
        <p:sp>
          <p:nvSpPr>
            <p:cNvPr id="21" name="下矢印 20">
              <a:extLst>
                <a:ext uri="{FF2B5EF4-FFF2-40B4-BE49-F238E27FC236}">
                  <a16:creationId xmlns:a16="http://schemas.microsoft.com/office/drawing/2014/main" id="{0B82CA14-4F3F-4005-9B90-35B64148EF97}"/>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9" name="テキスト ボックス 21">
              <a:extLst>
                <a:ext uri="{FF2B5EF4-FFF2-40B4-BE49-F238E27FC236}">
                  <a16:creationId xmlns:a16="http://schemas.microsoft.com/office/drawing/2014/main" id="{3CAA97CE-C167-4F84-B589-A5B139930171}"/>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30" name="グループ化 25">
            <a:extLst>
              <a:ext uri="{FF2B5EF4-FFF2-40B4-BE49-F238E27FC236}">
                <a16:creationId xmlns:a16="http://schemas.microsoft.com/office/drawing/2014/main" id="{8763829C-338F-442A-B693-A02C322C4945}"/>
              </a:ext>
            </a:extLst>
          </p:cNvPr>
          <p:cNvGrpSpPr>
            <a:grpSpLocks/>
          </p:cNvGrpSpPr>
          <p:nvPr/>
        </p:nvGrpSpPr>
        <p:grpSpPr bwMode="auto">
          <a:xfrm>
            <a:off x="272480" y="1521319"/>
            <a:ext cx="647700" cy="368300"/>
            <a:chOff x="8265543" y="5967772"/>
            <a:chExt cx="647700" cy="369332"/>
          </a:xfrm>
        </p:grpSpPr>
        <p:sp>
          <p:nvSpPr>
            <p:cNvPr id="31" name="下矢印 26">
              <a:extLst>
                <a:ext uri="{FF2B5EF4-FFF2-40B4-BE49-F238E27FC236}">
                  <a16:creationId xmlns:a16="http://schemas.microsoft.com/office/drawing/2014/main" id="{DE7EAFEB-2B35-43DB-9C14-5473C5B5ECBC}"/>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2" name="テキスト ボックス 27">
              <a:extLst>
                <a:ext uri="{FF2B5EF4-FFF2-40B4-BE49-F238E27FC236}">
                  <a16:creationId xmlns:a16="http://schemas.microsoft.com/office/drawing/2014/main" id="{08B3DA72-EF8A-4235-A523-15973272C3C2}"/>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33" name="グループ化 25">
            <a:extLst>
              <a:ext uri="{FF2B5EF4-FFF2-40B4-BE49-F238E27FC236}">
                <a16:creationId xmlns:a16="http://schemas.microsoft.com/office/drawing/2014/main" id="{4744FAA1-F6EE-4074-A842-6617C156E4B7}"/>
              </a:ext>
            </a:extLst>
          </p:cNvPr>
          <p:cNvGrpSpPr>
            <a:grpSpLocks/>
          </p:cNvGrpSpPr>
          <p:nvPr/>
        </p:nvGrpSpPr>
        <p:grpSpPr bwMode="auto">
          <a:xfrm>
            <a:off x="2491200" y="3960191"/>
            <a:ext cx="647700" cy="369332"/>
            <a:chOff x="8265543" y="5967772"/>
            <a:chExt cx="647700" cy="370367"/>
          </a:xfrm>
        </p:grpSpPr>
        <p:sp>
          <p:nvSpPr>
            <p:cNvPr id="34" name="下矢印 26">
              <a:extLst>
                <a:ext uri="{FF2B5EF4-FFF2-40B4-BE49-F238E27FC236}">
                  <a16:creationId xmlns:a16="http://schemas.microsoft.com/office/drawing/2014/main" id="{46CC7EA2-4808-40E1-A60B-31FF89B5C94B}"/>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5" name="テキスト ボックス 27">
              <a:extLst>
                <a:ext uri="{FF2B5EF4-FFF2-40B4-BE49-F238E27FC236}">
                  <a16:creationId xmlns:a16="http://schemas.microsoft.com/office/drawing/2014/main" id="{EB45CA36-A5B8-4E56-91C7-DC17FB33F305}"/>
                </a:ext>
              </a:extLst>
            </p:cNvPr>
            <p:cNvSpPr txBox="1">
              <a:spLocks noChangeArrowheads="1"/>
            </p:cNvSpPr>
            <p:nvPr/>
          </p:nvSpPr>
          <p:spPr bwMode="auto">
            <a:xfrm>
              <a:off x="8396400" y="5967772"/>
              <a:ext cx="432048" cy="37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42" name="グループ化 22">
            <a:extLst>
              <a:ext uri="{FF2B5EF4-FFF2-40B4-BE49-F238E27FC236}">
                <a16:creationId xmlns:a16="http://schemas.microsoft.com/office/drawing/2014/main" id="{584BB524-1019-4D4E-853B-6144F3C9C4DA}"/>
              </a:ext>
            </a:extLst>
          </p:cNvPr>
          <p:cNvGrpSpPr>
            <a:grpSpLocks/>
          </p:cNvGrpSpPr>
          <p:nvPr/>
        </p:nvGrpSpPr>
        <p:grpSpPr bwMode="auto">
          <a:xfrm>
            <a:off x="172800" y="3717032"/>
            <a:ext cx="647700" cy="368300"/>
            <a:chOff x="8113143" y="5184000"/>
            <a:chExt cx="647700" cy="369332"/>
          </a:xfrm>
        </p:grpSpPr>
        <p:sp>
          <p:nvSpPr>
            <p:cNvPr id="43" name="下矢印 23">
              <a:extLst>
                <a:ext uri="{FF2B5EF4-FFF2-40B4-BE49-F238E27FC236}">
                  <a16:creationId xmlns:a16="http://schemas.microsoft.com/office/drawing/2014/main" id="{63C32AD7-212E-4150-BAC3-1A06732F9DED}"/>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44" name="テキスト ボックス 24">
              <a:extLst>
                <a:ext uri="{FF2B5EF4-FFF2-40B4-BE49-F238E27FC236}">
                  <a16:creationId xmlns:a16="http://schemas.microsoft.com/office/drawing/2014/main" id="{0C516644-8C80-48EE-A669-81F9A1D9DC99}"/>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grpSp>
        <p:nvGrpSpPr>
          <p:cNvPr id="22" name="グループ化 1">
            <a:extLst>
              <a:ext uri="{FF2B5EF4-FFF2-40B4-BE49-F238E27FC236}">
                <a16:creationId xmlns:a16="http://schemas.microsoft.com/office/drawing/2014/main" id="{FD09A3AC-F1F8-472A-8F06-283AD401CFB9}"/>
              </a:ext>
            </a:extLst>
          </p:cNvPr>
          <p:cNvGrpSpPr>
            <a:grpSpLocks/>
          </p:cNvGrpSpPr>
          <p:nvPr/>
        </p:nvGrpSpPr>
        <p:grpSpPr bwMode="auto">
          <a:xfrm>
            <a:off x="596330" y="4440007"/>
            <a:ext cx="415498" cy="647700"/>
            <a:chOff x="8946000" y="4620357"/>
            <a:chExt cx="415497" cy="647700"/>
          </a:xfrm>
        </p:grpSpPr>
        <p:sp>
          <p:nvSpPr>
            <p:cNvPr id="23" name="下矢印 31">
              <a:extLst>
                <a:ext uri="{FF2B5EF4-FFF2-40B4-BE49-F238E27FC236}">
                  <a16:creationId xmlns:a16="http://schemas.microsoft.com/office/drawing/2014/main" id="{48C22611-3624-46BE-B284-F15E64A01F30}"/>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4" name="正方形/長方形 1">
              <a:extLst>
                <a:ext uri="{FF2B5EF4-FFF2-40B4-BE49-F238E27FC236}">
                  <a16:creationId xmlns:a16="http://schemas.microsoft.com/office/drawing/2014/main" id="{B2B73C9B-C699-46CA-A3E1-C6EBE1E51185}"/>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grpSp>
        <p:nvGrpSpPr>
          <p:cNvPr id="25" name="グループ化 24">
            <a:extLst>
              <a:ext uri="{FF2B5EF4-FFF2-40B4-BE49-F238E27FC236}">
                <a16:creationId xmlns:a16="http://schemas.microsoft.com/office/drawing/2014/main" id="{56B2300F-6537-4694-AF4D-B7060910D55F}"/>
              </a:ext>
            </a:extLst>
          </p:cNvPr>
          <p:cNvGrpSpPr>
            <a:grpSpLocks/>
          </p:cNvGrpSpPr>
          <p:nvPr/>
        </p:nvGrpSpPr>
        <p:grpSpPr bwMode="auto">
          <a:xfrm>
            <a:off x="1856656" y="5148000"/>
            <a:ext cx="433387" cy="647700"/>
            <a:chOff x="9008376" y="4278533"/>
            <a:chExt cx="432048" cy="647700"/>
          </a:xfrm>
        </p:grpSpPr>
        <p:sp>
          <p:nvSpPr>
            <p:cNvPr id="26" name="下矢印 20">
              <a:extLst>
                <a:ext uri="{FF2B5EF4-FFF2-40B4-BE49-F238E27FC236}">
                  <a16:creationId xmlns:a16="http://schemas.microsoft.com/office/drawing/2014/main" id="{1CA06E2C-F429-4EF5-A519-B9147F7959E0}"/>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7" name="テキスト ボックス 21">
              <a:extLst>
                <a:ext uri="{FF2B5EF4-FFF2-40B4-BE49-F238E27FC236}">
                  <a16:creationId xmlns:a16="http://schemas.microsoft.com/office/drawing/2014/main" id="{EBCDE2E7-C76E-4A3C-B0F2-154DCD389664}"/>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⑥</a:t>
              </a:r>
            </a:p>
          </p:txBody>
        </p:sp>
      </p:grpSp>
    </p:spTree>
    <p:extLst>
      <p:ext uri="{BB962C8B-B14F-4D97-AF65-F5344CB8AC3E}">
        <p14:creationId xmlns:p14="http://schemas.microsoft.com/office/powerpoint/2010/main" val="69042046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BDF3FBE-B9B8-4F8C-B8AB-258B25066076}"/>
              </a:ext>
            </a:extLst>
          </p:cNvPr>
          <p:cNvPicPr>
            <a:picLocks noChangeAspect="1"/>
          </p:cNvPicPr>
          <p:nvPr/>
        </p:nvPicPr>
        <p:blipFill>
          <a:blip r:embed="rId3"/>
          <a:stretch>
            <a:fillRect/>
          </a:stretch>
        </p:blipFill>
        <p:spPr>
          <a:xfrm>
            <a:off x="36000" y="936000"/>
            <a:ext cx="9391650" cy="5162550"/>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en-US" altLang="ja-JP" sz="4000" dirty="0">
                <a:latin typeface="+mn-ea"/>
              </a:rPr>
              <a:t>GC</a:t>
            </a:r>
            <a:r>
              <a:rPr lang="ja-JP" altLang="en-US" sz="4000" dirty="0">
                <a:latin typeface="+mn-ea"/>
              </a:rPr>
              <a:t>含量</a:t>
            </a:r>
            <a:r>
              <a:rPr lang="en-US" altLang="ja-JP" sz="4000" dirty="0">
                <a:latin typeface="+mn-ea"/>
              </a:rPr>
              <a:t>7</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144</a:t>
            </a:fld>
            <a:endParaRPr lang="en-US" altLang="ja-JP" dirty="0">
              <a:solidFill>
                <a:srgbClr val="000000"/>
              </a:solidFill>
            </a:endParaRPr>
          </a:p>
        </p:txBody>
      </p:sp>
      <p:pic>
        <p:nvPicPr>
          <p:cNvPr id="4" name="図 3">
            <a:extLst>
              <a:ext uri="{FF2B5EF4-FFF2-40B4-BE49-F238E27FC236}">
                <a16:creationId xmlns:a16="http://schemas.microsoft.com/office/drawing/2014/main" id="{66A8EC3B-F6AB-4D72-AC02-4363FA3484D7}"/>
              </a:ext>
            </a:extLst>
          </p:cNvPr>
          <p:cNvPicPr>
            <a:picLocks noChangeAspect="1"/>
          </p:cNvPicPr>
          <p:nvPr/>
        </p:nvPicPr>
        <p:blipFill>
          <a:blip r:embed="rId4"/>
          <a:stretch>
            <a:fillRect/>
          </a:stretch>
        </p:blipFill>
        <p:spPr>
          <a:xfrm>
            <a:off x="792000" y="180000"/>
            <a:ext cx="2263336" cy="190517"/>
          </a:xfrm>
          <a:prstGeom prst="rect">
            <a:avLst/>
          </a:prstGeom>
        </p:spPr>
      </p:pic>
      <p:pic>
        <p:nvPicPr>
          <p:cNvPr id="15" name="図 14">
            <a:extLst>
              <a:ext uri="{FF2B5EF4-FFF2-40B4-BE49-F238E27FC236}">
                <a16:creationId xmlns:a16="http://schemas.microsoft.com/office/drawing/2014/main" id="{87A540C6-2988-4E39-9FD1-D5DE1491F28A}"/>
              </a:ext>
            </a:extLst>
          </p:cNvPr>
          <p:cNvPicPr>
            <a:picLocks noChangeAspect="1"/>
          </p:cNvPicPr>
          <p:nvPr/>
        </p:nvPicPr>
        <p:blipFill>
          <a:blip r:embed="rId5"/>
          <a:stretch>
            <a:fillRect/>
          </a:stretch>
        </p:blipFill>
        <p:spPr>
          <a:xfrm>
            <a:off x="792000" y="180000"/>
            <a:ext cx="4480948" cy="175275"/>
          </a:xfrm>
          <a:prstGeom prst="rect">
            <a:avLst/>
          </a:prstGeom>
        </p:spPr>
      </p:pic>
      <p:sp>
        <p:nvSpPr>
          <p:cNvPr id="13" name="Text Box 8">
            <a:extLst>
              <a:ext uri="{FF2B5EF4-FFF2-40B4-BE49-F238E27FC236}">
                <a16:creationId xmlns:a16="http://schemas.microsoft.com/office/drawing/2014/main" id="{494F63B6-06CC-4247-B86D-522C640B6771}"/>
              </a:ext>
            </a:extLst>
          </p:cNvPr>
          <p:cNvSpPr txBox="1">
            <a:spLocks noChangeArrowheads="1"/>
          </p:cNvSpPr>
          <p:nvPr/>
        </p:nvSpPr>
        <p:spPr bwMode="auto">
          <a:xfrm>
            <a:off x="5796172" y="46100"/>
            <a:ext cx="4053371" cy="341632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ea typeface="+mn-ea"/>
              </a:rPr>
              <a:t>コピペ実行後に、①出力ファイル（</a:t>
            </a:r>
            <a:r>
              <a:rPr lang="en-US" altLang="ja-JP" dirty="0">
                <a:solidFill>
                  <a:schemeClr val="bg1">
                    <a:lumMod val="50000"/>
                  </a:schemeClr>
                </a:solidFill>
                <a:latin typeface="+mn-ea"/>
                <a:ea typeface="+mn-ea"/>
              </a:rPr>
              <a:t>hoge3.txt</a:t>
            </a:r>
            <a:r>
              <a:rPr lang="ja-JP" altLang="en-US" dirty="0">
                <a:solidFill>
                  <a:schemeClr val="bg1">
                    <a:lumMod val="50000"/>
                  </a:schemeClr>
                </a:solidFill>
                <a:latin typeface="+mn-ea"/>
                <a:ea typeface="+mn-ea"/>
              </a:rPr>
              <a:t>）を、②エディタで概観。③出力ファイルの中身は、④で作成したものなので、⑤のように</a:t>
            </a:r>
            <a:r>
              <a:rPr lang="en-US" altLang="ja-JP" dirty="0">
                <a:solidFill>
                  <a:schemeClr val="bg1">
                    <a:lumMod val="50000"/>
                  </a:schemeClr>
                </a:solidFill>
                <a:latin typeface="+mn-ea"/>
                <a:ea typeface="+mn-ea"/>
              </a:rPr>
              <a:t>out</a:t>
            </a:r>
            <a:r>
              <a:rPr lang="ja-JP" altLang="en-US" dirty="0">
                <a:solidFill>
                  <a:schemeClr val="bg1">
                    <a:lumMod val="50000"/>
                  </a:schemeClr>
                </a:solidFill>
                <a:latin typeface="+mn-ea"/>
                <a:ea typeface="+mn-ea"/>
              </a:rPr>
              <a:t>の中身を表示させると分かり易い。</a:t>
            </a:r>
            <a:r>
              <a:rPr lang="en-US" altLang="ja-JP" dirty="0">
                <a:solidFill>
                  <a:schemeClr val="bg1">
                    <a:lumMod val="50000"/>
                  </a:schemeClr>
                </a:solidFill>
                <a:latin typeface="+mn-ea"/>
                <a:ea typeface="+mn-ea"/>
              </a:rPr>
              <a:t>GC</a:t>
            </a:r>
            <a:r>
              <a:rPr lang="ja-JP" altLang="en-US" dirty="0">
                <a:solidFill>
                  <a:schemeClr val="bg1">
                    <a:lumMod val="50000"/>
                  </a:schemeClr>
                </a:solidFill>
                <a:latin typeface="+mn-ea"/>
                <a:ea typeface="+mn-ea"/>
              </a:rPr>
              <a:t>含量は、この場合は⑥（</a:t>
            </a:r>
            <a:r>
              <a:rPr lang="en-US" altLang="ja-JP" dirty="0">
                <a:solidFill>
                  <a:schemeClr val="bg1">
                    <a:lumMod val="50000"/>
                  </a:schemeClr>
                </a:solidFill>
                <a:latin typeface="+mn-ea"/>
                <a:ea typeface="+mn-ea"/>
              </a:rPr>
              <a:t>71 + 68</a:t>
            </a:r>
            <a:r>
              <a:rPr lang="ja-JP" altLang="en-US" dirty="0">
                <a:solidFill>
                  <a:schemeClr val="bg1">
                    <a:lumMod val="50000"/>
                  </a:schemeClr>
                </a:solidFill>
                <a:latin typeface="+mn-ea"/>
                <a:ea typeface="+mn-ea"/>
              </a:rPr>
              <a:t>）</a:t>
            </a:r>
            <a:r>
              <a:rPr lang="en-US" altLang="ja-JP" dirty="0">
                <a:solidFill>
                  <a:schemeClr val="bg1">
                    <a:lumMod val="50000"/>
                  </a:schemeClr>
                </a:solidFill>
                <a:latin typeface="+mn-ea"/>
                <a:ea typeface="+mn-ea"/>
              </a:rPr>
              <a:t>/(54 + 71 + 68 + 48) = 0.5767635</a:t>
            </a:r>
            <a:r>
              <a:rPr lang="ja-JP" altLang="en-US" dirty="0">
                <a:solidFill>
                  <a:schemeClr val="bg1">
                    <a:lumMod val="50000"/>
                  </a:schemeClr>
                </a:solidFill>
                <a:latin typeface="+mn-ea"/>
                <a:ea typeface="+mn-ea"/>
              </a:rPr>
              <a:t>のように計算すればよいだけです。⑥の数式は</a:t>
            </a:r>
            <a:r>
              <a:rPr lang="en-US" altLang="ja-JP" dirty="0">
                <a:solidFill>
                  <a:schemeClr val="bg1">
                    <a:lumMod val="50000"/>
                  </a:schemeClr>
                </a:solidFill>
                <a:latin typeface="+mn-ea"/>
                <a:ea typeface="+mn-ea"/>
              </a:rPr>
              <a:t>N</a:t>
            </a:r>
            <a:r>
              <a:rPr lang="ja-JP" altLang="en-US" dirty="0">
                <a:solidFill>
                  <a:schemeClr val="bg1">
                    <a:lumMod val="50000"/>
                  </a:schemeClr>
                </a:solidFill>
                <a:latin typeface="+mn-ea"/>
                <a:ea typeface="+mn-ea"/>
              </a:rPr>
              <a:t>をカウントするようにしていますが、おそらく実際には含めないほうがよいです。</a:t>
            </a:r>
            <a:r>
              <a:rPr lang="ja-JP" altLang="en-US" dirty="0">
                <a:latin typeface="+mn-ea"/>
                <a:ea typeface="+mn-ea"/>
              </a:rPr>
              <a:t>⑦こんな感じで入力すれば、</a:t>
            </a:r>
            <a:r>
              <a:rPr lang="ja-JP" altLang="en-US" dirty="0">
                <a:solidFill>
                  <a:srgbClr val="FF0000"/>
                </a:solidFill>
                <a:latin typeface="+mn-ea"/>
                <a:ea typeface="+mn-ea"/>
              </a:rPr>
              <a:t>塩基の種類ごとの出現確率情報も取得可能</a:t>
            </a:r>
            <a:r>
              <a:rPr lang="ja-JP" altLang="en-US" dirty="0">
                <a:latin typeface="+mn-ea"/>
                <a:ea typeface="+mn-ea"/>
              </a:rPr>
              <a:t>。</a:t>
            </a:r>
            <a:endParaRPr lang="en-US" altLang="ja-JP" dirty="0">
              <a:latin typeface="+mn-ea"/>
              <a:ea typeface="+mn-ea"/>
            </a:endParaRPr>
          </a:p>
        </p:txBody>
      </p:sp>
      <p:grpSp>
        <p:nvGrpSpPr>
          <p:cNvPr id="20" name="グループ化 19">
            <a:extLst>
              <a:ext uri="{FF2B5EF4-FFF2-40B4-BE49-F238E27FC236}">
                <a16:creationId xmlns:a16="http://schemas.microsoft.com/office/drawing/2014/main" id="{1C15DB92-22EA-4B37-8C8F-52318D332570}"/>
              </a:ext>
            </a:extLst>
          </p:cNvPr>
          <p:cNvGrpSpPr>
            <a:grpSpLocks/>
          </p:cNvGrpSpPr>
          <p:nvPr/>
        </p:nvGrpSpPr>
        <p:grpSpPr bwMode="auto">
          <a:xfrm>
            <a:off x="7380000" y="4482000"/>
            <a:ext cx="433387" cy="647700"/>
            <a:chOff x="9008376" y="4278533"/>
            <a:chExt cx="432048" cy="647700"/>
          </a:xfrm>
        </p:grpSpPr>
        <p:sp>
          <p:nvSpPr>
            <p:cNvPr id="21" name="下矢印 20">
              <a:extLst>
                <a:ext uri="{FF2B5EF4-FFF2-40B4-BE49-F238E27FC236}">
                  <a16:creationId xmlns:a16="http://schemas.microsoft.com/office/drawing/2014/main" id="{0B82CA14-4F3F-4005-9B90-35B64148EF97}"/>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9" name="テキスト ボックス 21">
              <a:extLst>
                <a:ext uri="{FF2B5EF4-FFF2-40B4-BE49-F238E27FC236}">
                  <a16:creationId xmlns:a16="http://schemas.microsoft.com/office/drawing/2014/main" id="{3CAA97CE-C167-4F84-B589-A5B139930171}"/>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33" name="グループ化 25">
            <a:extLst>
              <a:ext uri="{FF2B5EF4-FFF2-40B4-BE49-F238E27FC236}">
                <a16:creationId xmlns:a16="http://schemas.microsoft.com/office/drawing/2014/main" id="{4744FAA1-F6EE-4074-A842-6617C156E4B7}"/>
              </a:ext>
            </a:extLst>
          </p:cNvPr>
          <p:cNvGrpSpPr>
            <a:grpSpLocks/>
          </p:cNvGrpSpPr>
          <p:nvPr/>
        </p:nvGrpSpPr>
        <p:grpSpPr bwMode="auto">
          <a:xfrm>
            <a:off x="2491200" y="3411159"/>
            <a:ext cx="647700" cy="369332"/>
            <a:chOff x="8265543" y="5967772"/>
            <a:chExt cx="647700" cy="370367"/>
          </a:xfrm>
        </p:grpSpPr>
        <p:sp>
          <p:nvSpPr>
            <p:cNvPr id="34" name="下矢印 26">
              <a:extLst>
                <a:ext uri="{FF2B5EF4-FFF2-40B4-BE49-F238E27FC236}">
                  <a16:creationId xmlns:a16="http://schemas.microsoft.com/office/drawing/2014/main" id="{46CC7EA2-4808-40E1-A60B-31FF89B5C94B}"/>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5" name="テキスト ボックス 27">
              <a:extLst>
                <a:ext uri="{FF2B5EF4-FFF2-40B4-BE49-F238E27FC236}">
                  <a16:creationId xmlns:a16="http://schemas.microsoft.com/office/drawing/2014/main" id="{EB45CA36-A5B8-4E56-91C7-DC17FB33F305}"/>
                </a:ext>
              </a:extLst>
            </p:cNvPr>
            <p:cNvSpPr txBox="1">
              <a:spLocks noChangeArrowheads="1"/>
            </p:cNvSpPr>
            <p:nvPr/>
          </p:nvSpPr>
          <p:spPr bwMode="auto">
            <a:xfrm>
              <a:off x="8396400" y="5967772"/>
              <a:ext cx="432048" cy="37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42" name="グループ化 22">
            <a:extLst>
              <a:ext uri="{FF2B5EF4-FFF2-40B4-BE49-F238E27FC236}">
                <a16:creationId xmlns:a16="http://schemas.microsoft.com/office/drawing/2014/main" id="{584BB524-1019-4D4E-853B-6144F3C9C4DA}"/>
              </a:ext>
            </a:extLst>
          </p:cNvPr>
          <p:cNvGrpSpPr>
            <a:grpSpLocks/>
          </p:cNvGrpSpPr>
          <p:nvPr/>
        </p:nvGrpSpPr>
        <p:grpSpPr bwMode="auto">
          <a:xfrm>
            <a:off x="172800" y="3168000"/>
            <a:ext cx="647700" cy="368300"/>
            <a:chOff x="8113143" y="5184000"/>
            <a:chExt cx="647700" cy="369332"/>
          </a:xfrm>
        </p:grpSpPr>
        <p:sp>
          <p:nvSpPr>
            <p:cNvPr id="43" name="下矢印 23">
              <a:extLst>
                <a:ext uri="{FF2B5EF4-FFF2-40B4-BE49-F238E27FC236}">
                  <a16:creationId xmlns:a16="http://schemas.microsoft.com/office/drawing/2014/main" id="{63C32AD7-212E-4150-BAC3-1A06732F9DED}"/>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44" name="テキスト ボックス 24">
              <a:extLst>
                <a:ext uri="{FF2B5EF4-FFF2-40B4-BE49-F238E27FC236}">
                  <a16:creationId xmlns:a16="http://schemas.microsoft.com/office/drawing/2014/main" id="{0C516644-8C80-48EE-A669-81F9A1D9DC99}"/>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grpSp>
        <p:nvGrpSpPr>
          <p:cNvPr id="22" name="グループ化 1">
            <a:extLst>
              <a:ext uri="{FF2B5EF4-FFF2-40B4-BE49-F238E27FC236}">
                <a16:creationId xmlns:a16="http://schemas.microsoft.com/office/drawing/2014/main" id="{FD09A3AC-F1F8-472A-8F06-283AD401CFB9}"/>
              </a:ext>
            </a:extLst>
          </p:cNvPr>
          <p:cNvGrpSpPr>
            <a:grpSpLocks/>
          </p:cNvGrpSpPr>
          <p:nvPr/>
        </p:nvGrpSpPr>
        <p:grpSpPr bwMode="auto">
          <a:xfrm>
            <a:off x="596330" y="3890975"/>
            <a:ext cx="415498" cy="647700"/>
            <a:chOff x="8946000" y="4620357"/>
            <a:chExt cx="415497" cy="647700"/>
          </a:xfrm>
        </p:grpSpPr>
        <p:sp>
          <p:nvSpPr>
            <p:cNvPr id="23" name="下矢印 31">
              <a:extLst>
                <a:ext uri="{FF2B5EF4-FFF2-40B4-BE49-F238E27FC236}">
                  <a16:creationId xmlns:a16="http://schemas.microsoft.com/office/drawing/2014/main" id="{48C22611-3624-46BE-B284-F15E64A01F30}"/>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4" name="正方形/長方形 1">
              <a:extLst>
                <a:ext uri="{FF2B5EF4-FFF2-40B4-BE49-F238E27FC236}">
                  <a16:creationId xmlns:a16="http://schemas.microsoft.com/office/drawing/2014/main" id="{B2B73C9B-C699-46CA-A3E1-C6EBE1E51185}"/>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grpSp>
        <p:nvGrpSpPr>
          <p:cNvPr id="25" name="グループ化 24">
            <a:extLst>
              <a:ext uri="{FF2B5EF4-FFF2-40B4-BE49-F238E27FC236}">
                <a16:creationId xmlns:a16="http://schemas.microsoft.com/office/drawing/2014/main" id="{56B2300F-6537-4694-AF4D-B7060910D55F}"/>
              </a:ext>
            </a:extLst>
          </p:cNvPr>
          <p:cNvGrpSpPr>
            <a:grpSpLocks/>
          </p:cNvGrpSpPr>
          <p:nvPr/>
        </p:nvGrpSpPr>
        <p:grpSpPr bwMode="auto">
          <a:xfrm>
            <a:off x="1856656" y="4598968"/>
            <a:ext cx="433387" cy="647700"/>
            <a:chOff x="9008376" y="4278533"/>
            <a:chExt cx="432048" cy="647700"/>
          </a:xfrm>
        </p:grpSpPr>
        <p:sp>
          <p:nvSpPr>
            <p:cNvPr id="26" name="下矢印 20">
              <a:extLst>
                <a:ext uri="{FF2B5EF4-FFF2-40B4-BE49-F238E27FC236}">
                  <a16:creationId xmlns:a16="http://schemas.microsoft.com/office/drawing/2014/main" id="{1CA06E2C-F429-4EF5-A519-B9147F7959E0}"/>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7" name="テキスト ボックス 21">
              <a:extLst>
                <a:ext uri="{FF2B5EF4-FFF2-40B4-BE49-F238E27FC236}">
                  <a16:creationId xmlns:a16="http://schemas.microsoft.com/office/drawing/2014/main" id="{EBCDE2E7-C76E-4A3C-B0F2-154DCD389664}"/>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⑥</a:t>
              </a:r>
            </a:p>
          </p:txBody>
        </p:sp>
      </p:grpSp>
      <p:grpSp>
        <p:nvGrpSpPr>
          <p:cNvPr id="36" name="グループ化 35">
            <a:extLst>
              <a:ext uri="{FF2B5EF4-FFF2-40B4-BE49-F238E27FC236}">
                <a16:creationId xmlns:a16="http://schemas.microsoft.com/office/drawing/2014/main" id="{B8D4BF38-EC11-4FEE-9F38-F6B1D22CDC41}"/>
              </a:ext>
            </a:extLst>
          </p:cNvPr>
          <p:cNvGrpSpPr>
            <a:grpSpLocks/>
          </p:cNvGrpSpPr>
          <p:nvPr/>
        </p:nvGrpSpPr>
        <p:grpSpPr bwMode="auto">
          <a:xfrm>
            <a:off x="1473553" y="4955444"/>
            <a:ext cx="433387" cy="647700"/>
            <a:chOff x="9008376" y="4278533"/>
            <a:chExt cx="432048" cy="647700"/>
          </a:xfrm>
        </p:grpSpPr>
        <p:sp>
          <p:nvSpPr>
            <p:cNvPr id="37" name="下矢印 20">
              <a:extLst>
                <a:ext uri="{FF2B5EF4-FFF2-40B4-BE49-F238E27FC236}">
                  <a16:creationId xmlns:a16="http://schemas.microsoft.com/office/drawing/2014/main" id="{7BEE9F5E-7C4A-4AAB-AC35-EF2C4569F20D}"/>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8" name="テキスト ボックス 21">
              <a:extLst>
                <a:ext uri="{FF2B5EF4-FFF2-40B4-BE49-F238E27FC236}">
                  <a16:creationId xmlns:a16="http://schemas.microsoft.com/office/drawing/2014/main" id="{C10D76EE-1324-4DB5-812E-ED498B0B0556}"/>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⑦</a:t>
              </a:r>
            </a:p>
          </p:txBody>
        </p:sp>
      </p:grpSp>
    </p:spTree>
    <p:extLst>
      <p:ext uri="{BB962C8B-B14F-4D97-AF65-F5344CB8AC3E}">
        <p14:creationId xmlns:p14="http://schemas.microsoft.com/office/powerpoint/2010/main" val="275841526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6000"/>
            <a:ext cx="9453504" cy="4536157"/>
          </a:xfrm>
        </p:spPr>
        <p:txBody>
          <a:bodyPr/>
          <a:lstStyle/>
          <a:p>
            <a:r>
              <a:rPr lang="en-US" altLang="ja-JP" sz="2400" dirty="0">
                <a:solidFill>
                  <a:schemeClr val="bg1">
                    <a:lumMod val="50000"/>
                  </a:schemeClr>
                </a:solidFill>
                <a:latin typeface="+mn-ea"/>
              </a:rPr>
              <a:t>Introduction</a:t>
            </a:r>
            <a:r>
              <a:rPr lang="ja-JP" altLang="en-US" sz="2400" dirty="0">
                <a:solidFill>
                  <a:schemeClr val="bg1">
                    <a:lumMod val="50000"/>
                  </a:schemeClr>
                </a:solidFill>
                <a:latin typeface="+mn-ea"/>
              </a:rPr>
              <a:t>、出現頻度解析（</a:t>
            </a:r>
            <a:r>
              <a:rPr lang="en-US" altLang="ja-JP" sz="2400" dirty="0">
                <a:solidFill>
                  <a:schemeClr val="bg1">
                    <a:lumMod val="50000"/>
                  </a:schemeClr>
                </a:solidFill>
                <a:latin typeface="+mn-ea"/>
              </a:rPr>
              <a:t>k=2</a:t>
            </a:r>
            <a:r>
              <a:rPr lang="ja-JP" altLang="en-US" sz="2400" dirty="0">
                <a:solidFill>
                  <a:schemeClr val="bg1">
                    <a:lumMod val="50000"/>
                  </a:schemeClr>
                </a:solidFill>
                <a:latin typeface="+mn-ea"/>
              </a:rPr>
              <a:t>）、出現頻度解析（</a:t>
            </a:r>
            <a:r>
              <a:rPr lang="en-US" altLang="ja-JP" sz="2400" dirty="0">
                <a:solidFill>
                  <a:schemeClr val="bg1">
                    <a:lumMod val="50000"/>
                  </a:schemeClr>
                </a:solidFill>
                <a:latin typeface="+mn-ea"/>
              </a:rPr>
              <a:t>k=1</a:t>
            </a:r>
            <a:r>
              <a:rPr lang="ja-JP" altLang="en-US" sz="2400" dirty="0">
                <a:solidFill>
                  <a:schemeClr val="bg1">
                    <a:lumMod val="50000"/>
                  </a:schemeClr>
                </a:solidFill>
                <a:latin typeface="+mn-ea"/>
              </a:rPr>
              <a:t>）</a:t>
            </a:r>
            <a:endParaRPr lang="en-US" altLang="ja-JP" sz="2400" dirty="0">
              <a:solidFill>
                <a:schemeClr val="bg1">
                  <a:lumMod val="50000"/>
                </a:schemeClr>
              </a:solidFill>
              <a:latin typeface="+mn-ea"/>
            </a:endParaRPr>
          </a:p>
          <a:p>
            <a:r>
              <a:rPr lang="en-US" altLang="ja-JP" sz="2400" dirty="0">
                <a:solidFill>
                  <a:schemeClr val="bg1">
                    <a:lumMod val="50000"/>
                  </a:schemeClr>
                </a:solidFill>
                <a:latin typeface="+mn-ea"/>
              </a:rPr>
              <a:t>k=1</a:t>
            </a:r>
            <a:r>
              <a:rPr lang="ja-JP" altLang="en-US" sz="2400" dirty="0">
                <a:solidFill>
                  <a:schemeClr val="bg1">
                    <a:lumMod val="50000"/>
                  </a:schemeClr>
                </a:solidFill>
                <a:latin typeface="+mn-ea"/>
              </a:rPr>
              <a:t>で実践、</a:t>
            </a:r>
            <a:r>
              <a:rPr lang="en-US" altLang="ja-JP" sz="2400" dirty="0">
                <a:solidFill>
                  <a:schemeClr val="bg1">
                    <a:lumMod val="50000"/>
                  </a:schemeClr>
                </a:solidFill>
                <a:latin typeface="+mn-ea"/>
              </a:rPr>
              <a:t>multi-FASTA</a:t>
            </a:r>
            <a:r>
              <a:rPr lang="ja-JP" altLang="en-US" sz="2400" dirty="0">
                <a:solidFill>
                  <a:schemeClr val="bg1">
                    <a:lumMod val="50000"/>
                  </a:schemeClr>
                </a:solidFill>
                <a:latin typeface="+mn-ea"/>
              </a:rPr>
              <a:t>ファイル、他の例題を実行</a:t>
            </a:r>
            <a:endParaRPr lang="en-US" altLang="ja-JP" sz="2400" dirty="0">
              <a:solidFill>
                <a:schemeClr val="bg1">
                  <a:lumMod val="50000"/>
                </a:schemeClr>
              </a:solidFill>
              <a:latin typeface="+mn-ea"/>
            </a:endParaRPr>
          </a:p>
          <a:p>
            <a:r>
              <a:rPr lang="en-US" altLang="ja-JP" sz="2400" dirty="0">
                <a:solidFill>
                  <a:schemeClr val="bg1">
                    <a:lumMod val="50000"/>
                  </a:schemeClr>
                </a:solidFill>
                <a:latin typeface="+mn-ea"/>
              </a:rPr>
              <a:t>k=2</a:t>
            </a:r>
            <a:r>
              <a:rPr lang="ja-JP" altLang="en-US" sz="2400" dirty="0">
                <a:solidFill>
                  <a:schemeClr val="bg1">
                    <a:lumMod val="50000"/>
                  </a:schemeClr>
                </a:solidFill>
                <a:latin typeface="+mn-ea"/>
              </a:rPr>
              <a:t>で実践、関数マニュアル、例題</a:t>
            </a:r>
            <a:r>
              <a:rPr lang="en-US" altLang="ja-JP" sz="2400" dirty="0">
                <a:solidFill>
                  <a:schemeClr val="bg1">
                    <a:lumMod val="50000"/>
                  </a:schemeClr>
                </a:solidFill>
                <a:latin typeface="+mn-ea"/>
              </a:rPr>
              <a:t>2</a:t>
            </a:r>
            <a:r>
              <a:rPr lang="ja-JP" altLang="en-US" sz="2400" dirty="0">
                <a:solidFill>
                  <a:schemeClr val="bg1">
                    <a:lumMod val="50000"/>
                  </a:schemeClr>
                </a:solidFill>
                <a:latin typeface="+mn-ea"/>
              </a:rPr>
              <a:t>を実行、例題</a:t>
            </a:r>
            <a:r>
              <a:rPr lang="en-US" altLang="ja-JP" sz="2400" dirty="0">
                <a:solidFill>
                  <a:schemeClr val="bg1">
                    <a:lumMod val="50000"/>
                  </a:schemeClr>
                </a:solidFill>
                <a:latin typeface="+mn-ea"/>
              </a:rPr>
              <a:t>7</a:t>
            </a:r>
            <a:r>
              <a:rPr lang="ja-JP" altLang="en-US" sz="2400" dirty="0">
                <a:solidFill>
                  <a:schemeClr val="bg1">
                    <a:lumMod val="50000"/>
                  </a:schemeClr>
                </a:solidFill>
                <a:latin typeface="+mn-ea"/>
              </a:rPr>
              <a:t>を実行</a:t>
            </a:r>
            <a:endParaRPr lang="en-US" altLang="ja-JP" sz="2400" dirty="0">
              <a:solidFill>
                <a:schemeClr val="bg1">
                  <a:lumMod val="50000"/>
                </a:schemeClr>
              </a:solidFill>
              <a:latin typeface="+mn-ea"/>
            </a:endParaRPr>
          </a:p>
          <a:p>
            <a:r>
              <a:rPr lang="ja-JP" altLang="en-US" sz="2400" dirty="0">
                <a:solidFill>
                  <a:schemeClr val="bg1">
                    <a:lumMod val="50000"/>
                  </a:schemeClr>
                </a:solidFill>
                <a:latin typeface="+mn-ea"/>
              </a:rPr>
              <a:t>確率の話、作図（例題</a:t>
            </a:r>
            <a:r>
              <a:rPr lang="en-US" altLang="ja-JP" sz="2400" dirty="0">
                <a:solidFill>
                  <a:schemeClr val="bg1">
                    <a:lumMod val="50000"/>
                  </a:schemeClr>
                </a:solidFill>
                <a:latin typeface="+mn-ea"/>
              </a:rPr>
              <a:t>10</a:t>
            </a:r>
            <a:r>
              <a:rPr lang="ja-JP" altLang="en-US" sz="2400" dirty="0">
                <a:solidFill>
                  <a:schemeClr val="bg1">
                    <a:lumMod val="50000"/>
                  </a:schemeClr>
                </a:solidFill>
                <a:latin typeface="+mn-ea"/>
              </a:rPr>
              <a:t>）、作図（例題</a:t>
            </a:r>
            <a:r>
              <a:rPr lang="en-US" altLang="ja-JP" sz="2400" dirty="0">
                <a:solidFill>
                  <a:schemeClr val="bg1">
                    <a:lumMod val="50000"/>
                  </a:schemeClr>
                </a:solidFill>
                <a:latin typeface="+mn-ea"/>
              </a:rPr>
              <a:t>11</a:t>
            </a:r>
            <a:r>
              <a:rPr lang="ja-JP" altLang="en-US" sz="2400" dirty="0">
                <a:solidFill>
                  <a:schemeClr val="bg1">
                    <a:lumMod val="50000"/>
                  </a:schemeClr>
                </a:solidFill>
                <a:latin typeface="+mn-ea"/>
              </a:rPr>
              <a:t>）、作図（例題</a:t>
            </a:r>
            <a:r>
              <a:rPr lang="en-US" altLang="ja-JP" sz="2400" dirty="0">
                <a:solidFill>
                  <a:schemeClr val="bg1">
                    <a:lumMod val="50000"/>
                  </a:schemeClr>
                </a:solidFill>
                <a:latin typeface="+mn-ea"/>
              </a:rPr>
              <a:t>12</a:t>
            </a:r>
            <a:r>
              <a:rPr lang="ja-JP" altLang="en-US" sz="2400" dirty="0">
                <a:solidFill>
                  <a:schemeClr val="bg1">
                    <a:lumMod val="50000"/>
                  </a:schemeClr>
                </a:solidFill>
                <a:latin typeface="+mn-ea"/>
              </a:rPr>
              <a:t>）</a:t>
            </a:r>
            <a:endParaRPr lang="en-US" altLang="ja-JP" sz="2400" dirty="0">
              <a:solidFill>
                <a:schemeClr val="bg1">
                  <a:lumMod val="50000"/>
                </a:schemeClr>
              </a:solidFill>
              <a:latin typeface="+mn-ea"/>
            </a:endParaRPr>
          </a:p>
          <a:p>
            <a:r>
              <a:rPr lang="ja-JP" altLang="en-US" sz="2400" dirty="0">
                <a:solidFill>
                  <a:schemeClr val="bg1">
                    <a:lumMod val="50000"/>
                  </a:schemeClr>
                </a:solidFill>
                <a:latin typeface="+mn-ea"/>
              </a:rPr>
              <a:t>塩基配列解析の基礎</a:t>
            </a:r>
            <a:endParaRPr lang="en-US" altLang="ja-JP" sz="2400" dirty="0">
              <a:solidFill>
                <a:schemeClr val="bg1">
                  <a:lumMod val="50000"/>
                </a:schemeClr>
              </a:solidFill>
              <a:latin typeface="+mn-ea"/>
            </a:endParaRPr>
          </a:p>
          <a:p>
            <a:pPr lvl="1"/>
            <a:r>
              <a:rPr lang="en-US" altLang="ja-JP" sz="2000" dirty="0">
                <a:solidFill>
                  <a:schemeClr val="bg1">
                    <a:lumMod val="50000"/>
                  </a:schemeClr>
                </a:solidFill>
                <a:latin typeface="+mn-ea"/>
              </a:rPr>
              <a:t>GC</a:t>
            </a:r>
            <a:r>
              <a:rPr lang="ja-JP" altLang="en-US" sz="2000" dirty="0">
                <a:solidFill>
                  <a:schemeClr val="bg1">
                    <a:lumMod val="50000"/>
                  </a:schemeClr>
                </a:solidFill>
                <a:latin typeface="+mn-ea"/>
              </a:rPr>
              <a:t>含量、</a:t>
            </a:r>
            <a:r>
              <a:rPr lang="ja-JP" altLang="en-US" sz="2000" dirty="0">
                <a:latin typeface="+mn-ea"/>
              </a:rPr>
              <a:t>ランダム配列を生成</a:t>
            </a:r>
            <a:r>
              <a:rPr lang="ja-JP" altLang="en-US" sz="2000" dirty="0">
                <a:solidFill>
                  <a:schemeClr val="bg1">
                    <a:lumMod val="50000"/>
                  </a:schemeClr>
                </a:solidFill>
                <a:latin typeface="+mn-ea"/>
              </a:rPr>
              <a:t>、部分配列の切り出し</a:t>
            </a:r>
            <a:endParaRPr lang="en-US" altLang="ja-JP" sz="2000" dirty="0">
              <a:solidFill>
                <a:schemeClr val="bg1">
                  <a:lumMod val="50000"/>
                </a:schemeClr>
              </a:solidFill>
              <a:latin typeface="+mn-ea"/>
            </a:endParaRPr>
          </a:p>
          <a:p>
            <a:r>
              <a:rPr lang="ja-JP" altLang="en-US" sz="2400" dirty="0">
                <a:solidFill>
                  <a:schemeClr val="bg1">
                    <a:lumMod val="50000"/>
                  </a:schemeClr>
                </a:solidFill>
                <a:latin typeface="+mn-ea"/>
              </a:rPr>
              <a:t>ゲノムサイズ推定</a:t>
            </a:r>
            <a:endParaRPr lang="en-US" altLang="ja-JP" sz="2400" dirty="0">
              <a:solidFill>
                <a:schemeClr val="bg1">
                  <a:lumMod val="50000"/>
                </a:schemeClr>
              </a:solidFill>
              <a:latin typeface="+mn-ea"/>
            </a:endParaRPr>
          </a:p>
          <a:p>
            <a:pPr lvl="1"/>
            <a:r>
              <a:rPr lang="ja-JP" altLang="en-US" sz="2000" dirty="0">
                <a:solidFill>
                  <a:schemeClr val="bg1">
                    <a:lumMod val="50000"/>
                  </a:schemeClr>
                </a:solidFill>
                <a:latin typeface="+mn-ea"/>
              </a:rPr>
              <a:t>サンプルデータ（例題</a:t>
            </a:r>
            <a:r>
              <a:rPr lang="en-US" altLang="ja-JP" sz="2000" dirty="0">
                <a:solidFill>
                  <a:schemeClr val="bg1">
                    <a:lumMod val="50000"/>
                  </a:schemeClr>
                </a:solidFill>
                <a:latin typeface="+mn-ea"/>
              </a:rPr>
              <a:t>32</a:t>
            </a:r>
            <a:r>
              <a:rPr lang="ja-JP" altLang="en-US" sz="2000" dirty="0">
                <a:solidFill>
                  <a:schemeClr val="bg1">
                    <a:lumMod val="50000"/>
                  </a:schemeClr>
                </a:solidFill>
                <a:latin typeface="+mn-ea"/>
              </a:rPr>
              <a:t>）、被覆率（</a:t>
            </a:r>
            <a:r>
              <a:rPr lang="en-US" altLang="ja-JP" sz="2000" dirty="0">
                <a:solidFill>
                  <a:schemeClr val="bg1">
                    <a:lumMod val="50000"/>
                  </a:schemeClr>
                </a:solidFill>
                <a:latin typeface="+mn-ea"/>
              </a:rPr>
              <a:t>coverage</a:t>
            </a:r>
            <a:r>
              <a:rPr lang="ja-JP" altLang="en-US" sz="2000" dirty="0">
                <a:solidFill>
                  <a:schemeClr val="bg1">
                    <a:lumMod val="50000"/>
                  </a:schemeClr>
                </a:solidFill>
                <a:latin typeface="+mn-ea"/>
              </a:rPr>
              <a:t>）、基本的な考え方</a:t>
            </a:r>
            <a:r>
              <a:rPr lang="en-US" altLang="ja-JP" sz="2000" dirty="0">
                <a:solidFill>
                  <a:schemeClr val="bg1">
                    <a:lumMod val="50000"/>
                  </a:schemeClr>
                </a:solidFill>
                <a:latin typeface="+mn-ea"/>
              </a:rPr>
              <a:t>(</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7</a:t>
            </a:r>
            <a:r>
              <a:rPr lang="ja-JP" altLang="en-US" sz="2000" dirty="0">
                <a:solidFill>
                  <a:schemeClr val="bg1">
                    <a:lumMod val="50000"/>
                  </a:schemeClr>
                </a:solidFill>
                <a:latin typeface="+mn-ea"/>
              </a:rPr>
              <a:t>）</a:t>
            </a:r>
            <a:endParaRPr lang="en-US" altLang="ja-JP" sz="2000" dirty="0">
              <a:solidFill>
                <a:schemeClr val="bg1">
                  <a:lumMod val="50000"/>
                </a:schemeClr>
              </a:solidFill>
              <a:latin typeface="+mn-ea"/>
            </a:endParaRPr>
          </a:p>
          <a:p>
            <a:pPr lvl="1"/>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8</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k=2)</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9</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k=3</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1,000</a:t>
            </a:r>
            <a:r>
              <a:rPr lang="ja-JP" altLang="en-US" sz="2000" dirty="0">
                <a:solidFill>
                  <a:schemeClr val="bg1">
                    <a:lumMod val="50000"/>
                  </a:schemeClr>
                </a:solidFill>
                <a:latin typeface="+mn-ea"/>
              </a:rPr>
              <a:t>塩基の仮想ゲノム（サンプルデータの例題</a:t>
            </a:r>
            <a:r>
              <a:rPr lang="en-US" altLang="ja-JP" sz="2000" dirty="0">
                <a:solidFill>
                  <a:schemeClr val="bg1">
                    <a:lumMod val="50000"/>
                  </a:schemeClr>
                </a:solidFill>
                <a:latin typeface="+mn-ea"/>
              </a:rPr>
              <a:t>33</a:t>
            </a:r>
            <a:r>
              <a:rPr lang="ja-JP" altLang="en-US" sz="2000" dirty="0">
                <a:solidFill>
                  <a:schemeClr val="bg1">
                    <a:lumMod val="50000"/>
                  </a:schemeClr>
                </a:solidFill>
                <a:latin typeface="+mn-ea"/>
              </a:rPr>
              <a:t>）</a:t>
            </a:r>
            <a:endParaRPr lang="en-US" altLang="ja-JP" sz="2000" dirty="0">
              <a:solidFill>
                <a:schemeClr val="bg1">
                  <a:lumMod val="50000"/>
                </a:schemeClr>
              </a:solidFill>
              <a:latin typeface="+mn-ea"/>
            </a:endParaRPr>
          </a:p>
          <a:p>
            <a:pPr lvl="1"/>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11(k=10)</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12(k=10)</a:t>
            </a:r>
            <a:r>
              <a:rPr lang="ja-JP" altLang="en-US" sz="2000" dirty="0">
                <a:solidFill>
                  <a:schemeClr val="bg1">
                    <a:lumMod val="50000"/>
                  </a:schemeClr>
                </a:solidFill>
                <a:latin typeface="+mn-ea"/>
              </a:rPr>
              <a:t>、シークエンスエラーを含む場合</a:t>
            </a:r>
            <a:endParaRPr lang="en-US" altLang="ja-JP" sz="2000" dirty="0">
              <a:solidFill>
                <a:schemeClr val="bg1">
                  <a:lumMod val="50000"/>
                </a:schemeClr>
              </a:solidFill>
              <a:latin typeface="+mn-ea"/>
            </a:endParaRPr>
          </a:p>
          <a:p>
            <a:endParaRPr lang="en-US" altLang="ja-JP" sz="2400" dirty="0">
              <a:solidFill>
                <a:schemeClr val="bg1">
                  <a:lumMod val="50000"/>
                </a:schemeClr>
              </a:solidFill>
              <a:latin typeface="+mn-ea"/>
            </a:endParaRPr>
          </a:p>
          <a:p>
            <a:pPr lvl="1"/>
            <a:endParaRPr lang="en-US" altLang="ja-JP" sz="2000" dirty="0">
              <a:solidFill>
                <a:schemeClr val="bg1">
                  <a:lumMod val="50000"/>
                </a:schemeClr>
              </a:solidFill>
              <a:latin typeface="+mn-ea"/>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145</a:t>
            </a:fld>
            <a:endParaRPr kumimoji="0" lang="en-US" altLang="ja-JP">
              <a:latin typeface="Arial Black" pitchFamily="34" charset="0"/>
            </a:endParaRPr>
          </a:p>
        </p:txBody>
      </p:sp>
      <p:sp>
        <p:nvSpPr>
          <p:cNvPr id="5" name="テキスト ボックス 17">
            <a:extLst>
              <a:ext uri="{FF2B5EF4-FFF2-40B4-BE49-F238E27FC236}">
                <a16:creationId xmlns:a16="http://schemas.microsoft.com/office/drawing/2014/main" id="{42ECB522-9BEF-4F03-33BD-A04111015819}"/>
              </a:ext>
            </a:extLst>
          </p:cNvPr>
          <p:cNvSpPr txBox="1">
            <a:spLocks noChangeArrowheads="1"/>
          </p:cNvSpPr>
          <p:nvPr/>
        </p:nvSpPr>
        <p:spPr bwMode="auto">
          <a:xfrm>
            <a:off x="7401553" y="102347"/>
            <a:ext cx="24425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chemeClr val="bg1">
                    <a:lumMod val="50000"/>
                  </a:schemeClr>
                </a:solidFill>
              </a:rPr>
              <a:t>スライド</a:t>
            </a:r>
            <a:r>
              <a:rPr lang="en-US" altLang="ja-JP" sz="1800" dirty="0">
                <a:solidFill>
                  <a:schemeClr val="bg1">
                    <a:lumMod val="50000"/>
                  </a:schemeClr>
                </a:solidFill>
              </a:rPr>
              <a:t>164</a:t>
            </a:r>
            <a:r>
              <a:rPr lang="ja-JP" altLang="en-US" sz="1800" dirty="0">
                <a:solidFill>
                  <a:schemeClr val="bg1">
                    <a:lumMod val="50000"/>
                  </a:schemeClr>
                </a:solidFill>
              </a:rPr>
              <a:t>まで飛ばす</a:t>
            </a:r>
          </a:p>
        </p:txBody>
      </p:sp>
    </p:spTree>
    <p:extLst>
      <p:ext uri="{BB962C8B-B14F-4D97-AF65-F5344CB8AC3E}">
        <p14:creationId xmlns:p14="http://schemas.microsoft.com/office/powerpoint/2010/main" val="58400208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E931E09-993C-4C98-9CF4-892E9F518B0E}"/>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ランダム配列を生成</a:t>
            </a:r>
            <a:r>
              <a:rPr lang="en-US" altLang="ja-JP" sz="4000" dirty="0">
                <a:latin typeface="+mn-ea"/>
              </a:rPr>
              <a:t>1</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146</a:t>
            </a:fld>
            <a:endParaRPr lang="en-US" altLang="ja-JP" dirty="0">
              <a:solidFill>
                <a:srgbClr val="000000"/>
              </a:solidFill>
            </a:endParaRPr>
          </a:p>
        </p:txBody>
      </p:sp>
      <p:sp>
        <p:nvSpPr>
          <p:cNvPr id="11" name="Text Box 8">
            <a:extLst>
              <a:ext uri="{FF2B5EF4-FFF2-40B4-BE49-F238E27FC236}">
                <a16:creationId xmlns:a16="http://schemas.microsoft.com/office/drawing/2014/main" id="{9F2CFF84-7C6F-4ED2-9D12-4C405A8911B3}"/>
              </a:ext>
            </a:extLst>
          </p:cNvPr>
          <p:cNvSpPr txBox="1">
            <a:spLocks noChangeArrowheads="1"/>
          </p:cNvSpPr>
          <p:nvPr/>
        </p:nvSpPr>
        <p:spPr bwMode="auto">
          <a:xfrm>
            <a:off x="5796172" y="46100"/>
            <a:ext cx="4053371" cy="64633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ea typeface="+mn-ea"/>
              </a:rPr>
              <a:t>①</a:t>
            </a:r>
            <a:r>
              <a:rPr lang="ja-JP" altLang="en-US" dirty="0">
                <a:solidFill>
                  <a:srgbClr val="FF0000"/>
                </a:solidFill>
                <a:latin typeface="+mn-ea"/>
                <a:ea typeface="+mn-ea"/>
              </a:rPr>
              <a:t>任意の存在比を与えて、任意の長さの塩基配列を生成</a:t>
            </a:r>
            <a:r>
              <a:rPr lang="ja-JP" altLang="en-US" dirty="0">
                <a:latin typeface="+mn-ea"/>
                <a:ea typeface="+mn-ea"/>
              </a:rPr>
              <a:t>する項目。</a:t>
            </a:r>
            <a:endParaRPr lang="en-US" altLang="ja-JP" dirty="0">
              <a:latin typeface="+mn-ea"/>
              <a:ea typeface="+mn-ea"/>
            </a:endParaRPr>
          </a:p>
        </p:txBody>
      </p:sp>
      <p:sp>
        <p:nvSpPr>
          <p:cNvPr id="19" name="テキスト ボックス 17">
            <a:extLst>
              <a:ext uri="{FF2B5EF4-FFF2-40B4-BE49-F238E27FC236}">
                <a16:creationId xmlns:a16="http://schemas.microsoft.com/office/drawing/2014/main" id="{80B49920-94A2-48DF-B888-8308B439B5CC}"/>
              </a:ext>
            </a:extLst>
          </p:cNvPr>
          <p:cNvSpPr txBox="1">
            <a:spLocks noChangeArrowheads="1"/>
          </p:cNvSpPr>
          <p:nvPr/>
        </p:nvSpPr>
        <p:spPr bwMode="auto">
          <a:xfrm>
            <a:off x="5169024"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grpSp>
        <p:nvGrpSpPr>
          <p:cNvPr id="13" name="グループ化 19">
            <a:extLst>
              <a:ext uri="{FF2B5EF4-FFF2-40B4-BE49-F238E27FC236}">
                <a16:creationId xmlns:a16="http://schemas.microsoft.com/office/drawing/2014/main" id="{1B1429F9-224D-4633-BFD4-6D576E984920}"/>
              </a:ext>
            </a:extLst>
          </p:cNvPr>
          <p:cNvGrpSpPr>
            <a:grpSpLocks/>
          </p:cNvGrpSpPr>
          <p:nvPr/>
        </p:nvGrpSpPr>
        <p:grpSpPr bwMode="auto">
          <a:xfrm>
            <a:off x="3636000" y="3078000"/>
            <a:ext cx="433387" cy="647700"/>
            <a:chOff x="9008376" y="4278533"/>
            <a:chExt cx="432048" cy="647700"/>
          </a:xfrm>
        </p:grpSpPr>
        <p:sp>
          <p:nvSpPr>
            <p:cNvPr id="14" name="下矢印 20">
              <a:extLst>
                <a:ext uri="{FF2B5EF4-FFF2-40B4-BE49-F238E27FC236}">
                  <a16:creationId xmlns:a16="http://schemas.microsoft.com/office/drawing/2014/main" id="{0B001599-71F2-450C-9EA5-7C457A7D2F6A}"/>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5" name="テキスト ボックス 21">
              <a:extLst>
                <a:ext uri="{FF2B5EF4-FFF2-40B4-BE49-F238E27FC236}">
                  <a16:creationId xmlns:a16="http://schemas.microsoft.com/office/drawing/2014/main" id="{B6138ACE-B5B2-476A-B58A-846E3859CAAF}"/>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pic>
        <p:nvPicPr>
          <p:cNvPr id="5" name="図 4">
            <a:extLst>
              <a:ext uri="{FF2B5EF4-FFF2-40B4-BE49-F238E27FC236}">
                <a16:creationId xmlns:a16="http://schemas.microsoft.com/office/drawing/2014/main" id="{47A028CD-D8ED-476B-8315-FC051F997E95}"/>
              </a:ext>
            </a:extLst>
          </p:cNvPr>
          <p:cNvPicPr>
            <a:picLocks noChangeAspect="1"/>
          </p:cNvPicPr>
          <p:nvPr/>
        </p:nvPicPr>
        <p:blipFill>
          <a:blip r:embed="rId4"/>
          <a:stretch>
            <a:fillRect/>
          </a:stretch>
        </p:blipFill>
        <p:spPr>
          <a:xfrm>
            <a:off x="792000" y="180000"/>
            <a:ext cx="2743438" cy="167655"/>
          </a:xfrm>
          <a:prstGeom prst="rect">
            <a:avLst/>
          </a:prstGeom>
        </p:spPr>
      </p:pic>
    </p:spTree>
    <p:extLst>
      <p:ext uri="{BB962C8B-B14F-4D97-AF65-F5344CB8AC3E}">
        <p14:creationId xmlns:p14="http://schemas.microsoft.com/office/powerpoint/2010/main" val="108304997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DF4E1E2-5322-4B22-857F-947DA9D961CE}"/>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ランダム配列を生成</a:t>
            </a:r>
            <a:r>
              <a:rPr lang="en-US" altLang="ja-JP" sz="4000" dirty="0">
                <a:latin typeface="+mn-ea"/>
              </a:rPr>
              <a:t>2</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147</a:t>
            </a:fld>
            <a:endParaRPr lang="en-US" altLang="ja-JP" dirty="0">
              <a:solidFill>
                <a:srgbClr val="000000"/>
              </a:solidFill>
            </a:endParaRPr>
          </a:p>
        </p:txBody>
      </p:sp>
      <p:sp>
        <p:nvSpPr>
          <p:cNvPr id="19" name="テキスト ボックス 17">
            <a:extLst>
              <a:ext uri="{FF2B5EF4-FFF2-40B4-BE49-F238E27FC236}">
                <a16:creationId xmlns:a16="http://schemas.microsoft.com/office/drawing/2014/main" id="{80B49920-94A2-48DF-B888-8308B439B5CC}"/>
              </a:ext>
            </a:extLst>
          </p:cNvPr>
          <p:cNvSpPr txBox="1">
            <a:spLocks noChangeArrowheads="1"/>
          </p:cNvSpPr>
          <p:nvPr/>
        </p:nvSpPr>
        <p:spPr bwMode="auto">
          <a:xfrm>
            <a:off x="5169024"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pic>
        <p:nvPicPr>
          <p:cNvPr id="16" name="図 15">
            <a:extLst>
              <a:ext uri="{FF2B5EF4-FFF2-40B4-BE49-F238E27FC236}">
                <a16:creationId xmlns:a16="http://schemas.microsoft.com/office/drawing/2014/main" id="{B678AA39-70C8-40A2-89C4-3ED94BC10B26}"/>
              </a:ext>
            </a:extLst>
          </p:cNvPr>
          <p:cNvPicPr>
            <a:picLocks noChangeAspect="1"/>
          </p:cNvPicPr>
          <p:nvPr/>
        </p:nvPicPr>
        <p:blipFill>
          <a:blip r:embed="rId4"/>
          <a:stretch>
            <a:fillRect/>
          </a:stretch>
        </p:blipFill>
        <p:spPr>
          <a:xfrm>
            <a:off x="792000" y="180000"/>
            <a:ext cx="2743438" cy="167655"/>
          </a:xfrm>
          <a:prstGeom prst="rect">
            <a:avLst/>
          </a:prstGeom>
        </p:spPr>
      </p:pic>
      <p:sp>
        <p:nvSpPr>
          <p:cNvPr id="17" name="Text Box 8">
            <a:extLst>
              <a:ext uri="{FF2B5EF4-FFF2-40B4-BE49-F238E27FC236}">
                <a16:creationId xmlns:a16="http://schemas.microsoft.com/office/drawing/2014/main" id="{8740C7DD-9FCB-4A74-AD69-591238526857}"/>
              </a:ext>
            </a:extLst>
          </p:cNvPr>
          <p:cNvSpPr txBox="1">
            <a:spLocks noChangeArrowheads="1"/>
          </p:cNvSpPr>
          <p:nvPr/>
        </p:nvSpPr>
        <p:spPr bwMode="auto">
          <a:xfrm>
            <a:off x="5796172" y="46100"/>
            <a:ext cx="4053371" cy="64633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ea typeface="+mn-ea"/>
              </a:rPr>
              <a:t>①任意の存在比を与えて、任意の長さの塩基配列を生成する項目。</a:t>
            </a:r>
            <a:r>
              <a:rPr lang="ja-JP" altLang="en-US" dirty="0">
                <a:latin typeface="+mn-ea"/>
                <a:ea typeface="+mn-ea"/>
              </a:rPr>
              <a:t>②例題</a:t>
            </a:r>
            <a:r>
              <a:rPr lang="en-US" altLang="ja-JP" dirty="0">
                <a:latin typeface="+mn-ea"/>
                <a:ea typeface="+mn-ea"/>
              </a:rPr>
              <a:t>1</a:t>
            </a:r>
            <a:r>
              <a:rPr lang="ja-JP" altLang="en-US" dirty="0">
                <a:latin typeface="+mn-ea"/>
                <a:ea typeface="+mn-ea"/>
              </a:rPr>
              <a:t>。</a:t>
            </a:r>
            <a:endParaRPr lang="en-US" altLang="ja-JP" dirty="0">
              <a:latin typeface="+mn-ea"/>
              <a:ea typeface="+mn-ea"/>
            </a:endParaRPr>
          </a:p>
        </p:txBody>
      </p:sp>
      <p:grpSp>
        <p:nvGrpSpPr>
          <p:cNvPr id="18" name="グループ化 1">
            <a:extLst>
              <a:ext uri="{FF2B5EF4-FFF2-40B4-BE49-F238E27FC236}">
                <a16:creationId xmlns:a16="http://schemas.microsoft.com/office/drawing/2014/main" id="{DA99480E-20AD-403B-BB26-77D518AAD682}"/>
              </a:ext>
            </a:extLst>
          </p:cNvPr>
          <p:cNvGrpSpPr>
            <a:grpSpLocks/>
          </p:cNvGrpSpPr>
          <p:nvPr/>
        </p:nvGrpSpPr>
        <p:grpSpPr bwMode="auto">
          <a:xfrm>
            <a:off x="360000" y="2853308"/>
            <a:ext cx="415498" cy="647700"/>
            <a:chOff x="8946000" y="4620357"/>
            <a:chExt cx="415497" cy="647700"/>
          </a:xfrm>
        </p:grpSpPr>
        <p:sp>
          <p:nvSpPr>
            <p:cNvPr id="20" name="下矢印 31">
              <a:extLst>
                <a:ext uri="{FF2B5EF4-FFF2-40B4-BE49-F238E27FC236}">
                  <a16:creationId xmlns:a16="http://schemas.microsoft.com/office/drawing/2014/main" id="{7C83D375-536E-402D-B92A-8386EA46DE57}"/>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1" name="正方形/長方形 1">
              <a:extLst>
                <a:ext uri="{FF2B5EF4-FFF2-40B4-BE49-F238E27FC236}">
                  <a16:creationId xmlns:a16="http://schemas.microsoft.com/office/drawing/2014/main" id="{FE46FB73-00D8-450C-B760-172F3E86C007}"/>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spTree>
    <p:extLst>
      <p:ext uri="{BB962C8B-B14F-4D97-AF65-F5344CB8AC3E}">
        <p14:creationId xmlns:p14="http://schemas.microsoft.com/office/powerpoint/2010/main" val="42341630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854CFF8-8F9F-401E-93B3-383A5E158879}"/>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ランダム配列を生成</a:t>
            </a:r>
            <a:r>
              <a:rPr lang="en-US" altLang="ja-JP" sz="4000" dirty="0">
                <a:latin typeface="+mn-ea"/>
              </a:rPr>
              <a:t>3</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148</a:t>
            </a:fld>
            <a:endParaRPr lang="en-US" altLang="ja-JP" dirty="0">
              <a:solidFill>
                <a:srgbClr val="000000"/>
              </a:solidFill>
            </a:endParaRPr>
          </a:p>
        </p:txBody>
      </p:sp>
      <p:sp>
        <p:nvSpPr>
          <p:cNvPr id="19" name="テキスト ボックス 17">
            <a:extLst>
              <a:ext uri="{FF2B5EF4-FFF2-40B4-BE49-F238E27FC236}">
                <a16:creationId xmlns:a16="http://schemas.microsoft.com/office/drawing/2014/main" id="{80B49920-94A2-48DF-B888-8308B439B5CC}"/>
              </a:ext>
            </a:extLst>
          </p:cNvPr>
          <p:cNvSpPr txBox="1">
            <a:spLocks noChangeArrowheads="1"/>
          </p:cNvSpPr>
          <p:nvPr/>
        </p:nvSpPr>
        <p:spPr bwMode="auto">
          <a:xfrm>
            <a:off x="5169024"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pic>
        <p:nvPicPr>
          <p:cNvPr id="16" name="図 15">
            <a:extLst>
              <a:ext uri="{FF2B5EF4-FFF2-40B4-BE49-F238E27FC236}">
                <a16:creationId xmlns:a16="http://schemas.microsoft.com/office/drawing/2014/main" id="{B678AA39-70C8-40A2-89C4-3ED94BC10B26}"/>
              </a:ext>
            </a:extLst>
          </p:cNvPr>
          <p:cNvPicPr>
            <a:picLocks noChangeAspect="1"/>
          </p:cNvPicPr>
          <p:nvPr/>
        </p:nvPicPr>
        <p:blipFill>
          <a:blip r:embed="rId4"/>
          <a:stretch>
            <a:fillRect/>
          </a:stretch>
        </p:blipFill>
        <p:spPr>
          <a:xfrm>
            <a:off x="792000" y="180000"/>
            <a:ext cx="2743438" cy="167655"/>
          </a:xfrm>
          <a:prstGeom prst="rect">
            <a:avLst/>
          </a:prstGeom>
        </p:spPr>
      </p:pic>
      <p:sp>
        <p:nvSpPr>
          <p:cNvPr id="17" name="Text Box 8">
            <a:extLst>
              <a:ext uri="{FF2B5EF4-FFF2-40B4-BE49-F238E27FC236}">
                <a16:creationId xmlns:a16="http://schemas.microsoft.com/office/drawing/2014/main" id="{8740C7DD-9FCB-4A74-AD69-591238526857}"/>
              </a:ext>
            </a:extLst>
          </p:cNvPr>
          <p:cNvSpPr txBox="1">
            <a:spLocks noChangeArrowheads="1"/>
          </p:cNvSpPr>
          <p:nvPr/>
        </p:nvSpPr>
        <p:spPr bwMode="auto">
          <a:xfrm>
            <a:off x="5796172" y="46100"/>
            <a:ext cx="4053371" cy="92333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ea typeface="+mn-ea"/>
              </a:rPr>
              <a:t>①任意の存在比を与えて、任意の長さの塩基配列を生成する項目。②例題</a:t>
            </a:r>
            <a:r>
              <a:rPr lang="en-US" altLang="ja-JP" dirty="0">
                <a:solidFill>
                  <a:schemeClr val="bg1">
                    <a:lumMod val="50000"/>
                  </a:schemeClr>
                </a:solidFill>
                <a:latin typeface="+mn-ea"/>
                <a:ea typeface="+mn-ea"/>
              </a:rPr>
              <a:t>1</a:t>
            </a:r>
            <a:r>
              <a:rPr lang="ja-JP" altLang="en-US" dirty="0">
                <a:solidFill>
                  <a:schemeClr val="bg1">
                    <a:lumMod val="50000"/>
                  </a:schemeClr>
                </a:solidFill>
                <a:latin typeface="+mn-ea"/>
                <a:ea typeface="+mn-ea"/>
              </a:rPr>
              <a:t>。</a:t>
            </a:r>
            <a:r>
              <a:rPr lang="ja-JP" altLang="en-US" dirty="0">
                <a:latin typeface="+mn-ea"/>
                <a:ea typeface="+mn-ea"/>
              </a:rPr>
              <a:t>③例題</a:t>
            </a:r>
            <a:r>
              <a:rPr lang="en-US" altLang="ja-JP" dirty="0">
                <a:latin typeface="+mn-ea"/>
                <a:ea typeface="+mn-ea"/>
              </a:rPr>
              <a:t>4</a:t>
            </a:r>
            <a:r>
              <a:rPr lang="ja-JP" altLang="en-US" dirty="0">
                <a:latin typeface="+mn-ea"/>
                <a:ea typeface="+mn-ea"/>
              </a:rPr>
              <a:t>。</a:t>
            </a:r>
            <a:endParaRPr lang="en-US" altLang="ja-JP" dirty="0">
              <a:latin typeface="+mn-ea"/>
              <a:ea typeface="+mn-ea"/>
            </a:endParaRPr>
          </a:p>
        </p:txBody>
      </p:sp>
      <p:grpSp>
        <p:nvGrpSpPr>
          <p:cNvPr id="18" name="グループ化 1">
            <a:extLst>
              <a:ext uri="{FF2B5EF4-FFF2-40B4-BE49-F238E27FC236}">
                <a16:creationId xmlns:a16="http://schemas.microsoft.com/office/drawing/2014/main" id="{DA99480E-20AD-403B-BB26-77D518AAD682}"/>
              </a:ext>
            </a:extLst>
          </p:cNvPr>
          <p:cNvGrpSpPr>
            <a:grpSpLocks/>
          </p:cNvGrpSpPr>
          <p:nvPr/>
        </p:nvGrpSpPr>
        <p:grpSpPr bwMode="auto">
          <a:xfrm>
            <a:off x="360000" y="1360800"/>
            <a:ext cx="415498" cy="647700"/>
            <a:chOff x="8946000" y="4620357"/>
            <a:chExt cx="415497" cy="647700"/>
          </a:xfrm>
        </p:grpSpPr>
        <p:sp>
          <p:nvSpPr>
            <p:cNvPr id="20" name="下矢印 31">
              <a:extLst>
                <a:ext uri="{FF2B5EF4-FFF2-40B4-BE49-F238E27FC236}">
                  <a16:creationId xmlns:a16="http://schemas.microsoft.com/office/drawing/2014/main" id="{7C83D375-536E-402D-B92A-8386EA46DE57}"/>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1" name="正方形/長方形 1">
              <a:extLst>
                <a:ext uri="{FF2B5EF4-FFF2-40B4-BE49-F238E27FC236}">
                  <a16:creationId xmlns:a16="http://schemas.microsoft.com/office/drawing/2014/main" id="{FE46FB73-00D8-450C-B760-172F3E86C007}"/>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spTree>
    <p:extLst>
      <p:ext uri="{BB962C8B-B14F-4D97-AF65-F5344CB8AC3E}">
        <p14:creationId xmlns:p14="http://schemas.microsoft.com/office/powerpoint/2010/main" val="313158961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854CFF8-8F9F-401E-93B3-383A5E158879}"/>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ランダム配列を生成</a:t>
            </a:r>
            <a:r>
              <a:rPr lang="en-US" altLang="ja-JP" sz="4000" dirty="0">
                <a:latin typeface="+mn-ea"/>
              </a:rPr>
              <a:t>4</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149</a:t>
            </a:fld>
            <a:endParaRPr lang="en-US" altLang="ja-JP" dirty="0">
              <a:solidFill>
                <a:srgbClr val="000000"/>
              </a:solidFill>
            </a:endParaRPr>
          </a:p>
        </p:txBody>
      </p:sp>
      <p:sp>
        <p:nvSpPr>
          <p:cNvPr id="19" name="テキスト ボックス 17">
            <a:extLst>
              <a:ext uri="{FF2B5EF4-FFF2-40B4-BE49-F238E27FC236}">
                <a16:creationId xmlns:a16="http://schemas.microsoft.com/office/drawing/2014/main" id="{80B49920-94A2-48DF-B888-8308B439B5CC}"/>
              </a:ext>
            </a:extLst>
          </p:cNvPr>
          <p:cNvSpPr txBox="1">
            <a:spLocks noChangeArrowheads="1"/>
          </p:cNvSpPr>
          <p:nvPr/>
        </p:nvSpPr>
        <p:spPr bwMode="auto">
          <a:xfrm>
            <a:off x="5169024"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pic>
        <p:nvPicPr>
          <p:cNvPr id="16" name="図 15">
            <a:extLst>
              <a:ext uri="{FF2B5EF4-FFF2-40B4-BE49-F238E27FC236}">
                <a16:creationId xmlns:a16="http://schemas.microsoft.com/office/drawing/2014/main" id="{B678AA39-70C8-40A2-89C4-3ED94BC10B26}"/>
              </a:ext>
            </a:extLst>
          </p:cNvPr>
          <p:cNvPicPr>
            <a:picLocks noChangeAspect="1"/>
          </p:cNvPicPr>
          <p:nvPr/>
        </p:nvPicPr>
        <p:blipFill>
          <a:blip r:embed="rId4"/>
          <a:stretch>
            <a:fillRect/>
          </a:stretch>
        </p:blipFill>
        <p:spPr>
          <a:xfrm>
            <a:off x="792000" y="180000"/>
            <a:ext cx="2743438" cy="167655"/>
          </a:xfrm>
          <a:prstGeom prst="rect">
            <a:avLst/>
          </a:prstGeom>
        </p:spPr>
      </p:pic>
      <p:sp>
        <p:nvSpPr>
          <p:cNvPr id="17" name="Text Box 8">
            <a:extLst>
              <a:ext uri="{FF2B5EF4-FFF2-40B4-BE49-F238E27FC236}">
                <a16:creationId xmlns:a16="http://schemas.microsoft.com/office/drawing/2014/main" id="{8740C7DD-9FCB-4A74-AD69-591238526857}"/>
              </a:ext>
            </a:extLst>
          </p:cNvPr>
          <p:cNvSpPr txBox="1">
            <a:spLocks noChangeArrowheads="1"/>
          </p:cNvSpPr>
          <p:nvPr/>
        </p:nvSpPr>
        <p:spPr bwMode="auto">
          <a:xfrm>
            <a:off x="5796172" y="46100"/>
            <a:ext cx="4053371" cy="2308324"/>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ea typeface="+mn-ea"/>
              </a:rPr>
              <a:t>①任意の存在比を与えて、任意の長さの塩基配列を生成する項目。②例題</a:t>
            </a:r>
            <a:r>
              <a:rPr lang="en-US" altLang="ja-JP" dirty="0">
                <a:solidFill>
                  <a:schemeClr val="bg1">
                    <a:lumMod val="50000"/>
                  </a:schemeClr>
                </a:solidFill>
                <a:latin typeface="+mn-ea"/>
                <a:ea typeface="+mn-ea"/>
              </a:rPr>
              <a:t>1</a:t>
            </a:r>
            <a:r>
              <a:rPr lang="ja-JP" altLang="en-US" dirty="0">
                <a:solidFill>
                  <a:schemeClr val="bg1">
                    <a:lumMod val="50000"/>
                  </a:schemeClr>
                </a:solidFill>
                <a:latin typeface="+mn-ea"/>
                <a:ea typeface="+mn-ea"/>
              </a:rPr>
              <a:t>。③例題</a:t>
            </a:r>
            <a:r>
              <a:rPr lang="en-US" altLang="ja-JP" dirty="0">
                <a:solidFill>
                  <a:schemeClr val="bg1">
                    <a:lumMod val="50000"/>
                  </a:schemeClr>
                </a:solidFill>
                <a:latin typeface="+mn-ea"/>
                <a:ea typeface="+mn-ea"/>
              </a:rPr>
              <a:t>4</a:t>
            </a:r>
            <a:r>
              <a:rPr lang="ja-JP" altLang="en-US" dirty="0">
                <a:solidFill>
                  <a:schemeClr val="bg1">
                    <a:lumMod val="50000"/>
                  </a:schemeClr>
                </a:solidFill>
                <a:latin typeface="+mn-ea"/>
                <a:ea typeface="+mn-ea"/>
              </a:rPr>
              <a:t>。</a:t>
            </a:r>
            <a:r>
              <a:rPr lang="ja-JP" altLang="en-US" dirty="0">
                <a:latin typeface="+mn-ea"/>
                <a:ea typeface="+mn-ea"/>
              </a:rPr>
              <a:t>（</a:t>
            </a:r>
            <a:r>
              <a:rPr lang="en-US" altLang="ja-JP" dirty="0">
                <a:latin typeface="+mn-ea"/>
                <a:ea typeface="+mn-ea"/>
              </a:rPr>
              <a:t>A, C, G, T</a:t>
            </a:r>
            <a:r>
              <a:rPr lang="ja-JP" altLang="en-US" dirty="0">
                <a:latin typeface="+mn-ea"/>
                <a:ea typeface="+mn-ea"/>
              </a:rPr>
              <a:t>の並びで）④で与えた各塩基の存在比率（</a:t>
            </a:r>
            <a:r>
              <a:rPr lang="en-US" altLang="ja-JP" dirty="0">
                <a:latin typeface="+mn-ea"/>
                <a:ea typeface="+mn-ea"/>
              </a:rPr>
              <a:t>GC</a:t>
            </a:r>
            <a:r>
              <a:rPr lang="ja-JP" altLang="en-US" dirty="0">
                <a:latin typeface="+mn-ea"/>
                <a:ea typeface="+mn-ea"/>
              </a:rPr>
              <a:t>含量だと</a:t>
            </a:r>
            <a:r>
              <a:rPr lang="en-US" altLang="ja-JP" dirty="0">
                <a:latin typeface="+mn-ea"/>
                <a:ea typeface="+mn-ea"/>
              </a:rPr>
              <a:t>51%</a:t>
            </a:r>
            <a:r>
              <a:rPr lang="ja-JP" altLang="en-US" dirty="0">
                <a:latin typeface="+mn-ea"/>
                <a:ea typeface="+mn-ea"/>
              </a:rPr>
              <a:t>）にして、⑤の長さをもつ計</a:t>
            </a:r>
            <a:r>
              <a:rPr lang="en-US" altLang="ja-JP" dirty="0">
                <a:latin typeface="+mn-ea"/>
                <a:ea typeface="+mn-ea"/>
              </a:rPr>
              <a:t>4</a:t>
            </a:r>
            <a:r>
              <a:rPr lang="ja-JP" altLang="en-US" dirty="0">
                <a:latin typeface="+mn-ea"/>
                <a:ea typeface="+mn-ea"/>
              </a:rPr>
              <a:t>配列からなるランダムな塩基配列を生成し、⑥</a:t>
            </a:r>
            <a:r>
              <a:rPr lang="en-US" altLang="ja-JP" dirty="0">
                <a:solidFill>
                  <a:srgbClr val="669900"/>
                </a:solidFill>
                <a:latin typeface="+mn-ea"/>
                <a:ea typeface="+mn-ea"/>
              </a:rPr>
              <a:t>hoge4.fasta</a:t>
            </a:r>
            <a:r>
              <a:rPr lang="ja-JP" altLang="en-US" dirty="0">
                <a:latin typeface="+mn-ea"/>
                <a:ea typeface="+mn-ea"/>
              </a:rPr>
              <a:t>というファイル名で保存するスクリプト。</a:t>
            </a:r>
            <a:endParaRPr lang="en-US" altLang="ja-JP" dirty="0">
              <a:latin typeface="+mn-ea"/>
              <a:ea typeface="+mn-ea"/>
            </a:endParaRPr>
          </a:p>
        </p:txBody>
      </p:sp>
      <p:grpSp>
        <p:nvGrpSpPr>
          <p:cNvPr id="18" name="グループ化 1">
            <a:extLst>
              <a:ext uri="{FF2B5EF4-FFF2-40B4-BE49-F238E27FC236}">
                <a16:creationId xmlns:a16="http://schemas.microsoft.com/office/drawing/2014/main" id="{DA99480E-20AD-403B-BB26-77D518AAD682}"/>
              </a:ext>
            </a:extLst>
          </p:cNvPr>
          <p:cNvGrpSpPr>
            <a:grpSpLocks/>
          </p:cNvGrpSpPr>
          <p:nvPr/>
        </p:nvGrpSpPr>
        <p:grpSpPr bwMode="auto">
          <a:xfrm>
            <a:off x="360000" y="1360800"/>
            <a:ext cx="415498" cy="647700"/>
            <a:chOff x="8946000" y="4620357"/>
            <a:chExt cx="415497" cy="647700"/>
          </a:xfrm>
        </p:grpSpPr>
        <p:sp>
          <p:nvSpPr>
            <p:cNvPr id="20" name="下矢印 31">
              <a:extLst>
                <a:ext uri="{FF2B5EF4-FFF2-40B4-BE49-F238E27FC236}">
                  <a16:creationId xmlns:a16="http://schemas.microsoft.com/office/drawing/2014/main" id="{7C83D375-536E-402D-B92A-8386EA46DE57}"/>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1" name="正方形/長方形 1">
              <a:extLst>
                <a:ext uri="{FF2B5EF4-FFF2-40B4-BE49-F238E27FC236}">
                  <a16:creationId xmlns:a16="http://schemas.microsoft.com/office/drawing/2014/main" id="{FE46FB73-00D8-450C-B760-172F3E86C007}"/>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13" name="グループ化 19">
            <a:extLst>
              <a:ext uri="{FF2B5EF4-FFF2-40B4-BE49-F238E27FC236}">
                <a16:creationId xmlns:a16="http://schemas.microsoft.com/office/drawing/2014/main" id="{0D891C94-8747-4CCE-AC67-4638A651F78E}"/>
              </a:ext>
            </a:extLst>
          </p:cNvPr>
          <p:cNvGrpSpPr>
            <a:grpSpLocks/>
          </p:cNvGrpSpPr>
          <p:nvPr/>
        </p:nvGrpSpPr>
        <p:grpSpPr bwMode="auto">
          <a:xfrm>
            <a:off x="3708000" y="2901600"/>
            <a:ext cx="433387" cy="647700"/>
            <a:chOff x="9008376" y="4278533"/>
            <a:chExt cx="432048" cy="647700"/>
          </a:xfrm>
        </p:grpSpPr>
        <p:sp>
          <p:nvSpPr>
            <p:cNvPr id="14" name="下矢印 20">
              <a:extLst>
                <a:ext uri="{FF2B5EF4-FFF2-40B4-BE49-F238E27FC236}">
                  <a16:creationId xmlns:a16="http://schemas.microsoft.com/office/drawing/2014/main" id="{36DF6FB9-0EDD-44CC-AA45-C81D88892FD8}"/>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5" name="テキスト ボックス 21">
              <a:extLst>
                <a:ext uri="{FF2B5EF4-FFF2-40B4-BE49-F238E27FC236}">
                  <a16:creationId xmlns:a16="http://schemas.microsoft.com/office/drawing/2014/main" id="{6D4F47E7-7C90-4CFC-AC5A-E2578C944D35}"/>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cxnSp>
        <p:nvCxnSpPr>
          <p:cNvPr id="22" name="直線コネクタ 21">
            <a:extLst>
              <a:ext uri="{FF2B5EF4-FFF2-40B4-BE49-F238E27FC236}">
                <a16:creationId xmlns:a16="http://schemas.microsoft.com/office/drawing/2014/main" id="{BBD66C1F-946F-48FC-9B09-B321AF2A513F}"/>
              </a:ext>
            </a:extLst>
          </p:cNvPr>
          <p:cNvCxnSpPr/>
          <p:nvPr/>
        </p:nvCxnSpPr>
        <p:spPr>
          <a:xfrm>
            <a:off x="4376935" y="2016000"/>
            <a:ext cx="1296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グループ化 22">
            <a:extLst>
              <a:ext uri="{FF2B5EF4-FFF2-40B4-BE49-F238E27FC236}">
                <a16:creationId xmlns:a16="http://schemas.microsoft.com/office/drawing/2014/main" id="{8D24FA41-C16D-41A8-979C-A30504B687A7}"/>
              </a:ext>
            </a:extLst>
          </p:cNvPr>
          <p:cNvGrpSpPr>
            <a:grpSpLocks/>
          </p:cNvGrpSpPr>
          <p:nvPr/>
        </p:nvGrpSpPr>
        <p:grpSpPr bwMode="auto">
          <a:xfrm>
            <a:off x="4701085" y="2014648"/>
            <a:ext cx="647700" cy="368300"/>
            <a:chOff x="8113143" y="5184000"/>
            <a:chExt cx="647700" cy="369332"/>
          </a:xfrm>
        </p:grpSpPr>
        <p:sp>
          <p:nvSpPr>
            <p:cNvPr id="24" name="下矢印 23">
              <a:extLst>
                <a:ext uri="{FF2B5EF4-FFF2-40B4-BE49-F238E27FC236}">
                  <a16:creationId xmlns:a16="http://schemas.microsoft.com/office/drawing/2014/main" id="{74EC876D-4C0D-4815-927B-14DD8A992E63}"/>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5" name="テキスト ボックス 24">
              <a:extLst>
                <a:ext uri="{FF2B5EF4-FFF2-40B4-BE49-F238E27FC236}">
                  <a16:creationId xmlns:a16="http://schemas.microsoft.com/office/drawing/2014/main" id="{F0C9C406-27A7-43E0-84F5-D7C62A90DB34}"/>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grpSp>
        <p:nvGrpSpPr>
          <p:cNvPr id="26" name="グループ化 19">
            <a:extLst>
              <a:ext uri="{FF2B5EF4-FFF2-40B4-BE49-F238E27FC236}">
                <a16:creationId xmlns:a16="http://schemas.microsoft.com/office/drawing/2014/main" id="{65B9CC7F-153C-4165-A6EE-24B8482F4DD1}"/>
              </a:ext>
            </a:extLst>
          </p:cNvPr>
          <p:cNvGrpSpPr>
            <a:grpSpLocks/>
          </p:cNvGrpSpPr>
          <p:nvPr/>
        </p:nvGrpSpPr>
        <p:grpSpPr bwMode="auto">
          <a:xfrm>
            <a:off x="2412000" y="2556000"/>
            <a:ext cx="433387" cy="647700"/>
            <a:chOff x="9008376" y="4278533"/>
            <a:chExt cx="432048" cy="647700"/>
          </a:xfrm>
        </p:grpSpPr>
        <p:sp>
          <p:nvSpPr>
            <p:cNvPr id="27" name="下矢印 20">
              <a:extLst>
                <a:ext uri="{FF2B5EF4-FFF2-40B4-BE49-F238E27FC236}">
                  <a16:creationId xmlns:a16="http://schemas.microsoft.com/office/drawing/2014/main" id="{F3106EF6-1A40-4070-A55E-455C8DC1BC85}"/>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8" name="テキスト ボックス 21">
              <a:extLst>
                <a:ext uri="{FF2B5EF4-FFF2-40B4-BE49-F238E27FC236}">
                  <a16:creationId xmlns:a16="http://schemas.microsoft.com/office/drawing/2014/main" id="{C7E55619-4E6C-411C-83D4-0A145BA3A15F}"/>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⑥</a:t>
              </a:r>
            </a:p>
          </p:txBody>
        </p:sp>
      </p:grpSp>
    </p:spTree>
    <p:extLst>
      <p:ext uri="{BB962C8B-B14F-4D97-AF65-F5344CB8AC3E}">
        <p14:creationId xmlns:p14="http://schemas.microsoft.com/office/powerpoint/2010/main" val="888651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出現頻度解析（</a:t>
            </a:r>
            <a:r>
              <a:rPr lang="en-US" altLang="ja-JP" sz="4000" dirty="0">
                <a:latin typeface="+mn-ea"/>
              </a:rPr>
              <a:t>k=2</a:t>
            </a:r>
            <a:r>
              <a:rPr lang="ja-JP" altLang="en-US" sz="4000" dirty="0">
                <a:latin typeface="+mn-ea"/>
              </a:rPr>
              <a:t>）</a:t>
            </a:r>
            <a:r>
              <a:rPr lang="en-US" altLang="ja-JP" sz="4000" dirty="0">
                <a:latin typeface="+mn-ea"/>
              </a:rPr>
              <a:t>6</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15</a:t>
            </a:fld>
            <a:endParaRPr lang="en-US" altLang="ja-JP" dirty="0">
              <a:solidFill>
                <a:srgbClr val="000000"/>
              </a:solidFill>
            </a:endParaRPr>
          </a:p>
        </p:txBody>
      </p:sp>
      <p:sp>
        <p:nvSpPr>
          <p:cNvPr id="20" name="正方形/長方形 19">
            <a:extLst>
              <a:ext uri="{FF2B5EF4-FFF2-40B4-BE49-F238E27FC236}">
                <a16:creationId xmlns:a16="http://schemas.microsoft.com/office/drawing/2014/main" id="{12BD418E-733D-48E7-9375-46C4D45B69CD}"/>
              </a:ext>
            </a:extLst>
          </p:cNvPr>
          <p:cNvSpPr/>
          <p:nvPr/>
        </p:nvSpPr>
        <p:spPr>
          <a:xfrm>
            <a:off x="36000" y="2016000"/>
            <a:ext cx="3207929" cy="369332"/>
          </a:xfrm>
          <a:prstGeom prst="rect">
            <a:avLst/>
          </a:prstGeom>
        </p:spPr>
        <p:txBody>
          <a:bodyPr wrap="none">
            <a:spAutoFit/>
          </a:bodyPr>
          <a:lstStyle/>
          <a:p>
            <a:r>
              <a:rPr lang="en-US" altLang="ja-JP" dirty="0">
                <a:latin typeface="+mn-ea"/>
              </a:rPr>
              <a:t>GGTACG</a:t>
            </a:r>
            <a:r>
              <a:rPr lang="en-US" altLang="ja-JP" dirty="0">
                <a:latin typeface="+mn-ea"/>
                <a:ea typeface="+mn-ea"/>
              </a:rPr>
              <a:t>GTTCCGGTTGCCGA</a:t>
            </a:r>
            <a:endParaRPr lang="ja-JP" altLang="en-US" sz="1800" dirty="0">
              <a:latin typeface="+mn-ea"/>
              <a:ea typeface="+mn-ea"/>
            </a:endParaRPr>
          </a:p>
        </p:txBody>
      </p:sp>
      <p:sp>
        <p:nvSpPr>
          <p:cNvPr id="24" name="正方形/長方形 23">
            <a:extLst>
              <a:ext uri="{FF2B5EF4-FFF2-40B4-BE49-F238E27FC236}">
                <a16:creationId xmlns:a16="http://schemas.microsoft.com/office/drawing/2014/main" id="{9D48776D-2078-406A-877C-FEBDF08C6CF8}"/>
              </a:ext>
            </a:extLst>
          </p:cNvPr>
          <p:cNvSpPr/>
          <p:nvPr/>
        </p:nvSpPr>
        <p:spPr>
          <a:xfrm>
            <a:off x="3348000" y="2016000"/>
            <a:ext cx="4246600" cy="369332"/>
          </a:xfrm>
          <a:prstGeom prst="rect">
            <a:avLst/>
          </a:prstGeom>
        </p:spPr>
        <p:txBody>
          <a:bodyPr wrap="square">
            <a:spAutoFit/>
          </a:bodyPr>
          <a:lstStyle/>
          <a:p>
            <a:r>
              <a:rPr lang="en-US" altLang="ja-JP" dirty="0">
                <a:latin typeface="+mn-ea"/>
                <a:ea typeface="+mn-ea"/>
              </a:rPr>
              <a:t>GGTACGGTTCCGGTTGCCGACCCCC</a:t>
            </a:r>
            <a:endParaRPr lang="ja-JP" altLang="en-US" sz="1800" dirty="0">
              <a:latin typeface="+mn-ea"/>
              <a:ea typeface="+mn-ea"/>
            </a:endParaRPr>
          </a:p>
        </p:txBody>
      </p:sp>
      <p:sp>
        <p:nvSpPr>
          <p:cNvPr id="95" name="Text Box 8">
            <a:extLst>
              <a:ext uri="{FF2B5EF4-FFF2-40B4-BE49-F238E27FC236}">
                <a16:creationId xmlns:a16="http://schemas.microsoft.com/office/drawing/2014/main" id="{EE28CA5E-D873-4437-952E-44BFC146E746}"/>
              </a:ext>
            </a:extLst>
          </p:cNvPr>
          <p:cNvSpPr txBox="1">
            <a:spLocks noChangeArrowheads="1"/>
          </p:cNvSpPr>
          <p:nvPr/>
        </p:nvSpPr>
        <p:spPr bwMode="auto">
          <a:xfrm>
            <a:off x="5796172" y="46100"/>
            <a:ext cx="4053371" cy="92333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例えば、①と②の</a:t>
            </a:r>
            <a:r>
              <a:rPr lang="en-US" altLang="ja-JP" dirty="0">
                <a:latin typeface="+mn-ea"/>
              </a:rPr>
              <a:t>2</a:t>
            </a:r>
            <a:r>
              <a:rPr lang="ja-JP" altLang="en-US" dirty="0">
                <a:latin typeface="+mn-ea"/>
              </a:rPr>
              <a:t>つの配列比較（類似度の評価）が可能。赤下線部分は同一であり、②のほうが</a:t>
            </a:r>
            <a:r>
              <a:rPr lang="en-US" altLang="ja-JP" dirty="0">
                <a:latin typeface="+mn-ea"/>
              </a:rPr>
              <a:t>5</a:t>
            </a:r>
            <a:r>
              <a:rPr lang="ja-JP" altLang="en-US" dirty="0">
                <a:latin typeface="+mn-ea"/>
              </a:rPr>
              <a:t>つだけ</a:t>
            </a:r>
            <a:r>
              <a:rPr lang="en-US" altLang="ja-JP" dirty="0">
                <a:latin typeface="+mn-ea"/>
              </a:rPr>
              <a:t>C</a:t>
            </a:r>
            <a:r>
              <a:rPr lang="ja-JP" altLang="en-US" dirty="0">
                <a:latin typeface="+mn-ea"/>
              </a:rPr>
              <a:t>が多い。</a:t>
            </a:r>
            <a:endParaRPr lang="en-US" altLang="ja-JP" dirty="0">
              <a:latin typeface="+mn-ea"/>
            </a:endParaRPr>
          </a:p>
        </p:txBody>
      </p:sp>
      <p:cxnSp>
        <p:nvCxnSpPr>
          <p:cNvPr id="98" name="直線コネクタ 97">
            <a:extLst>
              <a:ext uri="{FF2B5EF4-FFF2-40B4-BE49-F238E27FC236}">
                <a16:creationId xmlns:a16="http://schemas.microsoft.com/office/drawing/2014/main" id="{93C271E2-4664-4F25-8A0D-84F7687C0213}"/>
              </a:ext>
            </a:extLst>
          </p:cNvPr>
          <p:cNvCxnSpPr/>
          <p:nvPr/>
        </p:nvCxnSpPr>
        <p:spPr>
          <a:xfrm>
            <a:off x="3440832" y="2348880"/>
            <a:ext cx="2952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99" name="グループ化 25">
            <a:extLst>
              <a:ext uri="{FF2B5EF4-FFF2-40B4-BE49-F238E27FC236}">
                <a16:creationId xmlns:a16="http://schemas.microsoft.com/office/drawing/2014/main" id="{A7BA6D93-0001-4A1F-8A80-559BECB7FB84}"/>
              </a:ext>
            </a:extLst>
          </p:cNvPr>
          <p:cNvGrpSpPr>
            <a:grpSpLocks/>
          </p:cNvGrpSpPr>
          <p:nvPr/>
        </p:nvGrpSpPr>
        <p:grpSpPr bwMode="auto">
          <a:xfrm>
            <a:off x="4968000" y="1728000"/>
            <a:ext cx="647700" cy="368300"/>
            <a:chOff x="8265543" y="5967772"/>
            <a:chExt cx="647700" cy="369332"/>
          </a:xfrm>
        </p:grpSpPr>
        <p:sp>
          <p:nvSpPr>
            <p:cNvPr id="100" name="下矢印 26">
              <a:extLst>
                <a:ext uri="{FF2B5EF4-FFF2-40B4-BE49-F238E27FC236}">
                  <a16:creationId xmlns:a16="http://schemas.microsoft.com/office/drawing/2014/main" id="{A64B2AF3-A96F-4A45-BF6D-3810621F2020}"/>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01" name="テキスト ボックス 27">
              <a:extLst>
                <a:ext uri="{FF2B5EF4-FFF2-40B4-BE49-F238E27FC236}">
                  <a16:creationId xmlns:a16="http://schemas.microsoft.com/office/drawing/2014/main" id="{7BD1E66C-EC30-48AE-A157-000DC8BB45F3}"/>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102" name="グループ化 25">
            <a:extLst>
              <a:ext uri="{FF2B5EF4-FFF2-40B4-BE49-F238E27FC236}">
                <a16:creationId xmlns:a16="http://schemas.microsoft.com/office/drawing/2014/main" id="{FF03591E-F5B5-4C0B-8BBC-484069C4D1F1}"/>
              </a:ext>
            </a:extLst>
          </p:cNvPr>
          <p:cNvGrpSpPr>
            <a:grpSpLocks/>
          </p:cNvGrpSpPr>
          <p:nvPr/>
        </p:nvGrpSpPr>
        <p:grpSpPr bwMode="auto">
          <a:xfrm>
            <a:off x="1270800" y="1728000"/>
            <a:ext cx="647700" cy="368300"/>
            <a:chOff x="8265543" y="5967772"/>
            <a:chExt cx="647700" cy="369332"/>
          </a:xfrm>
        </p:grpSpPr>
        <p:sp>
          <p:nvSpPr>
            <p:cNvPr id="103" name="下矢印 26">
              <a:extLst>
                <a:ext uri="{FF2B5EF4-FFF2-40B4-BE49-F238E27FC236}">
                  <a16:creationId xmlns:a16="http://schemas.microsoft.com/office/drawing/2014/main" id="{6D6D5B8D-7C71-4B6D-BF1D-AAB217BF1144}"/>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04" name="テキスト ボックス 27">
              <a:extLst>
                <a:ext uri="{FF2B5EF4-FFF2-40B4-BE49-F238E27FC236}">
                  <a16:creationId xmlns:a16="http://schemas.microsoft.com/office/drawing/2014/main" id="{757D97B2-FACD-4DEB-9436-4F9E0AFB62E0}"/>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cxnSp>
        <p:nvCxnSpPr>
          <p:cNvPr id="16" name="直線コネクタ 15">
            <a:extLst>
              <a:ext uri="{FF2B5EF4-FFF2-40B4-BE49-F238E27FC236}">
                <a16:creationId xmlns:a16="http://schemas.microsoft.com/office/drawing/2014/main" id="{E386D3AC-99FA-44B6-BADE-3875B6C70D6C}"/>
              </a:ext>
            </a:extLst>
          </p:cNvPr>
          <p:cNvCxnSpPr/>
          <p:nvPr/>
        </p:nvCxnSpPr>
        <p:spPr>
          <a:xfrm>
            <a:off x="143999" y="2348880"/>
            <a:ext cx="2952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404402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854CFF8-8F9F-401E-93B3-383A5E158879}"/>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ランダム配列を生成</a:t>
            </a:r>
            <a:r>
              <a:rPr lang="en-US" altLang="ja-JP" sz="4000" dirty="0">
                <a:latin typeface="+mn-ea"/>
              </a:rPr>
              <a:t>5</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150</a:t>
            </a:fld>
            <a:endParaRPr lang="en-US" altLang="ja-JP" dirty="0">
              <a:solidFill>
                <a:srgbClr val="000000"/>
              </a:solidFill>
            </a:endParaRPr>
          </a:p>
        </p:txBody>
      </p:sp>
      <p:sp>
        <p:nvSpPr>
          <p:cNvPr id="19" name="テキスト ボックス 17">
            <a:extLst>
              <a:ext uri="{FF2B5EF4-FFF2-40B4-BE49-F238E27FC236}">
                <a16:creationId xmlns:a16="http://schemas.microsoft.com/office/drawing/2014/main" id="{80B49920-94A2-48DF-B888-8308B439B5CC}"/>
              </a:ext>
            </a:extLst>
          </p:cNvPr>
          <p:cNvSpPr txBox="1">
            <a:spLocks noChangeArrowheads="1"/>
          </p:cNvSpPr>
          <p:nvPr/>
        </p:nvSpPr>
        <p:spPr bwMode="auto">
          <a:xfrm>
            <a:off x="5169024"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pic>
        <p:nvPicPr>
          <p:cNvPr id="16" name="図 15">
            <a:extLst>
              <a:ext uri="{FF2B5EF4-FFF2-40B4-BE49-F238E27FC236}">
                <a16:creationId xmlns:a16="http://schemas.microsoft.com/office/drawing/2014/main" id="{B678AA39-70C8-40A2-89C4-3ED94BC10B26}"/>
              </a:ext>
            </a:extLst>
          </p:cNvPr>
          <p:cNvPicPr>
            <a:picLocks noChangeAspect="1"/>
          </p:cNvPicPr>
          <p:nvPr/>
        </p:nvPicPr>
        <p:blipFill>
          <a:blip r:embed="rId4"/>
          <a:stretch>
            <a:fillRect/>
          </a:stretch>
        </p:blipFill>
        <p:spPr>
          <a:xfrm>
            <a:off x="792000" y="180000"/>
            <a:ext cx="2743438" cy="167655"/>
          </a:xfrm>
          <a:prstGeom prst="rect">
            <a:avLst/>
          </a:prstGeom>
        </p:spPr>
      </p:pic>
      <p:sp>
        <p:nvSpPr>
          <p:cNvPr id="17" name="Text Box 8">
            <a:extLst>
              <a:ext uri="{FF2B5EF4-FFF2-40B4-BE49-F238E27FC236}">
                <a16:creationId xmlns:a16="http://schemas.microsoft.com/office/drawing/2014/main" id="{8740C7DD-9FCB-4A74-AD69-591238526857}"/>
              </a:ext>
            </a:extLst>
          </p:cNvPr>
          <p:cNvSpPr txBox="1">
            <a:spLocks noChangeArrowheads="1"/>
          </p:cNvSpPr>
          <p:nvPr/>
        </p:nvSpPr>
        <p:spPr bwMode="auto">
          <a:xfrm>
            <a:off x="5796172" y="46100"/>
            <a:ext cx="4053371" cy="2862322"/>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ea typeface="+mn-ea"/>
              </a:rPr>
              <a:t>①任意の存在比を与えて、任意の長さの塩基配列を生成する項目。②例題</a:t>
            </a:r>
            <a:r>
              <a:rPr lang="en-US" altLang="ja-JP" dirty="0">
                <a:solidFill>
                  <a:schemeClr val="bg1">
                    <a:lumMod val="50000"/>
                  </a:schemeClr>
                </a:solidFill>
                <a:latin typeface="+mn-ea"/>
                <a:ea typeface="+mn-ea"/>
              </a:rPr>
              <a:t>1</a:t>
            </a:r>
            <a:r>
              <a:rPr lang="ja-JP" altLang="en-US" dirty="0">
                <a:solidFill>
                  <a:schemeClr val="bg1">
                    <a:lumMod val="50000"/>
                  </a:schemeClr>
                </a:solidFill>
                <a:latin typeface="+mn-ea"/>
                <a:ea typeface="+mn-ea"/>
              </a:rPr>
              <a:t>。③例題</a:t>
            </a:r>
            <a:r>
              <a:rPr lang="en-US" altLang="ja-JP" dirty="0">
                <a:solidFill>
                  <a:schemeClr val="bg1">
                    <a:lumMod val="50000"/>
                  </a:schemeClr>
                </a:solidFill>
                <a:latin typeface="+mn-ea"/>
                <a:ea typeface="+mn-ea"/>
              </a:rPr>
              <a:t>4</a:t>
            </a:r>
            <a:r>
              <a:rPr lang="ja-JP" altLang="en-US" dirty="0">
                <a:solidFill>
                  <a:schemeClr val="bg1">
                    <a:lumMod val="50000"/>
                  </a:schemeClr>
                </a:solidFill>
                <a:latin typeface="+mn-ea"/>
                <a:ea typeface="+mn-ea"/>
              </a:rPr>
              <a:t>。（</a:t>
            </a:r>
            <a:r>
              <a:rPr lang="en-US" altLang="ja-JP" dirty="0">
                <a:solidFill>
                  <a:schemeClr val="bg1">
                    <a:lumMod val="50000"/>
                  </a:schemeClr>
                </a:solidFill>
                <a:latin typeface="+mn-ea"/>
                <a:ea typeface="+mn-ea"/>
              </a:rPr>
              <a:t>A, C, G, T</a:t>
            </a:r>
            <a:r>
              <a:rPr lang="ja-JP" altLang="en-US" dirty="0">
                <a:solidFill>
                  <a:schemeClr val="bg1">
                    <a:lumMod val="50000"/>
                  </a:schemeClr>
                </a:solidFill>
                <a:latin typeface="+mn-ea"/>
                <a:ea typeface="+mn-ea"/>
              </a:rPr>
              <a:t>の並びで）④で与えた各塩基の存在比率（</a:t>
            </a:r>
            <a:r>
              <a:rPr lang="en-US" altLang="ja-JP" dirty="0">
                <a:solidFill>
                  <a:schemeClr val="bg1">
                    <a:lumMod val="50000"/>
                  </a:schemeClr>
                </a:solidFill>
                <a:latin typeface="+mn-ea"/>
                <a:ea typeface="+mn-ea"/>
              </a:rPr>
              <a:t>GC</a:t>
            </a:r>
            <a:r>
              <a:rPr lang="ja-JP" altLang="en-US" dirty="0">
                <a:solidFill>
                  <a:schemeClr val="bg1">
                    <a:lumMod val="50000"/>
                  </a:schemeClr>
                </a:solidFill>
                <a:latin typeface="+mn-ea"/>
                <a:ea typeface="+mn-ea"/>
              </a:rPr>
              <a:t>含量だと</a:t>
            </a:r>
            <a:r>
              <a:rPr lang="en-US" altLang="ja-JP" dirty="0">
                <a:solidFill>
                  <a:schemeClr val="bg1">
                    <a:lumMod val="50000"/>
                  </a:schemeClr>
                </a:solidFill>
                <a:latin typeface="+mn-ea"/>
                <a:ea typeface="+mn-ea"/>
              </a:rPr>
              <a:t>51%</a:t>
            </a:r>
            <a:r>
              <a:rPr lang="ja-JP" altLang="en-US" dirty="0">
                <a:solidFill>
                  <a:schemeClr val="bg1">
                    <a:lumMod val="50000"/>
                  </a:schemeClr>
                </a:solidFill>
                <a:latin typeface="+mn-ea"/>
                <a:ea typeface="+mn-ea"/>
              </a:rPr>
              <a:t>）にして、⑤の長さをもつ計</a:t>
            </a:r>
            <a:r>
              <a:rPr lang="en-US" altLang="ja-JP" dirty="0">
                <a:solidFill>
                  <a:schemeClr val="bg1">
                    <a:lumMod val="50000"/>
                  </a:schemeClr>
                </a:solidFill>
                <a:latin typeface="+mn-ea"/>
                <a:ea typeface="+mn-ea"/>
              </a:rPr>
              <a:t>4</a:t>
            </a:r>
            <a:r>
              <a:rPr lang="ja-JP" altLang="en-US" dirty="0">
                <a:solidFill>
                  <a:schemeClr val="bg1">
                    <a:lumMod val="50000"/>
                  </a:schemeClr>
                </a:solidFill>
                <a:latin typeface="+mn-ea"/>
                <a:ea typeface="+mn-ea"/>
              </a:rPr>
              <a:t>配列からなるランダムな塩基配列を生成し、⑥</a:t>
            </a:r>
            <a:r>
              <a:rPr lang="en-US" altLang="ja-JP" dirty="0">
                <a:solidFill>
                  <a:schemeClr val="bg1">
                    <a:lumMod val="50000"/>
                  </a:schemeClr>
                </a:solidFill>
                <a:latin typeface="+mn-ea"/>
                <a:ea typeface="+mn-ea"/>
              </a:rPr>
              <a:t>hoge4.fasta</a:t>
            </a:r>
            <a:r>
              <a:rPr lang="ja-JP" altLang="en-US" dirty="0">
                <a:solidFill>
                  <a:schemeClr val="bg1">
                    <a:lumMod val="50000"/>
                  </a:schemeClr>
                </a:solidFill>
                <a:latin typeface="+mn-ea"/>
                <a:ea typeface="+mn-ea"/>
              </a:rPr>
              <a:t>というファイル名で保存するスクリプト。</a:t>
            </a:r>
            <a:r>
              <a:rPr lang="ja-JP" altLang="en-US" dirty="0">
                <a:latin typeface="+mn-ea"/>
                <a:ea typeface="+mn-ea"/>
              </a:rPr>
              <a:t>今回</a:t>
            </a:r>
            <a:r>
              <a:rPr lang="ja-JP" altLang="en-US" dirty="0">
                <a:solidFill>
                  <a:srgbClr val="FF0000"/>
                </a:solidFill>
                <a:latin typeface="+mn-ea"/>
                <a:ea typeface="+mn-ea"/>
              </a:rPr>
              <a:t>多くの入力ファイルとして使っている</a:t>
            </a:r>
            <a:r>
              <a:rPr lang="en-US" altLang="ja-JP" dirty="0">
                <a:solidFill>
                  <a:srgbClr val="669900"/>
                </a:solidFill>
                <a:latin typeface="+mn-ea"/>
                <a:ea typeface="+mn-ea"/>
              </a:rPr>
              <a:t>hoge4.fa</a:t>
            </a:r>
            <a:r>
              <a:rPr lang="ja-JP" altLang="en-US" dirty="0">
                <a:solidFill>
                  <a:srgbClr val="FF0000"/>
                </a:solidFill>
                <a:latin typeface="+mn-ea"/>
                <a:ea typeface="+mn-ea"/>
              </a:rPr>
              <a:t>はこの項目の③例題</a:t>
            </a:r>
            <a:r>
              <a:rPr lang="en-US" altLang="ja-JP" dirty="0">
                <a:solidFill>
                  <a:srgbClr val="FF0000"/>
                </a:solidFill>
                <a:latin typeface="+mn-ea"/>
                <a:ea typeface="+mn-ea"/>
              </a:rPr>
              <a:t>4</a:t>
            </a:r>
            <a:r>
              <a:rPr lang="ja-JP" altLang="en-US" dirty="0">
                <a:solidFill>
                  <a:srgbClr val="FF0000"/>
                </a:solidFill>
                <a:latin typeface="+mn-ea"/>
                <a:ea typeface="+mn-ea"/>
              </a:rPr>
              <a:t>をコピペ実行して得た</a:t>
            </a:r>
            <a:r>
              <a:rPr lang="ja-JP" altLang="en-US" dirty="0">
                <a:latin typeface="+mn-ea"/>
                <a:ea typeface="+mn-ea"/>
              </a:rPr>
              <a:t>ものです。</a:t>
            </a:r>
            <a:endParaRPr lang="en-US" altLang="ja-JP" dirty="0">
              <a:latin typeface="+mn-ea"/>
              <a:ea typeface="+mn-ea"/>
            </a:endParaRPr>
          </a:p>
        </p:txBody>
      </p:sp>
      <p:grpSp>
        <p:nvGrpSpPr>
          <p:cNvPr id="18" name="グループ化 1">
            <a:extLst>
              <a:ext uri="{FF2B5EF4-FFF2-40B4-BE49-F238E27FC236}">
                <a16:creationId xmlns:a16="http://schemas.microsoft.com/office/drawing/2014/main" id="{DA99480E-20AD-403B-BB26-77D518AAD682}"/>
              </a:ext>
            </a:extLst>
          </p:cNvPr>
          <p:cNvGrpSpPr>
            <a:grpSpLocks/>
          </p:cNvGrpSpPr>
          <p:nvPr/>
        </p:nvGrpSpPr>
        <p:grpSpPr bwMode="auto">
          <a:xfrm>
            <a:off x="360000" y="1360800"/>
            <a:ext cx="415498" cy="647700"/>
            <a:chOff x="8946000" y="4620357"/>
            <a:chExt cx="415497" cy="647700"/>
          </a:xfrm>
        </p:grpSpPr>
        <p:sp>
          <p:nvSpPr>
            <p:cNvPr id="20" name="下矢印 31">
              <a:extLst>
                <a:ext uri="{FF2B5EF4-FFF2-40B4-BE49-F238E27FC236}">
                  <a16:creationId xmlns:a16="http://schemas.microsoft.com/office/drawing/2014/main" id="{7C83D375-536E-402D-B92A-8386EA46DE57}"/>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1" name="正方形/長方形 1">
              <a:extLst>
                <a:ext uri="{FF2B5EF4-FFF2-40B4-BE49-F238E27FC236}">
                  <a16:creationId xmlns:a16="http://schemas.microsoft.com/office/drawing/2014/main" id="{FE46FB73-00D8-450C-B760-172F3E86C007}"/>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13" name="グループ化 19">
            <a:extLst>
              <a:ext uri="{FF2B5EF4-FFF2-40B4-BE49-F238E27FC236}">
                <a16:creationId xmlns:a16="http://schemas.microsoft.com/office/drawing/2014/main" id="{0D891C94-8747-4CCE-AC67-4638A651F78E}"/>
              </a:ext>
            </a:extLst>
          </p:cNvPr>
          <p:cNvGrpSpPr>
            <a:grpSpLocks/>
          </p:cNvGrpSpPr>
          <p:nvPr/>
        </p:nvGrpSpPr>
        <p:grpSpPr bwMode="auto">
          <a:xfrm>
            <a:off x="3708000" y="2901600"/>
            <a:ext cx="433387" cy="647700"/>
            <a:chOff x="9008376" y="4278533"/>
            <a:chExt cx="432048" cy="647700"/>
          </a:xfrm>
        </p:grpSpPr>
        <p:sp>
          <p:nvSpPr>
            <p:cNvPr id="14" name="下矢印 20">
              <a:extLst>
                <a:ext uri="{FF2B5EF4-FFF2-40B4-BE49-F238E27FC236}">
                  <a16:creationId xmlns:a16="http://schemas.microsoft.com/office/drawing/2014/main" id="{36DF6FB9-0EDD-44CC-AA45-C81D88892FD8}"/>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5" name="テキスト ボックス 21">
              <a:extLst>
                <a:ext uri="{FF2B5EF4-FFF2-40B4-BE49-F238E27FC236}">
                  <a16:creationId xmlns:a16="http://schemas.microsoft.com/office/drawing/2014/main" id="{6D4F47E7-7C90-4CFC-AC5A-E2578C944D35}"/>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cxnSp>
        <p:nvCxnSpPr>
          <p:cNvPr id="22" name="直線コネクタ 21">
            <a:extLst>
              <a:ext uri="{FF2B5EF4-FFF2-40B4-BE49-F238E27FC236}">
                <a16:creationId xmlns:a16="http://schemas.microsoft.com/office/drawing/2014/main" id="{BBD66C1F-946F-48FC-9B09-B321AF2A513F}"/>
              </a:ext>
            </a:extLst>
          </p:cNvPr>
          <p:cNvCxnSpPr/>
          <p:nvPr/>
        </p:nvCxnSpPr>
        <p:spPr>
          <a:xfrm>
            <a:off x="4376935" y="2016000"/>
            <a:ext cx="1296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グループ化 22">
            <a:extLst>
              <a:ext uri="{FF2B5EF4-FFF2-40B4-BE49-F238E27FC236}">
                <a16:creationId xmlns:a16="http://schemas.microsoft.com/office/drawing/2014/main" id="{8D24FA41-C16D-41A8-979C-A30504B687A7}"/>
              </a:ext>
            </a:extLst>
          </p:cNvPr>
          <p:cNvGrpSpPr>
            <a:grpSpLocks/>
          </p:cNvGrpSpPr>
          <p:nvPr/>
        </p:nvGrpSpPr>
        <p:grpSpPr bwMode="auto">
          <a:xfrm>
            <a:off x="4701085" y="2014648"/>
            <a:ext cx="647700" cy="368300"/>
            <a:chOff x="8113143" y="5184000"/>
            <a:chExt cx="647700" cy="369332"/>
          </a:xfrm>
        </p:grpSpPr>
        <p:sp>
          <p:nvSpPr>
            <p:cNvPr id="24" name="下矢印 23">
              <a:extLst>
                <a:ext uri="{FF2B5EF4-FFF2-40B4-BE49-F238E27FC236}">
                  <a16:creationId xmlns:a16="http://schemas.microsoft.com/office/drawing/2014/main" id="{74EC876D-4C0D-4815-927B-14DD8A992E63}"/>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5" name="テキスト ボックス 24">
              <a:extLst>
                <a:ext uri="{FF2B5EF4-FFF2-40B4-BE49-F238E27FC236}">
                  <a16:creationId xmlns:a16="http://schemas.microsoft.com/office/drawing/2014/main" id="{F0C9C406-27A7-43E0-84F5-D7C62A90DB34}"/>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grpSp>
        <p:nvGrpSpPr>
          <p:cNvPr id="26" name="グループ化 19">
            <a:extLst>
              <a:ext uri="{FF2B5EF4-FFF2-40B4-BE49-F238E27FC236}">
                <a16:creationId xmlns:a16="http://schemas.microsoft.com/office/drawing/2014/main" id="{65B9CC7F-153C-4165-A6EE-24B8482F4DD1}"/>
              </a:ext>
            </a:extLst>
          </p:cNvPr>
          <p:cNvGrpSpPr>
            <a:grpSpLocks/>
          </p:cNvGrpSpPr>
          <p:nvPr/>
        </p:nvGrpSpPr>
        <p:grpSpPr bwMode="auto">
          <a:xfrm>
            <a:off x="2412000" y="2556000"/>
            <a:ext cx="433387" cy="647700"/>
            <a:chOff x="9008376" y="4278533"/>
            <a:chExt cx="432048" cy="647700"/>
          </a:xfrm>
        </p:grpSpPr>
        <p:sp>
          <p:nvSpPr>
            <p:cNvPr id="27" name="下矢印 20">
              <a:extLst>
                <a:ext uri="{FF2B5EF4-FFF2-40B4-BE49-F238E27FC236}">
                  <a16:creationId xmlns:a16="http://schemas.microsoft.com/office/drawing/2014/main" id="{F3106EF6-1A40-4070-A55E-455C8DC1BC85}"/>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8" name="テキスト ボックス 21">
              <a:extLst>
                <a:ext uri="{FF2B5EF4-FFF2-40B4-BE49-F238E27FC236}">
                  <a16:creationId xmlns:a16="http://schemas.microsoft.com/office/drawing/2014/main" id="{C7E55619-4E6C-411C-83D4-0A145BA3A15F}"/>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⑥</a:t>
              </a:r>
            </a:p>
          </p:txBody>
        </p:sp>
      </p:grpSp>
    </p:spTree>
    <p:extLst>
      <p:ext uri="{BB962C8B-B14F-4D97-AF65-F5344CB8AC3E}">
        <p14:creationId xmlns:p14="http://schemas.microsoft.com/office/powerpoint/2010/main" val="168950916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854CFF8-8F9F-401E-93B3-383A5E158879}"/>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ランダム配列を生成</a:t>
            </a:r>
            <a:r>
              <a:rPr lang="en-US" altLang="ja-JP" sz="4000" dirty="0">
                <a:latin typeface="+mn-ea"/>
              </a:rPr>
              <a:t>6</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151</a:t>
            </a:fld>
            <a:endParaRPr lang="en-US" altLang="ja-JP" dirty="0">
              <a:solidFill>
                <a:srgbClr val="000000"/>
              </a:solidFill>
            </a:endParaRPr>
          </a:p>
        </p:txBody>
      </p:sp>
      <p:sp>
        <p:nvSpPr>
          <p:cNvPr id="19" name="テキスト ボックス 17">
            <a:extLst>
              <a:ext uri="{FF2B5EF4-FFF2-40B4-BE49-F238E27FC236}">
                <a16:creationId xmlns:a16="http://schemas.microsoft.com/office/drawing/2014/main" id="{80B49920-94A2-48DF-B888-8308B439B5CC}"/>
              </a:ext>
            </a:extLst>
          </p:cNvPr>
          <p:cNvSpPr txBox="1">
            <a:spLocks noChangeArrowheads="1"/>
          </p:cNvSpPr>
          <p:nvPr/>
        </p:nvSpPr>
        <p:spPr bwMode="auto">
          <a:xfrm>
            <a:off x="5169024"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pic>
        <p:nvPicPr>
          <p:cNvPr id="16" name="図 15">
            <a:extLst>
              <a:ext uri="{FF2B5EF4-FFF2-40B4-BE49-F238E27FC236}">
                <a16:creationId xmlns:a16="http://schemas.microsoft.com/office/drawing/2014/main" id="{B678AA39-70C8-40A2-89C4-3ED94BC10B26}"/>
              </a:ext>
            </a:extLst>
          </p:cNvPr>
          <p:cNvPicPr>
            <a:picLocks noChangeAspect="1"/>
          </p:cNvPicPr>
          <p:nvPr/>
        </p:nvPicPr>
        <p:blipFill>
          <a:blip r:embed="rId4"/>
          <a:stretch>
            <a:fillRect/>
          </a:stretch>
        </p:blipFill>
        <p:spPr>
          <a:xfrm>
            <a:off x="792000" y="180000"/>
            <a:ext cx="2743438" cy="167655"/>
          </a:xfrm>
          <a:prstGeom prst="rect">
            <a:avLst/>
          </a:prstGeom>
        </p:spPr>
      </p:pic>
      <p:sp>
        <p:nvSpPr>
          <p:cNvPr id="17" name="Text Box 8">
            <a:extLst>
              <a:ext uri="{FF2B5EF4-FFF2-40B4-BE49-F238E27FC236}">
                <a16:creationId xmlns:a16="http://schemas.microsoft.com/office/drawing/2014/main" id="{8740C7DD-9FCB-4A74-AD69-591238526857}"/>
              </a:ext>
            </a:extLst>
          </p:cNvPr>
          <p:cNvSpPr txBox="1">
            <a:spLocks noChangeArrowheads="1"/>
          </p:cNvSpPr>
          <p:nvPr/>
        </p:nvSpPr>
        <p:spPr bwMode="auto">
          <a:xfrm>
            <a:off x="5796172" y="46100"/>
            <a:ext cx="4053371" cy="4247317"/>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ea typeface="+mn-ea"/>
              </a:rPr>
              <a:t>①任意の存在比を与えて、任意の長さの塩基配列を生成する項目。②例題</a:t>
            </a:r>
            <a:r>
              <a:rPr lang="en-US" altLang="ja-JP" dirty="0">
                <a:solidFill>
                  <a:schemeClr val="bg1">
                    <a:lumMod val="50000"/>
                  </a:schemeClr>
                </a:solidFill>
                <a:latin typeface="+mn-ea"/>
                <a:ea typeface="+mn-ea"/>
              </a:rPr>
              <a:t>1</a:t>
            </a:r>
            <a:r>
              <a:rPr lang="ja-JP" altLang="en-US" dirty="0">
                <a:solidFill>
                  <a:schemeClr val="bg1">
                    <a:lumMod val="50000"/>
                  </a:schemeClr>
                </a:solidFill>
                <a:latin typeface="+mn-ea"/>
                <a:ea typeface="+mn-ea"/>
              </a:rPr>
              <a:t>。③例題</a:t>
            </a:r>
            <a:r>
              <a:rPr lang="en-US" altLang="ja-JP" dirty="0">
                <a:solidFill>
                  <a:schemeClr val="bg1">
                    <a:lumMod val="50000"/>
                  </a:schemeClr>
                </a:solidFill>
                <a:latin typeface="+mn-ea"/>
                <a:ea typeface="+mn-ea"/>
              </a:rPr>
              <a:t>4</a:t>
            </a:r>
            <a:r>
              <a:rPr lang="ja-JP" altLang="en-US" dirty="0">
                <a:solidFill>
                  <a:schemeClr val="bg1">
                    <a:lumMod val="50000"/>
                  </a:schemeClr>
                </a:solidFill>
                <a:latin typeface="+mn-ea"/>
                <a:ea typeface="+mn-ea"/>
              </a:rPr>
              <a:t>。（</a:t>
            </a:r>
            <a:r>
              <a:rPr lang="en-US" altLang="ja-JP" dirty="0">
                <a:solidFill>
                  <a:schemeClr val="bg1">
                    <a:lumMod val="50000"/>
                  </a:schemeClr>
                </a:solidFill>
                <a:latin typeface="+mn-ea"/>
                <a:ea typeface="+mn-ea"/>
              </a:rPr>
              <a:t>A, C, G, T</a:t>
            </a:r>
            <a:r>
              <a:rPr lang="ja-JP" altLang="en-US" dirty="0">
                <a:solidFill>
                  <a:schemeClr val="bg1">
                    <a:lumMod val="50000"/>
                  </a:schemeClr>
                </a:solidFill>
                <a:latin typeface="+mn-ea"/>
                <a:ea typeface="+mn-ea"/>
              </a:rPr>
              <a:t>の並びで）④で与えた各塩基の存在比率（</a:t>
            </a:r>
            <a:r>
              <a:rPr lang="en-US" altLang="ja-JP" dirty="0">
                <a:solidFill>
                  <a:schemeClr val="bg1">
                    <a:lumMod val="50000"/>
                  </a:schemeClr>
                </a:solidFill>
                <a:latin typeface="+mn-ea"/>
                <a:ea typeface="+mn-ea"/>
              </a:rPr>
              <a:t>GC</a:t>
            </a:r>
            <a:r>
              <a:rPr lang="ja-JP" altLang="en-US" dirty="0">
                <a:solidFill>
                  <a:schemeClr val="bg1">
                    <a:lumMod val="50000"/>
                  </a:schemeClr>
                </a:solidFill>
                <a:latin typeface="+mn-ea"/>
                <a:ea typeface="+mn-ea"/>
              </a:rPr>
              <a:t>含量だと</a:t>
            </a:r>
            <a:r>
              <a:rPr lang="en-US" altLang="ja-JP" dirty="0">
                <a:solidFill>
                  <a:schemeClr val="bg1">
                    <a:lumMod val="50000"/>
                  </a:schemeClr>
                </a:solidFill>
                <a:latin typeface="+mn-ea"/>
                <a:ea typeface="+mn-ea"/>
              </a:rPr>
              <a:t>51%</a:t>
            </a:r>
            <a:r>
              <a:rPr lang="ja-JP" altLang="en-US" dirty="0">
                <a:solidFill>
                  <a:schemeClr val="bg1">
                    <a:lumMod val="50000"/>
                  </a:schemeClr>
                </a:solidFill>
                <a:latin typeface="+mn-ea"/>
                <a:ea typeface="+mn-ea"/>
              </a:rPr>
              <a:t>）にして、⑤の長さをもつ計</a:t>
            </a:r>
            <a:r>
              <a:rPr lang="en-US" altLang="ja-JP" dirty="0">
                <a:solidFill>
                  <a:schemeClr val="bg1">
                    <a:lumMod val="50000"/>
                  </a:schemeClr>
                </a:solidFill>
                <a:latin typeface="+mn-ea"/>
                <a:ea typeface="+mn-ea"/>
              </a:rPr>
              <a:t>4</a:t>
            </a:r>
            <a:r>
              <a:rPr lang="ja-JP" altLang="en-US" dirty="0">
                <a:solidFill>
                  <a:schemeClr val="bg1">
                    <a:lumMod val="50000"/>
                  </a:schemeClr>
                </a:solidFill>
                <a:latin typeface="+mn-ea"/>
                <a:ea typeface="+mn-ea"/>
              </a:rPr>
              <a:t>配列からなるランダムな塩基配列を生成し、⑥</a:t>
            </a:r>
            <a:r>
              <a:rPr lang="en-US" altLang="ja-JP" dirty="0">
                <a:solidFill>
                  <a:schemeClr val="bg1">
                    <a:lumMod val="50000"/>
                  </a:schemeClr>
                </a:solidFill>
                <a:latin typeface="+mn-ea"/>
                <a:ea typeface="+mn-ea"/>
              </a:rPr>
              <a:t>hoge4.fasta</a:t>
            </a:r>
            <a:r>
              <a:rPr lang="ja-JP" altLang="en-US" dirty="0">
                <a:solidFill>
                  <a:schemeClr val="bg1">
                    <a:lumMod val="50000"/>
                  </a:schemeClr>
                </a:solidFill>
                <a:latin typeface="+mn-ea"/>
                <a:ea typeface="+mn-ea"/>
              </a:rPr>
              <a:t>というファイル名で保存するスクリプト。今回多くの入力ファイルとして使っている</a:t>
            </a:r>
            <a:r>
              <a:rPr lang="en-US" altLang="ja-JP" dirty="0">
                <a:solidFill>
                  <a:schemeClr val="bg1">
                    <a:lumMod val="50000"/>
                  </a:schemeClr>
                </a:solidFill>
                <a:latin typeface="+mn-ea"/>
                <a:ea typeface="+mn-ea"/>
              </a:rPr>
              <a:t>hoge4.fa</a:t>
            </a:r>
            <a:r>
              <a:rPr lang="ja-JP" altLang="en-US" dirty="0">
                <a:solidFill>
                  <a:schemeClr val="bg1">
                    <a:lumMod val="50000"/>
                  </a:schemeClr>
                </a:solidFill>
                <a:latin typeface="+mn-ea"/>
                <a:ea typeface="+mn-ea"/>
              </a:rPr>
              <a:t>はこの項目の③例題</a:t>
            </a:r>
            <a:r>
              <a:rPr lang="en-US" altLang="ja-JP" dirty="0">
                <a:solidFill>
                  <a:schemeClr val="bg1">
                    <a:lumMod val="50000"/>
                  </a:schemeClr>
                </a:solidFill>
                <a:latin typeface="+mn-ea"/>
                <a:ea typeface="+mn-ea"/>
              </a:rPr>
              <a:t>4</a:t>
            </a:r>
            <a:r>
              <a:rPr lang="ja-JP" altLang="en-US" dirty="0">
                <a:solidFill>
                  <a:schemeClr val="bg1">
                    <a:lumMod val="50000"/>
                  </a:schemeClr>
                </a:solidFill>
                <a:latin typeface="+mn-ea"/>
                <a:ea typeface="+mn-ea"/>
              </a:rPr>
              <a:t>をコピペ実行して得たものです。</a:t>
            </a:r>
            <a:r>
              <a:rPr lang="ja-JP" altLang="en-US" dirty="0">
                <a:latin typeface="+mn-ea"/>
                <a:ea typeface="+mn-ea"/>
              </a:rPr>
              <a:t>この例題では常に同じ乱数を発生させるような操作を行っていない（</a:t>
            </a:r>
            <a:r>
              <a:rPr lang="en-US" altLang="ja-JP" dirty="0" err="1">
                <a:latin typeface="+mn-ea"/>
                <a:ea typeface="+mn-ea"/>
              </a:rPr>
              <a:t>set.seed</a:t>
            </a:r>
            <a:r>
              <a:rPr lang="ja-JP" altLang="en-US" dirty="0">
                <a:latin typeface="+mn-ea"/>
                <a:ea typeface="+mn-ea"/>
              </a:rPr>
              <a:t>という関数を利用していない）ため、</a:t>
            </a:r>
            <a:r>
              <a:rPr lang="ja-JP" altLang="en-US" dirty="0">
                <a:solidFill>
                  <a:srgbClr val="FF0000"/>
                </a:solidFill>
                <a:latin typeface="+mn-ea"/>
                <a:ea typeface="+mn-ea"/>
              </a:rPr>
              <a:t>⑥の出力ファイルと</a:t>
            </a:r>
            <a:r>
              <a:rPr lang="en-US" altLang="ja-JP" dirty="0">
                <a:solidFill>
                  <a:srgbClr val="FF0000"/>
                </a:solidFill>
                <a:latin typeface="+mn-ea"/>
                <a:ea typeface="+mn-ea"/>
              </a:rPr>
              <a:t>hoge4.fa</a:t>
            </a:r>
            <a:r>
              <a:rPr lang="ja-JP" altLang="en-US" dirty="0">
                <a:solidFill>
                  <a:srgbClr val="FF0000"/>
                </a:solidFill>
                <a:latin typeface="+mn-ea"/>
                <a:ea typeface="+mn-ea"/>
              </a:rPr>
              <a:t>の塩基組成は異なりますが、⑤配列数と配列長は同じ</a:t>
            </a:r>
            <a:r>
              <a:rPr lang="ja-JP" altLang="en-US" dirty="0">
                <a:latin typeface="+mn-ea"/>
                <a:ea typeface="+mn-ea"/>
              </a:rPr>
              <a:t>です。</a:t>
            </a:r>
            <a:endParaRPr lang="en-US" altLang="ja-JP" dirty="0">
              <a:latin typeface="+mn-ea"/>
              <a:ea typeface="+mn-ea"/>
            </a:endParaRPr>
          </a:p>
        </p:txBody>
      </p:sp>
      <p:grpSp>
        <p:nvGrpSpPr>
          <p:cNvPr id="18" name="グループ化 1">
            <a:extLst>
              <a:ext uri="{FF2B5EF4-FFF2-40B4-BE49-F238E27FC236}">
                <a16:creationId xmlns:a16="http://schemas.microsoft.com/office/drawing/2014/main" id="{DA99480E-20AD-403B-BB26-77D518AAD682}"/>
              </a:ext>
            </a:extLst>
          </p:cNvPr>
          <p:cNvGrpSpPr>
            <a:grpSpLocks/>
          </p:cNvGrpSpPr>
          <p:nvPr/>
        </p:nvGrpSpPr>
        <p:grpSpPr bwMode="auto">
          <a:xfrm>
            <a:off x="360000" y="1360800"/>
            <a:ext cx="415498" cy="647700"/>
            <a:chOff x="8946000" y="4620357"/>
            <a:chExt cx="415497" cy="647700"/>
          </a:xfrm>
        </p:grpSpPr>
        <p:sp>
          <p:nvSpPr>
            <p:cNvPr id="20" name="下矢印 31">
              <a:extLst>
                <a:ext uri="{FF2B5EF4-FFF2-40B4-BE49-F238E27FC236}">
                  <a16:creationId xmlns:a16="http://schemas.microsoft.com/office/drawing/2014/main" id="{7C83D375-536E-402D-B92A-8386EA46DE57}"/>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1" name="正方形/長方形 1">
              <a:extLst>
                <a:ext uri="{FF2B5EF4-FFF2-40B4-BE49-F238E27FC236}">
                  <a16:creationId xmlns:a16="http://schemas.microsoft.com/office/drawing/2014/main" id="{FE46FB73-00D8-450C-B760-172F3E86C007}"/>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13" name="グループ化 19">
            <a:extLst>
              <a:ext uri="{FF2B5EF4-FFF2-40B4-BE49-F238E27FC236}">
                <a16:creationId xmlns:a16="http://schemas.microsoft.com/office/drawing/2014/main" id="{0D891C94-8747-4CCE-AC67-4638A651F78E}"/>
              </a:ext>
            </a:extLst>
          </p:cNvPr>
          <p:cNvGrpSpPr>
            <a:grpSpLocks/>
          </p:cNvGrpSpPr>
          <p:nvPr/>
        </p:nvGrpSpPr>
        <p:grpSpPr bwMode="auto">
          <a:xfrm>
            <a:off x="3708000" y="2901600"/>
            <a:ext cx="433387" cy="647700"/>
            <a:chOff x="9008376" y="4278533"/>
            <a:chExt cx="432048" cy="647700"/>
          </a:xfrm>
        </p:grpSpPr>
        <p:sp>
          <p:nvSpPr>
            <p:cNvPr id="14" name="下矢印 20">
              <a:extLst>
                <a:ext uri="{FF2B5EF4-FFF2-40B4-BE49-F238E27FC236}">
                  <a16:creationId xmlns:a16="http://schemas.microsoft.com/office/drawing/2014/main" id="{36DF6FB9-0EDD-44CC-AA45-C81D88892FD8}"/>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5" name="テキスト ボックス 21">
              <a:extLst>
                <a:ext uri="{FF2B5EF4-FFF2-40B4-BE49-F238E27FC236}">
                  <a16:creationId xmlns:a16="http://schemas.microsoft.com/office/drawing/2014/main" id="{6D4F47E7-7C90-4CFC-AC5A-E2578C944D35}"/>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cxnSp>
        <p:nvCxnSpPr>
          <p:cNvPr id="22" name="直線コネクタ 21">
            <a:extLst>
              <a:ext uri="{FF2B5EF4-FFF2-40B4-BE49-F238E27FC236}">
                <a16:creationId xmlns:a16="http://schemas.microsoft.com/office/drawing/2014/main" id="{BBD66C1F-946F-48FC-9B09-B321AF2A513F}"/>
              </a:ext>
            </a:extLst>
          </p:cNvPr>
          <p:cNvCxnSpPr/>
          <p:nvPr/>
        </p:nvCxnSpPr>
        <p:spPr>
          <a:xfrm>
            <a:off x="4376935" y="2016000"/>
            <a:ext cx="1296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グループ化 22">
            <a:extLst>
              <a:ext uri="{FF2B5EF4-FFF2-40B4-BE49-F238E27FC236}">
                <a16:creationId xmlns:a16="http://schemas.microsoft.com/office/drawing/2014/main" id="{8D24FA41-C16D-41A8-979C-A30504B687A7}"/>
              </a:ext>
            </a:extLst>
          </p:cNvPr>
          <p:cNvGrpSpPr>
            <a:grpSpLocks/>
          </p:cNvGrpSpPr>
          <p:nvPr/>
        </p:nvGrpSpPr>
        <p:grpSpPr bwMode="auto">
          <a:xfrm>
            <a:off x="4701085" y="2014648"/>
            <a:ext cx="647700" cy="368300"/>
            <a:chOff x="8113143" y="5184000"/>
            <a:chExt cx="647700" cy="369332"/>
          </a:xfrm>
        </p:grpSpPr>
        <p:sp>
          <p:nvSpPr>
            <p:cNvPr id="24" name="下矢印 23">
              <a:extLst>
                <a:ext uri="{FF2B5EF4-FFF2-40B4-BE49-F238E27FC236}">
                  <a16:creationId xmlns:a16="http://schemas.microsoft.com/office/drawing/2014/main" id="{74EC876D-4C0D-4815-927B-14DD8A992E63}"/>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5" name="テキスト ボックス 24">
              <a:extLst>
                <a:ext uri="{FF2B5EF4-FFF2-40B4-BE49-F238E27FC236}">
                  <a16:creationId xmlns:a16="http://schemas.microsoft.com/office/drawing/2014/main" id="{F0C9C406-27A7-43E0-84F5-D7C62A90DB34}"/>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grpSp>
        <p:nvGrpSpPr>
          <p:cNvPr id="26" name="グループ化 19">
            <a:extLst>
              <a:ext uri="{FF2B5EF4-FFF2-40B4-BE49-F238E27FC236}">
                <a16:creationId xmlns:a16="http://schemas.microsoft.com/office/drawing/2014/main" id="{65B9CC7F-153C-4165-A6EE-24B8482F4DD1}"/>
              </a:ext>
            </a:extLst>
          </p:cNvPr>
          <p:cNvGrpSpPr>
            <a:grpSpLocks/>
          </p:cNvGrpSpPr>
          <p:nvPr/>
        </p:nvGrpSpPr>
        <p:grpSpPr bwMode="auto">
          <a:xfrm>
            <a:off x="2412000" y="2556000"/>
            <a:ext cx="433387" cy="647700"/>
            <a:chOff x="9008376" y="4278533"/>
            <a:chExt cx="432048" cy="647700"/>
          </a:xfrm>
        </p:grpSpPr>
        <p:sp>
          <p:nvSpPr>
            <p:cNvPr id="27" name="下矢印 20">
              <a:extLst>
                <a:ext uri="{FF2B5EF4-FFF2-40B4-BE49-F238E27FC236}">
                  <a16:creationId xmlns:a16="http://schemas.microsoft.com/office/drawing/2014/main" id="{F3106EF6-1A40-4070-A55E-455C8DC1BC85}"/>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8" name="テキスト ボックス 21">
              <a:extLst>
                <a:ext uri="{FF2B5EF4-FFF2-40B4-BE49-F238E27FC236}">
                  <a16:creationId xmlns:a16="http://schemas.microsoft.com/office/drawing/2014/main" id="{C7E55619-4E6C-411C-83D4-0A145BA3A15F}"/>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⑥</a:t>
              </a:r>
            </a:p>
          </p:txBody>
        </p:sp>
      </p:grpSp>
    </p:spTree>
    <p:extLst>
      <p:ext uri="{BB962C8B-B14F-4D97-AF65-F5344CB8AC3E}">
        <p14:creationId xmlns:p14="http://schemas.microsoft.com/office/powerpoint/2010/main" val="283214368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854CFF8-8F9F-401E-93B3-383A5E158879}"/>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ランダム配列を生成</a:t>
            </a:r>
            <a:r>
              <a:rPr lang="en-US" altLang="ja-JP" sz="4000" dirty="0">
                <a:latin typeface="+mn-ea"/>
              </a:rPr>
              <a:t>7</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152</a:t>
            </a:fld>
            <a:endParaRPr lang="en-US" altLang="ja-JP" dirty="0">
              <a:solidFill>
                <a:srgbClr val="000000"/>
              </a:solidFill>
            </a:endParaRPr>
          </a:p>
        </p:txBody>
      </p:sp>
      <p:sp>
        <p:nvSpPr>
          <p:cNvPr id="19" name="テキスト ボックス 17">
            <a:extLst>
              <a:ext uri="{FF2B5EF4-FFF2-40B4-BE49-F238E27FC236}">
                <a16:creationId xmlns:a16="http://schemas.microsoft.com/office/drawing/2014/main" id="{80B49920-94A2-48DF-B888-8308B439B5CC}"/>
              </a:ext>
            </a:extLst>
          </p:cNvPr>
          <p:cNvSpPr txBox="1">
            <a:spLocks noChangeArrowheads="1"/>
          </p:cNvSpPr>
          <p:nvPr/>
        </p:nvSpPr>
        <p:spPr bwMode="auto">
          <a:xfrm>
            <a:off x="5169024"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pic>
        <p:nvPicPr>
          <p:cNvPr id="16" name="図 15">
            <a:extLst>
              <a:ext uri="{FF2B5EF4-FFF2-40B4-BE49-F238E27FC236}">
                <a16:creationId xmlns:a16="http://schemas.microsoft.com/office/drawing/2014/main" id="{B678AA39-70C8-40A2-89C4-3ED94BC10B26}"/>
              </a:ext>
            </a:extLst>
          </p:cNvPr>
          <p:cNvPicPr>
            <a:picLocks noChangeAspect="1"/>
          </p:cNvPicPr>
          <p:nvPr/>
        </p:nvPicPr>
        <p:blipFill>
          <a:blip r:embed="rId4"/>
          <a:stretch>
            <a:fillRect/>
          </a:stretch>
        </p:blipFill>
        <p:spPr>
          <a:xfrm>
            <a:off x="792000" y="180000"/>
            <a:ext cx="2743438" cy="167655"/>
          </a:xfrm>
          <a:prstGeom prst="rect">
            <a:avLst/>
          </a:prstGeom>
        </p:spPr>
      </p:pic>
      <p:sp>
        <p:nvSpPr>
          <p:cNvPr id="17" name="Text Box 8">
            <a:extLst>
              <a:ext uri="{FF2B5EF4-FFF2-40B4-BE49-F238E27FC236}">
                <a16:creationId xmlns:a16="http://schemas.microsoft.com/office/drawing/2014/main" id="{8740C7DD-9FCB-4A74-AD69-591238526857}"/>
              </a:ext>
            </a:extLst>
          </p:cNvPr>
          <p:cNvSpPr txBox="1">
            <a:spLocks noChangeArrowheads="1"/>
          </p:cNvSpPr>
          <p:nvPr/>
        </p:nvSpPr>
        <p:spPr bwMode="auto">
          <a:xfrm>
            <a:off x="5796172" y="46100"/>
            <a:ext cx="4053371" cy="92333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ea typeface="+mn-ea"/>
              </a:rPr>
              <a:t>①の項目の、②例題</a:t>
            </a:r>
            <a:r>
              <a:rPr lang="en-US" altLang="ja-JP" dirty="0">
                <a:latin typeface="+mn-ea"/>
                <a:ea typeface="+mn-ea"/>
              </a:rPr>
              <a:t>4</a:t>
            </a:r>
            <a:r>
              <a:rPr lang="ja-JP" altLang="en-US" dirty="0">
                <a:latin typeface="+mn-ea"/>
                <a:ea typeface="+mn-ea"/>
              </a:rPr>
              <a:t>を実行して、ある試行でたまたま得た結果ファイルが</a:t>
            </a:r>
            <a:r>
              <a:rPr lang="en-US" altLang="ja-JP" dirty="0">
                <a:solidFill>
                  <a:srgbClr val="669900"/>
                </a:solidFill>
                <a:latin typeface="+mn-ea"/>
                <a:ea typeface="+mn-ea"/>
              </a:rPr>
              <a:t>hoge4.fa</a:t>
            </a:r>
            <a:r>
              <a:rPr lang="ja-JP" altLang="en-US" dirty="0">
                <a:latin typeface="+mn-ea"/>
                <a:ea typeface="+mn-ea"/>
              </a:rPr>
              <a:t>ということ。それが、例えば</a:t>
            </a:r>
            <a:r>
              <a:rPr lang="en-US" altLang="ja-JP" dirty="0">
                <a:latin typeface="+mn-ea"/>
                <a:ea typeface="+mn-ea"/>
              </a:rPr>
              <a:t>…</a:t>
            </a:r>
          </a:p>
        </p:txBody>
      </p:sp>
      <p:grpSp>
        <p:nvGrpSpPr>
          <p:cNvPr id="18" name="グループ化 1">
            <a:extLst>
              <a:ext uri="{FF2B5EF4-FFF2-40B4-BE49-F238E27FC236}">
                <a16:creationId xmlns:a16="http://schemas.microsoft.com/office/drawing/2014/main" id="{DA99480E-20AD-403B-BB26-77D518AAD682}"/>
              </a:ext>
            </a:extLst>
          </p:cNvPr>
          <p:cNvGrpSpPr>
            <a:grpSpLocks/>
          </p:cNvGrpSpPr>
          <p:nvPr/>
        </p:nvGrpSpPr>
        <p:grpSpPr bwMode="auto">
          <a:xfrm>
            <a:off x="360000" y="1360800"/>
            <a:ext cx="415498" cy="647700"/>
            <a:chOff x="8946000" y="4620357"/>
            <a:chExt cx="415497" cy="647700"/>
          </a:xfrm>
        </p:grpSpPr>
        <p:sp>
          <p:nvSpPr>
            <p:cNvPr id="20" name="下矢印 31">
              <a:extLst>
                <a:ext uri="{FF2B5EF4-FFF2-40B4-BE49-F238E27FC236}">
                  <a16:creationId xmlns:a16="http://schemas.microsoft.com/office/drawing/2014/main" id="{7C83D375-536E-402D-B92A-8386EA46DE57}"/>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1" name="正方形/長方形 1">
              <a:extLst>
                <a:ext uri="{FF2B5EF4-FFF2-40B4-BE49-F238E27FC236}">
                  <a16:creationId xmlns:a16="http://schemas.microsoft.com/office/drawing/2014/main" id="{FE46FB73-00D8-450C-B760-172F3E86C007}"/>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29" name="グループ化 1">
            <a:extLst>
              <a:ext uri="{FF2B5EF4-FFF2-40B4-BE49-F238E27FC236}">
                <a16:creationId xmlns:a16="http://schemas.microsoft.com/office/drawing/2014/main" id="{484B7526-06DE-4507-B087-1A1DD9720561}"/>
              </a:ext>
            </a:extLst>
          </p:cNvPr>
          <p:cNvGrpSpPr>
            <a:grpSpLocks/>
          </p:cNvGrpSpPr>
          <p:nvPr/>
        </p:nvGrpSpPr>
        <p:grpSpPr bwMode="auto">
          <a:xfrm>
            <a:off x="3334413" y="287360"/>
            <a:ext cx="647700" cy="369332"/>
            <a:chOff x="8773143" y="4154400"/>
            <a:chExt cx="647700" cy="369332"/>
          </a:xfrm>
        </p:grpSpPr>
        <p:sp>
          <p:nvSpPr>
            <p:cNvPr id="30" name="下矢印 29">
              <a:extLst>
                <a:ext uri="{FF2B5EF4-FFF2-40B4-BE49-F238E27FC236}">
                  <a16:creationId xmlns:a16="http://schemas.microsoft.com/office/drawing/2014/main" id="{96ADF15C-7EEA-4F01-89A4-793BAD662E0E}"/>
                </a:ext>
              </a:extLst>
            </p:cNvPr>
            <p:cNvSpPr>
              <a:spLocks noChangeArrowheads="1"/>
            </p:cNvSpPr>
            <p:nvPr/>
          </p:nvSpPr>
          <p:spPr bwMode="auto">
            <a:xfrm rot="8100000">
              <a:off x="8773143" y="418375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1" name="正方形/長方形 1">
              <a:extLst>
                <a:ext uri="{FF2B5EF4-FFF2-40B4-BE49-F238E27FC236}">
                  <a16:creationId xmlns:a16="http://schemas.microsoft.com/office/drawing/2014/main" id="{7376FDFF-5D71-4D97-8AFF-D85FC22DA556}"/>
                </a:ext>
              </a:extLst>
            </p:cNvPr>
            <p:cNvSpPr>
              <a:spLocks noChangeArrowheads="1"/>
            </p:cNvSpPr>
            <p:nvPr/>
          </p:nvSpPr>
          <p:spPr bwMode="auto">
            <a:xfrm>
              <a:off x="8906400" y="41544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244934962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94240FBB-9024-427B-A663-A50010904D00}"/>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ランダム配列を生成</a:t>
            </a:r>
            <a:r>
              <a:rPr lang="en-US" altLang="ja-JP" sz="4000" dirty="0">
                <a:latin typeface="+mn-ea"/>
              </a:rPr>
              <a:t>8</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153</a:t>
            </a:fld>
            <a:endParaRPr lang="en-US" altLang="ja-JP" dirty="0">
              <a:solidFill>
                <a:srgbClr val="000000"/>
              </a:solidFill>
            </a:endParaRPr>
          </a:p>
        </p:txBody>
      </p:sp>
      <p:sp>
        <p:nvSpPr>
          <p:cNvPr id="19" name="テキスト ボックス 17">
            <a:extLst>
              <a:ext uri="{FF2B5EF4-FFF2-40B4-BE49-F238E27FC236}">
                <a16:creationId xmlns:a16="http://schemas.microsoft.com/office/drawing/2014/main" id="{80B49920-94A2-48DF-B888-8308B439B5CC}"/>
              </a:ext>
            </a:extLst>
          </p:cNvPr>
          <p:cNvSpPr txBox="1">
            <a:spLocks noChangeArrowheads="1"/>
          </p:cNvSpPr>
          <p:nvPr/>
        </p:nvSpPr>
        <p:spPr bwMode="auto">
          <a:xfrm>
            <a:off x="5169024"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sp>
        <p:nvSpPr>
          <p:cNvPr id="17" name="Text Box 8">
            <a:extLst>
              <a:ext uri="{FF2B5EF4-FFF2-40B4-BE49-F238E27FC236}">
                <a16:creationId xmlns:a16="http://schemas.microsoft.com/office/drawing/2014/main" id="{8740C7DD-9FCB-4A74-AD69-591238526857}"/>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①の項目の、②例題</a:t>
            </a:r>
            <a:r>
              <a:rPr lang="en-US" altLang="ja-JP" dirty="0">
                <a:solidFill>
                  <a:schemeClr val="bg1">
                    <a:lumMod val="50000"/>
                  </a:schemeClr>
                </a:solidFill>
                <a:latin typeface="+mn-ea"/>
              </a:rPr>
              <a:t>4</a:t>
            </a:r>
            <a:r>
              <a:rPr lang="ja-JP" altLang="en-US" dirty="0">
                <a:solidFill>
                  <a:schemeClr val="bg1">
                    <a:lumMod val="50000"/>
                  </a:schemeClr>
                </a:solidFill>
                <a:latin typeface="+mn-ea"/>
              </a:rPr>
              <a:t>を実行して、ある試行でたまたま得た結果ファイルが</a:t>
            </a:r>
            <a:r>
              <a:rPr lang="en-US" altLang="ja-JP" dirty="0">
                <a:solidFill>
                  <a:schemeClr val="bg1">
                    <a:lumMod val="50000"/>
                  </a:schemeClr>
                </a:solidFill>
                <a:latin typeface="+mn-ea"/>
              </a:rPr>
              <a:t>hoge4.fa</a:t>
            </a:r>
            <a:r>
              <a:rPr lang="ja-JP" altLang="en-US" dirty="0">
                <a:solidFill>
                  <a:schemeClr val="bg1">
                    <a:lumMod val="50000"/>
                  </a:schemeClr>
                </a:solidFill>
                <a:latin typeface="+mn-ea"/>
              </a:rPr>
              <a:t>ということ。それが、例えば</a:t>
            </a:r>
            <a:r>
              <a:rPr lang="ja-JP" altLang="en-US" dirty="0">
                <a:latin typeface="+mn-ea"/>
              </a:rPr>
              <a:t>③の項目の、④例題</a:t>
            </a:r>
            <a:r>
              <a:rPr lang="en-US" altLang="ja-JP" dirty="0">
                <a:latin typeface="+mn-ea"/>
              </a:rPr>
              <a:t>1</a:t>
            </a:r>
            <a:r>
              <a:rPr lang="ja-JP" altLang="en-US" dirty="0">
                <a:latin typeface="+mn-ea"/>
              </a:rPr>
              <a:t>の赤下線部分に対応する。</a:t>
            </a:r>
            <a:endParaRPr lang="en-US" altLang="ja-JP" dirty="0">
              <a:latin typeface="+mn-ea"/>
            </a:endParaRPr>
          </a:p>
        </p:txBody>
      </p:sp>
      <p:pic>
        <p:nvPicPr>
          <p:cNvPr id="8" name="図 7">
            <a:extLst>
              <a:ext uri="{FF2B5EF4-FFF2-40B4-BE49-F238E27FC236}">
                <a16:creationId xmlns:a16="http://schemas.microsoft.com/office/drawing/2014/main" id="{4C4930E2-0F1D-49C5-8AFC-E4ED0A60BF8E}"/>
              </a:ext>
            </a:extLst>
          </p:cNvPr>
          <p:cNvPicPr>
            <a:picLocks noChangeAspect="1"/>
          </p:cNvPicPr>
          <p:nvPr/>
        </p:nvPicPr>
        <p:blipFill>
          <a:blip r:embed="rId4"/>
          <a:stretch>
            <a:fillRect/>
          </a:stretch>
        </p:blipFill>
        <p:spPr>
          <a:xfrm>
            <a:off x="792000" y="180000"/>
            <a:ext cx="4480948" cy="175275"/>
          </a:xfrm>
          <a:prstGeom prst="rect">
            <a:avLst/>
          </a:prstGeom>
        </p:spPr>
      </p:pic>
      <p:grpSp>
        <p:nvGrpSpPr>
          <p:cNvPr id="10" name="グループ化 19">
            <a:extLst>
              <a:ext uri="{FF2B5EF4-FFF2-40B4-BE49-F238E27FC236}">
                <a16:creationId xmlns:a16="http://schemas.microsoft.com/office/drawing/2014/main" id="{BE69F2E1-1FDE-4547-8BA6-0F7D798FA8D0}"/>
              </a:ext>
            </a:extLst>
          </p:cNvPr>
          <p:cNvGrpSpPr>
            <a:grpSpLocks/>
          </p:cNvGrpSpPr>
          <p:nvPr/>
        </p:nvGrpSpPr>
        <p:grpSpPr bwMode="auto">
          <a:xfrm>
            <a:off x="8336037" y="1656000"/>
            <a:ext cx="433387" cy="647700"/>
            <a:chOff x="9008376" y="4278533"/>
            <a:chExt cx="432048" cy="647700"/>
          </a:xfrm>
        </p:grpSpPr>
        <p:sp>
          <p:nvSpPr>
            <p:cNvPr id="11" name="下矢印 20">
              <a:extLst>
                <a:ext uri="{FF2B5EF4-FFF2-40B4-BE49-F238E27FC236}">
                  <a16:creationId xmlns:a16="http://schemas.microsoft.com/office/drawing/2014/main" id="{DBA7A23F-79E2-4793-8D1D-6E22B88AA049}"/>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3" name="テキスト ボックス 21">
              <a:extLst>
                <a:ext uri="{FF2B5EF4-FFF2-40B4-BE49-F238E27FC236}">
                  <a16:creationId xmlns:a16="http://schemas.microsoft.com/office/drawing/2014/main" id="{0CFE8687-FB67-4BCF-859A-E71031936F8F}"/>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14" name="グループ化 19">
            <a:extLst>
              <a:ext uri="{FF2B5EF4-FFF2-40B4-BE49-F238E27FC236}">
                <a16:creationId xmlns:a16="http://schemas.microsoft.com/office/drawing/2014/main" id="{AD48526D-09A3-4DCF-B667-ECE183685966}"/>
              </a:ext>
            </a:extLst>
          </p:cNvPr>
          <p:cNvGrpSpPr>
            <a:grpSpLocks/>
          </p:cNvGrpSpPr>
          <p:nvPr/>
        </p:nvGrpSpPr>
        <p:grpSpPr bwMode="auto">
          <a:xfrm>
            <a:off x="8480053" y="2772000"/>
            <a:ext cx="433387" cy="647700"/>
            <a:chOff x="9008376" y="4278533"/>
            <a:chExt cx="432048" cy="647700"/>
          </a:xfrm>
        </p:grpSpPr>
        <p:sp>
          <p:nvSpPr>
            <p:cNvPr id="16" name="下矢印 20">
              <a:extLst>
                <a:ext uri="{FF2B5EF4-FFF2-40B4-BE49-F238E27FC236}">
                  <a16:creationId xmlns:a16="http://schemas.microsoft.com/office/drawing/2014/main" id="{250D8830-B199-4249-9411-221288F2F7A2}"/>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8" name="テキスト ボックス 21">
              <a:extLst>
                <a:ext uri="{FF2B5EF4-FFF2-40B4-BE49-F238E27FC236}">
                  <a16:creationId xmlns:a16="http://schemas.microsoft.com/office/drawing/2014/main" id="{748199A8-BACD-46F9-ADB2-427E9132D013}"/>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cxnSp>
        <p:nvCxnSpPr>
          <p:cNvPr id="20" name="直線コネクタ 19">
            <a:extLst>
              <a:ext uri="{FF2B5EF4-FFF2-40B4-BE49-F238E27FC236}">
                <a16:creationId xmlns:a16="http://schemas.microsoft.com/office/drawing/2014/main" id="{C8FAB098-F684-466B-AD56-68B354377E6E}"/>
              </a:ext>
            </a:extLst>
          </p:cNvPr>
          <p:cNvCxnSpPr/>
          <p:nvPr/>
        </p:nvCxnSpPr>
        <p:spPr>
          <a:xfrm>
            <a:off x="467999" y="3212976"/>
            <a:ext cx="7488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399477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94240FBB-9024-427B-A663-A50010904D00}"/>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ランダム配列を生成</a:t>
            </a:r>
            <a:r>
              <a:rPr lang="en-US" altLang="ja-JP" sz="4000" dirty="0">
                <a:latin typeface="+mn-ea"/>
              </a:rPr>
              <a:t>9</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154</a:t>
            </a:fld>
            <a:endParaRPr lang="en-US" altLang="ja-JP" dirty="0">
              <a:solidFill>
                <a:srgbClr val="000000"/>
              </a:solidFill>
            </a:endParaRPr>
          </a:p>
        </p:txBody>
      </p:sp>
      <p:sp>
        <p:nvSpPr>
          <p:cNvPr id="19" name="テキスト ボックス 17">
            <a:extLst>
              <a:ext uri="{FF2B5EF4-FFF2-40B4-BE49-F238E27FC236}">
                <a16:creationId xmlns:a16="http://schemas.microsoft.com/office/drawing/2014/main" id="{80B49920-94A2-48DF-B888-8308B439B5CC}"/>
              </a:ext>
            </a:extLst>
          </p:cNvPr>
          <p:cNvSpPr txBox="1">
            <a:spLocks noChangeArrowheads="1"/>
          </p:cNvSpPr>
          <p:nvPr/>
        </p:nvSpPr>
        <p:spPr bwMode="auto">
          <a:xfrm>
            <a:off x="5169024"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sp>
        <p:nvSpPr>
          <p:cNvPr id="17" name="Text Box 8">
            <a:extLst>
              <a:ext uri="{FF2B5EF4-FFF2-40B4-BE49-F238E27FC236}">
                <a16:creationId xmlns:a16="http://schemas.microsoft.com/office/drawing/2014/main" id="{8740C7DD-9FCB-4A74-AD69-591238526857}"/>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①の項目の、②例題</a:t>
            </a:r>
            <a:r>
              <a:rPr lang="en-US" altLang="ja-JP" dirty="0">
                <a:solidFill>
                  <a:schemeClr val="bg1">
                    <a:lumMod val="50000"/>
                  </a:schemeClr>
                </a:solidFill>
                <a:latin typeface="+mn-ea"/>
              </a:rPr>
              <a:t>4</a:t>
            </a:r>
            <a:r>
              <a:rPr lang="ja-JP" altLang="en-US" dirty="0">
                <a:solidFill>
                  <a:schemeClr val="bg1">
                    <a:lumMod val="50000"/>
                  </a:schemeClr>
                </a:solidFill>
                <a:latin typeface="+mn-ea"/>
              </a:rPr>
              <a:t>を実行して、ある試行でたまたま得た結果ファイルが</a:t>
            </a:r>
            <a:r>
              <a:rPr lang="en-US" altLang="ja-JP" dirty="0">
                <a:solidFill>
                  <a:schemeClr val="bg1">
                    <a:lumMod val="50000"/>
                  </a:schemeClr>
                </a:solidFill>
                <a:latin typeface="+mn-ea"/>
              </a:rPr>
              <a:t>hoge4.fa</a:t>
            </a:r>
            <a:r>
              <a:rPr lang="ja-JP" altLang="en-US" dirty="0">
                <a:solidFill>
                  <a:schemeClr val="bg1">
                    <a:lumMod val="50000"/>
                  </a:schemeClr>
                </a:solidFill>
                <a:latin typeface="+mn-ea"/>
              </a:rPr>
              <a:t>ということ。それが、例えば③の項目の、④例題</a:t>
            </a:r>
            <a:r>
              <a:rPr lang="en-US" altLang="ja-JP" dirty="0">
                <a:solidFill>
                  <a:schemeClr val="bg1">
                    <a:lumMod val="50000"/>
                  </a:schemeClr>
                </a:solidFill>
                <a:latin typeface="+mn-ea"/>
              </a:rPr>
              <a:t>1</a:t>
            </a:r>
            <a:r>
              <a:rPr lang="ja-JP" altLang="en-US" dirty="0">
                <a:solidFill>
                  <a:schemeClr val="bg1">
                    <a:lumMod val="50000"/>
                  </a:schemeClr>
                </a:solidFill>
                <a:latin typeface="+mn-ea"/>
              </a:rPr>
              <a:t>の赤下線部分に対応する。</a:t>
            </a:r>
            <a:r>
              <a:rPr lang="ja-JP" altLang="en-US" dirty="0">
                <a:latin typeface="+mn-ea"/>
              </a:rPr>
              <a:t>こういうこと。</a:t>
            </a:r>
            <a:endParaRPr lang="en-US" altLang="ja-JP" dirty="0">
              <a:latin typeface="+mn-ea"/>
            </a:endParaRPr>
          </a:p>
        </p:txBody>
      </p:sp>
      <p:pic>
        <p:nvPicPr>
          <p:cNvPr id="8" name="図 7">
            <a:extLst>
              <a:ext uri="{FF2B5EF4-FFF2-40B4-BE49-F238E27FC236}">
                <a16:creationId xmlns:a16="http://schemas.microsoft.com/office/drawing/2014/main" id="{4C4930E2-0F1D-49C5-8AFC-E4ED0A60BF8E}"/>
              </a:ext>
            </a:extLst>
          </p:cNvPr>
          <p:cNvPicPr>
            <a:picLocks noChangeAspect="1"/>
          </p:cNvPicPr>
          <p:nvPr/>
        </p:nvPicPr>
        <p:blipFill>
          <a:blip r:embed="rId4"/>
          <a:stretch>
            <a:fillRect/>
          </a:stretch>
        </p:blipFill>
        <p:spPr>
          <a:xfrm>
            <a:off x="792000" y="180000"/>
            <a:ext cx="4480948" cy="175275"/>
          </a:xfrm>
          <a:prstGeom prst="rect">
            <a:avLst/>
          </a:prstGeom>
        </p:spPr>
      </p:pic>
      <p:grpSp>
        <p:nvGrpSpPr>
          <p:cNvPr id="10" name="グループ化 19">
            <a:extLst>
              <a:ext uri="{FF2B5EF4-FFF2-40B4-BE49-F238E27FC236}">
                <a16:creationId xmlns:a16="http://schemas.microsoft.com/office/drawing/2014/main" id="{BE69F2E1-1FDE-4547-8BA6-0F7D798FA8D0}"/>
              </a:ext>
            </a:extLst>
          </p:cNvPr>
          <p:cNvGrpSpPr>
            <a:grpSpLocks/>
          </p:cNvGrpSpPr>
          <p:nvPr/>
        </p:nvGrpSpPr>
        <p:grpSpPr bwMode="auto">
          <a:xfrm>
            <a:off x="8336037" y="1656000"/>
            <a:ext cx="433387" cy="647700"/>
            <a:chOff x="9008376" y="4278533"/>
            <a:chExt cx="432048" cy="647700"/>
          </a:xfrm>
        </p:grpSpPr>
        <p:sp>
          <p:nvSpPr>
            <p:cNvPr id="11" name="下矢印 20">
              <a:extLst>
                <a:ext uri="{FF2B5EF4-FFF2-40B4-BE49-F238E27FC236}">
                  <a16:creationId xmlns:a16="http://schemas.microsoft.com/office/drawing/2014/main" id="{DBA7A23F-79E2-4793-8D1D-6E22B88AA049}"/>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3" name="テキスト ボックス 21">
              <a:extLst>
                <a:ext uri="{FF2B5EF4-FFF2-40B4-BE49-F238E27FC236}">
                  <a16:creationId xmlns:a16="http://schemas.microsoft.com/office/drawing/2014/main" id="{0CFE8687-FB67-4BCF-859A-E71031936F8F}"/>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14" name="グループ化 19">
            <a:extLst>
              <a:ext uri="{FF2B5EF4-FFF2-40B4-BE49-F238E27FC236}">
                <a16:creationId xmlns:a16="http://schemas.microsoft.com/office/drawing/2014/main" id="{AD48526D-09A3-4DCF-B667-ECE183685966}"/>
              </a:ext>
            </a:extLst>
          </p:cNvPr>
          <p:cNvGrpSpPr>
            <a:grpSpLocks/>
          </p:cNvGrpSpPr>
          <p:nvPr/>
        </p:nvGrpSpPr>
        <p:grpSpPr bwMode="auto">
          <a:xfrm>
            <a:off x="8480053" y="2772000"/>
            <a:ext cx="433387" cy="647700"/>
            <a:chOff x="9008376" y="4278533"/>
            <a:chExt cx="432048" cy="647700"/>
          </a:xfrm>
        </p:grpSpPr>
        <p:sp>
          <p:nvSpPr>
            <p:cNvPr id="16" name="下矢印 20">
              <a:extLst>
                <a:ext uri="{FF2B5EF4-FFF2-40B4-BE49-F238E27FC236}">
                  <a16:creationId xmlns:a16="http://schemas.microsoft.com/office/drawing/2014/main" id="{250D8830-B199-4249-9411-221288F2F7A2}"/>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8" name="テキスト ボックス 21">
              <a:extLst>
                <a:ext uri="{FF2B5EF4-FFF2-40B4-BE49-F238E27FC236}">
                  <a16:creationId xmlns:a16="http://schemas.microsoft.com/office/drawing/2014/main" id="{748199A8-BACD-46F9-ADB2-427E9132D013}"/>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cxnSp>
        <p:nvCxnSpPr>
          <p:cNvPr id="20" name="直線コネクタ 19">
            <a:extLst>
              <a:ext uri="{FF2B5EF4-FFF2-40B4-BE49-F238E27FC236}">
                <a16:creationId xmlns:a16="http://schemas.microsoft.com/office/drawing/2014/main" id="{C8FAB098-F684-466B-AD56-68B354377E6E}"/>
              </a:ext>
            </a:extLst>
          </p:cNvPr>
          <p:cNvCxnSpPr/>
          <p:nvPr/>
        </p:nvCxnSpPr>
        <p:spPr>
          <a:xfrm>
            <a:off x="467999" y="3212976"/>
            <a:ext cx="7488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1" name="グループ化 25">
            <a:extLst>
              <a:ext uri="{FF2B5EF4-FFF2-40B4-BE49-F238E27FC236}">
                <a16:creationId xmlns:a16="http://schemas.microsoft.com/office/drawing/2014/main" id="{969C26F3-B7AE-444D-98A9-3F63854A74FE}"/>
              </a:ext>
            </a:extLst>
          </p:cNvPr>
          <p:cNvGrpSpPr>
            <a:grpSpLocks/>
          </p:cNvGrpSpPr>
          <p:nvPr/>
        </p:nvGrpSpPr>
        <p:grpSpPr bwMode="auto">
          <a:xfrm>
            <a:off x="3564299" y="2655144"/>
            <a:ext cx="647700" cy="368300"/>
            <a:chOff x="8265543" y="5967772"/>
            <a:chExt cx="647700" cy="369332"/>
          </a:xfrm>
        </p:grpSpPr>
        <p:sp>
          <p:nvSpPr>
            <p:cNvPr id="22" name="下矢印 26">
              <a:extLst>
                <a:ext uri="{FF2B5EF4-FFF2-40B4-BE49-F238E27FC236}">
                  <a16:creationId xmlns:a16="http://schemas.microsoft.com/office/drawing/2014/main" id="{63135376-ED81-4744-8259-B4F6EAA8112B}"/>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3" name="テキスト ボックス 27">
              <a:extLst>
                <a:ext uri="{FF2B5EF4-FFF2-40B4-BE49-F238E27FC236}">
                  <a16:creationId xmlns:a16="http://schemas.microsoft.com/office/drawing/2014/main" id="{29B01E38-7CA4-4DD7-AE57-F1E605C54B27}"/>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24" name="グループ化 25">
            <a:extLst>
              <a:ext uri="{FF2B5EF4-FFF2-40B4-BE49-F238E27FC236}">
                <a16:creationId xmlns:a16="http://schemas.microsoft.com/office/drawing/2014/main" id="{3C19D89E-C1C3-413E-BFDD-B861158D4882}"/>
              </a:ext>
            </a:extLst>
          </p:cNvPr>
          <p:cNvGrpSpPr>
            <a:grpSpLocks/>
          </p:cNvGrpSpPr>
          <p:nvPr/>
        </p:nvGrpSpPr>
        <p:grpSpPr bwMode="auto">
          <a:xfrm>
            <a:off x="1640632" y="2630142"/>
            <a:ext cx="647700" cy="368300"/>
            <a:chOff x="8265543" y="5967772"/>
            <a:chExt cx="647700" cy="369332"/>
          </a:xfrm>
        </p:grpSpPr>
        <p:sp>
          <p:nvSpPr>
            <p:cNvPr id="25" name="下矢印 26">
              <a:extLst>
                <a:ext uri="{FF2B5EF4-FFF2-40B4-BE49-F238E27FC236}">
                  <a16:creationId xmlns:a16="http://schemas.microsoft.com/office/drawing/2014/main" id="{09CC78E5-AE80-4A80-AA72-2CC74B36B1E3}"/>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6" name="テキスト ボックス 27">
              <a:extLst>
                <a:ext uri="{FF2B5EF4-FFF2-40B4-BE49-F238E27FC236}">
                  <a16:creationId xmlns:a16="http://schemas.microsoft.com/office/drawing/2014/main" id="{8C83E429-9D53-411B-A4B7-D8540EC4CD1B}"/>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215833494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6000"/>
            <a:ext cx="9453504" cy="4536157"/>
          </a:xfrm>
        </p:spPr>
        <p:txBody>
          <a:bodyPr/>
          <a:lstStyle/>
          <a:p>
            <a:r>
              <a:rPr lang="en-US" altLang="ja-JP" sz="2400" dirty="0">
                <a:solidFill>
                  <a:schemeClr val="bg1">
                    <a:lumMod val="50000"/>
                  </a:schemeClr>
                </a:solidFill>
                <a:latin typeface="+mn-ea"/>
              </a:rPr>
              <a:t>Introduction</a:t>
            </a:r>
            <a:r>
              <a:rPr lang="ja-JP" altLang="en-US" sz="2400" dirty="0">
                <a:solidFill>
                  <a:schemeClr val="bg1">
                    <a:lumMod val="50000"/>
                  </a:schemeClr>
                </a:solidFill>
                <a:latin typeface="+mn-ea"/>
              </a:rPr>
              <a:t>、出現頻度解析（</a:t>
            </a:r>
            <a:r>
              <a:rPr lang="en-US" altLang="ja-JP" sz="2400" dirty="0">
                <a:solidFill>
                  <a:schemeClr val="bg1">
                    <a:lumMod val="50000"/>
                  </a:schemeClr>
                </a:solidFill>
                <a:latin typeface="+mn-ea"/>
              </a:rPr>
              <a:t>k=2</a:t>
            </a:r>
            <a:r>
              <a:rPr lang="ja-JP" altLang="en-US" sz="2400" dirty="0">
                <a:solidFill>
                  <a:schemeClr val="bg1">
                    <a:lumMod val="50000"/>
                  </a:schemeClr>
                </a:solidFill>
                <a:latin typeface="+mn-ea"/>
              </a:rPr>
              <a:t>）、出現頻度解析（</a:t>
            </a:r>
            <a:r>
              <a:rPr lang="en-US" altLang="ja-JP" sz="2400" dirty="0">
                <a:solidFill>
                  <a:schemeClr val="bg1">
                    <a:lumMod val="50000"/>
                  </a:schemeClr>
                </a:solidFill>
                <a:latin typeface="+mn-ea"/>
              </a:rPr>
              <a:t>k=1</a:t>
            </a:r>
            <a:r>
              <a:rPr lang="ja-JP" altLang="en-US" sz="2400" dirty="0">
                <a:solidFill>
                  <a:schemeClr val="bg1">
                    <a:lumMod val="50000"/>
                  </a:schemeClr>
                </a:solidFill>
                <a:latin typeface="+mn-ea"/>
              </a:rPr>
              <a:t>）</a:t>
            </a:r>
            <a:endParaRPr lang="en-US" altLang="ja-JP" sz="2400" dirty="0">
              <a:solidFill>
                <a:schemeClr val="bg1">
                  <a:lumMod val="50000"/>
                </a:schemeClr>
              </a:solidFill>
              <a:latin typeface="+mn-ea"/>
            </a:endParaRPr>
          </a:p>
          <a:p>
            <a:r>
              <a:rPr lang="en-US" altLang="ja-JP" sz="2400" dirty="0">
                <a:solidFill>
                  <a:schemeClr val="bg1">
                    <a:lumMod val="50000"/>
                  </a:schemeClr>
                </a:solidFill>
                <a:latin typeface="+mn-ea"/>
              </a:rPr>
              <a:t>k=1</a:t>
            </a:r>
            <a:r>
              <a:rPr lang="ja-JP" altLang="en-US" sz="2400" dirty="0">
                <a:solidFill>
                  <a:schemeClr val="bg1">
                    <a:lumMod val="50000"/>
                  </a:schemeClr>
                </a:solidFill>
                <a:latin typeface="+mn-ea"/>
              </a:rPr>
              <a:t>で実践、</a:t>
            </a:r>
            <a:r>
              <a:rPr lang="en-US" altLang="ja-JP" sz="2400" dirty="0">
                <a:solidFill>
                  <a:schemeClr val="bg1">
                    <a:lumMod val="50000"/>
                  </a:schemeClr>
                </a:solidFill>
                <a:latin typeface="+mn-ea"/>
              </a:rPr>
              <a:t>multi-FASTA</a:t>
            </a:r>
            <a:r>
              <a:rPr lang="ja-JP" altLang="en-US" sz="2400" dirty="0">
                <a:solidFill>
                  <a:schemeClr val="bg1">
                    <a:lumMod val="50000"/>
                  </a:schemeClr>
                </a:solidFill>
                <a:latin typeface="+mn-ea"/>
              </a:rPr>
              <a:t>ファイル、他の例題を実行</a:t>
            </a:r>
            <a:endParaRPr lang="en-US" altLang="ja-JP" sz="2400" dirty="0">
              <a:solidFill>
                <a:schemeClr val="bg1">
                  <a:lumMod val="50000"/>
                </a:schemeClr>
              </a:solidFill>
              <a:latin typeface="+mn-ea"/>
            </a:endParaRPr>
          </a:p>
          <a:p>
            <a:r>
              <a:rPr lang="en-US" altLang="ja-JP" sz="2400" dirty="0">
                <a:solidFill>
                  <a:schemeClr val="bg1">
                    <a:lumMod val="50000"/>
                  </a:schemeClr>
                </a:solidFill>
                <a:latin typeface="+mn-ea"/>
              </a:rPr>
              <a:t>k=2</a:t>
            </a:r>
            <a:r>
              <a:rPr lang="ja-JP" altLang="en-US" sz="2400" dirty="0">
                <a:solidFill>
                  <a:schemeClr val="bg1">
                    <a:lumMod val="50000"/>
                  </a:schemeClr>
                </a:solidFill>
                <a:latin typeface="+mn-ea"/>
              </a:rPr>
              <a:t>で実践、関数マニュアル、例題</a:t>
            </a:r>
            <a:r>
              <a:rPr lang="en-US" altLang="ja-JP" sz="2400" dirty="0">
                <a:solidFill>
                  <a:schemeClr val="bg1">
                    <a:lumMod val="50000"/>
                  </a:schemeClr>
                </a:solidFill>
                <a:latin typeface="+mn-ea"/>
              </a:rPr>
              <a:t>2</a:t>
            </a:r>
            <a:r>
              <a:rPr lang="ja-JP" altLang="en-US" sz="2400" dirty="0">
                <a:solidFill>
                  <a:schemeClr val="bg1">
                    <a:lumMod val="50000"/>
                  </a:schemeClr>
                </a:solidFill>
                <a:latin typeface="+mn-ea"/>
              </a:rPr>
              <a:t>を実行、例題</a:t>
            </a:r>
            <a:r>
              <a:rPr lang="en-US" altLang="ja-JP" sz="2400" dirty="0">
                <a:solidFill>
                  <a:schemeClr val="bg1">
                    <a:lumMod val="50000"/>
                  </a:schemeClr>
                </a:solidFill>
                <a:latin typeface="+mn-ea"/>
              </a:rPr>
              <a:t>7</a:t>
            </a:r>
            <a:r>
              <a:rPr lang="ja-JP" altLang="en-US" sz="2400" dirty="0">
                <a:solidFill>
                  <a:schemeClr val="bg1">
                    <a:lumMod val="50000"/>
                  </a:schemeClr>
                </a:solidFill>
                <a:latin typeface="+mn-ea"/>
              </a:rPr>
              <a:t>を実行</a:t>
            </a:r>
            <a:endParaRPr lang="en-US" altLang="ja-JP" sz="2400" dirty="0">
              <a:solidFill>
                <a:schemeClr val="bg1">
                  <a:lumMod val="50000"/>
                </a:schemeClr>
              </a:solidFill>
              <a:latin typeface="+mn-ea"/>
            </a:endParaRPr>
          </a:p>
          <a:p>
            <a:r>
              <a:rPr lang="ja-JP" altLang="en-US" sz="2400" dirty="0">
                <a:solidFill>
                  <a:schemeClr val="bg1">
                    <a:lumMod val="50000"/>
                  </a:schemeClr>
                </a:solidFill>
                <a:latin typeface="+mn-ea"/>
              </a:rPr>
              <a:t>確率の話、作図（例題</a:t>
            </a:r>
            <a:r>
              <a:rPr lang="en-US" altLang="ja-JP" sz="2400" dirty="0">
                <a:solidFill>
                  <a:schemeClr val="bg1">
                    <a:lumMod val="50000"/>
                  </a:schemeClr>
                </a:solidFill>
                <a:latin typeface="+mn-ea"/>
              </a:rPr>
              <a:t>10</a:t>
            </a:r>
            <a:r>
              <a:rPr lang="ja-JP" altLang="en-US" sz="2400" dirty="0">
                <a:solidFill>
                  <a:schemeClr val="bg1">
                    <a:lumMod val="50000"/>
                  </a:schemeClr>
                </a:solidFill>
                <a:latin typeface="+mn-ea"/>
              </a:rPr>
              <a:t>）、作図（例題</a:t>
            </a:r>
            <a:r>
              <a:rPr lang="en-US" altLang="ja-JP" sz="2400" dirty="0">
                <a:solidFill>
                  <a:schemeClr val="bg1">
                    <a:lumMod val="50000"/>
                  </a:schemeClr>
                </a:solidFill>
                <a:latin typeface="+mn-ea"/>
              </a:rPr>
              <a:t>11</a:t>
            </a:r>
            <a:r>
              <a:rPr lang="ja-JP" altLang="en-US" sz="2400" dirty="0">
                <a:solidFill>
                  <a:schemeClr val="bg1">
                    <a:lumMod val="50000"/>
                  </a:schemeClr>
                </a:solidFill>
                <a:latin typeface="+mn-ea"/>
              </a:rPr>
              <a:t>）、作図（例題</a:t>
            </a:r>
            <a:r>
              <a:rPr lang="en-US" altLang="ja-JP" sz="2400" dirty="0">
                <a:solidFill>
                  <a:schemeClr val="bg1">
                    <a:lumMod val="50000"/>
                  </a:schemeClr>
                </a:solidFill>
                <a:latin typeface="+mn-ea"/>
              </a:rPr>
              <a:t>12</a:t>
            </a:r>
            <a:r>
              <a:rPr lang="ja-JP" altLang="en-US" sz="2400" dirty="0">
                <a:solidFill>
                  <a:schemeClr val="bg1">
                    <a:lumMod val="50000"/>
                  </a:schemeClr>
                </a:solidFill>
                <a:latin typeface="+mn-ea"/>
              </a:rPr>
              <a:t>）</a:t>
            </a:r>
            <a:endParaRPr lang="en-US" altLang="ja-JP" sz="2400" dirty="0">
              <a:solidFill>
                <a:schemeClr val="bg1">
                  <a:lumMod val="50000"/>
                </a:schemeClr>
              </a:solidFill>
              <a:latin typeface="+mn-ea"/>
            </a:endParaRPr>
          </a:p>
          <a:p>
            <a:r>
              <a:rPr lang="ja-JP" altLang="en-US" sz="2400" dirty="0">
                <a:solidFill>
                  <a:schemeClr val="bg1">
                    <a:lumMod val="50000"/>
                  </a:schemeClr>
                </a:solidFill>
                <a:latin typeface="+mn-ea"/>
              </a:rPr>
              <a:t>塩基配列解析の基礎</a:t>
            </a:r>
            <a:endParaRPr lang="en-US" altLang="ja-JP" sz="2400" dirty="0">
              <a:solidFill>
                <a:schemeClr val="bg1">
                  <a:lumMod val="50000"/>
                </a:schemeClr>
              </a:solidFill>
              <a:latin typeface="+mn-ea"/>
            </a:endParaRPr>
          </a:p>
          <a:p>
            <a:pPr lvl="1"/>
            <a:r>
              <a:rPr lang="en-US" altLang="ja-JP" sz="2000" dirty="0">
                <a:solidFill>
                  <a:schemeClr val="bg1">
                    <a:lumMod val="50000"/>
                  </a:schemeClr>
                </a:solidFill>
                <a:latin typeface="+mn-ea"/>
              </a:rPr>
              <a:t>GC</a:t>
            </a:r>
            <a:r>
              <a:rPr lang="ja-JP" altLang="en-US" sz="2000" dirty="0">
                <a:solidFill>
                  <a:schemeClr val="bg1">
                    <a:lumMod val="50000"/>
                  </a:schemeClr>
                </a:solidFill>
                <a:latin typeface="+mn-ea"/>
              </a:rPr>
              <a:t>含量、ランダム配列を生成、</a:t>
            </a:r>
            <a:r>
              <a:rPr lang="ja-JP" altLang="en-US" sz="2000" dirty="0">
                <a:latin typeface="+mn-ea"/>
              </a:rPr>
              <a:t>部分配列の切り出し</a:t>
            </a:r>
            <a:endParaRPr lang="en-US" altLang="ja-JP" sz="2000" dirty="0">
              <a:latin typeface="+mn-ea"/>
            </a:endParaRPr>
          </a:p>
          <a:p>
            <a:r>
              <a:rPr lang="ja-JP" altLang="en-US" sz="2400" dirty="0">
                <a:solidFill>
                  <a:schemeClr val="bg1">
                    <a:lumMod val="50000"/>
                  </a:schemeClr>
                </a:solidFill>
                <a:latin typeface="+mn-ea"/>
              </a:rPr>
              <a:t>ゲノムサイズ推定</a:t>
            </a:r>
            <a:endParaRPr lang="en-US" altLang="ja-JP" sz="2400" dirty="0">
              <a:solidFill>
                <a:schemeClr val="bg1">
                  <a:lumMod val="50000"/>
                </a:schemeClr>
              </a:solidFill>
              <a:latin typeface="+mn-ea"/>
            </a:endParaRPr>
          </a:p>
          <a:p>
            <a:pPr lvl="1"/>
            <a:r>
              <a:rPr lang="ja-JP" altLang="en-US" sz="2000" dirty="0">
                <a:solidFill>
                  <a:schemeClr val="bg1">
                    <a:lumMod val="50000"/>
                  </a:schemeClr>
                </a:solidFill>
                <a:latin typeface="+mn-ea"/>
              </a:rPr>
              <a:t>サンプルデータ（例題</a:t>
            </a:r>
            <a:r>
              <a:rPr lang="en-US" altLang="ja-JP" sz="2000" dirty="0">
                <a:solidFill>
                  <a:schemeClr val="bg1">
                    <a:lumMod val="50000"/>
                  </a:schemeClr>
                </a:solidFill>
                <a:latin typeface="+mn-ea"/>
              </a:rPr>
              <a:t>32</a:t>
            </a:r>
            <a:r>
              <a:rPr lang="ja-JP" altLang="en-US" sz="2000" dirty="0">
                <a:solidFill>
                  <a:schemeClr val="bg1">
                    <a:lumMod val="50000"/>
                  </a:schemeClr>
                </a:solidFill>
                <a:latin typeface="+mn-ea"/>
              </a:rPr>
              <a:t>）、被覆率（</a:t>
            </a:r>
            <a:r>
              <a:rPr lang="en-US" altLang="ja-JP" sz="2000" dirty="0">
                <a:solidFill>
                  <a:schemeClr val="bg1">
                    <a:lumMod val="50000"/>
                  </a:schemeClr>
                </a:solidFill>
                <a:latin typeface="+mn-ea"/>
              </a:rPr>
              <a:t>coverage</a:t>
            </a:r>
            <a:r>
              <a:rPr lang="ja-JP" altLang="en-US" sz="2000" dirty="0">
                <a:solidFill>
                  <a:schemeClr val="bg1">
                    <a:lumMod val="50000"/>
                  </a:schemeClr>
                </a:solidFill>
                <a:latin typeface="+mn-ea"/>
              </a:rPr>
              <a:t>）、基本的な考え方</a:t>
            </a:r>
            <a:r>
              <a:rPr lang="en-US" altLang="ja-JP" sz="2000" dirty="0">
                <a:solidFill>
                  <a:schemeClr val="bg1">
                    <a:lumMod val="50000"/>
                  </a:schemeClr>
                </a:solidFill>
                <a:latin typeface="+mn-ea"/>
              </a:rPr>
              <a:t>(</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7</a:t>
            </a:r>
            <a:r>
              <a:rPr lang="ja-JP" altLang="en-US" sz="2000" dirty="0">
                <a:solidFill>
                  <a:schemeClr val="bg1">
                    <a:lumMod val="50000"/>
                  </a:schemeClr>
                </a:solidFill>
                <a:latin typeface="+mn-ea"/>
              </a:rPr>
              <a:t>）</a:t>
            </a:r>
            <a:endParaRPr lang="en-US" altLang="ja-JP" sz="2000" dirty="0">
              <a:solidFill>
                <a:schemeClr val="bg1">
                  <a:lumMod val="50000"/>
                </a:schemeClr>
              </a:solidFill>
              <a:latin typeface="+mn-ea"/>
            </a:endParaRPr>
          </a:p>
          <a:p>
            <a:pPr lvl="1"/>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8</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k=2)</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9</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k=3</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1,000</a:t>
            </a:r>
            <a:r>
              <a:rPr lang="ja-JP" altLang="en-US" sz="2000" dirty="0">
                <a:solidFill>
                  <a:schemeClr val="bg1">
                    <a:lumMod val="50000"/>
                  </a:schemeClr>
                </a:solidFill>
                <a:latin typeface="+mn-ea"/>
              </a:rPr>
              <a:t>塩基の仮想ゲノム（サンプルデータの例題</a:t>
            </a:r>
            <a:r>
              <a:rPr lang="en-US" altLang="ja-JP" sz="2000" dirty="0">
                <a:solidFill>
                  <a:schemeClr val="bg1">
                    <a:lumMod val="50000"/>
                  </a:schemeClr>
                </a:solidFill>
                <a:latin typeface="+mn-ea"/>
              </a:rPr>
              <a:t>33</a:t>
            </a:r>
            <a:r>
              <a:rPr lang="ja-JP" altLang="en-US" sz="2000" dirty="0">
                <a:solidFill>
                  <a:schemeClr val="bg1">
                    <a:lumMod val="50000"/>
                  </a:schemeClr>
                </a:solidFill>
                <a:latin typeface="+mn-ea"/>
              </a:rPr>
              <a:t>）</a:t>
            </a:r>
            <a:endParaRPr lang="en-US" altLang="ja-JP" sz="2000" dirty="0">
              <a:solidFill>
                <a:schemeClr val="bg1">
                  <a:lumMod val="50000"/>
                </a:schemeClr>
              </a:solidFill>
              <a:latin typeface="+mn-ea"/>
            </a:endParaRPr>
          </a:p>
          <a:p>
            <a:pPr lvl="1"/>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11(k=10)</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12(k=10)</a:t>
            </a:r>
            <a:r>
              <a:rPr lang="ja-JP" altLang="en-US" sz="2000" dirty="0">
                <a:solidFill>
                  <a:schemeClr val="bg1">
                    <a:lumMod val="50000"/>
                  </a:schemeClr>
                </a:solidFill>
                <a:latin typeface="+mn-ea"/>
              </a:rPr>
              <a:t>、シークエンスエラーを含む場合</a:t>
            </a:r>
            <a:endParaRPr lang="en-US" altLang="ja-JP" sz="2000" dirty="0">
              <a:solidFill>
                <a:schemeClr val="bg1">
                  <a:lumMod val="50000"/>
                </a:schemeClr>
              </a:solidFill>
              <a:latin typeface="+mn-ea"/>
            </a:endParaRPr>
          </a:p>
          <a:p>
            <a:endParaRPr lang="en-US" altLang="ja-JP" sz="2400" dirty="0">
              <a:solidFill>
                <a:schemeClr val="bg1">
                  <a:lumMod val="50000"/>
                </a:schemeClr>
              </a:solidFill>
              <a:latin typeface="+mn-ea"/>
            </a:endParaRPr>
          </a:p>
          <a:p>
            <a:pPr lvl="1"/>
            <a:endParaRPr lang="en-US" altLang="ja-JP" sz="2000" dirty="0">
              <a:solidFill>
                <a:schemeClr val="bg1">
                  <a:lumMod val="50000"/>
                </a:schemeClr>
              </a:solidFill>
              <a:latin typeface="+mn-ea"/>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155</a:t>
            </a:fld>
            <a:endParaRPr kumimoji="0" lang="en-US" altLang="ja-JP">
              <a:latin typeface="Arial Black" pitchFamily="34" charset="0"/>
            </a:endParaRPr>
          </a:p>
        </p:txBody>
      </p:sp>
    </p:spTree>
    <p:extLst>
      <p:ext uri="{BB962C8B-B14F-4D97-AF65-F5344CB8AC3E}">
        <p14:creationId xmlns:p14="http://schemas.microsoft.com/office/powerpoint/2010/main" val="254682360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454A70F-6488-4142-8FDE-D9D33BC4AE37}"/>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部分配列の切り出し</a:t>
            </a:r>
            <a:r>
              <a:rPr lang="en-US" altLang="ja-JP" sz="4000" dirty="0">
                <a:latin typeface="+mn-ea"/>
              </a:rPr>
              <a:t>1</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156</a:t>
            </a:fld>
            <a:endParaRPr lang="en-US" altLang="ja-JP" dirty="0">
              <a:solidFill>
                <a:srgbClr val="000000"/>
              </a:solidFill>
            </a:endParaRPr>
          </a:p>
        </p:txBody>
      </p:sp>
      <p:sp>
        <p:nvSpPr>
          <p:cNvPr id="19" name="テキスト ボックス 17">
            <a:extLst>
              <a:ext uri="{FF2B5EF4-FFF2-40B4-BE49-F238E27FC236}">
                <a16:creationId xmlns:a16="http://schemas.microsoft.com/office/drawing/2014/main" id="{80B49920-94A2-48DF-B888-8308B439B5CC}"/>
              </a:ext>
            </a:extLst>
          </p:cNvPr>
          <p:cNvSpPr txBox="1">
            <a:spLocks noChangeArrowheads="1"/>
          </p:cNvSpPr>
          <p:nvPr/>
        </p:nvSpPr>
        <p:spPr bwMode="auto">
          <a:xfrm>
            <a:off x="5169024"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sp>
        <p:nvSpPr>
          <p:cNvPr id="17" name="Text Box 8">
            <a:extLst>
              <a:ext uri="{FF2B5EF4-FFF2-40B4-BE49-F238E27FC236}">
                <a16:creationId xmlns:a16="http://schemas.microsoft.com/office/drawing/2014/main" id="{8740C7DD-9FCB-4A74-AD69-591238526857}"/>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ea typeface="+mn-ea"/>
              </a:rPr>
              <a:t>さきほどまでの</a:t>
            </a:r>
            <a:r>
              <a:rPr lang="ja-JP" altLang="en-US" dirty="0">
                <a:solidFill>
                  <a:srgbClr val="FF0000"/>
                </a:solidFill>
                <a:latin typeface="+mn-ea"/>
                <a:ea typeface="+mn-ea"/>
              </a:rPr>
              <a:t>①で、任意の塩基組成からなる、任意の長さの仮想ゲノム配列を作成可能</a:t>
            </a:r>
            <a:r>
              <a:rPr lang="ja-JP" altLang="en-US" dirty="0">
                <a:latin typeface="+mn-ea"/>
                <a:ea typeface="+mn-ea"/>
              </a:rPr>
              <a:t>になった。次は、②で仮想ゲノム配列から、任意の範囲の部分配列を切り出すやり方を示します。</a:t>
            </a:r>
            <a:r>
              <a:rPr lang="ja-JP" altLang="en-US" dirty="0">
                <a:solidFill>
                  <a:srgbClr val="FF0000"/>
                </a:solidFill>
                <a:latin typeface="+mn-ea"/>
                <a:ea typeface="+mn-ea"/>
              </a:rPr>
              <a:t>②をクリック</a:t>
            </a:r>
            <a:r>
              <a:rPr lang="ja-JP" altLang="en-US" dirty="0">
                <a:latin typeface="+mn-ea"/>
                <a:ea typeface="+mn-ea"/>
              </a:rPr>
              <a:t>。</a:t>
            </a:r>
            <a:endParaRPr lang="en-US" altLang="ja-JP" dirty="0">
              <a:solidFill>
                <a:schemeClr val="bg1">
                  <a:lumMod val="50000"/>
                </a:schemeClr>
              </a:solidFill>
              <a:latin typeface="+mn-ea"/>
              <a:ea typeface="+mn-ea"/>
            </a:endParaRPr>
          </a:p>
        </p:txBody>
      </p:sp>
      <p:grpSp>
        <p:nvGrpSpPr>
          <p:cNvPr id="22" name="グループ化 19">
            <a:extLst>
              <a:ext uri="{FF2B5EF4-FFF2-40B4-BE49-F238E27FC236}">
                <a16:creationId xmlns:a16="http://schemas.microsoft.com/office/drawing/2014/main" id="{D508DF6F-D02F-4EEF-8AFB-EE5ED1061FB5}"/>
              </a:ext>
            </a:extLst>
          </p:cNvPr>
          <p:cNvGrpSpPr>
            <a:grpSpLocks/>
          </p:cNvGrpSpPr>
          <p:nvPr/>
        </p:nvGrpSpPr>
        <p:grpSpPr bwMode="auto">
          <a:xfrm>
            <a:off x="3621600" y="2880000"/>
            <a:ext cx="433387" cy="647700"/>
            <a:chOff x="9008376" y="4278533"/>
            <a:chExt cx="432048" cy="647700"/>
          </a:xfrm>
        </p:grpSpPr>
        <p:sp>
          <p:nvSpPr>
            <p:cNvPr id="23" name="下矢印 20">
              <a:extLst>
                <a:ext uri="{FF2B5EF4-FFF2-40B4-BE49-F238E27FC236}">
                  <a16:creationId xmlns:a16="http://schemas.microsoft.com/office/drawing/2014/main" id="{9AA1904F-B930-4A67-9946-6012C34C4F6A}"/>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4" name="テキスト ボックス 21">
              <a:extLst>
                <a:ext uri="{FF2B5EF4-FFF2-40B4-BE49-F238E27FC236}">
                  <a16:creationId xmlns:a16="http://schemas.microsoft.com/office/drawing/2014/main" id="{D68FB1EF-F0D3-477D-AF24-E5F2B3AB89B4}"/>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25" name="グループ化 19">
            <a:extLst>
              <a:ext uri="{FF2B5EF4-FFF2-40B4-BE49-F238E27FC236}">
                <a16:creationId xmlns:a16="http://schemas.microsoft.com/office/drawing/2014/main" id="{21289806-EB13-4AC3-9A3E-A711074DBB1F}"/>
              </a:ext>
            </a:extLst>
          </p:cNvPr>
          <p:cNvGrpSpPr>
            <a:grpSpLocks/>
          </p:cNvGrpSpPr>
          <p:nvPr/>
        </p:nvGrpSpPr>
        <p:grpSpPr bwMode="auto">
          <a:xfrm>
            <a:off x="4492800" y="3880800"/>
            <a:ext cx="433387" cy="647700"/>
            <a:chOff x="9008376" y="4278533"/>
            <a:chExt cx="432048" cy="647700"/>
          </a:xfrm>
        </p:grpSpPr>
        <p:sp>
          <p:nvSpPr>
            <p:cNvPr id="26" name="下矢印 20">
              <a:extLst>
                <a:ext uri="{FF2B5EF4-FFF2-40B4-BE49-F238E27FC236}">
                  <a16:creationId xmlns:a16="http://schemas.microsoft.com/office/drawing/2014/main" id="{FCB01306-D91C-4869-AE03-FA2B87698004}"/>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7" name="テキスト ボックス 21">
              <a:extLst>
                <a:ext uri="{FF2B5EF4-FFF2-40B4-BE49-F238E27FC236}">
                  <a16:creationId xmlns:a16="http://schemas.microsoft.com/office/drawing/2014/main" id="{62F27B74-DFE2-4E62-A101-473817D3E11A}"/>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spTree>
    <p:extLst>
      <p:ext uri="{BB962C8B-B14F-4D97-AF65-F5344CB8AC3E}">
        <p14:creationId xmlns:p14="http://schemas.microsoft.com/office/powerpoint/2010/main" val="1021471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76A6455-262A-426F-A047-11329785F5BA}"/>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部分配列の切り出し</a:t>
            </a:r>
            <a:r>
              <a:rPr lang="en-US" altLang="ja-JP" sz="4000" dirty="0">
                <a:latin typeface="+mn-ea"/>
              </a:rPr>
              <a:t>2</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157</a:t>
            </a:fld>
            <a:endParaRPr lang="en-US" altLang="ja-JP" dirty="0">
              <a:solidFill>
                <a:srgbClr val="000000"/>
              </a:solidFill>
            </a:endParaRPr>
          </a:p>
        </p:txBody>
      </p:sp>
      <p:sp>
        <p:nvSpPr>
          <p:cNvPr id="19" name="テキスト ボックス 17">
            <a:extLst>
              <a:ext uri="{FF2B5EF4-FFF2-40B4-BE49-F238E27FC236}">
                <a16:creationId xmlns:a16="http://schemas.microsoft.com/office/drawing/2014/main" id="{80B49920-94A2-48DF-B888-8308B439B5CC}"/>
              </a:ext>
            </a:extLst>
          </p:cNvPr>
          <p:cNvSpPr txBox="1">
            <a:spLocks noChangeArrowheads="1"/>
          </p:cNvSpPr>
          <p:nvPr/>
        </p:nvSpPr>
        <p:spPr bwMode="auto">
          <a:xfrm>
            <a:off x="5169024"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sp>
        <p:nvSpPr>
          <p:cNvPr id="17" name="Text Box 8">
            <a:extLst>
              <a:ext uri="{FF2B5EF4-FFF2-40B4-BE49-F238E27FC236}">
                <a16:creationId xmlns:a16="http://schemas.microsoft.com/office/drawing/2014/main" id="{8740C7DD-9FCB-4A74-AD69-591238526857}"/>
              </a:ext>
            </a:extLst>
          </p:cNvPr>
          <p:cNvSpPr txBox="1">
            <a:spLocks noChangeArrowheads="1"/>
          </p:cNvSpPr>
          <p:nvPr/>
        </p:nvSpPr>
        <p:spPr bwMode="auto">
          <a:xfrm>
            <a:off x="5796172" y="46100"/>
            <a:ext cx="4053371" cy="2031325"/>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ea typeface="+mn-ea"/>
              </a:rPr>
              <a:t>さきほどまでの①で、任意の塩基組成からなる、任意の長さの仮想ゲノム配列を作成可能になった。次は、②で仮想ゲノム配列から、任意の範囲の部分配列を切り出すやり方を示します。②をクリック。</a:t>
            </a:r>
            <a:r>
              <a:rPr lang="ja-JP" altLang="en-US" dirty="0">
                <a:latin typeface="+mn-ea"/>
                <a:ea typeface="+mn-ea"/>
              </a:rPr>
              <a:t>こんな感じになります。③例題</a:t>
            </a:r>
            <a:r>
              <a:rPr lang="en-US" altLang="ja-JP" dirty="0">
                <a:latin typeface="+mn-ea"/>
                <a:ea typeface="+mn-ea"/>
              </a:rPr>
              <a:t>1</a:t>
            </a:r>
            <a:r>
              <a:rPr lang="ja-JP" altLang="en-US" dirty="0">
                <a:latin typeface="+mn-ea"/>
                <a:ea typeface="+mn-ea"/>
              </a:rPr>
              <a:t>の、④入力ファイルの、⑤中身。</a:t>
            </a:r>
            <a:endParaRPr lang="en-US" altLang="ja-JP" dirty="0">
              <a:latin typeface="+mn-ea"/>
              <a:ea typeface="+mn-ea"/>
            </a:endParaRPr>
          </a:p>
        </p:txBody>
      </p:sp>
      <p:pic>
        <p:nvPicPr>
          <p:cNvPr id="18" name="図 17">
            <a:extLst>
              <a:ext uri="{FF2B5EF4-FFF2-40B4-BE49-F238E27FC236}">
                <a16:creationId xmlns:a16="http://schemas.microsoft.com/office/drawing/2014/main" id="{5DD89831-A899-4AA9-8686-4A207D8C683B}"/>
              </a:ext>
            </a:extLst>
          </p:cNvPr>
          <p:cNvPicPr>
            <a:picLocks noChangeAspect="1"/>
          </p:cNvPicPr>
          <p:nvPr/>
        </p:nvPicPr>
        <p:blipFill rotWithShape="1">
          <a:blip r:embed="rId4"/>
          <a:srcRect l="2996" r="-948"/>
          <a:stretch/>
        </p:blipFill>
        <p:spPr>
          <a:xfrm>
            <a:off x="5040000" y="3204000"/>
            <a:ext cx="2844000" cy="1028790"/>
          </a:xfrm>
          <a:prstGeom prst="rect">
            <a:avLst/>
          </a:prstGeom>
          <a:ln w="19050">
            <a:solidFill>
              <a:srgbClr val="FF0000"/>
            </a:solidFill>
          </a:ln>
        </p:spPr>
      </p:pic>
      <p:grpSp>
        <p:nvGrpSpPr>
          <p:cNvPr id="20" name="グループ化 19">
            <a:extLst>
              <a:ext uri="{FF2B5EF4-FFF2-40B4-BE49-F238E27FC236}">
                <a16:creationId xmlns:a16="http://schemas.microsoft.com/office/drawing/2014/main" id="{E1F47073-F40E-43E3-A9ED-3F41E98CE423}"/>
              </a:ext>
            </a:extLst>
          </p:cNvPr>
          <p:cNvGrpSpPr>
            <a:grpSpLocks/>
          </p:cNvGrpSpPr>
          <p:nvPr/>
        </p:nvGrpSpPr>
        <p:grpSpPr bwMode="auto">
          <a:xfrm>
            <a:off x="2432720" y="4024800"/>
            <a:ext cx="433387" cy="647700"/>
            <a:chOff x="9008376" y="4278533"/>
            <a:chExt cx="432048" cy="647700"/>
          </a:xfrm>
        </p:grpSpPr>
        <p:sp>
          <p:nvSpPr>
            <p:cNvPr id="21" name="下矢印 20">
              <a:extLst>
                <a:ext uri="{FF2B5EF4-FFF2-40B4-BE49-F238E27FC236}">
                  <a16:creationId xmlns:a16="http://schemas.microsoft.com/office/drawing/2014/main" id="{CAB21288-2F7A-496E-948D-21AB8392134F}"/>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8" name="テキスト ボックス 21">
              <a:extLst>
                <a:ext uri="{FF2B5EF4-FFF2-40B4-BE49-F238E27FC236}">
                  <a16:creationId xmlns:a16="http://schemas.microsoft.com/office/drawing/2014/main" id="{953CBAB3-0971-42F7-9CB8-CB73C004A306}"/>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grpSp>
        <p:nvGrpSpPr>
          <p:cNvPr id="29" name="グループ化 1">
            <a:extLst>
              <a:ext uri="{FF2B5EF4-FFF2-40B4-BE49-F238E27FC236}">
                <a16:creationId xmlns:a16="http://schemas.microsoft.com/office/drawing/2014/main" id="{63A01230-7AD8-4D2C-B597-DDFC268AACA2}"/>
              </a:ext>
            </a:extLst>
          </p:cNvPr>
          <p:cNvGrpSpPr>
            <a:grpSpLocks/>
          </p:cNvGrpSpPr>
          <p:nvPr/>
        </p:nvGrpSpPr>
        <p:grpSpPr bwMode="auto">
          <a:xfrm>
            <a:off x="360000" y="3212976"/>
            <a:ext cx="415498" cy="647700"/>
            <a:chOff x="8946000" y="4620357"/>
            <a:chExt cx="415497" cy="647700"/>
          </a:xfrm>
        </p:grpSpPr>
        <p:sp>
          <p:nvSpPr>
            <p:cNvPr id="30" name="下矢印 31">
              <a:extLst>
                <a:ext uri="{FF2B5EF4-FFF2-40B4-BE49-F238E27FC236}">
                  <a16:creationId xmlns:a16="http://schemas.microsoft.com/office/drawing/2014/main" id="{08A6C515-F660-474A-98B3-0BACEE17E736}"/>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1" name="正方形/長方形 1">
              <a:extLst>
                <a:ext uri="{FF2B5EF4-FFF2-40B4-BE49-F238E27FC236}">
                  <a16:creationId xmlns:a16="http://schemas.microsoft.com/office/drawing/2014/main" id="{5A82E8A8-41EF-44CF-825F-D29FB26D2891}"/>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32" name="グループ化 1">
            <a:extLst>
              <a:ext uri="{FF2B5EF4-FFF2-40B4-BE49-F238E27FC236}">
                <a16:creationId xmlns:a16="http://schemas.microsoft.com/office/drawing/2014/main" id="{99FD9D6F-76F3-4007-B48E-0888A49C271A}"/>
              </a:ext>
            </a:extLst>
          </p:cNvPr>
          <p:cNvGrpSpPr>
            <a:grpSpLocks/>
          </p:cNvGrpSpPr>
          <p:nvPr/>
        </p:nvGrpSpPr>
        <p:grpSpPr bwMode="auto">
          <a:xfrm>
            <a:off x="7822800" y="2760193"/>
            <a:ext cx="415498" cy="647700"/>
            <a:chOff x="8946000" y="4620357"/>
            <a:chExt cx="415497" cy="647700"/>
          </a:xfrm>
        </p:grpSpPr>
        <p:sp>
          <p:nvSpPr>
            <p:cNvPr id="33" name="下矢印 31">
              <a:extLst>
                <a:ext uri="{FF2B5EF4-FFF2-40B4-BE49-F238E27FC236}">
                  <a16:creationId xmlns:a16="http://schemas.microsoft.com/office/drawing/2014/main" id="{76F01772-15E5-4217-8B22-52011106A3D7}"/>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4" name="正方形/長方形 1">
              <a:extLst>
                <a:ext uri="{FF2B5EF4-FFF2-40B4-BE49-F238E27FC236}">
                  <a16:creationId xmlns:a16="http://schemas.microsoft.com/office/drawing/2014/main" id="{61167736-B66B-4CD0-942E-0F403FB69160}"/>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spTree>
    <p:extLst>
      <p:ext uri="{BB962C8B-B14F-4D97-AF65-F5344CB8AC3E}">
        <p14:creationId xmlns:p14="http://schemas.microsoft.com/office/powerpoint/2010/main" val="91137021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76A6455-262A-426F-A047-11329785F5BA}"/>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部分配列の切り出し</a:t>
            </a:r>
            <a:r>
              <a:rPr lang="en-US" altLang="ja-JP" sz="4000" dirty="0">
                <a:latin typeface="+mn-ea"/>
              </a:rPr>
              <a:t>3</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158</a:t>
            </a:fld>
            <a:endParaRPr lang="en-US" altLang="ja-JP" dirty="0">
              <a:solidFill>
                <a:srgbClr val="000000"/>
              </a:solidFill>
            </a:endParaRPr>
          </a:p>
        </p:txBody>
      </p:sp>
      <p:sp>
        <p:nvSpPr>
          <p:cNvPr id="19" name="テキスト ボックス 17">
            <a:extLst>
              <a:ext uri="{FF2B5EF4-FFF2-40B4-BE49-F238E27FC236}">
                <a16:creationId xmlns:a16="http://schemas.microsoft.com/office/drawing/2014/main" id="{80B49920-94A2-48DF-B888-8308B439B5CC}"/>
              </a:ext>
            </a:extLst>
          </p:cNvPr>
          <p:cNvSpPr txBox="1">
            <a:spLocks noChangeArrowheads="1"/>
          </p:cNvSpPr>
          <p:nvPr/>
        </p:nvSpPr>
        <p:spPr bwMode="auto">
          <a:xfrm>
            <a:off x="5169024"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sp>
        <p:nvSpPr>
          <p:cNvPr id="17" name="Text Box 8">
            <a:extLst>
              <a:ext uri="{FF2B5EF4-FFF2-40B4-BE49-F238E27FC236}">
                <a16:creationId xmlns:a16="http://schemas.microsoft.com/office/drawing/2014/main" id="{8740C7DD-9FCB-4A74-AD69-591238526857}"/>
              </a:ext>
            </a:extLst>
          </p:cNvPr>
          <p:cNvSpPr txBox="1">
            <a:spLocks noChangeArrowheads="1"/>
          </p:cNvSpPr>
          <p:nvPr/>
        </p:nvSpPr>
        <p:spPr bwMode="auto">
          <a:xfrm>
            <a:off x="5796172" y="46100"/>
            <a:ext cx="4053371" cy="2585323"/>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さきほどまでの①で、任意の塩基組成からなる、任意の長さの仮想ゲノム配列を作成可能になった。次は、②で仮想ゲノム配列から、任意の範囲の部分配列を切り出すやり方を示します。②をクリック。こんな感じになります。③例題</a:t>
            </a:r>
            <a:r>
              <a:rPr lang="en-US" altLang="ja-JP" dirty="0">
                <a:solidFill>
                  <a:schemeClr val="bg1">
                    <a:lumMod val="50000"/>
                  </a:schemeClr>
                </a:solidFill>
                <a:latin typeface="+mn-ea"/>
              </a:rPr>
              <a:t>1</a:t>
            </a:r>
            <a:r>
              <a:rPr lang="ja-JP" altLang="en-US" dirty="0">
                <a:solidFill>
                  <a:schemeClr val="bg1">
                    <a:lumMod val="50000"/>
                  </a:schemeClr>
                </a:solidFill>
                <a:latin typeface="+mn-ea"/>
              </a:rPr>
              <a:t>の、④入力ファイルの、⑤中身。</a:t>
            </a:r>
            <a:r>
              <a:rPr lang="ja-JP" altLang="en-US" dirty="0">
                <a:latin typeface="+mn-ea"/>
              </a:rPr>
              <a:t>⑥で指定した</a:t>
            </a:r>
            <a:r>
              <a:rPr lang="en-US" altLang="ja-JP" dirty="0">
                <a:solidFill>
                  <a:srgbClr val="669900"/>
                </a:solidFill>
                <a:latin typeface="+mn-ea"/>
              </a:rPr>
              <a:t>3</a:t>
            </a:r>
            <a:r>
              <a:rPr lang="en-US" altLang="ja-JP" dirty="0">
                <a:latin typeface="+mn-ea"/>
              </a:rPr>
              <a:t>-</a:t>
            </a:r>
            <a:r>
              <a:rPr lang="en-US" altLang="ja-JP" dirty="0">
                <a:solidFill>
                  <a:srgbClr val="669900"/>
                </a:solidFill>
                <a:latin typeface="+mn-ea"/>
              </a:rPr>
              <a:t>9</a:t>
            </a:r>
            <a:r>
              <a:rPr lang="ja-JP" altLang="en-US" dirty="0">
                <a:latin typeface="+mn-ea"/>
              </a:rPr>
              <a:t>番目の、⑦部分塩基配列を切り出した結果が</a:t>
            </a:r>
            <a:r>
              <a:rPr lang="en-US" altLang="ja-JP" dirty="0">
                <a:latin typeface="+mn-ea"/>
              </a:rPr>
              <a:t>…</a:t>
            </a:r>
          </a:p>
        </p:txBody>
      </p:sp>
      <p:grpSp>
        <p:nvGrpSpPr>
          <p:cNvPr id="18" name="グループ化 1">
            <a:extLst>
              <a:ext uri="{FF2B5EF4-FFF2-40B4-BE49-F238E27FC236}">
                <a16:creationId xmlns:a16="http://schemas.microsoft.com/office/drawing/2014/main" id="{78CB2EAA-4D46-44C7-8A31-11DEBF022CCD}"/>
              </a:ext>
            </a:extLst>
          </p:cNvPr>
          <p:cNvGrpSpPr>
            <a:grpSpLocks/>
          </p:cNvGrpSpPr>
          <p:nvPr/>
        </p:nvGrpSpPr>
        <p:grpSpPr bwMode="auto">
          <a:xfrm>
            <a:off x="1584000" y="4752000"/>
            <a:ext cx="647700" cy="369332"/>
            <a:chOff x="8773143" y="4154400"/>
            <a:chExt cx="647700" cy="369332"/>
          </a:xfrm>
        </p:grpSpPr>
        <p:sp>
          <p:nvSpPr>
            <p:cNvPr id="20" name="下矢印 29">
              <a:extLst>
                <a:ext uri="{FF2B5EF4-FFF2-40B4-BE49-F238E27FC236}">
                  <a16:creationId xmlns:a16="http://schemas.microsoft.com/office/drawing/2014/main" id="{4F9556A8-1802-45DE-897E-3E5D0D3671D8}"/>
                </a:ext>
              </a:extLst>
            </p:cNvPr>
            <p:cNvSpPr>
              <a:spLocks noChangeArrowheads="1"/>
            </p:cNvSpPr>
            <p:nvPr/>
          </p:nvSpPr>
          <p:spPr bwMode="auto">
            <a:xfrm rot="8100000">
              <a:off x="8773143" y="418375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1" name="正方形/長方形 1">
              <a:extLst>
                <a:ext uri="{FF2B5EF4-FFF2-40B4-BE49-F238E27FC236}">
                  <a16:creationId xmlns:a16="http://schemas.microsoft.com/office/drawing/2014/main" id="{48B74C2B-46B6-4908-9CD3-96A68CA410B9}"/>
                </a:ext>
              </a:extLst>
            </p:cNvPr>
            <p:cNvSpPr>
              <a:spLocks noChangeArrowheads="1"/>
            </p:cNvSpPr>
            <p:nvPr/>
          </p:nvSpPr>
          <p:spPr bwMode="auto">
            <a:xfrm>
              <a:off x="8906400" y="41544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⑥</a:t>
              </a:r>
            </a:p>
          </p:txBody>
        </p:sp>
      </p:grpSp>
      <p:pic>
        <p:nvPicPr>
          <p:cNvPr id="27" name="図 26">
            <a:extLst>
              <a:ext uri="{FF2B5EF4-FFF2-40B4-BE49-F238E27FC236}">
                <a16:creationId xmlns:a16="http://schemas.microsoft.com/office/drawing/2014/main" id="{91E8C559-93A1-4D0F-811F-986F7BA15811}"/>
              </a:ext>
            </a:extLst>
          </p:cNvPr>
          <p:cNvPicPr>
            <a:picLocks noChangeAspect="1"/>
          </p:cNvPicPr>
          <p:nvPr/>
        </p:nvPicPr>
        <p:blipFill rotWithShape="1">
          <a:blip r:embed="rId4"/>
          <a:srcRect l="2996" r="-948"/>
          <a:stretch/>
        </p:blipFill>
        <p:spPr>
          <a:xfrm>
            <a:off x="5040000" y="3204000"/>
            <a:ext cx="2844000" cy="1028790"/>
          </a:xfrm>
          <a:prstGeom prst="rect">
            <a:avLst/>
          </a:prstGeom>
          <a:ln w="9525">
            <a:solidFill>
              <a:schemeClr val="tx1"/>
            </a:solidFill>
          </a:ln>
        </p:spPr>
      </p:pic>
      <p:sp>
        <p:nvSpPr>
          <p:cNvPr id="25" name="正方形/長方形 24">
            <a:extLst>
              <a:ext uri="{FF2B5EF4-FFF2-40B4-BE49-F238E27FC236}">
                <a16:creationId xmlns:a16="http://schemas.microsoft.com/office/drawing/2014/main" id="{36890E39-BF6C-4725-BC6A-2170FA3DBAAB}"/>
              </a:ext>
            </a:extLst>
          </p:cNvPr>
          <p:cNvSpPr/>
          <p:nvPr/>
        </p:nvSpPr>
        <p:spPr>
          <a:xfrm>
            <a:off x="5553950" y="3744000"/>
            <a:ext cx="1584000" cy="4500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37" name="グループ化 1">
            <a:extLst>
              <a:ext uri="{FF2B5EF4-FFF2-40B4-BE49-F238E27FC236}">
                <a16:creationId xmlns:a16="http://schemas.microsoft.com/office/drawing/2014/main" id="{377E0266-D5EC-4C7F-B18B-4567370AD105}"/>
              </a:ext>
            </a:extLst>
          </p:cNvPr>
          <p:cNvGrpSpPr>
            <a:grpSpLocks/>
          </p:cNvGrpSpPr>
          <p:nvPr/>
        </p:nvGrpSpPr>
        <p:grpSpPr bwMode="auto">
          <a:xfrm>
            <a:off x="6933600" y="4132908"/>
            <a:ext cx="647700" cy="369332"/>
            <a:chOff x="8773143" y="4154400"/>
            <a:chExt cx="647700" cy="369332"/>
          </a:xfrm>
        </p:grpSpPr>
        <p:sp>
          <p:nvSpPr>
            <p:cNvPr id="38" name="下矢印 29">
              <a:extLst>
                <a:ext uri="{FF2B5EF4-FFF2-40B4-BE49-F238E27FC236}">
                  <a16:creationId xmlns:a16="http://schemas.microsoft.com/office/drawing/2014/main" id="{E6CF1584-5826-4AFA-89C6-212751BEB90D}"/>
                </a:ext>
              </a:extLst>
            </p:cNvPr>
            <p:cNvSpPr>
              <a:spLocks noChangeArrowheads="1"/>
            </p:cNvSpPr>
            <p:nvPr/>
          </p:nvSpPr>
          <p:spPr bwMode="auto">
            <a:xfrm rot="8100000">
              <a:off x="8773143" y="418375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9" name="正方形/長方形 1">
              <a:extLst>
                <a:ext uri="{FF2B5EF4-FFF2-40B4-BE49-F238E27FC236}">
                  <a16:creationId xmlns:a16="http://schemas.microsoft.com/office/drawing/2014/main" id="{A0803704-03D9-4F50-9395-DC7F779B7CA9}"/>
                </a:ext>
              </a:extLst>
            </p:cNvPr>
            <p:cNvSpPr>
              <a:spLocks noChangeArrowheads="1"/>
            </p:cNvSpPr>
            <p:nvPr/>
          </p:nvSpPr>
          <p:spPr bwMode="auto">
            <a:xfrm>
              <a:off x="8906400" y="41544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⑦</a:t>
              </a:r>
            </a:p>
          </p:txBody>
        </p:sp>
      </p:grpSp>
    </p:spTree>
    <p:extLst>
      <p:ext uri="{BB962C8B-B14F-4D97-AF65-F5344CB8AC3E}">
        <p14:creationId xmlns:p14="http://schemas.microsoft.com/office/powerpoint/2010/main" val="338258824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76A6455-262A-426F-A047-11329785F5BA}"/>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部分配列の切り出し</a:t>
            </a:r>
            <a:r>
              <a:rPr lang="en-US" altLang="ja-JP" sz="4000" dirty="0">
                <a:latin typeface="+mn-ea"/>
              </a:rPr>
              <a:t>4</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159</a:t>
            </a:fld>
            <a:endParaRPr lang="en-US" altLang="ja-JP" dirty="0">
              <a:solidFill>
                <a:srgbClr val="000000"/>
              </a:solidFill>
            </a:endParaRPr>
          </a:p>
        </p:txBody>
      </p:sp>
      <p:sp>
        <p:nvSpPr>
          <p:cNvPr id="19" name="テキスト ボックス 17">
            <a:extLst>
              <a:ext uri="{FF2B5EF4-FFF2-40B4-BE49-F238E27FC236}">
                <a16:creationId xmlns:a16="http://schemas.microsoft.com/office/drawing/2014/main" id="{80B49920-94A2-48DF-B888-8308B439B5CC}"/>
              </a:ext>
            </a:extLst>
          </p:cNvPr>
          <p:cNvSpPr txBox="1">
            <a:spLocks noChangeArrowheads="1"/>
          </p:cNvSpPr>
          <p:nvPr/>
        </p:nvSpPr>
        <p:spPr bwMode="auto">
          <a:xfrm>
            <a:off x="5169024"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pic>
        <p:nvPicPr>
          <p:cNvPr id="5" name="図 4">
            <a:extLst>
              <a:ext uri="{FF2B5EF4-FFF2-40B4-BE49-F238E27FC236}">
                <a16:creationId xmlns:a16="http://schemas.microsoft.com/office/drawing/2014/main" id="{0E2EADB5-9900-47DD-B37C-A1CFC09CF67A}"/>
              </a:ext>
            </a:extLst>
          </p:cNvPr>
          <p:cNvPicPr>
            <a:picLocks noChangeAspect="1"/>
          </p:cNvPicPr>
          <p:nvPr/>
        </p:nvPicPr>
        <p:blipFill rotWithShape="1">
          <a:blip r:embed="rId4"/>
          <a:srcRect l="4933" r="2531"/>
          <a:stretch/>
        </p:blipFill>
        <p:spPr>
          <a:xfrm>
            <a:off x="5040000" y="4450307"/>
            <a:ext cx="1713600" cy="1074513"/>
          </a:xfrm>
          <a:prstGeom prst="rect">
            <a:avLst/>
          </a:prstGeom>
          <a:ln w="19050">
            <a:solidFill>
              <a:srgbClr val="FF0000"/>
            </a:solidFill>
          </a:ln>
        </p:spPr>
      </p:pic>
      <p:pic>
        <p:nvPicPr>
          <p:cNvPr id="27" name="図 26">
            <a:extLst>
              <a:ext uri="{FF2B5EF4-FFF2-40B4-BE49-F238E27FC236}">
                <a16:creationId xmlns:a16="http://schemas.microsoft.com/office/drawing/2014/main" id="{91E8C559-93A1-4D0F-811F-986F7BA15811}"/>
              </a:ext>
            </a:extLst>
          </p:cNvPr>
          <p:cNvPicPr>
            <a:picLocks noChangeAspect="1"/>
          </p:cNvPicPr>
          <p:nvPr/>
        </p:nvPicPr>
        <p:blipFill rotWithShape="1">
          <a:blip r:embed="rId5"/>
          <a:srcRect l="2996" r="-948"/>
          <a:stretch/>
        </p:blipFill>
        <p:spPr>
          <a:xfrm>
            <a:off x="5040000" y="3204000"/>
            <a:ext cx="2844000" cy="1028790"/>
          </a:xfrm>
          <a:prstGeom prst="rect">
            <a:avLst/>
          </a:prstGeom>
          <a:ln w="9525">
            <a:solidFill>
              <a:schemeClr val="tx1"/>
            </a:solidFill>
          </a:ln>
        </p:spPr>
      </p:pic>
      <p:grpSp>
        <p:nvGrpSpPr>
          <p:cNvPr id="28" name="グループ化 27">
            <a:extLst>
              <a:ext uri="{FF2B5EF4-FFF2-40B4-BE49-F238E27FC236}">
                <a16:creationId xmlns:a16="http://schemas.microsoft.com/office/drawing/2014/main" id="{94F27FB3-78FB-4EB9-B30B-DB504AD36E65}"/>
              </a:ext>
            </a:extLst>
          </p:cNvPr>
          <p:cNvGrpSpPr>
            <a:grpSpLocks/>
          </p:cNvGrpSpPr>
          <p:nvPr/>
        </p:nvGrpSpPr>
        <p:grpSpPr bwMode="auto">
          <a:xfrm>
            <a:off x="2365948" y="4194000"/>
            <a:ext cx="433387" cy="647700"/>
            <a:chOff x="9008376" y="4278533"/>
            <a:chExt cx="432048" cy="647700"/>
          </a:xfrm>
        </p:grpSpPr>
        <p:sp>
          <p:nvSpPr>
            <p:cNvPr id="29" name="下矢印 20">
              <a:extLst>
                <a:ext uri="{FF2B5EF4-FFF2-40B4-BE49-F238E27FC236}">
                  <a16:creationId xmlns:a16="http://schemas.microsoft.com/office/drawing/2014/main" id="{239FB28D-1369-4221-BD75-3C9C58282B5E}"/>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0" name="テキスト ボックス 21">
              <a:extLst>
                <a:ext uri="{FF2B5EF4-FFF2-40B4-BE49-F238E27FC236}">
                  <a16:creationId xmlns:a16="http://schemas.microsoft.com/office/drawing/2014/main" id="{11118B8C-FCED-47F6-B8CD-0795EDAED97E}"/>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⑧</a:t>
              </a:r>
            </a:p>
          </p:txBody>
        </p:sp>
      </p:grpSp>
      <p:sp>
        <p:nvSpPr>
          <p:cNvPr id="25" name="正方形/長方形 24">
            <a:extLst>
              <a:ext uri="{FF2B5EF4-FFF2-40B4-BE49-F238E27FC236}">
                <a16:creationId xmlns:a16="http://schemas.microsoft.com/office/drawing/2014/main" id="{36890E39-BF6C-4725-BC6A-2170FA3DBAAB}"/>
              </a:ext>
            </a:extLst>
          </p:cNvPr>
          <p:cNvSpPr/>
          <p:nvPr/>
        </p:nvSpPr>
        <p:spPr>
          <a:xfrm>
            <a:off x="5553950" y="3744000"/>
            <a:ext cx="1584000" cy="4500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4" name="Text Box 8">
            <a:extLst>
              <a:ext uri="{FF2B5EF4-FFF2-40B4-BE49-F238E27FC236}">
                <a16:creationId xmlns:a16="http://schemas.microsoft.com/office/drawing/2014/main" id="{1D6C19D0-EC6F-465C-A66E-6DCE30902BFD}"/>
              </a:ext>
            </a:extLst>
          </p:cNvPr>
          <p:cNvSpPr txBox="1">
            <a:spLocks noChangeArrowheads="1"/>
          </p:cNvSpPr>
          <p:nvPr/>
        </p:nvSpPr>
        <p:spPr bwMode="auto">
          <a:xfrm>
            <a:off x="5796172" y="46100"/>
            <a:ext cx="4053371" cy="2585323"/>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さきほどまでの①で、任意の塩基組成からなる、任意の長さの仮想ゲノム配列を作成可能になった。次は、②で仮想ゲノム配列から、任意の範囲の部分配列を切り出すやり方を示します。②をクリック。こんな感じになります。③例題</a:t>
            </a:r>
            <a:r>
              <a:rPr lang="en-US" altLang="ja-JP" dirty="0">
                <a:solidFill>
                  <a:schemeClr val="bg1">
                    <a:lumMod val="50000"/>
                  </a:schemeClr>
                </a:solidFill>
                <a:latin typeface="+mn-ea"/>
              </a:rPr>
              <a:t>1</a:t>
            </a:r>
            <a:r>
              <a:rPr lang="ja-JP" altLang="en-US" dirty="0">
                <a:solidFill>
                  <a:schemeClr val="bg1">
                    <a:lumMod val="50000"/>
                  </a:schemeClr>
                </a:solidFill>
                <a:latin typeface="+mn-ea"/>
              </a:rPr>
              <a:t>の、④入力ファイルの、⑤中身。⑥で指定した</a:t>
            </a:r>
            <a:r>
              <a:rPr lang="en-US" altLang="ja-JP" dirty="0">
                <a:solidFill>
                  <a:schemeClr val="bg1">
                    <a:lumMod val="50000"/>
                  </a:schemeClr>
                </a:solidFill>
                <a:latin typeface="+mn-ea"/>
              </a:rPr>
              <a:t>3-9</a:t>
            </a:r>
            <a:r>
              <a:rPr lang="ja-JP" altLang="en-US" dirty="0">
                <a:solidFill>
                  <a:schemeClr val="bg1">
                    <a:lumMod val="50000"/>
                  </a:schemeClr>
                </a:solidFill>
                <a:latin typeface="+mn-ea"/>
              </a:rPr>
              <a:t>番目の、⑦部分塩基配列を切り出した結果が、</a:t>
            </a:r>
            <a:r>
              <a:rPr lang="ja-JP" altLang="en-US" dirty="0">
                <a:latin typeface="+mn-ea"/>
              </a:rPr>
              <a:t>⑧の出力ファイル（</a:t>
            </a:r>
            <a:r>
              <a:rPr lang="en-US" altLang="ja-JP" dirty="0">
                <a:solidFill>
                  <a:srgbClr val="669900"/>
                </a:solidFill>
                <a:latin typeface="+mn-ea"/>
              </a:rPr>
              <a:t>hoge1.fasta</a:t>
            </a:r>
            <a:r>
              <a:rPr lang="ja-JP" altLang="en-US" dirty="0">
                <a:latin typeface="+mn-ea"/>
              </a:rPr>
              <a:t>）。</a:t>
            </a:r>
            <a:endParaRPr lang="en-US" altLang="ja-JP" dirty="0">
              <a:latin typeface="+mn-ea"/>
            </a:endParaRPr>
          </a:p>
        </p:txBody>
      </p:sp>
      <p:grpSp>
        <p:nvGrpSpPr>
          <p:cNvPr id="37" name="グループ化 1">
            <a:extLst>
              <a:ext uri="{FF2B5EF4-FFF2-40B4-BE49-F238E27FC236}">
                <a16:creationId xmlns:a16="http://schemas.microsoft.com/office/drawing/2014/main" id="{209D9964-D889-4AA1-AE56-FB673C21F1E9}"/>
              </a:ext>
            </a:extLst>
          </p:cNvPr>
          <p:cNvGrpSpPr>
            <a:grpSpLocks/>
          </p:cNvGrpSpPr>
          <p:nvPr/>
        </p:nvGrpSpPr>
        <p:grpSpPr bwMode="auto">
          <a:xfrm>
            <a:off x="6696000" y="4005064"/>
            <a:ext cx="415498" cy="647700"/>
            <a:chOff x="8946000" y="4620357"/>
            <a:chExt cx="415497" cy="647700"/>
          </a:xfrm>
        </p:grpSpPr>
        <p:sp>
          <p:nvSpPr>
            <p:cNvPr id="38" name="下矢印 31">
              <a:extLst>
                <a:ext uri="{FF2B5EF4-FFF2-40B4-BE49-F238E27FC236}">
                  <a16:creationId xmlns:a16="http://schemas.microsoft.com/office/drawing/2014/main" id="{031AF417-65EF-4843-A9B7-08E27CA93C8F}"/>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9" name="正方形/長方形 1">
              <a:extLst>
                <a:ext uri="{FF2B5EF4-FFF2-40B4-BE49-F238E27FC236}">
                  <a16:creationId xmlns:a16="http://schemas.microsoft.com/office/drawing/2014/main" id="{DA612021-B1DD-46E1-B62F-95D7837EF71C}"/>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⑧</a:t>
              </a:r>
            </a:p>
          </p:txBody>
        </p:sp>
      </p:grpSp>
    </p:spTree>
    <p:extLst>
      <p:ext uri="{BB962C8B-B14F-4D97-AF65-F5344CB8AC3E}">
        <p14:creationId xmlns:p14="http://schemas.microsoft.com/office/powerpoint/2010/main" val="1910653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出現頻度解析（</a:t>
            </a:r>
            <a:r>
              <a:rPr lang="en-US" altLang="ja-JP" sz="4000" dirty="0">
                <a:latin typeface="+mn-ea"/>
              </a:rPr>
              <a:t>k=2</a:t>
            </a:r>
            <a:r>
              <a:rPr lang="ja-JP" altLang="en-US" sz="4000" dirty="0">
                <a:latin typeface="+mn-ea"/>
              </a:rPr>
              <a:t>）</a:t>
            </a:r>
            <a:r>
              <a:rPr lang="en-US" altLang="ja-JP" sz="4000" dirty="0">
                <a:latin typeface="+mn-ea"/>
              </a:rPr>
              <a:t>7</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16</a:t>
            </a:fld>
            <a:endParaRPr lang="en-US" altLang="ja-JP" dirty="0">
              <a:solidFill>
                <a:srgbClr val="000000"/>
              </a:solidFill>
            </a:endParaRPr>
          </a:p>
        </p:txBody>
      </p:sp>
      <p:sp>
        <p:nvSpPr>
          <p:cNvPr id="20" name="正方形/長方形 19">
            <a:extLst>
              <a:ext uri="{FF2B5EF4-FFF2-40B4-BE49-F238E27FC236}">
                <a16:creationId xmlns:a16="http://schemas.microsoft.com/office/drawing/2014/main" id="{12BD418E-733D-48E7-9375-46C4D45B69CD}"/>
              </a:ext>
            </a:extLst>
          </p:cNvPr>
          <p:cNvSpPr/>
          <p:nvPr/>
        </p:nvSpPr>
        <p:spPr>
          <a:xfrm>
            <a:off x="36000" y="2016000"/>
            <a:ext cx="3207929" cy="369332"/>
          </a:xfrm>
          <a:prstGeom prst="rect">
            <a:avLst/>
          </a:prstGeom>
        </p:spPr>
        <p:txBody>
          <a:bodyPr wrap="none">
            <a:spAutoFit/>
          </a:bodyPr>
          <a:lstStyle/>
          <a:p>
            <a:r>
              <a:rPr lang="en-US" altLang="ja-JP" dirty="0">
                <a:latin typeface="+mn-ea"/>
              </a:rPr>
              <a:t>GGTACG</a:t>
            </a:r>
            <a:r>
              <a:rPr lang="en-US" altLang="ja-JP" dirty="0">
                <a:latin typeface="+mn-ea"/>
                <a:ea typeface="+mn-ea"/>
              </a:rPr>
              <a:t>GTTCCGGTTGCCGA</a:t>
            </a:r>
            <a:endParaRPr lang="ja-JP" altLang="en-US" sz="1800" dirty="0">
              <a:latin typeface="+mn-ea"/>
              <a:ea typeface="+mn-ea"/>
            </a:endParaRPr>
          </a:p>
        </p:txBody>
      </p:sp>
      <p:sp>
        <p:nvSpPr>
          <p:cNvPr id="24" name="正方形/長方形 23">
            <a:extLst>
              <a:ext uri="{FF2B5EF4-FFF2-40B4-BE49-F238E27FC236}">
                <a16:creationId xmlns:a16="http://schemas.microsoft.com/office/drawing/2014/main" id="{9D48776D-2078-406A-877C-FEBDF08C6CF8}"/>
              </a:ext>
            </a:extLst>
          </p:cNvPr>
          <p:cNvSpPr/>
          <p:nvPr/>
        </p:nvSpPr>
        <p:spPr>
          <a:xfrm>
            <a:off x="3348000" y="2016000"/>
            <a:ext cx="4246600" cy="369332"/>
          </a:xfrm>
          <a:prstGeom prst="rect">
            <a:avLst/>
          </a:prstGeom>
        </p:spPr>
        <p:txBody>
          <a:bodyPr wrap="square">
            <a:spAutoFit/>
          </a:bodyPr>
          <a:lstStyle/>
          <a:p>
            <a:r>
              <a:rPr lang="en-US" altLang="ja-JP" dirty="0">
                <a:latin typeface="+mn-ea"/>
                <a:ea typeface="+mn-ea"/>
              </a:rPr>
              <a:t>GGTACGGTTCCGGTTGCCGACCCCC</a:t>
            </a:r>
            <a:endParaRPr lang="ja-JP" altLang="en-US" sz="1800" dirty="0">
              <a:latin typeface="+mn-ea"/>
              <a:ea typeface="+mn-ea"/>
            </a:endParaRPr>
          </a:p>
        </p:txBody>
      </p:sp>
      <p:cxnSp>
        <p:nvCxnSpPr>
          <p:cNvPr id="96" name="直線コネクタ 95">
            <a:extLst>
              <a:ext uri="{FF2B5EF4-FFF2-40B4-BE49-F238E27FC236}">
                <a16:creationId xmlns:a16="http://schemas.microsoft.com/office/drawing/2014/main" id="{2000526B-60C4-4239-A7D2-736ED88F02B4}"/>
              </a:ext>
            </a:extLst>
          </p:cNvPr>
          <p:cNvCxnSpPr/>
          <p:nvPr/>
        </p:nvCxnSpPr>
        <p:spPr>
          <a:xfrm>
            <a:off x="143999" y="2348880"/>
            <a:ext cx="2952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93C271E2-4664-4F25-8A0D-84F7687C0213}"/>
              </a:ext>
            </a:extLst>
          </p:cNvPr>
          <p:cNvCxnSpPr/>
          <p:nvPr/>
        </p:nvCxnSpPr>
        <p:spPr>
          <a:xfrm>
            <a:off x="3440832" y="2348880"/>
            <a:ext cx="2952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99" name="グループ化 25">
            <a:extLst>
              <a:ext uri="{FF2B5EF4-FFF2-40B4-BE49-F238E27FC236}">
                <a16:creationId xmlns:a16="http://schemas.microsoft.com/office/drawing/2014/main" id="{A7BA6D93-0001-4A1F-8A80-559BECB7FB84}"/>
              </a:ext>
            </a:extLst>
          </p:cNvPr>
          <p:cNvGrpSpPr>
            <a:grpSpLocks/>
          </p:cNvGrpSpPr>
          <p:nvPr/>
        </p:nvGrpSpPr>
        <p:grpSpPr bwMode="auto">
          <a:xfrm>
            <a:off x="4968000" y="1728000"/>
            <a:ext cx="647700" cy="368300"/>
            <a:chOff x="8265543" y="5967772"/>
            <a:chExt cx="647700" cy="369332"/>
          </a:xfrm>
        </p:grpSpPr>
        <p:sp>
          <p:nvSpPr>
            <p:cNvPr id="100" name="下矢印 26">
              <a:extLst>
                <a:ext uri="{FF2B5EF4-FFF2-40B4-BE49-F238E27FC236}">
                  <a16:creationId xmlns:a16="http://schemas.microsoft.com/office/drawing/2014/main" id="{A64B2AF3-A96F-4A45-BF6D-3810621F2020}"/>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01" name="テキスト ボックス 27">
              <a:extLst>
                <a:ext uri="{FF2B5EF4-FFF2-40B4-BE49-F238E27FC236}">
                  <a16:creationId xmlns:a16="http://schemas.microsoft.com/office/drawing/2014/main" id="{7BD1E66C-EC30-48AE-A157-000DC8BB45F3}"/>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102" name="グループ化 25">
            <a:extLst>
              <a:ext uri="{FF2B5EF4-FFF2-40B4-BE49-F238E27FC236}">
                <a16:creationId xmlns:a16="http://schemas.microsoft.com/office/drawing/2014/main" id="{FF03591E-F5B5-4C0B-8BBC-484069C4D1F1}"/>
              </a:ext>
            </a:extLst>
          </p:cNvPr>
          <p:cNvGrpSpPr>
            <a:grpSpLocks/>
          </p:cNvGrpSpPr>
          <p:nvPr/>
        </p:nvGrpSpPr>
        <p:grpSpPr bwMode="auto">
          <a:xfrm>
            <a:off x="1270800" y="1728000"/>
            <a:ext cx="647700" cy="368300"/>
            <a:chOff x="8265543" y="5967772"/>
            <a:chExt cx="647700" cy="369332"/>
          </a:xfrm>
        </p:grpSpPr>
        <p:sp>
          <p:nvSpPr>
            <p:cNvPr id="103" name="下矢印 26">
              <a:extLst>
                <a:ext uri="{FF2B5EF4-FFF2-40B4-BE49-F238E27FC236}">
                  <a16:creationId xmlns:a16="http://schemas.microsoft.com/office/drawing/2014/main" id="{6D6D5B8D-7C71-4B6D-BF1D-AAB217BF1144}"/>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04" name="テキスト ボックス 27">
              <a:extLst>
                <a:ext uri="{FF2B5EF4-FFF2-40B4-BE49-F238E27FC236}">
                  <a16:creationId xmlns:a16="http://schemas.microsoft.com/office/drawing/2014/main" id="{757D97B2-FACD-4DEB-9436-4F9E0AFB62E0}"/>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cxnSp>
        <p:nvCxnSpPr>
          <p:cNvPr id="16" name="直線コネクタ 15">
            <a:extLst>
              <a:ext uri="{FF2B5EF4-FFF2-40B4-BE49-F238E27FC236}">
                <a16:creationId xmlns:a16="http://schemas.microsoft.com/office/drawing/2014/main" id="{7BA694AC-3672-49FF-9B83-EA92861E37D7}"/>
              </a:ext>
            </a:extLst>
          </p:cNvPr>
          <p:cNvCxnSpPr/>
          <p:nvPr/>
        </p:nvCxnSpPr>
        <p:spPr bwMode="auto">
          <a:xfrm>
            <a:off x="1602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17" name="正方形/長方形 16">
            <a:extLst>
              <a:ext uri="{FF2B5EF4-FFF2-40B4-BE49-F238E27FC236}">
                <a16:creationId xmlns:a16="http://schemas.microsoft.com/office/drawing/2014/main" id="{833C7731-326C-41D0-A00F-C1A191AD9A02}"/>
              </a:ext>
            </a:extLst>
          </p:cNvPr>
          <p:cNvSpPr/>
          <p:nvPr/>
        </p:nvSpPr>
        <p:spPr>
          <a:xfrm>
            <a:off x="36000" y="2340000"/>
            <a:ext cx="498855" cy="369332"/>
          </a:xfrm>
          <a:prstGeom prst="rect">
            <a:avLst/>
          </a:prstGeom>
        </p:spPr>
        <p:txBody>
          <a:bodyPr wrap="none">
            <a:spAutoFit/>
          </a:bodyPr>
          <a:lstStyle/>
          <a:p>
            <a:r>
              <a:rPr lang="en-US" altLang="ja-JP" dirty="0">
                <a:latin typeface="+mn-ea"/>
              </a:rPr>
              <a:t>GG</a:t>
            </a:r>
            <a:endParaRPr lang="ja-JP" altLang="en-US" dirty="0"/>
          </a:p>
        </p:txBody>
      </p:sp>
      <p:sp>
        <p:nvSpPr>
          <p:cNvPr id="18" name="正方形/長方形 17">
            <a:extLst>
              <a:ext uri="{FF2B5EF4-FFF2-40B4-BE49-F238E27FC236}">
                <a16:creationId xmlns:a16="http://schemas.microsoft.com/office/drawing/2014/main" id="{BC6FA629-35D3-40DA-8333-0E831A6033D4}"/>
              </a:ext>
            </a:extLst>
          </p:cNvPr>
          <p:cNvSpPr/>
          <p:nvPr/>
        </p:nvSpPr>
        <p:spPr>
          <a:xfrm>
            <a:off x="194400" y="2520000"/>
            <a:ext cx="478016" cy="369332"/>
          </a:xfrm>
          <a:prstGeom prst="rect">
            <a:avLst/>
          </a:prstGeom>
        </p:spPr>
        <p:txBody>
          <a:bodyPr wrap="none">
            <a:spAutoFit/>
          </a:bodyPr>
          <a:lstStyle/>
          <a:p>
            <a:r>
              <a:rPr lang="en-US" altLang="ja-JP" dirty="0">
                <a:latin typeface="+mn-ea"/>
              </a:rPr>
              <a:t>GT</a:t>
            </a:r>
            <a:endParaRPr lang="ja-JP" altLang="en-US" dirty="0"/>
          </a:p>
        </p:txBody>
      </p:sp>
      <p:sp>
        <p:nvSpPr>
          <p:cNvPr id="19" name="正方形/長方形 18">
            <a:extLst>
              <a:ext uri="{FF2B5EF4-FFF2-40B4-BE49-F238E27FC236}">
                <a16:creationId xmlns:a16="http://schemas.microsoft.com/office/drawing/2014/main" id="{B4EE65E4-8F8B-409A-BBB3-0D87DADC1F8D}"/>
              </a:ext>
            </a:extLst>
          </p:cNvPr>
          <p:cNvSpPr/>
          <p:nvPr/>
        </p:nvSpPr>
        <p:spPr>
          <a:xfrm>
            <a:off x="352800" y="2700000"/>
            <a:ext cx="466794" cy="369332"/>
          </a:xfrm>
          <a:prstGeom prst="rect">
            <a:avLst/>
          </a:prstGeom>
        </p:spPr>
        <p:txBody>
          <a:bodyPr wrap="none">
            <a:spAutoFit/>
          </a:bodyPr>
          <a:lstStyle/>
          <a:p>
            <a:r>
              <a:rPr lang="en-US" altLang="ja-JP" dirty="0">
                <a:latin typeface="+mn-ea"/>
              </a:rPr>
              <a:t>TA</a:t>
            </a:r>
            <a:endParaRPr lang="ja-JP" altLang="en-US" dirty="0"/>
          </a:p>
        </p:txBody>
      </p:sp>
      <p:sp>
        <p:nvSpPr>
          <p:cNvPr id="21" name="正方形/長方形 20">
            <a:extLst>
              <a:ext uri="{FF2B5EF4-FFF2-40B4-BE49-F238E27FC236}">
                <a16:creationId xmlns:a16="http://schemas.microsoft.com/office/drawing/2014/main" id="{6CF26798-3088-47BE-90E6-1BA1C245571D}"/>
              </a:ext>
            </a:extLst>
          </p:cNvPr>
          <p:cNvSpPr/>
          <p:nvPr/>
        </p:nvSpPr>
        <p:spPr>
          <a:xfrm>
            <a:off x="482400" y="2880000"/>
            <a:ext cx="484428" cy="369332"/>
          </a:xfrm>
          <a:prstGeom prst="rect">
            <a:avLst/>
          </a:prstGeom>
        </p:spPr>
        <p:txBody>
          <a:bodyPr wrap="none">
            <a:spAutoFit/>
          </a:bodyPr>
          <a:lstStyle/>
          <a:p>
            <a:r>
              <a:rPr lang="en-US" altLang="ja-JP" dirty="0">
                <a:latin typeface="+mn-ea"/>
              </a:rPr>
              <a:t>AC</a:t>
            </a:r>
            <a:endParaRPr lang="ja-JP" altLang="en-US" dirty="0"/>
          </a:p>
        </p:txBody>
      </p:sp>
      <p:sp>
        <p:nvSpPr>
          <p:cNvPr id="22" name="正方形/長方形 21">
            <a:extLst>
              <a:ext uri="{FF2B5EF4-FFF2-40B4-BE49-F238E27FC236}">
                <a16:creationId xmlns:a16="http://schemas.microsoft.com/office/drawing/2014/main" id="{1E5B7A00-E7AE-46F8-83CA-4F318C8FAF0A}"/>
              </a:ext>
            </a:extLst>
          </p:cNvPr>
          <p:cNvSpPr/>
          <p:nvPr/>
        </p:nvSpPr>
        <p:spPr>
          <a:xfrm>
            <a:off x="619200" y="3060000"/>
            <a:ext cx="495649" cy="369332"/>
          </a:xfrm>
          <a:prstGeom prst="rect">
            <a:avLst/>
          </a:prstGeom>
        </p:spPr>
        <p:txBody>
          <a:bodyPr wrap="none">
            <a:spAutoFit/>
          </a:bodyPr>
          <a:lstStyle/>
          <a:p>
            <a:r>
              <a:rPr lang="en-US" altLang="ja-JP" dirty="0">
                <a:latin typeface="+mn-ea"/>
              </a:rPr>
              <a:t>CG</a:t>
            </a:r>
            <a:endParaRPr lang="ja-JP" altLang="en-US" dirty="0"/>
          </a:p>
        </p:txBody>
      </p:sp>
      <p:sp>
        <p:nvSpPr>
          <p:cNvPr id="23" name="正方形/長方形 22">
            <a:extLst>
              <a:ext uri="{FF2B5EF4-FFF2-40B4-BE49-F238E27FC236}">
                <a16:creationId xmlns:a16="http://schemas.microsoft.com/office/drawing/2014/main" id="{DE4AEF90-E8F6-4542-BF8E-F65F350F5F82}"/>
              </a:ext>
            </a:extLst>
          </p:cNvPr>
          <p:cNvSpPr/>
          <p:nvPr/>
        </p:nvSpPr>
        <p:spPr>
          <a:xfrm>
            <a:off x="770400" y="3240000"/>
            <a:ext cx="498855" cy="369332"/>
          </a:xfrm>
          <a:prstGeom prst="rect">
            <a:avLst/>
          </a:prstGeom>
        </p:spPr>
        <p:txBody>
          <a:bodyPr wrap="none">
            <a:spAutoFit/>
          </a:bodyPr>
          <a:lstStyle/>
          <a:p>
            <a:r>
              <a:rPr lang="en-US" altLang="ja-JP" dirty="0">
                <a:latin typeface="+mn-ea"/>
              </a:rPr>
              <a:t>GG</a:t>
            </a:r>
            <a:endParaRPr lang="ja-JP" altLang="en-US" dirty="0"/>
          </a:p>
        </p:txBody>
      </p:sp>
      <p:sp>
        <p:nvSpPr>
          <p:cNvPr id="25" name="正方形/長方形 24">
            <a:extLst>
              <a:ext uri="{FF2B5EF4-FFF2-40B4-BE49-F238E27FC236}">
                <a16:creationId xmlns:a16="http://schemas.microsoft.com/office/drawing/2014/main" id="{A9C1C683-142C-43BA-B97D-4D87065DA8D1}"/>
              </a:ext>
            </a:extLst>
          </p:cNvPr>
          <p:cNvSpPr/>
          <p:nvPr/>
        </p:nvSpPr>
        <p:spPr>
          <a:xfrm>
            <a:off x="921600" y="3420000"/>
            <a:ext cx="478016" cy="369332"/>
          </a:xfrm>
          <a:prstGeom prst="rect">
            <a:avLst/>
          </a:prstGeom>
        </p:spPr>
        <p:txBody>
          <a:bodyPr wrap="none">
            <a:spAutoFit/>
          </a:bodyPr>
          <a:lstStyle/>
          <a:p>
            <a:r>
              <a:rPr lang="en-US" altLang="ja-JP" dirty="0">
                <a:latin typeface="+mn-ea"/>
              </a:rPr>
              <a:t>GT</a:t>
            </a:r>
            <a:endParaRPr lang="ja-JP" altLang="en-US" dirty="0"/>
          </a:p>
        </p:txBody>
      </p:sp>
      <p:sp>
        <p:nvSpPr>
          <p:cNvPr id="26" name="正方形/長方形 25">
            <a:extLst>
              <a:ext uri="{FF2B5EF4-FFF2-40B4-BE49-F238E27FC236}">
                <a16:creationId xmlns:a16="http://schemas.microsoft.com/office/drawing/2014/main" id="{7FE4567D-2F2D-4F44-88B7-61CC7DB9469C}"/>
              </a:ext>
            </a:extLst>
          </p:cNvPr>
          <p:cNvSpPr/>
          <p:nvPr/>
        </p:nvSpPr>
        <p:spPr>
          <a:xfrm>
            <a:off x="1080000" y="3600000"/>
            <a:ext cx="457176" cy="369332"/>
          </a:xfrm>
          <a:prstGeom prst="rect">
            <a:avLst/>
          </a:prstGeom>
        </p:spPr>
        <p:txBody>
          <a:bodyPr wrap="none">
            <a:spAutoFit/>
          </a:bodyPr>
          <a:lstStyle/>
          <a:p>
            <a:r>
              <a:rPr lang="en-US" altLang="ja-JP" dirty="0">
                <a:latin typeface="+mn-ea"/>
              </a:rPr>
              <a:t>TT</a:t>
            </a:r>
            <a:endParaRPr lang="ja-JP" altLang="en-US" dirty="0"/>
          </a:p>
        </p:txBody>
      </p:sp>
      <p:sp>
        <p:nvSpPr>
          <p:cNvPr id="27" name="正方形/長方形 26">
            <a:extLst>
              <a:ext uri="{FF2B5EF4-FFF2-40B4-BE49-F238E27FC236}">
                <a16:creationId xmlns:a16="http://schemas.microsoft.com/office/drawing/2014/main" id="{15D3985C-A48A-4A44-93ED-1817C1E35204}"/>
              </a:ext>
            </a:extLst>
          </p:cNvPr>
          <p:cNvSpPr/>
          <p:nvPr/>
        </p:nvSpPr>
        <p:spPr>
          <a:xfrm>
            <a:off x="1216800" y="3780000"/>
            <a:ext cx="474810" cy="369332"/>
          </a:xfrm>
          <a:prstGeom prst="rect">
            <a:avLst/>
          </a:prstGeom>
        </p:spPr>
        <p:txBody>
          <a:bodyPr wrap="none">
            <a:spAutoFit/>
          </a:bodyPr>
          <a:lstStyle/>
          <a:p>
            <a:r>
              <a:rPr lang="en-US" altLang="ja-JP" dirty="0">
                <a:latin typeface="+mn-ea"/>
              </a:rPr>
              <a:t>TC</a:t>
            </a:r>
            <a:endParaRPr lang="ja-JP" altLang="en-US" dirty="0"/>
          </a:p>
        </p:txBody>
      </p:sp>
      <p:sp>
        <p:nvSpPr>
          <p:cNvPr id="28" name="正方形/長方形 27">
            <a:extLst>
              <a:ext uri="{FF2B5EF4-FFF2-40B4-BE49-F238E27FC236}">
                <a16:creationId xmlns:a16="http://schemas.microsoft.com/office/drawing/2014/main" id="{70ED60E7-F56F-4CEE-AD2C-EF64C9EFEE98}"/>
              </a:ext>
            </a:extLst>
          </p:cNvPr>
          <p:cNvSpPr/>
          <p:nvPr/>
        </p:nvSpPr>
        <p:spPr>
          <a:xfrm>
            <a:off x="1346400" y="3960000"/>
            <a:ext cx="492443" cy="369332"/>
          </a:xfrm>
          <a:prstGeom prst="rect">
            <a:avLst/>
          </a:prstGeom>
        </p:spPr>
        <p:txBody>
          <a:bodyPr wrap="none">
            <a:spAutoFit/>
          </a:bodyPr>
          <a:lstStyle/>
          <a:p>
            <a:r>
              <a:rPr lang="en-US" altLang="ja-JP" dirty="0">
                <a:latin typeface="+mn-ea"/>
              </a:rPr>
              <a:t>CC</a:t>
            </a:r>
            <a:endParaRPr lang="ja-JP" altLang="en-US" dirty="0"/>
          </a:p>
        </p:txBody>
      </p:sp>
      <p:sp>
        <p:nvSpPr>
          <p:cNvPr id="29" name="正方形/長方形 28">
            <a:extLst>
              <a:ext uri="{FF2B5EF4-FFF2-40B4-BE49-F238E27FC236}">
                <a16:creationId xmlns:a16="http://schemas.microsoft.com/office/drawing/2014/main" id="{F39267CB-BBF7-4B67-8A7C-E170155FAA67}"/>
              </a:ext>
            </a:extLst>
          </p:cNvPr>
          <p:cNvSpPr/>
          <p:nvPr/>
        </p:nvSpPr>
        <p:spPr>
          <a:xfrm>
            <a:off x="1497600" y="4140000"/>
            <a:ext cx="495649" cy="369332"/>
          </a:xfrm>
          <a:prstGeom prst="rect">
            <a:avLst/>
          </a:prstGeom>
        </p:spPr>
        <p:txBody>
          <a:bodyPr wrap="none">
            <a:spAutoFit/>
          </a:bodyPr>
          <a:lstStyle/>
          <a:p>
            <a:r>
              <a:rPr lang="en-US" altLang="ja-JP" dirty="0">
                <a:latin typeface="+mn-ea"/>
              </a:rPr>
              <a:t>CG</a:t>
            </a:r>
            <a:endParaRPr lang="ja-JP" altLang="en-US" dirty="0"/>
          </a:p>
        </p:txBody>
      </p:sp>
      <p:sp>
        <p:nvSpPr>
          <p:cNvPr id="30" name="正方形/長方形 29">
            <a:extLst>
              <a:ext uri="{FF2B5EF4-FFF2-40B4-BE49-F238E27FC236}">
                <a16:creationId xmlns:a16="http://schemas.microsoft.com/office/drawing/2014/main" id="{695F6711-A80A-4039-B1BC-10374D56F0A8}"/>
              </a:ext>
            </a:extLst>
          </p:cNvPr>
          <p:cNvSpPr/>
          <p:nvPr/>
        </p:nvSpPr>
        <p:spPr>
          <a:xfrm>
            <a:off x="1645200" y="4320000"/>
            <a:ext cx="498855" cy="369332"/>
          </a:xfrm>
          <a:prstGeom prst="rect">
            <a:avLst/>
          </a:prstGeom>
        </p:spPr>
        <p:txBody>
          <a:bodyPr wrap="none">
            <a:spAutoFit/>
          </a:bodyPr>
          <a:lstStyle/>
          <a:p>
            <a:r>
              <a:rPr lang="en-US" altLang="ja-JP" dirty="0">
                <a:latin typeface="+mn-ea"/>
              </a:rPr>
              <a:t>GG</a:t>
            </a:r>
            <a:endParaRPr lang="ja-JP" altLang="en-US" dirty="0"/>
          </a:p>
        </p:txBody>
      </p:sp>
      <p:sp>
        <p:nvSpPr>
          <p:cNvPr id="31" name="正方形/長方形 30">
            <a:extLst>
              <a:ext uri="{FF2B5EF4-FFF2-40B4-BE49-F238E27FC236}">
                <a16:creationId xmlns:a16="http://schemas.microsoft.com/office/drawing/2014/main" id="{FD7E4353-7760-46D4-945A-228913164EF8}"/>
              </a:ext>
            </a:extLst>
          </p:cNvPr>
          <p:cNvSpPr/>
          <p:nvPr/>
        </p:nvSpPr>
        <p:spPr>
          <a:xfrm>
            <a:off x="1803600" y="4500000"/>
            <a:ext cx="478016" cy="369332"/>
          </a:xfrm>
          <a:prstGeom prst="rect">
            <a:avLst/>
          </a:prstGeom>
        </p:spPr>
        <p:txBody>
          <a:bodyPr wrap="none">
            <a:spAutoFit/>
          </a:bodyPr>
          <a:lstStyle/>
          <a:p>
            <a:r>
              <a:rPr lang="en-US" altLang="ja-JP" dirty="0">
                <a:latin typeface="+mn-ea"/>
              </a:rPr>
              <a:t>GT</a:t>
            </a:r>
            <a:endParaRPr lang="ja-JP" altLang="en-US" dirty="0"/>
          </a:p>
        </p:txBody>
      </p:sp>
      <p:sp>
        <p:nvSpPr>
          <p:cNvPr id="32" name="正方形/長方形 31">
            <a:extLst>
              <a:ext uri="{FF2B5EF4-FFF2-40B4-BE49-F238E27FC236}">
                <a16:creationId xmlns:a16="http://schemas.microsoft.com/office/drawing/2014/main" id="{0C32415F-3106-4465-928C-D7CACC6F8975}"/>
              </a:ext>
            </a:extLst>
          </p:cNvPr>
          <p:cNvSpPr/>
          <p:nvPr/>
        </p:nvSpPr>
        <p:spPr>
          <a:xfrm>
            <a:off x="1962000" y="4680000"/>
            <a:ext cx="457176" cy="369332"/>
          </a:xfrm>
          <a:prstGeom prst="rect">
            <a:avLst/>
          </a:prstGeom>
        </p:spPr>
        <p:txBody>
          <a:bodyPr wrap="none">
            <a:spAutoFit/>
          </a:bodyPr>
          <a:lstStyle/>
          <a:p>
            <a:r>
              <a:rPr lang="en-US" altLang="ja-JP" dirty="0">
                <a:latin typeface="+mn-ea"/>
              </a:rPr>
              <a:t>TT</a:t>
            </a:r>
            <a:endParaRPr lang="ja-JP" altLang="en-US" dirty="0"/>
          </a:p>
        </p:txBody>
      </p:sp>
      <p:cxnSp>
        <p:nvCxnSpPr>
          <p:cNvPr id="33" name="直線コネクタ 32">
            <a:extLst>
              <a:ext uri="{FF2B5EF4-FFF2-40B4-BE49-F238E27FC236}">
                <a16:creationId xmlns:a16="http://schemas.microsoft.com/office/drawing/2014/main" id="{F19E19CF-932E-4304-8425-1EB81EF135AA}"/>
              </a:ext>
            </a:extLst>
          </p:cNvPr>
          <p:cNvCxnSpPr/>
          <p:nvPr/>
        </p:nvCxnSpPr>
        <p:spPr bwMode="auto">
          <a:xfrm>
            <a:off x="2322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34" name="正方形/長方形 33">
            <a:extLst>
              <a:ext uri="{FF2B5EF4-FFF2-40B4-BE49-F238E27FC236}">
                <a16:creationId xmlns:a16="http://schemas.microsoft.com/office/drawing/2014/main" id="{E2913978-9C36-411F-A19C-3E084C609C70}"/>
              </a:ext>
            </a:extLst>
          </p:cNvPr>
          <p:cNvSpPr/>
          <p:nvPr/>
        </p:nvSpPr>
        <p:spPr>
          <a:xfrm>
            <a:off x="2098800" y="4860000"/>
            <a:ext cx="478016" cy="369332"/>
          </a:xfrm>
          <a:prstGeom prst="rect">
            <a:avLst/>
          </a:prstGeom>
        </p:spPr>
        <p:txBody>
          <a:bodyPr wrap="none">
            <a:spAutoFit/>
          </a:bodyPr>
          <a:lstStyle/>
          <a:p>
            <a:r>
              <a:rPr lang="en-US" altLang="ja-JP" dirty="0">
                <a:latin typeface="+mn-ea"/>
              </a:rPr>
              <a:t>TG</a:t>
            </a:r>
            <a:endParaRPr lang="ja-JP" altLang="en-US" dirty="0"/>
          </a:p>
        </p:txBody>
      </p:sp>
      <p:cxnSp>
        <p:nvCxnSpPr>
          <p:cNvPr id="35" name="直線コネクタ 34">
            <a:extLst>
              <a:ext uri="{FF2B5EF4-FFF2-40B4-BE49-F238E27FC236}">
                <a16:creationId xmlns:a16="http://schemas.microsoft.com/office/drawing/2014/main" id="{D6B368EB-0AAB-4EA3-97BF-161605909985}"/>
              </a:ext>
            </a:extLst>
          </p:cNvPr>
          <p:cNvCxnSpPr/>
          <p:nvPr/>
        </p:nvCxnSpPr>
        <p:spPr bwMode="auto">
          <a:xfrm>
            <a:off x="3096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36" name="直線コネクタ 35">
            <a:extLst>
              <a:ext uri="{FF2B5EF4-FFF2-40B4-BE49-F238E27FC236}">
                <a16:creationId xmlns:a16="http://schemas.microsoft.com/office/drawing/2014/main" id="{883AAC65-B995-43E5-839F-7A030AB82E54}"/>
              </a:ext>
            </a:extLst>
          </p:cNvPr>
          <p:cNvCxnSpPr/>
          <p:nvPr/>
        </p:nvCxnSpPr>
        <p:spPr bwMode="auto">
          <a:xfrm>
            <a:off x="8712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37" name="直線コネクタ 36">
            <a:extLst>
              <a:ext uri="{FF2B5EF4-FFF2-40B4-BE49-F238E27FC236}">
                <a16:creationId xmlns:a16="http://schemas.microsoft.com/office/drawing/2014/main" id="{B962DD8A-B246-43A7-8EFB-56A89CF8EFAF}"/>
              </a:ext>
            </a:extLst>
          </p:cNvPr>
          <p:cNvCxnSpPr/>
          <p:nvPr/>
        </p:nvCxnSpPr>
        <p:spPr bwMode="auto">
          <a:xfrm>
            <a:off x="1332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38" name="正方形/長方形 37">
            <a:extLst>
              <a:ext uri="{FF2B5EF4-FFF2-40B4-BE49-F238E27FC236}">
                <a16:creationId xmlns:a16="http://schemas.microsoft.com/office/drawing/2014/main" id="{5676A69C-EC40-4FC8-915A-8D5B767C2275}"/>
              </a:ext>
            </a:extLst>
          </p:cNvPr>
          <p:cNvSpPr/>
          <p:nvPr/>
        </p:nvSpPr>
        <p:spPr>
          <a:xfrm>
            <a:off x="3348000" y="2340000"/>
            <a:ext cx="498855" cy="369332"/>
          </a:xfrm>
          <a:prstGeom prst="rect">
            <a:avLst/>
          </a:prstGeom>
        </p:spPr>
        <p:txBody>
          <a:bodyPr wrap="none">
            <a:spAutoFit/>
          </a:bodyPr>
          <a:lstStyle/>
          <a:p>
            <a:r>
              <a:rPr lang="en-US" altLang="ja-JP" dirty="0">
                <a:latin typeface="+mn-ea"/>
              </a:rPr>
              <a:t>GG</a:t>
            </a:r>
            <a:endParaRPr lang="ja-JP" altLang="en-US" dirty="0"/>
          </a:p>
        </p:txBody>
      </p:sp>
      <p:sp>
        <p:nvSpPr>
          <p:cNvPr id="39" name="正方形/長方形 38">
            <a:extLst>
              <a:ext uri="{FF2B5EF4-FFF2-40B4-BE49-F238E27FC236}">
                <a16:creationId xmlns:a16="http://schemas.microsoft.com/office/drawing/2014/main" id="{7079FCBE-FBAF-4B74-9393-14AE7366549F}"/>
              </a:ext>
            </a:extLst>
          </p:cNvPr>
          <p:cNvSpPr/>
          <p:nvPr/>
        </p:nvSpPr>
        <p:spPr>
          <a:xfrm>
            <a:off x="3510000" y="2520000"/>
            <a:ext cx="478016" cy="369332"/>
          </a:xfrm>
          <a:prstGeom prst="rect">
            <a:avLst/>
          </a:prstGeom>
        </p:spPr>
        <p:txBody>
          <a:bodyPr wrap="none">
            <a:spAutoFit/>
          </a:bodyPr>
          <a:lstStyle/>
          <a:p>
            <a:r>
              <a:rPr lang="en-US" altLang="ja-JP" dirty="0">
                <a:latin typeface="+mn-ea"/>
              </a:rPr>
              <a:t>GT</a:t>
            </a:r>
            <a:endParaRPr lang="ja-JP" altLang="en-US" dirty="0"/>
          </a:p>
        </p:txBody>
      </p:sp>
      <p:sp>
        <p:nvSpPr>
          <p:cNvPr id="40" name="正方形/長方形 39">
            <a:extLst>
              <a:ext uri="{FF2B5EF4-FFF2-40B4-BE49-F238E27FC236}">
                <a16:creationId xmlns:a16="http://schemas.microsoft.com/office/drawing/2014/main" id="{95B2F3A5-A678-4D33-8F06-AB67DF6BBA13}"/>
              </a:ext>
            </a:extLst>
          </p:cNvPr>
          <p:cNvSpPr/>
          <p:nvPr/>
        </p:nvSpPr>
        <p:spPr>
          <a:xfrm>
            <a:off x="3664800" y="2700000"/>
            <a:ext cx="466794" cy="369332"/>
          </a:xfrm>
          <a:prstGeom prst="rect">
            <a:avLst/>
          </a:prstGeom>
        </p:spPr>
        <p:txBody>
          <a:bodyPr wrap="none">
            <a:spAutoFit/>
          </a:bodyPr>
          <a:lstStyle/>
          <a:p>
            <a:r>
              <a:rPr lang="en-US" altLang="ja-JP" dirty="0">
                <a:latin typeface="+mn-ea"/>
              </a:rPr>
              <a:t>TA</a:t>
            </a:r>
            <a:endParaRPr lang="ja-JP" altLang="en-US" dirty="0"/>
          </a:p>
        </p:txBody>
      </p:sp>
      <p:sp>
        <p:nvSpPr>
          <p:cNvPr id="41" name="正方形/長方形 40">
            <a:extLst>
              <a:ext uri="{FF2B5EF4-FFF2-40B4-BE49-F238E27FC236}">
                <a16:creationId xmlns:a16="http://schemas.microsoft.com/office/drawing/2014/main" id="{CD926DD6-9259-439E-B8D9-665D9D8B4A27}"/>
              </a:ext>
            </a:extLst>
          </p:cNvPr>
          <p:cNvSpPr/>
          <p:nvPr/>
        </p:nvSpPr>
        <p:spPr>
          <a:xfrm>
            <a:off x="3798000" y="2880000"/>
            <a:ext cx="484428" cy="369332"/>
          </a:xfrm>
          <a:prstGeom prst="rect">
            <a:avLst/>
          </a:prstGeom>
        </p:spPr>
        <p:txBody>
          <a:bodyPr wrap="none">
            <a:spAutoFit/>
          </a:bodyPr>
          <a:lstStyle/>
          <a:p>
            <a:r>
              <a:rPr lang="en-US" altLang="ja-JP" dirty="0">
                <a:latin typeface="+mn-ea"/>
              </a:rPr>
              <a:t>AC</a:t>
            </a:r>
            <a:endParaRPr lang="ja-JP" altLang="en-US" dirty="0"/>
          </a:p>
        </p:txBody>
      </p:sp>
      <p:sp>
        <p:nvSpPr>
          <p:cNvPr id="42" name="正方形/長方形 41">
            <a:extLst>
              <a:ext uri="{FF2B5EF4-FFF2-40B4-BE49-F238E27FC236}">
                <a16:creationId xmlns:a16="http://schemas.microsoft.com/office/drawing/2014/main" id="{B9A6D895-B83C-420D-9CAB-A353444CED42}"/>
              </a:ext>
            </a:extLst>
          </p:cNvPr>
          <p:cNvSpPr/>
          <p:nvPr/>
        </p:nvSpPr>
        <p:spPr>
          <a:xfrm>
            <a:off x="3938400" y="3060000"/>
            <a:ext cx="495649" cy="369332"/>
          </a:xfrm>
          <a:prstGeom prst="rect">
            <a:avLst/>
          </a:prstGeom>
        </p:spPr>
        <p:txBody>
          <a:bodyPr wrap="none">
            <a:spAutoFit/>
          </a:bodyPr>
          <a:lstStyle/>
          <a:p>
            <a:r>
              <a:rPr lang="en-US" altLang="ja-JP" dirty="0">
                <a:latin typeface="+mn-ea"/>
              </a:rPr>
              <a:t>CG</a:t>
            </a:r>
            <a:endParaRPr lang="ja-JP" altLang="en-US" dirty="0"/>
          </a:p>
        </p:txBody>
      </p:sp>
      <p:sp>
        <p:nvSpPr>
          <p:cNvPr id="43" name="正方形/長方形 42">
            <a:extLst>
              <a:ext uri="{FF2B5EF4-FFF2-40B4-BE49-F238E27FC236}">
                <a16:creationId xmlns:a16="http://schemas.microsoft.com/office/drawing/2014/main" id="{C9E89228-B7C9-412B-B4AA-A146F5C39CC1}"/>
              </a:ext>
            </a:extLst>
          </p:cNvPr>
          <p:cNvSpPr/>
          <p:nvPr/>
        </p:nvSpPr>
        <p:spPr>
          <a:xfrm>
            <a:off x="4089600" y="3248880"/>
            <a:ext cx="498855" cy="369332"/>
          </a:xfrm>
          <a:prstGeom prst="rect">
            <a:avLst/>
          </a:prstGeom>
        </p:spPr>
        <p:txBody>
          <a:bodyPr wrap="none">
            <a:spAutoFit/>
          </a:bodyPr>
          <a:lstStyle/>
          <a:p>
            <a:r>
              <a:rPr lang="en-US" altLang="ja-JP" dirty="0">
                <a:latin typeface="+mn-ea"/>
              </a:rPr>
              <a:t>GG</a:t>
            </a:r>
            <a:endParaRPr lang="ja-JP" altLang="en-US" dirty="0"/>
          </a:p>
        </p:txBody>
      </p:sp>
      <p:sp>
        <p:nvSpPr>
          <p:cNvPr id="44" name="正方形/長方形 43">
            <a:extLst>
              <a:ext uri="{FF2B5EF4-FFF2-40B4-BE49-F238E27FC236}">
                <a16:creationId xmlns:a16="http://schemas.microsoft.com/office/drawing/2014/main" id="{EFCF94A7-7497-4719-8383-877D8BD2B11D}"/>
              </a:ext>
            </a:extLst>
          </p:cNvPr>
          <p:cNvSpPr/>
          <p:nvPr/>
        </p:nvSpPr>
        <p:spPr>
          <a:xfrm>
            <a:off x="4244400" y="3420000"/>
            <a:ext cx="478016" cy="369332"/>
          </a:xfrm>
          <a:prstGeom prst="rect">
            <a:avLst/>
          </a:prstGeom>
        </p:spPr>
        <p:txBody>
          <a:bodyPr wrap="none">
            <a:spAutoFit/>
          </a:bodyPr>
          <a:lstStyle/>
          <a:p>
            <a:r>
              <a:rPr lang="en-US" altLang="ja-JP" dirty="0">
                <a:latin typeface="+mn-ea"/>
              </a:rPr>
              <a:t>GT</a:t>
            </a:r>
            <a:endParaRPr lang="ja-JP" altLang="en-US" dirty="0"/>
          </a:p>
        </p:txBody>
      </p:sp>
      <p:sp>
        <p:nvSpPr>
          <p:cNvPr id="45" name="正方形/長方形 44">
            <a:extLst>
              <a:ext uri="{FF2B5EF4-FFF2-40B4-BE49-F238E27FC236}">
                <a16:creationId xmlns:a16="http://schemas.microsoft.com/office/drawing/2014/main" id="{4CBE171B-219C-4682-BB9F-C499C76A688E}"/>
              </a:ext>
            </a:extLst>
          </p:cNvPr>
          <p:cNvSpPr/>
          <p:nvPr/>
        </p:nvSpPr>
        <p:spPr>
          <a:xfrm>
            <a:off x="4399200" y="3600000"/>
            <a:ext cx="457176" cy="369332"/>
          </a:xfrm>
          <a:prstGeom prst="rect">
            <a:avLst/>
          </a:prstGeom>
        </p:spPr>
        <p:txBody>
          <a:bodyPr wrap="none">
            <a:spAutoFit/>
          </a:bodyPr>
          <a:lstStyle/>
          <a:p>
            <a:r>
              <a:rPr lang="en-US" altLang="ja-JP" dirty="0">
                <a:latin typeface="+mn-ea"/>
              </a:rPr>
              <a:t>TT</a:t>
            </a:r>
            <a:endParaRPr lang="ja-JP" altLang="en-US" dirty="0"/>
          </a:p>
        </p:txBody>
      </p:sp>
      <p:sp>
        <p:nvSpPr>
          <p:cNvPr id="46" name="正方形/長方形 45">
            <a:extLst>
              <a:ext uri="{FF2B5EF4-FFF2-40B4-BE49-F238E27FC236}">
                <a16:creationId xmlns:a16="http://schemas.microsoft.com/office/drawing/2014/main" id="{6A0BC431-010A-4633-AA44-2D924521D080}"/>
              </a:ext>
            </a:extLst>
          </p:cNvPr>
          <p:cNvSpPr/>
          <p:nvPr/>
        </p:nvSpPr>
        <p:spPr>
          <a:xfrm>
            <a:off x="4536000" y="3780000"/>
            <a:ext cx="474810" cy="369332"/>
          </a:xfrm>
          <a:prstGeom prst="rect">
            <a:avLst/>
          </a:prstGeom>
        </p:spPr>
        <p:txBody>
          <a:bodyPr wrap="none">
            <a:spAutoFit/>
          </a:bodyPr>
          <a:lstStyle/>
          <a:p>
            <a:r>
              <a:rPr lang="en-US" altLang="ja-JP" dirty="0">
                <a:latin typeface="+mn-ea"/>
              </a:rPr>
              <a:t>TC</a:t>
            </a:r>
            <a:endParaRPr lang="ja-JP" altLang="en-US" dirty="0"/>
          </a:p>
        </p:txBody>
      </p:sp>
      <p:sp>
        <p:nvSpPr>
          <p:cNvPr id="47" name="正方形/長方形 46">
            <a:extLst>
              <a:ext uri="{FF2B5EF4-FFF2-40B4-BE49-F238E27FC236}">
                <a16:creationId xmlns:a16="http://schemas.microsoft.com/office/drawing/2014/main" id="{2A033F5E-8284-41E1-9302-23D20F343F97}"/>
              </a:ext>
            </a:extLst>
          </p:cNvPr>
          <p:cNvSpPr/>
          <p:nvPr/>
        </p:nvSpPr>
        <p:spPr>
          <a:xfrm>
            <a:off x="4669200" y="3960000"/>
            <a:ext cx="492443" cy="369332"/>
          </a:xfrm>
          <a:prstGeom prst="rect">
            <a:avLst/>
          </a:prstGeom>
        </p:spPr>
        <p:txBody>
          <a:bodyPr wrap="none">
            <a:spAutoFit/>
          </a:bodyPr>
          <a:lstStyle/>
          <a:p>
            <a:r>
              <a:rPr lang="en-US" altLang="ja-JP" dirty="0">
                <a:latin typeface="+mn-ea"/>
              </a:rPr>
              <a:t>CC</a:t>
            </a:r>
            <a:endParaRPr lang="ja-JP" altLang="en-US" dirty="0"/>
          </a:p>
        </p:txBody>
      </p:sp>
      <p:sp>
        <p:nvSpPr>
          <p:cNvPr id="48" name="正方形/長方形 47">
            <a:extLst>
              <a:ext uri="{FF2B5EF4-FFF2-40B4-BE49-F238E27FC236}">
                <a16:creationId xmlns:a16="http://schemas.microsoft.com/office/drawing/2014/main" id="{29D5FEF7-33EF-4D30-8801-4809CFD3403B}"/>
              </a:ext>
            </a:extLst>
          </p:cNvPr>
          <p:cNvSpPr/>
          <p:nvPr/>
        </p:nvSpPr>
        <p:spPr>
          <a:xfrm>
            <a:off x="4816800" y="4140000"/>
            <a:ext cx="495649" cy="369332"/>
          </a:xfrm>
          <a:prstGeom prst="rect">
            <a:avLst/>
          </a:prstGeom>
        </p:spPr>
        <p:txBody>
          <a:bodyPr wrap="none">
            <a:spAutoFit/>
          </a:bodyPr>
          <a:lstStyle/>
          <a:p>
            <a:r>
              <a:rPr lang="en-US" altLang="ja-JP" dirty="0">
                <a:latin typeface="+mn-ea"/>
              </a:rPr>
              <a:t>CG</a:t>
            </a:r>
            <a:endParaRPr lang="ja-JP" altLang="en-US" dirty="0"/>
          </a:p>
        </p:txBody>
      </p:sp>
      <p:sp>
        <p:nvSpPr>
          <p:cNvPr id="49" name="正方形/長方形 48">
            <a:extLst>
              <a:ext uri="{FF2B5EF4-FFF2-40B4-BE49-F238E27FC236}">
                <a16:creationId xmlns:a16="http://schemas.microsoft.com/office/drawing/2014/main" id="{4AE97615-A122-42DE-95DC-2B7B9718111B}"/>
              </a:ext>
            </a:extLst>
          </p:cNvPr>
          <p:cNvSpPr/>
          <p:nvPr/>
        </p:nvSpPr>
        <p:spPr>
          <a:xfrm>
            <a:off x="4968000" y="4320000"/>
            <a:ext cx="498855" cy="369332"/>
          </a:xfrm>
          <a:prstGeom prst="rect">
            <a:avLst/>
          </a:prstGeom>
        </p:spPr>
        <p:txBody>
          <a:bodyPr wrap="none">
            <a:spAutoFit/>
          </a:bodyPr>
          <a:lstStyle/>
          <a:p>
            <a:r>
              <a:rPr lang="en-US" altLang="ja-JP" dirty="0">
                <a:latin typeface="+mn-ea"/>
              </a:rPr>
              <a:t>GG</a:t>
            </a:r>
            <a:endParaRPr lang="ja-JP" altLang="en-US" dirty="0"/>
          </a:p>
        </p:txBody>
      </p:sp>
      <p:sp>
        <p:nvSpPr>
          <p:cNvPr id="50" name="正方形/長方形 49">
            <a:extLst>
              <a:ext uri="{FF2B5EF4-FFF2-40B4-BE49-F238E27FC236}">
                <a16:creationId xmlns:a16="http://schemas.microsoft.com/office/drawing/2014/main" id="{A46E9C0F-8C65-44E2-8D65-385D397CCF72}"/>
              </a:ext>
            </a:extLst>
          </p:cNvPr>
          <p:cNvSpPr/>
          <p:nvPr/>
        </p:nvSpPr>
        <p:spPr>
          <a:xfrm>
            <a:off x="5126400" y="4500000"/>
            <a:ext cx="478016" cy="369332"/>
          </a:xfrm>
          <a:prstGeom prst="rect">
            <a:avLst/>
          </a:prstGeom>
        </p:spPr>
        <p:txBody>
          <a:bodyPr wrap="none">
            <a:spAutoFit/>
          </a:bodyPr>
          <a:lstStyle/>
          <a:p>
            <a:r>
              <a:rPr lang="en-US" altLang="ja-JP" dirty="0">
                <a:latin typeface="+mn-ea"/>
              </a:rPr>
              <a:t>GT</a:t>
            </a:r>
            <a:endParaRPr lang="ja-JP" altLang="en-US" dirty="0"/>
          </a:p>
        </p:txBody>
      </p:sp>
      <p:cxnSp>
        <p:nvCxnSpPr>
          <p:cNvPr id="51" name="直線コネクタ 50">
            <a:extLst>
              <a:ext uri="{FF2B5EF4-FFF2-40B4-BE49-F238E27FC236}">
                <a16:creationId xmlns:a16="http://schemas.microsoft.com/office/drawing/2014/main" id="{C19F0BEB-73F1-44F7-8DB3-643219377B7B}"/>
              </a:ext>
            </a:extLst>
          </p:cNvPr>
          <p:cNvCxnSpPr/>
          <p:nvPr/>
        </p:nvCxnSpPr>
        <p:spPr bwMode="auto">
          <a:xfrm>
            <a:off x="3440832"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52" name="直線コネクタ 51">
            <a:extLst>
              <a:ext uri="{FF2B5EF4-FFF2-40B4-BE49-F238E27FC236}">
                <a16:creationId xmlns:a16="http://schemas.microsoft.com/office/drawing/2014/main" id="{A2A69E63-03FA-4BBD-B9F6-772A15C62F8A}"/>
              </a:ext>
            </a:extLst>
          </p:cNvPr>
          <p:cNvCxnSpPr/>
          <p:nvPr/>
        </p:nvCxnSpPr>
        <p:spPr bwMode="auto">
          <a:xfrm>
            <a:off x="41832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53" name="直線コネクタ 52">
            <a:extLst>
              <a:ext uri="{FF2B5EF4-FFF2-40B4-BE49-F238E27FC236}">
                <a16:creationId xmlns:a16="http://schemas.microsoft.com/office/drawing/2014/main" id="{28CFFF8F-FE67-443A-9166-E594094230CE}"/>
              </a:ext>
            </a:extLst>
          </p:cNvPr>
          <p:cNvCxnSpPr/>
          <p:nvPr/>
        </p:nvCxnSpPr>
        <p:spPr bwMode="auto">
          <a:xfrm>
            <a:off x="49104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54" name="直線コネクタ 53">
            <a:extLst>
              <a:ext uri="{FF2B5EF4-FFF2-40B4-BE49-F238E27FC236}">
                <a16:creationId xmlns:a16="http://schemas.microsoft.com/office/drawing/2014/main" id="{CFB1E25B-4918-4128-8B42-2008104A88C8}"/>
              </a:ext>
            </a:extLst>
          </p:cNvPr>
          <p:cNvCxnSpPr/>
          <p:nvPr/>
        </p:nvCxnSpPr>
        <p:spPr bwMode="auto">
          <a:xfrm>
            <a:off x="5634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55" name="直線コネクタ 54">
            <a:extLst>
              <a:ext uri="{FF2B5EF4-FFF2-40B4-BE49-F238E27FC236}">
                <a16:creationId xmlns:a16="http://schemas.microsoft.com/office/drawing/2014/main" id="{4F69F775-8B0A-42EF-8BF3-B6CAF8011C80}"/>
              </a:ext>
            </a:extLst>
          </p:cNvPr>
          <p:cNvCxnSpPr/>
          <p:nvPr/>
        </p:nvCxnSpPr>
        <p:spPr bwMode="auto">
          <a:xfrm>
            <a:off x="6408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56" name="直線コネクタ 55">
            <a:extLst>
              <a:ext uri="{FF2B5EF4-FFF2-40B4-BE49-F238E27FC236}">
                <a16:creationId xmlns:a16="http://schemas.microsoft.com/office/drawing/2014/main" id="{152689CD-56A7-455E-9422-77898CDB4268}"/>
              </a:ext>
            </a:extLst>
          </p:cNvPr>
          <p:cNvCxnSpPr/>
          <p:nvPr/>
        </p:nvCxnSpPr>
        <p:spPr bwMode="auto">
          <a:xfrm>
            <a:off x="7164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58" name="正方形/長方形 57">
            <a:extLst>
              <a:ext uri="{FF2B5EF4-FFF2-40B4-BE49-F238E27FC236}">
                <a16:creationId xmlns:a16="http://schemas.microsoft.com/office/drawing/2014/main" id="{07410E1F-E157-4879-81B8-70B5E374938F}"/>
              </a:ext>
            </a:extLst>
          </p:cNvPr>
          <p:cNvSpPr/>
          <p:nvPr/>
        </p:nvSpPr>
        <p:spPr>
          <a:xfrm>
            <a:off x="5263200" y="4680000"/>
            <a:ext cx="457176" cy="369332"/>
          </a:xfrm>
          <a:prstGeom prst="rect">
            <a:avLst/>
          </a:prstGeom>
        </p:spPr>
        <p:txBody>
          <a:bodyPr wrap="none">
            <a:spAutoFit/>
          </a:bodyPr>
          <a:lstStyle/>
          <a:p>
            <a:r>
              <a:rPr lang="en-US" altLang="ja-JP" dirty="0">
                <a:latin typeface="+mn-ea"/>
              </a:rPr>
              <a:t>TT</a:t>
            </a:r>
            <a:endParaRPr lang="ja-JP" altLang="en-US" dirty="0"/>
          </a:p>
        </p:txBody>
      </p:sp>
      <p:sp>
        <p:nvSpPr>
          <p:cNvPr id="59" name="正方形/長方形 58">
            <a:extLst>
              <a:ext uri="{FF2B5EF4-FFF2-40B4-BE49-F238E27FC236}">
                <a16:creationId xmlns:a16="http://schemas.microsoft.com/office/drawing/2014/main" id="{FC37A6D0-2C6A-4C0B-A65C-2932A6C996A5}"/>
              </a:ext>
            </a:extLst>
          </p:cNvPr>
          <p:cNvSpPr/>
          <p:nvPr/>
        </p:nvSpPr>
        <p:spPr>
          <a:xfrm>
            <a:off x="5392800" y="4859868"/>
            <a:ext cx="478016" cy="369332"/>
          </a:xfrm>
          <a:prstGeom prst="rect">
            <a:avLst/>
          </a:prstGeom>
        </p:spPr>
        <p:txBody>
          <a:bodyPr wrap="none">
            <a:spAutoFit/>
          </a:bodyPr>
          <a:lstStyle/>
          <a:p>
            <a:r>
              <a:rPr lang="en-US" altLang="ja-JP" dirty="0">
                <a:latin typeface="+mn-ea"/>
              </a:rPr>
              <a:t>TG</a:t>
            </a:r>
            <a:endParaRPr lang="ja-JP" altLang="en-US" dirty="0"/>
          </a:p>
        </p:txBody>
      </p:sp>
      <p:cxnSp>
        <p:nvCxnSpPr>
          <p:cNvPr id="60" name="直線コネクタ 59">
            <a:extLst>
              <a:ext uri="{FF2B5EF4-FFF2-40B4-BE49-F238E27FC236}">
                <a16:creationId xmlns:a16="http://schemas.microsoft.com/office/drawing/2014/main" id="{9E422120-0506-4777-B087-A7959EDCB63C}"/>
              </a:ext>
            </a:extLst>
          </p:cNvPr>
          <p:cNvCxnSpPr/>
          <p:nvPr/>
        </p:nvCxnSpPr>
        <p:spPr>
          <a:xfrm flipH="1">
            <a:off x="144000" y="3337200"/>
            <a:ext cx="7020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09B4B1BF-916F-4E6A-AD7C-3E5679510FE5}"/>
              </a:ext>
            </a:extLst>
          </p:cNvPr>
          <p:cNvCxnSpPr/>
          <p:nvPr/>
        </p:nvCxnSpPr>
        <p:spPr>
          <a:xfrm flipH="1">
            <a:off x="144000" y="4240800"/>
            <a:ext cx="7020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57AE6C52-355E-4119-ADCB-208308154862}"/>
              </a:ext>
            </a:extLst>
          </p:cNvPr>
          <p:cNvCxnSpPr/>
          <p:nvPr/>
        </p:nvCxnSpPr>
        <p:spPr>
          <a:xfrm flipH="1">
            <a:off x="144000" y="5144400"/>
            <a:ext cx="7020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E07308B4-D6A9-46F5-94AD-B1FC8C55FA06}"/>
              </a:ext>
            </a:extLst>
          </p:cNvPr>
          <p:cNvCxnSpPr/>
          <p:nvPr/>
        </p:nvCxnSpPr>
        <p:spPr>
          <a:xfrm flipH="1">
            <a:off x="144000" y="2434665"/>
            <a:ext cx="7020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9D12FFD1-9ACB-4F92-AE2C-D5A93F105D27}"/>
              </a:ext>
            </a:extLst>
          </p:cNvPr>
          <p:cNvCxnSpPr/>
          <p:nvPr/>
        </p:nvCxnSpPr>
        <p:spPr>
          <a:xfrm flipH="1">
            <a:off x="128464" y="6051600"/>
            <a:ext cx="7020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5" name="正方形/長方形 64">
            <a:extLst>
              <a:ext uri="{FF2B5EF4-FFF2-40B4-BE49-F238E27FC236}">
                <a16:creationId xmlns:a16="http://schemas.microsoft.com/office/drawing/2014/main" id="{894F7BEA-827E-4037-9456-F5A06E6FEC6E}"/>
              </a:ext>
            </a:extLst>
          </p:cNvPr>
          <p:cNvSpPr/>
          <p:nvPr/>
        </p:nvSpPr>
        <p:spPr>
          <a:xfrm>
            <a:off x="2232000" y="5040000"/>
            <a:ext cx="495649" cy="369332"/>
          </a:xfrm>
          <a:prstGeom prst="rect">
            <a:avLst/>
          </a:prstGeom>
        </p:spPr>
        <p:txBody>
          <a:bodyPr wrap="none">
            <a:spAutoFit/>
          </a:bodyPr>
          <a:lstStyle/>
          <a:p>
            <a:r>
              <a:rPr lang="en-US" altLang="ja-JP" dirty="0">
                <a:latin typeface="+mn-ea"/>
              </a:rPr>
              <a:t>GC</a:t>
            </a:r>
            <a:endParaRPr lang="ja-JP" altLang="en-US" dirty="0"/>
          </a:p>
        </p:txBody>
      </p:sp>
      <p:sp>
        <p:nvSpPr>
          <p:cNvPr id="66" name="正方形/長方形 65">
            <a:extLst>
              <a:ext uri="{FF2B5EF4-FFF2-40B4-BE49-F238E27FC236}">
                <a16:creationId xmlns:a16="http://schemas.microsoft.com/office/drawing/2014/main" id="{E3214229-EC3D-45FD-8E19-C62EDDCD2148}"/>
              </a:ext>
            </a:extLst>
          </p:cNvPr>
          <p:cNvSpPr/>
          <p:nvPr/>
        </p:nvSpPr>
        <p:spPr>
          <a:xfrm>
            <a:off x="2394000" y="5220000"/>
            <a:ext cx="495649" cy="369332"/>
          </a:xfrm>
          <a:prstGeom prst="rect">
            <a:avLst/>
          </a:prstGeom>
        </p:spPr>
        <p:txBody>
          <a:bodyPr wrap="none">
            <a:spAutoFit/>
          </a:bodyPr>
          <a:lstStyle/>
          <a:p>
            <a:r>
              <a:rPr lang="en-US" altLang="ja-JP" dirty="0">
                <a:latin typeface="+mn-ea"/>
              </a:rPr>
              <a:t>CC</a:t>
            </a:r>
            <a:endParaRPr lang="ja-JP" altLang="en-US" dirty="0"/>
          </a:p>
        </p:txBody>
      </p:sp>
      <p:sp>
        <p:nvSpPr>
          <p:cNvPr id="67" name="正方形/長方形 66">
            <a:extLst>
              <a:ext uri="{FF2B5EF4-FFF2-40B4-BE49-F238E27FC236}">
                <a16:creationId xmlns:a16="http://schemas.microsoft.com/office/drawing/2014/main" id="{CF0E0FC6-BCCF-4339-81E8-CB48A8ADA663}"/>
              </a:ext>
            </a:extLst>
          </p:cNvPr>
          <p:cNvSpPr/>
          <p:nvPr/>
        </p:nvSpPr>
        <p:spPr>
          <a:xfrm>
            <a:off x="2548800" y="5400000"/>
            <a:ext cx="495649" cy="369332"/>
          </a:xfrm>
          <a:prstGeom prst="rect">
            <a:avLst/>
          </a:prstGeom>
        </p:spPr>
        <p:txBody>
          <a:bodyPr wrap="none">
            <a:spAutoFit/>
          </a:bodyPr>
          <a:lstStyle/>
          <a:p>
            <a:r>
              <a:rPr lang="en-US" altLang="ja-JP" dirty="0">
                <a:latin typeface="+mn-ea"/>
              </a:rPr>
              <a:t>CG</a:t>
            </a:r>
            <a:endParaRPr lang="ja-JP" altLang="en-US" dirty="0"/>
          </a:p>
        </p:txBody>
      </p:sp>
      <p:sp>
        <p:nvSpPr>
          <p:cNvPr id="68" name="正方形/長方形 67">
            <a:extLst>
              <a:ext uri="{FF2B5EF4-FFF2-40B4-BE49-F238E27FC236}">
                <a16:creationId xmlns:a16="http://schemas.microsoft.com/office/drawing/2014/main" id="{085029C6-E7F1-497E-9A63-85CC28D6AA27}"/>
              </a:ext>
            </a:extLst>
          </p:cNvPr>
          <p:cNvSpPr/>
          <p:nvPr/>
        </p:nvSpPr>
        <p:spPr>
          <a:xfrm>
            <a:off x="2700000" y="5580000"/>
            <a:ext cx="487634" cy="369332"/>
          </a:xfrm>
          <a:prstGeom prst="rect">
            <a:avLst/>
          </a:prstGeom>
        </p:spPr>
        <p:txBody>
          <a:bodyPr wrap="none">
            <a:spAutoFit/>
          </a:bodyPr>
          <a:lstStyle/>
          <a:p>
            <a:r>
              <a:rPr lang="en-US" altLang="ja-JP" dirty="0">
                <a:latin typeface="+mn-ea"/>
              </a:rPr>
              <a:t>GA</a:t>
            </a:r>
            <a:endParaRPr lang="ja-JP" altLang="en-US" dirty="0"/>
          </a:p>
        </p:txBody>
      </p:sp>
      <p:sp>
        <p:nvSpPr>
          <p:cNvPr id="70" name="正方形/長方形 69">
            <a:extLst>
              <a:ext uri="{FF2B5EF4-FFF2-40B4-BE49-F238E27FC236}">
                <a16:creationId xmlns:a16="http://schemas.microsoft.com/office/drawing/2014/main" id="{9CBF3BA5-7AA9-4FE8-A5D8-2AA684311FBA}"/>
              </a:ext>
            </a:extLst>
          </p:cNvPr>
          <p:cNvSpPr/>
          <p:nvPr/>
        </p:nvSpPr>
        <p:spPr>
          <a:xfrm>
            <a:off x="5533200" y="5039948"/>
            <a:ext cx="495649" cy="369332"/>
          </a:xfrm>
          <a:prstGeom prst="rect">
            <a:avLst/>
          </a:prstGeom>
        </p:spPr>
        <p:txBody>
          <a:bodyPr wrap="none">
            <a:spAutoFit/>
          </a:bodyPr>
          <a:lstStyle/>
          <a:p>
            <a:r>
              <a:rPr lang="en-US" altLang="ja-JP" dirty="0">
                <a:latin typeface="+mn-ea"/>
              </a:rPr>
              <a:t>GC</a:t>
            </a:r>
            <a:endParaRPr lang="ja-JP" altLang="en-US" dirty="0"/>
          </a:p>
        </p:txBody>
      </p:sp>
      <p:sp>
        <p:nvSpPr>
          <p:cNvPr id="71" name="正方形/長方形 70">
            <a:extLst>
              <a:ext uri="{FF2B5EF4-FFF2-40B4-BE49-F238E27FC236}">
                <a16:creationId xmlns:a16="http://schemas.microsoft.com/office/drawing/2014/main" id="{C543230A-2F67-44B3-BC0C-7551A59A26F0}"/>
              </a:ext>
            </a:extLst>
          </p:cNvPr>
          <p:cNvSpPr/>
          <p:nvPr/>
        </p:nvSpPr>
        <p:spPr>
          <a:xfrm>
            <a:off x="5695200" y="5219948"/>
            <a:ext cx="495649" cy="369332"/>
          </a:xfrm>
          <a:prstGeom prst="rect">
            <a:avLst/>
          </a:prstGeom>
        </p:spPr>
        <p:txBody>
          <a:bodyPr wrap="none">
            <a:spAutoFit/>
          </a:bodyPr>
          <a:lstStyle/>
          <a:p>
            <a:r>
              <a:rPr lang="en-US" altLang="ja-JP" dirty="0">
                <a:latin typeface="+mn-ea"/>
              </a:rPr>
              <a:t>CC</a:t>
            </a:r>
            <a:endParaRPr lang="ja-JP" altLang="en-US" dirty="0"/>
          </a:p>
        </p:txBody>
      </p:sp>
      <p:sp>
        <p:nvSpPr>
          <p:cNvPr id="72" name="正方形/長方形 71">
            <a:extLst>
              <a:ext uri="{FF2B5EF4-FFF2-40B4-BE49-F238E27FC236}">
                <a16:creationId xmlns:a16="http://schemas.microsoft.com/office/drawing/2014/main" id="{0BDCDD85-F61E-4756-B839-9DCDF607B8E5}"/>
              </a:ext>
            </a:extLst>
          </p:cNvPr>
          <p:cNvSpPr/>
          <p:nvPr/>
        </p:nvSpPr>
        <p:spPr>
          <a:xfrm>
            <a:off x="5850000" y="5399948"/>
            <a:ext cx="495649" cy="369332"/>
          </a:xfrm>
          <a:prstGeom prst="rect">
            <a:avLst/>
          </a:prstGeom>
        </p:spPr>
        <p:txBody>
          <a:bodyPr wrap="none">
            <a:spAutoFit/>
          </a:bodyPr>
          <a:lstStyle/>
          <a:p>
            <a:r>
              <a:rPr lang="en-US" altLang="ja-JP" dirty="0">
                <a:latin typeface="+mn-ea"/>
              </a:rPr>
              <a:t>CG</a:t>
            </a:r>
            <a:endParaRPr lang="ja-JP" altLang="en-US" dirty="0"/>
          </a:p>
        </p:txBody>
      </p:sp>
      <p:sp>
        <p:nvSpPr>
          <p:cNvPr id="73" name="正方形/長方形 72">
            <a:extLst>
              <a:ext uri="{FF2B5EF4-FFF2-40B4-BE49-F238E27FC236}">
                <a16:creationId xmlns:a16="http://schemas.microsoft.com/office/drawing/2014/main" id="{144C8D27-B01F-4AE0-9147-147A602FF4DA}"/>
              </a:ext>
            </a:extLst>
          </p:cNvPr>
          <p:cNvSpPr/>
          <p:nvPr/>
        </p:nvSpPr>
        <p:spPr>
          <a:xfrm>
            <a:off x="6008400" y="5579948"/>
            <a:ext cx="487634" cy="369332"/>
          </a:xfrm>
          <a:prstGeom prst="rect">
            <a:avLst/>
          </a:prstGeom>
        </p:spPr>
        <p:txBody>
          <a:bodyPr wrap="none">
            <a:spAutoFit/>
          </a:bodyPr>
          <a:lstStyle/>
          <a:p>
            <a:r>
              <a:rPr lang="en-US" altLang="ja-JP" dirty="0">
                <a:latin typeface="+mn-ea"/>
              </a:rPr>
              <a:t>GA</a:t>
            </a:r>
            <a:endParaRPr lang="ja-JP" altLang="en-US" dirty="0"/>
          </a:p>
        </p:txBody>
      </p:sp>
      <p:sp>
        <p:nvSpPr>
          <p:cNvPr id="74" name="正方形/長方形 73">
            <a:extLst>
              <a:ext uri="{FF2B5EF4-FFF2-40B4-BE49-F238E27FC236}">
                <a16:creationId xmlns:a16="http://schemas.microsoft.com/office/drawing/2014/main" id="{43F726FE-0E48-4ECC-B14A-76422B3AAC26}"/>
              </a:ext>
            </a:extLst>
          </p:cNvPr>
          <p:cNvSpPr/>
          <p:nvPr/>
        </p:nvSpPr>
        <p:spPr>
          <a:xfrm>
            <a:off x="6163200" y="5760000"/>
            <a:ext cx="484428" cy="369332"/>
          </a:xfrm>
          <a:prstGeom prst="rect">
            <a:avLst/>
          </a:prstGeom>
        </p:spPr>
        <p:txBody>
          <a:bodyPr wrap="none">
            <a:spAutoFit/>
          </a:bodyPr>
          <a:lstStyle/>
          <a:p>
            <a:r>
              <a:rPr lang="en-US" altLang="ja-JP" dirty="0">
                <a:latin typeface="+mn-ea"/>
              </a:rPr>
              <a:t>AC</a:t>
            </a:r>
            <a:endParaRPr lang="ja-JP" altLang="en-US" dirty="0"/>
          </a:p>
        </p:txBody>
      </p:sp>
      <p:sp>
        <p:nvSpPr>
          <p:cNvPr id="75" name="正方形/長方形 74">
            <a:extLst>
              <a:ext uri="{FF2B5EF4-FFF2-40B4-BE49-F238E27FC236}">
                <a16:creationId xmlns:a16="http://schemas.microsoft.com/office/drawing/2014/main" id="{FA7120ED-26D3-4CF0-8860-5F610F612C56}"/>
              </a:ext>
            </a:extLst>
          </p:cNvPr>
          <p:cNvSpPr/>
          <p:nvPr/>
        </p:nvSpPr>
        <p:spPr>
          <a:xfrm>
            <a:off x="6315600" y="5939988"/>
            <a:ext cx="492443" cy="369332"/>
          </a:xfrm>
          <a:prstGeom prst="rect">
            <a:avLst/>
          </a:prstGeom>
        </p:spPr>
        <p:txBody>
          <a:bodyPr wrap="none">
            <a:spAutoFit/>
          </a:bodyPr>
          <a:lstStyle/>
          <a:p>
            <a:r>
              <a:rPr lang="en-US" altLang="ja-JP" dirty="0">
                <a:latin typeface="+mn-ea"/>
              </a:rPr>
              <a:t>CC</a:t>
            </a:r>
            <a:endParaRPr lang="ja-JP" altLang="en-US" dirty="0"/>
          </a:p>
        </p:txBody>
      </p:sp>
      <p:sp>
        <p:nvSpPr>
          <p:cNvPr id="76" name="正方形/長方形 75">
            <a:extLst>
              <a:ext uri="{FF2B5EF4-FFF2-40B4-BE49-F238E27FC236}">
                <a16:creationId xmlns:a16="http://schemas.microsoft.com/office/drawing/2014/main" id="{157B9B88-63BA-4F03-BB6B-63C8B4D3C4E5}"/>
              </a:ext>
            </a:extLst>
          </p:cNvPr>
          <p:cNvSpPr/>
          <p:nvPr/>
        </p:nvSpPr>
        <p:spPr>
          <a:xfrm>
            <a:off x="6468000" y="6120000"/>
            <a:ext cx="492443" cy="369332"/>
          </a:xfrm>
          <a:prstGeom prst="rect">
            <a:avLst/>
          </a:prstGeom>
        </p:spPr>
        <p:txBody>
          <a:bodyPr wrap="none">
            <a:spAutoFit/>
          </a:bodyPr>
          <a:lstStyle/>
          <a:p>
            <a:r>
              <a:rPr lang="en-US" altLang="ja-JP" dirty="0">
                <a:latin typeface="+mn-ea"/>
              </a:rPr>
              <a:t>CC</a:t>
            </a:r>
            <a:endParaRPr lang="ja-JP" altLang="en-US" dirty="0"/>
          </a:p>
        </p:txBody>
      </p:sp>
      <p:sp>
        <p:nvSpPr>
          <p:cNvPr id="77" name="正方形/長方形 76">
            <a:extLst>
              <a:ext uri="{FF2B5EF4-FFF2-40B4-BE49-F238E27FC236}">
                <a16:creationId xmlns:a16="http://schemas.microsoft.com/office/drawing/2014/main" id="{9F8D0BC3-9843-44C1-B95D-6DF4DCCE0F3E}"/>
              </a:ext>
            </a:extLst>
          </p:cNvPr>
          <p:cNvSpPr/>
          <p:nvPr/>
        </p:nvSpPr>
        <p:spPr>
          <a:xfrm>
            <a:off x="6620400" y="6300000"/>
            <a:ext cx="492443" cy="369332"/>
          </a:xfrm>
          <a:prstGeom prst="rect">
            <a:avLst/>
          </a:prstGeom>
        </p:spPr>
        <p:txBody>
          <a:bodyPr wrap="none">
            <a:spAutoFit/>
          </a:bodyPr>
          <a:lstStyle/>
          <a:p>
            <a:r>
              <a:rPr lang="en-US" altLang="ja-JP" dirty="0">
                <a:latin typeface="+mn-ea"/>
              </a:rPr>
              <a:t>CC</a:t>
            </a:r>
            <a:endParaRPr lang="ja-JP" altLang="en-US" dirty="0"/>
          </a:p>
        </p:txBody>
      </p:sp>
      <p:sp>
        <p:nvSpPr>
          <p:cNvPr id="78" name="正方形/長方形 77">
            <a:extLst>
              <a:ext uri="{FF2B5EF4-FFF2-40B4-BE49-F238E27FC236}">
                <a16:creationId xmlns:a16="http://schemas.microsoft.com/office/drawing/2014/main" id="{9D0BD01F-D894-4B51-A90D-3BD433219C43}"/>
              </a:ext>
            </a:extLst>
          </p:cNvPr>
          <p:cNvSpPr/>
          <p:nvPr/>
        </p:nvSpPr>
        <p:spPr>
          <a:xfrm>
            <a:off x="6772800" y="6480000"/>
            <a:ext cx="492443" cy="369332"/>
          </a:xfrm>
          <a:prstGeom prst="rect">
            <a:avLst/>
          </a:prstGeom>
        </p:spPr>
        <p:txBody>
          <a:bodyPr wrap="none">
            <a:spAutoFit/>
          </a:bodyPr>
          <a:lstStyle/>
          <a:p>
            <a:r>
              <a:rPr lang="en-US" altLang="ja-JP" dirty="0">
                <a:latin typeface="+mn-ea"/>
              </a:rPr>
              <a:t>CC</a:t>
            </a:r>
            <a:endParaRPr lang="ja-JP" altLang="en-US" dirty="0"/>
          </a:p>
        </p:txBody>
      </p:sp>
      <p:sp>
        <p:nvSpPr>
          <p:cNvPr id="79" name="Text Box 8">
            <a:extLst>
              <a:ext uri="{FF2B5EF4-FFF2-40B4-BE49-F238E27FC236}">
                <a16:creationId xmlns:a16="http://schemas.microsoft.com/office/drawing/2014/main" id="{36FD7B79-167D-4478-A0C6-094A79C6E9A3}"/>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例えば、①と②の</a:t>
            </a:r>
            <a:r>
              <a:rPr lang="en-US" altLang="ja-JP" dirty="0">
                <a:solidFill>
                  <a:schemeClr val="bg1">
                    <a:lumMod val="50000"/>
                  </a:schemeClr>
                </a:solidFill>
                <a:latin typeface="+mn-ea"/>
              </a:rPr>
              <a:t>2</a:t>
            </a:r>
            <a:r>
              <a:rPr lang="ja-JP" altLang="en-US" dirty="0">
                <a:solidFill>
                  <a:schemeClr val="bg1">
                    <a:lumMod val="50000"/>
                  </a:schemeClr>
                </a:solidFill>
                <a:latin typeface="+mn-ea"/>
              </a:rPr>
              <a:t>つの配列比較（類似度の評価）が可能。赤下線部分は同一であり、②のほうが</a:t>
            </a:r>
            <a:r>
              <a:rPr lang="en-US" altLang="ja-JP" dirty="0">
                <a:solidFill>
                  <a:schemeClr val="bg1">
                    <a:lumMod val="50000"/>
                  </a:schemeClr>
                </a:solidFill>
                <a:latin typeface="+mn-ea"/>
              </a:rPr>
              <a:t>5</a:t>
            </a:r>
            <a:r>
              <a:rPr lang="ja-JP" altLang="en-US" dirty="0">
                <a:solidFill>
                  <a:schemeClr val="bg1">
                    <a:lumMod val="50000"/>
                  </a:schemeClr>
                </a:solidFill>
                <a:latin typeface="+mn-ea"/>
              </a:rPr>
              <a:t>つだけ</a:t>
            </a:r>
            <a:r>
              <a:rPr lang="en-US" altLang="ja-JP" dirty="0">
                <a:solidFill>
                  <a:schemeClr val="bg1">
                    <a:lumMod val="50000"/>
                  </a:schemeClr>
                </a:solidFill>
                <a:latin typeface="+mn-ea"/>
              </a:rPr>
              <a:t>C</a:t>
            </a:r>
            <a:r>
              <a:rPr lang="ja-JP" altLang="en-US" dirty="0">
                <a:solidFill>
                  <a:schemeClr val="bg1">
                    <a:lumMod val="50000"/>
                  </a:schemeClr>
                </a:solidFill>
                <a:latin typeface="+mn-ea"/>
              </a:rPr>
              <a:t>が多い。</a:t>
            </a:r>
            <a:r>
              <a:rPr lang="ja-JP" altLang="en-US" dirty="0">
                <a:latin typeface="+mn-ea"/>
              </a:rPr>
              <a:t>それゆえ、③の分だけ出現頻度が上乗せされて</a:t>
            </a:r>
            <a:r>
              <a:rPr lang="en-US" altLang="ja-JP" dirty="0">
                <a:latin typeface="+mn-ea"/>
              </a:rPr>
              <a:t>…</a:t>
            </a:r>
          </a:p>
        </p:txBody>
      </p:sp>
      <p:sp>
        <p:nvSpPr>
          <p:cNvPr id="81" name="右中かっこ 80">
            <a:extLst>
              <a:ext uri="{FF2B5EF4-FFF2-40B4-BE49-F238E27FC236}">
                <a16:creationId xmlns:a16="http://schemas.microsoft.com/office/drawing/2014/main" id="{8224D040-7CDC-406A-A0B0-EBE169685769}"/>
              </a:ext>
            </a:extLst>
          </p:cNvPr>
          <p:cNvSpPr/>
          <p:nvPr/>
        </p:nvSpPr>
        <p:spPr>
          <a:xfrm rot="19227633">
            <a:off x="6876000" y="5616000"/>
            <a:ext cx="166688" cy="1080000"/>
          </a:xfrm>
          <a:prstGeom prst="rightBrace">
            <a:avLst>
              <a:gd name="adj1" fmla="val 32935"/>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nvGrpSpPr>
          <p:cNvPr id="82" name="グループ化 1">
            <a:extLst>
              <a:ext uri="{FF2B5EF4-FFF2-40B4-BE49-F238E27FC236}">
                <a16:creationId xmlns:a16="http://schemas.microsoft.com/office/drawing/2014/main" id="{3324EC26-CEE2-4456-A74F-A6FF3914A483}"/>
              </a:ext>
            </a:extLst>
          </p:cNvPr>
          <p:cNvGrpSpPr>
            <a:grpSpLocks/>
          </p:cNvGrpSpPr>
          <p:nvPr/>
        </p:nvGrpSpPr>
        <p:grpSpPr bwMode="auto">
          <a:xfrm>
            <a:off x="6969224" y="5661620"/>
            <a:ext cx="415498" cy="647700"/>
            <a:chOff x="8946000" y="4620357"/>
            <a:chExt cx="415497" cy="647700"/>
          </a:xfrm>
        </p:grpSpPr>
        <p:sp>
          <p:nvSpPr>
            <p:cNvPr id="83" name="下矢印 31">
              <a:extLst>
                <a:ext uri="{FF2B5EF4-FFF2-40B4-BE49-F238E27FC236}">
                  <a16:creationId xmlns:a16="http://schemas.microsoft.com/office/drawing/2014/main" id="{F49CA2A1-C1C7-4E48-9F60-9AA39CE9A09D}"/>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84" name="正方形/長方形 1">
              <a:extLst>
                <a:ext uri="{FF2B5EF4-FFF2-40B4-BE49-F238E27FC236}">
                  <a16:creationId xmlns:a16="http://schemas.microsoft.com/office/drawing/2014/main" id="{EF4C0430-0BA1-4473-9738-2B65530E027C}"/>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spTree>
    <p:extLst>
      <p:ext uri="{BB962C8B-B14F-4D97-AF65-F5344CB8AC3E}">
        <p14:creationId xmlns:p14="http://schemas.microsoft.com/office/powerpoint/2010/main" val="209600199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CE77FE5-0239-468A-9D00-86363EB079E1}"/>
              </a:ext>
            </a:extLst>
          </p:cNvPr>
          <p:cNvPicPr>
            <a:picLocks noChangeAspect="1"/>
          </p:cNvPicPr>
          <p:nvPr/>
        </p:nvPicPr>
        <p:blipFill>
          <a:blip r:embed="rId3"/>
          <a:stretch>
            <a:fillRect/>
          </a:stretch>
        </p:blipFill>
        <p:spPr>
          <a:xfrm>
            <a:off x="36000" y="936000"/>
            <a:ext cx="9391650" cy="5162550"/>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部分配列の切り出し</a:t>
            </a:r>
            <a:r>
              <a:rPr lang="en-US" altLang="ja-JP" sz="4000" dirty="0">
                <a:latin typeface="+mn-ea"/>
              </a:rPr>
              <a:t>5</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160</a:t>
            </a:fld>
            <a:endParaRPr lang="en-US" altLang="ja-JP" dirty="0">
              <a:solidFill>
                <a:srgbClr val="000000"/>
              </a:solidFill>
            </a:endParaRPr>
          </a:p>
        </p:txBody>
      </p:sp>
      <p:sp>
        <p:nvSpPr>
          <p:cNvPr id="19" name="テキスト ボックス 17">
            <a:extLst>
              <a:ext uri="{FF2B5EF4-FFF2-40B4-BE49-F238E27FC236}">
                <a16:creationId xmlns:a16="http://schemas.microsoft.com/office/drawing/2014/main" id="{80B49920-94A2-48DF-B888-8308B439B5CC}"/>
              </a:ext>
            </a:extLst>
          </p:cNvPr>
          <p:cNvSpPr txBox="1">
            <a:spLocks noChangeArrowheads="1"/>
          </p:cNvSpPr>
          <p:nvPr/>
        </p:nvSpPr>
        <p:spPr bwMode="auto">
          <a:xfrm>
            <a:off x="5169024"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pic>
        <p:nvPicPr>
          <p:cNvPr id="5" name="図 4">
            <a:extLst>
              <a:ext uri="{FF2B5EF4-FFF2-40B4-BE49-F238E27FC236}">
                <a16:creationId xmlns:a16="http://schemas.microsoft.com/office/drawing/2014/main" id="{0E2EADB5-9900-47DD-B37C-A1CFC09CF67A}"/>
              </a:ext>
            </a:extLst>
          </p:cNvPr>
          <p:cNvPicPr>
            <a:picLocks noChangeAspect="1"/>
          </p:cNvPicPr>
          <p:nvPr/>
        </p:nvPicPr>
        <p:blipFill rotWithShape="1">
          <a:blip r:embed="rId4"/>
          <a:srcRect l="4933" r="2531"/>
          <a:stretch/>
        </p:blipFill>
        <p:spPr>
          <a:xfrm>
            <a:off x="5040000" y="4450307"/>
            <a:ext cx="1713600" cy="1074513"/>
          </a:xfrm>
          <a:prstGeom prst="rect">
            <a:avLst/>
          </a:prstGeom>
          <a:ln w="19050">
            <a:solidFill>
              <a:srgbClr val="FF0000"/>
            </a:solidFill>
          </a:ln>
        </p:spPr>
      </p:pic>
      <p:pic>
        <p:nvPicPr>
          <p:cNvPr id="27" name="図 26">
            <a:extLst>
              <a:ext uri="{FF2B5EF4-FFF2-40B4-BE49-F238E27FC236}">
                <a16:creationId xmlns:a16="http://schemas.microsoft.com/office/drawing/2014/main" id="{91E8C559-93A1-4D0F-811F-986F7BA15811}"/>
              </a:ext>
            </a:extLst>
          </p:cNvPr>
          <p:cNvPicPr>
            <a:picLocks noChangeAspect="1"/>
          </p:cNvPicPr>
          <p:nvPr/>
        </p:nvPicPr>
        <p:blipFill rotWithShape="1">
          <a:blip r:embed="rId5"/>
          <a:srcRect l="2996" r="-948"/>
          <a:stretch/>
        </p:blipFill>
        <p:spPr>
          <a:xfrm>
            <a:off x="5040000" y="3204000"/>
            <a:ext cx="2844000" cy="1028790"/>
          </a:xfrm>
          <a:prstGeom prst="rect">
            <a:avLst/>
          </a:prstGeom>
          <a:ln w="9525">
            <a:solidFill>
              <a:schemeClr val="tx1"/>
            </a:solidFill>
          </a:ln>
        </p:spPr>
      </p:pic>
      <p:sp>
        <p:nvSpPr>
          <p:cNvPr id="25" name="正方形/長方形 24">
            <a:extLst>
              <a:ext uri="{FF2B5EF4-FFF2-40B4-BE49-F238E27FC236}">
                <a16:creationId xmlns:a16="http://schemas.microsoft.com/office/drawing/2014/main" id="{36890E39-BF6C-4725-BC6A-2170FA3DBAAB}"/>
              </a:ext>
            </a:extLst>
          </p:cNvPr>
          <p:cNvSpPr/>
          <p:nvPr/>
        </p:nvSpPr>
        <p:spPr>
          <a:xfrm>
            <a:off x="5553950" y="3744000"/>
            <a:ext cx="1584000" cy="4500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4" name="Text Box 8">
            <a:extLst>
              <a:ext uri="{FF2B5EF4-FFF2-40B4-BE49-F238E27FC236}">
                <a16:creationId xmlns:a16="http://schemas.microsoft.com/office/drawing/2014/main" id="{1D6C19D0-EC6F-465C-A66E-6DCE30902BFD}"/>
              </a:ext>
            </a:extLst>
          </p:cNvPr>
          <p:cNvSpPr txBox="1">
            <a:spLocks noChangeArrowheads="1"/>
          </p:cNvSpPr>
          <p:nvPr/>
        </p:nvSpPr>
        <p:spPr bwMode="auto">
          <a:xfrm>
            <a:off x="5796172" y="46100"/>
            <a:ext cx="4053371" cy="2862322"/>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さきほどまでの①で、任意の塩基組成からなる、任意の長さの仮想ゲノム配列を作成可能になった。次は、②で仮想ゲノム配列から、任意の範囲の部分配列を切り出すやり方を示します。②をクリック。こんな感じになります。③例題</a:t>
            </a:r>
            <a:r>
              <a:rPr lang="en-US" altLang="ja-JP" dirty="0">
                <a:solidFill>
                  <a:schemeClr val="bg1">
                    <a:lumMod val="50000"/>
                  </a:schemeClr>
                </a:solidFill>
                <a:latin typeface="+mn-ea"/>
              </a:rPr>
              <a:t>1</a:t>
            </a:r>
            <a:r>
              <a:rPr lang="ja-JP" altLang="en-US" dirty="0">
                <a:solidFill>
                  <a:schemeClr val="bg1">
                    <a:lumMod val="50000"/>
                  </a:schemeClr>
                </a:solidFill>
                <a:latin typeface="+mn-ea"/>
              </a:rPr>
              <a:t>の、④入力ファイルの、⑤中身。⑥で指定した</a:t>
            </a:r>
            <a:r>
              <a:rPr lang="en-US" altLang="ja-JP" dirty="0">
                <a:solidFill>
                  <a:schemeClr val="bg1">
                    <a:lumMod val="50000"/>
                  </a:schemeClr>
                </a:solidFill>
                <a:latin typeface="+mn-ea"/>
              </a:rPr>
              <a:t>3-9</a:t>
            </a:r>
            <a:r>
              <a:rPr lang="ja-JP" altLang="en-US" dirty="0">
                <a:solidFill>
                  <a:schemeClr val="bg1">
                    <a:lumMod val="50000"/>
                  </a:schemeClr>
                </a:solidFill>
                <a:latin typeface="+mn-ea"/>
              </a:rPr>
              <a:t>番目の、⑦部分塩基配列を切り出した結果が、⑧の出力ファイル（</a:t>
            </a:r>
            <a:r>
              <a:rPr lang="en-US" altLang="ja-JP" dirty="0">
                <a:solidFill>
                  <a:schemeClr val="bg1">
                    <a:lumMod val="50000"/>
                  </a:schemeClr>
                </a:solidFill>
                <a:latin typeface="+mn-ea"/>
              </a:rPr>
              <a:t>hoge1.fasta</a:t>
            </a:r>
            <a:r>
              <a:rPr lang="ja-JP" altLang="en-US" dirty="0">
                <a:solidFill>
                  <a:schemeClr val="bg1">
                    <a:lumMod val="50000"/>
                  </a:schemeClr>
                </a:solidFill>
                <a:latin typeface="+mn-ea"/>
              </a:rPr>
              <a:t>）。</a:t>
            </a:r>
            <a:r>
              <a:rPr lang="en-US" altLang="ja-JP" dirty="0">
                <a:latin typeface="+mn-ea"/>
              </a:rPr>
              <a:t>RStudio</a:t>
            </a:r>
            <a:r>
              <a:rPr lang="ja-JP" altLang="en-US" dirty="0">
                <a:latin typeface="+mn-ea"/>
              </a:rPr>
              <a:t>の実行結果画面でも分かります。</a:t>
            </a:r>
            <a:endParaRPr lang="en-US" altLang="ja-JP" dirty="0">
              <a:latin typeface="+mn-ea"/>
            </a:endParaRPr>
          </a:p>
        </p:txBody>
      </p:sp>
    </p:spTree>
    <p:extLst>
      <p:ext uri="{BB962C8B-B14F-4D97-AF65-F5344CB8AC3E}">
        <p14:creationId xmlns:p14="http://schemas.microsoft.com/office/powerpoint/2010/main" val="70797939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7325360-E518-4770-B9C0-D1614992EF6B}"/>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部分配列の切り出し</a:t>
            </a:r>
            <a:r>
              <a:rPr lang="en-US" altLang="ja-JP" sz="4000" dirty="0">
                <a:latin typeface="+mn-ea"/>
              </a:rPr>
              <a:t>6</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161</a:t>
            </a:fld>
            <a:endParaRPr lang="en-US" altLang="ja-JP" dirty="0">
              <a:solidFill>
                <a:srgbClr val="000000"/>
              </a:solidFill>
            </a:endParaRPr>
          </a:p>
        </p:txBody>
      </p:sp>
      <p:sp>
        <p:nvSpPr>
          <p:cNvPr id="19" name="テキスト ボックス 17">
            <a:extLst>
              <a:ext uri="{FF2B5EF4-FFF2-40B4-BE49-F238E27FC236}">
                <a16:creationId xmlns:a16="http://schemas.microsoft.com/office/drawing/2014/main" id="{80B49920-94A2-48DF-B888-8308B439B5CC}"/>
              </a:ext>
            </a:extLst>
          </p:cNvPr>
          <p:cNvSpPr txBox="1">
            <a:spLocks noChangeArrowheads="1"/>
          </p:cNvSpPr>
          <p:nvPr/>
        </p:nvSpPr>
        <p:spPr bwMode="auto">
          <a:xfrm>
            <a:off x="5169024"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sp>
        <p:nvSpPr>
          <p:cNvPr id="17" name="Text Box 8">
            <a:extLst>
              <a:ext uri="{FF2B5EF4-FFF2-40B4-BE49-F238E27FC236}">
                <a16:creationId xmlns:a16="http://schemas.microsoft.com/office/drawing/2014/main" id="{8740C7DD-9FCB-4A74-AD69-591238526857}"/>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ea typeface="+mn-ea"/>
              </a:rPr>
              <a:t>①例題</a:t>
            </a:r>
            <a:r>
              <a:rPr lang="en-US" altLang="ja-JP" dirty="0">
                <a:latin typeface="+mn-ea"/>
                <a:ea typeface="+mn-ea"/>
              </a:rPr>
              <a:t>4</a:t>
            </a:r>
            <a:r>
              <a:rPr lang="ja-JP" altLang="en-US" dirty="0">
                <a:latin typeface="+mn-ea"/>
                <a:ea typeface="+mn-ea"/>
              </a:rPr>
              <a:t>が、②よく知っている入力ファイル（</a:t>
            </a:r>
            <a:r>
              <a:rPr lang="en-US" altLang="ja-JP" dirty="0">
                <a:solidFill>
                  <a:srgbClr val="669900"/>
                </a:solidFill>
                <a:latin typeface="+mn-ea"/>
                <a:ea typeface="+mn-ea"/>
              </a:rPr>
              <a:t>hoge4.fa</a:t>
            </a:r>
            <a:r>
              <a:rPr lang="ja-JP" altLang="en-US" dirty="0">
                <a:latin typeface="+mn-ea"/>
                <a:ea typeface="+mn-ea"/>
              </a:rPr>
              <a:t>）を使っており、③任意の配列の任意の領域情報を含むリストファイル（</a:t>
            </a:r>
            <a:r>
              <a:rPr lang="en-US" altLang="ja-JP" dirty="0">
                <a:solidFill>
                  <a:srgbClr val="669900"/>
                </a:solidFill>
                <a:latin typeface="+mn-ea"/>
                <a:ea typeface="+mn-ea"/>
              </a:rPr>
              <a:t>list_sub2.txt</a:t>
            </a:r>
            <a:r>
              <a:rPr lang="ja-JP" altLang="en-US" dirty="0">
                <a:latin typeface="+mn-ea"/>
                <a:ea typeface="+mn-ea"/>
              </a:rPr>
              <a:t>）を与えて実行する、より実践的なスクリプト。</a:t>
            </a:r>
            <a:endParaRPr lang="en-US" altLang="ja-JP" dirty="0">
              <a:latin typeface="+mn-ea"/>
              <a:ea typeface="+mn-ea"/>
            </a:endParaRPr>
          </a:p>
        </p:txBody>
      </p:sp>
      <p:grpSp>
        <p:nvGrpSpPr>
          <p:cNvPr id="29" name="グループ化 1">
            <a:extLst>
              <a:ext uri="{FF2B5EF4-FFF2-40B4-BE49-F238E27FC236}">
                <a16:creationId xmlns:a16="http://schemas.microsoft.com/office/drawing/2014/main" id="{63A01230-7AD8-4D2C-B597-DDFC268AACA2}"/>
              </a:ext>
            </a:extLst>
          </p:cNvPr>
          <p:cNvGrpSpPr>
            <a:grpSpLocks/>
          </p:cNvGrpSpPr>
          <p:nvPr/>
        </p:nvGrpSpPr>
        <p:grpSpPr bwMode="auto">
          <a:xfrm>
            <a:off x="360000" y="1340768"/>
            <a:ext cx="415498" cy="647700"/>
            <a:chOff x="8946000" y="4620357"/>
            <a:chExt cx="415497" cy="647700"/>
          </a:xfrm>
        </p:grpSpPr>
        <p:sp>
          <p:nvSpPr>
            <p:cNvPr id="30" name="下矢印 31">
              <a:extLst>
                <a:ext uri="{FF2B5EF4-FFF2-40B4-BE49-F238E27FC236}">
                  <a16:creationId xmlns:a16="http://schemas.microsoft.com/office/drawing/2014/main" id="{08A6C515-F660-474A-98B3-0BACEE17E736}"/>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1" name="正方形/長方形 1">
              <a:extLst>
                <a:ext uri="{FF2B5EF4-FFF2-40B4-BE49-F238E27FC236}">
                  <a16:creationId xmlns:a16="http://schemas.microsoft.com/office/drawing/2014/main" id="{5A82E8A8-41EF-44CF-825F-D29FB26D2891}"/>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22" name="グループ化 1">
            <a:extLst>
              <a:ext uri="{FF2B5EF4-FFF2-40B4-BE49-F238E27FC236}">
                <a16:creationId xmlns:a16="http://schemas.microsoft.com/office/drawing/2014/main" id="{8773E7C0-D303-42DD-B575-97AEA6A06EFE}"/>
              </a:ext>
            </a:extLst>
          </p:cNvPr>
          <p:cNvGrpSpPr>
            <a:grpSpLocks/>
          </p:cNvGrpSpPr>
          <p:nvPr/>
        </p:nvGrpSpPr>
        <p:grpSpPr bwMode="auto">
          <a:xfrm>
            <a:off x="2000672" y="2349252"/>
            <a:ext cx="415498" cy="647700"/>
            <a:chOff x="8946000" y="4620357"/>
            <a:chExt cx="415497" cy="647700"/>
          </a:xfrm>
        </p:grpSpPr>
        <p:sp>
          <p:nvSpPr>
            <p:cNvPr id="23" name="下矢印 31">
              <a:extLst>
                <a:ext uri="{FF2B5EF4-FFF2-40B4-BE49-F238E27FC236}">
                  <a16:creationId xmlns:a16="http://schemas.microsoft.com/office/drawing/2014/main" id="{A04DB1EB-0517-49BC-9413-6D70AC264C46}"/>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4" name="正方形/長方形 1">
              <a:extLst>
                <a:ext uri="{FF2B5EF4-FFF2-40B4-BE49-F238E27FC236}">
                  <a16:creationId xmlns:a16="http://schemas.microsoft.com/office/drawing/2014/main" id="{47B08951-649F-49CA-A353-903920A9D546}"/>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25" name="グループ化 19">
            <a:extLst>
              <a:ext uri="{FF2B5EF4-FFF2-40B4-BE49-F238E27FC236}">
                <a16:creationId xmlns:a16="http://schemas.microsoft.com/office/drawing/2014/main" id="{042B4B33-E343-4153-9637-86492FEB933C}"/>
              </a:ext>
            </a:extLst>
          </p:cNvPr>
          <p:cNvGrpSpPr>
            <a:grpSpLocks/>
          </p:cNvGrpSpPr>
          <p:nvPr/>
        </p:nvGrpSpPr>
        <p:grpSpPr bwMode="auto">
          <a:xfrm>
            <a:off x="2504728" y="2700000"/>
            <a:ext cx="433387" cy="647700"/>
            <a:chOff x="9008376" y="4278533"/>
            <a:chExt cx="432048" cy="647700"/>
          </a:xfrm>
        </p:grpSpPr>
        <p:sp>
          <p:nvSpPr>
            <p:cNvPr id="26" name="下矢印 20">
              <a:extLst>
                <a:ext uri="{FF2B5EF4-FFF2-40B4-BE49-F238E27FC236}">
                  <a16:creationId xmlns:a16="http://schemas.microsoft.com/office/drawing/2014/main" id="{1F026B5C-5F07-47AE-BF7F-B574B88859CE}"/>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7" name="テキスト ボックス 21">
              <a:extLst>
                <a:ext uri="{FF2B5EF4-FFF2-40B4-BE49-F238E27FC236}">
                  <a16:creationId xmlns:a16="http://schemas.microsoft.com/office/drawing/2014/main" id="{4DAD8C8A-E00B-415D-81F2-12115DE5E2BB}"/>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spTree>
    <p:extLst>
      <p:ext uri="{BB962C8B-B14F-4D97-AF65-F5344CB8AC3E}">
        <p14:creationId xmlns:p14="http://schemas.microsoft.com/office/powerpoint/2010/main" val="269056306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6000"/>
            <a:ext cx="9453504" cy="4536157"/>
          </a:xfrm>
        </p:spPr>
        <p:txBody>
          <a:bodyPr/>
          <a:lstStyle/>
          <a:p>
            <a:r>
              <a:rPr lang="en-US" altLang="ja-JP" sz="2400" dirty="0">
                <a:solidFill>
                  <a:schemeClr val="bg1">
                    <a:lumMod val="50000"/>
                  </a:schemeClr>
                </a:solidFill>
                <a:latin typeface="+mn-ea"/>
              </a:rPr>
              <a:t>Introduction</a:t>
            </a:r>
            <a:r>
              <a:rPr lang="ja-JP" altLang="en-US" sz="2400" dirty="0">
                <a:solidFill>
                  <a:schemeClr val="bg1">
                    <a:lumMod val="50000"/>
                  </a:schemeClr>
                </a:solidFill>
                <a:latin typeface="+mn-ea"/>
              </a:rPr>
              <a:t>、出現頻度解析（</a:t>
            </a:r>
            <a:r>
              <a:rPr lang="en-US" altLang="ja-JP" sz="2400" dirty="0">
                <a:solidFill>
                  <a:schemeClr val="bg1">
                    <a:lumMod val="50000"/>
                  </a:schemeClr>
                </a:solidFill>
                <a:latin typeface="+mn-ea"/>
              </a:rPr>
              <a:t>k=2</a:t>
            </a:r>
            <a:r>
              <a:rPr lang="ja-JP" altLang="en-US" sz="2400" dirty="0">
                <a:solidFill>
                  <a:schemeClr val="bg1">
                    <a:lumMod val="50000"/>
                  </a:schemeClr>
                </a:solidFill>
                <a:latin typeface="+mn-ea"/>
              </a:rPr>
              <a:t>）、出現頻度解析（</a:t>
            </a:r>
            <a:r>
              <a:rPr lang="en-US" altLang="ja-JP" sz="2400" dirty="0">
                <a:solidFill>
                  <a:schemeClr val="bg1">
                    <a:lumMod val="50000"/>
                  </a:schemeClr>
                </a:solidFill>
                <a:latin typeface="+mn-ea"/>
              </a:rPr>
              <a:t>k=1</a:t>
            </a:r>
            <a:r>
              <a:rPr lang="ja-JP" altLang="en-US" sz="2400" dirty="0">
                <a:solidFill>
                  <a:schemeClr val="bg1">
                    <a:lumMod val="50000"/>
                  </a:schemeClr>
                </a:solidFill>
                <a:latin typeface="+mn-ea"/>
              </a:rPr>
              <a:t>）</a:t>
            </a:r>
            <a:endParaRPr lang="en-US" altLang="ja-JP" sz="2400" dirty="0">
              <a:solidFill>
                <a:schemeClr val="bg1">
                  <a:lumMod val="50000"/>
                </a:schemeClr>
              </a:solidFill>
              <a:latin typeface="+mn-ea"/>
            </a:endParaRPr>
          </a:p>
          <a:p>
            <a:r>
              <a:rPr lang="en-US" altLang="ja-JP" sz="2400" dirty="0">
                <a:solidFill>
                  <a:schemeClr val="bg1">
                    <a:lumMod val="50000"/>
                  </a:schemeClr>
                </a:solidFill>
                <a:latin typeface="+mn-ea"/>
              </a:rPr>
              <a:t>k=1</a:t>
            </a:r>
            <a:r>
              <a:rPr lang="ja-JP" altLang="en-US" sz="2400" dirty="0">
                <a:solidFill>
                  <a:schemeClr val="bg1">
                    <a:lumMod val="50000"/>
                  </a:schemeClr>
                </a:solidFill>
                <a:latin typeface="+mn-ea"/>
              </a:rPr>
              <a:t>で実践、</a:t>
            </a:r>
            <a:r>
              <a:rPr lang="en-US" altLang="ja-JP" sz="2400" dirty="0">
                <a:solidFill>
                  <a:schemeClr val="bg1">
                    <a:lumMod val="50000"/>
                  </a:schemeClr>
                </a:solidFill>
                <a:latin typeface="+mn-ea"/>
              </a:rPr>
              <a:t>multi-FASTA</a:t>
            </a:r>
            <a:r>
              <a:rPr lang="ja-JP" altLang="en-US" sz="2400" dirty="0">
                <a:solidFill>
                  <a:schemeClr val="bg1">
                    <a:lumMod val="50000"/>
                  </a:schemeClr>
                </a:solidFill>
                <a:latin typeface="+mn-ea"/>
              </a:rPr>
              <a:t>ファイル、他の例題を実行</a:t>
            </a:r>
            <a:endParaRPr lang="en-US" altLang="ja-JP" sz="2400" dirty="0">
              <a:solidFill>
                <a:schemeClr val="bg1">
                  <a:lumMod val="50000"/>
                </a:schemeClr>
              </a:solidFill>
              <a:latin typeface="+mn-ea"/>
            </a:endParaRPr>
          </a:p>
          <a:p>
            <a:r>
              <a:rPr lang="en-US" altLang="ja-JP" sz="2400" dirty="0">
                <a:solidFill>
                  <a:schemeClr val="bg1">
                    <a:lumMod val="50000"/>
                  </a:schemeClr>
                </a:solidFill>
                <a:latin typeface="+mn-ea"/>
              </a:rPr>
              <a:t>k=2</a:t>
            </a:r>
            <a:r>
              <a:rPr lang="ja-JP" altLang="en-US" sz="2400" dirty="0">
                <a:solidFill>
                  <a:schemeClr val="bg1">
                    <a:lumMod val="50000"/>
                  </a:schemeClr>
                </a:solidFill>
                <a:latin typeface="+mn-ea"/>
              </a:rPr>
              <a:t>で実践、関数マニュアル、例題</a:t>
            </a:r>
            <a:r>
              <a:rPr lang="en-US" altLang="ja-JP" sz="2400" dirty="0">
                <a:solidFill>
                  <a:schemeClr val="bg1">
                    <a:lumMod val="50000"/>
                  </a:schemeClr>
                </a:solidFill>
                <a:latin typeface="+mn-ea"/>
              </a:rPr>
              <a:t>2</a:t>
            </a:r>
            <a:r>
              <a:rPr lang="ja-JP" altLang="en-US" sz="2400" dirty="0">
                <a:solidFill>
                  <a:schemeClr val="bg1">
                    <a:lumMod val="50000"/>
                  </a:schemeClr>
                </a:solidFill>
                <a:latin typeface="+mn-ea"/>
              </a:rPr>
              <a:t>を実行、例題</a:t>
            </a:r>
            <a:r>
              <a:rPr lang="en-US" altLang="ja-JP" sz="2400" dirty="0">
                <a:solidFill>
                  <a:schemeClr val="bg1">
                    <a:lumMod val="50000"/>
                  </a:schemeClr>
                </a:solidFill>
                <a:latin typeface="+mn-ea"/>
              </a:rPr>
              <a:t>7</a:t>
            </a:r>
            <a:r>
              <a:rPr lang="ja-JP" altLang="en-US" sz="2400" dirty="0">
                <a:solidFill>
                  <a:schemeClr val="bg1">
                    <a:lumMod val="50000"/>
                  </a:schemeClr>
                </a:solidFill>
                <a:latin typeface="+mn-ea"/>
              </a:rPr>
              <a:t>を実行</a:t>
            </a:r>
            <a:endParaRPr lang="en-US" altLang="ja-JP" sz="2400" dirty="0">
              <a:solidFill>
                <a:schemeClr val="bg1">
                  <a:lumMod val="50000"/>
                </a:schemeClr>
              </a:solidFill>
              <a:latin typeface="+mn-ea"/>
            </a:endParaRPr>
          </a:p>
          <a:p>
            <a:r>
              <a:rPr lang="ja-JP" altLang="en-US" sz="2400" dirty="0">
                <a:solidFill>
                  <a:schemeClr val="bg1">
                    <a:lumMod val="50000"/>
                  </a:schemeClr>
                </a:solidFill>
                <a:latin typeface="+mn-ea"/>
              </a:rPr>
              <a:t>確率の話、作図（例題</a:t>
            </a:r>
            <a:r>
              <a:rPr lang="en-US" altLang="ja-JP" sz="2400" dirty="0">
                <a:solidFill>
                  <a:schemeClr val="bg1">
                    <a:lumMod val="50000"/>
                  </a:schemeClr>
                </a:solidFill>
                <a:latin typeface="+mn-ea"/>
              </a:rPr>
              <a:t>10</a:t>
            </a:r>
            <a:r>
              <a:rPr lang="ja-JP" altLang="en-US" sz="2400" dirty="0">
                <a:solidFill>
                  <a:schemeClr val="bg1">
                    <a:lumMod val="50000"/>
                  </a:schemeClr>
                </a:solidFill>
                <a:latin typeface="+mn-ea"/>
              </a:rPr>
              <a:t>）、作図（例題</a:t>
            </a:r>
            <a:r>
              <a:rPr lang="en-US" altLang="ja-JP" sz="2400" dirty="0">
                <a:solidFill>
                  <a:schemeClr val="bg1">
                    <a:lumMod val="50000"/>
                  </a:schemeClr>
                </a:solidFill>
                <a:latin typeface="+mn-ea"/>
              </a:rPr>
              <a:t>11</a:t>
            </a:r>
            <a:r>
              <a:rPr lang="ja-JP" altLang="en-US" sz="2400" dirty="0">
                <a:solidFill>
                  <a:schemeClr val="bg1">
                    <a:lumMod val="50000"/>
                  </a:schemeClr>
                </a:solidFill>
                <a:latin typeface="+mn-ea"/>
              </a:rPr>
              <a:t>）、作図（例題</a:t>
            </a:r>
            <a:r>
              <a:rPr lang="en-US" altLang="ja-JP" sz="2400" dirty="0">
                <a:solidFill>
                  <a:schemeClr val="bg1">
                    <a:lumMod val="50000"/>
                  </a:schemeClr>
                </a:solidFill>
                <a:latin typeface="+mn-ea"/>
              </a:rPr>
              <a:t>12</a:t>
            </a:r>
            <a:r>
              <a:rPr lang="ja-JP" altLang="en-US" sz="2400" dirty="0">
                <a:solidFill>
                  <a:schemeClr val="bg1">
                    <a:lumMod val="50000"/>
                  </a:schemeClr>
                </a:solidFill>
                <a:latin typeface="+mn-ea"/>
              </a:rPr>
              <a:t>）</a:t>
            </a:r>
            <a:endParaRPr lang="en-US" altLang="ja-JP" sz="2400" dirty="0">
              <a:solidFill>
                <a:schemeClr val="bg1">
                  <a:lumMod val="50000"/>
                </a:schemeClr>
              </a:solidFill>
              <a:latin typeface="+mn-ea"/>
            </a:endParaRPr>
          </a:p>
          <a:p>
            <a:r>
              <a:rPr lang="ja-JP" altLang="en-US" sz="2400" dirty="0">
                <a:solidFill>
                  <a:schemeClr val="bg1">
                    <a:lumMod val="50000"/>
                  </a:schemeClr>
                </a:solidFill>
                <a:latin typeface="+mn-ea"/>
              </a:rPr>
              <a:t>塩基配列解析の基礎</a:t>
            </a:r>
            <a:endParaRPr lang="en-US" altLang="ja-JP" sz="2400" dirty="0">
              <a:solidFill>
                <a:schemeClr val="bg1">
                  <a:lumMod val="50000"/>
                </a:schemeClr>
              </a:solidFill>
              <a:latin typeface="+mn-ea"/>
            </a:endParaRPr>
          </a:p>
          <a:p>
            <a:pPr lvl="1"/>
            <a:r>
              <a:rPr lang="en-US" altLang="ja-JP" sz="2000" dirty="0">
                <a:solidFill>
                  <a:schemeClr val="bg1">
                    <a:lumMod val="50000"/>
                  </a:schemeClr>
                </a:solidFill>
                <a:latin typeface="+mn-ea"/>
              </a:rPr>
              <a:t>GC</a:t>
            </a:r>
            <a:r>
              <a:rPr lang="ja-JP" altLang="en-US" sz="2000" dirty="0">
                <a:solidFill>
                  <a:schemeClr val="bg1">
                    <a:lumMod val="50000"/>
                  </a:schemeClr>
                </a:solidFill>
                <a:latin typeface="+mn-ea"/>
              </a:rPr>
              <a:t>含量、ランダム配列を生成、部分配列の切り出し</a:t>
            </a:r>
            <a:endParaRPr lang="en-US" altLang="ja-JP" sz="2000" dirty="0">
              <a:solidFill>
                <a:schemeClr val="bg1">
                  <a:lumMod val="50000"/>
                </a:schemeClr>
              </a:solidFill>
              <a:latin typeface="+mn-ea"/>
            </a:endParaRPr>
          </a:p>
          <a:p>
            <a:r>
              <a:rPr lang="ja-JP" altLang="en-US" sz="2400" dirty="0">
                <a:latin typeface="+mn-ea"/>
              </a:rPr>
              <a:t>ゲノムサイズ推定</a:t>
            </a:r>
            <a:endParaRPr lang="en-US" altLang="ja-JP" sz="2400" dirty="0">
              <a:latin typeface="+mn-ea"/>
            </a:endParaRPr>
          </a:p>
          <a:p>
            <a:pPr lvl="1"/>
            <a:r>
              <a:rPr lang="ja-JP" altLang="en-US" sz="2000" dirty="0">
                <a:latin typeface="+mn-ea"/>
              </a:rPr>
              <a:t>サンプルデータ（例題</a:t>
            </a:r>
            <a:r>
              <a:rPr lang="en-US" altLang="ja-JP" sz="2000" dirty="0">
                <a:latin typeface="+mn-ea"/>
              </a:rPr>
              <a:t>32</a:t>
            </a:r>
            <a:r>
              <a:rPr lang="ja-JP" altLang="en-US" sz="2000" dirty="0">
                <a:latin typeface="+mn-ea"/>
              </a:rPr>
              <a:t>）</a:t>
            </a:r>
            <a:r>
              <a:rPr lang="ja-JP" altLang="en-US" sz="2000" dirty="0">
                <a:solidFill>
                  <a:schemeClr val="bg1">
                    <a:lumMod val="50000"/>
                  </a:schemeClr>
                </a:solidFill>
                <a:latin typeface="+mn-ea"/>
              </a:rPr>
              <a:t>、被覆率（</a:t>
            </a:r>
            <a:r>
              <a:rPr lang="en-US" altLang="ja-JP" sz="2000" dirty="0">
                <a:solidFill>
                  <a:schemeClr val="bg1">
                    <a:lumMod val="50000"/>
                  </a:schemeClr>
                </a:solidFill>
                <a:latin typeface="+mn-ea"/>
              </a:rPr>
              <a:t>coverage</a:t>
            </a:r>
            <a:r>
              <a:rPr lang="ja-JP" altLang="en-US" sz="2000" dirty="0">
                <a:solidFill>
                  <a:schemeClr val="bg1">
                    <a:lumMod val="50000"/>
                  </a:schemeClr>
                </a:solidFill>
                <a:latin typeface="+mn-ea"/>
              </a:rPr>
              <a:t>）、基本的な考え方</a:t>
            </a:r>
            <a:r>
              <a:rPr lang="en-US" altLang="ja-JP" sz="2000" dirty="0">
                <a:solidFill>
                  <a:schemeClr val="bg1">
                    <a:lumMod val="50000"/>
                  </a:schemeClr>
                </a:solidFill>
                <a:latin typeface="+mn-ea"/>
              </a:rPr>
              <a:t>(</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7</a:t>
            </a:r>
            <a:r>
              <a:rPr lang="ja-JP" altLang="en-US" sz="2000" dirty="0">
                <a:solidFill>
                  <a:schemeClr val="bg1">
                    <a:lumMod val="50000"/>
                  </a:schemeClr>
                </a:solidFill>
                <a:latin typeface="+mn-ea"/>
              </a:rPr>
              <a:t>）</a:t>
            </a:r>
            <a:endParaRPr lang="en-US" altLang="ja-JP" sz="2000" dirty="0">
              <a:solidFill>
                <a:schemeClr val="bg1">
                  <a:lumMod val="50000"/>
                </a:schemeClr>
              </a:solidFill>
              <a:latin typeface="+mn-ea"/>
            </a:endParaRPr>
          </a:p>
          <a:p>
            <a:pPr lvl="1"/>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8</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k=2)</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9</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k=3</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1,000</a:t>
            </a:r>
            <a:r>
              <a:rPr lang="ja-JP" altLang="en-US" sz="2000" dirty="0">
                <a:solidFill>
                  <a:schemeClr val="bg1">
                    <a:lumMod val="50000"/>
                  </a:schemeClr>
                </a:solidFill>
                <a:latin typeface="+mn-ea"/>
              </a:rPr>
              <a:t>塩基の仮想ゲノム（サンプルデータの例題</a:t>
            </a:r>
            <a:r>
              <a:rPr lang="en-US" altLang="ja-JP" sz="2000" dirty="0">
                <a:solidFill>
                  <a:schemeClr val="bg1">
                    <a:lumMod val="50000"/>
                  </a:schemeClr>
                </a:solidFill>
                <a:latin typeface="+mn-ea"/>
              </a:rPr>
              <a:t>33</a:t>
            </a:r>
            <a:r>
              <a:rPr lang="ja-JP" altLang="en-US" sz="2000" dirty="0">
                <a:solidFill>
                  <a:schemeClr val="bg1">
                    <a:lumMod val="50000"/>
                  </a:schemeClr>
                </a:solidFill>
                <a:latin typeface="+mn-ea"/>
              </a:rPr>
              <a:t>）</a:t>
            </a:r>
            <a:endParaRPr lang="en-US" altLang="ja-JP" sz="2000" dirty="0">
              <a:solidFill>
                <a:schemeClr val="bg1">
                  <a:lumMod val="50000"/>
                </a:schemeClr>
              </a:solidFill>
              <a:latin typeface="+mn-ea"/>
            </a:endParaRPr>
          </a:p>
          <a:p>
            <a:pPr lvl="1"/>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11(k=10)</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12(k=10)</a:t>
            </a:r>
            <a:r>
              <a:rPr lang="ja-JP" altLang="en-US" sz="2000" dirty="0">
                <a:solidFill>
                  <a:schemeClr val="bg1">
                    <a:lumMod val="50000"/>
                  </a:schemeClr>
                </a:solidFill>
                <a:latin typeface="+mn-ea"/>
              </a:rPr>
              <a:t>、シークエンスエラーを含む場合</a:t>
            </a:r>
            <a:endParaRPr lang="en-US" altLang="ja-JP" sz="2000" dirty="0">
              <a:solidFill>
                <a:schemeClr val="bg1">
                  <a:lumMod val="50000"/>
                </a:schemeClr>
              </a:solidFill>
              <a:latin typeface="+mn-ea"/>
            </a:endParaRPr>
          </a:p>
          <a:p>
            <a:endParaRPr lang="en-US" altLang="ja-JP" sz="2400" dirty="0">
              <a:solidFill>
                <a:schemeClr val="bg1">
                  <a:lumMod val="50000"/>
                </a:schemeClr>
              </a:solidFill>
              <a:latin typeface="+mn-ea"/>
            </a:endParaRPr>
          </a:p>
          <a:p>
            <a:pPr lvl="1"/>
            <a:endParaRPr lang="en-US" altLang="ja-JP" sz="2000" dirty="0">
              <a:solidFill>
                <a:schemeClr val="bg1">
                  <a:lumMod val="50000"/>
                </a:schemeClr>
              </a:solidFill>
              <a:latin typeface="+mn-ea"/>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162</a:t>
            </a:fld>
            <a:endParaRPr kumimoji="0" lang="en-US" altLang="ja-JP">
              <a:latin typeface="Arial Black" pitchFamily="34" charset="0"/>
            </a:endParaRPr>
          </a:p>
        </p:txBody>
      </p:sp>
      <p:sp>
        <p:nvSpPr>
          <p:cNvPr id="5" name="Text Box 8">
            <a:extLst>
              <a:ext uri="{FF2B5EF4-FFF2-40B4-BE49-F238E27FC236}">
                <a16:creationId xmlns:a16="http://schemas.microsoft.com/office/drawing/2014/main" id="{0897EA41-D72A-37E8-526B-DFC1B9049428}"/>
              </a:ext>
            </a:extLst>
          </p:cNvPr>
          <p:cNvSpPr txBox="1">
            <a:spLocks noChangeArrowheads="1"/>
          </p:cNvSpPr>
          <p:nvPr/>
        </p:nvSpPr>
        <p:spPr bwMode="auto">
          <a:xfrm>
            <a:off x="5796172" y="46100"/>
            <a:ext cx="4053371" cy="2031325"/>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en-US" altLang="ja-JP" dirty="0">
                <a:latin typeface="+mn-ea"/>
                <a:ea typeface="+mn-ea"/>
              </a:rPr>
              <a:t>K-</a:t>
            </a:r>
            <a:r>
              <a:rPr lang="en-US" altLang="ja-JP" dirty="0" err="1">
                <a:latin typeface="+mn-ea"/>
                <a:ea typeface="+mn-ea"/>
              </a:rPr>
              <a:t>mer</a:t>
            </a:r>
            <a:r>
              <a:rPr lang="ja-JP" altLang="en-US" dirty="0">
                <a:latin typeface="+mn-ea"/>
                <a:ea typeface="+mn-ea"/>
              </a:rPr>
              <a:t>解析の応用編で、</a:t>
            </a:r>
            <a:r>
              <a:rPr lang="en-US" altLang="ja-JP" dirty="0">
                <a:solidFill>
                  <a:srgbClr val="FF0000"/>
                </a:solidFill>
                <a:latin typeface="+mn-ea"/>
                <a:ea typeface="+mn-ea"/>
              </a:rPr>
              <a:t>NGS</a:t>
            </a:r>
            <a:r>
              <a:rPr lang="ja-JP" altLang="en-US" dirty="0">
                <a:solidFill>
                  <a:srgbClr val="FF0000"/>
                </a:solidFill>
                <a:latin typeface="+mn-ea"/>
                <a:ea typeface="+mn-ea"/>
              </a:rPr>
              <a:t>データのみを入力として、ゲノムサイズ推定までできちゃうんですよ</a:t>
            </a:r>
            <a:r>
              <a:rPr lang="ja-JP" altLang="en-US" dirty="0">
                <a:latin typeface="+mn-ea"/>
                <a:ea typeface="+mn-ea"/>
              </a:rPr>
              <a:t>、という話です。基本的な考え方を</a:t>
            </a:r>
            <a:r>
              <a:rPr lang="en-US" altLang="ja-JP" dirty="0">
                <a:latin typeface="+mn-ea"/>
                <a:ea typeface="+mn-ea"/>
              </a:rPr>
              <a:t>RStudio</a:t>
            </a:r>
            <a:r>
              <a:rPr lang="ja-JP" altLang="en-US" dirty="0">
                <a:latin typeface="+mn-ea"/>
                <a:ea typeface="+mn-ea"/>
              </a:rPr>
              <a:t>上でシミュレーションデータで示していく内容で、「おお！確かにできそうだね！」と楽しんでもらうのが目的です。</a:t>
            </a:r>
            <a:r>
              <a:rPr lang="ja-JP" altLang="en-US" dirty="0">
                <a:solidFill>
                  <a:schemeClr val="bg1">
                    <a:lumMod val="50000"/>
                  </a:schemeClr>
                </a:solidFill>
                <a:latin typeface="+mn-ea"/>
                <a:ea typeface="+mn-ea"/>
              </a:rPr>
              <a:t>レポートとは無関係部分です。</a:t>
            </a:r>
            <a:endParaRPr lang="en-US" altLang="ja-JP" dirty="0">
              <a:solidFill>
                <a:schemeClr val="bg1">
                  <a:lumMod val="50000"/>
                </a:schemeClr>
              </a:solidFill>
              <a:latin typeface="+mn-ea"/>
              <a:ea typeface="+mn-ea"/>
            </a:endParaRPr>
          </a:p>
        </p:txBody>
      </p:sp>
    </p:spTree>
    <p:extLst>
      <p:ext uri="{BB962C8B-B14F-4D97-AF65-F5344CB8AC3E}">
        <p14:creationId xmlns:p14="http://schemas.microsoft.com/office/powerpoint/2010/main" val="166472517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454A70F-6488-4142-8FDE-D9D33BC4AE37}"/>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サンプルデータ（例題</a:t>
            </a:r>
            <a:r>
              <a:rPr lang="en-US" altLang="ja-JP" sz="4000" dirty="0">
                <a:latin typeface="+mn-ea"/>
              </a:rPr>
              <a:t>32</a:t>
            </a:r>
            <a:r>
              <a:rPr lang="ja-JP" altLang="en-US" sz="4000" dirty="0">
                <a:latin typeface="+mn-ea"/>
              </a:rPr>
              <a:t>）</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163</a:t>
            </a:fld>
            <a:endParaRPr lang="en-US" altLang="ja-JP" dirty="0">
              <a:solidFill>
                <a:srgbClr val="000000"/>
              </a:solidFill>
            </a:endParaRPr>
          </a:p>
        </p:txBody>
      </p:sp>
      <p:sp>
        <p:nvSpPr>
          <p:cNvPr id="17" name="Text Box 8">
            <a:extLst>
              <a:ext uri="{FF2B5EF4-FFF2-40B4-BE49-F238E27FC236}">
                <a16:creationId xmlns:a16="http://schemas.microsoft.com/office/drawing/2014/main" id="{8740C7DD-9FCB-4A74-AD69-591238526857}"/>
              </a:ext>
            </a:extLst>
          </p:cNvPr>
          <p:cNvSpPr txBox="1">
            <a:spLocks noChangeArrowheads="1"/>
          </p:cNvSpPr>
          <p:nvPr/>
        </p:nvSpPr>
        <p:spPr bwMode="auto">
          <a:xfrm>
            <a:off x="5796172" y="46100"/>
            <a:ext cx="4053371" cy="369332"/>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ea typeface="+mn-ea"/>
              </a:rPr>
              <a:t>①サンプルデータの</a:t>
            </a:r>
            <a:r>
              <a:rPr lang="en-US" altLang="ja-JP" dirty="0">
                <a:latin typeface="+mn-ea"/>
                <a:ea typeface="+mn-ea"/>
              </a:rPr>
              <a:t>…</a:t>
            </a:r>
            <a:endParaRPr lang="en-US" altLang="ja-JP" dirty="0">
              <a:solidFill>
                <a:schemeClr val="bg1">
                  <a:lumMod val="50000"/>
                </a:schemeClr>
              </a:solidFill>
              <a:latin typeface="+mn-ea"/>
              <a:ea typeface="+mn-ea"/>
            </a:endParaRPr>
          </a:p>
        </p:txBody>
      </p:sp>
      <p:grpSp>
        <p:nvGrpSpPr>
          <p:cNvPr id="22" name="グループ化 19">
            <a:extLst>
              <a:ext uri="{FF2B5EF4-FFF2-40B4-BE49-F238E27FC236}">
                <a16:creationId xmlns:a16="http://schemas.microsoft.com/office/drawing/2014/main" id="{D508DF6F-D02F-4EEF-8AFB-EE5ED1061FB5}"/>
              </a:ext>
            </a:extLst>
          </p:cNvPr>
          <p:cNvGrpSpPr>
            <a:grpSpLocks/>
          </p:cNvGrpSpPr>
          <p:nvPr/>
        </p:nvGrpSpPr>
        <p:grpSpPr bwMode="auto">
          <a:xfrm>
            <a:off x="1548000" y="1897200"/>
            <a:ext cx="433387" cy="647700"/>
            <a:chOff x="9008376" y="4278533"/>
            <a:chExt cx="432048" cy="647700"/>
          </a:xfrm>
        </p:grpSpPr>
        <p:sp>
          <p:nvSpPr>
            <p:cNvPr id="23" name="下矢印 20">
              <a:extLst>
                <a:ext uri="{FF2B5EF4-FFF2-40B4-BE49-F238E27FC236}">
                  <a16:creationId xmlns:a16="http://schemas.microsoft.com/office/drawing/2014/main" id="{9AA1904F-B930-4A67-9946-6012C34C4F6A}"/>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4" name="テキスト ボックス 21">
              <a:extLst>
                <a:ext uri="{FF2B5EF4-FFF2-40B4-BE49-F238E27FC236}">
                  <a16:creationId xmlns:a16="http://schemas.microsoft.com/office/drawing/2014/main" id="{D68FB1EF-F0D3-477D-AF24-E5F2B3AB89B4}"/>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pic>
        <p:nvPicPr>
          <p:cNvPr id="14" name="図 13">
            <a:extLst>
              <a:ext uri="{FF2B5EF4-FFF2-40B4-BE49-F238E27FC236}">
                <a16:creationId xmlns:a16="http://schemas.microsoft.com/office/drawing/2014/main" id="{84CE91F9-3939-424C-B216-F10CAE4A71AD}"/>
              </a:ext>
            </a:extLst>
          </p:cNvPr>
          <p:cNvPicPr>
            <a:picLocks noChangeAspect="1"/>
          </p:cNvPicPr>
          <p:nvPr/>
        </p:nvPicPr>
        <p:blipFill>
          <a:blip r:embed="rId4"/>
          <a:stretch>
            <a:fillRect/>
          </a:stretch>
        </p:blipFill>
        <p:spPr>
          <a:xfrm>
            <a:off x="792000" y="180000"/>
            <a:ext cx="1104900" cy="190500"/>
          </a:xfrm>
          <a:prstGeom prst="rect">
            <a:avLst/>
          </a:prstGeom>
        </p:spPr>
      </p:pic>
      <p:sp>
        <p:nvSpPr>
          <p:cNvPr id="10" name="テキスト ボックス 17">
            <a:extLst>
              <a:ext uri="{FF2B5EF4-FFF2-40B4-BE49-F238E27FC236}">
                <a16:creationId xmlns:a16="http://schemas.microsoft.com/office/drawing/2014/main" id="{67CCCB57-8ACC-17E5-3C94-0A98ADEE44CF}"/>
              </a:ext>
            </a:extLst>
          </p:cNvPr>
          <p:cNvSpPr txBox="1">
            <a:spLocks noChangeArrowheads="1"/>
          </p:cNvSpPr>
          <p:nvPr/>
        </p:nvSpPr>
        <p:spPr bwMode="auto">
          <a:xfrm>
            <a:off x="8270081" y="423249"/>
            <a:ext cx="1635919"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ここは見るだけ</a:t>
            </a:r>
          </a:p>
        </p:txBody>
      </p:sp>
    </p:spTree>
    <p:extLst>
      <p:ext uri="{BB962C8B-B14F-4D97-AF65-F5344CB8AC3E}">
        <p14:creationId xmlns:p14="http://schemas.microsoft.com/office/powerpoint/2010/main" val="63665693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A5BA51D-910C-47E7-A975-22DC69355391}"/>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サンプルデータ（例題</a:t>
            </a:r>
            <a:r>
              <a:rPr lang="en-US" altLang="ja-JP" sz="4000" dirty="0">
                <a:latin typeface="+mn-ea"/>
              </a:rPr>
              <a:t>32</a:t>
            </a:r>
            <a:r>
              <a:rPr lang="ja-JP" altLang="en-US" sz="4000" dirty="0">
                <a:latin typeface="+mn-ea"/>
              </a:rPr>
              <a:t>）</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164</a:t>
            </a:fld>
            <a:endParaRPr lang="en-US" altLang="ja-JP" dirty="0">
              <a:solidFill>
                <a:srgbClr val="000000"/>
              </a:solidFill>
            </a:endParaRPr>
          </a:p>
        </p:txBody>
      </p:sp>
      <p:sp>
        <p:nvSpPr>
          <p:cNvPr id="17" name="Text Box 8">
            <a:extLst>
              <a:ext uri="{FF2B5EF4-FFF2-40B4-BE49-F238E27FC236}">
                <a16:creationId xmlns:a16="http://schemas.microsoft.com/office/drawing/2014/main" id="{8740C7DD-9FCB-4A74-AD69-591238526857}"/>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ea typeface="+mn-ea"/>
              </a:rPr>
              <a:t>①サンプルデータの、</a:t>
            </a:r>
            <a:r>
              <a:rPr lang="ja-JP" altLang="en-US" dirty="0">
                <a:latin typeface="+mn-ea"/>
                <a:ea typeface="+mn-ea"/>
              </a:rPr>
              <a:t>②例題</a:t>
            </a:r>
            <a:r>
              <a:rPr lang="en-US" altLang="ja-JP" dirty="0">
                <a:latin typeface="+mn-ea"/>
                <a:ea typeface="+mn-ea"/>
              </a:rPr>
              <a:t>32</a:t>
            </a:r>
            <a:r>
              <a:rPr lang="ja-JP" altLang="en-US" dirty="0">
                <a:latin typeface="+mn-ea"/>
                <a:ea typeface="+mn-ea"/>
              </a:rPr>
              <a:t>は、</a:t>
            </a:r>
            <a:r>
              <a:rPr lang="ja-JP" altLang="en-US" dirty="0">
                <a:latin typeface="+mn-ea"/>
              </a:rPr>
              <a:t>塩基配列解析の基本テクニックのみを用いて、③仮想ゲノムと仮想</a:t>
            </a:r>
            <a:r>
              <a:rPr lang="en-US" altLang="ja-JP" dirty="0">
                <a:latin typeface="+mn-ea"/>
              </a:rPr>
              <a:t>NGS</a:t>
            </a:r>
            <a:r>
              <a:rPr lang="ja-JP" altLang="en-US" dirty="0">
                <a:latin typeface="+mn-ea"/>
              </a:rPr>
              <a:t>リードのファイルを作成するスクリプトです。 </a:t>
            </a:r>
            <a:endParaRPr lang="en-US" altLang="ja-JP" dirty="0">
              <a:solidFill>
                <a:schemeClr val="bg1">
                  <a:lumMod val="50000"/>
                </a:schemeClr>
              </a:solidFill>
              <a:latin typeface="+mn-ea"/>
              <a:ea typeface="+mn-ea"/>
            </a:endParaRPr>
          </a:p>
        </p:txBody>
      </p:sp>
      <p:grpSp>
        <p:nvGrpSpPr>
          <p:cNvPr id="11" name="グループ化 1">
            <a:extLst>
              <a:ext uri="{FF2B5EF4-FFF2-40B4-BE49-F238E27FC236}">
                <a16:creationId xmlns:a16="http://schemas.microsoft.com/office/drawing/2014/main" id="{E468B45D-D615-4369-9784-CBE6CA0E393C}"/>
              </a:ext>
            </a:extLst>
          </p:cNvPr>
          <p:cNvGrpSpPr>
            <a:grpSpLocks/>
          </p:cNvGrpSpPr>
          <p:nvPr/>
        </p:nvGrpSpPr>
        <p:grpSpPr bwMode="auto">
          <a:xfrm>
            <a:off x="578222" y="1340768"/>
            <a:ext cx="414338" cy="647700"/>
            <a:chOff x="8946000" y="4620357"/>
            <a:chExt cx="414337" cy="647700"/>
          </a:xfrm>
        </p:grpSpPr>
        <p:sp>
          <p:nvSpPr>
            <p:cNvPr id="13" name="下矢印 31">
              <a:extLst>
                <a:ext uri="{FF2B5EF4-FFF2-40B4-BE49-F238E27FC236}">
                  <a16:creationId xmlns:a16="http://schemas.microsoft.com/office/drawing/2014/main" id="{6DEAED0D-1DB9-42CE-A491-EC454B6E38A7}"/>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4" name="正方形/長方形 1">
              <a:extLst>
                <a:ext uri="{FF2B5EF4-FFF2-40B4-BE49-F238E27FC236}">
                  <a16:creationId xmlns:a16="http://schemas.microsoft.com/office/drawing/2014/main" id="{614D781B-CE1B-4AA2-9351-E854B0030305}"/>
                </a:ext>
              </a:extLst>
            </p:cNvPr>
            <p:cNvSpPr>
              <a:spLocks noChangeArrowheads="1"/>
            </p:cNvSpPr>
            <p:nvPr/>
          </p:nvSpPr>
          <p:spPr bwMode="auto">
            <a:xfrm>
              <a:off x="8946000" y="4735665"/>
              <a:ext cx="414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sp>
        <p:nvSpPr>
          <p:cNvPr id="15" name="右中かっこ 14">
            <a:extLst>
              <a:ext uri="{FF2B5EF4-FFF2-40B4-BE49-F238E27FC236}">
                <a16:creationId xmlns:a16="http://schemas.microsoft.com/office/drawing/2014/main" id="{2DC42CCA-FC2E-4A32-8044-5A4FBF2F858B}"/>
              </a:ext>
            </a:extLst>
          </p:cNvPr>
          <p:cNvSpPr/>
          <p:nvPr/>
        </p:nvSpPr>
        <p:spPr>
          <a:xfrm>
            <a:off x="3420000" y="3366000"/>
            <a:ext cx="144000" cy="288000"/>
          </a:xfrm>
          <a:prstGeom prst="rightBrace">
            <a:avLst>
              <a:gd name="adj1" fmla="val 32935"/>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nvGrpSpPr>
          <p:cNvPr id="16" name="グループ化 19">
            <a:extLst>
              <a:ext uri="{FF2B5EF4-FFF2-40B4-BE49-F238E27FC236}">
                <a16:creationId xmlns:a16="http://schemas.microsoft.com/office/drawing/2014/main" id="{2173E5E2-41C0-4508-AC06-863071DF027D}"/>
              </a:ext>
            </a:extLst>
          </p:cNvPr>
          <p:cNvGrpSpPr>
            <a:grpSpLocks/>
          </p:cNvGrpSpPr>
          <p:nvPr/>
        </p:nvGrpSpPr>
        <p:grpSpPr bwMode="auto">
          <a:xfrm>
            <a:off x="3584848" y="3212976"/>
            <a:ext cx="433387" cy="647700"/>
            <a:chOff x="9008376" y="4278533"/>
            <a:chExt cx="432048" cy="647700"/>
          </a:xfrm>
        </p:grpSpPr>
        <p:sp>
          <p:nvSpPr>
            <p:cNvPr id="18" name="下矢印 20">
              <a:extLst>
                <a:ext uri="{FF2B5EF4-FFF2-40B4-BE49-F238E27FC236}">
                  <a16:creationId xmlns:a16="http://schemas.microsoft.com/office/drawing/2014/main" id="{9A29B6AC-6898-474C-9F4C-866D0E466C1C}"/>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9" name="テキスト ボックス 21">
              <a:extLst>
                <a:ext uri="{FF2B5EF4-FFF2-40B4-BE49-F238E27FC236}">
                  <a16:creationId xmlns:a16="http://schemas.microsoft.com/office/drawing/2014/main" id="{E6BCFBBB-29CF-4574-A522-79A81C37BBDB}"/>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pic>
        <p:nvPicPr>
          <p:cNvPr id="27" name="図 26">
            <a:extLst>
              <a:ext uri="{FF2B5EF4-FFF2-40B4-BE49-F238E27FC236}">
                <a16:creationId xmlns:a16="http://schemas.microsoft.com/office/drawing/2014/main" id="{B5E59916-3854-45A0-86D6-7CDA78064968}"/>
              </a:ext>
            </a:extLst>
          </p:cNvPr>
          <p:cNvPicPr>
            <a:picLocks noChangeAspect="1"/>
          </p:cNvPicPr>
          <p:nvPr/>
        </p:nvPicPr>
        <p:blipFill>
          <a:blip r:embed="rId4"/>
          <a:stretch>
            <a:fillRect/>
          </a:stretch>
        </p:blipFill>
        <p:spPr>
          <a:xfrm>
            <a:off x="792000" y="180000"/>
            <a:ext cx="1104900" cy="190500"/>
          </a:xfrm>
          <a:prstGeom prst="rect">
            <a:avLst/>
          </a:prstGeom>
        </p:spPr>
      </p:pic>
    </p:spTree>
    <p:extLst>
      <p:ext uri="{BB962C8B-B14F-4D97-AF65-F5344CB8AC3E}">
        <p14:creationId xmlns:p14="http://schemas.microsoft.com/office/powerpoint/2010/main" val="70022610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A5BA51D-910C-47E7-A975-22DC69355391}"/>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サンプルデータ（例題</a:t>
            </a:r>
            <a:r>
              <a:rPr lang="en-US" altLang="ja-JP" sz="4000" dirty="0">
                <a:latin typeface="+mn-ea"/>
              </a:rPr>
              <a:t>32</a:t>
            </a:r>
            <a:r>
              <a:rPr lang="ja-JP" altLang="en-US" sz="4000" dirty="0">
                <a:latin typeface="+mn-ea"/>
              </a:rPr>
              <a:t>）</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165</a:t>
            </a:fld>
            <a:endParaRPr lang="en-US" altLang="ja-JP" dirty="0">
              <a:solidFill>
                <a:srgbClr val="000000"/>
              </a:solidFill>
            </a:endParaRPr>
          </a:p>
        </p:txBody>
      </p:sp>
      <p:grpSp>
        <p:nvGrpSpPr>
          <p:cNvPr id="22" name="グループ化 19">
            <a:extLst>
              <a:ext uri="{FF2B5EF4-FFF2-40B4-BE49-F238E27FC236}">
                <a16:creationId xmlns:a16="http://schemas.microsoft.com/office/drawing/2014/main" id="{583DFA00-6E38-4161-9EB6-28F86ACFE069}"/>
              </a:ext>
            </a:extLst>
          </p:cNvPr>
          <p:cNvGrpSpPr>
            <a:grpSpLocks/>
          </p:cNvGrpSpPr>
          <p:nvPr/>
        </p:nvGrpSpPr>
        <p:grpSpPr bwMode="auto">
          <a:xfrm>
            <a:off x="3368824" y="3099195"/>
            <a:ext cx="433387" cy="647700"/>
            <a:chOff x="9008376" y="4278533"/>
            <a:chExt cx="432048" cy="647700"/>
          </a:xfrm>
        </p:grpSpPr>
        <p:sp>
          <p:nvSpPr>
            <p:cNvPr id="23" name="下矢印 20">
              <a:extLst>
                <a:ext uri="{FF2B5EF4-FFF2-40B4-BE49-F238E27FC236}">
                  <a16:creationId xmlns:a16="http://schemas.microsoft.com/office/drawing/2014/main" id="{BD043A8A-D457-44E0-8955-BC7F30C46695}"/>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4" name="テキスト ボックス 21">
              <a:extLst>
                <a:ext uri="{FF2B5EF4-FFF2-40B4-BE49-F238E27FC236}">
                  <a16:creationId xmlns:a16="http://schemas.microsoft.com/office/drawing/2014/main" id="{23B368A9-FA73-4D07-A1F6-9C8C2D7D23CD}"/>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⑥</a:t>
              </a:r>
            </a:p>
          </p:txBody>
        </p:sp>
      </p:grpSp>
      <p:sp>
        <p:nvSpPr>
          <p:cNvPr id="25" name="Text Box 8">
            <a:extLst>
              <a:ext uri="{FF2B5EF4-FFF2-40B4-BE49-F238E27FC236}">
                <a16:creationId xmlns:a16="http://schemas.microsoft.com/office/drawing/2014/main" id="{CCD67CF7-1D07-4AED-B2E7-A1D09085805E}"/>
              </a:ext>
            </a:extLst>
          </p:cNvPr>
          <p:cNvSpPr txBox="1">
            <a:spLocks noChangeArrowheads="1"/>
          </p:cNvSpPr>
          <p:nvPr/>
        </p:nvSpPr>
        <p:spPr bwMode="auto">
          <a:xfrm>
            <a:off x="5796172" y="46100"/>
            <a:ext cx="4053371" cy="2031325"/>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ea typeface="+mn-ea"/>
              </a:rPr>
              <a:t>①サンプルデータの、②例題</a:t>
            </a:r>
            <a:r>
              <a:rPr lang="en-US" altLang="ja-JP" dirty="0">
                <a:solidFill>
                  <a:schemeClr val="bg1">
                    <a:lumMod val="50000"/>
                  </a:schemeClr>
                </a:solidFill>
                <a:latin typeface="+mn-ea"/>
                <a:ea typeface="+mn-ea"/>
              </a:rPr>
              <a:t>32</a:t>
            </a:r>
            <a:r>
              <a:rPr lang="ja-JP" altLang="en-US" dirty="0">
                <a:solidFill>
                  <a:schemeClr val="bg1">
                    <a:lumMod val="50000"/>
                  </a:schemeClr>
                </a:solidFill>
                <a:latin typeface="+mn-ea"/>
                <a:ea typeface="+mn-ea"/>
              </a:rPr>
              <a:t>は、</a:t>
            </a:r>
            <a:r>
              <a:rPr lang="ja-JP" altLang="en-US" dirty="0">
                <a:solidFill>
                  <a:schemeClr val="bg1">
                    <a:lumMod val="50000"/>
                  </a:schemeClr>
                </a:solidFill>
                <a:latin typeface="+mn-ea"/>
              </a:rPr>
              <a:t>塩基配列解析の基本テクニックのみを用いて、③仮想ゲノムと仮想</a:t>
            </a:r>
            <a:r>
              <a:rPr lang="en-US" altLang="ja-JP" dirty="0">
                <a:solidFill>
                  <a:schemeClr val="bg1">
                    <a:lumMod val="50000"/>
                  </a:schemeClr>
                </a:solidFill>
                <a:latin typeface="+mn-ea"/>
              </a:rPr>
              <a:t>NGS</a:t>
            </a:r>
            <a:r>
              <a:rPr lang="ja-JP" altLang="en-US" dirty="0">
                <a:solidFill>
                  <a:schemeClr val="bg1">
                    <a:lumMod val="50000"/>
                  </a:schemeClr>
                </a:solidFill>
                <a:latin typeface="+mn-ea"/>
              </a:rPr>
              <a:t>リードのファイルを作成するスクリプトです。</a:t>
            </a:r>
            <a:r>
              <a:rPr lang="ja-JP" altLang="en-US" dirty="0">
                <a:latin typeface="+mn-ea"/>
              </a:rPr>
              <a:t>④で示す</a:t>
            </a:r>
            <a:r>
              <a:rPr lang="en-US" altLang="ja-JP" dirty="0">
                <a:latin typeface="+mn-ea"/>
              </a:rPr>
              <a:t>A, C, G, T</a:t>
            </a:r>
            <a:r>
              <a:rPr lang="ja-JP" altLang="en-US" dirty="0">
                <a:latin typeface="+mn-ea"/>
              </a:rPr>
              <a:t>の存在比率で、⑤</a:t>
            </a:r>
            <a:r>
              <a:rPr lang="en-US" altLang="ja-JP" dirty="0">
                <a:solidFill>
                  <a:srgbClr val="669900"/>
                </a:solidFill>
                <a:latin typeface="+mn-ea"/>
              </a:rPr>
              <a:t>50</a:t>
            </a:r>
            <a:r>
              <a:rPr lang="ja-JP" altLang="en-US" dirty="0">
                <a:latin typeface="+mn-ea"/>
              </a:rPr>
              <a:t>塩基の長さの、⑥仮想ゲノム（</a:t>
            </a:r>
            <a:r>
              <a:rPr lang="en-US" altLang="ja-JP" dirty="0">
                <a:solidFill>
                  <a:srgbClr val="669900"/>
                </a:solidFill>
                <a:latin typeface="+mn-ea"/>
              </a:rPr>
              <a:t>sample32_ref.fasta</a:t>
            </a:r>
            <a:r>
              <a:rPr lang="ja-JP" altLang="en-US" dirty="0">
                <a:latin typeface="+mn-ea"/>
              </a:rPr>
              <a:t>）を、まず⑦の部分で作成しています。</a:t>
            </a:r>
            <a:endParaRPr lang="en-US" altLang="ja-JP" dirty="0">
              <a:solidFill>
                <a:schemeClr val="bg1">
                  <a:lumMod val="50000"/>
                </a:schemeClr>
              </a:solidFill>
              <a:latin typeface="+mn-ea"/>
              <a:ea typeface="+mn-ea"/>
            </a:endParaRPr>
          </a:p>
        </p:txBody>
      </p:sp>
      <p:grpSp>
        <p:nvGrpSpPr>
          <p:cNvPr id="26" name="グループ化 19">
            <a:extLst>
              <a:ext uri="{FF2B5EF4-FFF2-40B4-BE49-F238E27FC236}">
                <a16:creationId xmlns:a16="http://schemas.microsoft.com/office/drawing/2014/main" id="{B465A77F-5047-45C5-ACEB-3974CAC88881}"/>
              </a:ext>
            </a:extLst>
          </p:cNvPr>
          <p:cNvGrpSpPr>
            <a:grpSpLocks/>
          </p:cNvGrpSpPr>
          <p:nvPr/>
        </p:nvGrpSpPr>
        <p:grpSpPr bwMode="auto">
          <a:xfrm>
            <a:off x="4016896" y="3789040"/>
            <a:ext cx="433387" cy="647700"/>
            <a:chOff x="9008376" y="4278533"/>
            <a:chExt cx="432048" cy="647700"/>
          </a:xfrm>
        </p:grpSpPr>
        <p:sp>
          <p:nvSpPr>
            <p:cNvPr id="27" name="下矢印 20">
              <a:extLst>
                <a:ext uri="{FF2B5EF4-FFF2-40B4-BE49-F238E27FC236}">
                  <a16:creationId xmlns:a16="http://schemas.microsoft.com/office/drawing/2014/main" id="{8786D803-2AE2-4B6C-95A0-6C0E64DDA3AF}"/>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8" name="テキスト ボックス 21">
              <a:extLst>
                <a:ext uri="{FF2B5EF4-FFF2-40B4-BE49-F238E27FC236}">
                  <a16:creationId xmlns:a16="http://schemas.microsoft.com/office/drawing/2014/main" id="{ACA13125-43D3-4BF5-B53E-8275F42DCDC0}"/>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grpSp>
        <p:nvGrpSpPr>
          <p:cNvPr id="32" name="グループ化 16">
            <a:extLst>
              <a:ext uri="{FF2B5EF4-FFF2-40B4-BE49-F238E27FC236}">
                <a16:creationId xmlns:a16="http://schemas.microsoft.com/office/drawing/2014/main" id="{FF8FA698-9B00-4263-A78F-4B6476DE2F0D}"/>
              </a:ext>
            </a:extLst>
          </p:cNvPr>
          <p:cNvGrpSpPr>
            <a:grpSpLocks/>
          </p:cNvGrpSpPr>
          <p:nvPr/>
        </p:nvGrpSpPr>
        <p:grpSpPr bwMode="auto">
          <a:xfrm>
            <a:off x="344488" y="3456000"/>
            <a:ext cx="431800" cy="647700"/>
            <a:chOff x="352800" y="3885221"/>
            <a:chExt cx="432048" cy="647700"/>
          </a:xfrm>
        </p:grpSpPr>
        <p:sp>
          <p:nvSpPr>
            <p:cNvPr id="33" name="下矢印 17">
              <a:extLst>
                <a:ext uri="{FF2B5EF4-FFF2-40B4-BE49-F238E27FC236}">
                  <a16:creationId xmlns:a16="http://schemas.microsoft.com/office/drawing/2014/main" id="{090A4859-7F41-4587-99D4-5C69BC195CFE}"/>
                </a:ext>
              </a:extLst>
            </p:cNvPr>
            <p:cNvSpPr>
              <a:spLocks noChangeArrowheads="1"/>
            </p:cNvSpPr>
            <p:nvPr/>
          </p:nvSpPr>
          <p:spPr bwMode="auto">
            <a:xfrm rot="-5400000">
              <a:off x="252000" y="4065402"/>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4" name="テキスト ボックス 18">
              <a:extLst>
                <a:ext uri="{FF2B5EF4-FFF2-40B4-BE49-F238E27FC236}">
                  <a16:creationId xmlns:a16="http://schemas.microsoft.com/office/drawing/2014/main" id="{8EBDC61E-92A9-477F-961B-FD4D034317DC}"/>
                </a:ext>
              </a:extLst>
            </p:cNvPr>
            <p:cNvSpPr txBox="1">
              <a:spLocks noChangeArrowheads="1"/>
            </p:cNvSpPr>
            <p:nvPr/>
          </p:nvSpPr>
          <p:spPr bwMode="auto">
            <a:xfrm>
              <a:off x="352800" y="401860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grpSp>
        <p:nvGrpSpPr>
          <p:cNvPr id="35" name="グループ化 1">
            <a:extLst>
              <a:ext uri="{FF2B5EF4-FFF2-40B4-BE49-F238E27FC236}">
                <a16:creationId xmlns:a16="http://schemas.microsoft.com/office/drawing/2014/main" id="{425E45B8-BB81-4C26-B6CB-2E8677BC6DBF}"/>
              </a:ext>
            </a:extLst>
          </p:cNvPr>
          <p:cNvGrpSpPr>
            <a:grpSpLocks/>
          </p:cNvGrpSpPr>
          <p:nvPr/>
        </p:nvGrpSpPr>
        <p:grpSpPr bwMode="auto">
          <a:xfrm>
            <a:off x="2772000" y="4941168"/>
            <a:ext cx="415498" cy="647700"/>
            <a:chOff x="8946000" y="4620357"/>
            <a:chExt cx="415497" cy="647700"/>
          </a:xfrm>
        </p:grpSpPr>
        <p:sp>
          <p:nvSpPr>
            <p:cNvPr id="36" name="下矢印 31">
              <a:extLst>
                <a:ext uri="{FF2B5EF4-FFF2-40B4-BE49-F238E27FC236}">
                  <a16:creationId xmlns:a16="http://schemas.microsoft.com/office/drawing/2014/main" id="{85796D66-C749-427B-A31B-F109E9BDB131}"/>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7" name="正方形/長方形 1">
              <a:extLst>
                <a:ext uri="{FF2B5EF4-FFF2-40B4-BE49-F238E27FC236}">
                  <a16:creationId xmlns:a16="http://schemas.microsoft.com/office/drawing/2014/main" id="{245F2DF8-EFAA-43F8-858D-98CD4BAC6E90}"/>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⑦</a:t>
              </a:r>
            </a:p>
          </p:txBody>
        </p:sp>
      </p:grpSp>
      <p:pic>
        <p:nvPicPr>
          <p:cNvPr id="46" name="図 45">
            <a:extLst>
              <a:ext uri="{FF2B5EF4-FFF2-40B4-BE49-F238E27FC236}">
                <a16:creationId xmlns:a16="http://schemas.microsoft.com/office/drawing/2014/main" id="{26AC91D4-2F09-4C3C-B5CF-8F438FA90920}"/>
              </a:ext>
            </a:extLst>
          </p:cNvPr>
          <p:cNvPicPr>
            <a:picLocks noChangeAspect="1"/>
          </p:cNvPicPr>
          <p:nvPr/>
        </p:nvPicPr>
        <p:blipFill>
          <a:blip r:embed="rId4"/>
          <a:stretch>
            <a:fillRect/>
          </a:stretch>
        </p:blipFill>
        <p:spPr>
          <a:xfrm>
            <a:off x="792000" y="180000"/>
            <a:ext cx="1104900" cy="190500"/>
          </a:xfrm>
          <a:prstGeom prst="rect">
            <a:avLst/>
          </a:prstGeom>
        </p:spPr>
      </p:pic>
    </p:spTree>
    <p:extLst>
      <p:ext uri="{BB962C8B-B14F-4D97-AF65-F5344CB8AC3E}">
        <p14:creationId xmlns:p14="http://schemas.microsoft.com/office/powerpoint/2010/main" val="38409206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A5BA51D-910C-47E7-A975-22DC69355391}"/>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サンプルデータ（例題</a:t>
            </a:r>
            <a:r>
              <a:rPr lang="en-US" altLang="ja-JP" sz="4000" dirty="0">
                <a:latin typeface="+mn-ea"/>
              </a:rPr>
              <a:t>32</a:t>
            </a:r>
            <a:r>
              <a:rPr lang="ja-JP" altLang="en-US" sz="4000" dirty="0">
                <a:latin typeface="+mn-ea"/>
              </a:rPr>
              <a:t>）</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166</a:t>
            </a:fld>
            <a:endParaRPr lang="en-US" altLang="ja-JP" dirty="0">
              <a:solidFill>
                <a:srgbClr val="000000"/>
              </a:solidFill>
            </a:endParaRPr>
          </a:p>
        </p:txBody>
      </p:sp>
      <p:grpSp>
        <p:nvGrpSpPr>
          <p:cNvPr id="22" name="グループ化 19">
            <a:extLst>
              <a:ext uri="{FF2B5EF4-FFF2-40B4-BE49-F238E27FC236}">
                <a16:creationId xmlns:a16="http://schemas.microsoft.com/office/drawing/2014/main" id="{583DFA00-6E38-4161-9EB6-28F86ACFE069}"/>
              </a:ext>
            </a:extLst>
          </p:cNvPr>
          <p:cNvGrpSpPr>
            <a:grpSpLocks/>
          </p:cNvGrpSpPr>
          <p:nvPr/>
        </p:nvGrpSpPr>
        <p:grpSpPr bwMode="auto">
          <a:xfrm>
            <a:off x="3368824" y="3099195"/>
            <a:ext cx="433387" cy="647700"/>
            <a:chOff x="9008376" y="4278533"/>
            <a:chExt cx="432048" cy="647700"/>
          </a:xfrm>
        </p:grpSpPr>
        <p:sp>
          <p:nvSpPr>
            <p:cNvPr id="23" name="下矢印 20">
              <a:extLst>
                <a:ext uri="{FF2B5EF4-FFF2-40B4-BE49-F238E27FC236}">
                  <a16:creationId xmlns:a16="http://schemas.microsoft.com/office/drawing/2014/main" id="{BD043A8A-D457-44E0-8955-BC7F30C46695}"/>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4" name="テキスト ボックス 21">
              <a:extLst>
                <a:ext uri="{FF2B5EF4-FFF2-40B4-BE49-F238E27FC236}">
                  <a16:creationId xmlns:a16="http://schemas.microsoft.com/office/drawing/2014/main" id="{23B368A9-FA73-4D07-A1F6-9C8C2D7D23CD}"/>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⑥</a:t>
              </a:r>
            </a:p>
          </p:txBody>
        </p:sp>
      </p:grpSp>
      <p:sp>
        <p:nvSpPr>
          <p:cNvPr id="25" name="Text Box 8">
            <a:extLst>
              <a:ext uri="{FF2B5EF4-FFF2-40B4-BE49-F238E27FC236}">
                <a16:creationId xmlns:a16="http://schemas.microsoft.com/office/drawing/2014/main" id="{CCD67CF7-1D07-4AED-B2E7-A1D09085805E}"/>
              </a:ext>
            </a:extLst>
          </p:cNvPr>
          <p:cNvSpPr txBox="1">
            <a:spLocks noChangeArrowheads="1"/>
          </p:cNvSpPr>
          <p:nvPr/>
        </p:nvSpPr>
        <p:spPr bwMode="auto">
          <a:xfrm>
            <a:off x="5796172" y="46100"/>
            <a:ext cx="4053371" cy="2308324"/>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ea typeface="+mn-ea"/>
              </a:rPr>
              <a:t>①サンプルデータの、②例題</a:t>
            </a:r>
            <a:r>
              <a:rPr lang="en-US" altLang="ja-JP" dirty="0">
                <a:solidFill>
                  <a:schemeClr val="bg1">
                    <a:lumMod val="50000"/>
                  </a:schemeClr>
                </a:solidFill>
                <a:latin typeface="+mn-ea"/>
                <a:ea typeface="+mn-ea"/>
              </a:rPr>
              <a:t>32</a:t>
            </a:r>
            <a:r>
              <a:rPr lang="ja-JP" altLang="en-US" dirty="0">
                <a:solidFill>
                  <a:schemeClr val="bg1">
                    <a:lumMod val="50000"/>
                  </a:schemeClr>
                </a:solidFill>
                <a:latin typeface="+mn-ea"/>
                <a:ea typeface="+mn-ea"/>
              </a:rPr>
              <a:t>は、</a:t>
            </a:r>
            <a:r>
              <a:rPr lang="ja-JP" altLang="en-US" dirty="0">
                <a:solidFill>
                  <a:schemeClr val="bg1">
                    <a:lumMod val="50000"/>
                  </a:schemeClr>
                </a:solidFill>
                <a:latin typeface="+mn-ea"/>
              </a:rPr>
              <a:t>塩基配列解析の基本テクニックのみを用いて、③仮想ゲノムと仮想</a:t>
            </a:r>
            <a:r>
              <a:rPr lang="en-US" altLang="ja-JP" dirty="0">
                <a:solidFill>
                  <a:schemeClr val="bg1">
                    <a:lumMod val="50000"/>
                  </a:schemeClr>
                </a:solidFill>
                <a:latin typeface="+mn-ea"/>
              </a:rPr>
              <a:t>NGS</a:t>
            </a:r>
            <a:r>
              <a:rPr lang="ja-JP" altLang="en-US" dirty="0">
                <a:solidFill>
                  <a:schemeClr val="bg1">
                    <a:lumMod val="50000"/>
                  </a:schemeClr>
                </a:solidFill>
                <a:latin typeface="+mn-ea"/>
              </a:rPr>
              <a:t>リードのファイルを作成するスクリプトです。④で示す</a:t>
            </a:r>
            <a:r>
              <a:rPr lang="en-US" altLang="ja-JP" dirty="0">
                <a:solidFill>
                  <a:schemeClr val="bg1">
                    <a:lumMod val="50000"/>
                  </a:schemeClr>
                </a:solidFill>
                <a:latin typeface="+mn-ea"/>
              </a:rPr>
              <a:t>A, C, G, T</a:t>
            </a:r>
            <a:r>
              <a:rPr lang="ja-JP" altLang="en-US" dirty="0">
                <a:solidFill>
                  <a:schemeClr val="bg1">
                    <a:lumMod val="50000"/>
                  </a:schemeClr>
                </a:solidFill>
                <a:latin typeface="+mn-ea"/>
              </a:rPr>
              <a:t>の存在比率で、⑤</a:t>
            </a:r>
            <a:r>
              <a:rPr lang="en-US" altLang="ja-JP" dirty="0">
                <a:solidFill>
                  <a:schemeClr val="bg1">
                    <a:lumMod val="50000"/>
                  </a:schemeClr>
                </a:solidFill>
                <a:latin typeface="+mn-ea"/>
              </a:rPr>
              <a:t>50</a:t>
            </a:r>
            <a:r>
              <a:rPr lang="ja-JP" altLang="en-US" dirty="0">
                <a:solidFill>
                  <a:schemeClr val="bg1">
                    <a:lumMod val="50000"/>
                  </a:schemeClr>
                </a:solidFill>
                <a:latin typeface="+mn-ea"/>
              </a:rPr>
              <a:t>塩基の長さの、⑥仮想ゲノム（</a:t>
            </a:r>
            <a:r>
              <a:rPr lang="en-US" altLang="ja-JP" dirty="0">
                <a:solidFill>
                  <a:schemeClr val="bg1">
                    <a:lumMod val="50000"/>
                  </a:schemeClr>
                </a:solidFill>
                <a:latin typeface="+mn-ea"/>
              </a:rPr>
              <a:t>sample32_ref.fasta</a:t>
            </a:r>
            <a:r>
              <a:rPr lang="ja-JP" altLang="en-US" dirty="0">
                <a:solidFill>
                  <a:schemeClr val="bg1">
                    <a:lumMod val="50000"/>
                  </a:schemeClr>
                </a:solidFill>
                <a:latin typeface="+mn-ea"/>
              </a:rPr>
              <a:t>）を、まず⑦の部分で作成しています。</a:t>
            </a:r>
            <a:r>
              <a:rPr lang="ja-JP" altLang="en-US" dirty="0">
                <a:latin typeface="+mn-ea"/>
              </a:rPr>
              <a:t>⑥の中身が、⑧。</a:t>
            </a:r>
            <a:endParaRPr lang="en-US" altLang="ja-JP" dirty="0">
              <a:solidFill>
                <a:schemeClr val="bg1">
                  <a:lumMod val="50000"/>
                </a:schemeClr>
              </a:solidFill>
              <a:latin typeface="+mn-ea"/>
              <a:ea typeface="+mn-ea"/>
            </a:endParaRPr>
          </a:p>
        </p:txBody>
      </p:sp>
      <p:grpSp>
        <p:nvGrpSpPr>
          <p:cNvPr id="26" name="グループ化 19">
            <a:extLst>
              <a:ext uri="{FF2B5EF4-FFF2-40B4-BE49-F238E27FC236}">
                <a16:creationId xmlns:a16="http://schemas.microsoft.com/office/drawing/2014/main" id="{B465A77F-5047-45C5-ACEB-3974CAC88881}"/>
              </a:ext>
            </a:extLst>
          </p:cNvPr>
          <p:cNvGrpSpPr>
            <a:grpSpLocks/>
          </p:cNvGrpSpPr>
          <p:nvPr/>
        </p:nvGrpSpPr>
        <p:grpSpPr bwMode="auto">
          <a:xfrm>
            <a:off x="4016896" y="3789040"/>
            <a:ext cx="433387" cy="647700"/>
            <a:chOff x="9008376" y="4278533"/>
            <a:chExt cx="432048" cy="647700"/>
          </a:xfrm>
        </p:grpSpPr>
        <p:sp>
          <p:nvSpPr>
            <p:cNvPr id="27" name="下矢印 20">
              <a:extLst>
                <a:ext uri="{FF2B5EF4-FFF2-40B4-BE49-F238E27FC236}">
                  <a16:creationId xmlns:a16="http://schemas.microsoft.com/office/drawing/2014/main" id="{8786D803-2AE2-4B6C-95A0-6C0E64DDA3AF}"/>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8" name="テキスト ボックス 21">
              <a:extLst>
                <a:ext uri="{FF2B5EF4-FFF2-40B4-BE49-F238E27FC236}">
                  <a16:creationId xmlns:a16="http://schemas.microsoft.com/office/drawing/2014/main" id="{ACA13125-43D3-4BF5-B53E-8275F42DCDC0}"/>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grpSp>
        <p:nvGrpSpPr>
          <p:cNvPr id="32" name="グループ化 16">
            <a:extLst>
              <a:ext uri="{FF2B5EF4-FFF2-40B4-BE49-F238E27FC236}">
                <a16:creationId xmlns:a16="http://schemas.microsoft.com/office/drawing/2014/main" id="{FF8FA698-9B00-4263-A78F-4B6476DE2F0D}"/>
              </a:ext>
            </a:extLst>
          </p:cNvPr>
          <p:cNvGrpSpPr>
            <a:grpSpLocks/>
          </p:cNvGrpSpPr>
          <p:nvPr/>
        </p:nvGrpSpPr>
        <p:grpSpPr bwMode="auto">
          <a:xfrm>
            <a:off x="344488" y="3456000"/>
            <a:ext cx="431800" cy="647700"/>
            <a:chOff x="352800" y="3885221"/>
            <a:chExt cx="432048" cy="647700"/>
          </a:xfrm>
        </p:grpSpPr>
        <p:sp>
          <p:nvSpPr>
            <p:cNvPr id="33" name="下矢印 17">
              <a:extLst>
                <a:ext uri="{FF2B5EF4-FFF2-40B4-BE49-F238E27FC236}">
                  <a16:creationId xmlns:a16="http://schemas.microsoft.com/office/drawing/2014/main" id="{090A4859-7F41-4587-99D4-5C69BC195CFE}"/>
                </a:ext>
              </a:extLst>
            </p:cNvPr>
            <p:cNvSpPr>
              <a:spLocks noChangeArrowheads="1"/>
            </p:cNvSpPr>
            <p:nvPr/>
          </p:nvSpPr>
          <p:spPr bwMode="auto">
            <a:xfrm rot="-5400000">
              <a:off x="252000" y="4065402"/>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4" name="テキスト ボックス 18">
              <a:extLst>
                <a:ext uri="{FF2B5EF4-FFF2-40B4-BE49-F238E27FC236}">
                  <a16:creationId xmlns:a16="http://schemas.microsoft.com/office/drawing/2014/main" id="{8EBDC61E-92A9-477F-961B-FD4D034317DC}"/>
                </a:ext>
              </a:extLst>
            </p:cNvPr>
            <p:cNvSpPr txBox="1">
              <a:spLocks noChangeArrowheads="1"/>
            </p:cNvSpPr>
            <p:nvPr/>
          </p:nvSpPr>
          <p:spPr bwMode="auto">
            <a:xfrm>
              <a:off x="352800" y="401860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grpSp>
        <p:nvGrpSpPr>
          <p:cNvPr id="35" name="グループ化 1">
            <a:extLst>
              <a:ext uri="{FF2B5EF4-FFF2-40B4-BE49-F238E27FC236}">
                <a16:creationId xmlns:a16="http://schemas.microsoft.com/office/drawing/2014/main" id="{425E45B8-BB81-4C26-B6CB-2E8677BC6DBF}"/>
              </a:ext>
            </a:extLst>
          </p:cNvPr>
          <p:cNvGrpSpPr>
            <a:grpSpLocks/>
          </p:cNvGrpSpPr>
          <p:nvPr/>
        </p:nvGrpSpPr>
        <p:grpSpPr bwMode="auto">
          <a:xfrm>
            <a:off x="2772000" y="4941168"/>
            <a:ext cx="415498" cy="647700"/>
            <a:chOff x="8946000" y="4620357"/>
            <a:chExt cx="415497" cy="647700"/>
          </a:xfrm>
        </p:grpSpPr>
        <p:sp>
          <p:nvSpPr>
            <p:cNvPr id="36" name="下矢印 31">
              <a:extLst>
                <a:ext uri="{FF2B5EF4-FFF2-40B4-BE49-F238E27FC236}">
                  <a16:creationId xmlns:a16="http://schemas.microsoft.com/office/drawing/2014/main" id="{85796D66-C749-427B-A31B-F109E9BDB131}"/>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7" name="正方形/長方形 1">
              <a:extLst>
                <a:ext uri="{FF2B5EF4-FFF2-40B4-BE49-F238E27FC236}">
                  <a16:creationId xmlns:a16="http://schemas.microsoft.com/office/drawing/2014/main" id="{245F2DF8-EFAA-43F8-858D-98CD4BAC6E90}"/>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⑦</a:t>
              </a:r>
            </a:p>
          </p:txBody>
        </p:sp>
      </p:grpSp>
      <p:pic>
        <p:nvPicPr>
          <p:cNvPr id="29" name="図 28">
            <a:extLst>
              <a:ext uri="{FF2B5EF4-FFF2-40B4-BE49-F238E27FC236}">
                <a16:creationId xmlns:a16="http://schemas.microsoft.com/office/drawing/2014/main" id="{30996AB3-705C-4957-9A3D-D4E8FE161CF4}"/>
              </a:ext>
            </a:extLst>
          </p:cNvPr>
          <p:cNvPicPr>
            <a:picLocks noChangeAspect="1"/>
          </p:cNvPicPr>
          <p:nvPr/>
        </p:nvPicPr>
        <p:blipFill>
          <a:blip r:embed="rId4"/>
          <a:stretch>
            <a:fillRect/>
          </a:stretch>
        </p:blipFill>
        <p:spPr>
          <a:xfrm>
            <a:off x="792000" y="180000"/>
            <a:ext cx="1104900" cy="190500"/>
          </a:xfrm>
          <a:prstGeom prst="rect">
            <a:avLst/>
          </a:prstGeom>
        </p:spPr>
      </p:pic>
      <p:grpSp>
        <p:nvGrpSpPr>
          <p:cNvPr id="54" name="グループ化 25">
            <a:extLst>
              <a:ext uri="{FF2B5EF4-FFF2-40B4-BE49-F238E27FC236}">
                <a16:creationId xmlns:a16="http://schemas.microsoft.com/office/drawing/2014/main" id="{EBA6FAB4-5053-4059-A571-66D062C2D6B6}"/>
              </a:ext>
            </a:extLst>
          </p:cNvPr>
          <p:cNvGrpSpPr>
            <a:grpSpLocks/>
          </p:cNvGrpSpPr>
          <p:nvPr/>
        </p:nvGrpSpPr>
        <p:grpSpPr bwMode="auto">
          <a:xfrm>
            <a:off x="2519840" y="1116000"/>
            <a:ext cx="647700" cy="368300"/>
            <a:chOff x="8265543" y="5967772"/>
            <a:chExt cx="647700" cy="369332"/>
          </a:xfrm>
        </p:grpSpPr>
        <p:sp>
          <p:nvSpPr>
            <p:cNvPr id="55" name="下矢印 26">
              <a:extLst>
                <a:ext uri="{FF2B5EF4-FFF2-40B4-BE49-F238E27FC236}">
                  <a16:creationId xmlns:a16="http://schemas.microsoft.com/office/drawing/2014/main" id="{71D04252-93C0-47C6-AB0B-39185ED02C8F}"/>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56" name="テキスト ボックス 27">
              <a:extLst>
                <a:ext uri="{FF2B5EF4-FFF2-40B4-BE49-F238E27FC236}">
                  <a16:creationId xmlns:a16="http://schemas.microsoft.com/office/drawing/2014/main" id="{356A450C-5E92-469E-AE87-D2A7A6AE586C}"/>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⑧</a:t>
              </a:r>
            </a:p>
          </p:txBody>
        </p:sp>
      </p:grpSp>
      <p:pic>
        <p:nvPicPr>
          <p:cNvPr id="57" name="図 56">
            <a:extLst>
              <a:ext uri="{FF2B5EF4-FFF2-40B4-BE49-F238E27FC236}">
                <a16:creationId xmlns:a16="http://schemas.microsoft.com/office/drawing/2014/main" id="{EA7EA903-C3D7-407E-B02F-3B428E0232B3}"/>
              </a:ext>
            </a:extLst>
          </p:cNvPr>
          <p:cNvPicPr>
            <a:picLocks noChangeAspect="1"/>
          </p:cNvPicPr>
          <p:nvPr/>
        </p:nvPicPr>
        <p:blipFill rotWithShape="1">
          <a:blip r:embed="rId5"/>
          <a:srcRect l="17832" t="6419" r="51460" b="89393"/>
          <a:stretch/>
        </p:blipFill>
        <p:spPr>
          <a:xfrm>
            <a:off x="56456" y="1493472"/>
            <a:ext cx="5616000" cy="478800"/>
          </a:xfrm>
          <a:prstGeom prst="rect">
            <a:avLst/>
          </a:prstGeom>
          <a:ln w="19050">
            <a:solidFill>
              <a:srgbClr val="FF0000"/>
            </a:solidFill>
          </a:ln>
        </p:spPr>
      </p:pic>
      <p:cxnSp>
        <p:nvCxnSpPr>
          <p:cNvPr id="58" name="直線コネクタ 57">
            <a:extLst>
              <a:ext uri="{FF2B5EF4-FFF2-40B4-BE49-F238E27FC236}">
                <a16:creationId xmlns:a16="http://schemas.microsoft.com/office/drawing/2014/main" id="{8821C83E-DA33-4EB6-8D14-C7DFD396EF61}"/>
              </a:ext>
            </a:extLst>
          </p:cNvPr>
          <p:cNvCxnSpPr/>
          <p:nvPr/>
        </p:nvCxnSpPr>
        <p:spPr bwMode="auto">
          <a:xfrm>
            <a:off x="1194272" y="1484784"/>
            <a:ext cx="0" cy="468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59" name="直線コネクタ 58">
            <a:extLst>
              <a:ext uri="{FF2B5EF4-FFF2-40B4-BE49-F238E27FC236}">
                <a16:creationId xmlns:a16="http://schemas.microsoft.com/office/drawing/2014/main" id="{9E9DA5CD-06FD-4A5A-A5E5-2BF28B6E024B}"/>
              </a:ext>
            </a:extLst>
          </p:cNvPr>
          <p:cNvCxnSpPr/>
          <p:nvPr/>
        </p:nvCxnSpPr>
        <p:spPr bwMode="auto">
          <a:xfrm>
            <a:off x="2303072" y="1484784"/>
            <a:ext cx="0" cy="468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60" name="直線コネクタ 59">
            <a:extLst>
              <a:ext uri="{FF2B5EF4-FFF2-40B4-BE49-F238E27FC236}">
                <a16:creationId xmlns:a16="http://schemas.microsoft.com/office/drawing/2014/main" id="{CBE6DBC4-6064-4468-B843-3C1F9A219121}"/>
              </a:ext>
            </a:extLst>
          </p:cNvPr>
          <p:cNvCxnSpPr/>
          <p:nvPr/>
        </p:nvCxnSpPr>
        <p:spPr bwMode="auto">
          <a:xfrm>
            <a:off x="3426272" y="1484784"/>
            <a:ext cx="0" cy="468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61" name="直線コネクタ 60">
            <a:extLst>
              <a:ext uri="{FF2B5EF4-FFF2-40B4-BE49-F238E27FC236}">
                <a16:creationId xmlns:a16="http://schemas.microsoft.com/office/drawing/2014/main" id="{642BBB00-4163-4BBE-B362-8BB5397E6EFF}"/>
              </a:ext>
            </a:extLst>
          </p:cNvPr>
          <p:cNvCxnSpPr/>
          <p:nvPr/>
        </p:nvCxnSpPr>
        <p:spPr bwMode="auto">
          <a:xfrm>
            <a:off x="4542272" y="1484784"/>
            <a:ext cx="0" cy="468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Tree>
    <p:extLst>
      <p:ext uri="{BB962C8B-B14F-4D97-AF65-F5344CB8AC3E}">
        <p14:creationId xmlns:p14="http://schemas.microsoft.com/office/powerpoint/2010/main" val="201723780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A5BA51D-910C-47E7-A975-22DC69355391}"/>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サンプルデータ（例題</a:t>
            </a:r>
            <a:r>
              <a:rPr lang="en-US" altLang="ja-JP" sz="4000" dirty="0">
                <a:latin typeface="+mn-ea"/>
              </a:rPr>
              <a:t>32</a:t>
            </a:r>
            <a:r>
              <a:rPr lang="ja-JP" altLang="en-US" sz="4000" dirty="0">
                <a:latin typeface="+mn-ea"/>
              </a:rPr>
              <a:t>）</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167</a:t>
            </a:fld>
            <a:endParaRPr lang="en-US" altLang="ja-JP" dirty="0">
              <a:solidFill>
                <a:srgbClr val="000000"/>
              </a:solidFill>
            </a:endParaRPr>
          </a:p>
        </p:txBody>
      </p:sp>
      <p:sp>
        <p:nvSpPr>
          <p:cNvPr id="25" name="Text Box 8">
            <a:extLst>
              <a:ext uri="{FF2B5EF4-FFF2-40B4-BE49-F238E27FC236}">
                <a16:creationId xmlns:a16="http://schemas.microsoft.com/office/drawing/2014/main" id="{A3B8DF04-DAD5-4022-BF80-76F0A15EAB71}"/>
              </a:ext>
            </a:extLst>
          </p:cNvPr>
          <p:cNvSpPr txBox="1">
            <a:spLocks noChangeArrowheads="1"/>
          </p:cNvSpPr>
          <p:nvPr/>
        </p:nvSpPr>
        <p:spPr bwMode="auto">
          <a:xfrm>
            <a:off x="5796172" y="46100"/>
            <a:ext cx="4053371" cy="313932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ea typeface="+mn-ea"/>
              </a:rPr>
              <a:t>①サンプルデータの、②例題</a:t>
            </a:r>
            <a:r>
              <a:rPr lang="en-US" altLang="ja-JP" dirty="0">
                <a:solidFill>
                  <a:schemeClr val="bg1">
                    <a:lumMod val="50000"/>
                  </a:schemeClr>
                </a:solidFill>
                <a:latin typeface="+mn-ea"/>
                <a:ea typeface="+mn-ea"/>
              </a:rPr>
              <a:t>32</a:t>
            </a:r>
            <a:r>
              <a:rPr lang="ja-JP" altLang="en-US" dirty="0">
                <a:solidFill>
                  <a:schemeClr val="bg1">
                    <a:lumMod val="50000"/>
                  </a:schemeClr>
                </a:solidFill>
                <a:latin typeface="+mn-ea"/>
                <a:ea typeface="+mn-ea"/>
              </a:rPr>
              <a:t>は、</a:t>
            </a:r>
            <a:r>
              <a:rPr lang="ja-JP" altLang="en-US" dirty="0">
                <a:solidFill>
                  <a:schemeClr val="bg1">
                    <a:lumMod val="50000"/>
                  </a:schemeClr>
                </a:solidFill>
                <a:latin typeface="+mn-ea"/>
              </a:rPr>
              <a:t>塩基配列解析の基本テクニックのみを用いて、③仮想ゲノムと仮想</a:t>
            </a:r>
            <a:r>
              <a:rPr lang="en-US" altLang="ja-JP" dirty="0">
                <a:solidFill>
                  <a:schemeClr val="bg1">
                    <a:lumMod val="50000"/>
                  </a:schemeClr>
                </a:solidFill>
                <a:latin typeface="+mn-ea"/>
              </a:rPr>
              <a:t>NGS</a:t>
            </a:r>
            <a:r>
              <a:rPr lang="ja-JP" altLang="en-US" dirty="0">
                <a:solidFill>
                  <a:schemeClr val="bg1">
                    <a:lumMod val="50000"/>
                  </a:schemeClr>
                </a:solidFill>
                <a:latin typeface="+mn-ea"/>
              </a:rPr>
              <a:t>リードのファイルを作成するスクリプトです。④で示す</a:t>
            </a:r>
            <a:r>
              <a:rPr lang="en-US" altLang="ja-JP" dirty="0">
                <a:solidFill>
                  <a:schemeClr val="bg1">
                    <a:lumMod val="50000"/>
                  </a:schemeClr>
                </a:solidFill>
                <a:latin typeface="+mn-ea"/>
              </a:rPr>
              <a:t>A, C, G, T</a:t>
            </a:r>
            <a:r>
              <a:rPr lang="ja-JP" altLang="en-US" dirty="0">
                <a:solidFill>
                  <a:schemeClr val="bg1">
                    <a:lumMod val="50000"/>
                  </a:schemeClr>
                </a:solidFill>
                <a:latin typeface="+mn-ea"/>
              </a:rPr>
              <a:t>の存在比率で、⑤</a:t>
            </a:r>
            <a:r>
              <a:rPr lang="en-US" altLang="ja-JP" dirty="0">
                <a:solidFill>
                  <a:schemeClr val="bg1">
                    <a:lumMod val="50000"/>
                  </a:schemeClr>
                </a:solidFill>
                <a:latin typeface="+mn-ea"/>
              </a:rPr>
              <a:t>50</a:t>
            </a:r>
            <a:r>
              <a:rPr lang="ja-JP" altLang="en-US" dirty="0">
                <a:solidFill>
                  <a:schemeClr val="bg1">
                    <a:lumMod val="50000"/>
                  </a:schemeClr>
                </a:solidFill>
                <a:latin typeface="+mn-ea"/>
              </a:rPr>
              <a:t>塩基の長さの、⑥仮想ゲノム（</a:t>
            </a:r>
            <a:r>
              <a:rPr lang="en-US" altLang="ja-JP" dirty="0">
                <a:solidFill>
                  <a:schemeClr val="bg1">
                    <a:lumMod val="50000"/>
                  </a:schemeClr>
                </a:solidFill>
                <a:latin typeface="+mn-ea"/>
              </a:rPr>
              <a:t>sample32_ref.fasta</a:t>
            </a:r>
            <a:r>
              <a:rPr lang="ja-JP" altLang="en-US" dirty="0">
                <a:solidFill>
                  <a:schemeClr val="bg1">
                    <a:lumMod val="50000"/>
                  </a:schemeClr>
                </a:solidFill>
                <a:latin typeface="+mn-ea"/>
              </a:rPr>
              <a:t>）を、まず⑦の部分で作成しています。⑥の中身が、⑧。</a:t>
            </a:r>
            <a:r>
              <a:rPr lang="ja-JP" altLang="en-US" dirty="0">
                <a:latin typeface="+mn-ea"/>
              </a:rPr>
              <a:t>次に、仮想ゲノム配列をリファレンスとして、⑨</a:t>
            </a:r>
            <a:r>
              <a:rPr lang="en-US" altLang="ja-JP" dirty="0">
                <a:solidFill>
                  <a:srgbClr val="669900"/>
                </a:solidFill>
                <a:latin typeface="+mn-ea"/>
              </a:rPr>
              <a:t>20</a:t>
            </a:r>
            <a:r>
              <a:rPr lang="ja-JP" altLang="en-US" dirty="0">
                <a:latin typeface="+mn-ea"/>
              </a:rPr>
              <a:t>塩基長の部分配列（リード）を、⑩</a:t>
            </a:r>
            <a:r>
              <a:rPr lang="en-US" altLang="ja-JP" dirty="0">
                <a:solidFill>
                  <a:srgbClr val="669900"/>
                </a:solidFill>
                <a:latin typeface="+mn-ea"/>
              </a:rPr>
              <a:t>10</a:t>
            </a:r>
            <a:r>
              <a:rPr lang="ja-JP" altLang="en-US" dirty="0">
                <a:latin typeface="+mn-ea"/>
              </a:rPr>
              <a:t>個分ランダム抽出した、⑪仮想リード（</a:t>
            </a:r>
            <a:r>
              <a:rPr lang="en-US" altLang="ja-JP" dirty="0">
                <a:solidFill>
                  <a:srgbClr val="669900"/>
                </a:solidFill>
                <a:latin typeface="+mn-ea"/>
              </a:rPr>
              <a:t>sample32_ngs.fasta</a:t>
            </a:r>
            <a:r>
              <a:rPr lang="ja-JP" altLang="en-US" dirty="0">
                <a:latin typeface="+mn-ea"/>
              </a:rPr>
              <a:t>）。</a:t>
            </a:r>
            <a:endParaRPr lang="en-US" altLang="ja-JP" dirty="0">
              <a:solidFill>
                <a:schemeClr val="bg1">
                  <a:lumMod val="50000"/>
                </a:schemeClr>
              </a:solidFill>
              <a:latin typeface="+mn-ea"/>
              <a:ea typeface="+mn-ea"/>
            </a:endParaRPr>
          </a:p>
        </p:txBody>
      </p:sp>
      <p:grpSp>
        <p:nvGrpSpPr>
          <p:cNvPr id="29" name="グループ化 1">
            <a:extLst>
              <a:ext uri="{FF2B5EF4-FFF2-40B4-BE49-F238E27FC236}">
                <a16:creationId xmlns:a16="http://schemas.microsoft.com/office/drawing/2014/main" id="{7AE53F5D-7D24-46CE-950C-4954F8EDBEF4}"/>
              </a:ext>
            </a:extLst>
          </p:cNvPr>
          <p:cNvGrpSpPr>
            <a:grpSpLocks/>
          </p:cNvGrpSpPr>
          <p:nvPr/>
        </p:nvGrpSpPr>
        <p:grpSpPr bwMode="auto">
          <a:xfrm>
            <a:off x="2329200" y="3798000"/>
            <a:ext cx="415498" cy="647700"/>
            <a:chOff x="8946000" y="4620357"/>
            <a:chExt cx="415497" cy="647700"/>
          </a:xfrm>
        </p:grpSpPr>
        <p:sp>
          <p:nvSpPr>
            <p:cNvPr id="30" name="下矢印 31">
              <a:extLst>
                <a:ext uri="{FF2B5EF4-FFF2-40B4-BE49-F238E27FC236}">
                  <a16:creationId xmlns:a16="http://schemas.microsoft.com/office/drawing/2014/main" id="{05527CE8-1C30-47E3-A20D-412B0A3DAEA0}"/>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1" name="正方形/長方形 1">
              <a:extLst>
                <a:ext uri="{FF2B5EF4-FFF2-40B4-BE49-F238E27FC236}">
                  <a16:creationId xmlns:a16="http://schemas.microsoft.com/office/drawing/2014/main" id="{42E0A45D-14A9-479B-8DEC-C8E76F59864B}"/>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⑨</a:t>
              </a:r>
            </a:p>
          </p:txBody>
        </p:sp>
      </p:grpSp>
      <p:grpSp>
        <p:nvGrpSpPr>
          <p:cNvPr id="32" name="グループ化 1">
            <a:extLst>
              <a:ext uri="{FF2B5EF4-FFF2-40B4-BE49-F238E27FC236}">
                <a16:creationId xmlns:a16="http://schemas.microsoft.com/office/drawing/2014/main" id="{5D967C6B-51B6-4AB4-B706-E8ED6EE99B8B}"/>
              </a:ext>
            </a:extLst>
          </p:cNvPr>
          <p:cNvGrpSpPr>
            <a:grpSpLocks/>
          </p:cNvGrpSpPr>
          <p:nvPr/>
        </p:nvGrpSpPr>
        <p:grpSpPr bwMode="auto">
          <a:xfrm>
            <a:off x="2206800" y="4453200"/>
            <a:ext cx="647700" cy="369332"/>
            <a:chOff x="8773143" y="4154400"/>
            <a:chExt cx="647700" cy="369332"/>
          </a:xfrm>
        </p:grpSpPr>
        <p:sp>
          <p:nvSpPr>
            <p:cNvPr id="33" name="下矢印 29">
              <a:extLst>
                <a:ext uri="{FF2B5EF4-FFF2-40B4-BE49-F238E27FC236}">
                  <a16:creationId xmlns:a16="http://schemas.microsoft.com/office/drawing/2014/main" id="{B0CF8644-5987-4B08-AAD4-86F7EDA2381E}"/>
                </a:ext>
              </a:extLst>
            </p:cNvPr>
            <p:cNvSpPr>
              <a:spLocks noChangeArrowheads="1"/>
            </p:cNvSpPr>
            <p:nvPr/>
          </p:nvSpPr>
          <p:spPr bwMode="auto">
            <a:xfrm rot="8100000">
              <a:off x="8773143" y="418375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4" name="正方形/長方形 1">
              <a:extLst>
                <a:ext uri="{FF2B5EF4-FFF2-40B4-BE49-F238E27FC236}">
                  <a16:creationId xmlns:a16="http://schemas.microsoft.com/office/drawing/2014/main" id="{1FDE0D25-9838-41E0-A5A9-7978E5A80073}"/>
                </a:ext>
              </a:extLst>
            </p:cNvPr>
            <p:cNvSpPr>
              <a:spLocks noChangeArrowheads="1"/>
            </p:cNvSpPr>
            <p:nvPr/>
          </p:nvSpPr>
          <p:spPr bwMode="auto">
            <a:xfrm>
              <a:off x="8906400" y="41544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⑩</a:t>
              </a:r>
            </a:p>
          </p:txBody>
        </p:sp>
      </p:grpSp>
      <p:grpSp>
        <p:nvGrpSpPr>
          <p:cNvPr id="35" name="グループ化 19">
            <a:extLst>
              <a:ext uri="{FF2B5EF4-FFF2-40B4-BE49-F238E27FC236}">
                <a16:creationId xmlns:a16="http://schemas.microsoft.com/office/drawing/2014/main" id="{AE1BEBEF-EC56-4720-8940-A8DB255C9AF7}"/>
              </a:ext>
            </a:extLst>
          </p:cNvPr>
          <p:cNvGrpSpPr>
            <a:grpSpLocks/>
          </p:cNvGrpSpPr>
          <p:nvPr/>
        </p:nvGrpSpPr>
        <p:grpSpPr bwMode="auto">
          <a:xfrm>
            <a:off x="3368824" y="3268800"/>
            <a:ext cx="433387" cy="647700"/>
            <a:chOff x="9008376" y="4278533"/>
            <a:chExt cx="432048" cy="647700"/>
          </a:xfrm>
        </p:grpSpPr>
        <p:sp>
          <p:nvSpPr>
            <p:cNvPr id="36" name="下矢印 20">
              <a:extLst>
                <a:ext uri="{FF2B5EF4-FFF2-40B4-BE49-F238E27FC236}">
                  <a16:creationId xmlns:a16="http://schemas.microsoft.com/office/drawing/2014/main" id="{8F506DC1-A171-4D69-86D5-28154DEE24D9}"/>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7" name="テキスト ボックス 21">
              <a:extLst>
                <a:ext uri="{FF2B5EF4-FFF2-40B4-BE49-F238E27FC236}">
                  <a16:creationId xmlns:a16="http://schemas.microsoft.com/office/drawing/2014/main" id="{9E540C3A-9A54-48E8-A094-82B65DAD95C2}"/>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⑪</a:t>
              </a:r>
            </a:p>
          </p:txBody>
        </p:sp>
      </p:grpSp>
      <p:pic>
        <p:nvPicPr>
          <p:cNvPr id="41" name="図 40">
            <a:extLst>
              <a:ext uri="{FF2B5EF4-FFF2-40B4-BE49-F238E27FC236}">
                <a16:creationId xmlns:a16="http://schemas.microsoft.com/office/drawing/2014/main" id="{EE655359-F5C4-4C5D-ACCB-C90F59187010}"/>
              </a:ext>
            </a:extLst>
          </p:cNvPr>
          <p:cNvPicPr>
            <a:picLocks noChangeAspect="1"/>
          </p:cNvPicPr>
          <p:nvPr/>
        </p:nvPicPr>
        <p:blipFill>
          <a:blip r:embed="rId4"/>
          <a:stretch>
            <a:fillRect/>
          </a:stretch>
        </p:blipFill>
        <p:spPr>
          <a:xfrm>
            <a:off x="792000" y="180000"/>
            <a:ext cx="1104900" cy="190500"/>
          </a:xfrm>
          <a:prstGeom prst="rect">
            <a:avLst/>
          </a:prstGeom>
        </p:spPr>
      </p:pic>
    </p:spTree>
    <p:extLst>
      <p:ext uri="{BB962C8B-B14F-4D97-AF65-F5344CB8AC3E}">
        <p14:creationId xmlns:p14="http://schemas.microsoft.com/office/powerpoint/2010/main" val="138819360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A5BA51D-910C-47E7-A975-22DC69355391}"/>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サンプルデータ（例題</a:t>
            </a:r>
            <a:r>
              <a:rPr lang="en-US" altLang="ja-JP" sz="4000" dirty="0">
                <a:latin typeface="+mn-ea"/>
              </a:rPr>
              <a:t>32</a:t>
            </a:r>
            <a:r>
              <a:rPr lang="ja-JP" altLang="en-US" sz="4000" dirty="0">
                <a:latin typeface="+mn-ea"/>
              </a:rPr>
              <a:t>）</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168</a:t>
            </a:fld>
            <a:endParaRPr lang="en-US" altLang="ja-JP" dirty="0">
              <a:solidFill>
                <a:srgbClr val="000000"/>
              </a:solidFill>
            </a:endParaRPr>
          </a:p>
        </p:txBody>
      </p:sp>
      <p:sp>
        <p:nvSpPr>
          <p:cNvPr id="25" name="Text Box 8">
            <a:extLst>
              <a:ext uri="{FF2B5EF4-FFF2-40B4-BE49-F238E27FC236}">
                <a16:creationId xmlns:a16="http://schemas.microsoft.com/office/drawing/2014/main" id="{A3B8DF04-DAD5-4022-BF80-76F0A15EAB71}"/>
              </a:ext>
            </a:extLst>
          </p:cNvPr>
          <p:cNvSpPr txBox="1">
            <a:spLocks noChangeArrowheads="1"/>
          </p:cNvSpPr>
          <p:nvPr/>
        </p:nvSpPr>
        <p:spPr bwMode="auto">
          <a:xfrm>
            <a:off x="5796172" y="46100"/>
            <a:ext cx="4053371" cy="4801314"/>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ea typeface="+mn-ea"/>
              </a:rPr>
              <a:t>①サンプルデータの、②例題</a:t>
            </a:r>
            <a:r>
              <a:rPr lang="en-US" altLang="ja-JP" dirty="0">
                <a:solidFill>
                  <a:schemeClr val="bg1">
                    <a:lumMod val="50000"/>
                  </a:schemeClr>
                </a:solidFill>
                <a:latin typeface="+mn-ea"/>
                <a:ea typeface="+mn-ea"/>
              </a:rPr>
              <a:t>32</a:t>
            </a:r>
            <a:r>
              <a:rPr lang="ja-JP" altLang="en-US" dirty="0">
                <a:solidFill>
                  <a:schemeClr val="bg1">
                    <a:lumMod val="50000"/>
                  </a:schemeClr>
                </a:solidFill>
                <a:latin typeface="+mn-ea"/>
                <a:ea typeface="+mn-ea"/>
              </a:rPr>
              <a:t>は、</a:t>
            </a:r>
            <a:r>
              <a:rPr lang="ja-JP" altLang="en-US" dirty="0">
                <a:solidFill>
                  <a:schemeClr val="bg1">
                    <a:lumMod val="50000"/>
                  </a:schemeClr>
                </a:solidFill>
                <a:latin typeface="+mn-ea"/>
              </a:rPr>
              <a:t>塩基配列解析の基本テクニックのみを用いて、③仮想ゲノムと仮想</a:t>
            </a:r>
            <a:r>
              <a:rPr lang="en-US" altLang="ja-JP" dirty="0">
                <a:solidFill>
                  <a:schemeClr val="bg1">
                    <a:lumMod val="50000"/>
                  </a:schemeClr>
                </a:solidFill>
                <a:latin typeface="+mn-ea"/>
              </a:rPr>
              <a:t>NGS</a:t>
            </a:r>
            <a:r>
              <a:rPr lang="ja-JP" altLang="en-US" dirty="0">
                <a:solidFill>
                  <a:schemeClr val="bg1">
                    <a:lumMod val="50000"/>
                  </a:schemeClr>
                </a:solidFill>
                <a:latin typeface="+mn-ea"/>
              </a:rPr>
              <a:t>リードのファイルを作成するスクリプトです。④で示す</a:t>
            </a:r>
            <a:r>
              <a:rPr lang="en-US" altLang="ja-JP" dirty="0">
                <a:solidFill>
                  <a:schemeClr val="bg1">
                    <a:lumMod val="50000"/>
                  </a:schemeClr>
                </a:solidFill>
                <a:latin typeface="+mn-ea"/>
              </a:rPr>
              <a:t>A, C, G, T</a:t>
            </a:r>
            <a:r>
              <a:rPr lang="ja-JP" altLang="en-US" dirty="0">
                <a:solidFill>
                  <a:schemeClr val="bg1">
                    <a:lumMod val="50000"/>
                  </a:schemeClr>
                </a:solidFill>
                <a:latin typeface="+mn-ea"/>
              </a:rPr>
              <a:t>の存在比率で、⑤</a:t>
            </a:r>
            <a:r>
              <a:rPr lang="en-US" altLang="ja-JP" dirty="0">
                <a:solidFill>
                  <a:schemeClr val="bg1">
                    <a:lumMod val="50000"/>
                  </a:schemeClr>
                </a:solidFill>
                <a:latin typeface="+mn-ea"/>
              </a:rPr>
              <a:t>50</a:t>
            </a:r>
            <a:r>
              <a:rPr lang="ja-JP" altLang="en-US" dirty="0">
                <a:solidFill>
                  <a:schemeClr val="bg1">
                    <a:lumMod val="50000"/>
                  </a:schemeClr>
                </a:solidFill>
                <a:latin typeface="+mn-ea"/>
              </a:rPr>
              <a:t>塩基の長さの、⑥仮想ゲノム（</a:t>
            </a:r>
            <a:r>
              <a:rPr lang="en-US" altLang="ja-JP" dirty="0">
                <a:solidFill>
                  <a:schemeClr val="bg1">
                    <a:lumMod val="50000"/>
                  </a:schemeClr>
                </a:solidFill>
                <a:latin typeface="+mn-ea"/>
              </a:rPr>
              <a:t>sample32_ref.fasta</a:t>
            </a:r>
            <a:r>
              <a:rPr lang="ja-JP" altLang="en-US" dirty="0">
                <a:solidFill>
                  <a:schemeClr val="bg1">
                    <a:lumMod val="50000"/>
                  </a:schemeClr>
                </a:solidFill>
                <a:latin typeface="+mn-ea"/>
              </a:rPr>
              <a:t>）を、まず⑦の部分で作成しています。⑥の中身が、⑧。次に、仮想ゲノム配列をリファレンスとして、⑨</a:t>
            </a:r>
            <a:r>
              <a:rPr lang="en-US" altLang="ja-JP" dirty="0">
                <a:solidFill>
                  <a:schemeClr val="bg1">
                    <a:lumMod val="50000"/>
                  </a:schemeClr>
                </a:solidFill>
                <a:latin typeface="+mn-ea"/>
              </a:rPr>
              <a:t>20</a:t>
            </a:r>
            <a:r>
              <a:rPr lang="ja-JP" altLang="en-US" dirty="0">
                <a:solidFill>
                  <a:schemeClr val="bg1">
                    <a:lumMod val="50000"/>
                  </a:schemeClr>
                </a:solidFill>
                <a:latin typeface="+mn-ea"/>
              </a:rPr>
              <a:t>塩基長の部分配列（リード）を、⑩</a:t>
            </a:r>
            <a:r>
              <a:rPr lang="en-US" altLang="ja-JP" dirty="0">
                <a:solidFill>
                  <a:schemeClr val="bg1">
                    <a:lumMod val="50000"/>
                  </a:schemeClr>
                </a:solidFill>
                <a:latin typeface="+mn-ea"/>
              </a:rPr>
              <a:t>10</a:t>
            </a:r>
            <a:r>
              <a:rPr lang="ja-JP" altLang="en-US" dirty="0">
                <a:solidFill>
                  <a:schemeClr val="bg1">
                    <a:lumMod val="50000"/>
                  </a:schemeClr>
                </a:solidFill>
                <a:latin typeface="+mn-ea"/>
              </a:rPr>
              <a:t>個分ランダム抽出した、⑪仮想リード（</a:t>
            </a:r>
            <a:r>
              <a:rPr lang="en-US" altLang="ja-JP" dirty="0">
                <a:solidFill>
                  <a:schemeClr val="bg1">
                    <a:lumMod val="50000"/>
                  </a:schemeClr>
                </a:solidFill>
                <a:latin typeface="+mn-ea"/>
              </a:rPr>
              <a:t>sample32_ngs.fasta</a:t>
            </a:r>
            <a:r>
              <a:rPr lang="ja-JP" altLang="en-US" dirty="0">
                <a:solidFill>
                  <a:schemeClr val="bg1">
                    <a:lumMod val="50000"/>
                  </a:schemeClr>
                </a:solidFill>
                <a:latin typeface="+mn-ea"/>
              </a:rPr>
              <a:t>）。</a:t>
            </a:r>
            <a:r>
              <a:rPr lang="ja-JP" altLang="en-US" dirty="0">
                <a:latin typeface="+mn-ea"/>
              </a:rPr>
              <a:t>⑫毎回同じ乱数が生成されるようにしているので、おそらく同じ結果が得られる。</a:t>
            </a:r>
            <a:r>
              <a:rPr lang="ja-JP" altLang="en-US" dirty="0">
                <a:solidFill>
                  <a:schemeClr val="bg1">
                    <a:lumMod val="50000"/>
                  </a:schemeClr>
                </a:solidFill>
                <a:latin typeface="+mn-ea"/>
              </a:rPr>
              <a:t>ただし、</a:t>
            </a:r>
            <a:r>
              <a:rPr lang="en-US" altLang="ja-JP" dirty="0">
                <a:solidFill>
                  <a:schemeClr val="bg1">
                    <a:lumMod val="50000"/>
                  </a:schemeClr>
                </a:solidFill>
                <a:latin typeface="+mn-ea"/>
              </a:rPr>
              <a:t>R</a:t>
            </a:r>
            <a:r>
              <a:rPr lang="ja-JP" altLang="en-US" dirty="0">
                <a:solidFill>
                  <a:schemeClr val="bg1">
                    <a:lumMod val="50000"/>
                  </a:schemeClr>
                </a:solidFill>
                <a:latin typeface="+mn-ea"/>
              </a:rPr>
              <a:t>本体のバージョンアップ後に再度実行すると結果が異なります。おそらくですが、</a:t>
            </a:r>
            <a:r>
              <a:rPr lang="en-US" altLang="ja-JP" dirty="0">
                <a:solidFill>
                  <a:schemeClr val="bg1">
                    <a:lumMod val="50000"/>
                  </a:schemeClr>
                </a:solidFill>
                <a:latin typeface="+mn-ea"/>
              </a:rPr>
              <a:t>R</a:t>
            </a:r>
            <a:r>
              <a:rPr lang="ja-JP" altLang="en-US" dirty="0">
                <a:solidFill>
                  <a:schemeClr val="bg1">
                    <a:lumMod val="50000"/>
                  </a:schemeClr>
                </a:solidFill>
                <a:latin typeface="+mn-ea"/>
              </a:rPr>
              <a:t>本体のバージョンが同じ場合のみ有効なのだろうと思います。</a:t>
            </a:r>
            <a:endParaRPr lang="en-US" altLang="ja-JP" dirty="0">
              <a:solidFill>
                <a:schemeClr val="bg1">
                  <a:lumMod val="50000"/>
                </a:schemeClr>
              </a:solidFill>
              <a:latin typeface="+mn-ea"/>
            </a:endParaRPr>
          </a:p>
        </p:txBody>
      </p:sp>
      <p:grpSp>
        <p:nvGrpSpPr>
          <p:cNvPr id="38" name="グループ化 19">
            <a:extLst>
              <a:ext uri="{FF2B5EF4-FFF2-40B4-BE49-F238E27FC236}">
                <a16:creationId xmlns:a16="http://schemas.microsoft.com/office/drawing/2014/main" id="{3C0EC690-B4DF-41FA-B509-9F565285B6D0}"/>
              </a:ext>
            </a:extLst>
          </p:cNvPr>
          <p:cNvGrpSpPr>
            <a:grpSpLocks/>
          </p:cNvGrpSpPr>
          <p:nvPr/>
        </p:nvGrpSpPr>
        <p:grpSpPr bwMode="auto">
          <a:xfrm>
            <a:off x="1980000" y="5328000"/>
            <a:ext cx="433387" cy="647700"/>
            <a:chOff x="9008376" y="4278533"/>
            <a:chExt cx="432048" cy="647700"/>
          </a:xfrm>
        </p:grpSpPr>
        <p:sp>
          <p:nvSpPr>
            <p:cNvPr id="39" name="下矢印 20">
              <a:extLst>
                <a:ext uri="{FF2B5EF4-FFF2-40B4-BE49-F238E27FC236}">
                  <a16:creationId xmlns:a16="http://schemas.microsoft.com/office/drawing/2014/main" id="{F183437D-D2D6-47EF-AE18-67D6E763DF36}"/>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40" name="テキスト ボックス 21">
              <a:extLst>
                <a:ext uri="{FF2B5EF4-FFF2-40B4-BE49-F238E27FC236}">
                  <a16:creationId xmlns:a16="http://schemas.microsoft.com/office/drawing/2014/main" id="{7B98FE3A-377C-428F-A24D-8479BEA4BE39}"/>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⑫</a:t>
              </a:r>
            </a:p>
          </p:txBody>
        </p:sp>
      </p:grpSp>
      <p:pic>
        <p:nvPicPr>
          <p:cNvPr id="19" name="図 18">
            <a:extLst>
              <a:ext uri="{FF2B5EF4-FFF2-40B4-BE49-F238E27FC236}">
                <a16:creationId xmlns:a16="http://schemas.microsoft.com/office/drawing/2014/main" id="{D50BC92F-C24C-4288-981A-A6B1BCEC66C3}"/>
              </a:ext>
            </a:extLst>
          </p:cNvPr>
          <p:cNvPicPr>
            <a:picLocks noChangeAspect="1"/>
          </p:cNvPicPr>
          <p:nvPr/>
        </p:nvPicPr>
        <p:blipFill>
          <a:blip r:embed="rId4"/>
          <a:stretch>
            <a:fillRect/>
          </a:stretch>
        </p:blipFill>
        <p:spPr>
          <a:xfrm>
            <a:off x="792000" y="180000"/>
            <a:ext cx="1104900" cy="190500"/>
          </a:xfrm>
          <a:prstGeom prst="rect">
            <a:avLst/>
          </a:prstGeom>
        </p:spPr>
      </p:pic>
    </p:spTree>
    <p:extLst>
      <p:ext uri="{BB962C8B-B14F-4D97-AF65-F5344CB8AC3E}">
        <p14:creationId xmlns:p14="http://schemas.microsoft.com/office/powerpoint/2010/main" val="8047207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A5BA51D-910C-47E7-A975-22DC69355391}"/>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サンプルデータ（例題</a:t>
            </a:r>
            <a:r>
              <a:rPr lang="en-US" altLang="ja-JP" sz="4000" dirty="0">
                <a:latin typeface="+mn-ea"/>
              </a:rPr>
              <a:t>32</a:t>
            </a:r>
            <a:r>
              <a:rPr lang="ja-JP" altLang="en-US" sz="4000" dirty="0">
                <a:latin typeface="+mn-ea"/>
              </a:rPr>
              <a:t>）</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169</a:t>
            </a:fld>
            <a:endParaRPr lang="en-US" altLang="ja-JP" dirty="0">
              <a:solidFill>
                <a:srgbClr val="000000"/>
              </a:solidFill>
            </a:endParaRPr>
          </a:p>
        </p:txBody>
      </p:sp>
      <p:pic>
        <p:nvPicPr>
          <p:cNvPr id="19" name="図 18">
            <a:extLst>
              <a:ext uri="{FF2B5EF4-FFF2-40B4-BE49-F238E27FC236}">
                <a16:creationId xmlns:a16="http://schemas.microsoft.com/office/drawing/2014/main" id="{D50BC92F-C24C-4288-981A-A6B1BCEC66C3}"/>
              </a:ext>
            </a:extLst>
          </p:cNvPr>
          <p:cNvPicPr>
            <a:picLocks noChangeAspect="1"/>
          </p:cNvPicPr>
          <p:nvPr/>
        </p:nvPicPr>
        <p:blipFill>
          <a:blip r:embed="rId4"/>
          <a:stretch>
            <a:fillRect/>
          </a:stretch>
        </p:blipFill>
        <p:spPr>
          <a:xfrm>
            <a:off x="792000" y="180000"/>
            <a:ext cx="1104900" cy="190500"/>
          </a:xfrm>
          <a:prstGeom prst="rect">
            <a:avLst/>
          </a:prstGeom>
        </p:spPr>
      </p:pic>
      <p:grpSp>
        <p:nvGrpSpPr>
          <p:cNvPr id="11" name="グループ化 19">
            <a:extLst>
              <a:ext uri="{FF2B5EF4-FFF2-40B4-BE49-F238E27FC236}">
                <a16:creationId xmlns:a16="http://schemas.microsoft.com/office/drawing/2014/main" id="{F24EDC81-F513-413B-885E-3122C6217E00}"/>
              </a:ext>
            </a:extLst>
          </p:cNvPr>
          <p:cNvGrpSpPr>
            <a:grpSpLocks/>
          </p:cNvGrpSpPr>
          <p:nvPr/>
        </p:nvGrpSpPr>
        <p:grpSpPr bwMode="auto">
          <a:xfrm>
            <a:off x="3368824" y="3268800"/>
            <a:ext cx="433387" cy="647700"/>
            <a:chOff x="9008376" y="4278533"/>
            <a:chExt cx="432048" cy="647700"/>
          </a:xfrm>
        </p:grpSpPr>
        <p:sp>
          <p:nvSpPr>
            <p:cNvPr id="13" name="下矢印 20">
              <a:extLst>
                <a:ext uri="{FF2B5EF4-FFF2-40B4-BE49-F238E27FC236}">
                  <a16:creationId xmlns:a16="http://schemas.microsoft.com/office/drawing/2014/main" id="{44826930-4DAD-4F8F-B910-352CB4A6DA40}"/>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4" name="テキスト ボックス 21">
              <a:extLst>
                <a:ext uri="{FF2B5EF4-FFF2-40B4-BE49-F238E27FC236}">
                  <a16:creationId xmlns:a16="http://schemas.microsoft.com/office/drawing/2014/main" id="{16AC3735-DF96-4482-AD10-39751011AA4E}"/>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⑪</a:t>
              </a:r>
            </a:p>
          </p:txBody>
        </p:sp>
      </p:grpSp>
      <p:grpSp>
        <p:nvGrpSpPr>
          <p:cNvPr id="15" name="グループ化 1">
            <a:extLst>
              <a:ext uri="{FF2B5EF4-FFF2-40B4-BE49-F238E27FC236}">
                <a16:creationId xmlns:a16="http://schemas.microsoft.com/office/drawing/2014/main" id="{88775E96-BBAA-471F-93D9-98EAC0E2A605}"/>
              </a:ext>
            </a:extLst>
          </p:cNvPr>
          <p:cNvGrpSpPr>
            <a:grpSpLocks/>
          </p:cNvGrpSpPr>
          <p:nvPr/>
        </p:nvGrpSpPr>
        <p:grpSpPr bwMode="auto">
          <a:xfrm>
            <a:off x="2329200" y="3798000"/>
            <a:ext cx="415498" cy="647700"/>
            <a:chOff x="8946000" y="4620357"/>
            <a:chExt cx="415497" cy="647700"/>
          </a:xfrm>
        </p:grpSpPr>
        <p:sp>
          <p:nvSpPr>
            <p:cNvPr id="16" name="下矢印 31">
              <a:extLst>
                <a:ext uri="{FF2B5EF4-FFF2-40B4-BE49-F238E27FC236}">
                  <a16:creationId xmlns:a16="http://schemas.microsoft.com/office/drawing/2014/main" id="{05C63D8D-97D2-4EF8-B346-EA7C0423A8CD}"/>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7" name="正方形/長方形 1">
              <a:extLst>
                <a:ext uri="{FF2B5EF4-FFF2-40B4-BE49-F238E27FC236}">
                  <a16:creationId xmlns:a16="http://schemas.microsoft.com/office/drawing/2014/main" id="{D806DB93-7B60-49B7-B87C-D97862BC1D52}"/>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⑨</a:t>
              </a:r>
            </a:p>
          </p:txBody>
        </p:sp>
      </p:grpSp>
      <p:grpSp>
        <p:nvGrpSpPr>
          <p:cNvPr id="18" name="グループ化 1">
            <a:extLst>
              <a:ext uri="{FF2B5EF4-FFF2-40B4-BE49-F238E27FC236}">
                <a16:creationId xmlns:a16="http://schemas.microsoft.com/office/drawing/2014/main" id="{2DD63660-A842-4C96-95E3-5C4B432F8455}"/>
              </a:ext>
            </a:extLst>
          </p:cNvPr>
          <p:cNvGrpSpPr>
            <a:grpSpLocks/>
          </p:cNvGrpSpPr>
          <p:nvPr/>
        </p:nvGrpSpPr>
        <p:grpSpPr bwMode="auto">
          <a:xfrm>
            <a:off x="2206800" y="4453200"/>
            <a:ext cx="647700" cy="369332"/>
            <a:chOff x="8773143" y="4154400"/>
            <a:chExt cx="647700" cy="369332"/>
          </a:xfrm>
        </p:grpSpPr>
        <p:sp>
          <p:nvSpPr>
            <p:cNvPr id="20" name="下矢印 29">
              <a:extLst>
                <a:ext uri="{FF2B5EF4-FFF2-40B4-BE49-F238E27FC236}">
                  <a16:creationId xmlns:a16="http://schemas.microsoft.com/office/drawing/2014/main" id="{3DE0E40A-70D6-41B8-B0A5-BB3017B0A8C0}"/>
                </a:ext>
              </a:extLst>
            </p:cNvPr>
            <p:cNvSpPr>
              <a:spLocks noChangeArrowheads="1"/>
            </p:cNvSpPr>
            <p:nvPr/>
          </p:nvSpPr>
          <p:spPr bwMode="auto">
            <a:xfrm rot="8100000">
              <a:off x="8773143" y="418375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1" name="正方形/長方形 1">
              <a:extLst>
                <a:ext uri="{FF2B5EF4-FFF2-40B4-BE49-F238E27FC236}">
                  <a16:creationId xmlns:a16="http://schemas.microsoft.com/office/drawing/2014/main" id="{C2847E81-2204-4FB0-8494-AE5DCCB7BD21}"/>
                </a:ext>
              </a:extLst>
            </p:cNvPr>
            <p:cNvSpPr>
              <a:spLocks noChangeArrowheads="1"/>
            </p:cNvSpPr>
            <p:nvPr/>
          </p:nvSpPr>
          <p:spPr bwMode="auto">
            <a:xfrm>
              <a:off x="8906400" y="41544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⑩</a:t>
              </a:r>
            </a:p>
          </p:txBody>
        </p:sp>
      </p:grpSp>
      <p:pic>
        <p:nvPicPr>
          <p:cNvPr id="22" name="図 21">
            <a:extLst>
              <a:ext uri="{FF2B5EF4-FFF2-40B4-BE49-F238E27FC236}">
                <a16:creationId xmlns:a16="http://schemas.microsoft.com/office/drawing/2014/main" id="{0FE514AF-65D9-4451-B630-528C87E28A76}"/>
              </a:ext>
            </a:extLst>
          </p:cNvPr>
          <p:cNvPicPr>
            <a:picLocks noChangeAspect="1"/>
          </p:cNvPicPr>
          <p:nvPr/>
        </p:nvPicPr>
        <p:blipFill rotWithShape="1">
          <a:blip r:embed="rId5"/>
          <a:srcRect l="17957" t="6347" r="69740" b="54593"/>
          <a:stretch/>
        </p:blipFill>
        <p:spPr>
          <a:xfrm>
            <a:off x="3773196" y="2204864"/>
            <a:ext cx="2250000" cy="4464496"/>
          </a:xfrm>
          <a:prstGeom prst="rect">
            <a:avLst/>
          </a:prstGeom>
          <a:ln w="19050">
            <a:solidFill>
              <a:srgbClr val="FF0000"/>
            </a:solidFill>
          </a:ln>
        </p:spPr>
      </p:pic>
      <p:sp>
        <p:nvSpPr>
          <p:cNvPr id="25" name="Text Box 8">
            <a:extLst>
              <a:ext uri="{FF2B5EF4-FFF2-40B4-BE49-F238E27FC236}">
                <a16:creationId xmlns:a16="http://schemas.microsoft.com/office/drawing/2014/main" id="{A3B8DF04-DAD5-4022-BF80-76F0A15EAB71}"/>
              </a:ext>
            </a:extLst>
          </p:cNvPr>
          <p:cNvSpPr txBox="1">
            <a:spLocks noChangeArrowheads="1"/>
          </p:cNvSpPr>
          <p:nvPr/>
        </p:nvSpPr>
        <p:spPr bwMode="auto">
          <a:xfrm>
            <a:off x="5796172" y="46100"/>
            <a:ext cx="4053371" cy="92333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⑨</a:t>
            </a:r>
            <a:r>
              <a:rPr lang="en-US" altLang="ja-JP" dirty="0">
                <a:solidFill>
                  <a:srgbClr val="669900"/>
                </a:solidFill>
                <a:latin typeface="+mn-ea"/>
              </a:rPr>
              <a:t>20</a:t>
            </a:r>
            <a:r>
              <a:rPr lang="ja-JP" altLang="en-US" dirty="0">
                <a:latin typeface="+mn-ea"/>
              </a:rPr>
              <a:t>塩基長の部分配列（リード）を、⑩</a:t>
            </a:r>
            <a:r>
              <a:rPr lang="en-US" altLang="ja-JP" dirty="0">
                <a:solidFill>
                  <a:srgbClr val="669900"/>
                </a:solidFill>
                <a:latin typeface="+mn-ea"/>
              </a:rPr>
              <a:t>10</a:t>
            </a:r>
            <a:r>
              <a:rPr lang="ja-JP" altLang="en-US" dirty="0">
                <a:latin typeface="+mn-ea"/>
              </a:rPr>
              <a:t>個分ランダム抽出した、⑪仮想リード（</a:t>
            </a:r>
            <a:r>
              <a:rPr lang="en-US" altLang="ja-JP" dirty="0">
                <a:solidFill>
                  <a:srgbClr val="669900"/>
                </a:solidFill>
                <a:latin typeface="+mn-ea"/>
              </a:rPr>
              <a:t>sample32_ngs.fasta</a:t>
            </a:r>
            <a:r>
              <a:rPr lang="ja-JP" altLang="en-US" dirty="0">
                <a:latin typeface="+mn-ea"/>
              </a:rPr>
              <a:t>）の中身。</a:t>
            </a:r>
            <a:endParaRPr lang="en-US" altLang="ja-JP" dirty="0">
              <a:latin typeface="+mn-ea"/>
              <a:ea typeface="+mn-ea"/>
            </a:endParaRPr>
          </a:p>
        </p:txBody>
      </p:sp>
    </p:spTree>
    <p:extLst>
      <p:ext uri="{BB962C8B-B14F-4D97-AF65-F5344CB8AC3E}">
        <p14:creationId xmlns:p14="http://schemas.microsoft.com/office/powerpoint/2010/main" val="737401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出現頻度解析（</a:t>
            </a:r>
            <a:r>
              <a:rPr lang="en-US" altLang="ja-JP" sz="4000" dirty="0">
                <a:latin typeface="+mn-ea"/>
              </a:rPr>
              <a:t>k=2</a:t>
            </a:r>
            <a:r>
              <a:rPr lang="ja-JP" altLang="en-US" sz="4000" dirty="0">
                <a:latin typeface="+mn-ea"/>
              </a:rPr>
              <a:t>）</a:t>
            </a:r>
            <a:r>
              <a:rPr lang="en-US" altLang="ja-JP" sz="4000" dirty="0">
                <a:latin typeface="+mn-ea"/>
              </a:rPr>
              <a:t>8</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17</a:t>
            </a:fld>
            <a:endParaRPr lang="en-US" altLang="ja-JP" dirty="0">
              <a:solidFill>
                <a:srgbClr val="000000"/>
              </a:solidFill>
            </a:endParaRPr>
          </a:p>
        </p:txBody>
      </p:sp>
      <p:sp>
        <p:nvSpPr>
          <p:cNvPr id="20" name="正方形/長方形 19">
            <a:extLst>
              <a:ext uri="{FF2B5EF4-FFF2-40B4-BE49-F238E27FC236}">
                <a16:creationId xmlns:a16="http://schemas.microsoft.com/office/drawing/2014/main" id="{12BD418E-733D-48E7-9375-46C4D45B69CD}"/>
              </a:ext>
            </a:extLst>
          </p:cNvPr>
          <p:cNvSpPr/>
          <p:nvPr/>
        </p:nvSpPr>
        <p:spPr>
          <a:xfrm>
            <a:off x="36000" y="2016000"/>
            <a:ext cx="3207929" cy="369332"/>
          </a:xfrm>
          <a:prstGeom prst="rect">
            <a:avLst/>
          </a:prstGeom>
        </p:spPr>
        <p:txBody>
          <a:bodyPr wrap="none">
            <a:spAutoFit/>
          </a:bodyPr>
          <a:lstStyle/>
          <a:p>
            <a:r>
              <a:rPr lang="en-US" altLang="ja-JP" dirty="0">
                <a:latin typeface="+mn-ea"/>
              </a:rPr>
              <a:t>GGTACG</a:t>
            </a:r>
            <a:r>
              <a:rPr lang="en-US" altLang="ja-JP" dirty="0">
                <a:latin typeface="+mn-ea"/>
                <a:ea typeface="+mn-ea"/>
              </a:rPr>
              <a:t>GTTCCGGTTGCCGA</a:t>
            </a:r>
            <a:endParaRPr lang="ja-JP" altLang="en-US" sz="1800" dirty="0">
              <a:latin typeface="+mn-ea"/>
              <a:ea typeface="+mn-ea"/>
            </a:endParaRPr>
          </a:p>
        </p:txBody>
      </p:sp>
      <p:sp>
        <p:nvSpPr>
          <p:cNvPr id="24" name="正方形/長方形 23">
            <a:extLst>
              <a:ext uri="{FF2B5EF4-FFF2-40B4-BE49-F238E27FC236}">
                <a16:creationId xmlns:a16="http://schemas.microsoft.com/office/drawing/2014/main" id="{9D48776D-2078-406A-877C-FEBDF08C6CF8}"/>
              </a:ext>
            </a:extLst>
          </p:cNvPr>
          <p:cNvSpPr/>
          <p:nvPr/>
        </p:nvSpPr>
        <p:spPr>
          <a:xfrm>
            <a:off x="3348000" y="2016000"/>
            <a:ext cx="4246600" cy="369332"/>
          </a:xfrm>
          <a:prstGeom prst="rect">
            <a:avLst/>
          </a:prstGeom>
        </p:spPr>
        <p:txBody>
          <a:bodyPr wrap="square">
            <a:spAutoFit/>
          </a:bodyPr>
          <a:lstStyle/>
          <a:p>
            <a:r>
              <a:rPr lang="en-US" altLang="ja-JP" dirty="0">
                <a:latin typeface="+mn-ea"/>
                <a:ea typeface="+mn-ea"/>
              </a:rPr>
              <a:t>GGTACGGTTCCGGTTGCCGACCCCC</a:t>
            </a:r>
            <a:endParaRPr lang="ja-JP" altLang="en-US" sz="1800" dirty="0">
              <a:latin typeface="+mn-ea"/>
              <a:ea typeface="+mn-ea"/>
            </a:endParaRPr>
          </a:p>
        </p:txBody>
      </p:sp>
      <p:cxnSp>
        <p:nvCxnSpPr>
          <p:cNvPr id="96" name="直線コネクタ 95">
            <a:extLst>
              <a:ext uri="{FF2B5EF4-FFF2-40B4-BE49-F238E27FC236}">
                <a16:creationId xmlns:a16="http://schemas.microsoft.com/office/drawing/2014/main" id="{2000526B-60C4-4239-A7D2-736ED88F02B4}"/>
              </a:ext>
            </a:extLst>
          </p:cNvPr>
          <p:cNvCxnSpPr/>
          <p:nvPr/>
        </p:nvCxnSpPr>
        <p:spPr>
          <a:xfrm>
            <a:off x="143999" y="2348880"/>
            <a:ext cx="2952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93C271E2-4664-4F25-8A0D-84F7687C0213}"/>
              </a:ext>
            </a:extLst>
          </p:cNvPr>
          <p:cNvCxnSpPr/>
          <p:nvPr/>
        </p:nvCxnSpPr>
        <p:spPr>
          <a:xfrm>
            <a:off x="3440832" y="2348880"/>
            <a:ext cx="2952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99" name="グループ化 25">
            <a:extLst>
              <a:ext uri="{FF2B5EF4-FFF2-40B4-BE49-F238E27FC236}">
                <a16:creationId xmlns:a16="http://schemas.microsoft.com/office/drawing/2014/main" id="{A7BA6D93-0001-4A1F-8A80-559BECB7FB84}"/>
              </a:ext>
            </a:extLst>
          </p:cNvPr>
          <p:cNvGrpSpPr>
            <a:grpSpLocks/>
          </p:cNvGrpSpPr>
          <p:nvPr/>
        </p:nvGrpSpPr>
        <p:grpSpPr bwMode="auto">
          <a:xfrm>
            <a:off x="4968000" y="1728000"/>
            <a:ext cx="647700" cy="368300"/>
            <a:chOff x="8265543" y="5967772"/>
            <a:chExt cx="647700" cy="369332"/>
          </a:xfrm>
        </p:grpSpPr>
        <p:sp>
          <p:nvSpPr>
            <p:cNvPr id="100" name="下矢印 26">
              <a:extLst>
                <a:ext uri="{FF2B5EF4-FFF2-40B4-BE49-F238E27FC236}">
                  <a16:creationId xmlns:a16="http://schemas.microsoft.com/office/drawing/2014/main" id="{A64B2AF3-A96F-4A45-BF6D-3810621F2020}"/>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01" name="テキスト ボックス 27">
              <a:extLst>
                <a:ext uri="{FF2B5EF4-FFF2-40B4-BE49-F238E27FC236}">
                  <a16:creationId xmlns:a16="http://schemas.microsoft.com/office/drawing/2014/main" id="{7BD1E66C-EC30-48AE-A157-000DC8BB45F3}"/>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102" name="グループ化 25">
            <a:extLst>
              <a:ext uri="{FF2B5EF4-FFF2-40B4-BE49-F238E27FC236}">
                <a16:creationId xmlns:a16="http://schemas.microsoft.com/office/drawing/2014/main" id="{FF03591E-F5B5-4C0B-8BBC-484069C4D1F1}"/>
              </a:ext>
            </a:extLst>
          </p:cNvPr>
          <p:cNvGrpSpPr>
            <a:grpSpLocks/>
          </p:cNvGrpSpPr>
          <p:nvPr/>
        </p:nvGrpSpPr>
        <p:grpSpPr bwMode="auto">
          <a:xfrm>
            <a:off x="1270800" y="1728000"/>
            <a:ext cx="647700" cy="368300"/>
            <a:chOff x="8265543" y="5967772"/>
            <a:chExt cx="647700" cy="369332"/>
          </a:xfrm>
        </p:grpSpPr>
        <p:sp>
          <p:nvSpPr>
            <p:cNvPr id="103" name="下矢印 26">
              <a:extLst>
                <a:ext uri="{FF2B5EF4-FFF2-40B4-BE49-F238E27FC236}">
                  <a16:creationId xmlns:a16="http://schemas.microsoft.com/office/drawing/2014/main" id="{6D6D5B8D-7C71-4B6D-BF1D-AAB217BF1144}"/>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04" name="テキスト ボックス 27">
              <a:extLst>
                <a:ext uri="{FF2B5EF4-FFF2-40B4-BE49-F238E27FC236}">
                  <a16:creationId xmlns:a16="http://schemas.microsoft.com/office/drawing/2014/main" id="{757D97B2-FACD-4DEB-9436-4F9E0AFB62E0}"/>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cxnSp>
        <p:nvCxnSpPr>
          <p:cNvPr id="16" name="直線コネクタ 15">
            <a:extLst>
              <a:ext uri="{FF2B5EF4-FFF2-40B4-BE49-F238E27FC236}">
                <a16:creationId xmlns:a16="http://schemas.microsoft.com/office/drawing/2014/main" id="{7BA694AC-3672-49FF-9B83-EA92861E37D7}"/>
              </a:ext>
            </a:extLst>
          </p:cNvPr>
          <p:cNvCxnSpPr/>
          <p:nvPr/>
        </p:nvCxnSpPr>
        <p:spPr bwMode="auto">
          <a:xfrm>
            <a:off x="1602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17" name="正方形/長方形 16">
            <a:extLst>
              <a:ext uri="{FF2B5EF4-FFF2-40B4-BE49-F238E27FC236}">
                <a16:creationId xmlns:a16="http://schemas.microsoft.com/office/drawing/2014/main" id="{833C7731-326C-41D0-A00F-C1A191AD9A02}"/>
              </a:ext>
            </a:extLst>
          </p:cNvPr>
          <p:cNvSpPr/>
          <p:nvPr/>
        </p:nvSpPr>
        <p:spPr>
          <a:xfrm>
            <a:off x="36000" y="2340000"/>
            <a:ext cx="498855" cy="369332"/>
          </a:xfrm>
          <a:prstGeom prst="rect">
            <a:avLst/>
          </a:prstGeom>
        </p:spPr>
        <p:txBody>
          <a:bodyPr wrap="none">
            <a:spAutoFit/>
          </a:bodyPr>
          <a:lstStyle/>
          <a:p>
            <a:r>
              <a:rPr lang="en-US" altLang="ja-JP" dirty="0">
                <a:latin typeface="+mn-ea"/>
              </a:rPr>
              <a:t>GG</a:t>
            </a:r>
            <a:endParaRPr lang="ja-JP" altLang="en-US" dirty="0"/>
          </a:p>
        </p:txBody>
      </p:sp>
      <p:sp>
        <p:nvSpPr>
          <p:cNvPr id="18" name="正方形/長方形 17">
            <a:extLst>
              <a:ext uri="{FF2B5EF4-FFF2-40B4-BE49-F238E27FC236}">
                <a16:creationId xmlns:a16="http://schemas.microsoft.com/office/drawing/2014/main" id="{BC6FA629-35D3-40DA-8333-0E831A6033D4}"/>
              </a:ext>
            </a:extLst>
          </p:cNvPr>
          <p:cNvSpPr/>
          <p:nvPr/>
        </p:nvSpPr>
        <p:spPr>
          <a:xfrm>
            <a:off x="194400" y="2520000"/>
            <a:ext cx="478016" cy="369332"/>
          </a:xfrm>
          <a:prstGeom prst="rect">
            <a:avLst/>
          </a:prstGeom>
        </p:spPr>
        <p:txBody>
          <a:bodyPr wrap="none">
            <a:spAutoFit/>
          </a:bodyPr>
          <a:lstStyle/>
          <a:p>
            <a:r>
              <a:rPr lang="en-US" altLang="ja-JP" dirty="0">
                <a:latin typeface="+mn-ea"/>
              </a:rPr>
              <a:t>GT</a:t>
            </a:r>
            <a:endParaRPr lang="ja-JP" altLang="en-US" dirty="0"/>
          </a:p>
        </p:txBody>
      </p:sp>
      <p:sp>
        <p:nvSpPr>
          <p:cNvPr id="19" name="正方形/長方形 18">
            <a:extLst>
              <a:ext uri="{FF2B5EF4-FFF2-40B4-BE49-F238E27FC236}">
                <a16:creationId xmlns:a16="http://schemas.microsoft.com/office/drawing/2014/main" id="{B4EE65E4-8F8B-409A-BBB3-0D87DADC1F8D}"/>
              </a:ext>
            </a:extLst>
          </p:cNvPr>
          <p:cNvSpPr/>
          <p:nvPr/>
        </p:nvSpPr>
        <p:spPr>
          <a:xfrm>
            <a:off x="352800" y="2700000"/>
            <a:ext cx="466794" cy="369332"/>
          </a:xfrm>
          <a:prstGeom prst="rect">
            <a:avLst/>
          </a:prstGeom>
        </p:spPr>
        <p:txBody>
          <a:bodyPr wrap="none">
            <a:spAutoFit/>
          </a:bodyPr>
          <a:lstStyle/>
          <a:p>
            <a:r>
              <a:rPr lang="en-US" altLang="ja-JP" dirty="0">
                <a:latin typeface="+mn-ea"/>
              </a:rPr>
              <a:t>TA</a:t>
            </a:r>
            <a:endParaRPr lang="ja-JP" altLang="en-US" dirty="0"/>
          </a:p>
        </p:txBody>
      </p:sp>
      <p:sp>
        <p:nvSpPr>
          <p:cNvPr id="21" name="正方形/長方形 20">
            <a:extLst>
              <a:ext uri="{FF2B5EF4-FFF2-40B4-BE49-F238E27FC236}">
                <a16:creationId xmlns:a16="http://schemas.microsoft.com/office/drawing/2014/main" id="{6CF26798-3088-47BE-90E6-1BA1C245571D}"/>
              </a:ext>
            </a:extLst>
          </p:cNvPr>
          <p:cNvSpPr/>
          <p:nvPr/>
        </p:nvSpPr>
        <p:spPr>
          <a:xfrm>
            <a:off x="482400" y="2880000"/>
            <a:ext cx="484428" cy="369332"/>
          </a:xfrm>
          <a:prstGeom prst="rect">
            <a:avLst/>
          </a:prstGeom>
        </p:spPr>
        <p:txBody>
          <a:bodyPr wrap="none">
            <a:spAutoFit/>
          </a:bodyPr>
          <a:lstStyle/>
          <a:p>
            <a:r>
              <a:rPr lang="en-US" altLang="ja-JP" dirty="0">
                <a:latin typeface="+mn-ea"/>
              </a:rPr>
              <a:t>AC</a:t>
            </a:r>
            <a:endParaRPr lang="ja-JP" altLang="en-US" dirty="0"/>
          </a:p>
        </p:txBody>
      </p:sp>
      <p:sp>
        <p:nvSpPr>
          <p:cNvPr id="22" name="正方形/長方形 21">
            <a:extLst>
              <a:ext uri="{FF2B5EF4-FFF2-40B4-BE49-F238E27FC236}">
                <a16:creationId xmlns:a16="http://schemas.microsoft.com/office/drawing/2014/main" id="{1E5B7A00-E7AE-46F8-83CA-4F318C8FAF0A}"/>
              </a:ext>
            </a:extLst>
          </p:cNvPr>
          <p:cNvSpPr/>
          <p:nvPr/>
        </p:nvSpPr>
        <p:spPr>
          <a:xfrm>
            <a:off x="619200" y="3060000"/>
            <a:ext cx="495649" cy="369332"/>
          </a:xfrm>
          <a:prstGeom prst="rect">
            <a:avLst/>
          </a:prstGeom>
        </p:spPr>
        <p:txBody>
          <a:bodyPr wrap="none">
            <a:spAutoFit/>
          </a:bodyPr>
          <a:lstStyle/>
          <a:p>
            <a:r>
              <a:rPr lang="en-US" altLang="ja-JP" dirty="0">
                <a:latin typeface="+mn-ea"/>
              </a:rPr>
              <a:t>CG</a:t>
            </a:r>
            <a:endParaRPr lang="ja-JP" altLang="en-US" dirty="0"/>
          </a:p>
        </p:txBody>
      </p:sp>
      <p:sp>
        <p:nvSpPr>
          <p:cNvPr id="23" name="正方形/長方形 22">
            <a:extLst>
              <a:ext uri="{FF2B5EF4-FFF2-40B4-BE49-F238E27FC236}">
                <a16:creationId xmlns:a16="http://schemas.microsoft.com/office/drawing/2014/main" id="{DE4AEF90-E8F6-4542-BF8E-F65F350F5F82}"/>
              </a:ext>
            </a:extLst>
          </p:cNvPr>
          <p:cNvSpPr/>
          <p:nvPr/>
        </p:nvSpPr>
        <p:spPr>
          <a:xfrm>
            <a:off x="770400" y="3240000"/>
            <a:ext cx="498855" cy="369332"/>
          </a:xfrm>
          <a:prstGeom prst="rect">
            <a:avLst/>
          </a:prstGeom>
        </p:spPr>
        <p:txBody>
          <a:bodyPr wrap="none">
            <a:spAutoFit/>
          </a:bodyPr>
          <a:lstStyle/>
          <a:p>
            <a:r>
              <a:rPr lang="en-US" altLang="ja-JP" dirty="0">
                <a:latin typeface="+mn-ea"/>
              </a:rPr>
              <a:t>GG</a:t>
            </a:r>
            <a:endParaRPr lang="ja-JP" altLang="en-US" dirty="0"/>
          </a:p>
        </p:txBody>
      </p:sp>
      <p:sp>
        <p:nvSpPr>
          <p:cNvPr id="25" name="正方形/長方形 24">
            <a:extLst>
              <a:ext uri="{FF2B5EF4-FFF2-40B4-BE49-F238E27FC236}">
                <a16:creationId xmlns:a16="http://schemas.microsoft.com/office/drawing/2014/main" id="{A9C1C683-142C-43BA-B97D-4D87065DA8D1}"/>
              </a:ext>
            </a:extLst>
          </p:cNvPr>
          <p:cNvSpPr/>
          <p:nvPr/>
        </p:nvSpPr>
        <p:spPr>
          <a:xfrm>
            <a:off x="921600" y="3420000"/>
            <a:ext cx="478016" cy="369332"/>
          </a:xfrm>
          <a:prstGeom prst="rect">
            <a:avLst/>
          </a:prstGeom>
        </p:spPr>
        <p:txBody>
          <a:bodyPr wrap="none">
            <a:spAutoFit/>
          </a:bodyPr>
          <a:lstStyle/>
          <a:p>
            <a:r>
              <a:rPr lang="en-US" altLang="ja-JP" dirty="0">
                <a:latin typeface="+mn-ea"/>
              </a:rPr>
              <a:t>GT</a:t>
            </a:r>
            <a:endParaRPr lang="ja-JP" altLang="en-US" dirty="0"/>
          </a:p>
        </p:txBody>
      </p:sp>
      <p:sp>
        <p:nvSpPr>
          <p:cNvPr id="26" name="正方形/長方形 25">
            <a:extLst>
              <a:ext uri="{FF2B5EF4-FFF2-40B4-BE49-F238E27FC236}">
                <a16:creationId xmlns:a16="http://schemas.microsoft.com/office/drawing/2014/main" id="{7FE4567D-2F2D-4F44-88B7-61CC7DB9469C}"/>
              </a:ext>
            </a:extLst>
          </p:cNvPr>
          <p:cNvSpPr/>
          <p:nvPr/>
        </p:nvSpPr>
        <p:spPr>
          <a:xfrm>
            <a:off x="1080000" y="3600000"/>
            <a:ext cx="457176" cy="369332"/>
          </a:xfrm>
          <a:prstGeom prst="rect">
            <a:avLst/>
          </a:prstGeom>
        </p:spPr>
        <p:txBody>
          <a:bodyPr wrap="none">
            <a:spAutoFit/>
          </a:bodyPr>
          <a:lstStyle/>
          <a:p>
            <a:r>
              <a:rPr lang="en-US" altLang="ja-JP" dirty="0">
                <a:latin typeface="+mn-ea"/>
              </a:rPr>
              <a:t>TT</a:t>
            </a:r>
            <a:endParaRPr lang="ja-JP" altLang="en-US" dirty="0"/>
          </a:p>
        </p:txBody>
      </p:sp>
      <p:sp>
        <p:nvSpPr>
          <p:cNvPr id="27" name="正方形/長方形 26">
            <a:extLst>
              <a:ext uri="{FF2B5EF4-FFF2-40B4-BE49-F238E27FC236}">
                <a16:creationId xmlns:a16="http://schemas.microsoft.com/office/drawing/2014/main" id="{15D3985C-A48A-4A44-93ED-1817C1E35204}"/>
              </a:ext>
            </a:extLst>
          </p:cNvPr>
          <p:cNvSpPr/>
          <p:nvPr/>
        </p:nvSpPr>
        <p:spPr>
          <a:xfrm>
            <a:off x="1216800" y="3780000"/>
            <a:ext cx="474810" cy="369332"/>
          </a:xfrm>
          <a:prstGeom prst="rect">
            <a:avLst/>
          </a:prstGeom>
        </p:spPr>
        <p:txBody>
          <a:bodyPr wrap="none">
            <a:spAutoFit/>
          </a:bodyPr>
          <a:lstStyle/>
          <a:p>
            <a:r>
              <a:rPr lang="en-US" altLang="ja-JP" dirty="0">
                <a:latin typeface="+mn-ea"/>
              </a:rPr>
              <a:t>TC</a:t>
            </a:r>
            <a:endParaRPr lang="ja-JP" altLang="en-US" dirty="0"/>
          </a:p>
        </p:txBody>
      </p:sp>
      <p:sp>
        <p:nvSpPr>
          <p:cNvPr id="28" name="正方形/長方形 27">
            <a:extLst>
              <a:ext uri="{FF2B5EF4-FFF2-40B4-BE49-F238E27FC236}">
                <a16:creationId xmlns:a16="http://schemas.microsoft.com/office/drawing/2014/main" id="{70ED60E7-F56F-4CEE-AD2C-EF64C9EFEE98}"/>
              </a:ext>
            </a:extLst>
          </p:cNvPr>
          <p:cNvSpPr/>
          <p:nvPr/>
        </p:nvSpPr>
        <p:spPr>
          <a:xfrm>
            <a:off x="1346400" y="3960000"/>
            <a:ext cx="492443" cy="369332"/>
          </a:xfrm>
          <a:prstGeom prst="rect">
            <a:avLst/>
          </a:prstGeom>
        </p:spPr>
        <p:txBody>
          <a:bodyPr wrap="none">
            <a:spAutoFit/>
          </a:bodyPr>
          <a:lstStyle/>
          <a:p>
            <a:r>
              <a:rPr lang="en-US" altLang="ja-JP" dirty="0">
                <a:latin typeface="+mn-ea"/>
              </a:rPr>
              <a:t>CC</a:t>
            </a:r>
            <a:endParaRPr lang="ja-JP" altLang="en-US" dirty="0"/>
          </a:p>
        </p:txBody>
      </p:sp>
      <p:sp>
        <p:nvSpPr>
          <p:cNvPr id="29" name="正方形/長方形 28">
            <a:extLst>
              <a:ext uri="{FF2B5EF4-FFF2-40B4-BE49-F238E27FC236}">
                <a16:creationId xmlns:a16="http://schemas.microsoft.com/office/drawing/2014/main" id="{F39267CB-BBF7-4B67-8A7C-E170155FAA67}"/>
              </a:ext>
            </a:extLst>
          </p:cNvPr>
          <p:cNvSpPr/>
          <p:nvPr/>
        </p:nvSpPr>
        <p:spPr>
          <a:xfrm>
            <a:off x="1497600" y="4140000"/>
            <a:ext cx="495649" cy="369332"/>
          </a:xfrm>
          <a:prstGeom prst="rect">
            <a:avLst/>
          </a:prstGeom>
        </p:spPr>
        <p:txBody>
          <a:bodyPr wrap="none">
            <a:spAutoFit/>
          </a:bodyPr>
          <a:lstStyle/>
          <a:p>
            <a:r>
              <a:rPr lang="en-US" altLang="ja-JP" dirty="0">
                <a:latin typeface="+mn-ea"/>
              </a:rPr>
              <a:t>CG</a:t>
            </a:r>
            <a:endParaRPr lang="ja-JP" altLang="en-US" dirty="0"/>
          </a:p>
        </p:txBody>
      </p:sp>
      <p:sp>
        <p:nvSpPr>
          <p:cNvPr id="30" name="正方形/長方形 29">
            <a:extLst>
              <a:ext uri="{FF2B5EF4-FFF2-40B4-BE49-F238E27FC236}">
                <a16:creationId xmlns:a16="http://schemas.microsoft.com/office/drawing/2014/main" id="{695F6711-A80A-4039-B1BC-10374D56F0A8}"/>
              </a:ext>
            </a:extLst>
          </p:cNvPr>
          <p:cNvSpPr/>
          <p:nvPr/>
        </p:nvSpPr>
        <p:spPr>
          <a:xfrm>
            <a:off x="1645200" y="4320000"/>
            <a:ext cx="498855" cy="369332"/>
          </a:xfrm>
          <a:prstGeom prst="rect">
            <a:avLst/>
          </a:prstGeom>
        </p:spPr>
        <p:txBody>
          <a:bodyPr wrap="none">
            <a:spAutoFit/>
          </a:bodyPr>
          <a:lstStyle/>
          <a:p>
            <a:r>
              <a:rPr lang="en-US" altLang="ja-JP" dirty="0">
                <a:latin typeface="+mn-ea"/>
              </a:rPr>
              <a:t>GG</a:t>
            </a:r>
            <a:endParaRPr lang="ja-JP" altLang="en-US" dirty="0"/>
          </a:p>
        </p:txBody>
      </p:sp>
      <p:sp>
        <p:nvSpPr>
          <p:cNvPr id="31" name="正方形/長方形 30">
            <a:extLst>
              <a:ext uri="{FF2B5EF4-FFF2-40B4-BE49-F238E27FC236}">
                <a16:creationId xmlns:a16="http://schemas.microsoft.com/office/drawing/2014/main" id="{FD7E4353-7760-46D4-945A-228913164EF8}"/>
              </a:ext>
            </a:extLst>
          </p:cNvPr>
          <p:cNvSpPr/>
          <p:nvPr/>
        </p:nvSpPr>
        <p:spPr>
          <a:xfrm>
            <a:off x="1803600" y="4500000"/>
            <a:ext cx="478016" cy="369332"/>
          </a:xfrm>
          <a:prstGeom prst="rect">
            <a:avLst/>
          </a:prstGeom>
        </p:spPr>
        <p:txBody>
          <a:bodyPr wrap="none">
            <a:spAutoFit/>
          </a:bodyPr>
          <a:lstStyle/>
          <a:p>
            <a:r>
              <a:rPr lang="en-US" altLang="ja-JP" dirty="0">
                <a:latin typeface="+mn-ea"/>
              </a:rPr>
              <a:t>GT</a:t>
            </a:r>
            <a:endParaRPr lang="ja-JP" altLang="en-US" dirty="0"/>
          </a:p>
        </p:txBody>
      </p:sp>
      <p:sp>
        <p:nvSpPr>
          <p:cNvPr id="32" name="正方形/長方形 31">
            <a:extLst>
              <a:ext uri="{FF2B5EF4-FFF2-40B4-BE49-F238E27FC236}">
                <a16:creationId xmlns:a16="http://schemas.microsoft.com/office/drawing/2014/main" id="{0C32415F-3106-4465-928C-D7CACC6F8975}"/>
              </a:ext>
            </a:extLst>
          </p:cNvPr>
          <p:cNvSpPr/>
          <p:nvPr/>
        </p:nvSpPr>
        <p:spPr>
          <a:xfrm>
            <a:off x="1962000" y="4680000"/>
            <a:ext cx="457176" cy="369332"/>
          </a:xfrm>
          <a:prstGeom prst="rect">
            <a:avLst/>
          </a:prstGeom>
        </p:spPr>
        <p:txBody>
          <a:bodyPr wrap="none">
            <a:spAutoFit/>
          </a:bodyPr>
          <a:lstStyle/>
          <a:p>
            <a:r>
              <a:rPr lang="en-US" altLang="ja-JP" dirty="0">
                <a:latin typeface="+mn-ea"/>
              </a:rPr>
              <a:t>TT</a:t>
            </a:r>
            <a:endParaRPr lang="ja-JP" altLang="en-US" dirty="0"/>
          </a:p>
        </p:txBody>
      </p:sp>
      <p:cxnSp>
        <p:nvCxnSpPr>
          <p:cNvPr id="33" name="直線コネクタ 32">
            <a:extLst>
              <a:ext uri="{FF2B5EF4-FFF2-40B4-BE49-F238E27FC236}">
                <a16:creationId xmlns:a16="http://schemas.microsoft.com/office/drawing/2014/main" id="{F19E19CF-932E-4304-8425-1EB81EF135AA}"/>
              </a:ext>
            </a:extLst>
          </p:cNvPr>
          <p:cNvCxnSpPr/>
          <p:nvPr/>
        </p:nvCxnSpPr>
        <p:spPr bwMode="auto">
          <a:xfrm>
            <a:off x="2322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34" name="正方形/長方形 33">
            <a:extLst>
              <a:ext uri="{FF2B5EF4-FFF2-40B4-BE49-F238E27FC236}">
                <a16:creationId xmlns:a16="http://schemas.microsoft.com/office/drawing/2014/main" id="{E2913978-9C36-411F-A19C-3E084C609C70}"/>
              </a:ext>
            </a:extLst>
          </p:cNvPr>
          <p:cNvSpPr/>
          <p:nvPr/>
        </p:nvSpPr>
        <p:spPr>
          <a:xfrm>
            <a:off x="2098800" y="4860000"/>
            <a:ext cx="478016" cy="369332"/>
          </a:xfrm>
          <a:prstGeom prst="rect">
            <a:avLst/>
          </a:prstGeom>
        </p:spPr>
        <p:txBody>
          <a:bodyPr wrap="none">
            <a:spAutoFit/>
          </a:bodyPr>
          <a:lstStyle/>
          <a:p>
            <a:r>
              <a:rPr lang="en-US" altLang="ja-JP" dirty="0">
                <a:latin typeface="+mn-ea"/>
              </a:rPr>
              <a:t>TG</a:t>
            </a:r>
            <a:endParaRPr lang="ja-JP" altLang="en-US" dirty="0"/>
          </a:p>
        </p:txBody>
      </p:sp>
      <p:cxnSp>
        <p:nvCxnSpPr>
          <p:cNvPr id="35" name="直線コネクタ 34">
            <a:extLst>
              <a:ext uri="{FF2B5EF4-FFF2-40B4-BE49-F238E27FC236}">
                <a16:creationId xmlns:a16="http://schemas.microsoft.com/office/drawing/2014/main" id="{D6B368EB-0AAB-4EA3-97BF-161605909985}"/>
              </a:ext>
            </a:extLst>
          </p:cNvPr>
          <p:cNvCxnSpPr/>
          <p:nvPr/>
        </p:nvCxnSpPr>
        <p:spPr bwMode="auto">
          <a:xfrm>
            <a:off x="3096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36" name="直線コネクタ 35">
            <a:extLst>
              <a:ext uri="{FF2B5EF4-FFF2-40B4-BE49-F238E27FC236}">
                <a16:creationId xmlns:a16="http://schemas.microsoft.com/office/drawing/2014/main" id="{883AAC65-B995-43E5-839F-7A030AB82E54}"/>
              </a:ext>
            </a:extLst>
          </p:cNvPr>
          <p:cNvCxnSpPr/>
          <p:nvPr/>
        </p:nvCxnSpPr>
        <p:spPr bwMode="auto">
          <a:xfrm>
            <a:off x="8712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37" name="直線コネクタ 36">
            <a:extLst>
              <a:ext uri="{FF2B5EF4-FFF2-40B4-BE49-F238E27FC236}">
                <a16:creationId xmlns:a16="http://schemas.microsoft.com/office/drawing/2014/main" id="{B962DD8A-B246-43A7-8EFB-56A89CF8EFAF}"/>
              </a:ext>
            </a:extLst>
          </p:cNvPr>
          <p:cNvCxnSpPr/>
          <p:nvPr/>
        </p:nvCxnSpPr>
        <p:spPr bwMode="auto">
          <a:xfrm>
            <a:off x="1332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38" name="正方形/長方形 37">
            <a:extLst>
              <a:ext uri="{FF2B5EF4-FFF2-40B4-BE49-F238E27FC236}">
                <a16:creationId xmlns:a16="http://schemas.microsoft.com/office/drawing/2014/main" id="{5676A69C-EC40-4FC8-915A-8D5B767C2275}"/>
              </a:ext>
            </a:extLst>
          </p:cNvPr>
          <p:cNvSpPr/>
          <p:nvPr/>
        </p:nvSpPr>
        <p:spPr>
          <a:xfrm>
            <a:off x="3348000" y="2340000"/>
            <a:ext cx="498855" cy="369332"/>
          </a:xfrm>
          <a:prstGeom prst="rect">
            <a:avLst/>
          </a:prstGeom>
        </p:spPr>
        <p:txBody>
          <a:bodyPr wrap="none">
            <a:spAutoFit/>
          </a:bodyPr>
          <a:lstStyle/>
          <a:p>
            <a:r>
              <a:rPr lang="en-US" altLang="ja-JP" dirty="0">
                <a:latin typeface="+mn-ea"/>
              </a:rPr>
              <a:t>GG</a:t>
            </a:r>
            <a:endParaRPr lang="ja-JP" altLang="en-US" dirty="0"/>
          </a:p>
        </p:txBody>
      </p:sp>
      <p:sp>
        <p:nvSpPr>
          <p:cNvPr id="39" name="正方形/長方形 38">
            <a:extLst>
              <a:ext uri="{FF2B5EF4-FFF2-40B4-BE49-F238E27FC236}">
                <a16:creationId xmlns:a16="http://schemas.microsoft.com/office/drawing/2014/main" id="{7079FCBE-FBAF-4B74-9393-14AE7366549F}"/>
              </a:ext>
            </a:extLst>
          </p:cNvPr>
          <p:cNvSpPr/>
          <p:nvPr/>
        </p:nvSpPr>
        <p:spPr>
          <a:xfrm>
            <a:off x="3510000" y="2520000"/>
            <a:ext cx="478016" cy="369332"/>
          </a:xfrm>
          <a:prstGeom prst="rect">
            <a:avLst/>
          </a:prstGeom>
        </p:spPr>
        <p:txBody>
          <a:bodyPr wrap="none">
            <a:spAutoFit/>
          </a:bodyPr>
          <a:lstStyle/>
          <a:p>
            <a:r>
              <a:rPr lang="en-US" altLang="ja-JP" dirty="0">
                <a:latin typeface="+mn-ea"/>
              </a:rPr>
              <a:t>GT</a:t>
            </a:r>
            <a:endParaRPr lang="ja-JP" altLang="en-US" dirty="0"/>
          </a:p>
        </p:txBody>
      </p:sp>
      <p:sp>
        <p:nvSpPr>
          <p:cNvPr id="40" name="正方形/長方形 39">
            <a:extLst>
              <a:ext uri="{FF2B5EF4-FFF2-40B4-BE49-F238E27FC236}">
                <a16:creationId xmlns:a16="http://schemas.microsoft.com/office/drawing/2014/main" id="{95B2F3A5-A678-4D33-8F06-AB67DF6BBA13}"/>
              </a:ext>
            </a:extLst>
          </p:cNvPr>
          <p:cNvSpPr/>
          <p:nvPr/>
        </p:nvSpPr>
        <p:spPr>
          <a:xfrm>
            <a:off x="3664800" y="2700000"/>
            <a:ext cx="466794" cy="369332"/>
          </a:xfrm>
          <a:prstGeom prst="rect">
            <a:avLst/>
          </a:prstGeom>
        </p:spPr>
        <p:txBody>
          <a:bodyPr wrap="none">
            <a:spAutoFit/>
          </a:bodyPr>
          <a:lstStyle/>
          <a:p>
            <a:r>
              <a:rPr lang="en-US" altLang="ja-JP" dirty="0">
                <a:latin typeface="+mn-ea"/>
              </a:rPr>
              <a:t>TA</a:t>
            </a:r>
            <a:endParaRPr lang="ja-JP" altLang="en-US" dirty="0"/>
          </a:p>
        </p:txBody>
      </p:sp>
      <p:sp>
        <p:nvSpPr>
          <p:cNvPr id="41" name="正方形/長方形 40">
            <a:extLst>
              <a:ext uri="{FF2B5EF4-FFF2-40B4-BE49-F238E27FC236}">
                <a16:creationId xmlns:a16="http://schemas.microsoft.com/office/drawing/2014/main" id="{CD926DD6-9259-439E-B8D9-665D9D8B4A27}"/>
              </a:ext>
            </a:extLst>
          </p:cNvPr>
          <p:cNvSpPr/>
          <p:nvPr/>
        </p:nvSpPr>
        <p:spPr>
          <a:xfrm>
            <a:off x="3798000" y="2880000"/>
            <a:ext cx="484428" cy="369332"/>
          </a:xfrm>
          <a:prstGeom prst="rect">
            <a:avLst/>
          </a:prstGeom>
        </p:spPr>
        <p:txBody>
          <a:bodyPr wrap="none">
            <a:spAutoFit/>
          </a:bodyPr>
          <a:lstStyle/>
          <a:p>
            <a:r>
              <a:rPr lang="en-US" altLang="ja-JP" dirty="0">
                <a:latin typeface="+mn-ea"/>
              </a:rPr>
              <a:t>AC</a:t>
            </a:r>
            <a:endParaRPr lang="ja-JP" altLang="en-US" dirty="0"/>
          </a:p>
        </p:txBody>
      </p:sp>
      <p:sp>
        <p:nvSpPr>
          <p:cNvPr id="42" name="正方形/長方形 41">
            <a:extLst>
              <a:ext uri="{FF2B5EF4-FFF2-40B4-BE49-F238E27FC236}">
                <a16:creationId xmlns:a16="http://schemas.microsoft.com/office/drawing/2014/main" id="{B9A6D895-B83C-420D-9CAB-A353444CED42}"/>
              </a:ext>
            </a:extLst>
          </p:cNvPr>
          <p:cNvSpPr/>
          <p:nvPr/>
        </p:nvSpPr>
        <p:spPr>
          <a:xfrm>
            <a:off x="3938400" y="3060000"/>
            <a:ext cx="495649" cy="369332"/>
          </a:xfrm>
          <a:prstGeom prst="rect">
            <a:avLst/>
          </a:prstGeom>
        </p:spPr>
        <p:txBody>
          <a:bodyPr wrap="none">
            <a:spAutoFit/>
          </a:bodyPr>
          <a:lstStyle/>
          <a:p>
            <a:r>
              <a:rPr lang="en-US" altLang="ja-JP" dirty="0">
                <a:latin typeface="+mn-ea"/>
              </a:rPr>
              <a:t>CG</a:t>
            </a:r>
            <a:endParaRPr lang="ja-JP" altLang="en-US" dirty="0"/>
          </a:p>
        </p:txBody>
      </p:sp>
      <p:sp>
        <p:nvSpPr>
          <p:cNvPr id="43" name="正方形/長方形 42">
            <a:extLst>
              <a:ext uri="{FF2B5EF4-FFF2-40B4-BE49-F238E27FC236}">
                <a16:creationId xmlns:a16="http://schemas.microsoft.com/office/drawing/2014/main" id="{C9E89228-B7C9-412B-B4AA-A146F5C39CC1}"/>
              </a:ext>
            </a:extLst>
          </p:cNvPr>
          <p:cNvSpPr/>
          <p:nvPr/>
        </p:nvSpPr>
        <p:spPr>
          <a:xfrm>
            <a:off x="4089600" y="3248880"/>
            <a:ext cx="498855" cy="369332"/>
          </a:xfrm>
          <a:prstGeom prst="rect">
            <a:avLst/>
          </a:prstGeom>
        </p:spPr>
        <p:txBody>
          <a:bodyPr wrap="none">
            <a:spAutoFit/>
          </a:bodyPr>
          <a:lstStyle/>
          <a:p>
            <a:r>
              <a:rPr lang="en-US" altLang="ja-JP" dirty="0">
                <a:latin typeface="+mn-ea"/>
              </a:rPr>
              <a:t>GG</a:t>
            </a:r>
            <a:endParaRPr lang="ja-JP" altLang="en-US" dirty="0"/>
          </a:p>
        </p:txBody>
      </p:sp>
      <p:sp>
        <p:nvSpPr>
          <p:cNvPr id="44" name="正方形/長方形 43">
            <a:extLst>
              <a:ext uri="{FF2B5EF4-FFF2-40B4-BE49-F238E27FC236}">
                <a16:creationId xmlns:a16="http://schemas.microsoft.com/office/drawing/2014/main" id="{EFCF94A7-7497-4719-8383-877D8BD2B11D}"/>
              </a:ext>
            </a:extLst>
          </p:cNvPr>
          <p:cNvSpPr/>
          <p:nvPr/>
        </p:nvSpPr>
        <p:spPr>
          <a:xfrm>
            <a:off x="4244400" y="3420000"/>
            <a:ext cx="478016" cy="369332"/>
          </a:xfrm>
          <a:prstGeom prst="rect">
            <a:avLst/>
          </a:prstGeom>
        </p:spPr>
        <p:txBody>
          <a:bodyPr wrap="none">
            <a:spAutoFit/>
          </a:bodyPr>
          <a:lstStyle/>
          <a:p>
            <a:r>
              <a:rPr lang="en-US" altLang="ja-JP" dirty="0">
                <a:latin typeface="+mn-ea"/>
              </a:rPr>
              <a:t>GT</a:t>
            </a:r>
            <a:endParaRPr lang="ja-JP" altLang="en-US" dirty="0"/>
          </a:p>
        </p:txBody>
      </p:sp>
      <p:sp>
        <p:nvSpPr>
          <p:cNvPr id="45" name="正方形/長方形 44">
            <a:extLst>
              <a:ext uri="{FF2B5EF4-FFF2-40B4-BE49-F238E27FC236}">
                <a16:creationId xmlns:a16="http://schemas.microsoft.com/office/drawing/2014/main" id="{4CBE171B-219C-4682-BB9F-C499C76A688E}"/>
              </a:ext>
            </a:extLst>
          </p:cNvPr>
          <p:cNvSpPr/>
          <p:nvPr/>
        </p:nvSpPr>
        <p:spPr>
          <a:xfrm>
            <a:off x="4399200" y="3600000"/>
            <a:ext cx="457176" cy="369332"/>
          </a:xfrm>
          <a:prstGeom prst="rect">
            <a:avLst/>
          </a:prstGeom>
        </p:spPr>
        <p:txBody>
          <a:bodyPr wrap="none">
            <a:spAutoFit/>
          </a:bodyPr>
          <a:lstStyle/>
          <a:p>
            <a:r>
              <a:rPr lang="en-US" altLang="ja-JP" dirty="0">
                <a:latin typeface="+mn-ea"/>
              </a:rPr>
              <a:t>TT</a:t>
            </a:r>
            <a:endParaRPr lang="ja-JP" altLang="en-US" dirty="0"/>
          </a:p>
        </p:txBody>
      </p:sp>
      <p:sp>
        <p:nvSpPr>
          <p:cNvPr id="46" name="正方形/長方形 45">
            <a:extLst>
              <a:ext uri="{FF2B5EF4-FFF2-40B4-BE49-F238E27FC236}">
                <a16:creationId xmlns:a16="http://schemas.microsoft.com/office/drawing/2014/main" id="{6A0BC431-010A-4633-AA44-2D924521D080}"/>
              </a:ext>
            </a:extLst>
          </p:cNvPr>
          <p:cNvSpPr/>
          <p:nvPr/>
        </p:nvSpPr>
        <p:spPr>
          <a:xfrm>
            <a:off x="4536000" y="3780000"/>
            <a:ext cx="474810" cy="369332"/>
          </a:xfrm>
          <a:prstGeom prst="rect">
            <a:avLst/>
          </a:prstGeom>
        </p:spPr>
        <p:txBody>
          <a:bodyPr wrap="none">
            <a:spAutoFit/>
          </a:bodyPr>
          <a:lstStyle/>
          <a:p>
            <a:r>
              <a:rPr lang="en-US" altLang="ja-JP" dirty="0">
                <a:latin typeface="+mn-ea"/>
              </a:rPr>
              <a:t>TC</a:t>
            </a:r>
            <a:endParaRPr lang="ja-JP" altLang="en-US" dirty="0"/>
          </a:p>
        </p:txBody>
      </p:sp>
      <p:sp>
        <p:nvSpPr>
          <p:cNvPr id="47" name="正方形/長方形 46">
            <a:extLst>
              <a:ext uri="{FF2B5EF4-FFF2-40B4-BE49-F238E27FC236}">
                <a16:creationId xmlns:a16="http://schemas.microsoft.com/office/drawing/2014/main" id="{2A033F5E-8284-41E1-9302-23D20F343F97}"/>
              </a:ext>
            </a:extLst>
          </p:cNvPr>
          <p:cNvSpPr/>
          <p:nvPr/>
        </p:nvSpPr>
        <p:spPr>
          <a:xfrm>
            <a:off x="4669200" y="3960000"/>
            <a:ext cx="492443" cy="369332"/>
          </a:xfrm>
          <a:prstGeom prst="rect">
            <a:avLst/>
          </a:prstGeom>
        </p:spPr>
        <p:txBody>
          <a:bodyPr wrap="none">
            <a:spAutoFit/>
          </a:bodyPr>
          <a:lstStyle/>
          <a:p>
            <a:r>
              <a:rPr lang="en-US" altLang="ja-JP" dirty="0">
                <a:latin typeface="+mn-ea"/>
              </a:rPr>
              <a:t>CC</a:t>
            </a:r>
            <a:endParaRPr lang="ja-JP" altLang="en-US" dirty="0"/>
          </a:p>
        </p:txBody>
      </p:sp>
      <p:sp>
        <p:nvSpPr>
          <p:cNvPr id="48" name="正方形/長方形 47">
            <a:extLst>
              <a:ext uri="{FF2B5EF4-FFF2-40B4-BE49-F238E27FC236}">
                <a16:creationId xmlns:a16="http://schemas.microsoft.com/office/drawing/2014/main" id="{29D5FEF7-33EF-4D30-8801-4809CFD3403B}"/>
              </a:ext>
            </a:extLst>
          </p:cNvPr>
          <p:cNvSpPr/>
          <p:nvPr/>
        </p:nvSpPr>
        <p:spPr>
          <a:xfrm>
            <a:off x="4816800" y="4140000"/>
            <a:ext cx="495649" cy="369332"/>
          </a:xfrm>
          <a:prstGeom prst="rect">
            <a:avLst/>
          </a:prstGeom>
        </p:spPr>
        <p:txBody>
          <a:bodyPr wrap="none">
            <a:spAutoFit/>
          </a:bodyPr>
          <a:lstStyle/>
          <a:p>
            <a:r>
              <a:rPr lang="en-US" altLang="ja-JP" dirty="0">
                <a:latin typeface="+mn-ea"/>
              </a:rPr>
              <a:t>CG</a:t>
            </a:r>
            <a:endParaRPr lang="ja-JP" altLang="en-US" dirty="0"/>
          </a:p>
        </p:txBody>
      </p:sp>
      <p:sp>
        <p:nvSpPr>
          <p:cNvPr id="49" name="正方形/長方形 48">
            <a:extLst>
              <a:ext uri="{FF2B5EF4-FFF2-40B4-BE49-F238E27FC236}">
                <a16:creationId xmlns:a16="http://schemas.microsoft.com/office/drawing/2014/main" id="{4AE97615-A122-42DE-95DC-2B7B9718111B}"/>
              </a:ext>
            </a:extLst>
          </p:cNvPr>
          <p:cNvSpPr/>
          <p:nvPr/>
        </p:nvSpPr>
        <p:spPr>
          <a:xfrm>
            <a:off x="4968000" y="4320000"/>
            <a:ext cx="498855" cy="369332"/>
          </a:xfrm>
          <a:prstGeom prst="rect">
            <a:avLst/>
          </a:prstGeom>
        </p:spPr>
        <p:txBody>
          <a:bodyPr wrap="none">
            <a:spAutoFit/>
          </a:bodyPr>
          <a:lstStyle/>
          <a:p>
            <a:r>
              <a:rPr lang="en-US" altLang="ja-JP" dirty="0">
                <a:latin typeface="+mn-ea"/>
              </a:rPr>
              <a:t>GG</a:t>
            </a:r>
            <a:endParaRPr lang="ja-JP" altLang="en-US" dirty="0"/>
          </a:p>
        </p:txBody>
      </p:sp>
      <p:sp>
        <p:nvSpPr>
          <p:cNvPr id="50" name="正方形/長方形 49">
            <a:extLst>
              <a:ext uri="{FF2B5EF4-FFF2-40B4-BE49-F238E27FC236}">
                <a16:creationId xmlns:a16="http://schemas.microsoft.com/office/drawing/2014/main" id="{A46E9C0F-8C65-44E2-8D65-385D397CCF72}"/>
              </a:ext>
            </a:extLst>
          </p:cNvPr>
          <p:cNvSpPr/>
          <p:nvPr/>
        </p:nvSpPr>
        <p:spPr>
          <a:xfrm>
            <a:off x="5126400" y="4500000"/>
            <a:ext cx="478016" cy="369332"/>
          </a:xfrm>
          <a:prstGeom prst="rect">
            <a:avLst/>
          </a:prstGeom>
        </p:spPr>
        <p:txBody>
          <a:bodyPr wrap="none">
            <a:spAutoFit/>
          </a:bodyPr>
          <a:lstStyle/>
          <a:p>
            <a:r>
              <a:rPr lang="en-US" altLang="ja-JP" dirty="0">
                <a:latin typeface="+mn-ea"/>
              </a:rPr>
              <a:t>GT</a:t>
            </a:r>
            <a:endParaRPr lang="ja-JP" altLang="en-US" dirty="0"/>
          </a:p>
        </p:txBody>
      </p:sp>
      <p:cxnSp>
        <p:nvCxnSpPr>
          <p:cNvPr id="51" name="直線コネクタ 50">
            <a:extLst>
              <a:ext uri="{FF2B5EF4-FFF2-40B4-BE49-F238E27FC236}">
                <a16:creationId xmlns:a16="http://schemas.microsoft.com/office/drawing/2014/main" id="{C19F0BEB-73F1-44F7-8DB3-643219377B7B}"/>
              </a:ext>
            </a:extLst>
          </p:cNvPr>
          <p:cNvCxnSpPr/>
          <p:nvPr/>
        </p:nvCxnSpPr>
        <p:spPr bwMode="auto">
          <a:xfrm>
            <a:off x="3440832"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52" name="直線コネクタ 51">
            <a:extLst>
              <a:ext uri="{FF2B5EF4-FFF2-40B4-BE49-F238E27FC236}">
                <a16:creationId xmlns:a16="http://schemas.microsoft.com/office/drawing/2014/main" id="{A2A69E63-03FA-4BBD-B9F6-772A15C62F8A}"/>
              </a:ext>
            </a:extLst>
          </p:cNvPr>
          <p:cNvCxnSpPr/>
          <p:nvPr/>
        </p:nvCxnSpPr>
        <p:spPr bwMode="auto">
          <a:xfrm>
            <a:off x="41832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53" name="直線コネクタ 52">
            <a:extLst>
              <a:ext uri="{FF2B5EF4-FFF2-40B4-BE49-F238E27FC236}">
                <a16:creationId xmlns:a16="http://schemas.microsoft.com/office/drawing/2014/main" id="{28CFFF8F-FE67-443A-9166-E594094230CE}"/>
              </a:ext>
            </a:extLst>
          </p:cNvPr>
          <p:cNvCxnSpPr/>
          <p:nvPr/>
        </p:nvCxnSpPr>
        <p:spPr bwMode="auto">
          <a:xfrm>
            <a:off x="49104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54" name="直線コネクタ 53">
            <a:extLst>
              <a:ext uri="{FF2B5EF4-FFF2-40B4-BE49-F238E27FC236}">
                <a16:creationId xmlns:a16="http://schemas.microsoft.com/office/drawing/2014/main" id="{CFB1E25B-4918-4128-8B42-2008104A88C8}"/>
              </a:ext>
            </a:extLst>
          </p:cNvPr>
          <p:cNvCxnSpPr/>
          <p:nvPr/>
        </p:nvCxnSpPr>
        <p:spPr bwMode="auto">
          <a:xfrm>
            <a:off x="5634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55" name="直線コネクタ 54">
            <a:extLst>
              <a:ext uri="{FF2B5EF4-FFF2-40B4-BE49-F238E27FC236}">
                <a16:creationId xmlns:a16="http://schemas.microsoft.com/office/drawing/2014/main" id="{4F69F775-8B0A-42EF-8BF3-B6CAF8011C80}"/>
              </a:ext>
            </a:extLst>
          </p:cNvPr>
          <p:cNvCxnSpPr/>
          <p:nvPr/>
        </p:nvCxnSpPr>
        <p:spPr bwMode="auto">
          <a:xfrm>
            <a:off x="6408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56" name="直線コネクタ 55">
            <a:extLst>
              <a:ext uri="{FF2B5EF4-FFF2-40B4-BE49-F238E27FC236}">
                <a16:creationId xmlns:a16="http://schemas.microsoft.com/office/drawing/2014/main" id="{152689CD-56A7-455E-9422-77898CDB4268}"/>
              </a:ext>
            </a:extLst>
          </p:cNvPr>
          <p:cNvCxnSpPr/>
          <p:nvPr/>
        </p:nvCxnSpPr>
        <p:spPr bwMode="auto">
          <a:xfrm>
            <a:off x="7164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58" name="正方形/長方形 57">
            <a:extLst>
              <a:ext uri="{FF2B5EF4-FFF2-40B4-BE49-F238E27FC236}">
                <a16:creationId xmlns:a16="http://schemas.microsoft.com/office/drawing/2014/main" id="{07410E1F-E157-4879-81B8-70B5E374938F}"/>
              </a:ext>
            </a:extLst>
          </p:cNvPr>
          <p:cNvSpPr/>
          <p:nvPr/>
        </p:nvSpPr>
        <p:spPr>
          <a:xfrm>
            <a:off x="5263200" y="4680000"/>
            <a:ext cx="457176" cy="369332"/>
          </a:xfrm>
          <a:prstGeom prst="rect">
            <a:avLst/>
          </a:prstGeom>
        </p:spPr>
        <p:txBody>
          <a:bodyPr wrap="none">
            <a:spAutoFit/>
          </a:bodyPr>
          <a:lstStyle/>
          <a:p>
            <a:r>
              <a:rPr lang="en-US" altLang="ja-JP" dirty="0">
                <a:latin typeface="+mn-ea"/>
              </a:rPr>
              <a:t>TT</a:t>
            </a:r>
            <a:endParaRPr lang="ja-JP" altLang="en-US" dirty="0"/>
          </a:p>
        </p:txBody>
      </p:sp>
      <p:sp>
        <p:nvSpPr>
          <p:cNvPr id="59" name="正方形/長方形 58">
            <a:extLst>
              <a:ext uri="{FF2B5EF4-FFF2-40B4-BE49-F238E27FC236}">
                <a16:creationId xmlns:a16="http://schemas.microsoft.com/office/drawing/2014/main" id="{FC37A6D0-2C6A-4C0B-A65C-2932A6C996A5}"/>
              </a:ext>
            </a:extLst>
          </p:cNvPr>
          <p:cNvSpPr/>
          <p:nvPr/>
        </p:nvSpPr>
        <p:spPr>
          <a:xfrm>
            <a:off x="5392800" y="4859868"/>
            <a:ext cx="478016" cy="369332"/>
          </a:xfrm>
          <a:prstGeom prst="rect">
            <a:avLst/>
          </a:prstGeom>
        </p:spPr>
        <p:txBody>
          <a:bodyPr wrap="none">
            <a:spAutoFit/>
          </a:bodyPr>
          <a:lstStyle/>
          <a:p>
            <a:r>
              <a:rPr lang="en-US" altLang="ja-JP" dirty="0">
                <a:latin typeface="+mn-ea"/>
              </a:rPr>
              <a:t>TG</a:t>
            </a:r>
            <a:endParaRPr lang="ja-JP" altLang="en-US" dirty="0"/>
          </a:p>
        </p:txBody>
      </p:sp>
      <p:cxnSp>
        <p:nvCxnSpPr>
          <p:cNvPr id="60" name="直線コネクタ 59">
            <a:extLst>
              <a:ext uri="{FF2B5EF4-FFF2-40B4-BE49-F238E27FC236}">
                <a16:creationId xmlns:a16="http://schemas.microsoft.com/office/drawing/2014/main" id="{9E422120-0506-4777-B087-A7959EDCB63C}"/>
              </a:ext>
            </a:extLst>
          </p:cNvPr>
          <p:cNvCxnSpPr/>
          <p:nvPr/>
        </p:nvCxnSpPr>
        <p:spPr>
          <a:xfrm flipH="1">
            <a:off x="144000" y="3337200"/>
            <a:ext cx="7020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09B4B1BF-916F-4E6A-AD7C-3E5679510FE5}"/>
              </a:ext>
            </a:extLst>
          </p:cNvPr>
          <p:cNvCxnSpPr/>
          <p:nvPr/>
        </p:nvCxnSpPr>
        <p:spPr>
          <a:xfrm flipH="1">
            <a:off x="144000" y="4240800"/>
            <a:ext cx="7020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57AE6C52-355E-4119-ADCB-208308154862}"/>
              </a:ext>
            </a:extLst>
          </p:cNvPr>
          <p:cNvCxnSpPr/>
          <p:nvPr/>
        </p:nvCxnSpPr>
        <p:spPr>
          <a:xfrm flipH="1">
            <a:off x="144000" y="5144400"/>
            <a:ext cx="7020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E07308B4-D6A9-46F5-94AD-B1FC8C55FA06}"/>
              </a:ext>
            </a:extLst>
          </p:cNvPr>
          <p:cNvCxnSpPr/>
          <p:nvPr/>
        </p:nvCxnSpPr>
        <p:spPr>
          <a:xfrm flipH="1">
            <a:off x="144000" y="2434665"/>
            <a:ext cx="7020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9D12FFD1-9ACB-4F92-AE2C-D5A93F105D27}"/>
              </a:ext>
            </a:extLst>
          </p:cNvPr>
          <p:cNvCxnSpPr/>
          <p:nvPr/>
        </p:nvCxnSpPr>
        <p:spPr>
          <a:xfrm flipH="1">
            <a:off x="128464" y="6051600"/>
            <a:ext cx="7020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5" name="正方形/長方形 64">
            <a:extLst>
              <a:ext uri="{FF2B5EF4-FFF2-40B4-BE49-F238E27FC236}">
                <a16:creationId xmlns:a16="http://schemas.microsoft.com/office/drawing/2014/main" id="{894F7BEA-827E-4037-9456-F5A06E6FEC6E}"/>
              </a:ext>
            </a:extLst>
          </p:cNvPr>
          <p:cNvSpPr/>
          <p:nvPr/>
        </p:nvSpPr>
        <p:spPr>
          <a:xfrm>
            <a:off x="2232000" y="5040000"/>
            <a:ext cx="495649" cy="369332"/>
          </a:xfrm>
          <a:prstGeom prst="rect">
            <a:avLst/>
          </a:prstGeom>
        </p:spPr>
        <p:txBody>
          <a:bodyPr wrap="none">
            <a:spAutoFit/>
          </a:bodyPr>
          <a:lstStyle/>
          <a:p>
            <a:r>
              <a:rPr lang="en-US" altLang="ja-JP" dirty="0">
                <a:latin typeface="+mn-ea"/>
              </a:rPr>
              <a:t>GC</a:t>
            </a:r>
            <a:endParaRPr lang="ja-JP" altLang="en-US" dirty="0"/>
          </a:p>
        </p:txBody>
      </p:sp>
      <p:sp>
        <p:nvSpPr>
          <p:cNvPr id="66" name="正方形/長方形 65">
            <a:extLst>
              <a:ext uri="{FF2B5EF4-FFF2-40B4-BE49-F238E27FC236}">
                <a16:creationId xmlns:a16="http://schemas.microsoft.com/office/drawing/2014/main" id="{E3214229-EC3D-45FD-8E19-C62EDDCD2148}"/>
              </a:ext>
            </a:extLst>
          </p:cNvPr>
          <p:cNvSpPr/>
          <p:nvPr/>
        </p:nvSpPr>
        <p:spPr>
          <a:xfrm>
            <a:off x="2394000" y="5220000"/>
            <a:ext cx="495649" cy="369332"/>
          </a:xfrm>
          <a:prstGeom prst="rect">
            <a:avLst/>
          </a:prstGeom>
        </p:spPr>
        <p:txBody>
          <a:bodyPr wrap="none">
            <a:spAutoFit/>
          </a:bodyPr>
          <a:lstStyle/>
          <a:p>
            <a:r>
              <a:rPr lang="en-US" altLang="ja-JP" dirty="0">
                <a:latin typeface="+mn-ea"/>
              </a:rPr>
              <a:t>CC</a:t>
            </a:r>
            <a:endParaRPr lang="ja-JP" altLang="en-US" dirty="0"/>
          </a:p>
        </p:txBody>
      </p:sp>
      <p:sp>
        <p:nvSpPr>
          <p:cNvPr id="67" name="正方形/長方形 66">
            <a:extLst>
              <a:ext uri="{FF2B5EF4-FFF2-40B4-BE49-F238E27FC236}">
                <a16:creationId xmlns:a16="http://schemas.microsoft.com/office/drawing/2014/main" id="{CF0E0FC6-BCCF-4339-81E8-CB48A8ADA663}"/>
              </a:ext>
            </a:extLst>
          </p:cNvPr>
          <p:cNvSpPr/>
          <p:nvPr/>
        </p:nvSpPr>
        <p:spPr>
          <a:xfrm>
            <a:off x="2548800" y="5400000"/>
            <a:ext cx="495649" cy="369332"/>
          </a:xfrm>
          <a:prstGeom prst="rect">
            <a:avLst/>
          </a:prstGeom>
        </p:spPr>
        <p:txBody>
          <a:bodyPr wrap="none">
            <a:spAutoFit/>
          </a:bodyPr>
          <a:lstStyle/>
          <a:p>
            <a:r>
              <a:rPr lang="en-US" altLang="ja-JP" dirty="0">
                <a:latin typeface="+mn-ea"/>
              </a:rPr>
              <a:t>CG</a:t>
            </a:r>
            <a:endParaRPr lang="ja-JP" altLang="en-US" dirty="0"/>
          </a:p>
        </p:txBody>
      </p:sp>
      <p:sp>
        <p:nvSpPr>
          <p:cNvPr id="68" name="正方形/長方形 67">
            <a:extLst>
              <a:ext uri="{FF2B5EF4-FFF2-40B4-BE49-F238E27FC236}">
                <a16:creationId xmlns:a16="http://schemas.microsoft.com/office/drawing/2014/main" id="{085029C6-E7F1-497E-9A63-85CC28D6AA27}"/>
              </a:ext>
            </a:extLst>
          </p:cNvPr>
          <p:cNvSpPr/>
          <p:nvPr/>
        </p:nvSpPr>
        <p:spPr>
          <a:xfrm>
            <a:off x="2700000" y="5580000"/>
            <a:ext cx="487634" cy="369332"/>
          </a:xfrm>
          <a:prstGeom prst="rect">
            <a:avLst/>
          </a:prstGeom>
        </p:spPr>
        <p:txBody>
          <a:bodyPr wrap="none">
            <a:spAutoFit/>
          </a:bodyPr>
          <a:lstStyle/>
          <a:p>
            <a:r>
              <a:rPr lang="en-US" altLang="ja-JP" dirty="0">
                <a:latin typeface="+mn-ea"/>
              </a:rPr>
              <a:t>GA</a:t>
            </a:r>
            <a:endParaRPr lang="ja-JP" altLang="en-US" dirty="0"/>
          </a:p>
        </p:txBody>
      </p:sp>
      <p:sp>
        <p:nvSpPr>
          <p:cNvPr id="70" name="正方形/長方形 69">
            <a:extLst>
              <a:ext uri="{FF2B5EF4-FFF2-40B4-BE49-F238E27FC236}">
                <a16:creationId xmlns:a16="http://schemas.microsoft.com/office/drawing/2014/main" id="{9CBF3BA5-7AA9-4FE8-A5D8-2AA684311FBA}"/>
              </a:ext>
            </a:extLst>
          </p:cNvPr>
          <p:cNvSpPr/>
          <p:nvPr/>
        </p:nvSpPr>
        <p:spPr>
          <a:xfrm>
            <a:off x="5533200" y="5039948"/>
            <a:ext cx="495649" cy="369332"/>
          </a:xfrm>
          <a:prstGeom prst="rect">
            <a:avLst/>
          </a:prstGeom>
        </p:spPr>
        <p:txBody>
          <a:bodyPr wrap="none">
            <a:spAutoFit/>
          </a:bodyPr>
          <a:lstStyle/>
          <a:p>
            <a:r>
              <a:rPr lang="en-US" altLang="ja-JP" dirty="0">
                <a:latin typeface="+mn-ea"/>
              </a:rPr>
              <a:t>GC</a:t>
            </a:r>
            <a:endParaRPr lang="ja-JP" altLang="en-US" dirty="0"/>
          </a:p>
        </p:txBody>
      </p:sp>
      <p:sp>
        <p:nvSpPr>
          <p:cNvPr id="71" name="正方形/長方形 70">
            <a:extLst>
              <a:ext uri="{FF2B5EF4-FFF2-40B4-BE49-F238E27FC236}">
                <a16:creationId xmlns:a16="http://schemas.microsoft.com/office/drawing/2014/main" id="{C543230A-2F67-44B3-BC0C-7551A59A26F0}"/>
              </a:ext>
            </a:extLst>
          </p:cNvPr>
          <p:cNvSpPr/>
          <p:nvPr/>
        </p:nvSpPr>
        <p:spPr>
          <a:xfrm>
            <a:off x="5695200" y="5219948"/>
            <a:ext cx="495649" cy="369332"/>
          </a:xfrm>
          <a:prstGeom prst="rect">
            <a:avLst/>
          </a:prstGeom>
        </p:spPr>
        <p:txBody>
          <a:bodyPr wrap="none">
            <a:spAutoFit/>
          </a:bodyPr>
          <a:lstStyle/>
          <a:p>
            <a:r>
              <a:rPr lang="en-US" altLang="ja-JP" dirty="0">
                <a:latin typeface="+mn-ea"/>
              </a:rPr>
              <a:t>CC</a:t>
            </a:r>
            <a:endParaRPr lang="ja-JP" altLang="en-US" dirty="0"/>
          </a:p>
        </p:txBody>
      </p:sp>
      <p:sp>
        <p:nvSpPr>
          <p:cNvPr id="72" name="正方形/長方形 71">
            <a:extLst>
              <a:ext uri="{FF2B5EF4-FFF2-40B4-BE49-F238E27FC236}">
                <a16:creationId xmlns:a16="http://schemas.microsoft.com/office/drawing/2014/main" id="{0BDCDD85-F61E-4756-B839-9DCDF607B8E5}"/>
              </a:ext>
            </a:extLst>
          </p:cNvPr>
          <p:cNvSpPr/>
          <p:nvPr/>
        </p:nvSpPr>
        <p:spPr>
          <a:xfrm>
            <a:off x="5850000" y="5399948"/>
            <a:ext cx="495649" cy="369332"/>
          </a:xfrm>
          <a:prstGeom prst="rect">
            <a:avLst/>
          </a:prstGeom>
        </p:spPr>
        <p:txBody>
          <a:bodyPr wrap="none">
            <a:spAutoFit/>
          </a:bodyPr>
          <a:lstStyle/>
          <a:p>
            <a:r>
              <a:rPr lang="en-US" altLang="ja-JP" dirty="0">
                <a:latin typeface="+mn-ea"/>
              </a:rPr>
              <a:t>CG</a:t>
            </a:r>
            <a:endParaRPr lang="ja-JP" altLang="en-US" dirty="0"/>
          </a:p>
        </p:txBody>
      </p:sp>
      <p:sp>
        <p:nvSpPr>
          <p:cNvPr id="73" name="正方形/長方形 72">
            <a:extLst>
              <a:ext uri="{FF2B5EF4-FFF2-40B4-BE49-F238E27FC236}">
                <a16:creationId xmlns:a16="http://schemas.microsoft.com/office/drawing/2014/main" id="{144C8D27-B01F-4AE0-9147-147A602FF4DA}"/>
              </a:ext>
            </a:extLst>
          </p:cNvPr>
          <p:cNvSpPr/>
          <p:nvPr/>
        </p:nvSpPr>
        <p:spPr>
          <a:xfrm>
            <a:off x="6008400" y="5579948"/>
            <a:ext cx="487634" cy="369332"/>
          </a:xfrm>
          <a:prstGeom prst="rect">
            <a:avLst/>
          </a:prstGeom>
        </p:spPr>
        <p:txBody>
          <a:bodyPr wrap="none">
            <a:spAutoFit/>
          </a:bodyPr>
          <a:lstStyle/>
          <a:p>
            <a:r>
              <a:rPr lang="en-US" altLang="ja-JP" dirty="0">
                <a:latin typeface="+mn-ea"/>
              </a:rPr>
              <a:t>GA</a:t>
            </a:r>
            <a:endParaRPr lang="ja-JP" altLang="en-US" dirty="0"/>
          </a:p>
        </p:txBody>
      </p:sp>
      <p:sp>
        <p:nvSpPr>
          <p:cNvPr id="74" name="正方形/長方形 73">
            <a:extLst>
              <a:ext uri="{FF2B5EF4-FFF2-40B4-BE49-F238E27FC236}">
                <a16:creationId xmlns:a16="http://schemas.microsoft.com/office/drawing/2014/main" id="{43F726FE-0E48-4ECC-B14A-76422B3AAC26}"/>
              </a:ext>
            </a:extLst>
          </p:cNvPr>
          <p:cNvSpPr/>
          <p:nvPr/>
        </p:nvSpPr>
        <p:spPr>
          <a:xfrm>
            <a:off x="6163200" y="5760000"/>
            <a:ext cx="484428" cy="369332"/>
          </a:xfrm>
          <a:prstGeom prst="rect">
            <a:avLst/>
          </a:prstGeom>
        </p:spPr>
        <p:txBody>
          <a:bodyPr wrap="none">
            <a:spAutoFit/>
          </a:bodyPr>
          <a:lstStyle/>
          <a:p>
            <a:r>
              <a:rPr lang="en-US" altLang="ja-JP" dirty="0">
                <a:latin typeface="+mn-ea"/>
              </a:rPr>
              <a:t>AC</a:t>
            </a:r>
            <a:endParaRPr lang="ja-JP" altLang="en-US" dirty="0"/>
          </a:p>
        </p:txBody>
      </p:sp>
      <p:sp>
        <p:nvSpPr>
          <p:cNvPr id="75" name="正方形/長方形 74">
            <a:extLst>
              <a:ext uri="{FF2B5EF4-FFF2-40B4-BE49-F238E27FC236}">
                <a16:creationId xmlns:a16="http://schemas.microsoft.com/office/drawing/2014/main" id="{FA7120ED-26D3-4CF0-8860-5F610F612C56}"/>
              </a:ext>
            </a:extLst>
          </p:cNvPr>
          <p:cNvSpPr/>
          <p:nvPr/>
        </p:nvSpPr>
        <p:spPr>
          <a:xfrm>
            <a:off x="6315600" y="5939988"/>
            <a:ext cx="492443" cy="369332"/>
          </a:xfrm>
          <a:prstGeom prst="rect">
            <a:avLst/>
          </a:prstGeom>
        </p:spPr>
        <p:txBody>
          <a:bodyPr wrap="none">
            <a:spAutoFit/>
          </a:bodyPr>
          <a:lstStyle/>
          <a:p>
            <a:r>
              <a:rPr lang="en-US" altLang="ja-JP" dirty="0">
                <a:latin typeface="+mn-ea"/>
              </a:rPr>
              <a:t>CC</a:t>
            </a:r>
            <a:endParaRPr lang="ja-JP" altLang="en-US" dirty="0"/>
          </a:p>
        </p:txBody>
      </p:sp>
      <p:sp>
        <p:nvSpPr>
          <p:cNvPr id="76" name="正方形/長方形 75">
            <a:extLst>
              <a:ext uri="{FF2B5EF4-FFF2-40B4-BE49-F238E27FC236}">
                <a16:creationId xmlns:a16="http://schemas.microsoft.com/office/drawing/2014/main" id="{157B9B88-63BA-4F03-BB6B-63C8B4D3C4E5}"/>
              </a:ext>
            </a:extLst>
          </p:cNvPr>
          <p:cNvSpPr/>
          <p:nvPr/>
        </p:nvSpPr>
        <p:spPr>
          <a:xfrm>
            <a:off x="6468000" y="6120000"/>
            <a:ext cx="492443" cy="369332"/>
          </a:xfrm>
          <a:prstGeom prst="rect">
            <a:avLst/>
          </a:prstGeom>
        </p:spPr>
        <p:txBody>
          <a:bodyPr wrap="none">
            <a:spAutoFit/>
          </a:bodyPr>
          <a:lstStyle/>
          <a:p>
            <a:r>
              <a:rPr lang="en-US" altLang="ja-JP" dirty="0">
                <a:latin typeface="+mn-ea"/>
              </a:rPr>
              <a:t>CC</a:t>
            </a:r>
            <a:endParaRPr lang="ja-JP" altLang="en-US" dirty="0"/>
          </a:p>
        </p:txBody>
      </p:sp>
      <p:sp>
        <p:nvSpPr>
          <p:cNvPr id="77" name="正方形/長方形 76">
            <a:extLst>
              <a:ext uri="{FF2B5EF4-FFF2-40B4-BE49-F238E27FC236}">
                <a16:creationId xmlns:a16="http://schemas.microsoft.com/office/drawing/2014/main" id="{9F8D0BC3-9843-44C1-B95D-6DF4DCCE0F3E}"/>
              </a:ext>
            </a:extLst>
          </p:cNvPr>
          <p:cNvSpPr/>
          <p:nvPr/>
        </p:nvSpPr>
        <p:spPr>
          <a:xfrm>
            <a:off x="6620400" y="6300000"/>
            <a:ext cx="492443" cy="369332"/>
          </a:xfrm>
          <a:prstGeom prst="rect">
            <a:avLst/>
          </a:prstGeom>
        </p:spPr>
        <p:txBody>
          <a:bodyPr wrap="none">
            <a:spAutoFit/>
          </a:bodyPr>
          <a:lstStyle/>
          <a:p>
            <a:r>
              <a:rPr lang="en-US" altLang="ja-JP" dirty="0">
                <a:latin typeface="+mn-ea"/>
              </a:rPr>
              <a:t>CC</a:t>
            </a:r>
            <a:endParaRPr lang="ja-JP" altLang="en-US" dirty="0"/>
          </a:p>
        </p:txBody>
      </p:sp>
      <p:sp>
        <p:nvSpPr>
          <p:cNvPr id="78" name="正方形/長方形 77">
            <a:extLst>
              <a:ext uri="{FF2B5EF4-FFF2-40B4-BE49-F238E27FC236}">
                <a16:creationId xmlns:a16="http://schemas.microsoft.com/office/drawing/2014/main" id="{9D0BD01F-D894-4B51-A90D-3BD433219C43}"/>
              </a:ext>
            </a:extLst>
          </p:cNvPr>
          <p:cNvSpPr/>
          <p:nvPr/>
        </p:nvSpPr>
        <p:spPr>
          <a:xfrm>
            <a:off x="6772800" y="6480000"/>
            <a:ext cx="492443" cy="369332"/>
          </a:xfrm>
          <a:prstGeom prst="rect">
            <a:avLst/>
          </a:prstGeom>
        </p:spPr>
        <p:txBody>
          <a:bodyPr wrap="none">
            <a:spAutoFit/>
          </a:bodyPr>
          <a:lstStyle/>
          <a:p>
            <a:r>
              <a:rPr lang="en-US" altLang="ja-JP" dirty="0">
                <a:latin typeface="+mn-ea"/>
              </a:rPr>
              <a:t>CC</a:t>
            </a:r>
            <a:endParaRPr lang="ja-JP" altLang="en-US" dirty="0"/>
          </a:p>
        </p:txBody>
      </p:sp>
      <p:pic>
        <p:nvPicPr>
          <p:cNvPr id="80" name="図 79">
            <a:extLst>
              <a:ext uri="{FF2B5EF4-FFF2-40B4-BE49-F238E27FC236}">
                <a16:creationId xmlns:a16="http://schemas.microsoft.com/office/drawing/2014/main" id="{CB3811DF-924A-4E3A-9A15-5D60F75D5A18}"/>
              </a:ext>
            </a:extLst>
          </p:cNvPr>
          <p:cNvPicPr>
            <a:picLocks noChangeAspect="1"/>
          </p:cNvPicPr>
          <p:nvPr/>
        </p:nvPicPr>
        <p:blipFill rotWithShape="1">
          <a:blip r:embed="rId3"/>
          <a:srcRect l="-2" r="547"/>
          <a:stretch/>
        </p:blipFill>
        <p:spPr>
          <a:xfrm>
            <a:off x="8016000" y="2495419"/>
            <a:ext cx="1152000" cy="3520745"/>
          </a:xfrm>
          <a:prstGeom prst="rect">
            <a:avLst/>
          </a:prstGeom>
          <a:ln w="19050">
            <a:solidFill>
              <a:srgbClr val="FF0000"/>
            </a:solidFill>
          </a:ln>
        </p:spPr>
      </p:pic>
      <p:sp>
        <p:nvSpPr>
          <p:cNvPr id="81" name="右中かっこ 80">
            <a:extLst>
              <a:ext uri="{FF2B5EF4-FFF2-40B4-BE49-F238E27FC236}">
                <a16:creationId xmlns:a16="http://schemas.microsoft.com/office/drawing/2014/main" id="{8224D040-7CDC-406A-A0B0-EBE169685769}"/>
              </a:ext>
            </a:extLst>
          </p:cNvPr>
          <p:cNvSpPr/>
          <p:nvPr/>
        </p:nvSpPr>
        <p:spPr>
          <a:xfrm rot="19227633">
            <a:off x="6876000" y="5616000"/>
            <a:ext cx="166688" cy="1080000"/>
          </a:xfrm>
          <a:prstGeom prst="rightBrace">
            <a:avLst>
              <a:gd name="adj1" fmla="val 32935"/>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nvGrpSpPr>
          <p:cNvPr id="82" name="グループ化 1">
            <a:extLst>
              <a:ext uri="{FF2B5EF4-FFF2-40B4-BE49-F238E27FC236}">
                <a16:creationId xmlns:a16="http://schemas.microsoft.com/office/drawing/2014/main" id="{3324EC26-CEE2-4456-A74F-A6FF3914A483}"/>
              </a:ext>
            </a:extLst>
          </p:cNvPr>
          <p:cNvGrpSpPr>
            <a:grpSpLocks/>
          </p:cNvGrpSpPr>
          <p:nvPr/>
        </p:nvGrpSpPr>
        <p:grpSpPr bwMode="auto">
          <a:xfrm>
            <a:off x="6969224" y="5661620"/>
            <a:ext cx="415498" cy="647700"/>
            <a:chOff x="8946000" y="4620357"/>
            <a:chExt cx="415497" cy="647700"/>
          </a:xfrm>
        </p:grpSpPr>
        <p:sp>
          <p:nvSpPr>
            <p:cNvPr id="83" name="下矢印 31">
              <a:extLst>
                <a:ext uri="{FF2B5EF4-FFF2-40B4-BE49-F238E27FC236}">
                  <a16:creationId xmlns:a16="http://schemas.microsoft.com/office/drawing/2014/main" id="{F49CA2A1-C1C7-4E48-9F60-9AA39CE9A09D}"/>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84" name="正方形/長方形 1">
              <a:extLst>
                <a:ext uri="{FF2B5EF4-FFF2-40B4-BE49-F238E27FC236}">
                  <a16:creationId xmlns:a16="http://schemas.microsoft.com/office/drawing/2014/main" id="{EF4C0430-0BA1-4473-9738-2B65530E027C}"/>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sp>
        <p:nvSpPr>
          <p:cNvPr id="85" name="Text Box 8">
            <a:extLst>
              <a:ext uri="{FF2B5EF4-FFF2-40B4-BE49-F238E27FC236}">
                <a16:creationId xmlns:a16="http://schemas.microsoft.com/office/drawing/2014/main" id="{B8687981-CDE0-4A3C-B063-D28EC8FAA18C}"/>
              </a:ext>
            </a:extLst>
          </p:cNvPr>
          <p:cNvSpPr txBox="1">
            <a:spLocks noChangeArrowheads="1"/>
          </p:cNvSpPr>
          <p:nvPr/>
        </p:nvSpPr>
        <p:spPr bwMode="auto">
          <a:xfrm>
            <a:off x="5796172" y="46100"/>
            <a:ext cx="4053371" cy="1754326"/>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例えば、①と②の</a:t>
            </a:r>
            <a:r>
              <a:rPr lang="en-US" altLang="ja-JP" dirty="0">
                <a:solidFill>
                  <a:schemeClr val="bg1">
                    <a:lumMod val="50000"/>
                  </a:schemeClr>
                </a:solidFill>
                <a:latin typeface="+mn-ea"/>
              </a:rPr>
              <a:t>2</a:t>
            </a:r>
            <a:r>
              <a:rPr lang="ja-JP" altLang="en-US" dirty="0">
                <a:solidFill>
                  <a:schemeClr val="bg1">
                    <a:lumMod val="50000"/>
                  </a:schemeClr>
                </a:solidFill>
                <a:latin typeface="+mn-ea"/>
              </a:rPr>
              <a:t>つの配列比較（類似度の評価）が可能。赤下線部分は同一であり、②のほうが</a:t>
            </a:r>
            <a:r>
              <a:rPr lang="en-US" altLang="ja-JP" dirty="0">
                <a:solidFill>
                  <a:schemeClr val="bg1">
                    <a:lumMod val="50000"/>
                  </a:schemeClr>
                </a:solidFill>
                <a:latin typeface="+mn-ea"/>
              </a:rPr>
              <a:t>5</a:t>
            </a:r>
            <a:r>
              <a:rPr lang="ja-JP" altLang="en-US" dirty="0">
                <a:solidFill>
                  <a:schemeClr val="bg1">
                    <a:lumMod val="50000"/>
                  </a:schemeClr>
                </a:solidFill>
                <a:latin typeface="+mn-ea"/>
              </a:rPr>
              <a:t>つだけ</a:t>
            </a:r>
            <a:r>
              <a:rPr lang="en-US" altLang="ja-JP" dirty="0">
                <a:solidFill>
                  <a:schemeClr val="bg1">
                    <a:lumMod val="50000"/>
                  </a:schemeClr>
                </a:solidFill>
                <a:latin typeface="+mn-ea"/>
              </a:rPr>
              <a:t>C</a:t>
            </a:r>
            <a:r>
              <a:rPr lang="ja-JP" altLang="en-US" dirty="0">
                <a:solidFill>
                  <a:schemeClr val="bg1">
                    <a:lumMod val="50000"/>
                  </a:schemeClr>
                </a:solidFill>
                <a:latin typeface="+mn-ea"/>
              </a:rPr>
              <a:t>が多い。それゆえ、③の分だけ出現頻度が上乗せされて、</a:t>
            </a:r>
            <a:r>
              <a:rPr lang="ja-JP" altLang="en-US" dirty="0">
                <a:latin typeface="+mn-ea"/>
              </a:rPr>
              <a:t>①と②の出現頻度は、それぞれこんな感じになります。</a:t>
            </a:r>
            <a:endParaRPr lang="en-US" altLang="ja-JP" dirty="0">
              <a:latin typeface="+mn-ea"/>
            </a:endParaRPr>
          </a:p>
        </p:txBody>
      </p:sp>
      <p:grpSp>
        <p:nvGrpSpPr>
          <p:cNvPr id="92" name="グループ化 25">
            <a:extLst>
              <a:ext uri="{FF2B5EF4-FFF2-40B4-BE49-F238E27FC236}">
                <a16:creationId xmlns:a16="http://schemas.microsoft.com/office/drawing/2014/main" id="{EEADCF3E-0B59-49AC-9207-878C753D579E}"/>
              </a:ext>
            </a:extLst>
          </p:cNvPr>
          <p:cNvGrpSpPr>
            <a:grpSpLocks/>
          </p:cNvGrpSpPr>
          <p:nvPr/>
        </p:nvGrpSpPr>
        <p:grpSpPr bwMode="auto">
          <a:xfrm>
            <a:off x="8290800" y="2111759"/>
            <a:ext cx="647700" cy="368300"/>
            <a:chOff x="8265543" y="5967772"/>
            <a:chExt cx="647700" cy="369332"/>
          </a:xfrm>
        </p:grpSpPr>
        <p:sp>
          <p:nvSpPr>
            <p:cNvPr id="93" name="下矢印 26">
              <a:extLst>
                <a:ext uri="{FF2B5EF4-FFF2-40B4-BE49-F238E27FC236}">
                  <a16:creationId xmlns:a16="http://schemas.microsoft.com/office/drawing/2014/main" id="{EEBCB1D0-2E20-4FE4-931F-0CDE917AB9DE}"/>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94" name="テキスト ボックス 27">
              <a:extLst>
                <a:ext uri="{FF2B5EF4-FFF2-40B4-BE49-F238E27FC236}">
                  <a16:creationId xmlns:a16="http://schemas.microsoft.com/office/drawing/2014/main" id="{058BF6E7-6C56-4FCA-BB7D-AD32E5069E93}"/>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89" name="グループ化 25">
            <a:extLst>
              <a:ext uri="{FF2B5EF4-FFF2-40B4-BE49-F238E27FC236}">
                <a16:creationId xmlns:a16="http://schemas.microsoft.com/office/drawing/2014/main" id="{2414279E-1FFA-404A-9E1C-38C892B2CCE7}"/>
              </a:ext>
            </a:extLst>
          </p:cNvPr>
          <p:cNvGrpSpPr>
            <a:grpSpLocks/>
          </p:cNvGrpSpPr>
          <p:nvPr/>
        </p:nvGrpSpPr>
        <p:grpSpPr bwMode="auto">
          <a:xfrm>
            <a:off x="8676000" y="2113200"/>
            <a:ext cx="647700" cy="368300"/>
            <a:chOff x="8265543" y="5967772"/>
            <a:chExt cx="647700" cy="369332"/>
          </a:xfrm>
        </p:grpSpPr>
        <p:sp>
          <p:nvSpPr>
            <p:cNvPr id="90" name="下矢印 26">
              <a:extLst>
                <a:ext uri="{FF2B5EF4-FFF2-40B4-BE49-F238E27FC236}">
                  <a16:creationId xmlns:a16="http://schemas.microsoft.com/office/drawing/2014/main" id="{9ED4E6FE-2A59-4210-A722-D67560E3EB3D}"/>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91" name="テキスト ボックス 27">
              <a:extLst>
                <a:ext uri="{FF2B5EF4-FFF2-40B4-BE49-F238E27FC236}">
                  <a16:creationId xmlns:a16="http://schemas.microsoft.com/office/drawing/2014/main" id="{43D21E07-D664-4DBD-AAC5-9F9ADCDEEC29}"/>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spTree>
    <p:extLst>
      <p:ext uri="{BB962C8B-B14F-4D97-AF65-F5344CB8AC3E}">
        <p14:creationId xmlns:p14="http://schemas.microsoft.com/office/powerpoint/2010/main" val="249365059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A5BA51D-910C-47E7-A975-22DC69355391}"/>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サンプルデータ（例題</a:t>
            </a:r>
            <a:r>
              <a:rPr lang="en-US" altLang="ja-JP" sz="4000" dirty="0">
                <a:latin typeface="+mn-ea"/>
              </a:rPr>
              <a:t>32</a:t>
            </a:r>
            <a:r>
              <a:rPr lang="ja-JP" altLang="en-US" sz="4000" dirty="0">
                <a:latin typeface="+mn-ea"/>
              </a:rPr>
              <a:t>）</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170</a:t>
            </a:fld>
            <a:endParaRPr lang="en-US" altLang="ja-JP" dirty="0">
              <a:solidFill>
                <a:srgbClr val="000000"/>
              </a:solidFill>
            </a:endParaRPr>
          </a:p>
        </p:txBody>
      </p:sp>
      <p:pic>
        <p:nvPicPr>
          <p:cNvPr id="19" name="図 18">
            <a:extLst>
              <a:ext uri="{FF2B5EF4-FFF2-40B4-BE49-F238E27FC236}">
                <a16:creationId xmlns:a16="http://schemas.microsoft.com/office/drawing/2014/main" id="{D50BC92F-C24C-4288-981A-A6B1BCEC66C3}"/>
              </a:ext>
            </a:extLst>
          </p:cNvPr>
          <p:cNvPicPr>
            <a:picLocks noChangeAspect="1"/>
          </p:cNvPicPr>
          <p:nvPr/>
        </p:nvPicPr>
        <p:blipFill>
          <a:blip r:embed="rId4"/>
          <a:stretch>
            <a:fillRect/>
          </a:stretch>
        </p:blipFill>
        <p:spPr>
          <a:xfrm>
            <a:off x="792000" y="180000"/>
            <a:ext cx="1104900" cy="190500"/>
          </a:xfrm>
          <a:prstGeom prst="rect">
            <a:avLst/>
          </a:prstGeom>
        </p:spPr>
      </p:pic>
      <p:pic>
        <p:nvPicPr>
          <p:cNvPr id="22" name="図 21">
            <a:extLst>
              <a:ext uri="{FF2B5EF4-FFF2-40B4-BE49-F238E27FC236}">
                <a16:creationId xmlns:a16="http://schemas.microsoft.com/office/drawing/2014/main" id="{0FE514AF-65D9-4451-B630-528C87E28A76}"/>
              </a:ext>
            </a:extLst>
          </p:cNvPr>
          <p:cNvPicPr>
            <a:picLocks noChangeAspect="1"/>
          </p:cNvPicPr>
          <p:nvPr/>
        </p:nvPicPr>
        <p:blipFill rotWithShape="1">
          <a:blip r:embed="rId5"/>
          <a:srcRect l="17957" t="6347" r="69740" b="54593"/>
          <a:stretch/>
        </p:blipFill>
        <p:spPr>
          <a:xfrm>
            <a:off x="3773196" y="2204864"/>
            <a:ext cx="2250000" cy="4464496"/>
          </a:xfrm>
          <a:prstGeom prst="rect">
            <a:avLst/>
          </a:prstGeom>
          <a:ln w="19050">
            <a:solidFill>
              <a:srgbClr val="FF0000"/>
            </a:solidFill>
          </a:ln>
        </p:spPr>
      </p:pic>
      <p:sp>
        <p:nvSpPr>
          <p:cNvPr id="25" name="Text Box 8">
            <a:extLst>
              <a:ext uri="{FF2B5EF4-FFF2-40B4-BE49-F238E27FC236}">
                <a16:creationId xmlns:a16="http://schemas.microsoft.com/office/drawing/2014/main" id="{A3B8DF04-DAD5-4022-BF80-76F0A15EAB71}"/>
              </a:ext>
            </a:extLst>
          </p:cNvPr>
          <p:cNvSpPr txBox="1">
            <a:spLocks noChangeArrowheads="1"/>
          </p:cNvSpPr>
          <p:nvPr/>
        </p:nvSpPr>
        <p:spPr bwMode="auto">
          <a:xfrm>
            <a:off x="5796172" y="46100"/>
            <a:ext cx="4053371" cy="92333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①仮想リード中の、②</a:t>
            </a:r>
            <a:r>
              <a:rPr lang="en-US" altLang="ja-JP" dirty="0">
                <a:latin typeface="+mn-ea"/>
              </a:rPr>
              <a:t>description</a:t>
            </a:r>
            <a:r>
              <a:rPr lang="ja-JP" altLang="en-US" dirty="0">
                <a:latin typeface="+mn-ea"/>
              </a:rPr>
              <a:t>部分を見れば、③そのリードが、④仮想ゲノム配列中のどの領域由来かがわかる。</a:t>
            </a:r>
            <a:endParaRPr lang="en-US" altLang="ja-JP" dirty="0">
              <a:latin typeface="+mn-ea"/>
              <a:ea typeface="+mn-ea"/>
            </a:endParaRPr>
          </a:p>
        </p:txBody>
      </p:sp>
      <p:pic>
        <p:nvPicPr>
          <p:cNvPr id="23" name="図 22">
            <a:extLst>
              <a:ext uri="{FF2B5EF4-FFF2-40B4-BE49-F238E27FC236}">
                <a16:creationId xmlns:a16="http://schemas.microsoft.com/office/drawing/2014/main" id="{0D3DC98C-7E66-4AA0-AA3A-14BE33C0BA4A}"/>
              </a:ext>
            </a:extLst>
          </p:cNvPr>
          <p:cNvPicPr>
            <a:picLocks noChangeAspect="1"/>
          </p:cNvPicPr>
          <p:nvPr/>
        </p:nvPicPr>
        <p:blipFill rotWithShape="1">
          <a:blip r:embed="rId6"/>
          <a:srcRect l="17832" t="6419" r="51460" b="89393"/>
          <a:stretch/>
        </p:blipFill>
        <p:spPr>
          <a:xfrm>
            <a:off x="56456" y="1493472"/>
            <a:ext cx="5616000" cy="478800"/>
          </a:xfrm>
          <a:prstGeom prst="rect">
            <a:avLst/>
          </a:prstGeom>
          <a:ln w="19050">
            <a:solidFill>
              <a:srgbClr val="FF0000"/>
            </a:solidFill>
          </a:ln>
        </p:spPr>
      </p:pic>
      <p:cxnSp>
        <p:nvCxnSpPr>
          <p:cNvPr id="24" name="直線コネクタ 23">
            <a:extLst>
              <a:ext uri="{FF2B5EF4-FFF2-40B4-BE49-F238E27FC236}">
                <a16:creationId xmlns:a16="http://schemas.microsoft.com/office/drawing/2014/main" id="{32EA83F0-0BBF-4C40-B9F6-5A7B43962430}"/>
              </a:ext>
            </a:extLst>
          </p:cNvPr>
          <p:cNvCxnSpPr/>
          <p:nvPr/>
        </p:nvCxnSpPr>
        <p:spPr bwMode="auto">
          <a:xfrm>
            <a:off x="1194272" y="1484784"/>
            <a:ext cx="0" cy="468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26" name="直線コネクタ 25">
            <a:extLst>
              <a:ext uri="{FF2B5EF4-FFF2-40B4-BE49-F238E27FC236}">
                <a16:creationId xmlns:a16="http://schemas.microsoft.com/office/drawing/2014/main" id="{43D7884F-A6B2-439E-865C-57CF921076B2}"/>
              </a:ext>
            </a:extLst>
          </p:cNvPr>
          <p:cNvCxnSpPr/>
          <p:nvPr/>
        </p:nvCxnSpPr>
        <p:spPr bwMode="auto">
          <a:xfrm>
            <a:off x="2303072" y="1484784"/>
            <a:ext cx="0" cy="468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27" name="直線コネクタ 26">
            <a:extLst>
              <a:ext uri="{FF2B5EF4-FFF2-40B4-BE49-F238E27FC236}">
                <a16:creationId xmlns:a16="http://schemas.microsoft.com/office/drawing/2014/main" id="{7B8D8B14-2B91-4040-BF27-94BA8A6DF968}"/>
              </a:ext>
            </a:extLst>
          </p:cNvPr>
          <p:cNvCxnSpPr/>
          <p:nvPr/>
        </p:nvCxnSpPr>
        <p:spPr bwMode="auto">
          <a:xfrm>
            <a:off x="3426272" y="1484784"/>
            <a:ext cx="0" cy="468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28" name="直線コネクタ 27">
            <a:extLst>
              <a:ext uri="{FF2B5EF4-FFF2-40B4-BE49-F238E27FC236}">
                <a16:creationId xmlns:a16="http://schemas.microsoft.com/office/drawing/2014/main" id="{A19FF9F2-C75B-4E35-8584-7CC7F4B27FAA}"/>
              </a:ext>
            </a:extLst>
          </p:cNvPr>
          <p:cNvCxnSpPr/>
          <p:nvPr/>
        </p:nvCxnSpPr>
        <p:spPr bwMode="auto">
          <a:xfrm>
            <a:off x="4542272" y="1484784"/>
            <a:ext cx="0" cy="468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grpSp>
        <p:nvGrpSpPr>
          <p:cNvPr id="29" name="グループ化 1">
            <a:extLst>
              <a:ext uri="{FF2B5EF4-FFF2-40B4-BE49-F238E27FC236}">
                <a16:creationId xmlns:a16="http://schemas.microsoft.com/office/drawing/2014/main" id="{363DF958-EC10-4EBA-801E-BE34428D2A36}"/>
              </a:ext>
            </a:extLst>
          </p:cNvPr>
          <p:cNvGrpSpPr>
            <a:grpSpLocks/>
          </p:cNvGrpSpPr>
          <p:nvPr/>
        </p:nvGrpSpPr>
        <p:grpSpPr bwMode="auto">
          <a:xfrm>
            <a:off x="3060000" y="3618000"/>
            <a:ext cx="647700" cy="369332"/>
            <a:chOff x="8773143" y="4154400"/>
            <a:chExt cx="647700" cy="369332"/>
          </a:xfrm>
        </p:grpSpPr>
        <p:sp>
          <p:nvSpPr>
            <p:cNvPr id="30" name="下矢印 29">
              <a:extLst>
                <a:ext uri="{FF2B5EF4-FFF2-40B4-BE49-F238E27FC236}">
                  <a16:creationId xmlns:a16="http://schemas.microsoft.com/office/drawing/2014/main" id="{CD3222BB-3550-499E-8ACF-A3A25E1B13C5}"/>
                </a:ext>
              </a:extLst>
            </p:cNvPr>
            <p:cNvSpPr>
              <a:spLocks noChangeArrowheads="1"/>
            </p:cNvSpPr>
            <p:nvPr/>
          </p:nvSpPr>
          <p:spPr bwMode="auto">
            <a:xfrm rot="8100000">
              <a:off x="8773143" y="418375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1" name="正方形/長方形 1">
              <a:extLst>
                <a:ext uri="{FF2B5EF4-FFF2-40B4-BE49-F238E27FC236}">
                  <a16:creationId xmlns:a16="http://schemas.microsoft.com/office/drawing/2014/main" id="{4D18496D-FD62-4143-951A-6EE2766FEAFF}"/>
                </a:ext>
              </a:extLst>
            </p:cNvPr>
            <p:cNvSpPr>
              <a:spLocks noChangeArrowheads="1"/>
            </p:cNvSpPr>
            <p:nvPr/>
          </p:nvSpPr>
          <p:spPr bwMode="auto">
            <a:xfrm>
              <a:off x="8906400" y="41544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32" name="グループ化 1">
            <a:extLst>
              <a:ext uri="{FF2B5EF4-FFF2-40B4-BE49-F238E27FC236}">
                <a16:creationId xmlns:a16="http://schemas.microsoft.com/office/drawing/2014/main" id="{254B602B-93F0-4010-9405-1E3A3A21928A}"/>
              </a:ext>
            </a:extLst>
          </p:cNvPr>
          <p:cNvGrpSpPr>
            <a:grpSpLocks/>
          </p:cNvGrpSpPr>
          <p:nvPr/>
        </p:nvGrpSpPr>
        <p:grpSpPr bwMode="auto">
          <a:xfrm>
            <a:off x="3259885" y="2889126"/>
            <a:ext cx="415498" cy="647700"/>
            <a:chOff x="8946000" y="4620357"/>
            <a:chExt cx="415497" cy="647700"/>
          </a:xfrm>
        </p:grpSpPr>
        <p:sp>
          <p:nvSpPr>
            <p:cNvPr id="33" name="下矢印 31">
              <a:extLst>
                <a:ext uri="{FF2B5EF4-FFF2-40B4-BE49-F238E27FC236}">
                  <a16:creationId xmlns:a16="http://schemas.microsoft.com/office/drawing/2014/main" id="{D3DADCDE-421E-4DD3-A16F-D3756D74271A}"/>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4" name="正方形/長方形 1">
              <a:extLst>
                <a:ext uri="{FF2B5EF4-FFF2-40B4-BE49-F238E27FC236}">
                  <a16:creationId xmlns:a16="http://schemas.microsoft.com/office/drawing/2014/main" id="{3F7DC773-82DB-4E2B-B772-CD0192FE8B25}"/>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grpSp>
        <p:nvGrpSpPr>
          <p:cNvPr id="35" name="グループ化 1">
            <a:extLst>
              <a:ext uri="{FF2B5EF4-FFF2-40B4-BE49-F238E27FC236}">
                <a16:creationId xmlns:a16="http://schemas.microsoft.com/office/drawing/2014/main" id="{FA3E61BE-9BA7-435E-8E1E-8EA5D1E155A9}"/>
              </a:ext>
            </a:extLst>
          </p:cNvPr>
          <p:cNvGrpSpPr>
            <a:grpSpLocks/>
          </p:cNvGrpSpPr>
          <p:nvPr/>
        </p:nvGrpSpPr>
        <p:grpSpPr bwMode="auto">
          <a:xfrm>
            <a:off x="4809600" y="2239200"/>
            <a:ext cx="414338" cy="647700"/>
            <a:chOff x="8946000" y="4620357"/>
            <a:chExt cx="414337" cy="647700"/>
          </a:xfrm>
        </p:grpSpPr>
        <p:sp>
          <p:nvSpPr>
            <p:cNvPr id="36" name="下矢印 31">
              <a:extLst>
                <a:ext uri="{FF2B5EF4-FFF2-40B4-BE49-F238E27FC236}">
                  <a16:creationId xmlns:a16="http://schemas.microsoft.com/office/drawing/2014/main" id="{B8BFA4D4-1B50-4C11-A8FE-E3178960323B}"/>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7" name="正方形/長方形 1">
              <a:extLst>
                <a:ext uri="{FF2B5EF4-FFF2-40B4-BE49-F238E27FC236}">
                  <a16:creationId xmlns:a16="http://schemas.microsoft.com/office/drawing/2014/main" id="{E89F1ECC-55F2-453E-9151-0171B65600F7}"/>
                </a:ext>
              </a:extLst>
            </p:cNvPr>
            <p:cNvSpPr>
              <a:spLocks noChangeArrowheads="1"/>
            </p:cNvSpPr>
            <p:nvPr/>
          </p:nvSpPr>
          <p:spPr bwMode="auto">
            <a:xfrm>
              <a:off x="8946000" y="4735665"/>
              <a:ext cx="414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sp>
        <p:nvSpPr>
          <p:cNvPr id="38" name="正方形/長方形 37">
            <a:extLst>
              <a:ext uri="{FF2B5EF4-FFF2-40B4-BE49-F238E27FC236}">
                <a16:creationId xmlns:a16="http://schemas.microsoft.com/office/drawing/2014/main" id="{604644A1-4FDF-45A1-8E32-14D86B44B3AC}"/>
              </a:ext>
            </a:extLst>
          </p:cNvPr>
          <p:cNvSpPr/>
          <p:nvPr/>
        </p:nvSpPr>
        <p:spPr>
          <a:xfrm>
            <a:off x="3783600" y="2880000"/>
            <a:ext cx="2239200" cy="234000"/>
          </a:xfrm>
          <a:prstGeom prst="rect">
            <a:avLst/>
          </a:prstGeom>
          <a:noFill/>
          <a:ln w="19050">
            <a:solidFill>
              <a:srgbClr val="00CC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2" name="正方形/長方形 41">
            <a:extLst>
              <a:ext uri="{FF2B5EF4-FFF2-40B4-BE49-F238E27FC236}">
                <a16:creationId xmlns:a16="http://schemas.microsoft.com/office/drawing/2014/main" id="{68181BB2-A67F-4F3B-AA04-AE9B32D684DB}"/>
              </a:ext>
            </a:extLst>
          </p:cNvPr>
          <p:cNvSpPr/>
          <p:nvPr/>
        </p:nvSpPr>
        <p:spPr>
          <a:xfrm>
            <a:off x="3088800" y="1717200"/>
            <a:ext cx="2232000" cy="234000"/>
          </a:xfrm>
          <a:prstGeom prst="rect">
            <a:avLst/>
          </a:prstGeom>
          <a:noFill/>
          <a:ln w="19050">
            <a:solidFill>
              <a:srgbClr val="00CC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43" name="グループ化 1">
            <a:extLst>
              <a:ext uri="{FF2B5EF4-FFF2-40B4-BE49-F238E27FC236}">
                <a16:creationId xmlns:a16="http://schemas.microsoft.com/office/drawing/2014/main" id="{637C286C-A14B-4006-AF5D-E6BF5E47D740}"/>
              </a:ext>
            </a:extLst>
          </p:cNvPr>
          <p:cNvGrpSpPr>
            <a:grpSpLocks/>
          </p:cNvGrpSpPr>
          <p:nvPr/>
        </p:nvGrpSpPr>
        <p:grpSpPr bwMode="auto">
          <a:xfrm>
            <a:off x="5940000" y="2448000"/>
            <a:ext cx="415498" cy="647700"/>
            <a:chOff x="8946000" y="4620357"/>
            <a:chExt cx="415497" cy="647700"/>
          </a:xfrm>
        </p:grpSpPr>
        <p:sp>
          <p:nvSpPr>
            <p:cNvPr id="44" name="下矢印 31">
              <a:extLst>
                <a:ext uri="{FF2B5EF4-FFF2-40B4-BE49-F238E27FC236}">
                  <a16:creationId xmlns:a16="http://schemas.microsoft.com/office/drawing/2014/main" id="{92325EC5-4AE6-45C1-85C7-32C2FA9D9778}"/>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45" name="正方形/長方形 1">
              <a:extLst>
                <a:ext uri="{FF2B5EF4-FFF2-40B4-BE49-F238E27FC236}">
                  <a16:creationId xmlns:a16="http://schemas.microsoft.com/office/drawing/2014/main" id="{13FE568F-992F-4DDC-BD89-CAB9B865FA0C}"/>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spTree>
    <p:extLst>
      <p:ext uri="{BB962C8B-B14F-4D97-AF65-F5344CB8AC3E}">
        <p14:creationId xmlns:p14="http://schemas.microsoft.com/office/powerpoint/2010/main" val="201476967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A5BA51D-910C-47E7-A975-22DC69355391}"/>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サンプルデータ（例題</a:t>
            </a:r>
            <a:r>
              <a:rPr lang="en-US" altLang="ja-JP" sz="4000" dirty="0">
                <a:latin typeface="+mn-ea"/>
              </a:rPr>
              <a:t>32</a:t>
            </a:r>
            <a:r>
              <a:rPr lang="ja-JP" altLang="en-US" sz="4000" dirty="0">
                <a:latin typeface="+mn-ea"/>
              </a:rPr>
              <a:t>）</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171</a:t>
            </a:fld>
            <a:endParaRPr lang="en-US" altLang="ja-JP" dirty="0">
              <a:solidFill>
                <a:srgbClr val="000000"/>
              </a:solidFill>
            </a:endParaRPr>
          </a:p>
        </p:txBody>
      </p:sp>
      <p:pic>
        <p:nvPicPr>
          <p:cNvPr id="19" name="図 18">
            <a:extLst>
              <a:ext uri="{FF2B5EF4-FFF2-40B4-BE49-F238E27FC236}">
                <a16:creationId xmlns:a16="http://schemas.microsoft.com/office/drawing/2014/main" id="{D50BC92F-C24C-4288-981A-A6B1BCEC66C3}"/>
              </a:ext>
            </a:extLst>
          </p:cNvPr>
          <p:cNvPicPr>
            <a:picLocks noChangeAspect="1"/>
          </p:cNvPicPr>
          <p:nvPr/>
        </p:nvPicPr>
        <p:blipFill>
          <a:blip r:embed="rId4"/>
          <a:stretch>
            <a:fillRect/>
          </a:stretch>
        </p:blipFill>
        <p:spPr>
          <a:xfrm>
            <a:off x="792000" y="180000"/>
            <a:ext cx="1104900" cy="190500"/>
          </a:xfrm>
          <a:prstGeom prst="rect">
            <a:avLst/>
          </a:prstGeom>
        </p:spPr>
      </p:pic>
      <p:pic>
        <p:nvPicPr>
          <p:cNvPr id="22" name="図 21">
            <a:extLst>
              <a:ext uri="{FF2B5EF4-FFF2-40B4-BE49-F238E27FC236}">
                <a16:creationId xmlns:a16="http://schemas.microsoft.com/office/drawing/2014/main" id="{0FE514AF-65D9-4451-B630-528C87E28A76}"/>
              </a:ext>
            </a:extLst>
          </p:cNvPr>
          <p:cNvPicPr>
            <a:picLocks noChangeAspect="1"/>
          </p:cNvPicPr>
          <p:nvPr/>
        </p:nvPicPr>
        <p:blipFill rotWithShape="1">
          <a:blip r:embed="rId5"/>
          <a:srcRect l="17957" t="6347" r="69740" b="54593"/>
          <a:stretch/>
        </p:blipFill>
        <p:spPr>
          <a:xfrm>
            <a:off x="3773196" y="2204864"/>
            <a:ext cx="2250000" cy="4464496"/>
          </a:xfrm>
          <a:prstGeom prst="rect">
            <a:avLst/>
          </a:prstGeom>
          <a:ln w="19050">
            <a:solidFill>
              <a:srgbClr val="FF0000"/>
            </a:solidFill>
          </a:ln>
        </p:spPr>
      </p:pic>
      <p:sp>
        <p:nvSpPr>
          <p:cNvPr id="25" name="Text Box 8">
            <a:extLst>
              <a:ext uri="{FF2B5EF4-FFF2-40B4-BE49-F238E27FC236}">
                <a16:creationId xmlns:a16="http://schemas.microsoft.com/office/drawing/2014/main" id="{A3B8DF04-DAD5-4022-BF80-76F0A15EAB71}"/>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①仮想リード中の、②</a:t>
            </a:r>
            <a:r>
              <a:rPr lang="en-US" altLang="ja-JP" dirty="0">
                <a:solidFill>
                  <a:schemeClr val="bg1">
                    <a:lumMod val="50000"/>
                  </a:schemeClr>
                </a:solidFill>
                <a:latin typeface="+mn-ea"/>
              </a:rPr>
              <a:t>description</a:t>
            </a:r>
            <a:r>
              <a:rPr lang="ja-JP" altLang="en-US" dirty="0">
                <a:solidFill>
                  <a:schemeClr val="bg1">
                    <a:lumMod val="50000"/>
                  </a:schemeClr>
                </a:solidFill>
                <a:latin typeface="+mn-ea"/>
              </a:rPr>
              <a:t>部分を見れば、③そのリードが、④仮想ゲノム配列中のどの領域由来かがわかる。</a:t>
            </a:r>
            <a:r>
              <a:rPr lang="ja-JP" altLang="en-US" dirty="0">
                <a:latin typeface="+mn-ea"/>
              </a:rPr>
              <a:t>他の例。</a:t>
            </a:r>
            <a:endParaRPr lang="en-US" altLang="ja-JP" dirty="0">
              <a:latin typeface="+mn-ea"/>
              <a:ea typeface="+mn-ea"/>
            </a:endParaRPr>
          </a:p>
        </p:txBody>
      </p:sp>
      <p:pic>
        <p:nvPicPr>
          <p:cNvPr id="23" name="図 22">
            <a:extLst>
              <a:ext uri="{FF2B5EF4-FFF2-40B4-BE49-F238E27FC236}">
                <a16:creationId xmlns:a16="http://schemas.microsoft.com/office/drawing/2014/main" id="{0D3DC98C-7E66-4AA0-AA3A-14BE33C0BA4A}"/>
              </a:ext>
            </a:extLst>
          </p:cNvPr>
          <p:cNvPicPr>
            <a:picLocks noChangeAspect="1"/>
          </p:cNvPicPr>
          <p:nvPr/>
        </p:nvPicPr>
        <p:blipFill rotWithShape="1">
          <a:blip r:embed="rId6"/>
          <a:srcRect l="17832" t="6419" r="51460" b="89393"/>
          <a:stretch/>
        </p:blipFill>
        <p:spPr>
          <a:xfrm>
            <a:off x="56456" y="1493472"/>
            <a:ext cx="5616000" cy="478800"/>
          </a:xfrm>
          <a:prstGeom prst="rect">
            <a:avLst/>
          </a:prstGeom>
          <a:ln w="19050">
            <a:solidFill>
              <a:srgbClr val="FF0000"/>
            </a:solidFill>
          </a:ln>
        </p:spPr>
      </p:pic>
      <p:cxnSp>
        <p:nvCxnSpPr>
          <p:cNvPr id="24" name="直線コネクタ 23">
            <a:extLst>
              <a:ext uri="{FF2B5EF4-FFF2-40B4-BE49-F238E27FC236}">
                <a16:creationId xmlns:a16="http://schemas.microsoft.com/office/drawing/2014/main" id="{32EA83F0-0BBF-4C40-B9F6-5A7B43962430}"/>
              </a:ext>
            </a:extLst>
          </p:cNvPr>
          <p:cNvCxnSpPr/>
          <p:nvPr/>
        </p:nvCxnSpPr>
        <p:spPr bwMode="auto">
          <a:xfrm>
            <a:off x="1194272" y="1484784"/>
            <a:ext cx="0" cy="468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26" name="直線コネクタ 25">
            <a:extLst>
              <a:ext uri="{FF2B5EF4-FFF2-40B4-BE49-F238E27FC236}">
                <a16:creationId xmlns:a16="http://schemas.microsoft.com/office/drawing/2014/main" id="{43D7884F-A6B2-439E-865C-57CF921076B2}"/>
              </a:ext>
            </a:extLst>
          </p:cNvPr>
          <p:cNvCxnSpPr/>
          <p:nvPr/>
        </p:nvCxnSpPr>
        <p:spPr bwMode="auto">
          <a:xfrm>
            <a:off x="2303072" y="1484784"/>
            <a:ext cx="0" cy="468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27" name="直線コネクタ 26">
            <a:extLst>
              <a:ext uri="{FF2B5EF4-FFF2-40B4-BE49-F238E27FC236}">
                <a16:creationId xmlns:a16="http://schemas.microsoft.com/office/drawing/2014/main" id="{7B8D8B14-2B91-4040-BF27-94BA8A6DF968}"/>
              </a:ext>
            </a:extLst>
          </p:cNvPr>
          <p:cNvCxnSpPr/>
          <p:nvPr/>
        </p:nvCxnSpPr>
        <p:spPr bwMode="auto">
          <a:xfrm>
            <a:off x="3426272" y="1484784"/>
            <a:ext cx="0" cy="468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28" name="直線コネクタ 27">
            <a:extLst>
              <a:ext uri="{FF2B5EF4-FFF2-40B4-BE49-F238E27FC236}">
                <a16:creationId xmlns:a16="http://schemas.microsoft.com/office/drawing/2014/main" id="{A19FF9F2-C75B-4E35-8584-7CC7F4B27FAA}"/>
              </a:ext>
            </a:extLst>
          </p:cNvPr>
          <p:cNvCxnSpPr/>
          <p:nvPr/>
        </p:nvCxnSpPr>
        <p:spPr bwMode="auto">
          <a:xfrm>
            <a:off x="4542272" y="1484784"/>
            <a:ext cx="0" cy="468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grpSp>
        <p:nvGrpSpPr>
          <p:cNvPr id="29" name="グループ化 1">
            <a:extLst>
              <a:ext uri="{FF2B5EF4-FFF2-40B4-BE49-F238E27FC236}">
                <a16:creationId xmlns:a16="http://schemas.microsoft.com/office/drawing/2014/main" id="{363DF958-EC10-4EBA-801E-BE34428D2A36}"/>
              </a:ext>
            </a:extLst>
          </p:cNvPr>
          <p:cNvGrpSpPr>
            <a:grpSpLocks/>
          </p:cNvGrpSpPr>
          <p:nvPr/>
        </p:nvGrpSpPr>
        <p:grpSpPr bwMode="auto">
          <a:xfrm>
            <a:off x="3060000" y="3618000"/>
            <a:ext cx="647700" cy="369332"/>
            <a:chOff x="8773143" y="4154400"/>
            <a:chExt cx="647700" cy="369332"/>
          </a:xfrm>
        </p:grpSpPr>
        <p:sp>
          <p:nvSpPr>
            <p:cNvPr id="30" name="下矢印 29">
              <a:extLst>
                <a:ext uri="{FF2B5EF4-FFF2-40B4-BE49-F238E27FC236}">
                  <a16:creationId xmlns:a16="http://schemas.microsoft.com/office/drawing/2014/main" id="{CD3222BB-3550-499E-8ACF-A3A25E1B13C5}"/>
                </a:ext>
              </a:extLst>
            </p:cNvPr>
            <p:cNvSpPr>
              <a:spLocks noChangeArrowheads="1"/>
            </p:cNvSpPr>
            <p:nvPr/>
          </p:nvSpPr>
          <p:spPr bwMode="auto">
            <a:xfrm rot="8100000">
              <a:off x="8773143" y="418375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1" name="正方形/長方形 1">
              <a:extLst>
                <a:ext uri="{FF2B5EF4-FFF2-40B4-BE49-F238E27FC236}">
                  <a16:creationId xmlns:a16="http://schemas.microsoft.com/office/drawing/2014/main" id="{4D18496D-FD62-4143-951A-6EE2766FEAFF}"/>
                </a:ext>
              </a:extLst>
            </p:cNvPr>
            <p:cNvSpPr>
              <a:spLocks noChangeArrowheads="1"/>
            </p:cNvSpPr>
            <p:nvPr/>
          </p:nvSpPr>
          <p:spPr bwMode="auto">
            <a:xfrm>
              <a:off x="8906400" y="41544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32" name="グループ化 1">
            <a:extLst>
              <a:ext uri="{FF2B5EF4-FFF2-40B4-BE49-F238E27FC236}">
                <a16:creationId xmlns:a16="http://schemas.microsoft.com/office/drawing/2014/main" id="{254B602B-93F0-4010-9405-1E3A3A21928A}"/>
              </a:ext>
            </a:extLst>
          </p:cNvPr>
          <p:cNvGrpSpPr>
            <a:grpSpLocks/>
          </p:cNvGrpSpPr>
          <p:nvPr/>
        </p:nvGrpSpPr>
        <p:grpSpPr bwMode="auto">
          <a:xfrm>
            <a:off x="3259885" y="2889126"/>
            <a:ext cx="415498" cy="647700"/>
            <a:chOff x="8946000" y="4620357"/>
            <a:chExt cx="415497" cy="647700"/>
          </a:xfrm>
        </p:grpSpPr>
        <p:sp>
          <p:nvSpPr>
            <p:cNvPr id="33" name="下矢印 31">
              <a:extLst>
                <a:ext uri="{FF2B5EF4-FFF2-40B4-BE49-F238E27FC236}">
                  <a16:creationId xmlns:a16="http://schemas.microsoft.com/office/drawing/2014/main" id="{D3DADCDE-421E-4DD3-A16F-D3756D74271A}"/>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4" name="正方形/長方形 1">
              <a:extLst>
                <a:ext uri="{FF2B5EF4-FFF2-40B4-BE49-F238E27FC236}">
                  <a16:creationId xmlns:a16="http://schemas.microsoft.com/office/drawing/2014/main" id="{3F7DC773-82DB-4E2B-B772-CD0192FE8B25}"/>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grpSp>
        <p:nvGrpSpPr>
          <p:cNvPr id="35" name="グループ化 1">
            <a:extLst>
              <a:ext uri="{FF2B5EF4-FFF2-40B4-BE49-F238E27FC236}">
                <a16:creationId xmlns:a16="http://schemas.microsoft.com/office/drawing/2014/main" id="{FA3E61BE-9BA7-435E-8E1E-8EA5D1E155A9}"/>
              </a:ext>
            </a:extLst>
          </p:cNvPr>
          <p:cNvGrpSpPr>
            <a:grpSpLocks/>
          </p:cNvGrpSpPr>
          <p:nvPr/>
        </p:nvGrpSpPr>
        <p:grpSpPr bwMode="auto">
          <a:xfrm>
            <a:off x="4716000" y="5794560"/>
            <a:ext cx="414338" cy="647700"/>
            <a:chOff x="8946000" y="4620357"/>
            <a:chExt cx="414337" cy="647700"/>
          </a:xfrm>
        </p:grpSpPr>
        <p:sp>
          <p:nvSpPr>
            <p:cNvPr id="36" name="下矢印 31">
              <a:extLst>
                <a:ext uri="{FF2B5EF4-FFF2-40B4-BE49-F238E27FC236}">
                  <a16:creationId xmlns:a16="http://schemas.microsoft.com/office/drawing/2014/main" id="{B8BFA4D4-1B50-4C11-A8FE-E3178960323B}"/>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7" name="正方形/長方形 1">
              <a:extLst>
                <a:ext uri="{FF2B5EF4-FFF2-40B4-BE49-F238E27FC236}">
                  <a16:creationId xmlns:a16="http://schemas.microsoft.com/office/drawing/2014/main" id="{E89F1ECC-55F2-453E-9151-0171B65600F7}"/>
                </a:ext>
              </a:extLst>
            </p:cNvPr>
            <p:cNvSpPr>
              <a:spLocks noChangeArrowheads="1"/>
            </p:cNvSpPr>
            <p:nvPr/>
          </p:nvSpPr>
          <p:spPr bwMode="auto">
            <a:xfrm>
              <a:off x="8946000" y="4735665"/>
              <a:ext cx="414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sp>
        <p:nvSpPr>
          <p:cNvPr id="38" name="正方形/長方形 37">
            <a:extLst>
              <a:ext uri="{FF2B5EF4-FFF2-40B4-BE49-F238E27FC236}">
                <a16:creationId xmlns:a16="http://schemas.microsoft.com/office/drawing/2014/main" id="{604644A1-4FDF-45A1-8E32-14D86B44B3AC}"/>
              </a:ext>
            </a:extLst>
          </p:cNvPr>
          <p:cNvSpPr/>
          <p:nvPr/>
        </p:nvSpPr>
        <p:spPr>
          <a:xfrm>
            <a:off x="3783600" y="6440400"/>
            <a:ext cx="2239200" cy="234000"/>
          </a:xfrm>
          <a:prstGeom prst="rect">
            <a:avLst/>
          </a:prstGeom>
          <a:noFill/>
          <a:ln w="19050">
            <a:solidFill>
              <a:srgbClr val="00CC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2" name="正方形/長方形 41">
            <a:extLst>
              <a:ext uri="{FF2B5EF4-FFF2-40B4-BE49-F238E27FC236}">
                <a16:creationId xmlns:a16="http://schemas.microsoft.com/office/drawing/2014/main" id="{68181BB2-A67F-4F3B-AA04-AE9B32D684DB}"/>
              </a:ext>
            </a:extLst>
          </p:cNvPr>
          <p:cNvSpPr/>
          <p:nvPr/>
        </p:nvSpPr>
        <p:spPr>
          <a:xfrm>
            <a:off x="313200" y="1717200"/>
            <a:ext cx="2221200" cy="234000"/>
          </a:xfrm>
          <a:prstGeom prst="rect">
            <a:avLst/>
          </a:prstGeom>
          <a:noFill/>
          <a:ln w="19050">
            <a:solidFill>
              <a:srgbClr val="00CC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43" name="グループ化 1">
            <a:extLst>
              <a:ext uri="{FF2B5EF4-FFF2-40B4-BE49-F238E27FC236}">
                <a16:creationId xmlns:a16="http://schemas.microsoft.com/office/drawing/2014/main" id="{637C286C-A14B-4006-AF5D-E6BF5E47D740}"/>
              </a:ext>
            </a:extLst>
          </p:cNvPr>
          <p:cNvGrpSpPr>
            <a:grpSpLocks/>
          </p:cNvGrpSpPr>
          <p:nvPr/>
        </p:nvGrpSpPr>
        <p:grpSpPr bwMode="auto">
          <a:xfrm>
            <a:off x="5940000" y="6003360"/>
            <a:ext cx="415498" cy="647700"/>
            <a:chOff x="8946000" y="4620357"/>
            <a:chExt cx="415497" cy="647700"/>
          </a:xfrm>
        </p:grpSpPr>
        <p:sp>
          <p:nvSpPr>
            <p:cNvPr id="44" name="下矢印 31">
              <a:extLst>
                <a:ext uri="{FF2B5EF4-FFF2-40B4-BE49-F238E27FC236}">
                  <a16:creationId xmlns:a16="http://schemas.microsoft.com/office/drawing/2014/main" id="{92325EC5-4AE6-45C1-85C7-32C2FA9D9778}"/>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45" name="正方形/長方形 1">
              <a:extLst>
                <a:ext uri="{FF2B5EF4-FFF2-40B4-BE49-F238E27FC236}">
                  <a16:creationId xmlns:a16="http://schemas.microsoft.com/office/drawing/2014/main" id="{13FE568F-992F-4DDC-BD89-CAB9B865FA0C}"/>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spTree>
    <p:extLst>
      <p:ext uri="{BB962C8B-B14F-4D97-AF65-F5344CB8AC3E}">
        <p14:creationId xmlns:p14="http://schemas.microsoft.com/office/powerpoint/2010/main" val="416307716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6000"/>
            <a:ext cx="9453504" cy="4536157"/>
          </a:xfrm>
        </p:spPr>
        <p:txBody>
          <a:bodyPr/>
          <a:lstStyle/>
          <a:p>
            <a:r>
              <a:rPr lang="en-US" altLang="ja-JP" sz="2400" dirty="0">
                <a:solidFill>
                  <a:schemeClr val="bg1">
                    <a:lumMod val="50000"/>
                  </a:schemeClr>
                </a:solidFill>
                <a:latin typeface="+mn-ea"/>
              </a:rPr>
              <a:t>Introduction</a:t>
            </a:r>
            <a:r>
              <a:rPr lang="ja-JP" altLang="en-US" sz="2400" dirty="0">
                <a:solidFill>
                  <a:schemeClr val="bg1">
                    <a:lumMod val="50000"/>
                  </a:schemeClr>
                </a:solidFill>
                <a:latin typeface="+mn-ea"/>
              </a:rPr>
              <a:t>、出現頻度解析（</a:t>
            </a:r>
            <a:r>
              <a:rPr lang="en-US" altLang="ja-JP" sz="2400" dirty="0">
                <a:solidFill>
                  <a:schemeClr val="bg1">
                    <a:lumMod val="50000"/>
                  </a:schemeClr>
                </a:solidFill>
                <a:latin typeface="+mn-ea"/>
              </a:rPr>
              <a:t>k=2</a:t>
            </a:r>
            <a:r>
              <a:rPr lang="ja-JP" altLang="en-US" sz="2400" dirty="0">
                <a:solidFill>
                  <a:schemeClr val="bg1">
                    <a:lumMod val="50000"/>
                  </a:schemeClr>
                </a:solidFill>
                <a:latin typeface="+mn-ea"/>
              </a:rPr>
              <a:t>）、出現頻度解析（</a:t>
            </a:r>
            <a:r>
              <a:rPr lang="en-US" altLang="ja-JP" sz="2400" dirty="0">
                <a:solidFill>
                  <a:schemeClr val="bg1">
                    <a:lumMod val="50000"/>
                  </a:schemeClr>
                </a:solidFill>
                <a:latin typeface="+mn-ea"/>
              </a:rPr>
              <a:t>k=1</a:t>
            </a:r>
            <a:r>
              <a:rPr lang="ja-JP" altLang="en-US" sz="2400" dirty="0">
                <a:solidFill>
                  <a:schemeClr val="bg1">
                    <a:lumMod val="50000"/>
                  </a:schemeClr>
                </a:solidFill>
                <a:latin typeface="+mn-ea"/>
              </a:rPr>
              <a:t>）</a:t>
            </a:r>
            <a:endParaRPr lang="en-US" altLang="ja-JP" sz="2400" dirty="0">
              <a:solidFill>
                <a:schemeClr val="bg1">
                  <a:lumMod val="50000"/>
                </a:schemeClr>
              </a:solidFill>
              <a:latin typeface="+mn-ea"/>
            </a:endParaRPr>
          </a:p>
          <a:p>
            <a:r>
              <a:rPr lang="en-US" altLang="ja-JP" sz="2400" dirty="0">
                <a:solidFill>
                  <a:schemeClr val="bg1">
                    <a:lumMod val="50000"/>
                  </a:schemeClr>
                </a:solidFill>
                <a:latin typeface="+mn-ea"/>
              </a:rPr>
              <a:t>k=1</a:t>
            </a:r>
            <a:r>
              <a:rPr lang="ja-JP" altLang="en-US" sz="2400" dirty="0">
                <a:solidFill>
                  <a:schemeClr val="bg1">
                    <a:lumMod val="50000"/>
                  </a:schemeClr>
                </a:solidFill>
                <a:latin typeface="+mn-ea"/>
              </a:rPr>
              <a:t>で実践、</a:t>
            </a:r>
            <a:r>
              <a:rPr lang="en-US" altLang="ja-JP" sz="2400" dirty="0">
                <a:solidFill>
                  <a:schemeClr val="bg1">
                    <a:lumMod val="50000"/>
                  </a:schemeClr>
                </a:solidFill>
                <a:latin typeface="+mn-ea"/>
              </a:rPr>
              <a:t>multi-FASTA</a:t>
            </a:r>
            <a:r>
              <a:rPr lang="ja-JP" altLang="en-US" sz="2400" dirty="0">
                <a:solidFill>
                  <a:schemeClr val="bg1">
                    <a:lumMod val="50000"/>
                  </a:schemeClr>
                </a:solidFill>
                <a:latin typeface="+mn-ea"/>
              </a:rPr>
              <a:t>ファイル、他の例題を実行</a:t>
            </a:r>
            <a:endParaRPr lang="en-US" altLang="ja-JP" sz="2400" dirty="0">
              <a:solidFill>
                <a:schemeClr val="bg1">
                  <a:lumMod val="50000"/>
                </a:schemeClr>
              </a:solidFill>
              <a:latin typeface="+mn-ea"/>
            </a:endParaRPr>
          </a:p>
          <a:p>
            <a:r>
              <a:rPr lang="en-US" altLang="ja-JP" sz="2400" dirty="0">
                <a:solidFill>
                  <a:schemeClr val="bg1">
                    <a:lumMod val="50000"/>
                  </a:schemeClr>
                </a:solidFill>
                <a:latin typeface="+mn-ea"/>
              </a:rPr>
              <a:t>k=2</a:t>
            </a:r>
            <a:r>
              <a:rPr lang="ja-JP" altLang="en-US" sz="2400" dirty="0">
                <a:solidFill>
                  <a:schemeClr val="bg1">
                    <a:lumMod val="50000"/>
                  </a:schemeClr>
                </a:solidFill>
                <a:latin typeface="+mn-ea"/>
              </a:rPr>
              <a:t>で実践、関数マニュアル、例題</a:t>
            </a:r>
            <a:r>
              <a:rPr lang="en-US" altLang="ja-JP" sz="2400" dirty="0">
                <a:solidFill>
                  <a:schemeClr val="bg1">
                    <a:lumMod val="50000"/>
                  </a:schemeClr>
                </a:solidFill>
                <a:latin typeface="+mn-ea"/>
              </a:rPr>
              <a:t>2</a:t>
            </a:r>
            <a:r>
              <a:rPr lang="ja-JP" altLang="en-US" sz="2400" dirty="0">
                <a:solidFill>
                  <a:schemeClr val="bg1">
                    <a:lumMod val="50000"/>
                  </a:schemeClr>
                </a:solidFill>
                <a:latin typeface="+mn-ea"/>
              </a:rPr>
              <a:t>を実行、例題</a:t>
            </a:r>
            <a:r>
              <a:rPr lang="en-US" altLang="ja-JP" sz="2400" dirty="0">
                <a:solidFill>
                  <a:schemeClr val="bg1">
                    <a:lumMod val="50000"/>
                  </a:schemeClr>
                </a:solidFill>
                <a:latin typeface="+mn-ea"/>
              </a:rPr>
              <a:t>7</a:t>
            </a:r>
            <a:r>
              <a:rPr lang="ja-JP" altLang="en-US" sz="2400" dirty="0">
                <a:solidFill>
                  <a:schemeClr val="bg1">
                    <a:lumMod val="50000"/>
                  </a:schemeClr>
                </a:solidFill>
                <a:latin typeface="+mn-ea"/>
              </a:rPr>
              <a:t>を実行</a:t>
            </a:r>
            <a:endParaRPr lang="en-US" altLang="ja-JP" sz="2400" dirty="0">
              <a:solidFill>
                <a:schemeClr val="bg1">
                  <a:lumMod val="50000"/>
                </a:schemeClr>
              </a:solidFill>
              <a:latin typeface="+mn-ea"/>
            </a:endParaRPr>
          </a:p>
          <a:p>
            <a:r>
              <a:rPr lang="ja-JP" altLang="en-US" sz="2400" dirty="0">
                <a:solidFill>
                  <a:schemeClr val="bg1">
                    <a:lumMod val="50000"/>
                  </a:schemeClr>
                </a:solidFill>
                <a:latin typeface="+mn-ea"/>
              </a:rPr>
              <a:t>確率の話、作図（例題</a:t>
            </a:r>
            <a:r>
              <a:rPr lang="en-US" altLang="ja-JP" sz="2400" dirty="0">
                <a:solidFill>
                  <a:schemeClr val="bg1">
                    <a:lumMod val="50000"/>
                  </a:schemeClr>
                </a:solidFill>
                <a:latin typeface="+mn-ea"/>
              </a:rPr>
              <a:t>10</a:t>
            </a:r>
            <a:r>
              <a:rPr lang="ja-JP" altLang="en-US" sz="2400" dirty="0">
                <a:solidFill>
                  <a:schemeClr val="bg1">
                    <a:lumMod val="50000"/>
                  </a:schemeClr>
                </a:solidFill>
                <a:latin typeface="+mn-ea"/>
              </a:rPr>
              <a:t>）、作図（例題</a:t>
            </a:r>
            <a:r>
              <a:rPr lang="en-US" altLang="ja-JP" sz="2400" dirty="0">
                <a:solidFill>
                  <a:schemeClr val="bg1">
                    <a:lumMod val="50000"/>
                  </a:schemeClr>
                </a:solidFill>
                <a:latin typeface="+mn-ea"/>
              </a:rPr>
              <a:t>11</a:t>
            </a:r>
            <a:r>
              <a:rPr lang="ja-JP" altLang="en-US" sz="2400" dirty="0">
                <a:solidFill>
                  <a:schemeClr val="bg1">
                    <a:lumMod val="50000"/>
                  </a:schemeClr>
                </a:solidFill>
                <a:latin typeface="+mn-ea"/>
              </a:rPr>
              <a:t>）、作図（例題</a:t>
            </a:r>
            <a:r>
              <a:rPr lang="en-US" altLang="ja-JP" sz="2400" dirty="0">
                <a:solidFill>
                  <a:schemeClr val="bg1">
                    <a:lumMod val="50000"/>
                  </a:schemeClr>
                </a:solidFill>
                <a:latin typeface="+mn-ea"/>
              </a:rPr>
              <a:t>12</a:t>
            </a:r>
            <a:r>
              <a:rPr lang="ja-JP" altLang="en-US" sz="2400" dirty="0">
                <a:solidFill>
                  <a:schemeClr val="bg1">
                    <a:lumMod val="50000"/>
                  </a:schemeClr>
                </a:solidFill>
                <a:latin typeface="+mn-ea"/>
              </a:rPr>
              <a:t>）</a:t>
            </a:r>
            <a:endParaRPr lang="en-US" altLang="ja-JP" sz="2400" dirty="0">
              <a:solidFill>
                <a:schemeClr val="bg1">
                  <a:lumMod val="50000"/>
                </a:schemeClr>
              </a:solidFill>
              <a:latin typeface="+mn-ea"/>
            </a:endParaRPr>
          </a:p>
          <a:p>
            <a:r>
              <a:rPr lang="ja-JP" altLang="en-US" sz="2400" dirty="0">
                <a:solidFill>
                  <a:schemeClr val="bg1">
                    <a:lumMod val="50000"/>
                  </a:schemeClr>
                </a:solidFill>
                <a:latin typeface="+mn-ea"/>
              </a:rPr>
              <a:t>塩基配列解析の基礎</a:t>
            </a:r>
            <a:endParaRPr lang="en-US" altLang="ja-JP" sz="2400" dirty="0">
              <a:solidFill>
                <a:schemeClr val="bg1">
                  <a:lumMod val="50000"/>
                </a:schemeClr>
              </a:solidFill>
              <a:latin typeface="+mn-ea"/>
            </a:endParaRPr>
          </a:p>
          <a:p>
            <a:pPr lvl="1"/>
            <a:r>
              <a:rPr lang="en-US" altLang="ja-JP" sz="2000" dirty="0">
                <a:solidFill>
                  <a:schemeClr val="bg1">
                    <a:lumMod val="50000"/>
                  </a:schemeClr>
                </a:solidFill>
                <a:latin typeface="+mn-ea"/>
              </a:rPr>
              <a:t>GC</a:t>
            </a:r>
            <a:r>
              <a:rPr lang="ja-JP" altLang="en-US" sz="2000" dirty="0">
                <a:solidFill>
                  <a:schemeClr val="bg1">
                    <a:lumMod val="50000"/>
                  </a:schemeClr>
                </a:solidFill>
                <a:latin typeface="+mn-ea"/>
              </a:rPr>
              <a:t>含量、ランダム配列を生成、部分配列の切り出し</a:t>
            </a:r>
            <a:endParaRPr lang="en-US" altLang="ja-JP" sz="2000" dirty="0">
              <a:solidFill>
                <a:schemeClr val="bg1">
                  <a:lumMod val="50000"/>
                </a:schemeClr>
              </a:solidFill>
              <a:latin typeface="+mn-ea"/>
            </a:endParaRPr>
          </a:p>
          <a:p>
            <a:r>
              <a:rPr lang="ja-JP" altLang="en-US" sz="2400" dirty="0">
                <a:solidFill>
                  <a:schemeClr val="bg1">
                    <a:lumMod val="50000"/>
                  </a:schemeClr>
                </a:solidFill>
                <a:latin typeface="+mn-ea"/>
              </a:rPr>
              <a:t>ゲノムサイズ推定</a:t>
            </a:r>
            <a:endParaRPr lang="en-US" altLang="ja-JP" sz="2400" dirty="0">
              <a:solidFill>
                <a:schemeClr val="bg1">
                  <a:lumMod val="50000"/>
                </a:schemeClr>
              </a:solidFill>
              <a:latin typeface="+mn-ea"/>
            </a:endParaRPr>
          </a:p>
          <a:p>
            <a:pPr lvl="1"/>
            <a:r>
              <a:rPr lang="ja-JP" altLang="en-US" sz="2000" dirty="0">
                <a:solidFill>
                  <a:schemeClr val="bg1">
                    <a:lumMod val="50000"/>
                  </a:schemeClr>
                </a:solidFill>
                <a:latin typeface="+mn-ea"/>
              </a:rPr>
              <a:t>サンプルデータ（例題</a:t>
            </a:r>
            <a:r>
              <a:rPr lang="en-US" altLang="ja-JP" sz="2000" dirty="0">
                <a:solidFill>
                  <a:schemeClr val="bg1">
                    <a:lumMod val="50000"/>
                  </a:schemeClr>
                </a:solidFill>
                <a:latin typeface="+mn-ea"/>
              </a:rPr>
              <a:t>32</a:t>
            </a:r>
            <a:r>
              <a:rPr lang="ja-JP" altLang="en-US" sz="2000" dirty="0">
                <a:solidFill>
                  <a:schemeClr val="bg1">
                    <a:lumMod val="50000"/>
                  </a:schemeClr>
                </a:solidFill>
                <a:latin typeface="+mn-ea"/>
              </a:rPr>
              <a:t>）、</a:t>
            </a:r>
            <a:r>
              <a:rPr lang="ja-JP" altLang="en-US" sz="2000" dirty="0">
                <a:latin typeface="+mn-ea"/>
              </a:rPr>
              <a:t>被覆率（</a:t>
            </a:r>
            <a:r>
              <a:rPr lang="en-US" altLang="ja-JP" sz="2000" dirty="0">
                <a:latin typeface="+mn-ea"/>
              </a:rPr>
              <a:t>coverage</a:t>
            </a:r>
            <a:r>
              <a:rPr lang="ja-JP" altLang="en-US" sz="2000" dirty="0">
                <a:latin typeface="+mn-ea"/>
              </a:rPr>
              <a:t>）</a:t>
            </a:r>
            <a:r>
              <a:rPr lang="ja-JP" altLang="en-US" sz="2000" dirty="0">
                <a:solidFill>
                  <a:schemeClr val="bg1">
                    <a:lumMod val="50000"/>
                  </a:schemeClr>
                </a:solidFill>
                <a:latin typeface="+mn-ea"/>
              </a:rPr>
              <a:t>、基本的な考え方</a:t>
            </a:r>
            <a:r>
              <a:rPr lang="en-US" altLang="ja-JP" sz="2000" dirty="0">
                <a:solidFill>
                  <a:schemeClr val="bg1">
                    <a:lumMod val="50000"/>
                  </a:schemeClr>
                </a:solidFill>
                <a:latin typeface="+mn-ea"/>
              </a:rPr>
              <a:t>(</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7</a:t>
            </a:r>
            <a:r>
              <a:rPr lang="ja-JP" altLang="en-US" sz="2000" dirty="0">
                <a:solidFill>
                  <a:schemeClr val="bg1">
                    <a:lumMod val="50000"/>
                  </a:schemeClr>
                </a:solidFill>
                <a:latin typeface="+mn-ea"/>
              </a:rPr>
              <a:t>）</a:t>
            </a:r>
            <a:endParaRPr lang="en-US" altLang="ja-JP" sz="2000" dirty="0">
              <a:solidFill>
                <a:schemeClr val="bg1">
                  <a:lumMod val="50000"/>
                </a:schemeClr>
              </a:solidFill>
              <a:latin typeface="+mn-ea"/>
            </a:endParaRPr>
          </a:p>
          <a:p>
            <a:pPr lvl="1"/>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8</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k=2)</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9</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k=3</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1,000</a:t>
            </a:r>
            <a:r>
              <a:rPr lang="ja-JP" altLang="en-US" sz="2000" dirty="0">
                <a:solidFill>
                  <a:schemeClr val="bg1">
                    <a:lumMod val="50000"/>
                  </a:schemeClr>
                </a:solidFill>
                <a:latin typeface="+mn-ea"/>
              </a:rPr>
              <a:t>塩基の仮想ゲノム（サンプルデータの例題</a:t>
            </a:r>
            <a:r>
              <a:rPr lang="en-US" altLang="ja-JP" sz="2000" dirty="0">
                <a:solidFill>
                  <a:schemeClr val="bg1">
                    <a:lumMod val="50000"/>
                  </a:schemeClr>
                </a:solidFill>
                <a:latin typeface="+mn-ea"/>
              </a:rPr>
              <a:t>33</a:t>
            </a:r>
            <a:r>
              <a:rPr lang="ja-JP" altLang="en-US" sz="2000" dirty="0">
                <a:solidFill>
                  <a:schemeClr val="bg1">
                    <a:lumMod val="50000"/>
                  </a:schemeClr>
                </a:solidFill>
                <a:latin typeface="+mn-ea"/>
              </a:rPr>
              <a:t>）</a:t>
            </a:r>
            <a:endParaRPr lang="en-US" altLang="ja-JP" sz="2000" dirty="0">
              <a:solidFill>
                <a:schemeClr val="bg1">
                  <a:lumMod val="50000"/>
                </a:schemeClr>
              </a:solidFill>
              <a:latin typeface="+mn-ea"/>
            </a:endParaRPr>
          </a:p>
          <a:p>
            <a:pPr lvl="1"/>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11(k=10)</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12(k=10)</a:t>
            </a:r>
            <a:r>
              <a:rPr lang="ja-JP" altLang="en-US" sz="2000" dirty="0">
                <a:solidFill>
                  <a:schemeClr val="bg1">
                    <a:lumMod val="50000"/>
                  </a:schemeClr>
                </a:solidFill>
                <a:latin typeface="+mn-ea"/>
              </a:rPr>
              <a:t>、シークエンスエラーを含む場合</a:t>
            </a:r>
            <a:endParaRPr lang="en-US" altLang="ja-JP" sz="2000" dirty="0">
              <a:solidFill>
                <a:schemeClr val="bg1">
                  <a:lumMod val="50000"/>
                </a:schemeClr>
              </a:solidFill>
              <a:latin typeface="+mn-ea"/>
            </a:endParaRPr>
          </a:p>
          <a:p>
            <a:endParaRPr lang="en-US" altLang="ja-JP" sz="2400" dirty="0">
              <a:solidFill>
                <a:schemeClr val="bg1">
                  <a:lumMod val="50000"/>
                </a:schemeClr>
              </a:solidFill>
              <a:latin typeface="+mn-ea"/>
            </a:endParaRPr>
          </a:p>
          <a:p>
            <a:pPr lvl="1"/>
            <a:endParaRPr lang="en-US" altLang="ja-JP" sz="2000" dirty="0">
              <a:solidFill>
                <a:schemeClr val="bg1">
                  <a:lumMod val="50000"/>
                </a:schemeClr>
              </a:solidFill>
              <a:latin typeface="+mn-ea"/>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172</a:t>
            </a:fld>
            <a:endParaRPr kumimoji="0" lang="en-US" altLang="ja-JP">
              <a:latin typeface="Arial Black" pitchFamily="34" charset="0"/>
            </a:endParaRPr>
          </a:p>
        </p:txBody>
      </p:sp>
    </p:spTree>
    <p:extLst>
      <p:ext uri="{BB962C8B-B14F-4D97-AF65-F5344CB8AC3E}">
        <p14:creationId xmlns:p14="http://schemas.microsoft.com/office/powerpoint/2010/main" val="266625789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A5BA51D-910C-47E7-A975-22DC69355391}"/>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被覆率（</a:t>
            </a:r>
            <a:r>
              <a:rPr lang="en-US" altLang="ja-JP" sz="4000" dirty="0">
                <a:latin typeface="+mn-ea"/>
              </a:rPr>
              <a:t>coverage</a:t>
            </a:r>
            <a:r>
              <a:rPr lang="ja-JP" altLang="en-US" sz="4000" dirty="0">
                <a:latin typeface="+mn-ea"/>
              </a:rPr>
              <a:t>）</a:t>
            </a:r>
            <a:r>
              <a:rPr lang="en-US" altLang="ja-JP" sz="4000" dirty="0">
                <a:latin typeface="+mn-ea"/>
              </a:rPr>
              <a:t>1</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173</a:t>
            </a:fld>
            <a:endParaRPr lang="en-US" altLang="ja-JP" dirty="0">
              <a:solidFill>
                <a:srgbClr val="000000"/>
              </a:solidFill>
            </a:endParaRPr>
          </a:p>
        </p:txBody>
      </p:sp>
      <p:pic>
        <p:nvPicPr>
          <p:cNvPr id="22" name="図 21">
            <a:extLst>
              <a:ext uri="{FF2B5EF4-FFF2-40B4-BE49-F238E27FC236}">
                <a16:creationId xmlns:a16="http://schemas.microsoft.com/office/drawing/2014/main" id="{0FE514AF-65D9-4451-B630-528C87E28A76}"/>
              </a:ext>
            </a:extLst>
          </p:cNvPr>
          <p:cNvPicPr>
            <a:picLocks noChangeAspect="1"/>
          </p:cNvPicPr>
          <p:nvPr/>
        </p:nvPicPr>
        <p:blipFill rotWithShape="1">
          <a:blip r:embed="rId4"/>
          <a:srcRect l="17957" t="6347" r="69740" b="54593"/>
          <a:stretch/>
        </p:blipFill>
        <p:spPr>
          <a:xfrm>
            <a:off x="3773196" y="2204864"/>
            <a:ext cx="2250000" cy="4464496"/>
          </a:xfrm>
          <a:prstGeom prst="rect">
            <a:avLst/>
          </a:prstGeom>
          <a:ln w="19050">
            <a:solidFill>
              <a:srgbClr val="FF0000"/>
            </a:solidFill>
          </a:ln>
        </p:spPr>
      </p:pic>
      <p:sp>
        <p:nvSpPr>
          <p:cNvPr id="25" name="Text Box 8">
            <a:extLst>
              <a:ext uri="{FF2B5EF4-FFF2-40B4-BE49-F238E27FC236}">
                <a16:creationId xmlns:a16="http://schemas.microsoft.com/office/drawing/2014/main" id="{A3B8DF04-DAD5-4022-BF80-76F0A15EAB71}"/>
              </a:ext>
            </a:extLst>
          </p:cNvPr>
          <p:cNvSpPr txBox="1">
            <a:spLocks noChangeArrowheads="1"/>
          </p:cNvSpPr>
          <p:nvPr/>
        </p:nvSpPr>
        <p:spPr bwMode="auto">
          <a:xfrm>
            <a:off x="5796172" y="46100"/>
            <a:ext cx="4053371" cy="2308324"/>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おさらい。①仮想ゲノムの配列長は、②</a:t>
            </a:r>
            <a:r>
              <a:rPr lang="en-US" altLang="ja-JP" dirty="0">
                <a:solidFill>
                  <a:srgbClr val="669900"/>
                </a:solidFill>
                <a:latin typeface="+mn-ea"/>
              </a:rPr>
              <a:t>50</a:t>
            </a:r>
            <a:r>
              <a:rPr lang="ja-JP" altLang="en-US" dirty="0">
                <a:latin typeface="+mn-ea"/>
              </a:rPr>
              <a:t>塩基。③仮想リードは、④</a:t>
            </a:r>
            <a:r>
              <a:rPr lang="en-US" altLang="ja-JP" dirty="0">
                <a:solidFill>
                  <a:srgbClr val="669900"/>
                </a:solidFill>
                <a:latin typeface="+mn-ea"/>
              </a:rPr>
              <a:t>10</a:t>
            </a:r>
            <a:r>
              <a:rPr lang="ja-JP" altLang="en-US" dirty="0">
                <a:latin typeface="+mn-ea"/>
              </a:rPr>
              <a:t>個で、⑤リード長は</a:t>
            </a:r>
            <a:r>
              <a:rPr lang="en-US" altLang="ja-JP" dirty="0">
                <a:solidFill>
                  <a:srgbClr val="669900"/>
                </a:solidFill>
                <a:latin typeface="+mn-ea"/>
              </a:rPr>
              <a:t>20</a:t>
            </a:r>
            <a:r>
              <a:rPr lang="ja-JP" altLang="en-US" dirty="0">
                <a:latin typeface="+mn-ea"/>
              </a:rPr>
              <a:t>塩基。従って、リード側の総塩基数は</a:t>
            </a:r>
            <a:r>
              <a:rPr lang="en-US" altLang="ja-JP" dirty="0">
                <a:solidFill>
                  <a:srgbClr val="669900"/>
                </a:solidFill>
                <a:latin typeface="+mn-ea"/>
              </a:rPr>
              <a:t>10</a:t>
            </a:r>
            <a:r>
              <a:rPr lang="en-US" altLang="ja-JP" dirty="0">
                <a:latin typeface="+mn-ea"/>
              </a:rPr>
              <a:t>×</a:t>
            </a:r>
            <a:r>
              <a:rPr lang="en-US" altLang="ja-JP" dirty="0">
                <a:solidFill>
                  <a:srgbClr val="669900"/>
                </a:solidFill>
                <a:latin typeface="+mn-ea"/>
              </a:rPr>
              <a:t>20</a:t>
            </a:r>
            <a:r>
              <a:rPr lang="en-US" altLang="ja-JP" dirty="0">
                <a:latin typeface="+mn-ea"/>
              </a:rPr>
              <a:t> = 200</a:t>
            </a:r>
            <a:r>
              <a:rPr lang="ja-JP" altLang="en-US" dirty="0">
                <a:latin typeface="+mn-ea"/>
              </a:rPr>
              <a:t>塩基。この場合、仮想ゲノムの</a:t>
            </a:r>
            <a:r>
              <a:rPr lang="en-US" altLang="ja-JP" dirty="0">
                <a:latin typeface="+mn-ea"/>
              </a:rPr>
              <a:t>200 / </a:t>
            </a:r>
            <a:r>
              <a:rPr lang="en-US" altLang="ja-JP" dirty="0">
                <a:solidFill>
                  <a:srgbClr val="669900"/>
                </a:solidFill>
                <a:latin typeface="+mn-ea"/>
              </a:rPr>
              <a:t>50</a:t>
            </a:r>
            <a:r>
              <a:rPr lang="en-US" altLang="ja-JP" dirty="0">
                <a:latin typeface="+mn-ea"/>
              </a:rPr>
              <a:t> = </a:t>
            </a:r>
            <a:r>
              <a:rPr lang="en-US" altLang="ja-JP" dirty="0">
                <a:solidFill>
                  <a:srgbClr val="FF0000"/>
                </a:solidFill>
                <a:latin typeface="+mn-ea"/>
              </a:rPr>
              <a:t>4</a:t>
            </a:r>
            <a:r>
              <a:rPr lang="ja-JP" altLang="en-US" dirty="0">
                <a:solidFill>
                  <a:srgbClr val="FF0000"/>
                </a:solidFill>
                <a:latin typeface="+mn-ea"/>
              </a:rPr>
              <a:t>倍</a:t>
            </a:r>
            <a:r>
              <a:rPr lang="ja-JP" altLang="en-US" dirty="0">
                <a:latin typeface="+mn-ea"/>
              </a:rPr>
              <a:t>分塩基配列決定（</a:t>
            </a:r>
            <a:r>
              <a:rPr lang="en-US" altLang="ja-JP" dirty="0">
                <a:latin typeface="+mn-ea"/>
              </a:rPr>
              <a:t>sequencing</a:t>
            </a:r>
            <a:r>
              <a:rPr lang="ja-JP" altLang="en-US" dirty="0">
                <a:latin typeface="+mn-ea"/>
              </a:rPr>
              <a:t>）がなされているので、被覆率（</a:t>
            </a:r>
            <a:r>
              <a:rPr lang="en-US" altLang="ja-JP" dirty="0">
                <a:latin typeface="+mn-ea"/>
              </a:rPr>
              <a:t>coverage</a:t>
            </a:r>
            <a:r>
              <a:rPr lang="ja-JP" altLang="en-US" dirty="0">
                <a:latin typeface="+mn-ea"/>
              </a:rPr>
              <a:t>）は</a:t>
            </a:r>
            <a:r>
              <a:rPr lang="en-US" altLang="ja-JP" b="1" dirty="0">
                <a:solidFill>
                  <a:srgbClr val="FF0000"/>
                </a:solidFill>
                <a:latin typeface="+mn-ea"/>
              </a:rPr>
              <a:t>4X</a:t>
            </a:r>
            <a:r>
              <a:rPr lang="en-US" altLang="ja-JP" b="1" dirty="0">
                <a:latin typeface="+mn-ea"/>
              </a:rPr>
              <a:t> coverage</a:t>
            </a:r>
            <a:r>
              <a:rPr lang="ja-JP" altLang="en-US" dirty="0">
                <a:latin typeface="+mn-ea"/>
              </a:rPr>
              <a:t>みたいな表現をします。</a:t>
            </a:r>
            <a:endParaRPr lang="en-US" altLang="ja-JP" dirty="0">
              <a:latin typeface="+mn-ea"/>
              <a:ea typeface="+mn-ea"/>
            </a:endParaRPr>
          </a:p>
        </p:txBody>
      </p:sp>
      <p:pic>
        <p:nvPicPr>
          <p:cNvPr id="23" name="図 22">
            <a:extLst>
              <a:ext uri="{FF2B5EF4-FFF2-40B4-BE49-F238E27FC236}">
                <a16:creationId xmlns:a16="http://schemas.microsoft.com/office/drawing/2014/main" id="{0D3DC98C-7E66-4AA0-AA3A-14BE33C0BA4A}"/>
              </a:ext>
            </a:extLst>
          </p:cNvPr>
          <p:cNvPicPr>
            <a:picLocks noChangeAspect="1"/>
          </p:cNvPicPr>
          <p:nvPr/>
        </p:nvPicPr>
        <p:blipFill rotWithShape="1">
          <a:blip r:embed="rId5"/>
          <a:srcRect l="17832" t="6419" r="51460" b="89393"/>
          <a:stretch/>
        </p:blipFill>
        <p:spPr>
          <a:xfrm>
            <a:off x="56456" y="1493472"/>
            <a:ext cx="5616000" cy="478800"/>
          </a:xfrm>
          <a:prstGeom prst="rect">
            <a:avLst/>
          </a:prstGeom>
          <a:ln w="19050">
            <a:solidFill>
              <a:srgbClr val="FF0000"/>
            </a:solidFill>
          </a:ln>
        </p:spPr>
      </p:pic>
      <p:cxnSp>
        <p:nvCxnSpPr>
          <p:cNvPr id="24" name="直線コネクタ 23">
            <a:extLst>
              <a:ext uri="{FF2B5EF4-FFF2-40B4-BE49-F238E27FC236}">
                <a16:creationId xmlns:a16="http://schemas.microsoft.com/office/drawing/2014/main" id="{32EA83F0-0BBF-4C40-B9F6-5A7B43962430}"/>
              </a:ext>
            </a:extLst>
          </p:cNvPr>
          <p:cNvCxnSpPr/>
          <p:nvPr/>
        </p:nvCxnSpPr>
        <p:spPr bwMode="auto">
          <a:xfrm>
            <a:off x="1194272" y="1484784"/>
            <a:ext cx="0" cy="468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26" name="直線コネクタ 25">
            <a:extLst>
              <a:ext uri="{FF2B5EF4-FFF2-40B4-BE49-F238E27FC236}">
                <a16:creationId xmlns:a16="http://schemas.microsoft.com/office/drawing/2014/main" id="{43D7884F-A6B2-439E-865C-57CF921076B2}"/>
              </a:ext>
            </a:extLst>
          </p:cNvPr>
          <p:cNvCxnSpPr/>
          <p:nvPr/>
        </p:nvCxnSpPr>
        <p:spPr bwMode="auto">
          <a:xfrm>
            <a:off x="2303072" y="1484784"/>
            <a:ext cx="0" cy="468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27" name="直線コネクタ 26">
            <a:extLst>
              <a:ext uri="{FF2B5EF4-FFF2-40B4-BE49-F238E27FC236}">
                <a16:creationId xmlns:a16="http://schemas.microsoft.com/office/drawing/2014/main" id="{7B8D8B14-2B91-4040-BF27-94BA8A6DF968}"/>
              </a:ext>
            </a:extLst>
          </p:cNvPr>
          <p:cNvCxnSpPr/>
          <p:nvPr/>
        </p:nvCxnSpPr>
        <p:spPr bwMode="auto">
          <a:xfrm>
            <a:off x="3426272" y="1484784"/>
            <a:ext cx="0" cy="468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28" name="直線コネクタ 27">
            <a:extLst>
              <a:ext uri="{FF2B5EF4-FFF2-40B4-BE49-F238E27FC236}">
                <a16:creationId xmlns:a16="http://schemas.microsoft.com/office/drawing/2014/main" id="{A19FF9F2-C75B-4E35-8584-7CC7F4B27FAA}"/>
              </a:ext>
            </a:extLst>
          </p:cNvPr>
          <p:cNvCxnSpPr/>
          <p:nvPr/>
        </p:nvCxnSpPr>
        <p:spPr bwMode="auto">
          <a:xfrm>
            <a:off x="4542272" y="1484784"/>
            <a:ext cx="0" cy="468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grpSp>
        <p:nvGrpSpPr>
          <p:cNvPr id="32" name="グループ化 1">
            <a:extLst>
              <a:ext uri="{FF2B5EF4-FFF2-40B4-BE49-F238E27FC236}">
                <a16:creationId xmlns:a16="http://schemas.microsoft.com/office/drawing/2014/main" id="{254B602B-93F0-4010-9405-1E3A3A21928A}"/>
              </a:ext>
            </a:extLst>
          </p:cNvPr>
          <p:cNvGrpSpPr>
            <a:grpSpLocks/>
          </p:cNvGrpSpPr>
          <p:nvPr/>
        </p:nvGrpSpPr>
        <p:grpSpPr bwMode="auto">
          <a:xfrm>
            <a:off x="3259885" y="2889126"/>
            <a:ext cx="415498" cy="647700"/>
            <a:chOff x="8946000" y="4620357"/>
            <a:chExt cx="415497" cy="647700"/>
          </a:xfrm>
        </p:grpSpPr>
        <p:sp>
          <p:nvSpPr>
            <p:cNvPr id="33" name="下矢印 31">
              <a:extLst>
                <a:ext uri="{FF2B5EF4-FFF2-40B4-BE49-F238E27FC236}">
                  <a16:creationId xmlns:a16="http://schemas.microsoft.com/office/drawing/2014/main" id="{D3DADCDE-421E-4DD3-A16F-D3756D74271A}"/>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4" name="正方形/長方形 1">
              <a:extLst>
                <a:ext uri="{FF2B5EF4-FFF2-40B4-BE49-F238E27FC236}">
                  <a16:creationId xmlns:a16="http://schemas.microsoft.com/office/drawing/2014/main" id="{3F7DC773-82DB-4E2B-B772-CD0192FE8B25}"/>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39" name="グループ化 16">
            <a:extLst>
              <a:ext uri="{FF2B5EF4-FFF2-40B4-BE49-F238E27FC236}">
                <a16:creationId xmlns:a16="http://schemas.microsoft.com/office/drawing/2014/main" id="{6C0228B9-1657-45D8-AF45-5FBC9D944DEB}"/>
              </a:ext>
            </a:extLst>
          </p:cNvPr>
          <p:cNvGrpSpPr>
            <a:grpSpLocks/>
          </p:cNvGrpSpPr>
          <p:nvPr/>
        </p:nvGrpSpPr>
        <p:grpSpPr bwMode="auto">
          <a:xfrm>
            <a:off x="344488" y="3456000"/>
            <a:ext cx="431800" cy="647700"/>
            <a:chOff x="352800" y="3885221"/>
            <a:chExt cx="432048" cy="647700"/>
          </a:xfrm>
        </p:grpSpPr>
        <p:sp>
          <p:nvSpPr>
            <p:cNvPr id="40" name="下矢印 17">
              <a:extLst>
                <a:ext uri="{FF2B5EF4-FFF2-40B4-BE49-F238E27FC236}">
                  <a16:creationId xmlns:a16="http://schemas.microsoft.com/office/drawing/2014/main" id="{551E7CA3-0ED4-4C36-9FE2-94751ECC8EB8}"/>
                </a:ext>
              </a:extLst>
            </p:cNvPr>
            <p:cNvSpPr>
              <a:spLocks noChangeArrowheads="1"/>
            </p:cNvSpPr>
            <p:nvPr/>
          </p:nvSpPr>
          <p:spPr bwMode="auto">
            <a:xfrm rot="-5400000">
              <a:off x="252000" y="4065402"/>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41" name="テキスト ボックス 18">
              <a:extLst>
                <a:ext uri="{FF2B5EF4-FFF2-40B4-BE49-F238E27FC236}">
                  <a16:creationId xmlns:a16="http://schemas.microsoft.com/office/drawing/2014/main" id="{78C674CA-6E4B-4C0C-B5ED-C265989E6C3A}"/>
                </a:ext>
              </a:extLst>
            </p:cNvPr>
            <p:cNvSpPr txBox="1">
              <a:spLocks noChangeArrowheads="1"/>
            </p:cNvSpPr>
            <p:nvPr/>
          </p:nvSpPr>
          <p:spPr bwMode="auto">
            <a:xfrm>
              <a:off x="352800" y="401860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19" name="グループ化 1">
            <a:extLst>
              <a:ext uri="{FF2B5EF4-FFF2-40B4-BE49-F238E27FC236}">
                <a16:creationId xmlns:a16="http://schemas.microsoft.com/office/drawing/2014/main" id="{60A6B309-770D-4FE2-BA98-D0D470E5B624}"/>
              </a:ext>
            </a:extLst>
          </p:cNvPr>
          <p:cNvGrpSpPr>
            <a:grpSpLocks/>
          </p:cNvGrpSpPr>
          <p:nvPr/>
        </p:nvGrpSpPr>
        <p:grpSpPr bwMode="auto">
          <a:xfrm>
            <a:off x="3060000" y="3618000"/>
            <a:ext cx="647700" cy="369332"/>
            <a:chOff x="8773143" y="4154400"/>
            <a:chExt cx="647700" cy="369332"/>
          </a:xfrm>
        </p:grpSpPr>
        <p:sp>
          <p:nvSpPr>
            <p:cNvPr id="20" name="下矢印 29">
              <a:extLst>
                <a:ext uri="{FF2B5EF4-FFF2-40B4-BE49-F238E27FC236}">
                  <a16:creationId xmlns:a16="http://schemas.microsoft.com/office/drawing/2014/main" id="{D5687D5C-EEA1-40F5-A735-4D5B2FC9C7B3}"/>
                </a:ext>
              </a:extLst>
            </p:cNvPr>
            <p:cNvSpPr>
              <a:spLocks noChangeArrowheads="1"/>
            </p:cNvSpPr>
            <p:nvPr/>
          </p:nvSpPr>
          <p:spPr bwMode="auto">
            <a:xfrm rot="8100000">
              <a:off x="8773143" y="418375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1" name="正方形/長方形 1">
              <a:extLst>
                <a:ext uri="{FF2B5EF4-FFF2-40B4-BE49-F238E27FC236}">
                  <a16:creationId xmlns:a16="http://schemas.microsoft.com/office/drawing/2014/main" id="{EEF20281-9BC4-4F3D-96E1-ED154B482419}"/>
                </a:ext>
              </a:extLst>
            </p:cNvPr>
            <p:cNvSpPr>
              <a:spLocks noChangeArrowheads="1"/>
            </p:cNvSpPr>
            <p:nvPr/>
          </p:nvSpPr>
          <p:spPr bwMode="auto">
            <a:xfrm>
              <a:off x="8906400" y="41544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29" name="グループ化 1">
            <a:extLst>
              <a:ext uri="{FF2B5EF4-FFF2-40B4-BE49-F238E27FC236}">
                <a16:creationId xmlns:a16="http://schemas.microsoft.com/office/drawing/2014/main" id="{4D21C9CA-8D46-4F23-B8C7-CB147EC10C22}"/>
              </a:ext>
            </a:extLst>
          </p:cNvPr>
          <p:cNvGrpSpPr>
            <a:grpSpLocks/>
          </p:cNvGrpSpPr>
          <p:nvPr/>
        </p:nvGrpSpPr>
        <p:grpSpPr bwMode="auto">
          <a:xfrm>
            <a:off x="2196000" y="4453200"/>
            <a:ext cx="647700" cy="369332"/>
            <a:chOff x="8773143" y="4154400"/>
            <a:chExt cx="647700" cy="369332"/>
          </a:xfrm>
        </p:grpSpPr>
        <p:sp>
          <p:nvSpPr>
            <p:cNvPr id="30" name="下矢印 29">
              <a:extLst>
                <a:ext uri="{FF2B5EF4-FFF2-40B4-BE49-F238E27FC236}">
                  <a16:creationId xmlns:a16="http://schemas.microsoft.com/office/drawing/2014/main" id="{69EB4026-A588-43A7-A643-C126863079F4}"/>
                </a:ext>
              </a:extLst>
            </p:cNvPr>
            <p:cNvSpPr>
              <a:spLocks noChangeArrowheads="1"/>
            </p:cNvSpPr>
            <p:nvPr/>
          </p:nvSpPr>
          <p:spPr bwMode="auto">
            <a:xfrm rot="8100000">
              <a:off x="8773143" y="418375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1" name="正方形/長方形 1">
              <a:extLst>
                <a:ext uri="{FF2B5EF4-FFF2-40B4-BE49-F238E27FC236}">
                  <a16:creationId xmlns:a16="http://schemas.microsoft.com/office/drawing/2014/main" id="{60EE7747-FF14-45E0-9FF1-173B5CB98B0F}"/>
                </a:ext>
              </a:extLst>
            </p:cNvPr>
            <p:cNvSpPr>
              <a:spLocks noChangeArrowheads="1"/>
            </p:cNvSpPr>
            <p:nvPr/>
          </p:nvSpPr>
          <p:spPr bwMode="auto">
            <a:xfrm>
              <a:off x="8906400" y="41544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grpSp>
        <p:nvGrpSpPr>
          <p:cNvPr id="35" name="グループ化 1">
            <a:extLst>
              <a:ext uri="{FF2B5EF4-FFF2-40B4-BE49-F238E27FC236}">
                <a16:creationId xmlns:a16="http://schemas.microsoft.com/office/drawing/2014/main" id="{8F729114-1964-4E3C-AC7F-A9876F4B5140}"/>
              </a:ext>
            </a:extLst>
          </p:cNvPr>
          <p:cNvGrpSpPr>
            <a:grpSpLocks/>
          </p:cNvGrpSpPr>
          <p:nvPr/>
        </p:nvGrpSpPr>
        <p:grpSpPr bwMode="auto">
          <a:xfrm>
            <a:off x="2304000" y="3789412"/>
            <a:ext cx="415498" cy="647700"/>
            <a:chOff x="8946000" y="4620357"/>
            <a:chExt cx="415497" cy="647700"/>
          </a:xfrm>
        </p:grpSpPr>
        <p:sp>
          <p:nvSpPr>
            <p:cNvPr id="36" name="下矢印 31">
              <a:extLst>
                <a:ext uri="{FF2B5EF4-FFF2-40B4-BE49-F238E27FC236}">
                  <a16:creationId xmlns:a16="http://schemas.microsoft.com/office/drawing/2014/main" id="{D6CA7CBA-4A16-488D-BE50-DF81761D2B5B}"/>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7" name="正方形/長方形 1">
              <a:extLst>
                <a:ext uri="{FF2B5EF4-FFF2-40B4-BE49-F238E27FC236}">
                  <a16:creationId xmlns:a16="http://schemas.microsoft.com/office/drawing/2014/main" id="{4642B71F-30C8-494D-8050-AF07C7FC5BD4}"/>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spTree>
    <p:extLst>
      <p:ext uri="{BB962C8B-B14F-4D97-AF65-F5344CB8AC3E}">
        <p14:creationId xmlns:p14="http://schemas.microsoft.com/office/powerpoint/2010/main" val="348781603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A5BA51D-910C-47E7-A975-22DC69355391}"/>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被覆率（</a:t>
            </a:r>
            <a:r>
              <a:rPr lang="en-US" altLang="ja-JP" sz="4000" dirty="0">
                <a:latin typeface="+mn-ea"/>
              </a:rPr>
              <a:t>coverage</a:t>
            </a:r>
            <a:r>
              <a:rPr lang="ja-JP" altLang="en-US" sz="4000" dirty="0">
                <a:latin typeface="+mn-ea"/>
              </a:rPr>
              <a:t>）</a:t>
            </a:r>
            <a:r>
              <a:rPr lang="en-US" altLang="ja-JP" sz="4000" dirty="0">
                <a:latin typeface="+mn-ea"/>
              </a:rPr>
              <a:t>2</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174</a:t>
            </a:fld>
            <a:endParaRPr lang="en-US" altLang="ja-JP" dirty="0">
              <a:solidFill>
                <a:srgbClr val="000000"/>
              </a:solidFill>
            </a:endParaRPr>
          </a:p>
        </p:txBody>
      </p:sp>
      <p:pic>
        <p:nvPicPr>
          <p:cNvPr id="22" name="図 21">
            <a:extLst>
              <a:ext uri="{FF2B5EF4-FFF2-40B4-BE49-F238E27FC236}">
                <a16:creationId xmlns:a16="http://schemas.microsoft.com/office/drawing/2014/main" id="{0FE514AF-65D9-4451-B630-528C87E28A76}"/>
              </a:ext>
            </a:extLst>
          </p:cNvPr>
          <p:cNvPicPr>
            <a:picLocks noChangeAspect="1"/>
          </p:cNvPicPr>
          <p:nvPr/>
        </p:nvPicPr>
        <p:blipFill rotWithShape="1">
          <a:blip r:embed="rId4"/>
          <a:srcRect l="17957" t="6347" r="69740" b="54593"/>
          <a:stretch/>
        </p:blipFill>
        <p:spPr>
          <a:xfrm>
            <a:off x="3773196" y="2204864"/>
            <a:ext cx="2250000" cy="4464496"/>
          </a:xfrm>
          <a:prstGeom prst="rect">
            <a:avLst/>
          </a:prstGeom>
          <a:ln w="19050">
            <a:solidFill>
              <a:srgbClr val="FF0000"/>
            </a:solidFill>
          </a:ln>
        </p:spPr>
      </p:pic>
      <p:sp>
        <p:nvSpPr>
          <p:cNvPr id="25" name="Text Box 8">
            <a:extLst>
              <a:ext uri="{FF2B5EF4-FFF2-40B4-BE49-F238E27FC236}">
                <a16:creationId xmlns:a16="http://schemas.microsoft.com/office/drawing/2014/main" id="{A3B8DF04-DAD5-4022-BF80-76F0A15EAB71}"/>
              </a:ext>
            </a:extLst>
          </p:cNvPr>
          <p:cNvSpPr txBox="1">
            <a:spLocks noChangeArrowheads="1"/>
          </p:cNvSpPr>
          <p:nvPr/>
        </p:nvSpPr>
        <p:spPr bwMode="auto">
          <a:xfrm>
            <a:off x="5796172" y="46100"/>
            <a:ext cx="4053371" cy="4247317"/>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おさらい。①仮想ゲノムの配列長は、②</a:t>
            </a:r>
            <a:r>
              <a:rPr lang="en-US" altLang="ja-JP" dirty="0">
                <a:solidFill>
                  <a:schemeClr val="bg1">
                    <a:lumMod val="50000"/>
                  </a:schemeClr>
                </a:solidFill>
                <a:latin typeface="+mn-ea"/>
              </a:rPr>
              <a:t>50</a:t>
            </a:r>
            <a:r>
              <a:rPr lang="ja-JP" altLang="en-US" dirty="0">
                <a:solidFill>
                  <a:schemeClr val="bg1">
                    <a:lumMod val="50000"/>
                  </a:schemeClr>
                </a:solidFill>
                <a:latin typeface="+mn-ea"/>
              </a:rPr>
              <a:t>塩基。③仮想リードは、④</a:t>
            </a:r>
            <a:r>
              <a:rPr lang="en-US" altLang="ja-JP" dirty="0">
                <a:solidFill>
                  <a:schemeClr val="bg1">
                    <a:lumMod val="50000"/>
                  </a:schemeClr>
                </a:solidFill>
                <a:latin typeface="+mn-ea"/>
              </a:rPr>
              <a:t>10</a:t>
            </a:r>
            <a:r>
              <a:rPr lang="ja-JP" altLang="en-US" dirty="0">
                <a:solidFill>
                  <a:schemeClr val="bg1">
                    <a:lumMod val="50000"/>
                  </a:schemeClr>
                </a:solidFill>
                <a:latin typeface="+mn-ea"/>
              </a:rPr>
              <a:t>個で、⑤リード長は</a:t>
            </a:r>
            <a:r>
              <a:rPr lang="en-US" altLang="ja-JP" dirty="0">
                <a:solidFill>
                  <a:schemeClr val="bg1">
                    <a:lumMod val="50000"/>
                  </a:schemeClr>
                </a:solidFill>
                <a:latin typeface="+mn-ea"/>
              </a:rPr>
              <a:t>20</a:t>
            </a:r>
            <a:r>
              <a:rPr lang="ja-JP" altLang="en-US" dirty="0">
                <a:solidFill>
                  <a:schemeClr val="bg1">
                    <a:lumMod val="50000"/>
                  </a:schemeClr>
                </a:solidFill>
                <a:latin typeface="+mn-ea"/>
              </a:rPr>
              <a:t>塩基。従って、リード側の総塩基数は</a:t>
            </a:r>
            <a:r>
              <a:rPr lang="en-US" altLang="ja-JP" dirty="0">
                <a:solidFill>
                  <a:schemeClr val="bg1">
                    <a:lumMod val="50000"/>
                  </a:schemeClr>
                </a:solidFill>
                <a:latin typeface="+mn-ea"/>
              </a:rPr>
              <a:t>10×20 = 200</a:t>
            </a:r>
            <a:r>
              <a:rPr lang="ja-JP" altLang="en-US" dirty="0">
                <a:solidFill>
                  <a:schemeClr val="bg1">
                    <a:lumMod val="50000"/>
                  </a:schemeClr>
                </a:solidFill>
                <a:latin typeface="+mn-ea"/>
              </a:rPr>
              <a:t>塩基。この場合、仮想ゲノムの</a:t>
            </a:r>
            <a:r>
              <a:rPr lang="en-US" altLang="ja-JP" dirty="0">
                <a:solidFill>
                  <a:schemeClr val="bg1">
                    <a:lumMod val="50000"/>
                  </a:schemeClr>
                </a:solidFill>
                <a:latin typeface="+mn-ea"/>
              </a:rPr>
              <a:t>200 / 50 = 4</a:t>
            </a:r>
            <a:r>
              <a:rPr lang="ja-JP" altLang="en-US" dirty="0">
                <a:solidFill>
                  <a:schemeClr val="bg1">
                    <a:lumMod val="50000"/>
                  </a:schemeClr>
                </a:solidFill>
                <a:latin typeface="+mn-ea"/>
              </a:rPr>
              <a:t>倍分塩基配列決定（</a:t>
            </a:r>
            <a:r>
              <a:rPr lang="en-US" altLang="ja-JP" dirty="0">
                <a:solidFill>
                  <a:schemeClr val="bg1">
                    <a:lumMod val="50000"/>
                  </a:schemeClr>
                </a:solidFill>
                <a:latin typeface="+mn-ea"/>
              </a:rPr>
              <a:t>sequencing</a:t>
            </a:r>
            <a:r>
              <a:rPr lang="ja-JP" altLang="en-US" dirty="0">
                <a:solidFill>
                  <a:schemeClr val="bg1">
                    <a:lumMod val="50000"/>
                  </a:schemeClr>
                </a:solidFill>
                <a:latin typeface="+mn-ea"/>
              </a:rPr>
              <a:t>）がなされているので、被覆率（</a:t>
            </a:r>
            <a:r>
              <a:rPr lang="en-US" altLang="ja-JP" dirty="0">
                <a:solidFill>
                  <a:schemeClr val="bg1">
                    <a:lumMod val="50000"/>
                  </a:schemeClr>
                </a:solidFill>
                <a:latin typeface="+mn-ea"/>
              </a:rPr>
              <a:t>coverage</a:t>
            </a:r>
            <a:r>
              <a:rPr lang="ja-JP" altLang="en-US" dirty="0">
                <a:solidFill>
                  <a:schemeClr val="bg1">
                    <a:lumMod val="50000"/>
                  </a:schemeClr>
                </a:solidFill>
                <a:latin typeface="+mn-ea"/>
              </a:rPr>
              <a:t>）は</a:t>
            </a:r>
            <a:r>
              <a:rPr lang="en-US" altLang="ja-JP" b="1" dirty="0">
                <a:solidFill>
                  <a:schemeClr val="bg1">
                    <a:lumMod val="50000"/>
                  </a:schemeClr>
                </a:solidFill>
                <a:latin typeface="+mn-ea"/>
              </a:rPr>
              <a:t>4X coverage</a:t>
            </a:r>
            <a:r>
              <a:rPr lang="ja-JP" altLang="en-US" dirty="0">
                <a:solidFill>
                  <a:schemeClr val="bg1">
                    <a:lumMod val="50000"/>
                  </a:schemeClr>
                </a:solidFill>
                <a:latin typeface="+mn-ea"/>
              </a:rPr>
              <a:t>みたいな表現をします。</a:t>
            </a:r>
            <a:r>
              <a:rPr lang="ja-JP" altLang="en-US" dirty="0">
                <a:latin typeface="+mn-ea"/>
              </a:rPr>
              <a:t>通常は、③</a:t>
            </a:r>
            <a:r>
              <a:rPr lang="en-US" altLang="ja-JP" dirty="0">
                <a:latin typeface="+mn-ea"/>
              </a:rPr>
              <a:t>NGS</a:t>
            </a:r>
            <a:r>
              <a:rPr lang="ja-JP" altLang="en-US" dirty="0">
                <a:latin typeface="+mn-ea"/>
              </a:rPr>
              <a:t>リードデータが手元にあり、</a:t>
            </a:r>
            <a:r>
              <a:rPr lang="en-US" altLang="ja-JP" i="1" dirty="0">
                <a:latin typeface="+mn-ea"/>
              </a:rPr>
              <a:t>de novo </a:t>
            </a:r>
            <a:r>
              <a:rPr lang="en-US" altLang="ja-JP" dirty="0">
                <a:latin typeface="+mn-ea"/>
              </a:rPr>
              <a:t>genome assembly</a:t>
            </a:r>
            <a:r>
              <a:rPr lang="ja-JP" altLang="en-US" dirty="0">
                <a:latin typeface="+mn-ea"/>
              </a:rPr>
              <a:t>によって①元のゲノム配列を再構築するという流れになる。この目的を達成するためには、リード間の「のりしろ」が必要になるので、例えば「うまくつなげるためには、③が</a:t>
            </a:r>
            <a:r>
              <a:rPr lang="en-US" altLang="ja-JP" dirty="0">
                <a:solidFill>
                  <a:srgbClr val="FF0000"/>
                </a:solidFill>
                <a:latin typeface="+mn-ea"/>
              </a:rPr>
              <a:t>50X coverage</a:t>
            </a:r>
            <a:r>
              <a:rPr lang="ja-JP" altLang="en-US" dirty="0">
                <a:solidFill>
                  <a:srgbClr val="FF0000"/>
                </a:solidFill>
                <a:latin typeface="+mn-ea"/>
              </a:rPr>
              <a:t>程度分必要</a:t>
            </a:r>
            <a:r>
              <a:rPr lang="ja-JP" altLang="en-US" dirty="0">
                <a:latin typeface="+mn-ea"/>
              </a:rPr>
              <a:t>」みたいな議論がなされる。</a:t>
            </a:r>
            <a:endParaRPr lang="en-US" altLang="ja-JP" dirty="0">
              <a:latin typeface="+mn-ea"/>
              <a:ea typeface="+mn-ea"/>
            </a:endParaRPr>
          </a:p>
        </p:txBody>
      </p:sp>
      <p:pic>
        <p:nvPicPr>
          <p:cNvPr id="23" name="図 22">
            <a:extLst>
              <a:ext uri="{FF2B5EF4-FFF2-40B4-BE49-F238E27FC236}">
                <a16:creationId xmlns:a16="http://schemas.microsoft.com/office/drawing/2014/main" id="{0D3DC98C-7E66-4AA0-AA3A-14BE33C0BA4A}"/>
              </a:ext>
            </a:extLst>
          </p:cNvPr>
          <p:cNvPicPr>
            <a:picLocks noChangeAspect="1"/>
          </p:cNvPicPr>
          <p:nvPr/>
        </p:nvPicPr>
        <p:blipFill rotWithShape="1">
          <a:blip r:embed="rId5"/>
          <a:srcRect l="17832" t="6419" r="51460" b="89393"/>
          <a:stretch/>
        </p:blipFill>
        <p:spPr>
          <a:xfrm>
            <a:off x="56456" y="1493472"/>
            <a:ext cx="5616000" cy="478800"/>
          </a:xfrm>
          <a:prstGeom prst="rect">
            <a:avLst/>
          </a:prstGeom>
          <a:ln w="19050">
            <a:solidFill>
              <a:srgbClr val="FF0000"/>
            </a:solidFill>
          </a:ln>
        </p:spPr>
      </p:pic>
      <p:cxnSp>
        <p:nvCxnSpPr>
          <p:cNvPr id="24" name="直線コネクタ 23">
            <a:extLst>
              <a:ext uri="{FF2B5EF4-FFF2-40B4-BE49-F238E27FC236}">
                <a16:creationId xmlns:a16="http://schemas.microsoft.com/office/drawing/2014/main" id="{32EA83F0-0BBF-4C40-B9F6-5A7B43962430}"/>
              </a:ext>
            </a:extLst>
          </p:cNvPr>
          <p:cNvCxnSpPr/>
          <p:nvPr/>
        </p:nvCxnSpPr>
        <p:spPr bwMode="auto">
          <a:xfrm>
            <a:off x="1194272" y="1484784"/>
            <a:ext cx="0" cy="468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26" name="直線コネクタ 25">
            <a:extLst>
              <a:ext uri="{FF2B5EF4-FFF2-40B4-BE49-F238E27FC236}">
                <a16:creationId xmlns:a16="http://schemas.microsoft.com/office/drawing/2014/main" id="{43D7884F-A6B2-439E-865C-57CF921076B2}"/>
              </a:ext>
            </a:extLst>
          </p:cNvPr>
          <p:cNvCxnSpPr/>
          <p:nvPr/>
        </p:nvCxnSpPr>
        <p:spPr bwMode="auto">
          <a:xfrm>
            <a:off x="2303072" y="1484784"/>
            <a:ext cx="0" cy="468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27" name="直線コネクタ 26">
            <a:extLst>
              <a:ext uri="{FF2B5EF4-FFF2-40B4-BE49-F238E27FC236}">
                <a16:creationId xmlns:a16="http://schemas.microsoft.com/office/drawing/2014/main" id="{7B8D8B14-2B91-4040-BF27-94BA8A6DF968}"/>
              </a:ext>
            </a:extLst>
          </p:cNvPr>
          <p:cNvCxnSpPr/>
          <p:nvPr/>
        </p:nvCxnSpPr>
        <p:spPr bwMode="auto">
          <a:xfrm>
            <a:off x="3426272" y="1484784"/>
            <a:ext cx="0" cy="468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28" name="直線コネクタ 27">
            <a:extLst>
              <a:ext uri="{FF2B5EF4-FFF2-40B4-BE49-F238E27FC236}">
                <a16:creationId xmlns:a16="http://schemas.microsoft.com/office/drawing/2014/main" id="{A19FF9F2-C75B-4E35-8584-7CC7F4B27FAA}"/>
              </a:ext>
            </a:extLst>
          </p:cNvPr>
          <p:cNvCxnSpPr/>
          <p:nvPr/>
        </p:nvCxnSpPr>
        <p:spPr bwMode="auto">
          <a:xfrm>
            <a:off x="4542272" y="1484784"/>
            <a:ext cx="0" cy="468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grpSp>
        <p:nvGrpSpPr>
          <p:cNvPr id="32" name="グループ化 1">
            <a:extLst>
              <a:ext uri="{FF2B5EF4-FFF2-40B4-BE49-F238E27FC236}">
                <a16:creationId xmlns:a16="http://schemas.microsoft.com/office/drawing/2014/main" id="{254B602B-93F0-4010-9405-1E3A3A21928A}"/>
              </a:ext>
            </a:extLst>
          </p:cNvPr>
          <p:cNvGrpSpPr>
            <a:grpSpLocks/>
          </p:cNvGrpSpPr>
          <p:nvPr/>
        </p:nvGrpSpPr>
        <p:grpSpPr bwMode="auto">
          <a:xfrm>
            <a:off x="3259885" y="2889126"/>
            <a:ext cx="415498" cy="647700"/>
            <a:chOff x="8946000" y="4620357"/>
            <a:chExt cx="415497" cy="647700"/>
          </a:xfrm>
        </p:grpSpPr>
        <p:sp>
          <p:nvSpPr>
            <p:cNvPr id="33" name="下矢印 31">
              <a:extLst>
                <a:ext uri="{FF2B5EF4-FFF2-40B4-BE49-F238E27FC236}">
                  <a16:creationId xmlns:a16="http://schemas.microsoft.com/office/drawing/2014/main" id="{D3DADCDE-421E-4DD3-A16F-D3756D74271A}"/>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4" name="正方形/長方形 1">
              <a:extLst>
                <a:ext uri="{FF2B5EF4-FFF2-40B4-BE49-F238E27FC236}">
                  <a16:creationId xmlns:a16="http://schemas.microsoft.com/office/drawing/2014/main" id="{3F7DC773-82DB-4E2B-B772-CD0192FE8B25}"/>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39" name="グループ化 16">
            <a:extLst>
              <a:ext uri="{FF2B5EF4-FFF2-40B4-BE49-F238E27FC236}">
                <a16:creationId xmlns:a16="http://schemas.microsoft.com/office/drawing/2014/main" id="{6C0228B9-1657-45D8-AF45-5FBC9D944DEB}"/>
              </a:ext>
            </a:extLst>
          </p:cNvPr>
          <p:cNvGrpSpPr>
            <a:grpSpLocks/>
          </p:cNvGrpSpPr>
          <p:nvPr/>
        </p:nvGrpSpPr>
        <p:grpSpPr bwMode="auto">
          <a:xfrm>
            <a:off x="344488" y="3456000"/>
            <a:ext cx="431800" cy="647700"/>
            <a:chOff x="352800" y="3885221"/>
            <a:chExt cx="432048" cy="647700"/>
          </a:xfrm>
        </p:grpSpPr>
        <p:sp>
          <p:nvSpPr>
            <p:cNvPr id="40" name="下矢印 17">
              <a:extLst>
                <a:ext uri="{FF2B5EF4-FFF2-40B4-BE49-F238E27FC236}">
                  <a16:creationId xmlns:a16="http://schemas.microsoft.com/office/drawing/2014/main" id="{551E7CA3-0ED4-4C36-9FE2-94751ECC8EB8}"/>
                </a:ext>
              </a:extLst>
            </p:cNvPr>
            <p:cNvSpPr>
              <a:spLocks noChangeArrowheads="1"/>
            </p:cNvSpPr>
            <p:nvPr/>
          </p:nvSpPr>
          <p:spPr bwMode="auto">
            <a:xfrm rot="-5400000">
              <a:off x="252000" y="4065402"/>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41" name="テキスト ボックス 18">
              <a:extLst>
                <a:ext uri="{FF2B5EF4-FFF2-40B4-BE49-F238E27FC236}">
                  <a16:creationId xmlns:a16="http://schemas.microsoft.com/office/drawing/2014/main" id="{78C674CA-6E4B-4C0C-B5ED-C265989E6C3A}"/>
                </a:ext>
              </a:extLst>
            </p:cNvPr>
            <p:cNvSpPr txBox="1">
              <a:spLocks noChangeArrowheads="1"/>
            </p:cNvSpPr>
            <p:nvPr/>
          </p:nvSpPr>
          <p:spPr bwMode="auto">
            <a:xfrm>
              <a:off x="352800" y="401860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19" name="グループ化 1">
            <a:extLst>
              <a:ext uri="{FF2B5EF4-FFF2-40B4-BE49-F238E27FC236}">
                <a16:creationId xmlns:a16="http://schemas.microsoft.com/office/drawing/2014/main" id="{60A6B309-770D-4FE2-BA98-D0D470E5B624}"/>
              </a:ext>
            </a:extLst>
          </p:cNvPr>
          <p:cNvGrpSpPr>
            <a:grpSpLocks/>
          </p:cNvGrpSpPr>
          <p:nvPr/>
        </p:nvGrpSpPr>
        <p:grpSpPr bwMode="auto">
          <a:xfrm>
            <a:off x="3060000" y="3618000"/>
            <a:ext cx="647700" cy="369332"/>
            <a:chOff x="8773143" y="4154400"/>
            <a:chExt cx="647700" cy="369332"/>
          </a:xfrm>
        </p:grpSpPr>
        <p:sp>
          <p:nvSpPr>
            <p:cNvPr id="20" name="下矢印 29">
              <a:extLst>
                <a:ext uri="{FF2B5EF4-FFF2-40B4-BE49-F238E27FC236}">
                  <a16:creationId xmlns:a16="http://schemas.microsoft.com/office/drawing/2014/main" id="{D5687D5C-EEA1-40F5-A735-4D5B2FC9C7B3}"/>
                </a:ext>
              </a:extLst>
            </p:cNvPr>
            <p:cNvSpPr>
              <a:spLocks noChangeArrowheads="1"/>
            </p:cNvSpPr>
            <p:nvPr/>
          </p:nvSpPr>
          <p:spPr bwMode="auto">
            <a:xfrm rot="8100000">
              <a:off x="8773143" y="418375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1" name="正方形/長方形 1">
              <a:extLst>
                <a:ext uri="{FF2B5EF4-FFF2-40B4-BE49-F238E27FC236}">
                  <a16:creationId xmlns:a16="http://schemas.microsoft.com/office/drawing/2014/main" id="{EEF20281-9BC4-4F3D-96E1-ED154B482419}"/>
                </a:ext>
              </a:extLst>
            </p:cNvPr>
            <p:cNvSpPr>
              <a:spLocks noChangeArrowheads="1"/>
            </p:cNvSpPr>
            <p:nvPr/>
          </p:nvSpPr>
          <p:spPr bwMode="auto">
            <a:xfrm>
              <a:off x="8906400" y="41544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29" name="グループ化 1">
            <a:extLst>
              <a:ext uri="{FF2B5EF4-FFF2-40B4-BE49-F238E27FC236}">
                <a16:creationId xmlns:a16="http://schemas.microsoft.com/office/drawing/2014/main" id="{4D21C9CA-8D46-4F23-B8C7-CB147EC10C22}"/>
              </a:ext>
            </a:extLst>
          </p:cNvPr>
          <p:cNvGrpSpPr>
            <a:grpSpLocks/>
          </p:cNvGrpSpPr>
          <p:nvPr/>
        </p:nvGrpSpPr>
        <p:grpSpPr bwMode="auto">
          <a:xfrm>
            <a:off x="2196000" y="4453200"/>
            <a:ext cx="647700" cy="369332"/>
            <a:chOff x="8773143" y="4154400"/>
            <a:chExt cx="647700" cy="369332"/>
          </a:xfrm>
        </p:grpSpPr>
        <p:sp>
          <p:nvSpPr>
            <p:cNvPr id="30" name="下矢印 29">
              <a:extLst>
                <a:ext uri="{FF2B5EF4-FFF2-40B4-BE49-F238E27FC236}">
                  <a16:creationId xmlns:a16="http://schemas.microsoft.com/office/drawing/2014/main" id="{69EB4026-A588-43A7-A643-C126863079F4}"/>
                </a:ext>
              </a:extLst>
            </p:cNvPr>
            <p:cNvSpPr>
              <a:spLocks noChangeArrowheads="1"/>
            </p:cNvSpPr>
            <p:nvPr/>
          </p:nvSpPr>
          <p:spPr bwMode="auto">
            <a:xfrm rot="8100000">
              <a:off x="8773143" y="418375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1" name="正方形/長方形 1">
              <a:extLst>
                <a:ext uri="{FF2B5EF4-FFF2-40B4-BE49-F238E27FC236}">
                  <a16:creationId xmlns:a16="http://schemas.microsoft.com/office/drawing/2014/main" id="{60EE7747-FF14-45E0-9FF1-173B5CB98B0F}"/>
                </a:ext>
              </a:extLst>
            </p:cNvPr>
            <p:cNvSpPr>
              <a:spLocks noChangeArrowheads="1"/>
            </p:cNvSpPr>
            <p:nvPr/>
          </p:nvSpPr>
          <p:spPr bwMode="auto">
            <a:xfrm>
              <a:off x="8906400" y="41544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grpSp>
        <p:nvGrpSpPr>
          <p:cNvPr id="35" name="グループ化 1">
            <a:extLst>
              <a:ext uri="{FF2B5EF4-FFF2-40B4-BE49-F238E27FC236}">
                <a16:creationId xmlns:a16="http://schemas.microsoft.com/office/drawing/2014/main" id="{8F729114-1964-4E3C-AC7F-A9876F4B5140}"/>
              </a:ext>
            </a:extLst>
          </p:cNvPr>
          <p:cNvGrpSpPr>
            <a:grpSpLocks/>
          </p:cNvGrpSpPr>
          <p:nvPr/>
        </p:nvGrpSpPr>
        <p:grpSpPr bwMode="auto">
          <a:xfrm>
            <a:off x="2304000" y="3789412"/>
            <a:ext cx="415498" cy="647700"/>
            <a:chOff x="8946000" y="4620357"/>
            <a:chExt cx="415497" cy="647700"/>
          </a:xfrm>
        </p:grpSpPr>
        <p:sp>
          <p:nvSpPr>
            <p:cNvPr id="36" name="下矢印 31">
              <a:extLst>
                <a:ext uri="{FF2B5EF4-FFF2-40B4-BE49-F238E27FC236}">
                  <a16:creationId xmlns:a16="http://schemas.microsoft.com/office/drawing/2014/main" id="{D6CA7CBA-4A16-488D-BE50-DF81761D2B5B}"/>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7" name="正方形/長方形 1">
              <a:extLst>
                <a:ext uri="{FF2B5EF4-FFF2-40B4-BE49-F238E27FC236}">
                  <a16:creationId xmlns:a16="http://schemas.microsoft.com/office/drawing/2014/main" id="{4642B71F-30C8-494D-8050-AF07C7FC5BD4}"/>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spTree>
    <p:extLst>
      <p:ext uri="{BB962C8B-B14F-4D97-AF65-F5344CB8AC3E}">
        <p14:creationId xmlns:p14="http://schemas.microsoft.com/office/powerpoint/2010/main" val="277451250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A5BA51D-910C-47E7-A975-22DC69355391}"/>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被覆率（</a:t>
            </a:r>
            <a:r>
              <a:rPr lang="en-US" altLang="ja-JP" sz="4000" dirty="0">
                <a:latin typeface="+mn-ea"/>
              </a:rPr>
              <a:t>coverage</a:t>
            </a:r>
            <a:r>
              <a:rPr lang="ja-JP" altLang="en-US" sz="4000" dirty="0">
                <a:latin typeface="+mn-ea"/>
              </a:rPr>
              <a:t>）</a:t>
            </a:r>
            <a:r>
              <a:rPr lang="en-US" altLang="ja-JP" sz="4000" dirty="0">
                <a:latin typeface="+mn-ea"/>
              </a:rPr>
              <a:t>3</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175</a:t>
            </a:fld>
            <a:endParaRPr lang="en-US" altLang="ja-JP" dirty="0">
              <a:solidFill>
                <a:srgbClr val="000000"/>
              </a:solidFill>
            </a:endParaRPr>
          </a:p>
        </p:txBody>
      </p:sp>
      <p:pic>
        <p:nvPicPr>
          <p:cNvPr id="22" name="図 21">
            <a:extLst>
              <a:ext uri="{FF2B5EF4-FFF2-40B4-BE49-F238E27FC236}">
                <a16:creationId xmlns:a16="http://schemas.microsoft.com/office/drawing/2014/main" id="{0FE514AF-65D9-4451-B630-528C87E28A76}"/>
              </a:ext>
            </a:extLst>
          </p:cNvPr>
          <p:cNvPicPr>
            <a:picLocks noChangeAspect="1"/>
          </p:cNvPicPr>
          <p:nvPr/>
        </p:nvPicPr>
        <p:blipFill rotWithShape="1">
          <a:blip r:embed="rId4"/>
          <a:srcRect l="17957" t="6347" r="69740" b="54593"/>
          <a:stretch/>
        </p:blipFill>
        <p:spPr>
          <a:xfrm>
            <a:off x="3773196" y="2204864"/>
            <a:ext cx="2250000" cy="4464496"/>
          </a:xfrm>
          <a:prstGeom prst="rect">
            <a:avLst/>
          </a:prstGeom>
          <a:ln w="19050">
            <a:solidFill>
              <a:srgbClr val="FF0000"/>
            </a:solidFill>
          </a:ln>
        </p:spPr>
      </p:pic>
      <p:sp>
        <p:nvSpPr>
          <p:cNvPr id="25" name="Text Box 8">
            <a:extLst>
              <a:ext uri="{FF2B5EF4-FFF2-40B4-BE49-F238E27FC236}">
                <a16:creationId xmlns:a16="http://schemas.microsoft.com/office/drawing/2014/main" id="{A3B8DF04-DAD5-4022-BF80-76F0A15EAB71}"/>
              </a:ext>
            </a:extLst>
          </p:cNvPr>
          <p:cNvSpPr txBox="1">
            <a:spLocks noChangeArrowheads="1"/>
          </p:cNvSpPr>
          <p:nvPr/>
        </p:nvSpPr>
        <p:spPr bwMode="auto">
          <a:xfrm>
            <a:off x="5796172" y="46100"/>
            <a:ext cx="4053371" cy="563231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おさらい。①仮想ゲノムの配列長は、②</a:t>
            </a:r>
            <a:r>
              <a:rPr lang="en-US" altLang="ja-JP" dirty="0">
                <a:solidFill>
                  <a:schemeClr val="bg1">
                    <a:lumMod val="50000"/>
                  </a:schemeClr>
                </a:solidFill>
                <a:latin typeface="+mn-ea"/>
              </a:rPr>
              <a:t>50</a:t>
            </a:r>
            <a:r>
              <a:rPr lang="ja-JP" altLang="en-US" dirty="0">
                <a:solidFill>
                  <a:schemeClr val="bg1">
                    <a:lumMod val="50000"/>
                  </a:schemeClr>
                </a:solidFill>
                <a:latin typeface="+mn-ea"/>
              </a:rPr>
              <a:t>塩基。③仮想リードは、④</a:t>
            </a:r>
            <a:r>
              <a:rPr lang="en-US" altLang="ja-JP" dirty="0">
                <a:solidFill>
                  <a:schemeClr val="bg1">
                    <a:lumMod val="50000"/>
                  </a:schemeClr>
                </a:solidFill>
                <a:latin typeface="+mn-ea"/>
              </a:rPr>
              <a:t>10</a:t>
            </a:r>
            <a:r>
              <a:rPr lang="ja-JP" altLang="en-US" dirty="0">
                <a:solidFill>
                  <a:schemeClr val="bg1">
                    <a:lumMod val="50000"/>
                  </a:schemeClr>
                </a:solidFill>
                <a:latin typeface="+mn-ea"/>
              </a:rPr>
              <a:t>個で、⑤リード長は</a:t>
            </a:r>
            <a:r>
              <a:rPr lang="en-US" altLang="ja-JP" dirty="0">
                <a:solidFill>
                  <a:schemeClr val="bg1">
                    <a:lumMod val="50000"/>
                  </a:schemeClr>
                </a:solidFill>
                <a:latin typeface="+mn-ea"/>
              </a:rPr>
              <a:t>20</a:t>
            </a:r>
            <a:r>
              <a:rPr lang="ja-JP" altLang="en-US" dirty="0">
                <a:solidFill>
                  <a:schemeClr val="bg1">
                    <a:lumMod val="50000"/>
                  </a:schemeClr>
                </a:solidFill>
                <a:latin typeface="+mn-ea"/>
              </a:rPr>
              <a:t>塩基。従って、リード側の総塩基数は</a:t>
            </a:r>
            <a:r>
              <a:rPr lang="en-US" altLang="ja-JP" dirty="0">
                <a:solidFill>
                  <a:schemeClr val="bg1">
                    <a:lumMod val="50000"/>
                  </a:schemeClr>
                </a:solidFill>
                <a:latin typeface="+mn-ea"/>
              </a:rPr>
              <a:t>10×20 = 200</a:t>
            </a:r>
            <a:r>
              <a:rPr lang="ja-JP" altLang="en-US" dirty="0">
                <a:solidFill>
                  <a:schemeClr val="bg1">
                    <a:lumMod val="50000"/>
                  </a:schemeClr>
                </a:solidFill>
                <a:latin typeface="+mn-ea"/>
              </a:rPr>
              <a:t>塩基。この場合、仮想ゲノムの</a:t>
            </a:r>
            <a:r>
              <a:rPr lang="en-US" altLang="ja-JP" dirty="0">
                <a:solidFill>
                  <a:schemeClr val="bg1">
                    <a:lumMod val="50000"/>
                  </a:schemeClr>
                </a:solidFill>
                <a:latin typeface="+mn-ea"/>
              </a:rPr>
              <a:t>200 / 50 = 4</a:t>
            </a:r>
            <a:r>
              <a:rPr lang="ja-JP" altLang="en-US" dirty="0">
                <a:solidFill>
                  <a:schemeClr val="bg1">
                    <a:lumMod val="50000"/>
                  </a:schemeClr>
                </a:solidFill>
                <a:latin typeface="+mn-ea"/>
              </a:rPr>
              <a:t>倍分塩基配列決定（</a:t>
            </a:r>
            <a:r>
              <a:rPr lang="en-US" altLang="ja-JP" dirty="0">
                <a:solidFill>
                  <a:schemeClr val="bg1">
                    <a:lumMod val="50000"/>
                  </a:schemeClr>
                </a:solidFill>
                <a:latin typeface="+mn-ea"/>
              </a:rPr>
              <a:t>sequencing</a:t>
            </a:r>
            <a:r>
              <a:rPr lang="ja-JP" altLang="en-US" dirty="0">
                <a:solidFill>
                  <a:schemeClr val="bg1">
                    <a:lumMod val="50000"/>
                  </a:schemeClr>
                </a:solidFill>
                <a:latin typeface="+mn-ea"/>
              </a:rPr>
              <a:t>）がなされているので、被覆率（</a:t>
            </a:r>
            <a:r>
              <a:rPr lang="en-US" altLang="ja-JP" dirty="0">
                <a:solidFill>
                  <a:schemeClr val="bg1">
                    <a:lumMod val="50000"/>
                  </a:schemeClr>
                </a:solidFill>
                <a:latin typeface="+mn-ea"/>
              </a:rPr>
              <a:t>coverage</a:t>
            </a:r>
            <a:r>
              <a:rPr lang="ja-JP" altLang="en-US" dirty="0">
                <a:solidFill>
                  <a:schemeClr val="bg1">
                    <a:lumMod val="50000"/>
                  </a:schemeClr>
                </a:solidFill>
                <a:latin typeface="+mn-ea"/>
              </a:rPr>
              <a:t>）は</a:t>
            </a:r>
            <a:r>
              <a:rPr lang="en-US" altLang="ja-JP" b="1" dirty="0">
                <a:solidFill>
                  <a:schemeClr val="bg1">
                    <a:lumMod val="50000"/>
                  </a:schemeClr>
                </a:solidFill>
                <a:latin typeface="+mn-ea"/>
              </a:rPr>
              <a:t>4X coverage</a:t>
            </a:r>
            <a:r>
              <a:rPr lang="ja-JP" altLang="en-US" dirty="0">
                <a:solidFill>
                  <a:schemeClr val="bg1">
                    <a:lumMod val="50000"/>
                  </a:schemeClr>
                </a:solidFill>
                <a:latin typeface="+mn-ea"/>
              </a:rPr>
              <a:t>みたいな表現をします。通常は、③</a:t>
            </a:r>
            <a:r>
              <a:rPr lang="en-US" altLang="ja-JP" dirty="0">
                <a:solidFill>
                  <a:schemeClr val="bg1">
                    <a:lumMod val="50000"/>
                  </a:schemeClr>
                </a:solidFill>
                <a:latin typeface="+mn-ea"/>
              </a:rPr>
              <a:t>NGS</a:t>
            </a:r>
            <a:r>
              <a:rPr lang="ja-JP" altLang="en-US" dirty="0">
                <a:solidFill>
                  <a:schemeClr val="bg1">
                    <a:lumMod val="50000"/>
                  </a:schemeClr>
                </a:solidFill>
                <a:latin typeface="+mn-ea"/>
              </a:rPr>
              <a:t>リードデータが手元にあり、</a:t>
            </a:r>
            <a:r>
              <a:rPr lang="en-US" altLang="ja-JP" i="1" dirty="0">
                <a:solidFill>
                  <a:schemeClr val="bg1">
                    <a:lumMod val="50000"/>
                  </a:schemeClr>
                </a:solidFill>
                <a:latin typeface="+mn-ea"/>
              </a:rPr>
              <a:t>de novo </a:t>
            </a:r>
            <a:r>
              <a:rPr lang="en-US" altLang="ja-JP" dirty="0">
                <a:solidFill>
                  <a:schemeClr val="bg1">
                    <a:lumMod val="50000"/>
                  </a:schemeClr>
                </a:solidFill>
                <a:latin typeface="+mn-ea"/>
              </a:rPr>
              <a:t>genome assembly</a:t>
            </a:r>
            <a:r>
              <a:rPr lang="ja-JP" altLang="en-US" dirty="0">
                <a:solidFill>
                  <a:schemeClr val="bg1">
                    <a:lumMod val="50000"/>
                  </a:schemeClr>
                </a:solidFill>
                <a:latin typeface="+mn-ea"/>
              </a:rPr>
              <a:t>によって①元のゲノム配列を再構築するという流れになる。この目的を達成するためには、リード間の「のりしろ」が必要になるので、例えば「うまくつなげるためには、③が</a:t>
            </a:r>
            <a:r>
              <a:rPr lang="en-US" altLang="ja-JP" dirty="0">
                <a:solidFill>
                  <a:schemeClr val="bg1">
                    <a:lumMod val="50000"/>
                  </a:schemeClr>
                </a:solidFill>
                <a:latin typeface="+mn-ea"/>
              </a:rPr>
              <a:t>50X coverage</a:t>
            </a:r>
            <a:r>
              <a:rPr lang="ja-JP" altLang="en-US" dirty="0">
                <a:solidFill>
                  <a:schemeClr val="bg1">
                    <a:lumMod val="50000"/>
                  </a:schemeClr>
                </a:solidFill>
                <a:latin typeface="+mn-ea"/>
              </a:rPr>
              <a:t>程度分必要」みたいな議論がなされる。</a:t>
            </a:r>
            <a:r>
              <a:rPr lang="ja-JP" altLang="en-US" dirty="0">
                <a:latin typeface="+mn-ea"/>
              </a:rPr>
              <a:t>そしてこの議論をするための</a:t>
            </a:r>
            <a:r>
              <a:rPr lang="ja-JP" altLang="en-US" dirty="0">
                <a:solidFill>
                  <a:srgbClr val="FF0000"/>
                </a:solidFill>
                <a:latin typeface="+mn-ea"/>
              </a:rPr>
              <a:t>前提条件として必要なのは再構築したいゲノムサイズ情報。</a:t>
            </a:r>
            <a:r>
              <a:rPr lang="ja-JP" altLang="en-US" dirty="0">
                <a:latin typeface="+mn-ea"/>
              </a:rPr>
              <a:t>そして③の</a:t>
            </a:r>
            <a:r>
              <a:rPr lang="ja-JP" altLang="en-US" dirty="0">
                <a:solidFill>
                  <a:srgbClr val="FF0000"/>
                </a:solidFill>
                <a:latin typeface="+mn-ea"/>
              </a:rPr>
              <a:t>リード情報を入力として行う</a:t>
            </a:r>
            <a:r>
              <a:rPr lang="en-US" altLang="ja-JP" dirty="0">
                <a:solidFill>
                  <a:srgbClr val="FF0000"/>
                </a:solidFill>
                <a:latin typeface="+mn-ea"/>
              </a:rPr>
              <a:t>k-mer</a:t>
            </a:r>
            <a:r>
              <a:rPr lang="ja-JP" altLang="en-US" dirty="0">
                <a:solidFill>
                  <a:srgbClr val="FF0000"/>
                </a:solidFill>
                <a:latin typeface="+mn-ea"/>
              </a:rPr>
              <a:t>解析によってゲノムサイズの推定が可能</a:t>
            </a:r>
            <a:r>
              <a:rPr lang="ja-JP" altLang="en-US" dirty="0">
                <a:latin typeface="+mn-ea"/>
              </a:rPr>
              <a:t>だということです。</a:t>
            </a:r>
            <a:endParaRPr lang="en-US" altLang="ja-JP" dirty="0">
              <a:latin typeface="+mn-ea"/>
              <a:ea typeface="+mn-ea"/>
            </a:endParaRPr>
          </a:p>
        </p:txBody>
      </p:sp>
      <p:pic>
        <p:nvPicPr>
          <p:cNvPr id="23" name="図 22">
            <a:extLst>
              <a:ext uri="{FF2B5EF4-FFF2-40B4-BE49-F238E27FC236}">
                <a16:creationId xmlns:a16="http://schemas.microsoft.com/office/drawing/2014/main" id="{0D3DC98C-7E66-4AA0-AA3A-14BE33C0BA4A}"/>
              </a:ext>
            </a:extLst>
          </p:cNvPr>
          <p:cNvPicPr>
            <a:picLocks noChangeAspect="1"/>
          </p:cNvPicPr>
          <p:nvPr/>
        </p:nvPicPr>
        <p:blipFill rotWithShape="1">
          <a:blip r:embed="rId5"/>
          <a:srcRect l="17832" t="6419" r="51460" b="89393"/>
          <a:stretch/>
        </p:blipFill>
        <p:spPr>
          <a:xfrm>
            <a:off x="56456" y="1493472"/>
            <a:ext cx="5616000" cy="478800"/>
          </a:xfrm>
          <a:prstGeom prst="rect">
            <a:avLst/>
          </a:prstGeom>
          <a:ln w="19050">
            <a:solidFill>
              <a:srgbClr val="FF0000"/>
            </a:solidFill>
          </a:ln>
        </p:spPr>
      </p:pic>
      <p:cxnSp>
        <p:nvCxnSpPr>
          <p:cNvPr id="24" name="直線コネクタ 23">
            <a:extLst>
              <a:ext uri="{FF2B5EF4-FFF2-40B4-BE49-F238E27FC236}">
                <a16:creationId xmlns:a16="http://schemas.microsoft.com/office/drawing/2014/main" id="{32EA83F0-0BBF-4C40-B9F6-5A7B43962430}"/>
              </a:ext>
            </a:extLst>
          </p:cNvPr>
          <p:cNvCxnSpPr/>
          <p:nvPr/>
        </p:nvCxnSpPr>
        <p:spPr bwMode="auto">
          <a:xfrm>
            <a:off x="1194272" y="1484784"/>
            <a:ext cx="0" cy="468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26" name="直線コネクタ 25">
            <a:extLst>
              <a:ext uri="{FF2B5EF4-FFF2-40B4-BE49-F238E27FC236}">
                <a16:creationId xmlns:a16="http://schemas.microsoft.com/office/drawing/2014/main" id="{43D7884F-A6B2-439E-865C-57CF921076B2}"/>
              </a:ext>
            </a:extLst>
          </p:cNvPr>
          <p:cNvCxnSpPr/>
          <p:nvPr/>
        </p:nvCxnSpPr>
        <p:spPr bwMode="auto">
          <a:xfrm>
            <a:off x="2303072" y="1484784"/>
            <a:ext cx="0" cy="468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27" name="直線コネクタ 26">
            <a:extLst>
              <a:ext uri="{FF2B5EF4-FFF2-40B4-BE49-F238E27FC236}">
                <a16:creationId xmlns:a16="http://schemas.microsoft.com/office/drawing/2014/main" id="{7B8D8B14-2B91-4040-BF27-94BA8A6DF968}"/>
              </a:ext>
            </a:extLst>
          </p:cNvPr>
          <p:cNvCxnSpPr/>
          <p:nvPr/>
        </p:nvCxnSpPr>
        <p:spPr bwMode="auto">
          <a:xfrm>
            <a:off x="3426272" y="1484784"/>
            <a:ext cx="0" cy="468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28" name="直線コネクタ 27">
            <a:extLst>
              <a:ext uri="{FF2B5EF4-FFF2-40B4-BE49-F238E27FC236}">
                <a16:creationId xmlns:a16="http://schemas.microsoft.com/office/drawing/2014/main" id="{A19FF9F2-C75B-4E35-8584-7CC7F4B27FAA}"/>
              </a:ext>
            </a:extLst>
          </p:cNvPr>
          <p:cNvCxnSpPr/>
          <p:nvPr/>
        </p:nvCxnSpPr>
        <p:spPr bwMode="auto">
          <a:xfrm>
            <a:off x="4542272" y="1484784"/>
            <a:ext cx="0" cy="468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grpSp>
        <p:nvGrpSpPr>
          <p:cNvPr id="32" name="グループ化 1">
            <a:extLst>
              <a:ext uri="{FF2B5EF4-FFF2-40B4-BE49-F238E27FC236}">
                <a16:creationId xmlns:a16="http://schemas.microsoft.com/office/drawing/2014/main" id="{254B602B-93F0-4010-9405-1E3A3A21928A}"/>
              </a:ext>
            </a:extLst>
          </p:cNvPr>
          <p:cNvGrpSpPr>
            <a:grpSpLocks/>
          </p:cNvGrpSpPr>
          <p:nvPr/>
        </p:nvGrpSpPr>
        <p:grpSpPr bwMode="auto">
          <a:xfrm>
            <a:off x="3259885" y="2889126"/>
            <a:ext cx="415498" cy="647700"/>
            <a:chOff x="8946000" y="4620357"/>
            <a:chExt cx="415497" cy="647700"/>
          </a:xfrm>
        </p:grpSpPr>
        <p:sp>
          <p:nvSpPr>
            <p:cNvPr id="33" name="下矢印 31">
              <a:extLst>
                <a:ext uri="{FF2B5EF4-FFF2-40B4-BE49-F238E27FC236}">
                  <a16:creationId xmlns:a16="http://schemas.microsoft.com/office/drawing/2014/main" id="{D3DADCDE-421E-4DD3-A16F-D3756D74271A}"/>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4" name="正方形/長方形 1">
              <a:extLst>
                <a:ext uri="{FF2B5EF4-FFF2-40B4-BE49-F238E27FC236}">
                  <a16:creationId xmlns:a16="http://schemas.microsoft.com/office/drawing/2014/main" id="{3F7DC773-82DB-4E2B-B772-CD0192FE8B25}"/>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39" name="グループ化 16">
            <a:extLst>
              <a:ext uri="{FF2B5EF4-FFF2-40B4-BE49-F238E27FC236}">
                <a16:creationId xmlns:a16="http://schemas.microsoft.com/office/drawing/2014/main" id="{6C0228B9-1657-45D8-AF45-5FBC9D944DEB}"/>
              </a:ext>
            </a:extLst>
          </p:cNvPr>
          <p:cNvGrpSpPr>
            <a:grpSpLocks/>
          </p:cNvGrpSpPr>
          <p:nvPr/>
        </p:nvGrpSpPr>
        <p:grpSpPr bwMode="auto">
          <a:xfrm>
            <a:off x="344488" y="3456000"/>
            <a:ext cx="431800" cy="647700"/>
            <a:chOff x="352800" y="3885221"/>
            <a:chExt cx="432048" cy="647700"/>
          </a:xfrm>
        </p:grpSpPr>
        <p:sp>
          <p:nvSpPr>
            <p:cNvPr id="40" name="下矢印 17">
              <a:extLst>
                <a:ext uri="{FF2B5EF4-FFF2-40B4-BE49-F238E27FC236}">
                  <a16:creationId xmlns:a16="http://schemas.microsoft.com/office/drawing/2014/main" id="{551E7CA3-0ED4-4C36-9FE2-94751ECC8EB8}"/>
                </a:ext>
              </a:extLst>
            </p:cNvPr>
            <p:cNvSpPr>
              <a:spLocks noChangeArrowheads="1"/>
            </p:cNvSpPr>
            <p:nvPr/>
          </p:nvSpPr>
          <p:spPr bwMode="auto">
            <a:xfrm rot="-5400000">
              <a:off x="252000" y="4065402"/>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41" name="テキスト ボックス 18">
              <a:extLst>
                <a:ext uri="{FF2B5EF4-FFF2-40B4-BE49-F238E27FC236}">
                  <a16:creationId xmlns:a16="http://schemas.microsoft.com/office/drawing/2014/main" id="{78C674CA-6E4B-4C0C-B5ED-C265989E6C3A}"/>
                </a:ext>
              </a:extLst>
            </p:cNvPr>
            <p:cNvSpPr txBox="1">
              <a:spLocks noChangeArrowheads="1"/>
            </p:cNvSpPr>
            <p:nvPr/>
          </p:nvSpPr>
          <p:spPr bwMode="auto">
            <a:xfrm>
              <a:off x="352800" y="401860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19" name="グループ化 1">
            <a:extLst>
              <a:ext uri="{FF2B5EF4-FFF2-40B4-BE49-F238E27FC236}">
                <a16:creationId xmlns:a16="http://schemas.microsoft.com/office/drawing/2014/main" id="{60A6B309-770D-4FE2-BA98-D0D470E5B624}"/>
              </a:ext>
            </a:extLst>
          </p:cNvPr>
          <p:cNvGrpSpPr>
            <a:grpSpLocks/>
          </p:cNvGrpSpPr>
          <p:nvPr/>
        </p:nvGrpSpPr>
        <p:grpSpPr bwMode="auto">
          <a:xfrm>
            <a:off x="3060000" y="3618000"/>
            <a:ext cx="647700" cy="369332"/>
            <a:chOff x="8773143" y="4154400"/>
            <a:chExt cx="647700" cy="369332"/>
          </a:xfrm>
        </p:grpSpPr>
        <p:sp>
          <p:nvSpPr>
            <p:cNvPr id="20" name="下矢印 29">
              <a:extLst>
                <a:ext uri="{FF2B5EF4-FFF2-40B4-BE49-F238E27FC236}">
                  <a16:creationId xmlns:a16="http://schemas.microsoft.com/office/drawing/2014/main" id="{D5687D5C-EEA1-40F5-A735-4D5B2FC9C7B3}"/>
                </a:ext>
              </a:extLst>
            </p:cNvPr>
            <p:cNvSpPr>
              <a:spLocks noChangeArrowheads="1"/>
            </p:cNvSpPr>
            <p:nvPr/>
          </p:nvSpPr>
          <p:spPr bwMode="auto">
            <a:xfrm rot="8100000">
              <a:off x="8773143" y="418375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1" name="正方形/長方形 1">
              <a:extLst>
                <a:ext uri="{FF2B5EF4-FFF2-40B4-BE49-F238E27FC236}">
                  <a16:creationId xmlns:a16="http://schemas.microsoft.com/office/drawing/2014/main" id="{EEF20281-9BC4-4F3D-96E1-ED154B482419}"/>
                </a:ext>
              </a:extLst>
            </p:cNvPr>
            <p:cNvSpPr>
              <a:spLocks noChangeArrowheads="1"/>
            </p:cNvSpPr>
            <p:nvPr/>
          </p:nvSpPr>
          <p:spPr bwMode="auto">
            <a:xfrm>
              <a:off x="8906400" y="41544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29" name="グループ化 1">
            <a:extLst>
              <a:ext uri="{FF2B5EF4-FFF2-40B4-BE49-F238E27FC236}">
                <a16:creationId xmlns:a16="http://schemas.microsoft.com/office/drawing/2014/main" id="{4D21C9CA-8D46-4F23-B8C7-CB147EC10C22}"/>
              </a:ext>
            </a:extLst>
          </p:cNvPr>
          <p:cNvGrpSpPr>
            <a:grpSpLocks/>
          </p:cNvGrpSpPr>
          <p:nvPr/>
        </p:nvGrpSpPr>
        <p:grpSpPr bwMode="auto">
          <a:xfrm>
            <a:off x="2196000" y="4453200"/>
            <a:ext cx="647700" cy="369332"/>
            <a:chOff x="8773143" y="4154400"/>
            <a:chExt cx="647700" cy="369332"/>
          </a:xfrm>
        </p:grpSpPr>
        <p:sp>
          <p:nvSpPr>
            <p:cNvPr id="30" name="下矢印 29">
              <a:extLst>
                <a:ext uri="{FF2B5EF4-FFF2-40B4-BE49-F238E27FC236}">
                  <a16:creationId xmlns:a16="http://schemas.microsoft.com/office/drawing/2014/main" id="{69EB4026-A588-43A7-A643-C126863079F4}"/>
                </a:ext>
              </a:extLst>
            </p:cNvPr>
            <p:cNvSpPr>
              <a:spLocks noChangeArrowheads="1"/>
            </p:cNvSpPr>
            <p:nvPr/>
          </p:nvSpPr>
          <p:spPr bwMode="auto">
            <a:xfrm rot="8100000">
              <a:off x="8773143" y="418375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1" name="正方形/長方形 1">
              <a:extLst>
                <a:ext uri="{FF2B5EF4-FFF2-40B4-BE49-F238E27FC236}">
                  <a16:creationId xmlns:a16="http://schemas.microsoft.com/office/drawing/2014/main" id="{60EE7747-FF14-45E0-9FF1-173B5CB98B0F}"/>
                </a:ext>
              </a:extLst>
            </p:cNvPr>
            <p:cNvSpPr>
              <a:spLocks noChangeArrowheads="1"/>
            </p:cNvSpPr>
            <p:nvPr/>
          </p:nvSpPr>
          <p:spPr bwMode="auto">
            <a:xfrm>
              <a:off x="8906400" y="41544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grpSp>
        <p:nvGrpSpPr>
          <p:cNvPr id="35" name="グループ化 1">
            <a:extLst>
              <a:ext uri="{FF2B5EF4-FFF2-40B4-BE49-F238E27FC236}">
                <a16:creationId xmlns:a16="http://schemas.microsoft.com/office/drawing/2014/main" id="{8F729114-1964-4E3C-AC7F-A9876F4B5140}"/>
              </a:ext>
            </a:extLst>
          </p:cNvPr>
          <p:cNvGrpSpPr>
            <a:grpSpLocks/>
          </p:cNvGrpSpPr>
          <p:nvPr/>
        </p:nvGrpSpPr>
        <p:grpSpPr bwMode="auto">
          <a:xfrm>
            <a:off x="2304000" y="3789412"/>
            <a:ext cx="415498" cy="647700"/>
            <a:chOff x="8946000" y="4620357"/>
            <a:chExt cx="415497" cy="647700"/>
          </a:xfrm>
        </p:grpSpPr>
        <p:sp>
          <p:nvSpPr>
            <p:cNvPr id="36" name="下矢印 31">
              <a:extLst>
                <a:ext uri="{FF2B5EF4-FFF2-40B4-BE49-F238E27FC236}">
                  <a16:creationId xmlns:a16="http://schemas.microsoft.com/office/drawing/2014/main" id="{D6CA7CBA-4A16-488D-BE50-DF81761D2B5B}"/>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7" name="正方形/長方形 1">
              <a:extLst>
                <a:ext uri="{FF2B5EF4-FFF2-40B4-BE49-F238E27FC236}">
                  <a16:creationId xmlns:a16="http://schemas.microsoft.com/office/drawing/2014/main" id="{4642B71F-30C8-494D-8050-AF07C7FC5BD4}"/>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spTree>
    <p:extLst>
      <p:ext uri="{BB962C8B-B14F-4D97-AF65-F5344CB8AC3E}">
        <p14:creationId xmlns:p14="http://schemas.microsoft.com/office/powerpoint/2010/main" val="369920220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6000"/>
            <a:ext cx="9453504" cy="4536157"/>
          </a:xfrm>
        </p:spPr>
        <p:txBody>
          <a:bodyPr/>
          <a:lstStyle/>
          <a:p>
            <a:r>
              <a:rPr lang="en-US" altLang="ja-JP" sz="2400" dirty="0">
                <a:solidFill>
                  <a:schemeClr val="bg1">
                    <a:lumMod val="50000"/>
                  </a:schemeClr>
                </a:solidFill>
                <a:latin typeface="+mn-ea"/>
              </a:rPr>
              <a:t>Introduction</a:t>
            </a:r>
            <a:r>
              <a:rPr lang="ja-JP" altLang="en-US" sz="2400" dirty="0">
                <a:solidFill>
                  <a:schemeClr val="bg1">
                    <a:lumMod val="50000"/>
                  </a:schemeClr>
                </a:solidFill>
                <a:latin typeface="+mn-ea"/>
              </a:rPr>
              <a:t>、出現頻度解析（</a:t>
            </a:r>
            <a:r>
              <a:rPr lang="en-US" altLang="ja-JP" sz="2400" dirty="0">
                <a:solidFill>
                  <a:schemeClr val="bg1">
                    <a:lumMod val="50000"/>
                  </a:schemeClr>
                </a:solidFill>
                <a:latin typeface="+mn-ea"/>
              </a:rPr>
              <a:t>k=2</a:t>
            </a:r>
            <a:r>
              <a:rPr lang="ja-JP" altLang="en-US" sz="2400" dirty="0">
                <a:solidFill>
                  <a:schemeClr val="bg1">
                    <a:lumMod val="50000"/>
                  </a:schemeClr>
                </a:solidFill>
                <a:latin typeface="+mn-ea"/>
              </a:rPr>
              <a:t>）、出現頻度解析（</a:t>
            </a:r>
            <a:r>
              <a:rPr lang="en-US" altLang="ja-JP" sz="2400" dirty="0">
                <a:solidFill>
                  <a:schemeClr val="bg1">
                    <a:lumMod val="50000"/>
                  </a:schemeClr>
                </a:solidFill>
                <a:latin typeface="+mn-ea"/>
              </a:rPr>
              <a:t>k=1</a:t>
            </a:r>
            <a:r>
              <a:rPr lang="ja-JP" altLang="en-US" sz="2400" dirty="0">
                <a:solidFill>
                  <a:schemeClr val="bg1">
                    <a:lumMod val="50000"/>
                  </a:schemeClr>
                </a:solidFill>
                <a:latin typeface="+mn-ea"/>
              </a:rPr>
              <a:t>）</a:t>
            </a:r>
            <a:endParaRPr lang="en-US" altLang="ja-JP" sz="2400" dirty="0">
              <a:solidFill>
                <a:schemeClr val="bg1">
                  <a:lumMod val="50000"/>
                </a:schemeClr>
              </a:solidFill>
              <a:latin typeface="+mn-ea"/>
            </a:endParaRPr>
          </a:p>
          <a:p>
            <a:r>
              <a:rPr lang="en-US" altLang="ja-JP" sz="2400" dirty="0">
                <a:solidFill>
                  <a:schemeClr val="bg1">
                    <a:lumMod val="50000"/>
                  </a:schemeClr>
                </a:solidFill>
                <a:latin typeface="+mn-ea"/>
              </a:rPr>
              <a:t>k=1</a:t>
            </a:r>
            <a:r>
              <a:rPr lang="ja-JP" altLang="en-US" sz="2400" dirty="0">
                <a:solidFill>
                  <a:schemeClr val="bg1">
                    <a:lumMod val="50000"/>
                  </a:schemeClr>
                </a:solidFill>
                <a:latin typeface="+mn-ea"/>
              </a:rPr>
              <a:t>で実践、</a:t>
            </a:r>
            <a:r>
              <a:rPr lang="en-US" altLang="ja-JP" sz="2400" dirty="0">
                <a:solidFill>
                  <a:schemeClr val="bg1">
                    <a:lumMod val="50000"/>
                  </a:schemeClr>
                </a:solidFill>
                <a:latin typeface="+mn-ea"/>
              </a:rPr>
              <a:t>multi-FASTA</a:t>
            </a:r>
            <a:r>
              <a:rPr lang="ja-JP" altLang="en-US" sz="2400" dirty="0">
                <a:solidFill>
                  <a:schemeClr val="bg1">
                    <a:lumMod val="50000"/>
                  </a:schemeClr>
                </a:solidFill>
                <a:latin typeface="+mn-ea"/>
              </a:rPr>
              <a:t>ファイル、他の例題を実行</a:t>
            </a:r>
            <a:endParaRPr lang="en-US" altLang="ja-JP" sz="2400" dirty="0">
              <a:solidFill>
                <a:schemeClr val="bg1">
                  <a:lumMod val="50000"/>
                </a:schemeClr>
              </a:solidFill>
              <a:latin typeface="+mn-ea"/>
            </a:endParaRPr>
          </a:p>
          <a:p>
            <a:r>
              <a:rPr lang="en-US" altLang="ja-JP" sz="2400" dirty="0">
                <a:solidFill>
                  <a:schemeClr val="bg1">
                    <a:lumMod val="50000"/>
                  </a:schemeClr>
                </a:solidFill>
                <a:latin typeface="+mn-ea"/>
              </a:rPr>
              <a:t>k=2</a:t>
            </a:r>
            <a:r>
              <a:rPr lang="ja-JP" altLang="en-US" sz="2400" dirty="0">
                <a:solidFill>
                  <a:schemeClr val="bg1">
                    <a:lumMod val="50000"/>
                  </a:schemeClr>
                </a:solidFill>
                <a:latin typeface="+mn-ea"/>
              </a:rPr>
              <a:t>で実践、関数マニュアル、例題</a:t>
            </a:r>
            <a:r>
              <a:rPr lang="en-US" altLang="ja-JP" sz="2400" dirty="0">
                <a:solidFill>
                  <a:schemeClr val="bg1">
                    <a:lumMod val="50000"/>
                  </a:schemeClr>
                </a:solidFill>
                <a:latin typeface="+mn-ea"/>
              </a:rPr>
              <a:t>2</a:t>
            </a:r>
            <a:r>
              <a:rPr lang="ja-JP" altLang="en-US" sz="2400" dirty="0">
                <a:solidFill>
                  <a:schemeClr val="bg1">
                    <a:lumMod val="50000"/>
                  </a:schemeClr>
                </a:solidFill>
                <a:latin typeface="+mn-ea"/>
              </a:rPr>
              <a:t>を実行、例題</a:t>
            </a:r>
            <a:r>
              <a:rPr lang="en-US" altLang="ja-JP" sz="2400" dirty="0">
                <a:solidFill>
                  <a:schemeClr val="bg1">
                    <a:lumMod val="50000"/>
                  </a:schemeClr>
                </a:solidFill>
                <a:latin typeface="+mn-ea"/>
              </a:rPr>
              <a:t>7</a:t>
            </a:r>
            <a:r>
              <a:rPr lang="ja-JP" altLang="en-US" sz="2400" dirty="0">
                <a:solidFill>
                  <a:schemeClr val="bg1">
                    <a:lumMod val="50000"/>
                  </a:schemeClr>
                </a:solidFill>
                <a:latin typeface="+mn-ea"/>
              </a:rPr>
              <a:t>を実行</a:t>
            </a:r>
            <a:endParaRPr lang="en-US" altLang="ja-JP" sz="2400" dirty="0">
              <a:solidFill>
                <a:schemeClr val="bg1">
                  <a:lumMod val="50000"/>
                </a:schemeClr>
              </a:solidFill>
              <a:latin typeface="+mn-ea"/>
            </a:endParaRPr>
          </a:p>
          <a:p>
            <a:r>
              <a:rPr lang="ja-JP" altLang="en-US" sz="2400" dirty="0">
                <a:solidFill>
                  <a:schemeClr val="bg1">
                    <a:lumMod val="50000"/>
                  </a:schemeClr>
                </a:solidFill>
                <a:latin typeface="+mn-ea"/>
              </a:rPr>
              <a:t>確率の話、作図（例題</a:t>
            </a:r>
            <a:r>
              <a:rPr lang="en-US" altLang="ja-JP" sz="2400" dirty="0">
                <a:solidFill>
                  <a:schemeClr val="bg1">
                    <a:lumMod val="50000"/>
                  </a:schemeClr>
                </a:solidFill>
                <a:latin typeface="+mn-ea"/>
              </a:rPr>
              <a:t>10</a:t>
            </a:r>
            <a:r>
              <a:rPr lang="ja-JP" altLang="en-US" sz="2400" dirty="0">
                <a:solidFill>
                  <a:schemeClr val="bg1">
                    <a:lumMod val="50000"/>
                  </a:schemeClr>
                </a:solidFill>
                <a:latin typeface="+mn-ea"/>
              </a:rPr>
              <a:t>）、作図（例題</a:t>
            </a:r>
            <a:r>
              <a:rPr lang="en-US" altLang="ja-JP" sz="2400" dirty="0">
                <a:solidFill>
                  <a:schemeClr val="bg1">
                    <a:lumMod val="50000"/>
                  </a:schemeClr>
                </a:solidFill>
                <a:latin typeface="+mn-ea"/>
              </a:rPr>
              <a:t>11</a:t>
            </a:r>
            <a:r>
              <a:rPr lang="ja-JP" altLang="en-US" sz="2400" dirty="0">
                <a:solidFill>
                  <a:schemeClr val="bg1">
                    <a:lumMod val="50000"/>
                  </a:schemeClr>
                </a:solidFill>
                <a:latin typeface="+mn-ea"/>
              </a:rPr>
              <a:t>）、作図（例題</a:t>
            </a:r>
            <a:r>
              <a:rPr lang="en-US" altLang="ja-JP" sz="2400" dirty="0">
                <a:solidFill>
                  <a:schemeClr val="bg1">
                    <a:lumMod val="50000"/>
                  </a:schemeClr>
                </a:solidFill>
                <a:latin typeface="+mn-ea"/>
              </a:rPr>
              <a:t>12</a:t>
            </a:r>
            <a:r>
              <a:rPr lang="ja-JP" altLang="en-US" sz="2400" dirty="0">
                <a:solidFill>
                  <a:schemeClr val="bg1">
                    <a:lumMod val="50000"/>
                  </a:schemeClr>
                </a:solidFill>
                <a:latin typeface="+mn-ea"/>
              </a:rPr>
              <a:t>）</a:t>
            </a:r>
            <a:endParaRPr lang="en-US" altLang="ja-JP" sz="2400" dirty="0">
              <a:solidFill>
                <a:schemeClr val="bg1">
                  <a:lumMod val="50000"/>
                </a:schemeClr>
              </a:solidFill>
              <a:latin typeface="+mn-ea"/>
            </a:endParaRPr>
          </a:p>
          <a:p>
            <a:r>
              <a:rPr lang="ja-JP" altLang="en-US" sz="2400" dirty="0">
                <a:solidFill>
                  <a:schemeClr val="bg1">
                    <a:lumMod val="50000"/>
                  </a:schemeClr>
                </a:solidFill>
                <a:latin typeface="+mn-ea"/>
              </a:rPr>
              <a:t>塩基配列解析の基礎</a:t>
            </a:r>
            <a:endParaRPr lang="en-US" altLang="ja-JP" sz="2400" dirty="0">
              <a:solidFill>
                <a:schemeClr val="bg1">
                  <a:lumMod val="50000"/>
                </a:schemeClr>
              </a:solidFill>
              <a:latin typeface="+mn-ea"/>
            </a:endParaRPr>
          </a:p>
          <a:p>
            <a:pPr lvl="1"/>
            <a:r>
              <a:rPr lang="en-US" altLang="ja-JP" sz="2000" dirty="0">
                <a:solidFill>
                  <a:schemeClr val="bg1">
                    <a:lumMod val="50000"/>
                  </a:schemeClr>
                </a:solidFill>
                <a:latin typeface="+mn-ea"/>
              </a:rPr>
              <a:t>GC</a:t>
            </a:r>
            <a:r>
              <a:rPr lang="ja-JP" altLang="en-US" sz="2000" dirty="0">
                <a:solidFill>
                  <a:schemeClr val="bg1">
                    <a:lumMod val="50000"/>
                  </a:schemeClr>
                </a:solidFill>
                <a:latin typeface="+mn-ea"/>
              </a:rPr>
              <a:t>含量、ランダム配列を生成、部分配列の切り出し</a:t>
            </a:r>
            <a:endParaRPr lang="en-US" altLang="ja-JP" sz="2000" dirty="0">
              <a:solidFill>
                <a:schemeClr val="bg1">
                  <a:lumMod val="50000"/>
                </a:schemeClr>
              </a:solidFill>
              <a:latin typeface="+mn-ea"/>
            </a:endParaRPr>
          </a:p>
          <a:p>
            <a:r>
              <a:rPr lang="ja-JP" altLang="en-US" sz="2400" dirty="0">
                <a:solidFill>
                  <a:schemeClr val="bg1">
                    <a:lumMod val="50000"/>
                  </a:schemeClr>
                </a:solidFill>
                <a:latin typeface="+mn-ea"/>
              </a:rPr>
              <a:t>ゲノムサイズ推定</a:t>
            </a:r>
            <a:endParaRPr lang="en-US" altLang="ja-JP" sz="2400" dirty="0">
              <a:solidFill>
                <a:schemeClr val="bg1">
                  <a:lumMod val="50000"/>
                </a:schemeClr>
              </a:solidFill>
              <a:latin typeface="+mn-ea"/>
            </a:endParaRPr>
          </a:p>
          <a:p>
            <a:pPr lvl="1"/>
            <a:r>
              <a:rPr lang="ja-JP" altLang="en-US" sz="2000" dirty="0">
                <a:solidFill>
                  <a:schemeClr val="bg1">
                    <a:lumMod val="50000"/>
                  </a:schemeClr>
                </a:solidFill>
                <a:latin typeface="+mn-ea"/>
              </a:rPr>
              <a:t>サンプルデータ（例題</a:t>
            </a:r>
            <a:r>
              <a:rPr lang="en-US" altLang="ja-JP" sz="2000" dirty="0">
                <a:solidFill>
                  <a:schemeClr val="bg1">
                    <a:lumMod val="50000"/>
                  </a:schemeClr>
                </a:solidFill>
                <a:latin typeface="+mn-ea"/>
              </a:rPr>
              <a:t>32</a:t>
            </a:r>
            <a:r>
              <a:rPr lang="ja-JP" altLang="en-US" sz="2000" dirty="0">
                <a:solidFill>
                  <a:schemeClr val="bg1">
                    <a:lumMod val="50000"/>
                  </a:schemeClr>
                </a:solidFill>
                <a:latin typeface="+mn-ea"/>
              </a:rPr>
              <a:t>）、被覆率（</a:t>
            </a:r>
            <a:r>
              <a:rPr lang="en-US" altLang="ja-JP" sz="2000" dirty="0">
                <a:solidFill>
                  <a:schemeClr val="bg1">
                    <a:lumMod val="50000"/>
                  </a:schemeClr>
                </a:solidFill>
                <a:latin typeface="+mn-ea"/>
              </a:rPr>
              <a:t>coverage</a:t>
            </a:r>
            <a:r>
              <a:rPr lang="ja-JP" altLang="en-US" sz="2000" dirty="0">
                <a:solidFill>
                  <a:schemeClr val="bg1">
                    <a:lumMod val="50000"/>
                  </a:schemeClr>
                </a:solidFill>
                <a:latin typeface="+mn-ea"/>
              </a:rPr>
              <a:t>）、</a:t>
            </a:r>
            <a:r>
              <a:rPr lang="ja-JP" altLang="en-US" sz="2000" dirty="0">
                <a:latin typeface="+mn-ea"/>
              </a:rPr>
              <a:t>基本的な考え方</a:t>
            </a:r>
            <a:r>
              <a:rPr lang="en-US" altLang="ja-JP" sz="2000" dirty="0">
                <a:latin typeface="+mn-ea"/>
              </a:rPr>
              <a:t>(</a:t>
            </a:r>
            <a:r>
              <a:rPr lang="ja-JP" altLang="en-US" sz="2000" dirty="0">
                <a:latin typeface="+mn-ea"/>
              </a:rPr>
              <a:t>例題</a:t>
            </a:r>
            <a:r>
              <a:rPr lang="en-US" altLang="ja-JP" sz="2000" dirty="0">
                <a:latin typeface="+mn-ea"/>
              </a:rPr>
              <a:t>7</a:t>
            </a:r>
            <a:r>
              <a:rPr lang="ja-JP" altLang="en-US" sz="2000" dirty="0">
                <a:latin typeface="+mn-ea"/>
              </a:rPr>
              <a:t>）</a:t>
            </a:r>
            <a:endParaRPr lang="en-US" altLang="ja-JP" sz="2000" dirty="0">
              <a:latin typeface="+mn-ea"/>
            </a:endParaRPr>
          </a:p>
          <a:p>
            <a:pPr lvl="1"/>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8</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k=2)</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9</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k=3</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1,000</a:t>
            </a:r>
            <a:r>
              <a:rPr lang="ja-JP" altLang="en-US" sz="2000" dirty="0">
                <a:solidFill>
                  <a:schemeClr val="bg1">
                    <a:lumMod val="50000"/>
                  </a:schemeClr>
                </a:solidFill>
                <a:latin typeface="+mn-ea"/>
              </a:rPr>
              <a:t>塩基の仮想ゲノム（サンプルデータの例題</a:t>
            </a:r>
            <a:r>
              <a:rPr lang="en-US" altLang="ja-JP" sz="2000" dirty="0">
                <a:solidFill>
                  <a:schemeClr val="bg1">
                    <a:lumMod val="50000"/>
                  </a:schemeClr>
                </a:solidFill>
                <a:latin typeface="+mn-ea"/>
              </a:rPr>
              <a:t>33</a:t>
            </a:r>
            <a:r>
              <a:rPr lang="ja-JP" altLang="en-US" sz="2000" dirty="0">
                <a:solidFill>
                  <a:schemeClr val="bg1">
                    <a:lumMod val="50000"/>
                  </a:schemeClr>
                </a:solidFill>
                <a:latin typeface="+mn-ea"/>
              </a:rPr>
              <a:t>）</a:t>
            </a:r>
            <a:endParaRPr lang="en-US" altLang="ja-JP" sz="2000" dirty="0">
              <a:solidFill>
                <a:schemeClr val="bg1">
                  <a:lumMod val="50000"/>
                </a:schemeClr>
              </a:solidFill>
              <a:latin typeface="+mn-ea"/>
            </a:endParaRPr>
          </a:p>
          <a:p>
            <a:pPr lvl="1"/>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11(k=10)</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12(k=10)</a:t>
            </a:r>
            <a:r>
              <a:rPr lang="ja-JP" altLang="en-US" sz="2000" dirty="0">
                <a:solidFill>
                  <a:schemeClr val="bg1">
                    <a:lumMod val="50000"/>
                  </a:schemeClr>
                </a:solidFill>
                <a:latin typeface="+mn-ea"/>
              </a:rPr>
              <a:t>、シークエンスエラーを含む場合</a:t>
            </a:r>
            <a:endParaRPr lang="en-US" altLang="ja-JP" sz="2000" dirty="0">
              <a:solidFill>
                <a:schemeClr val="bg1">
                  <a:lumMod val="50000"/>
                </a:schemeClr>
              </a:solidFill>
              <a:latin typeface="+mn-ea"/>
            </a:endParaRPr>
          </a:p>
          <a:p>
            <a:endParaRPr lang="en-US" altLang="ja-JP" sz="2400" dirty="0">
              <a:solidFill>
                <a:schemeClr val="bg1">
                  <a:lumMod val="50000"/>
                </a:schemeClr>
              </a:solidFill>
              <a:latin typeface="+mn-ea"/>
            </a:endParaRPr>
          </a:p>
          <a:p>
            <a:pPr lvl="1"/>
            <a:endParaRPr lang="en-US" altLang="ja-JP" sz="2000" dirty="0">
              <a:solidFill>
                <a:schemeClr val="bg1">
                  <a:lumMod val="50000"/>
                </a:schemeClr>
              </a:solidFill>
              <a:latin typeface="+mn-ea"/>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176</a:t>
            </a:fld>
            <a:endParaRPr kumimoji="0" lang="en-US" altLang="ja-JP">
              <a:latin typeface="Arial Black" pitchFamily="34" charset="0"/>
            </a:endParaRPr>
          </a:p>
        </p:txBody>
      </p:sp>
    </p:spTree>
    <p:extLst>
      <p:ext uri="{BB962C8B-B14F-4D97-AF65-F5344CB8AC3E}">
        <p14:creationId xmlns:p14="http://schemas.microsoft.com/office/powerpoint/2010/main" val="205526173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EF40EA0-6FAD-4C52-B2A1-642CBD804AF2}"/>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基本的な考え方</a:t>
            </a:r>
            <a:r>
              <a:rPr lang="en-US" altLang="ja-JP" sz="4000" dirty="0">
                <a:latin typeface="+mn-ea"/>
              </a:rPr>
              <a:t>(</a:t>
            </a:r>
            <a:r>
              <a:rPr lang="ja-JP" altLang="en-US" sz="4000" dirty="0">
                <a:latin typeface="+mn-ea"/>
              </a:rPr>
              <a:t>例題</a:t>
            </a:r>
            <a:r>
              <a:rPr lang="en-US" altLang="ja-JP" sz="4000" dirty="0">
                <a:latin typeface="+mn-ea"/>
              </a:rPr>
              <a:t>7)1</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177</a:t>
            </a:fld>
            <a:endParaRPr lang="en-US" altLang="ja-JP" dirty="0">
              <a:solidFill>
                <a:srgbClr val="000000"/>
              </a:solidFill>
            </a:endParaRPr>
          </a:p>
        </p:txBody>
      </p:sp>
      <p:sp>
        <p:nvSpPr>
          <p:cNvPr id="25" name="Text Box 8">
            <a:extLst>
              <a:ext uri="{FF2B5EF4-FFF2-40B4-BE49-F238E27FC236}">
                <a16:creationId xmlns:a16="http://schemas.microsoft.com/office/drawing/2014/main" id="{A3B8DF04-DAD5-4022-BF80-76F0A15EAB71}"/>
              </a:ext>
            </a:extLst>
          </p:cNvPr>
          <p:cNvSpPr txBox="1">
            <a:spLocks noChangeArrowheads="1"/>
          </p:cNvSpPr>
          <p:nvPr/>
        </p:nvSpPr>
        <p:spPr bwMode="auto">
          <a:xfrm>
            <a:off x="5796172" y="46100"/>
            <a:ext cx="4053371" cy="64633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①「</a:t>
            </a:r>
            <a:r>
              <a:rPr lang="en-US" altLang="ja-JP" dirty="0">
                <a:latin typeface="+mn-ea"/>
              </a:rPr>
              <a:t>n</a:t>
            </a:r>
            <a:r>
              <a:rPr lang="ja-JP" altLang="en-US" dirty="0">
                <a:latin typeface="+mn-ea"/>
              </a:rPr>
              <a:t>連続塩基」のほうです。項目名に注意。</a:t>
            </a:r>
            <a:endParaRPr lang="en-US" altLang="ja-JP" dirty="0">
              <a:solidFill>
                <a:schemeClr val="bg1">
                  <a:lumMod val="50000"/>
                </a:schemeClr>
              </a:solidFill>
              <a:latin typeface="+mn-ea"/>
              <a:ea typeface="+mn-ea"/>
            </a:endParaRPr>
          </a:p>
        </p:txBody>
      </p:sp>
      <p:grpSp>
        <p:nvGrpSpPr>
          <p:cNvPr id="13" name="グループ化 19">
            <a:extLst>
              <a:ext uri="{FF2B5EF4-FFF2-40B4-BE49-F238E27FC236}">
                <a16:creationId xmlns:a16="http://schemas.microsoft.com/office/drawing/2014/main" id="{A2B1EB7F-48BD-4553-A04D-2C808E095E42}"/>
              </a:ext>
            </a:extLst>
          </p:cNvPr>
          <p:cNvGrpSpPr>
            <a:grpSpLocks/>
          </p:cNvGrpSpPr>
          <p:nvPr/>
        </p:nvGrpSpPr>
        <p:grpSpPr bwMode="auto">
          <a:xfrm>
            <a:off x="5887765" y="3579366"/>
            <a:ext cx="433387" cy="647700"/>
            <a:chOff x="9008376" y="4278533"/>
            <a:chExt cx="432048" cy="647700"/>
          </a:xfrm>
        </p:grpSpPr>
        <p:sp>
          <p:nvSpPr>
            <p:cNvPr id="14" name="下矢印 20">
              <a:extLst>
                <a:ext uri="{FF2B5EF4-FFF2-40B4-BE49-F238E27FC236}">
                  <a16:creationId xmlns:a16="http://schemas.microsoft.com/office/drawing/2014/main" id="{D1B9EE09-B39E-4B7F-92E1-46CDD14CE37E}"/>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5" name="テキスト ボックス 21">
              <a:extLst>
                <a:ext uri="{FF2B5EF4-FFF2-40B4-BE49-F238E27FC236}">
                  <a16:creationId xmlns:a16="http://schemas.microsoft.com/office/drawing/2014/main" id="{079D9BF1-6D1C-4DA4-A8D7-D02BEF52AA97}"/>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pic>
        <p:nvPicPr>
          <p:cNvPr id="4" name="図 3">
            <a:extLst>
              <a:ext uri="{FF2B5EF4-FFF2-40B4-BE49-F238E27FC236}">
                <a16:creationId xmlns:a16="http://schemas.microsoft.com/office/drawing/2014/main" id="{530401EB-B9E9-4750-AE5B-3B50EBDE1CC5}"/>
              </a:ext>
            </a:extLst>
          </p:cNvPr>
          <p:cNvPicPr>
            <a:picLocks noChangeAspect="1"/>
          </p:cNvPicPr>
          <p:nvPr/>
        </p:nvPicPr>
        <p:blipFill>
          <a:blip r:embed="rId4"/>
          <a:stretch>
            <a:fillRect/>
          </a:stretch>
        </p:blipFill>
        <p:spPr>
          <a:xfrm>
            <a:off x="792000" y="180000"/>
            <a:ext cx="4557155" cy="167655"/>
          </a:xfrm>
          <a:prstGeom prst="rect">
            <a:avLst/>
          </a:prstGeom>
        </p:spPr>
      </p:pic>
    </p:spTree>
    <p:extLst>
      <p:ext uri="{BB962C8B-B14F-4D97-AF65-F5344CB8AC3E}">
        <p14:creationId xmlns:p14="http://schemas.microsoft.com/office/powerpoint/2010/main" val="390610723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C90B3FF-4587-4403-ACCD-19A88C8D4797}"/>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基本的な考え方</a:t>
            </a:r>
            <a:r>
              <a:rPr lang="en-US" altLang="ja-JP" sz="4000" dirty="0">
                <a:latin typeface="+mn-ea"/>
              </a:rPr>
              <a:t>(</a:t>
            </a:r>
            <a:r>
              <a:rPr lang="ja-JP" altLang="en-US" sz="4000" dirty="0">
                <a:latin typeface="+mn-ea"/>
              </a:rPr>
              <a:t>例題</a:t>
            </a:r>
            <a:r>
              <a:rPr lang="en-US" altLang="ja-JP" sz="4000" dirty="0">
                <a:latin typeface="+mn-ea"/>
              </a:rPr>
              <a:t>7)2</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178</a:t>
            </a:fld>
            <a:endParaRPr lang="en-US" altLang="ja-JP" dirty="0">
              <a:solidFill>
                <a:srgbClr val="000000"/>
              </a:solidFill>
            </a:endParaRPr>
          </a:p>
        </p:txBody>
      </p:sp>
      <p:sp>
        <p:nvSpPr>
          <p:cNvPr id="25" name="Text Box 8">
            <a:extLst>
              <a:ext uri="{FF2B5EF4-FFF2-40B4-BE49-F238E27FC236}">
                <a16:creationId xmlns:a16="http://schemas.microsoft.com/office/drawing/2014/main" id="{A3B8DF04-DAD5-4022-BF80-76F0A15EAB71}"/>
              </a:ext>
            </a:extLst>
          </p:cNvPr>
          <p:cNvSpPr txBox="1">
            <a:spLocks noChangeArrowheads="1"/>
          </p:cNvSpPr>
          <p:nvPr/>
        </p:nvSpPr>
        <p:spPr bwMode="auto">
          <a:xfrm>
            <a:off x="5796172" y="46100"/>
            <a:ext cx="4053371" cy="64633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①「</a:t>
            </a:r>
            <a:r>
              <a:rPr lang="en-US" altLang="ja-JP" dirty="0">
                <a:solidFill>
                  <a:schemeClr val="bg1">
                    <a:lumMod val="50000"/>
                  </a:schemeClr>
                </a:solidFill>
                <a:latin typeface="+mn-ea"/>
              </a:rPr>
              <a:t>n</a:t>
            </a:r>
            <a:r>
              <a:rPr lang="ja-JP" altLang="en-US" dirty="0">
                <a:solidFill>
                  <a:schemeClr val="bg1">
                    <a:lumMod val="50000"/>
                  </a:schemeClr>
                </a:solidFill>
                <a:latin typeface="+mn-ea"/>
              </a:rPr>
              <a:t>連続塩基」のほうです。項目名に注意。</a:t>
            </a:r>
            <a:r>
              <a:rPr lang="ja-JP" altLang="en-US" dirty="0">
                <a:latin typeface="+mn-ea"/>
              </a:rPr>
              <a:t>②例題</a:t>
            </a:r>
            <a:r>
              <a:rPr lang="en-US" altLang="ja-JP" dirty="0">
                <a:latin typeface="+mn-ea"/>
              </a:rPr>
              <a:t>7</a:t>
            </a:r>
            <a:r>
              <a:rPr lang="ja-JP" altLang="en-US" dirty="0">
                <a:latin typeface="+mn-ea"/>
              </a:rPr>
              <a:t>。</a:t>
            </a:r>
            <a:endParaRPr lang="en-US" altLang="ja-JP" dirty="0">
              <a:latin typeface="+mn-ea"/>
            </a:endParaRPr>
          </a:p>
        </p:txBody>
      </p:sp>
      <p:pic>
        <p:nvPicPr>
          <p:cNvPr id="4" name="図 3">
            <a:extLst>
              <a:ext uri="{FF2B5EF4-FFF2-40B4-BE49-F238E27FC236}">
                <a16:creationId xmlns:a16="http://schemas.microsoft.com/office/drawing/2014/main" id="{530401EB-B9E9-4750-AE5B-3B50EBDE1CC5}"/>
              </a:ext>
            </a:extLst>
          </p:cNvPr>
          <p:cNvPicPr>
            <a:picLocks noChangeAspect="1"/>
          </p:cNvPicPr>
          <p:nvPr/>
        </p:nvPicPr>
        <p:blipFill>
          <a:blip r:embed="rId4"/>
          <a:stretch>
            <a:fillRect/>
          </a:stretch>
        </p:blipFill>
        <p:spPr>
          <a:xfrm>
            <a:off x="792000" y="180000"/>
            <a:ext cx="4557155" cy="167655"/>
          </a:xfrm>
          <a:prstGeom prst="rect">
            <a:avLst/>
          </a:prstGeom>
        </p:spPr>
      </p:pic>
      <p:grpSp>
        <p:nvGrpSpPr>
          <p:cNvPr id="16" name="グループ化 1">
            <a:extLst>
              <a:ext uri="{FF2B5EF4-FFF2-40B4-BE49-F238E27FC236}">
                <a16:creationId xmlns:a16="http://schemas.microsoft.com/office/drawing/2014/main" id="{1F03EB99-B0FB-4A24-924A-D74FF70EA06A}"/>
              </a:ext>
            </a:extLst>
          </p:cNvPr>
          <p:cNvGrpSpPr>
            <a:grpSpLocks/>
          </p:cNvGrpSpPr>
          <p:nvPr/>
        </p:nvGrpSpPr>
        <p:grpSpPr bwMode="auto">
          <a:xfrm>
            <a:off x="324000" y="1368000"/>
            <a:ext cx="414338" cy="647700"/>
            <a:chOff x="8946000" y="4620357"/>
            <a:chExt cx="414337" cy="647700"/>
          </a:xfrm>
        </p:grpSpPr>
        <p:sp>
          <p:nvSpPr>
            <p:cNvPr id="17" name="下矢印 31">
              <a:extLst>
                <a:ext uri="{FF2B5EF4-FFF2-40B4-BE49-F238E27FC236}">
                  <a16:creationId xmlns:a16="http://schemas.microsoft.com/office/drawing/2014/main" id="{E110320A-F3E5-4352-B03D-2FC1E6BA6C66}"/>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8" name="正方形/長方形 1">
              <a:extLst>
                <a:ext uri="{FF2B5EF4-FFF2-40B4-BE49-F238E27FC236}">
                  <a16:creationId xmlns:a16="http://schemas.microsoft.com/office/drawing/2014/main" id="{E8B58877-9BDF-42C4-B16C-E3135CC73FC9}"/>
                </a:ext>
              </a:extLst>
            </p:cNvPr>
            <p:cNvSpPr>
              <a:spLocks noChangeArrowheads="1"/>
            </p:cNvSpPr>
            <p:nvPr/>
          </p:nvSpPr>
          <p:spPr bwMode="auto">
            <a:xfrm>
              <a:off x="8946000" y="4735665"/>
              <a:ext cx="414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spTree>
    <p:extLst>
      <p:ext uri="{BB962C8B-B14F-4D97-AF65-F5344CB8AC3E}">
        <p14:creationId xmlns:p14="http://schemas.microsoft.com/office/powerpoint/2010/main" val="387052492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C90B3FF-4587-4403-ACCD-19A88C8D4797}"/>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基本的な考え方</a:t>
            </a:r>
            <a:r>
              <a:rPr lang="en-US" altLang="ja-JP" sz="4000" dirty="0">
                <a:latin typeface="+mn-ea"/>
              </a:rPr>
              <a:t>(</a:t>
            </a:r>
            <a:r>
              <a:rPr lang="ja-JP" altLang="en-US" sz="4000" dirty="0">
                <a:latin typeface="+mn-ea"/>
              </a:rPr>
              <a:t>例題</a:t>
            </a:r>
            <a:r>
              <a:rPr lang="en-US" altLang="ja-JP" sz="4000" dirty="0">
                <a:latin typeface="+mn-ea"/>
              </a:rPr>
              <a:t>7)3</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179</a:t>
            </a:fld>
            <a:endParaRPr lang="en-US" altLang="ja-JP" dirty="0">
              <a:solidFill>
                <a:srgbClr val="000000"/>
              </a:solidFill>
            </a:endParaRPr>
          </a:p>
        </p:txBody>
      </p:sp>
      <p:sp>
        <p:nvSpPr>
          <p:cNvPr id="25" name="Text Box 8">
            <a:extLst>
              <a:ext uri="{FF2B5EF4-FFF2-40B4-BE49-F238E27FC236}">
                <a16:creationId xmlns:a16="http://schemas.microsoft.com/office/drawing/2014/main" id="{A3B8DF04-DAD5-4022-BF80-76F0A15EAB71}"/>
              </a:ext>
            </a:extLst>
          </p:cNvPr>
          <p:cNvSpPr txBox="1">
            <a:spLocks noChangeArrowheads="1"/>
          </p:cNvSpPr>
          <p:nvPr/>
        </p:nvSpPr>
        <p:spPr bwMode="auto">
          <a:xfrm>
            <a:off x="5796172" y="46100"/>
            <a:ext cx="4053371" cy="1754326"/>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①「</a:t>
            </a:r>
            <a:r>
              <a:rPr lang="en-US" altLang="ja-JP" dirty="0">
                <a:solidFill>
                  <a:schemeClr val="bg1">
                    <a:lumMod val="50000"/>
                  </a:schemeClr>
                </a:solidFill>
                <a:latin typeface="+mn-ea"/>
              </a:rPr>
              <a:t>n</a:t>
            </a:r>
            <a:r>
              <a:rPr lang="ja-JP" altLang="en-US" dirty="0">
                <a:solidFill>
                  <a:schemeClr val="bg1">
                    <a:lumMod val="50000"/>
                  </a:schemeClr>
                </a:solidFill>
                <a:latin typeface="+mn-ea"/>
              </a:rPr>
              <a:t>連続塩基」のほうです。項目名に注意。②例題</a:t>
            </a:r>
            <a:r>
              <a:rPr lang="en-US" altLang="ja-JP" dirty="0">
                <a:solidFill>
                  <a:schemeClr val="bg1">
                    <a:lumMod val="50000"/>
                  </a:schemeClr>
                </a:solidFill>
                <a:latin typeface="+mn-ea"/>
              </a:rPr>
              <a:t>7</a:t>
            </a:r>
            <a:r>
              <a:rPr lang="ja-JP" altLang="en-US" dirty="0">
                <a:solidFill>
                  <a:schemeClr val="bg1">
                    <a:lumMod val="50000"/>
                  </a:schemeClr>
                </a:solidFill>
                <a:latin typeface="+mn-ea"/>
              </a:rPr>
              <a:t>。</a:t>
            </a:r>
            <a:r>
              <a:rPr lang="ja-JP" altLang="en-US" dirty="0">
                <a:latin typeface="+mn-ea"/>
              </a:rPr>
              <a:t>③入力ファイルの中身。これの元のゲノム配列は</a:t>
            </a:r>
            <a:r>
              <a:rPr lang="en-US" altLang="ja-JP" dirty="0">
                <a:latin typeface="+mn-ea"/>
              </a:rPr>
              <a:t>50</a:t>
            </a:r>
            <a:r>
              <a:rPr lang="ja-JP" altLang="en-US" dirty="0">
                <a:latin typeface="+mn-ea"/>
              </a:rPr>
              <a:t>塩基であり、③の総塩基数は</a:t>
            </a:r>
            <a:r>
              <a:rPr lang="en-US" altLang="ja-JP" dirty="0">
                <a:latin typeface="+mn-ea"/>
              </a:rPr>
              <a:t>10</a:t>
            </a:r>
            <a:r>
              <a:rPr lang="ja-JP" altLang="en-US" dirty="0">
                <a:latin typeface="+mn-ea"/>
              </a:rPr>
              <a:t>リード</a:t>
            </a:r>
            <a:r>
              <a:rPr lang="en-US" altLang="ja-JP" dirty="0">
                <a:latin typeface="+mn-ea"/>
              </a:rPr>
              <a:t>×20</a:t>
            </a:r>
            <a:r>
              <a:rPr lang="ja-JP" altLang="en-US" dirty="0">
                <a:latin typeface="+mn-ea"/>
              </a:rPr>
              <a:t>塩基 </a:t>
            </a:r>
            <a:r>
              <a:rPr lang="en-US" altLang="ja-JP" dirty="0">
                <a:latin typeface="+mn-ea"/>
              </a:rPr>
              <a:t>= 200</a:t>
            </a:r>
            <a:r>
              <a:rPr lang="ja-JP" altLang="en-US" dirty="0">
                <a:latin typeface="+mn-ea"/>
              </a:rPr>
              <a:t>塩基。ゲノムサイズの</a:t>
            </a:r>
            <a:r>
              <a:rPr lang="en-US" altLang="ja-JP" dirty="0">
                <a:latin typeface="+mn-ea"/>
              </a:rPr>
              <a:t>4</a:t>
            </a:r>
            <a:r>
              <a:rPr lang="ja-JP" altLang="en-US" dirty="0">
                <a:latin typeface="+mn-ea"/>
              </a:rPr>
              <a:t>倍の被覆率（</a:t>
            </a:r>
            <a:r>
              <a:rPr lang="en-US" altLang="ja-JP" dirty="0">
                <a:latin typeface="+mn-ea"/>
              </a:rPr>
              <a:t>4X coverage</a:t>
            </a:r>
            <a:r>
              <a:rPr lang="ja-JP" altLang="en-US" dirty="0">
                <a:latin typeface="+mn-ea"/>
              </a:rPr>
              <a:t>）であることが分かっている。</a:t>
            </a:r>
            <a:endParaRPr lang="en-US" altLang="ja-JP" dirty="0">
              <a:latin typeface="+mn-ea"/>
            </a:endParaRPr>
          </a:p>
        </p:txBody>
      </p:sp>
      <p:pic>
        <p:nvPicPr>
          <p:cNvPr id="4" name="図 3">
            <a:extLst>
              <a:ext uri="{FF2B5EF4-FFF2-40B4-BE49-F238E27FC236}">
                <a16:creationId xmlns:a16="http://schemas.microsoft.com/office/drawing/2014/main" id="{530401EB-B9E9-4750-AE5B-3B50EBDE1CC5}"/>
              </a:ext>
            </a:extLst>
          </p:cNvPr>
          <p:cNvPicPr>
            <a:picLocks noChangeAspect="1"/>
          </p:cNvPicPr>
          <p:nvPr/>
        </p:nvPicPr>
        <p:blipFill>
          <a:blip r:embed="rId4"/>
          <a:stretch>
            <a:fillRect/>
          </a:stretch>
        </p:blipFill>
        <p:spPr>
          <a:xfrm>
            <a:off x="792000" y="180000"/>
            <a:ext cx="4557155" cy="167655"/>
          </a:xfrm>
          <a:prstGeom prst="rect">
            <a:avLst/>
          </a:prstGeom>
        </p:spPr>
      </p:pic>
      <p:grpSp>
        <p:nvGrpSpPr>
          <p:cNvPr id="16" name="グループ化 1">
            <a:extLst>
              <a:ext uri="{FF2B5EF4-FFF2-40B4-BE49-F238E27FC236}">
                <a16:creationId xmlns:a16="http://schemas.microsoft.com/office/drawing/2014/main" id="{1F03EB99-B0FB-4A24-924A-D74FF70EA06A}"/>
              </a:ext>
            </a:extLst>
          </p:cNvPr>
          <p:cNvGrpSpPr>
            <a:grpSpLocks/>
          </p:cNvGrpSpPr>
          <p:nvPr/>
        </p:nvGrpSpPr>
        <p:grpSpPr bwMode="auto">
          <a:xfrm>
            <a:off x="324000" y="1368000"/>
            <a:ext cx="414338" cy="647700"/>
            <a:chOff x="8946000" y="4620357"/>
            <a:chExt cx="414337" cy="647700"/>
          </a:xfrm>
        </p:grpSpPr>
        <p:sp>
          <p:nvSpPr>
            <p:cNvPr id="17" name="下矢印 31">
              <a:extLst>
                <a:ext uri="{FF2B5EF4-FFF2-40B4-BE49-F238E27FC236}">
                  <a16:creationId xmlns:a16="http://schemas.microsoft.com/office/drawing/2014/main" id="{E110320A-F3E5-4352-B03D-2FC1E6BA6C66}"/>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8" name="正方形/長方形 1">
              <a:extLst>
                <a:ext uri="{FF2B5EF4-FFF2-40B4-BE49-F238E27FC236}">
                  <a16:creationId xmlns:a16="http://schemas.microsoft.com/office/drawing/2014/main" id="{E8B58877-9BDF-42C4-B16C-E3135CC73FC9}"/>
                </a:ext>
              </a:extLst>
            </p:cNvPr>
            <p:cNvSpPr>
              <a:spLocks noChangeArrowheads="1"/>
            </p:cNvSpPr>
            <p:nvPr/>
          </p:nvSpPr>
          <p:spPr bwMode="auto">
            <a:xfrm>
              <a:off x="8946000" y="4735665"/>
              <a:ext cx="414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pic>
        <p:nvPicPr>
          <p:cNvPr id="11" name="図 10">
            <a:extLst>
              <a:ext uri="{FF2B5EF4-FFF2-40B4-BE49-F238E27FC236}">
                <a16:creationId xmlns:a16="http://schemas.microsoft.com/office/drawing/2014/main" id="{1A9DACB6-CD53-4645-8C7E-06E0D2E20B8A}"/>
              </a:ext>
            </a:extLst>
          </p:cNvPr>
          <p:cNvPicPr>
            <a:picLocks noChangeAspect="1"/>
          </p:cNvPicPr>
          <p:nvPr/>
        </p:nvPicPr>
        <p:blipFill rotWithShape="1">
          <a:blip r:embed="rId5"/>
          <a:srcRect l="17957" t="6347" r="69740" b="54593"/>
          <a:stretch/>
        </p:blipFill>
        <p:spPr>
          <a:xfrm>
            <a:off x="3773196" y="2204864"/>
            <a:ext cx="2250000" cy="4464496"/>
          </a:xfrm>
          <a:prstGeom prst="rect">
            <a:avLst/>
          </a:prstGeom>
          <a:ln w="19050">
            <a:solidFill>
              <a:srgbClr val="FF0000"/>
            </a:solidFill>
          </a:ln>
        </p:spPr>
      </p:pic>
      <p:grpSp>
        <p:nvGrpSpPr>
          <p:cNvPr id="13" name="グループ化 19">
            <a:extLst>
              <a:ext uri="{FF2B5EF4-FFF2-40B4-BE49-F238E27FC236}">
                <a16:creationId xmlns:a16="http://schemas.microsoft.com/office/drawing/2014/main" id="{89A9C6D7-FE2D-400F-AF0B-7D504E5AADBB}"/>
              </a:ext>
            </a:extLst>
          </p:cNvPr>
          <p:cNvGrpSpPr>
            <a:grpSpLocks/>
          </p:cNvGrpSpPr>
          <p:nvPr/>
        </p:nvGrpSpPr>
        <p:grpSpPr bwMode="auto">
          <a:xfrm>
            <a:off x="2844000" y="2368800"/>
            <a:ext cx="433387" cy="647700"/>
            <a:chOff x="9008376" y="4278533"/>
            <a:chExt cx="432048" cy="647700"/>
          </a:xfrm>
        </p:grpSpPr>
        <p:sp>
          <p:nvSpPr>
            <p:cNvPr id="14" name="下矢印 20">
              <a:extLst>
                <a:ext uri="{FF2B5EF4-FFF2-40B4-BE49-F238E27FC236}">
                  <a16:creationId xmlns:a16="http://schemas.microsoft.com/office/drawing/2014/main" id="{97451529-72D9-4F55-B7F8-A3D42B891341}"/>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5" name="テキスト ボックス 21">
              <a:extLst>
                <a:ext uri="{FF2B5EF4-FFF2-40B4-BE49-F238E27FC236}">
                  <a16:creationId xmlns:a16="http://schemas.microsoft.com/office/drawing/2014/main" id="{E5005271-5950-403E-AF5D-DFBE8693A045}"/>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spTree>
    <p:extLst>
      <p:ext uri="{BB962C8B-B14F-4D97-AF65-F5344CB8AC3E}">
        <p14:creationId xmlns:p14="http://schemas.microsoft.com/office/powerpoint/2010/main" val="3184328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出現頻度解析（</a:t>
            </a:r>
            <a:r>
              <a:rPr lang="en-US" altLang="ja-JP" sz="4000" dirty="0">
                <a:latin typeface="+mn-ea"/>
              </a:rPr>
              <a:t>k=2</a:t>
            </a:r>
            <a:r>
              <a:rPr lang="ja-JP" altLang="en-US" sz="4000" dirty="0">
                <a:latin typeface="+mn-ea"/>
              </a:rPr>
              <a:t>）</a:t>
            </a:r>
            <a:r>
              <a:rPr lang="en-US" altLang="ja-JP" sz="4000" dirty="0">
                <a:latin typeface="+mn-ea"/>
              </a:rPr>
              <a:t>9</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18</a:t>
            </a:fld>
            <a:endParaRPr lang="en-US" altLang="ja-JP" dirty="0">
              <a:solidFill>
                <a:srgbClr val="000000"/>
              </a:solidFill>
            </a:endParaRPr>
          </a:p>
        </p:txBody>
      </p:sp>
      <p:sp>
        <p:nvSpPr>
          <p:cNvPr id="20" name="正方形/長方形 19">
            <a:extLst>
              <a:ext uri="{FF2B5EF4-FFF2-40B4-BE49-F238E27FC236}">
                <a16:creationId xmlns:a16="http://schemas.microsoft.com/office/drawing/2014/main" id="{12BD418E-733D-48E7-9375-46C4D45B69CD}"/>
              </a:ext>
            </a:extLst>
          </p:cNvPr>
          <p:cNvSpPr/>
          <p:nvPr/>
        </p:nvSpPr>
        <p:spPr>
          <a:xfrm>
            <a:off x="36000" y="2016000"/>
            <a:ext cx="3207929" cy="369332"/>
          </a:xfrm>
          <a:prstGeom prst="rect">
            <a:avLst/>
          </a:prstGeom>
        </p:spPr>
        <p:txBody>
          <a:bodyPr wrap="none">
            <a:spAutoFit/>
          </a:bodyPr>
          <a:lstStyle/>
          <a:p>
            <a:r>
              <a:rPr lang="en-US" altLang="ja-JP" dirty="0">
                <a:latin typeface="+mn-ea"/>
              </a:rPr>
              <a:t>GGTACG</a:t>
            </a:r>
            <a:r>
              <a:rPr lang="en-US" altLang="ja-JP" dirty="0">
                <a:latin typeface="+mn-ea"/>
                <a:ea typeface="+mn-ea"/>
              </a:rPr>
              <a:t>GTTCCGGTTGCCGA</a:t>
            </a:r>
            <a:endParaRPr lang="ja-JP" altLang="en-US" sz="1800" dirty="0">
              <a:latin typeface="+mn-ea"/>
              <a:ea typeface="+mn-ea"/>
            </a:endParaRPr>
          </a:p>
        </p:txBody>
      </p:sp>
      <p:sp>
        <p:nvSpPr>
          <p:cNvPr id="24" name="正方形/長方形 23">
            <a:extLst>
              <a:ext uri="{FF2B5EF4-FFF2-40B4-BE49-F238E27FC236}">
                <a16:creationId xmlns:a16="http://schemas.microsoft.com/office/drawing/2014/main" id="{9D48776D-2078-406A-877C-FEBDF08C6CF8}"/>
              </a:ext>
            </a:extLst>
          </p:cNvPr>
          <p:cNvSpPr/>
          <p:nvPr/>
        </p:nvSpPr>
        <p:spPr>
          <a:xfrm>
            <a:off x="3348000" y="2016000"/>
            <a:ext cx="4246600" cy="369332"/>
          </a:xfrm>
          <a:prstGeom prst="rect">
            <a:avLst/>
          </a:prstGeom>
        </p:spPr>
        <p:txBody>
          <a:bodyPr wrap="square">
            <a:spAutoFit/>
          </a:bodyPr>
          <a:lstStyle/>
          <a:p>
            <a:r>
              <a:rPr lang="en-US" altLang="ja-JP" dirty="0">
                <a:latin typeface="+mn-ea"/>
                <a:ea typeface="+mn-ea"/>
              </a:rPr>
              <a:t>GGTACGGTTCCGGTTGCCGACCCCC</a:t>
            </a:r>
            <a:endParaRPr lang="ja-JP" altLang="en-US" sz="1800" dirty="0">
              <a:latin typeface="+mn-ea"/>
              <a:ea typeface="+mn-ea"/>
            </a:endParaRPr>
          </a:p>
        </p:txBody>
      </p:sp>
      <p:cxnSp>
        <p:nvCxnSpPr>
          <p:cNvPr id="96" name="直線コネクタ 95">
            <a:extLst>
              <a:ext uri="{FF2B5EF4-FFF2-40B4-BE49-F238E27FC236}">
                <a16:creationId xmlns:a16="http://schemas.microsoft.com/office/drawing/2014/main" id="{2000526B-60C4-4239-A7D2-736ED88F02B4}"/>
              </a:ext>
            </a:extLst>
          </p:cNvPr>
          <p:cNvCxnSpPr/>
          <p:nvPr/>
        </p:nvCxnSpPr>
        <p:spPr>
          <a:xfrm>
            <a:off x="143999" y="2348880"/>
            <a:ext cx="2952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93C271E2-4664-4F25-8A0D-84F7687C0213}"/>
              </a:ext>
            </a:extLst>
          </p:cNvPr>
          <p:cNvCxnSpPr/>
          <p:nvPr/>
        </p:nvCxnSpPr>
        <p:spPr>
          <a:xfrm>
            <a:off x="3440832" y="2348880"/>
            <a:ext cx="2952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99" name="グループ化 25">
            <a:extLst>
              <a:ext uri="{FF2B5EF4-FFF2-40B4-BE49-F238E27FC236}">
                <a16:creationId xmlns:a16="http://schemas.microsoft.com/office/drawing/2014/main" id="{A7BA6D93-0001-4A1F-8A80-559BECB7FB84}"/>
              </a:ext>
            </a:extLst>
          </p:cNvPr>
          <p:cNvGrpSpPr>
            <a:grpSpLocks/>
          </p:cNvGrpSpPr>
          <p:nvPr/>
        </p:nvGrpSpPr>
        <p:grpSpPr bwMode="auto">
          <a:xfrm>
            <a:off x="4968000" y="1728000"/>
            <a:ext cx="647700" cy="368300"/>
            <a:chOff x="8265543" y="5967772"/>
            <a:chExt cx="647700" cy="369332"/>
          </a:xfrm>
        </p:grpSpPr>
        <p:sp>
          <p:nvSpPr>
            <p:cNvPr id="100" name="下矢印 26">
              <a:extLst>
                <a:ext uri="{FF2B5EF4-FFF2-40B4-BE49-F238E27FC236}">
                  <a16:creationId xmlns:a16="http://schemas.microsoft.com/office/drawing/2014/main" id="{A64B2AF3-A96F-4A45-BF6D-3810621F2020}"/>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01" name="テキスト ボックス 27">
              <a:extLst>
                <a:ext uri="{FF2B5EF4-FFF2-40B4-BE49-F238E27FC236}">
                  <a16:creationId xmlns:a16="http://schemas.microsoft.com/office/drawing/2014/main" id="{7BD1E66C-EC30-48AE-A157-000DC8BB45F3}"/>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102" name="グループ化 25">
            <a:extLst>
              <a:ext uri="{FF2B5EF4-FFF2-40B4-BE49-F238E27FC236}">
                <a16:creationId xmlns:a16="http://schemas.microsoft.com/office/drawing/2014/main" id="{FF03591E-F5B5-4C0B-8BBC-484069C4D1F1}"/>
              </a:ext>
            </a:extLst>
          </p:cNvPr>
          <p:cNvGrpSpPr>
            <a:grpSpLocks/>
          </p:cNvGrpSpPr>
          <p:nvPr/>
        </p:nvGrpSpPr>
        <p:grpSpPr bwMode="auto">
          <a:xfrm>
            <a:off x="1270800" y="1728000"/>
            <a:ext cx="647700" cy="368300"/>
            <a:chOff x="8265543" y="5967772"/>
            <a:chExt cx="647700" cy="369332"/>
          </a:xfrm>
        </p:grpSpPr>
        <p:sp>
          <p:nvSpPr>
            <p:cNvPr id="103" name="下矢印 26">
              <a:extLst>
                <a:ext uri="{FF2B5EF4-FFF2-40B4-BE49-F238E27FC236}">
                  <a16:creationId xmlns:a16="http://schemas.microsoft.com/office/drawing/2014/main" id="{6D6D5B8D-7C71-4B6D-BF1D-AAB217BF1144}"/>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04" name="テキスト ボックス 27">
              <a:extLst>
                <a:ext uri="{FF2B5EF4-FFF2-40B4-BE49-F238E27FC236}">
                  <a16:creationId xmlns:a16="http://schemas.microsoft.com/office/drawing/2014/main" id="{757D97B2-FACD-4DEB-9436-4F9E0AFB62E0}"/>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cxnSp>
        <p:nvCxnSpPr>
          <p:cNvPr id="16" name="直線コネクタ 15">
            <a:extLst>
              <a:ext uri="{FF2B5EF4-FFF2-40B4-BE49-F238E27FC236}">
                <a16:creationId xmlns:a16="http://schemas.microsoft.com/office/drawing/2014/main" id="{7BA694AC-3672-49FF-9B83-EA92861E37D7}"/>
              </a:ext>
            </a:extLst>
          </p:cNvPr>
          <p:cNvCxnSpPr/>
          <p:nvPr/>
        </p:nvCxnSpPr>
        <p:spPr bwMode="auto">
          <a:xfrm>
            <a:off x="1602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17" name="正方形/長方形 16">
            <a:extLst>
              <a:ext uri="{FF2B5EF4-FFF2-40B4-BE49-F238E27FC236}">
                <a16:creationId xmlns:a16="http://schemas.microsoft.com/office/drawing/2014/main" id="{833C7731-326C-41D0-A00F-C1A191AD9A02}"/>
              </a:ext>
            </a:extLst>
          </p:cNvPr>
          <p:cNvSpPr/>
          <p:nvPr/>
        </p:nvSpPr>
        <p:spPr>
          <a:xfrm>
            <a:off x="36000" y="2340000"/>
            <a:ext cx="498855" cy="369332"/>
          </a:xfrm>
          <a:prstGeom prst="rect">
            <a:avLst/>
          </a:prstGeom>
        </p:spPr>
        <p:txBody>
          <a:bodyPr wrap="none">
            <a:spAutoFit/>
          </a:bodyPr>
          <a:lstStyle/>
          <a:p>
            <a:r>
              <a:rPr lang="en-US" altLang="ja-JP" dirty="0">
                <a:latin typeface="+mn-ea"/>
              </a:rPr>
              <a:t>GG</a:t>
            </a:r>
            <a:endParaRPr lang="ja-JP" altLang="en-US" dirty="0"/>
          </a:p>
        </p:txBody>
      </p:sp>
      <p:sp>
        <p:nvSpPr>
          <p:cNvPr id="18" name="正方形/長方形 17">
            <a:extLst>
              <a:ext uri="{FF2B5EF4-FFF2-40B4-BE49-F238E27FC236}">
                <a16:creationId xmlns:a16="http://schemas.microsoft.com/office/drawing/2014/main" id="{BC6FA629-35D3-40DA-8333-0E831A6033D4}"/>
              </a:ext>
            </a:extLst>
          </p:cNvPr>
          <p:cNvSpPr/>
          <p:nvPr/>
        </p:nvSpPr>
        <p:spPr>
          <a:xfrm>
            <a:off x="194400" y="2520000"/>
            <a:ext cx="478016" cy="369332"/>
          </a:xfrm>
          <a:prstGeom prst="rect">
            <a:avLst/>
          </a:prstGeom>
        </p:spPr>
        <p:txBody>
          <a:bodyPr wrap="none">
            <a:spAutoFit/>
          </a:bodyPr>
          <a:lstStyle/>
          <a:p>
            <a:r>
              <a:rPr lang="en-US" altLang="ja-JP" dirty="0">
                <a:latin typeface="+mn-ea"/>
              </a:rPr>
              <a:t>GT</a:t>
            </a:r>
            <a:endParaRPr lang="ja-JP" altLang="en-US" dirty="0"/>
          </a:p>
        </p:txBody>
      </p:sp>
      <p:sp>
        <p:nvSpPr>
          <p:cNvPr id="19" name="正方形/長方形 18">
            <a:extLst>
              <a:ext uri="{FF2B5EF4-FFF2-40B4-BE49-F238E27FC236}">
                <a16:creationId xmlns:a16="http://schemas.microsoft.com/office/drawing/2014/main" id="{B4EE65E4-8F8B-409A-BBB3-0D87DADC1F8D}"/>
              </a:ext>
            </a:extLst>
          </p:cNvPr>
          <p:cNvSpPr/>
          <p:nvPr/>
        </p:nvSpPr>
        <p:spPr>
          <a:xfrm>
            <a:off x="352800" y="2700000"/>
            <a:ext cx="466794" cy="369332"/>
          </a:xfrm>
          <a:prstGeom prst="rect">
            <a:avLst/>
          </a:prstGeom>
        </p:spPr>
        <p:txBody>
          <a:bodyPr wrap="none">
            <a:spAutoFit/>
          </a:bodyPr>
          <a:lstStyle/>
          <a:p>
            <a:r>
              <a:rPr lang="en-US" altLang="ja-JP" dirty="0">
                <a:latin typeface="+mn-ea"/>
              </a:rPr>
              <a:t>TA</a:t>
            </a:r>
            <a:endParaRPr lang="ja-JP" altLang="en-US" dirty="0"/>
          </a:p>
        </p:txBody>
      </p:sp>
      <p:sp>
        <p:nvSpPr>
          <p:cNvPr id="21" name="正方形/長方形 20">
            <a:extLst>
              <a:ext uri="{FF2B5EF4-FFF2-40B4-BE49-F238E27FC236}">
                <a16:creationId xmlns:a16="http://schemas.microsoft.com/office/drawing/2014/main" id="{6CF26798-3088-47BE-90E6-1BA1C245571D}"/>
              </a:ext>
            </a:extLst>
          </p:cNvPr>
          <p:cNvSpPr/>
          <p:nvPr/>
        </p:nvSpPr>
        <p:spPr>
          <a:xfrm>
            <a:off x="482400" y="2880000"/>
            <a:ext cx="484428" cy="369332"/>
          </a:xfrm>
          <a:prstGeom prst="rect">
            <a:avLst/>
          </a:prstGeom>
        </p:spPr>
        <p:txBody>
          <a:bodyPr wrap="none">
            <a:spAutoFit/>
          </a:bodyPr>
          <a:lstStyle/>
          <a:p>
            <a:r>
              <a:rPr lang="en-US" altLang="ja-JP" dirty="0">
                <a:latin typeface="+mn-ea"/>
              </a:rPr>
              <a:t>AC</a:t>
            </a:r>
            <a:endParaRPr lang="ja-JP" altLang="en-US" dirty="0"/>
          </a:p>
        </p:txBody>
      </p:sp>
      <p:sp>
        <p:nvSpPr>
          <p:cNvPr id="22" name="正方形/長方形 21">
            <a:extLst>
              <a:ext uri="{FF2B5EF4-FFF2-40B4-BE49-F238E27FC236}">
                <a16:creationId xmlns:a16="http://schemas.microsoft.com/office/drawing/2014/main" id="{1E5B7A00-E7AE-46F8-83CA-4F318C8FAF0A}"/>
              </a:ext>
            </a:extLst>
          </p:cNvPr>
          <p:cNvSpPr/>
          <p:nvPr/>
        </p:nvSpPr>
        <p:spPr>
          <a:xfrm>
            <a:off x="619200" y="3060000"/>
            <a:ext cx="495649" cy="369332"/>
          </a:xfrm>
          <a:prstGeom prst="rect">
            <a:avLst/>
          </a:prstGeom>
        </p:spPr>
        <p:txBody>
          <a:bodyPr wrap="none">
            <a:spAutoFit/>
          </a:bodyPr>
          <a:lstStyle/>
          <a:p>
            <a:r>
              <a:rPr lang="en-US" altLang="ja-JP" dirty="0">
                <a:latin typeface="+mn-ea"/>
              </a:rPr>
              <a:t>CG</a:t>
            </a:r>
            <a:endParaRPr lang="ja-JP" altLang="en-US" dirty="0"/>
          </a:p>
        </p:txBody>
      </p:sp>
      <p:sp>
        <p:nvSpPr>
          <p:cNvPr id="23" name="正方形/長方形 22">
            <a:extLst>
              <a:ext uri="{FF2B5EF4-FFF2-40B4-BE49-F238E27FC236}">
                <a16:creationId xmlns:a16="http://schemas.microsoft.com/office/drawing/2014/main" id="{DE4AEF90-E8F6-4542-BF8E-F65F350F5F82}"/>
              </a:ext>
            </a:extLst>
          </p:cNvPr>
          <p:cNvSpPr/>
          <p:nvPr/>
        </p:nvSpPr>
        <p:spPr>
          <a:xfrm>
            <a:off x="770400" y="3240000"/>
            <a:ext cx="498855" cy="369332"/>
          </a:xfrm>
          <a:prstGeom prst="rect">
            <a:avLst/>
          </a:prstGeom>
        </p:spPr>
        <p:txBody>
          <a:bodyPr wrap="none">
            <a:spAutoFit/>
          </a:bodyPr>
          <a:lstStyle/>
          <a:p>
            <a:r>
              <a:rPr lang="en-US" altLang="ja-JP" dirty="0">
                <a:latin typeface="+mn-ea"/>
              </a:rPr>
              <a:t>GG</a:t>
            </a:r>
            <a:endParaRPr lang="ja-JP" altLang="en-US" dirty="0"/>
          </a:p>
        </p:txBody>
      </p:sp>
      <p:sp>
        <p:nvSpPr>
          <p:cNvPr id="25" name="正方形/長方形 24">
            <a:extLst>
              <a:ext uri="{FF2B5EF4-FFF2-40B4-BE49-F238E27FC236}">
                <a16:creationId xmlns:a16="http://schemas.microsoft.com/office/drawing/2014/main" id="{A9C1C683-142C-43BA-B97D-4D87065DA8D1}"/>
              </a:ext>
            </a:extLst>
          </p:cNvPr>
          <p:cNvSpPr/>
          <p:nvPr/>
        </p:nvSpPr>
        <p:spPr>
          <a:xfrm>
            <a:off x="921600" y="3420000"/>
            <a:ext cx="478016" cy="369332"/>
          </a:xfrm>
          <a:prstGeom prst="rect">
            <a:avLst/>
          </a:prstGeom>
        </p:spPr>
        <p:txBody>
          <a:bodyPr wrap="none">
            <a:spAutoFit/>
          </a:bodyPr>
          <a:lstStyle/>
          <a:p>
            <a:r>
              <a:rPr lang="en-US" altLang="ja-JP" dirty="0">
                <a:latin typeface="+mn-ea"/>
              </a:rPr>
              <a:t>GT</a:t>
            </a:r>
            <a:endParaRPr lang="ja-JP" altLang="en-US" dirty="0"/>
          </a:p>
        </p:txBody>
      </p:sp>
      <p:sp>
        <p:nvSpPr>
          <p:cNvPr id="26" name="正方形/長方形 25">
            <a:extLst>
              <a:ext uri="{FF2B5EF4-FFF2-40B4-BE49-F238E27FC236}">
                <a16:creationId xmlns:a16="http://schemas.microsoft.com/office/drawing/2014/main" id="{7FE4567D-2F2D-4F44-88B7-61CC7DB9469C}"/>
              </a:ext>
            </a:extLst>
          </p:cNvPr>
          <p:cNvSpPr/>
          <p:nvPr/>
        </p:nvSpPr>
        <p:spPr>
          <a:xfrm>
            <a:off x="1080000" y="3600000"/>
            <a:ext cx="457176" cy="369332"/>
          </a:xfrm>
          <a:prstGeom prst="rect">
            <a:avLst/>
          </a:prstGeom>
        </p:spPr>
        <p:txBody>
          <a:bodyPr wrap="none">
            <a:spAutoFit/>
          </a:bodyPr>
          <a:lstStyle/>
          <a:p>
            <a:r>
              <a:rPr lang="en-US" altLang="ja-JP" dirty="0">
                <a:latin typeface="+mn-ea"/>
              </a:rPr>
              <a:t>TT</a:t>
            </a:r>
            <a:endParaRPr lang="ja-JP" altLang="en-US" dirty="0"/>
          </a:p>
        </p:txBody>
      </p:sp>
      <p:sp>
        <p:nvSpPr>
          <p:cNvPr id="27" name="正方形/長方形 26">
            <a:extLst>
              <a:ext uri="{FF2B5EF4-FFF2-40B4-BE49-F238E27FC236}">
                <a16:creationId xmlns:a16="http://schemas.microsoft.com/office/drawing/2014/main" id="{15D3985C-A48A-4A44-93ED-1817C1E35204}"/>
              </a:ext>
            </a:extLst>
          </p:cNvPr>
          <p:cNvSpPr/>
          <p:nvPr/>
        </p:nvSpPr>
        <p:spPr>
          <a:xfrm>
            <a:off x="1216800" y="3780000"/>
            <a:ext cx="474810" cy="369332"/>
          </a:xfrm>
          <a:prstGeom prst="rect">
            <a:avLst/>
          </a:prstGeom>
        </p:spPr>
        <p:txBody>
          <a:bodyPr wrap="none">
            <a:spAutoFit/>
          </a:bodyPr>
          <a:lstStyle/>
          <a:p>
            <a:r>
              <a:rPr lang="en-US" altLang="ja-JP" dirty="0">
                <a:latin typeface="+mn-ea"/>
              </a:rPr>
              <a:t>TC</a:t>
            </a:r>
            <a:endParaRPr lang="ja-JP" altLang="en-US" dirty="0"/>
          </a:p>
        </p:txBody>
      </p:sp>
      <p:sp>
        <p:nvSpPr>
          <p:cNvPr id="28" name="正方形/長方形 27">
            <a:extLst>
              <a:ext uri="{FF2B5EF4-FFF2-40B4-BE49-F238E27FC236}">
                <a16:creationId xmlns:a16="http://schemas.microsoft.com/office/drawing/2014/main" id="{70ED60E7-F56F-4CEE-AD2C-EF64C9EFEE98}"/>
              </a:ext>
            </a:extLst>
          </p:cNvPr>
          <p:cNvSpPr/>
          <p:nvPr/>
        </p:nvSpPr>
        <p:spPr>
          <a:xfrm>
            <a:off x="1346400" y="3960000"/>
            <a:ext cx="492443" cy="369332"/>
          </a:xfrm>
          <a:prstGeom prst="rect">
            <a:avLst/>
          </a:prstGeom>
        </p:spPr>
        <p:txBody>
          <a:bodyPr wrap="none">
            <a:spAutoFit/>
          </a:bodyPr>
          <a:lstStyle/>
          <a:p>
            <a:r>
              <a:rPr lang="en-US" altLang="ja-JP" dirty="0">
                <a:latin typeface="+mn-ea"/>
              </a:rPr>
              <a:t>CC</a:t>
            </a:r>
            <a:endParaRPr lang="ja-JP" altLang="en-US" dirty="0"/>
          </a:p>
        </p:txBody>
      </p:sp>
      <p:sp>
        <p:nvSpPr>
          <p:cNvPr id="29" name="正方形/長方形 28">
            <a:extLst>
              <a:ext uri="{FF2B5EF4-FFF2-40B4-BE49-F238E27FC236}">
                <a16:creationId xmlns:a16="http://schemas.microsoft.com/office/drawing/2014/main" id="{F39267CB-BBF7-4B67-8A7C-E170155FAA67}"/>
              </a:ext>
            </a:extLst>
          </p:cNvPr>
          <p:cNvSpPr/>
          <p:nvPr/>
        </p:nvSpPr>
        <p:spPr>
          <a:xfrm>
            <a:off x="1497600" y="4140000"/>
            <a:ext cx="495649" cy="369332"/>
          </a:xfrm>
          <a:prstGeom prst="rect">
            <a:avLst/>
          </a:prstGeom>
        </p:spPr>
        <p:txBody>
          <a:bodyPr wrap="none">
            <a:spAutoFit/>
          </a:bodyPr>
          <a:lstStyle/>
          <a:p>
            <a:r>
              <a:rPr lang="en-US" altLang="ja-JP" dirty="0">
                <a:latin typeface="+mn-ea"/>
              </a:rPr>
              <a:t>CG</a:t>
            </a:r>
            <a:endParaRPr lang="ja-JP" altLang="en-US" dirty="0"/>
          </a:p>
        </p:txBody>
      </p:sp>
      <p:sp>
        <p:nvSpPr>
          <p:cNvPr id="30" name="正方形/長方形 29">
            <a:extLst>
              <a:ext uri="{FF2B5EF4-FFF2-40B4-BE49-F238E27FC236}">
                <a16:creationId xmlns:a16="http://schemas.microsoft.com/office/drawing/2014/main" id="{695F6711-A80A-4039-B1BC-10374D56F0A8}"/>
              </a:ext>
            </a:extLst>
          </p:cNvPr>
          <p:cNvSpPr/>
          <p:nvPr/>
        </p:nvSpPr>
        <p:spPr>
          <a:xfrm>
            <a:off x="1645200" y="4320000"/>
            <a:ext cx="498855" cy="369332"/>
          </a:xfrm>
          <a:prstGeom prst="rect">
            <a:avLst/>
          </a:prstGeom>
        </p:spPr>
        <p:txBody>
          <a:bodyPr wrap="none">
            <a:spAutoFit/>
          </a:bodyPr>
          <a:lstStyle/>
          <a:p>
            <a:r>
              <a:rPr lang="en-US" altLang="ja-JP" dirty="0">
                <a:latin typeface="+mn-ea"/>
              </a:rPr>
              <a:t>GG</a:t>
            </a:r>
            <a:endParaRPr lang="ja-JP" altLang="en-US" dirty="0"/>
          </a:p>
        </p:txBody>
      </p:sp>
      <p:sp>
        <p:nvSpPr>
          <p:cNvPr id="31" name="正方形/長方形 30">
            <a:extLst>
              <a:ext uri="{FF2B5EF4-FFF2-40B4-BE49-F238E27FC236}">
                <a16:creationId xmlns:a16="http://schemas.microsoft.com/office/drawing/2014/main" id="{FD7E4353-7760-46D4-945A-228913164EF8}"/>
              </a:ext>
            </a:extLst>
          </p:cNvPr>
          <p:cNvSpPr/>
          <p:nvPr/>
        </p:nvSpPr>
        <p:spPr>
          <a:xfrm>
            <a:off x="1803600" y="4500000"/>
            <a:ext cx="478016" cy="369332"/>
          </a:xfrm>
          <a:prstGeom prst="rect">
            <a:avLst/>
          </a:prstGeom>
        </p:spPr>
        <p:txBody>
          <a:bodyPr wrap="none">
            <a:spAutoFit/>
          </a:bodyPr>
          <a:lstStyle/>
          <a:p>
            <a:r>
              <a:rPr lang="en-US" altLang="ja-JP" dirty="0">
                <a:latin typeface="+mn-ea"/>
              </a:rPr>
              <a:t>GT</a:t>
            </a:r>
            <a:endParaRPr lang="ja-JP" altLang="en-US" dirty="0"/>
          </a:p>
        </p:txBody>
      </p:sp>
      <p:sp>
        <p:nvSpPr>
          <p:cNvPr id="32" name="正方形/長方形 31">
            <a:extLst>
              <a:ext uri="{FF2B5EF4-FFF2-40B4-BE49-F238E27FC236}">
                <a16:creationId xmlns:a16="http://schemas.microsoft.com/office/drawing/2014/main" id="{0C32415F-3106-4465-928C-D7CACC6F8975}"/>
              </a:ext>
            </a:extLst>
          </p:cNvPr>
          <p:cNvSpPr/>
          <p:nvPr/>
        </p:nvSpPr>
        <p:spPr>
          <a:xfrm>
            <a:off x="1962000" y="4680000"/>
            <a:ext cx="457176" cy="369332"/>
          </a:xfrm>
          <a:prstGeom prst="rect">
            <a:avLst/>
          </a:prstGeom>
        </p:spPr>
        <p:txBody>
          <a:bodyPr wrap="none">
            <a:spAutoFit/>
          </a:bodyPr>
          <a:lstStyle/>
          <a:p>
            <a:r>
              <a:rPr lang="en-US" altLang="ja-JP" dirty="0">
                <a:latin typeface="+mn-ea"/>
              </a:rPr>
              <a:t>TT</a:t>
            </a:r>
            <a:endParaRPr lang="ja-JP" altLang="en-US" dirty="0"/>
          </a:p>
        </p:txBody>
      </p:sp>
      <p:cxnSp>
        <p:nvCxnSpPr>
          <p:cNvPr id="33" name="直線コネクタ 32">
            <a:extLst>
              <a:ext uri="{FF2B5EF4-FFF2-40B4-BE49-F238E27FC236}">
                <a16:creationId xmlns:a16="http://schemas.microsoft.com/office/drawing/2014/main" id="{F19E19CF-932E-4304-8425-1EB81EF135AA}"/>
              </a:ext>
            </a:extLst>
          </p:cNvPr>
          <p:cNvCxnSpPr/>
          <p:nvPr/>
        </p:nvCxnSpPr>
        <p:spPr bwMode="auto">
          <a:xfrm>
            <a:off x="2322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34" name="正方形/長方形 33">
            <a:extLst>
              <a:ext uri="{FF2B5EF4-FFF2-40B4-BE49-F238E27FC236}">
                <a16:creationId xmlns:a16="http://schemas.microsoft.com/office/drawing/2014/main" id="{E2913978-9C36-411F-A19C-3E084C609C70}"/>
              </a:ext>
            </a:extLst>
          </p:cNvPr>
          <p:cNvSpPr/>
          <p:nvPr/>
        </p:nvSpPr>
        <p:spPr>
          <a:xfrm>
            <a:off x="2098800" y="4860000"/>
            <a:ext cx="478016" cy="369332"/>
          </a:xfrm>
          <a:prstGeom prst="rect">
            <a:avLst/>
          </a:prstGeom>
        </p:spPr>
        <p:txBody>
          <a:bodyPr wrap="none">
            <a:spAutoFit/>
          </a:bodyPr>
          <a:lstStyle/>
          <a:p>
            <a:r>
              <a:rPr lang="en-US" altLang="ja-JP" dirty="0">
                <a:latin typeface="+mn-ea"/>
              </a:rPr>
              <a:t>TG</a:t>
            </a:r>
            <a:endParaRPr lang="ja-JP" altLang="en-US" dirty="0"/>
          </a:p>
        </p:txBody>
      </p:sp>
      <p:cxnSp>
        <p:nvCxnSpPr>
          <p:cNvPr id="35" name="直線コネクタ 34">
            <a:extLst>
              <a:ext uri="{FF2B5EF4-FFF2-40B4-BE49-F238E27FC236}">
                <a16:creationId xmlns:a16="http://schemas.microsoft.com/office/drawing/2014/main" id="{D6B368EB-0AAB-4EA3-97BF-161605909985}"/>
              </a:ext>
            </a:extLst>
          </p:cNvPr>
          <p:cNvCxnSpPr/>
          <p:nvPr/>
        </p:nvCxnSpPr>
        <p:spPr bwMode="auto">
          <a:xfrm>
            <a:off x="3096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36" name="直線コネクタ 35">
            <a:extLst>
              <a:ext uri="{FF2B5EF4-FFF2-40B4-BE49-F238E27FC236}">
                <a16:creationId xmlns:a16="http://schemas.microsoft.com/office/drawing/2014/main" id="{883AAC65-B995-43E5-839F-7A030AB82E54}"/>
              </a:ext>
            </a:extLst>
          </p:cNvPr>
          <p:cNvCxnSpPr/>
          <p:nvPr/>
        </p:nvCxnSpPr>
        <p:spPr bwMode="auto">
          <a:xfrm>
            <a:off x="8712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37" name="直線コネクタ 36">
            <a:extLst>
              <a:ext uri="{FF2B5EF4-FFF2-40B4-BE49-F238E27FC236}">
                <a16:creationId xmlns:a16="http://schemas.microsoft.com/office/drawing/2014/main" id="{B962DD8A-B246-43A7-8EFB-56A89CF8EFAF}"/>
              </a:ext>
            </a:extLst>
          </p:cNvPr>
          <p:cNvCxnSpPr/>
          <p:nvPr/>
        </p:nvCxnSpPr>
        <p:spPr bwMode="auto">
          <a:xfrm>
            <a:off x="1332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38" name="正方形/長方形 37">
            <a:extLst>
              <a:ext uri="{FF2B5EF4-FFF2-40B4-BE49-F238E27FC236}">
                <a16:creationId xmlns:a16="http://schemas.microsoft.com/office/drawing/2014/main" id="{5676A69C-EC40-4FC8-915A-8D5B767C2275}"/>
              </a:ext>
            </a:extLst>
          </p:cNvPr>
          <p:cNvSpPr/>
          <p:nvPr/>
        </p:nvSpPr>
        <p:spPr>
          <a:xfrm>
            <a:off x="3348000" y="2340000"/>
            <a:ext cx="498855" cy="369332"/>
          </a:xfrm>
          <a:prstGeom prst="rect">
            <a:avLst/>
          </a:prstGeom>
        </p:spPr>
        <p:txBody>
          <a:bodyPr wrap="none">
            <a:spAutoFit/>
          </a:bodyPr>
          <a:lstStyle/>
          <a:p>
            <a:r>
              <a:rPr lang="en-US" altLang="ja-JP" dirty="0">
                <a:latin typeface="+mn-ea"/>
              </a:rPr>
              <a:t>GG</a:t>
            </a:r>
            <a:endParaRPr lang="ja-JP" altLang="en-US" dirty="0"/>
          </a:p>
        </p:txBody>
      </p:sp>
      <p:sp>
        <p:nvSpPr>
          <p:cNvPr id="39" name="正方形/長方形 38">
            <a:extLst>
              <a:ext uri="{FF2B5EF4-FFF2-40B4-BE49-F238E27FC236}">
                <a16:creationId xmlns:a16="http://schemas.microsoft.com/office/drawing/2014/main" id="{7079FCBE-FBAF-4B74-9393-14AE7366549F}"/>
              </a:ext>
            </a:extLst>
          </p:cNvPr>
          <p:cNvSpPr/>
          <p:nvPr/>
        </p:nvSpPr>
        <p:spPr>
          <a:xfrm>
            <a:off x="3510000" y="2520000"/>
            <a:ext cx="478016" cy="369332"/>
          </a:xfrm>
          <a:prstGeom prst="rect">
            <a:avLst/>
          </a:prstGeom>
        </p:spPr>
        <p:txBody>
          <a:bodyPr wrap="none">
            <a:spAutoFit/>
          </a:bodyPr>
          <a:lstStyle/>
          <a:p>
            <a:r>
              <a:rPr lang="en-US" altLang="ja-JP" dirty="0">
                <a:latin typeface="+mn-ea"/>
              </a:rPr>
              <a:t>GT</a:t>
            </a:r>
            <a:endParaRPr lang="ja-JP" altLang="en-US" dirty="0"/>
          </a:p>
        </p:txBody>
      </p:sp>
      <p:sp>
        <p:nvSpPr>
          <p:cNvPr id="40" name="正方形/長方形 39">
            <a:extLst>
              <a:ext uri="{FF2B5EF4-FFF2-40B4-BE49-F238E27FC236}">
                <a16:creationId xmlns:a16="http://schemas.microsoft.com/office/drawing/2014/main" id="{95B2F3A5-A678-4D33-8F06-AB67DF6BBA13}"/>
              </a:ext>
            </a:extLst>
          </p:cNvPr>
          <p:cNvSpPr/>
          <p:nvPr/>
        </p:nvSpPr>
        <p:spPr>
          <a:xfrm>
            <a:off x="3664800" y="2700000"/>
            <a:ext cx="466794" cy="369332"/>
          </a:xfrm>
          <a:prstGeom prst="rect">
            <a:avLst/>
          </a:prstGeom>
        </p:spPr>
        <p:txBody>
          <a:bodyPr wrap="none">
            <a:spAutoFit/>
          </a:bodyPr>
          <a:lstStyle/>
          <a:p>
            <a:r>
              <a:rPr lang="en-US" altLang="ja-JP" dirty="0">
                <a:latin typeface="+mn-ea"/>
              </a:rPr>
              <a:t>TA</a:t>
            </a:r>
            <a:endParaRPr lang="ja-JP" altLang="en-US" dirty="0"/>
          </a:p>
        </p:txBody>
      </p:sp>
      <p:sp>
        <p:nvSpPr>
          <p:cNvPr id="41" name="正方形/長方形 40">
            <a:extLst>
              <a:ext uri="{FF2B5EF4-FFF2-40B4-BE49-F238E27FC236}">
                <a16:creationId xmlns:a16="http://schemas.microsoft.com/office/drawing/2014/main" id="{CD926DD6-9259-439E-B8D9-665D9D8B4A27}"/>
              </a:ext>
            </a:extLst>
          </p:cNvPr>
          <p:cNvSpPr/>
          <p:nvPr/>
        </p:nvSpPr>
        <p:spPr>
          <a:xfrm>
            <a:off x="3798000" y="2880000"/>
            <a:ext cx="484428" cy="369332"/>
          </a:xfrm>
          <a:prstGeom prst="rect">
            <a:avLst/>
          </a:prstGeom>
        </p:spPr>
        <p:txBody>
          <a:bodyPr wrap="none">
            <a:spAutoFit/>
          </a:bodyPr>
          <a:lstStyle/>
          <a:p>
            <a:r>
              <a:rPr lang="en-US" altLang="ja-JP" dirty="0">
                <a:latin typeface="+mn-ea"/>
              </a:rPr>
              <a:t>AC</a:t>
            </a:r>
            <a:endParaRPr lang="ja-JP" altLang="en-US" dirty="0"/>
          </a:p>
        </p:txBody>
      </p:sp>
      <p:sp>
        <p:nvSpPr>
          <p:cNvPr id="42" name="正方形/長方形 41">
            <a:extLst>
              <a:ext uri="{FF2B5EF4-FFF2-40B4-BE49-F238E27FC236}">
                <a16:creationId xmlns:a16="http://schemas.microsoft.com/office/drawing/2014/main" id="{B9A6D895-B83C-420D-9CAB-A353444CED42}"/>
              </a:ext>
            </a:extLst>
          </p:cNvPr>
          <p:cNvSpPr/>
          <p:nvPr/>
        </p:nvSpPr>
        <p:spPr>
          <a:xfrm>
            <a:off x="3938400" y="3060000"/>
            <a:ext cx="495649" cy="369332"/>
          </a:xfrm>
          <a:prstGeom prst="rect">
            <a:avLst/>
          </a:prstGeom>
        </p:spPr>
        <p:txBody>
          <a:bodyPr wrap="none">
            <a:spAutoFit/>
          </a:bodyPr>
          <a:lstStyle/>
          <a:p>
            <a:r>
              <a:rPr lang="en-US" altLang="ja-JP" dirty="0">
                <a:latin typeface="+mn-ea"/>
              </a:rPr>
              <a:t>CG</a:t>
            </a:r>
            <a:endParaRPr lang="ja-JP" altLang="en-US" dirty="0"/>
          </a:p>
        </p:txBody>
      </p:sp>
      <p:sp>
        <p:nvSpPr>
          <p:cNvPr id="43" name="正方形/長方形 42">
            <a:extLst>
              <a:ext uri="{FF2B5EF4-FFF2-40B4-BE49-F238E27FC236}">
                <a16:creationId xmlns:a16="http://schemas.microsoft.com/office/drawing/2014/main" id="{C9E89228-B7C9-412B-B4AA-A146F5C39CC1}"/>
              </a:ext>
            </a:extLst>
          </p:cNvPr>
          <p:cNvSpPr/>
          <p:nvPr/>
        </p:nvSpPr>
        <p:spPr>
          <a:xfrm>
            <a:off x="4089600" y="3248880"/>
            <a:ext cx="498855" cy="369332"/>
          </a:xfrm>
          <a:prstGeom prst="rect">
            <a:avLst/>
          </a:prstGeom>
        </p:spPr>
        <p:txBody>
          <a:bodyPr wrap="none">
            <a:spAutoFit/>
          </a:bodyPr>
          <a:lstStyle/>
          <a:p>
            <a:r>
              <a:rPr lang="en-US" altLang="ja-JP" dirty="0">
                <a:latin typeface="+mn-ea"/>
              </a:rPr>
              <a:t>GG</a:t>
            </a:r>
            <a:endParaRPr lang="ja-JP" altLang="en-US" dirty="0"/>
          </a:p>
        </p:txBody>
      </p:sp>
      <p:sp>
        <p:nvSpPr>
          <p:cNvPr id="44" name="正方形/長方形 43">
            <a:extLst>
              <a:ext uri="{FF2B5EF4-FFF2-40B4-BE49-F238E27FC236}">
                <a16:creationId xmlns:a16="http://schemas.microsoft.com/office/drawing/2014/main" id="{EFCF94A7-7497-4719-8383-877D8BD2B11D}"/>
              </a:ext>
            </a:extLst>
          </p:cNvPr>
          <p:cNvSpPr/>
          <p:nvPr/>
        </p:nvSpPr>
        <p:spPr>
          <a:xfrm>
            <a:off x="4244400" y="3420000"/>
            <a:ext cx="478016" cy="369332"/>
          </a:xfrm>
          <a:prstGeom prst="rect">
            <a:avLst/>
          </a:prstGeom>
        </p:spPr>
        <p:txBody>
          <a:bodyPr wrap="none">
            <a:spAutoFit/>
          </a:bodyPr>
          <a:lstStyle/>
          <a:p>
            <a:r>
              <a:rPr lang="en-US" altLang="ja-JP" dirty="0">
                <a:latin typeface="+mn-ea"/>
              </a:rPr>
              <a:t>GT</a:t>
            </a:r>
            <a:endParaRPr lang="ja-JP" altLang="en-US" dirty="0"/>
          </a:p>
        </p:txBody>
      </p:sp>
      <p:sp>
        <p:nvSpPr>
          <p:cNvPr id="45" name="正方形/長方形 44">
            <a:extLst>
              <a:ext uri="{FF2B5EF4-FFF2-40B4-BE49-F238E27FC236}">
                <a16:creationId xmlns:a16="http://schemas.microsoft.com/office/drawing/2014/main" id="{4CBE171B-219C-4682-BB9F-C499C76A688E}"/>
              </a:ext>
            </a:extLst>
          </p:cNvPr>
          <p:cNvSpPr/>
          <p:nvPr/>
        </p:nvSpPr>
        <p:spPr>
          <a:xfrm>
            <a:off x="4399200" y="3600000"/>
            <a:ext cx="457176" cy="369332"/>
          </a:xfrm>
          <a:prstGeom prst="rect">
            <a:avLst/>
          </a:prstGeom>
        </p:spPr>
        <p:txBody>
          <a:bodyPr wrap="none">
            <a:spAutoFit/>
          </a:bodyPr>
          <a:lstStyle/>
          <a:p>
            <a:r>
              <a:rPr lang="en-US" altLang="ja-JP" dirty="0">
                <a:latin typeface="+mn-ea"/>
              </a:rPr>
              <a:t>TT</a:t>
            </a:r>
            <a:endParaRPr lang="ja-JP" altLang="en-US" dirty="0"/>
          </a:p>
        </p:txBody>
      </p:sp>
      <p:sp>
        <p:nvSpPr>
          <p:cNvPr id="46" name="正方形/長方形 45">
            <a:extLst>
              <a:ext uri="{FF2B5EF4-FFF2-40B4-BE49-F238E27FC236}">
                <a16:creationId xmlns:a16="http://schemas.microsoft.com/office/drawing/2014/main" id="{6A0BC431-010A-4633-AA44-2D924521D080}"/>
              </a:ext>
            </a:extLst>
          </p:cNvPr>
          <p:cNvSpPr/>
          <p:nvPr/>
        </p:nvSpPr>
        <p:spPr>
          <a:xfrm>
            <a:off x="4536000" y="3780000"/>
            <a:ext cx="474810" cy="369332"/>
          </a:xfrm>
          <a:prstGeom prst="rect">
            <a:avLst/>
          </a:prstGeom>
        </p:spPr>
        <p:txBody>
          <a:bodyPr wrap="none">
            <a:spAutoFit/>
          </a:bodyPr>
          <a:lstStyle/>
          <a:p>
            <a:r>
              <a:rPr lang="en-US" altLang="ja-JP" dirty="0">
                <a:latin typeface="+mn-ea"/>
              </a:rPr>
              <a:t>TC</a:t>
            </a:r>
            <a:endParaRPr lang="ja-JP" altLang="en-US" dirty="0"/>
          </a:p>
        </p:txBody>
      </p:sp>
      <p:sp>
        <p:nvSpPr>
          <p:cNvPr id="47" name="正方形/長方形 46">
            <a:extLst>
              <a:ext uri="{FF2B5EF4-FFF2-40B4-BE49-F238E27FC236}">
                <a16:creationId xmlns:a16="http://schemas.microsoft.com/office/drawing/2014/main" id="{2A033F5E-8284-41E1-9302-23D20F343F97}"/>
              </a:ext>
            </a:extLst>
          </p:cNvPr>
          <p:cNvSpPr/>
          <p:nvPr/>
        </p:nvSpPr>
        <p:spPr>
          <a:xfrm>
            <a:off x="4669200" y="3960000"/>
            <a:ext cx="492443" cy="369332"/>
          </a:xfrm>
          <a:prstGeom prst="rect">
            <a:avLst/>
          </a:prstGeom>
        </p:spPr>
        <p:txBody>
          <a:bodyPr wrap="none">
            <a:spAutoFit/>
          </a:bodyPr>
          <a:lstStyle/>
          <a:p>
            <a:r>
              <a:rPr lang="en-US" altLang="ja-JP" dirty="0">
                <a:latin typeface="+mn-ea"/>
              </a:rPr>
              <a:t>CC</a:t>
            </a:r>
            <a:endParaRPr lang="ja-JP" altLang="en-US" dirty="0"/>
          </a:p>
        </p:txBody>
      </p:sp>
      <p:sp>
        <p:nvSpPr>
          <p:cNvPr id="48" name="正方形/長方形 47">
            <a:extLst>
              <a:ext uri="{FF2B5EF4-FFF2-40B4-BE49-F238E27FC236}">
                <a16:creationId xmlns:a16="http://schemas.microsoft.com/office/drawing/2014/main" id="{29D5FEF7-33EF-4D30-8801-4809CFD3403B}"/>
              </a:ext>
            </a:extLst>
          </p:cNvPr>
          <p:cNvSpPr/>
          <p:nvPr/>
        </p:nvSpPr>
        <p:spPr>
          <a:xfrm>
            <a:off x="4816800" y="4140000"/>
            <a:ext cx="495649" cy="369332"/>
          </a:xfrm>
          <a:prstGeom prst="rect">
            <a:avLst/>
          </a:prstGeom>
        </p:spPr>
        <p:txBody>
          <a:bodyPr wrap="none">
            <a:spAutoFit/>
          </a:bodyPr>
          <a:lstStyle/>
          <a:p>
            <a:r>
              <a:rPr lang="en-US" altLang="ja-JP" dirty="0">
                <a:latin typeface="+mn-ea"/>
              </a:rPr>
              <a:t>CG</a:t>
            </a:r>
            <a:endParaRPr lang="ja-JP" altLang="en-US" dirty="0"/>
          </a:p>
        </p:txBody>
      </p:sp>
      <p:sp>
        <p:nvSpPr>
          <p:cNvPr id="49" name="正方形/長方形 48">
            <a:extLst>
              <a:ext uri="{FF2B5EF4-FFF2-40B4-BE49-F238E27FC236}">
                <a16:creationId xmlns:a16="http://schemas.microsoft.com/office/drawing/2014/main" id="{4AE97615-A122-42DE-95DC-2B7B9718111B}"/>
              </a:ext>
            </a:extLst>
          </p:cNvPr>
          <p:cNvSpPr/>
          <p:nvPr/>
        </p:nvSpPr>
        <p:spPr>
          <a:xfrm>
            <a:off x="4968000" y="4320000"/>
            <a:ext cx="498855" cy="369332"/>
          </a:xfrm>
          <a:prstGeom prst="rect">
            <a:avLst/>
          </a:prstGeom>
        </p:spPr>
        <p:txBody>
          <a:bodyPr wrap="none">
            <a:spAutoFit/>
          </a:bodyPr>
          <a:lstStyle/>
          <a:p>
            <a:r>
              <a:rPr lang="en-US" altLang="ja-JP" dirty="0">
                <a:latin typeface="+mn-ea"/>
              </a:rPr>
              <a:t>GG</a:t>
            </a:r>
            <a:endParaRPr lang="ja-JP" altLang="en-US" dirty="0"/>
          </a:p>
        </p:txBody>
      </p:sp>
      <p:sp>
        <p:nvSpPr>
          <p:cNvPr id="50" name="正方形/長方形 49">
            <a:extLst>
              <a:ext uri="{FF2B5EF4-FFF2-40B4-BE49-F238E27FC236}">
                <a16:creationId xmlns:a16="http://schemas.microsoft.com/office/drawing/2014/main" id="{A46E9C0F-8C65-44E2-8D65-385D397CCF72}"/>
              </a:ext>
            </a:extLst>
          </p:cNvPr>
          <p:cNvSpPr/>
          <p:nvPr/>
        </p:nvSpPr>
        <p:spPr>
          <a:xfrm>
            <a:off x="5126400" y="4500000"/>
            <a:ext cx="478016" cy="369332"/>
          </a:xfrm>
          <a:prstGeom prst="rect">
            <a:avLst/>
          </a:prstGeom>
        </p:spPr>
        <p:txBody>
          <a:bodyPr wrap="none">
            <a:spAutoFit/>
          </a:bodyPr>
          <a:lstStyle/>
          <a:p>
            <a:r>
              <a:rPr lang="en-US" altLang="ja-JP" dirty="0">
                <a:latin typeface="+mn-ea"/>
              </a:rPr>
              <a:t>GT</a:t>
            </a:r>
            <a:endParaRPr lang="ja-JP" altLang="en-US" dirty="0"/>
          </a:p>
        </p:txBody>
      </p:sp>
      <p:cxnSp>
        <p:nvCxnSpPr>
          <p:cNvPr id="51" name="直線コネクタ 50">
            <a:extLst>
              <a:ext uri="{FF2B5EF4-FFF2-40B4-BE49-F238E27FC236}">
                <a16:creationId xmlns:a16="http://schemas.microsoft.com/office/drawing/2014/main" id="{C19F0BEB-73F1-44F7-8DB3-643219377B7B}"/>
              </a:ext>
            </a:extLst>
          </p:cNvPr>
          <p:cNvCxnSpPr/>
          <p:nvPr/>
        </p:nvCxnSpPr>
        <p:spPr bwMode="auto">
          <a:xfrm>
            <a:off x="3440832"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52" name="直線コネクタ 51">
            <a:extLst>
              <a:ext uri="{FF2B5EF4-FFF2-40B4-BE49-F238E27FC236}">
                <a16:creationId xmlns:a16="http://schemas.microsoft.com/office/drawing/2014/main" id="{A2A69E63-03FA-4BBD-B9F6-772A15C62F8A}"/>
              </a:ext>
            </a:extLst>
          </p:cNvPr>
          <p:cNvCxnSpPr/>
          <p:nvPr/>
        </p:nvCxnSpPr>
        <p:spPr bwMode="auto">
          <a:xfrm>
            <a:off x="41832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53" name="直線コネクタ 52">
            <a:extLst>
              <a:ext uri="{FF2B5EF4-FFF2-40B4-BE49-F238E27FC236}">
                <a16:creationId xmlns:a16="http://schemas.microsoft.com/office/drawing/2014/main" id="{28CFFF8F-FE67-443A-9166-E594094230CE}"/>
              </a:ext>
            </a:extLst>
          </p:cNvPr>
          <p:cNvCxnSpPr/>
          <p:nvPr/>
        </p:nvCxnSpPr>
        <p:spPr bwMode="auto">
          <a:xfrm>
            <a:off x="49104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54" name="直線コネクタ 53">
            <a:extLst>
              <a:ext uri="{FF2B5EF4-FFF2-40B4-BE49-F238E27FC236}">
                <a16:creationId xmlns:a16="http://schemas.microsoft.com/office/drawing/2014/main" id="{CFB1E25B-4918-4128-8B42-2008104A88C8}"/>
              </a:ext>
            </a:extLst>
          </p:cNvPr>
          <p:cNvCxnSpPr/>
          <p:nvPr/>
        </p:nvCxnSpPr>
        <p:spPr bwMode="auto">
          <a:xfrm>
            <a:off x="5634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55" name="直線コネクタ 54">
            <a:extLst>
              <a:ext uri="{FF2B5EF4-FFF2-40B4-BE49-F238E27FC236}">
                <a16:creationId xmlns:a16="http://schemas.microsoft.com/office/drawing/2014/main" id="{4F69F775-8B0A-42EF-8BF3-B6CAF8011C80}"/>
              </a:ext>
            </a:extLst>
          </p:cNvPr>
          <p:cNvCxnSpPr/>
          <p:nvPr/>
        </p:nvCxnSpPr>
        <p:spPr bwMode="auto">
          <a:xfrm>
            <a:off x="6408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56" name="直線コネクタ 55">
            <a:extLst>
              <a:ext uri="{FF2B5EF4-FFF2-40B4-BE49-F238E27FC236}">
                <a16:creationId xmlns:a16="http://schemas.microsoft.com/office/drawing/2014/main" id="{152689CD-56A7-455E-9422-77898CDB4268}"/>
              </a:ext>
            </a:extLst>
          </p:cNvPr>
          <p:cNvCxnSpPr/>
          <p:nvPr/>
        </p:nvCxnSpPr>
        <p:spPr bwMode="auto">
          <a:xfrm>
            <a:off x="7164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58" name="正方形/長方形 57">
            <a:extLst>
              <a:ext uri="{FF2B5EF4-FFF2-40B4-BE49-F238E27FC236}">
                <a16:creationId xmlns:a16="http://schemas.microsoft.com/office/drawing/2014/main" id="{07410E1F-E157-4879-81B8-70B5E374938F}"/>
              </a:ext>
            </a:extLst>
          </p:cNvPr>
          <p:cNvSpPr/>
          <p:nvPr/>
        </p:nvSpPr>
        <p:spPr>
          <a:xfrm>
            <a:off x="5263200" y="4680000"/>
            <a:ext cx="457176" cy="369332"/>
          </a:xfrm>
          <a:prstGeom prst="rect">
            <a:avLst/>
          </a:prstGeom>
        </p:spPr>
        <p:txBody>
          <a:bodyPr wrap="none">
            <a:spAutoFit/>
          </a:bodyPr>
          <a:lstStyle/>
          <a:p>
            <a:r>
              <a:rPr lang="en-US" altLang="ja-JP" dirty="0">
                <a:latin typeface="+mn-ea"/>
              </a:rPr>
              <a:t>TT</a:t>
            </a:r>
            <a:endParaRPr lang="ja-JP" altLang="en-US" dirty="0"/>
          </a:p>
        </p:txBody>
      </p:sp>
      <p:sp>
        <p:nvSpPr>
          <p:cNvPr id="59" name="正方形/長方形 58">
            <a:extLst>
              <a:ext uri="{FF2B5EF4-FFF2-40B4-BE49-F238E27FC236}">
                <a16:creationId xmlns:a16="http://schemas.microsoft.com/office/drawing/2014/main" id="{FC37A6D0-2C6A-4C0B-A65C-2932A6C996A5}"/>
              </a:ext>
            </a:extLst>
          </p:cNvPr>
          <p:cNvSpPr/>
          <p:nvPr/>
        </p:nvSpPr>
        <p:spPr>
          <a:xfrm>
            <a:off x="5392800" y="4859868"/>
            <a:ext cx="478016" cy="369332"/>
          </a:xfrm>
          <a:prstGeom prst="rect">
            <a:avLst/>
          </a:prstGeom>
        </p:spPr>
        <p:txBody>
          <a:bodyPr wrap="none">
            <a:spAutoFit/>
          </a:bodyPr>
          <a:lstStyle/>
          <a:p>
            <a:r>
              <a:rPr lang="en-US" altLang="ja-JP" dirty="0">
                <a:latin typeface="+mn-ea"/>
              </a:rPr>
              <a:t>TG</a:t>
            </a:r>
            <a:endParaRPr lang="ja-JP" altLang="en-US" dirty="0"/>
          </a:p>
        </p:txBody>
      </p:sp>
      <p:cxnSp>
        <p:nvCxnSpPr>
          <p:cNvPr id="60" name="直線コネクタ 59">
            <a:extLst>
              <a:ext uri="{FF2B5EF4-FFF2-40B4-BE49-F238E27FC236}">
                <a16:creationId xmlns:a16="http://schemas.microsoft.com/office/drawing/2014/main" id="{9E422120-0506-4777-B087-A7959EDCB63C}"/>
              </a:ext>
            </a:extLst>
          </p:cNvPr>
          <p:cNvCxnSpPr/>
          <p:nvPr/>
        </p:nvCxnSpPr>
        <p:spPr>
          <a:xfrm flipH="1">
            <a:off x="144000" y="3337200"/>
            <a:ext cx="7020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09B4B1BF-916F-4E6A-AD7C-3E5679510FE5}"/>
              </a:ext>
            </a:extLst>
          </p:cNvPr>
          <p:cNvCxnSpPr/>
          <p:nvPr/>
        </p:nvCxnSpPr>
        <p:spPr>
          <a:xfrm flipH="1">
            <a:off x="144000" y="4240800"/>
            <a:ext cx="7020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57AE6C52-355E-4119-ADCB-208308154862}"/>
              </a:ext>
            </a:extLst>
          </p:cNvPr>
          <p:cNvCxnSpPr/>
          <p:nvPr/>
        </p:nvCxnSpPr>
        <p:spPr>
          <a:xfrm flipH="1">
            <a:off x="144000" y="5144400"/>
            <a:ext cx="7020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E07308B4-D6A9-46F5-94AD-B1FC8C55FA06}"/>
              </a:ext>
            </a:extLst>
          </p:cNvPr>
          <p:cNvCxnSpPr/>
          <p:nvPr/>
        </p:nvCxnSpPr>
        <p:spPr>
          <a:xfrm flipH="1">
            <a:off x="144000" y="2434665"/>
            <a:ext cx="7020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9D12FFD1-9ACB-4F92-AE2C-D5A93F105D27}"/>
              </a:ext>
            </a:extLst>
          </p:cNvPr>
          <p:cNvCxnSpPr/>
          <p:nvPr/>
        </p:nvCxnSpPr>
        <p:spPr>
          <a:xfrm flipH="1">
            <a:off x="128464" y="6051600"/>
            <a:ext cx="7020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5" name="正方形/長方形 64">
            <a:extLst>
              <a:ext uri="{FF2B5EF4-FFF2-40B4-BE49-F238E27FC236}">
                <a16:creationId xmlns:a16="http://schemas.microsoft.com/office/drawing/2014/main" id="{894F7BEA-827E-4037-9456-F5A06E6FEC6E}"/>
              </a:ext>
            </a:extLst>
          </p:cNvPr>
          <p:cNvSpPr/>
          <p:nvPr/>
        </p:nvSpPr>
        <p:spPr>
          <a:xfrm>
            <a:off x="2232000" y="5040000"/>
            <a:ext cx="495649" cy="369332"/>
          </a:xfrm>
          <a:prstGeom prst="rect">
            <a:avLst/>
          </a:prstGeom>
        </p:spPr>
        <p:txBody>
          <a:bodyPr wrap="none">
            <a:spAutoFit/>
          </a:bodyPr>
          <a:lstStyle/>
          <a:p>
            <a:r>
              <a:rPr lang="en-US" altLang="ja-JP" dirty="0">
                <a:latin typeface="+mn-ea"/>
              </a:rPr>
              <a:t>GC</a:t>
            </a:r>
            <a:endParaRPr lang="ja-JP" altLang="en-US" dirty="0"/>
          </a:p>
        </p:txBody>
      </p:sp>
      <p:sp>
        <p:nvSpPr>
          <p:cNvPr id="66" name="正方形/長方形 65">
            <a:extLst>
              <a:ext uri="{FF2B5EF4-FFF2-40B4-BE49-F238E27FC236}">
                <a16:creationId xmlns:a16="http://schemas.microsoft.com/office/drawing/2014/main" id="{E3214229-EC3D-45FD-8E19-C62EDDCD2148}"/>
              </a:ext>
            </a:extLst>
          </p:cNvPr>
          <p:cNvSpPr/>
          <p:nvPr/>
        </p:nvSpPr>
        <p:spPr>
          <a:xfrm>
            <a:off x="2394000" y="5220000"/>
            <a:ext cx="495649" cy="369332"/>
          </a:xfrm>
          <a:prstGeom prst="rect">
            <a:avLst/>
          </a:prstGeom>
        </p:spPr>
        <p:txBody>
          <a:bodyPr wrap="none">
            <a:spAutoFit/>
          </a:bodyPr>
          <a:lstStyle/>
          <a:p>
            <a:r>
              <a:rPr lang="en-US" altLang="ja-JP" dirty="0">
                <a:latin typeface="+mn-ea"/>
              </a:rPr>
              <a:t>CC</a:t>
            </a:r>
            <a:endParaRPr lang="ja-JP" altLang="en-US" dirty="0"/>
          </a:p>
        </p:txBody>
      </p:sp>
      <p:sp>
        <p:nvSpPr>
          <p:cNvPr id="67" name="正方形/長方形 66">
            <a:extLst>
              <a:ext uri="{FF2B5EF4-FFF2-40B4-BE49-F238E27FC236}">
                <a16:creationId xmlns:a16="http://schemas.microsoft.com/office/drawing/2014/main" id="{CF0E0FC6-BCCF-4339-81E8-CB48A8ADA663}"/>
              </a:ext>
            </a:extLst>
          </p:cNvPr>
          <p:cNvSpPr/>
          <p:nvPr/>
        </p:nvSpPr>
        <p:spPr>
          <a:xfrm>
            <a:off x="2548800" y="5400000"/>
            <a:ext cx="495649" cy="369332"/>
          </a:xfrm>
          <a:prstGeom prst="rect">
            <a:avLst/>
          </a:prstGeom>
        </p:spPr>
        <p:txBody>
          <a:bodyPr wrap="none">
            <a:spAutoFit/>
          </a:bodyPr>
          <a:lstStyle/>
          <a:p>
            <a:r>
              <a:rPr lang="en-US" altLang="ja-JP" dirty="0">
                <a:latin typeface="+mn-ea"/>
              </a:rPr>
              <a:t>CG</a:t>
            </a:r>
            <a:endParaRPr lang="ja-JP" altLang="en-US" dirty="0"/>
          </a:p>
        </p:txBody>
      </p:sp>
      <p:sp>
        <p:nvSpPr>
          <p:cNvPr id="68" name="正方形/長方形 67">
            <a:extLst>
              <a:ext uri="{FF2B5EF4-FFF2-40B4-BE49-F238E27FC236}">
                <a16:creationId xmlns:a16="http://schemas.microsoft.com/office/drawing/2014/main" id="{085029C6-E7F1-497E-9A63-85CC28D6AA27}"/>
              </a:ext>
            </a:extLst>
          </p:cNvPr>
          <p:cNvSpPr/>
          <p:nvPr/>
        </p:nvSpPr>
        <p:spPr>
          <a:xfrm>
            <a:off x="2700000" y="5580000"/>
            <a:ext cx="487634" cy="369332"/>
          </a:xfrm>
          <a:prstGeom prst="rect">
            <a:avLst/>
          </a:prstGeom>
        </p:spPr>
        <p:txBody>
          <a:bodyPr wrap="none">
            <a:spAutoFit/>
          </a:bodyPr>
          <a:lstStyle/>
          <a:p>
            <a:r>
              <a:rPr lang="en-US" altLang="ja-JP" dirty="0">
                <a:latin typeface="+mn-ea"/>
              </a:rPr>
              <a:t>GA</a:t>
            </a:r>
            <a:endParaRPr lang="ja-JP" altLang="en-US" dirty="0"/>
          </a:p>
        </p:txBody>
      </p:sp>
      <p:sp>
        <p:nvSpPr>
          <p:cNvPr id="70" name="正方形/長方形 69">
            <a:extLst>
              <a:ext uri="{FF2B5EF4-FFF2-40B4-BE49-F238E27FC236}">
                <a16:creationId xmlns:a16="http://schemas.microsoft.com/office/drawing/2014/main" id="{9CBF3BA5-7AA9-4FE8-A5D8-2AA684311FBA}"/>
              </a:ext>
            </a:extLst>
          </p:cNvPr>
          <p:cNvSpPr/>
          <p:nvPr/>
        </p:nvSpPr>
        <p:spPr>
          <a:xfrm>
            <a:off x="5533200" y="5039948"/>
            <a:ext cx="495649" cy="369332"/>
          </a:xfrm>
          <a:prstGeom prst="rect">
            <a:avLst/>
          </a:prstGeom>
        </p:spPr>
        <p:txBody>
          <a:bodyPr wrap="none">
            <a:spAutoFit/>
          </a:bodyPr>
          <a:lstStyle/>
          <a:p>
            <a:r>
              <a:rPr lang="en-US" altLang="ja-JP" dirty="0">
                <a:latin typeface="+mn-ea"/>
              </a:rPr>
              <a:t>GC</a:t>
            </a:r>
            <a:endParaRPr lang="ja-JP" altLang="en-US" dirty="0"/>
          </a:p>
        </p:txBody>
      </p:sp>
      <p:sp>
        <p:nvSpPr>
          <p:cNvPr id="71" name="正方形/長方形 70">
            <a:extLst>
              <a:ext uri="{FF2B5EF4-FFF2-40B4-BE49-F238E27FC236}">
                <a16:creationId xmlns:a16="http://schemas.microsoft.com/office/drawing/2014/main" id="{C543230A-2F67-44B3-BC0C-7551A59A26F0}"/>
              </a:ext>
            </a:extLst>
          </p:cNvPr>
          <p:cNvSpPr/>
          <p:nvPr/>
        </p:nvSpPr>
        <p:spPr>
          <a:xfrm>
            <a:off x="5695200" y="5219948"/>
            <a:ext cx="495649" cy="369332"/>
          </a:xfrm>
          <a:prstGeom prst="rect">
            <a:avLst/>
          </a:prstGeom>
        </p:spPr>
        <p:txBody>
          <a:bodyPr wrap="none">
            <a:spAutoFit/>
          </a:bodyPr>
          <a:lstStyle/>
          <a:p>
            <a:r>
              <a:rPr lang="en-US" altLang="ja-JP" dirty="0">
                <a:latin typeface="+mn-ea"/>
              </a:rPr>
              <a:t>CC</a:t>
            </a:r>
            <a:endParaRPr lang="ja-JP" altLang="en-US" dirty="0"/>
          </a:p>
        </p:txBody>
      </p:sp>
      <p:sp>
        <p:nvSpPr>
          <p:cNvPr id="72" name="正方形/長方形 71">
            <a:extLst>
              <a:ext uri="{FF2B5EF4-FFF2-40B4-BE49-F238E27FC236}">
                <a16:creationId xmlns:a16="http://schemas.microsoft.com/office/drawing/2014/main" id="{0BDCDD85-F61E-4756-B839-9DCDF607B8E5}"/>
              </a:ext>
            </a:extLst>
          </p:cNvPr>
          <p:cNvSpPr/>
          <p:nvPr/>
        </p:nvSpPr>
        <p:spPr>
          <a:xfrm>
            <a:off x="5850000" y="5399948"/>
            <a:ext cx="495649" cy="369332"/>
          </a:xfrm>
          <a:prstGeom prst="rect">
            <a:avLst/>
          </a:prstGeom>
        </p:spPr>
        <p:txBody>
          <a:bodyPr wrap="none">
            <a:spAutoFit/>
          </a:bodyPr>
          <a:lstStyle/>
          <a:p>
            <a:r>
              <a:rPr lang="en-US" altLang="ja-JP" dirty="0">
                <a:latin typeface="+mn-ea"/>
              </a:rPr>
              <a:t>CG</a:t>
            </a:r>
            <a:endParaRPr lang="ja-JP" altLang="en-US" dirty="0"/>
          </a:p>
        </p:txBody>
      </p:sp>
      <p:sp>
        <p:nvSpPr>
          <p:cNvPr id="73" name="正方形/長方形 72">
            <a:extLst>
              <a:ext uri="{FF2B5EF4-FFF2-40B4-BE49-F238E27FC236}">
                <a16:creationId xmlns:a16="http://schemas.microsoft.com/office/drawing/2014/main" id="{144C8D27-B01F-4AE0-9147-147A602FF4DA}"/>
              </a:ext>
            </a:extLst>
          </p:cNvPr>
          <p:cNvSpPr/>
          <p:nvPr/>
        </p:nvSpPr>
        <p:spPr>
          <a:xfrm>
            <a:off x="6008400" y="5579948"/>
            <a:ext cx="487634" cy="369332"/>
          </a:xfrm>
          <a:prstGeom prst="rect">
            <a:avLst/>
          </a:prstGeom>
        </p:spPr>
        <p:txBody>
          <a:bodyPr wrap="none">
            <a:spAutoFit/>
          </a:bodyPr>
          <a:lstStyle/>
          <a:p>
            <a:r>
              <a:rPr lang="en-US" altLang="ja-JP" dirty="0">
                <a:latin typeface="+mn-ea"/>
              </a:rPr>
              <a:t>GA</a:t>
            </a:r>
            <a:endParaRPr lang="ja-JP" altLang="en-US" dirty="0"/>
          </a:p>
        </p:txBody>
      </p:sp>
      <p:sp>
        <p:nvSpPr>
          <p:cNvPr id="74" name="正方形/長方形 73">
            <a:extLst>
              <a:ext uri="{FF2B5EF4-FFF2-40B4-BE49-F238E27FC236}">
                <a16:creationId xmlns:a16="http://schemas.microsoft.com/office/drawing/2014/main" id="{43F726FE-0E48-4ECC-B14A-76422B3AAC26}"/>
              </a:ext>
            </a:extLst>
          </p:cNvPr>
          <p:cNvSpPr/>
          <p:nvPr/>
        </p:nvSpPr>
        <p:spPr>
          <a:xfrm>
            <a:off x="6163200" y="5760000"/>
            <a:ext cx="484428" cy="369332"/>
          </a:xfrm>
          <a:prstGeom prst="rect">
            <a:avLst/>
          </a:prstGeom>
        </p:spPr>
        <p:txBody>
          <a:bodyPr wrap="none">
            <a:spAutoFit/>
          </a:bodyPr>
          <a:lstStyle/>
          <a:p>
            <a:r>
              <a:rPr lang="en-US" altLang="ja-JP" dirty="0">
                <a:latin typeface="+mn-ea"/>
              </a:rPr>
              <a:t>AC</a:t>
            </a:r>
            <a:endParaRPr lang="ja-JP" altLang="en-US" dirty="0"/>
          </a:p>
        </p:txBody>
      </p:sp>
      <p:sp>
        <p:nvSpPr>
          <p:cNvPr id="75" name="正方形/長方形 74">
            <a:extLst>
              <a:ext uri="{FF2B5EF4-FFF2-40B4-BE49-F238E27FC236}">
                <a16:creationId xmlns:a16="http://schemas.microsoft.com/office/drawing/2014/main" id="{FA7120ED-26D3-4CF0-8860-5F610F612C56}"/>
              </a:ext>
            </a:extLst>
          </p:cNvPr>
          <p:cNvSpPr/>
          <p:nvPr/>
        </p:nvSpPr>
        <p:spPr>
          <a:xfrm>
            <a:off x="6315600" y="5939988"/>
            <a:ext cx="492443" cy="369332"/>
          </a:xfrm>
          <a:prstGeom prst="rect">
            <a:avLst/>
          </a:prstGeom>
        </p:spPr>
        <p:txBody>
          <a:bodyPr wrap="none">
            <a:spAutoFit/>
          </a:bodyPr>
          <a:lstStyle/>
          <a:p>
            <a:r>
              <a:rPr lang="en-US" altLang="ja-JP" dirty="0">
                <a:latin typeface="+mn-ea"/>
              </a:rPr>
              <a:t>CC</a:t>
            </a:r>
            <a:endParaRPr lang="ja-JP" altLang="en-US" dirty="0"/>
          </a:p>
        </p:txBody>
      </p:sp>
      <p:sp>
        <p:nvSpPr>
          <p:cNvPr id="76" name="正方形/長方形 75">
            <a:extLst>
              <a:ext uri="{FF2B5EF4-FFF2-40B4-BE49-F238E27FC236}">
                <a16:creationId xmlns:a16="http://schemas.microsoft.com/office/drawing/2014/main" id="{157B9B88-63BA-4F03-BB6B-63C8B4D3C4E5}"/>
              </a:ext>
            </a:extLst>
          </p:cNvPr>
          <p:cNvSpPr/>
          <p:nvPr/>
        </p:nvSpPr>
        <p:spPr>
          <a:xfrm>
            <a:off x="6468000" y="6120000"/>
            <a:ext cx="492443" cy="369332"/>
          </a:xfrm>
          <a:prstGeom prst="rect">
            <a:avLst/>
          </a:prstGeom>
        </p:spPr>
        <p:txBody>
          <a:bodyPr wrap="none">
            <a:spAutoFit/>
          </a:bodyPr>
          <a:lstStyle/>
          <a:p>
            <a:r>
              <a:rPr lang="en-US" altLang="ja-JP" dirty="0">
                <a:latin typeface="+mn-ea"/>
              </a:rPr>
              <a:t>CC</a:t>
            </a:r>
            <a:endParaRPr lang="ja-JP" altLang="en-US" dirty="0"/>
          </a:p>
        </p:txBody>
      </p:sp>
      <p:sp>
        <p:nvSpPr>
          <p:cNvPr id="77" name="正方形/長方形 76">
            <a:extLst>
              <a:ext uri="{FF2B5EF4-FFF2-40B4-BE49-F238E27FC236}">
                <a16:creationId xmlns:a16="http://schemas.microsoft.com/office/drawing/2014/main" id="{9F8D0BC3-9843-44C1-B95D-6DF4DCCE0F3E}"/>
              </a:ext>
            </a:extLst>
          </p:cNvPr>
          <p:cNvSpPr/>
          <p:nvPr/>
        </p:nvSpPr>
        <p:spPr>
          <a:xfrm>
            <a:off x="6620400" y="6300000"/>
            <a:ext cx="492443" cy="369332"/>
          </a:xfrm>
          <a:prstGeom prst="rect">
            <a:avLst/>
          </a:prstGeom>
        </p:spPr>
        <p:txBody>
          <a:bodyPr wrap="none">
            <a:spAutoFit/>
          </a:bodyPr>
          <a:lstStyle/>
          <a:p>
            <a:r>
              <a:rPr lang="en-US" altLang="ja-JP" dirty="0">
                <a:latin typeface="+mn-ea"/>
              </a:rPr>
              <a:t>CC</a:t>
            </a:r>
            <a:endParaRPr lang="ja-JP" altLang="en-US" dirty="0"/>
          </a:p>
        </p:txBody>
      </p:sp>
      <p:sp>
        <p:nvSpPr>
          <p:cNvPr id="78" name="正方形/長方形 77">
            <a:extLst>
              <a:ext uri="{FF2B5EF4-FFF2-40B4-BE49-F238E27FC236}">
                <a16:creationId xmlns:a16="http://schemas.microsoft.com/office/drawing/2014/main" id="{9D0BD01F-D894-4B51-A90D-3BD433219C43}"/>
              </a:ext>
            </a:extLst>
          </p:cNvPr>
          <p:cNvSpPr/>
          <p:nvPr/>
        </p:nvSpPr>
        <p:spPr>
          <a:xfrm>
            <a:off x="6772800" y="6480000"/>
            <a:ext cx="492443" cy="369332"/>
          </a:xfrm>
          <a:prstGeom prst="rect">
            <a:avLst/>
          </a:prstGeom>
        </p:spPr>
        <p:txBody>
          <a:bodyPr wrap="none">
            <a:spAutoFit/>
          </a:bodyPr>
          <a:lstStyle/>
          <a:p>
            <a:r>
              <a:rPr lang="en-US" altLang="ja-JP" dirty="0">
                <a:latin typeface="+mn-ea"/>
              </a:rPr>
              <a:t>CC</a:t>
            </a:r>
            <a:endParaRPr lang="ja-JP" altLang="en-US" dirty="0"/>
          </a:p>
        </p:txBody>
      </p:sp>
      <p:pic>
        <p:nvPicPr>
          <p:cNvPr id="80" name="図 79">
            <a:extLst>
              <a:ext uri="{FF2B5EF4-FFF2-40B4-BE49-F238E27FC236}">
                <a16:creationId xmlns:a16="http://schemas.microsoft.com/office/drawing/2014/main" id="{CB3811DF-924A-4E3A-9A15-5D60F75D5A18}"/>
              </a:ext>
            </a:extLst>
          </p:cNvPr>
          <p:cNvPicPr>
            <a:picLocks noChangeAspect="1"/>
          </p:cNvPicPr>
          <p:nvPr/>
        </p:nvPicPr>
        <p:blipFill rotWithShape="1">
          <a:blip r:embed="rId3"/>
          <a:srcRect l="-2" r="547"/>
          <a:stretch/>
        </p:blipFill>
        <p:spPr>
          <a:xfrm>
            <a:off x="8016000" y="2495419"/>
            <a:ext cx="1152000" cy="3520745"/>
          </a:xfrm>
          <a:prstGeom prst="rect">
            <a:avLst/>
          </a:prstGeom>
          <a:ln w="19050">
            <a:solidFill>
              <a:srgbClr val="FF0000"/>
            </a:solidFill>
          </a:ln>
        </p:spPr>
      </p:pic>
      <p:sp>
        <p:nvSpPr>
          <p:cNvPr id="81" name="右中かっこ 80">
            <a:extLst>
              <a:ext uri="{FF2B5EF4-FFF2-40B4-BE49-F238E27FC236}">
                <a16:creationId xmlns:a16="http://schemas.microsoft.com/office/drawing/2014/main" id="{8224D040-7CDC-406A-A0B0-EBE169685769}"/>
              </a:ext>
            </a:extLst>
          </p:cNvPr>
          <p:cNvSpPr/>
          <p:nvPr/>
        </p:nvSpPr>
        <p:spPr>
          <a:xfrm rot="19227633">
            <a:off x="6876000" y="5616000"/>
            <a:ext cx="166688" cy="1080000"/>
          </a:xfrm>
          <a:prstGeom prst="rightBrace">
            <a:avLst>
              <a:gd name="adj1" fmla="val 32935"/>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nvGrpSpPr>
          <p:cNvPr id="82" name="グループ化 1">
            <a:extLst>
              <a:ext uri="{FF2B5EF4-FFF2-40B4-BE49-F238E27FC236}">
                <a16:creationId xmlns:a16="http://schemas.microsoft.com/office/drawing/2014/main" id="{3324EC26-CEE2-4456-A74F-A6FF3914A483}"/>
              </a:ext>
            </a:extLst>
          </p:cNvPr>
          <p:cNvGrpSpPr>
            <a:grpSpLocks/>
          </p:cNvGrpSpPr>
          <p:nvPr/>
        </p:nvGrpSpPr>
        <p:grpSpPr bwMode="auto">
          <a:xfrm>
            <a:off x="6969224" y="5661620"/>
            <a:ext cx="415498" cy="647700"/>
            <a:chOff x="8946000" y="4620357"/>
            <a:chExt cx="415497" cy="647700"/>
          </a:xfrm>
        </p:grpSpPr>
        <p:sp>
          <p:nvSpPr>
            <p:cNvPr id="83" name="下矢印 31">
              <a:extLst>
                <a:ext uri="{FF2B5EF4-FFF2-40B4-BE49-F238E27FC236}">
                  <a16:creationId xmlns:a16="http://schemas.microsoft.com/office/drawing/2014/main" id="{F49CA2A1-C1C7-4E48-9F60-9AA39CE9A09D}"/>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84" name="正方形/長方形 1">
              <a:extLst>
                <a:ext uri="{FF2B5EF4-FFF2-40B4-BE49-F238E27FC236}">
                  <a16:creationId xmlns:a16="http://schemas.microsoft.com/office/drawing/2014/main" id="{EF4C0430-0BA1-4473-9738-2B65530E027C}"/>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sp>
        <p:nvSpPr>
          <p:cNvPr id="85" name="Text Box 8">
            <a:extLst>
              <a:ext uri="{FF2B5EF4-FFF2-40B4-BE49-F238E27FC236}">
                <a16:creationId xmlns:a16="http://schemas.microsoft.com/office/drawing/2014/main" id="{B8687981-CDE0-4A3C-B063-D28EC8FAA18C}"/>
              </a:ext>
            </a:extLst>
          </p:cNvPr>
          <p:cNvSpPr txBox="1">
            <a:spLocks noChangeArrowheads="1"/>
          </p:cNvSpPr>
          <p:nvPr/>
        </p:nvSpPr>
        <p:spPr bwMode="auto">
          <a:xfrm>
            <a:off x="5796172" y="46100"/>
            <a:ext cx="4053371" cy="2031325"/>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例えば、①と②の</a:t>
            </a:r>
            <a:r>
              <a:rPr lang="en-US" altLang="ja-JP" dirty="0">
                <a:solidFill>
                  <a:schemeClr val="bg1">
                    <a:lumMod val="50000"/>
                  </a:schemeClr>
                </a:solidFill>
                <a:latin typeface="+mn-ea"/>
              </a:rPr>
              <a:t>2</a:t>
            </a:r>
            <a:r>
              <a:rPr lang="ja-JP" altLang="en-US" dirty="0">
                <a:solidFill>
                  <a:schemeClr val="bg1">
                    <a:lumMod val="50000"/>
                  </a:schemeClr>
                </a:solidFill>
                <a:latin typeface="+mn-ea"/>
              </a:rPr>
              <a:t>つの配列比較（類似度の評価）が可能。赤下線部分は同一であり、②のほうが</a:t>
            </a:r>
            <a:r>
              <a:rPr lang="en-US" altLang="ja-JP" dirty="0">
                <a:solidFill>
                  <a:schemeClr val="bg1">
                    <a:lumMod val="50000"/>
                  </a:schemeClr>
                </a:solidFill>
                <a:latin typeface="+mn-ea"/>
              </a:rPr>
              <a:t>5</a:t>
            </a:r>
            <a:r>
              <a:rPr lang="ja-JP" altLang="en-US" dirty="0">
                <a:solidFill>
                  <a:schemeClr val="bg1">
                    <a:lumMod val="50000"/>
                  </a:schemeClr>
                </a:solidFill>
                <a:latin typeface="+mn-ea"/>
              </a:rPr>
              <a:t>つだけ</a:t>
            </a:r>
            <a:r>
              <a:rPr lang="en-US" altLang="ja-JP" dirty="0">
                <a:solidFill>
                  <a:schemeClr val="bg1">
                    <a:lumMod val="50000"/>
                  </a:schemeClr>
                </a:solidFill>
                <a:latin typeface="+mn-ea"/>
              </a:rPr>
              <a:t>C</a:t>
            </a:r>
            <a:r>
              <a:rPr lang="ja-JP" altLang="en-US" dirty="0">
                <a:solidFill>
                  <a:schemeClr val="bg1">
                    <a:lumMod val="50000"/>
                  </a:schemeClr>
                </a:solidFill>
                <a:latin typeface="+mn-ea"/>
              </a:rPr>
              <a:t>が多い。それゆえ、③の分だけ出現頻度が上乗せされて、①と②の出現頻度は、それぞれこんな感じになります。</a:t>
            </a:r>
            <a:r>
              <a:rPr lang="ja-JP" altLang="en-US" dirty="0">
                <a:latin typeface="+mn-ea"/>
              </a:rPr>
              <a:t>③に関連する箇所は、④です。</a:t>
            </a:r>
            <a:endParaRPr lang="en-US" altLang="ja-JP" dirty="0">
              <a:latin typeface="+mn-ea"/>
            </a:endParaRPr>
          </a:p>
        </p:txBody>
      </p:sp>
      <p:grpSp>
        <p:nvGrpSpPr>
          <p:cNvPr id="92" name="グループ化 25">
            <a:extLst>
              <a:ext uri="{FF2B5EF4-FFF2-40B4-BE49-F238E27FC236}">
                <a16:creationId xmlns:a16="http://schemas.microsoft.com/office/drawing/2014/main" id="{EEADCF3E-0B59-49AC-9207-878C753D579E}"/>
              </a:ext>
            </a:extLst>
          </p:cNvPr>
          <p:cNvGrpSpPr>
            <a:grpSpLocks/>
          </p:cNvGrpSpPr>
          <p:nvPr/>
        </p:nvGrpSpPr>
        <p:grpSpPr bwMode="auto">
          <a:xfrm>
            <a:off x="8290800" y="2111759"/>
            <a:ext cx="647700" cy="368300"/>
            <a:chOff x="8265543" y="5967772"/>
            <a:chExt cx="647700" cy="369332"/>
          </a:xfrm>
        </p:grpSpPr>
        <p:sp>
          <p:nvSpPr>
            <p:cNvPr id="93" name="下矢印 26">
              <a:extLst>
                <a:ext uri="{FF2B5EF4-FFF2-40B4-BE49-F238E27FC236}">
                  <a16:creationId xmlns:a16="http://schemas.microsoft.com/office/drawing/2014/main" id="{EEBCB1D0-2E20-4FE4-931F-0CDE917AB9DE}"/>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94" name="テキスト ボックス 27">
              <a:extLst>
                <a:ext uri="{FF2B5EF4-FFF2-40B4-BE49-F238E27FC236}">
                  <a16:creationId xmlns:a16="http://schemas.microsoft.com/office/drawing/2014/main" id="{058BF6E7-6C56-4FCA-BB7D-AD32E5069E93}"/>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89" name="グループ化 25">
            <a:extLst>
              <a:ext uri="{FF2B5EF4-FFF2-40B4-BE49-F238E27FC236}">
                <a16:creationId xmlns:a16="http://schemas.microsoft.com/office/drawing/2014/main" id="{2414279E-1FFA-404A-9E1C-38C892B2CCE7}"/>
              </a:ext>
            </a:extLst>
          </p:cNvPr>
          <p:cNvGrpSpPr>
            <a:grpSpLocks/>
          </p:cNvGrpSpPr>
          <p:nvPr/>
        </p:nvGrpSpPr>
        <p:grpSpPr bwMode="auto">
          <a:xfrm>
            <a:off x="8676000" y="2113200"/>
            <a:ext cx="647700" cy="368300"/>
            <a:chOff x="8265543" y="5967772"/>
            <a:chExt cx="647700" cy="369332"/>
          </a:xfrm>
        </p:grpSpPr>
        <p:sp>
          <p:nvSpPr>
            <p:cNvPr id="90" name="下矢印 26">
              <a:extLst>
                <a:ext uri="{FF2B5EF4-FFF2-40B4-BE49-F238E27FC236}">
                  <a16:creationId xmlns:a16="http://schemas.microsoft.com/office/drawing/2014/main" id="{9ED4E6FE-2A59-4210-A722-D67560E3EB3D}"/>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91" name="テキスト ボックス 27">
              <a:extLst>
                <a:ext uri="{FF2B5EF4-FFF2-40B4-BE49-F238E27FC236}">
                  <a16:creationId xmlns:a16="http://schemas.microsoft.com/office/drawing/2014/main" id="{43D21E07-D664-4DBD-AAC5-9F9ADCDEEC29}"/>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86" name="グループ化 19">
            <a:extLst>
              <a:ext uri="{FF2B5EF4-FFF2-40B4-BE49-F238E27FC236}">
                <a16:creationId xmlns:a16="http://schemas.microsoft.com/office/drawing/2014/main" id="{070696EB-C31D-49D5-867F-11A41039225C}"/>
              </a:ext>
            </a:extLst>
          </p:cNvPr>
          <p:cNvGrpSpPr>
            <a:grpSpLocks/>
          </p:cNvGrpSpPr>
          <p:nvPr/>
        </p:nvGrpSpPr>
        <p:grpSpPr bwMode="auto">
          <a:xfrm>
            <a:off x="9162000" y="2492896"/>
            <a:ext cx="433387" cy="647700"/>
            <a:chOff x="9008376" y="4278533"/>
            <a:chExt cx="432048" cy="647700"/>
          </a:xfrm>
        </p:grpSpPr>
        <p:sp>
          <p:nvSpPr>
            <p:cNvPr id="87" name="下矢印 20">
              <a:extLst>
                <a:ext uri="{FF2B5EF4-FFF2-40B4-BE49-F238E27FC236}">
                  <a16:creationId xmlns:a16="http://schemas.microsoft.com/office/drawing/2014/main" id="{41BD7B25-977C-44AC-9A77-D392C6C7DD48}"/>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88" name="テキスト ボックス 21">
              <a:extLst>
                <a:ext uri="{FF2B5EF4-FFF2-40B4-BE49-F238E27FC236}">
                  <a16:creationId xmlns:a16="http://schemas.microsoft.com/office/drawing/2014/main" id="{A6652AFF-4F70-419A-A69B-9A454D585E6E}"/>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grpSp>
        <p:nvGrpSpPr>
          <p:cNvPr id="95" name="グループ化 19">
            <a:extLst>
              <a:ext uri="{FF2B5EF4-FFF2-40B4-BE49-F238E27FC236}">
                <a16:creationId xmlns:a16="http://schemas.microsoft.com/office/drawing/2014/main" id="{BC0FBC6C-DB69-4468-940F-899ABBC37F80}"/>
              </a:ext>
            </a:extLst>
          </p:cNvPr>
          <p:cNvGrpSpPr>
            <a:grpSpLocks/>
          </p:cNvGrpSpPr>
          <p:nvPr/>
        </p:nvGrpSpPr>
        <p:grpSpPr bwMode="auto">
          <a:xfrm>
            <a:off x="9162000" y="3366000"/>
            <a:ext cx="433387" cy="647700"/>
            <a:chOff x="9008376" y="4278533"/>
            <a:chExt cx="432048" cy="647700"/>
          </a:xfrm>
        </p:grpSpPr>
        <p:sp>
          <p:nvSpPr>
            <p:cNvPr id="97" name="下矢印 20">
              <a:extLst>
                <a:ext uri="{FF2B5EF4-FFF2-40B4-BE49-F238E27FC236}">
                  <a16:creationId xmlns:a16="http://schemas.microsoft.com/office/drawing/2014/main" id="{554E3BFA-00E5-4FCE-8630-39AB0B238E0B}"/>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05" name="テキスト ボックス 21">
              <a:extLst>
                <a:ext uri="{FF2B5EF4-FFF2-40B4-BE49-F238E27FC236}">
                  <a16:creationId xmlns:a16="http://schemas.microsoft.com/office/drawing/2014/main" id="{21B3BEF3-825B-4DE9-8E13-DE7BB623F311}"/>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Tree>
    <p:extLst>
      <p:ext uri="{BB962C8B-B14F-4D97-AF65-F5344CB8AC3E}">
        <p14:creationId xmlns:p14="http://schemas.microsoft.com/office/powerpoint/2010/main" val="361051811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C90B3FF-4587-4403-ACCD-19A88C8D4797}"/>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基本的な考え方</a:t>
            </a:r>
            <a:r>
              <a:rPr lang="en-US" altLang="ja-JP" sz="4000" dirty="0">
                <a:latin typeface="+mn-ea"/>
              </a:rPr>
              <a:t>(</a:t>
            </a:r>
            <a:r>
              <a:rPr lang="ja-JP" altLang="en-US" sz="4000" dirty="0">
                <a:latin typeface="+mn-ea"/>
              </a:rPr>
              <a:t>例題</a:t>
            </a:r>
            <a:r>
              <a:rPr lang="en-US" altLang="ja-JP" sz="4000" dirty="0">
                <a:latin typeface="+mn-ea"/>
              </a:rPr>
              <a:t>7)4</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180</a:t>
            </a:fld>
            <a:endParaRPr lang="en-US" altLang="ja-JP" dirty="0">
              <a:solidFill>
                <a:srgbClr val="000000"/>
              </a:solidFill>
            </a:endParaRPr>
          </a:p>
        </p:txBody>
      </p:sp>
      <p:sp>
        <p:nvSpPr>
          <p:cNvPr id="25" name="Text Box 8">
            <a:extLst>
              <a:ext uri="{FF2B5EF4-FFF2-40B4-BE49-F238E27FC236}">
                <a16:creationId xmlns:a16="http://schemas.microsoft.com/office/drawing/2014/main" id="{A3B8DF04-DAD5-4022-BF80-76F0A15EAB71}"/>
              </a:ext>
            </a:extLst>
          </p:cNvPr>
          <p:cNvSpPr txBox="1">
            <a:spLocks noChangeArrowheads="1"/>
          </p:cNvSpPr>
          <p:nvPr/>
        </p:nvSpPr>
        <p:spPr bwMode="auto">
          <a:xfrm>
            <a:off x="5796172" y="46100"/>
            <a:ext cx="4053371" cy="2585323"/>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①「</a:t>
            </a:r>
            <a:r>
              <a:rPr lang="en-US" altLang="ja-JP" dirty="0">
                <a:solidFill>
                  <a:schemeClr val="bg1">
                    <a:lumMod val="50000"/>
                  </a:schemeClr>
                </a:solidFill>
                <a:latin typeface="+mn-ea"/>
              </a:rPr>
              <a:t>n</a:t>
            </a:r>
            <a:r>
              <a:rPr lang="ja-JP" altLang="en-US" dirty="0">
                <a:solidFill>
                  <a:schemeClr val="bg1">
                    <a:lumMod val="50000"/>
                  </a:schemeClr>
                </a:solidFill>
                <a:latin typeface="+mn-ea"/>
              </a:rPr>
              <a:t>連続塩基」のほうです。項目名に注意。②例題</a:t>
            </a:r>
            <a:r>
              <a:rPr lang="en-US" altLang="ja-JP" dirty="0">
                <a:solidFill>
                  <a:schemeClr val="bg1">
                    <a:lumMod val="50000"/>
                  </a:schemeClr>
                </a:solidFill>
                <a:latin typeface="+mn-ea"/>
              </a:rPr>
              <a:t>7</a:t>
            </a:r>
            <a:r>
              <a:rPr lang="ja-JP" altLang="en-US" dirty="0">
                <a:solidFill>
                  <a:schemeClr val="bg1">
                    <a:lumMod val="50000"/>
                  </a:schemeClr>
                </a:solidFill>
                <a:latin typeface="+mn-ea"/>
              </a:rPr>
              <a:t>。③入力ファイルの中身。これの元のゲノム配列は</a:t>
            </a:r>
            <a:r>
              <a:rPr lang="en-US" altLang="ja-JP" dirty="0">
                <a:solidFill>
                  <a:schemeClr val="bg1">
                    <a:lumMod val="50000"/>
                  </a:schemeClr>
                </a:solidFill>
                <a:latin typeface="+mn-ea"/>
              </a:rPr>
              <a:t>50</a:t>
            </a:r>
            <a:r>
              <a:rPr lang="ja-JP" altLang="en-US" dirty="0">
                <a:solidFill>
                  <a:schemeClr val="bg1">
                    <a:lumMod val="50000"/>
                  </a:schemeClr>
                </a:solidFill>
                <a:latin typeface="+mn-ea"/>
              </a:rPr>
              <a:t>塩基であり、③の総塩基数は</a:t>
            </a:r>
            <a:r>
              <a:rPr lang="en-US" altLang="ja-JP" dirty="0">
                <a:solidFill>
                  <a:schemeClr val="bg1">
                    <a:lumMod val="50000"/>
                  </a:schemeClr>
                </a:solidFill>
                <a:latin typeface="+mn-ea"/>
              </a:rPr>
              <a:t>10</a:t>
            </a:r>
            <a:r>
              <a:rPr lang="ja-JP" altLang="en-US" dirty="0">
                <a:solidFill>
                  <a:schemeClr val="bg1">
                    <a:lumMod val="50000"/>
                  </a:schemeClr>
                </a:solidFill>
                <a:latin typeface="+mn-ea"/>
              </a:rPr>
              <a:t>リード</a:t>
            </a:r>
            <a:r>
              <a:rPr lang="en-US" altLang="ja-JP" dirty="0">
                <a:solidFill>
                  <a:schemeClr val="bg1">
                    <a:lumMod val="50000"/>
                  </a:schemeClr>
                </a:solidFill>
                <a:latin typeface="+mn-ea"/>
              </a:rPr>
              <a:t>×20</a:t>
            </a:r>
            <a:r>
              <a:rPr lang="ja-JP" altLang="en-US" dirty="0">
                <a:solidFill>
                  <a:schemeClr val="bg1">
                    <a:lumMod val="50000"/>
                  </a:schemeClr>
                </a:solidFill>
                <a:latin typeface="+mn-ea"/>
              </a:rPr>
              <a:t>塩基 </a:t>
            </a:r>
            <a:r>
              <a:rPr lang="en-US" altLang="ja-JP" dirty="0">
                <a:solidFill>
                  <a:schemeClr val="bg1">
                    <a:lumMod val="50000"/>
                  </a:schemeClr>
                </a:solidFill>
                <a:latin typeface="+mn-ea"/>
              </a:rPr>
              <a:t>= 200</a:t>
            </a:r>
            <a:r>
              <a:rPr lang="ja-JP" altLang="en-US" dirty="0">
                <a:solidFill>
                  <a:schemeClr val="bg1">
                    <a:lumMod val="50000"/>
                  </a:schemeClr>
                </a:solidFill>
                <a:latin typeface="+mn-ea"/>
              </a:rPr>
              <a:t>塩基。ゲノムサイズの</a:t>
            </a:r>
            <a:r>
              <a:rPr lang="en-US" altLang="ja-JP" dirty="0">
                <a:solidFill>
                  <a:schemeClr val="bg1">
                    <a:lumMod val="50000"/>
                  </a:schemeClr>
                </a:solidFill>
                <a:latin typeface="+mn-ea"/>
              </a:rPr>
              <a:t>4</a:t>
            </a:r>
            <a:r>
              <a:rPr lang="ja-JP" altLang="en-US" dirty="0">
                <a:solidFill>
                  <a:schemeClr val="bg1">
                    <a:lumMod val="50000"/>
                  </a:schemeClr>
                </a:solidFill>
                <a:latin typeface="+mn-ea"/>
              </a:rPr>
              <a:t>倍の被覆率（</a:t>
            </a:r>
            <a:r>
              <a:rPr lang="en-US" altLang="ja-JP" dirty="0">
                <a:solidFill>
                  <a:schemeClr val="bg1">
                    <a:lumMod val="50000"/>
                  </a:schemeClr>
                </a:solidFill>
                <a:latin typeface="+mn-ea"/>
              </a:rPr>
              <a:t>4X coverage</a:t>
            </a:r>
            <a:r>
              <a:rPr lang="ja-JP" altLang="en-US" dirty="0">
                <a:solidFill>
                  <a:schemeClr val="bg1">
                    <a:lumMod val="50000"/>
                  </a:schemeClr>
                </a:solidFill>
                <a:latin typeface="+mn-ea"/>
              </a:rPr>
              <a:t>）であることが分かっている。</a:t>
            </a:r>
            <a:r>
              <a:rPr lang="ja-JP" altLang="en-US" dirty="0">
                <a:latin typeface="+mn-ea"/>
              </a:rPr>
              <a:t>④で与えているのは</a:t>
            </a:r>
            <a:r>
              <a:rPr lang="en-US" altLang="ja-JP" dirty="0">
                <a:latin typeface="+mn-ea"/>
              </a:rPr>
              <a:t>k-mer</a:t>
            </a:r>
            <a:r>
              <a:rPr lang="ja-JP" altLang="en-US" dirty="0">
                <a:latin typeface="+mn-ea"/>
              </a:rPr>
              <a:t>解析の</a:t>
            </a:r>
            <a:r>
              <a:rPr lang="en-US" altLang="ja-JP" dirty="0">
                <a:latin typeface="+mn-ea"/>
              </a:rPr>
              <a:t>k</a:t>
            </a:r>
            <a:r>
              <a:rPr lang="ja-JP" altLang="en-US" dirty="0">
                <a:latin typeface="+mn-ea"/>
              </a:rPr>
              <a:t>の値。③入力ファイルをダウンロードして、コピペ実行。</a:t>
            </a:r>
            <a:endParaRPr lang="en-US" altLang="ja-JP" dirty="0">
              <a:latin typeface="+mn-ea"/>
            </a:endParaRPr>
          </a:p>
        </p:txBody>
      </p:sp>
      <p:pic>
        <p:nvPicPr>
          <p:cNvPr id="4" name="図 3">
            <a:extLst>
              <a:ext uri="{FF2B5EF4-FFF2-40B4-BE49-F238E27FC236}">
                <a16:creationId xmlns:a16="http://schemas.microsoft.com/office/drawing/2014/main" id="{530401EB-B9E9-4750-AE5B-3B50EBDE1CC5}"/>
              </a:ext>
            </a:extLst>
          </p:cNvPr>
          <p:cNvPicPr>
            <a:picLocks noChangeAspect="1"/>
          </p:cNvPicPr>
          <p:nvPr/>
        </p:nvPicPr>
        <p:blipFill>
          <a:blip r:embed="rId4"/>
          <a:stretch>
            <a:fillRect/>
          </a:stretch>
        </p:blipFill>
        <p:spPr>
          <a:xfrm>
            <a:off x="792000" y="180000"/>
            <a:ext cx="4557155" cy="167655"/>
          </a:xfrm>
          <a:prstGeom prst="rect">
            <a:avLst/>
          </a:prstGeom>
        </p:spPr>
      </p:pic>
      <p:grpSp>
        <p:nvGrpSpPr>
          <p:cNvPr id="16" name="グループ化 1">
            <a:extLst>
              <a:ext uri="{FF2B5EF4-FFF2-40B4-BE49-F238E27FC236}">
                <a16:creationId xmlns:a16="http://schemas.microsoft.com/office/drawing/2014/main" id="{1F03EB99-B0FB-4A24-924A-D74FF70EA06A}"/>
              </a:ext>
            </a:extLst>
          </p:cNvPr>
          <p:cNvGrpSpPr>
            <a:grpSpLocks/>
          </p:cNvGrpSpPr>
          <p:nvPr/>
        </p:nvGrpSpPr>
        <p:grpSpPr bwMode="auto">
          <a:xfrm>
            <a:off x="324000" y="1368000"/>
            <a:ext cx="414338" cy="647700"/>
            <a:chOff x="8946000" y="4620357"/>
            <a:chExt cx="414337" cy="647700"/>
          </a:xfrm>
        </p:grpSpPr>
        <p:sp>
          <p:nvSpPr>
            <p:cNvPr id="17" name="下矢印 31">
              <a:extLst>
                <a:ext uri="{FF2B5EF4-FFF2-40B4-BE49-F238E27FC236}">
                  <a16:creationId xmlns:a16="http://schemas.microsoft.com/office/drawing/2014/main" id="{E110320A-F3E5-4352-B03D-2FC1E6BA6C66}"/>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8" name="正方形/長方形 1">
              <a:extLst>
                <a:ext uri="{FF2B5EF4-FFF2-40B4-BE49-F238E27FC236}">
                  <a16:creationId xmlns:a16="http://schemas.microsoft.com/office/drawing/2014/main" id="{E8B58877-9BDF-42C4-B16C-E3135CC73FC9}"/>
                </a:ext>
              </a:extLst>
            </p:cNvPr>
            <p:cNvSpPr>
              <a:spLocks noChangeArrowheads="1"/>
            </p:cNvSpPr>
            <p:nvPr/>
          </p:nvSpPr>
          <p:spPr bwMode="auto">
            <a:xfrm>
              <a:off x="8946000" y="4735665"/>
              <a:ext cx="414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13" name="グループ化 19">
            <a:extLst>
              <a:ext uri="{FF2B5EF4-FFF2-40B4-BE49-F238E27FC236}">
                <a16:creationId xmlns:a16="http://schemas.microsoft.com/office/drawing/2014/main" id="{89A9C6D7-FE2D-400F-AF0B-7D504E5AADBB}"/>
              </a:ext>
            </a:extLst>
          </p:cNvPr>
          <p:cNvGrpSpPr>
            <a:grpSpLocks/>
          </p:cNvGrpSpPr>
          <p:nvPr/>
        </p:nvGrpSpPr>
        <p:grpSpPr bwMode="auto">
          <a:xfrm>
            <a:off x="2844000" y="2368800"/>
            <a:ext cx="433387" cy="647700"/>
            <a:chOff x="9008376" y="4278533"/>
            <a:chExt cx="432048" cy="647700"/>
          </a:xfrm>
        </p:grpSpPr>
        <p:sp>
          <p:nvSpPr>
            <p:cNvPr id="14" name="下矢印 20">
              <a:extLst>
                <a:ext uri="{FF2B5EF4-FFF2-40B4-BE49-F238E27FC236}">
                  <a16:creationId xmlns:a16="http://schemas.microsoft.com/office/drawing/2014/main" id="{97451529-72D9-4F55-B7F8-A3D42B891341}"/>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5" name="テキスト ボックス 21">
              <a:extLst>
                <a:ext uri="{FF2B5EF4-FFF2-40B4-BE49-F238E27FC236}">
                  <a16:creationId xmlns:a16="http://schemas.microsoft.com/office/drawing/2014/main" id="{E5005271-5950-403E-AF5D-DFBE8693A045}"/>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22" name="グループ化 1">
            <a:extLst>
              <a:ext uri="{FF2B5EF4-FFF2-40B4-BE49-F238E27FC236}">
                <a16:creationId xmlns:a16="http://schemas.microsoft.com/office/drawing/2014/main" id="{F1CAB109-EC96-4751-93AE-4AAFB36CD64C}"/>
              </a:ext>
            </a:extLst>
          </p:cNvPr>
          <p:cNvGrpSpPr>
            <a:grpSpLocks/>
          </p:cNvGrpSpPr>
          <p:nvPr/>
        </p:nvGrpSpPr>
        <p:grpSpPr bwMode="auto">
          <a:xfrm>
            <a:off x="1522800" y="3049200"/>
            <a:ext cx="647700" cy="369332"/>
            <a:chOff x="8773143" y="4154400"/>
            <a:chExt cx="647700" cy="369332"/>
          </a:xfrm>
        </p:grpSpPr>
        <p:sp>
          <p:nvSpPr>
            <p:cNvPr id="23" name="下矢印 29">
              <a:extLst>
                <a:ext uri="{FF2B5EF4-FFF2-40B4-BE49-F238E27FC236}">
                  <a16:creationId xmlns:a16="http://schemas.microsoft.com/office/drawing/2014/main" id="{D8C1AEC0-BF2E-4849-99C0-B749CCD71C06}"/>
                </a:ext>
              </a:extLst>
            </p:cNvPr>
            <p:cNvSpPr>
              <a:spLocks noChangeArrowheads="1"/>
            </p:cNvSpPr>
            <p:nvPr/>
          </p:nvSpPr>
          <p:spPr bwMode="auto">
            <a:xfrm rot="8100000">
              <a:off x="8773143" y="418375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4" name="正方形/長方形 1">
              <a:extLst>
                <a:ext uri="{FF2B5EF4-FFF2-40B4-BE49-F238E27FC236}">
                  <a16:creationId xmlns:a16="http://schemas.microsoft.com/office/drawing/2014/main" id="{4F267A89-5ECE-4179-AD94-79722D862079}"/>
                </a:ext>
              </a:extLst>
            </p:cNvPr>
            <p:cNvSpPr>
              <a:spLocks noChangeArrowheads="1"/>
            </p:cNvSpPr>
            <p:nvPr/>
          </p:nvSpPr>
          <p:spPr bwMode="auto">
            <a:xfrm>
              <a:off x="8906400" y="41544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Tree>
    <p:extLst>
      <p:ext uri="{BB962C8B-B14F-4D97-AF65-F5344CB8AC3E}">
        <p14:creationId xmlns:p14="http://schemas.microsoft.com/office/powerpoint/2010/main" val="126730112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493A7AC-E319-47B7-B640-6CE43D63ECD0}"/>
              </a:ext>
            </a:extLst>
          </p:cNvPr>
          <p:cNvPicPr>
            <a:picLocks noChangeAspect="1"/>
          </p:cNvPicPr>
          <p:nvPr/>
        </p:nvPicPr>
        <p:blipFill>
          <a:blip r:embed="rId3"/>
          <a:stretch>
            <a:fillRect/>
          </a:stretch>
        </p:blipFill>
        <p:spPr>
          <a:xfrm>
            <a:off x="36000" y="936000"/>
            <a:ext cx="9391650" cy="5162550"/>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基本的な考え方</a:t>
            </a:r>
            <a:r>
              <a:rPr lang="en-US" altLang="ja-JP" sz="4000" dirty="0">
                <a:latin typeface="+mn-ea"/>
              </a:rPr>
              <a:t>(</a:t>
            </a:r>
            <a:r>
              <a:rPr lang="ja-JP" altLang="en-US" sz="4000" dirty="0">
                <a:latin typeface="+mn-ea"/>
              </a:rPr>
              <a:t>例題</a:t>
            </a:r>
            <a:r>
              <a:rPr lang="en-US" altLang="ja-JP" sz="4000" dirty="0">
                <a:latin typeface="+mn-ea"/>
              </a:rPr>
              <a:t>7)5</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181</a:t>
            </a:fld>
            <a:endParaRPr lang="en-US" altLang="ja-JP" dirty="0">
              <a:solidFill>
                <a:srgbClr val="000000"/>
              </a:solidFill>
            </a:endParaRPr>
          </a:p>
        </p:txBody>
      </p:sp>
      <p:sp>
        <p:nvSpPr>
          <p:cNvPr id="25" name="Text Box 8">
            <a:extLst>
              <a:ext uri="{FF2B5EF4-FFF2-40B4-BE49-F238E27FC236}">
                <a16:creationId xmlns:a16="http://schemas.microsoft.com/office/drawing/2014/main" id="{A3B8DF04-DAD5-4022-BF80-76F0A15EAB71}"/>
              </a:ext>
            </a:extLst>
          </p:cNvPr>
          <p:cNvSpPr txBox="1">
            <a:spLocks noChangeArrowheads="1"/>
          </p:cNvSpPr>
          <p:nvPr/>
        </p:nvSpPr>
        <p:spPr bwMode="auto">
          <a:xfrm>
            <a:off x="5796172" y="46100"/>
            <a:ext cx="4053371" cy="92333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実行結果。出力ファイルの中身は、実質的に①</a:t>
            </a:r>
            <a:r>
              <a:rPr lang="en-US" altLang="ja-JP" dirty="0">
                <a:latin typeface="+mn-ea"/>
              </a:rPr>
              <a:t>out</a:t>
            </a:r>
            <a:r>
              <a:rPr lang="ja-JP" altLang="en-US" dirty="0">
                <a:latin typeface="+mn-ea"/>
              </a:rPr>
              <a:t>オブジェクトの中身と同じなので</a:t>
            </a:r>
            <a:r>
              <a:rPr lang="en-US" altLang="ja-JP" dirty="0">
                <a:latin typeface="+mn-ea"/>
              </a:rPr>
              <a:t>…</a:t>
            </a:r>
          </a:p>
        </p:txBody>
      </p:sp>
      <p:pic>
        <p:nvPicPr>
          <p:cNvPr id="4" name="図 3">
            <a:extLst>
              <a:ext uri="{FF2B5EF4-FFF2-40B4-BE49-F238E27FC236}">
                <a16:creationId xmlns:a16="http://schemas.microsoft.com/office/drawing/2014/main" id="{530401EB-B9E9-4750-AE5B-3B50EBDE1CC5}"/>
              </a:ext>
            </a:extLst>
          </p:cNvPr>
          <p:cNvPicPr>
            <a:picLocks noChangeAspect="1"/>
          </p:cNvPicPr>
          <p:nvPr/>
        </p:nvPicPr>
        <p:blipFill>
          <a:blip r:embed="rId4"/>
          <a:stretch>
            <a:fillRect/>
          </a:stretch>
        </p:blipFill>
        <p:spPr>
          <a:xfrm>
            <a:off x="792000" y="180000"/>
            <a:ext cx="4557155" cy="167655"/>
          </a:xfrm>
          <a:prstGeom prst="rect">
            <a:avLst/>
          </a:prstGeom>
        </p:spPr>
      </p:pic>
      <p:grpSp>
        <p:nvGrpSpPr>
          <p:cNvPr id="19" name="グループ化 25">
            <a:extLst>
              <a:ext uri="{FF2B5EF4-FFF2-40B4-BE49-F238E27FC236}">
                <a16:creationId xmlns:a16="http://schemas.microsoft.com/office/drawing/2014/main" id="{7140312D-60D1-4528-ABAF-8DEF8A1A91C6}"/>
              </a:ext>
            </a:extLst>
          </p:cNvPr>
          <p:cNvGrpSpPr>
            <a:grpSpLocks/>
          </p:cNvGrpSpPr>
          <p:nvPr/>
        </p:nvGrpSpPr>
        <p:grpSpPr bwMode="auto">
          <a:xfrm>
            <a:off x="3121200" y="4320000"/>
            <a:ext cx="647700" cy="368300"/>
            <a:chOff x="8265543" y="5967772"/>
            <a:chExt cx="647700" cy="369332"/>
          </a:xfrm>
        </p:grpSpPr>
        <p:sp>
          <p:nvSpPr>
            <p:cNvPr id="20" name="下矢印 26">
              <a:extLst>
                <a:ext uri="{FF2B5EF4-FFF2-40B4-BE49-F238E27FC236}">
                  <a16:creationId xmlns:a16="http://schemas.microsoft.com/office/drawing/2014/main" id="{1F4000B3-6633-497D-9165-1DCFEB3F0BBA}"/>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1" name="テキスト ボックス 27">
              <a:extLst>
                <a:ext uri="{FF2B5EF4-FFF2-40B4-BE49-F238E27FC236}">
                  <a16:creationId xmlns:a16="http://schemas.microsoft.com/office/drawing/2014/main" id="{88628E0E-D48F-4D8F-A90C-411D6A774755}"/>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322327716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244EDFE-6FD8-49E8-B448-48268CE87F42}"/>
              </a:ext>
            </a:extLst>
          </p:cNvPr>
          <p:cNvPicPr>
            <a:picLocks noChangeAspect="1"/>
          </p:cNvPicPr>
          <p:nvPr/>
        </p:nvPicPr>
        <p:blipFill>
          <a:blip r:embed="rId3"/>
          <a:stretch>
            <a:fillRect/>
          </a:stretch>
        </p:blipFill>
        <p:spPr>
          <a:xfrm>
            <a:off x="36000" y="936000"/>
            <a:ext cx="9391650" cy="5162550"/>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基本的な考え方</a:t>
            </a:r>
            <a:r>
              <a:rPr lang="en-US" altLang="ja-JP" sz="4000" dirty="0">
                <a:latin typeface="+mn-ea"/>
              </a:rPr>
              <a:t>(</a:t>
            </a:r>
            <a:r>
              <a:rPr lang="ja-JP" altLang="en-US" sz="4000" dirty="0">
                <a:latin typeface="+mn-ea"/>
              </a:rPr>
              <a:t>例題</a:t>
            </a:r>
            <a:r>
              <a:rPr lang="en-US" altLang="ja-JP" sz="4000" dirty="0">
                <a:latin typeface="+mn-ea"/>
              </a:rPr>
              <a:t>7)6</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182</a:t>
            </a:fld>
            <a:endParaRPr lang="en-US" altLang="ja-JP" dirty="0">
              <a:solidFill>
                <a:srgbClr val="000000"/>
              </a:solidFill>
            </a:endParaRPr>
          </a:p>
        </p:txBody>
      </p:sp>
      <p:pic>
        <p:nvPicPr>
          <p:cNvPr id="4" name="図 3">
            <a:extLst>
              <a:ext uri="{FF2B5EF4-FFF2-40B4-BE49-F238E27FC236}">
                <a16:creationId xmlns:a16="http://schemas.microsoft.com/office/drawing/2014/main" id="{530401EB-B9E9-4750-AE5B-3B50EBDE1CC5}"/>
              </a:ext>
            </a:extLst>
          </p:cNvPr>
          <p:cNvPicPr>
            <a:picLocks noChangeAspect="1"/>
          </p:cNvPicPr>
          <p:nvPr/>
        </p:nvPicPr>
        <p:blipFill>
          <a:blip r:embed="rId4"/>
          <a:stretch>
            <a:fillRect/>
          </a:stretch>
        </p:blipFill>
        <p:spPr>
          <a:xfrm>
            <a:off x="792000" y="180000"/>
            <a:ext cx="4557155" cy="167655"/>
          </a:xfrm>
          <a:prstGeom prst="rect">
            <a:avLst/>
          </a:prstGeom>
        </p:spPr>
      </p:pic>
      <p:sp>
        <p:nvSpPr>
          <p:cNvPr id="10" name="Text Box 8">
            <a:extLst>
              <a:ext uri="{FF2B5EF4-FFF2-40B4-BE49-F238E27FC236}">
                <a16:creationId xmlns:a16="http://schemas.microsoft.com/office/drawing/2014/main" id="{497EB19A-0CAE-4716-9DDB-8BC4485BB970}"/>
              </a:ext>
            </a:extLst>
          </p:cNvPr>
          <p:cNvSpPr txBox="1">
            <a:spLocks noChangeArrowheads="1"/>
          </p:cNvSpPr>
          <p:nvPr/>
        </p:nvSpPr>
        <p:spPr bwMode="auto">
          <a:xfrm>
            <a:off x="5796172" y="46100"/>
            <a:ext cx="4053371" cy="92333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実行結果。出力ファイルの中身は、実質的に①</a:t>
            </a:r>
            <a:r>
              <a:rPr lang="en-US" altLang="ja-JP" dirty="0">
                <a:solidFill>
                  <a:schemeClr val="bg1">
                    <a:lumMod val="50000"/>
                  </a:schemeClr>
                </a:solidFill>
                <a:latin typeface="+mn-ea"/>
              </a:rPr>
              <a:t>out</a:t>
            </a:r>
            <a:r>
              <a:rPr lang="ja-JP" altLang="en-US" dirty="0">
                <a:solidFill>
                  <a:schemeClr val="bg1">
                    <a:lumMod val="50000"/>
                  </a:schemeClr>
                </a:solidFill>
                <a:latin typeface="+mn-ea"/>
              </a:rPr>
              <a:t>オブジェクトの中身と同じなので、</a:t>
            </a:r>
            <a:r>
              <a:rPr lang="ja-JP" altLang="en-US" dirty="0">
                <a:latin typeface="+mn-ea"/>
              </a:rPr>
              <a:t>②</a:t>
            </a:r>
            <a:r>
              <a:rPr lang="en-US" altLang="ja-JP" dirty="0">
                <a:latin typeface="+mn-ea"/>
              </a:rPr>
              <a:t>out</a:t>
            </a:r>
            <a:r>
              <a:rPr lang="ja-JP" altLang="en-US" dirty="0">
                <a:latin typeface="+mn-ea"/>
              </a:rPr>
              <a:t>と打ち込んで表示。</a:t>
            </a:r>
            <a:endParaRPr lang="en-US" altLang="ja-JP" dirty="0">
              <a:latin typeface="+mn-ea"/>
            </a:endParaRPr>
          </a:p>
        </p:txBody>
      </p:sp>
      <p:grpSp>
        <p:nvGrpSpPr>
          <p:cNvPr id="11" name="グループ化 1">
            <a:extLst>
              <a:ext uri="{FF2B5EF4-FFF2-40B4-BE49-F238E27FC236}">
                <a16:creationId xmlns:a16="http://schemas.microsoft.com/office/drawing/2014/main" id="{37B030E7-34C8-4B97-BF34-399EC6BCD576}"/>
              </a:ext>
            </a:extLst>
          </p:cNvPr>
          <p:cNvGrpSpPr>
            <a:grpSpLocks/>
          </p:cNvGrpSpPr>
          <p:nvPr/>
        </p:nvGrpSpPr>
        <p:grpSpPr bwMode="auto">
          <a:xfrm>
            <a:off x="648000" y="2780928"/>
            <a:ext cx="414338" cy="647700"/>
            <a:chOff x="8946000" y="4620357"/>
            <a:chExt cx="414337" cy="647700"/>
          </a:xfrm>
        </p:grpSpPr>
        <p:sp>
          <p:nvSpPr>
            <p:cNvPr id="13" name="下矢印 31">
              <a:extLst>
                <a:ext uri="{FF2B5EF4-FFF2-40B4-BE49-F238E27FC236}">
                  <a16:creationId xmlns:a16="http://schemas.microsoft.com/office/drawing/2014/main" id="{19FCB541-3059-45EF-A12C-90A0491F9A19}"/>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4" name="正方形/長方形 1">
              <a:extLst>
                <a:ext uri="{FF2B5EF4-FFF2-40B4-BE49-F238E27FC236}">
                  <a16:creationId xmlns:a16="http://schemas.microsoft.com/office/drawing/2014/main" id="{93A526A9-D52D-4831-A703-35ACD5CB3BCB}"/>
                </a:ext>
              </a:extLst>
            </p:cNvPr>
            <p:cNvSpPr>
              <a:spLocks noChangeArrowheads="1"/>
            </p:cNvSpPr>
            <p:nvPr/>
          </p:nvSpPr>
          <p:spPr bwMode="auto">
            <a:xfrm>
              <a:off x="8946000" y="4735665"/>
              <a:ext cx="414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spTree>
    <p:extLst>
      <p:ext uri="{BB962C8B-B14F-4D97-AF65-F5344CB8AC3E}">
        <p14:creationId xmlns:p14="http://schemas.microsoft.com/office/powerpoint/2010/main" val="288265171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244EDFE-6FD8-49E8-B448-48268CE87F42}"/>
              </a:ext>
            </a:extLst>
          </p:cNvPr>
          <p:cNvPicPr>
            <a:picLocks noChangeAspect="1"/>
          </p:cNvPicPr>
          <p:nvPr/>
        </p:nvPicPr>
        <p:blipFill>
          <a:blip r:embed="rId3"/>
          <a:stretch>
            <a:fillRect/>
          </a:stretch>
        </p:blipFill>
        <p:spPr>
          <a:xfrm>
            <a:off x="36000" y="936000"/>
            <a:ext cx="9391650" cy="5162550"/>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基本的な考え方</a:t>
            </a:r>
            <a:r>
              <a:rPr lang="en-US" altLang="ja-JP" sz="4000" dirty="0">
                <a:latin typeface="+mn-ea"/>
              </a:rPr>
              <a:t>(</a:t>
            </a:r>
            <a:r>
              <a:rPr lang="ja-JP" altLang="en-US" sz="4000" dirty="0">
                <a:latin typeface="+mn-ea"/>
              </a:rPr>
              <a:t>例題</a:t>
            </a:r>
            <a:r>
              <a:rPr lang="en-US" altLang="ja-JP" sz="4000" dirty="0">
                <a:latin typeface="+mn-ea"/>
              </a:rPr>
              <a:t>7)7</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183</a:t>
            </a:fld>
            <a:endParaRPr lang="en-US" altLang="ja-JP" dirty="0">
              <a:solidFill>
                <a:srgbClr val="000000"/>
              </a:solidFill>
            </a:endParaRPr>
          </a:p>
        </p:txBody>
      </p:sp>
      <p:pic>
        <p:nvPicPr>
          <p:cNvPr id="4" name="図 3">
            <a:extLst>
              <a:ext uri="{FF2B5EF4-FFF2-40B4-BE49-F238E27FC236}">
                <a16:creationId xmlns:a16="http://schemas.microsoft.com/office/drawing/2014/main" id="{530401EB-B9E9-4750-AE5B-3B50EBDE1CC5}"/>
              </a:ext>
            </a:extLst>
          </p:cNvPr>
          <p:cNvPicPr>
            <a:picLocks noChangeAspect="1"/>
          </p:cNvPicPr>
          <p:nvPr/>
        </p:nvPicPr>
        <p:blipFill>
          <a:blip r:embed="rId4"/>
          <a:stretch>
            <a:fillRect/>
          </a:stretch>
        </p:blipFill>
        <p:spPr>
          <a:xfrm>
            <a:off x="792000" y="180000"/>
            <a:ext cx="4557155" cy="167655"/>
          </a:xfrm>
          <a:prstGeom prst="rect">
            <a:avLst/>
          </a:prstGeom>
        </p:spPr>
      </p:pic>
      <p:sp>
        <p:nvSpPr>
          <p:cNvPr id="10" name="Text Box 8">
            <a:extLst>
              <a:ext uri="{FF2B5EF4-FFF2-40B4-BE49-F238E27FC236}">
                <a16:creationId xmlns:a16="http://schemas.microsoft.com/office/drawing/2014/main" id="{497EB19A-0CAE-4716-9DDB-8BC4485BB970}"/>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実行結果。出力ファイルの中身は、実質的に①</a:t>
            </a:r>
            <a:r>
              <a:rPr lang="en-US" altLang="ja-JP" dirty="0">
                <a:solidFill>
                  <a:schemeClr val="bg1">
                    <a:lumMod val="50000"/>
                  </a:schemeClr>
                </a:solidFill>
                <a:latin typeface="+mn-ea"/>
              </a:rPr>
              <a:t>out</a:t>
            </a:r>
            <a:r>
              <a:rPr lang="ja-JP" altLang="en-US" dirty="0">
                <a:solidFill>
                  <a:schemeClr val="bg1">
                    <a:lumMod val="50000"/>
                  </a:schemeClr>
                </a:solidFill>
                <a:latin typeface="+mn-ea"/>
              </a:rPr>
              <a:t>オブジェクトの中身と同じなので、②</a:t>
            </a:r>
            <a:r>
              <a:rPr lang="en-US" altLang="ja-JP" dirty="0">
                <a:solidFill>
                  <a:schemeClr val="bg1">
                    <a:lumMod val="50000"/>
                  </a:schemeClr>
                </a:solidFill>
                <a:latin typeface="+mn-ea"/>
              </a:rPr>
              <a:t>out</a:t>
            </a:r>
            <a:r>
              <a:rPr lang="ja-JP" altLang="en-US" dirty="0">
                <a:solidFill>
                  <a:schemeClr val="bg1">
                    <a:lumMod val="50000"/>
                  </a:schemeClr>
                </a:solidFill>
                <a:latin typeface="+mn-ea"/>
              </a:rPr>
              <a:t>と打ち込んで表示。</a:t>
            </a:r>
            <a:r>
              <a:rPr lang="ja-JP" altLang="en-US" dirty="0">
                <a:latin typeface="+mn-ea"/>
              </a:rPr>
              <a:t>③全部で</a:t>
            </a:r>
            <a:r>
              <a:rPr lang="en-US" altLang="ja-JP" dirty="0">
                <a:latin typeface="+mn-ea"/>
              </a:rPr>
              <a:t>10</a:t>
            </a:r>
            <a:r>
              <a:rPr lang="ja-JP" altLang="en-US" dirty="0">
                <a:latin typeface="+mn-ea"/>
              </a:rPr>
              <a:t>行分ある理由は、入力ファイルが</a:t>
            </a:r>
            <a:r>
              <a:rPr lang="en-US" altLang="ja-JP" dirty="0">
                <a:latin typeface="+mn-ea"/>
              </a:rPr>
              <a:t>10</a:t>
            </a:r>
            <a:r>
              <a:rPr lang="ja-JP" altLang="en-US" dirty="0">
                <a:latin typeface="+mn-ea"/>
              </a:rPr>
              <a:t>リードだから。</a:t>
            </a:r>
            <a:endParaRPr lang="en-US" altLang="ja-JP" dirty="0">
              <a:latin typeface="+mn-ea"/>
            </a:endParaRPr>
          </a:p>
        </p:txBody>
      </p:sp>
      <p:grpSp>
        <p:nvGrpSpPr>
          <p:cNvPr id="11" name="グループ化 1">
            <a:extLst>
              <a:ext uri="{FF2B5EF4-FFF2-40B4-BE49-F238E27FC236}">
                <a16:creationId xmlns:a16="http://schemas.microsoft.com/office/drawing/2014/main" id="{37B030E7-34C8-4B97-BF34-399EC6BCD576}"/>
              </a:ext>
            </a:extLst>
          </p:cNvPr>
          <p:cNvGrpSpPr>
            <a:grpSpLocks/>
          </p:cNvGrpSpPr>
          <p:nvPr/>
        </p:nvGrpSpPr>
        <p:grpSpPr bwMode="auto">
          <a:xfrm>
            <a:off x="648000" y="2780928"/>
            <a:ext cx="414338" cy="647700"/>
            <a:chOff x="8946000" y="4620357"/>
            <a:chExt cx="414337" cy="647700"/>
          </a:xfrm>
        </p:grpSpPr>
        <p:sp>
          <p:nvSpPr>
            <p:cNvPr id="13" name="下矢印 31">
              <a:extLst>
                <a:ext uri="{FF2B5EF4-FFF2-40B4-BE49-F238E27FC236}">
                  <a16:creationId xmlns:a16="http://schemas.microsoft.com/office/drawing/2014/main" id="{19FCB541-3059-45EF-A12C-90A0491F9A19}"/>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4" name="正方形/長方形 1">
              <a:extLst>
                <a:ext uri="{FF2B5EF4-FFF2-40B4-BE49-F238E27FC236}">
                  <a16:creationId xmlns:a16="http://schemas.microsoft.com/office/drawing/2014/main" id="{93A526A9-D52D-4831-A703-35ACD5CB3BCB}"/>
                </a:ext>
              </a:extLst>
            </p:cNvPr>
            <p:cNvSpPr>
              <a:spLocks noChangeArrowheads="1"/>
            </p:cNvSpPr>
            <p:nvPr/>
          </p:nvSpPr>
          <p:spPr bwMode="auto">
            <a:xfrm>
              <a:off x="8946000" y="4735665"/>
              <a:ext cx="414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16" name="グループ化 1">
            <a:extLst>
              <a:ext uri="{FF2B5EF4-FFF2-40B4-BE49-F238E27FC236}">
                <a16:creationId xmlns:a16="http://schemas.microsoft.com/office/drawing/2014/main" id="{C498B954-F0AD-4089-BCD4-FF4AC46774F4}"/>
              </a:ext>
            </a:extLst>
          </p:cNvPr>
          <p:cNvGrpSpPr>
            <a:grpSpLocks/>
          </p:cNvGrpSpPr>
          <p:nvPr/>
        </p:nvGrpSpPr>
        <p:grpSpPr bwMode="auto">
          <a:xfrm>
            <a:off x="344860" y="5652988"/>
            <a:ext cx="647700" cy="369332"/>
            <a:chOff x="8773143" y="4154400"/>
            <a:chExt cx="647700" cy="369332"/>
          </a:xfrm>
        </p:grpSpPr>
        <p:sp>
          <p:nvSpPr>
            <p:cNvPr id="17" name="下矢印 29">
              <a:extLst>
                <a:ext uri="{FF2B5EF4-FFF2-40B4-BE49-F238E27FC236}">
                  <a16:creationId xmlns:a16="http://schemas.microsoft.com/office/drawing/2014/main" id="{D1E7A83D-702F-4749-8A73-3126F0917741}"/>
                </a:ext>
              </a:extLst>
            </p:cNvPr>
            <p:cNvSpPr>
              <a:spLocks noChangeArrowheads="1"/>
            </p:cNvSpPr>
            <p:nvPr/>
          </p:nvSpPr>
          <p:spPr bwMode="auto">
            <a:xfrm rot="8100000">
              <a:off x="8773143" y="418375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8" name="正方形/長方形 1">
              <a:extLst>
                <a:ext uri="{FF2B5EF4-FFF2-40B4-BE49-F238E27FC236}">
                  <a16:creationId xmlns:a16="http://schemas.microsoft.com/office/drawing/2014/main" id="{906FFC64-519C-48CA-8CC7-EC1464D36058}"/>
                </a:ext>
              </a:extLst>
            </p:cNvPr>
            <p:cNvSpPr>
              <a:spLocks noChangeArrowheads="1"/>
            </p:cNvSpPr>
            <p:nvPr/>
          </p:nvSpPr>
          <p:spPr bwMode="auto">
            <a:xfrm>
              <a:off x="8906400" y="41544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pic>
        <p:nvPicPr>
          <p:cNvPr id="20" name="図 19">
            <a:extLst>
              <a:ext uri="{FF2B5EF4-FFF2-40B4-BE49-F238E27FC236}">
                <a16:creationId xmlns:a16="http://schemas.microsoft.com/office/drawing/2014/main" id="{079787D6-FEF8-40F0-BF07-F9E9E4FAB0F7}"/>
              </a:ext>
            </a:extLst>
          </p:cNvPr>
          <p:cNvPicPr>
            <a:picLocks noChangeAspect="1"/>
          </p:cNvPicPr>
          <p:nvPr/>
        </p:nvPicPr>
        <p:blipFill rotWithShape="1">
          <a:blip r:embed="rId5"/>
          <a:srcRect l="17957" t="6347" r="69740" b="54593"/>
          <a:stretch/>
        </p:blipFill>
        <p:spPr>
          <a:xfrm>
            <a:off x="6591432" y="2204864"/>
            <a:ext cx="2250000" cy="4464496"/>
          </a:xfrm>
          <a:prstGeom prst="rect">
            <a:avLst/>
          </a:prstGeom>
          <a:ln w="19050">
            <a:solidFill>
              <a:srgbClr val="FF0000"/>
            </a:solidFill>
          </a:ln>
        </p:spPr>
      </p:pic>
      <p:sp>
        <p:nvSpPr>
          <p:cNvPr id="21" name="テキスト ボックス 17">
            <a:extLst>
              <a:ext uri="{FF2B5EF4-FFF2-40B4-BE49-F238E27FC236}">
                <a16:creationId xmlns:a16="http://schemas.microsoft.com/office/drawing/2014/main" id="{58CF47A1-A5E9-4DE4-A0E3-816CB4B52E2C}"/>
              </a:ext>
            </a:extLst>
          </p:cNvPr>
          <p:cNvSpPr txBox="1">
            <a:spLocks noChangeArrowheads="1"/>
          </p:cNvSpPr>
          <p:nvPr/>
        </p:nvSpPr>
        <p:spPr bwMode="auto">
          <a:xfrm>
            <a:off x="5169024"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spTree>
    <p:extLst>
      <p:ext uri="{BB962C8B-B14F-4D97-AF65-F5344CB8AC3E}">
        <p14:creationId xmlns:p14="http://schemas.microsoft.com/office/powerpoint/2010/main" val="101896480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244EDFE-6FD8-49E8-B448-48268CE87F42}"/>
              </a:ext>
            </a:extLst>
          </p:cNvPr>
          <p:cNvPicPr>
            <a:picLocks noChangeAspect="1"/>
          </p:cNvPicPr>
          <p:nvPr/>
        </p:nvPicPr>
        <p:blipFill>
          <a:blip r:embed="rId3"/>
          <a:stretch>
            <a:fillRect/>
          </a:stretch>
        </p:blipFill>
        <p:spPr>
          <a:xfrm>
            <a:off x="36000" y="936000"/>
            <a:ext cx="9391650" cy="5162550"/>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基本的な考え方</a:t>
            </a:r>
            <a:r>
              <a:rPr lang="en-US" altLang="ja-JP" sz="4000" dirty="0">
                <a:latin typeface="+mn-ea"/>
              </a:rPr>
              <a:t>(</a:t>
            </a:r>
            <a:r>
              <a:rPr lang="ja-JP" altLang="en-US" sz="4000" dirty="0">
                <a:latin typeface="+mn-ea"/>
              </a:rPr>
              <a:t>例題</a:t>
            </a:r>
            <a:r>
              <a:rPr lang="en-US" altLang="ja-JP" sz="4000" dirty="0">
                <a:latin typeface="+mn-ea"/>
              </a:rPr>
              <a:t>7)8</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184</a:t>
            </a:fld>
            <a:endParaRPr lang="en-US" altLang="ja-JP" dirty="0">
              <a:solidFill>
                <a:srgbClr val="000000"/>
              </a:solidFill>
            </a:endParaRPr>
          </a:p>
        </p:txBody>
      </p:sp>
      <p:pic>
        <p:nvPicPr>
          <p:cNvPr id="4" name="図 3">
            <a:extLst>
              <a:ext uri="{FF2B5EF4-FFF2-40B4-BE49-F238E27FC236}">
                <a16:creationId xmlns:a16="http://schemas.microsoft.com/office/drawing/2014/main" id="{530401EB-B9E9-4750-AE5B-3B50EBDE1CC5}"/>
              </a:ext>
            </a:extLst>
          </p:cNvPr>
          <p:cNvPicPr>
            <a:picLocks noChangeAspect="1"/>
          </p:cNvPicPr>
          <p:nvPr/>
        </p:nvPicPr>
        <p:blipFill>
          <a:blip r:embed="rId4"/>
          <a:stretch>
            <a:fillRect/>
          </a:stretch>
        </p:blipFill>
        <p:spPr>
          <a:xfrm>
            <a:off x="792000" y="180000"/>
            <a:ext cx="4557155" cy="167655"/>
          </a:xfrm>
          <a:prstGeom prst="rect">
            <a:avLst/>
          </a:prstGeom>
        </p:spPr>
      </p:pic>
      <p:sp>
        <p:nvSpPr>
          <p:cNvPr id="10" name="Text Box 8">
            <a:extLst>
              <a:ext uri="{FF2B5EF4-FFF2-40B4-BE49-F238E27FC236}">
                <a16:creationId xmlns:a16="http://schemas.microsoft.com/office/drawing/2014/main" id="{497EB19A-0CAE-4716-9DDB-8BC4485BB970}"/>
              </a:ext>
            </a:extLst>
          </p:cNvPr>
          <p:cNvSpPr txBox="1">
            <a:spLocks noChangeArrowheads="1"/>
          </p:cNvSpPr>
          <p:nvPr/>
        </p:nvSpPr>
        <p:spPr bwMode="auto">
          <a:xfrm>
            <a:off x="5796172" y="46100"/>
            <a:ext cx="4053371" cy="2031325"/>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実行結果。出力ファイルの中身は、実質的に①</a:t>
            </a:r>
            <a:r>
              <a:rPr lang="en-US" altLang="ja-JP" dirty="0">
                <a:solidFill>
                  <a:schemeClr val="bg1">
                    <a:lumMod val="50000"/>
                  </a:schemeClr>
                </a:solidFill>
                <a:latin typeface="+mn-ea"/>
              </a:rPr>
              <a:t>out</a:t>
            </a:r>
            <a:r>
              <a:rPr lang="ja-JP" altLang="en-US" dirty="0">
                <a:solidFill>
                  <a:schemeClr val="bg1">
                    <a:lumMod val="50000"/>
                  </a:schemeClr>
                </a:solidFill>
                <a:latin typeface="+mn-ea"/>
              </a:rPr>
              <a:t>オブジェクトの中身と同じなので、②</a:t>
            </a:r>
            <a:r>
              <a:rPr lang="en-US" altLang="ja-JP" dirty="0">
                <a:solidFill>
                  <a:schemeClr val="bg1">
                    <a:lumMod val="50000"/>
                  </a:schemeClr>
                </a:solidFill>
                <a:latin typeface="+mn-ea"/>
              </a:rPr>
              <a:t>out</a:t>
            </a:r>
            <a:r>
              <a:rPr lang="ja-JP" altLang="en-US" dirty="0">
                <a:solidFill>
                  <a:schemeClr val="bg1">
                    <a:lumMod val="50000"/>
                  </a:schemeClr>
                </a:solidFill>
                <a:latin typeface="+mn-ea"/>
              </a:rPr>
              <a:t>と打ち込んで表示。③全部で</a:t>
            </a:r>
            <a:r>
              <a:rPr lang="en-US" altLang="ja-JP" dirty="0">
                <a:solidFill>
                  <a:schemeClr val="bg1">
                    <a:lumMod val="50000"/>
                  </a:schemeClr>
                </a:solidFill>
                <a:latin typeface="+mn-ea"/>
              </a:rPr>
              <a:t>10</a:t>
            </a:r>
            <a:r>
              <a:rPr lang="ja-JP" altLang="en-US" dirty="0">
                <a:solidFill>
                  <a:schemeClr val="bg1">
                    <a:lumMod val="50000"/>
                  </a:schemeClr>
                </a:solidFill>
                <a:latin typeface="+mn-ea"/>
              </a:rPr>
              <a:t>行分ある理由は、入力ファイルが</a:t>
            </a:r>
            <a:r>
              <a:rPr lang="en-US" altLang="ja-JP" dirty="0">
                <a:solidFill>
                  <a:schemeClr val="bg1">
                    <a:lumMod val="50000"/>
                  </a:schemeClr>
                </a:solidFill>
                <a:latin typeface="+mn-ea"/>
              </a:rPr>
              <a:t>10</a:t>
            </a:r>
            <a:r>
              <a:rPr lang="ja-JP" altLang="en-US" dirty="0">
                <a:solidFill>
                  <a:schemeClr val="bg1">
                    <a:lumMod val="50000"/>
                  </a:schemeClr>
                </a:solidFill>
                <a:latin typeface="+mn-ea"/>
              </a:rPr>
              <a:t>リードだから。</a:t>
            </a:r>
            <a:r>
              <a:rPr lang="ja-JP" altLang="en-US" dirty="0">
                <a:latin typeface="+mn-ea"/>
              </a:rPr>
              <a:t>例えば、④</a:t>
            </a:r>
            <a:r>
              <a:rPr lang="en-US" altLang="ja-JP" dirty="0">
                <a:solidFill>
                  <a:srgbClr val="FF0000"/>
                </a:solidFill>
                <a:latin typeface="+mn-ea"/>
              </a:rPr>
              <a:t>3</a:t>
            </a:r>
            <a:r>
              <a:rPr lang="ja-JP" altLang="en-US" dirty="0">
                <a:latin typeface="+mn-ea"/>
              </a:rPr>
              <a:t>番目のリードに対して行われた</a:t>
            </a:r>
            <a:r>
              <a:rPr lang="en-US" altLang="ja-JP" dirty="0">
                <a:latin typeface="+mn-ea"/>
              </a:rPr>
              <a:t>2</a:t>
            </a:r>
            <a:r>
              <a:rPr lang="ja-JP" altLang="en-US" dirty="0">
                <a:latin typeface="+mn-ea"/>
              </a:rPr>
              <a:t>連続塩基の出現頻度解析結果が、⑤</a:t>
            </a:r>
            <a:r>
              <a:rPr lang="en-US" altLang="ja-JP" dirty="0">
                <a:solidFill>
                  <a:srgbClr val="FF0000"/>
                </a:solidFill>
                <a:latin typeface="+mn-ea"/>
              </a:rPr>
              <a:t>3</a:t>
            </a:r>
            <a:r>
              <a:rPr lang="ja-JP" altLang="en-US" dirty="0">
                <a:latin typeface="+mn-ea"/>
              </a:rPr>
              <a:t>行目の結果に相当。</a:t>
            </a:r>
            <a:endParaRPr lang="en-US" altLang="ja-JP" dirty="0">
              <a:latin typeface="+mn-ea"/>
            </a:endParaRPr>
          </a:p>
        </p:txBody>
      </p:sp>
      <p:grpSp>
        <p:nvGrpSpPr>
          <p:cNvPr id="11" name="グループ化 1">
            <a:extLst>
              <a:ext uri="{FF2B5EF4-FFF2-40B4-BE49-F238E27FC236}">
                <a16:creationId xmlns:a16="http://schemas.microsoft.com/office/drawing/2014/main" id="{37B030E7-34C8-4B97-BF34-399EC6BCD576}"/>
              </a:ext>
            </a:extLst>
          </p:cNvPr>
          <p:cNvGrpSpPr>
            <a:grpSpLocks/>
          </p:cNvGrpSpPr>
          <p:nvPr/>
        </p:nvGrpSpPr>
        <p:grpSpPr bwMode="auto">
          <a:xfrm>
            <a:off x="648000" y="2780928"/>
            <a:ext cx="414338" cy="647700"/>
            <a:chOff x="8946000" y="4620357"/>
            <a:chExt cx="414337" cy="647700"/>
          </a:xfrm>
        </p:grpSpPr>
        <p:sp>
          <p:nvSpPr>
            <p:cNvPr id="13" name="下矢印 31">
              <a:extLst>
                <a:ext uri="{FF2B5EF4-FFF2-40B4-BE49-F238E27FC236}">
                  <a16:creationId xmlns:a16="http://schemas.microsoft.com/office/drawing/2014/main" id="{19FCB541-3059-45EF-A12C-90A0491F9A19}"/>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4" name="正方形/長方形 1">
              <a:extLst>
                <a:ext uri="{FF2B5EF4-FFF2-40B4-BE49-F238E27FC236}">
                  <a16:creationId xmlns:a16="http://schemas.microsoft.com/office/drawing/2014/main" id="{93A526A9-D52D-4831-A703-35ACD5CB3BCB}"/>
                </a:ext>
              </a:extLst>
            </p:cNvPr>
            <p:cNvSpPr>
              <a:spLocks noChangeArrowheads="1"/>
            </p:cNvSpPr>
            <p:nvPr/>
          </p:nvSpPr>
          <p:spPr bwMode="auto">
            <a:xfrm>
              <a:off x="8946000" y="4735665"/>
              <a:ext cx="414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16" name="グループ化 1">
            <a:extLst>
              <a:ext uri="{FF2B5EF4-FFF2-40B4-BE49-F238E27FC236}">
                <a16:creationId xmlns:a16="http://schemas.microsoft.com/office/drawing/2014/main" id="{C498B954-F0AD-4089-BCD4-FF4AC46774F4}"/>
              </a:ext>
            </a:extLst>
          </p:cNvPr>
          <p:cNvGrpSpPr>
            <a:grpSpLocks/>
          </p:cNvGrpSpPr>
          <p:nvPr/>
        </p:nvGrpSpPr>
        <p:grpSpPr bwMode="auto">
          <a:xfrm>
            <a:off x="344860" y="5652988"/>
            <a:ext cx="647700" cy="369332"/>
            <a:chOff x="8773143" y="4154400"/>
            <a:chExt cx="647700" cy="369332"/>
          </a:xfrm>
        </p:grpSpPr>
        <p:sp>
          <p:nvSpPr>
            <p:cNvPr id="17" name="下矢印 29">
              <a:extLst>
                <a:ext uri="{FF2B5EF4-FFF2-40B4-BE49-F238E27FC236}">
                  <a16:creationId xmlns:a16="http://schemas.microsoft.com/office/drawing/2014/main" id="{D1E7A83D-702F-4749-8A73-3126F0917741}"/>
                </a:ext>
              </a:extLst>
            </p:cNvPr>
            <p:cNvSpPr>
              <a:spLocks noChangeArrowheads="1"/>
            </p:cNvSpPr>
            <p:nvPr/>
          </p:nvSpPr>
          <p:spPr bwMode="auto">
            <a:xfrm rot="8100000">
              <a:off x="8773143" y="418375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8" name="正方形/長方形 1">
              <a:extLst>
                <a:ext uri="{FF2B5EF4-FFF2-40B4-BE49-F238E27FC236}">
                  <a16:creationId xmlns:a16="http://schemas.microsoft.com/office/drawing/2014/main" id="{906FFC64-519C-48CA-8CC7-EC1464D36058}"/>
                </a:ext>
              </a:extLst>
            </p:cNvPr>
            <p:cNvSpPr>
              <a:spLocks noChangeArrowheads="1"/>
            </p:cNvSpPr>
            <p:nvPr/>
          </p:nvSpPr>
          <p:spPr bwMode="auto">
            <a:xfrm>
              <a:off x="8906400" y="41544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pic>
        <p:nvPicPr>
          <p:cNvPr id="19" name="図 18">
            <a:extLst>
              <a:ext uri="{FF2B5EF4-FFF2-40B4-BE49-F238E27FC236}">
                <a16:creationId xmlns:a16="http://schemas.microsoft.com/office/drawing/2014/main" id="{70331AA3-1359-434C-93B0-FB3A1B141696}"/>
              </a:ext>
            </a:extLst>
          </p:cNvPr>
          <p:cNvPicPr>
            <a:picLocks noChangeAspect="1"/>
          </p:cNvPicPr>
          <p:nvPr/>
        </p:nvPicPr>
        <p:blipFill rotWithShape="1">
          <a:blip r:embed="rId5"/>
          <a:srcRect l="17957" t="6347" r="69740" b="54593"/>
          <a:stretch/>
        </p:blipFill>
        <p:spPr>
          <a:xfrm>
            <a:off x="6591432" y="2204864"/>
            <a:ext cx="2250000" cy="4464496"/>
          </a:xfrm>
          <a:prstGeom prst="rect">
            <a:avLst/>
          </a:prstGeom>
          <a:ln w="9525">
            <a:solidFill>
              <a:schemeClr val="tx1"/>
            </a:solidFill>
          </a:ln>
        </p:spPr>
      </p:pic>
      <p:sp>
        <p:nvSpPr>
          <p:cNvPr id="15" name="正方形/長方形 14">
            <a:extLst>
              <a:ext uri="{FF2B5EF4-FFF2-40B4-BE49-F238E27FC236}">
                <a16:creationId xmlns:a16="http://schemas.microsoft.com/office/drawing/2014/main" id="{EB503E1F-E85A-4CA4-A50B-37BD31239B48}"/>
              </a:ext>
            </a:extLst>
          </p:cNvPr>
          <p:cNvSpPr/>
          <p:nvPr/>
        </p:nvSpPr>
        <p:spPr>
          <a:xfrm>
            <a:off x="6580800" y="3333600"/>
            <a:ext cx="2268000" cy="2160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 name="正方形/長方形 19">
            <a:extLst>
              <a:ext uri="{FF2B5EF4-FFF2-40B4-BE49-F238E27FC236}">
                <a16:creationId xmlns:a16="http://schemas.microsoft.com/office/drawing/2014/main" id="{FCA118DE-6D95-4177-8BBC-5154E4A934DE}"/>
              </a:ext>
            </a:extLst>
          </p:cNvPr>
          <p:cNvSpPr/>
          <p:nvPr/>
        </p:nvSpPr>
        <p:spPr>
          <a:xfrm>
            <a:off x="864000" y="4032000"/>
            <a:ext cx="5084514" cy="2052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21" name="グループ化 19">
            <a:extLst>
              <a:ext uri="{FF2B5EF4-FFF2-40B4-BE49-F238E27FC236}">
                <a16:creationId xmlns:a16="http://schemas.microsoft.com/office/drawing/2014/main" id="{055A163C-EAAE-457E-92BB-717595F8D31F}"/>
              </a:ext>
            </a:extLst>
          </p:cNvPr>
          <p:cNvGrpSpPr>
            <a:grpSpLocks/>
          </p:cNvGrpSpPr>
          <p:nvPr/>
        </p:nvGrpSpPr>
        <p:grpSpPr bwMode="auto">
          <a:xfrm>
            <a:off x="5947200" y="3801600"/>
            <a:ext cx="433387" cy="647700"/>
            <a:chOff x="9008376" y="4278533"/>
            <a:chExt cx="432048" cy="647700"/>
          </a:xfrm>
        </p:grpSpPr>
        <p:sp>
          <p:nvSpPr>
            <p:cNvPr id="22" name="下矢印 20">
              <a:extLst>
                <a:ext uri="{FF2B5EF4-FFF2-40B4-BE49-F238E27FC236}">
                  <a16:creationId xmlns:a16="http://schemas.microsoft.com/office/drawing/2014/main" id="{B3C7B049-D87F-44C9-AB76-6050FFD5460D}"/>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3" name="テキスト ボックス 21">
              <a:extLst>
                <a:ext uri="{FF2B5EF4-FFF2-40B4-BE49-F238E27FC236}">
                  <a16:creationId xmlns:a16="http://schemas.microsoft.com/office/drawing/2014/main" id="{94137094-FB18-41A0-8A4A-05654DE0D2A2}"/>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sp>
        <p:nvSpPr>
          <p:cNvPr id="24" name="テキスト ボックス 17">
            <a:extLst>
              <a:ext uri="{FF2B5EF4-FFF2-40B4-BE49-F238E27FC236}">
                <a16:creationId xmlns:a16="http://schemas.microsoft.com/office/drawing/2014/main" id="{0BC61279-CBB7-48C7-B904-A8AA979DCB6C}"/>
              </a:ext>
            </a:extLst>
          </p:cNvPr>
          <p:cNvSpPr txBox="1">
            <a:spLocks noChangeArrowheads="1"/>
          </p:cNvSpPr>
          <p:nvPr/>
        </p:nvSpPr>
        <p:spPr bwMode="auto">
          <a:xfrm>
            <a:off x="5169024"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grpSp>
        <p:nvGrpSpPr>
          <p:cNvPr id="25" name="グループ化 19">
            <a:extLst>
              <a:ext uri="{FF2B5EF4-FFF2-40B4-BE49-F238E27FC236}">
                <a16:creationId xmlns:a16="http://schemas.microsoft.com/office/drawing/2014/main" id="{D2816DA8-ABA3-4FB7-A269-618C01C3C7D6}"/>
              </a:ext>
            </a:extLst>
          </p:cNvPr>
          <p:cNvGrpSpPr>
            <a:grpSpLocks/>
          </p:cNvGrpSpPr>
          <p:nvPr/>
        </p:nvGrpSpPr>
        <p:grpSpPr bwMode="auto">
          <a:xfrm>
            <a:off x="8834400" y="3096000"/>
            <a:ext cx="433387" cy="647700"/>
            <a:chOff x="9008376" y="4278533"/>
            <a:chExt cx="432048" cy="647700"/>
          </a:xfrm>
        </p:grpSpPr>
        <p:sp>
          <p:nvSpPr>
            <p:cNvPr id="26" name="下矢印 20">
              <a:extLst>
                <a:ext uri="{FF2B5EF4-FFF2-40B4-BE49-F238E27FC236}">
                  <a16:creationId xmlns:a16="http://schemas.microsoft.com/office/drawing/2014/main" id="{659700FA-7F23-4C21-9282-134B7BB2AB12}"/>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7" name="テキスト ボックス 21">
              <a:extLst>
                <a:ext uri="{FF2B5EF4-FFF2-40B4-BE49-F238E27FC236}">
                  <a16:creationId xmlns:a16="http://schemas.microsoft.com/office/drawing/2014/main" id="{9A23B503-9763-4E96-A744-9B8DC3695BE4}"/>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Tree>
    <p:extLst>
      <p:ext uri="{BB962C8B-B14F-4D97-AF65-F5344CB8AC3E}">
        <p14:creationId xmlns:p14="http://schemas.microsoft.com/office/powerpoint/2010/main" val="383075612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BAF3D8E-DFB6-449D-8FC5-2EE803BD7B70}"/>
              </a:ext>
            </a:extLst>
          </p:cNvPr>
          <p:cNvPicPr>
            <a:picLocks noChangeAspect="1"/>
          </p:cNvPicPr>
          <p:nvPr/>
        </p:nvPicPr>
        <p:blipFill>
          <a:blip r:embed="rId3"/>
          <a:stretch>
            <a:fillRect/>
          </a:stretch>
        </p:blipFill>
        <p:spPr>
          <a:xfrm>
            <a:off x="36000" y="936000"/>
            <a:ext cx="9391650" cy="5162550"/>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基本的な考え方</a:t>
            </a:r>
            <a:r>
              <a:rPr lang="en-US" altLang="ja-JP" sz="4000" dirty="0">
                <a:latin typeface="+mn-ea"/>
              </a:rPr>
              <a:t>(</a:t>
            </a:r>
            <a:r>
              <a:rPr lang="ja-JP" altLang="en-US" sz="4000" dirty="0">
                <a:latin typeface="+mn-ea"/>
              </a:rPr>
              <a:t>例題</a:t>
            </a:r>
            <a:r>
              <a:rPr lang="en-US" altLang="ja-JP" sz="4000" dirty="0">
                <a:latin typeface="+mn-ea"/>
              </a:rPr>
              <a:t>7)9</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185</a:t>
            </a:fld>
            <a:endParaRPr lang="en-US" altLang="ja-JP" dirty="0">
              <a:solidFill>
                <a:srgbClr val="000000"/>
              </a:solidFill>
            </a:endParaRPr>
          </a:p>
        </p:txBody>
      </p:sp>
      <p:pic>
        <p:nvPicPr>
          <p:cNvPr id="4" name="図 3">
            <a:extLst>
              <a:ext uri="{FF2B5EF4-FFF2-40B4-BE49-F238E27FC236}">
                <a16:creationId xmlns:a16="http://schemas.microsoft.com/office/drawing/2014/main" id="{530401EB-B9E9-4750-AE5B-3B50EBDE1CC5}"/>
              </a:ext>
            </a:extLst>
          </p:cNvPr>
          <p:cNvPicPr>
            <a:picLocks noChangeAspect="1"/>
          </p:cNvPicPr>
          <p:nvPr/>
        </p:nvPicPr>
        <p:blipFill>
          <a:blip r:embed="rId4"/>
          <a:stretch>
            <a:fillRect/>
          </a:stretch>
        </p:blipFill>
        <p:spPr>
          <a:xfrm>
            <a:off x="792000" y="180000"/>
            <a:ext cx="4557155" cy="167655"/>
          </a:xfrm>
          <a:prstGeom prst="rect">
            <a:avLst/>
          </a:prstGeom>
        </p:spPr>
      </p:pic>
      <p:sp>
        <p:nvSpPr>
          <p:cNvPr id="10" name="Text Box 8">
            <a:extLst>
              <a:ext uri="{FF2B5EF4-FFF2-40B4-BE49-F238E27FC236}">
                <a16:creationId xmlns:a16="http://schemas.microsoft.com/office/drawing/2014/main" id="{497EB19A-0CAE-4716-9DDB-8BC4485BB970}"/>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spcBef>
                <a:spcPct val="50000"/>
              </a:spcBef>
            </a:pPr>
            <a:r>
              <a:rPr lang="ja-JP" altLang="en-US" dirty="0">
                <a:latin typeface="+mn-ea"/>
              </a:rPr>
              <a:t>ゲノムサイズ推定の場合は、リードごとではなく入力ファイル全体で考える。列</a:t>
            </a:r>
            <a:r>
              <a:rPr lang="en-US" altLang="ja-JP" dirty="0">
                <a:latin typeface="+mn-ea"/>
              </a:rPr>
              <a:t>(col</a:t>
            </a:r>
            <a:r>
              <a:rPr lang="en-US" altLang="ja-JP" dirty="0">
                <a:solidFill>
                  <a:schemeClr val="bg1">
                    <a:lumMod val="50000"/>
                  </a:schemeClr>
                </a:solidFill>
                <a:latin typeface="+mn-ea"/>
              </a:rPr>
              <a:t>umns</a:t>
            </a:r>
            <a:r>
              <a:rPr lang="en-US" altLang="ja-JP" dirty="0">
                <a:latin typeface="+mn-ea"/>
              </a:rPr>
              <a:t>)</a:t>
            </a:r>
            <a:r>
              <a:rPr lang="ja-JP" altLang="en-US" dirty="0">
                <a:latin typeface="+mn-ea"/>
              </a:rPr>
              <a:t>ごとの総和</a:t>
            </a:r>
            <a:r>
              <a:rPr lang="en-US" altLang="ja-JP" dirty="0">
                <a:latin typeface="+mn-ea"/>
              </a:rPr>
              <a:t>(sum</a:t>
            </a:r>
            <a:r>
              <a:rPr lang="en-US" altLang="ja-JP" dirty="0">
                <a:solidFill>
                  <a:schemeClr val="bg1">
                    <a:lumMod val="50000"/>
                  </a:schemeClr>
                </a:solidFill>
                <a:latin typeface="+mn-ea"/>
              </a:rPr>
              <a:t>mation</a:t>
            </a:r>
            <a:r>
              <a:rPr lang="en-US" altLang="ja-JP" dirty="0">
                <a:latin typeface="+mn-ea"/>
              </a:rPr>
              <a:t>)</a:t>
            </a:r>
            <a:r>
              <a:rPr lang="ja-JP" altLang="en-US" dirty="0">
                <a:latin typeface="+mn-ea"/>
              </a:rPr>
              <a:t>を計算する、①</a:t>
            </a:r>
            <a:r>
              <a:rPr lang="en-US" altLang="ja-JP" dirty="0" err="1">
                <a:latin typeface="+mn-ea"/>
              </a:rPr>
              <a:t>col</a:t>
            </a:r>
            <a:r>
              <a:rPr lang="en-US" altLang="ja-JP" dirty="0" err="1">
                <a:solidFill>
                  <a:srgbClr val="FF0000"/>
                </a:solidFill>
                <a:latin typeface="+mn-ea"/>
              </a:rPr>
              <a:t>S</a:t>
            </a:r>
            <a:r>
              <a:rPr lang="en-US" altLang="ja-JP" dirty="0" err="1">
                <a:latin typeface="+mn-ea"/>
              </a:rPr>
              <a:t>ums</a:t>
            </a:r>
            <a:r>
              <a:rPr lang="ja-JP" altLang="en-US" dirty="0">
                <a:latin typeface="+mn-ea"/>
              </a:rPr>
              <a:t>関数を実行。真ん中の</a:t>
            </a:r>
            <a:r>
              <a:rPr lang="en-US" altLang="ja-JP" dirty="0">
                <a:solidFill>
                  <a:srgbClr val="FF0000"/>
                </a:solidFill>
                <a:latin typeface="+mn-ea"/>
              </a:rPr>
              <a:t>S</a:t>
            </a:r>
            <a:r>
              <a:rPr lang="ja-JP" altLang="en-US" dirty="0">
                <a:latin typeface="+mn-ea"/>
              </a:rPr>
              <a:t>のみ大文字であることに注意。</a:t>
            </a:r>
          </a:p>
        </p:txBody>
      </p:sp>
      <p:grpSp>
        <p:nvGrpSpPr>
          <p:cNvPr id="28" name="グループ化 1">
            <a:extLst>
              <a:ext uri="{FF2B5EF4-FFF2-40B4-BE49-F238E27FC236}">
                <a16:creationId xmlns:a16="http://schemas.microsoft.com/office/drawing/2014/main" id="{F5CA431E-3331-4C71-96A3-85FD672D5E22}"/>
              </a:ext>
            </a:extLst>
          </p:cNvPr>
          <p:cNvGrpSpPr>
            <a:grpSpLocks/>
          </p:cNvGrpSpPr>
          <p:nvPr/>
        </p:nvGrpSpPr>
        <p:grpSpPr bwMode="auto">
          <a:xfrm>
            <a:off x="1573200" y="4653136"/>
            <a:ext cx="415498" cy="647700"/>
            <a:chOff x="8946000" y="4620357"/>
            <a:chExt cx="415497" cy="647700"/>
          </a:xfrm>
        </p:grpSpPr>
        <p:sp>
          <p:nvSpPr>
            <p:cNvPr id="29" name="下矢印 31">
              <a:extLst>
                <a:ext uri="{FF2B5EF4-FFF2-40B4-BE49-F238E27FC236}">
                  <a16:creationId xmlns:a16="http://schemas.microsoft.com/office/drawing/2014/main" id="{BAE585CF-D51C-4381-AC37-3D46FBA48971}"/>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0" name="正方形/長方形 1">
              <a:extLst>
                <a:ext uri="{FF2B5EF4-FFF2-40B4-BE49-F238E27FC236}">
                  <a16:creationId xmlns:a16="http://schemas.microsoft.com/office/drawing/2014/main" id="{F1EEB13F-AA7F-4A3D-A7BB-B453AC441098}"/>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334043783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BAF3D8E-DFB6-449D-8FC5-2EE803BD7B70}"/>
              </a:ext>
            </a:extLst>
          </p:cNvPr>
          <p:cNvPicPr>
            <a:picLocks noChangeAspect="1"/>
          </p:cNvPicPr>
          <p:nvPr/>
        </p:nvPicPr>
        <p:blipFill>
          <a:blip r:embed="rId3"/>
          <a:stretch>
            <a:fillRect/>
          </a:stretch>
        </p:blipFill>
        <p:spPr>
          <a:xfrm>
            <a:off x="36000" y="936000"/>
            <a:ext cx="9391650" cy="5162550"/>
          </a:xfrm>
          <a:prstGeom prst="rect">
            <a:avLst/>
          </a:prstGeom>
        </p:spPr>
      </p:pic>
      <p:sp>
        <p:nvSpPr>
          <p:cNvPr id="279554" name="Rectangle 2"/>
          <p:cNvSpPr>
            <a:spLocks noGrp="1" noChangeArrowheads="1"/>
          </p:cNvSpPr>
          <p:nvPr>
            <p:ph type="title"/>
          </p:nvPr>
        </p:nvSpPr>
        <p:spPr>
          <a:xfrm>
            <a:off x="344488" y="188640"/>
            <a:ext cx="5742102" cy="936104"/>
          </a:xfrm>
        </p:spPr>
        <p:txBody>
          <a:bodyPr/>
          <a:lstStyle/>
          <a:p>
            <a:r>
              <a:rPr lang="ja-JP" altLang="en-US" sz="3600" dirty="0">
                <a:latin typeface="+mn-ea"/>
              </a:rPr>
              <a:t>基本的な考え方</a:t>
            </a:r>
            <a:r>
              <a:rPr lang="en-US" altLang="ja-JP" sz="3600" dirty="0">
                <a:latin typeface="+mn-ea"/>
              </a:rPr>
              <a:t>(</a:t>
            </a:r>
            <a:r>
              <a:rPr lang="ja-JP" altLang="en-US" sz="3600" dirty="0">
                <a:latin typeface="+mn-ea"/>
              </a:rPr>
              <a:t>例題</a:t>
            </a:r>
            <a:r>
              <a:rPr lang="en-US" altLang="ja-JP" sz="3600" dirty="0">
                <a:latin typeface="+mn-ea"/>
              </a:rPr>
              <a:t>7)</a:t>
            </a:r>
            <a:r>
              <a:rPr lang="en-US" altLang="ja-JP" sz="4000" dirty="0">
                <a:latin typeface="+mn-ea"/>
              </a:rPr>
              <a:t>10</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186</a:t>
            </a:fld>
            <a:endParaRPr lang="en-US" altLang="ja-JP" dirty="0">
              <a:solidFill>
                <a:srgbClr val="000000"/>
              </a:solidFill>
            </a:endParaRPr>
          </a:p>
        </p:txBody>
      </p:sp>
      <p:pic>
        <p:nvPicPr>
          <p:cNvPr id="4" name="図 3">
            <a:extLst>
              <a:ext uri="{FF2B5EF4-FFF2-40B4-BE49-F238E27FC236}">
                <a16:creationId xmlns:a16="http://schemas.microsoft.com/office/drawing/2014/main" id="{530401EB-B9E9-4750-AE5B-3B50EBDE1CC5}"/>
              </a:ext>
            </a:extLst>
          </p:cNvPr>
          <p:cNvPicPr>
            <a:picLocks noChangeAspect="1"/>
          </p:cNvPicPr>
          <p:nvPr/>
        </p:nvPicPr>
        <p:blipFill>
          <a:blip r:embed="rId4"/>
          <a:stretch>
            <a:fillRect/>
          </a:stretch>
        </p:blipFill>
        <p:spPr>
          <a:xfrm>
            <a:off x="792000" y="180000"/>
            <a:ext cx="4557155" cy="167655"/>
          </a:xfrm>
          <a:prstGeom prst="rect">
            <a:avLst/>
          </a:prstGeom>
        </p:spPr>
      </p:pic>
      <p:sp>
        <p:nvSpPr>
          <p:cNvPr id="10" name="Text Box 8">
            <a:extLst>
              <a:ext uri="{FF2B5EF4-FFF2-40B4-BE49-F238E27FC236}">
                <a16:creationId xmlns:a16="http://schemas.microsoft.com/office/drawing/2014/main" id="{497EB19A-0CAE-4716-9DDB-8BC4485BB970}"/>
              </a:ext>
            </a:extLst>
          </p:cNvPr>
          <p:cNvSpPr txBox="1">
            <a:spLocks noChangeArrowheads="1"/>
          </p:cNvSpPr>
          <p:nvPr/>
        </p:nvSpPr>
        <p:spPr bwMode="auto">
          <a:xfrm>
            <a:off x="5796172" y="46100"/>
            <a:ext cx="4053371" cy="2031325"/>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spcBef>
                <a:spcPct val="50000"/>
              </a:spcBef>
            </a:pPr>
            <a:r>
              <a:rPr lang="ja-JP" altLang="en-US" dirty="0">
                <a:solidFill>
                  <a:schemeClr val="bg1">
                    <a:lumMod val="50000"/>
                  </a:schemeClr>
                </a:solidFill>
                <a:latin typeface="+mn-ea"/>
              </a:rPr>
              <a:t>ゲノムサイズ推定の場合は、リードごとではなく入力ファイル全体で考える。列</a:t>
            </a:r>
            <a:r>
              <a:rPr lang="en-US" altLang="ja-JP" dirty="0">
                <a:solidFill>
                  <a:schemeClr val="bg1">
                    <a:lumMod val="50000"/>
                  </a:schemeClr>
                </a:solidFill>
                <a:latin typeface="+mn-ea"/>
              </a:rPr>
              <a:t>(columns)</a:t>
            </a:r>
            <a:r>
              <a:rPr lang="ja-JP" altLang="en-US" dirty="0">
                <a:solidFill>
                  <a:schemeClr val="bg1">
                    <a:lumMod val="50000"/>
                  </a:schemeClr>
                </a:solidFill>
                <a:latin typeface="+mn-ea"/>
              </a:rPr>
              <a:t>ごとの総和</a:t>
            </a:r>
            <a:r>
              <a:rPr lang="en-US" altLang="ja-JP" dirty="0">
                <a:solidFill>
                  <a:schemeClr val="bg1">
                    <a:lumMod val="50000"/>
                  </a:schemeClr>
                </a:solidFill>
                <a:latin typeface="+mn-ea"/>
              </a:rPr>
              <a:t>(summation)</a:t>
            </a:r>
            <a:r>
              <a:rPr lang="ja-JP" altLang="en-US" dirty="0">
                <a:solidFill>
                  <a:schemeClr val="bg1">
                    <a:lumMod val="50000"/>
                  </a:schemeClr>
                </a:solidFill>
                <a:latin typeface="+mn-ea"/>
              </a:rPr>
              <a:t>を計算する、①</a:t>
            </a:r>
            <a:r>
              <a:rPr lang="en-US" altLang="ja-JP" dirty="0" err="1">
                <a:solidFill>
                  <a:schemeClr val="bg1">
                    <a:lumMod val="50000"/>
                  </a:schemeClr>
                </a:solidFill>
                <a:latin typeface="+mn-ea"/>
              </a:rPr>
              <a:t>colSums</a:t>
            </a:r>
            <a:r>
              <a:rPr lang="ja-JP" altLang="en-US" dirty="0">
                <a:solidFill>
                  <a:schemeClr val="bg1">
                    <a:lumMod val="50000"/>
                  </a:schemeClr>
                </a:solidFill>
                <a:latin typeface="+mn-ea"/>
              </a:rPr>
              <a:t>関数を実行。真ん中の</a:t>
            </a:r>
            <a:r>
              <a:rPr lang="en-US" altLang="ja-JP" dirty="0">
                <a:solidFill>
                  <a:schemeClr val="bg1">
                    <a:lumMod val="50000"/>
                  </a:schemeClr>
                </a:solidFill>
                <a:latin typeface="+mn-ea"/>
              </a:rPr>
              <a:t>S</a:t>
            </a:r>
            <a:r>
              <a:rPr lang="ja-JP" altLang="en-US" dirty="0">
                <a:solidFill>
                  <a:schemeClr val="bg1">
                    <a:lumMod val="50000"/>
                  </a:schemeClr>
                </a:solidFill>
                <a:latin typeface="+mn-ea"/>
              </a:rPr>
              <a:t>のみ大文字であることに注意。</a:t>
            </a:r>
            <a:r>
              <a:rPr lang="ja-JP" altLang="en-US" dirty="0">
                <a:latin typeface="+mn-ea"/>
              </a:rPr>
              <a:t>②例えば</a:t>
            </a:r>
            <a:r>
              <a:rPr lang="en-US" altLang="ja-JP" dirty="0">
                <a:latin typeface="+mn-ea"/>
              </a:rPr>
              <a:t>TT</a:t>
            </a:r>
            <a:r>
              <a:rPr lang="ja-JP" altLang="en-US" dirty="0">
                <a:latin typeface="+mn-ea"/>
              </a:rPr>
              <a:t>という</a:t>
            </a:r>
            <a:r>
              <a:rPr lang="en-US" altLang="ja-JP" dirty="0">
                <a:latin typeface="+mn-ea"/>
              </a:rPr>
              <a:t>2</a:t>
            </a:r>
            <a:r>
              <a:rPr lang="ja-JP" altLang="en-US" dirty="0">
                <a:latin typeface="+mn-ea"/>
              </a:rPr>
              <a:t>連続塩基は、③全部で</a:t>
            </a:r>
            <a:r>
              <a:rPr lang="en-US" altLang="ja-JP" dirty="0">
                <a:latin typeface="+mn-ea"/>
              </a:rPr>
              <a:t>21</a:t>
            </a:r>
            <a:r>
              <a:rPr lang="ja-JP" altLang="en-US" dirty="0">
                <a:latin typeface="+mn-ea"/>
              </a:rPr>
              <a:t>回出現したと解釈する。</a:t>
            </a:r>
          </a:p>
        </p:txBody>
      </p:sp>
      <p:grpSp>
        <p:nvGrpSpPr>
          <p:cNvPr id="28" name="グループ化 1">
            <a:extLst>
              <a:ext uri="{FF2B5EF4-FFF2-40B4-BE49-F238E27FC236}">
                <a16:creationId xmlns:a16="http://schemas.microsoft.com/office/drawing/2014/main" id="{F5CA431E-3331-4C71-96A3-85FD672D5E22}"/>
              </a:ext>
            </a:extLst>
          </p:cNvPr>
          <p:cNvGrpSpPr>
            <a:grpSpLocks/>
          </p:cNvGrpSpPr>
          <p:nvPr/>
        </p:nvGrpSpPr>
        <p:grpSpPr bwMode="auto">
          <a:xfrm>
            <a:off x="1573200" y="4653136"/>
            <a:ext cx="415498" cy="647700"/>
            <a:chOff x="8946000" y="4620357"/>
            <a:chExt cx="415497" cy="647700"/>
          </a:xfrm>
        </p:grpSpPr>
        <p:sp>
          <p:nvSpPr>
            <p:cNvPr id="29" name="下矢印 31">
              <a:extLst>
                <a:ext uri="{FF2B5EF4-FFF2-40B4-BE49-F238E27FC236}">
                  <a16:creationId xmlns:a16="http://schemas.microsoft.com/office/drawing/2014/main" id="{BAE585CF-D51C-4381-AC37-3D46FBA48971}"/>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0" name="正方形/長方形 1">
              <a:extLst>
                <a:ext uri="{FF2B5EF4-FFF2-40B4-BE49-F238E27FC236}">
                  <a16:creationId xmlns:a16="http://schemas.microsoft.com/office/drawing/2014/main" id="{F1EEB13F-AA7F-4A3D-A7BB-B453AC441098}"/>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
        <p:nvSpPr>
          <p:cNvPr id="11" name="テキスト ボックス 17">
            <a:extLst>
              <a:ext uri="{FF2B5EF4-FFF2-40B4-BE49-F238E27FC236}">
                <a16:creationId xmlns:a16="http://schemas.microsoft.com/office/drawing/2014/main" id="{3F134B2F-065E-4A6F-99D9-4D13E0657658}"/>
              </a:ext>
            </a:extLst>
          </p:cNvPr>
          <p:cNvSpPr txBox="1">
            <a:spLocks noChangeArrowheads="1"/>
          </p:cNvSpPr>
          <p:nvPr/>
        </p:nvSpPr>
        <p:spPr bwMode="auto">
          <a:xfrm>
            <a:off x="5169024"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sp>
        <p:nvSpPr>
          <p:cNvPr id="13" name="正方形/長方形 12">
            <a:extLst>
              <a:ext uri="{FF2B5EF4-FFF2-40B4-BE49-F238E27FC236}">
                <a16:creationId xmlns:a16="http://schemas.microsoft.com/office/drawing/2014/main" id="{955F3870-6567-49FD-B796-C82E9D429DCA}"/>
              </a:ext>
            </a:extLst>
          </p:cNvPr>
          <p:cNvSpPr/>
          <p:nvPr/>
        </p:nvSpPr>
        <p:spPr>
          <a:xfrm>
            <a:off x="5616000" y="2780928"/>
            <a:ext cx="288000" cy="23040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4" name="グループ化 25">
            <a:extLst>
              <a:ext uri="{FF2B5EF4-FFF2-40B4-BE49-F238E27FC236}">
                <a16:creationId xmlns:a16="http://schemas.microsoft.com/office/drawing/2014/main" id="{0AF983D2-410F-4278-983F-D3CCA2513321}"/>
              </a:ext>
            </a:extLst>
          </p:cNvPr>
          <p:cNvGrpSpPr>
            <a:grpSpLocks/>
          </p:cNvGrpSpPr>
          <p:nvPr/>
        </p:nvGrpSpPr>
        <p:grpSpPr bwMode="auto">
          <a:xfrm>
            <a:off x="4791190" y="4950000"/>
            <a:ext cx="647700" cy="368300"/>
            <a:chOff x="8265543" y="5967772"/>
            <a:chExt cx="647700" cy="369332"/>
          </a:xfrm>
        </p:grpSpPr>
        <p:sp>
          <p:nvSpPr>
            <p:cNvPr id="15" name="下矢印 26">
              <a:extLst>
                <a:ext uri="{FF2B5EF4-FFF2-40B4-BE49-F238E27FC236}">
                  <a16:creationId xmlns:a16="http://schemas.microsoft.com/office/drawing/2014/main" id="{49FDA5C5-95B7-4071-A0A3-792499134712}"/>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6" name="テキスト ボックス 27">
              <a:extLst>
                <a:ext uri="{FF2B5EF4-FFF2-40B4-BE49-F238E27FC236}">
                  <a16:creationId xmlns:a16="http://schemas.microsoft.com/office/drawing/2014/main" id="{A7FAA494-6F63-46AF-9197-A604656482BE}"/>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17" name="グループ化 25">
            <a:extLst>
              <a:ext uri="{FF2B5EF4-FFF2-40B4-BE49-F238E27FC236}">
                <a16:creationId xmlns:a16="http://schemas.microsoft.com/office/drawing/2014/main" id="{A42C487B-680C-4947-9375-5173F6ED2BBE}"/>
              </a:ext>
            </a:extLst>
          </p:cNvPr>
          <p:cNvGrpSpPr>
            <a:grpSpLocks/>
          </p:cNvGrpSpPr>
          <p:nvPr/>
        </p:nvGrpSpPr>
        <p:grpSpPr bwMode="auto">
          <a:xfrm>
            <a:off x="5438890" y="2412628"/>
            <a:ext cx="647700" cy="368300"/>
            <a:chOff x="8265543" y="5967772"/>
            <a:chExt cx="647700" cy="369332"/>
          </a:xfrm>
        </p:grpSpPr>
        <p:sp>
          <p:nvSpPr>
            <p:cNvPr id="18" name="下矢印 26">
              <a:extLst>
                <a:ext uri="{FF2B5EF4-FFF2-40B4-BE49-F238E27FC236}">
                  <a16:creationId xmlns:a16="http://schemas.microsoft.com/office/drawing/2014/main" id="{7FCE8333-E3B0-4B43-9378-C14F889773DD}"/>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9" name="テキスト ボックス 27">
              <a:extLst>
                <a:ext uri="{FF2B5EF4-FFF2-40B4-BE49-F238E27FC236}">
                  <a16:creationId xmlns:a16="http://schemas.microsoft.com/office/drawing/2014/main" id="{4673235E-E3B3-4964-9C34-3A081B5A9A4B}"/>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spTree>
    <p:extLst>
      <p:ext uri="{BB962C8B-B14F-4D97-AF65-F5344CB8AC3E}">
        <p14:creationId xmlns:p14="http://schemas.microsoft.com/office/powerpoint/2010/main" val="422823438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BAF3D8E-DFB6-449D-8FC5-2EE803BD7B70}"/>
              </a:ext>
            </a:extLst>
          </p:cNvPr>
          <p:cNvPicPr>
            <a:picLocks noChangeAspect="1"/>
          </p:cNvPicPr>
          <p:nvPr/>
        </p:nvPicPr>
        <p:blipFill>
          <a:blip r:embed="rId3"/>
          <a:stretch>
            <a:fillRect/>
          </a:stretch>
        </p:blipFill>
        <p:spPr>
          <a:xfrm>
            <a:off x="36000" y="936000"/>
            <a:ext cx="9391650" cy="5162550"/>
          </a:xfrm>
          <a:prstGeom prst="rect">
            <a:avLst/>
          </a:prstGeom>
        </p:spPr>
      </p:pic>
      <p:sp>
        <p:nvSpPr>
          <p:cNvPr id="279554" name="Rectangle 2"/>
          <p:cNvSpPr>
            <a:spLocks noGrp="1" noChangeArrowheads="1"/>
          </p:cNvSpPr>
          <p:nvPr>
            <p:ph type="title"/>
          </p:nvPr>
        </p:nvSpPr>
        <p:spPr>
          <a:xfrm>
            <a:off x="344488" y="188640"/>
            <a:ext cx="5904656" cy="936104"/>
          </a:xfrm>
        </p:spPr>
        <p:txBody>
          <a:bodyPr/>
          <a:lstStyle/>
          <a:p>
            <a:r>
              <a:rPr lang="ja-JP" altLang="en-US" sz="3600" dirty="0">
                <a:latin typeface="+mn-ea"/>
              </a:rPr>
              <a:t>基本的な考え方</a:t>
            </a:r>
            <a:r>
              <a:rPr lang="en-US" altLang="ja-JP" sz="3600" dirty="0">
                <a:latin typeface="+mn-ea"/>
              </a:rPr>
              <a:t>(</a:t>
            </a:r>
            <a:r>
              <a:rPr lang="ja-JP" altLang="en-US" sz="3600" dirty="0">
                <a:latin typeface="+mn-ea"/>
              </a:rPr>
              <a:t>例題</a:t>
            </a:r>
            <a:r>
              <a:rPr lang="en-US" altLang="ja-JP" sz="3600" dirty="0">
                <a:latin typeface="+mn-ea"/>
              </a:rPr>
              <a:t>7)</a:t>
            </a:r>
            <a:r>
              <a:rPr lang="en-US" altLang="ja-JP" sz="4000" dirty="0">
                <a:latin typeface="+mn-ea"/>
              </a:rPr>
              <a:t>11</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187</a:t>
            </a:fld>
            <a:endParaRPr lang="en-US" altLang="ja-JP" dirty="0">
              <a:solidFill>
                <a:srgbClr val="000000"/>
              </a:solidFill>
            </a:endParaRPr>
          </a:p>
        </p:txBody>
      </p:sp>
      <p:pic>
        <p:nvPicPr>
          <p:cNvPr id="4" name="図 3">
            <a:extLst>
              <a:ext uri="{FF2B5EF4-FFF2-40B4-BE49-F238E27FC236}">
                <a16:creationId xmlns:a16="http://schemas.microsoft.com/office/drawing/2014/main" id="{530401EB-B9E9-4750-AE5B-3B50EBDE1CC5}"/>
              </a:ext>
            </a:extLst>
          </p:cNvPr>
          <p:cNvPicPr>
            <a:picLocks noChangeAspect="1"/>
          </p:cNvPicPr>
          <p:nvPr/>
        </p:nvPicPr>
        <p:blipFill>
          <a:blip r:embed="rId4"/>
          <a:stretch>
            <a:fillRect/>
          </a:stretch>
        </p:blipFill>
        <p:spPr>
          <a:xfrm>
            <a:off x="792000" y="180000"/>
            <a:ext cx="4557155" cy="167655"/>
          </a:xfrm>
          <a:prstGeom prst="rect">
            <a:avLst/>
          </a:prstGeom>
        </p:spPr>
      </p:pic>
      <p:grpSp>
        <p:nvGrpSpPr>
          <p:cNvPr id="28" name="グループ化 1">
            <a:extLst>
              <a:ext uri="{FF2B5EF4-FFF2-40B4-BE49-F238E27FC236}">
                <a16:creationId xmlns:a16="http://schemas.microsoft.com/office/drawing/2014/main" id="{F5CA431E-3331-4C71-96A3-85FD672D5E22}"/>
              </a:ext>
            </a:extLst>
          </p:cNvPr>
          <p:cNvGrpSpPr>
            <a:grpSpLocks/>
          </p:cNvGrpSpPr>
          <p:nvPr/>
        </p:nvGrpSpPr>
        <p:grpSpPr bwMode="auto">
          <a:xfrm>
            <a:off x="1573200" y="4653136"/>
            <a:ext cx="415498" cy="647700"/>
            <a:chOff x="8946000" y="4620357"/>
            <a:chExt cx="415497" cy="647700"/>
          </a:xfrm>
        </p:grpSpPr>
        <p:sp>
          <p:nvSpPr>
            <p:cNvPr id="29" name="下矢印 31">
              <a:extLst>
                <a:ext uri="{FF2B5EF4-FFF2-40B4-BE49-F238E27FC236}">
                  <a16:creationId xmlns:a16="http://schemas.microsoft.com/office/drawing/2014/main" id="{BAE585CF-D51C-4381-AC37-3D46FBA48971}"/>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0" name="正方形/長方形 1">
              <a:extLst>
                <a:ext uri="{FF2B5EF4-FFF2-40B4-BE49-F238E27FC236}">
                  <a16:creationId xmlns:a16="http://schemas.microsoft.com/office/drawing/2014/main" id="{F1EEB13F-AA7F-4A3D-A7BB-B453AC441098}"/>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
        <p:nvSpPr>
          <p:cNvPr id="20" name="Text Box 8">
            <a:extLst>
              <a:ext uri="{FF2B5EF4-FFF2-40B4-BE49-F238E27FC236}">
                <a16:creationId xmlns:a16="http://schemas.microsoft.com/office/drawing/2014/main" id="{6A30CDA1-32D0-4713-9FD8-ACF088B3BF2A}"/>
              </a:ext>
            </a:extLst>
          </p:cNvPr>
          <p:cNvSpPr txBox="1">
            <a:spLocks noChangeArrowheads="1"/>
          </p:cNvSpPr>
          <p:nvPr/>
        </p:nvSpPr>
        <p:spPr bwMode="auto">
          <a:xfrm>
            <a:off x="5796172" y="46100"/>
            <a:ext cx="4053371" cy="2585323"/>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spcBef>
                <a:spcPct val="50000"/>
              </a:spcBef>
            </a:pPr>
            <a:r>
              <a:rPr lang="ja-JP" altLang="en-US" dirty="0">
                <a:solidFill>
                  <a:schemeClr val="bg1">
                    <a:lumMod val="50000"/>
                  </a:schemeClr>
                </a:solidFill>
                <a:latin typeface="+mn-ea"/>
              </a:rPr>
              <a:t>ゲノムサイズ推定の場合は、リードごとではなく入力ファイル全体で考える。列</a:t>
            </a:r>
            <a:r>
              <a:rPr lang="en-US" altLang="ja-JP" dirty="0">
                <a:solidFill>
                  <a:schemeClr val="bg1">
                    <a:lumMod val="50000"/>
                  </a:schemeClr>
                </a:solidFill>
                <a:latin typeface="+mn-ea"/>
              </a:rPr>
              <a:t>(columns)</a:t>
            </a:r>
            <a:r>
              <a:rPr lang="ja-JP" altLang="en-US" dirty="0">
                <a:solidFill>
                  <a:schemeClr val="bg1">
                    <a:lumMod val="50000"/>
                  </a:schemeClr>
                </a:solidFill>
                <a:latin typeface="+mn-ea"/>
              </a:rPr>
              <a:t>ごとの総和</a:t>
            </a:r>
            <a:r>
              <a:rPr lang="en-US" altLang="ja-JP" dirty="0">
                <a:solidFill>
                  <a:schemeClr val="bg1">
                    <a:lumMod val="50000"/>
                  </a:schemeClr>
                </a:solidFill>
                <a:latin typeface="+mn-ea"/>
              </a:rPr>
              <a:t>(summation)</a:t>
            </a:r>
            <a:r>
              <a:rPr lang="ja-JP" altLang="en-US" dirty="0">
                <a:solidFill>
                  <a:schemeClr val="bg1">
                    <a:lumMod val="50000"/>
                  </a:schemeClr>
                </a:solidFill>
                <a:latin typeface="+mn-ea"/>
              </a:rPr>
              <a:t>を計算する、①</a:t>
            </a:r>
            <a:r>
              <a:rPr lang="en-US" altLang="ja-JP" dirty="0" err="1">
                <a:solidFill>
                  <a:schemeClr val="bg1">
                    <a:lumMod val="50000"/>
                  </a:schemeClr>
                </a:solidFill>
                <a:latin typeface="+mn-ea"/>
              </a:rPr>
              <a:t>colSums</a:t>
            </a:r>
            <a:r>
              <a:rPr lang="ja-JP" altLang="en-US" dirty="0">
                <a:solidFill>
                  <a:schemeClr val="bg1">
                    <a:lumMod val="50000"/>
                  </a:schemeClr>
                </a:solidFill>
                <a:latin typeface="+mn-ea"/>
              </a:rPr>
              <a:t>関数を実行。真ん中の</a:t>
            </a:r>
            <a:r>
              <a:rPr lang="en-US" altLang="ja-JP" dirty="0">
                <a:solidFill>
                  <a:schemeClr val="bg1">
                    <a:lumMod val="50000"/>
                  </a:schemeClr>
                </a:solidFill>
                <a:latin typeface="+mn-ea"/>
              </a:rPr>
              <a:t>S</a:t>
            </a:r>
            <a:r>
              <a:rPr lang="ja-JP" altLang="en-US" dirty="0">
                <a:solidFill>
                  <a:schemeClr val="bg1">
                    <a:lumMod val="50000"/>
                  </a:schemeClr>
                </a:solidFill>
                <a:latin typeface="+mn-ea"/>
              </a:rPr>
              <a:t>のみ大文字であることに注意。②例えば</a:t>
            </a:r>
            <a:r>
              <a:rPr lang="en-US" altLang="ja-JP" dirty="0">
                <a:solidFill>
                  <a:schemeClr val="bg1">
                    <a:lumMod val="50000"/>
                  </a:schemeClr>
                </a:solidFill>
                <a:latin typeface="+mn-ea"/>
              </a:rPr>
              <a:t>TT</a:t>
            </a:r>
            <a:r>
              <a:rPr lang="ja-JP" altLang="en-US" dirty="0">
                <a:solidFill>
                  <a:schemeClr val="bg1">
                    <a:lumMod val="50000"/>
                  </a:schemeClr>
                </a:solidFill>
                <a:latin typeface="+mn-ea"/>
              </a:rPr>
              <a:t>という</a:t>
            </a:r>
            <a:r>
              <a:rPr lang="en-US" altLang="ja-JP" dirty="0">
                <a:solidFill>
                  <a:schemeClr val="bg1">
                    <a:lumMod val="50000"/>
                  </a:schemeClr>
                </a:solidFill>
                <a:latin typeface="+mn-ea"/>
              </a:rPr>
              <a:t>2</a:t>
            </a:r>
            <a:r>
              <a:rPr lang="ja-JP" altLang="en-US" dirty="0">
                <a:solidFill>
                  <a:schemeClr val="bg1">
                    <a:lumMod val="50000"/>
                  </a:schemeClr>
                </a:solidFill>
                <a:latin typeface="+mn-ea"/>
              </a:rPr>
              <a:t>連続塩基は、③全部で</a:t>
            </a:r>
            <a:r>
              <a:rPr lang="en-US" altLang="ja-JP" dirty="0">
                <a:solidFill>
                  <a:schemeClr val="bg1">
                    <a:lumMod val="50000"/>
                  </a:schemeClr>
                </a:solidFill>
                <a:latin typeface="+mn-ea"/>
              </a:rPr>
              <a:t>21</a:t>
            </a:r>
            <a:r>
              <a:rPr lang="ja-JP" altLang="en-US" dirty="0">
                <a:solidFill>
                  <a:schemeClr val="bg1">
                    <a:lumMod val="50000"/>
                  </a:schemeClr>
                </a:solidFill>
                <a:latin typeface="+mn-ea"/>
              </a:rPr>
              <a:t>回出現したと解釈する。</a:t>
            </a:r>
            <a:r>
              <a:rPr lang="ja-JP" altLang="en-US" dirty="0">
                <a:latin typeface="+mn-ea"/>
              </a:rPr>
              <a:t>今は例題</a:t>
            </a:r>
            <a:r>
              <a:rPr lang="en-US" altLang="ja-JP" dirty="0">
                <a:latin typeface="+mn-ea"/>
              </a:rPr>
              <a:t>7</a:t>
            </a:r>
            <a:r>
              <a:rPr lang="ja-JP" altLang="en-US" dirty="0">
                <a:latin typeface="+mn-ea"/>
              </a:rPr>
              <a:t>の結果に対して、①</a:t>
            </a:r>
            <a:r>
              <a:rPr lang="en-US" altLang="ja-JP" dirty="0" err="1">
                <a:latin typeface="+mn-ea"/>
              </a:rPr>
              <a:t>colSums</a:t>
            </a:r>
            <a:r>
              <a:rPr lang="ja-JP" altLang="en-US" dirty="0">
                <a:latin typeface="+mn-ea"/>
              </a:rPr>
              <a:t>を追加で実行した。これを最初からやっているのが例題</a:t>
            </a:r>
            <a:r>
              <a:rPr lang="en-US" altLang="ja-JP" dirty="0">
                <a:latin typeface="+mn-ea"/>
              </a:rPr>
              <a:t>8</a:t>
            </a:r>
            <a:r>
              <a:rPr lang="ja-JP" altLang="en-US" dirty="0">
                <a:latin typeface="+mn-ea"/>
              </a:rPr>
              <a:t>。</a:t>
            </a:r>
          </a:p>
        </p:txBody>
      </p:sp>
      <p:sp>
        <p:nvSpPr>
          <p:cNvPr id="21" name="テキスト ボックス 17">
            <a:extLst>
              <a:ext uri="{FF2B5EF4-FFF2-40B4-BE49-F238E27FC236}">
                <a16:creationId xmlns:a16="http://schemas.microsoft.com/office/drawing/2014/main" id="{74D8D95F-7CFA-4950-8E52-448BB0E0DA2F}"/>
              </a:ext>
            </a:extLst>
          </p:cNvPr>
          <p:cNvSpPr txBox="1">
            <a:spLocks noChangeArrowheads="1"/>
          </p:cNvSpPr>
          <p:nvPr/>
        </p:nvSpPr>
        <p:spPr bwMode="auto">
          <a:xfrm>
            <a:off x="5169024"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spTree>
    <p:extLst>
      <p:ext uri="{BB962C8B-B14F-4D97-AF65-F5344CB8AC3E}">
        <p14:creationId xmlns:p14="http://schemas.microsoft.com/office/powerpoint/2010/main" val="350334802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6000"/>
            <a:ext cx="9453504" cy="4536157"/>
          </a:xfrm>
        </p:spPr>
        <p:txBody>
          <a:bodyPr/>
          <a:lstStyle/>
          <a:p>
            <a:r>
              <a:rPr lang="en-US" altLang="ja-JP" sz="2400" dirty="0">
                <a:solidFill>
                  <a:schemeClr val="bg1">
                    <a:lumMod val="50000"/>
                  </a:schemeClr>
                </a:solidFill>
                <a:latin typeface="+mn-ea"/>
              </a:rPr>
              <a:t>Introduction</a:t>
            </a:r>
            <a:r>
              <a:rPr lang="ja-JP" altLang="en-US" sz="2400" dirty="0">
                <a:solidFill>
                  <a:schemeClr val="bg1">
                    <a:lumMod val="50000"/>
                  </a:schemeClr>
                </a:solidFill>
                <a:latin typeface="+mn-ea"/>
              </a:rPr>
              <a:t>、出現頻度解析（</a:t>
            </a:r>
            <a:r>
              <a:rPr lang="en-US" altLang="ja-JP" sz="2400" dirty="0">
                <a:solidFill>
                  <a:schemeClr val="bg1">
                    <a:lumMod val="50000"/>
                  </a:schemeClr>
                </a:solidFill>
                <a:latin typeface="+mn-ea"/>
              </a:rPr>
              <a:t>k=2</a:t>
            </a:r>
            <a:r>
              <a:rPr lang="ja-JP" altLang="en-US" sz="2400" dirty="0">
                <a:solidFill>
                  <a:schemeClr val="bg1">
                    <a:lumMod val="50000"/>
                  </a:schemeClr>
                </a:solidFill>
                <a:latin typeface="+mn-ea"/>
              </a:rPr>
              <a:t>）、出現頻度解析（</a:t>
            </a:r>
            <a:r>
              <a:rPr lang="en-US" altLang="ja-JP" sz="2400" dirty="0">
                <a:solidFill>
                  <a:schemeClr val="bg1">
                    <a:lumMod val="50000"/>
                  </a:schemeClr>
                </a:solidFill>
                <a:latin typeface="+mn-ea"/>
              </a:rPr>
              <a:t>k=1</a:t>
            </a:r>
            <a:r>
              <a:rPr lang="ja-JP" altLang="en-US" sz="2400" dirty="0">
                <a:solidFill>
                  <a:schemeClr val="bg1">
                    <a:lumMod val="50000"/>
                  </a:schemeClr>
                </a:solidFill>
                <a:latin typeface="+mn-ea"/>
              </a:rPr>
              <a:t>）</a:t>
            </a:r>
            <a:endParaRPr lang="en-US" altLang="ja-JP" sz="2400" dirty="0">
              <a:solidFill>
                <a:schemeClr val="bg1">
                  <a:lumMod val="50000"/>
                </a:schemeClr>
              </a:solidFill>
              <a:latin typeface="+mn-ea"/>
            </a:endParaRPr>
          </a:p>
          <a:p>
            <a:r>
              <a:rPr lang="en-US" altLang="ja-JP" sz="2400" dirty="0">
                <a:solidFill>
                  <a:schemeClr val="bg1">
                    <a:lumMod val="50000"/>
                  </a:schemeClr>
                </a:solidFill>
                <a:latin typeface="+mn-ea"/>
              </a:rPr>
              <a:t>k=1</a:t>
            </a:r>
            <a:r>
              <a:rPr lang="ja-JP" altLang="en-US" sz="2400" dirty="0">
                <a:solidFill>
                  <a:schemeClr val="bg1">
                    <a:lumMod val="50000"/>
                  </a:schemeClr>
                </a:solidFill>
                <a:latin typeface="+mn-ea"/>
              </a:rPr>
              <a:t>で実践、</a:t>
            </a:r>
            <a:r>
              <a:rPr lang="en-US" altLang="ja-JP" sz="2400" dirty="0">
                <a:solidFill>
                  <a:schemeClr val="bg1">
                    <a:lumMod val="50000"/>
                  </a:schemeClr>
                </a:solidFill>
                <a:latin typeface="+mn-ea"/>
              </a:rPr>
              <a:t>multi-FASTA</a:t>
            </a:r>
            <a:r>
              <a:rPr lang="ja-JP" altLang="en-US" sz="2400" dirty="0">
                <a:solidFill>
                  <a:schemeClr val="bg1">
                    <a:lumMod val="50000"/>
                  </a:schemeClr>
                </a:solidFill>
                <a:latin typeface="+mn-ea"/>
              </a:rPr>
              <a:t>ファイル、他の例題を実行</a:t>
            </a:r>
            <a:endParaRPr lang="en-US" altLang="ja-JP" sz="2400" dirty="0">
              <a:solidFill>
                <a:schemeClr val="bg1">
                  <a:lumMod val="50000"/>
                </a:schemeClr>
              </a:solidFill>
              <a:latin typeface="+mn-ea"/>
            </a:endParaRPr>
          </a:p>
          <a:p>
            <a:r>
              <a:rPr lang="en-US" altLang="ja-JP" sz="2400" dirty="0">
                <a:solidFill>
                  <a:schemeClr val="bg1">
                    <a:lumMod val="50000"/>
                  </a:schemeClr>
                </a:solidFill>
                <a:latin typeface="+mn-ea"/>
              </a:rPr>
              <a:t>k=2</a:t>
            </a:r>
            <a:r>
              <a:rPr lang="ja-JP" altLang="en-US" sz="2400" dirty="0">
                <a:solidFill>
                  <a:schemeClr val="bg1">
                    <a:lumMod val="50000"/>
                  </a:schemeClr>
                </a:solidFill>
                <a:latin typeface="+mn-ea"/>
              </a:rPr>
              <a:t>で実践、関数マニュアル、例題</a:t>
            </a:r>
            <a:r>
              <a:rPr lang="en-US" altLang="ja-JP" sz="2400" dirty="0">
                <a:solidFill>
                  <a:schemeClr val="bg1">
                    <a:lumMod val="50000"/>
                  </a:schemeClr>
                </a:solidFill>
                <a:latin typeface="+mn-ea"/>
              </a:rPr>
              <a:t>2</a:t>
            </a:r>
            <a:r>
              <a:rPr lang="ja-JP" altLang="en-US" sz="2400" dirty="0">
                <a:solidFill>
                  <a:schemeClr val="bg1">
                    <a:lumMod val="50000"/>
                  </a:schemeClr>
                </a:solidFill>
                <a:latin typeface="+mn-ea"/>
              </a:rPr>
              <a:t>を実行、例題</a:t>
            </a:r>
            <a:r>
              <a:rPr lang="en-US" altLang="ja-JP" sz="2400" dirty="0">
                <a:solidFill>
                  <a:schemeClr val="bg1">
                    <a:lumMod val="50000"/>
                  </a:schemeClr>
                </a:solidFill>
                <a:latin typeface="+mn-ea"/>
              </a:rPr>
              <a:t>7</a:t>
            </a:r>
            <a:r>
              <a:rPr lang="ja-JP" altLang="en-US" sz="2400" dirty="0">
                <a:solidFill>
                  <a:schemeClr val="bg1">
                    <a:lumMod val="50000"/>
                  </a:schemeClr>
                </a:solidFill>
                <a:latin typeface="+mn-ea"/>
              </a:rPr>
              <a:t>を実行</a:t>
            </a:r>
            <a:endParaRPr lang="en-US" altLang="ja-JP" sz="2400" dirty="0">
              <a:solidFill>
                <a:schemeClr val="bg1">
                  <a:lumMod val="50000"/>
                </a:schemeClr>
              </a:solidFill>
              <a:latin typeface="+mn-ea"/>
            </a:endParaRPr>
          </a:p>
          <a:p>
            <a:r>
              <a:rPr lang="ja-JP" altLang="en-US" sz="2400" dirty="0">
                <a:solidFill>
                  <a:schemeClr val="bg1">
                    <a:lumMod val="50000"/>
                  </a:schemeClr>
                </a:solidFill>
                <a:latin typeface="+mn-ea"/>
              </a:rPr>
              <a:t>確率の話、作図（例題</a:t>
            </a:r>
            <a:r>
              <a:rPr lang="en-US" altLang="ja-JP" sz="2400" dirty="0">
                <a:solidFill>
                  <a:schemeClr val="bg1">
                    <a:lumMod val="50000"/>
                  </a:schemeClr>
                </a:solidFill>
                <a:latin typeface="+mn-ea"/>
              </a:rPr>
              <a:t>10</a:t>
            </a:r>
            <a:r>
              <a:rPr lang="ja-JP" altLang="en-US" sz="2400" dirty="0">
                <a:solidFill>
                  <a:schemeClr val="bg1">
                    <a:lumMod val="50000"/>
                  </a:schemeClr>
                </a:solidFill>
                <a:latin typeface="+mn-ea"/>
              </a:rPr>
              <a:t>）、作図（例題</a:t>
            </a:r>
            <a:r>
              <a:rPr lang="en-US" altLang="ja-JP" sz="2400" dirty="0">
                <a:solidFill>
                  <a:schemeClr val="bg1">
                    <a:lumMod val="50000"/>
                  </a:schemeClr>
                </a:solidFill>
                <a:latin typeface="+mn-ea"/>
              </a:rPr>
              <a:t>11</a:t>
            </a:r>
            <a:r>
              <a:rPr lang="ja-JP" altLang="en-US" sz="2400" dirty="0">
                <a:solidFill>
                  <a:schemeClr val="bg1">
                    <a:lumMod val="50000"/>
                  </a:schemeClr>
                </a:solidFill>
                <a:latin typeface="+mn-ea"/>
              </a:rPr>
              <a:t>）、作図（例題</a:t>
            </a:r>
            <a:r>
              <a:rPr lang="en-US" altLang="ja-JP" sz="2400" dirty="0">
                <a:solidFill>
                  <a:schemeClr val="bg1">
                    <a:lumMod val="50000"/>
                  </a:schemeClr>
                </a:solidFill>
                <a:latin typeface="+mn-ea"/>
              </a:rPr>
              <a:t>12</a:t>
            </a:r>
            <a:r>
              <a:rPr lang="ja-JP" altLang="en-US" sz="2400" dirty="0">
                <a:solidFill>
                  <a:schemeClr val="bg1">
                    <a:lumMod val="50000"/>
                  </a:schemeClr>
                </a:solidFill>
                <a:latin typeface="+mn-ea"/>
              </a:rPr>
              <a:t>）</a:t>
            </a:r>
            <a:endParaRPr lang="en-US" altLang="ja-JP" sz="2400" dirty="0">
              <a:solidFill>
                <a:schemeClr val="bg1">
                  <a:lumMod val="50000"/>
                </a:schemeClr>
              </a:solidFill>
              <a:latin typeface="+mn-ea"/>
            </a:endParaRPr>
          </a:p>
          <a:p>
            <a:r>
              <a:rPr lang="ja-JP" altLang="en-US" sz="2400" dirty="0">
                <a:solidFill>
                  <a:schemeClr val="bg1">
                    <a:lumMod val="50000"/>
                  </a:schemeClr>
                </a:solidFill>
                <a:latin typeface="+mn-ea"/>
              </a:rPr>
              <a:t>塩基配列解析の基礎</a:t>
            </a:r>
            <a:endParaRPr lang="en-US" altLang="ja-JP" sz="2400" dirty="0">
              <a:solidFill>
                <a:schemeClr val="bg1">
                  <a:lumMod val="50000"/>
                </a:schemeClr>
              </a:solidFill>
              <a:latin typeface="+mn-ea"/>
            </a:endParaRPr>
          </a:p>
          <a:p>
            <a:pPr lvl="1"/>
            <a:r>
              <a:rPr lang="en-US" altLang="ja-JP" sz="2000" dirty="0">
                <a:solidFill>
                  <a:schemeClr val="bg1">
                    <a:lumMod val="50000"/>
                  </a:schemeClr>
                </a:solidFill>
                <a:latin typeface="+mn-ea"/>
              </a:rPr>
              <a:t>GC</a:t>
            </a:r>
            <a:r>
              <a:rPr lang="ja-JP" altLang="en-US" sz="2000" dirty="0">
                <a:solidFill>
                  <a:schemeClr val="bg1">
                    <a:lumMod val="50000"/>
                  </a:schemeClr>
                </a:solidFill>
                <a:latin typeface="+mn-ea"/>
              </a:rPr>
              <a:t>含量、ランダム配列を生成、部分配列の切り出し</a:t>
            </a:r>
            <a:endParaRPr lang="en-US" altLang="ja-JP" sz="2000" dirty="0">
              <a:solidFill>
                <a:schemeClr val="bg1">
                  <a:lumMod val="50000"/>
                </a:schemeClr>
              </a:solidFill>
              <a:latin typeface="+mn-ea"/>
            </a:endParaRPr>
          </a:p>
          <a:p>
            <a:r>
              <a:rPr lang="ja-JP" altLang="en-US" sz="2400" dirty="0">
                <a:solidFill>
                  <a:schemeClr val="bg1">
                    <a:lumMod val="50000"/>
                  </a:schemeClr>
                </a:solidFill>
                <a:latin typeface="+mn-ea"/>
              </a:rPr>
              <a:t>ゲノムサイズ推定</a:t>
            </a:r>
            <a:endParaRPr lang="en-US" altLang="ja-JP" sz="2400" dirty="0">
              <a:solidFill>
                <a:schemeClr val="bg1">
                  <a:lumMod val="50000"/>
                </a:schemeClr>
              </a:solidFill>
              <a:latin typeface="+mn-ea"/>
            </a:endParaRPr>
          </a:p>
          <a:p>
            <a:pPr lvl="1"/>
            <a:r>
              <a:rPr lang="ja-JP" altLang="en-US" sz="2000" dirty="0">
                <a:solidFill>
                  <a:schemeClr val="bg1">
                    <a:lumMod val="50000"/>
                  </a:schemeClr>
                </a:solidFill>
                <a:latin typeface="+mn-ea"/>
              </a:rPr>
              <a:t>サンプルデータ（例題</a:t>
            </a:r>
            <a:r>
              <a:rPr lang="en-US" altLang="ja-JP" sz="2000" dirty="0">
                <a:solidFill>
                  <a:schemeClr val="bg1">
                    <a:lumMod val="50000"/>
                  </a:schemeClr>
                </a:solidFill>
                <a:latin typeface="+mn-ea"/>
              </a:rPr>
              <a:t>32</a:t>
            </a:r>
            <a:r>
              <a:rPr lang="ja-JP" altLang="en-US" sz="2000" dirty="0">
                <a:solidFill>
                  <a:schemeClr val="bg1">
                    <a:lumMod val="50000"/>
                  </a:schemeClr>
                </a:solidFill>
                <a:latin typeface="+mn-ea"/>
              </a:rPr>
              <a:t>）、被覆率（</a:t>
            </a:r>
            <a:r>
              <a:rPr lang="en-US" altLang="ja-JP" sz="2000" dirty="0">
                <a:solidFill>
                  <a:schemeClr val="bg1">
                    <a:lumMod val="50000"/>
                  </a:schemeClr>
                </a:solidFill>
                <a:latin typeface="+mn-ea"/>
              </a:rPr>
              <a:t>coverage</a:t>
            </a:r>
            <a:r>
              <a:rPr lang="ja-JP" altLang="en-US" sz="2000" dirty="0">
                <a:solidFill>
                  <a:schemeClr val="bg1">
                    <a:lumMod val="50000"/>
                  </a:schemeClr>
                </a:solidFill>
                <a:latin typeface="+mn-ea"/>
              </a:rPr>
              <a:t>）、基本的な考え方</a:t>
            </a:r>
            <a:r>
              <a:rPr lang="en-US" altLang="ja-JP" sz="2000" dirty="0">
                <a:solidFill>
                  <a:schemeClr val="bg1">
                    <a:lumMod val="50000"/>
                  </a:schemeClr>
                </a:solidFill>
                <a:latin typeface="+mn-ea"/>
              </a:rPr>
              <a:t>(</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7</a:t>
            </a:r>
            <a:r>
              <a:rPr lang="ja-JP" altLang="en-US" sz="2000" dirty="0">
                <a:solidFill>
                  <a:schemeClr val="bg1">
                    <a:lumMod val="50000"/>
                  </a:schemeClr>
                </a:solidFill>
                <a:latin typeface="+mn-ea"/>
              </a:rPr>
              <a:t>）</a:t>
            </a:r>
            <a:endParaRPr lang="en-US" altLang="ja-JP" sz="2000" dirty="0">
              <a:solidFill>
                <a:schemeClr val="bg1">
                  <a:lumMod val="50000"/>
                </a:schemeClr>
              </a:solidFill>
              <a:latin typeface="+mn-ea"/>
            </a:endParaRPr>
          </a:p>
          <a:p>
            <a:pPr lvl="1"/>
            <a:r>
              <a:rPr lang="ja-JP" altLang="en-US" sz="2000" dirty="0">
                <a:latin typeface="+mn-ea"/>
              </a:rPr>
              <a:t>例題</a:t>
            </a:r>
            <a:r>
              <a:rPr lang="en-US" altLang="ja-JP" sz="2000" dirty="0">
                <a:latin typeface="+mn-ea"/>
              </a:rPr>
              <a:t>8</a:t>
            </a:r>
            <a:r>
              <a:rPr lang="ja-JP" altLang="en-US" sz="2000" dirty="0">
                <a:latin typeface="+mn-ea"/>
              </a:rPr>
              <a:t>（</a:t>
            </a:r>
            <a:r>
              <a:rPr lang="en-US" altLang="ja-JP" sz="2000" dirty="0">
                <a:latin typeface="+mn-ea"/>
              </a:rPr>
              <a:t>k=2)</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9</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k=3</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1,000</a:t>
            </a:r>
            <a:r>
              <a:rPr lang="ja-JP" altLang="en-US" sz="2000" dirty="0">
                <a:solidFill>
                  <a:schemeClr val="bg1">
                    <a:lumMod val="50000"/>
                  </a:schemeClr>
                </a:solidFill>
                <a:latin typeface="+mn-ea"/>
              </a:rPr>
              <a:t>塩基の仮想ゲノム（サンプルデータの例題</a:t>
            </a:r>
            <a:r>
              <a:rPr lang="en-US" altLang="ja-JP" sz="2000" dirty="0">
                <a:solidFill>
                  <a:schemeClr val="bg1">
                    <a:lumMod val="50000"/>
                  </a:schemeClr>
                </a:solidFill>
                <a:latin typeface="+mn-ea"/>
              </a:rPr>
              <a:t>33</a:t>
            </a:r>
            <a:r>
              <a:rPr lang="ja-JP" altLang="en-US" sz="2000" dirty="0">
                <a:solidFill>
                  <a:schemeClr val="bg1">
                    <a:lumMod val="50000"/>
                  </a:schemeClr>
                </a:solidFill>
                <a:latin typeface="+mn-ea"/>
              </a:rPr>
              <a:t>）</a:t>
            </a:r>
            <a:endParaRPr lang="en-US" altLang="ja-JP" sz="2000" dirty="0">
              <a:solidFill>
                <a:schemeClr val="bg1">
                  <a:lumMod val="50000"/>
                </a:schemeClr>
              </a:solidFill>
              <a:latin typeface="+mn-ea"/>
            </a:endParaRPr>
          </a:p>
          <a:p>
            <a:pPr lvl="1"/>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11(k=10)</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12(k=10)</a:t>
            </a:r>
            <a:r>
              <a:rPr lang="ja-JP" altLang="en-US" sz="2000" dirty="0">
                <a:solidFill>
                  <a:schemeClr val="bg1">
                    <a:lumMod val="50000"/>
                  </a:schemeClr>
                </a:solidFill>
                <a:latin typeface="+mn-ea"/>
              </a:rPr>
              <a:t>、シークエンスエラーを含む場合</a:t>
            </a:r>
            <a:endParaRPr lang="en-US" altLang="ja-JP" sz="2000" dirty="0">
              <a:solidFill>
                <a:schemeClr val="bg1">
                  <a:lumMod val="50000"/>
                </a:schemeClr>
              </a:solidFill>
              <a:latin typeface="+mn-ea"/>
            </a:endParaRPr>
          </a:p>
          <a:p>
            <a:endParaRPr lang="en-US" altLang="ja-JP" sz="2400" dirty="0">
              <a:solidFill>
                <a:schemeClr val="bg1">
                  <a:lumMod val="50000"/>
                </a:schemeClr>
              </a:solidFill>
              <a:latin typeface="+mn-ea"/>
            </a:endParaRPr>
          </a:p>
          <a:p>
            <a:pPr lvl="1"/>
            <a:endParaRPr lang="en-US" altLang="ja-JP" sz="2000" dirty="0">
              <a:solidFill>
                <a:schemeClr val="bg1">
                  <a:lumMod val="50000"/>
                </a:schemeClr>
              </a:solidFill>
              <a:latin typeface="+mn-ea"/>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188</a:t>
            </a:fld>
            <a:endParaRPr kumimoji="0" lang="en-US" altLang="ja-JP">
              <a:latin typeface="Arial Black" pitchFamily="34" charset="0"/>
            </a:endParaRPr>
          </a:p>
        </p:txBody>
      </p:sp>
    </p:spTree>
    <p:extLst>
      <p:ext uri="{BB962C8B-B14F-4D97-AF65-F5344CB8AC3E}">
        <p14:creationId xmlns:p14="http://schemas.microsoft.com/office/powerpoint/2010/main" val="64543404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CD7E955-6804-4D00-BD46-04506649399A}"/>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例題</a:t>
            </a:r>
            <a:r>
              <a:rPr lang="en-US" altLang="ja-JP" sz="4000" dirty="0">
                <a:latin typeface="+mn-ea"/>
              </a:rPr>
              <a:t>8</a:t>
            </a:r>
            <a:r>
              <a:rPr lang="ja-JP" altLang="en-US" sz="4000" dirty="0">
                <a:latin typeface="+mn-ea"/>
              </a:rPr>
              <a:t>（</a:t>
            </a:r>
            <a:r>
              <a:rPr lang="en-US" altLang="ja-JP" sz="4000" dirty="0">
                <a:latin typeface="+mn-ea"/>
              </a:rPr>
              <a:t>k=</a:t>
            </a:r>
            <a:r>
              <a:rPr lang="en-US" altLang="ja-JP" sz="4000" dirty="0">
                <a:solidFill>
                  <a:srgbClr val="669900"/>
                </a:solidFill>
                <a:latin typeface="+mn-ea"/>
              </a:rPr>
              <a:t>2</a:t>
            </a:r>
            <a:r>
              <a:rPr lang="ja-JP" altLang="en-US" sz="4000" dirty="0">
                <a:latin typeface="+mn-ea"/>
              </a:rPr>
              <a:t>）</a:t>
            </a:r>
            <a:r>
              <a:rPr lang="en-US" altLang="ja-JP" sz="4000" dirty="0">
                <a:latin typeface="+mn-ea"/>
              </a:rPr>
              <a:t>1</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189</a:t>
            </a:fld>
            <a:endParaRPr lang="en-US" altLang="ja-JP" dirty="0">
              <a:solidFill>
                <a:srgbClr val="000000"/>
              </a:solidFill>
            </a:endParaRPr>
          </a:p>
        </p:txBody>
      </p:sp>
      <p:pic>
        <p:nvPicPr>
          <p:cNvPr id="4" name="図 3">
            <a:extLst>
              <a:ext uri="{FF2B5EF4-FFF2-40B4-BE49-F238E27FC236}">
                <a16:creationId xmlns:a16="http://schemas.microsoft.com/office/drawing/2014/main" id="{530401EB-B9E9-4750-AE5B-3B50EBDE1CC5}"/>
              </a:ext>
            </a:extLst>
          </p:cNvPr>
          <p:cNvPicPr>
            <a:picLocks noChangeAspect="1"/>
          </p:cNvPicPr>
          <p:nvPr/>
        </p:nvPicPr>
        <p:blipFill>
          <a:blip r:embed="rId4"/>
          <a:stretch>
            <a:fillRect/>
          </a:stretch>
        </p:blipFill>
        <p:spPr>
          <a:xfrm>
            <a:off x="792000" y="180000"/>
            <a:ext cx="4557155" cy="167655"/>
          </a:xfrm>
          <a:prstGeom prst="rect">
            <a:avLst/>
          </a:prstGeom>
        </p:spPr>
      </p:pic>
      <p:sp>
        <p:nvSpPr>
          <p:cNvPr id="20" name="Text Box 8">
            <a:extLst>
              <a:ext uri="{FF2B5EF4-FFF2-40B4-BE49-F238E27FC236}">
                <a16:creationId xmlns:a16="http://schemas.microsoft.com/office/drawing/2014/main" id="{6A30CDA1-32D0-4713-9FD8-ACF088B3BF2A}"/>
              </a:ext>
            </a:extLst>
          </p:cNvPr>
          <p:cNvSpPr txBox="1">
            <a:spLocks noChangeArrowheads="1"/>
          </p:cNvSpPr>
          <p:nvPr/>
        </p:nvSpPr>
        <p:spPr bwMode="auto">
          <a:xfrm>
            <a:off x="5796172" y="46100"/>
            <a:ext cx="4053371" cy="313932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spcBef>
                <a:spcPct val="50000"/>
              </a:spcBef>
            </a:pPr>
            <a:r>
              <a:rPr lang="ja-JP" altLang="en-US" dirty="0">
                <a:solidFill>
                  <a:schemeClr val="bg1">
                    <a:lumMod val="50000"/>
                  </a:schemeClr>
                </a:solidFill>
                <a:latin typeface="+mn-ea"/>
              </a:rPr>
              <a:t>ゲノムサイズ推定の場合は、リードごとではなく入力ファイル全体で考える。列</a:t>
            </a:r>
            <a:r>
              <a:rPr lang="en-US" altLang="ja-JP" dirty="0">
                <a:solidFill>
                  <a:schemeClr val="bg1">
                    <a:lumMod val="50000"/>
                  </a:schemeClr>
                </a:solidFill>
                <a:latin typeface="+mn-ea"/>
              </a:rPr>
              <a:t>(columns)</a:t>
            </a:r>
            <a:r>
              <a:rPr lang="ja-JP" altLang="en-US" dirty="0">
                <a:solidFill>
                  <a:schemeClr val="bg1">
                    <a:lumMod val="50000"/>
                  </a:schemeClr>
                </a:solidFill>
                <a:latin typeface="+mn-ea"/>
              </a:rPr>
              <a:t>ごとの総和</a:t>
            </a:r>
            <a:r>
              <a:rPr lang="en-US" altLang="ja-JP" dirty="0">
                <a:solidFill>
                  <a:schemeClr val="bg1">
                    <a:lumMod val="50000"/>
                  </a:schemeClr>
                </a:solidFill>
                <a:latin typeface="+mn-ea"/>
              </a:rPr>
              <a:t>(summation)</a:t>
            </a:r>
            <a:r>
              <a:rPr lang="ja-JP" altLang="en-US" dirty="0">
                <a:solidFill>
                  <a:schemeClr val="bg1">
                    <a:lumMod val="50000"/>
                  </a:schemeClr>
                </a:solidFill>
                <a:latin typeface="+mn-ea"/>
              </a:rPr>
              <a:t>を計算する、①</a:t>
            </a:r>
            <a:r>
              <a:rPr lang="en-US" altLang="ja-JP" dirty="0" err="1">
                <a:solidFill>
                  <a:schemeClr val="bg1">
                    <a:lumMod val="50000"/>
                  </a:schemeClr>
                </a:solidFill>
                <a:latin typeface="+mn-ea"/>
              </a:rPr>
              <a:t>colSums</a:t>
            </a:r>
            <a:r>
              <a:rPr lang="ja-JP" altLang="en-US" dirty="0">
                <a:solidFill>
                  <a:schemeClr val="bg1">
                    <a:lumMod val="50000"/>
                  </a:schemeClr>
                </a:solidFill>
                <a:latin typeface="+mn-ea"/>
              </a:rPr>
              <a:t>関数を実行。真ん中の</a:t>
            </a:r>
            <a:r>
              <a:rPr lang="en-US" altLang="ja-JP" dirty="0">
                <a:solidFill>
                  <a:schemeClr val="bg1">
                    <a:lumMod val="50000"/>
                  </a:schemeClr>
                </a:solidFill>
                <a:latin typeface="+mn-ea"/>
              </a:rPr>
              <a:t>S</a:t>
            </a:r>
            <a:r>
              <a:rPr lang="ja-JP" altLang="en-US" dirty="0">
                <a:solidFill>
                  <a:schemeClr val="bg1">
                    <a:lumMod val="50000"/>
                  </a:schemeClr>
                </a:solidFill>
                <a:latin typeface="+mn-ea"/>
              </a:rPr>
              <a:t>のみ大文字であることに注意。②例えば</a:t>
            </a:r>
            <a:r>
              <a:rPr lang="en-US" altLang="ja-JP" dirty="0">
                <a:solidFill>
                  <a:schemeClr val="bg1">
                    <a:lumMod val="50000"/>
                  </a:schemeClr>
                </a:solidFill>
                <a:latin typeface="+mn-ea"/>
              </a:rPr>
              <a:t>TT</a:t>
            </a:r>
            <a:r>
              <a:rPr lang="ja-JP" altLang="en-US" dirty="0">
                <a:solidFill>
                  <a:schemeClr val="bg1">
                    <a:lumMod val="50000"/>
                  </a:schemeClr>
                </a:solidFill>
                <a:latin typeface="+mn-ea"/>
              </a:rPr>
              <a:t>という</a:t>
            </a:r>
            <a:r>
              <a:rPr lang="en-US" altLang="ja-JP" dirty="0">
                <a:solidFill>
                  <a:schemeClr val="bg1">
                    <a:lumMod val="50000"/>
                  </a:schemeClr>
                </a:solidFill>
                <a:latin typeface="+mn-ea"/>
              </a:rPr>
              <a:t>2</a:t>
            </a:r>
            <a:r>
              <a:rPr lang="ja-JP" altLang="en-US" dirty="0">
                <a:solidFill>
                  <a:schemeClr val="bg1">
                    <a:lumMod val="50000"/>
                  </a:schemeClr>
                </a:solidFill>
                <a:latin typeface="+mn-ea"/>
              </a:rPr>
              <a:t>連続塩基は、③全部で</a:t>
            </a:r>
            <a:r>
              <a:rPr lang="en-US" altLang="ja-JP" dirty="0">
                <a:solidFill>
                  <a:schemeClr val="bg1">
                    <a:lumMod val="50000"/>
                  </a:schemeClr>
                </a:solidFill>
                <a:latin typeface="+mn-ea"/>
              </a:rPr>
              <a:t>21</a:t>
            </a:r>
            <a:r>
              <a:rPr lang="ja-JP" altLang="en-US" dirty="0">
                <a:solidFill>
                  <a:schemeClr val="bg1">
                    <a:lumMod val="50000"/>
                  </a:schemeClr>
                </a:solidFill>
                <a:latin typeface="+mn-ea"/>
              </a:rPr>
              <a:t>回出現したと解釈する。今は例題</a:t>
            </a:r>
            <a:r>
              <a:rPr lang="en-US" altLang="ja-JP" dirty="0">
                <a:solidFill>
                  <a:schemeClr val="bg1">
                    <a:lumMod val="50000"/>
                  </a:schemeClr>
                </a:solidFill>
                <a:latin typeface="+mn-ea"/>
              </a:rPr>
              <a:t>7</a:t>
            </a:r>
            <a:r>
              <a:rPr lang="ja-JP" altLang="en-US" dirty="0">
                <a:solidFill>
                  <a:schemeClr val="bg1">
                    <a:lumMod val="50000"/>
                  </a:schemeClr>
                </a:solidFill>
                <a:latin typeface="+mn-ea"/>
              </a:rPr>
              <a:t>の結果に対して、①</a:t>
            </a:r>
            <a:r>
              <a:rPr lang="en-US" altLang="ja-JP" dirty="0" err="1">
                <a:solidFill>
                  <a:schemeClr val="bg1">
                    <a:lumMod val="50000"/>
                  </a:schemeClr>
                </a:solidFill>
                <a:latin typeface="+mn-ea"/>
              </a:rPr>
              <a:t>colSums</a:t>
            </a:r>
            <a:r>
              <a:rPr lang="ja-JP" altLang="en-US" dirty="0">
                <a:solidFill>
                  <a:schemeClr val="bg1">
                    <a:lumMod val="50000"/>
                  </a:schemeClr>
                </a:solidFill>
                <a:latin typeface="+mn-ea"/>
              </a:rPr>
              <a:t>を追加で実行した。これを最初から行っているのが、</a:t>
            </a:r>
            <a:r>
              <a:rPr lang="ja-JP" altLang="en-US" dirty="0">
                <a:latin typeface="+mn-ea"/>
              </a:rPr>
              <a:t>④例題</a:t>
            </a:r>
            <a:r>
              <a:rPr lang="en-US" altLang="ja-JP" dirty="0">
                <a:latin typeface="+mn-ea"/>
              </a:rPr>
              <a:t>8</a:t>
            </a:r>
            <a:r>
              <a:rPr lang="ja-JP" altLang="en-US" dirty="0">
                <a:latin typeface="+mn-ea"/>
              </a:rPr>
              <a:t>。⑤</a:t>
            </a:r>
            <a:r>
              <a:rPr lang="en-US" altLang="ja-JP" dirty="0" err="1">
                <a:latin typeface="+mn-ea"/>
              </a:rPr>
              <a:t>colSums</a:t>
            </a:r>
            <a:r>
              <a:rPr lang="ja-JP" altLang="en-US" dirty="0">
                <a:latin typeface="+mn-ea"/>
              </a:rPr>
              <a:t>関数はここで使っています。コピペ実行。</a:t>
            </a:r>
          </a:p>
        </p:txBody>
      </p:sp>
      <p:grpSp>
        <p:nvGrpSpPr>
          <p:cNvPr id="13" name="グループ化 1">
            <a:extLst>
              <a:ext uri="{FF2B5EF4-FFF2-40B4-BE49-F238E27FC236}">
                <a16:creationId xmlns:a16="http://schemas.microsoft.com/office/drawing/2014/main" id="{FE87FF85-CFAF-44AF-ADBE-22FCAC7E8A2E}"/>
              </a:ext>
            </a:extLst>
          </p:cNvPr>
          <p:cNvGrpSpPr>
            <a:grpSpLocks/>
          </p:cNvGrpSpPr>
          <p:nvPr/>
        </p:nvGrpSpPr>
        <p:grpSpPr bwMode="auto">
          <a:xfrm>
            <a:off x="324000" y="1368000"/>
            <a:ext cx="415498" cy="647700"/>
            <a:chOff x="8946000" y="4620357"/>
            <a:chExt cx="415497" cy="647700"/>
          </a:xfrm>
        </p:grpSpPr>
        <p:sp>
          <p:nvSpPr>
            <p:cNvPr id="14" name="下矢印 31">
              <a:extLst>
                <a:ext uri="{FF2B5EF4-FFF2-40B4-BE49-F238E27FC236}">
                  <a16:creationId xmlns:a16="http://schemas.microsoft.com/office/drawing/2014/main" id="{D53BB3AE-BB0E-40CC-BFAE-595B1AB400C5}"/>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5" name="正方形/長方形 1">
              <a:extLst>
                <a:ext uri="{FF2B5EF4-FFF2-40B4-BE49-F238E27FC236}">
                  <a16:creationId xmlns:a16="http://schemas.microsoft.com/office/drawing/2014/main" id="{4E697B53-93EA-423D-B980-4AC3A0160BA0}"/>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grpSp>
        <p:nvGrpSpPr>
          <p:cNvPr id="16" name="グループ化 1">
            <a:extLst>
              <a:ext uri="{FF2B5EF4-FFF2-40B4-BE49-F238E27FC236}">
                <a16:creationId xmlns:a16="http://schemas.microsoft.com/office/drawing/2014/main" id="{CEA2D116-F03B-4F17-ADF6-33979C0D4402}"/>
              </a:ext>
            </a:extLst>
          </p:cNvPr>
          <p:cNvGrpSpPr>
            <a:grpSpLocks/>
          </p:cNvGrpSpPr>
          <p:nvPr/>
        </p:nvGrpSpPr>
        <p:grpSpPr bwMode="auto">
          <a:xfrm>
            <a:off x="1944000" y="4752000"/>
            <a:ext cx="647700" cy="369332"/>
            <a:chOff x="8773143" y="4154400"/>
            <a:chExt cx="647700" cy="369332"/>
          </a:xfrm>
        </p:grpSpPr>
        <p:sp>
          <p:nvSpPr>
            <p:cNvPr id="17" name="下矢印 29">
              <a:extLst>
                <a:ext uri="{FF2B5EF4-FFF2-40B4-BE49-F238E27FC236}">
                  <a16:creationId xmlns:a16="http://schemas.microsoft.com/office/drawing/2014/main" id="{643E609B-03B0-47B4-B0C8-4FCAB2FBE2F7}"/>
                </a:ext>
              </a:extLst>
            </p:cNvPr>
            <p:cNvSpPr>
              <a:spLocks noChangeArrowheads="1"/>
            </p:cNvSpPr>
            <p:nvPr/>
          </p:nvSpPr>
          <p:spPr bwMode="auto">
            <a:xfrm rot="8100000">
              <a:off x="8773143" y="418375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8" name="正方形/長方形 1">
              <a:extLst>
                <a:ext uri="{FF2B5EF4-FFF2-40B4-BE49-F238E27FC236}">
                  <a16:creationId xmlns:a16="http://schemas.microsoft.com/office/drawing/2014/main" id="{A7E74C6D-1AED-47FE-93FB-FB2AD3978C29}"/>
                </a:ext>
              </a:extLst>
            </p:cNvPr>
            <p:cNvSpPr>
              <a:spLocks noChangeArrowheads="1"/>
            </p:cNvSpPr>
            <p:nvPr/>
          </p:nvSpPr>
          <p:spPr bwMode="auto">
            <a:xfrm>
              <a:off x="8906400" y="41544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spTree>
    <p:extLst>
      <p:ext uri="{BB962C8B-B14F-4D97-AF65-F5344CB8AC3E}">
        <p14:creationId xmlns:p14="http://schemas.microsoft.com/office/powerpoint/2010/main" val="6338928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出現頻度解析（</a:t>
            </a:r>
            <a:r>
              <a:rPr lang="en-US" altLang="ja-JP" sz="4000" dirty="0">
                <a:latin typeface="+mn-ea"/>
              </a:rPr>
              <a:t>k=2</a:t>
            </a:r>
            <a:r>
              <a:rPr lang="ja-JP" altLang="en-US" sz="4000" dirty="0">
                <a:latin typeface="+mn-ea"/>
              </a:rPr>
              <a:t>）</a:t>
            </a:r>
            <a:r>
              <a:rPr lang="en-US" altLang="ja-JP" sz="4000" dirty="0">
                <a:latin typeface="+mn-ea"/>
              </a:rPr>
              <a:t>10</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19</a:t>
            </a:fld>
            <a:endParaRPr lang="en-US" altLang="ja-JP" dirty="0">
              <a:solidFill>
                <a:srgbClr val="000000"/>
              </a:solidFill>
            </a:endParaRPr>
          </a:p>
        </p:txBody>
      </p:sp>
      <p:sp>
        <p:nvSpPr>
          <p:cNvPr id="20" name="正方形/長方形 19">
            <a:extLst>
              <a:ext uri="{FF2B5EF4-FFF2-40B4-BE49-F238E27FC236}">
                <a16:creationId xmlns:a16="http://schemas.microsoft.com/office/drawing/2014/main" id="{12BD418E-733D-48E7-9375-46C4D45B69CD}"/>
              </a:ext>
            </a:extLst>
          </p:cNvPr>
          <p:cNvSpPr/>
          <p:nvPr/>
        </p:nvSpPr>
        <p:spPr>
          <a:xfrm>
            <a:off x="36000" y="2016000"/>
            <a:ext cx="3207929" cy="369332"/>
          </a:xfrm>
          <a:prstGeom prst="rect">
            <a:avLst/>
          </a:prstGeom>
        </p:spPr>
        <p:txBody>
          <a:bodyPr wrap="none">
            <a:spAutoFit/>
          </a:bodyPr>
          <a:lstStyle/>
          <a:p>
            <a:r>
              <a:rPr lang="en-US" altLang="ja-JP" dirty="0">
                <a:latin typeface="+mn-ea"/>
              </a:rPr>
              <a:t>GGTACG</a:t>
            </a:r>
            <a:r>
              <a:rPr lang="en-US" altLang="ja-JP" dirty="0">
                <a:latin typeface="+mn-ea"/>
                <a:ea typeface="+mn-ea"/>
              </a:rPr>
              <a:t>GTTCCGGTTGCCGA</a:t>
            </a:r>
            <a:endParaRPr lang="ja-JP" altLang="en-US" sz="1800" dirty="0">
              <a:latin typeface="+mn-ea"/>
              <a:ea typeface="+mn-ea"/>
            </a:endParaRPr>
          </a:p>
        </p:txBody>
      </p:sp>
      <p:sp>
        <p:nvSpPr>
          <p:cNvPr id="24" name="正方形/長方形 23">
            <a:extLst>
              <a:ext uri="{FF2B5EF4-FFF2-40B4-BE49-F238E27FC236}">
                <a16:creationId xmlns:a16="http://schemas.microsoft.com/office/drawing/2014/main" id="{9D48776D-2078-406A-877C-FEBDF08C6CF8}"/>
              </a:ext>
            </a:extLst>
          </p:cNvPr>
          <p:cNvSpPr/>
          <p:nvPr/>
        </p:nvSpPr>
        <p:spPr>
          <a:xfrm>
            <a:off x="3348000" y="2016000"/>
            <a:ext cx="4246600" cy="369332"/>
          </a:xfrm>
          <a:prstGeom prst="rect">
            <a:avLst/>
          </a:prstGeom>
        </p:spPr>
        <p:txBody>
          <a:bodyPr wrap="square">
            <a:spAutoFit/>
          </a:bodyPr>
          <a:lstStyle/>
          <a:p>
            <a:r>
              <a:rPr lang="en-US" altLang="ja-JP" dirty="0">
                <a:latin typeface="+mn-ea"/>
                <a:ea typeface="+mn-ea"/>
              </a:rPr>
              <a:t>GGTACGGTTCCGGTTGCCGACCCCC</a:t>
            </a:r>
            <a:endParaRPr lang="ja-JP" altLang="en-US" sz="1800" dirty="0">
              <a:latin typeface="+mn-ea"/>
              <a:ea typeface="+mn-ea"/>
            </a:endParaRPr>
          </a:p>
        </p:txBody>
      </p:sp>
      <p:cxnSp>
        <p:nvCxnSpPr>
          <p:cNvPr id="96" name="直線コネクタ 95">
            <a:extLst>
              <a:ext uri="{FF2B5EF4-FFF2-40B4-BE49-F238E27FC236}">
                <a16:creationId xmlns:a16="http://schemas.microsoft.com/office/drawing/2014/main" id="{2000526B-60C4-4239-A7D2-736ED88F02B4}"/>
              </a:ext>
            </a:extLst>
          </p:cNvPr>
          <p:cNvCxnSpPr/>
          <p:nvPr/>
        </p:nvCxnSpPr>
        <p:spPr>
          <a:xfrm>
            <a:off x="143999" y="2348880"/>
            <a:ext cx="2952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93C271E2-4664-4F25-8A0D-84F7687C0213}"/>
              </a:ext>
            </a:extLst>
          </p:cNvPr>
          <p:cNvCxnSpPr/>
          <p:nvPr/>
        </p:nvCxnSpPr>
        <p:spPr>
          <a:xfrm>
            <a:off x="3440832" y="2348880"/>
            <a:ext cx="2952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99" name="グループ化 25">
            <a:extLst>
              <a:ext uri="{FF2B5EF4-FFF2-40B4-BE49-F238E27FC236}">
                <a16:creationId xmlns:a16="http://schemas.microsoft.com/office/drawing/2014/main" id="{A7BA6D93-0001-4A1F-8A80-559BECB7FB84}"/>
              </a:ext>
            </a:extLst>
          </p:cNvPr>
          <p:cNvGrpSpPr>
            <a:grpSpLocks/>
          </p:cNvGrpSpPr>
          <p:nvPr/>
        </p:nvGrpSpPr>
        <p:grpSpPr bwMode="auto">
          <a:xfrm>
            <a:off x="4968000" y="1728000"/>
            <a:ext cx="647700" cy="368300"/>
            <a:chOff x="8265543" y="5967772"/>
            <a:chExt cx="647700" cy="369332"/>
          </a:xfrm>
        </p:grpSpPr>
        <p:sp>
          <p:nvSpPr>
            <p:cNvPr id="100" name="下矢印 26">
              <a:extLst>
                <a:ext uri="{FF2B5EF4-FFF2-40B4-BE49-F238E27FC236}">
                  <a16:creationId xmlns:a16="http://schemas.microsoft.com/office/drawing/2014/main" id="{A64B2AF3-A96F-4A45-BF6D-3810621F2020}"/>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01" name="テキスト ボックス 27">
              <a:extLst>
                <a:ext uri="{FF2B5EF4-FFF2-40B4-BE49-F238E27FC236}">
                  <a16:creationId xmlns:a16="http://schemas.microsoft.com/office/drawing/2014/main" id="{7BD1E66C-EC30-48AE-A157-000DC8BB45F3}"/>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102" name="グループ化 25">
            <a:extLst>
              <a:ext uri="{FF2B5EF4-FFF2-40B4-BE49-F238E27FC236}">
                <a16:creationId xmlns:a16="http://schemas.microsoft.com/office/drawing/2014/main" id="{FF03591E-F5B5-4C0B-8BBC-484069C4D1F1}"/>
              </a:ext>
            </a:extLst>
          </p:cNvPr>
          <p:cNvGrpSpPr>
            <a:grpSpLocks/>
          </p:cNvGrpSpPr>
          <p:nvPr/>
        </p:nvGrpSpPr>
        <p:grpSpPr bwMode="auto">
          <a:xfrm>
            <a:off x="1270800" y="1728000"/>
            <a:ext cx="647700" cy="368300"/>
            <a:chOff x="8265543" y="5967772"/>
            <a:chExt cx="647700" cy="369332"/>
          </a:xfrm>
        </p:grpSpPr>
        <p:sp>
          <p:nvSpPr>
            <p:cNvPr id="103" name="下矢印 26">
              <a:extLst>
                <a:ext uri="{FF2B5EF4-FFF2-40B4-BE49-F238E27FC236}">
                  <a16:creationId xmlns:a16="http://schemas.microsoft.com/office/drawing/2014/main" id="{6D6D5B8D-7C71-4B6D-BF1D-AAB217BF1144}"/>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04" name="テキスト ボックス 27">
              <a:extLst>
                <a:ext uri="{FF2B5EF4-FFF2-40B4-BE49-F238E27FC236}">
                  <a16:creationId xmlns:a16="http://schemas.microsoft.com/office/drawing/2014/main" id="{757D97B2-FACD-4DEB-9436-4F9E0AFB62E0}"/>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cxnSp>
        <p:nvCxnSpPr>
          <p:cNvPr id="16" name="直線コネクタ 15">
            <a:extLst>
              <a:ext uri="{FF2B5EF4-FFF2-40B4-BE49-F238E27FC236}">
                <a16:creationId xmlns:a16="http://schemas.microsoft.com/office/drawing/2014/main" id="{7BA694AC-3672-49FF-9B83-EA92861E37D7}"/>
              </a:ext>
            </a:extLst>
          </p:cNvPr>
          <p:cNvCxnSpPr/>
          <p:nvPr/>
        </p:nvCxnSpPr>
        <p:spPr bwMode="auto">
          <a:xfrm>
            <a:off x="1602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17" name="正方形/長方形 16">
            <a:extLst>
              <a:ext uri="{FF2B5EF4-FFF2-40B4-BE49-F238E27FC236}">
                <a16:creationId xmlns:a16="http://schemas.microsoft.com/office/drawing/2014/main" id="{833C7731-326C-41D0-A00F-C1A191AD9A02}"/>
              </a:ext>
            </a:extLst>
          </p:cNvPr>
          <p:cNvSpPr/>
          <p:nvPr/>
        </p:nvSpPr>
        <p:spPr>
          <a:xfrm>
            <a:off x="36000" y="2340000"/>
            <a:ext cx="498855" cy="369332"/>
          </a:xfrm>
          <a:prstGeom prst="rect">
            <a:avLst/>
          </a:prstGeom>
        </p:spPr>
        <p:txBody>
          <a:bodyPr wrap="none">
            <a:spAutoFit/>
          </a:bodyPr>
          <a:lstStyle/>
          <a:p>
            <a:r>
              <a:rPr lang="en-US" altLang="ja-JP" dirty="0">
                <a:latin typeface="+mn-ea"/>
              </a:rPr>
              <a:t>GG</a:t>
            </a:r>
            <a:endParaRPr lang="ja-JP" altLang="en-US" dirty="0"/>
          </a:p>
        </p:txBody>
      </p:sp>
      <p:sp>
        <p:nvSpPr>
          <p:cNvPr id="18" name="正方形/長方形 17">
            <a:extLst>
              <a:ext uri="{FF2B5EF4-FFF2-40B4-BE49-F238E27FC236}">
                <a16:creationId xmlns:a16="http://schemas.microsoft.com/office/drawing/2014/main" id="{BC6FA629-35D3-40DA-8333-0E831A6033D4}"/>
              </a:ext>
            </a:extLst>
          </p:cNvPr>
          <p:cNvSpPr/>
          <p:nvPr/>
        </p:nvSpPr>
        <p:spPr>
          <a:xfrm>
            <a:off x="194400" y="2520000"/>
            <a:ext cx="478016" cy="369332"/>
          </a:xfrm>
          <a:prstGeom prst="rect">
            <a:avLst/>
          </a:prstGeom>
        </p:spPr>
        <p:txBody>
          <a:bodyPr wrap="none">
            <a:spAutoFit/>
          </a:bodyPr>
          <a:lstStyle/>
          <a:p>
            <a:r>
              <a:rPr lang="en-US" altLang="ja-JP" dirty="0">
                <a:latin typeface="+mn-ea"/>
              </a:rPr>
              <a:t>GT</a:t>
            </a:r>
            <a:endParaRPr lang="ja-JP" altLang="en-US" dirty="0"/>
          </a:p>
        </p:txBody>
      </p:sp>
      <p:sp>
        <p:nvSpPr>
          <p:cNvPr id="19" name="正方形/長方形 18">
            <a:extLst>
              <a:ext uri="{FF2B5EF4-FFF2-40B4-BE49-F238E27FC236}">
                <a16:creationId xmlns:a16="http://schemas.microsoft.com/office/drawing/2014/main" id="{B4EE65E4-8F8B-409A-BBB3-0D87DADC1F8D}"/>
              </a:ext>
            </a:extLst>
          </p:cNvPr>
          <p:cNvSpPr/>
          <p:nvPr/>
        </p:nvSpPr>
        <p:spPr>
          <a:xfrm>
            <a:off x="352800" y="2700000"/>
            <a:ext cx="466794" cy="369332"/>
          </a:xfrm>
          <a:prstGeom prst="rect">
            <a:avLst/>
          </a:prstGeom>
        </p:spPr>
        <p:txBody>
          <a:bodyPr wrap="none">
            <a:spAutoFit/>
          </a:bodyPr>
          <a:lstStyle/>
          <a:p>
            <a:r>
              <a:rPr lang="en-US" altLang="ja-JP" dirty="0">
                <a:latin typeface="+mn-ea"/>
              </a:rPr>
              <a:t>TA</a:t>
            </a:r>
            <a:endParaRPr lang="ja-JP" altLang="en-US" dirty="0"/>
          </a:p>
        </p:txBody>
      </p:sp>
      <p:sp>
        <p:nvSpPr>
          <p:cNvPr id="21" name="正方形/長方形 20">
            <a:extLst>
              <a:ext uri="{FF2B5EF4-FFF2-40B4-BE49-F238E27FC236}">
                <a16:creationId xmlns:a16="http://schemas.microsoft.com/office/drawing/2014/main" id="{6CF26798-3088-47BE-90E6-1BA1C245571D}"/>
              </a:ext>
            </a:extLst>
          </p:cNvPr>
          <p:cNvSpPr/>
          <p:nvPr/>
        </p:nvSpPr>
        <p:spPr>
          <a:xfrm>
            <a:off x="482400" y="2880000"/>
            <a:ext cx="484428" cy="369332"/>
          </a:xfrm>
          <a:prstGeom prst="rect">
            <a:avLst/>
          </a:prstGeom>
        </p:spPr>
        <p:txBody>
          <a:bodyPr wrap="none">
            <a:spAutoFit/>
          </a:bodyPr>
          <a:lstStyle/>
          <a:p>
            <a:r>
              <a:rPr lang="en-US" altLang="ja-JP" dirty="0">
                <a:latin typeface="+mn-ea"/>
              </a:rPr>
              <a:t>AC</a:t>
            </a:r>
            <a:endParaRPr lang="ja-JP" altLang="en-US" dirty="0"/>
          </a:p>
        </p:txBody>
      </p:sp>
      <p:sp>
        <p:nvSpPr>
          <p:cNvPr id="22" name="正方形/長方形 21">
            <a:extLst>
              <a:ext uri="{FF2B5EF4-FFF2-40B4-BE49-F238E27FC236}">
                <a16:creationId xmlns:a16="http://schemas.microsoft.com/office/drawing/2014/main" id="{1E5B7A00-E7AE-46F8-83CA-4F318C8FAF0A}"/>
              </a:ext>
            </a:extLst>
          </p:cNvPr>
          <p:cNvSpPr/>
          <p:nvPr/>
        </p:nvSpPr>
        <p:spPr>
          <a:xfrm>
            <a:off x="619200" y="3060000"/>
            <a:ext cx="495649" cy="369332"/>
          </a:xfrm>
          <a:prstGeom prst="rect">
            <a:avLst/>
          </a:prstGeom>
        </p:spPr>
        <p:txBody>
          <a:bodyPr wrap="none">
            <a:spAutoFit/>
          </a:bodyPr>
          <a:lstStyle/>
          <a:p>
            <a:r>
              <a:rPr lang="en-US" altLang="ja-JP" dirty="0">
                <a:latin typeface="+mn-ea"/>
              </a:rPr>
              <a:t>CG</a:t>
            </a:r>
            <a:endParaRPr lang="ja-JP" altLang="en-US" dirty="0"/>
          </a:p>
        </p:txBody>
      </p:sp>
      <p:sp>
        <p:nvSpPr>
          <p:cNvPr id="23" name="正方形/長方形 22">
            <a:extLst>
              <a:ext uri="{FF2B5EF4-FFF2-40B4-BE49-F238E27FC236}">
                <a16:creationId xmlns:a16="http://schemas.microsoft.com/office/drawing/2014/main" id="{DE4AEF90-E8F6-4542-BF8E-F65F350F5F82}"/>
              </a:ext>
            </a:extLst>
          </p:cNvPr>
          <p:cNvSpPr/>
          <p:nvPr/>
        </p:nvSpPr>
        <p:spPr>
          <a:xfrm>
            <a:off x="770400" y="3240000"/>
            <a:ext cx="498855" cy="369332"/>
          </a:xfrm>
          <a:prstGeom prst="rect">
            <a:avLst/>
          </a:prstGeom>
        </p:spPr>
        <p:txBody>
          <a:bodyPr wrap="none">
            <a:spAutoFit/>
          </a:bodyPr>
          <a:lstStyle/>
          <a:p>
            <a:r>
              <a:rPr lang="en-US" altLang="ja-JP" dirty="0">
                <a:latin typeface="+mn-ea"/>
              </a:rPr>
              <a:t>GG</a:t>
            </a:r>
            <a:endParaRPr lang="ja-JP" altLang="en-US" dirty="0"/>
          </a:p>
        </p:txBody>
      </p:sp>
      <p:sp>
        <p:nvSpPr>
          <p:cNvPr id="25" name="正方形/長方形 24">
            <a:extLst>
              <a:ext uri="{FF2B5EF4-FFF2-40B4-BE49-F238E27FC236}">
                <a16:creationId xmlns:a16="http://schemas.microsoft.com/office/drawing/2014/main" id="{A9C1C683-142C-43BA-B97D-4D87065DA8D1}"/>
              </a:ext>
            </a:extLst>
          </p:cNvPr>
          <p:cNvSpPr/>
          <p:nvPr/>
        </p:nvSpPr>
        <p:spPr>
          <a:xfrm>
            <a:off x="921600" y="3420000"/>
            <a:ext cx="478016" cy="369332"/>
          </a:xfrm>
          <a:prstGeom prst="rect">
            <a:avLst/>
          </a:prstGeom>
        </p:spPr>
        <p:txBody>
          <a:bodyPr wrap="none">
            <a:spAutoFit/>
          </a:bodyPr>
          <a:lstStyle/>
          <a:p>
            <a:r>
              <a:rPr lang="en-US" altLang="ja-JP" dirty="0">
                <a:latin typeface="+mn-ea"/>
              </a:rPr>
              <a:t>GT</a:t>
            </a:r>
            <a:endParaRPr lang="ja-JP" altLang="en-US" dirty="0"/>
          </a:p>
        </p:txBody>
      </p:sp>
      <p:sp>
        <p:nvSpPr>
          <p:cNvPr id="26" name="正方形/長方形 25">
            <a:extLst>
              <a:ext uri="{FF2B5EF4-FFF2-40B4-BE49-F238E27FC236}">
                <a16:creationId xmlns:a16="http://schemas.microsoft.com/office/drawing/2014/main" id="{7FE4567D-2F2D-4F44-88B7-61CC7DB9469C}"/>
              </a:ext>
            </a:extLst>
          </p:cNvPr>
          <p:cNvSpPr/>
          <p:nvPr/>
        </p:nvSpPr>
        <p:spPr>
          <a:xfrm>
            <a:off x="1080000" y="3600000"/>
            <a:ext cx="457176" cy="369332"/>
          </a:xfrm>
          <a:prstGeom prst="rect">
            <a:avLst/>
          </a:prstGeom>
        </p:spPr>
        <p:txBody>
          <a:bodyPr wrap="none">
            <a:spAutoFit/>
          </a:bodyPr>
          <a:lstStyle/>
          <a:p>
            <a:r>
              <a:rPr lang="en-US" altLang="ja-JP" dirty="0">
                <a:latin typeface="+mn-ea"/>
              </a:rPr>
              <a:t>TT</a:t>
            </a:r>
            <a:endParaRPr lang="ja-JP" altLang="en-US" dirty="0"/>
          </a:p>
        </p:txBody>
      </p:sp>
      <p:sp>
        <p:nvSpPr>
          <p:cNvPr id="27" name="正方形/長方形 26">
            <a:extLst>
              <a:ext uri="{FF2B5EF4-FFF2-40B4-BE49-F238E27FC236}">
                <a16:creationId xmlns:a16="http://schemas.microsoft.com/office/drawing/2014/main" id="{15D3985C-A48A-4A44-93ED-1817C1E35204}"/>
              </a:ext>
            </a:extLst>
          </p:cNvPr>
          <p:cNvSpPr/>
          <p:nvPr/>
        </p:nvSpPr>
        <p:spPr>
          <a:xfrm>
            <a:off x="1216800" y="3780000"/>
            <a:ext cx="474810" cy="369332"/>
          </a:xfrm>
          <a:prstGeom prst="rect">
            <a:avLst/>
          </a:prstGeom>
        </p:spPr>
        <p:txBody>
          <a:bodyPr wrap="none">
            <a:spAutoFit/>
          </a:bodyPr>
          <a:lstStyle/>
          <a:p>
            <a:r>
              <a:rPr lang="en-US" altLang="ja-JP" dirty="0">
                <a:latin typeface="+mn-ea"/>
              </a:rPr>
              <a:t>TC</a:t>
            </a:r>
            <a:endParaRPr lang="ja-JP" altLang="en-US" dirty="0"/>
          </a:p>
        </p:txBody>
      </p:sp>
      <p:sp>
        <p:nvSpPr>
          <p:cNvPr id="28" name="正方形/長方形 27">
            <a:extLst>
              <a:ext uri="{FF2B5EF4-FFF2-40B4-BE49-F238E27FC236}">
                <a16:creationId xmlns:a16="http://schemas.microsoft.com/office/drawing/2014/main" id="{70ED60E7-F56F-4CEE-AD2C-EF64C9EFEE98}"/>
              </a:ext>
            </a:extLst>
          </p:cNvPr>
          <p:cNvSpPr/>
          <p:nvPr/>
        </p:nvSpPr>
        <p:spPr>
          <a:xfrm>
            <a:off x="1346400" y="3960000"/>
            <a:ext cx="492443" cy="369332"/>
          </a:xfrm>
          <a:prstGeom prst="rect">
            <a:avLst/>
          </a:prstGeom>
        </p:spPr>
        <p:txBody>
          <a:bodyPr wrap="none">
            <a:spAutoFit/>
          </a:bodyPr>
          <a:lstStyle/>
          <a:p>
            <a:r>
              <a:rPr lang="en-US" altLang="ja-JP" dirty="0">
                <a:latin typeface="+mn-ea"/>
              </a:rPr>
              <a:t>CC</a:t>
            </a:r>
            <a:endParaRPr lang="ja-JP" altLang="en-US" dirty="0"/>
          </a:p>
        </p:txBody>
      </p:sp>
      <p:sp>
        <p:nvSpPr>
          <p:cNvPr id="29" name="正方形/長方形 28">
            <a:extLst>
              <a:ext uri="{FF2B5EF4-FFF2-40B4-BE49-F238E27FC236}">
                <a16:creationId xmlns:a16="http://schemas.microsoft.com/office/drawing/2014/main" id="{F39267CB-BBF7-4B67-8A7C-E170155FAA67}"/>
              </a:ext>
            </a:extLst>
          </p:cNvPr>
          <p:cNvSpPr/>
          <p:nvPr/>
        </p:nvSpPr>
        <p:spPr>
          <a:xfrm>
            <a:off x="1497600" y="4140000"/>
            <a:ext cx="495649" cy="369332"/>
          </a:xfrm>
          <a:prstGeom prst="rect">
            <a:avLst/>
          </a:prstGeom>
        </p:spPr>
        <p:txBody>
          <a:bodyPr wrap="none">
            <a:spAutoFit/>
          </a:bodyPr>
          <a:lstStyle/>
          <a:p>
            <a:r>
              <a:rPr lang="en-US" altLang="ja-JP" dirty="0">
                <a:latin typeface="+mn-ea"/>
              </a:rPr>
              <a:t>CG</a:t>
            </a:r>
            <a:endParaRPr lang="ja-JP" altLang="en-US" dirty="0"/>
          </a:p>
        </p:txBody>
      </p:sp>
      <p:sp>
        <p:nvSpPr>
          <p:cNvPr id="30" name="正方形/長方形 29">
            <a:extLst>
              <a:ext uri="{FF2B5EF4-FFF2-40B4-BE49-F238E27FC236}">
                <a16:creationId xmlns:a16="http://schemas.microsoft.com/office/drawing/2014/main" id="{695F6711-A80A-4039-B1BC-10374D56F0A8}"/>
              </a:ext>
            </a:extLst>
          </p:cNvPr>
          <p:cNvSpPr/>
          <p:nvPr/>
        </p:nvSpPr>
        <p:spPr>
          <a:xfrm>
            <a:off x="1645200" y="4320000"/>
            <a:ext cx="498855" cy="369332"/>
          </a:xfrm>
          <a:prstGeom prst="rect">
            <a:avLst/>
          </a:prstGeom>
        </p:spPr>
        <p:txBody>
          <a:bodyPr wrap="none">
            <a:spAutoFit/>
          </a:bodyPr>
          <a:lstStyle/>
          <a:p>
            <a:r>
              <a:rPr lang="en-US" altLang="ja-JP" dirty="0">
                <a:latin typeface="+mn-ea"/>
              </a:rPr>
              <a:t>GG</a:t>
            </a:r>
            <a:endParaRPr lang="ja-JP" altLang="en-US" dirty="0"/>
          </a:p>
        </p:txBody>
      </p:sp>
      <p:sp>
        <p:nvSpPr>
          <p:cNvPr id="31" name="正方形/長方形 30">
            <a:extLst>
              <a:ext uri="{FF2B5EF4-FFF2-40B4-BE49-F238E27FC236}">
                <a16:creationId xmlns:a16="http://schemas.microsoft.com/office/drawing/2014/main" id="{FD7E4353-7760-46D4-945A-228913164EF8}"/>
              </a:ext>
            </a:extLst>
          </p:cNvPr>
          <p:cNvSpPr/>
          <p:nvPr/>
        </p:nvSpPr>
        <p:spPr>
          <a:xfrm>
            <a:off x="1803600" y="4500000"/>
            <a:ext cx="478016" cy="369332"/>
          </a:xfrm>
          <a:prstGeom prst="rect">
            <a:avLst/>
          </a:prstGeom>
        </p:spPr>
        <p:txBody>
          <a:bodyPr wrap="none">
            <a:spAutoFit/>
          </a:bodyPr>
          <a:lstStyle/>
          <a:p>
            <a:r>
              <a:rPr lang="en-US" altLang="ja-JP" dirty="0">
                <a:latin typeface="+mn-ea"/>
              </a:rPr>
              <a:t>GT</a:t>
            </a:r>
            <a:endParaRPr lang="ja-JP" altLang="en-US" dirty="0"/>
          </a:p>
        </p:txBody>
      </p:sp>
      <p:sp>
        <p:nvSpPr>
          <p:cNvPr id="32" name="正方形/長方形 31">
            <a:extLst>
              <a:ext uri="{FF2B5EF4-FFF2-40B4-BE49-F238E27FC236}">
                <a16:creationId xmlns:a16="http://schemas.microsoft.com/office/drawing/2014/main" id="{0C32415F-3106-4465-928C-D7CACC6F8975}"/>
              </a:ext>
            </a:extLst>
          </p:cNvPr>
          <p:cNvSpPr/>
          <p:nvPr/>
        </p:nvSpPr>
        <p:spPr>
          <a:xfrm>
            <a:off x="1962000" y="4680000"/>
            <a:ext cx="457176" cy="369332"/>
          </a:xfrm>
          <a:prstGeom prst="rect">
            <a:avLst/>
          </a:prstGeom>
        </p:spPr>
        <p:txBody>
          <a:bodyPr wrap="none">
            <a:spAutoFit/>
          </a:bodyPr>
          <a:lstStyle/>
          <a:p>
            <a:r>
              <a:rPr lang="en-US" altLang="ja-JP" dirty="0">
                <a:latin typeface="+mn-ea"/>
              </a:rPr>
              <a:t>TT</a:t>
            </a:r>
            <a:endParaRPr lang="ja-JP" altLang="en-US" dirty="0"/>
          </a:p>
        </p:txBody>
      </p:sp>
      <p:cxnSp>
        <p:nvCxnSpPr>
          <p:cNvPr id="33" name="直線コネクタ 32">
            <a:extLst>
              <a:ext uri="{FF2B5EF4-FFF2-40B4-BE49-F238E27FC236}">
                <a16:creationId xmlns:a16="http://schemas.microsoft.com/office/drawing/2014/main" id="{F19E19CF-932E-4304-8425-1EB81EF135AA}"/>
              </a:ext>
            </a:extLst>
          </p:cNvPr>
          <p:cNvCxnSpPr/>
          <p:nvPr/>
        </p:nvCxnSpPr>
        <p:spPr bwMode="auto">
          <a:xfrm>
            <a:off x="2322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34" name="正方形/長方形 33">
            <a:extLst>
              <a:ext uri="{FF2B5EF4-FFF2-40B4-BE49-F238E27FC236}">
                <a16:creationId xmlns:a16="http://schemas.microsoft.com/office/drawing/2014/main" id="{E2913978-9C36-411F-A19C-3E084C609C70}"/>
              </a:ext>
            </a:extLst>
          </p:cNvPr>
          <p:cNvSpPr/>
          <p:nvPr/>
        </p:nvSpPr>
        <p:spPr>
          <a:xfrm>
            <a:off x="2098800" y="4860000"/>
            <a:ext cx="478016" cy="369332"/>
          </a:xfrm>
          <a:prstGeom prst="rect">
            <a:avLst/>
          </a:prstGeom>
        </p:spPr>
        <p:txBody>
          <a:bodyPr wrap="none">
            <a:spAutoFit/>
          </a:bodyPr>
          <a:lstStyle/>
          <a:p>
            <a:r>
              <a:rPr lang="en-US" altLang="ja-JP" dirty="0">
                <a:latin typeface="+mn-ea"/>
              </a:rPr>
              <a:t>TG</a:t>
            </a:r>
            <a:endParaRPr lang="ja-JP" altLang="en-US" dirty="0"/>
          </a:p>
        </p:txBody>
      </p:sp>
      <p:cxnSp>
        <p:nvCxnSpPr>
          <p:cNvPr id="35" name="直線コネクタ 34">
            <a:extLst>
              <a:ext uri="{FF2B5EF4-FFF2-40B4-BE49-F238E27FC236}">
                <a16:creationId xmlns:a16="http://schemas.microsoft.com/office/drawing/2014/main" id="{D6B368EB-0AAB-4EA3-97BF-161605909985}"/>
              </a:ext>
            </a:extLst>
          </p:cNvPr>
          <p:cNvCxnSpPr/>
          <p:nvPr/>
        </p:nvCxnSpPr>
        <p:spPr bwMode="auto">
          <a:xfrm>
            <a:off x="3096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36" name="直線コネクタ 35">
            <a:extLst>
              <a:ext uri="{FF2B5EF4-FFF2-40B4-BE49-F238E27FC236}">
                <a16:creationId xmlns:a16="http://schemas.microsoft.com/office/drawing/2014/main" id="{883AAC65-B995-43E5-839F-7A030AB82E54}"/>
              </a:ext>
            </a:extLst>
          </p:cNvPr>
          <p:cNvCxnSpPr/>
          <p:nvPr/>
        </p:nvCxnSpPr>
        <p:spPr bwMode="auto">
          <a:xfrm>
            <a:off x="8712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37" name="直線コネクタ 36">
            <a:extLst>
              <a:ext uri="{FF2B5EF4-FFF2-40B4-BE49-F238E27FC236}">
                <a16:creationId xmlns:a16="http://schemas.microsoft.com/office/drawing/2014/main" id="{B962DD8A-B246-43A7-8EFB-56A89CF8EFAF}"/>
              </a:ext>
            </a:extLst>
          </p:cNvPr>
          <p:cNvCxnSpPr/>
          <p:nvPr/>
        </p:nvCxnSpPr>
        <p:spPr bwMode="auto">
          <a:xfrm>
            <a:off x="1332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38" name="正方形/長方形 37">
            <a:extLst>
              <a:ext uri="{FF2B5EF4-FFF2-40B4-BE49-F238E27FC236}">
                <a16:creationId xmlns:a16="http://schemas.microsoft.com/office/drawing/2014/main" id="{5676A69C-EC40-4FC8-915A-8D5B767C2275}"/>
              </a:ext>
            </a:extLst>
          </p:cNvPr>
          <p:cNvSpPr/>
          <p:nvPr/>
        </p:nvSpPr>
        <p:spPr>
          <a:xfrm>
            <a:off x="3348000" y="2340000"/>
            <a:ext cx="498855" cy="369332"/>
          </a:xfrm>
          <a:prstGeom prst="rect">
            <a:avLst/>
          </a:prstGeom>
        </p:spPr>
        <p:txBody>
          <a:bodyPr wrap="none">
            <a:spAutoFit/>
          </a:bodyPr>
          <a:lstStyle/>
          <a:p>
            <a:r>
              <a:rPr lang="en-US" altLang="ja-JP" dirty="0">
                <a:latin typeface="+mn-ea"/>
              </a:rPr>
              <a:t>GG</a:t>
            </a:r>
            <a:endParaRPr lang="ja-JP" altLang="en-US" dirty="0"/>
          </a:p>
        </p:txBody>
      </p:sp>
      <p:sp>
        <p:nvSpPr>
          <p:cNvPr id="39" name="正方形/長方形 38">
            <a:extLst>
              <a:ext uri="{FF2B5EF4-FFF2-40B4-BE49-F238E27FC236}">
                <a16:creationId xmlns:a16="http://schemas.microsoft.com/office/drawing/2014/main" id="{7079FCBE-FBAF-4B74-9393-14AE7366549F}"/>
              </a:ext>
            </a:extLst>
          </p:cNvPr>
          <p:cNvSpPr/>
          <p:nvPr/>
        </p:nvSpPr>
        <p:spPr>
          <a:xfrm>
            <a:off x="3510000" y="2520000"/>
            <a:ext cx="478016" cy="369332"/>
          </a:xfrm>
          <a:prstGeom prst="rect">
            <a:avLst/>
          </a:prstGeom>
        </p:spPr>
        <p:txBody>
          <a:bodyPr wrap="none">
            <a:spAutoFit/>
          </a:bodyPr>
          <a:lstStyle/>
          <a:p>
            <a:r>
              <a:rPr lang="en-US" altLang="ja-JP" dirty="0">
                <a:latin typeface="+mn-ea"/>
              </a:rPr>
              <a:t>GT</a:t>
            </a:r>
            <a:endParaRPr lang="ja-JP" altLang="en-US" dirty="0"/>
          </a:p>
        </p:txBody>
      </p:sp>
      <p:sp>
        <p:nvSpPr>
          <p:cNvPr id="40" name="正方形/長方形 39">
            <a:extLst>
              <a:ext uri="{FF2B5EF4-FFF2-40B4-BE49-F238E27FC236}">
                <a16:creationId xmlns:a16="http://schemas.microsoft.com/office/drawing/2014/main" id="{95B2F3A5-A678-4D33-8F06-AB67DF6BBA13}"/>
              </a:ext>
            </a:extLst>
          </p:cNvPr>
          <p:cNvSpPr/>
          <p:nvPr/>
        </p:nvSpPr>
        <p:spPr>
          <a:xfrm>
            <a:off x="3664800" y="2700000"/>
            <a:ext cx="466794" cy="369332"/>
          </a:xfrm>
          <a:prstGeom prst="rect">
            <a:avLst/>
          </a:prstGeom>
        </p:spPr>
        <p:txBody>
          <a:bodyPr wrap="none">
            <a:spAutoFit/>
          </a:bodyPr>
          <a:lstStyle/>
          <a:p>
            <a:r>
              <a:rPr lang="en-US" altLang="ja-JP" dirty="0">
                <a:latin typeface="+mn-ea"/>
              </a:rPr>
              <a:t>TA</a:t>
            </a:r>
            <a:endParaRPr lang="ja-JP" altLang="en-US" dirty="0"/>
          </a:p>
        </p:txBody>
      </p:sp>
      <p:sp>
        <p:nvSpPr>
          <p:cNvPr id="41" name="正方形/長方形 40">
            <a:extLst>
              <a:ext uri="{FF2B5EF4-FFF2-40B4-BE49-F238E27FC236}">
                <a16:creationId xmlns:a16="http://schemas.microsoft.com/office/drawing/2014/main" id="{CD926DD6-9259-439E-B8D9-665D9D8B4A27}"/>
              </a:ext>
            </a:extLst>
          </p:cNvPr>
          <p:cNvSpPr/>
          <p:nvPr/>
        </p:nvSpPr>
        <p:spPr>
          <a:xfrm>
            <a:off x="3798000" y="2880000"/>
            <a:ext cx="484428" cy="369332"/>
          </a:xfrm>
          <a:prstGeom prst="rect">
            <a:avLst/>
          </a:prstGeom>
        </p:spPr>
        <p:txBody>
          <a:bodyPr wrap="none">
            <a:spAutoFit/>
          </a:bodyPr>
          <a:lstStyle/>
          <a:p>
            <a:r>
              <a:rPr lang="en-US" altLang="ja-JP" dirty="0">
                <a:latin typeface="+mn-ea"/>
              </a:rPr>
              <a:t>AC</a:t>
            </a:r>
            <a:endParaRPr lang="ja-JP" altLang="en-US" dirty="0"/>
          </a:p>
        </p:txBody>
      </p:sp>
      <p:sp>
        <p:nvSpPr>
          <p:cNvPr id="42" name="正方形/長方形 41">
            <a:extLst>
              <a:ext uri="{FF2B5EF4-FFF2-40B4-BE49-F238E27FC236}">
                <a16:creationId xmlns:a16="http://schemas.microsoft.com/office/drawing/2014/main" id="{B9A6D895-B83C-420D-9CAB-A353444CED42}"/>
              </a:ext>
            </a:extLst>
          </p:cNvPr>
          <p:cNvSpPr/>
          <p:nvPr/>
        </p:nvSpPr>
        <p:spPr>
          <a:xfrm>
            <a:off x="3938400" y="3060000"/>
            <a:ext cx="495649" cy="369332"/>
          </a:xfrm>
          <a:prstGeom prst="rect">
            <a:avLst/>
          </a:prstGeom>
        </p:spPr>
        <p:txBody>
          <a:bodyPr wrap="none">
            <a:spAutoFit/>
          </a:bodyPr>
          <a:lstStyle/>
          <a:p>
            <a:r>
              <a:rPr lang="en-US" altLang="ja-JP" dirty="0">
                <a:latin typeface="+mn-ea"/>
              </a:rPr>
              <a:t>CG</a:t>
            </a:r>
            <a:endParaRPr lang="ja-JP" altLang="en-US" dirty="0"/>
          </a:p>
        </p:txBody>
      </p:sp>
      <p:sp>
        <p:nvSpPr>
          <p:cNvPr id="43" name="正方形/長方形 42">
            <a:extLst>
              <a:ext uri="{FF2B5EF4-FFF2-40B4-BE49-F238E27FC236}">
                <a16:creationId xmlns:a16="http://schemas.microsoft.com/office/drawing/2014/main" id="{C9E89228-B7C9-412B-B4AA-A146F5C39CC1}"/>
              </a:ext>
            </a:extLst>
          </p:cNvPr>
          <p:cNvSpPr/>
          <p:nvPr/>
        </p:nvSpPr>
        <p:spPr>
          <a:xfrm>
            <a:off x="4089600" y="3248880"/>
            <a:ext cx="498855" cy="369332"/>
          </a:xfrm>
          <a:prstGeom prst="rect">
            <a:avLst/>
          </a:prstGeom>
        </p:spPr>
        <p:txBody>
          <a:bodyPr wrap="none">
            <a:spAutoFit/>
          </a:bodyPr>
          <a:lstStyle/>
          <a:p>
            <a:r>
              <a:rPr lang="en-US" altLang="ja-JP" dirty="0">
                <a:latin typeface="+mn-ea"/>
              </a:rPr>
              <a:t>GG</a:t>
            </a:r>
            <a:endParaRPr lang="ja-JP" altLang="en-US" dirty="0"/>
          </a:p>
        </p:txBody>
      </p:sp>
      <p:sp>
        <p:nvSpPr>
          <p:cNvPr id="44" name="正方形/長方形 43">
            <a:extLst>
              <a:ext uri="{FF2B5EF4-FFF2-40B4-BE49-F238E27FC236}">
                <a16:creationId xmlns:a16="http://schemas.microsoft.com/office/drawing/2014/main" id="{EFCF94A7-7497-4719-8383-877D8BD2B11D}"/>
              </a:ext>
            </a:extLst>
          </p:cNvPr>
          <p:cNvSpPr/>
          <p:nvPr/>
        </p:nvSpPr>
        <p:spPr>
          <a:xfrm>
            <a:off x="4244400" y="3420000"/>
            <a:ext cx="478016" cy="369332"/>
          </a:xfrm>
          <a:prstGeom prst="rect">
            <a:avLst/>
          </a:prstGeom>
        </p:spPr>
        <p:txBody>
          <a:bodyPr wrap="none">
            <a:spAutoFit/>
          </a:bodyPr>
          <a:lstStyle/>
          <a:p>
            <a:r>
              <a:rPr lang="en-US" altLang="ja-JP" dirty="0">
                <a:latin typeface="+mn-ea"/>
              </a:rPr>
              <a:t>GT</a:t>
            </a:r>
            <a:endParaRPr lang="ja-JP" altLang="en-US" dirty="0"/>
          </a:p>
        </p:txBody>
      </p:sp>
      <p:sp>
        <p:nvSpPr>
          <p:cNvPr id="45" name="正方形/長方形 44">
            <a:extLst>
              <a:ext uri="{FF2B5EF4-FFF2-40B4-BE49-F238E27FC236}">
                <a16:creationId xmlns:a16="http://schemas.microsoft.com/office/drawing/2014/main" id="{4CBE171B-219C-4682-BB9F-C499C76A688E}"/>
              </a:ext>
            </a:extLst>
          </p:cNvPr>
          <p:cNvSpPr/>
          <p:nvPr/>
        </p:nvSpPr>
        <p:spPr>
          <a:xfrm>
            <a:off x="4399200" y="3600000"/>
            <a:ext cx="457176" cy="369332"/>
          </a:xfrm>
          <a:prstGeom prst="rect">
            <a:avLst/>
          </a:prstGeom>
        </p:spPr>
        <p:txBody>
          <a:bodyPr wrap="none">
            <a:spAutoFit/>
          </a:bodyPr>
          <a:lstStyle/>
          <a:p>
            <a:r>
              <a:rPr lang="en-US" altLang="ja-JP" dirty="0">
                <a:latin typeface="+mn-ea"/>
              </a:rPr>
              <a:t>TT</a:t>
            </a:r>
            <a:endParaRPr lang="ja-JP" altLang="en-US" dirty="0"/>
          </a:p>
        </p:txBody>
      </p:sp>
      <p:sp>
        <p:nvSpPr>
          <p:cNvPr id="46" name="正方形/長方形 45">
            <a:extLst>
              <a:ext uri="{FF2B5EF4-FFF2-40B4-BE49-F238E27FC236}">
                <a16:creationId xmlns:a16="http://schemas.microsoft.com/office/drawing/2014/main" id="{6A0BC431-010A-4633-AA44-2D924521D080}"/>
              </a:ext>
            </a:extLst>
          </p:cNvPr>
          <p:cNvSpPr/>
          <p:nvPr/>
        </p:nvSpPr>
        <p:spPr>
          <a:xfrm>
            <a:off x="4536000" y="3780000"/>
            <a:ext cx="474810" cy="369332"/>
          </a:xfrm>
          <a:prstGeom prst="rect">
            <a:avLst/>
          </a:prstGeom>
        </p:spPr>
        <p:txBody>
          <a:bodyPr wrap="none">
            <a:spAutoFit/>
          </a:bodyPr>
          <a:lstStyle/>
          <a:p>
            <a:r>
              <a:rPr lang="en-US" altLang="ja-JP" dirty="0">
                <a:latin typeface="+mn-ea"/>
              </a:rPr>
              <a:t>TC</a:t>
            </a:r>
            <a:endParaRPr lang="ja-JP" altLang="en-US" dirty="0"/>
          </a:p>
        </p:txBody>
      </p:sp>
      <p:sp>
        <p:nvSpPr>
          <p:cNvPr id="47" name="正方形/長方形 46">
            <a:extLst>
              <a:ext uri="{FF2B5EF4-FFF2-40B4-BE49-F238E27FC236}">
                <a16:creationId xmlns:a16="http://schemas.microsoft.com/office/drawing/2014/main" id="{2A033F5E-8284-41E1-9302-23D20F343F97}"/>
              </a:ext>
            </a:extLst>
          </p:cNvPr>
          <p:cNvSpPr/>
          <p:nvPr/>
        </p:nvSpPr>
        <p:spPr>
          <a:xfrm>
            <a:off x="4669200" y="3960000"/>
            <a:ext cx="492443" cy="369332"/>
          </a:xfrm>
          <a:prstGeom prst="rect">
            <a:avLst/>
          </a:prstGeom>
        </p:spPr>
        <p:txBody>
          <a:bodyPr wrap="none">
            <a:spAutoFit/>
          </a:bodyPr>
          <a:lstStyle/>
          <a:p>
            <a:r>
              <a:rPr lang="en-US" altLang="ja-JP" dirty="0">
                <a:latin typeface="+mn-ea"/>
              </a:rPr>
              <a:t>CC</a:t>
            </a:r>
            <a:endParaRPr lang="ja-JP" altLang="en-US" dirty="0"/>
          </a:p>
        </p:txBody>
      </p:sp>
      <p:sp>
        <p:nvSpPr>
          <p:cNvPr id="48" name="正方形/長方形 47">
            <a:extLst>
              <a:ext uri="{FF2B5EF4-FFF2-40B4-BE49-F238E27FC236}">
                <a16:creationId xmlns:a16="http://schemas.microsoft.com/office/drawing/2014/main" id="{29D5FEF7-33EF-4D30-8801-4809CFD3403B}"/>
              </a:ext>
            </a:extLst>
          </p:cNvPr>
          <p:cNvSpPr/>
          <p:nvPr/>
        </p:nvSpPr>
        <p:spPr>
          <a:xfrm>
            <a:off x="4816800" y="4140000"/>
            <a:ext cx="495649" cy="369332"/>
          </a:xfrm>
          <a:prstGeom prst="rect">
            <a:avLst/>
          </a:prstGeom>
        </p:spPr>
        <p:txBody>
          <a:bodyPr wrap="none">
            <a:spAutoFit/>
          </a:bodyPr>
          <a:lstStyle/>
          <a:p>
            <a:r>
              <a:rPr lang="en-US" altLang="ja-JP" dirty="0">
                <a:latin typeface="+mn-ea"/>
              </a:rPr>
              <a:t>CG</a:t>
            </a:r>
            <a:endParaRPr lang="ja-JP" altLang="en-US" dirty="0"/>
          </a:p>
        </p:txBody>
      </p:sp>
      <p:sp>
        <p:nvSpPr>
          <p:cNvPr id="49" name="正方形/長方形 48">
            <a:extLst>
              <a:ext uri="{FF2B5EF4-FFF2-40B4-BE49-F238E27FC236}">
                <a16:creationId xmlns:a16="http://schemas.microsoft.com/office/drawing/2014/main" id="{4AE97615-A122-42DE-95DC-2B7B9718111B}"/>
              </a:ext>
            </a:extLst>
          </p:cNvPr>
          <p:cNvSpPr/>
          <p:nvPr/>
        </p:nvSpPr>
        <p:spPr>
          <a:xfrm>
            <a:off x="4968000" y="4320000"/>
            <a:ext cx="498855" cy="369332"/>
          </a:xfrm>
          <a:prstGeom prst="rect">
            <a:avLst/>
          </a:prstGeom>
        </p:spPr>
        <p:txBody>
          <a:bodyPr wrap="none">
            <a:spAutoFit/>
          </a:bodyPr>
          <a:lstStyle/>
          <a:p>
            <a:r>
              <a:rPr lang="en-US" altLang="ja-JP" dirty="0">
                <a:latin typeface="+mn-ea"/>
              </a:rPr>
              <a:t>GG</a:t>
            </a:r>
            <a:endParaRPr lang="ja-JP" altLang="en-US" dirty="0"/>
          </a:p>
        </p:txBody>
      </p:sp>
      <p:sp>
        <p:nvSpPr>
          <p:cNvPr id="50" name="正方形/長方形 49">
            <a:extLst>
              <a:ext uri="{FF2B5EF4-FFF2-40B4-BE49-F238E27FC236}">
                <a16:creationId xmlns:a16="http://schemas.microsoft.com/office/drawing/2014/main" id="{A46E9C0F-8C65-44E2-8D65-385D397CCF72}"/>
              </a:ext>
            </a:extLst>
          </p:cNvPr>
          <p:cNvSpPr/>
          <p:nvPr/>
        </p:nvSpPr>
        <p:spPr>
          <a:xfrm>
            <a:off x="5126400" y="4500000"/>
            <a:ext cx="478016" cy="369332"/>
          </a:xfrm>
          <a:prstGeom prst="rect">
            <a:avLst/>
          </a:prstGeom>
        </p:spPr>
        <p:txBody>
          <a:bodyPr wrap="none">
            <a:spAutoFit/>
          </a:bodyPr>
          <a:lstStyle/>
          <a:p>
            <a:r>
              <a:rPr lang="en-US" altLang="ja-JP" dirty="0">
                <a:latin typeface="+mn-ea"/>
              </a:rPr>
              <a:t>GT</a:t>
            </a:r>
            <a:endParaRPr lang="ja-JP" altLang="en-US" dirty="0"/>
          </a:p>
        </p:txBody>
      </p:sp>
      <p:cxnSp>
        <p:nvCxnSpPr>
          <p:cNvPr id="51" name="直線コネクタ 50">
            <a:extLst>
              <a:ext uri="{FF2B5EF4-FFF2-40B4-BE49-F238E27FC236}">
                <a16:creationId xmlns:a16="http://schemas.microsoft.com/office/drawing/2014/main" id="{C19F0BEB-73F1-44F7-8DB3-643219377B7B}"/>
              </a:ext>
            </a:extLst>
          </p:cNvPr>
          <p:cNvCxnSpPr/>
          <p:nvPr/>
        </p:nvCxnSpPr>
        <p:spPr bwMode="auto">
          <a:xfrm>
            <a:off x="3440832"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52" name="直線コネクタ 51">
            <a:extLst>
              <a:ext uri="{FF2B5EF4-FFF2-40B4-BE49-F238E27FC236}">
                <a16:creationId xmlns:a16="http://schemas.microsoft.com/office/drawing/2014/main" id="{A2A69E63-03FA-4BBD-B9F6-772A15C62F8A}"/>
              </a:ext>
            </a:extLst>
          </p:cNvPr>
          <p:cNvCxnSpPr/>
          <p:nvPr/>
        </p:nvCxnSpPr>
        <p:spPr bwMode="auto">
          <a:xfrm>
            <a:off x="41832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53" name="直線コネクタ 52">
            <a:extLst>
              <a:ext uri="{FF2B5EF4-FFF2-40B4-BE49-F238E27FC236}">
                <a16:creationId xmlns:a16="http://schemas.microsoft.com/office/drawing/2014/main" id="{28CFFF8F-FE67-443A-9166-E594094230CE}"/>
              </a:ext>
            </a:extLst>
          </p:cNvPr>
          <p:cNvCxnSpPr/>
          <p:nvPr/>
        </p:nvCxnSpPr>
        <p:spPr bwMode="auto">
          <a:xfrm>
            <a:off x="49104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54" name="直線コネクタ 53">
            <a:extLst>
              <a:ext uri="{FF2B5EF4-FFF2-40B4-BE49-F238E27FC236}">
                <a16:creationId xmlns:a16="http://schemas.microsoft.com/office/drawing/2014/main" id="{CFB1E25B-4918-4128-8B42-2008104A88C8}"/>
              </a:ext>
            </a:extLst>
          </p:cNvPr>
          <p:cNvCxnSpPr/>
          <p:nvPr/>
        </p:nvCxnSpPr>
        <p:spPr bwMode="auto">
          <a:xfrm>
            <a:off x="5634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55" name="直線コネクタ 54">
            <a:extLst>
              <a:ext uri="{FF2B5EF4-FFF2-40B4-BE49-F238E27FC236}">
                <a16:creationId xmlns:a16="http://schemas.microsoft.com/office/drawing/2014/main" id="{4F69F775-8B0A-42EF-8BF3-B6CAF8011C80}"/>
              </a:ext>
            </a:extLst>
          </p:cNvPr>
          <p:cNvCxnSpPr/>
          <p:nvPr/>
        </p:nvCxnSpPr>
        <p:spPr bwMode="auto">
          <a:xfrm>
            <a:off x="6408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56" name="直線コネクタ 55">
            <a:extLst>
              <a:ext uri="{FF2B5EF4-FFF2-40B4-BE49-F238E27FC236}">
                <a16:creationId xmlns:a16="http://schemas.microsoft.com/office/drawing/2014/main" id="{152689CD-56A7-455E-9422-77898CDB4268}"/>
              </a:ext>
            </a:extLst>
          </p:cNvPr>
          <p:cNvCxnSpPr/>
          <p:nvPr/>
        </p:nvCxnSpPr>
        <p:spPr bwMode="auto">
          <a:xfrm>
            <a:off x="7164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58" name="正方形/長方形 57">
            <a:extLst>
              <a:ext uri="{FF2B5EF4-FFF2-40B4-BE49-F238E27FC236}">
                <a16:creationId xmlns:a16="http://schemas.microsoft.com/office/drawing/2014/main" id="{07410E1F-E157-4879-81B8-70B5E374938F}"/>
              </a:ext>
            </a:extLst>
          </p:cNvPr>
          <p:cNvSpPr/>
          <p:nvPr/>
        </p:nvSpPr>
        <p:spPr>
          <a:xfrm>
            <a:off x="5263200" y="4680000"/>
            <a:ext cx="457176" cy="369332"/>
          </a:xfrm>
          <a:prstGeom prst="rect">
            <a:avLst/>
          </a:prstGeom>
        </p:spPr>
        <p:txBody>
          <a:bodyPr wrap="none">
            <a:spAutoFit/>
          </a:bodyPr>
          <a:lstStyle/>
          <a:p>
            <a:r>
              <a:rPr lang="en-US" altLang="ja-JP" dirty="0">
                <a:latin typeface="+mn-ea"/>
              </a:rPr>
              <a:t>TT</a:t>
            </a:r>
            <a:endParaRPr lang="ja-JP" altLang="en-US" dirty="0"/>
          </a:p>
        </p:txBody>
      </p:sp>
      <p:sp>
        <p:nvSpPr>
          <p:cNvPr id="59" name="正方形/長方形 58">
            <a:extLst>
              <a:ext uri="{FF2B5EF4-FFF2-40B4-BE49-F238E27FC236}">
                <a16:creationId xmlns:a16="http://schemas.microsoft.com/office/drawing/2014/main" id="{FC37A6D0-2C6A-4C0B-A65C-2932A6C996A5}"/>
              </a:ext>
            </a:extLst>
          </p:cNvPr>
          <p:cNvSpPr/>
          <p:nvPr/>
        </p:nvSpPr>
        <p:spPr>
          <a:xfrm>
            <a:off x="5392800" y="4859868"/>
            <a:ext cx="478016" cy="369332"/>
          </a:xfrm>
          <a:prstGeom prst="rect">
            <a:avLst/>
          </a:prstGeom>
        </p:spPr>
        <p:txBody>
          <a:bodyPr wrap="none">
            <a:spAutoFit/>
          </a:bodyPr>
          <a:lstStyle/>
          <a:p>
            <a:r>
              <a:rPr lang="en-US" altLang="ja-JP" dirty="0">
                <a:latin typeface="+mn-ea"/>
              </a:rPr>
              <a:t>TG</a:t>
            </a:r>
            <a:endParaRPr lang="ja-JP" altLang="en-US" dirty="0"/>
          </a:p>
        </p:txBody>
      </p:sp>
      <p:cxnSp>
        <p:nvCxnSpPr>
          <p:cNvPr id="60" name="直線コネクタ 59">
            <a:extLst>
              <a:ext uri="{FF2B5EF4-FFF2-40B4-BE49-F238E27FC236}">
                <a16:creationId xmlns:a16="http://schemas.microsoft.com/office/drawing/2014/main" id="{9E422120-0506-4777-B087-A7959EDCB63C}"/>
              </a:ext>
            </a:extLst>
          </p:cNvPr>
          <p:cNvCxnSpPr/>
          <p:nvPr/>
        </p:nvCxnSpPr>
        <p:spPr>
          <a:xfrm flipH="1">
            <a:off x="144000" y="3337200"/>
            <a:ext cx="7020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09B4B1BF-916F-4E6A-AD7C-3E5679510FE5}"/>
              </a:ext>
            </a:extLst>
          </p:cNvPr>
          <p:cNvCxnSpPr/>
          <p:nvPr/>
        </p:nvCxnSpPr>
        <p:spPr>
          <a:xfrm flipH="1">
            <a:off x="144000" y="4240800"/>
            <a:ext cx="7020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57AE6C52-355E-4119-ADCB-208308154862}"/>
              </a:ext>
            </a:extLst>
          </p:cNvPr>
          <p:cNvCxnSpPr/>
          <p:nvPr/>
        </p:nvCxnSpPr>
        <p:spPr>
          <a:xfrm flipH="1">
            <a:off x="144000" y="5144400"/>
            <a:ext cx="7020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E07308B4-D6A9-46F5-94AD-B1FC8C55FA06}"/>
              </a:ext>
            </a:extLst>
          </p:cNvPr>
          <p:cNvCxnSpPr/>
          <p:nvPr/>
        </p:nvCxnSpPr>
        <p:spPr>
          <a:xfrm flipH="1">
            <a:off x="144000" y="2434665"/>
            <a:ext cx="7020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9D12FFD1-9ACB-4F92-AE2C-D5A93F105D27}"/>
              </a:ext>
            </a:extLst>
          </p:cNvPr>
          <p:cNvCxnSpPr/>
          <p:nvPr/>
        </p:nvCxnSpPr>
        <p:spPr>
          <a:xfrm flipH="1">
            <a:off x="128464" y="6051600"/>
            <a:ext cx="7020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5" name="正方形/長方形 64">
            <a:extLst>
              <a:ext uri="{FF2B5EF4-FFF2-40B4-BE49-F238E27FC236}">
                <a16:creationId xmlns:a16="http://schemas.microsoft.com/office/drawing/2014/main" id="{894F7BEA-827E-4037-9456-F5A06E6FEC6E}"/>
              </a:ext>
            </a:extLst>
          </p:cNvPr>
          <p:cNvSpPr/>
          <p:nvPr/>
        </p:nvSpPr>
        <p:spPr>
          <a:xfrm>
            <a:off x="2232000" y="5040000"/>
            <a:ext cx="495649" cy="369332"/>
          </a:xfrm>
          <a:prstGeom prst="rect">
            <a:avLst/>
          </a:prstGeom>
        </p:spPr>
        <p:txBody>
          <a:bodyPr wrap="none">
            <a:spAutoFit/>
          </a:bodyPr>
          <a:lstStyle/>
          <a:p>
            <a:r>
              <a:rPr lang="en-US" altLang="ja-JP" dirty="0">
                <a:latin typeface="+mn-ea"/>
              </a:rPr>
              <a:t>GC</a:t>
            </a:r>
            <a:endParaRPr lang="ja-JP" altLang="en-US" dirty="0"/>
          </a:p>
        </p:txBody>
      </p:sp>
      <p:sp>
        <p:nvSpPr>
          <p:cNvPr id="66" name="正方形/長方形 65">
            <a:extLst>
              <a:ext uri="{FF2B5EF4-FFF2-40B4-BE49-F238E27FC236}">
                <a16:creationId xmlns:a16="http://schemas.microsoft.com/office/drawing/2014/main" id="{E3214229-EC3D-45FD-8E19-C62EDDCD2148}"/>
              </a:ext>
            </a:extLst>
          </p:cNvPr>
          <p:cNvSpPr/>
          <p:nvPr/>
        </p:nvSpPr>
        <p:spPr>
          <a:xfrm>
            <a:off x="2394000" y="5220000"/>
            <a:ext cx="495649" cy="369332"/>
          </a:xfrm>
          <a:prstGeom prst="rect">
            <a:avLst/>
          </a:prstGeom>
        </p:spPr>
        <p:txBody>
          <a:bodyPr wrap="none">
            <a:spAutoFit/>
          </a:bodyPr>
          <a:lstStyle/>
          <a:p>
            <a:r>
              <a:rPr lang="en-US" altLang="ja-JP" dirty="0">
                <a:latin typeface="+mn-ea"/>
              </a:rPr>
              <a:t>CC</a:t>
            </a:r>
            <a:endParaRPr lang="ja-JP" altLang="en-US" dirty="0"/>
          </a:p>
        </p:txBody>
      </p:sp>
      <p:sp>
        <p:nvSpPr>
          <p:cNvPr id="67" name="正方形/長方形 66">
            <a:extLst>
              <a:ext uri="{FF2B5EF4-FFF2-40B4-BE49-F238E27FC236}">
                <a16:creationId xmlns:a16="http://schemas.microsoft.com/office/drawing/2014/main" id="{CF0E0FC6-BCCF-4339-81E8-CB48A8ADA663}"/>
              </a:ext>
            </a:extLst>
          </p:cNvPr>
          <p:cNvSpPr/>
          <p:nvPr/>
        </p:nvSpPr>
        <p:spPr>
          <a:xfrm>
            <a:off x="2548800" y="5400000"/>
            <a:ext cx="495649" cy="369332"/>
          </a:xfrm>
          <a:prstGeom prst="rect">
            <a:avLst/>
          </a:prstGeom>
        </p:spPr>
        <p:txBody>
          <a:bodyPr wrap="none">
            <a:spAutoFit/>
          </a:bodyPr>
          <a:lstStyle/>
          <a:p>
            <a:r>
              <a:rPr lang="en-US" altLang="ja-JP" dirty="0">
                <a:latin typeface="+mn-ea"/>
              </a:rPr>
              <a:t>CG</a:t>
            </a:r>
            <a:endParaRPr lang="ja-JP" altLang="en-US" dirty="0"/>
          </a:p>
        </p:txBody>
      </p:sp>
      <p:sp>
        <p:nvSpPr>
          <p:cNvPr id="68" name="正方形/長方形 67">
            <a:extLst>
              <a:ext uri="{FF2B5EF4-FFF2-40B4-BE49-F238E27FC236}">
                <a16:creationId xmlns:a16="http://schemas.microsoft.com/office/drawing/2014/main" id="{085029C6-E7F1-497E-9A63-85CC28D6AA27}"/>
              </a:ext>
            </a:extLst>
          </p:cNvPr>
          <p:cNvSpPr/>
          <p:nvPr/>
        </p:nvSpPr>
        <p:spPr>
          <a:xfrm>
            <a:off x="2700000" y="5580000"/>
            <a:ext cx="487634" cy="369332"/>
          </a:xfrm>
          <a:prstGeom prst="rect">
            <a:avLst/>
          </a:prstGeom>
        </p:spPr>
        <p:txBody>
          <a:bodyPr wrap="none">
            <a:spAutoFit/>
          </a:bodyPr>
          <a:lstStyle/>
          <a:p>
            <a:r>
              <a:rPr lang="en-US" altLang="ja-JP" dirty="0">
                <a:latin typeface="+mn-ea"/>
              </a:rPr>
              <a:t>GA</a:t>
            </a:r>
            <a:endParaRPr lang="ja-JP" altLang="en-US" dirty="0"/>
          </a:p>
        </p:txBody>
      </p:sp>
      <p:sp>
        <p:nvSpPr>
          <p:cNvPr id="70" name="正方形/長方形 69">
            <a:extLst>
              <a:ext uri="{FF2B5EF4-FFF2-40B4-BE49-F238E27FC236}">
                <a16:creationId xmlns:a16="http://schemas.microsoft.com/office/drawing/2014/main" id="{9CBF3BA5-7AA9-4FE8-A5D8-2AA684311FBA}"/>
              </a:ext>
            </a:extLst>
          </p:cNvPr>
          <p:cNvSpPr/>
          <p:nvPr/>
        </p:nvSpPr>
        <p:spPr>
          <a:xfrm>
            <a:off x="5533200" y="5039948"/>
            <a:ext cx="495649" cy="369332"/>
          </a:xfrm>
          <a:prstGeom prst="rect">
            <a:avLst/>
          </a:prstGeom>
        </p:spPr>
        <p:txBody>
          <a:bodyPr wrap="none">
            <a:spAutoFit/>
          </a:bodyPr>
          <a:lstStyle/>
          <a:p>
            <a:r>
              <a:rPr lang="en-US" altLang="ja-JP" dirty="0">
                <a:latin typeface="+mn-ea"/>
              </a:rPr>
              <a:t>GC</a:t>
            </a:r>
            <a:endParaRPr lang="ja-JP" altLang="en-US" dirty="0"/>
          </a:p>
        </p:txBody>
      </p:sp>
      <p:sp>
        <p:nvSpPr>
          <p:cNvPr id="71" name="正方形/長方形 70">
            <a:extLst>
              <a:ext uri="{FF2B5EF4-FFF2-40B4-BE49-F238E27FC236}">
                <a16:creationId xmlns:a16="http://schemas.microsoft.com/office/drawing/2014/main" id="{C543230A-2F67-44B3-BC0C-7551A59A26F0}"/>
              </a:ext>
            </a:extLst>
          </p:cNvPr>
          <p:cNvSpPr/>
          <p:nvPr/>
        </p:nvSpPr>
        <p:spPr>
          <a:xfrm>
            <a:off x="5695200" y="5219948"/>
            <a:ext cx="495649" cy="369332"/>
          </a:xfrm>
          <a:prstGeom prst="rect">
            <a:avLst/>
          </a:prstGeom>
        </p:spPr>
        <p:txBody>
          <a:bodyPr wrap="none">
            <a:spAutoFit/>
          </a:bodyPr>
          <a:lstStyle/>
          <a:p>
            <a:r>
              <a:rPr lang="en-US" altLang="ja-JP" dirty="0">
                <a:latin typeface="+mn-ea"/>
              </a:rPr>
              <a:t>CC</a:t>
            </a:r>
            <a:endParaRPr lang="ja-JP" altLang="en-US" dirty="0"/>
          </a:p>
        </p:txBody>
      </p:sp>
      <p:sp>
        <p:nvSpPr>
          <p:cNvPr id="72" name="正方形/長方形 71">
            <a:extLst>
              <a:ext uri="{FF2B5EF4-FFF2-40B4-BE49-F238E27FC236}">
                <a16:creationId xmlns:a16="http://schemas.microsoft.com/office/drawing/2014/main" id="{0BDCDD85-F61E-4756-B839-9DCDF607B8E5}"/>
              </a:ext>
            </a:extLst>
          </p:cNvPr>
          <p:cNvSpPr/>
          <p:nvPr/>
        </p:nvSpPr>
        <p:spPr>
          <a:xfrm>
            <a:off x="5850000" y="5399948"/>
            <a:ext cx="495649" cy="369332"/>
          </a:xfrm>
          <a:prstGeom prst="rect">
            <a:avLst/>
          </a:prstGeom>
        </p:spPr>
        <p:txBody>
          <a:bodyPr wrap="none">
            <a:spAutoFit/>
          </a:bodyPr>
          <a:lstStyle/>
          <a:p>
            <a:r>
              <a:rPr lang="en-US" altLang="ja-JP" dirty="0">
                <a:latin typeface="+mn-ea"/>
              </a:rPr>
              <a:t>CG</a:t>
            </a:r>
            <a:endParaRPr lang="ja-JP" altLang="en-US" dirty="0"/>
          </a:p>
        </p:txBody>
      </p:sp>
      <p:sp>
        <p:nvSpPr>
          <p:cNvPr id="73" name="正方形/長方形 72">
            <a:extLst>
              <a:ext uri="{FF2B5EF4-FFF2-40B4-BE49-F238E27FC236}">
                <a16:creationId xmlns:a16="http://schemas.microsoft.com/office/drawing/2014/main" id="{144C8D27-B01F-4AE0-9147-147A602FF4DA}"/>
              </a:ext>
            </a:extLst>
          </p:cNvPr>
          <p:cNvSpPr/>
          <p:nvPr/>
        </p:nvSpPr>
        <p:spPr>
          <a:xfrm>
            <a:off x="6008400" y="5579948"/>
            <a:ext cx="487634" cy="369332"/>
          </a:xfrm>
          <a:prstGeom prst="rect">
            <a:avLst/>
          </a:prstGeom>
        </p:spPr>
        <p:txBody>
          <a:bodyPr wrap="none">
            <a:spAutoFit/>
          </a:bodyPr>
          <a:lstStyle/>
          <a:p>
            <a:r>
              <a:rPr lang="en-US" altLang="ja-JP" dirty="0">
                <a:latin typeface="+mn-ea"/>
              </a:rPr>
              <a:t>GA</a:t>
            </a:r>
            <a:endParaRPr lang="ja-JP" altLang="en-US" dirty="0"/>
          </a:p>
        </p:txBody>
      </p:sp>
      <p:sp>
        <p:nvSpPr>
          <p:cNvPr id="74" name="正方形/長方形 73">
            <a:extLst>
              <a:ext uri="{FF2B5EF4-FFF2-40B4-BE49-F238E27FC236}">
                <a16:creationId xmlns:a16="http://schemas.microsoft.com/office/drawing/2014/main" id="{43F726FE-0E48-4ECC-B14A-76422B3AAC26}"/>
              </a:ext>
            </a:extLst>
          </p:cNvPr>
          <p:cNvSpPr/>
          <p:nvPr/>
        </p:nvSpPr>
        <p:spPr>
          <a:xfrm>
            <a:off x="6163200" y="5760000"/>
            <a:ext cx="484428" cy="369332"/>
          </a:xfrm>
          <a:prstGeom prst="rect">
            <a:avLst/>
          </a:prstGeom>
        </p:spPr>
        <p:txBody>
          <a:bodyPr wrap="none">
            <a:spAutoFit/>
          </a:bodyPr>
          <a:lstStyle/>
          <a:p>
            <a:r>
              <a:rPr lang="en-US" altLang="ja-JP" dirty="0">
                <a:latin typeface="+mn-ea"/>
              </a:rPr>
              <a:t>AC</a:t>
            </a:r>
            <a:endParaRPr lang="ja-JP" altLang="en-US" dirty="0"/>
          </a:p>
        </p:txBody>
      </p:sp>
      <p:sp>
        <p:nvSpPr>
          <p:cNvPr id="75" name="正方形/長方形 74">
            <a:extLst>
              <a:ext uri="{FF2B5EF4-FFF2-40B4-BE49-F238E27FC236}">
                <a16:creationId xmlns:a16="http://schemas.microsoft.com/office/drawing/2014/main" id="{FA7120ED-26D3-4CF0-8860-5F610F612C56}"/>
              </a:ext>
            </a:extLst>
          </p:cNvPr>
          <p:cNvSpPr/>
          <p:nvPr/>
        </p:nvSpPr>
        <p:spPr>
          <a:xfrm>
            <a:off x="6315600" y="5939988"/>
            <a:ext cx="492443" cy="369332"/>
          </a:xfrm>
          <a:prstGeom prst="rect">
            <a:avLst/>
          </a:prstGeom>
        </p:spPr>
        <p:txBody>
          <a:bodyPr wrap="none">
            <a:spAutoFit/>
          </a:bodyPr>
          <a:lstStyle/>
          <a:p>
            <a:r>
              <a:rPr lang="en-US" altLang="ja-JP" dirty="0">
                <a:latin typeface="+mn-ea"/>
              </a:rPr>
              <a:t>CC</a:t>
            </a:r>
            <a:endParaRPr lang="ja-JP" altLang="en-US" dirty="0"/>
          </a:p>
        </p:txBody>
      </p:sp>
      <p:sp>
        <p:nvSpPr>
          <p:cNvPr id="76" name="正方形/長方形 75">
            <a:extLst>
              <a:ext uri="{FF2B5EF4-FFF2-40B4-BE49-F238E27FC236}">
                <a16:creationId xmlns:a16="http://schemas.microsoft.com/office/drawing/2014/main" id="{157B9B88-63BA-4F03-BB6B-63C8B4D3C4E5}"/>
              </a:ext>
            </a:extLst>
          </p:cNvPr>
          <p:cNvSpPr/>
          <p:nvPr/>
        </p:nvSpPr>
        <p:spPr>
          <a:xfrm>
            <a:off x="6468000" y="6120000"/>
            <a:ext cx="492443" cy="369332"/>
          </a:xfrm>
          <a:prstGeom prst="rect">
            <a:avLst/>
          </a:prstGeom>
        </p:spPr>
        <p:txBody>
          <a:bodyPr wrap="none">
            <a:spAutoFit/>
          </a:bodyPr>
          <a:lstStyle/>
          <a:p>
            <a:r>
              <a:rPr lang="en-US" altLang="ja-JP" dirty="0">
                <a:latin typeface="+mn-ea"/>
              </a:rPr>
              <a:t>CC</a:t>
            </a:r>
            <a:endParaRPr lang="ja-JP" altLang="en-US" dirty="0"/>
          </a:p>
        </p:txBody>
      </p:sp>
      <p:sp>
        <p:nvSpPr>
          <p:cNvPr id="77" name="正方形/長方形 76">
            <a:extLst>
              <a:ext uri="{FF2B5EF4-FFF2-40B4-BE49-F238E27FC236}">
                <a16:creationId xmlns:a16="http://schemas.microsoft.com/office/drawing/2014/main" id="{9F8D0BC3-9843-44C1-B95D-6DF4DCCE0F3E}"/>
              </a:ext>
            </a:extLst>
          </p:cNvPr>
          <p:cNvSpPr/>
          <p:nvPr/>
        </p:nvSpPr>
        <p:spPr>
          <a:xfrm>
            <a:off x="6620400" y="6300000"/>
            <a:ext cx="492443" cy="369332"/>
          </a:xfrm>
          <a:prstGeom prst="rect">
            <a:avLst/>
          </a:prstGeom>
        </p:spPr>
        <p:txBody>
          <a:bodyPr wrap="none">
            <a:spAutoFit/>
          </a:bodyPr>
          <a:lstStyle/>
          <a:p>
            <a:r>
              <a:rPr lang="en-US" altLang="ja-JP" dirty="0">
                <a:latin typeface="+mn-ea"/>
              </a:rPr>
              <a:t>CC</a:t>
            </a:r>
            <a:endParaRPr lang="ja-JP" altLang="en-US" dirty="0"/>
          </a:p>
        </p:txBody>
      </p:sp>
      <p:sp>
        <p:nvSpPr>
          <p:cNvPr id="78" name="正方形/長方形 77">
            <a:extLst>
              <a:ext uri="{FF2B5EF4-FFF2-40B4-BE49-F238E27FC236}">
                <a16:creationId xmlns:a16="http://schemas.microsoft.com/office/drawing/2014/main" id="{9D0BD01F-D894-4B51-A90D-3BD433219C43}"/>
              </a:ext>
            </a:extLst>
          </p:cNvPr>
          <p:cNvSpPr/>
          <p:nvPr/>
        </p:nvSpPr>
        <p:spPr>
          <a:xfrm>
            <a:off x="6772800" y="6480000"/>
            <a:ext cx="492443" cy="369332"/>
          </a:xfrm>
          <a:prstGeom prst="rect">
            <a:avLst/>
          </a:prstGeom>
        </p:spPr>
        <p:txBody>
          <a:bodyPr wrap="none">
            <a:spAutoFit/>
          </a:bodyPr>
          <a:lstStyle/>
          <a:p>
            <a:r>
              <a:rPr lang="en-US" altLang="ja-JP" dirty="0">
                <a:latin typeface="+mn-ea"/>
              </a:rPr>
              <a:t>CC</a:t>
            </a:r>
            <a:endParaRPr lang="ja-JP" altLang="en-US" dirty="0"/>
          </a:p>
        </p:txBody>
      </p:sp>
      <p:pic>
        <p:nvPicPr>
          <p:cNvPr id="80" name="図 79">
            <a:extLst>
              <a:ext uri="{FF2B5EF4-FFF2-40B4-BE49-F238E27FC236}">
                <a16:creationId xmlns:a16="http://schemas.microsoft.com/office/drawing/2014/main" id="{CB3811DF-924A-4E3A-9A15-5D60F75D5A18}"/>
              </a:ext>
            </a:extLst>
          </p:cNvPr>
          <p:cNvPicPr>
            <a:picLocks noChangeAspect="1"/>
          </p:cNvPicPr>
          <p:nvPr/>
        </p:nvPicPr>
        <p:blipFill rotWithShape="1">
          <a:blip r:embed="rId3"/>
          <a:srcRect l="-2" r="547"/>
          <a:stretch/>
        </p:blipFill>
        <p:spPr>
          <a:xfrm>
            <a:off x="8016000" y="2495419"/>
            <a:ext cx="1152000" cy="3520745"/>
          </a:xfrm>
          <a:prstGeom prst="rect">
            <a:avLst/>
          </a:prstGeom>
          <a:ln w="19050">
            <a:solidFill>
              <a:srgbClr val="FF0000"/>
            </a:solidFill>
          </a:ln>
        </p:spPr>
      </p:pic>
      <p:sp>
        <p:nvSpPr>
          <p:cNvPr id="81" name="右中かっこ 80">
            <a:extLst>
              <a:ext uri="{FF2B5EF4-FFF2-40B4-BE49-F238E27FC236}">
                <a16:creationId xmlns:a16="http://schemas.microsoft.com/office/drawing/2014/main" id="{8224D040-7CDC-406A-A0B0-EBE169685769}"/>
              </a:ext>
            </a:extLst>
          </p:cNvPr>
          <p:cNvSpPr/>
          <p:nvPr/>
        </p:nvSpPr>
        <p:spPr>
          <a:xfrm rot="19227633">
            <a:off x="6876000" y="5616000"/>
            <a:ext cx="166688" cy="1080000"/>
          </a:xfrm>
          <a:prstGeom prst="rightBrace">
            <a:avLst>
              <a:gd name="adj1" fmla="val 32935"/>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nvGrpSpPr>
          <p:cNvPr id="82" name="グループ化 1">
            <a:extLst>
              <a:ext uri="{FF2B5EF4-FFF2-40B4-BE49-F238E27FC236}">
                <a16:creationId xmlns:a16="http://schemas.microsoft.com/office/drawing/2014/main" id="{3324EC26-CEE2-4456-A74F-A6FF3914A483}"/>
              </a:ext>
            </a:extLst>
          </p:cNvPr>
          <p:cNvGrpSpPr>
            <a:grpSpLocks/>
          </p:cNvGrpSpPr>
          <p:nvPr/>
        </p:nvGrpSpPr>
        <p:grpSpPr bwMode="auto">
          <a:xfrm>
            <a:off x="6969224" y="5661620"/>
            <a:ext cx="415498" cy="647700"/>
            <a:chOff x="8946000" y="4620357"/>
            <a:chExt cx="415497" cy="647700"/>
          </a:xfrm>
        </p:grpSpPr>
        <p:sp>
          <p:nvSpPr>
            <p:cNvPr id="83" name="下矢印 31">
              <a:extLst>
                <a:ext uri="{FF2B5EF4-FFF2-40B4-BE49-F238E27FC236}">
                  <a16:creationId xmlns:a16="http://schemas.microsoft.com/office/drawing/2014/main" id="{F49CA2A1-C1C7-4E48-9F60-9AA39CE9A09D}"/>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84" name="正方形/長方形 1">
              <a:extLst>
                <a:ext uri="{FF2B5EF4-FFF2-40B4-BE49-F238E27FC236}">
                  <a16:creationId xmlns:a16="http://schemas.microsoft.com/office/drawing/2014/main" id="{EF4C0430-0BA1-4473-9738-2B65530E027C}"/>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86" name="グループ化 19">
            <a:extLst>
              <a:ext uri="{FF2B5EF4-FFF2-40B4-BE49-F238E27FC236}">
                <a16:creationId xmlns:a16="http://schemas.microsoft.com/office/drawing/2014/main" id="{3137C33B-3A97-4CE4-BA73-1AC2ADEB9F6D}"/>
              </a:ext>
            </a:extLst>
          </p:cNvPr>
          <p:cNvGrpSpPr>
            <a:grpSpLocks/>
          </p:cNvGrpSpPr>
          <p:nvPr/>
        </p:nvGrpSpPr>
        <p:grpSpPr bwMode="auto">
          <a:xfrm>
            <a:off x="9162000" y="2492896"/>
            <a:ext cx="433387" cy="647700"/>
            <a:chOff x="9008376" y="4278533"/>
            <a:chExt cx="432048" cy="647700"/>
          </a:xfrm>
        </p:grpSpPr>
        <p:sp>
          <p:nvSpPr>
            <p:cNvPr id="87" name="下矢印 20">
              <a:extLst>
                <a:ext uri="{FF2B5EF4-FFF2-40B4-BE49-F238E27FC236}">
                  <a16:creationId xmlns:a16="http://schemas.microsoft.com/office/drawing/2014/main" id="{B2BA1109-4A8B-4F08-9B58-5CF1536A7B5D}"/>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88" name="テキスト ボックス 21">
              <a:extLst>
                <a:ext uri="{FF2B5EF4-FFF2-40B4-BE49-F238E27FC236}">
                  <a16:creationId xmlns:a16="http://schemas.microsoft.com/office/drawing/2014/main" id="{B74097DE-91A6-4C21-81AB-0D1B8DDDBA06}"/>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grpSp>
        <p:nvGrpSpPr>
          <p:cNvPr id="89" name="グループ化 19">
            <a:extLst>
              <a:ext uri="{FF2B5EF4-FFF2-40B4-BE49-F238E27FC236}">
                <a16:creationId xmlns:a16="http://schemas.microsoft.com/office/drawing/2014/main" id="{5FCD72F2-55DE-40DD-A77B-43778BB031BE}"/>
              </a:ext>
            </a:extLst>
          </p:cNvPr>
          <p:cNvGrpSpPr>
            <a:grpSpLocks/>
          </p:cNvGrpSpPr>
          <p:nvPr/>
        </p:nvGrpSpPr>
        <p:grpSpPr bwMode="auto">
          <a:xfrm>
            <a:off x="9162000" y="3366000"/>
            <a:ext cx="433387" cy="647700"/>
            <a:chOff x="9008376" y="4278533"/>
            <a:chExt cx="432048" cy="647700"/>
          </a:xfrm>
        </p:grpSpPr>
        <p:sp>
          <p:nvSpPr>
            <p:cNvPr id="90" name="下矢印 20">
              <a:extLst>
                <a:ext uri="{FF2B5EF4-FFF2-40B4-BE49-F238E27FC236}">
                  <a16:creationId xmlns:a16="http://schemas.microsoft.com/office/drawing/2014/main" id="{18417927-93C8-4487-B849-3B66DC458C5C}"/>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91" name="テキスト ボックス 21">
              <a:extLst>
                <a:ext uri="{FF2B5EF4-FFF2-40B4-BE49-F238E27FC236}">
                  <a16:creationId xmlns:a16="http://schemas.microsoft.com/office/drawing/2014/main" id="{044BBA70-096F-498F-9156-CC8D2E5083B8}"/>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
        <p:nvSpPr>
          <p:cNvPr id="85" name="Text Box 8">
            <a:extLst>
              <a:ext uri="{FF2B5EF4-FFF2-40B4-BE49-F238E27FC236}">
                <a16:creationId xmlns:a16="http://schemas.microsoft.com/office/drawing/2014/main" id="{B8687981-CDE0-4A3C-B063-D28EC8FAA18C}"/>
              </a:ext>
            </a:extLst>
          </p:cNvPr>
          <p:cNvSpPr txBox="1">
            <a:spLocks noChangeArrowheads="1"/>
          </p:cNvSpPr>
          <p:nvPr/>
        </p:nvSpPr>
        <p:spPr bwMode="auto">
          <a:xfrm>
            <a:off x="5796172" y="46100"/>
            <a:ext cx="4053371" cy="2862322"/>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例えば、①と②の</a:t>
            </a:r>
            <a:r>
              <a:rPr lang="en-US" altLang="ja-JP" dirty="0">
                <a:solidFill>
                  <a:schemeClr val="bg1">
                    <a:lumMod val="50000"/>
                  </a:schemeClr>
                </a:solidFill>
                <a:latin typeface="+mn-ea"/>
              </a:rPr>
              <a:t>2</a:t>
            </a:r>
            <a:r>
              <a:rPr lang="ja-JP" altLang="en-US" dirty="0">
                <a:solidFill>
                  <a:schemeClr val="bg1">
                    <a:lumMod val="50000"/>
                  </a:schemeClr>
                </a:solidFill>
                <a:latin typeface="+mn-ea"/>
              </a:rPr>
              <a:t>つの配列比較（類似度の評価）が可能。赤下線部分は同一であり、②のほうが</a:t>
            </a:r>
            <a:r>
              <a:rPr lang="en-US" altLang="ja-JP" dirty="0">
                <a:solidFill>
                  <a:schemeClr val="bg1">
                    <a:lumMod val="50000"/>
                  </a:schemeClr>
                </a:solidFill>
                <a:latin typeface="+mn-ea"/>
              </a:rPr>
              <a:t>5</a:t>
            </a:r>
            <a:r>
              <a:rPr lang="ja-JP" altLang="en-US" dirty="0">
                <a:solidFill>
                  <a:schemeClr val="bg1">
                    <a:lumMod val="50000"/>
                  </a:schemeClr>
                </a:solidFill>
                <a:latin typeface="+mn-ea"/>
              </a:rPr>
              <a:t>つだけ</a:t>
            </a:r>
            <a:r>
              <a:rPr lang="en-US" altLang="ja-JP" dirty="0">
                <a:solidFill>
                  <a:schemeClr val="bg1">
                    <a:lumMod val="50000"/>
                  </a:schemeClr>
                </a:solidFill>
                <a:latin typeface="+mn-ea"/>
              </a:rPr>
              <a:t>C</a:t>
            </a:r>
            <a:r>
              <a:rPr lang="ja-JP" altLang="en-US" dirty="0">
                <a:solidFill>
                  <a:schemeClr val="bg1">
                    <a:lumMod val="50000"/>
                  </a:schemeClr>
                </a:solidFill>
                <a:latin typeface="+mn-ea"/>
              </a:rPr>
              <a:t>が多い。それゆえ、③の分だけ出現頻度が上乗せされて、①と②の出現頻度は、それぞれこんな感じになります。③に関連する箇所は、④です。</a:t>
            </a:r>
            <a:r>
              <a:rPr lang="ja-JP" altLang="en-US" dirty="0">
                <a:latin typeface="+mn-ea"/>
              </a:rPr>
              <a:t>こんな感じで数値ベクトルに変換さえできれば、あとは相関係数なり様々な類似性尺度を適用することができます。</a:t>
            </a:r>
            <a:endParaRPr lang="en-US" altLang="ja-JP" dirty="0">
              <a:latin typeface="+mn-ea"/>
            </a:endParaRPr>
          </a:p>
        </p:txBody>
      </p:sp>
    </p:spTree>
    <p:extLst>
      <p:ext uri="{BB962C8B-B14F-4D97-AF65-F5344CB8AC3E}">
        <p14:creationId xmlns:p14="http://schemas.microsoft.com/office/powerpoint/2010/main" val="29971864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38401CFD-FDA6-4F76-AF79-CA62DBB6FC3D}"/>
              </a:ext>
            </a:extLst>
          </p:cNvPr>
          <p:cNvPicPr>
            <a:picLocks noChangeAspect="1"/>
          </p:cNvPicPr>
          <p:nvPr/>
        </p:nvPicPr>
        <p:blipFill>
          <a:blip r:embed="rId3"/>
          <a:stretch>
            <a:fillRect/>
          </a:stretch>
        </p:blipFill>
        <p:spPr>
          <a:xfrm>
            <a:off x="36000" y="936000"/>
            <a:ext cx="9391650" cy="5162550"/>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例題</a:t>
            </a:r>
            <a:r>
              <a:rPr lang="en-US" altLang="ja-JP" sz="4000" dirty="0">
                <a:latin typeface="+mn-ea"/>
              </a:rPr>
              <a:t>8</a:t>
            </a:r>
            <a:r>
              <a:rPr lang="ja-JP" altLang="en-US" sz="4000" dirty="0">
                <a:latin typeface="+mn-ea"/>
              </a:rPr>
              <a:t>（</a:t>
            </a:r>
            <a:r>
              <a:rPr lang="en-US" altLang="ja-JP" sz="4000" dirty="0">
                <a:latin typeface="+mn-ea"/>
              </a:rPr>
              <a:t>k=</a:t>
            </a:r>
            <a:r>
              <a:rPr lang="en-US" altLang="ja-JP" sz="4000" dirty="0">
                <a:solidFill>
                  <a:srgbClr val="669900"/>
                </a:solidFill>
                <a:latin typeface="+mn-ea"/>
              </a:rPr>
              <a:t>2</a:t>
            </a:r>
            <a:r>
              <a:rPr lang="ja-JP" altLang="en-US" sz="4000" dirty="0">
                <a:latin typeface="+mn-ea"/>
              </a:rPr>
              <a:t>）</a:t>
            </a:r>
            <a:r>
              <a:rPr lang="en-US" altLang="ja-JP" sz="4000" dirty="0">
                <a:latin typeface="+mn-ea"/>
              </a:rPr>
              <a:t>2</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190</a:t>
            </a:fld>
            <a:endParaRPr lang="en-US" altLang="ja-JP" dirty="0">
              <a:solidFill>
                <a:srgbClr val="000000"/>
              </a:solidFill>
            </a:endParaRPr>
          </a:p>
        </p:txBody>
      </p:sp>
      <p:pic>
        <p:nvPicPr>
          <p:cNvPr id="4" name="図 3">
            <a:extLst>
              <a:ext uri="{FF2B5EF4-FFF2-40B4-BE49-F238E27FC236}">
                <a16:creationId xmlns:a16="http://schemas.microsoft.com/office/drawing/2014/main" id="{530401EB-B9E9-4750-AE5B-3B50EBDE1CC5}"/>
              </a:ext>
            </a:extLst>
          </p:cNvPr>
          <p:cNvPicPr>
            <a:picLocks noChangeAspect="1"/>
          </p:cNvPicPr>
          <p:nvPr/>
        </p:nvPicPr>
        <p:blipFill>
          <a:blip r:embed="rId4"/>
          <a:stretch>
            <a:fillRect/>
          </a:stretch>
        </p:blipFill>
        <p:spPr>
          <a:xfrm>
            <a:off x="792000" y="180000"/>
            <a:ext cx="4557155" cy="167655"/>
          </a:xfrm>
          <a:prstGeom prst="rect">
            <a:avLst/>
          </a:prstGeom>
        </p:spPr>
      </p:pic>
      <p:sp>
        <p:nvSpPr>
          <p:cNvPr id="20" name="Text Box 8">
            <a:extLst>
              <a:ext uri="{FF2B5EF4-FFF2-40B4-BE49-F238E27FC236}">
                <a16:creationId xmlns:a16="http://schemas.microsoft.com/office/drawing/2014/main" id="{6A30CDA1-32D0-4713-9FD8-ACF088B3BF2A}"/>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spcBef>
                <a:spcPct val="50000"/>
              </a:spcBef>
            </a:pPr>
            <a:r>
              <a:rPr lang="ja-JP" altLang="en-US" dirty="0">
                <a:latin typeface="+mn-ea"/>
              </a:rPr>
              <a:t>コピペ実行結果。例題</a:t>
            </a:r>
            <a:r>
              <a:rPr lang="en-US" altLang="ja-JP" dirty="0">
                <a:latin typeface="+mn-ea"/>
              </a:rPr>
              <a:t>7</a:t>
            </a:r>
            <a:r>
              <a:rPr lang="ja-JP" altLang="en-US" dirty="0">
                <a:latin typeface="+mn-ea"/>
              </a:rPr>
              <a:t>と異なり、例題</a:t>
            </a:r>
            <a:r>
              <a:rPr lang="en-US" altLang="ja-JP" dirty="0">
                <a:latin typeface="+mn-ea"/>
              </a:rPr>
              <a:t>8</a:t>
            </a:r>
            <a:r>
              <a:rPr lang="ja-JP" altLang="en-US" dirty="0">
                <a:latin typeface="+mn-ea"/>
              </a:rPr>
              <a:t>では①</a:t>
            </a:r>
            <a:r>
              <a:rPr lang="en-US" altLang="ja-JP" dirty="0">
                <a:latin typeface="+mn-ea"/>
              </a:rPr>
              <a:t>2</a:t>
            </a:r>
            <a:r>
              <a:rPr lang="ja-JP" altLang="en-US" dirty="0">
                <a:latin typeface="+mn-ea"/>
              </a:rPr>
              <a:t>連続塩基の出現頻度解析結果を</a:t>
            </a:r>
            <a:r>
              <a:rPr lang="en-US" altLang="ja-JP" dirty="0" err="1">
                <a:latin typeface="+mn-ea"/>
              </a:rPr>
              <a:t>hoge</a:t>
            </a:r>
            <a:r>
              <a:rPr lang="ja-JP" altLang="en-US" dirty="0">
                <a:latin typeface="+mn-ea"/>
              </a:rPr>
              <a:t>オブジェクトに格納し、②それを入力として、③</a:t>
            </a:r>
            <a:r>
              <a:rPr lang="en-US" altLang="ja-JP" dirty="0" err="1">
                <a:latin typeface="+mn-ea"/>
              </a:rPr>
              <a:t>colSums</a:t>
            </a:r>
            <a:r>
              <a:rPr lang="ja-JP" altLang="en-US" dirty="0">
                <a:latin typeface="+mn-ea"/>
              </a:rPr>
              <a:t>を実行した結果を、④</a:t>
            </a:r>
            <a:r>
              <a:rPr lang="en-US" altLang="ja-JP" dirty="0">
                <a:latin typeface="+mn-ea"/>
              </a:rPr>
              <a:t>out</a:t>
            </a:r>
            <a:r>
              <a:rPr lang="ja-JP" altLang="en-US" dirty="0">
                <a:latin typeface="+mn-ea"/>
              </a:rPr>
              <a:t>オブジェクトに格納しているので</a:t>
            </a:r>
            <a:r>
              <a:rPr lang="en-US" altLang="ja-JP" dirty="0">
                <a:latin typeface="+mn-ea"/>
              </a:rPr>
              <a:t>…</a:t>
            </a:r>
            <a:endParaRPr lang="ja-JP" altLang="en-US" dirty="0">
              <a:latin typeface="+mn-ea"/>
            </a:endParaRPr>
          </a:p>
        </p:txBody>
      </p:sp>
      <p:grpSp>
        <p:nvGrpSpPr>
          <p:cNvPr id="19" name="グループ化 25">
            <a:extLst>
              <a:ext uri="{FF2B5EF4-FFF2-40B4-BE49-F238E27FC236}">
                <a16:creationId xmlns:a16="http://schemas.microsoft.com/office/drawing/2014/main" id="{EC840523-6C29-437B-A6E8-8893BA37985F}"/>
              </a:ext>
            </a:extLst>
          </p:cNvPr>
          <p:cNvGrpSpPr>
            <a:grpSpLocks/>
          </p:cNvGrpSpPr>
          <p:nvPr/>
        </p:nvGrpSpPr>
        <p:grpSpPr bwMode="auto">
          <a:xfrm>
            <a:off x="272480" y="3717032"/>
            <a:ext cx="647700" cy="368300"/>
            <a:chOff x="8265543" y="5967772"/>
            <a:chExt cx="647700" cy="369332"/>
          </a:xfrm>
        </p:grpSpPr>
        <p:sp>
          <p:nvSpPr>
            <p:cNvPr id="21" name="下矢印 26">
              <a:extLst>
                <a:ext uri="{FF2B5EF4-FFF2-40B4-BE49-F238E27FC236}">
                  <a16:creationId xmlns:a16="http://schemas.microsoft.com/office/drawing/2014/main" id="{A2EE1FE5-FE06-4910-BA69-609966546B00}"/>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2" name="テキスト ボックス 27">
              <a:extLst>
                <a:ext uri="{FF2B5EF4-FFF2-40B4-BE49-F238E27FC236}">
                  <a16:creationId xmlns:a16="http://schemas.microsoft.com/office/drawing/2014/main" id="{DEB5DAAE-40FF-409B-8182-B5824B79DBF1}"/>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23" name="グループ化 22">
            <a:extLst>
              <a:ext uri="{FF2B5EF4-FFF2-40B4-BE49-F238E27FC236}">
                <a16:creationId xmlns:a16="http://schemas.microsoft.com/office/drawing/2014/main" id="{F5075BE4-271D-40D8-9A01-9F2F4B1CB430}"/>
              </a:ext>
            </a:extLst>
          </p:cNvPr>
          <p:cNvGrpSpPr>
            <a:grpSpLocks/>
          </p:cNvGrpSpPr>
          <p:nvPr/>
        </p:nvGrpSpPr>
        <p:grpSpPr bwMode="auto">
          <a:xfrm>
            <a:off x="1206000" y="4644000"/>
            <a:ext cx="647700" cy="368300"/>
            <a:chOff x="8113143" y="5184000"/>
            <a:chExt cx="647700" cy="369332"/>
          </a:xfrm>
        </p:grpSpPr>
        <p:sp>
          <p:nvSpPr>
            <p:cNvPr id="24" name="下矢印 23">
              <a:extLst>
                <a:ext uri="{FF2B5EF4-FFF2-40B4-BE49-F238E27FC236}">
                  <a16:creationId xmlns:a16="http://schemas.microsoft.com/office/drawing/2014/main" id="{447D7F13-126C-4D72-847B-E969DA7F95F5}"/>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5" name="テキスト ボックス 24">
              <a:extLst>
                <a:ext uri="{FF2B5EF4-FFF2-40B4-BE49-F238E27FC236}">
                  <a16:creationId xmlns:a16="http://schemas.microsoft.com/office/drawing/2014/main" id="{BA88D840-8DF1-4644-9023-90A27938DEA8}"/>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③</a:t>
              </a:r>
            </a:p>
          </p:txBody>
        </p:sp>
      </p:grpSp>
      <p:grpSp>
        <p:nvGrpSpPr>
          <p:cNvPr id="26" name="グループ化 22">
            <a:extLst>
              <a:ext uri="{FF2B5EF4-FFF2-40B4-BE49-F238E27FC236}">
                <a16:creationId xmlns:a16="http://schemas.microsoft.com/office/drawing/2014/main" id="{0C8B182A-62C4-4C5F-81A8-09DB8274E410}"/>
              </a:ext>
            </a:extLst>
          </p:cNvPr>
          <p:cNvGrpSpPr>
            <a:grpSpLocks/>
          </p:cNvGrpSpPr>
          <p:nvPr/>
        </p:nvGrpSpPr>
        <p:grpSpPr bwMode="auto">
          <a:xfrm>
            <a:off x="1890000" y="4680000"/>
            <a:ext cx="647700" cy="368300"/>
            <a:chOff x="8113143" y="5184000"/>
            <a:chExt cx="647700" cy="369332"/>
          </a:xfrm>
        </p:grpSpPr>
        <p:sp>
          <p:nvSpPr>
            <p:cNvPr id="27" name="下矢印 23">
              <a:extLst>
                <a:ext uri="{FF2B5EF4-FFF2-40B4-BE49-F238E27FC236}">
                  <a16:creationId xmlns:a16="http://schemas.microsoft.com/office/drawing/2014/main" id="{61B71006-E764-4EE0-A3D4-3D6643324379}"/>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8" name="テキスト ボックス 24">
              <a:extLst>
                <a:ext uri="{FF2B5EF4-FFF2-40B4-BE49-F238E27FC236}">
                  <a16:creationId xmlns:a16="http://schemas.microsoft.com/office/drawing/2014/main" id="{4407C9B7-2E2C-4093-A724-1367300284D2}"/>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grpSp>
        <p:nvGrpSpPr>
          <p:cNvPr id="29" name="グループ化 22">
            <a:extLst>
              <a:ext uri="{FF2B5EF4-FFF2-40B4-BE49-F238E27FC236}">
                <a16:creationId xmlns:a16="http://schemas.microsoft.com/office/drawing/2014/main" id="{D3D507AC-41E0-42CB-84D2-1021C0C9E1F0}"/>
              </a:ext>
            </a:extLst>
          </p:cNvPr>
          <p:cNvGrpSpPr>
            <a:grpSpLocks/>
          </p:cNvGrpSpPr>
          <p:nvPr/>
        </p:nvGrpSpPr>
        <p:grpSpPr bwMode="auto">
          <a:xfrm>
            <a:off x="234000" y="4644000"/>
            <a:ext cx="647700" cy="368300"/>
            <a:chOff x="8113143" y="5184000"/>
            <a:chExt cx="647700" cy="369332"/>
          </a:xfrm>
        </p:grpSpPr>
        <p:sp>
          <p:nvSpPr>
            <p:cNvPr id="30" name="下矢印 23">
              <a:extLst>
                <a:ext uri="{FF2B5EF4-FFF2-40B4-BE49-F238E27FC236}">
                  <a16:creationId xmlns:a16="http://schemas.microsoft.com/office/drawing/2014/main" id="{33C1DB94-8BC1-4076-8346-9E2A4BD7503C}"/>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1" name="テキスト ボックス 24">
              <a:extLst>
                <a:ext uri="{FF2B5EF4-FFF2-40B4-BE49-F238E27FC236}">
                  <a16:creationId xmlns:a16="http://schemas.microsoft.com/office/drawing/2014/main" id="{44B4B460-C4F4-4132-BFE6-05FB94774082}"/>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Tree>
    <p:extLst>
      <p:ext uri="{BB962C8B-B14F-4D97-AF65-F5344CB8AC3E}">
        <p14:creationId xmlns:p14="http://schemas.microsoft.com/office/powerpoint/2010/main" val="69653276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48AB7E9-3712-4414-BFD3-A1401269181D}"/>
              </a:ext>
            </a:extLst>
          </p:cNvPr>
          <p:cNvPicPr>
            <a:picLocks noChangeAspect="1"/>
          </p:cNvPicPr>
          <p:nvPr/>
        </p:nvPicPr>
        <p:blipFill>
          <a:blip r:embed="rId3"/>
          <a:stretch>
            <a:fillRect/>
          </a:stretch>
        </p:blipFill>
        <p:spPr>
          <a:xfrm>
            <a:off x="36000" y="936000"/>
            <a:ext cx="9391650" cy="5162550"/>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例題</a:t>
            </a:r>
            <a:r>
              <a:rPr lang="en-US" altLang="ja-JP" sz="4000" dirty="0">
                <a:latin typeface="+mn-ea"/>
              </a:rPr>
              <a:t>8</a:t>
            </a:r>
            <a:r>
              <a:rPr lang="ja-JP" altLang="en-US" sz="4000" dirty="0">
                <a:latin typeface="+mn-ea"/>
              </a:rPr>
              <a:t>（</a:t>
            </a:r>
            <a:r>
              <a:rPr lang="en-US" altLang="ja-JP" sz="4000" dirty="0">
                <a:latin typeface="+mn-ea"/>
              </a:rPr>
              <a:t>k=</a:t>
            </a:r>
            <a:r>
              <a:rPr lang="en-US" altLang="ja-JP" sz="4000" dirty="0">
                <a:solidFill>
                  <a:srgbClr val="669900"/>
                </a:solidFill>
                <a:latin typeface="+mn-ea"/>
              </a:rPr>
              <a:t>2</a:t>
            </a:r>
            <a:r>
              <a:rPr lang="ja-JP" altLang="en-US" sz="4000" dirty="0">
                <a:latin typeface="+mn-ea"/>
              </a:rPr>
              <a:t>）</a:t>
            </a:r>
            <a:r>
              <a:rPr lang="en-US" altLang="ja-JP" sz="4000" dirty="0">
                <a:latin typeface="+mn-ea"/>
              </a:rPr>
              <a:t>3</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191</a:t>
            </a:fld>
            <a:endParaRPr lang="en-US" altLang="ja-JP" dirty="0">
              <a:solidFill>
                <a:srgbClr val="000000"/>
              </a:solidFill>
            </a:endParaRPr>
          </a:p>
        </p:txBody>
      </p:sp>
      <p:pic>
        <p:nvPicPr>
          <p:cNvPr id="4" name="図 3">
            <a:extLst>
              <a:ext uri="{FF2B5EF4-FFF2-40B4-BE49-F238E27FC236}">
                <a16:creationId xmlns:a16="http://schemas.microsoft.com/office/drawing/2014/main" id="{530401EB-B9E9-4750-AE5B-3B50EBDE1CC5}"/>
              </a:ext>
            </a:extLst>
          </p:cNvPr>
          <p:cNvPicPr>
            <a:picLocks noChangeAspect="1"/>
          </p:cNvPicPr>
          <p:nvPr/>
        </p:nvPicPr>
        <p:blipFill>
          <a:blip r:embed="rId4"/>
          <a:stretch>
            <a:fillRect/>
          </a:stretch>
        </p:blipFill>
        <p:spPr>
          <a:xfrm>
            <a:off x="792000" y="180000"/>
            <a:ext cx="4557155" cy="167655"/>
          </a:xfrm>
          <a:prstGeom prst="rect">
            <a:avLst/>
          </a:prstGeom>
        </p:spPr>
      </p:pic>
      <p:sp>
        <p:nvSpPr>
          <p:cNvPr id="20" name="Text Box 8">
            <a:extLst>
              <a:ext uri="{FF2B5EF4-FFF2-40B4-BE49-F238E27FC236}">
                <a16:creationId xmlns:a16="http://schemas.microsoft.com/office/drawing/2014/main" id="{6A30CDA1-32D0-4713-9FD8-ACF088B3BF2A}"/>
              </a:ext>
            </a:extLst>
          </p:cNvPr>
          <p:cNvSpPr txBox="1">
            <a:spLocks noChangeArrowheads="1"/>
          </p:cNvSpPr>
          <p:nvPr/>
        </p:nvSpPr>
        <p:spPr bwMode="auto">
          <a:xfrm>
            <a:off x="5796172" y="46100"/>
            <a:ext cx="4053371" cy="1754326"/>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spcBef>
                <a:spcPct val="50000"/>
              </a:spcBef>
            </a:pPr>
            <a:r>
              <a:rPr lang="ja-JP" altLang="en-US" dirty="0">
                <a:solidFill>
                  <a:schemeClr val="bg1">
                    <a:lumMod val="50000"/>
                  </a:schemeClr>
                </a:solidFill>
                <a:latin typeface="+mn-ea"/>
              </a:rPr>
              <a:t>コピペ実行結果。例題</a:t>
            </a:r>
            <a:r>
              <a:rPr lang="en-US" altLang="ja-JP" dirty="0">
                <a:solidFill>
                  <a:schemeClr val="bg1">
                    <a:lumMod val="50000"/>
                  </a:schemeClr>
                </a:solidFill>
                <a:latin typeface="+mn-ea"/>
              </a:rPr>
              <a:t>7</a:t>
            </a:r>
            <a:r>
              <a:rPr lang="ja-JP" altLang="en-US" dirty="0">
                <a:solidFill>
                  <a:schemeClr val="bg1">
                    <a:lumMod val="50000"/>
                  </a:schemeClr>
                </a:solidFill>
                <a:latin typeface="+mn-ea"/>
              </a:rPr>
              <a:t>と異なり、例題</a:t>
            </a:r>
            <a:r>
              <a:rPr lang="en-US" altLang="ja-JP" dirty="0">
                <a:solidFill>
                  <a:schemeClr val="bg1">
                    <a:lumMod val="50000"/>
                  </a:schemeClr>
                </a:solidFill>
                <a:latin typeface="+mn-ea"/>
              </a:rPr>
              <a:t>8</a:t>
            </a:r>
            <a:r>
              <a:rPr lang="ja-JP" altLang="en-US" dirty="0">
                <a:solidFill>
                  <a:schemeClr val="bg1">
                    <a:lumMod val="50000"/>
                  </a:schemeClr>
                </a:solidFill>
                <a:latin typeface="+mn-ea"/>
              </a:rPr>
              <a:t>では①</a:t>
            </a:r>
            <a:r>
              <a:rPr lang="en-US" altLang="ja-JP" dirty="0">
                <a:solidFill>
                  <a:schemeClr val="bg1">
                    <a:lumMod val="50000"/>
                  </a:schemeClr>
                </a:solidFill>
                <a:latin typeface="+mn-ea"/>
              </a:rPr>
              <a:t>2</a:t>
            </a:r>
            <a:r>
              <a:rPr lang="ja-JP" altLang="en-US" dirty="0">
                <a:solidFill>
                  <a:schemeClr val="bg1">
                    <a:lumMod val="50000"/>
                  </a:schemeClr>
                </a:solidFill>
                <a:latin typeface="+mn-ea"/>
              </a:rPr>
              <a:t>連続塩基の出現頻度解析結果を</a:t>
            </a:r>
            <a:r>
              <a:rPr lang="en-US" altLang="ja-JP" dirty="0" err="1">
                <a:solidFill>
                  <a:schemeClr val="bg1">
                    <a:lumMod val="50000"/>
                  </a:schemeClr>
                </a:solidFill>
                <a:latin typeface="+mn-ea"/>
              </a:rPr>
              <a:t>hoge</a:t>
            </a:r>
            <a:r>
              <a:rPr lang="ja-JP" altLang="en-US" dirty="0">
                <a:solidFill>
                  <a:schemeClr val="bg1">
                    <a:lumMod val="50000"/>
                  </a:schemeClr>
                </a:solidFill>
                <a:latin typeface="+mn-ea"/>
              </a:rPr>
              <a:t>オブジェクトに格納し、②それを入力として、③</a:t>
            </a:r>
            <a:r>
              <a:rPr lang="en-US" altLang="ja-JP" dirty="0" err="1">
                <a:solidFill>
                  <a:schemeClr val="bg1">
                    <a:lumMod val="50000"/>
                  </a:schemeClr>
                </a:solidFill>
                <a:latin typeface="+mn-ea"/>
              </a:rPr>
              <a:t>colSums</a:t>
            </a:r>
            <a:r>
              <a:rPr lang="ja-JP" altLang="en-US" dirty="0">
                <a:solidFill>
                  <a:schemeClr val="bg1">
                    <a:lumMod val="50000"/>
                  </a:schemeClr>
                </a:solidFill>
                <a:latin typeface="+mn-ea"/>
              </a:rPr>
              <a:t>を実行した結果を、④</a:t>
            </a:r>
            <a:r>
              <a:rPr lang="en-US" altLang="ja-JP" dirty="0">
                <a:solidFill>
                  <a:schemeClr val="bg1">
                    <a:lumMod val="50000"/>
                  </a:schemeClr>
                </a:solidFill>
                <a:latin typeface="+mn-ea"/>
              </a:rPr>
              <a:t>out</a:t>
            </a:r>
            <a:r>
              <a:rPr lang="ja-JP" altLang="en-US" dirty="0">
                <a:solidFill>
                  <a:schemeClr val="bg1">
                    <a:lumMod val="50000"/>
                  </a:schemeClr>
                </a:solidFill>
                <a:latin typeface="+mn-ea"/>
              </a:rPr>
              <a:t>オブジェクトに格納しているので、</a:t>
            </a:r>
            <a:r>
              <a:rPr lang="ja-JP" altLang="en-US" dirty="0">
                <a:latin typeface="+mn-ea"/>
              </a:rPr>
              <a:t>⑤</a:t>
            </a:r>
            <a:r>
              <a:rPr lang="en-US" altLang="ja-JP" dirty="0">
                <a:latin typeface="+mn-ea"/>
              </a:rPr>
              <a:t>out</a:t>
            </a:r>
            <a:r>
              <a:rPr lang="ja-JP" altLang="en-US" dirty="0">
                <a:latin typeface="+mn-ea"/>
              </a:rPr>
              <a:t>の中身はこんな感じになります。</a:t>
            </a:r>
          </a:p>
        </p:txBody>
      </p:sp>
      <p:grpSp>
        <p:nvGrpSpPr>
          <p:cNvPr id="3" name="グループ化 2">
            <a:extLst>
              <a:ext uri="{FF2B5EF4-FFF2-40B4-BE49-F238E27FC236}">
                <a16:creationId xmlns:a16="http://schemas.microsoft.com/office/drawing/2014/main" id="{4A737E56-5DEA-4B85-86B3-BB3394AF4AF2}"/>
              </a:ext>
            </a:extLst>
          </p:cNvPr>
          <p:cNvGrpSpPr/>
          <p:nvPr/>
        </p:nvGrpSpPr>
        <p:grpSpPr>
          <a:xfrm>
            <a:off x="234000" y="3078000"/>
            <a:ext cx="2303700" cy="1331268"/>
            <a:chOff x="234000" y="3105844"/>
            <a:chExt cx="2303700" cy="1331268"/>
          </a:xfrm>
        </p:grpSpPr>
        <p:grpSp>
          <p:nvGrpSpPr>
            <p:cNvPr id="19" name="グループ化 25">
              <a:extLst>
                <a:ext uri="{FF2B5EF4-FFF2-40B4-BE49-F238E27FC236}">
                  <a16:creationId xmlns:a16="http://schemas.microsoft.com/office/drawing/2014/main" id="{EC840523-6C29-437B-A6E8-8893BA37985F}"/>
                </a:ext>
              </a:extLst>
            </p:cNvPr>
            <p:cNvGrpSpPr>
              <a:grpSpLocks/>
            </p:cNvGrpSpPr>
            <p:nvPr/>
          </p:nvGrpSpPr>
          <p:grpSpPr bwMode="auto">
            <a:xfrm>
              <a:off x="272480" y="3105844"/>
              <a:ext cx="647700" cy="368300"/>
              <a:chOff x="8265543" y="5967772"/>
              <a:chExt cx="647700" cy="369332"/>
            </a:xfrm>
          </p:grpSpPr>
          <p:sp>
            <p:nvSpPr>
              <p:cNvPr id="21" name="下矢印 26">
                <a:extLst>
                  <a:ext uri="{FF2B5EF4-FFF2-40B4-BE49-F238E27FC236}">
                    <a16:creationId xmlns:a16="http://schemas.microsoft.com/office/drawing/2014/main" id="{A2EE1FE5-FE06-4910-BA69-609966546B00}"/>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2" name="テキスト ボックス 27">
                <a:extLst>
                  <a:ext uri="{FF2B5EF4-FFF2-40B4-BE49-F238E27FC236}">
                    <a16:creationId xmlns:a16="http://schemas.microsoft.com/office/drawing/2014/main" id="{DEB5DAAE-40FF-409B-8182-B5824B79DBF1}"/>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23" name="グループ化 22">
              <a:extLst>
                <a:ext uri="{FF2B5EF4-FFF2-40B4-BE49-F238E27FC236}">
                  <a16:creationId xmlns:a16="http://schemas.microsoft.com/office/drawing/2014/main" id="{F5075BE4-271D-40D8-9A01-9F2F4B1CB430}"/>
                </a:ext>
              </a:extLst>
            </p:cNvPr>
            <p:cNvGrpSpPr>
              <a:grpSpLocks/>
            </p:cNvGrpSpPr>
            <p:nvPr/>
          </p:nvGrpSpPr>
          <p:grpSpPr bwMode="auto">
            <a:xfrm>
              <a:off x="1206000" y="4032812"/>
              <a:ext cx="647700" cy="368300"/>
              <a:chOff x="8113143" y="5184000"/>
              <a:chExt cx="647700" cy="369332"/>
            </a:xfrm>
          </p:grpSpPr>
          <p:sp>
            <p:nvSpPr>
              <p:cNvPr id="24" name="下矢印 23">
                <a:extLst>
                  <a:ext uri="{FF2B5EF4-FFF2-40B4-BE49-F238E27FC236}">
                    <a16:creationId xmlns:a16="http://schemas.microsoft.com/office/drawing/2014/main" id="{447D7F13-126C-4D72-847B-E969DA7F95F5}"/>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5" name="テキスト ボックス 24">
                <a:extLst>
                  <a:ext uri="{FF2B5EF4-FFF2-40B4-BE49-F238E27FC236}">
                    <a16:creationId xmlns:a16="http://schemas.microsoft.com/office/drawing/2014/main" id="{BA88D840-8DF1-4644-9023-90A27938DEA8}"/>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③</a:t>
                </a:r>
              </a:p>
            </p:txBody>
          </p:sp>
        </p:grpSp>
        <p:grpSp>
          <p:nvGrpSpPr>
            <p:cNvPr id="26" name="グループ化 22">
              <a:extLst>
                <a:ext uri="{FF2B5EF4-FFF2-40B4-BE49-F238E27FC236}">
                  <a16:creationId xmlns:a16="http://schemas.microsoft.com/office/drawing/2014/main" id="{0C8B182A-62C4-4C5F-81A8-09DB8274E410}"/>
                </a:ext>
              </a:extLst>
            </p:cNvPr>
            <p:cNvGrpSpPr>
              <a:grpSpLocks/>
            </p:cNvGrpSpPr>
            <p:nvPr/>
          </p:nvGrpSpPr>
          <p:grpSpPr bwMode="auto">
            <a:xfrm>
              <a:off x="1890000" y="4068812"/>
              <a:ext cx="647700" cy="368300"/>
              <a:chOff x="8113143" y="5184000"/>
              <a:chExt cx="647700" cy="369332"/>
            </a:xfrm>
          </p:grpSpPr>
          <p:sp>
            <p:nvSpPr>
              <p:cNvPr id="27" name="下矢印 23">
                <a:extLst>
                  <a:ext uri="{FF2B5EF4-FFF2-40B4-BE49-F238E27FC236}">
                    <a16:creationId xmlns:a16="http://schemas.microsoft.com/office/drawing/2014/main" id="{61B71006-E764-4EE0-A3D4-3D6643324379}"/>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8" name="テキスト ボックス 24">
                <a:extLst>
                  <a:ext uri="{FF2B5EF4-FFF2-40B4-BE49-F238E27FC236}">
                    <a16:creationId xmlns:a16="http://schemas.microsoft.com/office/drawing/2014/main" id="{4407C9B7-2E2C-4093-A724-1367300284D2}"/>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grpSp>
          <p:nvGrpSpPr>
            <p:cNvPr id="29" name="グループ化 22">
              <a:extLst>
                <a:ext uri="{FF2B5EF4-FFF2-40B4-BE49-F238E27FC236}">
                  <a16:creationId xmlns:a16="http://schemas.microsoft.com/office/drawing/2014/main" id="{D3D507AC-41E0-42CB-84D2-1021C0C9E1F0}"/>
                </a:ext>
              </a:extLst>
            </p:cNvPr>
            <p:cNvGrpSpPr>
              <a:grpSpLocks/>
            </p:cNvGrpSpPr>
            <p:nvPr/>
          </p:nvGrpSpPr>
          <p:grpSpPr bwMode="auto">
            <a:xfrm>
              <a:off x="234000" y="4032812"/>
              <a:ext cx="647700" cy="368300"/>
              <a:chOff x="8113143" y="5184000"/>
              <a:chExt cx="647700" cy="369332"/>
            </a:xfrm>
          </p:grpSpPr>
          <p:sp>
            <p:nvSpPr>
              <p:cNvPr id="30" name="下矢印 23">
                <a:extLst>
                  <a:ext uri="{FF2B5EF4-FFF2-40B4-BE49-F238E27FC236}">
                    <a16:creationId xmlns:a16="http://schemas.microsoft.com/office/drawing/2014/main" id="{33C1DB94-8BC1-4076-8346-9E2A4BD7503C}"/>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1" name="テキスト ボックス 24">
                <a:extLst>
                  <a:ext uri="{FF2B5EF4-FFF2-40B4-BE49-F238E27FC236}">
                    <a16:creationId xmlns:a16="http://schemas.microsoft.com/office/drawing/2014/main" id="{44B4B460-C4F4-4132-BFE6-05FB94774082}"/>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grpSp>
      <p:grpSp>
        <p:nvGrpSpPr>
          <p:cNvPr id="32" name="グループ化 1">
            <a:extLst>
              <a:ext uri="{FF2B5EF4-FFF2-40B4-BE49-F238E27FC236}">
                <a16:creationId xmlns:a16="http://schemas.microsoft.com/office/drawing/2014/main" id="{13288AF6-7E52-452D-8966-537A0CA72620}"/>
              </a:ext>
            </a:extLst>
          </p:cNvPr>
          <p:cNvGrpSpPr>
            <a:grpSpLocks/>
          </p:cNvGrpSpPr>
          <p:nvPr/>
        </p:nvGrpSpPr>
        <p:grpSpPr bwMode="auto">
          <a:xfrm>
            <a:off x="648000" y="4680000"/>
            <a:ext cx="415498" cy="647700"/>
            <a:chOff x="8946000" y="4620357"/>
            <a:chExt cx="415497" cy="647700"/>
          </a:xfrm>
        </p:grpSpPr>
        <p:sp>
          <p:nvSpPr>
            <p:cNvPr id="33" name="下矢印 31">
              <a:extLst>
                <a:ext uri="{FF2B5EF4-FFF2-40B4-BE49-F238E27FC236}">
                  <a16:creationId xmlns:a16="http://schemas.microsoft.com/office/drawing/2014/main" id="{B3C72447-C564-49B8-A988-1210E9536AFB}"/>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4" name="正方形/長方形 1">
              <a:extLst>
                <a:ext uri="{FF2B5EF4-FFF2-40B4-BE49-F238E27FC236}">
                  <a16:creationId xmlns:a16="http://schemas.microsoft.com/office/drawing/2014/main" id="{2048E97B-0392-4AC0-95D5-44F4F657D9C9}"/>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spTree>
    <p:extLst>
      <p:ext uri="{BB962C8B-B14F-4D97-AF65-F5344CB8AC3E}">
        <p14:creationId xmlns:p14="http://schemas.microsoft.com/office/powerpoint/2010/main" val="242578149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48AB7E9-3712-4414-BFD3-A1401269181D}"/>
              </a:ext>
            </a:extLst>
          </p:cNvPr>
          <p:cNvPicPr>
            <a:picLocks noChangeAspect="1"/>
          </p:cNvPicPr>
          <p:nvPr/>
        </p:nvPicPr>
        <p:blipFill>
          <a:blip r:embed="rId3"/>
          <a:stretch>
            <a:fillRect/>
          </a:stretch>
        </p:blipFill>
        <p:spPr>
          <a:xfrm>
            <a:off x="36000" y="936000"/>
            <a:ext cx="9391650" cy="5162550"/>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例題</a:t>
            </a:r>
            <a:r>
              <a:rPr lang="en-US" altLang="ja-JP" sz="4000" dirty="0">
                <a:latin typeface="+mn-ea"/>
              </a:rPr>
              <a:t>8</a:t>
            </a:r>
            <a:r>
              <a:rPr lang="ja-JP" altLang="en-US" sz="4000" dirty="0">
                <a:latin typeface="+mn-ea"/>
              </a:rPr>
              <a:t>（</a:t>
            </a:r>
            <a:r>
              <a:rPr lang="en-US" altLang="ja-JP" sz="4000" dirty="0">
                <a:latin typeface="+mn-ea"/>
              </a:rPr>
              <a:t>k=</a:t>
            </a:r>
            <a:r>
              <a:rPr lang="en-US" altLang="ja-JP" sz="4000" dirty="0">
                <a:solidFill>
                  <a:srgbClr val="669900"/>
                </a:solidFill>
                <a:latin typeface="+mn-ea"/>
              </a:rPr>
              <a:t>2</a:t>
            </a:r>
            <a:r>
              <a:rPr lang="ja-JP" altLang="en-US" sz="4000" dirty="0">
                <a:latin typeface="+mn-ea"/>
              </a:rPr>
              <a:t>）</a:t>
            </a:r>
            <a:r>
              <a:rPr lang="en-US" altLang="ja-JP" sz="4000" dirty="0">
                <a:latin typeface="+mn-ea"/>
              </a:rPr>
              <a:t>4</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192</a:t>
            </a:fld>
            <a:endParaRPr lang="en-US" altLang="ja-JP" dirty="0">
              <a:solidFill>
                <a:srgbClr val="000000"/>
              </a:solidFill>
            </a:endParaRPr>
          </a:p>
        </p:txBody>
      </p:sp>
      <p:pic>
        <p:nvPicPr>
          <p:cNvPr id="4" name="図 3">
            <a:extLst>
              <a:ext uri="{FF2B5EF4-FFF2-40B4-BE49-F238E27FC236}">
                <a16:creationId xmlns:a16="http://schemas.microsoft.com/office/drawing/2014/main" id="{530401EB-B9E9-4750-AE5B-3B50EBDE1CC5}"/>
              </a:ext>
            </a:extLst>
          </p:cNvPr>
          <p:cNvPicPr>
            <a:picLocks noChangeAspect="1"/>
          </p:cNvPicPr>
          <p:nvPr/>
        </p:nvPicPr>
        <p:blipFill>
          <a:blip r:embed="rId4"/>
          <a:stretch>
            <a:fillRect/>
          </a:stretch>
        </p:blipFill>
        <p:spPr>
          <a:xfrm>
            <a:off x="792000" y="180000"/>
            <a:ext cx="4557155" cy="167655"/>
          </a:xfrm>
          <a:prstGeom prst="rect">
            <a:avLst/>
          </a:prstGeom>
        </p:spPr>
      </p:pic>
      <p:sp>
        <p:nvSpPr>
          <p:cNvPr id="20" name="Text Box 8">
            <a:extLst>
              <a:ext uri="{FF2B5EF4-FFF2-40B4-BE49-F238E27FC236}">
                <a16:creationId xmlns:a16="http://schemas.microsoft.com/office/drawing/2014/main" id="{6A30CDA1-32D0-4713-9FD8-ACF088B3BF2A}"/>
              </a:ext>
            </a:extLst>
          </p:cNvPr>
          <p:cNvSpPr txBox="1">
            <a:spLocks noChangeArrowheads="1"/>
          </p:cNvSpPr>
          <p:nvPr/>
        </p:nvSpPr>
        <p:spPr bwMode="auto">
          <a:xfrm>
            <a:off x="5796172" y="46100"/>
            <a:ext cx="4053371" cy="313932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spcBef>
                <a:spcPct val="50000"/>
              </a:spcBef>
            </a:pPr>
            <a:r>
              <a:rPr lang="ja-JP" altLang="en-US" dirty="0">
                <a:solidFill>
                  <a:schemeClr val="bg1">
                    <a:lumMod val="50000"/>
                  </a:schemeClr>
                </a:solidFill>
                <a:latin typeface="+mn-ea"/>
              </a:rPr>
              <a:t>コピペ実行結果。例題</a:t>
            </a:r>
            <a:r>
              <a:rPr lang="en-US" altLang="ja-JP" dirty="0">
                <a:solidFill>
                  <a:schemeClr val="bg1">
                    <a:lumMod val="50000"/>
                  </a:schemeClr>
                </a:solidFill>
                <a:latin typeface="+mn-ea"/>
              </a:rPr>
              <a:t>7</a:t>
            </a:r>
            <a:r>
              <a:rPr lang="ja-JP" altLang="en-US" dirty="0">
                <a:solidFill>
                  <a:schemeClr val="bg1">
                    <a:lumMod val="50000"/>
                  </a:schemeClr>
                </a:solidFill>
                <a:latin typeface="+mn-ea"/>
              </a:rPr>
              <a:t>と異なり、例題</a:t>
            </a:r>
            <a:r>
              <a:rPr lang="en-US" altLang="ja-JP" dirty="0">
                <a:solidFill>
                  <a:schemeClr val="bg1">
                    <a:lumMod val="50000"/>
                  </a:schemeClr>
                </a:solidFill>
                <a:latin typeface="+mn-ea"/>
              </a:rPr>
              <a:t>8</a:t>
            </a:r>
            <a:r>
              <a:rPr lang="ja-JP" altLang="en-US" dirty="0">
                <a:solidFill>
                  <a:schemeClr val="bg1">
                    <a:lumMod val="50000"/>
                  </a:schemeClr>
                </a:solidFill>
                <a:latin typeface="+mn-ea"/>
              </a:rPr>
              <a:t>では①</a:t>
            </a:r>
            <a:r>
              <a:rPr lang="en-US" altLang="ja-JP" dirty="0">
                <a:solidFill>
                  <a:schemeClr val="bg1">
                    <a:lumMod val="50000"/>
                  </a:schemeClr>
                </a:solidFill>
                <a:latin typeface="+mn-ea"/>
              </a:rPr>
              <a:t>2</a:t>
            </a:r>
            <a:r>
              <a:rPr lang="ja-JP" altLang="en-US" dirty="0">
                <a:solidFill>
                  <a:schemeClr val="bg1">
                    <a:lumMod val="50000"/>
                  </a:schemeClr>
                </a:solidFill>
                <a:latin typeface="+mn-ea"/>
              </a:rPr>
              <a:t>連続塩基の出現頻度解析結果を</a:t>
            </a:r>
            <a:r>
              <a:rPr lang="en-US" altLang="ja-JP" dirty="0" err="1">
                <a:solidFill>
                  <a:schemeClr val="bg1">
                    <a:lumMod val="50000"/>
                  </a:schemeClr>
                </a:solidFill>
                <a:latin typeface="+mn-ea"/>
              </a:rPr>
              <a:t>hoge</a:t>
            </a:r>
            <a:r>
              <a:rPr lang="ja-JP" altLang="en-US" dirty="0">
                <a:solidFill>
                  <a:schemeClr val="bg1">
                    <a:lumMod val="50000"/>
                  </a:schemeClr>
                </a:solidFill>
                <a:latin typeface="+mn-ea"/>
              </a:rPr>
              <a:t>オブジェクトに格納し、②それを入力として、③</a:t>
            </a:r>
            <a:r>
              <a:rPr lang="en-US" altLang="ja-JP" dirty="0" err="1">
                <a:solidFill>
                  <a:schemeClr val="bg1">
                    <a:lumMod val="50000"/>
                  </a:schemeClr>
                </a:solidFill>
                <a:latin typeface="+mn-ea"/>
              </a:rPr>
              <a:t>colSums</a:t>
            </a:r>
            <a:r>
              <a:rPr lang="ja-JP" altLang="en-US" dirty="0">
                <a:solidFill>
                  <a:schemeClr val="bg1">
                    <a:lumMod val="50000"/>
                  </a:schemeClr>
                </a:solidFill>
                <a:latin typeface="+mn-ea"/>
              </a:rPr>
              <a:t>を実行した結果を、④</a:t>
            </a:r>
            <a:r>
              <a:rPr lang="en-US" altLang="ja-JP" dirty="0">
                <a:solidFill>
                  <a:schemeClr val="bg1">
                    <a:lumMod val="50000"/>
                  </a:schemeClr>
                </a:solidFill>
                <a:latin typeface="+mn-ea"/>
              </a:rPr>
              <a:t>out</a:t>
            </a:r>
            <a:r>
              <a:rPr lang="ja-JP" altLang="en-US" dirty="0">
                <a:solidFill>
                  <a:schemeClr val="bg1">
                    <a:lumMod val="50000"/>
                  </a:schemeClr>
                </a:solidFill>
                <a:latin typeface="+mn-ea"/>
              </a:rPr>
              <a:t>オブジェクトに格納しているので、⑤</a:t>
            </a:r>
            <a:r>
              <a:rPr lang="en-US" altLang="ja-JP" dirty="0">
                <a:solidFill>
                  <a:schemeClr val="bg1">
                    <a:lumMod val="50000"/>
                  </a:schemeClr>
                </a:solidFill>
                <a:latin typeface="+mn-ea"/>
              </a:rPr>
              <a:t>out</a:t>
            </a:r>
            <a:r>
              <a:rPr lang="ja-JP" altLang="en-US" dirty="0">
                <a:solidFill>
                  <a:schemeClr val="bg1">
                    <a:lumMod val="50000"/>
                  </a:schemeClr>
                </a:solidFill>
                <a:latin typeface="+mn-ea"/>
              </a:rPr>
              <a:t>の中身はこんな感じになります。</a:t>
            </a:r>
            <a:r>
              <a:rPr lang="ja-JP" altLang="en-US" dirty="0">
                <a:latin typeface="+mn-ea"/>
              </a:rPr>
              <a:t>⑥</a:t>
            </a:r>
            <a:r>
              <a:rPr lang="en-US" altLang="ja-JP" dirty="0">
                <a:latin typeface="+mn-ea"/>
              </a:rPr>
              <a:t>4^</a:t>
            </a:r>
            <a:r>
              <a:rPr lang="en-US" altLang="ja-JP" dirty="0">
                <a:solidFill>
                  <a:srgbClr val="669900"/>
                </a:solidFill>
                <a:latin typeface="+mn-ea"/>
              </a:rPr>
              <a:t>2</a:t>
            </a:r>
            <a:r>
              <a:rPr lang="en-US" altLang="ja-JP" dirty="0">
                <a:latin typeface="+mn-ea"/>
              </a:rPr>
              <a:t> = 16</a:t>
            </a:r>
            <a:r>
              <a:rPr lang="ja-JP" altLang="en-US" dirty="0">
                <a:latin typeface="+mn-ea"/>
              </a:rPr>
              <a:t>通り全ての</a:t>
            </a:r>
            <a:r>
              <a:rPr lang="en-US" altLang="ja-JP" dirty="0">
                <a:solidFill>
                  <a:srgbClr val="669900"/>
                </a:solidFill>
                <a:latin typeface="+mn-ea"/>
              </a:rPr>
              <a:t>2</a:t>
            </a:r>
            <a:r>
              <a:rPr lang="ja-JP" altLang="en-US" dirty="0">
                <a:latin typeface="+mn-ea"/>
              </a:rPr>
              <a:t>連続塩基（</a:t>
            </a:r>
            <a:r>
              <a:rPr lang="en-US" altLang="ja-JP" dirty="0">
                <a:solidFill>
                  <a:srgbClr val="669900"/>
                </a:solidFill>
                <a:latin typeface="+mn-ea"/>
              </a:rPr>
              <a:t>2</a:t>
            </a:r>
            <a:r>
              <a:rPr lang="en-US" altLang="ja-JP" dirty="0">
                <a:latin typeface="+mn-ea"/>
              </a:rPr>
              <a:t>-mer</a:t>
            </a:r>
            <a:r>
              <a:rPr lang="ja-JP" altLang="en-US" dirty="0">
                <a:latin typeface="+mn-ea"/>
              </a:rPr>
              <a:t>）が、</a:t>
            </a:r>
            <a:r>
              <a:rPr lang="en-US" altLang="ja-JP" dirty="0">
                <a:latin typeface="+mn-ea"/>
              </a:rPr>
              <a:t>1</a:t>
            </a:r>
            <a:r>
              <a:rPr lang="ja-JP" altLang="en-US" dirty="0">
                <a:latin typeface="+mn-ea"/>
              </a:rPr>
              <a:t>回以上出現していることがわかる。</a:t>
            </a:r>
            <a:r>
              <a:rPr lang="ja-JP" altLang="en-US" dirty="0">
                <a:solidFill>
                  <a:srgbClr val="FF0000"/>
                </a:solidFill>
                <a:latin typeface="+mn-ea"/>
              </a:rPr>
              <a:t>ゲノムサイズ推定は、</a:t>
            </a:r>
            <a:r>
              <a:rPr lang="en-US" altLang="ja-JP" dirty="0">
                <a:solidFill>
                  <a:srgbClr val="FF0000"/>
                </a:solidFill>
                <a:latin typeface="+mn-ea"/>
              </a:rPr>
              <a:t>k</a:t>
            </a:r>
            <a:r>
              <a:rPr lang="ja-JP" altLang="en-US" dirty="0">
                <a:solidFill>
                  <a:srgbClr val="FF0000"/>
                </a:solidFill>
                <a:latin typeface="+mn-ea"/>
              </a:rPr>
              <a:t>の値を大きくして、</a:t>
            </a:r>
            <a:r>
              <a:rPr lang="en-US" altLang="ja-JP" dirty="0">
                <a:solidFill>
                  <a:srgbClr val="FF0000"/>
                </a:solidFill>
                <a:latin typeface="+mn-ea"/>
              </a:rPr>
              <a:t>1</a:t>
            </a:r>
            <a:r>
              <a:rPr lang="ja-JP" altLang="en-US" dirty="0">
                <a:solidFill>
                  <a:srgbClr val="FF0000"/>
                </a:solidFill>
                <a:latin typeface="+mn-ea"/>
              </a:rPr>
              <a:t>回以上出現している</a:t>
            </a:r>
            <a:r>
              <a:rPr lang="en-US" altLang="ja-JP" dirty="0">
                <a:solidFill>
                  <a:srgbClr val="FF0000"/>
                </a:solidFill>
                <a:latin typeface="+mn-ea"/>
              </a:rPr>
              <a:t>k</a:t>
            </a:r>
            <a:r>
              <a:rPr lang="ja-JP" altLang="en-US" dirty="0">
                <a:solidFill>
                  <a:srgbClr val="FF0000"/>
                </a:solidFill>
                <a:latin typeface="+mn-ea"/>
              </a:rPr>
              <a:t>連続塩基</a:t>
            </a:r>
            <a:r>
              <a:rPr lang="en-US" altLang="ja-JP" dirty="0">
                <a:solidFill>
                  <a:srgbClr val="FF0000"/>
                </a:solidFill>
                <a:latin typeface="+mn-ea"/>
              </a:rPr>
              <a:t>(k-mer)</a:t>
            </a:r>
            <a:r>
              <a:rPr lang="ja-JP" altLang="en-US" dirty="0">
                <a:solidFill>
                  <a:srgbClr val="FF0000"/>
                </a:solidFill>
                <a:latin typeface="+mn-ea"/>
              </a:rPr>
              <a:t>の種類数をカウント</a:t>
            </a:r>
            <a:r>
              <a:rPr lang="ja-JP" altLang="en-US" dirty="0">
                <a:latin typeface="+mn-ea"/>
              </a:rPr>
              <a:t>するのが基本。</a:t>
            </a:r>
            <a:endParaRPr lang="ja-JP" altLang="en-US" dirty="0">
              <a:solidFill>
                <a:schemeClr val="bg1">
                  <a:lumMod val="50000"/>
                </a:schemeClr>
              </a:solidFill>
              <a:latin typeface="+mn-ea"/>
            </a:endParaRPr>
          </a:p>
        </p:txBody>
      </p:sp>
      <p:sp>
        <p:nvSpPr>
          <p:cNvPr id="35" name="正方形/長方形 34">
            <a:extLst>
              <a:ext uri="{FF2B5EF4-FFF2-40B4-BE49-F238E27FC236}">
                <a16:creationId xmlns:a16="http://schemas.microsoft.com/office/drawing/2014/main" id="{54913CEC-B4EB-47CC-A04C-1FEC7A542E37}"/>
              </a:ext>
            </a:extLst>
          </p:cNvPr>
          <p:cNvSpPr/>
          <p:nvPr/>
        </p:nvSpPr>
        <p:spPr>
          <a:xfrm>
            <a:off x="144000" y="5493600"/>
            <a:ext cx="5112000" cy="2160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36" name="グループ化 19">
            <a:extLst>
              <a:ext uri="{FF2B5EF4-FFF2-40B4-BE49-F238E27FC236}">
                <a16:creationId xmlns:a16="http://schemas.microsoft.com/office/drawing/2014/main" id="{70DB14C9-9694-4C11-BBBD-75DBEC52E84E}"/>
              </a:ext>
            </a:extLst>
          </p:cNvPr>
          <p:cNvGrpSpPr>
            <a:grpSpLocks/>
          </p:cNvGrpSpPr>
          <p:nvPr/>
        </p:nvGrpSpPr>
        <p:grpSpPr bwMode="auto">
          <a:xfrm>
            <a:off x="5245200" y="5274000"/>
            <a:ext cx="433387" cy="647700"/>
            <a:chOff x="9008376" y="4278533"/>
            <a:chExt cx="432048" cy="647700"/>
          </a:xfrm>
        </p:grpSpPr>
        <p:sp>
          <p:nvSpPr>
            <p:cNvPr id="37" name="下矢印 20">
              <a:extLst>
                <a:ext uri="{FF2B5EF4-FFF2-40B4-BE49-F238E27FC236}">
                  <a16:creationId xmlns:a16="http://schemas.microsoft.com/office/drawing/2014/main" id="{A334907B-72B9-46B7-85CA-E364A0171B51}"/>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8" name="テキスト ボックス 21">
              <a:extLst>
                <a:ext uri="{FF2B5EF4-FFF2-40B4-BE49-F238E27FC236}">
                  <a16:creationId xmlns:a16="http://schemas.microsoft.com/office/drawing/2014/main" id="{7505B22F-2E5E-432B-9CC4-6D5AA35B6897}"/>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⑥</a:t>
              </a:r>
            </a:p>
          </p:txBody>
        </p:sp>
      </p:grpSp>
    </p:spTree>
    <p:extLst>
      <p:ext uri="{BB962C8B-B14F-4D97-AF65-F5344CB8AC3E}">
        <p14:creationId xmlns:p14="http://schemas.microsoft.com/office/powerpoint/2010/main" val="257075156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7862523-F196-4CEA-B812-1C11C7A803FA}"/>
              </a:ext>
            </a:extLst>
          </p:cNvPr>
          <p:cNvPicPr>
            <a:picLocks noChangeAspect="1"/>
          </p:cNvPicPr>
          <p:nvPr/>
        </p:nvPicPr>
        <p:blipFill>
          <a:blip r:embed="rId3"/>
          <a:stretch>
            <a:fillRect/>
          </a:stretch>
        </p:blipFill>
        <p:spPr>
          <a:xfrm>
            <a:off x="36000" y="936299"/>
            <a:ext cx="9391650" cy="5162550"/>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例題</a:t>
            </a:r>
            <a:r>
              <a:rPr lang="en-US" altLang="ja-JP" sz="4000" dirty="0">
                <a:latin typeface="+mn-ea"/>
              </a:rPr>
              <a:t>8</a:t>
            </a:r>
            <a:r>
              <a:rPr lang="ja-JP" altLang="en-US" sz="4000" dirty="0">
                <a:latin typeface="+mn-ea"/>
              </a:rPr>
              <a:t>（</a:t>
            </a:r>
            <a:r>
              <a:rPr lang="en-US" altLang="ja-JP" sz="4000" dirty="0">
                <a:latin typeface="+mn-ea"/>
              </a:rPr>
              <a:t>k=</a:t>
            </a:r>
            <a:r>
              <a:rPr lang="en-US" altLang="ja-JP" sz="4000" dirty="0">
                <a:solidFill>
                  <a:srgbClr val="669900"/>
                </a:solidFill>
                <a:latin typeface="+mn-ea"/>
              </a:rPr>
              <a:t>2</a:t>
            </a:r>
            <a:r>
              <a:rPr lang="ja-JP" altLang="en-US" sz="4000" dirty="0">
                <a:latin typeface="+mn-ea"/>
              </a:rPr>
              <a:t>）</a:t>
            </a:r>
            <a:r>
              <a:rPr lang="en-US" altLang="ja-JP" sz="4000" dirty="0">
                <a:latin typeface="+mn-ea"/>
              </a:rPr>
              <a:t>5</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193</a:t>
            </a:fld>
            <a:endParaRPr lang="en-US" altLang="ja-JP" dirty="0">
              <a:solidFill>
                <a:srgbClr val="000000"/>
              </a:solidFill>
            </a:endParaRPr>
          </a:p>
        </p:txBody>
      </p:sp>
      <p:pic>
        <p:nvPicPr>
          <p:cNvPr id="4" name="図 3">
            <a:extLst>
              <a:ext uri="{FF2B5EF4-FFF2-40B4-BE49-F238E27FC236}">
                <a16:creationId xmlns:a16="http://schemas.microsoft.com/office/drawing/2014/main" id="{530401EB-B9E9-4750-AE5B-3B50EBDE1CC5}"/>
              </a:ext>
            </a:extLst>
          </p:cNvPr>
          <p:cNvPicPr>
            <a:picLocks noChangeAspect="1"/>
          </p:cNvPicPr>
          <p:nvPr/>
        </p:nvPicPr>
        <p:blipFill>
          <a:blip r:embed="rId4"/>
          <a:stretch>
            <a:fillRect/>
          </a:stretch>
        </p:blipFill>
        <p:spPr>
          <a:xfrm>
            <a:off x="792000" y="180000"/>
            <a:ext cx="4557155" cy="167655"/>
          </a:xfrm>
          <a:prstGeom prst="rect">
            <a:avLst/>
          </a:prstGeom>
        </p:spPr>
      </p:pic>
      <p:sp>
        <p:nvSpPr>
          <p:cNvPr id="20" name="Text Box 8">
            <a:extLst>
              <a:ext uri="{FF2B5EF4-FFF2-40B4-BE49-F238E27FC236}">
                <a16:creationId xmlns:a16="http://schemas.microsoft.com/office/drawing/2014/main" id="{6A30CDA1-32D0-4713-9FD8-ACF088B3BF2A}"/>
              </a:ext>
            </a:extLst>
          </p:cNvPr>
          <p:cNvSpPr txBox="1">
            <a:spLocks noChangeArrowheads="1"/>
          </p:cNvSpPr>
          <p:nvPr/>
        </p:nvSpPr>
        <p:spPr bwMode="auto">
          <a:xfrm>
            <a:off x="5796172" y="46100"/>
            <a:ext cx="4053371" cy="563231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spcBef>
                <a:spcPct val="50000"/>
              </a:spcBef>
            </a:pPr>
            <a:r>
              <a:rPr lang="ja-JP" altLang="en-US" dirty="0">
                <a:solidFill>
                  <a:schemeClr val="bg1">
                    <a:lumMod val="50000"/>
                  </a:schemeClr>
                </a:solidFill>
                <a:latin typeface="+mn-ea"/>
              </a:rPr>
              <a:t>コピペ実行結果。例題</a:t>
            </a:r>
            <a:r>
              <a:rPr lang="en-US" altLang="ja-JP" dirty="0">
                <a:solidFill>
                  <a:schemeClr val="bg1">
                    <a:lumMod val="50000"/>
                  </a:schemeClr>
                </a:solidFill>
                <a:latin typeface="+mn-ea"/>
              </a:rPr>
              <a:t>7</a:t>
            </a:r>
            <a:r>
              <a:rPr lang="ja-JP" altLang="en-US" dirty="0">
                <a:solidFill>
                  <a:schemeClr val="bg1">
                    <a:lumMod val="50000"/>
                  </a:schemeClr>
                </a:solidFill>
                <a:latin typeface="+mn-ea"/>
              </a:rPr>
              <a:t>と異なり、例題</a:t>
            </a:r>
            <a:r>
              <a:rPr lang="en-US" altLang="ja-JP" dirty="0">
                <a:solidFill>
                  <a:schemeClr val="bg1">
                    <a:lumMod val="50000"/>
                  </a:schemeClr>
                </a:solidFill>
                <a:latin typeface="+mn-ea"/>
              </a:rPr>
              <a:t>8</a:t>
            </a:r>
            <a:r>
              <a:rPr lang="ja-JP" altLang="en-US" dirty="0">
                <a:solidFill>
                  <a:schemeClr val="bg1">
                    <a:lumMod val="50000"/>
                  </a:schemeClr>
                </a:solidFill>
                <a:latin typeface="+mn-ea"/>
              </a:rPr>
              <a:t>では①</a:t>
            </a:r>
            <a:r>
              <a:rPr lang="en-US" altLang="ja-JP" dirty="0">
                <a:solidFill>
                  <a:schemeClr val="bg1">
                    <a:lumMod val="50000"/>
                  </a:schemeClr>
                </a:solidFill>
                <a:latin typeface="+mn-ea"/>
              </a:rPr>
              <a:t>2</a:t>
            </a:r>
            <a:r>
              <a:rPr lang="ja-JP" altLang="en-US" dirty="0">
                <a:solidFill>
                  <a:schemeClr val="bg1">
                    <a:lumMod val="50000"/>
                  </a:schemeClr>
                </a:solidFill>
                <a:latin typeface="+mn-ea"/>
              </a:rPr>
              <a:t>連続塩基の出現頻度解析結果を</a:t>
            </a:r>
            <a:r>
              <a:rPr lang="en-US" altLang="ja-JP" dirty="0" err="1">
                <a:solidFill>
                  <a:schemeClr val="bg1">
                    <a:lumMod val="50000"/>
                  </a:schemeClr>
                </a:solidFill>
                <a:latin typeface="+mn-ea"/>
              </a:rPr>
              <a:t>hoge</a:t>
            </a:r>
            <a:r>
              <a:rPr lang="ja-JP" altLang="en-US" dirty="0">
                <a:solidFill>
                  <a:schemeClr val="bg1">
                    <a:lumMod val="50000"/>
                  </a:schemeClr>
                </a:solidFill>
                <a:latin typeface="+mn-ea"/>
              </a:rPr>
              <a:t>オブジェクトに格納し、②それを入力として、③</a:t>
            </a:r>
            <a:r>
              <a:rPr lang="en-US" altLang="ja-JP" dirty="0" err="1">
                <a:solidFill>
                  <a:schemeClr val="bg1">
                    <a:lumMod val="50000"/>
                  </a:schemeClr>
                </a:solidFill>
                <a:latin typeface="+mn-ea"/>
              </a:rPr>
              <a:t>colSums</a:t>
            </a:r>
            <a:r>
              <a:rPr lang="ja-JP" altLang="en-US" dirty="0">
                <a:solidFill>
                  <a:schemeClr val="bg1">
                    <a:lumMod val="50000"/>
                  </a:schemeClr>
                </a:solidFill>
                <a:latin typeface="+mn-ea"/>
              </a:rPr>
              <a:t>を実行した結果を、④</a:t>
            </a:r>
            <a:r>
              <a:rPr lang="en-US" altLang="ja-JP" dirty="0">
                <a:solidFill>
                  <a:schemeClr val="bg1">
                    <a:lumMod val="50000"/>
                  </a:schemeClr>
                </a:solidFill>
                <a:latin typeface="+mn-ea"/>
              </a:rPr>
              <a:t>out</a:t>
            </a:r>
            <a:r>
              <a:rPr lang="ja-JP" altLang="en-US" dirty="0">
                <a:solidFill>
                  <a:schemeClr val="bg1">
                    <a:lumMod val="50000"/>
                  </a:schemeClr>
                </a:solidFill>
                <a:latin typeface="+mn-ea"/>
              </a:rPr>
              <a:t>オブジェクトに格納しているので、⑤</a:t>
            </a:r>
            <a:r>
              <a:rPr lang="en-US" altLang="ja-JP" dirty="0">
                <a:solidFill>
                  <a:schemeClr val="bg1">
                    <a:lumMod val="50000"/>
                  </a:schemeClr>
                </a:solidFill>
                <a:latin typeface="+mn-ea"/>
              </a:rPr>
              <a:t>out</a:t>
            </a:r>
            <a:r>
              <a:rPr lang="ja-JP" altLang="en-US" dirty="0">
                <a:solidFill>
                  <a:schemeClr val="bg1">
                    <a:lumMod val="50000"/>
                  </a:schemeClr>
                </a:solidFill>
                <a:latin typeface="+mn-ea"/>
              </a:rPr>
              <a:t>の中身はこんな感じになります。⑥</a:t>
            </a:r>
            <a:r>
              <a:rPr lang="en-US" altLang="ja-JP" dirty="0">
                <a:solidFill>
                  <a:schemeClr val="bg1">
                    <a:lumMod val="50000"/>
                  </a:schemeClr>
                </a:solidFill>
                <a:latin typeface="+mn-ea"/>
              </a:rPr>
              <a:t>4^2 = 16</a:t>
            </a:r>
            <a:r>
              <a:rPr lang="ja-JP" altLang="en-US" dirty="0">
                <a:solidFill>
                  <a:schemeClr val="bg1">
                    <a:lumMod val="50000"/>
                  </a:schemeClr>
                </a:solidFill>
                <a:latin typeface="+mn-ea"/>
              </a:rPr>
              <a:t>通り全ての</a:t>
            </a:r>
            <a:r>
              <a:rPr lang="en-US" altLang="ja-JP" dirty="0">
                <a:solidFill>
                  <a:schemeClr val="bg1">
                    <a:lumMod val="50000"/>
                  </a:schemeClr>
                </a:solidFill>
                <a:latin typeface="+mn-ea"/>
              </a:rPr>
              <a:t>2</a:t>
            </a:r>
            <a:r>
              <a:rPr lang="ja-JP" altLang="en-US" dirty="0">
                <a:solidFill>
                  <a:schemeClr val="bg1">
                    <a:lumMod val="50000"/>
                  </a:schemeClr>
                </a:solidFill>
                <a:latin typeface="+mn-ea"/>
              </a:rPr>
              <a:t>連続塩基（</a:t>
            </a:r>
            <a:r>
              <a:rPr lang="en-US" altLang="ja-JP" dirty="0">
                <a:solidFill>
                  <a:schemeClr val="bg1">
                    <a:lumMod val="50000"/>
                  </a:schemeClr>
                </a:solidFill>
                <a:latin typeface="+mn-ea"/>
              </a:rPr>
              <a:t>2-mer</a:t>
            </a:r>
            <a:r>
              <a:rPr lang="ja-JP" altLang="en-US" dirty="0">
                <a:solidFill>
                  <a:schemeClr val="bg1">
                    <a:lumMod val="50000"/>
                  </a:schemeClr>
                </a:solidFill>
                <a:latin typeface="+mn-ea"/>
              </a:rPr>
              <a:t>）が、</a:t>
            </a:r>
            <a:r>
              <a:rPr lang="en-US" altLang="ja-JP" dirty="0">
                <a:solidFill>
                  <a:schemeClr val="bg1">
                    <a:lumMod val="50000"/>
                  </a:schemeClr>
                </a:solidFill>
                <a:latin typeface="+mn-ea"/>
              </a:rPr>
              <a:t>1</a:t>
            </a:r>
            <a:r>
              <a:rPr lang="ja-JP" altLang="en-US" dirty="0">
                <a:solidFill>
                  <a:schemeClr val="bg1">
                    <a:lumMod val="50000"/>
                  </a:schemeClr>
                </a:solidFill>
                <a:latin typeface="+mn-ea"/>
              </a:rPr>
              <a:t>回以上出現していることがわかる。ゲノムサイズ推定は、</a:t>
            </a:r>
            <a:r>
              <a:rPr lang="en-US" altLang="ja-JP" dirty="0">
                <a:solidFill>
                  <a:schemeClr val="bg1">
                    <a:lumMod val="50000"/>
                  </a:schemeClr>
                </a:solidFill>
                <a:latin typeface="+mn-ea"/>
              </a:rPr>
              <a:t>k</a:t>
            </a:r>
            <a:r>
              <a:rPr lang="ja-JP" altLang="en-US" dirty="0">
                <a:solidFill>
                  <a:schemeClr val="bg1">
                    <a:lumMod val="50000"/>
                  </a:schemeClr>
                </a:solidFill>
                <a:latin typeface="+mn-ea"/>
              </a:rPr>
              <a:t>の値を大きくして、</a:t>
            </a:r>
            <a:r>
              <a:rPr lang="en-US" altLang="ja-JP" dirty="0">
                <a:solidFill>
                  <a:schemeClr val="bg1">
                    <a:lumMod val="50000"/>
                  </a:schemeClr>
                </a:solidFill>
                <a:latin typeface="+mn-ea"/>
              </a:rPr>
              <a:t>1</a:t>
            </a:r>
            <a:r>
              <a:rPr lang="ja-JP" altLang="en-US" dirty="0">
                <a:solidFill>
                  <a:schemeClr val="bg1">
                    <a:lumMod val="50000"/>
                  </a:schemeClr>
                </a:solidFill>
                <a:latin typeface="+mn-ea"/>
              </a:rPr>
              <a:t>回以上出現している</a:t>
            </a:r>
            <a:r>
              <a:rPr lang="en-US" altLang="ja-JP" dirty="0">
                <a:solidFill>
                  <a:schemeClr val="bg1">
                    <a:lumMod val="50000"/>
                  </a:schemeClr>
                </a:solidFill>
                <a:latin typeface="+mn-ea"/>
              </a:rPr>
              <a:t>k</a:t>
            </a:r>
            <a:r>
              <a:rPr lang="ja-JP" altLang="en-US" dirty="0">
                <a:solidFill>
                  <a:schemeClr val="bg1">
                    <a:lumMod val="50000"/>
                  </a:schemeClr>
                </a:solidFill>
                <a:latin typeface="+mn-ea"/>
              </a:rPr>
              <a:t>連続塩基</a:t>
            </a:r>
            <a:r>
              <a:rPr lang="en-US" altLang="ja-JP" dirty="0">
                <a:solidFill>
                  <a:schemeClr val="bg1">
                    <a:lumMod val="50000"/>
                  </a:schemeClr>
                </a:solidFill>
                <a:latin typeface="+mn-ea"/>
              </a:rPr>
              <a:t>(k-mer)</a:t>
            </a:r>
            <a:r>
              <a:rPr lang="ja-JP" altLang="en-US" dirty="0">
                <a:solidFill>
                  <a:schemeClr val="bg1">
                    <a:lumMod val="50000"/>
                  </a:schemeClr>
                </a:solidFill>
                <a:latin typeface="+mn-ea"/>
              </a:rPr>
              <a:t>の種類数をカウントするのが基本。</a:t>
            </a:r>
            <a:r>
              <a:rPr lang="ja-JP" altLang="en-US" dirty="0">
                <a:latin typeface="+mn-ea"/>
              </a:rPr>
              <a:t>この場合は</a:t>
            </a:r>
            <a:r>
              <a:rPr lang="en-US" altLang="ja-JP" dirty="0">
                <a:latin typeface="+mn-ea"/>
              </a:rPr>
              <a:t>k</a:t>
            </a:r>
            <a:r>
              <a:rPr lang="ja-JP" altLang="en-US" dirty="0">
                <a:latin typeface="+mn-ea"/>
              </a:rPr>
              <a:t>の値が小さい（</a:t>
            </a:r>
            <a:r>
              <a:rPr lang="en-US" altLang="ja-JP" dirty="0">
                <a:latin typeface="+mn-ea"/>
              </a:rPr>
              <a:t>= </a:t>
            </a:r>
            <a:r>
              <a:rPr lang="en-US" altLang="ja-JP" dirty="0">
                <a:solidFill>
                  <a:srgbClr val="669900"/>
                </a:solidFill>
                <a:latin typeface="+mn-ea"/>
              </a:rPr>
              <a:t>2</a:t>
            </a:r>
            <a:r>
              <a:rPr lang="ja-JP" altLang="en-US" dirty="0">
                <a:latin typeface="+mn-ea"/>
              </a:rPr>
              <a:t>）のでほぼ無意味だが、⑥の結果をベースとして考えると、この入力ファイル（</a:t>
            </a:r>
            <a:r>
              <a:rPr lang="en-US" altLang="ja-JP" dirty="0">
                <a:solidFill>
                  <a:srgbClr val="669900"/>
                </a:solidFill>
                <a:latin typeface="+mn-ea"/>
              </a:rPr>
              <a:t>sample32_ngs.fasta</a:t>
            </a:r>
            <a:r>
              <a:rPr lang="ja-JP" altLang="en-US" dirty="0">
                <a:latin typeface="+mn-ea"/>
              </a:rPr>
              <a:t>）の推定ゲノムサイズは、⑦</a:t>
            </a:r>
            <a:r>
              <a:rPr lang="en-US" altLang="ja-JP" dirty="0">
                <a:latin typeface="+mn-ea"/>
              </a:rPr>
              <a:t>16</a:t>
            </a:r>
            <a:r>
              <a:rPr lang="ja-JP" altLang="en-US" dirty="0">
                <a:latin typeface="+mn-ea"/>
              </a:rPr>
              <a:t>塩基ということになる（ちなみに正解は</a:t>
            </a:r>
            <a:r>
              <a:rPr lang="en-US" altLang="ja-JP" dirty="0">
                <a:latin typeface="+mn-ea"/>
              </a:rPr>
              <a:t>50</a:t>
            </a:r>
            <a:r>
              <a:rPr lang="ja-JP" altLang="en-US" dirty="0">
                <a:latin typeface="+mn-ea"/>
              </a:rPr>
              <a:t>塩基）。⑦の</a:t>
            </a:r>
            <a:r>
              <a:rPr lang="en-US" altLang="ja-JP" dirty="0">
                <a:latin typeface="+mn-ea"/>
              </a:rPr>
              <a:t>sum</a:t>
            </a:r>
            <a:r>
              <a:rPr lang="ja-JP" altLang="en-US" dirty="0">
                <a:latin typeface="+mn-ea"/>
              </a:rPr>
              <a:t>関数は、</a:t>
            </a:r>
            <a:r>
              <a:rPr lang="en-US" altLang="ja-JP" dirty="0">
                <a:latin typeface="+mn-ea"/>
              </a:rPr>
              <a:t>TRUE</a:t>
            </a:r>
            <a:r>
              <a:rPr lang="ja-JP" altLang="en-US" dirty="0">
                <a:latin typeface="+mn-ea"/>
              </a:rPr>
              <a:t>となった要素数（</a:t>
            </a:r>
            <a:r>
              <a:rPr lang="en-US" altLang="ja-JP" dirty="0">
                <a:latin typeface="+mn-ea"/>
              </a:rPr>
              <a:t>1</a:t>
            </a:r>
            <a:r>
              <a:rPr lang="ja-JP" altLang="en-US" dirty="0">
                <a:latin typeface="+mn-ea"/>
              </a:rPr>
              <a:t>回以上出現した</a:t>
            </a:r>
            <a:r>
              <a:rPr lang="en-US" altLang="ja-JP" dirty="0">
                <a:latin typeface="+mn-ea"/>
              </a:rPr>
              <a:t>k-mer</a:t>
            </a:r>
            <a:r>
              <a:rPr lang="ja-JP" altLang="en-US" dirty="0">
                <a:latin typeface="+mn-ea"/>
              </a:rPr>
              <a:t>の数）をカウントしていることに相当します。</a:t>
            </a:r>
            <a:endParaRPr lang="ja-JP" altLang="en-US" dirty="0">
              <a:solidFill>
                <a:schemeClr val="bg1">
                  <a:lumMod val="50000"/>
                </a:schemeClr>
              </a:solidFill>
              <a:latin typeface="+mn-ea"/>
            </a:endParaRPr>
          </a:p>
        </p:txBody>
      </p:sp>
      <p:sp>
        <p:nvSpPr>
          <p:cNvPr id="35" name="正方形/長方形 34">
            <a:extLst>
              <a:ext uri="{FF2B5EF4-FFF2-40B4-BE49-F238E27FC236}">
                <a16:creationId xmlns:a16="http://schemas.microsoft.com/office/drawing/2014/main" id="{54913CEC-B4EB-47CC-A04C-1FEC7A542E37}"/>
              </a:ext>
            </a:extLst>
          </p:cNvPr>
          <p:cNvSpPr/>
          <p:nvPr/>
        </p:nvSpPr>
        <p:spPr>
          <a:xfrm>
            <a:off x="144000" y="4032000"/>
            <a:ext cx="5112000" cy="2160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36" name="グループ化 19">
            <a:extLst>
              <a:ext uri="{FF2B5EF4-FFF2-40B4-BE49-F238E27FC236}">
                <a16:creationId xmlns:a16="http://schemas.microsoft.com/office/drawing/2014/main" id="{70DB14C9-9694-4C11-BBBD-75DBEC52E84E}"/>
              </a:ext>
            </a:extLst>
          </p:cNvPr>
          <p:cNvGrpSpPr>
            <a:grpSpLocks/>
          </p:cNvGrpSpPr>
          <p:nvPr/>
        </p:nvGrpSpPr>
        <p:grpSpPr bwMode="auto">
          <a:xfrm>
            <a:off x="5245200" y="3812400"/>
            <a:ext cx="433387" cy="647700"/>
            <a:chOff x="9008376" y="4278533"/>
            <a:chExt cx="432048" cy="647700"/>
          </a:xfrm>
        </p:grpSpPr>
        <p:sp>
          <p:nvSpPr>
            <p:cNvPr id="37" name="下矢印 20">
              <a:extLst>
                <a:ext uri="{FF2B5EF4-FFF2-40B4-BE49-F238E27FC236}">
                  <a16:creationId xmlns:a16="http://schemas.microsoft.com/office/drawing/2014/main" id="{A334907B-72B9-46B7-85CA-E364A0171B51}"/>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8" name="テキスト ボックス 21">
              <a:extLst>
                <a:ext uri="{FF2B5EF4-FFF2-40B4-BE49-F238E27FC236}">
                  <a16:creationId xmlns:a16="http://schemas.microsoft.com/office/drawing/2014/main" id="{7505B22F-2E5E-432B-9CC4-6D5AA35B6897}"/>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⑥</a:t>
              </a:r>
            </a:p>
          </p:txBody>
        </p:sp>
      </p:grpSp>
      <p:grpSp>
        <p:nvGrpSpPr>
          <p:cNvPr id="13" name="グループ化 1">
            <a:extLst>
              <a:ext uri="{FF2B5EF4-FFF2-40B4-BE49-F238E27FC236}">
                <a16:creationId xmlns:a16="http://schemas.microsoft.com/office/drawing/2014/main" id="{6CA40D01-9A11-4F8B-A76C-7AE714F7CA0B}"/>
              </a:ext>
            </a:extLst>
          </p:cNvPr>
          <p:cNvGrpSpPr>
            <a:grpSpLocks/>
          </p:cNvGrpSpPr>
          <p:nvPr/>
        </p:nvGrpSpPr>
        <p:grpSpPr bwMode="auto">
          <a:xfrm>
            <a:off x="1496988" y="5436964"/>
            <a:ext cx="647700" cy="369332"/>
            <a:chOff x="8773143" y="4154400"/>
            <a:chExt cx="647700" cy="369332"/>
          </a:xfrm>
        </p:grpSpPr>
        <p:sp>
          <p:nvSpPr>
            <p:cNvPr id="14" name="下矢印 29">
              <a:extLst>
                <a:ext uri="{FF2B5EF4-FFF2-40B4-BE49-F238E27FC236}">
                  <a16:creationId xmlns:a16="http://schemas.microsoft.com/office/drawing/2014/main" id="{50DDEDD7-ED74-467D-91E6-CC3F598147BD}"/>
                </a:ext>
              </a:extLst>
            </p:cNvPr>
            <p:cNvSpPr>
              <a:spLocks noChangeArrowheads="1"/>
            </p:cNvSpPr>
            <p:nvPr/>
          </p:nvSpPr>
          <p:spPr bwMode="auto">
            <a:xfrm rot="8100000">
              <a:off x="8773143" y="418375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5" name="正方形/長方形 1">
              <a:extLst>
                <a:ext uri="{FF2B5EF4-FFF2-40B4-BE49-F238E27FC236}">
                  <a16:creationId xmlns:a16="http://schemas.microsoft.com/office/drawing/2014/main" id="{FE1D1578-5D44-4C13-BA84-451854F4A4AF}"/>
                </a:ext>
              </a:extLst>
            </p:cNvPr>
            <p:cNvSpPr>
              <a:spLocks noChangeArrowheads="1"/>
            </p:cNvSpPr>
            <p:nvPr/>
          </p:nvSpPr>
          <p:spPr bwMode="auto">
            <a:xfrm>
              <a:off x="8906400" y="41544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⑦</a:t>
              </a:r>
            </a:p>
          </p:txBody>
        </p:sp>
      </p:grpSp>
    </p:spTree>
    <p:extLst>
      <p:ext uri="{BB962C8B-B14F-4D97-AF65-F5344CB8AC3E}">
        <p14:creationId xmlns:p14="http://schemas.microsoft.com/office/powerpoint/2010/main" val="143628263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6000"/>
            <a:ext cx="9453504" cy="4536157"/>
          </a:xfrm>
        </p:spPr>
        <p:txBody>
          <a:bodyPr/>
          <a:lstStyle/>
          <a:p>
            <a:r>
              <a:rPr lang="en-US" altLang="ja-JP" sz="2400" dirty="0">
                <a:solidFill>
                  <a:schemeClr val="bg1">
                    <a:lumMod val="50000"/>
                  </a:schemeClr>
                </a:solidFill>
                <a:latin typeface="+mn-ea"/>
              </a:rPr>
              <a:t>Introduction</a:t>
            </a:r>
            <a:r>
              <a:rPr lang="ja-JP" altLang="en-US" sz="2400" dirty="0">
                <a:solidFill>
                  <a:schemeClr val="bg1">
                    <a:lumMod val="50000"/>
                  </a:schemeClr>
                </a:solidFill>
                <a:latin typeface="+mn-ea"/>
              </a:rPr>
              <a:t>、出現頻度解析（</a:t>
            </a:r>
            <a:r>
              <a:rPr lang="en-US" altLang="ja-JP" sz="2400" dirty="0">
                <a:solidFill>
                  <a:schemeClr val="bg1">
                    <a:lumMod val="50000"/>
                  </a:schemeClr>
                </a:solidFill>
                <a:latin typeface="+mn-ea"/>
              </a:rPr>
              <a:t>k=2</a:t>
            </a:r>
            <a:r>
              <a:rPr lang="ja-JP" altLang="en-US" sz="2400" dirty="0">
                <a:solidFill>
                  <a:schemeClr val="bg1">
                    <a:lumMod val="50000"/>
                  </a:schemeClr>
                </a:solidFill>
                <a:latin typeface="+mn-ea"/>
              </a:rPr>
              <a:t>）、出現頻度解析（</a:t>
            </a:r>
            <a:r>
              <a:rPr lang="en-US" altLang="ja-JP" sz="2400" dirty="0">
                <a:solidFill>
                  <a:schemeClr val="bg1">
                    <a:lumMod val="50000"/>
                  </a:schemeClr>
                </a:solidFill>
                <a:latin typeface="+mn-ea"/>
              </a:rPr>
              <a:t>k=1</a:t>
            </a:r>
            <a:r>
              <a:rPr lang="ja-JP" altLang="en-US" sz="2400" dirty="0">
                <a:solidFill>
                  <a:schemeClr val="bg1">
                    <a:lumMod val="50000"/>
                  </a:schemeClr>
                </a:solidFill>
                <a:latin typeface="+mn-ea"/>
              </a:rPr>
              <a:t>）</a:t>
            </a:r>
            <a:endParaRPr lang="en-US" altLang="ja-JP" sz="2400" dirty="0">
              <a:solidFill>
                <a:schemeClr val="bg1">
                  <a:lumMod val="50000"/>
                </a:schemeClr>
              </a:solidFill>
              <a:latin typeface="+mn-ea"/>
            </a:endParaRPr>
          </a:p>
          <a:p>
            <a:r>
              <a:rPr lang="en-US" altLang="ja-JP" sz="2400" dirty="0">
                <a:solidFill>
                  <a:schemeClr val="bg1">
                    <a:lumMod val="50000"/>
                  </a:schemeClr>
                </a:solidFill>
                <a:latin typeface="+mn-ea"/>
              </a:rPr>
              <a:t>k=1</a:t>
            </a:r>
            <a:r>
              <a:rPr lang="ja-JP" altLang="en-US" sz="2400" dirty="0">
                <a:solidFill>
                  <a:schemeClr val="bg1">
                    <a:lumMod val="50000"/>
                  </a:schemeClr>
                </a:solidFill>
                <a:latin typeface="+mn-ea"/>
              </a:rPr>
              <a:t>で実践、</a:t>
            </a:r>
            <a:r>
              <a:rPr lang="en-US" altLang="ja-JP" sz="2400" dirty="0">
                <a:solidFill>
                  <a:schemeClr val="bg1">
                    <a:lumMod val="50000"/>
                  </a:schemeClr>
                </a:solidFill>
                <a:latin typeface="+mn-ea"/>
              </a:rPr>
              <a:t>multi-FASTA</a:t>
            </a:r>
            <a:r>
              <a:rPr lang="ja-JP" altLang="en-US" sz="2400" dirty="0">
                <a:solidFill>
                  <a:schemeClr val="bg1">
                    <a:lumMod val="50000"/>
                  </a:schemeClr>
                </a:solidFill>
                <a:latin typeface="+mn-ea"/>
              </a:rPr>
              <a:t>ファイル、他の例題を実行</a:t>
            </a:r>
            <a:endParaRPr lang="en-US" altLang="ja-JP" sz="2400" dirty="0">
              <a:solidFill>
                <a:schemeClr val="bg1">
                  <a:lumMod val="50000"/>
                </a:schemeClr>
              </a:solidFill>
              <a:latin typeface="+mn-ea"/>
            </a:endParaRPr>
          </a:p>
          <a:p>
            <a:r>
              <a:rPr lang="en-US" altLang="ja-JP" sz="2400" dirty="0">
                <a:solidFill>
                  <a:schemeClr val="bg1">
                    <a:lumMod val="50000"/>
                  </a:schemeClr>
                </a:solidFill>
                <a:latin typeface="+mn-ea"/>
              </a:rPr>
              <a:t>k=2</a:t>
            </a:r>
            <a:r>
              <a:rPr lang="ja-JP" altLang="en-US" sz="2400" dirty="0">
                <a:solidFill>
                  <a:schemeClr val="bg1">
                    <a:lumMod val="50000"/>
                  </a:schemeClr>
                </a:solidFill>
                <a:latin typeface="+mn-ea"/>
              </a:rPr>
              <a:t>で実践、関数マニュアル、例題</a:t>
            </a:r>
            <a:r>
              <a:rPr lang="en-US" altLang="ja-JP" sz="2400" dirty="0">
                <a:solidFill>
                  <a:schemeClr val="bg1">
                    <a:lumMod val="50000"/>
                  </a:schemeClr>
                </a:solidFill>
                <a:latin typeface="+mn-ea"/>
              </a:rPr>
              <a:t>2</a:t>
            </a:r>
            <a:r>
              <a:rPr lang="ja-JP" altLang="en-US" sz="2400" dirty="0">
                <a:solidFill>
                  <a:schemeClr val="bg1">
                    <a:lumMod val="50000"/>
                  </a:schemeClr>
                </a:solidFill>
                <a:latin typeface="+mn-ea"/>
              </a:rPr>
              <a:t>を実行、例題</a:t>
            </a:r>
            <a:r>
              <a:rPr lang="en-US" altLang="ja-JP" sz="2400" dirty="0">
                <a:solidFill>
                  <a:schemeClr val="bg1">
                    <a:lumMod val="50000"/>
                  </a:schemeClr>
                </a:solidFill>
                <a:latin typeface="+mn-ea"/>
              </a:rPr>
              <a:t>7</a:t>
            </a:r>
            <a:r>
              <a:rPr lang="ja-JP" altLang="en-US" sz="2400" dirty="0">
                <a:solidFill>
                  <a:schemeClr val="bg1">
                    <a:lumMod val="50000"/>
                  </a:schemeClr>
                </a:solidFill>
                <a:latin typeface="+mn-ea"/>
              </a:rPr>
              <a:t>を実行</a:t>
            </a:r>
            <a:endParaRPr lang="en-US" altLang="ja-JP" sz="2400" dirty="0">
              <a:solidFill>
                <a:schemeClr val="bg1">
                  <a:lumMod val="50000"/>
                </a:schemeClr>
              </a:solidFill>
              <a:latin typeface="+mn-ea"/>
            </a:endParaRPr>
          </a:p>
          <a:p>
            <a:r>
              <a:rPr lang="ja-JP" altLang="en-US" sz="2400" dirty="0">
                <a:solidFill>
                  <a:schemeClr val="bg1">
                    <a:lumMod val="50000"/>
                  </a:schemeClr>
                </a:solidFill>
                <a:latin typeface="+mn-ea"/>
              </a:rPr>
              <a:t>確率の話、作図（例題</a:t>
            </a:r>
            <a:r>
              <a:rPr lang="en-US" altLang="ja-JP" sz="2400" dirty="0">
                <a:solidFill>
                  <a:schemeClr val="bg1">
                    <a:lumMod val="50000"/>
                  </a:schemeClr>
                </a:solidFill>
                <a:latin typeface="+mn-ea"/>
              </a:rPr>
              <a:t>10</a:t>
            </a:r>
            <a:r>
              <a:rPr lang="ja-JP" altLang="en-US" sz="2400" dirty="0">
                <a:solidFill>
                  <a:schemeClr val="bg1">
                    <a:lumMod val="50000"/>
                  </a:schemeClr>
                </a:solidFill>
                <a:latin typeface="+mn-ea"/>
              </a:rPr>
              <a:t>）、作図（例題</a:t>
            </a:r>
            <a:r>
              <a:rPr lang="en-US" altLang="ja-JP" sz="2400" dirty="0">
                <a:solidFill>
                  <a:schemeClr val="bg1">
                    <a:lumMod val="50000"/>
                  </a:schemeClr>
                </a:solidFill>
                <a:latin typeface="+mn-ea"/>
              </a:rPr>
              <a:t>11</a:t>
            </a:r>
            <a:r>
              <a:rPr lang="ja-JP" altLang="en-US" sz="2400" dirty="0">
                <a:solidFill>
                  <a:schemeClr val="bg1">
                    <a:lumMod val="50000"/>
                  </a:schemeClr>
                </a:solidFill>
                <a:latin typeface="+mn-ea"/>
              </a:rPr>
              <a:t>）、作図（例題</a:t>
            </a:r>
            <a:r>
              <a:rPr lang="en-US" altLang="ja-JP" sz="2400" dirty="0">
                <a:solidFill>
                  <a:schemeClr val="bg1">
                    <a:lumMod val="50000"/>
                  </a:schemeClr>
                </a:solidFill>
                <a:latin typeface="+mn-ea"/>
              </a:rPr>
              <a:t>12</a:t>
            </a:r>
            <a:r>
              <a:rPr lang="ja-JP" altLang="en-US" sz="2400" dirty="0">
                <a:solidFill>
                  <a:schemeClr val="bg1">
                    <a:lumMod val="50000"/>
                  </a:schemeClr>
                </a:solidFill>
                <a:latin typeface="+mn-ea"/>
              </a:rPr>
              <a:t>）</a:t>
            </a:r>
            <a:endParaRPr lang="en-US" altLang="ja-JP" sz="2400" dirty="0">
              <a:solidFill>
                <a:schemeClr val="bg1">
                  <a:lumMod val="50000"/>
                </a:schemeClr>
              </a:solidFill>
              <a:latin typeface="+mn-ea"/>
            </a:endParaRPr>
          </a:p>
          <a:p>
            <a:r>
              <a:rPr lang="ja-JP" altLang="en-US" sz="2400" dirty="0">
                <a:solidFill>
                  <a:schemeClr val="bg1">
                    <a:lumMod val="50000"/>
                  </a:schemeClr>
                </a:solidFill>
                <a:latin typeface="+mn-ea"/>
              </a:rPr>
              <a:t>塩基配列解析の基礎</a:t>
            </a:r>
            <a:endParaRPr lang="en-US" altLang="ja-JP" sz="2400" dirty="0">
              <a:solidFill>
                <a:schemeClr val="bg1">
                  <a:lumMod val="50000"/>
                </a:schemeClr>
              </a:solidFill>
              <a:latin typeface="+mn-ea"/>
            </a:endParaRPr>
          </a:p>
          <a:p>
            <a:pPr lvl="1"/>
            <a:r>
              <a:rPr lang="en-US" altLang="ja-JP" sz="2000" dirty="0">
                <a:solidFill>
                  <a:schemeClr val="bg1">
                    <a:lumMod val="50000"/>
                  </a:schemeClr>
                </a:solidFill>
                <a:latin typeface="+mn-ea"/>
              </a:rPr>
              <a:t>GC</a:t>
            </a:r>
            <a:r>
              <a:rPr lang="ja-JP" altLang="en-US" sz="2000" dirty="0">
                <a:solidFill>
                  <a:schemeClr val="bg1">
                    <a:lumMod val="50000"/>
                  </a:schemeClr>
                </a:solidFill>
                <a:latin typeface="+mn-ea"/>
              </a:rPr>
              <a:t>含量、ランダム配列を生成、部分配列の切り出し</a:t>
            </a:r>
            <a:endParaRPr lang="en-US" altLang="ja-JP" sz="2000" dirty="0">
              <a:solidFill>
                <a:schemeClr val="bg1">
                  <a:lumMod val="50000"/>
                </a:schemeClr>
              </a:solidFill>
              <a:latin typeface="+mn-ea"/>
            </a:endParaRPr>
          </a:p>
          <a:p>
            <a:r>
              <a:rPr lang="ja-JP" altLang="en-US" sz="2400" dirty="0">
                <a:solidFill>
                  <a:schemeClr val="bg1">
                    <a:lumMod val="50000"/>
                  </a:schemeClr>
                </a:solidFill>
                <a:latin typeface="+mn-ea"/>
              </a:rPr>
              <a:t>ゲノムサイズ推定</a:t>
            </a:r>
            <a:endParaRPr lang="en-US" altLang="ja-JP" sz="2400" dirty="0">
              <a:solidFill>
                <a:schemeClr val="bg1">
                  <a:lumMod val="50000"/>
                </a:schemeClr>
              </a:solidFill>
              <a:latin typeface="+mn-ea"/>
            </a:endParaRPr>
          </a:p>
          <a:p>
            <a:pPr lvl="1"/>
            <a:r>
              <a:rPr lang="ja-JP" altLang="en-US" sz="2000" dirty="0">
                <a:solidFill>
                  <a:schemeClr val="bg1">
                    <a:lumMod val="50000"/>
                  </a:schemeClr>
                </a:solidFill>
                <a:latin typeface="+mn-ea"/>
              </a:rPr>
              <a:t>サンプルデータ（例題</a:t>
            </a:r>
            <a:r>
              <a:rPr lang="en-US" altLang="ja-JP" sz="2000" dirty="0">
                <a:solidFill>
                  <a:schemeClr val="bg1">
                    <a:lumMod val="50000"/>
                  </a:schemeClr>
                </a:solidFill>
                <a:latin typeface="+mn-ea"/>
              </a:rPr>
              <a:t>32</a:t>
            </a:r>
            <a:r>
              <a:rPr lang="ja-JP" altLang="en-US" sz="2000" dirty="0">
                <a:solidFill>
                  <a:schemeClr val="bg1">
                    <a:lumMod val="50000"/>
                  </a:schemeClr>
                </a:solidFill>
                <a:latin typeface="+mn-ea"/>
              </a:rPr>
              <a:t>）、被覆率（</a:t>
            </a:r>
            <a:r>
              <a:rPr lang="en-US" altLang="ja-JP" sz="2000" dirty="0">
                <a:solidFill>
                  <a:schemeClr val="bg1">
                    <a:lumMod val="50000"/>
                  </a:schemeClr>
                </a:solidFill>
                <a:latin typeface="+mn-ea"/>
              </a:rPr>
              <a:t>coverage</a:t>
            </a:r>
            <a:r>
              <a:rPr lang="ja-JP" altLang="en-US" sz="2000" dirty="0">
                <a:solidFill>
                  <a:schemeClr val="bg1">
                    <a:lumMod val="50000"/>
                  </a:schemeClr>
                </a:solidFill>
                <a:latin typeface="+mn-ea"/>
              </a:rPr>
              <a:t>）、基本的な考え方</a:t>
            </a:r>
            <a:r>
              <a:rPr lang="en-US" altLang="ja-JP" sz="2000" dirty="0">
                <a:solidFill>
                  <a:schemeClr val="bg1">
                    <a:lumMod val="50000"/>
                  </a:schemeClr>
                </a:solidFill>
                <a:latin typeface="+mn-ea"/>
              </a:rPr>
              <a:t>(</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7</a:t>
            </a:r>
            <a:r>
              <a:rPr lang="ja-JP" altLang="en-US" sz="2000" dirty="0">
                <a:solidFill>
                  <a:schemeClr val="bg1">
                    <a:lumMod val="50000"/>
                  </a:schemeClr>
                </a:solidFill>
                <a:latin typeface="+mn-ea"/>
              </a:rPr>
              <a:t>）</a:t>
            </a:r>
            <a:endParaRPr lang="en-US" altLang="ja-JP" sz="2000" dirty="0">
              <a:solidFill>
                <a:schemeClr val="bg1">
                  <a:lumMod val="50000"/>
                </a:schemeClr>
              </a:solidFill>
              <a:latin typeface="+mn-ea"/>
            </a:endParaRPr>
          </a:p>
          <a:p>
            <a:pPr lvl="1"/>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8</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k=2)</a:t>
            </a:r>
            <a:r>
              <a:rPr lang="ja-JP" altLang="en-US" sz="2000" dirty="0">
                <a:solidFill>
                  <a:schemeClr val="bg1">
                    <a:lumMod val="50000"/>
                  </a:schemeClr>
                </a:solidFill>
                <a:latin typeface="+mn-ea"/>
              </a:rPr>
              <a:t>、</a:t>
            </a:r>
            <a:r>
              <a:rPr lang="ja-JP" altLang="en-US" sz="2000" dirty="0">
                <a:latin typeface="+mn-ea"/>
              </a:rPr>
              <a:t>例題</a:t>
            </a:r>
            <a:r>
              <a:rPr lang="en-US" altLang="ja-JP" sz="2000" dirty="0">
                <a:latin typeface="+mn-ea"/>
              </a:rPr>
              <a:t>9</a:t>
            </a:r>
            <a:r>
              <a:rPr lang="ja-JP" altLang="en-US" sz="2000" dirty="0">
                <a:latin typeface="+mn-ea"/>
              </a:rPr>
              <a:t>（</a:t>
            </a:r>
            <a:r>
              <a:rPr lang="en-US" altLang="ja-JP" sz="2000" dirty="0">
                <a:latin typeface="+mn-ea"/>
              </a:rPr>
              <a:t>k=3</a:t>
            </a:r>
            <a:r>
              <a:rPr lang="ja-JP" altLang="en-US" sz="2000" dirty="0">
                <a:latin typeface="+mn-ea"/>
              </a:rPr>
              <a:t>）</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1,000</a:t>
            </a:r>
            <a:r>
              <a:rPr lang="ja-JP" altLang="en-US" sz="2000" dirty="0">
                <a:solidFill>
                  <a:schemeClr val="bg1">
                    <a:lumMod val="50000"/>
                  </a:schemeClr>
                </a:solidFill>
                <a:latin typeface="+mn-ea"/>
              </a:rPr>
              <a:t>塩基の仮想ゲノム（サンプルデータの例題</a:t>
            </a:r>
            <a:r>
              <a:rPr lang="en-US" altLang="ja-JP" sz="2000" dirty="0">
                <a:solidFill>
                  <a:schemeClr val="bg1">
                    <a:lumMod val="50000"/>
                  </a:schemeClr>
                </a:solidFill>
                <a:latin typeface="+mn-ea"/>
              </a:rPr>
              <a:t>33</a:t>
            </a:r>
            <a:r>
              <a:rPr lang="ja-JP" altLang="en-US" sz="2000" dirty="0">
                <a:solidFill>
                  <a:schemeClr val="bg1">
                    <a:lumMod val="50000"/>
                  </a:schemeClr>
                </a:solidFill>
                <a:latin typeface="+mn-ea"/>
              </a:rPr>
              <a:t>）</a:t>
            </a:r>
            <a:endParaRPr lang="en-US" altLang="ja-JP" sz="2000" dirty="0">
              <a:solidFill>
                <a:schemeClr val="bg1">
                  <a:lumMod val="50000"/>
                </a:schemeClr>
              </a:solidFill>
              <a:latin typeface="+mn-ea"/>
            </a:endParaRPr>
          </a:p>
          <a:p>
            <a:pPr lvl="1"/>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11(k=10)</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12(k=10)</a:t>
            </a:r>
            <a:r>
              <a:rPr lang="ja-JP" altLang="en-US" sz="2000" dirty="0">
                <a:solidFill>
                  <a:schemeClr val="bg1">
                    <a:lumMod val="50000"/>
                  </a:schemeClr>
                </a:solidFill>
                <a:latin typeface="+mn-ea"/>
              </a:rPr>
              <a:t>、シークエンスエラーを含む場合</a:t>
            </a:r>
            <a:endParaRPr lang="en-US" altLang="ja-JP" sz="2000" dirty="0">
              <a:solidFill>
                <a:schemeClr val="bg1">
                  <a:lumMod val="50000"/>
                </a:schemeClr>
              </a:solidFill>
              <a:latin typeface="+mn-ea"/>
            </a:endParaRPr>
          </a:p>
          <a:p>
            <a:endParaRPr lang="en-US" altLang="ja-JP" sz="2400" dirty="0">
              <a:solidFill>
                <a:schemeClr val="bg1">
                  <a:lumMod val="50000"/>
                </a:schemeClr>
              </a:solidFill>
              <a:latin typeface="+mn-ea"/>
            </a:endParaRPr>
          </a:p>
          <a:p>
            <a:pPr lvl="1"/>
            <a:endParaRPr lang="en-US" altLang="ja-JP" sz="2000" dirty="0">
              <a:solidFill>
                <a:schemeClr val="bg1">
                  <a:lumMod val="50000"/>
                </a:schemeClr>
              </a:solidFill>
              <a:latin typeface="+mn-ea"/>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194</a:t>
            </a:fld>
            <a:endParaRPr kumimoji="0" lang="en-US" altLang="ja-JP">
              <a:latin typeface="Arial Black" pitchFamily="34" charset="0"/>
            </a:endParaRPr>
          </a:p>
        </p:txBody>
      </p:sp>
    </p:spTree>
    <p:extLst>
      <p:ext uri="{BB962C8B-B14F-4D97-AF65-F5344CB8AC3E}">
        <p14:creationId xmlns:p14="http://schemas.microsoft.com/office/powerpoint/2010/main" val="386735158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B058CC5-2585-465D-A9B5-46297E825178}"/>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例題</a:t>
            </a:r>
            <a:r>
              <a:rPr lang="en-US" altLang="ja-JP" sz="4000" dirty="0">
                <a:latin typeface="+mn-ea"/>
              </a:rPr>
              <a:t>9</a:t>
            </a:r>
            <a:r>
              <a:rPr lang="ja-JP" altLang="en-US" sz="4000" dirty="0">
                <a:latin typeface="+mn-ea"/>
              </a:rPr>
              <a:t>（</a:t>
            </a:r>
            <a:r>
              <a:rPr lang="en-US" altLang="ja-JP" sz="4000" dirty="0">
                <a:latin typeface="+mn-ea"/>
              </a:rPr>
              <a:t>k=</a:t>
            </a:r>
            <a:r>
              <a:rPr lang="en-US" altLang="ja-JP" sz="4000" dirty="0">
                <a:solidFill>
                  <a:srgbClr val="669900"/>
                </a:solidFill>
                <a:latin typeface="+mn-ea"/>
              </a:rPr>
              <a:t>3</a:t>
            </a:r>
            <a:r>
              <a:rPr lang="ja-JP" altLang="en-US" sz="4000" dirty="0">
                <a:latin typeface="+mn-ea"/>
              </a:rPr>
              <a:t>）</a:t>
            </a:r>
            <a:r>
              <a:rPr lang="en-US" altLang="ja-JP" sz="4000" dirty="0">
                <a:latin typeface="+mn-ea"/>
              </a:rPr>
              <a:t>1</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195</a:t>
            </a:fld>
            <a:endParaRPr lang="en-US" altLang="ja-JP" dirty="0">
              <a:solidFill>
                <a:srgbClr val="000000"/>
              </a:solidFill>
            </a:endParaRPr>
          </a:p>
        </p:txBody>
      </p:sp>
      <p:pic>
        <p:nvPicPr>
          <p:cNvPr id="4" name="図 3">
            <a:extLst>
              <a:ext uri="{FF2B5EF4-FFF2-40B4-BE49-F238E27FC236}">
                <a16:creationId xmlns:a16="http://schemas.microsoft.com/office/drawing/2014/main" id="{530401EB-B9E9-4750-AE5B-3B50EBDE1CC5}"/>
              </a:ext>
            </a:extLst>
          </p:cNvPr>
          <p:cNvPicPr>
            <a:picLocks noChangeAspect="1"/>
          </p:cNvPicPr>
          <p:nvPr/>
        </p:nvPicPr>
        <p:blipFill>
          <a:blip r:embed="rId4"/>
          <a:stretch>
            <a:fillRect/>
          </a:stretch>
        </p:blipFill>
        <p:spPr>
          <a:xfrm>
            <a:off x="792000" y="180000"/>
            <a:ext cx="4557155" cy="167655"/>
          </a:xfrm>
          <a:prstGeom prst="rect">
            <a:avLst/>
          </a:prstGeom>
        </p:spPr>
      </p:pic>
      <p:sp>
        <p:nvSpPr>
          <p:cNvPr id="20" name="Text Box 8">
            <a:extLst>
              <a:ext uri="{FF2B5EF4-FFF2-40B4-BE49-F238E27FC236}">
                <a16:creationId xmlns:a16="http://schemas.microsoft.com/office/drawing/2014/main" id="{6A30CDA1-32D0-4713-9FD8-ACF088B3BF2A}"/>
              </a:ext>
            </a:extLst>
          </p:cNvPr>
          <p:cNvSpPr txBox="1">
            <a:spLocks noChangeArrowheads="1"/>
          </p:cNvSpPr>
          <p:nvPr/>
        </p:nvSpPr>
        <p:spPr bwMode="auto">
          <a:xfrm>
            <a:off x="5796172" y="46100"/>
            <a:ext cx="4053371" cy="64633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spcBef>
                <a:spcPct val="50000"/>
              </a:spcBef>
            </a:pPr>
            <a:r>
              <a:rPr lang="ja-JP" altLang="en-US" dirty="0">
                <a:latin typeface="+mn-ea"/>
              </a:rPr>
              <a:t>①例題</a:t>
            </a:r>
            <a:r>
              <a:rPr lang="en-US" altLang="ja-JP" dirty="0">
                <a:latin typeface="+mn-ea"/>
              </a:rPr>
              <a:t>9</a:t>
            </a:r>
            <a:r>
              <a:rPr lang="ja-JP" altLang="en-US" dirty="0">
                <a:latin typeface="+mn-ea"/>
              </a:rPr>
              <a:t>。②</a:t>
            </a:r>
            <a:r>
              <a:rPr lang="en-US" altLang="ja-JP" dirty="0">
                <a:latin typeface="+mn-ea"/>
              </a:rPr>
              <a:t>k = </a:t>
            </a:r>
            <a:r>
              <a:rPr lang="en-US" altLang="ja-JP" dirty="0">
                <a:solidFill>
                  <a:srgbClr val="669900"/>
                </a:solidFill>
                <a:latin typeface="+mn-ea"/>
              </a:rPr>
              <a:t>3</a:t>
            </a:r>
            <a:r>
              <a:rPr lang="ja-JP" altLang="en-US" dirty="0">
                <a:latin typeface="+mn-ea"/>
              </a:rPr>
              <a:t>になっただけです。コピペ実行。</a:t>
            </a:r>
          </a:p>
        </p:txBody>
      </p:sp>
      <p:grpSp>
        <p:nvGrpSpPr>
          <p:cNvPr id="13" name="グループ化 1">
            <a:extLst>
              <a:ext uri="{FF2B5EF4-FFF2-40B4-BE49-F238E27FC236}">
                <a16:creationId xmlns:a16="http://schemas.microsoft.com/office/drawing/2014/main" id="{FE87FF85-CFAF-44AF-ADBE-22FCAC7E8A2E}"/>
              </a:ext>
            </a:extLst>
          </p:cNvPr>
          <p:cNvGrpSpPr>
            <a:grpSpLocks/>
          </p:cNvGrpSpPr>
          <p:nvPr/>
        </p:nvGrpSpPr>
        <p:grpSpPr bwMode="auto">
          <a:xfrm>
            <a:off x="324000" y="1368000"/>
            <a:ext cx="415498" cy="647700"/>
            <a:chOff x="8946000" y="4620357"/>
            <a:chExt cx="415497" cy="647700"/>
          </a:xfrm>
        </p:grpSpPr>
        <p:sp>
          <p:nvSpPr>
            <p:cNvPr id="14" name="下矢印 31">
              <a:extLst>
                <a:ext uri="{FF2B5EF4-FFF2-40B4-BE49-F238E27FC236}">
                  <a16:creationId xmlns:a16="http://schemas.microsoft.com/office/drawing/2014/main" id="{D53BB3AE-BB0E-40CC-BFAE-595B1AB400C5}"/>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5" name="正方形/長方形 1">
              <a:extLst>
                <a:ext uri="{FF2B5EF4-FFF2-40B4-BE49-F238E27FC236}">
                  <a16:creationId xmlns:a16="http://schemas.microsoft.com/office/drawing/2014/main" id="{4E697B53-93EA-423D-B980-4AC3A0160BA0}"/>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19" name="グループ化 1">
            <a:extLst>
              <a:ext uri="{FF2B5EF4-FFF2-40B4-BE49-F238E27FC236}">
                <a16:creationId xmlns:a16="http://schemas.microsoft.com/office/drawing/2014/main" id="{02ABC1E5-CF0D-4A6E-914D-A9BC28DEF669}"/>
              </a:ext>
            </a:extLst>
          </p:cNvPr>
          <p:cNvGrpSpPr>
            <a:grpSpLocks/>
          </p:cNvGrpSpPr>
          <p:nvPr/>
        </p:nvGrpSpPr>
        <p:grpSpPr bwMode="auto">
          <a:xfrm>
            <a:off x="1522800" y="3049200"/>
            <a:ext cx="647700" cy="369332"/>
            <a:chOff x="8773143" y="4154400"/>
            <a:chExt cx="647700" cy="369332"/>
          </a:xfrm>
        </p:grpSpPr>
        <p:sp>
          <p:nvSpPr>
            <p:cNvPr id="21" name="下矢印 29">
              <a:extLst>
                <a:ext uri="{FF2B5EF4-FFF2-40B4-BE49-F238E27FC236}">
                  <a16:creationId xmlns:a16="http://schemas.microsoft.com/office/drawing/2014/main" id="{D109C43C-ED85-4727-B1CA-AAF8183E44E6}"/>
                </a:ext>
              </a:extLst>
            </p:cNvPr>
            <p:cNvSpPr>
              <a:spLocks noChangeArrowheads="1"/>
            </p:cNvSpPr>
            <p:nvPr/>
          </p:nvSpPr>
          <p:spPr bwMode="auto">
            <a:xfrm rot="8100000">
              <a:off x="8773143" y="418375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2" name="正方形/長方形 1">
              <a:extLst>
                <a:ext uri="{FF2B5EF4-FFF2-40B4-BE49-F238E27FC236}">
                  <a16:creationId xmlns:a16="http://schemas.microsoft.com/office/drawing/2014/main" id="{DE63415B-11C8-4086-982C-5BC77CDDC4EB}"/>
                </a:ext>
              </a:extLst>
            </p:cNvPr>
            <p:cNvSpPr>
              <a:spLocks noChangeArrowheads="1"/>
            </p:cNvSpPr>
            <p:nvPr/>
          </p:nvSpPr>
          <p:spPr bwMode="auto">
            <a:xfrm>
              <a:off x="8906400" y="41544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spTree>
    <p:extLst>
      <p:ext uri="{BB962C8B-B14F-4D97-AF65-F5344CB8AC3E}">
        <p14:creationId xmlns:p14="http://schemas.microsoft.com/office/powerpoint/2010/main" val="224243105"/>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01F2C7B-67C1-477D-ADC3-0A454BD7B2E2}"/>
              </a:ext>
            </a:extLst>
          </p:cNvPr>
          <p:cNvPicPr>
            <a:picLocks noChangeAspect="1"/>
          </p:cNvPicPr>
          <p:nvPr/>
        </p:nvPicPr>
        <p:blipFill>
          <a:blip r:embed="rId3"/>
          <a:stretch>
            <a:fillRect/>
          </a:stretch>
        </p:blipFill>
        <p:spPr>
          <a:xfrm>
            <a:off x="36000" y="936000"/>
            <a:ext cx="9391650" cy="5162550"/>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例題</a:t>
            </a:r>
            <a:r>
              <a:rPr lang="en-US" altLang="ja-JP" sz="4000" dirty="0">
                <a:latin typeface="+mn-ea"/>
              </a:rPr>
              <a:t>9</a:t>
            </a:r>
            <a:r>
              <a:rPr lang="ja-JP" altLang="en-US" sz="4000" dirty="0">
                <a:latin typeface="+mn-ea"/>
              </a:rPr>
              <a:t>（</a:t>
            </a:r>
            <a:r>
              <a:rPr lang="en-US" altLang="ja-JP" sz="4000" dirty="0">
                <a:latin typeface="+mn-ea"/>
              </a:rPr>
              <a:t>k=</a:t>
            </a:r>
            <a:r>
              <a:rPr lang="en-US" altLang="ja-JP" sz="4000" dirty="0">
                <a:solidFill>
                  <a:srgbClr val="669900"/>
                </a:solidFill>
                <a:latin typeface="+mn-ea"/>
              </a:rPr>
              <a:t>3</a:t>
            </a:r>
            <a:r>
              <a:rPr lang="ja-JP" altLang="en-US" sz="4000" dirty="0">
                <a:latin typeface="+mn-ea"/>
              </a:rPr>
              <a:t>）</a:t>
            </a:r>
            <a:r>
              <a:rPr lang="en-US" altLang="ja-JP" sz="4000" dirty="0">
                <a:latin typeface="+mn-ea"/>
              </a:rPr>
              <a:t>2</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196</a:t>
            </a:fld>
            <a:endParaRPr lang="en-US" altLang="ja-JP" dirty="0">
              <a:solidFill>
                <a:srgbClr val="000000"/>
              </a:solidFill>
            </a:endParaRPr>
          </a:p>
        </p:txBody>
      </p:sp>
      <p:pic>
        <p:nvPicPr>
          <p:cNvPr id="4" name="図 3">
            <a:extLst>
              <a:ext uri="{FF2B5EF4-FFF2-40B4-BE49-F238E27FC236}">
                <a16:creationId xmlns:a16="http://schemas.microsoft.com/office/drawing/2014/main" id="{530401EB-B9E9-4750-AE5B-3B50EBDE1CC5}"/>
              </a:ext>
            </a:extLst>
          </p:cNvPr>
          <p:cNvPicPr>
            <a:picLocks noChangeAspect="1"/>
          </p:cNvPicPr>
          <p:nvPr/>
        </p:nvPicPr>
        <p:blipFill>
          <a:blip r:embed="rId4"/>
          <a:stretch>
            <a:fillRect/>
          </a:stretch>
        </p:blipFill>
        <p:spPr>
          <a:xfrm>
            <a:off x="792000" y="180000"/>
            <a:ext cx="4557155" cy="167655"/>
          </a:xfrm>
          <a:prstGeom prst="rect">
            <a:avLst/>
          </a:prstGeom>
        </p:spPr>
      </p:pic>
      <p:sp>
        <p:nvSpPr>
          <p:cNvPr id="20" name="Text Box 8">
            <a:extLst>
              <a:ext uri="{FF2B5EF4-FFF2-40B4-BE49-F238E27FC236}">
                <a16:creationId xmlns:a16="http://schemas.microsoft.com/office/drawing/2014/main" id="{6A30CDA1-32D0-4713-9FD8-ACF088B3BF2A}"/>
              </a:ext>
            </a:extLst>
          </p:cNvPr>
          <p:cNvSpPr txBox="1">
            <a:spLocks noChangeArrowheads="1"/>
          </p:cNvSpPr>
          <p:nvPr/>
        </p:nvSpPr>
        <p:spPr bwMode="auto">
          <a:xfrm>
            <a:off x="5796172" y="46100"/>
            <a:ext cx="4053371" cy="64633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spcBef>
                <a:spcPct val="50000"/>
              </a:spcBef>
            </a:pPr>
            <a:r>
              <a:rPr lang="ja-JP" altLang="en-US" dirty="0">
                <a:solidFill>
                  <a:schemeClr val="bg1">
                    <a:lumMod val="50000"/>
                  </a:schemeClr>
                </a:solidFill>
                <a:latin typeface="+mn-ea"/>
              </a:rPr>
              <a:t>①例題</a:t>
            </a:r>
            <a:r>
              <a:rPr lang="en-US" altLang="ja-JP" dirty="0">
                <a:solidFill>
                  <a:schemeClr val="bg1">
                    <a:lumMod val="50000"/>
                  </a:schemeClr>
                </a:solidFill>
                <a:latin typeface="+mn-ea"/>
              </a:rPr>
              <a:t>9</a:t>
            </a:r>
            <a:r>
              <a:rPr lang="ja-JP" altLang="en-US" dirty="0">
                <a:solidFill>
                  <a:schemeClr val="bg1">
                    <a:lumMod val="50000"/>
                  </a:schemeClr>
                </a:solidFill>
                <a:latin typeface="+mn-ea"/>
              </a:rPr>
              <a:t>。②</a:t>
            </a:r>
            <a:r>
              <a:rPr lang="en-US" altLang="ja-JP" dirty="0">
                <a:solidFill>
                  <a:schemeClr val="bg1">
                    <a:lumMod val="50000"/>
                  </a:schemeClr>
                </a:solidFill>
                <a:latin typeface="+mn-ea"/>
              </a:rPr>
              <a:t>k = 3</a:t>
            </a:r>
            <a:r>
              <a:rPr lang="ja-JP" altLang="en-US" dirty="0">
                <a:solidFill>
                  <a:schemeClr val="bg1">
                    <a:lumMod val="50000"/>
                  </a:schemeClr>
                </a:solidFill>
                <a:latin typeface="+mn-ea"/>
              </a:rPr>
              <a:t>になっただけです。コピペ実行。</a:t>
            </a:r>
            <a:r>
              <a:rPr lang="ja-JP" altLang="en-US" dirty="0">
                <a:latin typeface="+mn-ea"/>
              </a:rPr>
              <a:t>実行結果。</a:t>
            </a:r>
          </a:p>
        </p:txBody>
      </p:sp>
    </p:spTree>
    <p:extLst>
      <p:ext uri="{BB962C8B-B14F-4D97-AF65-F5344CB8AC3E}">
        <p14:creationId xmlns:p14="http://schemas.microsoft.com/office/powerpoint/2010/main" val="262479053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28815C3D-5D04-45EF-96BD-20DFEB7155DE}"/>
              </a:ext>
            </a:extLst>
          </p:cNvPr>
          <p:cNvPicPr>
            <a:picLocks noChangeAspect="1"/>
          </p:cNvPicPr>
          <p:nvPr/>
        </p:nvPicPr>
        <p:blipFill>
          <a:blip r:embed="rId3"/>
          <a:stretch>
            <a:fillRect/>
          </a:stretch>
        </p:blipFill>
        <p:spPr>
          <a:xfrm>
            <a:off x="36000" y="936000"/>
            <a:ext cx="9391650" cy="5162550"/>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例題</a:t>
            </a:r>
            <a:r>
              <a:rPr lang="en-US" altLang="ja-JP" sz="4000" dirty="0">
                <a:latin typeface="+mn-ea"/>
              </a:rPr>
              <a:t>9</a:t>
            </a:r>
            <a:r>
              <a:rPr lang="ja-JP" altLang="en-US" sz="4000" dirty="0">
                <a:latin typeface="+mn-ea"/>
              </a:rPr>
              <a:t>（</a:t>
            </a:r>
            <a:r>
              <a:rPr lang="en-US" altLang="ja-JP" sz="4000" dirty="0">
                <a:latin typeface="+mn-ea"/>
              </a:rPr>
              <a:t>k=</a:t>
            </a:r>
            <a:r>
              <a:rPr lang="en-US" altLang="ja-JP" sz="4000" dirty="0">
                <a:solidFill>
                  <a:srgbClr val="669900"/>
                </a:solidFill>
                <a:latin typeface="+mn-ea"/>
              </a:rPr>
              <a:t>3</a:t>
            </a:r>
            <a:r>
              <a:rPr lang="ja-JP" altLang="en-US" sz="4000" dirty="0">
                <a:latin typeface="+mn-ea"/>
              </a:rPr>
              <a:t>）</a:t>
            </a:r>
            <a:r>
              <a:rPr lang="en-US" altLang="ja-JP" sz="4000" dirty="0">
                <a:latin typeface="+mn-ea"/>
              </a:rPr>
              <a:t>3</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197</a:t>
            </a:fld>
            <a:endParaRPr lang="en-US" altLang="ja-JP" dirty="0">
              <a:solidFill>
                <a:srgbClr val="000000"/>
              </a:solidFill>
            </a:endParaRPr>
          </a:p>
        </p:txBody>
      </p:sp>
      <p:pic>
        <p:nvPicPr>
          <p:cNvPr id="4" name="図 3">
            <a:extLst>
              <a:ext uri="{FF2B5EF4-FFF2-40B4-BE49-F238E27FC236}">
                <a16:creationId xmlns:a16="http://schemas.microsoft.com/office/drawing/2014/main" id="{530401EB-B9E9-4750-AE5B-3B50EBDE1CC5}"/>
              </a:ext>
            </a:extLst>
          </p:cNvPr>
          <p:cNvPicPr>
            <a:picLocks noChangeAspect="1"/>
          </p:cNvPicPr>
          <p:nvPr/>
        </p:nvPicPr>
        <p:blipFill>
          <a:blip r:embed="rId4"/>
          <a:stretch>
            <a:fillRect/>
          </a:stretch>
        </p:blipFill>
        <p:spPr>
          <a:xfrm>
            <a:off x="792000" y="180000"/>
            <a:ext cx="4557155" cy="167655"/>
          </a:xfrm>
          <a:prstGeom prst="rect">
            <a:avLst/>
          </a:prstGeom>
        </p:spPr>
      </p:pic>
      <p:sp>
        <p:nvSpPr>
          <p:cNvPr id="20" name="Text Box 8">
            <a:extLst>
              <a:ext uri="{FF2B5EF4-FFF2-40B4-BE49-F238E27FC236}">
                <a16:creationId xmlns:a16="http://schemas.microsoft.com/office/drawing/2014/main" id="{6A30CDA1-32D0-4713-9FD8-ACF088B3BF2A}"/>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spcBef>
                <a:spcPct val="50000"/>
              </a:spcBef>
            </a:pPr>
            <a:r>
              <a:rPr lang="ja-JP" altLang="en-US" dirty="0">
                <a:solidFill>
                  <a:schemeClr val="bg1">
                    <a:lumMod val="50000"/>
                  </a:schemeClr>
                </a:solidFill>
                <a:latin typeface="+mn-ea"/>
              </a:rPr>
              <a:t>①例題</a:t>
            </a:r>
            <a:r>
              <a:rPr lang="en-US" altLang="ja-JP" dirty="0">
                <a:solidFill>
                  <a:schemeClr val="bg1">
                    <a:lumMod val="50000"/>
                  </a:schemeClr>
                </a:solidFill>
                <a:latin typeface="+mn-ea"/>
              </a:rPr>
              <a:t>9</a:t>
            </a:r>
            <a:r>
              <a:rPr lang="ja-JP" altLang="en-US" dirty="0">
                <a:solidFill>
                  <a:schemeClr val="bg1">
                    <a:lumMod val="50000"/>
                  </a:schemeClr>
                </a:solidFill>
                <a:latin typeface="+mn-ea"/>
              </a:rPr>
              <a:t>。②</a:t>
            </a:r>
            <a:r>
              <a:rPr lang="en-US" altLang="ja-JP" dirty="0">
                <a:solidFill>
                  <a:schemeClr val="bg1">
                    <a:lumMod val="50000"/>
                  </a:schemeClr>
                </a:solidFill>
                <a:latin typeface="+mn-ea"/>
              </a:rPr>
              <a:t>k = 3</a:t>
            </a:r>
            <a:r>
              <a:rPr lang="ja-JP" altLang="en-US" dirty="0">
                <a:solidFill>
                  <a:schemeClr val="bg1">
                    <a:lumMod val="50000"/>
                  </a:schemeClr>
                </a:solidFill>
                <a:latin typeface="+mn-ea"/>
              </a:rPr>
              <a:t>になっただけです。コピペ実行。実行結果。</a:t>
            </a:r>
            <a:r>
              <a:rPr lang="ja-JP" altLang="en-US" dirty="0">
                <a:latin typeface="+mn-ea"/>
              </a:rPr>
              <a:t>③</a:t>
            </a:r>
            <a:r>
              <a:rPr lang="en-US" altLang="ja-JP" dirty="0">
                <a:latin typeface="+mn-ea"/>
              </a:rPr>
              <a:t>out</a:t>
            </a:r>
            <a:r>
              <a:rPr lang="ja-JP" altLang="en-US" dirty="0">
                <a:latin typeface="+mn-ea"/>
              </a:rPr>
              <a:t>の中身を表示。</a:t>
            </a:r>
            <a:r>
              <a:rPr lang="en-US" altLang="ja-JP" dirty="0">
                <a:latin typeface="+mn-ea"/>
              </a:rPr>
              <a:t>4</a:t>
            </a:r>
            <a:r>
              <a:rPr lang="ja-JP" altLang="en-US" dirty="0">
                <a:latin typeface="+mn-ea"/>
              </a:rPr>
              <a:t>種類の塩基が</a:t>
            </a:r>
            <a:r>
              <a:rPr lang="en-US" altLang="ja-JP" dirty="0">
                <a:solidFill>
                  <a:srgbClr val="669900"/>
                </a:solidFill>
                <a:latin typeface="+mn-ea"/>
              </a:rPr>
              <a:t>3</a:t>
            </a:r>
            <a:r>
              <a:rPr lang="ja-JP" altLang="en-US" dirty="0">
                <a:latin typeface="+mn-ea"/>
              </a:rPr>
              <a:t>連続なので</a:t>
            </a:r>
            <a:r>
              <a:rPr lang="en-US" altLang="ja-JP" dirty="0">
                <a:latin typeface="+mn-ea"/>
              </a:rPr>
              <a:t>4^</a:t>
            </a:r>
            <a:r>
              <a:rPr lang="en-US" altLang="ja-JP" dirty="0">
                <a:solidFill>
                  <a:srgbClr val="669900"/>
                </a:solidFill>
                <a:latin typeface="+mn-ea"/>
              </a:rPr>
              <a:t>3</a:t>
            </a:r>
            <a:r>
              <a:rPr lang="en-US" altLang="ja-JP" dirty="0">
                <a:latin typeface="+mn-ea"/>
              </a:rPr>
              <a:t> = 64</a:t>
            </a:r>
            <a:r>
              <a:rPr lang="ja-JP" altLang="en-US" dirty="0">
                <a:latin typeface="+mn-ea"/>
              </a:rPr>
              <a:t>種類。</a:t>
            </a:r>
          </a:p>
        </p:txBody>
      </p:sp>
      <p:grpSp>
        <p:nvGrpSpPr>
          <p:cNvPr id="10" name="グループ化 1">
            <a:extLst>
              <a:ext uri="{FF2B5EF4-FFF2-40B4-BE49-F238E27FC236}">
                <a16:creationId xmlns:a16="http://schemas.microsoft.com/office/drawing/2014/main" id="{04AFEFA4-8F0B-4494-A01C-21F1DA05CDBF}"/>
              </a:ext>
            </a:extLst>
          </p:cNvPr>
          <p:cNvGrpSpPr>
            <a:grpSpLocks/>
          </p:cNvGrpSpPr>
          <p:nvPr/>
        </p:nvGrpSpPr>
        <p:grpSpPr bwMode="auto">
          <a:xfrm>
            <a:off x="666000" y="2160000"/>
            <a:ext cx="415498" cy="647700"/>
            <a:chOff x="8946000" y="4620357"/>
            <a:chExt cx="415497" cy="647700"/>
          </a:xfrm>
        </p:grpSpPr>
        <p:sp>
          <p:nvSpPr>
            <p:cNvPr id="11" name="下矢印 31">
              <a:extLst>
                <a:ext uri="{FF2B5EF4-FFF2-40B4-BE49-F238E27FC236}">
                  <a16:creationId xmlns:a16="http://schemas.microsoft.com/office/drawing/2014/main" id="{5F4CF3BF-8643-4BA4-B8DA-D4CAF8770DBF}"/>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3" name="正方形/長方形 1">
              <a:extLst>
                <a:ext uri="{FF2B5EF4-FFF2-40B4-BE49-F238E27FC236}">
                  <a16:creationId xmlns:a16="http://schemas.microsoft.com/office/drawing/2014/main" id="{E56D91E4-B07F-4CEB-8626-3C42B3E07AD3}"/>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spTree>
    <p:extLst>
      <p:ext uri="{BB962C8B-B14F-4D97-AF65-F5344CB8AC3E}">
        <p14:creationId xmlns:p14="http://schemas.microsoft.com/office/powerpoint/2010/main" val="34105417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28815C3D-5D04-45EF-96BD-20DFEB7155DE}"/>
              </a:ext>
            </a:extLst>
          </p:cNvPr>
          <p:cNvPicPr>
            <a:picLocks noChangeAspect="1"/>
          </p:cNvPicPr>
          <p:nvPr/>
        </p:nvPicPr>
        <p:blipFill>
          <a:blip r:embed="rId3"/>
          <a:stretch>
            <a:fillRect/>
          </a:stretch>
        </p:blipFill>
        <p:spPr>
          <a:xfrm>
            <a:off x="36000" y="936000"/>
            <a:ext cx="9391650" cy="5162550"/>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例題</a:t>
            </a:r>
            <a:r>
              <a:rPr lang="en-US" altLang="ja-JP" sz="4000" dirty="0">
                <a:latin typeface="+mn-ea"/>
              </a:rPr>
              <a:t>9</a:t>
            </a:r>
            <a:r>
              <a:rPr lang="ja-JP" altLang="en-US" sz="4000" dirty="0">
                <a:latin typeface="+mn-ea"/>
              </a:rPr>
              <a:t>（</a:t>
            </a:r>
            <a:r>
              <a:rPr lang="en-US" altLang="ja-JP" sz="4000" dirty="0">
                <a:latin typeface="+mn-ea"/>
              </a:rPr>
              <a:t>k=</a:t>
            </a:r>
            <a:r>
              <a:rPr lang="en-US" altLang="ja-JP" sz="4000" dirty="0">
                <a:solidFill>
                  <a:srgbClr val="669900"/>
                </a:solidFill>
                <a:latin typeface="+mn-ea"/>
              </a:rPr>
              <a:t>3</a:t>
            </a:r>
            <a:r>
              <a:rPr lang="ja-JP" altLang="en-US" sz="4000" dirty="0">
                <a:latin typeface="+mn-ea"/>
              </a:rPr>
              <a:t>）</a:t>
            </a:r>
            <a:r>
              <a:rPr lang="en-US" altLang="ja-JP" sz="4000" dirty="0">
                <a:latin typeface="+mn-ea"/>
              </a:rPr>
              <a:t>4</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198</a:t>
            </a:fld>
            <a:endParaRPr lang="en-US" altLang="ja-JP" dirty="0">
              <a:solidFill>
                <a:srgbClr val="000000"/>
              </a:solidFill>
            </a:endParaRPr>
          </a:p>
        </p:txBody>
      </p:sp>
      <p:pic>
        <p:nvPicPr>
          <p:cNvPr id="4" name="図 3">
            <a:extLst>
              <a:ext uri="{FF2B5EF4-FFF2-40B4-BE49-F238E27FC236}">
                <a16:creationId xmlns:a16="http://schemas.microsoft.com/office/drawing/2014/main" id="{530401EB-B9E9-4750-AE5B-3B50EBDE1CC5}"/>
              </a:ext>
            </a:extLst>
          </p:cNvPr>
          <p:cNvPicPr>
            <a:picLocks noChangeAspect="1"/>
          </p:cNvPicPr>
          <p:nvPr/>
        </p:nvPicPr>
        <p:blipFill>
          <a:blip r:embed="rId4"/>
          <a:stretch>
            <a:fillRect/>
          </a:stretch>
        </p:blipFill>
        <p:spPr>
          <a:xfrm>
            <a:off x="792000" y="180000"/>
            <a:ext cx="4557155" cy="167655"/>
          </a:xfrm>
          <a:prstGeom prst="rect">
            <a:avLst/>
          </a:prstGeom>
        </p:spPr>
      </p:pic>
      <p:sp>
        <p:nvSpPr>
          <p:cNvPr id="20" name="Text Box 8">
            <a:extLst>
              <a:ext uri="{FF2B5EF4-FFF2-40B4-BE49-F238E27FC236}">
                <a16:creationId xmlns:a16="http://schemas.microsoft.com/office/drawing/2014/main" id="{6A30CDA1-32D0-4713-9FD8-ACF088B3BF2A}"/>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spcBef>
                <a:spcPct val="50000"/>
              </a:spcBef>
            </a:pPr>
            <a:r>
              <a:rPr lang="ja-JP" altLang="en-US" dirty="0">
                <a:solidFill>
                  <a:schemeClr val="bg1">
                    <a:lumMod val="50000"/>
                  </a:schemeClr>
                </a:solidFill>
                <a:latin typeface="+mn-ea"/>
              </a:rPr>
              <a:t>①例題</a:t>
            </a:r>
            <a:r>
              <a:rPr lang="en-US" altLang="ja-JP" dirty="0">
                <a:solidFill>
                  <a:schemeClr val="bg1">
                    <a:lumMod val="50000"/>
                  </a:schemeClr>
                </a:solidFill>
                <a:latin typeface="+mn-ea"/>
              </a:rPr>
              <a:t>9</a:t>
            </a:r>
            <a:r>
              <a:rPr lang="ja-JP" altLang="en-US" dirty="0">
                <a:solidFill>
                  <a:schemeClr val="bg1">
                    <a:lumMod val="50000"/>
                  </a:schemeClr>
                </a:solidFill>
                <a:latin typeface="+mn-ea"/>
              </a:rPr>
              <a:t>。②</a:t>
            </a:r>
            <a:r>
              <a:rPr lang="en-US" altLang="ja-JP" dirty="0">
                <a:solidFill>
                  <a:schemeClr val="bg1">
                    <a:lumMod val="50000"/>
                  </a:schemeClr>
                </a:solidFill>
                <a:latin typeface="+mn-ea"/>
              </a:rPr>
              <a:t>k = 3</a:t>
            </a:r>
            <a:r>
              <a:rPr lang="ja-JP" altLang="en-US" dirty="0">
                <a:solidFill>
                  <a:schemeClr val="bg1">
                    <a:lumMod val="50000"/>
                  </a:schemeClr>
                </a:solidFill>
                <a:latin typeface="+mn-ea"/>
              </a:rPr>
              <a:t>になっただけです。コピペ実行。実行結果。③</a:t>
            </a:r>
            <a:r>
              <a:rPr lang="en-US" altLang="ja-JP" dirty="0">
                <a:solidFill>
                  <a:schemeClr val="bg1">
                    <a:lumMod val="50000"/>
                  </a:schemeClr>
                </a:solidFill>
                <a:latin typeface="+mn-ea"/>
              </a:rPr>
              <a:t>out</a:t>
            </a:r>
            <a:r>
              <a:rPr lang="ja-JP" altLang="en-US" dirty="0">
                <a:solidFill>
                  <a:schemeClr val="bg1">
                    <a:lumMod val="50000"/>
                  </a:schemeClr>
                </a:solidFill>
                <a:latin typeface="+mn-ea"/>
              </a:rPr>
              <a:t>の中身を表示。</a:t>
            </a:r>
            <a:r>
              <a:rPr lang="en-US" altLang="ja-JP" dirty="0">
                <a:solidFill>
                  <a:schemeClr val="bg1">
                    <a:lumMod val="50000"/>
                  </a:schemeClr>
                </a:solidFill>
                <a:latin typeface="+mn-ea"/>
              </a:rPr>
              <a:t>4</a:t>
            </a:r>
            <a:r>
              <a:rPr lang="ja-JP" altLang="en-US" dirty="0">
                <a:solidFill>
                  <a:schemeClr val="bg1">
                    <a:lumMod val="50000"/>
                  </a:schemeClr>
                </a:solidFill>
                <a:latin typeface="+mn-ea"/>
              </a:rPr>
              <a:t>種類の塩基が</a:t>
            </a:r>
            <a:r>
              <a:rPr lang="en-US" altLang="ja-JP" dirty="0">
                <a:solidFill>
                  <a:schemeClr val="bg1">
                    <a:lumMod val="50000"/>
                  </a:schemeClr>
                </a:solidFill>
                <a:latin typeface="+mn-ea"/>
              </a:rPr>
              <a:t>3</a:t>
            </a:r>
            <a:r>
              <a:rPr lang="ja-JP" altLang="en-US" dirty="0">
                <a:solidFill>
                  <a:schemeClr val="bg1">
                    <a:lumMod val="50000"/>
                  </a:schemeClr>
                </a:solidFill>
                <a:latin typeface="+mn-ea"/>
              </a:rPr>
              <a:t>連続なので</a:t>
            </a:r>
            <a:r>
              <a:rPr lang="en-US" altLang="ja-JP" dirty="0">
                <a:solidFill>
                  <a:schemeClr val="bg1">
                    <a:lumMod val="50000"/>
                  </a:schemeClr>
                </a:solidFill>
                <a:latin typeface="+mn-ea"/>
              </a:rPr>
              <a:t>4^3 = 64</a:t>
            </a:r>
            <a:r>
              <a:rPr lang="ja-JP" altLang="en-US" dirty="0">
                <a:solidFill>
                  <a:schemeClr val="bg1">
                    <a:lumMod val="50000"/>
                  </a:schemeClr>
                </a:solidFill>
                <a:latin typeface="+mn-ea"/>
              </a:rPr>
              <a:t>種類。</a:t>
            </a:r>
            <a:r>
              <a:rPr lang="ja-JP" altLang="en-US" dirty="0">
                <a:latin typeface="+mn-ea"/>
              </a:rPr>
              <a:t>④ベクトルの要素数を返す</a:t>
            </a:r>
            <a:r>
              <a:rPr lang="en-US" altLang="ja-JP" dirty="0">
                <a:latin typeface="+mn-ea"/>
              </a:rPr>
              <a:t>length</a:t>
            </a:r>
            <a:r>
              <a:rPr lang="ja-JP" altLang="en-US" dirty="0">
                <a:latin typeface="+mn-ea"/>
              </a:rPr>
              <a:t>関数の実行結果も</a:t>
            </a:r>
            <a:r>
              <a:rPr lang="en-US" altLang="ja-JP" dirty="0">
                <a:latin typeface="+mn-ea"/>
              </a:rPr>
              <a:t>64</a:t>
            </a:r>
            <a:r>
              <a:rPr lang="ja-JP" altLang="en-US" dirty="0">
                <a:latin typeface="+mn-ea"/>
              </a:rPr>
              <a:t>なので妥当。</a:t>
            </a:r>
            <a:endParaRPr lang="en-US" altLang="ja-JP" dirty="0">
              <a:latin typeface="+mn-ea"/>
            </a:endParaRPr>
          </a:p>
        </p:txBody>
      </p:sp>
      <p:grpSp>
        <p:nvGrpSpPr>
          <p:cNvPr id="10" name="グループ化 1">
            <a:extLst>
              <a:ext uri="{FF2B5EF4-FFF2-40B4-BE49-F238E27FC236}">
                <a16:creationId xmlns:a16="http://schemas.microsoft.com/office/drawing/2014/main" id="{04AFEFA4-8F0B-4494-A01C-21F1DA05CDBF}"/>
              </a:ext>
            </a:extLst>
          </p:cNvPr>
          <p:cNvGrpSpPr>
            <a:grpSpLocks/>
          </p:cNvGrpSpPr>
          <p:nvPr/>
        </p:nvGrpSpPr>
        <p:grpSpPr bwMode="auto">
          <a:xfrm>
            <a:off x="666000" y="2160000"/>
            <a:ext cx="415498" cy="647700"/>
            <a:chOff x="8946000" y="4620357"/>
            <a:chExt cx="415497" cy="647700"/>
          </a:xfrm>
        </p:grpSpPr>
        <p:sp>
          <p:nvSpPr>
            <p:cNvPr id="11" name="下矢印 31">
              <a:extLst>
                <a:ext uri="{FF2B5EF4-FFF2-40B4-BE49-F238E27FC236}">
                  <a16:creationId xmlns:a16="http://schemas.microsoft.com/office/drawing/2014/main" id="{5F4CF3BF-8643-4BA4-B8DA-D4CAF8770DBF}"/>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3" name="正方形/長方形 1">
              <a:extLst>
                <a:ext uri="{FF2B5EF4-FFF2-40B4-BE49-F238E27FC236}">
                  <a16:creationId xmlns:a16="http://schemas.microsoft.com/office/drawing/2014/main" id="{E56D91E4-B07F-4CEB-8626-3C42B3E07AD3}"/>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14" name="グループ化 19">
            <a:extLst>
              <a:ext uri="{FF2B5EF4-FFF2-40B4-BE49-F238E27FC236}">
                <a16:creationId xmlns:a16="http://schemas.microsoft.com/office/drawing/2014/main" id="{D7EC3228-7495-4DEE-8A9D-F557C740F265}"/>
              </a:ext>
            </a:extLst>
          </p:cNvPr>
          <p:cNvGrpSpPr>
            <a:grpSpLocks/>
          </p:cNvGrpSpPr>
          <p:nvPr/>
        </p:nvGrpSpPr>
        <p:grpSpPr bwMode="auto">
          <a:xfrm>
            <a:off x="1568624" y="4653136"/>
            <a:ext cx="433387" cy="647700"/>
            <a:chOff x="9008376" y="4278533"/>
            <a:chExt cx="432048" cy="647700"/>
          </a:xfrm>
        </p:grpSpPr>
        <p:sp>
          <p:nvSpPr>
            <p:cNvPr id="15" name="下矢印 20">
              <a:extLst>
                <a:ext uri="{FF2B5EF4-FFF2-40B4-BE49-F238E27FC236}">
                  <a16:creationId xmlns:a16="http://schemas.microsoft.com/office/drawing/2014/main" id="{BA4E1F2E-87F5-40FD-AC1D-F656571E97B4}"/>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6" name="テキスト ボックス 21">
              <a:extLst>
                <a:ext uri="{FF2B5EF4-FFF2-40B4-BE49-F238E27FC236}">
                  <a16:creationId xmlns:a16="http://schemas.microsoft.com/office/drawing/2014/main" id="{44B82181-CE40-411D-8B64-EB037BBAA0BF}"/>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Tree>
    <p:extLst>
      <p:ext uri="{BB962C8B-B14F-4D97-AF65-F5344CB8AC3E}">
        <p14:creationId xmlns:p14="http://schemas.microsoft.com/office/powerpoint/2010/main" val="212939282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28815C3D-5D04-45EF-96BD-20DFEB7155DE}"/>
              </a:ext>
            </a:extLst>
          </p:cNvPr>
          <p:cNvPicPr>
            <a:picLocks noChangeAspect="1"/>
          </p:cNvPicPr>
          <p:nvPr/>
        </p:nvPicPr>
        <p:blipFill>
          <a:blip r:embed="rId3"/>
          <a:stretch>
            <a:fillRect/>
          </a:stretch>
        </p:blipFill>
        <p:spPr>
          <a:xfrm>
            <a:off x="36000" y="936000"/>
            <a:ext cx="9391650" cy="5162550"/>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例題</a:t>
            </a:r>
            <a:r>
              <a:rPr lang="en-US" altLang="ja-JP" sz="4000" dirty="0">
                <a:latin typeface="+mn-ea"/>
              </a:rPr>
              <a:t>9</a:t>
            </a:r>
            <a:r>
              <a:rPr lang="ja-JP" altLang="en-US" sz="4000" dirty="0">
                <a:latin typeface="+mn-ea"/>
              </a:rPr>
              <a:t>（</a:t>
            </a:r>
            <a:r>
              <a:rPr lang="en-US" altLang="ja-JP" sz="4000" dirty="0">
                <a:latin typeface="+mn-ea"/>
              </a:rPr>
              <a:t>k=</a:t>
            </a:r>
            <a:r>
              <a:rPr lang="en-US" altLang="ja-JP" sz="4000" dirty="0">
                <a:solidFill>
                  <a:srgbClr val="669900"/>
                </a:solidFill>
                <a:latin typeface="+mn-ea"/>
              </a:rPr>
              <a:t>3</a:t>
            </a:r>
            <a:r>
              <a:rPr lang="ja-JP" altLang="en-US" sz="4000" dirty="0">
                <a:latin typeface="+mn-ea"/>
              </a:rPr>
              <a:t>）</a:t>
            </a:r>
            <a:r>
              <a:rPr lang="en-US" altLang="ja-JP" sz="4000" dirty="0">
                <a:latin typeface="+mn-ea"/>
              </a:rPr>
              <a:t>5</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199</a:t>
            </a:fld>
            <a:endParaRPr lang="en-US" altLang="ja-JP" dirty="0">
              <a:solidFill>
                <a:srgbClr val="000000"/>
              </a:solidFill>
            </a:endParaRPr>
          </a:p>
        </p:txBody>
      </p:sp>
      <p:pic>
        <p:nvPicPr>
          <p:cNvPr id="4" name="図 3">
            <a:extLst>
              <a:ext uri="{FF2B5EF4-FFF2-40B4-BE49-F238E27FC236}">
                <a16:creationId xmlns:a16="http://schemas.microsoft.com/office/drawing/2014/main" id="{530401EB-B9E9-4750-AE5B-3B50EBDE1CC5}"/>
              </a:ext>
            </a:extLst>
          </p:cNvPr>
          <p:cNvPicPr>
            <a:picLocks noChangeAspect="1"/>
          </p:cNvPicPr>
          <p:nvPr/>
        </p:nvPicPr>
        <p:blipFill>
          <a:blip r:embed="rId4"/>
          <a:stretch>
            <a:fillRect/>
          </a:stretch>
        </p:blipFill>
        <p:spPr>
          <a:xfrm>
            <a:off x="792000" y="180000"/>
            <a:ext cx="4557155" cy="167655"/>
          </a:xfrm>
          <a:prstGeom prst="rect">
            <a:avLst/>
          </a:prstGeom>
        </p:spPr>
      </p:pic>
      <p:sp>
        <p:nvSpPr>
          <p:cNvPr id="20" name="Text Box 8">
            <a:extLst>
              <a:ext uri="{FF2B5EF4-FFF2-40B4-BE49-F238E27FC236}">
                <a16:creationId xmlns:a16="http://schemas.microsoft.com/office/drawing/2014/main" id="{6A30CDA1-32D0-4713-9FD8-ACF088B3BF2A}"/>
              </a:ext>
            </a:extLst>
          </p:cNvPr>
          <p:cNvSpPr txBox="1">
            <a:spLocks noChangeArrowheads="1"/>
          </p:cNvSpPr>
          <p:nvPr/>
        </p:nvSpPr>
        <p:spPr bwMode="auto">
          <a:xfrm>
            <a:off x="5796172" y="46100"/>
            <a:ext cx="4053371" cy="369331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spcBef>
                <a:spcPct val="50000"/>
              </a:spcBef>
            </a:pPr>
            <a:r>
              <a:rPr lang="ja-JP" altLang="en-US" dirty="0">
                <a:solidFill>
                  <a:schemeClr val="bg1">
                    <a:lumMod val="50000"/>
                  </a:schemeClr>
                </a:solidFill>
                <a:latin typeface="+mn-ea"/>
              </a:rPr>
              <a:t>①例題</a:t>
            </a:r>
            <a:r>
              <a:rPr lang="en-US" altLang="ja-JP" dirty="0">
                <a:solidFill>
                  <a:schemeClr val="bg1">
                    <a:lumMod val="50000"/>
                  </a:schemeClr>
                </a:solidFill>
                <a:latin typeface="+mn-ea"/>
              </a:rPr>
              <a:t>9</a:t>
            </a:r>
            <a:r>
              <a:rPr lang="ja-JP" altLang="en-US" dirty="0">
                <a:solidFill>
                  <a:schemeClr val="bg1">
                    <a:lumMod val="50000"/>
                  </a:schemeClr>
                </a:solidFill>
                <a:latin typeface="+mn-ea"/>
              </a:rPr>
              <a:t>。②</a:t>
            </a:r>
            <a:r>
              <a:rPr lang="en-US" altLang="ja-JP" dirty="0">
                <a:solidFill>
                  <a:schemeClr val="bg1">
                    <a:lumMod val="50000"/>
                  </a:schemeClr>
                </a:solidFill>
                <a:latin typeface="+mn-ea"/>
              </a:rPr>
              <a:t>k = 3</a:t>
            </a:r>
            <a:r>
              <a:rPr lang="ja-JP" altLang="en-US" dirty="0">
                <a:solidFill>
                  <a:schemeClr val="bg1">
                    <a:lumMod val="50000"/>
                  </a:schemeClr>
                </a:solidFill>
                <a:latin typeface="+mn-ea"/>
              </a:rPr>
              <a:t>になっただけです。コピペ実行。実行結果。③</a:t>
            </a:r>
            <a:r>
              <a:rPr lang="en-US" altLang="ja-JP" dirty="0">
                <a:solidFill>
                  <a:schemeClr val="bg1">
                    <a:lumMod val="50000"/>
                  </a:schemeClr>
                </a:solidFill>
                <a:latin typeface="+mn-ea"/>
              </a:rPr>
              <a:t>out</a:t>
            </a:r>
            <a:r>
              <a:rPr lang="ja-JP" altLang="en-US" dirty="0">
                <a:solidFill>
                  <a:schemeClr val="bg1">
                    <a:lumMod val="50000"/>
                  </a:schemeClr>
                </a:solidFill>
                <a:latin typeface="+mn-ea"/>
              </a:rPr>
              <a:t>の中身を表示。</a:t>
            </a:r>
            <a:r>
              <a:rPr lang="en-US" altLang="ja-JP" dirty="0">
                <a:solidFill>
                  <a:schemeClr val="bg1">
                    <a:lumMod val="50000"/>
                  </a:schemeClr>
                </a:solidFill>
                <a:latin typeface="+mn-ea"/>
              </a:rPr>
              <a:t>4</a:t>
            </a:r>
            <a:r>
              <a:rPr lang="ja-JP" altLang="en-US" dirty="0">
                <a:solidFill>
                  <a:schemeClr val="bg1">
                    <a:lumMod val="50000"/>
                  </a:schemeClr>
                </a:solidFill>
                <a:latin typeface="+mn-ea"/>
              </a:rPr>
              <a:t>種類の塩基が</a:t>
            </a:r>
            <a:r>
              <a:rPr lang="en-US" altLang="ja-JP" dirty="0">
                <a:solidFill>
                  <a:schemeClr val="bg1">
                    <a:lumMod val="50000"/>
                  </a:schemeClr>
                </a:solidFill>
                <a:latin typeface="+mn-ea"/>
              </a:rPr>
              <a:t>3</a:t>
            </a:r>
            <a:r>
              <a:rPr lang="ja-JP" altLang="en-US" dirty="0">
                <a:solidFill>
                  <a:schemeClr val="bg1">
                    <a:lumMod val="50000"/>
                  </a:schemeClr>
                </a:solidFill>
                <a:latin typeface="+mn-ea"/>
              </a:rPr>
              <a:t>連続なので</a:t>
            </a:r>
            <a:r>
              <a:rPr lang="en-US" altLang="ja-JP" dirty="0">
                <a:solidFill>
                  <a:schemeClr val="bg1">
                    <a:lumMod val="50000"/>
                  </a:schemeClr>
                </a:solidFill>
                <a:latin typeface="+mn-ea"/>
              </a:rPr>
              <a:t>4^3 = 64</a:t>
            </a:r>
            <a:r>
              <a:rPr lang="ja-JP" altLang="en-US" dirty="0">
                <a:solidFill>
                  <a:schemeClr val="bg1">
                    <a:lumMod val="50000"/>
                  </a:schemeClr>
                </a:solidFill>
                <a:latin typeface="+mn-ea"/>
              </a:rPr>
              <a:t>種類。④ベクトルの要素数を返す</a:t>
            </a:r>
            <a:r>
              <a:rPr lang="en-US" altLang="ja-JP" dirty="0">
                <a:solidFill>
                  <a:schemeClr val="bg1">
                    <a:lumMod val="50000"/>
                  </a:schemeClr>
                </a:solidFill>
                <a:latin typeface="+mn-ea"/>
              </a:rPr>
              <a:t>length</a:t>
            </a:r>
            <a:r>
              <a:rPr lang="ja-JP" altLang="en-US" dirty="0">
                <a:solidFill>
                  <a:schemeClr val="bg1">
                    <a:lumMod val="50000"/>
                  </a:schemeClr>
                </a:solidFill>
                <a:latin typeface="+mn-ea"/>
              </a:rPr>
              <a:t>関数の実行結果も</a:t>
            </a:r>
            <a:r>
              <a:rPr lang="en-US" altLang="ja-JP" dirty="0">
                <a:solidFill>
                  <a:schemeClr val="bg1">
                    <a:lumMod val="50000"/>
                  </a:schemeClr>
                </a:solidFill>
                <a:latin typeface="+mn-ea"/>
              </a:rPr>
              <a:t>64</a:t>
            </a:r>
            <a:r>
              <a:rPr lang="ja-JP" altLang="en-US" dirty="0">
                <a:solidFill>
                  <a:schemeClr val="bg1">
                    <a:lumMod val="50000"/>
                  </a:schemeClr>
                </a:solidFill>
                <a:latin typeface="+mn-ea"/>
              </a:rPr>
              <a:t>なので妥当。</a:t>
            </a:r>
            <a:r>
              <a:rPr lang="ja-JP" altLang="en-US" dirty="0">
                <a:latin typeface="+mn-ea"/>
              </a:rPr>
              <a:t>⑤</a:t>
            </a:r>
            <a:r>
              <a:rPr lang="en-US" altLang="ja-JP" dirty="0">
                <a:latin typeface="+mn-ea"/>
              </a:rPr>
              <a:t>1</a:t>
            </a:r>
            <a:r>
              <a:rPr lang="ja-JP" altLang="en-US" dirty="0">
                <a:latin typeface="+mn-ea"/>
              </a:rPr>
              <a:t>回以上出現した</a:t>
            </a:r>
            <a:r>
              <a:rPr lang="en-US" altLang="ja-JP" dirty="0">
                <a:latin typeface="+mn-ea"/>
              </a:rPr>
              <a:t>k-mer</a:t>
            </a:r>
            <a:r>
              <a:rPr lang="ja-JP" altLang="en-US" dirty="0">
                <a:latin typeface="+mn-ea"/>
              </a:rPr>
              <a:t>の数は</a:t>
            </a:r>
            <a:r>
              <a:rPr lang="en-US" altLang="ja-JP" dirty="0">
                <a:latin typeface="+mn-ea"/>
              </a:rPr>
              <a:t>32</a:t>
            </a:r>
            <a:r>
              <a:rPr lang="ja-JP" altLang="en-US" dirty="0">
                <a:latin typeface="+mn-ea"/>
              </a:rPr>
              <a:t>。これは</a:t>
            </a:r>
            <a:r>
              <a:rPr lang="en-US" altLang="ja-JP" dirty="0">
                <a:latin typeface="+mn-ea"/>
              </a:rPr>
              <a:t>k=</a:t>
            </a:r>
            <a:r>
              <a:rPr lang="en-US" altLang="ja-JP" dirty="0">
                <a:solidFill>
                  <a:srgbClr val="669900"/>
                </a:solidFill>
                <a:latin typeface="+mn-ea"/>
              </a:rPr>
              <a:t>3</a:t>
            </a:r>
            <a:r>
              <a:rPr lang="ja-JP" altLang="en-US" dirty="0">
                <a:latin typeface="+mn-ea"/>
              </a:rPr>
              <a:t>でのゲノムサイズ推定値であり、</a:t>
            </a:r>
            <a:r>
              <a:rPr lang="en-US" altLang="ja-JP" dirty="0">
                <a:latin typeface="+mn-ea"/>
              </a:rPr>
              <a:t>k=2</a:t>
            </a:r>
            <a:r>
              <a:rPr lang="ja-JP" altLang="en-US" dirty="0">
                <a:latin typeface="+mn-ea"/>
              </a:rPr>
              <a:t>のときの推定値（</a:t>
            </a:r>
            <a:r>
              <a:rPr lang="en-US" altLang="ja-JP" dirty="0">
                <a:latin typeface="+mn-ea"/>
              </a:rPr>
              <a:t>16</a:t>
            </a:r>
            <a:r>
              <a:rPr lang="ja-JP" altLang="en-US" dirty="0">
                <a:latin typeface="+mn-ea"/>
              </a:rPr>
              <a:t>塩基）のときよりも正解（</a:t>
            </a:r>
            <a:r>
              <a:rPr lang="en-US" altLang="ja-JP" dirty="0">
                <a:latin typeface="+mn-ea"/>
              </a:rPr>
              <a:t>50</a:t>
            </a:r>
            <a:r>
              <a:rPr lang="ja-JP" altLang="en-US" dirty="0">
                <a:latin typeface="+mn-ea"/>
              </a:rPr>
              <a:t>塩基）に近づいていることがわかる。こんな感じで</a:t>
            </a:r>
            <a:r>
              <a:rPr lang="ja-JP" altLang="en-US" dirty="0">
                <a:solidFill>
                  <a:srgbClr val="FF0000"/>
                </a:solidFill>
                <a:latin typeface="+mn-ea"/>
              </a:rPr>
              <a:t>簡単なテクニックさえあれば、シミュレーションデータを自在に作成して自分で検証して納得することができる</a:t>
            </a:r>
            <a:r>
              <a:rPr lang="ja-JP" altLang="en-US" dirty="0">
                <a:latin typeface="+mn-ea"/>
              </a:rPr>
              <a:t>のがよいですね。</a:t>
            </a:r>
            <a:endParaRPr lang="en-US" altLang="ja-JP" dirty="0">
              <a:latin typeface="+mn-ea"/>
            </a:endParaRPr>
          </a:p>
        </p:txBody>
      </p:sp>
      <p:grpSp>
        <p:nvGrpSpPr>
          <p:cNvPr id="10" name="グループ化 1">
            <a:extLst>
              <a:ext uri="{FF2B5EF4-FFF2-40B4-BE49-F238E27FC236}">
                <a16:creationId xmlns:a16="http://schemas.microsoft.com/office/drawing/2014/main" id="{04AFEFA4-8F0B-4494-A01C-21F1DA05CDBF}"/>
              </a:ext>
            </a:extLst>
          </p:cNvPr>
          <p:cNvGrpSpPr>
            <a:grpSpLocks/>
          </p:cNvGrpSpPr>
          <p:nvPr/>
        </p:nvGrpSpPr>
        <p:grpSpPr bwMode="auto">
          <a:xfrm>
            <a:off x="666000" y="2160000"/>
            <a:ext cx="415498" cy="647700"/>
            <a:chOff x="8946000" y="4620357"/>
            <a:chExt cx="415497" cy="647700"/>
          </a:xfrm>
        </p:grpSpPr>
        <p:sp>
          <p:nvSpPr>
            <p:cNvPr id="11" name="下矢印 31">
              <a:extLst>
                <a:ext uri="{FF2B5EF4-FFF2-40B4-BE49-F238E27FC236}">
                  <a16:creationId xmlns:a16="http://schemas.microsoft.com/office/drawing/2014/main" id="{5F4CF3BF-8643-4BA4-B8DA-D4CAF8770DBF}"/>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3" name="正方形/長方形 1">
              <a:extLst>
                <a:ext uri="{FF2B5EF4-FFF2-40B4-BE49-F238E27FC236}">
                  <a16:creationId xmlns:a16="http://schemas.microsoft.com/office/drawing/2014/main" id="{E56D91E4-B07F-4CEB-8626-3C42B3E07AD3}"/>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14" name="グループ化 19">
            <a:extLst>
              <a:ext uri="{FF2B5EF4-FFF2-40B4-BE49-F238E27FC236}">
                <a16:creationId xmlns:a16="http://schemas.microsoft.com/office/drawing/2014/main" id="{D7EC3228-7495-4DEE-8A9D-F557C740F265}"/>
              </a:ext>
            </a:extLst>
          </p:cNvPr>
          <p:cNvGrpSpPr>
            <a:grpSpLocks/>
          </p:cNvGrpSpPr>
          <p:nvPr/>
        </p:nvGrpSpPr>
        <p:grpSpPr bwMode="auto">
          <a:xfrm>
            <a:off x="1568624" y="4653136"/>
            <a:ext cx="433387" cy="647700"/>
            <a:chOff x="9008376" y="4278533"/>
            <a:chExt cx="432048" cy="647700"/>
          </a:xfrm>
        </p:grpSpPr>
        <p:sp>
          <p:nvSpPr>
            <p:cNvPr id="15" name="下矢印 20">
              <a:extLst>
                <a:ext uri="{FF2B5EF4-FFF2-40B4-BE49-F238E27FC236}">
                  <a16:creationId xmlns:a16="http://schemas.microsoft.com/office/drawing/2014/main" id="{BA4E1F2E-87F5-40FD-AC1D-F656571E97B4}"/>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6" name="テキスト ボックス 21">
              <a:extLst>
                <a:ext uri="{FF2B5EF4-FFF2-40B4-BE49-F238E27FC236}">
                  <a16:creationId xmlns:a16="http://schemas.microsoft.com/office/drawing/2014/main" id="{44B82181-CE40-411D-8B64-EB037BBAA0BF}"/>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grpSp>
        <p:nvGrpSpPr>
          <p:cNvPr id="17" name="グループ化 19">
            <a:extLst>
              <a:ext uri="{FF2B5EF4-FFF2-40B4-BE49-F238E27FC236}">
                <a16:creationId xmlns:a16="http://schemas.microsoft.com/office/drawing/2014/main" id="{D12F7CC8-42CF-46A0-8FDA-355447C13B33}"/>
              </a:ext>
            </a:extLst>
          </p:cNvPr>
          <p:cNvGrpSpPr>
            <a:grpSpLocks/>
          </p:cNvGrpSpPr>
          <p:nvPr/>
        </p:nvGrpSpPr>
        <p:grpSpPr bwMode="auto">
          <a:xfrm>
            <a:off x="1692000" y="5068800"/>
            <a:ext cx="433387" cy="647700"/>
            <a:chOff x="9008376" y="4278533"/>
            <a:chExt cx="432048" cy="647700"/>
          </a:xfrm>
        </p:grpSpPr>
        <p:sp>
          <p:nvSpPr>
            <p:cNvPr id="18" name="下矢印 20">
              <a:extLst>
                <a:ext uri="{FF2B5EF4-FFF2-40B4-BE49-F238E27FC236}">
                  <a16:creationId xmlns:a16="http://schemas.microsoft.com/office/drawing/2014/main" id="{490247DB-E3F3-40C6-A2A3-0EAB07AA0C6E}"/>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9" name="テキスト ボックス 21">
              <a:extLst>
                <a:ext uri="{FF2B5EF4-FFF2-40B4-BE49-F238E27FC236}">
                  <a16:creationId xmlns:a16="http://schemas.microsoft.com/office/drawing/2014/main" id="{F1BE6290-9A59-4338-B02F-5E30A018A6C1}"/>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pic>
        <p:nvPicPr>
          <p:cNvPr id="21" name="Picture 9">
            <a:extLst>
              <a:ext uri="{FF2B5EF4-FFF2-40B4-BE49-F238E27FC236}">
                <a16:creationId xmlns:a16="http://schemas.microsoft.com/office/drawing/2014/main" id="{04384C36-AC2D-C81C-E4EF-2B06A5FB9D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9875" t="36755" r="24947" b="46693"/>
          <a:stretch>
            <a:fillRect/>
          </a:stretch>
        </p:blipFill>
        <p:spPr bwMode="auto">
          <a:xfrm>
            <a:off x="9147910" y="3809634"/>
            <a:ext cx="631825" cy="126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9335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344488" y="188640"/>
            <a:ext cx="5631512" cy="936104"/>
          </a:xfrm>
        </p:spPr>
        <p:txBody>
          <a:bodyPr/>
          <a:lstStyle/>
          <a:p>
            <a:r>
              <a:rPr lang="en-US" altLang="ja-JP" sz="4000" dirty="0"/>
              <a:t>Introduction1</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2</a:t>
            </a:fld>
            <a:endParaRPr lang="en-US" altLang="ja-JP" dirty="0">
              <a:solidFill>
                <a:srgbClr val="000000"/>
              </a:solidFill>
            </a:endParaRPr>
          </a:p>
        </p:txBody>
      </p:sp>
      <p:sp>
        <p:nvSpPr>
          <p:cNvPr id="22" name="Text Box 8">
            <a:extLst>
              <a:ext uri="{FF2B5EF4-FFF2-40B4-BE49-F238E27FC236}">
                <a16:creationId xmlns:a16="http://schemas.microsoft.com/office/drawing/2014/main" id="{4CB4C92C-C7F8-45A9-BA99-9CE0625773D2}"/>
              </a:ext>
            </a:extLst>
          </p:cNvPr>
          <p:cNvSpPr txBox="1">
            <a:spLocks noChangeArrowheads="1"/>
          </p:cNvSpPr>
          <p:nvPr/>
        </p:nvSpPr>
        <p:spPr bwMode="auto">
          <a:xfrm>
            <a:off x="5796172" y="46100"/>
            <a:ext cx="4053371" cy="64633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en-US" altLang="ja-JP" dirty="0">
                <a:latin typeface="+mn-ea"/>
              </a:rPr>
              <a:t>NGS</a:t>
            </a:r>
            <a:r>
              <a:rPr lang="ja-JP" altLang="en-US" dirty="0">
                <a:latin typeface="+mn-ea"/>
              </a:rPr>
              <a:t>解析で、①のような</a:t>
            </a:r>
            <a:r>
              <a:rPr lang="en-US" altLang="ja-JP" dirty="0">
                <a:latin typeface="+mn-ea"/>
              </a:rPr>
              <a:t>L=20</a:t>
            </a:r>
            <a:r>
              <a:rPr lang="ja-JP" altLang="en-US" dirty="0">
                <a:latin typeface="+mn-ea"/>
              </a:rPr>
              <a:t>塩基からなるリードが得られたとする。</a:t>
            </a:r>
            <a:endParaRPr lang="en-US" altLang="ja-JP" dirty="0">
              <a:latin typeface="+mn-ea"/>
            </a:endParaRPr>
          </a:p>
        </p:txBody>
      </p:sp>
      <p:sp>
        <p:nvSpPr>
          <p:cNvPr id="20" name="正方形/長方形 19">
            <a:extLst>
              <a:ext uri="{FF2B5EF4-FFF2-40B4-BE49-F238E27FC236}">
                <a16:creationId xmlns:a16="http://schemas.microsoft.com/office/drawing/2014/main" id="{12BD418E-733D-48E7-9375-46C4D45B69CD}"/>
              </a:ext>
            </a:extLst>
          </p:cNvPr>
          <p:cNvSpPr/>
          <p:nvPr/>
        </p:nvSpPr>
        <p:spPr>
          <a:xfrm>
            <a:off x="36000" y="2016000"/>
            <a:ext cx="3207929" cy="369332"/>
          </a:xfrm>
          <a:prstGeom prst="rect">
            <a:avLst/>
          </a:prstGeom>
        </p:spPr>
        <p:txBody>
          <a:bodyPr wrap="none">
            <a:spAutoFit/>
          </a:bodyPr>
          <a:lstStyle/>
          <a:p>
            <a:r>
              <a:rPr lang="en-US" altLang="ja-JP" dirty="0">
                <a:latin typeface="+mn-ea"/>
              </a:rPr>
              <a:t>GGTACG</a:t>
            </a:r>
            <a:r>
              <a:rPr lang="en-US" altLang="ja-JP" dirty="0">
                <a:latin typeface="+mn-ea"/>
                <a:ea typeface="+mn-ea"/>
              </a:rPr>
              <a:t>GTTCCGGTTGCCGA</a:t>
            </a:r>
            <a:endParaRPr lang="ja-JP" altLang="en-US" sz="1800" dirty="0">
              <a:latin typeface="+mn-ea"/>
              <a:ea typeface="+mn-ea"/>
            </a:endParaRPr>
          </a:p>
        </p:txBody>
      </p:sp>
      <p:grpSp>
        <p:nvGrpSpPr>
          <p:cNvPr id="95" name="グループ化 19">
            <a:extLst>
              <a:ext uri="{FF2B5EF4-FFF2-40B4-BE49-F238E27FC236}">
                <a16:creationId xmlns:a16="http://schemas.microsoft.com/office/drawing/2014/main" id="{9CD00FE1-9610-4343-B87E-FC7B4569ED8B}"/>
              </a:ext>
            </a:extLst>
          </p:cNvPr>
          <p:cNvGrpSpPr>
            <a:grpSpLocks/>
          </p:cNvGrpSpPr>
          <p:nvPr/>
        </p:nvGrpSpPr>
        <p:grpSpPr bwMode="auto">
          <a:xfrm>
            <a:off x="3152800" y="1890000"/>
            <a:ext cx="433387" cy="647700"/>
            <a:chOff x="9008376" y="4278533"/>
            <a:chExt cx="432048" cy="647700"/>
          </a:xfrm>
        </p:grpSpPr>
        <p:sp>
          <p:nvSpPr>
            <p:cNvPr id="96" name="下矢印 20">
              <a:extLst>
                <a:ext uri="{FF2B5EF4-FFF2-40B4-BE49-F238E27FC236}">
                  <a16:creationId xmlns:a16="http://schemas.microsoft.com/office/drawing/2014/main" id="{8CDCF807-152E-4C2B-A3E6-F0B04F072C88}"/>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97" name="テキスト ボックス 21">
              <a:extLst>
                <a:ext uri="{FF2B5EF4-FFF2-40B4-BE49-F238E27FC236}">
                  <a16:creationId xmlns:a16="http://schemas.microsoft.com/office/drawing/2014/main" id="{5749B875-EE30-47BC-B258-70CFB5367BBD}"/>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cxnSp>
        <p:nvCxnSpPr>
          <p:cNvPr id="98" name="直線コネクタ 97">
            <a:extLst>
              <a:ext uri="{FF2B5EF4-FFF2-40B4-BE49-F238E27FC236}">
                <a16:creationId xmlns:a16="http://schemas.microsoft.com/office/drawing/2014/main" id="{F319074E-7C68-49B5-A89E-204706CC8442}"/>
              </a:ext>
            </a:extLst>
          </p:cNvPr>
          <p:cNvCxnSpPr/>
          <p:nvPr/>
        </p:nvCxnSpPr>
        <p:spPr bwMode="auto">
          <a:xfrm>
            <a:off x="16020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99" name="直線コネクタ 98">
            <a:extLst>
              <a:ext uri="{FF2B5EF4-FFF2-40B4-BE49-F238E27FC236}">
                <a16:creationId xmlns:a16="http://schemas.microsoft.com/office/drawing/2014/main" id="{8F2364CB-A21E-4ED9-84A9-72719FC59394}"/>
              </a:ext>
            </a:extLst>
          </p:cNvPr>
          <p:cNvCxnSpPr/>
          <p:nvPr/>
        </p:nvCxnSpPr>
        <p:spPr bwMode="auto">
          <a:xfrm>
            <a:off x="23220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100" name="直線コネクタ 99">
            <a:extLst>
              <a:ext uri="{FF2B5EF4-FFF2-40B4-BE49-F238E27FC236}">
                <a16:creationId xmlns:a16="http://schemas.microsoft.com/office/drawing/2014/main" id="{18C21C7B-7479-49D2-B2F1-096E4AA7D3A6}"/>
              </a:ext>
            </a:extLst>
          </p:cNvPr>
          <p:cNvCxnSpPr/>
          <p:nvPr/>
        </p:nvCxnSpPr>
        <p:spPr bwMode="auto">
          <a:xfrm>
            <a:off x="30960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101" name="直線コネクタ 100">
            <a:extLst>
              <a:ext uri="{FF2B5EF4-FFF2-40B4-BE49-F238E27FC236}">
                <a16:creationId xmlns:a16="http://schemas.microsoft.com/office/drawing/2014/main" id="{7C154258-6176-44C8-B7D5-1DB9E35DECFE}"/>
              </a:ext>
            </a:extLst>
          </p:cNvPr>
          <p:cNvCxnSpPr/>
          <p:nvPr/>
        </p:nvCxnSpPr>
        <p:spPr bwMode="auto">
          <a:xfrm>
            <a:off x="8712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102" name="直線コネクタ 101">
            <a:extLst>
              <a:ext uri="{FF2B5EF4-FFF2-40B4-BE49-F238E27FC236}">
                <a16:creationId xmlns:a16="http://schemas.microsoft.com/office/drawing/2014/main" id="{28EE06DF-5D2A-40F7-BBF9-F7D184814ADE}"/>
              </a:ext>
            </a:extLst>
          </p:cNvPr>
          <p:cNvCxnSpPr/>
          <p:nvPr/>
        </p:nvCxnSpPr>
        <p:spPr bwMode="auto">
          <a:xfrm>
            <a:off x="1332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103" name="右中かっこ 102">
            <a:extLst>
              <a:ext uri="{FF2B5EF4-FFF2-40B4-BE49-F238E27FC236}">
                <a16:creationId xmlns:a16="http://schemas.microsoft.com/office/drawing/2014/main" id="{F9C71C22-18EA-41BF-B395-D3ADF3AE3012}"/>
              </a:ext>
            </a:extLst>
          </p:cNvPr>
          <p:cNvSpPr/>
          <p:nvPr/>
        </p:nvSpPr>
        <p:spPr>
          <a:xfrm rot="16200000">
            <a:off x="1506596" y="480602"/>
            <a:ext cx="216000" cy="2962794"/>
          </a:xfrm>
          <a:prstGeom prst="rightBrace">
            <a:avLst>
              <a:gd name="adj1" fmla="val 32935"/>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104" name="正方形/長方形 103">
            <a:extLst>
              <a:ext uri="{FF2B5EF4-FFF2-40B4-BE49-F238E27FC236}">
                <a16:creationId xmlns:a16="http://schemas.microsoft.com/office/drawing/2014/main" id="{12DD470C-B73B-451E-8CF7-F656A538ABBC}"/>
              </a:ext>
            </a:extLst>
          </p:cNvPr>
          <p:cNvSpPr/>
          <p:nvPr/>
        </p:nvSpPr>
        <p:spPr>
          <a:xfrm>
            <a:off x="1275667" y="1475492"/>
            <a:ext cx="797013" cy="369332"/>
          </a:xfrm>
          <a:prstGeom prst="rect">
            <a:avLst/>
          </a:prstGeom>
        </p:spPr>
        <p:txBody>
          <a:bodyPr wrap="none">
            <a:spAutoFit/>
          </a:bodyPr>
          <a:lstStyle/>
          <a:p>
            <a:r>
              <a:rPr lang="en-US" altLang="ja-JP" dirty="0">
                <a:latin typeface="+mn-ea"/>
              </a:rPr>
              <a:t>L = 20</a:t>
            </a:r>
            <a:endParaRPr lang="ja-JP" altLang="en-US" sz="1800" dirty="0">
              <a:latin typeface="+mn-ea"/>
              <a:ea typeface="+mn-ea"/>
            </a:endParaRPr>
          </a:p>
        </p:txBody>
      </p:sp>
    </p:spTree>
    <p:extLst>
      <p:ext uri="{BB962C8B-B14F-4D97-AF65-F5344CB8AC3E}">
        <p14:creationId xmlns:p14="http://schemas.microsoft.com/office/powerpoint/2010/main" val="17105915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6000"/>
            <a:ext cx="9453504" cy="4536157"/>
          </a:xfrm>
        </p:spPr>
        <p:txBody>
          <a:bodyPr/>
          <a:lstStyle/>
          <a:p>
            <a:r>
              <a:rPr lang="en-US" altLang="ja-JP" sz="2400" dirty="0">
                <a:solidFill>
                  <a:schemeClr val="bg1">
                    <a:lumMod val="50000"/>
                  </a:schemeClr>
                </a:solidFill>
                <a:latin typeface="+mn-ea"/>
              </a:rPr>
              <a:t>Introduction</a:t>
            </a:r>
            <a:r>
              <a:rPr lang="ja-JP" altLang="en-US" sz="2400" dirty="0">
                <a:solidFill>
                  <a:schemeClr val="bg1">
                    <a:lumMod val="50000"/>
                  </a:schemeClr>
                </a:solidFill>
                <a:latin typeface="+mn-ea"/>
              </a:rPr>
              <a:t>、出現頻度解析（</a:t>
            </a:r>
            <a:r>
              <a:rPr lang="en-US" altLang="ja-JP" sz="2400" dirty="0">
                <a:solidFill>
                  <a:schemeClr val="bg1">
                    <a:lumMod val="50000"/>
                  </a:schemeClr>
                </a:solidFill>
                <a:latin typeface="+mn-ea"/>
              </a:rPr>
              <a:t>k=2</a:t>
            </a:r>
            <a:r>
              <a:rPr lang="ja-JP" altLang="en-US" sz="2400" dirty="0">
                <a:solidFill>
                  <a:schemeClr val="bg1">
                    <a:lumMod val="50000"/>
                  </a:schemeClr>
                </a:solidFill>
                <a:latin typeface="+mn-ea"/>
              </a:rPr>
              <a:t>）、</a:t>
            </a:r>
            <a:r>
              <a:rPr lang="ja-JP" altLang="en-US" sz="2400" dirty="0">
                <a:latin typeface="+mn-ea"/>
              </a:rPr>
              <a:t>出現頻度解析（</a:t>
            </a:r>
            <a:r>
              <a:rPr lang="en-US" altLang="ja-JP" sz="2400" dirty="0">
                <a:latin typeface="+mn-ea"/>
              </a:rPr>
              <a:t>k=1</a:t>
            </a:r>
            <a:r>
              <a:rPr lang="ja-JP" altLang="en-US" sz="2400" dirty="0">
                <a:latin typeface="+mn-ea"/>
              </a:rPr>
              <a:t>）</a:t>
            </a:r>
            <a:endParaRPr lang="en-US" altLang="ja-JP" sz="2400" dirty="0">
              <a:latin typeface="+mn-ea"/>
            </a:endParaRPr>
          </a:p>
          <a:p>
            <a:r>
              <a:rPr lang="en-US" altLang="ja-JP" sz="2400" dirty="0">
                <a:solidFill>
                  <a:schemeClr val="bg1">
                    <a:lumMod val="50000"/>
                  </a:schemeClr>
                </a:solidFill>
                <a:latin typeface="+mn-ea"/>
              </a:rPr>
              <a:t>k=1</a:t>
            </a:r>
            <a:r>
              <a:rPr lang="ja-JP" altLang="en-US" sz="2400" dirty="0">
                <a:solidFill>
                  <a:schemeClr val="bg1">
                    <a:lumMod val="50000"/>
                  </a:schemeClr>
                </a:solidFill>
                <a:latin typeface="+mn-ea"/>
              </a:rPr>
              <a:t>で実践、</a:t>
            </a:r>
            <a:r>
              <a:rPr lang="en-US" altLang="ja-JP" sz="2400" dirty="0">
                <a:solidFill>
                  <a:schemeClr val="bg1">
                    <a:lumMod val="50000"/>
                  </a:schemeClr>
                </a:solidFill>
                <a:latin typeface="+mn-ea"/>
              </a:rPr>
              <a:t>multi-FASTA</a:t>
            </a:r>
            <a:r>
              <a:rPr lang="ja-JP" altLang="en-US" sz="2400" dirty="0">
                <a:solidFill>
                  <a:schemeClr val="bg1">
                    <a:lumMod val="50000"/>
                  </a:schemeClr>
                </a:solidFill>
                <a:latin typeface="+mn-ea"/>
              </a:rPr>
              <a:t>ファイル、他の例題を実行</a:t>
            </a:r>
            <a:endParaRPr lang="en-US" altLang="ja-JP" sz="2400" dirty="0">
              <a:solidFill>
                <a:schemeClr val="bg1">
                  <a:lumMod val="50000"/>
                </a:schemeClr>
              </a:solidFill>
              <a:latin typeface="+mn-ea"/>
            </a:endParaRPr>
          </a:p>
          <a:p>
            <a:r>
              <a:rPr lang="en-US" altLang="ja-JP" sz="2400" dirty="0">
                <a:solidFill>
                  <a:schemeClr val="bg1">
                    <a:lumMod val="50000"/>
                  </a:schemeClr>
                </a:solidFill>
                <a:latin typeface="+mn-ea"/>
              </a:rPr>
              <a:t>k=2</a:t>
            </a:r>
            <a:r>
              <a:rPr lang="ja-JP" altLang="en-US" sz="2400" dirty="0">
                <a:solidFill>
                  <a:schemeClr val="bg1">
                    <a:lumMod val="50000"/>
                  </a:schemeClr>
                </a:solidFill>
                <a:latin typeface="+mn-ea"/>
              </a:rPr>
              <a:t>で実践、関数マニュアル、例題</a:t>
            </a:r>
            <a:r>
              <a:rPr lang="en-US" altLang="ja-JP" sz="2400" dirty="0">
                <a:solidFill>
                  <a:schemeClr val="bg1">
                    <a:lumMod val="50000"/>
                  </a:schemeClr>
                </a:solidFill>
                <a:latin typeface="+mn-ea"/>
              </a:rPr>
              <a:t>2</a:t>
            </a:r>
            <a:r>
              <a:rPr lang="ja-JP" altLang="en-US" sz="2400" dirty="0">
                <a:solidFill>
                  <a:schemeClr val="bg1">
                    <a:lumMod val="50000"/>
                  </a:schemeClr>
                </a:solidFill>
                <a:latin typeface="+mn-ea"/>
              </a:rPr>
              <a:t>を実行、例題</a:t>
            </a:r>
            <a:r>
              <a:rPr lang="en-US" altLang="ja-JP" sz="2400" dirty="0">
                <a:solidFill>
                  <a:schemeClr val="bg1">
                    <a:lumMod val="50000"/>
                  </a:schemeClr>
                </a:solidFill>
                <a:latin typeface="+mn-ea"/>
              </a:rPr>
              <a:t>7</a:t>
            </a:r>
            <a:r>
              <a:rPr lang="ja-JP" altLang="en-US" sz="2400" dirty="0">
                <a:solidFill>
                  <a:schemeClr val="bg1">
                    <a:lumMod val="50000"/>
                  </a:schemeClr>
                </a:solidFill>
                <a:latin typeface="+mn-ea"/>
              </a:rPr>
              <a:t>を実行</a:t>
            </a:r>
            <a:endParaRPr lang="en-US" altLang="ja-JP" sz="2400" dirty="0">
              <a:solidFill>
                <a:schemeClr val="bg1">
                  <a:lumMod val="50000"/>
                </a:schemeClr>
              </a:solidFill>
              <a:latin typeface="+mn-ea"/>
            </a:endParaRPr>
          </a:p>
          <a:p>
            <a:r>
              <a:rPr lang="ja-JP" altLang="en-US" sz="2400" dirty="0">
                <a:solidFill>
                  <a:schemeClr val="bg1">
                    <a:lumMod val="50000"/>
                  </a:schemeClr>
                </a:solidFill>
                <a:latin typeface="+mn-ea"/>
              </a:rPr>
              <a:t>確率の話、作図（例題</a:t>
            </a:r>
            <a:r>
              <a:rPr lang="en-US" altLang="ja-JP" sz="2400" dirty="0">
                <a:solidFill>
                  <a:schemeClr val="bg1">
                    <a:lumMod val="50000"/>
                  </a:schemeClr>
                </a:solidFill>
                <a:latin typeface="+mn-ea"/>
              </a:rPr>
              <a:t>10</a:t>
            </a:r>
            <a:r>
              <a:rPr lang="ja-JP" altLang="en-US" sz="2400" dirty="0">
                <a:solidFill>
                  <a:schemeClr val="bg1">
                    <a:lumMod val="50000"/>
                  </a:schemeClr>
                </a:solidFill>
                <a:latin typeface="+mn-ea"/>
              </a:rPr>
              <a:t>）、作図（例題</a:t>
            </a:r>
            <a:r>
              <a:rPr lang="en-US" altLang="ja-JP" sz="2400" dirty="0">
                <a:solidFill>
                  <a:schemeClr val="bg1">
                    <a:lumMod val="50000"/>
                  </a:schemeClr>
                </a:solidFill>
                <a:latin typeface="+mn-ea"/>
              </a:rPr>
              <a:t>11</a:t>
            </a:r>
            <a:r>
              <a:rPr lang="ja-JP" altLang="en-US" sz="2400" dirty="0">
                <a:solidFill>
                  <a:schemeClr val="bg1">
                    <a:lumMod val="50000"/>
                  </a:schemeClr>
                </a:solidFill>
                <a:latin typeface="+mn-ea"/>
              </a:rPr>
              <a:t>）、作図（例題</a:t>
            </a:r>
            <a:r>
              <a:rPr lang="en-US" altLang="ja-JP" sz="2400" dirty="0">
                <a:solidFill>
                  <a:schemeClr val="bg1">
                    <a:lumMod val="50000"/>
                  </a:schemeClr>
                </a:solidFill>
                <a:latin typeface="+mn-ea"/>
              </a:rPr>
              <a:t>12</a:t>
            </a:r>
            <a:r>
              <a:rPr lang="ja-JP" altLang="en-US" sz="2400" dirty="0">
                <a:solidFill>
                  <a:schemeClr val="bg1">
                    <a:lumMod val="50000"/>
                  </a:schemeClr>
                </a:solidFill>
                <a:latin typeface="+mn-ea"/>
              </a:rPr>
              <a:t>）</a:t>
            </a:r>
            <a:endParaRPr lang="en-US" altLang="ja-JP" sz="2400" dirty="0">
              <a:solidFill>
                <a:schemeClr val="bg1">
                  <a:lumMod val="50000"/>
                </a:schemeClr>
              </a:solidFill>
              <a:latin typeface="+mn-ea"/>
            </a:endParaRPr>
          </a:p>
          <a:p>
            <a:r>
              <a:rPr lang="ja-JP" altLang="en-US" sz="2400" dirty="0">
                <a:solidFill>
                  <a:schemeClr val="bg1">
                    <a:lumMod val="50000"/>
                  </a:schemeClr>
                </a:solidFill>
                <a:latin typeface="+mn-ea"/>
              </a:rPr>
              <a:t>塩基配列解析の基礎</a:t>
            </a:r>
            <a:endParaRPr lang="en-US" altLang="ja-JP" sz="2400" dirty="0">
              <a:solidFill>
                <a:schemeClr val="bg1">
                  <a:lumMod val="50000"/>
                </a:schemeClr>
              </a:solidFill>
              <a:latin typeface="+mn-ea"/>
            </a:endParaRPr>
          </a:p>
          <a:p>
            <a:pPr lvl="1"/>
            <a:r>
              <a:rPr lang="en-US" altLang="ja-JP" sz="2000" dirty="0">
                <a:solidFill>
                  <a:schemeClr val="bg1">
                    <a:lumMod val="50000"/>
                  </a:schemeClr>
                </a:solidFill>
                <a:latin typeface="+mn-ea"/>
              </a:rPr>
              <a:t>GC</a:t>
            </a:r>
            <a:r>
              <a:rPr lang="ja-JP" altLang="en-US" sz="2000" dirty="0">
                <a:solidFill>
                  <a:schemeClr val="bg1">
                    <a:lumMod val="50000"/>
                  </a:schemeClr>
                </a:solidFill>
                <a:latin typeface="+mn-ea"/>
              </a:rPr>
              <a:t>含量、ランダム配列を生成、部分配列の切り出し</a:t>
            </a:r>
            <a:endParaRPr lang="en-US" altLang="ja-JP" sz="2000" dirty="0">
              <a:solidFill>
                <a:schemeClr val="bg1">
                  <a:lumMod val="50000"/>
                </a:schemeClr>
              </a:solidFill>
              <a:latin typeface="+mn-ea"/>
            </a:endParaRPr>
          </a:p>
          <a:p>
            <a:r>
              <a:rPr lang="ja-JP" altLang="en-US" sz="2400" dirty="0">
                <a:solidFill>
                  <a:schemeClr val="bg1">
                    <a:lumMod val="50000"/>
                  </a:schemeClr>
                </a:solidFill>
                <a:latin typeface="+mn-ea"/>
              </a:rPr>
              <a:t>ゲノムサイズ推定</a:t>
            </a:r>
            <a:endParaRPr lang="en-US" altLang="ja-JP" sz="2400" dirty="0">
              <a:solidFill>
                <a:schemeClr val="bg1">
                  <a:lumMod val="50000"/>
                </a:schemeClr>
              </a:solidFill>
              <a:latin typeface="+mn-ea"/>
            </a:endParaRPr>
          </a:p>
          <a:p>
            <a:pPr lvl="1"/>
            <a:r>
              <a:rPr lang="ja-JP" altLang="en-US" sz="2000" dirty="0">
                <a:solidFill>
                  <a:schemeClr val="bg1">
                    <a:lumMod val="50000"/>
                  </a:schemeClr>
                </a:solidFill>
                <a:latin typeface="+mn-ea"/>
              </a:rPr>
              <a:t>サンプルデータ（例題</a:t>
            </a:r>
            <a:r>
              <a:rPr lang="en-US" altLang="ja-JP" sz="2000" dirty="0">
                <a:solidFill>
                  <a:schemeClr val="bg1">
                    <a:lumMod val="50000"/>
                  </a:schemeClr>
                </a:solidFill>
                <a:latin typeface="+mn-ea"/>
              </a:rPr>
              <a:t>32</a:t>
            </a:r>
            <a:r>
              <a:rPr lang="ja-JP" altLang="en-US" sz="2000" dirty="0">
                <a:solidFill>
                  <a:schemeClr val="bg1">
                    <a:lumMod val="50000"/>
                  </a:schemeClr>
                </a:solidFill>
                <a:latin typeface="+mn-ea"/>
              </a:rPr>
              <a:t>）、被覆率（</a:t>
            </a:r>
            <a:r>
              <a:rPr lang="en-US" altLang="ja-JP" sz="2000" dirty="0">
                <a:solidFill>
                  <a:schemeClr val="bg1">
                    <a:lumMod val="50000"/>
                  </a:schemeClr>
                </a:solidFill>
                <a:latin typeface="+mn-ea"/>
              </a:rPr>
              <a:t>coverage</a:t>
            </a:r>
            <a:r>
              <a:rPr lang="ja-JP" altLang="en-US" sz="2000" dirty="0">
                <a:solidFill>
                  <a:schemeClr val="bg1">
                    <a:lumMod val="50000"/>
                  </a:schemeClr>
                </a:solidFill>
                <a:latin typeface="+mn-ea"/>
              </a:rPr>
              <a:t>）、基本的な考え方</a:t>
            </a:r>
            <a:r>
              <a:rPr lang="en-US" altLang="ja-JP" sz="2000" dirty="0">
                <a:solidFill>
                  <a:schemeClr val="bg1">
                    <a:lumMod val="50000"/>
                  </a:schemeClr>
                </a:solidFill>
                <a:latin typeface="+mn-ea"/>
              </a:rPr>
              <a:t>(</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7</a:t>
            </a:r>
            <a:r>
              <a:rPr lang="ja-JP" altLang="en-US" sz="2000" dirty="0">
                <a:solidFill>
                  <a:schemeClr val="bg1">
                    <a:lumMod val="50000"/>
                  </a:schemeClr>
                </a:solidFill>
                <a:latin typeface="+mn-ea"/>
              </a:rPr>
              <a:t>）</a:t>
            </a:r>
            <a:endParaRPr lang="en-US" altLang="ja-JP" sz="2000" dirty="0">
              <a:solidFill>
                <a:schemeClr val="bg1">
                  <a:lumMod val="50000"/>
                </a:schemeClr>
              </a:solidFill>
              <a:latin typeface="+mn-ea"/>
            </a:endParaRPr>
          </a:p>
          <a:p>
            <a:pPr lvl="1"/>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8</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k=2)</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9</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k=3</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1,000</a:t>
            </a:r>
            <a:r>
              <a:rPr lang="ja-JP" altLang="en-US" sz="2000" dirty="0">
                <a:solidFill>
                  <a:schemeClr val="bg1">
                    <a:lumMod val="50000"/>
                  </a:schemeClr>
                </a:solidFill>
                <a:latin typeface="+mn-ea"/>
              </a:rPr>
              <a:t>塩基の仮想ゲノム（サンプルデータの例題</a:t>
            </a:r>
            <a:r>
              <a:rPr lang="en-US" altLang="ja-JP" sz="2000" dirty="0">
                <a:solidFill>
                  <a:schemeClr val="bg1">
                    <a:lumMod val="50000"/>
                  </a:schemeClr>
                </a:solidFill>
                <a:latin typeface="+mn-ea"/>
              </a:rPr>
              <a:t>33</a:t>
            </a:r>
            <a:r>
              <a:rPr lang="ja-JP" altLang="en-US" sz="2000" dirty="0">
                <a:solidFill>
                  <a:schemeClr val="bg1">
                    <a:lumMod val="50000"/>
                  </a:schemeClr>
                </a:solidFill>
                <a:latin typeface="+mn-ea"/>
              </a:rPr>
              <a:t>）</a:t>
            </a:r>
            <a:endParaRPr lang="en-US" altLang="ja-JP" sz="2000" dirty="0">
              <a:solidFill>
                <a:schemeClr val="bg1">
                  <a:lumMod val="50000"/>
                </a:schemeClr>
              </a:solidFill>
              <a:latin typeface="+mn-ea"/>
            </a:endParaRPr>
          </a:p>
          <a:p>
            <a:pPr lvl="1"/>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11(k=10)</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12(k=10)</a:t>
            </a:r>
            <a:r>
              <a:rPr lang="ja-JP" altLang="en-US" sz="2000" dirty="0">
                <a:solidFill>
                  <a:schemeClr val="bg1">
                    <a:lumMod val="50000"/>
                  </a:schemeClr>
                </a:solidFill>
                <a:latin typeface="+mn-ea"/>
              </a:rPr>
              <a:t>、シークエンスエラーを含む場合</a:t>
            </a:r>
            <a:endParaRPr lang="en-US" altLang="ja-JP" sz="2000" dirty="0">
              <a:solidFill>
                <a:schemeClr val="bg1">
                  <a:lumMod val="50000"/>
                </a:schemeClr>
              </a:solidFill>
              <a:latin typeface="+mn-ea"/>
            </a:endParaRPr>
          </a:p>
          <a:p>
            <a:pPr marL="0" indent="0">
              <a:buNone/>
            </a:pPr>
            <a:endParaRPr lang="en-US" altLang="ja-JP" sz="2400" dirty="0">
              <a:solidFill>
                <a:schemeClr val="bg1">
                  <a:lumMod val="50000"/>
                </a:schemeClr>
              </a:solidFill>
              <a:latin typeface="+mn-ea"/>
            </a:endParaRPr>
          </a:p>
          <a:p>
            <a:pPr lvl="1"/>
            <a:endParaRPr lang="en-US" altLang="ja-JP" sz="2000" dirty="0">
              <a:solidFill>
                <a:schemeClr val="bg1">
                  <a:lumMod val="50000"/>
                </a:schemeClr>
              </a:solidFill>
              <a:latin typeface="+mn-ea"/>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20</a:t>
            </a:fld>
            <a:endParaRPr kumimoji="0" lang="en-US" altLang="ja-JP">
              <a:latin typeface="Arial Black" pitchFamily="34" charset="0"/>
            </a:endParaRPr>
          </a:p>
        </p:txBody>
      </p:sp>
    </p:spTree>
    <p:extLst>
      <p:ext uri="{BB962C8B-B14F-4D97-AF65-F5344CB8AC3E}">
        <p14:creationId xmlns:p14="http://schemas.microsoft.com/office/powerpoint/2010/main" val="164715668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6000"/>
            <a:ext cx="9453504" cy="4536157"/>
          </a:xfrm>
        </p:spPr>
        <p:txBody>
          <a:bodyPr/>
          <a:lstStyle/>
          <a:p>
            <a:r>
              <a:rPr lang="en-US" altLang="ja-JP" sz="2400" dirty="0">
                <a:solidFill>
                  <a:schemeClr val="bg1">
                    <a:lumMod val="50000"/>
                  </a:schemeClr>
                </a:solidFill>
                <a:latin typeface="+mn-ea"/>
              </a:rPr>
              <a:t>Introduction</a:t>
            </a:r>
            <a:r>
              <a:rPr lang="ja-JP" altLang="en-US" sz="2400" dirty="0">
                <a:solidFill>
                  <a:schemeClr val="bg1">
                    <a:lumMod val="50000"/>
                  </a:schemeClr>
                </a:solidFill>
                <a:latin typeface="+mn-ea"/>
              </a:rPr>
              <a:t>、出現頻度解析（</a:t>
            </a:r>
            <a:r>
              <a:rPr lang="en-US" altLang="ja-JP" sz="2400" dirty="0">
                <a:solidFill>
                  <a:schemeClr val="bg1">
                    <a:lumMod val="50000"/>
                  </a:schemeClr>
                </a:solidFill>
                <a:latin typeface="+mn-ea"/>
              </a:rPr>
              <a:t>k=2</a:t>
            </a:r>
            <a:r>
              <a:rPr lang="ja-JP" altLang="en-US" sz="2400" dirty="0">
                <a:solidFill>
                  <a:schemeClr val="bg1">
                    <a:lumMod val="50000"/>
                  </a:schemeClr>
                </a:solidFill>
                <a:latin typeface="+mn-ea"/>
              </a:rPr>
              <a:t>）、出現頻度解析（</a:t>
            </a:r>
            <a:r>
              <a:rPr lang="en-US" altLang="ja-JP" sz="2400" dirty="0">
                <a:solidFill>
                  <a:schemeClr val="bg1">
                    <a:lumMod val="50000"/>
                  </a:schemeClr>
                </a:solidFill>
                <a:latin typeface="+mn-ea"/>
              </a:rPr>
              <a:t>k=1</a:t>
            </a:r>
            <a:r>
              <a:rPr lang="ja-JP" altLang="en-US" sz="2400" dirty="0">
                <a:solidFill>
                  <a:schemeClr val="bg1">
                    <a:lumMod val="50000"/>
                  </a:schemeClr>
                </a:solidFill>
                <a:latin typeface="+mn-ea"/>
              </a:rPr>
              <a:t>）</a:t>
            </a:r>
            <a:endParaRPr lang="en-US" altLang="ja-JP" sz="2400" dirty="0">
              <a:solidFill>
                <a:schemeClr val="bg1">
                  <a:lumMod val="50000"/>
                </a:schemeClr>
              </a:solidFill>
              <a:latin typeface="+mn-ea"/>
            </a:endParaRPr>
          </a:p>
          <a:p>
            <a:r>
              <a:rPr lang="en-US" altLang="ja-JP" sz="2400" dirty="0">
                <a:solidFill>
                  <a:schemeClr val="bg1">
                    <a:lumMod val="50000"/>
                  </a:schemeClr>
                </a:solidFill>
                <a:latin typeface="+mn-ea"/>
              </a:rPr>
              <a:t>k=1</a:t>
            </a:r>
            <a:r>
              <a:rPr lang="ja-JP" altLang="en-US" sz="2400" dirty="0">
                <a:solidFill>
                  <a:schemeClr val="bg1">
                    <a:lumMod val="50000"/>
                  </a:schemeClr>
                </a:solidFill>
                <a:latin typeface="+mn-ea"/>
              </a:rPr>
              <a:t>で実践、</a:t>
            </a:r>
            <a:r>
              <a:rPr lang="en-US" altLang="ja-JP" sz="2400" dirty="0">
                <a:solidFill>
                  <a:schemeClr val="bg1">
                    <a:lumMod val="50000"/>
                  </a:schemeClr>
                </a:solidFill>
                <a:latin typeface="+mn-ea"/>
              </a:rPr>
              <a:t>multi-FASTA</a:t>
            </a:r>
            <a:r>
              <a:rPr lang="ja-JP" altLang="en-US" sz="2400" dirty="0">
                <a:solidFill>
                  <a:schemeClr val="bg1">
                    <a:lumMod val="50000"/>
                  </a:schemeClr>
                </a:solidFill>
                <a:latin typeface="+mn-ea"/>
              </a:rPr>
              <a:t>ファイル、他の例題を実行</a:t>
            </a:r>
            <a:endParaRPr lang="en-US" altLang="ja-JP" sz="2400" dirty="0">
              <a:solidFill>
                <a:schemeClr val="bg1">
                  <a:lumMod val="50000"/>
                </a:schemeClr>
              </a:solidFill>
              <a:latin typeface="+mn-ea"/>
            </a:endParaRPr>
          </a:p>
          <a:p>
            <a:r>
              <a:rPr lang="en-US" altLang="ja-JP" sz="2400" dirty="0">
                <a:solidFill>
                  <a:schemeClr val="bg1">
                    <a:lumMod val="50000"/>
                  </a:schemeClr>
                </a:solidFill>
                <a:latin typeface="+mn-ea"/>
              </a:rPr>
              <a:t>k=2</a:t>
            </a:r>
            <a:r>
              <a:rPr lang="ja-JP" altLang="en-US" sz="2400" dirty="0">
                <a:solidFill>
                  <a:schemeClr val="bg1">
                    <a:lumMod val="50000"/>
                  </a:schemeClr>
                </a:solidFill>
                <a:latin typeface="+mn-ea"/>
              </a:rPr>
              <a:t>で実践、関数マニュアル、例題</a:t>
            </a:r>
            <a:r>
              <a:rPr lang="en-US" altLang="ja-JP" sz="2400" dirty="0">
                <a:solidFill>
                  <a:schemeClr val="bg1">
                    <a:lumMod val="50000"/>
                  </a:schemeClr>
                </a:solidFill>
                <a:latin typeface="+mn-ea"/>
              </a:rPr>
              <a:t>2</a:t>
            </a:r>
            <a:r>
              <a:rPr lang="ja-JP" altLang="en-US" sz="2400" dirty="0">
                <a:solidFill>
                  <a:schemeClr val="bg1">
                    <a:lumMod val="50000"/>
                  </a:schemeClr>
                </a:solidFill>
                <a:latin typeface="+mn-ea"/>
              </a:rPr>
              <a:t>を実行、例題</a:t>
            </a:r>
            <a:r>
              <a:rPr lang="en-US" altLang="ja-JP" sz="2400" dirty="0">
                <a:solidFill>
                  <a:schemeClr val="bg1">
                    <a:lumMod val="50000"/>
                  </a:schemeClr>
                </a:solidFill>
                <a:latin typeface="+mn-ea"/>
              </a:rPr>
              <a:t>7</a:t>
            </a:r>
            <a:r>
              <a:rPr lang="ja-JP" altLang="en-US" sz="2400" dirty="0">
                <a:solidFill>
                  <a:schemeClr val="bg1">
                    <a:lumMod val="50000"/>
                  </a:schemeClr>
                </a:solidFill>
                <a:latin typeface="+mn-ea"/>
              </a:rPr>
              <a:t>を実行</a:t>
            </a:r>
            <a:endParaRPr lang="en-US" altLang="ja-JP" sz="2400" dirty="0">
              <a:solidFill>
                <a:schemeClr val="bg1">
                  <a:lumMod val="50000"/>
                </a:schemeClr>
              </a:solidFill>
              <a:latin typeface="+mn-ea"/>
            </a:endParaRPr>
          </a:p>
          <a:p>
            <a:r>
              <a:rPr lang="ja-JP" altLang="en-US" sz="2400" dirty="0">
                <a:solidFill>
                  <a:schemeClr val="bg1">
                    <a:lumMod val="50000"/>
                  </a:schemeClr>
                </a:solidFill>
                <a:latin typeface="+mn-ea"/>
              </a:rPr>
              <a:t>確率の話、作図（例題</a:t>
            </a:r>
            <a:r>
              <a:rPr lang="en-US" altLang="ja-JP" sz="2400" dirty="0">
                <a:solidFill>
                  <a:schemeClr val="bg1">
                    <a:lumMod val="50000"/>
                  </a:schemeClr>
                </a:solidFill>
                <a:latin typeface="+mn-ea"/>
              </a:rPr>
              <a:t>10</a:t>
            </a:r>
            <a:r>
              <a:rPr lang="ja-JP" altLang="en-US" sz="2400" dirty="0">
                <a:solidFill>
                  <a:schemeClr val="bg1">
                    <a:lumMod val="50000"/>
                  </a:schemeClr>
                </a:solidFill>
                <a:latin typeface="+mn-ea"/>
              </a:rPr>
              <a:t>）、作図（例題</a:t>
            </a:r>
            <a:r>
              <a:rPr lang="en-US" altLang="ja-JP" sz="2400" dirty="0">
                <a:solidFill>
                  <a:schemeClr val="bg1">
                    <a:lumMod val="50000"/>
                  </a:schemeClr>
                </a:solidFill>
                <a:latin typeface="+mn-ea"/>
              </a:rPr>
              <a:t>11</a:t>
            </a:r>
            <a:r>
              <a:rPr lang="ja-JP" altLang="en-US" sz="2400" dirty="0">
                <a:solidFill>
                  <a:schemeClr val="bg1">
                    <a:lumMod val="50000"/>
                  </a:schemeClr>
                </a:solidFill>
                <a:latin typeface="+mn-ea"/>
              </a:rPr>
              <a:t>）、作図（例題</a:t>
            </a:r>
            <a:r>
              <a:rPr lang="en-US" altLang="ja-JP" sz="2400" dirty="0">
                <a:solidFill>
                  <a:schemeClr val="bg1">
                    <a:lumMod val="50000"/>
                  </a:schemeClr>
                </a:solidFill>
                <a:latin typeface="+mn-ea"/>
              </a:rPr>
              <a:t>12</a:t>
            </a:r>
            <a:r>
              <a:rPr lang="ja-JP" altLang="en-US" sz="2400" dirty="0">
                <a:solidFill>
                  <a:schemeClr val="bg1">
                    <a:lumMod val="50000"/>
                  </a:schemeClr>
                </a:solidFill>
                <a:latin typeface="+mn-ea"/>
              </a:rPr>
              <a:t>）</a:t>
            </a:r>
            <a:endParaRPr lang="en-US" altLang="ja-JP" sz="2400" dirty="0">
              <a:solidFill>
                <a:schemeClr val="bg1">
                  <a:lumMod val="50000"/>
                </a:schemeClr>
              </a:solidFill>
              <a:latin typeface="+mn-ea"/>
            </a:endParaRPr>
          </a:p>
          <a:p>
            <a:r>
              <a:rPr lang="ja-JP" altLang="en-US" sz="2400" dirty="0">
                <a:solidFill>
                  <a:schemeClr val="bg1">
                    <a:lumMod val="50000"/>
                  </a:schemeClr>
                </a:solidFill>
                <a:latin typeface="+mn-ea"/>
              </a:rPr>
              <a:t>塩基配列解析の基礎</a:t>
            </a:r>
            <a:endParaRPr lang="en-US" altLang="ja-JP" sz="2400" dirty="0">
              <a:solidFill>
                <a:schemeClr val="bg1">
                  <a:lumMod val="50000"/>
                </a:schemeClr>
              </a:solidFill>
              <a:latin typeface="+mn-ea"/>
            </a:endParaRPr>
          </a:p>
          <a:p>
            <a:pPr lvl="1"/>
            <a:r>
              <a:rPr lang="en-US" altLang="ja-JP" sz="2000" dirty="0">
                <a:solidFill>
                  <a:schemeClr val="bg1">
                    <a:lumMod val="50000"/>
                  </a:schemeClr>
                </a:solidFill>
                <a:latin typeface="+mn-ea"/>
              </a:rPr>
              <a:t>GC</a:t>
            </a:r>
            <a:r>
              <a:rPr lang="ja-JP" altLang="en-US" sz="2000" dirty="0">
                <a:solidFill>
                  <a:schemeClr val="bg1">
                    <a:lumMod val="50000"/>
                  </a:schemeClr>
                </a:solidFill>
                <a:latin typeface="+mn-ea"/>
              </a:rPr>
              <a:t>含量、ランダム配列を生成、部分配列の切り出し</a:t>
            </a:r>
            <a:endParaRPr lang="en-US" altLang="ja-JP" sz="2000" dirty="0">
              <a:solidFill>
                <a:schemeClr val="bg1">
                  <a:lumMod val="50000"/>
                </a:schemeClr>
              </a:solidFill>
              <a:latin typeface="+mn-ea"/>
            </a:endParaRPr>
          </a:p>
          <a:p>
            <a:r>
              <a:rPr lang="ja-JP" altLang="en-US" sz="2400" dirty="0">
                <a:solidFill>
                  <a:schemeClr val="bg1">
                    <a:lumMod val="50000"/>
                  </a:schemeClr>
                </a:solidFill>
                <a:latin typeface="+mn-ea"/>
              </a:rPr>
              <a:t>ゲノムサイズ推定</a:t>
            </a:r>
            <a:endParaRPr lang="en-US" altLang="ja-JP" sz="2400" dirty="0">
              <a:solidFill>
                <a:schemeClr val="bg1">
                  <a:lumMod val="50000"/>
                </a:schemeClr>
              </a:solidFill>
              <a:latin typeface="+mn-ea"/>
            </a:endParaRPr>
          </a:p>
          <a:p>
            <a:pPr lvl="1"/>
            <a:r>
              <a:rPr lang="ja-JP" altLang="en-US" sz="2000" dirty="0">
                <a:solidFill>
                  <a:schemeClr val="bg1">
                    <a:lumMod val="50000"/>
                  </a:schemeClr>
                </a:solidFill>
                <a:latin typeface="+mn-ea"/>
              </a:rPr>
              <a:t>サンプルデータ（例題</a:t>
            </a:r>
            <a:r>
              <a:rPr lang="en-US" altLang="ja-JP" sz="2000" dirty="0">
                <a:solidFill>
                  <a:schemeClr val="bg1">
                    <a:lumMod val="50000"/>
                  </a:schemeClr>
                </a:solidFill>
                <a:latin typeface="+mn-ea"/>
              </a:rPr>
              <a:t>32</a:t>
            </a:r>
            <a:r>
              <a:rPr lang="ja-JP" altLang="en-US" sz="2000" dirty="0">
                <a:solidFill>
                  <a:schemeClr val="bg1">
                    <a:lumMod val="50000"/>
                  </a:schemeClr>
                </a:solidFill>
                <a:latin typeface="+mn-ea"/>
              </a:rPr>
              <a:t>）、被覆率（</a:t>
            </a:r>
            <a:r>
              <a:rPr lang="en-US" altLang="ja-JP" sz="2000" dirty="0">
                <a:solidFill>
                  <a:schemeClr val="bg1">
                    <a:lumMod val="50000"/>
                  </a:schemeClr>
                </a:solidFill>
                <a:latin typeface="+mn-ea"/>
              </a:rPr>
              <a:t>coverage</a:t>
            </a:r>
            <a:r>
              <a:rPr lang="ja-JP" altLang="en-US" sz="2000" dirty="0">
                <a:solidFill>
                  <a:schemeClr val="bg1">
                    <a:lumMod val="50000"/>
                  </a:schemeClr>
                </a:solidFill>
                <a:latin typeface="+mn-ea"/>
              </a:rPr>
              <a:t>）、基本的な考え方</a:t>
            </a:r>
            <a:r>
              <a:rPr lang="en-US" altLang="ja-JP" sz="2000" dirty="0">
                <a:solidFill>
                  <a:schemeClr val="bg1">
                    <a:lumMod val="50000"/>
                  </a:schemeClr>
                </a:solidFill>
                <a:latin typeface="+mn-ea"/>
              </a:rPr>
              <a:t>(</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7</a:t>
            </a:r>
            <a:r>
              <a:rPr lang="ja-JP" altLang="en-US" sz="2000" dirty="0">
                <a:solidFill>
                  <a:schemeClr val="bg1">
                    <a:lumMod val="50000"/>
                  </a:schemeClr>
                </a:solidFill>
                <a:latin typeface="+mn-ea"/>
              </a:rPr>
              <a:t>）</a:t>
            </a:r>
            <a:endParaRPr lang="en-US" altLang="ja-JP" sz="2000" dirty="0">
              <a:solidFill>
                <a:schemeClr val="bg1">
                  <a:lumMod val="50000"/>
                </a:schemeClr>
              </a:solidFill>
              <a:latin typeface="+mn-ea"/>
            </a:endParaRPr>
          </a:p>
          <a:p>
            <a:pPr lvl="1"/>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8</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k=2)</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9</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k=3</a:t>
            </a:r>
            <a:r>
              <a:rPr lang="ja-JP" altLang="en-US" sz="2000" dirty="0">
                <a:solidFill>
                  <a:schemeClr val="bg1">
                    <a:lumMod val="50000"/>
                  </a:schemeClr>
                </a:solidFill>
                <a:latin typeface="+mn-ea"/>
              </a:rPr>
              <a:t>）、</a:t>
            </a:r>
            <a:r>
              <a:rPr lang="en-US" altLang="ja-JP" sz="2000" dirty="0">
                <a:latin typeface="+mn-ea"/>
              </a:rPr>
              <a:t>1,000</a:t>
            </a:r>
            <a:r>
              <a:rPr lang="ja-JP" altLang="en-US" sz="2000" dirty="0">
                <a:latin typeface="+mn-ea"/>
              </a:rPr>
              <a:t>塩基の仮想ゲノム（サンプルデータの例題</a:t>
            </a:r>
            <a:r>
              <a:rPr lang="en-US" altLang="ja-JP" sz="2000" dirty="0">
                <a:latin typeface="+mn-ea"/>
              </a:rPr>
              <a:t>33</a:t>
            </a:r>
            <a:r>
              <a:rPr lang="ja-JP" altLang="en-US" sz="2000" dirty="0">
                <a:latin typeface="+mn-ea"/>
              </a:rPr>
              <a:t>）</a:t>
            </a:r>
            <a:endParaRPr lang="en-US" altLang="ja-JP" sz="2000" dirty="0">
              <a:latin typeface="+mn-ea"/>
            </a:endParaRPr>
          </a:p>
          <a:p>
            <a:pPr lvl="1"/>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11(k=10)</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12(k=10)</a:t>
            </a:r>
            <a:r>
              <a:rPr lang="ja-JP" altLang="en-US" sz="2000" dirty="0">
                <a:solidFill>
                  <a:schemeClr val="bg1">
                    <a:lumMod val="50000"/>
                  </a:schemeClr>
                </a:solidFill>
                <a:latin typeface="+mn-ea"/>
              </a:rPr>
              <a:t>、シークエンスエラーを含む場合</a:t>
            </a:r>
            <a:endParaRPr lang="en-US" altLang="ja-JP" sz="2000" dirty="0">
              <a:solidFill>
                <a:schemeClr val="bg1">
                  <a:lumMod val="50000"/>
                </a:schemeClr>
              </a:solidFill>
              <a:latin typeface="+mn-ea"/>
            </a:endParaRPr>
          </a:p>
          <a:p>
            <a:endParaRPr lang="en-US" altLang="ja-JP" sz="2400" dirty="0">
              <a:solidFill>
                <a:schemeClr val="bg1">
                  <a:lumMod val="50000"/>
                </a:schemeClr>
              </a:solidFill>
              <a:latin typeface="+mn-ea"/>
            </a:endParaRPr>
          </a:p>
          <a:p>
            <a:pPr lvl="1"/>
            <a:endParaRPr lang="en-US" altLang="ja-JP" sz="2000" dirty="0">
              <a:solidFill>
                <a:schemeClr val="bg1">
                  <a:lumMod val="50000"/>
                </a:schemeClr>
              </a:solidFill>
              <a:latin typeface="+mn-ea"/>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200</a:t>
            </a:fld>
            <a:endParaRPr kumimoji="0" lang="en-US" altLang="ja-JP">
              <a:latin typeface="Arial Black" pitchFamily="34" charset="0"/>
            </a:endParaRPr>
          </a:p>
        </p:txBody>
      </p:sp>
    </p:spTree>
    <p:extLst>
      <p:ext uri="{BB962C8B-B14F-4D97-AF65-F5344CB8AC3E}">
        <p14:creationId xmlns:p14="http://schemas.microsoft.com/office/powerpoint/2010/main" val="275293546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B17D63D-CC75-4BAE-A5A6-E162B8F35328}"/>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サンプルデータ（例題</a:t>
            </a:r>
            <a:r>
              <a:rPr lang="en-US" altLang="ja-JP" sz="4000" dirty="0">
                <a:latin typeface="+mn-ea"/>
              </a:rPr>
              <a:t>33</a:t>
            </a:r>
            <a:r>
              <a:rPr lang="ja-JP" altLang="en-US" sz="4000" dirty="0">
                <a:latin typeface="+mn-ea"/>
              </a:rPr>
              <a:t>）</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201</a:t>
            </a:fld>
            <a:endParaRPr lang="en-US" altLang="ja-JP" dirty="0">
              <a:solidFill>
                <a:srgbClr val="000000"/>
              </a:solidFill>
            </a:endParaRPr>
          </a:p>
        </p:txBody>
      </p:sp>
      <p:sp>
        <p:nvSpPr>
          <p:cNvPr id="17" name="Text Box 8">
            <a:extLst>
              <a:ext uri="{FF2B5EF4-FFF2-40B4-BE49-F238E27FC236}">
                <a16:creationId xmlns:a16="http://schemas.microsoft.com/office/drawing/2014/main" id="{8740C7DD-9FCB-4A74-AD69-591238526857}"/>
              </a:ext>
            </a:extLst>
          </p:cNvPr>
          <p:cNvSpPr txBox="1">
            <a:spLocks noChangeArrowheads="1"/>
          </p:cNvSpPr>
          <p:nvPr/>
        </p:nvSpPr>
        <p:spPr bwMode="auto">
          <a:xfrm>
            <a:off x="5796172" y="46100"/>
            <a:ext cx="4053371" cy="2308324"/>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ea typeface="+mn-ea"/>
              </a:rPr>
              <a:t>①サンプルデータの例題</a:t>
            </a:r>
            <a:r>
              <a:rPr lang="en-US" altLang="ja-JP" dirty="0">
                <a:latin typeface="+mn-ea"/>
                <a:ea typeface="+mn-ea"/>
              </a:rPr>
              <a:t>33</a:t>
            </a:r>
            <a:r>
              <a:rPr lang="ja-JP" altLang="en-US" dirty="0">
                <a:latin typeface="+mn-ea"/>
                <a:ea typeface="+mn-ea"/>
              </a:rPr>
              <a:t>。より現実の解析に近づけるべく、②</a:t>
            </a:r>
            <a:r>
              <a:rPr lang="en-US" altLang="ja-JP" dirty="0">
                <a:solidFill>
                  <a:srgbClr val="669900"/>
                </a:solidFill>
                <a:latin typeface="+mn-ea"/>
                <a:ea typeface="+mn-ea"/>
              </a:rPr>
              <a:t>1000</a:t>
            </a:r>
            <a:r>
              <a:rPr lang="ja-JP" altLang="en-US" dirty="0">
                <a:latin typeface="+mn-ea"/>
                <a:ea typeface="+mn-ea"/>
              </a:rPr>
              <a:t>塩基からなる仮想ゲノム配列を作成。③</a:t>
            </a:r>
            <a:r>
              <a:rPr lang="en-US" altLang="ja-JP" dirty="0">
                <a:solidFill>
                  <a:srgbClr val="669900"/>
                </a:solidFill>
                <a:latin typeface="+mn-ea"/>
                <a:ea typeface="+mn-ea"/>
              </a:rPr>
              <a:t>20</a:t>
            </a:r>
            <a:r>
              <a:rPr lang="ja-JP" altLang="en-US" dirty="0">
                <a:latin typeface="+mn-ea"/>
                <a:ea typeface="+mn-ea"/>
              </a:rPr>
              <a:t>塩基の長さで</a:t>
            </a:r>
            <a:r>
              <a:rPr lang="en-US" altLang="ja-JP" dirty="0">
                <a:solidFill>
                  <a:srgbClr val="669900"/>
                </a:solidFill>
                <a:latin typeface="+mn-ea"/>
                <a:ea typeface="+mn-ea"/>
              </a:rPr>
              <a:t>200</a:t>
            </a:r>
            <a:r>
              <a:rPr lang="ja-JP" altLang="en-US" dirty="0">
                <a:latin typeface="+mn-ea"/>
                <a:ea typeface="+mn-ea"/>
              </a:rPr>
              <a:t>リードの</a:t>
            </a:r>
            <a:r>
              <a:rPr lang="en-US" altLang="ja-JP" dirty="0">
                <a:latin typeface="+mn-ea"/>
                <a:ea typeface="+mn-ea"/>
              </a:rPr>
              <a:t>NGS</a:t>
            </a:r>
            <a:r>
              <a:rPr lang="ja-JP" altLang="en-US" dirty="0">
                <a:latin typeface="+mn-ea"/>
                <a:ea typeface="+mn-ea"/>
              </a:rPr>
              <a:t>データとすることで、先ほどと同じゲノムサイズの</a:t>
            </a:r>
            <a:r>
              <a:rPr lang="en-US" altLang="ja-JP" dirty="0">
                <a:latin typeface="+mn-ea"/>
                <a:ea typeface="+mn-ea"/>
              </a:rPr>
              <a:t>4</a:t>
            </a:r>
            <a:r>
              <a:rPr lang="ja-JP" altLang="en-US" dirty="0">
                <a:latin typeface="+mn-ea"/>
                <a:ea typeface="+mn-ea"/>
              </a:rPr>
              <a:t>倍のデータ量（</a:t>
            </a:r>
            <a:r>
              <a:rPr lang="en-US" altLang="ja-JP" dirty="0">
                <a:latin typeface="+mn-ea"/>
                <a:ea typeface="+mn-ea"/>
              </a:rPr>
              <a:t>4X coverage</a:t>
            </a:r>
            <a:r>
              <a:rPr lang="ja-JP" altLang="en-US" dirty="0">
                <a:latin typeface="+mn-ea"/>
                <a:ea typeface="+mn-ea"/>
              </a:rPr>
              <a:t>）としている</a:t>
            </a:r>
            <a:r>
              <a:rPr lang="ja-JP" altLang="en-US" dirty="0">
                <a:latin typeface="+mn-ea"/>
              </a:rPr>
              <a:t>。</a:t>
            </a:r>
            <a:r>
              <a:rPr lang="ja-JP" altLang="en-US" dirty="0">
                <a:solidFill>
                  <a:srgbClr val="FF0000"/>
                </a:solidFill>
                <a:latin typeface="+mn-ea"/>
              </a:rPr>
              <a:t>行き来が大変なので、コピペ実行したつもり</a:t>
            </a:r>
            <a:r>
              <a:rPr lang="ja-JP" altLang="en-US" dirty="0">
                <a:latin typeface="+mn-ea"/>
              </a:rPr>
              <a:t>でよい。</a:t>
            </a:r>
            <a:endParaRPr lang="en-US" altLang="ja-JP" dirty="0">
              <a:solidFill>
                <a:schemeClr val="bg1">
                  <a:lumMod val="50000"/>
                </a:schemeClr>
              </a:solidFill>
              <a:latin typeface="+mn-ea"/>
              <a:ea typeface="+mn-ea"/>
            </a:endParaRPr>
          </a:p>
        </p:txBody>
      </p:sp>
      <p:grpSp>
        <p:nvGrpSpPr>
          <p:cNvPr id="11" name="グループ化 1">
            <a:extLst>
              <a:ext uri="{FF2B5EF4-FFF2-40B4-BE49-F238E27FC236}">
                <a16:creationId xmlns:a16="http://schemas.microsoft.com/office/drawing/2014/main" id="{E468B45D-D615-4369-9784-CBE6CA0E393C}"/>
              </a:ext>
            </a:extLst>
          </p:cNvPr>
          <p:cNvGrpSpPr>
            <a:grpSpLocks/>
          </p:cNvGrpSpPr>
          <p:nvPr/>
        </p:nvGrpSpPr>
        <p:grpSpPr bwMode="auto">
          <a:xfrm>
            <a:off x="578222" y="1340768"/>
            <a:ext cx="415498" cy="647700"/>
            <a:chOff x="8946000" y="4620357"/>
            <a:chExt cx="415497" cy="647700"/>
          </a:xfrm>
        </p:grpSpPr>
        <p:sp>
          <p:nvSpPr>
            <p:cNvPr id="13" name="下矢印 31">
              <a:extLst>
                <a:ext uri="{FF2B5EF4-FFF2-40B4-BE49-F238E27FC236}">
                  <a16:creationId xmlns:a16="http://schemas.microsoft.com/office/drawing/2014/main" id="{6DEAED0D-1DB9-42CE-A491-EC454B6E38A7}"/>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4" name="正方形/長方形 1">
              <a:extLst>
                <a:ext uri="{FF2B5EF4-FFF2-40B4-BE49-F238E27FC236}">
                  <a16:creationId xmlns:a16="http://schemas.microsoft.com/office/drawing/2014/main" id="{614D781B-CE1B-4AA2-9351-E854B0030305}"/>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
        <p:nvSpPr>
          <p:cNvPr id="15" name="右中かっこ 14">
            <a:extLst>
              <a:ext uri="{FF2B5EF4-FFF2-40B4-BE49-F238E27FC236}">
                <a16:creationId xmlns:a16="http://schemas.microsoft.com/office/drawing/2014/main" id="{2DC42CCA-FC2E-4A32-8044-5A4FBF2F858B}"/>
              </a:ext>
            </a:extLst>
          </p:cNvPr>
          <p:cNvSpPr/>
          <p:nvPr/>
        </p:nvSpPr>
        <p:spPr>
          <a:xfrm>
            <a:off x="2592000" y="4251600"/>
            <a:ext cx="144000" cy="288000"/>
          </a:xfrm>
          <a:prstGeom prst="rightBrace">
            <a:avLst>
              <a:gd name="adj1" fmla="val 32935"/>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nvGrpSpPr>
          <p:cNvPr id="16" name="グループ化 19">
            <a:extLst>
              <a:ext uri="{FF2B5EF4-FFF2-40B4-BE49-F238E27FC236}">
                <a16:creationId xmlns:a16="http://schemas.microsoft.com/office/drawing/2014/main" id="{2173E5E2-41C0-4508-AC06-863071DF027D}"/>
              </a:ext>
            </a:extLst>
          </p:cNvPr>
          <p:cNvGrpSpPr>
            <a:grpSpLocks/>
          </p:cNvGrpSpPr>
          <p:nvPr/>
        </p:nvGrpSpPr>
        <p:grpSpPr bwMode="auto">
          <a:xfrm>
            <a:off x="2736000" y="4068000"/>
            <a:ext cx="433387" cy="647700"/>
            <a:chOff x="9008376" y="4278533"/>
            <a:chExt cx="432048" cy="647700"/>
          </a:xfrm>
        </p:grpSpPr>
        <p:sp>
          <p:nvSpPr>
            <p:cNvPr id="18" name="下矢印 20">
              <a:extLst>
                <a:ext uri="{FF2B5EF4-FFF2-40B4-BE49-F238E27FC236}">
                  <a16:creationId xmlns:a16="http://schemas.microsoft.com/office/drawing/2014/main" id="{9A29B6AC-6898-474C-9F4C-866D0E466C1C}"/>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9" name="テキスト ボックス 21">
              <a:extLst>
                <a:ext uri="{FF2B5EF4-FFF2-40B4-BE49-F238E27FC236}">
                  <a16:creationId xmlns:a16="http://schemas.microsoft.com/office/drawing/2014/main" id="{E6BCFBBB-29CF-4574-A522-79A81C37BBDB}"/>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pic>
        <p:nvPicPr>
          <p:cNvPr id="27" name="図 26">
            <a:extLst>
              <a:ext uri="{FF2B5EF4-FFF2-40B4-BE49-F238E27FC236}">
                <a16:creationId xmlns:a16="http://schemas.microsoft.com/office/drawing/2014/main" id="{B5E59916-3854-45A0-86D6-7CDA78064968}"/>
              </a:ext>
            </a:extLst>
          </p:cNvPr>
          <p:cNvPicPr>
            <a:picLocks noChangeAspect="1"/>
          </p:cNvPicPr>
          <p:nvPr/>
        </p:nvPicPr>
        <p:blipFill>
          <a:blip r:embed="rId4"/>
          <a:stretch>
            <a:fillRect/>
          </a:stretch>
        </p:blipFill>
        <p:spPr>
          <a:xfrm>
            <a:off x="792000" y="180000"/>
            <a:ext cx="1104900" cy="190500"/>
          </a:xfrm>
          <a:prstGeom prst="rect">
            <a:avLst/>
          </a:prstGeom>
        </p:spPr>
      </p:pic>
      <p:grpSp>
        <p:nvGrpSpPr>
          <p:cNvPr id="20" name="グループ化 13">
            <a:extLst>
              <a:ext uri="{FF2B5EF4-FFF2-40B4-BE49-F238E27FC236}">
                <a16:creationId xmlns:a16="http://schemas.microsoft.com/office/drawing/2014/main" id="{C5DDAC69-E1FA-43BB-A23D-D07A907F5C73}"/>
              </a:ext>
            </a:extLst>
          </p:cNvPr>
          <p:cNvGrpSpPr>
            <a:grpSpLocks/>
          </p:cNvGrpSpPr>
          <p:nvPr/>
        </p:nvGrpSpPr>
        <p:grpSpPr bwMode="auto">
          <a:xfrm>
            <a:off x="344488" y="3501008"/>
            <a:ext cx="431800" cy="647700"/>
            <a:chOff x="352800" y="1904029"/>
            <a:chExt cx="432048" cy="647700"/>
          </a:xfrm>
        </p:grpSpPr>
        <p:sp>
          <p:nvSpPr>
            <p:cNvPr id="21" name="下矢印 14">
              <a:extLst>
                <a:ext uri="{FF2B5EF4-FFF2-40B4-BE49-F238E27FC236}">
                  <a16:creationId xmlns:a16="http://schemas.microsoft.com/office/drawing/2014/main" id="{86E8A7AD-4D9C-4AB4-AB18-65A7159CE4E2}"/>
                </a:ext>
              </a:extLst>
            </p:cNvPr>
            <p:cNvSpPr>
              <a:spLocks noChangeArrowheads="1"/>
            </p:cNvSpPr>
            <p:nvPr/>
          </p:nvSpPr>
          <p:spPr bwMode="auto">
            <a:xfrm rot="-5400000">
              <a:off x="253514" y="208421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2" name="テキスト ボックス 15">
              <a:extLst>
                <a:ext uri="{FF2B5EF4-FFF2-40B4-BE49-F238E27FC236}">
                  <a16:creationId xmlns:a16="http://schemas.microsoft.com/office/drawing/2014/main" id="{71EC722F-A6E7-40D7-86E7-D64693CD799A}"/>
                </a:ext>
              </a:extLst>
            </p:cNvPr>
            <p:cNvSpPr txBox="1">
              <a:spLocks noChangeArrowheads="1"/>
            </p:cNvSpPr>
            <p:nvPr/>
          </p:nvSpPr>
          <p:spPr bwMode="auto">
            <a:xfrm>
              <a:off x="352800" y="203741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spTree>
    <p:extLst>
      <p:ext uri="{BB962C8B-B14F-4D97-AF65-F5344CB8AC3E}">
        <p14:creationId xmlns:p14="http://schemas.microsoft.com/office/powerpoint/2010/main" val="121021014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B17D63D-CC75-4BAE-A5A6-E162B8F35328}"/>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サンプルデータ（例題</a:t>
            </a:r>
            <a:r>
              <a:rPr lang="en-US" altLang="ja-JP" sz="4000" dirty="0">
                <a:latin typeface="+mn-ea"/>
              </a:rPr>
              <a:t>33</a:t>
            </a:r>
            <a:r>
              <a:rPr lang="ja-JP" altLang="en-US" sz="4000" dirty="0">
                <a:latin typeface="+mn-ea"/>
              </a:rPr>
              <a:t>）</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202</a:t>
            </a:fld>
            <a:endParaRPr lang="en-US" altLang="ja-JP" dirty="0">
              <a:solidFill>
                <a:srgbClr val="000000"/>
              </a:solidFill>
            </a:endParaRPr>
          </a:p>
        </p:txBody>
      </p:sp>
      <p:sp>
        <p:nvSpPr>
          <p:cNvPr id="17" name="Text Box 8">
            <a:extLst>
              <a:ext uri="{FF2B5EF4-FFF2-40B4-BE49-F238E27FC236}">
                <a16:creationId xmlns:a16="http://schemas.microsoft.com/office/drawing/2014/main" id="{8740C7DD-9FCB-4A74-AD69-591238526857}"/>
              </a:ext>
            </a:extLst>
          </p:cNvPr>
          <p:cNvSpPr txBox="1">
            <a:spLocks noChangeArrowheads="1"/>
          </p:cNvSpPr>
          <p:nvPr/>
        </p:nvSpPr>
        <p:spPr bwMode="auto">
          <a:xfrm>
            <a:off x="5796172" y="46100"/>
            <a:ext cx="4053371" cy="313932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ea typeface="+mn-ea"/>
              </a:rPr>
              <a:t>①サンプルデータの例題</a:t>
            </a:r>
            <a:r>
              <a:rPr lang="en-US" altLang="ja-JP" dirty="0">
                <a:solidFill>
                  <a:schemeClr val="bg1">
                    <a:lumMod val="50000"/>
                  </a:schemeClr>
                </a:solidFill>
                <a:latin typeface="+mn-ea"/>
                <a:ea typeface="+mn-ea"/>
              </a:rPr>
              <a:t>33</a:t>
            </a:r>
            <a:r>
              <a:rPr lang="ja-JP" altLang="en-US" dirty="0">
                <a:solidFill>
                  <a:schemeClr val="bg1">
                    <a:lumMod val="50000"/>
                  </a:schemeClr>
                </a:solidFill>
                <a:latin typeface="+mn-ea"/>
                <a:ea typeface="+mn-ea"/>
              </a:rPr>
              <a:t>。より現実の解析に近づけるべく、②</a:t>
            </a:r>
            <a:r>
              <a:rPr lang="en-US" altLang="ja-JP" dirty="0">
                <a:solidFill>
                  <a:schemeClr val="bg1">
                    <a:lumMod val="50000"/>
                  </a:schemeClr>
                </a:solidFill>
                <a:latin typeface="+mn-ea"/>
                <a:ea typeface="+mn-ea"/>
              </a:rPr>
              <a:t>1000</a:t>
            </a:r>
            <a:r>
              <a:rPr lang="ja-JP" altLang="en-US" dirty="0">
                <a:solidFill>
                  <a:schemeClr val="bg1">
                    <a:lumMod val="50000"/>
                  </a:schemeClr>
                </a:solidFill>
                <a:latin typeface="+mn-ea"/>
                <a:ea typeface="+mn-ea"/>
              </a:rPr>
              <a:t>塩基からなる仮想ゲノム配列を作成。③</a:t>
            </a:r>
            <a:r>
              <a:rPr lang="en-US" altLang="ja-JP" dirty="0">
                <a:solidFill>
                  <a:schemeClr val="bg1">
                    <a:lumMod val="50000"/>
                  </a:schemeClr>
                </a:solidFill>
                <a:latin typeface="+mn-ea"/>
                <a:ea typeface="+mn-ea"/>
              </a:rPr>
              <a:t>20</a:t>
            </a:r>
            <a:r>
              <a:rPr lang="ja-JP" altLang="en-US" dirty="0">
                <a:solidFill>
                  <a:schemeClr val="bg1">
                    <a:lumMod val="50000"/>
                  </a:schemeClr>
                </a:solidFill>
                <a:latin typeface="+mn-ea"/>
                <a:ea typeface="+mn-ea"/>
              </a:rPr>
              <a:t>塩基の長さで</a:t>
            </a:r>
            <a:r>
              <a:rPr lang="en-US" altLang="ja-JP" dirty="0">
                <a:solidFill>
                  <a:schemeClr val="bg1">
                    <a:lumMod val="50000"/>
                  </a:schemeClr>
                </a:solidFill>
                <a:latin typeface="+mn-ea"/>
                <a:ea typeface="+mn-ea"/>
              </a:rPr>
              <a:t>200</a:t>
            </a:r>
            <a:r>
              <a:rPr lang="ja-JP" altLang="en-US" dirty="0">
                <a:solidFill>
                  <a:schemeClr val="bg1">
                    <a:lumMod val="50000"/>
                  </a:schemeClr>
                </a:solidFill>
                <a:latin typeface="+mn-ea"/>
                <a:ea typeface="+mn-ea"/>
              </a:rPr>
              <a:t>リードの</a:t>
            </a:r>
            <a:r>
              <a:rPr lang="en-US" altLang="ja-JP" dirty="0">
                <a:solidFill>
                  <a:schemeClr val="bg1">
                    <a:lumMod val="50000"/>
                  </a:schemeClr>
                </a:solidFill>
                <a:latin typeface="+mn-ea"/>
                <a:ea typeface="+mn-ea"/>
              </a:rPr>
              <a:t>NGS</a:t>
            </a:r>
            <a:r>
              <a:rPr lang="ja-JP" altLang="en-US" dirty="0">
                <a:solidFill>
                  <a:schemeClr val="bg1">
                    <a:lumMod val="50000"/>
                  </a:schemeClr>
                </a:solidFill>
                <a:latin typeface="+mn-ea"/>
                <a:ea typeface="+mn-ea"/>
              </a:rPr>
              <a:t>データとすることで、先ほどと同じゲノムサイズの</a:t>
            </a:r>
            <a:r>
              <a:rPr lang="en-US" altLang="ja-JP" dirty="0">
                <a:solidFill>
                  <a:schemeClr val="bg1">
                    <a:lumMod val="50000"/>
                  </a:schemeClr>
                </a:solidFill>
                <a:latin typeface="+mn-ea"/>
                <a:ea typeface="+mn-ea"/>
              </a:rPr>
              <a:t>4</a:t>
            </a:r>
            <a:r>
              <a:rPr lang="ja-JP" altLang="en-US" dirty="0">
                <a:solidFill>
                  <a:schemeClr val="bg1">
                    <a:lumMod val="50000"/>
                  </a:schemeClr>
                </a:solidFill>
                <a:latin typeface="+mn-ea"/>
                <a:ea typeface="+mn-ea"/>
              </a:rPr>
              <a:t>倍のデータ量（</a:t>
            </a:r>
            <a:r>
              <a:rPr lang="en-US" altLang="ja-JP" dirty="0">
                <a:solidFill>
                  <a:schemeClr val="bg1">
                    <a:lumMod val="50000"/>
                  </a:schemeClr>
                </a:solidFill>
                <a:latin typeface="+mn-ea"/>
                <a:ea typeface="+mn-ea"/>
              </a:rPr>
              <a:t>4X coverage</a:t>
            </a:r>
            <a:r>
              <a:rPr lang="ja-JP" altLang="en-US" dirty="0">
                <a:solidFill>
                  <a:schemeClr val="bg1">
                    <a:lumMod val="50000"/>
                  </a:schemeClr>
                </a:solidFill>
                <a:latin typeface="+mn-ea"/>
                <a:ea typeface="+mn-ea"/>
              </a:rPr>
              <a:t>）としている</a:t>
            </a:r>
            <a:r>
              <a:rPr lang="ja-JP" altLang="en-US" dirty="0">
                <a:solidFill>
                  <a:schemeClr val="bg1">
                    <a:lumMod val="50000"/>
                  </a:schemeClr>
                </a:solidFill>
                <a:latin typeface="+mn-ea"/>
              </a:rPr>
              <a:t>。行き来が大変なので、コピペ実行したつもりでよい。</a:t>
            </a:r>
            <a:r>
              <a:rPr lang="ja-JP" altLang="en-US" dirty="0">
                <a:solidFill>
                  <a:srgbClr val="FF0000"/>
                </a:solidFill>
                <a:latin typeface="+mn-ea"/>
              </a:rPr>
              <a:t>重要なのは、④のファイル（</a:t>
            </a:r>
            <a:r>
              <a:rPr lang="en-US" altLang="ja-JP" dirty="0">
                <a:solidFill>
                  <a:srgbClr val="669900"/>
                </a:solidFill>
                <a:latin typeface="+mn-ea"/>
              </a:rPr>
              <a:t>sample33_ngs.fasta</a:t>
            </a:r>
            <a:r>
              <a:rPr lang="ja-JP" altLang="en-US" dirty="0">
                <a:solidFill>
                  <a:srgbClr val="FF0000"/>
                </a:solidFill>
                <a:latin typeface="+mn-ea"/>
              </a:rPr>
              <a:t>）を入力としてゲノムサイズ推定を行ったときの正解は</a:t>
            </a:r>
            <a:r>
              <a:rPr lang="en-US" altLang="ja-JP" dirty="0">
                <a:solidFill>
                  <a:srgbClr val="FF0000"/>
                </a:solidFill>
                <a:latin typeface="+mn-ea"/>
              </a:rPr>
              <a:t>1,000</a:t>
            </a:r>
            <a:r>
              <a:rPr lang="ja-JP" altLang="en-US" dirty="0">
                <a:solidFill>
                  <a:srgbClr val="FF0000"/>
                </a:solidFill>
                <a:latin typeface="+mn-ea"/>
              </a:rPr>
              <a:t>塩基</a:t>
            </a:r>
            <a:r>
              <a:rPr lang="ja-JP" altLang="en-US" dirty="0">
                <a:latin typeface="+mn-ea"/>
              </a:rPr>
              <a:t>だということ。</a:t>
            </a:r>
            <a:endParaRPr lang="en-US" altLang="ja-JP" dirty="0">
              <a:solidFill>
                <a:schemeClr val="bg1">
                  <a:lumMod val="50000"/>
                </a:schemeClr>
              </a:solidFill>
              <a:latin typeface="+mn-ea"/>
              <a:ea typeface="+mn-ea"/>
            </a:endParaRPr>
          </a:p>
        </p:txBody>
      </p:sp>
      <p:grpSp>
        <p:nvGrpSpPr>
          <p:cNvPr id="11" name="グループ化 1">
            <a:extLst>
              <a:ext uri="{FF2B5EF4-FFF2-40B4-BE49-F238E27FC236}">
                <a16:creationId xmlns:a16="http://schemas.microsoft.com/office/drawing/2014/main" id="{E468B45D-D615-4369-9784-CBE6CA0E393C}"/>
              </a:ext>
            </a:extLst>
          </p:cNvPr>
          <p:cNvGrpSpPr>
            <a:grpSpLocks/>
          </p:cNvGrpSpPr>
          <p:nvPr/>
        </p:nvGrpSpPr>
        <p:grpSpPr bwMode="auto">
          <a:xfrm>
            <a:off x="578222" y="1340768"/>
            <a:ext cx="415498" cy="647700"/>
            <a:chOff x="8946000" y="4620357"/>
            <a:chExt cx="415497" cy="647700"/>
          </a:xfrm>
        </p:grpSpPr>
        <p:sp>
          <p:nvSpPr>
            <p:cNvPr id="13" name="下矢印 31">
              <a:extLst>
                <a:ext uri="{FF2B5EF4-FFF2-40B4-BE49-F238E27FC236}">
                  <a16:creationId xmlns:a16="http://schemas.microsoft.com/office/drawing/2014/main" id="{6DEAED0D-1DB9-42CE-A491-EC454B6E38A7}"/>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4" name="正方形/長方形 1">
              <a:extLst>
                <a:ext uri="{FF2B5EF4-FFF2-40B4-BE49-F238E27FC236}">
                  <a16:creationId xmlns:a16="http://schemas.microsoft.com/office/drawing/2014/main" id="{614D781B-CE1B-4AA2-9351-E854B0030305}"/>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
        <p:nvSpPr>
          <p:cNvPr id="15" name="右中かっこ 14">
            <a:extLst>
              <a:ext uri="{FF2B5EF4-FFF2-40B4-BE49-F238E27FC236}">
                <a16:creationId xmlns:a16="http://schemas.microsoft.com/office/drawing/2014/main" id="{2DC42CCA-FC2E-4A32-8044-5A4FBF2F858B}"/>
              </a:ext>
            </a:extLst>
          </p:cNvPr>
          <p:cNvSpPr/>
          <p:nvPr/>
        </p:nvSpPr>
        <p:spPr>
          <a:xfrm>
            <a:off x="2592000" y="4251600"/>
            <a:ext cx="144000" cy="288000"/>
          </a:xfrm>
          <a:prstGeom prst="rightBrace">
            <a:avLst>
              <a:gd name="adj1" fmla="val 32935"/>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nvGrpSpPr>
          <p:cNvPr id="16" name="グループ化 19">
            <a:extLst>
              <a:ext uri="{FF2B5EF4-FFF2-40B4-BE49-F238E27FC236}">
                <a16:creationId xmlns:a16="http://schemas.microsoft.com/office/drawing/2014/main" id="{2173E5E2-41C0-4508-AC06-863071DF027D}"/>
              </a:ext>
            </a:extLst>
          </p:cNvPr>
          <p:cNvGrpSpPr>
            <a:grpSpLocks/>
          </p:cNvGrpSpPr>
          <p:nvPr/>
        </p:nvGrpSpPr>
        <p:grpSpPr bwMode="auto">
          <a:xfrm>
            <a:off x="2736000" y="4068000"/>
            <a:ext cx="433387" cy="647700"/>
            <a:chOff x="9008376" y="4278533"/>
            <a:chExt cx="432048" cy="647700"/>
          </a:xfrm>
        </p:grpSpPr>
        <p:sp>
          <p:nvSpPr>
            <p:cNvPr id="18" name="下矢印 20">
              <a:extLst>
                <a:ext uri="{FF2B5EF4-FFF2-40B4-BE49-F238E27FC236}">
                  <a16:creationId xmlns:a16="http://schemas.microsoft.com/office/drawing/2014/main" id="{9A29B6AC-6898-474C-9F4C-866D0E466C1C}"/>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9" name="テキスト ボックス 21">
              <a:extLst>
                <a:ext uri="{FF2B5EF4-FFF2-40B4-BE49-F238E27FC236}">
                  <a16:creationId xmlns:a16="http://schemas.microsoft.com/office/drawing/2014/main" id="{E6BCFBBB-29CF-4574-A522-79A81C37BBDB}"/>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pic>
        <p:nvPicPr>
          <p:cNvPr id="27" name="図 26">
            <a:extLst>
              <a:ext uri="{FF2B5EF4-FFF2-40B4-BE49-F238E27FC236}">
                <a16:creationId xmlns:a16="http://schemas.microsoft.com/office/drawing/2014/main" id="{B5E59916-3854-45A0-86D6-7CDA78064968}"/>
              </a:ext>
            </a:extLst>
          </p:cNvPr>
          <p:cNvPicPr>
            <a:picLocks noChangeAspect="1"/>
          </p:cNvPicPr>
          <p:nvPr/>
        </p:nvPicPr>
        <p:blipFill>
          <a:blip r:embed="rId4"/>
          <a:stretch>
            <a:fillRect/>
          </a:stretch>
        </p:blipFill>
        <p:spPr>
          <a:xfrm>
            <a:off x="792000" y="180000"/>
            <a:ext cx="1104900" cy="190500"/>
          </a:xfrm>
          <a:prstGeom prst="rect">
            <a:avLst/>
          </a:prstGeom>
        </p:spPr>
      </p:pic>
      <p:grpSp>
        <p:nvGrpSpPr>
          <p:cNvPr id="20" name="グループ化 13">
            <a:extLst>
              <a:ext uri="{FF2B5EF4-FFF2-40B4-BE49-F238E27FC236}">
                <a16:creationId xmlns:a16="http://schemas.microsoft.com/office/drawing/2014/main" id="{C5DDAC69-E1FA-43BB-A23D-D07A907F5C73}"/>
              </a:ext>
            </a:extLst>
          </p:cNvPr>
          <p:cNvGrpSpPr>
            <a:grpSpLocks/>
          </p:cNvGrpSpPr>
          <p:nvPr/>
        </p:nvGrpSpPr>
        <p:grpSpPr bwMode="auto">
          <a:xfrm>
            <a:off x="344488" y="3501008"/>
            <a:ext cx="431800" cy="647700"/>
            <a:chOff x="352800" y="1904029"/>
            <a:chExt cx="432048" cy="647700"/>
          </a:xfrm>
        </p:grpSpPr>
        <p:sp>
          <p:nvSpPr>
            <p:cNvPr id="21" name="下矢印 14">
              <a:extLst>
                <a:ext uri="{FF2B5EF4-FFF2-40B4-BE49-F238E27FC236}">
                  <a16:creationId xmlns:a16="http://schemas.microsoft.com/office/drawing/2014/main" id="{86E8A7AD-4D9C-4AB4-AB18-65A7159CE4E2}"/>
                </a:ext>
              </a:extLst>
            </p:cNvPr>
            <p:cNvSpPr>
              <a:spLocks noChangeArrowheads="1"/>
            </p:cNvSpPr>
            <p:nvPr/>
          </p:nvSpPr>
          <p:spPr bwMode="auto">
            <a:xfrm rot="-5400000">
              <a:off x="253514" y="208421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2" name="テキスト ボックス 15">
              <a:extLst>
                <a:ext uri="{FF2B5EF4-FFF2-40B4-BE49-F238E27FC236}">
                  <a16:creationId xmlns:a16="http://schemas.microsoft.com/office/drawing/2014/main" id="{71EC722F-A6E7-40D7-86E7-D64693CD799A}"/>
                </a:ext>
              </a:extLst>
            </p:cNvPr>
            <p:cNvSpPr txBox="1">
              <a:spLocks noChangeArrowheads="1"/>
            </p:cNvSpPr>
            <p:nvPr/>
          </p:nvSpPr>
          <p:spPr bwMode="auto">
            <a:xfrm>
              <a:off x="352800" y="203741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grpSp>
        <p:nvGrpSpPr>
          <p:cNvPr id="23" name="グループ化 19">
            <a:extLst>
              <a:ext uri="{FF2B5EF4-FFF2-40B4-BE49-F238E27FC236}">
                <a16:creationId xmlns:a16="http://schemas.microsoft.com/office/drawing/2014/main" id="{06FBA743-F42E-4292-B792-B20298FE22CE}"/>
              </a:ext>
            </a:extLst>
          </p:cNvPr>
          <p:cNvGrpSpPr>
            <a:grpSpLocks/>
          </p:cNvGrpSpPr>
          <p:nvPr/>
        </p:nvGrpSpPr>
        <p:grpSpPr bwMode="auto">
          <a:xfrm>
            <a:off x="3348000" y="3290400"/>
            <a:ext cx="433387" cy="647700"/>
            <a:chOff x="9008376" y="4278533"/>
            <a:chExt cx="432048" cy="647700"/>
          </a:xfrm>
        </p:grpSpPr>
        <p:sp>
          <p:nvSpPr>
            <p:cNvPr id="24" name="下矢印 20">
              <a:extLst>
                <a:ext uri="{FF2B5EF4-FFF2-40B4-BE49-F238E27FC236}">
                  <a16:creationId xmlns:a16="http://schemas.microsoft.com/office/drawing/2014/main" id="{89459934-BDA6-4678-A736-A18B8C6AEBDD}"/>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5" name="テキスト ボックス 21">
              <a:extLst>
                <a:ext uri="{FF2B5EF4-FFF2-40B4-BE49-F238E27FC236}">
                  <a16:creationId xmlns:a16="http://schemas.microsoft.com/office/drawing/2014/main" id="{054A6648-D63B-4C81-A7ED-6FFE7AAB7822}"/>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pic>
        <p:nvPicPr>
          <p:cNvPr id="26" name="Picture 11" descr="roku2">
            <a:extLst>
              <a:ext uri="{FF2B5EF4-FFF2-40B4-BE49-F238E27FC236}">
                <a16:creationId xmlns:a16="http://schemas.microsoft.com/office/drawing/2014/main" id="{D7B3F18E-5817-4BA3-AE7D-CEDE2B43A3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6825" t="4408" r="19525" b="77519"/>
          <a:stretch>
            <a:fillRect/>
          </a:stretch>
        </p:blipFill>
        <p:spPr bwMode="auto">
          <a:xfrm>
            <a:off x="8049318" y="3203875"/>
            <a:ext cx="1800225"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733246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a:extLst>
              <a:ext uri="{FF2B5EF4-FFF2-40B4-BE49-F238E27FC236}">
                <a16:creationId xmlns:a16="http://schemas.microsoft.com/office/drawing/2014/main" id="{70824A10-B872-4B69-96FC-7AE037E25F4D}"/>
              </a:ext>
            </a:extLst>
          </p:cNvPr>
          <p:cNvPicPr>
            <a:picLocks noChangeAspect="1"/>
          </p:cNvPicPr>
          <p:nvPr/>
        </p:nvPicPr>
        <p:blipFill>
          <a:blip r:embed="rId3"/>
          <a:stretch>
            <a:fillRect/>
          </a:stretch>
        </p:blipFill>
        <p:spPr>
          <a:xfrm>
            <a:off x="36000" y="936000"/>
            <a:ext cx="9391650" cy="5162550"/>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サンプルデータ（例題</a:t>
            </a:r>
            <a:r>
              <a:rPr lang="en-US" altLang="ja-JP" sz="4000" dirty="0">
                <a:latin typeface="+mn-ea"/>
              </a:rPr>
              <a:t>33</a:t>
            </a:r>
            <a:r>
              <a:rPr lang="ja-JP" altLang="en-US" sz="4000" dirty="0">
                <a:latin typeface="+mn-ea"/>
              </a:rPr>
              <a:t>）</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203</a:t>
            </a:fld>
            <a:endParaRPr lang="en-US" altLang="ja-JP" dirty="0">
              <a:solidFill>
                <a:srgbClr val="000000"/>
              </a:solidFill>
            </a:endParaRPr>
          </a:p>
        </p:txBody>
      </p:sp>
      <p:sp>
        <p:nvSpPr>
          <p:cNvPr id="17" name="Text Box 8">
            <a:extLst>
              <a:ext uri="{FF2B5EF4-FFF2-40B4-BE49-F238E27FC236}">
                <a16:creationId xmlns:a16="http://schemas.microsoft.com/office/drawing/2014/main" id="{8740C7DD-9FCB-4A74-AD69-591238526857}"/>
              </a:ext>
            </a:extLst>
          </p:cNvPr>
          <p:cNvSpPr txBox="1">
            <a:spLocks noChangeArrowheads="1"/>
          </p:cNvSpPr>
          <p:nvPr/>
        </p:nvSpPr>
        <p:spPr bwMode="auto">
          <a:xfrm>
            <a:off x="5796172" y="46100"/>
            <a:ext cx="4053371" cy="563231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ea typeface="+mn-ea"/>
              </a:rPr>
              <a:t>①サンプルデータの例題</a:t>
            </a:r>
            <a:r>
              <a:rPr lang="en-US" altLang="ja-JP" dirty="0">
                <a:solidFill>
                  <a:schemeClr val="bg1">
                    <a:lumMod val="50000"/>
                  </a:schemeClr>
                </a:solidFill>
                <a:latin typeface="+mn-ea"/>
                <a:ea typeface="+mn-ea"/>
              </a:rPr>
              <a:t>33</a:t>
            </a:r>
            <a:r>
              <a:rPr lang="ja-JP" altLang="en-US" dirty="0">
                <a:solidFill>
                  <a:schemeClr val="bg1">
                    <a:lumMod val="50000"/>
                  </a:schemeClr>
                </a:solidFill>
                <a:latin typeface="+mn-ea"/>
                <a:ea typeface="+mn-ea"/>
              </a:rPr>
              <a:t>。より現実の解析に近づけるべく、②</a:t>
            </a:r>
            <a:r>
              <a:rPr lang="en-US" altLang="ja-JP" dirty="0">
                <a:solidFill>
                  <a:schemeClr val="bg1">
                    <a:lumMod val="50000"/>
                  </a:schemeClr>
                </a:solidFill>
                <a:latin typeface="+mn-ea"/>
                <a:ea typeface="+mn-ea"/>
              </a:rPr>
              <a:t>1000</a:t>
            </a:r>
            <a:r>
              <a:rPr lang="ja-JP" altLang="en-US" dirty="0">
                <a:solidFill>
                  <a:schemeClr val="bg1">
                    <a:lumMod val="50000"/>
                  </a:schemeClr>
                </a:solidFill>
                <a:latin typeface="+mn-ea"/>
                <a:ea typeface="+mn-ea"/>
              </a:rPr>
              <a:t>塩基からなる仮想ゲノム配列を作成。③</a:t>
            </a:r>
            <a:r>
              <a:rPr lang="en-US" altLang="ja-JP" dirty="0">
                <a:solidFill>
                  <a:schemeClr val="bg1">
                    <a:lumMod val="50000"/>
                  </a:schemeClr>
                </a:solidFill>
                <a:latin typeface="+mn-ea"/>
                <a:ea typeface="+mn-ea"/>
              </a:rPr>
              <a:t>20</a:t>
            </a:r>
            <a:r>
              <a:rPr lang="ja-JP" altLang="en-US" dirty="0">
                <a:solidFill>
                  <a:schemeClr val="bg1">
                    <a:lumMod val="50000"/>
                  </a:schemeClr>
                </a:solidFill>
                <a:latin typeface="+mn-ea"/>
                <a:ea typeface="+mn-ea"/>
              </a:rPr>
              <a:t>塩基の長さで</a:t>
            </a:r>
            <a:r>
              <a:rPr lang="en-US" altLang="ja-JP" dirty="0">
                <a:solidFill>
                  <a:schemeClr val="bg1">
                    <a:lumMod val="50000"/>
                  </a:schemeClr>
                </a:solidFill>
                <a:latin typeface="+mn-ea"/>
                <a:ea typeface="+mn-ea"/>
              </a:rPr>
              <a:t>200</a:t>
            </a:r>
            <a:r>
              <a:rPr lang="ja-JP" altLang="en-US" dirty="0">
                <a:solidFill>
                  <a:schemeClr val="bg1">
                    <a:lumMod val="50000"/>
                  </a:schemeClr>
                </a:solidFill>
                <a:latin typeface="+mn-ea"/>
                <a:ea typeface="+mn-ea"/>
              </a:rPr>
              <a:t>リードの</a:t>
            </a:r>
            <a:r>
              <a:rPr lang="en-US" altLang="ja-JP" dirty="0">
                <a:solidFill>
                  <a:schemeClr val="bg1">
                    <a:lumMod val="50000"/>
                  </a:schemeClr>
                </a:solidFill>
                <a:latin typeface="+mn-ea"/>
                <a:ea typeface="+mn-ea"/>
              </a:rPr>
              <a:t>NGS</a:t>
            </a:r>
            <a:r>
              <a:rPr lang="ja-JP" altLang="en-US" dirty="0">
                <a:solidFill>
                  <a:schemeClr val="bg1">
                    <a:lumMod val="50000"/>
                  </a:schemeClr>
                </a:solidFill>
                <a:latin typeface="+mn-ea"/>
                <a:ea typeface="+mn-ea"/>
              </a:rPr>
              <a:t>データとすることで、先ほどと同じゲノムサイズの</a:t>
            </a:r>
            <a:r>
              <a:rPr lang="en-US" altLang="ja-JP" dirty="0">
                <a:solidFill>
                  <a:schemeClr val="bg1">
                    <a:lumMod val="50000"/>
                  </a:schemeClr>
                </a:solidFill>
                <a:latin typeface="+mn-ea"/>
                <a:ea typeface="+mn-ea"/>
              </a:rPr>
              <a:t>4</a:t>
            </a:r>
            <a:r>
              <a:rPr lang="ja-JP" altLang="en-US" dirty="0">
                <a:solidFill>
                  <a:schemeClr val="bg1">
                    <a:lumMod val="50000"/>
                  </a:schemeClr>
                </a:solidFill>
                <a:latin typeface="+mn-ea"/>
                <a:ea typeface="+mn-ea"/>
              </a:rPr>
              <a:t>倍のデータ量（</a:t>
            </a:r>
            <a:r>
              <a:rPr lang="en-US" altLang="ja-JP" dirty="0">
                <a:solidFill>
                  <a:schemeClr val="bg1">
                    <a:lumMod val="50000"/>
                  </a:schemeClr>
                </a:solidFill>
                <a:latin typeface="+mn-ea"/>
                <a:ea typeface="+mn-ea"/>
              </a:rPr>
              <a:t>4X coverage</a:t>
            </a:r>
            <a:r>
              <a:rPr lang="ja-JP" altLang="en-US" dirty="0">
                <a:solidFill>
                  <a:schemeClr val="bg1">
                    <a:lumMod val="50000"/>
                  </a:schemeClr>
                </a:solidFill>
                <a:latin typeface="+mn-ea"/>
                <a:ea typeface="+mn-ea"/>
              </a:rPr>
              <a:t>）としている</a:t>
            </a:r>
            <a:r>
              <a:rPr lang="ja-JP" altLang="en-US" dirty="0">
                <a:solidFill>
                  <a:schemeClr val="bg1">
                    <a:lumMod val="50000"/>
                  </a:schemeClr>
                </a:solidFill>
                <a:latin typeface="+mn-ea"/>
              </a:rPr>
              <a:t>。行き来が大変なので、コピペ実行したつもりでよい。重要なのは、④のファイル（</a:t>
            </a:r>
            <a:r>
              <a:rPr lang="en-US" altLang="ja-JP" dirty="0">
                <a:solidFill>
                  <a:schemeClr val="bg1">
                    <a:lumMod val="50000"/>
                  </a:schemeClr>
                </a:solidFill>
                <a:latin typeface="+mn-ea"/>
              </a:rPr>
              <a:t>sample33_ngs.fasta</a:t>
            </a:r>
            <a:r>
              <a:rPr lang="ja-JP" altLang="en-US" dirty="0">
                <a:solidFill>
                  <a:schemeClr val="bg1">
                    <a:lumMod val="50000"/>
                  </a:schemeClr>
                </a:solidFill>
                <a:latin typeface="+mn-ea"/>
              </a:rPr>
              <a:t>）を入力としてゲノムサイズ推定を行ったときの正解は</a:t>
            </a:r>
            <a:r>
              <a:rPr lang="en-US" altLang="ja-JP" dirty="0">
                <a:solidFill>
                  <a:schemeClr val="bg1">
                    <a:lumMod val="50000"/>
                  </a:schemeClr>
                </a:solidFill>
                <a:latin typeface="+mn-ea"/>
              </a:rPr>
              <a:t>1,000</a:t>
            </a:r>
            <a:r>
              <a:rPr lang="ja-JP" altLang="en-US" dirty="0">
                <a:solidFill>
                  <a:schemeClr val="bg1">
                    <a:lumMod val="50000"/>
                  </a:schemeClr>
                </a:solidFill>
                <a:latin typeface="+mn-ea"/>
              </a:rPr>
              <a:t>塩基だということ。</a:t>
            </a:r>
            <a:r>
              <a:rPr lang="ja-JP" altLang="en-US" dirty="0">
                <a:latin typeface="+mn-ea"/>
              </a:rPr>
              <a:t>それゆえ、⑤</a:t>
            </a:r>
            <a:r>
              <a:rPr lang="en-US" altLang="ja-JP" dirty="0">
                <a:latin typeface="+mn-ea"/>
              </a:rPr>
              <a:t>k=</a:t>
            </a:r>
            <a:r>
              <a:rPr lang="en-US" altLang="ja-JP" dirty="0">
                <a:solidFill>
                  <a:srgbClr val="669900"/>
                </a:solidFill>
                <a:latin typeface="+mn-ea"/>
              </a:rPr>
              <a:t>3</a:t>
            </a:r>
            <a:r>
              <a:rPr lang="ja-JP" altLang="en-US" dirty="0">
                <a:latin typeface="+mn-ea"/>
              </a:rPr>
              <a:t>で</a:t>
            </a:r>
            <a:r>
              <a:rPr lang="en-US" altLang="ja-JP" dirty="0">
                <a:latin typeface="+mn-ea"/>
              </a:rPr>
              <a:t>1</a:t>
            </a:r>
            <a:r>
              <a:rPr lang="ja-JP" altLang="en-US" dirty="0">
                <a:latin typeface="+mn-ea"/>
              </a:rPr>
              <a:t>回以上出現した</a:t>
            </a:r>
            <a:r>
              <a:rPr lang="en-US" altLang="ja-JP" dirty="0">
                <a:latin typeface="+mn-ea"/>
              </a:rPr>
              <a:t>k-mer</a:t>
            </a:r>
            <a:r>
              <a:rPr lang="ja-JP" altLang="en-US" dirty="0">
                <a:latin typeface="+mn-ea"/>
              </a:rPr>
              <a:t>の数を調べたとしても、最大値でも</a:t>
            </a:r>
            <a:r>
              <a:rPr lang="en-US" altLang="ja-JP" dirty="0">
                <a:latin typeface="+mn-ea"/>
              </a:rPr>
              <a:t>4^</a:t>
            </a:r>
            <a:r>
              <a:rPr lang="en-US" altLang="ja-JP" dirty="0">
                <a:solidFill>
                  <a:srgbClr val="669900"/>
                </a:solidFill>
                <a:latin typeface="+mn-ea"/>
              </a:rPr>
              <a:t>3</a:t>
            </a:r>
            <a:r>
              <a:rPr lang="en-US" altLang="ja-JP" dirty="0">
                <a:latin typeface="+mn-ea"/>
              </a:rPr>
              <a:t> = 64</a:t>
            </a:r>
            <a:r>
              <a:rPr lang="ja-JP" altLang="en-US" dirty="0">
                <a:latin typeface="+mn-ea"/>
              </a:rPr>
              <a:t>にしかならないので、</a:t>
            </a:r>
            <a:r>
              <a:rPr lang="en-US" altLang="ja-JP" dirty="0">
                <a:latin typeface="+mn-ea"/>
              </a:rPr>
              <a:t>1,000</a:t>
            </a:r>
            <a:r>
              <a:rPr lang="ja-JP" altLang="en-US" dirty="0">
                <a:latin typeface="+mn-ea"/>
              </a:rPr>
              <a:t>塩基のゲノムサイズ推定を行うのは原理的に不可能という事実を正しく理解しておかねばならない。</a:t>
            </a:r>
            <a:r>
              <a:rPr lang="en-US" altLang="ja-JP" dirty="0">
                <a:latin typeface="+mn-ea"/>
              </a:rPr>
              <a:t>1,000</a:t>
            </a:r>
            <a:r>
              <a:rPr lang="ja-JP" altLang="en-US" dirty="0">
                <a:latin typeface="+mn-ea"/>
              </a:rPr>
              <a:t>塩基のゲノムサイズ推定目的の場合は、最低でも⑥</a:t>
            </a:r>
            <a:r>
              <a:rPr lang="en-US" altLang="ja-JP" dirty="0">
                <a:latin typeface="+mn-ea"/>
              </a:rPr>
              <a:t>k=</a:t>
            </a:r>
            <a:r>
              <a:rPr lang="en-US" altLang="ja-JP" dirty="0">
                <a:solidFill>
                  <a:srgbClr val="669900"/>
                </a:solidFill>
                <a:latin typeface="+mn-ea"/>
              </a:rPr>
              <a:t>5</a:t>
            </a:r>
            <a:r>
              <a:rPr lang="ja-JP" altLang="en-US" dirty="0">
                <a:latin typeface="+mn-ea"/>
              </a:rPr>
              <a:t>は必要だが、現実にはシークエンスエラーなども含むのでもっと大きな</a:t>
            </a:r>
            <a:r>
              <a:rPr lang="en-US" altLang="ja-JP" dirty="0">
                <a:latin typeface="+mn-ea"/>
              </a:rPr>
              <a:t>k</a:t>
            </a:r>
            <a:r>
              <a:rPr lang="ja-JP" altLang="en-US" dirty="0">
                <a:latin typeface="+mn-ea"/>
              </a:rPr>
              <a:t>値を選択します。</a:t>
            </a:r>
            <a:endParaRPr lang="en-US" altLang="ja-JP" dirty="0">
              <a:solidFill>
                <a:schemeClr val="bg1">
                  <a:lumMod val="50000"/>
                </a:schemeClr>
              </a:solidFill>
              <a:latin typeface="+mn-ea"/>
              <a:ea typeface="+mn-ea"/>
            </a:endParaRPr>
          </a:p>
        </p:txBody>
      </p:sp>
      <p:pic>
        <p:nvPicPr>
          <p:cNvPr id="27" name="図 26">
            <a:extLst>
              <a:ext uri="{FF2B5EF4-FFF2-40B4-BE49-F238E27FC236}">
                <a16:creationId xmlns:a16="http://schemas.microsoft.com/office/drawing/2014/main" id="{B5E59916-3854-45A0-86D6-7CDA78064968}"/>
              </a:ext>
            </a:extLst>
          </p:cNvPr>
          <p:cNvPicPr>
            <a:picLocks noChangeAspect="1"/>
          </p:cNvPicPr>
          <p:nvPr/>
        </p:nvPicPr>
        <p:blipFill>
          <a:blip r:embed="rId4"/>
          <a:stretch>
            <a:fillRect/>
          </a:stretch>
        </p:blipFill>
        <p:spPr>
          <a:xfrm>
            <a:off x="792000" y="180000"/>
            <a:ext cx="1104900" cy="190500"/>
          </a:xfrm>
          <a:prstGeom prst="rect">
            <a:avLst/>
          </a:prstGeom>
        </p:spPr>
      </p:pic>
      <p:grpSp>
        <p:nvGrpSpPr>
          <p:cNvPr id="28" name="グループ化 1">
            <a:extLst>
              <a:ext uri="{FF2B5EF4-FFF2-40B4-BE49-F238E27FC236}">
                <a16:creationId xmlns:a16="http://schemas.microsoft.com/office/drawing/2014/main" id="{0D3002DA-BA9F-4F9B-A3C7-15AAEEE2A14B}"/>
              </a:ext>
            </a:extLst>
          </p:cNvPr>
          <p:cNvGrpSpPr>
            <a:grpSpLocks/>
          </p:cNvGrpSpPr>
          <p:nvPr/>
        </p:nvGrpSpPr>
        <p:grpSpPr bwMode="auto">
          <a:xfrm>
            <a:off x="650230" y="1844824"/>
            <a:ext cx="415498" cy="647700"/>
            <a:chOff x="8946000" y="4620357"/>
            <a:chExt cx="415497" cy="647700"/>
          </a:xfrm>
        </p:grpSpPr>
        <p:sp>
          <p:nvSpPr>
            <p:cNvPr id="29" name="下矢印 31">
              <a:extLst>
                <a:ext uri="{FF2B5EF4-FFF2-40B4-BE49-F238E27FC236}">
                  <a16:creationId xmlns:a16="http://schemas.microsoft.com/office/drawing/2014/main" id="{C9EC8A8F-E33E-475B-BA86-3A76DF41957E}"/>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0" name="正方形/長方形 1">
              <a:extLst>
                <a:ext uri="{FF2B5EF4-FFF2-40B4-BE49-F238E27FC236}">
                  <a16:creationId xmlns:a16="http://schemas.microsoft.com/office/drawing/2014/main" id="{73537E86-6613-4200-92DD-DB486FDFAD30}"/>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grpSp>
        <p:nvGrpSpPr>
          <p:cNvPr id="31" name="グループ化 19">
            <a:extLst>
              <a:ext uri="{FF2B5EF4-FFF2-40B4-BE49-F238E27FC236}">
                <a16:creationId xmlns:a16="http://schemas.microsoft.com/office/drawing/2014/main" id="{D2FCB9F7-0596-4D59-AE38-5688647AE028}"/>
              </a:ext>
            </a:extLst>
          </p:cNvPr>
          <p:cNvGrpSpPr>
            <a:grpSpLocks/>
          </p:cNvGrpSpPr>
          <p:nvPr/>
        </p:nvGrpSpPr>
        <p:grpSpPr bwMode="auto">
          <a:xfrm>
            <a:off x="972000" y="2880000"/>
            <a:ext cx="433387" cy="647700"/>
            <a:chOff x="9008376" y="4278533"/>
            <a:chExt cx="432048" cy="647700"/>
          </a:xfrm>
        </p:grpSpPr>
        <p:sp>
          <p:nvSpPr>
            <p:cNvPr id="32" name="下矢印 20">
              <a:extLst>
                <a:ext uri="{FF2B5EF4-FFF2-40B4-BE49-F238E27FC236}">
                  <a16:creationId xmlns:a16="http://schemas.microsoft.com/office/drawing/2014/main" id="{EAFDB661-6B19-4CD1-B574-E08EBE992E96}"/>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3" name="テキスト ボックス 21">
              <a:extLst>
                <a:ext uri="{FF2B5EF4-FFF2-40B4-BE49-F238E27FC236}">
                  <a16:creationId xmlns:a16="http://schemas.microsoft.com/office/drawing/2014/main" id="{F50060F8-EA53-4987-826D-8569AAF6AFEB}"/>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⑥</a:t>
              </a:r>
            </a:p>
          </p:txBody>
        </p:sp>
      </p:grpSp>
      <p:pic>
        <p:nvPicPr>
          <p:cNvPr id="14" name="Picture 11" descr="roku2">
            <a:extLst>
              <a:ext uri="{FF2B5EF4-FFF2-40B4-BE49-F238E27FC236}">
                <a16:creationId xmlns:a16="http://schemas.microsoft.com/office/drawing/2014/main" id="{829B297C-B700-4925-95D4-F1E1A2A9CC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6825" t="4408" r="19525" b="77519"/>
          <a:stretch>
            <a:fillRect/>
          </a:stretch>
        </p:blipFill>
        <p:spPr bwMode="auto">
          <a:xfrm>
            <a:off x="2755159" y="3388756"/>
            <a:ext cx="1800225"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478106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6000"/>
            <a:ext cx="9453504" cy="4536157"/>
          </a:xfrm>
        </p:spPr>
        <p:txBody>
          <a:bodyPr/>
          <a:lstStyle/>
          <a:p>
            <a:r>
              <a:rPr lang="en-US" altLang="ja-JP" sz="2400" dirty="0">
                <a:solidFill>
                  <a:schemeClr val="bg1">
                    <a:lumMod val="50000"/>
                  </a:schemeClr>
                </a:solidFill>
                <a:latin typeface="+mn-ea"/>
              </a:rPr>
              <a:t>Introduction</a:t>
            </a:r>
            <a:r>
              <a:rPr lang="ja-JP" altLang="en-US" sz="2400" dirty="0">
                <a:solidFill>
                  <a:schemeClr val="bg1">
                    <a:lumMod val="50000"/>
                  </a:schemeClr>
                </a:solidFill>
                <a:latin typeface="+mn-ea"/>
              </a:rPr>
              <a:t>、出現頻度解析（</a:t>
            </a:r>
            <a:r>
              <a:rPr lang="en-US" altLang="ja-JP" sz="2400" dirty="0">
                <a:solidFill>
                  <a:schemeClr val="bg1">
                    <a:lumMod val="50000"/>
                  </a:schemeClr>
                </a:solidFill>
                <a:latin typeface="+mn-ea"/>
              </a:rPr>
              <a:t>k=2</a:t>
            </a:r>
            <a:r>
              <a:rPr lang="ja-JP" altLang="en-US" sz="2400" dirty="0">
                <a:solidFill>
                  <a:schemeClr val="bg1">
                    <a:lumMod val="50000"/>
                  </a:schemeClr>
                </a:solidFill>
                <a:latin typeface="+mn-ea"/>
              </a:rPr>
              <a:t>）、出現頻度解析（</a:t>
            </a:r>
            <a:r>
              <a:rPr lang="en-US" altLang="ja-JP" sz="2400" dirty="0">
                <a:solidFill>
                  <a:schemeClr val="bg1">
                    <a:lumMod val="50000"/>
                  </a:schemeClr>
                </a:solidFill>
                <a:latin typeface="+mn-ea"/>
              </a:rPr>
              <a:t>k=1</a:t>
            </a:r>
            <a:r>
              <a:rPr lang="ja-JP" altLang="en-US" sz="2400" dirty="0">
                <a:solidFill>
                  <a:schemeClr val="bg1">
                    <a:lumMod val="50000"/>
                  </a:schemeClr>
                </a:solidFill>
                <a:latin typeface="+mn-ea"/>
              </a:rPr>
              <a:t>）</a:t>
            </a:r>
            <a:endParaRPr lang="en-US" altLang="ja-JP" sz="2400" dirty="0">
              <a:solidFill>
                <a:schemeClr val="bg1">
                  <a:lumMod val="50000"/>
                </a:schemeClr>
              </a:solidFill>
              <a:latin typeface="+mn-ea"/>
            </a:endParaRPr>
          </a:p>
          <a:p>
            <a:r>
              <a:rPr lang="en-US" altLang="ja-JP" sz="2400" dirty="0">
                <a:solidFill>
                  <a:schemeClr val="bg1">
                    <a:lumMod val="50000"/>
                  </a:schemeClr>
                </a:solidFill>
                <a:latin typeface="+mn-ea"/>
              </a:rPr>
              <a:t>k=1</a:t>
            </a:r>
            <a:r>
              <a:rPr lang="ja-JP" altLang="en-US" sz="2400" dirty="0">
                <a:solidFill>
                  <a:schemeClr val="bg1">
                    <a:lumMod val="50000"/>
                  </a:schemeClr>
                </a:solidFill>
                <a:latin typeface="+mn-ea"/>
              </a:rPr>
              <a:t>で実践、</a:t>
            </a:r>
            <a:r>
              <a:rPr lang="en-US" altLang="ja-JP" sz="2400" dirty="0">
                <a:solidFill>
                  <a:schemeClr val="bg1">
                    <a:lumMod val="50000"/>
                  </a:schemeClr>
                </a:solidFill>
                <a:latin typeface="+mn-ea"/>
              </a:rPr>
              <a:t>multi-FASTA</a:t>
            </a:r>
            <a:r>
              <a:rPr lang="ja-JP" altLang="en-US" sz="2400" dirty="0">
                <a:solidFill>
                  <a:schemeClr val="bg1">
                    <a:lumMod val="50000"/>
                  </a:schemeClr>
                </a:solidFill>
                <a:latin typeface="+mn-ea"/>
              </a:rPr>
              <a:t>ファイル、他の例題を実行</a:t>
            </a:r>
            <a:endParaRPr lang="en-US" altLang="ja-JP" sz="2400" dirty="0">
              <a:solidFill>
                <a:schemeClr val="bg1">
                  <a:lumMod val="50000"/>
                </a:schemeClr>
              </a:solidFill>
              <a:latin typeface="+mn-ea"/>
            </a:endParaRPr>
          </a:p>
          <a:p>
            <a:r>
              <a:rPr lang="en-US" altLang="ja-JP" sz="2400" dirty="0">
                <a:solidFill>
                  <a:schemeClr val="bg1">
                    <a:lumMod val="50000"/>
                  </a:schemeClr>
                </a:solidFill>
                <a:latin typeface="+mn-ea"/>
              </a:rPr>
              <a:t>k=2</a:t>
            </a:r>
            <a:r>
              <a:rPr lang="ja-JP" altLang="en-US" sz="2400" dirty="0">
                <a:solidFill>
                  <a:schemeClr val="bg1">
                    <a:lumMod val="50000"/>
                  </a:schemeClr>
                </a:solidFill>
                <a:latin typeface="+mn-ea"/>
              </a:rPr>
              <a:t>で実践、関数マニュアル、例題</a:t>
            </a:r>
            <a:r>
              <a:rPr lang="en-US" altLang="ja-JP" sz="2400" dirty="0">
                <a:solidFill>
                  <a:schemeClr val="bg1">
                    <a:lumMod val="50000"/>
                  </a:schemeClr>
                </a:solidFill>
                <a:latin typeface="+mn-ea"/>
              </a:rPr>
              <a:t>2</a:t>
            </a:r>
            <a:r>
              <a:rPr lang="ja-JP" altLang="en-US" sz="2400" dirty="0">
                <a:solidFill>
                  <a:schemeClr val="bg1">
                    <a:lumMod val="50000"/>
                  </a:schemeClr>
                </a:solidFill>
                <a:latin typeface="+mn-ea"/>
              </a:rPr>
              <a:t>を実行、例題</a:t>
            </a:r>
            <a:r>
              <a:rPr lang="en-US" altLang="ja-JP" sz="2400" dirty="0">
                <a:solidFill>
                  <a:schemeClr val="bg1">
                    <a:lumMod val="50000"/>
                  </a:schemeClr>
                </a:solidFill>
                <a:latin typeface="+mn-ea"/>
              </a:rPr>
              <a:t>7</a:t>
            </a:r>
            <a:r>
              <a:rPr lang="ja-JP" altLang="en-US" sz="2400" dirty="0">
                <a:solidFill>
                  <a:schemeClr val="bg1">
                    <a:lumMod val="50000"/>
                  </a:schemeClr>
                </a:solidFill>
                <a:latin typeface="+mn-ea"/>
              </a:rPr>
              <a:t>を実行</a:t>
            </a:r>
            <a:endParaRPr lang="en-US" altLang="ja-JP" sz="2400" dirty="0">
              <a:solidFill>
                <a:schemeClr val="bg1">
                  <a:lumMod val="50000"/>
                </a:schemeClr>
              </a:solidFill>
              <a:latin typeface="+mn-ea"/>
            </a:endParaRPr>
          </a:p>
          <a:p>
            <a:r>
              <a:rPr lang="ja-JP" altLang="en-US" sz="2400" dirty="0">
                <a:solidFill>
                  <a:schemeClr val="bg1">
                    <a:lumMod val="50000"/>
                  </a:schemeClr>
                </a:solidFill>
                <a:latin typeface="+mn-ea"/>
              </a:rPr>
              <a:t>確率の話、作図（例題</a:t>
            </a:r>
            <a:r>
              <a:rPr lang="en-US" altLang="ja-JP" sz="2400" dirty="0">
                <a:solidFill>
                  <a:schemeClr val="bg1">
                    <a:lumMod val="50000"/>
                  </a:schemeClr>
                </a:solidFill>
                <a:latin typeface="+mn-ea"/>
              </a:rPr>
              <a:t>10</a:t>
            </a:r>
            <a:r>
              <a:rPr lang="ja-JP" altLang="en-US" sz="2400" dirty="0">
                <a:solidFill>
                  <a:schemeClr val="bg1">
                    <a:lumMod val="50000"/>
                  </a:schemeClr>
                </a:solidFill>
                <a:latin typeface="+mn-ea"/>
              </a:rPr>
              <a:t>）、作図（例題</a:t>
            </a:r>
            <a:r>
              <a:rPr lang="en-US" altLang="ja-JP" sz="2400" dirty="0">
                <a:solidFill>
                  <a:schemeClr val="bg1">
                    <a:lumMod val="50000"/>
                  </a:schemeClr>
                </a:solidFill>
                <a:latin typeface="+mn-ea"/>
              </a:rPr>
              <a:t>11</a:t>
            </a:r>
            <a:r>
              <a:rPr lang="ja-JP" altLang="en-US" sz="2400" dirty="0">
                <a:solidFill>
                  <a:schemeClr val="bg1">
                    <a:lumMod val="50000"/>
                  </a:schemeClr>
                </a:solidFill>
                <a:latin typeface="+mn-ea"/>
              </a:rPr>
              <a:t>）、作図（例題</a:t>
            </a:r>
            <a:r>
              <a:rPr lang="en-US" altLang="ja-JP" sz="2400" dirty="0">
                <a:solidFill>
                  <a:schemeClr val="bg1">
                    <a:lumMod val="50000"/>
                  </a:schemeClr>
                </a:solidFill>
                <a:latin typeface="+mn-ea"/>
              </a:rPr>
              <a:t>12</a:t>
            </a:r>
            <a:r>
              <a:rPr lang="ja-JP" altLang="en-US" sz="2400" dirty="0">
                <a:solidFill>
                  <a:schemeClr val="bg1">
                    <a:lumMod val="50000"/>
                  </a:schemeClr>
                </a:solidFill>
                <a:latin typeface="+mn-ea"/>
              </a:rPr>
              <a:t>）</a:t>
            </a:r>
            <a:endParaRPr lang="en-US" altLang="ja-JP" sz="2400" dirty="0">
              <a:solidFill>
                <a:schemeClr val="bg1">
                  <a:lumMod val="50000"/>
                </a:schemeClr>
              </a:solidFill>
              <a:latin typeface="+mn-ea"/>
            </a:endParaRPr>
          </a:p>
          <a:p>
            <a:r>
              <a:rPr lang="ja-JP" altLang="en-US" sz="2400" dirty="0">
                <a:solidFill>
                  <a:schemeClr val="bg1">
                    <a:lumMod val="50000"/>
                  </a:schemeClr>
                </a:solidFill>
                <a:latin typeface="+mn-ea"/>
              </a:rPr>
              <a:t>塩基配列解析の基礎</a:t>
            </a:r>
            <a:endParaRPr lang="en-US" altLang="ja-JP" sz="2400" dirty="0">
              <a:solidFill>
                <a:schemeClr val="bg1">
                  <a:lumMod val="50000"/>
                </a:schemeClr>
              </a:solidFill>
              <a:latin typeface="+mn-ea"/>
            </a:endParaRPr>
          </a:p>
          <a:p>
            <a:pPr lvl="1"/>
            <a:r>
              <a:rPr lang="en-US" altLang="ja-JP" sz="2000" dirty="0">
                <a:solidFill>
                  <a:schemeClr val="bg1">
                    <a:lumMod val="50000"/>
                  </a:schemeClr>
                </a:solidFill>
                <a:latin typeface="+mn-ea"/>
              </a:rPr>
              <a:t>GC</a:t>
            </a:r>
            <a:r>
              <a:rPr lang="ja-JP" altLang="en-US" sz="2000" dirty="0">
                <a:solidFill>
                  <a:schemeClr val="bg1">
                    <a:lumMod val="50000"/>
                  </a:schemeClr>
                </a:solidFill>
                <a:latin typeface="+mn-ea"/>
              </a:rPr>
              <a:t>含量、ランダム配列を生成、部分配列の切り出し</a:t>
            </a:r>
            <a:endParaRPr lang="en-US" altLang="ja-JP" sz="2000" dirty="0">
              <a:solidFill>
                <a:schemeClr val="bg1">
                  <a:lumMod val="50000"/>
                </a:schemeClr>
              </a:solidFill>
              <a:latin typeface="+mn-ea"/>
            </a:endParaRPr>
          </a:p>
          <a:p>
            <a:r>
              <a:rPr lang="ja-JP" altLang="en-US" sz="2400" dirty="0">
                <a:solidFill>
                  <a:schemeClr val="bg1">
                    <a:lumMod val="50000"/>
                  </a:schemeClr>
                </a:solidFill>
                <a:latin typeface="+mn-ea"/>
              </a:rPr>
              <a:t>ゲノムサイズ推定</a:t>
            </a:r>
            <a:endParaRPr lang="en-US" altLang="ja-JP" sz="2400" dirty="0">
              <a:solidFill>
                <a:schemeClr val="bg1">
                  <a:lumMod val="50000"/>
                </a:schemeClr>
              </a:solidFill>
              <a:latin typeface="+mn-ea"/>
            </a:endParaRPr>
          </a:p>
          <a:p>
            <a:pPr lvl="1"/>
            <a:r>
              <a:rPr lang="ja-JP" altLang="en-US" sz="2000" dirty="0">
                <a:solidFill>
                  <a:schemeClr val="bg1">
                    <a:lumMod val="50000"/>
                  </a:schemeClr>
                </a:solidFill>
                <a:latin typeface="+mn-ea"/>
              </a:rPr>
              <a:t>サンプルデータ（例題</a:t>
            </a:r>
            <a:r>
              <a:rPr lang="en-US" altLang="ja-JP" sz="2000" dirty="0">
                <a:solidFill>
                  <a:schemeClr val="bg1">
                    <a:lumMod val="50000"/>
                  </a:schemeClr>
                </a:solidFill>
                <a:latin typeface="+mn-ea"/>
              </a:rPr>
              <a:t>32</a:t>
            </a:r>
            <a:r>
              <a:rPr lang="ja-JP" altLang="en-US" sz="2000" dirty="0">
                <a:solidFill>
                  <a:schemeClr val="bg1">
                    <a:lumMod val="50000"/>
                  </a:schemeClr>
                </a:solidFill>
                <a:latin typeface="+mn-ea"/>
              </a:rPr>
              <a:t>）、被覆率（</a:t>
            </a:r>
            <a:r>
              <a:rPr lang="en-US" altLang="ja-JP" sz="2000" dirty="0">
                <a:solidFill>
                  <a:schemeClr val="bg1">
                    <a:lumMod val="50000"/>
                  </a:schemeClr>
                </a:solidFill>
                <a:latin typeface="+mn-ea"/>
              </a:rPr>
              <a:t>coverage</a:t>
            </a:r>
            <a:r>
              <a:rPr lang="ja-JP" altLang="en-US" sz="2000" dirty="0">
                <a:solidFill>
                  <a:schemeClr val="bg1">
                    <a:lumMod val="50000"/>
                  </a:schemeClr>
                </a:solidFill>
                <a:latin typeface="+mn-ea"/>
              </a:rPr>
              <a:t>）、基本的な考え方</a:t>
            </a:r>
            <a:r>
              <a:rPr lang="en-US" altLang="ja-JP" sz="2000" dirty="0">
                <a:solidFill>
                  <a:schemeClr val="bg1">
                    <a:lumMod val="50000"/>
                  </a:schemeClr>
                </a:solidFill>
                <a:latin typeface="+mn-ea"/>
              </a:rPr>
              <a:t>(</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7</a:t>
            </a:r>
            <a:r>
              <a:rPr lang="ja-JP" altLang="en-US" sz="2000" dirty="0">
                <a:solidFill>
                  <a:schemeClr val="bg1">
                    <a:lumMod val="50000"/>
                  </a:schemeClr>
                </a:solidFill>
                <a:latin typeface="+mn-ea"/>
              </a:rPr>
              <a:t>）</a:t>
            </a:r>
            <a:endParaRPr lang="en-US" altLang="ja-JP" sz="2000" dirty="0">
              <a:solidFill>
                <a:schemeClr val="bg1">
                  <a:lumMod val="50000"/>
                </a:schemeClr>
              </a:solidFill>
              <a:latin typeface="+mn-ea"/>
            </a:endParaRPr>
          </a:p>
          <a:p>
            <a:pPr lvl="1"/>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8</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k=2)</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9</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k=3</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1,000</a:t>
            </a:r>
            <a:r>
              <a:rPr lang="ja-JP" altLang="en-US" sz="2000" dirty="0">
                <a:solidFill>
                  <a:schemeClr val="bg1">
                    <a:lumMod val="50000"/>
                  </a:schemeClr>
                </a:solidFill>
                <a:latin typeface="+mn-ea"/>
              </a:rPr>
              <a:t>塩基の仮想ゲノム（サンプルデータの例題</a:t>
            </a:r>
            <a:r>
              <a:rPr lang="en-US" altLang="ja-JP" sz="2000" dirty="0">
                <a:solidFill>
                  <a:schemeClr val="bg1">
                    <a:lumMod val="50000"/>
                  </a:schemeClr>
                </a:solidFill>
                <a:latin typeface="+mn-ea"/>
              </a:rPr>
              <a:t>33</a:t>
            </a:r>
            <a:r>
              <a:rPr lang="ja-JP" altLang="en-US" sz="2000" dirty="0">
                <a:solidFill>
                  <a:schemeClr val="bg1">
                    <a:lumMod val="50000"/>
                  </a:schemeClr>
                </a:solidFill>
                <a:latin typeface="+mn-ea"/>
              </a:rPr>
              <a:t>）</a:t>
            </a:r>
            <a:endParaRPr lang="en-US" altLang="ja-JP" sz="2000" dirty="0">
              <a:solidFill>
                <a:schemeClr val="bg1">
                  <a:lumMod val="50000"/>
                </a:schemeClr>
              </a:solidFill>
              <a:latin typeface="+mn-ea"/>
            </a:endParaRPr>
          </a:p>
          <a:p>
            <a:pPr lvl="1"/>
            <a:r>
              <a:rPr lang="ja-JP" altLang="en-US" sz="2000" dirty="0">
                <a:latin typeface="+mn-ea"/>
              </a:rPr>
              <a:t>例題</a:t>
            </a:r>
            <a:r>
              <a:rPr lang="en-US" altLang="ja-JP" sz="2000" dirty="0">
                <a:latin typeface="+mn-ea"/>
              </a:rPr>
              <a:t>11(k=10)</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12(k=10)</a:t>
            </a:r>
            <a:r>
              <a:rPr lang="ja-JP" altLang="en-US" sz="2000" dirty="0">
                <a:solidFill>
                  <a:schemeClr val="bg1">
                    <a:lumMod val="50000"/>
                  </a:schemeClr>
                </a:solidFill>
                <a:latin typeface="+mn-ea"/>
              </a:rPr>
              <a:t>、シークエンスエラーを含む場合</a:t>
            </a:r>
            <a:endParaRPr lang="en-US" altLang="ja-JP" sz="2000" dirty="0">
              <a:solidFill>
                <a:schemeClr val="bg1">
                  <a:lumMod val="50000"/>
                </a:schemeClr>
              </a:solidFill>
              <a:latin typeface="+mn-ea"/>
            </a:endParaRPr>
          </a:p>
          <a:p>
            <a:endParaRPr lang="en-US" altLang="ja-JP" sz="2400" dirty="0">
              <a:solidFill>
                <a:schemeClr val="bg1">
                  <a:lumMod val="50000"/>
                </a:schemeClr>
              </a:solidFill>
              <a:latin typeface="+mn-ea"/>
            </a:endParaRPr>
          </a:p>
          <a:p>
            <a:pPr lvl="1"/>
            <a:endParaRPr lang="en-US" altLang="ja-JP" sz="2000" dirty="0">
              <a:solidFill>
                <a:schemeClr val="bg1">
                  <a:lumMod val="50000"/>
                </a:schemeClr>
              </a:solidFill>
              <a:latin typeface="+mn-ea"/>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204</a:t>
            </a:fld>
            <a:endParaRPr kumimoji="0" lang="en-US" altLang="ja-JP">
              <a:latin typeface="Arial Black" pitchFamily="34" charset="0"/>
            </a:endParaRPr>
          </a:p>
        </p:txBody>
      </p:sp>
    </p:spTree>
    <p:extLst>
      <p:ext uri="{BB962C8B-B14F-4D97-AF65-F5344CB8AC3E}">
        <p14:creationId xmlns:p14="http://schemas.microsoft.com/office/powerpoint/2010/main" val="362868510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4F60BEE-E893-48C0-916D-43606E1BA5B1}"/>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例題</a:t>
            </a:r>
            <a:r>
              <a:rPr lang="en-US" altLang="ja-JP" sz="4000" dirty="0">
                <a:latin typeface="+mn-ea"/>
              </a:rPr>
              <a:t>11</a:t>
            </a:r>
            <a:r>
              <a:rPr lang="ja-JP" altLang="en-US" sz="4000" dirty="0">
                <a:latin typeface="+mn-ea"/>
              </a:rPr>
              <a:t>（</a:t>
            </a:r>
            <a:r>
              <a:rPr lang="en-US" altLang="ja-JP" sz="4000" dirty="0">
                <a:latin typeface="+mn-ea"/>
              </a:rPr>
              <a:t>k=</a:t>
            </a:r>
            <a:r>
              <a:rPr lang="en-US" altLang="ja-JP" sz="4000" dirty="0">
                <a:solidFill>
                  <a:srgbClr val="669900"/>
                </a:solidFill>
                <a:latin typeface="+mn-ea"/>
              </a:rPr>
              <a:t>10</a:t>
            </a:r>
            <a:r>
              <a:rPr lang="ja-JP" altLang="en-US" sz="4000" dirty="0">
                <a:latin typeface="+mn-ea"/>
              </a:rPr>
              <a:t>）</a:t>
            </a:r>
            <a:r>
              <a:rPr lang="en-US" altLang="ja-JP" sz="4000" dirty="0">
                <a:latin typeface="+mn-ea"/>
              </a:rPr>
              <a:t>1</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205</a:t>
            </a:fld>
            <a:endParaRPr lang="en-US" altLang="ja-JP" dirty="0">
              <a:solidFill>
                <a:srgbClr val="000000"/>
              </a:solidFill>
            </a:endParaRPr>
          </a:p>
        </p:txBody>
      </p:sp>
      <p:pic>
        <p:nvPicPr>
          <p:cNvPr id="4" name="図 3">
            <a:extLst>
              <a:ext uri="{FF2B5EF4-FFF2-40B4-BE49-F238E27FC236}">
                <a16:creationId xmlns:a16="http://schemas.microsoft.com/office/drawing/2014/main" id="{530401EB-B9E9-4750-AE5B-3B50EBDE1CC5}"/>
              </a:ext>
            </a:extLst>
          </p:cNvPr>
          <p:cNvPicPr>
            <a:picLocks noChangeAspect="1"/>
          </p:cNvPicPr>
          <p:nvPr/>
        </p:nvPicPr>
        <p:blipFill>
          <a:blip r:embed="rId4"/>
          <a:stretch>
            <a:fillRect/>
          </a:stretch>
        </p:blipFill>
        <p:spPr>
          <a:xfrm>
            <a:off x="792000" y="180000"/>
            <a:ext cx="4557155" cy="167655"/>
          </a:xfrm>
          <a:prstGeom prst="rect">
            <a:avLst/>
          </a:prstGeom>
        </p:spPr>
      </p:pic>
      <p:sp>
        <p:nvSpPr>
          <p:cNvPr id="20" name="Text Box 8">
            <a:extLst>
              <a:ext uri="{FF2B5EF4-FFF2-40B4-BE49-F238E27FC236}">
                <a16:creationId xmlns:a16="http://schemas.microsoft.com/office/drawing/2014/main" id="{6A30CDA1-32D0-4713-9FD8-ACF088B3BF2A}"/>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spcBef>
                <a:spcPct val="50000"/>
              </a:spcBef>
            </a:pPr>
            <a:r>
              <a:rPr lang="ja-JP" altLang="en-US" dirty="0">
                <a:latin typeface="+mn-ea"/>
              </a:rPr>
              <a:t>①の、②例題</a:t>
            </a:r>
            <a:r>
              <a:rPr lang="en-US" altLang="ja-JP" dirty="0">
                <a:latin typeface="+mn-ea"/>
              </a:rPr>
              <a:t>11</a:t>
            </a:r>
            <a:r>
              <a:rPr lang="ja-JP" altLang="en-US" dirty="0">
                <a:latin typeface="+mn-ea"/>
              </a:rPr>
              <a:t>。③</a:t>
            </a:r>
            <a:r>
              <a:rPr lang="en-US" altLang="ja-JP" dirty="0">
                <a:latin typeface="+mn-ea"/>
              </a:rPr>
              <a:t>k=</a:t>
            </a:r>
            <a:r>
              <a:rPr lang="en-US" altLang="ja-JP" dirty="0">
                <a:solidFill>
                  <a:srgbClr val="669900"/>
                </a:solidFill>
                <a:latin typeface="+mn-ea"/>
              </a:rPr>
              <a:t>10</a:t>
            </a:r>
            <a:r>
              <a:rPr lang="ja-JP" altLang="en-US" dirty="0">
                <a:latin typeface="+mn-ea"/>
              </a:rPr>
              <a:t>で、④正解ゲノムサイズ</a:t>
            </a:r>
            <a:r>
              <a:rPr lang="en-US" altLang="ja-JP" dirty="0">
                <a:latin typeface="+mn-ea"/>
              </a:rPr>
              <a:t>1,000</a:t>
            </a:r>
            <a:r>
              <a:rPr lang="ja-JP" altLang="en-US" dirty="0">
                <a:latin typeface="+mn-ea"/>
              </a:rPr>
              <a:t>塩基だということが分かっているファイル（</a:t>
            </a:r>
            <a:r>
              <a:rPr lang="en-US" altLang="ja-JP" dirty="0">
                <a:solidFill>
                  <a:srgbClr val="669900"/>
                </a:solidFill>
                <a:latin typeface="+mn-ea"/>
              </a:rPr>
              <a:t>sample33_ngs.fasta</a:t>
            </a:r>
            <a:r>
              <a:rPr lang="ja-JP" altLang="en-US" dirty="0">
                <a:latin typeface="+mn-ea"/>
              </a:rPr>
              <a:t>）をダウンロードしておいて、コピペ実行。</a:t>
            </a:r>
          </a:p>
        </p:txBody>
      </p:sp>
      <p:grpSp>
        <p:nvGrpSpPr>
          <p:cNvPr id="13" name="グループ化 1">
            <a:extLst>
              <a:ext uri="{FF2B5EF4-FFF2-40B4-BE49-F238E27FC236}">
                <a16:creationId xmlns:a16="http://schemas.microsoft.com/office/drawing/2014/main" id="{FE87FF85-CFAF-44AF-ADBE-22FCAC7E8A2E}"/>
              </a:ext>
            </a:extLst>
          </p:cNvPr>
          <p:cNvGrpSpPr>
            <a:grpSpLocks/>
          </p:cNvGrpSpPr>
          <p:nvPr/>
        </p:nvGrpSpPr>
        <p:grpSpPr bwMode="auto">
          <a:xfrm>
            <a:off x="433046" y="1368000"/>
            <a:ext cx="415498" cy="647700"/>
            <a:chOff x="8946000" y="4620357"/>
            <a:chExt cx="415497" cy="647700"/>
          </a:xfrm>
        </p:grpSpPr>
        <p:sp>
          <p:nvSpPr>
            <p:cNvPr id="14" name="下矢印 31">
              <a:extLst>
                <a:ext uri="{FF2B5EF4-FFF2-40B4-BE49-F238E27FC236}">
                  <a16:creationId xmlns:a16="http://schemas.microsoft.com/office/drawing/2014/main" id="{D53BB3AE-BB0E-40CC-BFAE-595B1AB400C5}"/>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5" name="正方形/長方形 1">
              <a:extLst>
                <a:ext uri="{FF2B5EF4-FFF2-40B4-BE49-F238E27FC236}">
                  <a16:creationId xmlns:a16="http://schemas.microsoft.com/office/drawing/2014/main" id="{4E697B53-93EA-423D-B980-4AC3A0160BA0}"/>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19" name="グループ化 1">
            <a:extLst>
              <a:ext uri="{FF2B5EF4-FFF2-40B4-BE49-F238E27FC236}">
                <a16:creationId xmlns:a16="http://schemas.microsoft.com/office/drawing/2014/main" id="{02ABC1E5-CF0D-4A6E-914D-A9BC28DEF669}"/>
              </a:ext>
            </a:extLst>
          </p:cNvPr>
          <p:cNvGrpSpPr>
            <a:grpSpLocks/>
          </p:cNvGrpSpPr>
          <p:nvPr/>
        </p:nvGrpSpPr>
        <p:grpSpPr bwMode="auto">
          <a:xfrm>
            <a:off x="1641004" y="3049200"/>
            <a:ext cx="647700" cy="369332"/>
            <a:chOff x="8773143" y="4154400"/>
            <a:chExt cx="647700" cy="369332"/>
          </a:xfrm>
        </p:grpSpPr>
        <p:sp>
          <p:nvSpPr>
            <p:cNvPr id="21" name="下矢印 29">
              <a:extLst>
                <a:ext uri="{FF2B5EF4-FFF2-40B4-BE49-F238E27FC236}">
                  <a16:creationId xmlns:a16="http://schemas.microsoft.com/office/drawing/2014/main" id="{D109C43C-ED85-4727-B1CA-AAF8183E44E6}"/>
                </a:ext>
              </a:extLst>
            </p:cNvPr>
            <p:cNvSpPr>
              <a:spLocks noChangeArrowheads="1"/>
            </p:cNvSpPr>
            <p:nvPr/>
          </p:nvSpPr>
          <p:spPr bwMode="auto">
            <a:xfrm rot="8100000">
              <a:off x="8773143" y="418375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2" name="正方形/長方形 1">
              <a:extLst>
                <a:ext uri="{FF2B5EF4-FFF2-40B4-BE49-F238E27FC236}">
                  <a16:creationId xmlns:a16="http://schemas.microsoft.com/office/drawing/2014/main" id="{DE63415B-11C8-4086-982C-5BC77CDDC4EB}"/>
                </a:ext>
              </a:extLst>
            </p:cNvPr>
            <p:cNvSpPr>
              <a:spLocks noChangeArrowheads="1"/>
            </p:cNvSpPr>
            <p:nvPr/>
          </p:nvSpPr>
          <p:spPr bwMode="auto">
            <a:xfrm>
              <a:off x="8906400" y="41544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16" name="グループ化 1">
            <a:extLst>
              <a:ext uri="{FF2B5EF4-FFF2-40B4-BE49-F238E27FC236}">
                <a16:creationId xmlns:a16="http://schemas.microsoft.com/office/drawing/2014/main" id="{C3714D6E-AA33-49C0-A184-0AF62E1EC512}"/>
              </a:ext>
            </a:extLst>
          </p:cNvPr>
          <p:cNvGrpSpPr>
            <a:grpSpLocks/>
          </p:cNvGrpSpPr>
          <p:nvPr/>
        </p:nvGrpSpPr>
        <p:grpSpPr bwMode="auto">
          <a:xfrm>
            <a:off x="5169396" y="306000"/>
            <a:ext cx="647700" cy="369332"/>
            <a:chOff x="8773143" y="4154400"/>
            <a:chExt cx="647700" cy="369332"/>
          </a:xfrm>
        </p:grpSpPr>
        <p:sp>
          <p:nvSpPr>
            <p:cNvPr id="17" name="下矢印 29">
              <a:extLst>
                <a:ext uri="{FF2B5EF4-FFF2-40B4-BE49-F238E27FC236}">
                  <a16:creationId xmlns:a16="http://schemas.microsoft.com/office/drawing/2014/main" id="{AB368FF0-919B-44DE-BC77-019908CA7B5A}"/>
                </a:ext>
              </a:extLst>
            </p:cNvPr>
            <p:cNvSpPr>
              <a:spLocks noChangeArrowheads="1"/>
            </p:cNvSpPr>
            <p:nvPr/>
          </p:nvSpPr>
          <p:spPr bwMode="auto">
            <a:xfrm rot="8100000">
              <a:off x="8773143" y="418375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8" name="正方形/長方形 1">
              <a:extLst>
                <a:ext uri="{FF2B5EF4-FFF2-40B4-BE49-F238E27FC236}">
                  <a16:creationId xmlns:a16="http://schemas.microsoft.com/office/drawing/2014/main" id="{A67F74D9-DF2A-4D01-A752-00F23EEBCA2F}"/>
                </a:ext>
              </a:extLst>
            </p:cNvPr>
            <p:cNvSpPr>
              <a:spLocks noChangeArrowheads="1"/>
            </p:cNvSpPr>
            <p:nvPr/>
          </p:nvSpPr>
          <p:spPr bwMode="auto">
            <a:xfrm>
              <a:off x="8906400" y="41544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26" name="グループ化 25">
            <a:extLst>
              <a:ext uri="{FF2B5EF4-FFF2-40B4-BE49-F238E27FC236}">
                <a16:creationId xmlns:a16="http://schemas.microsoft.com/office/drawing/2014/main" id="{CB6A9981-16AC-4641-8443-2F6A1A588F19}"/>
              </a:ext>
            </a:extLst>
          </p:cNvPr>
          <p:cNvGrpSpPr>
            <a:grpSpLocks/>
          </p:cNvGrpSpPr>
          <p:nvPr/>
        </p:nvGrpSpPr>
        <p:grpSpPr bwMode="auto">
          <a:xfrm>
            <a:off x="5976000" y="1494000"/>
            <a:ext cx="647700" cy="368300"/>
            <a:chOff x="8265543" y="5967772"/>
            <a:chExt cx="647700" cy="369332"/>
          </a:xfrm>
        </p:grpSpPr>
        <p:sp>
          <p:nvSpPr>
            <p:cNvPr id="27" name="下矢印 26">
              <a:extLst>
                <a:ext uri="{FF2B5EF4-FFF2-40B4-BE49-F238E27FC236}">
                  <a16:creationId xmlns:a16="http://schemas.microsoft.com/office/drawing/2014/main" id="{23BC2C9C-2045-40D1-8C11-7790F7543A72}"/>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8" name="テキスト ボックス 27">
              <a:extLst>
                <a:ext uri="{FF2B5EF4-FFF2-40B4-BE49-F238E27FC236}">
                  <a16:creationId xmlns:a16="http://schemas.microsoft.com/office/drawing/2014/main" id="{9E8ED1B0-1BBD-461B-9C3B-4D7B4A46475F}"/>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④</a:t>
              </a:r>
            </a:p>
          </p:txBody>
        </p:sp>
      </p:grpSp>
    </p:spTree>
    <p:extLst>
      <p:ext uri="{BB962C8B-B14F-4D97-AF65-F5344CB8AC3E}">
        <p14:creationId xmlns:p14="http://schemas.microsoft.com/office/powerpoint/2010/main" val="73583711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695FEBB-AB21-3D68-C621-474FC35121F2}"/>
              </a:ext>
            </a:extLst>
          </p:cNvPr>
          <p:cNvPicPr>
            <a:picLocks noChangeAspect="1"/>
          </p:cNvPicPr>
          <p:nvPr/>
        </p:nvPicPr>
        <p:blipFill>
          <a:blip r:embed="rId3"/>
          <a:stretch>
            <a:fillRect/>
          </a:stretch>
        </p:blipFill>
        <p:spPr>
          <a:xfrm>
            <a:off x="36004" y="936006"/>
            <a:ext cx="8671084" cy="5667375"/>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例題</a:t>
            </a:r>
            <a:r>
              <a:rPr lang="en-US" altLang="ja-JP" sz="4000" dirty="0">
                <a:latin typeface="+mn-ea"/>
              </a:rPr>
              <a:t>11</a:t>
            </a:r>
            <a:r>
              <a:rPr lang="ja-JP" altLang="en-US" sz="4000" dirty="0">
                <a:latin typeface="+mn-ea"/>
              </a:rPr>
              <a:t>（</a:t>
            </a:r>
            <a:r>
              <a:rPr lang="en-US" altLang="ja-JP" sz="4000" dirty="0">
                <a:latin typeface="+mn-ea"/>
              </a:rPr>
              <a:t>k=</a:t>
            </a:r>
            <a:r>
              <a:rPr lang="en-US" altLang="ja-JP" sz="4000" dirty="0">
                <a:solidFill>
                  <a:srgbClr val="669900"/>
                </a:solidFill>
                <a:latin typeface="+mn-ea"/>
              </a:rPr>
              <a:t>10</a:t>
            </a:r>
            <a:r>
              <a:rPr lang="ja-JP" altLang="en-US" sz="4000" dirty="0">
                <a:latin typeface="+mn-ea"/>
              </a:rPr>
              <a:t>）</a:t>
            </a:r>
            <a:r>
              <a:rPr lang="en-US" altLang="ja-JP" sz="4000" dirty="0">
                <a:latin typeface="+mn-ea"/>
              </a:rPr>
              <a:t>2</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206</a:t>
            </a:fld>
            <a:endParaRPr lang="en-US" altLang="ja-JP" dirty="0">
              <a:solidFill>
                <a:srgbClr val="000000"/>
              </a:solidFill>
            </a:endParaRPr>
          </a:p>
        </p:txBody>
      </p:sp>
      <p:pic>
        <p:nvPicPr>
          <p:cNvPr id="4" name="図 3">
            <a:extLst>
              <a:ext uri="{FF2B5EF4-FFF2-40B4-BE49-F238E27FC236}">
                <a16:creationId xmlns:a16="http://schemas.microsoft.com/office/drawing/2014/main" id="{530401EB-B9E9-4750-AE5B-3B50EBDE1CC5}"/>
              </a:ext>
            </a:extLst>
          </p:cNvPr>
          <p:cNvPicPr>
            <a:picLocks noChangeAspect="1"/>
          </p:cNvPicPr>
          <p:nvPr/>
        </p:nvPicPr>
        <p:blipFill>
          <a:blip r:embed="rId4"/>
          <a:stretch>
            <a:fillRect/>
          </a:stretch>
        </p:blipFill>
        <p:spPr>
          <a:xfrm>
            <a:off x="792000" y="180000"/>
            <a:ext cx="4557155" cy="167655"/>
          </a:xfrm>
          <a:prstGeom prst="rect">
            <a:avLst/>
          </a:prstGeom>
        </p:spPr>
      </p:pic>
      <p:sp>
        <p:nvSpPr>
          <p:cNvPr id="20" name="Text Box 8">
            <a:extLst>
              <a:ext uri="{FF2B5EF4-FFF2-40B4-BE49-F238E27FC236}">
                <a16:creationId xmlns:a16="http://schemas.microsoft.com/office/drawing/2014/main" id="{6A30CDA1-32D0-4713-9FD8-ACF088B3BF2A}"/>
              </a:ext>
            </a:extLst>
          </p:cNvPr>
          <p:cNvSpPr txBox="1">
            <a:spLocks noChangeArrowheads="1"/>
          </p:cNvSpPr>
          <p:nvPr/>
        </p:nvSpPr>
        <p:spPr bwMode="auto">
          <a:xfrm>
            <a:off x="5796172" y="46100"/>
            <a:ext cx="4053371" cy="2862322"/>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spcBef>
                <a:spcPct val="50000"/>
              </a:spcBef>
            </a:pPr>
            <a:r>
              <a:rPr lang="ja-JP" altLang="en-US" dirty="0">
                <a:solidFill>
                  <a:schemeClr val="bg1">
                    <a:lumMod val="50000"/>
                  </a:schemeClr>
                </a:solidFill>
                <a:latin typeface="+mn-ea"/>
              </a:rPr>
              <a:t>①の、②例題</a:t>
            </a:r>
            <a:r>
              <a:rPr lang="en-US" altLang="ja-JP" dirty="0">
                <a:solidFill>
                  <a:schemeClr val="bg1">
                    <a:lumMod val="50000"/>
                  </a:schemeClr>
                </a:solidFill>
                <a:latin typeface="+mn-ea"/>
              </a:rPr>
              <a:t>11</a:t>
            </a:r>
            <a:r>
              <a:rPr lang="ja-JP" altLang="en-US" dirty="0">
                <a:solidFill>
                  <a:schemeClr val="bg1">
                    <a:lumMod val="50000"/>
                  </a:schemeClr>
                </a:solidFill>
                <a:latin typeface="+mn-ea"/>
              </a:rPr>
              <a:t>。③</a:t>
            </a:r>
            <a:r>
              <a:rPr lang="en-US" altLang="ja-JP" dirty="0">
                <a:solidFill>
                  <a:schemeClr val="bg1">
                    <a:lumMod val="50000"/>
                  </a:schemeClr>
                </a:solidFill>
                <a:latin typeface="+mn-ea"/>
              </a:rPr>
              <a:t>k=10</a:t>
            </a:r>
            <a:r>
              <a:rPr lang="ja-JP" altLang="en-US" dirty="0">
                <a:solidFill>
                  <a:schemeClr val="bg1">
                    <a:lumMod val="50000"/>
                  </a:schemeClr>
                </a:solidFill>
                <a:latin typeface="+mn-ea"/>
              </a:rPr>
              <a:t>で、④正解ゲノムサイズ</a:t>
            </a:r>
            <a:r>
              <a:rPr lang="en-US" altLang="ja-JP" dirty="0">
                <a:solidFill>
                  <a:schemeClr val="bg1">
                    <a:lumMod val="50000"/>
                  </a:schemeClr>
                </a:solidFill>
                <a:latin typeface="+mn-ea"/>
              </a:rPr>
              <a:t>1,000</a:t>
            </a:r>
            <a:r>
              <a:rPr lang="ja-JP" altLang="en-US" dirty="0">
                <a:solidFill>
                  <a:schemeClr val="bg1">
                    <a:lumMod val="50000"/>
                  </a:schemeClr>
                </a:solidFill>
                <a:latin typeface="+mn-ea"/>
              </a:rPr>
              <a:t>塩基だということが分かっているファイル（</a:t>
            </a:r>
            <a:r>
              <a:rPr lang="en-US" altLang="ja-JP" dirty="0">
                <a:solidFill>
                  <a:schemeClr val="bg1">
                    <a:lumMod val="50000"/>
                  </a:schemeClr>
                </a:solidFill>
                <a:latin typeface="+mn-ea"/>
              </a:rPr>
              <a:t>sample33_ngs.fasta</a:t>
            </a:r>
            <a:r>
              <a:rPr lang="ja-JP" altLang="en-US" dirty="0">
                <a:solidFill>
                  <a:schemeClr val="bg1">
                    <a:lumMod val="50000"/>
                  </a:schemeClr>
                </a:solidFill>
                <a:latin typeface="+mn-ea"/>
              </a:rPr>
              <a:t>）をダウンロードしておいて、コピペ実行。</a:t>
            </a:r>
            <a:r>
              <a:rPr lang="ja-JP" altLang="en-US" dirty="0">
                <a:latin typeface="+mn-ea"/>
              </a:rPr>
              <a:t>実行結果。⑤推定ゲノムサイズは</a:t>
            </a:r>
            <a:r>
              <a:rPr lang="en-US" altLang="ja-JP" dirty="0">
                <a:latin typeface="+mn-ea"/>
              </a:rPr>
              <a:t>904</a:t>
            </a:r>
            <a:r>
              <a:rPr lang="ja-JP" altLang="en-US" dirty="0">
                <a:latin typeface="+mn-ea"/>
              </a:rPr>
              <a:t>。真の値に近いといえば近いが、若干小さめともいえる。この主な理由は、入力ファイルのデータ量が少なめだから（</a:t>
            </a:r>
            <a:r>
              <a:rPr lang="en-US" altLang="ja-JP" dirty="0">
                <a:solidFill>
                  <a:srgbClr val="FF0000"/>
                </a:solidFill>
                <a:latin typeface="+mn-ea"/>
              </a:rPr>
              <a:t>4X coverage</a:t>
            </a:r>
            <a:r>
              <a:rPr lang="ja-JP" altLang="en-US" dirty="0">
                <a:latin typeface="+mn-ea"/>
              </a:rPr>
              <a:t>）。データ量を</a:t>
            </a:r>
            <a:r>
              <a:rPr lang="en-US" altLang="ja-JP" dirty="0">
                <a:solidFill>
                  <a:srgbClr val="FF0000"/>
                </a:solidFill>
                <a:latin typeface="+mn-ea"/>
              </a:rPr>
              <a:t>10X coverage</a:t>
            </a:r>
            <a:r>
              <a:rPr lang="ja-JP" altLang="en-US" dirty="0">
                <a:solidFill>
                  <a:srgbClr val="FF0000"/>
                </a:solidFill>
                <a:latin typeface="+mn-ea"/>
              </a:rPr>
              <a:t>に増やしたものが例題</a:t>
            </a:r>
            <a:r>
              <a:rPr lang="en-US" altLang="ja-JP" dirty="0">
                <a:solidFill>
                  <a:srgbClr val="FF0000"/>
                </a:solidFill>
                <a:latin typeface="+mn-ea"/>
              </a:rPr>
              <a:t>12</a:t>
            </a:r>
            <a:r>
              <a:rPr lang="ja-JP" altLang="en-US" dirty="0">
                <a:latin typeface="+mn-ea"/>
              </a:rPr>
              <a:t>。</a:t>
            </a:r>
          </a:p>
        </p:txBody>
      </p:sp>
      <p:grpSp>
        <p:nvGrpSpPr>
          <p:cNvPr id="23" name="グループ化 1">
            <a:extLst>
              <a:ext uri="{FF2B5EF4-FFF2-40B4-BE49-F238E27FC236}">
                <a16:creationId xmlns:a16="http://schemas.microsoft.com/office/drawing/2014/main" id="{F8B21F7B-2DBC-49B1-B7C5-98F04D593CDB}"/>
              </a:ext>
            </a:extLst>
          </p:cNvPr>
          <p:cNvGrpSpPr>
            <a:grpSpLocks/>
          </p:cNvGrpSpPr>
          <p:nvPr/>
        </p:nvGrpSpPr>
        <p:grpSpPr bwMode="auto">
          <a:xfrm>
            <a:off x="632520" y="6031468"/>
            <a:ext cx="647700" cy="369332"/>
            <a:chOff x="8773143" y="4154400"/>
            <a:chExt cx="647700" cy="369332"/>
          </a:xfrm>
        </p:grpSpPr>
        <p:sp>
          <p:nvSpPr>
            <p:cNvPr id="24" name="下矢印 29">
              <a:extLst>
                <a:ext uri="{FF2B5EF4-FFF2-40B4-BE49-F238E27FC236}">
                  <a16:creationId xmlns:a16="http://schemas.microsoft.com/office/drawing/2014/main" id="{B3F8E8BE-0EE7-4447-A57F-34D5763CB84D}"/>
                </a:ext>
              </a:extLst>
            </p:cNvPr>
            <p:cNvSpPr>
              <a:spLocks noChangeArrowheads="1"/>
            </p:cNvSpPr>
            <p:nvPr/>
          </p:nvSpPr>
          <p:spPr bwMode="auto">
            <a:xfrm rot="8100000">
              <a:off x="8773143" y="418375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5" name="正方形/長方形 1">
              <a:extLst>
                <a:ext uri="{FF2B5EF4-FFF2-40B4-BE49-F238E27FC236}">
                  <a16:creationId xmlns:a16="http://schemas.microsoft.com/office/drawing/2014/main" id="{66782B12-D99B-480E-B41A-EB531117F595}"/>
                </a:ext>
              </a:extLst>
            </p:cNvPr>
            <p:cNvSpPr>
              <a:spLocks noChangeArrowheads="1"/>
            </p:cNvSpPr>
            <p:nvPr/>
          </p:nvSpPr>
          <p:spPr bwMode="auto">
            <a:xfrm>
              <a:off x="8906400" y="41544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spTree>
    <p:extLst>
      <p:ext uri="{BB962C8B-B14F-4D97-AF65-F5344CB8AC3E}">
        <p14:creationId xmlns:p14="http://schemas.microsoft.com/office/powerpoint/2010/main" val="214926419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6000"/>
            <a:ext cx="9453504" cy="4536157"/>
          </a:xfrm>
        </p:spPr>
        <p:txBody>
          <a:bodyPr/>
          <a:lstStyle/>
          <a:p>
            <a:r>
              <a:rPr lang="en-US" altLang="ja-JP" sz="2400" dirty="0">
                <a:solidFill>
                  <a:schemeClr val="bg1">
                    <a:lumMod val="50000"/>
                  </a:schemeClr>
                </a:solidFill>
                <a:latin typeface="+mn-ea"/>
              </a:rPr>
              <a:t>Introduction</a:t>
            </a:r>
            <a:r>
              <a:rPr lang="ja-JP" altLang="en-US" sz="2400" dirty="0">
                <a:solidFill>
                  <a:schemeClr val="bg1">
                    <a:lumMod val="50000"/>
                  </a:schemeClr>
                </a:solidFill>
                <a:latin typeface="+mn-ea"/>
              </a:rPr>
              <a:t>、出現頻度解析（</a:t>
            </a:r>
            <a:r>
              <a:rPr lang="en-US" altLang="ja-JP" sz="2400" dirty="0">
                <a:solidFill>
                  <a:schemeClr val="bg1">
                    <a:lumMod val="50000"/>
                  </a:schemeClr>
                </a:solidFill>
                <a:latin typeface="+mn-ea"/>
              </a:rPr>
              <a:t>k=2</a:t>
            </a:r>
            <a:r>
              <a:rPr lang="ja-JP" altLang="en-US" sz="2400" dirty="0">
                <a:solidFill>
                  <a:schemeClr val="bg1">
                    <a:lumMod val="50000"/>
                  </a:schemeClr>
                </a:solidFill>
                <a:latin typeface="+mn-ea"/>
              </a:rPr>
              <a:t>）、出現頻度解析（</a:t>
            </a:r>
            <a:r>
              <a:rPr lang="en-US" altLang="ja-JP" sz="2400" dirty="0">
                <a:solidFill>
                  <a:schemeClr val="bg1">
                    <a:lumMod val="50000"/>
                  </a:schemeClr>
                </a:solidFill>
                <a:latin typeface="+mn-ea"/>
              </a:rPr>
              <a:t>k=1</a:t>
            </a:r>
            <a:r>
              <a:rPr lang="ja-JP" altLang="en-US" sz="2400" dirty="0">
                <a:solidFill>
                  <a:schemeClr val="bg1">
                    <a:lumMod val="50000"/>
                  </a:schemeClr>
                </a:solidFill>
                <a:latin typeface="+mn-ea"/>
              </a:rPr>
              <a:t>）</a:t>
            </a:r>
            <a:endParaRPr lang="en-US" altLang="ja-JP" sz="2400" dirty="0">
              <a:solidFill>
                <a:schemeClr val="bg1">
                  <a:lumMod val="50000"/>
                </a:schemeClr>
              </a:solidFill>
              <a:latin typeface="+mn-ea"/>
            </a:endParaRPr>
          </a:p>
          <a:p>
            <a:r>
              <a:rPr lang="en-US" altLang="ja-JP" sz="2400" dirty="0">
                <a:solidFill>
                  <a:schemeClr val="bg1">
                    <a:lumMod val="50000"/>
                  </a:schemeClr>
                </a:solidFill>
                <a:latin typeface="+mn-ea"/>
              </a:rPr>
              <a:t>k=1</a:t>
            </a:r>
            <a:r>
              <a:rPr lang="ja-JP" altLang="en-US" sz="2400" dirty="0">
                <a:solidFill>
                  <a:schemeClr val="bg1">
                    <a:lumMod val="50000"/>
                  </a:schemeClr>
                </a:solidFill>
                <a:latin typeface="+mn-ea"/>
              </a:rPr>
              <a:t>で実践、</a:t>
            </a:r>
            <a:r>
              <a:rPr lang="en-US" altLang="ja-JP" sz="2400" dirty="0">
                <a:solidFill>
                  <a:schemeClr val="bg1">
                    <a:lumMod val="50000"/>
                  </a:schemeClr>
                </a:solidFill>
                <a:latin typeface="+mn-ea"/>
              </a:rPr>
              <a:t>multi-FASTA</a:t>
            </a:r>
            <a:r>
              <a:rPr lang="ja-JP" altLang="en-US" sz="2400" dirty="0">
                <a:solidFill>
                  <a:schemeClr val="bg1">
                    <a:lumMod val="50000"/>
                  </a:schemeClr>
                </a:solidFill>
                <a:latin typeface="+mn-ea"/>
              </a:rPr>
              <a:t>ファイル、他の例題を実行</a:t>
            </a:r>
            <a:endParaRPr lang="en-US" altLang="ja-JP" sz="2400" dirty="0">
              <a:solidFill>
                <a:schemeClr val="bg1">
                  <a:lumMod val="50000"/>
                </a:schemeClr>
              </a:solidFill>
              <a:latin typeface="+mn-ea"/>
            </a:endParaRPr>
          </a:p>
          <a:p>
            <a:r>
              <a:rPr lang="en-US" altLang="ja-JP" sz="2400" dirty="0">
                <a:solidFill>
                  <a:schemeClr val="bg1">
                    <a:lumMod val="50000"/>
                  </a:schemeClr>
                </a:solidFill>
                <a:latin typeface="+mn-ea"/>
              </a:rPr>
              <a:t>k=2</a:t>
            </a:r>
            <a:r>
              <a:rPr lang="ja-JP" altLang="en-US" sz="2400" dirty="0">
                <a:solidFill>
                  <a:schemeClr val="bg1">
                    <a:lumMod val="50000"/>
                  </a:schemeClr>
                </a:solidFill>
                <a:latin typeface="+mn-ea"/>
              </a:rPr>
              <a:t>で実践、関数マニュアル、例題</a:t>
            </a:r>
            <a:r>
              <a:rPr lang="en-US" altLang="ja-JP" sz="2400" dirty="0">
                <a:solidFill>
                  <a:schemeClr val="bg1">
                    <a:lumMod val="50000"/>
                  </a:schemeClr>
                </a:solidFill>
                <a:latin typeface="+mn-ea"/>
              </a:rPr>
              <a:t>2</a:t>
            </a:r>
            <a:r>
              <a:rPr lang="ja-JP" altLang="en-US" sz="2400" dirty="0">
                <a:solidFill>
                  <a:schemeClr val="bg1">
                    <a:lumMod val="50000"/>
                  </a:schemeClr>
                </a:solidFill>
                <a:latin typeface="+mn-ea"/>
              </a:rPr>
              <a:t>を実行、例題</a:t>
            </a:r>
            <a:r>
              <a:rPr lang="en-US" altLang="ja-JP" sz="2400" dirty="0">
                <a:solidFill>
                  <a:schemeClr val="bg1">
                    <a:lumMod val="50000"/>
                  </a:schemeClr>
                </a:solidFill>
                <a:latin typeface="+mn-ea"/>
              </a:rPr>
              <a:t>7</a:t>
            </a:r>
            <a:r>
              <a:rPr lang="ja-JP" altLang="en-US" sz="2400" dirty="0">
                <a:solidFill>
                  <a:schemeClr val="bg1">
                    <a:lumMod val="50000"/>
                  </a:schemeClr>
                </a:solidFill>
                <a:latin typeface="+mn-ea"/>
              </a:rPr>
              <a:t>を実行</a:t>
            </a:r>
            <a:endParaRPr lang="en-US" altLang="ja-JP" sz="2400" dirty="0">
              <a:solidFill>
                <a:schemeClr val="bg1">
                  <a:lumMod val="50000"/>
                </a:schemeClr>
              </a:solidFill>
              <a:latin typeface="+mn-ea"/>
            </a:endParaRPr>
          </a:p>
          <a:p>
            <a:r>
              <a:rPr lang="ja-JP" altLang="en-US" sz="2400" dirty="0">
                <a:solidFill>
                  <a:schemeClr val="bg1">
                    <a:lumMod val="50000"/>
                  </a:schemeClr>
                </a:solidFill>
                <a:latin typeface="+mn-ea"/>
              </a:rPr>
              <a:t>確率の話、作図（例題</a:t>
            </a:r>
            <a:r>
              <a:rPr lang="en-US" altLang="ja-JP" sz="2400" dirty="0">
                <a:solidFill>
                  <a:schemeClr val="bg1">
                    <a:lumMod val="50000"/>
                  </a:schemeClr>
                </a:solidFill>
                <a:latin typeface="+mn-ea"/>
              </a:rPr>
              <a:t>10</a:t>
            </a:r>
            <a:r>
              <a:rPr lang="ja-JP" altLang="en-US" sz="2400" dirty="0">
                <a:solidFill>
                  <a:schemeClr val="bg1">
                    <a:lumMod val="50000"/>
                  </a:schemeClr>
                </a:solidFill>
                <a:latin typeface="+mn-ea"/>
              </a:rPr>
              <a:t>）、作図（例題</a:t>
            </a:r>
            <a:r>
              <a:rPr lang="en-US" altLang="ja-JP" sz="2400" dirty="0">
                <a:solidFill>
                  <a:schemeClr val="bg1">
                    <a:lumMod val="50000"/>
                  </a:schemeClr>
                </a:solidFill>
                <a:latin typeface="+mn-ea"/>
              </a:rPr>
              <a:t>11</a:t>
            </a:r>
            <a:r>
              <a:rPr lang="ja-JP" altLang="en-US" sz="2400" dirty="0">
                <a:solidFill>
                  <a:schemeClr val="bg1">
                    <a:lumMod val="50000"/>
                  </a:schemeClr>
                </a:solidFill>
                <a:latin typeface="+mn-ea"/>
              </a:rPr>
              <a:t>）、作図（例題</a:t>
            </a:r>
            <a:r>
              <a:rPr lang="en-US" altLang="ja-JP" sz="2400" dirty="0">
                <a:solidFill>
                  <a:schemeClr val="bg1">
                    <a:lumMod val="50000"/>
                  </a:schemeClr>
                </a:solidFill>
                <a:latin typeface="+mn-ea"/>
              </a:rPr>
              <a:t>12</a:t>
            </a:r>
            <a:r>
              <a:rPr lang="ja-JP" altLang="en-US" sz="2400" dirty="0">
                <a:solidFill>
                  <a:schemeClr val="bg1">
                    <a:lumMod val="50000"/>
                  </a:schemeClr>
                </a:solidFill>
                <a:latin typeface="+mn-ea"/>
              </a:rPr>
              <a:t>）</a:t>
            </a:r>
            <a:endParaRPr lang="en-US" altLang="ja-JP" sz="2400" dirty="0">
              <a:solidFill>
                <a:schemeClr val="bg1">
                  <a:lumMod val="50000"/>
                </a:schemeClr>
              </a:solidFill>
              <a:latin typeface="+mn-ea"/>
            </a:endParaRPr>
          </a:p>
          <a:p>
            <a:r>
              <a:rPr lang="ja-JP" altLang="en-US" sz="2400" dirty="0">
                <a:solidFill>
                  <a:schemeClr val="bg1">
                    <a:lumMod val="50000"/>
                  </a:schemeClr>
                </a:solidFill>
                <a:latin typeface="+mn-ea"/>
              </a:rPr>
              <a:t>塩基配列解析の基礎</a:t>
            </a:r>
            <a:endParaRPr lang="en-US" altLang="ja-JP" sz="2400" dirty="0">
              <a:solidFill>
                <a:schemeClr val="bg1">
                  <a:lumMod val="50000"/>
                </a:schemeClr>
              </a:solidFill>
              <a:latin typeface="+mn-ea"/>
            </a:endParaRPr>
          </a:p>
          <a:p>
            <a:pPr lvl="1"/>
            <a:r>
              <a:rPr lang="en-US" altLang="ja-JP" sz="2000" dirty="0">
                <a:solidFill>
                  <a:schemeClr val="bg1">
                    <a:lumMod val="50000"/>
                  </a:schemeClr>
                </a:solidFill>
                <a:latin typeface="+mn-ea"/>
              </a:rPr>
              <a:t>GC</a:t>
            </a:r>
            <a:r>
              <a:rPr lang="ja-JP" altLang="en-US" sz="2000" dirty="0">
                <a:solidFill>
                  <a:schemeClr val="bg1">
                    <a:lumMod val="50000"/>
                  </a:schemeClr>
                </a:solidFill>
                <a:latin typeface="+mn-ea"/>
              </a:rPr>
              <a:t>含量、ランダム配列を生成、部分配列の切り出し</a:t>
            </a:r>
            <a:endParaRPr lang="en-US" altLang="ja-JP" sz="2000" dirty="0">
              <a:solidFill>
                <a:schemeClr val="bg1">
                  <a:lumMod val="50000"/>
                </a:schemeClr>
              </a:solidFill>
              <a:latin typeface="+mn-ea"/>
            </a:endParaRPr>
          </a:p>
          <a:p>
            <a:r>
              <a:rPr lang="ja-JP" altLang="en-US" sz="2400" dirty="0">
                <a:solidFill>
                  <a:schemeClr val="bg1">
                    <a:lumMod val="50000"/>
                  </a:schemeClr>
                </a:solidFill>
                <a:latin typeface="+mn-ea"/>
              </a:rPr>
              <a:t>ゲノムサイズ推定</a:t>
            </a:r>
            <a:endParaRPr lang="en-US" altLang="ja-JP" sz="2400" dirty="0">
              <a:solidFill>
                <a:schemeClr val="bg1">
                  <a:lumMod val="50000"/>
                </a:schemeClr>
              </a:solidFill>
              <a:latin typeface="+mn-ea"/>
            </a:endParaRPr>
          </a:p>
          <a:p>
            <a:pPr lvl="1"/>
            <a:r>
              <a:rPr lang="ja-JP" altLang="en-US" sz="2000" dirty="0">
                <a:solidFill>
                  <a:schemeClr val="bg1">
                    <a:lumMod val="50000"/>
                  </a:schemeClr>
                </a:solidFill>
                <a:latin typeface="+mn-ea"/>
              </a:rPr>
              <a:t>サンプルデータ（例題</a:t>
            </a:r>
            <a:r>
              <a:rPr lang="en-US" altLang="ja-JP" sz="2000" dirty="0">
                <a:solidFill>
                  <a:schemeClr val="bg1">
                    <a:lumMod val="50000"/>
                  </a:schemeClr>
                </a:solidFill>
                <a:latin typeface="+mn-ea"/>
              </a:rPr>
              <a:t>32</a:t>
            </a:r>
            <a:r>
              <a:rPr lang="ja-JP" altLang="en-US" sz="2000" dirty="0">
                <a:solidFill>
                  <a:schemeClr val="bg1">
                    <a:lumMod val="50000"/>
                  </a:schemeClr>
                </a:solidFill>
                <a:latin typeface="+mn-ea"/>
              </a:rPr>
              <a:t>）、被覆率（</a:t>
            </a:r>
            <a:r>
              <a:rPr lang="en-US" altLang="ja-JP" sz="2000" dirty="0">
                <a:solidFill>
                  <a:schemeClr val="bg1">
                    <a:lumMod val="50000"/>
                  </a:schemeClr>
                </a:solidFill>
                <a:latin typeface="+mn-ea"/>
              </a:rPr>
              <a:t>coverage</a:t>
            </a:r>
            <a:r>
              <a:rPr lang="ja-JP" altLang="en-US" sz="2000" dirty="0">
                <a:solidFill>
                  <a:schemeClr val="bg1">
                    <a:lumMod val="50000"/>
                  </a:schemeClr>
                </a:solidFill>
                <a:latin typeface="+mn-ea"/>
              </a:rPr>
              <a:t>）、基本的な考え方</a:t>
            </a:r>
            <a:r>
              <a:rPr lang="en-US" altLang="ja-JP" sz="2000" dirty="0">
                <a:solidFill>
                  <a:schemeClr val="bg1">
                    <a:lumMod val="50000"/>
                  </a:schemeClr>
                </a:solidFill>
                <a:latin typeface="+mn-ea"/>
              </a:rPr>
              <a:t>(</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7</a:t>
            </a:r>
            <a:r>
              <a:rPr lang="ja-JP" altLang="en-US" sz="2000" dirty="0">
                <a:solidFill>
                  <a:schemeClr val="bg1">
                    <a:lumMod val="50000"/>
                  </a:schemeClr>
                </a:solidFill>
                <a:latin typeface="+mn-ea"/>
              </a:rPr>
              <a:t>）</a:t>
            </a:r>
            <a:endParaRPr lang="en-US" altLang="ja-JP" sz="2000" dirty="0">
              <a:solidFill>
                <a:schemeClr val="bg1">
                  <a:lumMod val="50000"/>
                </a:schemeClr>
              </a:solidFill>
              <a:latin typeface="+mn-ea"/>
            </a:endParaRPr>
          </a:p>
          <a:p>
            <a:pPr lvl="1"/>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8</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k=2)</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9</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k=3</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1,000</a:t>
            </a:r>
            <a:r>
              <a:rPr lang="ja-JP" altLang="en-US" sz="2000" dirty="0">
                <a:solidFill>
                  <a:schemeClr val="bg1">
                    <a:lumMod val="50000"/>
                  </a:schemeClr>
                </a:solidFill>
                <a:latin typeface="+mn-ea"/>
              </a:rPr>
              <a:t>塩基の仮想ゲノム（サンプルデータの例題</a:t>
            </a:r>
            <a:r>
              <a:rPr lang="en-US" altLang="ja-JP" sz="2000" dirty="0">
                <a:solidFill>
                  <a:schemeClr val="bg1">
                    <a:lumMod val="50000"/>
                  </a:schemeClr>
                </a:solidFill>
                <a:latin typeface="+mn-ea"/>
              </a:rPr>
              <a:t>33</a:t>
            </a:r>
            <a:r>
              <a:rPr lang="ja-JP" altLang="en-US" sz="2000" dirty="0">
                <a:solidFill>
                  <a:schemeClr val="bg1">
                    <a:lumMod val="50000"/>
                  </a:schemeClr>
                </a:solidFill>
                <a:latin typeface="+mn-ea"/>
              </a:rPr>
              <a:t>）</a:t>
            </a:r>
            <a:endParaRPr lang="en-US" altLang="ja-JP" sz="2000" dirty="0">
              <a:solidFill>
                <a:schemeClr val="bg1">
                  <a:lumMod val="50000"/>
                </a:schemeClr>
              </a:solidFill>
              <a:latin typeface="+mn-ea"/>
            </a:endParaRPr>
          </a:p>
          <a:p>
            <a:pPr lvl="1"/>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11(k=10)</a:t>
            </a:r>
            <a:r>
              <a:rPr lang="ja-JP" altLang="en-US" sz="2000" dirty="0">
                <a:solidFill>
                  <a:schemeClr val="bg1">
                    <a:lumMod val="50000"/>
                  </a:schemeClr>
                </a:solidFill>
                <a:latin typeface="+mn-ea"/>
              </a:rPr>
              <a:t>、</a:t>
            </a:r>
            <a:r>
              <a:rPr lang="ja-JP" altLang="en-US" sz="2000" dirty="0">
                <a:latin typeface="+mn-ea"/>
              </a:rPr>
              <a:t>例題</a:t>
            </a:r>
            <a:r>
              <a:rPr lang="en-US" altLang="ja-JP" sz="2000" dirty="0">
                <a:latin typeface="+mn-ea"/>
              </a:rPr>
              <a:t>12(k=10)</a:t>
            </a:r>
            <a:r>
              <a:rPr lang="ja-JP" altLang="en-US" sz="2000" dirty="0">
                <a:solidFill>
                  <a:schemeClr val="bg1">
                    <a:lumMod val="50000"/>
                  </a:schemeClr>
                </a:solidFill>
                <a:latin typeface="+mn-ea"/>
              </a:rPr>
              <a:t>、シークエンスエラーを含む場合</a:t>
            </a:r>
            <a:endParaRPr lang="en-US" altLang="ja-JP" sz="2000" dirty="0">
              <a:solidFill>
                <a:schemeClr val="bg1">
                  <a:lumMod val="50000"/>
                </a:schemeClr>
              </a:solidFill>
              <a:latin typeface="+mn-ea"/>
            </a:endParaRPr>
          </a:p>
          <a:p>
            <a:endParaRPr lang="en-US" altLang="ja-JP" sz="2400" dirty="0">
              <a:solidFill>
                <a:schemeClr val="bg1">
                  <a:lumMod val="50000"/>
                </a:schemeClr>
              </a:solidFill>
              <a:latin typeface="+mn-ea"/>
            </a:endParaRPr>
          </a:p>
          <a:p>
            <a:pPr lvl="1"/>
            <a:endParaRPr lang="en-US" altLang="ja-JP" sz="2000" dirty="0">
              <a:solidFill>
                <a:schemeClr val="bg1">
                  <a:lumMod val="50000"/>
                </a:schemeClr>
              </a:solidFill>
              <a:latin typeface="+mn-ea"/>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207</a:t>
            </a:fld>
            <a:endParaRPr kumimoji="0" lang="en-US" altLang="ja-JP">
              <a:latin typeface="Arial Black" pitchFamily="34" charset="0"/>
            </a:endParaRPr>
          </a:p>
        </p:txBody>
      </p:sp>
    </p:spTree>
    <p:extLst>
      <p:ext uri="{BB962C8B-B14F-4D97-AF65-F5344CB8AC3E}">
        <p14:creationId xmlns:p14="http://schemas.microsoft.com/office/powerpoint/2010/main" val="202521488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C80929B-01F5-40FC-8F82-B340FC35A44A}"/>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例題</a:t>
            </a:r>
            <a:r>
              <a:rPr lang="en-US" altLang="ja-JP" sz="4000" dirty="0">
                <a:latin typeface="+mn-ea"/>
              </a:rPr>
              <a:t>12</a:t>
            </a:r>
            <a:r>
              <a:rPr lang="ja-JP" altLang="en-US" sz="4000" dirty="0">
                <a:latin typeface="+mn-ea"/>
              </a:rPr>
              <a:t>（</a:t>
            </a:r>
            <a:r>
              <a:rPr lang="en-US" altLang="ja-JP" sz="4000" dirty="0">
                <a:latin typeface="+mn-ea"/>
              </a:rPr>
              <a:t>k=</a:t>
            </a:r>
            <a:r>
              <a:rPr lang="en-US" altLang="ja-JP" sz="4000" dirty="0">
                <a:solidFill>
                  <a:srgbClr val="669900"/>
                </a:solidFill>
                <a:latin typeface="+mn-ea"/>
              </a:rPr>
              <a:t>10</a:t>
            </a:r>
            <a:r>
              <a:rPr lang="ja-JP" altLang="en-US" sz="4000" dirty="0">
                <a:latin typeface="+mn-ea"/>
              </a:rPr>
              <a:t>）</a:t>
            </a:r>
            <a:r>
              <a:rPr lang="en-US" altLang="ja-JP" sz="4000" dirty="0">
                <a:latin typeface="+mn-ea"/>
              </a:rPr>
              <a:t>1</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208</a:t>
            </a:fld>
            <a:endParaRPr lang="en-US" altLang="ja-JP" dirty="0">
              <a:solidFill>
                <a:srgbClr val="000000"/>
              </a:solidFill>
            </a:endParaRPr>
          </a:p>
        </p:txBody>
      </p:sp>
      <p:pic>
        <p:nvPicPr>
          <p:cNvPr id="4" name="図 3">
            <a:extLst>
              <a:ext uri="{FF2B5EF4-FFF2-40B4-BE49-F238E27FC236}">
                <a16:creationId xmlns:a16="http://schemas.microsoft.com/office/drawing/2014/main" id="{530401EB-B9E9-4750-AE5B-3B50EBDE1CC5}"/>
              </a:ext>
            </a:extLst>
          </p:cNvPr>
          <p:cNvPicPr>
            <a:picLocks noChangeAspect="1"/>
          </p:cNvPicPr>
          <p:nvPr/>
        </p:nvPicPr>
        <p:blipFill>
          <a:blip r:embed="rId4"/>
          <a:stretch>
            <a:fillRect/>
          </a:stretch>
        </p:blipFill>
        <p:spPr>
          <a:xfrm>
            <a:off x="792000" y="180000"/>
            <a:ext cx="4557155" cy="167655"/>
          </a:xfrm>
          <a:prstGeom prst="rect">
            <a:avLst/>
          </a:prstGeom>
        </p:spPr>
      </p:pic>
      <p:sp>
        <p:nvSpPr>
          <p:cNvPr id="20" name="Text Box 8">
            <a:extLst>
              <a:ext uri="{FF2B5EF4-FFF2-40B4-BE49-F238E27FC236}">
                <a16:creationId xmlns:a16="http://schemas.microsoft.com/office/drawing/2014/main" id="{6A30CDA1-32D0-4713-9FD8-ACF088B3BF2A}"/>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spcBef>
                <a:spcPct val="50000"/>
              </a:spcBef>
            </a:pPr>
            <a:r>
              <a:rPr lang="ja-JP" altLang="en-US" dirty="0">
                <a:latin typeface="+mn-ea"/>
              </a:rPr>
              <a:t>①の、②例題</a:t>
            </a:r>
            <a:r>
              <a:rPr lang="en-US" altLang="ja-JP" dirty="0">
                <a:latin typeface="+mn-ea"/>
              </a:rPr>
              <a:t>12</a:t>
            </a:r>
            <a:r>
              <a:rPr lang="ja-JP" altLang="en-US" dirty="0">
                <a:latin typeface="+mn-ea"/>
              </a:rPr>
              <a:t>。③</a:t>
            </a:r>
            <a:r>
              <a:rPr lang="en-US" altLang="ja-JP" dirty="0">
                <a:latin typeface="+mn-ea"/>
              </a:rPr>
              <a:t>k=</a:t>
            </a:r>
            <a:r>
              <a:rPr lang="en-US" altLang="ja-JP" dirty="0">
                <a:solidFill>
                  <a:srgbClr val="669900"/>
                </a:solidFill>
                <a:latin typeface="+mn-ea"/>
              </a:rPr>
              <a:t>10</a:t>
            </a:r>
            <a:r>
              <a:rPr lang="ja-JP" altLang="en-US" dirty="0">
                <a:latin typeface="+mn-ea"/>
              </a:rPr>
              <a:t>で、④正解ゲノムサイズ</a:t>
            </a:r>
            <a:r>
              <a:rPr lang="en-US" altLang="ja-JP" dirty="0">
                <a:latin typeface="+mn-ea"/>
              </a:rPr>
              <a:t>1,000</a:t>
            </a:r>
            <a:r>
              <a:rPr lang="ja-JP" altLang="en-US" dirty="0">
                <a:latin typeface="+mn-ea"/>
              </a:rPr>
              <a:t>塩基から</a:t>
            </a:r>
            <a:r>
              <a:rPr lang="en-US" altLang="ja-JP" dirty="0">
                <a:latin typeface="+mn-ea"/>
              </a:rPr>
              <a:t>20</a:t>
            </a:r>
            <a:r>
              <a:rPr lang="ja-JP" altLang="en-US" dirty="0">
                <a:latin typeface="+mn-ea"/>
              </a:rPr>
              <a:t>塩基長のリードを</a:t>
            </a:r>
            <a:r>
              <a:rPr lang="en-US" altLang="ja-JP" dirty="0">
                <a:latin typeface="+mn-ea"/>
              </a:rPr>
              <a:t>500</a:t>
            </a:r>
            <a:r>
              <a:rPr lang="ja-JP" altLang="en-US" dirty="0">
                <a:latin typeface="+mn-ea"/>
              </a:rPr>
              <a:t>個分生成した、総塩基数</a:t>
            </a:r>
            <a:r>
              <a:rPr lang="en-US" altLang="ja-JP" dirty="0">
                <a:latin typeface="+mn-ea"/>
              </a:rPr>
              <a:t>10,000</a:t>
            </a:r>
            <a:r>
              <a:rPr lang="ja-JP" altLang="en-US" dirty="0">
                <a:latin typeface="+mn-ea"/>
              </a:rPr>
              <a:t>のファイル（</a:t>
            </a:r>
            <a:r>
              <a:rPr lang="en-US" altLang="ja-JP" dirty="0">
                <a:solidFill>
                  <a:srgbClr val="669900"/>
                </a:solidFill>
                <a:latin typeface="+mn-ea"/>
              </a:rPr>
              <a:t>sample34_ngs.fasta</a:t>
            </a:r>
            <a:r>
              <a:rPr lang="ja-JP" altLang="en-US" dirty="0">
                <a:latin typeface="+mn-ea"/>
              </a:rPr>
              <a:t>）をダウンロードして、コピペ実行。</a:t>
            </a:r>
          </a:p>
        </p:txBody>
      </p:sp>
      <p:grpSp>
        <p:nvGrpSpPr>
          <p:cNvPr id="13" name="グループ化 1">
            <a:extLst>
              <a:ext uri="{FF2B5EF4-FFF2-40B4-BE49-F238E27FC236}">
                <a16:creationId xmlns:a16="http://schemas.microsoft.com/office/drawing/2014/main" id="{FE87FF85-CFAF-44AF-ADBE-22FCAC7E8A2E}"/>
              </a:ext>
            </a:extLst>
          </p:cNvPr>
          <p:cNvGrpSpPr>
            <a:grpSpLocks/>
          </p:cNvGrpSpPr>
          <p:nvPr/>
        </p:nvGrpSpPr>
        <p:grpSpPr bwMode="auto">
          <a:xfrm>
            <a:off x="433046" y="1368000"/>
            <a:ext cx="415498" cy="647700"/>
            <a:chOff x="8946000" y="4620357"/>
            <a:chExt cx="415497" cy="647700"/>
          </a:xfrm>
        </p:grpSpPr>
        <p:sp>
          <p:nvSpPr>
            <p:cNvPr id="14" name="下矢印 31">
              <a:extLst>
                <a:ext uri="{FF2B5EF4-FFF2-40B4-BE49-F238E27FC236}">
                  <a16:creationId xmlns:a16="http://schemas.microsoft.com/office/drawing/2014/main" id="{D53BB3AE-BB0E-40CC-BFAE-595B1AB400C5}"/>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5" name="正方形/長方形 1">
              <a:extLst>
                <a:ext uri="{FF2B5EF4-FFF2-40B4-BE49-F238E27FC236}">
                  <a16:creationId xmlns:a16="http://schemas.microsoft.com/office/drawing/2014/main" id="{4E697B53-93EA-423D-B980-4AC3A0160BA0}"/>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19" name="グループ化 1">
            <a:extLst>
              <a:ext uri="{FF2B5EF4-FFF2-40B4-BE49-F238E27FC236}">
                <a16:creationId xmlns:a16="http://schemas.microsoft.com/office/drawing/2014/main" id="{02ABC1E5-CF0D-4A6E-914D-A9BC28DEF669}"/>
              </a:ext>
            </a:extLst>
          </p:cNvPr>
          <p:cNvGrpSpPr>
            <a:grpSpLocks/>
          </p:cNvGrpSpPr>
          <p:nvPr/>
        </p:nvGrpSpPr>
        <p:grpSpPr bwMode="auto">
          <a:xfrm>
            <a:off x="1641004" y="3049200"/>
            <a:ext cx="647700" cy="369332"/>
            <a:chOff x="8773143" y="4154400"/>
            <a:chExt cx="647700" cy="369332"/>
          </a:xfrm>
        </p:grpSpPr>
        <p:sp>
          <p:nvSpPr>
            <p:cNvPr id="21" name="下矢印 29">
              <a:extLst>
                <a:ext uri="{FF2B5EF4-FFF2-40B4-BE49-F238E27FC236}">
                  <a16:creationId xmlns:a16="http://schemas.microsoft.com/office/drawing/2014/main" id="{D109C43C-ED85-4727-B1CA-AAF8183E44E6}"/>
                </a:ext>
              </a:extLst>
            </p:cNvPr>
            <p:cNvSpPr>
              <a:spLocks noChangeArrowheads="1"/>
            </p:cNvSpPr>
            <p:nvPr/>
          </p:nvSpPr>
          <p:spPr bwMode="auto">
            <a:xfrm rot="8100000">
              <a:off x="8773143" y="418375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2" name="正方形/長方形 1">
              <a:extLst>
                <a:ext uri="{FF2B5EF4-FFF2-40B4-BE49-F238E27FC236}">
                  <a16:creationId xmlns:a16="http://schemas.microsoft.com/office/drawing/2014/main" id="{DE63415B-11C8-4086-982C-5BC77CDDC4EB}"/>
                </a:ext>
              </a:extLst>
            </p:cNvPr>
            <p:cNvSpPr>
              <a:spLocks noChangeArrowheads="1"/>
            </p:cNvSpPr>
            <p:nvPr/>
          </p:nvSpPr>
          <p:spPr bwMode="auto">
            <a:xfrm>
              <a:off x="8906400" y="41544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16" name="グループ化 1">
            <a:extLst>
              <a:ext uri="{FF2B5EF4-FFF2-40B4-BE49-F238E27FC236}">
                <a16:creationId xmlns:a16="http://schemas.microsoft.com/office/drawing/2014/main" id="{C3714D6E-AA33-49C0-A184-0AF62E1EC512}"/>
              </a:ext>
            </a:extLst>
          </p:cNvPr>
          <p:cNvGrpSpPr>
            <a:grpSpLocks/>
          </p:cNvGrpSpPr>
          <p:nvPr/>
        </p:nvGrpSpPr>
        <p:grpSpPr bwMode="auto">
          <a:xfrm>
            <a:off x="5169396" y="306000"/>
            <a:ext cx="647700" cy="369332"/>
            <a:chOff x="8773143" y="4154400"/>
            <a:chExt cx="647700" cy="369332"/>
          </a:xfrm>
        </p:grpSpPr>
        <p:sp>
          <p:nvSpPr>
            <p:cNvPr id="17" name="下矢印 29">
              <a:extLst>
                <a:ext uri="{FF2B5EF4-FFF2-40B4-BE49-F238E27FC236}">
                  <a16:creationId xmlns:a16="http://schemas.microsoft.com/office/drawing/2014/main" id="{AB368FF0-919B-44DE-BC77-019908CA7B5A}"/>
                </a:ext>
              </a:extLst>
            </p:cNvPr>
            <p:cNvSpPr>
              <a:spLocks noChangeArrowheads="1"/>
            </p:cNvSpPr>
            <p:nvPr/>
          </p:nvSpPr>
          <p:spPr bwMode="auto">
            <a:xfrm rot="8100000">
              <a:off x="8773143" y="418375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8" name="正方形/長方形 1">
              <a:extLst>
                <a:ext uri="{FF2B5EF4-FFF2-40B4-BE49-F238E27FC236}">
                  <a16:creationId xmlns:a16="http://schemas.microsoft.com/office/drawing/2014/main" id="{A67F74D9-DF2A-4D01-A752-00F23EEBCA2F}"/>
                </a:ext>
              </a:extLst>
            </p:cNvPr>
            <p:cNvSpPr>
              <a:spLocks noChangeArrowheads="1"/>
            </p:cNvSpPr>
            <p:nvPr/>
          </p:nvSpPr>
          <p:spPr bwMode="auto">
            <a:xfrm>
              <a:off x="8906400" y="41544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26" name="グループ化 25">
            <a:extLst>
              <a:ext uri="{FF2B5EF4-FFF2-40B4-BE49-F238E27FC236}">
                <a16:creationId xmlns:a16="http://schemas.microsoft.com/office/drawing/2014/main" id="{CB6A9981-16AC-4641-8443-2F6A1A588F19}"/>
              </a:ext>
            </a:extLst>
          </p:cNvPr>
          <p:cNvGrpSpPr>
            <a:grpSpLocks/>
          </p:cNvGrpSpPr>
          <p:nvPr/>
        </p:nvGrpSpPr>
        <p:grpSpPr bwMode="auto">
          <a:xfrm>
            <a:off x="5976000" y="1494000"/>
            <a:ext cx="647700" cy="368300"/>
            <a:chOff x="8265543" y="5967772"/>
            <a:chExt cx="647700" cy="369332"/>
          </a:xfrm>
        </p:grpSpPr>
        <p:sp>
          <p:nvSpPr>
            <p:cNvPr id="27" name="下矢印 26">
              <a:extLst>
                <a:ext uri="{FF2B5EF4-FFF2-40B4-BE49-F238E27FC236}">
                  <a16:creationId xmlns:a16="http://schemas.microsoft.com/office/drawing/2014/main" id="{23BC2C9C-2045-40D1-8C11-7790F7543A72}"/>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8" name="テキスト ボックス 27">
              <a:extLst>
                <a:ext uri="{FF2B5EF4-FFF2-40B4-BE49-F238E27FC236}">
                  <a16:creationId xmlns:a16="http://schemas.microsoft.com/office/drawing/2014/main" id="{9E8ED1B0-1BBD-461B-9C3B-4D7B4A46475F}"/>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④</a:t>
              </a:r>
            </a:p>
          </p:txBody>
        </p:sp>
      </p:grpSp>
    </p:spTree>
    <p:extLst>
      <p:ext uri="{BB962C8B-B14F-4D97-AF65-F5344CB8AC3E}">
        <p14:creationId xmlns:p14="http://schemas.microsoft.com/office/powerpoint/2010/main" val="398847587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449712E-63C4-7D65-FC7C-A6CECFD1AEEE}"/>
              </a:ext>
            </a:extLst>
          </p:cNvPr>
          <p:cNvPicPr>
            <a:picLocks noChangeAspect="1"/>
          </p:cNvPicPr>
          <p:nvPr/>
        </p:nvPicPr>
        <p:blipFill>
          <a:blip r:embed="rId3"/>
          <a:stretch>
            <a:fillRect/>
          </a:stretch>
        </p:blipFill>
        <p:spPr>
          <a:xfrm>
            <a:off x="36004" y="936006"/>
            <a:ext cx="8671084" cy="5667375"/>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例題</a:t>
            </a:r>
            <a:r>
              <a:rPr lang="en-US" altLang="ja-JP" sz="4000" dirty="0">
                <a:latin typeface="+mn-ea"/>
              </a:rPr>
              <a:t>12</a:t>
            </a:r>
            <a:r>
              <a:rPr lang="ja-JP" altLang="en-US" sz="4000" dirty="0">
                <a:latin typeface="+mn-ea"/>
              </a:rPr>
              <a:t>（</a:t>
            </a:r>
            <a:r>
              <a:rPr lang="en-US" altLang="ja-JP" sz="4000" dirty="0">
                <a:latin typeface="+mn-ea"/>
              </a:rPr>
              <a:t>k=</a:t>
            </a:r>
            <a:r>
              <a:rPr lang="en-US" altLang="ja-JP" sz="4000" dirty="0">
                <a:solidFill>
                  <a:srgbClr val="669900"/>
                </a:solidFill>
                <a:latin typeface="+mn-ea"/>
              </a:rPr>
              <a:t>10</a:t>
            </a:r>
            <a:r>
              <a:rPr lang="ja-JP" altLang="en-US" sz="4000" dirty="0">
                <a:latin typeface="+mn-ea"/>
              </a:rPr>
              <a:t>）</a:t>
            </a:r>
            <a:r>
              <a:rPr lang="en-US" altLang="ja-JP" sz="4000" dirty="0">
                <a:latin typeface="+mn-ea"/>
              </a:rPr>
              <a:t>2</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209</a:t>
            </a:fld>
            <a:endParaRPr lang="en-US" altLang="ja-JP" dirty="0">
              <a:solidFill>
                <a:srgbClr val="000000"/>
              </a:solidFill>
            </a:endParaRPr>
          </a:p>
        </p:txBody>
      </p:sp>
      <p:pic>
        <p:nvPicPr>
          <p:cNvPr id="4" name="図 3">
            <a:extLst>
              <a:ext uri="{FF2B5EF4-FFF2-40B4-BE49-F238E27FC236}">
                <a16:creationId xmlns:a16="http://schemas.microsoft.com/office/drawing/2014/main" id="{530401EB-B9E9-4750-AE5B-3B50EBDE1CC5}"/>
              </a:ext>
            </a:extLst>
          </p:cNvPr>
          <p:cNvPicPr>
            <a:picLocks noChangeAspect="1"/>
          </p:cNvPicPr>
          <p:nvPr/>
        </p:nvPicPr>
        <p:blipFill>
          <a:blip r:embed="rId4"/>
          <a:stretch>
            <a:fillRect/>
          </a:stretch>
        </p:blipFill>
        <p:spPr>
          <a:xfrm>
            <a:off x="792000" y="180000"/>
            <a:ext cx="4557155" cy="167655"/>
          </a:xfrm>
          <a:prstGeom prst="rect">
            <a:avLst/>
          </a:prstGeom>
        </p:spPr>
      </p:pic>
      <p:sp>
        <p:nvSpPr>
          <p:cNvPr id="20" name="Text Box 8">
            <a:extLst>
              <a:ext uri="{FF2B5EF4-FFF2-40B4-BE49-F238E27FC236}">
                <a16:creationId xmlns:a16="http://schemas.microsoft.com/office/drawing/2014/main" id="{6A30CDA1-32D0-4713-9FD8-ACF088B3BF2A}"/>
              </a:ext>
            </a:extLst>
          </p:cNvPr>
          <p:cNvSpPr txBox="1">
            <a:spLocks noChangeArrowheads="1"/>
          </p:cNvSpPr>
          <p:nvPr/>
        </p:nvSpPr>
        <p:spPr bwMode="auto">
          <a:xfrm>
            <a:off x="5796172" y="46100"/>
            <a:ext cx="4053371" cy="2585323"/>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spcBef>
                <a:spcPct val="50000"/>
              </a:spcBef>
            </a:pPr>
            <a:r>
              <a:rPr lang="ja-JP" altLang="en-US" dirty="0">
                <a:solidFill>
                  <a:schemeClr val="bg1">
                    <a:lumMod val="50000"/>
                  </a:schemeClr>
                </a:solidFill>
                <a:latin typeface="+mn-ea"/>
              </a:rPr>
              <a:t>①の、②例題</a:t>
            </a:r>
            <a:r>
              <a:rPr lang="en-US" altLang="ja-JP" dirty="0">
                <a:solidFill>
                  <a:schemeClr val="bg1">
                    <a:lumMod val="50000"/>
                  </a:schemeClr>
                </a:solidFill>
                <a:latin typeface="+mn-ea"/>
              </a:rPr>
              <a:t>13</a:t>
            </a:r>
            <a:r>
              <a:rPr lang="ja-JP" altLang="en-US" dirty="0">
                <a:solidFill>
                  <a:schemeClr val="bg1">
                    <a:lumMod val="50000"/>
                  </a:schemeClr>
                </a:solidFill>
                <a:latin typeface="+mn-ea"/>
              </a:rPr>
              <a:t>。③</a:t>
            </a:r>
            <a:r>
              <a:rPr lang="en-US" altLang="ja-JP" dirty="0">
                <a:solidFill>
                  <a:schemeClr val="bg1">
                    <a:lumMod val="50000"/>
                  </a:schemeClr>
                </a:solidFill>
                <a:latin typeface="+mn-ea"/>
              </a:rPr>
              <a:t>k=10</a:t>
            </a:r>
            <a:r>
              <a:rPr lang="ja-JP" altLang="en-US" dirty="0">
                <a:solidFill>
                  <a:schemeClr val="bg1">
                    <a:lumMod val="50000"/>
                  </a:schemeClr>
                </a:solidFill>
                <a:latin typeface="+mn-ea"/>
              </a:rPr>
              <a:t>で、④正解ゲノムサイズ</a:t>
            </a:r>
            <a:r>
              <a:rPr lang="en-US" altLang="ja-JP" dirty="0">
                <a:solidFill>
                  <a:schemeClr val="bg1">
                    <a:lumMod val="50000"/>
                  </a:schemeClr>
                </a:solidFill>
                <a:latin typeface="+mn-ea"/>
              </a:rPr>
              <a:t>1,000</a:t>
            </a:r>
            <a:r>
              <a:rPr lang="ja-JP" altLang="en-US" dirty="0">
                <a:solidFill>
                  <a:schemeClr val="bg1">
                    <a:lumMod val="50000"/>
                  </a:schemeClr>
                </a:solidFill>
                <a:latin typeface="+mn-ea"/>
              </a:rPr>
              <a:t>塩基から</a:t>
            </a:r>
            <a:r>
              <a:rPr lang="en-US" altLang="ja-JP" dirty="0">
                <a:solidFill>
                  <a:schemeClr val="bg1">
                    <a:lumMod val="50000"/>
                  </a:schemeClr>
                </a:solidFill>
                <a:latin typeface="+mn-ea"/>
              </a:rPr>
              <a:t>20</a:t>
            </a:r>
            <a:r>
              <a:rPr lang="ja-JP" altLang="en-US" dirty="0">
                <a:solidFill>
                  <a:schemeClr val="bg1">
                    <a:lumMod val="50000"/>
                  </a:schemeClr>
                </a:solidFill>
                <a:latin typeface="+mn-ea"/>
              </a:rPr>
              <a:t>塩基長のリードを</a:t>
            </a:r>
            <a:r>
              <a:rPr lang="en-US" altLang="ja-JP" dirty="0">
                <a:solidFill>
                  <a:schemeClr val="bg1">
                    <a:lumMod val="50000"/>
                  </a:schemeClr>
                </a:solidFill>
                <a:latin typeface="+mn-ea"/>
              </a:rPr>
              <a:t>500</a:t>
            </a:r>
            <a:r>
              <a:rPr lang="ja-JP" altLang="en-US" dirty="0">
                <a:solidFill>
                  <a:schemeClr val="bg1">
                    <a:lumMod val="50000"/>
                  </a:schemeClr>
                </a:solidFill>
                <a:latin typeface="+mn-ea"/>
              </a:rPr>
              <a:t>個分生成した、総塩基数</a:t>
            </a:r>
            <a:r>
              <a:rPr lang="en-US" altLang="ja-JP" dirty="0">
                <a:solidFill>
                  <a:schemeClr val="bg1">
                    <a:lumMod val="50000"/>
                  </a:schemeClr>
                </a:solidFill>
                <a:latin typeface="+mn-ea"/>
              </a:rPr>
              <a:t>10,000</a:t>
            </a:r>
            <a:r>
              <a:rPr lang="ja-JP" altLang="en-US" dirty="0">
                <a:solidFill>
                  <a:schemeClr val="bg1">
                    <a:lumMod val="50000"/>
                  </a:schemeClr>
                </a:solidFill>
                <a:latin typeface="+mn-ea"/>
              </a:rPr>
              <a:t>のファイル（</a:t>
            </a:r>
            <a:r>
              <a:rPr lang="en-US" altLang="ja-JP" dirty="0">
                <a:solidFill>
                  <a:schemeClr val="bg1">
                    <a:lumMod val="50000"/>
                  </a:schemeClr>
                </a:solidFill>
                <a:latin typeface="+mn-ea"/>
              </a:rPr>
              <a:t>sample34_ngs.fasta</a:t>
            </a:r>
            <a:r>
              <a:rPr lang="ja-JP" altLang="en-US" dirty="0">
                <a:solidFill>
                  <a:schemeClr val="bg1">
                    <a:lumMod val="50000"/>
                  </a:schemeClr>
                </a:solidFill>
                <a:latin typeface="+mn-ea"/>
              </a:rPr>
              <a:t>）をダウンロードして、コピペ実行。</a:t>
            </a:r>
            <a:r>
              <a:rPr lang="ja-JP" altLang="en-US" dirty="0">
                <a:latin typeface="+mn-ea"/>
              </a:rPr>
              <a:t>実行結果。⑤推定ゲノムサイズは</a:t>
            </a:r>
            <a:r>
              <a:rPr lang="en-US" altLang="ja-JP" dirty="0">
                <a:latin typeface="+mn-ea"/>
              </a:rPr>
              <a:t>985</a:t>
            </a:r>
            <a:r>
              <a:rPr lang="ja-JP" altLang="en-US" dirty="0">
                <a:latin typeface="+mn-ea"/>
              </a:rPr>
              <a:t>。ほぼ正解ですね。シークエンスエラーのないデータなら、</a:t>
            </a:r>
            <a:r>
              <a:rPr lang="en-US" altLang="ja-JP" dirty="0">
                <a:latin typeface="+mn-ea"/>
              </a:rPr>
              <a:t>10X</a:t>
            </a:r>
            <a:r>
              <a:rPr lang="ja-JP" altLang="en-US" dirty="0">
                <a:latin typeface="+mn-ea"/>
              </a:rPr>
              <a:t>程度の</a:t>
            </a:r>
            <a:r>
              <a:rPr lang="en-US" altLang="ja-JP" dirty="0">
                <a:latin typeface="+mn-ea"/>
              </a:rPr>
              <a:t>coverage</a:t>
            </a:r>
            <a:r>
              <a:rPr lang="ja-JP" altLang="en-US" dirty="0">
                <a:latin typeface="+mn-ea"/>
              </a:rPr>
              <a:t>であれば十分だということがわかります。</a:t>
            </a:r>
          </a:p>
        </p:txBody>
      </p:sp>
      <p:grpSp>
        <p:nvGrpSpPr>
          <p:cNvPr id="13" name="グループ化 1">
            <a:extLst>
              <a:ext uri="{FF2B5EF4-FFF2-40B4-BE49-F238E27FC236}">
                <a16:creationId xmlns:a16="http://schemas.microsoft.com/office/drawing/2014/main" id="{D8A52204-589F-DD85-B922-7BD2378B92B4}"/>
              </a:ext>
            </a:extLst>
          </p:cNvPr>
          <p:cNvGrpSpPr>
            <a:grpSpLocks/>
          </p:cNvGrpSpPr>
          <p:nvPr/>
        </p:nvGrpSpPr>
        <p:grpSpPr bwMode="auto">
          <a:xfrm>
            <a:off x="632520" y="6031468"/>
            <a:ext cx="647700" cy="369332"/>
            <a:chOff x="8773143" y="4154400"/>
            <a:chExt cx="647700" cy="369332"/>
          </a:xfrm>
        </p:grpSpPr>
        <p:sp>
          <p:nvSpPr>
            <p:cNvPr id="14" name="下矢印 29">
              <a:extLst>
                <a:ext uri="{FF2B5EF4-FFF2-40B4-BE49-F238E27FC236}">
                  <a16:creationId xmlns:a16="http://schemas.microsoft.com/office/drawing/2014/main" id="{C1007D44-FDF6-5218-BC02-506B7F34BFBF}"/>
                </a:ext>
              </a:extLst>
            </p:cNvPr>
            <p:cNvSpPr>
              <a:spLocks noChangeArrowheads="1"/>
            </p:cNvSpPr>
            <p:nvPr/>
          </p:nvSpPr>
          <p:spPr bwMode="auto">
            <a:xfrm rot="8100000">
              <a:off x="8773143" y="418375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5" name="正方形/長方形 1">
              <a:extLst>
                <a:ext uri="{FF2B5EF4-FFF2-40B4-BE49-F238E27FC236}">
                  <a16:creationId xmlns:a16="http://schemas.microsoft.com/office/drawing/2014/main" id="{3B1986A2-9600-4225-A4FC-5FD244779817}"/>
                </a:ext>
              </a:extLst>
            </p:cNvPr>
            <p:cNvSpPr>
              <a:spLocks noChangeArrowheads="1"/>
            </p:cNvSpPr>
            <p:nvPr/>
          </p:nvSpPr>
          <p:spPr bwMode="auto">
            <a:xfrm>
              <a:off x="8906400" y="41544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spTree>
    <p:extLst>
      <p:ext uri="{BB962C8B-B14F-4D97-AF65-F5344CB8AC3E}">
        <p14:creationId xmlns:p14="http://schemas.microsoft.com/office/powerpoint/2010/main" val="1795006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出現頻度解析（</a:t>
            </a:r>
            <a:r>
              <a:rPr lang="en-US" altLang="ja-JP" sz="4000" dirty="0">
                <a:latin typeface="+mn-ea"/>
              </a:rPr>
              <a:t>k=1</a:t>
            </a:r>
            <a:r>
              <a:rPr lang="ja-JP" altLang="en-US" sz="4000" dirty="0">
                <a:latin typeface="+mn-ea"/>
              </a:rPr>
              <a:t>）</a:t>
            </a:r>
            <a:r>
              <a:rPr lang="en-US" altLang="ja-JP" sz="4000" dirty="0">
                <a:latin typeface="+mn-ea"/>
              </a:rPr>
              <a:t>1</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21</a:t>
            </a:fld>
            <a:endParaRPr lang="en-US" altLang="ja-JP" dirty="0">
              <a:solidFill>
                <a:srgbClr val="000000"/>
              </a:solidFill>
            </a:endParaRPr>
          </a:p>
        </p:txBody>
      </p:sp>
      <p:sp>
        <p:nvSpPr>
          <p:cNvPr id="20" name="正方形/長方形 19">
            <a:extLst>
              <a:ext uri="{FF2B5EF4-FFF2-40B4-BE49-F238E27FC236}">
                <a16:creationId xmlns:a16="http://schemas.microsoft.com/office/drawing/2014/main" id="{12BD418E-733D-48E7-9375-46C4D45B69CD}"/>
              </a:ext>
            </a:extLst>
          </p:cNvPr>
          <p:cNvSpPr/>
          <p:nvPr/>
        </p:nvSpPr>
        <p:spPr>
          <a:xfrm>
            <a:off x="36000" y="2016000"/>
            <a:ext cx="3207929" cy="369332"/>
          </a:xfrm>
          <a:prstGeom prst="rect">
            <a:avLst/>
          </a:prstGeom>
        </p:spPr>
        <p:txBody>
          <a:bodyPr wrap="none">
            <a:spAutoFit/>
          </a:bodyPr>
          <a:lstStyle/>
          <a:p>
            <a:r>
              <a:rPr lang="en-US" altLang="ja-JP" dirty="0">
                <a:latin typeface="+mn-ea"/>
              </a:rPr>
              <a:t>GGTACG</a:t>
            </a:r>
            <a:r>
              <a:rPr lang="en-US" altLang="ja-JP" dirty="0">
                <a:latin typeface="+mn-ea"/>
                <a:ea typeface="+mn-ea"/>
              </a:rPr>
              <a:t>GTTCCGGTTGCCGA</a:t>
            </a:r>
            <a:endParaRPr lang="ja-JP" altLang="en-US" sz="1800" dirty="0">
              <a:latin typeface="+mn-ea"/>
              <a:ea typeface="+mn-ea"/>
            </a:endParaRPr>
          </a:p>
        </p:txBody>
      </p:sp>
      <p:sp>
        <p:nvSpPr>
          <p:cNvPr id="24" name="正方形/長方形 23">
            <a:extLst>
              <a:ext uri="{FF2B5EF4-FFF2-40B4-BE49-F238E27FC236}">
                <a16:creationId xmlns:a16="http://schemas.microsoft.com/office/drawing/2014/main" id="{9D48776D-2078-406A-877C-FEBDF08C6CF8}"/>
              </a:ext>
            </a:extLst>
          </p:cNvPr>
          <p:cNvSpPr/>
          <p:nvPr/>
        </p:nvSpPr>
        <p:spPr>
          <a:xfrm>
            <a:off x="3348000" y="2016000"/>
            <a:ext cx="4246600" cy="369332"/>
          </a:xfrm>
          <a:prstGeom prst="rect">
            <a:avLst/>
          </a:prstGeom>
        </p:spPr>
        <p:txBody>
          <a:bodyPr wrap="square">
            <a:spAutoFit/>
          </a:bodyPr>
          <a:lstStyle/>
          <a:p>
            <a:r>
              <a:rPr lang="en-US" altLang="ja-JP" dirty="0">
                <a:latin typeface="+mn-ea"/>
                <a:ea typeface="+mn-ea"/>
              </a:rPr>
              <a:t>GGTACGGTTCCGGTTGCCGACCCCC</a:t>
            </a:r>
            <a:endParaRPr lang="ja-JP" altLang="en-US" sz="1800" dirty="0">
              <a:latin typeface="+mn-ea"/>
              <a:ea typeface="+mn-ea"/>
            </a:endParaRPr>
          </a:p>
        </p:txBody>
      </p:sp>
      <p:cxnSp>
        <p:nvCxnSpPr>
          <p:cNvPr id="96" name="直線コネクタ 95">
            <a:extLst>
              <a:ext uri="{FF2B5EF4-FFF2-40B4-BE49-F238E27FC236}">
                <a16:creationId xmlns:a16="http://schemas.microsoft.com/office/drawing/2014/main" id="{2000526B-60C4-4239-A7D2-736ED88F02B4}"/>
              </a:ext>
            </a:extLst>
          </p:cNvPr>
          <p:cNvCxnSpPr/>
          <p:nvPr/>
        </p:nvCxnSpPr>
        <p:spPr>
          <a:xfrm>
            <a:off x="143999" y="2348880"/>
            <a:ext cx="2952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93C271E2-4664-4F25-8A0D-84F7687C0213}"/>
              </a:ext>
            </a:extLst>
          </p:cNvPr>
          <p:cNvCxnSpPr/>
          <p:nvPr/>
        </p:nvCxnSpPr>
        <p:spPr>
          <a:xfrm>
            <a:off x="3440832" y="2348880"/>
            <a:ext cx="2952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99" name="グループ化 25">
            <a:extLst>
              <a:ext uri="{FF2B5EF4-FFF2-40B4-BE49-F238E27FC236}">
                <a16:creationId xmlns:a16="http://schemas.microsoft.com/office/drawing/2014/main" id="{A7BA6D93-0001-4A1F-8A80-559BECB7FB84}"/>
              </a:ext>
            </a:extLst>
          </p:cNvPr>
          <p:cNvGrpSpPr>
            <a:grpSpLocks/>
          </p:cNvGrpSpPr>
          <p:nvPr/>
        </p:nvGrpSpPr>
        <p:grpSpPr bwMode="auto">
          <a:xfrm>
            <a:off x="4968000" y="1728000"/>
            <a:ext cx="647700" cy="368300"/>
            <a:chOff x="8265543" y="5967772"/>
            <a:chExt cx="647700" cy="369332"/>
          </a:xfrm>
        </p:grpSpPr>
        <p:sp>
          <p:nvSpPr>
            <p:cNvPr id="100" name="下矢印 26">
              <a:extLst>
                <a:ext uri="{FF2B5EF4-FFF2-40B4-BE49-F238E27FC236}">
                  <a16:creationId xmlns:a16="http://schemas.microsoft.com/office/drawing/2014/main" id="{A64B2AF3-A96F-4A45-BF6D-3810621F2020}"/>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01" name="テキスト ボックス 27">
              <a:extLst>
                <a:ext uri="{FF2B5EF4-FFF2-40B4-BE49-F238E27FC236}">
                  <a16:creationId xmlns:a16="http://schemas.microsoft.com/office/drawing/2014/main" id="{7BD1E66C-EC30-48AE-A157-000DC8BB45F3}"/>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102" name="グループ化 25">
            <a:extLst>
              <a:ext uri="{FF2B5EF4-FFF2-40B4-BE49-F238E27FC236}">
                <a16:creationId xmlns:a16="http://schemas.microsoft.com/office/drawing/2014/main" id="{FF03591E-F5B5-4C0B-8BBC-484069C4D1F1}"/>
              </a:ext>
            </a:extLst>
          </p:cNvPr>
          <p:cNvGrpSpPr>
            <a:grpSpLocks/>
          </p:cNvGrpSpPr>
          <p:nvPr/>
        </p:nvGrpSpPr>
        <p:grpSpPr bwMode="auto">
          <a:xfrm>
            <a:off x="1270800" y="1728000"/>
            <a:ext cx="647700" cy="368300"/>
            <a:chOff x="8265543" y="5967772"/>
            <a:chExt cx="647700" cy="369332"/>
          </a:xfrm>
        </p:grpSpPr>
        <p:sp>
          <p:nvSpPr>
            <p:cNvPr id="103" name="下矢印 26">
              <a:extLst>
                <a:ext uri="{FF2B5EF4-FFF2-40B4-BE49-F238E27FC236}">
                  <a16:creationId xmlns:a16="http://schemas.microsoft.com/office/drawing/2014/main" id="{6D6D5B8D-7C71-4B6D-BF1D-AAB217BF1144}"/>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04" name="テキスト ボックス 27">
              <a:extLst>
                <a:ext uri="{FF2B5EF4-FFF2-40B4-BE49-F238E27FC236}">
                  <a16:creationId xmlns:a16="http://schemas.microsoft.com/office/drawing/2014/main" id="{757D97B2-FACD-4DEB-9436-4F9E0AFB62E0}"/>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cxnSp>
        <p:nvCxnSpPr>
          <p:cNvPr id="16" name="直線コネクタ 15">
            <a:extLst>
              <a:ext uri="{FF2B5EF4-FFF2-40B4-BE49-F238E27FC236}">
                <a16:creationId xmlns:a16="http://schemas.microsoft.com/office/drawing/2014/main" id="{7BA694AC-3672-49FF-9B83-EA92861E37D7}"/>
              </a:ext>
            </a:extLst>
          </p:cNvPr>
          <p:cNvCxnSpPr/>
          <p:nvPr/>
        </p:nvCxnSpPr>
        <p:spPr bwMode="auto">
          <a:xfrm>
            <a:off x="1602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17" name="正方形/長方形 16">
            <a:extLst>
              <a:ext uri="{FF2B5EF4-FFF2-40B4-BE49-F238E27FC236}">
                <a16:creationId xmlns:a16="http://schemas.microsoft.com/office/drawing/2014/main" id="{833C7731-326C-41D0-A00F-C1A191AD9A02}"/>
              </a:ext>
            </a:extLst>
          </p:cNvPr>
          <p:cNvSpPr/>
          <p:nvPr/>
        </p:nvSpPr>
        <p:spPr>
          <a:xfrm>
            <a:off x="36000" y="2340000"/>
            <a:ext cx="341760" cy="369332"/>
          </a:xfrm>
          <a:prstGeom prst="rect">
            <a:avLst/>
          </a:prstGeom>
        </p:spPr>
        <p:txBody>
          <a:bodyPr wrap="none">
            <a:spAutoFit/>
          </a:bodyPr>
          <a:lstStyle/>
          <a:p>
            <a:r>
              <a:rPr lang="en-US" altLang="ja-JP" dirty="0">
                <a:latin typeface="+mn-ea"/>
              </a:rPr>
              <a:t>G</a:t>
            </a:r>
            <a:endParaRPr lang="ja-JP" altLang="en-US" dirty="0"/>
          </a:p>
        </p:txBody>
      </p:sp>
      <p:sp>
        <p:nvSpPr>
          <p:cNvPr id="18" name="正方形/長方形 17">
            <a:extLst>
              <a:ext uri="{FF2B5EF4-FFF2-40B4-BE49-F238E27FC236}">
                <a16:creationId xmlns:a16="http://schemas.microsoft.com/office/drawing/2014/main" id="{BC6FA629-35D3-40DA-8333-0E831A6033D4}"/>
              </a:ext>
            </a:extLst>
          </p:cNvPr>
          <p:cNvSpPr/>
          <p:nvPr/>
        </p:nvSpPr>
        <p:spPr>
          <a:xfrm>
            <a:off x="194400" y="2520000"/>
            <a:ext cx="341760" cy="369332"/>
          </a:xfrm>
          <a:prstGeom prst="rect">
            <a:avLst/>
          </a:prstGeom>
        </p:spPr>
        <p:txBody>
          <a:bodyPr wrap="none">
            <a:spAutoFit/>
          </a:bodyPr>
          <a:lstStyle/>
          <a:p>
            <a:r>
              <a:rPr lang="en-US" altLang="ja-JP" dirty="0">
                <a:latin typeface="+mn-ea"/>
              </a:rPr>
              <a:t>G</a:t>
            </a:r>
            <a:endParaRPr lang="ja-JP" altLang="en-US" dirty="0"/>
          </a:p>
        </p:txBody>
      </p:sp>
      <p:sp>
        <p:nvSpPr>
          <p:cNvPr id="19" name="正方形/長方形 18">
            <a:extLst>
              <a:ext uri="{FF2B5EF4-FFF2-40B4-BE49-F238E27FC236}">
                <a16:creationId xmlns:a16="http://schemas.microsoft.com/office/drawing/2014/main" id="{B4EE65E4-8F8B-409A-BBB3-0D87DADC1F8D}"/>
              </a:ext>
            </a:extLst>
          </p:cNvPr>
          <p:cNvSpPr/>
          <p:nvPr/>
        </p:nvSpPr>
        <p:spPr>
          <a:xfrm>
            <a:off x="352800" y="2700000"/>
            <a:ext cx="320922" cy="369332"/>
          </a:xfrm>
          <a:prstGeom prst="rect">
            <a:avLst/>
          </a:prstGeom>
        </p:spPr>
        <p:txBody>
          <a:bodyPr wrap="none">
            <a:spAutoFit/>
          </a:bodyPr>
          <a:lstStyle/>
          <a:p>
            <a:r>
              <a:rPr lang="en-US" altLang="ja-JP" dirty="0">
                <a:latin typeface="+mn-ea"/>
              </a:rPr>
              <a:t>T</a:t>
            </a:r>
            <a:endParaRPr lang="ja-JP" altLang="en-US" dirty="0"/>
          </a:p>
        </p:txBody>
      </p:sp>
      <p:sp>
        <p:nvSpPr>
          <p:cNvPr id="21" name="正方形/長方形 20">
            <a:extLst>
              <a:ext uri="{FF2B5EF4-FFF2-40B4-BE49-F238E27FC236}">
                <a16:creationId xmlns:a16="http://schemas.microsoft.com/office/drawing/2014/main" id="{6CF26798-3088-47BE-90E6-1BA1C245571D}"/>
              </a:ext>
            </a:extLst>
          </p:cNvPr>
          <p:cNvSpPr/>
          <p:nvPr/>
        </p:nvSpPr>
        <p:spPr>
          <a:xfrm>
            <a:off x="482400" y="2880000"/>
            <a:ext cx="330540" cy="369332"/>
          </a:xfrm>
          <a:prstGeom prst="rect">
            <a:avLst/>
          </a:prstGeom>
        </p:spPr>
        <p:txBody>
          <a:bodyPr wrap="none">
            <a:spAutoFit/>
          </a:bodyPr>
          <a:lstStyle/>
          <a:p>
            <a:r>
              <a:rPr lang="en-US" altLang="ja-JP" dirty="0">
                <a:latin typeface="+mn-ea"/>
              </a:rPr>
              <a:t>A</a:t>
            </a:r>
            <a:endParaRPr lang="ja-JP" altLang="en-US" dirty="0"/>
          </a:p>
        </p:txBody>
      </p:sp>
      <p:sp>
        <p:nvSpPr>
          <p:cNvPr id="22" name="正方形/長方形 21">
            <a:extLst>
              <a:ext uri="{FF2B5EF4-FFF2-40B4-BE49-F238E27FC236}">
                <a16:creationId xmlns:a16="http://schemas.microsoft.com/office/drawing/2014/main" id="{1E5B7A00-E7AE-46F8-83CA-4F318C8FAF0A}"/>
              </a:ext>
            </a:extLst>
          </p:cNvPr>
          <p:cNvSpPr/>
          <p:nvPr/>
        </p:nvSpPr>
        <p:spPr>
          <a:xfrm>
            <a:off x="619200" y="3060000"/>
            <a:ext cx="338554" cy="369332"/>
          </a:xfrm>
          <a:prstGeom prst="rect">
            <a:avLst/>
          </a:prstGeom>
        </p:spPr>
        <p:txBody>
          <a:bodyPr wrap="none">
            <a:spAutoFit/>
          </a:bodyPr>
          <a:lstStyle/>
          <a:p>
            <a:r>
              <a:rPr lang="en-US" altLang="ja-JP" dirty="0">
                <a:latin typeface="+mn-ea"/>
              </a:rPr>
              <a:t>C</a:t>
            </a:r>
            <a:endParaRPr lang="ja-JP" altLang="en-US" dirty="0"/>
          </a:p>
        </p:txBody>
      </p:sp>
      <p:sp>
        <p:nvSpPr>
          <p:cNvPr id="23" name="正方形/長方形 22">
            <a:extLst>
              <a:ext uri="{FF2B5EF4-FFF2-40B4-BE49-F238E27FC236}">
                <a16:creationId xmlns:a16="http://schemas.microsoft.com/office/drawing/2014/main" id="{DE4AEF90-E8F6-4542-BF8E-F65F350F5F82}"/>
              </a:ext>
            </a:extLst>
          </p:cNvPr>
          <p:cNvSpPr/>
          <p:nvPr/>
        </p:nvSpPr>
        <p:spPr>
          <a:xfrm>
            <a:off x="770400" y="3240000"/>
            <a:ext cx="341760" cy="369332"/>
          </a:xfrm>
          <a:prstGeom prst="rect">
            <a:avLst/>
          </a:prstGeom>
        </p:spPr>
        <p:txBody>
          <a:bodyPr wrap="none">
            <a:spAutoFit/>
          </a:bodyPr>
          <a:lstStyle/>
          <a:p>
            <a:r>
              <a:rPr lang="en-US" altLang="ja-JP" dirty="0">
                <a:latin typeface="+mn-ea"/>
              </a:rPr>
              <a:t>G</a:t>
            </a:r>
            <a:endParaRPr lang="ja-JP" altLang="en-US" dirty="0"/>
          </a:p>
        </p:txBody>
      </p:sp>
      <p:sp>
        <p:nvSpPr>
          <p:cNvPr id="25" name="正方形/長方形 24">
            <a:extLst>
              <a:ext uri="{FF2B5EF4-FFF2-40B4-BE49-F238E27FC236}">
                <a16:creationId xmlns:a16="http://schemas.microsoft.com/office/drawing/2014/main" id="{A9C1C683-142C-43BA-B97D-4D87065DA8D1}"/>
              </a:ext>
            </a:extLst>
          </p:cNvPr>
          <p:cNvSpPr/>
          <p:nvPr/>
        </p:nvSpPr>
        <p:spPr>
          <a:xfrm>
            <a:off x="921600" y="3420000"/>
            <a:ext cx="341760" cy="369332"/>
          </a:xfrm>
          <a:prstGeom prst="rect">
            <a:avLst/>
          </a:prstGeom>
        </p:spPr>
        <p:txBody>
          <a:bodyPr wrap="none">
            <a:spAutoFit/>
          </a:bodyPr>
          <a:lstStyle/>
          <a:p>
            <a:r>
              <a:rPr lang="en-US" altLang="ja-JP" dirty="0">
                <a:latin typeface="+mn-ea"/>
              </a:rPr>
              <a:t>G</a:t>
            </a:r>
            <a:endParaRPr lang="ja-JP" altLang="en-US" dirty="0"/>
          </a:p>
        </p:txBody>
      </p:sp>
      <p:sp>
        <p:nvSpPr>
          <p:cNvPr id="26" name="正方形/長方形 25">
            <a:extLst>
              <a:ext uri="{FF2B5EF4-FFF2-40B4-BE49-F238E27FC236}">
                <a16:creationId xmlns:a16="http://schemas.microsoft.com/office/drawing/2014/main" id="{7FE4567D-2F2D-4F44-88B7-61CC7DB9469C}"/>
              </a:ext>
            </a:extLst>
          </p:cNvPr>
          <p:cNvSpPr/>
          <p:nvPr/>
        </p:nvSpPr>
        <p:spPr>
          <a:xfrm>
            <a:off x="1080000" y="3600000"/>
            <a:ext cx="320922" cy="369332"/>
          </a:xfrm>
          <a:prstGeom prst="rect">
            <a:avLst/>
          </a:prstGeom>
        </p:spPr>
        <p:txBody>
          <a:bodyPr wrap="none">
            <a:spAutoFit/>
          </a:bodyPr>
          <a:lstStyle/>
          <a:p>
            <a:r>
              <a:rPr lang="en-US" altLang="ja-JP" dirty="0">
                <a:latin typeface="+mn-ea"/>
              </a:rPr>
              <a:t>T</a:t>
            </a:r>
            <a:endParaRPr lang="ja-JP" altLang="en-US" dirty="0"/>
          </a:p>
        </p:txBody>
      </p:sp>
      <p:sp>
        <p:nvSpPr>
          <p:cNvPr id="27" name="正方形/長方形 26">
            <a:extLst>
              <a:ext uri="{FF2B5EF4-FFF2-40B4-BE49-F238E27FC236}">
                <a16:creationId xmlns:a16="http://schemas.microsoft.com/office/drawing/2014/main" id="{15D3985C-A48A-4A44-93ED-1817C1E35204}"/>
              </a:ext>
            </a:extLst>
          </p:cNvPr>
          <p:cNvSpPr/>
          <p:nvPr/>
        </p:nvSpPr>
        <p:spPr>
          <a:xfrm>
            <a:off x="1216800" y="3780000"/>
            <a:ext cx="320922" cy="369332"/>
          </a:xfrm>
          <a:prstGeom prst="rect">
            <a:avLst/>
          </a:prstGeom>
        </p:spPr>
        <p:txBody>
          <a:bodyPr wrap="none">
            <a:spAutoFit/>
          </a:bodyPr>
          <a:lstStyle/>
          <a:p>
            <a:r>
              <a:rPr lang="en-US" altLang="ja-JP" dirty="0">
                <a:latin typeface="+mn-ea"/>
              </a:rPr>
              <a:t>T</a:t>
            </a:r>
            <a:endParaRPr lang="ja-JP" altLang="en-US" dirty="0"/>
          </a:p>
        </p:txBody>
      </p:sp>
      <p:sp>
        <p:nvSpPr>
          <p:cNvPr id="28" name="正方形/長方形 27">
            <a:extLst>
              <a:ext uri="{FF2B5EF4-FFF2-40B4-BE49-F238E27FC236}">
                <a16:creationId xmlns:a16="http://schemas.microsoft.com/office/drawing/2014/main" id="{70ED60E7-F56F-4CEE-AD2C-EF64C9EFEE98}"/>
              </a:ext>
            </a:extLst>
          </p:cNvPr>
          <p:cNvSpPr/>
          <p:nvPr/>
        </p:nvSpPr>
        <p:spPr>
          <a:xfrm>
            <a:off x="1346400" y="3960000"/>
            <a:ext cx="338554" cy="369332"/>
          </a:xfrm>
          <a:prstGeom prst="rect">
            <a:avLst/>
          </a:prstGeom>
        </p:spPr>
        <p:txBody>
          <a:bodyPr wrap="none">
            <a:spAutoFit/>
          </a:bodyPr>
          <a:lstStyle/>
          <a:p>
            <a:r>
              <a:rPr lang="en-US" altLang="ja-JP" dirty="0">
                <a:latin typeface="+mn-ea"/>
              </a:rPr>
              <a:t>C</a:t>
            </a:r>
            <a:endParaRPr lang="ja-JP" altLang="en-US" dirty="0"/>
          </a:p>
        </p:txBody>
      </p:sp>
      <p:sp>
        <p:nvSpPr>
          <p:cNvPr id="29" name="正方形/長方形 28">
            <a:extLst>
              <a:ext uri="{FF2B5EF4-FFF2-40B4-BE49-F238E27FC236}">
                <a16:creationId xmlns:a16="http://schemas.microsoft.com/office/drawing/2014/main" id="{F39267CB-BBF7-4B67-8A7C-E170155FAA67}"/>
              </a:ext>
            </a:extLst>
          </p:cNvPr>
          <p:cNvSpPr/>
          <p:nvPr/>
        </p:nvSpPr>
        <p:spPr>
          <a:xfrm>
            <a:off x="1497600" y="4140000"/>
            <a:ext cx="338554" cy="369332"/>
          </a:xfrm>
          <a:prstGeom prst="rect">
            <a:avLst/>
          </a:prstGeom>
        </p:spPr>
        <p:txBody>
          <a:bodyPr wrap="none">
            <a:spAutoFit/>
          </a:bodyPr>
          <a:lstStyle/>
          <a:p>
            <a:r>
              <a:rPr lang="en-US" altLang="ja-JP" dirty="0">
                <a:latin typeface="+mn-ea"/>
              </a:rPr>
              <a:t>C</a:t>
            </a:r>
            <a:endParaRPr lang="ja-JP" altLang="en-US" dirty="0"/>
          </a:p>
        </p:txBody>
      </p:sp>
      <p:sp>
        <p:nvSpPr>
          <p:cNvPr id="30" name="正方形/長方形 29">
            <a:extLst>
              <a:ext uri="{FF2B5EF4-FFF2-40B4-BE49-F238E27FC236}">
                <a16:creationId xmlns:a16="http://schemas.microsoft.com/office/drawing/2014/main" id="{695F6711-A80A-4039-B1BC-10374D56F0A8}"/>
              </a:ext>
            </a:extLst>
          </p:cNvPr>
          <p:cNvSpPr/>
          <p:nvPr/>
        </p:nvSpPr>
        <p:spPr>
          <a:xfrm>
            <a:off x="1645200" y="4320000"/>
            <a:ext cx="341760" cy="369332"/>
          </a:xfrm>
          <a:prstGeom prst="rect">
            <a:avLst/>
          </a:prstGeom>
        </p:spPr>
        <p:txBody>
          <a:bodyPr wrap="none">
            <a:spAutoFit/>
          </a:bodyPr>
          <a:lstStyle/>
          <a:p>
            <a:r>
              <a:rPr lang="en-US" altLang="ja-JP" dirty="0">
                <a:latin typeface="+mn-ea"/>
              </a:rPr>
              <a:t>G</a:t>
            </a:r>
            <a:endParaRPr lang="ja-JP" altLang="en-US" dirty="0"/>
          </a:p>
        </p:txBody>
      </p:sp>
      <p:sp>
        <p:nvSpPr>
          <p:cNvPr id="31" name="正方形/長方形 30">
            <a:extLst>
              <a:ext uri="{FF2B5EF4-FFF2-40B4-BE49-F238E27FC236}">
                <a16:creationId xmlns:a16="http://schemas.microsoft.com/office/drawing/2014/main" id="{FD7E4353-7760-46D4-945A-228913164EF8}"/>
              </a:ext>
            </a:extLst>
          </p:cNvPr>
          <p:cNvSpPr/>
          <p:nvPr/>
        </p:nvSpPr>
        <p:spPr>
          <a:xfrm>
            <a:off x="1803600" y="4500000"/>
            <a:ext cx="341760" cy="369332"/>
          </a:xfrm>
          <a:prstGeom prst="rect">
            <a:avLst/>
          </a:prstGeom>
        </p:spPr>
        <p:txBody>
          <a:bodyPr wrap="none">
            <a:spAutoFit/>
          </a:bodyPr>
          <a:lstStyle/>
          <a:p>
            <a:r>
              <a:rPr lang="en-US" altLang="ja-JP" dirty="0">
                <a:latin typeface="+mn-ea"/>
              </a:rPr>
              <a:t>G</a:t>
            </a:r>
            <a:endParaRPr lang="ja-JP" altLang="en-US" dirty="0"/>
          </a:p>
        </p:txBody>
      </p:sp>
      <p:sp>
        <p:nvSpPr>
          <p:cNvPr id="32" name="正方形/長方形 31">
            <a:extLst>
              <a:ext uri="{FF2B5EF4-FFF2-40B4-BE49-F238E27FC236}">
                <a16:creationId xmlns:a16="http://schemas.microsoft.com/office/drawing/2014/main" id="{0C32415F-3106-4465-928C-D7CACC6F8975}"/>
              </a:ext>
            </a:extLst>
          </p:cNvPr>
          <p:cNvSpPr/>
          <p:nvPr/>
        </p:nvSpPr>
        <p:spPr>
          <a:xfrm>
            <a:off x="1962000" y="4680000"/>
            <a:ext cx="320922" cy="369332"/>
          </a:xfrm>
          <a:prstGeom prst="rect">
            <a:avLst/>
          </a:prstGeom>
        </p:spPr>
        <p:txBody>
          <a:bodyPr wrap="none">
            <a:spAutoFit/>
          </a:bodyPr>
          <a:lstStyle/>
          <a:p>
            <a:r>
              <a:rPr lang="en-US" altLang="ja-JP" dirty="0">
                <a:latin typeface="+mn-ea"/>
              </a:rPr>
              <a:t>T</a:t>
            </a:r>
            <a:endParaRPr lang="ja-JP" altLang="en-US" dirty="0"/>
          </a:p>
        </p:txBody>
      </p:sp>
      <p:cxnSp>
        <p:nvCxnSpPr>
          <p:cNvPr id="33" name="直線コネクタ 32">
            <a:extLst>
              <a:ext uri="{FF2B5EF4-FFF2-40B4-BE49-F238E27FC236}">
                <a16:creationId xmlns:a16="http://schemas.microsoft.com/office/drawing/2014/main" id="{F19E19CF-932E-4304-8425-1EB81EF135AA}"/>
              </a:ext>
            </a:extLst>
          </p:cNvPr>
          <p:cNvCxnSpPr/>
          <p:nvPr/>
        </p:nvCxnSpPr>
        <p:spPr bwMode="auto">
          <a:xfrm>
            <a:off x="2322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34" name="正方形/長方形 33">
            <a:extLst>
              <a:ext uri="{FF2B5EF4-FFF2-40B4-BE49-F238E27FC236}">
                <a16:creationId xmlns:a16="http://schemas.microsoft.com/office/drawing/2014/main" id="{E2913978-9C36-411F-A19C-3E084C609C70}"/>
              </a:ext>
            </a:extLst>
          </p:cNvPr>
          <p:cNvSpPr/>
          <p:nvPr/>
        </p:nvSpPr>
        <p:spPr>
          <a:xfrm>
            <a:off x="2098800" y="4860000"/>
            <a:ext cx="320922" cy="369332"/>
          </a:xfrm>
          <a:prstGeom prst="rect">
            <a:avLst/>
          </a:prstGeom>
        </p:spPr>
        <p:txBody>
          <a:bodyPr wrap="none">
            <a:spAutoFit/>
          </a:bodyPr>
          <a:lstStyle/>
          <a:p>
            <a:r>
              <a:rPr lang="en-US" altLang="ja-JP" dirty="0">
                <a:latin typeface="+mn-ea"/>
              </a:rPr>
              <a:t>T</a:t>
            </a:r>
            <a:endParaRPr lang="ja-JP" altLang="en-US" dirty="0"/>
          </a:p>
        </p:txBody>
      </p:sp>
      <p:cxnSp>
        <p:nvCxnSpPr>
          <p:cNvPr id="35" name="直線コネクタ 34">
            <a:extLst>
              <a:ext uri="{FF2B5EF4-FFF2-40B4-BE49-F238E27FC236}">
                <a16:creationId xmlns:a16="http://schemas.microsoft.com/office/drawing/2014/main" id="{D6B368EB-0AAB-4EA3-97BF-161605909985}"/>
              </a:ext>
            </a:extLst>
          </p:cNvPr>
          <p:cNvCxnSpPr/>
          <p:nvPr/>
        </p:nvCxnSpPr>
        <p:spPr bwMode="auto">
          <a:xfrm>
            <a:off x="3096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36" name="直線コネクタ 35">
            <a:extLst>
              <a:ext uri="{FF2B5EF4-FFF2-40B4-BE49-F238E27FC236}">
                <a16:creationId xmlns:a16="http://schemas.microsoft.com/office/drawing/2014/main" id="{883AAC65-B995-43E5-839F-7A030AB82E54}"/>
              </a:ext>
            </a:extLst>
          </p:cNvPr>
          <p:cNvCxnSpPr/>
          <p:nvPr/>
        </p:nvCxnSpPr>
        <p:spPr bwMode="auto">
          <a:xfrm>
            <a:off x="8712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37" name="直線コネクタ 36">
            <a:extLst>
              <a:ext uri="{FF2B5EF4-FFF2-40B4-BE49-F238E27FC236}">
                <a16:creationId xmlns:a16="http://schemas.microsoft.com/office/drawing/2014/main" id="{B962DD8A-B246-43A7-8EFB-56A89CF8EFAF}"/>
              </a:ext>
            </a:extLst>
          </p:cNvPr>
          <p:cNvCxnSpPr/>
          <p:nvPr/>
        </p:nvCxnSpPr>
        <p:spPr bwMode="auto">
          <a:xfrm>
            <a:off x="1332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38" name="正方形/長方形 37">
            <a:extLst>
              <a:ext uri="{FF2B5EF4-FFF2-40B4-BE49-F238E27FC236}">
                <a16:creationId xmlns:a16="http://schemas.microsoft.com/office/drawing/2014/main" id="{5676A69C-EC40-4FC8-915A-8D5B767C2275}"/>
              </a:ext>
            </a:extLst>
          </p:cNvPr>
          <p:cNvSpPr/>
          <p:nvPr/>
        </p:nvSpPr>
        <p:spPr>
          <a:xfrm>
            <a:off x="3348000" y="2340000"/>
            <a:ext cx="341760" cy="369332"/>
          </a:xfrm>
          <a:prstGeom prst="rect">
            <a:avLst/>
          </a:prstGeom>
        </p:spPr>
        <p:txBody>
          <a:bodyPr wrap="none">
            <a:spAutoFit/>
          </a:bodyPr>
          <a:lstStyle/>
          <a:p>
            <a:r>
              <a:rPr lang="en-US" altLang="ja-JP" dirty="0">
                <a:latin typeface="+mn-ea"/>
              </a:rPr>
              <a:t>G</a:t>
            </a:r>
            <a:endParaRPr lang="ja-JP" altLang="en-US" dirty="0"/>
          </a:p>
        </p:txBody>
      </p:sp>
      <p:sp>
        <p:nvSpPr>
          <p:cNvPr id="39" name="正方形/長方形 38">
            <a:extLst>
              <a:ext uri="{FF2B5EF4-FFF2-40B4-BE49-F238E27FC236}">
                <a16:creationId xmlns:a16="http://schemas.microsoft.com/office/drawing/2014/main" id="{7079FCBE-FBAF-4B74-9393-14AE7366549F}"/>
              </a:ext>
            </a:extLst>
          </p:cNvPr>
          <p:cNvSpPr/>
          <p:nvPr/>
        </p:nvSpPr>
        <p:spPr>
          <a:xfrm>
            <a:off x="3510000" y="2520000"/>
            <a:ext cx="341760" cy="369332"/>
          </a:xfrm>
          <a:prstGeom prst="rect">
            <a:avLst/>
          </a:prstGeom>
        </p:spPr>
        <p:txBody>
          <a:bodyPr wrap="none">
            <a:spAutoFit/>
          </a:bodyPr>
          <a:lstStyle/>
          <a:p>
            <a:r>
              <a:rPr lang="en-US" altLang="ja-JP" dirty="0">
                <a:latin typeface="+mn-ea"/>
              </a:rPr>
              <a:t>G</a:t>
            </a:r>
            <a:endParaRPr lang="ja-JP" altLang="en-US" dirty="0"/>
          </a:p>
        </p:txBody>
      </p:sp>
      <p:sp>
        <p:nvSpPr>
          <p:cNvPr id="40" name="正方形/長方形 39">
            <a:extLst>
              <a:ext uri="{FF2B5EF4-FFF2-40B4-BE49-F238E27FC236}">
                <a16:creationId xmlns:a16="http://schemas.microsoft.com/office/drawing/2014/main" id="{95B2F3A5-A678-4D33-8F06-AB67DF6BBA13}"/>
              </a:ext>
            </a:extLst>
          </p:cNvPr>
          <p:cNvSpPr/>
          <p:nvPr/>
        </p:nvSpPr>
        <p:spPr>
          <a:xfrm>
            <a:off x="3664800" y="2700000"/>
            <a:ext cx="320922" cy="369332"/>
          </a:xfrm>
          <a:prstGeom prst="rect">
            <a:avLst/>
          </a:prstGeom>
        </p:spPr>
        <p:txBody>
          <a:bodyPr wrap="none">
            <a:spAutoFit/>
          </a:bodyPr>
          <a:lstStyle/>
          <a:p>
            <a:r>
              <a:rPr lang="en-US" altLang="ja-JP" dirty="0">
                <a:latin typeface="+mn-ea"/>
              </a:rPr>
              <a:t>T</a:t>
            </a:r>
            <a:endParaRPr lang="ja-JP" altLang="en-US" dirty="0"/>
          </a:p>
        </p:txBody>
      </p:sp>
      <p:sp>
        <p:nvSpPr>
          <p:cNvPr id="41" name="正方形/長方形 40">
            <a:extLst>
              <a:ext uri="{FF2B5EF4-FFF2-40B4-BE49-F238E27FC236}">
                <a16:creationId xmlns:a16="http://schemas.microsoft.com/office/drawing/2014/main" id="{CD926DD6-9259-439E-B8D9-665D9D8B4A27}"/>
              </a:ext>
            </a:extLst>
          </p:cNvPr>
          <p:cNvSpPr/>
          <p:nvPr/>
        </p:nvSpPr>
        <p:spPr>
          <a:xfrm>
            <a:off x="3798000" y="2880000"/>
            <a:ext cx="330540" cy="369332"/>
          </a:xfrm>
          <a:prstGeom prst="rect">
            <a:avLst/>
          </a:prstGeom>
        </p:spPr>
        <p:txBody>
          <a:bodyPr wrap="none">
            <a:spAutoFit/>
          </a:bodyPr>
          <a:lstStyle/>
          <a:p>
            <a:r>
              <a:rPr lang="en-US" altLang="ja-JP" dirty="0">
                <a:latin typeface="+mn-ea"/>
              </a:rPr>
              <a:t>A</a:t>
            </a:r>
            <a:endParaRPr lang="ja-JP" altLang="en-US" dirty="0"/>
          </a:p>
        </p:txBody>
      </p:sp>
      <p:sp>
        <p:nvSpPr>
          <p:cNvPr id="42" name="正方形/長方形 41">
            <a:extLst>
              <a:ext uri="{FF2B5EF4-FFF2-40B4-BE49-F238E27FC236}">
                <a16:creationId xmlns:a16="http://schemas.microsoft.com/office/drawing/2014/main" id="{B9A6D895-B83C-420D-9CAB-A353444CED42}"/>
              </a:ext>
            </a:extLst>
          </p:cNvPr>
          <p:cNvSpPr/>
          <p:nvPr/>
        </p:nvSpPr>
        <p:spPr>
          <a:xfrm>
            <a:off x="3938400" y="3060000"/>
            <a:ext cx="338554" cy="369332"/>
          </a:xfrm>
          <a:prstGeom prst="rect">
            <a:avLst/>
          </a:prstGeom>
        </p:spPr>
        <p:txBody>
          <a:bodyPr wrap="none">
            <a:spAutoFit/>
          </a:bodyPr>
          <a:lstStyle/>
          <a:p>
            <a:r>
              <a:rPr lang="en-US" altLang="ja-JP" dirty="0">
                <a:latin typeface="+mn-ea"/>
              </a:rPr>
              <a:t>C</a:t>
            </a:r>
            <a:endParaRPr lang="ja-JP" altLang="en-US" dirty="0"/>
          </a:p>
        </p:txBody>
      </p:sp>
      <p:sp>
        <p:nvSpPr>
          <p:cNvPr id="43" name="正方形/長方形 42">
            <a:extLst>
              <a:ext uri="{FF2B5EF4-FFF2-40B4-BE49-F238E27FC236}">
                <a16:creationId xmlns:a16="http://schemas.microsoft.com/office/drawing/2014/main" id="{C9E89228-B7C9-412B-B4AA-A146F5C39CC1}"/>
              </a:ext>
            </a:extLst>
          </p:cNvPr>
          <p:cNvSpPr/>
          <p:nvPr/>
        </p:nvSpPr>
        <p:spPr>
          <a:xfrm>
            <a:off x="4089600" y="3248880"/>
            <a:ext cx="341760" cy="369332"/>
          </a:xfrm>
          <a:prstGeom prst="rect">
            <a:avLst/>
          </a:prstGeom>
        </p:spPr>
        <p:txBody>
          <a:bodyPr wrap="none">
            <a:spAutoFit/>
          </a:bodyPr>
          <a:lstStyle/>
          <a:p>
            <a:r>
              <a:rPr lang="en-US" altLang="ja-JP" dirty="0">
                <a:latin typeface="+mn-ea"/>
              </a:rPr>
              <a:t>G</a:t>
            </a:r>
            <a:endParaRPr lang="ja-JP" altLang="en-US" dirty="0"/>
          </a:p>
        </p:txBody>
      </p:sp>
      <p:sp>
        <p:nvSpPr>
          <p:cNvPr id="44" name="正方形/長方形 43">
            <a:extLst>
              <a:ext uri="{FF2B5EF4-FFF2-40B4-BE49-F238E27FC236}">
                <a16:creationId xmlns:a16="http://schemas.microsoft.com/office/drawing/2014/main" id="{EFCF94A7-7497-4719-8383-877D8BD2B11D}"/>
              </a:ext>
            </a:extLst>
          </p:cNvPr>
          <p:cNvSpPr/>
          <p:nvPr/>
        </p:nvSpPr>
        <p:spPr>
          <a:xfrm>
            <a:off x="4244400" y="3420000"/>
            <a:ext cx="341760" cy="369332"/>
          </a:xfrm>
          <a:prstGeom prst="rect">
            <a:avLst/>
          </a:prstGeom>
        </p:spPr>
        <p:txBody>
          <a:bodyPr wrap="none">
            <a:spAutoFit/>
          </a:bodyPr>
          <a:lstStyle/>
          <a:p>
            <a:r>
              <a:rPr lang="en-US" altLang="ja-JP" dirty="0">
                <a:latin typeface="+mn-ea"/>
              </a:rPr>
              <a:t>G</a:t>
            </a:r>
            <a:endParaRPr lang="ja-JP" altLang="en-US" dirty="0"/>
          </a:p>
        </p:txBody>
      </p:sp>
      <p:sp>
        <p:nvSpPr>
          <p:cNvPr id="45" name="正方形/長方形 44">
            <a:extLst>
              <a:ext uri="{FF2B5EF4-FFF2-40B4-BE49-F238E27FC236}">
                <a16:creationId xmlns:a16="http://schemas.microsoft.com/office/drawing/2014/main" id="{4CBE171B-219C-4682-BB9F-C499C76A688E}"/>
              </a:ext>
            </a:extLst>
          </p:cNvPr>
          <p:cNvSpPr/>
          <p:nvPr/>
        </p:nvSpPr>
        <p:spPr>
          <a:xfrm>
            <a:off x="4399200" y="3600000"/>
            <a:ext cx="320922" cy="369332"/>
          </a:xfrm>
          <a:prstGeom prst="rect">
            <a:avLst/>
          </a:prstGeom>
        </p:spPr>
        <p:txBody>
          <a:bodyPr wrap="none">
            <a:spAutoFit/>
          </a:bodyPr>
          <a:lstStyle/>
          <a:p>
            <a:r>
              <a:rPr lang="en-US" altLang="ja-JP" dirty="0">
                <a:latin typeface="+mn-ea"/>
              </a:rPr>
              <a:t>T</a:t>
            </a:r>
            <a:endParaRPr lang="ja-JP" altLang="en-US" dirty="0"/>
          </a:p>
        </p:txBody>
      </p:sp>
      <p:sp>
        <p:nvSpPr>
          <p:cNvPr id="46" name="正方形/長方形 45">
            <a:extLst>
              <a:ext uri="{FF2B5EF4-FFF2-40B4-BE49-F238E27FC236}">
                <a16:creationId xmlns:a16="http://schemas.microsoft.com/office/drawing/2014/main" id="{6A0BC431-010A-4633-AA44-2D924521D080}"/>
              </a:ext>
            </a:extLst>
          </p:cNvPr>
          <p:cNvSpPr/>
          <p:nvPr/>
        </p:nvSpPr>
        <p:spPr>
          <a:xfrm>
            <a:off x="4536000" y="3780000"/>
            <a:ext cx="320922" cy="369332"/>
          </a:xfrm>
          <a:prstGeom prst="rect">
            <a:avLst/>
          </a:prstGeom>
        </p:spPr>
        <p:txBody>
          <a:bodyPr wrap="none">
            <a:spAutoFit/>
          </a:bodyPr>
          <a:lstStyle/>
          <a:p>
            <a:r>
              <a:rPr lang="en-US" altLang="ja-JP" dirty="0">
                <a:latin typeface="+mn-ea"/>
              </a:rPr>
              <a:t>T</a:t>
            </a:r>
            <a:endParaRPr lang="ja-JP" altLang="en-US" dirty="0"/>
          </a:p>
        </p:txBody>
      </p:sp>
      <p:sp>
        <p:nvSpPr>
          <p:cNvPr id="47" name="正方形/長方形 46">
            <a:extLst>
              <a:ext uri="{FF2B5EF4-FFF2-40B4-BE49-F238E27FC236}">
                <a16:creationId xmlns:a16="http://schemas.microsoft.com/office/drawing/2014/main" id="{2A033F5E-8284-41E1-9302-23D20F343F97}"/>
              </a:ext>
            </a:extLst>
          </p:cNvPr>
          <p:cNvSpPr/>
          <p:nvPr/>
        </p:nvSpPr>
        <p:spPr>
          <a:xfrm>
            <a:off x="4669200" y="3960000"/>
            <a:ext cx="338554" cy="369332"/>
          </a:xfrm>
          <a:prstGeom prst="rect">
            <a:avLst/>
          </a:prstGeom>
        </p:spPr>
        <p:txBody>
          <a:bodyPr wrap="none">
            <a:spAutoFit/>
          </a:bodyPr>
          <a:lstStyle/>
          <a:p>
            <a:r>
              <a:rPr lang="en-US" altLang="ja-JP" dirty="0">
                <a:latin typeface="+mn-ea"/>
              </a:rPr>
              <a:t>C</a:t>
            </a:r>
            <a:endParaRPr lang="ja-JP" altLang="en-US" dirty="0"/>
          </a:p>
        </p:txBody>
      </p:sp>
      <p:sp>
        <p:nvSpPr>
          <p:cNvPr id="48" name="正方形/長方形 47">
            <a:extLst>
              <a:ext uri="{FF2B5EF4-FFF2-40B4-BE49-F238E27FC236}">
                <a16:creationId xmlns:a16="http://schemas.microsoft.com/office/drawing/2014/main" id="{29D5FEF7-33EF-4D30-8801-4809CFD3403B}"/>
              </a:ext>
            </a:extLst>
          </p:cNvPr>
          <p:cNvSpPr/>
          <p:nvPr/>
        </p:nvSpPr>
        <p:spPr>
          <a:xfrm>
            <a:off x="4816800" y="4140000"/>
            <a:ext cx="338554" cy="369332"/>
          </a:xfrm>
          <a:prstGeom prst="rect">
            <a:avLst/>
          </a:prstGeom>
        </p:spPr>
        <p:txBody>
          <a:bodyPr wrap="none">
            <a:spAutoFit/>
          </a:bodyPr>
          <a:lstStyle/>
          <a:p>
            <a:r>
              <a:rPr lang="en-US" altLang="ja-JP" dirty="0">
                <a:latin typeface="+mn-ea"/>
              </a:rPr>
              <a:t>C</a:t>
            </a:r>
            <a:endParaRPr lang="ja-JP" altLang="en-US" dirty="0"/>
          </a:p>
        </p:txBody>
      </p:sp>
      <p:sp>
        <p:nvSpPr>
          <p:cNvPr id="49" name="正方形/長方形 48">
            <a:extLst>
              <a:ext uri="{FF2B5EF4-FFF2-40B4-BE49-F238E27FC236}">
                <a16:creationId xmlns:a16="http://schemas.microsoft.com/office/drawing/2014/main" id="{4AE97615-A122-42DE-95DC-2B7B9718111B}"/>
              </a:ext>
            </a:extLst>
          </p:cNvPr>
          <p:cNvSpPr/>
          <p:nvPr/>
        </p:nvSpPr>
        <p:spPr>
          <a:xfrm>
            <a:off x="4968000" y="4320000"/>
            <a:ext cx="341760" cy="369332"/>
          </a:xfrm>
          <a:prstGeom prst="rect">
            <a:avLst/>
          </a:prstGeom>
        </p:spPr>
        <p:txBody>
          <a:bodyPr wrap="none">
            <a:spAutoFit/>
          </a:bodyPr>
          <a:lstStyle/>
          <a:p>
            <a:r>
              <a:rPr lang="en-US" altLang="ja-JP" dirty="0">
                <a:latin typeface="+mn-ea"/>
              </a:rPr>
              <a:t>G</a:t>
            </a:r>
            <a:endParaRPr lang="ja-JP" altLang="en-US" dirty="0"/>
          </a:p>
        </p:txBody>
      </p:sp>
      <p:sp>
        <p:nvSpPr>
          <p:cNvPr id="50" name="正方形/長方形 49">
            <a:extLst>
              <a:ext uri="{FF2B5EF4-FFF2-40B4-BE49-F238E27FC236}">
                <a16:creationId xmlns:a16="http://schemas.microsoft.com/office/drawing/2014/main" id="{A46E9C0F-8C65-44E2-8D65-385D397CCF72}"/>
              </a:ext>
            </a:extLst>
          </p:cNvPr>
          <p:cNvSpPr/>
          <p:nvPr/>
        </p:nvSpPr>
        <p:spPr>
          <a:xfrm>
            <a:off x="5126400" y="4500000"/>
            <a:ext cx="341760" cy="369332"/>
          </a:xfrm>
          <a:prstGeom prst="rect">
            <a:avLst/>
          </a:prstGeom>
        </p:spPr>
        <p:txBody>
          <a:bodyPr wrap="none">
            <a:spAutoFit/>
          </a:bodyPr>
          <a:lstStyle/>
          <a:p>
            <a:r>
              <a:rPr lang="en-US" altLang="ja-JP" dirty="0">
                <a:latin typeface="+mn-ea"/>
              </a:rPr>
              <a:t>G</a:t>
            </a:r>
            <a:endParaRPr lang="ja-JP" altLang="en-US" dirty="0"/>
          </a:p>
        </p:txBody>
      </p:sp>
      <p:cxnSp>
        <p:nvCxnSpPr>
          <p:cNvPr id="51" name="直線コネクタ 50">
            <a:extLst>
              <a:ext uri="{FF2B5EF4-FFF2-40B4-BE49-F238E27FC236}">
                <a16:creationId xmlns:a16="http://schemas.microsoft.com/office/drawing/2014/main" id="{C19F0BEB-73F1-44F7-8DB3-643219377B7B}"/>
              </a:ext>
            </a:extLst>
          </p:cNvPr>
          <p:cNvCxnSpPr/>
          <p:nvPr/>
        </p:nvCxnSpPr>
        <p:spPr bwMode="auto">
          <a:xfrm>
            <a:off x="3440832"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52" name="直線コネクタ 51">
            <a:extLst>
              <a:ext uri="{FF2B5EF4-FFF2-40B4-BE49-F238E27FC236}">
                <a16:creationId xmlns:a16="http://schemas.microsoft.com/office/drawing/2014/main" id="{A2A69E63-03FA-4BBD-B9F6-772A15C62F8A}"/>
              </a:ext>
            </a:extLst>
          </p:cNvPr>
          <p:cNvCxnSpPr/>
          <p:nvPr/>
        </p:nvCxnSpPr>
        <p:spPr bwMode="auto">
          <a:xfrm>
            <a:off x="41832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53" name="直線コネクタ 52">
            <a:extLst>
              <a:ext uri="{FF2B5EF4-FFF2-40B4-BE49-F238E27FC236}">
                <a16:creationId xmlns:a16="http://schemas.microsoft.com/office/drawing/2014/main" id="{28CFFF8F-FE67-443A-9166-E594094230CE}"/>
              </a:ext>
            </a:extLst>
          </p:cNvPr>
          <p:cNvCxnSpPr/>
          <p:nvPr/>
        </p:nvCxnSpPr>
        <p:spPr bwMode="auto">
          <a:xfrm>
            <a:off x="49104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54" name="直線コネクタ 53">
            <a:extLst>
              <a:ext uri="{FF2B5EF4-FFF2-40B4-BE49-F238E27FC236}">
                <a16:creationId xmlns:a16="http://schemas.microsoft.com/office/drawing/2014/main" id="{CFB1E25B-4918-4128-8B42-2008104A88C8}"/>
              </a:ext>
            </a:extLst>
          </p:cNvPr>
          <p:cNvCxnSpPr/>
          <p:nvPr/>
        </p:nvCxnSpPr>
        <p:spPr bwMode="auto">
          <a:xfrm>
            <a:off x="5634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55" name="直線コネクタ 54">
            <a:extLst>
              <a:ext uri="{FF2B5EF4-FFF2-40B4-BE49-F238E27FC236}">
                <a16:creationId xmlns:a16="http://schemas.microsoft.com/office/drawing/2014/main" id="{4F69F775-8B0A-42EF-8BF3-B6CAF8011C80}"/>
              </a:ext>
            </a:extLst>
          </p:cNvPr>
          <p:cNvCxnSpPr/>
          <p:nvPr/>
        </p:nvCxnSpPr>
        <p:spPr bwMode="auto">
          <a:xfrm>
            <a:off x="6408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56" name="直線コネクタ 55">
            <a:extLst>
              <a:ext uri="{FF2B5EF4-FFF2-40B4-BE49-F238E27FC236}">
                <a16:creationId xmlns:a16="http://schemas.microsoft.com/office/drawing/2014/main" id="{152689CD-56A7-455E-9422-77898CDB4268}"/>
              </a:ext>
            </a:extLst>
          </p:cNvPr>
          <p:cNvCxnSpPr/>
          <p:nvPr/>
        </p:nvCxnSpPr>
        <p:spPr bwMode="auto">
          <a:xfrm>
            <a:off x="7164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58" name="正方形/長方形 57">
            <a:extLst>
              <a:ext uri="{FF2B5EF4-FFF2-40B4-BE49-F238E27FC236}">
                <a16:creationId xmlns:a16="http://schemas.microsoft.com/office/drawing/2014/main" id="{07410E1F-E157-4879-81B8-70B5E374938F}"/>
              </a:ext>
            </a:extLst>
          </p:cNvPr>
          <p:cNvSpPr/>
          <p:nvPr/>
        </p:nvSpPr>
        <p:spPr>
          <a:xfrm>
            <a:off x="5263200" y="4680000"/>
            <a:ext cx="320922" cy="369332"/>
          </a:xfrm>
          <a:prstGeom prst="rect">
            <a:avLst/>
          </a:prstGeom>
        </p:spPr>
        <p:txBody>
          <a:bodyPr wrap="none">
            <a:spAutoFit/>
          </a:bodyPr>
          <a:lstStyle/>
          <a:p>
            <a:r>
              <a:rPr lang="en-US" altLang="ja-JP" dirty="0">
                <a:latin typeface="+mn-ea"/>
              </a:rPr>
              <a:t>T</a:t>
            </a:r>
            <a:endParaRPr lang="ja-JP" altLang="en-US" dirty="0"/>
          </a:p>
        </p:txBody>
      </p:sp>
      <p:sp>
        <p:nvSpPr>
          <p:cNvPr id="59" name="正方形/長方形 58">
            <a:extLst>
              <a:ext uri="{FF2B5EF4-FFF2-40B4-BE49-F238E27FC236}">
                <a16:creationId xmlns:a16="http://schemas.microsoft.com/office/drawing/2014/main" id="{FC37A6D0-2C6A-4C0B-A65C-2932A6C996A5}"/>
              </a:ext>
            </a:extLst>
          </p:cNvPr>
          <p:cNvSpPr/>
          <p:nvPr/>
        </p:nvSpPr>
        <p:spPr>
          <a:xfrm>
            <a:off x="5392800" y="4859868"/>
            <a:ext cx="320922" cy="369332"/>
          </a:xfrm>
          <a:prstGeom prst="rect">
            <a:avLst/>
          </a:prstGeom>
        </p:spPr>
        <p:txBody>
          <a:bodyPr wrap="none">
            <a:spAutoFit/>
          </a:bodyPr>
          <a:lstStyle/>
          <a:p>
            <a:r>
              <a:rPr lang="en-US" altLang="ja-JP" dirty="0">
                <a:latin typeface="+mn-ea"/>
              </a:rPr>
              <a:t>T</a:t>
            </a:r>
            <a:endParaRPr lang="ja-JP" altLang="en-US" dirty="0"/>
          </a:p>
        </p:txBody>
      </p:sp>
      <p:cxnSp>
        <p:nvCxnSpPr>
          <p:cNvPr id="60" name="直線コネクタ 59">
            <a:extLst>
              <a:ext uri="{FF2B5EF4-FFF2-40B4-BE49-F238E27FC236}">
                <a16:creationId xmlns:a16="http://schemas.microsoft.com/office/drawing/2014/main" id="{9E422120-0506-4777-B087-A7959EDCB63C}"/>
              </a:ext>
            </a:extLst>
          </p:cNvPr>
          <p:cNvCxnSpPr/>
          <p:nvPr/>
        </p:nvCxnSpPr>
        <p:spPr>
          <a:xfrm flipH="1">
            <a:off x="144000" y="3337200"/>
            <a:ext cx="7020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09B4B1BF-916F-4E6A-AD7C-3E5679510FE5}"/>
              </a:ext>
            </a:extLst>
          </p:cNvPr>
          <p:cNvCxnSpPr/>
          <p:nvPr/>
        </p:nvCxnSpPr>
        <p:spPr>
          <a:xfrm flipH="1">
            <a:off x="144000" y="4240800"/>
            <a:ext cx="7020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57AE6C52-355E-4119-ADCB-208308154862}"/>
              </a:ext>
            </a:extLst>
          </p:cNvPr>
          <p:cNvCxnSpPr/>
          <p:nvPr/>
        </p:nvCxnSpPr>
        <p:spPr>
          <a:xfrm flipH="1">
            <a:off x="144000" y="5144400"/>
            <a:ext cx="7020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E07308B4-D6A9-46F5-94AD-B1FC8C55FA06}"/>
              </a:ext>
            </a:extLst>
          </p:cNvPr>
          <p:cNvCxnSpPr/>
          <p:nvPr/>
        </p:nvCxnSpPr>
        <p:spPr>
          <a:xfrm flipH="1">
            <a:off x="144000" y="2434665"/>
            <a:ext cx="7020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9D12FFD1-9ACB-4F92-AE2C-D5A93F105D27}"/>
              </a:ext>
            </a:extLst>
          </p:cNvPr>
          <p:cNvCxnSpPr/>
          <p:nvPr/>
        </p:nvCxnSpPr>
        <p:spPr>
          <a:xfrm flipH="1">
            <a:off x="128464" y="6051600"/>
            <a:ext cx="7020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5" name="正方形/長方形 64">
            <a:extLst>
              <a:ext uri="{FF2B5EF4-FFF2-40B4-BE49-F238E27FC236}">
                <a16:creationId xmlns:a16="http://schemas.microsoft.com/office/drawing/2014/main" id="{894F7BEA-827E-4037-9456-F5A06E6FEC6E}"/>
              </a:ext>
            </a:extLst>
          </p:cNvPr>
          <p:cNvSpPr/>
          <p:nvPr/>
        </p:nvSpPr>
        <p:spPr>
          <a:xfrm>
            <a:off x="2232000" y="5040000"/>
            <a:ext cx="341760" cy="369332"/>
          </a:xfrm>
          <a:prstGeom prst="rect">
            <a:avLst/>
          </a:prstGeom>
        </p:spPr>
        <p:txBody>
          <a:bodyPr wrap="none">
            <a:spAutoFit/>
          </a:bodyPr>
          <a:lstStyle/>
          <a:p>
            <a:r>
              <a:rPr lang="en-US" altLang="ja-JP" dirty="0">
                <a:latin typeface="+mn-ea"/>
              </a:rPr>
              <a:t>G</a:t>
            </a:r>
            <a:endParaRPr lang="ja-JP" altLang="en-US" dirty="0"/>
          </a:p>
        </p:txBody>
      </p:sp>
      <p:sp>
        <p:nvSpPr>
          <p:cNvPr id="66" name="正方形/長方形 65">
            <a:extLst>
              <a:ext uri="{FF2B5EF4-FFF2-40B4-BE49-F238E27FC236}">
                <a16:creationId xmlns:a16="http://schemas.microsoft.com/office/drawing/2014/main" id="{E3214229-EC3D-45FD-8E19-C62EDDCD2148}"/>
              </a:ext>
            </a:extLst>
          </p:cNvPr>
          <p:cNvSpPr/>
          <p:nvPr/>
        </p:nvSpPr>
        <p:spPr>
          <a:xfrm>
            <a:off x="2394000" y="5220000"/>
            <a:ext cx="338554" cy="369332"/>
          </a:xfrm>
          <a:prstGeom prst="rect">
            <a:avLst/>
          </a:prstGeom>
        </p:spPr>
        <p:txBody>
          <a:bodyPr wrap="none">
            <a:spAutoFit/>
          </a:bodyPr>
          <a:lstStyle/>
          <a:p>
            <a:r>
              <a:rPr lang="en-US" altLang="ja-JP" dirty="0">
                <a:latin typeface="+mn-ea"/>
              </a:rPr>
              <a:t>C</a:t>
            </a:r>
            <a:endParaRPr lang="ja-JP" altLang="en-US" dirty="0"/>
          </a:p>
        </p:txBody>
      </p:sp>
      <p:sp>
        <p:nvSpPr>
          <p:cNvPr id="67" name="正方形/長方形 66">
            <a:extLst>
              <a:ext uri="{FF2B5EF4-FFF2-40B4-BE49-F238E27FC236}">
                <a16:creationId xmlns:a16="http://schemas.microsoft.com/office/drawing/2014/main" id="{CF0E0FC6-BCCF-4339-81E8-CB48A8ADA663}"/>
              </a:ext>
            </a:extLst>
          </p:cNvPr>
          <p:cNvSpPr/>
          <p:nvPr/>
        </p:nvSpPr>
        <p:spPr>
          <a:xfrm>
            <a:off x="2548800" y="5400000"/>
            <a:ext cx="338554" cy="369332"/>
          </a:xfrm>
          <a:prstGeom prst="rect">
            <a:avLst/>
          </a:prstGeom>
        </p:spPr>
        <p:txBody>
          <a:bodyPr wrap="none">
            <a:spAutoFit/>
          </a:bodyPr>
          <a:lstStyle/>
          <a:p>
            <a:r>
              <a:rPr lang="en-US" altLang="ja-JP" dirty="0">
                <a:latin typeface="+mn-ea"/>
              </a:rPr>
              <a:t>C</a:t>
            </a:r>
            <a:endParaRPr lang="ja-JP" altLang="en-US" dirty="0"/>
          </a:p>
        </p:txBody>
      </p:sp>
      <p:sp>
        <p:nvSpPr>
          <p:cNvPr id="68" name="正方形/長方形 67">
            <a:extLst>
              <a:ext uri="{FF2B5EF4-FFF2-40B4-BE49-F238E27FC236}">
                <a16:creationId xmlns:a16="http://schemas.microsoft.com/office/drawing/2014/main" id="{085029C6-E7F1-497E-9A63-85CC28D6AA27}"/>
              </a:ext>
            </a:extLst>
          </p:cNvPr>
          <p:cNvSpPr/>
          <p:nvPr/>
        </p:nvSpPr>
        <p:spPr>
          <a:xfrm>
            <a:off x="2700000" y="5580000"/>
            <a:ext cx="341760" cy="369332"/>
          </a:xfrm>
          <a:prstGeom prst="rect">
            <a:avLst/>
          </a:prstGeom>
        </p:spPr>
        <p:txBody>
          <a:bodyPr wrap="none">
            <a:spAutoFit/>
          </a:bodyPr>
          <a:lstStyle/>
          <a:p>
            <a:r>
              <a:rPr lang="en-US" altLang="ja-JP" dirty="0">
                <a:latin typeface="+mn-ea"/>
              </a:rPr>
              <a:t>G</a:t>
            </a:r>
            <a:endParaRPr lang="ja-JP" altLang="en-US" dirty="0"/>
          </a:p>
        </p:txBody>
      </p:sp>
      <p:sp>
        <p:nvSpPr>
          <p:cNvPr id="70" name="正方形/長方形 69">
            <a:extLst>
              <a:ext uri="{FF2B5EF4-FFF2-40B4-BE49-F238E27FC236}">
                <a16:creationId xmlns:a16="http://schemas.microsoft.com/office/drawing/2014/main" id="{9CBF3BA5-7AA9-4FE8-A5D8-2AA684311FBA}"/>
              </a:ext>
            </a:extLst>
          </p:cNvPr>
          <p:cNvSpPr/>
          <p:nvPr/>
        </p:nvSpPr>
        <p:spPr>
          <a:xfrm>
            <a:off x="5533200" y="5039948"/>
            <a:ext cx="341760" cy="369332"/>
          </a:xfrm>
          <a:prstGeom prst="rect">
            <a:avLst/>
          </a:prstGeom>
        </p:spPr>
        <p:txBody>
          <a:bodyPr wrap="none">
            <a:spAutoFit/>
          </a:bodyPr>
          <a:lstStyle/>
          <a:p>
            <a:r>
              <a:rPr lang="en-US" altLang="ja-JP" dirty="0">
                <a:latin typeface="+mn-ea"/>
              </a:rPr>
              <a:t>G</a:t>
            </a:r>
            <a:endParaRPr lang="ja-JP" altLang="en-US" dirty="0"/>
          </a:p>
        </p:txBody>
      </p:sp>
      <p:sp>
        <p:nvSpPr>
          <p:cNvPr id="71" name="正方形/長方形 70">
            <a:extLst>
              <a:ext uri="{FF2B5EF4-FFF2-40B4-BE49-F238E27FC236}">
                <a16:creationId xmlns:a16="http://schemas.microsoft.com/office/drawing/2014/main" id="{C543230A-2F67-44B3-BC0C-7551A59A26F0}"/>
              </a:ext>
            </a:extLst>
          </p:cNvPr>
          <p:cNvSpPr/>
          <p:nvPr/>
        </p:nvSpPr>
        <p:spPr>
          <a:xfrm>
            <a:off x="5695200" y="5219948"/>
            <a:ext cx="338554" cy="369332"/>
          </a:xfrm>
          <a:prstGeom prst="rect">
            <a:avLst/>
          </a:prstGeom>
        </p:spPr>
        <p:txBody>
          <a:bodyPr wrap="none">
            <a:spAutoFit/>
          </a:bodyPr>
          <a:lstStyle/>
          <a:p>
            <a:r>
              <a:rPr lang="en-US" altLang="ja-JP" dirty="0">
                <a:latin typeface="+mn-ea"/>
              </a:rPr>
              <a:t>C</a:t>
            </a:r>
            <a:endParaRPr lang="ja-JP" altLang="en-US" dirty="0"/>
          </a:p>
        </p:txBody>
      </p:sp>
      <p:sp>
        <p:nvSpPr>
          <p:cNvPr id="72" name="正方形/長方形 71">
            <a:extLst>
              <a:ext uri="{FF2B5EF4-FFF2-40B4-BE49-F238E27FC236}">
                <a16:creationId xmlns:a16="http://schemas.microsoft.com/office/drawing/2014/main" id="{0BDCDD85-F61E-4756-B839-9DCDF607B8E5}"/>
              </a:ext>
            </a:extLst>
          </p:cNvPr>
          <p:cNvSpPr/>
          <p:nvPr/>
        </p:nvSpPr>
        <p:spPr>
          <a:xfrm>
            <a:off x="5850000" y="5399948"/>
            <a:ext cx="338554" cy="369332"/>
          </a:xfrm>
          <a:prstGeom prst="rect">
            <a:avLst/>
          </a:prstGeom>
        </p:spPr>
        <p:txBody>
          <a:bodyPr wrap="none">
            <a:spAutoFit/>
          </a:bodyPr>
          <a:lstStyle/>
          <a:p>
            <a:r>
              <a:rPr lang="en-US" altLang="ja-JP" dirty="0">
                <a:latin typeface="+mn-ea"/>
              </a:rPr>
              <a:t>C</a:t>
            </a:r>
            <a:endParaRPr lang="ja-JP" altLang="en-US" dirty="0"/>
          </a:p>
        </p:txBody>
      </p:sp>
      <p:sp>
        <p:nvSpPr>
          <p:cNvPr id="73" name="正方形/長方形 72">
            <a:extLst>
              <a:ext uri="{FF2B5EF4-FFF2-40B4-BE49-F238E27FC236}">
                <a16:creationId xmlns:a16="http://schemas.microsoft.com/office/drawing/2014/main" id="{144C8D27-B01F-4AE0-9147-147A602FF4DA}"/>
              </a:ext>
            </a:extLst>
          </p:cNvPr>
          <p:cNvSpPr/>
          <p:nvPr/>
        </p:nvSpPr>
        <p:spPr>
          <a:xfrm>
            <a:off x="6008400" y="5579948"/>
            <a:ext cx="341760" cy="369332"/>
          </a:xfrm>
          <a:prstGeom prst="rect">
            <a:avLst/>
          </a:prstGeom>
        </p:spPr>
        <p:txBody>
          <a:bodyPr wrap="none">
            <a:spAutoFit/>
          </a:bodyPr>
          <a:lstStyle/>
          <a:p>
            <a:r>
              <a:rPr lang="en-US" altLang="ja-JP" dirty="0">
                <a:latin typeface="+mn-ea"/>
              </a:rPr>
              <a:t>G</a:t>
            </a:r>
            <a:endParaRPr lang="ja-JP" altLang="en-US" dirty="0"/>
          </a:p>
        </p:txBody>
      </p:sp>
      <p:sp>
        <p:nvSpPr>
          <p:cNvPr id="74" name="正方形/長方形 73">
            <a:extLst>
              <a:ext uri="{FF2B5EF4-FFF2-40B4-BE49-F238E27FC236}">
                <a16:creationId xmlns:a16="http://schemas.microsoft.com/office/drawing/2014/main" id="{43F726FE-0E48-4ECC-B14A-76422B3AAC26}"/>
              </a:ext>
            </a:extLst>
          </p:cNvPr>
          <p:cNvSpPr/>
          <p:nvPr/>
        </p:nvSpPr>
        <p:spPr>
          <a:xfrm>
            <a:off x="6163200" y="5760000"/>
            <a:ext cx="330540" cy="369332"/>
          </a:xfrm>
          <a:prstGeom prst="rect">
            <a:avLst/>
          </a:prstGeom>
        </p:spPr>
        <p:txBody>
          <a:bodyPr wrap="none">
            <a:spAutoFit/>
          </a:bodyPr>
          <a:lstStyle/>
          <a:p>
            <a:r>
              <a:rPr lang="en-US" altLang="ja-JP" dirty="0">
                <a:latin typeface="+mn-ea"/>
              </a:rPr>
              <a:t>A</a:t>
            </a:r>
            <a:endParaRPr lang="ja-JP" altLang="en-US" dirty="0"/>
          </a:p>
        </p:txBody>
      </p:sp>
      <p:sp>
        <p:nvSpPr>
          <p:cNvPr id="75" name="正方形/長方形 74">
            <a:extLst>
              <a:ext uri="{FF2B5EF4-FFF2-40B4-BE49-F238E27FC236}">
                <a16:creationId xmlns:a16="http://schemas.microsoft.com/office/drawing/2014/main" id="{FA7120ED-26D3-4CF0-8860-5F610F612C56}"/>
              </a:ext>
            </a:extLst>
          </p:cNvPr>
          <p:cNvSpPr/>
          <p:nvPr/>
        </p:nvSpPr>
        <p:spPr>
          <a:xfrm>
            <a:off x="6315600" y="5939988"/>
            <a:ext cx="338554" cy="369332"/>
          </a:xfrm>
          <a:prstGeom prst="rect">
            <a:avLst/>
          </a:prstGeom>
        </p:spPr>
        <p:txBody>
          <a:bodyPr wrap="none">
            <a:spAutoFit/>
          </a:bodyPr>
          <a:lstStyle/>
          <a:p>
            <a:r>
              <a:rPr lang="en-US" altLang="ja-JP" dirty="0">
                <a:latin typeface="+mn-ea"/>
              </a:rPr>
              <a:t>C</a:t>
            </a:r>
            <a:endParaRPr lang="ja-JP" altLang="en-US" dirty="0"/>
          </a:p>
        </p:txBody>
      </p:sp>
      <p:sp>
        <p:nvSpPr>
          <p:cNvPr id="76" name="正方形/長方形 75">
            <a:extLst>
              <a:ext uri="{FF2B5EF4-FFF2-40B4-BE49-F238E27FC236}">
                <a16:creationId xmlns:a16="http://schemas.microsoft.com/office/drawing/2014/main" id="{157B9B88-63BA-4F03-BB6B-63C8B4D3C4E5}"/>
              </a:ext>
            </a:extLst>
          </p:cNvPr>
          <p:cNvSpPr/>
          <p:nvPr/>
        </p:nvSpPr>
        <p:spPr>
          <a:xfrm>
            <a:off x="6468000" y="6084000"/>
            <a:ext cx="338554" cy="369332"/>
          </a:xfrm>
          <a:prstGeom prst="rect">
            <a:avLst/>
          </a:prstGeom>
        </p:spPr>
        <p:txBody>
          <a:bodyPr wrap="none">
            <a:spAutoFit/>
          </a:bodyPr>
          <a:lstStyle/>
          <a:p>
            <a:r>
              <a:rPr lang="en-US" altLang="ja-JP" dirty="0">
                <a:latin typeface="+mn-ea"/>
              </a:rPr>
              <a:t>C</a:t>
            </a:r>
            <a:endParaRPr lang="ja-JP" altLang="en-US" dirty="0"/>
          </a:p>
        </p:txBody>
      </p:sp>
      <p:sp>
        <p:nvSpPr>
          <p:cNvPr id="77" name="正方形/長方形 76">
            <a:extLst>
              <a:ext uri="{FF2B5EF4-FFF2-40B4-BE49-F238E27FC236}">
                <a16:creationId xmlns:a16="http://schemas.microsoft.com/office/drawing/2014/main" id="{9F8D0BC3-9843-44C1-B95D-6DF4DCCE0F3E}"/>
              </a:ext>
            </a:extLst>
          </p:cNvPr>
          <p:cNvSpPr/>
          <p:nvPr/>
        </p:nvSpPr>
        <p:spPr>
          <a:xfrm>
            <a:off x="6620400" y="6228000"/>
            <a:ext cx="338554" cy="369332"/>
          </a:xfrm>
          <a:prstGeom prst="rect">
            <a:avLst/>
          </a:prstGeom>
        </p:spPr>
        <p:txBody>
          <a:bodyPr wrap="none">
            <a:spAutoFit/>
          </a:bodyPr>
          <a:lstStyle/>
          <a:p>
            <a:r>
              <a:rPr lang="en-US" altLang="ja-JP" dirty="0">
                <a:latin typeface="+mn-ea"/>
              </a:rPr>
              <a:t>C</a:t>
            </a:r>
            <a:endParaRPr lang="ja-JP" altLang="en-US" dirty="0"/>
          </a:p>
        </p:txBody>
      </p:sp>
      <p:sp>
        <p:nvSpPr>
          <p:cNvPr id="78" name="正方形/長方形 77">
            <a:extLst>
              <a:ext uri="{FF2B5EF4-FFF2-40B4-BE49-F238E27FC236}">
                <a16:creationId xmlns:a16="http://schemas.microsoft.com/office/drawing/2014/main" id="{9D0BD01F-D894-4B51-A90D-3BD433219C43}"/>
              </a:ext>
            </a:extLst>
          </p:cNvPr>
          <p:cNvSpPr/>
          <p:nvPr/>
        </p:nvSpPr>
        <p:spPr>
          <a:xfrm>
            <a:off x="6772800" y="6372000"/>
            <a:ext cx="338554" cy="369332"/>
          </a:xfrm>
          <a:prstGeom prst="rect">
            <a:avLst/>
          </a:prstGeom>
        </p:spPr>
        <p:txBody>
          <a:bodyPr wrap="none">
            <a:spAutoFit/>
          </a:bodyPr>
          <a:lstStyle/>
          <a:p>
            <a:r>
              <a:rPr lang="en-US" altLang="ja-JP" dirty="0">
                <a:latin typeface="+mn-ea"/>
              </a:rPr>
              <a:t>C</a:t>
            </a:r>
            <a:endParaRPr lang="ja-JP" altLang="en-US" dirty="0"/>
          </a:p>
        </p:txBody>
      </p:sp>
      <p:sp>
        <p:nvSpPr>
          <p:cNvPr id="85" name="Text Box 8">
            <a:extLst>
              <a:ext uri="{FF2B5EF4-FFF2-40B4-BE49-F238E27FC236}">
                <a16:creationId xmlns:a16="http://schemas.microsoft.com/office/drawing/2014/main" id="{B8687981-CDE0-4A3C-B063-D28EC8FAA18C}"/>
              </a:ext>
            </a:extLst>
          </p:cNvPr>
          <p:cNvSpPr txBox="1">
            <a:spLocks noChangeArrowheads="1"/>
          </p:cNvSpPr>
          <p:nvPr/>
        </p:nvSpPr>
        <p:spPr bwMode="auto">
          <a:xfrm>
            <a:off x="5796172" y="46100"/>
            <a:ext cx="4053371" cy="92333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en-US" altLang="ja-JP" dirty="0">
                <a:latin typeface="+mn-ea"/>
              </a:rPr>
              <a:t>k=</a:t>
            </a:r>
            <a:r>
              <a:rPr lang="en-US" altLang="ja-JP" dirty="0">
                <a:solidFill>
                  <a:srgbClr val="669900"/>
                </a:solidFill>
                <a:latin typeface="+mn-ea"/>
              </a:rPr>
              <a:t>1</a:t>
            </a:r>
            <a:r>
              <a:rPr lang="ja-JP" altLang="en-US" dirty="0">
                <a:latin typeface="+mn-ea"/>
              </a:rPr>
              <a:t>での</a:t>
            </a:r>
            <a:r>
              <a:rPr lang="en-US" altLang="ja-JP" dirty="0">
                <a:latin typeface="+mn-ea"/>
              </a:rPr>
              <a:t>k-mer</a:t>
            </a:r>
            <a:r>
              <a:rPr lang="ja-JP" altLang="en-US" dirty="0">
                <a:latin typeface="+mn-ea"/>
              </a:rPr>
              <a:t>出現頻度解析は、実質的に塩基ごとの出現回数をカウントする作業と同じです。</a:t>
            </a:r>
            <a:endParaRPr lang="en-US" altLang="ja-JP" dirty="0">
              <a:latin typeface="+mn-ea"/>
            </a:endParaRPr>
          </a:p>
        </p:txBody>
      </p:sp>
      <p:grpSp>
        <p:nvGrpSpPr>
          <p:cNvPr id="92" name="グループ化 25">
            <a:extLst>
              <a:ext uri="{FF2B5EF4-FFF2-40B4-BE49-F238E27FC236}">
                <a16:creationId xmlns:a16="http://schemas.microsoft.com/office/drawing/2014/main" id="{341261B2-A8D2-47CE-A5F9-3BD3F020B62E}"/>
              </a:ext>
            </a:extLst>
          </p:cNvPr>
          <p:cNvGrpSpPr>
            <a:grpSpLocks/>
          </p:cNvGrpSpPr>
          <p:nvPr/>
        </p:nvGrpSpPr>
        <p:grpSpPr bwMode="auto">
          <a:xfrm>
            <a:off x="8290800" y="2111759"/>
            <a:ext cx="647700" cy="368300"/>
            <a:chOff x="8265543" y="5967772"/>
            <a:chExt cx="647700" cy="369332"/>
          </a:xfrm>
        </p:grpSpPr>
        <p:sp>
          <p:nvSpPr>
            <p:cNvPr id="93" name="下矢印 26">
              <a:extLst>
                <a:ext uri="{FF2B5EF4-FFF2-40B4-BE49-F238E27FC236}">
                  <a16:creationId xmlns:a16="http://schemas.microsoft.com/office/drawing/2014/main" id="{76CD311B-1722-4252-8F54-0E7942489BCB}"/>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94" name="テキスト ボックス 27">
              <a:extLst>
                <a:ext uri="{FF2B5EF4-FFF2-40B4-BE49-F238E27FC236}">
                  <a16:creationId xmlns:a16="http://schemas.microsoft.com/office/drawing/2014/main" id="{4B921A1D-FF9B-488E-AA8B-86215985BCC8}"/>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95" name="グループ化 25">
            <a:extLst>
              <a:ext uri="{FF2B5EF4-FFF2-40B4-BE49-F238E27FC236}">
                <a16:creationId xmlns:a16="http://schemas.microsoft.com/office/drawing/2014/main" id="{FA27DE1C-7DE1-4BFF-9308-1CC50D9F177E}"/>
              </a:ext>
            </a:extLst>
          </p:cNvPr>
          <p:cNvGrpSpPr>
            <a:grpSpLocks/>
          </p:cNvGrpSpPr>
          <p:nvPr/>
        </p:nvGrpSpPr>
        <p:grpSpPr bwMode="auto">
          <a:xfrm>
            <a:off x="8676000" y="2113200"/>
            <a:ext cx="647700" cy="368300"/>
            <a:chOff x="8265543" y="5967772"/>
            <a:chExt cx="647700" cy="369332"/>
          </a:xfrm>
        </p:grpSpPr>
        <p:sp>
          <p:nvSpPr>
            <p:cNvPr id="97" name="下矢印 26">
              <a:extLst>
                <a:ext uri="{FF2B5EF4-FFF2-40B4-BE49-F238E27FC236}">
                  <a16:creationId xmlns:a16="http://schemas.microsoft.com/office/drawing/2014/main" id="{B7DAF35D-AA18-4AB8-9CED-0DB3BE1E2FB7}"/>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05" name="テキスト ボックス 27">
              <a:extLst>
                <a:ext uri="{FF2B5EF4-FFF2-40B4-BE49-F238E27FC236}">
                  <a16:creationId xmlns:a16="http://schemas.microsoft.com/office/drawing/2014/main" id="{93243B96-066F-4D32-B1C2-DE9D60D6ED97}"/>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pic>
        <p:nvPicPr>
          <p:cNvPr id="2" name="図 1">
            <a:extLst>
              <a:ext uri="{FF2B5EF4-FFF2-40B4-BE49-F238E27FC236}">
                <a16:creationId xmlns:a16="http://schemas.microsoft.com/office/drawing/2014/main" id="{007E7218-DD55-4E66-9241-066742A1F513}"/>
              </a:ext>
            </a:extLst>
          </p:cNvPr>
          <p:cNvPicPr>
            <a:picLocks noChangeAspect="1"/>
          </p:cNvPicPr>
          <p:nvPr/>
        </p:nvPicPr>
        <p:blipFill>
          <a:blip r:embed="rId3"/>
          <a:stretch>
            <a:fillRect/>
          </a:stretch>
        </p:blipFill>
        <p:spPr>
          <a:xfrm>
            <a:off x="8017200" y="2494800"/>
            <a:ext cx="1158340" cy="853514"/>
          </a:xfrm>
          <a:prstGeom prst="rect">
            <a:avLst/>
          </a:prstGeom>
          <a:ln w="19050">
            <a:solidFill>
              <a:srgbClr val="FF0000"/>
            </a:solidFill>
          </a:ln>
        </p:spPr>
      </p:pic>
      <p:sp>
        <p:nvSpPr>
          <p:cNvPr id="106" name="正方形/長方形 105">
            <a:extLst>
              <a:ext uri="{FF2B5EF4-FFF2-40B4-BE49-F238E27FC236}">
                <a16:creationId xmlns:a16="http://schemas.microsoft.com/office/drawing/2014/main" id="{87829F3A-FC59-49CD-AD7D-61F894E6E791}"/>
              </a:ext>
            </a:extLst>
          </p:cNvPr>
          <p:cNvSpPr/>
          <p:nvPr/>
        </p:nvSpPr>
        <p:spPr>
          <a:xfrm>
            <a:off x="6925200" y="6516000"/>
            <a:ext cx="338554" cy="369332"/>
          </a:xfrm>
          <a:prstGeom prst="rect">
            <a:avLst/>
          </a:prstGeom>
        </p:spPr>
        <p:txBody>
          <a:bodyPr wrap="none">
            <a:spAutoFit/>
          </a:bodyPr>
          <a:lstStyle/>
          <a:p>
            <a:r>
              <a:rPr lang="en-US" altLang="ja-JP" dirty="0">
                <a:latin typeface="+mn-ea"/>
              </a:rPr>
              <a:t>C</a:t>
            </a:r>
            <a:endParaRPr lang="ja-JP" altLang="en-US" dirty="0"/>
          </a:p>
        </p:txBody>
      </p:sp>
      <p:sp>
        <p:nvSpPr>
          <p:cNvPr id="107" name="正方形/長方形 106">
            <a:extLst>
              <a:ext uri="{FF2B5EF4-FFF2-40B4-BE49-F238E27FC236}">
                <a16:creationId xmlns:a16="http://schemas.microsoft.com/office/drawing/2014/main" id="{C050554D-2D1D-4FB3-905D-1F0454A09BD8}"/>
              </a:ext>
            </a:extLst>
          </p:cNvPr>
          <p:cNvSpPr/>
          <p:nvPr/>
        </p:nvSpPr>
        <p:spPr>
          <a:xfrm>
            <a:off x="2844000" y="5760000"/>
            <a:ext cx="330540" cy="369332"/>
          </a:xfrm>
          <a:prstGeom prst="rect">
            <a:avLst/>
          </a:prstGeom>
        </p:spPr>
        <p:txBody>
          <a:bodyPr wrap="none">
            <a:spAutoFit/>
          </a:bodyPr>
          <a:lstStyle/>
          <a:p>
            <a:r>
              <a:rPr lang="en-US" altLang="ja-JP" dirty="0">
                <a:latin typeface="+mn-ea"/>
              </a:rPr>
              <a:t>A</a:t>
            </a:r>
            <a:endParaRPr lang="ja-JP" altLang="en-US" dirty="0"/>
          </a:p>
        </p:txBody>
      </p:sp>
    </p:spTree>
    <p:extLst>
      <p:ext uri="{BB962C8B-B14F-4D97-AF65-F5344CB8AC3E}">
        <p14:creationId xmlns:p14="http://schemas.microsoft.com/office/powerpoint/2010/main" val="160458375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5D7D19E8-DDE4-E4FC-AE1A-8F4EF9B73B33}"/>
              </a:ext>
            </a:extLst>
          </p:cNvPr>
          <p:cNvPicPr>
            <a:picLocks noChangeAspect="1"/>
          </p:cNvPicPr>
          <p:nvPr/>
        </p:nvPicPr>
        <p:blipFill>
          <a:blip r:embed="rId3"/>
          <a:stretch>
            <a:fillRect/>
          </a:stretch>
        </p:blipFill>
        <p:spPr>
          <a:xfrm>
            <a:off x="36004" y="936006"/>
            <a:ext cx="8671084" cy="5667375"/>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例題</a:t>
            </a:r>
            <a:r>
              <a:rPr lang="en-US" altLang="ja-JP" sz="4000" dirty="0">
                <a:latin typeface="+mn-ea"/>
              </a:rPr>
              <a:t>12</a:t>
            </a:r>
            <a:r>
              <a:rPr lang="ja-JP" altLang="en-US" sz="4000" dirty="0">
                <a:latin typeface="+mn-ea"/>
              </a:rPr>
              <a:t>（</a:t>
            </a:r>
            <a:r>
              <a:rPr lang="en-US" altLang="ja-JP" sz="4000" dirty="0">
                <a:latin typeface="+mn-ea"/>
              </a:rPr>
              <a:t>k=</a:t>
            </a:r>
            <a:r>
              <a:rPr lang="en-US" altLang="ja-JP" sz="4000" dirty="0">
                <a:solidFill>
                  <a:srgbClr val="669900"/>
                </a:solidFill>
                <a:latin typeface="+mn-ea"/>
              </a:rPr>
              <a:t>10</a:t>
            </a:r>
            <a:r>
              <a:rPr lang="ja-JP" altLang="en-US" sz="4000" dirty="0">
                <a:latin typeface="+mn-ea"/>
              </a:rPr>
              <a:t>）</a:t>
            </a:r>
            <a:r>
              <a:rPr lang="en-US" altLang="ja-JP" sz="4000" dirty="0">
                <a:latin typeface="+mn-ea"/>
              </a:rPr>
              <a:t>3</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210</a:t>
            </a:fld>
            <a:endParaRPr lang="en-US" altLang="ja-JP" dirty="0">
              <a:solidFill>
                <a:srgbClr val="000000"/>
              </a:solidFill>
            </a:endParaRPr>
          </a:p>
        </p:txBody>
      </p:sp>
      <p:pic>
        <p:nvPicPr>
          <p:cNvPr id="4" name="図 3">
            <a:extLst>
              <a:ext uri="{FF2B5EF4-FFF2-40B4-BE49-F238E27FC236}">
                <a16:creationId xmlns:a16="http://schemas.microsoft.com/office/drawing/2014/main" id="{530401EB-B9E9-4750-AE5B-3B50EBDE1CC5}"/>
              </a:ext>
            </a:extLst>
          </p:cNvPr>
          <p:cNvPicPr>
            <a:picLocks noChangeAspect="1"/>
          </p:cNvPicPr>
          <p:nvPr/>
        </p:nvPicPr>
        <p:blipFill>
          <a:blip r:embed="rId4"/>
          <a:stretch>
            <a:fillRect/>
          </a:stretch>
        </p:blipFill>
        <p:spPr>
          <a:xfrm>
            <a:off x="792000" y="180000"/>
            <a:ext cx="4557155" cy="167655"/>
          </a:xfrm>
          <a:prstGeom prst="rect">
            <a:avLst/>
          </a:prstGeom>
        </p:spPr>
      </p:pic>
      <p:sp>
        <p:nvSpPr>
          <p:cNvPr id="20" name="Text Box 8">
            <a:extLst>
              <a:ext uri="{FF2B5EF4-FFF2-40B4-BE49-F238E27FC236}">
                <a16:creationId xmlns:a16="http://schemas.microsoft.com/office/drawing/2014/main" id="{6A30CDA1-32D0-4713-9FD8-ACF088B3BF2A}"/>
              </a:ext>
            </a:extLst>
          </p:cNvPr>
          <p:cNvSpPr txBox="1">
            <a:spLocks noChangeArrowheads="1"/>
          </p:cNvSpPr>
          <p:nvPr/>
        </p:nvSpPr>
        <p:spPr bwMode="auto">
          <a:xfrm>
            <a:off x="5796172" y="46100"/>
            <a:ext cx="4053371" cy="4524315"/>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spcBef>
                <a:spcPct val="50000"/>
              </a:spcBef>
            </a:pPr>
            <a:r>
              <a:rPr lang="ja-JP" altLang="en-US" dirty="0">
                <a:solidFill>
                  <a:schemeClr val="bg1">
                    <a:lumMod val="50000"/>
                  </a:schemeClr>
                </a:solidFill>
                <a:latin typeface="+mn-ea"/>
              </a:rPr>
              <a:t>①の、②例題</a:t>
            </a:r>
            <a:r>
              <a:rPr lang="en-US" altLang="ja-JP" dirty="0">
                <a:solidFill>
                  <a:schemeClr val="bg1">
                    <a:lumMod val="50000"/>
                  </a:schemeClr>
                </a:solidFill>
                <a:latin typeface="+mn-ea"/>
              </a:rPr>
              <a:t>13</a:t>
            </a:r>
            <a:r>
              <a:rPr lang="ja-JP" altLang="en-US" dirty="0">
                <a:solidFill>
                  <a:schemeClr val="bg1">
                    <a:lumMod val="50000"/>
                  </a:schemeClr>
                </a:solidFill>
                <a:latin typeface="+mn-ea"/>
              </a:rPr>
              <a:t>。③</a:t>
            </a:r>
            <a:r>
              <a:rPr lang="en-US" altLang="ja-JP" dirty="0">
                <a:solidFill>
                  <a:schemeClr val="bg1">
                    <a:lumMod val="50000"/>
                  </a:schemeClr>
                </a:solidFill>
                <a:latin typeface="+mn-ea"/>
              </a:rPr>
              <a:t>k=10</a:t>
            </a:r>
            <a:r>
              <a:rPr lang="ja-JP" altLang="en-US" dirty="0">
                <a:solidFill>
                  <a:schemeClr val="bg1">
                    <a:lumMod val="50000"/>
                  </a:schemeClr>
                </a:solidFill>
                <a:latin typeface="+mn-ea"/>
              </a:rPr>
              <a:t>で、④正解ゲノムサイズ</a:t>
            </a:r>
            <a:r>
              <a:rPr lang="en-US" altLang="ja-JP" dirty="0">
                <a:solidFill>
                  <a:schemeClr val="bg1">
                    <a:lumMod val="50000"/>
                  </a:schemeClr>
                </a:solidFill>
                <a:latin typeface="+mn-ea"/>
              </a:rPr>
              <a:t>1,000</a:t>
            </a:r>
            <a:r>
              <a:rPr lang="ja-JP" altLang="en-US" dirty="0">
                <a:solidFill>
                  <a:schemeClr val="bg1">
                    <a:lumMod val="50000"/>
                  </a:schemeClr>
                </a:solidFill>
                <a:latin typeface="+mn-ea"/>
              </a:rPr>
              <a:t>塩基から</a:t>
            </a:r>
            <a:r>
              <a:rPr lang="en-US" altLang="ja-JP" dirty="0">
                <a:solidFill>
                  <a:schemeClr val="bg1">
                    <a:lumMod val="50000"/>
                  </a:schemeClr>
                </a:solidFill>
                <a:latin typeface="+mn-ea"/>
              </a:rPr>
              <a:t>20</a:t>
            </a:r>
            <a:r>
              <a:rPr lang="ja-JP" altLang="en-US" dirty="0">
                <a:solidFill>
                  <a:schemeClr val="bg1">
                    <a:lumMod val="50000"/>
                  </a:schemeClr>
                </a:solidFill>
                <a:latin typeface="+mn-ea"/>
              </a:rPr>
              <a:t>塩基長のリードを</a:t>
            </a:r>
            <a:r>
              <a:rPr lang="en-US" altLang="ja-JP" dirty="0">
                <a:solidFill>
                  <a:schemeClr val="bg1">
                    <a:lumMod val="50000"/>
                  </a:schemeClr>
                </a:solidFill>
                <a:latin typeface="+mn-ea"/>
              </a:rPr>
              <a:t>500</a:t>
            </a:r>
            <a:r>
              <a:rPr lang="ja-JP" altLang="en-US" dirty="0">
                <a:solidFill>
                  <a:schemeClr val="bg1">
                    <a:lumMod val="50000"/>
                  </a:schemeClr>
                </a:solidFill>
                <a:latin typeface="+mn-ea"/>
              </a:rPr>
              <a:t>個分生成した、総塩基数</a:t>
            </a:r>
            <a:r>
              <a:rPr lang="en-US" altLang="ja-JP" dirty="0">
                <a:solidFill>
                  <a:schemeClr val="bg1">
                    <a:lumMod val="50000"/>
                  </a:schemeClr>
                </a:solidFill>
                <a:latin typeface="+mn-ea"/>
              </a:rPr>
              <a:t>10,000</a:t>
            </a:r>
            <a:r>
              <a:rPr lang="ja-JP" altLang="en-US" dirty="0">
                <a:solidFill>
                  <a:schemeClr val="bg1">
                    <a:lumMod val="50000"/>
                  </a:schemeClr>
                </a:solidFill>
                <a:latin typeface="+mn-ea"/>
              </a:rPr>
              <a:t>のファイル（</a:t>
            </a:r>
            <a:r>
              <a:rPr lang="en-US" altLang="ja-JP" dirty="0">
                <a:solidFill>
                  <a:schemeClr val="bg1">
                    <a:lumMod val="50000"/>
                  </a:schemeClr>
                </a:solidFill>
                <a:latin typeface="+mn-ea"/>
              </a:rPr>
              <a:t>sample34_ngs.fasta</a:t>
            </a:r>
            <a:r>
              <a:rPr lang="ja-JP" altLang="en-US" dirty="0">
                <a:solidFill>
                  <a:schemeClr val="bg1">
                    <a:lumMod val="50000"/>
                  </a:schemeClr>
                </a:solidFill>
                <a:latin typeface="+mn-ea"/>
              </a:rPr>
              <a:t>）をダウンロードして、コピペ実行。実行結果。⑤推定ゲノムサイズは</a:t>
            </a:r>
            <a:r>
              <a:rPr lang="en-US" altLang="ja-JP" dirty="0">
                <a:solidFill>
                  <a:schemeClr val="bg1">
                    <a:lumMod val="50000"/>
                  </a:schemeClr>
                </a:solidFill>
                <a:latin typeface="+mn-ea"/>
              </a:rPr>
              <a:t>988</a:t>
            </a:r>
            <a:r>
              <a:rPr lang="ja-JP" altLang="en-US" dirty="0">
                <a:solidFill>
                  <a:schemeClr val="bg1">
                    <a:lumMod val="50000"/>
                  </a:schemeClr>
                </a:solidFill>
                <a:latin typeface="+mn-ea"/>
              </a:rPr>
              <a:t>。ほぼ正解ですね。シークエンスエラーのないデータなら、</a:t>
            </a:r>
            <a:r>
              <a:rPr lang="en-US" altLang="ja-JP" dirty="0">
                <a:solidFill>
                  <a:schemeClr val="bg1">
                    <a:lumMod val="50000"/>
                  </a:schemeClr>
                </a:solidFill>
                <a:latin typeface="+mn-ea"/>
              </a:rPr>
              <a:t>10X</a:t>
            </a:r>
            <a:r>
              <a:rPr lang="ja-JP" altLang="en-US" dirty="0">
                <a:solidFill>
                  <a:schemeClr val="bg1">
                    <a:lumMod val="50000"/>
                  </a:schemeClr>
                </a:solidFill>
                <a:latin typeface="+mn-ea"/>
              </a:rPr>
              <a:t>程度の</a:t>
            </a:r>
            <a:r>
              <a:rPr lang="en-US" altLang="ja-JP" dirty="0">
                <a:solidFill>
                  <a:schemeClr val="bg1">
                    <a:lumMod val="50000"/>
                  </a:schemeClr>
                </a:solidFill>
                <a:latin typeface="+mn-ea"/>
              </a:rPr>
              <a:t>coverage</a:t>
            </a:r>
            <a:r>
              <a:rPr lang="ja-JP" altLang="en-US" dirty="0">
                <a:solidFill>
                  <a:schemeClr val="bg1">
                    <a:lumMod val="50000"/>
                  </a:schemeClr>
                </a:solidFill>
                <a:latin typeface="+mn-ea"/>
              </a:rPr>
              <a:t>であれば十分だということがわかります。</a:t>
            </a:r>
            <a:r>
              <a:rPr lang="ja-JP" altLang="en-US" dirty="0">
                <a:latin typeface="+mn-ea"/>
              </a:rPr>
              <a:t>ちなみに最初のほうのスライドでも解説しているが、「長さ</a:t>
            </a:r>
            <a:r>
              <a:rPr lang="en-US" altLang="ja-JP" dirty="0">
                <a:latin typeface="+mn-ea"/>
              </a:rPr>
              <a:t>1,000</a:t>
            </a:r>
            <a:r>
              <a:rPr lang="ja-JP" altLang="en-US" dirty="0">
                <a:latin typeface="+mn-ea"/>
              </a:rPr>
              <a:t>の塩基配列を</a:t>
            </a:r>
            <a:r>
              <a:rPr lang="en-US" altLang="ja-JP" dirty="0">
                <a:solidFill>
                  <a:srgbClr val="669900"/>
                </a:solidFill>
                <a:latin typeface="+mn-ea"/>
              </a:rPr>
              <a:t>10</a:t>
            </a:r>
            <a:r>
              <a:rPr lang="en-US" altLang="ja-JP" dirty="0">
                <a:latin typeface="+mn-ea"/>
              </a:rPr>
              <a:t>-mer</a:t>
            </a:r>
            <a:r>
              <a:rPr lang="ja-JP" altLang="en-US" dirty="0">
                <a:latin typeface="+mn-ea"/>
              </a:rPr>
              <a:t>で分割すると、（</a:t>
            </a:r>
            <a:r>
              <a:rPr lang="en-US" altLang="ja-JP" dirty="0">
                <a:latin typeface="+mn-ea"/>
              </a:rPr>
              <a:t>1,000 – </a:t>
            </a:r>
            <a:r>
              <a:rPr lang="en-US" altLang="ja-JP" dirty="0">
                <a:solidFill>
                  <a:srgbClr val="669900"/>
                </a:solidFill>
                <a:latin typeface="+mn-ea"/>
              </a:rPr>
              <a:t>10</a:t>
            </a:r>
            <a:r>
              <a:rPr lang="en-US" altLang="ja-JP" dirty="0">
                <a:latin typeface="+mn-ea"/>
              </a:rPr>
              <a:t> + 1</a:t>
            </a:r>
            <a:r>
              <a:rPr lang="ja-JP" altLang="en-US" dirty="0">
                <a:latin typeface="+mn-ea"/>
              </a:rPr>
              <a:t>）個の</a:t>
            </a:r>
            <a:r>
              <a:rPr lang="en-US" altLang="ja-JP" dirty="0">
                <a:latin typeface="+mn-ea"/>
              </a:rPr>
              <a:t>k-mer</a:t>
            </a:r>
            <a:r>
              <a:rPr lang="ja-JP" altLang="en-US" dirty="0">
                <a:latin typeface="+mn-ea"/>
              </a:rPr>
              <a:t>を生成可能」でした。従って、</a:t>
            </a:r>
            <a:r>
              <a:rPr lang="ja-JP" altLang="en-US" dirty="0">
                <a:solidFill>
                  <a:srgbClr val="FF0000"/>
                </a:solidFill>
                <a:latin typeface="+mn-ea"/>
              </a:rPr>
              <a:t>この場合の「</a:t>
            </a:r>
            <a:r>
              <a:rPr lang="en-US" altLang="ja-JP" dirty="0">
                <a:solidFill>
                  <a:srgbClr val="FF0000"/>
                </a:solidFill>
                <a:latin typeface="+mn-ea"/>
              </a:rPr>
              <a:t>1</a:t>
            </a:r>
            <a:r>
              <a:rPr lang="ja-JP" altLang="en-US" dirty="0">
                <a:solidFill>
                  <a:srgbClr val="FF0000"/>
                </a:solidFill>
                <a:latin typeface="+mn-ea"/>
              </a:rPr>
              <a:t>回以上出現した</a:t>
            </a:r>
            <a:r>
              <a:rPr lang="en-US" altLang="ja-JP" dirty="0">
                <a:solidFill>
                  <a:srgbClr val="FF0000"/>
                </a:solidFill>
                <a:latin typeface="+mn-ea"/>
              </a:rPr>
              <a:t>k-mer</a:t>
            </a:r>
            <a:r>
              <a:rPr lang="ja-JP" altLang="en-US" dirty="0">
                <a:solidFill>
                  <a:srgbClr val="FF0000"/>
                </a:solidFill>
                <a:latin typeface="+mn-ea"/>
              </a:rPr>
              <a:t>の数」をカウントするやり方で得られるパーフェクトの値は</a:t>
            </a:r>
            <a:r>
              <a:rPr lang="en-US" altLang="ja-JP" dirty="0">
                <a:solidFill>
                  <a:srgbClr val="FF0000"/>
                </a:solidFill>
                <a:latin typeface="+mn-ea"/>
              </a:rPr>
              <a:t>991</a:t>
            </a:r>
            <a:r>
              <a:rPr lang="ja-JP" altLang="en-US" dirty="0">
                <a:latin typeface="+mn-ea"/>
              </a:rPr>
              <a:t>だという点は念頭においておくとよい。</a:t>
            </a:r>
            <a:endParaRPr lang="en-US" altLang="ja-JP" dirty="0">
              <a:latin typeface="+mn-ea"/>
            </a:endParaRPr>
          </a:p>
        </p:txBody>
      </p:sp>
      <p:grpSp>
        <p:nvGrpSpPr>
          <p:cNvPr id="11" name="グループ化 1">
            <a:extLst>
              <a:ext uri="{FF2B5EF4-FFF2-40B4-BE49-F238E27FC236}">
                <a16:creationId xmlns:a16="http://schemas.microsoft.com/office/drawing/2014/main" id="{9AA6A3C0-86F4-0805-44D9-A9EC04049D48}"/>
              </a:ext>
            </a:extLst>
          </p:cNvPr>
          <p:cNvGrpSpPr>
            <a:grpSpLocks/>
          </p:cNvGrpSpPr>
          <p:nvPr/>
        </p:nvGrpSpPr>
        <p:grpSpPr bwMode="auto">
          <a:xfrm>
            <a:off x="632520" y="6031468"/>
            <a:ext cx="647700" cy="369332"/>
            <a:chOff x="8773143" y="4154400"/>
            <a:chExt cx="647700" cy="369332"/>
          </a:xfrm>
        </p:grpSpPr>
        <p:sp>
          <p:nvSpPr>
            <p:cNvPr id="13" name="下矢印 29">
              <a:extLst>
                <a:ext uri="{FF2B5EF4-FFF2-40B4-BE49-F238E27FC236}">
                  <a16:creationId xmlns:a16="http://schemas.microsoft.com/office/drawing/2014/main" id="{24846AD8-89C3-7B0F-158D-83D5B6320A5C}"/>
                </a:ext>
              </a:extLst>
            </p:cNvPr>
            <p:cNvSpPr>
              <a:spLocks noChangeArrowheads="1"/>
            </p:cNvSpPr>
            <p:nvPr/>
          </p:nvSpPr>
          <p:spPr bwMode="auto">
            <a:xfrm rot="8100000">
              <a:off x="8773143" y="418375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4" name="正方形/長方形 1">
              <a:extLst>
                <a:ext uri="{FF2B5EF4-FFF2-40B4-BE49-F238E27FC236}">
                  <a16:creationId xmlns:a16="http://schemas.microsoft.com/office/drawing/2014/main" id="{E142310F-2765-24CB-4593-39592DD88D5C}"/>
                </a:ext>
              </a:extLst>
            </p:cNvPr>
            <p:cNvSpPr>
              <a:spLocks noChangeArrowheads="1"/>
            </p:cNvSpPr>
            <p:nvPr/>
          </p:nvSpPr>
          <p:spPr bwMode="auto">
            <a:xfrm>
              <a:off x="8906400" y="41544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spTree>
    <p:extLst>
      <p:ext uri="{BB962C8B-B14F-4D97-AF65-F5344CB8AC3E}">
        <p14:creationId xmlns:p14="http://schemas.microsoft.com/office/powerpoint/2010/main" val="8166584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6000"/>
            <a:ext cx="9453504" cy="4536157"/>
          </a:xfrm>
        </p:spPr>
        <p:txBody>
          <a:bodyPr/>
          <a:lstStyle/>
          <a:p>
            <a:r>
              <a:rPr lang="en-US" altLang="ja-JP" sz="2400" dirty="0">
                <a:solidFill>
                  <a:schemeClr val="bg1">
                    <a:lumMod val="50000"/>
                  </a:schemeClr>
                </a:solidFill>
                <a:latin typeface="+mn-ea"/>
              </a:rPr>
              <a:t>Introduction</a:t>
            </a:r>
            <a:r>
              <a:rPr lang="ja-JP" altLang="en-US" sz="2400" dirty="0">
                <a:solidFill>
                  <a:schemeClr val="bg1">
                    <a:lumMod val="50000"/>
                  </a:schemeClr>
                </a:solidFill>
                <a:latin typeface="+mn-ea"/>
              </a:rPr>
              <a:t>、出現頻度解析（</a:t>
            </a:r>
            <a:r>
              <a:rPr lang="en-US" altLang="ja-JP" sz="2400" dirty="0">
                <a:solidFill>
                  <a:schemeClr val="bg1">
                    <a:lumMod val="50000"/>
                  </a:schemeClr>
                </a:solidFill>
                <a:latin typeface="+mn-ea"/>
              </a:rPr>
              <a:t>k=2</a:t>
            </a:r>
            <a:r>
              <a:rPr lang="ja-JP" altLang="en-US" sz="2400" dirty="0">
                <a:solidFill>
                  <a:schemeClr val="bg1">
                    <a:lumMod val="50000"/>
                  </a:schemeClr>
                </a:solidFill>
                <a:latin typeface="+mn-ea"/>
              </a:rPr>
              <a:t>）、出現頻度解析（</a:t>
            </a:r>
            <a:r>
              <a:rPr lang="en-US" altLang="ja-JP" sz="2400" dirty="0">
                <a:solidFill>
                  <a:schemeClr val="bg1">
                    <a:lumMod val="50000"/>
                  </a:schemeClr>
                </a:solidFill>
                <a:latin typeface="+mn-ea"/>
              </a:rPr>
              <a:t>k=1</a:t>
            </a:r>
            <a:r>
              <a:rPr lang="ja-JP" altLang="en-US" sz="2400" dirty="0">
                <a:solidFill>
                  <a:schemeClr val="bg1">
                    <a:lumMod val="50000"/>
                  </a:schemeClr>
                </a:solidFill>
                <a:latin typeface="+mn-ea"/>
              </a:rPr>
              <a:t>）</a:t>
            </a:r>
            <a:endParaRPr lang="en-US" altLang="ja-JP" sz="2400" dirty="0">
              <a:solidFill>
                <a:schemeClr val="bg1">
                  <a:lumMod val="50000"/>
                </a:schemeClr>
              </a:solidFill>
              <a:latin typeface="+mn-ea"/>
            </a:endParaRPr>
          </a:p>
          <a:p>
            <a:r>
              <a:rPr lang="en-US" altLang="ja-JP" sz="2400" dirty="0">
                <a:solidFill>
                  <a:schemeClr val="bg1">
                    <a:lumMod val="50000"/>
                  </a:schemeClr>
                </a:solidFill>
                <a:latin typeface="+mn-ea"/>
              </a:rPr>
              <a:t>k=1</a:t>
            </a:r>
            <a:r>
              <a:rPr lang="ja-JP" altLang="en-US" sz="2400" dirty="0">
                <a:solidFill>
                  <a:schemeClr val="bg1">
                    <a:lumMod val="50000"/>
                  </a:schemeClr>
                </a:solidFill>
                <a:latin typeface="+mn-ea"/>
              </a:rPr>
              <a:t>で実践、</a:t>
            </a:r>
            <a:r>
              <a:rPr lang="en-US" altLang="ja-JP" sz="2400" dirty="0">
                <a:solidFill>
                  <a:schemeClr val="bg1">
                    <a:lumMod val="50000"/>
                  </a:schemeClr>
                </a:solidFill>
                <a:latin typeface="+mn-ea"/>
              </a:rPr>
              <a:t>multi-FASTA</a:t>
            </a:r>
            <a:r>
              <a:rPr lang="ja-JP" altLang="en-US" sz="2400" dirty="0">
                <a:solidFill>
                  <a:schemeClr val="bg1">
                    <a:lumMod val="50000"/>
                  </a:schemeClr>
                </a:solidFill>
                <a:latin typeface="+mn-ea"/>
              </a:rPr>
              <a:t>ファイル、他の例題を実行</a:t>
            </a:r>
            <a:endParaRPr lang="en-US" altLang="ja-JP" sz="2400" dirty="0">
              <a:solidFill>
                <a:schemeClr val="bg1">
                  <a:lumMod val="50000"/>
                </a:schemeClr>
              </a:solidFill>
              <a:latin typeface="+mn-ea"/>
            </a:endParaRPr>
          </a:p>
          <a:p>
            <a:r>
              <a:rPr lang="en-US" altLang="ja-JP" sz="2400" dirty="0">
                <a:solidFill>
                  <a:schemeClr val="bg1">
                    <a:lumMod val="50000"/>
                  </a:schemeClr>
                </a:solidFill>
                <a:latin typeface="+mn-ea"/>
              </a:rPr>
              <a:t>k=2</a:t>
            </a:r>
            <a:r>
              <a:rPr lang="ja-JP" altLang="en-US" sz="2400" dirty="0">
                <a:solidFill>
                  <a:schemeClr val="bg1">
                    <a:lumMod val="50000"/>
                  </a:schemeClr>
                </a:solidFill>
                <a:latin typeface="+mn-ea"/>
              </a:rPr>
              <a:t>で実践、関数マニュアル、例題</a:t>
            </a:r>
            <a:r>
              <a:rPr lang="en-US" altLang="ja-JP" sz="2400" dirty="0">
                <a:solidFill>
                  <a:schemeClr val="bg1">
                    <a:lumMod val="50000"/>
                  </a:schemeClr>
                </a:solidFill>
                <a:latin typeface="+mn-ea"/>
              </a:rPr>
              <a:t>2</a:t>
            </a:r>
            <a:r>
              <a:rPr lang="ja-JP" altLang="en-US" sz="2400" dirty="0">
                <a:solidFill>
                  <a:schemeClr val="bg1">
                    <a:lumMod val="50000"/>
                  </a:schemeClr>
                </a:solidFill>
                <a:latin typeface="+mn-ea"/>
              </a:rPr>
              <a:t>を実行、例題</a:t>
            </a:r>
            <a:r>
              <a:rPr lang="en-US" altLang="ja-JP" sz="2400" dirty="0">
                <a:solidFill>
                  <a:schemeClr val="bg1">
                    <a:lumMod val="50000"/>
                  </a:schemeClr>
                </a:solidFill>
                <a:latin typeface="+mn-ea"/>
              </a:rPr>
              <a:t>7</a:t>
            </a:r>
            <a:r>
              <a:rPr lang="ja-JP" altLang="en-US" sz="2400" dirty="0">
                <a:solidFill>
                  <a:schemeClr val="bg1">
                    <a:lumMod val="50000"/>
                  </a:schemeClr>
                </a:solidFill>
                <a:latin typeface="+mn-ea"/>
              </a:rPr>
              <a:t>を実行</a:t>
            </a:r>
            <a:endParaRPr lang="en-US" altLang="ja-JP" sz="2400" dirty="0">
              <a:solidFill>
                <a:schemeClr val="bg1">
                  <a:lumMod val="50000"/>
                </a:schemeClr>
              </a:solidFill>
              <a:latin typeface="+mn-ea"/>
            </a:endParaRPr>
          </a:p>
          <a:p>
            <a:r>
              <a:rPr lang="ja-JP" altLang="en-US" sz="2400" dirty="0">
                <a:solidFill>
                  <a:schemeClr val="bg1">
                    <a:lumMod val="50000"/>
                  </a:schemeClr>
                </a:solidFill>
                <a:latin typeface="+mn-ea"/>
              </a:rPr>
              <a:t>確率の話、作図（例題</a:t>
            </a:r>
            <a:r>
              <a:rPr lang="en-US" altLang="ja-JP" sz="2400" dirty="0">
                <a:solidFill>
                  <a:schemeClr val="bg1">
                    <a:lumMod val="50000"/>
                  </a:schemeClr>
                </a:solidFill>
                <a:latin typeface="+mn-ea"/>
              </a:rPr>
              <a:t>10</a:t>
            </a:r>
            <a:r>
              <a:rPr lang="ja-JP" altLang="en-US" sz="2400" dirty="0">
                <a:solidFill>
                  <a:schemeClr val="bg1">
                    <a:lumMod val="50000"/>
                  </a:schemeClr>
                </a:solidFill>
                <a:latin typeface="+mn-ea"/>
              </a:rPr>
              <a:t>）、作図（例題</a:t>
            </a:r>
            <a:r>
              <a:rPr lang="en-US" altLang="ja-JP" sz="2400" dirty="0">
                <a:solidFill>
                  <a:schemeClr val="bg1">
                    <a:lumMod val="50000"/>
                  </a:schemeClr>
                </a:solidFill>
                <a:latin typeface="+mn-ea"/>
              </a:rPr>
              <a:t>11</a:t>
            </a:r>
            <a:r>
              <a:rPr lang="ja-JP" altLang="en-US" sz="2400" dirty="0">
                <a:solidFill>
                  <a:schemeClr val="bg1">
                    <a:lumMod val="50000"/>
                  </a:schemeClr>
                </a:solidFill>
                <a:latin typeface="+mn-ea"/>
              </a:rPr>
              <a:t>）、作図（例題</a:t>
            </a:r>
            <a:r>
              <a:rPr lang="en-US" altLang="ja-JP" sz="2400" dirty="0">
                <a:solidFill>
                  <a:schemeClr val="bg1">
                    <a:lumMod val="50000"/>
                  </a:schemeClr>
                </a:solidFill>
                <a:latin typeface="+mn-ea"/>
              </a:rPr>
              <a:t>12</a:t>
            </a:r>
            <a:r>
              <a:rPr lang="ja-JP" altLang="en-US" sz="2400" dirty="0">
                <a:solidFill>
                  <a:schemeClr val="bg1">
                    <a:lumMod val="50000"/>
                  </a:schemeClr>
                </a:solidFill>
                <a:latin typeface="+mn-ea"/>
              </a:rPr>
              <a:t>）</a:t>
            </a:r>
            <a:endParaRPr lang="en-US" altLang="ja-JP" sz="2400" dirty="0">
              <a:solidFill>
                <a:schemeClr val="bg1">
                  <a:lumMod val="50000"/>
                </a:schemeClr>
              </a:solidFill>
              <a:latin typeface="+mn-ea"/>
            </a:endParaRPr>
          </a:p>
          <a:p>
            <a:r>
              <a:rPr lang="ja-JP" altLang="en-US" sz="2400" dirty="0">
                <a:solidFill>
                  <a:schemeClr val="bg1">
                    <a:lumMod val="50000"/>
                  </a:schemeClr>
                </a:solidFill>
                <a:latin typeface="+mn-ea"/>
              </a:rPr>
              <a:t>塩基配列解析の基礎</a:t>
            </a:r>
            <a:endParaRPr lang="en-US" altLang="ja-JP" sz="2400" dirty="0">
              <a:solidFill>
                <a:schemeClr val="bg1">
                  <a:lumMod val="50000"/>
                </a:schemeClr>
              </a:solidFill>
              <a:latin typeface="+mn-ea"/>
            </a:endParaRPr>
          </a:p>
          <a:p>
            <a:pPr lvl="1"/>
            <a:r>
              <a:rPr lang="en-US" altLang="ja-JP" sz="2000" dirty="0">
                <a:solidFill>
                  <a:schemeClr val="bg1">
                    <a:lumMod val="50000"/>
                  </a:schemeClr>
                </a:solidFill>
                <a:latin typeface="+mn-ea"/>
              </a:rPr>
              <a:t>GC</a:t>
            </a:r>
            <a:r>
              <a:rPr lang="ja-JP" altLang="en-US" sz="2000" dirty="0">
                <a:solidFill>
                  <a:schemeClr val="bg1">
                    <a:lumMod val="50000"/>
                  </a:schemeClr>
                </a:solidFill>
                <a:latin typeface="+mn-ea"/>
              </a:rPr>
              <a:t>含量、ランダム配列を生成、部分配列の切り出し</a:t>
            </a:r>
            <a:endParaRPr lang="en-US" altLang="ja-JP" sz="2000" dirty="0">
              <a:solidFill>
                <a:schemeClr val="bg1">
                  <a:lumMod val="50000"/>
                </a:schemeClr>
              </a:solidFill>
              <a:latin typeface="+mn-ea"/>
            </a:endParaRPr>
          </a:p>
          <a:p>
            <a:r>
              <a:rPr lang="ja-JP" altLang="en-US" sz="2400" dirty="0">
                <a:solidFill>
                  <a:schemeClr val="bg1">
                    <a:lumMod val="50000"/>
                  </a:schemeClr>
                </a:solidFill>
                <a:latin typeface="+mn-ea"/>
              </a:rPr>
              <a:t>ゲノムサイズ推定</a:t>
            </a:r>
            <a:endParaRPr lang="en-US" altLang="ja-JP" sz="2400" dirty="0">
              <a:solidFill>
                <a:schemeClr val="bg1">
                  <a:lumMod val="50000"/>
                </a:schemeClr>
              </a:solidFill>
              <a:latin typeface="+mn-ea"/>
            </a:endParaRPr>
          </a:p>
          <a:p>
            <a:pPr lvl="1"/>
            <a:r>
              <a:rPr lang="ja-JP" altLang="en-US" sz="2000" dirty="0">
                <a:solidFill>
                  <a:schemeClr val="bg1">
                    <a:lumMod val="50000"/>
                  </a:schemeClr>
                </a:solidFill>
                <a:latin typeface="+mn-ea"/>
              </a:rPr>
              <a:t>サンプルデータ（例題</a:t>
            </a:r>
            <a:r>
              <a:rPr lang="en-US" altLang="ja-JP" sz="2000" dirty="0">
                <a:solidFill>
                  <a:schemeClr val="bg1">
                    <a:lumMod val="50000"/>
                  </a:schemeClr>
                </a:solidFill>
                <a:latin typeface="+mn-ea"/>
              </a:rPr>
              <a:t>32</a:t>
            </a:r>
            <a:r>
              <a:rPr lang="ja-JP" altLang="en-US" sz="2000" dirty="0">
                <a:solidFill>
                  <a:schemeClr val="bg1">
                    <a:lumMod val="50000"/>
                  </a:schemeClr>
                </a:solidFill>
                <a:latin typeface="+mn-ea"/>
              </a:rPr>
              <a:t>）、被覆率（</a:t>
            </a:r>
            <a:r>
              <a:rPr lang="en-US" altLang="ja-JP" sz="2000" dirty="0">
                <a:solidFill>
                  <a:schemeClr val="bg1">
                    <a:lumMod val="50000"/>
                  </a:schemeClr>
                </a:solidFill>
                <a:latin typeface="+mn-ea"/>
              </a:rPr>
              <a:t>coverage</a:t>
            </a:r>
            <a:r>
              <a:rPr lang="ja-JP" altLang="en-US" sz="2000" dirty="0">
                <a:solidFill>
                  <a:schemeClr val="bg1">
                    <a:lumMod val="50000"/>
                  </a:schemeClr>
                </a:solidFill>
                <a:latin typeface="+mn-ea"/>
              </a:rPr>
              <a:t>）、基本的な考え方</a:t>
            </a:r>
            <a:r>
              <a:rPr lang="en-US" altLang="ja-JP" sz="2000" dirty="0">
                <a:solidFill>
                  <a:schemeClr val="bg1">
                    <a:lumMod val="50000"/>
                  </a:schemeClr>
                </a:solidFill>
                <a:latin typeface="+mn-ea"/>
              </a:rPr>
              <a:t>(</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7</a:t>
            </a:r>
            <a:r>
              <a:rPr lang="ja-JP" altLang="en-US" sz="2000" dirty="0">
                <a:solidFill>
                  <a:schemeClr val="bg1">
                    <a:lumMod val="50000"/>
                  </a:schemeClr>
                </a:solidFill>
                <a:latin typeface="+mn-ea"/>
              </a:rPr>
              <a:t>）</a:t>
            </a:r>
            <a:endParaRPr lang="en-US" altLang="ja-JP" sz="2000" dirty="0">
              <a:solidFill>
                <a:schemeClr val="bg1">
                  <a:lumMod val="50000"/>
                </a:schemeClr>
              </a:solidFill>
              <a:latin typeface="+mn-ea"/>
            </a:endParaRPr>
          </a:p>
          <a:p>
            <a:pPr lvl="1"/>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8</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k=2)</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9</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k=3</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1,000</a:t>
            </a:r>
            <a:r>
              <a:rPr lang="ja-JP" altLang="en-US" sz="2000" dirty="0">
                <a:solidFill>
                  <a:schemeClr val="bg1">
                    <a:lumMod val="50000"/>
                  </a:schemeClr>
                </a:solidFill>
                <a:latin typeface="+mn-ea"/>
              </a:rPr>
              <a:t>塩基の仮想ゲノム（サンプルデータの例題</a:t>
            </a:r>
            <a:r>
              <a:rPr lang="en-US" altLang="ja-JP" sz="2000" dirty="0">
                <a:solidFill>
                  <a:schemeClr val="bg1">
                    <a:lumMod val="50000"/>
                  </a:schemeClr>
                </a:solidFill>
                <a:latin typeface="+mn-ea"/>
              </a:rPr>
              <a:t>33</a:t>
            </a:r>
            <a:r>
              <a:rPr lang="ja-JP" altLang="en-US" sz="2000" dirty="0">
                <a:solidFill>
                  <a:schemeClr val="bg1">
                    <a:lumMod val="50000"/>
                  </a:schemeClr>
                </a:solidFill>
                <a:latin typeface="+mn-ea"/>
              </a:rPr>
              <a:t>）</a:t>
            </a:r>
            <a:endParaRPr lang="en-US" altLang="ja-JP" sz="2000" dirty="0">
              <a:solidFill>
                <a:schemeClr val="bg1">
                  <a:lumMod val="50000"/>
                </a:schemeClr>
              </a:solidFill>
              <a:latin typeface="+mn-ea"/>
            </a:endParaRPr>
          </a:p>
          <a:p>
            <a:pPr lvl="1"/>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11(k=10)</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12(k=10)</a:t>
            </a:r>
            <a:r>
              <a:rPr lang="ja-JP" altLang="en-US" sz="2000" dirty="0">
                <a:solidFill>
                  <a:schemeClr val="bg1">
                    <a:lumMod val="50000"/>
                  </a:schemeClr>
                </a:solidFill>
                <a:latin typeface="+mn-ea"/>
              </a:rPr>
              <a:t>、</a:t>
            </a:r>
            <a:r>
              <a:rPr lang="ja-JP" altLang="en-US" sz="2000" dirty="0">
                <a:latin typeface="+mn-ea"/>
              </a:rPr>
              <a:t>シークエンスエラーを含む場合</a:t>
            </a:r>
            <a:endParaRPr lang="en-US" altLang="ja-JP" sz="2000" dirty="0">
              <a:latin typeface="+mn-ea"/>
            </a:endParaRPr>
          </a:p>
          <a:p>
            <a:endParaRPr lang="en-US" altLang="ja-JP" sz="2400" dirty="0">
              <a:solidFill>
                <a:schemeClr val="bg1">
                  <a:lumMod val="50000"/>
                </a:schemeClr>
              </a:solidFill>
              <a:latin typeface="+mn-ea"/>
            </a:endParaRPr>
          </a:p>
          <a:p>
            <a:pPr lvl="1"/>
            <a:endParaRPr lang="en-US" altLang="ja-JP" sz="2000" dirty="0">
              <a:solidFill>
                <a:schemeClr val="bg1">
                  <a:lumMod val="50000"/>
                </a:schemeClr>
              </a:solidFill>
              <a:latin typeface="+mn-ea"/>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211</a:t>
            </a:fld>
            <a:endParaRPr kumimoji="0" lang="en-US" altLang="ja-JP">
              <a:latin typeface="Arial Black" pitchFamily="34" charset="0"/>
            </a:endParaRPr>
          </a:p>
        </p:txBody>
      </p:sp>
    </p:spTree>
    <p:extLst>
      <p:ext uri="{BB962C8B-B14F-4D97-AF65-F5344CB8AC3E}">
        <p14:creationId xmlns:p14="http://schemas.microsoft.com/office/powerpoint/2010/main" val="71529518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70CCD61B-D8EC-4A6D-A5B5-794333F3D504}"/>
              </a:ext>
            </a:extLst>
          </p:cNvPr>
          <p:cNvPicPr>
            <a:picLocks noChangeAspect="1"/>
          </p:cNvPicPr>
          <p:nvPr/>
        </p:nvPicPr>
        <p:blipFill>
          <a:blip r:embed="rId3"/>
          <a:stretch>
            <a:fillRect/>
          </a:stretch>
        </p:blipFill>
        <p:spPr>
          <a:xfrm>
            <a:off x="36000" y="936000"/>
            <a:ext cx="5651482" cy="4453514"/>
          </a:xfrm>
          <a:prstGeom prst="rect">
            <a:avLst/>
          </a:prstGeom>
          <a:ln>
            <a:solidFill>
              <a:schemeClr val="tx1"/>
            </a:solidFill>
          </a:ln>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シークエンスエラー</a:t>
            </a:r>
            <a:r>
              <a:rPr lang="en-US" altLang="ja-JP" sz="4000" dirty="0">
                <a:latin typeface="+mn-ea"/>
              </a:rPr>
              <a:t>1</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212</a:t>
            </a:fld>
            <a:endParaRPr lang="en-US" altLang="ja-JP" dirty="0">
              <a:solidFill>
                <a:srgbClr val="000000"/>
              </a:solidFill>
            </a:endParaRPr>
          </a:p>
        </p:txBody>
      </p:sp>
      <p:sp>
        <p:nvSpPr>
          <p:cNvPr id="20" name="Text Box 8">
            <a:extLst>
              <a:ext uri="{FF2B5EF4-FFF2-40B4-BE49-F238E27FC236}">
                <a16:creationId xmlns:a16="http://schemas.microsoft.com/office/drawing/2014/main" id="{6A30CDA1-32D0-4713-9FD8-ACF088B3BF2A}"/>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spcBef>
                <a:spcPct val="50000"/>
              </a:spcBef>
            </a:pPr>
            <a:r>
              <a:rPr lang="ja-JP" altLang="en-US" dirty="0">
                <a:latin typeface="+mn-ea"/>
              </a:rPr>
              <a:t>実際には、シークエンスエラーを含むデータからゲノムサイズ推定が行われます。①で基本戦略についての解説がなされています。</a:t>
            </a:r>
          </a:p>
        </p:txBody>
      </p:sp>
      <p:grpSp>
        <p:nvGrpSpPr>
          <p:cNvPr id="23" name="グループ化 19">
            <a:extLst>
              <a:ext uri="{FF2B5EF4-FFF2-40B4-BE49-F238E27FC236}">
                <a16:creationId xmlns:a16="http://schemas.microsoft.com/office/drawing/2014/main" id="{3DE831CD-EF3B-44BF-A280-C778198BA56B}"/>
              </a:ext>
            </a:extLst>
          </p:cNvPr>
          <p:cNvGrpSpPr>
            <a:grpSpLocks/>
          </p:cNvGrpSpPr>
          <p:nvPr/>
        </p:nvGrpSpPr>
        <p:grpSpPr bwMode="auto">
          <a:xfrm>
            <a:off x="5184000" y="3645024"/>
            <a:ext cx="433387" cy="647700"/>
            <a:chOff x="9008376" y="4278533"/>
            <a:chExt cx="432048" cy="647700"/>
          </a:xfrm>
        </p:grpSpPr>
        <p:sp>
          <p:nvSpPr>
            <p:cNvPr id="24" name="下矢印 20">
              <a:extLst>
                <a:ext uri="{FF2B5EF4-FFF2-40B4-BE49-F238E27FC236}">
                  <a16:creationId xmlns:a16="http://schemas.microsoft.com/office/drawing/2014/main" id="{66E3C820-4D08-4BBC-A0BF-59E70CB8F954}"/>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5" name="テキスト ボックス 21">
              <a:extLst>
                <a:ext uri="{FF2B5EF4-FFF2-40B4-BE49-F238E27FC236}">
                  <a16:creationId xmlns:a16="http://schemas.microsoft.com/office/drawing/2014/main" id="{E10B9EF2-5201-4618-B614-24D710253790}"/>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115404843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シークエンスエラー</a:t>
            </a:r>
            <a:r>
              <a:rPr lang="en-US" altLang="ja-JP" sz="4000" dirty="0">
                <a:latin typeface="+mn-ea"/>
              </a:rPr>
              <a:t>2</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213</a:t>
            </a:fld>
            <a:endParaRPr lang="en-US" altLang="ja-JP" dirty="0">
              <a:solidFill>
                <a:srgbClr val="000000"/>
              </a:solidFill>
            </a:endParaRPr>
          </a:p>
        </p:txBody>
      </p:sp>
      <p:sp>
        <p:nvSpPr>
          <p:cNvPr id="20" name="Text Box 8">
            <a:extLst>
              <a:ext uri="{FF2B5EF4-FFF2-40B4-BE49-F238E27FC236}">
                <a16:creationId xmlns:a16="http://schemas.microsoft.com/office/drawing/2014/main" id="{6A30CDA1-32D0-4713-9FD8-ACF088B3BF2A}"/>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spcBef>
                <a:spcPct val="50000"/>
              </a:spcBef>
            </a:pPr>
            <a:r>
              <a:rPr lang="ja-JP" altLang="en-US" dirty="0">
                <a:solidFill>
                  <a:schemeClr val="bg1">
                    <a:lumMod val="50000"/>
                  </a:schemeClr>
                </a:solidFill>
                <a:latin typeface="+mn-ea"/>
              </a:rPr>
              <a:t>実際には、シークエンスエラーを含むデータからゲノムサイズ推定が行われます。①で基本戦略についての解説がなされています。</a:t>
            </a:r>
            <a:r>
              <a:rPr lang="ja-JP" altLang="en-US" dirty="0">
                <a:latin typeface="+mn-ea"/>
              </a:rPr>
              <a:t>②のスライド</a:t>
            </a:r>
            <a:r>
              <a:rPr lang="en-US" altLang="ja-JP" dirty="0">
                <a:latin typeface="+mn-ea"/>
              </a:rPr>
              <a:t>114</a:t>
            </a:r>
            <a:r>
              <a:rPr lang="ja-JP" altLang="en-US" dirty="0">
                <a:latin typeface="+mn-ea"/>
              </a:rPr>
              <a:t>以降。</a:t>
            </a:r>
          </a:p>
        </p:txBody>
      </p:sp>
      <p:pic>
        <p:nvPicPr>
          <p:cNvPr id="2" name="図 1">
            <a:extLst>
              <a:ext uri="{FF2B5EF4-FFF2-40B4-BE49-F238E27FC236}">
                <a16:creationId xmlns:a16="http://schemas.microsoft.com/office/drawing/2014/main" id="{6A752CC1-CEC4-445B-AD54-07485A85BADA}"/>
              </a:ext>
            </a:extLst>
          </p:cNvPr>
          <p:cNvPicPr>
            <a:picLocks noChangeAspect="1"/>
          </p:cNvPicPr>
          <p:nvPr/>
        </p:nvPicPr>
        <p:blipFill>
          <a:blip r:embed="rId3"/>
          <a:stretch>
            <a:fillRect/>
          </a:stretch>
        </p:blipFill>
        <p:spPr>
          <a:xfrm>
            <a:off x="35995" y="935998"/>
            <a:ext cx="5688061" cy="3904826"/>
          </a:xfrm>
          <a:prstGeom prst="rect">
            <a:avLst/>
          </a:prstGeom>
          <a:ln>
            <a:solidFill>
              <a:srgbClr val="000000"/>
            </a:solidFill>
          </a:ln>
        </p:spPr>
      </p:pic>
      <p:grpSp>
        <p:nvGrpSpPr>
          <p:cNvPr id="11" name="グループ化 19">
            <a:extLst>
              <a:ext uri="{FF2B5EF4-FFF2-40B4-BE49-F238E27FC236}">
                <a16:creationId xmlns:a16="http://schemas.microsoft.com/office/drawing/2014/main" id="{809B839C-C26B-45BE-96BE-AB27560C4CC2}"/>
              </a:ext>
            </a:extLst>
          </p:cNvPr>
          <p:cNvGrpSpPr>
            <a:grpSpLocks/>
          </p:cNvGrpSpPr>
          <p:nvPr/>
        </p:nvGrpSpPr>
        <p:grpSpPr bwMode="auto">
          <a:xfrm>
            <a:off x="2952000" y="3369600"/>
            <a:ext cx="433387" cy="647700"/>
            <a:chOff x="9008376" y="4278533"/>
            <a:chExt cx="432048" cy="647700"/>
          </a:xfrm>
        </p:grpSpPr>
        <p:sp>
          <p:nvSpPr>
            <p:cNvPr id="13" name="下矢印 20">
              <a:extLst>
                <a:ext uri="{FF2B5EF4-FFF2-40B4-BE49-F238E27FC236}">
                  <a16:creationId xmlns:a16="http://schemas.microsoft.com/office/drawing/2014/main" id="{65E2B25F-688C-4C84-8BAA-31F604EDF319}"/>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4" name="テキスト ボックス 21">
              <a:extLst>
                <a:ext uri="{FF2B5EF4-FFF2-40B4-BE49-F238E27FC236}">
                  <a16:creationId xmlns:a16="http://schemas.microsoft.com/office/drawing/2014/main" id="{649C336D-9816-45DB-B682-89DF1140DDE5}"/>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spTree>
    <p:extLst>
      <p:ext uri="{BB962C8B-B14F-4D97-AF65-F5344CB8AC3E}">
        <p14:creationId xmlns:p14="http://schemas.microsoft.com/office/powerpoint/2010/main" val="1051660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出現頻度解析（</a:t>
            </a:r>
            <a:r>
              <a:rPr lang="en-US" altLang="ja-JP" sz="4000" dirty="0">
                <a:latin typeface="+mn-ea"/>
              </a:rPr>
              <a:t>k=1</a:t>
            </a:r>
            <a:r>
              <a:rPr lang="ja-JP" altLang="en-US" sz="4000" dirty="0">
                <a:latin typeface="+mn-ea"/>
              </a:rPr>
              <a:t>）</a:t>
            </a:r>
            <a:r>
              <a:rPr lang="en-US" altLang="ja-JP" sz="4000" dirty="0">
                <a:latin typeface="+mn-ea"/>
              </a:rPr>
              <a:t>2</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22</a:t>
            </a:fld>
            <a:endParaRPr lang="en-US" altLang="ja-JP" dirty="0">
              <a:solidFill>
                <a:srgbClr val="000000"/>
              </a:solidFill>
            </a:endParaRPr>
          </a:p>
        </p:txBody>
      </p:sp>
      <p:sp>
        <p:nvSpPr>
          <p:cNvPr id="20" name="正方形/長方形 19">
            <a:extLst>
              <a:ext uri="{FF2B5EF4-FFF2-40B4-BE49-F238E27FC236}">
                <a16:creationId xmlns:a16="http://schemas.microsoft.com/office/drawing/2014/main" id="{12BD418E-733D-48E7-9375-46C4D45B69CD}"/>
              </a:ext>
            </a:extLst>
          </p:cNvPr>
          <p:cNvSpPr/>
          <p:nvPr/>
        </p:nvSpPr>
        <p:spPr>
          <a:xfrm>
            <a:off x="36000" y="2016000"/>
            <a:ext cx="3207929" cy="369332"/>
          </a:xfrm>
          <a:prstGeom prst="rect">
            <a:avLst/>
          </a:prstGeom>
        </p:spPr>
        <p:txBody>
          <a:bodyPr wrap="none">
            <a:spAutoFit/>
          </a:bodyPr>
          <a:lstStyle/>
          <a:p>
            <a:r>
              <a:rPr lang="en-US" altLang="ja-JP" dirty="0">
                <a:latin typeface="+mn-ea"/>
              </a:rPr>
              <a:t>GGTACG</a:t>
            </a:r>
            <a:r>
              <a:rPr lang="en-US" altLang="ja-JP" dirty="0">
                <a:latin typeface="+mn-ea"/>
                <a:ea typeface="+mn-ea"/>
              </a:rPr>
              <a:t>GTTCCGGTTGCCGA</a:t>
            </a:r>
            <a:endParaRPr lang="ja-JP" altLang="en-US" sz="1800" dirty="0">
              <a:latin typeface="+mn-ea"/>
              <a:ea typeface="+mn-ea"/>
            </a:endParaRPr>
          </a:p>
        </p:txBody>
      </p:sp>
      <p:sp>
        <p:nvSpPr>
          <p:cNvPr id="24" name="正方形/長方形 23">
            <a:extLst>
              <a:ext uri="{FF2B5EF4-FFF2-40B4-BE49-F238E27FC236}">
                <a16:creationId xmlns:a16="http://schemas.microsoft.com/office/drawing/2014/main" id="{9D48776D-2078-406A-877C-FEBDF08C6CF8}"/>
              </a:ext>
            </a:extLst>
          </p:cNvPr>
          <p:cNvSpPr/>
          <p:nvPr/>
        </p:nvSpPr>
        <p:spPr>
          <a:xfrm>
            <a:off x="3348000" y="2016000"/>
            <a:ext cx="4246600" cy="369332"/>
          </a:xfrm>
          <a:prstGeom prst="rect">
            <a:avLst/>
          </a:prstGeom>
        </p:spPr>
        <p:txBody>
          <a:bodyPr wrap="square">
            <a:spAutoFit/>
          </a:bodyPr>
          <a:lstStyle/>
          <a:p>
            <a:r>
              <a:rPr lang="en-US" altLang="ja-JP" dirty="0">
                <a:latin typeface="+mn-ea"/>
                <a:ea typeface="+mn-ea"/>
              </a:rPr>
              <a:t>GGTACGGTTCCGGTTGCCGACCCCC</a:t>
            </a:r>
            <a:endParaRPr lang="ja-JP" altLang="en-US" sz="1800" dirty="0">
              <a:latin typeface="+mn-ea"/>
              <a:ea typeface="+mn-ea"/>
            </a:endParaRPr>
          </a:p>
        </p:txBody>
      </p:sp>
      <p:cxnSp>
        <p:nvCxnSpPr>
          <p:cNvPr id="96" name="直線コネクタ 95">
            <a:extLst>
              <a:ext uri="{FF2B5EF4-FFF2-40B4-BE49-F238E27FC236}">
                <a16:creationId xmlns:a16="http://schemas.microsoft.com/office/drawing/2014/main" id="{2000526B-60C4-4239-A7D2-736ED88F02B4}"/>
              </a:ext>
            </a:extLst>
          </p:cNvPr>
          <p:cNvCxnSpPr/>
          <p:nvPr/>
        </p:nvCxnSpPr>
        <p:spPr>
          <a:xfrm>
            <a:off x="143999" y="2348880"/>
            <a:ext cx="2952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93C271E2-4664-4F25-8A0D-84F7687C0213}"/>
              </a:ext>
            </a:extLst>
          </p:cNvPr>
          <p:cNvCxnSpPr/>
          <p:nvPr/>
        </p:nvCxnSpPr>
        <p:spPr>
          <a:xfrm>
            <a:off x="3440832" y="2348880"/>
            <a:ext cx="2952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99" name="グループ化 25">
            <a:extLst>
              <a:ext uri="{FF2B5EF4-FFF2-40B4-BE49-F238E27FC236}">
                <a16:creationId xmlns:a16="http://schemas.microsoft.com/office/drawing/2014/main" id="{A7BA6D93-0001-4A1F-8A80-559BECB7FB84}"/>
              </a:ext>
            </a:extLst>
          </p:cNvPr>
          <p:cNvGrpSpPr>
            <a:grpSpLocks/>
          </p:cNvGrpSpPr>
          <p:nvPr/>
        </p:nvGrpSpPr>
        <p:grpSpPr bwMode="auto">
          <a:xfrm>
            <a:off x="4968000" y="1728000"/>
            <a:ext cx="647700" cy="368300"/>
            <a:chOff x="8265543" y="5967772"/>
            <a:chExt cx="647700" cy="369332"/>
          </a:xfrm>
        </p:grpSpPr>
        <p:sp>
          <p:nvSpPr>
            <p:cNvPr id="100" name="下矢印 26">
              <a:extLst>
                <a:ext uri="{FF2B5EF4-FFF2-40B4-BE49-F238E27FC236}">
                  <a16:creationId xmlns:a16="http://schemas.microsoft.com/office/drawing/2014/main" id="{A64B2AF3-A96F-4A45-BF6D-3810621F2020}"/>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01" name="テキスト ボックス 27">
              <a:extLst>
                <a:ext uri="{FF2B5EF4-FFF2-40B4-BE49-F238E27FC236}">
                  <a16:creationId xmlns:a16="http://schemas.microsoft.com/office/drawing/2014/main" id="{7BD1E66C-EC30-48AE-A157-000DC8BB45F3}"/>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102" name="グループ化 25">
            <a:extLst>
              <a:ext uri="{FF2B5EF4-FFF2-40B4-BE49-F238E27FC236}">
                <a16:creationId xmlns:a16="http://schemas.microsoft.com/office/drawing/2014/main" id="{FF03591E-F5B5-4C0B-8BBC-484069C4D1F1}"/>
              </a:ext>
            </a:extLst>
          </p:cNvPr>
          <p:cNvGrpSpPr>
            <a:grpSpLocks/>
          </p:cNvGrpSpPr>
          <p:nvPr/>
        </p:nvGrpSpPr>
        <p:grpSpPr bwMode="auto">
          <a:xfrm>
            <a:off x="1270800" y="1728000"/>
            <a:ext cx="647700" cy="368300"/>
            <a:chOff x="8265543" y="5967772"/>
            <a:chExt cx="647700" cy="369332"/>
          </a:xfrm>
        </p:grpSpPr>
        <p:sp>
          <p:nvSpPr>
            <p:cNvPr id="103" name="下矢印 26">
              <a:extLst>
                <a:ext uri="{FF2B5EF4-FFF2-40B4-BE49-F238E27FC236}">
                  <a16:creationId xmlns:a16="http://schemas.microsoft.com/office/drawing/2014/main" id="{6D6D5B8D-7C71-4B6D-BF1D-AAB217BF1144}"/>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04" name="テキスト ボックス 27">
              <a:extLst>
                <a:ext uri="{FF2B5EF4-FFF2-40B4-BE49-F238E27FC236}">
                  <a16:creationId xmlns:a16="http://schemas.microsoft.com/office/drawing/2014/main" id="{757D97B2-FACD-4DEB-9436-4F9E0AFB62E0}"/>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cxnSp>
        <p:nvCxnSpPr>
          <p:cNvPr id="16" name="直線コネクタ 15">
            <a:extLst>
              <a:ext uri="{FF2B5EF4-FFF2-40B4-BE49-F238E27FC236}">
                <a16:creationId xmlns:a16="http://schemas.microsoft.com/office/drawing/2014/main" id="{7BA694AC-3672-49FF-9B83-EA92861E37D7}"/>
              </a:ext>
            </a:extLst>
          </p:cNvPr>
          <p:cNvCxnSpPr/>
          <p:nvPr/>
        </p:nvCxnSpPr>
        <p:spPr bwMode="auto">
          <a:xfrm>
            <a:off x="1602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17" name="正方形/長方形 16">
            <a:extLst>
              <a:ext uri="{FF2B5EF4-FFF2-40B4-BE49-F238E27FC236}">
                <a16:creationId xmlns:a16="http://schemas.microsoft.com/office/drawing/2014/main" id="{833C7731-326C-41D0-A00F-C1A191AD9A02}"/>
              </a:ext>
            </a:extLst>
          </p:cNvPr>
          <p:cNvSpPr/>
          <p:nvPr/>
        </p:nvSpPr>
        <p:spPr>
          <a:xfrm>
            <a:off x="36000" y="2340000"/>
            <a:ext cx="341760" cy="369332"/>
          </a:xfrm>
          <a:prstGeom prst="rect">
            <a:avLst/>
          </a:prstGeom>
        </p:spPr>
        <p:txBody>
          <a:bodyPr wrap="none">
            <a:spAutoFit/>
          </a:bodyPr>
          <a:lstStyle/>
          <a:p>
            <a:r>
              <a:rPr lang="en-US" altLang="ja-JP" dirty="0">
                <a:latin typeface="+mn-ea"/>
              </a:rPr>
              <a:t>G</a:t>
            </a:r>
            <a:endParaRPr lang="ja-JP" altLang="en-US" dirty="0"/>
          </a:p>
        </p:txBody>
      </p:sp>
      <p:sp>
        <p:nvSpPr>
          <p:cNvPr id="18" name="正方形/長方形 17">
            <a:extLst>
              <a:ext uri="{FF2B5EF4-FFF2-40B4-BE49-F238E27FC236}">
                <a16:creationId xmlns:a16="http://schemas.microsoft.com/office/drawing/2014/main" id="{BC6FA629-35D3-40DA-8333-0E831A6033D4}"/>
              </a:ext>
            </a:extLst>
          </p:cNvPr>
          <p:cNvSpPr/>
          <p:nvPr/>
        </p:nvSpPr>
        <p:spPr>
          <a:xfrm>
            <a:off x="194400" y="2520000"/>
            <a:ext cx="341760" cy="369332"/>
          </a:xfrm>
          <a:prstGeom prst="rect">
            <a:avLst/>
          </a:prstGeom>
        </p:spPr>
        <p:txBody>
          <a:bodyPr wrap="none">
            <a:spAutoFit/>
          </a:bodyPr>
          <a:lstStyle/>
          <a:p>
            <a:r>
              <a:rPr lang="en-US" altLang="ja-JP" dirty="0">
                <a:latin typeface="+mn-ea"/>
              </a:rPr>
              <a:t>G</a:t>
            </a:r>
            <a:endParaRPr lang="ja-JP" altLang="en-US" dirty="0"/>
          </a:p>
        </p:txBody>
      </p:sp>
      <p:sp>
        <p:nvSpPr>
          <p:cNvPr id="19" name="正方形/長方形 18">
            <a:extLst>
              <a:ext uri="{FF2B5EF4-FFF2-40B4-BE49-F238E27FC236}">
                <a16:creationId xmlns:a16="http://schemas.microsoft.com/office/drawing/2014/main" id="{B4EE65E4-8F8B-409A-BBB3-0D87DADC1F8D}"/>
              </a:ext>
            </a:extLst>
          </p:cNvPr>
          <p:cNvSpPr/>
          <p:nvPr/>
        </p:nvSpPr>
        <p:spPr>
          <a:xfrm>
            <a:off x="352800" y="2700000"/>
            <a:ext cx="320922" cy="369332"/>
          </a:xfrm>
          <a:prstGeom prst="rect">
            <a:avLst/>
          </a:prstGeom>
        </p:spPr>
        <p:txBody>
          <a:bodyPr wrap="none">
            <a:spAutoFit/>
          </a:bodyPr>
          <a:lstStyle/>
          <a:p>
            <a:r>
              <a:rPr lang="en-US" altLang="ja-JP" dirty="0">
                <a:latin typeface="+mn-ea"/>
              </a:rPr>
              <a:t>T</a:t>
            </a:r>
            <a:endParaRPr lang="ja-JP" altLang="en-US" dirty="0"/>
          </a:p>
        </p:txBody>
      </p:sp>
      <p:sp>
        <p:nvSpPr>
          <p:cNvPr id="21" name="正方形/長方形 20">
            <a:extLst>
              <a:ext uri="{FF2B5EF4-FFF2-40B4-BE49-F238E27FC236}">
                <a16:creationId xmlns:a16="http://schemas.microsoft.com/office/drawing/2014/main" id="{6CF26798-3088-47BE-90E6-1BA1C245571D}"/>
              </a:ext>
            </a:extLst>
          </p:cNvPr>
          <p:cNvSpPr/>
          <p:nvPr/>
        </p:nvSpPr>
        <p:spPr>
          <a:xfrm>
            <a:off x="482400" y="2880000"/>
            <a:ext cx="330540" cy="369332"/>
          </a:xfrm>
          <a:prstGeom prst="rect">
            <a:avLst/>
          </a:prstGeom>
        </p:spPr>
        <p:txBody>
          <a:bodyPr wrap="none">
            <a:spAutoFit/>
          </a:bodyPr>
          <a:lstStyle/>
          <a:p>
            <a:r>
              <a:rPr lang="en-US" altLang="ja-JP" dirty="0">
                <a:latin typeface="+mn-ea"/>
              </a:rPr>
              <a:t>A</a:t>
            </a:r>
            <a:endParaRPr lang="ja-JP" altLang="en-US" dirty="0"/>
          </a:p>
        </p:txBody>
      </p:sp>
      <p:sp>
        <p:nvSpPr>
          <p:cNvPr id="22" name="正方形/長方形 21">
            <a:extLst>
              <a:ext uri="{FF2B5EF4-FFF2-40B4-BE49-F238E27FC236}">
                <a16:creationId xmlns:a16="http://schemas.microsoft.com/office/drawing/2014/main" id="{1E5B7A00-E7AE-46F8-83CA-4F318C8FAF0A}"/>
              </a:ext>
            </a:extLst>
          </p:cNvPr>
          <p:cNvSpPr/>
          <p:nvPr/>
        </p:nvSpPr>
        <p:spPr>
          <a:xfrm>
            <a:off x="619200" y="3060000"/>
            <a:ext cx="338554" cy="369332"/>
          </a:xfrm>
          <a:prstGeom prst="rect">
            <a:avLst/>
          </a:prstGeom>
        </p:spPr>
        <p:txBody>
          <a:bodyPr wrap="none">
            <a:spAutoFit/>
          </a:bodyPr>
          <a:lstStyle/>
          <a:p>
            <a:r>
              <a:rPr lang="en-US" altLang="ja-JP" dirty="0">
                <a:latin typeface="+mn-ea"/>
              </a:rPr>
              <a:t>C</a:t>
            </a:r>
            <a:endParaRPr lang="ja-JP" altLang="en-US" dirty="0"/>
          </a:p>
        </p:txBody>
      </p:sp>
      <p:sp>
        <p:nvSpPr>
          <p:cNvPr id="23" name="正方形/長方形 22">
            <a:extLst>
              <a:ext uri="{FF2B5EF4-FFF2-40B4-BE49-F238E27FC236}">
                <a16:creationId xmlns:a16="http://schemas.microsoft.com/office/drawing/2014/main" id="{DE4AEF90-E8F6-4542-BF8E-F65F350F5F82}"/>
              </a:ext>
            </a:extLst>
          </p:cNvPr>
          <p:cNvSpPr/>
          <p:nvPr/>
        </p:nvSpPr>
        <p:spPr>
          <a:xfrm>
            <a:off x="770400" y="3240000"/>
            <a:ext cx="341760" cy="369332"/>
          </a:xfrm>
          <a:prstGeom prst="rect">
            <a:avLst/>
          </a:prstGeom>
        </p:spPr>
        <p:txBody>
          <a:bodyPr wrap="none">
            <a:spAutoFit/>
          </a:bodyPr>
          <a:lstStyle/>
          <a:p>
            <a:r>
              <a:rPr lang="en-US" altLang="ja-JP" dirty="0">
                <a:latin typeface="+mn-ea"/>
              </a:rPr>
              <a:t>G</a:t>
            </a:r>
            <a:endParaRPr lang="ja-JP" altLang="en-US" dirty="0"/>
          </a:p>
        </p:txBody>
      </p:sp>
      <p:sp>
        <p:nvSpPr>
          <p:cNvPr id="25" name="正方形/長方形 24">
            <a:extLst>
              <a:ext uri="{FF2B5EF4-FFF2-40B4-BE49-F238E27FC236}">
                <a16:creationId xmlns:a16="http://schemas.microsoft.com/office/drawing/2014/main" id="{A9C1C683-142C-43BA-B97D-4D87065DA8D1}"/>
              </a:ext>
            </a:extLst>
          </p:cNvPr>
          <p:cNvSpPr/>
          <p:nvPr/>
        </p:nvSpPr>
        <p:spPr>
          <a:xfrm>
            <a:off x="921600" y="3420000"/>
            <a:ext cx="341760" cy="369332"/>
          </a:xfrm>
          <a:prstGeom prst="rect">
            <a:avLst/>
          </a:prstGeom>
        </p:spPr>
        <p:txBody>
          <a:bodyPr wrap="none">
            <a:spAutoFit/>
          </a:bodyPr>
          <a:lstStyle/>
          <a:p>
            <a:r>
              <a:rPr lang="en-US" altLang="ja-JP" dirty="0">
                <a:latin typeface="+mn-ea"/>
              </a:rPr>
              <a:t>G</a:t>
            </a:r>
            <a:endParaRPr lang="ja-JP" altLang="en-US" dirty="0"/>
          </a:p>
        </p:txBody>
      </p:sp>
      <p:sp>
        <p:nvSpPr>
          <p:cNvPr id="26" name="正方形/長方形 25">
            <a:extLst>
              <a:ext uri="{FF2B5EF4-FFF2-40B4-BE49-F238E27FC236}">
                <a16:creationId xmlns:a16="http://schemas.microsoft.com/office/drawing/2014/main" id="{7FE4567D-2F2D-4F44-88B7-61CC7DB9469C}"/>
              </a:ext>
            </a:extLst>
          </p:cNvPr>
          <p:cNvSpPr/>
          <p:nvPr/>
        </p:nvSpPr>
        <p:spPr>
          <a:xfrm>
            <a:off x="1080000" y="3600000"/>
            <a:ext cx="320922" cy="369332"/>
          </a:xfrm>
          <a:prstGeom prst="rect">
            <a:avLst/>
          </a:prstGeom>
        </p:spPr>
        <p:txBody>
          <a:bodyPr wrap="none">
            <a:spAutoFit/>
          </a:bodyPr>
          <a:lstStyle/>
          <a:p>
            <a:r>
              <a:rPr lang="en-US" altLang="ja-JP" dirty="0">
                <a:latin typeface="+mn-ea"/>
              </a:rPr>
              <a:t>T</a:t>
            </a:r>
            <a:endParaRPr lang="ja-JP" altLang="en-US" dirty="0"/>
          </a:p>
        </p:txBody>
      </p:sp>
      <p:sp>
        <p:nvSpPr>
          <p:cNvPr id="27" name="正方形/長方形 26">
            <a:extLst>
              <a:ext uri="{FF2B5EF4-FFF2-40B4-BE49-F238E27FC236}">
                <a16:creationId xmlns:a16="http://schemas.microsoft.com/office/drawing/2014/main" id="{15D3985C-A48A-4A44-93ED-1817C1E35204}"/>
              </a:ext>
            </a:extLst>
          </p:cNvPr>
          <p:cNvSpPr/>
          <p:nvPr/>
        </p:nvSpPr>
        <p:spPr>
          <a:xfrm>
            <a:off x="1216800" y="3780000"/>
            <a:ext cx="320922" cy="369332"/>
          </a:xfrm>
          <a:prstGeom prst="rect">
            <a:avLst/>
          </a:prstGeom>
        </p:spPr>
        <p:txBody>
          <a:bodyPr wrap="none">
            <a:spAutoFit/>
          </a:bodyPr>
          <a:lstStyle/>
          <a:p>
            <a:r>
              <a:rPr lang="en-US" altLang="ja-JP" dirty="0">
                <a:latin typeface="+mn-ea"/>
              </a:rPr>
              <a:t>T</a:t>
            </a:r>
            <a:endParaRPr lang="ja-JP" altLang="en-US" dirty="0"/>
          </a:p>
        </p:txBody>
      </p:sp>
      <p:sp>
        <p:nvSpPr>
          <p:cNvPr id="28" name="正方形/長方形 27">
            <a:extLst>
              <a:ext uri="{FF2B5EF4-FFF2-40B4-BE49-F238E27FC236}">
                <a16:creationId xmlns:a16="http://schemas.microsoft.com/office/drawing/2014/main" id="{70ED60E7-F56F-4CEE-AD2C-EF64C9EFEE98}"/>
              </a:ext>
            </a:extLst>
          </p:cNvPr>
          <p:cNvSpPr/>
          <p:nvPr/>
        </p:nvSpPr>
        <p:spPr>
          <a:xfrm>
            <a:off x="1346400" y="3960000"/>
            <a:ext cx="338554" cy="369332"/>
          </a:xfrm>
          <a:prstGeom prst="rect">
            <a:avLst/>
          </a:prstGeom>
        </p:spPr>
        <p:txBody>
          <a:bodyPr wrap="none">
            <a:spAutoFit/>
          </a:bodyPr>
          <a:lstStyle/>
          <a:p>
            <a:r>
              <a:rPr lang="en-US" altLang="ja-JP" dirty="0">
                <a:latin typeface="+mn-ea"/>
              </a:rPr>
              <a:t>C</a:t>
            </a:r>
            <a:endParaRPr lang="ja-JP" altLang="en-US" dirty="0"/>
          </a:p>
        </p:txBody>
      </p:sp>
      <p:sp>
        <p:nvSpPr>
          <p:cNvPr id="29" name="正方形/長方形 28">
            <a:extLst>
              <a:ext uri="{FF2B5EF4-FFF2-40B4-BE49-F238E27FC236}">
                <a16:creationId xmlns:a16="http://schemas.microsoft.com/office/drawing/2014/main" id="{F39267CB-BBF7-4B67-8A7C-E170155FAA67}"/>
              </a:ext>
            </a:extLst>
          </p:cNvPr>
          <p:cNvSpPr/>
          <p:nvPr/>
        </p:nvSpPr>
        <p:spPr>
          <a:xfrm>
            <a:off x="1497600" y="4140000"/>
            <a:ext cx="338554" cy="369332"/>
          </a:xfrm>
          <a:prstGeom prst="rect">
            <a:avLst/>
          </a:prstGeom>
        </p:spPr>
        <p:txBody>
          <a:bodyPr wrap="none">
            <a:spAutoFit/>
          </a:bodyPr>
          <a:lstStyle/>
          <a:p>
            <a:r>
              <a:rPr lang="en-US" altLang="ja-JP" dirty="0">
                <a:latin typeface="+mn-ea"/>
              </a:rPr>
              <a:t>C</a:t>
            </a:r>
            <a:endParaRPr lang="ja-JP" altLang="en-US" dirty="0"/>
          </a:p>
        </p:txBody>
      </p:sp>
      <p:sp>
        <p:nvSpPr>
          <p:cNvPr id="30" name="正方形/長方形 29">
            <a:extLst>
              <a:ext uri="{FF2B5EF4-FFF2-40B4-BE49-F238E27FC236}">
                <a16:creationId xmlns:a16="http://schemas.microsoft.com/office/drawing/2014/main" id="{695F6711-A80A-4039-B1BC-10374D56F0A8}"/>
              </a:ext>
            </a:extLst>
          </p:cNvPr>
          <p:cNvSpPr/>
          <p:nvPr/>
        </p:nvSpPr>
        <p:spPr>
          <a:xfrm>
            <a:off x="1645200" y="4320000"/>
            <a:ext cx="341760" cy="369332"/>
          </a:xfrm>
          <a:prstGeom prst="rect">
            <a:avLst/>
          </a:prstGeom>
        </p:spPr>
        <p:txBody>
          <a:bodyPr wrap="none">
            <a:spAutoFit/>
          </a:bodyPr>
          <a:lstStyle/>
          <a:p>
            <a:r>
              <a:rPr lang="en-US" altLang="ja-JP" dirty="0">
                <a:latin typeface="+mn-ea"/>
              </a:rPr>
              <a:t>G</a:t>
            </a:r>
            <a:endParaRPr lang="ja-JP" altLang="en-US" dirty="0"/>
          </a:p>
        </p:txBody>
      </p:sp>
      <p:sp>
        <p:nvSpPr>
          <p:cNvPr id="31" name="正方形/長方形 30">
            <a:extLst>
              <a:ext uri="{FF2B5EF4-FFF2-40B4-BE49-F238E27FC236}">
                <a16:creationId xmlns:a16="http://schemas.microsoft.com/office/drawing/2014/main" id="{FD7E4353-7760-46D4-945A-228913164EF8}"/>
              </a:ext>
            </a:extLst>
          </p:cNvPr>
          <p:cNvSpPr/>
          <p:nvPr/>
        </p:nvSpPr>
        <p:spPr>
          <a:xfrm>
            <a:off x="1803600" y="4500000"/>
            <a:ext cx="341760" cy="369332"/>
          </a:xfrm>
          <a:prstGeom prst="rect">
            <a:avLst/>
          </a:prstGeom>
        </p:spPr>
        <p:txBody>
          <a:bodyPr wrap="none">
            <a:spAutoFit/>
          </a:bodyPr>
          <a:lstStyle/>
          <a:p>
            <a:r>
              <a:rPr lang="en-US" altLang="ja-JP" dirty="0">
                <a:latin typeface="+mn-ea"/>
              </a:rPr>
              <a:t>G</a:t>
            </a:r>
            <a:endParaRPr lang="ja-JP" altLang="en-US" dirty="0"/>
          </a:p>
        </p:txBody>
      </p:sp>
      <p:sp>
        <p:nvSpPr>
          <p:cNvPr id="32" name="正方形/長方形 31">
            <a:extLst>
              <a:ext uri="{FF2B5EF4-FFF2-40B4-BE49-F238E27FC236}">
                <a16:creationId xmlns:a16="http://schemas.microsoft.com/office/drawing/2014/main" id="{0C32415F-3106-4465-928C-D7CACC6F8975}"/>
              </a:ext>
            </a:extLst>
          </p:cNvPr>
          <p:cNvSpPr/>
          <p:nvPr/>
        </p:nvSpPr>
        <p:spPr>
          <a:xfrm>
            <a:off x="1962000" y="4680000"/>
            <a:ext cx="320922" cy="369332"/>
          </a:xfrm>
          <a:prstGeom prst="rect">
            <a:avLst/>
          </a:prstGeom>
        </p:spPr>
        <p:txBody>
          <a:bodyPr wrap="none">
            <a:spAutoFit/>
          </a:bodyPr>
          <a:lstStyle/>
          <a:p>
            <a:r>
              <a:rPr lang="en-US" altLang="ja-JP" dirty="0">
                <a:latin typeface="+mn-ea"/>
              </a:rPr>
              <a:t>T</a:t>
            </a:r>
            <a:endParaRPr lang="ja-JP" altLang="en-US" dirty="0"/>
          </a:p>
        </p:txBody>
      </p:sp>
      <p:cxnSp>
        <p:nvCxnSpPr>
          <p:cNvPr id="33" name="直線コネクタ 32">
            <a:extLst>
              <a:ext uri="{FF2B5EF4-FFF2-40B4-BE49-F238E27FC236}">
                <a16:creationId xmlns:a16="http://schemas.microsoft.com/office/drawing/2014/main" id="{F19E19CF-932E-4304-8425-1EB81EF135AA}"/>
              </a:ext>
            </a:extLst>
          </p:cNvPr>
          <p:cNvCxnSpPr/>
          <p:nvPr/>
        </p:nvCxnSpPr>
        <p:spPr bwMode="auto">
          <a:xfrm>
            <a:off x="2322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34" name="正方形/長方形 33">
            <a:extLst>
              <a:ext uri="{FF2B5EF4-FFF2-40B4-BE49-F238E27FC236}">
                <a16:creationId xmlns:a16="http://schemas.microsoft.com/office/drawing/2014/main" id="{E2913978-9C36-411F-A19C-3E084C609C70}"/>
              </a:ext>
            </a:extLst>
          </p:cNvPr>
          <p:cNvSpPr/>
          <p:nvPr/>
        </p:nvSpPr>
        <p:spPr>
          <a:xfrm>
            <a:off x="2098800" y="4860000"/>
            <a:ext cx="320922" cy="369332"/>
          </a:xfrm>
          <a:prstGeom prst="rect">
            <a:avLst/>
          </a:prstGeom>
        </p:spPr>
        <p:txBody>
          <a:bodyPr wrap="none">
            <a:spAutoFit/>
          </a:bodyPr>
          <a:lstStyle/>
          <a:p>
            <a:r>
              <a:rPr lang="en-US" altLang="ja-JP" dirty="0">
                <a:latin typeface="+mn-ea"/>
              </a:rPr>
              <a:t>T</a:t>
            </a:r>
            <a:endParaRPr lang="ja-JP" altLang="en-US" dirty="0"/>
          </a:p>
        </p:txBody>
      </p:sp>
      <p:cxnSp>
        <p:nvCxnSpPr>
          <p:cNvPr id="35" name="直線コネクタ 34">
            <a:extLst>
              <a:ext uri="{FF2B5EF4-FFF2-40B4-BE49-F238E27FC236}">
                <a16:creationId xmlns:a16="http://schemas.microsoft.com/office/drawing/2014/main" id="{D6B368EB-0AAB-4EA3-97BF-161605909985}"/>
              </a:ext>
            </a:extLst>
          </p:cNvPr>
          <p:cNvCxnSpPr/>
          <p:nvPr/>
        </p:nvCxnSpPr>
        <p:spPr bwMode="auto">
          <a:xfrm>
            <a:off x="3096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36" name="直線コネクタ 35">
            <a:extLst>
              <a:ext uri="{FF2B5EF4-FFF2-40B4-BE49-F238E27FC236}">
                <a16:creationId xmlns:a16="http://schemas.microsoft.com/office/drawing/2014/main" id="{883AAC65-B995-43E5-839F-7A030AB82E54}"/>
              </a:ext>
            </a:extLst>
          </p:cNvPr>
          <p:cNvCxnSpPr/>
          <p:nvPr/>
        </p:nvCxnSpPr>
        <p:spPr bwMode="auto">
          <a:xfrm>
            <a:off x="8712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37" name="直線コネクタ 36">
            <a:extLst>
              <a:ext uri="{FF2B5EF4-FFF2-40B4-BE49-F238E27FC236}">
                <a16:creationId xmlns:a16="http://schemas.microsoft.com/office/drawing/2014/main" id="{B962DD8A-B246-43A7-8EFB-56A89CF8EFAF}"/>
              </a:ext>
            </a:extLst>
          </p:cNvPr>
          <p:cNvCxnSpPr/>
          <p:nvPr/>
        </p:nvCxnSpPr>
        <p:spPr bwMode="auto">
          <a:xfrm>
            <a:off x="1332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38" name="正方形/長方形 37">
            <a:extLst>
              <a:ext uri="{FF2B5EF4-FFF2-40B4-BE49-F238E27FC236}">
                <a16:creationId xmlns:a16="http://schemas.microsoft.com/office/drawing/2014/main" id="{5676A69C-EC40-4FC8-915A-8D5B767C2275}"/>
              </a:ext>
            </a:extLst>
          </p:cNvPr>
          <p:cNvSpPr/>
          <p:nvPr/>
        </p:nvSpPr>
        <p:spPr>
          <a:xfrm>
            <a:off x="3348000" y="2340000"/>
            <a:ext cx="341760" cy="369332"/>
          </a:xfrm>
          <a:prstGeom prst="rect">
            <a:avLst/>
          </a:prstGeom>
        </p:spPr>
        <p:txBody>
          <a:bodyPr wrap="none">
            <a:spAutoFit/>
          </a:bodyPr>
          <a:lstStyle/>
          <a:p>
            <a:r>
              <a:rPr lang="en-US" altLang="ja-JP" dirty="0">
                <a:latin typeface="+mn-ea"/>
              </a:rPr>
              <a:t>G</a:t>
            </a:r>
            <a:endParaRPr lang="ja-JP" altLang="en-US" dirty="0"/>
          </a:p>
        </p:txBody>
      </p:sp>
      <p:sp>
        <p:nvSpPr>
          <p:cNvPr id="39" name="正方形/長方形 38">
            <a:extLst>
              <a:ext uri="{FF2B5EF4-FFF2-40B4-BE49-F238E27FC236}">
                <a16:creationId xmlns:a16="http://schemas.microsoft.com/office/drawing/2014/main" id="{7079FCBE-FBAF-4B74-9393-14AE7366549F}"/>
              </a:ext>
            </a:extLst>
          </p:cNvPr>
          <p:cNvSpPr/>
          <p:nvPr/>
        </p:nvSpPr>
        <p:spPr>
          <a:xfrm>
            <a:off x="3510000" y="2520000"/>
            <a:ext cx="341760" cy="369332"/>
          </a:xfrm>
          <a:prstGeom prst="rect">
            <a:avLst/>
          </a:prstGeom>
        </p:spPr>
        <p:txBody>
          <a:bodyPr wrap="none">
            <a:spAutoFit/>
          </a:bodyPr>
          <a:lstStyle/>
          <a:p>
            <a:r>
              <a:rPr lang="en-US" altLang="ja-JP" dirty="0">
                <a:latin typeface="+mn-ea"/>
              </a:rPr>
              <a:t>G</a:t>
            </a:r>
            <a:endParaRPr lang="ja-JP" altLang="en-US" dirty="0"/>
          </a:p>
        </p:txBody>
      </p:sp>
      <p:sp>
        <p:nvSpPr>
          <p:cNvPr id="40" name="正方形/長方形 39">
            <a:extLst>
              <a:ext uri="{FF2B5EF4-FFF2-40B4-BE49-F238E27FC236}">
                <a16:creationId xmlns:a16="http://schemas.microsoft.com/office/drawing/2014/main" id="{95B2F3A5-A678-4D33-8F06-AB67DF6BBA13}"/>
              </a:ext>
            </a:extLst>
          </p:cNvPr>
          <p:cNvSpPr/>
          <p:nvPr/>
        </p:nvSpPr>
        <p:spPr>
          <a:xfrm>
            <a:off x="3664800" y="2700000"/>
            <a:ext cx="320922" cy="369332"/>
          </a:xfrm>
          <a:prstGeom prst="rect">
            <a:avLst/>
          </a:prstGeom>
        </p:spPr>
        <p:txBody>
          <a:bodyPr wrap="none">
            <a:spAutoFit/>
          </a:bodyPr>
          <a:lstStyle/>
          <a:p>
            <a:r>
              <a:rPr lang="en-US" altLang="ja-JP" dirty="0">
                <a:latin typeface="+mn-ea"/>
              </a:rPr>
              <a:t>T</a:t>
            </a:r>
            <a:endParaRPr lang="ja-JP" altLang="en-US" dirty="0"/>
          </a:p>
        </p:txBody>
      </p:sp>
      <p:sp>
        <p:nvSpPr>
          <p:cNvPr id="41" name="正方形/長方形 40">
            <a:extLst>
              <a:ext uri="{FF2B5EF4-FFF2-40B4-BE49-F238E27FC236}">
                <a16:creationId xmlns:a16="http://schemas.microsoft.com/office/drawing/2014/main" id="{CD926DD6-9259-439E-B8D9-665D9D8B4A27}"/>
              </a:ext>
            </a:extLst>
          </p:cNvPr>
          <p:cNvSpPr/>
          <p:nvPr/>
        </p:nvSpPr>
        <p:spPr>
          <a:xfrm>
            <a:off x="3798000" y="2880000"/>
            <a:ext cx="330540" cy="369332"/>
          </a:xfrm>
          <a:prstGeom prst="rect">
            <a:avLst/>
          </a:prstGeom>
        </p:spPr>
        <p:txBody>
          <a:bodyPr wrap="none">
            <a:spAutoFit/>
          </a:bodyPr>
          <a:lstStyle/>
          <a:p>
            <a:r>
              <a:rPr lang="en-US" altLang="ja-JP" dirty="0">
                <a:latin typeface="+mn-ea"/>
              </a:rPr>
              <a:t>A</a:t>
            </a:r>
            <a:endParaRPr lang="ja-JP" altLang="en-US" dirty="0"/>
          </a:p>
        </p:txBody>
      </p:sp>
      <p:sp>
        <p:nvSpPr>
          <p:cNvPr id="42" name="正方形/長方形 41">
            <a:extLst>
              <a:ext uri="{FF2B5EF4-FFF2-40B4-BE49-F238E27FC236}">
                <a16:creationId xmlns:a16="http://schemas.microsoft.com/office/drawing/2014/main" id="{B9A6D895-B83C-420D-9CAB-A353444CED42}"/>
              </a:ext>
            </a:extLst>
          </p:cNvPr>
          <p:cNvSpPr/>
          <p:nvPr/>
        </p:nvSpPr>
        <p:spPr>
          <a:xfrm>
            <a:off x="3938400" y="3060000"/>
            <a:ext cx="338554" cy="369332"/>
          </a:xfrm>
          <a:prstGeom prst="rect">
            <a:avLst/>
          </a:prstGeom>
        </p:spPr>
        <p:txBody>
          <a:bodyPr wrap="none">
            <a:spAutoFit/>
          </a:bodyPr>
          <a:lstStyle/>
          <a:p>
            <a:r>
              <a:rPr lang="en-US" altLang="ja-JP" dirty="0">
                <a:latin typeface="+mn-ea"/>
              </a:rPr>
              <a:t>C</a:t>
            </a:r>
            <a:endParaRPr lang="ja-JP" altLang="en-US" dirty="0"/>
          </a:p>
        </p:txBody>
      </p:sp>
      <p:sp>
        <p:nvSpPr>
          <p:cNvPr id="43" name="正方形/長方形 42">
            <a:extLst>
              <a:ext uri="{FF2B5EF4-FFF2-40B4-BE49-F238E27FC236}">
                <a16:creationId xmlns:a16="http://schemas.microsoft.com/office/drawing/2014/main" id="{C9E89228-B7C9-412B-B4AA-A146F5C39CC1}"/>
              </a:ext>
            </a:extLst>
          </p:cNvPr>
          <p:cNvSpPr/>
          <p:nvPr/>
        </p:nvSpPr>
        <p:spPr>
          <a:xfrm>
            <a:off x="4089600" y="3248880"/>
            <a:ext cx="341760" cy="369332"/>
          </a:xfrm>
          <a:prstGeom prst="rect">
            <a:avLst/>
          </a:prstGeom>
        </p:spPr>
        <p:txBody>
          <a:bodyPr wrap="none">
            <a:spAutoFit/>
          </a:bodyPr>
          <a:lstStyle/>
          <a:p>
            <a:r>
              <a:rPr lang="en-US" altLang="ja-JP" dirty="0">
                <a:latin typeface="+mn-ea"/>
              </a:rPr>
              <a:t>G</a:t>
            </a:r>
            <a:endParaRPr lang="ja-JP" altLang="en-US" dirty="0"/>
          </a:p>
        </p:txBody>
      </p:sp>
      <p:sp>
        <p:nvSpPr>
          <p:cNvPr id="44" name="正方形/長方形 43">
            <a:extLst>
              <a:ext uri="{FF2B5EF4-FFF2-40B4-BE49-F238E27FC236}">
                <a16:creationId xmlns:a16="http://schemas.microsoft.com/office/drawing/2014/main" id="{EFCF94A7-7497-4719-8383-877D8BD2B11D}"/>
              </a:ext>
            </a:extLst>
          </p:cNvPr>
          <p:cNvSpPr/>
          <p:nvPr/>
        </p:nvSpPr>
        <p:spPr>
          <a:xfrm>
            <a:off x="4244400" y="3420000"/>
            <a:ext cx="341760" cy="369332"/>
          </a:xfrm>
          <a:prstGeom prst="rect">
            <a:avLst/>
          </a:prstGeom>
        </p:spPr>
        <p:txBody>
          <a:bodyPr wrap="none">
            <a:spAutoFit/>
          </a:bodyPr>
          <a:lstStyle/>
          <a:p>
            <a:r>
              <a:rPr lang="en-US" altLang="ja-JP" dirty="0">
                <a:latin typeface="+mn-ea"/>
              </a:rPr>
              <a:t>G</a:t>
            </a:r>
            <a:endParaRPr lang="ja-JP" altLang="en-US" dirty="0"/>
          </a:p>
        </p:txBody>
      </p:sp>
      <p:sp>
        <p:nvSpPr>
          <p:cNvPr id="45" name="正方形/長方形 44">
            <a:extLst>
              <a:ext uri="{FF2B5EF4-FFF2-40B4-BE49-F238E27FC236}">
                <a16:creationId xmlns:a16="http://schemas.microsoft.com/office/drawing/2014/main" id="{4CBE171B-219C-4682-BB9F-C499C76A688E}"/>
              </a:ext>
            </a:extLst>
          </p:cNvPr>
          <p:cNvSpPr/>
          <p:nvPr/>
        </p:nvSpPr>
        <p:spPr>
          <a:xfrm>
            <a:off x="4399200" y="3600000"/>
            <a:ext cx="320922" cy="369332"/>
          </a:xfrm>
          <a:prstGeom prst="rect">
            <a:avLst/>
          </a:prstGeom>
        </p:spPr>
        <p:txBody>
          <a:bodyPr wrap="none">
            <a:spAutoFit/>
          </a:bodyPr>
          <a:lstStyle/>
          <a:p>
            <a:r>
              <a:rPr lang="en-US" altLang="ja-JP" dirty="0">
                <a:latin typeface="+mn-ea"/>
              </a:rPr>
              <a:t>T</a:t>
            </a:r>
            <a:endParaRPr lang="ja-JP" altLang="en-US" dirty="0"/>
          </a:p>
        </p:txBody>
      </p:sp>
      <p:sp>
        <p:nvSpPr>
          <p:cNvPr id="46" name="正方形/長方形 45">
            <a:extLst>
              <a:ext uri="{FF2B5EF4-FFF2-40B4-BE49-F238E27FC236}">
                <a16:creationId xmlns:a16="http://schemas.microsoft.com/office/drawing/2014/main" id="{6A0BC431-010A-4633-AA44-2D924521D080}"/>
              </a:ext>
            </a:extLst>
          </p:cNvPr>
          <p:cNvSpPr/>
          <p:nvPr/>
        </p:nvSpPr>
        <p:spPr>
          <a:xfrm>
            <a:off x="4536000" y="3780000"/>
            <a:ext cx="320922" cy="369332"/>
          </a:xfrm>
          <a:prstGeom prst="rect">
            <a:avLst/>
          </a:prstGeom>
        </p:spPr>
        <p:txBody>
          <a:bodyPr wrap="none">
            <a:spAutoFit/>
          </a:bodyPr>
          <a:lstStyle/>
          <a:p>
            <a:r>
              <a:rPr lang="en-US" altLang="ja-JP" dirty="0">
                <a:latin typeface="+mn-ea"/>
              </a:rPr>
              <a:t>T</a:t>
            </a:r>
            <a:endParaRPr lang="ja-JP" altLang="en-US" dirty="0"/>
          </a:p>
        </p:txBody>
      </p:sp>
      <p:sp>
        <p:nvSpPr>
          <p:cNvPr id="47" name="正方形/長方形 46">
            <a:extLst>
              <a:ext uri="{FF2B5EF4-FFF2-40B4-BE49-F238E27FC236}">
                <a16:creationId xmlns:a16="http://schemas.microsoft.com/office/drawing/2014/main" id="{2A033F5E-8284-41E1-9302-23D20F343F97}"/>
              </a:ext>
            </a:extLst>
          </p:cNvPr>
          <p:cNvSpPr/>
          <p:nvPr/>
        </p:nvSpPr>
        <p:spPr>
          <a:xfrm>
            <a:off x="4669200" y="3960000"/>
            <a:ext cx="338554" cy="369332"/>
          </a:xfrm>
          <a:prstGeom prst="rect">
            <a:avLst/>
          </a:prstGeom>
        </p:spPr>
        <p:txBody>
          <a:bodyPr wrap="none">
            <a:spAutoFit/>
          </a:bodyPr>
          <a:lstStyle/>
          <a:p>
            <a:r>
              <a:rPr lang="en-US" altLang="ja-JP" dirty="0">
                <a:latin typeface="+mn-ea"/>
              </a:rPr>
              <a:t>C</a:t>
            </a:r>
            <a:endParaRPr lang="ja-JP" altLang="en-US" dirty="0"/>
          </a:p>
        </p:txBody>
      </p:sp>
      <p:sp>
        <p:nvSpPr>
          <p:cNvPr id="48" name="正方形/長方形 47">
            <a:extLst>
              <a:ext uri="{FF2B5EF4-FFF2-40B4-BE49-F238E27FC236}">
                <a16:creationId xmlns:a16="http://schemas.microsoft.com/office/drawing/2014/main" id="{29D5FEF7-33EF-4D30-8801-4809CFD3403B}"/>
              </a:ext>
            </a:extLst>
          </p:cNvPr>
          <p:cNvSpPr/>
          <p:nvPr/>
        </p:nvSpPr>
        <p:spPr>
          <a:xfrm>
            <a:off x="4816800" y="4140000"/>
            <a:ext cx="338554" cy="369332"/>
          </a:xfrm>
          <a:prstGeom prst="rect">
            <a:avLst/>
          </a:prstGeom>
        </p:spPr>
        <p:txBody>
          <a:bodyPr wrap="none">
            <a:spAutoFit/>
          </a:bodyPr>
          <a:lstStyle/>
          <a:p>
            <a:r>
              <a:rPr lang="en-US" altLang="ja-JP" dirty="0">
                <a:latin typeface="+mn-ea"/>
              </a:rPr>
              <a:t>C</a:t>
            </a:r>
            <a:endParaRPr lang="ja-JP" altLang="en-US" dirty="0"/>
          </a:p>
        </p:txBody>
      </p:sp>
      <p:sp>
        <p:nvSpPr>
          <p:cNvPr id="49" name="正方形/長方形 48">
            <a:extLst>
              <a:ext uri="{FF2B5EF4-FFF2-40B4-BE49-F238E27FC236}">
                <a16:creationId xmlns:a16="http://schemas.microsoft.com/office/drawing/2014/main" id="{4AE97615-A122-42DE-95DC-2B7B9718111B}"/>
              </a:ext>
            </a:extLst>
          </p:cNvPr>
          <p:cNvSpPr/>
          <p:nvPr/>
        </p:nvSpPr>
        <p:spPr>
          <a:xfrm>
            <a:off x="4968000" y="4320000"/>
            <a:ext cx="341760" cy="369332"/>
          </a:xfrm>
          <a:prstGeom prst="rect">
            <a:avLst/>
          </a:prstGeom>
        </p:spPr>
        <p:txBody>
          <a:bodyPr wrap="none">
            <a:spAutoFit/>
          </a:bodyPr>
          <a:lstStyle/>
          <a:p>
            <a:r>
              <a:rPr lang="en-US" altLang="ja-JP" dirty="0">
                <a:latin typeface="+mn-ea"/>
              </a:rPr>
              <a:t>G</a:t>
            </a:r>
            <a:endParaRPr lang="ja-JP" altLang="en-US" dirty="0"/>
          </a:p>
        </p:txBody>
      </p:sp>
      <p:sp>
        <p:nvSpPr>
          <p:cNvPr id="50" name="正方形/長方形 49">
            <a:extLst>
              <a:ext uri="{FF2B5EF4-FFF2-40B4-BE49-F238E27FC236}">
                <a16:creationId xmlns:a16="http://schemas.microsoft.com/office/drawing/2014/main" id="{A46E9C0F-8C65-44E2-8D65-385D397CCF72}"/>
              </a:ext>
            </a:extLst>
          </p:cNvPr>
          <p:cNvSpPr/>
          <p:nvPr/>
        </p:nvSpPr>
        <p:spPr>
          <a:xfrm>
            <a:off x="5126400" y="4500000"/>
            <a:ext cx="341760" cy="369332"/>
          </a:xfrm>
          <a:prstGeom prst="rect">
            <a:avLst/>
          </a:prstGeom>
        </p:spPr>
        <p:txBody>
          <a:bodyPr wrap="none">
            <a:spAutoFit/>
          </a:bodyPr>
          <a:lstStyle/>
          <a:p>
            <a:r>
              <a:rPr lang="en-US" altLang="ja-JP" dirty="0">
                <a:latin typeface="+mn-ea"/>
              </a:rPr>
              <a:t>G</a:t>
            </a:r>
            <a:endParaRPr lang="ja-JP" altLang="en-US" dirty="0"/>
          </a:p>
        </p:txBody>
      </p:sp>
      <p:cxnSp>
        <p:nvCxnSpPr>
          <p:cNvPr id="51" name="直線コネクタ 50">
            <a:extLst>
              <a:ext uri="{FF2B5EF4-FFF2-40B4-BE49-F238E27FC236}">
                <a16:creationId xmlns:a16="http://schemas.microsoft.com/office/drawing/2014/main" id="{C19F0BEB-73F1-44F7-8DB3-643219377B7B}"/>
              </a:ext>
            </a:extLst>
          </p:cNvPr>
          <p:cNvCxnSpPr/>
          <p:nvPr/>
        </p:nvCxnSpPr>
        <p:spPr bwMode="auto">
          <a:xfrm>
            <a:off x="3440832"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52" name="直線コネクタ 51">
            <a:extLst>
              <a:ext uri="{FF2B5EF4-FFF2-40B4-BE49-F238E27FC236}">
                <a16:creationId xmlns:a16="http://schemas.microsoft.com/office/drawing/2014/main" id="{A2A69E63-03FA-4BBD-B9F6-772A15C62F8A}"/>
              </a:ext>
            </a:extLst>
          </p:cNvPr>
          <p:cNvCxnSpPr/>
          <p:nvPr/>
        </p:nvCxnSpPr>
        <p:spPr bwMode="auto">
          <a:xfrm>
            <a:off x="41832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53" name="直線コネクタ 52">
            <a:extLst>
              <a:ext uri="{FF2B5EF4-FFF2-40B4-BE49-F238E27FC236}">
                <a16:creationId xmlns:a16="http://schemas.microsoft.com/office/drawing/2014/main" id="{28CFFF8F-FE67-443A-9166-E594094230CE}"/>
              </a:ext>
            </a:extLst>
          </p:cNvPr>
          <p:cNvCxnSpPr/>
          <p:nvPr/>
        </p:nvCxnSpPr>
        <p:spPr bwMode="auto">
          <a:xfrm>
            <a:off x="49104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54" name="直線コネクタ 53">
            <a:extLst>
              <a:ext uri="{FF2B5EF4-FFF2-40B4-BE49-F238E27FC236}">
                <a16:creationId xmlns:a16="http://schemas.microsoft.com/office/drawing/2014/main" id="{CFB1E25B-4918-4128-8B42-2008104A88C8}"/>
              </a:ext>
            </a:extLst>
          </p:cNvPr>
          <p:cNvCxnSpPr/>
          <p:nvPr/>
        </p:nvCxnSpPr>
        <p:spPr bwMode="auto">
          <a:xfrm>
            <a:off x="5634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55" name="直線コネクタ 54">
            <a:extLst>
              <a:ext uri="{FF2B5EF4-FFF2-40B4-BE49-F238E27FC236}">
                <a16:creationId xmlns:a16="http://schemas.microsoft.com/office/drawing/2014/main" id="{4F69F775-8B0A-42EF-8BF3-B6CAF8011C80}"/>
              </a:ext>
            </a:extLst>
          </p:cNvPr>
          <p:cNvCxnSpPr/>
          <p:nvPr/>
        </p:nvCxnSpPr>
        <p:spPr bwMode="auto">
          <a:xfrm>
            <a:off x="6408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56" name="直線コネクタ 55">
            <a:extLst>
              <a:ext uri="{FF2B5EF4-FFF2-40B4-BE49-F238E27FC236}">
                <a16:creationId xmlns:a16="http://schemas.microsoft.com/office/drawing/2014/main" id="{152689CD-56A7-455E-9422-77898CDB4268}"/>
              </a:ext>
            </a:extLst>
          </p:cNvPr>
          <p:cNvCxnSpPr/>
          <p:nvPr/>
        </p:nvCxnSpPr>
        <p:spPr bwMode="auto">
          <a:xfrm>
            <a:off x="7164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58" name="正方形/長方形 57">
            <a:extLst>
              <a:ext uri="{FF2B5EF4-FFF2-40B4-BE49-F238E27FC236}">
                <a16:creationId xmlns:a16="http://schemas.microsoft.com/office/drawing/2014/main" id="{07410E1F-E157-4879-81B8-70B5E374938F}"/>
              </a:ext>
            </a:extLst>
          </p:cNvPr>
          <p:cNvSpPr/>
          <p:nvPr/>
        </p:nvSpPr>
        <p:spPr>
          <a:xfrm>
            <a:off x="5263200" y="4680000"/>
            <a:ext cx="320922" cy="369332"/>
          </a:xfrm>
          <a:prstGeom prst="rect">
            <a:avLst/>
          </a:prstGeom>
        </p:spPr>
        <p:txBody>
          <a:bodyPr wrap="none">
            <a:spAutoFit/>
          </a:bodyPr>
          <a:lstStyle/>
          <a:p>
            <a:r>
              <a:rPr lang="en-US" altLang="ja-JP" dirty="0">
                <a:latin typeface="+mn-ea"/>
              </a:rPr>
              <a:t>T</a:t>
            </a:r>
            <a:endParaRPr lang="ja-JP" altLang="en-US" dirty="0"/>
          </a:p>
        </p:txBody>
      </p:sp>
      <p:sp>
        <p:nvSpPr>
          <p:cNvPr id="59" name="正方形/長方形 58">
            <a:extLst>
              <a:ext uri="{FF2B5EF4-FFF2-40B4-BE49-F238E27FC236}">
                <a16:creationId xmlns:a16="http://schemas.microsoft.com/office/drawing/2014/main" id="{FC37A6D0-2C6A-4C0B-A65C-2932A6C996A5}"/>
              </a:ext>
            </a:extLst>
          </p:cNvPr>
          <p:cNvSpPr/>
          <p:nvPr/>
        </p:nvSpPr>
        <p:spPr>
          <a:xfrm>
            <a:off x="5392800" y="4859868"/>
            <a:ext cx="320922" cy="369332"/>
          </a:xfrm>
          <a:prstGeom prst="rect">
            <a:avLst/>
          </a:prstGeom>
        </p:spPr>
        <p:txBody>
          <a:bodyPr wrap="none">
            <a:spAutoFit/>
          </a:bodyPr>
          <a:lstStyle/>
          <a:p>
            <a:r>
              <a:rPr lang="en-US" altLang="ja-JP" dirty="0">
                <a:latin typeface="+mn-ea"/>
              </a:rPr>
              <a:t>T</a:t>
            </a:r>
            <a:endParaRPr lang="ja-JP" altLang="en-US" dirty="0"/>
          </a:p>
        </p:txBody>
      </p:sp>
      <p:cxnSp>
        <p:nvCxnSpPr>
          <p:cNvPr id="60" name="直線コネクタ 59">
            <a:extLst>
              <a:ext uri="{FF2B5EF4-FFF2-40B4-BE49-F238E27FC236}">
                <a16:creationId xmlns:a16="http://schemas.microsoft.com/office/drawing/2014/main" id="{9E422120-0506-4777-B087-A7959EDCB63C}"/>
              </a:ext>
            </a:extLst>
          </p:cNvPr>
          <p:cNvCxnSpPr/>
          <p:nvPr/>
        </p:nvCxnSpPr>
        <p:spPr>
          <a:xfrm flipH="1">
            <a:off x="144000" y="3337200"/>
            <a:ext cx="7020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09B4B1BF-916F-4E6A-AD7C-3E5679510FE5}"/>
              </a:ext>
            </a:extLst>
          </p:cNvPr>
          <p:cNvCxnSpPr/>
          <p:nvPr/>
        </p:nvCxnSpPr>
        <p:spPr>
          <a:xfrm flipH="1">
            <a:off x="144000" y="4240800"/>
            <a:ext cx="7020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57AE6C52-355E-4119-ADCB-208308154862}"/>
              </a:ext>
            </a:extLst>
          </p:cNvPr>
          <p:cNvCxnSpPr/>
          <p:nvPr/>
        </p:nvCxnSpPr>
        <p:spPr>
          <a:xfrm flipH="1">
            <a:off x="144000" y="5144400"/>
            <a:ext cx="7020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E07308B4-D6A9-46F5-94AD-B1FC8C55FA06}"/>
              </a:ext>
            </a:extLst>
          </p:cNvPr>
          <p:cNvCxnSpPr/>
          <p:nvPr/>
        </p:nvCxnSpPr>
        <p:spPr>
          <a:xfrm flipH="1">
            <a:off x="144000" y="2434665"/>
            <a:ext cx="7020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9D12FFD1-9ACB-4F92-AE2C-D5A93F105D27}"/>
              </a:ext>
            </a:extLst>
          </p:cNvPr>
          <p:cNvCxnSpPr/>
          <p:nvPr/>
        </p:nvCxnSpPr>
        <p:spPr>
          <a:xfrm flipH="1">
            <a:off x="128464" y="6051600"/>
            <a:ext cx="7020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5" name="正方形/長方形 64">
            <a:extLst>
              <a:ext uri="{FF2B5EF4-FFF2-40B4-BE49-F238E27FC236}">
                <a16:creationId xmlns:a16="http://schemas.microsoft.com/office/drawing/2014/main" id="{894F7BEA-827E-4037-9456-F5A06E6FEC6E}"/>
              </a:ext>
            </a:extLst>
          </p:cNvPr>
          <p:cNvSpPr/>
          <p:nvPr/>
        </p:nvSpPr>
        <p:spPr>
          <a:xfrm>
            <a:off x="2232000" y="5040000"/>
            <a:ext cx="341760" cy="369332"/>
          </a:xfrm>
          <a:prstGeom prst="rect">
            <a:avLst/>
          </a:prstGeom>
        </p:spPr>
        <p:txBody>
          <a:bodyPr wrap="none">
            <a:spAutoFit/>
          </a:bodyPr>
          <a:lstStyle/>
          <a:p>
            <a:r>
              <a:rPr lang="en-US" altLang="ja-JP" dirty="0">
                <a:latin typeface="+mn-ea"/>
              </a:rPr>
              <a:t>G</a:t>
            </a:r>
            <a:endParaRPr lang="ja-JP" altLang="en-US" dirty="0"/>
          </a:p>
        </p:txBody>
      </p:sp>
      <p:sp>
        <p:nvSpPr>
          <p:cNvPr id="66" name="正方形/長方形 65">
            <a:extLst>
              <a:ext uri="{FF2B5EF4-FFF2-40B4-BE49-F238E27FC236}">
                <a16:creationId xmlns:a16="http://schemas.microsoft.com/office/drawing/2014/main" id="{E3214229-EC3D-45FD-8E19-C62EDDCD2148}"/>
              </a:ext>
            </a:extLst>
          </p:cNvPr>
          <p:cNvSpPr/>
          <p:nvPr/>
        </p:nvSpPr>
        <p:spPr>
          <a:xfrm>
            <a:off x="2394000" y="5220000"/>
            <a:ext cx="338554" cy="369332"/>
          </a:xfrm>
          <a:prstGeom prst="rect">
            <a:avLst/>
          </a:prstGeom>
        </p:spPr>
        <p:txBody>
          <a:bodyPr wrap="none">
            <a:spAutoFit/>
          </a:bodyPr>
          <a:lstStyle/>
          <a:p>
            <a:r>
              <a:rPr lang="en-US" altLang="ja-JP" dirty="0">
                <a:latin typeface="+mn-ea"/>
              </a:rPr>
              <a:t>C</a:t>
            </a:r>
            <a:endParaRPr lang="ja-JP" altLang="en-US" dirty="0"/>
          </a:p>
        </p:txBody>
      </p:sp>
      <p:sp>
        <p:nvSpPr>
          <p:cNvPr id="67" name="正方形/長方形 66">
            <a:extLst>
              <a:ext uri="{FF2B5EF4-FFF2-40B4-BE49-F238E27FC236}">
                <a16:creationId xmlns:a16="http://schemas.microsoft.com/office/drawing/2014/main" id="{CF0E0FC6-BCCF-4339-81E8-CB48A8ADA663}"/>
              </a:ext>
            </a:extLst>
          </p:cNvPr>
          <p:cNvSpPr/>
          <p:nvPr/>
        </p:nvSpPr>
        <p:spPr>
          <a:xfrm>
            <a:off x="2548800" y="5400000"/>
            <a:ext cx="338554" cy="369332"/>
          </a:xfrm>
          <a:prstGeom prst="rect">
            <a:avLst/>
          </a:prstGeom>
        </p:spPr>
        <p:txBody>
          <a:bodyPr wrap="none">
            <a:spAutoFit/>
          </a:bodyPr>
          <a:lstStyle/>
          <a:p>
            <a:r>
              <a:rPr lang="en-US" altLang="ja-JP" dirty="0">
                <a:latin typeface="+mn-ea"/>
              </a:rPr>
              <a:t>C</a:t>
            </a:r>
            <a:endParaRPr lang="ja-JP" altLang="en-US" dirty="0"/>
          </a:p>
        </p:txBody>
      </p:sp>
      <p:sp>
        <p:nvSpPr>
          <p:cNvPr id="68" name="正方形/長方形 67">
            <a:extLst>
              <a:ext uri="{FF2B5EF4-FFF2-40B4-BE49-F238E27FC236}">
                <a16:creationId xmlns:a16="http://schemas.microsoft.com/office/drawing/2014/main" id="{085029C6-E7F1-497E-9A63-85CC28D6AA27}"/>
              </a:ext>
            </a:extLst>
          </p:cNvPr>
          <p:cNvSpPr/>
          <p:nvPr/>
        </p:nvSpPr>
        <p:spPr>
          <a:xfrm>
            <a:off x="2700000" y="5580000"/>
            <a:ext cx="341760" cy="369332"/>
          </a:xfrm>
          <a:prstGeom prst="rect">
            <a:avLst/>
          </a:prstGeom>
        </p:spPr>
        <p:txBody>
          <a:bodyPr wrap="none">
            <a:spAutoFit/>
          </a:bodyPr>
          <a:lstStyle/>
          <a:p>
            <a:r>
              <a:rPr lang="en-US" altLang="ja-JP" dirty="0">
                <a:latin typeface="+mn-ea"/>
              </a:rPr>
              <a:t>G</a:t>
            </a:r>
            <a:endParaRPr lang="ja-JP" altLang="en-US" dirty="0"/>
          </a:p>
        </p:txBody>
      </p:sp>
      <p:sp>
        <p:nvSpPr>
          <p:cNvPr id="70" name="正方形/長方形 69">
            <a:extLst>
              <a:ext uri="{FF2B5EF4-FFF2-40B4-BE49-F238E27FC236}">
                <a16:creationId xmlns:a16="http://schemas.microsoft.com/office/drawing/2014/main" id="{9CBF3BA5-7AA9-4FE8-A5D8-2AA684311FBA}"/>
              </a:ext>
            </a:extLst>
          </p:cNvPr>
          <p:cNvSpPr/>
          <p:nvPr/>
        </p:nvSpPr>
        <p:spPr>
          <a:xfrm>
            <a:off x="5533200" y="5039948"/>
            <a:ext cx="341760" cy="369332"/>
          </a:xfrm>
          <a:prstGeom prst="rect">
            <a:avLst/>
          </a:prstGeom>
        </p:spPr>
        <p:txBody>
          <a:bodyPr wrap="none">
            <a:spAutoFit/>
          </a:bodyPr>
          <a:lstStyle/>
          <a:p>
            <a:r>
              <a:rPr lang="en-US" altLang="ja-JP" dirty="0">
                <a:latin typeface="+mn-ea"/>
              </a:rPr>
              <a:t>G</a:t>
            </a:r>
            <a:endParaRPr lang="ja-JP" altLang="en-US" dirty="0"/>
          </a:p>
        </p:txBody>
      </p:sp>
      <p:sp>
        <p:nvSpPr>
          <p:cNvPr id="71" name="正方形/長方形 70">
            <a:extLst>
              <a:ext uri="{FF2B5EF4-FFF2-40B4-BE49-F238E27FC236}">
                <a16:creationId xmlns:a16="http://schemas.microsoft.com/office/drawing/2014/main" id="{C543230A-2F67-44B3-BC0C-7551A59A26F0}"/>
              </a:ext>
            </a:extLst>
          </p:cNvPr>
          <p:cNvSpPr/>
          <p:nvPr/>
        </p:nvSpPr>
        <p:spPr>
          <a:xfrm>
            <a:off x="5695200" y="5219948"/>
            <a:ext cx="338554" cy="369332"/>
          </a:xfrm>
          <a:prstGeom prst="rect">
            <a:avLst/>
          </a:prstGeom>
        </p:spPr>
        <p:txBody>
          <a:bodyPr wrap="none">
            <a:spAutoFit/>
          </a:bodyPr>
          <a:lstStyle/>
          <a:p>
            <a:r>
              <a:rPr lang="en-US" altLang="ja-JP" dirty="0">
                <a:latin typeface="+mn-ea"/>
              </a:rPr>
              <a:t>C</a:t>
            </a:r>
            <a:endParaRPr lang="ja-JP" altLang="en-US" dirty="0"/>
          </a:p>
        </p:txBody>
      </p:sp>
      <p:sp>
        <p:nvSpPr>
          <p:cNvPr id="72" name="正方形/長方形 71">
            <a:extLst>
              <a:ext uri="{FF2B5EF4-FFF2-40B4-BE49-F238E27FC236}">
                <a16:creationId xmlns:a16="http://schemas.microsoft.com/office/drawing/2014/main" id="{0BDCDD85-F61E-4756-B839-9DCDF607B8E5}"/>
              </a:ext>
            </a:extLst>
          </p:cNvPr>
          <p:cNvSpPr/>
          <p:nvPr/>
        </p:nvSpPr>
        <p:spPr>
          <a:xfrm>
            <a:off x="5850000" y="5399948"/>
            <a:ext cx="338554" cy="369332"/>
          </a:xfrm>
          <a:prstGeom prst="rect">
            <a:avLst/>
          </a:prstGeom>
        </p:spPr>
        <p:txBody>
          <a:bodyPr wrap="none">
            <a:spAutoFit/>
          </a:bodyPr>
          <a:lstStyle/>
          <a:p>
            <a:r>
              <a:rPr lang="en-US" altLang="ja-JP" dirty="0">
                <a:latin typeface="+mn-ea"/>
              </a:rPr>
              <a:t>C</a:t>
            </a:r>
            <a:endParaRPr lang="ja-JP" altLang="en-US" dirty="0"/>
          </a:p>
        </p:txBody>
      </p:sp>
      <p:sp>
        <p:nvSpPr>
          <p:cNvPr id="73" name="正方形/長方形 72">
            <a:extLst>
              <a:ext uri="{FF2B5EF4-FFF2-40B4-BE49-F238E27FC236}">
                <a16:creationId xmlns:a16="http://schemas.microsoft.com/office/drawing/2014/main" id="{144C8D27-B01F-4AE0-9147-147A602FF4DA}"/>
              </a:ext>
            </a:extLst>
          </p:cNvPr>
          <p:cNvSpPr/>
          <p:nvPr/>
        </p:nvSpPr>
        <p:spPr>
          <a:xfrm>
            <a:off x="6008400" y="5579948"/>
            <a:ext cx="341760" cy="369332"/>
          </a:xfrm>
          <a:prstGeom prst="rect">
            <a:avLst/>
          </a:prstGeom>
        </p:spPr>
        <p:txBody>
          <a:bodyPr wrap="none">
            <a:spAutoFit/>
          </a:bodyPr>
          <a:lstStyle/>
          <a:p>
            <a:r>
              <a:rPr lang="en-US" altLang="ja-JP" dirty="0">
                <a:latin typeface="+mn-ea"/>
              </a:rPr>
              <a:t>G</a:t>
            </a:r>
            <a:endParaRPr lang="ja-JP" altLang="en-US" dirty="0"/>
          </a:p>
        </p:txBody>
      </p:sp>
      <p:sp>
        <p:nvSpPr>
          <p:cNvPr id="74" name="正方形/長方形 73">
            <a:extLst>
              <a:ext uri="{FF2B5EF4-FFF2-40B4-BE49-F238E27FC236}">
                <a16:creationId xmlns:a16="http://schemas.microsoft.com/office/drawing/2014/main" id="{43F726FE-0E48-4ECC-B14A-76422B3AAC26}"/>
              </a:ext>
            </a:extLst>
          </p:cNvPr>
          <p:cNvSpPr/>
          <p:nvPr/>
        </p:nvSpPr>
        <p:spPr>
          <a:xfrm>
            <a:off x="6163200" y="5760000"/>
            <a:ext cx="330540" cy="369332"/>
          </a:xfrm>
          <a:prstGeom prst="rect">
            <a:avLst/>
          </a:prstGeom>
        </p:spPr>
        <p:txBody>
          <a:bodyPr wrap="none">
            <a:spAutoFit/>
          </a:bodyPr>
          <a:lstStyle/>
          <a:p>
            <a:r>
              <a:rPr lang="en-US" altLang="ja-JP" dirty="0">
                <a:latin typeface="+mn-ea"/>
              </a:rPr>
              <a:t>A</a:t>
            </a:r>
            <a:endParaRPr lang="ja-JP" altLang="en-US" dirty="0"/>
          </a:p>
        </p:txBody>
      </p:sp>
      <p:sp>
        <p:nvSpPr>
          <p:cNvPr id="75" name="正方形/長方形 74">
            <a:extLst>
              <a:ext uri="{FF2B5EF4-FFF2-40B4-BE49-F238E27FC236}">
                <a16:creationId xmlns:a16="http://schemas.microsoft.com/office/drawing/2014/main" id="{FA7120ED-26D3-4CF0-8860-5F610F612C56}"/>
              </a:ext>
            </a:extLst>
          </p:cNvPr>
          <p:cNvSpPr/>
          <p:nvPr/>
        </p:nvSpPr>
        <p:spPr>
          <a:xfrm>
            <a:off x="6315600" y="5939988"/>
            <a:ext cx="338554" cy="369332"/>
          </a:xfrm>
          <a:prstGeom prst="rect">
            <a:avLst/>
          </a:prstGeom>
        </p:spPr>
        <p:txBody>
          <a:bodyPr wrap="none">
            <a:spAutoFit/>
          </a:bodyPr>
          <a:lstStyle/>
          <a:p>
            <a:r>
              <a:rPr lang="en-US" altLang="ja-JP" dirty="0">
                <a:latin typeface="+mn-ea"/>
              </a:rPr>
              <a:t>C</a:t>
            </a:r>
            <a:endParaRPr lang="ja-JP" altLang="en-US" dirty="0"/>
          </a:p>
        </p:txBody>
      </p:sp>
      <p:sp>
        <p:nvSpPr>
          <p:cNvPr id="76" name="正方形/長方形 75">
            <a:extLst>
              <a:ext uri="{FF2B5EF4-FFF2-40B4-BE49-F238E27FC236}">
                <a16:creationId xmlns:a16="http://schemas.microsoft.com/office/drawing/2014/main" id="{157B9B88-63BA-4F03-BB6B-63C8B4D3C4E5}"/>
              </a:ext>
            </a:extLst>
          </p:cNvPr>
          <p:cNvSpPr/>
          <p:nvPr/>
        </p:nvSpPr>
        <p:spPr>
          <a:xfrm>
            <a:off x="6468000" y="6084000"/>
            <a:ext cx="338554" cy="369332"/>
          </a:xfrm>
          <a:prstGeom prst="rect">
            <a:avLst/>
          </a:prstGeom>
        </p:spPr>
        <p:txBody>
          <a:bodyPr wrap="none">
            <a:spAutoFit/>
          </a:bodyPr>
          <a:lstStyle/>
          <a:p>
            <a:r>
              <a:rPr lang="en-US" altLang="ja-JP" dirty="0">
                <a:latin typeface="+mn-ea"/>
              </a:rPr>
              <a:t>C</a:t>
            </a:r>
            <a:endParaRPr lang="ja-JP" altLang="en-US" dirty="0"/>
          </a:p>
        </p:txBody>
      </p:sp>
      <p:sp>
        <p:nvSpPr>
          <p:cNvPr id="77" name="正方形/長方形 76">
            <a:extLst>
              <a:ext uri="{FF2B5EF4-FFF2-40B4-BE49-F238E27FC236}">
                <a16:creationId xmlns:a16="http://schemas.microsoft.com/office/drawing/2014/main" id="{9F8D0BC3-9843-44C1-B95D-6DF4DCCE0F3E}"/>
              </a:ext>
            </a:extLst>
          </p:cNvPr>
          <p:cNvSpPr/>
          <p:nvPr/>
        </p:nvSpPr>
        <p:spPr>
          <a:xfrm>
            <a:off x="6620400" y="6228000"/>
            <a:ext cx="338554" cy="369332"/>
          </a:xfrm>
          <a:prstGeom prst="rect">
            <a:avLst/>
          </a:prstGeom>
        </p:spPr>
        <p:txBody>
          <a:bodyPr wrap="none">
            <a:spAutoFit/>
          </a:bodyPr>
          <a:lstStyle/>
          <a:p>
            <a:r>
              <a:rPr lang="en-US" altLang="ja-JP" dirty="0">
                <a:latin typeface="+mn-ea"/>
              </a:rPr>
              <a:t>C</a:t>
            </a:r>
            <a:endParaRPr lang="ja-JP" altLang="en-US" dirty="0"/>
          </a:p>
        </p:txBody>
      </p:sp>
      <p:sp>
        <p:nvSpPr>
          <p:cNvPr id="78" name="正方形/長方形 77">
            <a:extLst>
              <a:ext uri="{FF2B5EF4-FFF2-40B4-BE49-F238E27FC236}">
                <a16:creationId xmlns:a16="http://schemas.microsoft.com/office/drawing/2014/main" id="{9D0BD01F-D894-4B51-A90D-3BD433219C43}"/>
              </a:ext>
            </a:extLst>
          </p:cNvPr>
          <p:cNvSpPr/>
          <p:nvPr/>
        </p:nvSpPr>
        <p:spPr>
          <a:xfrm>
            <a:off x="6772800" y="6372000"/>
            <a:ext cx="338554" cy="369332"/>
          </a:xfrm>
          <a:prstGeom prst="rect">
            <a:avLst/>
          </a:prstGeom>
        </p:spPr>
        <p:txBody>
          <a:bodyPr wrap="none">
            <a:spAutoFit/>
          </a:bodyPr>
          <a:lstStyle/>
          <a:p>
            <a:r>
              <a:rPr lang="en-US" altLang="ja-JP" dirty="0">
                <a:latin typeface="+mn-ea"/>
              </a:rPr>
              <a:t>C</a:t>
            </a:r>
            <a:endParaRPr lang="ja-JP" altLang="en-US" dirty="0"/>
          </a:p>
        </p:txBody>
      </p:sp>
      <p:sp>
        <p:nvSpPr>
          <p:cNvPr id="81" name="右中かっこ 80">
            <a:extLst>
              <a:ext uri="{FF2B5EF4-FFF2-40B4-BE49-F238E27FC236}">
                <a16:creationId xmlns:a16="http://schemas.microsoft.com/office/drawing/2014/main" id="{8224D040-7CDC-406A-A0B0-EBE169685769}"/>
              </a:ext>
            </a:extLst>
          </p:cNvPr>
          <p:cNvSpPr/>
          <p:nvPr/>
        </p:nvSpPr>
        <p:spPr>
          <a:xfrm rot="18877362">
            <a:off x="6886378" y="5770712"/>
            <a:ext cx="166688" cy="936000"/>
          </a:xfrm>
          <a:prstGeom prst="rightBrace">
            <a:avLst>
              <a:gd name="adj1" fmla="val 32935"/>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nvGrpSpPr>
          <p:cNvPr id="82" name="グループ化 1">
            <a:extLst>
              <a:ext uri="{FF2B5EF4-FFF2-40B4-BE49-F238E27FC236}">
                <a16:creationId xmlns:a16="http://schemas.microsoft.com/office/drawing/2014/main" id="{3324EC26-CEE2-4456-A74F-A6FF3914A483}"/>
              </a:ext>
            </a:extLst>
          </p:cNvPr>
          <p:cNvGrpSpPr>
            <a:grpSpLocks/>
          </p:cNvGrpSpPr>
          <p:nvPr/>
        </p:nvGrpSpPr>
        <p:grpSpPr bwMode="auto">
          <a:xfrm>
            <a:off x="6984000" y="5706000"/>
            <a:ext cx="415498" cy="647700"/>
            <a:chOff x="8946000" y="4620357"/>
            <a:chExt cx="415497" cy="647700"/>
          </a:xfrm>
        </p:grpSpPr>
        <p:sp>
          <p:nvSpPr>
            <p:cNvPr id="83" name="下矢印 31">
              <a:extLst>
                <a:ext uri="{FF2B5EF4-FFF2-40B4-BE49-F238E27FC236}">
                  <a16:creationId xmlns:a16="http://schemas.microsoft.com/office/drawing/2014/main" id="{F49CA2A1-C1C7-4E48-9F60-9AA39CE9A09D}"/>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84" name="正方形/長方形 1">
              <a:extLst>
                <a:ext uri="{FF2B5EF4-FFF2-40B4-BE49-F238E27FC236}">
                  <a16:creationId xmlns:a16="http://schemas.microsoft.com/office/drawing/2014/main" id="{EF4C0430-0BA1-4473-9738-2B65530E027C}"/>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sp>
        <p:nvSpPr>
          <p:cNvPr id="85" name="Text Box 8">
            <a:extLst>
              <a:ext uri="{FF2B5EF4-FFF2-40B4-BE49-F238E27FC236}">
                <a16:creationId xmlns:a16="http://schemas.microsoft.com/office/drawing/2014/main" id="{B8687981-CDE0-4A3C-B063-D28EC8FAA18C}"/>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en-US" altLang="ja-JP" dirty="0">
                <a:solidFill>
                  <a:schemeClr val="bg1">
                    <a:lumMod val="50000"/>
                  </a:schemeClr>
                </a:solidFill>
                <a:latin typeface="+mn-ea"/>
              </a:rPr>
              <a:t>k=1</a:t>
            </a:r>
            <a:r>
              <a:rPr lang="ja-JP" altLang="en-US" dirty="0">
                <a:solidFill>
                  <a:schemeClr val="bg1">
                    <a:lumMod val="50000"/>
                  </a:schemeClr>
                </a:solidFill>
                <a:latin typeface="+mn-ea"/>
              </a:rPr>
              <a:t>での</a:t>
            </a:r>
            <a:r>
              <a:rPr lang="en-US" altLang="ja-JP" dirty="0">
                <a:solidFill>
                  <a:schemeClr val="bg1">
                    <a:lumMod val="50000"/>
                  </a:schemeClr>
                </a:solidFill>
                <a:latin typeface="+mn-ea"/>
              </a:rPr>
              <a:t>k-mer</a:t>
            </a:r>
            <a:r>
              <a:rPr lang="ja-JP" altLang="en-US" dirty="0">
                <a:solidFill>
                  <a:schemeClr val="bg1">
                    <a:lumMod val="50000"/>
                  </a:schemeClr>
                </a:solidFill>
                <a:latin typeface="+mn-ea"/>
              </a:rPr>
              <a:t>出現頻度解析は、実質的に塩基ごとの出現回数をカウントする作業と同じです。</a:t>
            </a:r>
            <a:r>
              <a:rPr lang="ja-JP" altLang="en-US" dirty="0">
                <a:latin typeface="+mn-ea"/>
              </a:rPr>
              <a:t>③に関連する箇所は、④です。</a:t>
            </a:r>
            <a:endParaRPr lang="en-US" altLang="ja-JP" dirty="0">
              <a:latin typeface="+mn-ea"/>
            </a:endParaRPr>
          </a:p>
        </p:txBody>
      </p:sp>
      <p:grpSp>
        <p:nvGrpSpPr>
          <p:cNvPr id="92" name="グループ化 25">
            <a:extLst>
              <a:ext uri="{FF2B5EF4-FFF2-40B4-BE49-F238E27FC236}">
                <a16:creationId xmlns:a16="http://schemas.microsoft.com/office/drawing/2014/main" id="{341261B2-A8D2-47CE-A5F9-3BD3F020B62E}"/>
              </a:ext>
            </a:extLst>
          </p:cNvPr>
          <p:cNvGrpSpPr>
            <a:grpSpLocks/>
          </p:cNvGrpSpPr>
          <p:nvPr/>
        </p:nvGrpSpPr>
        <p:grpSpPr bwMode="auto">
          <a:xfrm>
            <a:off x="8290800" y="2111759"/>
            <a:ext cx="647700" cy="368300"/>
            <a:chOff x="8265543" y="5967772"/>
            <a:chExt cx="647700" cy="369332"/>
          </a:xfrm>
        </p:grpSpPr>
        <p:sp>
          <p:nvSpPr>
            <p:cNvPr id="93" name="下矢印 26">
              <a:extLst>
                <a:ext uri="{FF2B5EF4-FFF2-40B4-BE49-F238E27FC236}">
                  <a16:creationId xmlns:a16="http://schemas.microsoft.com/office/drawing/2014/main" id="{76CD311B-1722-4252-8F54-0E7942489BCB}"/>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94" name="テキスト ボックス 27">
              <a:extLst>
                <a:ext uri="{FF2B5EF4-FFF2-40B4-BE49-F238E27FC236}">
                  <a16:creationId xmlns:a16="http://schemas.microsoft.com/office/drawing/2014/main" id="{4B921A1D-FF9B-488E-AA8B-86215985BCC8}"/>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95" name="グループ化 25">
            <a:extLst>
              <a:ext uri="{FF2B5EF4-FFF2-40B4-BE49-F238E27FC236}">
                <a16:creationId xmlns:a16="http://schemas.microsoft.com/office/drawing/2014/main" id="{FA27DE1C-7DE1-4BFF-9308-1CC50D9F177E}"/>
              </a:ext>
            </a:extLst>
          </p:cNvPr>
          <p:cNvGrpSpPr>
            <a:grpSpLocks/>
          </p:cNvGrpSpPr>
          <p:nvPr/>
        </p:nvGrpSpPr>
        <p:grpSpPr bwMode="auto">
          <a:xfrm>
            <a:off x="8676000" y="2113200"/>
            <a:ext cx="647700" cy="368300"/>
            <a:chOff x="8265543" y="5967772"/>
            <a:chExt cx="647700" cy="369332"/>
          </a:xfrm>
        </p:grpSpPr>
        <p:sp>
          <p:nvSpPr>
            <p:cNvPr id="97" name="下矢印 26">
              <a:extLst>
                <a:ext uri="{FF2B5EF4-FFF2-40B4-BE49-F238E27FC236}">
                  <a16:creationId xmlns:a16="http://schemas.microsoft.com/office/drawing/2014/main" id="{B7DAF35D-AA18-4AB8-9CED-0DB3BE1E2FB7}"/>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05" name="テキスト ボックス 27">
              <a:extLst>
                <a:ext uri="{FF2B5EF4-FFF2-40B4-BE49-F238E27FC236}">
                  <a16:creationId xmlns:a16="http://schemas.microsoft.com/office/drawing/2014/main" id="{93243B96-066F-4D32-B1C2-DE9D60D6ED97}"/>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pic>
        <p:nvPicPr>
          <p:cNvPr id="2" name="図 1">
            <a:extLst>
              <a:ext uri="{FF2B5EF4-FFF2-40B4-BE49-F238E27FC236}">
                <a16:creationId xmlns:a16="http://schemas.microsoft.com/office/drawing/2014/main" id="{007E7218-DD55-4E66-9241-066742A1F513}"/>
              </a:ext>
            </a:extLst>
          </p:cNvPr>
          <p:cNvPicPr>
            <a:picLocks noChangeAspect="1"/>
          </p:cNvPicPr>
          <p:nvPr/>
        </p:nvPicPr>
        <p:blipFill>
          <a:blip r:embed="rId3"/>
          <a:stretch>
            <a:fillRect/>
          </a:stretch>
        </p:blipFill>
        <p:spPr>
          <a:xfrm>
            <a:off x="8017200" y="2494800"/>
            <a:ext cx="1158340" cy="853514"/>
          </a:xfrm>
          <a:prstGeom prst="rect">
            <a:avLst/>
          </a:prstGeom>
          <a:ln w="19050">
            <a:solidFill>
              <a:srgbClr val="FF0000"/>
            </a:solidFill>
          </a:ln>
        </p:spPr>
      </p:pic>
      <p:sp>
        <p:nvSpPr>
          <p:cNvPr id="106" name="正方形/長方形 105">
            <a:extLst>
              <a:ext uri="{FF2B5EF4-FFF2-40B4-BE49-F238E27FC236}">
                <a16:creationId xmlns:a16="http://schemas.microsoft.com/office/drawing/2014/main" id="{87829F3A-FC59-49CD-AD7D-61F894E6E791}"/>
              </a:ext>
            </a:extLst>
          </p:cNvPr>
          <p:cNvSpPr/>
          <p:nvPr/>
        </p:nvSpPr>
        <p:spPr>
          <a:xfrm>
            <a:off x="6925200" y="6516000"/>
            <a:ext cx="338554" cy="369332"/>
          </a:xfrm>
          <a:prstGeom prst="rect">
            <a:avLst/>
          </a:prstGeom>
        </p:spPr>
        <p:txBody>
          <a:bodyPr wrap="none">
            <a:spAutoFit/>
          </a:bodyPr>
          <a:lstStyle/>
          <a:p>
            <a:r>
              <a:rPr lang="en-US" altLang="ja-JP" dirty="0">
                <a:latin typeface="+mn-ea"/>
              </a:rPr>
              <a:t>C</a:t>
            </a:r>
            <a:endParaRPr lang="ja-JP" altLang="en-US" dirty="0"/>
          </a:p>
        </p:txBody>
      </p:sp>
      <p:sp>
        <p:nvSpPr>
          <p:cNvPr id="107" name="正方形/長方形 106">
            <a:extLst>
              <a:ext uri="{FF2B5EF4-FFF2-40B4-BE49-F238E27FC236}">
                <a16:creationId xmlns:a16="http://schemas.microsoft.com/office/drawing/2014/main" id="{C050554D-2D1D-4FB3-905D-1F0454A09BD8}"/>
              </a:ext>
            </a:extLst>
          </p:cNvPr>
          <p:cNvSpPr/>
          <p:nvPr/>
        </p:nvSpPr>
        <p:spPr>
          <a:xfrm>
            <a:off x="2844000" y="5760000"/>
            <a:ext cx="330540" cy="369332"/>
          </a:xfrm>
          <a:prstGeom prst="rect">
            <a:avLst/>
          </a:prstGeom>
        </p:spPr>
        <p:txBody>
          <a:bodyPr wrap="none">
            <a:spAutoFit/>
          </a:bodyPr>
          <a:lstStyle/>
          <a:p>
            <a:r>
              <a:rPr lang="en-US" altLang="ja-JP" dirty="0">
                <a:latin typeface="+mn-ea"/>
              </a:rPr>
              <a:t>A</a:t>
            </a:r>
            <a:endParaRPr lang="ja-JP" altLang="en-US" dirty="0"/>
          </a:p>
        </p:txBody>
      </p:sp>
      <p:grpSp>
        <p:nvGrpSpPr>
          <p:cNvPr id="88" name="グループ化 19">
            <a:extLst>
              <a:ext uri="{FF2B5EF4-FFF2-40B4-BE49-F238E27FC236}">
                <a16:creationId xmlns:a16="http://schemas.microsoft.com/office/drawing/2014/main" id="{4B1FDF67-D522-4DCC-AE4E-40254751A1ED}"/>
              </a:ext>
            </a:extLst>
          </p:cNvPr>
          <p:cNvGrpSpPr>
            <a:grpSpLocks/>
          </p:cNvGrpSpPr>
          <p:nvPr/>
        </p:nvGrpSpPr>
        <p:grpSpPr bwMode="auto">
          <a:xfrm>
            <a:off x="9180000" y="2491200"/>
            <a:ext cx="433387" cy="647700"/>
            <a:chOff x="9008376" y="4278533"/>
            <a:chExt cx="432048" cy="647700"/>
          </a:xfrm>
        </p:grpSpPr>
        <p:sp>
          <p:nvSpPr>
            <p:cNvPr id="89" name="下矢印 20">
              <a:extLst>
                <a:ext uri="{FF2B5EF4-FFF2-40B4-BE49-F238E27FC236}">
                  <a16:creationId xmlns:a16="http://schemas.microsoft.com/office/drawing/2014/main" id="{BEAF68D4-E7D6-48E3-A432-E161E83219F7}"/>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90" name="テキスト ボックス 21">
              <a:extLst>
                <a:ext uri="{FF2B5EF4-FFF2-40B4-BE49-F238E27FC236}">
                  <a16:creationId xmlns:a16="http://schemas.microsoft.com/office/drawing/2014/main" id="{5C559DCE-D3CD-4FD2-BCB4-602AADAA3998}"/>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Tree>
    <p:extLst>
      <p:ext uri="{BB962C8B-B14F-4D97-AF65-F5344CB8AC3E}">
        <p14:creationId xmlns:p14="http://schemas.microsoft.com/office/powerpoint/2010/main" val="32665254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出現頻度解析（</a:t>
            </a:r>
            <a:r>
              <a:rPr lang="en-US" altLang="ja-JP" sz="4000" dirty="0">
                <a:latin typeface="+mn-ea"/>
              </a:rPr>
              <a:t>k=1</a:t>
            </a:r>
            <a:r>
              <a:rPr lang="ja-JP" altLang="en-US" sz="4000" dirty="0">
                <a:latin typeface="+mn-ea"/>
              </a:rPr>
              <a:t>）</a:t>
            </a:r>
            <a:r>
              <a:rPr lang="en-US" altLang="ja-JP" sz="4000" dirty="0">
                <a:latin typeface="+mn-ea"/>
              </a:rPr>
              <a:t>3</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23</a:t>
            </a:fld>
            <a:endParaRPr lang="en-US" altLang="ja-JP" dirty="0">
              <a:solidFill>
                <a:srgbClr val="000000"/>
              </a:solidFill>
            </a:endParaRPr>
          </a:p>
        </p:txBody>
      </p:sp>
      <p:sp>
        <p:nvSpPr>
          <p:cNvPr id="20" name="正方形/長方形 19">
            <a:extLst>
              <a:ext uri="{FF2B5EF4-FFF2-40B4-BE49-F238E27FC236}">
                <a16:creationId xmlns:a16="http://schemas.microsoft.com/office/drawing/2014/main" id="{12BD418E-733D-48E7-9375-46C4D45B69CD}"/>
              </a:ext>
            </a:extLst>
          </p:cNvPr>
          <p:cNvSpPr/>
          <p:nvPr/>
        </p:nvSpPr>
        <p:spPr>
          <a:xfrm>
            <a:off x="36000" y="2016000"/>
            <a:ext cx="3207929" cy="369332"/>
          </a:xfrm>
          <a:prstGeom prst="rect">
            <a:avLst/>
          </a:prstGeom>
        </p:spPr>
        <p:txBody>
          <a:bodyPr wrap="none">
            <a:spAutoFit/>
          </a:bodyPr>
          <a:lstStyle/>
          <a:p>
            <a:r>
              <a:rPr lang="en-US" altLang="ja-JP" dirty="0">
                <a:latin typeface="+mn-ea"/>
              </a:rPr>
              <a:t>GGTACG</a:t>
            </a:r>
            <a:r>
              <a:rPr lang="en-US" altLang="ja-JP" dirty="0">
                <a:latin typeface="+mn-ea"/>
                <a:ea typeface="+mn-ea"/>
              </a:rPr>
              <a:t>GTTCCGGTTGCCGA</a:t>
            </a:r>
            <a:endParaRPr lang="ja-JP" altLang="en-US" sz="1800" dirty="0">
              <a:latin typeface="+mn-ea"/>
              <a:ea typeface="+mn-ea"/>
            </a:endParaRPr>
          </a:p>
        </p:txBody>
      </p:sp>
      <p:sp>
        <p:nvSpPr>
          <p:cNvPr id="24" name="正方形/長方形 23">
            <a:extLst>
              <a:ext uri="{FF2B5EF4-FFF2-40B4-BE49-F238E27FC236}">
                <a16:creationId xmlns:a16="http://schemas.microsoft.com/office/drawing/2014/main" id="{9D48776D-2078-406A-877C-FEBDF08C6CF8}"/>
              </a:ext>
            </a:extLst>
          </p:cNvPr>
          <p:cNvSpPr/>
          <p:nvPr/>
        </p:nvSpPr>
        <p:spPr>
          <a:xfrm>
            <a:off x="3348000" y="2016000"/>
            <a:ext cx="4246600" cy="369332"/>
          </a:xfrm>
          <a:prstGeom prst="rect">
            <a:avLst/>
          </a:prstGeom>
        </p:spPr>
        <p:txBody>
          <a:bodyPr wrap="square">
            <a:spAutoFit/>
          </a:bodyPr>
          <a:lstStyle/>
          <a:p>
            <a:r>
              <a:rPr lang="en-US" altLang="ja-JP" dirty="0">
                <a:latin typeface="+mn-ea"/>
                <a:ea typeface="+mn-ea"/>
              </a:rPr>
              <a:t>GGTACGGTTCCGGTTGCCGACCCCC</a:t>
            </a:r>
            <a:endParaRPr lang="ja-JP" altLang="en-US" sz="1800" dirty="0">
              <a:latin typeface="+mn-ea"/>
              <a:ea typeface="+mn-ea"/>
            </a:endParaRPr>
          </a:p>
        </p:txBody>
      </p:sp>
      <p:cxnSp>
        <p:nvCxnSpPr>
          <p:cNvPr id="96" name="直線コネクタ 95">
            <a:extLst>
              <a:ext uri="{FF2B5EF4-FFF2-40B4-BE49-F238E27FC236}">
                <a16:creationId xmlns:a16="http://schemas.microsoft.com/office/drawing/2014/main" id="{2000526B-60C4-4239-A7D2-736ED88F02B4}"/>
              </a:ext>
            </a:extLst>
          </p:cNvPr>
          <p:cNvCxnSpPr/>
          <p:nvPr/>
        </p:nvCxnSpPr>
        <p:spPr>
          <a:xfrm>
            <a:off x="143999" y="2348880"/>
            <a:ext cx="2952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93C271E2-4664-4F25-8A0D-84F7687C0213}"/>
              </a:ext>
            </a:extLst>
          </p:cNvPr>
          <p:cNvCxnSpPr/>
          <p:nvPr/>
        </p:nvCxnSpPr>
        <p:spPr>
          <a:xfrm>
            <a:off x="3440832" y="2348880"/>
            <a:ext cx="2952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99" name="グループ化 25">
            <a:extLst>
              <a:ext uri="{FF2B5EF4-FFF2-40B4-BE49-F238E27FC236}">
                <a16:creationId xmlns:a16="http://schemas.microsoft.com/office/drawing/2014/main" id="{A7BA6D93-0001-4A1F-8A80-559BECB7FB84}"/>
              </a:ext>
            </a:extLst>
          </p:cNvPr>
          <p:cNvGrpSpPr>
            <a:grpSpLocks/>
          </p:cNvGrpSpPr>
          <p:nvPr/>
        </p:nvGrpSpPr>
        <p:grpSpPr bwMode="auto">
          <a:xfrm>
            <a:off x="4968000" y="1728000"/>
            <a:ext cx="647700" cy="368300"/>
            <a:chOff x="8265543" y="5967772"/>
            <a:chExt cx="647700" cy="369332"/>
          </a:xfrm>
        </p:grpSpPr>
        <p:sp>
          <p:nvSpPr>
            <p:cNvPr id="100" name="下矢印 26">
              <a:extLst>
                <a:ext uri="{FF2B5EF4-FFF2-40B4-BE49-F238E27FC236}">
                  <a16:creationId xmlns:a16="http://schemas.microsoft.com/office/drawing/2014/main" id="{A64B2AF3-A96F-4A45-BF6D-3810621F2020}"/>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01" name="テキスト ボックス 27">
              <a:extLst>
                <a:ext uri="{FF2B5EF4-FFF2-40B4-BE49-F238E27FC236}">
                  <a16:creationId xmlns:a16="http://schemas.microsoft.com/office/drawing/2014/main" id="{7BD1E66C-EC30-48AE-A157-000DC8BB45F3}"/>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102" name="グループ化 25">
            <a:extLst>
              <a:ext uri="{FF2B5EF4-FFF2-40B4-BE49-F238E27FC236}">
                <a16:creationId xmlns:a16="http://schemas.microsoft.com/office/drawing/2014/main" id="{FF03591E-F5B5-4C0B-8BBC-484069C4D1F1}"/>
              </a:ext>
            </a:extLst>
          </p:cNvPr>
          <p:cNvGrpSpPr>
            <a:grpSpLocks/>
          </p:cNvGrpSpPr>
          <p:nvPr/>
        </p:nvGrpSpPr>
        <p:grpSpPr bwMode="auto">
          <a:xfrm>
            <a:off x="1270800" y="1728000"/>
            <a:ext cx="647700" cy="368300"/>
            <a:chOff x="8265543" y="5967772"/>
            <a:chExt cx="647700" cy="369332"/>
          </a:xfrm>
        </p:grpSpPr>
        <p:sp>
          <p:nvSpPr>
            <p:cNvPr id="103" name="下矢印 26">
              <a:extLst>
                <a:ext uri="{FF2B5EF4-FFF2-40B4-BE49-F238E27FC236}">
                  <a16:creationId xmlns:a16="http://schemas.microsoft.com/office/drawing/2014/main" id="{6D6D5B8D-7C71-4B6D-BF1D-AAB217BF1144}"/>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04" name="テキスト ボックス 27">
              <a:extLst>
                <a:ext uri="{FF2B5EF4-FFF2-40B4-BE49-F238E27FC236}">
                  <a16:creationId xmlns:a16="http://schemas.microsoft.com/office/drawing/2014/main" id="{757D97B2-FACD-4DEB-9436-4F9E0AFB62E0}"/>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cxnSp>
        <p:nvCxnSpPr>
          <p:cNvPr id="16" name="直線コネクタ 15">
            <a:extLst>
              <a:ext uri="{FF2B5EF4-FFF2-40B4-BE49-F238E27FC236}">
                <a16:creationId xmlns:a16="http://schemas.microsoft.com/office/drawing/2014/main" id="{7BA694AC-3672-49FF-9B83-EA92861E37D7}"/>
              </a:ext>
            </a:extLst>
          </p:cNvPr>
          <p:cNvCxnSpPr/>
          <p:nvPr/>
        </p:nvCxnSpPr>
        <p:spPr bwMode="auto">
          <a:xfrm>
            <a:off x="1602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17" name="正方形/長方形 16">
            <a:extLst>
              <a:ext uri="{FF2B5EF4-FFF2-40B4-BE49-F238E27FC236}">
                <a16:creationId xmlns:a16="http://schemas.microsoft.com/office/drawing/2014/main" id="{833C7731-326C-41D0-A00F-C1A191AD9A02}"/>
              </a:ext>
            </a:extLst>
          </p:cNvPr>
          <p:cNvSpPr/>
          <p:nvPr/>
        </p:nvSpPr>
        <p:spPr>
          <a:xfrm>
            <a:off x="36000" y="2340000"/>
            <a:ext cx="341760" cy="369332"/>
          </a:xfrm>
          <a:prstGeom prst="rect">
            <a:avLst/>
          </a:prstGeom>
        </p:spPr>
        <p:txBody>
          <a:bodyPr wrap="none">
            <a:spAutoFit/>
          </a:bodyPr>
          <a:lstStyle/>
          <a:p>
            <a:r>
              <a:rPr lang="en-US" altLang="ja-JP" dirty="0">
                <a:latin typeface="+mn-ea"/>
              </a:rPr>
              <a:t>G</a:t>
            </a:r>
            <a:endParaRPr lang="ja-JP" altLang="en-US" dirty="0"/>
          </a:p>
        </p:txBody>
      </p:sp>
      <p:sp>
        <p:nvSpPr>
          <p:cNvPr id="18" name="正方形/長方形 17">
            <a:extLst>
              <a:ext uri="{FF2B5EF4-FFF2-40B4-BE49-F238E27FC236}">
                <a16:creationId xmlns:a16="http://schemas.microsoft.com/office/drawing/2014/main" id="{BC6FA629-35D3-40DA-8333-0E831A6033D4}"/>
              </a:ext>
            </a:extLst>
          </p:cNvPr>
          <p:cNvSpPr/>
          <p:nvPr/>
        </p:nvSpPr>
        <p:spPr>
          <a:xfrm>
            <a:off x="194400" y="2520000"/>
            <a:ext cx="341760" cy="369332"/>
          </a:xfrm>
          <a:prstGeom prst="rect">
            <a:avLst/>
          </a:prstGeom>
        </p:spPr>
        <p:txBody>
          <a:bodyPr wrap="none">
            <a:spAutoFit/>
          </a:bodyPr>
          <a:lstStyle/>
          <a:p>
            <a:r>
              <a:rPr lang="en-US" altLang="ja-JP" dirty="0">
                <a:latin typeface="+mn-ea"/>
              </a:rPr>
              <a:t>G</a:t>
            </a:r>
            <a:endParaRPr lang="ja-JP" altLang="en-US" dirty="0"/>
          </a:p>
        </p:txBody>
      </p:sp>
      <p:sp>
        <p:nvSpPr>
          <p:cNvPr id="19" name="正方形/長方形 18">
            <a:extLst>
              <a:ext uri="{FF2B5EF4-FFF2-40B4-BE49-F238E27FC236}">
                <a16:creationId xmlns:a16="http://schemas.microsoft.com/office/drawing/2014/main" id="{B4EE65E4-8F8B-409A-BBB3-0D87DADC1F8D}"/>
              </a:ext>
            </a:extLst>
          </p:cNvPr>
          <p:cNvSpPr/>
          <p:nvPr/>
        </p:nvSpPr>
        <p:spPr>
          <a:xfrm>
            <a:off x="352800" y="2700000"/>
            <a:ext cx="320922" cy="369332"/>
          </a:xfrm>
          <a:prstGeom prst="rect">
            <a:avLst/>
          </a:prstGeom>
        </p:spPr>
        <p:txBody>
          <a:bodyPr wrap="none">
            <a:spAutoFit/>
          </a:bodyPr>
          <a:lstStyle/>
          <a:p>
            <a:r>
              <a:rPr lang="en-US" altLang="ja-JP" dirty="0">
                <a:latin typeface="+mn-ea"/>
              </a:rPr>
              <a:t>T</a:t>
            </a:r>
            <a:endParaRPr lang="ja-JP" altLang="en-US" dirty="0"/>
          </a:p>
        </p:txBody>
      </p:sp>
      <p:sp>
        <p:nvSpPr>
          <p:cNvPr id="21" name="正方形/長方形 20">
            <a:extLst>
              <a:ext uri="{FF2B5EF4-FFF2-40B4-BE49-F238E27FC236}">
                <a16:creationId xmlns:a16="http://schemas.microsoft.com/office/drawing/2014/main" id="{6CF26798-3088-47BE-90E6-1BA1C245571D}"/>
              </a:ext>
            </a:extLst>
          </p:cNvPr>
          <p:cNvSpPr/>
          <p:nvPr/>
        </p:nvSpPr>
        <p:spPr>
          <a:xfrm>
            <a:off x="482400" y="2880000"/>
            <a:ext cx="330540" cy="369332"/>
          </a:xfrm>
          <a:prstGeom prst="rect">
            <a:avLst/>
          </a:prstGeom>
        </p:spPr>
        <p:txBody>
          <a:bodyPr wrap="none">
            <a:spAutoFit/>
          </a:bodyPr>
          <a:lstStyle/>
          <a:p>
            <a:r>
              <a:rPr lang="en-US" altLang="ja-JP" dirty="0">
                <a:latin typeface="+mn-ea"/>
              </a:rPr>
              <a:t>A</a:t>
            </a:r>
            <a:endParaRPr lang="ja-JP" altLang="en-US" dirty="0"/>
          </a:p>
        </p:txBody>
      </p:sp>
      <p:sp>
        <p:nvSpPr>
          <p:cNvPr id="22" name="正方形/長方形 21">
            <a:extLst>
              <a:ext uri="{FF2B5EF4-FFF2-40B4-BE49-F238E27FC236}">
                <a16:creationId xmlns:a16="http://schemas.microsoft.com/office/drawing/2014/main" id="{1E5B7A00-E7AE-46F8-83CA-4F318C8FAF0A}"/>
              </a:ext>
            </a:extLst>
          </p:cNvPr>
          <p:cNvSpPr/>
          <p:nvPr/>
        </p:nvSpPr>
        <p:spPr>
          <a:xfrm>
            <a:off x="619200" y="3060000"/>
            <a:ext cx="338554" cy="369332"/>
          </a:xfrm>
          <a:prstGeom prst="rect">
            <a:avLst/>
          </a:prstGeom>
        </p:spPr>
        <p:txBody>
          <a:bodyPr wrap="none">
            <a:spAutoFit/>
          </a:bodyPr>
          <a:lstStyle/>
          <a:p>
            <a:r>
              <a:rPr lang="en-US" altLang="ja-JP" dirty="0">
                <a:latin typeface="+mn-ea"/>
              </a:rPr>
              <a:t>C</a:t>
            </a:r>
            <a:endParaRPr lang="ja-JP" altLang="en-US" dirty="0"/>
          </a:p>
        </p:txBody>
      </p:sp>
      <p:sp>
        <p:nvSpPr>
          <p:cNvPr id="23" name="正方形/長方形 22">
            <a:extLst>
              <a:ext uri="{FF2B5EF4-FFF2-40B4-BE49-F238E27FC236}">
                <a16:creationId xmlns:a16="http://schemas.microsoft.com/office/drawing/2014/main" id="{DE4AEF90-E8F6-4542-BF8E-F65F350F5F82}"/>
              </a:ext>
            </a:extLst>
          </p:cNvPr>
          <p:cNvSpPr/>
          <p:nvPr/>
        </p:nvSpPr>
        <p:spPr>
          <a:xfrm>
            <a:off x="770400" y="3240000"/>
            <a:ext cx="341760" cy="369332"/>
          </a:xfrm>
          <a:prstGeom prst="rect">
            <a:avLst/>
          </a:prstGeom>
        </p:spPr>
        <p:txBody>
          <a:bodyPr wrap="none">
            <a:spAutoFit/>
          </a:bodyPr>
          <a:lstStyle/>
          <a:p>
            <a:r>
              <a:rPr lang="en-US" altLang="ja-JP" dirty="0">
                <a:latin typeface="+mn-ea"/>
              </a:rPr>
              <a:t>G</a:t>
            </a:r>
            <a:endParaRPr lang="ja-JP" altLang="en-US" dirty="0"/>
          </a:p>
        </p:txBody>
      </p:sp>
      <p:sp>
        <p:nvSpPr>
          <p:cNvPr id="25" name="正方形/長方形 24">
            <a:extLst>
              <a:ext uri="{FF2B5EF4-FFF2-40B4-BE49-F238E27FC236}">
                <a16:creationId xmlns:a16="http://schemas.microsoft.com/office/drawing/2014/main" id="{A9C1C683-142C-43BA-B97D-4D87065DA8D1}"/>
              </a:ext>
            </a:extLst>
          </p:cNvPr>
          <p:cNvSpPr/>
          <p:nvPr/>
        </p:nvSpPr>
        <p:spPr>
          <a:xfrm>
            <a:off x="921600" y="3420000"/>
            <a:ext cx="341760" cy="369332"/>
          </a:xfrm>
          <a:prstGeom prst="rect">
            <a:avLst/>
          </a:prstGeom>
        </p:spPr>
        <p:txBody>
          <a:bodyPr wrap="none">
            <a:spAutoFit/>
          </a:bodyPr>
          <a:lstStyle/>
          <a:p>
            <a:r>
              <a:rPr lang="en-US" altLang="ja-JP" dirty="0">
                <a:latin typeface="+mn-ea"/>
              </a:rPr>
              <a:t>G</a:t>
            </a:r>
            <a:endParaRPr lang="ja-JP" altLang="en-US" dirty="0"/>
          </a:p>
        </p:txBody>
      </p:sp>
      <p:sp>
        <p:nvSpPr>
          <p:cNvPr id="26" name="正方形/長方形 25">
            <a:extLst>
              <a:ext uri="{FF2B5EF4-FFF2-40B4-BE49-F238E27FC236}">
                <a16:creationId xmlns:a16="http://schemas.microsoft.com/office/drawing/2014/main" id="{7FE4567D-2F2D-4F44-88B7-61CC7DB9469C}"/>
              </a:ext>
            </a:extLst>
          </p:cNvPr>
          <p:cNvSpPr/>
          <p:nvPr/>
        </p:nvSpPr>
        <p:spPr>
          <a:xfrm>
            <a:off x="1080000" y="3600000"/>
            <a:ext cx="320922" cy="369332"/>
          </a:xfrm>
          <a:prstGeom prst="rect">
            <a:avLst/>
          </a:prstGeom>
        </p:spPr>
        <p:txBody>
          <a:bodyPr wrap="none">
            <a:spAutoFit/>
          </a:bodyPr>
          <a:lstStyle/>
          <a:p>
            <a:r>
              <a:rPr lang="en-US" altLang="ja-JP" dirty="0">
                <a:latin typeface="+mn-ea"/>
              </a:rPr>
              <a:t>T</a:t>
            </a:r>
            <a:endParaRPr lang="ja-JP" altLang="en-US" dirty="0"/>
          </a:p>
        </p:txBody>
      </p:sp>
      <p:sp>
        <p:nvSpPr>
          <p:cNvPr id="27" name="正方形/長方形 26">
            <a:extLst>
              <a:ext uri="{FF2B5EF4-FFF2-40B4-BE49-F238E27FC236}">
                <a16:creationId xmlns:a16="http://schemas.microsoft.com/office/drawing/2014/main" id="{15D3985C-A48A-4A44-93ED-1817C1E35204}"/>
              </a:ext>
            </a:extLst>
          </p:cNvPr>
          <p:cNvSpPr/>
          <p:nvPr/>
        </p:nvSpPr>
        <p:spPr>
          <a:xfrm>
            <a:off x="1216800" y="3780000"/>
            <a:ext cx="320922" cy="369332"/>
          </a:xfrm>
          <a:prstGeom prst="rect">
            <a:avLst/>
          </a:prstGeom>
        </p:spPr>
        <p:txBody>
          <a:bodyPr wrap="none">
            <a:spAutoFit/>
          </a:bodyPr>
          <a:lstStyle/>
          <a:p>
            <a:r>
              <a:rPr lang="en-US" altLang="ja-JP" dirty="0">
                <a:latin typeface="+mn-ea"/>
              </a:rPr>
              <a:t>T</a:t>
            </a:r>
            <a:endParaRPr lang="ja-JP" altLang="en-US" dirty="0"/>
          </a:p>
        </p:txBody>
      </p:sp>
      <p:sp>
        <p:nvSpPr>
          <p:cNvPr id="28" name="正方形/長方形 27">
            <a:extLst>
              <a:ext uri="{FF2B5EF4-FFF2-40B4-BE49-F238E27FC236}">
                <a16:creationId xmlns:a16="http://schemas.microsoft.com/office/drawing/2014/main" id="{70ED60E7-F56F-4CEE-AD2C-EF64C9EFEE98}"/>
              </a:ext>
            </a:extLst>
          </p:cNvPr>
          <p:cNvSpPr/>
          <p:nvPr/>
        </p:nvSpPr>
        <p:spPr>
          <a:xfrm>
            <a:off x="1346400" y="3960000"/>
            <a:ext cx="338554" cy="369332"/>
          </a:xfrm>
          <a:prstGeom prst="rect">
            <a:avLst/>
          </a:prstGeom>
        </p:spPr>
        <p:txBody>
          <a:bodyPr wrap="none">
            <a:spAutoFit/>
          </a:bodyPr>
          <a:lstStyle/>
          <a:p>
            <a:r>
              <a:rPr lang="en-US" altLang="ja-JP" dirty="0">
                <a:latin typeface="+mn-ea"/>
              </a:rPr>
              <a:t>C</a:t>
            </a:r>
            <a:endParaRPr lang="ja-JP" altLang="en-US" dirty="0"/>
          </a:p>
        </p:txBody>
      </p:sp>
      <p:sp>
        <p:nvSpPr>
          <p:cNvPr id="29" name="正方形/長方形 28">
            <a:extLst>
              <a:ext uri="{FF2B5EF4-FFF2-40B4-BE49-F238E27FC236}">
                <a16:creationId xmlns:a16="http://schemas.microsoft.com/office/drawing/2014/main" id="{F39267CB-BBF7-4B67-8A7C-E170155FAA67}"/>
              </a:ext>
            </a:extLst>
          </p:cNvPr>
          <p:cNvSpPr/>
          <p:nvPr/>
        </p:nvSpPr>
        <p:spPr>
          <a:xfrm>
            <a:off x="1497600" y="4140000"/>
            <a:ext cx="338554" cy="369332"/>
          </a:xfrm>
          <a:prstGeom prst="rect">
            <a:avLst/>
          </a:prstGeom>
        </p:spPr>
        <p:txBody>
          <a:bodyPr wrap="none">
            <a:spAutoFit/>
          </a:bodyPr>
          <a:lstStyle/>
          <a:p>
            <a:r>
              <a:rPr lang="en-US" altLang="ja-JP" dirty="0">
                <a:latin typeface="+mn-ea"/>
              </a:rPr>
              <a:t>C</a:t>
            </a:r>
            <a:endParaRPr lang="ja-JP" altLang="en-US" dirty="0"/>
          </a:p>
        </p:txBody>
      </p:sp>
      <p:sp>
        <p:nvSpPr>
          <p:cNvPr id="30" name="正方形/長方形 29">
            <a:extLst>
              <a:ext uri="{FF2B5EF4-FFF2-40B4-BE49-F238E27FC236}">
                <a16:creationId xmlns:a16="http://schemas.microsoft.com/office/drawing/2014/main" id="{695F6711-A80A-4039-B1BC-10374D56F0A8}"/>
              </a:ext>
            </a:extLst>
          </p:cNvPr>
          <p:cNvSpPr/>
          <p:nvPr/>
        </p:nvSpPr>
        <p:spPr>
          <a:xfrm>
            <a:off x="1645200" y="4320000"/>
            <a:ext cx="341760" cy="369332"/>
          </a:xfrm>
          <a:prstGeom prst="rect">
            <a:avLst/>
          </a:prstGeom>
        </p:spPr>
        <p:txBody>
          <a:bodyPr wrap="none">
            <a:spAutoFit/>
          </a:bodyPr>
          <a:lstStyle/>
          <a:p>
            <a:r>
              <a:rPr lang="en-US" altLang="ja-JP" dirty="0">
                <a:latin typeface="+mn-ea"/>
              </a:rPr>
              <a:t>G</a:t>
            </a:r>
            <a:endParaRPr lang="ja-JP" altLang="en-US" dirty="0"/>
          </a:p>
        </p:txBody>
      </p:sp>
      <p:sp>
        <p:nvSpPr>
          <p:cNvPr id="31" name="正方形/長方形 30">
            <a:extLst>
              <a:ext uri="{FF2B5EF4-FFF2-40B4-BE49-F238E27FC236}">
                <a16:creationId xmlns:a16="http://schemas.microsoft.com/office/drawing/2014/main" id="{FD7E4353-7760-46D4-945A-228913164EF8}"/>
              </a:ext>
            </a:extLst>
          </p:cNvPr>
          <p:cNvSpPr/>
          <p:nvPr/>
        </p:nvSpPr>
        <p:spPr>
          <a:xfrm>
            <a:off x="1803600" y="4500000"/>
            <a:ext cx="341760" cy="369332"/>
          </a:xfrm>
          <a:prstGeom prst="rect">
            <a:avLst/>
          </a:prstGeom>
        </p:spPr>
        <p:txBody>
          <a:bodyPr wrap="none">
            <a:spAutoFit/>
          </a:bodyPr>
          <a:lstStyle/>
          <a:p>
            <a:r>
              <a:rPr lang="en-US" altLang="ja-JP" dirty="0">
                <a:latin typeface="+mn-ea"/>
              </a:rPr>
              <a:t>G</a:t>
            </a:r>
            <a:endParaRPr lang="ja-JP" altLang="en-US" dirty="0"/>
          </a:p>
        </p:txBody>
      </p:sp>
      <p:sp>
        <p:nvSpPr>
          <p:cNvPr id="32" name="正方形/長方形 31">
            <a:extLst>
              <a:ext uri="{FF2B5EF4-FFF2-40B4-BE49-F238E27FC236}">
                <a16:creationId xmlns:a16="http://schemas.microsoft.com/office/drawing/2014/main" id="{0C32415F-3106-4465-928C-D7CACC6F8975}"/>
              </a:ext>
            </a:extLst>
          </p:cNvPr>
          <p:cNvSpPr/>
          <p:nvPr/>
        </p:nvSpPr>
        <p:spPr>
          <a:xfrm>
            <a:off x="1962000" y="4680000"/>
            <a:ext cx="320922" cy="369332"/>
          </a:xfrm>
          <a:prstGeom prst="rect">
            <a:avLst/>
          </a:prstGeom>
        </p:spPr>
        <p:txBody>
          <a:bodyPr wrap="none">
            <a:spAutoFit/>
          </a:bodyPr>
          <a:lstStyle/>
          <a:p>
            <a:r>
              <a:rPr lang="en-US" altLang="ja-JP" dirty="0">
                <a:latin typeface="+mn-ea"/>
              </a:rPr>
              <a:t>T</a:t>
            </a:r>
            <a:endParaRPr lang="ja-JP" altLang="en-US" dirty="0"/>
          </a:p>
        </p:txBody>
      </p:sp>
      <p:cxnSp>
        <p:nvCxnSpPr>
          <p:cNvPr id="33" name="直線コネクタ 32">
            <a:extLst>
              <a:ext uri="{FF2B5EF4-FFF2-40B4-BE49-F238E27FC236}">
                <a16:creationId xmlns:a16="http://schemas.microsoft.com/office/drawing/2014/main" id="{F19E19CF-932E-4304-8425-1EB81EF135AA}"/>
              </a:ext>
            </a:extLst>
          </p:cNvPr>
          <p:cNvCxnSpPr/>
          <p:nvPr/>
        </p:nvCxnSpPr>
        <p:spPr bwMode="auto">
          <a:xfrm>
            <a:off x="2322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34" name="正方形/長方形 33">
            <a:extLst>
              <a:ext uri="{FF2B5EF4-FFF2-40B4-BE49-F238E27FC236}">
                <a16:creationId xmlns:a16="http://schemas.microsoft.com/office/drawing/2014/main" id="{E2913978-9C36-411F-A19C-3E084C609C70}"/>
              </a:ext>
            </a:extLst>
          </p:cNvPr>
          <p:cNvSpPr/>
          <p:nvPr/>
        </p:nvSpPr>
        <p:spPr>
          <a:xfrm>
            <a:off x="2098800" y="4860000"/>
            <a:ext cx="320922" cy="369332"/>
          </a:xfrm>
          <a:prstGeom prst="rect">
            <a:avLst/>
          </a:prstGeom>
        </p:spPr>
        <p:txBody>
          <a:bodyPr wrap="none">
            <a:spAutoFit/>
          </a:bodyPr>
          <a:lstStyle/>
          <a:p>
            <a:r>
              <a:rPr lang="en-US" altLang="ja-JP" dirty="0">
                <a:latin typeface="+mn-ea"/>
              </a:rPr>
              <a:t>T</a:t>
            </a:r>
            <a:endParaRPr lang="ja-JP" altLang="en-US" dirty="0"/>
          </a:p>
        </p:txBody>
      </p:sp>
      <p:cxnSp>
        <p:nvCxnSpPr>
          <p:cNvPr id="35" name="直線コネクタ 34">
            <a:extLst>
              <a:ext uri="{FF2B5EF4-FFF2-40B4-BE49-F238E27FC236}">
                <a16:creationId xmlns:a16="http://schemas.microsoft.com/office/drawing/2014/main" id="{D6B368EB-0AAB-4EA3-97BF-161605909985}"/>
              </a:ext>
            </a:extLst>
          </p:cNvPr>
          <p:cNvCxnSpPr/>
          <p:nvPr/>
        </p:nvCxnSpPr>
        <p:spPr bwMode="auto">
          <a:xfrm>
            <a:off x="3096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36" name="直線コネクタ 35">
            <a:extLst>
              <a:ext uri="{FF2B5EF4-FFF2-40B4-BE49-F238E27FC236}">
                <a16:creationId xmlns:a16="http://schemas.microsoft.com/office/drawing/2014/main" id="{883AAC65-B995-43E5-839F-7A030AB82E54}"/>
              </a:ext>
            </a:extLst>
          </p:cNvPr>
          <p:cNvCxnSpPr/>
          <p:nvPr/>
        </p:nvCxnSpPr>
        <p:spPr bwMode="auto">
          <a:xfrm>
            <a:off x="8712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37" name="直線コネクタ 36">
            <a:extLst>
              <a:ext uri="{FF2B5EF4-FFF2-40B4-BE49-F238E27FC236}">
                <a16:creationId xmlns:a16="http://schemas.microsoft.com/office/drawing/2014/main" id="{B962DD8A-B246-43A7-8EFB-56A89CF8EFAF}"/>
              </a:ext>
            </a:extLst>
          </p:cNvPr>
          <p:cNvCxnSpPr/>
          <p:nvPr/>
        </p:nvCxnSpPr>
        <p:spPr bwMode="auto">
          <a:xfrm>
            <a:off x="1332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38" name="正方形/長方形 37">
            <a:extLst>
              <a:ext uri="{FF2B5EF4-FFF2-40B4-BE49-F238E27FC236}">
                <a16:creationId xmlns:a16="http://schemas.microsoft.com/office/drawing/2014/main" id="{5676A69C-EC40-4FC8-915A-8D5B767C2275}"/>
              </a:ext>
            </a:extLst>
          </p:cNvPr>
          <p:cNvSpPr/>
          <p:nvPr/>
        </p:nvSpPr>
        <p:spPr>
          <a:xfrm>
            <a:off x="3348000" y="2340000"/>
            <a:ext cx="341760" cy="369332"/>
          </a:xfrm>
          <a:prstGeom prst="rect">
            <a:avLst/>
          </a:prstGeom>
        </p:spPr>
        <p:txBody>
          <a:bodyPr wrap="none">
            <a:spAutoFit/>
          </a:bodyPr>
          <a:lstStyle/>
          <a:p>
            <a:r>
              <a:rPr lang="en-US" altLang="ja-JP" dirty="0">
                <a:latin typeface="+mn-ea"/>
              </a:rPr>
              <a:t>G</a:t>
            </a:r>
            <a:endParaRPr lang="ja-JP" altLang="en-US" dirty="0"/>
          </a:p>
        </p:txBody>
      </p:sp>
      <p:sp>
        <p:nvSpPr>
          <p:cNvPr id="39" name="正方形/長方形 38">
            <a:extLst>
              <a:ext uri="{FF2B5EF4-FFF2-40B4-BE49-F238E27FC236}">
                <a16:creationId xmlns:a16="http://schemas.microsoft.com/office/drawing/2014/main" id="{7079FCBE-FBAF-4B74-9393-14AE7366549F}"/>
              </a:ext>
            </a:extLst>
          </p:cNvPr>
          <p:cNvSpPr/>
          <p:nvPr/>
        </p:nvSpPr>
        <p:spPr>
          <a:xfrm>
            <a:off x="3510000" y="2520000"/>
            <a:ext cx="341760" cy="369332"/>
          </a:xfrm>
          <a:prstGeom prst="rect">
            <a:avLst/>
          </a:prstGeom>
        </p:spPr>
        <p:txBody>
          <a:bodyPr wrap="none">
            <a:spAutoFit/>
          </a:bodyPr>
          <a:lstStyle/>
          <a:p>
            <a:r>
              <a:rPr lang="en-US" altLang="ja-JP" dirty="0">
                <a:latin typeface="+mn-ea"/>
              </a:rPr>
              <a:t>G</a:t>
            </a:r>
            <a:endParaRPr lang="ja-JP" altLang="en-US" dirty="0"/>
          </a:p>
        </p:txBody>
      </p:sp>
      <p:sp>
        <p:nvSpPr>
          <p:cNvPr id="40" name="正方形/長方形 39">
            <a:extLst>
              <a:ext uri="{FF2B5EF4-FFF2-40B4-BE49-F238E27FC236}">
                <a16:creationId xmlns:a16="http://schemas.microsoft.com/office/drawing/2014/main" id="{95B2F3A5-A678-4D33-8F06-AB67DF6BBA13}"/>
              </a:ext>
            </a:extLst>
          </p:cNvPr>
          <p:cNvSpPr/>
          <p:nvPr/>
        </p:nvSpPr>
        <p:spPr>
          <a:xfrm>
            <a:off x="3664800" y="2700000"/>
            <a:ext cx="320922" cy="369332"/>
          </a:xfrm>
          <a:prstGeom prst="rect">
            <a:avLst/>
          </a:prstGeom>
        </p:spPr>
        <p:txBody>
          <a:bodyPr wrap="none">
            <a:spAutoFit/>
          </a:bodyPr>
          <a:lstStyle/>
          <a:p>
            <a:r>
              <a:rPr lang="en-US" altLang="ja-JP" dirty="0">
                <a:latin typeface="+mn-ea"/>
              </a:rPr>
              <a:t>T</a:t>
            </a:r>
            <a:endParaRPr lang="ja-JP" altLang="en-US" dirty="0"/>
          </a:p>
        </p:txBody>
      </p:sp>
      <p:sp>
        <p:nvSpPr>
          <p:cNvPr id="41" name="正方形/長方形 40">
            <a:extLst>
              <a:ext uri="{FF2B5EF4-FFF2-40B4-BE49-F238E27FC236}">
                <a16:creationId xmlns:a16="http://schemas.microsoft.com/office/drawing/2014/main" id="{CD926DD6-9259-439E-B8D9-665D9D8B4A27}"/>
              </a:ext>
            </a:extLst>
          </p:cNvPr>
          <p:cNvSpPr/>
          <p:nvPr/>
        </p:nvSpPr>
        <p:spPr>
          <a:xfrm>
            <a:off x="3798000" y="2880000"/>
            <a:ext cx="330540" cy="369332"/>
          </a:xfrm>
          <a:prstGeom prst="rect">
            <a:avLst/>
          </a:prstGeom>
        </p:spPr>
        <p:txBody>
          <a:bodyPr wrap="none">
            <a:spAutoFit/>
          </a:bodyPr>
          <a:lstStyle/>
          <a:p>
            <a:r>
              <a:rPr lang="en-US" altLang="ja-JP" dirty="0">
                <a:latin typeface="+mn-ea"/>
              </a:rPr>
              <a:t>A</a:t>
            </a:r>
            <a:endParaRPr lang="ja-JP" altLang="en-US" dirty="0"/>
          </a:p>
        </p:txBody>
      </p:sp>
      <p:sp>
        <p:nvSpPr>
          <p:cNvPr id="42" name="正方形/長方形 41">
            <a:extLst>
              <a:ext uri="{FF2B5EF4-FFF2-40B4-BE49-F238E27FC236}">
                <a16:creationId xmlns:a16="http://schemas.microsoft.com/office/drawing/2014/main" id="{B9A6D895-B83C-420D-9CAB-A353444CED42}"/>
              </a:ext>
            </a:extLst>
          </p:cNvPr>
          <p:cNvSpPr/>
          <p:nvPr/>
        </p:nvSpPr>
        <p:spPr>
          <a:xfrm>
            <a:off x="3938400" y="3060000"/>
            <a:ext cx="338554" cy="369332"/>
          </a:xfrm>
          <a:prstGeom prst="rect">
            <a:avLst/>
          </a:prstGeom>
        </p:spPr>
        <p:txBody>
          <a:bodyPr wrap="none">
            <a:spAutoFit/>
          </a:bodyPr>
          <a:lstStyle/>
          <a:p>
            <a:r>
              <a:rPr lang="en-US" altLang="ja-JP" dirty="0">
                <a:latin typeface="+mn-ea"/>
              </a:rPr>
              <a:t>C</a:t>
            </a:r>
            <a:endParaRPr lang="ja-JP" altLang="en-US" dirty="0"/>
          </a:p>
        </p:txBody>
      </p:sp>
      <p:sp>
        <p:nvSpPr>
          <p:cNvPr id="43" name="正方形/長方形 42">
            <a:extLst>
              <a:ext uri="{FF2B5EF4-FFF2-40B4-BE49-F238E27FC236}">
                <a16:creationId xmlns:a16="http://schemas.microsoft.com/office/drawing/2014/main" id="{C9E89228-B7C9-412B-B4AA-A146F5C39CC1}"/>
              </a:ext>
            </a:extLst>
          </p:cNvPr>
          <p:cNvSpPr/>
          <p:nvPr/>
        </p:nvSpPr>
        <p:spPr>
          <a:xfrm>
            <a:off x="4089600" y="3248880"/>
            <a:ext cx="341760" cy="369332"/>
          </a:xfrm>
          <a:prstGeom prst="rect">
            <a:avLst/>
          </a:prstGeom>
        </p:spPr>
        <p:txBody>
          <a:bodyPr wrap="none">
            <a:spAutoFit/>
          </a:bodyPr>
          <a:lstStyle/>
          <a:p>
            <a:r>
              <a:rPr lang="en-US" altLang="ja-JP" dirty="0">
                <a:latin typeface="+mn-ea"/>
              </a:rPr>
              <a:t>G</a:t>
            </a:r>
            <a:endParaRPr lang="ja-JP" altLang="en-US" dirty="0"/>
          </a:p>
        </p:txBody>
      </p:sp>
      <p:sp>
        <p:nvSpPr>
          <p:cNvPr id="44" name="正方形/長方形 43">
            <a:extLst>
              <a:ext uri="{FF2B5EF4-FFF2-40B4-BE49-F238E27FC236}">
                <a16:creationId xmlns:a16="http://schemas.microsoft.com/office/drawing/2014/main" id="{EFCF94A7-7497-4719-8383-877D8BD2B11D}"/>
              </a:ext>
            </a:extLst>
          </p:cNvPr>
          <p:cNvSpPr/>
          <p:nvPr/>
        </p:nvSpPr>
        <p:spPr>
          <a:xfrm>
            <a:off x="4244400" y="3420000"/>
            <a:ext cx="341760" cy="369332"/>
          </a:xfrm>
          <a:prstGeom prst="rect">
            <a:avLst/>
          </a:prstGeom>
        </p:spPr>
        <p:txBody>
          <a:bodyPr wrap="none">
            <a:spAutoFit/>
          </a:bodyPr>
          <a:lstStyle/>
          <a:p>
            <a:r>
              <a:rPr lang="en-US" altLang="ja-JP" dirty="0">
                <a:latin typeface="+mn-ea"/>
              </a:rPr>
              <a:t>G</a:t>
            </a:r>
            <a:endParaRPr lang="ja-JP" altLang="en-US" dirty="0"/>
          </a:p>
        </p:txBody>
      </p:sp>
      <p:sp>
        <p:nvSpPr>
          <p:cNvPr id="45" name="正方形/長方形 44">
            <a:extLst>
              <a:ext uri="{FF2B5EF4-FFF2-40B4-BE49-F238E27FC236}">
                <a16:creationId xmlns:a16="http://schemas.microsoft.com/office/drawing/2014/main" id="{4CBE171B-219C-4682-BB9F-C499C76A688E}"/>
              </a:ext>
            </a:extLst>
          </p:cNvPr>
          <p:cNvSpPr/>
          <p:nvPr/>
        </p:nvSpPr>
        <p:spPr>
          <a:xfrm>
            <a:off x="4399200" y="3600000"/>
            <a:ext cx="320922" cy="369332"/>
          </a:xfrm>
          <a:prstGeom prst="rect">
            <a:avLst/>
          </a:prstGeom>
        </p:spPr>
        <p:txBody>
          <a:bodyPr wrap="none">
            <a:spAutoFit/>
          </a:bodyPr>
          <a:lstStyle/>
          <a:p>
            <a:r>
              <a:rPr lang="en-US" altLang="ja-JP" dirty="0">
                <a:latin typeface="+mn-ea"/>
              </a:rPr>
              <a:t>T</a:t>
            </a:r>
            <a:endParaRPr lang="ja-JP" altLang="en-US" dirty="0"/>
          </a:p>
        </p:txBody>
      </p:sp>
      <p:sp>
        <p:nvSpPr>
          <p:cNvPr id="46" name="正方形/長方形 45">
            <a:extLst>
              <a:ext uri="{FF2B5EF4-FFF2-40B4-BE49-F238E27FC236}">
                <a16:creationId xmlns:a16="http://schemas.microsoft.com/office/drawing/2014/main" id="{6A0BC431-010A-4633-AA44-2D924521D080}"/>
              </a:ext>
            </a:extLst>
          </p:cNvPr>
          <p:cNvSpPr/>
          <p:nvPr/>
        </p:nvSpPr>
        <p:spPr>
          <a:xfrm>
            <a:off x="4536000" y="3780000"/>
            <a:ext cx="320922" cy="369332"/>
          </a:xfrm>
          <a:prstGeom prst="rect">
            <a:avLst/>
          </a:prstGeom>
        </p:spPr>
        <p:txBody>
          <a:bodyPr wrap="none">
            <a:spAutoFit/>
          </a:bodyPr>
          <a:lstStyle/>
          <a:p>
            <a:r>
              <a:rPr lang="en-US" altLang="ja-JP" dirty="0">
                <a:latin typeface="+mn-ea"/>
              </a:rPr>
              <a:t>T</a:t>
            </a:r>
            <a:endParaRPr lang="ja-JP" altLang="en-US" dirty="0"/>
          </a:p>
        </p:txBody>
      </p:sp>
      <p:sp>
        <p:nvSpPr>
          <p:cNvPr id="47" name="正方形/長方形 46">
            <a:extLst>
              <a:ext uri="{FF2B5EF4-FFF2-40B4-BE49-F238E27FC236}">
                <a16:creationId xmlns:a16="http://schemas.microsoft.com/office/drawing/2014/main" id="{2A033F5E-8284-41E1-9302-23D20F343F97}"/>
              </a:ext>
            </a:extLst>
          </p:cNvPr>
          <p:cNvSpPr/>
          <p:nvPr/>
        </p:nvSpPr>
        <p:spPr>
          <a:xfrm>
            <a:off x="4669200" y="3960000"/>
            <a:ext cx="338554" cy="369332"/>
          </a:xfrm>
          <a:prstGeom prst="rect">
            <a:avLst/>
          </a:prstGeom>
        </p:spPr>
        <p:txBody>
          <a:bodyPr wrap="none">
            <a:spAutoFit/>
          </a:bodyPr>
          <a:lstStyle/>
          <a:p>
            <a:r>
              <a:rPr lang="en-US" altLang="ja-JP" dirty="0">
                <a:latin typeface="+mn-ea"/>
              </a:rPr>
              <a:t>C</a:t>
            </a:r>
            <a:endParaRPr lang="ja-JP" altLang="en-US" dirty="0"/>
          </a:p>
        </p:txBody>
      </p:sp>
      <p:sp>
        <p:nvSpPr>
          <p:cNvPr id="48" name="正方形/長方形 47">
            <a:extLst>
              <a:ext uri="{FF2B5EF4-FFF2-40B4-BE49-F238E27FC236}">
                <a16:creationId xmlns:a16="http://schemas.microsoft.com/office/drawing/2014/main" id="{29D5FEF7-33EF-4D30-8801-4809CFD3403B}"/>
              </a:ext>
            </a:extLst>
          </p:cNvPr>
          <p:cNvSpPr/>
          <p:nvPr/>
        </p:nvSpPr>
        <p:spPr>
          <a:xfrm>
            <a:off x="4816800" y="4140000"/>
            <a:ext cx="338554" cy="369332"/>
          </a:xfrm>
          <a:prstGeom prst="rect">
            <a:avLst/>
          </a:prstGeom>
        </p:spPr>
        <p:txBody>
          <a:bodyPr wrap="none">
            <a:spAutoFit/>
          </a:bodyPr>
          <a:lstStyle/>
          <a:p>
            <a:r>
              <a:rPr lang="en-US" altLang="ja-JP" dirty="0">
                <a:latin typeface="+mn-ea"/>
              </a:rPr>
              <a:t>C</a:t>
            </a:r>
            <a:endParaRPr lang="ja-JP" altLang="en-US" dirty="0"/>
          </a:p>
        </p:txBody>
      </p:sp>
      <p:sp>
        <p:nvSpPr>
          <p:cNvPr id="49" name="正方形/長方形 48">
            <a:extLst>
              <a:ext uri="{FF2B5EF4-FFF2-40B4-BE49-F238E27FC236}">
                <a16:creationId xmlns:a16="http://schemas.microsoft.com/office/drawing/2014/main" id="{4AE97615-A122-42DE-95DC-2B7B9718111B}"/>
              </a:ext>
            </a:extLst>
          </p:cNvPr>
          <p:cNvSpPr/>
          <p:nvPr/>
        </p:nvSpPr>
        <p:spPr>
          <a:xfrm>
            <a:off x="4968000" y="4320000"/>
            <a:ext cx="341760" cy="369332"/>
          </a:xfrm>
          <a:prstGeom prst="rect">
            <a:avLst/>
          </a:prstGeom>
        </p:spPr>
        <p:txBody>
          <a:bodyPr wrap="none">
            <a:spAutoFit/>
          </a:bodyPr>
          <a:lstStyle/>
          <a:p>
            <a:r>
              <a:rPr lang="en-US" altLang="ja-JP" dirty="0">
                <a:latin typeface="+mn-ea"/>
              </a:rPr>
              <a:t>G</a:t>
            </a:r>
            <a:endParaRPr lang="ja-JP" altLang="en-US" dirty="0"/>
          </a:p>
        </p:txBody>
      </p:sp>
      <p:sp>
        <p:nvSpPr>
          <p:cNvPr id="50" name="正方形/長方形 49">
            <a:extLst>
              <a:ext uri="{FF2B5EF4-FFF2-40B4-BE49-F238E27FC236}">
                <a16:creationId xmlns:a16="http://schemas.microsoft.com/office/drawing/2014/main" id="{A46E9C0F-8C65-44E2-8D65-385D397CCF72}"/>
              </a:ext>
            </a:extLst>
          </p:cNvPr>
          <p:cNvSpPr/>
          <p:nvPr/>
        </p:nvSpPr>
        <p:spPr>
          <a:xfrm>
            <a:off x="5126400" y="4500000"/>
            <a:ext cx="341760" cy="369332"/>
          </a:xfrm>
          <a:prstGeom prst="rect">
            <a:avLst/>
          </a:prstGeom>
        </p:spPr>
        <p:txBody>
          <a:bodyPr wrap="none">
            <a:spAutoFit/>
          </a:bodyPr>
          <a:lstStyle/>
          <a:p>
            <a:r>
              <a:rPr lang="en-US" altLang="ja-JP" dirty="0">
                <a:latin typeface="+mn-ea"/>
              </a:rPr>
              <a:t>G</a:t>
            </a:r>
            <a:endParaRPr lang="ja-JP" altLang="en-US" dirty="0"/>
          </a:p>
        </p:txBody>
      </p:sp>
      <p:cxnSp>
        <p:nvCxnSpPr>
          <p:cNvPr id="51" name="直線コネクタ 50">
            <a:extLst>
              <a:ext uri="{FF2B5EF4-FFF2-40B4-BE49-F238E27FC236}">
                <a16:creationId xmlns:a16="http://schemas.microsoft.com/office/drawing/2014/main" id="{C19F0BEB-73F1-44F7-8DB3-643219377B7B}"/>
              </a:ext>
            </a:extLst>
          </p:cNvPr>
          <p:cNvCxnSpPr/>
          <p:nvPr/>
        </p:nvCxnSpPr>
        <p:spPr bwMode="auto">
          <a:xfrm>
            <a:off x="3440832"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52" name="直線コネクタ 51">
            <a:extLst>
              <a:ext uri="{FF2B5EF4-FFF2-40B4-BE49-F238E27FC236}">
                <a16:creationId xmlns:a16="http://schemas.microsoft.com/office/drawing/2014/main" id="{A2A69E63-03FA-4BBD-B9F6-772A15C62F8A}"/>
              </a:ext>
            </a:extLst>
          </p:cNvPr>
          <p:cNvCxnSpPr/>
          <p:nvPr/>
        </p:nvCxnSpPr>
        <p:spPr bwMode="auto">
          <a:xfrm>
            <a:off x="41832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53" name="直線コネクタ 52">
            <a:extLst>
              <a:ext uri="{FF2B5EF4-FFF2-40B4-BE49-F238E27FC236}">
                <a16:creationId xmlns:a16="http://schemas.microsoft.com/office/drawing/2014/main" id="{28CFFF8F-FE67-443A-9166-E594094230CE}"/>
              </a:ext>
            </a:extLst>
          </p:cNvPr>
          <p:cNvCxnSpPr/>
          <p:nvPr/>
        </p:nvCxnSpPr>
        <p:spPr bwMode="auto">
          <a:xfrm>
            <a:off x="49104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54" name="直線コネクタ 53">
            <a:extLst>
              <a:ext uri="{FF2B5EF4-FFF2-40B4-BE49-F238E27FC236}">
                <a16:creationId xmlns:a16="http://schemas.microsoft.com/office/drawing/2014/main" id="{CFB1E25B-4918-4128-8B42-2008104A88C8}"/>
              </a:ext>
            </a:extLst>
          </p:cNvPr>
          <p:cNvCxnSpPr/>
          <p:nvPr/>
        </p:nvCxnSpPr>
        <p:spPr bwMode="auto">
          <a:xfrm>
            <a:off x="5634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55" name="直線コネクタ 54">
            <a:extLst>
              <a:ext uri="{FF2B5EF4-FFF2-40B4-BE49-F238E27FC236}">
                <a16:creationId xmlns:a16="http://schemas.microsoft.com/office/drawing/2014/main" id="{4F69F775-8B0A-42EF-8BF3-B6CAF8011C80}"/>
              </a:ext>
            </a:extLst>
          </p:cNvPr>
          <p:cNvCxnSpPr/>
          <p:nvPr/>
        </p:nvCxnSpPr>
        <p:spPr bwMode="auto">
          <a:xfrm>
            <a:off x="6408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56" name="直線コネクタ 55">
            <a:extLst>
              <a:ext uri="{FF2B5EF4-FFF2-40B4-BE49-F238E27FC236}">
                <a16:creationId xmlns:a16="http://schemas.microsoft.com/office/drawing/2014/main" id="{152689CD-56A7-455E-9422-77898CDB4268}"/>
              </a:ext>
            </a:extLst>
          </p:cNvPr>
          <p:cNvCxnSpPr/>
          <p:nvPr/>
        </p:nvCxnSpPr>
        <p:spPr bwMode="auto">
          <a:xfrm>
            <a:off x="7164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58" name="正方形/長方形 57">
            <a:extLst>
              <a:ext uri="{FF2B5EF4-FFF2-40B4-BE49-F238E27FC236}">
                <a16:creationId xmlns:a16="http://schemas.microsoft.com/office/drawing/2014/main" id="{07410E1F-E157-4879-81B8-70B5E374938F}"/>
              </a:ext>
            </a:extLst>
          </p:cNvPr>
          <p:cNvSpPr/>
          <p:nvPr/>
        </p:nvSpPr>
        <p:spPr>
          <a:xfrm>
            <a:off x="5263200" y="4680000"/>
            <a:ext cx="320922" cy="369332"/>
          </a:xfrm>
          <a:prstGeom prst="rect">
            <a:avLst/>
          </a:prstGeom>
        </p:spPr>
        <p:txBody>
          <a:bodyPr wrap="none">
            <a:spAutoFit/>
          </a:bodyPr>
          <a:lstStyle/>
          <a:p>
            <a:r>
              <a:rPr lang="en-US" altLang="ja-JP" dirty="0">
                <a:latin typeface="+mn-ea"/>
              </a:rPr>
              <a:t>T</a:t>
            </a:r>
            <a:endParaRPr lang="ja-JP" altLang="en-US" dirty="0"/>
          </a:p>
        </p:txBody>
      </p:sp>
      <p:sp>
        <p:nvSpPr>
          <p:cNvPr id="59" name="正方形/長方形 58">
            <a:extLst>
              <a:ext uri="{FF2B5EF4-FFF2-40B4-BE49-F238E27FC236}">
                <a16:creationId xmlns:a16="http://schemas.microsoft.com/office/drawing/2014/main" id="{FC37A6D0-2C6A-4C0B-A65C-2932A6C996A5}"/>
              </a:ext>
            </a:extLst>
          </p:cNvPr>
          <p:cNvSpPr/>
          <p:nvPr/>
        </p:nvSpPr>
        <p:spPr>
          <a:xfrm>
            <a:off x="5392800" y="4859868"/>
            <a:ext cx="320922" cy="369332"/>
          </a:xfrm>
          <a:prstGeom prst="rect">
            <a:avLst/>
          </a:prstGeom>
        </p:spPr>
        <p:txBody>
          <a:bodyPr wrap="none">
            <a:spAutoFit/>
          </a:bodyPr>
          <a:lstStyle/>
          <a:p>
            <a:r>
              <a:rPr lang="en-US" altLang="ja-JP" dirty="0">
                <a:latin typeface="+mn-ea"/>
              </a:rPr>
              <a:t>T</a:t>
            </a:r>
            <a:endParaRPr lang="ja-JP" altLang="en-US" dirty="0"/>
          </a:p>
        </p:txBody>
      </p:sp>
      <p:cxnSp>
        <p:nvCxnSpPr>
          <p:cNvPr id="60" name="直線コネクタ 59">
            <a:extLst>
              <a:ext uri="{FF2B5EF4-FFF2-40B4-BE49-F238E27FC236}">
                <a16:creationId xmlns:a16="http://schemas.microsoft.com/office/drawing/2014/main" id="{9E422120-0506-4777-B087-A7959EDCB63C}"/>
              </a:ext>
            </a:extLst>
          </p:cNvPr>
          <p:cNvCxnSpPr/>
          <p:nvPr/>
        </p:nvCxnSpPr>
        <p:spPr>
          <a:xfrm flipH="1">
            <a:off x="144000" y="3337200"/>
            <a:ext cx="7020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09B4B1BF-916F-4E6A-AD7C-3E5679510FE5}"/>
              </a:ext>
            </a:extLst>
          </p:cNvPr>
          <p:cNvCxnSpPr/>
          <p:nvPr/>
        </p:nvCxnSpPr>
        <p:spPr>
          <a:xfrm flipH="1">
            <a:off x="144000" y="4240800"/>
            <a:ext cx="7020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57AE6C52-355E-4119-ADCB-208308154862}"/>
              </a:ext>
            </a:extLst>
          </p:cNvPr>
          <p:cNvCxnSpPr/>
          <p:nvPr/>
        </p:nvCxnSpPr>
        <p:spPr>
          <a:xfrm flipH="1">
            <a:off x="144000" y="5144400"/>
            <a:ext cx="7020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E07308B4-D6A9-46F5-94AD-B1FC8C55FA06}"/>
              </a:ext>
            </a:extLst>
          </p:cNvPr>
          <p:cNvCxnSpPr/>
          <p:nvPr/>
        </p:nvCxnSpPr>
        <p:spPr>
          <a:xfrm flipH="1">
            <a:off x="144000" y="2434665"/>
            <a:ext cx="7020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9D12FFD1-9ACB-4F92-AE2C-D5A93F105D27}"/>
              </a:ext>
            </a:extLst>
          </p:cNvPr>
          <p:cNvCxnSpPr/>
          <p:nvPr/>
        </p:nvCxnSpPr>
        <p:spPr>
          <a:xfrm flipH="1">
            <a:off x="128464" y="6051600"/>
            <a:ext cx="7020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5" name="正方形/長方形 64">
            <a:extLst>
              <a:ext uri="{FF2B5EF4-FFF2-40B4-BE49-F238E27FC236}">
                <a16:creationId xmlns:a16="http://schemas.microsoft.com/office/drawing/2014/main" id="{894F7BEA-827E-4037-9456-F5A06E6FEC6E}"/>
              </a:ext>
            </a:extLst>
          </p:cNvPr>
          <p:cNvSpPr/>
          <p:nvPr/>
        </p:nvSpPr>
        <p:spPr>
          <a:xfrm>
            <a:off x="2232000" y="5040000"/>
            <a:ext cx="341760" cy="369332"/>
          </a:xfrm>
          <a:prstGeom prst="rect">
            <a:avLst/>
          </a:prstGeom>
        </p:spPr>
        <p:txBody>
          <a:bodyPr wrap="none">
            <a:spAutoFit/>
          </a:bodyPr>
          <a:lstStyle/>
          <a:p>
            <a:r>
              <a:rPr lang="en-US" altLang="ja-JP" dirty="0">
                <a:latin typeface="+mn-ea"/>
              </a:rPr>
              <a:t>G</a:t>
            </a:r>
            <a:endParaRPr lang="ja-JP" altLang="en-US" dirty="0"/>
          </a:p>
        </p:txBody>
      </p:sp>
      <p:sp>
        <p:nvSpPr>
          <p:cNvPr id="66" name="正方形/長方形 65">
            <a:extLst>
              <a:ext uri="{FF2B5EF4-FFF2-40B4-BE49-F238E27FC236}">
                <a16:creationId xmlns:a16="http://schemas.microsoft.com/office/drawing/2014/main" id="{E3214229-EC3D-45FD-8E19-C62EDDCD2148}"/>
              </a:ext>
            </a:extLst>
          </p:cNvPr>
          <p:cNvSpPr/>
          <p:nvPr/>
        </p:nvSpPr>
        <p:spPr>
          <a:xfrm>
            <a:off x="2394000" y="5220000"/>
            <a:ext cx="338554" cy="369332"/>
          </a:xfrm>
          <a:prstGeom prst="rect">
            <a:avLst/>
          </a:prstGeom>
        </p:spPr>
        <p:txBody>
          <a:bodyPr wrap="none">
            <a:spAutoFit/>
          </a:bodyPr>
          <a:lstStyle/>
          <a:p>
            <a:r>
              <a:rPr lang="en-US" altLang="ja-JP" dirty="0">
                <a:latin typeface="+mn-ea"/>
              </a:rPr>
              <a:t>C</a:t>
            </a:r>
            <a:endParaRPr lang="ja-JP" altLang="en-US" dirty="0"/>
          </a:p>
        </p:txBody>
      </p:sp>
      <p:sp>
        <p:nvSpPr>
          <p:cNvPr id="67" name="正方形/長方形 66">
            <a:extLst>
              <a:ext uri="{FF2B5EF4-FFF2-40B4-BE49-F238E27FC236}">
                <a16:creationId xmlns:a16="http://schemas.microsoft.com/office/drawing/2014/main" id="{CF0E0FC6-BCCF-4339-81E8-CB48A8ADA663}"/>
              </a:ext>
            </a:extLst>
          </p:cNvPr>
          <p:cNvSpPr/>
          <p:nvPr/>
        </p:nvSpPr>
        <p:spPr>
          <a:xfrm>
            <a:off x="2548800" y="5400000"/>
            <a:ext cx="338554" cy="369332"/>
          </a:xfrm>
          <a:prstGeom prst="rect">
            <a:avLst/>
          </a:prstGeom>
        </p:spPr>
        <p:txBody>
          <a:bodyPr wrap="none">
            <a:spAutoFit/>
          </a:bodyPr>
          <a:lstStyle/>
          <a:p>
            <a:r>
              <a:rPr lang="en-US" altLang="ja-JP" dirty="0">
                <a:latin typeface="+mn-ea"/>
              </a:rPr>
              <a:t>C</a:t>
            </a:r>
            <a:endParaRPr lang="ja-JP" altLang="en-US" dirty="0"/>
          </a:p>
        </p:txBody>
      </p:sp>
      <p:sp>
        <p:nvSpPr>
          <p:cNvPr id="68" name="正方形/長方形 67">
            <a:extLst>
              <a:ext uri="{FF2B5EF4-FFF2-40B4-BE49-F238E27FC236}">
                <a16:creationId xmlns:a16="http://schemas.microsoft.com/office/drawing/2014/main" id="{085029C6-E7F1-497E-9A63-85CC28D6AA27}"/>
              </a:ext>
            </a:extLst>
          </p:cNvPr>
          <p:cNvSpPr/>
          <p:nvPr/>
        </p:nvSpPr>
        <p:spPr>
          <a:xfrm>
            <a:off x="2700000" y="5580000"/>
            <a:ext cx="341760" cy="369332"/>
          </a:xfrm>
          <a:prstGeom prst="rect">
            <a:avLst/>
          </a:prstGeom>
        </p:spPr>
        <p:txBody>
          <a:bodyPr wrap="none">
            <a:spAutoFit/>
          </a:bodyPr>
          <a:lstStyle/>
          <a:p>
            <a:r>
              <a:rPr lang="en-US" altLang="ja-JP" dirty="0">
                <a:latin typeface="+mn-ea"/>
              </a:rPr>
              <a:t>G</a:t>
            </a:r>
            <a:endParaRPr lang="ja-JP" altLang="en-US" dirty="0"/>
          </a:p>
        </p:txBody>
      </p:sp>
      <p:sp>
        <p:nvSpPr>
          <p:cNvPr id="70" name="正方形/長方形 69">
            <a:extLst>
              <a:ext uri="{FF2B5EF4-FFF2-40B4-BE49-F238E27FC236}">
                <a16:creationId xmlns:a16="http://schemas.microsoft.com/office/drawing/2014/main" id="{9CBF3BA5-7AA9-4FE8-A5D8-2AA684311FBA}"/>
              </a:ext>
            </a:extLst>
          </p:cNvPr>
          <p:cNvSpPr/>
          <p:nvPr/>
        </p:nvSpPr>
        <p:spPr>
          <a:xfrm>
            <a:off x="5533200" y="5039948"/>
            <a:ext cx="341760" cy="369332"/>
          </a:xfrm>
          <a:prstGeom prst="rect">
            <a:avLst/>
          </a:prstGeom>
        </p:spPr>
        <p:txBody>
          <a:bodyPr wrap="none">
            <a:spAutoFit/>
          </a:bodyPr>
          <a:lstStyle/>
          <a:p>
            <a:r>
              <a:rPr lang="en-US" altLang="ja-JP" dirty="0">
                <a:latin typeface="+mn-ea"/>
              </a:rPr>
              <a:t>G</a:t>
            </a:r>
            <a:endParaRPr lang="ja-JP" altLang="en-US" dirty="0"/>
          </a:p>
        </p:txBody>
      </p:sp>
      <p:sp>
        <p:nvSpPr>
          <p:cNvPr id="71" name="正方形/長方形 70">
            <a:extLst>
              <a:ext uri="{FF2B5EF4-FFF2-40B4-BE49-F238E27FC236}">
                <a16:creationId xmlns:a16="http://schemas.microsoft.com/office/drawing/2014/main" id="{C543230A-2F67-44B3-BC0C-7551A59A26F0}"/>
              </a:ext>
            </a:extLst>
          </p:cNvPr>
          <p:cNvSpPr/>
          <p:nvPr/>
        </p:nvSpPr>
        <p:spPr>
          <a:xfrm>
            <a:off x="5695200" y="5219948"/>
            <a:ext cx="338554" cy="369332"/>
          </a:xfrm>
          <a:prstGeom prst="rect">
            <a:avLst/>
          </a:prstGeom>
        </p:spPr>
        <p:txBody>
          <a:bodyPr wrap="none">
            <a:spAutoFit/>
          </a:bodyPr>
          <a:lstStyle/>
          <a:p>
            <a:r>
              <a:rPr lang="en-US" altLang="ja-JP" dirty="0">
                <a:latin typeface="+mn-ea"/>
              </a:rPr>
              <a:t>C</a:t>
            </a:r>
            <a:endParaRPr lang="ja-JP" altLang="en-US" dirty="0"/>
          </a:p>
        </p:txBody>
      </p:sp>
      <p:sp>
        <p:nvSpPr>
          <p:cNvPr id="72" name="正方形/長方形 71">
            <a:extLst>
              <a:ext uri="{FF2B5EF4-FFF2-40B4-BE49-F238E27FC236}">
                <a16:creationId xmlns:a16="http://schemas.microsoft.com/office/drawing/2014/main" id="{0BDCDD85-F61E-4756-B839-9DCDF607B8E5}"/>
              </a:ext>
            </a:extLst>
          </p:cNvPr>
          <p:cNvSpPr/>
          <p:nvPr/>
        </p:nvSpPr>
        <p:spPr>
          <a:xfrm>
            <a:off x="5850000" y="5399948"/>
            <a:ext cx="338554" cy="369332"/>
          </a:xfrm>
          <a:prstGeom prst="rect">
            <a:avLst/>
          </a:prstGeom>
        </p:spPr>
        <p:txBody>
          <a:bodyPr wrap="none">
            <a:spAutoFit/>
          </a:bodyPr>
          <a:lstStyle/>
          <a:p>
            <a:r>
              <a:rPr lang="en-US" altLang="ja-JP" dirty="0">
                <a:latin typeface="+mn-ea"/>
              </a:rPr>
              <a:t>C</a:t>
            </a:r>
            <a:endParaRPr lang="ja-JP" altLang="en-US" dirty="0"/>
          </a:p>
        </p:txBody>
      </p:sp>
      <p:sp>
        <p:nvSpPr>
          <p:cNvPr id="73" name="正方形/長方形 72">
            <a:extLst>
              <a:ext uri="{FF2B5EF4-FFF2-40B4-BE49-F238E27FC236}">
                <a16:creationId xmlns:a16="http://schemas.microsoft.com/office/drawing/2014/main" id="{144C8D27-B01F-4AE0-9147-147A602FF4DA}"/>
              </a:ext>
            </a:extLst>
          </p:cNvPr>
          <p:cNvSpPr/>
          <p:nvPr/>
        </p:nvSpPr>
        <p:spPr>
          <a:xfrm>
            <a:off x="6008400" y="5579948"/>
            <a:ext cx="341760" cy="369332"/>
          </a:xfrm>
          <a:prstGeom prst="rect">
            <a:avLst/>
          </a:prstGeom>
        </p:spPr>
        <p:txBody>
          <a:bodyPr wrap="none">
            <a:spAutoFit/>
          </a:bodyPr>
          <a:lstStyle/>
          <a:p>
            <a:r>
              <a:rPr lang="en-US" altLang="ja-JP" dirty="0">
                <a:latin typeface="+mn-ea"/>
              </a:rPr>
              <a:t>G</a:t>
            </a:r>
            <a:endParaRPr lang="ja-JP" altLang="en-US" dirty="0"/>
          </a:p>
        </p:txBody>
      </p:sp>
      <p:sp>
        <p:nvSpPr>
          <p:cNvPr id="74" name="正方形/長方形 73">
            <a:extLst>
              <a:ext uri="{FF2B5EF4-FFF2-40B4-BE49-F238E27FC236}">
                <a16:creationId xmlns:a16="http://schemas.microsoft.com/office/drawing/2014/main" id="{43F726FE-0E48-4ECC-B14A-76422B3AAC26}"/>
              </a:ext>
            </a:extLst>
          </p:cNvPr>
          <p:cNvSpPr/>
          <p:nvPr/>
        </p:nvSpPr>
        <p:spPr>
          <a:xfrm>
            <a:off x="6163200" y="5760000"/>
            <a:ext cx="330540" cy="369332"/>
          </a:xfrm>
          <a:prstGeom prst="rect">
            <a:avLst/>
          </a:prstGeom>
        </p:spPr>
        <p:txBody>
          <a:bodyPr wrap="none">
            <a:spAutoFit/>
          </a:bodyPr>
          <a:lstStyle/>
          <a:p>
            <a:r>
              <a:rPr lang="en-US" altLang="ja-JP" dirty="0">
                <a:latin typeface="+mn-ea"/>
              </a:rPr>
              <a:t>A</a:t>
            </a:r>
            <a:endParaRPr lang="ja-JP" altLang="en-US" dirty="0"/>
          </a:p>
        </p:txBody>
      </p:sp>
      <p:sp>
        <p:nvSpPr>
          <p:cNvPr id="75" name="正方形/長方形 74">
            <a:extLst>
              <a:ext uri="{FF2B5EF4-FFF2-40B4-BE49-F238E27FC236}">
                <a16:creationId xmlns:a16="http://schemas.microsoft.com/office/drawing/2014/main" id="{FA7120ED-26D3-4CF0-8860-5F610F612C56}"/>
              </a:ext>
            </a:extLst>
          </p:cNvPr>
          <p:cNvSpPr/>
          <p:nvPr/>
        </p:nvSpPr>
        <p:spPr>
          <a:xfrm>
            <a:off x="6315600" y="5939988"/>
            <a:ext cx="338554" cy="369332"/>
          </a:xfrm>
          <a:prstGeom prst="rect">
            <a:avLst/>
          </a:prstGeom>
        </p:spPr>
        <p:txBody>
          <a:bodyPr wrap="none">
            <a:spAutoFit/>
          </a:bodyPr>
          <a:lstStyle/>
          <a:p>
            <a:r>
              <a:rPr lang="en-US" altLang="ja-JP" dirty="0">
                <a:latin typeface="+mn-ea"/>
              </a:rPr>
              <a:t>C</a:t>
            </a:r>
            <a:endParaRPr lang="ja-JP" altLang="en-US" dirty="0"/>
          </a:p>
        </p:txBody>
      </p:sp>
      <p:sp>
        <p:nvSpPr>
          <p:cNvPr id="76" name="正方形/長方形 75">
            <a:extLst>
              <a:ext uri="{FF2B5EF4-FFF2-40B4-BE49-F238E27FC236}">
                <a16:creationId xmlns:a16="http://schemas.microsoft.com/office/drawing/2014/main" id="{157B9B88-63BA-4F03-BB6B-63C8B4D3C4E5}"/>
              </a:ext>
            </a:extLst>
          </p:cNvPr>
          <p:cNvSpPr/>
          <p:nvPr/>
        </p:nvSpPr>
        <p:spPr>
          <a:xfrm>
            <a:off x="6468000" y="6084000"/>
            <a:ext cx="338554" cy="369332"/>
          </a:xfrm>
          <a:prstGeom prst="rect">
            <a:avLst/>
          </a:prstGeom>
        </p:spPr>
        <p:txBody>
          <a:bodyPr wrap="none">
            <a:spAutoFit/>
          </a:bodyPr>
          <a:lstStyle/>
          <a:p>
            <a:r>
              <a:rPr lang="en-US" altLang="ja-JP" dirty="0">
                <a:latin typeface="+mn-ea"/>
              </a:rPr>
              <a:t>C</a:t>
            </a:r>
            <a:endParaRPr lang="ja-JP" altLang="en-US" dirty="0"/>
          </a:p>
        </p:txBody>
      </p:sp>
      <p:sp>
        <p:nvSpPr>
          <p:cNvPr id="77" name="正方形/長方形 76">
            <a:extLst>
              <a:ext uri="{FF2B5EF4-FFF2-40B4-BE49-F238E27FC236}">
                <a16:creationId xmlns:a16="http://schemas.microsoft.com/office/drawing/2014/main" id="{9F8D0BC3-9843-44C1-B95D-6DF4DCCE0F3E}"/>
              </a:ext>
            </a:extLst>
          </p:cNvPr>
          <p:cNvSpPr/>
          <p:nvPr/>
        </p:nvSpPr>
        <p:spPr>
          <a:xfrm>
            <a:off x="6620400" y="6228000"/>
            <a:ext cx="338554" cy="369332"/>
          </a:xfrm>
          <a:prstGeom prst="rect">
            <a:avLst/>
          </a:prstGeom>
        </p:spPr>
        <p:txBody>
          <a:bodyPr wrap="none">
            <a:spAutoFit/>
          </a:bodyPr>
          <a:lstStyle/>
          <a:p>
            <a:r>
              <a:rPr lang="en-US" altLang="ja-JP" dirty="0">
                <a:latin typeface="+mn-ea"/>
              </a:rPr>
              <a:t>C</a:t>
            </a:r>
            <a:endParaRPr lang="ja-JP" altLang="en-US" dirty="0"/>
          </a:p>
        </p:txBody>
      </p:sp>
      <p:sp>
        <p:nvSpPr>
          <p:cNvPr id="78" name="正方形/長方形 77">
            <a:extLst>
              <a:ext uri="{FF2B5EF4-FFF2-40B4-BE49-F238E27FC236}">
                <a16:creationId xmlns:a16="http://schemas.microsoft.com/office/drawing/2014/main" id="{9D0BD01F-D894-4B51-A90D-3BD433219C43}"/>
              </a:ext>
            </a:extLst>
          </p:cNvPr>
          <p:cNvSpPr/>
          <p:nvPr/>
        </p:nvSpPr>
        <p:spPr>
          <a:xfrm>
            <a:off x="6772800" y="6372000"/>
            <a:ext cx="338554" cy="369332"/>
          </a:xfrm>
          <a:prstGeom prst="rect">
            <a:avLst/>
          </a:prstGeom>
        </p:spPr>
        <p:txBody>
          <a:bodyPr wrap="none">
            <a:spAutoFit/>
          </a:bodyPr>
          <a:lstStyle/>
          <a:p>
            <a:r>
              <a:rPr lang="en-US" altLang="ja-JP" dirty="0">
                <a:latin typeface="+mn-ea"/>
              </a:rPr>
              <a:t>C</a:t>
            </a:r>
            <a:endParaRPr lang="ja-JP" altLang="en-US" dirty="0"/>
          </a:p>
        </p:txBody>
      </p:sp>
      <p:sp>
        <p:nvSpPr>
          <p:cNvPr id="81" name="右中かっこ 80">
            <a:extLst>
              <a:ext uri="{FF2B5EF4-FFF2-40B4-BE49-F238E27FC236}">
                <a16:creationId xmlns:a16="http://schemas.microsoft.com/office/drawing/2014/main" id="{8224D040-7CDC-406A-A0B0-EBE169685769}"/>
              </a:ext>
            </a:extLst>
          </p:cNvPr>
          <p:cNvSpPr/>
          <p:nvPr/>
        </p:nvSpPr>
        <p:spPr>
          <a:xfrm rot="18877362">
            <a:off x="6886378" y="5770712"/>
            <a:ext cx="166688" cy="936000"/>
          </a:xfrm>
          <a:prstGeom prst="rightBrace">
            <a:avLst>
              <a:gd name="adj1" fmla="val 32935"/>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nvGrpSpPr>
          <p:cNvPr id="82" name="グループ化 1">
            <a:extLst>
              <a:ext uri="{FF2B5EF4-FFF2-40B4-BE49-F238E27FC236}">
                <a16:creationId xmlns:a16="http://schemas.microsoft.com/office/drawing/2014/main" id="{3324EC26-CEE2-4456-A74F-A6FF3914A483}"/>
              </a:ext>
            </a:extLst>
          </p:cNvPr>
          <p:cNvGrpSpPr>
            <a:grpSpLocks/>
          </p:cNvGrpSpPr>
          <p:nvPr/>
        </p:nvGrpSpPr>
        <p:grpSpPr bwMode="auto">
          <a:xfrm>
            <a:off x="6984000" y="5706000"/>
            <a:ext cx="415498" cy="647700"/>
            <a:chOff x="8946000" y="4620357"/>
            <a:chExt cx="415497" cy="647700"/>
          </a:xfrm>
        </p:grpSpPr>
        <p:sp>
          <p:nvSpPr>
            <p:cNvPr id="83" name="下矢印 31">
              <a:extLst>
                <a:ext uri="{FF2B5EF4-FFF2-40B4-BE49-F238E27FC236}">
                  <a16:creationId xmlns:a16="http://schemas.microsoft.com/office/drawing/2014/main" id="{F49CA2A1-C1C7-4E48-9F60-9AA39CE9A09D}"/>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84" name="正方形/長方形 1">
              <a:extLst>
                <a:ext uri="{FF2B5EF4-FFF2-40B4-BE49-F238E27FC236}">
                  <a16:creationId xmlns:a16="http://schemas.microsoft.com/office/drawing/2014/main" id="{EF4C0430-0BA1-4473-9738-2B65530E027C}"/>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sp>
        <p:nvSpPr>
          <p:cNvPr id="85" name="Text Box 8">
            <a:extLst>
              <a:ext uri="{FF2B5EF4-FFF2-40B4-BE49-F238E27FC236}">
                <a16:creationId xmlns:a16="http://schemas.microsoft.com/office/drawing/2014/main" id="{B8687981-CDE0-4A3C-B063-D28EC8FAA18C}"/>
              </a:ext>
            </a:extLst>
          </p:cNvPr>
          <p:cNvSpPr txBox="1">
            <a:spLocks noChangeArrowheads="1"/>
          </p:cNvSpPr>
          <p:nvPr/>
        </p:nvSpPr>
        <p:spPr bwMode="auto">
          <a:xfrm>
            <a:off x="5796172" y="46100"/>
            <a:ext cx="4053371" cy="2031325"/>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en-US" altLang="ja-JP" dirty="0">
                <a:solidFill>
                  <a:schemeClr val="bg1">
                    <a:lumMod val="50000"/>
                  </a:schemeClr>
                </a:solidFill>
                <a:latin typeface="+mn-ea"/>
              </a:rPr>
              <a:t>k=1</a:t>
            </a:r>
            <a:r>
              <a:rPr lang="ja-JP" altLang="en-US" dirty="0">
                <a:solidFill>
                  <a:schemeClr val="bg1">
                    <a:lumMod val="50000"/>
                  </a:schemeClr>
                </a:solidFill>
                <a:latin typeface="+mn-ea"/>
              </a:rPr>
              <a:t>での</a:t>
            </a:r>
            <a:r>
              <a:rPr lang="en-US" altLang="ja-JP" dirty="0">
                <a:solidFill>
                  <a:schemeClr val="bg1">
                    <a:lumMod val="50000"/>
                  </a:schemeClr>
                </a:solidFill>
                <a:latin typeface="+mn-ea"/>
              </a:rPr>
              <a:t>k-mer</a:t>
            </a:r>
            <a:r>
              <a:rPr lang="ja-JP" altLang="en-US" dirty="0">
                <a:solidFill>
                  <a:schemeClr val="bg1">
                    <a:lumMod val="50000"/>
                  </a:schemeClr>
                </a:solidFill>
                <a:latin typeface="+mn-ea"/>
              </a:rPr>
              <a:t>出現頻度解析は、実質的に塩基ごとの出現回数をカウントする作業と同じです。③に関連する箇所は、④です。</a:t>
            </a:r>
            <a:r>
              <a:rPr lang="ja-JP" altLang="en-US" dirty="0">
                <a:latin typeface="+mn-ea"/>
              </a:rPr>
              <a:t>この場合も、①と②それぞれ要素数が</a:t>
            </a:r>
            <a:r>
              <a:rPr lang="en-US" altLang="ja-JP" dirty="0">
                <a:latin typeface="+mn-ea"/>
              </a:rPr>
              <a:t>4</a:t>
            </a:r>
            <a:r>
              <a:rPr lang="ja-JP" altLang="en-US" dirty="0">
                <a:latin typeface="+mn-ea"/>
              </a:rPr>
              <a:t>で固定の数値ベクトルが生成されるので、配列長が異なっていても数値ベクトル間の類似度を評価可能。</a:t>
            </a:r>
            <a:endParaRPr lang="en-US" altLang="ja-JP" dirty="0">
              <a:latin typeface="+mn-ea"/>
            </a:endParaRPr>
          </a:p>
        </p:txBody>
      </p:sp>
      <p:grpSp>
        <p:nvGrpSpPr>
          <p:cNvPr id="92" name="グループ化 25">
            <a:extLst>
              <a:ext uri="{FF2B5EF4-FFF2-40B4-BE49-F238E27FC236}">
                <a16:creationId xmlns:a16="http://schemas.microsoft.com/office/drawing/2014/main" id="{341261B2-A8D2-47CE-A5F9-3BD3F020B62E}"/>
              </a:ext>
            </a:extLst>
          </p:cNvPr>
          <p:cNvGrpSpPr>
            <a:grpSpLocks/>
          </p:cNvGrpSpPr>
          <p:nvPr/>
        </p:nvGrpSpPr>
        <p:grpSpPr bwMode="auto">
          <a:xfrm>
            <a:off x="8290800" y="2111759"/>
            <a:ext cx="647700" cy="368300"/>
            <a:chOff x="8265543" y="5967772"/>
            <a:chExt cx="647700" cy="369332"/>
          </a:xfrm>
        </p:grpSpPr>
        <p:sp>
          <p:nvSpPr>
            <p:cNvPr id="93" name="下矢印 26">
              <a:extLst>
                <a:ext uri="{FF2B5EF4-FFF2-40B4-BE49-F238E27FC236}">
                  <a16:creationId xmlns:a16="http://schemas.microsoft.com/office/drawing/2014/main" id="{76CD311B-1722-4252-8F54-0E7942489BCB}"/>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94" name="テキスト ボックス 27">
              <a:extLst>
                <a:ext uri="{FF2B5EF4-FFF2-40B4-BE49-F238E27FC236}">
                  <a16:creationId xmlns:a16="http://schemas.microsoft.com/office/drawing/2014/main" id="{4B921A1D-FF9B-488E-AA8B-86215985BCC8}"/>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95" name="グループ化 25">
            <a:extLst>
              <a:ext uri="{FF2B5EF4-FFF2-40B4-BE49-F238E27FC236}">
                <a16:creationId xmlns:a16="http://schemas.microsoft.com/office/drawing/2014/main" id="{FA27DE1C-7DE1-4BFF-9308-1CC50D9F177E}"/>
              </a:ext>
            </a:extLst>
          </p:cNvPr>
          <p:cNvGrpSpPr>
            <a:grpSpLocks/>
          </p:cNvGrpSpPr>
          <p:nvPr/>
        </p:nvGrpSpPr>
        <p:grpSpPr bwMode="auto">
          <a:xfrm>
            <a:off x="8676000" y="2113200"/>
            <a:ext cx="647700" cy="368300"/>
            <a:chOff x="8265543" y="5967772"/>
            <a:chExt cx="647700" cy="369332"/>
          </a:xfrm>
        </p:grpSpPr>
        <p:sp>
          <p:nvSpPr>
            <p:cNvPr id="97" name="下矢印 26">
              <a:extLst>
                <a:ext uri="{FF2B5EF4-FFF2-40B4-BE49-F238E27FC236}">
                  <a16:creationId xmlns:a16="http://schemas.microsoft.com/office/drawing/2014/main" id="{B7DAF35D-AA18-4AB8-9CED-0DB3BE1E2FB7}"/>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05" name="テキスト ボックス 27">
              <a:extLst>
                <a:ext uri="{FF2B5EF4-FFF2-40B4-BE49-F238E27FC236}">
                  <a16:creationId xmlns:a16="http://schemas.microsoft.com/office/drawing/2014/main" id="{93243B96-066F-4D32-B1C2-DE9D60D6ED97}"/>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pic>
        <p:nvPicPr>
          <p:cNvPr id="2" name="図 1">
            <a:extLst>
              <a:ext uri="{FF2B5EF4-FFF2-40B4-BE49-F238E27FC236}">
                <a16:creationId xmlns:a16="http://schemas.microsoft.com/office/drawing/2014/main" id="{007E7218-DD55-4E66-9241-066742A1F513}"/>
              </a:ext>
            </a:extLst>
          </p:cNvPr>
          <p:cNvPicPr>
            <a:picLocks noChangeAspect="1"/>
          </p:cNvPicPr>
          <p:nvPr/>
        </p:nvPicPr>
        <p:blipFill>
          <a:blip r:embed="rId3"/>
          <a:stretch>
            <a:fillRect/>
          </a:stretch>
        </p:blipFill>
        <p:spPr>
          <a:xfrm>
            <a:off x="8017200" y="2494800"/>
            <a:ext cx="1158340" cy="853514"/>
          </a:xfrm>
          <a:prstGeom prst="rect">
            <a:avLst/>
          </a:prstGeom>
          <a:ln w="19050">
            <a:solidFill>
              <a:srgbClr val="FF0000"/>
            </a:solidFill>
          </a:ln>
        </p:spPr>
      </p:pic>
      <p:sp>
        <p:nvSpPr>
          <p:cNvPr id="106" name="正方形/長方形 105">
            <a:extLst>
              <a:ext uri="{FF2B5EF4-FFF2-40B4-BE49-F238E27FC236}">
                <a16:creationId xmlns:a16="http://schemas.microsoft.com/office/drawing/2014/main" id="{87829F3A-FC59-49CD-AD7D-61F894E6E791}"/>
              </a:ext>
            </a:extLst>
          </p:cNvPr>
          <p:cNvSpPr/>
          <p:nvPr/>
        </p:nvSpPr>
        <p:spPr>
          <a:xfrm>
            <a:off x="6925200" y="6516000"/>
            <a:ext cx="338554" cy="369332"/>
          </a:xfrm>
          <a:prstGeom prst="rect">
            <a:avLst/>
          </a:prstGeom>
        </p:spPr>
        <p:txBody>
          <a:bodyPr wrap="none">
            <a:spAutoFit/>
          </a:bodyPr>
          <a:lstStyle/>
          <a:p>
            <a:r>
              <a:rPr lang="en-US" altLang="ja-JP" dirty="0">
                <a:latin typeface="+mn-ea"/>
              </a:rPr>
              <a:t>C</a:t>
            </a:r>
            <a:endParaRPr lang="ja-JP" altLang="en-US" dirty="0"/>
          </a:p>
        </p:txBody>
      </p:sp>
      <p:sp>
        <p:nvSpPr>
          <p:cNvPr id="107" name="正方形/長方形 106">
            <a:extLst>
              <a:ext uri="{FF2B5EF4-FFF2-40B4-BE49-F238E27FC236}">
                <a16:creationId xmlns:a16="http://schemas.microsoft.com/office/drawing/2014/main" id="{C050554D-2D1D-4FB3-905D-1F0454A09BD8}"/>
              </a:ext>
            </a:extLst>
          </p:cNvPr>
          <p:cNvSpPr/>
          <p:nvPr/>
        </p:nvSpPr>
        <p:spPr>
          <a:xfrm>
            <a:off x="2844000" y="5760000"/>
            <a:ext cx="330540" cy="369332"/>
          </a:xfrm>
          <a:prstGeom prst="rect">
            <a:avLst/>
          </a:prstGeom>
        </p:spPr>
        <p:txBody>
          <a:bodyPr wrap="none">
            <a:spAutoFit/>
          </a:bodyPr>
          <a:lstStyle/>
          <a:p>
            <a:r>
              <a:rPr lang="en-US" altLang="ja-JP" dirty="0">
                <a:latin typeface="+mn-ea"/>
              </a:rPr>
              <a:t>A</a:t>
            </a:r>
            <a:endParaRPr lang="ja-JP" altLang="en-US" dirty="0"/>
          </a:p>
        </p:txBody>
      </p:sp>
      <p:grpSp>
        <p:nvGrpSpPr>
          <p:cNvPr id="88" name="グループ化 19">
            <a:extLst>
              <a:ext uri="{FF2B5EF4-FFF2-40B4-BE49-F238E27FC236}">
                <a16:creationId xmlns:a16="http://schemas.microsoft.com/office/drawing/2014/main" id="{4B1FDF67-D522-4DCC-AE4E-40254751A1ED}"/>
              </a:ext>
            </a:extLst>
          </p:cNvPr>
          <p:cNvGrpSpPr>
            <a:grpSpLocks/>
          </p:cNvGrpSpPr>
          <p:nvPr/>
        </p:nvGrpSpPr>
        <p:grpSpPr bwMode="auto">
          <a:xfrm>
            <a:off x="9180000" y="2491200"/>
            <a:ext cx="433387" cy="647700"/>
            <a:chOff x="9008376" y="4278533"/>
            <a:chExt cx="432048" cy="647700"/>
          </a:xfrm>
        </p:grpSpPr>
        <p:sp>
          <p:nvSpPr>
            <p:cNvPr id="89" name="下矢印 20">
              <a:extLst>
                <a:ext uri="{FF2B5EF4-FFF2-40B4-BE49-F238E27FC236}">
                  <a16:creationId xmlns:a16="http://schemas.microsoft.com/office/drawing/2014/main" id="{BEAF68D4-E7D6-48E3-A432-E161E83219F7}"/>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90" name="テキスト ボックス 21">
              <a:extLst>
                <a:ext uri="{FF2B5EF4-FFF2-40B4-BE49-F238E27FC236}">
                  <a16:creationId xmlns:a16="http://schemas.microsoft.com/office/drawing/2014/main" id="{5C559DCE-D3CD-4FD2-BCB4-602AADAA3998}"/>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Tree>
    <p:extLst>
      <p:ext uri="{BB962C8B-B14F-4D97-AF65-F5344CB8AC3E}">
        <p14:creationId xmlns:p14="http://schemas.microsoft.com/office/powerpoint/2010/main" val="25172884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6000"/>
            <a:ext cx="9453504" cy="4536157"/>
          </a:xfrm>
        </p:spPr>
        <p:txBody>
          <a:bodyPr/>
          <a:lstStyle/>
          <a:p>
            <a:r>
              <a:rPr lang="en-US" altLang="ja-JP" sz="2400" dirty="0">
                <a:solidFill>
                  <a:schemeClr val="bg1">
                    <a:lumMod val="50000"/>
                  </a:schemeClr>
                </a:solidFill>
                <a:latin typeface="+mn-ea"/>
              </a:rPr>
              <a:t>Introduction</a:t>
            </a:r>
            <a:r>
              <a:rPr lang="ja-JP" altLang="en-US" sz="2400" dirty="0">
                <a:solidFill>
                  <a:schemeClr val="bg1">
                    <a:lumMod val="50000"/>
                  </a:schemeClr>
                </a:solidFill>
                <a:latin typeface="+mn-ea"/>
              </a:rPr>
              <a:t>、出現頻度解析（</a:t>
            </a:r>
            <a:r>
              <a:rPr lang="en-US" altLang="ja-JP" sz="2400" dirty="0">
                <a:solidFill>
                  <a:schemeClr val="bg1">
                    <a:lumMod val="50000"/>
                  </a:schemeClr>
                </a:solidFill>
                <a:latin typeface="+mn-ea"/>
              </a:rPr>
              <a:t>k=2</a:t>
            </a:r>
            <a:r>
              <a:rPr lang="ja-JP" altLang="en-US" sz="2400" dirty="0">
                <a:solidFill>
                  <a:schemeClr val="bg1">
                    <a:lumMod val="50000"/>
                  </a:schemeClr>
                </a:solidFill>
                <a:latin typeface="+mn-ea"/>
              </a:rPr>
              <a:t>）、出現頻度解析（</a:t>
            </a:r>
            <a:r>
              <a:rPr lang="en-US" altLang="ja-JP" sz="2400" dirty="0">
                <a:solidFill>
                  <a:schemeClr val="bg1">
                    <a:lumMod val="50000"/>
                  </a:schemeClr>
                </a:solidFill>
                <a:latin typeface="+mn-ea"/>
              </a:rPr>
              <a:t>k=1</a:t>
            </a:r>
            <a:r>
              <a:rPr lang="ja-JP" altLang="en-US" sz="2400" dirty="0">
                <a:solidFill>
                  <a:schemeClr val="bg1">
                    <a:lumMod val="50000"/>
                  </a:schemeClr>
                </a:solidFill>
                <a:latin typeface="+mn-ea"/>
              </a:rPr>
              <a:t>）</a:t>
            </a:r>
            <a:endParaRPr lang="en-US" altLang="ja-JP" sz="2400" dirty="0">
              <a:solidFill>
                <a:schemeClr val="bg1">
                  <a:lumMod val="50000"/>
                </a:schemeClr>
              </a:solidFill>
              <a:latin typeface="+mn-ea"/>
            </a:endParaRPr>
          </a:p>
          <a:p>
            <a:r>
              <a:rPr lang="en-US" altLang="ja-JP" sz="2400" dirty="0">
                <a:latin typeface="+mn-ea"/>
              </a:rPr>
              <a:t>k=1</a:t>
            </a:r>
            <a:r>
              <a:rPr lang="ja-JP" altLang="en-US" sz="2400" dirty="0">
                <a:latin typeface="+mn-ea"/>
              </a:rPr>
              <a:t>で実践</a:t>
            </a:r>
            <a:r>
              <a:rPr lang="ja-JP" altLang="en-US" sz="2400" dirty="0">
                <a:solidFill>
                  <a:schemeClr val="bg1">
                    <a:lumMod val="50000"/>
                  </a:schemeClr>
                </a:solidFill>
                <a:latin typeface="+mn-ea"/>
              </a:rPr>
              <a:t>、</a:t>
            </a:r>
            <a:r>
              <a:rPr lang="en-US" altLang="ja-JP" sz="2400" dirty="0">
                <a:solidFill>
                  <a:schemeClr val="bg1">
                    <a:lumMod val="50000"/>
                  </a:schemeClr>
                </a:solidFill>
                <a:latin typeface="+mn-ea"/>
              </a:rPr>
              <a:t>multi-FASTA</a:t>
            </a:r>
            <a:r>
              <a:rPr lang="ja-JP" altLang="en-US" sz="2400" dirty="0">
                <a:solidFill>
                  <a:schemeClr val="bg1">
                    <a:lumMod val="50000"/>
                  </a:schemeClr>
                </a:solidFill>
                <a:latin typeface="+mn-ea"/>
              </a:rPr>
              <a:t>ファイル、他の例題を実行</a:t>
            </a:r>
            <a:endParaRPr lang="en-US" altLang="ja-JP" sz="2400" dirty="0">
              <a:solidFill>
                <a:schemeClr val="bg1">
                  <a:lumMod val="50000"/>
                </a:schemeClr>
              </a:solidFill>
              <a:latin typeface="+mn-ea"/>
            </a:endParaRPr>
          </a:p>
          <a:p>
            <a:r>
              <a:rPr lang="en-US" altLang="ja-JP" sz="2400" dirty="0">
                <a:solidFill>
                  <a:schemeClr val="bg1">
                    <a:lumMod val="50000"/>
                  </a:schemeClr>
                </a:solidFill>
                <a:latin typeface="+mn-ea"/>
              </a:rPr>
              <a:t>k=2</a:t>
            </a:r>
            <a:r>
              <a:rPr lang="ja-JP" altLang="en-US" sz="2400" dirty="0">
                <a:solidFill>
                  <a:schemeClr val="bg1">
                    <a:lumMod val="50000"/>
                  </a:schemeClr>
                </a:solidFill>
                <a:latin typeface="+mn-ea"/>
              </a:rPr>
              <a:t>で実践、関数マニュアル、例題</a:t>
            </a:r>
            <a:r>
              <a:rPr lang="en-US" altLang="ja-JP" sz="2400" dirty="0">
                <a:solidFill>
                  <a:schemeClr val="bg1">
                    <a:lumMod val="50000"/>
                  </a:schemeClr>
                </a:solidFill>
                <a:latin typeface="+mn-ea"/>
              </a:rPr>
              <a:t>2</a:t>
            </a:r>
            <a:r>
              <a:rPr lang="ja-JP" altLang="en-US" sz="2400" dirty="0">
                <a:solidFill>
                  <a:schemeClr val="bg1">
                    <a:lumMod val="50000"/>
                  </a:schemeClr>
                </a:solidFill>
                <a:latin typeface="+mn-ea"/>
              </a:rPr>
              <a:t>を実行、例題</a:t>
            </a:r>
            <a:r>
              <a:rPr lang="en-US" altLang="ja-JP" sz="2400" dirty="0">
                <a:solidFill>
                  <a:schemeClr val="bg1">
                    <a:lumMod val="50000"/>
                  </a:schemeClr>
                </a:solidFill>
                <a:latin typeface="+mn-ea"/>
              </a:rPr>
              <a:t>7</a:t>
            </a:r>
            <a:r>
              <a:rPr lang="ja-JP" altLang="en-US" sz="2400" dirty="0">
                <a:solidFill>
                  <a:schemeClr val="bg1">
                    <a:lumMod val="50000"/>
                  </a:schemeClr>
                </a:solidFill>
                <a:latin typeface="+mn-ea"/>
              </a:rPr>
              <a:t>を実行</a:t>
            </a:r>
            <a:endParaRPr lang="en-US" altLang="ja-JP" sz="2400" dirty="0">
              <a:solidFill>
                <a:schemeClr val="bg1">
                  <a:lumMod val="50000"/>
                </a:schemeClr>
              </a:solidFill>
              <a:latin typeface="+mn-ea"/>
            </a:endParaRPr>
          </a:p>
          <a:p>
            <a:r>
              <a:rPr lang="ja-JP" altLang="en-US" sz="2400" dirty="0">
                <a:solidFill>
                  <a:schemeClr val="bg1">
                    <a:lumMod val="50000"/>
                  </a:schemeClr>
                </a:solidFill>
                <a:latin typeface="+mn-ea"/>
              </a:rPr>
              <a:t>確率の話、作図（例題</a:t>
            </a:r>
            <a:r>
              <a:rPr lang="en-US" altLang="ja-JP" sz="2400" dirty="0">
                <a:solidFill>
                  <a:schemeClr val="bg1">
                    <a:lumMod val="50000"/>
                  </a:schemeClr>
                </a:solidFill>
                <a:latin typeface="+mn-ea"/>
              </a:rPr>
              <a:t>10</a:t>
            </a:r>
            <a:r>
              <a:rPr lang="ja-JP" altLang="en-US" sz="2400" dirty="0">
                <a:solidFill>
                  <a:schemeClr val="bg1">
                    <a:lumMod val="50000"/>
                  </a:schemeClr>
                </a:solidFill>
                <a:latin typeface="+mn-ea"/>
              </a:rPr>
              <a:t>）、作図（例題</a:t>
            </a:r>
            <a:r>
              <a:rPr lang="en-US" altLang="ja-JP" sz="2400" dirty="0">
                <a:solidFill>
                  <a:schemeClr val="bg1">
                    <a:lumMod val="50000"/>
                  </a:schemeClr>
                </a:solidFill>
                <a:latin typeface="+mn-ea"/>
              </a:rPr>
              <a:t>11</a:t>
            </a:r>
            <a:r>
              <a:rPr lang="ja-JP" altLang="en-US" sz="2400" dirty="0">
                <a:solidFill>
                  <a:schemeClr val="bg1">
                    <a:lumMod val="50000"/>
                  </a:schemeClr>
                </a:solidFill>
                <a:latin typeface="+mn-ea"/>
              </a:rPr>
              <a:t>）、作図（例題</a:t>
            </a:r>
            <a:r>
              <a:rPr lang="en-US" altLang="ja-JP" sz="2400" dirty="0">
                <a:solidFill>
                  <a:schemeClr val="bg1">
                    <a:lumMod val="50000"/>
                  </a:schemeClr>
                </a:solidFill>
                <a:latin typeface="+mn-ea"/>
              </a:rPr>
              <a:t>12</a:t>
            </a:r>
            <a:r>
              <a:rPr lang="ja-JP" altLang="en-US" sz="2400" dirty="0">
                <a:solidFill>
                  <a:schemeClr val="bg1">
                    <a:lumMod val="50000"/>
                  </a:schemeClr>
                </a:solidFill>
                <a:latin typeface="+mn-ea"/>
              </a:rPr>
              <a:t>）</a:t>
            </a:r>
            <a:endParaRPr lang="en-US" altLang="ja-JP" sz="2400" dirty="0">
              <a:solidFill>
                <a:schemeClr val="bg1">
                  <a:lumMod val="50000"/>
                </a:schemeClr>
              </a:solidFill>
              <a:latin typeface="+mn-ea"/>
            </a:endParaRPr>
          </a:p>
          <a:p>
            <a:r>
              <a:rPr lang="ja-JP" altLang="en-US" sz="2400" dirty="0">
                <a:solidFill>
                  <a:schemeClr val="bg1">
                    <a:lumMod val="50000"/>
                  </a:schemeClr>
                </a:solidFill>
                <a:latin typeface="+mn-ea"/>
              </a:rPr>
              <a:t>塩基配列解析の基礎</a:t>
            </a:r>
            <a:endParaRPr lang="en-US" altLang="ja-JP" sz="2400" dirty="0">
              <a:solidFill>
                <a:schemeClr val="bg1">
                  <a:lumMod val="50000"/>
                </a:schemeClr>
              </a:solidFill>
              <a:latin typeface="+mn-ea"/>
            </a:endParaRPr>
          </a:p>
          <a:p>
            <a:pPr lvl="1"/>
            <a:r>
              <a:rPr lang="en-US" altLang="ja-JP" sz="2000" dirty="0">
                <a:solidFill>
                  <a:schemeClr val="bg1">
                    <a:lumMod val="50000"/>
                  </a:schemeClr>
                </a:solidFill>
                <a:latin typeface="+mn-ea"/>
              </a:rPr>
              <a:t>GC</a:t>
            </a:r>
            <a:r>
              <a:rPr lang="ja-JP" altLang="en-US" sz="2000" dirty="0">
                <a:solidFill>
                  <a:schemeClr val="bg1">
                    <a:lumMod val="50000"/>
                  </a:schemeClr>
                </a:solidFill>
                <a:latin typeface="+mn-ea"/>
              </a:rPr>
              <a:t>含量、ランダム配列を生成、部分配列の切り出し</a:t>
            </a:r>
            <a:endParaRPr lang="en-US" altLang="ja-JP" sz="2000" dirty="0">
              <a:solidFill>
                <a:schemeClr val="bg1">
                  <a:lumMod val="50000"/>
                </a:schemeClr>
              </a:solidFill>
              <a:latin typeface="+mn-ea"/>
            </a:endParaRPr>
          </a:p>
          <a:p>
            <a:r>
              <a:rPr lang="ja-JP" altLang="en-US" sz="2400" dirty="0">
                <a:solidFill>
                  <a:schemeClr val="bg1">
                    <a:lumMod val="50000"/>
                  </a:schemeClr>
                </a:solidFill>
                <a:latin typeface="+mn-ea"/>
              </a:rPr>
              <a:t>ゲノムサイズ推定</a:t>
            </a:r>
            <a:endParaRPr lang="en-US" altLang="ja-JP" sz="2400" dirty="0">
              <a:solidFill>
                <a:schemeClr val="bg1">
                  <a:lumMod val="50000"/>
                </a:schemeClr>
              </a:solidFill>
              <a:latin typeface="+mn-ea"/>
            </a:endParaRPr>
          </a:p>
          <a:p>
            <a:pPr lvl="1"/>
            <a:r>
              <a:rPr lang="ja-JP" altLang="en-US" sz="2000" dirty="0">
                <a:solidFill>
                  <a:schemeClr val="bg1">
                    <a:lumMod val="50000"/>
                  </a:schemeClr>
                </a:solidFill>
                <a:latin typeface="+mn-ea"/>
              </a:rPr>
              <a:t>サンプルデータ（例題</a:t>
            </a:r>
            <a:r>
              <a:rPr lang="en-US" altLang="ja-JP" sz="2000" dirty="0">
                <a:solidFill>
                  <a:schemeClr val="bg1">
                    <a:lumMod val="50000"/>
                  </a:schemeClr>
                </a:solidFill>
                <a:latin typeface="+mn-ea"/>
              </a:rPr>
              <a:t>32</a:t>
            </a:r>
            <a:r>
              <a:rPr lang="ja-JP" altLang="en-US" sz="2000" dirty="0">
                <a:solidFill>
                  <a:schemeClr val="bg1">
                    <a:lumMod val="50000"/>
                  </a:schemeClr>
                </a:solidFill>
                <a:latin typeface="+mn-ea"/>
              </a:rPr>
              <a:t>）、被覆率（</a:t>
            </a:r>
            <a:r>
              <a:rPr lang="en-US" altLang="ja-JP" sz="2000" dirty="0">
                <a:solidFill>
                  <a:schemeClr val="bg1">
                    <a:lumMod val="50000"/>
                  </a:schemeClr>
                </a:solidFill>
                <a:latin typeface="+mn-ea"/>
              </a:rPr>
              <a:t>coverage</a:t>
            </a:r>
            <a:r>
              <a:rPr lang="ja-JP" altLang="en-US" sz="2000" dirty="0">
                <a:solidFill>
                  <a:schemeClr val="bg1">
                    <a:lumMod val="50000"/>
                  </a:schemeClr>
                </a:solidFill>
                <a:latin typeface="+mn-ea"/>
              </a:rPr>
              <a:t>）、基本的な考え方</a:t>
            </a:r>
            <a:r>
              <a:rPr lang="en-US" altLang="ja-JP" sz="2000" dirty="0">
                <a:solidFill>
                  <a:schemeClr val="bg1">
                    <a:lumMod val="50000"/>
                  </a:schemeClr>
                </a:solidFill>
                <a:latin typeface="+mn-ea"/>
              </a:rPr>
              <a:t>(</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7</a:t>
            </a:r>
            <a:r>
              <a:rPr lang="ja-JP" altLang="en-US" sz="2000" dirty="0">
                <a:solidFill>
                  <a:schemeClr val="bg1">
                    <a:lumMod val="50000"/>
                  </a:schemeClr>
                </a:solidFill>
                <a:latin typeface="+mn-ea"/>
              </a:rPr>
              <a:t>）</a:t>
            </a:r>
            <a:endParaRPr lang="en-US" altLang="ja-JP" sz="2000" dirty="0">
              <a:solidFill>
                <a:schemeClr val="bg1">
                  <a:lumMod val="50000"/>
                </a:schemeClr>
              </a:solidFill>
              <a:latin typeface="+mn-ea"/>
            </a:endParaRPr>
          </a:p>
          <a:p>
            <a:pPr lvl="1"/>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8</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k=2)</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9</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k=3</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1,000</a:t>
            </a:r>
            <a:r>
              <a:rPr lang="ja-JP" altLang="en-US" sz="2000" dirty="0">
                <a:solidFill>
                  <a:schemeClr val="bg1">
                    <a:lumMod val="50000"/>
                  </a:schemeClr>
                </a:solidFill>
                <a:latin typeface="+mn-ea"/>
              </a:rPr>
              <a:t>塩基の仮想ゲノム（サンプルデータの例題</a:t>
            </a:r>
            <a:r>
              <a:rPr lang="en-US" altLang="ja-JP" sz="2000" dirty="0">
                <a:solidFill>
                  <a:schemeClr val="bg1">
                    <a:lumMod val="50000"/>
                  </a:schemeClr>
                </a:solidFill>
                <a:latin typeface="+mn-ea"/>
              </a:rPr>
              <a:t>33</a:t>
            </a:r>
            <a:r>
              <a:rPr lang="ja-JP" altLang="en-US" sz="2000" dirty="0">
                <a:solidFill>
                  <a:schemeClr val="bg1">
                    <a:lumMod val="50000"/>
                  </a:schemeClr>
                </a:solidFill>
                <a:latin typeface="+mn-ea"/>
              </a:rPr>
              <a:t>）</a:t>
            </a:r>
            <a:endParaRPr lang="en-US" altLang="ja-JP" sz="2000" dirty="0">
              <a:solidFill>
                <a:schemeClr val="bg1">
                  <a:lumMod val="50000"/>
                </a:schemeClr>
              </a:solidFill>
              <a:latin typeface="+mn-ea"/>
            </a:endParaRPr>
          </a:p>
          <a:p>
            <a:pPr lvl="1"/>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11(k=10)</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12(k=10)</a:t>
            </a:r>
            <a:r>
              <a:rPr lang="ja-JP" altLang="en-US" sz="2000" dirty="0">
                <a:solidFill>
                  <a:schemeClr val="bg1">
                    <a:lumMod val="50000"/>
                  </a:schemeClr>
                </a:solidFill>
                <a:latin typeface="+mn-ea"/>
              </a:rPr>
              <a:t>、シークエンスエラーを含む場合</a:t>
            </a:r>
            <a:endParaRPr lang="en-US" altLang="ja-JP" sz="2000" dirty="0">
              <a:solidFill>
                <a:schemeClr val="bg1">
                  <a:lumMod val="50000"/>
                </a:schemeClr>
              </a:solidFill>
              <a:latin typeface="+mn-ea"/>
            </a:endParaRPr>
          </a:p>
          <a:p>
            <a:endParaRPr lang="en-US" altLang="ja-JP" sz="2400" dirty="0">
              <a:solidFill>
                <a:schemeClr val="bg1">
                  <a:lumMod val="50000"/>
                </a:schemeClr>
              </a:solidFill>
              <a:latin typeface="+mn-ea"/>
            </a:endParaRPr>
          </a:p>
          <a:p>
            <a:pPr lvl="1"/>
            <a:endParaRPr lang="en-US" altLang="ja-JP" sz="2000" dirty="0">
              <a:solidFill>
                <a:schemeClr val="bg1">
                  <a:lumMod val="50000"/>
                </a:schemeClr>
              </a:solidFill>
              <a:latin typeface="+mn-ea"/>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24</a:t>
            </a:fld>
            <a:endParaRPr kumimoji="0" lang="en-US" altLang="ja-JP">
              <a:latin typeface="Arial Black" pitchFamily="34" charset="0"/>
            </a:endParaRPr>
          </a:p>
        </p:txBody>
      </p:sp>
    </p:spTree>
    <p:extLst>
      <p:ext uri="{BB962C8B-B14F-4D97-AF65-F5344CB8AC3E}">
        <p14:creationId xmlns:p14="http://schemas.microsoft.com/office/powerpoint/2010/main" val="21363979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344488" y="188640"/>
            <a:ext cx="5631512" cy="936104"/>
          </a:xfrm>
        </p:spPr>
        <p:txBody>
          <a:bodyPr/>
          <a:lstStyle/>
          <a:p>
            <a:r>
              <a:rPr lang="en-US" altLang="ja-JP" sz="4000" dirty="0">
                <a:latin typeface="+mn-ea"/>
              </a:rPr>
              <a:t>k=1</a:t>
            </a:r>
            <a:r>
              <a:rPr lang="ja-JP" altLang="en-US" sz="4000" dirty="0">
                <a:latin typeface="+mn-ea"/>
              </a:rPr>
              <a:t>で実践</a:t>
            </a:r>
            <a:r>
              <a:rPr lang="en-US" altLang="ja-JP" sz="4000" dirty="0">
                <a:latin typeface="+mn-ea"/>
              </a:rPr>
              <a:t>1</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25</a:t>
            </a:fld>
            <a:endParaRPr lang="en-US" altLang="ja-JP" dirty="0">
              <a:solidFill>
                <a:srgbClr val="000000"/>
              </a:solidFill>
            </a:endParaRPr>
          </a:p>
        </p:txBody>
      </p:sp>
      <p:sp>
        <p:nvSpPr>
          <p:cNvPr id="85" name="Text Box 8">
            <a:extLst>
              <a:ext uri="{FF2B5EF4-FFF2-40B4-BE49-F238E27FC236}">
                <a16:creationId xmlns:a16="http://schemas.microsoft.com/office/drawing/2014/main" id="{B8687981-CDE0-4A3C-B063-D28EC8FAA18C}"/>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①の配列を入力として、②の出現頻度解析結果を得る作業を行ってみましょう。①の配列の</a:t>
            </a:r>
            <a:r>
              <a:rPr lang="en-US" altLang="ja-JP" dirty="0">
                <a:latin typeface="+mn-ea"/>
              </a:rPr>
              <a:t>FASTA</a:t>
            </a:r>
            <a:r>
              <a:rPr lang="ja-JP" altLang="en-US" dirty="0">
                <a:latin typeface="+mn-ea"/>
              </a:rPr>
              <a:t>形式ファイルは、</a:t>
            </a:r>
            <a:r>
              <a:rPr lang="en-US" altLang="ja-JP" dirty="0">
                <a:solidFill>
                  <a:srgbClr val="669900"/>
                </a:solidFill>
                <a:latin typeface="+mn-ea"/>
              </a:rPr>
              <a:t>seq_20.fasta</a:t>
            </a:r>
            <a:r>
              <a:rPr lang="ja-JP" altLang="en-US" dirty="0">
                <a:latin typeface="+mn-ea"/>
              </a:rPr>
              <a:t>です。</a:t>
            </a:r>
            <a:endParaRPr lang="en-US" altLang="ja-JP" dirty="0">
              <a:latin typeface="+mn-ea"/>
            </a:endParaRPr>
          </a:p>
        </p:txBody>
      </p:sp>
      <p:sp>
        <p:nvSpPr>
          <p:cNvPr id="111" name="正方形/長方形 110">
            <a:extLst>
              <a:ext uri="{FF2B5EF4-FFF2-40B4-BE49-F238E27FC236}">
                <a16:creationId xmlns:a16="http://schemas.microsoft.com/office/drawing/2014/main" id="{14B2A402-01C0-4F33-A2B4-0F457914F7DA}"/>
              </a:ext>
            </a:extLst>
          </p:cNvPr>
          <p:cNvSpPr/>
          <p:nvPr/>
        </p:nvSpPr>
        <p:spPr>
          <a:xfrm>
            <a:off x="36000" y="2016000"/>
            <a:ext cx="3207929" cy="369332"/>
          </a:xfrm>
          <a:prstGeom prst="rect">
            <a:avLst/>
          </a:prstGeom>
        </p:spPr>
        <p:txBody>
          <a:bodyPr wrap="none">
            <a:spAutoFit/>
          </a:bodyPr>
          <a:lstStyle/>
          <a:p>
            <a:r>
              <a:rPr lang="en-US" altLang="ja-JP" dirty="0">
                <a:latin typeface="+mn-ea"/>
              </a:rPr>
              <a:t>GGTACG</a:t>
            </a:r>
            <a:r>
              <a:rPr lang="en-US" altLang="ja-JP" dirty="0">
                <a:latin typeface="+mn-ea"/>
                <a:ea typeface="+mn-ea"/>
              </a:rPr>
              <a:t>GTTCCGGTTGCCGA</a:t>
            </a:r>
            <a:endParaRPr lang="ja-JP" altLang="en-US" sz="1800" dirty="0">
              <a:latin typeface="+mn-ea"/>
              <a:ea typeface="+mn-ea"/>
            </a:endParaRPr>
          </a:p>
        </p:txBody>
      </p:sp>
      <p:grpSp>
        <p:nvGrpSpPr>
          <p:cNvPr id="113" name="グループ化 25">
            <a:extLst>
              <a:ext uri="{FF2B5EF4-FFF2-40B4-BE49-F238E27FC236}">
                <a16:creationId xmlns:a16="http://schemas.microsoft.com/office/drawing/2014/main" id="{DB1E774B-5E91-4681-8ED2-C56A298617FF}"/>
              </a:ext>
            </a:extLst>
          </p:cNvPr>
          <p:cNvGrpSpPr>
            <a:grpSpLocks/>
          </p:cNvGrpSpPr>
          <p:nvPr/>
        </p:nvGrpSpPr>
        <p:grpSpPr bwMode="auto">
          <a:xfrm>
            <a:off x="1270800" y="1728000"/>
            <a:ext cx="647700" cy="368300"/>
            <a:chOff x="8265543" y="5967772"/>
            <a:chExt cx="647700" cy="369332"/>
          </a:xfrm>
        </p:grpSpPr>
        <p:sp>
          <p:nvSpPr>
            <p:cNvPr id="114" name="下矢印 26">
              <a:extLst>
                <a:ext uri="{FF2B5EF4-FFF2-40B4-BE49-F238E27FC236}">
                  <a16:creationId xmlns:a16="http://schemas.microsoft.com/office/drawing/2014/main" id="{1551F908-CEB3-4664-A21C-F50175C4CBEB}"/>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15" name="テキスト ボックス 27">
              <a:extLst>
                <a:ext uri="{FF2B5EF4-FFF2-40B4-BE49-F238E27FC236}">
                  <a16:creationId xmlns:a16="http://schemas.microsoft.com/office/drawing/2014/main" id="{A3292284-E8A8-4285-8DDC-9E403693D76B}"/>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116" name="グループ化 25">
            <a:extLst>
              <a:ext uri="{FF2B5EF4-FFF2-40B4-BE49-F238E27FC236}">
                <a16:creationId xmlns:a16="http://schemas.microsoft.com/office/drawing/2014/main" id="{811A5A19-1493-4D5A-9BBD-2A304301F95B}"/>
              </a:ext>
            </a:extLst>
          </p:cNvPr>
          <p:cNvGrpSpPr>
            <a:grpSpLocks/>
          </p:cNvGrpSpPr>
          <p:nvPr/>
        </p:nvGrpSpPr>
        <p:grpSpPr bwMode="auto">
          <a:xfrm>
            <a:off x="8290800" y="2111759"/>
            <a:ext cx="647700" cy="368300"/>
            <a:chOff x="8265543" y="5967772"/>
            <a:chExt cx="647700" cy="369332"/>
          </a:xfrm>
        </p:grpSpPr>
        <p:sp>
          <p:nvSpPr>
            <p:cNvPr id="117" name="下矢印 26">
              <a:extLst>
                <a:ext uri="{FF2B5EF4-FFF2-40B4-BE49-F238E27FC236}">
                  <a16:creationId xmlns:a16="http://schemas.microsoft.com/office/drawing/2014/main" id="{15CBB608-EA22-49EA-B7D9-D41745C2FAD1}"/>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18" name="テキスト ボックス 27">
              <a:extLst>
                <a:ext uri="{FF2B5EF4-FFF2-40B4-BE49-F238E27FC236}">
                  <a16:creationId xmlns:a16="http://schemas.microsoft.com/office/drawing/2014/main" id="{8BB481AE-A514-4F0D-8E62-D2363B520DC9}"/>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pic>
        <p:nvPicPr>
          <p:cNvPr id="119" name="図 118">
            <a:extLst>
              <a:ext uri="{FF2B5EF4-FFF2-40B4-BE49-F238E27FC236}">
                <a16:creationId xmlns:a16="http://schemas.microsoft.com/office/drawing/2014/main" id="{2764AE4C-51CC-432E-A0FF-CE9D8D624F15}"/>
              </a:ext>
            </a:extLst>
          </p:cNvPr>
          <p:cNvPicPr>
            <a:picLocks noChangeAspect="1"/>
          </p:cNvPicPr>
          <p:nvPr/>
        </p:nvPicPr>
        <p:blipFill rotWithShape="1">
          <a:blip r:embed="rId3"/>
          <a:srcRect r="33179"/>
          <a:stretch/>
        </p:blipFill>
        <p:spPr>
          <a:xfrm>
            <a:off x="8017200" y="2494800"/>
            <a:ext cx="774000" cy="853514"/>
          </a:xfrm>
          <a:prstGeom prst="rect">
            <a:avLst/>
          </a:prstGeom>
          <a:ln w="19050">
            <a:solidFill>
              <a:srgbClr val="FF0000"/>
            </a:solidFill>
          </a:ln>
        </p:spPr>
      </p:pic>
    </p:spTree>
    <p:extLst>
      <p:ext uri="{BB962C8B-B14F-4D97-AF65-F5344CB8AC3E}">
        <p14:creationId xmlns:p14="http://schemas.microsoft.com/office/powerpoint/2010/main" val="38668969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35FDC1B-2B1A-490D-85B4-F16E9AC39132}"/>
              </a:ext>
            </a:extLst>
          </p:cNvPr>
          <p:cNvPicPr>
            <a:picLocks noChangeAspect="1"/>
          </p:cNvPicPr>
          <p:nvPr/>
        </p:nvPicPr>
        <p:blipFill>
          <a:blip r:embed="rId3"/>
          <a:stretch>
            <a:fillRect/>
          </a:stretch>
        </p:blipFill>
        <p:spPr>
          <a:xfrm>
            <a:off x="36000" y="936000"/>
            <a:ext cx="7267575" cy="4343400"/>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en-US" altLang="ja-JP" sz="4000" dirty="0">
                <a:latin typeface="+mn-ea"/>
              </a:rPr>
              <a:t>k=1</a:t>
            </a:r>
            <a:r>
              <a:rPr lang="ja-JP" altLang="en-US" sz="4000" dirty="0">
                <a:latin typeface="+mn-ea"/>
              </a:rPr>
              <a:t>で実践</a:t>
            </a:r>
            <a:r>
              <a:rPr lang="en-US" altLang="ja-JP" sz="4000" dirty="0">
                <a:latin typeface="+mn-ea"/>
              </a:rPr>
              <a:t>2</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26</a:t>
            </a:fld>
            <a:endParaRPr lang="en-US" altLang="ja-JP" dirty="0">
              <a:solidFill>
                <a:srgbClr val="000000"/>
              </a:solidFill>
            </a:endParaRPr>
          </a:p>
        </p:txBody>
      </p:sp>
      <p:sp>
        <p:nvSpPr>
          <p:cNvPr id="85" name="Text Box 8">
            <a:extLst>
              <a:ext uri="{FF2B5EF4-FFF2-40B4-BE49-F238E27FC236}">
                <a16:creationId xmlns:a16="http://schemas.microsoft.com/office/drawing/2014/main" id="{B8687981-CDE0-4A3C-B063-D28EC8FAA18C}"/>
              </a:ext>
            </a:extLst>
          </p:cNvPr>
          <p:cNvSpPr txBox="1">
            <a:spLocks noChangeArrowheads="1"/>
          </p:cNvSpPr>
          <p:nvPr/>
        </p:nvSpPr>
        <p:spPr bwMode="auto">
          <a:xfrm>
            <a:off x="5796172" y="46100"/>
            <a:ext cx="4053371" cy="2308324"/>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①の配列を入力として、②の出現頻度解析結果を得る作業を行ってみましょう。①の配列の</a:t>
            </a:r>
            <a:r>
              <a:rPr lang="en-US" altLang="ja-JP" dirty="0">
                <a:solidFill>
                  <a:schemeClr val="bg1">
                    <a:lumMod val="50000"/>
                  </a:schemeClr>
                </a:solidFill>
                <a:latin typeface="+mn-ea"/>
              </a:rPr>
              <a:t>FASTA</a:t>
            </a:r>
            <a:r>
              <a:rPr lang="ja-JP" altLang="en-US" dirty="0">
                <a:solidFill>
                  <a:schemeClr val="bg1">
                    <a:lumMod val="50000"/>
                  </a:schemeClr>
                </a:solidFill>
                <a:latin typeface="+mn-ea"/>
              </a:rPr>
              <a:t>形式ファイルは、</a:t>
            </a:r>
            <a:r>
              <a:rPr lang="en-US" altLang="ja-JP" dirty="0">
                <a:solidFill>
                  <a:schemeClr val="bg1">
                    <a:lumMod val="50000"/>
                  </a:schemeClr>
                </a:solidFill>
                <a:latin typeface="+mn-ea"/>
              </a:rPr>
              <a:t>seq_20.fasta</a:t>
            </a:r>
            <a:r>
              <a:rPr lang="ja-JP" altLang="en-US" dirty="0">
                <a:solidFill>
                  <a:schemeClr val="bg1">
                    <a:lumMod val="50000"/>
                  </a:schemeClr>
                </a:solidFill>
                <a:latin typeface="+mn-ea"/>
              </a:rPr>
              <a:t>です。</a:t>
            </a:r>
            <a:r>
              <a:rPr lang="ja-JP" altLang="en-US" dirty="0">
                <a:latin typeface="+mn-ea"/>
              </a:rPr>
              <a:t>③デスクトップ上に</a:t>
            </a:r>
            <a:r>
              <a:rPr lang="en-US" altLang="ja-JP" dirty="0" err="1">
                <a:solidFill>
                  <a:srgbClr val="669900"/>
                </a:solidFill>
                <a:latin typeface="+mn-ea"/>
              </a:rPr>
              <a:t>hoge</a:t>
            </a:r>
            <a:r>
              <a:rPr lang="ja-JP" altLang="en-US" dirty="0">
                <a:latin typeface="+mn-ea"/>
              </a:rPr>
              <a:t>フォルダを作成して④保存。特に</a:t>
            </a:r>
            <a:r>
              <a:rPr lang="en-US" altLang="ja-JP" dirty="0">
                <a:latin typeface="+mn-ea"/>
              </a:rPr>
              <a:t>Mac</a:t>
            </a:r>
            <a:r>
              <a:rPr lang="ja-JP" altLang="en-US" dirty="0">
                <a:latin typeface="+mn-ea"/>
              </a:rPr>
              <a:t>ユーザは⑤拡張子が</a:t>
            </a:r>
            <a:r>
              <a:rPr lang="en-US" altLang="ja-JP" dirty="0">
                <a:latin typeface="+mn-ea"/>
              </a:rPr>
              <a:t>.txt</a:t>
            </a:r>
            <a:r>
              <a:rPr lang="ja-JP" altLang="en-US" dirty="0">
                <a:latin typeface="+mn-ea"/>
              </a:rPr>
              <a:t>に勝手に変更されていれば</a:t>
            </a:r>
            <a:r>
              <a:rPr lang="en-US" altLang="ja-JP" dirty="0">
                <a:latin typeface="+mn-ea"/>
              </a:rPr>
              <a:t>.</a:t>
            </a:r>
            <a:r>
              <a:rPr lang="en-US" altLang="ja-JP" dirty="0" err="1">
                <a:latin typeface="+mn-ea"/>
              </a:rPr>
              <a:t>fasta</a:t>
            </a:r>
            <a:r>
              <a:rPr lang="ja-JP" altLang="en-US" dirty="0">
                <a:latin typeface="+mn-ea"/>
              </a:rPr>
              <a:t>に戻すことをお忘れなく。</a:t>
            </a:r>
            <a:endParaRPr lang="en-US" altLang="ja-JP" dirty="0">
              <a:latin typeface="+mn-ea"/>
            </a:endParaRPr>
          </a:p>
        </p:txBody>
      </p:sp>
      <p:grpSp>
        <p:nvGrpSpPr>
          <p:cNvPr id="17" name="グループ化 19">
            <a:extLst>
              <a:ext uri="{FF2B5EF4-FFF2-40B4-BE49-F238E27FC236}">
                <a16:creationId xmlns:a16="http://schemas.microsoft.com/office/drawing/2014/main" id="{229B95CA-45C2-4AA3-BA1E-13893AFAC030}"/>
              </a:ext>
            </a:extLst>
          </p:cNvPr>
          <p:cNvGrpSpPr>
            <a:grpSpLocks/>
          </p:cNvGrpSpPr>
          <p:nvPr/>
        </p:nvGrpSpPr>
        <p:grpSpPr bwMode="auto">
          <a:xfrm>
            <a:off x="3512840" y="1188000"/>
            <a:ext cx="433387" cy="647700"/>
            <a:chOff x="9008376" y="4278533"/>
            <a:chExt cx="432048" cy="647700"/>
          </a:xfrm>
        </p:grpSpPr>
        <p:sp>
          <p:nvSpPr>
            <p:cNvPr id="22" name="下矢印 20">
              <a:extLst>
                <a:ext uri="{FF2B5EF4-FFF2-40B4-BE49-F238E27FC236}">
                  <a16:creationId xmlns:a16="http://schemas.microsoft.com/office/drawing/2014/main" id="{E47CC390-A493-4C5E-B761-ECDC65730916}"/>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3" name="テキスト ボックス 21">
              <a:extLst>
                <a:ext uri="{FF2B5EF4-FFF2-40B4-BE49-F238E27FC236}">
                  <a16:creationId xmlns:a16="http://schemas.microsoft.com/office/drawing/2014/main" id="{2E05A757-8777-40E2-B734-A2CD89C53234}"/>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24" name="グループ化 19">
            <a:extLst>
              <a:ext uri="{FF2B5EF4-FFF2-40B4-BE49-F238E27FC236}">
                <a16:creationId xmlns:a16="http://schemas.microsoft.com/office/drawing/2014/main" id="{33CA06E8-F0EC-4215-98A9-496FAC4AC6F4}"/>
              </a:ext>
            </a:extLst>
          </p:cNvPr>
          <p:cNvGrpSpPr>
            <a:grpSpLocks/>
          </p:cNvGrpSpPr>
          <p:nvPr/>
        </p:nvGrpSpPr>
        <p:grpSpPr bwMode="auto">
          <a:xfrm>
            <a:off x="3024000" y="4114800"/>
            <a:ext cx="433387" cy="647700"/>
            <a:chOff x="9008376" y="4278533"/>
            <a:chExt cx="432048" cy="647700"/>
          </a:xfrm>
        </p:grpSpPr>
        <p:sp>
          <p:nvSpPr>
            <p:cNvPr id="25" name="下矢印 20">
              <a:extLst>
                <a:ext uri="{FF2B5EF4-FFF2-40B4-BE49-F238E27FC236}">
                  <a16:creationId xmlns:a16="http://schemas.microsoft.com/office/drawing/2014/main" id="{5D56CBD8-C906-44C9-9D2D-D1B7C918C835}"/>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6" name="テキスト ボックス 21">
              <a:extLst>
                <a:ext uri="{FF2B5EF4-FFF2-40B4-BE49-F238E27FC236}">
                  <a16:creationId xmlns:a16="http://schemas.microsoft.com/office/drawing/2014/main" id="{74CEDDB7-BBAB-43F8-A24F-630D5C25824A}"/>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grpSp>
        <p:nvGrpSpPr>
          <p:cNvPr id="27" name="グループ化 25">
            <a:extLst>
              <a:ext uri="{FF2B5EF4-FFF2-40B4-BE49-F238E27FC236}">
                <a16:creationId xmlns:a16="http://schemas.microsoft.com/office/drawing/2014/main" id="{D13BBD56-8B33-4863-B263-FC206064EE34}"/>
              </a:ext>
            </a:extLst>
          </p:cNvPr>
          <p:cNvGrpSpPr>
            <a:grpSpLocks/>
          </p:cNvGrpSpPr>
          <p:nvPr/>
        </p:nvGrpSpPr>
        <p:grpSpPr bwMode="auto">
          <a:xfrm>
            <a:off x="5050800" y="4518000"/>
            <a:ext cx="647700" cy="368300"/>
            <a:chOff x="8265543" y="5967772"/>
            <a:chExt cx="647700" cy="369332"/>
          </a:xfrm>
        </p:grpSpPr>
        <p:sp>
          <p:nvSpPr>
            <p:cNvPr id="28" name="下矢印 26">
              <a:extLst>
                <a:ext uri="{FF2B5EF4-FFF2-40B4-BE49-F238E27FC236}">
                  <a16:creationId xmlns:a16="http://schemas.microsoft.com/office/drawing/2014/main" id="{BA2FF00D-A0C1-4ECD-AF37-88CC8CC282F5}"/>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9" name="テキスト ボックス 27">
              <a:extLst>
                <a:ext uri="{FF2B5EF4-FFF2-40B4-BE49-F238E27FC236}">
                  <a16:creationId xmlns:a16="http://schemas.microsoft.com/office/drawing/2014/main" id="{3A9741E9-BAC6-4FC2-99EC-39EB483520D8}"/>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Tree>
    <p:extLst>
      <p:ext uri="{BB962C8B-B14F-4D97-AF65-F5344CB8AC3E}">
        <p14:creationId xmlns:p14="http://schemas.microsoft.com/office/powerpoint/2010/main" val="41241305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0F8EC71-00CA-4914-84CE-61D9546927E0}"/>
              </a:ext>
            </a:extLst>
          </p:cNvPr>
          <p:cNvPicPr>
            <a:picLocks noChangeAspect="1"/>
          </p:cNvPicPr>
          <p:nvPr/>
        </p:nvPicPr>
        <p:blipFill>
          <a:blip r:embed="rId3"/>
          <a:stretch>
            <a:fillRect/>
          </a:stretch>
        </p:blipFill>
        <p:spPr>
          <a:xfrm>
            <a:off x="35990" y="936000"/>
            <a:ext cx="6720840" cy="3383280"/>
          </a:xfrm>
          <a:prstGeom prst="rect">
            <a:avLst/>
          </a:prstGeom>
          <a:ln>
            <a:solidFill>
              <a:srgbClr val="000000"/>
            </a:solidFill>
          </a:ln>
        </p:spPr>
      </p:pic>
      <p:sp>
        <p:nvSpPr>
          <p:cNvPr id="279554" name="Rectangle 2"/>
          <p:cNvSpPr>
            <a:spLocks noGrp="1" noChangeArrowheads="1"/>
          </p:cNvSpPr>
          <p:nvPr>
            <p:ph type="title"/>
          </p:nvPr>
        </p:nvSpPr>
        <p:spPr>
          <a:xfrm>
            <a:off x="344488" y="188640"/>
            <a:ext cx="5631512" cy="936104"/>
          </a:xfrm>
        </p:spPr>
        <p:txBody>
          <a:bodyPr/>
          <a:lstStyle/>
          <a:p>
            <a:r>
              <a:rPr lang="en-US" altLang="ja-JP" sz="4000" dirty="0">
                <a:latin typeface="+mn-ea"/>
              </a:rPr>
              <a:t>k=1</a:t>
            </a:r>
            <a:r>
              <a:rPr lang="ja-JP" altLang="en-US" sz="4000" dirty="0">
                <a:latin typeface="+mn-ea"/>
              </a:rPr>
              <a:t>で実践</a:t>
            </a:r>
            <a:r>
              <a:rPr lang="en-US" altLang="ja-JP" sz="4000" dirty="0">
                <a:latin typeface="+mn-ea"/>
              </a:rPr>
              <a:t>3</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27</a:t>
            </a:fld>
            <a:endParaRPr lang="en-US" altLang="ja-JP" dirty="0">
              <a:solidFill>
                <a:srgbClr val="000000"/>
              </a:solidFill>
            </a:endParaRPr>
          </a:p>
        </p:txBody>
      </p:sp>
      <p:sp>
        <p:nvSpPr>
          <p:cNvPr id="20" name="Text Box 8">
            <a:extLst>
              <a:ext uri="{FF2B5EF4-FFF2-40B4-BE49-F238E27FC236}">
                <a16:creationId xmlns:a16="http://schemas.microsoft.com/office/drawing/2014/main" id="{66563210-9E8C-4EF3-B61A-C595B819A6CE}"/>
              </a:ext>
            </a:extLst>
          </p:cNvPr>
          <p:cNvSpPr txBox="1">
            <a:spLocks noChangeArrowheads="1"/>
          </p:cNvSpPr>
          <p:nvPr/>
        </p:nvSpPr>
        <p:spPr bwMode="auto">
          <a:xfrm>
            <a:off x="5796172" y="46100"/>
            <a:ext cx="4053371" cy="64633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①「デスクトップの</a:t>
            </a:r>
            <a:r>
              <a:rPr lang="en-US" altLang="ja-JP" dirty="0" err="1">
                <a:solidFill>
                  <a:srgbClr val="669900"/>
                </a:solidFill>
                <a:latin typeface="+mn-ea"/>
              </a:rPr>
              <a:t>hoge</a:t>
            </a:r>
            <a:r>
              <a:rPr lang="ja-JP" altLang="en-US" dirty="0">
                <a:latin typeface="+mn-ea"/>
              </a:rPr>
              <a:t>フォルダ」にある、②</a:t>
            </a:r>
            <a:r>
              <a:rPr lang="en-US" altLang="ja-JP" dirty="0">
                <a:solidFill>
                  <a:srgbClr val="669900"/>
                </a:solidFill>
                <a:latin typeface="+mn-ea"/>
              </a:rPr>
              <a:t>seq_20.fasta</a:t>
            </a:r>
            <a:r>
              <a:rPr lang="ja-JP" altLang="en-US" dirty="0">
                <a:latin typeface="+mn-ea"/>
              </a:rPr>
              <a:t>の、③中身。</a:t>
            </a:r>
            <a:endParaRPr lang="en-US" altLang="ja-JP" dirty="0">
              <a:latin typeface="+mn-ea"/>
            </a:endParaRPr>
          </a:p>
        </p:txBody>
      </p:sp>
      <p:grpSp>
        <p:nvGrpSpPr>
          <p:cNvPr id="21" name="グループ化 19">
            <a:extLst>
              <a:ext uri="{FF2B5EF4-FFF2-40B4-BE49-F238E27FC236}">
                <a16:creationId xmlns:a16="http://schemas.microsoft.com/office/drawing/2014/main" id="{D4C09600-5A09-40F4-BD27-3694A0A03D57}"/>
              </a:ext>
            </a:extLst>
          </p:cNvPr>
          <p:cNvGrpSpPr>
            <a:grpSpLocks/>
          </p:cNvGrpSpPr>
          <p:nvPr/>
        </p:nvGrpSpPr>
        <p:grpSpPr bwMode="auto">
          <a:xfrm>
            <a:off x="4392000" y="1666800"/>
            <a:ext cx="433387" cy="647700"/>
            <a:chOff x="9008376" y="4278533"/>
            <a:chExt cx="432048" cy="647700"/>
          </a:xfrm>
        </p:grpSpPr>
        <p:sp>
          <p:nvSpPr>
            <p:cNvPr id="22" name="下矢印 20">
              <a:extLst>
                <a:ext uri="{FF2B5EF4-FFF2-40B4-BE49-F238E27FC236}">
                  <a16:creationId xmlns:a16="http://schemas.microsoft.com/office/drawing/2014/main" id="{3D0A64D0-943C-4E57-8AE3-E64DB8DEEFA1}"/>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3" name="テキスト ボックス 21">
              <a:extLst>
                <a:ext uri="{FF2B5EF4-FFF2-40B4-BE49-F238E27FC236}">
                  <a16:creationId xmlns:a16="http://schemas.microsoft.com/office/drawing/2014/main" id="{5804A818-2EA9-4DE9-816D-6B0D60DD363D}"/>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24" name="グループ化 19">
            <a:extLst>
              <a:ext uri="{FF2B5EF4-FFF2-40B4-BE49-F238E27FC236}">
                <a16:creationId xmlns:a16="http://schemas.microsoft.com/office/drawing/2014/main" id="{EF82606D-96FA-4156-A6BE-5163C45755AF}"/>
              </a:ext>
            </a:extLst>
          </p:cNvPr>
          <p:cNvGrpSpPr>
            <a:grpSpLocks/>
          </p:cNvGrpSpPr>
          <p:nvPr/>
        </p:nvGrpSpPr>
        <p:grpSpPr bwMode="auto">
          <a:xfrm>
            <a:off x="2432720" y="2541600"/>
            <a:ext cx="433387" cy="647700"/>
            <a:chOff x="9008376" y="4278533"/>
            <a:chExt cx="432048" cy="647700"/>
          </a:xfrm>
        </p:grpSpPr>
        <p:sp>
          <p:nvSpPr>
            <p:cNvPr id="25" name="下矢印 20">
              <a:extLst>
                <a:ext uri="{FF2B5EF4-FFF2-40B4-BE49-F238E27FC236}">
                  <a16:creationId xmlns:a16="http://schemas.microsoft.com/office/drawing/2014/main" id="{DA1092B2-289A-4575-AF39-47988AE38E10}"/>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6" name="テキスト ボックス 21">
              <a:extLst>
                <a:ext uri="{FF2B5EF4-FFF2-40B4-BE49-F238E27FC236}">
                  <a16:creationId xmlns:a16="http://schemas.microsoft.com/office/drawing/2014/main" id="{D6F92D5F-55D1-49A8-A6B0-A7810627A245}"/>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pic>
        <p:nvPicPr>
          <p:cNvPr id="30" name="図 29">
            <a:extLst>
              <a:ext uri="{FF2B5EF4-FFF2-40B4-BE49-F238E27FC236}">
                <a16:creationId xmlns:a16="http://schemas.microsoft.com/office/drawing/2014/main" id="{A8913436-35BA-43EB-A905-D900D5F05D8D}"/>
              </a:ext>
            </a:extLst>
          </p:cNvPr>
          <p:cNvPicPr>
            <a:picLocks noChangeAspect="1"/>
          </p:cNvPicPr>
          <p:nvPr/>
        </p:nvPicPr>
        <p:blipFill>
          <a:blip r:embed="rId4"/>
          <a:stretch>
            <a:fillRect/>
          </a:stretch>
        </p:blipFill>
        <p:spPr>
          <a:xfrm>
            <a:off x="704528" y="3376006"/>
            <a:ext cx="3353090" cy="792548"/>
          </a:xfrm>
          <a:prstGeom prst="rect">
            <a:avLst/>
          </a:prstGeom>
          <a:ln w="19050">
            <a:solidFill>
              <a:srgbClr val="FF0000"/>
            </a:solidFill>
          </a:ln>
        </p:spPr>
      </p:pic>
      <p:grpSp>
        <p:nvGrpSpPr>
          <p:cNvPr id="31" name="グループ化 1">
            <a:extLst>
              <a:ext uri="{FF2B5EF4-FFF2-40B4-BE49-F238E27FC236}">
                <a16:creationId xmlns:a16="http://schemas.microsoft.com/office/drawing/2014/main" id="{1692E80E-467F-4ACE-9312-6A048A3D9094}"/>
              </a:ext>
            </a:extLst>
          </p:cNvPr>
          <p:cNvGrpSpPr>
            <a:grpSpLocks/>
          </p:cNvGrpSpPr>
          <p:nvPr/>
        </p:nvGrpSpPr>
        <p:grpSpPr bwMode="auto">
          <a:xfrm>
            <a:off x="4006433" y="2924944"/>
            <a:ext cx="415498" cy="647700"/>
            <a:chOff x="8946000" y="4620357"/>
            <a:chExt cx="415497" cy="647700"/>
          </a:xfrm>
        </p:grpSpPr>
        <p:sp>
          <p:nvSpPr>
            <p:cNvPr id="32" name="下矢印 31">
              <a:extLst>
                <a:ext uri="{FF2B5EF4-FFF2-40B4-BE49-F238E27FC236}">
                  <a16:creationId xmlns:a16="http://schemas.microsoft.com/office/drawing/2014/main" id="{626D70DD-DA9E-4297-B76F-32CD5DD146BD}"/>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3" name="正方形/長方形 1">
              <a:extLst>
                <a:ext uri="{FF2B5EF4-FFF2-40B4-BE49-F238E27FC236}">
                  <a16:creationId xmlns:a16="http://schemas.microsoft.com/office/drawing/2014/main" id="{87B9F6C1-E509-46B5-A4FD-A99DD00AB723}"/>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spTree>
    <p:extLst>
      <p:ext uri="{BB962C8B-B14F-4D97-AF65-F5344CB8AC3E}">
        <p14:creationId xmlns:p14="http://schemas.microsoft.com/office/powerpoint/2010/main" val="34257758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4275819-A83B-4E37-DDF4-CD9398134754}"/>
              </a:ext>
            </a:extLst>
          </p:cNvPr>
          <p:cNvPicPr>
            <a:picLocks noChangeAspect="1"/>
          </p:cNvPicPr>
          <p:nvPr/>
        </p:nvPicPr>
        <p:blipFill>
          <a:blip r:embed="rId3"/>
          <a:stretch>
            <a:fillRect/>
          </a:stretch>
        </p:blipFill>
        <p:spPr>
          <a:xfrm>
            <a:off x="36001" y="936005"/>
            <a:ext cx="8752523" cy="5314950"/>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en-US" altLang="ja-JP" sz="4000" dirty="0">
                <a:latin typeface="+mn-ea"/>
              </a:rPr>
              <a:t>k=1</a:t>
            </a:r>
            <a:r>
              <a:rPr lang="ja-JP" altLang="en-US" sz="4000" dirty="0">
                <a:latin typeface="+mn-ea"/>
              </a:rPr>
              <a:t>で実践</a:t>
            </a:r>
            <a:r>
              <a:rPr lang="en-US" altLang="ja-JP" sz="4000" dirty="0">
                <a:latin typeface="+mn-ea"/>
              </a:rPr>
              <a:t>4</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28</a:t>
            </a:fld>
            <a:endParaRPr lang="en-US" altLang="ja-JP" dirty="0">
              <a:solidFill>
                <a:srgbClr val="000000"/>
              </a:solidFill>
            </a:endParaRPr>
          </a:p>
        </p:txBody>
      </p:sp>
      <p:sp>
        <p:nvSpPr>
          <p:cNvPr id="20" name="Text Box 8">
            <a:extLst>
              <a:ext uri="{FF2B5EF4-FFF2-40B4-BE49-F238E27FC236}">
                <a16:creationId xmlns:a16="http://schemas.microsoft.com/office/drawing/2014/main" id="{66563210-9E8C-4EF3-B61A-C595B819A6CE}"/>
              </a:ext>
            </a:extLst>
          </p:cNvPr>
          <p:cNvSpPr txBox="1">
            <a:spLocks noChangeArrowheads="1"/>
          </p:cNvSpPr>
          <p:nvPr/>
        </p:nvSpPr>
        <p:spPr bwMode="auto">
          <a:xfrm>
            <a:off x="5796172" y="46100"/>
            <a:ext cx="4053371" cy="64633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en-US" altLang="ja-JP" dirty="0">
                <a:latin typeface="+mn-ea"/>
              </a:rPr>
              <a:t>k-mer</a:t>
            </a:r>
            <a:r>
              <a:rPr lang="ja-JP" altLang="en-US" dirty="0">
                <a:latin typeface="+mn-ea"/>
              </a:rPr>
              <a:t>出現頻度解析</a:t>
            </a:r>
            <a:r>
              <a:rPr lang="en-US" altLang="ja-JP" dirty="0">
                <a:latin typeface="+mn-ea"/>
              </a:rPr>
              <a:t>(k=1)</a:t>
            </a:r>
            <a:r>
              <a:rPr lang="ja-JP" altLang="en-US" dirty="0">
                <a:latin typeface="+mn-ea"/>
              </a:rPr>
              <a:t>を行う項目は、①の中の</a:t>
            </a:r>
            <a:r>
              <a:rPr lang="en-US" altLang="ja-JP" dirty="0">
                <a:latin typeface="+mn-ea"/>
              </a:rPr>
              <a:t>…</a:t>
            </a:r>
          </a:p>
        </p:txBody>
      </p:sp>
      <p:grpSp>
        <p:nvGrpSpPr>
          <p:cNvPr id="39" name="グループ化 19">
            <a:extLst>
              <a:ext uri="{FF2B5EF4-FFF2-40B4-BE49-F238E27FC236}">
                <a16:creationId xmlns:a16="http://schemas.microsoft.com/office/drawing/2014/main" id="{D4DB4A03-B171-4329-8C1C-BA36A529154E}"/>
              </a:ext>
            </a:extLst>
          </p:cNvPr>
          <p:cNvGrpSpPr>
            <a:grpSpLocks/>
          </p:cNvGrpSpPr>
          <p:nvPr/>
        </p:nvGrpSpPr>
        <p:grpSpPr bwMode="auto">
          <a:xfrm>
            <a:off x="3096000" y="1908000"/>
            <a:ext cx="433387" cy="647700"/>
            <a:chOff x="9008376" y="4278533"/>
            <a:chExt cx="432048" cy="647700"/>
          </a:xfrm>
        </p:grpSpPr>
        <p:sp>
          <p:nvSpPr>
            <p:cNvPr id="40" name="下矢印 20">
              <a:extLst>
                <a:ext uri="{FF2B5EF4-FFF2-40B4-BE49-F238E27FC236}">
                  <a16:creationId xmlns:a16="http://schemas.microsoft.com/office/drawing/2014/main" id="{A2421F0C-B600-4EE4-AE76-7F35DC27F86C}"/>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41" name="テキスト ボックス 21">
              <a:extLst>
                <a:ext uri="{FF2B5EF4-FFF2-40B4-BE49-F238E27FC236}">
                  <a16:creationId xmlns:a16="http://schemas.microsoft.com/office/drawing/2014/main" id="{329C6FDC-A497-43E0-A066-1EEC2011E0C0}"/>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1103203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7A53DCC-9EAC-0DDF-6E8E-4F6785FD6B64}"/>
              </a:ext>
            </a:extLst>
          </p:cNvPr>
          <p:cNvPicPr>
            <a:picLocks noChangeAspect="1"/>
          </p:cNvPicPr>
          <p:nvPr/>
        </p:nvPicPr>
        <p:blipFill>
          <a:blip r:embed="rId3"/>
          <a:stretch>
            <a:fillRect/>
          </a:stretch>
        </p:blipFill>
        <p:spPr>
          <a:xfrm>
            <a:off x="36001" y="936005"/>
            <a:ext cx="8752523" cy="5314950"/>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en-US" altLang="ja-JP" sz="4000" dirty="0">
                <a:latin typeface="+mn-ea"/>
              </a:rPr>
              <a:t>k=1</a:t>
            </a:r>
            <a:r>
              <a:rPr lang="ja-JP" altLang="en-US" sz="4000" dirty="0">
                <a:latin typeface="+mn-ea"/>
              </a:rPr>
              <a:t>で実践</a:t>
            </a:r>
            <a:r>
              <a:rPr lang="en-US" altLang="ja-JP" sz="4000" dirty="0">
                <a:latin typeface="+mn-ea"/>
              </a:rPr>
              <a:t>5</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29</a:t>
            </a:fld>
            <a:endParaRPr lang="en-US" altLang="ja-JP" dirty="0">
              <a:solidFill>
                <a:srgbClr val="000000"/>
              </a:solidFill>
            </a:endParaRPr>
          </a:p>
        </p:txBody>
      </p:sp>
      <p:sp>
        <p:nvSpPr>
          <p:cNvPr id="20" name="Text Box 8">
            <a:extLst>
              <a:ext uri="{FF2B5EF4-FFF2-40B4-BE49-F238E27FC236}">
                <a16:creationId xmlns:a16="http://schemas.microsoft.com/office/drawing/2014/main" id="{66563210-9E8C-4EF3-B61A-C595B819A6CE}"/>
              </a:ext>
            </a:extLst>
          </p:cNvPr>
          <p:cNvSpPr txBox="1">
            <a:spLocks noChangeArrowheads="1"/>
          </p:cNvSpPr>
          <p:nvPr/>
        </p:nvSpPr>
        <p:spPr bwMode="auto">
          <a:xfrm>
            <a:off x="5796172" y="46100"/>
            <a:ext cx="4053371" cy="64633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en-US" altLang="ja-JP" dirty="0">
                <a:solidFill>
                  <a:schemeClr val="bg1">
                    <a:lumMod val="50000"/>
                  </a:schemeClr>
                </a:solidFill>
                <a:latin typeface="+mn-ea"/>
              </a:rPr>
              <a:t>k-mer</a:t>
            </a:r>
            <a:r>
              <a:rPr lang="ja-JP" altLang="en-US" dirty="0">
                <a:solidFill>
                  <a:schemeClr val="bg1">
                    <a:lumMod val="50000"/>
                  </a:schemeClr>
                </a:solidFill>
                <a:latin typeface="+mn-ea"/>
              </a:rPr>
              <a:t>出現頻度解析</a:t>
            </a:r>
            <a:r>
              <a:rPr lang="en-US" altLang="ja-JP" dirty="0">
                <a:solidFill>
                  <a:schemeClr val="bg1">
                    <a:lumMod val="50000"/>
                  </a:schemeClr>
                </a:solidFill>
                <a:latin typeface="+mn-ea"/>
              </a:rPr>
              <a:t>(k=1)</a:t>
            </a:r>
            <a:r>
              <a:rPr lang="ja-JP" altLang="en-US" dirty="0">
                <a:solidFill>
                  <a:schemeClr val="bg1">
                    <a:lumMod val="50000"/>
                  </a:schemeClr>
                </a:solidFill>
                <a:latin typeface="+mn-ea"/>
              </a:rPr>
              <a:t>を行う項目は、①の中の、</a:t>
            </a:r>
            <a:r>
              <a:rPr lang="ja-JP" altLang="en-US" dirty="0">
                <a:latin typeface="+mn-ea"/>
              </a:rPr>
              <a:t>②です。</a:t>
            </a:r>
            <a:endParaRPr lang="en-US" altLang="ja-JP" dirty="0">
              <a:latin typeface="+mn-ea"/>
            </a:endParaRPr>
          </a:p>
        </p:txBody>
      </p:sp>
      <p:grpSp>
        <p:nvGrpSpPr>
          <p:cNvPr id="15" name="グループ化 19">
            <a:extLst>
              <a:ext uri="{FF2B5EF4-FFF2-40B4-BE49-F238E27FC236}">
                <a16:creationId xmlns:a16="http://schemas.microsoft.com/office/drawing/2014/main" id="{2FD5BF2B-D9D1-4CBB-9DA0-F0E24BA977D9}"/>
              </a:ext>
            </a:extLst>
          </p:cNvPr>
          <p:cNvGrpSpPr>
            <a:grpSpLocks/>
          </p:cNvGrpSpPr>
          <p:nvPr/>
        </p:nvGrpSpPr>
        <p:grpSpPr bwMode="auto">
          <a:xfrm>
            <a:off x="5803200" y="4345200"/>
            <a:ext cx="433387" cy="647700"/>
            <a:chOff x="9008376" y="4278533"/>
            <a:chExt cx="432048" cy="647700"/>
          </a:xfrm>
        </p:grpSpPr>
        <p:sp>
          <p:nvSpPr>
            <p:cNvPr id="16" name="下矢印 20">
              <a:extLst>
                <a:ext uri="{FF2B5EF4-FFF2-40B4-BE49-F238E27FC236}">
                  <a16:creationId xmlns:a16="http://schemas.microsoft.com/office/drawing/2014/main" id="{2CB76E72-DE81-41F5-9753-0DA9C6BFC551}"/>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7" name="テキスト ボックス 21">
              <a:extLst>
                <a:ext uri="{FF2B5EF4-FFF2-40B4-BE49-F238E27FC236}">
                  <a16:creationId xmlns:a16="http://schemas.microsoft.com/office/drawing/2014/main" id="{C68D7B8D-D6ED-40CF-9FC8-0D26250D66BE}"/>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pic>
        <p:nvPicPr>
          <p:cNvPr id="3" name="図 2">
            <a:extLst>
              <a:ext uri="{FF2B5EF4-FFF2-40B4-BE49-F238E27FC236}">
                <a16:creationId xmlns:a16="http://schemas.microsoft.com/office/drawing/2014/main" id="{02F7D809-F5FB-4F36-8BA3-3B7CB06D5AB6}"/>
              </a:ext>
            </a:extLst>
          </p:cNvPr>
          <p:cNvPicPr>
            <a:picLocks noChangeAspect="1"/>
          </p:cNvPicPr>
          <p:nvPr/>
        </p:nvPicPr>
        <p:blipFill>
          <a:blip r:embed="rId4"/>
          <a:stretch>
            <a:fillRect/>
          </a:stretch>
        </p:blipFill>
        <p:spPr>
          <a:xfrm>
            <a:off x="792000" y="180000"/>
            <a:ext cx="4480948" cy="175275"/>
          </a:xfrm>
          <a:prstGeom prst="rect">
            <a:avLst/>
          </a:prstGeom>
        </p:spPr>
      </p:pic>
    </p:spTree>
    <p:extLst>
      <p:ext uri="{BB962C8B-B14F-4D97-AF65-F5344CB8AC3E}">
        <p14:creationId xmlns:p14="http://schemas.microsoft.com/office/powerpoint/2010/main" val="3499827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344488" y="188640"/>
            <a:ext cx="5631512" cy="936104"/>
          </a:xfrm>
        </p:spPr>
        <p:txBody>
          <a:bodyPr/>
          <a:lstStyle/>
          <a:p>
            <a:r>
              <a:rPr lang="en-US" altLang="ja-JP" sz="4000" dirty="0"/>
              <a:t>Introduction2</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3</a:t>
            </a:fld>
            <a:endParaRPr lang="en-US" altLang="ja-JP" dirty="0">
              <a:solidFill>
                <a:srgbClr val="000000"/>
              </a:solidFill>
            </a:endParaRPr>
          </a:p>
        </p:txBody>
      </p:sp>
      <p:sp>
        <p:nvSpPr>
          <p:cNvPr id="22" name="Text Box 8">
            <a:extLst>
              <a:ext uri="{FF2B5EF4-FFF2-40B4-BE49-F238E27FC236}">
                <a16:creationId xmlns:a16="http://schemas.microsoft.com/office/drawing/2014/main" id="{4CB4C92C-C7F8-45A9-BA99-9CE0625773D2}"/>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en-US" altLang="ja-JP" dirty="0">
                <a:solidFill>
                  <a:schemeClr val="bg1">
                    <a:lumMod val="50000"/>
                  </a:schemeClr>
                </a:solidFill>
                <a:latin typeface="+mn-ea"/>
              </a:rPr>
              <a:t>NGS</a:t>
            </a:r>
            <a:r>
              <a:rPr lang="ja-JP" altLang="en-US" dirty="0">
                <a:solidFill>
                  <a:schemeClr val="bg1">
                    <a:lumMod val="50000"/>
                  </a:schemeClr>
                </a:solidFill>
                <a:latin typeface="+mn-ea"/>
              </a:rPr>
              <a:t>解析で、①のような</a:t>
            </a:r>
            <a:r>
              <a:rPr lang="en-US" altLang="ja-JP" dirty="0">
                <a:solidFill>
                  <a:schemeClr val="bg1">
                    <a:lumMod val="50000"/>
                  </a:schemeClr>
                </a:solidFill>
                <a:latin typeface="+mn-ea"/>
              </a:rPr>
              <a:t>L=20</a:t>
            </a:r>
            <a:r>
              <a:rPr lang="ja-JP" altLang="en-US" dirty="0">
                <a:solidFill>
                  <a:schemeClr val="bg1">
                    <a:lumMod val="50000"/>
                  </a:schemeClr>
                </a:solidFill>
                <a:latin typeface="+mn-ea"/>
              </a:rPr>
              <a:t>塩基からなるリードが得られたとする。</a:t>
            </a:r>
            <a:r>
              <a:rPr lang="en-US" altLang="ja-JP" dirty="0">
                <a:solidFill>
                  <a:srgbClr val="FF0000"/>
                </a:solidFill>
                <a:latin typeface="+mn-ea"/>
              </a:rPr>
              <a:t>k-mer</a:t>
            </a:r>
            <a:r>
              <a:rPr lang="ja-JP" altLang="en-US" dirty="0">
                <a:solidFill>
                  <a:srgbClr val="FF0000"/>
                </a:solidFill>
                <a:latin typeface="+mn-ea"/>
              </a:rPr>
              <a:t>解析は、</a:t>
            </a:r>
            <a:r>
              <a:rPr lang="en-US" altLang="ja-JP" dirty="0">
                <a:solidFill>
                  <a:srgbClr val="FF0000"/>
                </a:solidFill>
                <a:latin typeface="+mn-ea"/>
              </a:rPr>
              <a:t>k</a:t>
            </a:r>
            <a:r>
              <a:rPr lang="ja-JP" altLang="en-US" dirty="0">
                <a:solidFill>
                  <a:srgbClr val="FF0000"/>
                </a:solidFill>
                <a:latin typeface="+mn-ea"/>
              </a:rPr>
              <a:t>塩基の長さからなる部分塩基配列を生成して、出現頻度を調べたりする作業のこと</a:t>
            </a:r>
            <a:r>
              <a:rPr lang="ja-JP" altLang="en-US" dirty="0">
                <a:latin typeface="+mn-ea"/>
              </a:rPr>
              <a:t>。</a:t>
            </a:r>
            <a:endParaRPr lang="en-US" altLang="ja-JP" dirty="0">
              <a:latin typeface="+mn-ea"/>
            </a:endParaRPr>
          </a:p>
        </p:txBody>
      </p:sp>
      <p:sp>
        <p:nvSpPr>
          <p:cNvPr id="20" name="正方形/長方形 19">
            <a:extLst>
              <a:ext uri="{FF2B5EF4-FFF2-40B4-BE49-F238E27FC236}">
                <a16:creationId xmlns:a16="http://schemas.microsoft.com/office/drawing/2014/main" id="{12BD418E-733D-48E7-9375-46C4D45B69CD}"/>
              </a:ext>
            </a:extLst>
          </p:cNvPr>
          <p:cNvSpPr/>
          <p:nvPr/>
        </p:nvSpPr>
        <p:spPr>
          <a:xfrm>
            <a:off x="36000" y="2016000"/>
            <a:ext cx="3207929" cy="369332"/>
          </a:xfrm>
          <a:prstGeom prst="rect">
            <a:avLst/>
          </a:prstGeom>
        </p:spPr>
        <p:txBody>
          <a:bodyPr wrap="none">
            <a:spAutoFit/>
          </a:bodyPr>
          <a:lstStyle/>
          <a:p>
            <a:r>
              <a:rPr lang="en-US" altLang="ja-JP" dirty="0">
                <a:latin typeface="+mn-ea"/>
              </a:rPr>
              <a:t>GGTACG</a:t>
            </a:r>
            <a:r>
              <a:rPr lang="en-US" altLang="ja-JP" dirty="0">
                <a:latin typeface="+mn-ea"/>
                <a:ea typeface="+mn-ea"/>
              </a:rPr>
              <a:t>GTTCCGGTTGCCGA</a:t>
            </a:r>
            <a:endParaRPr lang="ja-JP" altLang="en-US" sz="1800" dirty="0">
              <a:latin typeface="+mn-ea"/>
              <a:ea typeface="+mn-ea"/>
            </a:endParaRPr>
          </a:p>
        </p:txBody>
      </p:sp>
      <p:grpSp>
        <p:nvGrpSpPr>
          <p:cNvPr id="95" name="グループ化 19">
            <a:extLst>
              <a:ext uri="{FF2B5EF4-FFF2-40B4-BE49-F238E27FC236}">
                <a16:creationId xmlns:a16="http://schemas.microsoft.com/office/drawing/2014/main" id="{9CD00FE1-9610-4343-B87E-FC7B4569ED8B}"/>
              </a:ext>
            </a:extLst>
          </p:cNvPr>
          <p:cNvGrpSpPr>
            <a:grpSpLocks/>
          </p:cNvGrpSpPr>
          <p:nvPr/>
        </p:nvGrpSpPr>
        <p:grpSpPr bwMode="auto">
          <a:xfrm>
            <a:off x="3152800" y="1890000"/>
            <a:ext cx="433387" cy="647700"/>
            <a:chOff x="9008376" y="4278533"/>
            <a:chExt cx="432048" cy="647700"/>
          </a:xfrm>
        </p:grpSpPr>
        <p:sp>
          <p:nvSpPr>
            <p:cNvPr id="96" name="下矢印 20">
              <a:extLst>
                <a:ext uri="{FF2B5EF4-FFF2-40B4-BE49-F238E27FC236}">
                  <a16:creationId xmlns:a16="http://schemas.microsoft.com/office/drawing/2014/main" id="{8CDCF807-152E-4C2B-A3E6-F0B04F072C88}"/>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97" name="テキスト ボックス 21">
              <a:extLst>
                <a:ext uri="{FF2B5EF4-FFF2-40B4-BE49-F238E27FC236}">
                  <a16:creationId xmlns:a16="http://schemas.microsoft.com/office/drawing/2014/main" id="{5749B875-EE30-47BC-B258-70CFB5367BBD}"/>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cxnSp>
        <p:nvCxnSpPr>
          <p:cNvPr id="98" name="直線コネクタ 97">
            <a:extLst>
              <a:ext uri="{FF2B5EF4-FFF2-40B4-BE49-F238E27FC236}">
                <a16:creationId xmlns:a16="http://schemas.microsoft.com/office/drawing/2014/main" id="{F319074E-7C68-49B5-A89E-204706CC8442}"/>
              </a:ext>
            </a:extLst>
          </p:cNvPr>
          <p:cNvCxnSpPr/>
          <p:nvPr/>
        </p:nvCxnSpPr>
        <p:spPr bwMode="auto">
          <a:xfrm>
            <a:off x="16020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99" name="直線コネクタ 98">
            <a:extLst>
              <a:ext uri="{FF2B5EF4-FFF2-40B4-BE49-F238E27FC236}">
                <a16:creationId xmlns:a16="http://schemas.microsoft.com/office/drawing/2014/main" id="{8F2364CB-A21E-4ED9-84A9-72719FC59394}"/>
              </a:ext>
            </a:extLst>
          </p:cNvPr>
          <p:cNvCxnSpPr/>
          <p:nvPr/>
        </p:nvCxnSpPr>
        <p:spPr bwMode="auto">
          <a:xfrm>
            <a:off x="23220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100" name="直線コネクタ 99">
            <a:extLst>
              <a:ext uri="{FF2B5EF4-FFF2-40B4-BE49-F238E27FC236}">
                <a16:creationId xmlns:a16="http://schemas.microsoft.com/office/drawing/2014/main" id="{18C21C7B-7479-49D2-B2F1-096E4AA7D3A6}"/>
              </a:ext>
            </a:extLst>
          </p:cNvPr>
          <p:cNvCxnSpPr/>
          <p:nvPr/>
        </p:nvCxnSpPr>
        <p:spPr bwMode="auto">
          <a:xfrm>
            <a:off x="30960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101" name="直線コネクタ 100">
            <a:extLst>
              <a:ext uri="{FF2B5EF4-FFF2-40B4-BE49-F238E27FC236}">
                <a16:creationId xmlns:a16="http://schemas.microsoft.com/office/drawing/2014/main" id="{7C154258-6176-44C8-B7D5-1DB9E35DECFE}"/>
              </a:ext>
            </a:extLst>
          </p:cNvPr>
          <p:cNvCxnSpPr/>
          <p:nvPr/>
        </p:nvCxnSpPr>
        <p:spPr bwMode="auto">
          <a:xfrm>
            <a:off x="8712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102" name="直線コネクタ 101">
            <a:extLst>
              <a:ext uri="{FF2B5EF4-FFF2-40B4-BE49-F238E27FC236}">
                <a16:creationId xmlns:a16="http://schemas.microsoft.com/office/drawing/2014/main" id="{28EE06DF-5D2A-40F7-BBF9-F7D184814ADE}"/>
              </a:ext>
            </a:extLst>
          </p:cNvPr>
          <p:cNvCxnSpPr/>
          <p:nvPr/>
        </p:nvCxnSpPr>
        <p:spPr bwMode="auto">
          <a:xfrm>
            <a:off x="1332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15" name="右中かっこ 14">
            <a:extLst>
              <a:ext uri="{FF2B5EF4-FFF2-40B4-BE49-F238E27FC236}">
                <a16:creationId xmlns:a16="http://schemas.microsoft.com/office/drawing/2014/main" id="{435FA8B8-A703-47C9-821E-E6BC76441789}"/>
              </a:ext>
            </a:extLst>
          </p:cNvPr>
          <p:cNvSpPr/>
          <p:nvPr/>
        </p:nvSpPr>
        <p:spPr>
          <a:xfrm rot="16200000">
            <a:off x="1506596" y="480602"/>
            <a:ext cx="216000" cy="2962794"/>
          </a:xfrm>
          <a:prstGeom prst="rightBrace">
            <a:avLst>
              <a:gd name="adj1" fmla="val 32935"/>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16" name="正方形/長方形 15">
            <a:extLst>
              <a:ext uri="{FF2B5EF4-FFF2-40B4-BE49-F238E27FC236}">
                <a16:creationId xmlns:a16="http://schemas.microsoft.com/office/drawing/2014/main" id="{EB97C519-FFD7-4AD0-8B7C-FCC96D48F184}"/>
              </a:ext>
            </a:extLst>
          </p:cNvPr>
          <p:cNvSpPr/>
          <p:nvPr/>
        </p:nvSpPr>
        <p:spPr>
          <a:xfrm>
            <a:off x="1275667" y="1475492"/>
            <a:ext cx="797013" cy="369332"/>
          </a:xfrm>
          <a:prstGeom prst="rect">
            <a:avLst/>
          </a:prstGeom>
        </p:spPr>
        <p:txBody>
          <a:bodyPr wrap="none">
            <a:spAutoFit/>
          </a:bodyPr>
          <a:lstStyle/>
          <a:p>
            <a:r>
              <a:rPr lang="en-US" altLang="ja-JP" dirty="0">
                <a:latin typeface="+mn-ea"/>
              </a:rPr>
              <a:t>L = 20</a:t>
            </a:r>
            <a:endParaRPr lang="ja-JP" altLang="en-US" sz="1800" dirty="0">
              <a:latin typeface="+mn-ea"/>
              <a:ea typeface="+mn-ea"/>
            </a:endParaRPr>
          </a:p>
        </p:txBody>
      </p:sp>
    </p:spTree>
    <p:extLst>
      <p:ext uri="{BB962C8B-B14F-4D97-AF65-F5344CB8AC3E}">
        <p14:creationId xmlns:p14="http://schemas.microsoft.com/office/powerpoint/2010/main" val="26240340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32DF9AC-CDD4-4F6F-9873-6C0882EDC139}"/>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en-US" altLang="ja-JP" sz="4000" dirty="0">
                <a:latin typeface="+mn-ea"/>
              </a:rPr>
              <a:t>k=1</a:t>
            </a:r>
            <a:r>
              <a:rPr lang="ja-JP" altLang="en-US" sz="4000" dirty="0">
                <a:latin typeface="+mn-ea"/>
              </a:rPr>
              <a:t>で実践</a:t>
            </a:r>
            <a:r>
              <a:rPr lang="en-US" altLang="ja-JP" sz="4000" dirty="0">
                <a:latin typeface="+mn-ea"/>
              </a:rPr>
              <a:t>6</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30</a:t>
            </a:fld>
            <a:endParaRPr lang="en-US" altLang="ja-JP" dirty="0">
              <a:solidFill>
                <a:srgbClr val="000000"/>
              </a:solidFill>
            </a:endParaRPr>
          </a:p>
        </p:txBody>
      </p:sp>
      <p:sp>
        <p:nvSpPr>
          <p:cNvPr id="20" name="Text Box 8">
            <a:extLst>
              <a:ext uri="{FF2B5EF4-FFF2-40B4-BE49-F238E27FC236}">
                <a16:creationId xmlns:a16="http://schemas.microsoft.com/office/drawing/2014/main" id="{66563210-9E8C-4EF3-B61A-C595B819A6CE}"/>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en-US" altLang="ja-JP" dirty="0">
                <a:solidFill>
                  <a:schemeClr val="bg1">
                    <a:lumMod val="50000"/>
                  </a:schemeClr>
                </a:solidFill>
                <a:latin typeface="+mn-ea"/>
              </a:rPr>
              <a:t>k-mer</a:t>
            </a:r>
            <a:r>
              <a:rPr lang="ja-JP" altLang="en-US" dirty="0">
                <a:solidFill>
                  <a:schemeClr val="bg1">
                    <a:lumMod val="50000"/>
                  </a:schemeClr>
                </a:solidFill>
                <a:latin typeface="+mn-ea"/>
              </a:rPr>
              <a:t>出現頻度解析</a:t>
            </a:r>
            <a:r>
              <a:rPr lang="en-US" altLang="ja-JP" dirty="0">
                <a:solidFill>
                  <a:schemeClr val="bg1">
                    <a:lumMod val="50000"/>
                  </a:schemeClr>
                </a:solidFill>
                <a:latin typeface="+mn-ea"/>
              </a:rPr>
              <a:t>(k=1)</a:t>
            </a:r>
            <a:r>
              <a:rPr lang="ja-JP" altLang="en-US" dirty="0">
                <a:solidFill>
                  <a:schemeClr val="bg1">
                    <a:lumMod val="50000"/>
                  </a:schemeClr>
                </a:solidFill>
                <a:latin typeface="+mn-ea"/>
              </a:rPr>
              <a:t>を行う項目は、①の中の、②です。</a:t>
            </a:r>
            <a:r>
              <a:rPr lang="ja-JP" altLang="en-US" dirty="0">
                <a:latin typeface="+mn-ea"/>
              </a:rPr>
              <a:t>こんな感じになります。③例題</a:t>
            </a:r>
            <a:r>
              <a:rPr lang="en-US" altLang="ja-JP" dirty="0">
                <a:latin typeface="+mn-ea"/>
              </a:rPr>
              <a:t>1</a:t>
            </a:r>
            <a:r>
              <a:rPr lang="ja-JP" altLang="en-US" dirty="0">
                <a:latin typeface="+mn-ea"/>
              </a:rPr>
              <a:t>をテンプレートとして用いるので、ページ上部に移動。</a:t>
            </a:r>
            <a:endParaRPr lang="en-US" altLang="ja-JP" dirty="0">
              <a:latin typeface="+mn-ea"/>
            </a:endParaRPr>
          </a:p>
        </p:txBody>
      </p:sp>
      <p:grpSp>
        <p:nvGrpSpPr>
          <p:cNvPr id="11" name="グループ化 1">
            <a:extLst>
              <a:ext uri="{FF2B5EF4-FFF2-40B4-BE49-F238E27FC236}">
                <a16:creationId xmlns:a16="http://schemas.microsoft.com/office/drawing/2014/main" id="{9ACBCB44-C218-4C44-A151-21735D25B808}"/>
              </a:ext>
            </a:extLst>
          </p:cNvPr>
          <p:cNvGrpSpPr>
            <a:grpSpLocks/>
          </p:cNvGrpSpPr>
          <p:nvPr/>
        </p:nvGrpSpPr>
        <p:grpSpPr bwMode="auto">
          <a:xfrm>
            <a:off x="344488" y="2564904"/>
            <a:ext cx="415498" cy="647700"/>
            <a:chOff x="8946000" y="4620357"/>
            <a:chExt cx="415497" cy="647700"/>
          </a:xfrm>
        </p:grpSpPr>
        <p:sp>
          <p:nvSpPr>
            <p:cNvPr id="13" name="下矢印 31">
              <a:extLst>
                <a:ext uri="{FF2B5EF4-FFF2-40B4-BE49-F238E27FC236}">
                  <a16:creationId xmlns:a16="http://schemas.microsoft.com/office/drawing/2014/main" id="{BC645492-E2A4-46D9-8157-901DE18394A2}"/>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4" name="正方形/長方形 1">
              <a:extLst>
                <a:ext uri="{FF2B5EF4-FFF2-40B4-BE49-F238E27FC236}">
                  <a16:creationId xmlns:a16="http://schemas.microsoft.com/office/drawing/2014/main" id="{F1D982B1-BCB8-469D-B5C6-F6229D3B2A26}"/>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pic>
        <p:nvPicPr>
          <p:cNvPr id="10" name="図 9">
            <a:extLst>
              <a:ext uri="{FF2B5EF4-FFF2-40B4-BE49-F238E27FC236}">
                <a16:creationId xmlns:a16="http://schemas.microsoft.com/office/drawing/2014/main" id="{607968DB-F650-48AF-B415-B20C6B64A3E7}"/>
              </a:ext>
            </a:extLst>
          </p:cNvPr>
          <p:cNvPicPr>
            <a:picLocks noChangeAspect="1"/>
          </p:cNvPicPr>
          <p:nvPr/>
        </p:nvPicPr>
        <p:blipFill>
          <a:blip r:embed="rId4"/>
          <a:stretch>
            <a:fillRect/>
          </a:stretch>
        </p:blipFill>
        <p:spPr>
          <a:xfrm>
            <a:off x="792000" y="180000"/>
            <a:ext cx="4480948" cy="175275"/>
          </a:xfrm>
          <a:prstGeom prst="rect">
            <a:avLst/>
          </a:prstGeom>
        </p:spPr>
      </p:pic>
    </p:spTree>
    <p:extLst>
      <p:ext uri="{BB962C8B-B14F-4D97-AF65-F5344CB8AC3E}">
        <p14:creationId xmlns:p14="http://schemas.microsoft.com/office/powerpoint/2010/main" val="17319427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539FA32-20F8-4F9F-852E-5A7DE01D5F66}"/>
              </a:ext>
            </a:extLst>
          </p:cNvPr>
          <p:cNvPicPr>
            <a:picLocks noChangeAspect="1"/>
          </p:cNvPicPr>
          <p:nvPr/>
        </p:nvPicPr>
        <p:blipFill>
          <a:blip r:embed="rId3"/>
          <a:stretch>
            <a:fillRect/>
          </a:stretch>
        </p:blipFill>
        <p:spPr>
          <a:xfrm>
            <a:off x="35891"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en-US" altLang="ja-JP" sz="4000" dirty="0">
                <a:latin typeface="+mn-ea"/>
              </a:rPr>
              <a:t>k=1</a:t>
            </a:r>
            <a:r>
              <a:rPr lang="ja-JP" altLang="en-US" sz="4000" dirty="0">
                <a:latin typeface="+mn-ea"/>
              </a:rPr>
              <a:t>で実践</a:t>
            </a:r>
            <a:r>
              <a:rPr lang="en-US" altLang="ja-JP" sz="4000" dirty="0">
                <a:latin typeface="+mn-ea"/>
              </a:rPr>
              <a:t>7</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31</a:t>
            </a:fld>
            <a:endParaRPr lang="en-US" altLang="ja-JP" dirty="0">
              <a:solidFill>
                <a:srgbClr val="000000"/>
              </a:solidFill>
            </a:endParaRPr>
          </a:p>
        </p:txBody>
      </p:sp>
      <p:sp>
        <p:nvSpPr>
          <p:cNvPr id="20" name="Text Box 8">
            <a:extLst>
              <a:ext uri="{FF2B5EF4-FFF2-40B4-BE49-F238E27FC236}">
                <a16:creationId xmlns:a16="http://schemas.microsoft.com/office/drawing/2014/main" id="{66563210-9E8C-4EF3-B61A-C595B819A6CE}"/>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en-US" altLang="ja-JP" dirty="0">
                <a:solidFill>
                  <a:schemeClr val="bg1">
                    <a:lumMod val="50000"/>
                  </a:schemeClr>
                </a:solidFill>
                <a:latin typeface="+mn-ea"/>
              </a:rPr>
              <a:t>k-mer</a:t>
            </a:r>
            <a:r>
              <a:rPr lang="ja-JP" altLang="en-US" dirty="0">
                <a:solidFill>
                  <a:schemeClr val="bg1">
                    <a:lumMod val="50000"/>
                  </a:schemeClr>
                </a:solidFill>
                <a:latin typeface="+mn-ea"/>
              </a:rPr>
              <a:t>出現頻度解析</a:t>
            </a:r>
            <a:r>
              <a:rPr lang="en-US" altLang="ja-JP" dirty="0">
                <a:solidFill>
                  <a:schemeClr val="bg1">
                    <a:lumMod val="50000"/>
                  </a:schemeClr>
                </a:solidFill>
                <a:latin typeface="+mn-ea"/>
              </a:rPr>
              <a:t>(k=1)</a:t>
            </a:r>
            <a:r>
              <a:rPr lang="ja-JP" altLang="en-US" dirty="0">
                <a:solidFill>
                  <a:schemeClr val="bg1">
                    <a:lumMod val="50000"/>
                  </a:schemeClr>
                </a:solidFill>
                <a:latin typeface="+mn-ea"/>
              </a:rPr>
              <a:t>を行う項目は、①の中の、②です。こんな感じになります。③例題</a:t>
            </a:r>
            <a:r>
              <a:rPr lang="en-US" altLang="ja-JP" dirty="0">
                <a:solidFill>
                  <a:schemeClr val="bg1">
                    <a:lumMod val="50000"/>
                  </a:schemeClr>
                </a:solidFill>
                <a:latin typeface="+mn-ea"/>
              </a:rPr>
              <a:t>1</a:t>
            </a:r>
            <a:r>
              <a:rPr lang="ja-JP" altLang="en-US" dirty="0">
                <a:solidFill>
                  <a:schemeClr val="bg1">
                    <a:lumMod val="50000"/>
                  </a:schemeClr>
                </a:solidFill>
                <a:latin typeface="+mn-ea"/>
              </a:rPr>
              <a:t>をテンプレートとして用いるので、ページ上部に移動。</a:t>
            </a:r>
            <a:r>
              <a:rPr lang="ja-JP" altLang="en-US" dirty="0">
                <a:latin typeface="+mn-ea"/>
              </a:rPr>
              <a:t>こんな感じ。</a:t>
            </a:r>
            <a:endParaRPr lang="en-US" altLang="ja-JP" dirty="0">
              <a:latin typeface="+mn-ea"/>
            </a:endParaRPr>
          </a:p>
        </p:txBody>
      </p:sp>
      <p:grpSp>
        <p:nvGrpSpPr>
          <p:cNvPr id="7" name="グループ化 1">
            <a:extLst>
              <a:ext uri="{FF2B5EF4-FFF2-40B4-BE49-F238E27FC236}">
                <a16:creationId xmlns:a16="http://schemas.microsoft.com/office/drawing/2014/main" id="{5D95F545-4515-4C6E-8EF3-394E2FF6DD27}"/>
              </a:ext>
            </a:extLst>
          </p:cNvPr>
          <p:cNvGrpSpPr>
            <a:grpSpLocks/>
          </p:cNvGrpSpPr>
          <p:nvPr/>
        </p:nvGrpSpPr>
        <p:grpSpPr bwMode="auto">
          <a:xfrm>
            <a:off x="344488" y="1393200"/>
            <a:ext cx="415498" cy="647700"/>
            <a:chOff x="8946000" y="4620357"/>
            <a:chExt cx="415497" cy="647700"/>
          </a:xfrm>
        </p:grpSpPr>
        <p:sp>
          <p:nvSpPr>
            <p:cNvPr id="8" name="下矢印 31">
              <a:extLst>
                <a:ext uri="{FF2B5EF4-FFF2-40B4-BE49-F238E27FC236}">
                  <a16:creationId xmlns:a16="http://schemas.microsoft.com/office/drawing/2014/main" id="{0D457931-0EE7-4641-A61A-7B1EC58E5DD7}"/>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0" name="正方形/長方形 1">
              <a:extLst>
                <a:ext uri="{FF2B5EF4-FFF2-40B4-BE49-F238E27FC236}">
                  <a16:creationId xmlns:a16="http://schemas.microsoft.com/office/drawing/2014/main" id="{A2820FC2-0C33-4ECC-B703-CF7C2A450734}"/>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pic>
        <p:nvPicPr>
          <p:cNvPr id="11" name="図 10">
            <a:extLst>
              <a:ext uri="{FF2B5EF4-FFF2-40B4-BE49-F238E27FC236}">
                <a16:creationId xmlns:a16="http://schemas.microsoft.com/office/drawing/2014/main" id="{EBAED572-E354-40C8-83B7-6A04F6CEA8B7}"/>
              </a:ext>
            </a:extLst>
          </p:cNvPr>
          <p:cNvPicPr>
            <a:picLocks noChangeAspect="1"/>
          </p:cNvPicPr>
          <p:nvPr/>
        </p:nvPicPr>
        <p:blipFill>
          <a:blip r:embed="rId4"/>
          <a:stretch>
            <a:fillRect/>
          </a:stretch>
        </p:blipFill>
        <p:spPr>
          <a:xfrm>
            <a:off x="792000" y="180000"/>
            <a:ext cx="4480948" cy="175275"/>
          </a:xfrm>
          <a:prstGeom prst="rect">
            <a:avLst/>
          </a:prstGeom>
        </p:spPr>
      </p:pic>
    </p:spTree>
    <p:extLst>
      <p:ext uri="{BB962C8B-B14F-4D97-AF65-F5344CB8AC3E}">
        <p14:creationId xmlns:p14="http://schemas.microsoft.com/office/powerpoint/2010/main" val="17058710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50ADE78-BB0F-40BE-89F9-28428B5485A0}"/>
              </a:ext>
            </a:extLst>
          </p:cNvPr>
          <p:cNvPicPr>
            <a:picLocks noChangeAspect="1"/>
          </p:cNvPicPr>
          <p:nvPr/>
        </p:nvPicPr>
        <p:blipFill>
          <a:blip r:embed="rId3"/>
          <a:stretch>
            <a:fillRect/>
          </a:stretch>
        </p:blipFill>
        <p:spPr>
          <a:xfrm>
            <a:off x="36000" y="936000"/>
            <a:ext cx="9391650" cy="5162550"/>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en-US" altLang="ja-JP" sz="4000" dirty="0">
                <a:latin typeface="+mn-ea"/>
              </a:rPr>
              <a:t>k=1</a:t>
            </a:r>
            <a:r>
              <a:rPr lang="ja-JP" altLang="en-US" sz="4000" dirty="0">
                <a:latin typeface="+mn-ea"/>
              </a:rPr>
              <a:t>で実践</a:t>
            </a:r>
            <a:r>
              <a:rPr lang="en-US" altLang="ja-JP" sz="4000" dirty="0">
                <a:latin typeface="+mn-ea"/>
              </a:rPr>
              <a:t>8</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32</a:t>
            </a:fld>
            <a:endParaRPr lang="en-US" altLang="ja-JP" dirty="0">
              <a:solidFill>
                <a:srgbClr val="000000"/>
              </a:solidFill>
            </a:endParaRPr>
          </a:p>
        </p:txBody>
      </p:sp>
      <p:sp>
        <p:nvSpPr>
          <p:cNvPr id="20" name="Text Box 8">
            <a:extLst>
              <a:ext uri="{FF2B5EF4-FFF2-40B4-BE49-F238E27FC236}">
                <a16:creationId xmlns:a16="http://schemas.microsoft.com/office/drawing/2014/main" id="{66563210-9E8C-4EF3-B61A-C595B819A6CE}"/>
              </a:ext>
            </a:extLst>
          </p:cNvPr>
          <p:cNvSpPr txBox="1">
            <a:spLocks noChangeArrowheads="1"/>
          </p:cNvSpPr>
          <p:nvPr/>
        </p:nvSpPr>
        <p:spPr bwMode="auto">
          <a:xfrm>
            <a:off x="5796172" y="46100"/>
            <a:ext cx="4053371" cy="92333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作業ディレクトリを「デスクトップの</a:t>
            </a:r>
            <a:r>
              <a:rPr lang="en-US" altLang="ja-JP" dirty="0" err="1">
                <a:solidFill>
                  <a:srgbClr val="669900"/>
                </a:solidFill>
                <a:latin typeface="+mn-ea"/>
              </a:rPr>
              <a:t>hoge</a:t>
            </a:r>
            <a:r>
              <a:rPr lang="ja-JP" altLang="en-US" dirty="0">
                <a:latin typeface="+mn-ea"/>
              </a:rPr>
              <a:t>」にすべく、①</a:t>
            </a:r>
            <a:r>
              <a:rPr lang="en-US" altLang="ja-JP" dirty="0">
                <a:latin typeface="+mn-ea"/>
              </a:rPr>
              <a:t>Session</a:t>
            </a:r>
            <a:r>
              <a:rPr lang="ja-JP" altLang="en-US" dirty="0">
                <a:latin typeface="+mn-ea"/>
              </a:rPr>
              <a:t>、②</a:t>
            </a:r>
            <a:r>
              <a:rPr lang="en-US" altLang="ja-JP" dirty="0">
                <a:latin typeface="+mn-ea"/>
              </a:rPr>
              <a:t>Set Working Directory</a:t>
            </a:r>
            <a:r>
              <a:rPr lang="ja-JP" altLang="en-US" dirty="0">
                <a:latin typeface="+mn-ea"/>
              </a:rPr>
              <a:t>、③</a:t>
            </a:r>
            <a:r>
              <a:rPr lang="en-US" altLang="ja-JP" dirty="0">
                <a:latin typeface="+mn-ea"/>
              </a:rPr>
              <a:t>Choose Directory…</a:t>
            </a:r>
            <a:r>
              <a:rPr lang="ja-JP" altLang="en-US" dirty="0">
                <a:latin typeface="+mn-ea"/>
              </a:rPr>
              <a:t>。</a:t>
            </a:r>
            <a:endParaRPr lang="en-US" altLang="ja-JP" dirty="0">
              <a:latin typeface="+mn-ea"/>
            </a:endParaRPr>
          </a:p>
        </p:txBody>
      </p:sp>
      <p:pic>
        <p:nvPicPr>
          <p:cNvPr id="11" name="図 10">
            <a:extLst>
              <a:ext uri="{FF2B5EF4-FFF2-40B4-BE49-F238E27FC236}">
                <a16:creationId xmlns:a16="http://schemas.microsoft.com/office/drawing/2014/main" id="{22D657CF-883F-4F8A-AD49-30ED3595A757}"/>
              </a:ext>
            </a:extLst>
          </p:cNvPr>
          <p:cNvPicPr>
            <a:picLocks noChangeAspect="1"/>
          </p:cNvPicPr>
          <p:nvPr/>
        </p:nvPicPr>
        <p:blipFill>
          <a:blip r:embed="rId4"/>
          <a:stretch>
            <a:fillRect/>
          </a:stretch>
        </p:blipFill>
        <p:spPr>
          <a:xfrm>
            <a:off x="5193149" y="2708920"/>
            <a:ext cx="2568163" cy="723963"/>
          </a:xfrm>
          <a:prstGeom prst="rect">
            <a:avLst/>
          </a:prstGeom>
          <a:ln>
            <a:solidFill>
              <a:srgbClr val="000000"/>
            </a:solidFill>
          </a:ln>
        </p:spPr>
      </p:pic>
      <p:grpSp>
        <p:nvGrpSpPr>
          <p:cNvPr id="13" name="グループ化 12">
            <a:extLst>
              <a:ext uri="{FF2B5EF4-FFF2-40B4-BE49-F238E27FC236}">
                <a16:creationId xmlns:a16="http://schemas.microsoft.com/office/drawing/2014/main" id="{BFFEE2EF-EE5C-427C-BD5E-5690D2A8F40B}"/>
              </a:ext>
            </a:extLst>
          </p:cNvPr>
          <p:cNvGrpSpPr>
            <a:grpSpLocks/>
          </p:cNvGrpSpPr>
          <p:nvPr/>
        </p:nvGrpSpPr>
        <p:grpSpPr bwMode="auto">
          <a:xfrm>
            <a:off x="4006107" y="2514960"/>
            <a:ext cx="433387" cy="647700"/>
            <a:chOff x="9008376" y="4278533"/>
            <a:chExt cx="432048" cy="647700"/>
          </a:xfrm>
        </p:grpSpPr>
        <p:sp>
          <p:nvSpPr>
            <p:cNvPr id="14" name="下矢印 20">
              <a:extLst>
                <a:ext uri="{FF2B5EF4-FFF2-40B4-BE49-F238E27FC236}">
                  <a16:creationId xmlns:a16="http://schemas.microsoft.com/office/drawing/2014/main" id="{9B3F86AF-8793-42A7-A15D-A0FAB7D7753E}"/>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5" name="テキスト ボックス 14">
              <a:extLst>
                <a:ext uri="{FF2B5EF4-FFF2-40B4-BE49-F238E27FC236}">
                  <a16:creationId xmlns:a16="http://schemas.microsoft.com/office/drawing/2014/main" id="{F6A89B79-6B0C-4EB7-912E-F55402FD0A2F}"/>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grpSp>
        <p:nvGrpSpPr>
          <p:cNvPr id="16" name="グループ化 25">
            <a:extLst>
              <a:ext uri="{FF2B5EF4-FFF2-40B4-BE49-F238E27FC236}">
                <a16:creationId xmlns:a16="http://schemas.microsoft.com/office/drawing/2014/main" id="{A9F5CFFF-68D9-449A-8EEB-110DFD495045}"/>
              </a:ext>
            </a:extLst>
          </p:cNvPr>
          <p:cNvGrpSpPr>
            <a:grpSpLocks/>
          </p:cNvGrpSpPr>
          <p:nvPr/>
        </p:nvGrpSpPr>
        <p:grpSpPr bwMode="auto">
          <a:xfrm>
            <a:off x="2196000" y="936000"/>
            <a:ext cx="647700" cy="368300"/>
            <a:chOff x="8265543" y="5967772"/>
            <a:chExt cx="647700" cy="369332"/>
          </a:xfrm>
        </p:grpSpPr>
        <p:sp>
          <p:nvSpPr>
            <p:cNvPr id="17" name="下矢印 26">
              <a:extLst>
                <a:ext uri="{FF2B5EF4-FFF2-40B4-BE49-F238E27FC236}">
                  <a16:creationId xmlns:a16="http://schemas.microsoft.com/office/drawing/2014/main" id="{4C91E8E7-60A9-4668-93FB-E79D379F11C8}"/>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8" name="テキスト ボックス 27">
              <a:extLst>
                <a:ext uri="{FF2B5EF4-FFF2-40B4-BE49-F238E27FC236}">
                  <a16:creationId xmlns:a16="http://schemas.microsoft.com/office/drawing/2014/main" id="{E9DA6B8C-8CED-4007-99E2-041BBE84F689}"/>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19" name="グループ化 19">
            <a:extLst>
              <a:ext uri="{FF2B5EF4-FFF2-40B4-BE49-F238E27FC236}">
                <a16:creationId xmlns:a16="http://schemas.microsoft.com/office/drawing/2014/main" id="{7ED31118-2946-4867-9D15-7A18CA9918DC}"/>
              </a:ext>
            </a:extLst>
          </p:cNvPr>
          <p:cNvGrpSpPr>
            <a:grpSpLocks/>
          </p:cNvGrpSpPr>
          <p:nvPr/>
        </p:nvGrpSpPr>
        <p:grpSpPr bwMode="auto">
          <a:xfrm>
            <a:off x="6535949" y="2998671"/>
            <a:ext cx="433387" cy="647700"/>
            <a:chOff x="9008376" y="4278533"/>
            <a:chExt cx="432048" cy="647700"/>
          </a:xfrm>
        </p:grpSpPr>
        <p:sp>
          <p:nvSpPr>
            <p:cNvPr id="21" name="下矢印 20">
              <a:extLst>
                <a:ext uri="{FF2B5EF4-FFF2-40B4-BE49-F238E27FC236}">
                  <a16:creationId xmlns:a16="http://schemas.microsoft.com/office/drawing/2014/main" id="{1C889A67-7B41-41E6-81B9-9BD41A9F18BB}"/>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2" name="テキスト ボックス 21">
              <a:extLst>
                <a:ext uri="{FF2B5EF4-FFF2-40B4-BE49-F238E27FC236}">
                  <a16:creationId xmlns:a16="http://schemas.microsoft.com/office/drawing/2014/main" id="{5860C848-2455-400D-81C4-A7A191318572}"/>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pic>
        <p:nvPicPr>
          <p:cNvPr id="23" name="図 22">
            <a:extLst>
              <a:ext uri="{FF2B5EF4-FFF2-40B4-BE49-F238E27FC236}">
                <a16:creationId xmlns:a16="http://schemas.microsoft.com/office/drawing/2014/main" id="{2E992B9F-A94D-4C62-88C8-207072C31231}"/>
              </a:ext>
            </a:extLst>
          </p:cNvPr>
          <p:cNvPicPr>
            <a:picLocks noChangeAspect="1"/>
          </p:cNvPicPr>
          <p:nvPr/>
        </p:nvPicPr>
        <p:blipFill>
          <a:blip r:embed="rId5"/>
          <a:stretch>
            <a:fillRect/>
          </a:stretch>
        </p:blipFill>
        <p:spPr>
          <a:xfrm>
            <a:off x="792000" y="180000"/>
            <a:ext cx="4480948" cy="175275"/>
          </a:xfrm>
          <a:prstGeom prst="rect">
            <a:avLst/>
          </a:prstGeom>
        </p:spPr>
      </p:pic>
    </p:spTree>
    <p:extLst>
      <p:ext uri="{BB962C8B-B14F-4D97-AF65-F5344CB8AC3E}">
        <p14:creationId xmlns:p14="http://schemas.microsoft.com/office/powerpoint/2010/main" val="9923767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344488" y="188640"/>
            <a:ext cx="5631512" cy="936104"/>
          </a:xfrm>
        </p:spPr>
        <p:txBody>
          <a:bodyPr/>
          <a:lstStyle/>
          <a:p>
            <a:r>
              <a:rPr lang="en-US" altLang="ja-JP" sz="4000" dirty="0">
                <a:latin typeface="+mn-ea"/>
              </a:rPr>
              <a:t>k=1</a:t>
            </a:r>
            <a:r>
              <a:rPr lang="ja-JP" altLang="en-US" sz="4000" dirty="0">
                <a:latin typeface="+mn-ea"/>
              </a:rPr>
              <a:t>で実践</a:t>
            </a:r>
            <a:r>
              <a:rPr lang="en-US" altLang="ja-JP" sz="4000" dirty="0">
                <a:latin typeface="+mn-ea"/>
              </a:rPr>
              <a:t>9</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33</a:t>
            </a:fld>
            <a:endParaRPr lang="en-US" altLang="ja-JP" dirty="0">
              <a:solidFill>
                <a:srgbClr val="000000"/>
              </a:solidFill>
            </a:endParaRPr>
          </a:p>
        </p:txBody>
      </p:sp>
      <p:pic>
        <p:nvPicPr>
          <p:cNvPr id="24" name="図 23">
            <a:extLst>
              <a:ext uri="{FF2B5EF4-FFF2-40B4-BE49-F238E27FC236}">
                <a16:creationId xmlns:a16="http://schemas.microsoft.com/office/drawing/2014/main" id="{A416BA1E-41BC-4B49-992E-5A42617FFA5D}"/>
              </a:ext>
            </a:extLst>
          </p:cNvPr>
          <p:cNvPicPr>
            <a:picLocks noChangeAspect="1"/>
          </p:cNvPicPr>
          <p:nvPr/>
        </p:nvPicPr>
        <p:blipFill>
          <a:blip r:embed="rId3"/>
          <a:stretch>
            <a:fillRect/>
          </a:stretch>
        </p:blipFill>
        <p:spPr>
          <a:xfrm>
            <a:off x="36000" y="936000"/>
            <a:ext cx="7296150" cy="5019675"/>
          </a:xfrm>
          <a:prstGeom prst="rect">
            <a:avLst/>
          </a:prstGeom>
        </p:spPr>
      </p:pic>
      <p:grpSp>
        <p:nvGrpSpPr>
          <p:cNvPr id="25" name="グループ化 19">
            <a:extLst>
              <a:ext uri="{FF2B5EF4-FFF2-40B4-BE49-F238E27FC236}">
                <a16:creationId xmlns:a16="http://schemas.microsoft.com/office/drawing/2014/main" id="{1F494F2D-F29A-4CF7-A01D-064832819D51}"/>
              </a:ext>
            </a:extLst>
          </p:cNvPr>
          <p:cNvGrpSpPr>
            <a:grpSpLocks/>
          </p:cNvGrpSpPr>
          <p:nvPr/>
        </p:nvGrpSpPr>
        <p:grpSpPr bwMode="auto">
          <a:xfrm>
            <a:off x="2072680" y="792000"/>
            <a:ext cx="433387" cy="647700"/>
            <a:chOff x="9008376" y="4278533"/>
            <a:chExt cx="432048" cy="647700"/>
          </a:xfrm>
        </p:grpSpPr>
        <p:sp>
          <p:nvSpPr>
            <p:cNvPr id="26" name="下矢印 20">
              <a:extLst>
                <a:ext uri="{FF2B5EF4-FFF2-40B4-BE49-F238E27FC236}">
                  <a16:creationId xmlns:a16="http://schemas.microsoft.com/office/drawing/2014/main" id="{7065522A-415D-4CEB-8E47-66A7F1147CDE}"/>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7" name="テキスト ボックス 21">
              <a:extLst>
                <a:ext uri="{FF2B5EF4-FFF2-40B4-BE49-F238E27FC236}">
                  <a16:creationId xmlns:a16="http://schemas.microsoft.com/office/drawing/2014/main" id="{0C142BFF-4BD2-4D74-99EC-1542FCC1EA5C}"/>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28" name="グループ化 19">
            <a:extLst>
              <a:ext uri="{FF2B5EF4-FFF2-40B4-BE49-F238E27FC236}">
                <a16:creationId xmlns:a16="http://schemas.microsoft.com/office/drawing/2014/main" id="{4961FA36-8735-4EE6-B22A-6D230526FF5D}"/>
              </a:ext>
            </a:extLst>
          </p:cNvPr>
          <p:cNvGrpSpPr>
            <a:grpSpLocks/>
          </p:cNvGrpSpPr>
          <p:nvPr/>
        </p:nvGrpSpPr>
        <p:grpSpPr bwMode="auto">
          <a:xfrm>
            <a:off x="1352600" y="2862000"/>
            <a:ext cx="433387" cy="647700"/>
            <a:chOff x="9008376" y="4278533"/>
            <a:chExt cx="432048" cy="647700"/>
          </a:xfrm>
        </p:grpSpPr>
        <p:sp>
          <p:nvSpPr>
            <p:cNvPr id="29" name="下矢印 20">
              <a:extLst>
                <a:ext uri="{FF2B5EF4-FFF2-40B4-BE49-F238E27FC236}">
                  <a16:creationId xmlns:a16="http://schemas.microsoft.com/office/drawing/2014/main" id="{4A2A16E3-A898-4985-87C1-61DB625D02BB}"/>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0" name="テキスト ボックス 21">
              <a:extLst>
                <a:ext uri="{FF2B5EF4-FFF2-40B4-BE49-F238E27FC236}">
                  <a16:creationId xmlns:a16="http://schemas.microsoft.com/office/drawing/2014/main" id="{35E5D608-1076-4B37-88CA-C8E175E2D4D4}"/>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grpSp>
        <p:nvGrpSpPr>
          <p:cNvPr id="31" name="グループ化 19">
            <a:extLst>
              <a:ext uri="{FF2B5EF4-FFF2-40B4-BE49-F238E27FC236}">
                <a16:creationId xmlns:a16="http://schemas.microsoft.com/office/drawing/2014/main" id="{3F7BFCB9-9A79-4F5B-BEEE-3ABECE7DADDC}"/>
              </a:ext>
            </a:extLst>
          </p:cNvPr>
          <p:cNvGrpSpPr>
            <a:grpSpLocks/>
          </p:cNvGrpSpPr>
          <p:nvPr/>
        </p:nvGrpSpPr>
        <p:grpSpPr bwMode="auto">
          <a:xfrm>
            <a:off x="3080792" y="2278800"/>
            <a:ext cx="433387" cy="647700"/>
            <a:chOff x="9008376" y="4278533"/>
            <a:chExt cx="432048" cy="647700"/>
          </a:xfrm>
        </p:grpSpPr>
        <p:sp>
          <p:nvSpPr>
            <p:cNvPr id="32" name="下矢印 20">
              <a:extLst>
                <a:ext uri="{FF2B5EF4-FFF2-40B4-BE49-F238E27FC236}">
                  <a16:creationId xmlns:a16="http://schemas.microsoft.com/office/drawing/2014/main" id="{B5C8F774-F4DA-4D5A-8786-53CBD34FC526}"/>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3" name="テキスト ボックス 21">
              <a:extLst>
                <a:ext uri="{FF2B5EF4-FFF2-40B4-BE49-F238E27FC236}">
                  <a16:creationId xmlns:a16="http://schemas.microsoft.com/office/drawing/2014/main" id="{9A43AA21-8BC0-4E92-A5E9-7FB2A713EF3F}"/>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34" name="グループ化 25">
            <a:extLst>
              <a:ext uri="{FF2B5EF4-FFF2-40B4-BE49-F238E27FC236}">
                <a16:creationId xmlns:a16="http://schemas.microsoft.com/office/drawing/2014/main" id="{2DDD36C5-08D1-49A7-BE8A-865CF8B6F6F9}"/>
              </a:ext>
            </a:extLst>
          </p:cNvPr>
          <p:cNvGrpSpPr>
            <a:grpSpLocks/>
          </p:cNvGrpSpPr>
          <p:nvPr/>
        </p:nvGrpSpPr>
        <p:grpSpPr bwMode="auto">
          <a:xfrm>
            <a:off x="5097016" y="5209200"/>
            <a:ext cx="647700" cy="368300"/>
            <a:chOff x="8265543" y="5967772"/>
            <a:chExt cx="647700" cy="369332"/>
          </a:xfrm>
        </p:grpSpPr>
        <p:sp>
          <p:nvSpPr>
            <p:cNvPr id="35" name="下矢印 26">
              <a:extLst>
                <a:ext uri="{FF2B5EF4-FFF2-40B4-BE49-F238E27FC236}">
                  <a16:creationId xmlns:a16="http://schemas.microsoft.com/office/drawing/2014/main" id="{BC892D19-CC27-4A0C-93BD-0261C50CBB23}"/>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6" name="テキスト ボックス 27">
              <a:extLst>
                <a:ext uri="{FF2B5EF4-FFF2-40B4-BE49-F238E27FC236}">
                  <a16:creationId xmlns:a16="http://schemas.microsoft.com/office/drawing/2014/main" id="{BA5E0DDF-D3D1-44B4-A45D-23F641B28708}"/>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④</a:t>
              </a:r>
            </a:p>
          </p:txBody>
        </p:sp>
      </p:grpSp>
      <p:sp>
        <p:nvSpPr>
          <p:cNvPr id="23" name="Text Box 8">
            <a:extLst>
              <a:ext uri="{FF2B5EF4-FFF2-40B4-BE49-F238E27FC236}">
                <a16:creationId xmlns:a16="http://schemas.microsoft.com/office/drawing/2014/main" id="{16617E74-1187-4E20-B310-197CF619134A}"/>
              </a:ext>
            </a:extLst>
          </p:cNvPr>
          <p:cNvSpPr txBox="1">
            <a:spLocks noChangeArrowheads="1"/>
          </p:cNvSpPr>
          <p:nvPr/>
        </p:nvSpPr>
        <p:spPr bwMode="auto">
          <a:xfrm>
            <a:off x="5796172" y="46100"/>
            <a:ext cx="4053371" cy="92333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①こんな感じのフォルダ選択画面が出ますので、②③④のような感じで変更を完了してください。</a:t>
            </a:r>
            <a:endParaRPr lang="en-US" altLang="ja-JP" dirty="0">
              <a:latin typeface="+mn-ea"/>
            </a:endParaRPr>
          </a:p>
        </p:txBody>
      </p:sp>
      <p:pic>
        <p:nvPicPr>
          <p:cNvPr id="19" name="図 18">
            <a:extLst>
              <a:ext uri="{FF2B5EF4-FFF2-40B4-BE49-F238E27FC236}">
                <a16:creationId xmlns:a16="http://schemas.microsoft.com/office/drawing/2014/main" id="{7AC969B6-C69B-4775-B82E-B820DD5A0730}"/>
              </a:ext>
            </a:extLst>
          </p:cNvPr>
          <p:cNvPicPr>
            <a:picLocks noChangeAspect="1"/>
          </p:cNvPicPr>
          <p:nvPr/>
        </p:nvPicPr>
        <p:blipFill>
          <a:blip r:embed="rId4"/>
          <a:stretch>
            <a:fillRect/>
          </a:stretch>
        </p:blipFill>
        <p:spPr>
          <a:xfrm>
            <a:off x="792000" y="180000"/>
            <a:ext cx="4480948" cy="175275"/>
          </a:xfrm>
          <a:prstGeom prst="rect">
            <a:avLst/>
          </a:prstGeom>
        </p:spPr>
      </p:pic>
    </p:spTree>
    <p:extLst>
      <p:ext uri="{BB962C8B-B14F-4D97-AF65-F5344CB8AC3E}">
        <p14:creationId xmlns:p14="http://schemas.microsoft.com/office/powerpoint/2010/main" val="3366994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2DF93AE-60A3-4E76-BAEF-147D445B9DA2}"/>
              </a:ext>
            </a:extLst>
          </p:cNvPr>
          <p:cNvPicPr>
            <a:picLocks noChangeAspect="1"/>
          </p:cNvPicPr>
          <p:nvPr/>
        </p:nvPicPr>
        <p:blipFill>
          <a:blip r:embed="rId3"/>
          <a:stretch>
            <a:fillRect/>
          </a:stretch>
        </p:blipFill>
        <p:spPr>
          <a:xfrm>
            <a:off x="36000" y="936000"/>
            <a:ext cx="9391650" cy="5162550"/>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en-US" altLang="ja-JP" sz="4000" dirty="0">
                <a:latin typeface="+mn-ea"/>
              </a:rPr>
              <a:t>k=1</a:t>
            </a:r>
            <a:r>
              <a:rPr lang="ja-JP" altLang="en-US" sz="4000" dirty="0">
                <a:latin typeface="+mn-ea"/>
              </a:rPr>
              <a:t>で実践</a:t>
            </a:r>
            <a:r>
              <a:rPr lang="en-US" altLang="ja-JP" sz="4000" dirty="0">
                <a:latin typeface="+mn-ea"/>
              </a:rPr>
              <a:t>10</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34</a:t>
            </a:fld>
            <a:endParaRPr lang="en-US" altLang="ja-JP" dirty="0">
              <a:solidFill>
                <a:srgbClr val="000000"/>
              </a:solidFill>
            </a:endParaRPr>
          </a:p>
        </p:txBody>
      </p:sp>
      <p:sp>
        <p:nvSpPr>
          <p:cNvPr id="23" name="Text Box 8">
            <a:extLst>
              <a:ext uri="{FF2B5EF4-FFF2-40B4-BE49-F238E27FC236}">
                <a16:creationId xmlns:a16="http://schemas.microsoft.com/office/drawing/2014/main" id="{16617E74-1187-4E20-B310-197CF619134A}"/>
              </a:ext>
            </a:extLst>
          </p:cNvPr>
          <p:cNvSpPr txBox="1">
            <a:spLocks noChangeArrowheads="1"/>
          </p:cNvSpPr>
          <p:nvPr/>
        </p:nvSpPr>
        <p:spPr bwMode="auto">
          <a:xfrm>
            <a:off x="5796172" y="46100"/>
            <a:ext cx="4053371" cy="1754326"/>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①こんな感じのフォルダ選択画面が出ますので、②③④のような感じで変更を完了してください。</a:t>
            </a:r>
            <a:r>
              <a:rPr lang="ja-JP" altLang="en-US" dirty="0">
                <a:latin typeface="+mn-ea"/>
              </a:rPr>
              <a:t>こんな感じになります。⑤作業ディレクトリが変更され、⑥も変更されて、⑦目的のファイル（</a:t>
            </a:r>
            <a:r>
              <a:rPr lang="en-US" altLang="ja-JP" dirty="0">
                <a:solidFill>
                  <a:srgbClr val="669900"/>
                </a:solidFill>
                <a:latin typeface="+mn-ea"/>
              </a:rPr>
              <a:t>seq_20.fasta</a:t>
            </a:r>
            <a:r>
              <a:rPr lang="ja-JP" altLang="en-US" dirty="0">
                <a:latin typeface="+mn-ea"/>
              </a:rPr>
              <a:t>）が見られます。</a:t>
            </a:r>
            <a:endParaRPr lang="en-US" altLang="ja-JP" dirty="0">
              <a:latin typeface="+mn-ea"/>
            </a:endParaRPr>
          </a:p>
        </p:txBody>
      </p:sp>
      <p:grpSp>
        <p:nvGrpSpPr>
          <p:cNvPr id="20" name="グループ化 19">
            <a:extLst>
              <a:ext uri="{FF2B5EF4-FFF2-40B4-BE49-F238E27FC236}">
                <a16:creationId xmlns:a16="http://schemas.microsoft.com/office/drawing/2014/main" id="{38BEDE8F-C856-4D19-AFEA-29F0BFFAD8D6}"/>
              </a:ext>
            </a:extLst>
          </p:cNvPr>
          <p:cNvGrpSpPr>
            <a:grpSpLocks/>
          </p:cNvGrpSpPr>
          <p:nvPr/>
        </p:nvGrpSpPr>
        <p:grpSpPr bwMode="auto">
          <a:xfrm>
            <a:off x="9057456" y="3348000"/>
            <a:ext cx="433387" cy="647700"/>
            <a:chOff x="9008376" y="4278533"/>
            <a:chExt cx="432048" cy="647700"/>
          </a:xfrm>
        </p:grpSpPr>
        <p:sp>
          <p:nvSpPr>
            <p:cNvPr id="21" name="下矢印 20">
              <a:extLst>
                <a:ext uri="{FF2B5EF4-FFF2-40B4-BE49-F238E27FC236}">
                  <a16:creationId xmlns:a16="http://schemas.microsoft.com/office/drawing/2014/main" id="{F1207E2D-4060-49B8-A9D2-08BC4A7B2864}"/>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2" name="テキスト ボックス 21">
              <a:extLst>
                <a:ext uri="{FF2B5EF4-FFF2-40B4-BE49-F238E27FC236}">
                  <a16:creationId xmlns:a16="http://schemas.microsoft.com/office/drawing/2014/main" id="{C2AA018A-E640-4C11-BD3A-AE17A504C1C8}"/>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⑥</a:t>
              </a:r>
            </a:p>
          </p:txBody>
        </p:sp>
      </p:grpSp>
      <p:grpSp>
        <p:nvGrpSpPr>
          <p:cNvPr id="37" name="グループ化 19">
            <a:extLst>
              <a:ext uri="{FF2B5EF4-FFF2-40B4-BE49-F238E27FC236}">
                <a16:creationId xmlns:a16="http://schemas.microsoft.com/office/drawing/2014/main" id="{1165F305-EF80-426C-B770-B7E3CD5BCCC9}"/>
              </a:ext>
            </a:extLst>
          </p:cNvPr>
          <p:cNvGrpSpPr>
            <a:grpSpLocks/>
          </p:cNvGrpSpPr>
          <p:nvPr/>
        </p:nvGrpSpPr>
        <p:grpSpPr bwMode="auto">
          <a:xfrm>
            <a:off x="1872000" y="1854000"/>
            <a:ext cx="433387" cy="647700"/>
            <a:chOff x="9008376" y="4278533"/>
            <a:chExt cx="432048" cy="647700"/>
          </a:xfrm>
        </p:grpSpPr>
        <p:sp>
          <p:nvSpPr>
            <p:cNvPr id="38" name="下矢印 20">
              <a:extLst>
                <a:ext uri="{FF2B5EF4-FFF2-40B4-BE49-F238E27FC236}">
                  <a16:creationId xmlns:a16="http://schemas.microsoft.com/office/drawing/2014/main" id="{180888E4-73C7-45B2-B7D4-4D557FF4A54B}"/>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9" name="テキスト ボックス 21">
              <a:extLst>
                <a:ext uri="{FF2B5EF4-FFF2-40B4-BE49-F238E27FC236}">
                  <a16:creationId xmlns:a16="http://schemas.microsoft.com/office/drawing/2014/main" id="{DE65E7A2-1B9F-496C-83FE-AE9CB6FD342D}"/>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grpSp>
        <p:nvGrpSpPr>
          <p:cNvPr id="40" name="グループ化 39">
            <a:extLst>
              <a:ext uri="{FF2B5EF4-FFF2-40B4-BE49-F238E27FC236}">
                <a16:creationId xmlns:a16="http://schemas.microsoft.com/office/drawing/2014/main" id="{5765041B-90B4-4F8E-BB8C-B9D87DF62AA2}"/>
              </a:ext>
            </a:extLst>
          </p:cNvPr>
          <p:cNvGrpSpPr>
            <a:grpSpLocks/>
          </p:cNvGrpSpPr>
          <p:nvPr/>
        </p:nvGrpSpPr>
        <p:grpSpPr bwMode="auto">
          <a:xfrm>
            <a:off x="7977336" y="4176000"/>
            <a:ext cx="433387" cy="647700"/>
            <a:chOff x="9008376" y="4278533"/>
            <a:chExt cx="432048" cy="647700"/>
          </a:xfrm>
        </p:grpSpPr>
        <p:sp>
          <p:nvSpPr>
            <p:cNvPr id="41" name="下矢印 20">
              <a:extLst>
                <a:ext uri="{FF2B5EF4-FFF2-40B4-BE49-F238E27FC236}">
                  <a16:creationId xmlns:a16="http://schemas.microsoft.com/office/drawing/2014/main" id="{A1159664-3A7C-4005-A7E2-22A28735C93D}"/>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42" name="テキスト ボックス 41">
              <a:extLst>
                <a:ext uri="{FF2B5EF4-FFF2-40B4-BE49-F238E27FC236}">
                  <a16:creationId xmlns:a16="http://schemas.microsoft.com/office/drawing/2014/main" id="{FEE372D6-C862-4B65-AD7D-3C97669D8A5E}"/>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⑦</a:t>
              </a:r>
            </a:p>
          </p:txBody>
        </p:sp>
      </p:grpSp>
      <p:pic>
        <p:nvPicPr>
          <p:cNvPr id="16" name="図 15">
            <a:extLst>
              <a:ext uri="{FF2B5EF4-FFF2-40B4-BE49-F238E27FC236}">
                <a16:creationId xmlns:a16="http://schemas.microsoft.com/office/drawing/2014/main" id="{DBCF978C-E395-4B9F-9924-A162152C6718}"/>
              </a:ext>
            </a:extLst>
          </p:cNvPr>
          <p:cNvPicPr>
            <a:picLocks noChangeAspect="1"/>
          </p:cNvPicPr>
          <p:nvPr/>
        </p:nvPicPr>
        <p:blipFill>
          <a:blip r:embed="rId4"/>
          <a:stretch>
            <a:fillRect/>
          </a:stretch>
        </p:blipFill>
        <p:spPr>
          <a:xfrm>
            <a:off x="792000" y="180000"/>
            <a:ext cx="4480948" cy="175275"/>
          </a:xfrm>
          <a:prstGeom prst="rect">
            <a:avLst/>
          </a:prstGeom>
        </p:spPr>
      </p:pic>
    </p:spTree>
    <p:extLst>
      <p:ext uri="{BB962C8B-B14F-4D97-AF65-F5344CB8AC3E}">
        <p14:creationId xmlns:p14="http://schemas.microsoft.com/office/powerpoint/2010/main" val="24094066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2C4355C-4300-4C02-AFF6-CB45CBC0D6AE}"/>
              </a:ext>
            </a:extLst>
          </p:cNvPr>
          <p:cNvPicPr>
            <a:picLocks noChangeAspect="1"/>
          </p:cNvPicPr>
          <p:nvPr/>
        </p:nvPicPr>
        <p:blipFill>
          <a:blip r:embed="rId3"/>
          <a:stretch>
            <a:fillRect/>
          </a:stretch>
        </p:blipFill>
        <p:spPr>
          <a:xfrm>
            <a:off x="36000" y="936000"/>
            <a:ext cx="9391650" cy="5162550"/>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en-US" altLang="ja-JP" sz="4000" dirty="0">
                <a:latin typeface="+mn-ea"/>
              </a:rPr>
              <a:t>k=1</a:t>
            </a:r>
            <a:r>
              <a:rPr lang="ja-JP" altLang="en-US" sz="4000" dirty="0">
                <a:latin typeface="+mn-ea"/>
              </a:rPr>
              <a:t>で実践</a:t>
            </a:r>
            <a:r>
              <a:rPr lang="en-US" altLang="ja-JP" sz="4000" dirty="0">
                <a:latin typeface="+mn-ea"/>
              </a:rPr>
              <a:t>11</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35</a:t>
            </a:fld>
            <a:endParaRPr lang="en-US" altLang="ja-JP" dirty="0">
              <a:solidFill>
                <a:srgbClr val="000000"/>
              </a:solidFill>
            </a:endParaRPr>
          </a:p>
        </p:txBody>
      </p:sp>
      <p:grpSp>
        <p:nvGrpSpPr>
          <p:cNvPr id="17" name="グループ化 1">
            <a:extLst>
              <a:ext uri="{FF2B5EF4-FFF2-40B4-BE49-F238E27FC236}">
                <a16:creationId xmlns:a16="http://schemas.microsoft.com/office/drawing/2014/main" id="{A4359746-22C5-475C-828A-3DC7DF7C7138}"/>
              </a:ext>
            </a:extLst>
          </p:cNvPr>
          <p:cNvGrpSpPr>
            <a:grpSpLocks/>
          </p:cNvGrpSpPr>
          <p:nvPr/>
        </p:nvGrpSpPr>
        <p:grpSpPr bwMode="auto">
          <a:xfrm>
            <a:off x="288000" y="936000"/>
            <a:ext cx="415498" cy="647700"/>
            <a:chOff x="8946000" y="4620357"/>
            <a:chExt cx="415497" cy="647700"/>
          </a:xfrm>
        </p:grpSpPr>
        <p:sp>
          <p:nvSpPr>
            <p:cNvPr id="18" name="下矢印 31">
              <a:extLst>
                <a:ext uri="{FF2B5EF4-FFF2-40B4-BE49-F238E27FC236}">
                  <a16:creationId xmlns:a16="http://schemas.microsoft.com/office/drawing/2014/main" id="{435A829E-91CE-45BA-8D02-E6EC04E5A0BC}"/>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9" name="正方形/長方形 1">
              <a:extLst>
                <a:ext uri="{FF2B5EF4-FFF2-40B4-BE49-F238E27FC236}">
                  <a16:creationId xmlns:a16="http://schemas.microsoft.com/office/drawing/2014/main" id="{378B1A09-28FA-4CBE-BA9E-899B2BC3D209}"/>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24" name="グループ化 23">
            <a:extLst>
              <a:ext uri="{FF2B5EF4-FFF2-40B4-BE49-F238E27FC236}">
                <a16:creationId xmlns:a16="http://schemas.microsoft.com/office/drawing/2014/main" id="{B77E204F-6903-4BAB-865E-C9F2DC65F5AA}"/>
              </a:ext>
            </a:extLst>
          </p:cNvPr>
          <p:cNvGrpSpPr>
            <a:grpSpLocks/>
          </p:cNvGrpSpPr>
          <p:nvPr/>
        </p:nvGrpSpPr>
        <p:grpSpPr bwMode="auto">
          <a:xfrm>
            <a:off x="992560" y="1350000"/>
            <a:ext cx="433387" cy="647700"/>
            <a:chOff x="9008376" y="4278533"/>
            <a:chExt cx="432048" cy="647700"/>
          </a:xfrm>
        </p:grpSpPr>
        <p:sp>
          <p:nvSpPr>
            <p:cNvPr id="25" name="下矢印 20">
              <a:extLst>
                <a:ext uri="{FF2B5EF4-FFF2-40B4-BE49-F238E27FC236}">
                  <a16:creationId xmlns:a16="http://schemas.microsoft.com/office/drawing/2014/main" id="{E4333418-EB41-4B10-A37E-20F0FD101135}"/>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6" name="テキスト ボックス 25">
              <a:extLst>
                <a:ext uri="{FF2B5EF4-FFF2-40B4-BE49-F238E27FC236}">
                  <a16:creationId xmlns:a16="http://schemas.microsoft.com/office/drawing/2014/main" id="{AFF86F39-3B2B-4DB2-A242-FD8DCF478454}"/>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pic>
        <p:nvPicPr>
          <p:cNvPr id="27" name="図 26">
            <a:extLst>
              <a:ext uri="{FF2B5EF4-FFF2-40B4-BE49-F238E27FC236}">
                <a16:creationId xmlns:a16="http://schemas.microsoft.com/office/drawing/2014/main" id="{08BE71FA-F47F-4352-AB5D-0B1037D9C3F4}"/>
              </a:ext>
            </a:extLst>
          </p:cNvPr>
          <p:cNvPicPr>
            <a:picLocks noChangeAspect="1"/>
          </p:cNvPicPr>
          <p:nvPr/>
        </p:nvPicPr>
        <p:blipFill>
          <a:blip r:embed="rId4"/>
          <a:stretch>
            <a:fillRect/>
          </a:stretch>
        </p:blipFill>
        <p:spPr>
          <a:xfrm>
            <a:off x="3614400" y="1566000"/>
            <a:ext cx="2438611" cy="3749365"/>
          </a:xfrm>
          <a:prstGeom prst="rect">
            <a:avLst/>
          </a:prstGeom>
          <a:ln>
            <a:solidFill>
              <a:srgbClr val="000000"/>
            </a:solidFill>
          </a:ln>
        </p:spPr>
      </p:pic>
      <p:grpSp>
        <p:nvGrpSpPr>
          <p:cNvPr id="28" name="グループ化 27">
            <a:extLst>
              <a:ext uri="{FF2B5EF4-FFF2-40B4-BE49-F238E27FC236}">
                <a16:creationId xmlns:a16="http://schemas.microsoft.com/office/drawing/2014/main" id="{FD73FB23-970C-4062-AFE5-39A56064FF9B}"/>
              </a:ext>
            </a:extLst>
          </p:cNvPr>
          <p:cNvGrpSpPr>
            <a:grpSpLocks/>
          </p:cNvGrpSpPr>
          <p:nvPr/>
        </p:nvGrpSpPr>
        <p:grpSpPr bwMode="auto">
          <a:xfrm>
            <a:off x="4431360" y="1353600"/>
            <a:ext cx="433387" cy="647700"/>
            <a:chOff x="9008376" y="4278533"/>
            <a:chExt cx="432048" cy="647700"/>
          </a:xfrm>
        </p:grpSpPr>
        <p:sp>
          <p:nvSpPr>
            <p:cNvPr id="29" name="下矢印 20">
              <a:extLst>
                <a:ext uri="{FF2B5EF4-FFF2-40B4-BE49-F238E27FC236}">
                  <a16:creationId xmlns:a16="http://schemas.microsoft.com/office/drawing/2014/main" id="{6E33E203-8E31-439B-BA39-6BFFEDD326DC}"/>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0" name="テキスト ボックス 29">
              <a:extLst>
                <a:ext uri="{FF2B5EF4-FFF2-40B4-BE49-F238E27FC236}">
                  <a16:creationId xmlns:a16="http://schemas.microsoft.com/office/drawing/2014/main" id="{17484B3C-F97D-461D-B25D-C249394DBF66}"/>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sp>
        <p:nvSpPr>
          <p:cNvPr id="23" name="Text Box 8">
            <a:extLst>
              <a:ext uri="{FF2B5EF4-FFF2-40B4-BE49-F238E27FC236}">
                <a16:creationId xmlns:a16="http://schemas.microsoft.com/office/drawing/2014/main" id="{16617E74-1187-4E20-B310-197CF619134A}"/>
              </a:ext>
            </a:extLst>
          </p:cNvPr>
          <p:cNvSpPr txBox="1">
            <a:spLocks noChangeArrowheads="1"/>
          </p:cNvSpPr>
          <p:nvPr/>
        </p:nvSpPr>
        <p:spPr bwMode="auto">
          <a:xfrm>
            <a:off x="5796172" y="46100"/>
            <a:ext cx="4053371" cy="64633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①</a:t>
            </a:r>
            <a:r>
              <a:rPr lang="en-US" altLang="ja-JP" dirty="0">
                <a:latin typeface="+mn-ea"/>
              </a:rPr>
              <a:t>File</a:t>
            </a:r>
            <a:r>
              <a:rPr lang="ja-JP" altLang="en-US" dirty="0">
                <a:latin typeface="+mn-ea"/>
              </a:rPr>
              <a:t>、②</a:t>
            </a:r>
            <a:r>
              <a:rPr lang="en-US" altLang="ja-JP" dirty="0">
                <a:latin typeface="+mn-ea"/>
              </a:rPr>
              <a:t>New File</a:t>
            </a:r>
            <a:r>
              <a:rPr lang="ja-JP" altLang="en-US" dirty="0">
                <a:latin typeface="+mn-ea"/>
              </a:rPr>
              <a:t>、③</a:t>
            </a:r>
            <a:r>
              <a:rPr lang="en-US" altLang="ja-JP" dirty="0">
                <a:latin typeface="+mn-ea"/>
              </a:rPr>
              <a:t>R Script</a:t>
            </a:r>
            <a:r>
              <a:rPr lang="ja-JP" altLang="en-US" dirty="0">
                <a:latin typeface="+mn-ea"/>
              </a:rPr>
              <a:t>として、「新規の</a:t>
            </a:r>
            <a:r>
              <a:rPr lang="en-US" altLang="ja-JP" dirty="0">
                <a:latin typeface="+mn-ea"/>
              </a:rPr>
              <a:t>R</a:t>
            </a:r>
            <a:r>
              <a:rPr lang="ja-JP" altLang="en-US" dirty="0">
                <a:latin typeface="+mn-ea"/>
              </a:rPr>
              <a:t>スクリプト」を開く。</a:t>
            </a:r>
            <a:endParaRPr lang="en-US" altLang="ja-JP" dirty="0">
              <a:latin typeface="+mn-ea"/>
            </a:endParaRPr>
          </a:p>
        </p:txBody>
      </p:sp>
      <p:pic>
        <p:nvPicPr>
          <p:cNvPr id="20" name="図 19">
            <a:extLst>
              <a:ext uri="{FF2B5EF4-FFF2-40B4-BE49-F238E27FC236}">
                <a16:creationId xmlns:a16="http://schemas.microsoft.com/office/drawing/2014/main" id="{AB2797D3-EE98-4AFD-A278-CD0995992A28}"/>
              </a:ext>
            </a:extLst>
          </p:cNvPr>
          <p:cNvPicPr>
            <a:picLocks noChangeAspect="1"/>
          </p:cNvPicPr>
          <p:nvPr/>
        </p:nvPicPr>
        <p:blipFill>
          <a:blip r:embed="rId5"/>
          <a:stretch>
            <a:fillRect/>
          </a:stretch>
        </p:blipFill>
        <p:spPr>
          <a:xfrm>
            <a:off x="792000" y="180000"/>
            <a:ext cx="4480948" cy="175275"/>
          </a:xfrm>
          <a:prstGeom prst="rect">
            <a:avLst/>
          </a:prstGeom>
        </p:spPr>
      </p:pic>
    </p:spTree>
    <p:extLst>
      <p:ext uri="{BB962C8B-B14F-4D97-AF65-F5344CB8AC3E}">
        <p14:creationId xmlns:p14="http://schemas.microsoft.com/office/powerpoint/2010/main" val="18357759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A38EEB0-16EB-4CA4-9B71-BDAC9ED55D13}"/>
              </a:ext>
            </a:extLst>
          </p:cNvPr>
          <p:cNvPicPr>
            <a:picLocks noChangeAspect="1"/>
          </p:cNvPicPr>
          <p:nvPr/>
        </p:nvPicPr>
        <p:blipFill>
          <a:blip r:embed="rId3"/>
          <a:stretch>
            <a:fillRect/>
          </a:stretch>
        </p:blipFill>
        <p:spPr>
          <a:xfrm>
            <a:off x="36000" y="936000"/>
            <a:ext cx="9391650" cy="5162550"/>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en-US" altLang="ja-JP" sz="4000" dirty="0">
                <a:latin typeface="+mn-ea"/>
              </a:rPr>
              <a:t>k=1</a:t>
            </a:r>
            <a:r>
              <a:rPr lang="ja-JP" altLang="en-US" sz="4000" dirty="0">
                <a:latin typeface="+mn-ea"/>
              </a:rPr>
              <a:t>で実践</a:t>
            </a:r>
            <a:r>
              <a:rPr lang="en-US" altLang="ja-JP" sz="4000" dirty="0">
                <a:latin typeface="+mn-ea"/>
              </a:rPr>
              <a:t>12</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36</a:t>
            </a:fld>
            <a:endParaRPr lang="en-US" altLang="ja-JP" dirty="0">
              <a:solidFill>
                <a:srgbClr val="000000"/>
              </a:solidFill>
            </a:endParaRPr>
          </a:p>
        </p:txBody>
      </p:sp>
      <p:sp>
        <p:nvSpPr>
          <p:cNvPr id="23" name="Text Box 8">
            <a:extLst>
              <a:ext uri="{FF2B5EF4-FFF2-40B4-BE49-F238E27FC236}">
                <a16:creationId xmlns:a16="http://schemas.microsoft.com/office/drawing/2014/main" id="{16617E74-1187-4E20-B310-197CF619134A}"/>
              </a:ext>
            </a:extLst>
          </p:cNvPr>
          <p:cNvSpPr txBox="1">
            <a:spLocks noChangeArrowheads="1"/>
          </p:cNvSpPr>
          <p:nvPr/>
        </p:nvSpPr>
        <p:spPr bwMode="auto">
          <a:xfrm>
            <a:off x="5796172" y="46100"/>
            <a:ext cx="4053371" cy="92333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①</a:t>
            </a:r>
            <a:r>
              <a:rPr lang="en-US" altLang="ja-JP" dirty="0">
                <a:solidFill>
                  <a:schemeClr val="bg1">
                    <a:lumMod val="50000"/>
                  </a:schemeClr>
                </a:solidFill>
                <a:latin typeface="+mn-ea"/>
              </a:rPr>
              <a:t>File</a:t>
            </a:r>
            <a:r>
              <a:rPr lang="ja-JP" altLang="en-US" dirty="0">
                <a:solidFill>
                  <a:schemeClr val="bg1">
                    <a:lumMod val="50000"/>
                  </a:schemeClr>
                </a:solidFill>
                <a:latin typeface="+mn-ea"/>
              </a:rPr>
              <a:t>、②</a:t>
            </a:r>
            <a:r>
              <a:rPr lang="en-US" altLang="ja-JP" dirty="0">
                <a:solidFill>
                  <a:schemeClr val="bg1">
                    <a:lumMod val="50000"/>
                  </a:schemeClr>
                </a:solidFill>
                <a:latin typeface="+mn-ea"/>
              </a:rPr>
              <a:t>New File</a:t>
            </a:r>
            <a:r>
              <a:rPr lang="ja-JP" altLang="en-US" dirty="0">
                <a:solidFill>
                  <a:schemeClr val="bg1">
                    <a:lumMod val="50000"/>
                  </a:schemeClr>
                </a:solidFill>
                <a:latin typeface="+mn-ea"/>
              </a:rPr>
              <a:t>、③</a:t>
            </a:r>
            <a:r>
              <a:rPr lang="en-US" altLang="ja-JP" dirty="0">
                <a:solidFill>
                  <a:schemeClr val="bg1">
                    <a:lumMod val="50000"/>
                  </a:schemeClr>
                </a:solidFill>
                <a:latin typeface="+mn-ea"/>
              </a:rPr>
              <a:t>R Script</a:t>
            </a:r>
            <a:r>
              <a:rPr lang="ja-JP" altLang="en-US" dirty="0">
                <a:solidFill>
                  <a:schemeClr val="bg1">
                    <a:lumMod val="50000"/>
                  </a:schemeClr>
                </a:solidFill>
                <a:latin typeface="+mn-ea"/>
              </a:rPr>
              <a:t>として、「新規の</a:t>
            </a:r>
            <a:r>
              <a:rPr lang="en-US" altLang="ja-JP" dirty="0">
                <a:solidFill>
                  <a:schemeClr val="bg1">
                    <a:lumMod val="50000"/>
                  </a:schemeClr>
                </a:solidFill>
                <a:latin typeface="+mn-ea"/>
              </a:rPr>
              <a:t>R</a:t>
            </a:r>
            <a:r>
              <a:rPr lang="ja-JP" altLang="en-US" dirty="0">
                <a:solidFill>
                  <a:schemeClr val="bg1">
                    <a:lumMod val="50000"/>
                  </a:schemeClr>
                </a:solidFill>
                <a:latin typeface="+mn-ea"/>
              </a:rPr>
              <a:t>スクリプト」を開く。</a:t>
            </a:r>
            <a:r>
              <a:rPr lang="ja-JP" altLang="en-US" dirty="0">
                <a:latin typeface="+mn-ea"/>
              </a:rPr>
              <a:t>こんな感じになります。</a:t>
            </a:r>
            <a:endParaRPr lang="en-US" altLang="ja-JP" dirty="0">
              <a:latin typeface="+mn-ea"/>
            </a:endParaRPr>
          </a:p>
        </p:txBody>
      </p:sp>
      <p:pic>
        <p:nvPicPr>
          <p:cNvPr id="7" name="図 6">
            <a:extLst>
              <a:ext uri="{FF2B5EF4-FFF2-40B4-BE49-F238E27FC236}">
                <a16:creationId xmlns:a16="http://schemas.microsoft.com/office/drawing/2014/main" id="{BDD44030-77EB-4407-A975-8F48CA281620}"/>
              </a:ext>
            </a:extLst>
          </p:cNvPr>
          <p:cNvPicPr>
            <a:picLocks noChangeAspect="1"/>
          </p:cNvPicPr>
          <p:nvPr/>
        </p:nvPicPr>
        <p:blipFill>
          <a:blip r:embed="rId4"/>
          <a:stretch>
            <a:fillRect/>
          </a:stretch>
        </p:blipFill>
        <p:spPr>
          <a:xfrm>
            <a:off x="792000" y="180000"/>
            <a:ext cx="4480948" cy="175275"/>
          </a:xfrm>
          <a:prstGeom prst="rect">
            <a:avLst/>
          </a:prstGeom>
        </p:spPr>
      </p:pic>
    </p:spTree>
    <p:extLst>
      <p:ext uri="{BB962C8B-B14F-4D97-AF65-F5344CB8AC3E}">
        <p14:creationId xmlns:p14="http://schemas.microsoft.com/office/powerpoint/2010/main" val="6660683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2B892D2-1F41-49FA-B81F-048CD2655315}"/>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en-US" altLang="ja-JP" sz="4000" dirty="0">
                <a:latin typeface="+mn-ea"/>
              </a:rPr>
              <a:t>k=1</a:t>
            </a:r>
            <a:r>
              <a:rPr lang="ja-JP" altLang="en-US" sz="4000" dirty="0">
                <a:latin typeface="+mn-ea"/>
              </a:rPr>
              <a:t>で実践</a:t>
            </a:r>
            <a:r>
              <a:rPr lang="en-US" altLang="ja-JP" sz="4000" dirty="0">
                <a:latin typeface="+mn-ea"/>
              </a:rPr>
              <a:t>13</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37</a:t>
            </a:fld>
            <a:endParaRPr lang="en-US" altLang="ja-JP" dirty="0">
              <a:solidFill>
                <a:srgbClr val="000000"/>
              </a:solidFill>
            </a:endParaRPr>
          </a:p>
        </p:txBody>
      </p:sp>
      <p:grpSp>
        <p:nvGrpSpPr>
          <p:cNvPr id="7" name="グループ化 1">
            <a:extLst>
              <a:ext uri="{FF2B5EF4-FFF2-40B4-BE49-F238E27FC236}">
                <a16:creationId xmlns:a16="http://schemas.microsoft.com/office/drawing/2014/main" id="{5D95F545-4515-4C6E-8EF3-394E2FF6DD27}"/>
              </a:ext>
            </a:extLst>
          </p:cNvPr>
          <p:cNvGrpSpPr>
            <a:grpSpLocks/>
          </p:cNvGrpSpPr>
          <p:nvPr/>
        </p:nvGrpSpPr>
        <p:grpSpPr bwMode="auto">
          <a:xfrm>
            <a:off x="344488" y="1393200"/>
            <a:ext cx="415498" cy="647700"/>
            <a:chOff x="8946000" y="4620357"/>
            <a:chExt cx="415497" cy="647700"/>
          </a:xfrm>
        </p:grpSpPr>
        <p:sp>
          <p:nvSpPr>
            <p:cNvPr id="8" name="下矢印 31">
              <a:extLst>
                <a:ext uri="{FF2B5EF4-FFF2-40B4-BE49-F238E27FC236}">
                  <a16:creationId xmlns:a16="http://schemas.microsoft.com/office/drawing/2014/main" id="{0D457931-0EE7-4641-A61A-7B1EC58E5DD7}"/>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0" name="正方形/長方形 1">
              <a:extLst>
                <a:ext uri="{FF2B5EF4-FFF2-40B4-BE49-F238E27FC236}">
                  <a16:creationId xmlns:a16="http://schemas.microsoft.com/office/drawing/2014/main" id="{A2820FC2-0C33-4ECC-B703-CF7C2A450734}"/>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
        <p:nvSpPr>
          <p:cNvPr id="11" name="Text Box 8">
            <a:extLst>
              <a:ext uri="{FF2B5EF4-FFF2-40B4-BE49-F238E27FC236}">
                <a16:creationId xmlns:a16="http://schemas.microsoft.com/office/drawing/2014/main" id="{72788D1F-8418-432E-8C19-93FFF6ACA8EC}"/>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①</a:t>
            </a:r>
            <a:r>
              <a:rPr lang="en-US" altLang="ja-JP" dirty="0">
                <a:solidFill>
                  <a:schemeClr val="bg1">
                    <a:lumMod val="50000"/>
                  </a:schemeClr>
                </a:solidFill>
                <a:latin typeface="+mn-ea"/>
              </a:rPr>
              <a:t>File</a:t>
            </a:r>
            <a:r>
              <a:rPr lang="ja-JP" altLang="en-US" dirty="0">
                <a:solidFill>
                  <a:schemeClr val="bg1">
                    <a:lumMod val="50000"/>
                  </a:schemeClr>
                </a:solidFill>
                <a:latin typeface="+mn-ea"/>
              </a:rPr>
              <a:t>、②</a:t>
            </a:r>
            <a:r>
              <a:rPr lang="en-US" altLang="ja-JP" dirty="0">
                <a:solidFill>
                  <a:schemeClr val="bg1">
                    <a:lumMod val="50000"/>
                  </a:schemeClr>
                </a:solidFill>
                <a:latin typeface="+mn-ea"/>
              </a:rPr>
              <a:t>New File</a:t>
            </a:r>
            <a:r>
              <a:rPr lang="ja-JP" altLang="en-US" dirty="0">
                <a:solidFill>
                  <a:schemeClr val="bg1">
                    <a:lumMod val="50000"/>
                  </a:schemeClr>
                </a:solidFill>
                <a:latin typeface="+mn-ea"/>
              </a:rPr>
              <a:t>、③</a:t>
            </a:r>
            <a:r>
              <a:rPr lang="en-US" altLang="ja-JP" dirty="0">
                <a:solidFill>
                  <a:schemeClr val="bg1">
                    <a:lumMod val="50000"/>
                  </a:schemeClr>
                </a:solidFill>
                <a:latin typeface="+mn-ea"/>
              </a:rPr>
              <a:t>R Script</a:t>
            </a:r>
            <a:r>
              <a:rPr lang="ja-JP" altLang="en-US" dirty="0">
                <a:solidFill>
                  <a:schemeClr val="bg1">
                    <a:lumMod val="50000"/>
                  </a:schemeClr>
                </a:solidFill>
                <a:latin typeface="+mn-ea"/>
              </a:rPr>
              <a:t>として、「新規の</a:t>
            </a:r>
            <a:r>
              <a:rPr lang="en-US" altLang="ja-JP" dirty="0">
                <a:solidFill>
                  <a:schemeClr val="bg1">
                    <a:lumMod val="50000"/>
                  </a:schemeClr>
                </a:solidFill>
                <a:latin typeface="+mn-ea"/>
              </a:rPr>
              <a:t>R</a:t>
            </a:r>
            <a:r>
              <a:rPr lang="ja-JP" altLang="en-US" dirty="0">
                <a:solidFill>
                  <a:schemeClr val="bg1">
                    <a:lumMod val="50000"/>
                  </a:schemeClr>
                </a:solidFill>
                <a:latin typeface="+mn-ea"/>
              </a:rPr>
              <a:t>スクリプト」を開く。こんな感じになります。</a:t>
            </a:r>
            <a:r>
              <a:rPr lang="ja-JP" altLang="en-US" dirty="0">
                <a:latin typeface="+mn-ea"/>
              </a:rPr>
              <a:t>④例題</a:t>
            </a:r>
            <a:r>
              <a:rPr lang="en-US" altLang="ja-JP" dirty="0">
                <a:latin typeface="+mn-ea"/>
              </a:rPr>
              <a:t>1</a:t>
            </a:r>
            <a:r>
              <a:rPr lang="ja-JP" altLang="en-US" dirty="0">
                <a:latin typeface="+mn-ea"/>
              </a:rPr>
              <a:t>のコード全体を、⑤コピーして</a:t>
            </a:r>
            <a:r>
              <a:rPr lang="en-US" altLang="ja-JP" dirty="0">
                <a:latin typeface="+mn-ea"/>
              </a:rPr>
              <a:t>…</a:t>
            </a:r>
          </a:p>
        </p:txBody>
      </p:sp>
      <p:sp>
        <p:nvSpPr>
          <p:cNvPr id="13" name="正方形/長方形 12">
            <a:extLst>
              <a:ext uri="{FF2B5EF4-FFF2-40B4-BE49-F238E27FC236}">
                <a16:creationId xmlns:a16="http://schemas.microsoft.com/office/drawing/2014/main" id="{B919E67A-6115-4C01-9B94-16698ECB2A45}"/>
              </a:ext>
            </a:extLst>
          </p:cNvPr>
          <p:cNvSpPr/>
          <p:nvPr/>
        </p:nvSpPr>
        <p:spPr>
          <a:xfrm>
            <a:off x="378000" y="2340000"/>
            <a:ext cx="8290800" cy="28800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5" name="図 4">
            <a:extLst>
              <a:ext uri="{FF2B5EF4-FFF2-40B4-BE49-F238E27FC236}">
                <a16:creationId xmlns:a16="http://schemas.microsoft.com/office/drawing/2014/main" id="{387A4D94-6C01-4454-B8CA-8786CE6C8B93}"/>
              </a:ext>
            </a:extLst>
          </p:cNvPr>
          <p:cNvPicPr>
            <a:picLocks noChangeAspect="1"/>
          </p:cNvPicPr>
          <p:nvPr/>
        </p:nvPicPr>
        <p:blipFill>
          <a:blip r:embed="rId4"/>
          <a:stretch>
            <a:fillRect/>
          </a:stretch>
        </p:blipFill>
        <p:spPr>
          <a:xfrm>
            <a:off x="2792760" y="3189569"/>
            <a:ext cx="5692633" cy="1310754"/>
          </a:xfrm>
          <a:prstGeom prst="rect">
            <a:avLst/>
          </a:prstGeom>
          <a:ln>
            <a:solidFill>
              <a:schemeClr val="tx1"/>
            </a:solidFill>
          </a:ln>
        </p:spPr>
      </p:pic>
      <p:grpSp>
        <p:nvGrpSpPr>
          <p:cNvPr id="15" name="グループ化 19">
            <a:extLst>
              <a:ext uri="{FF2B5EF4-FFF2-40B4-BE49-F238E27FC236}">
                <a16:creationId xmlns:a16="http://schemas.microsoft.com/office/drawing/2014/main" id="{7E23C1BB-DF79-44E4-8274-3597E42C4CA9}"/>
              </a:ext>
            </a:extLst>
          </p:cNvPr>
          <p:cNvGrpSpPr>
            <a:grpSpLocks/>
          </p:cNvGrpSpPr>
          <p:nvPr/>
        </p:nvGrpSpPr>
        <p:grpSpPr bwMode="auto">
          <a:xfrm>
            <a:off x="3492000" y="3024000"/>
            <a:ext cx="433387" cy="647700"/>
            <a:chOff x="9008376" y="4278533"/>
            <a:chExt cx="432048" cy="647700"/>
          </a:xfrm>
        </p:grpSpPr>
        <p:sp>
          <p:nvSpPr>
            <p:cNvPr id="16" name="下矢印 20">
              <a:extLst>
                <a:ext uri="{FF2B5EF4-FFF2-40B4-BE49-F238E27FC236}">
                  <a16:creationId xmlns:a16="http://schemas.microsoft.com/office/drawing/2014/main" id="{E0F32540-02BE-43BF-A9AB-5D5181707A43}"/>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7" name="テキスト ボックス 21">
              <a:extLst>
                <a:ext uri="{FF2B5EF4-FFF2-40B4-BE49-F238E27FC236}">
                  <a16:creationId xmlns:a16="http://schemas.microsoft.com/office/drawing/2014/main" id="{C0AD6A48-D1D3-476D-BA9E-F0DC87846DA2}"/>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pic>
        <p:nvPicPr>
          <p:cNvPr id="18" name="図 17">
            <a:extLst>
              <a:ext uri="{FF2B5EF4-FFF2-40B4-BE49-F238E27FC236}">
                <a16:creationId xmlns:a16="http://schemas.microsoft.com/office/drawing/2014/main" id="{7CF3EDE3-B2C2-4A08-A232-28B29A3A6F99}"/>
              </a:ext>
            </a:extLst>
          </p:cNvPr>
          <p:cNvPicPr>
            <a:picLocks noChangeAspect="1"/>
          </p:cNvPicPr>
          <p:nvPr/>
        </p:nvPicPr>
        <p:blipFill>
          <a:blip r:embed="rId5"/>
          <a:stretch>
            <a:fillRect/>
          </a:stretch>
        </p:blipFill>
        <p:spPr>
          <a:xfrm>
            <a:off x="792000" y="180000"/>
            <a:ext cx="4480948" cy="175275"/>
          </a:xfrm>
          <a:prstGeom prst="rect">
            <a:avLst/>
          </a:prstGeom>
        </p:spPr>
      </p:pic>
    </p:spTree>
    <p:extLst>
      <p:ext uri="{BB962C8B-B14F-4D97-AF65-F5344CB8AC3E}">
        <p14:creationId xmlns:p14="http://schemas.microsoft.com/office/powerpoint/2010/main" val="18002455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A38EEB0-16EB-4CA4-9B71-BDAC9ED55D13}"/>
              </a:ext>
            </a:extLst>
          </p:cNvPr>
          <p:cNvPicPr>
            <a:picLocks noChangeAspect="1"/>
          </p:cNvPicPr>
          <p:nvPr/>
        </p:nvPicPr>
        <p:blipFill>
          <a:blip r:embed="rId3"/>
          <a:stretch>
            <a:fillRect/>
          </a:stretch>
        </p:blipFill>
        <p:spPr>
          <a:xfrm>
            <a:off x="36000" y="936000"/>
            <a:ext cx="9391650" cy="5162550"/>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en-US" altLang="ja-JP" sz="4000" dirty="0">
                <a:latin typeface="+mn-ea"/>
              </a:rPr>
              <a:t>k=1</a:t>
            </a:r>
            <a:r>
              <a:rPr lang="ja-JP" altLang="en-US" sz="4000" dirty="0">
                <a:latin typeface="+mn-ea"/>
              </a:rPr>
              <a:t>で実践</a:t>
            </a:r>
            <a:r>
              <a:rPr lang="en-US" altLang="ja-JP" sz="4000" dirty="0">
                <a:latin typeface="+mn-ea"/>
              </a:rPr>
              <a:t>14</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38</a:t>
            </a:fld>
            <a:endParaRPr lang="en-US" altLang="ja-JP" dirty="0">
              <a:solidFill>
                <a:srgbClr val="000000"/>
              </a:solidFill>
            </a:endParaRPr>
          </a:p>
        </p:txBody>
      </p:sp>
      <p:pic>
        <p:nvPicPr>
          <p:cNvPr id="7" name="図 6">
            <a:extLst>
              <a:ext uri="{FF2B5EF4-FFF2-40B4-BE49-F238E27FC236}">
                <a16:creationId xmlns:a16="http://schemas.microsoft.com/office/drawing/2014/main" id="{812068DB-EB2B-4980-BDC0-1F5B194C1CF5}"/>
              </a:ext>
            </a:extLst>
          </p:cNvPr>
          <p:cNvPicPr>
            <a:picLocks noChangeAspect="1"/>
          </p:cNvPicPr>
          <p:nvPr/>
        </p:nvPicPr>
        <p:blipFill>
          <a:blip r:embed="rId4"/>
          <a:stretch>
            <a:fillRect/>
          </a:stretch>
        </p:blipFill>
        <p:spPr>
          <a:xfrm>
            <a:off x="3337244" y="2348880"/>
            <a:ext cx="1394581" cy="1348857"/>
          </a:xfrm>
          <a:prstGeom prst="rect">
            <a:avLst/>
          </a:prstGeom>
          <a:ln>
            <a:solidFill>
              <a:srgbClr val="000000"/>
            </a:solidFill>
          </a:ln>
        </p:spPr>
      </p:pic>
      <p:sp>
        <p:nvSpPr>
          <p:cNvPr id="8" name="Text Box 8">
            <a:extLst>
              <a:ext uri="{FF2B5EF4-FFF2-40B4-BE49-F238E27FC236}">
                <a16:creationId xmlns:a16="http://schemas.microsoft.com/office/drawing/2014/main" id="{8B911BE7-488C-4993-A08F-581949DDC2BE}"/>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①</a:t>
            </a:r>
            <a:r>
              <a:rPr lang="en-US" altLang="ja-JP" dirty="0">
                <a:solidFill>
                  <a:schemeClr val="bg1">
                    <a:lumMod val="50000"/>
                  </a:schemeClr>
                </a:solidFill>
                <a:latin typeface="+mn-ea"/>
              </a:rPr>
              <a:t>File</a:t>
            </a:r>
            <a:r>
              <a:rPr lang="ja-JP" altLang="en-US" dirty="0">
                <a:solidFill>
                  <a:schemeClr val="bg1">
                    <a:lumMod val="50000"/>
                  </a:schemeClr>
                </a:solidFill>
                <a:latin typeface="+mn-ea"/>
              </a:rPr>
              <a:t>、②</a:t>
            </a:r>
            <a:r>
              <a:rPr lang="en-US" altLang="ja-JP" dirty="0">
                <a:solidFill>
                  <a:schemeClr val="bg1">
                    <a:lumMod val="50000"/>
                  </a:schemeClr>
                </a:solidFill>
                <a:latin typeface="+mn-ea"/>
              </a:rPr>
              <a:t>New File</a:t>
            </a:r>
            <a:r>
              <a:rPr lang="ja-JP" altLang="en-US" dirty="0">
                <a:solidFill>
                  <a:schemeClr val="bg1">
                    <a:lumMod val="50000"/>
                  </a:schemeClr>
                </a:solidFill>
                <a:latin typeface="+mn-ea"/>
              </a:rPr>
              <a:t>、③</a:t>
            </a:r>
            <a:r>
              <a:rPr lang="en-US" altLang="ja-JP" dirty="0">
                <a:solidFill>
                  <a:schemeClr val="bg1">
                    <a:lumMod val="50000"/>
                  </a:schemeClr>
                </a:solidFill>
                <a:latin typeface="+mn-ea"/>
              </a:rPr>
              <a:t>R Script</a:t>
            </a:r>
            <a:r>
              <a:rPr lang="ja-JP" altLang="en-US" dirty="0">
                <a:solidFill>
                  <a:schemeClr val="bg1">
                    <a:lumMod val="50000"/>
                  </a:schemeClr>
                </a:solidFill>
                <a:latin typeface="+mn-ea"/>
              </a:rPr>
              <a:t>として、「新規の</a:t>
            </a:r>
            <a:r>
              <a:rPr lang="en-US" altLang="ja-JP" dirty="0">
                <a:solidFill>
                  <a:schemeClr val="bg1">
                    <a:lumMod val="50000"/>
                  </a:schemeClr>
                </a:solidFill>
                <a:latin typeface="+mn-ea"/>
              </a:rPr>
              <a:t>R</a:t>
            </a:r>
            <a:r>
              <a:rPr lang="ja-JP" altLang="en-US" dirty="0">
                <a:solidFill>
                  <a:schemeClr val="bg1">
                    <a:lumMod val="50000"/>
                  </a:schemeClr>
                </a:solidFill>
                <a:latin typeface="+mn-ea"/>
              </a:rPr>
              <a:t>スクリプト」を開く。こんな感じになります。④例題</a:t>
            </a:r>
            <a:r>
              <a:rPr lang="en-US" altLang="ja-JP" dirty="0">
                <a:solidFill>
                  <a:schemeClr val="bg1">
                    <a:lumMod val="50000"/>
                  </a:schemeClr>
                </a:solidFill>
                <a:latin typeface="+mn-ea"/>
              </a:rPr>
              <a:t>1</a:t>
            </a:r>
            <a:r>
              <a:rPr lang="ja-JP" altLang="en-US" dirty="0">
                <a:solidFill>
                  <a:schemeClr val="bg1">
                    <a:lumMod val="50000"/>
                  </a:schemeClr>
                </a:solidFill>
                <a:latin typeface="+mn-ea"/>
              </a:rPr>
              <a:t>のコード全体を、⑤コピーして、</a:t>
            </a:r>
            <a:r>
              <a:rPr lang="ja-JP" altLang="en-US" dirty="0">
                <a:latin typeface="+mn-ea"/>
              </a:rPr>
              <a:t>⑥</a:t>
            </a:r>
            <a:r>
              <a:rPr lang="en-US" altLang="ja-JP" dirty="0">
                <a:latin typeface="+mn-ea"/>
              </a:rPr>
              <a:t>Paste</a:t>
            </a:r>
            <a:r>
              <a:rPr lang="ja-JP" altLang="en-US" dirty="0">
                <a:latin typeface="+mn-ea"/>
              </a:rPr>
              <a:t>。</a:t>
            </a:r>
            <a:endParaRPr lang="en-US" altLang="ja-JP" dirty="0">
              <a:latin typeface="+mn-ea"/>
            </a:endParaRPr>
          </a:p>
        </p:txBody>
      </p:sp>
      <p:sp>
        <p:nvSpPr>
          <p:cNvPr id="10" name="正方形/長方形 9">
            <a:extLst>
              <a:ext uri="{FF2B5EF4-FFF2-40B4-BE49-F238E27FC236}">
                <a16:creationId xmlns:a16="http://schemas.microsoft.com/office/drawing/2014/main" id="{64B7044C-FADF-4B87-BA67-B35E8074158A}"/>
              </a:ext>
            </a:extLst>
          </p:cNvPr>
          <p:cNvSpPr/>
          <p:nvPr/>
        </p:nvSpPr>
        <p:spPr>
          <a:xfrm>
            <a:off x="128464" y="1844824"/>
            <a:ext cx="6516000" cy="20160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1" name="グループ化 19">
            <a:extLst>
              <a:ext uri="{FF2B5EF4-FFF2-40B4-BE49-F238E27FC236}">
                <a16:creationId xmlns:a16="http://schemas.microsoft.com/office/drawing/2014/main" id="{E390FD93-E059-4F8C-BE1A-CE2D40B2BEE3}"/>
              </a:ext>
            </a:extLst>
          </p:cNvPr>
          <p:cNvGrpSpPr>
            <a:grpSpLocks/>
          </p:cNvGrpSpPr>
          <p:nvPr/>
        </p:nvGrpSpPr>
        <p:grpSpPr bwMode="auto">
          <a:xfrm>
            <a:off x="4088904" y="2559600"/>
            <a:ext cx="433387" cy="647700"/>
            <a:chOff x="9008376" y="4278533"/>
            <a:chExt cx="432048" cy="647700"/>
          </a:xfrm>
        </p:grpSpPr>
        <p:sp>
          <p:nvSpPr>
            <p:cNvPr id="13" name="下矢印 20">
              <a:extLst>
                <a:ext uri="{FF2B5EF4-FFF2-40B4-BE49-F238E27FC236}">
                  <a16:creationId xmlns:a16="http://schemas.microsoft.com/office/drawing/2014/main" id="{97F7F31D-FB78-4E20-A43C-3D0FF1AB7F4B}"/>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4" name="テキスト ボックス 21">
              <a:extLst>
                <a:ext uri="{FF2B5EF4-FFF2-40B4-BE49-F238E27FC236}">
                  <a16:creationId xmlns:a16="http://schemas.microsoft.com/office/drawing/2014/main" id="{4342256C-5BF9-4651-A73F-CA4039BD1F3A}"/>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⑥</a:t>
              </a:r>
            </a:p>
          </p:txBody>
        </p:sp>
      </p:grpSp>
      <p:pic>
        <p:nvPicPr>
          <p:cNvPr id="15" name="図 14">
            <a:extLst>
              <a:ext uri="{FF2B5EF4-FFF2-40B4-BE49-F238E27FC236}">
                <a16:creationId xmlns:a16="http://schemas.microsoft.com/office/drawing/2014/main" id="{A2E8FBD4-6F19-47DE-A1D3-58E8A5821AAA}"/>
              </a:ext>
            </a:extLst>
          </p:cNvPr>
          <p:cNvPicPr>
            <a:picLocks noChangeAspect="1"/>
          </p:cNvPicPr>
          <p:nvPr/>
        </p:nvPicPr>
        <p:blipFill>
          <a:blip r:embed="rId5"/>
          <a:stretch>
            <a:fillRect/>
          </a:stretch>
        </p:blipFill>
        <p:spPr>
          <a:xfrm>
            <a:off x="792000" y="180000"/>
            <a:ext cx="4480948" cy="175275"/>
          </a:xfrm>
          <a:prstGeom prst="rect">
            <a:avLst/>
          </a:prstGeom>
        </p:spPr>
      </p:pic>
    </p:spTree>
    <p:extLst>
      <p:ext uri="{BB962C8B-B14F-4D97-AF65-F5344CB8AC3E}">
        <p14:creationId xmlns:p14="http://schemas.microsoft.com/office/powerpoint/2010/main" val="40221541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C12A186-3DDD-49BC-84F8-94548734DA4C}"/>
              </a:ext>
            </a:extLst>
          </p:cNvPr>
          <p:cNvPicPr>
            <a:picLocks noChangeAspect="1"/>
          </p:cNvPicPr>
          <p:nvPr/>
        </p:nvPicPr>
        <p:blipFill>
          <a:blip r:embed="rId3"/>
          <a:stretch>
            <a:fillRect/>
          </a:stretch>
        </p:blipFill>
        <p:spPr>
          <a:xfrm>
            <a:off x="36000" y="936000"/>
            <a:ext cx="9391650" cy="5162550"/>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en-US" altLang="ja-JP" sz="4000" dirty="0">
                <a:latin typeface="+mn-ea"/>
              </a:rPr>
              <a:t>k=1</a:t>
            </a:r>
            <a:r>
              <a:rPr lang="ja-JP" altLang="en-US" sz="4000" dirty="0">
                <a:latin typeface="+mn-ea"/>
              </a:rPr>
              <a:t>で実践</a:t>
            </a:r>
            <a:r>
              <a:rPr lang="en-US" altLang="ja-JP" sz="4000" dirty="0">
                <a:latin typeface="+mn-ea"/>
              </a:rPr>
              <a:t>15</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39</a:t>
            </a:fld>
            <a:endParaRPr lang="en-US" altLang="ja-JP" dirty="0">
              <a:solidFill>
                <a:srgbClr val="000000"/>
              </a:solidFill>
            </a:endParaRPr>
          </a:p>
        </p:txBody>
      </p:sp>
      <p:sp>
        <p:nvSpPr>
          <p:cNvPr id="8" name="Text Box 8">
            <a:extLst>
              <a:ext uri="{FF2B5EF4-FFF2-40B4-BE49-F238E27FC236}">
                <a16:creationId xmlns:a16="http://schemas.microsoft.com/office/drawing/2014/main" id="{8B911BE7-488C-4993-A08F-581949DDC2BE}"/>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①</a:t>
            </a:r>
            <a:r>
              <a:rPr lang="en-US" altLang="ja-JP" dirty="0">
                <a:solidFill>
                  <a:schemeClr val="bg1">
                    <a:lumMod val="50000"/>
                  </a:schemeClr>
                </a:solidFill>
                <a:latin typeface="+mn-ea"/>
              </a:rPr>
              <a:t>File</a:t>
            </a:r>
            <a:r>
              <a:rPr lang="ja-JP" altLang="en-US" dirty="0">
                <a:solidFill>
                  <a:schemeClr val="bg1">
                    <a:lumMod val="50000"/>
                  </a:schemeClr>
                </a:solidFill>
                <a:latin typeface="+mn-ea"/>
              </a:rPr>
              <a:t>、②</a:t>
            </a:r>
            <a:r>
              <a:rPr lang="en-US" altLang="ja-JP" dirty="0">
                <a:solidFill>
                  <a:schemeClr val="bg1">
                    <a:lumMod val="50000"/>
                  </a:schemeClr>
                </a:solidFill>
                <a:latin typeface="+mn-ea"/>
              </a:rPr>
              <a:t>New File</a:t>
            </a:r>
            <a:r>
              <a:rPr lang="ja-JP" altLang="en-US" dirty="0">
                <a:solidFill>
                  <a:schemeClr val="bg1">
                    <a:lumMod val="50000"/>
                  </a:schemeClr>
                </a:solidFill>
                <a:latin typeface="+mn-ea"/>
              </a:rPr>
              <a:t>、③</a:t>
            </a:r>
            <a:r>
              <a:rPr lang="en-US" altLang="ja-JP" dirty="0">
                <a:solidFill>
                  <a:schemeClr val="bg1">
                    <a:lumMod val="50000"/>
                  </a:schemeClr>
                </a:solidFill>
                <a:latin typeface="+mn-ea"/>
              </a:rPr>
              <a:t>R Script</a:t>
            </a:r>
            <a:r>
              <a:rPr lang="ja-JP" altLang="en-US" dirty="0">
                <a:solidFill>
                  <a:schemeClr val="bg1">
                    <a:lumMod val="50000"/>
                  </a:schemeClr>
                </a:solidFill>
                <a:latin typeface="+mn-ea"/>
              </a:rPr>
              <a:t>として、「新規の</a:t>
            </a:r>
            <a:r>
              <a:rPr lang="en-US" altLang="ja-JP" dirty="0">
                <a:solidFill>
                  <a:schemeClr val="bg1">
                    <a:lumMod val="50000"/>
                  </a:schemeClr>
                </a:solidFill>
                <a:latin typeface="+mn-ea"/>
              </a:rPr>
              <a:t>R</a:t>
            </a:r>
            <a:r>
              <a:rPr lang="ja-JP" altLang="en-US" dirty="0">
                <a:solidFill>
                  <a:schemeClr val="bg1">
                    <a:lumMod val="50000"/>
                  </a:schemeClr>
                </a:solidFill>
                <a:latin typeface="+mn-ea"/>
              </a:rPr>
              <a:t>スクリプト」を開く。こんな感じになります。④例題</a:t>
            </a:r>
            <a:r>
              <a:rPr lang="en-US" altLang="ja-JP" dirty="0">
                <a:solidFill>
                  <a:schemeClr val="bg1">
                    <a:lumMod val="50000"/>
                  </a:schemeClr>
                </a:solidFill>
                <a:latin typeface="+mn-ea"/>
              </a:rPr>
              <a:t>1</a:t>
            </a:r>
            <a:r>
              <a:rPr lang="ja-JP" altLang="en-US" dirty="0">
                <a:solidFill>
                  <a:schemeClr val="bg1">
                    <a:lumMod val="50000"/>
                  </a:schemeClr>
                </a:solidFill>
                <a:latin typeface="+mn-ea"/>
              </a:rPr>
              <a:t>のコード全体を、⑤コピーして、⑥</a:t>
            </a:r>
            <a:r>
              <a:rPr lang="en-US" altLang="ja-JP" dirty="0">
                <a:solidFill>
                  <a:schemeClr val="bg1">
                    <a:lumMod val="50000"/>
                  </a:schemeClr>
                </a:solidFill>
                <a:latin typeface="+mn-ea"/>
              </a:rPr>
              <a:t>Paste</a:t>
            </a:r>
            <a:r>
              <a:rPr lang="ja-JP" altLang="en-US" dirty="0">
                <a:solidFill>
                  <a:schemeClr val="bg1">
                    <a:lumMod val="50000"/>
                  </a:schemeClr>
                </a:solidFill>
                <a:latin typeface="+mn-ea"/>
              </a:rPr>
              <a:t>。</a:t>
            </a:r>
            <a:r>
              <a:rPr lang="ja-JP" altLang="en-US" dirty="0">
                <a:latin typeface="+mn-ea"/>
              </a:rPr>
              <a:t>こんな感じになります。</a:t>
            </a:r>
            <a:endParaRPr lang="en-US" altLang="ja-JP" dirty="0">
              <a:latin typeface="+mn-ea"/>
            </a:endParaRPr>
          </a:p>
        </p:txBody>
      </p:sp>
      <p:sp>
        <p:nvSpPr>
          <p:cNvPr id="15" name="正方形/長方形 14">
            <a:extLst>
              <a:ext uri="{FF2B5EF4-FFF2-40B4-BE49-F238E27FC236}">
                <a16:creationId xmlns:a16="http://schemas.microsoft.com/office/drawing/2014/main" id="{AFF02C51-075B-4A98-83A4-D6102298CD4F}"/>
              </a:ext>
            </a:extLst>
          </p:cNvPr>
          <p:cNvSpPr/>
          <p:nvPr/>
        </p:nvSpPr>
        <p:spPr>
          <a:xfrm>
            <a:off x="128464" y="1844824"/>
            <a:ext cx="6516000" cy="20160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10" name="図 9">
            <a:extLst>
              <a:ext uri="{FF2B5EF4-FFF2-40B4-BE49-F238E27FC236}">
                <a16:creationId xmlns:a16="http://schemas.microsoft.com/office/drawing/2014/main" id="{6CD2C3B4-E72F-4ABB-AC7A-F77ED543D88B}"/>
              </a:ext>
            </a:extLst>
          </p:cNvPr>
          <p:cNvPicPr>
            <a:picLocks noChangeAspect="1"/>
          </p:cNvPicPr>
          <p:nvPr/>
        </p:nvPicPr>
        <p:blipFill>
          <a:blip r:embed="rId4"/>
          <a:stretch>
            <a:fillRect/>
          </a:stretch>
        </p:blipFill>
        <p:spPr>
          <a:xfrm>
            <a:off x="792000" y="180000"/>
            <a:ext cx="4480948" cy="175275"/>
          </a:xfrm>
          <a:prstGeom prst="rect">
            <a:avLst/>
          </a:prstGeom>
        </p:spPr>
      </p:pic>
    </p:spTree>
    <p:extLst>
      <p:ext uri="{BB962C8B-B14F-4D97-AF65-F5344CB8AC3E}">
        <p14:creationId xmlns:p14="http://schemas.microsoft.com/office/powerpoint/2010/main" val="1210812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344488" y="188640"/>
            <a:ext cx="5631512" cy="936104"/>
          </a:xfrm>
        </p:spPr>
        <p:txBody>
          <a:bodyPr/>
          <a:lstStyle/>
          <a:p>
            <a:r>
              <a:rPr lang="en-US" altLang="ja-JP" sz="4000" dirty="0"/>
              <a:t>Introduction3</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4</a:t>
            </a:fld>
            <a:endParaRPr lang="en-US" altLang="ja-JP" dirty="0">
              <a:solidFill>
                <a:srgbClr val="000000"/>
              </a:solidFill>
            </a:endParaRPr>
          </a:p>
        </p:txBody>
      </p:sp>
      <p:sp>
        <p:nvSpPr>
          <p:cNvPr id="22" name="Text Box 8">
            <a:extLst>
              <a:ext uri="{FF2B5EF4-FFF2-40B4-BE49-F238E27FC236}">
                <a16:creationId xmlns:a16="http://schemas.microsoft.com/office/drawing/2014/main" id="{4CB4C92C-C7F8-45A9-BA99-9CE0625773D2}"/>
              </a:ext>
            </a:extLst>
          </p:cNvPr>
          <p:cNvSpPr txBox="1">
            <a:spLocks noChangeArrowheads="1"/>
          </p:cNvSpPr>
          <p:nvPr/>
        </p:nvSpPr>
        <p:spPr bwMode="auto">
          <a:xfrm>
            <a:off x="5796172" y="46100"/>
            <a:ext cx="4053371" cy="2031325"/>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en-US" altLang="ja-JP" dirty="0">
                <a:solidFill>
                  <a:schemeClr val="bg1">
                    <a:lumMod val="50000"/>
                  </a:schemeClr>
                </a:solidFill>
                <a:latin typeface="+mn-ea"/>
              </a:rPr>
              <a:t>NGS</a:t>
            </a:r>
            <a:r>
              <a:rPr lang="ja-JP" altLang="en-US" dirty="0">
                <a:solidFill>
                  <a:schemeClr val="bg1">
                    <a:lumMod val="50000"/>
                  </a:schemeClr>
                </a:solidFill>
                <a:latin typeface="+mn-ea"/>
              </a:rPr>
              <a:t>解析で、①のような</a:t>
            </a:r>
            <a:r>
              <a:rPr lang="en-US" altLang="ja-JP" dirty="0">
                <a:solidFill>
                  <a:schemeClr val="bg1">
                    <a:lumMod val="50000"/>
                  </a:schemeClr>
                </a:solidFill>
                <a:latin typeface="+mn-ea"/>
              </a:rPr>
              <a:t>L=20</a:t>
            </a:r>
            <a:r>
              <a:rPr lang="ja-JP" altLang="en-US" dirty="0">
                <a:solidFill>
                  <a:schemeClr val="bg1">
                    <a:lumMod val="50000"/>
                  </a:schemeClr>
                </a:solidFill>
                <a:latin typeface="+mn-ea"/>
              </a:rPr>
              <a:t>塩基からなるリードが得られたとする。</a:t>
            </a:r>
            <a:r>
              <a:rPr lang="en-US" altLang="ja-JP" dirty="0">
                <a:solidFill>
                  <a:schemeClr val="bg1">
                    <a:lumMod val="50000"/>
                  </a:schemeClr>
                </a:solidFill>
                <a:latin typeface="+mn-ea"/>
              </a:rPr>
              <a:t>k-mer</a:t>
            </a:r>
            <a:r>
              <a:rPr lang="ja-JP" altLang="en-US" dirty="0">
                <a:solidFill>
                  <a:schemeClr val="bg1">
                    <a:lumMod val="50000"/>
                  </a:schemeClr>
                </a:solidFill>
                <a:latin typeface="+mn-ea"/>
              </a:rPr>
              <a:t>解析は、</a:t>
            </a:r>
            <a:r>
              <a:rPr lang="en-US" altLang="ja-JP" dirty="0">
                <a:solidFill>
                  <a:schemeClr val="bg1">
                    <a:lumMod val="50000"/>
                  </a:schemeClr>
                </a:solidFill>
                <a:latin typeface="+mn-ea"/>
              </a:rPr>
              <a:t>k</a:t>
            </a:r>
            <a:r>
              <a:rPr lang="ja-JP" altLang="en-US" dirty="0">
                <a:solidFill>
                  <a:schemeClr val="bg1">
                    <a:lumMod val="50000"/>
                  </a:schemeClr>
                </a:solidFill>
                <a:latin typeface="+mn-ea"/>
              </a:rPr>
              <a:t>塩基の長さからなる部分塩基配列を生成して、出現頻度を調べたりする作業のこと。</a:t>
            </a:r>
            <a:r>
              <a:rPr lang="en-US" altLang="ja-JP" dirty="0">
                <a:latin typeface="+mn-ea"/>
              </a:rPr>
              <a:t>k</a:t>
            </a:r>
            <a:r>
              <a:rPr lang="ja-JP" altLang="en-US" dirty="0">
                <a:latin typeface="+mn-ea"/>
              </a:rPr>
              <a:t>の値は、</a:t>
            </a:r>
            <a:r>
              <a:rPr lang="en-US" altLang="ja-JP" dirty="0">
                <a:latin typeface="+mn-ea"/>
              </a:rPr>
              <a:t>L</a:t>
            </a:r>
            <a:r>
              <a:rPr lang="ja-JP" altLang="en-US" dirty="0">
                <a:latin typeface="+mn-ea"/>
              </a:rPr>
              <a:t>よりも短い値にします（つまり、</a:t>
            </a:r>
            <a:r>
              <a:rPr lang="en-US" altLang="ja-JP" dirty="0">
                <a:latin typeface="+mn-ea"/>
              </a:rPr>
              <a:t>k &lt; L</a:t>
            </a:r>
            <a:r>
              <a:rPr lang="ja-JP" altLang="en-US" dirty="0">
                <a:latin typeface="+mn-ea"/>
              </a:rPr>
              <a:t>）。例えば</a:t>
            </a:r>
            <a:r>
              <a:rPr lang="en-US" altLang="ja-JP" dirty="0">
                <a:latin typeface="+mn-ea"/>
              </a:rPr>
              <a:t>k=</a:t>
            </a:r>
            <a:r>
              <a:rPr lang="en-US" altLang="ja-JP" dirty="0">
                <a:solidFill>
                  <a:srgbClr val="669900"/>
                </a:solidFill>
                <a:latin typeface="+mn-ea"/>
              </a:rPr>
              <a:t>6</a:t>
            </a:r>
            <a:r>
              <a:rPr lang="ja-JP" altLang="en-US" dirty="0">
                <a:latin typeface="+mn-ea"/>
              </a:rPr>
              <a:t>の場合は、②</a:t>
            </a:r>
            <a:r>
              <a:rPr lang="en-US" altLang="ja-JP" dirty="0">
                <a:solidFill>
                  <a:srgbClr val="FF0000"/>
                </a:solidFill>
                <a:latin typeface="+mn-ea"/>
              </a:rPr>
              <a:t>15</a:t>
            </a:r>
            <a:r>
              <a:rPr lang="ja-JP" altLang="en-US" dirty="0">
                <a:latin typeface="+mn-ea"/>
              </a:rPr>
              <a:t>個の</a:t>
            </a:r>
            <a:r>
              <a:rPr lang="en-US" altLang="ja-JP" dirty="0">
                <a:latin typeface="+mn-ea"/>
              </a:rPr>
              <a:t>k-mer</a:t>
            </a:r>
            <a:r>
              <a:rPr lang="ja-JP" altLang="en-US" dirty="0">
                <a:latin typeface="+mn-ea"/>
              </a:rPr>
              <a:t>を生成可能。</a:t>
            </a:r>
            <a:endParaRPr lang="en-US" altLang="ja-JP" dirty="0">
              <a:latin typeface="+mn-ea"/>
            </a:endParaRPr>
          </a:p>
        </p:txBody>
      </p:sp>
      <p:sp>
        <p:nvSpPr>
          <p:cNvPr id="20" name="正方形/長方形 19">
            <a:extLst>
              <a:ext uri="{FF2B5EF4-FFF2-40B4-BE49-F238E27FC236}">
                <a16:creationId xmlns:a16="http://schemas.microsoft.com/office/drawing/2014/main" id="{12BD418E-733D-48E7-9375-46C4D45B69CD}"/>
              </a:ext>
            </a:extLst>
          </p:cNvPr>
          <p:cNvSpPr/>
          <p:nvPr/>
        </p:nvSpPr>
        <p:spPr>
          <a:xfrm>
            <a:off x="36000" y="2016000"/>
            <a:ext cx="3207929" cy="369332"/>
          </a:xfrm>
          <a:prstGeom prst="rect">
            <a:avLst/>
          </a:prstGeom>
        </p:spPr>
        <p:txBody>
          <a:bodyPr wrap="none">
            <a:spAutoFit/>
          </a:bodyPr>
          <a:lstStyle/>
          <a:p>
            <a:r>
              <a:rPr lang="en-US" altLang="ja-JP" dirty="0">
                <a:latin typeface="+mn-ea"/>
              </a:rPr>
              <a:t>GGTACG</a:t>
            </a:r>
            <a:r>
              <a:rPr lang="en-US" altLang="ja-JP" dirty="0">
                <a:latin typeface="+mn-ea"/>
                <a:ea typeface="+mn-ea"/>
              </a:rPr>
              <a:t>GTTCCGGTTGCCGA</a:t>
            </a:r>
            <a:endParaRPr lang="ja-JP" altLang="en-US" sz="1800" dirty="0">
              <a:latin typeface="+mn-ea"/>
              <a:ea typeface="+mn-ea"/>
            </a:endParaRPr>
          </a:p>
        </p:txBody>
      </p:sp>
      <p:grpSp>
        <p:nvGrpSpPr>
          <p:cNvPr id="95" name="グループ化 19">
            <a:extLst>
              <a:ext uri="{FF2B5EF4-FFF2-40B4-BE49-F238E27FC236}">
                <a16:creationId xmlns:a16="http://schemas.microsoft.com/office/drawing/2014/main" id="{9CD00FE1-9610-4343-B87E-FC7B4569ED8B}"/>
              </a:ext>
            </a:extLst>
          </p:cNvPr>
          <p:cNvGrpSpPr>
            <a:grpSpLocks/>
          </p:cNvGrpSpPr>
          <p:nvPr/>
        </p:nvGrpSpPr>
        <p:grpSpPr bwMode="auto">
          <a:xfrm>
            <a:off x="3152800" y="1890000"/>
            <a:ext cx="433387" cy="647700"/>
            <a:chOff x="9008376" y="4278533"/>
            <a:chExt cx="432048" cy="647700"/>
          </a:xfrm>
        </p:grpSpPr>
        <p:sp>
          <p:nvSpPr>
            <p:cNvPr id="96" name="下矢印 20">
              <a:extLst>
                <a:ext uri="{FF2B5EF4-FFF2-40B4-BE49-F238E27FC236}">
                  <a16:creationId xmlns:a16="http://schemas.microsoft.com/office/drawing/2014/main" id="{8CDCF807-152E-4C2B-A3E6-F0B04F072C88}"/>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97" name="テキスト ボックス 21">
              <a:extLst>
                <a:ext uri="{FF2B5EF4-FFF2-40B4-BE49-F238E27FC236}">
                  <a16:creationId xmlns:a16="http://schemas.microsoft.com/office/drawing/2014/main" id="{5749B875-EE30-47BC-B258-70CFB5367BBD}"/>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cxnSp>
        <p:nvCxnSpPr>
          <p:cNvPr id="98" name="直線コネクタ 97">
            <a:extLst>
              <a:ext uri="{FF2B5EF4-FFF2-40B4-BE49-F238E27FC236}">
                <a16:creationId xmlns:a16="http://schemas.microsoft.com/office/drawing/2014/main" id="{F319074E-7C68-49B5-A89E-204706CC8442}"/>
              </a:ext>
            </a:extLst>
          </p:cNvPr>
          <p:cNvCxnSpPr/>
          <p:nvPr/>
        </p:nvCxnSpPr>
        <p:spPr bwMode="auto">
          <a:xfrm>
            <a:off x="16020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99" name="直線コネクタ 98">
            <a:extLst>
              <a:ext uri="{FF2B5EF4-FFF2-40B4-BE49-F238E27FC236}">
                <a16:creationId xmlns:a16="http://schemas.microsoft.com/office/drawing/2014/main" id="{8F2364CB-A21E-4ED9-84A9-72719FC59394}"/>
              </a:ext>
            </a:extLst>
          </p:cNvPr>
          <p:cNvCxnSpPr/>
          <p:nvPr/>
        </p:nvCxnSpPr>
        <p:spPr bwMode="auto">
          <a:xfrm>
            <a:off x="23220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100" name="直線コネクタ 99">
            <a:extLst>
              <a:ext uri="{FF2B5EF4-FFF2-40B4-BE49-F238E27FC236}">
                <a16:creationId xmlns:a16="http://schemas.microsoft.com/office/drawing/2014/main" id="{18C21C7B-7479-49D2-B2F1-096E4AA7D3A6}"/>
              </a:ext>
            </a:extLst>
          </p:cNvPr>
          <p:cNvCxnSpPr/>
          <p:nvPr/>
        </p:nvCxnSpPr>
        <p:spPr bwMode="auto">
          <a:xfrm>
            <a:off x="30960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101" name="直線コネクタ 100">
            <a:extLst>
              <a:ext uri="{FF2B5EF4-FFF2-40B4-BE49-F238E27FC236}">
                <a16:creationId xmlns:a16="http://schemas.microsoft.com/office/drawing/2014/main" id="{7C154258-6176-44C8-B7D5-1DB9E35DECFE}"/>
              </a:ext>
            </a:extLst>
          </p:cNvPr>
          <p:cNvCxnSpPr/>
          <p:nvPr/>
        </p:nvCxnSpPr>
        <p:spPr bwMode="auto">
          <a:xfrm>
            <a:off x="8712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102" name="直線コネクタ 101">
            <a:extLst>
              <a:ext uri="{FF2B5EF4-FFF2-40B4-BE49-F238E27FC236}">
                <a16:creationId xmlns:a16="http://schemas.microsoft.com/office/drawing/2014/main" id="{28EE06DF-5D2A-40F7-BBF9-F7D184814ADE}"/>
              </a:ext>
            </a:extLst>
          </p:cNvPr>
          <p:cNvCxnSpPr/>
          <p:nvPr/>
        </p:nvCxnSpPr>
        <p:spPr bwMode="auto">
          <a:xfrm>
            <a:off x="1332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27" name="正方形/長方形 26">
            <a:extLst>
              <a:ext uri="{FF2B5EF4-FFF2-40B4-BE49-F238E27FC236}">
                <a16:creationId xmlns:a16="http://schemas.microsoft.com/office/drawing/2014/main" id="{0660D513-78B6-43A6-8445-153074AC9C4C}"/>
              </a:ext>
            </a:extLst>
          </p:cNvPr>
          <p:cNvSpPr/>
          <p:nvPr/>
        </p:nvSpPr>
        <p:spPr>
          <a:xfrm>
            <a:off x="36000" y="2340000"/>
            <a:ext cx="1091966" cy="369332"/>
          </a:xfrm>
          <a:prstGeom prst="rect">
            <a:avLst/>
          </a:prstGeom>
        </p:spPr>
        <p:txBody>
          <a:bodyPr wrap="none">
            <a:spAutoFit/>
          </a:bodyPr>
          <a:lstStyle/>
          <a:p>
            <a:r>
              <a:rPr lang="en-US" altLang="ja-JP" dirty="0">
                <a:latin typeface="+mn-ea"/>
              </a:rPr>
              <a:t>GGTACG</a:t>
            </a:r>
            <a:endParaRPr lang="ja-JP" altLang="en-US" dirty="0"/>
          </a:p>
        </p:txBody>
      </p:sp>
      <p:sp>
        <p:nvSpPr>
          <p:cNvPr id="28" name="正方形/長方形 27">
            <a:extLst>
              <a:ext uri="{FF2B5EF4-FFF2-40B4-BE49-F238E27FC236}">
                <a16:creationId xmlns:a16="http://schemas.microsoft.com/office/drawing/2014/main" id="{9583C903-4DDE-4117-BE13-37FE4462A90C}"/>
              </a:ext>
            </a:extLst>
          </p:cNvPr>
          <p:cNvSpPr/>
          <p:nvPr/>
        </p:nvSpPr>
        <p:spPr>
          <a:xfrm>
            <a:off x="194400" y="2520000"/>
            <a:ext cx="1091966" cy="369332"/>
          </a:xfrm>
          <a:prstGeom prst="rect">
            <a:avLst/>
          </a:prstGeom>
        </p:spPr>
        <p:txBody>
          <a:bodyPr wrap="none">
            <a:spAutoFit/>
          </a:bodyPr>
          <a:lstStyle/>
          <a:p>
            <a:r>
              <a:rPr lang="en-US" altLang="ja-JP" dirty="0">
                <a:latin typeface="+mn-ea"/>
              </a:rPr>
              <a:t>GTACGG</a:t>
            </a:r>
            <a:endParaRPr lang="ja-JP" altLang="en-US" dirty="0"/>
          </a:p>
        </p:txBody>
      </p:sp>
      <p:sp>
        <p:nvSpPr>
          <p:cNvPr id="29" name="正方形/長方形 28">
            <a:extLst>
              <a:ext uri="{FF2B5EF4-FFF2-40B4-BE49-F238E27FC236}">
                <a16:creationId xmlns:a16="http://schemas.microsoft.com/office/drawing/2014/main" id="{8CC63630-665A-4BC2-A214-540281F26982}"/>
              </a:ext>
            </a:extLst>
          </p:cNvPr>
          <p:cNvSpPr/>
          <p:nvPr/>
        </p:nvSpPr>
        <p:spPr>
          <a:xfrm>
            <a:off x="352800" y="2700000"/>
            <a:ext cx="1071127" cy="369332"/>
          </a:xfrm>
          <a:prstGeom prst="rect">
            <a:avLst/>
          </a:prstGeom>
        </p:spPr>
        <p:txBody>
          <a:bodyPr wrap="none">
            <a:spAutoFit/>
          </a:bodyPr>
          <a:lstStyle/>
          <a:p>
            <a:r>
              <a:rPr lang="en-US" altLang="ja-JP" dirty="0">
                <a:latin typeface="+mn-ea"/>
              </a:rPr>
              <a:t>TACGGT</a:t>
            </a:r>
            <a:endParaRPr lang="ja-JP" altLang="en-US" dirty="0"/>
          </a:p>
        </p:txBody>
      </p:sp>
      <p:sp>
        <p:nvSpPr>
          <p:cNvPr id="30" name="正方形/長方形 29">
            <a:extLst>
              <a:ext uri="{FF2B5EF4-FFF2-40B4-BE49-F238E27FC236}">
                <a16:creationId xmlns:a16="http://schemas.microsoft.com/office/drawing/2014/main" id="{2EA6CAEF-E235-4E79-8768-346351D4663A}"/>
              </a:ext>
            </a:extLst>
          </p:cNvPr>
          <p:cNvSpPr/>
          <p:nvPr/>
        </p:nvSpPr>
        <p:spPr>
          <a:xfrm>
            <a:off x="482400" y="2880000"/>
            <a:ext cx="1071127" cy="369332"/>
          </a:xfrm>
          <a:prstGeom prst="rect">
            <a:avLst/>
          </a:prstGeom>
        </p:spPr>
        <p:txBody>
          <a:bodyPr wrap="none">
            <a:spAutoFit/>
          </a:bodyPr>
          <a:lstStyle/>
          <a:p>
            <a:r>
              <a:rPr lang="en-US" altLang="ja-JP" dirty="0">
                <a:latin typeface="+mn-ea"/>
              </a:rPr>
              <a:t>ACGGTT</a:t>
            </a:r>
            <a:endParaRPr lang="ja-JP" altLang="en-US" dirty="0"/>
          </a:p>
        </p:txBody>
      </p:sp>
      <p:sp>
        <p:nvSpPr>
          <p:cNvPr id="31" name="正方形/長方形 30">
            <a:extLst>
              <a:ext uri="{FF2B5EF4-FFF2-40B4-BE49-F238E27FC236}">
                <a16:creationId xmlns:a16="http://schemas.microsoft.com/office/drawing/2014/main" id="{DF82E47D-499E-423C-9F25-5770BE7BE651}"/>
              </a:ext>
            </a:extLst>
          </p:cNvPr>
          <p:cNvSpPr/>
          <p:nvPr/>
        </p:nvSpPr>
        <p:spPr>
          <a:xfrm>
            <a:off x="619200" y="3060000"/>
            <a:ext cx="1079142" cy="369332"/>
          </a:xfrm>
          <a:prstGeom prst="rect">
            <a:avLst/>
          </a:prstGeom>
        </p:spPr>
        <p:txBody>
          <a:bodyPr wrap="none">
            <a:spAutoFit/>
          </a:bodyPr>
          <a:lstStyle/>
          <a:p>
            <a:r>
              <a:rPr lang="en-US" altLang="ja-JP" dirty="0">
                <a:latin typeface="+mn-ea"/>
              </a:rPr>
              <a:t>CGGTTC</a:t>
            </a:r>
            <a:endParaRPr lang="ja-JP" altLang="en-US" dirty="0"/>
          </a:p>
        </p:txBody>
      </p:sp>
      <p:sp>
        <p:nvSpPr>
          <p:cNvPr id="32" name="正方形/長方形 31">
            <a:extLst>
              <a:ext uri="{FF2B5EF4-FFF2-40B4-BE49-F238E27FC236}">
                <a16:creationId xmlns:a16="http://schemas.microsoft.com/office/drawing/2014/main" id="{ACBC83EE-102A-47D5-989B-224472E9FA24}"/>
              </a:ext>
            </a:extLst>
          </p:cNvPr>
          <p:cNvSpPr/>
          <p:nvPr/>
        </p:nvSpPr>
        <p:spPr>
          <a:xfrm>
            <a:off x="770400" y="3240000"/>
            <a:ext cx="1079142" cy="369332"/>
          </a:xfrm>
          <a:prstGeom prst="rect">
            <a:avLst/>
          </a:prstGeom>
        </p:spPr>
        <p:txBody>
          <a:bodyPr wrap="none">
            <a:spAutoFit/>
          </a:bodyPr>
          <a:lstStyle/>
          <a:p>
            <a:r>
              <a:rPr lang="en-US" altLang="ja-JP" dirty="0">
                <a:latin typeface="+mn-ea"/>
              </a:rPr>
              <a:t>GGTTCC</a:t>
            </a:r>
            <a:endParaRPr lang="ja-JP" altLang="en-US" dirty="0"/>
          </a:p>
        </p:txBody>
      </p:sp>
      <p:sp>
        <p:nvSpPr>
          <p:cNvPr id="33" name="正方形/長方形 32">
            <a:extLst>
              <a:ext uri="{FF2B5EF4-FFF2-40B4-BE49-F238E27FC236}">
                <a16:creationId xmlns:a16="http://schemas.microsoft.com/office/drawing/2014/main" id="{F0C98701-A7E1-41EF-9A8D-75B0E7A8DBD3}"/>
              </a:ext>
            </a:extLst>
          </p:cNvPr>
          <p:cNvSpPr/>
          <p:nvPr/>
        </p:nvSpPr>
        <p:spPr>
          <a:xfrm>
            <a:off x="921600" y="3420000"/>
            <a:ext cx="1079142" cy="369332"/>
          </a:xfrm>
          <a:prstGeom prst="rect">
            <a:avLst/>
          </a:prstGeom>
        </p:spPr>
        <p:txBody>
          <a:bodyPr wrap="none">
            <a:spAutoFit/>
          </a:bodyPr>
          <a:lstStyle/>
          <a:p>
            <a:r>
              <a:rPr lang="en-US" altLang="ja-JP" dirty="0">
                <a:latin typeface="+mn-ea"/>
              </a:rPr>
              <a:t>GTTCCG</a:t>
            </a:r>
            <a:endParaRPr lang="ja-JP" altLang="en-US" dirty="0"/>
          </a:p>
        </p:txBody>
      </p:sp>
      <p:sp>
        <p:nvSpPr>
          <p:cNvPr id="34" name="正方形/長方形 33">
            <a:extLst>
              <a:ext uri="{FF2B5EF4-FFF2-40B4-BE49-F238E27FC236}">
                <a16:creationId xmlns:a16="http://schemas.microsoft.com/office/drawing/2014/main" id="{78A9E61A-09CA-4AB7-AA17-DFB162E23DC7}"/>
              </a:ext>
            </a:extLst>
          </p:cNvPr>
          <p:cNvSpPr/>
          <p:nvPr/>
        </p:nvSpPr>
        <p:spPr>
          <a:xfrm>
            <a:off x="1080000" y="3600000"/>
            <a:ext cx="1079142" cy="369332"/>
          </a:xfrm>
          <a:prstGeom prst="rect">
            <a:avLst/>
          </a:prstGeom>
        </p:spPr>
        <p:txBody>
          <a:bodyPr wrap="none">
            <a:spAutoFit/>
          </a:bodyPr>
          <a:lstStyle/>
          <a:p>
            <a:r>
              <a:rPr lang="en-US" altLang="ja-JP" dirty="0">
                <a:latin typeface="+mn-ea"/>
              </a:rPr>
              <a:t>TTCCGG</a:t>
            </a:r>
            <a:endParaRPr lang="ja-JP" altLang="en-US" dirty="0"/>
          </a:p>
        </p:txBody>
      </p:sp>
      <p:sp>
        <p:nvSpPr>
          <p:cNvPr id="35" name="正方形/長方形 34">
            <a:extLst>
              <a:ext uri="{FF2B5EF4-FFF2-40B4-BE49-F238E27FC236}">
                <a16:creationId xmlns:a16="http://schemas.microsoft.com/office/drawing/2014/main" id="{DBDE84E5-7601-4964-BBED-D8020348B91F}"/>
              </a:ext>
            </a:extLst>
          </p:cNvPr>
          <p:cNvSpPr/>
          <p:nvPr/>
        </p:nvSpPr>
        <p:spPr>
          <a:xfrm>
            <a:off x="1216800" y="3780000"/>
            <a:ext cx="1079142" cy="369332"/>
          </a:xfrm>
          <a:prstGeom prst="rect">
            <a:avLst/>
          </a:prstGeom>
        </p:spPr>
        <p:txBody>
          <a:bodyPr wrap="none">
            <a:spAutoFit/>
          </a:bodyPr>
          <a:lstStyle/>
          <a:p>
            <a:r>
              <a:rPr lang="en-US" altLang="ja-JP" dirty="0">
                <a:latin typeface="+mn-ea"/>
              </a:rPr>
              <a:t>TCCGGT</a:t>
            </a:r>
            <a:endParaRPr lang="ja-JP" altLang="en-US" dirty="0"/>
          </a:p>
        </p:txBody>
      </p:sp>
      <p:sp>
        <p:nvSpPr>
          <p:cNvPr id="36" name="正方形/長方形 35">
            <a:extLst>
              <a:ext uri="{FF2B5EF4-FFF2-40B4-BE49-F238E27FC236}">
                <a16:creationId xmlns:a16="http://schemas.microsoft.com/office/drawing/2014/main" id="{3849F1F1-9E6E-443F-BA82-46837D78A9D2}"/>
              </a:ext>
            </a:extLst>
          </p:cNvPr>
          <p:cNvSpPr/>
          <p:nvPr/>
        </p:nvSpPr>
        <p:spPr>
          <a:xfrm>
            <a:off x="1346400" y="3960000"/>
            <a:ext cx="1079142" cy="369332"/>
          </a:xfrm>
          <a:prstGeom prst="rect">
            <a:avLst/>
          </a:prstGeom>
        </p:spPr>
        <p:txBody>
          <a:bodyPr wrap="none">
            <a:spAutoFit/>
          </a:bodyPr>
          <a:lstStyle/>
          <a:p>
            <a:r>
              <a:rPr lang="en-US" altLang="ja-JP" dirty="0">
                <a:latin typeface="+mn-ea"/>
              </a:rPr>
              <a:t>CCGGTT</a:t>
            </a:r>
            <a:endParaRPr lang="ja-JP" altLang="en-US" dirty="0"/>
          </a:p>
        </p:txBody>
      </p:sp>
      <p:sp>
        <p:nvSpPr>
          <p:cNvPr id="37" name="正方形/長方形 36">
            <a:extLst>
              <a:ext uri="{FF2B5EF4-FFF2-40B4-BE49-F238E27FC236}">
                <a16:creationId xmlns:a16="http://schemas.microsoft.com/office/drawing/2014/main" id="{0760C629-6343-450F-863D-86DD12749645}"/>
              </a:ext>
            </a:extLst>
          </p:cNvPr>
          <p:cNvSpPr/>
          <p:nvPr/>
        </p:nvSpPr>
        <p:spPr>
          <a:xfrm>
            <a:off x="1497600" y="4140000"/>
            <a:ext cx="1082348" cy="369332"/>
          </a:xfrm>
          <a:prstGeom prst="rect">
            <a:avLst/>
          </a:prstGeom>
        </p:spPr>
        <p:txBody>
          <a:bodyPr wrap="none">
            <a:spAutoFit/>
          </a:bodyPr>
          <a:lstStyle/>
          <a:p>
            <a:r>
              <a:rPr lang="en-US" altLang="ja-JP" dirty="0">
                <a:latin typeface="+mn-ea"/>
              </a:rPr>
              <a:t>CGGTTG</a:t>
            </a:r>
            <a:endParaRPr lang="ja-JP" altLang="en-US" dirty="0"/>
          </a:p>
        </p:txBody>
      </p:sp>
      <p:sp>
        <p:nvSpPr>
          <p:cNvPr id="38" name="正方形/長方形 37">
            <a:extLst>
              <a:ext uri="{FF2B5EF4-FFF2-40B4-BE49-F238E27FC236}">
                <a16:creationId xmlns:a16="http://schemas.microsoft.com/office/drawing/2014/main" id="{6ED50C65-961B-4790-8AC8-726C0EF9E12C}"/>
              </a:ext>
            </a:extLst>
          </p:cNvPr>
          <p:cNvSpPr/>
          <p:nvPr/>
        </p:nvSpPr>
        <p:spPr>
          <a:xfrm>
            <a:off x="1645200" y="4320000"/>
            <a:ext cx="1082348" cy="369332"/>
          </a:xfrm>
          <a:prstGeom prst="rect">
            <a:avLst/>
          </a:prstGeom>
        </p:spPr>
        <p:txBody>
          <a:bodyPr wrap="none">
            <a:spAutoFit/>
          </a:bodyPr>
          <a:lstStyle/>
          <a:p>
            <a:r>
              <a:rPr lang="en-US" altLang="ja-JP" dirty="0">
                <a:latin typeface="+mn-ea"/>
              </a:rPr>
              <a:t>GGTTGC</a:t>
            </a:r>
            <a:endParaRPr lang="ja-JP" altLang="en-US" dirty="0"/>
          </a:p>
        </p:txBody>
      </p:sp>
      <p:sp>
        <p:nvSpPr>
          <p:cNvPr id="39" name="正方形/長方形 38">
            <a:extLst>
              <a:ext uri="{FF2B5EF4-FFF2-40B4-BE49-F238E27FC236}">
                <a16:creationId xmlns:a16="http://schemas.microsoft.com/office/drawing/2014/main" id="{95ECC186-8C7F-4277-9340-620718B8E1E0}"/>
              </a:ext>
            </a:extLst>
          </p:cNvPr>
          <p:cNvSpPr/>
          <p:nvPr/>
        </p:nvSpPr>
        <p:spPr>
          <a:xfrm>
            <a:off x="1803600" y="4500000"/>
            <a:ext cx="1079142" cy="369332"/>
          </a:xfrm>
          <a:prstGeom prst="rect">
            <a:avLst/>
          </a:prstGeom>
        </p:spPr>
        <p:txBody>
          <a:bodyPr wrap="none">
            <a:spAutoFit/>
          </a:bodyPr>
          <a:lstStyle/>
          <a:p>
            <a:r>
              <a:rPr lang="en-US" altLang="ja-JP" dirty="0">
                <a:latin typeface="+mn-ea"/>
              </a:rPr>
              <a:t>GTTGCC</a:t>
            </a:r>
            <a:endParaRPr lang="ja-JP" altLang="en-US" dirty="0"/>
          </a:p>
        </p:txBody>
      </p:sp>
      <p:sp>
        <p:nvSpPr>
          <p:cNvPr id="40" name="正方形/長方形 39">
            <a:extLst>
              <a:ext uri="{FF2B5EF4-FFF2-40B4-BE49-F238E27FC236}">
                <a16:creationId xmlns:a16="http://schemas.microsoft.com/office/drawing/2014/main" id="{81A0A535-F97D-46AC-AD2D-8322ACD9FED6}"/>
              </a:ext>
            </a:extLst>
          </p:cNvPr>
          <p:cNvSpPr/>
          <p:nvPr/>
        </p:nvSpPr>
        <p:spPr>
          <a:xfrm>
            <a:off x="1962000" y="4680000"/>
            <a:ext cx="1079142" cy="369332"/>
          </a:xfrm>
          <a:prstGeom prst="rect">
            <a:avLst/>
          </a:prstGeom>
        </p:spPr>
        <p:txBody>
          <a:bodyPr wrap="none">
            <a:spAutoFit/>
          </a:bodyPr>
          <a:lstStyle/>
          <a:p>
            <a:r>
              <a:rPr lang="en-US" altLang="ja-JP" dirty="0">
                <a:latin typeface="+mn-ea"/>
              </a:rPr>
              <a:t>TTGCCG</a:t>
            </a:r>
            <a:endParaRPr lang="ja-JP" altLang="en-US" dirty="0"/>
          </a:p>
        </p:txBody>
      </p:sp>
      <p:sp>
        <p:nvSpPr>
          <p:cNvPr id="41" name="正方形/長方形 40">
            <a:extLst>
              <a:ext uri="{FF2B5EF4-FFF2-40B4-BE49-F238E27FC236}">
                <a16:creationId xmlns:a16="http://schemas.microsoft.com/office/drawing/2014/main" id="{3335BB41-67DF-4A69-8C3E-957943175F78}"/>
              </a:ext>
            </a:extLst>
          </p:cNvPr>
          <p:cNvSpPr/>
          <p:nvPr/>
        </p:nvSpPr>
        <p:spPr>
          <a:xfrm>
            <a:off x="2098800" y="4860000"/>
            <a:ext cx="1088760" cy="369332"/>
          </a:xfrm>
          <a:prstGeom prst="rect">
            <a:avLst/>
          </a:prstGeom>
        </p:spPr>
        <p:txBody>
          <a:bodyPr wrap="none">
            <a:spAutoFit/>
          </a:bodyPr>
          <a:lstStyle/>
          <a:p>
            <a:r>
              <a:rPr lang="en-US" altLang="ja-JP" dirty="0">
                <a:latin typeface="+mn-ea"/>
              </a:rPr>
              <a:t>TGCCGA</a:t>
            </a:r>
            <a:endParaRPr lang="ja-JP" altLang="en-US" dirty="0"/>
          </a:p>
        </p:txBody>
      </p:sp>
      <p:sp>
        <p:nvSpPr>
          <p:cNvPr id="42" name="右中かっこ 41">
            <a:extLst>
              <a:ext uri="{FF2B5EF4-FFF2-40B4-BE49-F238E27FC236}">
                <a16:creationId xmlns:a16="http://schemas.microsoft.com/office/drawing/2014/main" id="{F8A9D98A-170A-4840-BBFB-4F8EC655CD58}"/>
              </a:ext>
            </a:extLst>
          </p:cNvPr>
          <p:cNvSpPr/>
          <p:nvPr/>
        </p:nvSpPr>
        <p:spPr>
          <a:xfrm>
            <a:off x="3168000" y="2448000"/>
            <a:ext cx="166688" cy="2700000"/>
          </a:xfrm>
          <a:prstGeom prst="rightBrace">
            <a:avLst>
              <a:gd name="adj1" fmla="val 32935"/>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nvGrpSpPr>
          <p:cNvPr id="43" name="グループ化 19">
            <a:extLst>
              <a:ext uri="{FF2B5EF4-FFF2-40B4-BE49-F238E27FC236}">
                <a16:creationId xmlns:a16="http://schemas.microsoft.com/office/drawing/2014/main" id="{8B0EFD9F-AA35-48DF-8F95-3DC0131BFAA3}"/>
              </a:ext>
            </a:extLst>
          </p:cNvPr>
          <p:cNvGrpSpPr>
            <a:grpSpLocks/>
          </p:cNvGrpSpPr>
          <p:nvPr/>
        </p:nvGrpSpPr>
        <p:grpSpPr bwMode="auto">
          <a:xfrm>
            <a:off x="3348000" y="3470400"/>
            <a:ext cx="433387" cy="647700"/>
            <a:chOff x="9008376" y="4278533"/>
            <a:chExt cx="432048" cy="647700"/>
          </a:xfrm>
        </p:grpSpPr>
        <p:sp>
          <p:nvSpPr>
            <p:cNvPr id="44" name="下矢印 20">
              <a:extLst>
                <a:ext uri="{FF2B5EF4-FFF2-40B4-BE49-F238E27FC236}">
                  <a16:creationId xmlns:a16="http://schemas.microsoft.com/office/drawing/2014/main" id="{8A453A91-4F5A-4876-A77C-35FF1073C43A}"/>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45" name="テキスト ボックス 21">
              <a:extLst>
                <a:ext uri="{FF2B5EF4-FFF2-40B4-BE49-F238E27FC236}">
                  <a16:creationId xmlns:a16="http://schemas.microsoft.com/office/drawing/2014/main" id="{3CED4F54-4828-448F-8CD3-000F97115C7C}"/>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sp>
        <p:nvSpPr>
          <p:cNvPr id="46" name="正方形/長方形 45">
            <a:extLst>
              <a:ext uri="{FF2B5EF4-FFF2-40B4-BE49-F238E27FC236}">
                <a16:creationId xmlns:a16="http://schemas.microsoft.com/office/drawing/2014/main" id="{2BB9DA07-8CDD-4071-BA4D-44FC86A552EE}"/>
              </a:ext>
            </a:extLst>
          </p:cNvPr>
          <p:cNvSpPr/>
          <p:nvPr/>
        </p:nvSpPr>
        <p:spPr>
          <a:xfrm>
            <a:off x="36000" y="1728000"/>
            <a:ext cx="2678938" cy="369332"/>
          </a:xfrm>
          <a:prstGeom prst="rect">
            <a:avLst/>
          </a:prstGeom>
        </p:spPr>
        <p:txBody>
          <a:bodyPr wrap="none">
            <a:spAutoFit/>
          </a:bodyPr>
          <a:lstStyle/>
          <a:p>
            <a:r>
              <a:rPr lang="en-US" altLang="ja-JP" dirty="0">
                <a:latin typeface="+mn-ea"/>
                <a:ea typeface="+mn-ea"/>
              </a:rPr>
              <a:t>k=</a:t>
            </a:r>
            <a:r>
              <a:rPr lang="en-US" altLang="ja-JP" dirty="0">
                <a:solidFill>
                  <a:srgbClr val="669900"/>
                </a:solidFill>
                <a:latin typeface="+mn-ea"/>
                <a:ea typeface="+mn-ea"/>
              </a:rPr>
              <a:t>6</a:t>
            </a:r>
            <a:r>
              <a:rPr lang="ja-JP" altLang="en-US" dirty="0">
                <a:latin typeface="+mn-ea"/>
                <a:ea typeface="+mn-ea"/>
              </a:rPr>
              <a:t>の場合：</a:t>
            </a:r>
            <a:r>
              <a:rPr lang="en-US" altLang="ja-JP" dirty="0">
                <a:solidFill>
                  <a:srgbClr val="FF0000"/>
                </a:solidFill>
                <a:latin typeface="+mn-ea"/>
                <a:ea typeface="+mn-ea"/>
              </a:rPr>
              <a:t>15</a:t>
            </a:r>
            <a:r>
              <a:rPr lang="ja-JP" altLang="en-US" dirty="0">
                <a:latin typeface="+mn-ea"/>
                <a:ea typeface="+mn-ea"/>
              </a:rPr>
              <a:t>個の</a:t>
            </a:r>
            <a:r>
              <a:rPr lang="en-US" altLang="ja-JP" dirty="0">
                <a:latin typeface="+mn-ea"/>
                <a:ea typeface="+mn-ea"/>
              </a:rPr>
              <a:t>k-</a:t>
            </a:r>
            <a:r>
              <a:rPr lang="en-US" altLang="ja-JP" dirty="0" err="1">
                <a:latin typeface="+mn-ea"/>
                <a:ea typeface="+mn-ea"/>
              </a:rPr>
              <a:t>mer</a:t>
            </a:r>
            <a:endParaRPr lang="ja-JP" altLang="en-US" dirty="0">
              <a:latin typeface="+mn-ea"/>
              <a:ea typeface="+mn-ea"/>
            </a:endParaRPr>
          </a:p>
        </p:txBody>
      </p:sp>
    </p:spTree>
    <p:extLst>
      <p:ext uri="{BB962C8B-B14F-4D97-AF65-F5344CB8AC3E}">
        <p14:creationId xmlns:p14="http://schemas.microsoft.com/office/powerpoint/2010/main" val="31400882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E46C4BD-FEA0-42D5-B717-0294AEAF0089}"/>
              </a:ext>
            </a:extLst>
          </p:cNvPr>
          <p:cNvPicPr>
            <a:picLocks noChangeAspect="1"/>
          </p:cNvPicPr>
          <p:nvPr/>
        </p:nvPicPr>
        <p:blipFill>
          <a:blip r:embed="rId3"/>
          <a:stretch>
            <a:fillRect/>
          </a:stretch>
        </p:blipFill>
        <p:spPr>
          <a:xfrm>
            <a:off x="36000" y="936000"/>
            <a:ext cx="9391650" cy="5162550"/>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en-US" altLang="ja-JP" sz="4000" dirty="0">
                <a:latin typeface="+mn-ea"/>
              </a:rPr>
              <a:t>k=1</a:t>
            </a:r>
            <a:r>
              <a:rPr lang="ja-JP" altLang="en-US" sz="4000" dirty="0">
                <a:latin typeface="+mn-ea"/>
              </a:rPr>
              <a:t>で実践</a:t>
            </a:r>
            <a:r>
              <a:rPr lang="en-US" altLang="ja-JP" sz="4000" dirty="0">
                <a:latin typeface="+mn-ea"/>
              </a:rPr>
              <a:t>16</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40</a:t>
            </a:fld>
            <a:endParaRPr lang="en-US" altLang="ja-JP" dirty="0">
              <a:solidFill>
                <a:srgbClr val="000000"/>
              </a:solidFill>
            </a:endParaRPr>
          </a:p>
        </p:txBody>
      </p:sp>
      <p:grpSp>
        <p:nvGrpSpPr>
          <p:cNvPr id="16" name="グループ化 15">
            <a:extLst>
              <a:ext uri="{FF2B5EF4-FFF2-40B4-BE49-F238E27FC236}">
                <a16:creationId xmlns:a16="http://schemas.microsoft.com/office/drawing/2014/main" id="{A186D049-7791-42F8-B7A9-58065A82D1B4}"/>
              </a:ext>
            </a:extLst>
          </p:cNvPr>
          <p:cNvGrpSpPr>
            <a:grpSpLocks/>
          </p:cNvGrpSpPr>
          <p:nvPr/>
        </p:nvGrpSpPr>
        <p:grpSpPr bwMode="auto">
          <a:xfrm>
            <a:off x="7977336" y="4176000"/>
            <a:ext cx="433387" cy="647700"/>
            <a:chOff x="9008376" y="4278533"/>
            <a:chExt cx="432048" cy="647700"/>
          </a:xfrm>
        </p:grpSpPr>
        <p:sp>
          <p:nvSpPr>
            <p:cNvPr id="17" name="下矢印 20">
              <a:extLst>
                <a:ext uri="{FF2B5EF4-FFF2-40B4-BE49-F238E27FC236}">
                  <a16:creationId xmlns:a16="http://schemas.microsoft.com/office/drawing/2014/main" id="{F3D1CF6E-6365-4BDE-8945-A18ECDA0A47C}"/>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8" name="テキスト ボックス 17">
              <a:extLst>
                <a:ext uri="{FF2B5EF4-FFF2-40B4-BE49-F238E27FC236}">
                  <a16:creationId xmlns:a16="http://schemas.microsoft.com/office/drawing/2014/main" id="{8E46B9F6-F0BA-4703-8DD9-93E873A0B50F}"/>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⑦</a:t>
              </a:r>
            </a:p>
          </p:txBody>
        </p:sp>
      </p:grpSp>
      <p:grpSp>
        <p:nvGrpSpPr>
          <p:cNvPr id="13" name="グループ化 22">
            <a:extLst>
              <a:ext uri="{FF2B5EF4-FFF2-40B4-BE49-F238E27FC236}">
                <a16:creationId xmlns:a16="http://schemas.microsoft.com/office/drawing/2014/main" id="{9E433991-06E0-460E-BE87-9CB62CB2C97F}"/>
              </a:ext>
            </a:extLst>
          </p:cNvPr>
          <p:cNvGrpSpPr>
            <a:grpSpLocks/>
          </p:cNvGrpSpPr>
          <p:nvPr/>
        </p:nvGrpSpPr>
        <p:grpSpPr bwMode="auto">
          <a:xfrm>
            <a:off x="6238800" y="2466000"/>
            <a:ext cx="647700" cy="368300"/>
            <a:chOff x="8113143" y="5184000"/>
            <a:chExt cx="647700" cy="369332"/>
          </a:xfrm>
        </p:grpSpPr>
        <p:sp>
          <p:nvSpPr>
            <p:cNvPr id="14" name="下矢印 23">
              <a:extLst>
                <a:ext uri="{FF2B5EF4-FFF2-40B4-BE49-F238E27FC236}">
                  <a16:creationId xmlns:a16="http://schemas.microsoft.com/office/drawing/2014/main" id="{7FAE5076-1D54-43BA-AE53-5E83878C86C6}"/>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9" name="テキスト ボックス 24">
              <a:extLst>
                <a:ext uri="{FF2B5EF4-FFF2-40B4-BE49-F238E27FC236}">
                  <a16:creationId xmlns:a16="http://schemas.microsoft.com/office/drawing/2014/main" id="{26511087-4960-4AD1-97A8-0793A386F0FF}"/>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⑧</a:t>
              </a:r>
            </a:p>
          </p:txBody>
        </p:sp>
      </p:grpSp>
      <p:sp>
        <p:nvSpPr>
          <p:cNvPr id="8" name="Text Box 8">
            <a:extLst>
              <a:ext uri="{FF2B5EF4-FFF2-40B4-BE49-F238E27FC236}">
                <a16:creationId xmlns:a16="http://schemas.microsoft.com/office/drawing/2014/main" id="{8B911BE7-488C-4993-A08F-581949DDC2BE}"/>
              </a:ext>
            </a:extLst>
          </p:cNvPr>
          <p:cNvSpPr txBox="1">
            <a:spLocks noChangeArrowheads="1"/>
          </p:cNvSpPr>
          <p:nvPr/>
        </p:nvSpPr>
        <p:spPr bwMode="auto">
          <a:xfrm>
            <a:off x="5796172" y="46100"/>
            <a:ext cx="4053371" cy="2031325"/>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①</a:t>
            </a:r>
            <a:r>
              <a:rPr lang="en-US" altLang="ja-JP" dirty="0">
                <a:solidFill>
                  <a:schemeClr val="bg1">
                    <a:lumMod val="50000"/>
                  </a:schemeClr>
                </a:solidFill>
                <a:latin typeface="+mn-ea"/>
              </a:rPr>
              <a:t>File</a:t>
            </a:r>
            <a:r>
              <a:rPr lang="ja-JP" altLang="en-US" dirty="0">
                <a:solidFill>
                  <a:schemeClr val="bg1">
                    <a:lumMod val="50000"/>
                  </a:schemeClr>
                </a:solidFill>
                <a:latin typeface="+mn-ea"/>
              </a:rPr>
              <a:t>、②</a:t>
            </a:r>
            <a:r>
              <a:rPr lang="en-US" altLang="ja-JP" dirty="0">
                <a:solidFill>
                  <a:schemeClr val="bg1">
                    <a:lumMod val="50000"/>
                  </a:schemeClr>
                </a:solidFill>
                <a:latin typeface="+mn-ea"/>
              </a:rPr>
              <a:t>New File</a:t>
            </a:r>
            <a:r>
              <a:rPr lang="ja-JP" altLang="en-US" dirty="0">
                <a:solidFill>
                  <a:schemeClr val="bg1">
                    <a:lumMod val="50000"/>
                  </a:schemeClr>
                </a:solidFill>
                <a:latin typeface="+mn-ea"/>
              </a:rPr>
              <a:t>、③</a:t>
            </a:r>
            <a:r>
              <a:rPr lang="en-US" altLang="ja-JP" dirty="0">
                <a:solidFill>
                  <a:schemeClr val="bg1">
                    <a:lumMod val="50000"/>
                  </a:schemeClr>
                </a:solidFill>
                <a:latin typeface="+mn-ea"/>
              </a:rPr>
              <a:t>R Script</a:t>
            </a:r>
            <a:r>
              <a:rPr lang="ja-JP" altLang="en-US" dirty="0">
                <a:solidFill>
                  <a:schemeClr val="bg1">
                    <a:lumMod val="50000"/>
                  </a:schemeClr>
                </a:solidFill>
                <a:latin typeface="+mn-ea"/>
              </a:rPr>
              <a:t>として、「新規の</a:t>
            </a:r>
            <a:r>
              <a:rPr lang="en-US" altLang="ja-JP" dirty="0">
                <a:solidFill>
                  <a:schemeClr val="bg1">
                    <a:lumMod val="50000"/>
                  </a:schemeClr>
                </a:solidFill>
                <a:latin typeface="+mn-ea"/>
              </a:rPr>
              <a:t>R</a:t>
            </a:r>
            <a:r>
              <a:rPr lang="ja-JP" altLang="en-US" dirty="0">
                <a:solidFill>
                  <a:schemeClr val="bg1">
                    <a:lumMod val="50000"/>
                  </a:schemeClr>
                </a:solidFill>
                <a:latin typeface="+mn-ea"/>
              </a:rPr>
              <a:t>スクリプト」を開く。こんな感じになります。④例題</a:t>
            </a:r>
            <a:r>
              <a:rPr lang="en-US" altLang="ja-JP" dirty="0">
                <a:solidFill>
                  <a:schemeClr val="bg1">
                    <a:lumMod val="50000"/>
                  </a:schemeClr>
                </a:solidFill>
                <a:latin typeface="+mn-ea"/>
              </a:rPr>
              <a:t>1</a:t>
            </a:r>
            <a:r>
              <a:rPr lang="ja-JP" altLang="en-US" dirty="0">
                <a:solidFill>
                  <a:schemeClr val="bg1">
                    <a:lumMod val="50000"/>
                  </a:schemeClr>
                </a:solidFill>
                <a:latin typeface="+mn-ea"/>
              </a:rPr>
              <a:t>のコード全体を、⑤コピーして、⑥</a:t>
            </a:r>
            <a:r>
              <a:rPr lang="en-US" altLang="ja-JP" dirty="0">
                <a:solidFill>
                  <a:schemeClr val="bg1">
                    <a:lumMod val="50000"/>
                  </a:schemeClr>
                </a:solidFill>
                <a:latin typeface="+mn-ea"/>
              </a:rPr>
              <a:t>Paste</a:t>
            </a:r>
            <a:r>
              <a:rPr lang="ja-JP" altLang="en-US" dirty="0">
                <a:solidFill>
                  <a:schemeClr val="bg1">
                    <a:lumMod val="50000"/>
                  </a:schemeClr>
                </a:solidFill>
                <a:latin typeface="+mn-ea"/>
              </a:rPr>
              <a:t>。こんな感じになります。</a:t>
            </a:r>
            <a:r>
              <a:rPr lang="ja-JP" altLang="en-US" dirty="0">
                <a:latin typeface="+mn-ea"/>
              </a:rPr>
              <a:t>解析したいのは⑦</a:t>
            </a:r>
            <a:r>
              <a:rPr lang="en-US" altLang="ja-JP" dirty="0">
                <a:solidFill>
                  <a:srgbClr val="669900"/>
                </a:solidFill>
                <a:latin typeface="+mn-ea"/>
              </a:rPr>
              <a:t>seq_20.fasta</a:t>
            </a:r>
            <a:r>
              <a:rPr lang="ja-JP" altLang="en-US" dirty="0">
                <a:latin typeface="+mn-ea"/>
              </a:rPr>
              <a:t>なので、⑧スクリプトの上部に移動して、⑨該当箇所を変更</a:t>
            </a:r>
            <a:r>
              <a:rPr lang="en-US" altLang="ja-JP" dirty="0">
                <a:latin typeface="+mn-ea"/>
              </a:rPr>
              <a:t>…</a:t>
            </a:r>
          </a:p>
        </p:txBody>
      </p:sp>
      <p:grpSp>
        <p:nvGrpSpPr>
          <p:cNvPr id="20" name="グループ化 19">
            <a:extLst>
              <a:ext uri="{FF2B5EF4-FFF2-40B4-BE49-F238E27FC236}">
                <a16:creationId xmlns:a16="http://schemas.microsoft.com/office/drawing/2014/main" id="{784CF0E4-F0FD-478F-B448-4D79851FEC5E}"/>
              </a:ext>
            </a:extLst>
          </p:cNvPr>
          <p:cNvGrpSpPr>
            <a:grpSpLocks/>
          </p:cNvGrpSpPr>
          <p:nvPr/>
        </p:nvGrpSpPr>
        <p:grpSpPr bwMode="auto">
          <a:xfrm>
            <a:off x="2448000" y="2023200"/>
            <a:ext cx="433387" cy="647700"/>
            <a:chOff x="9008376" y="4278533"/>
            <a:chExt cx="432048" cy="647700"/>
          </a:xfrm>
        </p:grpSpPr>
        <p:sp>
          <p:nvSpPr>
            <p:cNvPr id="21" name="下矢印 20">
              <a:extLst>
                <a:ext uri="{FF2B5EF4-FFF2-40B4-BE49-F238E27FC236}">
                  <a16:creationId xmlns:a16="http://schemas.microsoft.com/office/drawing/2014/main" id="{E8B92893-AEBF-4BE4-A676-279D2EDE93E5}"/>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2" name="テキスト ボックス 21">
              <a:extLst>
                <a:ext uri="{FF2B5EF4-FFF2-40B4-BE49-F238E27FC236}">
                  <a16:creationId xmlns:a16="http://schemas.microsoft.com/office/drawing/2014/main" id="{09D1E3A4-B0B8-4031-8246-7292B96F450A}"/>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⑨</a:t>
              </a:r>
            </a:p>
          </p:txBody>
        </p:sp>
      </p:grpSp>
      <p:pic>
        <p:nvPicPr>
          <p:cNvPr id="23" name="図 22">
            <a:extLst>
              <a:ext uri="{FF2B5EF4-FFF2-40B4-BE49-F238E27FC236}">
                <a16:creationId xmlns:a16="http://schemas.microsoft.com/office/drawing/2014/main" id="{2B4CE350-CA42-4D7A-A8FC-8EE10C14470A}"/>
              </a:ext>
            </a:extLst>
          </p:cNvPr>
          <p:cNvPicPr>
            <a:picLocks noChangeAspect="1"/>
          </p:cNvPicPr>
          <p:nvPr/>
        </p:nvPicPr>
        <p:blipFill>
          <a:blip r:embed="rId4"/>
          <a:stretch>
            <a:fillRect/>
          </a:stretch>
        </p:blipFill>
        <p:spPr>
          <a:xfrm>
            <a:off x="792000" y="180000"/>
            <a:ext cx="4480948" cy="175275"/>
          </a:xfrm>
          <a:prstGeom prst="rect">
            <a:avLst/>
          </a:prstGeom>
        </p:spPr>
      </p:pic>
    </p:spTree>
    <p:extLst>
      <p:ext uri="{BB962C8B-B14F-4D97-AF65-F5344CB8AC3E}">
        <p14:creationId xmlns:p14="http://schemas.microsoft.com/office/powerpoint/2010/main" val="32071725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951B9A2-3EAF-4FE2-8828-00D4402D7908}"/>
              </a:ext>
            </a:extLst>
          </p:cNvPr>
          <p:cNvPicPr>
            <a:picLocks noChangeAspect="1"/>
          </p:cNvPicPr>
          <p:nvPr/>
        </p:nvPicPr>
        <p:blipFill>
          <a:blip r:embed="rId3"/>
          <a:stretch>
            <a:fillRect/>
          </a:stretch>
        </p:blipFill>
        <p:spPr>
          <a:xfrm>
            <a:off x="36000" y="936000"/>
            <a:ext cx="9391650" cy="5162550"/>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en-US" altLang="ja-JP" sz="4000" dirty="0">
                <a:latin typeface="+mn-ea"/>
              </a:rPr>
              <a:t>k=1</a:t>
            </a:r>
            <a:r>
              <a:rPr lang="ja-JP" altLang="en-US" sz="4000" dirty="0">
                <a:latin typeface="+mn-ea"/>
              </a:rPr>
              <a:t>で実践</a:t>
            </a:r>
            <a:r>
              <a:rPr lang="en-US" altLang="ja-JP" sz="4000" dirty="0">
                <a:latin typeface="+mn-ea"/>
              </a:rPr>
              <a:t>17</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41</a:t>
            </a:fld>
            <a:endParaRPr lang="en-US" altLang="ja-JP" dirty="0">
              <a:solidFill>
                <a:srgbClr val="000000"/>
              </a:solidFill>
            </a:endParaRPr>
          </a:p>
        </p:txBody>
      </p:sp>
      <p:sp>
        <p:nvSpPr>
          <p:cNvPr id="8" name="Text Box 8">
            <a:extLst>
              <a:ext uri="{FF2B5EF4-FFF2-40B4-BE49-F238E27FC236}">
                <a16:creationId xmlns:a16="http://schemas.microsoft.com/office/drawing/2014/main" id="{8B911BE7-488C-4993-A08F-581949DDC2BE}"/>
              </a:ext>
            </a:extLst>
          </p:cNvPr>
          <p:cNvSpPr txBox="1">
            <a:spLocks noChangeArrowheads="1"/>
          </p:cNvSpPr>
          <p:nvPr/>
        </p:nvSpPr>
        <p:spPr bwMode="auto">
          <a:xfrm>
            <a:off x="5796172" y="46100"/>
            <a:ext cx="4053371" cy="2308324"/>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①</a:t>
            </a:r>
            <a:r>
              <a:rPr lang="en-US" altLang="ja-JP" dirty="0">
                <a:solidFill>
                  <a:schemeClr val="bg1">
                    <a:lumMod val="50000"/>
                  </a:schemeClr>
                </a:solidFill>
                <a:latin typeface="+mn-ea"/>
              </a:rPr>
              <a:t>File</a:t>
            </a:r>
            <a:r>
              <a:rPr lang="ja-JP" altLang="en-US" dirty="0">
                <a:solidFill>
                  <a:schemeClr val="bg1">
                    <a:lumMod val="50000"/>
                  </a:schemeClr>
                </a:solidFill>
                <a:latin typeface="+mn-ea"/>
              </a:rPr>
              <a:t>、②</a:t>
            </a:r>
            <a:r>
              <a:rPr lang="en-US" altLang="ja-JP" dirty="0">
                <a:solidFill>
                  <a:schemeClr val="bg1">
                    <a:lumMod val="50000"/>
                  </a:schemeClr>
                </a:solidFill>
                <a:latin typeface="+mn-ea"/>
              </a:rPr>
              <a:t>New File</a:t>
            </a:r>
            <a:r>
              <a:rPr lang="ja-JP" altLang="en-US" dirty="0">
                <a:solidFill>
                  <a:schemeClr val="bg1">
                    <a:lumMod val="50000"/>
                  </a:schemeClr>
                </a:solidFill>
                <a:latin typeface="+mn-ea"/>
              </a:rPr>
              <a:t>、③</a:t>
            </a:r>
            <a:r>
              <a:rPr lang="en-US" altLang="ja-JP" dirty="0">
                <a:solidFill>
                  <a:schemeClr val="bg1">
                    <a:lumMod val="50000"/>
                  </a:schemeClr>
                </a:solidFill>
                <a:latin typeface="+mn-ea"/>
              </a:rPr>
              <a:t>R Script</a:t>
            </a:r>
            <a:r>
              <a:rPr lang="ja-JP" altLang="en-US" dirty="0">
                <a:solidFill>
                  <a:schemeClr val="bg1">
                    <a:lumMod val="50000"/>
                  </a:schemeClr>
                </a:solidFill>
                <a:latin typeface="+mn-ea"/>
              </a:rPr>
              <a:t>として、「新規の</a:t>
            </a:r>
            <a:r>
              <a:rPr lang="en-US" altLang="ja-JP" dirty="0">
                <a:solidFill>
                  <a:schemeClr val="bg1">
                    <a:lumMod val="50000"/>
                  </a:schemeClr>
                </a:solidFill>
                <a:latin typeface="+mn-ea"/>
              </a:rPr>
              <a:t>R</a:t>
            </a:r>
            <a:r>
              <a:rPr lang="ja-JP" altLang="en-US" dirty="0">
                <a:solidFill>
                  <a:schemeClr val="bg1">
                    <a:lumMod val="50000"/>
                  </a:schemeClr>
                </a:solidFill>
                <a:latin typeface="+mn-ea"/>
              </a:rPr>
              <a:t>スクリプト」を開く。こんな感じになります。④例題</a:t>
            </a:r>
            <a:r>
              <a:rPr lang="en-US" altLang="ja-JP" dirty="0">
                <a:solidFill>
                  <a:schemeClr val="bg1">
                    <a:lumMod val="50000"/>
                  </a:schemeClr>
                </a:solidFill>
                <a:latin typeface="+mn-ea"/>
              </a:rPr>
              <a:t>1</a:t>
            </a:r>
            <a:r>
              <a:rPr lang="ja-JP" altLang="en-US" dirty="0">
                <a:solidFill>
                  <a:schemeClr val="bg1">
                    <a:lumMod val="50000"/>
                  </a:schemeClr>
                </a:solidFill>
                <a:latin typeface="+mn-ea"/>
              </a:rPr>
              <a:t>のコード全体を、⑤コピーして、⑥</a:t>
            </a:r>
            <a:r>
              <a:rPr lang="en-US" altLang="ja-JP" dirty="0">
                <a:solidFill>
                  <a:schemeClr val="bg1">
                    <a:lumMod val="50000"/>
                  </a:schemeClr>
                </a:solidFill>
                <a:latin typeface="+mn-ea"/>
              </a:rPr>
              <a:t>Paste</a:t>
            </a:r>
            <a:r>
              <a:rPr lang="ja-JP" altLang="en-US" dirty="0">
                <a:solidFill>
                  <a:schemeClr val="bg1">
                    <a:lumMod val="50000"/>
                  </a:schemeClr>
                </a:solidFill>
                <a:latin typeface="+mn-ea"/>
              </a:rPr>
              <a:t>。こんな感じになります。解析したいのは⑦</a:t>
            </a:r>
            <a:r>
              <a:rPr lang="en-US" altLang="ja-JP" dirty="0">
                <a:solidFill>
                  <a:schemeClr val="bg1">
                    <a:lumMod val="50000"/>
                  </a:schemeClr>
                </a:solidFill>
                <a:latin typeface="+mn-ea"/>
              </a:rPr>
              <a:t>seq_20.fasta</a:t>
            </a:r>
            <a:r>
              <a:rPr lang="ja-JP" altLang="en-US" dirty="0">
                <a:solidFill>
                  <a:schemeClr val="bg1">
                    <a:lumMod val="50000"/>
                  </a:schemeClr>
                </a:solidFill>
                <a:latin typeface="+mn-ea"/>
              </a:rPr>
              <a:t>なので、⑧スクリプトの上部に移動して、</a:t>
            </a:r>
            <a:r>
              <a:rPr lang="ja-JP" altLang="en-US" dirty="0">
                <a:latin typeface="+mn-ea"/>
              </a:rPr>
              <a:t>⑨該当箇所を変更した状態。スペルミスに注意！</a:t>
            </a:r>
            <a:endParaRPr lang="en-US" altLang="ja-JP" dirty="0">
              <a:latin typeface="+mn-ea"/>
            </a:endParaRPr>
          </a:p>
        </p:txBody>
      </p:sp>
      <p:grpSp>
        <p:nvGrpSpPr>
          <p:cNvPr id="20" name="グループ化 19">
            <a:extLst>
              <a:ext uri="{FF2B5EF4-FFF2-40B4-BE49-F238E27FC236}">
                <a16:creationId xmlns:a16="http://schemas.microsoft.com/office/drawing/2014/main" id="{784CF0E4-F0FD-478F-B448-4D79851FEC5E}"/>
              </a:ext>
            </a:extLst>
          </p:cNvPr>
          <p:cNvGrpSpPr>
            <a:grpSpLocks/>
          </p:cNvGrpSpPr>
          <p:nvPr/>
        </p:nvGrpSpPr>
        <p:grpSpPr bwMode="auto">
          <a:xfrm>
            <a:off x="2791421" y="2023200"/>
            <a:ext cx="433387" cy="647700"/>
            <a:chOff x="9008376" y="4278533"/>
            <a:chExt cx="432048" cy="647700"/>
          </a:xfrm>
        </p:grpSpPr>
        <p:sp>
          <p:nvSpPr>
            <p:cNvPr id="21" name="下矢印 20">
              <a:extLst>
                <a:ext uri="{FF2B5EF4-FFF2-40B4-BE49-F238E27FC236}">
                  <a16:creationId xmlns:a16="http://schemas.microsoft.com/office/drawing/2014/main" id="{E8B92893-AEBF-4BE4-A676-279D2EDE93E5}"/>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2" name="テキスト ボックス 21">
              <a:extLst>
                <a:ext uri="{FF2B5EF4-FFF2-40B4-BE49-F238E27FC236}">
                  <a16:creationId xmlns:a16="http://schemas.microsoft.com/office/drawing/2014/main" id="{09D1E3A4-B0B8-4031-8246-7292B96F450A}"/>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⑨</a:t>
              </a:r>
            </a:p>
          </p:txBody>
        </p:sp>
      </p:grpSp>
      <p:grpSp>
        <p:nvGrpSpPr>
          <p:cNvPr id="23" name="グループ化 22">
            <a:extLst>
              <a:ext uri="{FF2B5EF4-FFF2-40B4-BE49-F238E27FC236}">
                <a16:creationId xmlns:a16="http://schemas.microsoft.com/office/drawing/2014/main" id="{7F382480-A766-4E7F-819F-7BF87C8E19A3}"/>
              </a:ext>
            </a:extLst>
          </p:cNvPr>
          <p:cNvGrpSpPr>
            <a:grpSpLocks/>
          </p:cNvGrpSpPr>
          <p:nvPr/>
        </p:nvGrpSpPr>
        <p:grpSpPr bwMode="auto">
          <a:xfrm>
            <a:off x="7977336" y="4176000"/>
            <a:ext cx="433387" cy="647700"/>
            <a:chOff x="9008376" y="4278533"/>
            <a:chExt cx="432048" cy="647700"/>
          </a:xfrm>
        </p:grpSpPr>
        <p:sp>
          <p:nvSpPr>
            <p:cNvPr id="24" name="下矢印 20">
              <a:extLst>
                <a:ext uri="{FF2B5EF4-FFF2-40B4-BE49-F238E27FC236}">
                  <a16:creationId xmlns:a16="http://schemas.microsoft.com/office/drawing/2014/main" id="{2BAF3E67-FDE2-4A36-A2D3-6538C425861A}"/>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5" name="テキスト ボックス 24">
              <a:extLst>
                <a:ext uri="{FF2B5EF4-FFF2-40B4-BE49-F238E27FC236}">
                  <a16:creationId xmlns:a16="http://schemas.microsoft.com/office/drawing/2014/main" id="{6950428F-F3D0-4F7F-B335-C0582469F098}"/>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⑦</a:t>
              </a:r>
            </a:p>
          </p:txBody>
        </p:sp>
      </p:grpSp>
      <p:grpSp>
        <p:nvGrpSpPr>
          <p:cNvPr id="26" name="グループ化 22">
            <a:extLst>
              <a:ext uri="{FF2B5EF4-FFF2-40B4-BE49-F238E27FC236}">
                <a16:creationId xmlns:a16="http://schemas.microsoft.com/office/drawing/2014/main" id="{C7B8160B-986D-455E-A4B2-4259CCF813AF}"/>
              </a:ext>
            </a:extLst>
          </p:cNvPr>
          <p:cNvGrpSpPr>
            <a:grpSpLocks/>
          </p:cNvGrpSpPr>
          <p:nvPr/>
        </p:nvGrpSpPr>
        <p:grpSpPr bwMode="auto">
          <a:xfrm>
            <a:off x="6238800" y="2466000"/>
            <a:ext cx="647700" cy="368300"/>
            <a:chOff x="8113143" y="5184000"/>
            <a:chExt cx="647700" cy="369332"/>
          </a:xfrm>
        </p:grpSpPr>
        <p:sp>
          <p:nvSpPr>
            <p:cNvPr id="27" name="下矢印 23">
              <a:extLst>
                <a:ext uri="{FF2B5EF4-FFF2-40B4-BE49-F238E27FC236}">
                  <a16:creationId xmlns:a16="http://schemas.microsoft.com/office/drawing/2014/main" id="{43A2E5F1-0D22-4A2C-973B-A892C719DFA3}"/>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8" name="テキスト ボックス 24">
              <a:extLst>
                <a:ext uri="{FF2B5EF4-FFF2-40B4-BE49-F238E27FC236}">
                  <a16:creationId xmlns:a16="http://schemas.microsoft.com/office/drawing/2014/main" id="{7057774E-4B96-4DA8-ACE7-93EB501564F8}"/>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⑧</a:t>
              </a:r>
            </a:p>
          </p:txBody>
        </p:sp>
      </p:grpSp>
      <p:pic>
        <p:nvPicPr>
          <p:cNvPr id="16" name="図 15">
            <a:extLst>
              <a:ext uri="{FF2B5EF4-FFF2-40B4-BE49-F238E27FC236}">
                <a16:creationId xmlns:a16="http://schemas.microsoft.com/office/drawing/2014/main" id="{AA66D1FB-5395-41B7-AF10-28C127A3597A}"/>
              </a:ext>
            </a:extLst>
          </p:cNvPr>
          <p:cNvPicPr>
            <a:picLocks noChangeAspect="1"/>
          </p:cNvPicPr>
          <p:nvPr/>
        </p:nvPicPr>
        <p:blipFill>
          <a:blip r:embed="rId4"/>
          <a:stretch>
            <a:fillRect/>
          </a:stretch>
        </p:blipFill>
        <p:spPr>
          <a:xfrm>
            <a:off x="792000" y="180000"/>
            <a:ext cx="4480948" cy="175275"/>
          </a:xfrm>
          <a:prstGeom prst="rect">
            <a:avLst/>
          </a:prstGeom>
        </p:spPr>
      </p:pic>
    </p:spTree>
    <p:extLst>
      <p:ext uri="{BB962C8B-B14F-4D97-AF65-F5344CB8AC3E}">
        <p14:creationId xmlns:p14="http://schemas.microsoft.com/office/powerpoint/2010/main" val="15176887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7A8C32EF-2C20-4E10-BDDA-79F74CB9109F}"/>
              </a:ext>
            </a:extLst>
          </p:cNvPr>
          <p:cNvPicPr>
            <a:picLocks noChangeAspect="1"/>
          </p:cNvPicPr>
          <p:nvPr/>
        </p:nvPicPr>
        <p:blipFill>
          <a:blip r:embed="rId3"/>
          <a:stretch>
            <a:fillRect/>
          </a:stretch>
        </p:blipFill>
        <p:spPr>
          <a:xfrm>
            <a:off x="36000" y="936000"/>
            <a:ext cx="9391650" cy="5162550"/>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en-US" altLang="ja-JP" sz="4000" dirty="0">
                <a:latin typeface="+mn-ea"/>
              </a:rPr>
              <a:t>k=1</a:t>
            </a:r>
            <a:r>
              <a:rPr lang="ja-JP" altLang="en-US" sz="4000" dirty="0">
                <a:latin typeface="+mn-ea"/>
              </a:rPr>
              <a:t>で実践</a:t>
            </a:r>
            <a:r>
              <a:rPr lang="en-US" altLang="ja-JP" sz="4000" dirty="0">
                <a:latin typeface="+mn-ea"/>
              </a:rPr>
              <a:t>18</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42</a:t>
            </a:fld>
            <a:endParaRPr lang="en-US" altLang="ja-JP" dirty="0">
              <a:solidFill>
                <a:srgbClr val="000000"/>
              </a:solidFill>
            </a:endParaRPr>
          </a:p>
        </p:txBody>
      </p:sp>
      <p:sp>
        <p:nvSpPr>
          <p:cNvPr id="8" name="Text Box 8">
            <a:extLst>
              <a:ext uri="{FF2B5EF4-FFF2-40B4-BE49-F238E27FC236}">
                <a16:creationId xmlns:a16="http://schemas.microsoft.com/office/drawing/2014/main" id="{8B911BE7-488C-4993-A08F-581949DDC2BE}"/>
              </a:ext>
            </a:extLst>
          </p:cNvPr>
          <p:cNvSpPr txBox="1">
            <a:spLocks noChangeArrowheads="1"/>
          </p:cNvSpPr>
          <p:nvPr/>
        </p:nvSpPr>
        <p:spPr bwMode="auto">
          <a:xfrm>
            <a:off x="5796172" y="46100"/>
            <a:ext cx="4053371" cy="64633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変更後のコード全体をコピペ実行すべく、①左上から</a:t>
            </a:r>
            <a:r>
              <a:rPr lang="en-US" altLang="ja-JP" dirty="0">
                <a:latin typeface="+mn-ea"/>
              </a:rPr>
              <a:t>…</a:t>
            </a:r>
          </a:p>
        </p:txBody>
      </p:sp>
      <p:grpSp>
        <p:nvGrpSpPr>
          <p:cNvPr id="23" name="グループ化 25">
            <a:extLst>
              <a:ext uri="{FF2B5EF4-FFF2-40B4-BE49-F238E27FC236}">
                <a16:creationId xmlns:a16="http://schemas.microsoft.com/office/drawing/2014/main" id="{730DF0C2-095B-42F8-B82C-64350CC17487}"/>
              </a:ext>
            </a:extLst>
          </p:cNvPr>
          <p:cNvGrpSpPr>
            <a:grpSpLocks/>
          </p:cNvGrpSpPr>
          <p:nvPr/>
        </p:nvGrpSpPr>
        <p:grpSpPr bwMode="auto">
          <a:xfrm>
            <a:off x="344488" y="1916832"/>
            <a:ext cx="647700" cy="368300"/>
            <a:chOff x="8265543" y="5967772"/>
            <a:chExt cx="647700" cy="369332"/>
          </a:xfrm>
        </p:grpSpPr>
        <p:sp>
          <p:nvSpPr>
            <p:cNvPr id="24" name="下矢印 26">
              <a:extLst>
                <a:ext uri="{FF2B5EF4-FFF2-40B4-BE49-F238E27FC236}">
                  <a16:creationId xmlns:a16="http://schemas.microsoft.com/office/drawing/2014/main" id="{4138AA5E-99AE-47BC-85E9-9C7A881AD3E8}"/>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5" name="テキスト ボックス 27">
              <a:extLst>
                <a:ext uri="{FF2B5EF4-FFF2-40B4-BE49-F238E27FC236}">
                  <a16:creationId xmlns:a16="http://schemas.microsoft.com/office/drawing/2014/main" id="{B183A296-4496-45EE-80C5-1ACB794E99A8}"/>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pic>
        <p:nvPicPr>
          <p:cNvPr id="10" name="図 9">
            <a:extLst>
              <a:ext uri="{FF2B5EF4-FFF2-40B4-BE49-F238E27FC236}">
                <a16:creationId xmlns:a16="http://schemas.microsoft.com/office/drawing/2014/main" id="{D55F8CB3-69A1-4557-AE6F-3C9F9FA91965}"/>
              </a:ext>
            </a:extLst>
          </p:cNvPr>
          <p:cNvPicPr>
            <a:picLocks noChangeAspect="1"/>
          </p:cNvPicPr>
          <p:nvPr/>
        </p:nvPicPr>
        <p:blipFill>
          <a:blip r:embed="rId4"/>
          <a:stretch>
            <a:fillRect/>
          </a:stretch>
        </p:blipFill>
        <p:spPr>
          <a:xfrm>
            <a:off x="792000" y="180000"/>
            <a:ext cx="4480948" cy="175275"/>
          </a:xfrm>
          <a:prstGeom prst="rect">
            <a:avLst/>
          </a:prstGeom>
        </p:spPr>
      </p:pic>
    </p:spTree>
    <p:extLst>
      <p:ext uri="{BB962C8B-B14F-4D97-AF65-F5344CB8AC3E}">
        <p14:creationId xmlns:p14="http://schemas.microsoft.com/office/powerpoint/2010/main" val="32462621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E0CF690-ABF1-4B3A-9F46-513AC9D9BCAB}"/>
              </a:ext>
            </a:extLst>
          </p:cNvPr>
          <p:cNvPicPr>
            <a:picLocks noChangeAspect="1"/>
          </p:cNvPicPr>
          <p:nvPr/>
        </p:nvPicPr>
        <p:blipFill>
          <a:blip r:embed="rId3"/>
          <a:stretch>
            <a:fillRect/>
          </a:stretch>
        </p:blipFill>
        <p:spPr>
          <a:xfrm>
            <a:off x="36000" y="936000"/>
            <a:ext cx="9391650" cy="5162550"/>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en-US" altLang="ja-JP" sz="4000" dirty="0">
                <a:latin typeface="+mn-ea"/>
              </a:rPr>
              <a:t>k=1</a:t>
            </a:r>
            <a:r>
              <a:rPr lang="ja-JP" altLang="en-US" sz="4000" dirty="0">
                <a:latin typeface="+mn-ea"/>
              </a:rPr>
              <a:t>で実践</a:t>
            </a:r>
            <a:r>
              <a:rPr lang="en-US" altLang="ja-JP" sz="4000" dirty="0">
                <a:latin typeface="+mn-ea"/>
              </a:rPr>
              <a:t>19</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43</a:t>
            </a:fld>
            <a:endParaRPr lang="en-US" altLang="ja-JP" dirty="0">
              <a:solidFill>
                <a:srgbClr val="000000"/>
              </a:solidFill>
            </a:endParaRPr>
          </a:p>
        </p:txBody>
      </p:sp>
      <p:sp>
        <p:nvSpPr>
          <p:cNvPr id="8" name="Text Box 8">
            <a:extLst>
              <a:ext uri="{FF2B5EF4-FFF2-40B4-BE49-F238E27FC236}">
                <a16:creationId xmlns:a16="http://schemas.microsoft.com/office/drawing/2014/main" id="{8B911BE7-488C-4993-A08F-581949DDC2BE}"/>
              </a:ext>
            </a:extLst>
          </p:cNvPr>
          <p:cNvSpPr txBox="1">
            <a:spLocks noChangeArrowheads="1"/>
          </p:cNvSpPr>
          <p:nvPr/>
        </p:nvSpPr>
        <p:spPr bwMode="auto">
          <a:xfrm>
            <a:off x="5796172" y="46100"/>
            <a:ext cx="4053371" cy="92333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変更後のコード全体をコピペ実行すべく、①左上から、</a:t>
            </a:r>
            <a:r>
              <a:rPr lang="ja-JP" altLang="en-US" dirty="0">
                <a:latin typeface="+mn-ea"/>
              </a:rPr>
              <a:t>②一番下まで反転させて、③</a:t>
            </a:r>
            <a:r>
              <a:rPr lang="en-US" altLang="ja-JP" dirty="0">
                <a:latin typeface="+mn-ea"/>
              </a:rPr>
              <a:t>Run</a:t>
            </a:r>
            <a:r>
              <a:rPr lang="ja-JP" altLang="en-US" dirty="0">
                <a:latin typeface="+mn-ea"/>
              </a:rPr>
              <a:t>。</a:t>
            </a:r>
            <a:endParaRPr lang="en-US" altLang="ja-JP" dirty="0">
              <a:latin typeface="+mn-ea"/>
            </a:endParaRPr>
          </a:p>
        </p:txBody>
      </p:sp>
      <p:grpSp>
        <p:nvGrpSpPr>
          <p:cNvPr id="11" name="グループ化 22">
            <a:extLst>
              <a:ext uri="{FF2B5EF4-FFF2-40B4-BE49-F238E27FC236}">
                <a16:creationId xmlns:a16="http://schemas.microsoft.com/office/drawing/2014/main" id="{149B439B-7DE2-4065-A0B5-218833FAB9E8}"/>
              </a:ext>
            </a:extLst>
          </p:cNvPr>
          <p:cNvGrpSpPr>
            <a:grpSpLocks/>
          </p:cNvGrpSpPr>
          <p:nvPr/>
        </p:nvGrpSpPr>
        <p:grpSpPr bwMode="auto">
          <a:xfrm>
            <a:off x="360000" y="3573016"/>
            <a:ext cx="647700" cy="368300"/>
            <a:chOff x="8113143" y="5184000"/>
            <a:chExt cx="647700" cy="369332"/>
          </a:xfrm>
        </p:grpSpPr>
        <p:sp>
          <p:nvSpPr>
            <p:cNvPr id="13" name="下矢印 23">
              <a:extLst>
                <a:ext uri="{FF2B5EF4-FFF2-40B4-BE49-F238E27FC236}">
                  <a16:creationId xmlns:a16="http://schemas.microsoft.com/office/drawing/2014/main" id="{802F2323-D315-4453-9500-AA7AC16B1AF8}"/>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4" name="テキスト ボックス 24">
              <a:extLst>
                <a:ext uri="{FF2B5EF4-FFF2-40B4-BE49-F238E27FC236}">
                  <a16:creationId xmlns:a16="http://schemas.microsoft.com/office/drawing/2014/main" id="{B36C494A-3134-4EDA-BB11-C3C817C2B57F}"/>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grpSp>
        <p:nvGrpSpPr>
          <p:cNvPr id="15" name="グループ化 25">
            <a:extLst>
              <a:ext uri="{FF2B5EF4-FFF2-40B4-BE49-F238E27FC236}">
                <a16:creationId xmlns:a16="http://schemas.microsoft.com/office/drawing/2014/main" id="{CE76A41E-347B-4401-BD70-F81094791CBD}"/>
              </a:ext>
            </a:extLst>
          </p:cNvPr>
          <p:cNvGrpSpPr>
            <a:grpSpLocks/>
          </p:cNvGrpSpPr>
          <p:nvPr/>
        </p:nvGrpSpPr>
        <p:grpSpPr bwMode="auto">
          <a:xfrm>
            <a:off x="4788000" y="1772816"/>
            <a:ext cx="647700" cy="368300"/>
            <a:chOff x="8265543" y="5967772"/>
            <a:chExt cx="647700" cy="369332"/>
          </a:xfrm>
        </p:grpSpPr>
        <p:sp>
          <p:nvSpPr>
            <p:cNvPr id="16" name="下矢印 26">
              <a:extLst>
                <a:ext uri="{FF2B5EF4-FFF2-40B4-BE49-F238E27FC236}">
                  <a16:creationId xmlns:a16="http://schemas.microsoft.com/office/drawing/2014/main" id="{10EC4293-4CA8-4650-8E75-B909F9146517}"/>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7" name="テキスト ボックス 27">
              <a:extLst>
                <a:ext uri="{FF2B5EF4-FFF2-40B4-BE49-F238E27FC236}">
                  <a16:creationId xmlns:a16="http://schemas.microsoft.com/office/drawing/2014/main" id="{4ABB2447-CBCA-4950-93D0-7E574A6B43B3}"/>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pic>
        <p:nvPicPr>
          <p:cNvPr id="18" name="図 17">
            <a:extLst>
              <a:ext uri="{FF2B5EF4-FFF2-40B4-BE49-F238E27FC236}">
                <a16:creationId xmlns:a16="http://schemas.microsoft.com/office/drawing/2014/main" id="{8E085D77-E32A-49BB-A9AD-356947DEE0CF}"/>
              </a:ext>
            </a:extLst>
          </p:cNvPr>
          <p:cNvPicPr>
            <a:picLocks noChangeAspect="1"/>
          </p:cNvPicPr>
          <p:nvPr/>
        </p:nvPicPr>
        <p:blipFill>
          <a:blip r:embed="rId4"/>
          <a:stretch>
            <a:fillRect/>
          </a:stretch>
        </p:blipFill>
        <p:spPr>
          <a:xfrm>
            <a:off x="792000" y="180000"/>
            <a:ext cx="4480948" cy="175275"/>
          </a:xfrm>
          <a:prstGeom prst="rect">
            <a:avLst/>
          </a:prstGeom>
        </p:spPr>
      </p:pic>
    </p:spTree>
    <p:extLst>
      <p:ext uri="{BB962C8B-B14F-4D97-AF65-F5344CB8AC3E}">
        <p14:creationId xmlns:p14="http://schemas.microsoft.com/office/powerpoint/2010/main" val="9126531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4D57D233-D17D-4473-A874-74D10F8A22B2}"/>
              </a:ext>
            </a:extLst>
          </p:cNvPr>
          <p:cNvPicPr>
            <a:picLocks noChangeAspect="1"/>
          </p:cNvPicPr>
          <p:nvPr/>
        </p:nvPicPr>
        <p:blipFill>
          <a:blip r:embed="rId3"/>
          <a:stretch>
            <a:fillRect/>
          </a:stretch>
        </p:blipFill>
        <p:spPr>
          <a:xfrm>
            <a:off x="36000" y="936000"/>
            <a:ext cx="9391650" cy="5162550"/>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en-US" altLang="ja-JP" sz="4000" dirty="0">
                <a:latin typeface="+mn-ea"/>
              </a:rPr>
              <a:t>k=1</a:t>
            </a:r>
            <a:r>
              <a:rPr lang="ja-JP" altLang="en-US" sz="4000" dirty="0">
                <a:latin typeface="+mn-ea"/>
              </a:rPr>
              <a:t>で実践</a:t>
            </a:r>
            <a:r>
              <a:rPr lang="en-US" altLang="ja-JP" sz="4000" dirty="0">
                <a:latin typeface="+mn-ea"/>
              </a:rPr>
              <a:t>20</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44</a:t>
            </a:fld>
            <a:endParaRPr lang="en-US" altLang="ja-JP" dirty="0">
              <a:solidFill>
                <a:srgbClr val="000000"/>
              </a:solidFill>
            </a:endParaRPr>
          </a:p>
        </p:txBody>
      </p:sp>
      <p:sp>
        <p:nvSpPr>
          <p:cNvPr id="8" name="Text Box 8">
            <a:extLst>
              <a:ext uri="{FF2B5EF4-FFF2-40B4-BE49-F238E27FC236}">
                <a16:creationId xmlns:a16="http://schemas.microsoft.com/office/drawing/2014/main" id="{8B911BE7-488C-4993-A08F-581949DDC2BE}"/>
              </a:ext>
            </a:extLst>
          </p:cNvPr>
          <p:cNvSpPr txBox="1">
            <a:spLocks noChangeArrowheads="1"/>
          </p:cNvSpPr>
          <p:nvPr/>
        </p:nvSpPr>
        <p:spPr bwMode="auto">
          <a:xfrm>
            <a:off x="5796172" y="46100"/>
            <a:ext cx="4053371" cy="92333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変更後のコード全体をコピペ実行すべく、①左上から、②一番下まで反転させて、③</a:t>
            </a:r>
            <a:r>
              <a:rPr lang="en-US" altLang="ja-JP" dirty="0">
                <a:solidFill>
                  <a:schemeClr val="bg1">
                    <a:lumMod val="50000"/>
                  </a:schemeClr>
                </a:solidFill>
                <a:latin typeface="+mn-ea"/>
              </a:rPr>
              <a:t>Run</a:t>
            </a:r>
            <a:r>
              <a:rPr lang="ja-JP" altLang="en-US" dirty="0">
                <a:solidFill>
                  <a:schemeClr val="bg1">
                    <a:lumMod val="50000"/>
                  </a:schemeClr>
                </a:solidFill>
                <a:latin typeface="+mn-ea"/>
              </a:rPr>
              <a:t>。</a:t>
            </a:r>
            <a:r>
              <a:rPr lang="ja-JP" altLang="en-US" dirty="0">
                <a:latin typeface="+mn-ea"/>
              </a:rPr>
              <a:t>実行完了。</a:t>
            </a:r>
            <a:endParaRPr lang="en-US" altLang="ja-JP" dirty="0">
              <a:latin typeface="+mn-ea"/>
            </a:endParaRPr>
          </a:p>
        </p:txBody>
      </p:sp>
      <p:pic>
        <p:nvPicPr>
          <p:cNvPr id="20" name="図 19">
            <a:extLst>
              <a:ext uri="{FF2B5EF4-FFF2-40B4-BE49-F238E27FC236}">
                <a16:creationId xmlns:a16="http://schemas.microsoft.com/office/drawing/2014/main" id="{E6B577AB-AAC6-424E-81D7-AB1A60BE6651}"/>
              </a:ext>
            </a:extLst>
          </p:cNvPr>
          <p:cNvPicPr>
            <a:picLocks noChangeAspect="1"/>
          </p:cNvPicPr>
          <p:nvPr/>
        </p:nvPicPr>
        <p:blipFill>
          <a:blip r:embed="rId4"/>
          <a:stretch>
            <a:fillRect/>
          </a:stretch>
        </p:blipFill>
        <p:spPr>
          <a:xfrm>
            <a:off x="792000" y="180000"/>
            <a:ext cx="4480948" cy="175275"/>
          </a:xfrm>
          <a:prstGeom prst="rect">
            <a:avLst/>
          </a:prstGeom>
        </p:spPr>
      </p:pic>
    </p:spTree>
    <p:extLst>
      <p:ext uri="{BB962C8B-B14F-4D97-AF65-F5344CB8AC3E}">
        <p14:creationId xmlns:p14="http://schemas.microsoft.com/office/powerpoint/2010/main" val="27789348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A8A5E4C-1F27-410A-A287-9D89A9499A55}"/>
              </a:ext>
            </a:extLst>
          </p:cNvPr>
          <p:cNvPicPr>
            <a:picLocks noChangeAspect="1"/>
          </p:cNvPicPr>
          <p:nvPr/>
        </p:nvPicPr>
        <p:blipFill>
          <a:blip r:embed="rId3"/>
          <a:stretch>
            <a:fillRect/>
          </a:stretch>
        </p:blipFill>
        <p:spPr>
          <a:xfrm>
            <a:off x="36000" y="937055"/>
            <a:ext cx="9391650" cy="5162550"/>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en-US" altLang="ja-JP" sz="4000" dirty="0">
                <a:latin typeface="+mn-ea"/>
              </a:rPr>
              <a:t>k=1</a:t>
            </a:r>
            <a:r>
              <a:rPr lang="ja-JP" altLang="en-US" sz="4000" dirty="0">
                <a:latin typeface="+mn-ea"/>
              </a:rPr>
              <a:t>で実践</a:t>
            </a:r>
            <a:r>
              <a:rPr lang="en-US" altLang="ja-JP" sz="4000" dirty="0">
                <a:latin typeface="+mn-ea"/>
              </a:rPr>
              <a:t>21</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45</a:t>
            </a:fld>
            <a:endParaRPr lang="en-US" altLang="ja-JP" dirty="0">
              <a:solidFill>
                <a:srgbClr val="000000"/>
              </a:solidFill>
            </a:endParaRPr>
          </a:p>
        </p:txBody>
      </p:sp>
      <p:sp>
        <p:nvSpPr>
          <p:cNvPr id="8" name="Text Box 8">
            <a:extLst>
              <a:ext uri="{FF2B5EF4-FFF2-40B4-BE49-F238E27FC236}">
                <a16:creationId xmlns:a16="http://schemas.microsoft.com/office/drawing/2014/main" id="{8B911BE7-488C-4993-A08F-581949DDC2BE}"/>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変更後のコード全体をコピペ実行すべく、①左上から、②一番下まで反転させて、③</a:t>
            </a:r>
            <a:r>
              <a:rPr lang="en-US" altLang="ja-JP" dirty="0">
                <a:solidFill>
                  <a:schemeClr val="bg1">
                    <a:lumMod val="50000"/>
                  </a:schemeClr>
                </a:solidFill>
                <a:latin typeface="+mn-ea"/>
              </a:rPr>
              <a:t>Run</a:t>
            </a:r>
            <a:r>
              <a:rPr lang="ja-JP" altLang="en-US" dirty="0">
                <a:solidFill>
                  <a:schemeClr val="bg1">
                    <a:lumMod val="50000"/>
                  </a:schemeClr>
                </a:solidFill>
                <a:latin typeface="+mn-ea"/>
              </a:rPr>
              <a:t>。実行完了。</a:t>
            </a:r>
            <a:r>
              <a:rPr lang="ja-JP" altLang="en-US" dirty="0">
                <a:latin typeface="+mn-ea"/>
              </a:rPr>
              <a:t>私は、④少し右側の横幅を広げて、⑤リロードすると、⑥出力ファイルが見られました。</a:t>
            </a:r>
            <a:endParaRPr lang="en-US" altLang="ja-JP" dirty="0">
              <a:latin typeface="+mn-ea"/>
            </a:endParaRPr>
          </a:p>
        </p:txBody>
      </p:sp>
      <p:grpSp>
        <p:nvGrpSpPr>
          <p:cNvPr id="10" name="グループ化 22">
            <a:extLst>
              <a:ext uri="{FF2B5EF4-FFF2-40B4-BE49-F238E27FC236}">
                <a16:creationId xmlns:a16="http://schemas.microsoft.com/office/drawing/2014/main" id="{3518EA77-C2F7-42AB-A6D1-7E086FD82C27}"/>
              </a:ext>
            </a:extLst>
          </p:cNvPr>
          <p:cNvGrpSpPr>
            <a:grpSpLocks/>
          </p:cNvGrpSpPr>
          <p:nvPr/>
        </p:nvGrpSpPr>
        <p:grpSpPr bwMode="auto">
          <a:xfrm>
            <a:off x="5907600" y="5157192"/>
            <a:ext cx="647700" cy="368300"/>
            <a:chOff x="8113143" y="5184000"/>
            <a:chExt cx="647700" cy="369332"/>
          </a:xfrm>
        </p:grpSpPr>
        <p:sp>
          <p:nvSpPr>
            <p:cNvPr id="11" name="下矢印 23">
              <a:extLst>
                <a:ext uri="{FF2B5EF4-FFF2-40B4-BE49-F238E27FC236}">
                  <a16:creationId xmlns:a16="http://schemas.microsoft.com/office/drawing/2014/main" id="{198D5050-2A92-4B09-B4D8-05CC99B5EAAF}"/>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3" name="テキスト ボックス 24">
              <a:extLst>
                <a:ext uri="{FF2B5EF4-FFF2-40B4-BE49-F238E27FC236}">
                  <a16:creationId xmlns:a16="http://schemas.microsoft.com/office/drawing/2014/main" id="{A1A56D4F-AC9B-4768-81DD-FAEA4C8EC12D}"/>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cxnSp>
        <p:nvCxnSpPr>
          <p:cNvPr id="16" name="直線コネクタ 15">
            <a:extLst>
              <a:ext uri="{FF2B5EF4-FFF2-40B4-BE49-F238E27FC236}">
                <a16:creationId xmlns:a16="http://schemas.microsoft.com/office/drawing/2014/main" id="{312E5ED5-A4EA-4673-9A22-0FDFA1ABE2B2}"/>
              </a:ext>
            </a:extLst>
          </p:cNvPr>
          <p:cNvCxnSpPr/>
          <p:nvPr/>
        </p:nvCxnSpPr>
        <p:spPr>
          <a:xfrm>
            <a:off x="6238800" y="5148000"/>
            <a:ext cx="450000" cy="0"/>
          </a:xfrm>
          <a:prstGeom prst="line">
            <a:avLst/>
          </a:prstGeom>
          <a:ln w="1905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grpSp>
        <p:nvGrpSpPr>
          <p:cNvPr id="17" name="グループ化 19">
            <a:extLst>
              <a:ext uri="{FF2B5EF4-FFF2-40B4-BE49-F238E27FC236}">
                <a16:creationId xmlns:a16="http://schemas.microsoft.com/office/drawing/2014/main" id="{DF62EDE5-7253-4C26-A59A-41692EB09F79}"/>
              </a:ext>
            </a:extLst>
          </p:cNvPr>
          <p:cNvGrpSpPr>
            <a:grpSpLocks/>
          </p:cNvGrpSpPr>
          <p:nvPr/>
        </p:nvGrpSpPr>
        <p:grpSpPr bwMode="auto">
          <a:xfrm>
            <a:off x="9288000" y="3132000"/>
            <a:ext cx="433387" cy="647700"/>
            <a:chOff x="9008376" y="4278533"/>
            <a:chExt cx="432048" cy="647700"/>
          </a:xfrm>
        </p:grpSpPr>
        <p:sp>
          <p:nvSpPr>
            <p:cNvPr id="18" name="下矢印 20">
              <a:extLst>
                <a:ext uri="{FF2B5EF4-FFF2-40B4-BE49-F238E27FC236}">
                  <a16:creationId xmlns:a16="http://schemas.microsoft.com/office/drawing/2014/main" id="{FCDCFEAB-E805-418E-AC73-4401B9DCFD24}"/>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9" name="テキスト ボックス 21">
              <a:extLst>
                <a:ext uri="{FF2B5EF4-FFF2-40B4-BE49-F238E27FC236}">
                  <a16:creationId xmlns:a16="http://schemas.microsoft.com/office/drawing/2014/main" id="{85828082-D6A8-4B1B-BFC5-F98CFECBB0C2}"/>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grpSp>
        <p:nvGrpSpPr>
          <p:cNvPr id="20" name="グループ化 19">
            <a:extLst>
              <a:ext uri="{FF2B5EF4-FFF2-40B4-BE49-F238E27FC236}">
                <a16:creationId xmlns:a16="http://schemas.microsoft.com/office/drawing/2014/main" id="{4AE8429E-B739-4E4A-AF51-54BEF22F912C}"/>
              </a:ext>
            </a:extLst>
          </p:cNvPr>
          <p:cNvGrpSpPr>
            <a:grpSpLocks/>
          </p:cNvGrpSpPr>
          <p:nvPr/>
        </p:nvGrpSpPr>
        <p:grpSpPr bwMode="auto">
          <a:xfrm>
            <a:off x="7389470" y="4176000"/>
            <a:ext cx="433387" cy="647700"/>
            <a:chOff x="9008376" y="4278533"/>
            <a:chExt cx="432048" cy="647700"/>
          </a:xfrm>
        </p:grpSpPr>
        <p:sp>
          <p:nvSpPr>
            <p:cNvPr id="21" name="下矢印 20">
              <a:extLst>
                <a:ext uri="{FF2B5EF4-FFF2-40B4-BE49-F238E27FC236}">
                  <a16:creationId xmlns:a16="http://schemas.microsoft.com/office/drawing/2014/main" id="{E7421071-2543-48DD-BAE0-CB400A29C8DB}"/>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2" name="テキスト ボックス 21">
              <a:extLst>
                <a:ext uri="{FF2B5EF4-FFF2-40B4-BE49-F238E27FC236}">
                  <a16:creationId xmlns:a16="http://schemas.microsoft.com/office/drawing/2014/main" id="{96FC5AE5-5A24-41D1-9620-3CD8D4DEE875}"/>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⑥</a:t>
              </a:r>
            </a:p>
          </p:txBody>
        </p:sp>
      </p:grpSp>
      <p:pic>
        <p:nvPicPr>
          <p:cNvPr id="23" name="図 22">
            <a:extLst>
              <a:ext uri="{FF2B5EF4-FFF2-40B4-BE49-F238E27FC236}">
                <a16:creationId xmlns:a16="http://schemas.microsoft.com/office/drawing/2014/main" id="{328AE5DA-3B4A-41D2-8E49-14B519A3E133}"/>
              </a:ext>
            </a:extLst>
          </p:cNvPr>
          <p:cNvPicPr>
            <a:picLocks noChangeAspect="1"/>
          </p:cNvPicPr>
          <p:nvPr/>
        </p:nvPicPr>
        <p:blipFill>
          <a:blip r:embed="rId4"/>
          <a:stretch>
            <a:fillRect/>
          </a:stretch>
        </p:blipFill>
        <p:spPr>
          <a:xfrm>
            <a:off x="792000" y="180000"/>
            <a:ext cx="4480948" cy="175275"/>
          </a:xfrm>
          <a:prstGeom prst="rect">
            <a:avLst/>
          </a:prstGeom>
        </p:spPr>
      </p:pic>
    </p:spTree>
    <p:extLst>
      <p:ext uri="{BB962C8B-B14F-4D97-AF65-F5344CB8AC3E}">
        <p14:creationId xmlns:p14="http://schemas.microsoft.com/office/powerpoint/2010/main" val="27633419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E921B11-2A9D-4B23-9FBD-0025EF9346D5}"/>
              </a:ext>
            </a:extLst>
          </p:cNvPr>
          <p:cNvPicPr>
            <a:picLocks noChangeAspect="1"/>
          </p:cNvPicPr>
          <p:nvPr/>
        </p:nvPicPr>
        <p:blipFill>
          <a:blip r:embed="rId3"/>
          <a:stretch>
            <a:fillRect/>
          </a:stretch>
        </p:blipFill>
        <p:spPr>
          <a:xfrm>
            <a:off x="36000" y="936000"/>
            <a:ext cx="9391650" cy="5162550"/>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en-US" altLang="ja-JP" sz="4000" dirty="0">
                <a:latin typeface="+mn-ea"/>
              </a:rPr>
              <a:t>k=1</a:t>
            </a:r>
            <a:r>
              <a:rPr lang="ja-JP" altLang="en-US" sz="4000" dirty="0">
                <a:latin typeface="+mn-ea"/>
              </a:rPr>
              <a:t>で実践</a:t>
            </a:r>
            <a:r>
              <a:rPr lang="en-US" altLang="ja-JP" sz="4000" dirty="0">
                <a:latin typeface="+mn-ea"/>
              </a:rPr>
              <a:t>22</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46</a:t>
            </a:fld>
            <a:endParaRPr lang="en-US" altLang="ja-JP" dirty="0">
              <a:solidFill>
                <a:srgbClr val="000000"/>
              </a:solidFill>
            </a:endParaRPr>
          </a:p>
        </p:txBody>
      </p:sp>
      <p:sp>
        <p:nvSpPr>
          <p:cNvPr id="8" name="Text Box 8">
            <a:extLst>
              <a:ext uri="{FF2B5EF4-FFF2-40B4-BE49-F238E27FC236}">
                <a16:creationId xmlns:a16="http://schemas.microsoft.com/office/drawing/2014/main" id="{8B911BE7-488C-4993-A08F-581949DDC2BE}"/>
              </a:ext>
            </a:extLst>
          </p:cNvPr>
          <p:cNvSpPr txBox="1">
            <a:spLocks noChangeArrowheads="1"/>
          </p:cNvSpPr>
          <p:nvPr/>
        </p:nvSpPr>
        <p:spPr bwMode="auto">
          <a:xfrm>
            <a:off x="5796172" y="46100"/>
            <a:ext cx="4053371" cy="2308324"/>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変更後のコード全体をコピペ実行すべく、①左上から、②一番下まで反転させて、③</a:t>
            </a:r>
            <a:r>
              <a:rPr lang="en-US" altLang="ja-JP" dirty="0">
                <a:solidFill>
                  <a:schemeClr val="bg1">
                    <a:lumMod val="50000"/>
                  </a:schemeClr>
                </a:solidFill>
                <a:latin typeface="+mn-ea"/>
              </a:rPr>
              <a:t>Run</a:t>
            </a:r>
            <a:r>
              <a:rPr lang="ja-JP" altLang="en-US" dirty="0">
                <a:solidFill>
                  <a:schemeClr val="bg1">
                    <a:lumMod val="50000"/>
                  </a:schemeClr>
                </a:solidFill>
                <a:latin typeface="+mn-ea"/>
              </a:rPr>
              <a:t>。実行完了。私は、④少し右側の横幅を広げて、⑤リロードすると、⑥出力ファイルが見られました。</a:t>
            </a:r>
            <a:r>
              <a:rPr lang="ja-JP" altLang="en-US" dirty="0">
                <a:latin typeface="+mn-ea"/>
              </a:rPr>
              <a:t>⑥をクリックした結果。⑦だと列名がずれてますが、⑧を眺めると、「</a:t>
            </a:r>
            <a:r>
              <a:rPr lang="en-US" altLang="ja-JP" dirty="0">
                <a:latin typeface="+mn-ea"/>
              </a:rPr>
              <a:t>A</a:t>
            </a:r>
            <a:r>
              <a:rPr lang="ja-JP" altLang="en-US" dirty="0">
                <a:latin typeface="+mn-ea"/>
              </a:rPr>
              <a:t>が</a:t>
            </a:r>
            <a:r>
              <a:rPr lang="en-US" altLang="ja-JP" dirty="0">
                <a:latin typeface="+mn-ea"/>
              </a:rPr>
              <a:t>2</a:t>
            </a:r>
            <a:r>
              <a:rPr lang="ja-JP" altLang="en-US" dirty="0">
                <a:latin typeface="+mn-ea"/>
              </a:rPr>
              <a:t>個、</a:t>
            </a:r>
            <a:r>
              <a:rPr lang="en-US" altLang="ja-JP" dirty="0">
                <a:latin typeface="+mn-ea"/>
              </a:rPr>
              <a:t>C</a:t>
            </a:r>
            <a:r>
              <a:rPr lang="ja-JP" altLang="en-US" dirty="0">
                <a:latin typeface="+mn-ea"/>
              </a:rPr>
              <a:t>が</a:t>
            </a:r>
            <a:r>
              <a:rPr lang="en-US" altLang="ja-JP" dirty="0">
                <a:latin typeface="+mn-ea"/>
              </a:rPr>
              <a:t>5</a:t>
            </a:r>
            <a:r>
              <a:rPr lang="ja-JP" altLang="en-US" dirty="0">
                <a:latin typeface="+mn-ea"/>
              </a:rPr>
              <a:t>個、</a:t>
            </a:r>
            <a:r>
              <a:rPr lang="en-US" altLang="ja-JP" dirty="0">
                <a:latin typeface="+mn-ea"/>
              </a:rPr>
              <a:t>G</a:t>
            </a:r>
            <a:r>
              <a:rPr lang="ja-JP" altLang="en-US" dirty="0">
                <a:latin typeface="+mn-ea"/>
              </a:rPr>
              <a:t>が</a:t>
            </a:r>
            <a:r>
              <a:rPr lang="en-US" altLang="ja-JP" dirty="0">
                <a:latin typeface="+mn-ea"/>
              </a:rPr>
              <a:t>8</a:t>
            </a:r>
            <a:r>
              <a:rPr lang="ja-JP" altLang="en-US" dirty="0">
                <a:latin typeface="+mn-ea"/>
              </a:rPr>
              <a:t>個、</a:t>
            </a:r>
            <a:r>
              <a:rPr lang="en-US" altLang="ja-JP" dirty="0">
                <a:latin typeface="+mn-ea"/>
              </a:rPr>
              <a:t>T</a:t>
            </a:r>
            <a:r>
              <a:rPr lang="ja-JP" altLang="en-US" dirty="0">
                <a:latin typeface="+mn-ea"/>
              </a:rPr>
              <a:t>が</a:t>
            </a:r>
            <a:r>
              <a:rPr lang="en-US" altLang="ja-JP" dirty="0">
                <a:latin typeface="+mn-ea"/>
              </a:rPr>
              <a:t>5</a:t>
            </a:r>
            <a:r>
              <a:rPr lang="ja-JP" altLang="en-US" dirty="0">
                <a:latin typeface="+mn-ea"/>
              </a:rPr>
              <a:t>個」となっているのがよくわかります。</a:t>
            </a:r>
            <a:endParaRPr lang="en-US" altLang="ja-JP" dirty="0">
              <a:latin typeface="+mn-ea"/>
            </a:endParaRPr>
          </a:p>
        </p:txBody>
      </p:sp>
      <p:grpSp>
        <p:nvGrpSpPr>
          <p:cNvPr id="20" name="グループ化 19">
            <a:extLst>
              <a:ext uri="{FF2B5EF4-FFF2-40B4-BE49-F238E27FC236}">
                <a16:creationId xmlns:a16="http://schemas.microsoft.com/office/drawing/2014/main" id="{4AE8429E-B739-4E4A-AF51-54BEF22F912C}"/>
              </a:ext>
            </a:extLst>
          </p:cNvPr>
          <p:cNvGrpSpPr>
            <a:grpSpLocks/>
          </p:cNvGrpSpPr>
          <p:nvPr/>
        </p:nvGrpSpPr>
        <p:grpSpPr bwMode="auto">
          <a:xfrm>
            <a:off x="7389470" y="4176000"/>
            <a:ext cx="433387" cy="647700"/>
            <a:chOff x="9008376" y="4278533"/>
            <a:chExt cx="432048" cy="647700"/>
          </a:xfrm>
        </p:grpSpPr>
        <p:sp>
          <p:nvSpPr>
            <p:cNvPr id="21" name="下矢印 20">
              <a:extLst>
                <a:ext uri="{FF2B5EF4-FFF2-40B4-BE49-F238E27FC236}">
                  <a16:creationId xmlns:a16="http://schemas.microsoft.com/office/drawing/2014/main" id="{E7421071-2543-48DD-BAE0-CB400A29C8DB}"/>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2" name="テキスト ボックス 21">
              <a:extLst>
                <a:ext uri="{FF2B5EF4-FFF2-40B4-BE49-F238E27FC236}">
                  <a16:creationId xmlns:a16="http://schemas.microsoft.com/office/drawing/2014/main" id="{96FC5AE5-5A24-41D1-9620-3CD8D4DEE875}"/>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⑥</a:t>
              </a:r>
            </a:p>
          </p:txBody>
        </p:sp>
      </p:grpSp>
      <p:grpSp>
        <p:nvGrpSpPr>
          <p:cNvPr id="23" name="グループ化 25">
            <a:extLst>
              <a:ext uri="{FF2B5EF4-FFF2-40B4-BE49-F238E27FC236}">
                <a16:creationId xmlns:a16="http://schemas.microsoft.com/office/drawing/2014/main" id="{0DFB6B5F-897E-46FE-840A-65DFD02BD4FB}"/>
              </a:ext>
            </a:extLst>
          </p:cNvPr>
          <p:cNvGrpSpPr>
            <a:grpSpLocks/>
          </p:cNvGrpSpPr>
          <p:nvPr/>
        </p:nvGrpSpPr>
        <p:grpSpPr bwMode="auto">
          <a:xfrm>
            <a:off x="1242000" y="1512000"/>
            <a:ext cx="647700" cy="368300"/>
            <a:chOff x="8265543" y="5967772"/>
            <a:chExt cx="647700" cy="369332"/>
          </a:xfrm>
        </p:grpSpPr>
        <p:sp>
          <p:nvSpPr>
            <p:cNvPr id="24" name="下矢印 26">
              <a:extLst>
                <a:ext uri="{FF2B5EF4-FFF2-40B4-BE49-F238E27FC236}">
                  <a16:creationId xmlns:a16="http://schemas.microsoft.com/office/drawing/2014/main" id="{7ED1B394-4F38-46BC-AF81-D2AC4A8FBF86}"/>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5" name="テキスト ボックス 27">
              <a:extLst>
                <a:ext uri="{FF2B5EF4-FFF2-40B4-BE49-F238E27FC236}">
                  <a16:creationId xmlns:a16="http://schemas.microsoft.com/office/drawing/2014/main" id="{A072312A-0B78-462E-A9BB-5A4D22F14737}"/>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⑦</a:t>
              </a:r>
            </a:p>
          </p:txBody>
        </p:sp>
      </p:grpSp>
      <p:sp>
        <p:nvSpPr>
          <p:cNvPr id="26" name="右中かっこ 25">
            <a:extLst>
              <a:ext uri="{FF2B5EF4-FFF2-40B4-BE49-F238E27FC236}">
                <a16:creationId xmlns:a16="http://schemas.microsoft.com/office/drawing/2014/main" id="{0AD7F66E-7363-48AE-9599-7DE493715EB4}"/>
              </a:ext>
            </a:extLst>
          </p:cNvPr>
          <p:cNvSpPr/>
          <p:nvPr/>
        </p:nvSpPr>
        <p:spPr>
          <a:xfrm rot="16200000">
            <a:off x="882000" y="4068000"/>
            <a:ext cx="180000" cy="648000"/>
          </a:xfrm>
          <a:prstGeom prst="rightBrace">
            <a:avLst>
              <a:gd name="adj1" fmla="val 32935"/>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nvGrpSpPr>
          <p:cNvPr id="27" name="グループ化 25">
            <a:extLst>
              <a:ext uri="{FF2B5EF4-FFF2-40B4-BE49-F238E27FC236}">
                <a16:creationId xmlns:a16="http://schemas.microsoft.com/office/drawing/2014/main" id="{EB9B6FA7-D134-419E-8B5C-1471C90C40C3}"/>
              </a:ext>
            </a:extLst>
          </p:cNvPr>
          <p:cNvGrpSpPr>
            <a:grpSpLocks/>
          </p:cNvGrpSpPr>
          <p:nvPr/>
        </p:nvGrpSpPr>
        <p:grpSpPr bwMode="auto">
          <a:xfrm>
            <a:off x="640800" y="3888000"/>
            <a:ext cx="647700" cy="368300"/>
            <a:chOff x="8265543" y="5967772"/>
            <a:chExt cx="647700" cy="369332"/>
          </a:xfrm>
        </p:grpSpPr>
        <p:sp>
          <p:nvSpPr>
            <p:cNvPr id="28" name="下矢印 26">
              <a:extLst>
                <a:ext uri="{FF2B5EF4-FFF2-40B4-BE49-F238E27FC236}">
                  <a16:creationId xmlns:a16="http://schemas.microsoft.com/office/drawing/2014/main" id="{E609AADB-4D5D-4B8F-B345-54DFEE5D916E}"/>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9" name="テキスト ボックス 27">
              <a:extLst>
                <a:ext uri="{FF2B5EF4-FFF2-40B4-BE49-F238E27FC236}">
                  <a16:creationId xmlns:a16="http://schemas.microsoft.com/office/drawing/2014/main" id="{86AFB290-9C95-4391-BF09-FA278C6D85B3}"/>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⑧</a:t>
              </a:r>
            </a:p>
          </p:txBody>
        </p:sp>
      </p:grpSp>
      <p:pic>
        <p:nvPicPr>
          <p:cNvPr id="30" name="図 29">
            <a:extLst>
              <a:ext uri="{FF2B5EF4-FFF2-40B4-BE49-F238E27FC236}">
                <a16:creationId xmlns:a16="http://schemas.microsoft.com/office/drawing/2014/main" id="{632C7308-ED3D-4A19-8FDF-4A64EE563A50}"/>
              </a:ext>
            </a:extLst>
          </p:cNvPr>
          <p:cNvPicPr>
            <a:picLocks noChangeAspect="1"/>
          </p:cNvPicPr>
          <p:nvPr/>
        </p:nvPicPr>
        <p:blipFill>
          <a:blip r:embed="rId4"/>
          <a:stretch>
            <a:fillRect/>
          </a:stretch>
        </p:blipFill>
        <p:spPr>
          <a:xfrm>
            <a:off x="792000" y="180000"/>
            <a:ext cx="4480948" cy="175275"/>
          </a:xfrm>
          <a:prstGeom prst="rect">
            <a:avLst/>
          </a:prstGeom>
        </p:spPr>
      </p:pic>
    </p:spTree>
    <p:extLst>
      <p:ext uri="{BB962C8B-B14F-4D97-AF65-F5344CB8AC3E}">
        <p14:creationId xmlns:p14="http://schemas.microsoft.com/office/powerpoint/2010/main" val="26866269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344488" y="188640"/>
            <a:ext cx="5631512" cy="936104"/>
          </a:xfrm>
        </p:spPr>
        <p:txBody>
          <a:bodyPr/>
          <a:lstStyle/>
          <a:p>
            <a:r>
              <a:rPr lang="en-US" altLang="ja-JP" sz="4000" dirty="0">
                <a:latin typeface="+mn-ea"/>
              </a:rPr>
              <a:t>k=1</a:t>
            </a:r>
            <a:r>
              <a:rPr lang="ja-JP" altLang="en-US" sz="4000" dirty="0">
                <a:latin typeface="+mn-ea"/>
              </a:rPr>
              <a:t>で実践</a:t>
            </a:r>
            <a:r>
              <a:rPr lang="en-US" altLang="ja-JP" sz="4000" dirty="0">
                <a:latin typeface="+mn-ea"/>
              </a:rPr>
              <a:t>23</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47</a:t>
            </a:fld>
            <a:endParaRPr lang="en-US" altLang="ja-JP" dirty="0">
              <a:solidFill>
                <a:srgbClr val="000000"/>
              </a:solidFill>
            </a:endParaRPr>
          </a:p>
        </p:txBody>
      </p:sp>
      <p:sp>
        <p:nvSpPr>
          <p:cNvPr id="20" name="正方形/長方形 19">
            <a:extLst>
              <a:ext uri="{FF2B5EF4-FFF2-40B4-BE49-F238E27FC236}">
                <a16:creationId xmlns:a16="http://schemas.microsoft.com/office/drawing/2014/main" id="{12BD418E-733D-48E7-9375-46C4D45B69CD}"/>
              </a:ext>
            </a:extLst>
          </p:cNvPr>
          <p:cNvSpPr/>
          <p:nvPr/>
        </p:nvSpPr>
        <p:spPr>
          <a:xfrm>
            <a:off x="36000" y="2016000"/>
            <a:ext cx="3207929" cy="369332"/>
          </a:xfrm>
          <a:prstGeom prst="rect">
            <a:avLst/>
          </a:prstGeom>
        </p:spPr>
        <p:txBody>
          <a:bodyPr wrap="none">
            <a:spAutoFit/>
          </a:bodyPr>
          <a:lstStyle/>
          <a:p>
            <a:r>
              <a:rPr lang="en-US" altLang="ja-JP" dirty="0">
                <a:latin typeface="+mn-ea"/>
              </a:rPr>
              <a:t>GGTACG</a:t>
            </a:r>
            <a:r>
              <a:rPr lang="en-US" altLang="ja-JP" dirty="0">
                <a:latin typeface="+mn-ea"/>
                <a:ea typeface="+mn-ea"/>
              </a:rPr>
              <a:t>GTTCCGGTTGCCGA</a:t>
            </a:r>
            <a:endParaRPr lang="ja-JP" altLang="en-US" sz="1800" dirty="0">
              <a:latin typeface="+mn-ea"/>
              <a:ea typeface="+mn-ea"/>
            </a:endParaRPr>
          </a:p>
        </p:txBody>
      </p:sp>
      <p:sp>
        <p:nvSpPr>
          <p:cNvPr id="24" name="正方形/長方形 23">
            <a:extLst>
              <a:ext uri="{FF2B5EF4-FFF2-40B4-BE49-F238E27FC236}">
                <a16:creationId xmlns:a16="http://schemas.microsoft.com/office/drawing/2014/main" id="{9D48776D-2078-406A-877C-FEBDF08C6CF8}"/>
              </a:ext>
            </a:extLst>
          </p:cNvPr>
          <p:cNvSpPr/>
          <p:nvPr/>
        </p:nvSpPr>
        <p:spPr>
          <a:xfrm>
            <a:off x="3348000" y="2016000"/>
            <a:ext cx="4246600" cy="369332"/>
          </a:xfrm>
          <a:prstGeom prst="rect">
            <a:avLst/>
          </a:prstGeom>
        </p:spPr>
        <p:txBody>
          <a:bodyPr wrap="square">
            <a:spAutoFit/>
          </a:bodyPr>
          <a:lstStyle/>
          <a:p>
            <a:r>
              <a:rPr lang="en-US" altLang="ja-JP" dirty="0">
                <a:latin typeface="+mn-ea"/>
                <a:ea typeface="+mn-ea"/>
              </a:rPr>
              <a:t>GGTACGGTTCCGGTTGCCGACCCCC</a:t>
            </a:r>
            <a:endParaRPr lang="ja-JP" altLang="en-US" sz="1800" dirty="0">
              <a:latin typeface="+mn-ea"/>
              <a:ea typeface="+mn-ea"/>
            </a:endParaRPr>
          </a:p>
        </p:txBody>
      </p:sp>
      <p:cxnSp>
        <p:nvCxnSpPr>
          <p:cNvPr id="96" name="直線コネクタ 95">
            <a:extLst>
              <a:ext uri="{FF2B5EF4-FFF2-40B4-BE49-F238E27FC236}">
                <a16:creationId xmlns:a16="http://schemas.microsoft.com/office/drawing/2014/main" id="{2000526B-60C4-4239-A7D2-736ED88F02B4}"/>
              </a:ext>
            </a:extLst>
          </p:cNvPr>
          <p:cNvCxnSpPr/>
          <p:nvPr/>
        </p:nvCxnSpPr>
        <p:spPr>
          <a:xfrm>
            <a:off x="143999" y="2348880"/>
            <a:ext cx="2952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93C271E2-4664-4F25-8A0D-84F7687C0213}"/>
              </a:ext>
            </a:extLst>
          </p:cNvPr>
          <p:cNvCxnSpPr/>
          <p:nvPr/>
        </p:nvCxnSpPr>
        <p:spPr>
          <a:xfrm>
            <a:off x="3440832" y="2348880"/>
            <a:ext cx="2952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7BA694AC-3672-49FF-9B83-EA92861E37D7}"/>
              </a:ext>
            </a:extLst>
          </p:cNvPr>
          <p:cNvCxnSpPr/>
          <p:nvPr/>
        </p:nvCxnSpPr>
        <p:spPr bwMode="auto">
          <a:xfrm>
            <a:off x="1602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17" name="正方形/長方形 16">
            <a:extLst>
              <a:ext uri="{FF2B5EF4-FFF2-40B4-BE49-F238E27FC236}">
                <a16:creationId xmlns:a16="http://schemas.microsoft.com/office/drawing/2014/main" id="{833C7731-326C-41D0-A00F-C1A191AD9A02}"/>
              </a:ext>
            </a:extLst>
          </p:cNvPr>
          <p:cNvSpPr/>
          <p:nvPr/>
        </p:nvSpPr>
        <p:spPr>
          <a:xfrm>
            <a:off x="36000" y="2340000"/>
            <a:ext cx="341760" cy="369332"/>
          </a:xfrm>
          <a:prstGeom prst="rect">
            <a:avLst/>
          </a:prstGeom>
        </p:spPr>
        <p:txBody>
          <a:bodyPr wrap="none">
            <a:spAutoFit/>
          </a:bodyPr>
          <a:lstStyle/>
          <a:p>
            <a:r>
              <a:rPr lang="en-US" altLang="ja-JP" dirty="0">
                <a:latin typeface="+mn-ea"/>
              </a:rPr>
              <a:t>G</a:t>
            </a:r>
            <a:endParaRPr lang="ja-JP" altLang="en-US" dirty="0"/>
          </a:p>
        </p:txBody>
      </p:sp>
      <p:sp>
        <p:nvSpPr>
          <p:cNvPr id="18" name="正方形/長方形 17">
            <a:extLst>
              <a:ext uri="{FF2B5EF4-FFF2-40B4-BE49-F238E27FC236}">
                <a16:creationId xmlns:a16="http://schemas.microsoft.com/office/drawing/2014/main" id="{BC6FA629-35D3-40DA-8333-0E831A6033D4}"/>
              </a:ext>
            </a:extLst>
          </p:cNvPr>
          <p:cNvSpPr/>
          <p:nvPr/>
        </p:nvSpPr>
        <p:spPr>
          <a:xfrm>
            <a:off x="194400" y="2520000"/>
            <a:ext cx="341760" cy="369332"/>
          </a:xfrm>
          <a:prstGeom prst="rect">
            <a:avLst/>
          </a:prstGeom>
        </p:spPr>
        <p:txBody>
          <a:bodyPr wrap="none">
            <a:spAutoFit/>
          </a:bodyPr>
          <a:lstStyle/>
          <a:p>
            <a:r>
              <a:rPr lang="en-US" altLang="ja-JP" dirty="0">
                <a:latin typeface="+mn-ea"/>
              </a:rPr>
              <a:t>G</a:t>
            </a:r>
            <a:endParaRPr lang="ja-JP" altLang="en-US" dirty="0"/>
          </a:p>
        </p:txBody>
      </p:sp>
      <p:sp>
        <p:nvSpPr>
          <p:cNvPr id="19" name="正方形/長方形 18">
            <a:extLst>
              <a:ext uri="{FF2B5EF4-FFF2-40B4-BE49-F238E27FC236}">
                <a16:creationId xmlns:a16="http://schemas.microsoft.com/office/drawing/2014/main" id="{B4EE65E4-8F8B-409A-BBB3-0D87DADC1F8D}"/>
              </a:ext>
            </a:extLst>
          </p:cNvPr>
          <p:cNvSpPr/>
          <p:nvPr/>
        </p:nvSpPr>
        <p:spPr>
          <a:xfrm>
            <a:off x="352800" y="2700000"/>
            <a:ext cx="320922" cy="369332"/>
          </a:xfrm>
          <a:prstGeom prst="rect">
            <a:avLst/>
          </a:prstGeom>
        </p:spPr>
        <p:txBody>
          <a:bodyPr wrap="none">
            <a:spAutoFit/>
          </a:bodyPr>
          <a:lstStyle/>
          <a:p>
            <a:r>
              <a:rPr lang="en-US" altLang="ja-JP" dirty="0">
                <a:latin typeface="+mn-ea"/>
              </a:rPr>
              <a:t>T</a:t>
            </a:r>
            <a:endParaRPr lang="ja-JP" altLang="en-US" dirty="0"/>
          </a:p>
        </p:txBody>
      </p:sp>
      <p:sp>
        <p:nvSpPr>
          <p:cNvPr id="21" name="正方形/長方形 20">
            <a:extLst>
              <a:ext uri="{FF2B5EF4-FFF2-40B4-BE49-F238E27FC236}">
                <a16:creationId xmlns:a16="http://schemas.microsoft.com/office/drawing/2014/main" id="{6CF26798-3088-47BE-90E6-1BA1C245571D}"/>
              </a:ext>
            </a:extLst>
          </p:cNvPr>
          <p:cNvSpPr/>
          <p:nvPr/>
        </p:nvSpPr>
        <p:spPr>
          <a:xfrm>
            <a:off x="482400" y="2880000"/>
            <a:ext cx="330540" cy="369332"/>
          </a:xfrm>
          <a:prstGeom prst="rect">
            <a:avLst/>
          </a:prstGeom>
        </p:spPr>
        <p:txBody>
          <a:bodyPr wrap="none">
            <a:spAutoFit/>
          </a:bodyPr>
          <a:lstStyle/>
          <a:p>
            <a:r>
              <a:rPr lang="en-US" altLang="ja-JP" dirty="0">
                <a:latin typeface="+mn-ea"/>
              </a:rPr>
              <a:t>A</a:t>
            </a:r>
            <a:endParaRPr lang="ja-JP" altLang="en-US" dirty="0"/>
          </a:p>
        </p:txBody>
      </p:sp>
      <p:sp>
        <p:nvSpPr>
          <p:cNvPr id="22" name="正方形/長方形 21">
            <a:extLst>
              <a:ext uri="{FF2B5EF4-FFF2-40B4-BE49-F238E27FC236}">
                <a16:creationId xmlns:a16="http://schemas.microsoft.com/office/drawing/2014/main" id="{1E5B7A00-E7AE-46F8-83CA-4F318C8FAF0A}"/>
              </a:ext>
            </a:extLst>
          </p:cNvPr>
          <p:cNvSpPr/>
          <p:nvPr/>
        </p:nvSpPr>
        <p:spPr>
          <a:xfrm>
            <a:off x="619200" y="3060000"/>
            <a:ext cx="338554" cy="369332"/>
          </a:xfrm>
          <a:prstGeom prst="rect">
            <a:avLst/>
          </a:prstGeom>
        </p:spPr>
        <p:txBody>
          <a:bodyPr wrap="none">
            <a:spAutoFit/>
          </a:bodyPr>
          <a:lstStyle/>
          <a:p>
            <a:r>
              <a:rPr lang="en-US" altLang="ja-JP" dirty="0">
                <a:latin typeface="+mn-ea"/>
              </a:rPr>
              <a:t>C</a:t>
            </a:r>
            <a:endParaRPr lang="ja-JP" altLang="en-US" dirty="0"/>
          </a:p>
        </p:txBody>
      </p:sp>
      <p:sp>
        <p:nvSpPr>
          <p:cNvPr id="23" name="正方形/長方形 22">
            <a:extLst>
              <a:ext uri="{FF2B5EF4-FFF2-40B4-BE49-F238E27FC236}">
                <a16:creationId xmlns:a16="http://schemas.microsoft.com/office/drawing/2014/main" id="{DE4AEF90-E8F6-4542-BF8E-F65F350F5F82}"/>
              </a:ext>
            </a:extLst>
          </p:cNvPr>
          <p:cNvSpPr/>
          <p:nvPr/>
        </p:nvSpPr>
        <p:spPr>
          <a:xfrm>
            <a:off x="770400" y="3240000"/>
            <a:ext cx="341760" cy="369332"/>
          </a:xfrm>
          <a:prstGeom prst="rect">
            <a:avLst/>
          </a:prstGeom>
        </p:spPr>
        <p:txBody>
          <a:bodyPr wrap="none">
            <a:spAutoFit/>
          </a:bodyPr>
          <a:lstStyle/>
          <a:p>
            <a:r>
              <a:rPr lang="en-US" altLang="ja-JP" dirty="0">
                <a:latin typeface="+mn-ea"/>
              </a:rPr>
              <a:t>G</a:t>
            </a:r>
            <a:endParaRPr lang="ja-JP" altLang="en-US" dirty="0"/>
          </a:p>
        </p:txBody>
      </p:sp>
      <p:sp>
        <p:nvSpPr>
          <p:cNvPr id="25" name="正方形/長方形 24">
            <a:extLst>
              <a:ext uri="{FF2B5EF4-FFF2-40B4-BE49-F238E27FC236}">
                <a16:creationId xmlns:a16="http://schemas.microsoft.com/office/drawing/2014/main" id="{A9C1C683-142C-43BA-B97D-4D87065DA8D1}"/>
              </a:ext>
            </a:extLst>
          </p:cNvPr>
          <p:cNvSpPr/>
          <p:nvPr/>
        </p:nvSpPr>
        <p:spPr>
          <a:xfrm>
            <a:off x="921600" y="3420000"/>
            <a:ext cx="341760" cy="369332"/>
          </a:xfrm>
          <a:prstGeom prst="rect">
            <a:avLst/>
          </a:prstGeom>
        </p:spPr>
        <p:txBody>
          <a:bodyPr wrap="none">
            <a:spAutoFit/>
          </a:bodyPr>
          <a:lstStyle/>
          <a:p>
            <a:r>
              <a:rPr lang="en-US" altLang="ja-JP" dirty="0">
                <a:latin typeface="+mn-ea"/>
              </a:rPr>
              <a:t>G</a:t>
            </a:r>
            <a:endParaRPr lang="ja-JP" altLang="en-US" dirty="0"/>
          </a:p>
        </p:txBody>
      </p:sp>
      <p:sp>
        <p:nvSpPr>
          <p:cNvPr id="26" name="正方形/長方形 25">
            <a:extLst>
              <a:ext uri="{FF2B5EF4-FFF2-40B4-BE49-F238E27FC236}">
                <a16:creationId xmlns:a16="http://schemas.microsoft.com/office/drawing/2014/main" id="{7FE4567D-2F2D-4F44-88B7-61CC7DB9469C}"/>
              </a:ext>
            </a:extLst>
          </p:cNvPr>
          <p:cNvSpPr/>
          <p:nvPr/>
        </p:nvSpPr>
        <p:spPr>
          <a:xfrm>
            <a:off x="1080000" y="3600000"/>
            <a:ext cx="320922" cy="369332"/>
          </a:xfrm>
          <a:prstGeom prst="rect">
            <a:avLst/>
          </a:prstGeom>
        </p:spPr>
        <p:txBody>
          <a:bodyPr wrap="none">
            <a:spAutoFit/>
          </a:bodyPr>
          <a:lstStyle/>
          <a:p>
            <a:r>
              <a:rPr lang="en-US" altLang="ja-JP" dirty="0">
                <a:latin typeface="+mn-ea"/>
              </a:rPr>
              <a:t>T</a:t>
            </a:r>
            <a:endParaRPr lang="ja-JP" altLang="en-US" dirty="0"/>
          </a:p>
        </p:txBody>
      </p:sp>
      <p:sp>
        <p:nvSpPr>
          <p:cNvPr id="27" name="正方形/長方形 26">
            <a:extLst>
              <a:ext uri="{FF2B5EF4-FFF2-40B4-BE49-F238E27FC236}">
                <a16:creationId xmlns:a16="http://schemas.microsoft.com/office/drawing/2014/main" id="{15D3985C-A48A-4A44-93ED-1817C1E35204}"/>
              </a:ext>
            </a:extLst>
          </p:cNvPr>
          <p:cNvSpPr/>
          <p:nvPr/>
        </p:nvSpPr>
        <p:spPr>
          <a:xfrm>
            <a:off x="1216800" y="3780000"/>
            <a:ext cx="320922" cy="369332"/>
          </a:xfrm>
          <a:prstGeom prst="rect">
            <a:avLst/>
          </a:prstGeom>
        </p:spPr>
        <p:txBody>
          <a:bodyPr wrap="none">
            <a:spAutoFit/>
          </a:bodyPr>
          <a:lstStyle/>
          <a:p>
            <a:r>
              <a:rPr lang="en-US" altLang="ja-JP" dirty="0">
                <a:latin typeface="+mn-ea"/>
              </a:rPr>
              <a:t>T</a:t>
            </a:r>
            <a:endParaRPr lang="ja-JP" altLang="en-US" dirty="0"/>
          </a:p>
        </p:txBody>
      </p:sp>
      <p:sp>
        <p:nvSpPr>
          <p:cNvPr id="28" name="正方形/長方形 27">
            <a:extLst>
              <a:ext uri="{FF2B5EF4-FFF2-40B4-BE49-F238E27FC236}">
                <a16:creationId xmlns:a16="http://schemas.microsoft.com/office/drawing/2014/main" id="{70ED60E7-F56F-4CEE-AD2C-EF64C9EFEE98}"/>
              </a:ext>
            </a:extLst>
          </p:cNvPr>
          <p:cNvSpPr/>
          <p:nvPr/>
        </p:nvSpPr>
        <p:spPr>
          <a:xfrm>
            <a:off x="1346400" y="3960000"/>
            <a:ext cx="338554" cy="369332"/>
          </a:xfrm>
          <a:prstGeom prst="rect">
            <a:avLst/>
          </a:prstGeom>
        </p:spPr>
        <p:txBody>
          <a:bodyPr wrap="none">
            <a:spAutoFit/>
          </a:bodyPr>
          <a:lstStyle/>
          <a:p>
            <a:r>
              <a:rPr lang="en-US" altLang="ja-JP" dirty="0">
                <a:latin typeface="+mn-ea"/>
              </a:rPr>
              <a:t>C</a:t>
            </a:r>
            <a:endParaRPr lang="ja-JP" altLang="en-US" dirty="0"/>
          </a:p>
        </p:txBody>
      </p:sp>
      <p:sp>
        <p:nvSpPr>
          <p:cNvPr id="29" name="正方形/長方形 28">
            <a:extLst>
              <a:ext uri="{FF2B5EF4-FFF2-40B4-BE49-F238E27FC236}">
                <a16:creationId xmlns:a16="http://schemas.microsoft.com/office/drawing/2014/main" id="{F39267CB-BBF7-4B67-8A7C-E170155FAA67}"/>
              </a:ext>
            </a:extLst>
          </p:cNvPr>
          <p:cNvSpPr/>
          <p:nvPr/>
        </p:nvSpPr>
        <p:spPr>
          <a:xfrm>
            <a:off x="1497600" y="4140000"/>
            <a:ext cx="338554" cy="369332"/>
          </a:xfrm>
          <a:prstGeom prst="rect">
            <a:avLst/>
          </a:prstGeom>
        </p:spPr>
        <p:txBody>
          <a:bodyPr wrap="none">
            <a:spAutoFit/>
          </a:bodyPr>
          <a:lstStyle/>
          <a:p>
            <a:r>
              <a:rPr lang="en-US" altLang="ja-JP" dirty="0">
                <a:latin typeface="+mn-ea"/>
              </a:rPr>
              <a:t>C</a:t>
            </a:r>
            <a:endParaRPr lang="ja-JP" altLang="en-US" dirty="0"/>
          </a:p>
        </p:txBody>
      </p:sp>
      <p:sp>
        <p:nvSpPr>
          <p:cNvPr id="30" name="正方形/長方形 29">
            <a:extLst>
              <a:ext uri="{FF2B5EF4-FFF2-40B4-BE49-F238E27FC236}">
                <a16:creationId xmlns:a16="http://schemas.microsoft.com/office/drawing/2014/main" id="{695F6711-A80A-4039-B1BC-10374D56F0A8}"/>
              </a:ext>
            </a:extLst>
          </p:cNvPr>
          <p:cNvSpPr/>
          <p:nvPr/>
        </p:nvSpPr>
        <p:spPr>
          <a:xfrm>
            <a:off x="1645200" y="4320000"/>
            <a:ext cx="341760" cy="369332"/>
          </a:xfrm>
          <a:prstGeom prst="rect">
            <a:avLst/>
          </a:prstGeom>
        </p:spPr>
        <p:txBody>
          <a:bodyPr wrap="none">
            <a:spAutoFit/>
          </a:bodyPr>
          <a:lstStyle/>
          <a:p>
            <a:r>
              <a:rPr lang="en-US" altLang="ja-JP" dirty="0">
                <a:latin typeface="+mn-ea"/>
              </a:rPr>
              <a:t>G</a:t>
            </a:r>
            <a:endParaRPr lang="ja-JP" altLang="en-US" dirty="0"/>
          </a:p>
        </p:txBody>
      </p:sp>
      <p:sp>
        <p:nvSpPr>
          <p:cNvPr id="31" name="正方形/長方形 30">
            <a:extLst>
              <a:ext uri="{FF2B5EF4-FFF2-40B4-BE49-F238E27FC236}">
                <a16:creationId xmlns:a16="http://schemas.microsoft.com/office/drawing/2014/main" id="{FD7E4353-7760-46D4-945A-228913164EF8}"/>
              </a:ext>
            </a:extLst>
          </p:cNvPr>
          <p:cNvSpPr/>
          <p:nvPr/>
        </p:nvSpPr>
        <p:spPr>
          <a:xfrm>
            <a:off x="1803600" y="4500000"/>
            <a:ext cx="341760" cy="369332"/>
          </a:xfrm>
          <a:prstGeom prst="rect">
            <a:avLst/>
          </a:prstGeom>
        </p:spPr>
        <p:txBody>
          <a:bodyPr wrap="none">
            <a:spAutoFit/>
          </a:bodyPr>
          <a:lstStyle/>
          <a:p>
            <a:r>
              <a:rPr lang="en-US" altLang="ja-JP" dirty="0">
                <a:latin typeface="+mn-ea"/>
              </a:rPr>
              <a:t>G</a:t>
            </a:r>
            <a:endParaRPr lang="ja-JP" altLang="en-US" dirty="0"/>
          </a:p>
        </p:txBody>
      </p:sp>
      <p:sp>
        <p:nvSpPr>
          <p:cNvPr id="32" name="正方形/長方形 31">
            <a:extLst>
              <a:ext uri="{FF2B5EF4-FFF2-40B4-BE49-F238E27FC236}">
                <a16:creationId xmlns:a16="http://schemas.microsoft.com/office/drawing/2014/main" id="{0C32415F-3106-4465-928C-D7CACC6F8975}"/>
              </a:ext>
            </a:extLst>
          </p:cNvPr>
          <p:cNvSpPr/>
          <p:nvPr/>
        </p:nvSpPr>
        <p:spPr>
          <a:xfrm>
            <a:off x="1962000" y="4680000"/>
            <a:ext cx="320922" cy="369332"/>
          </a:xfrm>
          <a:prstGeom prst="rect">
            <a:avLst/>
          </a:prstGeom>
        </p:spPr>
        <p:txBody>
          <a:bodyPr wrap="none">
            <a:spAutoFit/>
          </a:bodyPr>
          <a:lstStyle/>
          <a:p>
            <a:r>
              <a:rPr lang="en-US" altLang="ja-JP" dirty="0">
                <a:latin typeface="+mn-ea"/>
              </a:rPr>
              <a:t>T</a:t>
            </a:r>
            <a:endParaRPr lang="ja-JP" altLang="en-US" dirty="0"/>
          </a:p>
        </p:txBody>
      </p:sp>
      <p:cxnSp>
        <p:nvCxnSpPr>
          <p:cNvPr id="33" name="直線コネクタ 32">
            <a:extLst>
              <a:ext uri="{FF2B5EF4-FFF2-40B4-BE49-F238E27FC236}">
                <a16:creationId xmlns:a16="http://schemas.microsoft.com/office/drawing/2014/main" id="{F19E19CF-932E-4304-8425-1EB81EF135AA}"/>
              </a:ext>
            </a:extLst>
          </p:cNvPr>
          <p:cNvCxnSpPr/>
          <p:nvPr/>
        </p:nvCxnSpPr>
        <p:spPr bwMode="auto">
          <a:xfrm>
            <a:off x="2322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34" name="正方形/長方形 33">
            <a:extLst>
              <a:ext uri="{FF2B5EF4-FFF2-40B4-BE49-F238E27FC236}">
                <a16:creationId xmlns:a16="http://schemas.microsoft.com/office/drawing/2014/main" id="{E2913978-9C36-411F-A19C-3E084C609C70}"/>
              </a:ext>
            </a:extLst>
          </p:cNvPr>
          <p:cNvSpPr/>
          <p:nvPr/>
        </p:nvSpPr>
        <p:spPr>
          <a:xfrm>
            <a:off x="2098800" y="4860000"/>
            <a:ext cx="320922" cy="369332"/>
          </a:xfrm>
          <a:prstGeom prst="rect">
            <a:avLst/>
          </a:prstGeom>
        </p:spPr>
        <p:txBody>
          <a:bodyPr wrap="none">
            <a:spAutoFit/>
          </a:bodyPr>
          <a:lstStyle/>
          <a:p>
            <a:r>
              <a:rPr lang="en-US" altLang="ja-JP" dirty="0">
                <a:latin typeface="+mn-ea"/>
              </a:rPr>
              <a:t>T</a:t>
            </a:r>
            <a:endParaRPr lang="ja-JP" altLang="en-US" dirty="0"/>
          </a:p>
        </p:txBody>
      </p:sp>
      <p:cxnSp>
        <p:nvCxnSpPr>
          <p:cNvPr id="35" name="直線コネクタ 34">
            <a:extLst>
              <a:ext uri="{FF2B5EF4-FFF2-40B4-BE49-F238E27FC236}">
                <a16:creationId xmlns:a16="http://schemas.microsoft.com/office/drawing/2014/main" id="{D6B368EB-0AAB-4EA3-97BF-161605909985}"/>
              </a:ext>
            </a:extLst>
          </p:cNvPr>
          <p:cNvCxnSpPr/>
          <p:nvPr/>
        </p:nvCxnSpPr>
        <p:spPr bwMode="auto">
          <a:xfrm>
            <a:off x="3096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36" name="直線コネクタ 35">
            <a:extLst>
              <a:ext uri="{FF2B5EF4-FFF2-40B4-BE49-F238E27FC236}">
                <a16:creationId xmlns:a16="http://schemas.microsoft.com/office/drawing/2014/main" id="{883AAC65-B995-43E5-839F-7A030AB82E54}"/>
              </a:ext>
            </a:extLst>
          </p:cNvPr>
          <p:cNvCxnSpPr/>
          <p:nvPr/>
        </p:nvCxnSpPr>
        <p:spPr bwMode="auto">
          <a:xfrm>
            <a:off x="8712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37" name="直線コネクタ 36">
            <a:extLst>
              <a:ext uri="{FF2B5EF4-FFF2-40B4-BE49-F238E27FC236}">
                <a16:creationId xmlns:a16="http://schemas.microsoft.com/office/drawing/2014/main" id="{B962DD8A-B246-43A7-8EFB-56A89CF8EFAF}"/>
              </a:ext>
            </a:extLst>
          </p:cNvPr>
          <p:cNvCxnSpPr/>
          <p:nvPr/>
        </p:nvCxnSpPr>
        <p:spPr bwMode="auto">
          <a:xfrm>
            <a:off x="1332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38" name="正方形/長方形 37">
            <a:extLst>
              <a:ext uri="{FF2B5EF4-FFF2-40B4-BE49-F238E27FC236}">
                <a16:creationId xmlns:a16="http://schemas.microsoft.com/office/drawing/2014/main" id="{5676A69C-EC40-4FC8-915A-8D5B767C2275}"/>
              </a:ext>
            </a:extLst>
          </p:cNvPr>
          <p:cNvSpPr/>
          <p:nvPr/>
        </p:nvSpPr>
        <p:spPr>
          <a:xfrm>
            <a:off x="3348000" y="2340000"/>
            <a:ext cx="341760" cy="369332"/>
          </a:xfrm>
          <a:prstGeom prst="rect">
            <a:avLst/>
          </a:prstGeom>
        </p:spPr>
        <p:txBody>
          <a:bodyPr wrap="none">
            <a:spAutoFit/>
          </a:bodyPr>
          <a:lstStyle/>
          <a:p>
            <a:r>
              <a:rPr lang="en-US" altLang="ja-JP" dirty="0">
                <a:latin typeface="+mn-ea"/>
              </a:rPr>
              <a:t>G</a:t>
            </a:r>
            <a:endParaRPr lang="ja-JP" altLang="en-US" dirty="0"/>
          </a:p>
        </p:txBody>
      </p:sp>
      <p:sp>
        <p:nvSpPr>
          <p:cNvPr id="39" name="正方形/長方形 38">
            <a:extLst>
              <a:ext uri="{FF2B5EF4-FFF2-40B4-BE49-F238E27FC236}">
                <a16:creationId xmlns:a16="http://schemas.microsoft.com/office/drawing/2014/main" id="{7079FCBE-FBAF-4B74-9393-14AE7366549F}"/>
              </a:ext>
            </a:extLst>
          </p:cNvPr>
          <p:cNvSpPr/>
          <p:nvPr/>
        </p:nvSpPr>
        <p:spPr>
          <a:xfrm>
            <a:off x="3510000" y="2520000"/>
            <a:ext cx="341760" cy="369332"/>
          </a:xfrm>
          <a:prstGeom prst="rect">
            <a:avLst/>
          </a:prstGeom>
        </p:spPr>
        <p:txBody>
          <a:bodyPr wrap="none">
            <a:spAutoFit/>
          </a:bodyPr>
          <a:lstStyle/>
          <a:p>
            <a:r>
              <a:rPr lang="en-US" altLang="ja-JP" dirty="0">
                <a:latin typeface="+mn-ea"/>
              </a:rPr>
              <a:t>G</a:t>
            </a:r>
            <a:endParaRPr lang="ja-JP" altLang="en-US" dirty="0"/>
          </a:p>
        </p:txBody>
      </p:sp>
      <p:sp>
        <p:nvSpPr>
          <p:cNvPr id="40" name="正方形/長方形 39">
            <a:extLst>
              <a:ext uri="{FF2B5EF4-FFF2-40B4-BE49-F238E27FC236}">
                <a16:creationId xmlns:a16="http://schemas.microsoft.com/office/drawing/2014/main" id="{95B2F3A5-A678-4D33-8F06-AB67DF6BBA13}"/>
              </a:ext>
            </a:extLst>
          </p:cNvPr>
          <p:cNvSpPr/>
          <p:nvPr/>
        </p:nvSpPr>
        <p:spPr>
          <a:xfrm>
            <a:off x="3664800" y="2700000"/>
            <a:ext cx="320922" cy="369332"/>
          </a:xfrm>
          <a:prstGeom prst="rect">
            <a:avLst/>
          </a:prstGeom>
        </p:spPr>
        <p:txBody>
          <a:bodyPr wrap="none">
            <a:spAutoFit/>
          </a:bodyPr>
          <a:lstStyle/>
          <a:p>
            <a:r>
              <a:rPr lang="en-US" altLang="ja-JP" dirty="0">
                <a:latin typeface="+mn-ea"/>
              </a:rPr>
              <a:t>T</a:t>
            </a:r>
            <a:endParaRPr lang="ja-JP" altLang="en-US" dirty="0"/>
          </a:p>
        </p:txBody>
      </p:sp>
      <p:sp>
        <p:nvSpPr>
          <p:cNvPr id="41" name="正方形/長方形 40">
            <a:extLst>
              <a:ext uri="{FF2B5EF4-FFF2-40B4-BE49-F238E27FC236}">
                <a16:creationId xmlns:a16="http://schemas.microsoft.com/office/drawing/2014/main" id="{CD926DD6-9259-439E-B8D9-665D9D8B4A27}"/>
              </a:ext>
            </a:extLst>
          </p:cNvPr>
          <p:cNvSpPr/>
          <p:nvPr/>
        </p:nvSpPr>
        <p:spPr>
          <a:xfrm>
            <a:off x="3798000" y="2880000"/>
            <a:ext cx="330540" cy="369332"/>
          </a:xfrm>
          <a:prstGeom prst="rect">
            <a:avLst/>
          </a:prstGeom>
        </p:spPr>
        <p:txBody>
          <a:bodyPr wrap="none">
            <a:spAutoFit/>
          </a:bodyPr>
          <a:lstStyle/>
          <a:p>
            <a:r>
              <a:rPr lang="en-US" altLang="ja-JP" dirty="0">
                <a:latin typeface="+mn-ea"/>
              </a:rPr>
              <a:t>A</a:t>
            </a:r>
            <a:endParaRPr lang="ja-JP" altLang="en-US" dirty="0"/>
          </a:p>
        </p:txBody>
      </p:sp>
      <p:sp>
        <p:nvSpPr>
          <p:cNvPr id="42" name="正方形/長方形 41">
            <a:extLst>
              <a:ext uri="{FF2B5EF4-FFF2-40B4-BE49-F238E27FC236}">
                <a16:creationId xmlns:a16="http://schemas.microsoft.com/office/drawing/2014/main" id="{B9A6D895-B83C-420D-9CAB-A353444CED42}"/>
              </a:ext>
            </a:extLst>
          </p:cNvPr>
          <p:cNvSpPr/>
          <p:nvPr/>
        </p:nvSpPr>
        <p:spPr>
          <a:xfrm>
            <a:off x="3938400" y="3060000"/>
            <a:ext cx="338554" cy="369332"/>
          </a:xfrm>
          <a:prstGeom prst="rect">
            <a:avLst/>
          </a:prstGeom>
        </p:spPr>
        <p:txBody>
          <a:bodyPr wrap="none">
            <a:spAutoFit/>
          </a:bodyPr>
          <a:lstStyle/>
          <a:p>
            <a:r>
              <a:rPr lang="en-US" altLang="ja-JP" dirty="0">
                <a:latin typeface="+mn-ea"/>
              </a:rPr>
              <a:t>C</a:t>
            </a:r>
            <a:endParaRPr lang="ja-JP" altLang="en-US" dirty="0"/>
          </a:p>
        </p:txBody>
      </p:sp>
      <p:sp>
        <p:nvSpPr>
          <p:cNvPr id="43" name="正方形/長方形 42">
            <a:extLst>
              <a:ext uri="{FF2B5EF4-FFF2-40B4-BE49-F238E27FC236}">
                <a16:creationId xmlns:a16="http://schemas.microsoft.com/office/drawing/2014/main" id="{C9E89228-B7C9-412B-B4AA-A146F5C39CC1}"/>
              </a:ext>
            </a:extLst>
          </p:cNvPr>
          <p:cNvSpPr/>
          <p:nvPr/>
        </p:nvSpPr>
        <p:spPr>
          <a:xfrm>
            <a:off x="4089600" y="3248880"/>
            <a:ext cx="341760" cy="369332"/>
          </a:xfrm>
          <a:prstGeom prst="rect">
            <a:avLst/>
          </a:prstGeom>
        </p:spPr>
        <p:txBody>
          <a:bodyPr wrap="none">
            <a:spAutoFit/>
          </a:bodyPr>
          <a:lstStyle/>
          <a:p>
            <a:r>
              <a:rPr lang="en-US" altLang="ja-JP" dirty="0">
                <a:latin typeface="+mn-ea"/>
              </a:rPr>
              <a:t>G</a:t>
            </a:r>
            <a:endParaRPr lang="ja-JP" altLang="en-US" dirty="0"/>
          </a:p>
        </p:txBody>
      </p:sp>
      <p:sp>
        <p:nvSpPr>
          <p:cNvPr id="44" name="正方形/長方形 43">
            <a:extLst>
              <a:ext uri="{FF2B5EF4-FFF2-40B4-BE49-F238E27FC236}">
                <a16:creationId xmlns:a16="http://schemas.microsoft.com/office/drawing/2014/main" id="{EFCF94A7-7497-4719-8383-877D8BD2B11D}"/>
              </a:ext>
            </a:extLst>
          </p:cNvPr>
          <p:cNvSpPr/>
          <p:nvPr/>
        </p:nvSpPr>
        <p:spPr>
          <a:xfrm>
            <a:off x="4244400" y="3420000"/>
            <a:ext cx="341760" cy="369332"/>
          </a:xfrm>
          <a:prstGeom prst="rect">
            <a:avLst/>
          </a:prstGeom>
        </p:spPr>
        <p:txBody>
          <a:bodyPr wrap="none">
            <a:spAutoFit/>
          </a:bodyPr>
          <a:lstStyle/>
          <a:p>
            <a:r>
              <a:rPr lang="en-US" altLang="ja-JP" dirty="0">
                <a:latin typeface="+mn-ea"/>
              </a:rPr>
              <a:t>G</a:t>
            </a:r>
            <a:endParaRPr lang="ja-JP" altLang="en-US" dirty="0"/>
          </a:p>
        </p:txBody>
      </p:sp>
      <p:sp>
        <p:nvSpPr>
          <p:cNvPr id="45" name="正方形/長方形 44">
            <a:extLst>
              <a:ext uri="{FF2B5EF4-FFF2-40B4-BE49-F238E27FC236}">
                <a16:creationId xmlns:a16="http://schemas.microsoft.com/office/drawing/2014/main" id="{4CBE171B-219C-4682-BB9F-C499C76A688E}"/>
              </a:ext>
            </a:extLst>
          </p:cNvPr>
          <p:cNvSpPr/>
          <p:nvPr/>
        </p:nvSpPr>
        <p:spPr>
          <a:xfrm>
            <a:off x="4399200" y="3600000"/>
            <a:ext cx="320922" cy="369332"/>
          </a:xfrm>
          <a:prstGeom prst="rect">
            <a:avLst/>
          </a:prstGeom>
        </p:spPr>
        <p:txBody>
          <a:bodyPr wrap="none">
            <a:spAutoFit/>
          </a:bodyPr>
          <a:lstStyle/>
          <a:p>
            <a:r>
              <a:rPr lang="en-US" altLang="ja-JP" dirty="0">
                <a:latin typeface="+mn-ea"/>
              </a:rPr>
              <a:t>T</a:t>
            </a:r>
            <a:endParaRPr lang="ja-JP" altLang="en-US" dirty="0"/>
          </a:p>
        </p:txBody>
      </p:sp>
      <p:sp>
        <p:nvSpPr>
          <p:cNvPr id="46" name="正方形/長方形 45">
            <a:extLst>
              <a:ext uri="{FF2B5EF4-FFF2-40B4-BE49-F238E27FC236}">
                <a16:creationId xmlns:a16="http://schemas.microsoft.com/office/drawing/2014/main" id="{6A0BC431-010A-4633-AA44-2D924521D080}"/>
              </a:ext>
            </a:extLst>
          </p:cNvPr>
          <p:cNvSpPr/>
          <p:nvPr/>
        </p:nvSpPr>
        <p:spPr>
          <a:xfrm>
            <a:off x="4536000" y="3780000"/>
            <a:ext cx="320922" cy="369332"/>
          </a:xfrm>
          <a:prstGeom prst="rect">
            <a:avLst/>
          </a:prstGeom>
        </p:spPr>
        <p:txBody>
          <a:bodyPr wrap="none">
            <a:spAutoFit/>
          </a:bodyPr>
          <a:lstStyle/>
          <a:p>
            <a:r>
              <a:rPr lang="en-US" altLang="ja-JP" dirty="0">
                <a:latin typeface="+mn-ea"/>
              </a:rPr>
              <a:t>T</a:t>
            </a:r>
            <a:endParaRPr lang="ja-JP" altLang="en-US" dirty="0"/>
          </a:p>
        </p:txBody>
      </p:sp>
      <p:sp>
        <p:nvSpPr>
          <p:cNvPr id="47" name="正方形/長方形 46">
            <a:extLst>
              <a:ext uri="{FF2B5EF4-FFF2-40B4-BE49-F238E27FC236}">
                <a16:creationId xmlns:a16="http://schemas.microsoft.com/office/drawing/2014/main" id="{2A033F5E-8284-41E1-9302-23D20F343F97}"/>
              </a:ext>
            </a:extLst>
          </p:cNvPr>
          <p:cNvSpPr/>
          <p:nvPr/>
        </p:nvSpPr>
        <p:spPr>
          <a:xfrm>
            <a:off x="4669200" y="3960000"/>
            <a:ext cx="338554" cy="369332"/>
          </a:xfrm>
          <a:prstGeom prst="rect">
            <a:avLst/>
          </a:prstGeom>
        </p:spPr>
        <p:txBody>
          <a:bodyPr wrap="none">
            <a:spAutoFit/>
          </a:bodyPr>
          <a:lstStyle/>
          <a:p>
            <a:r>
              <a:rPr lang="en-US" altLang="ja-JP" dirty="0">
                <a:latin typeface="+mn-ea"/>
              </a:rPr>
              <a:t>C</a:t>
            </a:r>
            <a:endParaRPr lang="ja-JP" altLang="en-US" dirty="0"/>
          </a:p>
        </p:txBody>
      </p:sp>
      <p:sp>
        <p:nvSpPr>
          <p:cNvPr id="48" name="正方形/長方形 47">
            <a:extLst>
              <a:ext uri="{FF2B5EF4-FFF2-40B4-BE49-F238E27FC236}">
                <a16:creationId xmlns:a16="http://schemas.microsoft.com/office/drawing/2014/main" id="{29D5FEF7-33EF-4D30-8801-4809CFD3403B}"/>
              </a:ext>
            </a:extLst>
          </p:cNvPr>
          <p:cNvSpPr/>
          <p:nvPr/>
        </p:nvSpPr>
        <p:spPr>
          <a:xfrm>
            <a:off x="4816800" y="4140000"/>
            <a:ext cx="338554" cy="369332"/>
          </a:xfrm>
          <a:prstGeom prst="rect">
            <a:avLst/>
          </a:prstGeom>
        </p:spPr>
        <p:txBody>
          <a:bodyPr wrap="none">
            <a:spAutoFit/>
          </a:bodyPr>
          <a:lstStyle/>
          <a:p>
            <a:r>
              <a:rPr lang="en-US" altLang="ja-JP" dirty="0">
                <a:latin typeface="+mn-ea"/>
              </a:rPr>
              <a:t>C</a:t>
            </a:r>
            <a:endParaRPr lang="ja-JP" altLang="en-US" dirty="0"/>
          </a:p>
        </p:txBody>
      </p:sp>
      <p:sp>
        <p:nvSpPr>
          <p:cNvPr id="49" name="正方形/長方形 48">
            <a:extLst>
              <a:ext uri="{FF2B5EF4-FFF2-40B4-BE49-F238E27FC236}">
                <a16:creationId xmlns:a16="http://schemas.microsoft.com/office/drawing/2014/main" id="{4AE97615-A122-42DE-95DC-2B7B9718111B}"/>
              </a:ext>
            </a:extLst>
          </p:cNvPr>
          <p:cNvSpPr/>
          <p:nvPr/>
        </p:nvSpPr>
        <p:spPr>
          <a:xfrm>
            <a:off x="4968000" y="4320000"/>
            <a:ext cx="341760" cy="369332"/>
          </a:xfrm>
          <a:prstGeom prst="rect">
            <a:avLst/>
          </a:prstGeom>
        </p:spPr>
        <p:txBody>
          <a:bodyPr wrap="none">
            <a:spAutoFit/>
          </a:bodyPr>
          <a:lstStyle/>
          <a:p>
            <a:r>
              <a:rPr lang="en-US" altLang="ja-JP" dirty="0">
                <a:latin typeface="+mn-ea"/>
              </a:rPr>
              <a:t>G</a:t>
            </a:r>
            <a:endParaRPr lang="ja-JP" altLang="en-US" dirty="0"/>
          </a:p>
        </p:txBody>
      </p:sp>
      <p:sp>
        <p:nvSpPr>
          <p:cNvPr id="50" name="正方形/長方形 49">
            <a:extLst>
              <a:ext uri="{FF2B5EF4-FFF2-40B4-BE49-F238E27FC236}">
                <a16:creationId xmlns:a16="http://schemas.microsoft.com/office/drawing/2014/main" id="{A46E9C0F-8C65-44E2-8D65-385D397CCF72}"/>
              </a:ext>
            </a:extLst>
          </p:cNvPr>
          <p:cNvSpPr/>
          <p:nvPr/>
        </p:nvSpPr>
        <p:spPr>
          <a:xfrm>
            <a:off x="5126400" y="4500000"/>
            <a:ext cx="341760" cy="369332"/>
          </a:xfrm>
          <a:prstGeom prst="rect">
            <a:avLst/>
          </a:prstGeom>
        </p:spPr>
        <p:txBody>
          <a:bodyPr wrap="none">
            <a:spAutoFit/>
          </a:bodyPr>
          <a:lstStyle/>
          <a:p>
            <a:r>
              <a:rPr lang="en-US" altLang="ja-JP" dirty="0">
                <a:latin typeface="+mn-ea"/>
              </a:rPr>
              <a:t>G</a:t>
            </a:r>
            <a:endParaRPr lang="ja-JP" altLang="en-US" dirty="0"/>
          </a:p>
        </p:txBody>
      </p:sp>
      <p:cxnSp>
        <p:nvCxnSpPr>
          <p:cNvPr id="51" name="直線コネクタ 50">
            <a:extLst>
              <a:ext uri="{FF2B5EF4-FFF2-40B4-BE49-F238E27FC236}">
                <a16:creationId xmlns:a16="http://schemas.microsoft.com/office/drawing/2014/main" id="{C19F0BEB-73F1-44F7-8DB3-643219377B7B}"/>
              </a:ext>
            </a:extLst>
          </p:cNvPr>
          <p:cNvCxnSpPr/>
          <p:nvPr/>
        </p:nvCxnSpPr>
        <p:spPr bwMode="auto">
          <a:xfrm>
            <a:off x="3440832"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52" name="直線コネクタ 51">
            <a:extLst>
              <a:ext uri="{FF2B5EF4-FFF2-40B4-BE49-F238E27FC236}">
                <a16:creationId xmlns:a16="http://schemas.microsoft.com/office/drawing/2014/main" id="{A2A69E63-03FA-4BBD-B9F6-772A15C62F8A}"/>
              </a:ext>
            </a:extLst>
          </p:cNvPr>
          <p:cNvCxnSpPr/>
          <p:nvPr/>
        </p:nvCxnSpPr>
        <p:spPr bwMode="auto">
          <a:xfrm>
            <a:off x="41832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53" name="直線コネクタ 52">
            <a:extLst>
              <a:ext uri="{FF2B5EF4-FFF2-40B4-BE49-F238E27FC236}">
                <a16:creationId xmlns:a16="http://schemas.microsoft.com/office/drawing/2014/main" id="{28CFFF8F-FE67-443A-9166-E594094230CE}"/>
              </a:ext>
            </a:extLst>
          </p:cNvPr>
          <p:cNvCxnSpPr/>
          <p:nvPr/>
        </p:nvCxnSpPr>
        <p:spPr bwMode="auto">
          <a:xfrm>
            <a:off x="49104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54" name="直線コネクタ 53">
            <a:extLst>
              <a:ext uri="{FF2B5EF4-FFF2-40B4-BE49-F238E27FC236}">
                <a16:creationId xmlns:a16="http://schemas.microsoft.com/office/drawing/2014/main" id="{CFB1E25B-4918-4128-8B42-2008104A88C8}"/>
              </a:ext>
            </a:extLst>
          </p:cNvPr>
          <p:cNvCxnSpPr/>
          <p:nvPr/>
        </p:nvCxnSpPr>
        <p:spPr bwMode="auto">
          <a:xfrm>
            <a:off x="5634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55" name="直線コネクタ 54">
            <a:extLst>
              <a:ext uri="{FF2B5EF4-FFF2-40B4-BE49-F238E27FC236}">
                <a16:creationId xmlns:a16="http://schemas.microsoft.com/office/drawing/2014/main" id="{4F69F775-8B0A-42EF-8BF3-B6CAF8011C80}"/>
              </a:ext>
            </a:extLst>
          </p:cNvPr>
          <p:cNvCxnSpPr/>
          <p:nvPr/>
        </p:nvCxnSpPr>
        <p:spPr bwMode="auto">
          <a:xfrm>
            <a:off x="6408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56" name="直線コネクタ 55">
            <a:extLst>
              <a:ext uri="{FF2B5EF4-FFF2-40B4-BE49-F238E27FC236}">
                <a16:creationId xmlns:a16="http://schemas.microsoft.com/office/drawing/2014/main" id="{152689CD-56A7-455E-9422-77898CDB4268}"/>
              </a:ext>
            </a:extLst>
          </p:cNvPr>
          <p:cNvCxnSpPr/>
          <p:nvPr/>
        </p:nvCxnSpPr>
        <p:spPr bwMode="auto">
          <a:xfrm>
            <a:off x="7164000" y="2124000"/>
            <a:ext cx="0" cy="4680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58" name="正方形/長方形 57">
            <a:extLst>
              <a:ext uri="{FF2B5EF4-FFF2-40B4-BE49-F238E27FC236}">
                <a16:creationId xmlns:a16="http://schemas.microsoft.com/office/drawing/2014/main" id="{07410E1F-E157-4879-81B8-70B5E374938F}"/>
              </a:ext>
            </a:extLst>
          </p:cNvPr>
          <p:cNvSpPr/>
          <p:nvPr/>
        </p:nvSpPr>
        <p:spPr>
          <a:xfrm>
            <a:off x="5263200" y="4680000"/>
            <a:ext cx="320922" cy="369332"/>
          </a:xfrm>
          <a:prstGeom prst="rect">
            <a:avLst/>
          </a:prstGeom>
        </p:spPr>
        <p:txBody>
          <a:bodyPr wrap="none">
            <a:spAutoFit/>
          </a:bodyPr>
          <a:lstStyle/>
          <a:p>
            <a:r>
              <a:rPr lang="en-US" altLang="ja-JP" dirty="0">
                <a:latin typeface="+mn-ea"/>
              </a:rPr>
              <a:t>T</a:t>
            </a:r>
            <a:endParaRPr lang="ja-JP" altLang="en-US" dirty="0"/>
          </a:p>
        </p:txBody>
      </p:sp>
      <p:sp>
        <p:nvSpPr>
          <p:cNvPr id="59" name="正方形/長方形 58">
            <a:extLst>
              <a:ext uri="{FF2B5EF4-FFF2-40B4-BE49-F238E27FC236}">
                <a16:creationId xmlns:a16="http://schemas.microsoft.com/office/drawing/2014/main" id="{FC37A6D0-2C6A-4C0B-A65C-2932A6C996A5}"/>
              </a:ext>
            </a:extLst>
          </p:cNvPr>
          <p:cNvSpPr/>
          <p:nvPr/>
        </p:nvSpPr>
        <p:spPr>
          <a:xfrm>
            <a:off x="5392800" y="4859868"/>
            <a:ext cx="320922" cy="369332"/>
          </a:xfrm>
          <a:prstGeom prst="rect">
            <a:avLst/>
          </a:prstGeom>
        </p:spPr>
        <p:txBody>
          <a:bodyPr wrap="none">
            <a:spAutoFit/>
          </a:bodyPr>
          <a:lstStyle/>
          <a:p>
            <a:r>
              <a:rPr lang="en-US" altLang="ja-JP" dirty="0">
                <a:latin typeface="+mn-ea"/>
              </a:rPr>
              <a:t>T</a:t>
            </a:r>
            <a:endParaRPr lang="ja-JP" altLang="en-US" dirty="0"/>
          </a:p>
        </p:txBody>
      </p:sp>
      <p:cxnSp>
        <p:nvCxnSpPr>
          <p:cNvPr id="60" name="直線コネクタ 59">
            <a:extLst>
              <a:ext uri="{FF2B5EF4-FFF2-40B4-BE49-F238E27FC236}">
                <a16:creationId xmlns:a16="http://schemas.microsoft.com/office/drawing/2014/main" id="{9E422120-0506-4777-B087-A7959EDCB63C}"/>
              </a:ext>
            </a:extLst>
          </p:cNvPr>
          <p:cNvCxnSpPr/>
          <p:nvPr/>
        </p:nvCxnSpPr>
        <p:spPr>
          <a:xfrm flipH="1">
            <a:off x="144000" y="3337200"/>
            <a:ext cx="7020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09B4B1BF-916F-4E6A-AD7C-3E5679510FE5}"/>
              </a:ext>
            </a:extLst>
          </p:cNvPr>
          <p:cNvCxnSpPr/>
          <p:nvPr/>
        </p:nvCxnSpPr>
        <p:spPr>
          <a:xfrm flipH="1">
            <a:off x="144000" y="4240800"/>
            <a:ext cx="7020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57AE6C52-355E-4119-ADCB-208308154862}"/>
              </a:ext>
            </a:extLst>
          </p:cNvPr>
          <p:cNvCxnSpPr/>
          <p:nvPr/>
        </p:nvCxnSpPr>
        <p:spPr>
          <a:xfrm flipH="1">
            <a:off x="144000" y="5144400"/>
            <a:ext cx="7020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E07308B4-D6A9-46F5-94AD-B1FC8C55FA06}"/>
              </a:ext>
            </a:extLst>
          </p:cNvPr>
          <p:cNvCxnSpPr/>
          <p:nvPr/>
        </p:nvCxnSpPr>
        <p:spPr>
          <a:xfrm flipH="1">
            <a:off x="144000" y="2434665"/>
            <a:ext cx="7020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9D12FFD1-9ACB-4F92-AE2C-D5A93F105D27}"/>
              </a:ext>
            </a:extLst>
          </p:cNvPr>
          <p:cNvCxnSpPr/>
          <p:nvPr/>
        </p:nvCxnSpPr>
        <p:spPr>
          <a:xfrm flipH="1">
            <a:off x="128464" y="6051600"/>
            <a:ext cx="7020000"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5" name="正方形/長方形 64">
            <a:extLst>
              <a:ext uri="{FF2B5EF4-FFF2-40B4-BE49-F238E27FC236}">
                <a16:creationId xmlns:a16="http://schemas.microsoft.com/office/drawing/2014/main" id="{894F7BEA-827E-4037-9456-F5A06E6FEC6E}"/>
              </a:ext>
            </a:extLst>
          </p:cNvPr>
          <p:cNvSpPr/>
          <p:nvPr/>
        </p:nvSpPr>
        <p:spPr>
          <a:xfrm>
            <a:off x="2232000" y="5040000"/>
            <a:ext cx="341760" cy="369332"/>
          </a:xfrm>
          <a:prstGeom prst="rect">
            <a:avLst/>
          </a:prstGeom>
        </p:spPr>
        <p:txBody>
          <a:bodyPr wrap="none">
            <a:spAutoFit/>
          </a:bodyPr>
          <a:lstStyle/>
          <a:p>
            <a:r>
              <a:rPr lang="en-US" altLang="ja-JP" dirty="0">
                <a:latin typeface="+mn-ea"/>
              </a:rPr>
              <a:t>G</a:t>
            </a:r>
            <a:endParaRPr lang="ja-JP" altLang="en-US" dirty="0"/>
          </a:p>
        </p:txBody>
      </p:sp>
      <p:sp>
        <p:nvSpPr>
          <p:cNvPr id="66" name="正方形/長方形 65">
            <a:extLst>
              <a:ext uri="{FF2B5EF4-FFF2-40B4-BE49-F238E27FC236}">
                <a16:creationId xmlns:a16="http://schemas.microsoft.com/office/drawing/2014/main" id="{E3214229-EC3D-45FD-8E19-C62EDDCD2148}"/>
              </a:ext>
            </a:extLst>
          </p:cNvPr>
          <p:cNvSpPr/>
          <p:nvPr/>
        </p:nvSpPr>
        <p:spPr>
          <a:xfrm>
            <a:off x="2394000" y="5220000"/>
            <a:ext cx="338554" cy="369332"/>
          </a:xfrm>
          <a:prstGeom prst="rect">
            <a:avLst/>
          </a:prstGeom>
        </p:spPr>
        <p:txBody>
          <a:bodyPr wrap="none">
            <a:spAutoFit/>
          </a:bodyPr>
          <a:lstStyle/>
          <a:p>
            <a:r>
              <a:rPr lang="en-US" altLang="ja-JP" dirty="0">
                <a:latin typeface="+mn-ea"/>
              </a:rPr>
              <a:t>C</a:t>
            </a:r>
            <a:endParaRPr lang="ja-JP" altLang="en-US" dirty="0"/>
          </a:p>
        </p:txBody>
      </p:sp>
      <p:sp>
        <p:nvSpPr>
          <p:cNvPr id="67" name="正方形/長方形 66">
            <a:extLst>
              <a:ext uri="{FF2B5EF4-FFF2-40B4-BE49-F238E27FC236}">
                <a16:creationId xmlns:a16="http://schemas.microsoft.com/office/drawing/2014/main" id="{CF0E0FC6-BCCF-4339-81E8-CB48A8ADA663}"/>
              </a:ext>
            </a:extLst>
          </p:cNvPr>
          <p:cNvSpPr/>
          <p:nvPr/>
        </p:nvSpPr>
        <p:spPr>
          <a:xfrm>
            <a:off x="2548800" y="5400000"/>
            <a:ext cx="338554" cy="369332"/>
          </a:xfrm>
          <a:prstGeom prst="rect">
            <a:avLst/>
          </a:prstGeom>
        </p:spPr>
        <p:txBody>
          <a:bodyPr wrap="none">
            <a:spAutoFit/>
          </a:bodyPr>
          <a:lstStyle/>
          <a:p>
            <a:r>
              <a:rPr lang="en-US" altLang="ja-JP" dirty="0">
                <a:latin typeface="+mn-ea"/>
              </a:rPr>
              <a:t>C</a:t>
            </a:r>
            <a:endParaRPr lang="ja-JP" altLang="en-US" dirty="0"/>
          </a:p>
        </p:txBody>
      </p:sp>
      <p:sp>
        <p:nvSpPr>
          <p:cNvPr id="68" name="正方形/長方形 67">
            <a:extLst>
              <a:ext uri="{FF2B5EF4-FFF2-40B4-BE49-F238E27FC236}">
                <a16:creationId xmlns:a16="http://schemas.microsoft.com/office/drawing/2014/main" id="{085029C6-E7F1-497E-9A63-85CC28D6AA27}"/>
              </a:ext>
            </a:extLst>
          </p:cNvPr>
          <p:cNvSpPr/>
          <p:nvPr/>
        </p:nvSpPr>
        <p:spPr>
          <a:xfrm>
            <a:off x="2700000" y="5580000"/>
            <a:ext cx="341760" cy="369332"/>
          </a:xfrm>
          <a:prstGeom prst="rect">
            <a:avLst/>
          </a:prstGeom>
        </p:spPr>
        <p:txBody>
          <a:bodyPr wrap="none">
            <a:spAutoFit/>
          </a:bodyPr>
          <a:lstStyle/>
          <a:p>
            <a:r>
              <a:rPr lang="en-US" altLang="ja-JP" dirty="0">
                <a:latin typeface="+mn-ea"/>
              </a:rPr>
              <a:t>G</a:t>
            </a:r>
            <a:endParaRPr lang="ja-JP" altLang="en-US" dirty="0"/>
          </a:p>
        </p:txBody>
      </p:sp>
      <p:sp>
        <p:nvSpPr>
          <p:cNvPr id="70" name="正方形/長方形 69">
            <a:extLst>
              <a:ext uri="{FF2B5EF4-FFF2-40B4-BE49-F238E27FC236}">
                <a16:creationId xmlns:a16="http://schemas.microsoft.com/office/drawing/2014/main" id="{9CBF3BA5-7AA9-4FE8-A5D8-2AA684311FBA}"/>
              </a:ext>
            </a:extLst>
          </p:cNvPr>
          <p:cNvSpPr/>
          <p:nvPr/>
        </p:nvSpPr>
        <p:spPr>
          <a:xfrm>
            <a:off x="5533200" y="5039948"/>
            <a:ext cx="341760" cy="369332"/>
          </a:xfrm>
          <a:prstGeom prst="rect">
            <a:avLst/>
          </a:prstGeom>
        </p:spPr>
        <p:txBody>
          <a:bodyPr wrap="none">
            <a:spAutoFit/>
          </a:bodyPr>
          <a:lstStyle/>
          <a:p>
            <a:r>
              <a:rPr lang="en-US" altLang="ja-JP" dirty="0">
                <a:latin typeface="+mn-ea"/>
              </a:rPr>
              <a:t>G</a:t>
            </a:r>
            <a:endParaRPr lang="ja-JP" altLang="en-US" dirty="0"/>
          </a:p>
        </p:txBody>
      </p:sp>
      <p:sp>
        <p:nvSpPr>
          <p:cNvPr id="71" name="正方形/長方形 70">
            <a:extLst>
              <a:ext uri="{FF2B5EF4-FFF2-40B4-BE49-F238E27FC236}">
                <a16:creationId xmlns:a16="http://schemas.microsoft.com/office/drawing/2014/main" id="{C543230A-2F67-44B3-BC0C-7551A59A26F0}"/>
              </a:ext>
            </a:extLst>
          </p:cNvPr>
          <p:cNvSpPr/>
          <p:nvPr/>
        </p:nvSpPr>
        <p:spPr>
          <a:xfrm>
            <a:off x="5695200" y="5219948"/>
            <a:ext cx="338554" cy="369332"/>
          </a:xfrm>
          <a:prstGeom prst="rect">
            <a:avLst/>
          </a:prstGeom>
        </p:spPr>
        <p:txBody>
          <a:bodyPr wrap="none">
            <a:spAutoFit/>
          </a:bodyPr>
          <a:lstStyle/>
          <a:p>
            <a:r>
              <a:rPr lang="en-US" altLang="ja-JP" dirty="0">
                <a:latin typeface="+mn-ea"/>
              </a:rPr>
              <a:t>C</a:t>
            </a:r>
            <a:endParaRPr lang="ja-JP" altLang="en-US" dirty="0"/>
          </a:p>
        </p:txBody>
      </p:sp>
      <p:sp>
        <p:nvSpPr>
          <p:cNvPr id="72" name="正方形/長方形 71">
            <a:extLst>
              <a:ext uri="{FF2B5EF4-FFF2-40B4-BE49-F238E27FC236}">
                <a16:creationId xmlns:a16="http://schemas.microsoft.com/office/drawing/2014/main" id="{0BDCDD85-F61E-4756-B839-9DCDF607B8E5}"/>
              </a:ext>
            </a:extLst>
          </p:cNvPr>
          <p:cNvSpPr/>
          <p:nvPr/>
        </p:nvSpPr>
        <p:spPr>
          <a:xfrm>
            <a:off x="5850000" y="5399948"/>
            <a:ext cx="338554" cy="369332"/>
          </a:xfrm>
          <a:prstGeom prst="rect">
            <a:avLst/>
          </a:prstGeom>
        </p:spPr>
        <p:txBody>
          <a:bodyPr wrap="none">
            <a:spAutoFit/>
          </a:bodyPr>
          <a:lstStyle/>
          <a:p>
            <a:r>
              <a:rPr lang="en-US" altLang="ja-JP" dirty="0">
                <a:latin typeface="+mn-ea"/>
              </a:rPr>
              <a:t>C</a:t>
            </a:r>
            <a:endParaRPr lang="ja-JP" altLang="en-US" dirty="0"/>
          </a:p>
        </p:txBody>
      </p:sp>
      <p:sp>
        <p:nvSpPr>
          <p:cNvPr id="73" name="正方形/長方形 72">
            <a:extLst>
              <a:ext uri="{FF2B5EF4-FFF2-40B4-BE49-F238E27FC236}">
                <a16:creationId xmlns:a16="http://schemas.microsoft.com/office/drawing/2014/main" id="{144C8D27-B01F-4AE0-9147-147A602FF4DA}"/>
              </a:ext>
            </a:extLst>
          </p:cNvPr>
          <p:cNvSpPr/>
          <p:nvPr/>
        </p:nvSpPr>
        <p:spPr>
          <a:xfrm>
            <a:off x="6008400" y="5579948"/>
            <a:ext cx="341760" cy="369332"/>
          </a:xfrm>
          <a:prstGeom prst="rect">
            <a:avLst/>
          </a:prstGeom>
        </p:spPr>
        <p:txBody>
          <a:bodyPr wrap="none">
            <a:spAutoFit/>
          </a:bodyPr>
          <a:lstStyle/>
          <a:p>
            <a:r>
              <a:rPr lang="en-US" altLang="ja-JP" dirty="0">
                <a:latin typeface="+mn-ea"/>
              </a:rPr>
              <a:t>G</a:t>
            </a:r>
            <a:endParaRPr lang="ja-JP" altLang="en-US" dirty="0"/>
          </a:p>
        </p:txBody>
      </p:sp>
      <p:sp>
        <p:nvSpPr>
          <p:cNvPr id="74" name="正方形/長方形 73">
            <a:extLst>
              <a:ext uri="{FF2B5EF4-FFF2-40B4-BE49-F238E27FC236}">
                <a16:creationId xmlns:a16="http://schemas.microsoft.com/office/drawing/2014/main" id="{43F726FE-0E48-4ECC-B14A-76422B3AAC26}"/>
              </a:ext>
            </a:extLst>
          </p:cNvPr>
          <p:cNvSpPr/>
          <p:nvPr/>
        </p:nvSpPr>
        <p:spPr>
          <a:xfrm>
            <a:off x="6163200" y="5760000"/>
            <a:ext cx="330540" cy="369332"/>
          </a:xfrm>
          <a:prstGeom prst="rect">
            <a:avLst/>
          </a:prstGeom>
        </p:spPr>
        <p:txBody>
          <a:bodyPr wrap="none">
            <a:spAutoFit/>
          </a:bodyPr>
          <a:lstStyle/>
          <a:p>
            <a:r>
              <a:rPr lang="en-US" altLang="ja-JP" dirty="0">
                <a:latin typeface="+mn-ea"/>
              </a:rPr>
              <a:t>A</a:t>
            </a:r>
            <a:endParaRPr lang="ja-JP" altLang="en-US" dirty="0"/>
          </a:p>
        </p:txBody>
      </p:sp>
      <p:sp>
        <p:nvSpPr>
          <p:cNvPr id="75" name="正方形/長方形 74">
            <a:extLst>
              <a:ext uri="{FF2B5EF4-FFF2-40B4-BE49-F238E27FC236}">
                <a16:creationId xmlns:a16="http://schemas.microsoft.com/office/drawing/2014/main" id="{FA7120ED-26D3-4CF0-8860-5F610F612C56}"/>
              </a:ext>
            </a:extLst>
          </p:cNvPr>
          <p:cNvSpPr/>
          <p:nvPr/>
        </p:nvSpPr>
        <p:spPr>
          <a:xfrm>
            <a:off x="6315600" y="5939988"/>
            <a:ext cx="338554" cy="369332"/>
          </a:xfrm>
          <a:prstGeom prst="rect">
            <a:avLst/>
          </a:prstGeom>
        </p:spPr>
        <p:txBody>
          <a:bodyPr wrap="none">
            <a:spAutoFit/>
          </a:bodyPr>
          <a:lstStyle/>
          <a:p>
            <a:r>
              <a:rPr lang="en-US" altLang="ja-JP" dirty="0">
                <a:latin typeface="+mn-ea"/>
              </a:rPr>
              <a:t>C</a:t>
            </a:r>
            <a:endParaRPr lang="ja-JP" altLang="en-US" dirty="0"/>
          </a:p>
        </p:txBody>
      </p:sp>
      <p:sp>
        <p:nvSpPr>
          <p:cNvPr id="76" name="正方形/長方形 75">
            <a:extLst>
              <a:ext uri="{FF2B5EF4-FFF2-40B4-BE49-F238E27FC236}">
                <a16:creationId xmlns:a16="http://schemas.microsoft.com/office/drawing/2014/main" id="{157B9B88-63BA-4F03-BB6B-63C8B4D3C4E5}"/>
              </a:ext>
            </a:extLst>
          </p:cNvPr>
          <p:cNvSpPr/>
          <p:nvPr/>
        </p:nvSpPr>
        <p:spPr>
          <a:xfrm>
            <a:off x="6468000" y="6084000"/>
            <a:ext cx="338554" cy="369332"/>
          </a:xfrm>
          <a:prstGeom prst="rect">
            <a:avLst/>
          </a:prstGeom>
        </p:spPr>
        <p:txBody>
          <a:bodyPr wrap="none">
            <a:spAutoFit/>
          </a:bodyPr>
          <a:lstStyle/>
          <a:p>
            <a:r>
              <a:rPr lang="en-US" altLang="ja-JP" dirty="0">
                <a:latin typeface="+mn-ea"/>
              </a:rPr>
              <a:t>C</a:t>
            </a:r>
            <a:endParaRPr lang="ja-JP" altLang="en-US" dirty="0"/>
          </a:p>
        </p:txBody>
      </p:sp>
      <p:sp>
        <p:nvSpPr>
          <p:cNvPr id="77" name="正方形/長方形 76">
            <a:extLst>
              <a:ext uri="{FF2B5EF4-FFF2-40B4-BE49-F238E27FC236}">
                <a16:creationId xmlns:a16="http://schemas.microsoft.com/office/drawing/2014/main" id="{9F8D0BC3-9843-44C1-B95D-6DF4DCCE0F3E}"/>
              </a:ext>
            </a:extLst>
          </p:cNvPr>
          <p:cNvSpPr/>
          <p:nvPr/>
        </p:nvSpPr>
        <p:spPr>
          <a:xfrm>
            <a:off x="6620400" y="6228000"/>
            <a:ext cx="338554" cy="369332"/>
          </a:xfrm>
          <a:prstGeom prst="rect">
            <a:avLst/>
          </a:prstGeom>
        </p:spPr>
        <p:txBody>
          <a:bodyPr wrap="none">
            <a:spAutoFit/>
          </a:bodyPr>
          <a:lstStyle/>
          <a:p>
            <a:r>
              <a:rPr lang="en-US" altLang="ja-JP" dirty="0">
                <a:latin typeface="+mn-ea"/>
              </a:rPr>
              <a:t>C</a:t>
            </a:r>
            <a:endParaRPr lang="ja-JP" altLang="en-US" dirty="0"/>
          </a:p>
        </p:txBody>
      </p:sp>
      <p:sp>
        <p:nvSpPr>
          <p:cNvPr id="78" name="正方形/長方形 77">
            <a:extLst>
              <a:ext uri="{FF2B5EF4-FFF2-40B4-BE49-F238E27FC236}">
                <a16:creationId xmlns:a16="http://schemas.microsoft.com/office/drawing/2014/main" id="{9D0BD01F-D894-4B51-A90D-3BD433219C43}"/>
              </a:ext>
            </a:extLst>
          </p:cNvPr>
          <p:cNvSpPr/>
          <p:nvPr/>
        </p:nvSpPr>
        <p:spPr>
          <a:xfrm>
            <a:off x="6772800" y="6372000"/>
            <a:ext cx="338554" cy="369332"/>
          </a:xfrm>
          <a:prstGeom prst="rect">
            <a:avLst/>
          </a:prstGeom>
        </p:spPr>
        <p:txBody>
          <a:bodyPr wrap="none">
            <a:spAutoFit/>
          </a:bodyPr>
          <a:lstStyle/>
          <a:p>
            <a:r>
              <a:rPr lang="en-US" altLang="ja-JP" dirty="0">
                <a:latin typeface="+mn-ea"/>
              </a:rPr>
              <a:t>C</a:t>
            </a:r>
            <a:endParaRPr lang="ja-JP" altLang="en-US" dirty="0"/>
          </a:p>
        </p:txBody>
      </p:sp>
      <p:sp>
        <p:nvSpPr>
          <p:cNvPr id="106" name="正方形/長方形 105">
            <a:extLst>
              <a:ext uri="{FF2B5EF4-FFF2-40B4-BE49-F238E27FC236}">
                <a16:creationId xmlns:a16="http://schemas.microsoft.com/office/drawing/2014/main" id="{87829F3A-FC59-49CD-AD7D-61F894E6E791}"/>
              </a:ext>
            </a:extLst>
          </p:cNvPr>
          <p:cNvSpPr/>
          <p:nvPr/>
        </p:nvSpPr>
        <p:spPr>
          <a:xfrm>
            <a:off x="6925200" y="6516000"/>
            <a:ext cx="338554" cy="369332"/>
          </a:xfrm>
          <a:prstGeom prst="rect">
            <a:avLst/>
          </a:prstGeom>
        </p:spPr>
        <p:txBody>
          <a:bodyPr wrap="none">
            <a:spAutoFit/>
          </a:bodyPr>
          <a:lstStyle/>
          <a:p>
            <a:r>
              <a:rPr lang="en-US" altLang="ja-JP" dirty="0">
                <a:latin typeface="+mn-ea"/>
              </a:rPr>
              <a:t>C</a:t>
            </a:r>
            <a:endParaRPr lang="ja-JP" altLang="en-US" dirty="0"/>
          </a:p>
        </p:txBody>
      </p:sp>
      <p:sp>
        <p:nvSpPr>
          <p:cNvPr id="107" name="正方形/長方形 106">
            <a:extLst>
              <a:ext uri="{FF2B5EF4-FFF2-40B4-BE49-F238E27FC236}">
                <a16:creationId xmlns:a16="http://schemas.microsoft.com/office/drawing/2014/main" id="{C050554D-2D1D-4FB3-905D-1F0454A09BD8}"/>
              </a:ext>
            </a:extLst>
          </p:cNvPr>
          <p:cNvSpPr/>
          <p:nvPr/>
        </p:nvSpPr>
        <p:spPr>
          <a:xfrm>
            <a:off x="2844000" y="5760000"/>
            <a:ext cx="330540" cy="369332"/>
          </a:xfrm>
          <a:prstGeom prst="rect">
            <a:avLst/>
          </a:prstGeom>
        </p:spPr>
        <p:txBody>
          <a:bodyPr wrap="none">
            <a:spAutoFit/>
          </a:bodyPr>
          <a:lstStyle/>
          <a:p>
            <a:r>
              <a:rPr lang="en-US" altLang="ja-JP" dirty="0">
                <a:latin typeface="+mn-ea"/>
              </a:rPr>
              <a:t>A</a:t>
            </a:r>
            <a:endParaRPr lang="ja-JP" altLang="en-US" dirty="0"/>
          </a:p>
        </p:txBody>
      </p:sp>
      <p:sp>
        <p:nvSpPr>
          <p:cNvPr id="91" name="Text Box 8">
            <a:extLst>
              <a:ext uri="{FF2B5EF4-FFF2-40B4-BE49-F238E27FC236}">
                <a16:creationId xmlns:a16="http://schemas.microsoft.com/office/drawing/2014/main" id="{A8DA0380-EEE9-421D-940B-6E1C79D7389E}"/>
              </a:ext>
            </a:extLst>
          </p:cNvPr>
          <p:cNvSpPr txBox="1">
            <a:spLocks noChangeArrowheads="1"/>
          </p:cNvSpPr>
          <p:nvPr/>
        </p:nvSpPr>
        <p:spPr bwMode="auto">
          <a:xfrm>
            <a:off x="5796172" y="46100"/>
            <a:ext cx="4053371" cy="369332"/>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確かに最初に示した⑨と同じ結果です。</a:t>
            </a:r>
            <a:endParaRPr lang="en-US" altLang="ja-JP" dirty="0">
              <a:latin typeface="+mn-ea"/>
            </a:endParaRPr>
          </a:p>
        </p:txBody>
      </p:sp>
      <p:grpSp>
        <p:nvGrpSpPr>
          <p:cNvPr id="108" name="グループ化 25">
            <a:extLst>
              <a:ext uri="{FF2B5EF4-FFF2-40B4-BE49-F238E27FC236}">
                <a16:creationId xmlns:a16="http://schemas.microsoft.com/office/drawing/2014/main" id="{F7EDA035-76F8-4455-B3E6-33704EAE6AD6}"/>
              </a:ext>
            </a:extLst>
          </p:cNvPr>
          <p:cNvGrpSpPr>
            <a:grpSpLocks/>
          </p:cNvGrpSpPr>
          <p:nvPr/>
        </p:nvGrpSpPr>
        <p:grpSpPr bwMode="auto">
          <a:xfrm>
            <a:off x="8290800" y="2111759"/>
            <a:ext cx="647700" cy="368300"/>
            <a:chOff x="8265543" y="5967772"/>
            <a:chExt cx="647700" cy="369332"/>
          </a:xfrm>
        </p:grpSpPr>
        <p:sp>
          <p:nvSpPr>
            <p:cNvPr id="109" name="下矢印 26">
              <a:extLst>
                <a:ext uri="{FF2B5EF4-FFF2-40B4-BE49-F238E27FC236}">
                  <a16:creationId xmlns:a16="http://schemas.microsoft.com/office/drawing/2014/main" id="{62F75866-AC5F-4BAC-9521-1F8D14F916DD}"/>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10" name="テキスト ボックス 27">
              <a:extLst>
                <a:ext uri="{FF2B5EF4-FFF2-40B4-BE49-F238E27FC236}">
                  <a16:creationId xmlns:a16="http://schemas.microsoft.com/office/drawing/2014/main" id="{0F380595-37ED-44BC-9EC0-3275D20B947F}"/>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⑨</a:t>
              </a:r>
            </a:p>
          </p:txBody>
        </p:sp>
      </p:grpSp>
      <p:pic>
        <p:nvPicPr>
          <p:cNvPr id="114" name="図 113">
            <a:extLst>
              <a:ext uri="{FF2B5EF4-FFF2-40B4-BE49-F238E27FC236}">
                <a16:creationId xmlns:a16="http://schemas.microsoft.com/office/drawing/2014/main" id="{50F15648-A590-4D2D-9D3E-5A40079CE5B9}"/>
              </a:ext>
            </a:extLst>
          </p:cNvPr>
          <p:cNvPicPr>
            <a:picLocks noChangeAspect="1"/>
          </p:cNvPicPr>
          <p:nvPr/>
        </p:nvPicPr>
        <p:blipFill>
          <a:blip r:embed="rId3"/>
          <a:stretch>
            <a:fillRect/>
          </a:stretch>
        </p:blipFill>
        <p:spPr>
          <a:xfrm>
            <a:off x="8017200" y="2494800"/>
            <a:ext cx="1158340" cy="853514"/>
          </a:xfrm>
          <a:prstGeom prst="rect">
            <a:avLst/>
          </a:prstGeom>
          <a:ln w="19050">
            <a:solidFill>
              <a:srgbClr val="FF0000"/>
            </a:solidFill>
          </a:ln>
        </p:spPr>
      </p:pic>
      <p:pic>
        <p:nvPicPr>
          <p:cNvPr id="118" name="図 117">
            <a:extLst>
              <a:ext uri="{FF2B5EF4-FFF2-40B4-BE49-F238E27FC236}">
                <a16:creationId xmlns:a16="http://schemas.microsoft.com/office/drawing/2014/main" id="{0CC8268E-DE49-40A3-A942-AFE1BE3A8A98}"/>
              </a:ext>
            </a:extLst>
          </p:cNvPr>
          <p:cNvPicPr>
            <a:picLocks noChangeAspect="1"/>
          </p:cNvPicPr>
          <p:nvPr/>
        </p:nvPicPr>
        <p:blipFill>
          <a:blip r:embed="rId4"/>
          <a:stretch>
            <a:fillRect/>
          </a:stretch>
        </p:blipFill>
        <p:spPr>
          <a:xfrm>
            <a:off x="792000" y="180000"/>
            <a:ext cx="4480948" cy="175275"/>
          </a:xfrm>
          <a:prstGeom prst="rect">
            <a:avLst/>
          </a:prstGeom>
        </p:spPr>
      </p:pic>
    </p:spTree>
    <p:extLst>
      <p:ext uri="{BB962C8B-B14F-4D97-AF65-F5344CB8AC3E}">
        <p14:creationId xmlns:p14="http://schemas.microsoft.com/office/powerpoint/2010/main" val="3883384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6000"/>
            <a:ext cx="9453504" cy="4536157"/>
          </a:xfrm>
        </p:spPr>
        <p:txBody>
          <a:bodyPr/>
          <a:lstStyle/>
          <a:p>
            <a:r>
              <a:rPr lang="en-US" altLang="ja-JP" sz="2400" dirty="0">
                <a:solidFill>
                  <a:schemeClr val="bg1">
                    <a:lumMod val="50000"/>
                  </a:schemeClr>
                </a:solidFill>
                <a:latin typeface="+mn-ea"/>
              </a:rPr>
              <a:t>Introduction</a:t>
            </a:r>
            <a:r>
              <a:rPr lang="ja-JP" altLang="en-US" sz="2400" dirty="0">
                <a:solidFill>
                  <a:schemeClr val="bg1">
                    <a:lumMod val="50000"/>
                  </a:schemeClr>
                </a:solidFill>
                <a:latin typeface="+mn-ea"/>
              </a:rPr>
              <a:t>、出現頻度解析（</a:t>
            </a:r>
            <a:r>
              <a:rPr lang="en-US" altLang="ja-JP" sz="2400" dirty="0">
                <a:solidFill>
                  <a:schemeClr val="bg1">
                    <a:lumMod val="50000"/>
                  </a:schemeClr>
                </a:solidFill>
                <a:latin typeface="+mn-ea"/>
              </a:rPr>
              <a:t>k=2</a:t>
            </a:r>
            <a:r>
              <a:rPr lang="ja-JP" altLang="en-US" sz="2400" dirty="0">
                <a:solidFill>
                  <a:schemeClr val="bg1">
                    <a:lumMod val="50000"/>
                  </a:schemeClr>
                </a:solidFill>
                <a:latin typeface="+mn-ea"/>
              </a:rPr>
              <a:t>）、出現頻度解析（</a:t>
            </a:r>
            <a:r>
              <a:rPr lang="en-US" altLang="ja-JP" sz="2400" dirty="0">
                <a:solidFill>
                  <a:schemeClr val="bg1">
                    <a:lumMod val="50000"/>
                  </a:schemeClr>
                </a:solidFill>
                <a:latin typeface="+mn-ea"/>
              </a:rPr>
              <a:t>k=1</a:t>
            </a:r>
            <a:r>
              <a:rPr lang="ja-JP" altLang="en-US" sz="2400" dirty="0">
                <a:solidFill>
                  <a:schemeClr val="bg1">
                    <a:lumMod val="50000"/>
                  </a:schemeClr>
                </a:solidFill>
                <a:latin typeface="+mn-ea"/>
              </a:rPr>
              <a:t>）</a:t>
            </a:r>
            <a:endParaRPr lang="en-US" altLang="ja-JP" sz="2400" dirty="0">
              <a:solidFill>
                <a:schemeClr val="bg1">
                  <a:lumMod val="50000"/>
                </a:schemeClr>
              </a:solidFill>
              <a:latin typeface="+mn-ea"/>
            </a:endParaRPr>
          </a:p>
          <a:p>
            <a:r>
              <a:rPr lang="en-US" altLang="ja-JP" sz="2400" dirty="0">
                <a:solidFill>
                  <a:schemeClr val="bg1">
                    <a:lumMod val="50000"/>
                  </a:schemeClr>
                </a:solidFill>
                <a:latin typeface="+mn-ea"/>
              </a:rPr>
              <a:t>k=1</a:t>
            </a:r>
            <a:r>
              <a:rPr lang="ja-JP" altLang="en-US" sz="2400" dirty="0">
                <a:solidFill>
                  <a:schemeClr val="bg1">
                    <a:lumMod val="50000"/>
                  </a:schemeClr>
                </a:solidFill>
                <a:latin typeface="+mn-ea"/>
              </a:rPr>
              <a:t>で実践、</a:t>
            </a:r>
            <a:r>
              <a:rPr lang="en-US" altLang="ja-JP" sz="2400" dirty="0">
                <a:latin typeface="+mn-ea"/>
              </a:rPr>
              <a:t>multi-FASTA</a:t>
            </a:r>
            <a:r>
              <a:rPr lang="ja-JP" altLang="en-US" sz="2400" dirty="0">
                <a:latin typeface="+mn-ea"/>
              </a:rPr>
              <a:t>ファイル</a:t>
            </a:r>
            <a:r>
              <a:rPr lang="ja-JP" altLang="en-US" sz="2400" dirty="0">
                <a:solidFill>
                  <a:schemeClr val="bg1">
                    <a:lumMod val="50000"/>
                  </a:schemeClr>
                </a:solidFill>
                <a:latin typeface="+mn-ea"/>
              </a:rPr>
              <a:t>、他の例題を実行</a:t>
            </a:r>
            <a:endParaRPr lang="en-US" altLang="ja-JP" sz="2400" dirty="0">
              <a:solidFill>
                <a:schemeClr val="bg1">
                  <a:lumMod val="50000"/>
                </a:schemeClr>
              </a:solidFill>
              <a:latin typeface="+mn-ea"/>
            </a:endParaRPr>
          </a:p>
          <a:p>
            <a:r>
              <a:rPr lang="en-US" altLang="ja-JP" sz="2400" dirty="0">
                <a:solidFill>
                  <a:schemeClr val="bg1">
                    <a:lumMod val="50000"/>
                  </a:schemeClr>
                </a:solidFill>
                <a:latin typeface="+mn-ea"/>
              </a:rPr>
              <a:t>k=2</a:t>
            </a:r>
            <a:r>
              <a:rPr lang="ja-JP" altLang="en-US" sz="2400" dirty="0">
                <a:solidFill>
                  <a:schemeClr val="bg1">
                    <a:lumMod val="50000"/>
                  </a:schemeClr>
                </a:solidFill>
                <a:latin typeface="+mn-ea"/>
              </a:rPr>
              <a:t>で実践、関数マニュアル、例題</a:t>
            </a:r>
            <a:r>
              <a:rPr lang="en-US" altLang="ja-JP" sz="2400" dirty="0">
                <a:solidFill>
                  <a:schemeClr val="bg1">
                    <a:lumMod val="50000"/>
                  </a:schemeClr>
                </a:solidFill>
                <a:latin typeface="+mn-ea"/>
              </a:rPr>
              <a:t>2</a:t>
            </a:r>
            <a:r>
              <a:rPr lang="ja-JP" altLang="en-US" sz="2400" dirty="0">
                <a:solidFill>
                  <a:schemeClr val="bg1">
                    <a:lumMod val="50000"/>
                  </a:schemeClr>
                </a:solidFill>
                <a:latin typeface="+mn-ea"/>
              </a:rPr>
              <a:t>を実行、例題</a:t>
            </a:r>
            <a:r>
              <a:rPr lang="en-US" altLang="ja-JP" sz="2400" dirty="0">
                <a:solidFill>
                  <a:schemeClr val="bg1">
                    <a:lumMod val="50000"/>
                  </a:schemeClr>
                </a:solidFill>
                <a:latin typeface="+mn-ea"/>
              </a:rPr>
              <a:t>7</a:t>
            </a:r>
            <a:r>
              <a:rPr lang="ja-JP" altLang="en-US" sz="2400" dirty="0">
                <a:solidFill>
                  <a:schemeClr val="bg1">
                    <a:lumMod val="50000"/>
                  </a:schemeClr>
                </a:solidFill>
                <a:latin typeface="+mn-ea"/>
              </a:rPr>
              <a:t>を実行</a:t>
            </a:r>
            <a:endParaRPr lang="en-US" altLang="ja-JP" sz="2400" dirty="0">
              <a:solidFill>
                <a:schemeClr val="bg1">
                  <a:lumMod val="50000"/>
                </a:schemeClr>
              </a:solidFill>
              <a:latin typeface="+mn-ea"/>
            </a:endParaRPr>
          </a:p>
          <a:p>
            <a:r>
              <a:rPr lang="ja-JP" altLang="en-US" sz="2400" dirty="0">
                <a:solidFill>
                  <a:schemeClr val="bg1">
                    <a:lumMod val="50000"/>
                  </a:schemeClr>
                </a:solidFill>
                <a:latin typeface="+mn-ea"/>
              </a:rPr>
              <a:t>確率の話、作図（例題</a:t>
            </a:r>
            <a:r>
              <a:rPr lang="en-US" altLang="ja-JP" sz="2400" dirty="0">
                <a:solidFill>
                  <a:schemeClr val="bg1">
                    <a:lumMod val="50000"/>
                  </a:schemeClr>
                </a:solidFill>
                <a:latin typeface="+mn-ea"/>
              </a:rPr>
              <a:t>10</a:t>
            </a:r>
            <a:r>
              <a:rPr lang="ja-JP" altLang="en-US" sz="2400" dirty="0">
                <a:solidFill>
                  <a:schemeClr val="bg1">
                    <a:lumMod val="50000"/>
                  </a:schemeClr>
                </a:solidFill>
                <a:latin typeface="+mn-ea"/>
              </a:rPr>
              <a:t>）、作図（例題</a:t>
            </a:r>
            <a:r>
              <a:rPr lang="en-US" altLang="ja-JP" sz="2400" dirty="0">
                <a:solidFill>
                  <a:schemeClr val="bg1">
                    <a:lumMod val="50000"/>
                  </a:schemeClr>
                </a:solidFill>
                <a:latin typeface="+mn-ea"/>
              </a:rPr>
              <a:t>11</a:t>
            </a:r>
            <a:r>
              <a:rPr lang="ja-JP" altLang="en-US" sz="2400" dirty="0">
                <a:solidFill>
                  <a:schemeClr val="bg1">
                    <a:lumMod val="50000"/>
                  </a:schemeClr>
                </a:solidFill>
                <a:latin typeface="+mn-ea"/>
              </a:rPr>
              <a:t>）、作図（例題</a:t>
            </a:r>
            <a:r>
              <a:rPr lang="en-US" altLang="ja-JP" sz="2400" dirty="0">
                <a:solidFill>
                  <a:schemeClr val="bg1">
                    <a:lumMod val="50000"/>
                  </a:schemeClr>
                </a:solidFill>
                <a:latin typeface="+mn-ea"/>
              </a:rPr>
              <a:t>12</a:t>
            </a:r>
            <a:r>
              <a:rPr lang="ja-JP" altLang="en-US" sz="2400" dirty="0">
                <a:solidFill>
                  <a:schemeClr val="bg1">
                    <a:lumMod val="50000"/>
                  </a:schemeClr>
                </a:solidFill>
                <a:latin typeface="+mn-ea"/>
              </a:rPr>
              <a:t>）</a:t>
            </a:r>
            <a:endParaRPr lang="en-US" altLang="ja-JP" sz="2400" dirty="0">
              <a:solidFill>
                <a:schemeClr val="bg1">
                  <a:lumMod val="50000"/>
                </a:schemeClr>
              </a:solidFill>
              <a:latin typeface="+mn-ea"/>
            </a:endParaRPr>
          </a:p>
          <a:p>
            <a:r>
              <a:rPr lang="ja-JP" altLang="en-US" sz="2400" dirty="0">
                <a:solidFill>
                  <a:schemeClr val="bg1">
                    <a:lumMod val="50000"/>
                  </a:schemeClr>
                </a:solidFill>
                <a:latin typeface="+mn-ea"/>
              </a:rPr>
              <a:t>塩基配列解析の基礎</a:t>
            </a:r>
            <a:endParaRPr lang="en-US" altLang="ja-JP" sz="2400" dirty="0">
              <a:solidFill>
                <a:schemeClr val="bg1">
                  <a:lumMod val="50000"/>
                </a:schemeClr>
              </a:solidFill>
              <a:latin typeface="+mn-ea"/>
            </a:endParaRPr>
          </a:p>
          <a:p>
            <a:pPr lvl="1"/>
            <a:r>
              <a:rPr lang="en-US" altLang="ja-JP" sz="2000" dirty="0">
                <a:solidFill>
                  <a:schemeClr val="bg1">
                    <a:lumMod val="50000"/>
                  </a:schemeClr>
                </a:solidFill>
                <a:latin typeface="+mn-ea"/>
              </a:rPr>
              <a:t>GC</a:t>
            </a:r>
            <a:r>
              <a:rPr lang="ja-JP" altLang="en-US" sz="2000" dirty="0">
                <a:solidFill>
                  <a:schemeClr val="bg1">
                    <a:lumMod val="50000"/>
                  </a:schemeClr>
                </a:solidFill>
                <a:latin typeface="+mn-ea"/>
              </a:rPr>
              <a:t>含量、ランダム配列を生成、部分配列の切り出し</a:t>
            </a:r>
            <a:endParaRPr lang="en-US" altLang="ja-JP" sz="2000" dirty="0">
              <a:solidFill>
                <a:schemeClr val="bg1">
                  <a:lumMod val="50000"/>
                </a:schemeClr>
              </a:solidFill>
              <a:latin typeface="+mn-ea"/>
            </a:endParaRPr>
          </a:p>
          <a:p>
            <a:r>
              <a:rPr lang="ja-JP" altLang="en-US" sz="2400" dirty="0">
                <a:solidFill>
                  <a:schemeClr val="bg1">
                    <a:lumMod val="50000"/>
                  </a:schemeClr>
                </a:solidFill>
                <a:latin typeface="+mn-ea"/>
              </a:rPr>
              <a:t>ゲノムサイズ推定</a:t>
            </a:r>
            <a:endParaRPr lang="en-US" altLang="ja-JP" sz="2400" dirty="0">
              <a:solidFill>
                <a:schemeClr val="bg1">
                  <a:lumMod val="50000"/>
                </a:schemeClr>
              </a:solidFill>
              <a:latin typeface="+mn-ea"/>
            </a:endParaRPr>
          </a:p>
          <a:p>
            <a:pPr lvl="1"/>
            <a:r>
              <a:rPr lang="ja-JP" altLang="en-US" sz="2000" dirty="0">
                <a:solidFill>
                  <a:schemeClr val="bg1">
                    <a:lumMod val="50000"/>
                  </a:schemeClr>
                </a:solidFill>
                <a:latin typeface="+mn-ea"/>
              </a:rPr>
              <a:t>サンプルデータ（例題</a:t>
            </a:r>
            <a:r>
              <a:rPr lang="en-US" altLang="ja-JP" sz="2000" dirty="0">
                <a:solidFill>
                  <a:schemeClr val="bg1">
                    <a:lumMod val="50000"/>
                  </a:schemeClr>
                </a:solidFill>
                <a:latin typeface="+mn-ea"/>
              </a:rPr>
              <a:t>32</a:t>
            </a:r>
            <a:r>
              <a:rPr lang="ja-JP" altLang="en-US" sz="2000" dirty="0">
                <a:solidFill>
                  <a:schemeClr val="bg1">
                    <a:lumMod val="50000"/>
                  </a:schemeClr>
                </a:solidFill>
                <a:latin typeface="+mn-ea"/>
              </a:rPr>
              <a:t>）、被覆率（</a:t>
            </a:r>
            <a:r>
              <a:rPr lang="en-US" altLang="ja-JP" sz="2000" dirty="0">
                <a:solidFill>
                  <a:schemeClr val="bg1">
                    <a:lumMod val="50000"/>
                  </a:schemeClr>
                </a:solidFill>
                <a:latin typeface="+mn-ea"/>
              </a:rPr>
              <a:t>coverage</a:t>
            </a:r>
            <a:r>
              <a:rPr lang="ja-JP" altLang="en-US" sz="2000" dirty="0">
                <a:solidFill>
                  <a:schemeClr val="bg1">
                    <a:lumMod val="50000"/>
                  </a:schemeClr>
                </a:solidFill>
                <a:latin typeface="+mn-ea"/>
              </a:rPr>
              <a:t>）、基本的な考え方</a:t>
            </a:r>
            <a:r>
              <a:rPr lang="en-US" altLang="ja-JP" sz="2000" dirty="0">
                <a:solidFill>
                  <a:schemeClr val="bg1">
                    <a:lumMod val="50000"/>
                  </a:schemeClr>
                </a:solidFill>
                <a:latin typeface="+mn-ea"/>
              </a:rPr>
              <a:t>(</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7</a:t>
            </a:r>
            <a:r>
              <a:rPr lang="ja-JP" altLang="en-US" sz="2000" dirty="0">
                <a:solidFill>
                  <a:schemeClr val="bg1">
                    <a:lumMod val="50000"/>
                  </a:schemeClr>
                </a:solidFill>
                <a:latin typeface="+mn-ea"/>
              </a:rPr>
              <a:t>）</a:t>
            </a:r>
            <a:endParaRPr lang="en-US" altLang="ja-JP" sz="2000" dirty="0">
              <a:solidFill>
                <a:schemeClr val="bg1">
                  <a:lumMod val="50000"/>
                </a:schemeClr>
              </a:solidFill>
              <a:latin typeface="+mn-ea"/>
            </a:endParaRPr>
          </a:p>
          <a:p>
            <a:pPr lvl="1"/>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8</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k=2)</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9</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k=3</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1,000</a:t>
            </a:r>
            <a:r>
              <a:rPr lang="ja-JP" altLang="en-US" sz="2000" dirty="0">
                <a:solidFill>
                  <a:schemeClr val="bg1">
                    <a:lumMod val="50000"/>
                  </a:schemeClr>
                </a:solidFill>
                <a:latin typeface="+mn-ea"/>
              </a:rPr>
              <a:t>塩基の仮想ゲノム（サンプルデータの例題</a:t>
            </a:r>
            <a:r>
              <a:rPr lang="en-US" altLang="ja-JP" sz="2000" dirty="0">
                <a:solidFill>
                  <a:schemeClr val="bg1">
                    <a:lumMod val="50000"/>
                  </a:schemeClr>
                </a:solidFill>
                <a:latin typeface="+mn-ea"/>
              </a:rPr>
              <a:t>33</a:t>
            </a:r>
            <a:r>
              <a:rPr lang="ja-JP" altLang="en-US" sz="2000" dirty="0">
                <a:solidFill>
                  <a:schemeClr val="bg1">
                    <a:lumMod val="50000"/>
                  </a:schemeClr>
                </a:solidFill>
                <a:latin typeface="+mn-ea"/>
              </a:rPr>
              <a:t>）</a:t>
            </a:r>
            <a:endParaRPr lang="en-US" altLang="ja-JP" sz="2000" dirty="0">
              <a:solidFill>
                <a:schemeClr val="bg1">
                  <a:lumMod val="50000"/>
                </a:schemeClr>
              </a:solidFill>
              <a:latin typeface="+mn-ea"/>
            </a:endParaRPr>
          </a:p>
          <a:p>
            <a:pPr lvl="1"/>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11(k=10)</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12(k=10)</a:t>
            </a:r>
            <a:r>
              <a:rPr lang="ja-JP" altLang="en-US" sz="2000" dirty="0">
                <a:solidFill>
                  <a:schemeClr val="bg1">
                    <a:lumMod val="50000"/>
                  </a:schemeClr>
                </a:solidFill>
                <a:latin typeface="+mn-ea"/>
              </a:rPr>
              <a:t>、シークエンスエラーを含む場合</a:t>
            </a:r>
            <a:endParaRPr lang="en-US" altLang="ja-JP" sz="2000" dirty="0">
              <a:solidFill>
                <a:schemeClr val="bg1">
                  <a:lumMod val="50000"/>
                </a:schemeClr>
              </a:solidFill>
              <a:latin typeface="+mn-ea"/>
            </a:endParaRPr>
          </a:p>
          <a:p>
            <a:endParaRPr lang="en-US" altLang="ja-JP" sz="2400" dirty="0">
              <a:solidFill>
                <a:schemeClr val="bg1">
                  <a:lumMod val="50000"/>
                </a:schemeClr>
              </a:solidFill>
              <a:latin typeface="+mn-ea"/>
            </a:endParaRPr>
          </a:p>
          <a:p>
            <a:pPr lvl="1"/>
            <a:endParaRPr lang="en-US" altLang="ja-JP" sz="2000" dirty="0">
              <a:solidFill>
                <a:schemeClr val="bg1">
                  <a:lumMod val="50000"/>
                </a:schemeClr>
              </a:solidFill>
              <a:latin typeface="+mn-ea"/>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48</a:t>
            </a:fld>
            <a:endParaRPr kumimoji="0" lang="en-US" altLang="ja-JP">
              <a:latin typeface="Arial Black" pitchFamily="34" charset="0"/>
            </a:endParaRPr>
          </a:p>
        </p:txBody>
      </p:sp>
    </p:spTree>
    <p:extLst>
      <p:ext uri="{BB962C8B-B14F-4D97-AF65-F5344CB8AC3E}">
        <p14:creationId xmlns:p14="http://schemas.microsoft.com/office/powerpoint/2010/main" val="36988881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E921B11-2A9D-4B23-9FBD-0025EF9346D5}"/>
              </a:ext>
            </a:extLst>
          </p:cNvPr>
          <p:cNvPicPr>
            <a:picLocks noChangeAspect="1"/>
          </p:cNvPicPr>
          <p:nvPr/>
        </p:nvPicPr>
        <p:blipFill>
          <a:blip r:embed="rId3"/>
          <a:stretch>
            <a:fillRect/>
          </a:stretch>
        </p:blipFill>
        <p:spPr>
          <a:xfrm>
            <a:off x="36000" y="936000"/>
            <a:ext cx="9391650" cy="5162550"/>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en-US" altLang="ja-JP" sz="4000" dirty="0">
                <a:latin typeface="+mn-ea"/>
              </a:rPr>
              <a:t>multi-FASTA</a:t>
            </a:r>
            <a:r>
              <a:rPr lang="ja-JP" altLang="en-US" sz="4000" dirty="0">
                <a:latin typeface="+mn-ea"/>
              </a:rPr>
              <a:t>ファイル</a:t>
            </a:r>
            <a:r>
              <a:rPr lang="en-US" altLang="ja-JP" sz="4000" dirty="0">
                <a:latin typeface="+mn-ea"/>
              </a:rPr>
              <a:t>1</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49</a:t>
            </a:fld>
            <a:endParaRPr lang="en-US" altLang="ja-JP" dirty="0">
              <a:solidFill>
                <a:srgbClr val="000000"/>
              </a:solidFill>
            </a:endParaRPr>
          </a:p>
        </p:txBody>
      </p:sp>
      <p:sp>
        <p:nvSpPr>
          <p:cNvPr id="8" name="Text Box 8">
            <a:extLst>
              <a:ext uri="{FF2B5EF4-FFF2-40B4-BE49-F238E27FC236}">
                <a16:creationId xmlns:a16="http://schemas.microsoft.com/office/drawing/2014/main" id="{8B911BE7-488C-4993-A08F-581949DDC2BE}"/>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①を入力として得た、②の出力ファイルの形式が、③</a:t>
            </a:r>
            <a:r>
              <a:rPr lang="ja-JP" altLang="en-US" dirty="0">
                <a:solidFill>
                  <a:srgbClr val="FF0000"/>
                </a:solidFill>
                <a:latin typeface="+mn-ea"/>
              </a:rPr>
              <a:t>配列あたり</a:t>
            </a:r>
            <a:r>
              <a:rPr lang="en-US" altLang="ja-JP" dirty="0">
                <a:solidFill>
                  <a:srgbClr val="FF0000"/>
                </a:solidFill>
                <a:latin typeface="+mn-ea"/>
              </a:rPr>
              <a:t>1</a:t>
            </a:r>
            <a:r>
              <a:rPr lang="ja-JP" altLang="en-US" dirty="0">
                <a:solidFill>
                  <a:srgbClr val="FF0000"/>
                </a:solidFill>
                <a:latin typeface="+mn-ea"/>
              </a:rPr>
              <a:t>行で表現されている理由は、複数の配列を含む</a:t>
            </a:r>
            <a:r>
              <a:rPr lang="en-US" altLang="ja-JP" dirty="0">
                <a:solidFill>
                  <a:srgbClr val="FF0000"/>
                </a:solidFill>
                <a:latin typeface="+mn-ea"/>
              </a:rPr>
              <a:t>multi-FASTA</a:t>
            </a:r>
            <a:r>
              <a:rPr lang="ja-JP" altLang="en-US" dirty="0">
                <a:solidFill>
                  <a:srgbClr val="FF0000"/>
                </a:solidFill>
                <a:latin typeface="+mn-ea"/>
              </a:rPr>
              <a:t>形式ファイルへの対応を意識しているから</a:t>
            </a:r>
            <a:r>
              <a:rPr lang="ja-JP" altLang="en-US" dirty="0">
                <a:latin typeface="+mn-ea"/>
              </a:rPr>
              <a:t>です。</a:t>
            </a:r>
            <a:endParaRPr lang="en-US" altLang="ja-JP" dirty="0">
              <a:latin typeface="+mn-ea"/>
            </a:endParaRPr>
          </a:p>
        </p:txBody>
      </p:sp>
      <p:grpSp>
        <p:nvGrpSpPr>
          <p:cNvPr id="20" name="グループ化 19">
            <a:extLst>
              <a:ext uri="{FF2B5EF4-FFF2-40B4-BE49-F238E27FC236}">
                <a16:creationId xmlns:a16="http://schemas.microsoft.com/office/drawing/2014/main" id="{4AE8429E-B739-4E4A-AF51-54BEF22F912C}"/>
              </a:ext>
            </a:extLst>
          </p:cNvPr>
          <p:cNvGrpSpPr>
            <a:grpSpLocks/>
          </p:cNvGrpSpPr>
          <p:nvPr/>
        </p:nvGrpSpPr>
        <p:grpSpPr bwMode="auto">
          <a:xfrm>
            <a:off x="7389470" y="4176000"/>
            <a:ext cx="433387" cy="647700"/>
            <a:chOff x="9008376" y="4278533"/>
            <a:chExt cx="432048" cy="647700"/>
          </a:xfrm>
        </p:grpSpPr>
        <p:sp>
          <p:nvSpPr>
            <p:cNvPr id="21" name="下矢印 20">
              <a:extLst>
                <a:ext uri="{FF2B5EF4-FFF2-40B4-BE49-F238E27FC236}">
                  <a16:creationId xmlns:a16="http://schemas.microsoft.com/office/drawing/2014/main" id="{E7421071-2543-48DD-BAE0-CB400A29C8DB}"/>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2" name="テキスト ボックス 21">
              <a:extLst>
                <a:ext uri="{FF2B5EF4-FFF2-40B4-BE49-F238E27FC236}">
                  <a16:creationId xmlns:a16="http://schemas.microsoft.com/office/drawing/2014/main" id="{96FC5AE5-5A24-41D1-9620-3CD8D4DEE875}"/>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17" name="グループ化 16">
            <a:extLst>
              <a:ext uri="{FF2B5EF4-FFF2-40B4-BE49-F238E27FC236}">
                <a16:creationId xmlns:a16="http://schemas.microsoft.com/office/drawing/2014/main" id="{8632CCE9-F354-46D6-837E-93D66C64C44D}"/>
              </a:ext>
            </a:extLst>
          </p:cNvPr>
          <p:cNvGrpSpPr>
            <a:grpSpLocks/>
          </p:cNvGrpSpPr>
          <p:nvPr/>
        </p:nvGrpSpPr>
        <p:grpSpPr bwMode="auto">
          <a:xfrm>
            <a:off x="4392000" y="2204864"/>
            <a:ext cx="433387" cy="647700"/>
            <a:chOff x="9008376" y="4278533"/>
            <a:chExt cx="432048" cy="647700"/>
          </a:xfrm>
        </p:grpSpPr>
        <p:sp>
          <p:nvSpPr>
            <p:cNvPr id="18" name="下矢印 20">
              <a:extLst>
                <a:ext uri="{FF2B5EF4-FFF2-40B4-BE49-F238E27FC236}">
                  <a16:creationId xmlns:a16="http://schemas.microsoft.com/office/drawing/2014/main" id="{C860645A-49C1-48AF-80D1-D8BD248AA9FD}"/>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9" name="テキスト ボックス 18">
              <a:extLst>
                <a:ext uri="{FF2B5EF4-FFF2-40B4-BE49-F238E27FC236}">
                  <a16:creationId xmlns:a16="http://schemas.microsoft.com/office/drawing/2014/main" id="{E1121472-73CB-41D5-9A1C-4866FE927F5B}"/>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pic>
        <p:nvPicPr>
          <p:cNvPr id="30" name="図 29">
            <a:extLst>
              <a:ext uri="{FF2B5EF4-FFF2-40B4-BE49-F238E27FC236}">
                <a16:creationId xmlns:a16="http://schemas.microsoft.com/office/drawing/2014/main" id="{DF764AEC-8C46-4C8B-BAA2-70B9B90FE137}"/>
              </a:ext>
            </a:extLst>
          </p:cNvPr>
          <p:cNvPicPr>
            <a:picLocks noChangeAspect="1"/>
          </p:cNvPicPr>
          <p:nvPr/>
        </p:nvPicPr>
        <p:blipFill>
          <a:blip r:embed="rId4"/>
          <a:stretch>
            <a:fillRect/>
          </a:stretch>
        </p:blipFill>
        <p:spPr>
          <a:xfrm>
            <a:off x="704528" y="3376006"/>
            <a:ext cx="3353090" cy="792548"/>
          </a:xfrm>
          <a:prstGeom prst="rect">
            <a:avLst/>
          </a:prstGeom>
          <a:ln w="19050">
            <a:solidFill>
              <a:srgbClr val="FF0000"/>
            </a:solidFill>
          </a:ln>
        </p:spPr>
      </p:pic>
      <p:grpSp>
        <p:nvGrpSpPr>
          <p:cNvPr id="31" name="グループ化 30">
            <a:extLst>
              <a:ext uri="{FF2B5EF4-FFF2-40B4-BE49-F238E27FC236}">
                <a16:creationId xmlns:a16="http://schemas.microsoft.com/office/drawing/2014/main" id="{A49D5A95-CD27-4866-AE2D-610D862F64CA}"/>
              </a:ext>
            </a:extLst>
          </p:cNvPr>
          <p:cNvGrpSpPr>
            <a:grpSpLocks/>
          </p:cNvGrpSpPr>
          <p:nvPr/>
        </p:nvGrpSpPr>
        <p:grpSpPr bwMode="auto">
          <a:xfrm>
            <a:off x="4057618" y="3445200"/>
            <a:ext cx="433387" cy="647700"/>
            <a:chOff x="9008376" y="4278533"/>
            <a:chExt cx="432048" cy="647700"/>
          </a:xfrm>
        </p:grpSpPr>
        <p:sp>
          <p:nvSpPr>
            <p:cNvPr id="32" name="下矢印 20">
              <a:extLst>
                <a:ext uri="{FF2B5EF4-FFF2-40B4-BE49-F238E27FC236}">
                  <a16:creationId xmlns:a16="http://schemas.microsoft.com/office/drawing/2014/main" id="{713A61BD-131A-4D76-8F13-BF841D725147}"/>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3" name="テキスト ボックス 32">
              <a:extLst>
                <a:ext uri="{FF2B5EF4-FFF2-40B4-BE49-F238E27FC236}">
                  <a16:creationId xmlns:a16="http://schemas.microsoft.com/office/drawing/2014/main" id="{FB622610-8247-49F6-97FE-53922D31D51E}"/>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pic>
        <p:nvPicPr>
          <p:cNvPr id="34" name="図 33">
            <a:extLst>
              <a:ext uri="{FF2B5EF4-FFF2-40B4-BE49-F238E27FC236}">
                <a16:creationId xmlns:a16="http://schemas.microsoft.com/office/drawing/2014/main" id="{D30150A9-6455-4487-B1DB-2068CE8B2B5C}"/>
              </a:ext>
            </a:extLst>
          </p:cNvPr>
          <p:cNvPicPr>
            <a:picLocks noChangeAspect="1"/>
          </p:cNvPicPr>
          <p:nvPr/>
        </p:nvPicPr>
        <p:blipFill>
          <a:blip r:embed="rId5"/>
          <a:stretch>
            <a:fillRect/>
          </a:stretch>
        </p:blipFill>
        <p:spPr>
          <a:xfrm>
            <a:off x="792000" y="180000"/>
            <a:ext cx="4480948" cy="175275"/>
          </a:xfrm>
          <a:prstGeom prst="rect">
            <a:avLst/>
          </a:prstGeom>
        </p:spPr>
      </p:pic>
    </p:spTree>
    <p:extLst>
      <p:ext uri="{BB962C8B-B14F-4D97-AF65-F5344CB8AC3E}">
        <p14:creationId xmlns:p14="http://schemas.microsoft.com/office/powerpoint/2010/main" val="1453122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344488" y="188640"/>
            <a:ext cx="5631512" cy="936104"/>
          </a:xfrm>
        </p:spPr>
        <p:txBody>
          <a:bodyPr/>
          <a:lstStyle/>
          <a:p>
            <a:r>
              <a:rPr lang="en-US" altLang="ja-JP" sz="4000" dirty="0"/>
              <a:t>Introduction4</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5</a:t>
            </a:fld>
            <a:endParaRPr lang="en-US" altLang="ja-JP" dirty="0">
              <a:solidFill>
                <a:srgbClr val="000000"/>
              </a:solidFill>
            </a:endParaRPr>
          </a:p>
        </p:txBody>
      </p:sp>
      <p:sp>
        <p:nvSpPr>
          <p:cNvPr id="22" name="Text Box 8">
            <a:extLst>
              <a:ext uri="{FF2B5EF4-FFF2-40B4-BE49-F238E27FC236}">
                <a16:creationId xmlns:a16="http://schemas.microsoft.com/office/drawing/2014/main" id="{4CB4C92C-C7F8-45A9-BA99-9CE0625773D2}"/>
              </a:ext>
            </a:extLst>
          </p:cNvPr>
          <p:cNvSpPr txBox="1">
            <a:spLocks noChangeArrowheads="1"/>
          </p:cNvSpPr>
          <p:nvPr/>
        </p:nvSpPr>
        <p:spPr bwMode="auto">
          <a:xfrm>
            <a:off x="5796172" y="46100"/>
            <a:ext cx="4053371" cy="64633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同様にして、③</a:t>
            </a:r>
            <a:r>
              <a:rPr lang="en-US" altLang="ja-JP" dirty="0">
                <a:latin typeface="+mn-ea"/>
              </a:rPr>
              <a:t>k=</a:t>
            </a:r>
            <a:r>
              <a:rPr lang="en-US" altLang="ja-JP" dirty="0">
                <a:solidFill>
                  <a:srgbClr val="669900"/>
                </a:solidFill>
                <a:latin typeface="+mn-ea"/>
              </a:rPr>
              <a:t>8</a:t>
            </a:r>
            <a:r>
              <a:rPr lang="ja-JP" altLang="en-US" dirty="0">
                <a:latin typeface="+mn-ea"/>
              </a:rPr>
              <a:t>の場合は、④</a:t>
            </a:r>
            <a:r>
              <a:rPr lang="en-US" altLang="ja-JP" dirty="0">
                <a:solidFill>
                  <a:srgbClr val="FF0000"/>
                </a:solidFill>
                <a:latin typeface="+mn-ea"/>
              </a:rPr>
              <a:t>13</a:t>
            </a:r>
            <a:r>
              <a:rPr lang="ja-JP" altLang="en-US" dirty="0">
                <a:latin typeface="+mn-ea"/>
              </a:rPr>
              <a:t>個の</a:t>
            </a:r>
            <a:r>
              <a:rPr lang="en-US" altLang="ja-JP" dirty="0">
                <a:latin typeface="+mn-ea"/>
              </a:rPr>
              <a:t>k-mer</a:t>
            </a:r>
            <a:r>
              <a:rPr lang="ja-JP" altLang="en-US" dirty="0">
                <a:latin typeface="+mn-ea"/>
              </a:rPr>
              <a:t>を生成可能。</a:t>
            </a:r>
            <a:endParaRPr lang="en-US" altLang="ja-JP" dirty="0">
              <a:latin typeface="+mn-ea"/>
            </a:endParaRPr>
          </a:p>
        </p:txBody>
      </p:sp>
      <p:sp>
        <p:nvSpPr>
          <p:cNvPr id="20" name="正方形/長方形 19">
            <a:extLst>
              <a:ext uri="{FF2B5EF4-FFF2-40B4-BE49-F238E27FC236}">
                <a16:creationId xmlns:a16="http://schemas.microsoft.com/office/drawing/2014/main" id="{12BD418E-733D-48E7-9375-46C4D45B69CD}"/>
              </a:ext>
            </a:extLst>
          </p:cNvPr>
          <p:cNvSpPr/>
          <p:nvPr/>
        </p:nvSpPr>
        <p:spPr>
          <a:xfrm>
            <a:off x="36000" y="2016000"/>
            <a:ext cx="3207929" cy="369332"/>
          </a:xfrm>
          <a:prstGeom prst="rect">
            <a:avLst/>
          </a:prstGeom>
        </p:spPr>
        <p:txBody>
          <a:bodyPr wrap="none">
            <a:spAutoFit/>
          </a:bodyPr>
          <a:lstStyle/>
          <a:p>
            <a:r>
              <a:rPr lang="en-US" altLang="ja-JP" dirty="0">
                <a:latin typeface="+mn-ea"/>
              </a:rPr>
              <a:t>GGTACG</a:t>
            </a:r>
            <a:r>
              <a:rPr lang="en-US" altLang="ja-JP" dirty="0">
                <a:latin typeface="+mn-ea"/>
                <a:ea typeface="+mn-ea"/>
              </a:rPr>
              <a:t>GTTCCGGTTGCCGA</a:t>
            </a:r>
            <a:endParaRPr lang="ja-JP" altLang="en-US" sz="1800" dirty="0">
              <a:latin typeface="+mn-ea"/>
              <a:ea typeface="+mn-ea"/>
            </a:endParaRPr>
          </a:p>
        </p:txBody>
      </p:sp>
      <p:cxnSp>
        <p:nvCxnSpPr>
          <p:cNvPr id="98" name="直線コネクタ 97">
            <a:extLst>
              <a:ext uri="{FF2B5EF4-FFF2-40B4-BE49-F238E27FC236}">
                <a16:creationId xmlns:a16="http://schemas.microsoft.com/office/drawing/2014/main" id="{F319074E-7C68-49B5-A89E-204706CC8442}"/>
              </a:ext>
            </a:extLst>
          </p:cNvPr>
          <p:cNvCxnSpPr/>
          <p:nvPr/>
        </p:nvCxnSpPr>
        <p:spPr bwMode="auto">
          <a:xfrm>
            <a:off x="16020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99" name="直線コネクタ 98">
            <a:extLst>
              <a:ext uri="{FF2B5EF4-FFF2-40B4-BE49-F238E27FC236}">
                <a16:creationId xmlns:a16="http://schemas.microsoft.com/office/drawing/2014/main" id="{8F2364CB-A21E-4ED9-84A9-72719FC59394}"/>
              </a:ext>
            </a:extLst>
          </p:cNvPr>
          <p:cNvCxnSpPr/>
          <p:nvPr/>
        </p:nvCxnSpPr>
        <p:spPr bwMode="auto">
          <a:xfrm>
            <a:off x="23220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100" name="直線コネクタ 99">
            <a:extLst>
              <a:ext uri="{FF2B5EF4-FFF2-40B4-BE49-F238E27FC236}">
                <a16:creationId xmlns:a16="http://schemas.microsoft.com/office/drawing/2014/main" id="{18C21C7B-7479-49D2-B2F1-096E4AA7D3A6}"/>
              </a:ext>
            </a:extLst>
          </p:cNvPr>
          <p:cNvCxnSpPr/>
          <p:nvPr/>
        </p:nvCxnSpPr>
        <p:spPr bwMode="auto">
          <a:xfrm>
            <a:off x="30960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101" name="直線コネクタ 100">
            <a:extLst>
              <a:ext uri="{FF2B5EF4-FFF2-40B4-BE49-F238E27FC236}">
                <a16:creationId xmlns:a16="http://schemas.microsoft.com/office/drawing/2014/main" id="{7C154258-6176-44C8-B7D5-1DB9E35DECFE}"/>
              </a:ext>
            </a:extLst>
          </p:cNvPr>
          <p:cNvCxnSpPr/>
          <p:nvPr/>
        </p:nvCxnSpPr>
        <p:spPr bwMode="auto">
          <a:xfrm>
            <a:off x="8712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102" name="直線コネクタ 101">
            <a:extLst>
              <a:ext uri="{FF2B5EF4-FFF2-40B4-BE49-F238E27FC236}">
                <a16:creationId xmlns:a16="http://schemas.microsoft.com/office/drawing/2014/main" id="{28EE06DF-5D2A-40F7-BBF9-F7D184814ADE}"/>
              </a:ext>
            </a:extLst>
          </p:cNvPr>
          <p:cNvCxnSpPr/>
          <p:nvPr/>
        </p:nvCxnSpPr>
        <p:spPr bwMode="auto">
          <a:xfrm>
            <a:off x="1332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27" name="正方形/長方形 26">
            <a:extLst>
              <a:ext uri="{FF2B5EF4-FFF2-40B4-BE49-F238E27FC236}">
                <a16:creationId xmlns:a16="http://schemas.microsoft.com/office/drawing/2014/main" id="{0660D513-78B6-43A6-8445-153074AC9C4C}"/>
              </a:ext>
            </a:extLst>
          </p:cNvPr>
          <p:cNvSpPr/>
          <p:nvPr/>
        </p:nvSpPr>
        <p:spPr>
          <a:xfrm>
            <a:off x="36000" y="2340000"/>
            <a:ext cx="1091966" cy="369332"/>
          </a:xfrm>
          <a:prstGeom prst="rect">
            <a:avLst/>
          </a:prstGeom>
        </p:spPr>
        <p:txBody>
          <a:bodyPr wrap="none">
            <a:spAutoFit/>
          </a:bodyPr>
          <a:lstStyle/>
          <a:p>
            <a:r>
              <a:rPr lang="en-US" altLang="ja-JP" dirty="0">
                <a:latin typeface="+mn-ea"/>
              </a:rPr>
              <a:t>GGTACG</a:t>
            </a:r>
            <a:endParaRPr lang="ja-JP" altLang="en-US" dirty="0"/>
          </a:p>
        </p:txBody>
      </p:sp>
      <p:sp>
        <p:nvSpPr>
          <p:cNvPr id="28" name="正方形/長方形 27">
            <a:extLst>
              <a:ext uri="{FF2B5EF4-FFF2-40B4-BE49-F238E27FC236}">
                <a16:creationId xmlns:a16="http://schemas.microsoft.com/office/drawing/2014/main" id="{9583C903-4DDE-4117-BE13-37FE4462A90C}"/>
              </a:ext>
            </a:extLst>
          </p:cNvPr>
          <p:cNvSpPr/>
          <p:nvPr/>
        </p:nvSpPr>
        <p:spPr>
          <a:xfrm>
            <a:off x="194400" y="2520000"/>
            <a:ext cx="1091966" cy="369332"/>
          </a:xfrm>
          <a:prstGeom prst="rect">
            <a:avLst/>
          </a:prstGeom>
        </p:spPr>
        <p:txBody>
          <a:bodyPr wrap="none">
            <a:spAutoFit/>
          </a:bodyPr>
          <a:lstStyle/>
          <a:p>
            <a:r>
              <a:rPr lang="en-US" altLang="ja-JP" dirty="0">
                <a:latin typeface="+mn-ea"/>
              </a:rPr>
              <a:t>GTACGG</a:t>
            </a:r>
            <a:endParaRPr lang="ja-JP" altLang="en-US" dirty="0"/>
          </a:p>
        </p:txBody>
      </p:sp>
      <p:sp>
        <p:nvSpPr>
          <p:cNvPr id="29" name="正方形/長方形 28">
            <a:extLst>
              <a:ext uri="{FF2B5EF4-FFF2-40B4-BE49-F238E27FC236}">
                <a16:creationId xmlns:a16="http://schemas.microsoft.com/office/drawing/2014/main" id="{8CC63630-665A-4BC2-A214-540281F26982}"/>
              </a:ext>
            </a:extLst>
          </p:cNvPr>
          <p:cNvSpPr/>
          <p:nvPr/>
        </p:nvSpPr>
        <p:spPr>
          <a:xfrm>
            <a:off x="352800" y="2700000"/>
            <a:ext cx="1071127" cy="369332"/>
          </a:xfrm>
          <a:prstGeom prst="rect">
            <a:avLst/>
          </a:prstGeom>
        </p:spPr>
        <p:txBody>
          <a:bodyPr wrap="none">
            <a:spAutoFit/>
          </a:bodyPr>
          <a:lstStyle/>
          <a:p>
            <a:r>
              <a:rPr lang="en-US" altLang="ja-JP" dirty="0">
                <a:latin typeface="+mn-ea"/>
              </a:rPr>
              <a:t>TACGGT</a:t>
            </a:r>
            <a:endParaRPr lang="ja-JP" altLang="en-US" dirty="0"/>
          </a:p>
        </p:txBody>
      </p:sp>
      <p:sp>
        <p:nvSpPr>
          <p:cNvPr id="30" name="正方形/長方形 29">
            <a:extLst>
              <a:ext uri="{FF2B5EF4-FFF2-40B4-BE49-F238E27FC236}">
                <a16:creationId xmlns:a16="http://schemas.microsoft.com/office/drawing/2014/main" id="{2EA6CAEF-E235-4E79-8768-346351D4663A}"/>
              </a:ext>
            </a:extLst>
          </p:cNvPr>
          <p:cNvSpPr/>
          <p:nvPr/>
        </p:nvSpPr>
        <p:spPr>
          <a:xfrm>
            <a:off x="482400" y="2880000"/>
            <a:ext cx="1071127" cy="369332"/>
          </a:xfrm>
          <a:prstGeom prst="rect">
            <a:avLst/>
          </a:prstGeom>
        </p:spPr>
        <p:txBody>
          <a:bodyPr wrap="none">
            <a:spAutoFit/>
          </a:bodyPr>
          <a:lstStyle/>
          <a:p>
            <a:r>
              <a:rPr lang="en-US" altLang="ja-JP" dirty="0">
                <a:latin typeface="+mn-ea"/>
              </a:rPr>
              <a:t>ACGGTT</a:t>
            </a:r>
            <a:endParaRPr lang="ja-JP" altLang="en-US" dirty="0"/>
          </a:p>
        </p:txBody>
      </p:sp>
      <p:sp>
        <p:nvSpPr>
          <p:cNvPr id="31" name="正方形/長方形 30">
            <a:extLst>
              <a:ext uri="{FF2B5EF4-FFF2-40B4-BE49-F238E27FC236}">
                <a16:creationId xmlns:a16="http://schemas.microsoft.com/office/drawing/2014/main" id="{DF82E47D-499E-423C-9F25-5770BE7BE651}"/>
              </a:ext>
            </a:extLst>
          </p:cNvPr>
          <p:cNvSpPr/>
          <p:nvPr/>
        </p:nvSpPr>
        <p:spPr>
          <a:xfrm>
            <a:off x="619200" y="3060000"/>
            <a:ext cx="1079142" cy="369332"/>
          </a:xfrm>
          <a:prstGeom prst="rect">
            <a:avLst/>
          </a:prstGeom>
        </p:spPr>
        <p:txBody>
          <a:bodyPr wrap="none">
            <a:spAutoFit/>
          </a:bodyPr>
          <a:lstStyle/>
          <a:p>
            <a:r>
              <a:rPr lang="en-US" altLang="ja-JP" dirty="0">
                <a:latin typeface="+mn-ea"/>
              </a:rPr>
              <a:t>CGGTTC</a:t>
            </a:r>
            <a:endParaRPr lang="ja-JP" altLang="en-US" dirty="0"/>
          </a:p>
        </p:txBody>
      </p:sp>
      <p:sp>
        <p:nvSpPr>
          <p:cNvPr id="32" name="正方形/長方形 31">
            <a:extLst>
              <a:ext uri="{FF2B5EF4-FFF2-40B4-BE49-F238E27FC236}">
                <a16:creationId xmlns:a16="http://schemas.microsoft.com/office/drawing/2014/main" id="{ACBC83EE-102A-47D5-989B-224472E9FA24}"/>
              </a:ext>
            </a:extLst>
          </p:cNvPr>
          <p:cNvSpPr/>
          <p:nvPr/>
        </p:nvSpPr>
        <p:spPr>
          <a:xfrm>
            <a:off x="770400" y="3240000"/>
            <a:ext cx="1079142" cy="369332"/>
          </a:xfrm>
          <a:prstGeom prst="rect">
            <a:avLst/>
          </a:prstGeom>
        </p:spPr>
        <p:txBody>
          <a:bodyPr wrap="none">
            <a:spAutoFit/>
          </a:bodyPr>
          <a:lstStyle/>
          <a:p>
            <a:r>
              <a:rPr lang="en-US" altLang="ja-JP" dirty="0">
                <a:latin typeface="+mn-ea"/>
              </a:rPr>
              <a:t>GGTTCC</a:t>
            </a:r>
            <a:endParaRPr lang="ja-JP" altLang="en-US" dirty="0"/>
          </a:p>
        </p:txBody>
      </p:sp>
      <p:sp>
        <p:nvSpPr>
          <p:cNvPr id="33" name="正方形/長方形 32">
            <a:extLst>
              <a:ext uri="{FF2B5EF4-FFF2-40B4-BE49-F238E27FC236}">
                <a16:creationId xmlns:a16="http://schemas.microsoft.com/office/drawing/2014/main" id="{F0C98701-A7E1-41EF-9A8D-75B0E7A8DBD3}"/>
              </a:ext>
            </a:extLst>
          </p:cNvPr>
          <p:cNvSpPr/>
          <p:nvPr/>
        </p:nvSpPr>
        <p:spPr>
          <a:xfrm>
            <a:off x="921600" y="3420000"/>
            <a:ext cx="1079142" cy="369332"/>
          </a:xfrm>
          <a:prstGeom prst="rect">
            <a:avLst/>
          </a:prstGeom>
        </p:spPr>
        <p:txBody>
          <a:bodyPr wrap="none">
            <a:spAutoFit/>
          </a:bodyPr>
          <a:lstStyle/>
          <a:p>
            <a:r>
              <a:rPr lang="en-US" altLang="ja-JP" dirty="0">
                <a:latin typeface="+mn-ea"/>
              </a:rPr>
              <a:t>GTTCCG</a:t>
            </a:r>
            <a:endParaRPr lang="ja-JP" altLang="en-US" dirty="0"/>
          </a:p>
        </p:txBody>
      </p:sp>
      <p:sp>
        <p:nvSpPr>
          <p:cNvPr id="34" name="正方形/長方形 33">
            <a:extLst>
              <a:ext uri="{FF2B5EF4-FFF2-40B4-BE49-F238E27FC236}">
                <a16:creationId xmlns:a16="http://schemas.microsoft.com/office/drawing/2014/main" id="{78A9E61A-09CA-4AB7-AA17-DFB162E23DC7}"/>
              </a:ext>
            </a:extLst>
          </p:cNvPr>
          <p:cNvSpPr/>
          <p:nvPr/>
        </p:nvSpPr>
        <p:spPr>
          <a:xfrm>
            <a:off x="1080000" y="3600000"/>
            <a:ext cx="1079142" cy="369332"/>
          </a:xfrm>
          <a:prstGeom prst="rect">
            <a:avLst/>
          </a:prstGeom>
        </p:spPr>
        <p:txBody>
          <a:bodyPr wrap="none">
            <a:spAutoFit/>
          </a:bodyPr>
          <a:lstStyle/>
          <a:p>
            <a:r>
              <a:rPr lang="en-US" altLang="ja-JP" dirty="0">
                <a:latin typeface="+mn-ea"/>
              </a:rPr>
              <a:t>TTCCGG</a:t>
            </a:r>
            <a:endParaRPr lang="ja-JP" altLang="en-US" dirty="0"/>
          </a:p>
        </p:txBody>
      </p:sp>
      <p:sp>
        <p:nvSpPr>
          <p:cNvPr id="35" name="正方形/長方形 34">
            <a:extLst>
              <a:ext uri="{FF2B5EF4-FFF2-40B4-BE49-F238E27FC236}">
                <a16:creationId xmlns:a16="http://schemas.microsoft.com/office/drawing/2014/main" id="{DBDE84E5-7601-4964-BBED-D8020348B91F}"/>
              </a:ext>
            </a:extLst>
          </p:cNvPr>
          <p:cNvSpPr/>
          <p:nvPr/>
        </p:nvSpPr>
        <p:spPr>
          <a:xfrm>
            <a:off x="1216800" y="3780000"/>
            <a:ext cx="1079142" cy="369332"/>
          </a:xfrm>
          <a:prstGeom prst="rect">
            <a:avLst/>
          </a:prstGeom>
        </p:spPr>
        <p:txBody>
          <a:bodyPr wrap="none">
            <a:spAutoFit/>
          </a:bodyPr>
          <a:lstStyle/>
          <a:p>
            <a:r>
              <a:rPr lang="en-US" altLang="ja-JP" dirty="0">
                <a:latin typeface="+mn-ea"/>
              </a:rPr>
              <a:t>TCCGGT</a:t>
            </a:r>
            <a:endParaRPr lang="ja-JP" altLang="en-US" dirty="0"/>
          </a:p>
        </p:txBody>
      </p:sp>
      <p:sp>
        <p:nvSpPr>
          <p:cNvPr id="36" name="正方形/長方形 35">
            <a:extLst>
              <a:ext uri="{FF2B5EF4-FFF2-40B4-BE49-F238E27FC236}">
                <a16:creationId xmlns:a16="http://schemas.microsoft.com/office/drawing/2014/main" id="{3849F1F1-9E6E-443F-BA82-46837D78A9D2}"/>
              </a:ext>
            </a:extLst>
          </p:cNvPr>
          <p:cNvSpPr/>
          <p:nvPr/>
        </p:nvSpPr>
        <p:spPr>
          <a:xfrm>
            <a:off x="1346400" y="3960000"/>
            <a:ext cx="1079142" cy="369332"/>
          </a:xfrm>
          <a:prstGeom prst="rect">
            <a:avLst/>
          </a:prstGeom>
        </p:spPr>
        <p:txBody>
          <a:bodyPr wrap="none">
            <a:spAutoFit/>
          </a:bodyPr>
          <a:lstStyle/>
          <a:p>
            <a:r>
              <a:rPr lang="en-US" altLang="ja-JP" dirty="0">
                <a:latin typeface="+mn-ea"/>
              </a:rPr>
              <a:t>CCGGTT</a:t>
            </a:r>
            <a:endParaRPr lang="ja-JP" altLang="en-US" dirty="0"/>
          </a:p>
        </p:txBody>
      </p:sp>
      <p:sp>
        <p:nvSpPr>
          <p:cNvPr id="37" name="正方形/長方形 36">
            <a:extLst>
              <a:ext uri="{FF2B5EF4-FFF2-40B4-BE49-F238E27FC236}">
                <a16:creationId xmlns:a16="http://schemas.microsoft.com/office/drawing/2014/main" id="{0760C629-6343-450F-863D-86DD12749645}"/>
              </a:ext>
            </a:extLst>
          </p:cNvPr>
          <p:cNvSpPr/>
          <p:nvPr/>
        </p:nvSpPr>
        <p:spPr>
          <a:xfrm>
            <a:off x="1497600" y="4140000"/>
            <a:ext cx="1082348" cy="369332"/>
          </a:xfrm>
          <a:prstGeom prst="rect">
            <a:avLst/>
          </a:prstGeom>
        </p:spPr>
        <p:txBody>
          <a:bodyPr wrap="none">
            <a:spAutoFit/>
          </a:bodyPr>
          <a:lstStyle/>
          <a:p>
            <a:r>
              <a:rPr lang="en-US" altLang="ja-JP" dirty="0">
                <a:latin typeface="+mn-ea"/>
              </a:rPr>
              <a:t>CGGTTG</a:t>
            </a:r>
            <a:endParaRPr lang="ja-JP" altLang="en-US" dirty="0"/>
          </a:p>
        </p:txBody>
      </p:sp>
      <p:sp>
        <p:nvSpPr>
          <p:cNvPr id="38" name="正方形/長方形 37">
            <a:extLst>
              <a:ext uri="{FF2B5EF4-FFF2-40B4-BE49-F238E27FC236}">
                <a16:creationId xmlns:a16="http://schemas.microsoft.com/office/drawing/2014/main" id="{6ED50C65-961B-4790-8AC8-726C0EF9E12C}"/>
              </a:ext>
            </a:extLst>
          </p:cNvPr>
          <p:cNvSpPr/>
          <p:nvPr/>
        </p:nvSpPr>
        <p:spPr>
          <a:xfrm>
            <a:off x="1645200" y="4320000"/>
            <a:ext cx="1082348" cy="369332"/>
          </a:xfrm>
          <a:prstGeom prst="rect">
            <a:avLst/>
          </a:prstGeom>
        </p:spPr>
        <p:txBody>
          <a:bodyPr wrap="none">
            <a:spAutoFit/>
          </a:bodyPr>
          <a:lstStyle/>
          <a:p>
            <a:r>
              <a:rPr lang="en-US" altLang="ja-JP" dirty="0">
                <a:latin typeface="+mn-ea"/>
              </a:rPr>
              <a:t>GGTTGC</a:t>
            </a:r>
            <a:endParaRPr lang="ja-JP" altLang="en-US" dirty="0"/>
          </a:p>
        </p:txBody>
      </p:sp>
      <p:sp>
        <p:nvSpPr>
          <p:cNvPr id="39" name="正方形/長方形 38">
            <a:extLst>
              <a:ext uri="{FF2B5EF4-FFF2-40B4-BE49-F238E27FC236}">
                <a16:creationId xmlns:a16="http://schemas.microsoft.com/office/drawing/2014/main" id="{95ECC186-8C7F-4277-9340-620718B8E1E0}"/>
              </a:ext>
            </a:extLst>
          </p:cNvPr>
          <p:cNvSpPr/>
          <p:nvPr/>
        </p:nvSpPr>
        <p:spPr>
          <a:xfrm>
            <a:off x="1803600" y="4500000"/>
            <a:ext cx="1079142" cy="369332"/>
          </a:xfrm>
          <a:prstGeom prst="rect">
            <a:avLst/>
          </a:prstGeom>
        </p:spPr>
        <p:txBody>
          <a:bodyPr wrap="none">
            <a:spAutoFit/>
          </a:bodyPr>
          <a:lstStyle/>
          <a:p>
            <a:r>
              <a:rPr lang="en-US" altLang="ja-JP" dirty="0">
                <a:latin typeface="+mn-ea"/>
              </a:rPr>
              <a:t>GTTGCC</a:t>
            </a:r>
            <a:endParaRPr lang="ja-JP" altLang="en-US" dirty="0"/>
          </a:p>
        </p:txBody>
      </p:sp>
      <p:sp>
        <p:nvSpPr>
          <p:cNvPr id="40" name="正方形/長方形 39">
            <a:extLst>
              <a:ext uri="{FF2B5EF4-FFF2-40B4-BE49-F238E27FC236}">
                <a16:creationId xmlns:a16="http://schemas.microsoft.com/office/drawing/2014/main" id="{81A0A535-F97D-46AC-AD2D-8322ACD9FED6}"/>
              </a:ext>
            </a:extLst>
          </p:cNvPr>
          <p:cNvSpPr/>
          <p:nvPr/>
        </p:nvSpPr>
        <p:spPr>
          <a:xfrm>
            <a:off x="1962000" y="4680000"/>
            <a:ext cx="1079142" cy="369332"/>
          </a:xfrm>
          <a:prstGeom prst="rect">
            <a:avLst/>
          </a:prstGeom>
        </p:spPr>
        <p:txBody>
          <a:bodyPr wrap="none">
            <a:spAutoFit/>
          </a:bodyPr>
          <a:lstStyle/>
          <a:p>
            <a:r>
              <a:rPr lang="en-US" altLang="ja-JP" dirty="0">
                <a:latin typeface="+mn-ea"/>
              </a:rPr>
              <a:t>TTGCCG</a:t>
            </a:r>
            <a:endParaRPr lang="ja-JP" altLang="en-US" dirty="0"/>
          </a:p>
        </p:txBody>
      </p:sp>
      <p:sp>
        <p:nvSpPr>
          <p:cNvPr id="41" name="正方形/長方形 40">
            <a:extLst>
              <a:ext uri="{FF2B5EF4-FFF2-40B4-BE49-F238E27FC236}">
                <a16:creationId xmlns:a16="http://schemas.microsoft.com/office/drawing/2014/main" id="{3335BB41-67DF-4A69-8C3E-957943175F78}"/>
              </a:ext>
            </a:extLst>
          </p:cNvPr>
          <p:cNvSpPr/>
          <p:nvPr/>
        </p:nvSpPr>
        <p:spPr>
          <a:xfrm>
            <a:off x="2098800" y="4860000"/>
            <a:ext cx="1088760" cy="369332"/>
          </a:xfrm>
          <a:prstGeom prst="rect">
            <a:avLst/>
          </a:prstGeom>
        </p:spPr>
        <p:txBody>
          <a:bodyPr wrap="none">
            <a:spAutoFit/>
          </a:bodyPr>
          <a:lstStyle/>
          <a:p>
            <a:r>
              <a:rPr lang="en-US" altLang="ja-JP" dirty="0">
                <a:latin typeface="+mn-ea"/>
              </a:rPr>
              <a:t>TGCCGA</a:t>
            </a:r>
            <a:endParaRPr lang="ja-JP" altLang="en-US" dirty="0"/>
          </a:p>
        </p:txBody>
      </p:sp>
      <p:sp>
        <p:nvSpPr>
          <p:cNvPr id="46" name="正方形/長方形 45">
            <a:extLst>
              <a:ext uri="{FF2B5EF4-FFF2-40B4-BE49-F238E27FC236}">
                <a16:creationId xmlns:a16="http://schemas.microsoft.com/office/drawing/2014/main" id="{FB73EA92-101D-4A77-B693-6860D600DBB4}"/>
              </a:ext>
            </a:extLst>
          </p:cNvPr>
          <p:cNvSpPr/>
          <p:nvPr/>
        </p:nvSpPr>
        <p:spPr>
          <a:xfrm>
            <a:off x="3348000" y="2016000"/>
            <a:ext cx="3207929" cy="369332"/>
          </a:xfrm>
          <a:prstGeom prst="rect">
            <a:avLst/>
          </a:prstGeom>
        </p:spPr>
        <p:txBody>
          <a:bodyPr wrap="none">
            <a:spAutoFit/>
          </a:bodyPr>
          <a:lstStyle/>
          <a:p>
            <a:r>
              <a:rPr lang="en-US" altLang="ja-JP" dirty="0">
                <a:latin typeface="+mn-ea"/>
                <a:ea typeface="+mn-ea"/>
              </a:rPr>
              <a:t>GGTACGGTTCCGGTTGCCGA</a:t>
            </a:r>
            <a:endParaRPr lang="ja-JP" altLang="en-US" sz="1800" dirty="0">
              <a:latin typeface="+mn-ea"/>
              <a:ea typeface="+mn-ea"/>
            </a:endParaRPr>
          </a:p>
        </p:txBody>
      </p:sp>
      <p:sp>
        <p:nvSpPr>
          <p:cNvPr id="47" name="正方形/長方形 46">
            <a:extLst>
              <a:ext uri="{FF2B5EF4-FFF2-40B4-BE49-F238E27FC236}">
                <a16:creationId xmlns:a16="http://schemas.microsoft.com/office/drawing/2014/main" id="{2EB4CF97-221C-446F-9B1E-C88B85F11ACD}"/>
              </a:ext>
            </a:extLst>
          </p:cNvPr>
          <p:cNvSpPr/>
          <p:nvPr/>
        </p:nvSpPr>
        <p:spPr>
          <a:xfrm>
            <a:off x="3348000" y="1728000"/>
            <a:ext cx="2678938" cy="369332"/>
          </a:xfrm>
          <a:prstGeom prst="rect">
            <a:avLst/>
          </a:prstGeom>
        </p:spPr>
        <p:txBody>
          <a:bodyPr wrap="none">
            <a:spAutoFit/>
          </a:bodyPr>
          <a:lstStyle/>
          <a:p>
            <a:r>
              <a:rPr lang="en-US" altLang="ja-JP" dirty="0">
                <a:latin typeface="+mn-ea"/>
                <a:ea typeface="+mn-ea"/>
              </a:rPr>
              <a:t>k=</a:t>
            </a:r>
            <a:r>
              <a:rPr lang="en-US" altLang="ja-JP" dirty="0">
                <a:solidFill>
                  <a:srgbClr val="669900"/>
                </a:solidFill>
                <a:latin typeface="+mn-ea"/>
                <a:ea typeface="+mn-ea"/>
              </a:rPr>
              <a:t>8</a:t>
            </a:r>
            <a:r>
              <a:rPr lang="ja-JP" altLang="en-US" dirty="0">
                <a:latin typeface="+mn-ea"/>
                <a:ea typeface="+mn-ea"/>
              </a:rPr>
              <a:t>の場合：</a:t>
            </a:r>
            <a:r>
              <a:rPr lang="en-US" altLang="ja-JP" dirty="0">
                <a:solidFill>
                  <a:srgbClr val="FF0000"/>
                </a:solidFill>
                <a:latin typeface="+mn-ea"/>
                <a:ea typeface="+mn-ea"/>
              </a:rPr>
              <a:t>13</a:t>
            </a:r>
            <a:r>
              <a:rPr lang="ja-JP" altLang="en-US" dirty="0">
                <a:latin typeface="+mn-ea"/>
                <a:ea typeface="+mn-ea"/>
              </a:rPr>
              <a:t>個の</a:t>
            </a:r>
            <a:r>
              <a:rPr lang="en-US" altLang="ja-JP" dirty="0">
                <a:latin typeface="+mn-ea"/>
                <a:ea typeface="+mn-ea"/>
              </a:rPr>
              <a:t>k-</a:t>
            </a:r>
            <a:r>
              <a:rPr lang="en-US" altLang="ja-JP" dirty="0" err="1">
                <a:latin typeface="+mn-ea"/>
                <a:ea typeface="+mn-ea"/>
              </a:rPr>
              <a:t>mer</a:t>
            </a:r>
            <a:endParaRPr lang="ja-JP" altLang="en-US" dirty="0">
              <a:latin typeface="+mn-ea"/>
              <a:ea typeface="+mn-ea"/>
            </a:endParaRPr>
          </a:p>
        </p:txBody>
      </p:sp>
      <p:sp>
        <p:nvSpPr>
          <p:cNvPr id="48" name="正方形/長方形 47">
            <a:extLst>
              <a:ext uri="{FF2B5EF4-FFF2-40B4-BE49-F238E27FC236}">
                <a16:creationId xmlns:a16="http://schemas.microsoft.com/office/drawing/2014/main" id="{45CE1297-FE2D-42CC-934D-E6DEC836FD08}"/>
              </a:ext>
            </a:extLst>
          </p:cNvPr>
          <p:cNvSpPr/>
          <p:nvPr/>
        </p:nvSpPr>
        <p:spPr>
          <a:xfrm>
            <a:off x="3348000" y="2340000"/>
            <a:ext cx="1385316" cy="369332"/>
          </a:xfrm>
          <a:prstGeom prst="rect">
            <a:avLst/>
          </a:prstGeom>
        </p:spPr>
        <p:txBody>
          <a:bodyPr wrap="none">
            <a:spAutoFit/>
          </a:bodyPr>
          <a:lstStyle/>
          <a:p>
            <a:r>
              <a:rPr lang="en-US" altLang="ja-JP" dirty="0">
                <a:latin typeface="+mn-ea"/>
              </a:rPr>
              <a:t>GGTACGGT</a:t>
            </a:r>
            <a:endParaRPr lang="ja-JP" altLang="en-US" dirty="0"/>
          </a:p>
        </p:txBody>
      </p:sp>
      <p:sp>
        <p:nvSpPr>
          <p:cNvPr id="49" name="正方形/長方形 48">
            <a:extLst>
              <a:ext uri="{FF2B5EF4-FFF2-40B4-BE49-F238E27FC236}">
                <a16:creationId xmlns:a16="http://schemas.microsoft.com/office/drawing/2014/main" id="{F4C98AF4-8A9E-4B6C-9D45-D526C7554C39}"/>
              </a:ext>
            </a:extLst>
          </p:cNvPr>
          <p:cNvSpPr/>
          <p:nvPr/>
        </p:nvSpPr>
        <p:spPr>
          <a:xfrm>
            <a:off x="3510000" y="2520000"/>
            <a:ext cx="1364476" cy="369332"/>
          </a:xfrm>
          <a:prstGeom prst="rect">
            <a:avLst/>
          </a:prstGeom>
        </p:spPr>
        <p:txBody>
          <a:bodyPr wrap="none">
            <a:spAutoFit/>
          </a:bodyPr>
          <a:lstStyle/>
          <a:p>
            <a:r>
              <a:rPr lang="en-US" altLang="ja-JP" dirty="0">
                <a:latin typeface="+mn-ea"/>
              </a:rPr>
              <a:t>GTACGGTT</a:t>
            </a:r>
            <a:endParaRPr lang="ja-JP" altLang="en-US" dirty="0"/>
          </a:p>
        </p:txBody>
      </p:sp>
      <p:sp>
        <p:nvSpPr>
          <p:cNvPr id="50" name="正方形/長方形 49">
            <a:extLst>
              <a:ext uri="{FF2B5EF4-FFF2-40B4-BE49-F238E27FC236}">
                <a16:creationId xmlns:a16="http://schemas.microsoft.com/office/drawing/2014/main" id="{E8359751-F697-444B-9792-8D2CE349920F}"/>
              </a:ext>
            </a:extLst>
          </p:cNvPr>
          <p:cNvSpPr/>
          <p:nvPr/>
        </p:nvSpPr>
        <p:spPr>
          <a:xfrm>
            <a:off x="3664800" y="2700000"/>
            <a:ext cx="1361270" cy="369332"/>
          </a:xfrm>
          <a:prstGeom prst="rect">
            <a:avLst/>
          </a:prstGeom>
        </p:spPr>
        <p:txBody>
          <a:bodyPr wrap="none">
            <a:spAutoFit/>
          </a:bodyPr>
          <a:lstStyle/>
          <a:p>
            <a:r>
              <a:rPr lang="en-US" altLang="ja-JP" dirty="0">
                <a:latin typeface="+mn-ea"/>
              </a:rPr>
              <a:t>TACGGTTC</a:t>
            </a:r>
            <a:endParaRPr lang="ja-JP" altLang="en-US" dirty="0"/>
          </a:p>
        </p:txBody>
      </p:sp>
      <p:sp>
        <p:nvSpPr>
          <p:cNvPr id="51" name="正方形/長方形 50">
            <a:extLst>
              <a:ext uri="{FF2B5EF4-FFF2-40B4-BE49-F238E27FC236}">
                <a16:creationId xmlns:a16="http://schemas.microsoft.com/office/drawing/2014/main" id="{92218D73-C85A-45D1-A1A2-4DF92ECB3C6C}"/>
              </a:ext>
            </a:extLst>
          </p:cNvPr>
          <p:cNvSpPr/>
          <p:nvPr/>
        </p:nvSpPr>
        <p:spPr>
          <a:xfrm>
            <a:off x="3798000" y="2880000"/>
            <a:ext cx="1378904" cy="369332"/>
          </a:xfrm>
          <a:prstGeom prst="rect">
            <a:avLst/>
          </a:prstGeom>
        </p:spPr>
        <p:txBody>
          <a:bodyPr wrap="none">
            <a:spAutoFit/>
          </a:bodyPr>
          <a:lstStyle/>
          <a:p>
            <a:r>
              <a:rPr lang="en-US" altLang="ja-JP" dirty="0">
                <a:latin typeface="+mn-ea"/>
              </a:rPr>
              <a:t>ACGGTTCC</a:t>
            </a:r>
            <a:endParaRPr lang="ja-JP" altLang="en-US" dirty="0"/>
          </a:p>
        </p:txBody>
      </p:sp>
      <p:sp>
        <p:nvSpPr>
          <p:cNvPr id="52" name="正方形/長方形 51">
            <a:extLst>
              <a:ext uri="{FF2B5EF4-FFF2-40B4-BE49-F238E27FC236}">
                <a16:creationId xmlns:a16="http://schemas.microsoft.com/office/drawing/2014/main" id="{7FCB7973-CB12-4F49-B6F3-2A8FB34A2310}"/>
              </a:ext>
            </a:extLst>
          </p:cNvPr>
          <p:cNvSpPr/>
          <p:nvPr/>
        </p:nvSpPr>
        <p:spPr>
          <a:xfrm>
            <a:off x="3938400" y="3060000"/>
            <a:ext cx="1390124" cy="369332"/>
          </a:xfrm>
          <a:prstGeom prst="rect">
            <a:avLst/>
          </a:prstGeom>
        </p:spPr>
        <p:txBody>
          <a:bodyPr wrap="none">
            <a:spAutoFit/>
          </a:bodyPr>
          <a:lstStyle/>
          <a:p>
            <a:r>
              <a:rPr lang="en-US" altLang="ja-JP" dirty="0">
                <a:latin typeface="+mn-ea"/>
              </a:rPr>
              <a:t>CGGTTCCG</a:t>
            </a:r>
            <a:endParaRPr lang="ja-JP" altLang="en-US" dirty="0"/>
          </a:p>
        </p:txBody>
      </p:sp>
      <p:sp>
        <p:nvSpPr>
          <p:cNvPr id="53" name="正方形/長方形 52">
            <a:extLst>
              <a:ext uri="{FF2B5EF4-FFF2-40B4-BE49-F238E27FC236}">
                <a16:creationId xmlns:a16="http://schemas.microsoft.com/office/drawing/2014/main" id="{94B80F2F-A8EF-4608-B53B-5930E6FABECD}"/>
              </a:ext>
            </a:extLst>
          </p:cNvPr>
          <p:cNvSpPr/>
          <p:nvPr/>
        </p:nvSpPr>
        <p:spPr>
          <a:xfrm>
            <a:off x="4089600" y="3248880"/>
            <a:ext cx="1393330" cy="369332"/>
          </a:xfrm>
          <a:prstGeom prst="rect">
            <a:avLst/>
          </a:prstGeom>
        </p:spPr>
        <p:txBody>
          <a:bodyPr wrap="none">
            <a:spAutoFit/>
          </a:bodyPr>
          <a:lstStyle/>
          <a:p>
            <a:r>
              <a:rPr lang="en-US" altLang="ja-JP" dirty="0">
                <a:latin typeface="+mn-ea"/>
              </a:rPr>
              <a:t>GGTTCCGG</a:t>
            </a:r>
            <a:endParaRPr lang="ja-JP" altLang="en-US" dirty="0"/>
          </a:p>
        </p:txBody>
      </p:sp>
      <p:sp>
        <p:nvSpPr>
          <p:cNvPr id="54" name="正方形/長方形 53">
            <a:extLst>
              <a:ext uri="{FF2B5EF4-FFF2-40B4-BE49-F238E27FC236}">
                <a16:creationId xmlns:a16="http://schemas.microsoft.com/office/drawing/2014/main" id="{9DC501CA-0375-4A45-9B2A-1CA54C60A069}"/>
              </a:ext>
            </a:extLst>
          </p:cNvPr>
          <p:cNvSpPr/>
          <p:nvPr/>
        </p:nvSpPr>
        <p:spPr>
          <a:xfrm>
            <a:off x="4244400" y="3420000"/>
            <a:ext cx="1372492" cy="369332"/>
          </a:xfrm>
          <a:prstGeom prst="rect">
            <a:avLst/>
          </a:prstGeom>
        </p:spPr>
        <p:txBody>
          <a:bodyPr wrap="none">
            <a:spAutoFit/>
          </a:bodyPr>
          <a:lstStyle/>
          <a:p>
            <a:r>
              <a:rPr lang="en-US" altLang="ja-JP" dirty="0">
                <a:latin typeface="+mn-ea"/>
              </a:rPr>
              <a:t>GTTCCGGT</a:t>
            </a:r>
            <a:endParaRPr lang="ja-JP" altLang="en-US" dirty="0"/>
          </a:p>
        </p:txBody>
      </p:sp>
      <p:sp>
        <p:nvSpPr>
          <p:cNvPr id="55" name="正方形/長方形 54">
            <a:extLst>
              <a:ext uri="{FF2B5EF4-FFF2-40B4-BE49-F238E27FC236}">
                <a16:creationId xmlns:a16="http://schemas.microsoft.com/office/drawing/2014/main" id="{6321FA7F-1776-4484-BBC7-67B31F28425D}"/>
              </a:ext>
            </a:extLst>
          </p:cNvPr>
          <p:cNvSpPr/>
          <p:nvPr/>
        </p:nvSpPr>
        <p:spPr>
          <a:xfrm>
            <a:off x="4399200" y="3600000"/>
            <a:ext cx="1351652" cy="369332"/>
          </a:xfrm>
          <a:prstGeom prst="rect">
            <a:avLst/>
          </a:prstGeom>
        </p:spPr>
        <p:txBody>
          <a:bodyPr wrap="none">
            <a:spAutoFit/>
          </a:bodyPr>
          <a:lstStyle/>
          <a:p>
            <a:r>
              <a:rPr lang="en-US" altLang="ja-JP" dirty="0">
                <a:latin typeface="+mn-ea"/>
              </a:rPr>
              <a:t>TTCCGGTT</a:t>
            </a:r>
            <a:endParaRPr lang="ja-JP" altLang="en-US" dirty="0"/>
          </a:p>
        </p:txBody>
      </p:sp>
      <p:sp>
        <p:nvSpPr>
          <p:cNvPr id="56" name="正方形/長方形 55">
            <a:extLst>
              <a:ext uri="{FF2B5EF4-FFF2-40B4-BE49-F238E27FC236}">
                <a16:creationId xmlns:a16="http://schemas.microsoft.com/office/drawing/2014/main" id="{EF7D7244-F8B8-4E1C-BAA5-87C790CF3AE1}"/>
              </a:ext>
            </a:extLst>
          </p:cNvPr>
          <p:cNvSpPr/>
          <p:nvPr/>
        </p:nvSpPr>
        <p:spPr>
          <a:xfrm>
            <a:off x="4536000" y="3780000"/>
            <a:ext cx="1372492" cy="369332"/>
          </a:xfrm>
          <a:prstGeom prst="rect">
            <a:avLst/>
          </a:prstGeom>
        </p:spPr>
        <p:txBody>
          <a:bodyPr wrap="none">
            <a:spAutoFit/>
          </a:bodyPr>
          <a:lstStyle/>
          <a:p>
            <a:r>
              <a:rPr lang="en-US" altLang="ja-JP" dirty="0">
                <a:latin typeface="+mn-ea"/>
              </a:rPr>
              <a:t>TCCGGTTG</a:t>
            </a:r>
            <a:endParaRPr lang="ja-JP" altLang="en-US" dirty="0"/>
          </a:p>
        </p:txBody>
      </p:sp>
      <p:sp>
        <p:nvSpPr>
          <p:cNvPr id="57" name="正方形/長方形 56">
            <a:extLst>
              <a:ext uri="{FF2B5EF4-FFF2-40B4-BE49-F238E27FC236}">
                <a16:creationId xmlns:a16="http://schemas.microsoft.com/office/drawing/2014/main" id="{98B8E244-65F2-4AF4-B05D-E2EACCA6591D}"/>
              </a:ext>
            </a:extLst>
          </p:cNvPr>
          <p:cNvSpPr/>
          <p:nvPr/>
        </p:nvSpPr>
        <p:spPr>
          <a:xfrm>
            <a:off x="4669200" y="3960000"/>
            <a:ext cx="1390124" cy="369332"/>
          </a:xfrm>
          <a:prstGeom prst="rect">
            <a:avLst/>
          </a:prstGeom>
        </p:spPr>
        <p:txBody>
          <a:bodyPr wrap="none">
            <a:spAutoFit/>
          </a:bodyPr>
          <a:lstStyle/>
          <a:p>
            <a:r>
              <a:rPr lang="en-US" altLang="ja-JP" dirty="0">
                <a:latin typeface="+mn-ea"/>
              </a:rPr>
              <a:t>CCGGTTGC</a:t>
            </a:r>
            <a:endParaRPr lang="ja-JP" altLang="en-US" dirty="0"/>
          </a:p>
        </p:txBody>
      </p:sp>
      <p:sp>
        <p:nvSpPr>
          <p:cNvPr id="58" name="正方形/長方形 57">
            <a:extLst>
              <a:ext uri="{FF2B5EF4-FFF2-40B4-BE49-F238E27FC236}">
                <a16:creationId xmlns:a16="http://schemas.microsoft.com/office/drawing/2014/main" id="{2E16E01A-8BB8-43E8-9EB3-B691136B0345}"/>
              </a:ext>
            </a:extLst>
          </p:cNvPr>
          <p:cNvSpPr/>
          <p:nvPr/>
        </p:nvSpPr>
        <p:spPr>
          <a:xfrm>
            <a:off x="4816800" y="4140000"/>
            <a:ext cx="1390124" cy="369332"/>
          </a:xfrm>
          <a:prstGeom prst="rect">
            <a:avLst/>
          </a:prstGeom>
        </p:spPr>
        <p:txBody>
          <a:bodyPr wrap="none">
            <a:spAutoFit/>
          </a:bodyPr>
          <a:lstStyle/>
          <a:p>
            <a:r>
              <a:rPr lang="en-US" altLang="ja-JP" dirty="0">
                <a:latin typeface="+mn-ea"/>
              </a:rPr>
              <a:t>CGGTTGCC</a:t>
            </a:r>
            <a:endParaRPr lang="ja-JP" altLang="en-US" dirty="0"/>
          </a:p>
        </p:txBody>
      </p:sp>
      <p:sp>
        <p:nvSpPr>
          <p:cNvPr id="59" name="正方形/長方形 58">
            <a:extLst>
              <a:ext uri="{FF2B5EF4-FFF2-40B4-BE49-F238E27FC236}">
                <a16:creationId xmlns:a16="http://schemas.microsoft.com/office/drawing/2014/main" id="{61F3B6C8-CDB0-43AF-9453-5A3864B21F06}"/>
              </a:ext>
            </a:extLst>
          </p:cNvPr>
          <p:cNvSpPr/>
          <p:nvPr/>
        </p:nvSpPr>
        <p:spPr>
          <a:xfrm>
            <a:off x="4968000" y="4320000"/>
            <a:ext cx="1393330" cy="369332"/>
          </a:xfrm>
          <a:prstGeom prst="rect">
            <a:avLst/>
          </a:prstGeom>
        </p:spPr>
        <p:txBody>
          <a:bodyPr wrap="none">
            <a:spAutoFit/>
          </a:bodyPr>
          <a:lstStyle/>
          <a:p>
            <a:r>
              <a:rPr lang="en-US" altLang="ja-JP" dirty="0">
                <a:latin typeface="+mn-ea"/>
              </a:rPr>
              <a:t>GGTTGCCG</a:t>
            </a:r>
            <a:endParaRPr lang="ja-JP" altLang="en-US" dirty="0"/>
          </a:p>
        </p:txBody>
      </p:sp>
      <p:sp>
        <p:nvSpPr>
          <p:cNvPr id="60" name="正方形/長方形 59">
            <a:extLst>
              <a:ext uri="{FF2B5EF4-FFF2-40B4-BE49-F238E27FC236}">
                <a16:creationId xmlns:a16="http://schemas.microsoft.com/office/drawing/2014/main" id="{7C20A5F5-E551-459F-ACB6-6F7FFAD50A4C}"/>
              </a:ext>
            </a:extLst>
          </p:cNvPr>
          <p:cNvSpPr/>
          <p:nvPr/>
        </p:nvSpPr>
        <p:spPr>
          <a:xfrm>
            <a:off x="5126400" y="4500000"/>
            <a:ext cx="1382110" cy="369332"/>
          </a:xfrm>
          <a:prstGeom prst="rect">
            <a:avLst/>
          </a:prstGeom>
        </p:spPr>
        <p:txBody>
          <a:bodyPr wrap="none">
            <a:spAutoFit/>
          </a:bodyPr>
          <a:lstStyle/>
          <a:p>
            <a:r>
              <a:rPr lang="en-US" altLang="ja-JP" dirty="0">
                <a:latin typeface="+mn-ea"/>
              </a:rPr>
              <a:t>GTTGCCGA</a:t>
            </a:r>
            <a:endParaRPr lang="ja-JP" altLang="en-US" dirty="0"/>
          </a:p>
        </p:txBody>
      </p:sp>
      <p:cxnSp>
        <p:nvCxnSpPr>
          <p:cNvPr id="61" name="直線コネクタ 60">
            <a:extLst>
              <a:ext uri="{FF2B5EF4-FFF2-40B4-BE49-F238E27FC236}">
                <a16:creationId xmlns:a16="http://schemas.microsoft.com/office/drawing/2014/main" id="{5D9EB456-E932-4A55-8DCB-CF236E2D6668}"/>
              </a:ext>
            </a:extLst>
          </p:cNvPr>
          <p:cNvCxnSpPr/>
          <p:nvPr/>
        </p:nvCxnSpPr>
        <p:spPr bwMode="auto">
          <a:xfrm>
            <a:off x="3440832"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62" name="直線コネクタ 61">
            <a:extLst>
              <a:ext uri="{FF2B5EF4-FFF2-40B4-BE49-F238E27FC236}">
                <a16:creationId xmlns:a16="http://schemas.microsoft.com/office/drawing/2014/main" id="{58684054-D876-46C1-A967-C278CDE96191}"/>
              </a:ext>
            </a:extLst>
          </p:cNvPr>
          <p:cNvCxnSpPr/>
          <p:nvPr/>
        </p:nvCxnSpPr>
        <p:spPr bwMode="auto">
          <a:xfrm>
            <a:off x="41832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63" name="直線コネクタ 62">
            <a:extLst>
              <a:ext uri="{FF2B5EF4-FFF2-40B4-BE49-F238E27FC236}">
                <a16:creationId xmlns:a16="http://schemas.microsoft.com/office/drawing/2014/main" id="{57ADB795-7132-4C38-B08F-3B09496E5C69}"/>
              </a:ext>
            </a:extLst>
          </p:cNvPr>
          <p:cNvCxnSpPr/>
          <p:nvPr/>
        </p:nvCxnSpPr>
        <p:spPr bwMode="auto">
          <a:xfrm>
            <a:off x="49104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64" name="直線コネクタ 63">
            <a:extLst>
              <a:ext uri="{FF2B5EF4-FFF2-40B4-BE49-F238E27FC236}">
                <a16:creationId xmlns:a16="http://schemas.microsoft.com/office/drawing/2014/main" id="{C4D98B31-DC76-4830-B944-4A2DCFACCD32}"/>
              </a:ext>
            </a:extLst>
          </p:cNvPr>
          <p:cNvCxnSpPr/>
          <p:nvPr/>
        </p:nvCxnSpPr>
        <p:spPr bwMode="auto">
          <a:xfrm>
            <a:off x="56340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65" name="直線コネクタ 64">
            <a:extLst>
              <a:ext uri="{FF2B5EF4-FFF2-40B4-BE49-F238E27FC236}">
                <a16:creationId xmlns:a16="http://schemas.microsoft.com/office/drawing/2014/main" id="{CD33F69B-6C35-4530-81EF-191DEAB2F7CB}"/>
              </a:ext>
            </a:extLst>
          </p:cNvPr>
          <p:cNvCxnSpPr/>
          <p:nvPr/>
        </p:nvCxnSpPr>
        <p:spPr bwMode="auto">
          <a:xfrm>
            <a:off x="64080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66" name="正方形/長方形 65">
            <a:extLst>
              <a:ext uri="{FF2B5EF4-FFF2-40B4-BE49-F238E27FC236}">
                <a16:creationId xmlns:a16="http://schemas.microsoft.com/office/drawing/2014/main" id="{8EC78CAC-93AC-4B9D-A07E-103808F2C0F9}"/>
              </a:ext>
            </a:extLst>
          </p:cNvPr>
          <p:cNvSpPr/>
          <p:nvPr/>
        </p:nvSpPr>
        <p:spPr>
          <a:xfrm>
            <a:off x="36000" y="1728000"/>
            <a:ext cx="2678938" cy="369332"/>
          </a:xfrm>
          <a:prstGeom prst="rect">
            <a:avLst/>
          </a:prstGeom>
        </p:spPr>
        <p:txBody>
          <a:bodyPr wrap="none">
            <a:spAutoFit/>
          </a:bodyPr>
          <a:lstStyle/>
          <a:p>
            <a:r>
              <a:rPr lang="en-US" altLang="ja-JP" dirty="0">
                <a:latin typeface="+mn-ea"/>
                <a:ea typeface="+mn-ea"/>
              </a:rPr>
              <a:t>k=</a:t>
            </a:r>
            <a:r>
              <a:rPr lang="en-US" altLang="ja-JP" dirty="0">
                <a:solidFill>
                  <a:srgbClr val="669900"/>
                </a:solidFill>
                <a:latin typeface="+mn-ea"/>
                <a:ea typeface="+mn-ea"/>
              </a:rPr>
              <a:t>6</a:t>
            </a:r>
            <a:r>
              <a:rPr lang="ja-JP" altLang="en-US" dirty="0">
                <a:latin typeface="+mn-ea"/>
                <a:ea typeface="+mn-ea"/>
              </a:rPr>
              <a:t>の場合：</a:t>
            </a:r>
            <a:r>
              <a:rPr lang="en-US" altLang="ja-JP" dirty="0">
                <a:solidFill>
                  <a:srgbClr val="FF0000"/>
                </a:solidFill>
                <a:latin typeface="+mn-ea"/>
                <a:ea typeface="+mn-ea"/>
              </a:rPr>
              <a:t>15</a:t>
            </a:r>
            <a:r>
              <a:rPr lang="ja-JP" altLang="en-US" dirty="0">
                <a:latin typeface="+mn-ea"/>
                <a:ea typeface="+mn-ea"/>
              </a:rPr>
              <a:t>個の</a:t>
            </a:r>
            <a:r>
              <a:rPr lang="en-US" altLang="ja-JP" dirty="0">
                <a:latin typeface="+mn-ea"/>
                <a:ea typeface="+mn-ea"/>
              </a:rPr>
              <a:t>k-</a:t>
            </a:r>
            <a:r>
              <a:rPr lang="en-US" altLang="ja-JP" dirty="0" err="1">
                <a:latin typeface="+mn-ea"/>
                <a:ea typeface="+mn-ea"/>
              </a:rPr>
              <a:t>mer</a:t>
            </a:r>
            <a:endParaRPr lang="ja-JP" altLang="en-US" dirty="0">
              <a:latin typeface="+mn-ea"/>
              <a:ea typeface="+mn-ea"/>
            </a:endParaRPr>
          </a:p>
        </p:txBody>
      </p:sp>
      <p:sp>
        <p:nvSpPr>
          <p:cNvPr id="67" name="右中かっこ 66">
            <a:extLst>
              <a:ext uri="{FF2B5EF4-FFF2-40B4-BE49-F238E27FC236}">
                <a16:creationId xmlns:a16="http://schemas.microsoft.com/office/drawing/2014/main" id="{3E875D03-CAE2-41D0-808C-265A241654A6}"/>
              </a:ext>
            </a:extLst>
          </p:cNvPr>
          <p:cNvSpPr/>
          <p:nvPr/>
        </p:nvSpPr>
        <p:spPr>
          <a:xfrm>
            <a:off x="6465168" y="2448000"/>
            <a:ext cx="166688" cy="2329200"/>
          </a:xfrm>
          <a:prstGeom prst="rightBrace">
            <a:avLst>
              <a:gd name="adj1" fmla="val 32935"/>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nvGrpSpPr>
          <p:cNvPr id="68" name="グループ化 19">
            <a:extLst>
              <a:ext uri="{FF2B5EF4-FFF2-40B4-BE49-F238E27FC236}">
                <a16:creationId xmlns:a16="http://schemas.microsoft.com/office/drawing/2014/main" id="{FC5E82AC-8D65-453B-BD10-FA81EFD635C8}"/>
              </a:ext>
            </a:extLst>
          </p:cNvPr>
          <p:cNvGrpSpPr>
            <a:grpSpLocks/>
          </p:cNvGrpSpPr>
          <p:nvPr/>
        </p:nvGrpSpPr>
        <p:grpSpPr bwMode="auto">
          <a:xfrm>
            <a:off x="6645168" y="3276000"/>
            <a:ext cx="433387" cy="647700"/>
            <a:chOff x="9008376" y="4278533"/>
            <a:chExt cx="432048" cy="647700"/>
          </a:xfrm>
        </p:grpSpPr>
        <p:sp>
          <p:nvSpPr>
            <p:cNvPr id="69" name="下矢印 20">
              <a:extLst>
                <a:ext uri="{FF2B5EF4-FFF2-40B4-BE49-F238E27FC236}">
                  <a16:creationId xmlns:a16="http://schemas.microsoft.com/office/drawing/2014/main" id="{ABEEEFD1-79DE-44D1-A502-F4CD0A1FF0B2}"/>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70" name="テキスト ボックス 21">
              <a:extLst>
                <a:ext uri="{FF2B5EF4-FFF2-40B4-BE49-F238E27FC236}">
                  <a16:creationId xmlns:a16="http://schemas.microsoft.com/office/drawing/2014/main" id="{5277AED4-4FF5-46D0-8100-7BE97A1A946A}"/>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grpSp>
        <p:nvGrpSpPr>
          <p:cNvPr id="71" name="グループ化 3">
            <a:extLst>
              <a:ext uri="{FF2B5EF4-FFF2-40B4-BE49-F238E27FC236}">
                <a16:creationId xmlns:a16="http://schemas.microsoft.com/office/drawing/2014/main" id="{5586071E-9847-4C79-B6F6-1CF8C4183DDF}"/>
              </a:ext>
            </a:extLst>
          </p:cNvPr>
          <p:cNvGrpSpPr>
            <a:grpSpLocks/>
          </p:cNvGrpSpPr>
          <p:nvPr/>
        </p:nvGrpSpPr>
        <p:grpSpPr bwMode="auto">
          <a:xfrm>
            <a:off x="2988000" y="1512000"/>
            <a:ext cx="647700" cy="369332"/>
            <a:chOff x="8218500" y="4176000"/>
            <a:chExt cx="647700" cy="369332"/>
          </a:xfrm>
        </p:grpSpPr>
        <p:sp>
          <p:nvSpPr>
            <p:cNvPr id="72" name="下矢印 32">
              <a:extLst>
                <a:ext uri="{FF2B5EF4-FFF2-40B4-BE49-F238E27FC236}">
                  <a16:creationId xmlns:a16="http://schemas.microsoft.com/office/drawing/2014/main" id="{CC20F6DF-C72C-48AD-A68D-18A5B5BC1ED5}"/>
                </a:ext>
              </a:extLst>
            </p:cNvPr>
            <p:cNvSpPr>
              <a:spLocks noChangeArrowheads="1"/>
            </p:cNvSpPr>
            <p:nvPr/>
          </p:nvSpPr>
          <p:spPr bwMode="auto">
            <a:xfrm rot="-2700000">
              <a:off x="8218500" y="4234656"/>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73" name="正方形/長方形 1">
              <a:extLst>
                <a:ext uri="{FF2B5EF4-FFF2-40B4-BE49-F238E27FC236}">
                  <a16:creationId xmlns:a16="http://schemas.microsoft.com/office/drawing/2014/main" id="{E71858E6-8780-4975-92E3-09539FFC13B5}"/>
                </a:ext>
              </a:extLst>
            </p:cNvPr>
            <p:cNvSpPr>
              <a:spLocks noChangeArrowheads="1"/>
            </p:cNvSpPr>
            <p:nvPr/>
          </p:nvSpPr>
          <p:spPr bwMode="auto">
            <a:xfrm>
              <a:off x="8316000" y="41760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spTree>
    <p:extLst>
      <p:ext uri="{BB962C8B-B14F-4D97-AF65-F5344CB8AC3E}">
        <p14:creationId xmlns:p14="http://schemas.microsoft.com/office/powerpoint/2010/main" val="30608416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54D295D-82B1-43C0-AA8A-75BC3A8AEED2}"/>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en-US" altLang="ja-JP" sz="4000" dirty="0">
                <a:latin typeface="+mn-ea"/>
              </a:rPr>
              <a:t>multi-FASTA</a:t>
            </a:r>
            <a:r>
              <a:rPr lang="ja-JP" altLang="en-US" sz="4000" dirty="0">
                <a:latin typeface="+mn-ea"/>
              </a:rPr>
              <a:t>ファイル</a:t>
            </a:r>
            <a:r>
              <a:rPr lang="en-US" altLang="ja-JP" sz="4000" dirty="0">
                <a:latin typeface="+mn-ea"/>
              </a:rPr>
              <a:t>2</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50</a:t>
            </a:fld>
            <a:endParaRPr lang="en-US" altLang="ja-JP" dirty="0">
              <a:solidFill>
                <a:srgbClr val="000000"/>
              </a:solidFill>
            </a:endParaRPr>
          </a:p>
        </p:txBody>
      </p:sp>
      <p:sp>
        <p:nvSpPr>
          <p:cNvPr id="8" name="Text Box 8">
            <a:extLst>
              <a:ext uri="{FF2B5EF4-FFF2-40B4-BE49-F238E27FC236}">
                <a16:creationId xmlns:a16="http://schemas.microsoft.com/office/drawing/2014/main" id="{8B911BE7-488C-4993-A08F-581949DDC2BE}"/>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さきほどテンプレートとして用いた①例題</a:t>
            </a:r>
            <a:r>
              <a:rPr lang="en-US" altLang="ja-JP" dirty="0">
                <a:latin typeface="+mn-ea"/>
              </a:rPr>
              <a:t>1</a:t>
            </a:r>
            <a:r>
              <a:rPr lang="ja-JP" altLang="en-US" dirty="0">
                <a:latin typeface="+mn-ea"/>
              </a:rPr>
              <a:t>は、②</a:t>
            </a:r>
            <a:r>
              <a:rPr lang="en-US" altLang="ja-JP" dirty="0">
                <a:latin typeface="+mn-ea"/>
              </a:rPr>
              <a:t>multi-FASTA</a:t>
            </a:r>
            <a:r>
              <a:rPr lang="ja-JP" altLang="en-US" dirty="0">
                <a:latin typeface="+mn-ea"/>
              </a:rPr>
              <a:t>ファイルを入力として実行するものです。③</a:t>
            </a:r>
            <a:r>
              <a:rPr lang="en-US" altLang="ja-JP" dirty="0">
                <a:solidFill>
                  <a:srgbClr val="669900"/>
                </a:solidFill>
                <a:latin typeface="+mn-ea"/>
              </a:rPr>
              <a:t>hoge4.fa</a:t>
            </a:r>
            <a:r>
              <a:rPr lang="ja-JP" altLang="en-US" dirty="0">
                <a:latin typeface="+mn-ea"/>
              </a:rPr>
              <a:t>を作業ディレクトリにダウンロード。</a:t>
            </a:r>
            <a:endParaRPr lang="en-US" altLang="ja-JP" dirty="0">
              <a:latin typeface="+mn-ea"/>
            </a:endParaRPr>
          </a:p>
        </p:txBody>
      </p:sp>
      <p:pic>
        <p:nvPicPr>
          <p:cNvPr id="23" name="図 22">
            <a:extLst>
              <a:ext uri="{FF2B5EF4-FFF2-40B4-BE49-F238E27FC236}">
                <a16:creationId xmlns:a16="http://schemas.microsoft.com/office/drawing/2014/main" id="{50C60C95-F279-4E83-9477-EC43E2B0BC0A}"/>
              </a:ext>
            </a:extLst>
          </p:cNvPr>
          <p:cNvPicPr>
            <a:picLocks noChangeAspect="1"/>
          </p:cNvPicPr>
          <p:nvPr/>
        </p:nvPicPr>
        <p:blipFill>
          <a:blip r:embed="rId4"/>
          <a:stretch>
            <a:fillRect/>
          </a:stretch>
        </p:blipFill>
        <p:spPr>
          <a:xfrm>
            <a:off x="792000" y="180000"/>
            <a:ext cx="4480948" cy="175275"/>
          </a:xfrm>
          <a:prstGeom prst="rect">
            <a:avLst/>
          </a:prstGeom>
        </p:spPr>
      </p:pic>
      <p:grpSp>
        <p:nvGrpSpPr>
          <p:cNvPr id="27" name="グループ化 1">
            <a:extLst>
              <a:ext uri="{FF2B5EF4-FFF2-40B4-BE49-F238E27FC236}">
                <a16:creationId xmlns:a16="http://schemas.microsoft.com/office/drawing/2014/main" id="{682236B4-041B-4070-B43A-5FD2DD8C90BB}"/>
              </a:ext>
            </a:extLst>
          </p:cNvPr>
          <p:cNvGrpSpPr>
            <a:grpSpLocks/>
          </p:cNvGrpSpPr>
          <p:nvPr/>
        </p:nvGrpSpPr>
        <p:grpSpPr bwMode="auto">
          <a:xfrm>
            <a:off x="344488" y="1393200"/>
            <a:ext cx="415498" cy="647700"/>
            <a:chOff x="8946000" y="4620357"/>
            <a:chExt cx="415497" cy="647700"/>
          </a:xfrm>
        </p:grpSpPr>
        <p:sp>
          <p:nvSpPr>
            <p:cNvPr id="28" name="下矢印 31">
              <a:extLst>
                <a:ext uri="{FF2B5EF4-FFF2-40B4-BE49-F238E27FC236}">
                  <a16:creationId xmlns:a16="http://schemas.microsoft.com/office/drawing/2014/main" id="{767458E6-F04A-4893-A69B-849E5924B2DF}"/>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9" name="正方形/長方形 1">
              <a:extLst>
                <a:ext uri="{FF2B5EF4-FFF2-40B4-BE49-F238E27FC236}">
                  <a16:creationId xmlns:a16="http://schemas.microsoft.com/office/drawing/2014/main" id="{FCBE1E44-350C-479A-AC8C-EA1F13E33FA7}"/>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
        <p:nvSpPr>
          <p:cNvPr id="34" name="右中かっこ 33">
            <a:extLst>
              <a:ext uri="{FF2B5EF4-FFF2-40B4-BE49-F238E27FC236}">
                <a16:creationId xmlns:a16="http://schemas.microsoft.com/office/drawing/2014/main" id="{498B2AA9-E0C8-486C-BAD5-B2A82C8C46E7}"/>
              </a:ext>
            </a:extLst>
          </p:cNvPr>
          <p:cNvSpPr/>
          <p:nvPr/>
        </p:nvSpPr>
        <p:spPr>
          <a:xfrm rot="-5400000" flipH="1">
            <a:off x="6588000" y="828000"/>
            <a:ext cx="166688" cy="2520000"/>
          </a:xfrm>
          <a:prstGeom prst="rightBrace">
            <a:avLst>
              <a:gd name="adj1" fmla="val 32935"/>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nvGrpSpPr>
          <p:cNvPr id="35" name="グループ化 25">
            <a:extLst>
              <a:ext uri="{FF2B5EF4-FFF2-40B4-BE49-F238E27FC236}">
                <a16:creationId xmlns:a16="http://schemas.microsoft.com/office/drawing/2014/main" id="{07EE2130-9013-4E5A-943E-6AFD694504C7}"/>
              </a:ext>
            </a:extLst>
          </p:cNvPr>
          <p:cNvGrpSpPr>
            <a:grpSpLocks/>
          </p:cNvGrpSpPr>
          <p:nvPr/>
        </p:nvGrpSpPr>
        <p:grpSpPr bwMode="auto">
          <a:xfrm>
            <a:off x="7156800" y="1471316"/>
            <a:ext cx="647700" cy="368300"/>
            <a:chOff x="8265543" y="5967772"/>
            <a:chExt cx="647700" cy="369332"/>
          </a:xfrm>
        </p:grpSpPr>
        <p:sp>
          <p:nvSpPr>
            <p:cNvPr id="36" name="下矢印 26">
              <a:extLst>
                <a:ext uri="{FF2B5EF4-FFF2-40B4-BE49-F238E27FC236}">
                  <a16:creationId xmlns:a16="http://schemas.microsoft.com/office/drawing/2014/main" id="{822B2D9F-E927-444F-86C4-CCAFC165AAD8}"/>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7" name="テキスト ボックス 27">
              <a:extLst>
                <a:ext uri="{FF2B5EF4-FFF2-40B4-BE49-F238E27FC236}">
                  <a16:creationId xmlns:a16="http://schemas.microsoft.com/office/drawing/2014/main" id="{D8A2AAA5-044B-4776-B418-DA9A6A671140}"/>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③</a:t>
              </a:r>
            </a:p>
          </p:txBody>
        </p:sp>
      </p:grpSp>
      <p:grpSp>
        <p:nvGrpSpPr>
          <p:cNvPr id="38" name="グループ化 22">
            <a:extLst>
              <a:ext uri="{FF2B5EF4-FFF2-40B4-BE49-F238E27FC236}">
                <a16:creationId xmlns:a16="http://schemas.microsoft.com/office/drawing/2014/main" id="{E5AD493F-275B-49BA-9016-00D24166FCBC}"/>
              </a:ext>
            </a:extLst>
          </p:cNvPr>
          <p:cNvGrpSpPr>
            <a:grpSpLocks/>
          </p:cNvGrpSpPr>
          <p:nvPr/>
        </p:nvGrpSpPr>
        <p:grpSpPr bwMode="auto">
          <a:xfrm>
            <a:off x="6347494" y="2171344"/>
            <a:ext cx="647700" cy="368300"/>
            <a:chOff x="8113143" y="5184000"/>
            <a:chExt cx="647700" cy="369332"/>
          </a:xfrm>
        </p:grpSpPr>
        <p:sp>
          <p:nvSpPr>
            <p:cNvPr id="39" name="下矢印 23">
              <a:extLst>
                <a:ext uri="{FF2B5EF4-FFF2-40B4-BE49-F238E27FC236}">
                  <a16:creationId xmlns:a16="http://schemas.microsoft.com/office/drawing/2014/main" id="{67F44F6B-74F4-42E3-A9A5-489DC562A8DB}"/>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40" name="テキスト ボックス 24">
              <a:extLst>
                <a:ext uri="{FF2B5EF4-FFF2-40B4-BE49-F238E27FC236}">
                  <a16:creationId xmlns:a16="http://schemas.microsoft.com/office/drawing/2014/main" id="{6E14A730-43B9-4F84-AAFD-71470323545A}"/>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spTree>
    <p:extLst>
      <p:ext uri="{BB962C8B-B14F-4D97-AF65-F5344CB8AC3E}">
        <p14:creationId xmlns:p14="http://schemas.microsoft.com/office/powerpoint/2010/main" val="21092709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0ABC8C1-0FEC-4E41-8410-92FB90551431}"/>
              </a:ext>
            </a:extLst>
          </p:cNvPr>
          <p:cNvPicPr>
            <a:picLocks noChangeAspect="1"/>
          </p:cNvPicPr>
          <p:nvPr/>
        </p:nvPicPr>
        <p:blipFill>
          <a:blip r:embed="rId3"/>
          <a:stretch>
            <a:fillRect/>
          </a:stretch>
        </p:blipFill>
        <p:spPr>
          <a:xfrm>
            <a:off x="36000" y="936000"/>
            <a:ext cx="9391650" cy="5162550"/>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en-US" altLang="ja-JP" sz="4000" dirty="0">
                <a:latin typeface="+mn-ea"/>
              </a:rPr>
              <a:t>multi-FASTA</a:t>
            </a:r>
            <a:r>
              <a:rPr lang="ja-JP" altLang="en-US" sz="4000" dirty="0">
                <a:latin typeface="+mn-ea"/>
              </a:rPr>
              <a:t>ファイル</a:t>
            </a:r>
            <a:r>
              <a:rPr lang="en-US" altLang="ja-JP" sz="4000" dirty="0">
                <a:latin typeface="+mn-ea"/>
              </a:rPr>
              <a:t>3</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51</a:t>
            </a:fld>
            <a:endParaRPr lang="en-US" altLang="ja-JP" dirty="0">
              <a:solidFill>
                <a:srgbClr val="000000"/>
              </a:solidFill>
            </a:endParaRPr>
          </a:p>
        </p:txBody>
      </p:sp>
      <p:sp>
        <p:nvSpPr>
          <p:cNvPr id="8" name="Text Box 8">
            <a:extLst>
              <a:ext uri="{FF2B5EF4-FFF2-40B4-BE49-F238E27FC236}">
                <a16:creationId xmlns:a16="http://schemas.microsoft.com/office/drawing/2014/main" id="{8B911BE7-488C-4993-A08F-581949DDC2BE}"/>
              </a:ext>
            </a:extLst>
          </p:cNvPr>
          <p:cNvSpPr txBox="1">
            <a:spLocks noChangeArrowheads="1"/>
          </p:cNvSpPr>
          <p:nvPr/>
        </p:nvSpPr>
        <p:spPr bwMode="auto">
          <a:xfrm>
            <a:off x="5796172" y="46100"/>
            <a:ext cx="4053371" cy="1754326"/>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さきほどテンプレートとして用いた①例題</a:t>
            </a:r>
            <a:r>
              <a:rPr lang="en-US" altLang="ja-JP" dirty="0">
                <a:solidFill>
                  <a:schemeClr val="bg1">
                    <a:lumMod val="50000"/>
                  </a:schemeClr>
                </a:solidFill>
                <a:latin typeface="+mn-ea"/>
              </a:rPr>
              <a:t>1</a:t>
            </a:r>
            <a:r>
              <a:rPr lang="ja-JP" altLang="en-US" dirty="0">
                <a:solidFill>
                  <a:schemeClr val="bg1">
                    <a:lumMod val="50000"/>
                  </a:schemeClr>
                </a:solidFill>
                <a:latin typeface="+mn-ea"/>
              </a:rPr>
              <a:t>は、②</a:t>
            </a:r>
            <a:r>
              <a:rPr lang="en-US" altLang="ja-JP" dirty="0">
                <a:solidFill>
                  <a:schemeClr val="bg1">
                    <a:lumMod val="50000"/>
                  </a:schemeClr>
                </a:solidFill>
                <a:latin typeface="+mn-ea"/>
              </a:rPr>
              <a:t>multi-FASTA</a:t>
            </a:r>
            <a:r>
              <a:rPr lang="ja-JP" altLang="en-US" dirty="0">
                <a:solidFill>
                  <a:schemeClr val="bg1">
                    <a:lumMod val="50000"/>
                  </a:schemeClr>
                </a:solidFill>
                <a:latin typeface="+mn-ea"/>
              </a:rPr>
              <a:t>ファイルを入力として実行するものです。③</a:t>
            </a:r>
            <a:r>
              <a:rPr lang="en-US" altLang="ja-JP" dirty="0">
                <a:solidFill>
                  <a:schemeClr val="bg1">
                    <a:lumMod val="50000"/>
                  </a:schemeClr>
                </a:solidFill>
                <a:latin typeface="+mn-ea"/>
              </a:rPr>
              <a:t>hoge4.fa</a:t>
            </a:r>
            <a:r>
              <a:rPr lang="ja-JP" altLang="en-US" dirty="0">
                <a:solidFill>
                  <a:schemeClr val="bg1">
                    <a:lumMod val="50000"/>
                  </a:schemeClr>
                </a:solidFill>
                <a:latin typeface="+mn-ea"/>
              </a:rPr>
              <a:t>を作業ディレクトリにダウンロード。</a:t>
            </a:r>
            <a:r>
              <a:rPr lang="ja-JP" altLang="en-US" dirty="0">
                <a:latin typeface="+mn-ea"/>
              </a:rPr>
              <a:t>③</a:t>
            </a:r>
            <a:r>
              <a:rPr lang="ja-JP" altLang="en-US" dirty="0">
                <a:solidFill>
                  <a:srgbClr val="FF0000"/>
                </a:solidFill>
                <a:latin typeface="+mn-ea"/>
              </a:rPr>
              <a:t>リロードすれば④が見られます</a:t>
            </a:r>
            <a:r>
              <a:rPr lang="ja-JP" altLang="en-US" dirty="0">
                <a:latin typeface="+mn-ea"/>
              </a:rPr>
              <a:t>。④をクリックして、⑤エディタで眺めているところ。</a:t>
            </a:r>
            <a:endParaRPr lang="en-US" altLang="ja-JP" dirty="0">
              <a:latin typeface="+mn-ea"/>
            </a:endParaRPr>
          </a:p>
        </p:txBody>
      </p:sp>
      <p:pic>
        <p:nvPicPr>
          <p:cNvPr id="23" name="図 22">
            <a:extLst>
              <a:ext uri="{FF2B5EF4-FFF2-40B4-BE49-F238E27FC236}">
                <a16:creationId xmlns:a16="http://schemas.microsoft.com/office/drawing/2014/main" id="{50C60C95-F279-4E83-9477-EC43E2B0BC0A}"/>
              </a:ext>
            </a:extLst>
          </p:cNvPr>
          <p:cNvPicPr>
            <a:picLocks noChangeAspect="1"/>
          </p:cNvPicPr>
          <p:nvPr/>
        </p:nvPicPr>
        <p:blipFill>
          <a:blip r:embed="rId4"/>
          <a:stretch>
            <a:fillRect/>
          </a:stretch>
        </p:blipFill>
        <p:spPr>
          <a:xfrm>
            <a:off x="792000" y="180000"/>
            <a:ext cx="4480948" cy="175275"/>
          </a:xfrm>
          <a:prstGeom prst="rect">
            <a:avLst/>
          </a:prstGeom>
        </p:spPr>
      </p:pic>
      <p:grpSp>
        <p:nvGrpSpPr>
          <p:cNvPr id="19" name="グループ化 18">
            <a:extLst>
              <a:ext uri="{FF2B5EF4-FFF2-40B4-BE49-F238E27FC236}">
                <a16:creationId xmlns:a16="http://schemas.microsoft.com/office/drawing/2014/main" id="{ED675B56-0E18-4478-9EA1-1622F01732F3}"/>
              </a:ext>
            </a:extLst>
          </p:cNvPr>
          <p:cNvGrpSpPr>
            <a:grpSpLocks/>
          </p:cNvGrpSpPr>
          <p:nvPr/>
        </p:nvGrpSpPr>
        <p:grpSpPr bwMode="auto">
          <a:xfrm>
            <a:off x="7282800" y="4392000"/>
            <a:ext cx="433387" cy="647700"/>
            <a:chOff x="9008376" y="4278533"/>
            <a:chExt cx="432048" cy="647700"/>
          </a:xfrm>
        </p:grpSpPr>
        <p:sp>
          <p:nvSpPr>
            <p:cNvPr id="20" name="下矢印 20">
              <a:extLst>
                <a:ext uri="{FF2B5EF4-FFF2-40B4-BE49-F238E27FC236}">
                  <a16:creationId xmlns:a16="http://schemas.microsoft.com/office/drawing/2014/main" id="{1834BDA0-7442-429F-B90A-DC01A75800D3}"/>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1" name="テキスト ボックス 20">
              <a:extLst>
                <a:ext uri="{FF2B5EF4-FFF2-40B4-BE49-F238E27FC236}">
                  <a16:creationId xmlns:a16="http://schemas.microsoft.com/office/drawing/2014/main" id="{50F8BFCE-0292-4C9F-8823-14C0A017EF6D}"/>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grpSp>
        <p:nvGrpSpPr>
          <p:cNvPr id="22" name="グループ化 25">
            <a:extLst>
              <a:ext uri="{FF2B5EF4-FFF2-40B4-BE49-F238E27FC236}">
                <a16:creationId xmlns:a16="http://schemas.microsoft.com/office/drawing/2014/main" id="{42195BD1-6B6F-4681-9D54-7838E40C3AF3}"/>
              </a:ext>
            </a:extLst>
          </p:cNvPr>
          <p:cNvGrpSpPr>
            <a:grpSpLocks/>
          </p:cNvGrpSpPr>
          <p:nvPr/>
        </p:nvGrpSpPr>
        <p:grpSpPr bwMode="auto">
          <a:xfrm>
            <a:off x="2144688" y="1512000"/>
            <a:ext cx="647700" cy="368300"/>
            <a:chOff x="8265543" y="5967772"/>
            <a:chExt cx="647700" cy="369332"/>
          </a:xfrm>
        </p:grpSpPr>
        <p:sp>
          <p:nvSpPr>
            <p:cNvPr id="24" name="下矢印 26">
              <a:extLst>
                <a:ext uri="{FF2B5EF4-FFF2-40B4-BE49-F238E27FC236}">
                  <a16:creationId xmlns:a16="http://schemas.microsoft.com/office/drawing/2014/main" id="{54B2FC7D-11B8-4934-A02C-8B5369BE0573}"/>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5" name="テキスト ボックス 27">
              <a:extLst>
                <a:ext uri="{FF2B5EF4-FFF2-40B4-BE49-F238E27FC236}">
                  <a16:creationId xmlns:a16="http://schemas.microsoft.com/office/drawing/2014/main" id="{C169AF07-BB30-48CE-9478-E3FE188883AE}"/>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grpSp>
        <p:nvGrpSpPr>
          <p:cNvPr id="13" name="グループ化 19">
            <a:extLst>
              <a:ext uri="{FF2B5EF4-FFF2-40B4-BE49-F238E27FC236}">
                <a16:creationId xmlns:a16="http://schemas.microsoft.com/office/drawing/2014/main" id="{5E14389E-4D18-52A4-F589-9C2588369145}"/>
              </a:ext>
            </a:extLst>
          </p:cNvPr>
          <p:cNvGrpSpPr>
            <a:grpSpLocks/>
          </p:cNvGrpSpPr>
          <p:nvPr/>
        </p:nvGrpSpPr>
        <p:grpSpPr bwMode="auto">
          <a:xfrm>
            <a:off x="9287991" y="3132000"/>
            <a:ext cx="489536" cy="647700"/>
            <a:chOff x="9008376" y="4278533"/>
            <a:chExt cx="488024" cy="647700"/>
          </a:xfrm>
        </p:grpSpPr>
        <p:sp>
          <p:nvSpPr>
            <p:cNvPr id="14" name="下矢印 20">
              <a:extLst>
                <a:ext uri="{FF2B5EF4-FFF2-40B4-BE49-F238E27FC236}">
                  <a16:creationId xmlns:a16="http://schemas.microsoft.com/office/drawing/2014/main" id="{562BC046-2DEB-DADE-F5E8-104BA3067F86}"/>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5" name="テキスト ボックス 21">
              <a:extLst>
                <a:ext uri="{FF2B5EF4-FFF2-40B4-BE49-F238E27FC236}">
                  <a16:creationId xmlns:a16="http://schemas.microsoft.com/office/drawing/2014/main" id="{9C851CC6-A510-C9F4-8CCC-1A149D66A9DF}"/>
                </a:ext>
              </a:extLst>
            </p:cNvPr>
            <p:cNvSpPr txBox="1">
              <a:spLocks noChangeArrowheads="1"/>
            </p:cNvSpPr>
            <p:nvPr/>
          </p:nvSpPr>
          <p:spPr bwMode="auto">
            <a:xfrm>
              <a:off x="9008376" y="4411914"/>
              <a:ext cx="4880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spTree>
    <p:extLst>
      <p:ext uri="{BB962C8B-B14F-4D97-AF65-F5344CB8AC3E}">
        <p14:creationId xmlns:p14="http://schemas.microsoft.com/office/powerpoint/2010/main" val="12554055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0ABC8C1-0FEC-4E41-8410-92FB90551431}"/>
              </a:ext>
            </a:extLst>
          </p:cNvPr>
          <p:cNvPicPr>
            <a:picLocks noChangeAspect="1"/>
          </p:cNvPicPr>
          <p:nvPr/>
        </p:nvPicPr>
        <p:blipFill>
          <a:blip r:embed="rId3"/>
          <a:stretch>
            <a:fillRect/>
          </a:stretch>
        </p:blipFill>
        <p:spPr>
          <a:xfrm>
            <a:off x="36000" y="936000"/>
            <a:ext cx="9391650" cy="5162550"/>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en-US" altLang="ja-JP" sz="4000" dirty="0">
                <a:latin typeface="+mn-ea"/>
              </a:rPr>
              <a:t>multi-FASTA</a:t>
            </a:r>
            <a:r>
              <a:rPr lang="ja-JP" altLang="en-US" sz="4000" dirty="0">
                <a:latin typeface="+mn-ea"/>
              </a:rPr>
              <a:t>ファイル</a:t>
            </a:r>
            <a:r>
              <a:rPr lang="en-US" altLang="ja-JP" sz="4000" dirty="0">
                <a:latin typeface="+mn-ea"/>
              </a:rPr>
              <a:t>4</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52</a:t>
            </a:fld>
            <a:endParaRPr lang="en-US" altLang="ja-JP" dirty="0">
              <a:solidFill>
                <a:srgbClr val="000000"/>
              </a:solidFill>
            </a:endParaRPr>
          </a:p>
        </p:txBody>
      </p:sp>
      <p:sp>
        <p:nvSpPr>
          <p:cNvPr id="8" name="Text Box 8">
            <a:extLst>
              <a:ext uri="{FF2B5EF4-FFF2-40B4-BE49-F238E27FC236}">
                <a16:creationId xmlns:a16="http://schemas.microsoft.com/office/drawing/2014/main" id="{8B911BE7-488C-4993-A08F-581949DDC2BE}"/>
              </a:ext>
            </a:extLst>
          </p:cNvPr>
          <p:cNvSpPr txBox="1">
            <a:spLocks noChangeArrowheads="1"/>
          </p:cNvSpPr>
          <p:nvPr/>
        </p:nvSpPr>
        <p:spPr bwMode="auto">
          <a:xfrm>
            <a:off x="5796172" y="46100"/>
            <a:ext cx="4053371" cy="2862322"/>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さきほどテンプレートとして用いた①例題</a:t>
            </a:r>
            <a:r>
              <a:rPr lang="en-US" altLang="ja-JP" dirty="0">
                <a:solidFill>
                  <a:schemeClr val="bg1">
                    <a:lumMod val="50000"/>
                  </a:schemeClr>
                </a:solidFill>
                <a:latin typeface="+mn-ea"/>
              </a:rPr>
              <a:t>1</a:t>
            </a:r>
            <a:r>
              <a:rPr lang="ja-JP" altLang="en-US" dirty="0">
                <a:solidFill>
                  <a:schemeClr val="bg1">
                    <a:lumMod val="50000"/>
                  </a:schemeClr>
                </a:solidFill>
                <a:latin typeface="+mn-ea"/>
              </a:rPr>
              <a:t>は、②</a:t>
            </a:r>
            <a:r>
              <a:rPr lang="en-US" altLang="ja-JP" dirty="0">
                <a:solidFill>
                  <a:schemeClr val="bg1">
                    <a:lumMod val="50000"/>
                  </a:schemeClr>
                </a:solidFill>
                <a:latin typeface="+mn-ea"/>
              </a:rPr>
              <a:t>multi-FASTA</a:t>
            </a:r>
            <a:r>
              <a:rPr lang="ja-JP" altLang="en-US" dirty="0">
                <a:solidFill>
                  <a:schemeClr val="bg1">
                    <a:lumMod val="50000"/>
                  </a:schemeClr>
                </a:solidFill>
                <a:latin typeface="+mn-ea"/>
              </a:rPr>
              <a:t>ファイルを入力として実行するものです。③</a:t>
            </a:r>
            <a:r>
              <a:rPr lang="en-US" altLang="ja-JP" dirty="0">
                <a:solidFill>
                  <a:schemeClr val="bg1">
                    <a:lumMod val="50000"/>
                  </a:schemeClr>
                </a:solidFill>
                <a:latin typeface="+mn-ea"/>
              </a:rPr>
              <a:t>hoge4.fa</a:t>
            </a:r>
            <a:r>
              <a:rPr lang="ja-JP" altLang="en-US" dirty="0">
                <a:solidFill>
                  <a:schemeClr val="bg1">
                    <a:lumMod val="50000"/>
                  </a:schemeClr>
                </a:solidFill>
                <a:latin typeface="+mn-ea"/>
              </a:rPr>
              <a:t>を作業ディレクトリにダウンロード。③リロードすれば④が見られます。④をクリックして、⑤エディタで眺めているところ。</a:t>
            </a:r>
            <a:r>
              <a:rPr lang="ja-JP" altLang="en-US" dirty="0">
                <a:latin typeface="+mn-ea"/>
              </a:rPr>
              <a:t>⑥</a:t>
            </a:r>
            <a:r>
              <a:rPr lang="ja-JP" altLang="en-US" dirty="0">
                <a:solidFill>
                  <a:srgbClr val="FF0000"/>
                </a:solidFill>
                <a:latin typeface="+mn-ea"/>
              </a:rPr>
              <a:t>「</a:t>
            </a:r>
            <a:r>
              <a:rPr lang="en-US" altLang="ja-JP" dirty="0">
                <a:solidFill>
                  <a:srgbClr val="FF0000"/>
                </a:solidFill>
                <a:latin typeface="+mn-ea"/>
              </a:rPr>
              <a:t>&gt;</a:t>
            </a:r>
            <a:r>
              <a:rPr lang="ja-JP" altLang="en-US" dirty="0">
                <a:solidFill>
                  <a:srgbClr val="FF0000"/>
                </a:solidFill>
                <a:latin typeface="+mn-ea"/>
              </a:rPr>
              <a:t>」から始まる行が</a:t>
            </a:r>
            <a:r>
              <a:rPr lang="en-US" altLang="ja-JP" u="sng" dirty="0">
                <a:solidFill>
                  <a:srgbClr val="FF0000"/>
                </a:solidFill>
                <a:latin typeface="+mn-ea"/>
              </a:rPr>
              <a:t>4</a:t>
            </a:r>
            <a:r>
              <a:rPr lang="ja-JP" altLang="en-US" dirty="0">
                <a:solidFill>
                  <a:srgbClr val="FF0000"/>
                </a:solidFill>
                <a:latin typeface="+mn-ea"/>
              </a:rPr>
              <a:t>つなので、このファイルは</a:t>
            </a:r>
            <a:r>
              <a:rPr lang="en-US" altLang="ja-JP" u="sng" dirty="0">
                <a:solidFill>
                  <a:srgbClr val="FF0000"/>
                </a:solidFill>
                <a:latin typeface="+mn-ea"/>
              </a:rPr>
              <a:t>4</a:t>
            </a:r>
            <a:r>
              <a:rPr lang="ja-JP" altLang="en-US" dirty="0">
                <a:solidFill>
                  <a:srgbClr val="FF0000"/>
                </a:solidFill>
                <a:latin typeface="+mn-ea"/>
              </a:rPr>
              <a:t>配列</a:t>
            </a:r>
            <a:r>
              <a:rPr lang="ja-JP" altLang="en-US" dirty="0">
                <a:latin typeface="+mn-ea"/>
              </a:rPr>
              <a:t>です。</a:t>
            </a:r>
            <a:r>
              <a:rPr lang="en-US" altLang="ja-JP" dirty="0">
                <a:latin typeface="+mn-ea"/>
              </a:rPr>
              <a:t>Description</a:t>
            </a:r>
            <a:r>
              <a:rPr lang="ja-JP" altLang="en-US" dirty="0">
                <a:latin typeface="+mn-ea"/>
              </a:rPr>
              <a:t>部分が「</a:t>
            </a:r>
            <a:r>
              <a:rPr lang="en-US" altLang="ja-JP" dirty="0">
                <a:latin typeface="+mn-ea"/>
              </a:rPr>
              <a:t>contig_1</a:t>
            </a:r>
            <a:r>
              <a:rPr lang="ja-JP" altLang="en-US" dirty="0">
                <a:latin typeface="+mn-ea"/>
              </a:rPr>
              <a:t>」や「</a:t>
            </a:r>
            <a:r>
              <a:rPr lang="en-US" altLang="ja-JP" dirty="0">
                <a:latin typeface="+mn-ea"/>
              </a:rPr>
              <a:t>contig_2</a:t>
            </a:r>
            <a:r>
              <a:rPr lang="ja-JP" altLang="en-US" dirty="0">
                <a:latin typeface="+mn-ea"/>
              </a:rPr>
              <a:t>」と書かれているが、人工配列なので特に意味はない。</a:t>
            </a:r>
            <a:endParaRPr lang="en-US" altLang="ja-JP" dirty="0">
              <a:latin typeface="+mn-ea"/>
            </a:endParaRPr>
          </a:p>
        </p:txBody>
      </p:sp>
      <p:pic>
        <p:nvPicPr>
          <p:cNvPr id="23" name="図 22">
            <a:extLst>
              <a:ext uri="{FF2B5EF4-FFF2-40B4-BE49-F238E27FC236}">
                <a16:creationId xmlns:a16="http://schemas.microsoft.com/office/drawing/2014/main" id="{50C60C95-F279-4E83-9477-EC43E2B0BC0A}"/>
              </a:ext>
            </a:extLst>
          </p:cNvPr>
          <p:cNvPicPr>
            <a:picLocks noChangeAspect="1"/>
          </p:cNvPicPr>
          <p:nvPr/>
        </p:nvPicPr>
        <p:blipFill>
          <a:blip r:embed="rId4"/>
          <a:stretch>
            <a:fillRect/>
          </a:stretch>
        </p:blipFill>
        <p:spPr>
          <a:xfrm>
            <a:off x="792000" y="180000"/>
            <a:ext cx="4480948" cy="175275"/>
          </a:xfrm>
          <a:prstGeom prst="rect">
            <a:avLst/>
          </a:prstGeom>
        </p:spPr>
      </p:pic>
      <p:grpSp>
        <p:nvGrpSpPr>
          <p:cNvPr id="19" name="グループ化 18">
            <a:extLst>
              <a:ext uri="{FF2B5EF4-FFF2-40B4-BE49-F238E27FC236}">
                <a16:creationId xmlns:a16="http://schemas.microsoft.com/office/drawing/2014/main" id="{ED675B56-0E18-4478-9EA1-1622F01732F3}"/>
              </a:ext>
            </a:extLst>
          </p:cNvPr>
          <p:cNvGrpSpPr>
            <a:grpSpLocks/>
          </p:cNvGrpSpPr>
          <p:nvPr/>
        </p:nvGrpSpPr>
        <p:grpSpPr bwMode="auto">
          <a:xfrm>
            <a:off x="7282800" y="4392000"/>
            <a:ext cx="433387" cy="647700"/>
            <a:chOff x="9008376" y="4278533"/>
            <a:chExt cx="432048" cy="647700"/>
          </a:xfrm>
        </p:grpSpPr>
        <p:sp>
          <p:nvSpPr>
            <p:cNvPr id="20" name="下矢印 20">
              <a:extLst>
                <a:ext uri="{FF2B5EF4-FFF2-40B4-BE49-F238E27FC236}">
                  <a16:creationId xmlns:a16="http://schemas.microsoft.com/office/drawing/2014/main" id="{1834BDA0-7442-429F-B90A-DC01A75800D3}"/>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1" name="テキスト ボックス 20">
              <a:extLst>
                <a:ext uri="{FF2B5EF4-FFF2-40B4-BE49-F238E27FC236}">
                  <a16:creationId xmlns:a16="http://schemas.microsoft.com/office/drawing/2014/main" id="{50F8BFCE-0292-4C9F-8823-14C0A017EF6D}"/>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grpSp>
        <p:nvGrpSpPr>
          <p:cNvPr id="22" name="グループ化 25">
            <a:extLst>
              <a:ext uri="{FF2B5EF4-FFF2-40B4-BE49-F238E27FC236}">
                <a16:creationId xmlns:a16="http://schemas.microsoft.com/office/drawing/2014/main" id="{42195BD1-6B6F-4681-9D54-7838E40C3AF3}"/>
              </a:ext>
            </a:extLst>
          </p:cNvPr>
          <p:cNvGrpSpPr>
            <a:grpSpLocks/>
          </p:cNvGrpSpPr>
          <p:nvPr/>
        </p:nvGrpSpPr>
        <p:grpSpPr bwMode="auto">
          <a:xfrm>
            <a:off x="2144688" y="1512000"/>
            <a:ext cx="647700" cy="368300"/>
            <a:chOff x="8265543" y="5967772"/>
            <a:chExt cx="647700" cy="369332"/>
          </a:xfrm>
        </p:grpSpPr>
        <p:sp>
          <p:nvSpPr>
            <p:cNvPr id="24" name="下矢印 26">
              <a:extLst>
                <a:ext uri="{FF2B5EF4-FFF2-40B4-BE49-F238E27FC236}">
                  <a16:creationId xmlns:a16="http://schemas.microsoft.com/office/drawing/2014/main" id="{54B2FC7D-11B8-4934-A02C-8B5369BE0573}"/>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5" name="テキスト ボックス 27">
              <a:extLst>
                <a:ext uri="{FF2B5EF4-FFF2-40B4-BE49-F238E27FC236}">
                  <a16:creationId xmlns:a16="http://schemas.microsoft.com/office/drawing/2014/main" id="{C169AF07-BB30-48CE-9478-E3FE188883AE}"/>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grpSp>
        <p:nvGrpSpPr>
          <p:cNvPr id="30" name="グループ化 29">
            <a:extLst>
              <a:ext uri="{FF2B5EF4-FFF2-40B4-BE49-F238E27FC236}">
                <a16:creationId xmlns:a16="http://schemas.microsoft.com/office/drawing/2014/main" id="{044A2ED9-7677-495C-8018-50673FF5F793}"/>
              </a:ext>
            </a:extLst>
          </p:cNvPr>
          <p:cNvGrpSpPr>
            <a:grpSpLocks/>
          </p:cNvGrpSpPr>
          <p:nvPr/>
        </p:nvGrpSpPr>
        <p:grpSpPr bwMode="auto">
          <a:xfrm>
            <a:off x="1512000" y="2014644"/>
            <a:ext cx="433387" cy="647700"/>
            <a:chOff x="9008376" y="4278533"/>
            <a:chExt cx="432048" cy="647700"/>
          </a:xfrm>
        </p:grpSpPr>
        <p:sp>
          <p:nvSpPr>
            <p:cNvPr id="31" name="下矢印 20">
              <a:extLst>
                <a:ext uri="{FF2B5EF4-FFF2-40B4-BE49-F238E27FC236}">
                  <a16:creationId xmlns:a16="http://schemas.microsoft.com/office/drawing/2014/main" id="{9FD240A5-86BB-4D40-8D79-AF20B683BCF2}"/>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2" name="テキスト ボックス 31">
              <a:extLst>
                <a:ext uri="{FF2B5EF4-FFF2-40B4-BE49-F238E27FC236}">
                  <a16:creationId xmlns:a16="http://schemas.microsoft.com/office/drawing/2014/main" id="{F551162C-59B8-4CF7-A289-B8B5E7392114}"/>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⑥</a:t>
              </a:r>
            </a:p>
          </p:txBody>
        </p:sp>
      </p:grpSp>
      <p:grpSp>
        <p:nvGrpSpPr>
          <p:cNvPr id="33" name="グループ化 32">
            <a:extLst>
              <a:ext uri="{FF2B5EF4-FFF2-40B4-BE49-F238E27FC236}">
                <a16:creationId xmlns:a16="http://schemas.microsoft.com/office/drawing/2014/main" id="{89DA9EC1-39D6-4B3B-9891-67255C1549D5}"/>
              </a:ext>
            </a:extLst>
          </p:cNvPr>
          <p:cNvGrpSpPr>
            <a:grpSpLocks/>
          </p:cNvGrpSpPr>
          <p:nvPr/>
        </p:nvGrpSpPr>
        <p:grpSpPr bwMode="auto">
          <a:xfrm>
            <a:off x="1512000" y="2383200"/>
            <a:ext cx="433387" cy="647700"/>
            <a:chOff x="9008376" y="4278533"/>
            <a:chExt cx="432048" cy="647700"/>
          </a:xfrm>
        </p:grpSpPr>
        <p:sp>
          <p:nvSpPr>
            <p:cNvPr id="34" name="下矢印 20">
              <a:extLst>
                <a:ext uri="{FF2B5EF4-FFF2-40B4-BE49-F238E27FC236}">
                  <a16:creationId xmlns:a16="http://schemas.microsoft.com/office/drawing/2014/main" id="{67377E15-C352-4D05-899A-6DB671F28A6D}"/>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5" name="テキスト ボックス 34">
              <a:extLst>
                <a:ext uri="{FF2B5EF4-FFF2-40B4-BE49-F238E27FC236}">
                  <a16:creationId xmlns:a16="http://schemas.microsoft.com/office/drawing/2014/main" id="{5A284DDD-8DDF-4AC2-80B2-9368749A4F5A}"/>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⑥</a:t>
              </a:r>
            </a:p>
          </p:txBody>
        </p:sp>
      </p:grpSp>
      <p:grpSp>
        <p:nvGrpSpPr>
          <p:cNvPr id="36" name="グループ化 35">
            <a:extLst>
              <a:ext uri="{FF2B5EF4-FFF2-40B4-BE49-F238E27FC236}">
                <a16:creationId xmlns:a16="http://schemas.microsoft.com/office/drawing/2014/main" id="{452EB326-DC54-4303-AB1C-35220BFC4C51}"/>
              </a:ext>
            </a:extLst>
          </p:cNvPr>
          <p:cNvGrpSpPr>
            <a:grpSpLocks/>
          </p:cNvGrpSpPr>
          <p:nvPr/>
        </p:nvGrpSpPr>
        <p:grpSpPr bwMode="auto">
          <a:xfrm>
            <a:off x="1512000" y="3106800"/>
            <a:ext cx="433387" cy="647700"/>
            <a:chOff x="9008376" y="4278533"/>
            <a:chExt cx="432048" cy="647700"/>
          </a:xfrm>
        </p:grpSpPr>
        <p:sp>
          <p:nvSpPr>
            <p:cNvPr id="37" name="下矢印 20">
              <a:extLst>
                <a:ext uri="{FF2B5EF4-FFF2-40B4-BE49-F238E27FC236}">
                  <a16:creationId xmlns:a16="http://schemas.microsoft.com/office/drawing/2014/main" id="{3F6B86F2-8FEB-4359-BA42-832703B53813}"/>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8" name="テキスト ボックス 37">
              <a:extLst>
                <a:ext uri="{FF2B5EF4-FFF2-40B4-BE49-F238E27FC236}">
                  <a16:creationId xmlns:a16="http://schemas.microsoft.com/office/drawing/2014/main" id="{C2074B66-82F5-4103-B6BA-BD7E8E389EF4}"/>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⑥</a:t>
              </a:r>
            </a:p>
          </p:txBody>
        </p:sp>
      </p:grpSp>
      <p:grpSp>
        <p:nvGrpSpPr>
          <p:cNvPr id="39" name="グループ化 38">
            <a:extLst>
              <a:ext uri="{FF2B5EF4-FFF2-40B4-BE49-F238E27FC236}">
                <a16:creationId xmlns:a16="http://schemas.microsoft.com/office/drawing/2014/main" id="{C6C745B3-571C-487E-9783-7BF8D43A2787}"/>
              </a:ext>
            </a:extLst>
          </p:cNvPr>
          <p:cNvGrpSpPr>
            <a:grpSpLocks/>
          </p:cNvGrpSpPr>
          <p:nvPr/>
        </p:nvGrpSpPr>
        <p:grpSpPr bwMode="auto">
          <a:xfrm>
            <a:off x="1512000" y="3661200"/>
            <a:ext cx="433387" cy="647700"/>
            <a:chOff x="9008376" y="4278533"/>
            <a:chExt cx="432048" cy="647700"/>
          </a:xfrm>
        </p:grpSpPr>
        <p:sp>
          <p:nvSpPr>
            <p:cNvPr id="40" name="下矢印 20">
              <a:extLst>
                <a:ext uri="{FF2B5EF4-FFF2-40B4-BE49-F238E27FC236}">
                  <a16:creationId xmlns:a16="http://schemas.microsoft.com/office/drawing/2014/main" id="{47B0846E-1324-4213-9D2E-D7B58752F969}"/>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41" name="テキスト ボックス 40">
              <a:extLst>
                <a:ext uri="{FF2B5EF4-FFF2-40B4-BE49-F238E27FC236}">
                  <a16:creationId xmlns:a16="http://schemas.microsoft.com/office/drawing/2014/main" id="{DFBC43F7-867D-4848-87EE-0EFE221E89CE}"/>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⑥</a:t>
              </a:r>
            </a:p>
          </p:txBody>
        </p:sp>
      </p:grpSp>
    </p:spTree>
    <p:extLst>
      <p:ext uri="{BB962C8B-B14F-4D97-AF65-F5344CB8AC3E}">
        <p14:creationId xmlns:p14="http://schemas.microsoft.com/office/powerpoint/2010/main" val="34043120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549AC54-29E1-49D8-B3D2-8B7F466E1F4E}"/>
              </a:ext>
            </a:extLst>
          </p:cNvPr>
          <p:cNvPicPr>
            <a:picLocks noChangeAspect="1"/>
          </p:cNvPicPr>
          <p:nvPr/>
        </p:nvPicPr>
        <p:blipFill>
          <a:blip r:embed="rId3"/>
          <a:stretch>
            <a:fillRect/>
          </a:stretch>
        </p:blipFill>
        <p:spPr>
          <a:xfrm>
            <a:off x="36000" y="936000"/>
            <a:ext cx="9391650" cy="5162550"/>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en-US" altLang="ja-JP" sz="4000" dirty="0">
                <a:latin typeface="+mn-ea"/>
              </a:rPr>
              <a:t>multi-FASTA</a:t>
            </a:r>
            <a:r>
              <a:rPr lang="ja-JP" altLang="en-US" sz="4000" dirty="0">
                <a:latin typeface="+mn-ea"/>
              </a:rPr>
              <a:t>ファイル</a:t>
            </a:r>
            <a:r>
              <a:rPr lang="en-US" altLang="ja-JP" sz="4000" dirty="0">
                <a:latin typeface="+mn-ea"/>
              </a:rPr>
              <a:t>5</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53</a:t>
            </a:fld>
            <a:endParaRPr lang="en-US" altLang="ja-JP" dirty="0">
              <a:solidFill>
                <a:srgbClr val="000000"/>
              </a:solidFill>
            </a:endParaRPr>
          </a:p>
        </p:txBody>
      </p:sp>
      <p:sp>
        <p:nvSpPr>
          <p:cNvPr id="8" name="Text Box 8">
            <a:extLst>
              <a:ext uri="{FF2B5EF4-FFF2-40B4-BE49-F238E27FC236}">
                <a16:creationId xmlns:a16="http://schemas.microsoft.com/office/drawing/2014/main" id="{8B911BE7-488C-4993-A08F-581949DDC2BE}"/>
              </a:ext>
            </a:extLst>
          </p:cNvPr>
          <p:cNvSpPr txBox="1">
            <a:spLocks noChangeArrowheads="1"/>
          </p:cNvSpPr>
          <p:nvPr/>
        </p:nvSpPr>
        <p:spPr bwMode="auto">
          <a:xfrm>
            <a:off x="5796172" y="46100"/>
            <a:ext cx="4053371" cy="4801314"/>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さきほどテンプレートとして用いた①例題</a:t>
            </a:r>
            <a:r>
              <a:rPr lang="en-US" altLang="ja-JP" dirty="0">
                <a:solidFill>
                  <a:schemeClr val="bg1">
                    <a:lumMod val="50000"/>
                  </a:schemeClr>
                </a:solidFill>
                <a:latin typeface="+mn-ea"/>
              </a:rPr>
              <a:t>1</a:t>
            </a:r>
            <a:r>
              <a:rPr lang="ja-JP" altLang="en-US" dirty="0">
                <a:solidFill>
                  <a:schemeClr val="bg1">
                    <a:lumMod val="50000"/>
                  </a:schemeClr>
                </a:solidFill>
                <a:latin typeface="+mn-ea"/>
              </a:rPr>
              <a:t>は、②</a:t>
            </a:r>
            <a:r>
              <a:rPr lang="en-US" altLang="ja-JP" dirty="0">
                <a:solidFill>
                  <a:schemeClr val="bg1">
                    <a:lumMod val="50000"/>
                  </a:schemeClr>
                </a:solidFill>
                <a:latin typeface="+mn-ea"/>
              </a:rPr>
              <a:t>multi-FASTA</a:t>
            </a:r>
            <a:r>
              <a:rPr lang="ja-JP" altLang="en-US" dirty="0">
                <a:solidFill>
                  <a:schemeClr val="bg1">
                    <a:lumMod val="50000"/>
                  </a:schemeClr>
                </a:solidFill>
                <a:latin typeface="+mn-ea"/>
              </a:rPr>
              <a:t>ファイルを入力として実行するものです。③</a:t>
            </a:r>
            <a:r>
              <a:rPr lang="en-US" altLang="ja-JP" dirty="0">
                <a:solidFill>
                  <a:schemeClr val="bg1">
                    <a:lumMod val="50000"/>
                  </a:schemeClr>
                </a:solidFill>
                <a:latin typeface="+mn-ea"/>
              </a:rPr>
              <a:t>hoge4.fa</a:t>
            </a:r>
            <a:r>
              <a:rPr lang="ja-JP" altLang="en-US" dirty="0">
                <a:solidFill>
                  <a:schemeClr val="bg1">
                    <a:lumMod val="50000"/>
                  </a:schemeClr>
                </a:solidFill>
                <a:latin typeface="+mn-ea"/>
              </a:rPr>
              <a:t>を作業ディレクトリにダウンロード。③リロードすれば④が見られます。④をクリックして、⑤エディタで眺めているところ。⑥「</a:t>
            </a:r>
            <a:r>
              <a:rPr lang="en-US" altLang="ja-JP" dirty="0">
                <a:solidFill>
                  <a:schemeClr val="bg1">
                    <a:lumMod val="50000"/>
                  </a:schemeClr>
                </a:solidFill>
                <a:latin typeface="+mn-ea"/>
              </a:rPr>
              <a:t>&gt;</a:t>
            </a:r>
            <a:r>
              <a:rPr lang="ja-JP" altLang="en-US" dirty="0">
                <a:solidFill>
                  <a:schemeClr val="bg1">
                    <a:lumMod val="50000"/>
                  </a:schemeClr>
                </a:solidFill>
                <a:latin typeface="+mn-ea"/>
              </a:rPr>
              <a:t>」から始まる行が</a:t>
            </a:r>
            <a:r>
              <a:rPr lang="en-US" altLang="ja-JP" u="sng" dirty="0">
                <a:solidFill>
                  <a:schemeClr val="bg1">
                    <a:lumMod val="50000"/>
                  </a:schemeClr>
                </a:solidFill>
                <a:latin typeface="+mn-ea"/>
              </a:rPr>
              <a:t>4</a:t>
            </a:r>
            <a:r>
              <a:rPr lang="ja-JP" altLang="en-US" dirty="0">
                <a:solidFill>
                  <a:schemeClr val="bg1">
                    <a:lumMod val="50000"/>
                  </a:schemeClr>
                </a:solidFill>
                <a:latin typeface="+mn-ea"/>
              </a:rPr>
              <a:t>つなので、このファイルは</a:t>
            </a:r>
            <a:r>
              <a:rPr lang="en-US" altLang="ja-JP" dirty="0">
                <a:solidFill>
                  <a:schemeClr val="bg1">
                    <a:lumMod val="50000"/>
                  </a:schemeClr>
                </a:solidFill>
                <a:latin typeface="+mn-ea"/>
              </a:rPr>
              <a:t>4</a:t>
            </a:r>
            <a:r>
              <a:rPr lang="ja-JP" altLang="en-US" dirty="0">
                <a:solidFill>
                  <a:schemeClr val="bg1">
                    <a:lumMod val="50000"/>
                  </a:schemeClr>
                </a:solidFill>
                <a:latin typeface="+mn-ea"/>
              </a:rPr>
              <a:t>配列です。</a:t>
            </a:r>
            <a:r>
              <a:rPr lang="en-US" altLang="ja-JP" dirty="0">
                <a:solidFill>
                  <a:schemeClr val="bg1">
                    <a:lumMod val="50000"/>
                  </a:schemeClr>
                </a:solidFill>
                <a:latin typeface="+mn-ea"/>
              </a:rPr>
              <a:t>Description</a:t>
            </a:r>
            <a:r>
              <a:rPr lang="ja-JP" altLang="en-US" dirty="0">
                <a:solidFill>
                  <a:schemeClr val="bg1">
                    <a:lumMod val="50000"/>
                  </a:schemeClr>
                </a:solidFill>
                <a:latin typeface="+mn-ea"/>
              </a:rPr>
              <a:t>部分が「</a:t>
            </a:r>
            <a:r>
              <a:rPr lang="en-US" altLang="ja-JP" dirty="0">
                <a:solidFill>
                  <a:schemeClr val="bg1">
                    <a:lumMod val="50000"/>
                  </a:schemeClr>
                </a:solidFill>
                <a:latin typeface="+mn-ea"/>
              </a:rPr>
              <a:t>contig_1</a:t>
            </a:r>
            <a:r>
              <a:rPr lang="ja-JP" altLang="en-US" dirty="0">
                <a:solidFill>
                  <a:schemeClr val="bg1">
                    <a:lumMod val="50000"/>
                  </a:schemeClr>
                </a:solidFill>
                <a:latin typeface="+mn-ea"/>
              </a:rPr>
              <a:t>」や「</a:t>
            </a:r>
            <a:r>
              <a:rPr lang="en-US" altLang="ja-JP" dirty="0">
                <a:solidFill>
                  <a:schemeClr val="bg1">
                    <a:lumMod val="50000"/>
                  </a:schemeClr>
                </a:solidFill>
                <a:latin typeface="+mn-ea"/>
              </a:rPr>
              <a:t>contig_2</a:t>
            </a:r>
            <a:r>
              <a:rPr lang="ja-JP" altLang="en-US" dirty="0">
                <a:solidFill>
                  <a:schemeClr val="bg1">
                    <a:lumMod val="50000"/>
                  </a:schemeClr>
                </a:solidFill>
                <a:latin typeface="+mn-ea"/>
              </a:rPr>
              <a:t>」と書かれているが、人工配列なので特に意味はない。</a:t>
            </a:r>
            <a:r>
              <a:rPr lang="ja-JP" altLang="en-US" dirty="0">
                <a:latin typeface="+mn-ea"/>
              </a:rPr>
              <a:t>⑦のカーソル位置が、⑧</a:t>
            </a:r>
            <a:r>
              <a:rPr lang="en-US" altLang="ja-JP" dirty="0">
                <a:latin typeface="+mn-ea"/>
              </a:rPr>
              <a:t>11</a:t>
            </a:r>
            <a:r>
              <a:rPr lang="ja-JP" altLang="en-US" dirty="0">
                <a:latin typeface="+mn-ea"/>
              </a:rPr>
              <a:t>行</a:t>
            </a:r>
            <a:r>
              <a:rPr lang="en-US" altLang="ja-JP" dirty="0">
                <a:latin typeface="+mn-ea"/>
              </a:rPr>
              <a:t>50</a:t>
            </a:r>
            <a:r>
              <a:rPr lang="ja-JP" altLang="en-US" dirty="0">
                <a:latin typeface="+mn-ea"/>
              </a:rPr>
              <a:t>列目を意味する「</a:t>
            </a:r>
            <a:r>
              <a:rPr lang="en-US" altLang="ja-JP" dirty="0">
                <a:latin typeface="+mn-ea"/>
              </a:rPr>
              <a:t>11:50</a:t>
            </a:r>
            <a:r>
              <a:rPr lang="ja-JP" altLang="en-US" dirty="0">
                <a:latin typeface="+mn-ea"/>
              </a:rPr>
              <a:t>」となっていることがわかる。また、⑨の破線は</a:t>
            </a:r>
            <a:r>
              <a:rPr lang="en-US" altLang="ja-JP" dirty="0">
                <a:latin typeface="+mn-ea"/>
              </a:rPr>
              <a:t>10</a:t>
            </a:r>
            <a:r>
              <a:rPr lang="ja-JP" altLang="en-US" dirty="0">
                <a:latin typeface="+mn-ea"/>
              </a:rPr>
              <a:t>塩基ごとに示している。このことから、「</a:t>
            </a:r>
            <a:r>
              <a:rPr lang="en-US" altLang="ja-JP" dirty="0">
                <a:solidFill>
                  <a:srgbClr val="FF0000"/>
                </a:solidFill>
                <a:latin typeface="+mn-ea"/>
              </a:rPr>
              <a:t>contig_1</a:t>
            </a:r>
            <a:r>
              <a:rPr lang="ja-JP" altLang="en-US" dirty="0">
                <a:solidFill>
                  <a:srgbClr val="FF0000"/>
                </a:solidFill>
                <a:latin typeface="+mn-ea"/>
              </a:rPr>
              <a:t>は</a:t>
            </a:r>
            <a:r>
              <a:rPr lang="en-US" altLang="ja-JP" dirty="0">
                <a:solidFill>
                  <a:srgbClr val="FF0000"/>
                </a:solidFill>
                <a:latin typeface="+mn-ea"/>
              </a:rPr>
              <a:t>24</a:t>
            </a:r>
            <a:r>
              <a:rPr lang="ja-JP" altLang="en-US" dirty="0">
                <a:solidFill>
                  <a:srgbClr val="FF0000"/>
                </a:solidFill>
                <a:latin typeface="+mn-ea"/>
              </a:rPr>
              <a:t>塩基、</a:t>
            </a:r>
            <a:r>
              <a:rPr lang="en-US" altLang="ja-JP" dirty="0">
                <a:solidFill>
                  <a:srgbClr val="FF0000"/>
                </a:solidFill>
                <a:latin typeface="+mn-ea"/>
              </a:rPr>
              <a:t>contig_2</a:t>
            </a:r>
            <a:r>
              <a:rPr lang="ja-JP" altLang="en-US" dirty="0">
                <a:solidFill>
                  <a:srgbClr val="FF0000"/>
                </a:solidFill>
                <a:latin typeface="+mn-ea"/>
              </a:rPr>
              <a:t>は</a:t>
            </a:r>
            <a:r>
              <a:rPr lang="en-US" altLang="ja-JP" dirty="0">
                <a:solidFill>
                  <a:srgbClr val="FF0000"/>
                </a:solidFill>
                <a:latin typeface="+mn-ea"/>
              </a:rPr>
              <a:t>103</a:t>
            </a:r>
            <a:r>
              <a:rPr lang="ja-JP" altLang="en-US" dirty="0">
                <a:solidFill>
                  <a:srgbClr val="FF0000"/>
                </a:solidFill>
                <a:latin typeface="+mn-ea"/>
              </a:rPr>
              <a:t>塩基、</a:t>
            </a:r>
            <a:r>
              <a:rPr lang="en-US" altLang="ja-JP" dirty="0">
                <a:solidFill>
                  <a:srgbClr val="FF0000"/>
                </a:solidFill>
                <a:latin typeface="+mn-ea"/>
              </a:rPr>
              <a:t>contig_3</a:t>
            </a:r>
            <a:r>
              <a:rPr lang="ja-JP" altLang="en-US" dirty="0">
                <a:solidFill>
                  <a:srgbClr val="FF0000"/>
                </a:solidFill>
                <a:latin typeface="+mn-ea"/>
              </a:rPr>
              <a:t>は</a:t>
            </a:r>
            <a:r>
              <a:rPr lang="en-US" altLang="ja-JP" dirty="0">
                <a:solidFill>
                  <a:srgbClr val="FF0000"/>
                </a:solidFill>
                <a:latin typeface="+mn-ea"/>
              </a:rPr>
              <a:t>65</a:t>
            </a:r>
            <a:r>
              <a:rPr lang="ja-JP" altLang="en-US" dirty="0">
                <a:solidFill>
                  <a:srgbClr val="FF0000"/>
                </a:solidFill>
                <a:latin typeface="+mn-ea"/>
              </a:rPr>
              <a:t>塩基、</a:t>
            </a:r>
            <a:r>
              <a:rPr lang="en-US" altLang="ja-JP" dirty="0">
                <a:solidFill>
                  <a:srgbClr val="FF0000"/>
                </a:solidFill>
                <a:latin typeface="+mn-ea"/>
              </a:rPr>
              <a:t>contig_4</a:t>
            </a:r>
            <a:r>
              <a:rPr lang="ja-JP" altLang="en-US" dirty="0">
                <a:solidFill>
                  <a:srgbClr val="FF0000"/>
                </a:solidFill>
                <a:latin typeface="+mn-ea"/>
              </a:rPr>
              <a:t>は</a:t>
            </a:r>
            <a:r>
              <a:rPr lang="en-US" altLang="ja-JP" dirty="0">
                <a:solidFill>
                  <a:srgbClr val="FF0000"/>
                </a:solidFill>
                <a:latin typeface="+mn-ea"/>
              </a:rPr>
              <a:t>49</a:t>
            </a:r>
            <a:r>
              <a:rPr lang="ja-JP" altLang="en-US" dirty="0">
                <a:solidFill>
                  <a:srgbClr val="FF0000"/>
                </a:solidFill>
                <a:latin typeface="+mn-ea"/>
              </a:rPr>
              <a:t>塩基</a:t>
            </a:r>
            <a:r>
              <a:rPr lang="ja-JP" altLang="en-US" dirty="0">
                <a:latin typeface="+mn-ea"/>
              </a:rPr>
              <a:t>」だということが目視でわかります。</a:t>
            </a:r>
            <a:endParaRPr lang="en-US" altLang="ja-JP" dirty="0">
              <a:latin typeface="+mn-ea"/>
            </a:endParaRPr>
          </a:p>
        </p:txBody>
      </p:sp>
      <p:pic>
        <p:nvPicPr>
          <p:cNvPr id="23" name="図 22">
            <a:extLst>
              <a:ext uri="{FF2B5EF4-FFF2-40B4-BE49-F238E27FC236}">
                <a16:creationId xmlns:a16="http://schemas.microsoft.com/office/drawing/2014/main" id="{50C60C95-F279-4E83-9477-EC43E2B0BC0A}"/>
              </a:ext>
            </a:extLst>
          </p:cNvPr>
          <p:cNvPicPr>
            <a:picLocks noChangeAspect="1"/>
          </p:cNvPicPr>
          <p:nvPr/>
        </p:nvPicPr>
        <p:blipFill>
          <a:blip r:embed="rId4"/>
          <a:stretch>
            <a:fillRect/>
          </a:stretch>
        </p:blipFill>
        <p:spPr>
          <a:xfrm>
            <a:off x="792000" y="180000"/>
            <a:ext cx="4480948" cy="175275"/>
          </a:xfrm>
          <a:prstGeom prst="rect">
            <a:avLst/>
          </a:prstGeom>
        </p:spPr>
      </p:pic>
      <p:cxnSp>
        <p:nvCxnSpPr>
          <p:cNvPr id="26" name="直線コネクタ 25">
            <a:extLst>
              <a:ext uri="{FF2B5EF4-FFF2-40B4-BE49-F238E27FC236}">
                <a16:creationId xmlns:a16="http://schemas.microsoft.com/office/drawing/2014/main" id="{596E7CC7-8D89-4851-AFCE-E2038DFCF9AD}"/>
              </a:ext>
            </a:extLst>
          </p:cNvPr>
          <p:cNvCxnSpPr/>
          <p:nvPr/>
        </p:nvCxnSpPr>
        <p:spPr>
          <a:xfrm>
            <a:off x="1591200" y="2276871"/>
            <a:ext cx="0" cy="216000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EFFEE53E-AFED-405A-9262-4E5061DBF21F}"/>
              </a:ext>
            </a:extLst>
          </p:cNvPr>
          <p:cNvCxnSpPr/>
          <p:nvPr/>
        </p:nvCxnSpPr>
        <p:spPr>
          <a:xfrm>
            <a:off x="2520000" y="2276872"/>
            <a:ext cx="0" cy="216000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D6F1071B-9761-477D-A18E-26132D2CA3DE}"/>
              </a:ext>
            </a:extLst>
          </p:cNvPr>
          <p:cNvCxnSpPr/>
          <p:nvPr/>
        </p:nvCxnSpPr>
        <p:spPr>
          <a:xfrm>
            <a:off x="5270400" y="2276872"/>
            <a:ext cx="0" cy="216000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76C83DF0-8E37-4DB4-AD5F-27959CAB5CB3}"/>
              </a:ext>
            </a:extLst>
          </p:cNvPr>
          <p:cNvCxnSpPr/>
          <p:nvPr/>
        </p:nvCxnSpPr>
        <p:spPr>
          <a:xfrm>
            <a:off x="3440832" y="2276872"/>
            <a:ext cx="0" cy="216000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277122D1-0F7D-47E5-AFC6-4D9B8711A510}"/>
              </a:ext>
            </a:extLst>
          </p:cNvPr>
          <p:cNvCxnSpPr/>
          <p:nvPr/>
        </p:nvCxnSpPr>
        <p:spPr>
          <a:xfrm>
            <a:off x="4348800" y="2276872"/>
            <a:ext cx="0" cy="216000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43" name="グループ化 22">
            <a:extLst>
              <a:ext uri="{FF2B5EF4-FFF2-40B4-BE49-F238E27FC236}">
                <a16:creationId xmlns:a16="http://schemas.microsoft.com/office/drawing/2014/main" id="{2953A494-4210-454E-B8D0-849021A2999D}"/>
              </a:ext>
            </a:extLst>
          </p:cNvPr>
          <p:cNvGrpSpPr>
            <a:grpSpLocks/>
          </p:cNvGrpSpPr>
          <p:nvPr/>
        </p:nvGrpSpPr>
        <p:grpSpPr bwMode="auto">
          <a:xfrm>
            <a:off x="4852800" y="4284000"/>
            <a:ext cx="647700" cy="368300"/>
            <a:chOff x="8113143" y="5184000"/>
            <a:chExt cx="647700" cy="369332"/>
          </a:xfrm>
        </p:grpSpPr>
        <p:sp>
          <p:nvSpPr>
            <p:cNvPr id="44" name="下矢印 23">
              <a:extLst>
                <a:ext uri="{FF2B5EF4-FFF2-40B4-BE49-F238E27FC236}">
                  <a16:creationId xmlns:a16="http://schemas.microsoft.com/office/drawing/2014/main" id="{43498AFF-82E1-4E9B-B0F5-5F27D51EC055}"/>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45" name="テキスト ボックス 24">
              <a:extLst>
                <a:ext uri="{FF2B5EF4-FFF2-40B4-BE49-F238E27FC236}">
                  <a16:creationId xmlns:a16="http://schemas.microsoft.com/office/drawing/2014/main" id="{CDC31623-CF96-4C47-B17B-5F126BD34479}"/>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⑦</a:t>
              </a:r>
            </a:p>
          </p:txBody>
        </p:sp>
      </p:grpSp>
      <p:grpSp>
        <p:nvGrpSpPr>
          <p:cNvPr id="16" name="グループ化 22">
            <a:extLst>
              <a:ext uri="{FF2B5EF4-FFF2-40B4-BE49-F238E27FC236}">
                <a16:creationId xmlns:a16="http://schemas.microsoft.com/office/drawing/2014/main" id="{9A1FA548-D585-4978-9E82-7487CD270DBC}"/>
              </a:ext>
            </a:extLst>
          </p:cNvPr>
          <p:cNvGrpSpPr>
            <a:grpSpLocks/>
          </p:cNvGrpSpPr>
          <p:nvPr/>
        </p:nvGrpSpPr>
        <p:grpSpPr bwMode="auto">
          <a:xfrm>
            <a:off x="61462" y="4604908"/>
            <a:ext cx="647700" cy="368300"/>
            <a:chOff x="8113143" y="5184000"/>
            <a:chExt cx="647700" cy="369332"/>
          </a:xfrm>
        </p:grpSpPr>
        <p:sp>
          <p:nvSpPr>
            <p:cNvPr id="17" name="下矢印 23">
              <a:extLst>
                <a:ext uri="{FF2B5EF4-FFF2-40B4-BE49-F238E27FC236}">
                  <a16:creationId xmlns:a16="http://schemas.microsoft.com/office/drawing/2014/main" id="{421B507D-D356-4BE6-83A1-2FA22A576E7E}"/>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8" name="テキスト ボックス 24">
              <a:extLst>
                <a:ext uri="{FF2B5EF4-FFF2-40B4-BE49-F238E27FC236}">
                  <a16:creationId xmlns:a16="http://schemas.microsoft.com/office/drawing/2014/main" id="{9A318A1B-6285-4993-BE34-67A306A14019}"/>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⑧</a:t>
              </a:r>
            </a:p>
          </p:txBody>
        </p:sp>
      </p:grpSp>
      <p:grpSp>
        <p:nvGrpSpPr>
          <p:cNvPr id="19" name="グループ化 25">
            <a:extLst>
              <a:ext uri="{FF2B5EF4-FFF2-40B4-BE49-F238E27FC236}">
                <a16:creationId xmlns:a16="http://schemas.microsoft.com/office/drawing/2014/main" id="{68F74711-81AF-499C-9B72-5EBE20F6F9B9}"/>
              </a:ext>
            </a:extLst>
          </p:cNvPr>
          <p:cNvGrpSpPr>
            <a:grpSpLocks/>
          </p:cNvGrpSpPr>
          <p:nvPr/>
        </p:nvGrpSpPr>
        <p:grpSpPr bwMode="auto">
          <a:xfrm>
            <a:off x="1274400" y="1908000"/>
            <a:ext cx="647700" cy="368300"/>
            <a:chOff x="8265543" y="5967772"/>
            <a:chExt cx="647700" cy="369332"/>
          </a:xfrm>
        </p:grpSpPr>
        <p:sp>
          <p:nvSpPr>
            <p:cNvPr id="20" name="下矢印 26">
              <a:extLst>
                <a:ext uri="{FF2B5EF4-FFF2-40B4-BE49-F238E27FC236}">
                  <a16:creationId xmlns:a16="http://schemas.microsoft.com/office/drawing/2014/main" id="{A346A9E8-5A0F-42A4-92A0-DDB85A837875}"/>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1" name="テキスト ボックス 27">
              <a:extLst>
                <a:ext uri="{FF2B5EF4-FFF2-40B4-BE49-F238E27FC236}">
                  <a16:creationId xmlns:a16="http://schemas.microsoft.com/office/drawing/2014/main" id="{967A77CD-BA95-4D74-9D26-4CB20E7FC82E}"/>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⑨</a:t>
              </a:r>
            </a:p>
          </p:txBody>
        </p:sp>
      </p:grpSp>
      <p:grpSp>
        <p:nvGrpSpPr>
          <p:cNvPr id="22" name="グループ化 25">
            <a:extLst>
              <a:ext uri="{FF2B5EF4-FFF2-40B4-BE49-F238E27FC236}">
                <a16:creationId xmlns:a16="http://schemas.microsoft.com/office/drawing/2014/main" id="{5234B4F2-20C4-4EA0-809B-07DFBA58DF0B}"/>
              </a:ext>
            </a:extLst>
          </p:cNvPr>
          <p:cNvGrpSpPr>
            <a:grpSpLocks/>
          </p:cNvGrpSpPr>
          <p:nvPr/>
        </p:nvGrpSpPr>
        <p:grpSpPr bwMode="auto">
          <a:xfrm>
            <a:off x="2203200" y="1908571"/>
            <a:ext cx="647700" cy="368300"/>
            <a:chOff x="8265543" y="5967772"/>
            <a:chExt cx="647700" cy="369332"/>
          </a:xfrm>
        </p:grpSpPr>
        <p:sp>
          <p:nvSpPr>
            <p:cNvPr id="24" name="下矢印 26">
              <a:extLst>
                <a:ext uri="{FF2B5EF4-FFF2-40B4-BE49-F238E27FC236}">
                  <a16:creationId xmlns:a16="http://schemas.microsoft.com/office/drawing/2014/main" id="{EDC92512-BDE3-4302-B433-15617043910A}"/>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5" name="テキスト ボックス 27">
              <a:extLst>
                <a:ext uri="{FF2B5EF4-FFF2-40B4-BE49-F238E27FC236}">
                  <a16:creationId xmlns:a16="http://schemas.microsoft.com/office/drawing/2014/main" id="{148F01A2-C489-45F4-9732-2E024D23EBA2}"/>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⑨</a:t>
              </a:r>
            </a:p>
          </p:txBody>
        </p:sp>
      </p:grpSp>
      <p:grpSp>
        <p:nvGrpSpPr>
          <p:cNvPr id="30" name="グループ化 25">
            <a:extLst>
              <a:ext uri="{FF2B5EF4-FFF2-40B4-BE49-F238E27FC236}">
                <a16:creationId xmlns:a16="http://schemas.microsoft.com/office/drawing/2014/main" id="{DB20D08B-C412-4260-A675-C49B1B711961}"/>
              </a:ext>
            </a:extLst>
          </p:cNvPr>
          <p:cNvGrpSpPr>
            <a:grpSpLocks/>
          </p:cNvGrpSpPr>
          <p:nvPr/>
        </p:nvGrpSpPr>
        <p:grpSpPr bwMode="auto">
          <a:xfrm>
            <a:off x="3116982" y="1908000"/>
            <a:ext cx="647700" cy="368300"/>
            <a:chOff x="8265543" y="5967772"/>
            <a:chExt cx="647700" cy="369332"/>
          </a:xfrm>
        </p:grpSpPr>
        <p:sp>
          <p:nvSpPr>
            <p:cNvPr id="31" name="下矢印 26">
              <a:extLst>
                <a:ext uri="{FF2B5EF4-FFF2-40B4-BE49-F238E27FC236}">
                  <a16:creationId xmlns:a16="http://schemas.microsoft.com/office/drawing/2014/main" id="{C4611FAF-0E69-4258-9F7A-715E4580CB99}"/>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2" name="テキスト ボックス 27">
              <a:extLst>
                <a:ext uri="{FF2B5EF4-FFF2-40B4-BE49-F238E27FC236}">
                  <a16:creationId xmlns:a16="http://schemas.microsoft.com/office/drawing/2014/main" id="{3ADE2473-83CD-422F-8838-2A34C8E8BF47}"/>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⑨</a:t>
              </a:r>
            </a:p>
          </p:txBody>
        </p:sp>
      </p:grpSp>
      <p:grpSp>
        <p:nvGrpSpPr>
          <p:cNvPr id="33" name="グループ化 25">
            <a:extLst>
              <a:ext uri="{FF2B5EF4-FFF2-40B4-BE49-F238E27FC236}">
                <a16:creationId xmlns:a16="http://schemas.microsoft.com/office/drawing/2014/main" id="{FB6FED52-D5AA-45AE-9380-E8803A2438F7}"/>
              </a:ext>
            </a:extLst>
          </p:cNvPr>
          <p:cNvGrpSpPr>
            <a:grpSpLocks/>
          </p:cNvGrpSpPr>
          <p:nvPr/>
        </p:nvGrpSpPr>
        <p:grpSpPr bwMode="auto">
          <a:xfrm>
            <a:off x="4024950" y="1908000"/>
            <a:ext cx="647700" cy="368300"/>
            <a:chOff x="8265543" y="5967772"/>
            <a:chExt cx="647700" cy="369332"/>
          </a:xfrm>
        </p:grpSpPr>
        <p:sp>
          <p:nvSpPr>
            <p:cNvPr id="34" name="下矢印 26">
              <a:extLst>
                <a:ext uri="{FF2B5EF4-FFF2-40B4-BE49-F238E27FC236}">
                  <a16:creationId xmlns:a16="http://schemas.microsoft.com/office/drawing/2014/main" id="{B9CDE20A-BFDE-4ECC-B3BB-B795ECBBE176}"/>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5" name="テキスト ボックス 27">
              <a:extLst>
                <a:ext uri="{FF2B5EF4-FFF2-40B4-BE49-F238E27FC236}">
                  <a16:creationId xmlns:a16="http://schemas.microsoft.com/office/drawing/2014/main" id="{6F5BA848-B219-4385-8D49-4E290937B39A}"/>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⑨</a:t>
              </a:r>
            </a:p>
          </p:txBody>
        </p:sp>
      </p:grpSp>
      <p:grpSp>
        <p:nvGrpSpPr>
          <p:cNvPr id="36" name="グループ化 25">
            <a:extLst>
              <a:ext uri="{FF2B5EF4-FFF2-40B4-BE49-F238E27FC236}">
                <a16:creationId xmlns:a16="http://schemas.microsoft.com/office/drawing/2014/main" id="{A0FFFEBB-8275-4FD8-99C2-F2330ED739B7}"/>
              </a:ext>
            </a:extLst>
          </p:cNvPr>
          <p:cNvGrpSpPr>
            <a:grpSpLocks/>
          </p:cNvGrpSpPr>
          <p:nvPr/>
        </p:nvGrpSpPr>
        <p:grpSpPr bwMode="auto">
          <a:xfrm>
            <a:off x="4945782" y="1909518"/>
            <a:ext cx="647700" cy="368300"/>
            <a:chOff x="8265543" y="5967772"/>
            <a:chExt cx="647700" cy="369332"/>
          </a:xfrm>
        </p:grpSpPr>
        <p:sp>
          <p:nvSpPr>
            <p:cNvPr id="37" name="下矢印 26">
              <a:extLst>
                <a:ext uri="{FF2B5EF4-FFF2-40B4-BE49-F238E27FC236}">
                  <a16:creationId xmlns:a16="http://schemas.microsoft.com/office/drawing/2014/main" id="{DB740553-B057-4FD5-B0ED-B1F6F8044365}"/>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8" name="テキスト ボックス 27">
              <a:extLst>
                <a:ext uri="{FF2B5EF4-FFF2-40B4-BE49-F238E27FC236}">
                  <a16:creationId xmlns:a16="http://schemas.microsoft.com/office/drawing/2014/main" id="{C242B060-0B01-461F-9E31-D1FC11E9011C}"/>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⑨</a:t>
              </a:r>
            </a:p>
          </p:txBody>
        </p:sp>
      </p:grpSp>
    </p:spTree>
    <p:extLst>
      <p:ext uri="{BB962C8B-B14F-4D97-AF65-F5344CB8AC3E}">
        <p14:creationId xmlns:p14="http://schemas.microsoft.com/office/powerpoint/2010/main" val="18040028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4B57CA7-3DFF-45C7-849B-96EE5B117774}"/>
              </a:ext>
            </a:extLst>
          </p:cNvPr>
          <p:cNvPicPr>
            <a:picLocks noChangeAspect="1"/>
          </p:cNvPicPr>
          <p:nvPr/>
        </p:nvPicPr>
        <p:blipFill>
          <a:blip r:embed="rId3"/>
          <a:stretch>
            <a:fillRect/>
          </a:stretch>
        </p:blipFill>
        <p:spPr>
          <a:xfrm>
            <a:off x="36000" y="936000"/>
            <a:ext cx="9391650" cy="5162550"/>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en-US" altLang="ja-JP" sz="4000" dirty="0">
                <a:latin typeface="+mn-ea"/>
              </a:rPr>
              <a:t>multi-FASTA</a:t>
            </a:r>
            <a:r>
              <a:rPr lang="ja-JP" altLang="en-US" sz="4000" dirty="0">
                <a:latin typeface="+mn-ea"/>
              </a:rPr>
              <a:t>ファイル</a:t>
            </a:r>
            <a:r>
              <a:rPr lang="en-US" altLang="ja-JP" sz="4000" dirty="0">
                <a:latin typeface="+mn-ea"/>
              </a:rPr>
              <a:t>6</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54</a:t>
            </a:fld>
            <a:endParaRPr lang="en-US" altLang="ja-JP" dirty="0">
              <a:solidFill>
                <a:srgbClr val="000000"/>
              </a:solidFill>
            </a:endParaRPr>
          </a:p>
        </p:txBody>
      </p:sp>
      <p:sp>
        <p:nvSpPr>
          <p:cNvPr id="8" name="Text Box 8">
            <a:extLst>
              <a:ext uri="{FF2B5EF4-FFF2-40B4-BE49-F238E27FC236}">
                <a16:creationId xmlns:a16="http://schemas.microsoft.com/office/drawing/2014/main" id="{8B911BE7-488C-4993-A08F-581949DDC2BE}"/>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例題</a:t>
            </a:r>
            <a:r>
              <a:rPr lang="en-US" altLang="ja-JP" dirty="0">
                <a:solidFill>
                  <a:schemeClr val="bg1">
                    <a:lumMod val="50000"/>
                  </a:schemeClr>
                </a:solidFill>
                <a:latin typeface="+mn-ea"/>
              </a:rPr>
              <a:t>1</a:t>
            </a:r>
            <a:r>
              <a:rPr lang="ja-JP" altLang="en-US" dirty="0">
                <a:solidFill>
                  <a:schemeClr val="bg1">
                    <a:lumMod val="50000"/>
                  </a:schemeClr>
                </a:solidFill>
                <a:latin typeface="+mn-ea"/>
              </a:rPr>
              <a:t>のテンプレートをコピペ実行でもよいが、ここでは</a:t>
            </a:r>
            <a:r>
              <a:rPr lang="ja-JP" altLang="en-US" dirty="0">
                <a:latin typeface="+mn-ea"/>
              </a:rPr>
              <a:t>①のタブをアクティブにして、②入力ファイル名を元に戻して（</a:t>
            </a:r>
            <a:r>
              <a:rPr lang="en-US" altLang="ja-JP" dirty="0">
                <a:solidFill>
                  <a:srgbClr val="669900"/>
                </a:solidFill>
                <a:latin typeface="+mn-ea"/>
              </a:rPr>
              <a:t>hoge4.fa</a:t>
            </a:r>
            <a:r>
              <a:rPr lang="ja-JP" altLang="en-US" dirty="0">
                <a:latin typeface="+mn-ea"/>
              </a:rPr>
              <a:t>に変更して）、全選択したのち、③再度実行。</a:t>
            </a:r>
            <a:endParaRPr lang="en-US" altLang="ja-JP" dirty="0">
              <a:latin typeface="+mn-ea"/>
            </a:endParaRPr>
          </a:p>
        </p:txBody>
      </p:sp>
      <p:pic>
        <p:nvPicPr>
          <p:cNvPr id="23" name="図 22">
            <a:extLst>
              <a:ext uri="{FF2B5EF4-FFF2-40B4-BE49-F238E27FC236}">
                <a16:creationId xmlns:a16="http://schemas.microsoft.com/office/drawing/2014/main" id="{50C60C95-F279-4E83-9477-EC43E2B0BC0A}"/>
              </a:ext>
            </a:extLst>
          </p:cNvPr>
          <p:cNvPicPr>
            <a:picLocks noChangeAspect="1"/>
          </p:cNvPicPr>
          <p:nvPr/>
        </p:nvPicPr>
        <p:blipFill>
          <a:blip r:embed="rId4"/>
          <a:stretch>
            <a:fillRect/>
          </a:stretch>
        </p:blipFill>
        <p:spPr>
          <a:xfrm>
            <a:off x="792000" y="180000"/>
            <a:ext cx="4480948" cy="175275"/>
          </a:xfrm>
          <a:prstGeom prst="rect">
            <a:avLst/>
          </a:prstGeom>
        </p:spPr>
      </p:pic>
      <p:grpSp>
        <p:nvGrpSpPr>
          <p:cNvPr id="39" name="グループ化 25">
            <a:extLst>
              <a:ext uri="{FF2B5EF4-FFF2-40B4-BE49-F238E27FC236}">
                <a16:creationId xmlns:a16="http://schemas.microsoft.com/office/drawing/2014/main" id="{BE73EE61-67CA-465D-9C66-17437EC15A47}"/>
              </a:ext>
            </a:extLst>
          </p:cNvPr>
          <p:cNvGrpSpPr>
            <a:grpSpLocks/>
          </p:cNvGrpSpPr>
          <p:nvPr/>
        </p:nvGrpSpPr>
        <p:grpSpPr bwMode="auto">
          <a:xfrm>
            <a:off x="288000" y="1512000"/>
            <a:ext cx="647700" cy="368300"/>
            <a:chOff x="8265543" y="5967772"/>
            <a:chExt cx="647700" cy="369332"/>
          </a:xfrm>
        </p:grpSpPr>
        <p:sp>
          <p:nvSpPr>
            <p:cNvPr id="40" name="下矢印 26">
              <a:extLst>
                <a:ext uri="{FF2B5EF4-FFF2-40B4-BE49-F238E27FC236}">
                  <a16:creationId xmlns:a16="http://schemas.microsoft.com/office/drawing/2014/main" id="{BE9D49A5-1960-46F3-9062-F3B7B9958581}"/>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41" name="テキスト ボックス 27">
              <a:extLst>
                <a:ext uri="{FF2B5EF4-FFF2-40B4-BE49-F238E27FC236}">
                  <a16:creationId xmlns:a16="http://schemas.microsoft.com/office/drawing/2014/main" id="{753046F7-D0D6-49BA-8E0C-B9928A17509F}"/>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46" name="グループ化 45">
            <a:extLst>
              <a:ext uri="{FF2B5EF4-FFF2-40B4-BE49-F238E27FC236}">
                <a16:creationId xmlns:a16="http://schemas.microsoft.com/office/drawing/2014/main" id="{EDC433A5-4B87-4DE9-9CB7-AE6004BC8EA5}"/>
              </a:ext>
            </a:extLst>
          </p:cNvPr>
          <p:cNvGrpSpPr>
            <a:grpSpLocks/>
          </p:cNvGrpSpPr>
          <p:nvPr/>
        </p:nvGrpSpPr>
        <p:grpSpPr bwMode="auto">
          <a:xfrm>
            <a:off x="2448000" y="2023200"/>
            <a:ext cx="433387" cy="647700"/>
            <a:chOff x="9008376" y="4278533"/>
            <a:chExt cx="432048" cy="647700"/>
          </a:xfrm>
        </p:grpSpPr>
        <p:sp>
          <p:nvSpPr>
            <p:cNvPr id="47" name="下矢印 20">
              <a:extLst>
                <a:ext uri="{FF2B5EF4-FFF2-40B4-BE49-F238E27FC236}">
                  <a16:creationId xmlns:a16="http://schemas.microsoft.com/office/drawing/2014/main" id="{506EFFD1-DD02-42C8-B924-73DED627E5BB}"/>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48" name="テキスト ボックス 47">
              <a:extLst>
                <a:ext uri="{FF2B5EF4-FFF2-40B4-BE49-F238E27FC236}">
                  <a16:creationId xmlns:a16="http://schemas.microsoft.com/office/drawing/2014/main" id="{CEBCB37A-EB86-4F51-912F-F17F77026E2A}"/>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49" name="グループ化 25">
            <a:extLst>
              <a:ext uri="{FF2B5EF4-FFF2-40B4-BE49-F238E27FC236}">
                <a16:creationId xmlns:a16="http://schemas.microsoft.com/office/drawing/2014/main" id="{018A2920-4325-43BD-99DD-85FC13B2A921}"/>
              </a:ext>
            </a:extLst>
          </p:cNvPr>
          <p:cNvGrpSpPr>
            <a:grpSpLocks/>
          </p:cNvGrpSpPr>
          <p:nvPr/>
        </p:nvGrpSpPr>
        <p:grpSpPr bwMode="auto">
          <a:xfrm>
            <a:off x="4320000" y="1772816"/>
            <a:ext cx="647700" cy="368300"/>
            <a:chOff x="8265543" y="5967772"/>
            <a:chExt cx="647700" cy="369332"/>
          </a:xfrm>
        </p:grpSpPr>
        <p:sp>
          <p:nvSpPr>
            <p:cNvPr id="50" name="下矢印 26">
              <a:extLst>
                <a:ext uri="{FF2B5EF4-FFF2-40B4-BE49-F238E27FC236}">
                  <a16:creationId xmlns:a16="http://schemas.microsoft.com/office/drawing/2014/main" id="{471D8F7A-D010-48F8-B4B1-249CE06B780B}"/>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51" name="テキスト ボックス 27">
              <a:extLst>
                <a:ext uri="{FF2B5EF4-FFF2-40B4-BE49-F238E27FC236}">
                  <a16:creationId xmlns:a16="http://schemas.microsoft.com/office/drawing/2014/main" id="{ED21E872-ADBB-43C4-95B0-8332056A86B7}"/>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spTree>
    <p:extLst>
      <p:ext uri="{BB962C8B-B14F-4D97-AF65-F5344CB8AC3E}">
        <p14:creationId xmlns:p14="http://schemas.microsoft.com/office/powerpoint/2010/main" val="20111979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A6E63B2-1AB8-42E8-9F3C-B9D22B704590}"/>
              </a:ext>
            </a:extLst>
          </p:cNvPr>
          <p:cNvPicPr>
            <a:picLocks noChangeAspect="1"/>
          </p:cNvPicPr>
          <p:nvPr/>
        </p:nvPicPr>
        <p:blipFill>
          <a:blip r:embed="rId3"/>
          <a:stretch>
            <a:fillRect/>
          </a:stretch>
        </p:blipFill>
        <p:spPr>
          <a:xfrm>
            <a:off x="36000" y="936000"/>
            <a:ext cx="9391650" cy="5162550"/>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en-US" altLang="ja-JP" sz="4000" dirty="0">
                <a:latin typeface="+mn-ea"/>
              </a:rPr>
              <a:t>multi-FASTA</a:t>
            </a:r>
            <a:r>
              <a:rPr lang="ja-JP" altLang="en-US" sz="4000" dirty="0">
                <a:latin typeface="+mn-ea"/>
              </a:rPr>
              <a:t>ファイル</a:t>
            </a:r>
            <a:r>
              <a:rPr lang="en-US" altLang="ja-JP" sz="4000" dirty="0">
                <a:latin typeface="+mn-ea"/>
              </a:rPr>
              <a:t>7</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55</a:t>
            </a:fld>
            <a:endParaRPr lang="en-US" altLang="ja-JP" dirty="0">
              <a:solidFill>
                <a:srgbClr val="000000"/>
              </a:solidFill>
            </a:endParaRPr>
          </a:p>
        </p:txBody>
      </p:sp>
      <p:sp>
        <p:nvSpPr>
          <p:cNvPr id="8" name="Text Box 8">
            <a:extLst>
              <a:ext uri="{FF2B5EF4-FFF2-40B4-BE49-F238E27FC236}">
                <a16:creationId xmlns:a16="http://schemas.microsoft.com/office/drawing/2014/main" id="{8B911BE7-488C-4993-A08F-581949DDC2BE}"/>
              </a:ext>
            </a:extLst>
          </p:cNvPr>
          <p:cNvSpPr txBox="1">
            <a:spLocks noChangeArrowheads="1"/>
          </p:cNvSpPr>
          <p:nvPr/>
        </p:nvSpPr>
        <p:spPr bwMode="auto">
          <a:xfrm>
            <a:off x="5796172" y="46100"/>
            <a:ext cx="4053371" cy="2031325"/>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例題</a:t>
            </a:r>
            <a:r>
              <a:rPr lang="en-US" altLang="ja-JP" dirty="0">
                <a:solidFill>
                  <a:schemeClr val="bg1">
                    <a:lumMod val="50000"/>
                  </a:schemeClr>
                </a:solidFill>
                <a:latin typeface="+mn-ea"/>
              </a:rPr>
              <a:t>1</a:t>
            </a:r>
            <a:r>
              <a:rPr lang="ja-JP" altLang="en-US" dirty="0">
                <a:solidFill>
                  <a:schemeClr val="bg1">
                    <a:lumMod val="50000"/>
                  </a:schemeClr>
                </a:solidFill>
                <a:latin typeface="+mn-ea"/>
              </a:rPr>
              <a:t>のテンプレートをコピペ実行でもよいが、ここでは①のタブをアクティブにして、②入力ファイル名を元に戻して（</a:t>
            </a:r>
            <a:r>
              <a:rPr lang="en-US" altLang="ja-JP" dirty="0">
                <a:solidFill>
                  <a:schemeClr val="bg1">
                    <a:lumMod val="50000"/>
                  </a:schemeClr>
                </a:solidFill>
                <a:latin typeface="+mn-ea"/>
              </a:rPr>
              <a:t>hoge4.fa</a:t>
            </a:r>
            <a:r>
              <a:rPr lang="ja-JP" altLang="en-US" dirty="0">
                <a:solidFill>
                  <a:schemeClr val="bg1">
                    <a:lumMod val="50000"/>
                  </a:schemeClr>
                </a:solidFill>
                <a:latin typeface="+mn-ea"/>
              </a:rPr>
              <a:t>に変更して）、全選択したのち、③再度実行。</a:t>
            </a:r>
            <a:r>
              <a:rPr lang="ja-JP" altLang="en-US" dirty="0">
                <a:latin typeface="+mn-ea"/>
              </a:rPr>
              <a:t>実行後の状態。④出力ファイルのサイズが</a:t>
            </a:r>
            <a:r>
              <a:rPr lang="en-US" altLang="ja-JP" dirty="0">
                <a:latin typeface="+mn-ea"/>
              </a:rPr>
              <a:t>80 B</a:t>
            </a:r>
            <a:r>
              <a:rPr lang="en-US" altLang="ja-JP" dirty="0">
                <a:solidFill>
                  <a:schemeClr val="bg1">
                    <a:lumMod val="50000"/>
                  </a:schemeClr>
                </a:solidFill>
                <a:latin typeface="+mn-ea"/>
              </a:rPr>
              <a:t>ytes</a:t>
            </a:r>
            <a:r>
              <a:rPr lang="ja-JP" altLang="en-US" dirty="0">
                <a:latin typeface="+mn-ea"/>
              </a:rPr>
              <a:t>から</a:t>
            </a:r>
            <a:r>
              <a:rPr lang="en-US" altLang="ja-JP" dirty="0">
                <a:latin typeface="+mn-ea"/>
              </a:rPr>
              <a:t>234 B</a:t>
            </a:r>
            <a:r>
              <a:rPr lang="en-US" altLang="ja-JP" dirty="0">
                <a:solidFill>
                  <a:schemeClr val="bg1">
                    <a:lumMod val="50000"/>
                  </a:schemeClr>
                </a:solidFill>
                <a:latin typeface="+mn-ea"/>
              </a:rPr>
              <a:t>ytes</a:t>
            </a:r>
            <a:r>
              <a:rPr lang="ja-JP" altLang="en-US" dirty="0">
                <a:latin typeface="+mn-ea"/>
              </a:rPr>
              <a:t>に増加していることが分かります。</a:t>
            </a:r>
            <a:endParaRPr lang="en-US" altLang="ja-JP" dirty="0">
              <a:latin typeface="+mn-ea"/>
            </a:endParaRPr>
          </a:p>
        </p:txBody>
      </p:sp>
      <p:pic>
        <p:nvPicPr>
          <p:cNvPr id="23" name="図 22">
            <a:extLst>
              <a:ext uri="{FF2B5EF4-FFF2-40B4-BE49-F238E27FC236}">
                <a16:creationId xmlns:a16="http://schemas.microsoft.com/office/drawing/2014/main" id="{50C60C95-F279-4E83-9477-EC43E2B0BC0A}"/>
              </a:ext>
            </a:extLst>
          </p:cNvPr>
          <p:cNvPicPr>
            <a:picLocks noChangeAspect="1"/>
          </p:cNvPicPr>
          <p:nvPr/>
        </p:nvPicPr>
        <p:blipFill>
          <a:blip r:embed="rId4"/>
          <a:stretch>
            <a:fillRect/>
          </a:stretch>
        </p:blipFill>
        <p:spPr>
          <a:xfrm>
            <a:off x="792000" y="180000"/>
            <a:ext cx="4480948" cy="175275"/>
          </a:xfrm>
          <a:prstGeom prst="rect">
            <a:avLst/>
          </a:prstGeom>
        </p:spPr>
      </p:pic>
      <p:grpSp>
        <p:nvGrpSpPr>
          <p:cNvPr id="18" name="グループ化 17">
            <a:extLst>
              <a:ext uri="{FF2B5EF4-FFF2-40B4-BE49-F238E27FC236}">
                <a16:creationId xmlns:a16="http://schemas.microsoft.com/office/drawing/2014/main" id="{4BADC6E8-6085-4488-B142-C7D296FC3BD7}"/>
              </a:ext>
            </a:extLst>
          </p:cNvPr>
          <p:cNvGrpSpPr>
            <a:grpSpLocks/>
          </p:cNvGrpSpPr>
          <p:nvPr/>
        </p:nvGrpSpPr>
        <p:grpSpPr bwMode="auto">
          <a:xfrm>
            <a:off x="9072000" y="4168800"/>
            <a:ext cx="433387" cy="647700"/>
            <a:chOff x="9008376" y="4278533"/>
            <a:chExt cx="432048" cy="647700"/>
          </a:xfrm>
        </p:grpSpPr>
        <p:sp>
          <p:nvSpPr>
            <p:cNvPr id="19" name="下矢印 20">
              <a:extLst>
                <a:ext uri="{FF2B5EF4-FFF2-40B4-BE49-F238E27FC236}">
                  <a16:creationId xmlns:a16="http://schemas.microsoft.com/office/drawing/2014/main" id="{515A59ED-5216-45A7-A75A-AD297A99C60D}"/>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0" name="テキスト ボックス 19">
              <a:extLst>
                <a:ext uri="{FF2B5EF4-FFF2-40B4-BE49-F238E27FC236}">
                  <a16:creationId xmlns:a16="http://schemas.microsoft.com/office/drawing/2014/main" id="{E5508B8B-A02B-4E6D-9EA0-BC1C5CDC0967}"/>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Tree>
    <p:extLst>
      <p:ext uri="{BB962C8B-B14F-4D97-AF65-F5344CB8AC3E}">
        <p14:creationId xmlns:p14="http://schemas.microsoft.com/office/powerpoint/2010/main" val="40217827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4ADF5A3-BB2A-4643-8E6D-5089DED6CE48}"/>
              </a:ext>
            </a:extLst>
          </p:cNvPr>
          <p:cNvPicPr>
            <a:picLocks noChangeAspect="1"/>
          </p:cNvPicPr>
          <p:nvPr/>
        </p:nvPicPr>
        <p:blipFill>
          <a:blip r:embed="rId3"/>
          <a:stretch>
            <a:fillRect/>
          </a:stretch>
        </p:blipFill>
        <p:spPr>
          <a:xfrm>
            <a:off x="36000" y="936000"/>
            <a:ext cx="9391650" cy="5162550"/>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en-US" altLang="ja-JP" sz="4000" dirty="0">
                <a:latin typeface="+mn-ea"/>
              </a:rPr>
              <a:t>multi-FASTA</a:t>
            </a:r>
            <a:r>
              <a:rPr lang="ja-JP" altLang="en-US" sz="4000" dirty="0">
                <a:latin typeface="+mn-ea"/>
              </a:rPr>
              <a:t>ファイル</a:t>
            </a:r>
            <a:r>
              <a:rPr lang="en-US" altLang="ja-JP" sz="4000" dirty="0">
                <a:latin typeface="+mn-ea"/>
              </a:rPr>
              <a:t>8</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56</a:t>
            </a:fld>
            <a:endParaRPr lang="en-US" altLang="ja-JP" dirty="0">
              <a:solidFill>
                <a:srgbClr val="000000"/>
              </a:solidFill>
            </a:endParaRPr>
          </a:p>
        </p:txBody>
      </p:sp>
      <p:sp>
        <p:nvSpPr>
          <p:cNvPr id="8" name="Text Box 8">
            <a:extLst>
              <a:ext uri="{FF2B5EF4-FFF2-40B4-BE49-F238E27FC236}">
                <a16:creationId xmlns:a16="http://schemas.microsoft.com/office/drawing/2014/main" id="{8B911BE7-488C-4993-A08F-581949DDC2BE}"/>
              </a:ext>
            </a:extLst>
          </p:cNvPr>
          <p:cNvSpPr txBox="1">
            <a:spLocks noChangeArrowheads="1"/>
          </p:cNvSpPr>
          <p:nvPr/>
        </p:nvSpPr>
        <p:spPr bwMode="auto">
          <a:xfrm>
            <a:off x="5796172" y="46100"/>
            <a:ext cx="4053371" cy="313932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例題</a:t>
            </a:r>
            <a:r>
              <a:rPr lang="en-US" altLang="ja-JP" dirty="0">
                <a:solidFill>
                  <a:schemeClr val="bg1">
                    <a:lumMod val="50000"/>
                  </a:schemeClr>
                </a:solidFill>
                <a:latin typeface="+mn-ea"/>
              </a:rPr>
              <a:t>1</a:t>
            </a:r>
            <a:r>
              <a:rPr lang="ja-JP" altLang="en-US" dirty="0">
                <a:solidFill>
                  <a:schemeClr val="bg1">
                    <a:lumMod val="50000"/>
                  </a:schemeClr>
                </a:solidFill>
                <a:latin typeface="+mn-ea"/>
              </a:rPr>
              <a:t>のテンプレートをコピペ実行でもよいが、ここでは①のタブをアクティブにして、②入力ファイル名を元に戻して（</a:t>
            </a:r>
            <a:r>
              <a:rPr lang="en-US" altLang="ja-JP" dirty="0">
                <a:solidFill>
                  <a:schemeClr val="bg1">
                    <a:lumMod val="50000"/>
                  </a:schemeClr>
                </a:solidFill>
                <a:latin typeface="+mn-ea"/>
              </a:rPr>
              <a:t>hoge4.fa</a:t>
            </a:r>
            <a:r>
              <a:rPr lang="ja-JP" altLang="en-US" dirty="0">
                <a:solidFill>
                  <a:schemeClr val="bg1">
                    <a:lumMod val="50000"/>
                  </a:schemeClr>
                </a:solidFill>
                <a:latin typeface="+mn-ea"/>
              </a:rPr>
              <a:t>に変更して）、全選択したのち、③再度実行。実行後の状態。④出力ファイルのサイズが</a:t>
            </a:r>
            <a:r>
              <a:rPr lang="en-US" altLang="ja-JP" dirty="0">
                <a:solidFill>
                  <a:schemeClr val="bg1">
                    <a:lumMod val="50000"/>
                  </a:schemeClr>
                </a:solidFill>
                <a:latin typeface="+mn-ea"/>
              </a:rPr>
              <a:t>80 Bytes</a:t>
            </a:r>
            <a:r>
              <a:rPr lang="ja-JP" altLang="en-US" dirty="0">
                <a:solidFill>
                  <a:schemeClr val="bg1">
                    <a:lumMod val="50000"/>
                  </a:schemeClr>
                </a:solidFill>
                <a:latin typeface="+mn-ea"/>
              </a:rPr>
              <a:t>から</a:t>
            </a:r>
            <a:r>
              <a:rPr lang="en-US" altLang="ja-JP" dirty="0">
                <a:solidFill>
                  <a:schemeClr val="bg1">
                    <a:lumMod val="50000"/>
                  </a:schemeClr>
                </a:solidFill>
                <a:latin typeface="+mn-ea"/>
              </a:rPr>
              <a:t>234 Bytes</a:t>
            </a:r>
            <a:r>
              <a:rPr lang="ja-JP" altLang="en-US" dirty="0">
                <a:solidFill>
                  <a:schemeClr val="bg1">
                    <a:lumMod val="50000"/>
                  </a:schemeClr>
                </a:solidFill>
                <a:latin typeface="+mn-ea"/>
              </a:rPr>
              <a:t>に増加していることが分かります。</a:t>
            </a:r>
            <a:r>
              <a:rPr lang="ja-JP" altLang="en-US" dirty="0">
                <a:latin typeface="+mn-ea"/>
              </a:rPr>
              <a:t>実は、④出力ファイルである</a:t>
            </a:r>
            <a:r>
              <a:rPr lang="en-US" altLang="ja-JP" dirty="0">
                <a:solidFill>
                  <a:srgbClr val="669900"/>
                </a:solidFill>
                <a:latin typeface="+mn-ea"/>
              </a:rPr>
              <a:t>hoge1.txt</a:t>
            </a:r>
            <a:r>
              <a:rPr lang="ja-JP" altLang="en-US" dirty="0">
                <a:latin typeface="+mn-ea"/>
              </a:rPr>
              <a:t>を、⑤エディタで開いていたのですが、④をクリックすると（しなくても</a:t>
            </a:r>
            <a:r>
              <a:rPr lang="en-US" altLang="ja-JP" dirty="0">
                <a:latin typeface="+mn-ea"/>
              </a:rPr>
              <a:t>?!</a:t>
            </a:r>
            <a:r>
              <a:rPr lang="ja-JP" altLang="en-US" dirty="0">
                <a:latin typeface="+mn-ea"/>
              </a:rPr>
              <a:t>）最新の実行結果が反映されていることがわかります。</a:t>
            </a:r>
            <a:endParaRPr lang="en-US" altLang="ja-JP" dirty="0">
              <a:latin typeface="+mn-ea"/>
            </a:endParaRPr>
          </a:p>
        </p:txBody>
      </p:sp>
      <p:pic>
        <p:nvPicPr>
          <p:cNvPr id="23" name="図 22">
            <a:extLst>
              <a:ext uri="{FF2B5EF4-FFF2-40B4-BE49-F238E27FC236}">
                <a16:creationId xmlns:a16="http://schemas.microsoft.com/office/drawing/2014/main" id="{50C60C95-F279-4E83-9477-EC43E2B0BC0A}"/>
              </a:ext>
            </a:extLst>
          </p:cNvPr>
          <p:cNvPicPr>
            <a:picLocks noChangeAspect="1"/>
          </p:cNvPicPr>
          <p:nvPr/>
        </p:nvPicPr>
        <p:blipFill>
          <a:blip r:embed="rId4"/>
          <a:stretch>
            <a:fillRect/>
          </a:stretch>
        </p:blipFill>
        <p:spPr>
          <a:xfrm>
            <a:off x="792000" y="180000"/>
            <a:ext cx="4480948" cy="175275"/>
          </a:xfrm>
          <a:prstGeom prst="rect">
            <a:avLst/>
          </a:prstGeom>
        </p:spPr>
      </p:pic>
      <p:grpSp>
        <p:nvGrpSpPr>
          <p:cNvPr id="18" name="グループ化 17">
            <a:extLst>
              <a:ext uri="{FF2B5EF4-FFF2-40B4-BE49-F238E27FC236}">
                <a16:creationId xmlns:a16="http://schemas.microsoft.com/office/drawing/2014/main" id="{4BADC6E8-6085-4488-B142-C7D296FC3BD7}"/>
              </a:ext>
            </a:extLst>
          </p:cNvPr>
          <p:cNvGrpSpPr>
            <a:grpSpLocks/>
          </p:cNvGrpSpPr>
          <p:nvPr/>
        </p:nvGrpSpPr>
        <p:grpSpPr bwMode="auto">
          <a:xfrm>
            <a:off x="9072000" y="4168800"/>
            <a:ext cx="433387" cy="647700"/>
            <a:chOff x="9008376" y="4278533"/>
            <a:chExt cx="432048" cy="647700"/>
          </a:xfrm>
        </p:grpSpPr>
        <p:sp>
          <p:nvSpPr>
            <p:cNvPr id="19" name="下矢印 20">
              <a:extLst>
                <a:ext uri="{FF2B5EF4-FFF2-40B4-BE49-F238E27FC236}">
                  <a16:creationId xmlns:a16="http://schemas.microsoft.com/office/drawing/2014/main" id="{515A59ED-5216-45A7-A75A-AD297A99C60D}"/>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0" name="テキスト ボックス 19">
              <a:extLst>
                <a:ext uri="{FF2B5EF4-FFF2-40B4-BE49-F238E27FC236}">
                  <a16:creationId xmlns:a16="http://schemas.microsoft.com/office/drawing/2014/main" id="{E5508B8B-A02B-4E6D-9EA0-BC1C5CDC0967}"/>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grpSp>
        <p:nvGrpSpPr>
          <p:cNvPr id="13" name="グループ化 25">
            <a:extLst>
              <a:ext uri="{FF2B5EF4-FFF2-40B4-BE49-F238E27FC236}">
                <a16:creationId xmlns:a16="http://schemas.microsoft.com/office/drawing/2014/main" id="{8E674748-6632-47FB-AAE4-9C8E1AFCF56A}"/>
              </a:ext>
            </a:extLst>
          </p:cNvPr>
          <p:cNvGrpSpPr>
            <a:grpSpLocks/>
          </p:cNvGrpSpPr>
          <p:nvPr/>
        </p:nvGrpSpPr>
        <p:grpSpPr bwMode="auto">
          <a:xfrm>
            <a:off x="1224000" y="1512000"/>
            <a:ext cx="647700" cy="368300"/>
            <a:chOff x="8265543" y="5967772"/>
            <a:chExt cx="647700" cy="369332"/>
          </a:xfrm>
        </p:grpSpPr>
        <p:sp>
          <p:nvSpPr>
            <p:cNvPr id="14" name="下矢印 26">
              <a:extLst>
                <a:ext uri="{FF2B5EF4-FFF2-40B4-BE49-F238E27FC236}">
                  <a16:creationId xmlns:a16="http://schemas.microsoft.com/office/drawing/2014/main" id="{83CC16C8-CC64-470C-8D5B-7815AA276011}"/>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5" name="テキスト ボックス 27">
              <a:extLst>
                <a:ext uri="{FF2B5EF4-FFF2-40B4-BE49-F238E27FC236}">
                  <a16:creationId xmlns:a16="http://schemas.microsoft.com/office/drawing/2014/main" id="{465EE737-0B28-47B1-9E35-FD0A0A62F698}"/>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spTree>
    <p:extLst>
      <p:ext uri="{BB962C8B-B14F-4D97-AF65-F5344CB8AC3E}">
        <p14:creationId xmlns:p14="http://schemas.microsoft.com/office/powerpoint/2010/main" val="29075297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4ADF5A3-BB2A-4643-8E6D-5089DED6CE48}"/>
              </a:ext>
            </a:extLst>
          </p:cNvPr>
          <p:cNvPicPr>
            <a:picLocks noChangeAspect="1"/>
          </p:cNvPicPr>
          <p:nvPr/>
        </p:nvPicPr>
        <p:blipFill>
          <a:blip r:embed="rId3"/>
          <a:stretch>
            <a:fillRect/>
          </a:stretch>
        </p:blipFill>
        <p:spPr>
          <a:xfrm>
            <a:off x="36000" y="936000"/>
            <a:ext cx="9391650" cy="5162550"/>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en-US" altLang="ja-JP" sz="4000" dirty="0">
                <a:latin typeface="+mn-ea"/>
              </a:rPr>
              <a:t>multi-FASTA</a:t>
            </a:r>
            <a:r>
              <a:rPr lang="ja-JP" altLang="en-US" sz="4000" dirty="0">
                <a:latin typeface="+mn-ea"/>
              </a:rPr>
              <a:t>ファイル</a:t>
            </a:r>
            <a:r>
              <a:rPr lang="en-US" altLang="ja-JP" sz="4000" dirty="0">
                <a:latin typeface="+mn-ea"/>
              </a:rPr>
              <a:t>9</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57</a:t>
            </a:fld>
            <a:endParaRPr lang="en-US" altLang="ja-JP" dirty="0">
              <a:solidFill>
                <a:srgbClr val="000000"/>
              </a:solidFill>
            </a:endParaRPr>
          </a:p>
        </p:txBody>
      </p:sp>
      <p:sp>
        <p:nvSpPr>
          <p:cNvPr id="8" name="Text Box 8">
            <a:extLst>
              <a:ext uri="{FF2B5EF4-FFF2-40B4-BE49-F238E27FC236}">
                <a16:creationId xmlns:a16="http://schemas.microsoft.com/office/drawing/2014/main" id="{8B911BE7-488C-4993-A08F-581949DDC2BE}"/>
              </a:ext>
            </a:extLst>
          </p:cNvPr>
          <p:cNvSpPr txBox="1">
            <a:spLocks noChangeArrowheads="1"/>
          </p:cNvSpPr>
          <p:nvPr/>
        </p:nvSpPr>
        <p:spPr bwMode="auto">
          <a:xfrm>
            <a:off x="5796172" y="46100"/>
            <a:ext cx="4053371" cy="4801314"/>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例題</a:t>
            </a:r>
            <a:r>
              <a:rPr lang="en-US" altLang="ja-JP" dirty="0">
                <a:solidFill>
                  <a:schemeClr val="bg1">
                    <a:lumMod val="50000"/>
                  </a:schemeClr>
                </a:solidFill>
                <a:latin typeface="+mn-ea"/>
              </a:rPr>
              <a:t>1</a:t>
            </a:r>
            <a:r>
              <a:rPr lang="ja-JP" altLang="en-US" dirty="0">
                <a:solidFill>
                  <a:schemeClr val="bg1">
                    <a:lumMod val="50000"/>
                  </a:schemeClr>
                </a:solidFill>
                <a:latin typeface="+mn-ea"/>
              </a:rPr>
              <a:t>のテンプレートをコピペ実行でもよいが、ここでは①のタブをアクティブにして、②入力ファイル名を元に戻して（</a:t>
            </a:r>
            <a:r>
              <a:rPr lang="en-US" altLang="ja-JP" dirty="0">
                <a:solidFill>
                  <a:schemeClr val="bg1">
                    <a:lumMod val="50000"/>
                  </a:schemeClr>
                </a:solidFill>
                <a:latin typeface="+mn-ea"/>
              </a:rPr>
              <a:t>hoge4.fa</a:t>
            </a:r>
            <a:r>
              <a:rPr lang="ja-JP" altLang="en-US" dirty="0">
                <a:solidFill>
                  <a:schemeClr val="bg1">
                    <a:lumMod val="50000"/>
                  </a:schemeClr>
                </a:solidFill>
                <a:latin typeface="+mn-ea"/>
              </a:rPr>
              <a:t>に変更して）、全選択したのち、③再度実行。実行後の状態。④出力ファイルのサイズが</a:t>
            </a:r>
            <a:r>
              <a:rPr lang="en-US" altLang="ja-JP" dirty="0">
                <a:solidFill>
                  <a:schemeClr val="bg1">
                    <a:lumMod val="50000"/>
                  </a:schemeClr>
                </a:solidFill>
                <a:latin typeface="+mn-ea"/>
              </a:rPr>
              <a:t>80 Bytes</a:t>
            </a:r>
            <a:r>
              <a:rPr lang="ja-JP" altLang="en-US" dirty="0">
                <a:solidFill>
                  <a:schemeClr val="bg1">
                    <a:lumMod val="50000"/>
                  </a:schemeClr>
                </a:solidFill>
                <a:latin typeface="+mn-ea"/>
              </a:rPr>
              <a:t>から</a:t>
            </a:r>
            <a:r>
              <a:rPr lang="en-US" altLang="ja-JP" dirty="0">
                <a:solidFill>
                  <a:schemeClr val="bg1">
                    <a:lumMod val="50000"/>
                  </a:schemeClr>
                </a:solidFill>
                <a:latin typeface="+mn-ea"/>
              </a:rPr>
              <a:t>234 Bytes</a:t>
            </a:r>
            <a:r>
              <a:rPr lang="ja-JP" altLang="en-US" dirty="0">
                <a:solidFill>
                  <a:schemeClr val="bg1">
                    <a:lumMod val="50000"/>
                  </a:schemeClr>
                </a:solidFill>
                <a:latin typeface="+mn-ea"/>
              </a:rPr>
              <a:t>に増加していることが分かります。実は、④出力ファイルである</a:t>
            </a:r>
            <a:r>
              <a:rPr lang="en-US" altLang="ja-JP" dirty="0">
                <a:solidFill>
                  <a:schemeClr val="bg1">
                    <a:lumMod val="50000"/>
                  </a:schemeClr>
                </a:solidFill>
                <a:latin typeface="+mn-ea"/>
              </a:rPr>
              <a:t>hoge1.txt</a:t>
            </a:r>
            <a:r>
              <a:rPr lang="ja-JP" altLang="en-US" dirty="0">
                <a:solidFill>
                  <a:schemeClr val="bg1">
                    <a:lumMod val="50000"/>
                  </a:schemeClr>
                </a:solidFill>
                <a:latin typeface="+mn-ea"/>
              </a:rPr>
              <a:t>を、⑤エディタで開いていたのですが、④をクリックすると（しなくても</a:t>
            </a:r>
            <a:r>
              <a:rPr lang="en-US" altLang="ja-JP" dirty="0">
                <a:solidFill>
                  <a:schemeClr val="bg1">
                    <a:lumMod val="50000"/>
                  </a:schemeClr>
                </a:solidFill>
                <a:latin typeface="+mn-ea"/>
              </a:rPr>
              <a:t>?!</a:t>
            </a:r>
            <a:r>
              <a:rPr lang="ja-JP" altLang="en-US" dirty="0">
                <a:solidFill>
                  <a:schemeClr val="bg1">
                    <a:lumMod val="50000"/>
                  </a:schemeClr>
                </a:solidFill>
                <a:latin typeface="+mn-ea"/>
              </a:rPr>
              <a:t>）最新の実行結果が反映されていることがわかります。</a:t>
            </a:r>
            <a:r>
              <a:rPr lang="ja-JP" altLang="en-US" dirty="0">
                <a:latin typeface="+mn-ea"/>
              </a:rPr>
              <a:t>実は⑥で見えるように、⑤が編集中であることを示す「アスタリスク（</a:t>
            </a:r>
            <a:r>
              <a:rPr lang="en-US" altLang="ja-JP" dirty="0">
                <a:latin typeface="+mn-ea"/>
              </a:rPr>
              <a:t>*</a:t>
            </a:r>
            <a:r>
              <a:rPr lang="ja-JP" altLang="en-US" dirty="0">
                <a:latin typeface="+mn-ea"/>
              </a:rPr>
              <a:t>）」がついていないおかげで上書きできるだけかもしれません。いずれにせよ「</a:t>
            </a:r>
            <a:r>
              <a:rPr lang="en-US" altLang="ja-JP" dirty="0">
                <a:latin typeface="+mn-ea"/>
              </a:rPr>
              <a:t>Win</a:t>
            </a:r>
            <a:r>
              <a:rPr lang="ja-JP" altLang="en-US" dirty="0">
                <a:latin typeface="+mn-ea"/>
              </a:rPr>
              <a:t>ユーザが</a:t>
            </a:r>
            <a:r>
              <a:rPr lang="en-US" altLang="ja-JP" dirty="0">
                <a:latin typeface="+mn-ea"/>
              </a:rPr>
              <a:t>Excel</a:t>
            </a:r>
            <a:r>
              <a:rPr lang="ja-JP" altLang="en-US" dirty="0">
                <a:latin typeface="+mn-ea"/>
              </a:rPr>
              <a:t>で開いているときに遭遇したエラー」とは異なります。</a:t>
            </a:r>
            <a:endParaRPr lang="en-US" altLang="ja-JP" dirty="0">
              <a:latin typeface="+mn-ea"/>
            </a:endParaRPr>
          </a:p>
        </p:txBody>
      </p:sp>
      <p:pic>
        <p:nvPicPr>
          <p:cNvPr id="23" name="図 22">
            <a:extLst>
              <a:ext uri="{FF2B5EF4-FFF2-40B4-BE49-F238E27FC236}">
                <a16:creationId xmlns:a16="http://schemas.microsoft.com/office/drawing/2014/main" id="{50C60C95-F279-4E83-9477-EC43E2B0BC0A}"/>
              </a:ext>
            </a:extLst>
          </p:cNvPr>
          <p:cNvPicPr>
            <a:picLocks noChangeAspect="1"/>
          </p:cNvPicPr>
          <p:nvPr/>
        </p:nvPicPr>
        <p:blipFill>
          <a:blip r:embed="rId4"/>
          <a:stretch>
            <a:fillRect/>
          </a:stretch>
        </p:blipFill>
        <p:spPr>
          <a:xfrm>
            <a:off x="792000" y="180000"/>
            <a:ext cx="4480948" cy="175275"/>
          </a:xfrm>
          <a:prstGeom prst="rect">
            <a:avLst/>
          </a:prstGeom>
        </p:spPr>
      </p:pic>
      <p:grpSp>
        <p:nvGrpSpPr>
          <p:cNvPr id="13" name="グループ化 25">
            <a:extLst>
              <a:ext uri="{FF2B5EF4-FFF2-40B4-BE49-F238E27FC236}">
                <a16:creationId xmlns:a16="http://schemas.microsoft.com/office/drawing/2014/main" id="{8E674748-6632-47FB-AAE4-9C8E1AFCF56A}"/>
              </a:ext>
            </a:extLst>
          </p:cNvPr>
          <p:cNvGrpSpPr>
            <a:grpSpLocks/>
          </p:cNvGrpSpPr>
          <p:nvPr/>
        </p:nvGrpSpPr>
        <p:grpSpPr bwMode="auto">
          <a:xfrm>
            <a:off x="1224000" y="1512000"/>
            <a:ext cx="647700" cy="368300"/>
            <a:chOff x="8265543" y="5967772"/>
            <a:chExt cx="647700" cy="369332"/>
          </a:xfrm>
        </p:grpSpPr>
        <p:sp>
          <p:nvSpPr>
            <p:cNvPr id="14" name="下矢印 26">
              <a:extLst>
                <a:ext uri="{FF2B5EF4-FFF2-40B4-BE49-F238E27FC236}">
                  <a16:creationId xmlns:a16="http://schemas.microsoft.com/office/drawing/2014/main" id="{83CC16C8-CC64-470C-8D5B-7815AA276011}"/>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5" name="テキスト ボックス 27">
              <a:extLst>
                <a:ext uri="{FF2B5EF4-FFF2-40B4-BE49-F238E27FC236}">
                  <a16:creationId xmlns:a16="http://schemas.microsoft.com/office/drawing/2014/main" id="{465EE737-0B28-47B1-9E35-FD0A0A62F698}"/>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grpSp>
        <p:nvGrpSpPr>
          <p:cNvPr id="16" name="グループ化 25">
            <a:extLst>
              <a:ext uri="{FF2B5EF4-FFF2-40B4-BE49-F238E27FC236}">
                <a16:creationId xmlns:a16="http://schemas.microsoft.com/office/drawing/2014/main" id="{8EF97101-507E-435E-ACEF-C5E65FD4E35A}"/>
              </a:ext>
            </a:extLst>
          </p:cNvPr>
          <p:cNvGrpSpPr>
            <a:grpSpLocks/>
          </p:cNvGrpSpPr>
          <p:nvPr/>
        </p:nvGrpSpPr>
        <p:grpSpPr bwMode="auto">
          <a:xfrm>
            <a:off x="514800" y="1512000"/>
            <a:ext cx="647700" cy="368300"/>
            <a:chOff x="8265543" y="5967772"/>
            <a:chExt cx="647700" cy="369332"/>
          </a:xfrm>
        </p:grpSpPr>
        <p:sp>
          <p:nvSpPr>
            <p:cNvPr id="17" name="下矢印 26">
              <a:extLst>
                <a:ext uri="{FF2B5EF4-FFF2-40B4-BE49-F238E27FC236}">
                  <a16:creationId xmlns:a16="http://schemas.microsoft.com/office/drawing/2014/main" id="{966D6FCD-9E5E-4E18-87A1-09214E2A6303}"/>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1" name="テキスト ボックス 27">
              <a:extLst>
                <a:ext uri="{FF2B5EF4-FFF2-40B4-BE49-F238E27FC236}">
                  <a16:creationId xmlns:a16="http://schemas.microsoft.com/office/drawing/2014/main" id="{192A5B9E-C946-41CF-9878-2B6922F6994E}"/>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⑥</a:t>
              </a:r>
            </a:p>
          </p:txBody>
        </p:sp>
      </p:grpSp>
      <p:sp>
        <p:nvSpPr>
          <p:cNvPr id="22" name="テキスト ボックス 17">
            <a:extLst>
              <a:ext uri="{FF2B5EF4-FFF2-40B4-BE49-F238E27FC236}">
                <a16:creationId xmlns:a16="http://schemas.microsoft.com/office/drawing/2014/main" id="{E559A7ED-714A-4E64-97D2-70BA0A89CFD5}"/>
              </a:ext>
            </a:extLst>
          </p:cNvPr>
          <p:cNvSpPr txBox="1">
            <a:spLocks noChangeArrowheads="1"/>
          </p:cNvSpPr>
          <p:nvPr/>
        </p:nvSpPr>
        <p:spPr bwMode="auto">
          <a:xfrm>
            <a:off x="5169024"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spTree>
    <p:extLst>
      <p:ext uri="{BB962C8B-B14F-4D97-AF65-F5344CB8AC3E}">
        <p14:creationId xmlns:p14="http://schemas.microsoft.com/office/powerpoint/2010/main" val="12827035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CFE7A28-F4C2-4FA5-A429-2108F44F4983}"/>
              </a:ext>
            </a:extLst>
          </p:cNvPr>
          <p:cNvPicPr>
            <a:picLocks noChangeAspect="1"/>
          </p:cNvPicPr>
          <p:nvPr/>
        </p:nvPicPr>
        <p:blipFill>
          <a:blip r:embed="rId3"/>
          <a:stretch>
            <a:fillRect/>
          </a:stretch>
        </p:blipFill>
        <p:spPr>
          <a:xfrm>
            <a:off x="36000" y="936000"/>
            <a:ext cx="9391650" cy="5162550"/>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en-US" altLang="ja-JP" sz="4000" dirty="0">
                <a:latin typeface="+mn-ea"/>
              </a:rPr>
              <a:t>multi-FASTA</a:t>
            </a:r>
            <a:r>
              <a:rPr lang="ja-JP" altLang="en-US" sz="4000" dirty="0">
                <a:latin typeface="+mn-ea"/>
              </a:rPr>
              <a:t>ファイル</a:t>
            </a:r>
            <a:r>
              <a:rPr lang="en-US" altLang="ja-JP" sz="4000" dirty="0">
                <a:latin typeface="+mn-ea"/>
              </a:rPr>
              <a:t>10</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58</a:t>
            </a:fld>
            <a:endParaRPr lang="en-US" altLang="ja-JP" dirty="0">
              <a:solidFill>
                <a:srgbClr val="000000"/>
              </a:solidFill>
            </a:endParaRPr>
          </a:p>
        </p:txBody>
      </p:sp>
      <p:sp>
        <p:nvSpPr>
          <p:cNvPr id="8" name="Text Box 8">
            <a:extLst>
              <a:ext uri="{FF2B5EF4-FFF2-40B4-BE49-F238E27FC236}">
                <a16:creationId xmlns:a16="http://schemas.microsoft.com/office/drawing/2014/main" id="{8B911BE7-488C-4993-A08F-581949DDC2BE}"/>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①エディタで眺めると、②列名部分が左にずれて見辛い。慣れれば③</a:t>
            </a:r>
            <a:r>
              <a:rPr lang="en-US" altLang="ja-JP" dirty="0">
                <a:latin typeface="+mn-ea"/>
              </a:rPr>
              <a:t>Console</a:t>
            </a:r>
            <a:r>
              <a:rPr lang="ja-JP" altLang="en-US" dirty="0">
                <a:latin typeface="+mn-ea"/>
              </a:rPr>
              <a:t>画面上の、（この場合は</a:t>
            </a:r>
            <a:r>
              <a:rPr lang="en-US" altLang="ja-JP" dirty="0">
                <a:latin typeface="+mn-ea"/>
              </a:rPr>
              <a:t>out</a:t>
            </a:r>
            <a:r>
              <a:rPr lang="ja-JP" altLang="en-US" dirty="0">
                <a:latin typeface="+mn-ea"/>
              </a:rPr>
              <a:t>オブジェクトの）④表示結果を眺めるほうが見やすいかもしれません。</a:t>
            </a:r>
            <a:endParaRPr lang="en-US" altLang="ja-JP" dirty="0">
              <a:latin typeface="+mn-ea"/>
            </a:endParaRPr>
          </a:p>
        </p:txBody>
      </p:sp>
      <p:pic>
        <p:nvPicPr>
          <p:cNvPr id="23" name="図 22">
            <a:extLst>
              <a:ext uri="{FF2B5EF4-FFF2-40B4-BE49-F238E27FC236}">
                <a16:creationId xmlns:a16="http://schemas.microsoft.com/office/drawing/2014/main" id="{50C60C95-F279-4E83-9477-EC43E2B0BC0A}"/>
              </a:ext>
            </a:extLst>
          </p:cNvPr>
          <p:cNvPicPr>
            <a:picLocks noChangeAspect="1"/>
          </p:cNvPicPr>
          <p:nvPr/>
        </p:nvPicPr>
        <p:blipFill>
          <a:blip r:embed="rId4"/>
          <a:stretch>
            <a:fillRect/>
          </a:stretch>
        </p:blipFill>
        <p:spPr>
          <a:xfrm>
            <a:off x="792000" y="180000"/>
            <a:ext cx="4480948" cy="175275"/>
          </a:xfrm>
          <a:prstGeom prst="rect">
            <a:avLst/>
          </a:prstGeom>
        </p:spPr>
      </p:pic>
      <p:grpSp>
        <p:nvGrpSpPr>
          <p:cNvPr id="18" name="グループ化 25">
            <a:extLst>
              <a:ext uri="{FF2B5EF4-FFF2-40B4-BE49-F238E27FC236}">
                <a16:creationId xmlns:a16="http://schemas.microsoft.com/office/drawing/2014/main" id="{A6CE484F-6343-43E9-A7F2-414D398586DE}"/>
              </a:ext>
            </a:extLst>
          </p:cNvPr>
          <p:cNvGrpSpPr>
            <a:grpSpLocks/>
          </p:cNvGrpSpPr>
          <p:nvPr/>
        </p:nvGrpSpPr>
        <p:grpSpPr bwMode="auto">
          <a:xfrm>
            <a:off x="1224000" y="1512000"/>
            <a:ext cx="647700" cy="368300"/>
            <a:chOff x="8265543" y="5967772"/>
            <a:chExt cx="647700" cy="369332"/>
          </a:xfrm>
        </p:grpSpPr>
        <p:sp>
          <p:nvSpPr>
            <p:cNvPr id="19" name="下矢印 26">
              <a:extLst>
                <a:ext uri="{FF2B5EF4-FFF2-40B4-BE49-F238E27FC236}">
                  <a16:creationId xmlns:a16="http://schemas.microsoft.com/office/drawing/2014/main" id="{0232CAAA-6B42-415F-A5BF-836E1D4428A8}"/>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0" name="テキスト ボックス 27">
              <a:extLst>
                <a:ext uri="{FF2B5EF4-FFF2-40B4-BE49-F238E27FC236}">
                  <a16:creationId xmlns:a16="http://schemas.microsoft.com/office/drawing/2014/main" id="{8FD21D4D-0CD7-44AB-BB1C-74E71DF0BA20}"/>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27" name="グループ化 10">
            <a:extLst>
              <a:ext uri="{FF2B5EF4-FFF2-40B4-BE49-F238E27FC236}">
                <a16:creationId xmlns:a16="http://schemas.microsoft.com/office/drawing/2014/main" id="{8C2085BD-80C5-43DA-ACE9-B3A49D93F982}"/>
              </a:ext>
            </a:extLst>
          </p:cNvPr>
          <p:cNvGrpSpPr>
            <a:grpSpLocks/>
          </p:cNvGrpSpPr>
          <p:nvPr/>
        </p:nvGrpSpPr>
        <p:grpSpPr bwMode="auto">
          <a:xfrm>
            <a:off x="180000" y="2034000"/>
            <a:ext cx="431800" cy="647700"/>
            <a:chOff x="352800" y="1453919"/>
            <a:chExt cx="432048" cy="647700"/>
          </a:xfrm>
        </p:grpSpPr>
        <p:sp>
          <p:nvSpPr>
            <p:cNvPr id="28" name="下矢印 11">
              <a:extLst>
                <a:ext uri="{FF2B5EF4-FFF2-40B4-BE49-F238E27FC236}">
                  <a16:creationId xmlns:a16="http://schemas.microsoft.com/office/drawing/2014/main" id="{0405409A-963A-4EDD-92F8-ED3E4A9273F7}"/>
                </a:ext>
              </a:extLst>
            </p:cNvPr>
            <p:cNvSpPr>
              <a:spLocks noChangeArrowheads="1"/>
            </p:cNvSpPr>
            <p:nvPr/>
          </p:nvSpPr>
          <p:spPr bwMode="auto">
            <a:xfrm rot="-5400000">
              <a:off x="252000" y="16341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9" name="テキスト ボックス 12">
              <a:extLst>
                <a:ext uri="{FF2B5EF4-FFF2-40B4-BE49-F238E27FC236}">
                  <a16:creationId xmlns:a16="http://schemas.microsoft.com/office/drawing/2014/main" id="{D949FEDA-8A33-46AC-ABF7-8B8295142E20}"/>
                </a:ext>
              </a:extLst>
            </p:cNvPr>
            <p:cNvSpPr txBox="1">
              <a:spLocks noChangeArrowheads="1"/>
            </p:cNvSpPr>
            <p:nvPr/>
          </p:nvSpPr>
          <p:spPr bwMode="auto">
            <a:xfrm>
              <a:off x="352800" y="15873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30" name="グループ化 25">
            <a:extLst>
              <a:ext uri="{FF2B5EF4-FFF2-40B4-BE49-F238E27FC236}">
                <a16:creationId xmlns:a16="http://schemas.microsoft.com/office/drawing/2014/main" id="{854D559C-E3C0-4584-AC5A-E1B6490BF1C4}"/>
              </a:ext>
            </a:extLst>
          </p:cNvPr>
          <p:cNvGrpSpPr>
            <a:grpSpLocks/>
          </p:cNvGrpSpPr>
          <p:nvPr/>
        </p:nvGrpSpPr>
        <p:grpSpPr bwMode="auto">
          <a:xfrm>
            <a:off x="108000" y="3024000"/>
            <a:ext cx="647700" cy="368300"/>
            <a:chOff x="8265543" y="5967772"/>
            <a:chExt cx="647700" cy="369332"/>
          </a:xfrm>
        </p:grpSpPr>
        <p:sp>
          <p:nvSpPr>
            <p:cNvPr id="31" name="下矢印 26">
              <a:extLst>
                <a:ext uri="{FF2B5EF4-FFF2-40B4-BE49-F238E27FC236}">
                  <a16:creationId xmlns:a16="http://schemas.microsoft.com/office/drawing/2014/main" id="{DFB6285C-CC9C-458B-903C-5D21BAE675F8}"/>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2" name="テキスト ボックス 27">
              <a:extLst>
                <a:ext uri="{FF2B5EF4-FFF2-40B4-BE49-F238E27FC236}">
                  <a16:creationId xmlns:a16="http://schemas.microsoft.com/office/drawing/2014/main" id="{FC2C54D5-CFCC-470B-BF38-8A5C4763C09D}"/>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33" name="グループ化 1">
            <a:extLst>
              <a:ext uri="{FF2B5EF4-FFF2-40B4-BE49-F238E27FC236}">
                <a16:creationId xmlns:a16="http://schemas.microsoft.com/office/drawing/2014/main" id="{9DED2791-46BD-4D84-8DC9-7DDB756E1EE8}"/>
              </a:ext>
            </a:extLst>
          </p:cNvPr>
          <p:cNvGrpSpPr>
            <a:grpSpLocks/>
          </p:cNvGrpSpPr>
          <p:nvPr/>
        </p:nvGrpSpPr>
        <p:grpSpPr bwMode="auto">
          <a:xfrm>
            <a:off x="567629" y="3334433"/>
            <a:ext cx="415498" cy="647700"/>
            <a:chOff x="8946000" y="4620357"/>
            <a:chExt cx="415497" cy="647700"/>
          </a:xfrm>
        </p:grpSpPr>
        <p:sp>
          <p:nvSpPr>
            <p:cNvPr id="34" name="下矢印 31">
              <a:extLst>
                <a:ext uri="{FF2B5EF4-FFF2-40B4-BE49-F238E27FC236}">
                  <a16:creationId xmlns:a16="http://schemas.microsoft.com/office/drawing/2014/main" id="{2885EC34-12E4-4AE5-ADCB-8A3B716EDE5F}"/>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5" name="正方形/長方形 1">
              <a:extLst>
                <a:ext uri="{FF2B5EF4-FFF2-40B4-BE49-F238E27FC236}">
                  <a16:creationId xmlns:a16="http://schemas.microsoft.com/office/drawing/2014/main" id="{4CE4A9D3-B793-463B-AF43-EBC9941CCC3B}"/>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Tree>
    <p:extLst>
      <p:ext uri="{BB962C8B-B14F-4D97-AF65-F5344CB8AC3E}">
        <p14:creationId xmlns:p14="http://schemas.microsoft.com/office/powerpoint/2010/main" val="25140558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6000"/>
            <a:ext cx="9453504" cy="4536157"/>
          </a:xfrm>
        </p:spPr>
        <p:txBody>
          <a:bodyPr/>
          <a:lstStyle/>
          <a:p>
            <a:r>
              <a:rPr lang="en-US" altLang="ja-JP" sz="2400" dirty="0">
                <a:solidFill>
                  <a:schemeClr val="bg1">
                    <a:lumMod val="50000"/>
                  </a:schemeClr>
                </a:solidFill>
                <a:latin typeface="+mn-ea"/>
              </a:rPr>
              <a:t>Introduction</a:t>
            </a:r>
            <a:r>
              <a:rPr lang="ja-JP" altLang="en-US" sz="2400" dirty="0">
                <a:solidFill>
                  <a:schemeClr val="bg1">
                    <a:lumMod val="50000"/>
                  </a:schemeClr>
                </a:solidFill>
                <a:latin typeface="+mn-ea"/>
              </a:rPr>
              <a:t>、出現頻度解析（</a:t>
            </a:r>
            <a:r>
              <a:rPr lang="en-US" altLang="ja-JP" sz="2400" dirty="0">
                <a:solidFill>
                  <a:schemeClr val="bg1">
                    <a:lumMod val="50000"/>
                  </a:schemeClr>
                </a:solidFill>
                <a:latin typeface="+mn-ea"/>
              </a:rPr>
              <a:t>k=2</a:t>
            </a:r>
            <a:r>
              <a:rPr lang="ja-JP" altLang="en-US" sz="2400" dirty="0">
                <a:solidFill>
                  <a:schemeClr val="bg1">
                    <a:lumMod val="50000"/>
                  </a:schemeClr>
                </a:solidFill>
                <a:latin typeface="+mn-ea"/>
              </a:rPr>
              <a:t>）、出現頻度解析（</a:t>
            </a:r>
            <a:r>
              <a:rPr lang="en-US" altLang="ja-JP" sz="2400" dirty="0">
                <a:solidFill>
                  <a:schemeClr val="bg1">
                    <a:lumMod val="50000"/>
                  </a:schemeClr>
                </a:solidFill>
                <a:latin typeface="+mn-ea"/>
              </a:rPr>
              <a:t>k=1</a:t>
            </a:r>
            <a:r>
              <a:rPr lang="ja-JP" altLang="en-US" sz="2400" dirty="0">
                <a:solidFill>
                  <a:schemeClr val="bg1">
                    <a:lumMod val="50000"/>
                  </a:schemeClr>
                </a:solidFill>
                <a:latin typeface="+mn-ea"/>
              </a:rPr>
              <a:t>）</a:t>
            </a:r>
            <a:endParaRPr lang="en-US" altLang="ja-JP" sz="2400" dirty="0">
              <a:solidFill>
                <a:schemeClr val="bg1">
                  <a:lumMod val="50000"/>
                </a:schemeClr>
              </a:solidFill>
              <a:latin typeface="+mn-ea"/>
            </a:endParaRPr>
          </a:p>
          <a:p>
            <a:r>
              <a:rPr lang="en-US" altLang="ja-JP" sz="2400" dirty="0">
                <a:solidFill>
                  <a:schemeClr val="bg1">
                    <a:lumMod val="50000"/>
                  </a:schemeClr>
                </a:solidFill>
                <a:latin typeface="+mn-ea"/>
              </a:rPr>
              <a:t>k=1</a:t>
            </a:r>
            <a:r>
              <a:rPr lang="ja-JP" altLang="en-US" sz="2400" dirty="0">
                <a:solidFill>
                  <a:schemeClr val="bg1">
                    <a:lumMod val="50000"/>
                  </a:schemeClr>
                </a:solidFill>
                <a:latin typeface="+mn-ea"/>
              </a:rPr>
              <a:t>で実践、</a:t>
            </a:r>
            <a:r>
              <a:rPr lang="en-US" altLang="ja-JP" sz="2400" dirty="0">
                <a:solidFill>
                  <a:schemeClr val="bg1">
                    <a:lumMod val="50000"/>
                  </a:schemeClr>
                </a:solidFill>
                <a:latin typeface="+mn-ea"/>
              </a:rPr>
              <a:t>multi-FASTA</a:t>
            </a:r>
            <a:r>
              <a:rPr lang="ja-JP" altLang="en-US" sz="2400" dirty="0">
                <a:solidFill>
                  <a:schemeClr val="bg1">
                    <a:lumMod val="50000"/>
                  </a:schemeClr>
                </a:solidFill>
                <a:latin typeface="+mn-ea"/>
              </a:rPr>
              <a:t>ファイル、</a:t>
            </a:r>
            <a:r>
              <a:rPr lang="ja-JP" altLang="en-US" sz="2400" dirty="0">
                <a:latin typeface="+mn-ea"/>
              </a:rPr>
              <a:t>他の例題を実行</a:t>
            </a:r>
            <a:endParaRPr lang="en-US" altLang="ja-JP" sz="2400" dirty="0">
              <a:latin typeface="+mn-ea"/>
            </a:endParaRPr>
          </a:p>
          <a:p>
            <a:r>
              <a:rPr lang="en-US" altLang="ja-JP" sz="2400" dirty="0">
                <a:solidFill>
                  <a:schemeClr val="bg1">
                    <a:lumMod val="50000"/>
                  </a:schemeClr>
                </a:solidFill>
                <a:latin typeface="+mn-ea"/>
              </a:rPr>
              <a:t>k=2</a:t>
            </a:r>
            <a:r>
              <a:rPr lang="ja-JP" altLang="en-US" sz="2400" dirty="0">
                <a:solidFill>
                  <a:schemeClr val="bg1">
                    <a:lumMod val="50000"/>
                  </a:schemeClr>
                </a:solidFill>
                <a:latin typeface="+mn-ea"/>
              </a:rPr>
              <a:t>で実践、関数マニュアル、例題</a:t>
            </a:r>
            <a:r>
              <a:rPr lang="en-US" altLang="ja-JP" sz="2400" dirty="0">
                <a:solidFill>
                  <a:schemeClr val="bg1">
                    <a:lumMod val="50000"/>
                  </a:schemeClr>
                </a:solidFill>
                <a:latin typeface="+mn-ea"/>
              </a:rPr>
              <a:t>2</a:t>
            </a:r>
            <a:r>
              <a:rPr lang="ja-JP" altLang="en-US" sz="2400" dirty="0">
                <a:solidFill>
                  <a:schemeClr val="bg1">
                    <a:lumMod val="50000"/>
                  </a:schemeClr>
                </a:solidFill>
                <a:latin typeface="+mn-ea"/>
              </a:rPr>
              <a:t>を実行、例題</a:t>
            </a:r>
            <a:r>
              <a:rPr lang="en-US" altLang="ja-JP" sz="2400" dirty="0">
                <a:solidFill>
                  <a:schemeClr val="bg1">
                    <a:lumMod val="50000"/>
                  </a:schemeClr>
                </a:solidFill>
                <a:latin typeface="+mn-ea"/>
              </a:rPr>
              <a:t>7</a:t>
            </a:r>
            <a:r>
              <a:rPr lang="ja-JP" altLang="en-US" sz="2400" dirty="0">
                <a:solidFill>
                  <a:schemeClr val="bg1">
                    <a:lumMod val="50000"/>
                  </a:schemeClr>
                </a:solidFill>
                <a:latin typeface="+mn-ea"/>
              </a:rPr>
              <a:t>を実行</a:t>
            </a:r>
            <a:endParaRPr lang="en-US" altLang="ja-JP" sz="2400" dirty="0">
              <a:solidFill>
                <a:schemeClr val="bg1">
                  <a:lumMod val="50000"/>
                </a:schemeClr>
              </a:solidFill>
              <a:latin typeface="+mn-ea"/>
            </a:endParaRPr>
          </a:p>
          <a:p>
            <a:r>
              <a:rPr lang="ja-JP" altLang="en-US" sz="2400" dirty="0">
                <a:solidFill>
                  <a:schemeClr val="bg1">
                    <a:lumMod val="50000"/>
                  </a:schemeClr>
                </a:solidFill>
                <a:latin typeface="+mn-ea"/>
              </a:rPr>
              <a:t>確率の話、作図（例題</a:t>
            </a:r>
            <a:r>
              <a:rPr lang="en-US" altLang="ja-JP" sz="2400" dirty="0">
                <a:solidFill>
                  <a:schemeClr val="bg1">
                    <a:lumMod val="50000"/>
                  </a:schemeClr>
                </a:solidFill>
                <a:latin typeface="+mn-ea"/>
              </a:rPr>
              <a:t>10</a:t>
            </a:r>
            <a:r>
              <a:rPr lang="ja-JP" altLang="en-US" sz="2400" dirty="0">
                <a:solidFill>
                  <a:schemeClr val="bg1">
                    <a:lumMod val="50000"/>
                  </a:schemeClr>
                </a:solidFill>
                <a:latin typeface="+mn-ea"/>
              </a:rPr>
              <a:t>）、作図（例題</a:t>
            </a:r>
            <a:r>
              <a:rPr lang="en-US" altLang="ja-JP" sz="2400" dirty="0">
                <a:solidFill>
                  <a:schemeClr val="bg1">
                    <a:lumMod val="50000"/>
                  </a:schemeClr>
                </a:solidFill>
                <a:latin typeface="+mn-ea"/>
              </a:rPr>
              <a:t>11</a:t>
            </a:r>
            <a:r>
              <a:rPr lang="ja-JP" altLang="en-US" sz="2400" dirty="0">
                <a:solidFill>
                  <a:schemeClr val="bg1">
                    <a:lumMod val="50000"/>
                  </a:schemeClr>
                </a:solidFill>
                <a:latin typeface="+mn-ea"/>
              </a:rPr>
              <a:t>）、作図（例題</a:t>
            </a:r>
            <a:r>
              <a:rPr lang="en-US" altLang="ja-JP" sz="2400" dirty="0">
                <a:solidFill>
                  <a:schemeClr val="bg1">
                    <a:lumMod val="50000"/>
                  </a:schemeClr>
                </a:solidFill>
                <a:latin typeface="+mn-ea"/>
              </a:rPr>
              <a:t>12</a:t>
            </a:r>
            <a:r>
              <a:rPr lang="ja-JP" altLang="en-US" sz="2400" dirty="0">
                <a:solidFill>
                  <a:schemeClr val="bg1">
                    <a:lumMod val="50000"/>
                  </a:schemeClr>
                </a:solidFill>
                <a:latin typeface="+mn-ea"/>
              </a:rPr>
              <a:t>）</a:t>
            </a:r>
            <a:endParaRPr lang="en-US" altLang="ja-JP" sz="2400" dirty="0">
              <a:solidFill>
                <a:schemeClr val="bg1">
                  <a:lumMod val="50000"/>
                </a:schemeClr>
              </a:solidFill>
              <a:latin typeface="+mn-ea"/>
            </a:endParaRPr>
          </a:p>
          <a:p>
            <a:r>
              <a:rPr lang="ja-JP" altLang="en-US" sz="2400" dirty="0">
                <a:solidFill>
                  <a:schemeClr val="bg1">
                    <a:lumMod val="50000"/>
                  </a:schemeClr>
                </a:solidFill>
                <a:latin typeface="+mn-ea"/>
              </a:rPr>
              <a:t>塩基配列解析の基礎</a:t>
            </a:r>
            <a:endParaRPr lang="en-US" altLang="ja-JP" sz="2400" dirty="0">
              <a:solidFill>
                <a:schemeClr val="bg1">
                  <a:lumMod val="50000"/>
                </a:schemeClr>
              </a:solidFill>
              <a:latin typeface="+mn-ea"/>
            </a:endParaRPr>
          </a:p>
          <a:p>
            <a:pPr lvl="1"/>
            <a:r>
              <a:rPr lang="en-US" altLang="ja-JP" sz="2000" dirty="0">
                <a:solidFill>
                  <a:schemeClr val="bg1">
                    <a:lumMod val="50000"/>
                  </a:schemeClr>
                </a:solidFill>
                <a:latin typeface="+mn-ea"/>
              </a:rPr>
              <a:t>GC</a:t>
            </a:r>
            <a:r>
              <a:rPr lang="ja-JP" altLang="en-US" sz="2000" dirty="0">
                <a:solidFill>
                  <a:schemeClr val="bg1">
                    <a:lumMod val="50000"/>
                  </a:schemeClr>
                </a:solidFill>
                <a:latin typeface="+mn-ea"/>
              </a:rPr>
              <a:t>含量、ランダム配列を生成、部分配列の切り出し</a:t>
            </a:r>
            <a:endParaRPr lang="en-US" altLang="ja-JP" sz="2000" dirty="0">
              <a:solidFill>
                <a:schemeClr val="bg1">
                  <a:lumMod val="50000"/>
                </a:schemeClr>
              </a:solidFill>
              <a:latin typeface="+mn-ea"/>
            </a:endParaRPr>
          </a:p>
          <a:p>
            <a:r>
              <a:rPr lang="ja-JP" altLang="en-US" sz="2400" dirty="0">
                <a:solidFill>
                  <a:schemeClr val="bg1">
                    <a:lumMod val="50000"/>
                  </a:schemeClr>
                </a:solidFill>
                <a:latin typeface="+mn-ea"/>
              </a:rPr>
              <a:t>ゲノムサイズ推定</a:t>
            </a:r>
            <a:endParaRPr lang="en-US" altLang="ja-JP" sz="2400" dirty="0">
              <a:solidFill>
                <a:schemeClr val="bg1">
                  <a:lumMod val="50000"/>
                </a:schemeClr>
              </a:solidFill>
              <a:latin typeface="+mn-ea"/>
            </a:endParaRPr>
          </a:p>
          <a:p>
            <a:pPr lvl="1"/>
            <a:r>
              <a:rPr lang="ja-JP" altLang="en-US" sz="2000" dirty="0">
                <a:solidFill>
                  <a:schemeClr val="bg1">
                    <a:lumMod val="50000"/>
                  </a:schemeClr>
                </a:solidFill>
                <a:latin typeface="+mn-ea"/>
              </a:rPr>
              <a:t>サンプルデータ（例題</a:t>
            </a:r>
            <a:r>
              <a:rPr lang="en-US" altLang="ja-JP" sz="2000" dirty="0">
                <a:solidFill>
                  <a:schemeClr val="bg1">
                    <a:lumMod val="50000"/>
                  </a:schemeClr>
                </a:solidFill>
                <a:latin typeface="+mn-ea"/>
              </a:rPr>
              <a:t>32</a:t>
            </a:r>
            <a:r>
              <a:rPr lang="ja-JP" altLang="en-US" sz="2000" dirty="0">
                <a:solidFill>
                  <a:schemeClr val="bg1">
                    <a:lumMod val="50000"/>
                  </a:schemeClr>
                </a:solidFill>
                <a:latin typeface="+mn-ea"/>
              </a:rPr>
              <a:t>）、被覆率（</a:t>
            </a:r>
            <a:r>
              <a:rPr lang="en-US" altLang="ja-JP" sz="2000" dirty="0">
                <a:solidFill>
                  <a:schemeClr val="bg1">
                    <a:lumMod val="50000"/>
                  </a:schemeClr>
                </a:solidFill>
                <a:latin typeface="+mn-ea"/>
              </a:rPr>
              <a:t>coverage</a:t>
            </a:r>
            <a:r>
              <a:rPr lang="ja-JP" altLang="en-US" sz="2000" dirty="0">
                <a:solidFill>
                  <a:schemeClr val="bg1">
                    <a:lumMod val="50000"/>
                  </a:schemeClr>
                </a:solidFill>
                <a:latin typeface="+mn-ea"/>
              </a:rPr>
              <a:t>）、基本的な考え方</a:t>
            </a:r>
            <a:r>
              <a:rPr lang="en-US" altLang="ja-JP" sz="2000" dirty="0">
                <a:solidFill>
                  <a:schemeClr val="bg1">
                    <a:lumMod val="50000"/>
                  </a:schemeClr>
                </a:solidFill>
                <a:latin typeface="+mn-ea"/>
              </a:rPr>
              <a:t>(</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7</a:t>
            </a:r>
            <a:r>
              <a:rPr lang="ja-JP" altLang="en-US" sz="2000" dirty="0">
                <a:solidFill>
                  <a:schemeClr val="bg1">
                    <a:lumMod val="50000"/>
                  </a:schemeClr>
                </a:solidFill>
                <a:latin typeface="+mn-ea"/>
              </a:rPr>
              <a:t>）</a:t>
            </a:r>
            <a:endParaRPr lang="en-US" altLang="ja-JP" sz="2000" dirty="0">
              <a:solidFill>
                <a:schemeClr val="bg1">
                  <a:lumMod val="50000"/>
                </a:schemeClr>
              </a:solidFill>
              <a:latin typeface="+mn-ea"/>
            </a:endParaRPr>
          </a:p>
          <a:p>
            <a:pPr lvl="1"/>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8</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k=2)</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9</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k=3</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1,000</a:t>
            </a:r>
            <a:r>
              <a:rPr lang="ja-JP" altLang="en-US" sz="2000" dirty="0">
                <a:solidFill>
                  <a:schemeClr val="bg1">
                    <a:lumMod val="50000"/>
                  </a:schemeClr>
                </a:solidFill>
                <a:latin typeface="+mn-ea"/>
              </a:rPr>
              <a:t>塩基の仮想ゲノム（サンプルデータの例題</a:t>
            </a:r>
            <a:r>
              <a:rPr lang="en-US" altLang="ja-JP" sz="2000" dirty="0">
                <a:solidFill>
                  <a:schemeClr val="bg1">
                    <a:lumMod val="50000"/>
                  </a:schemeClr>
                </a:solidFill>
                <a:latin typeface="+mn-ea"/>
              </a:rPr>
              <a:t>33</a:t>
            </a:r>
            <a:r>
              <a:rPr lang="ja-JP" altLang="en-US" sz="2000" dirty="0">
                <a:solidFill>
                  <a:schemeClr val="bg1">
                    <a:lumMod val="50000"/>
                  </a:schemeClr>
                </a:solidFill>
                <a:latin typeface="+mn-ea"/>
              </a:rPr>
              <a:t>）</a:t>
            </a:r>
            <a:endParaRPr lang="en-US" altLang="ja-JP" sz="2000" dirty="0">
              <a:solidFill>
                <a:schemeClr val="bg1">
                  <a:lumMod val="50000"/>
                </a:schemeClr>
              </a:solidFill>
              <a:latin typeface="+mn-ea"/>
            </a:endParaRPr>
          </a:p>
          <a:p>
            <a:pPr lvl="1"/>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11(k=10)</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12(k=10)</a:t>
            </a:r>
            <a:r>
              <a:rPr lang="ja-JP" altLang="en-US" sz="2000" dirty="0">
                <a:solidFill>
                  <a:schemeClr val="bg1">
                    <a:lumMod val="50000"/>
                  </a:schemeClr>
                </a:solidFill>
                <a:latin typeface="+mn-ea"/>
              </a:rPr>
              <a:t>、シークエンスエラーを含む場合</a:t>
            </a:r>
            <a:endParaRPr lang="en-US" altLang="ja-JP" sz="2000" dirty="0">
              <a:solidFill>
                <a:schemeClr val="bg1">
                  <a:lumMod val="50000"/>
                </a:schemeClr>
              </a:solidFill>
              <a:latin typeface="+mn-ea"/>
            </a:endParaRPr>
          </a:p>
          <a:p>
            <a:endParaRPr lang="en-US" altLang="ja-JP" sz="2400" dirty="0">
              <a:solidFill>
                <a:schemeClr val="bg1">
                  <a:lumMod val="50000"/>
                </a:schemeClr>
              </a:solidFill>
              <a:latin typeface="+mn-ea"/>
            </a:endParaRPr>
          </a:p>
          <a:p>
            <a:pPr lvl="1"/>
            <a:endParaRPr lang="en-US" altLang="ja-JP" sz="2000" dirty="0">
              <a:solidFill>
                <a:schemeClr val="bg1">
                  <a:lumMod val="50000"/>
                </a:schemeClr>
              </a:solidFill>
              <a:latin typeface="+mn-ea"/>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59</a:t>
            </a:fld>
            <a:endParaRPr kumimoji="0" lang="en-US" altLang="ja-JP">
              <a:latin typeface="Arial Black" pitchFamily="34" charset="0"/>
            </a:endParaRPr>
          </a:p>
        </p:txBody>
      </p:sp>
    </p:spTree>
    <p:extLst>
      <p:ext uri="{BB962C8B-B14F-4D97-AF65-F5344CB8AC3E}">
        <p14:creationId xmlns:p14="http://schemas.microsoft.com/office/powerpoint/2010/main" val="512737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344488" y="188640"/>
            <a:ext cx="5631512" cy="936104"/>
          </a:xfrm>
        </p:spPr>
        <p:txBody>
          <a:bodyPr/>
          <a:lstStyle/>
          <a:p>
            <a:r>
              <a:rPr lang="en-US" altLang="ja-JP" sz="4000" dirty="0"/>
              <a:t>Introduction5</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6</a:t>
            </a:fld>
            <a:endParaRPr lang="en-US" altLang="ja-JP" dirty="0">
              <a:solidFill>
                <a:srgbClr val="000000"/>
              </a:solidFill>
            </a:endParaRPr>
          </a:p>
        </p:txBody>
      </p:sp>
      <p:sp>
        <p:nvSpPr>
          <p:cNvPr id="20" name="正方形/長方形 19">
            <a:extLst>
              <a:ext uri="{FF2B5EF4-FFF2-40B4-BE49-F238E27FC236}">
                <a16:creationId xmlns:a16="http://schemas.microsoft.com/office/drawing/2014/main" id="{12BD418E-733D-48E7-9375-46C4D45B69CD}"/>
              </a:ext>
            </a:extLst>
          </p:cNvPr>
          <p:cNvSpPr/>
          <p:nvPr/>
        </p:nvSpPr>
        <p:spPr>
          <a:xfrm>
            <a:off x="36000" y="2016000"/>
            <a:ext cx="3207929" cy="369332"/>
          </a:xfrm>
          <a:prstGeom prst="rect">
            <a:avLst/>
          </a:prstGeom>
        </p:spPr>
        <p:txBody>
          <a:bodyPr wrap="none">
            <a:spAutoFit/>
          </a:bodyPr>
          <a:lstStyle/>
          <a:p>
            <a:r>
              <a:rPr lang="en-US" altLang="ja-JP" dirty="0">
                <a:latin typeface="+mn-ea"/>
              </a:rPr>
              <a:t>GGTACG</a:t>
            </a:r>
            <a:r>
              <a:rPr lang="en-US" altLang="ja-JP" dirty="0">
                <a:latin typeface="+mn-ea"/>
                <a:ea typeface="+mn-ea"/>
              </a:rPr>
              <a:t>GTTCCGGTTGCCGA</a:t>
            </a:r>
            <a:endParaRPr lang="ja-JP" altLang="en-US" sz="1800" dirty="0">
              <a:latin typeface="+mn-ea"/>
              <a:ea typeface="+mn-ea"/>
            </a:endParaRPr>
          </a:p>
        </p:txBody>
      </p:sp>
      <p:cxnSp>
        <p:nvCxnSpPr>
          <p:cNvPr id="23" name="直線コネクタ 22">
            <a:extLst>
              <a:ext uri="{FF2B5EF4-FFF2-40B4-BE49-F238E27FC236}">
                <a16:creationId xmlns:a16="http://schemas.microsoft.com/office/drawing/2014/main" id="{893BD817-774B-4134-A6B4-F8DCA12E6EA9}"/>
              </a:ext>
            </a:extLst>
          </p:cNvPr>
          <p:cNvCxnSpPr/>
          <p:nvPr/>
        </p:nvCxnSpPr>
        <p:spPr bwMode="auto">
          <a:xfrm>
            <a:off x="16020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24" name="正方形/長方形 23">
            <a:extLst>
              <a:ext uri="{FF2B5EF4-FFF2-40B4-BE49-F238E27FC236}">
                <a16:creationId xmlns:a16="http://schemas.microsoft.com/office/drawing/2014/main" id="{9D48776D-2078-406A-877C-FEBDF08C6CF8}"/>
              </a:ext>
            </a:extLst>
          </p:cNvPr>
          <p:cNvSpPr/>
          <p:nvPr/>
        </p:nvSpPr>
        <p:spPr>
          <a:xfrm>
            <a:off x="3348000" y="2016000"/>
            <a:ext cx="3207929" cy="369332"/>
          </a:xfrm>
          <a:prstGeom prst="rect">
            <a:avLst/>
          </a:prstGeom>
        </p:spPr>
        <p:txBody>
          <a:bodyPr wrap="none">
            <a:spAutoFit/>
          </a:bodyPr>
          <a:lstStyle/>
          <a:p>
            <a:r>
              <a:rPr lang="en-US" altLang="ja-JP" dirty="0">
                <a:latin typeface="+mn-ea"/>
                <a:ea typeface="+mn-ea"/>
              </a:rPr>
              <a:t>GGTACGGTTCCGGTTGCCGA</a:t>
            </a:r>
            <a:endParaRPr lang="ja-JP" altLang="en-US" sz="1800" dirty="0">
              <a:latin typeface="+mn-ea"/>
              <a:ea typeface="+mn-ea"/>
            </a:endParaRPr>
          </a:p>
        </p:txBody>
      </p:sp>
      <p:sp>
        <p:nvSpPr>
          <p:cNvPr id="25" name="正方形/長方形 24">
            <a:extLst>
              <a:ext uri="{FF2B5EF4-FFF2-40B4-BE49-F238E27FC236}">
                <a16:creationId xmlns:a16="http://schemas.microsoft.com/office/drawing/2014/main" id="{854DD510-FA1C-4994-AF51-D18A90C3BB3C}"/>
              </a:ext>
            </a:extLst>
          </p:cNvPr>
          <p:cNvSpPr/>
          <p:nvPr/>
        </p:nvSpPr>
        <p:spPr>
          <a:xfrm>
            <a:off x="6660000" y="2016000"/>
            <a:ext cx="3207929" cy="369332"/>
          </a:xfrm>
          <a:prstGeom prst="rect">
            <a:avLst/>
          </a:prstGeom>
        </p:spPr>
        <p:txBody>
          <a:bodyPr wrap="none">
            <a:spAutoFit/>
          </a:bodyPr>
          <a:lstStyle/>
          <a:p>
            <a:r>
              <a:rPr lang="en-US" altLang="ja-JP" dirty="0">
                <a:latin typeface="+mn-ea"/>
                <a:ea typeface="+mn-ea"/>
              </a:rPr>
              <a:t>GGTACGGTTCCGGTTGCCGA</a:t>
            </a:r>
            <a:endParaRPr lang="ja-JP" altLang="en-US" sz="1800" dirty="0">
              <a:latin typeface="+mn-ea"/>
              <a:ea typeface="+mn-ea"/>
            </a:endParaRPr>
          </a:p>
        </p:txBody>
      </p:sp>
      <p:sp>
        <p:nvSpPr>
          <p:cNvPr id="26" name="正方形/長方形 25">
            <a:extLst>
              <a:ext uri="{FF2B5EF4-FFF2-40B4-BE49-F238E27FC236}">
                <a16:creationId xmlns:a16="http://schemas.microsoft.com/office/drawing/2014/main" id="{2FC6B537-D97C-4060-B09E-79FA9FDBCB02}"/>
              </a:ext>
            </a:extLst>
          </p:cNvPr>
          <p:cNvSpPr/>
          <p:nvPr/>
        </p:nvSpPr>
        <p:spPr>
          <a:xfrm>
            <a:off x="36000" y="1728000"/>
            <a:ext cx="2678938" cy="369332"/>
          </a:xfrm>
          <a:prstGeom prst="rect">
            <a:avLst/>
          </a:prstGeom>
        </p:spPr>
        <p:txBody>
          <a:bodyPr wrap="none">
            <a:spAutoFit/>
          </a:bodyPr>
          <a:lstStyle/>
          <a:p>
            <a:r>
              <a:rPr lang="en-US" altLang="ja-JP" dirty="0">
                <a:latin typeface="+mn-ea"/>
                <a:ea typeface="+mn-ea"/>
              </a:rPr>
              <a:t>k=</a:t>
            </a:r>
            <a:r>
              <a:rPr lang="en-US" altLang="ja-JP" dirty="0">
                <a:solidFill>
                  <a:srgbClr val="669900"/>
                </a:solidFill>
                <a:latin typeface="+mn-ea"/>
                <a:ea typeface="+mn-ea"/>
              </a:rPr>
              <a:t>6</a:t>
            </a:r>
            <a:r>
              <a:rPr lang="ja-JP" altLang="en-US" dirty="0">
                <a:latin typeface="+mn-ea"/>
                <a:ea typeface="+mn-ea"/>
              </a:rPr>
              <a:t>の場合：</a:t>
            </a:r>
            <a:r>
              <a:rPr lang="en-US" altLang="ja-JP" dirty="0">
                <a:solidFill>
                  <a:srgbClr val="FF0000"/>
                </a:solidFill>
                <a:latin typeface="+mn-ea"/>
                <a:ea typeface="+mn-ea"/>
              </a:rPr>
              <a:t>15</a:t>
            </a:r>
            <a:r>
              <a:rPr lang="ja-JP" altLang="en-US" dirty="0">
                <a:latin typeface="+mn-ea"/>
                <a:ea typeface="+mn-ea"/>
              </a:rPr>
              <a:t>個の</a:t>
            </a:r>
            <a:r>
              <a:rPr lang="en-US" altLang="ja-JP" dirty="0">
                <a:latin typeface="+mn-ea"/>
                <a:ea typeface="+mn-ea"/>
              </a:rPr>
              <a:t>k-</a:t>
            </a:r>
            <a:r>
              <a:rPr lang="en-US" altLang="ja-JP" dirty="0" err="1">
                <a:latin typeface="+mn-ea"/>
                <a:ea typeface="+mn-ea"/>
              </a:rPr>
              <a:t>mer</a:t>
            </a:r>
            <a:endParaRPr lang="ja-JP" altLang="en-US" dirty="0">
              <a:latin typeface="+mn-ea"/>
              <a:ea typeface="+mn-ea"/>
            </a:endParaRPr>
          </a:p>
        </p:txBody>
      </p:sp>
      <p:sp>
        <p:nvSpPr>
          <p:cNvPr id="27" name="正方形/長方形 26">
            <a:extLst>
              <a:ext uri="{FF2B5EF4-FFF2-40B4-BE49-F238E27FC236}">
                <a16:creationId xmlns:a16="http://schemas.microsoft.com/office/drawing/2014/main" id="{DA19AA60-F5A6-4885-87B8-3C2FDCF585C9}"/>
              </a:ext>
            </a:extLst>
          </p:cNvPr>
          <p:cNvSpPr/>
          <p:nvPr/>
        </p:nvSpPr>
        <p:spPr>
          <a:xfrm>
            <a:off x="3348000" y="1728000"/>
            <a:ext cx="2678938" cy="369332"/>
          </a:xfrm>
          <a:prstGeom prst="rect">
            <a:avLst/>
          </a:prstGeom>
        </p:spPr>
        <p:txBody>
          <a:bodyPr wrap="none">
            <a:spAutoFit/>
          </a:bodyPr>
          <a:lstStyle/>
          <a:p>
            <a:r>
              <a:rPr lang="en-US" altLang="ja-JP" dirty="0">
                <a:latin typeface="+mn-ea"/>
                <a:ea typeface="+mn-ea"/>
              </a:rPr>
              <a:t>k=</a:t>
            </a:r>
            <a:r>
              <a:rPr lang="en-US" altLang="ja-JP" dirty="0">
                <a:solidFill>
                  <a:srgbClr val="669900"/>
                </a:solidFill>
                <a:latin typeface="+mn-ea"/>
                <a:ea typeface="+mn-ea"/>
              </a:rPr>
              <a:t>8</a:t>
            </a:r>
            <a:r>
              <a:rPr lang="ja-JP" altLang="en-US" dirty="0">
                <a:latin typeface="+mn-ea"/>
                <a:ea typeface="+mn-ea"/>
              </a:rPr>
              <a:t>の場合：</a:t>
            </a:r>
            <a:r>
              <a:rPr lang="en-US" altLang="ja-JP" dirty="0">
                <a:solidFill>
                  <a:srgbClr val="FF0000"/>
                </a:solidFill>
                <a:latin typeface="+mn-ea"/>
                <a:ea typeface="+mn-ea"/>
              </a:rPr>
              <a:t>13</a:t>
            </a:r>
            <a:r>
              <a:rPr lang="ja-JP" altLang="en-US" dirty="0">
                <a:latin typeface="+mn-ea"/>
                <a:ea typeface="+mn-ea"/>
              </a:rPr>
              <a:t>個の</a:t>
            </a:r>
            <a:r>
              <a:rPr lang="en-US" altLang="ja-JP" dirty="0">
                <a:latin typeface="+mn-ea"/>
                <a:ea typeface="+mn-ea"/>
              </a:rPr>
              <a:t>k-</a:t>
            </a:r>
            <a:r>
              <a:rPr lang="en-US" altLang="ja-JP" dirty="0" err="1">
                <a:latin typeface="+mn-ea"/>
                <a:ea typeface="+mn-ea"/>
              </a:rPr>
              <a:t>mer</a:t>
            </a:r>
            <a:endParaRPr lang="ja-JP" altLang="en-US" dirty="0">
              <a:latin typeface="+mn-ea"/>
              <a:ea typeface="+mn-ea"/>
            </a:endParaRPr>
          </a:p>
        </p:txBody>
      </p:sp>
      <p:sp>
        <p:nvSpPr>
          <p:cNvPr id="28" name="正方形/長方形 27">
            <a:extLst>
              <a:ext uri="{FF2B5EF4-FFF2-40B4-BE49-F238E27FC236}">
                <a16:creationId xmlns:a16="http://schemas.microsoft.com/office/drawing/2014/main" id="{07F4667B-E89F-4003-8574-2B57A97C0D5E}"/>
              </a:ext>
            </a:extLst>
          </p:cNvPr>
          <p:cNvSpPr/>
          <p:nvPr/>
        </p:nvSpPr>
        <p:spPr>
          <a:xfrm>
            <a:off x="6660000" y="1728000"/>
            <a:ext cx="2790059" cy="369332"/>
          </a:xfrm>
          <a:prstGeom prst="rect">
            <a:avLst/>
          </a:prstGeom>
        </p:spPr>
        <p:txBody>
          <a:bodyPr wrap="none">
            <a:spAutoFit/>
          </a:bodyPr>
          <a:lstStyle/>
          <a:p>
            <a:r>
              <a:rPr lang="en-US" altLang="ja-JP" dirty="0">
                <a:latin typeface="+mn-ea"/>
                <a:ea typeface="+mn-ea"/>
              </a:rPr>
              <a:t>k=</a:t>
            </a:r>
            <a:r>
              <a:rPr lang="en-US" altLang="ja-JP" dirty="0">
                <a:solidFill>
                  <a:srgbClr val="669900"/>
                </a:solidFill>
                <a:latin typeface="+mn-ea"/>
                <a:ea typeface="+mn-ea"/>
              </a:rPr>
              <a:t>10</a:t>
            </a:r>
            <a:r>
              <a:rPr lang="ja-JP" altLang="en-US" dirty="0">
                <a:latin typeface="+mn-ea"/>
                <a:ea typeface="+mn-ea"/>
              </a:rPr>
              <a:t>の場合：</a:t>
            </a:r>
            <a:r>
              <a:rPr lang="en-US" altLang="ja-JP" dirty="0">
                <a:solidFill>
                  <a:srgbClr val="FF0000"/>
                </a:solidFill>
                <a:latin typeface="+mn-ea"/>
                <a:ea typeface="+mn-ea"/>
              </a:rPr>
              <a:t>11</a:t>
            </a:r>
            <a:r>
              <a:rPr lang="ja-JP" altLang="en-US" dirty="0">
                <a:latin typeface="+mn-ea"/>
                <a:ea typeface="+mn-ea"/>
              </a:rPr>
              <a:t>個の</a:t>
            </a:r>
            <a:r>
              <a:rPr lang="en-US" altLang="ja-JP" dirty="0">
                <a:latin typeface="+mn-ea"/>
                <a:ea typeface="+mn-ea"/>
              </a:rPr>
              <a:t>k-</a:t>
            </a:r>
            <a:r>
              <a:rPr lang="en-US" altLang="ja-JP" dirty="0" err="1">
                <a:latin typeface="+mn-ea"/>
                <a:ea typeface="+mn-ea"/>
              </a:rPr>
              <a:t>mer</a:t>
            </a:r>
            <a:endParaRPr lang="ja-JP" altLang="en-US" dirty="0">
              <a:latin typeface="+mn-ea"/>
              <a:ea typeface="+mn-ea"/>
            </a:endParaRPr>
          </a:p>
        </p:txBody>
      </p:sp>
      <p:sp>
        <p:nvSpPr>
          <p:cNvPr id="29" name="正方形/長方形 28">
            <a:extLst>
              <a:ext uri="{FF2B5EF4-FFF2-40B4-BE49-F238E27FC236}">
                <a16:creationId xmlns:a16="http://schemas.microsoft.com/office/drawing/2014/main" id="{A8259B6E-6ADA-4882-9149-70AB9F10F772}"/>
              </a:ext>
            </a:extLst>
          </p:cNvPr>
          <p:cNvSpPr/>
          <p:nvPr/>
        </p:nvSpPr>
        <p:spPr>
          <a:xfrm>
            <a:off x="36000" y="2340000"/>
            <a:ext cx="1091966" cy="369332"/>
          </a:xfrm>
          <a:prstGeom prst="rect">
            <a:avLst/>
          </a:prstGeom>
        </p:spPr>
        <p:txBody>
          <a:bodyPr wrap="none">
            <a:spAutoFit/>
          </a:bodyPr>
          <a:lstStyle/>
          <a:p>
            <a:r>
              <a:rPr lang="en-US" altLang="ja-JP" dirty="0">
                <a:latin typeface="+mn-ea"/>
              </a:rPr>
              <a:t>GGTACG</a:t>
            </a:r>
            <a:endParaRPr lang="ja-JP" altLang="en-US" dirty="0"/>
          </a:p>
        </p:txBody>
      </p:sp>
      <p:sp>
        <p:nvSpPr>
          <p:cNvPr id="30" name="正方形/長方形 29">
            <a:extLst>
              <a:ext uri="{FF2B5EF4-FFF2-40B4-BE49-F238E27FC236}">
                <a16:creationId xmlns:a16="http://schemas.microsoft.com/office/drawing/2014/main" id="{C6321844-EE2B-48D4-9401-B7739C6CB66C}"/>
              </a:ext>
            </a:extLst>
          </p:cNvPr>
          <p:cNvSpPr/>
          <p:nvPr/>
        </p:nvSpPr>
        <p:spPr>
          <a:xfrm>
            <a:off x="194400" y="2520000"/>
            <a:ext cx="1091966" cy="369332"/>
          </a:xfrm>
          <a:prstGeom prst="rect">
            <a:avLst/>
          </a:prstGeom>
        </p:spPr>
        <p:txBody>
          <a:bodyPr wrap="none">
            <a:spAutoFit/>
          </a:bodyPr>
          <a:lstStyle/>
          <a:p>
            <a:r>
              <a:rPr lang="en-US" altLang="ja-JP" dirty="0">
                <a:latin typeface="+mn-ea"/>
              </a:rPr>
              <a:t>GTACGG</a:t>
            </a:r>
            <a:endParaRPr lang="ja-JP" altLang="en-US" dirty="0"/>
          </a:p>
        </p:txBody>
      </p:sp>
      <p:sp>
        <p:nvSpPr>
          <p:cNvPr id="31" name="正方形/長方形 30">
            <a:extLst>
              <a:ext uri="{FF2B5EF4-FFF2-40B4-BE49-F238E27FC236}">
                <a16:creationId xmlns:a16="http://schemas.microsoft.com/office/drawing/2014/main" id="{3AD1588C-CD5C-4806-934A-20C783B3F80A}"/>
              </a:ext>
            </a:extLst>
          </p:cNvPr>
          <p:cNvSpPr/>
          <p:nvPr/>
        </p:nvSpPr>
        <p:spPr>
          <a:xfrm>
            <a:off x="352800" y="2700000"/>
            <a:ext cx="1071127" cy="369332"/>
          </a:xfrm>
          <a:prstGeom prst="rect">
            <a:avLst/>
          </a:prstGeom>
        </p:spPr>
        <p:txBody>
          <a:bodyPr wrap="none">
            <a:spAutoFit/>
          </a:bodyPr>
          <a:lstStyle/>
          <a:p>
            <a:r>
              <a:rPr lang="en-US" altLang="ja-JP" dirty="0">
                <a:latin typeface="+mn-ea"/>
              </a:rPr>
              <a:t>TACGGT</a:t>
            </a:r>
            <a:endParaRPr lang="ja-JP" altLang="en-US" dirty="0"/>
          </a:p>
        </p:txBody>
      </p:sp>
      <p:sp>
        <p:nvSpPr>
          <p:cNvPr id="41" name="正方形/長方形 40">
            <a:extLst>
              <a:ext uri="{FF2B5EF4-FFF2-40B4-BE49-F238E27FC236}">
                <a16:creationId xmlns:a16="http://schemas.microsoft.com/office/drawing/2014/main" id="{3328A9E3-AA34-4292-AB4A-43F970289571}"/>
              </a:ext>
            </a:extLst>
          </p:cNvPr>
          <p:cNvSpPr/>
          <p:nvPr/>
        </p:nvSpPr>
        <p:spPr>
          <a:xfrm>
            <a:off x="482400" y="2880000"/>
            <a:ext cx="1071127" cy="369332"/>
          </a:xfrm>
          <a:prstGeom prst="rect">
            <a:avLst/>
          </a:prstGeom>
        </p:spPr>
        <p:txBody>
          <a:bodyPr wrap="none">
            <a:spAutoFit/>
          </a:bodyPr>
          <a:lstStyle/>
          <a:p>
            <a:r>
              <a:rPr lang="en-US" altLang="ja-JP" dirty="0">
                <a:latin typeface="+mn-ea"/>
              </a:rPr>
              <a:t>ACGGTT</a:t>
            </a:r>
            <a:endParaRPr lang="ja-JP" altLang="en-US" dirty="0"/>
          </a:p>
        </p:txBody>
      </p:sp>
      <p:sp>
        <p:nvSpPr>
          <p:cNvPr id="42" name="正方形/長方形 41">
            <a:extLst>
              <a:ext uri="{FF2B5EF4-FFF2-40B4-BE49-F238E27FC236}">
                <a16:creationId xmlns:a16="http://schemas.microsoft.com/office/drawing/2014/main" id="{AE1275C4-338C-46C7-A69E-E7380547E9A4}"/>
              </a:ext>
            </a:extLst>
          </p:cNvPr>
          <p:cNvSpPr/>
          <p:nvPr/>
        </p:nvSpPr>
        <p:spPr>
          <a:xfrm>
            <a:off x="619200" y="3060000"/>
            <a:ext cx="1079142" cy="369332"/>
          </a:xfrm>
          <a:prstGeom prst="rect">
            <a:avLst/>
          </a:prstGeom>
        </p:spPr>
        <p:txBody>
          <a:bodyPr wrap="none">
            <a:spAutoFit/>
          </a:bodyPr>
          <a:lstStyle/>
          <a:p>
            <a:r>
              <a:rPr lang="en-US" altLang="ja-JP" dirty="0">
                <a:latin typeface="+mn-ea"/>
              </a:rPr>
              <a:t>CGGTTC</a:t>
            </a:r>
            <a:endParaRPr lang="ja-JP" altLang="en-US" dirty="0"/>
          </a:p>
        </p:txBody>
      </p:sp>
      <p:sp>
        <p:nvSpPr>
          <p:cNvPr id="43" name="正方形/長方形 42">
            <a:extLst>
              <a:ext uri="{FF2B5EF4-FFF2-40B4-BE49-F238E27FC236}">
                <a16:creationId xmlns:a16="http://schemas.microsoft.com/office/drawing/2014/main" id="{AF77F68F-642C-4C27-9CC6-01831872257E}"/>
              </a:ext>
            </a:extLst>
          </p:cNvPr>
          <p:cNvSpPr/>
          <p:nvPr/>
        </p:nvSpPr>
        <p:spPr>
          <a:xfrm>
            <a:off x="770400" y="3240000"/>
            <a:ext cx="1079142" cy="369332"/>
          </a:xfrm>
          <a:prstGeom prst="rect">
            <a:avLst/>
          </a:prstGeom>
        </p:spPr>
        <p:txBody>
          <a:bodyPr wrap="none">
            <a:spAutoFit/>
          </a:bodyPr>
          <a:lstStyle/>
          <a:p>
            <a:r>
              <a:rPr lang="en-US" altLang="ja-JP" dirty="0">
                <a:latin typeface="+mn-ea"/>
              </a:rPr>
              <a:t>GGTTCC</a:t>
            </a:r>
            <a:endParaRPr lang="ja-JP" altLang="en-US" dirty="0"/>
          </a:p>
        </p:txBody>
      </p:sp>
      <p:sp>
        <p:nvSpPr>
          <p:cNvPr id="44" name="正方形/長方形 43">
            <a:extLst>
              <a:ext uri="{FF2B5EF4-FFF2-40B4-BE49-F238E27FC236}">
                <a16:creationId xmlns:a16="http://schemas.microsoft.com/office/drawing/2014/main" id="{965A3DB0-2FD8-42F8-B4AC-C2015E7EF5F9}"/>
              </a:ext>
            </a:extLst>
          </p:cNvPr>
          <p:cNvSpPr/>
          <p:nvPr/>
        </p:nvSpPr>
        <p:spPr>
          <a:xfrm>
            <a:off x="921600" y="3420000"/>
            <a:ext cx="1079142" cy="369332"/>
          </a:xfrm>
          <a:prstGeom prst="rect">
            <a:avLst/>
          </a:prstGeom>
        </p:spPr>
        <p:txBody>
          <a:bodyPr wrap="none">
            <a:spAutoFit/>
          </a:bodyPr>
          <a:lstStyle/>
          <a:p>
            <a:r>
              <a:rPr lang="en-US" altLang="ja-JP" dirty="0">
                <a:latin typeface="+mn-ea"/>
              </a:rPr>
              <a:t>GTTCCG</a:t>
            </a:r>
            <a:endParaRPr lang="ja-JP" altLang="en-US" dirty="0"/>
          </a:p>
        </p:txBody>
      </p:sp>
      <p:sp>
        <p:nvSpPr>
          <p:cNvPr id="45" name="正方形/長方形 44">
            <a:extLst>
              <a:ext uri="{FF2B5EF4-FFF2-40B4-BE49-F238E27FC236}">
                <a16:creationId xmlns:a16="http://schemas.microsoft.com/office/drawing/2014/main" id="{0C661626-62CE-4F03-9C7B-6CA042884AF7}"/>
              </a:ext>
            </a:extLst>
          </p:cNvPr>
          <p:cNvSpPr/>
          <p:nvPr/>
        </p:nvSpPr>
        <p:spPr>
          <a:xfrm>
            <a:off x="1080000" y="3600000"/>
            <a:ext cx="1079142" cy="369332"/>
          </a:xfrm>
          <a:prstGeom prst="rect">
            <a:avLst/>
          </a:prstGeom>
        </p:spPr>
        <p:txBody>
          <a:bodyPr wrap="none">
            <a:spAutoFit/>
          </a:bodyPr>
          <a:lstStyle/>
          <a:p>
            <a:r>
              <a:rPr lang="en-US" altLang="ja-JP" dirty="0">
                <a:latin typeface="+mn-ea"/>
              </a:rPr>
              <a:t>TTCCGG</a:t>
            </a:r>
            <a:endParaRPr lang="ja-JP" altLang="en-US" dirty="0"/>
          </a:p>
        </p:txBody>
      </p:sp>
      <p:sp>
        <p:nvSpPr>
          <p:cNvPr id="46" name="正方形/長方形 45">
            <a:extLst>
              <a:ext uri="{FF2B5EF4-FFF2-40B4-BE49-F238E27FC236}">
                <a16:creationId xmlns:a16="http://schemas.microsoft.com/office/drawing/2014/main" id="{A8990F45-CF92-4880-9759-5DC10B5E22F2}"/>
              </a:ext>
            </a:extLst>
          </p:cNvPr>
          <p:cNvSpPr/>
          <p:nvPr/>
        </p:nvSpPr>
        <p:spPr>
          <a:xfrm>
            <a:off x="1216800" y="3780000"/>
            <a:ext cx="1079142" cy="369332"/>
          </a:xfrm>
          <a:prstGeom prst="rect">
            <a:avLst/>
          </a:prstGeom>
        </p:spPr>
        <p:txBody>
          <a:bodyPr wrap="none">
            <a:spAutoFit/>
          </a:bodyPr>
          <a:lstStyle/>
          <a:p>
            <a:r>
              <a:rPr lang="en-US" altLang="ja-JP" dirty="0">
                <a:latin typeface="+mn-ea"/>
              </a:rPr>
              <a:t>TCCGGT</a:t>
            </a:r>
            <a:endParaRPr lang="ja-JP" altLang="en-US" dirty="0"/>
          </a:p>
        </p:txBody>
      </p:sp>
      <p:sp>
        <p:nvSpPr>
          <p:cNvPr id="47" name="正方形/長方形 46">
            <a:extLst>
              <a:ext uri="{FF2B5EF4-FFF2-40B4-BE49-F238E27FC236}">
                <a16:creationId xmlns:a16="http://schemas.microsoft.com/office/drawing/2014/main" id="{77BC279C-C77B-472E-AD83-D6053A280CE9}"/>
              </a:ext>
            </a:extLst>
          </p:cNvPr>
          <p:cNvSpPr/>
          <p:nvPr/>
        </p:nvSpPr>
        <p:spPr>
          <a:xfrm>
            <a:off x="1346400" y="3960000"/>
            <a:ext cx="1079142" cy="369332"/>
          </a:xfrm>
          <a:prstGeom prst="rect">
            <a:avLst/>
          </a:prstGeom>
        </p:spPr>
        <p:txBody>
          <a:bodyPr wrap="none">
            <a:spAutoFit/>
          </a:bodyPr>
          <a:lstStyle/>
          <a:p>
            <a:r>
              <a:rPr lang="en-US" altLang="ja-JP" dirty="0">
                <a:latin typeface="+mn-ea"/>
              </a:rPr>
              <a:t>CCGGTT</a:t>
            </a:r>
            <a:endParaRPr lang="ja-JP" altLang="en-US" dirty="0"/>
          </a:p>
        </p:txBody>
      </p:sp>
      <p:sp>
        <p:nvSpPr>
          <p:cNvPr id="48" name="正方形/長方形 47">
            <a:extLst>
              <a:ext uri="{FF2B5EF4-FFF2-40B4-BE49-F238E27FC236}">
                <a16:creationId xmlns:a16="http://schemas.microsoft.com/office/drawing/2014/main" id="{D325756C-FAE7-49B8-A65C-D72413143C43}"/>
              </a:ext>
            </a:extLst>
          </p:cNvPr>
          <p:cNvSpPr/>
          <p:nvPr/>
        </p:nvSpPr>
        <p:spPr>
          <a:xfrm>
            <a:off x="1497600" y="4140000"/>
            <a:ext cx="1082348" cy="369332"/>
          </a:xfrm>
          <a:prstGeom prst="rect">
            <a:avLst/>
          </a:prstGeom>
        </p:spPr>
        <p:txBody>
          <a:bodyPr wrap="none">
            <a:spAutoFit/>
          </a:bodyPr>
          <a:lstStyle/>
          <a:p>
            <a:r>
              <a:rPr lang="en-US" altLang="ja-JP" dirty="0">
                <a:latin typeface="+mn-ea"/>
              </a:rPr>
              <a:t>CGGTTG</a:t>
            </a:r>
            <a:endParaRPr lang="ja-JP" altLang="en-US" dirty="0"/>
          </a:p>
        </p:txBody>
      </p:sp>
      <p:sp>
        <p:nvSpPr>
          <p:cNvPr id="49" name="正方形/長方形 48">
            <a:extLst>
              <a:ext uri="{FF2B5EF4-FFF2-40B4-BE49-F238E27FC236}">
                <a16:creationId xmlns:a16="http://schemas.microsoft.com/office/drawing/2014/main" id="{43014514-BDC5-471E-A3FE-B19273BC96D4}"/>
              </a:ext>
            </a:extLst>
          </p:cNvPr>
          <p:cNvSpPr/>
          <p:nvPr/>
        </p:nvSpPr>
        <p:spPr>
          <a:xfrm>
            <a:off x="1645200" y="4320000"/>
            <a:ext cx="1082348" cy="369332"/>
          </a:xfrm>
          <a:prstGeom prst="rect">
            <a:avLst/>
          </a:prstGeom>
        </p:spPr>
        <p:txBody>
          <a:bodyPr wrap="none">
            <a:spAutoFit/>
          </a:bodyPr>
          <a:lstStyle/>
          <a:p>
            <a:r>
              <a:rPr lang="en-US" altLang="ja-JP" dirty="0">
                <a:latin typeface="+mn-ea"/>
              </a:rPr>
              <a:t>GGTTGC</a:t>
            </a:r>
            <a:endParaRPr lang="ja-JP" altLang="en-US" dirty="0"/>
          </a:p>
        </p:txBody>
      </p:sp>
      <p:sp>
        <p:nvSpPr>
          <p:cNvPr id="50" name="正方形/長方形 49">
            <a:extLst>
              <a:ext uri="{FF2B5EF4-FFF2-40B4-BE49-F238E27FC236}">
                <a16:creationId xmlns:a16="http://schemas.microsoft.com/office/drawing/2014/main" id="{5DF6E076-8A77-4DFA-B971-B1D687D9E894}"/>
              </a:ext>
            </a:extLst>
          </p:cNvPr>
          <p:cNvSpPr/>
          <p:nvPr/>
        </p:nvSpPr>
        <p:spPr>
          <a:xfrm>
            <a:off x="1803600" y="4500000"/>
            <a:ext cx="1079142" cy="369332"/>
          </a:xfrm>
          <a:prstGeom prst="rect">
            <a:avLst/>
          </a:prstGeom>
        </p:spPr>
        <p:txBody>
          <a:bodyPr wrap="none">
            <a:spAutoFit/>
          </a:bodyPr>
          <a:lstStyle/>
          <a:p>
            <a:r>
              <a:rPr lang="en-US" altLang="ja-JP" dirty="0">
                <a:latin typeface="+mn-ea"/>
              </a:rPr>
              <a:t>GTTGCC</a:t>
            </a:r>
            <a:endParaRPr lang="ja-JP" altLang="en-US" dirty="0"/>
          </a:p>
        </p:txBody>
      </p:sp>
      <p:sp>
        <p:nvSpPr>
          <p:cNvPr id="51" name="正方形/長方形 50">
            <a:extLst>
              <a:ext uri="{FF2B5EF4-FFF2-40B4-BE49-F238E27FC236}">
                <a16:creationId xmlns:a16="http://schemas.microsoft.com/office/drawing/2014/main" id="{CCD2B4B0-B54F-4F47-BE91-69B086EEB91A}"/>
              </a:ext>
            </a:extLst>
          </p:cNvPr>
          <p:cNvSpPr/>
          <p:nvPr/>
        </p:nvSpPr>
        <p:spPr>
          <a:xfrm>
            <a:off x="1962000" y="4680000"/>
            <a:ext cx="1079142" cy="369332"/>
          </a:xfrm>
          <a:prstGeom prst="rect">
            <a:avLst/>
          </a:prstGeom>
        </p:spPr>
        <p:txBody>
          <a:bodyPr wrap="none">
            <a:spAutoFit/>
          </a:bodyPr>
          <a:lstStyle/>
          <a:p>
            <a:r>
              <a:rPr lang="en-US" altLang="ja-JP" dirty="0">
                <a:latin typeface="+mn-ea"/>
              </a:rPr>
              <a:t>TTGCCG</a:t>
            </a:r>
            <a:endParaRPr lang="ja-JP" altLang="en-US" dirty="0"/>
          </a:p>
        </p:txBody>
      </p:sp>
      <p:cxnSp>
        <p:nvCxnSpPr>
          <p:cNvPr id="52" name="直線コネクタ 51">
            <a:extLst>
              <a:ext uri="{FF2B5EF4-FFF2-40B4-BE49-F238E27FC236}">
                <a16:creationId xmlns:a16="http://schemas.microsoft.com/office/drawing/2014/main" id="{BE2956A9-D75B-4A18-984D-07BDB1E95912}"/>
              </a:ext>
            </a:extLst>
          </p:cNvPr>
          <p:cNvCxnSpPr/>
          <p:nvPr/>
        </p:nvCxnSpPr>
        <p:spPr bwMode="auto">
          <a:xfrm>
            <a:off x="23220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53" name="正方形/長方形 52">
            <a:extLst>
              <a:ext uri="{FF2B5EF4-FFF2-40B4-BE49-F238E27FC236}">
                <a16:creationId xmlns:a16="http://schemas.microsoft.com/office/drawing/2014/main" id="{18AC9118-C4ED-457E-A7B9-7DBA0DF805A7}"/>
              </a:ext>
            </a:extLst>
          </p:cNvPr>
          <p:cNvSpPr/>
          <p:nvPr/>
        </p:nvSpPr>
        <p:spPr>
          <a:xfrm>
            <a:off x="2098800" y="4860000"/>
            <a:ext cx="1088760" cy="369332"/>
          </a:xfrm>
          <a:prstGeom prst="rect">
            <a:avLst/>
          </a:prstGeom>
        </p:spPr>
        <p:txBody>
          <a:bodyPr wrap="none">
            <a:spAutoFit/>
          </a:bodyPr>
          <a:lstStyle/>
          <a:p>
            <a:r>
              <a:rPr lang="en-US" altLang="ja-JP" dirty="0">
                <a:latin typeface="+mn-ea"/>
              </a:rPr>
              <a:t>TGCCGA</a:t>
            </a:r>
            <a:endParaRPr lang="ja-JP" altLang="en-US" dirty="0"/>
          </a:p>
        </p:txBody>
      </p:sp>
      <p:cxnSp>
        <p:nvCxnSpPr>
          <p:cNvPr id="54" name="直線コネクタ 53">
            <a:extLst>
              <a:ext uri="{FF2B5EF4-FFF2-40B4-BE49-F238E27FC236}">
                <a16:creationId xmlns:a16="http://schemas.microsoft.com/office/drawing/2014/main" id="{72A7DF81-EC15-4D8B-B53E-CF913456EB2D}"/>
              </a:ext>
            </a:extLst>
          </p:cNvPr>
          <p:cNvCxnSpPr/>
          <p:nvPr/>
        </p:nvCxnSpPr>
        <p:spPr bwMode="auto">
          <a:xfrm>
            <a:off x="30960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55" name="直線コネクタ 54">
            <a:extLst>
              <a:ext uri="{FF2B5EF4-FFF2-40B4-BE49-F238E27FC236}">
                <a16:creationId xmlns:a16="http://schemas.microsoft.com/office/drawing/2014/main" id="{76089DD8-5B02-4066-9088-9782BA56977D}"/>
              </a:ext>
            </a:extLst>
          </p:cNvPr>
          <p:cNvCxnSpPr/>
          <p:nvPr/>
        </p:nvCxnSpPr>
        <p:spPr bwMode="auto">
          <a:xfrm>
            <a:off x="8712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56" name="直線コネクタ 55">
            <a:extLst>
              <a:ext uri="{FF2B5EF4-FFF2-40B4-BE49-F238E27FC236}">
                <a16:creationId xmlns:a16="http://schemas.microsoft.com/office/drawing/2014/main" id="{0EFF7464-3C05-4A3D-BDF2-5D5716A91578}"/>
              </a:ext>
            </a:extLst>
          </p:cNvPr>
          <p:cNvCxnSpPr/>
          <p:nvPr/>
        </p:nvCxnSpPr>
        <p:spPr bwMode="auto">
          <a:xfrm>
            <a:off x="1332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57" name="正方形/長方形 56">
            <a:extLst>
              <a:ext uri="{FF2B5EF4-FFF2-40B4-BE49-F238E27FC236}">
                <a16:creationId xmlns:a16="http://schemas.microsoft.com/office/drawing/2014/main" id="{B38FEB6E-2C50-4D61-9F76-2B1114E41EE0}"/>
              </a:ext>
            </a:extLst>
          </p:cNvPr>
          <p:cNvSpPr/>
          <p:nvPr/>
        </p:nvSpPr>
        <p:spPr>
          <a:xfrm>
            <a:off x="3348000" y="2340000"/>
            <a:ext cx="1385316" cy="369332"/>
          </a:xfrm>
          <a:prstGeom prst="rect">
            <a:avLst/>
          </a:prstGeom>
        </p:spPr>
        <p:txBody>
          <a:bodyPr wrap="none">
            <a:spAutoFit/>
          </a:bodyPr>
          <a:lstStyle/>
          <a:p>
            <a:r>
              <a:rPr lang="en-US" altLang="ja-JP" dirty="0">
                <a:latin typeface="+mn-ea"/>
              </a:rPr>
              <a:t>GGTACGGT</a:t>
            </a:r>
            <a:endParaRPr lang="ja-JP" altLang="en-US" dirty="0"/>
          </a:p>
        </p:txBody>
      </p:sp>
      <p:sp>
        <p:nvSpPr>
          <p:cNvPr id="58" name="正方形/長方形 57">
            <a:extLst>
              <a:ext uri="{FF2B5EF4-FFF2-40B4-BE49-F238E27FC236}">
                <a16:creationId xmlns:a16="http://schemas.microsoft.com/office/drawing/2014/main" id="{FC0E2763-DF20-4AFF-8B52-28A2F997FF56}"/>
              </a:ext>
            </a:extLst>
          </p:cNvPr>
          <p:cNvSpPr/>
          <p:nvPr/>
        </p:nvSpPr>
        <p:spPr>
          <a:xfrm>
            <a:off x="3510000" y="2520000"/>
            <a:ext cx="1364476" cy="369332"/>
          </a:xfrm>
          <a:prstGeom prst="rect">
            <a:avLst/>
          </a:prstGeom>
        </p:spPr>
        <p:txBody>
          <a:bodyPr wrap="none">
            <a:spAutoFit/>
          </a:bodyPr>
          <a:lstStyle/>
          <a:p>
            <a:r>
              <a:rPr lang="en-US" altLang="ja-JP" dirty="0">
                <a:latin typeface="+mn-ea"/>
              </a:rPr>
              <a:t>GTACGGTT</a:t>
            </a:r>
            <a:endParaRPr lang="ja-JP" altLang="en-US" dirty="0"/>
          </a:p>
        </p:txBody>
      </p:sp>
      <p:sp>
        <p:nvSpPr>
          <p:cNvPr id="59" name="正方形/長方形 58">
            <a:extLst>
              <a:ext uri="{FF2B5EF4-FFF2-40B4-BE49-F238E27FC236}">
                <a16:creationId xmlns:a16="http://schemas.microsoft.com/office/drawing/2014/main" id="{5A8ACB8C-0C48-4243-97B9-45341F2585B1}"/>
              </a:ext>
            </a:extLst>
          </p:cNvPr>
          <p:cNvSpPr/>
          <p:nvPr/>
        </p:nvSpPr>
        <p:spPr>
          <a:xfrm>
            <a:off x="3664800" y="2700000"/>
            <a:ext cx="1361270" cy="369332"/>
          </a:xfrm>
          <a:prstGeom prst="rect">
            <a:avLst/>
          </a:prstGeom>
        </p:spPr>
        <p:txBody>
          <a:bodyPr wrap="none">
            <a:spAutoFit/>
          </a:bodyPr>
          <a:lstStyle/>
          <a:p>
            <a:r>
              <a:rPr lang="en-US" altLang="ja-JP" dirty="0">
                <a:latin typeface="+mn-ea"/>
              </a:rPr>
              <a:t>TACGGTTC</a:t>
            </a:r>
            <a:endParaRPr lang="ja-JP" altLang="en-US" dirty="0"/>
          </a:p>
        </p:txBody>
      </p:sp>
      <p:sp>
        <p:nvSpPr>
          <p:cNvPr id="60" name="正方形/長方形 59">
            <a:extLst>
              <a:ext uri="{FF2B5EF4-FFF2-40B4-BE49-F238E27FC236}">
                <a16:creationId xmlns:a16="http://schemas.microsoft.com/office/drawing/2014/main" id="{2E220B0F-EAD1-45B1-9243-6918B54A4249}"/>
              </a:ext>
            </a:extLst>
          </p:cNvPr>
          <p:cNvSpPr/>
          <p:nvPr/>
        </p:nvSpPr>
        <p:spPr>
          <a:xfrm>
            <a:off x="3798000" y="2880000"/>
            <a:ext cx="1378904" cy="369332"/>
          </a:xfrm>
          <a:prstGeom prst="rect">
            <a:avLst/>
          </a:prstGeom>
        </p:spPr>
        <p:txBody>
          <a:bodyPr wrap="none">
            <a:spAutoFit/>
          </a:bodyPr>
          <a:lstStyle/>
          <a:p>
            <a:r>
              <a:rPr lang="en-US" altLang="ja-JP" dirty="0">
                <a:latin typeface="+mn-ea"/>
              </a:rPr>
              <a:t>ACGGTTCC</a:t>
            </a:r>
            <a:endParaRPr lang="ja-JP" altLang="en-US" dirty="0"/>
          </a:p>
        </p:txBody>
      </p:sp>
      <p:sp>
        <p:nvSpPr>
          <p:cNvPr id="61" name="正方形/長方形 60">
            <a:extLst>
              <a:ext uri="{FF2B5EF4-FFF2-40B4-BE49-F238E27FC236}">
                <a16:creationId xmlns:a16="http://schemas.microsoft.com/office/drawing/2014/main" id="{0C5B0B3B-8ACB-40FC-8405-C00B15AF5DF8}"/>
              </a:ext>
            </a:extLst>
          </p:cNvPr>
          <p:cNvSpPr/>
          <p:nvPr/>
        </p:nvSpPr>
        <p:spPr>
          <a:xfrm>
            <a:off x="3938400" y="3060000"/>
            <a:ext cx="1390124" cy="369332"/>
          </a:xfrm>
          <a:prstGeom prst="rect">
            <a:avLst/>
          </a:prstGeom>
        </p:spPr>
        <p:txBody>
          <a:bodyPr wrap="none">
            <a:spAutoFit/>
          </a:bodyPr>
          <a:lstStyle/>
          <a:p>
            <a:r>
              <a:rPr lang="en-US" altLang="ja-JP" dirty="0">
                <a:latin typeface="+mn-ea"/>
              </a:rPr>
              <a:t>CGGTTCCG</a:t>
            </a:r>
            <a:endParaRPr lang="ja-JP" altLang="en-US" dirty="0"/>
          </a:p>
        </p:txBody>
      </p:sp>
      <p:sp>
        <p:nvSpPr>
          <p:cNvPr id="62" name="正方形/長方形 61">
            <a:extLst>
              <a:ext uri="{FF2B5EF4-FFF2-40B4-BE49-F238E27FC236}">
                <a16:creationId xmlns:a16="http://schemas.microsoft.com/office/drawing/2014/main" id="{E0945B82-7CAB-41C6-BDA8-7737F2430F9F}"/>
              </a:ext>
            </a:extLst>
          </p:cNvPr>
          <p:cNvSpPr/>
          <p:nvPr/>
        </p:nvSpPr>
        <p:spPr>
          <a:xfrm>
            <a:off x="4089600" y="3248880"/>
            <a:ext cx="1393330" cy="369332"/>
          </a:xfrm>
          <a:prstGeom prst="rect">
            <a:avLst/>
          </a:prstGeom>
        </p:spPr>
        <p:txBody>
          <a:bodyPr wrap="none">
            <a:spAutoFit/>
          </a:bodyPr>
          <a:lstStyle/>
          <a:p>
            <a:r>
              <a:rPr lang="en-US" altLang="ja-JP" dirty="0">
                <a:latin typeface="+mn-ea"/>
              </a:rPr>
              <a:t>GGTTCCGG</a:t>
            </a:r>
            <a:endParaRPr lang="ja-JP" altLang="en-US" dirty="0"/>
          </a:p>
        </p:txBody>
      </p:sp>
      <p:sp>
        <p:nvSpPr>
          <p:cNvPr id="63" name="正方形/長方形 62">
            <a:extLst>
              <a:ext uri="{FF2B5EF4-FFF2-40B4-BE49-F238E27FC236}">
                <a16:creationId xmlns:a16="http://schemas.microsoft.com/office/drawing/2014/main" id="{3BCB8EE8-8CAC-437C-8AFE-F90888C334A9}"/>
              </a:ext>
            </a:extLst>
          </p:cNvPr>
          <p:cNvSpPr/>
          <p:nvPr/>
        </p:nvSpPr>
        <p:spPr>
          <a:xfrm>
            <a:off x="4244400" y="3420000"/>
            <a:ext cx="1372492" cy="369332"/>
          </a:xfrm>
          <a:prstGeom prst="rect">
            <a:avLst/>
          </a:prstGeom>
        </p:spPr>
        <p:txBody>
          <a:bodyPr wrap="none">
            <a:spAutoFit/>
          </a:bodyPr>
          <a:lstStyle/>
          <a:p>
            <a:r>
              <a:rPr lang="en-US" altLang="ja-JP" dirty="0">
                <a:latin typeface="+mn-ea"/>
              </a:rPr>
              <a:t>GTTCCGGT</a:t>
            </a:r>
            <a:endParaRPr lang="ja-JP" altLang="en-US" dirty="0"/>
          </a:p>
        </p:txBody>
      </p:sp>
      <p:sp>
        <p:nvSpPr>
          <p:cNvPr id="64" name="正方形/長方形 63">
            <a:extLst>
              <a:ext uri="{FF2B5EF4-FFF2-40B4-BE49-F238E27FC236}">
                <a16:creationId xmlns:a16="http://schemas.microsoft.com/office/drawing/2014/main" id="{38C40C07-EED5-47E1-833C-CDB62C3817C5}"/>
              </a:ext>
            </a:extLst>
          </p:cNvPr>
          <p:cNvSpPr/>
          <p:nvPr/>
        </p:nvSpPr>
        <p:spPr>
          <a:xfrm>
            <a:off x="4399200" y="3600000"/>
            <a:ext cx="1351652" cy="369332"/>
          </a:xfrm>
          <a:prstGeom prst="rect">
            <a:avLst/>
          </a:prstGeom>
        </p:spPr>
        <p:txBody>
          <a:bodyPr wrap="none">
            <a:spAutoFit/>
          </a:bodyPr>
          <a:lstStyle/>
          <a:p>
            <a:r>
              <a:rPr lang="en-US" altLang="ja-JP" dirty="0">
                <a:latin typeface="+mn-ea"/>
              </a:rPr>
              <a:t>TTCCGGTT</a:t>
            </a:r>
            <a:endParaRPr lang="ja-JP" altLang="en-US" dirty="0"/>
          </a:p>
        </p:txBody>
      </p:sp>
      <p:sp>
        <p:nvSpPr>
          <p:cNvPr id="65" name="正方形/長方形 64">
            <a:extLst>
              <a:ext uri="{FF2B5EF4-FFF2-40B4-BE49-F238E27FC236}">
                <a16:creationId xmlns:a16="http://schemas.microsoft.com/office/drawing/2014/main" id="{478C103E-0AD4-42B8-BC04-AD91BE712C74}"/>
              </a:ext>
            </a:extLst>
          </p:cNvPr>
          <p:cNvSpPr/>
          <p:nvPr/>
        </p:nvSpPr>
        <p:spPr>
          <a:xfrm>
            <a:off x="4536000" y="3780000"/>
            <a:ext cx="1372492" cy="369332"/>
          </a:xfrm>
          <a:prstGeom prst="rect">
            <a:avLst/>
          </a:prstGeom>
        </p:spPr>
        <p:txBody>
          <a:bodyPr wrap="none">
            <a:spAutoFit/>
          </a:bodyPr>
          <a:lstStyle/>
          <a:p>
            <a:r>
              <a:rPr lang="en-US" altLang="ja-JP" dirty="0">
                <a:latin typeface="+mn-ea"/>
              </a:rPr>
              <a:t>TCCGGTTG</a:t>
            </a:r>
            <a:endParaRPr lang="ja-JP" altLang="en-US" dirty="0"/>
          </a:p>
        </p:txBody>
      </p:sp>
      <p:sp>
        <p:nvSpPr>
          <p:cNvPr id="66" name="正方形/長方形 65">
            <a:extLst>
              <a:ext uri="{FF2B5EF4-FFF2-40B4-BE49-F238E27FC236}">
                <a16:creationId xmlns:a16="http://schemas.microsoft.com/office/drawing/2014/main" id="{53EE8AE5-3226-4C24-8B0B-5B85D585028B}"/>
              </a:ext>
            </a:extLst>
          </p:cNvPr>
          <p:cNvSpPr/>
          <p:nvPr/>
        </p:nvSpPr>
        <p:spPr>
          <a:xfrm>
            <a:off x="4669200" y="3960000"/>
            <a:ext cx="1390124" cy="369332"/>
          </a:xfrm>
          <a:prstGeom prst="rect">
            <a:avLst/>
          </a:prstGeom>
        </p:spPr>
        <p:txBody>
          <a:bodyPr wrap="none">
            <a:spAutoFit/>
          </a:bodyPr>
          <a:lstStyle/>
          <a:p>
            <a:r>
              <a:rPr lang="en-US" altLang="ja-JP" dirty="0">
                <a:latin typeface="+mn-ea"/>
              </a:rPr>
              <a:t>CCGGTTGC</a:t>
            </a:r>
            <a:endParaRPr lang="ja-JP" altLang="en-US" dirty="0"/>
          </a:p>
        </p:txBody>
      </p:sp>
      <p:sp>
        <p:nvSpPr>
          <p:cNvPr id="67" name="正方形/長方形 66">
            <a:extLst>
              <a:ext uri="{FF2B5EF4-FFF2-40B4-BE49-F238E27FC236}">
                <a16:creationId xmlns:a16="http://schemas.microsoft.com/office/drawing/2014/main" id="{CF2E1848-234F-48B1-A369-35F851DD4A40}"/>
              </a:ext>
            </a:extLst>
          </p:cNvPr>
          <p:cNvSpPr/>
          <p:nvPr/>
        </p:nvSpPr>
        <p:spPr>
          <a:xfrm>
            <a:off x="4816800" y="4140000"/>
            <a:ext cx="1390124" cy="369332"/>
          </a:xfrm>
          <a:prstGeom prst="rect">
            <a:avLst/>
          </a:prstGeom>
        </p:spPr>
        <p:txBody>
          <a:bodyPr wrap="none">
            <a:spAutoFit/>
          </a:bodyPr>
          <a:lstStyle/>
          <a:p>
            <a:r>
              <a:rPr lang="en-US" altLang="ja-JP" dirty="0">
                <a:latin typeface="+mn-ea"/>
              </a:rPr>
              <a:t>CGGTTGCC</a:t>
            </a:r>
            <a:endParaRPr lang="ja-JP" altLang="en-US" dirty="0"/>
          </a:p>
        </p:txBody>
      </p:sp>
      <p:sp>
        <p:nvSpPr>
          <p:cNvPr id="68" name="正方形/長方形 67">
            <a:extLst>
              <a:ext uri="{FF2B5EF4-FFF2-40B4-BE49-F238E27FC236}">
                <a16:creationId xmlns:a16="http://schemas.microsoft.com/office/drawing/2014/main" id="{7B25E3B1-5C62-45E7-8618-72B4F8F08950}"/>
              </a:ext>
            </a:extLst>
          </p:cNvPr>
          <p:cNvSpPr/>
          <p:nvPr/>
        </p:nvSpPr>
        <p:spPr>
          <a:xfrm>
            <a:off x="4968000" y="4320000"/>
            <a:ext cx="1393330" cy="369332"/>
          </a:xfrm>
          <a:prstGeom prst="rect">
            <a:avLst/>
          </a:prstGeom>
        </p:spPr>
        <p:txBody>
          <a:bodyPr wrap="none">
            <a:spAutoFit/>
          </a:bodyPr>
          <a:lstStyle/>
          <a:p>
            <a:r>
              <a:rPr lang="en-US" altLang="ja-JP" dirty="0">
                <a:latin typeface="+mn-ea"/>
              </a:rPr>
              <a:t>GGTTGCCG</a:t>
            </a:r>
            <a:endParaRPr lang="ja-JP" altLang="en-US" dirty="0"/>
          </a:p>
        </p:txBody>
      </p:sp>
      <p:sp>
        <p:nvSpPr>
          <p:cNvPr id="69" name="正方形/長方形 68">
            <a:extLst>
              <a:ext uri="{FF2B5EF4-FFF2-40B4-BE49-F238E27FC236}">
                <a16:creationId xmlns:a16="http://schemas.microsoft.com/office/drawing/2014/main" id="{7736D465-17F5-4D3C-B874-098EB52AB2F4}"/>
              </a:ext>
            </a:extLst>
          </p:cNvPr>
          <p:cNvSpPr/>
          <p:nvPr/>
        </p:nvSpPr>
        <p:spPr>
          <a:xfrm>
            <a:off x="5126400" y="4500000"/>
            <a:ext cx="1382110" cy="369332"/>
          </a:xfrm>
          <a:prstGeom prst="rect">
            <a:avLst/>
          </a:prstGeom>
        </p:spPr>
        <p:txBody>
          <a:bodyPr wrap="none">
            <a:spAutoFit/>
          </a:bodyPr>
          <a:lstStyle/>
          <a:p>
            <a:r>
              <a:rPr lang="en-US" altLang="ja-JP" dirty="0">
                <a:latin typeface="+mn-ea"/>
              </a:rPr>
              <a:t>GTTGCCGA</a:t>
            </a:r>
            <a:endParaRPr lang="ja-JP" altLang="en-US" dirty="0"/>
          </a:p>
        </p:txBody>
      </p:sp>
      <p:cxnSp>
        <p:nvCxnSpPr>
          <p:cNvPr id="70" name="直線コネクタ 69">
            <a:extLst>
              <a:ext uri="{FF2B5EF4-FFF2-40B4-BE49-F238E27FC236}">
                <a16:creationId xmlns:a16="http://schemas.microsoft.com/office/drawing/2014/main" id="{E11EA8D9-1806-49AA-A6DB-58AB647378C6}"/>
              </a:ext>
            </a:extLst>
          </p:cNvPr>
          <p:cNvCxnSpPr/>
          <p:nvPr/>
        </p:nvCxnSpPr>
        <p:spPr>
          <a:xfrm flipH="1">
            <a:off x="144000" y="3337200"/>
            <a:ext cx="9542755"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直線コネクタ 70">
            <a:extLst>
              <a:ext uri="{FF2B5EF4-FFF2-40B4-BE49-F238E27FC236}">
                <a16:creationId xmlns:a16="http://schemas.microsoft.com/office/drawing/2014/main" id="{AAF2606A-2957-4AA1-A489-7DAE92BBA3A0}"/>
              </a:ext>
            </a:extLst>
          </p:cNvPr>
          <p:cNvCxnSpPr/>
          <p:nvPr/>
        </p:nvCxnSpPr>
        <p:spPr>
          <a:xfrm flipH="1">
            <a:off x="144000" y="4240800"/>
            <a:ext cx="9542755"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4AC2CC85-92E6-408F-A14A-E36C690D54F5}"/>
              </a:ext>
            </a:extLst>
          </p:cNvPr>
          <p:cNvCxnSpPr/>
          <p:nvPr/>
        </p:nvCxnSpPr>
        <p:spPr>
          <a:xfrm flipH="1">
            <a:off x="144000" y="5144400"/>
            <a:ext cx="9542755"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C9092D80-0BFC-4D18-9077-66D2B55BF8DE}"/>
              </a:ext>
            </a:extLst>
          </p:cNvPr>
          <p:cNvCxnSpPr/>
          <p:nvPr/>
        </p:nvCxnSpPr>
        <p:spPr>
          <a:xfrm flipH="1">
            <a:off x="144000" y="2434665"/>
            <a:ext cx="9542755"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6CEA05DC-240F-4579-A6F5-C5AEB1538F15}"/>
              </a:ext>
            </a:extLst>
          </p:cNvPr>
          <p:cNvCxnSpPr/>
          <p:nvPr/>
        </p:nvCxnSpPr>
        <p:spPr bwMode="auto">
          <a:xfrm>
            <a:off x="3440832"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75" name="直線コネクタ 74">
            <a:extLst>
              <a:ext uri="{FF2B5EF4-FFF2-40B4-BE49-F238E27FC236}">
                <a16:creationId xmlns:a16="http://schemas.microsoft.com/office/drawing/2014/main" id="{6201E83D-DBAD-4CE6-A3FF-AAAB6860CCB0}"/>
              </a:ext>
            </a:extLst>
          </p:cNvPr>
          <p:cNvCxnSpPr/>
          <p:nvPr/>
        </p:nvCxnSpPr>
        <p:spPr bwMode="auto">
          <a:xfrm>
            <a:off x="41832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76" name="直線コネクタ 75">
            <a:extLst>
              <a:ext uri="{FF2B5EF4-FFF2-40B4-BE49-F238E27FC236}">
                <a16:creationId xmlns:a16="http://schemas.microsoft.com/office/drawing/2014/main" id="{83371556-6E3F-4F4E-9741-E0233CF57E1B}"/>
              </a:ext>
            </a:extLst>
          </p:cNvPr>
          <p:cNvCxnSpPr/>
          <p:nvPr/>
        </p:nvCxnSpPr>
        <p:spPr bwMode="auto">
          <a:xfrm>
            <a:off x="49104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77" name="直線コネクタ 76">
            <a:extLst>
              <a:ext uri="{FF2B5EF4-FFF2-40B4-BE49-F238E27FC236}">
                <a16:creationId xmlns:a16="http://schemas.microsoft.com/office/drawing/2014/main" id="{802D7D50-95A3-4DBF-A943-1A54800DE174}"/>
              </a:ext>
            </a:extLst>
          </p:cNvPr>
          <p:cNvCxnSpPr/>
          <p:nvPr/>
        </p:nvCxnSpPr>
        <p:spPr bwMode="auto">
          <a:xfrm>
            <a:off x="56340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78" name="直線コネクタ 77">
            <a:extLst>
              <a:ext uri="{FF2B5EF4-FFF2-40B4-BE49-F238E27FC236}">
                <a16:creationId xmlns:a16="http://schemas.microsoft.com/office/drawing/2014/main" id="{EFD471B9-BCEB-4F5E-A8D4-49CF0EC5B792}"/>
              </a:ext>
            </a:extLst>
          </p:cNvPr>
          <p:cNvCxnSpPr/>
          <p:nvPr/>
        </p:nvCxnSpPr>
        <p:spPr bwMode="auto">
          <a:xfrm>
            <a:off x="64080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79" name="直線コネクタ 78">
            <a:extLst>
              <a:ext uri="{FF2B5EF4-FFF2-40B4-BE49-F238E27FC236}">
                <a16:creationId xmlns:a16="http://schemas.microsoft.com/office/drawing/2014/main" id="{EAD1C7BB-F7F3-4A0A-80A7-F5CFC6647D33}"/>
              </a:ext>
            </a:extLst>
          </p:cNvPr>
          <p:cNvCxnSpPr/>
          <p:nvPr/>
        </p:nvCxnSpPr>
        <p:spPr bwMode="auto">
          <a:xfrm>
            <a:off x="67532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80" name="直線コネクタ 79">
            <a:extLst>
              <a:ext uri="{FF2B5EF4-FFF2-40B4-BE49-F238E27FC236}">
                <a16:creationId xmlns:a16="http://schemas.microsoft.com/office/drawing/2014/main" id="{B6D3E906-0577-42E1-BEB8-08A97C7BAC72}"/>
              </a:ext>
            </a:extLst>
          </p:cNvPr>
          <p:cNvCxnSpPr/>
          <p:nvPr/>
        </p:nvCxnSpPr>
        <p:spPr bwMode="auto">
          <a:xfrm>
            <a:off x="74880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81" name="直線コネクタ 80">
            <a:extLst>
              <a:ext uri="{FF2B5EF4-FFF2-40B4-BE49-F238E27FC236}">
                <a16:creationId xmlns:a16="http://schemas.microsoft.com/office/drawing/2014/main" id="{FAC98028-7959-4CB1-A589-7F3D476C8721}"/>
              </a:ext>
            </a:extLst>
          </p:cNvPr>
          <p:cNvCxnSpPr/>
          <p:nvPr/>
        </p:nvCxnSpPr>
        <p:spPr bwMode="auto">
          <a:xfrm>
            <a:off x="82224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82" name="直線コネクタ 81">
            <a:extLst>
              <a:ext uri="{FF2B5EF4-FFF2-40B4-BE49-F238E27FC236}">
                <a16:creationId xmlns:a16="http://schemas.microsoft.com/office/drawing/2014/main" id="{BA3F8106-2E93-4824-86D6-A521930E796D}"/>
              </a:ext>
            </a:extLst>
          </p:cNvPr>
          <p:cNvCxnSpPr/>
          <p:nvPr/>
        </p:nvCxnSpPr>
        <p:spPr bwMode="auto">
          <a:xfrm>
            <a:off x="89460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83" name="直線コネクタ 82">
            <a:extLst>
              <a:ext uri="{FF2B5EF4-FFF2-40B4-BE49-F238E27FC236}">
                <a16:creationId xmlns:a16="http://schemas.microsoft.com/office/drawing/2014/main" id="{364F2033-B1FC-43CA-A932-240FB688A0A3}"/>
              </a:ext>
            </a:extLst>
          </p:cNvPr>
          <p:cNvCxnSpPr/>
          <p:nvPr/>
        </p:nvCxnSpPr>
        <p:spPr bwMode="auto">
          <a:xfrm>
            <a:off x="96984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84" name="正方形/長方形 83">
            <a:extLst>
              <a:ext uri="{FF2B5EF4-FFF2-40B4-BE49-F238E27FC236}">
                <a16:creationId xmlns:a16="http://schemas.microsoft.com/office/drawing/2014/main" id="{896E9E31-3529-4A6A-9E6B-A19097B6C49F}"/>
              </a:ext>
            </a:extLst>
          </p:cNvPr>
          <p:cNvSpPr/>
          <p:nvPr/>
        </p:nvSpPr>
        <p:spPr>
          <a:xfrm>
            <a:off x="6660000" y="2340000"/>
            <a:ext cx="1675459" cy="369332"/>
          </a:xfrm>
          <a:prstGeom prst="rect">
            <a:avLst/>
          </a:prstGeom>
        </p:spPr>
        <p:txBody>
          <a:bodyPr wrap="none">
            <a:spAutoFit/>
          </a:bodyPr>
          <a:lstStyle/>
          <a:p>
            <a:r>
              <a:rPr lang="en-US" altLang="ja-JP" dirty="0">
                <a:latin typeface="+mn-ea"/>
              </a:rPr>
              <a:t>GGTACGGTTC</a:t>
            </a:r>
            <a:endParaRPr lang="ja-JP" altLang="en-US" dirty="0"/>
          </a:p>
        </p:txBody>
      </p:sp>
      <p:sp>
        <p:nvSpPr>
          <p:cNvPr id="85" name="正方形/長方形 84">
            <a:extLst>
              <a:ext uri="{FF2B5EF4-FFF2-40B4-BE49-F238E27FC236}">
                <a16:creationId xmlns:a16="http://schemas.microsoft.com/office/drawing/2014/main" id="{49080036-C960-48ED-9E3C-00C8EDFB3F26}"/>
              </a:ext>
            </a:extLst>
          </p:cNvPr>
          <p:cNvSpPr/>
          <p:nvPr/>
        </p:nvSpPr>
        <p:spPr>
          <a:xfrm>
            <a:off x="6822000" y="2520000"/>
            <a:ext cx="1672253" cy="369332"/>
          </a:xfrm>
          <a:prstGeom prst="rect">
            <a:avLst/>
          </a:prstGeom>
        </p:spPr>
        <p:txBody>
          <a:bodyPr wrap="none">
            <a:spAutoFit/>
          </a:bodyPr>
          <a:lstStyle/>
          <a:p>
            <a:r>
              <a:rPr lang="en-US" altLang="ja-JP" dirty="0">
                <a:latin typeface="+mn-ea"/>
              </a:rPr>
              <a:t>GTACGGTTCC</a:t>
            </a:r>
            <a:endParaRPr lang="ja-JP" altLang="en-US" dirty="0"/>
          </a:p>
        </p:txBody>
      </p:sp>
      <p:sp>
        <p:nvSpPr>
          <p:cNvPr id="86" name="正方形/長方形 85">
            <a:extLst>
              <a:ext uri="{FF2B5EF4-FFF2-40B4-BE49-F238E27FC236}">
                <a16:creationId xmlns:a16="http://schemas.microsoft.com/office/drawing/2014/main" id="{9A068F67-5C21-4980-8BF6-31E6D83B84FA}"/>
              </a:ext>
            </a:extLst>
          </p:cNvPr>
          <p:cNvSpPr/>
          <p:nvPr/>
        </p:nvSpPr>
        <p:spPr>
          <a:xfrm>
            <a:off x="6980400" y="2700000"/>
            <a:ext cx="1672253" cy="369332"/>
          </a:xfrm>
          <a:prstGeom prst="rect">
            <a:avLst/>
          </a:prstGeom>
        </p:spPr>
        <p:txBody>
          <a:bodyPr wrap="none">
            <a:spAutoFit/>
          </a:bodyPr>
          <a:lstStyle/>
          <a:p>
            <a:r>
              <a:rPr lang="en-US" altLang="ja-JP" dirty="0">
                <a:latin typeface="+mn-ea"/>
              </a:rPr>
              <a:t>TACGGTTCCG</a:t>
            </a:r>
            <a:endParaRPr lang="ja-JP" altLang="en-US" dirty="0"/>
          </a:p>
        </p:txBody>
      </p:sp>
      <p:sp>
        <p:nvSpPr>
          <p:cNvPr id="87" name="正方形/長方形 86">
            <a:extLst>
              <a:ext uri="{FF2B5EF4-FFF2-40B4-BE49-F238E27FC236}">
                <a16:creationId xmlns:a16="http://schemas.microsoft.com/office/drawing/2014/main" id="{BCF389B3-9C9E-4BAF-A8F1-1D3357F8F517}"/>
              </a:ext>
            </a:extLst>
          </p:cNvPr>
          <p:cNvSpPr/>
          <p:nvPr/>
        </p:nvSpPr>
        <p:spPr>
          <a:xfrm>
            <a:off x="7117200" y="2880000"/>
            <a:ext cx="1693092" cy="369332"/>
          </a:xfrm>
          <a:prstGeom prst="rect">
            <a:avLst/>
          </a:prstGeom>
        </p:spPr>
        <p:txBody>
          <a:bodyPr wrap="none">
            <a:spAutoFit/>
          </a:bodyPr>
          <a:lstStyle/>
          <a:p>
            <a:r>
              <a:rPr lang="en-US" altLang="ja-JP" dirty="0">
                <a:latin typeface="+mn-ea"/>
              </a:rPr>
              <a:t>ACGGTTCCGG</a:t>
            </a:r>
            <a:endParaRPr lang="ja-JP" altLang="en-US" dirty="0"/>
          </a:p>
        </p:txBody>
      </p:sp>
      <p:sp>
        <p:nvSpPr>
          <p:cNvPr id="88" name="正方形/長方形 87">
            <a:extLst>
              <a:ext uri="{FF2B5EF4-FFF2-40B4-BE49-F238E27FC236}">
                <a16:creationId xmlns:a16="http://schemas.microsoft.com/office/drawing/2014/main" id="{A1570652-BAD5-4E66-89F1-6F217D27B1A2}"/>
              </a:ext>
            </a:extLst>
          </p:cNvPr>
          <p:cNvSpPr/>
          <p:nvPr/>
        </p:nvSpPr>
        <p:spPr>
          <a:xfrm>
            <a:off x="7261200" y="3060000"/>
            <a:ext cx="1683474" cy="369332"/>
          </a:xfrm>
          <a:prstGeom prst="rect">
            <a:avLst/>
          </a:prstGeom>
        </p:spPr>
        <p:txBody>
          <a:bodyPr wrap="none">
            <a:spAutoFit/>
          </a:bodyPr>
          <a:lstStyle/>
          <a:p>
            <a:r>
              <a:rPr lang="en-US" altLang="ja-JP" dirty="0">
                <a:latin typeface="+mn-ea"/>
              </a:rPr>
              <a:t>CGGTTCCGGT</a:t>
            </a:r>
            <a:endParaRPr lang="ja-JP" altLang="en-US" dirty="0"/>
          </a:p>
        </p:txBody>
      </p:sp>
      <p:sp>
        <p:nvSpPr>
          <p:cNvPr id="89" name="正方形/長方形 88">
            <a:extLst>
              <a:ext uri="{FF2B5EF4-FFF2-40B4-BE49-F238E27FC236}">
                <a16:creationId xmlns:a16="http://schemas.microsoft.com/office/drawing/2014/main" id="{9C0239B0-6732-42FD-B2DE-FE06EA7626E5}"/>
              </a:ext>
            </a:extLst>
          </p:cNvPr>
          <p:cNvSpPr/>
          <p:nvPr/>
        </p:nvSpPr>
        <p:spPr>
          <a:xfrm>
            <a:off x="7416000" y="3240000"/>
            <a:ext cx="1665841" cy="369332"/>
          </a:xfrm>
          <a:prstGeom prst="rect">
            <a:avLst/>
          </a:prstGeom>
        </p:spPr>
        <p:txBody>
          <a:bodyPr wrap="none">
            <a:spAutoFit/>
          </a:bodyPr>
          <a:lstStyle/>
          <a:p>
            <a:r>
              <a:rPr lang="en-US" altLang="ja-JP" dirty="0">
                <a:latin typeface="+mn-ea"/>
              </a:rPr>
              <a:t>GGTTCCGGTT</a:t>
            </a:r>
            <a:endParaRPr lang="ja-JP" altLang="en-US" dirty="0"/>
          </a:p>
        </p:txBody>
      </p:sp>
      <p:sp>
        <p:nvSpPr>
          <p:cNvPr id="90" name="正方形/長方形 89">
            <a:extLst>
              <a:ext uri="{FF2B5EF4-FFF2-40B4-BE49-F238E27FC236}">
                <a16:creationId xmlns:a16="http://schemas.microsoft.com/office/drawing/2014/main" id="{89727D62-3B41-4A2B-86CF-C7A4CCB4546B}"/>
              </a:ext>
            </a:extLst>
          </p:cNvPr>
          <p:cNvSpPr/>
          <p:nvPr/>
        </p:nvSpPr>
        <p:spPr>
          <a:xfrm>
            <a:off x="7570800" y="3420000"/>
            <a:ext cx="1665841" cy="369332"/>
          </a:xfrm>
          <a:prstGeom prst="rect">
            <a:avLst/>
          </a:prstGeom>
        </p:spPr>
        <p:txBody>
          <a:bodyPr wrap="none">
            <a:spAutoFit/>
          </a:bodyPr>
          <a:lstStyle/>
          <a:p>
            <a:r>
              <a:rPr lang="en-US" altLang="ja-JP" dirty="0">
                <a:latin typeface="+mn-ea"/>
              </a:rPr>
              <a:t>GTTCCGGTTG</a:t>
            </a:r>
            <a:endParaRPr lang="ja-JP" altLang="en-US" dirty="0"/>
          </a:p>
        </p:txBody>
      </p:sp>
      <p:sp>
        <p:nvSpPr>
          <p:cNvPr id="91" name="正方形/長方形 90">
            <a:extLst>
              <a:ext uri="{FF2B5EF4-FFF2-40B4-BE49-F238E27FC236}">
                <a16:creationId xmlns:a16="http://schemas.microsoft.com/office/drawing/2014/main" id="{84DD9406-1F39-41FA-B871-8136489716AF}"/>
              </a:ext>
            </a:extLst>
          </p:cNvPr>
          <p:cNvSpPr/>
          <p:nvPr/>
        </p:nvSpPr>
        <p:spPr>
          <a:xfrm>
            <a:off x="7725600" y="3600000"/>
            <a:ext cx="1662635" cy="369332"/>
          </a:xfrm>
          <a:prstGeom prst="rect">
            <a:avLst/>
          </a:prstGeom>
        </p:spPr>
        <p:txBody>
          <a:bodyPr wrap="none">
            <a:spAutoFit/>
          </a:bodyPr>
          <a:lstStyle/>
          <a:p>
            <a:r>
              <a:rPr lang="en-US" altLang="ja-JP" dirty="0">
                <a:latin typeface="+mn-ea"/>
              </a:rPr>
              <a:t>TTCCGGTTGC</a:t>
            </a:r>
            <a:endParaRPr lang="ja-JP" altLang="en-US" dirty="0"/>
          </a:p>
        </p:txBody>
      </p:sp>
      <p:sp>
        <p:nvSpPr>
          <p:cNvPr id="92" name="正方形/長方形 91">
            <a:extLst>
              <a:ext uri="{FF2B5EF4-FFF2-40B4-BE49-F238E27FC236}">
                <a16:creationId xmlns:a16="http://schemas.microsoft.com/office/drawing/2014/main" id="{95B7B139-99F8-40E1-A6A2-E976167C0840}"/>
              </a:ext>
            </a:extLst>
          </p:cNvPr>
          <p:cNvSpPr/>
          <p:nvPr/>
        </p:nvSpPr>
        <p:spPr>
          <a:xfrm>
            <a:off x="7858800" y="3780000"/>
            <a:ext cx="1680268" cy="369332"/>
          </a:xfrm>
          <a:prstGeom prst="rect">
            <a:avLst/>
          </a:prstGeom>
        </p:spPr>
        <p:txBody>
          <a:bodyPr wrap="none">
            <a:spAutoFit/>
          </a:bodyPr>
          <a:lstStyle/>
          <a:p>
            <a:r>
              <a:rPr lang="en-US" altLang="ja-JP" dirty="0">
                <a:latin typeface="+mn-ea"/>
              </a:rPr>
              <a:t>TCCGGTTGCC</a:t>
            </a:r>
            <a:endParaRPr lang="ja-JP" altLang="en-US" dirty="0"/>
          </a:p>
        </p:txBody>
      </p:sp>
      <p:sp>
        <p:nvSpPr>
          <p:cNvPr id="93" name="正方形/長方形 92">
            <a:extLst>
              <a:ext uri="{FF2B5EF4-FFF2-40B4-BE49-F238E27FC236}">
                <a16:creationId xmlns:a16="http://schemas.microsoft.com/office/drawing/2014/main" id="{FB339CB0-1187-46B2-9C03-677B22F2A190}"/>
              </a:ext>
            </a:extLst>
          </p:cNvPr>
          <p:cNvSpPr/>
          <p:nvPr/>
        </p:nvSpPr>
        <p:spPr>
          <a:xfrm>
            <a:off x="7999200" y="3960000"/>
            <a:ext cx="1701107" cy="369332"/>
          </a:xfrm>
          <a:prstGeom prst="rect">
            <a:avLst/>
          </a:prstGeom>
        </p:spPr>
        <p:txBody>
          <a:bodyPr wrap="none">
            <a:spAutoFit/>
          </a:bodyPr>
          <a:lstStyle/>
          <a:p>
            <a:r>
              <a:rPr lang="en-US" altLang="ja-JP" dirty="0">
                <a:latin typeface="+mn-ea"/>
              </a:rPr>
              <a:t>CCGGTTGCCG</a:t>
            </a:r>
            <a:endParaRPr lang="ja-JP" altLang="en-US" dirty="0"/>
          </a:p>
        </p:txBody>
      </p:sp>
      <p:sp>
        <p:nvSpPr>
          <p:cNvPr id="94" name="正方形/長方形 93">
            <a:extLst>
              <a:ext uri="{FF2B5EF4-FFF2-40B4-BE49-F238E27FC236}">
                <a16:creationId xmlns:a16="http://schemas.microsoft.com/office/drawing/2014/main" id="{89830F56-5FBB-413F-8CFB-2B7144106DD5}"/>
              </a:ext>
            </a:extLst>
          </p:cNvPr>
          <p:cNvSpPr/>
          <p:nvPr/>
        </p:nvSpPr>
        <p:spPr>
          <a:xfrm>
            <a:off x="8146800" y="4140000"/>
            <a:ext cx="1693092" cy="369332"/>
          </a:xfrm>
          <a:prstGeom prst="rect">
            <a:avLst/>
          </a:prstGeom>
        </p:spPr>
        <p:txBody>
          <a:bodyPr wrap="none">
            <a:spAutoFit/>
          </a:bodyPr>
          <a:lstStyle/>
          <a:p>
            <a:r>
              <a:rPr lang="en-US" altLang="ja-JP" dirty="0">
                <a:latin typeface="+mn-ea"/>
              </a:rPr>
              <a:t>CGGTTGCCGA</a:t>
            </a:r>
            <a:endParaRPr lang="ja-JP" altLang="en-US" dirty="0"/>
          </a:p>
        </p:txBody>
      </p:sp>
      <p:sp>
        <p:nvSpPr>
          <p:cNvPr id="95" name="Text Box 8">
            <a:extLst>
              <a:ext uri="{FF2B5EF4-FFF2-40B4-BE49-F238E27FC236}">
                <a16:creationId xmlns:a16="http://schemas.microsoft.com/office/drawing/2014/main" id="{EE28CA5E-D873-4437-952E-44BFC146E746}"/>
              </a:ext>
            </a:extLst>
          </p:cNvPr>
          <p:cNvSpPr txBox="1">
            <a:spLocks noChangeArrowheads="1"/>
          </p:cNvSpPr>
          <p:nvPr/>
        </p:nvSpPr>
        <p:spPr bwMode="auto">
          <a:xfrm>
            <a:off x="5796172" y="46100"/>
            <a:ext cx="4053371" cy="92333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同様にして、③</a:t>
            </a:r>
            <a:r>
              <a:rPr lang="en-US" altLang="ja-JP" dirty="0">
                <a:solidFill>
                  <a:schemeClr val="bg1">
                    <a:lumMod val="50000"/>
                  </a:schemeClr>
                </a:solidFill>
                <a:latin typeface="+mn-ea"/>
              </a:rPr>
              <a:t>k=8</a:t>
            </a:r>
            <a:r>
              <a:rPr lang="ja-JP" altLang="en-US" dirty="0">
                <a:solidFill>
                  <a:schemeClr val="bg1">
                    <a:lumMod val="50000"/>
                  </a:schemeClr>
                </a:solidFill>
                <a:latin typeface="+mn-ea"/>
              </a:rPr>
              <a:t>の場合は、④</a:t>
            </a:r>
            <a:r>
              <a:rPr lang="en-US" altLang="ja-JP" dirty="0">
                <a:solidFill>
                  <a:schemeClr val="bg1">
                    <a:lumMod val="50000"/>
                  </a:schemeClr>
                </a:solidFill>
                <a:latin typeface="+mn-ea"/>
              </a:rPr>
              <a:t>13</a:t>
            </a:r>
            <a:r>
              <a:rPr lang="ja-JP" altLang="en-US" dirty="0">
                <a:solidFill>
                  <a:schemeClr val="bg1">
                    <a:lumMod val="50000"/>
                  </a:schemeClr>
                </a:solidFill>
                <a:latin typeface="+mn-ea"/>
              </a:rPr>
              <a:t>個の</a:t>
            </a:r>
            <a:r>
              <a:rPr lang="en-US" altLang="ja-JP" dirty="0">
                <a:solidFill>
                  <a:schemeClr val="bg1">
                    <a:lumMod val="50000"/>
                  </a:schemeClr>
                </a:solidFill>
                <a:latin typeface="+mn-ea"/>
              </a:rPr>
              <a:t>k-mer</a:t>
            </a:r>
            <a:r>
              <a:rPr lang="ja-JP" altLang="en-US" dirty="0">
                <a:solidFill>
                  <a:schemeClr val="bg1">
                    <a:lumMod val="50000"/>
                  </a:schemeClr>
                </a:solidFill>
                <a:latin typeface="+mn-ea"/>
              </a:rPr>
              <a:t>を生成可能。</a:t>
            </a:r>
            <a:r>
              <a:rPr lang="ja-JP" altLang="en-US" dirty="0">
                <a:latin typeface="+mn-ea"/>
              </a:rPr>
              <a:t>また、⑤</a:t>
            </a:r>
            <a:r>
              <a:rPr lang="en-US" altLang="ja-JP" dirty="0">
                <a:latin typeface="+mn-ea"/>
              </a:rPr>
              <a:t>k=</a:t>
            </a:r>
            <a:r>
              <a:rPr lang="en-US" altLang="ja-JP" dirty="0">
                <a:solidFill>
                  <a:srgbClr val="669900"/>
                </a:solidFill>
                <a:latin typeface="+mn-ea"/>
              </a:rPr>
              <a:t>10</a:t>
            </a:r>
            <a:r>
              <a:rPr lang="ja-JP" altLang="en-US" dirty="0">
                <a:latin typeface="+mn-ea"/>
              </a:rPr>
              <a:t>の場合は</a:t>
            </a:r>
            <a:r>
              <a:rPr lang="en-US" altLang="ja-JP" dirty="0">
                <a:solidFill>
                  <a:srgbClr val="FF0000"/>
                </a:solidFill>
                <a:latin typeface="+mn-ea"/>
              </a:rPr>
              <a:t>11</a:t>
            </a:r>
            <a:r>
              <a:rPr lang="ja-JP" altLang="en-US" dirty="0">
                <a:latin typeface="+mn-ea"/>
              </a:rPr>
              <a:t>個の</a:t>
            </a:r>
            <a:r>
              <a:rPr lang="en-US" altLang="ja-JP" dirty="0">
                <a:latin typeface="+mn-ea"/>
              </a:rPr>
              <a:t>k-mer</a:t>
            </a:r>
            <a:r>
              <a:rPr lang="ja-JP" altLang="en-US" dirty="0">
                <a:latin typeface="+mn-ea"/>
              </a:rPr>
              <a:t>を生成可能。</a:t>
            </a:r>
            <a:endParaRPr lang="en-US" altLang="ja-JP" dirty="0">
              <a:latin typeface="+mn-ea"/>
            </a:endParaRPr>
          </a:p>
        </p:txBody>
      </p:sp>
      <p:grpSp>
        <p:nvGrpSpPr>
          <p:cNvPr id="96" name="グループ化 3">
            <a:extLst>
              <a:ext uri="{FF2B5EF4-FFF2-40B4-BE49-F238E27FC236}">
                <a16:creationId xmlns:a16="http://schemas.microsoft.com/office/drawing/2014/main" id="{5DD0F23A-7DDE-42EB-99AB-DD008E2DF804}"/>
              </a:ext>
            </a:extLst>
          </p:cNvPr>
          <p:cNvGrpSpPr>
            <a:grpSpLocks/>
          </p:cNvGrpSpPr>
          <p:nvPr/>
        </p:nvGrpSpPr>
        <p:grpSpPr bwMode="auto">
          <a:xfrm>
            <a:off x="6300000" y="1512000"/>
            <a:ext cx="647700" cy="369332"/>
            <a:chOff x="8218500" y="4176000"/>
            <a:chExt cx="647700" cy="369332"/>
          </a:xfrm>
        </p:grpSpPr>
        <p:sp>
          <p:nvSpPr>
            <p:cNvPr id="97" name="下矢印 32">
              <a:extLst>
                <a:ext uri="{FF2B5EF4-FFF2-40B4-BE49-F238E27FC236}">
                  <a16:creationId xmlns:a16="http://schemas.microsoft.com/office/drawing/2014/main" id="{E543DF20-CE30-4690-8135-43B246C0F3A8}"/>
                </a:ext>
              </a:extLst>
            </p:cNvPr>
            <p:cNvSpPr>
              <a:spLocks noChangeArrowheads="1"/>
            </p:cNvSpPr>
            <p:nvPr/>
          </p:nvSpPr>
          <p:spPr bwMode="auto">
            <a:xfrm rot="-2700000">
              <a:off x="8218500" y="4234656"/>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98" name="正方形/長方形 1">
              <a:extLst>
                <a:ext uri="{FF2B5EF4-FFF2-40B4-BE49-F238E27FC236}">
                  <a16:creationId xmlns:a16="http://schemas.microsoft.com/office/drawing/2014/main" id="{32140C17-9535-4149-825B-D34DB8F69F4C}"/>
                </a:ext>
              </a:extLst>
            </p:cNvPr>
            <p:cNvSpPr>
              <a:spLocks noChangeArrowheads="1"/>
            </p:cNvSpPr>
            <p:nvPr/>
          </p:nvSpPr>
          <p:spPr bwMode="auto">
            <a:xfrm>
              <a:off x="8316000" y="41760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spTree>
    <p:extLst>
      <p:ext uri="{BB962C8B-B14F-4D97-AF65-F5344CB8AC3E}">
        <p14:creationId xmlns:p14="http://schemas.microsoft.com/office/powerpoint/2010/main" val="16416946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CFE7A28-F4C2-4FA5-A429-2108F44F4983}"/>
              </a:ext>
            </a:extLst>
          </p:cNvPr>
          <p:cNvPicPr>
            <a:picLocks noChangeAspect="1"/>
          </p:cNvPicPr>
          <p:nvPr/>
        </p:nvPicPr>
        <p:blipFill>
          <a:blip r:embed="rId3"/>
          <a:stretch>
            <a:fillRect/>
          </a:stretch>
        </p:blipFill>
        <p:spPr>
          <a:xfrm>
            <a:off x="36000" y="936000"/>
            <a:ext cx="9391650" cy="5162550"/>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他の例題を実行</a:t>
            </a:r>
            <a:r>
              <a:rPr lang="en-US" altLang="ja-JP" sz="4000" dirty="0">
                <a:latin typeface="+mn-ea"/>
              </a:rPr>
              <a:t>1</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60</a:t>
            </a:fld>
            <a:endParaRPr lang="en-US" altLang="ja-JP" dirty="0">
              <a:solidFill>
                <a:srgbClr val="000000"/>
              </a:solidFill>
            </a:endParaRPr>
          </a:p>
        </p:txBody>
      </p:sp>
      <p:sp>
        <p:nvSpPr>
          <p:cNvPr id="8" name="Text Box 8">
            <a:extLst>
              <a:ext uri="{FF2B5EF4-FFF2-40B4-BE49-F238E27FC236}">
                <a16:creationId xmlns:a16="http://schemas.microsoft.com/office/drawing/2014/main" id="{8B911BE7-488C-4993-A08F-581949DDC2BE}"/>
              </a:ext>
            </a:extLst>
          </p:cNvPr>
          <p:cNvSpPr txBox="1">
            <a:spLocks noChangeArrowheads="1"/>
          </p:cNvSpPr>
          <p:nvPr/>
        </p:nvSpPr>
        <p:spPr bwMode="auto">
          <a:xfrm>
            <a:off x="5796172" y="46100"/>
            <a:ext cx="4053371" cy="1754326"/>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（ごくまれに塩基の表記で「</a:t>
            </a:r>
            <a:r>
              <a:rPr lang="en-US" altLang="ja-JP" dirty="0">
                <a:latin typeface="+mn-ea"/>
              </a:rPr>
              <a:t>A or C</a:t>
            </a:r>
            <a:r>
              <a:rPr lang="ja-JP" altLang="en-US" dirty="0">
                <a:latin typeface="+mn-ea"/>
              </a:rPr>
              <a:t>を意味する</a:t>
            </a:r>
            <a:r>
              <a:rPr lang="en-US" altLang="ja-JP" dirty="0">
                <a:latin typeface="+mn-ea"/>
              </a:rPr>
              <a:t>M</a:t>
            </a:r>
            <a:r>
              <a:rPr lang="ja-JP" altLang="en-US" dirty="0">
                <a:latin typeface="+mn-ea"/>
              </a:rPr>
              <a:t>」や「</a:t>
            </a:r>
            <a:r>
              <a:rPr lang="en-US" altLang="ja-JP" dirty="0">
                <a:latin typeface="+mn-ea"/>
              </a:rPr>
              <a:t>A or G</a:t>
            </a:r>
            <a:r>
              <a:rPr lang="ja-JP" altLang="en-US" dirty="0">
                <a:latin typeface="+mn-ea"/>
              </a:rPr>
              <a:t>を意味する</a:t>
            </a:r>
            <a:r>
              <a:rPr lang="en-US" altLang="ja-JP" dirty="0">
                <a:latin typeface="+mn-ea"/>
              </a:rPr>
              <a:t>R</a:t>
            </a:r>
            <a:r>
              <a:rPr lang="ja-JP" altLang="en-US" dirty="0">
                <a:latin typeface="+mn-ea"/>
              </a:rPr>
              <a:t>」などを見かけますが実質的に無視でもよいので</a:t>
            </a:r>
            <a:r>
              <a:rPr lang="en-US" altLang="ja-JP" dirty="0">
                <a:latin typeface="+mn-ea"/>
              </a:rPr>
              <a:t>…</a:t>
            </a:r>
            <a:r>
              <a:rPr lang="ja-JP" altLang="en-US" dirty="0">
                <a:latin typeface="+mn-ea"/>
              </a:rPr>
              <a:t>）普段よく取り扱う「</a:t>
            </a:r>
            <a:r>
              <a:rPr lang="en-US" altLang="ja-JP" dirty="0">
                <a:latin typeface="+mn-ea"/>
              </a:rPr>
              <a:t>A, C, G, T, and N</a:t>
            </a:r>
            <a:r>
              <a:rPr lang="ja-JP" altLang="en-US" dirty="0">
                <a:latin typeface="+mn-ea"/>
              </a:rPr>
              <a:t>」の</a:t>
            </a:r>
            <a:r>
              <a:rPr lang="en-US" altLang="ja-JP" dirty="0">
                <a:latin typeface="+mn-ea"/>
              </a:rPr>
              <a:t>5</a:t>
            </a:r>
            <a:r>
              <a:rPr lang="ja-JP" altLang="en-US" dirty="0">
                <a:latin typeface="+mn-ea"/>
              </a:rPr>
              <a:t>種類に限定した結果を得るやり方が</a:t>
            </a:r>
            <a:r>
              <a:rPr lang="en-US" altLang="ja-JP" dirty="0">
                <a:latin typeface="+mn-ea"/>
              </a:rPr>
              <a:t>…</a:t>
            </a:r>
          </a:p>
        </p:txBody>
      </p:sp>
      <p:pic>
        <p:nvPicPr>
          <p:cNvPr id="23" name="図 22">
            <a:extLst>
              <a:ext uri="{FF2B5EF4-FFF2-40B4-BE49-F238E27FC236}">
                <a16:creationId xmlns:a16="http://schemas.microsoft.com/office/drawing/2014/main" id="{50C60C95-F279-4E83-9477-EC43E2B0BC0A}"/>
              </a:ext>
            </a:extLst>
          </p:cNvPr>
          <p:cNvPicPr>
            <a:picLocks noChangeAspect="1"/>
          </p:cNvPicPr>
          <p:nvPr/>
        </p:nvPicPr>
        <p:blipFill>
          <a:blip r:embed="rId4"/>
          <a:stretch>
            <a:fillRect/>
          </a:stretch>
        </p:blipFill>
        <p:spPr>
          <a:xfrm>
            <a:off x="792000" y="180000"/>
            <a:ext cx="4480948" cy="175275"/>
          </a:xfrm>
          <a:prstGeom prst="rect">
            <a:avLst/>
          </a:prstGeom>
        </p:spPr>
      </p:pic>
    </p:spTree>
    <p:extLst>
      <p:ext uri="{BB962C8B-B14F-4D97-AF65-F5344CB8AC3E}">
        <p14:creationId xmlns:p14="http://schemas.microsoft.com/office/powerpoint/2010/main" val="32178111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17A08D7-6BF6-4D0B-AC6C-8968BB0112A4}"/>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他の例題を実行</a:t>
            </a:r>
            <a:r>
              <a:rPr lang="en-US" altLang="ja-JP" sz="4000" dirty="0">
                <a:latin typeface="+mn-ea"/>
              </a:rPr>
              <a:t>2</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61</a:t>
            </a:fld>
            <a:endParaRPr lang="en-US" altLang="ja-JP" dirty="0">
              <a:solidFill>
                <a:srgbClr val="000000"/>
              </a:solidFill>
            </a:endParaRPr>
          </a:p>
        </p:txBody>
      </p:sp>
      <p:sp>
        <p:nvSpPr>
          <p:cNvPr id="8" name="Text Box 8">
            <a:extLst>
              <a:ext uri="{FF2B5EF4-FFF2-40B4-BE49-F238E27FC236}">
                <a16:creationId xmlns:a16="http://schemas.microsoft.com/office/drawing/2014/main" id="{8B911BE7-488C-4993-A08F-581949DDC2BE}"/>
              </a:ext>
            </a:extLst>
          </p:cNvPr>
          <p:cNvSpPr txBox="1">
            <a:spLocks noChangeArrowheads="1"/>
          </p:cNvSpPr>
          <p:nvPr/>
        </p:nvSpPr>
        <p:spPr bwMode="auto">
          <a:xfrm>
            <a:off x="5796172" y="46100"/>
            <a:ext cx="4053371" cy="1754326"/>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（ごくまれに塩基の表記で「</a:t>
            </a:r>
            <a:r>
              <a:rPr lang="en-US" altLang="ja-JP" dirty="0">
                <a:solidFill>
                  <a:schemeClr val="bg1">
                    <a:lumMod val="50000"/>
                  </a:schemeClr>
                </a:solidFill>
                <a:latin typeface="+mn-ea"/>
              </a:rPr>
              <a:t>A or C</a:t>
            </a:r>
            <a:r>
              <a:rPr lang="ja-JP" altLang="en-US" dirty="0">
                <a:solidFill>
                  <a:schemeClr val="bg1">
                    <a:lumMod val="50000"/>
                  </a:schemeClr>
                </a:solidFill>
                <a:latin typeface="+mn-ea"/>
              </a:rPr>
              <a:t>を意味する</a:t>
            </a:r>
            <a:r>
              <a:rPr lang="en-US" altLang="ja-JP" dirty="0">
                <a:solidFill>
                  <a:schemeClr val="bg1">
                    <a:lumMod val="50000"/>
                  </a:schemeClr>
                </a:solidFill>
                <a:latin typeface="+mn-ea"/>
              </a:rPr>
              <a:t>M</a:t>
            </a:r>
            <a:r>
              <a:rPr lang="ja-JP" altLang="en-US" dirty="0">
                <a:solidFill>
                  <a:schemeClr val="bg1">
                    <a:lumMod val="50000"/>
                  </a:schemeClr>
                </a:solidFill>
                <a:latin typeface="+mn-ea"/>
              </a:rPr>
              <a:t>」や「</a:t>
            </a:r>
            <a:r>
              <a:rPr lang="en-US" altLang="ja-JP" dirty="0">
                <a:solidFill>
                  <a:schemeClr val="bg1">
                    <a:lumMod val="50000"/>
                  </a:schemeClr>
                </a:solidFill>
                <a:latin typeface="+mn-ea"/>
              </a:rPr>
              <a:t>A or G</a:t>
            </a:r>
            <a:r>
              <a:rPr lang="ja-JP" altLang="en-US" dirty="0">
                <a:solidFill>
                  <a:schemeClr val="bg1">
                    <a:lumMod val="50000"/>
                  </a:schemeClr>
                </a:solidFill>
                <a:latin typeface="+mn-ea"/>
              </a:rPr>
              <a:t>を意味する</a:t>
            </a:r>
            <a:r>
              <a:rPr lang="en-US" altLang="ja-JP" dirty="0">
                <a:solidFill>
                  <a:schemeClr val="bg1">
                    <a:lumMod val="50000"/>
                  </a:schemeClr>
                </a:solidFill>
                <a:latin typeface="+mn-ea"/>
              </a:rPr>
              <a:t>R</a:t>
            </a:r>
            <a:r>
              <a:rPr lang="ja-JP" altLang="en-US" dirty="0">
                <a:solidFill>
                  <a:schemeClr val="bg1">
                    <a:lumMod val="50000"/>
                  </a:schemeClr>
                </a:solidFill>
                <a:latin typeface="+mn-ea"/>
              </a:rPr>
              <a:t>」などを見かけますが実質的に無視でもよいので</a:t>
            </a:r>
            <a:r>
              <a:rPr lang="en-US" altLang="ja-JP" dirty="0">
                <a:solidFill>
                  <a:schemeClr val="bg1">
                    <a:lumMod val="50000"/>
                  </a:schemeClr>
                </a:solidFill>
                <a:latin typeface="+mn-ea"/>
              </a:rPr>
              <a:t>…</a:t>
            </a:r>
            <a:r>
              <a:rPr lang="ja-JP" altLang="en-US" dirty="0">
                <a:solidFill>
                  <a:schemeClr val="bg1">
                    <a:lumMod val="50000"/>
                  </a:schemeClr>
                </a:solidFill>
                <a:latin typeface="+mn-ea"/>
              </a:rPr>
              <a:t>）普段よく取り扱う「</a:t>
            </a:r>
            <a:r>
              <a:rPr lang="en-US" altLang="ja-JP" dirty="0">
                <a:solidFill>
                  <a:schemeClr val="bg1">
                    <a:lumMod val="50000"/>
                  </a:schemeClr>
                </a:solidFill>
                <a:latin typeface="+mn-ea"/>
              </a:rPr>
              <a:t>A, C, G, T, and N</a:t>
            </a:r>
            <a:r>
              <a:rPr lang="ja-JP" altLang="en-US" dirty="0">
                <a:solidFill>
                  <a:schemeClr val="bg1">
                    <a:lumMod val="50000"/>
                  </a:schemeClr>
                </a:solidFill>
                <a:latin typeface="+mn-ea"/>
              </a:rPr>
              <a:t>」の</a:t>
            </a:r>
            <a:r>
              <a:rPr lang="en-US" altLang="ja-JP" dirty="0">
                <a:solidFill>
                  <a:schemeClr val="bg1">
                    <a:lumMod val="50000"/>
                  </a:schemeClr>
                </a:solidFill>
                <a:latin typeface="+mn-ea"/>
              </a:rPr>
              <a:t>5</a:t>
            </a:r>
            <a:r>
              <a:rPr lang="ja-JP" altLang="en-US" dirty="0">
                <a:solidFill>
                  <a:schemeClr val="bg1">
                    <a:lumMod val="50000"/>
                  </a:schemeClr>
                </a:solidFill>
                <a:latin typeface="+mn-ea"/>
              </a:rPr>
              <a:t>種類に限定した結果を得るやり方が、</a:t>
            </a:r>
            <a:r>
              <a:rPr lang="ja-JP" altLang="en-US" dirty="0">
                <a:latin typeface="+mn-ea"/>
              </a:rPr>
              <a:t>①例題</a:t>
            </a:r>
            <a:r>
              <a:rPr lang="en-US" altLang="ja-JP" dirty="0">
                <a:latin typeface="+mn-ea"/>
              </a:rPr>
              <a:t>2</a:t>
            </a:r>
            <a:r>
              <a:rPr lang="ja-JP" altLang="en-US" dirty="0">
                <a:latin typeface="+mn-ea"/>
              </a:rPr>
              <a:t>です。</a:t>
            </a:r>
            <a:endParaRPr lang="en-US" altLang="ja-JP" dirty="0">
              <a:latin typeface="+mn-ea"/>
            </a:endParaRPr>
          </a:p>
        </p:txBody>
      </p:sp>
      <p:pic>
        <p:nvPicPr>
          <p:cNvPr id="23" name="図 22">
            <a:extLst>
              <a:ext uri="{FF2B5EF4-FFF2-40B4-BE49-F238E27FC236}">
                <a16:creationId xmlns:a16="http://schemas.microsoft.com/office/drawing/2014/main" id="{50C60C95-F279-4E83-9477-EC43E2B0BC0A}"/>
              </a:ext>
            </a:extLst>
          </p:cNvPr>
          <p:cNvPicPr>
            <a:picLocks noChangeAspect="1"/>
          </p:cNvPicPr>
          <p:nvPr/>
        </p:nvPicPr>
        <p:blipFill>
          <a:blip r:embed="rId4"/>
          <a:stretch>
            <a:fillRect/>
          </a:stretch>
        </p:blipFill>
        <p:spPr>
          <a:xfrm>
            <a:off x="792000" y="180000"/>
            <a:ext cx="4480948" cy="175275"/>
          </a:xfrm>
          <a:prstGeom prst="rect">
            <a:avLst/>
          </a:prstGeom>
        </p:spPr>
      </p:pic>
      <p:grpSp>
        <p:nvGrpSpPr>
          <p:cNvPr id="10" name="グループ化 1">
            <a:extLst>
              <a:ext uri="{FF2B5EF4-FFF2-40B4-BE49-F238E27FC236}">
                <a16:creationId xmlns:a16="http://schemas.microsoft.com/office/drawing/2014/main" id="{3ADBEE1C-68B1-4961-8C46-92C7A669B46A}"/>
              </a:ext>
            </a:extLst>
          </p:cNvPr>
          <p:cNvGrpSpPr>
            <a:grpSpLocks/>
          </p:cNvGrpSpPr>
          <p:nvPr/>
        </p:nvGrpSpPr>
        <p:grpSpPr bwMode="auto">
          <a:xfrm>
            <a:off x="344488" y="1393200"/>
            <a:ext cx="415498" cy="647700"/>
            <a:chOff x="8946000" y="4620357"/>
            <a:chExt cx="415497" cy="647700"/>
          </a:xfrm>
        </p:grpSpPr>
        <p:sp>
          <p:nvSpPr>
            <p:cNvPr id="11" name="下矢印 31">
              <a:extLst>
                <a:ext uri="{FF2B5EF4-FFF2-40B4-BE49-F238E27FC236}">
                  <a16:creationId xmlns:a16="http://schemas.microsoft.com/office/drawing/2014/main" id="{BE23065E-837C-46A6-AAC8-655E8EB19052}"/>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3" name="正方形/長方形 1">
              <a:extLst>
                <a:ext uri="{FF2B5EF4-FFF2-40B4-BE49-F238E27FC236}">
                  <a16:creationId xmlns:a16="http://schemas.microsoft.com/office/drawing/2014/main" id="{BA5705A1-702A-42B4-974B-526FEA4BC130}"/>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22496971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17A08D7-6BF6-4D0B-AC6C-8968BB0112A4}"/>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他の例題を実行</a:t>
            </a:r>
            <a:r>
              <a:rPr lang="en-US" altLang="ja-JP" sz="4000" dirty="0">
                <a:latin typeface="+mn-ea"/>
              </a:rPr>
              <a:t>3</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62</a:t>
            </a:fld>
            <a:endParaRPr lang="en-US" altLang="ja-JP" dirty="0">
              <a:solidFill>
                <a:srgbClr val="000000"/>
              </a:solidFill>
            </a:endParaRPr>
          </a:p>
        </p:txBody>
      </p:sp>
      <p:pic>
        <p:nvPicPr>
          <p:cNvPr id="23" name="図 22">
            <a:extLst>
              <a:ext uri="{FF2B5EF4-FFF2-40B4-BE49-F238E27FC236}">
                <a16:creationId xmlns:a16="http://schemas.microsoft.com/office/drawing/2014/main" id="{50C60C95-F279-4E83-9477-EC43E2B0BC0A}"/>
              </a:ext>
            </a:extLst>
          </p:cNvPr>
          <p:cNvPicPr>
            <a:picLocks noChangeAspect="1"/>
          </p:cNvPicPr>
          <p:nvPr/>
        </p:nvPicPr>
        <p:blipFill>
          <a:blip r:embed="rId4"/>
          <a:stretch>
            <a:fillRect/>
          </a:stretch>
        </p:blipFill>
        <p:spPr>
          <a:xfrm>
            <a:off x="792000" y="180000"/>
            <a:ext cx="4480948" cy="175275"/>
          </a:xfrm>
          <a:prstGeom prst="rect">
            <a:avLst/>
          </a:prstGeom>
        </p:spPr>
      </p:pic>
      <p:grpSp>
        <p:nvGrpSpPr>
          <p:cNvPr id="10" name="グループ化 1">
            <a:extLst>
              <a:ext uri="{FF2B5EF4-FFF2-40B4-BE49-F238E27FC236}">
                <a16:creationId xmlns:a16="http://schemas.microsoft.com/office/drawing/2014/main" id="{3ADBEE1C-68B1-4961-8C46-92C7A669B46A}"/>
              </a:ext>
            </a:extLst>
          </p:cNvPr>
          <p:cNvGrpSpPr>
            <a:grpSpLocks/>
          </p:cNvGrpSpPr>
          <p:nvPr/>
        </p:nvGrpSpPr>
        <p:grpSpPr bwMode="auto">
          <a:xfrm>
            <a:off x="344488" y="1393200"/>
            <a:ext cx="415498" cy="647700"/>
            <a:chOff x="8946000" y="4620357"/>
            <a:chExt cx="415497" cy="647700"/>
          </a:xfrm>
        </p:grpSpPr>
        <p:sp>
          <p:nvSpPr>
            <p:cNvPr id="11" name="下矢印 31">
              <a:extLst>
                <a:ext uri="{FF2B5EF4-FFF2-40B4-BE49-F238E27FC236}">
                  <a16:creationId xmlns:a16="http://schemas.microsoft.com/office/drawing/2014/main" id="{BE23065E-837C-46A6-AAC8-655E8EB19052}"/>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3" name="正方形/長方形 1">
              <a:extLst>
                <a:ext uri="{FF2B5EF4-FFF2-40B4-BE49-F238E27FC236}">
                  <a16:creationId xmlns:a16="http://schemas.microsoft.com/office/drawing/2014/main" id="{BA5705A1-702A-42B4-974B-526FEA4BC130}"/>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14" name="グループ化 19">
            <a:extLst>
              <a:ext uri="{FF2B5EF4-FFF2-40B4-BE49-F238E27FC236}">
                <a16:creationId xmlns:a16="http://schemas.microsoft.com/office/drawing/2014/main" id="{69DFE147-52D6-48D7-9A19-844A264FA8D8}"/>
              </a:ext>
            </a:extLst>
          </p:cNvPr>
          <p:cNvGrpSpPr>
            <a:grpSpLocks/>
          </p:cNvGrpSpPr>
          <p:nvPr/>
        </p:nvGrpSpPr>
        <p:grpSpPr bwMode="auto">
          <a:xfrm>
            <a:off x="6696000" y="2322000"/>
            <a:ext cx="433387" cy="647700"/>
            <a:chOff x="9008376" y="4278533"/>
            <a:chExt cx="432048" cy="647700"/>
          </a:xfrm>
        </p:grpSpPr>
        <p:sp>
          <p:nvSpPr>
            <p:cNvPr id="15" name="下矢印 20">
              <a:extLst>
                <a:ext uri="{FF2B5EF4-FFF2-40B4-BE49-F238E27FC236}">
                  <a16:creationId xmlns:a16="http://schemas.microsoft.com/office/drawing/2014/main" id="{01B28B5F-2819-4354-97CD-155AF96B981F}"/>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6" name="テキスト ボックス 21">
              <a:extLst>
                <a:ext uri="{FF2B5EF4-FFF2-40B4-BE49-F238E27FC236}">
                  <a16:creationId xmlns:a16="http://schemas.microsoft.com/office/drawing/2014/main" id="{2A0DD190-8AC0-4E7C-A7AD-1587110288EE}"/>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17" name="グループ化 19">
            <a:extLst>
              <a:ext uri="{FF2B5EF4-FFF2-40B4-BE49-F238E27FC236}">
                <a16:creationId xmlns:a16="http://schemas.microsoft.com/office/drawing/2014/main" id="{14636E10-C225-4B9F-AD1D-E8971FB99E25}"/>
              </a:ext>
            </a:extLst>
          </p:cNvPr>
          <p:cNvGrpSpPr>
            <a:grpSpLocks/>
          </p:cNvGrpSpPr>
          <p:nvPr/>
        </p:nvGrpSpPr>
        <p:grpSpPr bwMode="auto">
          <a:xfrm>
            <a:off x="1584000" y="889200"/>
            <a:ext cx="433387" cy="647700"/>
            <a:chOff x="9008376" y="4278533"/>
            <a:chExt cx="432048" cy="647700"/>
          </a:xfrm>
        </p:grpSpPr>
        <p:sp>
          <p:nvSpPr>
            <p:cNvPr id="18" name="下矢印 20">
              <a:extLst>
                <a:ext uri="{FF2B5EF4-FFF2-40B4-BE49-F238E27FC236}">
                  <a16:creationId xmlns:a16="http://schemas.microsoft.com/office/drawing/2014/main" id="{34F0E5E1-C4B1-447E-9139-B49350C233B7}"/>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9" name="テキスト ボックス 21">
              <a:extLst>
                <a:ext uri="{FF2B5EF4-FFF2-40B4-BE49-F238E27FC236}">
                  <a16:creationId xmlns:a16="http://schemas.microsoft.com/office/drawing/2014/main" id="{CFA54E07-A06A-4B5C-A58E-F6D6066DBE32}"/>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sp>
        <p:nvSpPr>
          <p:cNvPr id="20" name="正方形/長方形 19">
            <a:extLst>
              <a:ext uri="{FF2B5EF4-FFF2-40B4-BE49-F238E27FC236}">
                <a16:creationId xmlns:a16="http://schemas.microsoft.com/office/drawing/2014/main" id="{81C0BAF4-D1D3-4B0A-B0C0-3049CFFC257B}"/>
              </a:ext>
            </a:extLst>
          </p:cNvPr>
          <p:cNvSpPr/>
          <p:nvPr/>
        </p:nvSpPr>
        <p:spPr>
          <a:xfrm>
            <a:off x="374398" y="2358000"/>
            <a:ext cx="6336000" cy="6012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 name="Text Box 8">
            <a:extLst>
              <a:ext uri="{FF2B5EF4-FFF2-40B4-BE49-F238E27FC236}">
                <a16:creationId xmlns:a16="http://schemas.microsoft.com/office/drawing/2014/main" id="{8B911BE7-488C-4993-A08F-581949DDC2BE}"/>
              </a:ext>
            </a:extLst>
          </p:cNvPr>
          <p:cNvSpPr txBox="1">
            <a:spLocks noChangeArrowheads="1"/>
          </p:cNvSpPr>
          <p:nvPr/>
        </p:nvSpPr>
        <p:spPr bwMode="auto">
          <a:xfrm>
            <a:off x="5796172" y="46100"/>
            <a:ext cx="4053371" cy="2308324"/>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（ごくまれに塩基の表記で「</a:t>
            </a:r>
            <a:r>
              <a:rPr lang="en-US" altLang="ja-JP" dirty="0">
                <a:solidFill>
                  <a:schemeClr val="bg1">
                    <a:lumMod val="50000"/>
                  </a:schemeClr>
                </a:solidFill>
                <a:latin typeface="+mn-ea"/>
              </a:rPr>
              <a:t>A or C</a:t>
            </a:r>
            <a:r>
              <a:rPr lang="ja-JP" altLang="en-US" dirty="0">
                <a:solidFill>
                  <a:schemeClr val="bg1">
                    <a:lumMod val="50000"/>
                  </a:schemeClr>
                </a:solidFill>
                <a:latin typeface="+mn-ea"/>
              </a:rPr>
              <a:t>を意味する</a:t>
            </a:r>
            <a:r>
              <a:rPr lang="en-US" altLang="ja-JP" dirty="0">
                <a:solidFill>
                  <a:schemeClr val="bg1">
                    <a:lumMod val="50000"/>
                  </a:schemeClr>
                </a:solidFill>
                <a:latin typeface="+mn-ea"/>
              </a:rPr>
              <a:t>M</a:t>
            </a:r>
            <a:r>
              <a:rPr lang="ja-JP" altLang="en-US" dirty="0">
                <a:solidFill>
                  <a:schemeClr val="bg1">
                    <a:lumMod val="50000"/>
                  </a:schemeClr>
                </a:solidFill>
                <a:latin typeface="+mn-ea"/>
              </a:rPr>
              <a:t>」や「</a:t>
            </a:r>
            <a:r>
              <a:rPr lang="en-US" altLang="ja-JP" dirty="0">
                <a:solidFill>
                  <a:schemeClr val="bg1">
                    <a:lumMod val="50000"/>
                  </a:schemeClr>
                </a:solidFill>
                <a:latin typeface="+mn-ea"/>
              </a:rPr>
              <a:t>A or G</a:t>
            </a:r>
            <a:r>
              <a:rPr lang="ja-JP" altLang="en-US" dirty="0">
                <a:solidFill>
                  <a:schemeClr val="bg1">
                    <a:lumMod val="50000"/>
                  </a:schemeClr>
                </a:solidFill>
                <a:latin typeface="+mn-ea"/>
              </a:rPr>
              <a:t>を意味する</a:t>
            </a:r>
            <a:r>
              <a:rPr lang="en-US" altLang="ja-JP" dirty="0">
                <a:solidFill>
                  <a:schemeClr val="bg1">
                    <a:lumMod val="50000"/>
                  </a:schemeClr>
                </a:solidFill>
                <a:latin typeface="+mn-ea"/>
              </a:rPr>
              <a:t>R</a:t>
            </a:r>
            <a:r>
              <a:rPr lang="ja-JP" altLang="en-US" dirty="0">
                <a:solidFill>
                  <a:schemeClr val="bg1">
                    <a:lumMod val="50000"/>
                  </a:schemeClr>
                </a:solidFill>
                <a:latin typeface="+mn-ea"/>
              </a:rPr>
              <a:t>」などを見かけますが実質的に無視でもよいので</a:t>
            </a:r>
            <a:r>
              <a:rPr lang="en-US" altLang="ja-JP" dirty="0">
                <a:solidFill>
                  <a:schemeClr val="bg1">
                    <a:lumMod val="50000"/>
                  </a:schemeClr>
                </a:solidFill>
                <a:latin typeface="+mn-ea"/>
              </a:rPr>
              <a:t>…</a:t>
            </a:r>
            <a:r>
              <a:rPr lang="ja-JP" altLang="en-US" dirty="0">
                <a:solidFill>
                  <a:schemeClr val="bg1">
                    <a:lumMod val="50000"/>
                  </a:schemeClr>
                </a:solidFill>
                <a:latin typeface="+mn-ea"/>
              </a:rPr>
              <a:t>）普段よく取り扱う「</a:t>
            </a:r>
            <a:r>
              <a:rPr lang="en-US" altLang="ja-JP" dirty="0">
                <a:solidFill>
                  <a:schemeClr val="bg1">
                    <a:lumMod val="50000"/>
                  </a:schemeClr>
                </a:solidFill>
                <a:latin typeface="+mn-ea"/>
              </a:rPr>
              <a:t>A, C, G, T, and N</a:t>
            </a:r>
            <a:r>
              <a:rPr lang="ja-JP" altLang="en-US" dirty="0">
                <a:solidFill>
                  <a:schemeClr val="bg1">
                    <a:lumMod val="50000"/>
                  </a:schemeClr>
                </a:solidFill>
                <a:latin typeface="+mn-ea"/>
              </a:rPr>
              <a:t>」の</a:t>
            </a:r>
            <a:r>
              <a:rPr lang="en-US" altLang="ja-JP" dirty="0">
                <a:solidFill>
                  <a:schemeClr val="bg1">
                    <a:lumMod val="50000"/>
                  </a:schemeClr>
                </a:solidFill>
                <a:latin typeface="+mn-ea"/>
              </a:rPr>
              <a:t>5</a:t>
            </a:r>
            <a:r>
              <a:rPr lang="ja-JP" altLang="en-US" dirty="0">
                <a:solidFill>
                  <a:schemeClr val="bg1">
                    <a:lumMod val="50000"/>
                  </a:schemeClr>
                </a:solidFill>
                <a:latin typeface="+mn-ea"/>
              </a:rPr>
              <a:t>種類に限定した結果を得るやり方が、①例題</a:t>
            </a:r>
            <a:r>
              <a:rPr lang="en-US" altLang="ja-JP" dirty="0">
                <a:solidFill>
                  <a:schemeClr val="bg1">
                    <a:lumMod val="50000"/>
                  </a:schemeClr>
                </a:solidFill>
                <a:latin typeface="+mn-ea"/>
              </a:rPr>
              <a:t>2</a:t>
            </a:r>
            <a:r>
              <a:rPr lang="ja-JP" altLang="en-US" dirty="0">
                <a:solidFill>
                  <a:schemeClr val="bg1">
                    <a:lumMod val="50000"/>
                  </a:schemeClr>
                </a:solidFill>
                <a:latin typeface="+mn-ea"/>
              </a:rPr>
              <a:t>です。</a:t>
            </a:r>
            <a:r>
              <a:rPr lang="ja-JP" altLang="en-US" dirty="0">
                <a:latin typeface="+mn-ea"/>
              </a:rPr>
              <a:t>②このサイトは、必要に応じて変更する箇所を、③スクリプトの上部に集約している。</a:t>
            </a:r>
            <a:endParaRPr lang="en-US" altLang="ja-JP" dirty="0">
              <a:latin typeface="+mn-ea"/>
            </a:endParaRPr>
          </a:p>
        </p:txBody>
      </p:sp>
    </p:spTree>
    <p:extLst>
      <p:ext uri="{BB962C8B-B14F-4D97-AF65-F5344CB8AC3E}">
        <p14:creationId xmlns:p14="http://schemas.microsoft.com/office/powerpoint/2010/main" val="29161013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17A08D7-6BF6-4D0B-AC6C-8968BB0112A4}"/>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他の例題を実行</a:t>
            </a:r>
            <a:r>
              <a:rPr lang="en-US" altLang="ja-JP" sz="4000" dirty="0">
                <a:latin typeface="+mn-ea"/>
              </a:rPr>
              <a:t>4</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63</a:t>
            </a:fld>
            <a:endParaRPr lang="en-US" altLang="ja-JP" dirty="0">
              <a:solidFill>
                <a:srgbClr val="000000"/>
              </a:solidFill>
            </a:endParaRPr>
          </a:p>
        </p:txBody>
      </p:sp>
      <p:pic>
        <p:nvPicPr>
          <p:cNvPr id="23" name="図 22">
            <a:extLst>
              <a:ext uri="{FF2B5EF4-FFF2-40B4-BE49-F238E27FC236}">
                <a16:creationId xmlns:a16="http://schemas.microsoft.com/office/drawing/2014/main" id="{50C60C95-F279-4E83-9477-EC43E2B0BC0A}"/>
              </a:ext>
            </a:extLst>
          </p:cNvPr>
          <p:cNvPicPr>
            <a:picLocks noChangeAspect="1"/>
          </p:cNvPicPr>
          <p:nvPr/>
        </p:nvPicPr>
        <p:blipFill>
          <a:blip r:embed="rId4"/>
          <a:stretch>
            <a:fillRect/>
          </a:stretch>
        </p:blipFill>
        <p:spPr>
          <a:xfrm>
            <a:off x="792000" y="180000"/>
            <a:ext cx="4480948" cy="175275"/>
          </a:xfrm>
          <a:prstGeom prst="rect">
            <a:avLst/>
          </a:prstGeom>
        </p:spPr>
      </p:pic>
      <p:grpSp>
        <p:nvGrpSpPr>
          <p:cNvPr id="10" name="グループ化 1">
            <a:extLst>
              <a:ext uri="{FF2B5EF4-FFF2-40B4-BE49-F238E27FC236}">
                <a16:creationId xmlns:a16="http://schemas.microsoft.com/office/drawing/2014/main" id="{3ADBEE1C-68B1-4961-8C46-92C7A669B46A}"/>
              </a:ext>
            </a:extLst>
          </p:cNvPr>
          <p:cNvGrpSpPr>
            <a:grpSpLocks/>
          </p:cNvGrpSpPr>
          <p:nvPr/>
        </p:nvGrpSpPr>
        <p:grpSpPr bwMode="auto">
          <a:xfrm>
            <a:off x="344488" y="1393200"/>
            <a:ext cx="415498" cy="647700"/>
            <a:chOff x="8946000" y="4620357"/>
            <a:chExt cx="415497" cy="647700"/>
          </a:xfrm>
        </p:grpSpPr>
        <p:sp>
          <p:nvSpPr>
            <p:cNvPr id="11" name="下矢印 31">
              <a:extLst>
                <a:ext uri="{FF2B5EF4-FFF2-40B4-BE49-F238E27FC236}">
                  <a16:creationId xmlns:a16="http://schemas.microsoft.com/office/drawing/2014/main" id="{BE23065E-837C-46A6-AAC8-655E8EB19052}"/>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3" name="正方形/長方形 1">
              <a:extLst>
                <a:ext uri="{FF2B5EF4-FFF2-40B4-BE49-F238E27FC236}">
                  <a16:creationId xmlns:a16="http://schemas.microsoft.com/office/drawing/2014/main" id="{BA5705A1-702A-42B4-974B-526FEA4BC130}"/>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14" name="グループ化 19">
            <a:extLst>
              <a:ext uri="{FF2B5EF4-FFF2-40B4-BE49-F238E27FC236}">
                <a16:creationId xmlns:a16="http://schemas.microsoft.com/office/drawing/2014/main" id="{69DFE147-52D6-48D7-9A19-844A264FA8D8}"/>
              </a:ext>
            </a:extLst>
          </p:cNvPr>
          <p:cNvGrpSpPr>
            <a:grpSpLocks/>
          </p:cNvGrpSpPr>
          <p:nvPr/>
        </p:nvGrpSpPr>
        <p:grpSpPr bwMode="auto">
          <a:xfrm>
            <a:off x="6696000" y="2322000"/>
            <a:ext cx="433387" cy="647700"/>
            <a:chOff x="9008376" y="4278533"/>
            <a:chExt cx="432048" cy="647700"/>
          </a:xfrm>
        </p:grpSpPr>
        <p:sp>
          <p:nvSpPr>
            <p:cNvPr id="15" name="下矢印 20">
              <a:extLst>
                <a:ext uri="{FF2B5EF4-FFF2-40B4-BE49-F238E27FC236}">
                  <a16:creationId xmlns:a16="http://schemas.microsoft.com/office/drawing/2014/main" id="{01B28B5F-2819-4354-97CD-155AF96B981F}"/>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6" name="テキスト ボックス 21">
              <a:extLst>
                <a:ext uri="{FF2B5EF4-FFF2-40B4-BE49-F238E27FC236}">
                  <a16:creationId xmlns:a16="http://schemas.microsoft.com/office/drawing/2014/main" id="{2A0DD190-8AC0-4E7C-A7AD-1587110288EE}"/>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17" name="グループ化 19">
            <a:extLst>
              <a:ext uri="{FF2B5EF4-FFF2-40B4-BE49-F238E27FC236}">
                <a16:creationId xmlns:a16="http://schemas.microsoft.com/office/drawing/2014/main" id="{14636E10-C225-4B9F-AD1D-E8971FB99E25}"/>
              </a:ext>
            </a:extLst>
          </p:cNvPr>
          <p:cNvGrpSpPr>
            <a:grpSpLocks/>
          </p:cNvGrpSpPr>
          <p:nvPr/>
        </p:nvGrpSpPr>
        <p:grpSpPr bwMode="auto">
          <a:xfrm>
            <a:off x="1584000" y="889200"/>
            <a:ext cx="433387" cy="647700"/>
            <a:chOff x="9008376" y="4278533"/>
            <a:chExt cx="432048" cy="647700"/>
          </a:xfrm>
        </p:grpSpPr>
        <p:sp>
          <p:nvSpPr>
            <p:cNvPr id="18" name="下矢印 20">
              <a:extLst>
                <a:ext uri="{FF2B5EF4-FFF2-40B4-BE49-F238E27FC236}">
                  <a16:creationId xmlns:a16="http://schemas.microsoft.com/office/drawing/2014/main" id="{34F0E5E1-C4B1-447E-9139-B49350C233B7}"/>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9" name="テキスト ボックス 21">
              <a:extLst>
                <a:ext uri="{FF2B5EF4-FFF2-40B4-BE49-F238E27FC236}">
                  <a16:creationId xmlns:a16="http://schemas.microsoft.com/office/drawing/2014/main" id="{CFA54E07-A06A-4B5C-A58E-F6D6066DBE32}"/>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sp>
        <p:nvSpPr>
          <p:cNvPr id="8" name="Text Box 8">
            <a:extLst>
              <a:ext uri="{FF2B5EF4-FFF2-40B4-BE49-F238E27FC236}">
                <a16:creationId xmlns:a16="http://schemas.microsoft.com/office/drawing/2014/main" id="{8B911BE7-488C-4993-A08F-581949DDC2BE}"/>
              </a:ext>
            </a:extLst>
          </p:cNvPr>
          <p:cNvSpPr txBox="1">
            <a:spLocks noChangeArrowheads="1"/>
          </p:cNvSpPr>
          <p:nvPr/>
        </p:nvSpPr>
        <p:spPr bwMode="auto">
          <a:xfrm>
            <a:off x="5796172" y="46100"/>
            <a:ext cx="4053371" cy="2585323"/>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（ごくまれに塩基の表記で「</a:t>
            </a:r>
            <a:r>
              <a:rPr lang="en-US" altLang="ja-JP" dirty="0">
                <a:solidFill>
                  <a:schemeClr val="bg1">
                    <a:lumMod val="50000"/>
                  </a:schemeClr>
                </a:solidFill>
                <a:latin typeface="+mn-ea"/>
              </a:rPr>
              <a:t>A or C</a:t>
            </a:r>
            <a:r>
              <a:rPr lang="ja-JP" altLang="en-US" dirty="0">
                <a:solidFill>
                  <a:schemeClr val="bg1">
                    <a:lumMod val="50000"/>
                  </a:schemeClr>
                </a:solidFill>
                <a:latin typeface="+mn-ea"/>
              </a:rPr>
              <a:t>を意味する</a:t>
            </a:r>
            <a:r>
              <a:rPr lang="en-US" altLang="ja-JP" dirty="0">
                <a:solidFill>
                  <a:schemeClr val="bg1">
                    <a:lumMod val="50000"/>
                  </a:schemeClr>
                </a:solidFill>
                <a:latin typeface="+mn-ea"/>
              </a:rPr>
              <a:t>M</a:t>
            </a:r>
            <a:r>
              <a:rPr lang="ja-JP" altLang="en-US" dirty="0">
                <a:solidFill>
                  <a:schemeClr val="bg1">
                    <a:lumMod val="50000"/>
                  </a:schemeClr>
                </a:solidFill>
                <a:latin typeface="+mn-ea"/>
              </a:rPr>
              <a:t>」や「</a:t>
            </a:r>
            <a:r>
              <a:rPr lang="en-US" altLang="ja-JP" dirty="0">
                <a:solidFill>
                  <a:schemeClr val="bg1">
                    <a:lumMod val="50000"/>
                  </a:schemeClr>
                </a:solidFill>
                <a:latin typeface="+mn-ea"/>
              </a:rPr>
              <a:t>A or G</a:t>
            </a:r>
            <a:r>
              <a:rPr lang="ja-JP" altLang="en-US" dirty="0">
                <a:solidFill>
                  <a:schemeClr val="bg1">
                    <a:lumMod val="50000"/>
                  </a:schemeClr>
                </a:solidFill>
                <a:latin typeface="+mn-ea"/>
              </a:rPr>
              <a:t>を意味する</a:t>
            </a:r>
            <a:r>
              <a:rPr lang="en-US" altLang="ja-JP" dirty="0">
                <a:solidFill>
                  <a:schemeClr val="bg1">
                    <a:lumMod val="50000"/>
                  </a:schemeClr>
                </a:solidFill>
                <a:latin typeface="+mn-ea"/>
              </a:rPr>
              <a:t>R</a:t>
            </a:r>
            <a:r>
              <a:rPr lang="ja-JP" altLang="en-US" dirty="0">
                <a:solidFill>
                  <a:schemeClr val="bg1">
                    <a:lumMod val="50000"/>
                  </a:schemeClr>
                </a:solidFill>
                <a:latin typeface="+mn-ea"/>
              </a:rPr>
              <a:t>」などを見かけますが実質的に無視でもよいので</a:t>
            </a:r>
            <a:r>
              <a:rPr lang="en-US" altLang="ja-JP" dirty="0">
                <a:solidFill>
                  <a:schemeClr val="bg1">
                    <a:lumMod val="50000"/>
                  </a:schemeClr>
                </a:solidFill>
                <a:latin typeface="+mn-ea"/>
              </a:rPr>
              <a:t>…</a:t>
            </a:r>
            <a:r>
              <a:rPr lang="ja-JP" altLang="en-US" dirty="0">
                <a:solidFill>
                  <a:schemeClr val="bg1">
                    <a:lumMod val="50000"/>
                  </a:schemeClr>
                </a:solidFill>
                <a:latin typeface="+mn-ea"/>
              </a:rPr>
              <a:t>）普段よく取り扱う「</a:t>
            </a:r>
            <a:r>
              <a:rPr lang="en-US" altLang="ja-JP" dirty="0">
                <a:solidFill>
                  <a:schemeClr val="bg1">
                    <a:lumMod val="50000"/>
                  </a:schemeClr>
                </a:solidFill>
                <a:latin typeface="+mn-ea"/>
              </a:rPr>
              <a:t>A, C, G, T, and N</a:t>
            </a:r>
            <a:r>
              <a:rPr lang="ja-JP" altLang="en-US" dirty="0">
                <a:solidFill>
                  <a:schemeClr val="bg1">
                    <a:lumMod val="50000"/>
                  </a:schemeClr>
                </a:solidFill>
                <a:latin typeface="+mn-ea"/>
              </a:rPr>
              <a:t>」の</a:t>
            </a:r>
            <a:r>
              <a:rPr lang="en-US" altLang="ja-JP" dirty="0">
                <a:solidFill>
                  <a:schemeClr val="bg1">
                    <a:lumMod val="50000"/>
                  </a:schemeClr>
                </a:solidFill>
                <a:latin typeface="+mn-ea"/>
              </a:rPr>
              <a:t>5</a:t>
            </a:r>
            <a:r>
              <a:rPr lang="ja-JP" altLang="en-US" dirty="0">
                <a:solidFill>
                  <a:schemeClr val="bg1">
                    <a:lumMod val="50000"/>
                  </a:schemeClr>
                </a:solidFill>
                <a:latin typeface="+mn-ea"/>
              </a:rPr>
              <a:t>種類に限定した結果を得るやり方が、①例題</a:t>
            </a:r>
            <a:r>
              <a:rPr lang="en-US" altLang="ja-JP" dirty="0">
                <a:solidFill>
                  <a:schemeClr val="bg1">
                    <a:lumMod val="50000"/>
                  </a:schemeClr>
                </a:solidFill>
                <a:latin typeface="+mn-ea"/>
              </a:rPr>
              <a:t>2</a:t>
            </a:r>
            <a:r>
              <a:rPr lang="ja-JP" altLang="en-US" dirty="0">
                <a:solidFill>
                  <a:schemeClr val="bg1">
                    <a:lumMod val="50000"/>
                  </a:schemeClr>
                </a:solidFill>
                <a:latin typeface="+mn-ea"/>
              </a:rPr>
              <a:t>です。②このサイトは、必要に応じて変更する箇所を、③スクリプトの上部に集約している。</a:t>
            </a:r>
            <a:r>
              <a:rPr lang="ja-JP" altLang="en-US" dirty="0">
                <a:latin typeface="+mn-ea"/>
              </a:rPr>
              <a:t>①例題</a:t>
            </a:r>
            <a:r>
              <a:rPr lang="en-US" altLang="ja-JP" dirty="0">
                <a:latin typeface="+mn-ea"/>
              </a:rPr>
              <a:t>2</a:t>
            </a:r>
            <a:r>
              <a:rPr lang="ja-JP" altLang="en-US" dirty="0">
                <a:latin typeface="+mn-ea"/>
              </a:rPr>
              <a:t>では、④のところで出力させたい塩基を指定している。</a:t>
            </a:r>
            <a:endParaRPr lang="en-US" altLang="ja-JP" dirty="0">
              <a:latin typeface="+mn-ea"/>
            </a:endParaRPr>
          </a:p>
        </p:txBody>
      </p:sp>
      <p:grpSp>
        <p:nvGrpSpPr>
          <p:cNvPr id="21" name="グループ化 19">
            <a:extLst>
              <a:ext uri="{FF2B5EF4-FFF2-40B4-BE49-F238E27FC236}">
                <a16:creationId xmlns:a16="http://schemas.microsoft.com/office/drawing/2014/main" id="{860E3F2C-57C9-4916-B854-B4FBC679BB20}"/>
              </a:ext>
            </a:extLst>
          </p:cNvPr>
          <p:cNvGrpSpPr>
            <a:grpSpLocks/>
          </p:cNvGrpSpPr>
          <p:nvPr/>
        </p:nvGrpSpPr>
        <p:grpSpPr bwMode="auto">
          <a:xfrm>
            <a:off x="3852000" y="2502000"/>
            <a:ext cx="433387" cy="647700"/>
            <a:chOff x="9008376" y="4278533"/>
            <a:chExt cx="432048" cy="647700"/>
          </a:xfrm>
        </p:grpSpPr>
        <p:sp>
          <p:nvSpPr>
            <p:cNvPr id="22" name="下矢印 20">
              <a:extLst>
                <a:ext uri="{FF2B5EF4-FFF2-40B4-BE49-F238E27FC236}">
                  <a16:creationId xmlns:a16="http://schemas.microsoft.com/office/drawing/2014/main" id="{55F74BA3-34F3-4EAE-92BE-6EA149A6B9CD}"/>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4" name="テキスト ボックス 21">
              <a:extLst>
                <a:ext uri="{FF2B5EF4-FFF2-40B4-BE49-F238E27FC236}">
                  <a16:creationId xmlns:a16="http://schemas.microsoft.com/office/drawing/2014/main" id="{7EA5F6CC-3E13-4FF7-8DAE-5AF601C34D92}"/>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Tree>
    <p:extLst>
      <p:ext uri="{BB962C8B-B14F-4D97-AF65-F5344CB8AC3E}">
        <p14:creationId xmlns:p14="http://schemas.microsoft.com/office/powerpoint/2010/main" val="11630755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17A08D7-6BF6-4D0B-AC6C-8968BB0112A4}"/>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他の例題を実行</a:t>
            </a:r>
            <a:r>
              <a:rPr lang="en-US" altLang="ja-JP" sz="4000" dirty="0">
                <a:latin typeface="+mn-ea"/>
              </a:rPr>
              <a:t>5</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64</a:t>
            </a:fld>
            <a:endParaRPr lang="en-US" altLang="ja-JP" dirty="0">
              <a:solidFill>
                <a:srgbClr val="000000"/>
              </a:solidFill>
            </a:endParaRPr>
          </a:p>
        </p:txBody>
      </p:sp>
      <p:pic>
        <p:nvPicPr>
          <p:cNvPr id="23" name="図 22">
            <a:extLst>
              <a:ext uri="{FF2B5EF4-FFF2-40B4-BE49-F238E27FC236}">
                <a16:creationId xmlns:a16="http://schemas.microsoft.com/office/drawing/2014/main" id="{50C60C95-F279-4E83-9477-EC43E2B0BC0A}"/>
              </a:ext>
            </a:extLst>
          </p:cNvPr>
          <p:cNvPicPr>
            <a:picLocks noChangeAspect="1"/>
          </p:cNvPicPr>
          <p:nvPr/>
        </p:nvPicPr>
        <p:blipFill>
          <a:blip r:embed="rId4"/>
          <a:stretch>
            <a:fillRect/>
          </a:stretch>
        </p:blipFill>
        <p:spPr>
          <a:xfrm>
            <a:off x="792000" y="180000"/>
            <a:ext cx="4480948" cy="175275"/>
          </a:xfrm>
          <a:prstGeom prst="rect">
            <a:avLst/>
          </a:prstGeom>
        </p:spPr>
      </p:pic>
      <p:grpSp>
        <p:nvGrpSpPr>
          <p:cNvPr id="10" name="グループ化 1">
            <a:extLst>
              <a:ext uri="{FF2B5EF4-FFF2-40B4-BE49-F238E27FC236}">
                <a16:creationId xmlns:a16="http://schemas.microsoft.com/office/drawing/2014/main" id="{3ADBEE1C-68B1-4961-8C46-92C7A669B46A}"/>
              </a:ext>
            </a:extLst>
          </p:cNvPr>
          <p:cNvGrpSpPr>
            <a:grpSpLocks/>
          </p:cNvGrpSpPr>
          <p:nvPr/>
        </p:nvGrpSpPr>
        <p:grpSpPr bwMode="auto">
          <a:xfrm>
            <a:off x="344488" y="1393200"/>
            <a:ext cx="415498" cy="647700"/>
            <a:chOff x="8946000" y="4620357"/>
            <a:chExt cx="415497" cy="647700"/>
          </a:xfrm>
        </p:grpSpPr>
        <p:sp>
          <p:nvSpPr>
            <p:cNvPr id="11" name="下矢印 31">
              <a:extLst>
                <a:ext uri="{FF2B5EF4-FFF2-40B4-BE49-F238E27FC236}">
                  <a16:creationId xmlns:a16="http://schemas.microsoft.com/office/drawing/2014/main" id="{BE23065E-837C-46A6-AAC8-655E8EB19052}"/>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3" name="正方形/長方形 1">
              <a:extLst>
                <a:ext uri="{FF2B5EF4-FFF2-40B4-BE49-F238E27FC236}">
                  <a16:creationId xmlns:a16="http://schemas.microsoft.com/office/drawing/2014/main" id="{BA5705A1-702A-42B4-974B-526FEA4BC130}"/>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17" name="グループ化 19">
            <a:extLst>
              <a:ext uri="{FF2B5EF4-FFF2-40B4-BE49-F238E27FC236}">
                <a16:creationId xmlns:a16="http://schemas.microsoft.com/office/drawing/2014/main" id="{14636E10-C225-4B9F-AD1D-E8971FB99E25}"/>
              </a:ext>
            </a:extLst>
          </p:cNvPr>
          <p:cNvGrpSpPr>
            <a:grpSpLocks/>
          </p:cNvGrpSpPr>
          <p:nvPr/>
        </p:nvGrpSpPr>
        <p:grpSpPr bwMode="auto">
          <a:xfrm>
            <a:off x="1584000" y="889200"/>
            <a:ext cx="433387" cy="647700"/>
            <a:chOff x="9008376" y="4278533"/>
            <a:chExt cx="432048" cy="647700"/>
          </a:xfrm>
        </p:grpSpPr>
        <p:sp>
          <p:nvSpPr>
            <p:cNvPr id="18" name="下矢印 20">
              <a:extLst>
                <a:ext uri="{FF2B5EF4-FFF2-40B4-BE49-F238E27FC236}">
                  <a16:creationId xmlns:a16="http://schemas.microsoft.com/office/drawing/2014/main" id="{34F0E5E1-C4B1-447E-9139-B49350C233B7}"/>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9" name="テキスト ボックス 21">
              <a:extLst>
                <a:ext uri="{FF2B5EF4-FFF2-40B4-BE49-F238E27FC236}">
                  <a16:creationId xmlns:a16="http://schemas.microsoft.com/office/drawing/2014/main" id="{CFA54E07-A06A-4B5C-A58E-F6D6066DBE32}"/>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sp>
        <p:nvSpPr>
          <p:cNvPr id="8" name="Text Box 8">
            <a:extLst>
              <a:ext uri="{FF2B5EF4-FFF2-40B4-BE49-F238E27FC236}">
                <a16:creationId xmlns:a16="http://schemas.microsoft.com/office/drawing/2014/main" id="{8B911BE7-488C-4993-A08F-581949DDC2BE}"/>
              </a:ext>
            </a:extLst>
          </p:cNvPr>
          <p:cNvSpPr txBox="1">
            <a:spLocks noChangeArrowheads="1"/>
          </p:cNvSpPr>
          <p:nvPr/>
        </p:nvSpPr>
        <p:spPr bwMode="auto">
          <a:xfrm>
            <a:off x="5796172" y="46100"/>
            <a:ext cx="4053371" cy="341632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（ごくまれに塩基の表記で「</a:t>
            </a:r>
            <a:r>
              <a:rPr lang="en-US" altLang="ja-JP" dirty="0">
                <a:solidFill>
                  <a:schemeClr val="bg1">
                    <a:lumMod val="50000"/>
                  </a:schemeClr>
                </a:solidFill>
                <a:latin typeface="+mn-ea"/>
              </a:rPr>
              <a:t>A or C</a:t>
            </a:r>
            <a:r>
              <a:rPr lang="ja-JP" altLang="en-US" dirty="0">
                <a:solidFill>
                  <a:schemeClr val="bg1">
                    <a:lumMod val="50000"/>
                  </a:schemeClr>
                </a:solidFill>
                <a:latin typeface="+mn-ea"/>
              </a:rPr>
              <a:t>を意味する</a:t>
            </a:r>
            <a:r>
              <a:rPr lang="en-US" altLang="ja-JP" dirty="0">
                <a:solidFill>
                  <a:schemeClr val="bg1">
                    <a:lumMod val="50000"/>
                  </a:schemeClr>
                </a:solidFill>
                <a:latin typeface="+mn-ea"/>
              </a:rPr>
              <a:t>M</a:t>
            </a:r>
            <a:r>
              <a:rPr lang="ja-JP" altLang="en-US" dirty="0">
                <a:solidFill>
                  <a:schemeClr val="bg1">
                    <a:lumMod val="50000"/>
                  </a:schemeClr>
                </a:solidFill>
                <a:latin typeface="+mn-ea"/>
              </a:rPr>
              <a:t>」や「</a:t>
            </a:r>
            <a:r>
              <a:rPr lang="en-US" altLang="ja-JP" dirty="0">
                <a:solidFill>
                  <a:schemeClr val="bg1">
                    <a:lumMod val="50000"/>
                  </a:schemeClr>
                </a:solidFill>
                <a:latin typeface="+mn-ea"/>
              </a:rPr>
              <a:t>A or G</a:t>
            </a:r>
            <a:r>
              <a:rPr lang="ja-JP" altLang="en-US" dirty="0">
                <a:solidFill>
                  <a:schemeClr val="bg1">
                    <a:lumMod val="50000"/>
                  </a:schemeClr>
                </a:solidFill>
                <a:latin typeface="+mn-ea"/>
              </a:rPr>
              <a:t>を意味する</a:t>
            </a:r>
            <a:r>
              <a:rPr lang="en-US" altLang="ja-JP" dirty="0">
                <a:solidFill>
                  <a:schemeClr val="bg1">
                    <a:lumMod val="50000"/>
                  </a:schemeClr>
                </a:solidFill>
                <a:latin typeface="+mn-ea"/>
              </a:rPr>
              <a:t>R</a:t>
            </a:r>
            <a:r>
              <a:rPr lang="ja-JP" altLang="en-US" dirty="0">
                <a:solidFill>
                  <a:schemeClr val="bg1">
                    <a:lumMod val="50000"/>
                  </a:schemeClr>
                </a:solidFill>
                <a:latin typeface="+mn-ea"/>
              </a:rPr>
              <a:t>」などを見かけますが実質的に無視でもよいので</a:t>
            </a:r>
            <a:r>
              <a:rPr lang="en-US" altLang="ja-JP" dirty="0">
                <a:solidFill>
                  <a:schemeClr val="bg1">
                    <a:lumMod val="50000"/>
                  </a:schemeClr>
                </a:solidFill>
                <a:latin typeface="+mn-ea"/>
              </a:rPr>
              <a:t>…</a:t>
            </a:r>
            <a:r>
              <a:rPr lang="ja-JP" altLang="en-US" dirty="0">
                <a:solidFill>
                  <a:schemeClr val="bg1">
                    <a:lumMod val="50000"/>
                  </a:schemeClr>
                </a:solidFill>
                <a:latin typeface="+mn-ea"/>
              </a:rPr>
              <a:t>）普段よく取り扱う「</a:t>
            </a:r>
            <a:r>
              <a:rPr lang="en-US" altLang="ja-JP" dirty="0">
                <a:solidFill>
                  <a:schemeClr val="bg1">
                    <a:lumMod val="50000"/>
                  </a:schemeClr>
                </a:solidFill>
                <a:latin typeface="+mn-ea"/>
              </a:rPr>
              <a:t>A, C, G, T, and N</a:t>
            </a:r>
            <a:r>
              <a:rPr lang="ja-JP" altLang="en-US" dirty="0">
                <a:solidFill>
                  <a:schemeClr val="bg1">
                    <a:lumMod val="50000"/>
                  </a:schemeClr>
                </a:solidFill>
                <a:latin typeface="+mn-ea"/>
              </a:rPr>
              <a:t>」の</a:t>
            </a:r>
            <a:r>
              <a:rPr lang="en-US" altLang="ja-JP" dirty="0">
                <a:solidFill>
                  <a:schemeClr val="bg1">
                    <a:lumMod val="50000"/>
                  </a:schemeClr>
                </a:solidFill>
                <a:latin typeface="+mn-ea"/>
              </a:rPr>
              <a:t>5</a:t>
            </a:r>
            <a:r>
              <a:rPr lang="ja-JP" altLang="en-US" dirty="0">
                <a:solidFill>
                  <a:schemeClr val="bg1">
                    <a:lumMod val="50000"/>
                  </a:schemeClr>
                </a:solidFill>
                <a:latin typeface="+mn-ea"/>
              </a:rPr>
              <a:t>種類に限定した結果を得るやり方が、①例題</a:t>
            </a:r>
            <a:r>
              <a:rPr lang="en-US" altLang="ja-JP" dirty="0">
                <a:solidFill>
                  <a:schemeClr val="bg1">
                    <a:lumMod val="50000"/>
                  </a:schemeClr>
                </a:solidFill>
                <a:latin typeface="+mn-ea"/>
              </a:rPr>
              <a:t>2</a:t>
            </a:r>
            <a:r>
              <a:rPr lang="ja-JP" altLang="en-US" dirty="0">
                <a:solidFill>
                  <a:schemeClr val="bg1">
                    <a:lumMod val="50000"/>
                  </a:schemeClr>
                </a:solidFill>
                <a:latin typeface="+mn-ea"/>
              </a:rPr>
              <a:t>です。②このサイトは、必要に応じて変更する箇所を、③スクリプトの上部に集約している。①例題</a:t>
            </a:r>
            <a:r>
              <a:rPr lang="en-US" altLang="ja-JP" dirty="0">
                <a:solidFill>
                  <a:schemeClr val="bg1">
                    <a:lumMod val="50000"/>
                  </a:schemeClr>
                </a:solidFill>
                <a:latin typeface="+mn-ea"/>
              </a:rPr>
              <a:t>2</a:t>
            </a:r>
            <a:r>
              <a:rPr lang="ja-JP" altLang="en-US" dirty="0">
                <a:solidFill>
                  <a:schemeClr val="bg1">
                    <a:lumMod val="50000"/>
                  </a:schemeClr>
                </a:solidFill>
                <a:latin typeface="+mn-ea"/>
              </a:rPr>
              <a:t>では、④のところで出力させたい塩基を指定している。</a:t>
            </a:r>
            <a:r>
              <a:rPr lang="ja-JP" altLang="en-US" dirty="0">
                <a:latin typeface="+mn-ea"/>
              </a:rPr>
              <a:t>もちろん④で指定した文字列ベクトル情報を含む、⑤</a:t>
            </a:r>
            <a:r>
              <a:rPr lang="en-US" altLang="ja-JP" dirty="0" err="1">
                <a:latin typeface="+mn-ea"/>
              </a:rPr>
              <a:t>param_base</a:t>
            </a:r>
            <a:r>
              <a:rPr lang="ja-JP" altLang="en-US" dirty="0">
                <a:latin typeface="+mn-ea"/>
              </a:rPr>
              <a:t>が、⑥の部分で利用されているなどの違いはあります。</a:t>
            </a:r>
            <a:endParaRPr lang="en-US" altLang="ja-JP" dirty="0">
              <a:latin typeface="+mn-ea"/>
            </a:endParaRPr>
          </a:p>
        </p:txBody>
      </p:sp>
      <p:grpSp>
        <p:nvGrpSpPr>
          <p:cNvPr id="21" name="グループ化 19">
            <a:extLst>
              <a:ext uri="{FF2B5EF4-FFF2-40B4-BE49-F238E27FC236}">
                <a16:creationId xmlns:a16="http://schemas.microsoft.com/office/drawing/2014/main" id="{860E3F2C-57C9-4916-B854-B4FBC679BB20}"/>
              </a:ext>
            </a:extLst>
          </p:cNvPr>
          <p:cNvGrpSpPr>
            <a:grpSpLocks/>
          </p:cNvGrpSpPr>
          <p:nvPr/>
        </p:nvGrpSpPr>
        <p:grpSpPr bwMode="auto">
          <a:xfrm>
            <a:off x="3852000" y="2502000"/>
            <a:ext cx="433387" cy="647700"/>
            <a:chOff x="9008376" y="4278533"/>
            <a:chExt cx="432048" cy="647700"/>
          </a:xfrm>
        </p:grpSpPr>
        <p:sp>
          <p:nvSpPr>
            <p:cNvPr id="22" name="下矢印 20">
              <a:extLst>
                <a:ext uri="{FF2B5EF4-FFF2-40B4-BE49-F238E27FC236}">
                  <a16:creationId xmlns:a16="http://schemas.microsoft.com/office/drawing/2014/main" id="{55F74BA3-34F3-4EAE-92BE-6EA149A6B9CD}"/>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4" name="テキスト ボックス 21">
              <a:extLst>
                <a:ext uri="{FF2B5EF4-FFF2-40B4-BE49-F238E27FC236}">
                  <a16:creationId xmlns:a16="http://schemas.microsoft.com/office/drawing/2014/main" id="{7EA5F6CC-3E13-4FF7-8DAE-5AF601C34D92}"/>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cxnSp>
        <p:nvCxnSpPr>
          <p:cNvPr id="25" name="直線コネクタ 24">
            <a:extLst>
              <a:ext uri="{FF2B5EF4-FFF2-40B4-BE49-F238E27FC236}">
                <a16:creationId xmlns:a16="http://schemas.microsoft.com/office/drawing/2014/main" id="{19FD44FE-37D5-495C-97D4-A3DAED6EE6AD}"/>
              </a:ext>
            </a:extLst>
          </p:cNvPr>
          <p:cNvCxnSpPr/>
          <p:nvPr/>
        </p:nvCxnSpPr>
        <p:spPr>
          <a:xfrm>
            <a:off x="421200" y="2934000"/>
            <a:ext cx="864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7" name="グループ化 22">
            <a:extLst>
              <a:ext uri="{FF2B5EF4-FFF2-40B4-BE49-F238E27FC236}">
                <a16:creationId xmlns:a16="http://schemas.microsoft.com/office/drawing/2014/main" id="{A9D12F1A-33CA-441D-AC79-8FD479D3B18E}"/>
              </a:ext>
            </a:extLst>
          </p:cNvPr>
          <p:cNvGrpSpPr>
            <a:grpSpLocks/>
          </p:cNvGrpSpPr>
          <p:nvPr/>
        </p:nvGrpSpPr>
        <p:grpSpPr bwMode="auto">
          <a:xfrm>
            <a:off x="529200" y="2924944"/>
            <a:ext cx="647700" cy="368300"/>
            <a:chOff x="8113143" y="5184000"/>
            <a:chExt cx="647700" cy="369332"/>
          </a:xfrm>
        </p:grpSpPr>
        <p:sp>
          <p:nvSpPr>
            <p:cNvPr id="28" name="下矢印 23">
              <a:extLst>
                <a:ext uri="{FF2B5EF4-FFF2-40B4-BE49-F238E27FC236}">
                  <a16:creationId xmlns:a16="http://schemas.microsoft.com/office/drawing/2014/main" id="{86616A2D-E8F0-4E56-942F-CD6758BBE9E0}"/>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9" name="テキスト ボックス 24">
              <a:extLst>
                <a:ext uri="{FF2B5EF4-FFF2-40B4-BE49-F238E27FC236}">
                  <a16:creationId xmlns:a16="http://schemas.microsoft.com/office/drawing/2014/main" id="{D357B36D-C534-4937-BF1A-147F13A23227}"/>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grpSp>
        <p:nvGrpSpPr>
          <p:cNvPr id="30" name="グループ化 22">
            <a:extLst>
              <a:ext uri="{FF2B5EF4-FFF2-40B4-BE49-F238E27FC236}">
                <a16:creationId xmlns:a16="http://schemas.microsoft.com/office/drawing/2014/main" id="{4CA0A72D-9175-41E5-94A9-5BCCE0CC9457}"/>
              </a:ext>
            </a:extLst>
          </p:cNvPr>
          <p:cNvGrpSpPr>
            <a:grpSpLocks/>
          </p:cNvGrpSpPr>
          <p:nvPr/>
        </p:nvGrpSpPr>
        <p:grpSpPr bwMode="auto">
          <a:xfrm>
            <a:off x="3492000" y="4633200"/>
            <a:ext cx="647700" cy="368300"/>
            <a:chOff x="8113143" y="5184000"/>
            <a:chExt cx="647700" cy="369332"/>
          </a:xfrm>
        </p:grpSpPr>
        <p:sp>
          <p:nvSpPr>
            <p:cNvPr id="31" name="下矢印 23">
              <a:extLst>
                <a:ext uri="{FF2B5EF4-FFF2-40B4-BE49-F238E27FC236}">
                  <a16:creationId xmlns:a16="http://schemas.microsoft.com/office/drawing/2014/main" id="{89885B93-217D-4D6D-94A1-7D2D65CEE080}"/>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2" name="テキスト ボックス 24">
              <a:extLst>
                <a:ext uri="{FF2B5EF4-FFF2-40B4-BE49-F238E27FC236}">
                  <a16:creationId xmlns:a16="http://schemas.microsoft.com/office/drawing/2014/main" id="{061CA1C0-87A5-44E7-A835-88A1CC213AD7}"/>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⑥</a:t>
              </a:r>
            </a:p>
          </p:txBody>
        </p:sp>
      </p:grpSp>
      <p:sp>
        <p:nvSpPr>
          <p:cNvPr id="33" name="テキスト ボックス 17">
            <a:extLst>
              <a:ext uri="{FF2B5EF4-FFF2-40B4-BE49-F238E27FC236}">
                <a16:creationId xmlns:a16="http://schemas.microsoft.com/office/drawing/2014/main" id="{EB918671-81C4-43FA-A996-5654CA2ECC8D}"/>
              </a:ext>
            </a:extLst>
          </p:cNvPr>
          <p:cNvSpPr txBox="1">
            <a:spLocks noChangeArrowheads="1"/>
          </p:cNvSpPr>
          <p:nvPr/>
        </p:nvSpPr>
        <p:spPr bwMode="auto">
          <a:xfrm>
            <a:off x="5169024"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spTree>
    <p:extLst>
      <p:ext uri="{BB962C8B-B14F-4D97-AF65-F5344CB8AC3E}">
        <p14:creationId xmlns:p14="http://schemas.microsoft.com/office/powerpoint/2010/main" val="17763931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17A08D7-6BF6-4D0B-AC6C-8968BB0112A4}"/>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他の例題を実行</a:t>
            </a:r>
            <a:r>
              <a:rPr lang="en-US" altLang="ja-JP" sz="4000" dirty="0">
                <a:latin typeface="+mn-ea"/>
              </a:rPr>
              <a:t>6</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65</a:t>
            </a:fld>
            <a:endParaRPr lang="en-US" altLang="ja-JP" dirty="0">
              <a:solidFill>
                <a:srgbClr val="000000"/>
              </a:solidFill>
            </a:endParaRPr>
          </a:p>
        </p:txBody>
      </p:sp>
      <p:pic>
        <p:nvPicPr>
          <p:cNvPr id="23" name="図 22">
            <a:extLst>
              <a:ext uri="{FF2B5EF4-FFF2-40B4-BE49-F238E27FC236}">
                <a16:creationId xmlns:a16="http://schemas.microsoft.com/office/drawing/2014/main" id="{50C60C95-F279-4E83-9477-EC43E2B0BC0A}"/>
              </a:ext>
            </a:extLst>
          </p:cNvPr>
          <p:cNvPicPr>
            <a:picLocks noChangeAspect="1"/>
          </p:cNvPicPr>
          <p:nvPr/>
        </p:nvPicPr>
        <p:blipFill>
          <a:blip r:embed="rId4"/>
          <a:stretch>
            <a:fillRect/>
          </a:stretch>
        </p:blipFill>
        <p:spPr>
          <a:xfrm>
            <a:off x="792000" y="180000"/>
            <a:ext cx="4480948" cy="175275"/>
          </a:xfrm>
          <a:prstGeom prst="rect">
            <a:avLst/>
          </a:prstGeom>
        </p:spPr>
      </p:pic>
      <p:grpSp>
        <p:nvGrpSpPr>
          <p:cNvPr id="10" name="グループ化 1">
            <a:extLst>
              <a:ext uri="{FF2B5EF4-FFF2-40B4-BE49-F238E27FC236}">
                <a16:creationId xmlns:a16="http://schemas.microsoft.com/office/drawing/2014/main" id="{3ADBEE1C-68B1-4961-8C46-92C7A669B46A}"/>
              </a:ext>
            </a:extLst>
          </p:cNvPr>
          <p:cNvGrpSpPr>
            <a:grpSpLocks/>
          </p:cNvGrpSpPr>
          <p:nvPr/>
        </p:nvGrpSpPr>
        <p:grpSpPr bwMode="auto">
          <a:xfrm>
            <a:off x="344488" y="1393200"/>
            <a:ext cx="415498" cy="647700"/>
            <a:chOff x="8946000" y="4620357"/>
            <a:chExt cx="415497" cy="647700"/>
          </a:xfrm>
        </p:grpSpPr>
        <p:sp>
          <p:nvSpPr>
            <p:cNvPr id="11" name="下矢印 31">
              <a:extLst>
                <a:ext uri="{FF2B5EF4-FFF2-40B4-BE49-F238E27FC236}">
                  <a16:creationId xmlns:a16="http://schemas.microsoft.com/office/drawing/2014/main" id="{BE23065E-837C-46A6-AAC8-655E8EB19052}"/>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3" name="正方形/長方形 1">
              <a:extLst>
                <a:ext uri="{FF2B5EF4-FFF2-40B4-BE49-F238E27FC236}">
                  <a16:creationId xmlns:a16="http://schemas.microsoft.com/office/drawing/2014/main" id="{BA5705A1-702A-42B4-974B-526FEA4BC130}"/>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
        <p:nvSpPr>
          <p:cNvPr id="8" name="Text Box 8">
            <a:extLst>
              <a:ext uri="{FF2B5EF4-FFF2-40B4-BE49-F238E27FC236}">
                <a16:creationId xmlns:a16="http://schemas.microsoft.com/office/drawing/2014/main" id="{8B911BE7-488C-4993-A08F-581949DDC2BE}"/>
              </a:ext>
            </a:extLst>
          </p:cNvPr>
          <p:cNvSpPr txBox="1">
            <a:spLocks noChangeArrowheads="1"/>
          </p:cNvSpPr>
          <p:nvPr/>
        </p:nvSpPr>
        <p:spPr bwMode="auto">
          <a:xfrm>
            <a:off x="5796172" y="46100"/>
            <a:ext cx="4053371" cy="369332"/>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①例題</a:t>
            </a:r>
            <a:r>
              <a:rPr lang="en-US" altLang="ja-JP" dirty="0">
                <a:latin typeface="+mn-ea"/>
              </a:rPr>
              <a:t>2</a:t>
            </a:r>
            <a:r>
              <a:rPr lang="ja-JP" altLang="en-US" dirty="0">
                <a:latin typeface="+mn-ea"/>
              </a:rPr>
              <a:t>をコピペ実行。</a:t>
            </a:r>
            <a:endParaRPr lang="en-US" altLang="ja-JP" dirty="0">
              <a:latin typeface="+mn-ea"/>
            </a:endParaRPr>
          </a:p>
        </p:txBody>
      </p:sp>
    </p:spTree>
    <p:extLst>
      <p:ext uri="{BB962C8B-B14F-4D97-AF65-F5344CB8AC3E}">
        <p14:creationId xmlns:p14="http://schemas.microsoft.com/office/powerpoint/2010/main" val="5382714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4ABE763-C057-42C6-A586-A6F2F20DF181}"/>
              </a:ext>
            </a:extLst>
          </p:cNvPr>
          <p:cNvPicPr>
            <a:picLocks noChangeAspect="1"/>
          </p:cNvPicPr>
          <p:nvPr/>
        </p:nvPicPr>
        <p:blipFill>
          <a:blip r:embed="rId3"/>
          <a:stretch>
            <a:fillRect/>
          </a:stretch>
        </p:blipFill>
        <p:spPr>
          <a:xfrm>
            <a:off x="36000" y="936000"/>
            <a:ext cx="9391650" cy="5162550"/>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他の例題を実行</a:t>
            </a:r>
            <a:r>
              <a:rPr lang="en-US" altLang="ja-JP" sz="4000" dirty="0">
                <a:latin typeface="+mn-ea"/>
              </a:rPr>
              <a:t>7</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66</a:t>
            </a:fld>
            <a:endParaRPr lang="en-US" altLang="ja-JP" dirty="0">
              <a:solidFill>
                <a:srgbClr val="000000"/>
              </a:solidFill>
            </a:endParaRPr>
          </a:p>
        </p:txBody>
      </p:sp>
      <p:pic>
        <p:nvPicPr>
          <p:cNvPr id="23" name="図 22">
            <a:extLst>
              <a:ext uri="{FF2B5EF4-FFF2-40B4-BE49-F238E27FC236}">
                <a16:creationId xmlns:a16="http://schemas.microsoft.com/office/drawing/2014/main" id="{50C60C95-F279-4E83-9477-EC43E2B0BC0A}"/>
              </a:ext>
            </a:extLst>
          </p:cNvPr>
          <p:cNvPicPr>
            <a:picLocks noChangeAspect="1"/>
          </p:cNvPicPr>
          <p:nvPr/>
        </p:nvPicPr>
        <p:blipFill>
          <a:blip r:embed="rId4"/>
          <a:stretch>
            <a:fillRect/>
          </a:stretch>
        </p:blipFill>
        <p:spPr>
          <a:xfrm>
            <a:off x="792000" y="180000"/>
            <a:ext cx="4480948" cy="175275"/>
          </a:xfrm>
          <a:prstGeom prst="rect">
            <a:avLst/>
          </a:prstGeom>
        </p:spPr>
      </p:pic>
      <p:sp>
        <p:nvSpPr>
          <p:cNvPr id="8" name="Text Box 8">
            <a:extLst>
              <a:ext uri="{FF2B5EF4-FFF2-40B4-BE49-F238E27FC236}">
                <a16:creationId xmlns:a16="http://schemas.microsoft.com/office/drawing/2014/main" id="{8B911BE7-488C-4993-A08F-581949DDC2BE}"/>
              </a:ext>
            </a:extLst>
          </p:cNvPr>
          <p:cNvSpPr txBox="1">
            <a:spLocks noChangeArrowheads="1"/>
          </p:cNvSpPr>
          <p:nvPr/>
        </p:nvSpPr>
        <p:spPr bwMode="auto">
          <a:xfrm>
            <a:off x="5796172" y="46100"/>
            <a:ext cx="4053371" cy="64633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①例題</a:t>
            </a:r>
            <a:r>
              <a:rPr lang="en-US" altLang="ja-JP" dirty="0">
                <a:solidFill>
                  <a:schemeClr val="bg1">
                    <a:lumMod val="50000"/>
                  </a:schemeClr>
                </a:solidFill>
                <a:latin typeface="+mn-ea"/>
              </a:rPr>
              <a:t>2</a:t>
            </a:r>
            <a:r>
              <a:rPr lang="ja-JP" altLang="en-US" dirty="0">
                <a:solidFill>
                  <a:schemeClr val="bg1">
                    <a:lumMod val="50000"/>
                  </a:schemeClr>
                </a:solidFill>
                <a:latin typeface="+mn-ea"/>
              </a:rPr>
              <a:t>をコピペ実行。</a:t>
            </a:r>
            <a:r>
              <a:rPr lang="ja-JP" altLang="en-US" dirty="0">
                <a:latin typeface="+mn-ea"/>
              </a:rPr>
              <a:t>②</a:t>
            </a:r>
            <a:r>
              <a:rPr lang="en-US" altLang="ja-JP" dirty="0">
                <a:latin typeface="+mn-ea"/>
              </a:rPr>
              <a:t>Console</a:t>
            </a:r>
            <a:r>
              <a:rPr lang="ja-JP" altLang="en-US" dirty="0">
                <a:latin typeface="+mn-ea"/>
              </a:rPr>
              <a:t>画面上にコピペ実行した直後の状態。</a:t>
            </a:r>
            <a:endParaRPr lang="en-US" altLang="ja-JP" dirty="0">
              <a:latin typeface="+mn-ea"/>
            </a:endParaRPr>
          </a:p>
        </p:txBody>
      </p:sp>
      <p:grpSp>
        <p:nvGrpSpPr>
          <p:cNvPr id="14" name="グループ化 25">
            <a:extLst>
              <a:ext uri="{FF2B5EF4-FFF2-40B4-BE49-F238E27FC236}">
                <a16:creationId xmlns:a16="http://schemas.microsoft.com/office/drawing/2014/main" id="{F695615D-2AB5-4836-827A-090634949062}"/>
              </a:ext>
            </a:extLst>
          </p:cNvPr>
          <p:cNvGrpSpPr>
            <a:grpSpLocks/>
          </p:cNvGrpSpPr>
          <p:nvPr/>
        </p:nvGrpSpPr>
        <p:grpSpPr bwMode="auto">
          <a:xfrm>
            <a:off x="108000" y="3024000"/>
            <a:ext cx="647700" cy="368300"/>
            <a:chOff x="8265543" y="5967772"/>
            <a:chExt cx="647700" cy="369332"/>
          </a:xfrm>
        </p:grpSpPr>
        <p:sp>
          <p:nvSpPr>
            <p:cNvPr id="15" name="下矢印 26">
              <a:extLst>
                <a:ext uri="{FF2B5EF4-FFF2-40B4-BE49-F238E27FC236}">
                  <a16:creationId xmlns:a16="http://schemas.microsoft.com/office/drawing/2014/main" id="{863847FA-1D72-4E86-A631-1C81F598E4A2}"/>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6" name="テキスト ボックス 27">
              <a:extLst>
                <a:ext uri="{FF2B5EF4-FFF2-40B4-BE49-F238E27FC236}">
                  <a16:creationId xmlns:a16="http://schemas.microsoft.com/office/drawing/2014/main" id="{F733D77A-6A0B-4EDD-AA9D-6D820403C3E4}"/>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spTree>
    <p:extLst>
      <p:ext uri="{BB962C8B-B14F-4D97-AF65-F5344CB8AC3E}">
        <p14:creationId xmlns:p14="http://schemas.microsoft.com/office/powerpoint/2010/main" val="25848897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E7B10BE-A4AE-42BD-A706-4F990FC3EF1C}"/>
              </a:ext>
            </a:extLst>
          </p:cNvPr>
          <p:cNvPicPr>
            <a:picLocks noChangeAspect="1"/>
          </p:cNvPicPr>
          <p:nvPr/>
        </p:nvPicPr>
        <p:blipFill>
          <a:blip r:embed="rId3"/>
          <a:stretch>
            <a:fillRect/>
          </a:stretch>
        </p:blipFill>
        <p:spPr>
          <a:xfrm>
            <a:off x="36000" y="936000"/>
            <a:ext cx="9391650" cy="5162550"/>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他の例題を実行</a:t>
            </a:r>
            <a:r>
              <a:rPr lang="en-US" altLang="ja-JP" sz="4000" dirty="0">
                <a:latin typeface="+mn-ea"/>
              </a:rPr>
              <a:t>8</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67</a:t>
            </a:fld>
            <a:endParaRPr lang="en-US" altLang="ja-JP" dirty="0">
              <a:solidFill>
                <a:srgbClr val="000000"/>
              </a:solidFill>
            </a:endParaRPr>
          </a:p>
        </p:txBody>
      </p:sp>
      <p:pic>
        <p:nvPicPr>
          <p:cNvPr id="23" name="図 22">
            <a:extLst>
              <a:ext uri="{FF2B5EF4-FFF2-40B4-BE49-F238E27FC236}">
                <a16:creationId xmlns:a16="http://schemas.microsoft.com/office/drawing/2014/main" id="{50C60C95-F279-4E83-9477-EC43E2B0BC0A}"/>
              </a:ext>
            </a:extLst>
          </p:cNvPr>
          <p:cNvPicPr>
            <a:picLocks noChangeAspect="1"/>
          </p:cNvPicPr>
          <p:nvPr/>
        </p:nvPicPr>
        <p:blipFill>
          <a:blip r:embed="rId4"/>
          <a:stretch>
            <a:fillRect/>
          </a:stretch>
        </p:blipFill>
        <p:spPr>
          <a:xfrm>
            <a:off x="792000" y="180000"/>
            <a:ext cx="4480948" cy="175275"/>
          </a:xfrm>
          <a:prstGeom prst="rect">
            <a:avLst/>
          </a:prstGeom>
        </p:spPr>
      </p:pic>
      <p:sp>
        <p:nvSpPr>
          <p:cNvPr id="8" name="Text Box 8">
            <a:extLst>
              <a:ext uri="{FF2B5EF4-FFF2-40B4-BE49-F238E27FC236}">
                <a16:creationId xmlns:a16="http://schemas.microsoft.com/office/drawing/2014/main" id="{8B911BE7-488C-4993-A08F-581949DDC2BE}"/>
              </a:ext>
            </a:extLst>
          </p:cNvPr>
          <p:cNvSpPr txBox="1">
            <a:spLocks noChangeArrowheads="1"/>
          </p:cNvSpPr>
          <p:nvPr/>
        </p:nvSpPr>
        <p:spPr bwMode="auto">
          <a:xfrm>
            <a:off x="5796172" y="46100"/>
            <a:ext cx="4053371" cy="313932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①例題</a:t>
            </a:r>
            <a:r>
              <a:rPr lang="en-US" altLang="ja-JP" dirty="0">
                <a:solidFill>
                  <a:schemeClr val="bg1">
                    <a:lumMod val="50000"/>
                  </a:schemeClr>
                </a:solidFill>
                <a:latin typeface="+mn-ea"/>
              </a:rPr>
              <a:t>2</a:t>
            </a:r>
            <a:r>
              <a:rPr lang="ja-JP" altLang="en-US" dirty="0">
                <a:solidFill>
                  <a:schemeClr val="bg1">
                    <a:lumMod val="50000"/>
                  </a:schemeClr>
                </a:solidFill>
                <a:latin typeface="+mn-ea"/>
              </a:rPr>
              <a:t>をコピペ実行。②</a:t>
            </a:r>
            <a:r>
              <a:rPr lang="en-US" altLang="ja-JP" dirty="0">
                <a:solidFill>
                  <a:schemeClr val="bg1">
                    <a:lumMod val="50000"/>
                  </a:schemeClr>
                </a:solidFill>
                <a:latin typeface="+mn-ea"/>
              </a:rPr>
              <a:t>Console</a:t>
            </a:r>
            <a:r>
              <a:rPr lang="ja-JP" altLang="en-US" dirty="0">
                <a:solidFill>
                  <a:schemeClr val="bg1">
                    <a:lumMod val="50000"/>
                  </a:schemeClr>
                </a:solidFill>
                <a:latin typeface="+mn-ea"/>
              </a:rPr>
              <a:t>画面上にコピペ実行した直後の状態。</a:t>
            </a:r>
            <a:r>
              <a:rPr lang="ja-JP" altLang="en-US" dirty="0">
                <a:latin typeface="+mn-ea"/>
              </a:rPr>
              <a:t>③リロードして、④出力ファイル（</a:t>
            </a:r>
            <a:r>
              <a:rPr lang="en-US" altLang="ja-JP" dirty="0">
                <a:solidFill>
                  <a:srgbClr val="669900"/>
                </a:solidFill>
                <a:latin typeface="+mn-ea"/>
              </a:rPr>
              <a:t>hoge2.txt</a:t>
            </a:r>
            <a:r>
              <a:rPr lang="ja-JP" altLang="en-US" dirty="0">
                <a:latin typeface="+mn-ea"/>
              </a:rPr>
              <a:t>）をクリックして、⑤エディタ上で開いたところ。妥当な結果ですね。こんな感じでいくつかの例題を実行して、スクリプト間の違いや「スクリプト内で赤字で書いているコメント」を参考にして、コード内部でどのようなことが行われているかを理解していくとよいでしょう。</a:t>
            </a:r>
            <a:r>
              <a:rPr lang="ja-JP" altLang="en-US" dirty="0">
                <a:solidFill>
                  <a:srgbClr val="FF0000"/>
                </a:solidFill>
                <a:latin typeface="+mn-ea"/>
              </a:rPr>
              <a:t>ここまでが</a:t>
            </a:r>
            <a:r>
              <a:rPr lang="en-US" altLang="ja-JP" dirty="0">
                <a:solidFill>
                  <a:srgbClr val="FF0000"/>
                </a:solidFill>
                <a:latin typeface="+mn-ea"/>
              </a:rPr>
              <a:t>k-</a:t>
            </a:r>
            <a:r>
              <a:rPr lang="en-US" altLang="ja-JP" dirty="0" err="1">
                <a:solidFill>
                  <a:srgbClr val="FF0000"/>
                </a:solidFill>
                <a:latin typeface="+mn-ea"/>
              </a:rPr>
              <a:t>mer</a:t>
            </a:r>
            <a:r>
              <a:rPr lang="ja-JP" altLang="en-US" dirty="0">
                <a:solidFill>
                  <a:srgbClr val="FF0000"/>
                </a:solidFill>
                <a:latin typeface="+mn-ea"/>
              </a:rPr>
              <a:t>解析の</a:t>
            </a:r>
            <a:r>
              <a:rPr lang="en-US" altLang="ja-JP" dirty="0">
                <a:solidFill>
                  <a:srgbClr val="FF0000"/>
                </a:solidFill>
                <a:latin typeface="+mn-ea"/>
              </a:rPr>
              <a:t>k = 1</a:t>
            </a:r>
            <a:r>
              <a:rPr lang="ja-JP" altLang="en-US" dirty="0">
                <a:solidFill>
                  <a:srgbClr val="FF0000"/>
                </a:solidFill>
                <a:latin typeface="+mn-ea"/>
              </a:rPr>
              <a:t>の場合</a:t>
            </a:r>
            <a:r>
              <a:rPr lang="ja-JP" altLang="en-US" dirty="0">
                <a:latin typeface="+mn-ea"/>
              </a:rPr>
              <a:t>でした。</a:t>
            </a:r>
            <a:endParaRPr lang="en-US" altLang="ja-JP" dirty="0">
              <a:latin typeface="+mn-ea"/>
            </a:endParaRPr>
          </a:p>
        </p:txBody>
      </p:sp>
      <p:grpSp>
        <p:nvGrpSpPr>
          <p:cNvPr id="13" name="グループ化 19">
            <a:extLst>
              <a:ext uri="{FF2B5EF4-FFF2-40B4-BE49-F238E27FC236}">
                <a16:creationId xmlns:a16="http://schemas.microsoft.com/office/drawing/2014/main" id="{F1C95EAD-E4AC-4AAB-AF7B-E85F8C044863}"/>
              </a:ext>
            </a:extLst>
          </p:cNvPr>
          <p:cNvGrpSpPr>
            <a:grpSpLocks/>
          </p:cNvGrpSpPr>
          <p:nvPr/>
        </p:nvGrpSpPr>
        <p:grpSpPr bwMode="auto">
          <a:xfrm>
            <a:off x="9288000" y="3132000"/>
            <a:ext cx="433387" cy="647700"/>
            <a:chOff x="9008376" y="4278533"/>
            <a:chExt cx="432048" cy="647700"/>
          </a:xfrm>
        </p:grpSpPr>
        <p:sp>
          <p:nvSpPr>
            <p:cNvPr id="17" name="下矢印 20">
              <a:extLst>
                <a:ext uri="{FF2B5EF4-FFF2-40B4-BE49-F238E27FC236}">
                  <a16:creationId xmlns:a16="http://schemas.microsoft.com/office/drawing/2014/main" id="{405659FB-FB10-4303-8E00-8F2B553E1A29}"/>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8" name="テキスト ボックス 21">
              <a:extLst>
                <a:ext uri="{FF2B5EF4-FFF2-40B4-BE49-F238E27FC236}">
                  <a16:creationId xmlns:a16="http://schemas.microsoft.com/office/drawing/2014/main" id="{503810FF-4A59-46BA-840D-FB6BBA259C77}"/>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19" name="グループ化 18">
            <a:extLst>
              <a:ext uri="{FF2B5EF4-FFF2-40B4-BE49-F238E27FC236}">
                <a16:creationId xmlns:a16="http://schemas.microsoft.com/office/drawing/2014/main" id="{168F3D12-FDCA-4656-8801-BC89A752171E}"/>
              </a:ext>
            </a:extLst>
          </p:cNvPr>
          <p:cNvGrpSpPr>
            <a:grpSpLocks/>
          </p:cNvGrpSpPr>
          <p:nvPr/>
        </p:nvGrpSpPr>
        <p:grpSpPr bwMode="auto">
          <a:xfrm>
            <a:off x="7344000" y="4392000"/>
            <a:ext cx="433387" cy="647700"/>
            <a:chOff x="9008376" y="4278533"/>
            <a:chExt cx="432048" cy="647700"/>
          </a:xfrm>
        </p:grpSpPr>
        <p:sp>
          <p:nvSpPr>
            <p:cNvPr id="20" name="下矢印 20">
              <a:extLst>
                <a:ext uri="{FF2B5EF4-FFF2-40B4-BE49-F238E27FC236}">
                  <a16:creationId xmlns:a16="http://schemas.microsoft.com/office/drawing/2014/main" id="{45F84992-9F24-4CD4-928F-73B4F306C944}"/>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1" name="テキスト ボックス 20">
              <a:extLst>
                <a:ext uri="{FF2B5EF4-FFF2-40B4-BE49-F238E27FC236}">
                  <a16:creationId xmlns:a16="http://schemas.microsoft.com/office/drawing/2014/main" id="{81CB603C-F1E8-4721-879E-BE22C8E3AD16}"/>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grpSp>
        <p:nvGrpSpPr>
          <p:cNvPr id="22" name="グループ化 25">
            <a:extLst>
              <a:ext uri="{FF2B5EF4-FFF2-40B4-BE49-F238E27FC236}">
                <a16:creationId xmlns:a16="http://schemas.microsoft.com/office/drawing/2014/main" id="{1FB6AD08-6BC5-42F7-931E-EF737A36AC80}"/>
              </a:ext>
            </a:extLst>
          </p:cNvPr>
          <p:cNvGrpSpPr>
            <a:grpSpLocks/>
          </p:cNvGrpSpPr>
          <p:nvPr/>
        </p:nvGrpSpPr>
        <p:grpSpPr bwMode="auto">
          <a:xfrm>
            <a:off x="2145060" y="1512000"/>
            <a:ext cx="647700" cy="368300"/>
            <a:chOff x="8265543" y="5967772"/>
            <a:chExt cx="647700" cy="369332"/>
          </a:xfrm>
        </p:grpSpPr>
        <p:sp>
          <p:nvSpPr>
            <p:cNvPr id="24" name="下矢印 26">
              <a:extLst>
                <a:ext uri="{FF2B5EF4-FFF2-40B4-BE49-F238E27FC236}">
                  <a16:creationId xmlns:a16="http://schemas.microsoft.com/office/drawing/2014/main" id="{94A5331B-3BA1-4025-8287-26AD846574F1}"/>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5" name="テキスト ボックス 27">
              <a:extLst>
                <a:ext uri="{FF2B5EF4-FFF2-40B4-BE49-F238E27FC236}">
                  <a16:creationId xmlns:a16="http://schemas.microsoft.com/office/drawing/2014/main" id="{FA366F1F-DF25-4F48-AF19-1318D96D083E}"/>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spTree>
    <p:extLst>
      <p:ext uri="{BB962C8B-B14F-4D97-AF65-F5344CB8AC3E}">
        <p14:creationId xmlns:p14="http://schemas.microsoft.com/office/powerpoint/2010/main" val="4028244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6000"/>
            <a:ext cx="9453504" cy="4536157"/>
          </a:xfrm>
        </p:spPr>
        <p:txBody>
          <a:bodyPr/>
          <a:lstStyle/>
          <a:p>
            <a:r>
              <a:rPr lang="en-US" altLang="ja-JP" sz="2400" dirty="0">
                <a:solidFill>
                  <a:schemeClr val="bg1">
                    <a:lumMod val="50000"/>
                  </a:schemeClr>
                </a:solidFill>
                <a:latin typeface="+mn-ea"/>
              </a:rPr>
              <a:t>Introduction</a:t>
            </a:r>
            <a:r>
              <a:rPr lang="ja-JP" altLang="en-US" sz="2400" dirty="0">
                <a:solidFill>
                  <a:schemeClr val="bg1">
                    <a:lumMod val="50000"/>
                  </a:schemeClr>
                </a:solidFill>
                <a:latin typeface="+mn-ea"/>
              </a:rPr>
              <a:t>、出現頻度解析（</a:t>
            </a:r>
            <a:r>
              <a:rPr lang="en-US" altLang="ja-JP" sz="2400" dirty="0">
                <a:solidFill>
                  <a:schemeClr val="bg1">
                    <a:lumMod val="50000"/>
                  </a:schemeClr>
                </a:solidFill>
                <a:latin typeface="+mn-ea"/>
              </a:rPr>
              <a:t>k=2</a:t>
            </a:r>
            <a:r>
              <a:rPr lang="ja-JP" altLang="en-US" sz="2400" dirty="0">
                <a:solidFill>
                  <a:schemeClr val="bg1">
                    <a:lumMod val="50000"/>
                  </a:schemeClr>
                </a:solidFill>
                <a:latin typeface="+mn-ea"/>
              </a:rPr>
              <a:t>）、出現頻度解析（</a:t>
            </a:r>
            <a:r>
              <a:rPr lang="en-US" altLang="ja-JP" sz="2400" dirty="0">
                <a:solidFill>
                  <a:schemeClr val="bg1">
                    <a:lumMod val="50000"/>
                  </a:schemeClr>
                </a:solidFill>
                <a:latin typeface="+mn-ea"/>
              </a:rPr>
              <a:t>k=1</a:t>
            </a:r>
            <a:r>
              <a:rPr lang="ja-JP" altLang="en-US" sz="2400" dirty="0">
                <a:solidFill>
                  <a:schemeClr val="bg1">
                    <a:lumMod val="50000"/>
                  </a:schemeClr>
                </a:solidFill>
                <a:latin typeface="+mn-ea"/>
              </a:rPr>
              <a:t>）</a:t>
            </a:r>
            <a:endParaRPr lang="en-US" altLang="ja-JP" sz="2400" dirty="0">
              <a:solidFill>
                <a:schemeClr val="bg1">
                  <a:lumMod val="50000"/>
                </a:schemeClr>
              </a:solidFill>
              <a:latin typeface="+mn-ea"/>
            </a:endParaRPr>
          </a:p>
          <a:p>
            <a:r>
              <a:rPr lang="en-US" altLang="ja-JP" sz="2400" dirty="0">
                <a:solidFill>
                  <a:schemeClr val="bg1">
                    <a:lumMod val="50000"/>
                  </a:schemeClr>
                </a:solidFill>
                <a:latin typeface="+mn-ea"/>
              </a:rPr>
              <a:t>k=1</a:t>
            </a:r>
            <a:r>
              <a:rPr lang="ja-JP" altLang="en-US" sz="2400" dirty="0">
                <a:solidFill>
                  <a:schemeClr val="bg1">
                    <a:lumMod val="50000"/>
                  </a:schemeClr>
                </a:solidFill>
                <a:latin typeface="+mn-ea"/>
              </a:rPr>
              <a:t>で実践、</a:t>
            </a:r>
            <a:r>
              <a:rPr lang="en-US" altLang="ja-JP" sz="2400" dirty="0">
                <a:solidFill>
                  <a:schemeClr val="bg1">
                    <a:lumMod val="50000"/>
                  </a:schemeClr>
                </a:solidFill>
                <a:latin typeface="+mn-ea"/>
              </a:rPr>
              <a:t>multi-FASTA</a:t>
            </a:r>
            <a:r>
              <a:rPr lang="ja-JP" altLang="en-US" sz="2400" dirty="0">
                <a:solidFill>
                  <a:schemeClr val="bg1">
                    <a:lumMod val="50000"/>
                  </a:schemeClr>
                </a:solidFill>
                <a:latin typeface="+mn-ea"/>
              </a:rPr>
              <a:t>ファイル、他の例題を実行</a:t>
            </a:r>
            <a:endParaRPr lang="en-US" altLang="ja-JP" sz="2400" dirty="0">
              <a:solidFill>
                <a:schemeClr val="bg1">
                  <a:lumMod val="50000"/>
                </a:schemeClr>
              </a:solidFill>
              <a:latin typeface="+mn-ea"/>
            </a:endParaRPr>
          </a:p>
          <a:p>
            <a:r>
              <a:rPr lang="en-US" altLang="ja-JP" sz="2400" dirty="0">
                <a:latin typeface="+mn-ea"/>
              </a:rPr>
              <a:t>k=2</a:t>
            </a:r>
            <a:r>
              <a:rPr lang="ja-JP" altLang="en-US" sz="2400" dirty="0">
                <a:latin typeface="+mn-ea"/>
              </a:rPr>
              <a:t>で実践</a:t>
            </a:r>
            <a:r>
              <a:rPr lang="ja-JP" altLang="en-US" sz="2400" dirty="0">
                <a:solidFill>
                  <a:schemeClr val="bg1">
                    <a:lumMod val="50000"/>
                  </a:schemeClr>
                </a:solidFill>
                <a:latin typeface="+mn-ea"/>
              </a:rPr>
              <a:t>、関数マニュアル、例題</a:t>
            </a:r>
            <a:r>
              <a:rPr lang="en-US" altLang="ja-JP" sz="2400" dirty="0">
                <a:solidFill>
                  <a:schemeClr val="bg1">
                    <a:lumMod val="50000"/>
                  </a:schemeClr>
                </a:solidFill>
                <a:latin typeface="+mn-ea"/>
              </a:rPr>
              <a:t>2</a:t>
            </a:r>
            <a:r>
              <a:rPr lang="ja-JP" altLang="en-US" sz="2400" dirty="0">
                <a:solidFill>
                  <a:schemeClr val="bg1">
                    <a:lumMod val="50000"/>
                  </a:schemeClr>
                </a:solidFill>
                <a:latin typeface="+mn-ea"/>
              </a:rPr>
              <a:t>を実行、例題</a:t>
            </a:r>
            <a:r>
              <a:rPr lang="en-US" altLang="ja-JP" sz="2400" dirty="0">
                <a:solidFill>
                  <a:schemeClr val="bg1">
                    <a:lumMod val="50000"/>
                  </a:schemeClr>
                </a:solidFill>
                <a:latin typeface="+mn-ea"/>
              </a:rPr>
              <a:t>7</a:t>
            </a:r>
            <a:r>
              <a:rPr lang="ja-JP" altLang="en-US" sz="2400" dirty="0">
                <a:solidFill>
                  <a:schemeClr val="bg1">
                    <a:lumMod val="50000"/>
                  </a:schemeClr>
                </a:solidFill>
                <a:latin typeface="+mn-ea"/>
              </a:rPr>
              <a:t>を実行</a:t>
            </a:r>
            <a:endParaRPr lang="en-US" altLang="ja-JP" sz="2400" dirty="0">
              <a:solidFill>
                <a:schemeClr val="bg1">
                  <a:lumMod val="50000"/>
                </a:schemeClr>
              </a:solidFill>
              <a:latin typeface="+mn-ea"/>
            </a:endParaRPr>
          </a:p>
          <a:p>
            <a:r>
              <a:rPr lang="ja-JP" altLang="en-US" sz="2400" dirty="0">
                <a:solidFill>
                  <a:schemeClr val="bg1">
                    <a:lumMod val="50000"/>
                  </a:schemeClr>
                </a:solidFill>
                <a:latin typeface="+mn-ea"/>
              </a:rPr>
              <a:t>確率の話、作図（例題</a:t>
            </a:r>
            <a:r>
              <a:rPr lang="en-US" altLang="ja-JP" sz="2400" dirty="0">
                <a:solidFill>
                  <a:schemeClr val="bg1">
                    <a:lumMod val="50000"/>
                  </a:schemeClr>
                </a:solidFill>
                <a:latin typeface="+mn-ea"/>
              </a:rPr>
              <a:t>10</a:t>
            </a:r>
            <a:r>
              <a:rPr lang="ja-JP" altLang="en-US" sz="2400" dirty="0">
                <a:solidFill>
                  <a:schemeClr val="bg1">
                    <a:lumMod val="50000"/>
                  </a:schemeClr>
                </a:solidFill>
                <a:latin typeface="+mn-ea"/>
              </a:rPr>
              <a:t>）、作図（例題</a:t>
            </a:r>
            <a:r>
              <a:rPr lang="en-US" altLang="ja-JP" sz="2400" dirty="0">
                <a:solidFill>
                  <a:schemeClr val="bg1">
                    <a:lumMod val="50000"/>
                  </a:schemeClr>
                </a:solidFill>
                <a:latin typeface="+mn-ea"/>
              </a:rPr>
              <a:t>11</a:t>
            </a:r>
            <a:r>
              <a:rPr lang="ja-JP" altLang="en-US" sz="2400" dirty="0">
                <a:solidFill>
                  <a:schemeClr val="bg1">
                    <a:lumMod val="50000"/>
                  </a:schemeClr>
                </a:solidFill>
                <a:latin typeface="+mn-ea"/>
              </a:rPr>
              <a:t>）、作図（例題</a:t>
            </a:r>
            <a:r>
              <a:rPr lang="en-US" altLang="ja-JP" sz="2400" dirty="0">
                <a:solidFill>
                  <a:schemeClr val="bg1">
                    <a:lumMod val="50000"/>
                  </a:schemeClr>
                </a:solidFill>
                <a:latin typeface="+mn-ea"/>
              </a:rPr>
              <a:t>12</a:t>
            </a:r>
            <a:r>
              <a:rPr lang="ja-JP" altLang="en-US" sz="2400" dirty="0">
                <a:solidFill>
                  <a:schemeClr val="bg1">
                    <a:lumMod val="50000"/>
                  </a:schemeClr>
                </a:solidFill>
                <a:latin typeface="+mn-ea"/>
              </a:rPr>
              <a:t>）</a:t>
            </a:r>
            <a:endParaRPr lang="en-US" altLang="ja-JP" sz="2400" dirty="0">
              <a:solidFill>
                <a:schemeClr val="bg1">
                  <a:lumMod val="50000"/>
                </a:schemeClr>
              </a:solidFill>
              <a:latin typeface="+mn-ea"/>
            </a:endParaRPr>
          </a:p>
          <a:p>
            <a:r>
              <a:rPr lang="ja-JP" altLang="en-US" sz="2400" dirty="0">
                <a:solidFill>
                  <a:schemeClr val="bg1">
                    <a:lumMod val="50000"/>
                  </a:schemeClr>
                </a:solidFill>
                <a:latin typeface="+mn-ea"/>
              </a:rPr>
              <a:t>塩基配列解析の基礎</a:t>
            </a:r>
            <a:endParaRPr lang="en-US" altLang="ja-JP" sz="2400" dirty="0">
              <a:solidFill>
                <a:schemeClr val="bg1">
                  <a:lumMod val="50000"/>
                </a:schemeClr>
              </a:solidFill>
              <a:latin typeface="+mn-ea"/>
            </a:endParaRPr>
          </a:p>
          <a:p>
            <a:pPr lvl="1"/>
            <a:r>
              <a:rPr lang="en-US" altLang="ja-JP" sz="2000" dirty="0">
                <a:solidFill>
                  <a:schemeClr val="bg1">
                    <a:lumMod val="50000"/>
                  </a:schemeClr>
                </a:solidFill>
                <a:latin typeface="+mn-ea"/>
              </a:rPr>
              <a:t>GC</a:t>
            </a:r>
            <a:r>
              <a:rPr lang="ja-JP" altLang="en-US" sz="2000" dirty="0">
                <a:solidFill>
                  <a:schemeClr val="bg1">
                    <a:lumMod val="50000"/>
                  </a:schemeClr>
                </a:solidFill>
                <a:latin typeface="+mn-ea"/>
              </a:rPr>
              <a:t>含量、ランダム配列を生成、部分配列の切り出し</a:t>
            </a:r>
            <a:endParaRPr lang="en-US" altLang="ja-JP" sz="2000" dirty="0">
              <a:solidFill>
                <a:schemeClr val="bg1">
                  <a:lumMod val="50000"/>
                </a:schemeClr>
              </a:solidFill>
              <a:latin typeface="+mn-ea"/>
            </a:endParaRPr>
          </a:p>
          <a:p>
            <a:r>
              <a:rPr lang="ja-JP" altLang="en-US" sz="2400" dirty="0">
                <a:solidFill>
                  <a:schemeClr val="bg1">
                    <a:lumMod val="50000"/>
                  </a:schemeClr>
                </a:solidFill>
                <a:latin typeface="+mn-ea"/>
              </a:rPr>
              <a:t>ゲノムサイズ推定</a:t>
            </a:r>
            <a:endParaRPr lang="en-US" altLang="ja-JP" sz="2400" dirty="0">
              <a:solidFill>
                <a:schemeClr val="bg1">
                  <a:lumMod val="50000"/>
                </a:schemeClr>
              </a:solidFill>
              <a:latin typeface="+mn-ea"/>
            </a:endParaRPr>
          </a:p>
          <a:p>
            <a:pPr lvl="1"/>
            <a:r>
              <a:rPr lang="ja-JP" altLang="en-US" sz="2000" dirty="0">
                <a:solidFill>
                  <a:schemeClr val="bg1">
                    <a:lumMod val="50000"/>
                  </a:schemeClr>
                </a:solidFill>
                <a:latin typeface="+mn-ea"/>
              </a:rPr>
              <a:t>サンプルデータ（例題</a:t>
            </a:r>
            <a:r>
              <a:rPr lang="en-US" altLang="ja-JP" sz="2000" dirty="0">
                <a:solidFill>
                  <a:schemeClr val="bg1">
                    <a:lumMod val="50000"/>
                  </a:schemeClr>
                </a:solidFill>
                <a:latin typeface="+mn-ea"/>
              </a:rPr>
              <a:t>32</a:t>
            </a:r>
            <a:r>
              <a:rPr lang="ja-JP" altLang="en-US" sz="2000" dirty="0">
                <a:solidFill>
                  <a:schemeClr val="bg1">
                    <a:lumMod val="50000"/>
                  </a:schemeClr>
                </a:solidFill>
                <a:latin typeface="+mn-ea"/>
              </a:rPr>
              <a:t>）、被覆率（</a:t>
            </a:r>
            <a:r>
              <a:rPr lang="en-US" altLang="ja-JP" sz="2000" dirty="0">
                <a:solidFill>
                  <a:schemeClr val="bg1">
                    <a:lumMod val="50000"/>
                  </a:schemeClr>
                </a:solidFill>
                <a:latin typeface="+mn-ea"/>
              </a:rPr>
              <a:t>coverage</a:t>
            </a:r>
            <a:r>
              <a:rPr lang="ja-JP" altLang="en-US" sz="2000" dirty="0">
                <a:solidFill>
                  <a:schemeClr val="bg1">
                    <a:lumMod val="50000"/>
                  </a:schemeClr>
                </a:solidFill>
                <a:latin typeface="+mn-ea"/>
              </a:rPr>
              <a:t>）、基本的な考え方</a:t>
            </a:r>
            <a:r>
              <a:rPr lang="en-US" altLang="ja-JP" sz="2000" dirty="0">
                <a:solidFill>
                  <a:schemeClr val="bg1">
                    <a:lumMod val="50000"/>
                  </a:schemeClr>
                </a:solidFill>
                <a:latin typeface="+mn-ea"/>
              </a:rPr>
              <a:t>(</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7</a:t>
            </a:r>
            <a:r>
              <a:rPr lang="ja-JP" altLang="en-US" sz="2000" dirty="0">
                <a:solidFill>
                  <a:schemeClr val="bg1">
                    <a:lumMod val="50000"/>
                  </a:schemeClr>
                </a:solidFill>
                <a:latin typeface="+mn-ea"/>
              </a:rPr>
              <a:t>）</a:t>
            </a:r>
            <a:endParaRPr lang="en-US" altLang="ja-JP" sz="2000" dirty="0">
              <a:solidFill>
                <a:schemeClr val="bg1">
                  <a:lumMod val="50000"/>
                </a:schemeClr>
              </a:solidFill>
              <a:latin typeface="+mn-ea"/>
            </a:endParaRPr>
          </a:p>
          <a:p>
            <a:pPr lvl="1"/>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8</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k=2)</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9</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k=3</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1,000</a:t>
            </a:r>
            <a:r>
              <a:rPr lang="ja-JP" altLang="en-US" sz="2000" dirty="0">
                <a:solidFill>
                  <a:schemeClr val="bg1">
                    <a:lumMod val="50000"/>
                  </a:schemeClr>
                </a:solidFill>
                <a:latin typeface="+mn-ea"/>
              </a:rPr>
              <a:t>塩基の仮想ゲノム（サンプルデータの例題</a:t>
            </a:r>
            <a:r>
              <a:rPr lang="en-US" altLang="ja-JP" sz="2000" dirty="0">
                <a:solidFill>
                  <a:schemeClr val="bg1">
                    <a:lumMod val="50000"/>
                  </a:schemeClr>
                </a:solidFill>
                <a:latin typeface="+mn-ea"/>
              </a:rPr>
              <a:t>33</a:t>
            </a:r>
            <a:r>
              <a:rPr lang="ja-JP" altLang="en-US" sz="2000" dirty="0">
                <a:solidFill>
                  <a:schemeClr val="bg1">
                    <a:lumMod val="50000"/>
                  </a:schemeClr>
                </a:solidFill>
                <a:latin typeface="+mn-ea"/>
              </a:rPr>
              <a:t>）</a:t>
            </a:r>
            <a:endParaRPr lang="en-US" altLang="ja-JP" sz="2000" dirty="0">
              <a:solidFill>
                <a:schemeClr val="bg1">
                  <a:lumMod val="50000"/>
                </a:schemeClr>
              </a:solidFill>
              <a:latin typeface="+mn-ea"/>
            </a:endParaRPr>
          </a:p>
          <a:p>
            <a:pPr lvl="1"/>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11(k=10)</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12(k=10)</a:t>
            </a:r>
            <a:r>
              <a:rPr lang="ja-JP" altLang="en-US" sz="2000" dirty="0">
                <a:solidFill>
                  <a:schemeClr val="bg1">
                    <a:lumMod val="50000"/>
                  </a:schemeClr>
                </a:solidFill>
                <a:latin typeface="+mn-ea"/>
              </a:rPr>
              <a:t>、シークエンスエラーを含む場合</a:t>
            </a:r>
            <a:endParaRPr lang="en-US" altLang="ja-JP" sz="2000" dirty="0">
              <a:solidFill>
                <a:schemeClr val="bg1">
                  <a:lumMod val="50000"/>
                </a:schemeClr>
              </a:solidFill>
              <a:latin typeface="+mn-ea"/>
            </a:endParaRPr>
          </a:p>
          <a:p>
            <a:endParaRPr lang="en-US" altLang="ja-JP" sz="2400" dirty="0">
              <a:solidFill>
                <a:schemeClr val="bg1">
                  <a:lumMod val="50000"/>
                </a:schemeClr>
              </a:solidFill>
              <a:latin typeface="+mn-ea"/>
            </a:endParaRPr>
          </a:p>
          <a:p>
            <a:pPr lvl="1"/>
            <a:endParaRPr lang="en-US" altLang="ja-JP" sz="2000" dirty="0">
              <a:solidFill>
                <a:schemeClr val="bg1">
                  <a:lumMod val="50000"/>
                </a:schemeClr>
              </a:solidFill>
              <a:latin typeface="+mn-ea"/>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68</a:t>
            </a:fld>
            <a:endParaRPr kumimoji="0" lang="en-US" altLang="ja-JP">
              <a:latin typeface="Arial Black" pitchFamily="34" charset="0"/>
            </a:endParaRPr>
          </a:p>
        </p:txBody>
      </p:sp>
    </p:spTree>
    <p:extLst>
      <p:ext uri="{BB962C8B-B14F-4D97-AF65-F5344CB8AC3E}">
        <p14:creationId xmlns:p14="http://schemas.microsoft.com/office/powerpoint/2010/main" val="7209748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87568290-AFBD-46FA-BF71-8B9623CFFC71}"/>
              </a:ext>
            </a:extLst>
          </p:cNvPr>
          <p:cNvPicPr>
            <a:picLocks noChangeAspect="1"/>
          </p:cNvPicPr>
          <p:nvPr/>
        </p:nvPicPr>
        <p:blipFill>
          <a:blip r:embed="rId3"/>
          <a:stretch>
            <a:fillRect/>
          </a:stretch>
        </p:blipFill>
        <p:spPr>
          <a:xfrm>
            <a:off x="792000" y="180000"/>
            <a:ext cx="5044877" cy="175275"/>
          </a:xfrm>
          <a:prstGeom prst="rect">
            <a:avLst/>
          </a:prstGeom>
        </p:spPr>
      </p:pic>
      <p:pic>
        <p:nvPicPr>
          <p:cNvPr id="2" name="図 1">
            <a:extLst>
              <a:ext uri="{FF2B5EF4-FFF2-40B4-BE49-F238E27FC236}">
                <a16:creationId xmlns:a16="http://schemas.microsoft.com/office/drawing/2014/main" id="{F3F8F287-5A8F-402A-B479-7A1254304238}"/>
              </a:ext>
            </a:extLst>
          </p:cNvPr>
          <p:cNvPicPr>
            <a:picLocks noChangeAspect="1"/>
          </p:cNvPicPr>
          <p:nvPr/>
        </p:nvPicPr>
        <p:blipFill>
          <a:blip r:embed="rId4"/>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en-US" altLang="ja-JP" sz="4000" dirty="0">
                <a:latin typeface="+mn-ea"/>
              </a:rPr>
              <a:t>k=2</a:t>
            </a:r>
            <a:r>
              <a:rPr lang="ja-JP" altLang="en-US" sz="4000" dirty="0">
                <a:latin typeface="+mn-ea"/>
              </a:rPr>
              <a:t>で実践</a:t>
            </a:r>
            <a:r>
              <a:rPr lang="en-US" altLang="ja-JP" sz="4000" dirty="0">
                <a:latin typeface="+mn-ea"/>
              </a:rPr>
              <a:t>1</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69</a:t>
            </a:fld>
            <a:endParaRPr lang="en-US" altLang="ja-JP" dirty="0">
              <a:solidFill>
                <a:srgbClr val="000000"/>
              </a:solidFill>
            </a:endParaRPr>
          </a:p>
        </p:txBody>
      </p:sp>
      <p:sp>
        <p:nvSpPr>
          <p:cNvPr id="8" name="Text Box 8">
            <a:extLst>
              <a:ext uri="{FF2B5EF4-FFF2-40B4-BE49-F238E27FC236}">
                <a16:creationId xmlns:a16="http://schemas.microsoft.com/office/drawing/2014/main" id="{8B911BE7-488C-4993-A08F-581949DDC2BE}"/>
              </a:ext>
            </a:extLst>
          </p:cNvPr>
          <p:cNvSpPr txBox="1">
            <a:spLocks noChangeArrowheads="1"/>
          </p:cNvSpPr>
          <p:nvPr/>
        </p:nvSpPr>
        <p:spPr bwMode="auto">
          <a:xfrm>
            <a:off x="5796172" y="46100"/>
            <a:ext cx="4053371" cy="64633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①次は</a:t>
            </a:r>
            <a:r>
              <a:rPr lang="en-US" altLang="ja-JP" dirty="0">
                <a:latin typeface="+mn-ea"/>
              </a:rPr>
              <a:t>k=2</a:t>
            </a:r>
            <a:r>
              <a:rPr lang="ja-JP" altLang="en-US" dirty="0">
                <a:latin typeface="+mn-ea"/>
              </a:rPr>
              <a:t>で</a:t>
            </a:r>
            <a:r>
              <a:rPr lang="en-US" altLang="ja-JP" dirty="0">
                <a:latin typeface="+mn-ea"/>
              </a:rPr>
              <a:t>k-mer</a:t>
            </a:r>
            <a:r>
              <a:rPr lang="ja-JP" altLang="en-US" dirty="0">
                <a:latin typeface="+mn-ea"/>
              </a:rPr>
              <a:t>出現頻度解析を行ってみます。</a:t>
            </a:r>
            <a:endParaRPr lang="en-US" altLang="ja-JP" dirty="0">
              <a:latin typeface="+mn-ea"/>
            </a:endParaRPr>
          </a:p>
        </p:txBody>
      </p:sp>
      <p:grpSp>
        <p:nvGrpSpPr>
          <p:cNvPr id="14" name="グループ化 19">
            <a:extLst>
              <a:ext uri="{FF2B5EF4-FFF2-40B4-BE49-F238E27FC236}">
                <a16:creationId xmlns:a16="http://schemas.microsoft.com/office/drawing/2014/main" id="{07E3410C-85CA-412C-BE06-BE9DCA30E66C}"/>
              </a:ext>
            </a:extLst>
          </p:cNvPr>
          <p:cNvGrpSpPr>
            <a:grpSpLocks/>
          </p:cNvGrpSpPr>
          <p:nvPr/>
        </p:nvGrpSpPr>
        <p:grpSpPr bwMode="auto">
          <a:xfrm>
            <a:off x="5887765" y="3078000"/>
            <a:ext cx="433387" cy="647700"/>
            <a:chOff x="9008376" y="4278533"/>
            <a:chExt cx="432048" cy="647700"/>
          </a:xfrm>
        </p:grpSpPr>
        <p:sp>
          <p:nvSpPr>
            <p:cNvPr id="15" name="下矢印 20">
              <a:extLst>
                <a:ext uri="{FF2B5EF4-FFF2-40B4-BE49-F238E27FC236}">
                  <a16:creationId xmlns:a16="http://schemas.microsoft.com/office/drawing/2014/main" id="{CA1C85D3-D500-4E9D-93E1-AB6DC8FAF634}"/>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6" name="テキスト ボックス 21">
              <a:extLst>
                <a:ext uri="{FF2B5EF4-FFF2-40B4-BE49-F238E27FC236}">
                  <a16:creationId xmlns:a16="http://schemas.microsoft.com/office/drawing/2014/main" id="{6EB285F0-DA23-4741-AC0B-756D0A88AAC8}"/>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12144564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344488" y="188640"/>
            <a:ext cx="5631512" cy="936104"/>
          </a:xfrm>
        </p:spPr>
        <p:txBody>
          <a:bodyPr/>
          <a:lstStyle/>
          <a:p>
            <a:r>
              <a:rPr lang="en-US" altLang="ja-JP" sz="4000" dirty="0"/>
              <a:t>Introduction6</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7</a:t>
            </a:fld>
            <a:endParaRPr lang="en-US" altLang="ja-JP" dirty="0">
              <a:solidFill>
                <a:srgbClr val="000000"/>
              </a:solidFill>
            </a:endParaRPr>
          </a:p>
        </p:txBody>
      </p:sp>
      <p:sp>
        <p:nvSpPr>
          <p:cNvPr id="20" name="正方形/長方形 19">
            <a:extLst>
              <a:ext uri="{FF2B5EF4-FFF2-40B4-BE49-F238E27FC236}">
                <a16:creationId xmlns:a16="http://schemas.microsoft.com/office/drawing/2014/main" id="{12BD418E-733D-48E7-9375-46C4D45B69CD}"/>
              </a:ext>
            </a:extLst>
          </p:cNvPr>
          <p:cNvSpPr/>
          <p:nvPr/>
        </p:nvSpPr>
        <p:spPr>
          <a:xfrm>
            <a:off x="36000" y="2016000"/>
            <a:ext cx="3207929" cy="369332"/>
          </a:xfrm>
          <a:prstGeom prst="rect">
            <a:avLst/>
          </a:prstGeom>
        </p:spPr>
        <p:txBody>
          <a:bodyPr wrap="none">
            <a:spAutoFit/>
          </a:bodyPr>
          <a:lstStyle/>
          <a:p>
            <a:r>
              <a:rPr lang="en-US" altLang="ja-JP" dirty="0">
                <a:latin typeface="+mn-ea"/>
              </a:rPr>
              <a:t>GGTACG</a:t>
            </a:r>
            <a:r>
              <a:rPr lang="en-US" altLang="ja-JP" dirty="0">
                <a:latin typeface="+mn-ea"/>
                <a:ea typeface="+mn-ea"/>
              </a:rPr>
              <a:t>GTTCCGGTTGCCGA</a:t>
            </a:r>
            <a:endParaRPr lang="ja-JP" altLang="en-US" sz="1800" dirty="0">
              <a:latin typeface="+mn-ea"/>
              <a:ea typeface="+mn-ea"/>
            </a:endParaRPr>
          </a:p>
        </p:txBody>
      </p:sp>
      <p:cxnSp>
        <p:nvCxnSpPr>
          <p:cNvPr id="23" name="直線コネクタ 22">
            <a:extLst>
              <a:ext uri="{FF2B5EF4-FFF2-40B4-BE49-F238E27FC236}">
                <a16:creationId xmlns:a16="http://schemas.microsoft.com/office/drawing/2014/main" id="{893BD817-774B-4134-A6B4-F8DCA12E6EA9}"/>
              </a:ext>
            </a:extLst>
          </p:cNvPr>
          <p:cNvCxnSpPr/>
          <p:nvPr/>
        </p:nvCxnSpPr>
        <p:spPr bwMode="auto">
          <a:xfrm>
            <a:off x="16020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24" name="正方形/長方形 23">
            <a:extLst>
              <a:ext uri="{FF2B5EF4-FFF2-40B4-BE49-F238E27FC236}">
                <a16:creationId xmlns:a16="http://schemas.microsoft.com/office/drawing/2014/main" id="{9D48776D-2078-406A-877C-FEBDF08C6CF8}"/>
              </a:ext>
            </a:extLst>
          </p:cNvPr>
          <p:cNvSpPr/>
          <p:nvPr/>
        </p:nvSpPr>
        <p:spPr>
          <a:xfrm>
            <a:off x="3348000" y="2016000"/>
            <a:ext cx="3207929" cy="369332"/>
          </a:xfrm>
          <a:prstGeom prst="rect">
            <a:avLst/>
          </a:prstGeom>
        </p:spPr>
        <p:txBody>
          <a:bodyPr wrap="none">
            <a:spAutoFit/>
          </a:bodyPr>
          <a:lstStyle/>
          <a:p>
            <a:r>
              <a:rPr lang="en-US" altLang="ja-JP" dirty="0">
                <a:latin typeface="+mn-ea"/>
                <a:ea typeface="+mn-ea"/>
              </a:rPr>
              <a:t>GGTACGGTTCCGGTTGCCGA</a:t>
            </a:r>
            <a:endParaRPr lang="ja-JP" altLang="en-US" sz="1800" dirty="0">
              <a:latin typeface="+mn-ea"/>
              <a:ea typeface="+mn-ea"/>
            </a:endParaRPr>
          </a:p>
        </p:txBody>
      </p:sp>
      <p:sp>
        <p:nvSpPr>
          <p:cNvPr id="25" name="正方形/長方形 24">
            <a:extLst>
              <a:ext uri="{FF2B5EF4-FFF2-40B4-BE49-F238E27FC236}">
                <a16:creationId xmlns:a16="http://schemas.microsoft.com/office/drawing/2014/main" id="{854DD510-FA1C-4994-AF51-D18A90C3BB3C}"/>
              </a:ext>
            </a:extLst>
          </p:cNvPr>
          <p:cNvSpPr/>
          <p:nvPr/>
        </p:nvSpPr>
        <p:spPr>
          <a:xfrm>
            <a:off x="6660000" y="2016000"/>
            <a:ext cx="3207929" cy="369332"/>
          </a:xfrm>
          <a:prstGeom prst="rect">
            <a:avLst/>
          </a:prstGeom>
        </p:spPr>
        <p:txBody>
          <a:bodyPr wrap="none">
            <a:spAutoFit/>
          </a:bodyPr>
          <a:lstStyle/>
          <a:p>
            <a:r>
              <a:rPr lang="en-US" altLang="ja-JP" dirty="0">
                <a:latin typeface="+mn-ea"/>
                <a:ea typeface="+mn-ea"/>
              </a:rPr>
              <a:t>GGTACGGTTCCGGTTGCCGA</a:t>
            </a:r>
            <a:endParaRPr lang="ja-JP" altLang="en-US" sz="1800" dirty="0">
              <a:latin typeface="+mn-ea"/>
              <a:ea typeface="+mn-ea"/>
            </a:endParaRPr>
          </a:p>
        </p:txBody>
      </p:sp>
      <p:sp>
        <p:nvSpPr>
          <p:cNvPr id="26" name="正方形/長方形 25">
            <a:extLst>
              <a:ext uri="{FF2B5EF4-FFF2-40B4-BE49-F238E27FC236}">
                <a16:creationId xmlns:a16="http://schemas.microsoft.com/office/drawing/2014/main" id="{2FC6B537-D97C-4060-B09E-79FA9FDBCB02}"/>
              </a:ext>
            </a:extLst>
          </p:cNvPr>
          <p:cNvSpPr/>
          <p:nvPr/>
        </p:nvSpPr>
        <p:spPr>
          <a:xfrm>
            <a:off x="36000" y="1728000"/>
            <a:ext cx="2678938" cy="369332"/>
          </a:xfrm>
          <a:prstGeom prst="rect">
            <a:avLst/>
          </a:prstGeom>
        </p:spPr>
        <p:txBody>
          <a:bodyPr wrap="none">
            <a:spAutoFit/>
          </a:bodyPr>
          <a:lstStyle/>
          <a:p>
            <a:r>
              <a:rPr lang="en-US" altLang="ja-JP" dirty="0">
                <a:latin typeface="+mn-ea"/>
                <a:ea typeface="+mn-ea"/>
              </a:rPr>
              <a:t>k=</a:t>
            </a:r>
            <a:r>
              <a:rPr lang="en-US" altLang="ja-JP" dirty="0">
                <a:solidFill>
                  <a:srgbClr val="669900"/>
                </a:solidFill>
                <a:latin typeface="+mn-ea"/>
                <a:ea typeface="+mn-ea"/>
              </a:rPr>
              <a:t>6</a:t>
            </a:r>
            <a:r>
              <a:rPr lang="ja-JP" altLang="en-US" dirty="0">
                <a:latin typeface="+mn-ea"/>
                <a:ea typeface="+mn-ea"/>
              </a:rPr>
              <a:t>の場合：</a:t>
            </a:r>
            <a:r>
              <a:rPr lang="en-US" altLang="ja-JP" dirty="0">
                <a:solidFill>
                  <a:srgbClr val="FF0000"/>
                </a:solidFill>
                <a:latin typeface="+mn-ea"/>
                <a:ea typeface="+mn-ea"/>
              </a:rPr>
              <a:t>15</a:t>
            </a:r>
            <a:r>
              <a:rPr lang="ja-JP" altLang="en-US" dirty="0">
                <a:latin typeface="+mn-ea"/>
                <a:ea typeface="+mn-ea"/>
              </a:rPr>
              <a:t>個の</a:t>
            </a:r>
            <a:r>
              <a:rPr lang="en-US" altLang="ja-JP" dirty="0">
                <a:latin typeface="+mn-ea"/>
                <a:ea typeface="+mn-ea"/>
              </a:rPr>
              <a:t>k-</a:t>
            </a:r>
            <a:r>
              <a:rPr lang="en-US" altLang="ja-JP" dirty="0" err="1">
                <a:latin typeface="+mn-ea"/>
                <a:ea typeface="+mn-ea"/>
              </a:rPr>
              <a:t>mer</a:t>
            </a:r>
            <a:endParaRPr lang="ja-JP" altLang="en-US" dirty="0">
              <a:latin typeface="+mn-ea"/>
              <a:ea typeface="+mn-ea"/>
            </a:endParaRPr>
          </a:p>
        </p:txBody>
      </p:sp>
      <p:sp>
        <p:nvSpPr>
          <p:cNvPr id="27" name="正方形/長方形 26">
            <a:extLst>
              <a:ext uri="{FF2B5EF4-FFF2-40B4-BE49-F238E27FC236}">
                <a16:creationId xmlns:a16="http://schemas.microsoft.com/office/drawing/2014/main" id="{DA19AA60-F5A6-4885-87B8-3C2FDCF585C9}"/>
              </a:ext>
            </a:extLst>
          </p:cNvPr>
          <p:cNvSpPr/>
          <p:nvPr/>
        </p:nvSpPr>
        <p:spPr>
          <a:xfrm>
            <a:off x="3348000" y="1728000"/>
            <a:ext cx="2678938" cy="369332"/>
          </a:xfrm>
          <a:prstGeom prst="rect">
            <a:avLst/>
          </a:prstGeom>
        </p:spPr>
        <p:txBody>
          <a:bodyPr wrap="none">
            <a:spAutoFit/>
          </a:bodyPr>
          <a:lstStyle/>
          <a:p>
            <a:r>
              <a:rPr lang="en-US" altLang="ja-JP" dirty="0">
                <a:latin typeface="+mn-ea"/>
                <a:ea typeface="+mn-ea"/>
              </a:rPr>
              <a:t>k=</a:t>
            </a:r>
            <a:r>
              <a:rPr lang="en-US" altLang="ja-JP" dirty="0">
                <a:solidFill>
                  <a:srgbClr val="669900"/>
                </a:solidFill>
                <a:latin typeface="+mn-ea"/>
                <a:ea typeface="+mn-ea"/>
              </a:rPr>
              <a:t>8</a:t>
            </a:r>
            <a:r>
              <a:rPr lang="ja-JP" altLang="en-US" dirty="0">
                <a:latin typeface="+mn-ea"/>
                <a:ea typeface="+mn-ea"/>
              </a:rPr>
              <a:t>の場合：</a:t>
            </a:r>
            <a:r>
              <a:rPr lang="en-US" altLang="ja-JP" dirty="0">
                <a:solidFill>
                  <a:srgbClr val="FF0000"/>
                </a:solidFill>
                <a:latin typeface="+mn-ea"/>
                <a:ea typeface="+mn-ea"/>
              </a:rPr>
              <a:t>13</a:t>
            </a:r>
            <a:r>
              <a:rPr lang="ja-JP" altLang="en-US" dirty="0">
                <a:latin typeface="+mn-ea"/>
                <a:ea typeface="+mn-ea"/>
              </a:rPr>
              <a:t>個の</a:t>
            </a:r>
            <a:r>
              <a:rPr lang="en-US" altLang="ja-JP" dirty="0">
                <a:latin typeface="+mn-ea"/>
                <a:ea typeface="+mn-ea"/>
              </a:rPr>
              <a:t>k-</a:t>
            </a:r>
            <a:r>
              <a:rPr lang="en-US" altLang="ja-JP" dirty="0" err="1">
                <a:latin typeface="+mn-ea"/>
                <a:ea typeface="+mn-ea"/>
              </a:rPr>
              <a:t>mer</a:t>
            </a:r>
            <a:endParaRPr lang="ja-JP" altLang="en-US" dirty="0">
              <a:latin typeface="+mn-ea"/>
              <a:ea typeface="+mn-ea"/>
            </a:endParaRPr>
          </a:p>
        </p:txBody>
      </p:sp>
      <p:sp>
        <p:nvSpPr>
          <p:cNvPr id="28" name="正方形/長方形 27">
            <a:extLst>
              <a:ext uri="{FF2B5EF4-FFF2-40B4-BE49-F238E27FC236}">
                <a16:creationId xmlns:a16="http://schemas.microsoft.com/office/drawing/2014/main" id="{07F4667B-E89F-4003-8574-2B57A97C0D5E}"/>
              </a:ext>
            </a:extLst>
          </p:cNvPr>
          <p:cNvSpPr/>
          <p:nvPr/>
        </p:nvSpPr>
        <p:spPr>
          <a:xfrm>
            <a:off x="6660000" y="1728000"/>
            <a:ext cx="2790059" cy="369332"/>
          </a:xfrm>
          <a:prstGeom prst="rect">
            <a:avLst/>
          </a:prstGeom>
        </p:spPr>
        <p:txBody>
          <a:bodyPr wrap="none">
            <a:spAutoFit/>
          </a:bodyPr>
          <a:lstStyle/>
          <a:p>
            <a:r>
              <a:rPr lang="en-US" altLang="ja-JP" dirty="0">
                <a:latin typeface="+mn-ea"/>
                <a:ea typeface="+mn-ea"/>
              </a:rPr>
              <a:t>k=</a:t>
            </a:r>
            <a:r>
              <a:rPr lang="en-US" altLang="ja-JP" dirty="0">
                <a:solidFill>
                  <a:srgbClr val="669900"/>
                </a:solidFill>
                <a:latin typeface="+mn-ea"/>
                <a:ea typeface="+mn-ea"/>
              </a:rPr>
              <a:t>10</a:t>
            </a:r>
            <a:r>
              <a:rPr lang="ja-JP" altLang="en-US" dirty="0">
                <a:latin typeface="+mn-ea"/>
                <a:ea typeface="+mn-ea"/>
              </a:rPr>
              <a:t>の場合：</a:t>
            </a:r>
            <a:r>
              <a:rPr lang="en-US" altLang="ja-JP" dirty="0">
                <a:solidFill>
                  <a:srgbClr val="FF0000"/>
                </a:solidFill>
                <a:latin typeface="+mn-ea"/>
                <a:ea typeface="+mn-ea"/>
              </a:rPr>
              <a:t>11</a:t>
            </a:r>
            <a:r>
              <a:rPr lang="ja-JP" altLang="en-US" dirty="0">
                <a:latin typeface="+mn-ea"/>
                <a:ea typeface="+mn-ea"/>
              </a:rPr>
              <a:t>個の</a:t>
            </a:r>
            <a:r>
              <a:rPr lang="en-US" altLang="ja-JP" dirty="0">
                <a:latin typeface="+mn-ea"/>
                <a:ea typeface="+mn-ea"/>
              </a:rPr>
              <a:t>k-</a:t>
            </a:r>
            <a:r>
              <a:rPr lang="en-US" altLang="ja-JP" dirty="0" err="1">
                <a:latin typeface="+mn-ea"/>
                <a:ea typeface="+mn-ea"/>
              </a:rPr>
              <a:t>mer</a:t>
            </a:r>
            <a:endParaRPr lang="ja-JP" altLang="en-US" dirty="0">
              <a:latin typeface="+mn-ea"/>
              <a:ea typeface="+mn-ea"/>
            </a:endParaRPr>
          </a:p>
        </p:txBody>
      </p:sp>
      <p:sp>
        <p:nvSpPr>
          <p:cNvPr id="29" name="正方形/長方形 28">
            <a:extLst>
              <a:ext uri="{FF2B5EF4-FFF2-40B4-BE49-F238E27FC236}">
                <a16:creationId xmlns:a16="http://schemas.microsoft.com/office/drawing/2014/main" id="{A8259B6E-6ADA-4882-9149-70AB9F10F772}"/>
              </a:ext>
            </a:extLst>
          </p:cNvPr>
          <p:cNvSpPr/>
          <p:nvPr/>
        </p:nvSpPr>
        <p:spPr>
          <a:xfrm>
            <a:off x="36000" y="2340000"/>
            <a:ext cx="1091966" cy="369332"/>
          </a:xfrm>
          <a:prstGeom prst="rect">
            <a:avLst/>
          </a:prstGeom>
        </p:spPr>
        <p:txBody>
          <a:bodyPr wrap="none">
            <a:spAutoFit/>
          </a:bodyPr>
          <a:lstStyle/>
          <a:p>
            <a:r>
              <a:rPr lang="en-US" altLang="ja-JP" dirty="0">
                <a:latin typeface="+mn-ea"/>
              </a:rPr>
              <a:t>GGTACG</a:t>
            </a:r>
            <a:endParaRPr lang="ja-JP" altLang="en-US" dirty="0"/>
          </a:p>
        </p:txBody>
      </p:sp>
      <p:sp>
        <p:nvSpPr>
          <p:cNvPr id="30" name="正方形/長方形 29">
            <a:extLst>
              <a:ext uri="{FF2B5EF4-FFF2-40B4-BE49-F238E27FC236}">
                <a16:creationId xmlns:a16="http://schemas.microsoft.com/office/drawing/2014/main" id="{C6321844-EE2B-48D4-9401-B7739C6CB66C}"/>
              </a:ext>
            </a:extLst>
          </p:cNvPr>
          <p:cNvSpPr/>
          <p:nvPr/>
        </p:nvSpPr>
        <p:spPr>
          <a:xfrm>
            <a:off x="194400" y="2520000"/>
            <a:ext cx="1091966" cy="369332"/>
          </a:xfrm>
          <a:prstGeom prst="rect">
            <a:avLst/>
          </a:prstGeom>
        </p:spPr>
        <p:txBody>
          <a:bodyPr wrap="none">
            <a:spAutoFit/>
          </a:bodyPr>
          <a:lstStyle/>
          <a:p>
            <a:r>
              <a:rPr lang="en-US" altLang="ja-JP" dirty="0">
                <a:latin typeface="+mn-ea"/>
              </a:rPr>
              <a:t>GTACGG</a:t>
            </a:r>
            <a:endParaRPr lang="ja-JP" altLang="en-US" dirty="0"/>
          </a:p>
        </p:txBody>
      </p:sp>
      <p:sp>
        <p:nvSpPr>
          <p:cNvPr id="31" name="正方形/長方形 30">
            <a:extLst>
              <a:ext uri="{FF2B5EF4-FFF2-40B4-BE49-F238E27FC236}">
                <a16:creationId xmlns:a16="http://schemas.microsoft.com/office/drawing/2014/main" id="{3AD1588C-CD5C-4806-934A-20C783B3F80A}"/>
              </a:ext>
            </a:extLst>
          </p:cNvPr>
          <p:cNvSpPr/>
          <p:nvPr/>
        </p:nvSpPr>
        <p:spPr>
          <a:xfrm>
            <a:off x="352800" y="2700000"/>
            <a:ext cx="1071127" cy="369332"/>
          </a:xfrm>
          <a:prstGeom prst="rect">
            <a:avLst/>
          </a:prstGeom>
        </p:spPr>
        <p:txBody>
          <a:bodyPr wrap="none">
            <a:spAutoFit/>
          </a:bodyPr>
          <a:lstStyle/>
          <a:p>
            <a:r>
              <a:rPr lang="en-US" altLang="ja-JP" dirty="0">
                <a:latin typeface="+mn-ea"/>
              </a:rPr>
              <a:t>TACGGT</a:t>
            </a:r>
            <a:endParaRPr lang="ja-JP" altLang="en-US" dirty="0"/>
          </a:p>
        </p:txBody>
      </p:sp>
      <p:sp>
        <p:nvSpPr>
          <p:cNvPr id="41" name="正方形/長方形 40">
            <a:extLst>
              <a:ext uri="{FF2B5EF4-FFF2-40B4-BE49-F238E27FC236}">
                <a16:creationId xmlns:a16="http://schemas.microsoft.com/office/drawing/2014/main" id="{3328A9E3-AA34-4292-AB4A-43F970289571}"/>
              </a:ext>
            </a:extLst>
          </p:cNvPr>
          <p:cNvSpPr/>
          <p:nvPr/>
        </p:nvSpPr>
        <p:spPr>
          <a:xfrm>
            <a:off x="482400" y="2880000"/>
            <a:ext cx="1071127" cy="369332"/>
          </a:xfrm>
          <a:prstGeom prst="rect">
            <a:avLst/>
          </a:prstGeom>
        </p:spPr>
        <p:txBody>
          <a:bodyPr wrap="none">
            <a:spAutoFit/>
          </a:bodyPr>
          <a:lstStyle/>
          <a:p>
            <a:r>
              <a:rPr lang="en-US" altLang="ja-JP" dirty="0">
                <a:latin typeface="+mn-ea"/>
              </a:rPr>
              <a:t>ACGGTT</a:t>
            </a:r>
            <a:endParaRPr lang="ja-JP" altLang="en-US" dirty="0"/>
          </a:p>
        </p:txBody>
      </p:sp>
      <p:sp>
        <p:nvSpPr>
          <p:cNvPr id="42" name="正方形/長方形 41">
            <a:extLst>
              <a:ext uri="{FF2B5EF4-FFF2-40B4-BE49-F238E27FC236}">
                <a16:creationId xmlns:a16="http://schemas.microsoft.com/office/drawing/2014/main" id="{AE1275C4-338C-46C7-A69E-E7380547E9A4}"/>
              </a:ext>
            </a:extLst>
          </p:cNvPr>
          <p:cNvSpPr/>
          <p:nvPr/>
        </p:nvSpPr>
        <p:spPr>
          <a:xfrm>
            <a:off x="619200" y="3060000"/>
            <a:ext cx="1079142" cy="369332"/>
          </a:xfrm>
          <a:prstGeom prst="rect">
            <a:avLst/>
          </a:prstGeom>
        </p:spPr>
        <p:txBody>
          <a:bodyPr wrap="none">
            <a:spAutoFit/>
          </a:bodyPr>
          <a:lstStyle/>
          <a:p>
            <a:r>
              <a:rPr lang="en-US" altLang="ja-JP" dirty="0">
                <a:latin typeface="+mn-ea"/>
              </a:rPr>
              <a:t>CGGTTC</a:t>
            </a:r>
            <a:endParaRPr lang="ja-JP" altLang="en-US" dirty="0"/>
          </a:p>
        </p:txBody>
      </p:sp>
      <p:sp>
        <p:nvSpPr>
          <p:cNvPr id="43" name="正方形/長方形 42">
            <a:extLst>
              <a:ext uri="{FF2B5EF4-FFF2-40B4-BE49-F238E27FC236}">
                <a16:creationId xmlns:a16="http://schemas.microsoft.com/office/drawing/2014/main" id="{AF77F68F-642C-4C27-9CC6-01831872257E}"/>
              </a:ext>
            </a:extLst>
          </p:cNvPr>
          <p:cNvSpPr/>
          <p:nvPr/>
        </p:nvSpPr>
        <p:spPr>
          <a:xfrm>
            <a:off x="770400" y="3240000"/>
            <a:ext cx="1079142" cy="369332"/>
          </a:xfrm>
          <a:prstGeom prst="rect">
            <a:avLst/>
          </a:prstGeom>
        </p:spPr>
        <p:txBody>
          <a:bodyPr wrap="none">
            <a:spAutoFit/>
          </a:bodyPr>
          <a:lstStyle/>
          <a:p>
            <a:r>
              <a:rPr lang="en-US" altLang="ja-JP" dirty="0">
                <a:latin typeface="+mn-ea"/>
              </a:rPr>
              <a:t>GGTTCC</a:t>
            </a:r>
            <a:endParaRPr lang="ja-JP" altLang="en-US" dirty="0"/>
          </a:p>
        </p:txBody>
      </p:sp>
      <p:sp>
        <p:nvSpPr>
          <p:cNvPr id="44" name="正方形/長方形 43">
            <a:extLst>
              <a:ext uri="{FF2B5EF4-FFF2-40B4-BE49-F238E27FC236}">
                <a16:creationId xmlns:a16="http://schemas.microsoft.com/office/drawing/2014/main" id="{965A3DB0-2FD8-42F8-B4AC-C2015E7EF5F9}"/>
              </a:ext>
            </a:extLst>
          </p:cNvPr>
          <p:cNvSpPr/>
          <p:nvPr/>
        </p:nvSpPr>
        <p:spPr>
          <a:xfrm>
            <a:off x="921600" y="3420000"/>
            <a:ext cx="1079142" cy="369332"/>
          </a:xfrm>
          <a:prstGeom prst="rect">
            <a:avLst/>
          </a:prstGeom>
        </p:spPr>
        <p:txBody>
          <a:bodyPr wrap="none">
            <a:spAutoFit/>
          </a:bodyPr>
          <a:lstStyle/>
          <a:p>
            <a:r>
              <a:rPr lang="en-US" altLang="ja-JP" dirty="0">
                <a:latin typeface="+mn-ea"/>
              </a:rPr>
              <a:t>GTTCCG</a:t>
            </a:r>
            <a:endParaRPr lang="ja-JP" altLang="en-US" dirty="0"/>
          </a:p>
        </p:txBody>
      </p:sp>
      <p:sp>
        <p:nvSpPr>
          <p:cNvPr id="45" name="正方形/長方形 44">
            <a:extLst>
              <a:ext uri="{FF2B5EF4-FFF2-40B4-BE49-F238E27FC236}">
                <a16:creationId xmlns:a16="http://schemas.microsoft.com/office/drawing/2014/main" id="{0C661626-62CE-4F03-9C7B-6CA042884AF7}"/>
              </a:ext>
            </a:extLst>
          </p:cNvPr>
          <p:cNvSpPr/>
          <p:nvPr/>
        </p:nvSpPr>
        <p:spPr>
          <a:xfrm>
            <a:off x="1080000" y="3600000"/>
            <a:ext cx="1079142" cy="369332"/>
          </a:xfrm>
          <a:prstGeom prst="rect">
            <a:avLst/>
          </a:prstGeom>
        </p:spPr>
        <p:txBody>
          <a:bodyPr wrap="none">
            <a:spAutoFit/>
          </a:bodyPr>
          <a:lstStyle/>
          <a:p>
            <a:r>
              <a:rPr lang="en-US" altLang="ja-JP" dirty="0">
                <a:latin typeface="+mn-ea"/>
              </a:rPr>
              <a:t>TTCCGG</a:t>
            </a:r>
            <a:endParaRPr lang="ja-JP" altLang="en-US" dirty="0"/>
          </a:p>
        </p:txBody>
      </p:sp>
      <p:sp>
        <p:nvSpPr>
          <p:cNvPr id="46" name="正方形/長方形 45">
            <a:extLst>
              <a:ext uri="{FF2B5EF4-FFF2-40B4-BE49-F238E27FC236}">
                <a16:creationId xmlns:a16="http://schemas.microsoft.com/office/drawing/2014/main" id="{A8990F45-CF92-4880-9759-5DC10B5E22F2}"/>
              </a:ext>
            </a:extLst>
          </p:cNvPr>
          <p:cNvSpPr/>
          <p:nvPr/>
        </p:nvSpPr>
        <p:spPr>
          <a:xfrm>
            <a:off x="1216800" y="3780000"/>
            <a:ext cx="1079142" cy="369332"/>
          </a:xfrm>
          <a:prstGeom prst="rect">
            <a:avLst/>
          </a:prstGeom>
        </p:spPr>
        <p:txBody>
          <a:bodyPr wrap="none">
            <a:spAutoFit/>
          </a:bodyPr>
          <a:lstStyle/>
          <a:p>
            <a:r>
              <a:rPr lang="en-US" altLang="ja-JP" dirty="0">
                <a:latin typeface="+mn-ea"/>
              </a:rPr>
              <a:t>TCCGGT</a:t>
            </a:r>
            <a:endParaRPr lang="ja-JP" altLang="en-US" dirty="0"/>
          </a:p>
        </p:txBody>
      </p:sp>
      <p:sp>
        <p:nvSpPr>
          <p:cNvPr id="47" name="正方形/長方形 46">
            <a:extLst>
              <a:ext uri="{FF2B5EF4-FFF2-40B4-BE49-F238E27FC236}">
                <a16:creationId xmlns:a16="http://schemas.microsoft.com/office/drawing/2014/main" id="{77BC279C-C77B-472E-AD83-D6053A280CE9}"/>
              </a:ext>
            </a:extLst>
          </p:cNvPr>
          <p:cNvSpPr/>
          <p:nvPr/>
        </p:nvSpPr>
        <p:spPr>
          <a:xfrm>
            <a:off x="1346400" y="3960000"/>
            <a:ext cx="1079142" cy="369332"/>
          </a:xfrm>
          <a:prstGeom prst="rect">
            <a:avLst/>
          </a:prstGeom>
        </p:spPr>
        <p:txBody>
          <a:bodyPr wrap="none">
            <a:spAutoFit/>
          </a:bodyPr>
          <a:lstStyle/>
          <a:p>
            <a:r>
              <a:rPr lang="en-US" altLang="ja-JP" dirty="0">
                <a:latin typeface="+mn-ea"/>
              </a:rPr>
              <a:t>CCGGTT</a:t>
            </a:r>
            <a:endParaRPr lang="ja-JP" altLang="en-US" dirty="0"/>
          </a:p>
        </p:txBody>
      </p:sp>
      <p:sp>
        <p:nvSpPr>
          <p:cNvPr id="48" name="正方形/長方形 47">
            <a:extLst>
              <a:ext uri="{FF2B5EF4-FFF2-40B4-BE49-F238E27FC236}">
                <a16:creationId xmlns:a16="http://schemas.microsoft.com/office/drawing/2014/main" id="{D325756C-FAE7-49B8-A65C-D72413143C43}"/>
              </a:ext>
            </a:extLst>
          </p:cNvPr>
          <p:cNvSpPr/>
          <p:nvPr/>
        </p:nvSpPr>
        <p:spPr>
          <a:xfrm>
            <a:off x="1497600" y="4140000"/>
            <a:ext cx="1082348" cy="369332"/>
          </a:xfrm>
          <a:prstGeom prst="rect">
            <a:avLst/>
          </a:prstGeom>
        </p:spPr>
        <p:txBody>
          <a:bodyPr wrap="none">
            <a:spAutoFit/>
          </a:bodyPr>
          <a:lstStyle/>
          <a:p>
            <a:r>
              <a:rPr lang="en-US" altLang="ja-JP" dirty="0">
                <a:latin typeface="+mn-ea"/>
              </a:rPr>
              <a:t>CGGTTG</a:t>
            </a:r>
            <a:endParaRPr lang="ja-JP" altLang="en-US" dirty="0"/>
          </a:p>
        </p:txBody>
      </p:sp>
      <p:sp>
        <p:nvSpPr>
          <p:cNvPr id="49" name="正方形/長方形 48">
            <a:extLst>
              <a:ext uri="{FF2B5EF4-FFF2-40B4-BE49-F238E27FC236}">
                <a16:creationId xmlns:a16="http://schemas.microsoft.com/office/drawing/2014/main" id="{43014514-BDC5-471E-A3FE-B19273BC96D4}"/>
              </a:ext>
            </a:extLst>
          </p:cNvPr>
          <p:cNvSpPr/>
          <p:nvPr/>
        </p:nvSpPr>
        <p:spPr>
          <a:xfrm>
            <a:off x="1645200" y="4320000"/>
            <a:ext cx="1082348" cy="369332"/>
          </a:xfrm>
          <a:prstGeom prst="rect">
            <a:avLst/>
          </a:prstGeom>
        </p:spPr>
        <p:txBody>
          <a:bodyPr wrap="none">
            <a:spAutoFit/>
          </a:bodyPr>
          <a:lstStyle/>
          <a:p>
            <a:r>
              <a:rPr lang="en-US" altLang="ja-JP" dirty="0">
                <a:latin typeface="+mn-ea"/>
              </a:rPr>
              <a:t>GGTTGC</a:t>
            </a:r>
            <a:endParaRPr lang="ja-JP" altLang="en-US" dirty="0"/>
          </a:p>
        </p:txBody>
      </p:sp>
      <p:sp>
        <p:nvSpPr>
          <p:cNvPr id="50" name="正方形/長方形 49">
            <a:extLst>
              <a:ext uri="{FF2B5EF4-FFF2-40B4-BE49-F238E27FC236}">
                <a16:creationId xmlns:a16="http://schemas.microsoft.com/office/drawing/2014/main" id="{5DF6E076-8A77-4DFA-B971-B1D687D9E894}"/>
              </a:ext>
            </a:extLst>
          </p:cNvPr>
          <p:cNvSpPr/>
          <p:nvPr/>
        </p:nvSpPr>
        <p:spPr>
          <a:xfrm>
            <a:off x="1803600" y="4500000"/>
            <a:ext cx="1079142" cy="369332"/>
          </a:xfrm>
          <a:prstGeom prst="rect">
            <a:avLst/>
          </a:prstGeom>
        </p:spPr>
        <p:txBody>
          <a:bodyPr wrap="none">
            <a:spAutoFit/>
          </a:bodyPr>
          <a:lstStyle/>
          <a:p>
            <a:r>
              <a:rPr lang="en-US" altLang="ja-JP" dirty="0">
                <a:latin typeface="+mn-ea"/>
              </a:rPr>
              <a:t>GTTGCC</a:t>
            </a:r>
            <a:endParaRPr lang="ja-JP" altLang="en-US" dirty="0"/>
          </a:p>
        </p:txBody>
      </p:sp>
      <p:sp>
        <p:nvSpPr>
          <p:cNvPr id="51" name="正方形/長方形 50">
            <a:extLst>
              <a:ext uri="{FF2B5EF4-FFF2-40B4-BE49-F238E27FC236}">
                <a16:creationId xmlns:a16="http://schemas.microsoft.com/office/drawing/2014/main" id="{CCD2B4B0-B54F-4F47-BE91-69B086EEB91A}"/>
              </a:ext>
            </a:extLst>
          </p:cNvPr>
          <p:cNvSpPr/>
          <p:nvPr/>
        </p:nvSpPr>
        <p:spPr>
          <a:xfrm>
            <a:off x="1962000" y="4680000"/>
            <a:ext cx="1079142" cy="369332"/>
          </a:xfrm>
          <a:prstGeom prst="rect">
            <a:avLst/>
          </a:prstGeom>
        </p:spPr>
        <p:txBody>
          <a:bodyPr wrap="none">
            <a:spAutoFit/>
          </a:bodyPr>
          <a:lstStyle/>
          <a:p>
            <a:r>
              <a:rPr lang="en-US" altLang="ja-JP" dirty="0">
                <a:latin typeface="+mn-ea"/>
              </a:rPr>
              <a:t>TTGCCG</a:t>
            </a:r>
            <a:endParaRPr lang="ja-JP" altLang="en-US" dirty="0"/>
          </a:p>
        </p:txBody>
      </p:sp>
      <p:cxnSp>
        <p:nvCxnSpPr>
          <p:cNvPr id="52" name="直線コネクタ 51">
            <a:extLst>
              <a:ext uri="{FF2B5EF4-FFF2-40B4-BE49-F238E27FC236}">
                <a16:creationId xmlns:a16="http://schemas.microsoft.com/office/drawing/2014/main" id="{BE2956A9-D75B-4A18-984D-07BDB1E95912}"/>
              </a:ext>
            </a:extLst>
          </p:cNvPr>
          <p:cNvCxnSpPr/>
          <p:nvPr/>
        </p:nvCxnSpPr>
        <p:spPr bwMode="auto">
          <a:xfrm>
            <a:off x="23220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53" name="正方形/長方形 52">
            <a:extLst>
              <a:ext uri="{FF2B5EF4-FFF2-40B4-BE49-F238E27FC236}">
                <a16:creationId xmlns:a16="http://schemas.microsoft.com/office/drawing/2014/main" id="{18AC9118-C4ED-457E-A7B9-7DBA0DF805A7}"/>
              </a:ext>
            </a:extLst>
          </p:cNvPr>
          <p:cNvSpPr/>
          <p:nvPr/>
        </p:nvSpPr>
        <p:spPr>
          <a:xfrm>
            <a:off x="2098800" y="4860000"/>
            <a:ext cx="1088760" cy="369332"/>
          </a:xfrm>
          <a:prstGeom prst="rect">
            <a:avLst/>
          </a:prstGeom>
        </p:spPr>
        <p:txBody>
          <a:bodyPr wrap="none">
            <a:spAutoFit/>
          </a:bodyPr>
          <a:lstStyle/>
          <a:p>
            <a:r>
              <a:rPr lang="en-US" altLang="ja-JP" dirty="0">
                <a:latin typeface="+mn-ea"/>
              </a:rPr>
              <a:t>TGCCGA</a:t>
            </a:r>
            <a:endParaRPr lang="ja-JP" altLang="en-US" dirty="0"/>
          </a:p>
        </p:txBody>
      </p:sp>
      <p:cxnSp>
        <p:nvCxnSpPr>
          <p:cNvPr id="54" name="直線コネクタ 53">
            <a:extLst>
              <a:ext uri="{FF2B5EF4-FFF2-40B4-BE49-F238E27FC236}">
                <a16:creationId xmlns:a16="http://schemas.microsoft.com/office/drawing/2014/main" id="{72A7DF81-EC15-4D8B-B53E-CF913456EB2D}"/>
              </a:ext>
            </a:extLst>
          </p:cNvPr>
          <p:cNvCxnSpPr/>
          <p:nvPr/>
        </p:nvCxnSpPr>
        <p:spPr bwMode="auto">
          <a:xfrm>
            <a:off x="30960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55" name="直線コネクタ 54">
            <a:extLst>
              <a:ext uri="{FF2B5EF4-FFF2-40B4-BE49-F238E27FC236}">
                <a16:creationId xmlns:a16="http://schemas.microsoft.com/office/drawing/2014/main" id="{76089DD8-5B02-4066-9088-9782BA56977D}"/>
              </a:ext>
            </a:extLst>
          </p:cNvPr>
          <p:cNvCxnSpPr/>
          <p:nvPr/>
        </p:nvCxnSpPr>
        <p:spPr bwMode="auto">
          <a:xfrm>
            <a:off x="8712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56" name="直線コネクタ 55">
            <a:extLst>
              <a:ext uri="{FF2B5EF4-FFF2-40B4-BE49-F238E27FC236}">
                <a16:creationId xmlns:a16="http://schemas.microsoft.com/office/drawing/2014/main" id="{0EFF7464-3C05-4A3D-BDF2-5D5716A91578}"/>
              </a:ext>
            </a:extLst>
          </p:cNvPr>
          <p:cNvCxnSpPr/>
          <p:nvPr/>
        </p:nvCxnSpPr>
        <p:spPr bwMode="auto">
          <a:xfrm>
            <a:off x="1332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57" name="正方形/長方形 56">
            <a:extLst>
              <a:ext uri="{FF2B5EF4-FFF2-40B4-BE49-F238E27FC236}">
                <a16:creationId xmlns:a16="http://schemas.microsoft.com/office/drawing/2014/main" id="{B38FEB6E-2C50-4D61-9F76-2B1114E41EE0}"/>
              </a:ext>
            </a:extLst>
          </p:cNvPr>
          <p:cNvSpPr/>
          <p:nvPr/>
        </p:nvSpPr>
        <p:spPr>
          <a:xfrm>
            <a:off x="3348000" y="2340000"/>
            <a:ext cx="1385316" cy="369332"/>
          </a:xfrm>
          <a:prstGeom prst="rect">
            <a:avLst/>
          </a:prstGeom>
        </p:spPr>
        <p:txBody>
          <a:bodyPr wrap="none">
            <a:spAutoFit/>
          </a:bodyPr>
          <a:lstStyle/>
          <a:p>
            <a:r>
              <a:rPr lang="en-US" altLang="ja-JP" dirty="0">
                <a:latin typeface="+mn-ea"/>
              </a:rPr>
              <a:t>GGTACGGT</a:t>
            </a:r>
            <a:endParaRPr lang="ja-JP" altLang="en-US" dirty="0"/>
          </a:p>
        </p:txBody>
      </p:sp>
      <p:sp>
        <p:nvSpPr>
          <p:cNvPr id="58" name="正方形/長方形 57">
            <a:extLst>
              <a:ext uri="{FF2B5EF4-FFF2-40B4-BE49-F238E27FC236}">
                <a16:creationId xmlns:a16="http://schemas.microsoft.com/office/drawing/2014/main" id="{FC0E2763-DF20-4AFF-8B52-28A2F997FF56}"/>
              </a:ext>
            </a:extLst>
          </p:cNvPr>
          <p:cNvSpPr/>
          <p:nvPr/>
        </p:nvSpPr>
        <p:spPr>
          <a:xfrm>
            <a:off x="3510000" y="2520000"/>
            <a:ext cx="1364476" cy="369332"/>
          </a:xfrm>
          <a:prstGeom prst="rect">
            <a:avLst/>
          </a:prstGeom>
        </p:spPr>
        <p:txBody>
          <a:bodyPr wrap="none">
            <a:spAutoFit/>
          </a:bodyPr>
          <a:lstStyle/>
          <a:p>
            <a:r>
              <a:rPr lang="en-US" altLang="ja-JP" dirty="0">
                <a:latin typeface="+mn-ea"/>
              </a:rPr>
              <a:t>GTACGGTT</a:t>
            </a:r>
            <a:endParaRPr lang="ja-JP" altLang="en-US" dirty="0"/>
          </a:p>
        </p:txBody>
      </p:sp>
      <p:sp>
        <p:nvSpPr>
          <p:cNvPr id="59" name="正方形/長方形 58">
            <a:extLst>
              <a:ext uri="{FF2B5EF4-FFF2-40B4-BE49-F238E27FC236}">
                <a16:creationId xmlns:a16="http://schemas.microsoft.com/office/drawing/2014/main" id="{5A8ACB8C-0C48-4243-97B9-45341F2585B1}"/>
              </a:ext>
            </a:extLst>
          </p:cNvPr>
          <p:cNvSpPr/>
          <p:nvPr/>
        </p:nvSpPr>
        <p:spPr>
          <a:xfrm>
            <a:off x="3664800" y="2700000"/>
            <a:ext cx="1361270" cy="369332"/>
          </a:xfrm>
          <a:prstGeom prst="rect">
            <a:avLst/>
          </a:prstGeom>
        </p:spPr>
        <p:txBody>
          <a:bodyPr wrap="none">
            <a:spAutoFit/>
          </a:bodyPr>
          <a:lstStyle/>
          <a:p>
            <a:r>
              <a:rPr lang="en-US" altLang="ja-JP" dirty="0">
                <a:latin typeface="+mn-ea"/>
              </a:rPr>
              <a:t>TACGGTTC</a:t>
            </a:r>
            <a:endParaRPr lang="ja-JP" altLang="en-US" dirty="0"/>
          </a:p>
        </p:txBody>
      </p:sp>
      <p:sp>
        <p:nvSpPr>
          <p:cNvPr id="60" name="正方形/長方形 59">
            <a:extLst>
              <a:ext uri="{FF2B5EF4-FFF2-40B4-BE49-F238E27FC236}">
                <a16:creationId xmlns:a16="http://schemas.microsoft.com/office/drawing/2014/main" id="{2E220B0F-EAD1-45B1-9243-6918B54A4249}"/>
              </a:ext>
            </a:extLst>
          </p:cNvPr>
          <p:cNvSpPr/>
          <p:nvPr/>
        </p:nvSpPr>
        <p:spPr>
          <a:xfrm>
            <a:off x="3798000" y="2880000"/>
            <a:ext cx="1378904" cy="369332"/>
          </a:xfrm>
          <a:prstGeom prst="rect">
            <a:avLst/>
          </a:prstGeom>
        </p:spPr>
        <p:txBody>
          <a:bodyPr wrap="none">
            <a:spAutoFit/>
          </a:bodyPr>
          <a:lstStyle/>
          <a:p>
            <a:r>
              <a:rPr lang="en-US" altLang="ja-JP" dirty="0">
                <a:latin typeface="+mn-ea"/>
              </a:rPr>
              <a:t>ACGGTTCC</a:t>
            </a:r>
            <a:endParaRPr lang="ja-JP" altLang="en-US" dirty="0"/>
          </a:p>
        </p:txBody>
      </p:sp>
      <p:sp>
        <p:nvSpPr>
          <p:cNvPr id="61" name="正方形/長方形 60">
            <a:extLst>
              <a:ext uri="{FF2B5EF4-FFF2-40B4-BE49-F238E27FC236}">
                <a16:creationId xmlns:a16="http://schemas.microsoft.com/office/drawing/2014/main" id="{0C5B0B3B-8ACB-40FC-8405-C00B15AF5DF8}"/>
              </a:ext>
            </a:extLst>
          </p:cNvPr>
          <p:cNvSpPr/>
          <p:nvPr/>
        </p:nvSpPr>
        <p:spPr>
          <a:xfrm>
            <a:off x="3938400" y="3060000"/>
            <a:ext cx="1390124" cy="369332"/>
          </a:xfrm>
          <a:prstGeom prst="rect">
            <a:avLst/>
          </a:prstGeom>
        </p:spPr>
        <p:txBody>
          <a:bodyPr wrap="none">
            <a:spAutoFit/>
          </a:bodyPr>
          <a:lstStyle/>
          <a:p>
            <a:r>
              <a:rPr lang="en-US" altLang="ja-JP" dirty="0">
                <a:latin typeface="+mn-ea"/>
              </a:rPr>
              <a:t>CGGTTCCG</a:t>
            </a:r>
            <a:endParaRPr lang="ja-JP" altLang="en-US" dirty="0"/>
          </a:p>
        </p:txBody>
      </p:sp>
      <p:sp>
        <p:nvSpPr>
          <p:cNvPr id="62" name="正方形/長方形 61">
            <a:extLst>
              <a:ext uri="{FF2B5EF4-FFF2-40B4-BE49-F238E27FC236}">
                <a16:creationId xmlns:a16="http://schemas.microsoft.com/office/drawing/2014/main" id="{E0945B82-7CAB-41C6-BDA8-7737F2430F9F}"/>
              </a:ext>
            </a:extLst>
          </p:cNvPr>
          <p:cNvSpPr/>
          <p:nvPr/>
        </p:nvSpPr>
        <p:spPr>
          <a:xfrm>
            <a:off x="4089600" y="3248880"/>
            <a:ext cx="1393330" cy="369332"/>
          </a:xfrm>
          <a:prstGeom prst="rect">
            <a:avLst/>
          </a:prstGeom>
        </p:spPr>
        <p:txBody>
          <a:bodyPr wrap="none">
            <a:spAutoFit/>
          </a:bodyPr>
          <a:lstStyle/>
          <a:p>
            <a:r>
              <a:rPr lang="en-US" altLang="ja-JP" dirty="0">
                <a:latin typeface="+mn-ea"/>
              </a:rPr>
              <a:t>GGTTCCGG</a:t>
            </a:r>
            <a:endParaRPr lang="ja-JP" altLang="en-US" dirty="0"/>
          </a:p>
        </p:txBody>
      </p:sp>
      <p:sp>
        <p:nvSpPr>
          <p:cNvPr id="63" name="正方形/長方形 62">
            <a:extLst>
              <a:ext uri="{FF2B5EF4-FFF2-40B4-BE49-F238E27FC236}">
                <a16:creationId xmlns:a16="http://schemas.microsoft.com/office/drawing/2014/main" id="{3BCB8EE8-8CAC-437C-8AFE-F90888C334A9}"/>
              </a:ext>
            </a:extLst>
          </p:cNvPr>
          <p:cNvSpPr/>
          <p:nvPr/>
        </p:nvSpPr>
        <p:spPr>
          <a:xfrm>
            <a:off x="4244400" y="3420000"/>
            <a:ext cx="1372492" cy="369332"/>
          </a:xfrm>
          <a:prstGeom prst="rect">
            <a:avLst/>
          </a:prstGeom>
        </p:spPr>
        <p:txBody>
          <a:bodyPr wrap="none">
            <a:spAutoFit/>
          </a:bodyPr>
          <a:lstStyle/>
          <a:p>
            <a:r>
              <a:rPr lang="en-US" altLang="ja-JP" dirty="0">
                <a:latin typeface="+mn-ea"/>
              </a:rPr>
              <a:t>GTTCCGGT</a:t>
            </a:r>
            <a:endParaRPr lang="ja-JP" altLang="en-US" dirty="0"/>
          </a:p>
        </p:txBody>
      </p:sp>
      <p:sp>
        <p:nvSpPr>
          <p:cNvPr id="64" name="正方形/長方形 63">
            <a:extLst>
              <a:ext uri="{FF2B5EF4-FFF2-40B4-BE49-F238E27FC236}">
                <a16:creationId xmlns:a16="http://schemas.microsoft.com/office/drawing/2014/main" id="{38C40C07-EED5-47E1-833C-CDB62C3817C5}"/>
              </a:ext>
            </a:extLst>
          </p:cNvPr>
          <p:cNvSpPr/>
          <p:nvPr/>
        </p:nvSpPr>
        <p:spPr>
          <a:xfrm>
            <a:off x="4399200" y="3600000"/>
            <a:ext cx="1351652" cy="369332"/>
          </a:xfrm>
          <a:prstGeom prst="rect">
            <a:avLst/>
          </a:prstGeom>
        </p:spPr>
        <p:txBody>
          <a:bodyPr wrap="none">
            <a:spAutoFit/>
          </a:bodyPr>
          <a:lstStyle/>
          <a:p>
            <a:r>
              <a:rPr lang="en-US" altLang="ja-JP" dirty="0">
                <a:latin typeface="+mn-ea"/>
              </a:rPr>
              <a:t>TTCCGGTT</a:t>
            </a:r>
            <a:endParaRPr lang="ja-JP" altLang="en-US" dirty="0"/>
          </a:p>
        </p:txBody>
      </p:sp>
      <p:sp>
        <p:nvSpPr>
          <p:cNvPr id="65" name="正方形/長方形 64">
            <a:extLst>
              <a:ext uri="{FF2B5EF4-FFF2-40B4-BE49-F238E27FC236}">
                <a16:creationId xmlns:a16="http://schemas.microsoft.com/office/drawing/2014/main" id="{478C103E-0AD4-42B8-BC04-AD91BE712C74}"/>
              </a:ext>
            </a:extLst>
          </p:cNvPr>
          <p:cNvSpPr/>
          <p:nvPr/>
        </p:nvSpPr>
        <p:spPr>
          <a:xfrm>
            <a:off x="4536000" y="3780000"/>
            <a:ext cx="1372492" cy="369332"/>
          </a:xfrm>
          <a:prstGeom prst="rect">
            <a:avLst/>
          </a:prstGeom>
        </p:spPr>
        <p:txBody>
          <a:bodyPr wrap="none">
            <a:spAutoFit/>
          </a:bodyPr>
          <a:lstStyle/>
          <a:p>
            <a:r>
              <a:rPr lang="en-US" altLang="ja-JP" dirty="0">
                <a:latin typeface="+mn-ea"/>
              </a:rPr>
              <a:t>TCCGGTTG</a:t>
            </a:r>
            <a:endParaRPr lang="ja-JP" altLang="en-US" dirty="0"/>
          </a:p>
        </p:txBody>
      </p:sp>
      <p:sp>
        <p:nvSpPr>
          <p:cNvPr id="66" name="正方形/長方形 65">
            <a:extLst>
              <a:ext uri="{FF2B5EF4-FFF2-40B4-BE49-F238E27FC236}">
                <a16:creationId xmlns:a16="http://schemas.microsoft.com/office/drawing/2014/main" id="{53EE8AE5-3226-4C24-8B0B-5B85D585028B}"/>
              </a:ext>
            </a:extLst>
          </p:cNvPr>
          <p:cNvSpPr/>
          <p:nvPr/>
        </p:nvSpPr>
        <p:spPr>
          <a:xfrm>
            <a:off x="4669200" y="3960000"/>
            <a:ext cx="1390124" cy="369332"/>
          </a:xfrm>
          <a:prstGeom prst="rect">
            <a:avLst/>
          </a:prstGeom>
        </p:spPr>
        <p:txBody>
          <a:bodyPr wrap="none">
            <a:spAutoFit/>
          </a:bodyPr>
          <a:lstStyle/>
          <a:p>
            <a:r>
              <a:rPr lang="en-US" altLang="ja-JP" dirty="0">
                <a:latin typeface="+mn-ea"/>
              </a:rPr>
              <a:t>CCGGTTGC</a:t>
            </a:r>
            <a:endParaRPr lang="ja-JP" altLang="en-US" dirty="0"/>
          </a:p>
        </p:txBody>
      </p:sp>
      <p:sp>
        <p:nvSpPr>
          <p:cNvPr id="67" name="正方形/長方形 66">
            <a:extLst>
              <a:ext uri="{FF2B5EF4-FFF2-40B4-BE49-F238E27FC236}">
                <a16:creationId xmlns:a16="http://schemas.microsoft.com/office/drawing/2014/main" id="{CF2E1848-234F-48B1-A369-35F851DD4A40}"/>
              </a:ext>
            </a:extLst>
          </p:cNvPr>
          <p:cNvSpPr/>
          <p:nvPr/>
        </p:nvSpPr>
        <p:spPr>
          <a:xfrm>
            <a:off x="4816800" y="4140000"/>
            <a:ext cx="1390124" cy="369332"/>
          </a:xfrm>
          <a:prstGeom prst="rect">
            <a:avLst/>
          </a:prstGeom>
        </p:spPr>
        <p:txBody>
          <a:bodyPr wrap="none">
            <a:spAutoFit/>
          </a:bodyPr>
          <a:lstStyle/>
          <a:p>
            <a:r>
              <a:rPr lang="en-US" altLang="ja-JP" dirty="0">
                <a:latin typeface="+mn-ea"/>
              </a:rPr>
              <a:t>CGGTTGCC</a:t>
            </a:r>
            <a:endParaRPr lang="ja-JP" altLang="en-US" dirty="0"/>
          </a:p>
        </p:txBody>
      </p:sp>
      <p:sp>
        <p:nvSpPr>
          <p:cNvPr id="68" name="正方形/長方形 67">
            <a:extLst>
              <a:ext uri="{FF2B5EF4-FFF2-40B4-BE49-F238E27FC236}">
                <a16:creationId xmlns:a16="http://schemas.microsoft.com/office/drawing/2014/main" id="{7B25E3B1-5C62-45E7-8618-72B4F8F08950}"/>
              </a:ext>
            </a:extLst>
          </p:cNvPr>
          <p:cNvSpPr/>
          <p:nvPr/>
        </p:nvSpPr>
        <p:spPr>
          <a:xfrm>
            <a:off x="4968000" y="4320000"/>
            <a:ext cx="1393330" cy="369332"/>
          </a:xfrm>
          <a:prstGeom prst="rect">
            <a:avLst/>
          </a:prstGeom>
        </p:spPr>
        <p:txBody>
          <a:bodyPr wrap="none">
            <a:spAutoFit/>
          </a:bodyPr>
          <a:lstStyle/>
          <a:p>
            <a:r>
              <a:rPr lang="en-US" altLang="ja-JP" dirty="0">
                <a:latin typeface="+mn-ea"/>
              </a:rPr>
              <a:t>GGTTGCCG</a:t>
            </a:r>
            <a:endParaRPr lang="ja-JP" altLang="en-US" dirty="0"/>
          </a:p>
        </p:txBody>
      </p:sp>
      <p:sp>
        <p:nvSpPr>
          <p:cNvPr id="69" name="正方形/長方形 68">
            <a:extLst>
              <a:ext uri="{FF2B5EF4-FFF2-40B4-BE49-F238E27FC236}">
                <a16:creationId xmlns:a16="http://schemas.microsoft.com/office/drawing/2014/main" id="{7736D465-17F5-4D3C-B874-098EB52AB2F4}"/>
              </a:ext>
            </a:extLst>
          </p:cNvPr>
          <p:cNvSpPr/>
          <p:nvPr/>
        </p:nvSpPr>
        <p:spPr>
          <a:xfrm>
            <a:off x="5126400" y="4500000"/>
            <a:ext cx="1382110" cy="369332"/>
          </a:xfrm>
          <a:prstGeom prst="rect">
            <a:avLst/>
          </a:prstGeom>
        </p:spPr>
        <p:txBody>
          <a:bodyPr wrap="none">
            <a:spAutoFit/>
          </a:bodyPr>
          <a:lstStyle/>
          <a:p>
            <a:r>
              <a:rPr lang="en-US" altLang="ja-JP" dirty="0">
                <a:latin typeface="+mn-ea"/>
              </a:rPr>
              <a:t>GTTGCCGA</a:t>
            </a:r>
            <a:endParaRPr lang="ja-JP" altLang="en-US" dirty="0"/>
          </a:p>
        </p:txBody>
      </p:sp>
      <p:cxnSp>
        <p:nvCxnSpPr>
          <p:cNvPr id="70" name="直線コネクタ 69">
            <a:extLst>
              <a:ext uri="{FF2B5EF4-FFF2-40B4-BE49-F238E27FC236}">
                <a16:creationId xmlns:a16="http://schemas.microsoft.com/office/drawing/2014/main" id="{E11EA8D9-1806-49AA-A6DB-58AB647378C6}"/>
              </a:ext>
            </a:extLst>
          </p:cNvPr>
          <p:cNvCxnSpPr/>
          <p:nvPr/>
        </p:nvCxnSpPr>
        <p:spPr>
          <a:xfrm flipH="1">
            <a:off x="144000" y="3337200"/>
            <a:ext cx="9542755"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直線コネクタ 70">
            <a:extLst>
              <a:ext uri="{FF2B5EF4-FFF2-40B4-BE49-F238E27FC236}">
                <a16:creationId xmlns:a16="http://schemas.microsoft.com/office/drawing/2014/main" id="{AAF2606A-2957-4AA1-A489-7DAE92BBA3A0}"/>
              </a:ext>
            </a:extLst>
          </p:cNvPr>
          <p:cNvCxnSpPr/>
          <p:nvPr/>
        </p:nvCxnSpPr>
        <p:spPr>
          <a:xfrm flipH="1">
            <a:off x="144000" y="4240800"/>
            <a:ext cx="9542755"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4AC2CC85-92E6-408F-A14A-E36C690D54F5}"/>
              </a:ext>
            </a:extLst>
          </p:cNvPr>
          <p:cNvCxnSpPr/>
          <p:nvPr/>
        </p:nvCxnSpPr>
        <p:spPr>
          <a:xfrm flipH="1">
            <a:off x="144000" y="5144400"/>
            <a:ext cx="9542755"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C9092D80-0BFC-4D18-9077-66D2B55BF8DE}"/>
              </a:ext>
            </a:extLst>
          </p:cNvPr>
          <p:cNvCxnSpPr/>
          <p:nvPr/>
        </p:nvCxnSpPr>
        <p:spPr>
          <a:xfrm flipH="1">
            <a:off x="144000" y="2434665"/>
            <a:ext cx="9542755"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6CEA05DC-240F-4579-A6F5-C5AEB1538F15}"/>
              </a:ext>
            </a:extLst>
          </p:cNvPr>
          <p:cNvCxnSpPr/>
          <p:nvPr/>
        </p:nvCxnSpPr>
        <p:spPr bwMode="auto">
          <a:xfrm>
            <a:off x="3440832"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75" name="直線コネクタ 74">
            <a:extLst>
              <a:ext uri="{FF2B5EF4-FFF2-40B4-BE49-F238E27FC236}">
                <a16:creationId xmlns:a16="http://schemas.microsoft.com/office/drawing/2014/main" id="{6201E83D-DBAD-4CE6-A3FF-AAAB6860CCB0}"/>
              </a:ext>
            </a:extLst>
          </p:cNvPr>
          <p:cNvCxnSpPr/>
          <p:nvPr/>
        </p:nvCxnSpPr>
        <p:spPr bwMode="auto">
          <a:xfrm>
            <a:off x="41832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76" name="直線コネクタ 75">
            <a:extLst>
              <a:ext uri="{FF2B5EF4-FFF2-40B4-BE49-F238E27FC236}">
                <a16:creationId xmlns:a16="http://schemas.microsoft.com/office/drawing/2014/main" id="{83371556-6E3F-4F4E-9741-E0233CF57E1B}"/>
              </a:ext>
            </a:extLst>
          </p:cNvPr>
          <p:cNvCxnSpPr/>
          <p:nvPr/>
        </p:nvCxnSpPr>
        <p:spPr bwMode="auto">
          <a:xfrm>
            <a:off x="49104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77" name="直線コネクタ 76">
            <a:extLst>
              <a:ext uri="{FF2B5EF4-FFF2-40B4-BE49-F238E27FC236}">
                <a16:creationId xmlns:a16="http://schemas.microsoft.com/office/drawing/2014/main" id="{802D7D50-95A3-4DBF-A943-1A54800DE174}"/>
              </a:ext>
            </a:extLst>
          </p:cNvPr>
          <p:cNvCxnSpPr/>
          <p:nvPr/>
        </p:nvCxnSpPr>
        <p:spPr bwMode="auto">
          <a:xfrm>
            <a:off x="56340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78" name="直線コネクタ 77">
            <a:extLst>
              <a:ext uri="{FF2B5EF4-FFF2-40B4-BE49-F238E27FC236}">
                <a16:creationId xmlns:a16="http://schemas.microsoft.com/office/drawing/2014/main" id="{EFD471B9-BCEB-4F5E-A8D4-49CF0EC5B792}"/>
              </a:ext>
            </a:extLst>
          </p:cNvPr>
          <p:cNvCxnSpPr/>
          <p:nvPr/>
        </p:nvCxnSpPr>
        <p:spPr bwMode="auto">
          <a:xfrm>
            <a:off x="64080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79" name="直線コネクタ 78">
            <a:extLst>
              <a:ext uri="{FF2B5EF4-FFF2-40B4-BE49-F238E27FC236}">
                <a16:creationId xmlns:a16="http://schemas.microsoft.com/office/drawing/2014/main" id="{EAD1C7BB-F7F3-4A0A-80A7-F5CFC6647D33}"/>
              </a:ext>
            </a:extLst>
          </p:cNvPr>
          <p:cNvCxnSpPr/>
          <p:nvPr/>
        </p:nvCxnSpPr>
        <p:spPr bwMode="auto">
          <a:xfrm>
            <a:off x="67532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80" name="直線コネクタ 79">
            <a:extLst>
              <a:ext uri="{FF2B5EF4-FFF2-40B4-BE49-F238E27FC236}">
                <a16:creationId xmlns:a16="http://schemas.microsoft.com/office/drawing/2014/main" id="{B6D3E906-0577-42E1-BEB8-08A97C7BAC72}"/>
              </a:ext>
            </a:extLst>
          </p:cNvPr>
          <p:cNvCxnSpPr/>
          <p:nvPr/>
        </p:nvCxnSpPr>
        <p:spPr bwMode="auto">
          <a:xfrm>
            <a:off x="74880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81" name="直線コネクタ 80">
            <a:extLst>
              <a:ext uri="{FF2B5EF4-FFF2-40B4-BE49-F238E27FC236}">
                <a16:creationId xmlns:a16="http://schemas.microsoft.com/office/drawing/2014/main" id="{FAC98028-7959-4CB1-A589-7F3D476C8721}"/>
              </a:ext>
            </a:extLst>
          </p:cNvPr>
          <p:cNvCxnSpPr/>
          <p:nvPr/>
        </p:nvCxnSpPr>
        <p:spPr bwMode="auto">
          <a:xfrm>
            <a:off x="82224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82" name="直線コネクタ 81">
            <a:extLst>
              <a:ext uri="{FF2B5EF4-FFF2-40B4-BE49-F238E27FC236}">
                <a16:creationId xmlns:a16="http://schemas.microsoft.com/office/drawing/2014/main" id="{BA3F8106-2E93-4824-86D6-A521930E796D}"/>
              </a:ext>
            </a:extLst>
          </p:cNvPr>
          <p:cNvCxnSpPr/>
          <p:nvPr/>
        </p:nvCxnSpPr>
        <p:spPr bwMode="auto">
          <a:xfrm>
            <a:off x="89460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83" name="直線コネクタ 82">
            <a:extLst>
              <a:ext uri="{FF2B5EF4-FFF2-40B4-BE49-F238E27FC236}">
                <a16:creationId xmlns:a16="http://schemas.microsoft.com/office/drawing/2014/main" id="{364F2033-B1FC-43CA-A932-240FB688A0A3}"/>
              </a:ext>
            </a:extLst>
          </p:cNvPr>
          <p:cNvCxnSpPr/>
          <p:nvPr/>
        </p:nvCxnSpPr>
        <p:spPr bwMode="auto">
          <a:xfrm>
            <a:off x="96984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84" name="正方形/長方形 83">
            <a:extLst>
              <a:ext uri="{FF2B5EF4-FFF2-40B4-BE49-F238E27FC236}">
                <a16:creationId xmlns:a16="http://schemas.microsoft.com/office/drawing/2014/main" id="{896E9E31-3529-4A6A-9E6B-A19097B6C49F}"/>
              </a:ext>
            </a:extLst>
          </p:cNvPr>
          <p:cNvSpPr/>
          <p:nvPr/>
        </p:nvSpPr>
        <p:spPr>
          <a:xfrm>
            <a:off x="6660000" y="2340000"/>
            <a:ext cx="1675459" cy="369332"/>
          </a:xfrm>
          <a:prstGeom prst="rect">
            <a:avLst/>
          </a:prstGeom>
        </p:spPr>
        <p:txBody>
          <a:bodyPr wrap="none">
            <a:spAutoFit/>
          </a:bodyPr>
          <a:lstStyle/>
          <a:p>
            <a:r>
              <a:rPr lang="en-US" altLang="ja-JP" dirty="0">
                <a:latin typeface="+mn-ea"/>
              </a:rPr>
              <a:t>GGTACGGTTC</a:t>
            </a:r>
            <a:endParaRPr lang="ja-JP" altLang="en-US" dirty="0"/>
          </a:p>
        </p:txBody>
      </p:sp>
      <p:sp>
        <p:nvSpPr>
          <p:cNvPr id="85" name="正方形/長方形 84">
            <a:extLst>
              <a:ext uri="{FF2B5EF4-FFF2-40B4-BE49-F238E27FC236}">
                <a16:creationId xmlns:a16="http://schemas.microsoft.com/office/drawing/2014/main" id="{49080036-C960-48ED-9E3C-00C8EDFB3F26}"/>
              </a:ext>
            </a:extLst>
          </p:cNvPr>
          <p:cNvSpPr/>
          <p:nvPr/>
        </p:nvSpPr>
        <p:spPr>
          <a:xfrm>
            <a:off x="6822000" y="2520000"/>
            <a:ext cx="1672253" cy="369332"/>
          </a:xfrm>
          <a:prstGeom prst="rect">
            <a:avLst/>
          </a:prstGeom>
        </p:spPr>
        <p:txBody>
          <a:bodyPr wrap="none">
            <a:spAutoFit/>
          </a:bodyPr>
          <a:lstStyle/>
          <a:p>
            <a:r>
              <a:rPr lang="en-US" altLang="ja-JP" dirty="0">
                <a:latin typeface="+mn-ea"/>
              </a:rPr>
              <a:t>GTACGGTTCC</a:t>
            </a:r>
            <a:endParaRPr lang="ja-JP" altLang="en-US" dirty="0"/>
          </a:p>
        </p:txBody>
      </p:sp>
      <p:sp>
        <p:nvSpPr>
          <p:cNvPr id="86" name="正方形/長方形 85">
            <a:extLst>
              <a:ext uri="{FF2B5EF4-FFF2-40B4-BE49-F238E27FC236}">
                <a16:creationId xmlns:a16="http://schemas.microsoft.com/office/drawing/2014/main" id="{9A068F67-5C21-4980-8BF6-31E6D83B84FA}"/>
              </a:ext>
            </a:extLst>
          </p:cNvPr>
          <p:cNvSpPr/>
          <p:nvPr/>
        </p:nvSpPr>
        <p:spPr>
          <a:xfrm>
            <a:off x="6980400" y="2700000"/>
            <a:ext cx="1672253" cy="369332"/>
          </a:xfrm>
          <a:prstGeom prst="rect">
            <a:avLst/>
          </a:prstGeom>
        </p:spPr>
        <p:txBody>
          <a:bodyPr wrap="none">
            <a:spAutoFit/>
          </a:bodyPr>
          <a:lstStyle/>
          <a:p>
            <a:r>
              <a:rPr lang="en-US" altLang="ja-JP" dirty="0">
                <a:latin typeface="+mn-ea"/>
              </a:rPr>
              <a:t>TACGGTTCCG</a:t>
            </a:r>
            <a:endParaRPr lang="ja-JP" altLang="en-US" dirty="0"/>
          </a:p>
        </p:txBody>
      </p:sp>
      <p:sp>
        <p:nvSpPr>
          <p:cNvPr id="87" name="正方形/長方形 86">
            <a:extLst>
              <a:ext uri="{FF2B5EF4-FFF2-40B4-BE49-F238E27FC236}">
                <a16:creationId xmlns:a16="http://schemas.microsoft.com/office/drawing/2014/main" id="{BCF389B3-9C9E-4BAF-A8F1-1D3357F8F517}"/>
              </a:ext>
            </a:extLst>
          </p:cNvPr>
          <p:cNvSpPr/>
          <p:nvPr/>
        </p:nvSpPr>
        <p:spPr>
          <a:xfrm>
            <a:off x="7117200" y="2880000"/>
            <a:ext cx="1693092" cy="369332"/>
          </a:xfrm>
          <a:prstGeom prst="rect">
            <a:avLst/>
          </a:prstGeom>
        </p:spPr>
        <p:txBody>
          <a:bodyPr wrap="none">
            <a:spAutoFit/>
          </a:bodyPr>
          <a:lstStyle/>
          <a:p>
            <a:r>
              <a:rPr lang="en-US" altLang="ja-JP" dirty="0">
                <a:latin typeface="+mn-ea"/>
              </a:rPr>
              <a:t>ACGGTTCCGG</a:t>
            </a:r>
            <a:endParaRPr lang="ja-JP" altLang="en-US" dirty="0"/>
          </a:p>
        </p:txBody>
      </p:sp>
      <p:sp>
        <p:nvSpPr>
          <p:cNvPr id="88" name="正方形/長方形 87">
            <a:extLst>
              <a:ext uri="{FF2B5EF4-FFF2-40B4-BE49-F238E27FC236}">
                <a16:creationId xmlns:a16="http://schemas.microsoft.com/office/drawing/2014/main" id="{A1570652-BAD5-4E66-89F1-6F217D27B1A2}"/>
              </a:ext>
            </a:extLst>
          </p:cNvPr>
          <p:cNvSpPr/>
          <p:nvPr/>
        </p:nvSpPr>
        <p:spPr>
          <a:xfrm>
            <a:off x="7261200" y="3060000"/>
            <a:ext cx="1683474" cy="369332"/>
          </a:xfrm>
          <a:prstGeom prst="rect">
            <a:avLst/>
          </a:prstGeom>
        </p:spPr>
        <p:txBody>
          <a:bodyPr wrap="none">
            <a:spAutoFit/>
          </a:bodyPr>
          <a:lstStyle/>
          <a:p>
            <a:r>
              <a:rPr lang="en-US" altLang="ja-JP" dirty="0">
                <a:latin typeface="+mn-ea"/>
              </a:rPr>
              <a:t>CGGTTCCGGT</a:t>
            </a:r>
            <a:endParaRPr lang="ja-JP" altLang="en-US" dirty="0"/>
          </a:p>
        </p:txBody>
      </p:sp>
      <p:sp>
        <p:nvSpPr>
          <p:cNvPr id="89" name="正方形/長方形 88">
            <a:extLst>
              <a:ext uri="{FF2B5EF4-FFF2-40B4-BE49-F238E27FC236}">
                <a16:creationId xmlns:a16="http://schemas.microsoft.com/office/drawing/2014/main" id="{9C0239B0-6732-42FD-B2DE-FE06EA7626E5}"/>
              </a:ext>
            </a:extLst>
          </p:cNvPr>
          <p:cNvSpPr/>
          <p:nvPr/>
        </p:nvSpPr>
        <p:spPr>
          <a:xfrm>
            <a:off x="7416000" y="3240000"/>
            <a:ext cx="1665841" cy="369332"/>
          </a:xfrm>
          <a:prstGeom prst="rect">
            <a:avLst/>
          </a:prstGeom>
        </p:spPr>
        <p:txBody>
          <a:bodyPr wrap="none">
            <a:spAutoFit/>
          </a:bodyPr>
          <a:lstStyle/>
          <a:p>
            <a:r>
              <a:rPr lang="en-US" altLang="ja-JP" dirty="0">
                <a:latin typeface="+mn-ea"/>
              </a:rPr>
              <a:t>GGTTCCGGTT</a:t>
            </a:r>
            <a:endParaRPr lang="ja-JP" altLang="en-US" dirty="0"/>
          </a:p>
        </p:txBody>
      </p:sp>
      <p:sp>
        <p:nvSpPr>
          <p:cNvPr id="90" name="正方形/長方形 89">
            <a:extLst>
              <a:ext uri="{FF2B5EF4-FFF2-40B4-BE49-F238E27FC236}">
                <a16:creationId xmlns:a16="http://schemas.microsoft.com/office/drawing/2014/main" id="{89727D62-3B41-4A2B-86CF-C7A4CCB4546B}"/>
              </a:ext>
            </a:extLst>
          </p:cNvPr>
          <p:cNvSpPr/>
          <p:nvPr/>
        </p:nvSpPr>
        <p:spPr>
          <a:xfrm>
            <a:off x="7570800" y="3420000"/>
            <a:ext cx="1665841" cy="369332"/>
          </a:xfrm>
          <a:prstGeom prst="rect">
            <a:avLst/>
          </a:prstGeom>
        </p:spPr>
        <p:txBody>
          <a:bodyPr wrap="none">
            <a:spAutoFit/>
          </a:bodyPr>
          <a:lstStyle/>
          <a:p>
            <a:r>
              <a:rPr lang="en-US" altLang="ja-JP" dirty="0">
                <a:latin typeface="+mn-ea"/>
              </a:rPr>
              <a:t>GTTCCGGTTG</a:t>
            </a:r>
            <a:endParaRPr lang="ja-JP" altLang="en-US" dirty="0"/>
          </a:p>
        </p:txBody>
      </p:sp>
      <p:sp>
        <p:nvSpPr>
          <p:cNvPr id="91" name="正方形/長方形 90">
            <a:extLst>
              <a:ext uri="{FF2B5EF4-FFF2-40B4-BE49-F238E27FC236}">
                <a16:creationId xmlns:a16="http://schemas.microsoft.com/office/drawing/2014/main" id="{84DD9406-1F39-41FA-B871-8136489716AF}"/>
              </a:ext>
            </a:extLst>
          </p:cNvPr>
          <p:cNvSpPr/>
          <p:nvPr/>
        </p:nvSpPr>
        <p:spPr>
          <a:xfrm>
            <a:off x="7725600" y="3600000"/>
            <a:ext cx="1662635" cy="369332"/>
          </a:xfrm>
          <a:prstGeom prst="rect">
            <a:avLst/>
          </a:prstGeom>
        </p:spPr>
        <p:txBody>
          <a:bodyPr wrap="none">
            <a:spAutoFit/>
          </a:bodyPr>
          <a:lstStyle/>
          <a:p>
            <a:r>
              <a:rPr lang="en-US" altLang="ja-JP" dirty="0">
                <a:latin typeface="+mn-ea"/>
              </a:rPr>
              <a:t>TTCCGGTTGC</a:t>
            </a:r>
            <a:endParaRPr lang="ja-JP" altLang="en-US" dirty="0"/>
          </a:p>
        </p:txBody>
      </p:sp>
      <p:sp>
        <p:nvSpPr>
          <p:cNvPr id="92" name="正方形/長方形 91">
            <a:extLst>
              <a:ext uri="{FF2B5EF4-FFF2-40B4-BE49-F238E27FC236}">
                <a16:creationId xmlns:a16="http://schemas.microsoft.com/office/drawing/2014/main" id="{95B7B139-99F8-40E1-A6A2-E976167C0840}"/>
              </a:ext>
            </a:extLst>
          </p:cNvPr>
          <p:cNvSpPr/>
          <p:nvPr/>
        </p:nvSpPr>
        <p:spPr>
          <a:xfrm>
            <a:off x="7858800" y="3780000"/>
            <a:ext cx="1680268" cy="369332"/>
          </a:xfrm>
          <a:prstGeom prst="rect">
            <a:avLst/>
          </a:prstGeom>
        </p:spPr>
        <p:txBody>
          <a:bodyPr wrap="none">
            <a:spAutoFit/>
          </a:bodyPr>
          <a:lstStyle/>
          <a:p>
            <a:r>
              <a:rPr lang="en-US" altLang="ja-JP" dirty="0">
                <a:latin typeface="+mn-ea"/>
              </a:rPr>
              <a:t>TCCGGTTGCC</a:t>
            </a:r>
            <a:endParaRPr lang="ja-JP" altLang="en-US" dirty="0"/>
          </a:p>
        </p:txBody>
      </p:sp>
      <p:sp>
        <p:nvSpPr>
          <p:cNvPr id="93" name="正方形/長方形 92">
            <a:extLst>
              <a:ext uri="{FF2B5EF4-FFF2-40B4-BE49-F238E27FC236}">
                <a16:creationId xmlns:a16="http://schemas.microsoft.com/office/drawing/2014/main" id="{FB339CB0-1187-46B2-9C03-677B22F2A190}"/>
              </a:ext>
            </a:extLst>
          </p:cNvPr>
          <p:cNvSpPr/>
          <p:nvPr/>
        </p:nvSpPr>
        <p:spPr>
          <a:xfrm>
            <a:off x="7999200" y="3960000"/>
            <a:ext cx="1701107" cy="369332"/>
          </a:xfrm>
          <a:prstGeom prst="rect">
            <a:avLst/>
          </a:prstGeom>
        </p:spPr>
        <p:txBody>
          <a:bodyPr wrap="none">
            <a:spAutoFit/>
          </a:bodyPr>
          <a:lstStyle/>
          <a:p>
            <a:r>
              <a:rPr lang="en-US" altLang="ja-JP" dirty="0">
                <a:latin typeface="+mn-ea"/>
              </a:rPr>
              <a:t>CCGGTTGCCG</a:t>
            </a:r>
            <a:endParaRPr lang="ja-JP" altLang="en-US" dirty="0"/>
          </a:p>
        </p:txBody>
      </p:sp>
      <p:sp>
        <p:nvSpPr>
          <p:cNvPr id="94" name="正方形/長方形 93">
            <a:extLst>
              <a:ext uri="{FF2B5EF4-FFF2-40B4-BE49-F238E27FC236}">
                <a16:creationId xmlns:a16="http://schemas.microsoft.com/office/drawing/2014/main" id="{89830F56-5FBB-413F-8CFB-2B7144106DD5}"/>
              </a:ext>
            </a:extLst>
          </p:cNvPr>
          <p:cNvSpPr/>
          <p:nvPr/>
        </p:nvSpPr>
        <p:spPr>
          <a:xfrm>
            <a:off x="8146800" y="4140000"/>
            <a:ext cx="1693092" cy="369332"/>
          </a:xfrm>
          <a:prstGeom prst="rect">
            <a:avLst/>
          </a:prstGeom>
        </p:spPr>
        <p:txBody>
          <a:bodyPr wrap="none">
            <a:spAutoFit/>
          </a:bodyPr>
          <a:lstStyle/>
          <a:p>
            <a:r>
              <a:rPr lang="en-US" altLang="ja-JP" dirty="0">
                <a:latin typeface="+mn-ea"/>
              </a:rPr>
              <a:t>CGGTTGCCGA</a:t>
            </a:r>
            <a:endParaRPr lang="ja-JP" altLang="en-US" dirty="0"/>
          </a:p>
        </p:txBody>
      </p:sp>
      <p:sp>
        <p:nvSpPr>
          <p:cNvPr id="95" name="Text Box 8">
            <a:extLst>
              <a:ext uri="{FF2B5EF4-FFF2-40B4-BE49-F238E27FC236}">
                <a16:creationId xmlns:a16="http://schemas.microsoft.com/office/drawing/2014/main" id="{EE28CA5E-D873-4437-952E-44BFC146E746}"/>
              </a:ext>
            </a:extLst>
          </p:cNvPr>
          <p:cNvSpPr txBox="1">
            <a:spLocks noChangeArrowheads="1"/>
          </p:cNvSpPr>
          <p:nvPr/>
        </p:nvSpPr>
        <p:spPr bwMode="auto">
          <a:xfrm>
            <a:off x="5796172" y="46100"/>
            <a:ext cx="4053371" cy="92333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一般化すると、「</a:t>
            </a:r>
            <a:r>
              <a:rPr lang="en-US" altLang="ja-JP" dirty="0">
                <a:latin typeface="+mn-ea"/>
              </a:rPr>
              <a:t>L</a:t>
            </a:r>
            <a:r>
              <a:rPr lang="ja-JP" altLang="en-US" dirty="0">
                <a:latin typeface="+mn-ea"/>
              </a:rPr>
              <a:t>塩基長のリードを</a:t>
            </a:r>
            <a:r>
              <a:rPr lang="en-US" altLang="ja-JP" dirty="0">
                <a:solidFill>
                  <a:srgbClr val="669900"/>
                </a:solidFill>
                <a:latin typeface="+mn-ea"/>
              </a:rPr>
              <a:t>k</a:t>
            </a:r>
            <a:r>
              <a:rPr lang="en-US" altLang="ja-JP" dirty="0">
                <a:latin typeface="+mn-ea"/>
              </a:rPr>
              <a:t>-mer</a:t>
            </a:r>
            <a:r>
              <a:rPr lang="ja-JP" altLang="en-US" dirty="0">
                <a:latin typeface="+mn-ea"/>
              </a:rPr>
              <a:t>で分割すると、</a:t>
            </a:r>
            <a:r>
              <a:rPr lang="en-US" altLang="ja-JP" dirty="0">
                <a:latin typeface="+mn-ea"/>
              </a:rPr>
              <a:t>(L – </a:t>
            </a:r>
            <a:r>
              <a:rPr lang="en-US" altLang="ja-JP" dirty="0">
                <a:solidFill>
                  <a:srgbClr val="669900"/>
                </a:solidFill>
                <a:latin typeface="+mn-ea"/>
              </a:rPr>
              <a:t>k</a:t>
            </a:r>
            <a:r>
              <a:rPr lang="en-US" altLang="ja-JP" dirty="0">
                <a:latin typeface="+mn-ea"/>
              </a:rPr>
              <a:t> + 1)</a:t>
            </a:r>
            <a:r>
              <a:rPr lang="ja-JP" altLang="en-US" dirty="0">
                <a:latin typeface="+mn-ea"/>
              </a:rPr>
              <a:t> 個の</a:t>
            </a:r>
            <a:r>
              <a:rPr lang="en-US" altLang="ja-JP" dirty="0">
                <a:latin typeface="+mn-ea"/>
              </a:rPr>
              <a:t>k-mer</a:t>
            </a:r>
            <a:r>
              <a:rPr lang="ja-JP" altLang="en-US" dirty="0">
                <a:latin typeface="+mn-ea"/>
              </a:rPr>
              <a:t>を生成可能」です。</a:t>
            </a:r>
            <a:endParaRPr lang="en-US" altLang="ja-JP" dirty="0">
              <a:latin typeface="+mn-ea"/>
            </a:endParaRPr>
          </a:p>
        </p:txBody>
      </p:sp>
      <p:sp>
        <p:nvSpPr>
          <p:cNvPr id="99" name="正方形/長方形 98">
            <a:extLst>
              <a:ext uri="{FF2B5EF4-FFF2-40B4-BE49-F238E27FC236}">
                <a16:creationId xmlns:a16="http://schemas.microsoft.com/office/drawing/2014/main" id="{9499BF86-C7C3-4097-9CAB-DABC0239F669}"/>
              </a:ext>
            </a:extLst>
          </p:cNvPr>
          <p:cNvSpPr/>
          <p:nvPr/>
        </p:nvSpPr>
        <p:spPr>
          <a:xfrm>
            <a:off x="126000" y="1368000"/>
            <a:ext cx="2953444" cy="380028"/>
          </a:xfrm>
          <a:prstGeom prst="rect">
            <a:avLst/>
          </a:prstGeom>
          <a:ln w="19050">
            <a:solidFill>
              <a:srgbClr val="FF0000"/>
            </a:solidFill>
          </a:ln>
        </p:spPr>
        <p:txBody>
          <a:bodyPr wrap="square">
            <a:spAutoFit/>
          </a:bodyPr>
          <a:lstStyle/>
          <a:p>
            <a:r>
              <a:rPr lang="en-US" altLang="ja-JP" dirty="0">
                <a:latin typeface="+mn-ea"/>
                <a:ea typeface="+mn-ea"/>
              </a:rPr>
              <a:t>(L – </a:t>
            </a:r>
            <a:r>
              <a:rPr lang="en-US" altLang="ja-JP" dirty="0">
                <a:solidFill>
                  <a:srgbClr val="669900"/>
                </a:solidFill>
                <a:latin typeface="+mn-ea"/>
                <a:ea typeface="+mn-ea"/>
              </a:rPr>
              <a:t>k</a:t>
            </a:r>
            <a:r>
              <a:rPr lang="en-US" altLang="ja-JP" dirty="0">
                <a:latin typeface="+mn-ea"/>
                <a:ea typeface="+mn-ea"/>
              </a:rPr>
              <a:t> + 1) = 20 – </a:t>
            </a:r>
            <a:r>
              <a:rPr lang="en-US" altLang="ja-JP" dirty="0">
                <a:solidFill>
                  <a:srgbClr val="669900"/>
                </a:solidFill>
                <a:latin typeface="+mn-ea"/>
                <a:ea typeface="+mn-ea"/>
              </a:rPr>
              <a:t>6</a:t>
            </a:r>
            <a:r>
              <a:rPr lang="en-US" altLang="ja-JP" dirty="0">
                <a:latin typeface="+mn-ea"/>
                <a:ea typeface="+mn-ea"/>
              </a:rPr>
              <a:t> + 1 = </a:t>
            </a:r>
            <a:r>
              <a:rPr lang="en-US" altLang="ja-JP" dirty="0">
                <a:solidFill>
                  <a:srgbClr val="FF0000"/>
                </a:solidFill>
                <a:latin typeface="+mn-ea"/>
                <a:ea typeface="+mn-ea"/>
              </a:rPr>
              <a:t>15</a:t>
            </a:r>
            <a:endParaRPr lang="ja-JP" altLang="en-US" dirty="0">
              <a:solidFill>
                <a:srgbClr val="FF0000"/>
              </a:solidFill>
              <a:latin typeface="+mn-ea"/>
              <a:ea typeface="+mn-ea"/>
            </a:endParaRPr>
          </a:p>
        </p:txBody>
      </p:sp>
      <p:sp>
        <p:nvSpPr>
          <p:cNvPr id="100" name="正方形/長方形 99">
            <a:extLst>
              <a:ext uri="{FF2B5EF4-FFF2-40B4-BE49-F238E27FC236}">
                <a16:creationId xmlns:a16="http://schemas.microsoft.com/office/drawing/2014/main" id="{8C243DB1-C1DC-4C81-8EB8-CEF45986116D}"/>
              </a:ext>
            </a:extLst>
          </p:cNvPr>
          <p:cNvSpPr/>
          <p:nvPr/>
        </p:nvSpPr>
        <p:spPr>
          <a:xfrm>
            <a:off x="3439716" y="1368000"/>
            <a:ext cx="2953444" cy="380028"/>
          </a:xfrm>
          <a:prstGeom prst="rect">
            <a:avLst/>
          </a:prstGeom>
          <a:ln w="19050">
            <a:solidFill>
              <a:srgbClr val="FF0000"/>
            </a:solidFill>
          </a:ln>
        </p:spPr>
        <p:txBody>
          <a:bodyPr wrap="square">
            <a:spAutoFit/>
          </a:bodyPr>
          <a:lstStyle/>
          <a:p>
            <a:r>
              <a:rPr lang="en-US" altLang="ja-JP" dirty="0">
                <a:latin typeface="+mn-ea"/>
                <a:ea typeface="+mn-ea"/>
              </a:rPr>
              <a:t>(L – </a:t>
            </a:r>
            <a:r>
              <a:rPr lang="en-US" altLang="ja-JP" dirty="0">
                <a:solidFill>
                  <a:srgbClr val="669900"/>
                </a:solidFill>
                <a:latin typeface="+mn-ea"/>
                <a:ea typeface="+mn-ea"/>
              </a:rPr>
              <a:t>k</a:t>
            </a:r>
            <a:r>
              <a:rPr lang="en-US" altLang="ja-JP" dirty="0">
                <a:latin typeface="+mn-ea"/>
                <a:ea typeface="+mn-ea"/>
              </a:rPr>
              <a:t> + 1) = 20 – </a:t>
            </a:r>
            <a:r>
              <a:rPr lang="en-US" altLang="ja-JP" dirty="0">
                <a:solidFill>
                  <a:srgbClr val="669900"/>
                </a:solidFill>
                <a:latin typeface="+mn-ea"/>
                <a:ea typeface="+mn-ea"/>
              </a:rPr>
              <a:t>8</a:t>
            </a:r>
            <a:r>
              <a:rPr lang="en-US" altLang="ja-JP" dirty="0">
                <a:latin typeface="+mn-ea"/>
                <a:ea typeface="+mn-ea"/>
              </a:rPr>
              <a:t> + 1 = </a:t>
            </a:r>
            <a:r>
              <a:rPr lang="en-US" altLang="ja-JP" dirty="0">
                <a:solidFill>
                  <a:srgbClr val="FF0000"/>
                </a:solidFill>
                <a:latin typeface="+mn-ea"/>
                <a:ea typeface="+mn-ea"/>
              </a:rPr>
              <a:t>13</a:t>
            </a:r>
            <a:endParaRPr lang="ja-JP" altLang="en-US" dirty="0">
              <a:solidFill>
                <a:srgbClr val="FF0000"/>
              </a:solidFill>
              <a:latin typeface="+mn-ea"/>
              <a:ea typeface="+mn-ea"/>
            </a:endParaRPr>
          </a:p>
        </p:txBody>
      </p:sp>
      <p:sp>
        <p:nvSpPr>
          <p:cNvPr id="101" name="正方形/長方形 100">
            <a:extLst>
              <a:ext uri="{FF2B5EF4-FFF2-40B4-BE49-F238E27FC236}">
                <a16:creationId xmlns:a16="http://schemas.microsoft.com/office/drawing/2014/main" id="{A33AEABC-952D-4141-9795-981957056D9C}"/>
              </a:ext>
            </a:extLst>
          </p:cNvPr>
          <p:cNvSpPr/>
          <p:nvPr/>
        </p:nvSpPr>
        <p:spPr>
          <a:xfrm>
            <a:off x="6752083" y="1368000"/>
            <a:ext cx="3027915" cy="369332"/>
          </a:xfrm>
          <a:prstGeom prst="rect">
            <a:avLst/>
          </a:prstGeom>
          <a:ln w="19050">
            <a:solidFill>
              <a:srgbClr val="FF0000"/>
            </a:solidFill>
          </a:ln>
        </p:spPr>
        <p:txBody>
          <a:bodyPr wrap="square">
            <a:spAutoFit/>
          </a:bodyPr>
          <a:lstStyle/>
          <a:p>
            <a:r>
              <a:rPr lang="en-US" altLang="ja-JP" dirty="0">
                <a:latin typeface="+mn-ea"/>
                <a:ea typeface="+mn-ea"/>
              </a:rPr>
              <a:t>(L – </a:t>
            </a:r>
            <a:r>
              <a:rPr lang="en-US" altLang="ja-JP" dirty="0">
                <a:solidFill>
                  <a:srgbClr val="669900"/>
                </a:solidFill>
                <a:latin typeface="+mn-ea"/>
                <a:ea typeface="+mn-ea"/>
              </a:rPr>
              <a:t>k</a:t>
            </a:r>
            <a:r>
              <a:rPr lang="en-US" altLang="ja-JP" dirty="0">
                <a:latin typeface="+mn-ea"/>
                <a:ea typeface="+mn-ea"/>
              </a:rPr>
              <a:t> + 1) = 20 – </a:t>
            </a:r>
            <a:r>
              <a:rPr lang="en-US" altLang="ja-JP" dirty="0">
                <a:solidFill>
                  <a:srgbClr val="669900"/>
                </a:solidFill>
                <a:latin typeface="+mn-ea"/>
                <a:ea typeface="+mn-ea"/>
              </a:rPr>
              <a:t>10</a:t>
            </a:r>
            <a:r>
              <a:rPr lang="en-US" altLang="ja-JP" dirty="0">
                <a:latin typeface="+mn-ea"/>
                <a:ea typeface="+mn-ea"/>
              </a:rPr>
              <a:t> + 1 = </a:t>
            </a:r>
            <a:r>
              <a:rPr lang="en-US" altLang="ja-JP" dirty="0">
                <a:solidFill>
                  <a:srgbClr val="FF0000"/>
                </a:solidFill>
                <a:latin typeface="+mn-ea"/>
                <a:ea typeface="+mn-ea"/>
              </a:rPr>
              <a:t>11</a:t>
            </a:r>
            <a:endParaRPr lang="ja-JP" altLang="en-US" dirty="0">
              <a:solidFill>
                <a:srgbClr val="FF0000"/>
              </a:solidFill>
              <a:latin typeface="+mn-ea"/>
              <a:ea typeface="+mn-ea"/>
            </a:endParaRPr>
          </a:p>
        </p:txBody>
      </p:sp>
    </p:spTree>
    <p:extLst>
      <p:ext uri="{BB962C8B-B14F-4D97-AF65-F5344CB8AC3E}">
        <p14:creationId xmlns:p14="http://schemas.microsoft.com/office/powerpoint/2010/main" val="6739442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170B1027-EF56-4AE4-BD51-E315BD5D5E6F}"/>
              </a:ext>
            </a:extLst>
          </p:cNvPr>
          <p:cNvPicPr>
            <a:picLocks noChangeAspect="1"/>
          </p:cNvPicPr>
          <p:nvPr/>
        </p:nvPicPr>
        <p:blipFill>
          <a:blip r:embed="rId3"/>
          <a:stretch>
            <a:fillRect/>
          </a:stretch>
        </p:blipFill>
        <p:spPr>
          <a:xfrm>
            <a:off x="36002" y="936004"/>
            <a:ext cx="8958263" cy="4809173"/>
          </a:xfrm>
          <a:prstGeom prst="rect">
            <a:avLst/>
          </a:prstGeom>
        </p:spPr>
      </p:pic>
      <p:pic>
        <p:nvPicPr>
          <p:cNvPr id="3" name="図 2">
            <a:extLst>
              <a:ext uri="{FF2B5EF4-FFF2-40B4-BE49-F238E27FC236}">
                <a16:creationId xmlns:a16="http://schemas.microsoft.com/office/drawing/2014/main" id="{E0AD6A96-F4C5-455C-98E4-41BFF63E18E9}"/>
              </a:ext>
            </a:extLst>
          </p:cNvPr>
          <p:cNvPicPr>
            <a:picLocks noChangeAspect="1"/>
          </p:cNvPicPr>
          <p:nvPr/>
        </p:nvPicPr>
        <p:blipFill>
          <a:blip r:embed="rId4"/>
          <a:stretch>
            <a:fillRect/>
          </a:stretch>
        </p:blipFill>
        <p:spPr>
          <a:xfrm>
            <a:off x="792000" y="180000"/>
            <a:ext cx="5044877" cy="175275"/>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en-US" altLang="ja-JP" sz="4000" dirty="0">
                <a:latin typeface="+mn-ea"/>
              </a:rPr>
              <a:t>k=2</a:t>
            </a:r>
            <a:r>
              <a:rPr lang="ja-JP" altLang="en-US" sz="4000" dirty="0">
                <a:latin typeface="+mn-ea"/>
              </a:rPr>
              <a:t>で実践</a:t>
            </a:r>
            <a:r>
              <a:rPr lang="en-US" altLang="ja-JP" sz="4000" dirty="0">
                <a:latin typeface="+mn-ea"/>
              </a:rPr>
              <a:t>2</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70</a:t>
            </a:fld>
            <a:endParaRPr lang="en-US" altLang="ja-JP" dirty="0">
              <a:solidFill>
                <a:srgbClr val="000000"/>
              </a:solidFill>
            </a:endParaRPr>
          </a:p>
        </p:txBody>
      </p:sp>
      <p:sp>
        <p:nvSpPr>
          <p:cNvPr id="8" name="Text Box 8">
            <a:extLst>
              <a:ext uri="{FF2B5EF4-FFF2-40B4-BE49-F238E27FC236}">
                <a16:creationId xmlns:a16="http://schemas.microsoft.com/office/drawing/2014/main" id="{8B911BE7-488C-4993-A08F-581949DDC2BE}"/>
              </a:ext>
            </a:extLst>
          </p:cNvPr>
          <p:cNvSpPr txBox="1">
            <a:spLocks noChangeArrowheads="1"/>
          </p:cNvSpPr>
          <p:nvPr/>
        </p:nvSpPr>
        <p:spPr bwMode="auto">
          <a:xfrm>
            <a:off x="5796172" y="46100"/>
            <a:ext cx="4053371" cy="64633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①次は</a:t>
            </a:r>
            <a:r>
              <a:rPr lang="en-US" altLang="ja-JP" dirty="0">
                <a:solidFill>
                  <a:schemeClr val="bg1">
                    <a:lumMod val="50000"/>
                  </a:schemeClr>
                </a:solidFill>
                <a:latin typeface="+mn-ea"/>
              </a:rPr>
              <a:t>k=2</a:t>
            </a:r>
            <a:r>
              <a:rPr lang="ja-JP" altLang="en-US" dirty="0">
                <a:solidFill>
                  <a:schemeClr val="bg1">
                    <a:lumMod val="50000"/>
                  </a:schemeClr>
                </a:solidFill>
                <a:latin typeface="+mn-ea"/>
              </a:rPr>
              <a:t>で</a:t>
            </a:r>
            <a:r>
              <a:rPr lang="en-US" altLang="ja-JP" dirty="0">
                <a:solidFill>
                  <a:schemeClr val="bg1">
                    <a:lumMod val="50000"/>
                  </a:schemeClr>
                </a:solidFill>
                <a:latin typeface="+mn-ea"/>
              </a:rPr>
              <a:t>k-mer</a:t>
            </a:r>
            <a:r>
              <a:rPr lang="ja-JP" altLang="en-US" dirty="0">
                <a:solidFill>
                  <a:schemeClr val="bg1">
                    <a:lumMod val="50000"/>
                  </a:schemeClr>
                </a:solidFill>
                <a:latin typeface="+mn-ea"/>
              </a:rPr>
              <a:t>出現頻度解析を行ってみます。</a:t>
            </a:r>
            <a:r>
              <a:rPr lang="ja-JP" altLang="en-US" dirty="0">
                <a:latin typeface="+mn-ea"/>
              </a:rPr>
              <a:t>②例題</a:t>
            </a:r>
            <a:r>
              <a:rPr lang="en-US" altLang="ja-JP" dirty="0">
                <a:latin typeface="+mn-ea"/>
              </a:rPr>
              <a:t>1</a:t>
            </a:r>
            <a:r>
              <a:rPr lang="ja-JP" altLang="en-US" dirty="0">
                <a:latin typeface="+mn-ea"/>
              </a:rPr>
              <a:t>をコピペ実行。</a:t>
            </a:r>
            <a:endParaRPr lang="en-US" altLang="ja-JP" dirty="0">
              <a:latin typeface="+mn-ea"/>
            </a:endParaRPr>
          </a:p>
        </p:txBody>
      </p:sp>
      <p:grpSp>
        <p:nvGrpSpPr>
          <p:cNvPr id="13" name="グループ化 1">
            <a:extLst>
              <a:ext uri="{FF2B5EF4-FFF2-40B4-BE49-F238E27FC236}">
                <a16:creationId xmlns:a16="http://schemas.microsoft.com/office/drawing/2014/main" id="{E1AE0179-BB0C-4F86-B2D6-9224EC7B42B0}"/>
              </a:ext>
            </a:extLst>
          </p:cNvPr>
          <p:cNvGrpSpPr>
            <a:grpSpLocks/>
          </p:cNvGrpSpPr>
          <p:nvPr/>
        </p:nvGrpSpPr>
        <p:grpSpPr bwMode="auto">
          <a:xfrm>
            <a:off x="344488" y="2924944"/>
            <a:ext cx="415498" cy="647700"/>
            <a:chOff x="8946000" y="4620357"/>
            <a:chExt cx="415497" cy="647700"/>
          </a:xfrm>
        </p:grpSpPr>
        <p:sp>
          <p:nvSpPr>
            <p:cNvPr id="17" name="下矢印 31">
              <a:extLst>
                <a:ext uri="{FF2B5EF4-FFF2-40B4-BE49-F238E27FC236}">
                  <a16:creationId xmlns:a16="http://schemas.microsoft.com/office/drawing/2014/main" id="{B97B6F48-728C-46B7-9B82-5858DD21E47E}"/>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8" name="正方形/長方形 1">
              <a:extLst>
                <a:ext uri="{FF2B5EF4-FFF2-40B4-BE49-F238E27FC236}">
                  <a16:creationId xmlns:a16="http://schemas.microsoft.com/office/drawing/2014/main" id="{2D9F6363-BCDB-4FBD-B2FE-7F8C7EC681A9}"/>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spTree>
    <p:extLst>
      <p:ext uri="{BB962C8B-B14F-4D97-AF65-F5344CB8AC3E}">
        <p14:creationId xmlns:p14="http://schemas.microsoft.com/office/powerpoint/2010/main" val="29858722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9122977-EAE2-4CCA-91DE-09E88CD06A3D}"/>
              </a:ext>
            </a:extLst>
          </p:cNvPr>
          <p:cNvPicPr>
            <a:picLocks noChangeAspect="1"/>
          </p:cNvPicPr>
          <p:nvPr/>
        </p:nvPicPr>
        <p:blipFill>
          <a:blip r:embed="rId3"/>
          <a:stretch>
            <a:fillRect/>
          </a:stretch>
        </p:blipFill>
        <p:spPr>
          <a:xfrm>
            <a:off x="36000" y="936000"/>
            <a:ext cx="9391650" cy="5162550"/>
          </a:xfrm>
          <a:prstGeom prst="rect">
            <a:avLst/>
          </a:prstGeom>
        </p:spPr>
      </p:pic>
      <p:pic>
        <p:nvPicPr>
          <p:cNvPr id="3" name="図 2">
            <a:extLst>
              <a:ext uri="{FF2B5EF4-FFF2-40B4-BE49-F238E27FC236}">
                <a16:creationId xmlns:a16="http://schemas.microsoft.com/office/drawing/2014/main" id="{E0AD6A96-F4C5-455C-98E4-41BFF63E18E9}"/>
              </a:ext>
            </a:extLst>
          </p:cNvPr>
          <p:cNvPicPr>
            <a:picLocks noChangeAspect="1"/>
          </p:cNvPicPr>
          <p:nvPr/>
        </p:nvPicPr>
        <p:blipFill>
          <a:blip r:embed="rId4"/>
          <a:stretch>
            <a:fillRect/>
          </a:stretch>
        </p:blipFill>
        <p:spPr>
          <a:xfrm>
            <a:off x="792000" y="180000"/>
            <a:ext cx="5044877" cy="175275"/>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en-US" altLang="ja-JP" sz="4000" dirty="0">
                <a:latin typeface="+mn-ea"/>
              </a:rPr>
              <a:t>k=2</a:t>
            </a:r>
            <a:r>
              <a:rPr lang="ja-JP" altLang="en-US" sz="4000" dirty="0">
                <a:latin typeface="+mn-ea"/>
              </a:rPr>
              <a:t>で実践</a:t>
            </a:r>
            <a:r>
              <a:rPr lang="en-US" altLang="ja-JP" sz="4000" dirty="0">
                <a:latin typeface="+mn-ea"/>
              </a:rPr>
              <a:t>3</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71</a:t>
            </a:fld>
            <a:endParaRPr lang="en-US" altLang="ja-JP" dirty="0">
              <a:solidFill>
                <a:srgbClr val="000000"/>
              </a:solidFill>
            </a:endParaRPr>
          </a:p>
        </p:txBody>
      </p:sp>
      <p:sp>
        <p:nvSpPr>
          <p:cNvPr id="8" name="Text Box 8">
            <a:extLst>
              <a:ext uri="{FF2B5EF4-FFF2-40B4-BE49-F238E27FC236}">
                <a16:creationId xmlns:a16="http://schemas.microsoft.com/office/drawing/2014/main" id="{8B911BE7-488C-4993-A08F-581949DDC2BE}"/>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①次は</a:t>
            </a:r>
            <a:r>
              <a:rPr lang="en-US" altLang="ja-JP" dirty="0">
                <a:solidFill>
                  <a:schemeClr val="bg1">
                    <a:lumMod val="50000"/>
                  </a:schemeClr>
                </a:solidFill>
                <a:latin typeface="+mn-ea"/>
              </a:rPr>
              <a:t>k=2</a:t>
            </a:r>
            <a:r>
              <a:rPr lang="ja-JP" altLang="en-US" dirty="0">
                <a:solidFill>
                  <a:schemeClr val="bg1">
                    <a:lumMod val="50000"/>
                  </a:schemeClr>
                </a:solidFill>
                <a:latin typeface="+mn-ea"/>
              </a:rPr>
              <a:t>で</a:t>
            </a:r>
            <a:r>
              <a:rPr lang="en-US" altLang="ja-JP" dirty="0">
                <a:solidFill>
                  <a:schemeClr val="bg1">
                    <a:lumMod val="50000"/>
                  </a:schemeClr>
                </a:solidFill>
                <a:latin typeface="+mn-ea"/>
              </a:rPr>
              <a:t>k-mer</a:t>
            </a:r>
            <a:r>
              <a:rPr lang="ja-JP" altLang="en-US" dirty="0">
                <a:solidFill>
                  <a:schemeClr val="bg1">
                    <a:lumMod val="50000"/>
                  </a:schemeClr>
                </a:solidFill>
                <a:latin typeface="+mn-ea"/>
              </a:rPr>
              <a:t>出現頻度解析を行ってみます。②例題</a:t>
            </a:r>
            <a:r>
              <a:rPr lang="en-US" altLang="ja-JP" dirty="0">
                <a:solidFill>
                  <a:schemeClr val="bg1">
                    <a:lumMod val="50000"/>
                  </a:schemeClr>
                </a:solidFill>
                <a:latin typeface="+mn-ea"/>
              </a:rPr>
              <a:t>1</a:t>
            </a:r>
            <a:r>
              <a:rPr lang="ja-JP" altLang="en-US" dirty="0">
                <a:solidFill>
                  <a:schemeClr val="bg1">
                    <a:lumMod val="50000"/>
                  </a:schemeClr>
                </a:solidFill>
                <a:latin typeface="+mn-ea"/>
              </a:rPr>
              <a:t>をコピペ実行。</a:t>
            </a:r>
            <a:r>
              <a:rPr lang="ja-JP" altLang="en-US" dirty="0">
                <a:latin typeface="+mn-ea"/>
              </a:rPr>
              <a:t>実行後に、③出力ファイル（</a:t>
            </a:r>
            <a:r>
              <a:rPr lang="en-US" altLang="ja-JP" dirty="0">
                <a:solidFill>
                  <a:srgbClr val="669900"/>
                </a:solidFill>
                <a:latin typeface="+mn-ea"/>
              </a:rPr>
              <a:t>hoge1.txt</a:t>
            </a:r>
            <a:r>
              <a:rPr lang="ja-JP" altLang="en-US" dirty="0">
                <a:latin typeface="+mn-ea"/>
              </a:rPr>
              <a:t>）をクリックして、④エディタ上で開いたところ。</a:t>
            </a:r>
            <a:endParaRPr lang="en-US" altLang="ja-JP" dirty="0">
              <a:latin typeface="+mn-ea"/>
            </a:endParaRPr>
          </a:p>
        </p:txBody>
      </p:sp>
      <p:grpSp>
        <p:nvGrpSpPr>
          <p:cNvPr id="14" name="グループ化 13">
            <a:extLst>
              <a:ext uri="{FF2B5EF4-FFF2-40B4-BE49-F238E27FC236}">
                <a16:creationId xmlns:a16="http://schemas.microsoft.com/office/drawing/2014/main" id="{E55AAC6A-FE80-4247-8A73-4105A5DCD875}"/>
              </a:ext>
            </a:extLst>
          </p:cNvPr>
          <p:cNvGrpSpPr>
            <a:grpSpLocks/>
          </p:cNvGrpSpPr>
          <p:nvPr/>
        </p:nvGrpSpPr>
        <p:grpSpPr bwMode="auto">
          <a:xfrm>
            <a:off x="7344000" y="4176000"/>
            <a:ext cx="433387" cy="647700"/>
            <a:chOff x="9008376" y="4278533"/>
            <a:chExt cx="432048" cy="647700"/>
          </a:xfrm>
        </p:grpSpPr>
        <p:sp>
          <p:nvSpPr>
            <p:cNvPr id="15" name="下矢印 20">
              <a:extLst>
                <a:ext uri="{FF2B5EF4-FFF2-40B4-BE49-F238E27FC236}">
                  <a16:creationId xmlns:a16="http://schemas.microsoft.com/office/drawing/2014/main" id="{460CAA19-B903-49C5-9AC8-3CF6D7FA2BB6}"/>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6" name="テキスト ボックス 15">
              <a:extLst>
                <a:ext uri="{FF2B5EF4-FFF2-40B4-BE49-F238E27FC236}">
                  <a16:creationId xmlns:a16="http://schemas.microsoft.com/office/drawing/2014/main" id="{A4A53AF3-EF63-4D61-85BF-2A3161E048B8}"/>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22" name="グループ化 25">
            <a:extLst>
              <a:ext uri="{FF2B5EF4-FFF2-40B4-BE49-F238E27FC236}">
                <a16:creationId xmlns:a16="http://schemas.microsoft.com/office/drawing/2014/main" id="{CFF4E485-3415-45BF-850E-D29F068415F0}"/>
              </a:ext>
            </a:extLst>
          </p:cNvPr>
          <p:cNvGrpSpPr>
            <a:grpSpLocks/>
          </p:cNvGrpSpPr>
          <p:nvPr/>
        </p:nvGrpSpPr>
        <p:grpSpPr bwMode="auto">
          <a:xfrm>
            <a:off x="1224000" y="1512000"/>
            <a:ext cx="647700" cy="368300"/>
            <a:chOff x="8265543" y="5967772"/>
            <a:chExt cx="647700" cy="369332"/>
          </a:xfrm>
        </p:grpSpPr>
        <p:sp>
          <p:nvSpPr>
            <p:cNvPr id="23" name="下矢印 26">
              <a:extLst>
                <a:ext uri="{FF2B5EF4-FFF2-40B4-BE49-F238E27FC236}">
                  <a16:creationId xmlns:a16="http://schemas.microsoft.com/office/drawing/2014/main" id="{D619E08A-88B4-4C49-8FD3-373A1E675BDC}"/>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4" name="テキスト ボックス 27">
              <a:extLst>
                <a:ext uri="{FF2B5EF4-FFF2-40B4-BE49-F238E27FC236}">
                  <a16:creationId xmlns:a16="http://schemas.microsoft.com/office/drawing/2014/main" id="{011006AC-FB30-40C1-9D78-3E7DFEAD5C4A}"/>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Tree>
    <p:extLst>
      <p:ext uri="{BB962C8B-B14F-4D97-AF65-F5344CB8AC3E}">
        <p14:creationId xmlns:p14="http://schemas.microsoft.com/office/powerpoint/2010/main" val="2397500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9122977-EAE2-4CCA-91DE-09E88CD06A3D}"/>
              </a:ext>
            </a:extLst>
          </p:cNvPr>
          <p:cNvPicPr>
            <a:picLocks noChangeAspect="1"/>
          </p:cNvPicPr>
          <p:nvPr/>
        </p:nvPicPr>
        <p:blipFill>
          <a:blip r:embed="rId3"/>
          <a:stretch>
            <a:fillRect/>
          </a:stretch>
        </p:blipFill>
        <p:spPr>
          <a:xfrm>
            <a:off x="36000" y="936000"/>
            <a:ext cx="9391650" cy="5162550"/>
          </a:xfrm>
          <a:prstGeom prst="rect">
            <a:avLst/>
          </a:prstGeom>
        </p:spPr>
      </p:pic>
      <p:pic>
        <p:nvPicPr>
          <p:cNvPr id="3" name="図 2">
            <a:extLst>
              <a:ext uri="{FF2B5EF4-FFF2-40B4-BE49-F238E27FC236}">
                <a16:creationId xmlns:a16="http://schemas.microsoft.com/office/drawing/2014/main" id="{E0AD6A96-F4C5-455C-98E4-41BFF63E18E9}"/>
              </a:ext>
            </a:extLst>
          </p:cNvPr>
          <p:cNvPicPr>
            <a:picLocks noChangeAspect="1"/>
          </p:cNvPicPr>
          <p:nvPr/>
        </p:nvPicPr>
        <p:blipFill>
          <a:blip r:embed="rId4"/>
          <a:stretch>
            <a:fillRect/>
          </a:stretch>
        </p:blipFill>
        <p:spPr>
          <a:xfrm>
            <a:off x="792000" y="180000"/>
            <a:ext cx="5044877" cy="175275"/>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en-US" altLang="ja-JP" sz="4000" dirty="0">
                <a:latin typeface="+mn-ea"/>
              </a:rPr>
              <a:t>k=2</a:t>
            </a:r>
            <a:r>
              <a:rPr lang="ja-JP" altLang="en-US" sz="4000" dirty="0">
                <a:latin typeface="+mn-ea"/>
              </a:rPr>
              <a:t>で実践</a:t>
            </a:r>
            <a:r>
              <a:rPr lang="en-US" altLang="ja-JP" sz="4000" dirty="0">
                <a:latin typeface="+mn-ea"/>
              </a:rPr>
              <a:t>4</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72</a:t>
            </a:fld>
            <a:endParaRPr lang="en-US" altLang="ja-JP" dirty="0">
              <a:solidFill>
                <a:srgbClr val="000000"/>
              </a:solidFill>
            </a:endParaRPr>
          </a:p>
        </p:txBody>
      </p:sp>
      <p:sp>
        <p:nvSpPr>
          <p:cNvPr id="8" name="Text Box 8">
            <a:extLst>
              <a:ext uri="{FF2B5EF4-FFF2-40B4-BE49-F238E27FC236}">
                <a16:creationId xmlns:a16="http://schemas.microsoft.com/office/drawing/2014/main" id="{8B911BE7-488C-4993-A08F-581949DDC2BE}"/>
              </a:ext>
            </a:extLst>
          </p:cNvPr>
          <p:cNvSpPr txBox="1">
            <a:spLocks noChangeArrowheads="1"/>
          </p:cNvSpPr>
          <p:nvPr/>
        </p:nvSpPr>
        <p:spPr bwMode="auto">
          <a:xfrm>
            <a:off x="5796172" y="46100"/>
            <a:ext cx="4053371" cy="1754326"/>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①次は</a:t>
            </a:r>
            <a:r>
              <a:rPr lang="en-US" altLang="ja-JP" dirty="0">
                <a:solidFill>
                  <a:schemeClr val="bg1">
                    <a:lumMod val="50000"/>
                  </a:schemeClr>
                </a:solidFill>
                <a:latin typeface="+mn-ea"/>
              </a:rPr>
              <a:t>k=2</a:t>
            </a:r>
            <a:r>
              <a:rPr lang="ja-JP" altLang="en-US" dirty="0">
                <a:solidFill>
                  <a:schemeClr val="bg1">
                    <a:lumMod val="50000"/>
                  </a:schemeClr>
                </a:solidFill>
                <a:latin typeface="+mn-ea"/>
              </a:rPr>
              <a:t>で</a:t>
            </a:r>
            <a:r>
              <a:rPr lang="en-US" altLang="ja-JP" dirty="0">
                <a:solidFill>
                  <a:schemeClr val="bg1">
                    <a:lumMod val="50000"/>
                  </a:schemeClr>
                </a:solidFill>
                <a:latin typeface="+mn-ea"/>
              </a:rPr>
              <a:t>k-mer</a:t>
            </a:r>
            <a:r>
              <a:rPr lang="ja-JP" altLang="en-US" dirty="0">
                <a:solidFill>
                  <a:schemeClr val="bg1">
                    <a:lumMod val="50000"/>
                  </a:schemeClr>
                </a:solidFill>
                <a:latin typeface="+mn-ea"/>
              </a:rPr>
              <a:t>出現頻度解析を行ってみます。②例題</a:t>
            </a:r>
            <a:r>
              <a:rPr lang="en-US" altLang="ja-JP" dirty="0">
                <a:solidFill>
                  <a:schemeClr val="bg1">
                    <a:lumMod val="50000"/>
                  </a:schemeClr>
                </a:solidFill>
                <a:latin typeface="+mn-ea"/>
              </a:rPr>
              <a:t>1</a:t>
            </a:r>
            <a:r>
              <a:rPr lang="ja-JP" altLang="en-US" dirty="0">
                <a:solidFill>
                  <a:schemeClr val="bg1">
                    <a:lumMod val="50000"/>
                  </a:schemeClr>
                </a:solidFill>
                <a:latin typeface="+mn-ea"/>
              </a:rPr>
              <a:t>をコピペ実行。実行後に、③出力ファイル（</a:t>
            </a:r>
            <a:r>
              <a:rPr lang="en-US" altLang="ja-JP" dirty="0">
                <a:solidFill>
                  <a:schemeClr val="bg1">
                    <a:lumMod val="50000"/>
                  </a:schemeClr>
                </a:solidFill>
                <a:latin typeface="+mn-ea"/>
              </a:rPr>
              <a:t>hoge1.txt</a:t>
            </a:r>
            <a:r>
              <a:rPr lang="ja-JP" altLang="en-US" dirty="0">
                <a:solidFill>
                  <a:schemeClr val="bg1">
                    <a:lumMod val="50000"/>
                  </a:schemeClr>
                </a:solidFill>
                <a:latin typeface="+mn-ea"/>
              </a:rPr>
              <a:t>）をクリックして、④エディタ上で開いたところ。</a:t>
            </a:r>
            <a:r>
              <a:rPr lang="ja-JP" altLang="en-US" dirty="0">
                <a:latin typeface="+mn-ea"/>
              </a:rPr>
              <a:t>例えば⑤は、</a:t>
            </a:r>
            <a:r>
              <a:rPr lang="en-US" altLang="ja-JP" dirty="0">
                <a:latin typeface="+mn-ea"/>
              </a:rPr>
              <a:t>contig_1</a:t>
            </a:r>
            <a:r>
              <a:rPr lang="ja-JP" altLang="en-US" dirty="0">
                <a:latin typeface="+mn-ea"/>
              </a:rPr>
              <a:t>の配列中に⑥</a:t>
            </a:r>
            <a:r>
              <a:rPr lang="en-US" altLang="ja-JP" dirty="0">
                <a:latin typeface="+mn-ea"/>
              </a:rPr>
              <a:t>TC</a:t>
            </a:r>
            <a:r>
              <a:rPr lang="ja-JP" altLang="en-US" dirty="0">
                <a:latin typeface="+mn-ea"/>
              </a:rPr>
              <a:t>という</a:t>
            </a:r>
            <a:r>
              <a:rPr lang="en-US" altLang="ja-JP" dirty="0">
                <a:latin typeface="+mn-ea"/>
              </a:rPr>
              <a:t>2</a:t>
            </a:r>
            <a:r>
              <a:rPr lang="ja-JP" altLang="en-US" dirty="0">
                <a:latin typeface="+mn-ea"/>
              </a:rPr>
              <a:t>連続塩基が</a:t>
            </a:r>
            <a:r>
              <a:rPr lang="en-US" altLang="ja-JP" dirty="0">
                <a:latin typeface="+mn-ea"/>
              </a:rPr>
              <a:t>3</a:t>
            </a:r>
            <a:r>
              <a:rPr lang="ja-JP" altLang="en-US" dirty="0">
                <a:latin typeface="+mn-ea"/>
              </a:rPr>
              <a:t>個あった、と解釈する。</a:t>
            </a:r>
            <a:endParaRPr lang="en-US" altLang="ja-JP" dirty="0">
              <a:latin typeface="+mn-ea"/>
            </a:endParaRPr>
          </a:p>
        </p:txBody>
      </p:sp>
      <p:sp>
        <p:nvSpPr>
          <p:cNvPr id="17" name="正方形/長方形 16">
            <a:extLst>
              <a:ext uri="{FF2B5EF4-FFF2-40B4-BE49-F238E27FC236}">
                <a16:creationId xmlns:a16="http://schemas.microsoft.com/office/drawing/2014/main" id="{3AFD715D-C13F-45B9-ABF6-93EB02918A3F}"/>
              </a:ext>
            </a:extLst>
          </p:cNvPr>
          <p:cNvSpPr/>
          <p:nvPr/>
        </p:nvSpPr>
        <p:spPr>
          <a:xfrm>
            <a:off x="3844800" y="2606400"/>
            <a:ext cx="162000" cy="2088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8" name="グループ化 25">
            <a:extLst>
              <a:ext uri="{FF2B5EF4-FFF2-40B4-BE49-F238E27FC236}">
                <a16:creationId xmlns:a16="http://schemas.microsoft.com/office/drawing/2014/main" id="{9AC9A941-59FE-41F1-83A3-54E1A7928D70}"/>
              </a:ext>
            </a:extLst>
          </p:cNvPr>
          <p:cNvGrpSpPr>
            <a:grpSpLocks/>
          </p:cNvGrpSpPr>
          <p:nvPr/>
        </p:nvGrpSpPr>
        <p:grpSpPr bwMode="auto">
          <a:xfrm>
            <a:off x="3601950" y="2242800"/>
            <a:ext cx="647700" cy="368300"/>
            <a:chOff x="8265543" y="5967772"/>
            <a:chExt cx="647700" cy="369332"/>
          </a:xfrm>
        </p:grpSpPr>
        <p:sp>
          <p:nvSpPr>
            <p:cNvPr id="19" name="下矢印 26">
              <a:extLst>
                <a:ext uri="{FF2B5EF4-FFF2-40B4-BE49-F238E27FC236}">
                  <a16:creationId xmlns:a16="http://schemas.microsoft.com/office/drawing/2014/main" id="{0C1FC092-D243-4550-A736-544F7ADCBD44}"/>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0" name="テキスト ボックス 27">
              <a:extLst>
                <a:ext uri="{FF2B5EF4-FFF2-40B4-BE49-F238E27FC236}">
                  <a16:creationId xmlns:a16="http://schemas.microsoft.com/office/drawing/2014/main" id="{FEE86822-FDA8-4BE3-9DE9-4BFE712DDB0E}"/>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grpSp>
        <p:nvGrpSpPr>
          <p:cNvPr id="21" name="グループ化 25">
            <a:extLst>
              <a:ext uri="{FF2B5EF4-FFF2-40B4-BE49-F238E27FC236}">
                <a16:creationId xmlns:a16="http://schemas.microsoft.com/office/drawing/2014/main" id="{3A36C5F0-B3F2-47A0-BEB0-9290C9210FFB}"/>
              </a:ext>
            </a:extLst>
          </p:cNvPr>
          <p:cNvGrpSpPr>
            <a:grpSpLocks/>
          </p:cNvGrpSpPr>
          <p:nvPr/>
        </p:nvGrpSpPr>
        <p:grpSpPr bwMode="auto">
          <a:xfrm>
            <a:off x="5302800" y="1926000"/>
            <a:ext cx="647700" cy="368300"/>
            <a:chOff x="8265543" y="5967772"/>
            <a:chExt cx="647700" cy="369332"/>
          </a:xfrm>
        </p:grpSpPr>
        <p:sp>
          <p:nvSpPr>
            <p:cNvPr id="25" name="下矢印 26">
              <a:extLst>
                <a:ext uri="{FF2B5EF4-FFF2-40B4-BE49-F238E27FC236}">
                  <a16:creationId xmlns:a16="http://schemas.microsoft.com/office/drawing/2014/main" id="{0CF98A4F-5441-47EE-AF4C-169511EB6543}"/>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6" name="テキスト ボックス 27">
              <a:extLst>
                <a:ext uri="{FF2B5EF4-FFF2-40B4-BE49-F238E27FC236}">
                  <a16:creationId xmlns:a16="http://schemas.microsoft.com/office/drawing/2014/main" id="{D0502621-5E53-44CB-A7A4-45E371AA271B}"/>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⑥</a:t>
              </a:r>
            </a:p>
          </p:txBody>
        </p:sp>
      </p:grpSp>
    </p:spTree>
    <p:extLst>
      <p:ext uri="{BB962C8B-B14F-4D97-AF65-F5344CB8AC3E}">
        <p14:creationId xmlns:p14="http://schemas.microsoft.com/office/powerpoint/2010/main" val="26640700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43FCA756-5FB9-439B-B6FF-35D74F7504CB}"/>
              </a:ext>
            </a:extLst>
          </p:cNvPr>
          <p:cNvPicPr>
            <a:picLocks noChangeAspect="1"/>
          </p:cNvPicPr>
          <p:nvPr/>
        </p:nvPicPr>
        <p:blipFill>
          <a:blip r:embed="rId3"/>
          <a:stretch>
            <a:fillRect/>
          </a:stretch>
        </p:blipFill>
        <p:spPr>
          <a:xfrm>
            <a:off x="36000" y="936000"/>
            <a:ext cx="9391650" cy="5162550"/>
          </a:xfrm>
          <a:prstGeom prst="rect">
            <a:avLst/>
          </a:prstGeom>
        </p:spPr>
      </p:pic>
      <p:pic>
        <p:nvPicPr>
          <p:cNvPr id="3" name="図 2">
            <a:extLst>
              <a:ext uri="{FF2B5EF4-FFF2-40B4-BE49-F238E27FC236}">
                <a16:creationId xmlns:a16="http://schemas.microsoft.com/office/drawing/2014/main" id="{E0AD6A96-F4C5-455C-98E4-41BFF63E18E9}"/>
              </a:ext>
            </a:extLst>
          </p:cNvPr>
          <p:cNvPicPr>
            <a:picLocks noChangeAspect="1"/>
          </p:cNvPicPr>
          <p:nvPr/>
        </p:nvPicPr>
        <p:blipFill>
          <a:blip r:embed="rId4"/>
          <a:stretch>
            <a:fillRect/>
          </a:stretch>
        </p:blipFill>
        <p:spPr>
          <a:xfrm>
            <a:off x="792000" y="180000"/>
            <a:ext cx="5044877" cy="175275"/>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en-US" altLang="ja-JP" sz="4000" dirty="0">
                <a:latin typeface="+mn-ea"/>
              </a:rPr>
              <a:t>k=2</a:t>
            </a:r>
            <a:r>
              <a:rPr lang="ja-JP" altLang="en-US" sz="4000" dirty="0">
                <a:latin typeface="+mn-ea"/>
              </a:rPr>
              <a:t>で実践</a:t>
            </a:r>
            <a:r>
              <a:rPr lang="en-US" altLang="ja-JP" sz="4000" dirty="0">
                <a:latin typeface="+mn-ea"/>
              </a:rPr>
              <a:t>5</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73</a:t>
            </a:fld>
            <a:endParaRPr lang="en-US" altLang="ja-JP" dirty="0">
              <a:solidFill>
                <a:srgbClr val="000000"/>
              </a:solidFill>
            </a:endParaRPr>
          </a:p>
        </p:txBody>
      </p:sp>
      <p:sp>
        <p:nvSpPr>
          <p:cNvPr id="8" name="Text Box 8">
            <a:extLst>
              <a:ext uri="{FF2B5EF4-FFF2-40B4-BE49-F238E27FC236}">
                <a16:creationId xmlns:a16="http://schemas.microsoft.com/office/drawing/2014/main" id="{8B911BE7-488C-4993-A08F-581949DDC2BE}"/>
              </a:ext>
            </a:extLst>
          </p:cNvPr>
          <p:cNvSpPr txBox="1">
            <a:spLocks noChangeArrowheads="1"/>
          </p:cNvSpPr>
          <p:nvPr/>
        </p:nvSpPr>
        <p:spPr bwMode="auto">
          <a:xfrm>
            <a:off x="5796172" y="46100"/>
            <a:ext cx="4053371" cy="2585323"/>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①次は</a:t>
            </a:r>
            <a:r>
              <a:rPr lang="en-US" altLang="ja-JP" dirty="0">
                <a:solidFill>
                  <a:schemeClr val="bg1">
                    <a:lumMod val="50000"/>
                  </a:schemeClr>
                </a:solidFill>
                <a:latin typeface="+mn-ea"/>
              </a:rPr>
              <a:t>k=2</a:t>
            </a:r>
            <a:r>
              <a:rPr lang="ja-JP" altLang="en-US" dirty="0">
                <a:solidFill>
                  <a:schemeClr val="bg1">
                    <a:lumMod val="50000"/>
                  </a:schemeClr>
                </a:solidFill>
                <a:latin typeface="+mn-ea"/>
              </a:rPr>
              <a:t>で</a:t>
            </a:r>
            <a:r>
              <a:rPr lang="en-US" altLang="ja-JP" dirty="0">
                <a:solidFill>
                  <a:schemeClr val="bg1">
                    <a:lumMod val="50000"/>
                  </a:schemeClr>
                </a:solidFill>
                <a:latin typeface="+mn-ea"/>
              </a:rPr>
              <a:t>k-mer</a:t>
            </a:r>
            <a:r>
              <a:rPr lang="ja-JP" altLang="en-US" dirty="0">
                <a:solidFill>
                  <a:schemeClr val="bg1">
                    <a:lumMod val="50000"/>
                  </a:schemeClr>
                </a:solidFill>
                <a:latin typeface="+mn-ea"/>
              </a:rPr>
              <a:t>出現頻度解析を行ってみます。②例題</a:t>
            </a:r>
            <a:r>
              <a:rPr lang="en-US" altLang="ja-JP" dirty="0">
                <a:solidFill>
                  <a:schemeClr val="bg1">
                    <a:lumMod val="50000"/>
                  </a:schemeClr>
                </a:solidFill>
                <a:latin typeface="+mn-ea"/>
              </a:rPr>
              <a:t>1</a:t>
            </a:r>
            <a:r>
              <a:rPr lang="ja-JP" altLang="en-US" dirty="0">
                <a:solidFill>
                  <a:schemeClr val="bg1">
                    <a:lumMod val="50000"/>
                  </a:schemeClr>
                </a:solidFill>
                <a:latin typeface="+mn-ea"/>
              </a:rPr>
              <a:t>をコピペ実行。実行後に、③出力ファイル（</a:t>
            </a:r>
            <a:r>
              <a:rPr lang="en-US" altLang="ja-JP" dirty="0">
                <a:solidFill>
                  <a:schemeClr val="bg1">
                    <a:lumMod val="50000"/>
                  </a:schemeClr>
                </a:solidFill>
                <a:latin typeface="+mn-ea"/>
              </a:rPr>
              <a:t>hoge1.txt</a:t>
            </a:r>
            <a:r>
              <a:rPr lang="ja-JP" altLang="en-US" dirty="0">
                <a:solidFill>
                  <a:schemeClr val="bg1">
                    <a:lumMod val="50000"/>
                  </a:schemeClr>
                </a:solidFill>
                <a:latin typeface="+mn-ea"/>
              </a:rPr>
              <a:t>）をクリックして、④エディタ上で開いたところ。例えば⑤は、</a:t>
            </a:r>
            <a:r>
              <a:rPr lang="en-US" altLang="ja-JP" dirty="0">
                <a:solidFill>
                  <a:schemeClr val="bg1">
                    <a:lumMod val="50000"/>
                  </a:schemeClr>
                </a:solidFill>
                <a:latin typeface="+mn-ea"/>
              </a:rPr>
              <a:t>contig_1</a:t>
            </a:r>
            <a:r>
              <a:rPr lang="ja-JP" altLang="en-US" dirty="0">
                <a:solidFill>
                  <a:schemeClr val="bg1">
                    <a:lumMod val="50000"/>
                  </a:schemeClr>
                </a:solidFill>
                <a:latin typeface="+mn-ea"/>
              </a:rPr>
              <a:t>の配列中に⑥</a:t>
            </a:r>
            <a:r>
              <a:rPr lang="en-US" altLang="ja-JP" dirty="0">
                <a:solidFill>
                  <a:schemeClr val="bg1">
                    <a:lumMod val="50000"/>
                  </a:schemeClr>
                </a:solidFill>
                <a:latin typeface="+mn-ea"/>
              </a:rPr>
              <a:t>TC</a:t>
            </a:r>
            <a:r>
              <a:rPr lang="ja-JP" altLang="en-US" dirty="0">
                <a:solidFill>
                  <a:schemeClr val="bg1">
                    <a:lumMod val="50000"/>
                  </a:schemeClr>
                </a:solidFill>
                <a:latin typeface="+mn-ea"/>
              </a:rPr>
              <a:t>という</a:t>
            </a:r>
            <a:r>
              <a:rPr lang="en-US" altLang="ja-JP" dirty="0">
                <a:solidFill>
                  <a:schemeClr val="bg1">
                    <a:lumMod val="50000"/>
                  </a:schemeClr>
                </a:solidFill>
                <a:latin typeface="+mn-ea"/>
              </a:rPr>
              <a:t>2</a:t>
            </a:r>
            <a:r>
              <a:rPr lang="ja-JP" altLang="en-US" dirty="0">
                <a:solidFill>
                  <a:schemeClr val="bg1">
                    <a:lumMod val="50000"/>
                  </a:schemeClr>
                </a:solidFill>
                <a:latin typeface="+mn-ea"/>
              </a:rPr>
              <a:t>連続塩基が</a:t>
            </a:r>
            <a:r>
              <a:rPr lang="en-US" altLang="ja-JP" dirty="0">
                <a:solidFill>
                  <a:schemeClr val="bg1">
                    <a:lumMod val="50000"/>
                  </a:schemeClr>
                </a:solidFill>
                <a:latin typeface="+mn-ea"/>
              </a:rPr>
              <a:t>3</a:t>
            </a:r>
            <a:r>
              <a:rPr lang="ja-JP" altLang="en-US" dirty="0">
                <a:solidFill>
                  <a:schemeClr val="bg1">
                    <a:lumMod val="50000"/>
                  </a:schemeClr>
                </a:solidFill>
                <a:latin typeface="+mn-ea"/>
              </a:rPr>
              <a:t>個あった、と解釈する。</a:t>
            </a:r>
            <a:r>
              <a:rPr lang="ja-JP" altLang="en-US" dirty="0">
                <a:latin typeface="+mn-ea"/>
              </a:rPr>
              <a:t>⑦入力ファイル（</a:t>
            </a:r>
            <a:r>
              <a:rPr lang="en-US" altLang="ja-JP" dirty="0">
                <a:solidFill>
                  <a:srgbClr val="669900"/>
                </a:solidFill>
                <a:latin typeface="+mn-ea"/>
              </a:rPr>
              <a:t>hoge4.fa</a:t>
            </a:r>
            <a:r>
              <a:rPr lang="ja-JP" altLang="en-US" dirty="0">
                <a:latin typeface="+mn-ea"/>
              </a:rPr>
              <a:t>）中の、⑧</a:t>
            </a:r>
            <a:r>
              <a:rPr lang="en-US" altLang="ja-JP" dirty="0">
                <a:latin typeface="+mn-ea"/>
              </a:rPr>
              <a:t>contig_1</a:t>
            </a:r>
            <a:r>
              <a:rPr lang="ja-JP" altLang="en-US" dirty="0">
                <a:latin typeface="+mn-ea"/>
              </a:rPr>
              <a:t>を眺めると、確かに</a:t>
            </a:r>
            <a:r>
              <a:rPr lang="en-US" altLang="ja-JP" dirty="0">
                <a:latin typeface="+mn-ea"/>
              </a:rPr>
              <a:t>TC</a:t>
            </a:r>
            <a:r>
              <a:rPr lang="ja-JP" altLang="en-US" dirty="0">
                <a:latin typeface="+mn-ea"/>
              </a:rPr>
              <a:t>が</a:t>
            </a:r>
            <a:r>
              <a:rPr lang="en-US" altLang="ja-JP" dirty="0">
                <a:latin typeface="+mn-ea"/>
              </a:rPr>
              <a:t>3</a:t>
            </a:r>
            <a:r>
              <a:rPr lang="ja-JP" altLang="en-US" dirty="0">
                <a:latin typeface="+mn-ea"/>
              </a:rPr>
              <a:t>つ存在しますね。</a:t>
            </a:r>
            <a:endParaRPr lang="en-US" altLang="ja-JP" dirty="0">
              <a:latin typeface="+mn-ea"/>
            </a:endParaRPr>
          </a:p>
        </p:txBody>
      </p:sp>
      <p:grpSp>
        <p:nvGrpSpPr>
          <p:cNvPr id="16" name="グループ化 25">
            <a:extLst>
              <a:ext uri="{FF2B5EF4-FFF2-40B4-BE49-F238E27FC236}">
                <a16:creationId xmlns:a16="http://schemas.microsoft.com/office/drawing/2014/main" id="{27767A48-19BA-4790-A2E8-224B9F707B7F}"/>
              </a:ext>
            </a:extLst>
          </p:cNvPr>
          <p:cNvGrpSpPr>
            <a:grpSpLocks/>
          </p:cNvGrpSpPr>
          <p:nvPr/>
        </p:nvGrpSpPr>
        <p:grpSpPr bwMode="auto">
          <a:xfrm>
            <a:off x="3060000" y="1530000"/>
            <a:ext cx="647700" cy="368300"/>
            <a:chOff x="8265543" y="5967772"/>
            <a:chExt cx="647700" cy="369332"/>
          </a:xfrm>
        </p:grpSpPr>
        <p:sp>
          <p:nvSpPr>
            <p:cNvPr id="22" name="下矢印 26">
              <a:extLst>
                <a:ext uri="{FF2B5EF4-FFF2-40B4-BE49-F238E27FC236}">
                  <a16:creationId xmlns:a16="http://schemas.microsoft.com/office/drawing/2014/main" id="{B5AC262D-86BB-4C87-AF81-2AE223131B9A}"/>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3" name="テキスト ボックス 27">
              <a:extLst>
                <a:ext uri="{FF2B5EF4-FFF2-40B4-BE49-F238E27FC236}">
                  <a16:creationId xmlns:a16="http://schemas.microsoft.com/office/drawing/2014/main" id="{B2F810C1-E940-4D79-A12C-211691F385C7}"/>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⑦</a:t>
              </a:r>
            </a:p>
          </p:txBody>
        </p:sp>
      </p:grpSp>
      <p:grpSp>
        <p:nvGrpSpPr>
          <p:cNvPr id="24" name="グループ化 1">
            <a:extLst>
              <a:ext uri="{FF2B5EF4-FFF2-40B4-BE49-F238E27FC236}">
                <a16:creationId xmlns:a16="http://schemas.microsoft.com/office/drawing/2014/main" id="{20F2EC50-DE4A-4068-B182-273021578078}"/>
              </a:ext>
            </a:extLst>
          </p:cNvPr>
          <p:cNvGrpSpPr>
            <a:grpSpLocks/>
          </p:cNvGrpSpPr>
          <p:nvPr/>
        </p:nvGrpSpPr>
        <p:grpSpPr bwMode="auto">
          <a:xfrm>
            <a:off x="1424608" y="1844824"/>
            <a:ext cx="415498" cy="647700"/>
            <a:chOff x="8946000" y="4620357"/>
            <a:chExt cx="415497" cy="647700"/>
          </a:xfrm>
        </p:grpSpPr>
        <p:sp>
          <p:nvSpPr>
            <p:cNvPr id="27" name="下矢印 31">
              <a:extLst>
                <a:ext uri="{FF2B5EF4-FFF2-40B4-BE49-F238E27FC236}">
                  <a16:creationId xmlns:a16="http://schemas.microsoft.com/office/drawing/2014/main" id="{329187E8-2274-4660-B1EE-FDD480CA15DB}"/>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8" name="正方形/長方形 1">
              <a:extLst>
                <a:ext uri="{FF2B5EF4-FFF2-40B4-BE49-F238E27FC236}">
                  <a16:creationId xmlns:a16="http://schemas.microsoft.com/office/drawing/2014/main" id="{8C5D0107-4BAA-4584-9D76-CD226EE9A11F}"/>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⑧</a:t>
              </a:r>
            </a:p>
          </p:txBody>
        </p:sp>
      </p:grpSp>
      <p:cxnSp>
        <p:nvCxnSpPr>
          <p:cNvPr id="31" name="直線コネクタ 30">
            <a:extLst>
              <a:ext uri="{FF2B5EF4-FFF2-40B4-BE49-F238E27FC236}">
                <a16:creationId xmlns:a16="http://schemas.microsoft.com/office/drawing/2014/main" id="{11B47A4C-0AA9-4B12-BC8C-EE4AB695FB5B}"/>
              </a:ext>
            </a:extLst>
          </p:cNvPr>
          <p:cNvCxnSpPr/>
          <p:nvPr/>
        </p:nvCxnSpPr>
        <p:spPr>
          <a:xfrm>
            <a:off x="1681200" y="2628000"/>
            <a:ext cx="169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21DC1638-160D-4DF6-9627-3A6890689BDD}"/>
              </a:ext>
            </a:extLst>
          </p:cNvPr>
          <p:cNvCxnSpPr/>
          <p:nvPr/>
        </p:nvCxnSpPr>
        <p:spPr>
          <a:xfrm>
            <a:off x="2242800" y="2628000"/>
            <a:ext cx="169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69B6B010-C482-47D6-94C3-76EA8EAC7904}"/>
              </a:ext>
            </a:extLst>
          </p:cNvPr>
          <p:cNvCxnSpPr/>
          <p:nvPr/>
        </p:nvCxnSpPr>
        <p:spPr>
          <a:xfrm>
            <a:off x="1418400" y="2628000"/>
            <a:ext cx="169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91169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6000"/>
            <a:ext cx="9453504" cy="4536157"/>
          </a:xfrm>
        </p:spPr>
        <p:txBody>
          <a:bodyPr/>
          <a:lstStyle/>
          <a:p>
            <a:r>
              <a:rPr lang="en-US" altLang="ja-JP" sz="2400" dirty="0">
                <a:solidFill>
                  <a:schemeClr val="bg1">
                    <a:lumMod val="50000"/>
                  </a:schemeClr>
                </a:solidFill>
                <a:latin typeface="+mn-ea"/>
              </a:rPr>
              <a:t>Introduction</a:t>
            </a:r>
            <a:r>
              <a:rPr lang="ja-JP" altLang="en-US" sz="2400" dirty="0">
                <a:solidFill>
                  <a:schemeClr val="bg1">
                    <a:lumMod val="50000"/>
                  </a:schemeClr>
                </a:solidFill>
                <a:latin typeface="+mn-ea"/>
              </a:rPr>
              <a:t>、出現頻度解析（</a:t>
            </a:r>
            <a:r>
              <a:rPr lang="en-US" altLang="ja-JP" sz="2400" dirty="0">
                <a:solidFill>
                  <a:schemeClr val="bg1">
                    <a:lumMod val="50000"/>
                  </a:schemeClr>
                </a:solidFill>
                <a:latin typeface="+mn-ea"/>
              </a:rPr>
              <a:t>k=2</a:t>
            </a:r>
            <a:r>
              <a:rPr lang="ja-JP" altLang="en-US" sz="2400" dirty="0">
                <a:solidFill>
                  <a:schemeClr val="bg1">
                    <a:lumMod val="50000"/>
                  </a:schemeClr>
                </a:solidFill>
                <a:latin typeface="+mn-ea"/>
              </a:rPr>
              <a:t>）、出現頻度解析（</a:t>
            </a:r>
            <a:r>
              <a:rPr lang="en-US" altLang="ja-JP" sz="2400" dirty="0">
                <a:solidFill>
                  <a:schemeClr val="bg1">
                    <a:lumMod val="50000"/>
                  </a:schemeClr>
                </a:solidFill>
                <a:latin typeface="+mn-ea"/>
              </a:rPr>
              <a:t>k=1</a:t>
            </a:r>
            <a:r>
              <a:rPr lang="ja-JP" altLang="en-US" sz="2400" dirty="0">
                <a:solidFill>
                  <a:schemeClr val="bg1">
                    <a:lumMod val="50000"/>
                  </a:schemeClr>
                </a:solidFill>
                <a:latin typeface="+mn-ea"/>
              </a:rPr>
              <a:t>）</a:t>
            </a:r>
            <a:endParaRPr lang="en-US" altLang="ja-JP" sz="2400" dirty="0">
              <a:solidFill>
                <a:schemeClr val="bg1">
                  <a:lumMod val="50000"/>
                </a:schemeClr>
              </a:solidFill>
              <a:latin typeface="+mn-ea"/>
            </a:endParaRPr>
          </a:p>
          <a:p>
            <a:r>
              <a:rPr lang="en-US" altLang="ja-JP" sz="2400" dirty="0">
                <a:solidFill>
                  <a:schemeClr val="bg1">
                    <a:lumMod val="50000"/>
                  </a:schemeClr>
                </a:solidFill>
                <a:latin typeface="+mn-ea"/>
              </a:rPr>
              <a:t>k=1</a:t>
            </a:r>
            <a:r>
              <a:rPr lang="ja-JP" altLang="en-US" sz="2400" dirty="0">
                <a:solidFill>
                  <a:schemeClr val="bg1">
                    <a:lumMod val="50000"/>
                  </a:schemeClr>
                </a:solidFill>
                <a:latin typeface="+mn-ea"/>
              </a:rPr>
              <a:t>で実践、</a:t>
            </a:r>
            <a:r>
              <a:rPr lang="en-US" altLang="ja-JP" sz="2400" dirty="0">
                <a:solidFill>
                  <a:schemeClr val="bg1">
                    <a:lumMod val="50000"/>
                  </a:schemeClr>
                </a:solidFill>
                <a:latin typeface="+mn-ea"/>
              </a:rPr>
              <a:t>multi-FASTA</a:t>
            </a:r>
            <a:r>
              <a:rPr lang="ja-JP" altLang="en-US" sz="2400" dirty="0">
                <a:solidFill>
                  <a:schemeClr val="bg1">
                    <a:lumMod val="50000"/>
                  </a:schemeClr>
                </a:solidFill>
                <a:latin typeface="+mn-ea"/>
              </a:rPr>
              <a:t>ファイル、他の例題を実行</a:t>
            </a:r>
            <a:endParaRPr lang="en-US" altLang="ja-JP" sz="2400" dirty="0">
              <a:solidFill>
                <a:schemeClr val="bg1">
                  <a:lumMod val="50000"/>
                </a:schemeClr>
              </a:solidFill>
              <a:latin typeface="+mn-ea"/>
            </a:endParaRPr>
          </a:p>
          <a:p>
            <a:r>
              <a:rPr lang="en-US" altLang="ja-JP" sz="2400" dirty="0">
                <a:solidFill>
                  <a:schemeClr val="bg1">
                    <a:lumMod val="50000"/>
                  </a:schemeClr>
                </a:solidFill>
                <a:latin typeface="+mn-ea"/>
              </a:rPr>
              <a:t>k=2</a:t>
            </a:r>
            <a:r>
              <a:rPr lang="ja-JP" altLang="en-US" sz="2400" dirty="0">
                <a:solidFill>
                  <a:schemeClr val="bg1">
                    <a:lumMod val="50000"/>
                  </a:schemeClr>
                </a:solidFill>
                <a:latin typeface="+mn-ea"/>
              </a:rPr>
              <a:t>で実践、</a:t>
            </a:r>
            <a:r>
              <a:rPr lang="ja-JP" altLang="en-US" sz="2400" dirty="0">
                <a:latin typeface="+mn-ea"/>
              </a:rPr>
              <a:t>関数マニュアル</a:t>
            </a:r>
            <a:r>
              <a:rPr lang="ja-JP" altLang="en-US" sz="2400" dirty="0">
                <a:solidFill>
                  <a:schemeClr val="bg1">
                    <a:lumMod val="50000"/>
                  </a:schemeClr>
                </a:solidFill>
                <a:latin typeface="+mn-ea"/>
              </a:rPr>
              <a:t>、例題</a:t>
            </a:r>
            <a:r>
              <a:rPr lang="en-US" altLang="ja-JP" sz="2400" dirty="0">
                <a:solidFill>
                  <a:schemeClr val="bg1">
                    <a:lumMod val="50000"/>
                  </a:schemeClr>
                </a:solidFill>
                <a:latin typeface="+mn-ea"/>
              </a:rPr>
              <a:t>2</a:t>
            </a:r>
            <a:r>
              <a:rPr lang="ja-JP" altLang="en-US" sz="2400" dirty="0">
                <a:solidFill>
                  <a:schemeClr val="bg1">
                    <a:lumMod val="50000"/>
                  </a:schemeClr>
                </a:solidFill>
                <a:latin typeface="+mn-ea"/>
              </a:rPr>
              <a:t>を実行、例題</a:t>
            </a:r>
            <a:r>
              <a:rPr lang="en-US" altLang="ja-JP" sz="2400" dirty="0">
                <a:solidFill>
                  <a:schemeClr val="bg1">
                    <a:lumMod val="50000"/>
                  </a:schemeClr>
                </a:solidFill>
                <a:latin typeface="+mn-ea"/>
              </a:rPr>
              <a:t>7</a:t>
            </a:r>
            <a:r>
              <a:rPr lang="ja-JP" altLang="en-US" sz="2400" dirty="0">
                <a:solidFill>
                  <a:schemeClr val="bg1">
                    <a:lumMod val="50000"/>
                  </a:schemeClr>
                </a:solidFill>
                <a:latin typeface="+mn-ea"/>
              </a:rPr>
              <a:t>を実行</a:t>
            </a:r>
            <a:endParaRPr lang="en-US" altLang="ja-JP" sz="2400" dirty="0">
              <a:solidFill>
                <a:schemeClr val="bg1">
                  <a:lumMod val="50000"/>
                </a:schemeClr>
              </a:solidFill>
              <a:latin typeface="+mn-ea"/>
            </a:endParaRPr>
          </a:p>
          <a:p>
            <a:r>
              <a:rPr lang="ja-JP" altLang="en-US" sz="2400" dirty="0">
                <a:solidFill>
                  <a:schemeClr val="bg1">
                    <a:lumMod val="50000"/>
                  </a:schemeClr>
                </a:solidFill>
                <a:latin typeface="+mn-ea"/>
              </a:rPr>
              <a:t>確率の話、作図（例題</a:t>
            </a:r>
            <a:r>
              <a:rPr lang="en-US" altLang="ja-JP" sz="2400" dirty="0">
                <a:solidFill>
                  <a:schemeClr val="bg1">
                    <a:lumMod val="50000"/>
                  </a:schemeClr>
                </a:solidFill>
                <a:latin typeface="+mn-ea"/>
              </a:rPr>
              <a:t>10</a:t>
            </a:r>
            <a:r>
              <a:rPr lang="ja-JP" altLang="en-US" sz="2400" dirty="0">
                <a:solidFill>
                  <a:schemeClr val="bg1">
                    <a:lumMod val="50000"/>
                  </a:schemeClr>
                </a:solidFill>
                <a:latin typeface="+mn-ea"/>
              </a:rPr>
              <a:t>）、作図（例題</a:t>
            </a:r>
            <a:r>
              <a:rPr lang="en-US" altLang="ja-JP" sz="2400" dirty="0">
                <a:solidFill>
                  <a:schemeClr val="bg1">
                    <a:lumMod val="50000"/>
                  </a:schemeClr>
                </a:solidFill>
                <a:latin typeface="+mn-ea"/>
              </a:rPr>
              <a:t>11</a:t>
            </a:r>
            <a:r>
              <a:rPr lang="ja-JP" altLang="en-US" sz="2400" dirty="0">
                <a:solidFill>
                  <a:schemeClr val="bg1">
                    <a:lumMod val="50000"/>
                  </a:schemeClr>
                </a:solidFill>
                <a:latin typeface="+mn-ea"/>
              </a:rPr>
              <a:t>）、作図（例題</a:t>
            </a:r>
            <a:r>
              <a:rPr lang="en-US" altLang="ja-JP" sz="2400" dirty="0">
                <a:solidFill>
                  <a:schemeClr val="bg1">
                    <a:lumMod val="50000"/>
                  </a:schemeClr>
                </a:solidFill>
                <a:latin typeface="+mn-ea"/>
              </a:rPr>
              <a:t>12</a:t>
            </a:r>
            <a:r>
              <a:rPr lang="ja-JP" altLang="en-US" sz="2400" dirty="0">
                <a:solidFill>
                  <a:schemeClr val="bg1">
                    <a:lumMod val="50000"/>
                  </a:schemeClr>
                </a:solidFill>
                <a:latin typeface="+mn-ea"/>
              </a:rPr>
              <a:t>）</a:t>
            </a:r>
            <a:endParaRPr lang="en-US" altLang="ja-JP" sz="2400" dirty="0">
              <a:solidFill>
                <a:schemeClr val="bg1">
                  <a:lumMod val="50000"/>
                </a:schemeClr>
              </a:solidFill>
              <a:latin typeface="+mn-ea"/>
            </a:endParaRPr>
          </a:p>
          <a:p>
            <a:r>
              <a:rPr lang="ja-JP" altLang="en-US" sz="2400" dirty="0">
                <a:solidFill>
                  <a:schemeClr val="bg1">
                    <a:lumMod val="50000"/>
                  </a:schemeClr>
                </a:solidFill>
                <a:latin typeface="+mn-ea"/>
              </a:rPr>
              <a:t>塩基配列解析の基礎</a:t>
            </a:r>
            <a:endParaRPr lang="en-US" altLang="ja-JP" sz="2400" dirty="0">
              <a:solidFill>
                <a:schemeClr val="bg1">
                  <a:lumMod val="50000"/>
                </a:schemeClr>
              </a:solidFill>
              <a:latin typeface="+mn-ea"/>
            </a:endParaRPr>
          </a:p>
          <a:p>
            <a:pPr lvl="1"/>
            <a:r>
              <a:rPr lang="en-US" altLang="ja-JP" sz="2000" dirty="0">
                <a:solidFill>
                  <a:schemeClr val="bg1">
                    <a:lumMod val="50000"/>
                  </a:schemeClr>
                </a:solidFill>
                <a:latin typeface="+mn-ea"/>
              </a:rPr>
              <a:t>GC</a:t>
            </a:r>
            <a:r>
              <a:rPr lang="ja-JP" altLang="en-US" sz="2000" dirty="0">
                <a:solidFill>
                  <a:schemeClr val="bg1">
                    <a:lumMod val="50000"/>
                  </a:schemeClr>
                </a:solidFill>
                <a:latin typeface="+mn-ea"/>
              </a:rPr>
              <a:t>含量、ランダム配列を生成、部分配列の切り出し</a:t>
            </a:r>
            <a:endParaRPr lang="en-US" altLang="ja-JP" sz="2000" dirty="0">
              <a:solidFill>
                <a:schemeClr val="bg1">
                  <a:lumMod val="50000"/>
                </a:schemeClr>
              </a:solidFill>
              <a:latin typeface="+mn-ea"/>
            </a:endParaRPr>
          </a:p>
          <a:p>
            <a:r>
              <a:rPr lang="ja-JP" altLang="en-US" sz="2400" dirty="0">
                <a:solidFill>
                  <a:schemeClr val="bg1">
                    <a:lumMod val="50000"/>
                  </a:schemeClr>
                </a:solidFill>
                <a:latin typeface="+mn-ea"/>
              </a:rPr>
              <a:t>ゲノムサイズ推定</a:t>
            </a:r>
            <a:endParaRPr lang="en-US" altLang="ja-JP" sz="2400" dirty="0">
              <a:solidFill>
                <a:schemeClr val="bg1">
                  <a:lumMod val="50000"/>
                </a:schemeClr>
              </a:solidFill>
              <a:latin typeface="+mn-ea"/>
            </a:endParaRPr>
          </a:p>
          <a:p>
            <a:pPr lvl="1"/>
            <a:r>
              <a:rPr lang="ja-JP" altLang="en-US" sz="2000" dirty="0">
                <a:solidFill>
                  <a:schemeClr val="bg1">
                    <a:lumMod val="50000"/>
                  </a:schemeClr>
                </a:solidFill>
                <a:latin typeface="+mn-ea"/>
              </a:rPr>
              <a:t>サンプルデータ（例題</a:t>
            </a:r>
            <a:r>
              <a:rPr lang="en-US" altLang="ja-JP" sz="2000" dirty="0">
                <a:solidFill>
                  <a:schemeClr val="bg1">
                    <a:lumMod val="50000"/>
                  </a:schemeClr>
                </a:solidFill>
                <a:latin typeface="+mn-ea"/>
              </a:rPr>
              <a:t>32</a:t>
            </a:r>
            <a:r>
              <a:rPr lang="ja-JP" altLang="en-US" sz="2000" dirty="0">
                <a:solidFill>
                  <a:schemeClr val="bg1">
                    <a:lumMod val="50000"/>
                  </a:schemeClr>
                </a:solidFill>
                <a:latin typeface="+mn-ea"/>
              </a:rPr>
              <a:t>）、被覆率（</a:t>
            </a:r>
            <a:r>
              <a:rPr lang="en-US" altLang="ja-JP" sz="2000" dirty="0">
                <a:solidFill>
                  <a:schemeClr val="bg1">
                    <a:lumMod val="50000"/>
                  </a:schemeClr>
                </a:solidFill>
                <a:latin typeface="+mn-ea"/>
              </a:rPr>
              <a:t>coverage</a:t>
            </a:r>
            <a:r>
              <a:rPr lang="ja-JP" altLang="en-US" sz="2000" dirty="0">
                <a:solidFill>
                  <a:schemeClr val="bg1">
                    <a:lumMod val="50000"/>
                  </a:schemeClr>
                </a:solidFill>
                <a:latin typeface="+mn-ea"/>
              </a:rPr>
              <a:t>）、基本的な考え方</a:t>
            </a:r>
            <a:r>
              <a:rPr lang="en-US" altLang="ja-JP" sz="2000" dirty="0">
                <a:solidFill>
                  <a:schemeClr val="bg1">
                    <a:lumMod val="50000"/>
                  </a:schemeClr>
                </a:solidFill>
                <a:latin typeface="+mn-ea"/>
              </a:rPr>
              <a:t>(</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7</a:t>
            </a:r>
            <a:r>
              <a:rPr lang="ja-JP" altLang="en-US" sz="2000" dirty="0">
                <a:solidFill>
                  <a:schemeClr val="bg1">
                    <a:lumMod val="50000"/>
                  </a:schemeClr>
                </a:solidFill>
                <a:latin typeface="+mn-ea"/>
              </a:rPr>
              <a:t>）</a:t>
            </a:r>
            <a:endParaRPr lang="en-US" altLang="ja-JP" sz="2000" dirty="0">
              <a:solidFill>
                <a:schemeClr val="bg1">
                  <a:lumMod val="50000"/>
                </a:schemeClr>
              </a:solidFill>
              <a:latin typeface="+mn-ea"/>
            </a:endParaRPr>
          </a:p>
          <a:p>
            <a:pPr lvl="1"/>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8</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k=2)</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9</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k=3</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1,000</a:t>
            </a:r>
            <a:r>
              <a:rPr lang="ja-JP" altLang="en-US" sz="2000" dirty="0">
                <a:solidFill>
                  <a:schemeClr val="bg1">
                    <a:lumMod val="50000"/>
                  </a:schemeClr>
                </a:solidFill>
                <a:latin typeface="+mn-ea"/>
              </a:rPr>
              <a:t>塩基の仮想ゲノム（サンプルデータの例題</a:t>
            </a:r>
            <a:r>
              <a:rPr lang="en-US" altLang="ja-JP" sz="2000" dirty="0">
                <a:solidFill>
                  <a:schemeClr val="bg1">
                    <a:lumMod val="50000"/>
                  </a:schemeClr>
                </a:solidFill>
                <a:latin typeface="+mn-ea"/>
              </a:rPr>
              <a:t>33</a:t>
            </a:r>
            <a:r>
              <a:rPr lang="ja-JP" altLang="en-US" sz="2000" dirty="0">
                <a:solidFill>
                  <a:schemeClr val="bg1">
                    <a:lumMod val="50000"/>
                  </a:schemeClr>
                </a:solidFill>
                <a:latin typeface="+mn-ea"/>
              </a:rPr>
              <a:t>）</a:t>
            </a:r>
            <a:endParaRPr lang="en-US" altLang="ja-JP" sz="2000" dirty="0">
              <a:solidFill>
                <a:schemeClr val="bg1">
                  <a:lumMod val="50000"/>
                </a:schemeClr>
              </a:solidFill>
              <a:latin typeface="+mn-ea"/>
            </a:endParaRPr>
          </a:p>
          <a:p>
            <a:pPr lvl="1"/>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11(k=10)</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12(k=10)</a:t>
            </a:r>
            <a:r>
              <a:rPr lang="ja-JP" altLang="en-US" sz="2000" dirty="0">
                <a:solidFill>
                  <a:schemeClr val="bg1">
                    <a:lumMod val="50000"/>
                  </a:schemeClr>
                </a:solidFill>
                <a:latin typeface="+mn-ea"/>
              </a:rPr>
              <a:t>、シークエンスエラーを含む場合</a:t>
            </a:r>
            <a:endParaRPr lang="en-US" altLang="ja-JP" sz="2000" dirty="0">
              <a:solidFill>
                <a:schemeClr val="bg1">
                  <a:lumMod val="50000"/>
                </a:schemeClr>
              </a:solidFill>
              <a:latin typeface="+mn-ea"/>
            </a:endParaRPr>
          </a:p>
          <a:p>
            <a:endParaRPr lang="en-US" altLang="ja-JP" sz="2400" dirty="0">
              <a:solidFill>
                <a:schemeClr val="bg1">
                  <a:lumMod val="50000"/>
                </a:schemeClr>
              </a:solidFill>
              <a:latin typeface="+mn-ea"/>
            </a:endParaRPr>
          </a:p>
          <a:p>
            <a:pPr lvl="1"/>
            <a:endParaRPr lang="en-US" altLang="ja-JP" sz="2000" dirty="0">
              <a:solidFill>
                <a:schemeClr val="bg1">
                  <a:lumMod val="50000"/>
                </a:schemeClr>
              </a:solidFill>
              <a:latin typeface="+mn-ea"/>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74</a:t>
            </a:fld>
            <a:endParaRPr kumimoji="0" lang="en-US" altLang="ja-JP">
              <a:latin typeface="Arial Black" pitchFamily="34" charset="0"/>
            </a:endParaRPr>
          </a:p>
        </p:txBody>
      </p:sp>
    </p:spTree>
    <p:extLst>
      <p:ext uri="{BB962C8B-B14F-4D97-AF65-F5344CB8AC3E}">
        <p14:creationId xmlns:p14="http://schemas.microsoft.com/office/powerpoint/2010/main" val="23115995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1BFDF93-7F3C-4B41-99BB-315E374E9A5E}"/>
              </a:ext>
            </a:extLst>
          </p:cNvPr>
          <p:cNvPicPr>
            <a:picLocks noChangeAspect="1"/>
          </p:cNvPicPr>
          <p:nvPr/>
        </p:nvPicPr>
        <p:blipFill>
          <a:blip r:embed="rId3"/>
          <a:stretch>
            <a:fillRect/>
          </a:stretch>
        </p:blipFill>
        <p:spPr>
          <a:xfrm>
            <a:off x="36002" y="936004"/>
            <a:ext cx="8958263" cy="4809173"/>
          </a:xfrm>
          <a:prstGeom prst="rect">
            <a:avLst/>
          </a:prstGeom>
        </p:spPr>
      </p:pic>
      <p:pic>
        <p:nvPicPr>
          <p:cNvPr id="3" name="図 2">
            <a:extLst>
              <a:ext uri="{FF2B5EF4-FFF2-40B4-BE49-F238E27FC236}">
                <a16:creationId xmlns:a16="http://schemas.microsoft.com/office/drawing/2014/main" id="{E0AD6A96-F4C5-455C-98E4-41BFF63E18E9}"/>
              </a:ext>
            </a:extLst>
          </p:cNvPr>
          <p:cNvPicPr>
            <a:picLocks noChangeAspect="1"/>
          </p:cNvPicPr>
          <p:nvPr/>
        </p:nvPicPr>
        <p:blipFill>
          <a:blip r:embed="rId4"/>
          <a:stretch>
            <a:fillRect/>
          </a:stretch>
        </p:blipFill>
        <p:spPr>
          <a:xfrm>
            <a:off x="792000" y="180000"/>
            <a:ext cx="5044877" cy="175275"/>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関数マニュアル</a:t>
            </a:r>
            <a:r>
              <a:rPr lang="en-US" altLang="ja-JP" sz="4000" dirty="0">
                <a:latin typeface="+mn-ea"/>
              </a:rPr>
              <a:t>1</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75</a:t>
            </a:fld>
            <a:endParaRPr lang="en-US" altLang="ja-JP" dirty="0">
              <a:solidFill>
                <a:srgbClr val="000000"/>
              </a:solidFill>
            </a:endParaRPr>
          </a:p>
        </p:txBody>
      </p:sp>
      <p:sp>
        <p:nvSpPr>
          <p:cNvPr id="8" name="Text Box 8">
            <a:extLst>
              <a:ext uri="{FF2B5EF4-FFF2-40B4-BE49-F238E27FC236}">
                <a16:creationId xmlns:a16="http://schemas.microsoft.com/office/drawing/2014/main" id="{8B911BE7-488C-4993-A08F-581949DDC2BE}"/>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「①さきほど</a:t>
            </a:r>
            <a:r>
              <a:rPr lang="en-US" altLang="ja-JP" dirty="0">
                <a:latin typeface="+mn-ea"/>
              </a:rPr>
              <a:t>k=</a:t>
            </a:r>
            <a:r>
              <a:rPr lang="en-US" altLang="ja-JP" dirty="0">
                <a:solidFill>
                  <a:srgbClr val="FF0000"/>
                </a:solidFill>
                <a:latin typeface="+mn-ea"/>
              </a:rPr>
              <a:t>2</a:t>
            </a:r>
            <a:r>
              <a:rPr lang="ja-JP" altLang="en-US" dirty="0">
                <a:latin typeface="+mn-ea"/>
              </a:rPr>
              <a:t>で実行した例題</a:t>
            </a:r>
            <a:r>
              <a:rPr lang="en-US" altLang="ja-JP" dirty="0">
                <a:latin typeface="+mn-ea"/>
              </a:rPr>
              <a:t>1</a:t>
            </a:r>
            <a:r>
              <a:rPr lang="ja-JP" altLang="en-US" dirty="0">
                <a:latin typeface="+mn-ea"/>
              </a:rPr>
              <a:t>（</a:t>
            </a:r>
            <a:r>
              <a:rPr lang="en-US" altLang="ja-JP" dirty="0" err="1">
                <a:latin typeface="+mn-ea"/>
              </a:rPr>
              <a:t>dinucleotideFrequency</a:t>
            </a:r>
            <a:r>
              <a:rPr lang="ja-JP" altLang="en-US" dirty="0">
                <a:latin typeface="+mn-ea"/>
              </a:rPr>
              <a:t>関数を使用）」と「その前に</a:t>
            </a:r>
            <a:r>
              <a:rPr lang="en-US" altLang="ja-JP" dirty="0">
                <a:latin typeface="+mn-ea"/>
              </a:rPr>
              <a:t>k=</a:t>
            </a:r>
            <a:r>
              <a:rPr lang="en-US" altLang="ja-JP" dirty="0">
                <a:solidFill>
                  <a:srgbClr val="FF0000"/>
                </a:solidFill>
                <a:latin typeface="+mn-ea"/>
              </a:rPr>
              <a:t>1</a:t>
            </a:r>
            <a:r>
              <a:rPr lang="ja-JP" altLang="en-US" dirty="0">
                <a:latin typeface="+mn-ea"/>
              </a:rPr>
              <a:t>で実行した例題</a:t>
            </a:r>
            <a:r>
              <a:rPr lang="en-US" altLang="ja-JP" dirty="0">
                <a:latin typeface="+mn-ea"/>
              </a:rPr>
              <a:t>1</a:t>
            </a:r>
            <a:r>
              <a:rPr lang="ja-JP" altLang="en-US" dirty="0">
                <a:latin typeface="+mn-ea"/>
              </a:rPr>
              <a:t>（</a:t>
            </a:r>
            <a:r>
              <a:rPr lang="en-US" altLang="ja-JP" dirty="0" err="1">
                <a:latin typeface="+mn-ea"/>
              </a:rPr>
              <a:t>alphabetFrequency</a:t>
            </a:r>
            <a:r>
              <a:rPr lang="ja-JP" altLang="en-US" dirty="0">
                <a:latin typeface="+mn-ea"/>
              </a:rPr>
              <a:t>関数を使用）」とは、②で利用している関数のみが異なります。</a:t>
            </a:r>
            <a:endParaRPr lang="en-US" altLang="ja-JP" dirty="0">
              <a:latin typeface="+mn-ea"/>
            </a:endParaRPr>
          </a:p>
        </p:txBody>
      </p:sp>
      <p:grpSp>
        <p:nvGrpSpPr>
          <p:cNvPr id="13" name="グループ化 1">
            <a:extLst>
              <a:ext uri="{FF2B5EF4-FFF2-40B4-BE49-F238E27FC236}">
                <a16:creationId xmlns:a16="http://schemas.microsoft.com/office/drawing/2014/main" id="{E1AE0179-BB0C-4F86-B2D6-9224EC7B42B0}"/>
              </a:ext>
            </a:extLst>
          </p:cNvPr>
          <p:cNvGrpSpPr>
            <a:grpSpLocks/>
          </p:cNvGrpSpPr>
          <p:nvPr/>
        </p:nvGrpSpPr>
        <p:grpSpPr bwMode="auto">
          <a:xfrm>
            <a:off x="344488" y="1404000"/>
            <a:ext cx="415498" cy="647700"/>
            <a:chOff x="8946000" y="4620357"/>
            <a:chExt cx="415497" cy="647700"/>
          </a:xfrm>
        </p:grpSpPr>
        <p:sp>
          <p:nvSpPr>
            <p:cNvPr id="17" name="下矢印 31">
              <a:extLst>
                <a:ext uri="{FF2B5EF4-FFF2-40B4-BE49-F238E27FC236}">
                  <a16:creationId xmlns:a16="http://schemas.microsoft.com/office/drawing/2014/main" id="{B97B6F48-728C-46B7-9B82-5858DD21E47E}"/>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8" name="正方形/長方形 1">
              <a:extLst>
                <a:ext uri="{FF2B5EF4-FFF2-40B4-BE49-F238E27FC236}">
                  <a16:creationId xmlns:a16="http://schemas.microsoft.com/office/drawing/2014/main" id="{2D9F6363-BCDB-4FBD-B2FE-7F8C7EC681A9}"/>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cxnSp>
        <p:nvCxnSpPr>
          <p:cNvPr id="19" name="直線コネクタ 18">
            <a:extLst>
              <a:ext uri="{FF2B5EF4-FFF2-40B4-BE49-F238E27FC236}">
                <a16:creationId xmlns:a16="http://schemas.microsoft.com/office/drawing/2014/main" id="{D3278523-38E6-42BA-9579-892CD167DBF0}"/>
              </a:ext>
            </a:extLst>
          </p:cNvPr>
          <p:cNvCxnSpPr/>
          <p:nvPr/>
        </p:nvCxnSpPr>
        <p:spPr>
          <a:xfrm>
            <a:off x="1026000" y="4536000"/>
            <a:ext cx="1825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グループ化 22">
            <a:extLst>
              <a:ext uri="{FF2B5EF4-FFF2-40B4-BE49-F238E27FC236}">
                <a16:creationId xmlns:a16="http://schemas.microsoft.com/office/drawing/2014/main" id="{2410EDC9-EA91-4224-8A6C-09EABA39CB7F}"/>
              </a:ext>
            </a:extLst>
          </p:cNvPr>
          <p:cNvGrpSpPr>
            <a:grpSpLocks/>
          </p:cNvGrpSpPr>
          <p:nvPr/>
        </p:nvGrpSpPr>
        <p:grpSpPr bwMode="auto">
          <a:xfrm>
            <a:off x="1620000" y="4536000"/>
            <a:ext cx="647700" cy="368300"/>
            <a:chOff x="8113143" y="5184000"/>
            <a:chExt cx="647700" cy="369332"/>
          </a:xfrm>
        </p:grpSpPr>
        <p:sp>
          <p:nvSpPr>
            <p:cNvPr id="21" name="下矢印 23">
              <a:extLst>
                <a:ext uri="{FF2B5EF4-FFF2-40B4-BE49-F238E27FC236}">
                  <a16:creationId xmlns:a16="http://schemas.microsoft.com/office/drawing/2014/main" id="{A00CE0E2-D5C1-4A1A-8284-63F982A10090}"/>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2" name="テキスト ボックス 24">
              <a:extLst>
                <a:ext uri="{FF2B5EF4-FFF2-40B4-BE49-F238E27FC236}">
                  <a16:creationId xmlns:a16="http://schemas.microsoft.com/office/drawing/2014/main" id="{A821E5FB-0B43-4F52-8B2E-01BB3B46494B}"/>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spTree>
    <p:extLst>
      <p:ext uri="{BB962C8B-B14F-4D97-AF65-F5344CB8AC3E}">
        <p14:creationId xmlns:p14="http://schemas.microsoft.com/office/powerpoint/2010/main" val="12061709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1BFDF93-7F3C-4B41-99BB-315E374E9A5E}"/>
              </a:ext>
            </a:extLst>
          </p:cNvPr>
          <p:cNvPicPr>
            <a:picLocks noChangeAspect="1"/>
          </p:cNvPicPr>
          <p:nvPr/>
        </p:nvPicPr>
        <p:blipFill>
          <a:blip r:embed="rId3"/>
          <a:stretch>
            <a:fillRect/>
          </a:stretch>
        </p:blipFill>
        <p:spPr>
          <a:xfrm>
            <a:off x="36002" y="936004"/>
            <a:ext cx="8958263" cy="4809173"/>
          </a:xfrm>
          <a:prstGeom prst="rect">
            <a:avLst/>
          </a:prstGeom>
        </p:spPr>
      </p:pic>
      <p:pic>
        <p:nvPicPr>
          <p:cNvPr id="3" name="図 2">
            <a:extLst>
              <a:ext uri="{FF2B5EF4-FFF2-40B4-BE49-F238E27FC236}">
                <a16:creationId xmlns:a16="http://schemas.microsoft.com/office/drawing/2014/main" id="{E0AD6A96-F4C5-455C-98E4-41BFF63E18E9}"/>
              </a:ext>
            </a:extLst>
          </p:cNvPr>
          <p:cNvPicPr>
            <a:picLocks noChangeAspect="1"/>
          </p:cNvPicPr>
          <p:nvPr/>
        </p:nvPicPr>
        <p:blipFill>
          <a:blip r:embed="rId4"/>
          <a:stretch>
            <a:fillRect/>
          </a:stretch>
        </p:blipFill>
        <p:spPr>
          <a:xfrm>
            <a:off x="792000" y="180000"/>
            <a:ext cx="5044877" cy="175275"/>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関数マニュアル</a:t>
            </a:r>
            <a:r>
              <a:rPr lang="en-US" altLang="ja-JP" sz="4000" dirty="0">
                <a:latin typeface="+mn-ea"/>
              </a:rPr>
              <a:t>2</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76</a:t>
            </a:fld>
            <a:endParaRPr lang="en-US" altLang="ja-JP" dirty="0">
              <a:solidFill>
                <a:srgbClr val="000000"/>
              </a:solidFill>
            </a:endParaRPr>
          </a:p>
        </p:txBody>
      </p:sp>
      <p:sp>
        <p:nvSpPr>
          <p:cNvPr id="8" name="Text Box 8">
            <a:extLst>
              <a:ext uri="{FF2B5EF4-FFF2-40B4-BE49-F238E27FC236}">
                <a16:creationId xmlns:a16="http://schemas.microsoft.com/office/drawing/2014/main" id="{8B911BE7-488C-4993-A08F-581949DDC2BE}"/>
              </a:ext>
            </a:extLst>
          </p:cNvPr>
          <p:cNvSpPr txBox="1">
            <a:spLocks noChangeArrowheads="1"/>
          </p:cNvSpPr>
          <p:nvPr/>
        </p:nvSpPr>
        <p:spPr bwMode="auto">
          <a:xfrm>
            <a:off x="5796172" y="46100"/>
            <a:ext cx="4053371" cy="341632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「①さきほど</a:t>
            </a:r>
            <a:r>
              <a:rPr lang="en-US" altLang="ja-JP" dirty="0">
                <a:solidFill>
                  <a:schemeClr val="bg1">
                    <a:lumMod val="50000"/>
                  </a:schemeClr>
                </a:solidFill>
                <a:latin typeface="+mn-ea"/>
              </a:rPr>
              <a:t>k=2</a:t>
            </a:r>
            <a:r>
              <a:rPr lang="ja-JP" altLang="en-US" dirty="0">
                <a:solidFill>
                  <a:schemeClr val="bg1">
                    <a:lumMod val="50000"/>
                  </a:schemeClr>
                </a:solidFill>
                <a:latin typeface="+mn-ea"/>
              </a:rPr>
              <a:t>で実行した例題</a:t>
            </a:r>
            <a:r>
              <a:rPr lang="en-US" altLang="ja-JP" dirty="0">
                <a:solidFill>
                  <a:schemeClr val="bg1">
                    <a:lumMod val="50000"/>
                  </a:schemeClr>
                </a:solidFill>
                <a:latin typeface="+mn-ea"/>
              </a:rPr>
              <a:t>1</a:t>
            </a:r>
            <a:r>
              <a:rPr lang="ja-JP" altLang="en-US" dirty="0">
                <a:solidFill>
                  <a:schemeClr val="bg1">
                    <a:lumMod val="50000"/>
                  </a:schemeClr>
                </a:solidFill>
                <a:latin typeface="+mn-ea"/>
              </a:rPr>
              <a:t>（</a:t>
            </a:r>
            <a:r>
              <a:rPr lang="en-US" altLang="ja-JP" dirty="0" err="1">
                <a:solidFill>
                  <a:schemeClr val="bg1">
                    <a:lumMod val="50000"/>
                  </a:schemeClr>
                </a:solidFill>
                <a:latin typeface="+mn-ea"/>
              </a:rPr>
              <a:t>dinucleotideFrequency</a:t>
            </a:r>
            <a:r>
              <a:rPr lang="ja-JP" altLang="en-US" dirty="0">
                <a:solidFill>
                  <a:schemeClr val="bg1">
                    <a:lumMod val="50000"/>
                  </a:schemeClr>
                </a:solidFill>
                <a:latin typeface="+mn-ea"/>
              </a:rPr>
              <a:t>関数を使用）」と「その前に</a:t>
            </a:r>
            <a:r>
              <a:rPr lang="en-US" altLang="ja-JP" dirty="0">
                <a:solidFill>
                  <a:schemeClr val="bg1">
                    <a:lumMod val="50000"/>
                  </a:schemeClr>
                </a:solidFill>
                <a:latin typeface="+mn-ea"/>
              </a:rPr>
              <a:t>k=1</a:t>
            </a:r>
            <a:r>
              <a:rPr lang="ja-JP" altLang="en-US" dirty="0">
                <a:solidFill>
                  <a:schemeClr val="bg1">
                    <a:lumMod val="50000"/>
                  </a:schemeClr>
                </a:solidFill>
                <a:latin typeface="+mn-ea"/>
              </a:rPr>
              <a:t>で実行した例題</a:t>
            </a:r>
            <a:r>
              <a:rPr lang="en-US" altLang="ja-JP" dirty="0">
                <a:solidFill>
                  <a:schemeClr val="bg1">
                    <a:lumMod val="50000"/>
                  </a:schemeClr>
                </a:solidFill>
                <a:latin typeface="+mn-ea"/>
              </a:rPr>
              <a:t>1</a:t>
            </a:r>
            <a:r>
              <a:rPr lang="ja-JP" altLang="en-US" dirty="0">
                <a:solidFill>
                  <a:schemeClr val="bg1">
                    <a:lumMod val="50000"/>
                  </a:schemeClr>
                </a:solidFill>
                <a:latin typeface="+mn-ea"/>
              </a:rPr>
              <a:t>（</a:t>
            </a:r>
            <a:r>
              <a:rPr lang="en-US" altLang="ja-JP" dirty="0" err="1">
                <a:solidFill>
                  <a:schemeClr val="bg1">
                    <a:lumMod val="50000"/>
                  </a:schemeClr>
                </a:solidFill>
                <a:latin typeface="+mn-ea"/>
              </a:rPr>
              <a:t>alphabetFrequency</a:t>
            </a:r>
            <a:r>
              <a:rPr lang="ja-JP" altLang="en-US" dirty="0">
                <a:solidFill>
                  <a:schemeClr val="bg1">
                    <a:lumMod val="50000"/>
                  </a:schemeClr>
                </a:solidFill>
                <a:latin typeface="+mn-ea"/>
              </a:rPr>
              <a:t>関数を使用）」とは、②で利用している関数のみが異なります。</a:t>
            </a:r>
            <a:r>
              <a:rPr lang="ja-JP" altLang="en-US" dirty="0">
                <a:latin typeface="+mn-ea"/>
              </a:rPr>
              <a:t>関数が異なると当然役割も異なります。</a:t>
            </a:r>
            <a:r>
              <a:rPr lang="en-US" altLang="ja-JP" dirty="0">
                <a:solidFill>
                  <a:srgbClr val="FF0000"/>
                </a:solidFill>
                <a:latin typeface="+mn-ea"/>
              </a:rPr>
              <a:t>RStudio</a:t>
            </a:r>
            <a:r>
              <a:rPr lang="ja-JP" altLang="en-US" dirty="0">
                <a:solidFill>
                  <a:srgbClr val="FF0000"/>
                </a:solidFill>
                <a:latin typeface="+mn-ea"/>
              </a:rPr>
              <a:t>では関数名の最初の数文字分を手入力すれば該当する候補が表示されるので、目的の関数のマニュアルを眺めることができます</a:t>
            </a:r>
            <a:r>
              <a:rPr lang="ja-JP" altLang="en-US" dirty="0">
                <a:latin typeface="+mn-ea"/>
              </a:rPr>
              <a:t>。ここでは②の関数マニュアルを眺めるべく、③「</a:t>
            </a:r>
            <a:r>
              <a:rPr lang="en-US" altLang="ja-JP" dirty="0" err="1">
                <a:solidFill>
                  <a:srgbClr val="669900"/>
                </a:solidFill>
                <a:latin typeface="+mn-ea"/>
              </a:rPr>
              <a:t>dinu</a:t>
            </a:r>
            <a:r>
              <a:rPr lang="ja-JP" altLang="en-US" dirty="0">
                <a:latin typeface="+mn-ea"/>
              </a:rPr>
              <a:t>」まで入力してみます。</a:t>
            </a:r>
            <a:endParaRPr lang="en-US" altLang="ja-JP" dirty="0">
              <a:latin typeface="+mn-ea"/>
            </a:endParaRPr>
          </a:p>
        </p:txBody>
      </p:sp>
      <p:grpSp>
        <p:nvGrpSpPr>
          <p:cNvPr id="13" name="グループ化 1">
            <a:extLst>
              <a:ext uri="{FF2B5EF4-FFF2-40B4-BE49-F238E27FC236}">
                <a16:creationId xmlns:a16="http://schemas.microsoft.com/office/drawing/2014/main" id="{E1AE0179-BB0C-4F86-B2D6-9224EC7B42B0}"/>
              </a:ext>
            </a:extLst>
          </p:cNvPr>
          <p:cNvGrpSpPr>
            <a:grpSpLocks/>
          </p:cNvGrpSpPr>
          <p:nvPr/>
        </p:nvGrpSpPr>
        <p:grpSpPr bwMode="auto">
          <a:xfrm>
            <a:off x="344488" y="1404000"/>
            <a:ext cx="415498" cy="647700"/>
            <a:chOff x="8946000" y="4620357"/>
            <a:chExt cx="415497" cy="647700"/>
          </a:xfrm>
        </p:grpSpPr>
        <p:sp>
          <p:nvSpPr>
            <p:cNvPr id="17" name="下矢印 31">
              <a:extLst>
                <a:ext uri="{FF2B5EF4-FFF2-40B4-BE49-F238E27FC236}">
                  <a16:creationId xmlns:a16="http://schemas.microsoft.com/office/drawing/2014/main" id="{B97B6F48-728C-46B7-9B82-5858DD21E47E}"/>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8" name="正方形/長方形 1">
              <a:extLst>
                <a:ext uri="{FF2B5EF4-FFF2-40B4-BE49-F238E27FC236}">
                  <a16:creationId xmlns:a16="http://schemas.microsoft.com/office/drawing/2014/main" id="{2D9F6363-BCDB-4FBD-B2FE-7F8C7EC681A9}"/>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cxnSp>
        <p:nvCxnSpPr>
          <p:cNvPr id="19" name="直線コネクタ 18">
            <a:extLst>
              <a:ext uri="{FF2B5EF4-FFF2-40B4-BE49-F238E27FC236}">
                <a16:creationId xmlns:a16="http://schemas.microsoft.com/office/drawing/2014/main" id="{D3278523-38E6-42BA-9579-892CD167DBF0}"/>
              </a:ext>
            </a:extLst>
          </p:cNvPr>
          <p:cNvCxnSpPr/>
          <p:nvPr/>
        </p:nvCxnSpPr>
        <p:spPr>
          <a:xfrm>
            <a:off x="1026000" y="4536000"/>
            <a:ext cx="1825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グループ化 22">
            <a:extLst>
              <a:ext uri="{FF2B5EF4-FFF2-40B4-BE49-F238E27FC236}">
                <a16:creationId xmlns:a16="http://schemas.microsoft.com/office/drawing/2014/main" id="{2410EDC9-EA91-4224-8A6C-09EABA39CB7F}"/>
              </a:ext>
            </a:extLst>
          </p:cNvPr>
          <p:cNvGrpSpPr>
            <a:grpSpLocks/>
          </p:cNvGrpSpPr>
          <p:nvPr/>
        </p:nvGrpSpPr>
        <p:grpSpPr bwMode="auto">
          <a:xfrm>
            <a:off x="1620000" y="4536000"/>
            <a:ext cx="647700" cy="368300"/>
            <a:chOff x="8113143" y="5184000"/>
            <a:chExt cx="647700" cy="369332"/>
          </a:xfrm>
        </p:grpSpPr>
        <p:sp>
          <p:nvSpPr>
            <p:cNvPr id="21" name="下矢印 23">
              <a:extLst>
                <a:ext uri="{FF2B5EF4-FFF2-40B4-BE49-F238E27FC236}">
                  <a16:creationId xmlns:a16="http://schemas.microsoft.com/office/drawing/2014/main" id="{A00CE0E2-D5C1-4A1A-8284-63F982A10090}"/>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2" name="テキスト ボックス 24">
              <a:extLst>
                <a:ext uri="{FF2B5EF4-FFF2-40B4-BE49-F238E27FC236}">
                  <a16:creationId xmlns:a16="http://schemas.microsoft.com/office/drawing/2014/main" id="{A821E5FB-0B43-4F52-8B2E-01BB3B46494B}"/>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sp>
        <p:nvSpPr>
          <p:cNvPr id="15" name="右中かっこ 14">
            <a:extLst>
              <a:ext uri="{FF2B5EF4-FFF2-40B4-BE49-F238E27FC236}">
                <a16:creationId xmlns:a16="http://schemas.microsoft.com/office/drawing/2014/main" id="{F8BA3940-DA84-4BC0-BAAE-B7EB0E1EDF0F}"/>
              </a:ext>
            </a:extLst>
          </p:cNvPr>
          <p:cNvSpPr/>
          <p:nvPr/>
        </p:nvSpPr>
        <p:spPr>
          <a:xfrm rot="16200000">
            <a:off x="1141200" y="4104000"/>
            <a:ext cx="144000" cy="324000"/>
          </a:xfrm>
          <a:prstGeom prst="rightBrace">
            <a:avLst>
              <a:gd name="adj1" fmla="val 32935"/>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nvGrpSpPr>
          <p:cNvPr id="16" name="グループ化 25">
            <a:extLst>
              <a:ext uri="{FF2B5EF4-FFF2-40B4-BE49-F238E27FC236}">
                <a16:creationId xmlns:a16="http://schemas.microsoft.com/office/drawing/2014/main" id="{AD236400-2D0A-4E6B-865E-B51C9FED82C4}"/>
              </a:ext>
            </a:extLst>
          </p:cNvPr>
          <p:cNvGrpSpPr>
            <a:grpSpLocks/>
          </p:cNvGrpSpPr>
          <p:nvPr/>
        </p:nvGrpSpPr>
        <p:grpSpPr bwMode="auto">
          <a:xfrm>
            <a:off x="892800" y="3816000"/>
            <a:ext cx="647700" cy="368300"/>
            <a:chOff x="8265543" y="5967772"/>
            <a:chExt cx="647700" cy="369332"/>
          </a:xfrm>
        </p:grpSpPr>
        <p:sp>
          <p:nvSpPr>
            <p:cNvPr id="23" name="下矢印 26">
              <a:extLst>
                <a:ext uri="{FF2B5EF4-FFF2-40B4-BE49-F238E27FC236}">
                  <a16:creationId xmlns:a16="http://schemas.microsoft.com/office/drawing/2014/main" id="{B99DA916-8EE5-4DCA-96B0-7CF532E7A20D}"/>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4" name="テキスト ボックス 27">
              <a:extLst>
                <a:ext uri="{FF2B5EF4-FFF2-40B4-BE49-F238E27FC236}">
                  <a16:creationId xmlns:a16="http://schemas.microsoft.com/office/drawing/2014/main" id="{18FFBEC5-E148-4F99-9376-16D5F83E6A9E}"/>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③</a:t>
              </a:r>
            </a:p>
          </p:txBody>
        </p:sp>
      </p:grpSp>
    </p:spTree>
    <p:extLst>
      <p:ext uri="{BB962C8B-B14F-4D97-AF65-F5344CB8AC3E}">
        <p14:creationId xmlns:p14="http://schemas.microsoft.com/office/powerpoint/2010/main" val="22397813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5A84075A-9B2F-4102-B161-67313A0217C4}"/>
              </a:ext>
            </a:extLst>
          </p:cNvPr>
          <p:cNvPicPr>
            <a:picLocks noChangeAspect="1"/>
          </p:cNvPicPr>
          <p:nvPr/>
        </p:nvPicPr>
        <p:blipFill>
          <a:blip r:embed="rId3"/>
          <a:stretch>
            <a:fillRect/>
          </a:stretch>
        </p:blipFill>
        <p:spPr>
          <a:xfrm>
            <a:off x="36000" y="936000"/>
            <a:ext cx="9391650" cy="5162550"/>
          </a:xfrm>
          <a:prstGeom prst="rect">
            <a:avLst/>
          </a:prstGeom>
        </p:spPr>
      </p:pic>
      <p:pic>
        <p:nvPicPr>
          <p:cNvPr id="3" name="図 2">
            <a:extLst>
              <a:ext uri="{FF2B5EF4-FFF2-40B4-BE49-F238E27FC236}">
                <a16:creationId xmlns:a16="http://schemas.microsoft.com/office/drawing/2014/main" id="{E0AD6A96-F4C5-455C-98E4-41BFF63E18E9}"/>
              </a:ext>
            </a:extLst>
          </p:cNvPr>
          <p:cNvPicPr>
            <a:picLocks noChangeAspect="1"/>
          </p:cNvPicPr>
          <p:nvPr/>
        </p:nvPicPr>
        <p:blipFill>
          <a:blip r:embed="rId4"/>
          <a:stretch>
            <a:fillRect/>
          </a:stretch>
        </p:blipFill>
        <p:spPr>
          <a:xfrm>
            <a:off x="792000" y="180000"/>
            <a:ext cx="5044877" cy="175275"/>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関数マニュアル</a:t>
            </a:r>
            <a:r>
              <a:rPr lang="en-US" altLang="ja-JP" sz="4000" dirty="0">
                <a:latin typeface="+mn-ea"/>
              </a:rPr>
              <a:t>3</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77</a:t>
            </a:fld>
            <a:endParaRPr lang="en-US" altLang="ja-JP" dirty="0">
              <a:solidFill>
                <a:srgbClr val="000000"/>
              </a:solidFill>
            </a:endParaRPr>
          </a:p>
        </p:txBody>
      </p:sp>
      <p:sp>
        <p:nvSpPr>
          <p:cNvPr id="8" name="Text Box 8">
            <a:extLst>
              <a:ext uri="{FF2B5EF4-FFF2-40B4-BE49-F238E27FC236}">
                <a16:creationId xmlns:a16="http://schemas.microsoft.com/office/drawing/2014/main" id="{8B911BE7-488C-4993-A08F-581949DDC2BE}"/>
              </a:ext>
            </a:extLst>
          </p:cNvPr>
          <p:cNvSpPr txBox="1">
            <a:spLocks noChangeArrowheads="1"/>
          </p:cNvSpPr>
          <p:nvPr/>
        </p:nvSpPr>
        <p:spPr bwMode="auto">
          <a:xfrm>
            <a:off x="5796172" y="46100"/>
            <a:ext cx="4053371" cy="369331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「①さきほど</a:t>
            </a:r>
            <a:r>
              <a:rPr lang="en-US" altLang="ja-JP" dirty="0">
                <a:solidFill>
                  <a:schemeClr val="bg1">
                    <a:lumMod val="50000"/>
                  </a:schemeClr>
                </a:solidFill>
                <a:latin typeface="+mn-ea"/>
              </a:rPr>
              <a:t>k=2</a:t>
            </a:r>
            <a:r>
              <a:rPr lang="ja-JP" altLang="en-US" dirty="0">
                <a:solidFill>
                  <a:schemeClr val="bg1">
                    <a:lumMod val="50000"/>
                  </a:schemeClr>
                </a:solidFill>
                <a:latin typeface="+mn-ea"/>
              </a:rPr>
              <a:t>で実行した例題</a:t>
            </a:r>
            <a:r>
              <a:rPr lang="en-US" altLang="ja-JP" dirty="0">
                <a:solidFill>
                  <a:schemeClr val="bg1">
                    <a:lumMod val="50000"/>
                  </a:schemeClr>
                </a:solidFill>
                <a:latin typeface="+mn-ea"/>
              </a:rPr>
              <a:t>1</a:t>
            </a:r>
            <a:r>
              <a:rPr lang="ja-JP" altLang="en-US" dirty="0">
                <a:solidFill>
                  <a:schemeClr val="bg1">
                    <a:lumMod val="50000"/>
                  </a:schemeClr>
                </a:solidFill>
                <a:latin typeface="+mn-ea"/>
              </a:rPr>
              <a:t>（</a:t>
            </a:r>
            <a:r>
              <a:rPr lang="en-US" altLang="ja-JP" dirty="0" err="1">
                <a:solidFill>
                  <a:schemeClr val="bg1">
                    <a:lumMod val="50000"/>
                  </a:schemeClr>
                </a:solidFill>
                <a:latin typeface="+mn-ea"/>
              </a:rPr>
              <a:t>dinucleotideFrequency</a:t>
            </a:r>
            <a:r>
              <a:rPr lang="ja-JP" altLang="en-US" dirty="0">
                <a:solidFill>
                  <a:schemeClr val="bg1">
                    <a:lumMod val="50000"/>
                  </a:schemeClr>
                </a:solidFill>
                <a:latin typeface="+mn-ea"/>
              </a:rPr>
              <a:t>関数を使用）」と「その前に</a:t>
            </a:r>
            <a:r>
              <a:rPr lang="en-US" altLang="ja-JP" dirty="0">
                <a:solidFill>
                  <a:schemeClr val="bg1">
                    <a:lumMod val="50000"/>
                  </a:schemeClr>
                </a:solidFill>
                <a:latin typeface="+mn-ea"/>
              </a:rPr>
              <a:t>k=1</a:t>
            </a:r>
            <a:r>
              <a:rPr lang="ja-JP" altLang="en-US" dirty="0">
                <a:solidFill>
                  <a:schemeClr val="bg1">
                    <a:lumMod val="50000"/>
                  </a:schemeClr>
                </a:solidFill>
                <a:latin typeface="+mn-ea"/>
              </a:rPr>
              <a:t>で実行した例題</a:t>
            </a:r>
            <a:r>
              <a:rPr lang="en-US" altLang="ja-JP" dirty="0">
                <a:solidFill>
                  <a:schemeClr val="bg1">
                    <a:lumMod val="50000"/>
                  </a:schemeClr>
                </a:solidFill>
                <a:latin typeface="+mn-ea"/>
              </a:rPr>
              <a:t>1</a:t>
            </a:r>
            <a:r>
              <a:rPr lang="ja-JP" altLang="en-US" dirty="0">
                <a:solidFill>
                  <a:schemeClr val="bg1">
                    <a:lumMod val="50000"/>
                  </a:schemeClr>
                </a:solidFill>
                <a:latin typeface="+mn-ea"/>
              </a:rPr>
              <a:t>（</a:t>
            </a:r>
            <a:r>
              <a:rPr lang="en-US" altLang="ja-JP" dirty="0" err="1">
                <a:solidFill>
                  <a:schemeClr val="bg1">
                    <a:lumMod val="50000"/>
                  </a:schemeClr>
                </a:solidFill>
                <a:latin typeface="+mn-ea"/>
              </a:rPr>
              <a:t>alphabetFrequency</a:t>
            </a:r>
            <a:r>
              <a:rPr lang="ja-JP" altLang="en-US" dirty="0">
                <a:solidFill>
                  <a:schemeClr val="bg1">
                    <a:lumMod val="50000"/>
                  </a:schemeClr>
                </a:solidFill>
                <a:latin typeface="+mn-ea"/>
              </a:rPr>
              <a:t>関数を使用）」とは、②で利用している関数のみが異なります。関数が異なると当然役割も異なります。</a:t>
            </a:r>
            <a:r>
              <a:rPr lang="en-US" altLang="ja-JP" dirty="0">
                <a:solidFill>
                  <a:schemeClr val="bg1">
                    <a:lumMod val="50000"/>
                  </a:schemeClr>
                </a:solidFill>
                <a:latin typeface="+mn-ea"/>
              </a:rPr>
              <a:t>RStudio</a:t>
            </a:r>
            <a:r>
              <a:rPr lang="ja-JP" altLang="en-US" dirty="0">
                <a:solidFill>
                  <a:schemeClr val="bg1">
                    <a:lumMod val="50000"/>
                  </a:schemeClr>
                </a:solidFill>
                <a:latin typeface="+mn-ea"/>
              </a:rPr>
              <a:t>では関数名の最初の数文字分を手入力すれば該当する候補が表示されるので、目的の関数のマニュアルを眺めることができます。ここでは②の関数マニュアルを眺めるべく、③「</a:t>
            </a:r>
            <a:r>
              <a:rPr lang="en-US" altLang="ja-JP" dirty="0" err="1">
                <a:solidFill>
                  <a:schemeClr val="bg1">
                    <a:lumMod val="50000"/>
                  </a:schemeClr>
                </a:solidFill>
                <a:latin typeface="+mn-ea"/>
              </a:rPr>
              <a:t>dinu</a:t>
            </a:r>
            <a:r>
              <a:rPr lang="ja-JP" altLang="en-US" dirty="0">
                <a:solidFill>
                  <a:schemeClr val="bg1">
                    <a:lumMod val="50000"/>
                  </a:schemeClr>
                </a:solidFill>
                <a:latin typeface="+mn-ea"/>
              </a:rPr>
              <a:t>」まで入力してみます。</a:t>
            </a:r>
            <a:r>
              <a:rPr lang="ja-JP" altLang="en-US" dirty="0">
                <a:latin typeface="+mn-ea"/>
              </a:rPr>
              <a:t>④</a:t>
            </a:r>
            <a:r>
              <a:rPr lang="en-US" altLang="ja-JP" dirty="0">
                <a:latin typeface="+mn-ea"/>
              </a:rPr>
              <a:t>Console</a:t>
            </a:r>
            <a:r>
              <a:rPr lang="ja-JP" altLang="en-US" dirty="0">
                <a:latin typeface="+mn-ea"/>
              </a:rPr>
              <a:t>画面上で、⑤</a:t>
            </a:r>
            <a:r>
              <a:rPr lang="en-US" altLang="ja-JP" dirty="0" err="1">
                <a:solidFill>
                  <a:srgbClr val="669900"/>
                </a:solidFill>
                <a:latin typeface="+mn-ea"/>
              </a:rPr>
              <a:t>dinu</a:t>
            </a:r>
            <a:r>
              <a:rPr lang="ja-JP" altLang="en-US" dirty="0">
                <a:latin typeface="+mn-ea"/>
              </a:rPr>
              <a:t>まで打ち込むと</a:t>
            </a:r>
            <a:r>
              <a:rPr lang="en-US" altLang="ja-JP" dirty="0">
                <a:latin typeface="+mn-ea"/>
              </a:rPr>
              <a:t>…</a:t>
            </a:r>
          </a:p>
        </p:txBody>
      </p:sp>
      <p:grpSp>
        <p:nvGrpSpPr>
          <p:cNvPr id="25" name="グループ化 25">
            <a:extLst>
              <a:ext uri="{FF2B5EF4-FFF2-40B4-BE49-F238E27FC236}">
                <a16:creationId xmlns:a16="http://schemas.microsoft.com/office/drawing/2014/main" id="{45E79217-91A1-416C-A0F3-D4ECEE901EE7}"/>
              </a:ext>
            </a:extLst>
          </p:cNvPr>
          <p:cNvGrpSpPr>
            <a:grpSpLocks/>
          </p:cNvGrpSpPr>
          <p:nvPr/>
        </p:nvGrpSpPr>
        <p:grpSpPr bwMode="auto">
          <a:xfrm>
            <a:off x="108000" y="3294000"/>
            <a:ext cx="647700" cy="368300"/>
            <a:chOff x="8265543" y="5967772"/>
            <a:chExt cx="647700" cy="369332"/>
          </a:xfrm>
        </p:grpSpPr>
        <p:sp>
          <p:nvSpPr>
            <p:cNvPr id="26" name="下矢印 26">
              <a:extLst>
                <a:ext uri="{FF2B5EF4-FFF2-40B4-BE49-F238E27FC236}">
                  <a16:creationId xmlns:a16="http://schemas.microsoft.com/office/drawing/2014/main" id="{269CA1C4-0384-42DC-A064-DDBE16A15253}"/>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7" name="テキスト ボックス 27">
              <a:extLst>
                <a:ext uri="{FF2B5EF4-FFF2-40B4-BE49-F238E27FC236}">
                  <a16:creationId xmlns:a16="http://schemas.microsoft.com/office/drawing/2014/main" id="{D65B0989-8025-4CB4-9DC4-23CE7D3B5372}"/>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grpSp>
        <p:nvGrpSpPr>
          <p:cNvPr id="28" name="グループ化 19">
            <a:extLst>
              <a:ext uri="{FF2B5EF4-FFF2-40B4-BE49-F238E27FC236}">
                <a16:creationId xmlns:a16="http://schemas.microsoft.com/office/drawing/2014/main" id="{F8094465-917C-490C-855B-B100A9D072CC}"/>
              </a:ext>
            </a:extLst>
          </p:cNvPr>
          <p:cNvGrpSpPr>
            <a:grpSpLocks/>
          </p:cNvGrpSpPr>
          <p:nvPr/>
        </p:nvGrpSpPr>
        <p:grpSpPr bwMode="auto">
          <a:xfrm>
            <a:off x="828000" y="5508000"/>
            <a:ext cx="433387" cy="647700"/>
            <a:chOff x="9008376" y="4278533"/>
            <a:chExt cx="432048" cy="647700"/>
          </a:xfrm>
        </p:grpSpPr>
        <p:sp>
          <p:nvSpPr>
            <p:cNvPr id="29" name="下矢印 20">
              <a:extLst>
                <a:ext uri="{FF2B5EF4-FFF2-40B4-BE49-F238E27FC236}">
                  <a16:creationId xmlns:a16="http://schemas.microsoft.com/office/drawing/2014/main" id="{F2734F8F-AE50-438A-A0F5-57DC0898F29C}"/>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0" name="テキスト ボックス 21">
              <a:extLst>
                <a:ext uri="{FF2B5EF4-FFF2-40B4-BE49-F238E27FC236}">
                  <a16:creationId xmlns:a16="http://schemas.microsoft.com/office/drawing/2014/main" id="{F2DED007-FDC1-4988-9E0D-0D9C94A13CB2}"/>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spTree>
    <p:extLst>
      <p:ext uri="{BB962C8B-B14F-4D97-AF65-F5344CB8AC3E}">
        <p14:creationId xmlns:p14="http://schemas.microsoft.com/office/powerpoint/2010/main" val="29961302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12DBB6D-350E-4510-BEB2-44E437AB1B53}"/>
              </a:ext>
            </a:extLst>
          </p:cNvPr>
          <p:cNvPicPr>
            <a:picLocks noChangeAspect="1"/>
          </p:cNvPicPr>
          <p:nvPr/>
        </p:nvPicPr>
        <p:blipFill>
          <a:blip r:embed="rId3"/>
          <a:stretch>
            <a:fillRect/>
          </a:stretch>
        </p:blipFill>
        <p:spPr>
          <a:xfrm>
            <a:off x="36000" y="936000"/>
            <a:ext cx="9391650" cy="5162550"/>
          </a:xfrm>
          <a:prstGeom prst="rect">
            <a:avLst/>
          </a:prstGeom>
        </p:spPr>
      </p:pic>
      <p:pic>
        <p:nvPicPr>
          <p:cNvPr id="3" name="図 2">
            <a:extLst>
              <a:ext uri="{FF2B5EF4-FFF2-40B4-BE49-F238E27FC236}">
                <a16:creationId xmlns:a16="http://schemas.microsoft.com/office/drawing/2014/main" id="{E0AD6A96-F4C5-455C-98E4-41BFF63E18E9}"/>
              </a:ext>
            </a:extLst>
          </p:cNvPr>
          <p:cNvPicPr>
            <a:picLocks noChangeAspect="1"/>
          </p:cNvPicPr>
          <p:nvPr/>
        </p:nvPicPr>
        <p:blipFill>
          <a:blip r:embed="rId4"/>
          <a:stretch>
            <a:fillRect/>
          </a:stretch>
        </p:blipFill>
        <p:spPr>
          <a:xfrm>
            <a:off x="792000" y="180000"/>
            <a:ext cx="5044877" cy="175275"/>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関数マニュアル</a:t>
            </a:r>
            <a:r>
              <a:rPr lang="en-US" altLang="ja-JP" sz="4000" dirty="0">
                <a:latin typeface="+mn-ea"/>
              </a:rPr>
              <a:t>4</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78</a:t>
            </a:fld>
            <a:endParaRPr lang="en-US" altLang="ja-JP" dirty="0">
              <a:solidFill>
                <a:srgbClr val="000000"/>
              </a:solidFill>
            </a:endParaRPr>
          </a:p>
        </p:txBody>
      </p:sp>
      <p:sp>
        <p:nvSpPr>
          <p:cNvPr id="8" name="Text Box 8">
            <a:extLst>
              <a:ext uri="{FF2B5EF4-FFF2-40B4-BE49-F238E27FC236}">
                <a16:creationId xmlns:a16="http://schemas.microsoft.com/office/drawing/2014/main" id="{8B911BE7-488C-4993-A08F-581949DDC2BE}"/>
              </a:ext>
            </a:extLst>
          </p:cNvPr>
          <p:cNvSpPr txBox="1">
            <a:spLocks noChangeArrowheads="1"/>
          </p:cNvSpPr>
          <p:nvPr/>
        </p:nvSpPr>
        <p:spPr bwMode="auto">
          <a:xfrm>
            <a:off x="5796172" y="46100"/>
            <a:ext cx="4053371" cy="4247317"/>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「①さきほど</a:t>
            </a:r>
            <a:r>
              <a:rPr lang="en-US" altLang="ja-JP" dirty="0">
                <a:solidFill>
                  <a:schemeClr val="bg1">
                    <a:lumMod val="50000"/>
                  </a:schemeClr>
                </a:solidFill>
                <a:latin typeface="+mn-ea"/>
              </a:rPr>
              <a:t>k=2</a:t>
            </a:r>
            <a:r>
              <a:rPr lang="ja-JP" altLang="en-US" dirty="0">
                <a:solidFill>
                  <a:schemeClr val="bg1">
                    <a:lumMod val="50000"/>
                  </a:schemeClr>
                </a:solidFill>
                <a:latin typeface="+mn-ea"/>
              </a:rPr>
              <a:t>で実行した例題</a:t>
            </a:r>
            <a:r>
              <a:rPr lang="en-US" altLang="ja-JP" dirty="0">
                <a:solidFill>
                  <a:schemeClr val="bg1">
                    <a:lumMod val="50000"/>
                  </a:schemeClr>
                </a:solidFill>
                <a:latin typeface="+mn-ea"/>
              </a:rPr>
              <a:t>1</a:t>
            </a:r>
            <a:r>
              <a:rPr lang="ja-JP" altLang="en-US" dirty="0">
                <a:solidFill>
                  <a:schemeClr val="bg1">
                    <a:lumMod val="50000"/>
                  </a:schemeClr>
                </a:solidFill>
                <a:latin typeface="+mn-ea"/>
              </a:rPr>
              <a:t>（</a:t>
            </a:r>
            <a:r>
              <a:rPr lang="en-US" altLang="ja-JP" dirty="0" err="1">
                <a:solidFill>
                  <a:schemeClr val="bg1">
                    <a:lumMod val="50000"/>
                  </a:schemeClr>
                </a:solidFill>
                <a:latin typeface="+mn-ea"/>
              </a:rPr>
              <a:t>dinucleotideFrequency</a:t>
            </a:r>
            <a:r>
              <a:rPr lang="ja-JP" altLang="en-US" dirty="0">
                <a:solidFill>
                  <a:schemeClr val="bg1">
                    <a:lumMod val="50000"/>
                  </a:schemeClr>
                </a:solidFill>
                <a:latin typeface="+mn-ea"/>
              </a:rPr>
              <a:t>関数を使用）」と「その前に</a:t>
            </a:r>
            <a:r>
              <a:rPr lang="en-US" altLang="ja-JP" dirty="0">
                <a:solidFill>
                  <a:schemeClr val="bg1">
                    <a:lumMod val="50000"/>
                  </a:schemeClr>
                </a:solidFill>
                <a:latin typeface="+mn-ea"/>
              </a:rPr>
              <a:t>k=1</a:t>
            </a:r>
            <a:r>
              <a:rPr lang="ja-JP" altLang="en-US" dirty="0">
                <a:solidFill>
                  <a:schemeClr val="bg1">
                    <a:lumMod val="50000"/>
                  </a:schemeClr>
                </a:solidFill>
                <a:latin typeface="+mn-ea"/>
              </a:rPr>
              <a:t>で実行した例題</a:t>
            </a:r>
            <a:r>
              <a:rPr lang="en-US" altLang="ja-JP" dirty="0">
                <a:solidFill>
                  <a:schemeClr val="bg1">
                    <a:lumMod val="50000"/>
                  </a:schemeClr>
                </a:solidFill>
                <a:latin typeface="+mn-ea"/>
              </a:rPr>
              <a:t>1</a:t>
            </a:r>
            <a:r>
              <a:rPr lang="ja-JP" altLang="en-US" dirty="0">
                <a:solidFill>
                  <a:schemeClr val="bg1">
                    <a:lumMod val="50000"/>
                  </a:schemeClr>
                </a:solidFill>
                <a:latin typeface="+mn-ea"/>
              </a:rPr>
              <a:t>（</a:t>
            </a:r>
            <a:r>
              <a:rPr lang="en-US" altLang="ja-JP" dirty="0" err="1">
                <a:solidFill>
                  <a:schemeClr val="bg1">
                    <a:lumMod val="50000"/>
                  </a:schemeClr>
                </a:solidFill>
                <a:latin typeface="+mn-ea"/>
              </a:rPr>
              <a:t>alphabetFrequency</a:t>
            </a:r>
            <a:r>
              <a:rPr lang="ja-JP" altLang="en-US" dirty="0">
                <a:solidFill>
                  <a:schemeClr val="bg1">
                    <a:lumMod val="50000"/>
                  </a:schemeClr>
                </a:solidFill>
                <a:latin typeface="+mn-ea"/>
              </a:rPr>
              <a:t>関数を使用）」とは、②で利用している関数のみが異なります。関数が異なると当然役割も異なります。</a:t>
            </a:r>
            <a:r>
              <a:rPr lang="en-US" altLang="ja-JP" dirty="0">
                <a:solidFill>
                  <a:schemeClr val="bg1">
                    <a:lumMod val="50000"/>
                  </a:schemeClr>
                </a:solidFill>
                <a:latin typeface="+mn-ea"/>
              </a:rPr>
              <a:t>RStudio</a:t>
            </a:r>
            <a:r>
              <a:rPr lang="ja-JP" altLang="en-US" dirty="0">
                <a:solidFill>
                  <a:schemeClr val="bg1">
                    <a:lumMod val="50000"/>
                  </a:schemeClr>
                </a:solidFill>
                <a:latin typeface="+mn-ea"/>
              </a:rPr>
              <a:t>では関数名の最初の数文字分を手入力すれば該当する候補が表示されるので、目的の関数のマニュアルを眺めることができます。ここでは②の関数マニュアルを眺めるべく、③「</a:t>
            </a:r>
            <a:r>
              <a:rPr lang="en-US" altLang="ja-JP" dirty="0" err="1">
                <a:solidFill>
                  <a:schemeClr val="bg1">
                    <a:lumMod val="50000"/>
                  </a:schemeClr>
                </a:solidFill>
                <a:latin typeface="+mn-ea"/>
              </a:rPr>
              <a:t>dinu</a:t>
            </a:r>
            <a:r>
              <a:rPr lang="ja-JP" altLang="en-US" dirty="0">
                <a:solidFill>
                  <a:schemeClr val="bg1">
                    <a:lumMod val="50000"/>
                  </a:schemeClr>
                </a:solidFill>
                <a:latin typeface="+mn-ea"/>
              </a:rPr>
              <a:t>」まで入力してみます。④</a:t>
            </a:r>
            <a:r>
              <a:rPr lang="en-US" altLang="ja-JP" dirty="0">
                <a:solidFill>
                  <a:schemeClr val="bg1">
                    <a:lumMod val="50000"/>
                  </a:schemeClr>
                </a:solidFill>
                <a:latin typeface="+mn-ea"/>
              </a:rPr>
              <a:t>Console</a:t>
            </a:r>
            <a:r>
              <a:rPr lang="ja-JP" altLang="en-US" dirty="0">
                <a:solidFill>
                  <a:schemeClr val="bg1">
                    <a:lumMod val="50000"/>
                  </a:schemeClr>
                </a:solidFill>
                <a:latin typeface="+mn-ea"/>
              </a:rPr>
              <a:t>画面上で、⑤</a:t>
            </a:r>
            <a:r>
              <a:rPr lang="en-US" altLang="ja-JP" dirty="0" err="1">
                <a:solidFill>
                  <a:schemeClr val="bg1">
                    <a:lumMod val="50000"/>
                  </a:schemeClr>
                </a:solidFill>
                <a:latin typeface="+mn-ea"/>
              </a:rPr>
              <a:t>dinu</a:t>
            </a:r>
            <a:r>
              <a:rPr lang="ja-JP" altLang="en-US" dirty="0">
                <a:solidFill>
                  <a:schemeClr val="bg1">
                    <a:lumMod val="50000"/>
                  </a:schemeClr>
                </a:solidFill>
                <a:latin typeface="+mn-ea"/>
              </a:rPr>
              <a:t>まで打ち込むと、</a:t>
            </a:r>
            <a:r>
              <a:rPr lang="ja-JP" altLang="en-US" dirty="0">
                <a:latin typeface="+mn-ea"/>
              </a:rPr>
              <a:t>こんな感じで（この場合は）</a:t>
            </a:r>
            <a:r>
              <a:rPr lang="en-US" altLang="ja-JP" dirty="0">
                <a:latin typeface="+mn-ea"/>
              </a:rPr>
              <a:t>2</a:t>
            </a:r>
            <a:r>
              <a:rPr lang="ja-JP" altLang="en-US" dirty="0">
                <a:latin typeface="+mn-ea"/>
              </a:rPr>
              <a:t>つの候補がリストアップされます。</a:t>
            </a:r>
            <a:endParaRPr lang="en-US" altLang="ja-JP" dirty="0">
              <a:latin typeface="+mn-ea"/>
            </a:endParaRPr>
          </a:p>
        </p:txBody>
      </p:sp>
      <p:grpSp>
        <p:nvGrpSpPr>
          <p:cNvPr id="25" name="グループ化 25">
            <a:extLst>
              <a:ext uri="{FF2B5EF4-FFF2-40B4-BE49-F238E27FC236}">
                <a16:creationId xmlns:a16="http://schemas.microsoft.com/office/drawing/2014/main" id="{45E79217-91A1-416C-A0F3-D4ECEE901EE7}"/>
              </a:ext>
            </a:extLst>
          </p:cNvPr>
          <p:cNvGrpSpPr>
            <a:grpSpLocks/>
          </p:cNvGrpSpPr>
          <p:nvPr/>
        </p:nvGrpSpPr>
        <p:grpSpPr bwMode="auto">
          <a:xfrm>
            <a:off x="108000" y="3294000"/>
            <a:ext cx="647700" cy="368300"/>
            <a:chOff x="8265543" y="5967772"/>
            <a:chExt cx="647700" cy="369332"/>
          </a:xfrm>
        </p:grpSpPr>
        <p:sp>
          <p:nvSpPr>
            <p:cNvPr id="26" name="下矢印 26">
              <a:extLst>
                <a:ext uri="{FF2B5EF4-FFF2-40B4-BE49-F238E27FC236}">
                  <a16:creationId xmlns:a16="http://schemas.microsoft.com/office/drawing/2014/main" id="{269CA1C4-0384-42DC-A064-DDBE16A15253}"/>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7" name="テキスト ボックス 27">
              <a:extLst>
                <a:ext uri="{FF2B5EF4-FFF2-40B4-BE49-F238E27FC236}">
                  <a16:creationId xmlns:a16="http://schemas.microsoft.com/office/drawing/2014/main" id="{D65B0989-8025-4CB4-9DC4-23CE7D3B5372}"/>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grpSp>
        <p:nvGrpSpPr>
          <p:cNvPr id="28" name="グループ化 19">
            <a:extLst>
              <a:ext uri="{FF2B5EF4-FFF2-40B4-BE49-F238E27FC236}">
                <a16:creationId xmlns:a16="http://schemas.microsoft.com/office/drawing/2014/main" id="{F8094465-917C-490C-855B-B100A9D072CC}"/>
              </a:ext>
            </a:extLst>
          </p:cNvPr>
          <p:cNvGrpSpPr>
            <a:grpSpLocks/>
          </p:cNvGrpSpPr>
          <p:nvPr/>
        </p:nvGrpSpPr>
        <p:grpSpPr bwMode="auto">
          <a:xfrm>
            <a:off x="828000" y="5508000"/>
            <a:ext cx="433387" cy="647700"/>
            <a:chOff x="9008376" y="4278533"/>
            <a:chExt cx="432048" cy="647700"/>
          </a:xfrm>
        </p:grpSpPr>
        <p:sp>
          <p:nvSpPr>
            <p:cNvPr id="29" name="下矢印 20">
              <a:extLst>
                <a:ext uri="{FF2B5EF4-FFF2-40B4-BE49-F238E27FC236}">
                  <a16:creationId xmlns:a16="http://schemas.microsoft.com/office/drawing/2014/main" id="{F2734F8F-AE50-438A-A0F5-57DC0898F29C}"/>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0" name="テキスト ボックス 21">
              <a:extLst>
                <a:ext uri="{FF2B5EF4-FFF2-40B4-BE49-F238E27FC236}">
                  <a16:creationId xmlns:a16="http://schemas.microsoft.com/office/drawing/2014/main" id="{F2DED007-FDC1-4988-9E0D-0D9C94A13CB2}"/>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spTree>
    <p:extLst>
      <p:ext uri="{BB962C8B-B14F-4D97-AF65-F5344CB8AC3E}">
        <p14:creationId xmlns:p14="http://schemas.microsoft.com/office/powerpoint/2010/main" val="13650548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12DBB6D-350E-4510-BEB2-44E437AB1B53}"/>
              </a:ext>
            </a:extLst>
          </p:cNvPr>
          <p:cNvPicPr>
            <a:picLocks noChangeAspect="1"/>
          </p:cNvPicPr>
          <p:nvPr/>
        </p:nvPicPr>
        <p:blipFill>
          <a:blip r:embed="rId3"/>
          <a:stretch>
            <a:fillRect/>
          </a:stretch>
        </p:blipFill>
        <p:spPr>
          <a:xfrm>
            <a:off x="36000" y="936000"/>
            <a:ext cx="9391650" cy="5162550"/>
          </a:xfrm>
          <a:prstGeom prst="rect">
            <a:avLst/>
          </a:prstGeom>
        </p:spPr>
      </p:pic>
      <p:pic>
        <p:nvPicPr>
          <p:cNvPr id="3" name="図 2">
            <a:extLst>
              <a:ext uri="{FF2B5EF4-FFF2-40B4-BE49-F238E27FC236}">
                <a16:creationId xmlns:a16="http://schemas.microsoft.com/office/drawing/2014/main" id="{E0AD6A96-F4C5-455C-98E4-41BFF63E18E9}"/>
              </a:ext>
            </a:extLst>
          </p:cNvPr>
          <p:cNvPicPr>
            <a:picLocks noChangeAspect="1"/>
          </p:cNvPicPr>
          <p:nvPr/>
        </p:nvPicPr>
        <p:blipFill>
          <a:blip r:embed="rId4"/>
          <a:stretch>
            <a:fillRect/>
          </a:stretch>
        </p:blipFill>
        <p:spPr>
          <a:xfrm>
            <a:off x="792000" y="180000"/>
            <a:ext cx="5044877" cy="175275"/>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関数マニュアル</a:t>
            </a:r>
            <a:r>
              <a:rPr lang="en-US" altLang="ja-JP" sz="4000" dirty="0">
                <a:latin typeface="+mn-ea"/>
              </a:rPr>
              <a:t>5</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79</a:t>
            </a:fld>
            <a:endParaRPr lang="en-US" altLang="ja-JP" dirty="0">
              <a:solidFill>
                <a:srgbClr val="000000"/>
              </a:solidFill>
            </a:endParaRPr>
          </a:p>
        </p:txBody>
      </p:sp>
      <p:sp>
        <p:nvSpPr>
          <p:cNvPr id="8" name="Text Box 8">
            <a:extLst>
              <a:ext uri="{FF2B5EF4-FFF2-40B4-BE49-F238E27FC236}">
                <a16:creationId xmlns:a16="http://schemas.microsoft.com/office/drawing/2014/main" id="{8B911BE7-488C-4993-A08F-581949DDC2BE}"/>
              </a:ext>
            </a:extLst>
          </p:cNvPr>
          <p:cNvSpPr txBox="1">
            <a:spLocks noChangeArrowheads="1"/>
          </p:cNvSpPr>
          <p:nvPr/>
        </p:nvSpPr>
        <p:spPr bwMode="auto">
          <a:xfrm>
            <a:off x="5796172" y="46100"/>
            <a:ext cx="4053371" cy="92333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今赤枠内で見えているのは、①でハイライトされている</a:t>
            </a:r>
            <a:r>
              <a:rPr lang="en-US" altLang="ja-JP" dirty="0" err="1">
                <a:latin typeface="+mn-ea"/>
              </a:rPr>
              <a:t>dinucleotideFrequency</a:t>
            </a:r>
            <a:r>
              <a:rPr lang="ja-JP" altLang="en-US" dirty="0">
                <a:latin typeface="+mn-ea"/>
              </a:rPr>
              <a:t>関数の概要。</a:t>
            </a:r>
            <a:endParaRPr lang="en-US" altLang="ja-JP" dirty="0">
              <a:latin typeface="+mn-ea"/>
            </a:endParaRPr>
          </a:p>
        </p:txBody>
      </p:sp>
      <p:pic>
        <p:nvPicPr>
          <p:cNvPr id="4" name="図 3">
            <a:extLst>
              <a:ext uri="{FF2B5EF4-FFF2-40B4-BE49-F238E27FC236}">
                <a16:creationId xmlns:a16="http://schemas.microsoft.com/office/drawing/2014/main" id="{7438A371-7825-498C-8FCE-37F828FB209A}"/>
              </a:ext>
            </a:extLst>
          </p:cNvPr>
          <p:cNvPicPr>
            <a:picLocks noChangeAspect="1"/>
          </p:cNvPicPr>
          <p:nvPr/>
        </p:nvPicPr>
        <p:blipFill rotWithShape="1">
          <a:blip r:embed="rId5"/>
          <a:srcRect l="1" r="688"/>
          <a:stretch/>
        </p:blipFill>
        <p:spPr>
          <a:xfrm>
            <a:off x="35999" y="936000"/>
            <a:ext cx="5698800" cy="2194751"/>
          </a:xfrm>
          <a:prstGeom prst="rect">
            <a:avLst/>
          </a:prstGeom>
          <a:ln w="19050">
            <a:solidFill>
              <a:srgbClr val="FF0000"/>
            </a:solidFill>
          </a:ln>
        </p:spPr>
      </p:pic>
      <p:sp>
        <p:nvSpPr>
          <p:cNvPr id="15" name="正方形/長方形 14">
            <a:extLst>
              <a:ext uri="{FF2B5EF4-FFF2-40B4-BE49-F238E27FC236}">
                <a16:creationId xmlns:a16="http://schemas.microsoft.com/office/drawing/2014/main" id="{F138968C-2DAA-42B1-A2DC-DEFC39C703DC}"/>
              </a:ext>
            </a:extLst>
          </p:cNvPr>
          <p:cNvSpPr/>
          <p:nvPr/>
        </p:nvSpPr>
        <p:spPr>
          <a:xfrm>
            <a:off x="4284000" y="4309200"/>
            <a:ext cx="3844800" cy="14832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6" name="グループ化 19">
            <a:extLst>
              <a:ext uri="{FF2B5EF4-FFF2-40B4-BE49-F238E27FC236}">
                <a16:creationId xmlns:a16="http://schemas.microsoft.com/office/drawing/2014/main" id="{41C43DF2-2419-4108-A2AB-3886150C8D13}"/>
              </a:ext>
            </a:extLst>
          </p:cNvPr>
          <p:cNvGrpSpPr>
            <a:grpSpLocks/>
          </p:cNvGrpSpPr>
          <p:nvPr/>
        </p:nvGrpSpPr>
        <p:grpSpPr bwMode="auto">
          <a:xfrm>
            <a:off x="2791421" y="5112000"/>
            <a:ext cx="433387" cy="647700"/>
            <a:chOff x="9008376" y="4278533"/>
            <a:chExt cx="432048" cy="647700"/>
          </a:xfrm>
        </p:grpSpPr>
        <p:sp>
          <p:nvSpPr>
            <p:cNvPr id="17" name="下矢印 20">
              <a:extLst>
                <a:ext uri="{FF2B5EF4-FFF2-40B4-BE49-F238E27FC236}">
                  <a16:creationId xmlns:a16="http://schemas.microsoft.com/office/drawing/2014/main" id="{BFCDC274-61F8-44AC-AAB7-07078DFAFA1A}"/>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8" name="テキスト ボックス 21">
              <a:extLst>
                <a:ext uri="{FF2B5EF4-FFF2-40B4-BE49-F238E27FC236}">
                  <a16:creationId xmlns:a16="http://schemas.microsoft.com/office/drawing/2014/main" id="{A47399D2-C991-46A9-843B-7B26D23809DB}"/>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cxnSp>
        <p:nvCxnSpPr>
          <p:cNvPr id="19" name="直線コネクタ 18">
            <a:extLst>
              <a:ext uri="{FF2B5EF4-FFF2-40B4-BE49-F238E27FC236}">
                <a16:creationId xmlns:a16="http://schemas.microsoft.com/office/drawing/2014/main" id="{38C18FB1-F0B0-4446-B147-945DF793BD63}"/>
              </a:ext>
            </a:extLst>
          </p:cNvPr>
          <p:cNvCxnSpPr>
            <a:cxnSpLocks/>
          </p:cNvCxnSpPr>
          <p:nvPr/>
        </p:nvCxnSpPr>
        <p:spPr>
          <a:xfrm>
            <a:off x="35999" y="3130751"/>
            <a:ext cx="4248001" cy="26616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3B2C3B4D-6F29-4988-BE04-483F8C66EA38}"/>
              </a:ext>
            </a:extLst>
          </p:cNvPr>
          <p:cNvCxnSpPr>
            <a:cxnSpLocks/>
          </p:cNvCxnSpPr>
          <p:nvPr/>
        </p:nvCxnSpPr>
        <p:spPr>
          <a:xfrm>
            <a:off x="5734799" y="935999"/>
            <a:ext cx="2386553" cy="338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5551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344488" y="188640"/>
            <a:ext cx="5631512" cy="936104"/>
          </a:xfrm>
        </p:spPr>
        <p:txBody>
          <a:bodyPr/>
          <a:lstStyle/>
          <a:p>
            <a:r>
              <a:rPr lang="en-US" altLang="ja-JP" sz="4000" dirty="0"/>
              <a:t>Introduction7</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8</a:t>
            </a:fld>
            <a:endParaRPr lang="en-US" altLang="ja-JP" dirty="0">
              <a:solidFill>
                <a:srgbClr val="000000"/>
              </a:solidFill>
            </a:endParaRPr>
          </a:p>
        </p:txBody>
      </p:sp>
      <p:sp>
        <p:nvSpPr>
          <p:cNvPr id="20" name="正方形/長方形 19">
            <a:extLst>
              <a:ext uri="{FF2B5EF4-FFF2-40B4-BE49-F238E27FC236}">
                <a16:creationId xmlns:a16="http://schemas.microsoft.com/office/drawing/2014/main" id="{12BD418E-733D-48E7-9375-46C4D45B69CD}"/>
              </a:ext>
            </a:extLst>
          </p:cNvPr>
          <p:cNvSpPr/>
          <p:nvPr/>
        </p:nvSpPr>
        <p:spPr>
          <a:xfrm>
            <a:off x="36000" y="2016000"/>
            <a:ext cx="3207929" cy="369332"/>
          </a:xfrm>
          <a:prstGeom prst="rect">
            <a:avLst/>
          </a:prstGeom>
        </p:spPr>
        <p:txBody>
          <a:bodyPr wrap="none">
            <a:spAutoFit/>
          </a:bodyPr>
          <a:lstStyle/>
          <a:p>
            <a:r>
              <a:rPr lang="en-US" altLang="ja-JP" dirty="0">
                <a:latin typeface="+mn-ea"/>
              </a:rPr>
              <a:t>GGTACG</a:t>
            </a:r>
            <a:r>
              <a:rPr lang="en-US" altLang="ja-JP" dirty="0">
                <a:latin typeface="+mn-ea"/>
                <a:ea typeface="+mn-ea"/>
              </a:rPr>
              <a:t>GTTCCGGTTGCCGA</a:t>
            </a:r>
            <a:endParaRPr lang="ja-JP" altLang="en-US" sz="1800" dirty="0">
              <a:latin typeface="+mn-ea"/>
              <a:ea typeface="+mn-ea"/>
            </a:endParaRPr>
          </a:p>
        </p:txBody>
      </p:sp>
      <p:cxnSp>
        <p:nvCxnSpPr>
          <p:cNvPr id="23" name="直線コネクタ 22">
            <a:extLst>
              <a:ext uri="{FF2B5EF4-FFF2-40B4-BE49-F238E27FC236}">
                <a16:creationId xmlns:a16="http://schemas.microsoft.com/office/drawing/2014/main" id="{893BD817-774B-4134-A6B4-F8DCA12E6EA9}"/>
              </a:ext>
            </a:extLst>
          </p:cNvPr>
          <p:cNvCxnSpPr/>
          <p:nvPr/>
        </p:nvCxnSpPr>
        <p:spPr bwMode="auto">
          <a:xfrm>
            <a:off x="16020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24" name="正方形/長方形 23">
            <a:extLst>
              <a:ext uri="{FF2B5EF4-FFF2-40B4-BE49-F238E27FC236}">
                <a16:creationId xmlns:a16="http://schemas.microsoft.com/office/drawing/2014/main" id="{9D48776D-2078-406A-877C-FEBDF08C6CF8}"/>
              </a:ext>
            </a:extLst>
          </p:cNvPr>
          <p:cNvSpPr/>
          <p:nvPr/>
        </p:nvSpPr>
        <p:spPr>
          <a:xfrm>
            <a:off x="3348000" y="2016000"/>
            <a:ext cx="3207929" cy="369332"/>
          </a:xfrm>
          <a:prstGeom prst="rect">
            <a:avLst/>
          </a:prstGeom>
        </p:spPr>
        <p:txBody>
          <a:bodyPr wrap="none">
            <a:spAutoFit/>
          </a:bodyPr>
          <a:lstStyle/>
          <a:p>
            <a:r>
              <a:rPr lang="en-US" altLang="ja-JP" dirty="0">
                <a:latin typeface="+mn-ea"/>
                <a:ea typeface="+mn-ea"/>
              </a:rPr>
              <a:t>GGTACGGTTCCGGTTGCCGA</a:t>
            </a:r>
            <a:endParaRPr lang="ja-JP" altLang="en-US" sz="1800" dirty="0">
              <a:latin typeface="+mn-ea"/>
              <a:ea typeface="+mn-ea"/>
            </a:endParaRPr>
          </a:p>
        </p:txBody>
      </p:sp>
      <p:sp>
        <p:nvSpPr>
          <p:cNvPr id="25" name="正方形/長方形 24">
            <a:extLst>
              <a:ext uri="{FF2B5EF4-FFF2-40B4-BE49-F238E27FC236}">
                <a16:creationId xmlns:a16="http://schemas.microsoft.com/office/drawing/2014/main" id="{854DD510-FA1C-4994-AF51-D18A90C3BB3C}"/>
              </a:ext>
            </a:extLst>
          </p:cNvPr>
          <p:cNvSpPr/>
          <p:nvPr/>
        </p:nvSpPr>
        <p:spPr>
          <a:xfrm>
            <a:off x="6660000" y="2016000"/>
            <a:ext cx="3207929" cy="369332"/>
          </a:xfrm>
          <a:prstGeom prst="rect">
            <a:avLst/>
          </a:prstGeom>
        </p:spPr>
        <p:txBody>
          <a:bodyPr wrap="none">
            <a:spAutoFit/>
          </a:bodyPr>
          <a:lstStyle/>
          <a:p>
            <a:r>
              <a:rPr lang="en-US" altLang="ja-JP" dirty="0">
                <a:latin typeface="+mn-ea"/>
                <a:ea typeface="+mn-ea"/>
              </a:rPr>
              <a:t>GGTACGGTTCCGGTTGCCGA</a:t>
            </a:r>
            <a:endParaRPr lang="ja-JP" altLang="en-US" sz="1800" dirty="0">
              <a:latin typeface="+mn-ea"/>
              <a:ea typeface="+mn-ea"/>
            </a:endParaRPr>
          </a:p>
        </p:txBody>
      </p:sp>
      <p:sp>
        <p:nvSpPr>
          <p:cNvPr id="26" name="正方形/長方形 25">
            <a:extLst>
              <a:ext uri="{FF2B5EF4-FFF2-40B4-BE49-F238E27FC236}">
                <a16:creationId xmlns:a16="http://schemas.microsoft.com/office/drawing/2014/main" id="{2FC6B537-D97C-4060-B09E-79FA9FDBCB02}"/>
              </a:ext>
            </a:extLst>
          </p:cNvPr>
          <p:cNvSpPr/>
          <p:nvPr/>
        </p:nvSpPr>
        <p:spPr>
          <a:xfrm>
            <a:off x="36000" y="1728000"/>
            <a:ext cx="2678938" cy="369332"/>
          </a:xfrm>
          <a:prstGeom prst="rect">
            <a:avLst/>
          </a:prstGeom>
        </p:spPr>
        <p:txBody>
          <a:bodyPr wrap="none">
            <a:spAutoFit/>
          </a:bodyPr>
          <a:lstStyle/>
          <a:p>
            <a:r>
              <a:rPr lang="en-US" altLang="ja-JP" dirty="0">
                <a:latin typeface="+mn-ea"/>
                <a:ea typeface="+mn-ea"/>
              </a:rPr>
              <a:t>k=</a:t>
            </a:r>
            <a:r>
              <a:rPr lang="en-US" altLang="ja-JP" dirty="0">
                <a:solidFill>
                  <a:srgbClr val="669900"/>
                </a:solidFill>
                <a:latin typeface="+mn-ea"/>
                <a:ea typeface="+mn-ea"/>
              </a:rPr>
              <a:t>6</a:t>
            </a:r>
            <a:r>
              <a:rPr lang="ja-JP" altLang="en-US" dirty="0">
                <a:latin typeface="+mn-ea"/>
                <a:ea typeface="+mn-ea"/>
              </a:rPr>
              <a:t>の場合：</a:t>
            </a:r>
            <a:r>
              <a:rPr lang="en-US" altLang="ja-JP" dirty="0">
                <a:solidFill>
                  <a:srgbClr val="FF0000"/>
                </a:solidFill>
                <a:latin typeface="+mn-ea"/>
                <a:ea typeface="+mn-ea"/>
              </a:rPr>
              <a:t>15</a:t>
            </a:r>
            <a:r>
              <a:rPr lang="ja-JP" altLang="en-US" dirty="0">
                <a:latin typeface="+mn-ea"/>
                <a:ea typeface="+mn-ea"/>
              </a:rPr>
              <a:t>個の</a:t>
            </a:r>
            <a:r>
              <a:rPr lang="en-US" altLang="ja-JP" dirty="0">
                <a:latin typeface="+mn-ea"/>
                <a:ea typeface="+mn-ea"/>
              </a:rPr>
              <a:t>k-</a:t>
            </a:r>
            <a:r>
              <a:rPr lang="en-US" altLang="ja-JP" dirty="0" err="1">
                <a:latin typeface="+mn-ea"/>
                <a:ea typeface="+mn-ea"/>
              </a:rPr>
              <a:t>mer</a:t>
            </a:r>
            <a:endParaRPr lang="ja-JP" altLang="en-US" dirty="0">
              <a:latin typeface="+mn-ea"/>
              <a:ea typeface="+mn-ea"/>
            </a:endParaRPr>
          </a:p>
        </p:txBody>
      </p:sp>
      <p:sp>
        <p:nvSpPr>
          <p:cNvPr id="27" name="正方形/長方形 26">
            <a:extLst>
              <a:ext uri="{FF2B5EF4-FFF2-40B4-BE49-F238E27FC236}">
                <a16:creationId xmlns:a16="http://schemas.microsoft.com/office/drawing/2014/main" id="{DA19AA60-F5A6-4885-87B8-3C2FDCF585C9}"/>
              </a:ext>
            </a:extLst>
          </p:cNvPr>
          <p:cNvSpPr/>
          <p:nvPr/>
        </p:nvSpPr>
        <p:spPr>
          <a:xfrm>
            <a:off x="3348000" y="1728000"/>
            <a:ext cx="2678938" cy="369332"/>
          </a:xfrm>
          <a:prstGeom prst="rect">
            <a:avLst/>
          </a:prstGeom>
        </p:spPr>
        <p:txBody>
          <a:bodyPr wrap="none">
            <a:spAutoFit/>
          </a:bodyPr>
          <a:lstStyle/>
          <a:p>
            <a:r>
              <a:rPr lang="en-US" altLang="ja-JP" dirty="0">
                <a:latin typeface="+mn-ea"/>
                <a:ea typeface="+mn-ea"/>
              </a:rPr>
              <a:t>k=</a:t>
            </a:r>
            <a:r>
              <a:rPr lang="en-US" altLang="ja-JP" dirty="0">
                <a:solidFill>
                  <a:srgbClr val="669900"/>
                </a:solidFill>
                <a:latin typeface="+mn-ea"/>
                <a:ea typeface="+mn-ea"/>
              </a:rPr>
              <a:t>8</a:t>
            </a:r>
            <a:r>
              <a:rPr lang="ja-JP" altLang="en-US" dirty="0">
                <a:latin typeface="+mn-ea"/>
                <a:ea typeface="+mn-ea"/>
              </a:rPr>
              <a:t>の場合：</a:t>
            </a:r>
            <a:r>
              <a:rPr lang="en-US" altLang="ja-JP" dirty="0">
                <a:solidFill>
                  <a:srgbClr val="FF0000"/>
                </a:solidFill>
                <a:latin typeface="+mn-ea"/>
                <a:ea typeface="+mn-ea"/>
              </a:rPr>
              <a:t>13</a:t>
            </a:r>
            <a:r>
              <a:rPr lang="ja-JP" altLang="en-US" dirty="0">
                <a:latin typeface="+mn-ea"/>
                <a:ea typeface="+mn-ea"/>
              </a:rPr>
              <a:t>個の</a:t>
            </a:r>
            <a:r>
              <a:rPr lang="en-US" altLang="ja-JP" dirty="0">
                <a:latin typeface="+mn-ea"/>
                <a:ea typeface="+mn-ea"/>
              </a:rPr>
              <a:t>k-</a:t>
            </a:r>
            <a:r>
              <a:rPr lang="en-US" altLang="ja-JP" dirty="0" err="1">
                <a:latin typeface="+mn-ea"/>
                <a:ea typeface="+mn-ea"/>
              </a:rPr>
              <a:t>mer</a:t>
            </a:r>
            <a:endParaRPr lang="ja-JP" altLang="en-US" dirty="0">
              <a:latin typeface="+mn-ea"/>
              <a:ea typeface="+mn-ea"/>
            </a:endParaRPr>
          </a:p>
        </p:txBody>
      </p:sp>
      <p:sp>
        <p:nvSpPr>
          <p:cNvPr id="28" name="正方形/長方形 27">
            <a:extLst>
              <a:ext uri="{FF2B5EF4-FFF2-40B4-BE49-F238E27FC236}">
                <a16:creationId xmlns:a16="http://schemas.microsoft.com/office/drawing/2014/main" id="{07F4667B-E89F-4003-8574-2B57A97C0D5E}"/>
              </a:ext>
            </a:extLst>
          </p:cNvPr>
          <p:cNvSpPr/>
          <p:nvPr/>
        </p:nvSpPr>
        <p:spPr>
          <a:xfrm>
            <a:off x="6660000" y="1728000"/>
            <a:ext cx="2790059" cy="369332"/>
          </a:xfrm>
          <a:prstGeom prst="rect">
            <a:avLst/>
          </a:prstGeom>
        </p:spPr>
        <p:txBody>
          <a:bodyPr wrap="none">
            <a:spAutoFit/>
          </a:bodyPr>
          <a:lstStyle/>
          <a:p>
            <a:r>
              <a:rPr lang="en-US" altLang="ja-JP" dirty="0">
                <a:latin typeface="+mn-ea"/>
                <a:ea typeface="+mn-ea"/>
              </a:rPr>
              <a:t>k=</a:t>
            </a:r>
            <a:r>
              <a:rPr lang="en-US" altLang="ja-JP" dirty="0">
                <a:solidFill>
                  <a:srgbClr val="669900"/>
                </a:solidFill>
                <a:latin typeface="+mn-ea"/>
                <a:ea typeface="+mn-ea"/>
              </a:rPr>
              <a:t>10</a:t>
            </a:r>
            <a:r>
              <a:rPr lang="ja-JP" altLang="en-US" dirty="0">
                <a:latin typeface="+mn-ea"/>
                <a:ea typeface="+mn-ea"/>
              </a:rPr>
              <a:t>の場合：</a:t>
            </a:r>
            <a:r>
              <a:rPr lang="en-US" altLang="ja-JP" dirty="0">
                <a:solidFill>
                  <a:srgbClr val="FF0000"/>
                </a:solidFill>
                <a:latin typeface="+mn-ea"/>
                <a:ea typeface="+mn-ea"/>
              </a:rPr>
              <a:t>11</a:t>
            </a:r>
            <a:r>
              <a:rPr lang="ja-JP" altLang="en-US" dirty="0">
                <a:latin typeface="+mn-ea"/>
                <a:ea typeface="+mn-ea"/>
              </a:rPr>
              <a:t>個の</a:t>
            </a:r>
            <a:r>
              <a:rPr lang="en-US" altLang="ja-JP" dirty="0">
                <a:latin typeface="+mn-ea"/>
                <a:ea typeface="+mn-ea"/>
              </a:rPr>
              <a:t>k-</a:t>
            </a:r>
            <a:r>
              <a:rPr lang="en-US" altLang="ja-JP" dirty="0" err="1">
                <a:latin typeface="+mn-ea"/>
                <a:ea typeface="+mn-ea"/>
              </a:rPr>
              <a:t>mer</a:t>
            </a:r>
            <a:endParaRPr lang="ja-JP" altLang="en-US" dirty="0">
              <a:latin typeface="+mn-ea"/>
              <a:ea typeface="+mn-ea"/>
            </a:endParaRPr>
          </a:p>
        </p:txBody>
      </p:sp>
      <p:sp>
        <p:nvSpPr>
          <p:cNvPr id="29" name="正方形/長方形 28">
            <a:extLst>
              <a:ext uri="{FF2B5EF4-FFF2-40B4-BE49-F238E27FC236}">
                <a16:creationId xmlns:a16="http://schemas.microsoft.com/office/drawing/2014/main" id="{A8259B6E-6ADA-4882-9149-70AB9F10F772}"/>
              </a:ext>
            </a:extLst>
          </p:cNvPr>
          <p:cNvSpPr/>
          <p:nvPr/>
        </p:nvSpPr>
        <p:spPr>
          <a:xfrm>
            <a:off x="36000" y="2340000"/>
            <a:ext cx="1091966" cy="369332"/>
          </a:xfrm>
          <a:prstGeom prst="rect">
            <a:avLst/>
          </a:prstGeom>
        </p:spPr>
        <p:txBody>
          <a:bodyPr wrap="none">
            <a:spAutoFit/>
          </a:bodyPr>
          <a:lstStyle/>
          <a:p>
            <a:r>
              <a:rPr lang="en-US" altLang="ja-JP" dirty="0">
                <a:latin typeface="+mn-ea"/>
              </a:rPr>
              <a:t>GGTACG</a:t>
            </a:r>
            <a:endParaRPr lang="ja-JP" altLang="en-US" dirty="0"/>
          </a:p>
        </p:txBody>
      </p:sp>
      <p:sp>
        <p:nvSpPr>
          <p:cNvPr id="30" name="正方形/長方形 29">
            <a:extLst>
              <a:ext uri="{FF2B5EF4-FFF2-40B4-BE49-F238E27FC236}">
                <a16:creationId xmlns:a16="http://schemas.microsoft.com/office/drawing/2014/main" id="{C6321844-EE2B-48D4-9401-B7739C6CB66C}"/>
              </a:ext>
            </a:extLst>
          </p:cNvPr>
          <p:cNvSpPr/>
          <p:nvPr/>
        </p:nvSpPr>
        <p:spPr>
          <a:xfrm>
            <a:off x="194400" y="2520000"/>
            <a:ext cx="1091966" cy="369332"/>
          </a:xfrm>
          <a:prstGeom prst="rect">
            <a:avLst/>
          </a:prstGeom>
        </p:spPr>
        <p:txBody>
          <a:bodyPr wrap="none">
            <a:spAutoFit/>
          </a:bodyPr>
          <a:lstStyle/>
          <a:p>
            <a:r>
              <a:rPr lang="en-US" altLang="ja-JP" dirty="0">
                <a:latin typeface="+mn-ea"/>
              </a:rPr>
              <a:t>GTACGG</a:t>
            </a:r>
            <a:endParaRPr lang="ja-JP" altLang="en-US" dirty="0"/>
          </a:p>
        </p:txBody>
      </p:sp>
      <p:sp>
        <p:nvSpPr>
          <p:cNvPr id="31" name="正方形/長方形 30">
            <a:extLst>
              <a:ext uri="{FF2B5EF4-FFF2-40B4-BE49-F238E27FC236}">
                <a16:creationId xmlns:a16="http://schemas.microsoft.com/office/drawing/2014/main" id="{3AD1588C-CD5C-4806-934A-20C783B3F80A}"/>
              </a:ext>
            </a:extLst>
          </p:cNvPr>
          <p:cNvSpPr/>
          <p:nvPr/>
        </p:nvSpPr>
        <p:spPr>
          <a:xfrm>
            <a:off x="352800" y="2700000"/>
            <a:ext cx="1071127" cy="369332"/>
          </a:xfrm>
          <a:prstGeom prst="rect">
            <a:avLst/>
          </a:prstGeom>
        </p:spPr>
        <p:txBody>
          <a:bodyPr wrap="none">
            <a:spAutoFit/>
          </a:bodyPr>
          <a:lstStyle/>
          <a:p>
            <a:r>
              <a:rPr lang="en-US" altLang="ja-JP" dirty="0">
                <a:latin typeface="+mn-ea"/>
              </a:rPr>
              <a:t>TACGGT</a:t>
            </a:r>
            <a:endParaRPr lang="ja-JP" altLang="en-US" dirty="0"/>
          </a:p>
        </p:txBody>
      </p:sp>
      <p:sp>
        <p:nvSpPr>
          <p:cNvPr id="41" name="正方形/長方形 40">
            <a:extLst>
              <a:ext uri="{FF2B5EF4-FFF2-40B4-BE49-F238E27FC236}">
                <a16:creationId xmlns:a16="http://schemas.microsoft.com/office/drawing/2014/main" id="{3328A9E3-AA34-4292-AB4A-43F970289571}"/>
              </a:ext>
            </a:extLst>
          </p:cNvPr>
          <p:cNvSpPr/>
          <p:nvPr/>
        </p:nvSpPr>
        <p:spPr>
          <a:xfrm>
            <a:off x="482400" y="2880000"/>
            <a:ext cx="1071127" cy="369332"/>
          </a:xfrm>
          <a:prstGeom prst="rect">
            <a:avLst/>
          </a:prstGeom>
        </p:spPr>
        <p:txBody>
          <a:bodyPr wrap="none">
            <a:spAutoFit/>
          </a:bodyPr>
          <a:lstStyle/>
          <a:p>
            <a:r>
              <a:rPr lang="en-US" altLang="ja-JP" dirty="0">
                <a:latin typeface="+mn-ea"/>
              </a:rPr>
              <a:t>ACGGTT</a:t>
            </a:r>
            <a:endParaRPr lang="ja-JP" altLang="en-US" dirty="0"/>
          </a:p>
        </p:txBody>
      </p:sp>
      <p:sp>
        <p:nvSpPr>
          <p:cNvPr id="42" name="正方形/長方形 41">
            <a:extLst>
              <a:ext uri="{FF2B5EF4-FFF2-40B4-BE49-F238E27FC236}">
                <a16:creationId xmlns:a16="http://schemas.microsoft.com/office/drawing/2014/main" id="{AE1275C4-338C-46C7-A69E-E7380547E9A4}"/>
              </a:ext>
            </a:extLst>
          </p:cNvPr>
          <p:cNvSpPr/>
          <p:nvPr/>
        </p:nvSpPr>
        <p:spPr>
          <a:xfrm>
            <a:off x="619200" y="3060000"/>
            <a:ext cx="1079142" cy="369332"/>
          </a:xfrm>
          <a:prstGeom prst="rect">
            <a:avLst/>
          </a:prstGeom>
        </p:spPr>
        <p:txBody>
          <a:bodyPr wrap="none">
            <a:spAutoFit/>
          </a:bodyPr>
          <a:lstStyle/>
          <a:p>
            <a:r>
              <a:rPr lang="en-US" altLang="ja-JP" dirty="0">
                <a:latin typeface="+mn-ea"/>
              </a:rPr>
              <a:t>CGGTTC</a:t>
            </a:r>
            <a:endParaRPr lang="ja-JP" altLang="en-US" dirty="0"/>
          </a:p>
        </p:txBody>
      </p:sp>
      <p:sp>
        <p:nvSpPr>
          <p:cNvPr id="43" name="正方形/長方形 42">
            <a:extLst>
              <a:ext uri="{FF2B5EF4-FFF2-40B4-BE49-F238E27FC236}">
                <a16:creationId xmlns:a16="http://schemas.microsoft.com/office/drawing/2014/main" id="{AF77F68F-642C-4C27-9CC6-01831872257E}"/>
              </a:ext>
            </a:extLst>
          </p:cNvPr>
          <p:cNvSpPr/>
          <p:nvPr/>
        </p:nvSpPr>
        <p:spPr>
          <a:xfrm>
            <a:off x="770400" y="3240000"/>
            <a:ext cx="1079142" cy="369332"/>
          </a:xfrm>
          <a:prstGeom prst="rect">
            <a:avLst/>
          </a:prstGeom>
        </p:spPr>
        <p:txBody>
          <a:bodyPr wrap="none">
            <a:spAutoFit/>
          </a:bodyPr>
          <a:lstStyle/>
          <a:p>
            <a:r>
              <a:rPr lang="en-US" altLang="ja-JP" dirty="0">
                <a:latin typeface="+mn-ea"/>
              </a:rPr>
              <a:t>GGTTCC</a:t>
            </a:r>
            <a:endParaRPr lang="ja-JP" altLang="en-US" dirty="0"/>
          </a:p>
        </p:txBody>
      </p:sp>
      <p:sp>
        <p:nvSpPr>
          <p:cNvPr id="44" name="正方形/長方形 43">
            <a:extLst>
              <a:ext uri="{FF2B5EF4-FFF2-40B4-BE49-F238E27FC236}">
                <a16:creationId xmlns:a16="http://schemas.microsoft.com/office/drawing/2014/main" id="{965A3DB0-2FD8-42F8-B4AC-C2015E7EF5F9}"/>
              </a:ext>
            </a:extLst>
          </p:cNvPr>
          <p:cNvSpPr/>
          <p:nvPr/>
        </p:nvSpPr>
        <p:spPr>
          <a:xfrm>
            <a:off x="921600" y="3420000"/>
            <a:ext cx="1079142" cy="369332"/>
          </a:xfrm>
          <a:prstGeom prst="rect">
            <a:avLst/>
          </a:prstGeom>
        </p:spPr>
        <p:txBody>
          <a:bodyPr wrap="none">
            <a:spAutoFit/>
          </a:bodyPr>
          <a:lstStyle/>
          <a:p>
            <a:r>
              <a:rPr lang="en-US" altLang="ja-JP" dirty="0">
                <a:latin typeface="+mn-ea"/>
              </a:rPr>
              <a:t>GTTCCG</a:t>
            </a:r>
            <a:endParaRPr lang="ja-JP" altLang="en-US" dirty="0"/>
          </a:p>
        </p:txBody>
      </p:sp>
      <p:sp>
        <p:nvSpPr>
          <p:cNvPr id="45" name="正方形/長方形 44">
            <a:extLst>
              <a:ext uri="{FF2B5EF4-FFF2-40B4-BE49-F238E27FC236}">
                <a16:creationId xmlns:a16="http://schemas.microsoft.com/office/drawing/2014/main" id="{0C661626-62CE-4F03-9C7B-6CA042884AF7}"/>
              </a:ext>
            </a:extLst>
          </p:cNvPr>
          <p:cNvSpPr/>
          <p:nvPr/>
        </p:nvSpPr>
        <p:spPr>
          <a:xfrm>
            <a:off x="1080000" y="3600000"/>
            <a:ext cx="1079142" cy="369332"/>
          </a:xfrm>
          <a:prstGeom prst="rect">
            <a:avLst/>
          </a:prstGeom>
        </p:spPr>
        <p:txBody>
          <a:bodyPr wrap="none">
            <a:spAutoFit/>
          </a:bodyPr>
          <a:lstStyle/>
          <a:p>
            <a:r>
              <a:rPr lang="en-US" altLang="ja-JP" dirty="0">
                <a:latin typeface="+mn-ea"/>
              </a:rPr>
              <a:t>TTCCGG</a:t>
            </a:r>
            <a:endParaRPr lang="ja-JP" altLang="en-US" dirty="0"/>
          </a:p>
        </p:txBody>
      </p:sp>
      <p:sp>
        <p:nvSpPr>
          <p:cNvPr id="46" name="正方形/長方形 45">
            <a:extLst>
              <a:ext uri="{FF2B5EF4-FFF2-40B4-BE49-F238E27FC236}">
                <a16:creationId xmlns:a16="http://schemas.microsoft.com/office/drawing/2014/main" id="{A8990F45-CF92-4880-9759-5DC10B5E22F2}"/>
              </a:ext>
            </a:extLst>
          </p:cNvPr>
          <p:cNvSpPr/>
          <p:nvPr/>
        </p:nvSpPr>
        <p:spPr>
          <a:xfrm>
            <a:off x="1216800" y="3780000"/>
            <a:ext cx="1079142" cy="369332"/>
          </a:xfrm>
          <a:prstGeom prst="rect">
            <a:avLst/>
          </a:prstGeom>
        </p:spPr>
        <p:txBody>
          <a:bodyPr wrap="none">
            <a:spAutoFit/>
          </a:bodyPr>
          <a:lstStyle/>
          <a:p>
            <a:r>
              <a:rPr lang="en-US" altLang="ja-JP" dirty="0">
                <a:latin typeface="+mn-ea"/>
              </a:rPr>
              <a:t>TCCGGT</a:t>
            </a:r>
            <a:endParaRPr lang="ja-JP" altLang="en-US" dirty="0"/>
          </a:p>
        </p:txBody>
      </p:sp>
      <p:sp>
        <p:nvSpPr>
          <p:cNvPr id="47" name="正方形/長方形 46">
            <a:extLst>
              <a:ext uri="{FF2B5EF4-FFF2-40B4-BE49-F238E27FC236}">
                <a16:creationId xmlns:a16="http://schemas.microsoft.com/office/drawing/2014/main" id="{77BC279C-C77B-472E-AD83-D6053A280CE9}"/>
              </a:ext>
            </a:extLst>
          </p:cNvPr>
          <p:cNvSpPr/>
          <p:nvPr/>
        </p:nvSpPr>
        <p:spPr>
          <a:xfrm>
            <a:off x="1346400" y="3960000"/>
            <a:ext cx="1079142" cy="369332"/>
          </a:xfrm>
          <a:prstGeom prst="rect">
            <a:avLst/>
          </a:prstGeom>
        </p:spPr>
        <p:txBody>
          <a:bodyPr wrap="none">
            <a:spAutoFit/>
          </a:bodyPr>
          <a:lstStyle/>
          <a:p>
            <a:r>
              <a:rPr lang="en-US" altLang="ja-JP" dirty="0">
                <a:latin typeface="+mn-ea"/>
              </a:rPr>
              <a:t>CCGGTT</a:t>
            </a:r>
            <a:endParaRPr lang="ja-JP" altLang="en-US" dirty="0"/>
          </a:p>
        </p:txBody>
      </p:sp>
      <p:sp>
        <p:nvSpPr>
          <p:cNvPr id="48" name="正方形/長方形 47">
            <a:extLst>
              <a:ext uri="{FF2B5EF4-FFF2-40B4-BE49-F238E27FC236}">
                <a16:creationId xmlns:a16="http://schemas.microsoft.com/office/drawing/2014/main" id="{D325756C-FAE7-49B8-A65C-D72413143C43}"/>
              </a:ext>
            </a:extLst>
          </p:cNvPr>
          <p:cNvSpPr/>
          <p:nvPr/>
        </p:nvSpPr>
        <p:spPr>
          <a:xfrm>
            <a:off x="1497600" y="4140000"/>
            <a:ext cx="1082348" cy="369332"/>
          </a:xfrm>
          <a:prstGeom prst="rect">
            <a:avLst/>
          </a:prstGeom>
        </p:spPr>
        <p:txBody>
          <a:bodyPr wrap="none">
            <a:spAutoFit/>
          </a:bodyPr>
          <a:lstStyle/>
          <a:p>
            <a:r>
              <a:rPr lang="en-US" altLang="ja-JP" dirty="0">
                <a:latin typeface="+mn-ea"/>
              </a:rPr>
              <a:t>CGGTTG</a:t>
            </a:r>
            <a:endParaRPr lang="ja-JP" altLang="en-US" dirty="0"/>
          </a:p>
        </p:txBody>
      </p:sp>
      <p:sp>
        <p:nvSpPr>
          <p:cNvPr id="49" name="正方形/長方形 48">
            <a:extLst>
              <a:ext uri="{FF2B5EF4-FFF2-40B4-BE49-F238E27FC236}">
                <a16:creationId xmlns:a16="http://schemas.microsoft.com/office/drawing/2014/main" id="{43014514-BDC5-471E-A3FE-B19273BC96D4}"/>
              </a:ext>
            </a:extLst>
          </p:cNvPr>
          <p:cNvSpPr/>
          <p:nvPr/>
        </p:nvSpPr>
        <p:spPr>
          <a:xfrm>
            <a:off x="1645200" y="4320000"/>
            <a:ext cx="1082348" cy="369332"/>
          </a:xfrm>
          <a:prstGeom prst="rect">
            <a:avLst/>
          </a:prstGeom>
        </p:spPr>
        <p:txBody>
          <a:bodyPr wrap="none">
            <a:spAutoFit/>
          </a:bodyPr>
          <a:lstStyle/>
          <a:p>
            <a:r>
              <a:rPr lang="en-US" altLang="ja-JP" dirty="0">
                <a:latin typeface="+mn-ea"/>
              </a:rPr>
              <a:t>GGTTGC</a:t>
            </a:r>
            <a:endParaRPr lang="ja-JP" altLang="en-US" dirty="0"/>
          </a:p>
        </p:txBody>
      </p:sp>
      <p:sp>
        <p:nvSpPr>
          <p:cNvPr id="50" name="正方形/長方形 49">
            <a:extLst>
              <a:ext uri="{FF2B5EF4-FFF2-40B4-BE49-F238E27FC236}">
                <a16:creationId xmlns:a16="http://schemas.microsoft.com/office/drawing/2014/main" id="{5DF6E076-8A77-4DFA-B971-B1D687D9E894}"/>
              </a:ext>
            </a:extLst>
          </p:cNvPr>
          <p:cNvSpPr/>
          <p:nvPr/>
        </p:nvSpPr>
        <p:spPr>
          <a:xfrm>
            <a:off x="1803600" y="4500000"/>
            <a:ext cx="1079142" cy="369332"/>
          </a:xfrm>
          <a:prstGeom prst="rect">
            <a:avLst/>
          </a:prstGeom>
        </p:spPr>
        <p:txBody>
          <a:bodyPr wrap="none">
            <a:spAutoFit/>
          </a:bodyPr>
          <a:lstStyle/>
          <a:p>
            <a:r>
              <a:rPr lang="en-US" altLang="ja-JP" dirty="0">
                <a:latin typeface="+mn-ea"/>
              </a:rPr>
              <a:t>GTTGCC</a:t>
            </a:r>
            <a:endParaRPr lang="ja-JP" altLang="en-US" dirty="0"/>
          </a:p>
        </p:txBody>
      </p:sp>
      <p:sp>
        <p:nvSpPr>
          <p:cNvPr id="51" name="正方形/長方形 50">
            <a:extLst>
              <a:ext uri="{FF2B5EF4-FFF2-40B4-BE49-F238E27FC236}">
                <a16:creationId xmlns:a16="http://schemas.microsoft.com/office/drawing/2014/main" id="{CCD2B4B0-B54F-4F47-BE91-69B086EEB91A}"/>
              </a:ext>
            </a:extLst>
          </p:cNvPr>
          <p:cNvSpPr/>
          <p:nvPr/>
        </p:nvSpPr>
        <p:spPr>
          <a:xfrm>
            <a:off x="1962000" y="4680000"/>
            <a:ext cx="1079142" cy="369332"/>
          </a:xfrm>
          <a:prstGeom prst="rect">
            <a:avLst/>
          </a:prstGeom>
        </p:spPr>
        <p:txBody>
          <a:bodyPr wrap="none">
            <a:spAutoFit/>
          </a:bodyPr>
          <a:lstStyle/>
          <a:p>
            <a:r>
              <a:rPr lang="en-US" altLang="ja-JP" dirty="0">
                <a:latin typeface="+mn-ea"/>
              </a:rPr>
              <a:t>TTGCCG</a:t>
            </a:r>
            <a:endParaRPr lang="ja-JP" altLang="en-US" dirty="0"/>
          </a:p>
        </p:txBody>
      </p:sp>
      <p:cxnSp>
        <p:nvCxnSpPr>
          <p:cNvPr id="52" name="直線コネクタ 51">
            <a:extLst>
              <a:ext uri="{FF2B5EF4-FFF2-40B4-BE49-F238E27FC236}">
                <a16:creationId xmlns:a16="http://schemas.microsoft.com/office/drawing/2014/main" id="{BE2956A9-D75B-4A18-984D-07BDB1E95912}"/>
              </a:ext>
            </a:extLst>
          </p:cNvPr>
          <p:cNvCxnSpPr/>
          <p:nvPr/>
        </p:nvCxnSpPr>
        <p:spPr bwMode="auto">
          <a:xfrm>
            <a:off x="23220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53" name="正方形/長方形 52">
            <a:extLst>
              <a:ext uri="{FF2B5EF4-FFF2-40B4-BE49-F238E27FC236}">
                <a16:creationId xmlns:a16="http://schemas.microsoft.com/office/drawing/2014/main" id="{18AC9118-C4ED-457E-A7B9-7DBA0DF805A7}"/>
              </a:ext>
            </a:extLst>
          </p:cNvPr>
          <p:cNvSpPr/>
          <p:nvPr/>
        </p:nvSpPr>
        <p:spPr>
          <a:xfrm>
            <a:off x="2098800" y="4860000"/>
            <a:ext cx="1088760" cy="369332"/>
          </a:xfrm>
          <a:prstGeom prst="rect">
            <a:avLst/>
          </a:prstGeom>
        </p:spPr>
        <p:txBody>
          <a:bodyPr wrap="none">
            <a:spAutoFit/>
          </a:bodyPr>
          <a:lstStyle/>
          <a:p>
            <a:r>
              <a:rPr lang="en-US" altLang="ja-JP" dirty="0">
                <a:latin typeface="+mn-ea"/>
              </a:rPr>
              <a:t>TGCCGA</a:t>
            </a:r>
            <a:endParaRPr lang="ja-JP" altLang="en-US" dirty="0"/>
          </a:p>
        </p:txBody>
      </p:sp>
      <p:cxnSp>
        <p:nvCxnSpPr>
          <p:cNvPr id="54" name="直線コネクタ 53">
            <a:extLst>
              <a:ext uri="{FF2B5EF4-FFF2-40B4-BE49-F238E27FC236}">
                <a16:creationId xmlns:a16="http://schemas.microsoft.com/office/drawing/2014/main" id="{72A7DF81-EC15-4D8B-B53E-CF913456EB2D}"/>
              </a:ext>
            </a:extLst>
          </p:cNvPr>
          <p:cNvCxnSpPr/>
          <p:nvPr/>
        </p:nvCxnSpPr>
        <p:spPr bwMode="auto">
          <a:xfrm>
            <a:off x="30960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55" name="直線コネクタ 54">
            <a:extLst>
              <a:ext uri="{FF2B5EF4-FFF2-40B4-BE49-F238E27FC236}">
                <a16:creationId xmlns:a16="http://schemas.microsoft.com/office/drawing/2014/main" id="{76089DD8-5B02-4066-9088-9782BA56977D}"/>
              </a:ext>
            </a:extLst>
          </p:cNvPr>
          <p:cNvCxnSpPr/>
          <p:nvPr/>
        </p:nvCxnSpPr>
        <p:spPr bwMode="auto">
          <a:xfrm>
            <a:off x="8712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56" name="直線コネクタ 55">
            <a:extLst>
              <a:ext uri="{FF2B5EF4-FFF2-40B4-BE49-F238E27FC236}">
                <a16:creationId xmlns:a16="http://schemas.microsoft.com/office/drawing/2014/main" id="{0EFF7464-3C05-4A3D-BDF2-5D5716A91578}"/>
              </a:ext>
            </a:extLst>
          </p:cNvPr>
          <p:cNvCxnSpPr/>
          <p:nvPr/>
        </p:nvCxnSpPr>
        <p:spPr bwMode="auto">
          <a:xfrm>
            <a:off x="1332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57" name="正方形/長方形 56">
            <a:extLst>
              <a:ext uri="{FF2B5EF4-FFF2-40B4-BE49-F238E27FC236}">
                <a16:creationId xmlns:a16="http://schemas.microsoft.com/office/drawing/2014/main" id="{B38FEB6E-2C50-4D61-9F76-2B1114E41EE0}"/>
              </a:ext>
            </a:extLst>
          </p:cNvPr>
          <p:cNvSpPr/>
          <p:nvPr/>
        </p:nvSpPr>
        <p:spPr>
          <a:xfrm>
            <a:off x="3348000" y="2340000"/>
            <a:ext cx="1385316" cy="369332"/>
          </a:xfrm>
          <a:prstGeom prst="rect">
            <a:avLst/>
          </a:prstGeom>
        </p:spPr>
        <p:txBody>
          <a:bodyPr wrap="none">
            <a:spAutoFit/>
          </a:bodyPr>
          <a:lstStyle/>
          <a:p>
            <a:r>
              <a:rPr lang="en-US" altLang="ja-JP" dirty="0">
                <a:latin typeface="+mn-ea"/>
              </a:rPr>
              <a:t>GGTACGGT</a:t>
            </a:r>
            <a:endParaRPr lang="ja-JP" altLang="en-US" dirty="0"/>
          </a:p>
        </p:txBody>
      </p:sp>
      <p:sp>
        <p:nvSpPr>
          <p:cNvPr id="58" name="正方形/長方形 57">
            <a:extLst>
              <a:ext uri="{FF2B5EF4-FFF2-40B4-BE49-F238E27FC236}">
                <a16:creationId xmlns:a16="http://schemas.microsoft.com/office/drawing/2014/main" id="{FC0E2763-DF20-4AFF-8B52-28A2F997FF56}"/>
              </a:ext>
            </a:extLst>
          </p:cNvPr>
          <p:cNvSpPr/>
          <p:nvPr/>
        </p:nvSpPr>
        <p:spPr>
          <a:xfrm>
            <a:off x="3510000" y="2520000"/>
            <a:ext cx="1364476" cy="369332"/>
          </a:xfrm>
          <a:prstGeom prst="rect">
            <a:avLst/>
          </a:prstGeom>
        </p:spPr>
        <p:txBody>
          <a:bodyPr wrap="none">
            <a:spAutoFit/>
          </a:bodyPr>
          <a:lstStyle/>
          <a:p>
            <a:r>
              <a:rPr lang="en-US" altLang="ja-JP" dirty="0">
                <a:latin typeface="+mn-ea"/>
              </a:rPr>
              <a:t>GTACGGTT</a:t>
            </a:r>
            <a:endParaRPr lang="ja-JP" altLang="en-US" dirty="0"/>
          </a:p>
        </p:txBody>
      </p:sp>
      <p:sp>
        <p:nvSpPr>
          <p:cNvPr id="59" name="正方形/長方形 58">
            <a:extLst>
              <a:ext uri="{FF2B5EF4-FFF2-40B4-BE49-F238E27FC236}">
                <a16:creationId xmlns:a16="http://schemas.microsoft.com/office/drawing/2014/main" id="{5A8ACB8C-0C48-4243-97B9-45341F2585B1}"/>
              </a:ext>
            </a:extLst>
          </p:cNvPr>
          <p:cNvSpPr/>
          <p:nvPr/>
        </p:nvSpPr>
        <p:spPr>
          <a:xfrm>
            <a:off x="3664800" y="2700000"/>
            <a:ext cx="1361270" cy="369332"/>
          </a:xfrm>
          <a:prstGeom prst="rect">
            <a:avLst/>
          </a:prstGeom>
        </p:spPr>
        <p:txBody>
          <a:bodyPr wrap="none">
            <a:spAutoFit/>
          </a:bodyPr>
          <a:lstStyle/>
          <a:p>
            <a:r>
              <a:rPr lang="en-US" altLang="ja-JP" dirty="0">
                <a:latin typeface="+mn-ea"/>
              </a:rPr>
              <a:t>TACGGTTC</a:t>
            </a:r>
            <a:endParaRPr lang="ja-JP" altLang="en-US" dirty="0"/>
          </a:p>
        </p:txBody>
      </p:sp>
      <p:sp>
        <p:nvSpPr>
          <p:cNvPr id="60" name="正方形/長方形 59">
            <a:extLst>
              <a:ext uri="{FF2B5EF4-FFF2-40B4-BE49-F238E27FC236}">
                <a16:creationId xmlns:a16="http://schemas.microsoft.com/office/drawing/2014/main" id="{2E220B0F-EAD1-45B1-9243-6918B54A4249}"/>
              </a:ext>
            </a:extLst>
          </p:cNvPr>
          <p:cNvSpPr/>
          <p:nvPr/>
        </p:nvSpPr>
        <p:spPr>
          <a:xfrm>
            <a:off x="3798000" y="2880000"/>
            <a:ext cx="1378904" cy="369332"/>
          </a:xfrm>
          <a:prstGeom prst="rect">
            <a:avLst/>
          </a:prstGeom>
        </p:spPr>
        <p:txBody>
          <a:bodyPr wrap="none">
            <a:spAutoFit/>
          </a:bodyPr>
          <a:lstStyle/>
          <a:p>
            <a:r>
              <a:rPr lang="en-US" altLang="ja-JP" dirty="0">
                <a:latin typeface="+mn-ea"/>
              </a:rPr>
              <a:t>ACGGTTCC</a:t>
            </a:r>
            <a:endParaRPr lang="ja-JP" altLang="en-US" dirty="0"/>
          </a:p>
        </p:txBody>
      </p:sp>
      <p:sp>
        <p:nvSpPr>
          <p:cNvPr id="61" name="正方形/長方形 60">
            <a:extLst>
              <a:ext uri="{FF2B5EF4-FFF2-40B4-BE49-F238E27FC236}">
                <a16:creationId xmlns:a16="http://schemas.microsoft.com/office/drawing/2014/main" id="{0C5B0B3B-8ACB-40FC-8405-C00B15AF5DF8}"/>
              </a:ext>
            </a:extLst>
          </p:cNvPr>
          <p:cNvSpPr/>
          <p:nvPr/>
        </p:nvSpPr>
        <p:spPr>
          <a:xfrm>
            <a:off x="3938400" y="3060000"/>
            <a:ext cx="1390124" cy="369332"/>
          </a:xfrm>
          <a:prstGeom prst="rect">
            <a:avLst/>
          </a:prstGeom>
        </p:spPr>
        <p:txBody>
          <a:bodyPr wrap="none">
            <a:spAutoFit/>
          </a:bodyPr>
          <a:lstStyle/>
          <a:p>
            <a:r>
              <a:rPr lang="en-US" altLang="ja-JP" dirty="0">
                <a:latin typeface="+mn-ea"/>
              </a:rPr>
              <a:t>CGGTTCCG</a:t>
            </a:r>
            <a:endParaRPr lang="ja-JP" altLang="en-US" dirty="0"/>
          </a:p>
        </p:txBody>
      </p:sp>
      <p:sp>
        <p:nvSpPr>
          <p:cNvPr id="62" name="正方形/長方形 61">
            <a:extLst>
              <a:ext uri="{FF2B5EF4-FFF2-40B4-BE49-F238E27FC236}">
                <a16:creationId xmlns:a16="http://schemas.microsoft.com/office/drawing/2014/main" id="{E0945B82-7CAB-41C6-BDA8-7737F2430F9F}"/>
              </a:ext>
            </a:extLst>
          </p:cNvPr>
          <p:cNvSpPr/>
          <p:nvPr/>
        </p:nvSpPr>
        <p:spPr>
          <a:xfrm>
            <a:off x="4089600" y="3248880"/>
            <a:ext cx="1393330" cy="369332"/>
          </a:xfrm>
          <a:prstGeom prst="rect">
            <a:avLst/>
          </a:prstGeom>
        </p:spPr>
        <p:txBody>
          <a:bodyPr wrap="none">
            <a:spAutoFit/>
          </a:bodyPr>
          <a:lstStyle/>
          <a:p>
            <a:r>
              <a:rPr lang="en-US" altLang="ja-JP" dirty="0">
                <a:latin typeface="+mn-ea"/>
              </a:rPr>
              <a:t>GGTTCCGG</a:t>
            </a:r>
            <a:endParaRPr lang="ja-JP" altLang="en-US" dirty="0"/>
          </a:p>
        </p:txBody>
      </p:sp>
      <p:sp>
        <p:nvSpPr>
          <p:cNvPr id="63" name="正方形/長方形 62">
            <a:extLst>
              <a:ext uri="{FF2B5EF4-FFF2-40B4-BE49-F238E27FC236}">
                <a16:creationId xmlns:a16="http://schemas.microsoft.com/office/drawing/2014/main" id="{3BCB8EE8-8CAC-437C-8AFE-F90888C334A9}"/>
              </a:ext>
            </a:extLst>
          </p:cNvPr>
          <p:cNvSpPr/>
          <p:nvPr/>
        </p:nvSpPr>
        <p:spPr>
          <a:xfrm>
            <a:off x="4244400" y="3420000"/>
            <a:ext cx="1372492" cy="369332"/>
          </a:xfrm>
          <a:prstGeom prst="rect">
            <a:avLst/>
          </a:prstGeom>
        </p:spPr>
        <p:txBody>
          <a:bodyPr wrap="none">
            <a:spAutoFit/>
          </a:bodyPr>
          <a:lstStyle/>
          <a:p>
            <a:r>
              <a:rPr lang="en-US" altLang="ja-JP" dirty="0">
                <a:latin typeface="+mn-ea"/>
              </a:rPr>
              <a:t>GTTCCGGT</a:t>
            </a:r>
            <a:endParaRPr lang="ja-JP" altLang="en-US" dirty="0"/>
          </a:p>
        </p:txBody>
      </p:sp>
      <p:sp>
        <p:nvSpPr>
          <p:cNvPr id="64" name="正方形/長方形 63">
            <a:extLst>
              <a:ext uri="{FF2B5EF4-FFF2-40B4-BE49-F238E27FC236}">
                <a16:creationId xmlns:a16="http://schemas.microsoft.com/office/drawing/2014/main" id="{38C40C07-EED5-47E1-833C-CDB62C3817C5}"/>
              </a:ext>
            </a:extLst>
          </p:cNvPr>
          <p:cNvSpPr/>
          <p:nvPr/>
        </p:nvSpPr>
        <p:spPr>
          <a:xfrm>
            <a:off x="4399200" y="3600000"/>
            <a:ext cx="1351652" cy="369332"/>
          </a:xfrm>
          <a:prstGeom prst="rect">
            <a:avLst/>
          </a:prstGeom>
        </p:spPr>
        <p:txBody>
          <a:bodyPr wrap="none">
            <a:spAutoFit/>
          </a:bodyPr>
          <a:lstStyle/>
          <a:p>
            <a:r>
              <a:rPr lang="en-US" altLang="ja-JP" dirty="0">
                <a:latin typeface="+mn-ea"/>
              </a:rPr>
              <a:t>TTCCGGTT</a:t>
            </a:r>
            <a:endParaRPr lang="ja-JP" altLang="en-US" dirty="0"/>
          </a:p>
        </p:txBody>
      </p:sp>
      <p:sp>
        <p:nvSpPr>
          <p:cNvPr id="65" name="正方形/長方形 64">
            <a:extLst>
              <a:ext uri="{FF2B5EF4-FFF2-40B4-BE49-F238E27FC236}">
                <a16:creationId xmlns:a16="http://schemas.microsoft.com/office/drawing/2014/main" id="{478C103E-0AD4-42B8-BC04-AD91BE712C74}"/>
              </a:ext>
            </a:extLst>
          </p:cNvPr>
          <p:cNvSpPr/>
          <p:nvPr/>
        </p:nvSpPr>
        <p:spPr>
          <a:xfrm>
            <a:off x="4536000" y="3780000"/>
            <a:ext cx="1372492" cy="369332"/>
          </a:xfrm>
          <a:prstGeom prst="rect">
            <a:avLst/>
          </a:prstGeom>
        </p:spPr>
        <p:txBody>
          <a:bodyPr wrap="none">
            <a:spAutoFit/>
          </a:bodyPr>
          <a:lstStyle/>
          <a:p>
            <a:r>
              <a:rPr lang="en-US" altLang="ja-JP" dirty="0">
                <a:latin typeface="+mn-ea"/>
              </a:rPr>
              <a:t>TCCGGTTG</a:t>
            </a:r>
            <a:endParaRPr lang="ja-JP" altLang="en-US" dirty="0"/>
          </a:p>
        </p:txBody>
      </p:sp>
      <p:sp>
        <p:nvSpPr>
          <p:cNvPr id="66" name="正方形/長方形 65">
            <a:extLst>
              <a:ext uri="{FF2B5EF4-FFF2-40B4-BE49-F238E27FC236}">
                <a16:creationId xmlns:a16="http://schemas.microsoft.com/office/drawing/2014/main" id="{53EE8AE5-3226-4C24-8B0B-5B85D585028B}"/>
              </a:ext>
            </a:extLst>
          </p:cNvPr>
          <p:cNvSpPr/>
          <p:nvPr/>
        </p:nvSpPr>
        <p:spPr>
          <a:xfrm>
            <a:off x="4669200" y="3960000"/>
            <a:ext cx="1390124" cy="369332"/>
          </a:xfrm>
          <a:prstGeom prst="rect">
            <a:avLst/>
          </a:prstGeom>
        </p:spPr>
        <p:txBody>
          <a:bodyPr wrap="none">
            <a:spAutoFit/>
          </a:bodyPr>
          <a:lstStyle/>
          <a:p>
            <a:r>
              <a:rPr lang="en-US" altLang="ja-JP" dirty="0">
                <a:latin typeface="+mn-ea"/>
              </a:rPr>
              <a:t>CCGGTTGC</a:t>
            </a:r>
            <a:endParaRPr lang="ja-JP" altLang="en-US" dirty="0"/>
          </a:p>
        </p:txBody>
      </p:sp>
      <p:sp>
        <p:nvSpPr>
          <p:cNvPr id="67" name="正方形/長方形 66">
            <a:extLst>
              <a:ext uri="{FF2B5EF4-FFF2-40B4-BE49-F238E27FC236}">
                <a16:creationId xmlns:a16="http://schemas.microsoft.com/office/drawing/2014/main" id="{CF2E1848-234F-48B1-A369-35F851DD4A40}"/>
              </a:ext>
            </a:extLst>
          </p:cNvPr>
          <p:cNvSpPr/>
          <p:nvPr/>
        </p:nvSpPr>
        <p:spPr>
          <a:xfrm>
            <a:off x="4816800" y="4140000"/>
            <a:ext cx="1390124" cy="369332"/>
          </a:xfrm>
          <a:prstGeom prst="rect">
            <a:avLst/>
          </a:prstGeom>
        </p:spPr>
        <p:txBody>
          <a:bodyPr wrap="none">
            <a:spAutoFit/>
          </a:bodyPr>
          <a:lstStyle/>
          <a:p>
            <a:r>
              <a:rPr lang="en-US" altLang="ja-JP" dirty="0">
                <a:latin typeface="+mn-ea"/>
              </a:rPr>
              <a:t>CGGTTGCC</a:t>
            </a:r>
            <a:endParaRPr lang="ja-JP" altLang="en-US" dirty="0"/>
          </a:p>
        </p:txBody>
      </p:sp>
      <p:sp>
        <p:nvSpPr>
          <p:cNvPr id="68" name="正方形/長方形 67">
            <a:extLst>
              <a:ext uri="{FF2B5EF4-FFF2-40B4-BE49-F238E27FC236}">
                <a16:creationId xmlns:a16="http://schemas.microsoft.com/office/drawing/2014/main" id="{7B25E3B1-5C62-45E7-8618-72B4F8F08950}"/>
              </a:ext>
            </a:extLst>
          </p:cNvPr>
          <p:cNvSpPr/>
          <p:nvPr/>
        </p:nvSpPr>
        <p:spPr>
          <a:xfrm>
            <a:off x="4968000" y="4320000"/>
            <a:ext cx="1393330" cy="369332"/>
          </a:xfrm>
          <a:prstGeom prst="rect">
            <a:avLst/>
          </a:prstGeom>
        </p:spPr>
        <p:txBody>
          <a:bodyPr wrap="none">
            <a:spAutoFit/>
          </a:bodyPr>
          <a:lstStyle/>
          <a:p>
            <a:r>
              <a:rPr lang="en-US" altLang="ja-JP" dirty="0">
                <a:latin typeface="+mn-ea"/>
              </a:rPr>
              <a:t>GGTTGCCG</a:t>
            </a:r>
            <a:endParaRPr lang="ja-JP" altLang="en-US" dirty="0"/>
          </a:p>
        </p:txBody>
      </p:sp>
      <p:sp>
        <p:nvSpPr>
          <p:cNvPr id="69" name="正方形/長方形 68">
            <a:extLst>
              <a:ext uri="{FF2B5EF4-FFF2-40B4-BE49-F238E27FC236}">
                <a16:creationId xmlns:a16="http://schemas.microsoft.com/office/drawing/2014/main" id="{7736D465-17F5-4D3C-B874-098EB52AB2F4}"/>
              </a:ext>
            </a:extLst>
          </p:cNvPr>
          <p:cNvSpPr/>
          <p:nvPr/>
        </p:nvSpPr>
        <p:spPr>
          <a:xfrm>
            <a:off x="5126400" y="4500000"/>
            <a:ext cx="1382110" cy="369332"/>
          </a:xfrm>
          <a:prstGeom prst="rect">
            <a:avLst/>
          </a:prstGeom>
        </p:spPr>
        <p:txBody>
          <a:bodyPr wrap="none">
            <a:spAutoFit/>
          </a:bodyPr>
          <a:lstStyle/>
          <a:p>
            <a:r>
              <a:rPr lang="en-US" altLang="ja-JP" dirty="0">
                <a:latin typeface="+mn-ea"/>
              </a:rPr>
              <a:t>GTTGCCGA</a:t>
            </a:r>
            <a:endParaRPr lang="ja-JP" altLang="en-US" dirty="0"/>
          </a:p>
        </p:txBody>
      </p:sp>
      <p:cxnSp>
        <p:nvCxnSpPr>
          <p:cNvPr id="70" name="直線コネクタ 69">
            <a:extLst>
              <a:ext uri="{FF2B5EF4-FFF2-40B4-BE49-F238E27FC236}">
                <a16:creationId xmlns:a16="http://schemas.microsoft.com/office/drawing/2014/main" id="{E11EA8D9-1806-49AA-A6DB-58AB647378C6}"/>
              </a:ext>
            </a:extLst>
          </p:cNvPr>
          <p:cNvCxnSpPr/>
          <p:nvPr/>
        </p:nvCxnSpPr>
        <p:spPr>
          <a:xfrm flipH="1">
            <a:off x="144000" y="3337200"/>
            <a:ext cx="9542755"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直線コネクタ 70">
            <a:extLst>
              <a:ext uri="{FF2B5EF4-FFF2-40B4-BE49-F238E27FC236}">
                <a16:creationId xmlns:a16="http://schemas.microsoft.com/office/drawing/2014/main" id="{AAF2606A-2957-4AA1-A489-7DAE92BBA3A0}"/>
              </a:ext>
            </a:extLst>
          </p:cNvPr>
          <p:cNvCxnSpPr/>
          <p:nvPr/>
        </p:nvCxnSpPr>
        <p:spPr>
          <a:xfrm flipH="1">
            <a:off x="144000" y="4240800"/>
            <a:ext cx="9542755"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4AC2CC85-92E6-408F-A14A-E36C690D54F5}"/>
              </a:ext>
            </a:extLst>
          </p:cNvPr>
          <p:cNvCxnSpPr/>
          <p:nvPr/>
        </p:nvCxnSpPr>
        <p:spPr>
          <a:xfrm flipH="1">
            <a:off x="144000" y="5144400"/>
            <a:ext cx="9542755"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C9092D80-0BFC-4D18-9077-66D2B55BF8DE}"/>
              </a:ext>
            </a:extLst>
          </p:cNvPr>
          <p:cNvCxnSpPr/>
          <p:nvPr/>
        </p:nvCxnSpPr>
        <p:spPr>
          <a:xfrm flipH="1">
            <a:off x="144000" y="2434665"/>
            <a:ext cx="9542755"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6CEA05DC-240F-4579-A6F5-C5AEB1538F15}"/>
              </a:ext>
            </a:extLst>
          </p:cNvPr>
          <p:cNvCxnSpPr/>
          <p:nvPr/>
        </p:nvCxnSpPr>
        <p:spPr bwMode="auto">
          <a:xfrm>
            <a:off x="3440832"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75" name="直線コネクタ 74">
            <a:extLst>
              <a:ext uri="{FF2B5EF4-FFF2-40B4-BE49-F238E27FC236}">
                <a16:creationId xmlns:a16="http://schemas.microsoft.com/office/drawing/2014/main" id="{6201E83D-DBAD-4CE6-A3FF-AAAB6860CCB0}"/>
              </a:ext>
            </a:extLst>
          </p:cNvPr>
          <p:cNvCxnSpPr/>
          <p:nvPr/>
        </p:nvCxnSpPr>
        <p:spPr bwMode="auto">
          <a:xfrm>
            <a:off x="41832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76" name="直線コネクタ 75">
            <a:extLst>
              <a:ext uri="{FF2B5EF4-FFF2-40B4-BE49-F238E27FC236}">
                <a16:creationId xmlns:a16="http://schemas.microsoft.com/office/drawing/2014/main" id="{83371556-6E3F-4F4E-9741-E0233CF57E1B}"/>
              </a:ext>
            </a:extLst>
          </p:cNvPr>
          <p:cNvCxnSpPr/>
          <p:nvPr/>
        </p:nvCxnSpPr>
        <p:spPr bwMode="auto">
          <a:xfrm>
            <a:off x="49104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77" name="直線コネクタ 76">
            <a:extLst>
              <a:ext uri="{FF2B5EF4-FFF2-40B4-BE49-F238E27FC236}">
                <a16:creationId xmlns:a16="http://schemas.microsoft.com/office/drawing/2014/main" id="{802D7D50-95A3-4DBF-A943-1A54800DE174}"/>
              </a:ext>
            </a:extLst>
          </p:cNvPr>
          <p:cNvCxnSpPr/>
          <p:nvPr/>
        </p:nvCxnSpPr>
        <p:spPr bwMode="auto">
          <a:xfrm>
            <a:off x="56340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78" name="直線コネクタ 77">
            <a:extLst>
              <a:ext uri="{FF2B5EF4-FFF2-40B4-BE49-F238E27FC236}">
                <a16:creationId xmlns:a16="http://schemas.microsoft.com/office/drawing/2014/main" id="{EFD471B9-BCEB-4F5E-A8D4-49CF0EC5B792}"/>
              </a:ext>
            </a:extLst>
          </p:cNvPr>
          <p:cNvCxnSpPr/>
          <p:nvPr/>
        </p:nvCxnSpPr>
        <p:spPr bwMode="auto">
          <a:xfrm>
            <a:off x="64080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79" name="直線コネクタ 78">
            <a:extLst>
              <a:ext uri="{FF2B5EF4-FFF2-40B4-BE49-F238E27FC236}">
                <a16:creationId xmlns:a16="http://schemas.microsoft.com/office/drawing/2014/main" id="{EAD1C7BB-F7F3-4A0A-80A7-F5CFC6647D33}"/>
              </a:ext>
            </a:extLst>
          </p:cNvPr>
          <p:cNvCxnSpPr/>
          <p:nvPr/>
        </p:nvCxnSpPr>
        <p:spPr bwMode="auto">
          <a:xfrm>
            <a:off x="67532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80" name="直線コネクタ 79">
            <a:extLst>
              <a:ext uri="{FF2B5EF4-FFF2-40B4-BE49-F238E27FC236}">
                <a16:creationId xmlns:a16="http://schemas.microsoft.com/office/drawing/2014/main" id="{B6D3E906-0577-42E1-BEB8-08A97C7BAC72}"/>
              </a:ext>
            </a:extLst>
          </p:cNvPr>
          <p:cNvCxnSpPr/>
          <p:nvPr/>
        </p:nvCxnSpPr>
        <p:spPr bwMode="auto">
          <a:xfrm>
            <a:off x="74880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81" name="直線コネクタ 80">
            <a:extLst>
              <a:ext uri="{FF2B5EF4-FFF2-40B4-BE49-F238E27FC236}">
                <a16:creationId xmlns:a16="http://schemas.microsoft.com/office/drawing/2014/main" id="{FAC98028-7959-4CB1-A589-7F3D476C8721}"/>
              </a:ext>
            </a:extLst>
          </p:cNvPr>
          <p:cNvCxnSpPr/>
          <p:nvPr/>
        </p:nvCxnSpPr>
        <p:spPr bwMode="auto">
          <a:xfrm>
            <a:off x="82224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82" name="直線コネクタ 81">
            <a:extLst>
              <a:ext uri="{FF2B5EF4-FFF2-40B4-BE49-F238E27FC236}">
                <a16:creationId xmlns:a16="http://schemas.microsoft.com/office/drawing/2014/main" id="{BA3F8106-2E93-4824-86D6-A521930E796D}"/>
              </a:ext>
            </a:extLst>
          </p:cNvPr>
          <p:cNvCxnSpPr/>
          <p:nvPr/>
        </p:nvCxnSpPr>
        <p:spPr bwMode="auto">
          <a:xfrm>
            <a:off x="89460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cxnSp>
        <p:nvCxnSpPr>
          <p:cNvPr id="83" name="直線コネクタ 82">
            <a:extLst>
              <a:ext uri="{FF2B5EF4-FFF2-40B4-BE49-F238E27FC236}">
                <a16:creationId xmlns:a16="http://schemas.microsoft.com/office/drawing/2014/main" id="{364F2033-B1FC-43CA-A932-240FB688A0A3}"/>
              </a:ext>
            </a:extLst>
          </p:cNvPr>
          <p:cNvCxnSpPr/>
          <p:nvPr/>
        </p:nvCxnSpPr>
        <p:spPr bwMode="auto">
          <a:xfrm>
            <a:off x="9698400" y="2124000"/>
            <a:ext cx="0" cy="3024000"/>
          </a:xfrm>
          <a:prstGeom prst="line">
            <a:avLst/>
          </a:prstGeom>
          <a:solidFill>
            <a:schemeClr val="accent1"/>
          </a:solidFill>
          <a:ln w="9525" cap="flat" cmpd="sng" algn="ctr">
            <a:solidFill>
              <a:schemeClr val="bg1">
                <a:lumMod val="85000"/>
              </a:schemeClr>
            </a:solidFill>
            <a:prstDash val="dash"/>
            <a:round/>
            <a:headEnd type="none" w="med" len="med"/>
            <a:tailEnd type="none" w="med" len="med"/>
          </a:ln>
          <a:effectLst/>
        </p:spPr>
      </p:cxnSp>
      <p:sp>
        <p:nvSpPr>
          <p:cNvPr id="84" name="正方形/長方形 83">
            <a:extLst>
              <a:ext uri="{FF2B5EF4-FFF2-40B4-BE49-F238E27FC236}">
                <a16:creationId xmlns:a16="http://schemas.microsoft.com/office/drawing/2014/main" id="{896E9E31-3529-4A6A-9E6B-A19097B6C49F}"/>
              </a:ext>
            </a:extLst>
          </p:cNvPr>
          <p:cNvSpPr/>
          <p:nvPr/>
        </p:nvSpPr>
        <p:spPr>
          <a:xfrm>
            <a:off x="6660000" y="2340000"/>
            <a:ext cx="1675459" cy="369332"/>
          </a:xfrm>
          <a:prstGeom prst="rect">
            <a:avLst/>
          </a:prstGeom>
        </p:spPr>
        <p:txBody>
          <a:bodyPr wrap="none">
            <a:spAutoFit/>
          </a:bodyPr>
          <a:lstStyle/>
          <a:p>
            <a:r>
              <a:rPr lang="en-US" altLang="ja-JP" dirty="0">
                <a:latin typeface="+mn-ea"/>
              </a:rPr>
              <a:t>GGTACGGTTC</a:t>
            </a:r>
            <a:endParaRPr lang="ja-JP" altLang="en-US" dirty="0"/>
          </a:p>
        </p:txBody>
      </p:sp>
      <p:sp>
        <p:nvSpPr>
          <p:cNvPr id="85" name="正方形/長方形 84">
            <a:extLst>
              <a:ext uri="{FF2B5EF4-FFF2-40B4-BE49-F238E27FC236}">
                <a16:creationId xmlns:a16="http://schemas.microsoft.com/office/drawing/2014/main" id="{49080036-C960-48ED-9E3C-00C8EDFB3F26}"/>
              </a:ext>
            </a:extLst>
          </p:cNvPr>
          <p:cNvSpPr/>
          <p:nvPr/>
        </p:nvSpPr>
        <p:spPr>
          <a:xfrm>
            <a:off x="6822000" y="2520000"/>
            <a:ext cx="1672253" cy="369332"/>
          </a:xfrm>
          <a:prstGeom prst="rect">
            <a:avLst/>
          </a:prstGeom>
        </p:spPr>
        <p:txBody>
          <a:bodyPr wrap="none">
            <a:spAutoFit/>
          </a:bodyPr>
          <a:lstStyle/>
          <a:p>
            <a:r>
              <a:rPr lang="en-US" altLang="ja-JP" dirty="0">
                <a:latin typeface="+mn-ea"/>
              </a:rPr>
              <a:t>GTACGGTTCC</a:t>
            </a:r>
            <a:endParaRPr lang="ja-JP" altLang="en-US" dirty="0"/>
          </a:p>
        </p:txBody>
      </p:sp>
      <p:sp>
        <p:nvSpPr>
          <p:cNvPr id="86" name="正方形/長方形 85">
            <a:extLst>
              <a:ext uri="{FF2B5EF4-FFF2-40B4-BE49-F238E27FC236}">
                <a16:creationId xmlns:a16="http://schemas.microsoft.com/office/drawing/2014/main" id="{9A068F67-5C21-4980-8BF6-31E6D83B84FA}"/>
              </a:ext>
            </a:extLst>
          </p:cNvPr>
          <p:cNvSpPr/>
          <p:nvPr/>
        </p:nvSpPr>
        <p:spPr>
          <a:xfrm>
            <a:off x="6980400" y="2700000"/>
            <a:ext cx="1672253" cy="369332"/>
          </a:xfrm>
          <a:prstGeom prst="rect">
            <a:avLst/>
          </a:prstGeom>
        </p:spPr>
        <p:txBody>
          <a:bodyPr wrap="none">
            <a:spAutoFit/>
          </a:bodyPr>
          <a:lstStyle/>
          <a:p>
            <a:r>
              <a:rPr lang="en-US" altLang="ja-JP" dirty="0">
                <a:latin typeface="+mn-ea"/>
              </a:rPr>
              <a:t>TACGGTTCCG</a:t>
            </a:r>
            <a:endParaRPr lang="ja-JP" altLang="en-US" dirty="0"/>
          </a:p>
        </p:txBody>
      </p:sp>
      <p:sp>
        <p:nvSpPr>
          <p:cNvPr id="87" name="正方形/長方形 86">
            <a:extLst>
              <a:ext uri="{FF2B5EF4-FFF2-40B4-BE49-F238E27FC236}">
                <a16:creationId xmlns:a16="http://schemas.microsoft.com/office/drawing/2014/main" id="{BCF389B3-9C9E-4BAF-A8F1-1D3357F8F517}"/>
              </a:ext>
            </a:extLst>
          </p:cNvPr>
          <p:cNvSpPr/>
          <p:nvPr/>
        </p:nvSpPr>
        <p:spPr>
          <a:xfrm>
            <a:off x="7117200" y="2880000"/>
            <a:ext cx="1693092" cy="369332"/>
          </a:xfrm>
          <a:prstGeom prst="rect">
            <a:avLst/>
          </a:prstGeom>
        </p:spPr>
        <p:txBody>
          <a:bodyPr wrap="none">
            <a:spAutoFit/>
          </a:bodyPr>
          <a:lstStyle/>
          <a:p>
            <a:r>
              <a:rPr lang="en-US" altLang="ja-JP" dirty="0">
                <a:latin typeface="+mn-ea"/>
              </a:rPr>
              <a:t>ACGGTTCCGG</a:t>
            </a:r>
            <a:endParaRPr lang="ja-JP" altLang="en-US" dirty="0"/>
          </a:p>
        </p:txBody>
      </p:sp>
      <p:sp>
        <p:nvSpPr>
          <p:cNvPr id="88" name="正方形/長方形 87">
            <a:extLst>
              <a:ext uri="{FF2B5EF4-FFF2-40B4-BE49-F238E27FC236}">
                <a16:creationId xmlns:a16="http://schemas.microsoft.com/office/drawing/2014/main" id="{A1570652-BAD5-4E66-89F1-6F217D27B1A2}"/>
              </a:ext>
            </a:extLst>
          </p:cNvPr>
          <p:cNvSpPr/>
          <p:nvPr/>
        </p:nvSpPr>
        <p:spPr>
          <a:xfrm>
            <a:off x="7261200" y="3060000"/>
            <a:ext cx="1683474" cy="369332"/>
          </a:xfrm>
          <a:prstGeom prst="rect">
            <a:avLst/>
          </a:prstGeom>
        </p:spPr>
        <p:txBody>
          <a:bodyPr wrap="none">
            <a:spAutoFit/>
          </a:bodyPr>
          <a:lstStyle/>
          <a:p>
            <a:r>
              <a:rPr lang="en-US" altLang="ja-JP" dirty="0">
                <a:latin typeface="+mn-ea"/>
              </a:rPr>
              <a:t>CGGTTCCGGT</a:t>
            </a:r>
            <a:endParaRPr lang="ja-JP" altLang="en-US" dirty="0"/>
          </a:p>
        </p:txBody>
      </p:sp>
      <p:sp>
        <p:nvSpPr>
          <p:cNvPr id="89" name="正方形/長方形 88">
            <a:extLst>
              <a:ext uri="{FF2B5EF4-FFF2-40B4-BE49-F238E27FC236}">
                <a16:creationId xmlns:a16="http://schemas.microsoft.com/office/drawing/2014/main" id="{9C0239B0-6732-42FD-B2DE-FE06EA7626E5}"/>
              </a:ext>
            </a:extLst>
          </p:cNvPr>
          <p:cNvSpPr/>
          <p:nvPr/>
        </p:nvSpPr>
        <p:spPr>
          <a:xfrm>
            <a:off x="7416000" y="3240000"/>
            <a:ext cx="1665841" cy="369332"/>
          </a:xfrm>
          <a:prstGeom prst="rect">
            <a:avLst/>
          </a:prstGeom>
        </p:spPr>
        <p:txBody>
          <a:bodyPr wrap="none">
            <a:spAutoFit/>
          </a:bodyPr>
          <a:lstStyle/>
          <a:p>
            <a:r>
              <a:rPr lang="en-US" altLang="ja-JP" dirty="0">
                <a:latin typeface="+mn-ea"/>
              </a:rPr>
              <a:t>GGTTCCGGTT</a:t>
            </a:r>
            <a:endParaRPr lang="ja-JP" altLang="en-US" dirty="0"/>
          </a:p>
        </p:txBody>
      </p:sp>
      <p:sp>
        <p:nvSpPr>
          <p:cNvPr id="90" name="正方形/長方形 89">
            <a:extLst>
              <a:ext uri="{FF2B5EF4-FFF2-40B4-BE49-F238E27FC236}">
                <a16:creationId xmlns:a16="http://schemas.microsoft.com/office/drawing/2014/main" id="{89727D62-3B41-4A2B-86CF-C7A4CCB4546B}"/>
              </a:ext>
            </a:extLst>
          </p:cNvPr>
          <p:cNvSpPr/>
          <p:nvPr/>
        </p:nvSpPr>
        <p:spPr>
          <a:xfrm>
            <a:off x="7570800" y="3420000"/>
            <a:ext cx="1665841" cy="369332"/>
          </a:xfrm>
          <a:prstGeom prst="rect">
            <a:avLst/>
          </a:prstGeom>
        </p:spPr>
        <p:txBody>
          <a:bodyPr wrap="none">
            <a:spAutoFit/>
          </a:bodyPr>
          <a:lstStyle/>
          <a:p>
            <a:r>
              <a:rPr lang="en-US" altLang="ja-JP" dirty="0">
                <a:latin typeface="+mn-ea"/>
              </a:rPr>
              <a:t>GTTCCGGTTG</a:t>
            </a:r>
            <a:endParaRPr lang="ja-JP" altLang="en-US" dirty="0"/>
          </a:p>
        </p:txBody>
      </p:sp>
      <p:sp>
        <p:nvSpPr>
          <p:cNvPr id="91" name="正方形/長方形 90">
            <a:extLst>
              <a:ext uri="{FF2B5EF4-FFF2-40B4-BE49-F238E27FC236}">
                <a16:creationId xmlns:a16="http://schemas.microsoft.com/office/drawing/2014/main" id="{84DD9406-1F39-41FA-B871-8136489716AF}"/>
              </a:ext>
            </a:extLst>
          </p:cNvPr>
          <p:cNvSpPr/>
          <p:nvPr/>
        </p:nvSpPr>
        <p:spPr>
          <a:xfrm>
            <a:off x="7725600" y="3600000"/>
            <a:ext cx="1662635" cy="369332"/>
          </a:xfrm>
          <a:prstGeom prst="rect">
            <a:avLst/>
          </a:prstGeom>
        </p:spPr>
        <p:txBody>
          <a:bodyPr wrap="none">
            <a:spAutoFit/>
          </a:bodyPr>
          <a:lstStyle/>
          <a:p>
            <a:r>
              <a:rPr lang="en-US" altLang="ja-JP" dirty="0">
                <a:latin typeface="+mn-ea"/>
              </a:rPr>
              <a:t>TTCCGGTTGC</a:t>
            </a:r>
            <a:endParaRPr lang="ja-JP" altLang="en-US" dirty="0"/>
          </a:p>
        </p:txBody>
      </p:sp>
      <p:sp>
        <p:nvSpPr>
          <p:cNvPr id="92" name="正方形/長方形 91">
            <a:extLst>
              <a:ext uri="{FF2B5EF4-FFF2-40B4-BE49-F238E27FC236}">
                <a16:creationId xmlns:a16="http://schemas.microsoft.com/office/drawing/2014/main" id="{95B7B139-99F8-40E1-A6A2-E976167C0840}"/>
              </a:ext>
            </a:extLst>
          </p:cNvPr>
          <p:cNvSpPr/>
          <p:nvPr/>
        </p:nvSpPr>
        <p:spPr>
          <a:xfrm>
            <a:off x="7858800" y="3780000"/>
            <a:ext cx="1680268" cy="369332"/>
          </a:xfrm>
          <a:prstGeom prst="rect">
            <a:avLst/>
          </a:prstGeom>
        </p:spPr>
        <p:txBody>
          <a:bodyPr wrap="none">
            <a:spAutoFit/>
          </a:bodyPr>
          <a:lstStyle/>
          <a:p>
            <a:r>
              <a:rPr lang="en-US" altLang="ja-JP" dirty="0">
                <a:latin typeface="+mn-ea"/>
              </a:rPr>
              <a:t>TCCGGTTGCC</a:t>
            </a:r>
            <a:endParaRPr lang="ja-JP" altLang="en-US" dirty="0"/>
          </a:p>
        </p:txBody>
      </p:sp>
      <p:sp>
        <p:nvSpPr>
          <p:cNvPr id="93" name="正方形/長方形 92">
            <a:extLst>
              <a:ext uri="{FF2B5EF4-FFF2-40B4-BE49-F238E27FC236}">
                <a16:creationId xmlns:a16="http://schemas.microsoft.com/office/drawing/2014/main" id="{FB339CB0-1187-46B2-9C03-677B22F2A190}"/>
              </a:ext>
            </a:extLst>
          </p:cNvPr>
          <p:cNvSpPr/>
          <p:nvPr/>
        </p:nvSpPr>
        <p:spPr>
          <a:xfrm>
            <a:off x="7999200" y="3960000"/>
            <a:ext cx="1701107" cy="369332"/>
          </a:xfrm>
          <a:prstGeom prst="rect">
            <a:avLst/>
          </a:prstGeom>
        </p:spPr>
        <p:txBody>
          <a:bodyPr wrap="none">
            <a:spAutoFit/>
          </a:bodyPr>
          <a:lstStyle/>
          <a:p>
            <a:r>
              <a:rPr lang="en-US" altLang="ja-JP" dirty="0">
                <a:latin typeface="+mn-ea"/>
              </a:rPr>
              <a:t>CCGGTTGCCG</a:t>
            </a:r>
            <a:endParaRPr lang="ja-JP" altLang="en-US" dirty="0"/>
          </a:p>
        </p:txBody>
      </p:sp>
      <p:sp>
        <p:nvSpPr>
          <p:cNvPr id="94" name="正方形/長方形 93">
            <a:extLst>
              <a:ext uri="{FF2B5EF4-FFF2-40B4-BE49-F238E27FC236}">
                <a16:creationId xmlns:a16="http://schemas.microsoft.com/office/drawing/2014/main" id="{89830F56-5FBB-413F-8CFB-2B7144106DD5}"/>
              </a:ext>
            </a:extLst>
          </p:cNvPr>
          <p:cNvSpPr/>
          <p:nvPr/>
        </p:nvSpPr>
        <p:spPr>
          <a:xfrm>
            <a:off x="8146800" y="4140000"/>
            <a:ext cx="1693092" cy="369332"/>
          </a:xfrm>
          <a:prstGeom prst="rect">
            <a:avLst/>
          </a:prstGeom>
        </p:spPr>
        <p:txBody>
          <a:bodyPr wrap="none">
            <a:spAutoFit/>
          </a:bodyPr>
          <a:lstStyle/>
          <a:p>
            <a:r>
              <a:rPr lang="en-US" altLang="ja-JP" dirty="0">
                <a:latin typeface="+mn-ea"/>
              </a:rPr>
              <a:t>CGGTTGCCGA</a:t>
            </a:r>
            <a:endParaRPr lang="ja-JP" altLang="en-US" dirty="0"/>
          </a:p>
        </p:txBody>
      </p:sp>
      <p:sp>
        <p:nvSpPr>
          <p:cNvPr id="95" name="Text Box 8">
            <a:extLst>
              <a:ext uri="{FF2B5EF4-FFF2-40B4-BE49-F238E27FC236}">
                <a16:creationId xmlns:a16="http://schemas.microsoft.com/office/drawing/2014/main" id="{EE28CA5E-D873-4437-952E-44BFC146E746}"/>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分野によって表現方法が異なりますが、</a:t>
            </a:r>
            <a:r>
              <a:rPr lang="en-US" altLang="ja-JP" dirty="0">
                <a:latin typeface="+mn-ea"/>
              </a:rPr>
              <a:t>k-spectrum</a:t>
            </a:r>
            <a:r>
              <a:rPr lang="ja-JP" altLang="en-US" dirty="0">
                <a:latin typeface="+mn-ea"/>
              </a:rPr>
              <a:t>　</a:t>
            </a:r>
            <a:r>
              <a:rPr lang="en-US" altLang="ja-JP" dirty="0">
                <a:latin typeface="+mn-ea"/>
              </a:rPr>
              <a:t>kernel</a:t>
            </a:r>
            <a:r>
              <a:rPr lang="ja-JP" altLang="en-US" dirty="0">
                <a:latin typeface="+mn-ea"/>
              </a:rPr>
              <a:t>（</a:t>
            </a:r>
            <a:r>
              <a:rPr lang="en-US" altLang="ja-JP" dirty="0">
                <a:latin typeface="+mn-ea"/>
              </a:rPr>
              <a:t>k-</a:t>
            </a:r>
            <a:r>
              <a:rPr lang="ja-JP" altLang="en-US" dirty="0">
                <a:latin typeface="+mn-ea"/>
              </a:rPr>
              <a:t>スペクトラム　カーネル）とか、</a:t>
            </a:r>
            <a:r>
              <a:rPr lang="en-US" altLang="ja-JP" dirty="0">
                <a:latin typeface="+mn-ea"/>
              </a:rPr>
              <a:t>k-mer</a:t>
            </a:r>
            <a:r>
              <a:rPr lang="ja-JP" altLang="en-US" dirty="0">
                <a:latin typeface="+mn-ea"/>
              </a:rPr>
              <a:t>出現頻度解析みたいな表現もなされており、様々な局面で利用されています。</a:t>
            </a:r>
            <a:endParaRPr lang="en-US" altLang="ja-JP" dirty="0">
              <a:latin typeface="+mn-ea"/>
            </a:endParaRPr>
          </a:p>
        </p:txBody>
      </p:sp>
    </p:spTree>
    <p:extLst>
      <p:ext uri="{BB962C8B-B14F-4D97-AF65-F5344CB8AC3E}">
        <p14:creationId xmlns:p14="http://schemas.microsoft.com/office/powerpoint/2010/main" val="31733513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12DBB6D-350E-4510-BEB2-44E437AB1B53}"/>
              </a:ext>
            </a:extLst>
          </p:cNvPr>
          <p:cNvPicPr>
            <a:picLocks noChangeAspect="1"/>
          </p:cNvPicPr>
          <p:nvPr/>
        </p:nvPicPr>
        <p:blipFill>
          <a:blip r:embed="rId3"/>
          <a:stretch>
            <a:fillRect/>
          </a:stretch>
        </p:blipFill>
        <p:spPr>
          <a:xfrm>
            <a:off x="36000" y="936000"/>
            <a:ext cx="9391650" cy="5162550"/>
          </a:xfrm>
          <a:prstGeom prst="rect">
            <a:avLst/>
          </a:prstGeom>
        </p:spPr>
      </p:pic>
      <p:pic>
        <p:nvPicPr>
          <p:cNvPr id="3" name="図 2">
            <a:extLst>
              <a:ext uri="{FF2B5EF4-FFF2-40B4-BE49-F238E27FC236}">
                <a16:creationId xmlns:a16="http://schemas.microsoft.com/office/drawing/2014/main" id="{E0AD6A96-F4C5-455C-98E4-41BFF63E18E9}"/>
              </a:ext>
            </a:extLst>
          </p:cNvPr>
          <p:cNvPicPr>
            <a:picLocks noChangeAspect="1"/>
          </p:cNvPicPr>
          <p:nvPr/>
        </p:nvPicPr>
        <p:blipFill>
          <a:blip r:embed="rId4"/>
          <a:stretch>
            <a:fillRect/>
          </a:stretch>
        </p:blipFill>
        <p:spPr>
          <a:xfrm>
            <a:off x="792000" y="180000"/>
            <a:ext cx="5044877" cy="175275"/>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関数マニュアル</a:t>
            </a:r>
            <a:r>
              <a:rPr lang="en-US" altLang="ja-JP" sz="4000" dirty="0">
                <a:latin typeface="+mn-ea"/>
              </a:rPr>
              <a:t>6</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80</a:t>
            </a:fld>
            <a:endParaRPr lang="en-US" altLang="ja-JP" dirty="0">
              <a:solidFill>
                <a:srgbClr val="000000"/>
              </a:solidFill>
            </a:endParaRPr>
          </a:p>
        </p:txBody>
      </p:sp>
      <p:pic>
        <p:nvPicPr>
          <p:cNvPr id="4" name="図 3">
            <a:extLst>
              <a:ext uri="{FF2B5EF4-FFF2-40B4-BE49-F238E27FC236}">
                <a16:creationId xmlns:a16="http://schemas.microsoft.com/office/drawing/2014/main" id="{7438A371-7825-498C-8FCE-37F828FB209A}"/>
              </a:ext>
            </a:extLst>
          </p:cNvPr>
          <p:cNvPicPr>
            <a:picLocks noChangeAspect="1"/>
          </p:cNvPicPr>
          <p:nvPr/>
        </p:nvPicPr>
        <p:blipFill rotWithShape="1">
          <a:blip r:embed="rId5"/>
          <a:srcRect l="1" r="688"/>
          <a:stretch/>
        </p:blipFill>
        <p:spPr>
          <a:xfrm>
            <a:off x="35999" y="936000"/>
            <a:ext cx="5698800" cy="2194751"/>
          </a:xfrm>
          <a:prstGeom prst="rect">
            <a:avLst/>
          </a:prstGeom>
          <a:ln w="19050">
            <a:solidFill>
              <a:srgbClr val="FF0000"/>
            </a:solidFill>
          </a:ln>
        </p:spPr>
      </p:pic>
      <p:sp>
        <p:nvSpPr>
          <p:cNvPr id="15" name="正方形/長方形 14">
            <a:extLst>
              <a:ext uri="{FF2B5EF4-FFF2-40B4-BE49-F238E27FC236}">
                <a16:creationId xmlns:a16="http://schemas.microsoft.com/office/drawing/2014/main" id="{F138968C-2DAA-42B1-A2DC-DEFC39C703DC}"/>
              </a:ext>
            </a:extLst>
          </p:cNvPr>
          <p:cNvSpPr/>
          <p:nvPr/>
        </p:nvSpPr>
        <p:spPr>
          <a:xfrm>
            <a:off x="4284000" y="4309200"/>
            <a:ext cx="3844800" cy="14832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6" name="グループ化 19">
            <a:extLst>
              <a:ext uri="{FF2B5EF4-FFF2-40B4-BE49-F238E27FC236}">
                <a16:creationId xmlns:a16="http://schemas.microsoft.com/office/drawing/2014/main" id="{41C43DF2-2419-4108-A2AB-3886150C8D13}"/>
              </a:ext>
            </a:extLst>
          </p:cNvPr>
          <p:cNvGrpSpPr>
            <a:grpSpLocks/>
          </p:cNvGrpSpPr>
          <p:nvPr/>
        </p:nvGrpSpPr>
        <p:grpSpPr bwMode="auto">
          <a:xfrm>
            <a:off x="2791421" y="5112000"/>
            <a:ext cx="433387" cy="647700"/>
            <a:chOff x="9008376" y="4278533"/>
            <a:chExt cx="432048" cy="647700"/>
          </a:xfrm>
        </p:grpSpPr>
        <p:sp>
          <p:nvSpPr>
            <p:cNvPr id="17" name="下矢印 20">
              <a:extLst>
                <a:ext uri="{FF2B5EF4-FFF2-40B4-BE49-F238E27FC236}">
                  <a16:creationId xmlns:a16="http://schemas.microsoft.com/office/drawing/2014/main" id="{BFCDC274-61F8-44AC-AAB7-07078DFAFA1A}"/>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8" name="テキスト ボックス 21">
              <a:extLst>
                <a:ext uri="{FF2B5EF4-FFF2-40B4-BE49-F238E27FC236}">
                  <a16:creationId xmlns:a16="http://schemas.microsoft.com/office/drawing/2014/main" id="{A47399D2-C991-46A9-843B-7B26D23809DB}"/>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cxnSp>
        <p:nvCxnSpPr>
          <p:cNvPr id="19" name="直線コネクタ 18">
            <a:extLst>
              <a:ext uri="{FF2B5EF4-FFF2-40B4-BE49-F238E27FC236}">
                <a16:creationId xmlns:a16="http://schemas.microsoft.com/office/drawing/2014/main" id="{38C18FB1-F0B0-4446-B147-945DF793BD63}"/>
              </a:ext>
            </a:extLst>
          </p:cNvPr>
          <p:cNvCxnSpPr>
            <a:cxnSpLocks/>
          </p:cNvCxnSpPr>
          <p:nvPr/>
        </p:nvCxnSpPr>
        <p:spPr>
          <a:xfrm>
            <a:off x="35999" y="3130751"/>
            <a:ext cx="4248001" cy="26616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3B2C3B4D-6F29-4988-BE04-483F8C66EA38}"/>
              </a:ext>
            </a:extLst>
          </p:cNvPr>
          <p:cNvCxnSpPr>
            <a:cxnSpLocks/>
          </p:cNvCxnSpPr>
          <p:nvPr/>
        </p:nvCxnSpPr>
        <p:spPr>
          <a:xfrm>
            <a:off x="5734799" y="935999"/>
            <a:ext cx="2386553" cy="338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 Box 8">
            <a:extLst>
              <a:ext uri="{FF2B5EF4-FFF2-40B4-BE49-F238E27FC236}">
                <a16:creationId xmlns:a16="http://schemas.microsoft.com/office/drawing/2014/main" id="{17FCC21D-B4F5-4295-948F-5A79E39655B3}"/>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今赤枠内で見えているのは、①でハイライトされている</a:t>
            </a:r>
            <a:r>
              <a:rPr lang="en-US" altLang="ja-JP" dirty="0" err="1">
                <a:solidFill>
                  <a:schemeClr val="bg1">
                    <a:lumMod val="50000"/>
                  </a:schemeClr>
                </a:solidFill>
                <a:latin typeface="+mn-ea"/>
              </a:rPr>
              <a:t>dinucleotideFrequency</a:t>
            </a:r>
            <a:r>
              <a:rPr lang="ja-JP" altLang="en-US" dirty="0">
                <a:solidFill>
                  <a:schemeClr val="bg1">
                    <a:lumMod val="50000"/>
                  </a:schemeClr>
                </a:solidFill>
                <a:latin typeface="+mn-ea"/>
              </a:rPr>
              <a:t>関数の概要。</a:t>
            </a:r>
            <a:r>
              <a:rPr lang="ja-JP" altLang="en-US" dirty="0">
                <a:latin typeface="+mn-ea"/>
              </a:rPr>
              <a:t>②に相当する情報として実際に与えているのが、③</a:t>
            </a:r>
            <a:r>
              <a:rPr lang="en-US" altLang="ja-JP" dirty="0" err="1">
                <a:latin typeface="+mn-ea"/>
              </a:rPr>
              <a:t>fasta</a:t>
            </a:r>
            <a:r>
              <a:rPr lang="ja-JP" altLang="en-US" dirty="0">
                <a:latin typeface="+mn-ea"/>
              </a:rPr>
              <a:t>というオブジェクト。</a:t>
            </a:r>
            <a:endParaRPr lang="en-US" altLang="ja-JP" dirty="0">
              <a:latin typeface="+mn-ea"/>
            </a:endParaRPr>
          </a:p>
        </p:txBody>
      </p:sp>
      <p:grpSp>
        <p:nvGrpSpPr>
          <p:cNvPr id="21" name="グループ化 22">
            <a:extLst>
              <a:ext uri="{FF2B5EF4-FFF2-40B4-BE49-F238E27FC236}">
                <a16:creationId xmlns:a16="http://schemas.microsoft.com/office/drawing/2014/main" id="{A211AB56-D68D-44AD-8D7D-0EC10C4D1059}"/>
              </a:ext>
            </a:extLst>
          </p:cNvPr>
          <p:cNvGrpSpPr>
            <a:grpSpLocks/>
          </p:cNvGrpSpPr>
          <p:nvPr/>
        </p:nvGrpSpPr>
        <p:grpSpPr bwMode="auto">
          <a:xfrm>
            <a:off x="2080800" y="1105200"/>
            <a:ext cx="647700" cy="368300"/>
            <a:chOff x="8113143" y="5184000"/>
            <a:chExt cx="647700" cy="369332"/>
          </a:xfrm>
        </p:grpSpPr>
        <p:sp>
          <p:nvSpPr>
            <p:cNvPr id="23" name="下矢印 23">
              <a:extLst>
                <a:ext uri="{FF2B5EF4-FFF2-40B4-BE49-F238E27FC236}">
                  <a16:creationId xmlns:a16="http://schemas.microsoft.com/office/drawing/2014/main" id="{10F21361-0E28-4E3F-9CA6-9C76537C26EB}"/>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4" name="テキスト ボックス 24">
              <a:extLst>
                <a:ext uri="{FF2B5EF4-FFF2-40B4-BE49-F238E27FC236}">
                  <a16:creationId xmlns:a16="http://schemas.microsoft.com/office/drawing/2014/main" id="{C1660B42-AE69-4D14-B65D-9DF27A2C5D6D}"/>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25" name="グループ化 25">
            <a:extLst>
              <a:ext uri="{FF2B5EF4-FFF2-40B4-BE49-F238E27FC236}">
                <a16:creationId xmlns:a16="http://schemas.microsoft.com/office/drawing/2014/main" id="{1A85CA10-BBD2-4279-9CE0-3E5DCC48660C}"/>
              </a:ext>
            </a:extLst>
          </p:cNvPr>
          <p:cNvGrpSpPr>
            <a:grpSpLocks/>
          </p:cNvGrpSpPr>
          <p:nvPr/>
        </p:nvGrpSpPr>
        <p:grpSpPr bwMode="auto">
          <a:xfrm>
            <a:off x="2936776" y="3960000"/>
            <a:ext cx="647700" cy="368300"/>
            <a:chOff x="8265543" y="5967772"/>
            <a:chExt cx="647700" cy="369332"/>
          </a:xfrm>
        </p:grpSpPr>
        <p:sp>
          <p:nvSpPr>
            <p:cNvPr id="26" name="下矢印 26">
              <a:extLst>
                <a:ext uri="{FF2B5EF4-FFF2-40B4-BE49-F238E27FC236}">
                  <a16:creationId xmlns:a16="http://schemas.microsoft.com/office/drawing/2014/main" id="{72AC89D7-1DE8-4DAC-8836-1402C9084DC0}"/>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7" name="テキスト ボックス 27">
              <a:extLst>
                <a:ext uri="{FF2B5EF4-FFF2-40B4-BE49-F238E27FC236}">
                  <a16:creationId xmlns:a16="http://schemas.microsoft.com/office/drawing/2014/main" id="{CC540D8B-76EB-446B-9FAB-1200D2D4C8B2}"/>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spTree>
    <p:extLst>
      <p:ext uri="{BB962C8B-B14F-4D97-AF65-F5344CB8AC3E}">
        <p14:creationId xmlns:p14="http://schemas.microsoft.com/office/powerpoint/2010/main" val="27596541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1BFDF93-7F3C-4B41-99BB-315E374E9A5E}"/>
              </a:ext>
            </a:extLst>
          </p:cNvPr>
          <p:cNvPicPr>
            <a:picLocks noChangeAspect="1"/>
          </p:cNvPicPr>
          <p:nvPr/>
        </p:nvPicPr>
        <p:blipFill>
          <a:blip r:embed="rId3"/>
          <a:stretch>
            <a:fillRect/>
          </a:stretch>
        </p:blipFill>
        <p:spPr>
          <a:xfrm>
            <a:off x="36002" y="936004"/>
            <a:ext cx="8958263" cy="4809173"/>
          </a:xfrm>
          <a:prstGeom prst="rect">
            <a:avLst/>
          </a:prstGeom>
        </p:spPr>
      </p:pic>
      <p:pic>
        <p:nvPicPr>
          <p:cNvPr id="3" name="図 2">
            <a:extLst>
              <a:ext uri="{FF2B5EF4-FFF2-40B4-BE49-F238E27FC236}">
                <a16:creationId xmlns:a16="http://schemas.microsoft.com/office/drawing/2014/main" id="{E0AD6A96-F4C5-455C-98E4-41BFF63E18E9}"/>
              </a:ext>
            </a:extLst>
          </p:cNvPr>
          <p:cNvPicPr>
            <a:picLocks noChangeAspect="1"/>
          </p:cNvPicPr>
          <p:nvPr/>
        </p:nvPicPr>
        <p:blipFill>
          <a:blip r:embed="rId4"/>
          <a:stretch>
            <a:fillRect/>
          </a:stretch>
        </p:blipFill>
        <p:spPr>
          <a:xfrm>
            <a:off x="792000" y="180000"/>
            <a:ext cx="5044877" cy="175275"/>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関数マニュアル</a:t>
            </a:r>
            <a:r>
              <a:rPr lang="en-US" altLang="ja-JP" sz="4000" dirty="0">
                <a:latin typeface="+mn-ea"/>
              </a:rPr>
              <a:t>7</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81</a:t>
            </a:fld>
            <a:endParaRPr lang="en-US" altLang="ja-JP" dirty="0">
              <a:solidFill>
                <a:srgbClr val="000000"/>
              </a:solidFill>
            </a:endParaRPr>
          </a:p>
        </p:txBody>
      </p:sp>
      <p:grpSp>
        <p:nvGrpSpPr>
          <p:cNvPr id="16" name="グループ化 25">
            <a:extLst>
              <a:ext uri="{FF2B5EF4-FFF2-40B4-BE49-F238E27FC236}">
                <a16:creationId xmlns:a16="http://schemas.microsoft.com/office/drawing/2014/main" id="{AD236400-2D0A-4E6B-865E-B51C9FED82C4}"/>
              </a:ext>
            </a:extLst>
          </p:cNvPr>
          <p:cNvGrpSpPr>
            <a:grpSpLocks/>
          </p:cNvGrpSpPr>
          <p:nvPr/>
        </p:nvGrpSpPr>
        <p:grpSpPr bwMode="auto">
          <a:xfrm>
            <a:off x="2822400" y="3996000"/>
            <a:ext cx="647700" cy="368300"/>
            <a:chOff x="8265543" y="5967772"/>
            <a:chExt cx="647700" cy="369332"/>
          </a:xfrm>
        </p:grpSpPr>
        <p:sp>
          <p:nvSpPr>
            <p:cNvPr id="23" name="下矢印 26">
              <a:extLst>
                <a:ext uri="{FF2B5EF4-FFF2-40B4-BE49-F238E27FC236}">
                  <a16:creationId xmlns:a16="http://schemas.microsoft.com/office/drawing/2014/main" id="{B99DA916-8EE5-4DCA-96B0-7CF532E7A20D}"/>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4" name="テキスト ボックス 27">
              <a:extLst>
                <a:ext uri="{FF2B5EF4-FFF2-40B4-BE49-F238E27FC236}">
                  <a16:creationId xmlns:a16="http://schemas.microsoft.com/office/drawing/2014/main" id="{18FFBEC5-E148-4F99-9376-16D5F83E6A9E}"/>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③</a:t>
              </a:r>
            </a:p>
          </p:txBody>
        </p:sp>
      </p:grpSp>
      <p:sp>
        <p:nvSpPr>
          <p:cNvPr id="25" name="Text Box 8">
            <a:extLst>
              <a:ext uri="{FF2B5EF4-FFF2-40B4-BE49-F238E27FC236}">
                <a16:creationId xmlns:a16="http://schemas.microsoft.com/office/drawing/2014/main" id="{C6EC0973-0064-469A-AE88-F9C9B23D732C}"/>
              </a:ext>
            </a:extLst>
          </p:cNvPr>
          <p:cNvSpPr txBox="1">
            <a:spLocks noChangeArrowheads="1"/>
          </p:cNvSpPr>
          <p:nvPr/>
        </p:nvSpPr>
        <p:spPr bwMode="auto">
          <a:xfrm>
            <a:off x="5796172" y="46100"/>
            <a:ext cx="4053371" cy="2308324"/>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今赤枠内で見えているのは、①でハイライトされている</a:t>
            </a:r>
            <a:r>
              <a:rPr lang="en-US" altLang="ja-JP" dirty="0" err="1">
                <a:solidFill>
                  <a:schemeClr val="bg1">
                    <a:lumMod val="50000"/>
                  </a:schemeClr>
                </a:solidFill>
                <a:latin typeface="+mn-ea"/>
              </a:rPr>
              <a:t>dinucleotideFrequency</a:t>
            </a:r>
            <a:r>
              <a:rPr lang="ja-JP" altLang="en-US" dirty="0">
                <a:solidFill>
                  <a:schemeClr val="bg1">
                    <a:lumMod val="50000"/>
                  </a:schemeClr>
                </a:solidFill>
                <a:latin typeface="+mn-ea"/>
              </a:rPr>
              <a:t>関数の概要。②に相当する情報として実際に与えているのが、③</a:t>
            </a:r>
            <a:r>
              <a:rPr lang="en-US" altLang="ja-JP" dirty="0" err="1">
                <a:solidFill>
                  <a:schemeClr val="bg1">
                    <a:lumMod val="50000"/>
                  </a:schemeClr>
                </a:solidFill>
                <a:latin typeface="+mn-ea"/>
              </a:rPr>
              <a:t>fasta</a:t>
            </a:r>
            <a:r>
              <a:rPr lang="ja-JP" altLang="en-US" dirty="0">
                <a:solidFill>
                  <a:schemeClr val="bg1">
                    <a:lumMod val="50000"/>
                  </a:schemeClr>
                </a:solidFill>
                <a:latin typeface="+mn-ea"/>
              </a:rPr>
              <a:t>というオブジェクト。</a:t>
            </a:r>
            <a:r>
              <a:rPr lang="ja-JP" altLang="en-US" dirty="0">
                <a:solidFill>
                  <a:srgbClr val="FF0000"/>
                </a:solidFill>
                <a:latin typeface="+mn-ea"/>
              </a:rPr>
              <a:t>③は</a:t>
            </a:r>
            <a:r>
              <a:rPr lang="ja-JP" altLang="en-US" dirty="0">
                <a:latin typeface="+mn-ea"/>
              </a:rPr>
              <a:t>、④入力ファイル名情報の文字列である、⑤</a:t>
            </a:r>
            <a:r>
              <a:rPr lang="en-US" altLang="ja-JP" dirty="0" err="1">
                <a:latin typeface="+mn-ea"/>
              </a:rPr>
              <a:t>in_f</a:t>
            </a:r>
            <a:r>
              <a:rPr lang="ja-JP" altLang="en-US" dirty="0">
                <a:latin typeface="+mn-ea"/>
              </a:rPr>
              <a:t>を与えて読み込んだ情報。つまり実質的に</a:t>
            </a:r>
            <a:r>
              <a:rPr lang="ja-JP" altLang="en-US" dirty="0">
                <a:solidFill>
                  <a:srgbClr val="FF0000"/>
                </a:solidFill>
                <a:latin typeface="+mn-ea"/>
              </a:rPr>
              <a:t>入力ファイルの中身</a:t>
            </a:r>
            <a:r>
              <a:rPr lang="ja-JP" altLang="en-US" dirty="0">
                <a:latin typeface="+mn-ea"/>
              </a:rPr>
              <a:t>だということです。</a:t>
            </a:r>
            <a:endParaRPr lang="en-US" altLang="ja-JP" dirty="0">
              <a:latin typeface="+mn-ea"/>
            </a:endParaRPr>
          </a:p>
        </p:txBody>
      </p:sp>
      <p:grpSp>
        <p:nvGrpSpPr>
          <p:cNvPr id="26" name="グループ化 19">
            <a:extLst>
              <a:ext uri="{FF2B5EF4-FFF2-40B4-BE49-F238E27FC236}">
                <a16:creationId xmlns:a16="http://schemas.microsoft.com/office/drawing/2014/main" id="{2F4E6A70-2090-4545-9424-E33007FD951E}"/>
              </a:ext>
            </a:extLst>
          </p:cNvPr>
          <p:cNvGrpSpPr>
            <a:grpSpLocks/>
          </p:cNvGrpSpPr>
          <p:nvPr/>
        </p:nvGrpSpPr>
        <p:grpSpPr bwMode="auto">
          <a:xfrm>
            <a:off x="2088000" y="2210400"/>
            <a:ext cx="433387" cy="647700"/>
            <a:chOff x="9008376" y="4278533"/>
            <a:chExt cx="432048" cy="647700"/>
          </a:xfrm>
        </p:grpSpPr>
        <p:sp>
          <p:nvSpPr>
            <p:cNvPr id="27" name="下矢印 20">
              <a:extLst>
                <a:ext uri="{FF2B5EF4-FFF2-40B4-BE49-F238E27FC236}">
                  <a16:creationId xmlns:a16="http://schemas.microsoft.com/office/drawing/2014/main" id="{9448B895-18E2-43DD-9A11-C7958D23BF7A}"/>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8" name="テキスト ボックス 21">
              <a:extLst>
                <a:ext uri="{FF2B5EF4-FFF2-40B4-BE49-F238E27FC236}">
                  <a16:creationId xmlns:a16="http://schemas.microsoft.com/office/drawing/2014/main" id="{EDC52773-4175-45CA-9EE0-9A0B47D8B614}"/>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grpSp>
        <p:nvGrpSpPr>
          <p:cNvPr id="29" name="グループ化 25">
            <a:extLst>
              <a:ext uri="{FF2B5EF4-FFF2-40B4-BE49-F238E27FC236}">
                <a16:creationId xmlns:a16="http://schemas.microsoft.com/office/drawing/2014/main" id="{A91D25D7-50E1-436D-AE55-A5FE60793413}"/>
              </a:ext>
            </a:extLst>
          </p:cNvPr>
          <p:cNvGrpSpPr>
            <a:grpSpLocks/>
          </p:cNvGrpSpPr>
          <p:nvPr/>
        </p:nvGrpSpPr>
        <p:grpSpPr bwMode="auto">
          <a:xfrm>
            <a:off x="272480" y="2088000"/>
            <a:ext cx="647700" cy="368300"/>
            <a:chOff x="8265543" y="5967772"/>
            <a:chExt cx="647700" cy="369332"/>
          </a:xfrm>
        </p:grpSpPr>
        <p:sp>
          <p:nvSpPr>
            <p:cNvPr id="30" name="下矢印 26">
              <a:extLst>
                <a:ext uri="{FF2B5EF4-FFF2-40B4-BE49-F238E27FC236}">
                  <a16:creationId xmlns:a16="http://schemas.microsoft.com/office/drawing/2014/main" id="{3456356D-E721-4C27-A4BC-60F8A4D6FE96}"/>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1" name="テキスト ボックス 27">
              <a:extLst>
                <a:ext uri="{FF2B5EF4-FFF2-40B4-BE49-F238E27FC236}">
                  <a16:creationId xmlns:a16="http://schemas.microsoft.com/office/drawing/2014/main" id="{28385034-CD03-4C54-AB52-B73BE42E1195}"/>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cxnSp>
        <p:nvCxnSpPr>
          <p:cNvPr id="32" name="直線コネクタ 31">
            <a:extLst>
              <a:ext uri="{FF2B5EF4-FFF2-40B4-BE49-F238E27FC236}">
                <a16:creationId xmlns:a16="http://schemas.microsoft.com/office/drawing/2014/main" id="{971143BB-422E-4847-BBC3-D3F8BB149204}"/>
              </a:ext>
            </a:extLst>
          </p:cNvPr>
          <p:cNvCxnSpPr/>
          <p:nvPr/>
        </p:nvCxnSpPr>
        <p:spPr>
          <a:xfrm>
            <a:off x="431999" y="2636912"/>
            <a:ext cx="342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EE1455BC-4089-46BE-AD85-121618F5E948}"/>
              </a:ext>
            </a:extLst>
          </p:cNvPr>
          <p:cNvCxnSpPr/>
          <p:nvPr/>
        </p:nvCxnSpPr>
        <p:spPr>
          <a:xfrm>
            <a:off x="2682000" y="3841200"/>
            <a:ext cx="342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4" name="グループ化 25">
            <a:extLst>
              <a:ext uri="{FF2B5EF4-FFF2-40B4-BE49-F238E27FC236}">
                <a16:creationId xmlns:a16="http://schemas.microsoft.com/office/drawing/2014/main" id="{1709DCEC-B2CD-4D11-80E2-B1CF145A71DC}"/>
              </a:ext>
            </a:extLst>
          </p:cNvPr>
          <p:cNvGrpSpPr>
            <a:grpSpLocks/>
          </p:cNvGrpSpPr>
          <p:nvPr/>
        </p:nvGrpSpPr>
        <p:grpSpPr bwMode="auto">
          <a:xfrm>
            <a:off x="2505100" y="3276724"/>
            <a:ext cx="647700" cy="368300"/>
            <a:chOff x="8265543" y="5967772"/>
            <a:chExt cx="647700" cy="369332"/>
          </a:xfrm>
        </p:grpSpPr>
        <p:sp>
          <p:nvSpPr>
            <p:cNvPr id="35" name="下矢印 26">
              <a:extLst>
                <a:ext uri="{FF2B5EF4-FFF2-40B4-BE49-F238E27FC236}">
                  <a16:creationId xmlns:a16="http://schemas.microsoft.com/office/drawing/2014/main" id="{FA6B358C-E61E-4B34-9069-280372CC87A8}"/>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6" name="テキスト ボックス 27">
              <a:extLst>
                <a:ext uri="{FF2B5EF4-FFF2-40B4-BE49-F238E27FC236}">
                  <a16:creationId xmlns:a16="http://schemas.microsoft.com/office/drawing/2014/main" id="{05874793-20A6-4401-9AE8-A4AF56FF6F5F}"/>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spTree>
    <p:extLst>
      <p:ext uri="{BB962C8B-B14F-4D97-AF65-F5344CB8AC3E}">
        <p14:creationId xmlns:p14="http://schemas.microsoft.com/office/powerpoint/2010/main" val="12843141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12DBB6D-350E-4510-BEB2-44E437AB1B53}"/>
              </a:ext>
            </a:extLst>
          </p:cNvPr>
          <p:cNvPicPr>
            <a:picLocks noChangeAspect="1"/>
          </p:cNvPicPr>
          <p:nvPr/>
        </p:nvPicPr>
        <p:blipFill>
          <a:blip r:embed="rId3"/>
          <a:stretch>
            <a:fillRect/>
          </a:stretch>
        </p:blipFill>
        <p:spPr>
          <a:xfrm>
            <a:off x="36000" y="936000"/>
            <a:ext cx="9391650" cy="5162550"/>
          </a:xfrm>
          <a:prstGeom prst="rect">
            <a:avLst/>
          </a:prstGeom>
        </p:spPr>
      </p:pic>
      <p:pic>
        <p:nvPicPr>
          <p:cNvPr id="3" name="図 2">
            <a:extLst>
              <a:ext uri="{FF2B5EF4-FFF2-40B4-BE49-F238E27FC236}">
                <a16:creationId xmlns:a16="http://schemas.microsoft.com/office/drawing/2014/main" id="{E0AD6A96-F4C5-455C-98E4-41BFF63E18E9}"/>
              </a:ext>
            </a:extLst>
          </p:cNvPr>
          <p:cNvPicPr>
            <a:picLocks noChangeAspect="1"/>
          </p:cNvPicPr>
          <p:nvPr/>
        </p:nvPicPr>
        <p:blipFill>
          <a:blip r:embed="rId4"/>
          <a:stretch>
            <a:fillRect/>
          </a:stretch>
        </p:blipFill>
        <p:spPr>
          <a:xfrm>
            <a:off x="792000" y="180000"/>
            <a:ext cx="5044877" cy="175275"/>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関数マニュアル</a:t>
            </a:r>
            <a:r>
              <a:rPr lang="en-US" altLang="ja-JP" sz="4000" dirty="0">
                <a:latin typeface="+mn-ea"/>
              </a:rPr>
              <a:t>8</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82</a:t>
            </a:fld>
            <a:endParaRPr lang="en-US" altLang="ja-JP" dirty="0">
              <a:solidFill>
                <a:srgbClr val="000000"/>
              </a:solidFill>
            </a:endParaRPr>
          </a:p>
        </p:txBody>
      </p:sp>
      <p:pic>
        <p:nvPicPr>
          <p:cNvPr id="4" name="図 3">
            <a:extLst>
              <a:ext uri="{FF2B5EF4-FFF2-40B4-BE49-F238E27FC236}">
                <a16:creationId xmlns:a16="http://schemas.microsoft.com/office/drawing/2014/main" id="{7438A371-7825-498C-8FCE-37F828FB209A}"/>
              </a:ext>
            </a:extLst>
          </p:cNvPr>
          <p:cNvPicPr>
            <a:picLocks noChangeAspect="1"/>
          </p:cNvPicPr>
          <p:nvPr/>
        </p:nvPicPr>
        <p:blipFill rotWithShape="1">
          <a:blip r:embed="rId5"/>
          <a:srcRect l="1" r="688"/>
          <a:stretch/>
        </p:blipFill>
        <p:spPr>
          <a:xfrm>
            <a:off x="35999" y="936000"/>
            <a:ext cx="5698800" cy="2194751"/>
          </a:xfrm>
          <a:prstGeom prst="rect">
            <a:avLst/>
          </a:prstGeom>
          <a:ln w="9525">
            <a:solidFill>
              <a:schemeClr val="tx1"/>
            </a:solidFill>
          </a:ln>
        </p:spPr>
      </p:pic>
      <p:cxnSp>
        <p:nvCxnSpPr>
          <p:cNvPr id="19" name="直線コネクタ 18">
            <a:extLst>
              <a:ext uri="{FF2B5EF4-FFF2-40B4-BE49-F238E27FC236}">
                <a16:creationId xmlns:a16="http://schemas.microsoft.com/office/drawing/2014/main" id="{38C18FB1-F0B0-4446-B147-945DF793BD63}"/>
              </a:ext>
            </a:extLst>
          </p:cNvPr>
          <p:cNvCxnSpPr>
            <a:cxnSpLocks/>
          </p:cNvCxnSpPr>
          <p:nvPr/>
        </p:nvCxnSpPr>
        <p:spPr>
          <a:xfrm>
            <a:off x="35999" y="3130751"/>
            <a:ext cx="4248001" cy="266164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3B2C3B4D-6F29-4988-BE04-483F8C66EA38}"/>
              </a:ext>
            </a:extLst>
          </p:cNvPr>
          <p:cNvCxnSpPr>
            <a:cxnSpLocks/>
          </p:cNvCxnSpPr>
          <p:nvPr/>
        </p:nvCxnSpPr>
        <p:spPr>
          <a:xfrm>
            <a:off x="5734799" y="935999"/>
            <a:ext cx="2386553" cy="3384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 name="グループ化 22">
            <a:extLst>
              <a:ext uri="{FF2B5EF4-FFF2-40B4-BE49-F238E27FC236}">
                <a16:creationId xmlns:a16="http://schemas.microsoft.com/office/drawing/2014/main" id="{A211AB56-D68D-44AD-8D7D-0EC10C4D1059}"/>
              </a:ext>
            </a:extLst>
          </p:cNvPr>
          <p:cNvGrpSpPr>
            <a:grpSpLocks/>
          </p:cNvGrpSpPr>
          <p:nvPr/>
        </p:nvGrpSpPr>
        <p:grpSpPr bwMode="auto">
          <a:xfrm>
            <a:off x="2080800" y="1105200"/>
            <a:ext cx="647700" cy="368300"/>
            <a:chOff x="8113143" y="5184000"/>
            <a:chExt cx="647700" cy="369332"/>
          </a:xfrm>
        </p:grpSpPr>
        <p:sp>
          <p:nvSpPr>
            <p:cNvPr id="23" name="下矢印 23">
              <a:extLst>
                <a:ext uri="{FF2B5EF4-FFF2-40B4-BE49-F238E27FC236}">
                  <a16:creationId xmlns:a16="http://schemas.microsoft.com/office/drawing/2014/main" id="{10F21361-0E28-4E3F-9CA6-9C76537C26EB}"/>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4" name="テキスト ボックス 24">
              <a:extLst>
                <a:ext uri="{FF2B5EF4-FFF2-40B4-BE49-F238E27FC236}">
                  <a16:creationId xmlns:a16="http://schemas.microsoft.com/office/drawing/2014/main" id="{C1660B42-AE69-4D14-B65D-9DF27A2C5D6D}"/>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25" name="グループ化 25">
            <a:extLst>
              <a:ext uri="{FF2B5EF4-FFF2-40B4-BE49-F238E27FC236}">
                <a16:creationId xmlns:a16="http://schemas.microsoft.com/office/drawing/2014/main" id="{1A85CA10-BBD2-4279-9CE0-3E5DCC48660C}"/>
              </a:ext>
            </a:extLst>
          </p:cNvPr>
          <p:cNvGrpSpPr>
            <a:grpSpLocks/>
          </p:cNvGrpSpPr>
          <p:nvPr/>
        </p:nvGrpSpPr>
        <p:grpSpPr bwMode="auto">
          <a:xfrm>
            <a:off x="2936776" y="3960000"/>
            <a:ext cx="647700" cy="368300"/>
            <a:chOff x="8265543" y="5967772"/>
            <a:chExt cx="647700" cy="369332"/>
          </a:xfrm>
        </p:grpSpPr>
        <p:sp>
          <p:nvSpPr>
            <p:cNvPr id="26" name="下矢印 26">
              <a:extLst>
                <a:ext uri="{FF2B5EF4-FFF2-40B4-BE49-F238E27FC236}">
                  <a16:creationId xmlns:a16="http://schemas.microsoft.com/office/drawing/2014/main" id="{72AC89D7-1DE8-4DAC-8836-1402C9084DC0}"/>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7" name="テキスト ボックス 27">
              <a:extLst>
                <a:ext uri="{FF2B5EF4-FFF2-40B4-BE49-F238E27FC236}">
                  <a16:creationId xmlns:a16="http://schemas.microsoft.com/office/drawing/2014/main" id="{CC540D8B-76EB-446B-9FAB-1200D2D4C8B2}"/>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sp>
        <p:nvSpPr>
          <p:cNvPr id="28" name="Text Box 8">
            <a:extLst>
              <a:ext uri="{FF2B5EF4-FFF2-40B4-BE49-F238E27FC236}">
                <a16:creationId xmlns:a16="http://schemas.microsoft.com/office/drawing/2014/main" id="{B5C8569B-7777-4BC1-AC51-F540131B71A2}"/>
              </a:ext>
            </a:extLst>
          </p:cNvPr>
          <p:cNvSpPr txBox="1">
            <a:spLocks noChangeArrowheads="1"/>
          </p:cNvSpPr>
          <p:nvPr/>
        </p:nvSpPr>
        <p:spPr bwMode="auto">
          <a:xfrm>
            <a:off x="5796172" y="46100"/>
            <a:ext cx="4053371" cy="369331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今赤枠内で見えているのは、①でハイライトされている</a:t>
            </a:r>
            <a:r>
              <a:rPr lang="en-US" altLang="ja-JP" dirty="0" err="1">
                <a:solidFill>
                  <a:schemeClr val="bg1">
                    <a:lumMod val="50000"/>
                  </a:schemeClr>
                </a:solidFill>
                <a:latin typeface="+mn-ea"/>
              </a:rPr>
              <a:t>dinucleotideFrequency</a:t>
            </a:r>
            <a:r>
              <a:rPr lang="ja-JP" altLang="en-US" dirty="0">
                <a:solidFill>
                  <a:schemeClr val="bg1">
                    <a:lumMod val="50000"/>
                  </a:schemeClr>
                </a:solidFill>
                <a:latin typeface="+mn-ea"/>
              </a:rPr>
              <a:t>関数の概要。②に相当する情報として実際に与えているのが、③</a:t>
            </a:r>
            <a:r>
              <a:rPr lang="en-US" altLang="ja-JP" dirty="0" err="1">
                <a:solidFill>
                  <a:schemeClr val="bg1">
                    <a:lumMod val="50000"/>
                  </a:schemeClr>
                </a:solidFill>
                <a:latin typeface="+mn-ea"/>
              </a:rPr>
              <a:t>fasta</a:t>
            </a:r>
            <a:r>
              <a:rPr lang="ja-JP" altLang="en-US" dirty="0">
                <a:solidFill>
                  <a:schemeClr val="bg1">
                    <a:lumMod val="50000"/>
                  </a:schemeClr>
                </a:solidFill>
                <a:latin typeface="+mn-ea"/>
              </a:rPr>
              <a:t>というオブジェクト。③は、④入力ファイル名情報の文字列ベクトルである、⑤</a:t>
            </a:r>
            <a:r>
              <a:rPr lang="en-US" altLang="ja-JP" dirty="0" err="1">
                <a:solidFill>
                  <a:schemeClr val="bg1">
                    <a:lumMod val="50000"/>
                  </a:schemeClr>
                </a:solidFill>
                <a:latin typeface="+mn-ea"/>
              </a:rPr>
              <a:t>in_f</a:t>
            </a:r>
            <a:r>
              <a:rPr lang="ja-JP" altLang="en-US" dirty="0">
                <a:solidFill>
                  <a:schemeClr val="bg1">
                    <a:lumMod val="50000"/>
                  </a:schemeClr>
                </a:solidFill>
                <a:latin typeface="+mn-ea"/>
              </a:rPr>
              <a:t>を与えて読み込んだ情報。つまり実質的に入力ファイルの中身だということです。</a:t>
            </a:r>
            <a:r>
              <a:rPr lang="ja-JP" altLang="en-US" dirty="0">
                <a:latin typeface="+mn-ea"/>
              </a:rPr>
              <a:t>例題</a:t>
            </a:r>
            <a:r>
              <a:rPr lang="en-US" altLang="ja-JP" dirty="0">
                <a:latin typeface="+mn-ea"/>
              </a:rPr>
              <a:t>1</a:t>
            </a:r>
            <a:r>
              <a:rPr lang="ja-JP" altLang="en-US" dirty="0">
                <a:latin typeface="+mn-ea"/>
              </a:rPr>
              <a:t>のスクリプトでは、</a:t>
            </a:r>
            <a:r>
              <a:rPr lang="en-US" altLang="ja-JP" dirty="0" err="1">
                <a:latin typeface="+mn-ea"/>
              </a:rPr>
              <a:t>dinucleotideFrequency</a:t>
            </a:r>
            <a:r>
              <a:rPr lang="ja-JP" altLang="en-US" dirty="0">
                <a:latin typeface="+mn-ea"/>
              </a:rPr>
              <a:t>関数の入力として③</a:t>
            </a:r>
            <a:r>
              <a:rPr lang="en-US" altLang="ja-JP" dirty="0" err="1">
                <a:latin typeface="+mn-ea"/>
              </a:rPr>
              <a:t>fasta</a:t>
            </a:r>
            <a:r>
              <a:rPr lang="ja-JP" altLang="en-US" dirty="0">
                <a:latin typeface="+mn-ea"/>
              </a:rPr>
              <a:t>オブジェクトしか与えていませんが、④の赤枠で示されているように多数の</a:t>
            </a:r>
            <a:r>
              <a:rPr lang="ja-JP" altLang="en-US" dirty="0">
                <a:solidFill>
                  <a:srgbClr val="FF0000"/>
                </a:solidFill>
                <a:latin typeface="+mn-ea"/>
              </a:rPr>
              <a:t>オプションが利用可能</a:t>
            </a:r>
            <a:r>
              <a:rPr lang="ja-JP" altLang="en-US" dirty="0">
                <a:latin typeface="+mn-ea"/>
              </a:rPr>
              <a:t>であることが分かります。</a:t>
            </a:r>
            <a:endParaRPr lang="en-US" altLang="ja-JP" dirty="0">
              <a:latin typeface="+mn-ea"/>
            </a:endParaRPr>
          </a:p>
        </p:txBody>
      </p:sp>
      <p:sp>
        <p:nvSpPr>
          <p:cNvPr id="29" name="正方形/長方形 28">
            <a:extLst>
              <a:ext uri="{FF2B5EF4-FFF2-40B4-BE49-F238E27FC236}">
                <a16:creationId xmlns:a16="http://schemas.microsoft.com/office/drawing/2014/main" id="{8BAEF556-6102-41B9-B7F0-9A3684B4275C}"/>
              </a:ext>
            </a:extLst>
          </p:cNvPr>
          <p:cNvSpPr/>
          <p:nvPr/>
        </p:nvSpPr>
        <p:spPr>
          <a:xfrm>
            <a:off x="12501" y="936000"/>
            <a:ext cx="5361777" cy="5760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30" name="グループ化 19">
            <a:extLst>
              <a:ext uri="{FF2B5EF4-FFF2-40B4-BE49-F238E27FC236}">
                <a16:creationId xmlns:a16="http://schemas.microsoft.com/office/drawing/2014/main" id="{F71D890C-A872-4730-ADB6-7D310D11D1CE}"/>
              </a:ext>
            </a:extLst>
          </p:cNvPr>
          <p:cNvGrpSpPr>
            <a:grpSpLocks/>
          </p:cNvGrpSpPr>
          <p:nvPr/>
        </p:nvGrpSpPr>
        <p:grpSpPr bwMode="auto">
          <a:xfrm>
            <a:off x="5364000" y="900000"/>
            <a:ext cx="433387" cy="647700"/>
            <a:chOff x="9008376" y="4278533"/>
            <a:chExt cx="432048" cy="647700"/>
          </a:xfrm>
        </p:grpSpPr>
        <p:sp>
          <p:nvSpPr>
            <p:cNvPr id="31" name="下矢印 20">
              <a:extLst>
                <a:ext uri="{FF2B5EF4-FFF2-40B4-BE49-F238E27FC236}">
                  <a16:creationId xmlns:a16="http://schemas.microsoft.com/office/drawing/2014/main" id="{D34978DD-6852-4486-9E65-DA8814908F06}"/>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2" name="テキスト ボックス 21">
              <a:extLst>
                <a:ext uri="{FF2B5EF4-FFF2-40B4-BE49-F238E27FC236}">
                  <a16:creationId xmlns:a16="http://schemas.microsoft.com/office/drawing/2014/main" id="{B73AD39D-479B-4413-BB37-DE8A81F8985C}"/>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Tree>
    <p:extLst>
      <p:ext uri="{BB962C8B-B14F-4D97-AF65-F5344CB8AC3E}">
        <p14:creationId xmlns:p14="http://schemas.microsoft.com/office/powerpoint/2010/main" val="5582738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12DBB6D-350E-4510-BEB2-44E437AB1B53}"/>
              </a:ext>
            </a:extLst>
          </p:cNvPr>
          <p:cNvPicPr>
            <a:picLocks noChangeAspect="1"/>
          </p:cNvPicPr>
          <p:nvPr/>
        </p:nvPicPr>
        <p:blipFill>
          <a:blip r:embed="rId3"/>
          <a:stretch>
            <a:fillRect/>
          </a:stretch>
        </p:blipFill>
        <p:spPr>
          <a:xfrm>
            <a:off x="36000" y="936000"/>
            <a:ext cx="9391650" cy="5162550"/>
          </a:xfrm>
          <a:prstGeom prst="rect">
            <a:avLst/>
          </a:prstGeom>
        </p:spPr>
      </p:pic>
      <p:pic>
        <p:nvPicPr>
          <p:cNvPr id="3" name="図 2">
            <a:extLst>
              <a:ext uri="{FF2B5EF4-FFF2-40B4-BE49-F238E27FC236}">
                <a16:creationId xmlns:a16="http://schemas.microsoft.com/office/drawing/2014/main" id="{E0AD6A96-F4C5-455C-98E4-41BFF63E18E9}"/>
              </a:ext>
            </a:extLst>
          </p:cNvPr>
          <p:cNvPicPr>
            <a:picLocks noChangeAspect="1"/>
          </p:cNvPicPr>
          <p:nvPr/>
        </p:nvPicPr>
        <p:blipFill>
          <a:blip r:embed="rId4"/>
          <a:stretch>
            <a:fillRect/>
          </a:stretch>
        </p:blipFill>
        <p:spPr>
          <a:xfrm>
            <a:off x="792000" y="180000"/>
            <a:ext cx="5044877" cy="175275"/>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関数マニュアル</a:t>
            </a:r>
            <a:r>
              <a:rPr lang="en-US" altLang="ja-JP" sz="4000" dirty="0">
                <a:latin typeface="+mn-ea"/>
              </a:rPr>
              <a:t>9</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83</a:t>
            </a:fld>
            <a:endParaRPr lang="en-US" altLang="ja-JP" dirty="0">
              <a:solidFill>
                <a:srgbClr val="000000"/>
              </a:solidFill>
            </a:endParaRPr>
          </a:p>
        </p:txBody>
      </p:sp>
      <p:pic>
        <p:nvPicPr>
          <p:cNvPr id="4" name="図 3">
            <a:extLst>
              <a:ext uri="{FF2B5EF4-FFF2-40B4-BE49-F238E27FC236}">
                <a16:creationId xmlns:a16="http://schemas.microsoft.com/office/drawing/2014/main" id="{7438A371-7825-498C-8FCE-37F828FB209A}"/>
              </a:ext>
            </a:extLst>
          </p:cNvPr>
          <p:cNvPicPr>
            <a:picLocks noChangeAspect="1"/>
          </p:cNvPicPr>
          <p:nvPr/>
        </p:nvPicPr>
        <p:blipFill rotWithShape="1">
          <a:blip r:embed="rId5"/>
          <a:srcRect l="1" r="688"/>
          <a:stretch/>
        </p:blipFill>
        <p:spPr>
          <a:xfrm>
            <a:off x="35999" y="936000"/>
            <a:ext cx="5698800" cy="2194751"/>
          </a:xfrm>
          <a:prstGeom prst="rect">
            <a:avLst/>
          </a:prstGeom>
          <a:ln w="9525">
            <a:solidFill>
              <a:schemeClr val="tx1"/>
            </a:solidFill>
          </a:ln>
        </p:spPr>
      </p:pic>
      <p:cxnSp>
        <p:nvCxnSpPr>
          <p:cNvPr id="19" name="直線コネクタ 18">
            <a:extLst>
              <a:ext uri="{FF2B5EF4-FFF2-40B4-BE49-F238E27FC236}">
                <a16:creationId xmlns:a16="http://schemas.microsoft.com/office/drawing/2014/main" id="{38C18FB1-F0B0-4446-B147-945DF793BD63}"/>
              </a:ext>
            </a:extLst>
          </p:cNvPr>
          <p:cNvCxnSpPr>
            <a:cxnSpLocks/>
          </p:cNvCxnSpPr>
          <p:nvPr/>
        </p:nvCxnSpPr>
        <p:spPr>
          <a:xfrm>
            <a:off x="35999" y="3130751"/>
            <a:ext cx="4248001" cy="266164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3B2C3B4D-6F29-4988-BE04-483F8C66EA38}"/>
              </a:ext>
            </a:extLst>
          </p:cNvPr>
          <p:cNvCxnSpPr>
            <a:cxnSpLocks/>
          </p:cNvCxnSpPr>
          <p:nvPr/>
        </p:nvCxnSpPr>
        <p:spPr>
          <a:xfrm>
            <a:off x="5734799" y="935999"/>
            <a:ext cx="2386553" cy="3384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 Box 8">
            <a:extLst>
              <a:ext uri="{FF2B5EF4-FFF2-40B4-BE49-F238E27FC236}">
                <a16:creationId xmlns:a16="http://schemas.microsoft.com/office/drawing/2014/main" id="{B5C8569B-7777-4BC1-AC51-F540131B71A2}"/>
              </a:ext>
            </a:extLst>
          </p:cNvPr>
          <p:cNvSpPr txBox="1">
            <a:spLocks noChangeArrowheads="1"/>
          </p:cNvSpPr>
          <p:nvPr/>
        </p:nvSpPr>
        <p:spPr bwMode="auto">
          <a:xfrm>
            <a:off x="5796172" y="46100"/>
            <a:ext cx="4053371" cy="590931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今赤枠内で見えているのは、①でハイライトされている</a:t>
            </a:r>
            <a:r>
              <a:rPr lang="en-US" altLang="ja-JP" dirty="0" err="1">
                <a:solidFill>
                  <a:schemeClr val="bg1">
                    <a:lumMod val="50000"/>
                  </a:schemeClr>
                </a:solidFill>
                <a:latin typeface="+mn-ea"/>
              </a:rPr>
              <a:t>dinucleotideFrequency</a:t>
            </a:r>
            <a:r>
              <a:rPr lang="ja-JP" altLang="en-US" dirty="0">
                <a:solidFill>
                  <a:schemeClr val="bg1">
                    <a:lumMod val="50000"/>
                  </a:schemeClr>
                </a:solidFill>
                <a:latin typeface="+mn-ea"/>
              </a:rPr>
              <a:t>関数の概要。②に相当する情報として実際に与えているのが、③</a:t>
            </a:r>
            <a:r>
              <a:rPr lang="en-US" altLang="ja-JP" dirty="0" err="1">
                <a:solidFill>
                  <a:schemeClr val="bg1">
                    <a:lumMod val="50000"/>
                  </a:schemeClr>
                </a:solidFill>
                <a:latin typeface="+mn-ea"/>
              </a:rPr>
              <a:t>fasta</a:t>
            </a:r>
            <a:r>
              <a:rPr lang="ja-JP" altLang="en-US" dirty="0">
                <a:solidFill>
                  <a:schemeClr val="bg1">
                    <a:lumMod val="50000"/>
                  </a:schemeClr>
                </a:solidFill>
                <a:latin typeface="+mn-ea"/>
              </a:rPr>
              <a:t>というオブジェクト。③は、④入力ファイル名情報の文字列ベクトルである、⑤</a:t>
            </a:r>
            <a:r>
              <a:rPr lang="en-US" altLang="ja-JP" dirty="0" err="1">
                <a:solidFill>
                  <a:schemeClr val="bg1">
                    <a:lumMod val="50000"/>
                  </a:schemeClr>
                </a:solidFill>
                <a:latin typeface="+mn-ea"/>
              </a:rPr>
              <a:t>in_f</a:t>
            </a:r>
            <a:r>
              <a:rPr lang="ja-JP" altLang="en-US" dirty="0">
                <a:solidFill>
                  <a:schemeClr val="bg1">
                    <a:lumMod val="50000"/>
                  </a:schemeClr>
                </a:solidFill>
                <a:latin typeface="+mn-ea"/>
              </a:rPr>
              <a:t>を与えて読み込んだ情報。つまり実質的に入力ファイルの中身だということです。例題</a:t>
            </a:r>
            <a:r>
              <a:rPr lang="en-US" altLang="ja-JP" dirty="0">
                <a:solidFill>
                  <a:schemeClr val="bg1">
                    <a:lumMod val="50000"/>
                  </a:schemeClr>
                </a:solidFill>
                <a:latin typeface="+mn-ea"/>
              </a:rPr>
              <a:t>1</a:t>
            </a:r>
            <a:r>
              <a:rPr lang="ja-JP" altLang="en-US" dirty="0">
                <a:solidFill>
                  <a:schemeClr val="bg1">
                    <a:lumMod val="50000"/>
                  </a:schemeClr>
                </a:solidFill>
                <a:latin typeface="+mn-ea"/>
              </a:rPr>
              <a:t>のスクリプトでは、</a:t>
            </a:r>
            <a:r>
              <a:rPr lang="en-US" altLang="ja-JP" dirty="0" err="1">
                <a:solidFill>
                  <a:schemeClr val="bg1">
                    <a:lumMod val="50000"/>
                  </a:schemeClr>
                </a:solidFill>
                <a:latin typeface="+mn-ea"/>
              </a:rPr>
              <a:t>dinucleotideFrequency</a:t>
            </a:r>
            <a:r>
              <a:rPr lang="ja-JP" altLang="en-US" dirty="0">
                <a:solidFill>
                  <a:schemeClr val="bg1">
                    <a:lumMod val="50000"/>
                  </a:schemeClr>
                </a:solidFill>
                <a:latin typeface="+mn-ea"/>
              </a:rPr>
              <a:t>関数の入力として③</a:t>
            </a:r>
            <a:r>
              <a:rPr lang="en-US" altLang="ja-JP" dirty="0" err="1">
                <a:solidFill>
                  <a:schemeClr val="bg1">
                    <a:lumMod val="50000"/>
                  </a:schemeClr>
                </a:solidFill>
                <a:latin typeface="+mn-ea"/>
              </a:rPr>
              <a:t>fasta</a:t>
            </a:r>
            <a:r>
              <a:rPr lang="ja-JP" altLang="en-US" dirty="0">
                <a:solidFill>
                  <a:schemeClr val="bg1">
                    <a:lumMod val="50000"/>
                  </a:schemeClr>
                </a:solidFill>
                <a:latin typeface="+mn-ea"/>
              </a:rPr>
              <a:t>オブジェクトしか与えていませんが、④の赤枠で示されているように多数のオプションが利用可能であることが分かります。</a:t>
            </a:r>
            <a:r>
              <a:rPr lang="ja-JP" altLang="en-US" dirty="0">
                <a:latin typeface="+mn-ea"/>
              </a:rPr>
              <a:t>例えば⑤</a:t>
            </a:r>
            <a:r>
              <a:rPr lang="en-US" altLang="ja-JP" dirty="0" err="1">
                <a:solidFill>
                  <a:srgbClr val="FF0000"/>
                </a:solidFill>
                <a:latin typeface="+mn-ea"/>
              </a:rPr>
              <a:t>as.prob</a:t>
            </a:r>
            <a:r>
              <a:rPr lang="ja-JP" altLang="en-US" dirty="0">
                <a:latin typeface="+mn-ea"/>
              </a:rPr>
              <a:t>オプションは「（出現頻度ではなく）出現確率として</a:t>
            </a:r>
            <a:r>
              <a:rPr lang="en-US" altLang="ja-JP" dirty="0">
                <a:latin typeface="+mn-ea"/>
              </a:rPr>
              <a:t>(</a:t>
            </a:r>
            <a:r>
              <a:rPr lang="en-US" altLang="ja-JP" dirty="0">
                <a:solidFill>
                  <a:srgbClr val="FF0000"/>
                </a:solidFill>
                <a:latin typeface="+mn-ea"/>
              </a:rPr>
              <a:t>as</a:t>
            </a:r>
            <a:r>
              <a:rPr lang="en-US" altLang="ja-JP" dirty="0">
                <a:latin typeface="+mn-ea"/>
              </a:rPr>
              <a:t> </a:t>
            </a:r>
            <a:r>
              <a:rPr lang="en-US" altLang="ja-JP" dirty="0">
                <a:solidFill>
                  <a:srgbClr val="FF0000"/>
                </a:solidFill>
                <a:latin typeface="+mn-ea"/>
              </a:rPr>
              <a:t>prob</a:t>
            </a:r>
            <a:r>
              <a:rPr lang="en-US" altLang="ja-JP" dirty="0">
                <a:latin typeface="+mn-ea"/>
              </a:rPr>
              <a:t>ability)</a:t>
            </a:r>
            <a:r>
              <a:rPr lang="ja-JP" altLang="en-US" dirty="0">
                <a:latin typeface="+mn-ea"/>
              </a:rPr>
              <a:t>結果を返すかどうか」を指定するものです。デフォルトは</a:t>
            </a:r>
            <a:r>
              <a:rPr lang="en-US" altLang="ja-JP" dirty="0">
                <a:latin typeface="+mn-ea"/>
              </a:rPr>
              <a:t>FALSE</a:t>
            </a:r>
            <a:r>
              <a:rPr lang="ja-JP" altLang="en-US" dirty="0">
                <a:latin typeface="+mn-ea"/>
              </a:rPr>
              <a:t>なので「出現確率として返さない（つまり出現頻度として返す）」と宣言していることに相当します。これを「</a:t>
            </a:r>
            <a:r>
              <a:rPr lang="en-US" altLang="ja-JP" dirty="0" err="1">
                <a:latin typeface="+mn-ea"/>
              </a:rPr>
              <a:t>as.prob</a:t>
            </a:r>
            <a:r>
              <a:rPr lang="en-US" altLang="ja-JP" dirty="0">
                <a:latin typeface="+mn-ea"/>
              </a:rPr>
              <a:t> = TRUE</a:t>
            </a:r>
            <a:r>
              <a:rPr lang="ja-JP" altLang="en-US" dirty="0">
                <a:latin typeface="+mn-ea"/>
              </a:rPr>
              <a:t>（出現確率として返す）」としたものが、この項目の例題</a:t>
            </a:r>
            <a:r>
              <a:rPr lang="en-US" altLang="ja-JP" dirty="0">
                <a:latin typeface="+mn-ea"/>
              </a:rPr>
              <a:t>2</a:t>
            </a:r>
            <a:r>
              <a:rPr lang="ja-JP" altLang="en-US" dirty="0">
                <a:latin typeface="+mn-ea"/>
              </a:rPr>
              <a:t>です。</a:t>
            </a:r>
            <a:endParaRPr lang="en-US" altLang="ja-JP" dirty="0">
              <a:latin typeface="+mn-ea"/>
            </a:endParaRPr>
          </a:p>
        </p:txBody>
      </p:sp>
      <p:sp>
        <p:nvSpPr>
          <p:cNvPr id="29" name="正方形/長方形 28">
            <a:extLst>
              <a:ext uri="{FF2B5EF4-FFF2-40B4-BE49-F238E27FC236}">
                <a16:creationId xmlns:a16="http://schemas.microsoft.com/office/drawing/2014/main" id="{8BAEF556-6102-41B9-B7F0-9A3684B4275C}"/>
              </a:ext>
            </a:extLst>
          </p:cNvPr>
          <p:cNvSpPr/>
          <p:nvPr/>
        </p:nvSpPr>
        <p:spPr>
          <a:xfrm>
            <a:off x="3650820" y="943200"/>
            <a:ext cx="1602000" cy="2052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33" name="グループ化 1">
            <a:extLst>
              <a:ext uri="{FF2B5EF4-FFF2-40B4-BE49-F238E27FC236}">
                <a16:creationId xmlns:a16="http://schemas.microsoft.com/office/drawing/2014/main" id="{BE00A30B-5D99-418C-B8D1-341B3DA5A866}"/>
              </a:ext>
            </a:extLst>
          </p:cNvPr>
          <p:cNvGrpSpPr>
            <a:grpSpLocks/>
          </p:cNvGrpSpPr>
          <p:nvPr/>
        </p:nvGrpSpPr>
        <p:grpSpPr bwMode="auto">
          <a:xfrm>
            <a:off x="5169024" y="493200"/>
            <a:ext cx="415498" cy="647700"/>
            <a:chOff x="8946000" y="4620357"/>
            <a:chExt cx="415497" cy="647700"/>
          </a:xfrm>
        </p:grpSpPr>
        <p:sp>
          <p:nvSpPr>
            <p:cNvPr id="34" name="下矢印 31">
              <a:extLst>
                <a:ext uri="{FF2B5EF4-FFF2-40B4-BE49-F238E27FC236}">
                  <a16:creationId xmlns:a16="http://schemas.microsoft.com/office/drawing/2014/main" id="{3DFA5A38-3865-4AE8-B1D3-83DBA303904D}"/>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5" name="正方形/長方形 1">
              <a:extLst>
                <a:ext uri="{FF2B5EF4-FFF2-40B4-BE49-F238E27FC236}">
                  <a16:creationId xmlns:a16="http://schemas.microsoft.com/office/drawing/2014/main" id="{1736ACFE-9DF4-4393-8EFC-563933F4DE53}"/>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spTree>
    <p:extLst>
      <p:ext uri="{BB962C8B-B14F-4D97-AF65-F5344CB8AC3E}">
        <p14:creationId xmlns:p14="http://schemas.microsoft.com/office/powerpoint/2010/main" val="29336362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6000"/>
            <a:ext cx="9453504" cy="4536157"/>
          </a:xfrm>
        </p:spPr>
        <p:txBody>
          <a:bodyPr/>
          <a:lstStyle/>
          <a:p>
            <a:r>
              <a:rPr lang="en-US" altLang="ja-JP" sz="2400" dirty="0">
                <a:solidFill>
                  <a:schemeClr val="bg1">
                    <a:lumMod val="50000"/>
                  </a:schemeClr>
                </a:solidFill>
                <a:latin typeface="+mn-ea"/>
              </a:rPr>
              <a:t>Introduction</a:t>
            </a:r>
            <a:r>
              <a:rPr lang="ja-JP" altLang="en-US" sz="2400" dirty="0">
                <a:solidFill>
                  <a:schemeClr val="bg1">
                    <a:lumMod val="50000"/>
                  </a:schemeClr>
                </a:solidFill>
                <a:latin typeface="+mn-ea"/>
              </a:rPr>
              <a:t>、出現頻度解析（</a:t>
            </a:r>
            <a:r>
              <a:rPr lang="en-US" altLang="ja-JP" sz="2400" dirty="0">
                <a:solidFill>
                  <a:schemeClr val="bg1">
                    <a:lumMod val="50000"/>
                  </a:schemeClr>
                </a:solidFill>
                <a:latin typeface="+mn-ea"/>
              </a:rPr>
              <a:t>k=2</a:t>
            </a:r>
            <a:r>
              <a:rPr lang="ja-JP" altLang="en-US" sz="2400" dirty="0">
                <a:solidFill>
                  <a:schemeClr val="bg1">
                    <a:lumMod val="50000"/>
                  </a:schemeClr>
                </a:solidFill>
                <a:latin typeface="+mn-ea"/>
              </a:rPr>
              <a:t>）、出現頻度解析（</a:t>
            </a:r>
            <a:r>
              <a:rPr lang="en-US" altLang="ja-JP" sz="2400" dirty="0">
                <a:solidFill>
                  <a:schemeClr val="bg1">
                    <a:lumMod val="50000"/>
                  </a:schemeClr>
                </a:solidFill>
                <a:latin typeface="+mn-ea"/>
              </a:rPr>
              <a:t>k=1</a:t>
            </a:r>
            <a:r>
              <a:rPr lang="ja-JP" altLang="en-US" sz="2400" dirty="0">
                <a:solidFill>
                  <a:schemeClr val="bg1">
                    <a:lumMod val="50000"/>
                  </a:schemeClr>
                </a:solidFill>
                <a:latin typeface="+mn-ea"/>
              </a:rPr>
              <a:t>）</a:t>
            </a:r>
            <a:endParaRPr lang="en-US" altLang="ja-JP" sz="2400" dirty="0">
              <a:solidFill>
                <a:schemeClr val="bg1">
                  <a:lumMod val="50000"/>
                </a:schemeClr>
              </a:solidFill>
              <a:latin typeface="+mn-ea"/>
            </a:endParaRPr>
          </a:p>
          <a:p>
            <a:r>
              <a:rPr lang="en-US" altLang="ja-JP" sz="2400" dirty="0">
                <a:solidFill>
                  <a:schemeClr val="bg1">
                    <a:lumMod val="50000"/>
                  </a:schemeClr>
                </a:solidFill>
                <a:latin typeface="+mn-ea"/>
              </a:rPr>
              <a:t>k=1</a:t>
            </a:r>
            <a:r>
              <a:rPr lang="ja-JP" altLang="en-US" sz="2400" dirty="0">
                <a:solidFill>
                  <a:schemeClr val="bg1">
                    <a:lumMod val="50000"/>
                  </a:schemeClr>
                </a:solidFill>
                <a:latin typeface="+mn-ea"/>
              </a:rPr>
              <a:t>で実践、</a:t>
            </a:r>
            <a:r>
              <a:rPr lang="en-US" altLang="ja-JP" sz="2400" dirty="0">
                <a:solidFill>
                  <a:schemeClr val="bg1">
                    <a:lumMod val="50000"/>
                  </a:schemeClr>
                </a:solidFill>
                <a:latin typeface="+mn-ea"/>
              </a:rPr>
              <a:t>multi-FASTA</a:t>
            </a:r>
            <a:r>
              <a:rPr lang="ja-JP" altLang="en-US" sz="2400" dirty="0">
                <a:solidFill>
                  <a:schemeClr val="bg1">
                    <a:lumMod val="50000"/>
                  </a:schemeClr>
                </a:solidFill>
                <a:latin typeface="+mn-ea"/>
              </a:rPr>
              <a:t>ファイル、他の例題を実行</a:t>
            </a:r>
            <a:endParaRPr lang="en-US" altLang="ja-JP" sz="2400" dirty="0">
              <a:solidFill>
                <a:schemeClr val="bg1">
                  <a:lumMod val="50000"/>
                </a:schemeClr>
              </a:solidFill>
              <a:latin typeface="+mn-ea"/>
            </a:endParaRPr>
          </a:p>
          <a:p>
            <a:r>
              <a:rPr lang="en-US" altLang="ja-JP" sz="2400" dirty="0">
                <a:solidFill>
                  <a:schemeClr val="bg1">
                    <a:lumMod val="50000"/>
                  </a:schemeClr>
                </a:solidFill>
                <a:latin typeface="+mn-ea"/>
              </a:rPr>
              <a:t>k=2</a:t>
            </a:r>
            <a:r>
              <a:rPr lang="ja-JP" altLang="en-US" sz="2400" dirty="0">
                <a:solidFill>
                  <a:schemeClr val="bg1">
                    <a:lumMod val="50000"/>
                  </a:schemeClr>
                </a:solidFill>
                <a:latin typeface="+mn-ea"/>
              </a:rPr>
              <a:t>で実践、関数マニュアル、</a:t>
            </a:r>
            <a:r>
              <a:rPr lang="ja-JP" altLang="en-US" sz="2400" dirty="0">
                <a:latin typeface="+mn-ea"/>
              </a:rPr>
              <a:t>例題</a:t>
            </a:r>
            <a:r>
              <a:rPr lang="en-US" altLang="ja-JP" sz="2400" dirty="0">
                <a:latin typeface="+mn-ea"/>
              </a:rPr>
              <a:t>2</a:t>
            </a:r>
            <a:r>
              <a:rPr lang="ja-JP" altLang="en-US" sz="2400" dirty="0">
                <a:latin typeface="+mn-ea"/>
              </a:rPr>
              <a:t>を実行</a:t>
            </a:r>
            <a:r>
              <a:rPr lang="ja-JP" altLang="en-US" sz="2400" dirty="0">
                <a:solidFill>
                  <a:schemeClr val="bg1">
                    <a:lumMod val="50000"/>
                  </a:schemeClr>
                </a:solidFill>
                <a:latin typeface="+mn-ea"/>
              </a:rPr>
              <a:t>、例題</a:t>
            </a:r>
            <a:r>
              <a:rPr lang="en-US" altLang="ja-JP" sz="2400" dirty="0">
                <a:solidFill>
                  <a:schemeClr val="bg1">
                    <a:lumMod val="50000"/>
                  </a:schemeClr>
                </a:solidFill>
                <a:latin typeface="+mn-ea"/>
              </a:rPr>
              <a:t>7</a:t>
            </a:r>
            <a:r>
              <a:rPr lang="ja-JP" altLang="en-US" sz="2400" dirty="0">
                <a:solidFill>
                  <a:schemeClr val="bg1">
                    <a:lumMod val="50000"/>
                  </a:schemeClr>
                </a:solidFill>
                <a:latin typeface="+mn-ea"/>
              </a:rPr>
              <a:t>を実行</a:t>
            </a:r>
            <a:endParaRPr lang="en-US" altLang="ja-JP" sz="2400" dirty="0">
              <a:solidFill>
                <a:schemeClr val="bg1">
                  <a:lumMod val="50000"/>
                </a:schemeClr>
              </a:solidFill>
              <a:latin typeface="+mn-ea"/>
            </a:endParaRPr>
          </a:p>
          <a:p>
            <a:r>
              <a:rPr lang="ja-JP" altLang="en-US" sz="2400" dirty="0">
                <a:solidFill>
                  <a:schemeClr val="bg1">
                    <a:lumMod val="50000"/>
                  </a:schemeClr>
                </a:solidFill>
                <a:latin typeface="+mn-ea"/>
              </a:rPr>
              <a:t>確率の話、作図（例題</a:t>
            </a:r>
            <a:r>
              <a:rPr lang="en-US" altLang="ja-JP" sz="2400" dirty="0">
                <a:solidFill>
                  <a:schemeClr val="bg1">
                    <a:lumMod val="50000"/>
                  </a:schemeClr>
                </a:solidFill>
                <a:latin typeface="+mn-ea"/>
              </a:rPr>
              <a:t>10</a:t>
            </a:r>
            <a:r>
              <a:rPr lang="ja-JP" altLang="en-US" sz="2400" dirty="0">
                <a:solidFill>
                  <a:schemeClr val="bg1">
                    <a:lumMod val="50000"/>
                  </a:schemeClr>
                </a:solidFill>
                <a:latin typeface="+mn-ea"/>
              </a:rPr>
              <a:t>）、作図（例題</a:t>
            </a:r>
            <a:r>
              <a:rPr lang="en-US" altLang="ja-JP" sz="2400" dirty="0">
                <a:solidFill>
                  <a:schemeClr val="bg1">
                    <a:lumMod val="50000"/>
                  </a:schemeClr>
                </a:solidFill>
                <a:latin typeface="+mn-ea"/>
              </a:rPr>
              <a:t>11</a:t>
            </a:r>
            <a:r>
              <a:rPr lang="ja-JP" altLang="en-US" sz="2400" dirty="0">
                <a:solidFill>
                  <a:schemeClr val="bg1">
                    <a:lumMod val="50000"/>
                  </a:schemeClr>
                </a:solidFill>
                <a:latin typeface="+mn-ea"/>
              </a:rPr>
              <a:t>）、作図（例題</a:t>
            </a:r>
            <a:r>
              <a:rPr lang="en-US" altLang="ja-JP" sz="2400" dirty="0">
                <a:solidFill>
                  <a:schemeClr val="bg1">
                    <a:lumMod val="50000"/>
                  </a:schemeClr>
                </a:solidFill>
                <a:latin typeface="+mn-ea"/>
              </a:rPr>
              <a:t>12</a:t>
            </a:r>
            <a:r>
              <a:rPr lang="ja-JP" altLang="en-US" sz="2400" dirty="0">
                <a:solidFill>
                  <a:schemeClr val="bg1">
                    <a:lumMod val="50000"/>
                  </a:schemeClr>
                </a:solidFill>
                <a:latin typeface="+mn-ea"/>
              </a:rPr>
              <a:t>）</a:t>
            </a:r>
            <a:endParaRPr lang="en-US" altLang="ja-JP" sz="2400" dirty="0">
              <a:solidFill>
                <a:schemeClr val="bg1">
                  <a:lumMod val="50000"/>
                </a:schemeClr>
              </a:solidFill>
              <a:latin typeface="+mn-ea"/>
            </a:endParaRPr>
          </a:p>
          <a:p>
            <a:r>
              <a:rPr lang="ja-JP" altLang="en-US" sz="2400" dirty="0">
                <a:solidFill>
                  <a:schemeClr val="bg1">
                    <a:lumMod val="50000"/>
                  </a:schemeClr>
                </a:solidFill>
                <a:latin typeface="+mn-ea"/>
              </a:rPr>
              <a:t>塩基配列解析の基礎</a:t>
            </a:r>
            <a:endParaRPr lang="en-US" altLang="ja-JP" sz="2400" dirty="0">
              <a:solidFill>
                <a:schemeClr val="bg1">
                  <a:lumMod val="50000"/>
                </a:schemeClr>
              </a:solidFill>
              <a:latin typeface="+mn-ea"/>
            </a:endParaRPr>
          </a:p>
          <a:p>
            <a:pPr lvl="1"/>
            <a:r>
              <a:rPr lang="en-US" altLang="ja-JP" sz="2000" dirty="0">
                <a:solidFill>
                  <a:schemeClr val="bg1">
                    <a:lumMod val="50000"/>
                  </a:schemeClr>
                </a:solidFill>
                <a:latin typeface="+mn-ea"/>
              </a:rPr>
              <a:t>GC</a:t>
            </a:r>
            <a:r>
              <a:rPr lang="ja-JP" altLang="en-US" sz="2000" dirty="0">
                <a:solidFill>
                  <a:schemeClr val="bg1">
                    <a:lumMod val="50000"/>
                  </a:schemeClr>
                </a:solidFill>
                <a:latin typeface="+mn-ea"/>
              </a:rPr>
              <a:t>含量、ランダム配列を生成、部分配列の切り出し</a:t>
            </a:r>
            <a:endParaRPr lang="en-US" altLang="ja-JP" sz="2000" dirty="0">
              <a:solidFill>
                <a:schemeClr val="bg1">
                  <a:lumMod val="50000"/>
                </a:schemeClr>
              </a:solidFill>
              <a:latin typeface="+mn-ea"/>
            </a:endParaRPr>
          </a:p>
          <a:p>
            <a:r>
              <a:rPr lang="ja-JP" altLang="en-US" sz="2400" dirty="0">
                <a:solidFill>
                  <a:schemeClr val="bg1">
                    <a:lumMod val="50000"/>
                  </a:schemeClr>
                </a:solidFill>
                <a:latin typeface="+mn-ea"/>
              </a:rPr>
              <a:t>ゲノムサイズ推定</a:t>
            </a:r>
            <a:endParaRPr lang="en-US" altLang="ja-JP" sz="2400" dirty="0">
              <a:solidFill>
                <a:schemeClr val="bg1">
                  <a:lumMod val="50000"/>
                </a:schemeClr>
              </a:solidFill>
              <a:latin typeface="+mn-ea"/>
            </a:endParaRPr>
          </a:p>
          <a:p>
            <a:pPr lvl="1"/>
            <a:r>
              <a:rPr lang="ja-JP" altLang="en-US" sz="2000" dirty="0">
                <a:solidFill>
                  <a:schemeClr val="bg1">
                    <a:lumMod val="50000"/>
                  </a:schemeClr>
                </a:solidFill>
                <a:latin typeface="+mn-ea"/>
              </a:rPr>
              <a:t>サンプルデータ（例題</a:t>
            </a:r>
            <a:r>
              <a:rPr lang="en-US" altLang="ja-JP" sz="2000" dirty="0">
                <a:solidFill>
                  <a:schemeClr val="bg1">
                    <a:lumMod val="50000"/>
                  </a:schemeClr>
                </a:solidFill>
                <a:latin typeface="+mn-ea"/>
              </a:rPr>
              <a:t>32</a:t>
            </a:r>
            <a:r>
              <a:rPr lang="ja-JP" altLang="en-US" sz="2000" dirty="0">
                <a:solidFill>
                  <a:schemeClr val="bg1">
                    <a:lumMod val="50000"/>
                  </a:schemeClr>
                </a:solidFill>
                <a:latin typeface="+mn-ea"/>
              </a:rPr>
              <a:t>）、被覆率（</a:t>
            </a:r>
            <a:r>
              <a:rPr lang="en-US" altLang="ja-JP" sz="2000" dirty="0">
                <a:solidFill>
                  <a:schemeClr val="bg1">
                    <a:lumMod val="50000"/>
                  </a:schemeClr>
                </a:solidFill>
                <a:latin typeface="+mn-ea"/>
              </a:rPr>
              <a:t>coverage</a:t>
            </a:r>
            <a:r>
              <a:rPr lang="ja-JP" altLang="en-US" sz="2000" dirty="0">
                <a:solidFill>
                  <a:schemeClr val="bg1">
                    <a:lumMod val="50000"/>
                  </a:schemeClr>
                </a:solidFill>
                <a:latin typeface="+mn-ea"/>
              </a:rPr>
              <a:t>）、基本的な考え方</a:t>
            </a:r>
            <a:r>
              <a:rPr lang="en-US" altLang="ja-JP" sz="2000" dirty="0">
                <a:solidFill>
                  <a:schemeClr val="bg1">
                    <a:lumMod val="50000"/>
                  </a:schemeClr>
                </a:solidFill>
                <a:latin typeface="+mn-ea"/>
              </a:rPr>
              <a:t>(</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7</a:t>
            </a:r>
            <a:r>
              <a:rPr lang="ja-JP" altLang="en-US" sz="2000" dirty="0">
                <a:solidFill>
                  <a:schemeClr val="bg1">
                    <a:lumMod val="50000"/>
                  </a:schemeClr>
                </a:solidFill>
                <a:latin typeface="+mn-ea"/>
              </a:rPr>
              <a:t>）</a:t>
            </a:r>
            <a:endParaRPr lang="en-US" altLang="ja-JP" sz="2000" dirty="0">
              <a:solidFill>
                <a:schemeClr val="bg1">
                  <a:lumMod val="50000"/>
                </a:schemeClr>
              </a:solidFill>
              <a:latin typeface="+mn-ea"/>
            </a:endParaRPr>
          </a:p>
          <a:p>
            <a:pPr lvl="1"/>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8</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k=2)</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9</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k=3</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1,000</a:t>
            </a:r>
            <a:r>
              <a:rPr lang="ja-JP" altLang="en-US" sz="2000" dirty="0">
                <a:solidFill>
                  <a:schemeClr val="bg1">
                    <a:lumMod val="50000"/>
                  </a:schemeClr>
                </a:solidFill>
                <a:latin typeface="+mn-ea"/>
              </a:rPr>
              <a:t>塩基の仮想ゲノム（サンプルデータの例題</a:t>
            </a:r>
            <a:r>
              <a:rPr lang="en-US" altLang="ja-JP" sz="2000" dirty="0">
                <a:solidFill>
                  <a:schemeClr val="bg1">
                    <a:lumMod val="50000"/>
                  </a:schemeClr>
                </a:solidFill>
                <a:latin typeface="+mn-ea"/>
              </a:rPr>
              <a:t>33</a:t>
            </a:r>
            <a:r>
              <a:rPr lang="ja-JP" altLang="en-US" sz="2000" dirty="0">
                <a:solidFill>
                  <a:schemeClr val="bg1">
                    <a:lumMod val="50000"/>
                  </a:schemeClr>
                </a:solidFill>
                <a:latin typeface="+mn-ea"/>
              </a:rPr>
              <a:t>）</a:t>
            </a:r>
            <a:endParaRPr lang="en-US" altLang="ja-JP" sz="2000" dirty="0">
              <a:solidFill>
                <a:schemeClr val="bg1">
                  <a:lumMod val="50000"/>
                </a:schemeClr>
              </a:solidFill>
              <a:latin typeface="+mn-ea"/>
            </a:endParaRPr>
          </a:p>
          <a:p>
            <a:pPr lvl="1"/>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11(k=10)</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12(k=10)</a:t>
            </a:r>
            <a:r>
              <a:rPr lang="ja-JP" altLang="en-US" sz="2000" dirty="0">
                <a:solidFill>
                  <a:schemeClr val="bg1">
                    <a:lumMod val="50000"/>
                  </a:schemeClr>
                </a:solidFill>
                <a:latin typeface="+mn-ea"/>
              </a:rPr>
              <a:t>、シークエンスエラーを含む場合</a:t>
            </a:r>
            <a:endParaRPr lang="en-US" altLang="ja-JP" sz="2000" dirty="0">
              <a:solidFill>
                <a:schemeClr val="bg1">
                  <a:lumMod val="50000"/>
                </a:schemeClr>
              </a:solidFill>
              <a:latin typeface="+mn-ea"/>
            </a:endParaRPr>
          </a:p>
          <a:p>
            <a:endParaRPr lang="en-US" altLang="ja-JP" sz="2400" dirty="0">
              <a:solidFill>
                <a:schemeClr val="bg1">
                  <a:lumMod val="50000"/>
                </a:schemeClr>
              </a:solidFill>
              <a:latin typeface="+mn-ea"/>
            </a:endParaRPr>
          </a:p>
          <a:p>
            <a:pPr lvl="1"/>
            <a:endParaRPr lang="en-US" altLang="ja-JP" sz="2000" dirty="0">
              <a:solidFill>
                <a:schemeClr val="bg1">
                  <a:lumMod val="50000"/>
                </a:schemeClr>
              </a:solidFill>
              <a:latin typeface="+mn-ea"/>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84</a:t>
            </a:fld>
            <a:endParaRPr kumimoji="0" lang="en-US" altLang="ja-JP">
              <a:latin typeface="Arial Black" pitchFamily="34" charset="0"/>
            </a:endParaRPr>
          </a:p>
        </p:txBody>
      </p:sp>
    </p:spTree>
    <p:extLst>
      <p:ext uri="{BB962C8B-B14F-4D97-AF65-F5344CB8AC3E}">
        <p14:creationId xmlns:p14="http://schemas.microsoft.com/office/powerpoint/2010/main" val="4083077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418A3523-54F9-441A-881D-E622723D290F}"/>
              </a:ext>
            </a:extLst>
          </p:cNvPr>
          <p:cNvPicPr>
            <a:picLocks noChangeAspect="1"/>
          </p:cNvPicPr>
          <p:nvPr/>
        </p:nvPicPr>
        <p:blipFill>
          <a:blip r:embed="rId3"/>
          <a:stretch>
            <a:fillRect/>
          </a:stretch>
        </p:blipFill>
        <p:spPr>
          <a:xfrm>
            <a:off x="36002" y="936004"/>
            <a:ext cx="8958263" cy="4809173"/>
          </a:xfrm>
          <a:prstGeom prst="rect">
            <a:avLst/>
          </a:prstGeom>
        </p:spPr>
      </p:pic>
      <p:pic>
        <p:nvPicPr>
          <p:cNvPr id="3" name="図 2">
            <a:extLst>
              <a:ext uri="{FF2B5EF4-FFF2-40B4-BE49-F238E27FC236}">
                <a16:creationId xmlns:a16="http://schemas.microsoft.com/office/drawing/2014/main" id="{E0AD6A96-F4C5-455C-98E4-41BFF63E18E9}"/>
              </a:ext>
            </a:extLst>
          </p:cNvPr>
          <p:cNvPicPr>
            <a:picLocks noChangeAspect="1"/>
          </p:cNvPicPr>
          <p:nvPr/>
        </p:nvPicPr>
        <p:blipFill>
          <a:blip r:embed="rId4"/>
          <a:stretch>
            <a:fillRect/>
          </a:stretch>
        </p:blipFill>
        <p:spPr>
          <a:xfrm>
            <a:off x="792000" y="180000"/>
            <a:ext cx="5044877" cy="175275"/>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例題</a:t>
            </a:r>
            <a:r>
              <a:rPr lang="en-US" altLang="ja-JP" sz="4000" dirty="0">
                <a:latin typeface="+mn-ea"/>
              </a:rPr>
              <a:t>2</a:t>
            </a:r>
            <a:r>
              <a:rPr lang="ja-JP" altLang="en-US" sz="4000" dirty="0">
                <a:latin typeface="+mn-ea"/>
              </a:rPr>
              <a:t>を実行</a:t>
            </a:r>
            <a:r>
              <a:rPr lang="en-US" altLang="ja-JP" sz="4000" dirty="0">
                <a:latin typeface="+mn-ea"/>
              </a:rPr>
              <a:t>1</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85</a:t>
            </a:fld>
            <a:endParaRPr lang="en-US" altLang="ja-JP" dirty="0">
              <a:solidFill>
                <a:srgbClr val="000000"/>
              </a:solidFill>
            </a:endParaRPr>
          </a:p>
        </p:txBody>
      </p:sp>
      <p:sp>
        <p:nvSpPr>
          <p:cNvPr id="8" name="Text Box 8">
            <a:extLst>
              <a:ext uri="{FF2B5EF4-FFF2-40B4-BE49-F238E27FC236}">
                <a16:creationId xmlns:a16="http://schemas.microsoft.com/office/drawing/2014/main" id="{8B911BE7-488C-4993-A08F-581949DDC2BE}"/>
              </a:ext>
            </a:extLst>
          </p:cNvPr>
          <p:cNvSpPr txBox="1">
            <a:spLocks noChangeArrowheads="1"/>
          </p:cNvSpPr>
          <p:nvPr/>
        </p:nvSpPr>
        <p:spPr bwMode="auto">
          <a:xfrm>
            <a:off x="5796172" y="46100"/>
            <a:ext cx="4053371" cy="92333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en-US" altLang="ja-JP" dirty="0">
                <a:latin typeface="+mn-ea"/>
              </a:rPr>
              <a:t>k=</a:t>
            </a:r>
            <a:r>
              <a:rPr lang="en-US" altLang="ja-JP" dirty="0">
                <a:solidFill>
                  <a:srgbClr val="FF0000"/>
                </a:solidFill>
                <a:latin typeface="+mn-ea"/>
              </a:rPr>
              <a:t>2</a:t>
            </a:r>
            <a:r>
              <a:rPr lang="ja-JP" altLang="en-US" dirty="0">
                <a:latin typeface="+mn-ea"/>
              </a:rPr>
              <a:t>の①例題</a:t>
            </a:r>
            <a:r>
              <a:rPr lang="en-US" altLang="ja-JP" dirty="0">
                <a:latin typeface="+mn-ea"/>
              </a:rPr>
              <a:t>2</a:t>
            </a:r>
            <a:r>
              <a:rPr lang="ja-JP" altLang="en-US" dirty="0">
                <a:latin typeface="+mn-ea"/>
              </a:rPr>
              <a:t>。例題</a:t>
            </a:r>
            <a:r>
              <a:rPr lang="en-US" altLang="ja-JP" dirty="0">
                <a:latin typeface="+mn-ea"/>
              </a:rPr>
              <a:t>1</a:t>
            </a:r>
            <a:r>
              <a:rPr lang="ja-JP" altLang="en-US" dirty="0">
                <a:latin typeface="+mn-ea"/>
              </a:rPr>
              <a:t>との違いは、結果を出現確率として返すべく、②</a:t>
            </a:r>
            <a:r>
              <a:rPr lang="en-US" altLang="ja-JP" dirty="0" err="1">
                <a:latin typeface="+mn-ea"/>
              </a:rPr>
              <a:t>as.prob</a:t>
            </a:r>
            <a:r>
              <a:rPr lang="en-US" altLang="ja-JP" dirty="0">
                <a:latin typeface="+mn-ea"/>
              </a:rPr>
              <a:t>=T</a:t>
            </a:r>
            <a:r>
              <a:rPr lang="ja-JP" altLang="en-US" dirty="0">
                <a:latin typeface="+mn-ea"/>
              </a:rPr>
              <a:t>を追加しただけです。コピペ実行。</a:t>
            </a:r>
            <a:endParaRPr lang="en-US" altLang="ja-JP" dirty="0">
              <a:latin typeface="+mn-ea"/>
            </a:endParaRPr>
          </a:p>
        </p:txBody>
      </p:sp>
      <p:grpSp>
        <p:nvGrpSpPr>
          <p:cNvPr id="13" name="グループ化 1">
            <a:extLst>
              <a:ext uri="{FF2B5EF4-FFF2-40B4-BE49-F238E27FC236}">
                <a16:creationId xmlns:a16="http://schemas.microsoft.com/office/drawing/2014/main" id="{E1AE0179-BB0C-4F86-B2D6-9224EC7B42B0}"/>
              </a:ext>
            </a:extLst>
          </p:cNvPr>
          <p:cNvGrpSpPr>
            <a:grpSpLocks/>
          </p:cNvGrpSpPr>
          <p:nvPr/>
        </p:nvGrpSpPr>
        <p:grpSpPr bwMode="auto">
          <a:xfrm>
            <a:off x="344488" y="1404000"/>
            <a:ext cx="415498" cy="647700"/>
            <a:chOff x="8946000" y="4620357"/>
            <a:chExt cx="415497" cy="647700"/>
          </a:xfrm>
        </p:grpSpPr>
        <p:sp>
          <p:nvSpPr>
            <p:cNvPr id="17" name="下矢印 31">
              <a:extLst>
                <a:ext uri="{FF2B5EF4-FFF2-40B4-BE49-F238E27FC236}">
                  <a16:creationId xmlns:a16="http://schemas.microsoft.com/office/drawing/2014/main" id="{B97B6F48-728C-46B7-9B82-5858DD21E47E}"/>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8" name="正方形/長方形 1">
              <a:extLst>
                <a:ext uri="{FF2B5EF4-FFF2-40B4-BE49-F238E27FC236}">
                  <a16:creationId xmlns:a16="http://schemas.microsoft.com/office/drawing/2014/main" id="{2D9F6363-BCDB-4FBD-B2FE-7F8C7EC681A9}"/>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cxnSp>
        <p:nvCxnSpPr>
          <p:cNvPr id="19" name="直線コネクタ 18">
            <a:extLst>
              <a:ext uri="{FF2B5EF4-FFF2-40B4-BE49-F238E27FC236}">
                <a16:creationId xmlns:a16="http://schemas.microsoft.com/office/drawing/2014/main" id="{D3278523-38E6-42BA-9579-892CD167DBF0}"/>
              </a:ext>
            </a:extLst>
          </p:cNvPr>
          <p:cNvCxnSpPr/>
          <p:nvPr/>
        </p:nvCxnSpPr>
        <p:spPr>
          <a:xfrm>
            <a:off x="3559848" y="4500000"/>
            <a:ext cx="756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グループ化 22">
            <a:extLst>
              <a:ext uri="{FF2B5EF4-FFF2-40B4-BE49-F238E27FC236}">
                <a16:creationId xmlns:a16="http://schemas.microsoft.com/office/drawing/2014/main" id="{2410EDC9-EA91-4224-8A6C-09EABA39CB7F}"/>
              </a:ext>
            </a:extLst>
          </p:cNvPr>
          <p:cNvGrpSpPr>
            <a:grpSpLocks/>
          </p:cNvGrpSpPr>
          <p:nvPr/>
        </p:nvGrpSpPr>
        <p:grpSpPr bwMode="auto">
          <a:xfrm>
            <a:off x="3613998" y="4498161"/>
            <a:ext cx="647700" cy="368300"/>
            <a:chOff x="8113143" y="5184000"/>
            <a:chExt cx="647700" cy="369332"/>
          </a:xfrm>
        </p:grpSpPr>
        <p:sp>
          <p:nvSpPr>
            <p:cNvPr id="21" name="下矢印 23">
              <a:extLst>
                <a:ext uri="{FF2B5EF4-FFF2-40B4-BE49-F238E27FC236}">
                  <a16:creationId xmlns:a16="http://schemas.microsoft.com/office/drawing/2014/main" id="{A00CE0E2-D5C1-4A1A-8284-63F982A10090}"/>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2" name="テキスト ボックス 24">
              <a:extLst>
                <a:ext uri="{FF2B5EF4-FFF2-40B4-BE49-F238E27FC236}">
                  <a16:creationId xmlns:a16="http://schemas.microsoft.com/office/drawing/2014/main" id="{A821E5FB-0B43-4F52-8B2E-01BB3B46494B}"/>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spTree>
    <p:extLst>
      <p:ext uri="{BB962C8B-B14F-4D97-AF65-F5344CB8AC3E}">
        <p14:creationId xmlns:p14="http://schemas.microsoft.com/office/powerpoint/2010/main" val="32264975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132C301-CD0C-4E60-A2DE-4A149344889E}"/>
              </a:ext>
            </a:extLst>
          </p:cNvPr>
          <p:cNvPicPr>
            <a:picLocks noChangeAspect="1"/>
          </p:cNvPicPr>
          <p:nvPr/>
        </p:nvPicPr>
        <p:blipFill>
          <a:blip r:embed="rId3"/>
          <a:stretch>
            <a:fillRect/>
          </a:stretch>
        </p:blipFill>
        <p:spPr>
          <a:xfrm>
            <a:off x="36000" y="936000"/>
            <a:ext cx="9391650" cy="5162550"/>
          </a:xfrm>
          <a:prstGeom prst="rect">
            <a:avLst/>
          </a:prstGeom>
        </p:spPr>
      </p:pic>
      <p:pic>
        <p:nvPicPr>
          <p:cNvPr id="3" name="図 2">
            <a:extLst>
              <a:ext uri="{FF2B5EF4-FFF2-40B4-BE49-F238E27FC236}">
                <a16:creationId xmlns:a16="http://schemas.microsoft.com/office/drawing/2014/main" id="{E0AD6A96-F4C5-455C-98E4-41BFF63E18E9}"/>
              </a:ext>
            </a:extLst>
          </p:cNvPr>
          <p:cNvPicPr>
            <a:picLocks noChangeAspect="1"/>
          </p:cNvPicPr>
          <p:nvPr/>
        </p:nvPicPr>
        <p:blipFill>
          <a:blip r:embed="rId4"/>
          <a:stretch>
            <a:fillRect/>
          </a:stretch>
        </p:blipFill>
        <p:spPr>
          <a:xfrm>
            <a:off x="792000" y="180000"/>
            <a:ext cx="5044877" cy="175275"/>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例題</a:t>
            </a:r>
            <a:r>
              <a:rPr lang="en-US" altLang="ja-JP" sz="4000" dirty="0">
                <a:latin typeface="+mn-ea"/>
              </a:rPr>
              <a:t>2</a:t>
            </a:r>
            <a:r>
              <a:rPr lang="ja-JP" altLang="en-US" sz="4000" dirty="0">
                <a:latin typeface="+mn-ea"/>
              </a:rPr>
              <a:t>を実行</a:t>
            </a:r>
            <a:r>
              <a:rPr lang="en-US" altLang="ja-JP" sz="4000" dirty="0">
                <a:latin typeface="+mn-ea"/>
              </a:rPr>
              <a:t>2</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86</a:t>
            </a:fld>
            <a:endParaRPr lang="en-US" altLang="ja-JP" dirty="0">
              <a:solidFill>
                <a:srgbClr val="000000"/>
              </a:solidFill>
            </a:endParaRPr>
          </a:p>
        </p:txBody>
      </p:sp>
      <p:sp>
        <p:nvSpPr>
          <p:cNvPr id="8" name="Text Box 8">
            <a:extLst>
              <a:ext uri="{FF2B5EF4-FFF2-40B4-BE49-F238E27FC236}">
                <a16:creationId xmlns:a16="http://schemas.microsoft.com/office/drawing/2014/main" id="{8B911BE7-488C-4993-A08F-581949DDC2BE}"/>
              </a:ext>
            </a:extLst>
          </p:cNvPr>
          <p:cNvSpPr txBox="1">
            <a:spLocks noChangeArrowheads="1"/>
          </p:cNvSpPr>
          <p:nvPr/>
        </p:nvSpPr>
        <p:spPr bwMode="auto">
          <a:xfrm>
            <a:off x="5796172" y="46100"/>
            <a:ext cx="4053371" cy="2585323"/>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en-US" altLang="ja-JP" dirty="0">
                <a:solidFill>
                  <a:schemeClr val="bg1">
                    <a:lumMod val="50000"/>
                  </a:schemeClr>
                </a:solidFill>
                <a:latin typeface="+mn-ea"/>
              </a:rPr>
              <a:t>k=2</a:t>
            </a:r>
            <a:r>
              <a:rPr lang="ja-JP" altLang="en-US" dirty="0">
                <a:solidFill>
                  <a:schemeClr val="bg1">
                    <a:lumMod val="50000"/>
                  </a:schemeClr>
                </a:solidFill>
                <a:latin typeface="+mn-ea"/>
              </a:rPr>
              <a:t>の①例題</a:t>
            </a:r>
            <a:r>
              <a:rPr lang="en-US" altLang="ja-JP" dirty="0">
                <a:solidFill>
                  <a:schemeClr val="bg1">
                    <a:lumMod val="50000"/>
                  </a:schemeClr>
                </a:solidFill>
                <a:latin typeface="+mn-ea"/>
              </a:rPr>
              <a:t>2</a:t>
            </a:r>
            <a:r>
              <a:rPr lang="ja-JP" altLang="en-US" dirty="0">
                <a:solidFill>
                  <a:schemeClr val="bg1">
                    <a:lumMod val="50000"/>
                  </a:schemeClr>
                </a:solidFill>
                <a:latin typeface="+mn-ea"/>
              </a:rPr>
              <a:t>。例題</a:t>
            </a:r>
            <a:r>
              <a:rPr lang="en-US" altLang="ja-JP" dirty="0">
                <a:solidFill>
                  <a:schemeClr val="bg1">
                    <a:lumMod val="50000"/>
                  </a:schemeClr>
                </a:solidFill>
                <a:latin typeface="+mn-ea"/>
              </a:rPr>
              <a:t>1</a:t>
            </a:r>
            <a:r>
              <a:rPr lang="ja-JP" altLang="en-US" dirty="0">
                <a:solidFill>
                  <a:schemeClr val="bg1">
                    <a:lumMod val="50000"/>
                  </a:schemeClr>
                </a:solidFill>
                <a:latin typeface="+mn-ea"/>
              </a:rPr>
              <a:t>との違いは、結果を出現確率として返すべく、②</a:t>
            </a:r>
            <a:r>
              <a:rPr lang="en-US" altLang="ja-JP" dirty="0" err="1">
                <a:solidFill>
                  <a:schemeClr val="bg1">
                    <a:lumMod val="50000"/>
                  </a:schemeClr>
                </a:solidFill>
                <a:latin typeface="+mn-ea"/>
              </a:rPr>
              <a:t>as.prob</a:t>
            </a:r>
            <a:r>
              <a:rPr lang="en-US" altLang="ja-JP" dirty="0">
                <a:solidFill>
                  <a:schemeClr val="bg1">
                    <a:lumMod val="50000"/>
                  </a:schemeClr>
                </a:solidFill>
                <a:latin typeface="+mn-ea"/>
              </a:rPr>
              <a:t>=T</a:t>
            </a:r>
            <a:r>
              <a:rPr lang="ja-JP" altLang="en-US" dirty="0">
                <a:solidFill>
                  <a:schemeClr val="bg1">
                    <a:lumMod val="50000"/>
                  </a:schemeClr>
                </a:solidFill>
                <a:latin typeface="+mn-ea"/>
              </a:rPr>
              <a:t>を追加しただけです。コピペ実行。</a:t>
            </a:r>
            <a:r>
              <a:rPr lang="ja-JP" altLang="en-US" dirty="0">
                <a:latin typeface="+mn-ea"/>
              </a:rPr>
              <a:t>実行後に、③出力ファイル（</a:t>
            </a:r>
            <a:r>
              <a:rPr lang="en-US" altLang="ja-JP" dirty="0">
                <a:solidFill>
                  <a:srgbClr val="669900"/>
                </a:solidFill>
                <a:latin typeface="+mn-ea"/>
              </a:rPr>
              <a:t>hoge2.txt</a:t>
            </a:r>
            <a:r>
              <a:rPr lang="ja-JP" altLang="en-US" dirty="0">
                <a:latin typeface="+mn-ea"/>
              </a:rPr>
              <a:t>）をクリックして、④エディタ上で開いたところ。確かに出現頻度ではなく、出現確率になっていることがわかります。これは</a:t>
            </a:r>
            <a:r>
              <a:rPr lang="ja-JP" altLang="en-US" dirty="0">
                <a:solidFill>
                  <a:srgbClr val="FF0000"/>
                </a:solidFill>
                <a:latin typeface="+mn-ea"/>
              </a:rPr>
              <a:t>配列長の長さの違いを補正していること（つまり正規化）と同義</a:t>
            </a:r>
            <a:r>
              <a:rPr lang="ja-JP" altLang="en-US" dirty="0">
                <a:latin typeface="+mn-ea"/>
              </a:rPr>
              <a:t>です。</a:t>
            </a:r>
            <a:endParaRPr lang="en-US" altLang="ja-JP" dirty="0">
              <a:latin typeface="+mn-ea"/>
            </a:endParaRPr>
          </a:p>
        </p:txBody>
      </p:sp>
      <p:grpSp>
        <p:nvGrpSpPr>
          <p:cNvPr id="16" name="グループ化 15">
            <a:extLst>
              <a:ext uri="{FF2B5EF4-FFF2-40B4-BE49-F238E27FC236}">
                <a16:creationId xmlns:a16="http://schemas.microsoft.com/office/drawing/2014/main" id="{F6AF683A-1F65-487D-8F05-79E3A42B2735}"/>
              </a:ext>
            </a:extLst>
          </p:cNvPr>
          <p:cNvGrpSpPr>
            <a:grpSpLocks/>
          </p:cNvGrpSpPr>
          <p:nvPr/>
        </p:nvGrpSpPr>
        <p:grpSpPr bwMode="auto">
          <a:xfrm>
            <a:off x="7344000" y="4392000"/>
            <a:ext cx="433387" cy="647700"/>
            <a:chOff x="9008376" y="4278533"/>
            <a:chExt cx="432048" cy="647700"/>
          </a:xfrm>
        </p:grpSpPr>
        <p:sp>
          <p:nvSpPr>
            <p:cNvPr id="23" name="下矢印 20">
              <a:extLst>
                <a:ext uri="{FF2B5EF4-FFF2-40B4-BE49-F238E27FC236}">
                  <a16:creationId xmlns:a16="http://schemas.microsoft.com/office/drawing/2014/main" id="{1C9910B6-B8D5-41F9-9C62-CE0A5DD9A33F}"/>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4" name="テキスト ボックス 23">
              <a:extLst>
                <a:ext uri="{FF2B5EF4-FFF2-40B4-BE49-F238E27FC236}">
                  <a16:creationId xmlns:a16="http://schemas.microsoft.com/office/drawing/2014/main" id="{96E96AEC-C0DF-4FE9-BF05-348A37CDA47C}"/>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25" name="グループ化 25">
            <a:extLst>
              <a:ext uri="{FF2B5EF4-FFF2-40B4-BE49-F238E27FC236}">
                <a16:creationId xmlns:a16="http://schemas.microsoft.com/office/drawing/2014/main" id="{35F6C411-5DCC-4489-AFAF-92E26F39A19E}"/>
              </a:ext>
            </a:extLst>
          </p:cNvPr>
          <p:cNvGrpSpPr>
            <a:grpSpLocks/>
          </p:cNvGrpSpPr>
          <p:nvPr/>
        </p:nvGrpSpPr>
        <p:grpSpPr bwMode="auto">
          <a:xfrm>
            <a:off x="2145060" y="1512000"/>
            <a:ext cx="647700" cy="368300"/>
            <a:chOff x="8265543" y="5967772"/>
            <a:chExt cx="647700" cy="369332"/>
          </a:xfrm>
        </p:grpSpPr>
        <p:sp>
          <p:nvSpPr>
            <p:cNvPr id="26" name="下矢印 26">
              <a:extLst>
                <a:ext uri="{FF2B5EF4-FFF2-40B4-BE49-F238E27FC236}">
                  <a16:creationId xmlns:a16="http://schemas.microsoft.com/office/drawing/2014/main" id="{6D4F3C54-0907-45F4-93B1-8C4FDD48806F}"/>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7" name="テキスト ボックス 27">
              <a:extLst>
                <a:ext uri="{FF2B5EF4-FFF2-40B4-BE49-F238E27FC236}">
                  <a16:creationId xmlns:a16="http://schemas.microsoft.com/office/drawing/2014/main" id="{57F5AFF0-04BB-4CBD-ABFE-9FFB96472CC2}"/>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Tree>
    <p:extLst>
      <p:ext uri="{BB962C8B-B14F-4D97-AF65-F5344CB8AC3E}">
        <p14:creationId xmlns:p14="http://schemas.microsoft.com/office/powerpoint/2010/main" val="33443671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418A3523-54F9-441A-881D-E622723D290F}"/>
              </a:ext>
            </a:extLst>
          </p:cNvPr>
          <p:cNvPicPr>
            <a:picLocks noChangeAspect="1"/>
          </p:cNvPicPr>
          <p:nvPr/>
        </p:nvPicPr>
        <p:blipFill>
          <a:blip r:embed="rId3"/>
          <a:stretch>
            <a:fillRect/>
          </a:stretch>
        </p:blipFill>
        <p:spPr>
          <a:xfrm>
            <a:off x="36002" y="936004"/>
            <a:ext cx="8958263" cy="4809173"/>
          </a:xfrm>
          <a:prstGeom prst="rect">
            <a:avLst/>
          </a:prstGeom>
        </p:spPr>
      </p:pic>
      <p:pic>
        <p:nvPicPr>
          <p:cNvPr id="3" name="図 2">
            <a:extLst>
              <a:ext uri="{FF2B5EF4-FFF2-40B4-BE49-F238E27FC236}">
                <a16:creationId xmlns:a16="http://schemas.microsoft.com/office/drawing/2014/main" id="{E0AD6A96-F4C5-455C-98E4-41BFF63E18E9}"/>
              </a:ext>
            </a:extLst>
          </p:cNvPr>
          <p:cNvPicPr>
            <a:picLocks noChangeAspect="1"/>
          </p:cNvPicPr>
          <p:nvPr/>
        </p:nvPicPr>
        <p:blipFill>
          <a:blip r:embed="rId4"/>
          <a:stretch>
            <a:fillRect/>
          </a:stretch>
        </p:blipFill>
        <p:spPr>
          <a:xfrm>
            <a:off x="792000" y="180000"/>
            <a:ext cx="5044877" cy="175275"/>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例題</a:t>
            </a:r>
            <a:r>
              <a:rPr lang="en-US" altLang="ja-JP" sz="4000" dirty="0">
                <a:latin typeface="+mn-ea"/>
              </a:rPr>
              <a:t>2</a:t>
            </a:r>
            <a:r>
              <a:rPr lang="ja-JP" altLang="en-US" sz="4000" dirty="0">
                <a:latin typeface="+mn-ea"/>
              </a:rPr>
              <a:t>を実行</a:t>
            </a:r>
            <a:r>
              <a:rPr lang="en-US" altLang="ja-JP" sz="4000" dirty="0">
                <a:latin typeface="+mn-ea"/>
              </a:rPr>
              <a:t>3</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87</a:t>
            </a:fld>
            <a:endParaRPr lang="en-US" altLang="ja-JP" dirty="0">
              <a:solidFill>
                <a:srgbClr val="000000"/>
              </a:solidFill>
            </a:endParaRPr>
          </a:p>
        </p:txBody>
      </p:sp>
      <p:sp>
        <p:nvSpPr>
          <p:cNvPr id="8" name="Text Box 8">
            <a:extLst>
              <a:ext uri="{FF2B5EF4-FFF2-40B4-BE49-F238E27FC236}">
                <a16:creationId xmlns:a16="http://schemas.microsoft.com/office/drawing/2014/main" id="{8B911BE7-488C-4993-A08F-581949DDC2BE}"/>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en-US" altLang="ja-JP" dirty="0">
                <a:latin typeface="+mn-ea"/>
              </a:rPr>
              <a:t>k=</a:t>
            </a:r>
            <a:r>
              <a:rPr lang="en-US" altLang="ja-JP" dirty="0">
                <a:solidFill>
                  <a:srgbClr val="FF0000"/>
                </a:solidFill>
                <a:latin typeface="+mn-ea"/>
              </a:rPr>
              <a:t>2</a:t>
            </a:r>
            <a:r>
              <a:rPr lang="ja-JP" altLang="en-US" dirty="0">
                <a:latin typeface="+mn-ea"/>
              </a:rPr>
              <a:t>の①例題</a:t>
            </a:r>
            <a:r>
              <a:rPr lang="en-US" altLang="ja-JP" dirty="0">
                <a:latin typeface="+mn-ea"/>
              </a:rPr>
              <a:t>2</a:t>
            </a:r>
            <a:r>
              <a:rPr lang="ja-JP" altLang="en-US" dirty="0">
                <a:latin typeface="+mn-ea"/>
              </a:rPr>
              <a:t>のコードは、②入力ファイルを変更するだけで、例えば</a:t>
            </a:r>
            <a:r>
              <a:rPr lang="ja-JP" altLang="en-US" dirty="0">
                <a:solidFill>
                  <a:srgbClr val="FF0000"/>
                </a:solidFill>
                <a:latin typeface="+mn-ea"/>
              </a:rPr>
              <a:t>ヒトゲノムの染色体ごとの</a:t>
            </a:r>
            <a:r>
              <a:rPr lang="en-US" altLang="ja-JP" dirty="0">
                <a:solidFill>
                  <a:srgbClr val="FF0000"/>
                </a:solidFill>
                <a:latin typeface="+mn-ea"/>
              </a:rPr>
              <a:t>2</a:t>
            </a:r>
            <a:r>
              <a:rPr lang="ja-JP" altLang="en-US" dirty="0">
                <a:solidFill>
                  <a:srgbClr val="FF0000"/>
                </a:solidFill>
                <a:latin typeface="+mn-ea"/>
              </a:rPr>
              <a:t>連続塩基の出現頻度解析を行うことも可能</a:t>
            </a:r>
            <a:r>
              <a:rPr lang="ja-JP" altLang="en-US" dirty="0">
                <a:latin typeface="+mn-ea"/>
              </a:rPr>
              <a:t>です。</a:t>
            </a:r>
            <a:endParaRPr lang="en-US" altLang="ja-JP" dirty="0">
              <a:latin typeface="+mn-ea"/>
            </a:endParaRPr>
          </a:p>
        </p:txBody>
      </p:sp>
      <p:grpSp>
        <p:nvGrpSpPr>
          <p:cNvPr id="13" name="グループ化 1">
            <a:extLst>
              <a:ext uri="{FF2B5EF4-FFF2-40B4-BE49-F238E27FC236}">
                <a16:creationId xmlns:a16="http://schemas.microsoft.com/office/drawing/2014/main" id="{E1AE0179-BB0C-4F86-B2D6-9224EC7B42B0}"/>
              </a:ext>
            </a:extLst>
          </p:cNvPr>
          <p:cNvGrpSpPr>
            <a:grpSpLocks/>
          </p:cNvGrpSpPr>
          <p:nvPr/>
        </p:nvGrpSpPr>
        <p:grpSpPr bwMode="auto">
          <a:xfrm>
            <a:off x="344488" y="1404000"/>
            <a:ext cx="415498" cy="647700"/>
            <a:chOff x="8946000" y="4620357"/>
            <a:chExt cx="415497" cy="647700"/>
          </a:xfrm>
        </p:grpSpPr>
        <p:sp>
          <p:nvSpPr>
            <p:cNvPr id="17" name="下矢印 31">
              <a:extLst>
                <a:ext uri="{FF2B5EF4-FFF2-40B4-BE49-F238E27FC236}">
                  <a16:creationId xmlns:a16="http://schemas.microsoft.com/office/drawing/2014/main" id="{B97B6F48-728C-46B7-9B82-5858DD21E47E}"/>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8" name="正方形/長方形 1">
              <a:extLst>
                <a:ext uri="{FF2B5EF4-FFF2-40B4-BE49-F238E27FC236}">
                  <a16:creationId xmlns:a16="http://schemas.microsoft.com/office/drawing/2014/main" id="{2D9F6363-BCDB-4FBD-B2FE-7F8C7EC681A9}"/>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15" name="グループ化 19">
            <a:extLst>
              <a:ext uri="{FF2B5EF4-FFF2-40B4-BE49-F238E27FC236}">
                <a16:creationId xmlns:a16="http://schemas.microsoft.com/office/drawing/2014/main" id="{255C16D3-43B2-40CD-AE7D-9AC07D756075}"/>
              </a:ext>
            </a:extLst>
          </p:cNvPr>
          <p:cNvGrpSpPr>
            <a:grpSpLocks/>
          </p:cNvGrpSpPr>
          <p:nvPr/>
        </p:nvGrpSpPr>
        <p:grpSpPr bwMode="auto">
          <a:xfrm>
            <a:off x="2160000" y="2167200"/>
            <a:ext cx="433387" cy="647700"/>
            <a:chOff x="9008376" y="4278533"/>
            <a:chExt cx="432048" cy="647700"/>
          </a:xfrm>
        </p:grpSpPr>
        <p:sp>
          <p:nvSpPr>
            <p:cNvPr id="16" name="下矢印 20">
              <a:extLst>
                <a:ext uri="{FF2B5EF4-FFF2-40B4-BE49-F238E27FC236}">
                  <a16:creationId xmlns:a16="http://schemas.microsoft.com/office/drawing/2014/main" id="{7DBFD3D0-A5C9-4A6F-B994-03A7CDB56970}"/>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3" name="テキスト ボックス 21">
              <a:extLst>
                <a:ext uri="{FF2B5EF4-FFF2-40B4-BE49-F238E27FC236}">
                  <a16:creationId xmlns:a16="http://schemas.microsoft.com/office/drawing/2014/main" id="{54F3F972-5C47-4EAD-B357-01870194A909}"/>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spTree>
    <p:extLst>
      <p:ext uri="{BB962C8B-B14F-4D97-AF65-F5344CB8AC3E}">
        <p14:creationId xmlns:p14="http://schemas.microsoft.com/office/powerpoint/2010/main" val="12306764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6000"/>
            <a:ext cx="9453504" cy="4536157"/>
          </a:xfrm>
        </p:spPr>
        <p:txBody>
          <a:bodyPr/>
          <a:lstStyle/>
          <a:p>
            <a:r>
              <a:rPr lang="en-US" altLang="ja-JP" sz="2400" dirty="0">
                <a:solidFill>
                  <a:schemeClr val="bg1">
                    <a:lumMod val="50000"/>
                  </a:schemeClr>
                </a:solidFill>
                <a:latin typeface="+mn-ea"/>
              </a:rPr>
              <a:t>Introduction</a:t>
            </a:r>
            <a:r>
              <a:rPr lang="ja-JP" altLang="en-US" sz="2400" dirty="0">
                <a:solidFill>
                  <a:schemeClr val="bg1">
                    <a:lumMod val="50000"/>
                  </a:schemeClr>
                </a:solidFill>
                <a:latin typeface="+mn-ea"/>
              </a:rPr>
              <a:t>、出現頻度解析（</a:t>
            </a:r>
            <a:r>
              <a:rPr lang="en-US" altLang="ja-JP" sz="2400" dirty="0">
                <a:solidFill>
                  <a:schemeClr val="bg1">
                    <a:lumMod val="50000"/>
                  </a:schemeClr>
                </a:solidFill>
                <a:latin typeface="+mn-ea"/>
              </a:rPr>
              <a:t>k=2</a:t>
            </a:r>
            <a:r>
              <a:rPr lang="ja-JP" altLang="en-US" sz="2400" dirty="0">
                <a:solidFill>
                  <a:schemeClr val="bg1">
                    <a:lumMod val="50000"/>
                  </a:schemeClr>
                </a:solidFill>
                <a:latin typeface="+mn-ea"/>
              </a:rPr>
              <a:t>）、出現頻度解析（</a:t>
            </a:r>
            <a:r>
              <a:rPr lang="en-US" altLang="ja-JP" sz="2400" dirty="0">
                <a:solidFill>
                  <a:schemeClr val="bg1">
                    <a:lumMod val="50000"/>
                  </a:schemeClr>
                </a:solidFill>
                <a:latin typeface="+mn-ea"/>
              </a:rPr>
              <a:t>k=1</a:t>
            </a:r>
            <a:r>
              <a:rPr lang="ja-JP" altLang="en-US" sz="2400" dirty="0">
                <a:solidFill>
                  <a:schemeClr val="bg1">
                    <a:lumMod val="50000"/>
                  </a:schemeClr>
                </a:solidFill>
                <a:latin typeface="+mn-ea"/>
              </a:rPr>
              <a:t>）</a:t>
            </a:r>
            <a:endParaRPr lang="en-US" altLang="ja-JP" sz="2400" dirty="0">
              <a:solidFill>
                <a:schemeClr val="bg1">
                  <a:lumMod val="50000"/>
                </a:schemeClr>
              </a:solidFill>
              <a:latin typeface="+mn-ea"/>
            </a:endParaRPr>
          </a:p>
          <a:p>
            <a:r>
              <a:rPr lang="en-US" altLang="ja-JP" sz="2400" dirty="0">
                <a:solidFill>
                  <a:schemeClr val="bg1">
                    <a:lumMod val="50000"/>
                  </a:schemeClr>
                </a:solidFill>
                <a:latin typeface="+mn-ea"/>
              </a:rPr>
              <a:t>k=1</a:t>
            </a:r>
            <a:r>
              <a:rPr lang="ja-JP" altLang="en-US" sz="2400" dirty="0">
                <a:solidFill>
                  <a:schemeClr val="bg1">
                    <a:lumMod val="50000"/>
                  </a:schemeClr>
                </a:solidFill>
                <a:latin typeface="+mn-ea"/>
              </a:rPr>
              <a:t>で実践、</a:t>
            </a:r>
            <a:r>
              <a:rPr lang="en-US" altLang="ja-JP" sz="2400" dirty="0">
                <a:solidFill>
                  <a:schemeClr val="bg1">
                    <a:lumMod val="50000"/>
                  </a:schemeClr>
                </a:solidFill>
                <a:latin typeface="+mn-ea"/>
              </a:rPr>
              <a:t>multi-FASTA</a:t>
            </a:r>
            <a:r>
              <a:rPr lang="ja-JP" altLang="en-US" sz="2400" dirty="0">
                <a:solidFill>
                  <a:schemeClr val="bg1">
                    <a:lumMod val="50000"/>
                  </a:schemeClr>
                </a:solidFill>
                <a:latin typeface="+mn-ea"/>
              </a:rPr>
              <a:t>ファイル、他の例題を実行</a:t>
            </a:r>
            <a:endParaRPr lang="en-US" altLang="ja-JP" sz="2400" dirty="0">
              <a:solidFill>
                <a:schemeClr val="bg1">
                  <a:lumMod val="50000"/>
                </a:schemeClr>
              </a:solidFill>
              <a:latin typeface="+mn-ea"/>
            </a:endParaRPr>
          </a:p>
          <a:p>
            <a:r>
              <a:rPr lang="en-US" altLang="ja-JP" sz="2400" dirty="0">
                <a:solidFill>
                  <a:schemeClr val="bg1">
                    <a:lumMod val="50000"/>
                  </a:schemeClr>
                </a:solidFill>
                <a:latin typeface="+mn-ea"/>
              </a:rPr>
              <a:t>k=2</a:t>
            </a:r>
            <a:r>
              <a:rPr lang="ja-JP" altLang="en-US" sz="2400" dirty="0">
                <a:solidFill>
                  <a:schemeClr val="bg1">
                    <a:lumMod val="50000"/>
                  </a:schemeClr>
                </a:solidFill>
                <a:latin typeface="+mn-ea"/>
              </a:rPr>
              <a:t>で実践、関数マニュアル、例題</a:t>
            </a:r>
            <a:r>
              <a:rPr lang="en-US" altLang="ja-JP" sz="2400" dirty="0">
                <a:solidFill>
                  <a:schemeClr val="bg1">
                    <a:lumMod val="50000"/>
                  </a:schemeClr>
                </a:solidFill>
                <a:latin typeface="+mn-ea"/>
              </a:rPr>
              <a:t>2</a:t>
            </a:r>
            <a:r>
              <a:rPr lang="ja-JP" altLang="en-US" sz="2400" dirty="0">
                <a:solidFill>
                  <a:schemeClr val="bg1">
                    <a:lumMod val="50000"/>
                  </a:schemeClr>
                </a:solidFill>
                <a:latin typeface="+mn-ea"/>
              </a:rPr>
              <a:t>を実行、</a:t>
            </a:r>
            <a:r>
              <a:rPr lang="ja-JP" altLang="en-US" sz="2400" dirty="0">
                <a:latin typeface="+mn-ea"/>
              </a:rPr>
              <a:t>例題</a:t>
            </a:r>
            <a:r>
              <a:rPr lang="en-US" altLang="ja-JP" sz="2400" dirty="0">
                <a:latin typeface="+mn-ea"/>
              </a:rPr>
              <a:t>7</a:t>
            </a:r>
            <a:r>
              <a:rPr lang="ja-JP" altLang="en-US" sz="2400" dirty="0">
                <a:latin typeface="+mn-ea"/>
              </a:rPr>
              <a:t>を実行</a:t>
            </a:r>
            <a:endParaRPr lang="en-US" altLang="ja-JP" sz="2400" dirty="0">
              <a:latin typeface="+mn-ea"/>
            </a:endParaRPr>
          </a:p>
          <a:p>
            <a:r>
              <a:rPr lang="ja-JP" altLang="en-US" sz="2400" dirty="0">
                <a:solidFill>
                  <a:schemeClr val="bg1">
                    <a:lumMod val="50000"/>
                  </a:schemeClr>
                </a:solidFill>
                <a:latin typeface="+mn-ea"/>
              </a:rPr>
              <a:t>確率の話、作図（例題</a:t>
            </a:r>
            <a:r>
              <a:rPr lang="en-US" altLang="ja-JP" sz="2400" dirty="0">
                <a:solidFill>
                  <a:schemeClr val="bg1">
                    <a:lumMod val="50000"/>
                  </a:schemeClr>
                </a:solidFill>
                <a:latin typeface="+mn-ea"/>
              </a:rPr>
              <a:t>10</a:t>
            </a:r>
            <a:r>
              <a:rPr lang="ja-JP" altLang="en-US" sz="2400" dirty="0">
                <a:solidFill>
                  <a:schemeClr val="bg1">
                    <a:lumMod val="50000"/>
                  </a:schemeClr>
                </a:solidFill>
                <a:latin typeface="+mn-ea"/>
              </a:rPr>
              <a:t>）、作図（例題</a:t>
            </a:r>
            <a:r>
              <a:rPr lang="en-US" altLang="ja-JP" sz="2400" dirty="0">
                <a:solidFill>
                  <a:schemeClr val="bg1">
                    <a:lumMod val="50000"/>
                  </a:schemeClr>
                </a:solidFill>
                <a:latin typeface="+mn-ea"/>
              </a:rPr>
              <a:t>11</a:t>
            </a:r>
            <a:r>
              <a:rPr lang="ja-JP" altLang="en-US" sz="2400" dirty="0">
                <a:solidFill>
                  <a:schemeClr val="bg1">
                    <a:lumMod val="50000"/>
                  </a:schemeClr>
                </a:solidFill>
                <a:latin typeface="+mn-ea"/>
              </a:rPr>
              <a:t>）、作図（例題</a:t>
            </a:r>
            <a:r>
              <a:rPr lang="en-US" altLang="ja-JP" sz="2400" dirty="0">
                <a:solidFill>
                  <a:schemeClr val="bg1">
                    <a:lumMod val="50000"/>
                  </a:schemeClr>
                </a:solidFill>
                <a:latin typeface="+mn-ea"/>
              </a:rPr>
              <a:t>12</a:t>
            </a:r>
            <a:r>
              <a:rPr lang="ja-JP" altLang="en-US" sz="2400" dirty="0">
                <a:solidFill>
                  <a:schemeClr val="bg1">
                    <a:lumMod val="50000"/>
                  </a:schemeClr>
                </a:solidFill>
                <a:latin typeface="+mn-ea"/>
              </a:rPr>
              <a:t>）</a:t>
            </a:r>
            <a:endParaRPr lang="en-US" altLang="ja-JP" sz="2400" dirty="0">
              <a:solidFill>
                <a:schemeClr val="bg1">
                  <a:lumMod val="50000"/>
                </a:schemeClr>
              </a:solidFill>
              <a:latin typeface="+mn-ea"/>
            </a:endParaRPr>
          </a:p>
          <a:p>
            <a:r>
              <a:rPr lang="ja-JP" altLang="en-US" sz="2400" dirty="0">
                <a:solidFill>
                  <a:schemeClr val="bg1">
                    <a:lumMod val="50000"/>
                  </a:schemeClr>
                </a:solidFill>
                <a:latin typeface="+mn-ea"/>
              </a:rPr>
              <a:t>塩基配列解析の基礎</a:t>
            </a:r>
            <a:endParaRPr lang="en-US" altLang="ja-JP" sz="2400" dirty="0">
              <a:solidFill>
                <a:schemeClr val="bg1">
                  <a:lumMod val="50000"/>
                </a:schemeClr>
              </a:solidFill>
              <a:latin typeface="+mn-ea"/>
            </a:endParaRPr>
          </a:p>
          <a:p>
            <a:pPr lvl="1"/>
            <a:r>
              <a:rPr lang="en-US" altLang="ja-JP" sz="2000" dirty="0">
                <a:solidFill>
                  <a:schemeClr val="bg1">
                    <a:lumMod val="50000"/>
                  </a:schemeClr>
                </a:solidFill>
                <a:latin typeface="+mn-ea"/>
              </a:rPr>
              <a:t>GC</a:t>
            </a:r>
            <a:r>
              <a:rPr lang="ja-JP" altLang="en-US" sz="2000" dirty="0">
                <a:solidFill>
                  <a:schemeClr val="bg1">
                    <a:lumMod val="50000"/>
                  </a:schemeClr>
                </a:solidFill>
                <a:latin typeface="+mn-ea"/>
              </a:rPr>
              <a:t>含量、ランダム配列を生成、部分配列の切り出し</a:t>
            </a:r>
            <a:endParaRPr lang="en-US" altLang="ja-JP" sz="2000" dirty="0">
              <a:solidFill>
                <a:schemeClr val="bg1">
                  <a:lumMod val="50000"/>
                </a:schemeClr>
              </a:solidFill>
              <a:latin typeface="+mn-ea"/>
            </a:endParaRPr>
          </a:p>
          <a:p>
            <a:r>
              <a:rPr lang="ja-JP" altLang="en-US" sz="2400" dirty="0">
                <a:solidFill>
                  <a:schemeClr val="bg1">
                    <a:lumMod val="50000"/>
                  </a:schemeClr>
                </a:solidFill>
                <a:latin typeface="+mn-ea"/>
              </a:rPr>
              <a:t>ゲノムサイズ推定</a:t>
            </a:r>
            <a:endParaRPr lang="en-US" altLang="ja-JP" sz="2400" dirty="0">
              <a:solidFill>
                <a:schemeClr val="bg1">
                  <a:lumMod val="50000"/>
                </a:schemeClr>
              </a:solidFill>
              <a:latin typeface="+mn-ea"/>
            </a:endParaRPr>
          </a:p>
          <a:p>
            <a:pPr lvl="1"/>
            <a:r>
              <a:rPr lang="ja-JP" altLang="en-US" sz="2000" dirty="0">
                <a:solidFill>
                  <a:schemeClr val="bg1">
                    <a:lumMod val="50000"/>
                  </a:schemeClr>
                </a:solidFill>
                <a:latin typeface="+mn-ea"/>
              </a:rPr>
              <a:t>サンプルデータ（例題</a:t>
            </a:r>
            <a:r>
              <a:rPr lang="en-US" altLang="ja-JP" sz="2000" dirty="0">
                <a:solidFill>
                  <a:schemeClr val="bg1">
                    <a:lumMod val="50000"/>
                  </a:schemeClr>
                </a:solidFill>
                <a:latin typeface="+mn-ea"/>
              </a:rPr>
              <a:t>32</a:t>
            </a:r>
            <a:r>
              <a:rPr lang="ja-JP" altLang="en-US" sz="2000" dirty="0">
                <a:solidFill>
                  <a:schemeClr val="bg1">
                    <a:lumMod val="50000"/>
                  </a:schemeClr>
                </a:solidFill>
                <a:latin typeface="+mn-ea"/>
              </a:rPr>
              <a:t>）、被覆率（</a:t>
            </a:r>
            <a:r>
              <a:rPr lang="en-US" altLang="ja-JP" sz="2000" dirty="0">
                <a:solidFill>
                  <a:schemeClr val="bg1">
                    <a:lumMod val="50000"/>
                  </a:schemeClr>
                </a:solidFill>
                <a:latin typeface="+mn-ea"/>
              </a:rPr>
              <a:t>coverage</a:t>
            </a:r>
            <a:r>
              <a:rPr lang="ja-JP" altLang="en-US" sz="2000" dirty="0">
                <a:solidFill>
                  <a:schemeClr val="bg1">
                    <a:lumMod val="50000"/>
                  </a:schemeClr>
                </a:solidFill>
                <a:latin typeface="+mn-ea"/>
              </a:rPr>
              <a:t>）、基本的な考え方</a:t>
            </a:r>
            <a:r>
              <a:rPr lang="en-US" altLang="ja-JP" sz="2000" dirty="0">
                <a:solidFill>
                  <a:schemeClr val="bg1">
                    <a:lumMod val="50000"/>
                  </a:schemeClr>
                </a:solidFill>
                <a:latin typeface="+mn-ea"/>
              </a:rPr>
              <a:t>(</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7</a:t>
            </a:r>
            <a:r>
              <a:rPr lang="ja-JP" altLang="en-US" sz="2000" dirty="0">
                <a:solidFill>
                  <a:schemeClr val="bg1">
                    <a:lumMod val="50000"/>
                  </a:schemeClr>
                </a:solidFill>
                <a:latin typeface="+mn-ea"/>
              </a:rPr>
              <a:t>）</a:t>
            </a:r>
            <a:endParaRPr lang="en-US" altLang="ja-JP" sz="2000" dirty="0">
              <a:solidFill>
                <a:schemeClr val="bg1">
                  <a:lumMod val="50000"/>
                </a:schemeClr>
              </a:solidFill>
              <a:latin typeface="+mn-ea"/>
            </a:endParaRPr>
          </a:p>
          <a:p>
            <a:pPr lvl="1"/>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8</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k=2)</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9</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k=3</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1,000</a:t>
            </a:r>
            <a:r>
              <a:rPr lang="ja-JP" altLang="en-US" sz="2000" dirty="0">
                <a:solidFill>
                  <a:schemeClr val="bg1">
                    <a:lumMod val="50000"/>
                  </a:schemeClr>
                </a:solidFill>
                <a:latin typeface="+mn-ea"/>
              </a:rPr>
              <a:t>塩基の仮想ゲノム（サンプルデータの例題</a:t>
            </a:r>
            <a:r>
              <a:rPr lang="en-US" altLang="ja-JP" sz="2000" dirty="0">
                <a:solidFill>
                  <a:schemeClr val="bg1">
                    <a:lumMod val="50000"/>
                  </a:schemeClr>
                </a:solidFill>
                <a:latin typeface="+mn-ea"/>
              </a:rPr>
              <a:t>33</a:t>
            </a:r>
            <a:r>
              <a:rPr lang="ja-JP" altLang="en-US" sz="2000" dirty="0">
                <a:solidFill>
                  <a:schemeClr val="bg1">
                    <a:lumMod val="50000"/>
                  </a:schemeClr>
                </a:solidFill>
                <a:latin typeface="+mn-ea"/>
              </a:rPr>
              <a:t>）</a:t>
            </a:r>
            <a:endParaRPr lang="en-US" altLang="ja-JP" sz="2000" dirty="0">
              <a:solidFill>
                <a:schemeClr val="bg1">
                  <a:lumMod val="50000"/>
                </a:schemeClr>
              </a:solidFill>
              <a:latin typeface="+mn-ea"/>
            </a:endParaRPr>
          </a:p>
          <a:p>
            <a:pPr lvl="1"/>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11(k=10)</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12(k=10)</a:t>
            </a:r>
            <a:r>
              <a:rPr lang="ja-JP" altLang="en-US" sz="2000" dirty="0">
                <a:solidFill>
                  <a:schemeClr val="bg1">
                    <a:lumMod val="50000"/>
                  </a:schemeClr>
                </a:solidFill>
                <a:latin typeface="+mn-ea"/>
              </a:rPr>
              <a:t>、シークエンスエラーを含む場合</a:t>
            </a:r>
            <a:endParaRPr lang="en-US" altLang="ja-JP" sz="2000" dirty="0">
              <a:solidFill>
                <a:schemeClr val="bg1">
                  <a:lumMod val="50000"/>
                </a:schemeClr>
              </a:solidFill>
              <a:latin typeface="+mn-ea"/>
            </a:endParaRPr>
          </a:p>
          <a:p>
            <a:r>
              <a:rPr lang="ja-JP" altLang="en-US" sz="2400" dirty="0">
                <a:solidFill>
                  <a:schemeClr val="bg1">
                    <a:lumMod val="50000"/>
                  </a:schemeClr>
                </a:solidFill>
                <a:latin typeface="+mn-ea"/>
              </a:rPr>
              <a:t>課題</a:t>
            </a:r>
            <a:endParaRPr lang="en-US" altLang="ja-JP" sz="2400" dirty="0">
              <a:solidFill>
                <a:schemeClr val="bg1">
                  <a:lumMod val="50000"/>
                </a:schemeClr>
              </a:solidFill>
              <a:latin typeface="+mn-ea"/>
            </a:endParaRPr>
          </a:p>
          <a:p>
            <a:pPr lvl="1"/>
            <a:endParaRPr lang="en-US" altLang="ja-JP" sz="2000" dirty="0">
              <a:solidFill>
                <a:schemeClr val="bg1">
                  <a:lumMod val="50000"/>
                </a:schemeClr>
              </a:solidFill>
              <a:latin typeface="+mn-ea"/>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88</a:t>
            </a:fld>
            <a:endParaRPr kumimoji="0" lang="en-US" altLang="ja-JP">
              <a:latin typeface="Arial Black" pitchFamily="34" charset="0"/>
            </a:endParaRPr>
          </a:p>
        </p:txBody>
      </p:sp>
      <p:sp>
        <p:nvSpPr>
          <p:cNvPr id="5" name="テキスト ボックス 17">
            <a:extLst>
              <a:ext uri="{FF2B5EF4-FFF2-40B4-BE49-F238E27FC236}">
                <a16:creationId xmlns:a16="http://schemas.microsoft.com/office/drawing/2014/main" id="{04E38A9C-3DD2-452A-B21D-D783B920525D}"/>
              </a:ext>
            </a:extLst>
          </p:cNvPr>
          <p:cNvSpPr txBox="1">
            <a:spLocks noChangeArrowheads="1"/>
          </p:cNvSpPr>
          <p:nvPr/>
        </p:nvSpPr>
        <p:spPr bwMode="auto">
          <a:xfrm>
            <a:off x="7401553" y="102347"/>
            <a:ext cx="24425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chemeClr val="bg1">
                    <a:lumMod val="50000"/>
                  </a:schemeClr>
                </a:solidFill>
              </a:rPr>
              <a:t>スライド</a:t>
            </a:r>
            <a:r>
              <a:rPr lang="en-US" altLang="ja-JP" sz="1800" dirty="0">
                <a:solidFill>
                  <a:schemeClr val="bg1">
                    <a:lumMod val="50000"/>
                  </a:schemeClr>
                </a:solidFill>
              </a:rPr>
              <a:t>102</a:t>
            </a:r>
            <a:r>
              <a:rPr lang="ja-JP" altLang="en-US" sz="1800" dirty="0">
                <a:solidFill>
                  <a:schemeClr val="bg1">
                    <a:lumMod val="50000"/>
                  </a:schemeClr>
                </a:solidFill>
              </a:rPr>
              <a:t>まで飛ばす</a:t>
            </a:r>
          </a:p>
        </p:txBody>
      </p:sp>
    </p:spTree>
    <p:extLst>
      <p:ext uri="{BB962C8B-B14F-4D97-AF65-F5344CB8AC3E}">
        <p14:creationId xmlns:p14="http://schemas.microsoft.com/office/powerpoint/2010/main" val="36801253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D0963257-97E5-4CC2-8C33-D519EA8AED84}"/>
              </a:ext>
            </a:extLst>
          </p:cNvPr>
          <p:cNvPicPr>
            <a:picLocks noChangeAspect="1"/>
          </p:cNvPicPr>
          <p:nvPr/>
        </p:nvPicPr>
        <p:blipFill>
          <a:blip r:embed="rId3"/>
          <a:stretch>
            <a:fillRect/>
          </a:stretch>
        </p:blipFill>
        <p:spPr>
          <a:xfrm>
            <a:off x="36002" y="936004"/>
            <a:ext cx="8958263" cy="4809173"/>
          </a:xfrm>
          <a:prstGeom prst="rect">
            <a:avLst/>
          </a:prstGeom>
        </p:spPr>
      </p:pic>
      <p:pic>
        <p:nvPicPr>
          <p:cNvPr id="3" name="図 2">
            <a:extLst>
              <a:ext uri="{FF2B5EF4-FFF2-40B4-BE49-F238E27FC236}">
                <a16:creationId xmlns:a16="http://schemas.microsoft.com/office/drawing/2014/main" id="{E0AD6A96-F4C5-455C-98E4-41BFF63E18E9}"/>
              </a:ext>
            </a:extLst>
          </p:cNvPr>
          <p:cNvPicPr>
            <a:picLocks noChangeAspect="1"/>
          </p:cNvPicPr>
          <p:nvPr/>
        </p:nvPicPr>
        <p:blipFill>
          <a:blip r:embed="rId4"/>
          <a:stretch>
            <a:fillRect/>
          </a:stretch>
        </p:blipFill>
        <p:spPr>
          <a:xfrm>
            <a:off x="792000" y="180000"/>
            <a:ext cx="5044877" cy="175275"/>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例題</a:t>
            </a:r>
            <a:r>
              <a:rPr lang="en-US" altLang="ja-JP" sz="4000" dirty="0">
                <a:latin typeface="+mn-ea"/>
              </a:rPr>
              <a:t>7</a:t>
            </a:r>
            <a:r>
              <a:rPr lang="ja-JP" altLang="en-US" sz="4000" dirty="0">
                <a:latin typeface="+mn-ea"/>
              </a:rPr>
              <a:t>を実行</a:t>
            </a:r>
            <a:r>
              <a:rPr lang="en-US" altLang="ja-JP" sz="4000" dirty="0">
                <a:latin typeface="+mn-ea"/>
              </a:rPr>
              <a:t>1</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89</a:t>
            </a:fld>
            <a:endParaRPr lang="en-US" altLang="ja-JP" dirty="0">
              <a:solidFill>
                <a:srgbClr val="000000"/>
              </a:solidFill>
            </a:endParaRPr>
          </a:p>
        </p:txBody>
      </p:sp>
      <p:sp>
        <p:nvSpPr>
          <p:cNvPr id="8" name="Text Box 8">
            <a:extLst>
              <a:ext uri="{FF2B5EF4-FFF2-40B4-BE49-F238E27FC236}">
                <a16:creationId xmlns:a16="http://schemas.microsoft.com/office/drawing/2014/main" id="{8B911BE7-488C-4993-A08F-581949DDC2BE}"/>
              </a:ext>
            </a:extLst>
          </p:cNvPr>
          <p:cNvSpPr txBox="1">
            <a:spLocks noChangeArrowheads="1"/>
          </p:cNvSpPr>
          <p:nvPr/>
        </p:nvSpPr>
        <p:spPr bwMode="auto">
          <a:xfrm>
            <a:off x="5796172" y="46100"/>
            <a:ext cx="4053371" cy="2031325"/>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en-US" altLang="ja-JP" dirty="0">
                <a:latin typeface="+mn-ea"/>
              </a:rPr>
              <a:t>k=</a:t>
            </a:r>
            <a:r>
              <a:rPr lang="en-US" altLang="ja-JP" dirty="0">
                <a:solidFill>
                  <a:srgbClr val="FF0000"/>
                </a:solidFill>
                <a:latin typeface="+mn-ea"/>
              </a:rPr>
              <a:t>2</a:t>
            </a:r>
            <a:r>
              <a:rPr lang="ja-JP" altLang="en-US" dirty="0">
                <a:latin typeface="+mn-ea"/>
              </a:rPr>
              <a:t>の①例題</a:t>
            </a:r>
            <a:r>
              <a:rPr lang="en-US" altLang="ja-JP" dirty="0">
                <a:latin typeface="+mn-ea"/>
              </a:rPr>
              <a:t>7</a:t>
            </a:r>
            <a:r>
              <a:rPr lang="ja-JP" altLang="en-US" dirty="0">
                <a:latin typeface="+mn-ea"/>
              </a:rPr>
              <a:t>。例題</a:t>
            </a:r>
            <a:r>
              <a:rPr lang="en-US" altLang="ja-JP" dirty="0">
                <a:latin typeface="+mn-ea"/>
              </a:rPr>
              <a:t>2</a:t>
            </a:r>
            <a:r>
              <a:rPr lang="ja-JP" altLang="en-US" dirty="0">
                <a:latin typeface="+mn-ea"/>
              </a:rPr>
              <a:t>では入力として</a:t>
            </a:r>
            <a:r>
              <a:rPr lang="en-US" altLang="ja-JP" dirty="0">
                <a:latin typeface="+mn-ea"/>
              </a:rPr>
              <a:t>FASTA</a:t>
            </a:r>
            <a:r>
              <a:rPr lang="ja-JP" altLang="en-US" dirty="0">
                <a:latin typeface="+mn-ea"/>
              </a:rPr>
              <a:t>形式ファイルを与えたが、②ここでは</a:t>
            </a:r>
            <a:r>
              <a:rPr lang="ja-JP" altLang="en-US" dirty="0">
                <a:solidFill>
                  <a:srgbClr val="FF0000"/>
                </a:solidFill>
                <a:latin typeface="+mn-ea"/>
              </a:rPr>
              <a:t>インストール済みのヒトゲノム情報を含む</a:t>
            </a:r>
            <a:r>
              <a:rPr lang="en-US" altLang="ja-JP" dirty="0">
                <a:solidFill>
                  <a:srgbClr val="FF0000"/>
                </a:solidFill>
                <a:latin typeface="+mn-ea"/>
              </a:rPr>
              <a:t>R</a:t>
            </a:r>
            <a:r>
              <a:rPr lang="ja-JP" altLang="en-US" dirty="0">
                <a:solidFill>
                  <a:srgbClr val="FF0000"/>
                </a:solidFill>
                <a:latin typeface="+mn-ea"/>
              </a:rPr>
              <a:t>パッケージ</a:t>
            </a:r>
            <a:r>
              <a:rPr lang="ja-JP" altLang="en-US" dirty="0">
                <a:latin typeface="+mn-ea"/>
              </a:rPr>
              <a:t>を与えている。手順通りに</a:t>
            </a:r>
            <a:r>
              <a:rPr lang="en-US" altLang="ja-JP" dirty="0">
                <a:latin typeface="+mn-ea"/>
              </a:rPr>
              <a:t>R</a:t>
            </a:r>
            <a:r>
              <a:rPr lang="ja-JP" altLang="en-US" dirty="0">
                <a:latin typeface="+mn-ea"/>
              </a:rPr>
              <a:t>本体およびパッケージ群のインストール作業を行っていれば、特に意識せずともインストールされています。</a:t>
            </a:r>
            <a:endParaRPr lang="en-US" altLang="ja-JP" dirty="0">
              <a:solidFill>
                <a:schemeClr val="bg1">
                  <a:lumMod val="50000"/>
                </a:schemeClr>
              </a:solidFill>
              <a:latin typeface="+mn-ea"/>
            </a:endParaRPr>
          </a:p>
        </p:txBody>
      </p:sp>
      <p:grpSp>
        <p:nvGrpSpPr>
          <p:cNvPr id="13" name="グループ化 1">
            <a:extLst>
              <a:ext uri="{FF2B5EF4-FFF2-40B4-BE49-F238E27FC236}">
                <a16:creationId xmlns:a16="http://schemas.microsoft.com/office/drawing/2014/main" id="{E1AE0179-BB0C-4F86-B2D6-9224EC7B42B0}"/>
              </a:ext>
            </a:extLst>
          </p:cNvPr>
          <p:cNvGrpSpPr>
            <a:grpSpLocks/>
          </p:cNvGrpSpPr>
          <p:nvPr/>
        </p:nvGrpSpPr>
        <p:grpSpPr bwMode="auto">
          <a:xfrm>
            <a:off x="344488" y="1404000"/>
            <a:ext cx="415498" cy="647700"/>
            <a:chOff x="8946000" y="4620357"/>
            <a:chExt cx="415497" cy="647700"/>
          </a:xfrm>
        </p:grpSpPr>
        <p:sp>
          <p:nvSpPr>
            <p:cNvPr id="17" name="下矢印 31">
              <a:extLst>
                <a:ext uri="{FF2B5EF4-FFF2-40B4-BE49-F238E27FC236}">
                  <a16:creationId xmlns:a16="http://schemas.microsoft.com/office/drawing/2014/main" id="{B97B6F48-728C-46B7-9B82-5858DD21E47E}"/>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8" name="正方形/長方形 1">
              <a:extLst>
                <a:ext uri="{FF2B5EF4-FFF2-40B4-BE49-F238E27FC236}">
                  <a16:creationId xmlns:a16="http://schemas.microsoft.com/office/drawing/2014/main" id="{2D9F6363-BCDB-4FBD-B2FE-7F8C7EC681A9}"/>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16" name="グループ化 19">
            <a:extLst>
              <a:ext uri="{FF2B5EF4-FFF2-40B4-BE49-F238E27FC236}">
                <a16:creationId xmlns:a16="http://schemas.microsoft.com/office/drawing/2014/main" id="{9EA51A6B-3EB8-4B44-A262-B99EA226F1D1}"/>
              </a:ext>
            </a:extLst>
          </p:cNvPr>
          <p:cNvGrpSpPr>
            <a:grpSpLocks/>
          </p:cNvGrpSpPr>
          <p:nvPr/>
        </p:nvGrpSpPr>
        <p:grpSpPr bwMode="auto">
          <a:xfrm>
            <a:off x="4626000" y="2372400"/>
            <a:ext cx="433387" cy="647700"/>
            <a:chOff x="9008376" y="4278533"/>
            <a:chExt cx="432048" cy="647700"/>
          </a:xfrm>
        </p:grpSpPr>
        <p:sp>
          <p:nvSpPr>
            <p:cNvPr id="23" name="下矢印 20">
              <a:extLst>
                <a:ext uri="{FF2B5EF4-FFF2-40B4-BE49-F238E27FC236}">
                  <a16:creationId xmlns:a16="http://schemas.microsoft.com/office/drawing/2014/main" id="{F45C6D98-29C9-4B33-888B-A42177C8AA7F}"/>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4" name="テキスト ボックス 21">
              <a:extLst>
                <a:ext uri="{FF2B5EF4-FFF2-40B4-BE49-F238E27FC236}">
                  <a16:creationId xmlns:a16="http://schemas.microsoft.com/office/drawing/2014/main" id="{1792854E-55B1-4862-A68E-5D24B93C3329}"/>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sp>
        <p:nvSpPr>
          <p:cNvPr id="14" name="テキスト ボックス 17">
            <a:extLst>
              <a:ext uri="{FF2B5EF4-FFF2-40B4-BE49-F238E27FC236}">
                <a16:creationId xmlns:a16="http://schemas.microsoft.com/office/drawing/2014/main" id="{3D7478EA-873F-AF13-BF3F-EE36DA38F837}"/>
              </a:ext>
            </a:extLst>
          </p:cNvPr>
          <p:cNvSpPr txBox="1">
            <a:spLocks noChangeArrowheads="1"/>
          </p:cNvSpPr>
          <p:nvPr/>
        </p:nvSpPr>
        <p:spPr bwMode="auto">
          <a:xfrm>
            <a:off x="5169024"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spTree>
    <p:extLst>
      <p:ext uri="{BB962C8B-B14F-4D97-AF65-F5344CB8AC3E}">
        <p14:creationId xmlns:p14="http://schemas.microsoft.com/office/powerpoint/2010/main" val="895605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6000"/>
            <a:ext cx="9453504" cy="4536157"/>
          </a:xfrm>
        </p:spPr>
        <p:txBody>
          <a:bodyPr/>
          <a:lstStyle/>
          <a:p>
            <a:r>
              <a:rPr lang="en-US" altLang="ja-JP" sz="2400" dirty="0">
                <a:solidFill>
                  <a:schemeClr val="bg1">
                    <a:lumMod val="50000"/>
                  </a:schemeClr>
                </a:solidFill>
                <a:latin typeface="+mn-ea"/>
              </a:rPr>
              <a:t>Introduction</a:t>
            </a:r>
            <a:r>
              <a:rPr lang="ja-JP" altLang="en-US" sz="2400" dirty="0">
                <a:solidFill>
                  <a:schemeClr val="bg1">
                    <a:lumMod val="50000"/>
                  </a:schemeClr>
                </a:solidFill>
                <a:latin typeface="+mn-ea"/>
              </a:rPr>
              <a:t>、</a:t>
            </a:r>
            <a:r>
              <a:rPr lang="ja-JP" altLang="en-US" sz="2400" dirty="0">
                <a:latin typeface="+mn-ea"/>
              </a:rPr>
              <a:t>出現頻度解析（</a:t>
            </a:r>
            <a:r>
              <a:rPr lang="en-US" altLang="ja-JP" sz="2400" dirty="0">
                <a:latin typeface="+mn-ea"/>
              </a:rPr>
              <a:t>k=2</a:t>
            </a:r>
            <a:r>
              <a:rPr lang="ja-JP" altLang="en-US" sz="2400" dirty="0">
                <a:latin typeface="+mn-ea"/>
              </a:rPr>
              <a:t>）</a:t>
            </a:r>
            <a:r>
              <a:rPr lang="ja-JP" altLang="en-US" sz="2400" dirty="0">
                <a:solidFill>
                  <a:schemeClr val="bg1">
                    <a:lumMod val="50000"/>
                  </a:schemeClr>
                </a:solidFill>
                <a:latin typeface="+mn-ea"/>
              </a:rPr>
              <a:t>、出現頻度解析（</a:t>
            </a:r>
            <a:r>
              <a:rPr lang="en-US" altLang="ja-JP" sz="2400" dirty="0">
                <a:solidFill>
                  <a:schemeClr val="bg1">
                    <a:lumMod val="50000"/>
                  </a:schemeClr>
                </a:solidFill>
                <a:latin typeface="+mn-ea"/>
              </a:rPr>
              <a:t>k=1</a:t>
            </a:r>
            <a:r>
              <a:rPr lang="ja-JP" altLang="en-US" sz="2400" dirty="0">
                <a:solidFill>
                  <a:schemeClr val="bg1">
                    <a:lumMod val="50000"/>
                  </a:schemeClr>
                </a:solidFill>
                <a:latin typeface="+mn-ea"/>
              </a:rPr>
              <a:t>）</a:t>
            </a:r>
            <a:endParaRPr lang="en-US" altLang="ja-JP" sz="2400" dirty="0">
              <a:solidFill>
                <a:schemeClr val="bg1">
                  <a:lumMod val="50000"/>
                </a:schemeClr>
              </a:solidFill>
              <a:latin typeface="+mn-ea"/>
            </a:endParaRPr>
          </a:p>
          <a:p>
            <a:r>
              <a:rPr lang="en-US" altLang="ja-JP" sz="2400" dirty="0">
                <a:solidFill>
                  <a:schemeClr val="bg1">
                    <a:lumMod val="50000"/>
                  </a:schemeClr>
                </a:solidFill>
                <a:latin typeface="+mn-ea"/>
              </a:rPr>
              <a:t>k=1</a:t>
            </a:r>
            <a:r>
              <a:rPr lang="ja-JP" altLang="en-US" sz="2400" dirty="0">
                <a:solidFill>
                  <a:schemeClr val="bg1">
                    <a:lumMod val="50000"/>
                  </a:schemeClr>
                </a:solidFill>
                <a:latin typeface="+mn-ea"/>
              </a:rPr>
              <a:t>で実践、</a:t>
            </a:r>
            <a:r>
              <a:rPr lang="en-US" altLang="ja-JP" sz="2400" dirty="0">
                <a:solidFill>
                  <a:schemeClr val="bg1">
                    <a:lumMod val="50000"/>
                  </a:schemeClr>
                </a:solidFill>
                <a:latin typeface="+mn-ea"/>
              </a:rPr>
              <a:t>multi-FASTA</a:t>
            </a:r>
            <a:r>
              <a:rPr lang="ja-JP" altLang="en-US" sz="2400" dirty="0">
                <a:solidFill>
                  <a:schemeClr val="bg1">
                    <a:lumMod val="50000"/>
                  </a:schemeClr>
                </a:solidFill>
                <a:latin typeface="+mn-ea"/>
              </a:rPr>
              <a:t>ファイル、他の例題を実行</a:t>
            </a:r>
            <a:endParaRPr lang="en-US" altLang="ja-JP" sz="2400" dirty="0">
              <a:solidFill>
                <a:schemeClr val="bg1">
                  <a:lumMod val="50000"/>
                </a:schemeClr>
              </a:solidFill>
              <a:latin typeface="+mn-ea"/>
            </a:endParaRPr>
          </a:p>
          <a:p>
            <a:r>
              <a:rPr lang="en-US" altLang="ja-JP" sz="2400" dirty="0">
                <a:solidFill>
                  <a:schemeClr val="bg1">
                    <a:lumMod val="50000"/>
                  </a:schemeClr>
                </a:solidFill>
                <a:latin typeface="+mn-ea"/>
              </a:rPr>
              <a:t>k=2</a:t>
            </a:r>
            <a:r>
              <a:rPr lang="ja-JP" altLang="en-US" sz="2400" dirty="0">
                <a:solidFill>
                  <a:schemeClr val="bg1">
                    <a:lumMod val="50000"/>
                  </a:schemeClr>
                </a:solidFill>
                <a:latin typeface="+mn-ea"/>
              </a:rPr>
              <a:t>で実践、関数マニュアル、例題</a:t>
            </a:r>
            <a:r>
              <a:rPr lang="en-US" altLang="ja-JP" sz="2400" dirty="0">
                <a:solidFill>
                  <a:schemeClr val="bg1">
                    <a:lumMod val="50000"/>
                  </a:schemeClr>
                </a:solidFill>
                <a:latin typeface="+mn-ea"/>
              </a:rPr>
              <a:t>2</a:t>
            </a:r>
            <a:r>
              <a:rPr lang="ja-JP" altLang="en-US" sz="2400" dirty="0">
                <a:solidFill>
                  <a:schemeClr val="bg1">
                    <a:lumMod val="50000"/>
                  </a:schemeClr>
                </a:solidFill>
                <a:latin typeface="+mn-ea"/>
              </a:rPr>
              <a:t>を実行、例題</a:t>
            </a:r>
            <a:r>
              <a:rPr lang="en-US" altLang="ja-JP" sz="2400" dirty="0">
                <a:solidFill>
                  <a:schemeClr val="bg1">
                    <a:lumMod val="50000"/>
                  </a:schemeClr>
                </a:solidFill>
                <a:latin typeface="+mn-ea"/>
              </a:rPr>
              <a:t>7</a:t>
            </a:r>
            <a:r>
              <a:rPr lang="ja-JP" altLang="en-US" sz="2400" dirty="0">
                <a:solidFill>
                  <a:schemeClr val="bg1">
                    <a:lumMod val="50000"/>
                  </a:schemeClr>
                </a:solidFill>
                <a:latin typeface="+mn-ea"/>
              </a:rPr>
              <a:t>を実行</a:t>
            </a:r>
            <a:endParaRPr lang="en-US" altLang="ja-JP" sz="2400" dirty="0">
              <a:solidFill>
                <a:schemeClr val="bg1">
                  <a:lumMod val="50000"/>
                </a:schemeClr>
              </a:solidFill>
              <a:latin typeface="+mn-ea"/>
            </a:endParaRPr>
          </a:p>
          <a:p>
            <a:r>
              <a:rPr lang="ja-JP" altLang="en-US" sz="2400" dirty="0">
                <a:solidFill>
                  <a:schemeClr val="bg1">
                    <a:lumMod val="50000"/>
                  </a:schemeClr>
                </a:solidFill>
                <a:latin typeface="+mn-ea"/>
              </a:rPr>
              <a:t>確率の話、作図（例題</a:t>
            </a:r>
            <a:r>
              <a:rPr lang="en-US" altLang="ja-JP" sz="2400" dirty="0">
                <a:solidFill>
                  <a:schemeClr val="bg1">
                    <a:lumMod val="50000"/>
                  </a:schemeClr>
                </a:solidFill>
                <a:latin typeface="+mn-ea"/>
              </a:rPr>
              <a:t>10</a:t>
            </a:r>
            <a:r>
              <a:rPr lang="ja-JP" altLang="en-US" sz="2400" dirty="0">
                <a:solidFill>
                  <a:schemeClr val="bg1">
                    <a:lumMod val="50000"/>
                  </a:schemeClr>
                </a:solidFill>
                <a:latin typeface="+mn-ea"/>
              </a:rPr>
              <a:t>）、作図（例題</a:t>
            </a:r>
            <a:r>
              <a:rPr lang="en-US" altLang="ja-JP" sz="2400" dirty="0">
                <a:solidFill>
                  <a:schemeClr val="bg1">
                    <a:lumMod val="50000"/>
                  </a:schemeClr>
                </a:solidFill>
                <a:latin typeface="+mn-ea"/>
              </a:rPr>
              <a:t>11</a:t>
            </a:r>
            <a:r>
              <a:rPr lang="ja-JP" altLang="en-US" sz="2400" dirty="0">
                <a:solidFill>
                  <a:schemeClr val="bg1">
                    <a:lumMod val="50000"/>
                  </a:schemeClr>
                </a:solidFill>
                <a:latin typeface="+mn-ea"/>
              </a:rPr>
              <a:t>）、作図（例題</a:t>
            </a:r>
            <a:r>
              <a:rPr lang="en-US" altLang="ja-JP" sz="2400" dirty="0">
                <a:solidFill>
                  <a:schemeClr val="bg1">
                    <a:lumMod val="50000"/>
                  </a:schemeClr>
                </a:solidFill>
                <a:latin typeface="+mn-ea"/>
              </a:rPr>
              <a:t>12</a:t>
            </a:r>
            <a:r>
              <a:rPr lang="ja-JP" altLang="en-US" sz="2400" dirty="0">
                <a:solidFill>
                  <a:schemeClr val="bg1">
                    <a:lumMod val="50000"/>
                  </a:schemeClr>
                </a:solidFill>
                <a:latin typeface="+mn-ea"/>
              </a:rPr>
              <a:t>）</a:t>
            </a:r>
            <a:endParaRPr lang="en-US" altLang="ja-JP" sz="2400" dirty="0">
              <a:solidFill>
                <a:schemeClr val="bg1">
                  <a:lumMod val="50000"/>
                </a:schemeClr>
              </a:solidFill>
              <a:latin typeface="+mn-ea"/>
            </a:endParaRPr>
          </a:p>
          <a:p>
            <a:r>
              <a:rPr lang="ja-JP" altLang="en-US" sz="2400" dirty="0">
                <a:solidFill>
                  <a:schemeClr val="bg1">
                    <a:lumMod val="50000"/>
                  </a:schemeClr>
                </a:solidFill>
                <a:latin typeface="+mn-ea"/>
              </a:rPr>
              <a:t>塩基配列解析の基礎</a:t>
            </a:r>
            <a:endParaRPr lang="en-US" altLang="ja-JP" sz="2400" dirty="0">
              <a:solidFill>
                <a:schemeClr val="bg1">
                  <a:lumMod val="50000"/>
                </a:schemeClr>
              </a:solidFill>
              <a:latin typeface="+mn-ea"/>
            </a:endParaRPr>
          </a:p>
          <a:p>
            <a:pPr lvl="1"/>
            <a:r>
              <a:rPr lang="en-US" altLang="ja-JP" sz="2000" dirty="0">
                <a:solidFill>
                  <a:schemeClr val="bg1">
                    <a:lumMod val="50000"/>
                  </a:schemeClr>
                </a:solidFill>
                <a:latin typeface="+mn-ea"/>
              </a:rPr>
              <a:t>GC</a:t>
            </a:r>
            <a:r>
              <a:rPr lang="ja-JP" altLang="en-US" sz="2000" dirty="0">
                <a:solidFill>
                  <a:schemeClr val="bg1">
                    <a:lumMod val="50000"/>
                  </a:schemeClr>
                </a:solidFill>
                <a:latin typeface="+mn-ea"/>
              </a:rPr>
              <a:t>含量、ランダム配列を生成、部分配列の切り出し</a:t>
            </a:r>
            <a:endParaRPr lang="en-US" altLang="ja-JP" sz="2000" dirty="0">
              <a:solidFill>
                <a:schemeClr val="bg1">
                  <a:lumMod val="50000"/>
                </a:schemeClr>
              </a:solidFill>
              <a:latin typeface="+mn-ea"/>
            </a:endParaRPr>
          </a:p>
          <a:p>
            <a:r>
              <a:rPr lang="ja-JP" altLang="en-US" sz="2400" dirty="0">
                <a:solidFill>
                  <a:schemeClr val="bg1">
                    <a:lumMod val="50000"/>
                  </a:schemeClr>
                </a:solidFill>
                <a:latin typeface="+mn-ea"/>
              </a:rPr>
              <a:t>ゲノムサイズ推定</a:t>
            </a:r>
            <a:endParaRPr lang="en-US" altLang="ja-JP" sz="2400" dirty="0">
              <a:solidFill>
                <a:schemeClr val="bg1">
                  <a:lumMod val="50000"/>
                </a:schemeClr>
              </a:solidFill>
              <a:latin typeface="+mn-ea"/>
            </a:endParaRPr>
          </a:p>
          <a:p>
            <a:pPr lvl="1"/>
            <a:r>
              <a:rPr lang="ja-JP" altLang="en-US" sz="2000" dirty="0">
                <a:solidFill>
                  <a:schemeClr val="bg1">
                    <a:lumMod val="50000"/>
                  </a:schemeClr>
                </a:solidFill>
                <a:latin typeface="+mn-ea"/>
              </a:rPr>
              <a:t>サンプルデータ（例題</a:t>
            </a:r>
            <a:r>
              <a:rPr lang="en-US" altLang="ja-JP" sz="2000" dirty="0">
                <a:solidFill>
                  <a:schemeClr val="bg1">
                    <a:lumMod val="50000"/>
                  </a:schemeClr>
                </a:solidFill>
                <a:latin typeface="+mn-ea"/>
              </a:rPr>
              <a:t>32</a:t>
            </a:r>
            <a:r>
              <a:rPr lang="ja-JP" altLang="en-US" sz="2000" dirty="0">
                <a:solidFill>
                  <a:schemeClr val="bg1">
                    <a:lumMod val="50000"/>
                  </a:schemeClr>
                </a:solidFill>
                <a:latin typeface="+mn-ea"/>
              </a:rPr>
              <a:t>）、被覆率（</a:t>
            </a:r>
            <a:r>
              <a:rPr lang="en-US" altLang="ja-JP" sz="2000" dirty="0">
                <a:solidFill>
                  <a:schemeClr val="bg1">
                    <a:lumMod val="50000"/>
                  </a:schemeClr>
                </a:solidFill>
                <a:latin typeface="+mn-ea"/>
              </a:rPr>
              <a:t>coverage</a:t>
            </a:r>
            <a:r>
              <a:rPr lang="ja-JP" altLang="en-US" sz="2000" dirty="0">
                <a:solidFill>
                  <a:schemeClr val="bg1">
                    <a:lumMod val="50000"/>
                  </a:schemeClr>
                </a:solidFill>
                <a:latin typeface="+mn-ea"/>
              </a:rPr>
              <a:t>）、基本的な考え方</a:t>
            </a:r>
            <a:r>
              <a:rPr lang="en-US" altLang="ja-JP" sz="2000" dirty="0">
                <a:solidFill>
                  <a:schemeClr val="bg1">
                    <a:lumMod val="50000"/>
                  </a:schemeClr>
                </a:solidFill>
                <a:latin typeface="+mn-ea"/>
              </a:rPr>
              <a:t>(</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7</a:t>
            </a:r>
            <a:r>
              <a:rPr lang="ja-JP" altLang="en-US" sz="2000" dirty="0">
                <a:solidFill>
                  <a:schemeClr val="bg1">
                    <a:lumMod val="50000"/>
                  </a:schemeClr>
                </a:solidFill>
                <a:latin typeface="+mn-ea"/>
              </a:rPr>
              <a:t>）</a:t>
            </a:r>
            <a:endParaRPr lang="en-US" altLang="ja-JP" sz="2000" dirty="0">
              <a:solidFill>
                <a:schemeClr val="bg1">
                  <a:lumMod val="50000"/>
                </a:schemeClr>
              </a:solidFill>
              <a:latin typeface="+mn-ea"/>
            </a:endParaRPr>
          </a:p>
          <a:p>
            <a:pPr lvl="1"/>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8</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k=2)</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9</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k=3</a:t>
            </a:r>
            <a:r>
              <a:rPr lang="ja-JP" altLang="en-US" sz="2000" dirty="0">
                <a:solidFill>
                  <a:schemeClr val="bg1">
                    <a:lumMod val="50000"/>
                  </a:schemeClr>
                </a:solidFill>
                <a:latin typeface="+mn-ea"/>
              </a:rPr>
              <a:t>）、</a:t>
            </a:r>
            <a:r>
              <a:rPr lang="en-US" altLang="ja-JP" sz="2000" dirty="0">
                <a:solidFill>
                  <a:schemeClr val="bg1">
                    <a:lumMod val="50000"/>
                  </a:schemeClr>
                </a:solidFill>
                <a:latin typeface="+mn-ea"/>
              </a:rPr>
              <a:t>1,000</a:t>
            </a:r>
            <a:r>
              <a:rPr lang="ja-JP" altLang="en-US" sz="2000" dirty="0">
                <a:solidFill>
                  <a:schemeClr val="bg1">
                    <a:lumMod val="50000"/>
                  </a:schemeClr>
                </a:solidFill>
                <a:latin typeface="+mn-ea"/>
              </a:rPr>
              <a:t>塩基の仮想ゲノム（サンプルデータの例題</a:t>
            </a:r>
            <a:r>
              <a:rPr lang="en-US" altLang="ja-JP" sz="2000" dirty="0">
                <a:solidFill>
                  <a:schemeClr val="bg1">
                    <a:lumMod val="50000"/>
                  </a:schemeClr>
                </a:solidFill>
                <a:latin typeface="+mn-ea"/>
              </a:rPr>
              <a:t>33</a:t>
            </a:r>
            <a:r>
              <a:rPr lang="ja-JP" altLang="en-US" sz="2000" dirty="0">
                <a:solidFill>
                  <a:schemeClr val="bg1">
                    <a:lumMod val="50000"/>
                  </a:schemeClr>
                </a:solidFill>
                <a:latin typeface="+mn-ea"/>
              </a:rPr>
              <a:t>）</a:t>
            </a:r>
            <a:endParaRPr lang="en-US" altLang="ja-JP" sz="2000" dirty="0">
              <a:solidFill>
                <a:schemeClr val="bg1">
                  <a:lumMod val="50000"/>
                </a:schemeClr>
              </a:solidFill>
              <a:latin typeface="+mn-ea"/>
            </a:endParaRPr>
          </a:p>
          <a:p>
            <a:pPr lvl="1"/>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11(k=10)</a:t>
            </a:r>
            <a:r>
              <a:rPr lang="ja-JP" altLang="en-US" sz="2000" dirty="0">
                <a:solidFill>
                  <a:schemeClr val="bg1">
                    <a:lumMod val="50000"/>
                  </a:schemeClr>
                </a:solidFill>
                <a:latin typeface="+mn-ea"/>
              </a:rPr>
              <a:t>、例題</a:t>
            </a:r>
            <a:r>
              <a:rPr lang="en-US" altLang="ja-JP" sz="2000" dirty="0">
                <a:solidFill>
                  <a:schemeClr val="bg1">
                    <a:lumMod val="50000"/>
                  </a:schemeClr>
                </a:solidFill>
                <a:latin typeface="+mn-ea"/>
              </a:rPr>
              <a:t>12(k=10)</a:t>
            </a:r>
            <a:r>
              <a:rPr lang="ja-JP" altLang="en-US" sz="2000" dirty="0">
                <a:solidFill>
                  <a:schemeClr val="bg1">
                    <a:lumMod val="50000"/>
                  </a:schemeClr>
                </a:solidFill>
                <a:latin typeface="+mn-ea"/>
              </a:rPr>
              <a:t>、シークエンスエラーを含む場合</a:t>
            </a:r>
            <a:endParaRPr lang="en-US" altLang="ja-JP" sz="2000" dirty="0">
              <a:solidFill>
                <a:schemeClr val="bg1">
                  <a:lumMod val="50000"/>
                </a:schemeClr>
              </a:solidFill>
              <a:latin typeface="+mn-ea"/>
            </a:endParaRPr>
          </a:p>
          <a:p>
            <a:pPr lvl="1"/>
            <a:endParaRPr lang="en-US" altLang="ja-JP" sz="2000" dirty="0">
              <a:solidFill>
                <a:schemeClr val="bg1">
                  <a:lumMod val="50000"/>
                </a:schemeClr>
              </a:solidFill>
              <a:latin typeface="+mn-ea"/>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9</a:t>
            </a:fld>
            <a:endParaRPr kumimoji="0" lang="en-US" altLang="ja-JP">
              <a:latin typeface="Arial Black" pitchFamily="34" charset="0"/>
            </a:endParaRPr>
          </a:p>
        </p:txBody>
      </p:sp>
    </p:spTree>
    <p:extLst>
      <p:ext uri="{BB962C8B-B14F-4D97-AF65-F5344CB8AC3E}">
        <p14:creationId xmlns:p14="http://schemas.microsoft.com/office/powerpoint/2010/main" val="91195267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D0963257-97E5-4CC2-8C33-D519EA8AED84}"/>
              </a:ext>
            </a:extLst>
          </p:cNvPr>
          <p:cNvPicPr>
            <a:picLocks noChangeAspect="1"/>
          </p:cNvPicPr>
          <p:nvPr/>
        </p:nvPicPr>
        <p:blipFill>
          <a:blip r:embed="rId3"/>
          <a:stretch>
            <a:fillRect/>
          </a:stretch>
        </p:blipFill>
        <p:spPr>
          <a:xfrm>
            <a:off x="36002" y="936004"/>
            <a:ext cx="8958263" cy="4809173"/>
          </a:xfrm>
          <a:prstGeom prst="rect">
            <a:avLst/>
          </a:prstGeom>
        </p:spPr>
      </p:pic>
      <p:pic>
        <p:nvPicPr>
          <p:cNvPr id="3" name="図 2">
            <a:extLst>
              <a:ext uri="{FF2B5EF4-FFF2-40B4-BE49-F238E27FC236}">
                <a16:creationId xmlns:a16="http://schemas.microsoft.com/office/drawing/2014/main" id="{E0AD6A96-F4C5-455C-98E4-41BFF63E18E9}"/>
              </a:ext>
            </a:extLst>
          </p:cNvPr>
          <p:cNvPicPr>
            <a:picLocks noChangeAspect="1"/>
          </p:cNvPicPr>
          <p:nvPr/>
        </p:nvPicPr>
        <p:blipFill rotWithShape="1">
          <a:blip r:embed="rId4"/>
          <a:srcRect t="3" r="10799" b="-3"/>
          <a:stretch/>
        </p:blipFill>
        <p:spPr>
          <a:xfrm>
            <a:off x="792000" y="180000"/>
            <a:ext cx="4500000" cy="175275"/>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例題</a:t>
            </a:r>
            <a:r>
              <a:rPr lang="en-US" altLang="ja-JP" sz="4000" dirty="0">
                <a:latin typeface="+mn-ea"/>
              </a:rPr>
              <a:t>7</a:t>
            </a:r>
            <a:r>
              <a:rPr lang="ja-JP" altLang="en-US" sz="4000" dirty="0">
                <a:latin typeface="+mn-ea"/>
              </a:rPr>
              <a:t>を実行</a:t>
            </a:r>
            <a:r>
              <a:rPr lang="en-US" altLang="ja-JP" sz="4000" dirty="0">
                <a:latin typeface="+mn-ea"/>
              </a:rPr>
              <a:t>2</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90</a:t>
            </a:fld>
            <a:endParaRPr lang="en-US" altLang="ja-JP" dirty="0">
              <a:solidFill>
                <a:srgbClr val="000000"/>
              </a:solidFill>
            </a:endParaRPr>
          </a:p>
        </p:txBody>
      </p:sp>
      <p:sp>
        <p:nvSpPr>
          <p:cNvPr id="8" name="Text Box 8">
            <a:extLst>
              <a:ext uri="{FF2B5EF4-FFF2-40B4-BE49-F238E27FC236}">
                <a16:creationId xmlns:a16="http://schemas.microsoft.com/office/drawing/2014/main" id="{8B911BE7-488C-4993-A08F-581949DDC2BE}"/>
              </a:ext>
            </a:extLst>
          </p:cNvPr>
          <p:cNvSpPr txBox="1">
            <a:spLocks noChangeArrowheads="1"/>
          </p:cNvSpPr>
          <p:nvPr/>
        </p:nvSpPr>
        <p:spPr bwMode="auto">
          <a:xfrm>
            <a:off x="5796172" y="46100"/>
            <a:ext cx="4053371" cy="313932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en-US" altLang="ja-JP" dirty="0">
                <a:solidFill>
                  <a:schemeClr val="bg1">
                    <a:lumMod val="50000"/>
                  </a:schemeClr>
                </a:solidFill>
                <a:latin typeface="+mn-ea"/>
              </a:rPr>
              <a:t>k=2</a:t>
            </a:r>
            <a:r>
              <a:rPr lang="ja-JP" altLang="en-US" dirty="0">
                <a:solidFill>
                  <a:schemeClr val="bg1">
                    <a:lumMod val="50000"/>
                  </a:schemeClr>
                </a:solidFill>
                <a:latin typeface="+mn-ea"/>
              </a:rPr>
              <a:t>の①例題</a:t>
            </a:r>
            <a:r>
              <a:rPr lang="en-US" altLang="ja-JP" dirty="0">
                <a:solidFill>
                  <a:schemeClr val="bg1">
                    <a:lumMod val="50000"/>
                  </a:schemeClr>
                </a:solidFill>
                <a:latin typeface="+mn-ea"/>
              </a:rPr>
              <a:t>7</a:t>
            </a:r>
            <a:r>
              <a:rPr lang="ja-JP" altLang="en-US" dirty="0">
                <a:solidFill>
                  <a:schemeClr val="bg1">
                    <a:lumMod val="50000"/>
                  </a:schemeClr>
                </a:solidFill>
                <a:latin typeface="+mn-ea"/>
              </a:rPr>
              <a:t>。例題</a:t>
            </a:r>
            <a:r>
              <a:rPr lang="en-US" altLang="ja-JP" dirty="0">
                <a:solidFill>
                  <a:schemeClr val="bg1">
                    <a:lumMod val="50000"/>
                  </a:schemeClr>
                </a:solidFill>
                <a:latin typeface="+mn-ea"/>
              </a:rPr>
              <a:t>2</a:t>
            </a:r>
            <a:r>
              <a:rPr lang="ja-JP" altLang="en-US" dirty="0">
                <a:solidFill>
                  <a:schemeClr val="bg1">
                    <a:lumMod val="50000"/>
                  </a:schemeClr>
                </a:solidFill>
                <a:latin typeface="+mn-ea"/>
              </a:rPr>
              <a:t>では入力として</a:t>
            </a:r>
            <a:r>
              <a:rPr lang="en-US" altLang="ja-JP" dirty="0">
                <a:solidFill>
                  <a:schemeClr val="bg1">
                    <a:lumMod val="50000"/>
                  </a:schemeClr>
                </a:solidFill>
                <a:latin typeface="+mn-ea"/>
              </a:rPr>
              <a:t>FASTA</a:t>
            </a:r>
            <a:r>
              <a:rPr lang="ja-JP" altLang="en-US" dirty="0">
                <a:solidFill>
                  <a:schemeClr val="bg1">
                    <a:lumMod val="50000"/>
                  </a:schemeClr>
                </a:solidFill>
                <a:latin typeface="+mn-ea"/>
              </a:rPr>
              <a:t>形式ファイルを与えたが、②ここではインストール済みのヒトゲノム情報を含む</a:t>
            </a:r>
            <a:r>
              <a:rPr lang="en-US" altLang="ja-JP" dirty="0">
                <a:solidFill>
                  <a:schemeClr val="bg1">
                    <a:lumMod val="50000"/>
                  </a:schemeClr>
                </a:solidFill>
                <a:latin typeface="+mn-ea"/>
              </a:rPr>
              <a:t>R</a:t>
            </a:r>
            <a:r>
              <a:rPr lang="ja-JP" altLang="en-US" dirty="0">
                <a:solidFill>
                  <a:schemeClr val="bg1">
                    <a:lumMod val="50000"/>
                  </a:schemeClr>
                </a:solidFill>
                <a:latin typeface="+mn-ea"/>
              </a:rPr>
              <a:t>パッケージを与えている。手順通りに</a:t>
            </a:r>
            <a:r>
              <a:rPr lang="en-US" altLang="ja-JP" dirty="0">
                <a:solidFill>
                  <a:schemeClr val="bg1">
                    <a:lumMod val="50000"/>
                  </a:schemeClr>
                </a:solidFill>
                <a:latin typeface="+mn-ea"/>
              </a:rPr>
              <a:t>R</a:t>
            </a:r>
            <a:r>
              <a:rPr lang="ja-JP" altLang="en-US" dirty="0">
                <a:solidFill>
                  <a:schemeClr val="bg1">
                    <a:lumMod val="50000"/>
                  </a:schemeClr>
                </a:solidFill>
                <a:latin typeface="+mn-ea"/>
              </a:rPr>
              <a:t>本体およびパッケージ群のインストール作業を行っていれば、特に意識せずともインストールされています</a:t>
            </a:r>
            <a:r>
              <a:rPr lang="ja-JP" altLang="en-US" dirty="0">
                <a:latin typeface="+mn-ea"/>
              </a:rPr>
              <a:t>。</a:t>
            </a:r>
            <a:r>
              <a:rPr lang="en-US" altLang="ja-JP" dirty="0">
                <a:latin typeface="+mn-ea"/>
              </a:rPr>
              <a:t>FASTA</a:t>
            </a:r>
            <a:r>
              <a:rPr lang="ja-JP" altLang="en-US" dirty="0">
                <a:latin typeface="+mn-ea"/>
              </a:rPr>
              <a:t>形式ファイルにしていない理由は、このパッケージは圧縮されているので</a:t>
            </a:r>
            <a:r>
              <a:rPr lang="en-US" altLang="ja-JP" dirty="0">
                <a:latin typeface="+mn-ea"/>
              </a:rPr>
              <a:t>700MB</a:t>
            </a:r>
            <a:r>
              <a:rPr lang="ja-JP" altLang="en-US" dirty="0">
                <a:latin typeface="+mn-ea"/>
              </a:rPr>
              <a:t>程度で済んでいますが、非圧縮</a:t>
            </a:r>
            <a:r>
              <a:rPr lang="en-US" altLang="ja-JP" dirty="0">
                <a:latin typeface="+mn-ea"/>
              </a:rPr>
              <a:t>FASTA</a:t>
            </a:r>
            <a:r>
              <a:rPr lang="ja-JP" altLang="en-US" dirty="0">
                <a:latin typeface="+mn-ea"/>
              </a:rPr>
              <a:t>形式ファイルだと約</a:t>
            </a:r>
            <a:r>
              <a:rPr lang="en-US" altLang="ja-JP" dirty="0">
                <a:latin typeface="+mn-ea"/>
              </a:rPr>
              <a:t>3GB</a:t>
            </a:r>
            <a:r>
              <a:rPr lang="ja-JP" altLang="en-US" dirty="0">
                <a:latin typeface="+mn-ea"/>
              </a:rPr>
              <a:t>だから。</a:t>
            </a:r>
            <a:endParaRPr lang="en-US" altLang="ja-JP" dirty="0">
              <a:latin typeface="+mn-ea"/>
            </a:endParaRPr>
          </a:p>
        </p:txBody>
      </p:sp>
      <p:grpSp>
        <p:nvGrpSpPr>
          <p:cNvPr id="13" name="グループ化 1">
            <a:extLst>
              <a:ext uri="{FF2B5EF4-FFF2-40B4-BE49-F238E27FC236}">
                <a16:creationId xmlns:a16="http://schemas.microsoft.com/office/drawing/2014/main" id="{E1AE0179-BB0C-4F86-B2D6-9224EC7B42B0}"/>
              </a:ext>
            </a:extLst>
          </p:cNvPr>
          <p:cNvGrpSpPr>
            <a:grpSpLocks/>
          </p:cNvGrpSpPr>
          <p:nvPr/>
        </p:nvGrpSpPr>
        <p:grpSpPr bwMode="auto">
          <a:xfrm>
            <a:off x="344488" y="1404000"/>
            <a:ext cx="415498" cy="647700"/>
            <a:chOff x="8946000" y="4620357"/>
            <a:chExt cx="415497" cy="647700"/>
          </a:xfrm>
        </p:grpSpPr>
        <p:sp>
          <p:nvSpPr>
            <p:cNvPr id="17" name="下矢印 31">
              <a:extLst>
                <a:ext uri="{FF2B5EF4-FFF2-40B4-BE49-F238E27FC236}">
                  <a16:creationId xmlns:a16="http://schemas.microsoft.com/office/drawing/2014/main" id="{B97B6F48-728C-46B7-9B82-5858DD21E47E}"/>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8" name="正方形/長方形 1">
              <a:extLst>
                <a:ext uri="{FF2B5EF4-FFF2-40B4-BE49-F238E27FC236}">
                  <a16:creationId xmlns:a16="http://schemas.microsoft.com/office/drawing/2014/main" id="{2D9F6363-BCDB-4FBD-B2FE-7F8C7EC681A9}"/>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16" name="グループ化 19">
            <a:extLst>
              <a:ext uri="{FF2B5EF4-FFF2-40B4-BE49-F238E27FC236}">
                <a16:creationId xmlns:a16="http://schemas.microsoft.com/office/drawing/2014/main" id="{9EA51A6B-3EB8-4B44-A262-B99EA226F1D1}"/>
              </a:ext>
            </a:extLst>
          </p:cNvPr>
          <p:cNvGrpSpPr>
            <a:grpSpLocks/>
          </p:cNvGrpSpPr>
          <p:nvPr/>
        </p:nvGrpSpPr>
        <p:grpSpPr bwMode="auto">
          <a:xfrm>
            <a:off x="4626000" y="2372400"/>
            <a:ext cx="433387" cy="647700"/>
            <a:chOff x="9008376" y="4278533"/>
            <a:chExt cx="432048" cy="647700"/>
          </a:xfrm>
        </p:grpSpPr>
        <p:sp>
          <p:nvSpPr>
            <p:cNvPr id="23" name="下矢印 20">
              <a:extLst>
                <a:ext uri="{FF2B5EF4-FFF2-40B4-BE49-F238E27FC236}">
                  <a16:creationId xmlns:a16="http://schemas.microsoft.com/office/drawing/2014/main" id="{F45C6D98-29C9-4B33-888B-A42177C8AA7F}"/>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4" name="テキスト ボックス 21">
              <a:extLst>
                <a:ext uri="{FF2B5EF4-FFF2-40B4-BE49-F238E27FC236}">
                  <a16:creationId xmlns:a16="http://schemas.microsoft.com/office/drawing/2014/main" id="{1792854E-55B1-4862-A68E-5D24B93C3329}"/>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sp>
        <p:nvSpPr>
          <p:cNvPr id="14" name="テキスト ボックス 17">
            <a:extLst>
              <a:ext uri="{FF2B5EF4-FFF2-40B4-BE49-F238E27FC236}">
                <a16:creationId xmlns:a16="http://schemas.microsoft.com/office/drawing/2014/main" id="{EE6E4A5E-D4A5-4789-8BD4-441E4F504306}"/>
              </a:ext>
            </a:extLst>
          </p:cNvPr>
          <p:cNvSpPr txBox="1">
            <a:spLocks noChangeArrowheads="1"/>
          </p:cNvSpPr>
          <p:nvPr/>
        </p:nvSpPr>
        <p:spPr bwMode="auto">
          <a:xfrm>
            <a:off x="5169024"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spTree>
    <p:extLst>
      <p:ext uri="{BB962C8B-B14F-4D97-AF65-F5344CB8AC3E}">
        <p14:creationId xmlns:p14="http://schemas.microsoft.com/office/powerpoint/2010/main" val="17862079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D0963257-97E5-4CC2-8C33-D519EA8AED84}"/>
              </a:ext>
            </a:extLst>
          </p:cNvPr>
          <p:cNvPicPr>
            <a:picLocks noChangeAspect="1"/>
          </p:cNvPicPr>
          <p:nvPr/>
        </p:nvPicPr>
        <p:blipFill>
          <a:blip r:embed="rId3"/>
          <a:stretch>
            <a:fillRect/>
          </a:stretch>
        </p:blipFill>
        <p:spPr>
          <a:xfrm>
            <a:off x="36002" y="936004"/>
            <a:ext cx="8958263" cy="4809173"/>
          </a:xfrm>
          <a:prstGeom prst="rect">
            <a:avLst/>
          </a:prstGeom>
        </p:spPr>
      </p:pic>
      <p:pic>
        <p:nvPicPr>
          <p:cNvPr id="3" name="図 2">
            <a:extLst>
              <a:ext uri="{FF2B5EF4-FFF2-40B4-BE49-F238E27FC236}">
                <a16:creationId xmlns:a16="http://schemas.microsoft.com/office/drawing/2014/main" id="{E0AD6A96-F4C5-455C-98E4-41BFF63E18E9}"/>
              </a:ext>
            </a:extLst>
          </p:cNvPr>
          <p:cNvPicPr>
            <a:picLocks noChangeAspect="1"/>
          </p:cNvPicPr>
          <p:nvPr/>
        </p:nvPicPr>
        <p:blipFill rotWithShape="1">
          <a:blip r:embed="rId4"/>
          <a:srcRect t="3" r="10799" b="-3"/>
          <a:stretch/>
        </p:blipFill>
        <p:spPr>
          <a:xfrm>
            <a:off x="792000" y="180000"/>
            <a:ext cx="4500000" cy="175275"/>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例題</a:t>
            </a:r>
            <a:r>
              <a:rPr lang="en-US" altLang="ja-JP" sz="4000" dirty="0">
                <a:latin typeface="+mn-ea"/>
              </a:rPr>
              <a:t>7</a:t>
            </a:r>
            <a:r>
              <a:rPr lang="ja-JP" altLang="en-US" sz="4000" dirty="0">
                <a:latin typeface="+mn-ea"/>
              </a:rPr>
              <a:t>を実行</a:t>
            </a:r>
            <a:r>
              <a:rPr lang="en-US" altLang="ja-JP" sz="4000" dirty="0">
                <a:latin typeface="+mn-ea"/>
              </a:rPr>
              <a:t>3</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91</a:t>
            </a:fld>
            <a:endParaRPr lang="en-US" altLang="ja-JP" dirty="0">
              <a:solidFill>
                <a:srgbClr val="000000"/>
              </a:solidFill>
            </a:endParaRPr>
          </a:p>
        </p:txBody>
      </p:sp>
      <p:grpSp>
        <p:nvGrpSpPr>
          <p:cNvPr id="13" name="グループ化 1">
            <a:extLst>
              <a:ext uri="{FF2B5EF4-FFF2-40B4-BE49-F238E27FC236}">
                <a16:creationId xmlns:a16="http://schemas.microsoft.com/office/drawing/2014/main" id="{E1AE0179-BB0C-4F86-B2D6-9224EC7B42B0}"/>
              </a:ext>
            </a:extLst>
          </p:cNvPr>
          <p:cNvGrpSpPr>
            <a:grpSpLocks/>
          </p:cNvGrpSpPr>
          <p:nvPr/>
        </p:nvGrpSpPr>
        <p:grpSpPr bwMode="auto">
          <a:xfrm>
            <a:off x="344488" y="1404000"/>
            <a:ext cx="415498" cy="647700"/>
            <a:chOff x="8946000" y="4620357"/>
            <a:chExt cx="415497" cy="647700"/>
          </a:xfrm>
        </p:grpSpPr>
        <p:sp>
          <p:nvSpPr>
            <p:cNvPr id="17" name="下矢印 31">
              <a:extLst>
                <a:ext uri="{FF2B5EF4-FFF2-40B4-BE49-F238E27FC236}">
                  <a16:creationId xmlns:a16="http://schemas.microsoft.com/office/drawing/2014/main" id="{B97B6F48-728C-46B7-9B82-5858DD21E47E}"/>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8" name="正方形/長方形 1">
              <a:extLst>
                <a:ext uri="{FF2B5EF4-FFF2-40B4-BE49-F238E27FC236}">
                  <a16:creationId xmlns:a16="http://schemas.microsoft.com/office/drawing/2014/main" id="{2D9F6363-BCDB-4FBD-B2FE-7F8C7EC681A9}"/>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16" name="グループ化 19">
            <a:extLst>
              <a:ext uri="{FF2B5EF4-FFF2-40B4-BE49-F238E27FC236}">
                <a16:creationId xmlns:a16="http://schemas.microsoft.com/office/drawing/2014/main" id="{9EA51A6B-3EB8-4B44-A262-B99EA226F1D1}"/>
              </a:ext>
            </a:extLst>
          </p:cNvPr>
          <p:cNvGrpSpPr>
            <a:grpSpLocks/>
          </p:cNvGrpSpPr>
          <p:nvPr/>
        </p:nvGrpSpPr>
        <p:grpSpPr bwMode="auto">
          <a:xfrm>
            <a:off x="4626000" y="2372400"/>
            <a:ext cx="433387" cy="647700"/>
            <a:chOff x="9008376" y="4278533"/>
            <a:chExt cx="432048" cy="647700"/>
          </a:xfrm>
        </p:grpSpPr>
        <p:sp>
          <p:nvSpPr>
            <p:cNvPr id="23" name="下矢印 20">
              <a:extLst>
                <a:ext uri="{FF2B5EF4-FFF2-40B4-BE49-F238E27FC236}">
                  <a16:creationId xmlns:a16="http://schemas.microsoft.com/office/drawing/2014/main" id="{F45C6D98-29C9-4B33-888B-A42177C8AA7F}"/>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4" name="テキスト ボックス 21">
              <a:extLst>
                <a:ext uri="{FF2B5EF4-FFF2-40B4-BE49-F238E27FC236}">
                  <a16:creationId xmlns:a16="http://schemas.microsoft.com/office/drawing/2014/main" id="{1792854E-55B1-4862-A68E-5D24B93C3329}"/>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sp>
        <p:nvSpPr>
          <p:cNvPr id="14" name="テキスト ボックス 17">
            <a:extLst>
              <a:ext uri="{FF2B5EF4-FFF2-40B4-BE49-F238E27FC236}">
                <a16:creationId xmlns:a16="http://schemas.microsoft.com/office/drawing/2014/main" id="{EE6E4A5E-D4A5-4789-8BD4-441E4F504306}"/>
              </a:ext>
            </a:extLst>
          </p:cNvPr>
          <p:cNvSpPr txBox="1">
            <a:spLocks noChangeArrowheads="1"/>
          </p:cNvSpPr>
          <p:nvPr/>
        </p:nvSpPr>
        <p:spPr bwMode="auto">
          <a:xfrm>
            <a:off x="5169024"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sp>
        <p:nvSpPr>
          <p:cNvPr id="15" name="正方形/長方形 14">
            <a:extLst>
              <a:ext uri="{FF2B5EF4-FFF2-40B4-BE49-F238E27FC236}">
                <a16:creationId xmlns:a16="http://schemas.microsoft.com/office/drawing/2014/main" id="{58700BAC-C1B5-470A-8E09-94D5D4FB6938}"/>
              </a:ext>
            </a:extLst>
          </p:cNvPr>
          <p:cNvSpPr/>
          <p:nvPr/>
        </p:nvSpPr>
        <p:spPr>
          <a:xfrm>
            <a:off x="378000" y="3308400"/>
            <a:ext cx="8280000" cy="14040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 name="Text Box 8">
            <a:extLst>
              <a:ext uri="{FF2B5EF4-FFF2-40B4-BE49-F238E27FC236}">
                <a16:creationId xmlns:a16="http://schemas.microsoft.com/office/drawing/2014/main" id="{8B911BE7-488C-4993-A08F-581949DDC2BE}"/>
              </a:ext>
            </a:extLst>
          </p:cNvPr>
          <p:cNvSpPr txBox="1">
            <a:spLocks noChangeArrowheads="1"/>
          </p:cNvSpPr>
          <p:nvPr/>
        </p:nvSpPr>
        <p:spPr bwMode="auto">
          <a:xfrm>
            <a:off x="5796172" y="46100"/>
            <a:ext cx="4053371" cy="4247317"/>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en-US" altLang="ja-JP" dirty="0">
                <a:solidFill>
                  <a:schemeClr val="bg1">
                    <a:lumMod val="50000"/>
                  </a:schemeClr>
                </a:solidFill>
                <a:latin typeface="+mn-ea"/>
              </a:rPr>
              <a:t>k=2</a:t>
            </a:r>
            <a:r>
              <a:rPr lang="ja-JP" altLang="en-US" dirty="0">
                <a:solidFill>
                  <a:schemeClr val="bg1">
                    <a:lumMod val="50000"/>
                  </a:schemeClr>
                </a:solidFill>
                <a:latin typeface="+mn-ea"/>
              </a:rPr>
              <a:t>の①例題</a:t>
            </a:r>
            <a:r>
              <a:rPr lang="en-US" altLang="ja-JP" dirty="0">
                <a:solidFill>
                  <a:schemeClr val="bg1">
                    <a:lumMod val="50000"/>
                  </a:schemeClr>
                </a:solidFill>
                <a:latin typeface="+mn-ea"/>
              </a:rPr>
              <a:t>7</a:t>
            </a:r>
            <a:r>
              <a:rPr lang="ja-JP" altLang="en-US" dirty="0">
                <a:solidFill>
                  <a:schemeClr val="bg1">
                    <a:lumMod val="50000"/>
                  </a:schemeClr>
                </a:solidFill>
                <a:latin typeface="+mn-ea"/>
              </a:rPr>
              <a:t>。例題</a:t>
            </a:r>
            <a:r>
              <a:rPr lang="en-US" altLang="ja-JP" dirty="0">
                <a:solidFill>
                  <a:schemeClr val="bg1">
                    <a:lumMod val="50000"/>
                  </a:schemeClr>
                </a:solidFill>
                <a:latin typeface="+mn-ea"/>
              </a:rPr>
              <a:t>2</a:t>
            </a:r>
            <a:r>
              <a:rPr lang="ja-JP" altLang="en-US" dirty="0">
                <a:solidFill>
                  <a:schemeClr val="bg1">
                    <a:lumMod val="50000"/>
                  </a:schemeClr>
                </a:solidFill>
                <a:latin typeface="+mn-ea"/>
              </a:rPr>
              <a:t>では入力として</a:t>
            </a:r>
            <a:r>
              <a:rPr lang="en-US" altLang="ja-JP" dirty="0">
                <a:solidFill>
                  <a:schemeClr val="bg1">
                    <a:lumMod val="50000"/>
                  </a:schemeClr>
                </a:solidFill>
                <a:latin typeface="+mn-ea"/>
              </a:rPr>
              <a:t>FASTA</a:t>
            </a:r>
            <a:r>
              <a:rPr lang="ja-JP" altLang="en-US" dirty="0">
                <a:solidFill>
                  <a:schemeClr val="bg1">
                    <a:lumMod val="50000"/>
                  </a:schemeClr>
                </a:solidFill>
                <a:latin typeface="+mn-ea"/>
              </a:rPr>
              <a:t>形式ファイルを与えたが、②ここではインストール済みのヒトゲノム情報を含む</a:t>
            </a:r>
            <a:r>
              <a:rPr lang="en-US" altLang="ja-JP" dirty="0">
                <a:solidFill>
                  <a:schemeClr val="bg1">
                    <a:lumMod val="50000"/>
                  </a:schemeClr>
                </a:solidFill>
                <a:latin typeface="+mn-ea"/>
              </a:rPr>
              <a:t>R</a:t>
            </a:r>
            <a:r>
              <a:rPr lang="ja-JP" altLang="en-US" dirty="0">
                <a:solidFill>
                  <a:schemeClr val="bg1">
                    <a:lumMod val="50000"/>
                  </a:schemeClr>
                </a:solidFill>
                <a:latin typeface="+mn-ea"/>
              </a:rPr>
              <a:t>パッケージを与えている。手順通りに</a:t>
            </a:r>
            <a:r>
              <a:rPr lang="en-US" altLang="ja-JP" dirty="0">
                <a:solidFill>
                  <a:schemeClr val="bg1">
                    <a:lumMod val="50000"/>
                  </a:schemeClr>
                </a:solidFill>
                <a:latin typeface="+mn-ea"/>
              </a:rPr>
              <a:t>R</a:t>
            </a:r>
            <a:r>
              <a:rPr lang="ja-JP" altLang="en-US" dirty="0">
                <a:solidFill>
                  <a:schemeClr val="bg1">
                    <a:lumMod val="50000"/>
                  </a:schemeClr>
                </a:solidFill>
                <a:latin typeface="+mn-ea"/>
              </a:rPr>
              <a:t>本体およびパッケージ群のインストール作業を行っていれば、特に意識せずともインストールされています。</a:t>
            </a:r>
            <a:r>
              <a:rPr lang="en-US" altLang="ja-JP" dirty="0">
                <a:solidFill>
                  <a:schemeClr val="bg1">
                    <a:lumMod val="50000"/>
                  </a:schemeClr>
                </a:solidFill>
                <a:latin typeface="+mn-ea"/>
              </a:rPr>
              <a:t>FASTA</a:t>
            </a:r>
            <a:r>
              <a:rPr lang="ja-JP" altLang="en-US" dirty="0">
                <a:solidFill>
                  <a:schemeClr val="bg1">
                    <a:lumMod val="50000"/>
                  </a:schemeClr>
                </a:solidFill>
                <a:latin typeface="+mn-ea"/>
              </a:rPr>
              <a:t>形式ファイルにしていない理由は、このパッケージは圧縮されているので</a:t>
            </a:r>
            <a:r>
              <a:rPr lang="en-US" altLang="ja-JP" dirty="0">
                <a:solidFill>
                  <a:schemeClr val="bg1">
                    <a:lumMod val="50000"/>
                  </a:schemeClr>
                </a:solidFill>
                <a:latin typeface="+mn-ea"/>
              </a:rPr>
              <a:t>700MB</a:t>
            </a:r>
            <a:r>
              <a:rPr lang="ja-JP" altLang="en-US" dirty="0">
                <a:solidFill>
                  <a:schemeClr val="bg1">
                    <a:lumMod val="50000"/>
                  </a:schemeClr>
                </a:solidFill>
                <a:latin typeface="+mn-ea"/>
              </a:rPr>
              <a:t>程度で済んでいますが、非圧縮</a:t>
            </a:r>
            <a:r>
              <a:rPr lang="en-US" altLang="ja-JP" dirty="0">
                <a:solidFill>
                  <a:schemeClr val="bg1">
                    <a:lumMod val="50000"/>
                  </a:schemeClr>
                </a:solidFill>
                <a:latin typeface="+mn-ea"/>
              </a:rPr>
              <a:t>FASTA</a:t>
            </a:r>
            <a:r>
              <a:rPr lang="ja-JP" altLang="en-US" dirty="0">
                <a:solidFill>
                  <a:schemeClr val="bg1">
                    <a:lumMod val="50000"/>
                  </a:schemeClr>
                </a:solidFill>
                <a:latin typeface="+mn-ea"/>
              </a:rPr>
              <a:t>形式ファイルだと約</a:t>
            </a:r>
            <a:r>
              <a:rPr lang="en-US" altLang="ja-JP" dirty="0">
                <a:solidFill>
                  <a:schemeClr val="bg1">
                    <a:lumMod val="50000"/>
                  </a:schemeClr>
                </a:solidFill>
                <a:latin typeface="+mn-ea"/>
              </a:rPr>
              <a:t>3GB</a:t>
            </a:r>
            <a:r>
              <a:rPr lang="ja-JP" altLang="en-US" dirty="0">
                <a:solidFill>
                  <a:schemeClr val="bg1">
                    <a:lumMod val="50000"/>
                  </a:schemeClr>
                </a:solidFill>
                <a:latin typeface="+mn-ea"/>
              </a:rPr>
              <a:t>だから。</a:t>
            </a:r>
            <a:r>
              <a:rPr lang="ja-JP" altLang="en-US" dirty="0">
                <a:latin typeface="+mn-ea"/>
              </a:rPr>
              <a:t>③赤枠内がヒトゲノムパッケージから目的のゲノム配列情報の</a:t>
            </a:r>
            <a:r>
              <a:rPr lang="en-US" altLang="ja-JP" dirty="0" err="1">
                <a:latin typeface="+mn-ea"/>
              </a:rPr>
              <a:t>fasta</a:t>
            </a:r>
            <a:r>
              <a:rPr lang="ja-JP" altLang="en-US" dirty="0">
                <a:latin typeface="+mn-ea"/>
              </a:rPr>
              <a:t>オブジェクトを得ているところだが、細かいところは気にしなくてもよい。</a:t>
            </a:r>
            <a:endParaRPr lang="en-US" altLang="ja-JP" dirty="0">
              <a:latin typeface="+mn-ea"/>
            </a:endParaRPr>
          </a:p>
        </p:txBody>
      </p:sp>
      <p:grpSp>
        <p:nvGrpSpPr>
          <p:cNvPr id="22" name="グループ化 1">
            <a:extLst>
              <a:ext uri="{FF2B5EF4-FFF2-40B4-BE49-F238E27FC236}">
                <a16:creationId xmlns:a16="http://schemas.microsoft.com/office/drawing/2014/main" id="{B5EDADD0-7A75-4302-B919-8675C9E690FA}"/>
              </a:ext>
            </a:extLst>
          </p:cNvPr>
          <p:cNvGrpSpPr>
            <a:grpSpLocks/>
          </p:cNvGrpSpPr>
          <p:nvPr/>
        </p:nvGrpSpPr>
        <p:grpSpPr bwMode="auto">
          <a:xfrm>
            <a:off x="8460624" y="4649965"/>
            <a:ext cx="647700" cy="369332"/>
            <a:chOff x="8773143" y="4154400"/>
            <a:chExt cx="647700" cy="369332"/>
          </a:xfrm>
        </p:grpSpPr>
        <p:sp>
          <p:nvSpPr>
            <p:cNvPr id="25" name="下矢印 29">
              <a:extLst>
                <a:ext uri="{FF2B5EF4-FFF2-40B4-BE49-F238E27FC236}">
                  <a16:creationId xmlns:a16="http://schemas.microsoft.com/office/drawing/2014/main" id="{E47D5BD2-E5F6-43F2-B5BA-9E91672B0A98}"/>
                </a:ext>
              </a:extLst>
            </p:cNvPr>
            <p:cNvSpPr>
              <a:spLocks noChangeArrowheads="1"/>
            </p:cNvSpPr>
            <p:nvPr/>
          </p:nvSpPr>
          <p:spPr bwMode="auto">
            <a:xfrm rot="8100000">
              <a:off x="8773143" y="418375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6" name="正方形/長方形 1">
              <a:extLst>
                <a:ext uri="{FF2B5EF4-FFF2-40B4-BE49-F238E27FC236}">
                  <a16:creationId xmlns:a16="http://schemas.microsoft.com/office/drawing/2014/main" id="{0DB6CE58-8E6E-4D17-868D-8D1523281AC0}"/>
                </a:ext>
              </a:extLst>
            </p:cNvPr>
            <p:cNvSpPr>
              <a:spLocks noChangeArrowheads="1"/>
            </p:cNvSpPr>
            <p:nvPr/>
          </p:nvSpPr>
          <p:spPr bwMode="auto">
            <a:xfrm>
              <a:off x="8906400" y="41544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spTree>
    <p:extLst>
      <p:ext uri="{BB962C8B-B14F-4D97-AF65-F5344CB8AC3E}">
        <p14:creationId xmlns:p14="http://schemas.microsoft.com/office/powerpoint/2010/main" val="334956754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D0963257-97E5-4CC2-8C33-D519EA8AED84}"/>
              </a:ext>
            </a:extLst>
          </p:cNvPr>
          <p:cNvPicPr>
            <a:picLocks noChangeAspect="1"/>
          </p:cNvPicPr>
          <p:nvPr/>
        </p:nvPicPr>
        <p:blipFill>
          <a:blip r:embed="rId3"/>
          <a:stretch>
            <a:fillRect/>
          </a:stretch>
        </p:blipFill>
        <p:spPr>
          <a:xfrm>
            <a:off x="36002" y="936004"/>
            <a:ext cx="8958263" cy="4809173"/>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例題</a:t>
            </a:r>
            <a:r>
              <a:rPr lang="en-US" altLang="ja-JP" sz="4000" dirty="0">
                <a:latin typeface="+mn-ea"/>
              </a:rPr>
              <a:t>7</a:t>
            </a:r>
            <a:r>
              <a:rPr lang="ja-JP" altLang="en-US" sz="4000" dirty="0">
                <a:latin typeface="+mn-ea"/>
              </a:rPr>
              <a:t>を実行</a:t>
            </a:r>
            <a:r>
              <a:rPr lang="en-US" altLang="ja-JP" sz="4000" dirty="0">
                <a:latin typeface="+mn-ea"/>
              </a:rPr>
              <a:t>4</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92</a:t>
            </a:fld>
            <a:endParaRPr lang="en-US" altLang="ja-JP" dirty="0">
              <a:solidFill>
                <a:srgbClr val="000000"/>
              </a:solidFill>
            </a:endParaRPr>
          </a:p>
        </p:txBody>
      </p:sp>
      <p:grpSp>
        <p:nvGrpSpPr>
          <p:cNvPr id="13" name="グループ化 1">
            <a:extLst>
              <a:ext uri="{FF2B5EF4-FFF2-40B4-BE49-F238E27FC236}">
                <a16:creationId xmlns:a16="http://schemas.microsoft.com/office/drawing/2014/main" id="{E1AE0179-BB0C-4F86-B2D6-9224EC7B42B0}"/>
              </a:ext>
            </a:extLst>
          </p:cNvPr>
          <p:cNvGrpSpPr>
            <a:grpSpLocks/>
          </p:cNvGrpSpPr>
          <p:nvPr/>
        </p:nvGrpSpPr>
        <p:grpSpPr bwMode="auto">
          <a:xfrm>
            <a:off x="344488" y="1404000"/>
            <a:ext cx="415498" cy="647700"/>
            <a:chOff x="8946000" y="4620357"/>
            <a:chExt cx="415497" cy="647700"/>
          </a:xfrm>
        </p:grpSpPr>
        <p:sp>
          <p:nvSpPr>
            <p:cNvPr id="17" name="下矢印 31">
              <a:extLst>
                <a:ext uri="{FF2B5EF4-FFF2-40B4-BE49-F238E27FC236}">
                  <a16:creationId xmlns:a16="http://schemas.microsoft.com/office/drawing/2014/main" id="{B97B6F48-728C-46B7-9B82-5858DD21E47E}"/>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8" name="正方形/長方形 1">
              <a:extLst>
                <a:ext uri="{FF2B5EF4-FFF2-40B4-BE49-F238E27FC236}">
                  <a16:creationId xmlns:a16="http://schemas.microsoft.com/office/drawing/2014/main" id="{2D9F6363-BCDB-4FBD-B2FE-7F8C7EC681A9}"/>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16" name="グループ化 19">
            <a:extLst>
              <a:ext uri="{FF2B5EF4-FFF2-40B4-BE49-F238E27FC236}">
                <a16:creationId xmlns:a16="http://schemas.microsoft.com/office/drawing/2014/main" id="{9EA51A6B-3EB8-4B44-A262-B99EA226F1D1}"/>
              </a:ext>
            </a:extLst>
          </p:cNvPr>
          <p:cNvGrpSpPr>
            <a:grpSpLocks/>
          </p:cNvGrpSpPr>
          <p:nvPr/>
        </p:nvGrpSpPr>
        <p:grpSpPr bwMode="auto">
          <a:xfrm>
            <a:off x="4626000" y="2372400"/>
            <a:ext cx="433387" cy="647700"/>
            <a:chOff x="9008376" y="4278533"/>
            <a:chExt cx="432048" cy="647700"/>
          </a:xfrm>
        </p:grpSpPr>
        <p:sp>
          <p:nvSpPr>
            <p:cNvPr id="23" name="下矢印 20">
              <a:extLst>
                <a:ext uri="{FF2B5EF4-FFF2-40B4-BE49-F238E27FC236}">
                  <a16:creationId xmlns:a16="http://schemas.microsoft.com/office/drawing/2014/main" id="{F45C6D98-29C9-4B33-888B-A42177C8AA7F}"/>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4" name="テキスト ボックス 21">
              <a:extLst>
                <a:ext uri="{FF2B5EF4-FFF2-40B4-BE49-F238E27FC236}">
                  <a16:creationId xmlns:a16="http://schemas.microsoft.com/office/drawing/2014/main" id="{1792854E-55B1-4862-A68E-5D24B93C3329}"/>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cxnSp>
        <p:nvCxnSpPr>
          <p:cNvPr id="14" name="直線コネクタ 13">
            <a:extLst>
              <a:ext uri="{FF2B5EF4-FFF2-40B4-BE49-F238E27FC236}">
                <a16:creationId xmlns:a16="http://schemas.microsoft.com/office/drawing/2014/main" id="{4611567A-D4B0-4F44-AAFA-B7A4DBA98228}"/>
              </a:ext>
            </a:extLst>
          </p:cNvPr>
          <p:cNvCxnSpPr/>
          <p:nvPr/>
        </p:nvCxnSpPr>
        <p:spPr>
          <a:xfrm>
            <a:off x="2073747" y="2808000"/>
            <a:ext cx="684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グループ化 22">
            <a:extLst>
              <a:ext uri="{FF2B5EF4-FFF2-40B4-BE49-F238E27FC236}">
                <a16:creationId xmlns:a16="http://schemas.microsoft.com/office/drawing/2014/main" id="{7C3B65B9-916C-4950-977A-F7FF894ADC89}"/>
              </a:ext>
            </a:extLst>
          </p:cNvPr>
          <p:cNvGrpSpPr>
            <a:grpSpLocks/>
          </p:cNvGrpSpPr>
          <p:nvPr/>
        </p:nvGrpSpPr>
        <p:grpSpPr bwMode="auto">
          <a:xfrm>
            <a:off x="2095200" y="2790000"/>
            <a:ext cx="647700" cy="368300"/>
            <a:chOff x="8113143" y="5184000"/>
            <a:chExt cx="647700" cy="369332"/>
          </a:xfrm>
        </p:grpSpPr>
        <p:sp>
          <p:nvSpPr>
            <p:cNvPr id="19" name="下矢印 23">
              <a:extLst>
                <a:ext uri="{FF2B5EF4-FFF2-40B4-BE49-F238E27FC236}">
                  <a16:creationId xmlns:a16="http://schemas.microsoft.com/office/drawing/2014/main" id="{C0E5F079-03D8-4F28-9CE6-F2CC69FDA372}"/>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0" name="テキスト ボックス 24">
              <a:extLst>
                <a:ext uri="{FF2B5EF4-FFF2-40B4-BE49-F238E27FC236}">
                  <a16:creationId xmlns:a16="http://schemas.microsoft.com/office/drawing/2014/main" id="{C095A452-2790-4C96-A86B-61839E347CA1}"/>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pic>
        <p:nvPicPr>
          <p:cNvPr id="21" name="図 20">
            <a:extLst>
              <a:ext uri="{FF2B5EF4-FFF2-40B4-BE49-F238E27FC236}">
                <a16:creationId xmlns:a16="http://schemas.microsoft.com/office/drawing/2014/main" id="{A7B28B42-9D90-4124-9ADC-F01A84F35AE3}"/>
              </a:ext>
            </a:extLst>
          </p:cNvPr>
          <p:cNvPicPr>
            <a:picLocks noChangeAspect="1"/>
          </p:cNvPicPr>
          <p:nvPr/>
        </p:nvPicPr>
        <p:blipFill rotWithShape="1">
          <a:blip r:embed="rId4"/>
          <a:srcRect t="3" r="10799" b="-3"/>
          <a:stretch/>
        </p:blipFill>
        <p:spPr>
          <a:xfrm>
            <a:off x="792000" y="180000"/>
            <a:ext cx="4500000" cy="175275"/>
          </a:xfrm>
          <a:prstGeom prst="rect">
            <a:avLst/>
          </a:prstGeom>
        </p:spPr>
      </p:pic>
      <p:sp>
        <p:nvSpPr>
          <p:cNvPr id="22" name="テキスト ボックス 17">
            <a:extLst>
              <a:ext uri="{FF2B5EF4-FFF2-40B4-BE49-F238E27FC236}">
                <a16:creationId xmlns:a16="http://schemas.microsoft.com/office/drawing/2014/main" id="{8064E95F-1B30-4633-B4BE-4F629FE2D38E}"/>
              </a:ext>
            </a:extLst>
          </p:cNvPr>
          <p:cNvSpPr txBox="1">
            <a:spLocks noChangeArrowheads="1"/>
          </p:cNvSpPr>
          <p:nvPr/>
        </p:nvSpPr>
        <p:spPr bwMode="auto">
          <a:xfrm>
            <a:off x="5169024"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sp>
        <p:nvSpPr>
          <p:cNvPr id="26" name="正方形/長方形 25">
            <a:extLst>
              <a:ext uri="{FF2B5EF4-FFF2-40B4-BE49-F238E27FC236}">
                <a16:creationId xmlns:a16="http://schemas.microsoft.com/office/drawing/2014/main" id="{92078D6D-644B-4ECB-B9F2-431A6BEE9506}"/>
              </a:ext>
            </a:extLst>
          </p:cNvPr>
          <p:cNvSpPr/>
          <p:nvPr/>
        </p:nvSpPr>
        <p:spPr>
          <a:xfrm>
            <a:off x="378000" y="3308400"/>
            <a:ext cx="8280000" cy="14040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27" name="グループ化 1">
            <a:extLst>
              <a:ext uri="{FF2B5EF4-FFF2-40B4-BE49-F238E27FC236}">
                <a16:creationId xmlns:a16="http://schemas.microsoft.com/office/drawing/2014/main" id="{3C6504E0-3AB8-4CF7-8A00-CCF65DD1213D}"/>
              </a:ext>
            </a:extLst>
          </p:cNvPr>
          <p:cNvGrpSpPr>
            <a:grpSpLocks/>
          </p:cNvGrpSpPr>
          <p:nvPr/>
        </p:nvGrpSpPr>
        <p:grpSpPr bwMode="auto">
          <a:xfrm>
            <a:off x="8460624" y="4649965"/>
            <a:ext cx="647700" cy="369332"/>
            <a:chOff x="8773143" y="4154400"/>
            <a:chExt cx="647700" cy="369332"/>
          </a:xfrm>
        </p:grpSpPr>
        <p:sp>
          <p:nvSpPr>
            <p:cNvPr id="28" name="下矢印 29">
              <a:extLst>
                <a:ext uri="{FF2B5EF4-FFF2-40B4-BE49-F238E27FC236}">
                  <a16:creationId xmlns:a16="http://schemas.microsoft.com/office/drawing/2014/main" id="{5D50FCFD-F08B-4B93-A70B-F23D7545DFE6}"/>
                </a:ext>
              </a:extLst>
            </p:cNvPr>
            <p:cNvSpPr>
              <a:spLocks noChangeArrowheads="1"/>
            </p:cNvSpPr>
            <p:nvPr/>
          </p:nvSpPr>
          <p:spPr bwMode="auto">
            <a:xfrm rot="8100000">
              <a:off x="8773143" y="418375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9" name="正方形/長方形 1">
              <a:extLst>
                <a:ext uri="{FF2B5EF4-FFF2-40B4-BE49-F238E27FC236}">
                  <a16:creationId xmlns:a16="http://schemas.microsoft.com/office/drawing/2014/main" id="{650F0EE7-49B6-4ABF-B0B3-C5344D50C05A}"/>
                </a:ext>
              </a:extLst>
            </p:cNvPr>
            <p:cNvSpPr>
              <a:spLocks noChangeArrowheads="1"/>
            </p:cNvSpPr>
            <p:nvPr/>
          </p:nvSpPr>
          <p:spPr bwMode="auto">
            <a:xfrm>
              <a:off x="8906400" y="41544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sp>
        <p:nvSpPr>
          <p:cNvPr id="25" name="Text Box 8">
            <a:extLst>
              <a:ext uri="{FF2B5EF4-FFF2-40B4-BE49-F238E27FC236}">
                <a16:creationId xmlns:a16="http://schemas.microsoft.com/office/drawing/2014/main" id="{A0449ABB-7E7C-4A7C-8672-15170CA6746D}"/>
              </a:ext>
            </a:extLst>
          </p:cNvPr>
          <p:cNvSpPr txBox="1">
            <a:spLocks noChangeArrowheads="1"/>
          </p:cNvSpPr>
          <p:nvPr/>
        </p:nvSpPr>
        <p:spPr bwMode="auto">
          <a:xfrm>
            <a:off x="5796172" y="46100"/>
            <a:ext cx="4053371" cy="5078313"/>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en-US" altLang="ja-JP" dirty="0">
                <a:solidFill>
                  <a:schemeClr val="bg1">
                    <a:lumMod val="50000"/>
                  </a:schemeClr>
                </a:solidFill>
                <a:latin typeface="+mn-ea"/>
              </a:rPr>
              <a:t>k=2</a:t>
            </a:r>
            <a:r>
              <a:rPr lang="ja-JP" altLang="en-US" dirty="0">
                <a:solidFill>
                  <a:schemeClr val="bg1">
                    <a:lumMod val="50000"/>
                  </a:schemeClr>
                </a:solidFill>
                <a:latin typeface="+mn-ea"/>
              </a:rPr>
              <a:t>の①例題</a:t>
            </a:r>
            <a:r>
              <a:rPr lang="en-US" altLang="ja-JP" dirty="0">
                <a:solidFill>
                  <a:schemeClr val="bg1">
                    <a:lumMod val="50000"/>
                  </a:schemeClr>
                </a:solidFill>
                <a:latin typeface="+mn-ea"/>
              </a:rPr>
              <a:t>7</a:t>
            </a:r>
            <a:r>
              <a:rPr lang="ja-JP" altLang="en-US" dirty="0">
                <a:solidFill>
                  <a:schemeClr val="bg1">
                    <a:lumMod val="50000"/>
                  </a:schemeClr>
                </a:solidFill>
                <a:latin typeface="+mn-ea"/>
              </a:rPr>
              <a:t>。例題</a:t>
            </a:r>
            <a:r>
              <a:rPr lang="en-US" altLang="ja-JP" dirty="0">
                <a:solidFill>
                  <a:schemeClr val="bg1">
                    <a:lumMod val="50000"/>
                  </a:schemeClr>
                </a:solidFill>
                <a:latin typeface="+mn-ea"/>
              </a:rPr>
              <a:t>2</a:t>
            </a:r>
            <a:r>
              <a:rPr lang="ja-JP" altLang="en-US" dirty="0">
                <a:solidFill>
                  <a:schemeClr val="bg1">
                    <a:lumMod val="50000"/>
                  </a:schemeClr>
                </a:solidFill>
                <a:latin typeface="+mn-ea"/>
              </a:rPr>
              <a:t>では入力として</a:t>
            </a:r>
            <a:r>
              <a:rPr lang="en-US" altLang="ja-JP" dirty="0">
                <a:solidFill>
                  <a:schemeClr val="bg1">
                    <a:lumMod val="50000"/>
                  </a:schemeClr>
                </a:solidFill>
                <a:latin typeface="+mn-ea"/>
              </a:rPr>
              <a:t>FASTA</a:t>
            </a:r>
            <a:r>
              <a:rPr lang="ja-JP" altLang="en-US" dirty="0">
                <a:solidFill>
                  <a:schemeClr val="bg1">
                    <a:lumMod val="50000"/>
                  </a:schemeClr>
                </a:solidFill>
                <a:latin typeface="+mn-ea"/>
              </a:rPr>
              <a:t>形式ファイルを与えたが、②ここではインストール済みのヒトゲノム情報を含む</a:t>
            </a:r>
            <a:r>
              <a:rPr lang="en-US" altLang="ja-JP" dirty="0">
                <a:solidFill>
                  <a:schemeClr val="bg1">
                    <a:lumMod val="50000"/>
                  </a:schemeClr>
                </a:solidFill>
                <a:latin typeface="+mn-ea"/>
              </a:rPr>
              <a:t>R</a:t>
            </a:r>
            <a:r>
              <a:rPr lang="ja-JP" altLang="en-US" dirty="0">
                <a:solidFill>
                  <a:schemeClr val="bg1">
                    <a:lumMod val="50000"/>
                  </a:schemeClr>
                </a:solidFill>
                <a:latin typeface="+mn-ea"/>
              </a:rPr>
              <a:t>パッケージを与えている。手順通りに</a:t>
            </a:r>
            <a:r>
              <a:rPr lang="en-US" altLang="ja-JP" dirty="0">
                <a:solidFill>
                  <a:schemeClr val="bg1">
                    <a:lumMod val="50000"/>
                  </a:schemeClr>
                </a:solidFill>
                <a:latin typeface="+mn-ea"/>
              </a:rPr>
              <a:t>R</a:t>
            </a:r>
            <a:r>
              <a:rPr lang="ja-JP" altLang="en-US" dirty="0">
                <a:solidFill>
                  <a:schemeClr val="bg1">
                    <a:lumMod val="50000"/>
                  </a:schemeClr>
                </a:solidFill>
                <a:latin typeface="+mn-ea"/>
              </a:rPr>
              <a:t>本体およびパッケージ群のインストール作業を行っていれば、特に意識せずともインストールされています。</a:t>
            </a:r>
            <a:r>
              <a:rPr lang="en-US" altLang="ja-JP" dirty="0">
                <a:solidFill>
                  <a:schemeClr val="bg1">
                    <a:lumMod val="50000"/>
                  </a:schemeClr>
                </a:solidFill>
                <a:latin typeface="+mn-ea"/>
              </a:rPr>
              <a:t>FASTA</a:t>
            </a:r>
            <a:r>
              <a:rPr lang="ja-JP" altLang="en-US" dirty="0">
                <a:solidFill>
                  <a:schemeClr val="bg1">
                    <a:lumMod val="50000"/>
                  </a:schemeClr>
                </a:solidFill>
                <a:latin typeface="+mn-ea"/>
              </a:rPr>
              <a:t>形式ファイルにしていない理由は、このパッケージは圧縮されているので</a:t>
            </a:r>
            <a:r>
              <a:rPr lang="en-US" altLang="ja-JP" dirty="0">
                <a:solidFill>
                  <a:schemeClr val="bg1">
                    <a:lumMod val="50000"/>
                  </a:schemeClr>
                </a:solidFill>
                <a:latin typeface="+mn-ea"/>
              </a:rPr>
              <a:t>700MB</a:t>
            </a:r>
            <a:r>
              <a:rPr lang="ja-JP" altLang="en-US" dirty="0">
                <a:solidFill>
                  <a:schemeClr val="bg1">
                    <a:lumMod val="50000"/>
                  </a:schemeClr>
                </a:solidFill>
                <a:latin typeface="+mn-ea"/>
              </a:rPr>
              <a:t>程度で済んでいますが、非圧縮</a:t>
            </a:r>
            <a:r>
              <a:rPr lang="en-US" altLang="ja-JP" dirty="0">
                <a:solidFill>
                  <a:schemeClr val="bg1">
                    <a:lumMod val="50000"/>
                  </a:schemeClr>
                </a:solidFill>
                <a:latin typeface="+mn-ea"/>
              </a:rPr>
              <a:t>FASTA</a:t>
            </a:r>
            <a:r>
              <a:rPr lang="ja-JP" altLang="en-US" dirty="0">
                <a:solidFill>
                  <a:schemeClr val="bg1">
                    <a:lumMod val="50000"/>
                  </a:schemeClr>
                </a:solidFill>
                <a:latin typeface="+mn-ea"/>
              </a:rPr>
              <a:t>形式ファイルだと約</a:t>
            </a:r>
            <a:r>
              <a:rPr lang="en-US" altLang="ja-JP" dirty="0">
                <a:solidFill>
                  <a:schemeClr val="bg1">
                    <a:lumMod val="50000"/>
                  </a:schemeClr>
                </a:solidFill>
                <a:latin typeface="+mn-ea"/>
              </a:rPr>
              <a:t>3GB</a:t>
            </a:r>
            <a:r>
              <a:rPr lang="ja-JP" altLang="en-US" dirty="0">
                <a:solidFill>
                  <a:schemeClr val="bg1">
                    <a:lumMod val="50000"/>
                  </a:schemeClr>
                </a:solidFill>
                <a:latin typeface="+mn-ea"/>
              </a:rPr>
              <a:t>だから。③赤枠内がヒトゲノムパッケージから目的のゲノム配列情報の</a:t>
            </a:r>
            <a:r>
              <a:rPr lang="en-US" altLang="ja-JP" dirty="0" err="1">
                <a:solidFill>
                  <a:schemeClr val="bg1">
                    <a:lumMod val="50000"/>
                  </a:schemeClr>
                </a:solidFill>
                <a:latin typeface="+mn-ea"/>
              </a:rPr>
              <a:t>fasta</a:t>
            </a:r>
            <a:r>
              <a:rPr lang="ja-JP" altLang="en-US" dirty="0">
                <a:solidFill>
                  <a:schemeClr val="bg1">
                    <a:lumMod val="50000"/>
                  </a:schemeClr>
                </a:solidFill>
                <a:latin typeface="+mn-ea"/>
              </a:rPr>
              <a:t>オブジェクトを得ているところだが、細かいところは気にしなくてもよい。</a:t>
            </a:r>
            <a:r>
              <a:rPr lang="ja-JP" altLang="en-US" dirty="0">
                <a:latin typeface="+mn-ea"/>
              </a:rPr>
              <a:t>④</a:t>
            </a:r>
            <a:r>
              <a:rPr lang="en-US" altLang="ja-JP" dirty="0" err="1">
                <a:latin typeface="+mn-ea"/>
              </a:rPr>
              <a:t>BSgenome</a:t>
            </a:r>
            <a:r>
              <a:rPr lang="ja-JP" altLang="en-US" dirty="0">
                <a:latin typeface="+mn-ea"/>
              </a:rPr>
              <a:t>とかゲノム配列情報を含むパッケージに関する説明は、⑤</a:t>
            </a:r>
            <a:r>
              <a:rPr lang="en-US" altLang="ja-JP" dirty="0">
                <a:latin typeface="+mn-ea"/>
              </a:rPr>
              <a:t>2018</a:t>
            </a:r>
            <a:r>
              <a:rPr lang="ja-JP" altLang="en-US" dirty="0">
                <a:latin typeface="+mn-ea"/>
              </a:rPr>
              <a:t>年の講義資料中にあります。</a:t>
            </a:r>
            <a:endParaRPr lang="en-US" altLang="ja-JP" dirty="0">
              <a:latin typeface="+mn-ea"/>
            </a:endParaRPr>
          </a:p>
        </p:txBody>
      </p:sp>
      <p:sp>
        <p:nvSpPr>
          <p:cNvPr id="4" name="正方形/長方形 3">
            <a:extLst>
              <a:ext uri="{FF2B5EF4-FFF2-40B4-BE49-F238E27FC236}">
                <a16:creationId xmlns:a16="http://schemas.microsoft.com/office/drawing/2014/main" id="{DF00A1FD-2EF3-4664-8998-F2B819BAD677}"/>
              </a:ext>
            </a:extLst>
          </p:cNvPr>
          <p:cNvSpPr/>
          <p:nvPr/>
        </p:nvSpPr>
        <p:spPr>
          <a:xfrm>
            <a:off x="1794224" y="6002307"/>
            <a:ext cx="6312358" cy="369332"/>
          </a:xfrm>
          <a:prstGeom prst="rect">
            <a:avLst/>
          </a:prstGeom>
        </p:spPr>
        <p:txBody>
          <a:bodyPr wrap="square">
            <a:spAutoFit/>
          </a:bodyPr>
          <a:lstStyle/>
          <a:p>
            <a:r>
              <a:rPr lang="en-US" altLang="ja-JP" dirty="0"/>
              <a:t>http://www.iu.a.u-tokyo.ac.jp/~kadota/20180507_kadota.pdf</a:t>
            </a:r>
            <a:endParaRPr lang="ja-JP" altLang="en-US" dirty="0"/>
          </a:p>
        </p:txBody>
      </p:sp>
      <p:grpSp>
        <p:nvGrpSpPr>
          <p:cNvPr id="30" name="グループ化 1">
            <a:extLst>
              <a:ext uri="{FF2B5EF4-FFF2-40B4-BE49-F238E27FC236}">
                <a16:creationId xmlns:a16="http://schemas.microsoft.com/office/drawing/2014/main" id="{BDC95693-0A39-4F19-9551-D3977819F405}"/>
              </a:ext>
            </a:extLst>
          </p:cNvPr>
          <p:cNvGrpSpPr>
            <a:grpSpLocks/>
          </p:cNvGrpSpPr>
          <p:nvPr/>
        </p:nvGrpSpPr>
        <p:grpSpPr bwMode="auto">
          <a:xfrm>
            <a:off x="7857409" y="5620679"/>
            <a:ext cx="415498" cy="647700"/>
            <a:chOff x="8946000" y="4620357"/>
            <a:chExt cx="415497" cy="647700"/>
          </a:xfrm>
        </p:grpSpPr>
        <p:sp>
          <p:nvSpPr>
            <p:cNvPr id="31" name="下矢印 31">
              <a:extLst>
                <a:ext uri="{FF2B5EF4-FFF2-40B4-BE49-F238E27FC236}">
                  <a16:creationId xmlns:a16="http://schemas.microsoft.com/office/drawing/2014/main" id="{6A791CB2-986A-4B1D-8547-9E9D6038094A}"/>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2" name="正方形/長方形 1">
              <a:extLst>
                <a:ext uri="{FF2B5EF4-FFF2-40B4-BE49-F238E27FC236}">
                  <a16:creationId xmlns:a16="http://schemas.microsoft.com/office/drawing/2014/main" id="{E8B819AD-E8CF-49E9-8F28-F64EDCB07F09}"/>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spTree>
    <p:extLst>
      <p:ext uri="{BB962C8B-B14F-4D97-AF65-F5344CB8AC3E}">
        <p14:creationId xmlns:p14="http://schemas.microsoft.com/office/powerpoint/2010/main" val="95965929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D0963257-97E5-4CC2-8C33-D519EA8AED84}"/>
              </a:ext>
            </a:extLst>
          </p:cNvPr>
          <p:cNvPicPr>
            <a:picLocks noChangeAspect="1"/>
          </p:cNvPicPr>
          <p:nvPr/>
        </p:nvPicPr>
        <p:blipFill>
          <a:blip r:embed="rId3"/>
          <a:stretch>
            <a:fillRect/>
          </a:stretch>
        </p:blipFill>
        <p:spPr>
          <a:xfrm>
            <a:off x="36002" y="936004"/>
            <a:ext cx="8958263" cy="4809173"/>
          </a:xfrm>
          <a:prstGeom prst="rect">
            <a:avLst/>
          </a:prstGeom>
        </p:spPr>
      </p:pic>
      <p:pic>
        <p:nvPicPr>
          <p:cNvPr id="3" name="図 2">
            <a:extLst>
              <a:ext uri="{FF2B5EF4-FFF2-40B4-BE49-F238E27FC236}">
                <a16:creationId xmlns:a16="http://schemas.microsoft.com/office/drawing/2014/main" id="{E0AD6A96-F4C5-455C-98E4-41BFF63E18E9}"/>
              </a:ext>
            </a:extLst>
          </p:cNvPr>
          <p:cNvPicPr>
            <a:picLocks noChangeAspect="1"/>
          </p:cNvPicPr>
          <p:nvPr/>
        </p:nvPicPr>
        <p:blipFill>
          <a:blip r:embed="rId4"/>
          <a:stretch>
            <a:fillRect/>
          </a:stretch>
        </p:blipFill>
        <p:spPr>
          <a:xfrm>
            <a:off x="792000" y="180000"/>
            <a:ext cx="5044877" cy="175275"/>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例題</a:t>
            </a:r>
            <a:r>
              <a:rPr lang="en-US" altLang="ja-JP" sz="4000" dirty="0">
                <a:latin typeface="+mn-ea"/>
              </a:rPr>
              <a:t>7</a:t>
            </a:r>
            <a:r>
              <a:rPr lang="ja-JP" altLang="en-US" sz="4000" dirty="0">
                <a:latin typeface="+mn-ea"/>
              </a:rPr>
              <a:t>を実行</a:t>
            </a:r>
            <a:r>
              <a:rPr lang="en-US" altLang="ja-JP" sz="4000" dirty="0">
                <a:latin typeface="+mn-ea"/>
              </a:rPr>
              <a:t>5</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93</a:t>
            </a:fld>
            <a:endParaRPr lang="en-US" altLang="ja-JP" dirty="0">
              <a:solidFill>
                <a:srgbClr val="000000"/>
              </a:solidFill>
            </a:endParaRPr>
          </a:p>
        </p:txBody>
      </p:sp>
      <p:sp>
        <p:nvSpPr>
          <p:cNvPr id="8" name="Text Box 8">
            <a:extLst>
              <a:ext uri="{FF2B5EF4-FFF2-40B4-BE49-F238E27FC236}">
                <a16:creationId xmlns:a16="http://schemas.microsoft.com/office/drawing/2014/main" id="{8B911BE7-488C-4993-A08F-581949DDC2BE}"/>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en-US" altLang="ja-JP" dirty="0">
                <a:latin typeface="+mn-ea"/>
              </a:rPr>
              <a:t>k=</a:t>
            </a:r>
            <a:r>
              <a:rPr lang="en-US" altLang="ja-JP" dirty="0">
                <a:solidFill>
                  <a:srgbClr val="FF0000"/>
                </a:solidFill>
                <a:latin typeface="+mn-ea"/>
              </a:rPr>
              <a:t>2</a:t>
            </a:r>
            <a:r>
              <a:rPr lang="ja-JP" altLang="en-US" dirty="0">
                <a:latin typeface="+mn-ea"/>
              </a:rPr>
              <a:t>の①例題</a:t>
            </a:r>
            <a:r>
              <a:rPr lang="en-US" altLang="ja-JP" dirty="0">
                <a:latin typeface="+mn-ea"/>
              </a:rPr>
              <a:t>7</a:t>
            </a:r>
            <a:r>
              <a:rPr lang="ja-JP" altLang="en-US" dirty="0">
                <a:latin typeface="+mn-ea"/>
              </a:rPr>
              <a:t>を実行すると、ヒトゲノムの染色体ごとの</a:t>
            </a:r>
            <a:r>
              <a:rPr lang="en-US" altLang="ja-JP" dirty="0">
                <a:latin typeface="+mn-ea"/>
              </a:rPr>
              <a:t>2</a:t>
            </a:r>
            <a:r>
              <a:rPr lang="ja-JP" altLang="en-US" dirty="0">
                <a:latin typeface="+mn-ea"/>
              </a:rPr>
              <a:t>連続塩基の出現確率が、②</a:t>
            </a:r>
            <a:r>
              <a:rPr lang="en-US" altLang="ja-JP" dirty="0">
                <a:solidFill>
                  <a:srgbClr val="669900"/>
                </a:solidFill>
                <a:latin typeface="+mn-ea"/>
              </a:rPr>
              <a:t>hoge7.txt</a:t>
            </a:r>
            <a:r>
              <a:rPr lang="ja-JP" altLang="en-US" dirty="0">
                <a:latin typeface="+mn-ea"/>
              </a:rPr>
              <a:t>に保存されます。コピペ実行。</a:t>
            </a:r>
            <a:endParaRPr lang="en-US" altLang="ja-JP" dirty="0">
              <a:solidFill>
                <a:schemeClr val="bg1">
                  <a:lumMod val="50000"/>
                </a:schemeClr>
              </a:solidFill>
              <a:latin typeface="+mn-ea"/>
            </a:endParaRPr>
          </a:p>
        </p:txBody>
      </p:sp>
      <p:grpSp>
        <p:nvGrpSpPr>
          <p:cNvPr id="13" name="グループ化 1">
            <a:extLst>
              <a:ext uri="{FF2B5EF4-FFF2-40B4-BE49-F238E27FC236}">
                <a16:creationId xmlns:a16="http://schemas.microsoft.com/office/drawing/2014/main" id="{E1AE0179-BB0C-4F86-B2D6-9224EC7B42B0}"/>
              </a:ext>
            </a:extLst>
          </p:cNvPr>
          <p:cNvGrpSpPr>
            <a:grpSpLocks/>
          </p:cNvGrpSpPr>
          <p:nvPr/>
        </p:nvGrpSpPr>
        <p:grpSpPr bwMode="auto">
          <a:xfrm>
            <a:off x="344488" y="1404000"/>
            <a:ext cx="415498" cy="647700"/>
            <a:chOff x="8946000" y="4620357"/>
            <a:chExt cx="415497" cy="647700"/>
          </a:xfrm>
        </p:grpSpPr>
        <p:sp>
          <p:nvSpPr>
            <p:cNvPr id="17" name="下矢印 31">
              <a:extLst>
                <a:ext uri="{FF2B5EF4-FFF2-40B4-BE49-F238E27FC236}">
                  <a16:creationId xmlns:a16="http://schemas.microsoft.com/office/drawing/2014/main" id="{B97B6F48-728C-46B7-9B82-5858DD21E47E}"/>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8" name="正方形/長方形 1">
              <a:extLst>
                <a:ext uri="{FF2B5EF4-FFF2-40B4-BE49-F238E27FC236}">
                  <a16:creationId xmlns:a16="http://schemas.microsoft.com/office/drawing/2014/main" id="{2D9F6363-BCDB-4FBD-B2FE-7F8C7EC681A9}"/>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14" name="グループ化 19">
            <a:extLst>
              <a:ext uri="{FF2B5EF4-FFF2-40B4-BE49-F238E27FC236}">
                <a16:creationId xmlns:a16="http://schemas.microsoft.com/office/drawing/2014/main" id="{0AE4F1CE-A422-4C92-A43E-E4D49FD0DF69}"/>
              </a:ext>
            </a:extLst>
          </p:cNvPr>
          <p:cNvGrpSpPr>
            <a:grpSpLocks/>
          </p:cNvGrpSpPr>
          <p:nvPr/>
        </p:nvGrpSpPr>
        <p:grpSpPr bwMode="auto">
          <a:xfrm>
            <a:off x="2160000" y="2204864"/>
            <a:ext cx="433387" cy="647700"/>
            <a:chOff x="9008376" y="4278533"/>
            <a:chExt cx="432048" cy="647700"/>
          </a:xfrm>
        </p:grpSpPr>
        <p:sp>
          <p:nvSpPr>
            <p:cNvPr id="15" name="下矢印 20">
              <a:extLst>
                <a:ext uri="{FF2B5EF4-FFF2-40B4-BE49-F238E27FC236}">
                  <a16:creationId xmlns:a16="http://schemas.microsoft.com/office/drawing/2014/main" id="{419234B9-E05F-4E59-834D-830F431E77EA}"/>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9" name="テキスト ボックス 21">
              <a:extLst>
                <a:ext uri="{FF2B5EF4-FFF2-40B4-BE49-F238E27FC236}">
                  <a16:creationId xmlns:a16="http://schemas.microsoft.com/office/drawing/2014/main" id="{370E60E9-6621-4755-A8B2-D8E614E11407}"/>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sp>
        <p:nvSpPr>
          <p:cNvPr id="16" name="テキスト ボックス 17">
            <a:extLst>
              <a:ext uri="{FF2B5EF4-FFF2-40B4-BE49-F238E27FC236}">
                <a16:creationId xmlns:a16="http://schemas.microsoft.com/office/drawing/2014/main" id="{9FA3DA08-5A57-E76C-2BCD-8CB3165BA93D}"/>
              </a:ext>
            </a:extLst>
          </p:cNvPr>
          <p:cNvSpPr txBox="1">
            <a:spLocks noChangeArrowheads="1"/>
          </p:cNvSpPr>
          <p:nvPr/>
        </p:nvSpPr>
        <p:spPr bwMode="auto">
          <a:xfrm>
            <a:off x="5169024"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spTree>
    <p:extLst>
      <p:ext uri="{BB962C8B-B14F-4D97-AF65-F5344CB8AC3E}">
        <p14:creationId xmlns:p14="http://schemas.microsoft.com/office/powerpoint/2010/main" val="90164610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B6D0979-B090-4870-99D4-A06DCB677489}"/>
              </a:ext>
            </a:extLst>
          </p:cNvPr>
          <p:cNvPicPr>
            <a:picLocks noChangeAspect="1"/>
          </p:cNvPicPr>
          <p:nvPr/>
        </p:nvPicPr>
        <p:blipFill>
          <a:blip r:embed="rId3"/>
          <a:stretch>
            <a:fillRect/>
          </a:stretch>
        </p:blipFill>
        <p:spPr>
          <a:xfrm>
            <a:off x="36000" y="936000"/>
            <a:ext cx="9391650" cy="5162550"/>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例題</a:t>
            </a:r>
            <a:r>
              <a:rPr lang="en-US" altLang="ja-JP" sz="4000" dirty="0">
                <a:latin typeface="+mn-ea"/>
              </a:rPr>
              <a:t>7</a:t>
            </a:r>
            <a:r>
              <a:rPr lang="ja-JP" altLang="en-US" sz="4000" dirty="0">
                <a:latin typeface="+mn-ea"/>
              </a:rPr>
              <a:t>を実行</a:t>
            </a:r>
            <a:r>
              <a:rPr lang="en-US" altLang="ja-JP" sz="4000" dirty="0">
                <a:latin typeface="+mn-ea"/>
              </a:rPr>
              <a:t>6</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94</a:t>
            </a:fld>
            <a:endParaRPr lang="en-US" altLang="ja-JP" dirty="0">
              <a:solidFill>
                <a:srgbClr val="000000"/>
              </a:solidFill>
            </a:endParaRPr>
          </a:p>
        </p:txBody>
      </p:sp>
      <p:sp>
        <p:nvSpPr>
          <p:cNvPr id="8" name="Text Box 8">
            <a:extLst>
              <a:ext uri="{FF2B5EF4-FFF2-40B4-BE49-F238E27FC236}">
                <a16:creationId xmlns:a16="http://schemas.microsoft.com/office/drawing/2014/main" id="{8B911BE7-488C-4993-A08F-581949DDC2BE}"/>
              </a:ext>
            </a:extLst>
          </p:cNvPr>
          <p:cNvSpPr txBox="1">
            <a:spLocks noChangeArrowheads="1"/>
          </p:cNvSpPr>
          <p:nvPr/>
        </p:nvSpPr>
        <p:spPr bwMode="auto">
          <a:xfrm>
            <a:off x="5796172" y="46100"/>
            <a:ext cx="4053371" cy="2031325"/>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en-US" altLang="ja-JP" dirty="0">
                <a:solidFill>
                  <a:schemeClr val="bg1">
                    <a:lumMod val="50000"/>
                  </a:schemeClr>
                </a:solidFill>
                <a:latin typeface="+mn-ea"/>
              </a:rPr>
              <a:t>k=2</a:t>
            </a:r>
            <a:r>
              <a:rPr lang="ja-JP" altLang="en-US" dirty="0">
                <a:solidFill>
                  <a:schemeClr val="bg1">
                    <a:lumMod val="50000"/>
                  </a:schemeClr>
                </a:solidFill>
                <a:latin typeface="+mn-ea"/>
              </a:rPr>
              <a:t>の①例題</a:t>
            </a:r>
            <a:r>
              <a:rPr lang="en-US" altLang="ja-JP" dirty="0">
                <a:solidFill>
                  <a:schemeClr val="bg1">
                    <a:lumMod val="50000"/>
                  </a:schemeClr>
                </a:solidFill>
                <a:latin typeface="+mn-ea"/>
              </a:rPr>
              <a:t>7</a:t>
            </a:r>
            <a:r>
              <a:rPr lang="ja-JP" altLang="en-US" dirty="0">
                <a:solidFill>
                  <a:schemeClr val="bg1">
                    <a:lumMod val="50000"/>
                  </a:schemeClr>
                </a:solidFill>
                <a:latin typeface="+mn-ea"/>
              </a:rPr>
              <a:t>を実行すると、ヒトゲノムの染色体ごとの</a:t>
            </a:r>
            <a:r>
              <a:rPr lang="en-US" altLang="ja-JP" dirty="0">
                <a:solidFill>
                  <a:schemeClr val="bg1">
                    <a:lumMod val="50000"/>
                  </a:schemeClr>
                </a:solidFill>
                <a:latin typeface="+mn-ea"/>
              </a:rPr>
              <a:t>2</a:t>
            </a:r>
            <a:r>
              <a:rPr lang="ja-JP" altLang="en-US" dirty="0">
                <a:solidFill>
                  <a:schemeClr val="bg1">
                    <a:lumMod val="50000"/>
                  </a:schemeClr>
                </a:solidFill>
                <a:latin typeface="+mn-ea"/>
              </a:rPr>
              <a:t>連続塩基の出現確率が、②</a:t>
            </a:r>
            <a:r>
              <a:rPr lang="en-US" altLang="ja-JP" dirty="0">
                <a:solidFill>
                  <a:schemeClr val="bg1">
                    <a:lumMod val="50000"/>
                  </a:schemeClr>
                </a:solidFill>
                <a:latin typeface="+mn-ea"/>
              </a:rPr>
              <a:t>hoge7.txt</a:t>
            </a:r>
            <a:r>
              <a:rPr lang="ja-JP" altLang="en-US" dirty="0">
                <a:solidFill>
                  <a:schemeClr val="bg1">
                    <a:lumMod val="50000"/>
                  </a:schemeClr>
                </a:solidFill>
                <a:latin typeface="+mn-ea"/>
              </a:rPr>
              <a:t>に保存されます。コピペ実行。</a:t>
            </a:r>
            <a:r>
              <a:rPr lang="ja-JP" altLang="en-US" dirty="0">
                <a:latin typeface="+mn-ea"/>
              </a:rPr>
              <a:t>もしコピペ実行結果の③</a:t>
            </a:r>
            <a:r>
              <a:rPr lang="en-US" altLang="ja-JP" dirty="0">
                <a:latin typeface="+mn-ea"/>
              </a:rPr>
              <a:t>Console</a:t>
            </a:r>
            <a:r>
              <a:rPr lang="ja-JP" altLang="en-US" dirty="0">
                <a:latin typeface="+mn-ea"/>
              </a:rPr>
              <a:t>画面の最後のほうが、④のような感じで</a:t>
            </a:r>
            <a:r>
              <a:rPr lang="en-US" altLang="ja-JP" dirty="0">
                <a:solidFill>
                  <a:srgbClr val="FF0000"/>
                </a:solidFill>
                <a:latin typeface="+mn-ea"/>
              </a:rPr>
              <a:t>contig_4</a:t>
            </a:r>
            <a:r>
              <a:rPr lang="ja-JP" altLang="en-US" dirty="0">
                <a:solidFill>
                  <a:srgbClr val="FF0000"/>
                </a:solidFill>
                <a:latin typeface="+mn-ea"/>
              </a:rPr>
              <a:t>が見えるヒトは、例題</a:t>
            </a:r>
            <a:r>
              <a:rPr lang="en-US" altLang="ja-JP" dirty="0">
                <a:solidFill>
                  <a:srgbClr val="FF0000"/>
                </a:solidFill>
                <a:latin typeface="+mn-ea"/>
              </a:rPr>
              <a:t>7</a:t>
            </a:r>
            <a:r>
              <a:rPr lang="ja-JP" altLang="en-US" dirty="0">
                <a:solidFill>
                  <a:srgbClr val="FF0000"/>
                </a:solidFill>
                <a:latin typeface="+mn-ea"/>
              </a:rPr>
              <a:t>の実行（ヒトゲノムの解析）がうまくいっていない</a:t>
            </a:r>
            <a:r>
              <a:rPr lang="ja-JP" altLang="en-US" dirty="0">
                <a:latin typeface="+mn-ea"/>
              </a:rPr>
              <a:t>。</a:t>
            </a:r>
            <a:endParaRPr lang="en-US" altLang="ja-JP" dirty="0">
              <a:solidFill>
                <a:schemeClr val="bg1">
                  <a:lumMod val="50000"/>
                </a:schemeClr>
              </a:solidFill>
              <a:latin typeface="+mn-ea"/>
            </a:endParaRPr>
          </a:p>
        </p:txBody>
      </p:sp>
      <p:grpSp>
        <p:nvGrpSpPr>
          <p:cNvPr id="16" name="グループ化 25">
            <a:extLst>
              <a:ext uri="{FF2B5EF4-FFF2-40B4-BE49-F238E27FC236}">
                <a16:creationId xmlns:a16="http://schemas.microsoft.com/office/drawing/2014/main" id="{3771C3EC-CE86-4A9D-9C8B-13DE174B87ED}"/>
              </a:ext>
            </a:extLst>
          </p:cNvPr>
          <p:cNvGrpSpPr>
            <a:grpSpLocks/>
          </p:cNvGrpSpPr>
          <p:nvPr/>
        </p:nvGrpSpPr>
        <p:grpSpPr bwMode="auto">
          <a:xfrm>
            <a:off x="108000" y="2852936"/>
            <a:ext cx="647700" cy="368300"/>
            <a:chOff x="8265543" y="5967772"/>
            <a:chExt cx="647700" cy="369332"/>
          </a:xfrm>
        </p:grpSpPr>
        <p:sp>
          <p:nvSpPr>
            <p:cNvPr id="20" name="下矢印 26">
              <a:extLst>
                <a:ext uri="{FF2B5EF4-FFF2-40B4-BE49-F238E27FC236}">
                  <a16:creationId xmlns:a16="http://schemas.microsoft.com/office/drawing/2014/main" id="{D644F89B-43BB-4F65-A3A8-2DBAFCF17C97}"/>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1" name="テキスト ボックス 27">
              <a:extLst>
                <a:ext uri="{FF2B5EF4-FFF2-40B4-BE49-F238E27FC236}">
                  <a16:creationId xmlns:a16="http://schemas.microsoft.com/office/drawing/2014/main" id="{4FD95D6D-92F0-46CC-98E9-683322A383B7}"/>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③</a:t>
              </a:r>
            </a:p>
          </p:txBody>
        </p:sp>
      </p:grpSp>
      <p:grpSp>
        <p:nvGrpSpPr>
          <p:cNvPr id="23" name="グループ化 1">
            <a:extLst>
              <a:ext uri="{FF2B5EF4-FFF2-40B4-BE49-F238E27FC236}">
                <a16:creationId xmlns:a16="http://schemas.microsoft.com/office/drawing/2014/main" id="{48A18835-6179-413E-883B-AD09E136376B}"/>
              </a:ext>
            </a:extLst>
          </p:cNvPr>
          <p:cNvGrpSpPr>
            <a:grpSpLocks/>
          </p:cNvGrpSpPr>
          <p:nvPr/>
        </p:nvGrpSpPr>
        <p:grpSpPr bwMode="auto">
          <a:xfrm>
            <a:off x="4536000" y="3888000"/>
            <a:ext cx="647700" cy="369332"/>
            <a:chOff x="8773143" y="4154400"/>
            <a:chExt cx="647700" cy="369332"/>
          </a:xfrm>
        </p:grpSpPr>
        <p:sp>
          <p:nvSpPr>
            <p:cNvPr id="24" name="下矢印 29">
              <a:extLst>
                <a:ext uri="{FF2B5EF4-FFF2-40B4-BE49-F238E27FC236}">
                  <a16:creationId xmlns:a16="http://schemas.microsoft.com/office/drawing/2014/main" id="{F1832B09-36BC-4430-94A8-F75423D5146E}"/>
                </a:ext>
              </a:extLst>
            </p:cNvPr>
            <p:cNvSpPr>
              <a:spLocks noChangeArrowheads="1"/>
            </p:cNvSpPr>
            <p:nvPr/>
          </p:nvSpPr>
          <p:spPr bwMode="auto">
            <a:xfrm rot="8100000">
              <a:off x="8773143" y="418375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5" name="正方形/長方形 1">
              <a:extLst>
                <a:ext uri="{FF2B5EF4-FFF2-40B4-BE49-F238E27FC236}">
                  <a16:creationId xmlns:a16="http://schemas.microsoft.com/office/drawing/2014/main" id="{384EEC49-91DE-42A4-8C14-E50B09A1EFCD}"/>
                </a:ext>
              </a:extLst>
            </p:cNvPr>
            <p:cNvSpPr>
              <a:spLocks noChangeArrowheads="1"/>
            </p:cNvSpPr>
            <p:nvPr/>
          </p:nvSpPr>
          <p:spPr bwMode="auto">
            <a:xfrm>
              <a:off x="8906400" y="41544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pic>
        <p:nvPicPr>
          <p:cNvPr id="26" name="図 25">
            <a:extLst>
              <a:ext uri="{FF2B5EF4-FFF2-40B4-BE49-F238E27FC236}">
                <a16:creationId xmlns:a16="http://schemas.microsoft.com/office/drawing/2014/main" id="{863E1C4C-1EE8-4D64-B3FF-10B5F515C562}"/>
              </a:ext>
            </a:extLst>
          </p:cNvPr>
          <p:cNvPicPr>
            <a:picLocks noChangeAspect="1"/>
          </p:cNvPicPr>
          <p:nvPr/>
        </p:nvPicPr>
        <p:blipFill rotWithShape="1">
          <a:blip r:embed="rId4"/>
          <a:srcRect t="3" r="10799" b="-3"/>
          <a:stretch/>
        </p:blipFill>
        <p:spPr>
          <a:xfrm>
            <a:off x="792000" y="180000"/>
            <a:ext cx="4500000" cy="175275"/>
          </a:xfrm>
          <a:prstGeom prst="rect">
            <a:avLst/>
          </a:prstGeom>
        </p:spPr>
      </p:pic>
      <p:sp>
        <p:nvSpPr>
          <p:cNvPr id="27" name="テキスト ボックス 17">
            <a:extLst>
              <a:ext uri="{FF2B5EF4-FFF2-40B4-BE49-F238E27FC236}">
                <a16:creationId xmlns:a16="http://schemas.microsoft.com/office/drawing/2014/main" id="{CC8301D0-CA76-42C3-B85F-32564C7D8E88}"/>
              </a:ext>
            </a:extLst>
          </p:cNvPr>
          <p:cNvSpPr txBox="1">
            <a:spLocks noChangeArrowheads="1"/>
          </p:cNvSpPr>
          <p:nvPr/>
        </p:nvSpPr>
        <p:spPr bwMode="auto">
          <a:xfrm>
            <a:off x="5169024"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spTree>
    <p:extLst>
      <p:ext uri="{BB962C8B-B14F-4D97-AF65-F5344CB8AC3E}">
        <p14:creationId xmlns:p14="http://schemas.microsoft.com/office/powerpoint/2010/main" val="332094024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5A79AFF0-2703-4DB4-B0F6-26F5424CB2B4}"/>
              </a:ext>
            </a:extLst>
          </p:cNvPr>
          <p:cNvPicPr>
            <a:picLocks noChangeAspect="1"/>
          </p:cNvPicPr>
          <p:nvPr/>
        </p:nvPicPr>
        <p:blipFill>
          <a:blip r:embed="rId3"/>
          <a:stretch>
            <a:fillRect/>
          </a:stretch>
        </p:blipFill>
        <p:spPr>
          <a:xfrm>
            <a:off x="36000" y="936000"/>
            <a:ext cx="9391650" cy="5162550"/>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例題</a:t>
            </a:r>
            <a:r>
              <a:rPr lang="en-US" altLang="ja-JP" sz="4000" dirty="0">
                <a:latin typeface="+mn-ea"/>
              </a:rPr>
              <a:t>7</a:t>
            </a:r>
            <a:r>
              <a:rPr lang="ja-JP" altLang="en-US" sz="4000" dirty="0">
                <a:latin typeface="+mn-ea"/>
              </a:rPr>
              <a:t>を実行</a:t>
            </a:r>
            <a:r>
              <a:rPr lang="en-US" altLang="ja-JP" sz="4000" dirty="0">
                <a:latin typeface="+mn-ea"/>
              </a:rPr>
              <a:t>7</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95</a:t>
            </a:fld>
            <a:endParaRPr lang="en-US" altLang="ja-JP" dirty="0">
              <a:solidFill>
                <a:srgbClr val="000000"/>
              </a:solidFill>
            </a:endParaRPr>
          </a:p>
        </p:txBody>
      </p:sp>
      <p:grpSp>
        <p:nvGrpSpPr>
          <p:cNvPr id="10" name="グループ化 22">
            <a:extLst>
              <a:ext uri="{FF2B5EF4-FFF2-40B4-BE49-F238E27FC236}">
                <a16:creationId xmlns:a16="http://schemas.microsoft.com/office/drawing/2014/main" id="{2F0A8BF0-A780-460A-A1A8-5AE721D90220}"/>
              </a:ext>
            </a:extLst>
          </p:cNvPr>
          <p:cNvGrpSpPr>
            <a:grpSpLocks/>
          </p:cNvGrpSpPr>
          <p:nvPr/>
        </p:nvGrpSpPr>
        <p:grpSpPr bwMode="auto">
          <a:xfrm>
            <a:off x="5785200" y="4077072"/>
            <a:ext cx="647700" cy="368300"/>
            <a:chOff x="8113143" y="5184000"/>
            <a:chExt cx="647700" cy="369332"/>
          </a:xfrm>
        </p:grpSpPr>
        <p:sp>
          <p:nvSpPr>
            <p:cNvPr id="11" name="下矢印 23">
              <a:extLst>
                <a:ext uri="{FF2B5EF4-FFF2-40B4-BE49-F238E27FC236}">
                  <a16:creationId xmlns:a16="http://schemas.microsoft.com/office/drawing/2014/main" id="{449D01E0-B5D6-466E-A583-A3824F90D8B4}"/>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3" name="テキスト ボックス 24">
              <a:extLst>
                <a:ext uri="{FF2B5EF4-FFF2-40B4-BE49-F238E27FC236}">
                  <a16:creationId xmlns:a16="http://schemas.microsoft.com/office/drawing/2014/main" id="{96CB3983-5D01-4520-9FFF-6C91293969A3}"/>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sp>
        <p:nvSpPr>
          <p:cNvPr id="14" name="Text Box 8">
            <a:extLst>
              <a:ext uri="{FF2B5EF4-FFF2-40B4-BE49-F238E27FC236}">
                <a16:creationId xmlns:a16="http://schemas.microsoft.com/office/drawing/2014/main" id="{39F8829F-51B9-426E-86F0-91A6CDC75042}"/>
              </a:ext>
            </a:extLst>
          </p:cNvPr>
          <p:cNvSpPr txBox="1">
            <a:spLocks noChangeArrowheads="1"/>
          </p:cNvSpPr>
          <p:nvPr/>
        </p:nvSpPr>
        <p:spPr bwMode="auto">
          <a:xfrm>
            <a:off x="5796172" y="46100"/>
            <a:ext cx="4053371" cy="369331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en-US" altLang="ja-JP" dirty="0">
                <a:solidFill>
                  <a:schemeClr val="bg1">
                    <a:lumMod val="50000"/>
                  </a:schemeClr>
                </a:solidFill>
                <a:latin typeface="+mn-ea"/>
              </a:rPr>
              <a:t>k=2</a:t>
            </a:r>
            <a:r>
              <a:rPr lang="ja-JP" altLang="en-US" dirty="0">
                <a:solidFill>
                  <a:schemeClr val="bg1">
                    <a:lumMod val="50000"/>
                  </a:schemeClr>
                </a:solidFill>
                <a:latin typeface="+mn-ea"/>
              </a:rPr>
              <a:t>の①例題</a:t>
            </a:r>
            <a:r>
              <a:rPr lang="en-US" altLang="ja-JP" dirty="0">
                <a:solidFill>
                  <a:schemeClr val="bg1">
                    <a:lumMod val="50000"/>
                  </a:schemeClr>
                </a:solidFill>
                <a:latin typeface="+mn-ea"/>
              </a:rPr>
              <a:t>7</a:t>
            </a:r>
            <a:r>
              <a:rPr lang="ja-JP" altLang="en-US" dirty="0">
                <a:solidFill>
                  <a:schemeClr val="bg1">
                    <a:lumMod val="50000"/>
                  </a:schemeClr>
                </a:solidFill>
                <a:latin typeface="+mn-ea"/>
              </a:rPr>
              <a:t>を実行すると、ヒトゲノムの染色体ごとの</a:t>
            </a:r>
            <a:r>
              <a:rPr lang="en-US" altLang="ja-JP" dirty="0">
                <a:solidFill>
                  <a:schemeClr val="bg1">
                    <a:lumMod val="50000"/>
                  </a:schemeClr>
                </a:solidFill>
                <a:latin typeface="+mn-ea"/>
              </a:rPr>
              <a:t>2</a:t>
            </a:r>
            <a:r>
              <a:rPr lang="ja-JP" altLang="en-US" dirty="0">
                <a:solidFill>
                  <a:schemeClr val="bg1">
                    <a:lumMod val="50000"/>
                  </a:schemeClr>
                </a:solidFill>
                <a:latin typeface="+mn-ea"/>
              </a:rPr>
              <a:t>連続塩基の出現確率が、②</a:t>
            </a:r>
            <a:r>
              <a:rPr lang="en-US" altLang="ja-JP" dirty="0">
                <a:solidFill>
                  <a:schemeClr val="bg1">
                    <a:lumMod val="50000"/>
                  </a:schemeClr>
                </a:solidFill>
                <a:latin typeface="+mn-ea"/>
              </a:rPr>
              <a:t>hoge7.txt</a:t>
            </a:r>
            <a:r>
              <a:rPr lang="ja-JP" altLang="en-US" dirty="0">
                <a:solidFill>
                  <a:schemeClr val="bg1">
                    <a:lumMod val="50000"/>
                  </a:schemeClr>
                </a:solidFill>
                <a:latin typeface="+mn-ea"/>
              </a:rPr>
              <a:t>に保存されます。コピペ実行。もしコピペ実行結果の③</a:t>
            </a:r>
            <a:r>
              <a:rPr lang="en-US" altLang="ja-JP" dirty="0">
                <a:solidFill>
                  <a:schemeClr val="bg1">
                    <a:lumMod val="50000"/>
                  </a:schemeClr>
                </a:solidFill>
                <a:latin typeface="+mn-ea"/>
              </a:rPr>
              <a:t>Console</a:t>
            </a:r>
            <a:r>
              <a:rPr lang="ja-JP" altLang="en-US" dirty="0">
                <a:solidFill>
                  <a:schemeClr val="bg1">
                    <a:lumMod val="50000"/>
                  </a:schemeClr>
                </a:solidFill>
                <a:latin typeface="+mn-ea"/>
              </a:rPr>
              <a:t>画面の最後のほうが、④のような感じで</a:t>
            </a:r>
            <a:r>
              <a:rPr lang="en-US" altLang="ja-JP" dirty="0">
                <a:solidFill>
                  <a:schemeClr val="bg1">
                    <a:lumMod val="50000"/>
                  </a:schemeClr>
                </a:solidFill>
                <a:latin typeface="+mn-ea"/>
              </a:rPr>
              <a:t>contig_4</a:t>
            </a:r>
            <a:r>
              <a:rPr lang="ja-JP" altLang="en-US" dirty="0">
                <a:solidFill>
                  <a:schemeClr val="bg1">
                    <a:lumMod val="50000"/>
                  </a:schemeClr>
                </a:solidFill>
                <a:latin typeface="+mn-ea"/>
              </a:rPr>
              <a:t>が見えるヒトは、例題</a:t>
            </a:r>
            <a:r>
              <a:rPr lang="en-US" altLang="ja-JP" dirty="0">
                <a:solidFill>
                  <a:schemeClr val="bg1">
                    <a:lumMod val="50000"/>
                  </a:schemeClr>
                </a:solidFill>
                <a:latin typeface="+mn-ea"/>
              </a:rPr>
              <a:t>7</a:t>
            </a:r>
            <a:r>
              <a:rPr lang="ja-JP" altLang="en-US" dirty="0">
                <a:solidFill>
                  <a:schemeClr val="bg1">
                    <a:lumMod val="50000"/>
                  </a:schemeClr>
                </a:solidFill>
                <a:latin typeface="+mn-ea"/>
              </a:rPr>
              <a:t>の実行（ヒトゲノムの解析）がうまくいっていない。</a:t>
            </a:r>
            <a:r>
              <a:rPr lang="ja-JP" altLang="en-US" dirty="0">
                <a:latin typeface="+mn-ea"/>
              </a:rPr>
              <a:t>⑤上のほうにスクロールすると、おそらく⑥のような感じで当該パッケージが存在しない、というエラーメッセージが見られると思います。これは</a:t>
            </a:r>
            <a:r>
              <a:rPr lang="ja-JP" altLang="en-US" dirty="0">
                <a:solidFill>
                  <a:srgbClr val="FF0000"/>
                </a:solidFill>
                <a:latin typeface="+mn-ea"/>
              </a:rPr>
              <a:t>手順通りにインストール作業ができていないことを意味</a:t>
            </a:r>
            <a:r>
              <a:rPr lang="ja-JP" altLang="en-US" dirty="0">
                <a:latin typeface="+mn-ea"/>
              </a:rPr>
              <a:t>します。</a:t>
            </a:r>
            <a:endParaRPr lang="en-US" altLang="ja-JP" dirty="0">
              <a:solidFill>
                <a:schemeClr val="bg1">
                  <a:lumMod val="50000"/>
                </a:schemeClr>
              </a:solidFill>
              <a:latin typeface="+mn-ea"/>
            </a:endParaRPr>
          </a:p>
        </p:txBody>
      </p:sp>
      <p:grpSp>
        <p:nvGrpSpPr>
          <p:cNvPr id="15" name="グループ化 1">
            <a:extLst>
              <a:ext uri="{FF2B5EF4-FFF2-40B4-BE49-F238E27FC236}">
                <a16:creationId xmlns:a16="http://schemas.microsoft.com/office/drawing/2014/main" id="{B78EA207-6157-4EBE-8999-B42F8F2D469A}"/>
              </a:ext>
            </a:extLst>
          </p:cNvPr>
          <p:cNvGrpSpPr>
            <a:grpSpLocks/>
          </p:cNvGrpSpPr>
          <p:nvPr/>
        </p:nvGrpSpPr>
        <p:grpSpPr bwMode="auto">
          <a:xfrm>
            <a:off x="5817096" y="5291916"/>
            <a:ext cx="647700" cy="369332"/>
            <a:chOff x="8773143" y="4154400"/>
            <a:chExt cx="647700" cy="369332"/>
          </a:xfrm>
        </p:grpSpPr>
        <p:sp>
          <p:nvSpPr>
            <p:cNvPr id="16" name="下矢印 29">
              <a:extLst>
                <a:ext uri="{FF2B5EF4-FFF2-40B4-BE49-F238E27FC236}">
                  <a16:creationId xmlns:a16="http://schemas.microsoft.com/office/drawing/2014/main" id="{7A77D551-FA10-4C09-9C79-0ED2DA8FF04B}"/>
                </a:ext>
              </a:extLst>
            </p:cNvPr>
            <p:cNvSpPr>
              <a:spLocks noChangeArrowheads="1"/>
            </p:cNvSpPr>
            <p:nvPr/>
          </p:nvSpPr>
          <p:spPr bwMode="auto">
            <a:xfrm rot="8100000">
              <a:off x="8773143" y="418375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7" name="正方形/長方形 1">
              <a:extLst>
                <a:ext uri="{FF2B5EF4-FFF2-40B4-BE49-F238E27FC236}">
                  <a16:creationId xmlns:a16="http://schemas.microsoft.com/office/drawing/2014/main" id="{36FE0B94-979F-4E7C-8A22-7DBB261845E2}"/>
                </a:ext>
              </a:extLst>
            </p:cNvPr>
            <p:cNvSpPr>
              <a:spLocks noChangeArrowheads="1"/>
            </p:cNvSpPr>
            <p:nvPr/>
          </p:nvSpPr>
          <p:spPr bwMode="auto">
            <a:xfrm>
              <a:off x="8906400" y="41544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⑥</a:t>
              </a:r>
            </a:p>
          </p:txBody>
        </p:sp>
      </p:grpSp>
      <p:pic>
        <p:nvPicPr>
          <p:cNvPr id="18" name="図 17">
            <a:extLst>
              <a:ext uri="{FF2B5EF4-FFF2-40B4-BE49-F238E27FC236}">
                <a16:creationId xmlns:a16="http://schemas.microsoft.com/office/drawing/2014/main" id="{4EBADDE0-53BA-48F2-8867-D1DC7F544FF1}"/>
              </a:ext>
            </a:extLst>
          </p:cNvPr>
          <p:cNvPicPr>
            <a:picLocks noChangeAspect="1"/>
          </p:cNvPicPr>
          <p:nvPr/>
        </p:nvPicPr>
        <p:blipFill rotWithShape="1">
          <a:blip r:embed="rId4"/>
          <a:srcRect t="3" r="10799" b="-3"/>
          <a:stretch/>
        </p:blipFill>
        <p:spPr>
          <a:xfrm>
            <a:off x="792000" y="180000"/>
            <a:ext cx="4500000" cy="175275"/>
          </a:xfrm>
          <a:prstGeom prst="rect">
            <a:avLst/>
          </a:prstGeom>
        </p:spPr>
      </p:pic>
      <p:sp>
        <p:nvSpPr>
          <p:cNvPr id="19" name="テキスト ボックス 17">
            <a:extLst>
              <a:ext uri="{FF2B5EF4-FFF2-40B4-BE49-F238E27FC236}">
                <a16:creationId xmlns:a16="http://schemas.microsoft.com/office/drawing/2014/main" id="{0BC8A368-B23E-4BBA-B135-596EAC5436B3}"/>
              </a:ext>
            </a:extLst>
          </p:cNvPr>
          <p:cNvSpPr txBox="1">
            <a:spLocks noChangeArrowheads="1"/>
          </p:cNvSpPr>
          <p:nvPr/>
        </p:nvSpPr>
        <p:spPr bwMode="auto">
          <a:xfrm>
            <a:off x="5169024"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spTree>
    <p:extLst>
      <p:ext uri="{BB962C8B-B14F-4D97-AF65-F5344CB8AC3E}">
        <p14:creationId xmlns:p14="http://schemas.microsoft.com/office/powerpoint/2010/main" val="41992254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C1035972-9D2C-47AD-B921-6F2ED04FA4FA}"/>
              </a:ext>
            </a:extLst>
          </p:cNvPr>
          <p:cNvPicPr>
            <a:picLocks noChangeAspect="1"/>
          </p:cNvPicPr>
          <p:nvPr/>
        </p:nvPicPr>
        <p:blipFill>
          <a:blip r:embed="rId3"/>
          <a:stretch>
            <a:fillRect/>
          </a:stretch>
        </p:blipFill>
        <p:spPr>
          <a:xfrm>
            <a:off x="792000" y="180000"/>
            <a:ext cx="5044877" cy="175275"/>
          </a:xfrm>
          <a:prstGeom prst="rect">
            <a:avLst/>
          </a:prstGeom>
        </p:spPr>
      </p:pic>
      <p:pic>
        <p:nvPicPr>
          <p:cNvPr id="3" name="図 2">
            <a:extLst>
              <a:ext uri="{FF2B5EF4-FFF2-40B4-BE49-F238E27FC236}">
                <a16:creationId xmlns:a16="http://schemas.microsoft.com/office/drawing/2014/main" id="{8B80C6DD-63E4-465B-BAFF-8CA301F6A917}"/>
              </a:ext>
            </a:extLst>
          </p:cNvPr>
          <p:cNvPicPr>
            <a:picLocks noChangeAspect="1"/>
          </p:cNvPicPr>
          <p:nvPr/>
        </p:nvPicPr>
        <p:blipFill>
          <a:blip r:embed="rId4"/>
          <a:stretch>
            <a:fillRect/>
          </a:stretch>
        </p:blipFill>
        <p:spPr>
          <a:xfrm>
            <a:off x="36000" y="936000"/>
            <a:ext cx="9391650" cy="5162550"/>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例題</a:t>
            </a:r>
            <a:r>
              <a:rPr lang="en-US" altLang="ja-JP" sz="4000" dirty="0">
                <a:latin typeface="+mn-ea"/>
              </a:rPr>
              <a:t>7</a:t>
            </a:r>
            <a:r>
              <a:rPr lang="ja-JP" altLang="en-US" sz="4000" dirty="0">
                <a:latin typeface="+mn-ea"/>
              </a:rPr>
              <a:t>を実行</a:t>
            </a:r>
            <a:r>
              <a:rPr lang="en-US" altLang="ja-JP" sz="4000" dirty="0">
                <a:latin typeface="+mn-ea"/>
              </a:rPr>
              <a:t>8</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96</a:t>
            </a:fld>
            <a:endParaRPr lang="en-US" altLang="ja-JP" dirty="0">
              <a:solidFill>
                <a:srgbClr val="000000"/>
              </a:solidFill>
            </a:endParaRPr>
          </a:p>
        </p:txBody>
      </p:sp>
      <p:sp>
        <p:nvSpPr>
          <p:cNvPr id="14" name="Text Box 8">
            <a:extLst>
              <a:ext uri="{FF2B5EF4-FFF2-40B4-BE49-F238E27FC236}">
                <a16:creationId xmlns:a16="http://schemas.microsoft.com/office/drawing/2014/main" id="{39F8829F-51B9-426E-86F0-91A6CDC75042}"/>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うまく実行できているヒトは、①のあたりで数分程度かかると思います。ここがヒトゲノムパッケージからヒトゲノムの</a:t>
            </a:r>
            <a:r>
              <a:rPr lang="en-US" altLang="ja-JP" dirty="0" err="1">
                <a:latin typeface="+mn-ea"/>
              </a:rPr>
              <a:t>fasta</a:t>
            </a:r>
            <a:r>
              <a:rPr lang="ja-JP" altLang="en-US" dirty="0">
                <a:latin typeface="+mn-ea"/>
              </a:rPr>
              <a:t>オブジェクトを作成しているところなので、それなりに時間がかかります。</a:t>
            </a:r>
            <a:endParaRPr lang="en-US" altLang="ja-JP" dirty="0">
              <a:solidFill>
                <a:schemeClr val="bg1">
                  <a:lumMod val="50000"/>
                </a:schemeClr>
              </a:solidFill>
              <a:latin typeface="+mn-ea"/>
            </a:endParaRPr>
          </a:p>
        </p:txBody>
      </p:sp>
      <p:grpSp>
        <p:nvGrpSpPr>
          <p:cNvPr id="11" name="グループ化 19">
            <a:extLst>
              <a:ext uri="{FF2B5EF4-FFF2-40B4-BE49-F238E27FC236}">
                <a16:creationId xmlns:a16="http://schemas.microsoft.com/office/drawing/2014/main" id="{F382A2B4-2C3D-4289-A0D6-78DC4DF0B859}"/>
              </a:ext>
            </a:extLst>
          </p:cNvPr>
          <p:cNvGrpSpPr>
            <a:grpSpLocks/>
          </p:cNvGrpSpPr>
          <p:nvPr/>
        </p:nvGrpSpPr>
        <p:grpSpPr bwMode="auto">
          <a:xfrm>
            <a:off x="2556000" y="5148000"/>
            <a:ext cx="433387" cy="647700"/>
            <a:chOff x="9008376" y="4278533"/>
            <a:chExt cx="432048" cy="647700"/>
          </a:xfrm>
        </p:grpSpPr>
        <p:sp>
          <p:nvSpPr>
            <p:cNvPr id="13" name="下矢印 20">
              <a:extLst>
                <a:ext uri="{FF2B5EF4-FFF2-40B4-BE49-F238E27FC236}">
                  <a16:creationId xmlns:a16="http://schemas.microsoft.com/office/drawing/2014/main" id="{51FAADB2-500B-4538-8BEA-CB572AA2F26B}"/>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5" name="テキスト ボックス 21">
              <a:extLst>
                <a:ext uri="{FF2B5EF4-FFF2-40B4-BE49-F238E27FC236}">
                  <a16:creationId xmlns:a16="http://schemas.microsoft.com/office/drawing/2014/main" id="{3378F55F-97DA-407E-AEDD-051B1B0F0FC7}"/>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
        <p:nvSpPr>
          <p:cNvPr id="16" name="テキスト ボックス 17">
            <a:extLst>
              <a:ext uri="{FF2B5EF4-FFF2-40B4-BE49-F238E27FC236}">
                <a16:creationId xmlns:a16="http://schemas.microsoft.com/office/drawing/2014/main" id="{AF328AA9-A505-5970-E906-C0AB04AA9B02}"/>
              </a:ext>
            </a:extLst>
          </p:cNvPr>
          <p:cNvSpPr txBox="1">
            <a:spLocks noChangeArrowheads="1"/>
          </p:cNvSpPr>
          <p:nvPr/>
        </p:nvSpPr>
        <p:spPr bwMode="auto">
          <a:xfrm>
            <a:off x="5169024"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spTree>
    <p:extLst>
      <p:ext uri="{BB962C8B-B14F-4D97-AF65-F5344CB8AC3E}">
        <p14:creationId xmlns:p14="http://schemas.microsoft.com/office/powerpoint/2010/main" val="266858226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24A777AF-22DE-4AE7-B0DD-1926864EF15B}"/>
              </a:ext>
            </a:extLst>
          </p:cNvPr>
          <p:cNvPicPr>
            <a:picLocks noChangeAspect="1"/>
          </p:cNvPicPr>
          <p:nvPr/>
        </p:nvPicPr>
        <p:blipFill>
          <a:blip r:embed="rId3"/>
          <a:stretch>
            <a:fillRect/>
          </a:stretch>
        </p:blipFill>
        <p:spPr>
          <a:xfrm>
            <a:off x="792000" y="180000"/>
            <a:ext cx="5044877" cy="175275"/>
          </a:xfrm>
          <a:prstGeom prst="rect">
            <a:avLst/>
          </a:prstGeom>
        </p:spPr>
      </p:pic>
      <p:pic>
        <p:nvPicPr>
          <p:cNvPr id="2" name="図 1">
            <a:extLst>
              <a:ext uri="{FF2B5EF4-FFF2-40B4-BE49-F238E27FC236}">
                <a16:creationId xmlns:a16="http://schemas.microsoft.com/office/drawing/2014/main" id="{B7956F61-1D1A-4E8E-996A-72F5658203C4}"/>
              </a:ext>
            </a:extLst>
          </p:cNvPr>
          <p:cNvPicPr>
            <a:picLocks noChangeAspect="1"/>
          </p:cNvPicPr>
          <p:nvPr/>
        </p:nvPicPr>
        <p:blipFill>
          <a:blip r:embed="rId4"/>
          <a:stretch>
            <a:fillRect/>
          </a:stretch>
        </p:blipFill>
        <p:spPr>
          <a:xfrm>
            <a:off x="36000" y="936000"/>
            <a:ext cx="9391650" cy="5162550"/>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例題</a:t>
            </a:r>
            <a:r>
              <a:rPr lang="en-US" altLang="ja-JP" sz="4000" dirty="0">
                <a:latin typeface="+mn-ea"/>
              </a:rPr>
              <a:t>7</a:t>
            </a:r>
            <a:r>
              <a:rPr lang="ja-JP" altLang="en-US" sz="4000" dirty="0">
                <a:latin typeface="+mn-ea"/>
              </a:rPr>
              <a:t>を実行</a:t>
            </a:r>
            <a:r>
              <a:rPr lang="en-US" altLang="ja-JP" sz="4000" dirty="0">
                <a:latin typeface="+mn-ea"/>
              </a:rPr>
              <a:t>9</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97</a:t>
            </a:fld>
            <a:endParaRPr lang="en-US" altLang="ja-JP" dirty="0">
              <a:solidFill>
                <a:srgbClr val="000000"/>
              </a:solidFill>
            </a:endParaRPr>
          </a:p>
        </p:txBody>
      </p:sp>
      <p:sp>
        <p:nvSpPr>
          <p:cNvPr id="11" name="Text Box 8">
            <a:extLst>
              <a:ext uri="{FF2B5EF4-FFF2-40B4-BE49-F238E27FC236}">
                <a16:creationId xmlns:a16="http://schemas.microsoft.com/office/drawing/2014/main" id="{9F2CFF84-7C6F-4ED2-9D12-4C405A8911B3}"/>
              </a:ext>
            </a:extLst>
          </p:cNvPr>
          <p:cNvSpPr txBox="1">
            <a:spLocks noChangeArrowheads="1"/>
          </p:cNvSpPr>
          <p:nvPr/>
        </p:nvSpPr>
        <p:spPr bwMode="auto">
          <a:xfrm>
            <a:off x="5796172" y="46100"/>
            <a:ext cx="4053371" cy="2031325"/>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うまく実行できているヒトは、①のあたりで数分程度かかると思います。ここがヒトゲノムパッケージからヒトゲノムの</a:t>
            </a:r>
            <a:r>
              <a:rPr lang="en-US" altLang="ja-JP" dirty="0" err="1">
                <a:solidFill>
                  <a:schemeClr val="bg1">
                    <a:lumMod val="50000"/>
                  </a:schemeClr>
                </a:solidFill>
                <a:latin typeface="+mn-ea"/>
              </a:rPr>
              <a:t>fasta</a:t>
            </a:r>
            <a:r>
              <a:rPr lang="ja-JP" altLang="en-US" dirty="0">
                <a:solidFill>
                  <a:schemeClr val="bg1">
                    <a:lumMod val="50000"/>
                  </a:schemeClr>
                </a:solidFill>
                <a:latin typeface="+mn-ea"/>
              </a:rPr>
              <a:t>オブジェクトを作成しているところなので、それなりに時間がかかります。</a:t>
            </a:r>
            <a:r>
              <a:rPr lang="ja-JP" altLang="en-US" dirty="0">
                <a:latin typeface="+mn-ea"/>
              </a:rPr>
              <a:t>うまくいった場合の実行結果の画面。②</a:t>
            </a:r>
            <a:r>
              <a:rPr lang="en-US" altLang="ja-JP" dirty="0">
                <a:latin typeface="+mn-ea"/>
              </a:rPr>
              <a:t>455</a:t>
            </a:r>
            <a:r>
              <a:rPr lang="ja-JP" altLang="en-US" dirty="0">
                <a:latin typeface="+mn-ea"/>
              </a:rPr>
              <a:t>という数値が見えていれば正解です。</a:t>
            </a:r>
            <a:endParaRPr lang="en-US" altLang="ja-JP" dirty="0">
              <a:solidFill>
                <a:schemeClr val="bg1">
                  <a:lumMod val="50000"/>
                </a:schemeClr>
              </a:solidFill>
              <a:latin typeface="+mn-ea"/>
            </a:endParaRPr>
          </a:p>
        </p:txBody>
      </p:sp>
      <p:grpSp>
        <p:nvGrpSpPr>
          <p:cNvPr id="13" name="グループ化 1">
            <a:extLst>
              <a:ext uri="{FF2B5EF4-FFF2-40B4-BE49-F238E27FC236}">
                <a16:creationId xmlns:a16="http://schemas.microsoft.com/office/drawing/2014/main" id="{7ACCC9CC-CE88-4BDA-A6B1-AB4F6E65498C}"/>
              </a:ext>
            </a:extLst>
          </p:cNvPr>
          <p:cNvGrpSpPr>
            <a:grpSpLocks/>
          </p:cNvGrpSpPr>
          <p:nvPr/>
        </p:nvGrpSpPr>
        <p:grpSpPr bwMode="auto">
          <a:xfrm>
            <a:off x="488504" y="3924796"/>
            <a:ext cx="647700" cy="368300"/>
            <a:chOff x="8773143" y="4154400"/>
            <a:chExt cx="647700" cy="368300"/>
          </a:xfrm>
        </p:grpSpPr>
        <p:sp>
          <p:nvSpPr>
            <p:cNvPr id="15" name="下矢印 29">
              <a:extLst>
                <a:ext uri="{FF2B5EF4-FFF2-40B4-BE49-F238E27FC236}">
                  <a16:creationId xmlns:a16="http://schemas.microsoft.com/office/drawing/2014/main" id="{95FB360F-81F3-481A-B11B-DB7CCD9F5E95}"/>
                </a:ext>
              </a:extLst>
            </p:cNvPr>
            <p:cNvSpPr>
              <a:spLocks noChangeArrowheads="1"/>
            </p:cNvSpPr>
            <p:nvPr/>
          </p:nvSpPr>
          <p:spPr bwMode="auto">
            <a:xfrm rot="8100000">
              <a:off x="8773143" y="418375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6" name="正方形/長方形 1">
              <a:extLst>
                <a:ext uri="{FF2B5EF4-FFF2-40B4-BE49-F238E27FC236}">
                  <a16:creationId xmlns:a16="http://schemas.microsoft.com/office/drawing/2014/main" id="{3204FCF9-AE79-4D83-8CC5-161EB8F5C208}"/>
                </a:ext>
              </a:extLst>
            </p:cNvPr>
            <p:cNvSpPr>
              <a:spLocks noChangeArrowheads="1"/>
            </p:cNvSpPr>
            <p:nvPr/>
          </p:nvSpPr>
          <p:spPr bwMode="auto">
            <a:xfrm>
              <a:off x="8906400" y="4154400"/>
              <a:ext cx="414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sp>
        <p:nvSpPr>
          <p:cNvPr id="14" name="テキスト ボックス 17">
            <a:extLst>
              <a:ext uri="{FF2B5EF4-FFF2-40B4-BE49-F238E27FC236}">
                <a16:creationId xmlns:a16="http://schemas.microsoft.com/office/drawing/2014/main" id="{9F27B387-D7B6-79B9-8731-3BA0E024AA19}"/>
              </a:ext>
            </a:extLst>
          </p:cNvPr>
          <p:cNvSpPr txBox="1">
            <a:spLocks noChangeArrowheads="1"/>
          </p:cNvSpPr>
          <p:nvPr/>
        </p:nvSpPr>
        <p:spPr bwMode="auto">
          <a:xfrm>
            <a:off x="5169024"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spTree>
    <p:extLst>
      <p:ext uri="{BB962C8B-B14F-4D97-AF65-F5344CB8AC3E}">
        <p14:creationId xmlns:p14="http://schemas.microsoft.com/office/powerpoint/2010/main" val="87843197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F0BCBB7-F6F3-4426-818B-38F909BC7165}"/>
              </a:ext>
            </a:extLst>
          </p:cNvPr>
          <p:cNvPicPr>
            <a:picLocks noChangeAspect="1"/>
          </p:cNvPicPr>
          <p:nvPr/>
        </p:nvPicPr>
        <p:blipFill>
          <a:blip r:embed="rId3"/>
          <a:stretch>
            <a:fillRect/>
          </a:stretch>
        </p:blipFill>
        <p:spPr>
          <a:xfrm>
            <a:off x="36000" y="1440000"/>
            <a:ext cx="7940728" cy="4587638"/>
          </a:xfrm>
          <a:prstGeom prst="rect">
            <a:avLst/>
          </a:prstGeom>
          <a:ln w="19050">
            <a:solidFill>
              <a:srgbClr val="FF0000"/>
            </a:solidFill>
          </a:ln>
        </p:spPr>
      </p:pic>
      <p:pic>
        <p:nvPicPr>
          <p:cNvPr id="10" name="図 9">
            <a:extLst>
              <a:ext uri="{FF2B5EF4-FFF2-40B4-BE49-F238E27FC236}">
                <a16:creationId xmlns:a16="http://schemas.microsoft.com/office/drawing/2014/main" id="{24A777AF-22DE-4AE7-B0DD-1926864EF15B}"/>
              </a:ext>
            </a:extLst>
          </p:cNvPr>
          <p:cNvPicPr>
            <a:picLocks noChangeAspect="1"/>
          </p:cNvPicPr>
          <p:nvPr/>
        </p:nvPicPr>
        <p:blipFill>
          <a:blip r:embed="rId4"/>
          <a:stretch>
            <a:fillRect/>
          </a:stretch>
        </p:blipFill>
        <p:spPr>
          <a:xfrm>
            <a:off x="792000" y="180000"/>
            <a:ext cx="5044877" cy="175275"/>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例題</a:t>
            </a:r>
            <a:r>
              <a:rPr lang="en-US" altLang="ja-JP" sz="4000" dirty="0">
                <a:latin typeface="+mn-ea"/>
              </a:rPr>
              <a:t>7</a:t>
            </a:r>
            <a:r>
              <a:rPr lang="ja-JP" altLang="en-US" sz="4000" dirty="0">
                <a:latin typeface="+mn-ea"/>
              </a:rPr>
              <a:t>を実行</a:t>
            </a:r>
            <a:r>
              <a:rPr lang="en-US" altLang="ja-JP" sz="4000" dirty="0">
                <a:latin typeface="+mn-ea"/>
              </a:rPr>
              <a:t>10</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98</a:t>
            </a:fld>
            <a:endParaRPr lang="en-US" altLang="ja-JP" dirty="0">
              <a:solidFill>
                <a:srgbClr val="000000"/>
              </a:solidFill>
            </a:endParaRPr>
          </a:p>
        </p:txBody>
      </p:sp>
      <p:sp>
        <p:nvSpPr>
          <p:cNvPr id="11" name="Text Box 8">
            <a:extLst>
              <a:ext uri="{FF2B5EF4-FFF2-40B4-BE49-F238E27FC236}">
                <a16:creationId xmlns:a16="http://schemas.microsoft.com/office/drawing/2014/main" id="{9F2CFF84-7C6F-4ED2-9D12-4C405A8911B3}"/>
              </a:ext>
            </a:extLst>
          </p:cNvPr>
          <p:cNvSpPr txBox="1">
            <a:spLocks noChangeArrowheads="1"/>
          </p:cNvSpPr>
          <p:nvPr/>
        </p:nvSpPr>
        <p:spPr bwMode="auto">
          <a:xfrm>
            <a:off x="5796172" y="46100"/>
            <a:ext cx="4053371" cy="92333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例題</a:t>
            </a:r>
            <a:r>
              <a:rPr lang="en-US" altLang="ja-JP" dirty="0">
                <a:latin typeface="+mn-ea"/>
              </a:rPr>
              <a:t>7</a:t>
            </a:r>
            <a:r>
              <a:rPr lang="ja-JP" altLang="en-US" dirty="0">
                <a:latin typeface="+mn-ea"/>
              </a:rPr>
              <a:t>の出力ファイル（</a:t>
            </a:r>
            <a:r>
              <a:rPr lang="en-US" altLang="ja-JP" dirty="0">
                <a:solidFill>
                  <a:srgbClr val="669900"/>
                </a:solidFill>
                <a:latin typeface="+mn-ea"/>
              </a:rPr>
              <a:t>hoge7.txt</a:t>
            </a:r>
            <a:r>
              <a:rPr lang="ja-JP" altLang="en-US" dirty="0">
                <a:latin typeface="+mn-ea"/>
              </a:rPr>
              <a:t>）を</a:t>
            </a:r>
            <a:r>
              <a:rPr lang="en-US" altLang="ja-JP" dirty="0">
                <a:latin typeface="+mn-ea"/>
              </a:rPr>
              <a:t>Excel</a:t>
            </a:r>
            <a:r>
              <a:rPr lang="ja-JP" altLang="en-US" dirty="0">
                <a:latin typeface="+mn-ea"/>
              </a:rPr>
              <a:t>で開いて、数値以外の見栄えを加工したもの。</a:t>
            </a:r>
            <a:endParaRPr lang="en-US" altLang="ja-JP" dirty="0">
              <a:solidFill>
                <a:schemeClr val="bg1">
                  <a:lumMod val="50000"/>
                </a:schemeClr>
              </a:solidFill>
              <a:latin typeface="+mn-ea"/>
            </a:endParaRPr>
          </a:p>
        </p:txBody>
      </p:sp>
      <p:sp>
        <p:nvSpPr>
          <p:cNvPr id="7" name="テキスト ボックス 17">
            <a:extLst>
              <a:ext uri="{FF2B5EF4-FFF2-40B4-BE49-F238E27FC236}">
                <a16:creationId xmlns:a16="http://schemas.microsoft.com/office/drawing/2014/main" id="{027B95FE-EE3F-9C33-8657-3BF6C0E5AE5E}"/>
              </a:ext>
            </a:extLst>
          </p:cNvPr>
          <p:cNvSpPr txBox="1">
            <a:spLocks noChangeArrowheads="1"/>
          </p:cNvSpPr>
          <p:nvPr/>
        </p:nvSpPr>
        <p:spPr bwMode="auto">
          <a:xfrm>
            <a:off x="5169024"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spTree>
    <p:extLst>
      <p:ext uri="{BB962C8B-B14F-4D97-AF65-F5344CB8AC3E}">
        <p14:creationId xmlns:p14="http://schemas.microsoft.com/office/powerpoint/2010/main" val="225143896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24A777AF-22DE-4AE7-B0DD-1926864EF15B}"/>
              </a:ext>
            </a:extLst>
          </p:cNvPr>
          <p:cNvPicPr>
            <a:picLocks noChangeAspect="1"/>
          </p:cNvPicPr>
          <p:nvPr/>
        </p:nvPicPr>
        <p:blipFill>
          <a:blip r:embed="rId3"/>
          <a:stretch>
            <a:fillRect/>
          </a:stretch>
        </p:blipFill>
        <p:spPr>
          <a:xfrm>
            <a:off x="792000" y="180000"/>
            <a:ext cx="5044877" cy="175275"/>
          </a:xfrm>
          <a:prstGeom prst="rect">
            <a:avLst/>
          </a:prstGeom>
        </p:spPr>
      </p:pic>
      <p:sp>
        <p:nvSpPr>
          <p:cNvPr id="279554" name="Rectangle 2"/>
          <p:cNvSpPr>
            <a:spLocks noGrp="1" noChangeArrowheads="1"/>
          </p:cNvSpPr>
          <p:nvPr>
            <p:ph type="title"/>
          </p:nvPr>
        </p:nvSpPr>
        <p:spPr>
          <a:xfrm>
            <a:off x="344488" y="188640"/>
            <a:ext cx="5631512" cy="936104"/>
          </a:xfrm>
        </p:spPr>
        <p:txBody>
          <a:bodyPr/>
          <a:lstStyle/>
          <a:p>
            <a:r>
              <a:rPr lang="ja-JP" altLang="en-US" sz="4000" dirty="0">
                <a:latin typeface="+mn-ea"/>
              </a:rPr>
              <a:t>例題</a:t>
            </a:r>
            <a:r>
              <a:rPr lang="en-US" altLang="ja-JP" sz="4000" dirty="0">
                <a:latin typeface="+mn-ea"/>
              </a:rPr>
              <a:t>7</a:t>
            </a:r>
            <a:r>
              <a:rPr lang="ja-JP" altLang="en-US" sz="4000" dirty="0">
                <a:latin typeface="+mn-ea"/>
              </a:rPr>
              <a:t>を実行</a:t>
            </a:r>
            <a:r>
              <a:rPr lang="en-US" altLang="ja-JP" sz="4000" dirty="0">
                <a:latin typeface="+mn-ea"/>
              </a:rPr>
              <a:t>11</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99</a:t>
            </a:fld>
            <a:endParaRPr lang="en-US" altLang="ja-JP" dirty="0">
              <a:solidFill>
                <a:srgbClr val="000000"/>
              </a:solidFill>
            </a:endParaRPr>
          </a:p>
        </p:txBody>
      </p:sp>
      <p:sp>
        <p:nvSpPr>
          <p:cNvPr id="8" name="正方形/長方形 7">
            <a:extLst>
              <a:ext uri="{FF2B5EF4-FFF2-40B4-BE49-F238E27FC236}">
                <a16:creationId xmlns:a16="http://schemas.microsoft.com/office/drawing/2014/main" id="{083F861E-35C3-4208-9644-E96C2DE4C509}"/>
              </a:ext>
            </a:extLst>
          </p:cNvPr>
          <p:cNvSpPr/>
          <p:nvPr/>
        </p:nvSpPr>
        <p:spPr>
          <a:xfrm>
            <a:off x="2753263" y="6451759"/>
            <a:ext cx="4399474" cy="369332"/>
          </a:xfrm>
          <a:prstGeom prst="rect">
            <a:avLst/>
          </a:prstGeom>
        </p:spPr>
        <p:txBody>
          <a:bodyPr wrap="none">
            <a:spAutoFit/>
          </a:bodyPr>
          <a:lstStyle/>
          <a:p>
            <a:pPr algn="ctr"/>
            <a:r>
              <a:rPr lang="en-US" altLang="ja-JP" dirty="0">
                <a:solidFill>
                  <a:srgbClr val="000000"/>
                </a:solidFill>
                <a:latin typeface="Arial"/>
                <a:cs typeface="Times New Roman" pitchFamily="18" charset="0"/>
              </a:rPr>
              <a:t>Lander et al., </a:t>
            </a:r>
            <a:r>
              <a:rPr lang="en-US" altLang="ja-JP" i="1" dirty="0">
                <a:solidFill>
                  <a:srgbClr val="000000"/>
                </a:solidFill>
                <a:latin typeface="Arial"/>
                <a:cs typeface="Times New Roman" pitchFamily="18" charset="0"/>
              </a:rPr>
              <a:t>Nature</a:t>
            </a:r>
            <a:r>
              <a:rPr lang="en-US" altLang="ja-JP" dirty="0">
                <a:solidFill>
                  <a:srgbClr val="000000"/>
                </a:solidFill>
                <a:latin typeface="Arial"/>
                <a:cs typeface="Times New Roman" pitchFamily="18" charset="0"/>
              </a:rPr>
              <a:t>, </a:t>
            </a:r>
            <a:r>
              <a:rPr lang="en-US" altLang="ja-JP" b="1" dirty="0">
                <a:solidFill>
                  <a:srgbClr val="000000"/>
                </a:solidFill>
                <a:latin typeface="Arial"/>
                <a:cs typeface="Times New Roman" pitchFamily="18" charset="0"/>
              </a:rPr>
              <a:t>409</a:t>
            </a:r>
            <a:r>
              <a:rPr lang="en-US" altLang="ja-JP" dirty="0">
                <a:solidFill>
                  <a:srgbClr val="000000"/>
                </a:solidFill>
                <a:latin typeface="Arial"/>
                <a:cs typeface="Times New Roman" pitchFamily="18" charset="0"/>
              </a:rPr>
              <a:t>: 860-921, 2001</a:t>
            </a:r>
            <a:endParaRPr lang="ja-JP" altLang="en-US" dirty="0">
              <a:solidFill>
                <a:srgbClr val="000000"/>
              </a:solidFill>
              <a:latin typeface="Arial"/>
              <a:cs typeface="Times New Roman" pitchFamily="18" charset="0"/>
            </a:endParaRPr>
          </a:p>
        </p:txBody>
      </p:sp>
      <p:pic>
        <p:nvPicPr>
          <p:cNvPr id="13" name="図 12">
            <a:extLst>
              <a:ext uri="{FF2B5EF4-FFF2-40B4-BE49-F238E27FC236}">
                <a16:creationId xmlns:a16="http://schemas.microsoft.com/office/drawing/2014/main" id="{4FE6A467-C255-4F87-B1A4-8031C9CA6643}"/>
              </a:ext>
            </a:extLst>
          </p:cNvPr>
          <p:cNvPicPr>
            <a:picLocks noChangeAspect="1"/>
          </p:cNvPicPr>
          <p:nvPr/>
        </p:nvPicPr>
        <p:blipFill>
          <a:blip r:embed="rId4"/>
          <a:stretch>
            <a:fillRect/>
          </a:stretch>
        </p:blipFill>
        <p:spPr>
          <a:xfrm>
            <a:off x="36000" y="1440000"/>
            <a:ext cx="7940728" cy="4587638"/>
          </a:xfrm>
          <a:prstGeom prst="rect">
            <a:avLst/>
          </a:prstGeom>
          <a:ln w="9525">
            <a:solidFill>
              <a:schemeClr val="tx1"/>
            </a:solidFill>
          </a:ln>
        </p:spPr>
      </p:pic>
      <p:grpSp>
        <p:nvGrpSpPr>
          <p:cNvPr id="14" name="グループ化 1">
            <a:extLst>
              <a:ext uri="{FF2B5EF4-FFF2-40B4-BE49-F238E27FC236}">
                <a16:creationId xmlns:a16="http://schemas.microsoft.com/office/drawing/2014/main" id="{37EBA5E7-07B8-41C6-98E6-CFA98AB53F30}"/>
              </a:ext>
            </a:extLst>
          </p:cNvPr>
          <p:cNvGrpSpPr>
            <a:grpSpLocks/>
          </p:cNvGrpSpPr>
          <p:nvPr/>
        </p:nvGrpSpPr>
        <p:grpSpPr bwMode="auto">
          <a:xfrm>
            <a:off x="6969224" y="6021288"/>
            <a:ext cx="415498" cy="647700"/>
            <a:chOff x="8946000" y="4620357"/>
            <a:chExt cx="415497" cy="647700"/>
          </a:xfrm>
        </p:grpSpPr>
        <p:sp>
          <p:nvSpPr>
            <p:cNvPr id="15" name="下矢印 31">
              <a:extLst>
                <a:ext uri="{FF2B5EF4-FFF2-40B4-BE49-F238E27FC236}">
                  <a16:creationId xmlns:a16="http://schemas.microsoft.com/office/drawing/2014/main" id="{ABC2DB89-B77C-4FB2-B13C-04FBF8F22719}"/>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6" name="正方形/長方形 1">
              <a:extLst>
                <a:ext uri="{FF2B5EF4-FFF2-40B4-BE49-F238E27FC236}">
                  <a16:creationId xmlns:a16="http://schemas.microsoft.com/office/drawing/2014/main" id="{86FB38C6-4464-44B7-AA5C-61E7EA8377B4}"/>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
        <p:nvSpPr>
          <p:cNvPr id="11" name="Text Box 8">
            <a:extLst>
              <a:ext uri="{FF2B5EF4-FFF2-40B4-BE49-F238E27FC236}">
                <a16:creationId xmlns:a16="http://schemas.microsoft.com/office/drawing/2014/main" id="{9F2CFF84-7C6F-4ED2-9D12-4C405A8911B3}"/>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例題</a:t>
            </a:r>
            <a:r>
              <a:rPr lang="en-US" altLang="ja-JP" dirty="0">
                <a:solidFill>
                  <a:schemeClr val="bg1">
                    <a:lumMod val="50000"/>
                  </a:schemeClr>
                </a:solidFill>
                <a:latin typeface="+mn-ea"/>
              </a:rPr>
              <a:t>7</a:t>
            </a:r>
            <a:r>
              <a:rPr lang="ja-JP" altLang="en-US" dirty="0">
                <a:solidFill>
                  <a:schemeClr val="bg1">
                    <a:lumMod val="50000"/>
                  </a:schemeClr>
                </a:solidFill>
                <a:latin typeface="+mn-ea"/>
              </a:rPr>
              <a:t>の出力ファイル（</a:t>
            </a:r>
            <a:r>
              <a:rPr lang="en-US" altLang="ja-JP" dirty="0">
                <a:solidFill>
                  <a:schemeClr val="bg1">
                    <a:lumMod val="50000"/>
                  </a:schemeClr>
                </a:solidFill>
                <a:latin typeface="+mn-ea"/>
              </a:rPr>
              <a:t>hoge7.txt</a:t>
            </a:r>
            <a:r>
              <a:rPr lang="ja-JP" altLang="en-US" dirty="0">
                <a:solidFill>
                  <a:schemeClr val="bg1">
                    <a:lumMod val="50000"/>
                  </a:schemeClr>
                </a:solidFill>
                <a:latin typeface="+mn-ea"/>
              </a:rPr>
              <a:t>）を</a:t>
            </a:r>
            <a:r>
              <a:rPr lang="en-US" altLang="ja-JP" dirty="0">
                <a:solidFill>
                  <a:schemeClr val="bg1">
                    <a:lumMod val="50000"/>
                  </a:schemeClr>
                </a:solidFill>
                <a:latin typeface="+mn-ea"/>
              </a:rPr>
              <a:t>Excel</a:t>
            </a:r>
            <a:r>
              <a:rPr lang="ja-JP" altLang="en-US" dirty="0">
                <a:solidFill>
                  <a:schemeClr val="bg1">
                    <a:lumMod val="50000"/>
                  </a:schemeClr>
                </a:solidFill>
                <a:latin typeface="+mn-ea"/>
              </a:rPr>
              <a:t>で開いて、数値以外の見栄えを加工したもの。</a:t>
            </a:r>
            <a:r>
              <a:rPr lang="ja-JP" altLang="en-US" dirty="0">
                <a:latin typeface="+mn-ea"/>
              </a:rPr>
              <a:t>①ヒトゲノムのドラフト配列決定論文でも言及されているが、確かに②</a:t>
            </a:r>
            <a:r>
              <a:rPr lang="ja-JP" altLang="en-US" dirty="0">
                <a:solidFill>
                  <a:srgbClr val="FF0000"/>
                </a:solidFill>
              </a:rPr>
              <a:t>ヒトゲノム中の</a:t>
            </a:r>
            <a:r>
              <a:rPr lang="en-US" altLang="ja-JP" dirty="0">
                <a:solidFill>
                  <a:srgbClr val="FF0000"/>
                </a:solidFill>
              </a:rPr>
              <a:t>CpG</a:t>
            </a:r>
            <a:r>
              <a:rPr lang="ja-JP" altLang="en-US" dirty="0">
                <a:solidFill>
                  <a:srgbClr val="FF0000"/>
                </a:solidFill>
              </a:rPr>
              <a:t>出現確率は低い</a:t>
            </a:r>
            <a:r>
              <a:rPr lang="ja-JP" altLang="en-US" dirty="0">
                <a:latin typeface="+mn-ea"/>
              </a:rPr>
              <a:t>ですね。</a:t>
            </a:r>
            <a:endParaRPr lang="en-US" altLang="ja-JP" dirty="0">
              <a:solidFill>
                <a:schemeClr val="bg1">
                  <a:lumMod val="50000"/>
                </a:schemeClr>
              </a:solidFill>
              <a:latin typeface="+mn-ea"/>
            </a:endParaRPr>
          </a:p>
        </p:txBody>
      </p:sp>
      <p:grpSp>
        <p:nvGrpSpPr>
          <p:cNvPr id="17" name="グループ化 25">
            <a:extLst>
              <a:ext uri="{FF2B5EF4-FFF2-40B4-BE49-F238E27FC236}">
                <a16:creationId xmlns:a16="http://schemas.microsoft.com/office/drawing/2014/main" id="{CFE9E392-C6B0-4B36-BDBF-FE3631EB1475}"/>
              </a:ext>
            </a:extLst>
          </p:cNvPr>
          <p:cNvGrpSpPr>
            <a:grpSpLocks/>
          </p:cNvGrpSpPr>
          <p:nvPr/>
        </p:nvGrpSpPr>
        <p:grpSpPr bwMode="auto">
          <a:xfrm>
            <a:off x="3175200" y="1062000"/>
            <a:ext cx="647700" cy="368300"/>
            <a:chOff x="8265543" y="5967772"/>
            <a:chExt cx="647700" cy="369332"/>
          </a:xfrm>
        </p:grpSpPr>
        <p:sp>
          <p:nvSpPr>
            <p:cNvPr id="18" name="下矢印 26">
              <a:extLst>
                <a:ext uri="{FF2B5EF4-FFF2-40B4-BE49-F238E27FC236}">
                  <a16:creationId xmlns:a16="http://schemas.microsoft.com/office/drawing/2014/main" id="{9E7CD35F-886D-4E40-85B0-94940B3E215F}"/>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9" name="テキスト ボックス 27">
              <a:extLst>
                <a:ext uri="{FF2B5EF4-FFF2-40B4-BE49-F238E27FC236}">
                  <a16:creationId xmlns:a16="http://schemas.microsoft.com/office/drawing/2014/main" id="{0C0D9A99-6E06-4A88-917A-807BE17A2506}"/>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sp>
        <p:nvSpPr>
          <p:cNvPr id="20" name="テキスト ボックス 17">
            <a:extLst>
              <a:ext uri="{FF2B5EF4-FFF2-40B4-BE49-F238E27FC236}">
                <a16:creationId xmlns:a16="http://schemas.microsoft.com/office/drawing/2014/main" id="{11C8D207-D5BB-3667-9E14-BAC3905E4E49}"/>
              </a:ext>
            </a:extLst>
          </p:cNvPr>
          <p:cNvSpPr txBox="1">
            <a:spLocks noChangeArrowheads="1"/>
          </p:cNvSpPr>
          <p:nvPr/>
        </p:nvSpPr>
        <p:spPr bwMode="auto">
          <a:xfrm>
            <a:off x="5169024"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spTree>
    <p:extLst>
      <p:ext uri="{BB962C8B-B14F-4D97-AF65-F5344CB8AC3E}">
        <p14:creationId xmlns:p14="http://schemas.microsoft.com/office/powerpoint/2010/main" val="1067375583"/>
      </p:ext>
    </p:extLst>
  </p:cSld>
  <p:clrMapOvr>
    <a:masterClrMapping/>
  </p:clrMapOvr>
</p:sld>
</file>

<file path=ppt/theme/theme1.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bg1"/>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rgbClr val="FF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Pixel</Template>
  <TotalTime>72256</TotalTime>
  <Words>19948</Words>
  <Application>Microsoft Office PowerPoint</Application>
  <PresentationFormat>A4 210 x 297 mm</PresentationFormat>
  <Paragraphs>2276</Paragraphs>
  <Slides>213</Slides>
  <Notes>213</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213</vt:i4>
      </vt:variant>
    </vt:vector>
  </HeadingPairs>
  <TitlesOfParts>
    <vt:vector size="220" baseType="lpstr">
      <vt:lpstr>ＭＳ Ｐゴシック</vt:lpstr>
      <vt:lpstr>Arial</vt:lpstr>
      <vt:lpstr>Arial Black</vt:lpstr>
      <vt:lpstr>Consolas</vt:lpstr>
      <vt:lpstr>Times New Roman</vt:lpstr>
      <vt:lpstr>Wingdings</vt:lpstr>
      <vt:lpstr>Pixel</vt:lpstr>
      <vt:lpstr>Contents</vt:lpstr>
      <vt:lpstr>Introduction1</vt:lpstr>
      <vt:lpstr>Introduction2</vt:lpstr>
      <vt:lpstr>Introduction3</vt:lpstr>
      <vt:lpstr>Introduction4</vt:lpstr>
      <vt:lpstr>Introduction5</vt:lpstr>
      <vt:lpstr>Introduction6</vt:lpstr>
      <vt:lpstr>Introduction7</vt:lpstr>
      <vt:lpstr>Contents</vt:lpstr>
      <vt:lpstr>出現頻度解析（k=2）1</vt:lpstr>
      <vt:lpstr>出現頻度解析（k=2）2</vt:lpstr>
      <vt:lpstr>出現頻度解析（k=2）3</vt:lpstr>
      <vt:lpstr>出現頻度解析（k=2）4</vt:lpstr>
      <vt:lpstr>出現頻度解析（k=2）5</vt:lpstr>
      <vt:lpstr>出現頻度解析（k=2）6</vt:lpstr>
      <vt:lpstr>出現頻度解析（k=2）7</vt:lpstr>
      <vt:lpstr>出現頻度解析（k=2）8</vt:lpstr>
      <vt:lpstr>出現頻度解析（k=2）9</vt:lpstr>
      <vt:lpstr>出現頻度解析（k=2）10</vt:lpstr>
      <vt:lpstr>Contents</vt:lpstr>
      <vt:lpstr>出現頻度解析（k=1）1</vt:lpstr>
      <vt:lpstr>出現頻度解析（k=1）2</vt:lpstr>
      <vt:lpstr>出現頻度解析（k=1）3</vt:lpstr>
      <vt:lpstr>Contents</vt:lpstr>
      <vt:lpstr>k=1で実践1</vt:lpstr>
      <vt:lpstr>k=1で実践2</vt:lpstr>
      <vt:lpstr>k=1で実践3</vt:lpstr>
      <vt:lpstr>k=1で実践4</vt:lpstr>
      <vt:lpstr>k=1で実践5</vt:lpstr>
      <vt:lpstr>k=1で実践6</vt:lpstr>
      <vt:lpstr>k=1で実践7</vt:lpstr>
      <vt:lpstr>k=1で実践8</vt:lpstr>
      <vt:lpstr>k=1で実践9</vt:lpstr>
      <vt:lpstr>k=1で実践10</vt:lpstr>
      <vt:lpstr>k=1で実践11</vt:lpstr>
      <vt:lpstr>k=1で実践12</vt:lpstr>
      <vt:lpstr>k=1で実践13</vt:lpstr>
      <vt:lpstr>k=1で実践14</vt:lpstr>
      <vt:lpstr>k=1で実践15</vt:lpstr>
      <vt:lpstr>k=1で実践16</vt:lpstr>
      <vt:lpstr>k=1で実践17</vt:lpstr>
      <vt:lpstr>k=1で実践18</vt:lpstr>
      <vt:lpstr>k=1で実践19</vt:lpstr>
      <vt:lpstr>k=1で実践20</vt:lpstr>
      <vt:lpstr>k=1で実践21</vt:lpstr>
      <vt:lpstr>k=1で実践22</vt:lpstr>
      <vt:lpstr>k=1で実践23</vt:lpstr>
      <vt:lpstr>Contents</vt:lpstr>
      <vt:lpstr>multi-FASTAファイル1</vt:lpstr>
      <vt:lpstr>multi-FASTAファイル2</vt:lpstr>
      <vt:lpstr>multi-FASTAファイル3</vt:lpstr>
      <vt:lpstr>multi-FASTAファイル4</vt:lpstr>
      <vt:lpstr>multi-FASTAファイル5</vt:lpstr>
      <vt:lpstr>multi-FASTAファイル6</vt:lpstr>
      <vt:lpstr>multi-FASTAファイル7</vt:lpstr>
      <vt:lpstr>multi-FASTAファイル8</vt:lpstr>
      <vt:lpstr>multi-FASTAファイル9</vt:lpstr>
      <vt:lpstr>multi-FASTAファイル10</vt:lpstr>
      <vt:lpstr>Contents</vt:lpstr>
      <vt:lpstr>他の例題を実行1</vt:lpstr>
      <vt:lpstr>他の例題を実行2</vt:lpstr>
      <vt:lpstr>他の例題を実行3</vt:lpstr>
      <vt:lpstr>他の例題を実行4</vt:lpstr>
      <vt:lpstr>他の例題を実行5</vt:lpstr>
      <vt:lpstr>他の例題を実行6</vt:lpstr>
      <vt:lpstr>他の例題を実行7</vt:lpstr>
      <vt:lpstr>他の例題を実行8</vt:lpstr>
      <vt:lpstr>Contents</vt:lpstr>
      <vt:lpstr>k=2で実践1</vt:lpstr>
      <vt:lpstr>k=2で実践2</vt:lpstr>
      <vt:lpstr>k=2で実践3</vt:lpstr>
      <vt:lpstr>k=2で実践4</vt:lpstr>
      <vt:lpstr>k=2で実践5</vt:lpstr>
      <vt:lpstr>Contents</vt:lpstr>
      <vt:lpstr>関数マニュアル1</vt:lpstr>
      <vt:lpstr>関数マニュアル2</vt:lpstr>
      <vt:lpstr>関数マニュアル3</vt:lpstr>
      <vt:lpstr>関数マニュアル4</vt:lpstr>
      <vt:lpstr>関数マニュアル5</vt:lpstr>
      <vt:lpstr>関数マニュアル6</vt:lpstr>
      <vt:lpstr>関数マニュアル7</vt:lpstr>
      <vt:lpstr>関数マニュアル8</vt:lpstr>
      <vt:lpstr>関数マニュアル9</vt:lpstr>
      <vt:lpstr>Contents</vt:lpstr>
      <vt:lpstr>例題2を実行1</vt:lpstr>
      <vt:lpstr>例題2を実行2</vt:lpstr>
      <vt:lpstr>例題2を実行3</vt:lpstr>
      <vt:lpstr>Contents</vt:lpstr>
      <vt:lpstr>例題7を実行1</vt:lpstr>
      <vt:lpstr>例題7を実行2</vt:lpstr>
      <vt:lpstr>例題7を実行3</vt:lpstr>
      <vt:lpstr>例題7を実行4</vt:lpstr>
      <vt:lpstr>例題7を実行5</vt:lpstr>
      <vt:lpstr>例題7を実行6</vt:lpstr>
      <vt:lpstr>例題7を実行7</vt:lpstr>
      <vt:lpstr>例題7を実行8</vt:lpstr>
      <vt:lpstr>例題7を実行9</vt:lpstr>
      <vt:lpstr>例題7を実行10</vt:lpstr>
      <vt:lpstr>例題7を実行11</vt:lpstr>
      <vt:lpstr>Contents</vt:lpstr>
      <vt:lpstr>確率の話1</vt:lpstr>
      <vt:lpstr>確率の話2</vt:lpstr>
      <vt:lpstr>確率の話3</vt:lpstr>
      <vt:lpstr>確率の話4</vt:lpstr>
      <vt:lpstr>確率の話5</vt:lpstr>
      <vt:lpstr>確率の話6</vt:lpstr>
      <vt:lpstr>確率の話7</vt:lpstr>
      <vt:lpstr>確率の話8</vt:lpstr>
      <vt:lpstr>確率の話9</vt:lpstr>
      <vt:lpstr>Contents</vt:lpstr>
      <vt:lpstr>作図（例題10）1</vt:lpstr>
      <vt:lpstr>作図（例題10）2</vt:lpstr>
      <vt:lpstr>作図（例題10）3</vt:lpstr>
      <vt:lpstr>作図（例題10）4</vt:lpstr>
      <vt:lpstr>作図（例題10）5</vt:lpstr>
      <vt:lpstr>作図（例題10）6</vt:lpstr>
      <vt:lpstr>作図（例題10）7</vt:lpstr>
      <vt:lpstr>作図（例題10）8</vt:lpstr>
      <vt:lpstr>作図（例題10）9</vt:lpstr>
      <vt:lpstr>作図（例題10）10</vt:lpstr>
      <vt:lpstr>作図（例題10）11</vt:lpstr>
      <vt:lpstr>Contents</vt:lpstr>
      <vt:lpstr>作図（例題11）1</vt:lpstr>
      <vt:lpstr>作図（例題11）2</vt:lpstr>
      <vt:lpstr>作図（例題11）3</vt:lpstr>
      <vt:lpstr>作図（例題11）4</vt:lpstr>
      <vt:lpstr>Contents</vt:lpstr>
      <vt:lpstr>作図（例題12）1</vt:lpstr>
      <vt:lpstr>作図（例題12）2</vt:lpstr>
      <vt:lpstr>作図（例題12）3</vt:lpstr>
      <vt:lpstr>作図（例題12）4</vt:lpstr>
      <vt:lpstr>作図（例題12）5</vt:lpstr>
      <vt:lpstr>作図（例題12）6</vt:lpstr>
      <vt:lpstr>作図（例題12）7</vt:lpstr>
      <vt:lpstr>作図（例題12）8</vt:lpstr>
      <vt:lpstr>Contents</vt:lpstr>
      <vt:lpstr>塩基配列解析の基礎</vt:lpstr>
      <vt:lpstr>GC含量1</vt:lpstr>
      <vt:lpstr>GC含量2</vt:lpstr>
      <vt:lpstr>GC含量3</vt:lpstr>
      <vt:lpstr>GC含量4</vt:lpstr>
      <vt:lpstr>GC含量5</vt:lpstr>
      <vt:lpstr>GC含量6</vt:lpstr>
      <vt:lpstr>GC含量7</vt:lpstr>
      <vt:lpstr>Contents</vt:lpstr>
      <vt:lpstr>ランダム配列を生成1</vt:lpstr>
      <vt:lpstr>ランダム配列を生成2</vt:lpstr>
      <vt:lpstr>ランダム配列を生成3</vt:lpstr>
      <vt:lpstr>ランダム配列を生成4</vt:lpstr>
      <vt:lpstr>ランダム配列を生成5</vt:lpstr>
      <vt:lpstr>ランダム配列を生成6</vt:lpstr>
      <vt:lpstr>ランダム配列を生成7</vt:lpstr>
      <vt:lpstr>ランダム配列を生成8</vt:lpstr>
      <vt:lpstr>ランダム配列を生成9</vt:lpstr>
      <vt:lpstr>Contents</vt:lpstr>
      <vt:lpstr>部分配列の切り出し1</vt:lpstr>
      <vt:lpstr>部分配列の切り出し2</vt:lpstr>
      <vt:lpstr>部分配列の切り出し3</vt:lpstr>
      <vt:lpstr>部分配列の切り出し4</vt:lpstr>
      <vt:lpstr>部分配列の切り出し5</vt:lpstr>
      <vt:lpstr>部分配列の切り出し6</vt:lpstr>
      <vt:lpstr>Contents</vt:lpstr>
      <vt:lpstr>サンプルデータ（例題32）</vt:lpstr>
      <vt:lpstr>サンプルデータ（例題32）</vt:lpstr>
      <vt:lpstr>サンプルデータ（例題32）</vt:lpstr>
      <vt:lpstr>サンプルデータ（例題32）</vt:lpstr>
      <vt:lpstr>サンプルデータ（例題32）</vt:lpstr>
      <vt:lpstr>サンプルデータ（例題32）</vt:lpstr>
      <vt:lpstr>サンプルデータ（例題32）</vt:lpstr>
      <vt:lpstr>サンプルデータ（例題32）</vt:lpstr>
      <vt:lpstr>サンプルデータ（例題32）</vt:lpstr>
      <vt:lpstr>Contents</vt:lpstr>
      <vt:lpstr>被覆率（coverage）1</vt:lpstr>
      <vt:lpstr>被覆率（coverage）2</vt:lpstr>
      <vt:lpstr>被覆率（coverage）3</vt:lpstr>
      <vt:lpstr>Contents</vt:lpstr>
      <vt:lpstr>基本的な考え方(例題7)1</vt:lpstr>
      <vt:lpstr>基本的な考え方(例題7)2</vt:lpstr>
      <vt:lpstr>基本的な考え方(例題7)3</vt:lpstr>
      <vt:lpstr>基本的な考え方(例題7)4</vt:lpstr>
      <vt:lpstr>基本的な考え方(例題7)5</vt:lpstr>
      <vt:lpstr>基本的な考え方(例題7)6</vt:lpstr>
      <vt:lpstr>基本的な考え方(例題7)7</vt:lpstr>
      <vt:lpstr>基本的な考え方(例題7)8</vt:lpstr>
      <vt:lpstr>基本的な考え方(例題7)9</vt:lpstr>
      <vt:lpstr>基本的な考え方(例題7)10</vt:lpstr>
      <vt:lpstr>基本的な考え方(例題7)11</vt:lpstr>
      <vt:lpstr>Contents</vt:lpstr>
      <vt:lpstr>例題8（k=2）1</vt:lpstr>
      <vt:lpstr>例題8（k=2）2</vt:lpstr>
      <vt:lpstr>例題8（k=2）3</vt:lpstr>
      <vt:lpstr>例題8（k=2）4</vt:lpstr>
      <vt:lpstr>例題8（k=2）5</vt:lpstr>
      <vt:lpstr>Contents</vt:lpstr>
      <vt:lpstr>例題9（k=3）1</vt:lpstr>
      <vt:lpstr>例題9（k=3）2</vt:lpstr>
      <vt:lpstr>例題9（k=3）3</vt:lpstr>
      <vt:lpstr>例題9（k=3）4</vt:lpstr>
      <vt:lpstr>例題9（k=3）5</vt:lpstr>
      <vt:lpstr>Contents</vt:lpstr>
      <vt:lpstr>サンプルデータ（例題33）</vt:lpstr>
      <vt:lpstr>サンプルデータ（例題33）</vt:lpstr>
      <vt:lpstr>サンプルデータ（例題33）</vt:lpstr>
      <vt:lpstr>Contents</vt:lpstr>
      <vt:lpstr>例題11（k=10）1</vt:lpstr>
      <vt:lpstr>例題11（k=10）2</vt:lpstr>
      <vt:lpstr>Contents</vt:lpstr>
      <vt:lpstr>例題12（k=10）1</vt:lpstr>
      <vt:lpstr>例題12（k=10）2</vt:lpstr>
      <vt:lpstr>例題12（k=10）3</vt:lpstr>
      <vt:lpstr>Contents</vt:lpstr>
      <vt:lpstr>シークエンスエラー1</vt:lpstr>
      <vt:lpstr>シークエンスエラー2</vt:lpstr>
    </vt:vector>
  </TitlesOfParts>
  <Company>UNIT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機能ゲノム学</dc:title>
  <dc:creator>Koji_Kadota</dc:creator>
  <cp:lastModifiedBy>門田 幸二</cp:lastModifiedBy>
  <cp:revision>4079</cp:revision>
  <cp:lastPrinted>2017-04-10T10:01:14Z</cp:lastPrinted>
  <dcterms:created xsi:type="dcterms:W3CDTF">2005-04-04T03:03:59Z</dcterms:created>
  <dcterms:modified xsi:type="dcterms:W3CDTF">2022-07-23T13:04:01Z</dcterms:modified>
</cp:coreProperties>
</file>